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9" r:id="rId2"/>
    <p:sldMasterId id="2147483717" r:id="rId3"/>
    <p:sldMasterId id="2147483725" r:id="rId4"/>
  </p:sldMasterIdLst>
  <p:notesMasterIdLst>
    <p:notesMasterId r:id="rId43"/>
  </p:notesMasterIdLst>
  <p:handoutMasterIdLst>
    <p:handoutMasterId r:id="rId44"/>
  </p:handoutMasterIdLst>
  <p:sldIdLst>
    <p:sldId id="503" r:id="rId5"/>
    <p:sldId id="505" r:id="rId6"/>
    <p:sldId id="485" r:id="rId7"/>
    <p:sldId id="415" r:id="rId8"/>
    <p:sldId id="414" r:id="rId9"/>
    <p:sldId id="483" r:id="rId10"/>
    <p:sldId id="486" r:id="rId11"/>
    <p:sldId id="419" r:id="rId12"/>
    <p:sldId id="487" r:id="rId13"/>
    <p:sldId id="603" r:id="rId14"/>
    <p:sldId id="426" r:id="rId15"/>
    <p:sldId id="427" r:id="rId16"/>
    <p:sldId id="489" r:id="rId17"/>
    <p:sldId id="490" r:id="rId18"/>
    <p:sldId id="263" r:id="rId19"/>
    <p:sldId id="432" r:id="rId20"/>
    <p:sldId id="433" r:id="rId21"/>
    <p:sldId id="425" r:id="rId22"/>
    <p:sldId id="501" r:id="rId23"/>
    <p:sldId id="502" r:id="rId24"/>
    <p:sldId id="421" r:id="rId25"/>
    <p:sldId id="422" r:id="rId26"/>
    <p:sldId id="480" r:id="rId27"/>
    <p:sldId id="424" r:id="rId28"/>
    <p:sldId id="434" r:id="rId29"/>
    <p:sldId id="600" r:id="rId30"/>
    <p:sldId id="471" r:id="rId31"/>
    <p:sldId id="472" r:id="rId32"/>
    <p:sldId id="450" r:id="rId33"/>
    <p:sldId id="451" r:id="rId34"/>
    <p:sldId id="476" r:id="rId35"/>
    <p:sldId id="477" r:id="rId36"/>
    <p:sldId id="478" r:id="rId37"/>
    <p:sldId id="469" r:id="rId38"/>
    <p:sldId id="461" r:id="rId39"/>
    <p:sldId id="462" r:id="rId40"/>
    <p:sldId id="463" r:id="rId41"/>
    <p:sldId id="504" r:id="rId4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64" userDrawn="1">
          <p15:clr>
            <a:srgbClr val="A4A3A4"/>
          </p15:clr>
        </p15:guide>
        <p15:guide id="4" orient="horz" pos="3360" userDrawn="1">
          <p15:clr>
            <a:srgbClr val="A4A3A4"/>
          </p15:clr>
        </p15:guide>
        <p15:guide id="5" pos="288" userDrawn="1">
          <p15:clr>
            <a:srgbClr val="A4A3A4"/>
          </p15:clr>
        </p15:guide>
        <p15:guide id="6" pos="5472" userDrawn="1">
          <p15:clr>
            <a:srgbClr val="A4A3A4"/>
          </p15:clr>
        </p15:guide>
        <p15:guide id="7" orient="horz" pos="3648" userDrawn="1">
          <p15:clr>
            <a:srgbClr val="A4A3A4"/>
          </p15:clr>
        </p15:guide>
        <p15:guide id="8" pos="683"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e Walewski" initials="KW" lastIdx="4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042"/>
    <a:srgbClr val="FFD200"/>
    <a:srgbClr val="FAD200"/>
    <a:srgbClr val="052241"/>
    <a:srgbClr val="011845"/>
    <a:srgbClr val="002A46"/>
    <a:srgbClr val="616161"/>
    <a:srgbClr val="FFE61B"/>
    <a:srgbClr val="E37239"/>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4" autoAdjust="0"/>
    <p:restoredTop sz="87845" autoAdjust="0"/>
  </p:normalViewPr>
  <p:slideViewPr>
    <p:cSldViewPr>
      <p:cViewPr varScale="1">
        <p:scale>
          <a:sx n="63" d="100"/>
          <a:sy n="63" d="100"/>
        </p:scale>
        <p:origin x="1698" y="72"/>
      </p:cViewPr>
      <p:guideLst>
        <p:guide orient="horz" pos="2160"/>
        <p:guide pos="2880"/>
        <p:guide orient="horz" pos="864"/>
        <p:guide orient="horz" pos="3360"/>
        <p:guide pos="288"/>
        <p:guide pos="5472"/>
        <p:guide orient="horz" pos="3648"/>
        <p:guide pos="683"/>
      </p:guideLst>
    </p:cSldViewPr>
  </p:slideViewPr>
  <p:outlineViewPr>
    <p:cViewPr>
      <p:scale>
        <a:sx n="33" d="100"/>
        <a:sy n="33" d="100"/>
      </p:scale>
      <p:origin x="0" y="2029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0" d="100"/>
          <a:sy n="90" d="100"/>
        </p:scale>
        <p:origin x="1038"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TSHELNS01\USCG\AdvancedCase%20Website\AP%20Marketing%20Content\Slide%20Masters\Satisfied\SL%2000090%20Investor%20Behavior%20Risk\SL%2000090%20Investor%20Behavio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latin typeface="Arial" panose="020B0604020202020204" pitchFamily="34" charset="0"/>
                <a:cs typeface="Arial" panose="020B0604020202020204" pitchFamily="34" charset="0"/>
              </a:rPr>
              <a:t>S&amp;P</a:t>
            </a:r>
            <a:r>
              <a:rPr lang="en-US" sz="2000" b="1" baseline="0" dirty="0">
                <a:latin typeface="Arial" panose="020B0604020202020204" pitchFamily="34" charset="0"/>
                <a:cs typeface="Arial" panose="020B0604020202020204" pitchFamily="34" charset="0"/>
              </a:rPr>
              <a:t> 500</a:t>
            </a:r>
            <a:r>
              <a:rPr lang="en-US" sz="1600" b="1" baseline="30000" dirty="0">
                <a:latin typeface="Arial" panose="020B0604020202020204" pitchFamily="34" charset="0"/>
                <a:cs typeface="Arial" panose="020B0604020202020204" pitchFamily="34" charset="0"/>
              </a:rPr>
              <a:t>®</a:t>
            </a:r>
            <a:r>
              <a:rPr lang="en-US" sz="2000" b="1" baseline="0" dirty="0">
                <a:latin typeface="Arial" panose="020B0604020202020204" pitchFamily="34" charset="0"/>
                <a:cs typeface="Arial" panose="020B0604020202020204" pitchFamily="34" charset="0"/>
              </a:rPr>
              <a:t> Price Index at Inflection Points</a:t>
            </a:r>
            <a:endParaRPr lang="en-US" sz="2000" b="1" dirty="0">
              <a:latin typeface="Arial" panose="020B0604020202020204" pitchFamily="34" charset="0"/>
              <a:cs typeface="Arial" panose="020B0604020202020204" pitchFamily="34" charset="0"/>
            </a:endParaRPr>
          </a:p>
        </c:rich>
      </c:tx>
      <c:layout>
        <c:manualLayout>
          <c:xMode val="edge"/>
          <c:yMode val="edge"/>
          <c:x val="0.2149797302564902"/>
          <c:y val="3.42803633357750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5400" cap="rnd">
              <a:solidFill>
                <a:schemeClr val="accent2"/>
              </a:solidFill>
              <a:round/>
            </a:ln>
            <a:effectLst/>
          </c:spPr>
          <c:marker>
            <c:symbol val="none"/>
          </c:marker>
          <c:cat>
            <c:strRef>
              <c:f>Sheet1!$D$4:$D$5288</c:f>
              <c:strCache>
                <c:ptCount val="5035"/>
                <c:pt idx="0">
                  <c:v> '97</c:v>
                </c:pt>
                <c:pt idx="253">
                  <c:v> '98</c:v>
                </c:pt>
                <c:pt idx="505">
                  <c:v> '99</c:v>
                </c:pt>
                <c:pt idx="777">
                  <c:v> '00</c:v>
                </c:pt>
                <c:pt idx="1009">
                  <c:v> '01</c:v>
                </c:pt>
                <c:pt idx="1257">
                  <c:v> '02</c:v>
                </c:pt>
                <c:pt idx="1509">
                  <c:v> '03</c:v>
                </c:pt>
                <c:pt idx="1761">
                  <c:v> '04</c:v>
                </c:pt>
                <c:pt idx="2013">
                  <c:v> '05</c:v>
                </c:pt>
                <c:pt idx="2265">
                  <c:v> '06</c:v>
                </c:pt>
                <c:pt idx="2516">
                  <c:v> '07</c:v>
                </c:pt>
                <c:pt idx="2767">
                  <c:v> '08</c:v>
                </c:pt>
                <c:pt idx="3020">
                  <c:v> '09</c:v>
                </c:pt>
                <c:pt idx="3272">
                  <c:v> '10</c:v>
                </c:pt>
                <c:pt idx="3524">
                  <c:v> '11</c:v>
                </c:pt>
                <c:pt idx="3776">
                  <c:v> '12</c:v>
                </c:pt>
                <c:pt idx="4026">
                  <c:v> '13</c:v>
                </c:pt>
                <c:pt idx="4278">
                  <c:v> '14</c:v>
                </c:pt>
                <c:pt idx="4530">
                  <c:v> '15</c:v>
                </c:pt>
                <c:pt idx="4782">
                  <c:v> '16</c:v>
                </c:pt>
                <c:pt idx="5034">
                  <c:v> '17</c:v>
                </c:pt>
              </c:strCache>
            </c:strRef>
          </c:cat>
          <c:val>
            <c:numRef>
              <c:f>Sheet1!$E$4:$E$5288</c:f>
              <c:numCache>
                <c:formatCode>#,##0.00</c:formatCode>
                <c:ptCount val="5285"/>
                <c:pt idx="0">
                  <c:v>737.01000999999997</c:v>
                </c:pt>
                <c:pt idx="1">
                  <c:v>748.03002900000001</c:v>
                </c:pt>
                <c:pt idx="2">
                  <c:v>747.65002400000003</c:v>
                </c:pt>
                <c:pt idx="3">
                  <c:v>753.22997999999995</c:v>
                </c:pt>
                <c:pt idx="4">
                  <c:v>748.40997300000004</c:v>
                </c:pt>
                <c:pt idx="5">
                  <c:v>754.84997599999997</c:v>
                </c:pt>
                <c:pt idx="6">
                  <c:v>759.5</c:v>
                </c:pt>
                <c:pt idx="7">
                  <c:v>759.51000999999997</c:v>
                </c:pt>
                <c:pt idx="8">
                  <c:v>768.85998500000005</c:v>
                </c:pt>
                <c:pt idx="9">
                  <c:v>767.20001200000002</c:v>
                </c:pt>
                <c:pt idx="10">
                  <c:v>769.75</c:v>
                </c:pt>
                <c:pt idx="11">
                  <c:v>776.169983</c:v>
                </c:pt>
                <c:pt idx="12">
                  <c:v>776.70001200000002</c:v>
                </c:pt>
                <c:pt idx="13">
                  <c:v>782.71997099999999</c:v>
                </c:pt>
                <c:pt idx="14">
                  <c:v>786.22997999999995</c:v>
                </c:pt>
                <c:pt idx="15">
                  <c:v>777.55999799999995</c:v>
                </c:pt>
                <c:pt idx="16">
                  <c:v>770.52002000000005</c:v>
                </c:pt>
                <c:pt idx="17">
                  <c:v>765.02002000000005</c:v>
                </c:pt>
                <c:pt idx="18">
                  <c:v>765.02002000000005</c:v>
                </c:pt>
                <c:pt idx="19">
                  <c:v>772.5</c:v>
                </c:pt>
                <c:pt idx="20">
                  <c:v>784.169983</c:v>
                </c:pt>
                <c:pt idx="21">
                  <c:v>786.15997300000004</c:v>
                </c:pt>
                <c:pt idx="22">
                  <c:v>786.72997999999995</c:v>
                </c:pt>
                <c:pt idx="23">
                  <c:v>789.26000999999997</c:v>
                </c:pt>
                <c:pt idx="24">
                  <c:v>778.28002900000001</c:v>
                </c:pt>
                <c:pt idx="25">
                  <c:v>780.15002400000003</c:v>
                </c:pt>
                <c:pt idx="26">
                  <c:v>789.55999799999995</c:v>
                </c:pt>
                <c:pt idx="27">
                  <c:v>785.42999299999997</c:v>
                </c:pt>
                <c:pt idx="28">
                  <c:v>789.59002699999996</c:v>
                </c:pt>
                <c:pt idx="29">
                  <c:v>802.77002000000005</c:v>
                </c:pt>
                <c:pt idx="30">
                  <c:v>811.82000700000003</c:v>
                </c:pt>
                <c:pt idx="31">
                  <c:v>808.47997999999995</c:v>
                </c:pt>
                <c:pt idx="32">
                  <c:v>816.28997800000002</c:v>
                </c:pt>
                <c:pt idx="33">
                  <c:v>812.48999000000003</c:v>
                </c:pt>
                <c:pt idx="34">
                  <c:v>802.79998799999998</c:v>
                </c:pt>
                <c:pt idx="35">
                  <c:v>801.77002000000005</c:v>
                </c:pt>
                <c:pt idx="36">
                  <c:v>810.28002900000001</c:v>
                </c:pt>
                <c:pt idx="37">
                  <c:v>812.03002900000001</c:v>
                </c:pt>
                <c:pt idx="38">
                  <c:v>805.67999299999997</c:v>
                </c:pt>
                <c:pt idx="39">
                  <c:v>795.07000700000003</c:v>
                </c:pt>
                <c:pt idx="40">
                  <c:v>790.82000700000003</c:v>
                </c:pt>
                <c:pt idx="41">
                  <c:v>795.30999799999995</c:v>
                </c:pt>
                <c:pt idx="42">
                  <c:v>790.95001200000002</c:v>
                </c:pt>
                <c:pt idx="43">
                  <c:v>801.98999000000003</c:v>
                </c:pt>
                <c:pt idx="44">
                  <c:v>798.55999799999995</c:v>
                </c:pt>
                <c:pt idx="45">
                  <c:v>804.96997099999999</c:v>
                </c:pt>
                <c:pt idx="46">
                  <c:v>813.65002400000003</c:v>
                </c:pt>
                <c:pt idx="47">
                  <c:v>811.34002699999996</c:v>
                </c:pt>
                <c:pt idx="48">
                  <c:v>804.26000999999997</c:v>
                </c:pt>
                <c:pt idx="49">
                  <c:v>789.55999799999995</c:v>
                </c:pt>
                <c:pt idx="50">
                  <c:v>793.169983</c:v>
                </c:pt>
                <c:pt idx="51">
                  <c:v>795.71002199999998</c:v>
                </c:pt>
                <c:pt idx="52">
                  <c:v>789.65997300000004</c:v>
                </c:pt>
                <c:pt idx="53">
                  <c:v>785.77002000000005</c:v>
                </c:pt>
                <c:pt idx="54">
                  <c:v>782.65002400000003</c:v>
                </c:pt>
                <c:pt idx="55">
                  <c:v>784.09997599999997</c:v>
                </c:pt>
                <c:pt idx="56">
                  <c:v>790.89001499999995</c:v>
                </c:pt>
                <c:pt idx="57">
                  <c:v>789.07000700000003</c:v>
                </c:pt>
                <c:pt idx="58">
                  <c:v>790.5</c:v>
                </c:pt>
                <c:pt idx="59">
                  <c:v>773.88000499999998</c:v>
                </c:pt>
                <c:pt idx="60">
                  <c:v>757.11999500000002</c:v>
                </c:pt>
                <c:pt idx="61">
                  <c:v>759.64001499999995</c:v>
                </c:pt>
                <c:pt idx="62">
                  <c:v>750.10998500000005</c:v>
                </c:pt>
                <c:pt idx="63">
                  <c:v>750.32000700000003</c:v>
                </c:pt>
                <c:pt idx="64">
                  <c:v>757.90002400000003</c:v>
                </c:pt>
                <c:pt idx="65">
                  <c:v>762.13000499999998</c:v>
                </c:pt>
                <c:pt idx="66">
                  <c:v>766.11999500000002</c:v>
                </c:pt>
                <c:pt idx="67">
                  <c:v>760.59997599999997</c:v>
                </c:pt>
                <c:pt idx="68">
                  <c:v>758.34002699999996</c:v>
                </c:pt>
                <c:pt idx="69">
                  <c:v>737.65002400000003</c:v>
                </c:pt>
                <c:pt idx="70">
                  <c:v>743.72997999999995</c:v>
                </c:pt>
                <c:pt idx="71">
                  <c:v>754.71997099999999</c:v>
                </c:pt>
                <c:pt idx="72">
                  <c:v>763.53002900000001</c:v>
                </c:pt>
                <c:pt idx="73">
                  <c:v>761.77002000000005</c:v>
                </c:pt>
                <c:pt idx="74">
                  <c:v>766.34002699999996</c:v>
                </c:pt>
                <c:pt idx="75">
                  <c:v>760.36999500000002</c:v>
                </c:pt>
                <c:pt idx="76">
                  <c:v>774.60998500000005</c:v>
                </c:pt>
                <c:pt idx="77">
                  <c:v>773.64001499999995</c:v>
                </c:pt>
                <c:pt idx="78">
                  <c:v>771.17999299999997</c:v>
                </c:pt>
                <c:pt idx="79">
                  <c:v>765.36999500000002</c:v>
                </c:pt>
                <c:pt idx="80">
                  <c:v>772.96002199999998</c:v>
                </c:pt>
                <c:pt idx="81">
                  <c:v>794.04998799999998</c:v>
                </c:pt>
                <c:pt idx="82">
                  <c:v>801.34002699999996</c:v>
                </c:pt>
                <c:pt idx="83">
                  <c:v>798.53002900000001</c:v>
                </c:pt>
                <c:pt idx="84">
                  <c:v>812.96997099999999</c:v>
                </c:pt>
                <c:pt idx="85">
                  <c:v>830.28997800000002</c:v>
                </c:pt>
                <c:pt idx="86">
                  <c:v>827.76000999999997</c:v>
                </c:pt>
                <c:pt idx="87">
                  <c:v>815.61999500000002</c:v>
                </c:pt>
                <c:pt idx="88">
                  <c:v>820.26000999999997</c:v>
                </c:pt>
                <c:pt idx="89">
                  <c:v>824.78002900000001</c:v>
                </c:pt>
                <c:pt idx="90">
                  <c:v>837.65997300000004</c:v>
                </c:pt>
                <c:pt idx="91">
                  <c:v>833.13000499999998</c:v>
                </c:pt>
                <c:pt idx="92">
                  <c:v>836.03997800000002</c:v>
                </c:pt>
                <c:pt idx="93">
                  <c:v>841.88000499999998</c:v>
                </c:pt>
                <c:pt idx="94">
                  <c:v>829.75</c:v>
                </c:pt>
                <c:pt idx="95">
                  <c:v>833.27002000000005</c:v>
                </c:pt>
                <c:pt idx="96">
                  <c:v>841.65997300000004</c:v>
                </c:pt>
                <c:pt idx="97">
                  <c:v>839.34997599999997</c:v>
                </c:pt>
                <c:pt idx="98">
                  <c:v>835.65997300000004</c:v>
                </c:pt>
                <c:pt idx="99">
                  <c:v>847.03002900000001</c:v>
                </c:pt>
                <c:pt idx="100">
                  <c:v>849.71002199999998</c:v>
                </c:pt>
                <c:pt idx="101">
                  <c:v>847.21002199999998</c:v>
                </c:pt>
                <c:pt idx="102">
                  <c:v>844.080017</c:v>
                </c:pt>
                <c:pt idx="103">
                  <c:v>848.28002900000001</c:v>
                </c:pt>
                <c:pt idx="104">
                  <c:v>846.35998500000005</c:v>
                </c:pt>
                <c:pt idx="105">
                  <c:v>845.47997999999995</c:v>
                </c:pt>
                <c:pt idx="106">
                  <c:v>840.10998500000005</c:v>
                </c:pt>
                <c:pt idx="107">
                  <c:v>843.42999299999997</c:v>
                </c:pt>
                <c:pt idx="108">
                  <c:v>858.01000999999997</c:v>
                </c:pt>
                <c:pt idx="109">
                  <c:v>862.90997300000004</c:v>
                </c:pt>
                <c:pt idx="110">
                  <c:v>865.27002000000005</c:v>
                </c:pt>
                <c:pt idx="111">
                  <c:v>869.57000700000003</c:v>
                </c:pt>
                <c:pt idx="112">
                  <c:v>883.46002199999998</c:v>
                </c:pt>
                <c:pt idx="113">
                  <c:v>893.27002000000005</c:v>
                </c:pt>
                <c:pt idx="114">
                  <c:v>893.90002400000003</c:v>
                </c:pt>
                <c:pt idx="115">
                  <c:v>894.419983</c:v>
                </c:pt>
                <c:pt idx="116">
                  <c:v>889.05999799999995</c:v>
                </c:pt>
                <c:pt idx="117">
                  <c:v>897.98999000000003</c:v>
                </c:pt>
                <c:pt idx="118">
                  <c:v>898.70001200000002</c:v>
                </c:pt>
                <c:pt idx="119">
                  <c:v>878.61999500000002</c:v>
                </c:pt>
                <c:pt idx="120">
                  <c:v>896.34002699999996</c:v>
                </c:pt>
                <c:pt idx="121">
                  <c:v>888.98999000000003</c:v>
                </c:pt>
                <c:pt idx="122">
                  <c:v>883.67999299999997</c:v>
                </c:pt>
                <c:pt idx="123">
                  <c:v>887.29998799999998</c:v>
                </c:pt>
                <c:pt idx="124">
                  <c:v>885.14001499999995</c:v>
                </c:pt>
                <c:pt idx="125">
                  <c:v>891.03002900000001</c:v>
                </c:pt>
                <c:pt idx="126">
                  <c:v>904.03002900000001</c:v>
                </c:pt>
                <c:pt idx="127">
                  <c:v>916.919983</c:v>
                </c:pt>
                <c:pt idx="128">
                  <c:v>912.20001200000002</c:v>
                </c:pt>
                <c:pt idx="129">
                  <c:v>918.75</c:v>
                </c:pt>
                <c:pt idx="130">
                  <c:v>907.53997800000002</c:v>
                </c:pt>
                <c:pt idx="131">
                  <c:v>913.78002900000001</c:v>
                </c:pt>
                <c:pt idx="132">
                  <c:v>916.67999299999997</c:v>
                </c:pt>
                <c:pt idx="133">
                  <c:v>918.38000499999998</c:v>
                </c:pt>
                <c:pt idx="134">
                  <c:v>925.76000999999997</c:v>
                </c:pt>
                <c:pt idx="135">
                  <c:v>936.59002699999996</c:v>
                </c:pt>
                <c:pt idx="136">
                  <c:v>931.60998500000005</c:v>
                </c:pt>
                <c:pt idx="137">
                  <c:v>915.29998799999998</c:v>
                </c:pt>
                <c:pt idx="138">
                  <c:v>912.94000200000005</c:v>
                </c:pt>
                <c:pt idx="139">
                  <c:v>933.97997999999995</c:v>
                </c:pt>
                <c:pt idx="140">
                  <c:v>936.55999799999995</c:v>
                </c:pt>
                <c:pt idx="141">
                  <c:v>940.29998799999998</c:v>
                </c:pt>
                <c:pt idx="142">
                  <c:v>938.78997800000002</c:v>
                </c:pt>
                <c:pt idx="143">
                  <c:v>936.45001200000002</c:v>
                </c:pt>
                <c:pt idx="144">
                  <c:v>942.28997800000002</c:v>
                </c:pt>
                <c:pt idx="145">
                  <c:v>952.28997800000002</c:v>
                </c:pt>
                <c:pt idx="146">
                  <c:v>954.30999799999995</c:v>
                </c:pt>
                <c:pt idx="147">
                  <c:v>947.14001499999995</c:v>
                </c:pt>
                <c:pt idx="148">
                  <c:v>950.29998799999998</c:v>
                </c:pt>
                <c:pt idx="149">
                  <c:v>952.36999500000002</c:v>
                </c:pt>
                <c:pt idx="150">
                  <c:v>960.32000700000003</c:v>
                </c:pt>
                <c:pt idx="151">
                  <c:v>951.19000200000005</c:v>
                </c:pt>
                <c:pt idx="152">
                  <c:v>933.53997800000002</c:v>
                </c:pt>
                <c:pt idx="153">
                  <c:v>937</c:v>
                </c:pt>
                <c:pt idx="154">
                  <c:v>926.53002900000001</c:v>
                </c:pt>
                <c:pt idx="155">
                  <c:v>922.02002000000005</c:v>
                </c:pt>
                <c:pt idx="156">
                  <c:v>924.77002000000005</c:v>
                </c:pt>
                <c:pt idx="157">
                  <c:v>900.80999799999995</c:v>
                </c:pt>
                <c:pt idx="158">
                  <c:v>912.48999000000003</c:v>
                </c:pt>
                <c:pt idx="159">
                  <c:v>926.01000999999997</c:v>
                </c:pt>
                <c:pt idx="160">
                  <c:v>939.34997599999997</c:v>
                </c:pt>
                <c:pt idx="161">
                  <c:v>925.04998799999998</c:v>
                </c:pt>
                <c:pt idx="162">
                  <c:v>923.53997800000002</c:v>
                </c:pt>
                <c:pt idx="163">
                  <c:v>920.15997300000004</c:v>
                </c:pt>
                <c:pt idx="164">
                  <c:v>913.02002000000005</c:v>
                </c:pt>
                <c:pt idx="165">
                  <c:v>913.70001200000002</c:v>
                </c:pt>
                <c:pt idx="166">
                  <c:v>903.669983</c:v>
                </c:pt>
                <c:pt idx="167">
                  <c:v>899.46997099999999</c:v>
                </c:pt>
                <c:pt idx="168">
                  <c:v>927.580017</c:v>
                </c:pt>
                <c:pt idx="169">
                  <c:v>927.85998500000005</c:v>
                </c:pt>
                <c:pt idx="170">
                  <c:v>930.86999500000002</c:v>
                </c:pt>
                <c:pt idx="171">
                  <c:v>929.04998799999998</c:v>
                </c:pt>
                <c:pt idx="172">
                  <c:v>931.20001200000002</c:v>
                </c:pt>
                <c:pt idx="173">
                  <c:v>933.61999500000002</c:v>
                </c:pt>
                <c:pt idx="174">
                  <c:v>919.03002900000001</c:v>
                </c:pt>
                <c:pt idx="175">
                  <c:v>912.59002699999996</c:v>
                </c:pt>
                <c:pt idx="176">
                  <c:v>923.90997300000004</c:v>
                </c:pt>
                <c:pt idx="177">
                  <c:v>919.77002000000005</c:v>
                </c:pt>
                <c:pt idx="178">
                  <c:v>945.64001499999995</c:v>
                </c:pt>
                <c:pt idx="179">
                  <c:v>943</c:v>
                </c:pt>
                <c:pt idx="180">
                  <c:v>947.28997800000002</c:v>
                </c:pt>
                <c:pt idx="181">
                  <c:v>950.51000999999997</c:v>
                </c:pt>
                <c:pt idx="182">
                  <c:v>955.42999299999997</c:v>
                </c:pt>
                <c:pt idx="183">
                  <c:v>951.92999299999997</c:v>
                </c:pt>
                <c:pt idx="184">
                  <c:v>944.47997999999995</c:v>
                </c:pt>
                <c:pt idx="185">
                  <c:v>937.90997300000004</c:v>
                </c:pt>
                <c:pt idx="186">
                  <c:v>945.21997099999999</c:v>
                </c:pt>
                <c:pt idx="187">
                  <c:v>953.34002699999996</c:v>
                </c:pt>
                <c:pt idx="188">
                  <c:v>947.28002900000001</c:v>
                </c:pt>
                <c:pt idx="189">
                  <c:v>955.40997300000004</c:v>
                </c:pt>
                <c:pt idx="190">
                  <c:v>960.46002199999998</c:v>
                </c:pt>
                <c:pt idx="191">
                  <c:v>965.03002900000001</c:v>
                </c:pt>
                <c:pt idx="192">
                  <c:v>972.69000200000005</c:v>
                </c:pt>
                <c:pt idx="193">
                  <c:v>983.11999500000002</c:v>
                </c:pt>
                <c:pt idx="194">
                  <c:v>973.84002699999996</c:v>
                </c:pt>
                <c:pt idx="195">
                  <c:v>970.61999500000002</c:v>
                </c:pt>
                <c:pt idx="196">
                  <c:v>966.97997999999995</c:v>
                </c:pt>
                <c:pt idx="197">
                  <c:v>968.09997599999997</c:v>
                </c:pt>
                <c:pt idx="198">
                  <c:v>970.28002900000001</c:v>
                </c:pt>
                <c:pt idx="199">
                  <c:v>965.71997099999999</c:v>
                </c:pt>
                <c:pt idx="200">
                  <c:v>955.25</c:v>
                </c:pt>
                <c:pt idx="201">
                  <c:v>944.15997300000004</c:v>
                </c:pt>
                <c:pt idx="202">
                  <c:v>955.60998500000005</c:v>
                </c:pt>
                <c:pt idx="203">
                  <c:v>972.28002900000001</c:v>
                </c:pt>
                <c:pt idx="204">
                  <c:v>968.48999000000003</c:v>
                </c:pt>
                <c:pt idx="205">
                  <c:v>950.69000200000005</c:v>
                </c:pt>
                <c:pt idx="206">
                  <c:v>941.64001499999995</c:v>
                </c:pt>
                <c:pt idx="207">
                  <c:v>876.98999000000003</c:v>
                </c:pt>
                <c:pt idx="208">
                  <c:v>921.84997599999997</c:v>
                </c:pt>
                <c:pt idx="209">
                  <c:v>919.15997300000004</c:v>
                </c:pt>
                <c:pt idx="210">
                  <c:v>903.67999299999997</c:v>
                </c:pt>
                <c:pt idx="211">
                  <c:v>914.61999500000002</c:v>
                </c:pt>
                <c:pt idx="212">
                  <c:v>938.98999000000003</c:v>
                </c:pt>
                <c:pt idx="213">
                  <c:v>940.76000999999997</c:v>
                </c:pt>
                <c:pt idx="214">
                  <c:v>942.76000999999997</c:v>
                </c:pt>
                <c:pt idx="215">
                  <c:v>938.03002900000001</c:v>
                </c:pt>
                <c:pt idx="216">
                  <c:v>927.51000999999997</c:v>
                </c:pt>
                <c:pt idx="217">
                  <c:v>921.13000499999998</c:v>
                </c:pt>
                <c:pt idx="218">
                  <c:v>923.78002900000001</c:v>
                </c:pt>
                <c:pt idx="219">
                  <c:v>905.96002199999998</c:v>
                </c:pt>
                <c:pt idx="220">
                  <c:v>916.65997300000004</c:v>
                </c:pt>
                <c:pt idx="221">
                  <c:v>928.34997599999997</c:v>
                </c:pt>
                <c:pt idx="222">
                  <c:v>946.20001200000002</c:v>
                </c:pt>
                <c:pt idx="223">
                  <c:v>938.22997999999995</c:v>
                </c:pt>
                <c:pt idx="224">
                  <c:v>944.59002699999996</c:v>
                </c:pt>
                <c:pt idx="225">
                  <c:v>958.97997999999995</c:v>
                </c:pt>
                <c:pt idx="226">
                  <c:v>963.09002699999996</c:v>
                </c:pt>
                <c:pt idx="227">
                  <c:v>946.669983</c:v>
                </c:pt>
                <c:pt idx="228">
                  <c:v>950.82000700000003</c:v>
                </c:pt>
                <c:pt idx="229">
                  <c:v>951.64001499999995</c:v>
                </c:pt>
                <c:pt idx="230">
                  <c:v>955.40002400000003</c:v>
                </c:pt>
                <c:pt idx="231">
                  <c:v>974.77002000000005</c:v>
                </c:pt>
                <c:pt idx="232">
                  <c:v>971.67999299999997</c:v>
                </c:pt>
                <c:pt idx="233">
                  <c:v>976.77002000000005</c:v>
                </c:pt>
                <c:pt idx="234">
                  <c:v>973.09997599999997</c:v>
                </c:pt>
                <c:pt idx="235">
                  <c:v>983.78997800000002</c:v>
                </c:pt>
                <c:pt idx="236">
                  <c:v>982.36999500000002</c:v>
                </c:pt>
                <c:pt idx="237">
                  <c:v>975.78002900000001</c:v>
                </c:pt>
                <c:pt idx="238">
                  <c:v>969.78997800000002</c:v>
                </c:pt>
                <c:pt idx="239">
                  <c:v>954.94000200000005</c:v>
                </c:pt>
                <c:pt idx="240">
                  <c:v>953.39001499999995</c:v>
                </c:pt>
                <c:pt idx="241">
                  <c:v>963.39001499999995</c:v>
                </c:pt>
                <c:pt idx="242">
                  <c:v>968.03997800000002</c:v>
                </c:pt>
                <c:pt idx="243">
                  <c:v>965.53997800000002</c:v>
                </c:pt>
                <c:pt idx="244">
                  <c:v>955.29998799999998</c:v>
                </c:pt>
                <c:pt idx="245">
                  <c:v>946.78002900000001</c:v>
                </c:pt>
                <c:pt idx="246">
                  <c:v>953.70001200000002</c:v>
                </c:pt>
                <c:pt idx="247">
                  <c:v>939.13000499999998</c:v>
                </c:pt>
                <c:pt idx="248">
                  <c:v>932.70001200000002</c:v>
                </c:pt>
                <c:pt idx="249">
                  <c:v>936.46002199999998</c:v>
                </c:pt>
                <c:pt idx="250">
                  <c:v>953.34997599999997</c:v>
                </c:pt>
                <c:pt idx="251">
                  <c:v>970.84002699999996</c:v>
                </c:pt>
                <c:pt idx="252">
                  <c:v>970.42999299999997</c:v>
                </c:pt>
                <c:pt idx="253">
                  <c:v>975.03997800000002</c:v>
                </c:pt>
                <c:pt idx="254">
                  <c:v>977.07000700000003</c:v>
                </c:pt>
                <c:pt idx="255">
                  <c:v>966.580017</c:v>
                </c:pt>
                <c:pt idx="256">
                  <c:v>964</c:v>
                </c:pt>
                <c:pt idx="257">
                  <c:v>956.04998799999998</c:v>
                </c:pt>
                <c:pt idx="258">
                  <c:v>927.69000200000005</c:v>
                </c:pt>
                <c:pt idx="259">
                  <c:v>939.21002199999998</c:v>
                </c:pt>
                <c:pt idx="260">
                  <c:v>952.11999500000002</c:v>
                </c:pt>
                <c:pt idx="261">
                  <c:v>957.94000200000005</c:v>
                </c:pt>
                <c:pt idx="262">
                  <c:v>950.72997999999995</c:v>
                </c:pt>
                <c:pt idx="263">
                  <c:v>961.51000999999997</c:v>
                </c:pt>
                <c:pt idx="264">
                  <c:v>978.59997599999997</c:v>
                </c:pt>
                <c:pt idx="265">
                  <c:v>970.80999799999995</c:v>
                </c:pt>
                <c:pt idx="266">
                  <c:v>963.03997800000002</c:v>
                </c:pt>
                <c:pt idx="267">
                  <c:v>957.59002699999996</c:v>
                </c:pt>
                <c:pt idx="268">
                  <c:v>956.95001200000002</c:v>
                </c:pt>
                <c:pt idx="269">
                  <c:v>969.02002000000005</c:v>
                </c:pt>
                <c:pt idx="270">
                  <c:v>977.46002199999998</c:v>
                </c:pt>
                <c:pt idx="271">
                  <c:v>985.48999000000003</c:v>
                </c:pt>
                <c:pt idx="272">
                  <c:v>980.28002900000001</c:v>
                </c:pt>
                <c:pt idx="273">
                  <c:v>1001.27002</c:v>
                </c:pt>
                <c:pt idx="274">
                  <c:v>1006</c:v>
                </c:pt>
                <c:pt idx="275">
                  <c:v>1006.900024</c:v>
                </c:pt>
                <c:pt idx="276">
                  <c:v>1003.539978</c:v>
                </c:pt>
                <c:pt idx="277">
                  <c:v>1012.460022</c:v>
                </c:pt>
                <c:pt idx="278">
                  <c:v>1010.73999</c:v>
                </c:pt>
                <c:pt idx="279">
                  <c:v>1019.01001</c:v>
                </c:pt>
                <c:pt idx="280">
                  <c:v>1020.01001</c:v>
                </c:pt>
                <c:pt idx="281">
                  <c:v>1024.1400149999999</c:v>
                </c:pt>
                <c:pt idx="282">
                  <c:v>1020.090027</c:v>
                </c:pt>
                <c:pt idx="283">
                  <c:v>1022.76001</c:v>
                </c:pt>
                <c:pt idx="284">
                  <c:v>1032.079956</c:v>
                </c:pt>
                <c:pt idx="285">
                  <c:v>1028.280029</c:v>
                </c:pt>
                <c:pt idx="286">
                  <c:v>1034.209961</c:v>
                </c:pt>
                <c:pt idx="287">
                  <c:v>1038.1400149999999</c:v>
                </c:pt>
                <c:pt idx="288">
                  <c:v>1030.5600589999999</c:v>
                </c:pt>
                <c:pt idx="289">
                  <c:v>1042.900024</c:v>
                </c:pt>
                <c:pt idx="290">
                  <c:v>1048.670044</c:v>
                </c:pt>
                <c:pt idx="291">
                  <c:v>1049.339966</c:v>
                </c:pt>
                <c:pt idx="292">
                  <c:v>1047.6999510000001</c:v>
                </c:pt>
                <c:pt idx="293">
                  <c:v>1052.0200199999999</c:v>
                </c:pt>
                <c:pt idx="294">
                  <c:v>1047.329956</c:v>
                </c:pt>
                <c:pt idx="295">
                  <c:v>1035.0500489999999</c:v>
                </c:pt>
                <c:pt idx="296">
                  <c:v>1055.6899410000001</c:v>
                </c:pt>
                <c:pt idx="297">
                  <c:v>1052.3100589999999</c:v>
                </c:pt>
                <c:pt idx="298">
                  <c:v>1064.25</c:v>
                </c:pt>
                <c:pt idx="299">
                  <c:v>1068.469971</c:v>
                </c:pt>
                <c:pt idx="300">
                  <c:v>1069.920044</c:v>
                </c:pt>
                <c:pt idx="301">
                  <c:v>1068.6099850000001</c:v>
                </c:pt>
                <c:pt idx="302">
                  <c:v>1079.2700199999999</c:v>
                </c:pt>
                <c:pt idx="303">
                  <c:v>1080.4499510000001</c:v>
                </c:pt>
                <c:pt idx="304">
                  <c:v>1085.5200199999999</c:v>
                </c:pt>
                <c:pt idx="305">
                  <c:v>1089.73999</c:v>
                </c:pt>
                <c:pt idx="306">
                  <c:v>1099.160034</c:v>
                </c:pt>
                <c:pt idx="307">
                  <c:v>1095.5500489999999</c:v>
                </c:pt>
                <c:pt idx="308">
                  <c:v>1105.650024</c:v>
                </c:pt>
                <c:pt idx="309">
                  <c:v>1101.9300539999999</c:v>
                </c:pt>
                <c:pt idx="310">
                  <c:v>1100.8000489999999</c:v>
                </c:pt>
                <c:pt idx="311">
                  <c:v>1095.4399410000001</c:v>
                </c:pt>
                <c:pt idx="312">
                  <c:v>1093.599976</c:v>
                </c:pt>
                <c:pt idx="313">
                  <c:v>1101.75</c:v>
                </c:pt>
                <c:pt idx="314">
                  <c:v>1108.150024</c:v>
                </c:pt>
                <c:pt idx="315">
                  <c:v>1120.01001</c:v>
                </c:pt>
                <c:pt idx="316">
                  <c:v>1122.6999510000001</c:v>
                </c:pt>
                <c:pt idx="317">
                  <c:v>1121.380005</c:v>
                </c:pt>
                <c:pt idx="318">
                  <c:v>1109.5500489999999</c:v>
                </c:pt>
                <c:pt idx="319">
                  <c:v>1101.650024</c:v>
                </c:pt>
                <c:pt idx="320">
                  <c:v>1110.670044</c:v>
                </c:pt>
                <c:pt idx="321">
                  <c:v>1109.6899410000001</c:v>
                </c:pt>
                <c:pt idx="322">
                  <c:v>1115.75</c:v>
                </c:pt>
                <c:pt idx="323">
                  <c:v>1119.3199460000001</c:v>
                </c:pt>
                <c:pt idx="324">
                  <c:v>1108.170044</c:v>
                </c:pt>
                <c:pt idx="325">
                  <c:v>1122.719971</c:v>
                </c:pt>
                <c:pt idx="326">
                  <c:v>1123.650024</c:v>
                </c:pt>
                <c:pt idx="327">
                  <c:v>1126.670044</c:v>
                </c:pt>
                <c:pt idx="328">
                  <c:v>1130.540039</c:v>
                </c:pt>
                <c:pt idx="329">
                  <c:v>1119.579956</c:v>
                </c:pt>
                <c:pt idx="330">
                  <c:v>1107.900024</c:v>
                </c:pt>
                <c:pt idx="331">
                  <c:v>1086.540039</c:v>
                </c:pt>
                <c:pt idx="332">
                  <c:v>1085.1099850000001</c:v>
                </c:pt>
                <c:pt idx="333">
                  <c:v>1094.619995</c:v>
                </c:pt>
                <c:pt idx="334">
                  <c:v>1111.75</c:v>
                </c:pt>
                <c:pt idx="335">
                  <c:v>1121</c:v>
                </c:pt>
                <c:pt idx="336">
                  <c:v>1122.0699460000001</c:v>
                </c:pt>
                <c:pt idx="337">
                  <c:v>1115.5</c:v>
                </c:pt>
                <c:pt idx="338">
                  <c:v>1104.920044</c:v>
                </c:pt>
                <c:pt idx="339">
                  <c:v>1095.1400149999999</c:v>
                </c:pt>
                <c:pt idx="340">
                  <c:v>1108.1400149999999</c:v>
                </c:pt>
                <c:pt idx="341">
                  <c:v>1106.6400149999999</c:v>
                </c:pt>
                <c:pt idx="342">
                  <c:v>1115.790039</c:v>
                </c:pt>
                <c:pt idx="343">
                  <c:v>1118.8599850000001</c:v>
                </c:pt>
                <c:pt idx="344">
                  <c:v>1117.369995</c:v>
                </c:pt>
                <c:pt idx="345">
                  <c:v>1108.7299800000001</c:v>
                </c:pt>
                <c:pt idx="346">
                  <c:v>1105.8199460000001</c:v>
                </c:pt>
                <c:pt idx="347">
                  <c:v>1109.5200199999999</c:v>
                </c:pt>
                <c:pt idx="348">
                  <c:v>1119.0600589999999</c:v>
                </c:pt>
                <c:pt idx="349">
                  <c:v>1114.6400149999999</c:v>
                </c:pt>
                <c:pt idx="350">
                  <c:v>1110.469971</c:v>
                </c:pt>
                <c:pt idx="351">
                  <c:v>1094.0200199999999</c:v>
                </c:pt>
                <c:pt idx="352">
                  <c:v>1092.2299800000001</c:v>
                </c:pt>
                <c:pt idx="353">
                  <c:v>1097.599976</c:v>
                </c:pt>
                <c:pt idx="354">
                  <c:v>1090.8199460000001</c:v>
                </c:pt>
                <c:pt idx="355">
                  <c:v>1090.9799800000001</c:v>
                </c:pt>
                <c:pt idx="356">
                  <c:v>1093.219971</c:v>
                </c:pt>
                <c:pt idx="357">
                  <c:v>1082.7299800000001</c:v>
                </c:pt>
                <c:pt idx="358">
                  <c:v>1094.829956</c:v>
                </c:pt>
                <c:pt idx="359">
                  <c:v>1113.8599850000001</c:v>
                </c:pt>
                <c:pt idx="360">
                  <c:v>1115.719971</c:v>
                </c:pt>
                <c:pt idx="361">
                  <c:v>1118.410034</c:v>
                </c:pt>
                <c:pt idx="362">
                  <c:v>1112.280029</c:v>
                </c:pt>
                <c:pt idx="363">
                  <c:v>1094.579956</c:v>
                </c:pt>
                <c:pt idx="364">
                  <c:v>1098.839966</c:v>
                </c:pt>
                <c:pt idx="365">
                  <c:v>1077.01001</c:v>
                </c:pt>
                <c:pt idx="366">
                  <c:v>1087.589966</c:v>
                </c:pt>
                <c:pt idx="367">
                  <c:v>1107.1099850000001</c:v>
                </c:pt>
                <c:pt idx="368">
                  <c:v>1106.369995</c:v>
                </c:pt>
                <c:pt idx="369">
                  <c:v>1100.650024</c:v>
                </c:pt>
                <c:pt idx="370">
                  <c:v>1103.209961</c:v>
                </c:pt>
                <c:pt idx="371">
                  <c:v>1119.48999</c:v>
                </c:pt>
                <c:pt idx="372">
                  <c:v>1132.880005</c:v>
                </c:pt>
                <c:pt idx="373">
                  <c:v>1129.280029</c:v>
                </c:pt>
                <c:pt idx="374">
                  <c:v>1133.1999510000001</c:v>
                </c:pt>
                <c:pt idx="375">
                  <c:v>1138.48999</c:v>
                </c:pt>
                <c:pt idx="376">
                  <c:v>1133.839966</c:v>
                </c:pt>
                <c:pt idx="377">
                  <c:v>1148.5600589999999</c:v>
                </c:pt>
                <c:pt idx="378">
                  <c:v>1146.420044</c:v>
                </c:pt>
                <c:pt idx="379">
                  <c:v>1157.329956</c:v>
                </c:pt>
                <c:pt idx="380">
                  <c:v>1154.660034</c:v>
                </c:pt>
                <c:pt idx="381">
                  <c:v>1166.380005</c:v>
                </c:pt>
                <c:pt idx="382">
                  <c:v>1158.5600589999999</c:v>
                </c:pt>
                <c:pt idx="383">
                  <c:v>1164.329956</c:v>
                </c:pt>
                <c:pt idx="384">
                  <c:v>1165.1899410000001</c:v>
                </c:pt>
                <c:pt idx="385">
                  <c:v>1177.579956</c:v>
                </c:pt>
                <c:pt idx="386">
                  <c:v>1174.8100589999999</c:v>
                </c:pt>
                <c:pt idx="387">
                  <c:v>1183.98999</c:v>
                </c:pt>
                <c:pt idx="388">
                  <c:v>1186.75</c:v>
                </c:pt>
                <c:pt idx="389">
                  <c:v>1184.099976</c:v>
                </c:pt>
                <c:pt idx="390">
                  <c:v>1165.0699460000001</c:v>
                </c:pt>
                <c:pt idx="391">
                  <c:v>1164.079956</c:v>
                </c:pt>
                <c:pt idx="392">
                  <c:v>1139.75</c:v>
                </c:pt>
                <c:pt idx="393">
                  <c:v>1140.8000489999999</c:v>
                </c:pt>
                <c:pt idx="394">
                  <c:v>1147.2700199999999</c:v>
                </c:pt>
                <c:pt idx="395">
                  <c:v>1130.23999</c:v>
                </c:pt>
                <c:pt idx="396">
                  <c:v>1125.209961</c:v>
                </c:pt>
                <c:pt idx="397">
                  <c:v>1142.9499510000001</c:v>
                </c:pt>
                <c:pt idx="398">
                  <c:v>1120.670044</c:v>
                </c:pt>
                <c:pt idx="399">
                  <c:v>1112.4399410000001</c:v>
                </c:pt>
                <c:pt idx="400">
                  <c:v>1072.119995</c:v>
                </c:pt>
                <c:pt idx="401">
                  <c:v>1081.4300539999999</c:v>
                </c:pt>
                <c:pt idx="402">
                  <c:v>1089.630005</c:v>
                </c:pt>
                <c:pt idx="403">
                  <c:v>1089.4499510000001</c:v>
                </c:pt>
                <c:pt idx="404">
                  <c:v>1083.1400149999999</c:v>
                </c:pt>
                <c:pt idx="405">
                  <c:v>1068.9799800000001</c:v>
                </c:pt>
                <c:pt idx="406">
                  <c:v>1084.219971</c:v>
                </c:pt>
                <c:pt idx="407">
                  <c:v>1074.910034</c:v>
                </c:pt>
                <c:pt idx="408">
                  <c:v>1062.75</c:v>
                </c:pt>
                <c:pt idx="409">
                  <c:v>1083.670044</c:v>
                </c:pt>
                <c:pt idx="410">
                  <c:v>1101.1999510000001</c:v>
                </c:pt>
                <c:pt idx="411">
                  <c:v>1098.0600589999999</c:v>
                </c:pt>
                <c:pt idx="412">
                  <c:v>1091.599976</c:v>
                </c:pt>
                <c:pt idx="413">
                  <c:v>1081.23999</c:v>
                </c:pt>
                <c:pt idx="414">
                  <c:v>1088.1400149999999</c:v>
                </c:pt>
                <c:pt idx="415">
                  <c:v>1092.849976</c:v>
                </c:pt>
                <c:pt idx="416">
                  <c:v>1084.1899410000001</c:v>
                </c:pt>
                <c:pt idx="417">
                  <c:v>1042.589966</c:v>
                </c:pt>
                <c:pt idx="418">
                  <c:v>1027.1400149999999</c:v>
                </c:pt>
                <c:pt idx="419">
                  <c:v>957.28002900000001</c:v>
                </c:pt>
                <c:pt idx="420">
                  <c:v>994.26000999999997</c:v>
                </c:pt>
                <c:pt idx="421">
                  <c:v>990.47997999999995</c:v>
                </c:pt>
                <c:pt idx="422">
                  <c:v>982.26000999999997</c:v>
                </c:pt>
                <c:pt idx="423">
                  <c:v>973.89001499999995</c:v>
                </c:pt>
                <c:pt idx="424">
                  <c:v>1023.460022</c:v>
                </c:pt>
                <c:pt idx="425">
                  <c:v>1006.200012</c:v>
                </c:pt>
                <c:pt idx="426">
                  <c:v>980.19000200000005</c:v>
                </c:pt>
                <c:pt idx="427">
                  <c:v>1009.059998</c:v>
                </c:pt>
                <c:pt idx="428">
                  <c:v>1029.719971</c:v>
                </c:pt>
                <c:pt idx="429">
                  <c:v>1037.6800539999999</c:v>
                </c:pt>
                <c:pt idx="430">
                  <c:v>1045.4799800000001</c:v>
                </c:pt>
                <c:pt idx="431">
                  <c:v>1018.869995</c:v>
                </c:pt>
                <c:pt idx="432">
                  <c:v>1020.090027</c:v>
                </c:pt>
                <c:pt idx="433">
                  <c:v>1023.8900149999999</c:v>
                </c:pt>
                <c:pt idx="434">
                  <c:v>1029.630005</c:v>
                </c:pt>
                <c:pt idx="435">
                  <c:v>1066.089966</c:v>
                </c:pt>
                <c:pt idx="436">
                  <c:v>1042.719971</c:v>
                </c:pt>
                <c:pt idx="437">
                  <c:v>1044.75</c:v>
                </c:pt>
                <c:pt idx="438">
                  <c:v>1048.6899410000001</c:v>
                </c:pt>
                <c:pt idx="439">
                  <c:v>1049.0200199999999</c:v>
                </c:pt>
                <c:pt idx="440">
                  <c:v>1017.01001</c:v>
                </c:pt>
                <c:pt idx="441">
                  <c:v>986.39001499999995</c:v>
                </c:pt>
                <c:pt idx="442">
                  <c:v>1002.599976</c:v>
                </c:pt>
                <c:pt idx="443">
                  <c:v>988.55999799999995</c:v>
                </c:pt>
                <c:pt idx="444">
                  <c:v>984.59002699999996</c:v>
                </c:pt>
                <c:pt idx="445">
                  <c:v>970.67999299999997</c:v>
                </c:pt>
                <c:pt idx="446">
                  <c:v>959.44000200000005</c:v>
                </c:pt>
                <c:pt idx="447">
                  <c:v>984.39001499999995</c:v>
                </c:pt>
                <c:pt idx="448">
                  <c:v>997.71002199999998</c:v>
                </c:pt>
                <c:pt idx="449">
                  <c:v>994.79998799999998</c:v>
                </c:pt>
                <c:pt idx="450">
                  <c:v>1005.530029</c:v>
                </c:pt>
                <c:pt idx="451">
                  <c:v>1047.48999</c:v>
                </c:pt>
                <c:pt idx="452">
                  <c:v>1056.420044</c:v>
                </c:pt>
                <c:pt idx="453">
                  <c:v>1062.3900149999999</c:v>
                </c:pt>
                <c:pt idx="454">
                  <c:v>1063.9300539999999</c:v>
                </c:pt>
                <c:pt idx="455">
                  <c:v>1069.920044</c:v>
                </c:pt>
                <c:pt idx="456">
                  <c:v>1078.4799800000001</c:v>
                </c:pt>
                <c:pt idx="457">
                  <c:v>1070.670044</c:v>
                </c:pt>
                <c:pt idx="458">
                  <c:v>1072.3199460000001</c:v>
                </c:pt>
                <c:pt idx="459">
                  <c:v>1065.339966</c:v>
                </c:pt>
                <c:pt idx="460">
                  <c:v>1068.089966</c:v>
                </c:pt>
                <c:pt idx="461">
                  <c:v>1085.9300539999999</c:v>
                </c:pt>
                <c:pt idx="462">
                  <c:v>1098.670044</c:v>
                </c:pt>
                <c:pt idx="463">
                  <c:v>1111.599976</c:v>
                </c:pt>
                <c:pt idx="464">
                  <c:v>1110.839966</c:v>
                </c:pt>
                <c:pt idx="465">
                  <c:v>1118.670044</c:v>
                </c:pt>
                <c:pt idx="466">
                  <c:v>1133.849976</c:v>
                </c:pt>
                <c:pt idx="467">
                  <c:v>1141.01001</c:v>
                </c:pt>
                <c:pt idx="468">
                  <c:v>1130.1999510000001</c:v>
                </c:pt>
                <c:pt idx="469">
                  <c:v>1128.26001</c:v>
                </c:pt>
                <c:pt idx="470">
                  <c:v>1120.969971</c:v>
                </c:pt>
                <c:pt idx="471">
                  <c:v>1117.6899410000001</c:v>
                </c:pt>
                <c:pt idx="472">
                  <c:v>1125.719971</c:v>
                </c:pt>
                <c:pt idx="473">
                  <c:v>1135.869995</c:v>
                </c:pt>
                <c:pt idx="474">
                  <c:v>1139.3199460000001</c:v>
                </c:pt>
                <c:pt idx="475">
                  <c:v>1144.4799800000001</c:v>
                </c:pt>
                <c:pt idx="476">
                  <c:v>1152.6099850000001</c:v>
                </c:pt>
                <c:pt idx="477">
                  <c:v>1163.5500489999999</c:v>
                </c:pt>
                <c:pt idx="478">
                  <c:v>1188.209961</c:v>
                </c:pt>
                <c:pt idx="479">
                  <c:v>1182.98999</c:v>
                </c:pt>
                <c:pt idx="480">
                  <c:v>1186.869995</c:v>
                </c:pt>
                <c:pt idx="481">
                  <c:v>1192.329956</c:v>
                </c:pt>
                <c:pt idx="482">
                  <c:v>1163.630005</c:v>
                </c:pt>
                <c:pt idx="483">
                  <c:v>1175.280029</c:v>
                </c:pt>
                <c:pt idx="484">
                  <c:v>1171.25</c:v>
                </c:pt>
                <c:pt idx="485">
                  <c:v>1150.1400149999999</c:v>
                </c:pt>
                <c:pt idx="486">
                  <c:v>1176.73999</c:v>
                </c:pt>
                <c:pt idx="487">
                  <c:v>1187.6999510000001</c:v>
                </c:pt>
                <c:pt idx="488">
                  <c:v>1181.380005</c:v>
                </c:pt>
                <c:pt idx="489">
                  <c:v>1183.48999</c:v>
                </c:pt>
                <c:pt idx="490">
                  <c:v>1165.0200199999999</c:v>
                </c:pt>
                <c:pt idx="491">
                  <c:v>1166.459961</c:v>
                </c:pt>
                <c:pt idx="492">
                  <c:v>1141.1999510000001</c:v>
                </c:pt>
                <c:pt idx="493">
                  <c:v>1162.829956</c:v>
                </c:pt>
                <c:pt idx="494">
                  <c:v>1161.9399410000001</c:v>
                </c:pt>
                <c:pt idx="495">
                  <c:v>1179.9799800000001</c:v>
                </c:pt>
                <c:pt idx="496">
                  <c:v>1188.030029</c:v>
                </c:pt>
                <c:pt idx="497">
                  <c:v>1202.839966</c:v>
                </c:pt>
                <c:pt idx="498">
                  <c:v>1203.5699460000001</c:v>
                </c:pt>
                <c:pt idx="499">
                  <c:v>1228.540039</c:v>
                </c:pt>
                <c:pt idx="500">
                  <c:v>1226.2700199999999</c:v>
                </c:pt>
                <c:pt idx="501">
                  <c:v>1225.48999</c:v>
                </c:pt>
                <c:pt idx="502">
                  <c:v>1241.8100589999999</c:v>
                </c:pt>
                <c:pt idx="503">
                  <c:v>1231.9300539999999</c:v>
                </c:pt>
                <c:pt idx="504">
                  <c:v>1229.2299800000001</c:v>
                </c:pt>
                <c:pt idx="505">
                  <c:v>1228.099976</c:v>
                </c:pt>
                <c:pt idx="506">
                  <c:v>1244.780029</c:v>
                </c:pt>
                <c:pt idx="507">
                  <c:v>1272.339966</c:v>
                </c:pt>
                <c:pt idx="508">
                  <c:v>1269.7299800000001</c:v>
                </c:pt>
                <c:pt idx="509">
                  <c:v>1275.089966</c:v>
                </c:pt>
                <c:pt idx="510">
                  <c:v>1263.880005</c:v>
                </c:pt>
                <c:pt idx="511">
                  <c:v>1239.51001</c:v>
                </c:pt>
                <c:pt idx="512">
                  <c:v>1234.400024</c:v>
                </c:pt>
                <c:pt idx="513">
                  <c:v>1212.1899410000001</c:v>
                </c:pt>
                <c:pt idx="514">
                  <c:v>1243.26001</c:v>
                </c:pt>
                <c:pt idx="515">
                  <c:v>1252</c:v>
                </c:pt>
                <c:pt idx="516">
                  <c:v>1256.619995</c:v>
                </c:pt>
                <c:pt idx="517">
                  <c:v>1235.160034</c:v>
                </c:pt>
                <c:pt idx="518">
                  <c:v>1225.1899410000001</c:v>
                </c:pt>
                <c:pt idx="519">
                  <c:v>1233.9799800000001</c:v>
                </c:pt>
                <c:pt idx="520">
                  <c:v>1252.3100589999999</c:v>
                </c:pt>
                <c:pt idx="521">
                  <c:v>1243.170044</c:v>
                </c:pt>
                <c:pt idx="522">
                  <c:v>1265.369995</c:v>
                </c:pt>
                <c:pt idx="523">
                  <c:v>1279.6400149999999</c:v>
                </c:pt>
                <c:pt idx="524">
                  <c:v>1273</c:v>
                </c:pt>
                <c:pt idx="525">
                  <c:v>1261.98999</c:v>
                </c:pt>
                <c:pt idx="526">
                  <c:v>1272.0699460000001</c:v>
                </c:pt>
                <c:pt idx="527">
                  <c:v>1248.48999</c:v>
                </c:pt>
                <c:pt idx="528">
                  <c:v>1239.400024</c:v>
                </c:pt>
                <c:pt idx="529">
                  <c:v>1243.7700199999999</c:v>
                </c:pt>
                <c:pt idx="530">
                  <c:v>1216.1400149999999</c:v>
                </c:pt>
                <c:pt idx="531">
                  <c:v>1223.5500489999999</c:v>
                </c:pt>
                <c:pt idx="532">
                  <c:v>1254.040039</c:v>
                </c:pt>
                <c:pt idx="533">
                  <c:v>1230.130005</c:v>
                </c:pt>
                <c:pt idx="534">
                  <c:v>1241.869995</c:v>
                </c:pt>
                <c:pt idx="535">
                  <c:v>1224.030029</c:v>
                </c:pt>
                <c:pt idx="536">
                  <c:v>1237.280029</c:v>
                </c:pt>
                <c:pt idx="537">
                  <c:v>1239.219971</c:v>
                </c:pt>
                <c:pt idx="538">
                  <c:v>1272.1400149999999</c:v>
                </c:pt>
                <c:pt idx="539">
                  <c:v>1271.1800539999999</c:v>
                </c:pt>
                <c:pt idx="540">
                  <c:v>1253.410034</c:v>
                </c:pt>
                <c:pt idx="541">
                  <c:v>1245.0200199999999</c:v>
                </c:pt>
                <c:pt idx="542">
                  <c:v>1238.329956</c:v>
                </c:pt>
                <c:pt idx="543">
                  <c:v>1236.160034</c:v>
                </c:pt>
                <c:pt idx="544">
                  <c:v>1225.5</c:v>
                </c:pt>
                <c:pt idx="545">
                  <c:v>1227.6999510000001</c:v>
                </c:pt>
                <c:pt idx="546">
                  <c:v>1246.6400149999999</c:v>
                </c:pt>
                <c:pt idx="547">
                  <c:v>1275.469971</c:v>
                </c:pt>
                <c:pt idx="548">
                  <c:v>1282.7299800000001</c:v>
                </c:pt>
                <c:pt idx="549">
                  <c:v>1279.839966</c:v>
                </c:pt>
                <c:pt idx="550">
                  <c:v>1286.839966</c:v>
                </c:pt>
                <c:pt idx="551">
                  <c:v>1297.6800539999999</c:v>
                </c:pt>
                <c:pt idx="552">
                  <c:v>1294.589966</c:v>
                </c:pt>
                <c:pt idx="553">
                  <c:v>1307.26001</c:v>
                </c:pt>
                <c:pt idx="554">
                  <c:v>1306.380005</c:v>
                </c:pt>
                <c:pt idx="555">
                  <c:v>1297.8199460000001</c:v>
                </c:pt>
                <c:pt idx="556">
                  <c:v>1316.5500489999999</c:v>
                </c:pt>
                <c:pt idx="557">
                  <c:v>1299.290039</c:v>
                </c:pt>
                <c:pt idx="558">
                  <c:v>1297.01001</c:v>
                </c:pt>
                <c:pt idx="559">
                  <c:v>1262.1400149999999</c:v>
                </c:pt>
                <c:pt idx="560">
                  <c:v>1268.589966</c:v>
                </c:pt>
                <c:pt idx="561">
                  <c:v>1289.98999</c:v>
                </c:pt>
                <c:pt idx="562">
                  <c:v>1282.8000489999999</c:v>
                </c:pt>
                <c:pt idx="563">
                  <c:v>1310.170044</c:v>
                </c:pt>
                <c:pt idx="564">
                  <c:v>1300.75</c:v>
                </c:pt>
                <c:pt idx="565">
                  <c:v>1286.369995</c:v>
                </c:pt>
                <c:pt idx="566">
                  <c:v>1293.719971</c:v>
                </c:pt>
                <c:pt idx="567">
                  <c:v>1321.119995</c:v>
                </c:pt>
                <c:pt idx="568">
                  <c:v>1317.8900149999999</c:v>
                </c:pt>
                <c:pt idx="569">
                  <c:v>1326.8900149999999</c:v>
                </c:pt>
                <c:pt idx="570">
                  <c:v>1343.9799800000001</c:v>
                </c:pt>
                <c:pt idx="571">
                  <c:v>1348.349976</c:v>
                </c:pt>
                <c:pt idx="572">
                  <c:v>1358.630005</c:v>
                </c:pt>
                <c:pt idx="573">
                  <c:v>1349.8199460000001</c:v>
                </c:pt>
                <c:pt idx="574">
                  <c:v>1328.4399410000001</c:v>
                </c:pt>
                <c:pt idx="575">
                  <c:v>1322.849976</c:v>
                </c:pt>
                <c:pt idx="576">
                  <c:v>1319</c:v>
                </c:pt>
                <c:pt idx="577">
                  <c:v>1289.4799800000001</c:v>
                </c:pt>
                <c:pt idx="578">
                  <c:v>1306.170044</c:v>
                </c:pt>
                <c:pt idx="579">
                  <c:v>1336.119995</c:v>
                </c:pt>
                <c:pt idx="580">
                  <c:v>1358.8199460000001</c:v>
                </c:pt>
                <c:pt idx="581">
                  <c:v>1356.849976</c:v>
                </c:pt>
                <c:pt idx="582">
                  <c:v>1360.040039</c:v>
                </c:pt>
                <c:pt idx="583">
                  <c:v>1362.8000489999999</c:v>
                </c:pt>
                <c:pt idx="584">
                  <c:v>1350.910034</c:v>
                </c:pt>
                <c:pt idx="585">
                  <c:v>1342.829956</c:v>
                </c:pt>
                <c:pt idx="586">
                  <c:v>1335.1800539999999</c:v>
                </c:pt>
                <c:pt idx="587">
                  <c:v>1354.630005</c:v>
                </c:pt>
                <c:pt idx="588">
                  <c:v>1332</c:v>
                </c:pt>
                <c:pt idx="589">
                  <c:v>1347.3100589999999</c:v>
                </c:pt>
                <c:pt idx="590">
                  <c:v>1332.0500489999999</c:v>
                </c:pt>
                <c:pt idx="591">
                  <c:v>1345</c:v>
                </c:pt>
                <c:pt idx="592">
                  <c:v>1340.3000489999999</c:v>
                </c:pt>
                <c:pt idx="593">
                  <c:v>1355.6099850000001</c:v>
                </c:pt>
                <c:pt idx="594">
                  <c:v>1364</c:v>
                </c:pt>
                <c:pt idx="595">
                  <c:v>1367.5600589999999</c:v>
                </c:pt>
                <c:pt idx="596">
                  <c:v>1337.8000489999999</c:v>
                </c:pt>
                <c:pt idx="597">
                  <c:v>1339.48999</c:v>
                </c:pt>
                <c:pt idx="598">
                  <c:v>1333.3199460000001</c:v>
                </c:pt>
                <c:pt idx="599">
                  <c:v>1344.2299800000001</c:v>
                </c:pt>
                <c:pt idx="600">
                  <c:v>1338.829956</c:v>
                </c:pt>
                <c:pt idx="601">
                  <c:v>1330.290039</c:v>
                </c:pt>
                <c:pt idx="602">
                  <c:v>1306.650024</c:v>
                </c:pt>
                <c:pt idx="603">
                  <c:v>1284.400024</c:v>
                </c:pt>
                <c:pt idx="604">
                  <c:v>1304.76001</c:v>
                </c:pt>
                <c:pt idx="605">
                  <c:v>1281.410034</c:v>
                </c:pt>
                <c:pt idx="606">
                  <c:v>1301.839966</c:v>
                </c:pt>
                <c:pt idx="607">
                  <c:v>1294.26001</c:v>
                </c:pt>
                <c:pt idx="608">
                  <c:v>1294.8100589999999</c:v>
                </c:pt>
                <c:pt idx="609">
                  <c:v>1299.540039</c:v>
                </c:pt>
                <c:pt idx="610">
                  <c:v>1327.75</c:v>
                </c:pt>
                <c:pt idx="611">
                  <c:v>1334.5200199999999</c:v>
                </c:pt>
                <c:pt idx="612">
                  <c:v>1317.329956</c:v>
                </c:pt>
                <c:pt idx="613">
                  <c:v>1318.6400149999999</c:v>
                </c:pt>
                <c:pt idx="614">
                  <c:v>1302.8199460000001</c:v>
                </c:pt>
                <c:pt idx="615">
                  <c:v>1293.6400149999999</c:v>
                </c:pt>
                <c:pt idx="616">
                  <c:v>1294</c:v>
                </c:pt>
                <c:pt idx="617">
                  <c:v>1301.160034</c:v>
                </c:pt>
                <c:pt idx="618">
                  <c:v>1330.410034</c:v>
                </c:pt>
                <c:pt idx="619">
                  <c:v>1339.900024</c:v>
                </c:pt>
                <c:pt idx="620">
                  <c:v>1342.839966</c:v>
                </c:pt>
                <c:pt idx="621">
                  <c:v>1349</c:v>
                </c:pt>
                <c:pt idx="622">
                  <c:v>1335.880005</c:v>
                </c:pt>
                <c:pt idx="623">
                  <c:v>1333.0600589999999</c:v>
                </c:pt>
                <c:pt idx="624">
                  <c:v>1315.780029</c:v>
                </c:pt>
                <c:pt idx="625">
                  <c:v>1315.3100589999999</c:v>
                </c:pt>
                <c:pt idx="626">
                  <c:v>1331.349976</c:v>
                </c:pt>
                <c:pt idx="627">
                  <c:v>1351.4499510000001</c:v>
                </c:pt>
                <c:pt idx="628">
                  <c:v>1372.709961</c:v>
                </c:pt>
                <c:pt idx="629">
                  <c:v>1380.959961</c:v>
                </c:pt>
                <c:pt idx="630">
                  <c:v>1391.219971</c:v>
                </c:pt>
                <c:pt idx="631">
                  <c:v>1388.119995</c:v>
                </c:pt>
                <c:pt idx="632">
                  <c:v>1395.8599850000001</c:v>
                </c:pt>
                <c:pt idx="633">
                  <c:v>1394.420044</c:v>
                </c:pt>
                <c:pt idx="634">
                  <c:v>1403.280029</c:v>
                </c:pt>
                <c:pt idx="635">
                  <c:v>1399.099976</c:v>
                </c:pt>
                <c:pt idx="636">
                  <c:v>1393.5600589999999</c:v>
                </c:pt>
                <c:pt idx="637">
                  <c:v>1398.170044</c:v>
                </c:pt>
                <c:pt idx="638">
                  <c:v>1409.619995</c:v>
                </c:pt>
                <c:pt idx="639">
                  <c:v>1418.780029</c:v>
                </c:pt>
                <c:pt idx="640">
                  <c:v>1407.650024</c:v>
                </c:pt>
                <c:pt idx="641">
                  <c:v>1377.099976</c:v>
                </c:pt>
                <c:pt idx="642">
                  <c:v>1379.290039</c:v>
                </c:pt>
                <c:pt idx="643">
                  <c:v>1360.969971</c:v>
                </c:pt>
                <c:pt idx="644">
                  <c:v>1356.9399410000001</c:v>
                </c:pt>
                <c:pt idx="645">
                  <c:v>1347.76001</c:v>
                </c:pt>
                <c:pt idx="646">
                  <c:v>1362.839966</c:v>
                </c:pt>
                <c:pt idx="647">
                  <c:v>1365.400024</c:v>
                </c:pt>
                <c:pt idx="648">
                  <c:v>1341.030029</c:v>
                </c:pt>
                <c:pt idx="649">
                  <c:v>1328.719971</c:v>
                </c:pt>
                <c:pt idx="650">
                  <c:v>1328.0500489999999</c:v>
                </c:pt>
                <c:pt idx="651">
                  <c:v>1322.1800539999999</c:v>
                </c:pt>
                <c:pt idx="652">
                  <c:v>1305.329956</c:v>
                </c:pt>
                <c:pt idx="653">
                  <c:v>1313.709961</c:v>
                </c:pt>
                <c:pt idx="654">
                  <c:v>1300.290039</c:v>
                </c:pt>
                <c:pt idx="655">
                  <c:v>1297.8000489999999</c:v>
                </c:pt>
                <c:pt idx="656">
                  <c:v>1281.4300539999999</c:v>
                </c:pt>
                <c:pt idx="657">
                  <c:v>1301.9300539999999</c:v>
                </c:pt>
                <c:pt idx="658">
                  <c:v>1298.160034</c:v>
                </c:pt>
                <c:pt idx="659">
                  <c:v>1327.6800539999999</c:v>
                </c:pt>
                <c:pt idx="660">
                  <c:v>1330.7700199999999</c:v>
                </c:pt>
                <c:pt idx="661">
                  <c:v>1344.160034</c:v>
                </c:pt>
                <c:pt idx="662">
                  <c:v>1332.839966</c:v>
                </c:pt>
                <c:pt idx="663">
                  <c:v>1323.589966</c:v>
                </c:pt>
                <c:pt idx="664">
                  <c:v>1336.6099850000001</c:v>
                </c:pt>
                <c:pt idx="665">
                  <c:v>1360.219971</c:v>
                </c:pt>
                <c:pt idx="666">
                  <c:v>1363.5</c:v>
                </c:pt>
                <c:pt idx="667">
                  <c:v>1381.790039</c:v>
                </c:pt>
                <c:pt idx="668">
                  <c:v>1362.01001</c:v>
                </c:pt>
                <c:pt idx="669">
                  <c:v>1348.2700199999999</c:v>
                </c:pt>
                <c:pt idx="670">
                  <c:v>1324.0200199999999</c:v>
                </c:pt>
                <c:pt idx="671">
                  <c:v>1320.410034</c:v>
                </c:pt>
                <c:pt idx="672">
                  <c:v>1331.0699460000001</c:v>
                </c:pt>
                <c:pt idx="673">
                  <c:v>1319.1099850000001</c:v>
                </c:pt>
                <c:pt idx="674">
                  <c:v>1357.23999</c:v>
                </c:pt>
                <c:pt idx="675">
                  <c:v>1350.4499510000001</c:v>
                </c:pt>
                <c:pt idx="676">
                  <c:v>1344.150024</c:v>
                </c:pt>
                <c:pt idx="677">
                  <c:v>1347.660034</c:v>
                </c:pt>
                <c:pt idx="678">
                  <c:v>1351.660034</c:v>
                </c:pt>
                <c:pt idx="679">
                  <c:v>1344.130005</c:v>
                </c:pt>
                <c:pt idx="680">
                  <c:v>1336.290039</c:v>
                </c:pt>
                <c:pt idx="681">
                  <c:v>1317.969971</c:v>
                </c:pt>
                <c:pt idx="682">
                  <c:v>1318.4799800000001</c:v>
                </c:pt>
                <c:pt idx="683">
                  <c:v>1335.420044</c:v>
                </c:pt>
                <c:pt idx="684">
                  <c:v>1335.530029</c:v>
                </c:pt>
                <c:pt idx="685">
                  <c:v>1307.579956</c:v>
                </c:pt>
                <c:pt idx="686">
                  <c:v>1310.51001</c:v>
                </c:pt>
                <c:pt idx="687">
                  <c:v>1280.410034</c:v>
                </c:pt>
                <c:pt idx="688">
                  <c:v>1277.3599850000001</c:v>
                </c:pt>
                <c:pt idx="689">
                  <c:v>1283.3100589999999</c:v>
                </c:pt>
                <c:pt idx="690">
                  <c:v>1282.1999510000001</c:v>
                </c:pt>
                <c:pt idx="691">
                  <c:v>1268.369995</c:v>
                </c:pt>
                <c:pt idx="692">
                  <c:v>1282.709961</c:v>
                </c:pt>
                <c:pt idx="693">
                  <c:v>1282.8100589999999</c:v>
                </c:pt>
                <c:pt idx="694">
                  <c:v>1304.599976</c:v>
                </c:pt>
                <c:pt idx="695">
                  <c:v>1301.349976</c:v>
                </c:pt>
                <c:pt idx="696">
                  <c:v>1325.400024</c:v>
                </c:pt>
                <c:pt idx="697">
                  <c:v>1317.6400149999999</c:v>
                </c:pt>
                <c:pt idx="698">
                  <c:v>1336.0200199999999</c:v>
                </c:pt>
                <c:pt idx="699">
                  <c:v>1335.209961</c:v>
                </c:pt>
                <c:pt idx="700">
                  <c:v>1313.040039</c:v>
                </c:pt>
                <c:pt idx="701">
                  <c:v>1285.5500489999999</c:v>
                </c:pt>
                <c:pt idx="702">
                  <c:v>1283.420044</c:v>
                </c:pt>
                <c:pt idx="703">
                  <c:v>1247.410034</c:v>
                </c:pt>
                <c:pt idx="704">
                  <c:v>1254.130005</c:v>
                </c:pt>
                <c:pt idx="705">
                  <c:v>1261.3199460000001</c:v>
                </c:pt>
                <c:pt idx="706">
                  <c:v>1289.4300539999999</c:v>
                </c:pt>
                <c:pt idx="707">
                  <c:v>1283.6099850000001</c:v>
                </c:pt>
                <c:pt idx="708">
                  <c:v>1301.650024</c:v>
                </c:pt>
                <c:pt idx="709">
                  <c:v>1293.630005</c:v>
                </c:pt>
                <c:pt idx="710">
                  <c:v>1281.910034</c:v>
                </c:pt>
                <c:pt idx="711">
                  <c:v>1296.709961</c:v>
                </c:pt>
                <c:pt idx="712">
                  <c:v>1342.4399410000001</c:v>
                </c:pt>
                <c:pt idx="713">
                  <c:v>1362.9300539999999</c:v>
                </c:pt>
                <c:pt idx="714">
                  <c:v>1354.119995</c:v>
                </c:pt>
                <c:pt idx="715">
                  <c:v>1347.73999</c:v>
                </c:pt>
                <c:pt idx="716">
                  <c:v>1354.9300539999999</c:v>
                </c:pt>
                <c:pt idx="717">
                  <c:v>1362.6400149999999</c:v>
                </c:pt>
                <c:pt idx="718">
                  <c:v>1370.2299800000001</c:v>
                </c:pt>
                <c:pt idx="719">
                  <c:v>1377.01001</c:v>
                </c:pt>
                <c:pt idx="720">
                  <c:v>1365.280029</c:v>
                </c:pt>
                <c:pt idx="721">
                  <c:v>1373.459961</c:v>
                </c:pt>
                <c:pt idx="722">
                  <c:v>1381.459961</c:v>
                </c:pt>
                <c:pt idx="723">
                  <c:v>1396.0600589999999</c:v>
                </c:pt>
                <c:pt idx="724">
                  <c:v>1394.3900149999999</c:v>
                </c:pt>
                <c:pt idx="725">
                  <c:v>1420.0699460000001</c:v>
                </c:pt>
                <c:pt idx="726">
                  <c:v>1410.709961</c:v>
                </c:pt>
                <c:pt idx="727">
                  <c:v>1424.9399410000001</c:v>
                </c:pt>
                <c:pt idx="728">
                  <c:v>1422</c:v>
                </c:pt>
                <c:pt idx="729">
                  <c:v>1420.9399410000001</c:v>
                </c:pt>
                <c:pt idx="730">
                  <c:v>1404.6400149999999</c:v>
                </c:pt>
                <c:pt idx="731">
                  <c:v>1417.079956</c:v>
                </c:pt>
                <c:pt idx="732">
                  <c:v>1416.619995</c:v>
                </c:pt>
                <c:pt idx="733">
                  <c:v>1407.829956</c:v>
                </c:pt>
                <c:pt idx="734">
                  <c:v>1388.910034</c:v>
                </c:pt>
                <c:pt idx="735">
                  <c:v>1397.719971</c:v>
                </c:pt>
                <c:pt idx="736">
                  <c:v>1409.040039</c:v>
                </c:pt>
                <c:pt idx="737">
                  <c:v>1433.3000489999999</c:v>
                </c:pt>
                <c:pt idx="738">
                  <c:v>1423.329956</c:v>
                </c:pt>
                <c:pt idx="739">
                  <c:v>1409.170044</c:v>
                </c:pt>
                <c:pt idx="740">
                  <c:v>1403.880005</c:v>
                </c:pt>
                <c:pt idx="741">
                  <c:v>1408.1099850000001</c:v>
                </c:pt>
                <c:pt idx="742">
                  <c:v>1417.040039</c:v>
                </c:pt>
                <c:pt idx="743">
                  <c:v>1415.219971</c:v>
                </c:pt>
                <c:pt idx="744">
                  <c:v>1403.170044</c:v>
                </c:pt>
                <c:pt idx="745">
                  <c:v>1413.329956</c:v>
                </c:pt>
                <c:pt idx="746">
                  <c:v>1418.780029</c:v>
                </c:pt>
                <c:pt idx="747">
                  <c:v>1421.030029</c:v>
                </c:pt>
                <c:pt idx="748">
                  <c:v>1418.089966</c:v>
                </c:pt>
                <c:pt idx="749">
                  <c:v>1433.4300539999999</c:v>
                </c:pt>
                <c:pt idx="750">
                  <c:v>1436.130005</c:v>
                </c:pt>
                <c:pt idx="751">
                  <c:v>1458.339966</c:v>
                </c:pt>
                <c:pt idx="752">
                  <c:v>1457.099976</c:v>
                </c:pt>
                <c:pt idx="753">
                  <c:v>1457.660034</c:v>
                </c:pt>
                <c:pt idx="754">
                  <c:v>1463.459961</c:v>
                </c:pt>
                <c:pt idx="755">
                  <c:v>1464.469971</c:v>
                </c:pt>
                <c:pt idx="756">
                  <c:v>1469.25</c:v>
                </c:pt>
                <c:pt idx="757">
                  <c:v>1455.219971</c:v>
                </c:pt>
                <c:pt idx="758">
                  <c:v>1399.420044</c:v>
                </c:pt>
                <c:pt idx="759">
                  <c:v>1402.1099850000001</c:v>
                </c:pt>
                <c:pt idx="760">
                  <c:v>1403.4499510000001</c:v>
                </c:pt>
                <c:pt idx="761">
                  <c:v>1441.469971</c:v>
                </c:pt>
                <c:pt idx="762">
                  <c:v>1457.599976</c:v>
                </c:pt>
                <c:pt idx="763">
                  <c:v>1438.5600589999999</c:v>
                </c:pt>
                <c:pt idx="764">
                  <c:v>1432.25</c:v>
                </c:pt>
                <c:pt idx="765">
                  <c:v>1449.6800539999999</c:v>
                </c:pt>
                <c:pt idx="766">
                  <c:v>1465.150024</c:v>
                </c:pt>
                <c:pt idx="767">
                  <c:v>1455.1400149999999</c:v>
                </c:pt>
                <c:pt idx="768">
                  <c:v>1455.900024</c:v>
                </c:pt>
                <c:pt idx="769">
                  <c:v>1445.5699460000001</c:v>
                </c:pt>
                <c:pt idx="770">
                  <c:v>1441.3599850000001</c:v>
                </c:pt>
                <c:pt idx="771">
                  <c:v>1401.530029</c:v>
                </c:pt>
                <c:pt idx="772">
                  <c:v>1410.030029</c:v>
                </c:pt>
                <c:pt idx="773">
                  <c:v>1404.089966</c:v>
                </c:pt>
                <c:pt idx="774">
                  <c:v>1398.5600589999999</c:v>
                </c:pt>
                <c:pt idx="775">
                  <c:v>1360.160034</c:v>
                </c:pt>
                <c:pt idx="776">
                  <c:v>1394.459961</c:v>
                </c:pt>
                <c:pt idx="777">
                  <c:v>1409.280029</c:v>
                </c:pt>
                <c:pt idx="778">
                  <c:v>1409.119995</c:v>
                </c:pt>
                <c:pt idx="779">
                  <c:v>1424.969971</c:v>
                </c:pt>
                <c:pt idx="780">
                  <c:v>1424.369995</c:v>
                </c:pt>
                <c:pt idx="781">
                  <c:v>1424.23999</c:v>
                </c:pt>
                <c:pt idx="782">
                  <c:v>1441.719971</c:v>
                </c:pt>
                <c:pt idx="783">
                  <c:v>1411.709961</c:v>
                </c:pt>
                <c:pt idx="784">
                  <c:v>1416.829956</c:v>
                </c:pt>
                <c:pt idx="785">
                  <c:v>1387.119995</c:v>
                </c:pt>
                <c:pt idx="786">
                  <c:v>1389.9399410000001</c:v>
                </c:pt>
                <c:pt idx="787">
                  <c:v>1402.0500489999999</c:v>
                </c:pt>
                <c:pt idx="788">
                  <c:v>1387.670044</c:v>
                </c:pt>
                <c:pt idx="789">
                  <c:v>1388.26001</c:v>
                </c:pt>
                <c:pt idx="790">
                  <c:v>1346.089966</c:v>
                </c:pt>
                <c:pt idx="791">
                  <c:v>1352.170044</c:v>
                </c:pt>
                <c:pt idx="792">
                  <c:v>1360.6899410000001</c:v>
                </c:pt>
                <c:pt idx="793">
                  <c:v>1353.4300539999999</c:v>
                </c:pt>
                <c:pt idx="794">
                  <c:v>1333.3599850000001</c:v>
                </c:pt>
                <c:pt idx="795">
                  <c:v>1348.0500489999999</c:v>
                </c:pt>
                <c:pt idx="796">
                  <c:v>1366.420044</c:v>
                </c:pt>
                <c:pt idx="797">
                  <c:v>1379.1899410000001</c:v>
                </c:pt>
                <c:pt idx="798">
                  <c:v>1381.76001</c:v>
                </c:pt>
                <c:pt idx="799">
                  <c:v>1409.170044</c:v>
                </c:pt>
                <c:pt idx="800">
                  <c:v>1391.280029</c:v>
                </c:pt>
                <c:pt idx="801">
                  <c:v>1355.619995</c:v>
                </c:pt>
                <c:pt idx="802">
                  <c:v>1366.6999510000001</c:v>
                </c:pt>
                <c:pt idx="803">
                  <c:v>1401.6899410000001</c:v>
                </c:pt>
                <c:pt idx="804">
                  <c:v>1395.0699460000001</c:v>
                </c:pt>
                <c:pt idx="805">
                  <c:v>1383.619995</c:v>
                </c:pt>
                <c:pt idx="806">
                  <c:v>1359.150024</c:v>
                </c:pt>
                <c:pt idx="807">
                  <c:v>1392.1400149999999</c:v>
                </c:pt>
                <c:pt idx="808">
                  <c:v>1458.469971</c:v>
                </c:pt>
                <c:pt idx="809">
                  <c:v>1464.469971</c:v>
                </c:pt>
                <c:pt idx="810">
                  <c:v>1456.630005</c:v>
                </c:pt>
                <c:pt idx="811">
                  <c:v>1493.869995</c:v>
                </c:pt>
                <c:pt idx="812">
                  <c:v>1500.6400149999999</c:v>
                </c:pt>
                <c:pt idx="813">
                  <c:v>1527.349976</c:v>
                </c:pt>
                <c:pt idx="814">
                  <c:v>1527.459961</c:v>
                </c:pt>
                <c:pt idx="815">
                  <c:v>1523.8599850000001</c:v>
                </c:pt>
                <c:pt idx="816">
                  <c:v>1507.7299800000001</c:v>
                </c:pt>
                <c:pt idx="817">
                  <c:v>1508.5200199999999</c:v>
                </c:pt>
                <c:pt idx="818">
                  <c:v>1487.920044</c:v>
                </c:pt>
                <c:pt idx="819">
                  <c:v>1498.579956</c:v>
                </c:pt>
                <c:pt idx="820">
                  <c:v>1505.969971</c:v>
                </c:pt>
                <c:pt idx="821">
                  <c:v>1494.7299800000001</c:v>
                </c:pt>
                <c:pt idx="822">
                  <c:v>1487.369995</c:v>
                </c:pt>
                <c:pt idx="823">
                  <c:v>1501.339966</c:v>
                </c:pt>
                <c:pt idx="824">
                  <c:v>1516.349976</c:v>
                </c:pt>
                <c:pt idx="825">
                  <c:v>1504.459961</c:v>
                </c:pt>
                <c:pt idx="826">
                  <c:v>1500.589966</c:v>
                </c:pt>
                <c:pt idx="827">
                  <c:v>1467.170044</c:v>
                </c:pt>
                <c:pt idx="828">
                  <c:v>1440.51001</c:v>
                </c:pt>
                <c:pt idx="829">
                  <c:v>1356.5600589999999</c:v>
                </c:pt>
                <c:pt idx="830">
                  <c:v>1401.4399410000001</c:v>
                </c:pt>
                <c:pt idx="831">
                  <c:v>1441.6099850000001</c:v>
                </c:pt>
                <c:pt idx="832">
                  <c:v>1427.469971</c:v>
                </c:pt>
                <c:pt idx="833">
                  <c:v>1434.540039</c:v>
                </c:pt>
                <c:pt idx="834">
                  <c:v>1429.8599850000001</c:v>
                </c:pt>
                <c:pt idx="835">
                  <c:v>1477.4399410000001</c:v>
                </c:pt>
                <c:pt idx="836">
                  <c:v>1460.98999</c:v>
                </c:pt>
                <c:pt idx="837">
                  <c:v>1464.920044</c:v>
                </c:pt>
                <c:pt idx="838">
                  <c:v>1452.4300539999999</c:v>
                </c:pt>
                <c:pt idx="839">
                  <c:v>1468.25</c:v>
                </c:pt>
                <c:pt idx="840">
                  <c:v>1446.290039</c:v>
                </c:pt>
                <c:pt idx="841">
                  <c:v>1415.099976</c:v>
                </c:pt>
                <c:pt idx="842">
                  <c:v>1409.5699460000001</c:v>
                </c:pt>
                <c:pt idx="843">
                  <c:v>1432.630005</c:v>
                </c:pt>
                <c:pt idx="844">
                  <c:v>1424.170044</c:v>
                </c:pt>
                <c:pt idx="845">
                  <c:v>1412.1400149999999</c:v>
                </c:pt>
                <c:pt idx="846">
                  <c:v>1383.0500489999999</c:v>
                </c:pt>
                <c:pt idx="847">
                  <c:v>1407.8100589999999</c:v>
                </c:pt>
                <c:pt idx="848">
                  <c:v>1420.959961</c:v>
                </c:pt>
                <c:pt idx="849">
                  <c:v>1452.3599850000001</c:v>
                </c:pt>
                <c:pt idx="850">
                  <c:v>1466.040039</c:v>
                </c:pt>
                <c:pt idx="851">
                  <c:v>1447.8000489999999</c:v>
                </c:pt>
                <c:pt idx="852">
                  <c:v>1437.209961</c:v>
                </c:pt>
                <c:pt idx="853">
                  <c:v>1406.9499510000001</c:v>
                </c:pt>
                <c:pt idx="854">
                  <c:v>1400.719971</c:v>
                </c:pt>
                <c:pt idx="855">
                  <c:v>1373.8599850000001</c:v>
                </c:pt>
                <c:pt idx="856">
                  <c:v>1399.0500489999999</c:v>
                </c:pt>
                <c:pt idx="857">
                  <c:v>1381.5200199999999</c:v>
                </c:pt>
                <c:pt idx="858">
                  <c:v>1378.0200199999999</c:v>
                </c:pt>
                <c:pt idx="859">
                  <c:v>1422.4499510000001</c:v>
                </c:pt>
                <c:pt idx="860">
                  <c:v>1420.599976</c:v>
                </c:pt>
                <c:pt idx="861">
                  <c:v>1448.8100589999999</c:v>
                </c:pt>
                <c:pt idx="862">
                  <c:v>1477.26001</c:v>
                </c:pt>
                <c:pt idx="863">
                  <c:v>1467.630005</c:v>
                </c:pt>
                <c:pt idx="864">
                  <c:v>1457.839966</c:v>
                </c:pt>
                <c:pt idx="865">
                  <c:v>1471.3599850000001</c:v>
                </c:pt>
                <c:pt idx="866">
                  <c:v>1461.670044</c:v>
                </c:pt>
                <c:pt idx="867">
                  <c:v>1456.9499510000001</c:v>
                </c:pt>
                <c:pt idx="868">
                  <c:v>1446</c:v>
                </c:pt>
                <c:pt idx="869">
                  <c:v>1469.4399410000001</c:v>
                </c:pt>
                <c:pt idx="870">
                  <c:v>1470.540039</c:v>
                </c:pt>
                <c:pt idx="871">
                  <c:v>1478.7299800000001</c:v>
                </c:pt>
                <c:pt idx="872">
                  <c:v>1464.459961</c:v>
                </c:pt>
                <c:pt idx="873">
                  <c:v>1486</c:v>
                </c:pt>
                <c:pt idx="874">
                  <c:v>1475.9499510000001</c:v>
                </c:pt>
                <c:pt idx="875">
                  <c:v>1479.130005</c:v>
                </c:pt>
                <c:pt idx="876">
                  <c:v>1452.1800539999999</c:v>
                </c:pt>
                <c:pt idx="877">
                  <c:v>1441.4799800000001</c:v>
                </c:pt>
                <c:pt idx="878">
                  <c:v>1455.3100589999999</c:v>
                </c:pt>
                <c:pt idx="879">
                  <c:v>1450.5500489999999</c:v>
                </c:pt>
                <c:pt idx="880">
                  <c:v>1454.8199460000001</c:v>
                </c:pt>
                <c:pt idx="881">
                  <c:v>1442.3900149999999</c:v>
                </c:pt>
                <c:pt idx="882">
                  <c:v>1454.599976</c:v>
                </c:pt>
                <c:pt idx="883">
                  <c:v>1469.540039</c:v>
                </c:pt>
                <c:pt idx="884">
                  <c:v>1446.2299800000001</c:v>
                </c:pt>
                <c:pt idx="885">
                  <c:v>1456.670044</c:v>
                </c:pt>
                <c:pt idx="886">
                  <c:v>1478.900024</c:v>
                </c:pt>
                <c:pt idx="887">
                  <c:v>1475.619995</c:v>
                </c:pt>
                <c:pt idx="888">
                  <c:v>1480.880005</c:v>
                </c:pt>
                <c:pt idx="889">
                  <c:v>1492.920044</c:v>
                </c:pt>
                <c:pt idx="890">
                  <c:v>1495.839966</c:v>
                </c:pt>
                <c:pt idx="891">
                  <c:v>1509.9799800000001</c:v>
                </c:pt>
                <c:pt idx="892">
                  <c:v>1510.48999</c:v>
                </c:pt>
                <c:pt idx="893">
                  <c:v>1493.73999</c:v>
                </c:pt>
                <c:pt idx="894">
                  <c:v>1481.959961</c:v>
                </c:pt>
                <c:pt idx="895">
                  <c:v>1495.5699460000001</c:v>
                </c:pt>
                <c:pt idx="896">
                  <c:v>1480.1899410000001</c:v>
                </c:pt>
                <c:pt idx="897">
                  <c:v>1464.290039</c:v>
                </c:pt>
                <c:pt idx="898">
                  <c:v>1474.469971</c:v>
                </c:pt>
                <c:pt idx="899">
                  <c:v>1452.420044</c:v>
                </c:pt>
                <c:pt idx="900">
                  <c:v>1449.619995</c:v>
                </c:pt>
                <c:pt idx="901">
                  <c:v>1419.8900149999999</c:v>
                </c:pt>
                <c:pt idx="902">
                  <c:v>1430.829956</c:v>
                </c:pt>
                <c:pt idx="903">
                  <c:v>1438.099976</c:v>
                </c:pt>
                <c:pt idx="904">
                  <c:v>1438.6999510000001</c:v>
                </c:pt>
                <c:pt idx="905">
                  <c:v>1452.5600589999999</c:v>
                </c:pt>
                <c:pt idx="906">
                  <c:v>1462.9300539999999</c:v>
                </c:pt>
                <c:pt idx="907">
                  <c:v>1479.3199460000001</c:v>
                </c:pt>
                <c:pt idx="908">
                  <c:v>1482.8000489999999</c:v>
                </c:pt>
                <c:pt idx="909">
                  <c:v>1472.869995</c:v>
                </c:pt>
                <c:pt idx="910">
                  <c:v>1460.25</c:v>
                </c:pt>
                <c:pt idx="911">
                  <c:v>1471.839966</c:v>
                </c:pt>
                <c:pt idx="912">
                  <c:v>1491.5600589999999</c:v>
                </c:pt>
                <c:pt idx="913">
                  <c:v>1484.4300539999999</c:v>
                </c:pt>
                <c:pt idx="914">
                  <c:v>1479.849976</c:v>
                </c:pt>
                <c:pt idx="915">
                  <c:v>1496.0699460000001</c:v>
                </c:pt>
                <c:pt idx="916">
                  <c:v>1491.719971</c:v>
                </c:pt>
                <c:pt idx="917">
                  <c:v>1499.4799800000001</c:v>
                </c:pt>
                <c:pt idx="918">
                  <c:v>1498.130005</c:v>
                </c:pt>
                <c:pt idx="919">
                  <c:v>1505.969971</c:v>
                </c:pt>
                <c:pt idx="920">
                  <c:v>1508.3100589999999</c:v>
                </c:pt>
                <c:pt idx="921">
                  <c:v>1506.4499510000001</c:v>
                </c:pt>
                <c:pt idx="922">
                  <c:v>1514.089966</c:v>
                </c:pt>
                <c:pt idx="923">
                  <c:v>1509.839966</c:v>
                </c:pt>
                <c:pt idx="924">
                  <c:v>1502.589966</c:v>
                </c:pt>
                <c:pt idx="925">
                  <c:v>1517.6800539999999</c:v>
                </c:pt>
                <c:pt idx="926">
                  <c:v>1520.7700199999999</c:v>
                </c:pt>
                <c:pt idx="927">
                  <c:v>1507.079956</c:v>
                </c:pt>
                <c:pt idx="928">
                  <c:v>1492.25</c:v>
                </c:pt>
                <c:pt idx="929">
                  <c:v>1502.51001</c:v>
                </c:pt>
                <c:pt idx="930">
                  <c:v>1494.5</c:v>
                </c:pt>
                <c:pt idx="931">
                  <c:v>1489.26001</c:v>
                </c:pt>
                <c:pt idx="932">
                  <c:v>1481.98999</c:v>
                </c:pt>
                <c:pt idx="933">
                  <c:v>1484.910034</c:v>
                </c:pt>
                <c:pt idx="934">
                  <c:v>1480.869995</c:v>
                </c:pt>
                <c:pt idx="935">
                  <c:v>1465.8100589999999</c:v>
                </c:pt>
                <c:pt idx="936">
                  <c:v>1444.51001</c:v>
                </c:pt>
                <c:pt idx="937">
                  <c:v>1459.900024</c:v>
                </c:pt>
                <c:pt idx="938">
                  <c:v>1451.339966</c:v>
                </c:pt>
                <c:pt idx="939">
                  <c:v>1449.0500489999999</c:v>
                </c:pt>
                <c:pt idx="940">
                  <c:v>1448.719971</c:v>
                </c:pt>
                <c:pt idx="941">
                  <c:v>1439.030029</c:v>
                </c:pt>
                <c:pt idx="942">
                  <c:v>1427.209961</c:v>
                </c:pt>
                <c:pt idx="943">
                  <c:v>1426.5699460000001</c:v>
                </c:pt>
                <c:pt idx="944">
                  <c:v>1458.290039</c:v>
                </c:pt>
                <c:pt idx="945">
                  <c:v>1436.51001</c:v>
                </c:pt>
                <c:pt idx="946">
                  <c:v>1436.2299800000001</c:v>
                </c:pt>
                <c:pt idx="947">
                  <c:v>1426.459961</c:v>
                </c:pt>
                <c:pt idx="948">
                  <c:v>1434.3199460000001</c:v>
                </c:pt>
                <c:pt idx="949">
                  <c:v>1436.280029</c:v>
                </c:pt>
                <c:pt idx="950">
                  <c:v>1408.98999</c:v>
                </c:pt>
                <c:pt idx="951">
                  <c:v>1402.030029</c:v>
                </c:pt>
                <c:pt idx="952">
                  <c:v>1387.0200199999999</c:v>
                </c:pt>
                <c:pt idx="953">
                  <c:v>1364.589966</c:v>
                </c:pt>
                <c:pt idx="954">
                  <c:v>1329.780029</c:v>
                </c:pt>
                <c:pt idx="955">
                  <c:v>1374.170044</c:v>
                </c:pt>
                <c:pt idx="956">
                  <c:v>1374.619995</c:v>
                </c:pt>
                <c:pt idx="957">
                  <c:v>1349.969971</c:v>
                </c:pt>
                <c:pt idx="958">
                  <c:v>1342.130005</c:v>
                </c:pt>
                <c:pt idx="959">
                  <c:v>1388.76001</c:v>
                </c:pt>
                <c:pt idx="960">
                  <c:v>1396.9300539999999</c:v>
                </c:pt>
                <c:pt idx="961">
                  <c:v>1395.780029</c:v>
                </c:pt>
                <c:pt idx="962">
                  <c:v>1398.130005</c:v>
                </c:pt>
                <c:pt idx="963">
                  <c:v>1364.900024</c:v>
                </c:pt>
                <c:pt idx="964">
                  <c:v>1364.4399410000001</c:v>
                </c:pt>
                <c:pt idx="965">
                  <c:v>1379.579956</c:v>
                </c:pt>
                <c:pt idx="966">
                  <c:v>1398.660034</c:v>
                </c:pt>
                <c:pt idx="967">
                  <c:v>1429.400024</c:v>
                </c:pt>
                <c:pt idx="968">
                  <c:v>1421.219971</c:v>
                </c:pt>
                <c:pt idx="969">
                  <c:v>1428.3199460000001</c:v>
                </c:pt>
                <c:pt idx="970">
                  <c:v>1426.6899410000001</c:v>
                </c:pt>
                <c:pt idx="971">
                  <c:v>1432.1899410000001</c:v>
                </c:pt>
                <c:pt idx="972">
                  <c:v>1431.869995</c:v>
                </c:pt>
                <c:pt idx="973">
                  <c:v>1409.280029</c:v>
                </c:pt>
                <c:pt idx="974">
                  <c:v>1400.1400149999999</c:v>
                </c:pt>
                <c:pt idx="975">
                  <c:v>1365.9799800000001</c:v>
                </c:pt>
                <c:pt idx="976">
                  <c:v>1351.26001</c:v>
                </c:pt>
                <c:pt idx="977">
                  <c:v>1382.9499510000001</c:v>
                </c:pt>
                <c:pt idx="978">
                  <c:v>1389.8100589999999</c:v>
                </c:pt>
                <c:pt idx="979">
                  <c:v>1372.3199460000001</c:v>
                </c:pt>
                <c:pt idx="980">
                  <c:v>1367.719971</c:v>
                </c:pt>
                <c:pt idx="981">
                  <c:v>1342.619995</c:v>
                </c:pt>
                <c:pt idx="982">
                  <c:v>1347.349976</c:v>
                </c:pt>
                <c:pt idx="983">
                  <c:v>1322.3599850000001</c:v>
                </c:pt>
                <c:pt idx="984">
                  <c:v>1341.7700199999999</c:v>
                </c:pt>
                <c:pt idx="985">
                  <c:v>1348.969971</c:v>
                </c:pt>
                <c:pt idx="986">
                  <c:v>1336.089966</c:v>
                </c:pt>
                <c:pt idx="987">
                  <c:v>1341.9300539999999</c:v>
                </c:pt>
                <c:pt idx="988">
                  <c:v>1314.9499510000001</c:v>
                </c:pt>
                <c:pt idx="989">
                  <c:v>1315.2299800000001</c:v>
                </c:pt>
                <c:pt idx="990">
                  <c:v>1324.969971</c:v>
                </c:pt>
                <c:pt idx="991">
                  <c:v>1376.540039</c:v>
                </c:pt>
                <c:pt idx="992">
                  <c:v>1351.459961</c:v>
                </c:pt>
                <c:pt idx="993">
                  <c:v>1343.5500489999999</c:v>
                </c:pt>
                <c:pt idx="994">
                  <c:v>1369.8900149999999</c:v>
                </c:pt>
                <c:pt idx="995">
                  <c:v>1380.1999510000001</c:v>
                </c:pt>
                <c:pt idx="996">
                  <c:v>1371.1800539999999</c:v>
                </c:pt>
                <c:pt idx="997">
                  <c:v>1359.98999</c:v>
                </c:pt>
                <c:pt idx="998">
                  <c:v>1340.9300539999999</c:v>
                </c:pt>
                <c:pt idx="999">
                  <c:v>1312.150024</c:v>
                </c:pt>
                <c:pt idx="1000">
                  <c:v>1322.73999</c:v>
                </c:pt>
                <c:pt idx="1001">
                  <c:v>1305.599976</c:v>
                </c:pt>
                <c:pt idx="1002">
                  <c:v>1264.73999</c:v>
                </c:pt>
                <c:pt idx="1003">
                  <c:v>1274.8599850000001</c:v>
                </c:pt>
                <c:pt idx="1004">
                  <c:v>1305.9499510000001</c:v>
                </c:pt>
                <c:pt idx="1005">
                  <c:v>1315.1899410000001</c:v>
                </c:pt>
                <c:pt idx="1006">
                  <c:v>1328.920044</c:v>
                </c:pt>
                <c:pt idx="1007">
                  <c:v>1334.219971</c:v>
                </c:pt>
                <c:pt idx="1008">
                  <c:v>1320.280029</c:v>
                </c:pt>
                <c:pt idx="1009">
                  <c:v>1283.2700199999999</c:v>
                </c:pt>
                <c:pt idx="1010">
                  <c:v>1347.5600589999999</c:v>
                </c:pt>
                <c:pt idx="1011">
                  <c:v>1333.339966</c:v>
                </c:pt>
                <c:pt idx="1012">
                  <c:v>1298.349976</c:v>
                </c:pt>
                <c:pt idx="1013">
                  <c:v>1295.8599850000001</c:v>
                </c:pt>
                <c:pt idx="1014">
                  <c:v>1300.8000489999999</c:v>
                </c:pt>
                <c:pt idx="1015">
                  <c:v>1313.2700199999999</c:v>
                </c:pt>
                <c:pt idx="1016">
                  <c:v>1326.8199460000001</c:v>
                </c:pt>
                <c:pt idx="1017">
                  <c:v>1318.5500489999999</c:v>
                </c:pt>
                <c:pt idx="1018">
                  <c:v>1326.650024</c:v>
                </c:pt>
                <c:pt idx="1019">
                  <c:v>1329.469971</c:v>
                </c:pt>
                <c:pt idx="1020">
                  <c:v>1347.969971</c:v>
                </c:pt>
                <c:pt idx="1021">
                  <c:v>1342.540039</c:v>
                </c:pt>
                <c:pt idx="1022">
                  <c:v>1342.900024</c:v>
                </c:pt>
                <c:pt idx="1023">
                  <c:v>1360.400024</c:v>
                </c:pt>
                <c:pt idx="1024">
                  <c:v>1364.3000489999999</c:v>
                </c:pt>
                <c:pt idx="1025">
                  <c:v>1357.51001</c:v>
                </c:pt>
                <c:pt idx="1026">
                  <c:v>1354.9499510000001</c:v>
                </c:pt>
                <c:pt idx="1027">
                  <c:v>1364.170044</c:v>
                </c:pt>
                <c:pt idx="1028">
                  <c:v>1373.7299800000001</c:v>
                </c:pt>
                <c:pt idx="1029">
                  <c:v>1366.01001</c:v>
                </c:pt>
                <c:pt idx="1030">
                  <c:v>1373.469971</c:v>
                </c:pt>
                <c:pt idx="1031">
                  <c:v>1349.469971</c:v>
                </c:pt>
                <c:pt idx="1032">
                  <c:v>1354.3100589999999</c:v>
                </c:pt>
                <c:pt idx="1033">
                  <c:v>1352.26001</c:v>
                </c:pt>
                <c:pt idx="1034">
                  <c:v>1340.8900149999999</c:v>
                </c:pt>
                <c:pt idx="1035">
                  <c:v>1332.530029</c:v>
                </c:pt>
                <c:pt idx="1036">
                  <c:v>1314.76001</c:v>
                </c:pt>
                <c:pt idx="1037">
                  <c:v>1330.3100589999999</c:v>
                </c:pt>
                <c:pt idx="1038">
                  <c:v>1318.8000489999999</c:v>
                </c:pt>
                <c:pt idx="1039">
                  <c:v>1315.920044</c:v>
                </c:pt>
                <c:pt idx="1040">
                  <c:v>1326.6099850000001</c:v>
                </c:pt>
                <c:pt idx="1041">
                  <c:v>1301.530029</c:v>
                </c:pt>
                <c:pt idx="1042">
                  <c:v>1278.9399410000001</c:v>
                </c:pt>
                <c:pt idx="1043">
                  <c:v>1255.2700199999999</c:v>
                </c:pt>
                <c:pt idx="1044">
                  <c:v>1252.8199460000001</c:v>
                </c:pt>
                <c:pt idx="1045">
                  <c:v>1245.8599850000001</c:v>
                </c:pt>
                <c:pt idx="1046">
                  <c:v>1267.650024</c:v>
                </c:pt>
                <c:pt idx="1047">
                  <c:v>1257.9399410000001</c:v>
                </c:pt>
                <c:pt idx="1048">
                  <c:v>1239.9399410000001</c:v>
                </c:pt>
                <c:pt idx="1049">
                  <c:v>1241.2299800000001</c:v>
                </c:pt>
                <c:pt idx="1050">
                  <c:v>1234.1800539999999</c:v>
                </c:pt>
                <c:pt idx="1051">
                  <c:v>1241.410034</c:v>
                </c:pt>
                <c:pt idx="1052">
                  <c:v>1253.8000489999999</c:v>
                </c:pt>
                <c:pt idx="1053">
                  <c:v>1261.8900149999999</c:v>
                </c:pt>
                <c:pt idx="1054">
                  <c:v>1264.73999</c:v>
                </c:pt>
                <c:pt idx="1055">
                  <c:v>1233.420044</c:v>
                </c:pt>
                <c:pt idx="1056">
                  <c:v>1180.160034</c:v>
                </c:pt>
                <c:pt idx="1057">
                  <c:v>1197.660034</c:v>
                </c:pt>
                <c:pt idx="1058">
                  <c:v>1166.709961</c:v>
                </c:pt>
                <c:pt idx="1059">
                  <c:v>1173.5600589999999</c:v>
                </c:pt>
                <c:pt idx="1060">
                  <c:v>1150.530029</c:v>
                </c:pt>
                <c:pt idx="1061">
                  <c:v>1170.8100589999999</c:v>
                </c:pt>
                <c:pt idx="1062">
                  <c:v>1142.619995</c:v>
                </c:pt>
                <c:pt idx="1063">
                  <c:v>1122.1400149999999</c:v>
                </c:pt>
                <c:pt idx="1064">
                  <c:v>1117.579956</c:v>
                </c:pt>
                <c:pt idx="1065">
                  <c:v>1139.829956</c:v>
                </c:pt>
                <c:pt idx="1066">
                  <c:v>1152.6899410000001</c:v>
                </c:pt>
                <c:pt idx="1067">
                  <c:v>1182.170044</c:v>
                </c:pt>
                <c:pt idx="1068">
                  <c:v>1153.290039</c:v>
                </c:pt>
                <c:pt idx="1069">
                  <c:v>1147.9499510000001</c:v>
                </c:pt>
                <c:pt idx="1070">
                  <c:v>1160.329956</c:v>
                </c:pt>
                <c:pt idx="1071">
                  <c:v>1145.869995</c:v>
                </c:pt>
                <c:pt idx="1072">
                  <c:v>1106.459961</c:v>
                </c:pt>
                <c:pt idx="1073">
                  <c:v>1103.25</c:v>
                </c:pt>
                <c:pt idx="1074">
                  <c:v>1151.4399410000001</c:v>
                </c:pt>
                <c:pt idx="1075">
                  <c:v>1128.4300539999999</c:v>
                </c:pt>
                <c:pt idx="1076">
                  <c:v>1137.589966</c:v>
                </c:pt>
                <c:pt idx="1077">
                  <c:v>1168.380005</c:v>
                </c:pt>
                <c:pt idx="1078">
                  <c:v>1165.8900149999999</c:v>
                </c:pt>
                <c:pt idx="1079">
                  <c:v>1183.5</c:v>
                </c:pt>
                <c:pt idx="1080">
                  <c:v>1179.6800539999999</c:v>
                </c:pt>
                <c:pt idx="1081">
                  <c:v>1191.8100589999999</c:v>
                </c:pt>
                <c:pt idx="1082">
                  <c:v>1238.160034</c:v>
                </c:pt>
                <c:pt idx="1083">
                  <c:v>1253.6899410000001</c:v>
                </c:pt>
                <c:pt idx="1084">
                  <c:v>1242.9799800000001</c:v>
                </c:pt>
                <c:pt idx="1085">
                  <c:v>1224.3599850000001</c:v>
                </c:pt>
                <c:pt idx="1086">
                  <c:v>1209.469971</c:v>
                </c:pt>
                <c:pt idx="1087">
                  <c:v>1228.75</c:v>
                </c:pt>
                <c:pt idx="1088">
                  <c:v>1234.5200199999999</c:v>
                </c:pt>
                <c:pt idx="1089">
                  <c:v>1253.0500489999999</c:v>
                </c:pt>
                <c:pt idx="1090">
                  <c:v>1249.459961</c:v>
                </c:pt>
                <c:pt idx="1091">
                  <c:v>1266.4399410000001</c:v>
                </c:pt>
                <c:pt idx="1092">
                  <c:v>1267.4300539999999</c:v>
                </c:pt>
                <c:pt idx="1093">
                  <c:v>1248.579956</c:v>
                </c:pt>
                <c:pt idx="1094">
                  <c:v>1266.6099850000001</c:v>
                </c:pt>
                <c:pt idx="1095">
                  <c:v>1263.51001</c:v>
                </c:pt>
                <c:pt idx="1096">
                  <c:v>1261.1999510000001</c:v>
                </c:pt>
                <c:pt idx="1097">
                  <c:v>1255.540039</c:v>
                </c:pt>
                <c:pt idx="1098">
                  <c:v>1255.1800539999999</c:v>
                </c:pt>
                <c:pt idx="1099">
                  <c:v>1245.670044</c:v>
                </c:pt>
                <c:pt idx="1100">
                  <c:v>1248.920044</c:v>
                </c:pt>
                <c:pt idx="1101">
                  <c:v>1249.4399410000001</c:v>
                </c:pt>
                <c:pt idx="1102">
                  <c:v>1284.98999</c:v>
                </c:pt>
                <c:pt idx="1103">
                  <c:v>1288.48999</c:v>
                </c:pt>
                <c:pt idx="1104">
                  <c:v>1291.959961</c:v>
                </c:pt>
                <c:pt idx="1105">
                  <c:v>1312.829956</c:v>
                </c:pt>
                <c:pt idx="1106">
                  <c:v>1309.380005</c:v>
                </c:pt>
                <c:pt idx="1107">
                  <c:v>1289.0500489999999</c:v>
                </c:pt>
                <c:pt idx="1108">
                  <c:v>1293.170044</c:v>
                </c:pt>
                <c:pt idx="1109">
                  <c:v>1277.8900149999999</c:v>
                </c:pt>
                <c:pt idx="1110">
                  <c:v>1267.9300539999999</c:v>
                </c:pt>
                <c:pt idx="1111">
                  <c:v>1248.079956</c:v>
                </c:pt>
                <c:pt idx="1112">
                  <c:v>1255.8199460000001</c:v>
                </c:pt>
                <c:pt idx="1113">
                  <c:v>1260.670044</c:v>
                </c:pt>
                <c:pt idx="1114">
                  <c:v>1267.1099850000001</c:v>
                </c:pt>
                <c:pt idx="1115">
                  <c:v>1283.5699460000001</c:v>
                </c:pt>
                <c:pt idx="1116">
                  <c:v>1270.030029</c:v>
                </c:pt>
                <c:pt idx="1117">
                  <c:v>1276.959961</c:v>
                </c:pt>
                <c:pt idx="1118">
                  <c:v>1264.959961</c:v>
                </c:pt>
                <c:pt idx="1119">
                  <c:v>1254.3900149999999</c:v>
                </c:pt>
                <c:pt idx="1120">
                  <c:v>1255.849976</c:v>
                </c:pt>
                <c:pt idx="1121">
                  <c:v>1241.599976</c:v>
                </c:pt>
                <c:pt idx="1122">
                  <c:v>1219.869995</c:v>
                </c:pt>
                <c:pt idx="1123">
                  <c:v>1214.3599850000001</c:v>
                </c:pt>
                <c:pt idx="1124">
                  <c:v>1208.4300539999999</c:v>
                </c:pt>
                <c:pt idx="1125">
                  <c:v>1212.579956</c:v>
                </c:pt>
                <c:pt idx="1126">
                  <c:v>1223.1400149999999</c:v>
                </c:pt>
                <c:pt idx="1127">
                  <c:v>1237.040039</c:v>
                </c:pt>
                <c:pt idx="1128">
                  <c:v>1225.349976</c:v>
                </c:pt>
                <c:pt idx="1129">
                  <c:v>1218.599976</c:v>
                </c:pt>
                <c:pt idx="1130">
                  <c:v>1216.76001</c:v>
                </c:pt>
                <c:pt idx="1131">
                  <c:v>1211.0699460000001</c:v>
                </c:pt>
                <c:pt idx="1132">
                  <c:v>1226.1999510000001</c:v>
                </c:pt>
                <c:pt idx="1133">
                  <c:v>1224.380005</c:v>
                </c:pt>
                <c:pt idx="1134">
                  <c:v>1236.719971</c:v>
                </c:pt>
                <c:pt idx="1135">
                  <c:v>1234.4499510000001</c:v>
                </c:pt>
                <c:pt idx="1136">
                  <c:v>1219.23999</c:v>
                </c:pt>
                <c:pt idx="1137">
                  <c:v>1190.589966</c:v>
                </c:pt>
                <c:pt idx="1138">
                  <c:v>1198.780029</c:v>
                </c:pt>
                <c:pt idx="1139">
                  <c:v>1181.5200199999999</c:v>
                </c:pt>
                <c:pt idx="1140">
                  <c:v>1180.1800539999999</c:v>
                </c:pt>
                <c:pt idx="1141">
                  <c:v>1208.1400149999999</c:v>
                </c:pt>
                <c:pt idx="1142">
                  <c:v>1215.6800539999999</c:v>
                </c:pt>
                <c:pt idx="1143">
                  <c:v>1202.4499510000001</c:v>
                </c:pt>
                <c:pt idx="1144">
                  <c:v>1214.4399410000001</c:v>
                </c:pt>
                <c:pt idx="1145">
                  <c:v>1207.709961</c:v>
                </c:pt>
                <c:pt idx="1146">
                  <c:v>1215.0200199999999</c:v>
                </c:pt>
                <c:pt idx="1147">
                  <c:v>1210.849976</c:v>
                </c:pt>
                <c:pt idx="1148">
                  <c:v>1191.030029</c:v>
                </c:pt>
                <c:pt idx="1149">
                  <c:v>1171.650024</c:v>
                </c:pt>
                <c:pt idx="1150">
                  <c:v>1190.48999</c:v>
                </c:pt>
                <c:pt idx="1151">
                  <c:v>1202.9300539999999</c:v>
                </c:pt>
                <c:pt idx="1152">
                  <c:v>1205.8199460000001</c:v>
                </c:pt>
                <c:pt idx="1153">
                  <c:v>1204.5200199999999</c:v>
                </c:pt>
                <c:pt idx="1154">
                  <c:v>1211.2299800000001</c:v>
                </c:pt>
                <c:pt idx="1155">
                  <c:v>1215.9300539999999</c:v>
                </c:pt>
                <c:pt idx="1156">
                  <c:v>1220.75</c:v>
                </c:pt>
                <c:pt idx="1157">
                  <c:v>1214.349976</c:v>
                </c:pt>
                <c:pt idx="1158">
                  <c:v>1200.4799800000001</c:v>
                </c:pt>
                <c:pt idx="1159">
                  <c:v>1204.400024</c:v>
                </c:pt>
                <c:pt idx="1160">
                  <c:v>1183.530029</c:v>
                </c:pt>
                <c:pt idx="1161">
                  <c:v>1183.4300539999999</c:v>
                </c:pt>
                <c:pt idx="1162">
                  <c:v>1190.160034</c:v>
                </c:pt>
                <c:pt idx="1163">
                  <c:v>1191.290039</c:v>
                </c:pt>
                <c:pt idx="1164">
                  <c:v>1186.7299800000001</c:v>
                </c:pt>
                <c:pt idx="1165">
                  <c:v>1178.0200199999999</c:v>
                </c:pt>
                <c:pt idx="1166">
                  <c:v>1181.660034</c:v>
                </c:pt>
                <c:pt idx="1167">
                  <c:v>1161.969971</c:v>
                </c:pt>
                <c:pt idx="1168">
                  <c:v>1171.410034</c:v>
                </c:pt>
                <c:pt idx="1169">
                  <c:v>1157.26001</c:v>
                </c:pt>
                <c:pt idx="1170">
                  <c:v>1165.3100589999999</c:v>
                </c:pt>
                <c:pt idx="1171">
                  <c:v>1162.089966</c:v>
                </c:pt>
                <c:pt idx="1172">
                  <c:v>1184.9300539999999</c:v>
                </c:pt>
                <c:pt idx="1173">
                  <c:v>1179.209961</c:v>
                </c:pt>
                <c:pt idx="1174">
                  <c:v>1161.51001</c:v>
                </c:pt>
                <c:pt idx="1175">
                  <c:v>1148.5600589999999</c:v>
                </c:pt>
                <c:pt idx="1176">
                  <c:v>1129.030029</c:v>
                </c:pt>
                <c:pt idx="1177">
                  <c:v>1133.579956</c:v>
                </c:pt>
                <c:pt idx="1178">
                  <c:v>1132.9399410000001</c:v>
                </c:pt>
                <c:pt idx="1179">
                  <c:v>1131.73999</c:v>
                </c:pt>
                <c:pt idx="1180">
                  <c:v>1106.400024</c:v>
                </c:pt>
                <c:pt idx="1181">
                  <c:v>1085.780029</c:v>
                </c:pt>
                <c:pt idx="1182">
                  <c:v>1092.540039</c:v>
                </c:pt>
                <c:pt idx="1183">
                  <c:v>1038.7700199999999</c:v>
                </c:pt>
                <c:pt idx="1184">
                  <c:v>1032.73999</c:v>
                </c:pt>
                <c:pt idx="1185">
                  <c:v>1016.099976</c:v>
                </c:pt>
                <c:pt idx="1186">
                  <c:v>984.53997800000002</c:v>
                </c:pt>
                <c:pt idx="1187">
                  <c:v>965.79998799999998</c:v>
                </c:pt>
                <c:pt idx="1188">
                  <c:v>1003.450012</c:v>
                </c:pt>
                <c:pt idx="1189">
                  <c:v>1012.27002</c:v>
                </c:pt>
                <c:pt idx="1190">
                  <c:v>1007.039978</c:v>
                </c:pt>
                <c:pt idx="1191">
                  <c:v>1018.6099850000001</c:v>
                </c:pt>
                <c:pt idx="1192">
                  <c:v>1040.9399410000001</c:v>
                </c:pt>
                <c:pt idx="1193">
                  <c:v>1038.5500489999999</c:v>
                </c:pt>
                <c:pt idx="1194">
                  <c:v>1051.329956</c:v>
                </c:pt>
                <c:pt idx="1195">
                  <c:v>1072.280029</c:v>
                </c:pt>
                <c:pt idx="1196">
                  <c:v>1069.630005</c:v>
                </c:pt>
                <c:pt idx="1197">
                  <c:v>1071.380005</c:v>
                </c:pt>
                <c:pt idx="1198">
                  <c:v>1062.4399410000001</c:v>
                </c:pt>
                <c:pt idx="1199">
                  <c:v>1056.75</c:v>
                </c:pt>
                <c:pt idx="1200">
                  <c:v>1080.98999</c:v>
                </c:pt>
                <c:pt idx="1201">
                  <c:v>1097.4300539999999</c:v>
                </c:pt>
                <c:pt idx="1202">
                  <c:v>1091.650024</c:v>
                </c:pt>
                <c:pt idx="1203">
                  <c:v>1089.9799800000001</c:v>
                </c:pt>
                <c:pt idx="1204">
                  <c:v>1097.540039</c:v>
                </c:pt>
                <c:pt idx="1205">
                  <c:v>1077.089966</c:v>
                </c:pt>
                <c:pt idx="1206">
                  <c:v>1068.6099850000001</c:v>
                </c:pt>
                <c:pt idx="1207">
                  <c:v>1073.4799800000001</c:v>
                </c:pt>
                <c:pt idx="1208">
                  <c:v>1089.900024</c:v>
                </c:pt>
                <c:pt idx="1209">
                  <c:v>1084.780029</c:v>
                </c:pt>
                <c:pt idx="1210">
                  <c:v>1085.1999510000001</c:v>
                </c:pt>
                <c:pt idx="1211">
                  <c:v>1100.089966</c:v>
                </c:pt>
                <c:pt idx="1212">
                  <c:v>1104.6099850000001</c:v>
                </c:pt>
                <c:pt idx="1213">
                  <c:v>1078.3000489999999</c:v>
                </c:pt>
                <c:pt idx="1214">
                  <c:v>1059.790039</c:v>
                </c:pt>
                <c:pt idx="1215">
                  <c:v>1059.780029</c:v>
                </c:pt>
                <c:pt idx="1216">
                  <c:v>1084.099976</c:v>
                </c:pt>
                <c:pt idx="1217">
                  <c:v>1087.1999510000001</c:v>
                </c:pt>
                <c:pt idx="1218">
                  <c:v>1102.839966</c:v>
                </c:pt>
                <c:pt idx="1219">
                  <c:v>1118.8599850000001</c:v>
                </c:pt>
                <c:pt idx="1220">
                  <c:v>1115.8000489999999</c:v>
                </c:pt>
                <c:pt idx="1221">
                  <c:v>1118.540039</c:v>
                </c:pt>
                <c:pt idx="1222">
                  <c:v>1120.3100589999999</c:v>
                </c:pt>
                <c:pt idx="1223">
                  <c:v>1118.329956</c:v>
                </c:pt>
                <c:pt idx="1224">
                  <c:v>1139.089966</c:v>
                </c:pt>
                <c:pt idx="1225">
                  <c:v>1141.209961</c:v>
                </c:pt>
                <c:pt idx="1226">
                  <c:v>1142.23999</c:v>
                </c:pt>
                <c:pt idx="1227">
                  <c:v>1138.650024</c:v>
                </c:pt>
                <c:pt idx="1228">
                  <c:v>1151.0600589999999</c:v>
                </c:pt>
                <c:pt idx="1229">
                  <c:v>1142.660034</c:v>
                </c:pt>
                <c:pt idx="1230">
                  <c:v>1137.030029</c:v>
                </c:pt>
                <c:pt idx="1231">
                  <c:v>1150.339966</c:v>
                </c:pt>
                <c:pt idx="1232">
                  <c:v>1157.420044</c:v>
                </c:pt>
                <c:pt idx="1233">
                  <c:v>1149.5</c:v>
                </c:pt>
                <c:pt idx="1234">
                  <c:v>1128.5200199999999</c:v>
                </c:pt>
                <c:pt idx="1235">
                  <c:v>1140.1999510000001</c:v>
                </c:pt>
                <c:pt idx="1236">
                  <c:v>1139.4499510000001</c:v>
                </c:pt>
                <c:pt idx="1237">
                  <c:v>1129.900024</c:v>
                </c:pt>
                <c:pt idx="1238">
                  <c:v>1144.8000489999999</c:v>
                </c:pt>
                <c:pt idx="1239">
                  <c:v>1170.349976</c:v>
                </c:pt>
                <c:pt idx="1240">
                  <c:v>1167.099976</c:v>
                </c:pt>
                <c:pt idx="1241">
                  <c:v>1158.3100589999999</c:v>
                </c:pt>
                <c:pt idx="1242">
                  <c:v>1139.9300539999999</c:v>
                </c:pt>
                <c:pt idx="1243">
                  <c:v>1136.76001</c:v>
                </c:pt>
                <c:pt idx="1244">
                  <c:v>1137.0699460000001</c:v>
                </c:pt>
                <c:pt idx="1245">
                  <c:v>1119.380005</c:v>
                </c:pt>
                <c:pt idx="1246">
                  <c:v>1123.089966</c:v>
                </c:pt>
                <c:pt idx="1247">
                  <c:v>1134.3599850000001</c:v>
                </c:pt>
                <c:pt idx="1248">
                  <c:v>1142.920044</c:v>
                </c:pt>
                <c:pt idx="1249">
                  <c:v>1149.5600589999999</c:v>
                </c:pt>
                <c:pt idx="1250">
                  <c:v>1139.9300539999999</c:v>
                </c:pt>
                <c:pt idx="1251">
                  <c:v>1144.8900149999999</c:v>
                </c:pt>
                <c:pt idx="1252">
                  <c:v>1144.650024</c:v>
                </c:pt>
                <c:pt idx="1253">
                  <c:v>1149.369995</c:v>
                </c:pt>
                <c:pt idx="1254">
                  <c:v>1157.130005</c:v>
                </c:pt>
                <c:pt idx="1255">
                  <c:v>1161.0200199999999</c:v>
                </c:pt>
                <c:pt idx="1256">
                  <c:v>1148.079956</c:v>
                </c:pt>
                <c:pt idx="1257">
                  <c:v>1154.670044</c:v>
                </c:pt>
                <c:pt idx="1258">
                  <c:v>1165.2700199999999</c:v>
                </c:pt>
                <c:pt idx="1259">
                  <c:v>1172.51001</c:v>
                </c:pt>
                <c:pt idx="1260">
                  <c:v>1164.8900149999999</c:v>
                </c:pt>
                <c:pt idx="1261">
                  <c:v>1160.709961</c:v>
                </c:pt>
                <c:pt idx="1262">
                  <c:v>1155.1400149999999</c:v>
                </c:pt>
                <c:pt idx="1263">
                  <c:v>1156.5500489999999</c:v>
                </c:pt>
                <c:pt idx="1264">
                  <c:v>1145.599976</c:v>
                </c:pt>
                <c:pt idx="1265">
                  <c:v>1138.410034</c:v>
                </c:pt>
                <c:pt idx="1266">
                  <c:v>1146.1899410000001</c:v>
                </c:pt>
                <c:pt idx="1267">
                  <c:v>1127.5699460000001</c:v>
                </c:pt>
                <c:pt idx="1268">
                  <c:v>1138.880005</c:v>
                </c:pt>
                <c:pt idx="1269">
                  <c:v>1127.579956</c:v>
                </c:pt>
                <c:pt idx="1270">
                  <c:v>1119.3100589999999</c:v>
                </c:pt>
                <c:pt idx="1271">
                  <c:v>1128.1800539999999</c:v>
                </c:pt>
                <c:pt idx="1272">
                  <c:v>1132.150024</c:v>
                </c:pt>
                <c:pt idx="1273">
                  <c:v>1133.280029</c:v>
                </c:pt>
                <c:pt idx="1274">
                  <c:v>1133.0600589999999</c:v>
                </c:pt>
                <c:pt idx="1275">
                  <c:v>1100.6400149999999</c:v>
                </c:pt>
                <c:pt idx="1276">
                  <c:v>1113.5699460000001</c:v>
                </c:pt>
                <c:pt idx="1277">
                  <c:v>1130.1999510000001</c:v>
                </c:pt>
                <c:pt idx="1278">
                  <c:v>1122.1999510000001</c:v>
                </c:pt>
                <c:pt idx="1279">
                  <c:v>1094.4399410000001</c:v>
                </c:pt>
                <c:pt idx="1280">
                  <c:v>1090.0200199999999</c:v>
                </c:pt>
                <c:pt idx="1281">
                  <c:v>1083.51001</c:v>
                </c:pt>
                <c:pt idx="1282">
                  <c:v>1080.170044</c:v>
                </c:pt>
                <c:pt idx="1283">
                  <c:v>1096.219971</c:v>
                </c:pt>
                <c:pt idx="1284">
                  <c:v>1111.9399410000001</c:v>
                </c:pt>
                <c:pt idx="1285">
                  <c:v>1107.5</c:v>
                </c:pt>
                <c:pt idx="1286">
                  <c:v>1118.51001</c:v>
                </c:pt>
                <c:pt idx="1287">
                  <c:v>1116.4799800000001</c:v>
                </c:pt>
                <c:pt idx="1288">
                  <c:v>1104.1800539999999</c:v>
                </c:pt>
                <c:pt idx="1289">
                  <c:v>1083.339966</c:v>
                </c:pt>
                <c:pt idx="1290">
                  <c:v>1097.9799800000001</c:v>
                </c:pt>
                <c:pt idx="1291">
                  <c:v>1080.9499510000001</c:v>
                </c:pt>
                <c:pt idx="1292">
                  <c:v>1089.839966</c:v>
                </c:pt>
                <c:pt idx="1293">
                  <c:v>1109.4300539999999</c:v>
                </c:pt>
                <c:pt idx="1294">
                  <c:v>1109.380005</c:v>
                </c:pt>
                <c:pt idx="1295">
                  <c:v>1109.8900149999999</c:v>
                </c:pt>
                <c:pt idx="1296">
                  <c:v>1106.7299800000001</c:v>
                </c:pt>
                <c:pt idx="1297">
                  <c:v>1131.780029</c:v>
                </c:pt>
                <c:pt idx="1298">
                  <c:v>1153.839966</c:v>
                </c:pt>
                <c:pt idx="1299">
                  <c:v>1146.1400149999999</c:v>
                </c:pt>
                <c:pt idx="1300">
                  <c:v>1162.7700199999999</c:v>
                </c:pt>
                <c:pt idx="1301">
                  <c:v>1157.540039</c:v>
                </c:pt>
                <c:pt idx="1302">
                  <c:v>1164.3100589999999</c:v>
                </c:pt>
                <c:pt idx="1303">
                  <c:v>1168.26001</c:v>
                </c:pt>
                <c:pt idx="1304">
                  <c:v>1165.579956</c:v>
                </c:pt>
                <c:pt idx="1305">
                  <c:v>1154.089966</c:v>
                </c:pt>
                <c:pt idx="1306">
                  <c:v>1153.040039</c:v>
                </c:pt>
                <c:pt idx="1307">
                  <c:v>1166.160034</c:v>
                </c:pt>
                <c:pt idx="1308">
                  <c:v>1165.5500489999999</c:v>
                </c:pt>
                <c:pt idx="1309">
                  <c:v>1170.290039</c:v>
                </c:pt>
                <c:pt idx="1310">
                  <c:v>1151.849976</c:v>
                </c:pt>
                <c:pt idx="1311">
                  <c:v>1153.589966</c:v>
                </c:pt>
                <c:pt idx="1312">
                  <c:v>1148.6999510000001</c:v>
                </c:pt>
                <c:pt idx="1313">
                  <c:v>1131.869995</c:v>
                </c:pt>
                <c:pt idx="1314">
                  <c:v>1138.48999</c:v>
                </c:pt>
                <c:pt idx="1315">
                  <c:v>1144.579956</c:v>
                </c:pt>
                <c:pt idx="1316">
                  <c:v>1147.3900149999999</c:v>
                </c:pt>
                <c:pt idx="1317">
                  <c:v>1146.540039</c:v>
                </c:pt>
                <c:pt idx="1318">
                  <c:v>1136.76001</c:v>
                </c:pt>
                <c:pt idx="1319">
                  <c:v>1125.400024</c:v>
                </c:pt>
                <c:pt idx="1320">
                  <c:v>1126.339966</c:v>
                </c:pt>
                <c:pt idx="1321">
                  <c:v>1122.7299800000001</c:v>
                </c:pt>
                <c:pt idx="1322">
                  <c:v>1125.290039</c:v>
                </c:pt>
                <c:pt idx="1323">
                  <c:v>1117.8000489999999</c:v>
                </c:pt>
                <c:pt idx="1324">
                  <c:v>1130.469971</c:v>
                </c:pt>
                <c:pt idx="1325">
                  <c:v>1103.6899410000001</c:v>
                </c:pt>
                <c:pt idx="1326">
                  <c:v>1111.01001</c:v>
                </c:pt>
                <c:pt idx="1327">
                  <c:v>1102.5500489999999</c:v>
                </c:pt>
                <c:pt idx="1328">
                  <c:v>1128.369995</c:v>
                </c:pt>
                <c:pt idx="1329">
                  <c:v>1126.0699460000001</c:v>
                </c:pt>
                <c:pt idx="1330">
                  <c:v>1124.469971</c:v>
                </c:pt>
                <c:pt idx="1331">
                  <c:v>1125.170044</c:v>
                </c:pt>
                <c:pt idx="1332">
                  <c:v>1107.829956</c:v>
                </c:pt>
                <c:pt idx="1333">
                  <c:v>1100.959961</c:v>
                </c:pt>
                <c:pt idx="1334">
                  <c:v>1093.1400149999999</c:v>
                </c:pt>
                <c:pt idx="1335">
                  <c:v>1091.4799800000001</c:v>
                </c:pt>
                <c:pt idx="1336">
                  <c:v>1076.3199460000001</c:v>
                </c:pt>
                <c:pt idx="1337">
                  <c:v>1065.4499510000001</c:v>
                </c:pt>
                <c:pt idx="1338">
                  <c:v>1076.920044</c:v>
                </c:pt>
                <c:pt idx="1339">
                  <c:v>1086.459961</c:v>
                </c:pt>
                <c:pt idx="1340">
                  <c:v>1084.5600589999999</c:v>
                </c:pt>
                <c:pt idx="1341">
                  <c:v>1073.4300539999999</c:v>
                </c:pt>
                <c:pt idx="1342">
                  <c:v>1052.670044</c:v>
                </c:pt>
                <c:pt idx="1343">
                  <c:v>1049.48999</c:v>
                </c:pt>
                <c:pt idx="1344">
                  <c:v>1088.849976</c:v>
                </c:pt>
                <c:pt idx="1345">
                  <c:v>1073.01001</c:v>
                </c:pt>
                <c:pt idx="1346">
                  <c:v>1054.98999</c:v>
                </c:pt>
                <c:pt idx="1347">
                  <c:v>1074.5600589999999</c:v>
                </c:pt>
                <c:pt idx="1348">
                  <c:v>1097.280029</c:v>
                </c:pt>
                <c:pt idx="1349">
                  <c:v>1091.0699460000001</c:v>
                </c:pt>
                <c:pt idx="1350">
                  <c:v>1098.2299800000001</c:v>
                </c:pt>
                <c:pt idx="1351">
                  <c:v>1106.589966</c:v>
                </c:pt>
                <c:pt idx="1352">
                  <c:v>1091.880005</c:v>
                </c:pt>
                <c:pt idx="1353">
                  <c:v>1079.880005</c:v>
                </c:pt>
                <c:pt idx="1354">
                  <c:v>1086.0200199999999</c:v>
                </c:pt>
                <c:pt idx="1355">
                  <c:v>1097.079956</c:v>
                </c:pt>
                <c:pt idx="1356">
                  <c:v>1083.8199460000001</c:v>
                </c:pt>
                <c:pt idx="1357">
                  <c:v>1074.5500489999999</c:v>
                </c:pt>
                <c:pt idx="1358">
                  <c:v>1067.660034</c:v>
                </c:pt>
                <c:pt idx="1359">
                  <c:v>1064.660034</c:v>
                </c:pt>
                <c:pt idx="1360">
                  <c:v>1067.1400149999999</c:v>
                </c:pt>
                <c:pt idx="1361">
                  <c:v>1040.6800539999999</c:v>
                </c:pt>
                <c:pt idx="1362">
                  <c:v>1040.6899410000001</c:v>
                </c:pt>
                <c:pt idx="1363">
                  <c:v>1049.900024</c:v>
                </c:pt>
                <c:pt idx="1364">
                  <c:v>1029.150024</c:v>
                </c:pt>
                <c:pt idx="1365">
                  <c:v>1027.530029</c:v>
                </c:pt>
                <c:pt idx="1366">
                  <c:v>1030.73999</c:v>
                </c:pt>
                <c:pt idx="1367">
                  <c:v>1013.599976</c:v>
                </c:pt>
                <c:pt idx="1368">
                  <c:v>1020.26001</c:v>
                </c:pt>
                <c:pt idx="1369">
                  <c:v>1009.559998</c:v>
                </c:pt>
                <c:pt idx="1370">
                  <c:v>1007.27002</c:v>
                </c:pt>
                <c:pt idx="1371">
                  <c:v>1036.170044</c:v>
                </c:pt>
                <c:pt idx="1372">
                  <c:v>1037.1400149999999</c:v>
                </c:pt>
                <c:pt idx="1373">
                  <c:v>1019.98999</c:v>
                </c:pt>
                <c:pt idx="1374">
                  <c:v>1006.289978</c:v>
                </c:pt>
                <c:pt idx="1375">
                  <c:v>989.14001499999995</c:v>
                </c:pt>
                <c:pt idx="1376">
                  <c:v>992.71997099999999</c:v>
                </c:pt>
                <c:pt idx="1377">
                  <c:v>976.14001499999995</c:v>
                </c:pt>
                <c:pt idx="1378">
                  <c:v>973.53002900000001</c:v>
                </c:pt>
                <c:pt idx="1379">
                  <c:v>990.64001499999995</c:v>
                </c:pt>
                <c:pt idx="1380">
                  <c:v>989.82000700000003</c:v>
                </c:pt>
                <c:pt idx="1381">
                  <c:v>968.65002400000003</c:v>
                </c:pt>
                <c:pt idx="1382">
                  <c:v>948.09002699999996</c:v>
                </c:pt>
                <c:pt idx="1383">
                  <c:v>953.98999000000003</c:v>
                </c:pt>
                <c:pt idx="1384">
                  <c:v>989.03002900000001</c:v>
                </c:pt>
                <c:pt idx="1385">
                  <c:v>976.97997999999995</c:v>
                </c:pt>
                <c:pt idx="1386">
                  <c:v>952.830017</c:v>
                </c:pt>
                <c:pt idx="1387">
                  <c:v>920.46997099999999</c:v>
                </c:pt>
                <c:pt idx="1388">
                  <c:v>927.36999500000002</c:v>
                </c:pt>
                <c:pt idx="1389">
                  <c:v>921.39001499999995</c:v>
                </c:pt>
                <c:pt idx="1390">
                  <c:v>917.92999299999997</c:v>
                </c:pt>
                <c:pt idx="1391">
                  <c:v>900.94000200000005</c:v>
                </c:pt>
                <c:pt idx="1392">
                  <c:v>906.03997800000002</c:v>
                </c:pt>
                <c:pt idx="1393">
                  <c:v>881.55999799999995</c:v>
                </c:pt>
                <c:pt idx="1394">
                  <c:v>847.75</c:v>
                </c:pt>
                <c:pt idx="1395">
                  <c:v>819.84997599999997</c:v>
                </c:pt>
                <c:pt idx="1396">
                  <c:v>797.70001200000002</c:v>
                </c:pt>
                <c:pt idx="1397">
                  <c:v>843.42999299999997</c:v>
                </c:pt>
                <c:pt idx="1398">
                  <c:v>838.67999299999997</c:v>
                </c:pt>
                <c:pt idx="1399">
                  <c:v>852.84002699999996</c:v>
                </c:pt>
                <c:pt idx="1400">
                  <c:v>898.96002199999998</c:v>
                </c:pt>
                <c:pt idx="1401">
                  <c:v>902.78002900000001</c:v>
                </c:pt>
                <c:pt idx="1402">
                  <c:v>911.61999500000002</c:v>
                </c:pt>
                <c:pt idx="1403">
                  <c:v>884.65997300000004</c:v>
                </c:pt>
                <c:pt idx="1404">
                  <c:v>864.23999000000003</c:v>
                </c:pt>
                <c:pt idx="1405">
                  <c:v>834.59997599999997</c:v>
                </c:pt>
                <c:pt idx="1406">
                  <c:v>859.57000700000003</c:v>
                </c:pt>
                <c:pt idx="1407">
                  <c:v>876.77002000000005</c:v>
                </c:pt>
                <c:pt idx="1408">
                  <c:v>905.46002199999998</c:v>
                </c:pt>
                <c:pt idx="1409">
                  <c:v>908.64001499999995</c:v>
                </c:pt>
                <c:pt idx="1410">
                  <c:v>903.79998799999998</c:v>
                </c:pt>
                <c:pt idx="1411">
                  <c:v>884.21002199999998</c:v>
                </c:pt>
                <c:pt idx="1412">
                  <c:v>919.61999500000002</c:v>
                </c:pt>
                <c:pt idx="1413">
                  <c:v>930.25</c:v>
                </c:pt>
                <c:pt idx="1414">
                  <c:v>928.77002000000005</c:v>
                </c:pt>
                <c:pt idx="1415">
                  <c:v>950.70001200000002</c:v>
                </c:pt>
                <c:pt idx="1416">
                  <c:v>937.42999299999997</c:v>
                </c:pt>
                <c:pt idx="1417">
                  <c:v>949.35998500000005</c:v>
                </c:pt>
                <c:pt idx="1418">
                  <c:v>962.70001200000002</c:v>
                </c:pt>
                <c:pt idx="1419">
                  <c:v>940.85998500000005</c:v>
                </c:pt>
                <c:pt idx="1420">
                  <c:v>947.95001200000002</c:v>
                </c:pt>
                <c:pt idx="1421">
                  <c:v>934.82000700000003</c:v>
                </c:pt>
                <c:pt idx="1422">
                  <c:v>917.86999500000002</c:v>
                </c:pt>
                <c:pt idx="1423">
                  <c:v>917.79998799999998</c:v>
                </c:pt>
                <c:pt idx="1424">
                  <c:v>916.07000700000003</c:v>
                </c:pt>
                <c:pt idx="1425">
                  <c:v>878.02002000000005</c:v>
                </c:pt>
                <c:pt idx="1426">
                  <c:v>893.40002400000003</c:v>
                </c:pt>
                <c:pt idx="1427">
                  <c:v>879.15002400000003</c:v>
                </c:pt>
                <c:pt idx="1428">
                  <c:v>893.919983</c:v>
                </c:pt>
                <c:pt idx="1429">
                  <c:v>902.96002199999998</c:v>
                </c:pt>
                <c:pt idx="1430">
                  <c:v>909.580017</c:v>
                </c:pt>
                <c:pt idx="1431">
                  <c:v>909.45001200000002</c:v>
                </c:pt>
                <c:pt idx="1432">
                  <c:v>886.90997300000004</c:v>
                </c:pt>
                <c:pt idx="1433">
                  <c:v>889.80999799999995</c:v>
                </c:pt>
                <c:pt idx="1434">
                  <c:v>891.09997599999997</c:v>
                </c:pt>
                <c:pt idx="1435">
                  <c:v>873.52002000000005</c:v>
                </c:pt>
                <c:pt idx="1436">
                  <c:v>869.46002199999998</c:v>
                </c:pt>
                <c:pt idx="1437">
                  <c:v>843.32000700000003</c:v>
                </c:pt>
                <c:pt idx="1438">
                  <c:v>845.39001499999995</c:v>
                </c:pt>
                <c:pt idx="1439">
                  <c:v>833.70001200000002</c:v>
                </c:pt>
                <c:pt idx="1440">
                  <c:v>819.28997800000002</c:v>
                </c:pt>
                <c:pt idx="1441">
                  <c:v>839.65997300000004</c:v>
                </c:pt>
                <c:pt idx="1442">
                  <c:v>854.95001200000002</c:v>
                </c:pt>
                <c:pt idx="1443">
                  <c:v>827.36999500000002</c:v>
                </c:pt>
                <c:pt idx="1444">
                  <c:v>815.28002900000001</c:v>
                </c:pt>
                <c:pt idx="1445">
                  <c:v>847.90997300000004</c:v>
                </c:pt>
                <c:pt idx="1446">
                  <c:v>827.90997300000004</c:v>
                </c:pt>
                <c:pt idx="1447">
                  <c:v>818.95001200000002</c:v>
                </c:pt>
                <c:pt idx="1448">
                  <c:v>800.580017</c:v>
                </c:pt>
                <c:pt idx="1449">
                  <c:v>785.28002900000001</c:v>
                </c:pt>
                <c:pt idx="1450">
                  <c:v>798.54998799999998</c:v>
                </c:pt>
                <c:pt idx="1451">
                  <c:v>776.76000999999997</c:v>
                </c:pt>
                <c:pt idx="1452">
                  <c:v>803.919983</c:v>
                </c:pt>
                <c:pt idx="1453">
                  <c:v>835.32000700000003</c:v>
                </c:pt>
                <c:pt idx="1454">
                  <c:v>841.44000200000005</c:v>
                </c:pt>
                <c:pt idx="1455">
                  <c:v>881.27002000000005</c:v>
                </c:pt>
                <c:pt idx="1456">
                  <c:v>860.02002000000005</c:v>
                </c:pt>
                <c:pt idx="1457">
                  <c:v>879.20001200000002</c:v>
                </c:pt>
                <c:pt idx="1458">
                  <c:v>884.39001499999995</c:v>
                </c:pt>
                <c:pt idx="1459">
                  <c:v>899.71997099999999</c:v>
                </c:pt>
                <c:pt idx="1460">
                  <c:v>890.15997300000004</c:v>
                </c:pt>
                <c:pt idx="1461">
                  <c:v>896.14001499999995</c:v>
                </c:pt>
                <c:pt idx="1462">
                  <c:v>882.5</c:v>
                </c:pt>
                <c:pt idx="1463">
                  <c:v>897.65002400000003</c:v>
                </c:pt>
                <c:pt idx="1464">
                  <c:v>890.22997999999995</c:v>
                </c:pt>
                <c:pt idx="1465">
                  <c:v>882.15002400000003</c:v>
                </c:pt>
                <c:pt idx="1466">
                  <c:v>890.71002199999998</c:v>
                </c:pt>
                <c:pt idx="1467">
                  <c:v>885.76000999999997</c:v>
                </c:pt>
                <c:pt idx="1468">
                  <c:v>900.96002199999998</c:v>
                </c:pt>
                <c:pt idx="1469">
                  <c:v>908.34997599999997</c:v>
                </c:pt>
                <c:pt idx="1470">
                  <c:v>915.39001499999995</c:v>
                </c:pt>
                <c:pt idx="1471">
                  <c:v>923.76000999999997</c:v>
                </c:pt>
                <c:pt idx="1472">
                  <c:v>902.65002400000003</c:v>
                </c:pt>
                <c:pt idx="1473">
                  <c:v>894.73999000000003</c:v>
                </c:pt>
                <c:pt idx="1474">
                  <c:v>876.19000200000005</c:v>
                </c:pt>
                <c:pt idx="1475">
                  <c:v>882.95001200000002</c:v>
                </c:pt>
                <c:pt idx="1476">
                  <c:v>882.53002900000001</c:v>
                </c:pt>
                <c:pt idx="1477">
                  <c:v>904.27002000000005</c:v>
                </c:pt>
                <c:pt idx="1478">
                  <c:v>909.830017</c:v>
                </c:pt>
                <c:pt idx="1479">
                  <c:v>900.35998500000005</c:v>
                </c:pt>
                <c:pt idx="1480">
                  <c:v>896.73999000000003</c:v>
                </c:pt>
                <c:pt idx="1481">
                  <c:v>914.15002400000003</c:v>
                </c:pt>
                <c:pt idx="1482">
                  <c:v>933.76000999999997</c:v>
                </c:pt>
                <c:pt idx="1483">
                  <c:v>930.54998799999998</c:v>
                </c:pt>
                <c:pt idx="1484">
                  <c:v>932.86999500000002</c:v>
                </c:pt>
                <c:pt idx="1485">
                  <c:v>913.30999799999995</c:v>
                </c:pt>
                <c:pt idx="1486">
                  <c:v>938.86999500000002</c:v>
                </c:pt>
                <c:pt idx="1487">
                  <c:v>936.30999799999995</c:v>
                </c:pt>
                <c:pt idx="1488">
                  <c:v>934.53002900000001</c:v>
                </c:pt>
                <c:pt idx="1489">
                  <c:v>920.75</c:v>
                </c:pt>
                <c:pt idx="1490">
                  <c:v>917.580017</c:v>
                </c:pt>
                <c:pt idx="1491">
                  <c:v>906.54998799999998</c:v>
                </c:pt>
                <c:pt idx="1492">
                  <c:v>912.22997999999995</c:v>
                </c:pt>
                <c:pt idx="1493">
                  <c:v>892</c:v>
                </c:pt>
                <c:pt idx="1494">
                  <c:v>904.45001200000002</c:v>
                </c:pt>
                <c:pt idx="1495">
                  <c:v>904.96002199999998</c:v>
                </c:pt>
                <c:pt idx="1496">
                  <c:v>901.580017</c:v>
                </c:pt>
                <c:pt idx="1497">
                  <c:v>889.47997999999995</c:v>
                </c:pt>
                <c:pt idx="1498">
                  <c:v>910.40002400000003</c:v>
                </c:pt>
                <c:pt idx="1499">
                  <c:v>902.98999000000003</c:v>
                </c:pt>
                <c:pt idx="1500">
                  <c:v>891.11999500000002</c:v>
                </c:pt>
                <c:pt idx="1501">
                  <c:v>884.25</c:v>
                </c:pt>
                <c:pt idx="1502">
                  <c:v>895.76000999999997</c:v>
                </c:pt>
                <c:pt idx="1503">
                  <c:v>897.38000499999998</c:v>
                </c:pt>
                <c:pt idx="1504">
                  <c:v>892.46997099999999</c:v>
                </c:pt>
                <c:pt idx="1505">
                  <c:v>889.65997300000004</c:v>
                </c:pt>
                <c:pt idx="1506">
                  <c:v>875.40002400000003</c:v>
                </c:pt>
                <c:pt idx="1507">
                  <c:v>879.39001499999995</c:v>
                </c:pt>
                <c:pt idx="1508">
                  <c:v>879.82000700000003</c:v>
                </c:pt>
                <c:pt idx="1509">
                  <c:v>909.03002900000001</c:v>
                </c:pt>
                <c:pt idx="1510">
                  <c:v>908.59002699999996</c:v>
                </c:pt>
                <c:pt idx="1511">
                  <c:v>929.01000999999997</c:v>
                </c:pt>
                <c:pt idx="1512">
                  <c:v>922.92999299999997</c:v>
                </c:pt>
                <c:pt idx="1513">
                  <c:v>909.92999299999997</c:v>
                </c:pt>
                <c:pt idx="1514">
                  <c:v>927.57000700000003</c:v>
                </c:pt>
                <c:pt idx="1515">
                  <c:v>927.57000700000003</c:v>
                </c:pt>
                <c:pt idx="1516">
                  <c:v>926.26000999999997</c:v>
                </c:pt>
                <c:pt idx="1517">
                  <c:v>931.65997300000004</c:v>
                </c:pt>
                <c:pt idx="1518">
                  <c:v>918.21997099999999</c:v>
                </c:pt>
                <c:pt idx="1519">
                  <c:v>914.59997599999997</c:v>
                </c:pt>
                <c:pt idx="1520">
                  <c:v>901.78002900000001</c:v>
                </c:pt>
                <c:pt idx="1521">
                  <c:v>887.61999500000002</c:v>
                </c:pt>
                <c:pt idx="1522">
                  <c:v>878.35998500000005</c:v>
                </c:pt>
                <c:pt idx="1523">
                  <c:v>887.34002699999996</c:v>
                </c:pt>
                <c:pt idx="1524">
                  <c:v>861.40002400000003</c:v>
                </c:pt>
                <c:pt idx="1525">
                  <c:v>847.47997999999995</c:v>
                </c:pt>
                <c:pt idx="1526">
                  <c:v>858.53997800000002</c:v>
                </c:pt>
                <c:pt idx="1527">
                  <c:v>864.35998500000005</c:v>
                </c:pt>
                <c:pt idx="1528">
                  <c:v>844.60998500000005</c:v>
                </c:pt>
                <c:pt idx="1529">
                  <c:v>855.70001200000002</c:v>
                </c:pt>
                <c:pt idx="1530">
                  <c:v>860.32000700000003</c:v>
                </c:pt>
                <c:pt idx="1531">
                  <c:v>848.20001200000002</c:v>
                </c:pt>
                <c:pt idx="1532">
                  <c:v>843.59002699999996</c:v>
                </c:pt>
                <c:pt idx="1533">
                  <c:v>838.15002400000003</c:v>
                </c:pt>
                <c:pt idx="1534">
                  <c:v>829.69000200000005</c:v>
                </c:pt>
                <c:pt idx="1535">
                  <c:v>835.96997099999999</c:v>
                </c:pt>
                <c:pt idx="1536">
                  <c:v>829.20001200000002</c:v>
                </c:pt>
                <c:pt idx="1537">
                  <c:v>818.67999299999997</c:v>
                </c:pt>
                <c:pt idx="1538">
                  <c:v>817.36999500000002</c:v>
                </c:pt>
                <c:pt idx="1539">
                  <c:v>834.89001499999995</c:v>
                </c:pt>
                <c:pt idx="1540">
                  <c:v>851.169983</c:v>
                </c:pt>
                <c:pt idx="1541">
                  <c:v>845.13000499999998</c:v>
                </c:pt>
                <c:pt idx="1542">
                  <c:v>837.09997599999997</c:v>
                </c:pt>
                <c:pt idx="1543">
                  <c:v>848.169983</c:v>
                </c:pt>
                <c:pt idx="1544">
                  <c:v>832.580017</c:v>
                </c:pt>
                <c:pt idx="1545">
                  <c:v>838.57000700000003</c:v>
                </c:pt>
                <c:pt idx="1546">
                  <c:v>827.54998799999998</c:v>
                </c:pt>
                <c:pt idx="1547">
                  <c:v>837.28002900000001</c:v>
                </c:pt>
                <c:pt idx="1548">
                  <c:v>841.15002400000003</c:v>
                </c:pt>
                <c:pt idx="1549">
                  <c:v>834.80999799999995</c:v>
                </c:pt>
                <c:pt idx="1550">
                  <c:v>821.98999000000003</c:v>
                </c:pt>
                <c:pt idx="1551">
                  <c:v>829.84997599999997</c:v>
                </c:pt>
                <c:pt idx="1552">
                  <c:v>822.09997599999997</c:v>
                </c:pt>
                <c:pt idx="1553">
                  <c:v>828.89001499999995</c:v>
                </c:pt>
                <c:pt idx="1554">
                  <c:v>807.47997999999995</c:v>
                </c:pt>
                <c:pt idx="1555">
                  <c:v>800.72997999999995</c:v>
                </c:pt>
                <c:pt idx="1556">
                  <c:v>804.19000200000005</c:v>
                </c:pt>
                <c:pt idx="1557">
                  <c:v>831.90002400000003</c:v>
                </c:pt>
                <c:pt idx="1558">
                  <c:v>833.27002000000005</c:v>
                </c:pt>
                <c:pt idx="1559">
                  <c:v>862.78997800000002</c:v>
                </c:pt>
                <c:pt idx="1560">
                  <c:v>866.45001200000002</c:v>
                </c:pt>
                <c:pt idx="1561">
                  <c:v>874.02002000000005</c:v>
                </c:pt>
                <c:pt idx="1562">
                  <c:v>875.669983</c:v>
                </c:pt>
                <c:pt idx="1563">
                  <c:v>895.78997800000002</c:v>
                </c:pt>
                <c:pt idx="1564">
                  <c:v>864.22997999999995</c:v>
                </c:pt>
                <c:pt idx="1565">
                  <c:v>874.73999000000003</c:v>
                </c:pt>
                <c:pt idx="1566">
                  <c:v>869.95001200000002</c:v>
                </c:pt>
                <c:pt idx="1567">
                  <c:v>868.52002000000005</c:v>
                </c:pt>
                <c:pt idx="1568">
                  <c:v>863.5</c:v>
                </c:pt>
                <c:pt idx="1569">
                  <c:v>848.17999299999997</c:v>
                </c:pt>
                <c:pt idx="1570">
                  <c:v>858.47997999999995</c:v>
                </c:pt>
                <c:pt idx="1571">
                  <c:v>880.90002400000003</c:v>
                </c:pt>
                <c:pt idx="1572">
                  <c:v>876.45001200000002</c:v>
                </c:pt>
                <c:pt idx="1573">
                  <c:v>878.84997599999997</c:v>
                </c:pt>
                <c:pt idx="1574">
                  <c:v>879.92999299999997</c:v>
                </c:pt>
                <c:pt idx="1575">
                  <c:v>878.28997800000002</c:v>
                </c:pt>
                <c:pt idx="1576">
                  <c:v>865.98999000000003</c:v>
                </c:pt>
                <c:pt idx="1577">
                  <c:v>871.580017</c:v>
                </c:pt>
                <c:pt idx="1578">
                  <c:v>868.29998799999998</c:v>
                </c:pt>
                <c:pt idx="1579">
                  <c:v>885.22997999999995</c:v>
                </c:pt>
                <c:pt idx="1580">
                  <c:v>890.80999799999995</c:v>
                </c:pt>
                <c:pt idx="1581">
                  <c:v>879.90997300000004</c:v>
                </c:pt>
                <c:pt idx="1582">
                  <c:v>893.580017</c:v>
                </c:pt>
                <c:pt idx="1583">
                  <c:v>892.01000999999997</c:v>
                </c:pt>
                <c:pt idx="1584">
                  <c:v>911.36999500000002</c:v>
                </c:pt>
                <c:pt idx="1585">
                  <c:v>919.02002000000005</c:v>
                </c:pt>
                <c:pt idx="1586">
                  <c:v>911.42999299999997</c:v>
                </c:pt>
                <c:pt idx="1587">
                  <c:v>898.80999799999995</c:v>
                </c:pt>
                <c:pt idx="1588">
                  <c:v>914.84002699999996</c:v>
                </c:pt>
                <c:pt idx="1589">
                  <c:v>917.84002699999996</c:v>
                </c:pt>
                <c:pt idx="1590">
                  <c:v>916.919983</c:v>
                </c:pt>
                <c:pt idx="1591">
                  <c:v>916.29998799999998</c:v>
                </c:pt>
                <c:pt idx="1592">
                  <c:v>930.080017</c:v>
                </c:pt>
                <c:pt idx="1593">
                  <c:v>926.54998799999998</c:v>
                </c:pt>
                <c:pt idx="1594">
                  <c:v>934.39001499999995</c:v>
                </c:pt>
                <c:pt idx="1595">
                  <c:v>929.61999500000002</c:v>
                </c:pt>
                <c:pt idx="1596">
                  <c:v>920.27002000000005</c:v>
                </c:pt>
                <c:pt idx="1597">
                  <c:v>933.40997300000004</c:v>
                </c:pt>
                <c:pt idx="1598">
                  <c:v>945.10998500000005</c:v>
                </c:pt>
                <c:pt idx="1599">
                  <c:v>942.29998799999998</c:v>
                </c:pt>
                <c:pt idx="1600">
                  <c:v>939.28002900000001</c:v>
                </c:pt>
                <c:pt idx="1601">
                  <c:v>946.669983</c:v>
                </c:pt>
                <c:pt idx="1602">
                  <c:v>944.29998799999998</c:v>
                </c:pt>
                <c:pt idx="1603">
                  <c:v>920.77002000000005</c:v>
                </c:pt>
                <c:pt idx="1604">
                  <c:v>919.72997999999995</c:v>
                </c:pt>
                <c:pt idx="1605">
                  <c:v>923.419983</c:v>
                </c:pt>
                <c:pt idx="1606">
                  <c:v>931.86999500000002</c:v>
                </c:pt>
                <c:pt idx="1607">
                  <c:v>933.21997099999999</c:v>
                </c:pt>
                <c:pt idx="1608">
                  <c:v>951.47997999999995</c:v>
                </c:pt>
                <c:pt idx="1609">
                  <c:v>953.21997099999999</c:v>
                </c:pt>
                <c:pt idx="1610">
                  <c:v>949.64001499999995</c:v>
                </c:pt>
                <c:pt idx="1611">
                  <c:v>963.59002699999996</c:v>
                </c:pt>
                <c:pt idx="1612">
                  <c:v>967</c:v>
                </c:pt>
                <c:pt idx="1613">
                  <c:v>971.55999799999995</c:v>
                </c:pt>
                <c:pt idx="1614">
                  <c:v>986.23999000000003</c:v>
                </c:pt>
                <c:pt idx="1615">
                  <c:v>990.14001499999995</c:v>
                </c:pt>
                <c:pt idx="1616">
                  <c:v>987.76000999999997</c:v>
                </c:pt>
                <c:pt idx="1617">
                  <c:v>975.92999299999997</c:v>
                </c:pt>
                <c:pt idx="1618">
                  <c:v>984.84002699999996</c:v>
                </c:pt>
                <c:pt idx="1619">
                  <c:v>997.47997999999995</c:v>
                </c:pt>
                <c:pt idx="1620">
                  <c:v>998.51000999999997</c:v>
                </c:pt>
                <c:pt idx="1621">
                  <c:v>988.60998500000005</c:v>
                </c:pt>
                <c:pt idx="1622">
                  <c:v>1010.73999</c:v>
                </c:pt>
                <c:pt idx="1623">
                  <c:v>1011.659973</c:v>
                </c:pt>
                <c:pt idx="1624">
                  <c:v>1010.090027</c:v>
                </c:pt>
                <c:pt idx="1625">
                  <c:v>994.70001200000002</c:v>
                </c:pt>
                <c:pt idx="1626">
                  <c:v>995.69000200000005</c:v>
                </c:pt>
                <c:pt idx="1627">
                  <c:v>981.64001499999995</c:v>
                </c:pt>
                <c:pt idx="1628">
                  <c:v>983.45001200000002</c:v>
                </c:pt>
                <c:pt idx="1629">
                  <c:v>975.32000700000003</c:v>
                </c:pt>
                <c:pt idx="1630">
                  <c:v>985.82000700000003</c:v>
                </c:pt>
                <c:pt idx="1631">
                  <c:v>976.21997099999999</c:v>
                </c:pt>
                <c:pt idx="1632">
                  <c:v>974.5</c:v>
                </c:pt>
                <c:pt idx="1633">
                  <c:v>982.32000700000003</c:v>
                </c:pt>
                <c:pt idx="1634">
                  <c:v>993.75</c:v>
                </c:pt>
                <c:pt idx="1635">
                  <c:v>985.70001200000002</c:v>
                </c:pt>
                <c:pt idx="1636">
                  <c:v>1004.419983</c:v>
                </c:pt>
                <c:pt idx="1637">
                  <c:v>1007.840027</c:v>
                </c:pt>
                <c:pt idx="1638">
                  <c:v>1002.210022</c:v>
                </c:pt>
                <c:pt idx="1639">
                  <c:v>988.70001200000002</c:v>
                </c:pt>
                <c:pt idx="1640">
                  <c:v>998.14001499999995</c:v>
                </c:pt>
                <c:pt idx="1641">
                  <c:v>1003.8599850000001</c:v>
                </c:pt>
                <c:pt idx="1642">
                  <c:v>1000.419983</c:v>
                </c:pt>
                <c:pt idx="1643">
                  <c:v>994.09002699999996</c:v>
                </c:pt>
                <c:pt idx="1644">
                  <c:v>981.72997999999995</c:v>
                </c:pt>
                <c:pt idx="1645">
                  <c:v>993.32000700000003</c:v>
                </c:pt>
                <c:pt idx="1646">
                  <c:v>978.79998799999998</c:v>
                </c:pt>
                <c:pt idx="1647">
                  <c:v>988.10998500000005</c:v>
                </c:pt>
                <c:pt idx="1648">
                  <c:v>988.60998500000005</c:v>
                </c:pt>
                <c:pt idx="1649">
                  <c:v>981.59997599999997</c:v>
                </c:pt>
                <c:pt idx="1650">
                  <c:v>998.67999299999997</c:v>
                </c:pt>
                <c:pt idx="1651">
                  <c:v>996.52002000000005</c:v>
                </c:pt>
                <c:pt idx="1652">
                  <c:v>989.28002900000001</c:v>
                </c:pt>
                <c:pt idx="1653">
                  <c:v>987.48999000000003</c:v>
                </c:pt>
                <c:pt idx="1654">
                  <c:v>990.30999799999995</c:v>
                </c:pt>
                <c:pt idx="1655">
                  <c:v>980.15002400000003</c:v>
                </c:pt>
                <c:pt idx="1656">
                  <c:v>982.82000700000003</c:v>
                </c:pt>
                <c:pt idx="1657">
                  <c:v>965.46002199999998</c:v>
                </c:pt>
                <c:pt idx="1658">
                  <c:v>967.080017</c:v>
                </c:pt>
                <c:pt idx="1659">
                  <c:v>974.11999500000002</c:v>
                </c:pt>
                <c:pt idx="1660">
                  <c:v>977.59002699999996</c:v>
                </c:pt>
                <c:pt idx="1661">
                  <c:v>980.59002699999996</c:v>
                </c:pt>
                <c:pt idx="1662">
                  <c:v>990.34997599999997</c:v>
                </c:pt>
                <c:pt idx="1663">
                  <c:v>984.03002900000001</c:v>
                </c:pt>
                <c:pt idx="1664">
                  <c:v>990.51000999999997</c:v>
                </c:pt>
                <c:pt idx="1665">
                  <c:v>990.669983</c:v>
                </c:pt>
                <c:pt idx="1666">
                  <c:v>999.73999000000003</c:v>
                </c:pt>
                <c:pt idx="1667">
                  <c:v>1002.349976</c:v>
                </c:pt>
                <c:pt idx="1668">
                  <c:v>1000.299988</c:v>
                </c:pt>
                <c:pt idx="1669">
                  <c:v>1003.27002</c:v>
                </c:pt>
                <c:pt idx="1670">
                  <c:v>993.05999799999995</c:v>
                </c:pt>
                <c:pt idx="1671">
                  <c:v>993.71002199999998</c:v>
                </c:pt>
                <c:pt idx="1672">
                  <c:v>996.72997999999995</c:v>
                </c:pt>
                <c:pt idx="1673">
                  <c:v>996.78997800000002</c:v>
                </c:pt>
                <c:pt idx="1674">
                  <c:v>1002.840027</c:v>
                </c:pt>
                <c:pt idx="1675">
                  <c:v>1008.01001</c:v>
                </c:pt>
                <c:pt idx="1676">
                  <c:v>1021.98999</c:v>
                </c:pt>
                <c:pt idx="1677">
                  <c:v>1026.2700199999999</c:v>
                </c:pt>
                <c:pt idx="1678">
                  <c:v>1027.969971</c:v>
                </c:pt>
                <c:pt idx="1679">
                  <c:v>1021.3900149999999</c:v>
                </c:pt>
                <c:pt idx="1680">
                  <c:v>1031.6400149999999</c:v>
                </c:pt>
                <c:pt idx="1681">
                  <c:v>1023.169983</c:v>
                </c:pt>
                <c:pt idx="1682">
                  <c:v>1010.919983</c:v>
                </c:pt>
                <c:pt idx="1683">
                  <c:v>1016.419983</c:v>
                </c:pt>
                <c:pt idx="1684">
                  <c:v>1018.630005</c:v>
                </c:pt>
                <c:pt idx="1685">
                  <c:v>1014.809998</c:v>
                </c:pt>
                <c:pt idx="1686">
                  <c:v>1029.3199460000001</c:v>
                </c:pt>
                <c:pt idx="1687">
                  <c:v>1025.969971</c:v>
                </c:pt>
                <c:pt idx="1688">
                  <c:v>1039.579956</c:v>
                </c:pt>
                <c:pt idx="1689">
                  <c:v>1036.3000489999999</c:v>
                </c:pt>
                <c:pt idx="1690">
                  <c:v>1022.820007</c:v>
                </c:pt>
                <c:pt idx="1691">
                  <c:v>1029.030029</c:v>
                </c:pt>
                <c:pt idx="1692">
                  <c:v>1009.380005</c:v>
                </c:pt>
                <c:pt idx="1693">
                  <c:v>1003.27002</c:v>
                </c:pt>
                <c:pt idx="1694">
                  <c:v>996.84997599999997</c:v>
                </c:pt>
                <c:pt idx="1695">
                  <c:v>1006.580017</c:v>
                </c:pt>
                <c:pt idx="1696">
                  <c:v>995.96997099999999</c:v>
                </c:pt>
                <c:pt idx="1697">
                  <c:v>1018.219971</c:v>
                </c:pt>
                <c:pt idx="1698">
                  <c:v>1020.23999</c:v>
                </c:pt>
                <c:pt idx="1699">
                  <c:v>1029.849976</c:v>
                </c:pt>
                <c:pt idx="1700">
                  <c:v>1034.349976</c:v>
                </c:pt>
                <c:pt idx="1701">
                  <c:v>1039.25</c:v>
                </c:pt>
                <c:pt idx="1702">
                  <c:v>1033.780029</c:v>
                </c:pt>
                <c:pt idx="1703">
                  <c:v>1038.7299800000001</c:v>
                </c:pt>
                <c:pt idx="1704">
                  <c:v>1038.0600589999999</c:v>
                </c:pt>
                <c:pt idx="1705">
                  <c:v>1045.349976</c:v>
                </c:pt>
                <c:pt idx="1706">
                  <c:v>1049.4799800000001</c:v>
                </c:pt>
                <c:pt idx="1707">
                  <c:v>1046.76001</c:v>
                </c:pt>
                <c:pt idx="1708">
                  <c:v>1050.0699460000001</c:v>
                </c:pt>
                <c:pt idx="1709">
                  <c:v>1039.3199460000001</c:v>
                </c:pt>
                <c:pt idx="1710">
                  <c:v>1044.6800539999999</c:v>
                </c:pt>
                <c:pt idx="1711">
                  <c:v>1046.030029</c:v>
                </c:pt>
                <c:pt idx="1712">
                  <c:v>1030.3599850000001</c:v>
                </c:pt>
                <c:pt idx="1713">
                  <c:v>1033.7700199999999</c:v>
                </c:pt>
                <c:pt idx="1714">
                  <c:v>1028.910034</c:v>
                </c:pt>
                <c:pt idx="1715">
                  <c:v>1031.130005</c:v>
                </c:pt>
                <c:pt idx="1716">
                  <c:v>1046.790039</c:v>
                </c:pt>
                <c:pt idx="1717">
                  <c:v>1048.1099850000001</c:v>
                </c:pt>
                <c:pt idx="1718">
                  <c:v>1046.9399410000001</c:v>
                </c:pt>
                <c:pt idx="1719">
                  <c:v>1050.709961</c:v>
                </c:pt>
                <c:pt idx="1720">
                  <c:v>1059.0200199999999</c:v>
                </c:pt>
                <c:pt idx="1721">
                  <c:v>1053.25</c:v>
                </c:pt>
                <c:pt idx="1722">
                  <c:v>1051.8100589999999</c:v>
                </c:pt>
                <c:pt idx="1723">
                  <c:v>1058.0500489999999</c:v>
                </c:pt>
                <c:pt idx="1724">
                  <c:v>1053.209961</c:v>
                </c:pt>
                <c:pt idx="1725">
                  <c:v>1047.1099850000001</c:v>
                </c:pt>
                <c:pt idx="1726">
                  <c:v>1046.5699460000001</c:v>
                </c:pt>
                <c:pt idx="1727">
                  <c:v>1058.530029</c:v>
                </c:pt>
                <c:pt idx="1728">
                  <c:v>1058.410034</c:v>
                </c:pt>
                <c:pt idx="1729">
                  <c:v>1050.349976</c:v>
                </c:pt>
                <c:pt idx="1730">
                  <c:v>1043.630005</c:v>
                </c:pt>
                <c:pt idx="1731">
                  <c:v>1034.150024</c:v>
                </c:pt>
                <c:pt idx="1732">
                  <c:v>1042.4399410000001</c:v>
                </c:pt>
                <c:pt idx="1733">
                  <c:v>1033.650024</c:v>
                </c:pt>
                <c:pt idx="1734">
                  <c:v>1035.280029</c:v>
                </c:pt>
                <c:pt idx="1735">
                  <c:v>1052.079956</c:v>
                </c:pt>
                <c:pt idx="1736">
                  <c:v>1053.8900149999999</c:v>
                </c:pt>
                <c:pt idx="1737">
                  <c:v>1058.4499510000001</c:v>
                </c:pt>
                <c:pt idx="1738">
                  <c:v>1058.1999510000001</c:v>
                </c:pt>
                <c:pt idx="1739">
                  <c:v>1070.119995</c:v>
                </c:pt>
                <c:pt idx="1740">
                  <c:v>1066.619995</c:v>
                </c:pt>
                <c:pt idx="1741">
                  <c:v>1064.7299800000001</c:v>
                </c:pt>
                <c:pt idx="1742">
                  <c:v>1069.719971</c:v>
                </c:pt>
                <c:pt idx="1743">
                  <c:v>1061.5</c:v>
                </c:pt>
                <c:pt idx="1744">
                  <c:v>1069.3000489999999</c:v>
                </c:pt>
                <c:pt idx="1745">
                  <c:v>1060.1800539999999</c:v>
                </c:pt>
                <c:pt idx="1746">
                  <c:v>1059.0500489999999</c:v>
                </c:pt>
                <c:pt idx="1747">
                  <c:v>1071.209961</c:v>
                </c:pt>
                <c:pt idx="1748">
                  <c:v>1074.1400149999999</c:v>
                </c:pt>
                <c:pt idx="1749">
                  <c:v>1068.040039</c:v>
                </c:pt>
                <c:pt idx="1750">
                  <c:v>1075.130005</c:v>
                </c:pt>
                <c:pt idx="1751">
                  <c:v>1076.4799800000001</c:v>
                </c:pt>
                <c:pt idx="1752">
                  <c:v>1089.1800539999999</c:v>
                </c:pt>
                <c:pt idx="1753">
                  <c:v>1088.660034</c:v>
                </c:pt>
                <c:pt idx="1754">
                  <c:v>1092.9399410000001</c:v>
                </c:pt>
                <c:pt idx="1755">
                  <c:v>1096.0200199999999</c:v>
                </c:pt>
                <c:pt idx="1756">
                  <c:v>1094.040039</c:v>
                </c:pt>
                <c:pt idx="1757">
                  <c:v>1095.8900149999999</c:v>
                </c:pt>
                <c:pt idx="1758">
                  <c:v>1109.4799800000001</c:v>
                </c:pt>
                <c:pt idx="1759">
                  <c:v>1109.6400149999999</c:v>
                </c:pt>
                <c:pt idx="1760">
                  <c:v>1111.920044</c:v>
                </c:pt>
                <c:pt idx="1761">
                  <c:v>1108.4799800000001</c:v>
                </c:pt>
                <c:pt idx="1762">
                  <c:v>1122.219971</c:v>
                </c:pt>
                <c:pt idx="1763">
                  <c:v>1123.670044</c:v>
                </c:pt>
                <c:pt idx="1764">
                  <c:v>1126.329956</c:v>
                </c:pt>
                <c:pt idx="1765">
                  <c:v>1131.920044</c:v>
                </c:pt>
                <c:pt idx="1766">
                  <c:v>1121.8599850000001</c:v>
                </c:pt>
                <c:pt idx="1767">
                  <c:v>1127.2299800000001</c:v>
                </c:pt>
                <c:pt idx="1768">
                  <c:v>1121.219971</c:v>
                </c:pt>
                <c:pt idx="1769">
                  <c:v>1130.5200199999999</c:v>
                </c:pt>
                <c:pt idx="1770">
                  <c:v>1132.0500489999999</c:v>
                </c:pt>
                <c:pt idx="1771">
                  <c:v>1139.829956</c:v>
                </c:pt>
                <c:pt idx="1772">
                  <c:v>1138.7700199999999</c:v>
                </c:pt>
                <c:pt idx="1773">
                  <c:v>1147.619995</c:v>
                </c:pt>
                <c:pt idx="1774">
                  <c:v>1143.9399410000001</c:v>
                </c:pt>
                <c:pt idx="1775">
                  <c:v>1141.5500489999999</c:v>
                </c:pt>
                <c:pt idx="1776">
                  <c:v>1155.369995</c:v>
                </c:pt>
                <c:pt idx="1777">
                  <c:v>1144.0500489999999</c:v>
                </c:pt>
                <c:pt idx="1778">
                  <c:v>1128.4799800000001</c:v>
                </c:pt>
                <c:pt idx="1779">
                  <c:v>1134.1099850000001</c:v>
                </c:pt>
                <c:pt idx="1780">
                  <c:v>1131.130005</c:v>
                </c:pt>
                <c:pt idx="1781">
                  <c:v>1135.26001</c:v>
                </c:pt>
                <c:pt idx="1782">
                  <c:v>1136.030029</c:v>
                </c:pt>
                <c:pt idx="1783">
                  <c:v>1126.5200199999999</c:v>
                </c:pt>
                <c:pt idx="1784">
                  <c:v>1128.589966</c:v>
                </c:pt>
                <c:pt idx="1785">
                  <c:v>1142.76001</c:v>
                </c:pt>
                <c:pt idx="1786">
                  <c:v>1139.8100589999999</c:v>
                </c:pt>
                <c:pt idx="1787">
                  <c:v>1145.540039</c:v>
                </c:pt>
                <c:pt idx="1788">
                  <c:v>1157.76001</c:v>
                </c:pt>
                <c:pt idx="1789">
                  <c:v>1152.1099850000001</c:v>
                </c:pt>
                <c:pt idx="1790">
                  <c:v>1145.8100589999999</c:v>
                </c:pt>
                <c:pt idx="1791">
                  <c:v>1156.98999</c:v>
                </c:pt>
                <c:pt idx="1792">
                  <c:v>1151.8199460000001</c:v>
                </c:pt>
                <c:pt idx="1793">
                  <c:v>1147.0600589999999</c:v>
                </c:pt>
                <c:pt idx="1794">
                  <c:v>1144.1099850000001</c:v>
                </c:pt>
                <c:pt idx="1795">
                  <c:v>1140.98999</c:v>
                </c:pt>
                <c:pt idx="1796">
                  <c:v>1139.089966</c:v>
                </c:pt>
                <c:pt idx="1797">
                  <c:v>1143.670044</c:v>
                </c:pt>
                <c:pt idx="1798">
                  <c:v>1144.910034</c:v>
                </c:pt>
                <c:pt idx="1799">
                  <c:v>1144.9399410000001</c:v>
                </c:pt>
                <c:pt idx="1800">
                  <c:v>1155.969971</c:v>
                </c:pt>
                <c:pt idx="1801">
                  <c:v>1149.099976</c:v>
                </c:pt>
                <c:pt idx="1802">
                  <c:v>1151.030029</c:v>
                </c:pt>
                <c:pt idx="1803">
                  <c:v>1154.869995</c:v>
                </c:pt>
                <c:pt idx="1804">
                  <c:v>1156.8599850000001</c:v>
                </c:pt>
                <c:pt idx="1805">
                  <c:v>1147.1999510000001</c:v>
                </c:pt>
                <c:pt idx="1806">
                  <c:v>1140.579956</c:v>
                </c:pt>
                <c:pt idx="1807">
                  <c:v>1123.8900149999999</c:v>
                </c:pt>
                <c:pt idx="1808">
                  <c:v>1106.780029</c:v>
                </c:pt>
                <c:pt idx="1809">
                  <c:v>1120.5699460000001</c:v>
                </c:pt>
                <c:pt idx="1810">
                  <c:v>1104.48999</c:v>
                </c:pt>
                <c:pt idx="1811">
                  <c:v>1110.6999510000001</c:v>
                </c:pt>
                <c:pt idx="1812">
                  <c:v>1123.75</c:v>
                </c:pt>
                <c:pt idx="1813">
                  <c:v>1122.3199460000001</c:v>
                </c:pt>
                <c:pt idx="1814">
                  <c:v>1109.780029</c:v>
                </c:pt>
                <c:pt idx="1815">
                  <c:v>1095.400024</c:v>
                </c:pt>
                <c:pt idx="1816">
                  <c:v>1093.9499510000001</c:v>
                </c:pt>
                <c:pt idx="1817">
                  <c:v>1091.329956</c:v>
                </c:pt>
                <c:pt idx="1818">
                  <c:v>1109.1899410000001</c:v>
                </c:pt>
                <c:pt idx="1819">
                  <c:v>1108.0600589999999</c:v>
                </c:pt>
                <c:pt idx="1820">
                  <c:v>1122.469971</c:v>
                </c:pt>
                <c:pt idx="1821">
                  <c:v>1127</c:v>
                </c:pt>
                <c:pt idx="1822">
                  <c:v>1126.209961</c:v>
                </c:pt>
                <c:pt idx="1823">
                  <c:v>1132.170044</c:v>
                </c:pt>
                <c:pt idx="1824">
                  <c:v>1141.8100589999999</c:v>
                </c:pt>
                <c:pt idx="1825">
                  <c:v>1150.5699460000001</c:v>
                </c:pt>
                <c:pt idx="1826">
                  <c:v>1148.160034</c:v>
                </c:pt>
                <c:pt idx="1827">
                  <c:v>1140.530029</c:v>
                </c:pt>
                <c:pt idx="1828">
                  <c:v>1139.3199460000001</c:v>
                </c:pt>
                <c:pt idx="1829">
                  <c:v>1145.1999510000001</c:v>
                </c:pt>
                <c:pt idx="1830">
                  <c:v>1129.4399410000001</c:v>
                </c:pt>
                <c:pt idx="1831">
                  <c:v>1128.170044</c:v>
                </c:pt>
                <c:pt idx="1832">
                  <c:v>1128.839966</c:v>
                </c:pt>
                <c:pt idx="1833">
                  <c:v>1134.6099850000001</c:v>
                </c:pt>
                <c:pt idx="1834">
                  <c:v>1135.8199460000001</c:v>
                </c:pt>
                <c:pt idx="1835">
                  <c:v>1118.150024</c:v>
                </c:pt>
                <c:pt idx="1836">
                  <c:v>1124.089966</c:v>
                </c:pt>
                <c:pt idx="1837">
                  <c:v>1139.9300539999999</c:v>
                </c:pt>
                <c:pt idx="1838">
                  <c:v>1140.599976</c:v>
                </c:pt>
                <c:pt idx="1839">
                  <c:v>1135.530029</c:v>
                </c:pt>
                <c:pt idx="1840">
                  <c:v>1138.1099850000001</c:v>
                </c:pt>
                <c:pt idx="1841">
                  <c:v>1122.410034</c:v>
                </c:pt>
                <c:pt idx="1842">
                  <c:v>1113.8900149999999</c:v>
                </c:pt>
                <c:pt idx="1843">
                  <c:v>1107.3000489999999</c:v>
                </c:pt>
                <c:pt idx="1844">
                  <c:v>1117.48999</c:v>
                </c:pt>
                <c:pt idx="1845">
                  <c:v>1119.5500489999999</c:v>
                </c:pt>
                <c:pt idx="1846">
                  <c:v>1121.530029</c:v>
                </c:pt>
                <c:pt idx="1847">
                  <c:v>1113.98999</c:v>
                </c:pt>
                <c:pt idx="1848">
                  <c:v>1098.6999510000001</c:v>
                </c:pt>
                <c:pt idx="1849">
                  <c:v>1087.119995</c:v>
                </c:pt>
                <c:pt idx="1850">
                  <c:v>1095.4499510000001</c:v>
                </c:pt>
                <c:pt idx="1851">
                  <c:v>1097.280029</c:v>
                </c:pt>
                <c:pt idx="1852">
                  <c:v>1096.4399410000001</c:v>
                </c:pt>
                <c:pt idx="1853">
                  <c:v>1095.6999510000001</c:v>
                </c:pt>
                <c:pt idx="1854">
                  <c:v>1084.099976</c:v>
                </c:pt>
                <c:pt idx="1855">
                  <c:v>1091.48999</c:v>
                </c:pt>
                <c:pt idx="1856">
                  <c:v>1088.6800539999999</c:v>
                </c:pt>
                <c:pt idx="1857">
                  <c:v>1089.1899410000001</c:v>
                </c:pt>
                <c:pt idx="1858">
                  <c:v>1093.5600589999999</c:v>
                </c:pt>
                <c:pt idx="1859">
                  <c:v>1095.410034</c:v>
                </c:pt>
                <c:pt idx="1860">
                  <c:v>1113.0500489999999</c:v>
                </c:pt>
                <c:pt idx="1861">
                  <c:v>1114.9399410000001</c:v>
                </c:pt>
                <c:pt idx="1862">
                  <c:v>1121.280029</c:v>
                </c:pt>
                <c:pt idx="1863">
                  <c:v>1120.6800539999999</c:v>
                </c:pt>
                <c:pt idx="1864">
                  <c:v>1121.1999510000001</c:v>
                </c:pt>
                <c:pt idx="1865">
                  <c:v>1124.98999</c:v>
                </c:pt>
                <c:pt idx="1866">
                  <c:v>1116.6400149999999</c:v>
                </c:pt>
                <c:pt idx="1867">
                  <c:v>1122.5</c:v>
                </c:pt>
                <c:pt idx="1868">
                  <c:v>1140.420044</c:v>
                </c:pt>
                <c:pt idx="1869">
                  <c:v>1142.1800539999999</c:v>
                </c:pt>
                <c:pt idx="1870">
                  <c:v>1131.329956</c:v>
                </c:pt>
                <c:pt idx="1871">
                  <c:v>1136.469971</c:v>
                </c:pt>
                <c:pt idx="1872">
                  <c:v>1125.290039</c:v>
                </c:pt>
                <c:pt idx="1873">
                  <c:v>1132.01001</c:v>
                </c:pt>
                <c:pt idx="1874">
                  <c:v>1133.5600589999999</c:v>
                </c:pt>
                <c:pt idx="1875">
                  <c:v>1132.0500489999999</c:v>
                </c:pt>
                <c:pt idx="1876">
                  <c:v>1135.0200199999999</c:v>
                </c:pt>
                <c:pt idx="1877">
                  <c:v>1130.3000489999999</c:v>
                </c:pt>
                <c:pt idx="1878">
                  <c:v>1134.410034</c:v>
                </c:pt>
                <c:pt idx="1879">
                  <c:v>1144.0600589999999</c:v>
                </c:pt>
                <c:pt idx="1880">
                  <c:v>1140.650024</c:v>
                </c:pt>
                <c:pt idx="1881">
                  <c:v>1134.4300539999999</c:v>
                </c:pt>
                <c:pt idx="1882">
                  <c:v>1133.349976</c:v>
                </c:pt>
                <c:pt idx="1883">
                  <c:v>1136.1999510000001</c:v>
                </c:pt>
                <c:pt idx="1884">
                  <c:v>1140.839966</c:v>
                </c:pt>
                <c:pt idx="1885">
                  <c:v>1128.9399410000001</c:v>
                </c:pt>
                <c:pt idx="1886">
                  <c:v>1125.380005</c:v>
                </c:pt>
                <c:pt idx="1887">
                  <c:v>1116.209961</c:v>
                </c:pt>
                <c:pt idx="1888">
                  <c:v>1118.329956</c:v>
                </c:pt>
                <c:pt idx="1889">
                  <c:v>1109.1099850000001</c:v>
                </c:pt>
                <c:pt idx="1890">
                  <c:v>1112.8100589999999</c:v>
                </c:pt>
                <c:pt idx="1891">
                  <c:v>1114.349976</c:v>
                </c:pt>
                <c:pt idx="1892">
                  <c:v>1115.1400149999999</c:v>
                </c:pt>
                <c:pt idx="1893">
                  <c:v>1111.469971</c:v>
                </c:pt>
                <c:pt idx="1894">
                  <c:v>1106.6899410000001</c:v>
                </c:pt>
                <c:pt idx="1895">
                  <c:v>1101.3900149999999</c:v>
                </c:pt>
                <c:pt idx="1896">
                  <c:v>1100.900024</c:v>
                </c:pt>
                <c:pt idx="1897">
                  <c:v>1108.670044</c:v>
                </c:pt>
                <c:pt idx="1898">
                  <c:v>1093.880005</c:v>
                </c:pt>
                <c:pt idx="1899">
                  <c:v>1096.839966</c:v>
                </c:pt>
                <c:pt idx="1900">
                  <c:v>1086.1999510000001</c:v>
                </c:pt>
                <c:pt idx="1901">
                  <c:v>1084.0699460000001</c:v>
                </c:pt>
                <c:pt idx="1902">
                  <c:v>1094.829956</c:v>
                </c:pt>
                <c:pt idx="1903">
                  <c:v>1095.420044</c:v>
                </c:pt>
                <c:pt idx="1904">
                  <c:v>1100.4300539999999</c:v>
                </c:pt>
                <c:pt idx="1905">
                  <c:v>1101.719971</c:v>
                </c:pt>
                <c:pt idx="1906">
                  <c:v>1106.619995</c:v>
                </c:pt>
                <c:pt idx="1907">
                  <c:v>1099.6899410000001</c:v>
                </c:pt>
                <c:pt idx="1908">
                  <c:v>1098.630005</c:v>
                </c:pt>
                <c:pt idx="1909">
                  <c:v>1080.6999510000001</c:v>
                </c:pt>
                <c:pt idx="1910">
                  <c:v>1063.969971</c:v>
                </c:pt>
                <c:pt idx="1911">
                  <c:v>1065.219971</c:v>
                </c:pt>
                <c:pt idx="1912">
                  <c:v>1079.040039</c:v>
                </c:pt>
                <c:pt idx="1913">
                  <c:v>1075.790039</c:v>
                </c:pt>
                <c:pt idx="1914">
                  <c:v>1063.2299800000001</c:v>
                </c:pt>
                <c:pt idx="1915">
                  <c:v>1064.8000489999999</c:v>
                </c:pt>
                <c:pt idx="1916">
                  <c:v>1079.339966</c:v>
                </c:pt>
                <c:pt idx="1917">
                  <c:v>1081.709961</c:v>
                </c:pt>
                <c:pt idx="1918">
                  <c:v>1095.170044</c:v>
                </c:pt>
                <c:pt idx="1919">
                  <c:v>1091.2299800000001</c:v>
                </c:pt>
                <c:pt idx="1920">
                  <c:v>1098.349976</c:v>
                </c:pt>
                <c:pt idx="1921">
                  <c:v>1095.6800539999999</c:v>
                </c:pt>
                <c:pt idx="1922">
                  <c:v>1096.1899410000001</c:v>
                </c:pt>
                <c:pt idx="1923">
                  <c:v>1104.959961</c:v>
                </c:pt>
                <c:pt idx="1924">
                  <c:v>1105.089966</c:v>
                </c:pt>
                <c:pt idx="1925">
                  <c:v>1107.7700199999999</c:v>
                </c:pt>
                <c:pt idx="1926">
                  <c:v>1099.150024</c:v>
                </c:pt>
                <c:pt idx="1927">
                  <c:v>1104.23999</c:v>
                </c:pt>
                <c:pt idx="1928">
                  <c:v>1105.910034</c:v>
                </c:pt>
                <c:pt idx="1929">
                  <c:v>1118.3100589999999</c:v>
                </c:pt>
                <c:pt idx="1930">
                  <c:v>1113.630005</c:v>
                </c:pt>
                <c:pt idx="1931">
                  <c:v>1121.3000489999999</c:v>
                </c:pt>
                <c:pt idx="1932">
                  <c:v>1116.2700199999999</c:v>
                </c:pt>
                <c:pt idx="1933">
                  <c:v>1118.380005</c:v>
                </c:pt>
                <c:pt idx="1934">
                  <c:v>1123.920044</c:v>
                </c:pt>
                <c:pt idx="1935">
                  <c:v>1125.8199460000001</c:v>
                </c:pt>
                <c:pt idx="1936">
                  <c:v>1128.329956</c:v>
                </c:pt>
                <c:pt idx="1937">
                  <c:v>1120.369995</c:v>
                </c:pt>
                <c:pt idx="1938">
                  <c:v>1123.5</c:v>
                </c:pt>
                <c:pt idx="1939">
                  <c:v>1128.5500489999999</c:v>
                </c:pt>
                <c:pt idx="1940">
                  <c:v>1122.1999510000001</c:v>
                </c:pt>
                <c:pt idx="1941">
                  <c:v>1129.3000489999999</c:v>
                </c:pt>
                <c:pt idx="1942">
                  <c:v>1113.5600589999999</c:v>
                </c:pt>
                <c:pt idx="1943">
                  <c:v>1108.3599850000001</c:v>
                </c:pt>
                <c:pt idx="1944">
                  <c:v>1110.1099850000001</c:v>
                </c:pt>
                <c:pt idx="1945">
                  <c:v>1103.5200199999999</c:v>
                </c:pt>
                <c:pt idx="1946">
                  <c:v>1110.0600589999999</c:v>
                </c:pt>
                <c:pt idx="1947">
                  <c:v>1114.8000489999999</c:v>
                </c:pt>
                <c:pt idx="1948">
                  <c:v>1114.579956</c:v>
                </c:pt>
                <c:pt idx="1949">
                  <c:v>1131.5</c:v>
                </c:pt>
                <c:pt idx="1950">
                  <c:v>1135.170044</c:v>
                </c:pt>
                <c:pt idx="1951">
                  <c:v>1134.4799800000001</c:v>
                </c:pt>
                <c:pt idx="1952">
                  <c:v>1142.0500489999999</c:v>
                </c:pt>
                <c:pt idx="1953">
                  <c:v>1130.650024</c:v>
                </c:pt>
                <c:pt idx="1954">
                  <c:v>1122.1400149999999</c:v>
                </c:pt>
                <c:pt idx="1955">
                  <c:v>1124.3900149999999</c:v>
                </c:pt>
                <c:pt idx="1956">
                  <c:v>1121.839966</c:v>
                </c:pt>
                <c:pt idx="1957">
                  <c:v>1113.650024</c:v>
                </c:pt>
                <c:pt idx="1958">
                  <c:v>1103.290039</c:v>
                </c:pt>
                <c:pt idx="1959">
                  <c:v>1108.1999510000001</c:v>
                </c:pt>
                <c:pt idx="1960">
                  <c:v>1114.0200199999999</c:v>
                </c:pt>
                <c:pt idx="1961">
                  <c:v>1103.2299800000001</c:v>
                </c:pt>
                <c:pt idx="1962">
                  <c:v>1103.660034</c:v>
                </c:pt>
                <c:pt idx="1963">
                  <c:v>1106.48999</c:v>
                </c:pt>
                <c:pt idx="1964">
                  <c:v>1095.73999</c:v>
                </c:pt>
                <c:pt idx="1965">
                  <c:v>1094.8000489999999</c:v>
                </c:pt>
                <c:pt idx="1966">
                  <c:v>1111.089966</c:v>
                </c:pt>
                <c:pt idx="1967">
                  <c:v>1125.400024</c:v>
                </c:pt>
                <c:pt idx="1968">
                  <c:v>1127.4399410000001</c:v>
                </c:pt>
                <c:pt idx="1969">
                  <c:v>1130.1999510000001</c:v>
                </c:pt>
                <c:pt idx="1970">
                  <c:v>1130.51001</c:v>
                </c:pt>
                <c:pt idx="1971">
                  <c:v>1130.5600589999999</c:v>
                </c:pt>
                <c:pt idx="1972">
                  <c:v>1143.1999510000001</c:v>
                </c:pt>
                <c:pt idx="1973">
                  <c:v>1161.670044</c:v>
                </c:pt>
                <c:pt idx="1974">
                  <c:v>1166.170044</c:v>
                </c:pt>
                <c:pt idx="1975">
                  <c:v>1164.8900149999999</c:v>
                </c:pt>
                <c:pt idx="1976">
                  <c:v>1164.079956</c:v>
                </c:pt>
                <c:pt idx="1977">
                  <c:v>1162.910034</c:v>
                </c:pt>
                <c:pt idx="1978">
                  <c:v>1173.4799800000001</c:v>
                </c:pt>
                <c:pt idx="1979">
                  <c:v>1184.170044</c:v>
                </c:pt>
                <c:pt idx="1980">
                  <c:v>1183.8100589999999</c:v>
                </c:pt>
                <c:pt idx="1981">
                  <c:v>1175.4300539999999</c:v>
                </c:pt>
                <c:pt idx="1982">
                  <c:v>1181.9399410000001</c:v>
                </c:pt>
                <c:pt idx="1983">
                  <c:v>1183.5500489999999</c:v>
                </c:pt>
                <c:pt idx="1984">
                  <c:v>1170.339966</c:v>
                </c:pt>
                <c:pt idx="1985">
                  <c:v>1177.23999</c:v>
                </c:pt>
                <c:pt idx="1986">
                  <c:v>1176.9399410000001</c:v>
                </c:pt>
                <c:pt idx="1987">
                  <c:v>1181.76001</c:v>
                </c:pt>
                <c:pt idx="1988">
                  <c:v>1182.650024</c:v>
                </c:pt>
                <c:pt idx="1989">
                  <c:v>1178.5699460000001</c:v>
                </c:pt>
                <c:pt idx="1990">
                  <c:v>1173.8199460000001</c:v>
                </c:pt>
                <c:pt idx="1991">
                  <c:v>1191.369995</c:v>
                </c:pt>
                <c:pt idx="1992">
                  <c:v>1190.329956</c:v>
                </c:pt>
                <c:pt idx="1993">
                  <c:v>1191.170044</c:v>
                </c:pt>
                <c:pt idx="1994">
                  <c:v>1190.25</c:v>
                </c:pt>
                <c:pt idx="1995">
                  <c:v>1177.0699460000001</c:v>
                </c:pt>
                <c:pt idx="1996">
                  <c:v>1182.8100589999999</c:v>
                </c:pt>
                <c:pt idx="1997">
                  <c:v>1189.23999</c:v>
                </c:pt>
                <c:pt idx="1998">
                  <c:v>1188</c:v>
                </c:pt>
                <c:pt idx="1999">
                  <c:v>1198.6800539999999</c:v>
                </c:pt>
                <c:pt idx="2000">
                  <c:v>1203.380005</c:v>
                </c:pt>
                <c:pt idx="2001">
                  <c:v>1205.719971</c:v>
                </c:pt>
                <c:pt idx="2002">
                  <c:v>1203.209961</c:v>
                </c:pt>
                <c:pt idx="2003">
                  <c:v>1194.1999510000001</c:v>
                </c:pt>
                <c:pt idx="2004">
                  <c:v>1194.650024</c:v>
                </c:pt>
                <c:pt idx="2005">
                  <c:v>1205.4499510000001</c:v>
                </c:pt>
                <c:pt idx="2006">
                  <c:v>1209.5699460000001</c:v>
                </c:pt>
                <c:pt idx="2007">
                  <c:v>1210.130005</c:v>
                </c:pt>
                <c:pt idx="2008">
                  <c:v>1204.920044</c:v>
                </c:pt>
                <c:pt idx="2009">
                  <c:v>1213.540039</c:v>
                </c:pt>
                <c:pt idx="2010">
                  <c:v>1213.4499510000001</c:v>
                </c:pt>
                <c:pt idx="2011">
                  <c:v>1213.5500489999999</c:v>
                </c:pt>
                <c:pt idx="2012">
                  <c:v>1211.920044</c:v>
                </c:pt>
                <c:pt idx="2013">
                  <c:v>1202.079956</c:v>
                </c:pt>
                <c:pt idx="2014">
                  <c:v>1188.0500489999999</c:v>
                </c:pt>
                <c:pt idx="2015">
                  <c:v>1183.73999</c:v>
                </c:pt>
                <c:pt idx="2016">
                  <c:v>1187.8900149999999</c:v>
                </c:pt>
                <c:pt idx="2017">
                  <c:v>1186.1899410000001</c:v>
                </c:pt>
                <c:pt idx="2018">
                  <c:v>1190.25</c:v>
                </c:pt>
                <c:pt idx="2019">
                  <c:v>1182.98999</c:v>
                </c:pt>
                <c:pt idx="2020">
                  <c:v>1187.6999510000001</c:v>
                </c:pt>
                <c:pt idx="2021">
                  <c:v>1177.4499510000001</c:v>
                </c:pt>
                <c:pt idx="2022">
                  <c:v>1184.5200199999999</c:v>
                </c:pt>
                <c:pt idx="2023">
                  <c:v>1195.9799800000001</c:v>
                </c:pt>
                <c:pt idx="2024">
                  <c:v>1184.630005</c:v>
                </c:pt>
                <c:pt idx="2025">
                  <c:v>1175.410034</c:v>
                </c:pt>
                <c:pt idx="2026">
                  <c:v>1167.869995</c:v>
                </c:pt>
                <c:pt idx="2027">
                  <c:v>1163.75</c:v>
                </c:pt>
                <c:pt idx="2028">
                  <c:v>1168.410034</c:v>
                </c:pt>
                <c:pt idx="2029">
                  <c:v>1174.0699460000001</c:v>
                </c:pt>
                <c:pt idx="2030">
                  <c:v>1174.5500489999999</c:v>
                </c:pt>
                <c:pt idx="2031">
                  <c:v>1171.3599850000001</c:v>
                </c:pt>
                <c:pt idx="2032">
                  <c:v>1181.2700199999999</c:v>
                </c:pt>
                <c:pt idx="2033">
                  <c:v>1189.410034</c:v>
                </c:pt>
                <c:pt idx="2034">
                  <c:v>1193.1899410000001</c:v>
                </c:pt>
                <c:pt idx="2035">
                  <c:v>1189.8900149999999</c:v>
                </c:pt>
                <c:pt idx="2036">
                  <c:v>1203.030029</c:v>
                </c:pt>
                <c:pt idx="2037">
                  <c:v>1201.719971</c:v>
                </c:pt>
                <c:pt idx="2038">
                  <c:v>1202.3000489999999</c:v>
                </c:pt>
                <c:pt idx="2039">
                  <c:v>1191.98999</c:v>
                </c:pt>
                <c:pt idx="2040">
                  <c:v>1197.01001</c:v>
                </c:pt>
                <c:pt idx="2041">
                  <c:v>1205.3000489999999</c:v>
                </c:pt>
                <c:pt idx="2042">
                  <c:v>1206.1400149999999</c:v>
                </c:pt>
                <c:pt idx="2043">
                  <c:v>1210.119995</c:v>
                </c:pt>
                <c:pt idx="2044">
                  <c:v>1210.339966</c:v>
                </c:pt>
                <c:pt idx="2045">
                  <c:v>1200.75</c:v>
                </c:pt>
                <c:pt idx="2046">
                  <c:v>1201.589966</c:v>
                </c:pt>
                <c:pt idx="2047">
                  <c:v>1184.160034</c:v>
                </c:pt>
                <c:pt idx="2048">
                  <c:v>1190.8000489999999</c:v>
                </c:pt>
                <c:pt idx="2049">
                  <c:v>1200.1999510000001</c:v>
                </c:pt>
                <c:pt idx="2050">
                  <c:v>1211.369995</c:v>
                </c:pt>
                <c:pt idx="2051">
                  <c:v>1203.599976</c:v>
                </c:pt>
                <c:pt idx="2052">
                  <c:v>1210.410034</c:v>
                </c:pt>
                <c:pt idx="2053">
                  <c:v>1210.079956</c:v>
                </c:pt>
                <c:pt idx="2054">
                  <c:v>1210.469971</c:v>
                </c:pt>
                <c:pt idx="2055">
                  <c:v>1222.119995</c:v>
                </c:pt>
                <c:pt idx="2056">
                  <c:v>1225.3100589999999</c:v>
                </c:pt>
                <c:pt idx="2057">
                  <c:v>1219.4300539999999</c:v>
                </c:pt>
                <c:pt idx="2058">
                  <c:v>1207.01001</c:v>
                </c:pt>
                <c:pt idx="2059">
                  <c:v>1209.25</c:v>
                </c:pt>
                <c:pt idx="2060">
                  <c:v>1200.079956</c:v>
                </c:pt>
                <c:pt idx="2061">
                  <c:v>1206.829956</c:v>
                </c:pt>
                <c:pt idx="2062">
                  <c:v>1197.75</c:v>
                </c:pt>
                <c:pt idx="2063">
                  <c:v>1188.0699460000001</c:v>
                </c:pt>
                <c:pt idx="2064">
                  <c:v>1190.209961</c:v>
                </c:pt>
                <c:pt idx="2065">
                  <c:v>1189.650024</c:v>
                </c:pt>
                <c:pt idx="2066">
                  <c:v>1183.780029</c:v>
                </c:pt>
                <c:pt idx="2067">
                  <c:v>1171.709961</c:v>
                </c:pt>
                <c:pt idx="2068">
                  <c:v>1172.530029</c:v>
                </c:pt>
                <c:pt idx="2069">
                  <c:v>1171.420044</c:v>
                </c:pt>
                <c:pt idx="2070">
                  <c:v>1174.280029</c:v>
                </c:pt>
                <c:pt idx="2071">
                  <c:v>1165.3599850000001</c:v>
                </c:pt>
                <c:pt idx="2072">
                  <c:v>1181.410034</c:v>
                </c:pt>
                <c:pt idx="2073">
                  <c:v>1180.589966</c:v>
                </c:pt>
                <c:pt idx="2074">
                  <c:v>1172.920044</c:v>
                </c:pt>
                <c:pt idx="2075">
                  <c:v>1176.119995</c:v>
                </c:pt>
                <c:pt idx="2076">
                  <c:v>1181.3900149999999</c:v>
                </c:pt>
                <c:pt idx="2077">
                  <c:v>1184.0699460000001</c:v>
                </c:pt>
                <c:pt idx="2078">
                  <c:v>1191.1400149999999</c:v>
                </c:pt>
                <c:pt idx="2079">
                  <c:v>1181.1999510000001</c:v>
                </c:pt>
                <c:pt idx="2080">
                  <c:v>1181.209961</c:v>
                </c:pt>
                <c:pt idx="2081">
                  <c:v>1187.76001</c:v>
                </c:pt>
                <c:pt idx="2082">
                  <c:v>1173.790039</c:v>
                </c:pt>
                <c:pt idx="2083">
                  <c:v>1162.0500489999999</c:v>
                </c:pt>
                <c:pt idx="2084">
                  <c:v>1142.619995</c:v>
                </c:pt>
                <c:pt idx="2085">
                  <c:v>1145.9799800000001</c:v>
                </c:pt>
                <c:pt idx="2086">
                  <c:v>1152.780029</c:v>
                </c:pt>
                <c:pt idx="2087">
                  <c:v>1137.5</c:v>
                </c:pt>
                <c:pt idx="2088">
                  <c:v>1159.9499510000001</c:v>
                </c:pt>
                <c:pt idx="2089">
                  <c:v>1152.119995</c:v>
                </c:pt>
                <c:pt idx="2090">
                  <c:v>1162.099976</c:v>
                </c:pt>
                <c:pt idx="2091">
                  <c:v>1151.829956</c:v>
                </c:pt>
                <c:pt idx="2092">
                  <c:v>1156.380005</c:v>
                </c:pt>
                <c:pt idx="2093">
                  <c:v>1143.219971</c:v>
                </c:pt>
                <c:pt idx="2094">
                  <c:v>1156.849976</c:v>
                </c:pt>
                <c:pt idx="2095">
                  <c:v>1162.160034</c:v>
                </c:pt>
                <c:pt idx="2096">
                  <c:v>1161.170044</c:v>
                </c:pt>
                <c:pt idx="2097">
                  <c:v>1175.650024</c:v>
                </c:pt>
                <c:pt idx="2098">
                  <c:v>1172.630005</c:v>
                </c:pt>
                <c:pt idx="2099">
                  <c:v>1171.349976</c:v>
                </c:pt>
                <c:pt idx="2100">
                  <c:v>1178.839966</c:v>
                </c:pt>
                <c:pt idx="2101">
                  <c:v>1166.219971</c:v>
                </c:pt>
                <c:pt idx="2102">
                  <c:v>1171.1099850000001</c:v>
                </c:pt>
                <c:pt idx="2103">
                  <c:v>1159.3599850000001</c:v>
                </c:pt>
                <c:pt idx="2104">
                  <c:v>1154.0500489999999</c:v>
                </c:pt>
                <c:pt idx="2105">
                  <c:v>1165.6899410000001</c:v>
                </c:pt>
                <c:pt idx="2106">
                  <c:v>1173.8000489999999</c:v>
                </c:pt>
                <c:pt idx="2107">
                  <c:v>1185.5600589999999</c:v>
                </c:pt>
                <c:pt idx="2108">
                  <c:v>1191.079956</c:v>
                </c:pt>
                <c:pt idx="2109">
                  <c:v>1189.280029</c:v>
                </c:pt>
                <c:pt idx="2110">
                  <c:v>1193.8599850000001</c:v>
                </c:pt>
                <c:pt idx="2111">
                  <c:v>1194.0699460000001</c:v>
                </c:pt>
                <c:pt idx="2112">
                  <c:v>1190.01001</c:v>
                </c:pt>
                <c:pt idx="2113">
                  <c:v>1197.619995</c:v>
                </c:pt>
                <c:pt idx="2114">
                  <c:v>1198.780029</c:v>
                </c:pt>
                <c:pt idx="2115">
                  <c:v>1191.5</c:v>
                </c:pt>
                <c:pt idx="2116">
                  <c:v>1202.219971</c:v>
                </c:pt>
                <c:pt idx="2117">
                  <c:v>1204.290039</c:v>
                </c:pt>
                <c:pt idx="2118">
                  <c:v>1196.0200199999999</c:v>
                </c:pt>
                <c:pt idx="2119">
                  <c:v>1197.51001</c:v>
                </c:pt>
                <c:pt idx="2120">
                  <c:v>1197.26001</c:v>
                </c:pt>
                <c:pt idx="2121">
                  <c:v>1194.670044</c:v>
                </c:pt>
                <c:pt idx="2122">
                  <c:v>1200.9300539999999</c:v>
                </c:pt>
                <c:pt idx="2123">
                  <c:v>1198.1099850000001</c:v>
                </c:pt>
                <c:pt idx="2124">
                  <c:v>1200.8199460000001</c:v>
                </c:pt>
                <c:pt idx="2125">
                  <c:v>1203.910034</c:v>
                </c:pt>
                <c:pt idx="2126">
                  <c:v>1206.579956</c:v>
                </c:pt>
                <c:pt idx="2127">
                  <c:v>1210.959961</c:v>
                </c:pt>
                <c:pt idx="2128">
                  <c:v>1216.959961</c:v>
                </c:pt>
                <c:pt idx="2129">
                  <c:v>1216.099976</c:v>
                </c:pt>
                <c:pt idx="2130">
                  <c:v>1213.6099850000001</c:v>
                </c:pt>
                <c:pt idx="2131">
                  <c:v>1213.880005</c:v>
                </c:pt>
                <c:pt idx="2132">
                  <c:v>1200.7299800000001</c:v>
                </c:pt>
                <c:pt idx="2133">
                  <c:v>1191.5699460000001</c:v>
                </c:pt>
                <c:pt idx="2134">
                  <c:v>1190.6899410000001</c:v>
                </c:pt>
                <c:pt idx="2135">
                  <c:v>1201.5699460000001</c:v>
                </c:pt>
                <c:pt idx="2136">
                  <c:v>1199.849976</c:v>
                </c:pt>
                <c:pt idx="2137">
                  <c:v>1191.329956</c:v>
                </c:pt>
                <c:pt idx="2138">
                  <c:v>1194.4399410000001</c:v>
                </c:pt>
                <c:pt idx="2139">
                  <c:v>1204.98999</c:v>
                </c:pt>
                <c:pt idx="2140">
                  <c:v>1194.9399410000001</c:v>
                </c:pt>
                <c:pt idx="2141">
                  <c:v>1197.869995</c:v>
                </c:pt>
                <c:pt idx="2142">
                  <c:v>1211.8599850000001</c:v>
                </c:pt>
                <c:pt idx="2143">
                  <c:v>1219.4399410000001</c:v>
                </c:pt>
                <c:pt idx="2144">
                  <c:v>1222.209961</c:v>
                </c:pt>
                <c:pt idx="2145">
                  <c:v>1223.290039</c:v>
                </c:pt>
                <c:pt idx="2146">
                  <c:v>1226.5</c:v>
                </c:pt>
                <c:pt idx="2147">
                  <c:v>1227.920044</c:v>
                </c:pt>
                <c:pt idx="2148">
                  <c:v>1221.130005</c:v>
                </c:pt>
                <c:pt idx="2149">
                  <c:v>1229.349976</c:v>
                </c:pt>
                <c:pt idx="2150">
                  <c:v>1235.1999510000001</c:v>
                </c:pt>
                <c:pt idx="2151">
                  <c:v>1227.040039</c:v>
                </c:pt>
                <c:pt idx="2152">
                  <c:v>1233.6800539999999</c:v>
                </c:pt>
                <c:pt idx="2153">
                  <c:v>1229.030029</c:v>
                </c:pt>
                <c:pt idx="2154">
                  <c:v>1231.160034</c:v>
                </c:pt>
                <c:pt idx="2155">
                  <c:v>1236.790039</c:v>
                </c:pt>
                <c:pt idx="2156">
                  <c:v>1243.719971</c:v>
                </c:pt>
                <c:pt idx="2157">
                  <c:v>1234.1800539999999</c:v>
                </c:pt>
                <c:pt idx="2158">
                  <c:v>1235.349976</c:v>
                </c:pt>
                <c:pt idx="2159">
                  <c:v>1244.119995</c:v>
                </c:pt>
                <c:pt idx="2160">
                  <c:v>1245.040039</c:v>
                </c:pt>
                <c:pt idx="2161">
                  <c:v>1235.8599850000001</c:v>
                </c:pt>
                <c:pt idx="2162">
                  <c:v>1226.420044</c:v>
                </c:pt>
                <c:pt idx="2163">
                  <c:v>1223.130005</c:v>
                </c:pt>
                <c:pt idx="2164">
                  <c:v>1231.380005</c:v>
                </c:pt>
                <c:pt idx="2165">
                  <c:v>1229.130005</c:v>
                </c:pt>
                <c:pt idx="2166">
                  <c:v>1237.8100589999999</c:v>
                </c:pt>
                <c:pt idx="2167">
                  <c:v>1230.3900149999999</c:v>
                </c:pt>
                <c:pt idx="2168">
                  <c:v>1233.869995</c:v>
                </c:pt>
                <c:pt idx="2169">
                  <c:v>1219.339966</c:v>
                </c:pt>
                <c:pt idx="2170">
                  <c:v>1220.23999</c:v>
                </c:pt>
                <c:pt idx="2171">
                  <c:v>1219.0200199999999</c:v>
                </c:pt>
                <c:pt idx="2172">
                  <c:v>1219.709961</c:v>
                </c:pt>
                <c:pt idx="2173">
                  <c:v>1221.7299800000001</c:v>
                </c:pt>
                <c:pt idx="2174">
                  <c:v>1217.589966</c:v>
                </c:pt>
                <c:pt idx="2175">
                  <c:v>1209.589966</c:v>
                </c:pt>
                <c:pt idx="2176">
                  <c:v>1212.369995</c:v>
                </c:pt>
                <c:pt idx="2177">
                  <c:v>1205.099976</c:v>
                </c:pt>
                <c:pt idx="2178">
                  <c:v>1212.280029</c:v>
                </c:pt>
                <c:pt idx="2179">
                  <c:v>1208.410034</c:v>
                </c:pt>
                <c:pt idx="2180">
                  <c:v>1220.329956</c:v>
                </c:pt>
                <c:pt idx="2181">
                  <c:v>1221.589966</c:v>
                </c:pt>
                <c:pt idx="2182">
                  <c:v>1218.0200199999999</c:v>
                </c:pt>
                <c:pt idx="2183">
                  <c:v>1233.3900149999999</c:v>
                </c:pt>
                <c:pt idx="2184">
                  <c:v>1236.3599850000001</c:v>
                </c:pt>
                <c:pt idx="2185">
                  <c:v>1231.670044</c:v>
                </c:pt>
                <c:pt idx="2186">
                  <c:v>1241.4799800000001</c:v>
                </c:pt>
                <c:pt idx="2187">
                  <c:v>1240.5600589999999</c:v>
                </c:pt>
                <c:pt idx="2188">
                  <c:v>1231.1999510000001</c:v>
                </c:pt>
                <c:pt idx="2189">
                  <c:v>1227.160034</c:v>
                </c:pt>
                <c:pt idx="2190">
                  <c:v>1227.7299800000001</c:v>
                </c:pt>
                <c:pt idx="2191">
                  <c:v>1237.910034</c:v>
                </c:pt>
                <c:pt idx="2192">
                  <c:v>1231.0200199999999</c:v>
                </c:pt>
                <c:pt idx="2193">
                  <c:v>1221.339966</c:v>
                </c:pt>
                <c:pt idx="2194">
                  <c:v>1210.1999510000001</c:v>
                </c:pt>
                <c:pt idx="2195">
                  <c:v>1214.619995</c:v>
                </c:pt>
                <c:pt idx="2196">
                  <c:v>1215.290039</c:v>
                </c:pt>
                <c:pt idx="2197">
                  <c:v>1215.630005</c:v>
                </c:pt>
                <c:pt idx="2198">
                  <c:v>1215.660034</c:v>
                </c:pt>
                <c:pt idx="2199">
                  <c:v>1216.8900149999999</c:v>
                </c:pt>
                <c:pt idx="2200">
                  <c:v>1227.6800539999999</c:v>
                </c:pt>
                <c:pt idx="2201">
                  <c:v>1228.8100589999999</c:v>
                </c:pt>
                <c:pt idx="2202">
                  <c:v>1226.6999510000001</c:v>
                </c:pt>
                <c:pt idx="2203">
                  <c:v>1214.469971</c:v>
                </c:pt>
                <c:pt idx="2204">
                  <c:v>1196.3900149999999</c:v>
                </c:pt>
                <c:pt idx="2205">
                  <c:v>1191.48999</c:v>
                </c:pt>
                <c:pt idx="2206">
                  <c:v>1195.900024</c:v>
                </c:pt>
                <c:pt idx="2207">
                  <c:v>1187.329956</c:v>
                </c:pt>
                <c:pt idx="2208">
                  <c:v>1184.869995</c:v>
                </c:pt>
                <c:pt idx="2209">
                  <c:v>1177.6800539999999</c:v>
                </c:pt>
                <c:pt idx="2210">
                  <c:v>1176.839966</c:v>
                </c:pt>
                <c:pt idx="2211">
                  <c:v>1186.5699460000001</c:v>
                </c:pt>
                <c:pt idx="2212">
                  <c:v>1190.099976</c:v>
                </c:pt>
                <c:pt idx="2213">
                  <c:v>1178.1400149999999</c:v>
                </c:pt>
                <c:pt idx="2214">
                  <c:v>1195.76001</c:v>
                </c:pt>
                <c:pt idx="2215">
                  <c:v>1177.8000489999999</c:v>
                </c:pt>
                <c:pt idx="2216">
                  <c:v>1179.589966</c:v>
                </c:pt>
                <c:pt idx="2217">
                  <c:v>1199.380005</c:v>
                </c:pt>
                <c:pt idx="2218">
                  <c:v>1196.540039</c:v>
                </c:pt>
                <c:pt idx="2219">
                  <c:v>1191.380005</c:v>
                </c:pt>
                <c:pt idx="2220">
                  <c:v>1178.900024</c:v>
                </c:pt>
                <c:pt idx="2221">
                  <c:v>1198.410034</c:v>
                </c:pt>
                <c:pt idx="2222">
                  <c:v>1207.01001</c:v>
                </c:pt>
                <c:pt idx="2223">
                  <c:v>1202.76001</c:v>
                </c:pt>
                <c:pt idx="2224">
                  <c:v>1214.76001</c:v>
                </c:pt>
                <c:pt idx="2225">
                  <c:v>1219.9399410000001</c:v>
                </c:pt>
                <c:pt idx="2226">
                  <c:v>1220.1400149999999</c:v>
                </c:pt>
                <c:pt idx="2227">
                  <c:v>1222.8100589999999</c:v>
                </c:pt>
                <c:pt idx="2228">
                  <c:v>1218.589966</c:v>
                </c:pt>
                <c:pt idx="2229">
                  <c:v>1220.650024</c:v>
                </c:pt>
                <c:pt idx="2230">
                  <c:v>1230.959961</c:v>
                </c:pt>
                <c:pt idx="2231">
                  <c:v>1234.719971</c:v>
                </c:pt>
                <c:pt idx="2232">
                  <c:v>1233.76001</c:v>
                </c:pt>
                <c:pt idx="2233">
                  <c:v>1229.01001</c:v>
                </c:pt>
                <c:pt idx="2234">
                  <c:v>1231.209961</c:v>
                </c:pt>
                <c:pt idx="2235">
                  <c:v>1242.8000489999999</c:v>
                </c:pt>
                <c:pt idx="2236">
                  <c:v>1248.2700199999999</c:v>
                </c:pt>
                <c:pt idx="2237">
                  <c:v>1254.849976</c:v>
                </c:pt>
                <c:pt idx="2238">
                  <c:v>1261.2299800000001</c:v>
                </c:pt>
                <c:pt idx="2239">
                  <c:v>1265.6099850000001</c:v>
                </c:pt>
                <c:pt idx="2240">
                  <c:v>1268.25</c:v>
                </c:pt>
                <c:pt idx="2241">
                  <c:v>1257.459961</c:v>
                </c:pt>
                <c:pt idx="2242">
                  <c:v>1257.4799800000001</c:v>
                </c:pt>
                <c:pt idx="2243">
                  <c:v>1249.4799800000001</c:v>
                </c:pt>
                <c:pt idx="2244">
                  <c:v>1264.670044</c:v>
                </c:pt>
                <c:pt idx="2245">
                  <c:v>1265.079956</c:v>
                </c:pt>
                <c:pt idx="2246">
                  <c:v>1262.089966</c:v>
                </c:pt>
                <c:pt idx="2247">
                  <c:v>1263.6999510000001</c:v>
                </c:pt>
                <c:pt idx="2248">
                  <c:v>1257.369995</c:v>
                </c:pt>
                <c:pt idx="2249">
                  <c:v>1255.839966</c:v>
                </c:pt>
                <c:pt idx="2250">
                  <c:v>1259.369995</c:v>
                </c:pt>
                <c:pt idx="2251">
                  <c:v>1260.4300539999999</c:v>
                </c:pt>
                <c:pt idx="2252">
                  <c:v>1267.4300539999999</c:v>
                </c:pt>
                <c:pt idx="2253">
                  <c:v>1272.73999</c:v>
                </c:pt>
                <c:pt idx="2254">
                  <c:v>1270.9399410000001</c:v>
                </c:pt>
                <c:pt idx="2255">
                  <c:v>1267.3199460000001</c:v>
                </c:pt>
                <c:pt idx="2256">
                  <c:v>1259.920044</c:v>
                </c:pt>
                <c:pt idx="2257">
                  <c:v>1259.619995</c:v>
                </c:pt>
                <c:pt idx="2258">
                  <c:v>1262.790039</c:v>
                </c:pt>
                <c:pt idx="2259">
                  <c:v>1268.119995</c:v>
                </c:pt>
                <c:pt idx="2260">
                  <c:v>1268.660034</c:v>
                </c:pt>
                <c:pt idx="2261">
                  <c:v>1256.540039</c:v>
                </c:pt>
                <c:pt idx="2262">
                  <c:v>1258.170044</c:v>
                </c:pt>
                <c:pt idx="2263">
                  <c:v>1254.420044</c:v>
                </c:pt>
                <c:pt idx="2264">
                  <c:v>1248.290039</c:v>
                </c:pt>
                <c:pt idx="2265">
                  <c:v>1268.8000489999999</c:v>
                </c:pt>
                <c:pt idx="2266">
                  <c:v>1273.459961</c:v>
                </c:pt>
                <c:pt idx="2267">
                  <c:v>1273.4799800000001</c:v>
                </c:pt>
                <c:pt idx="2268">
                  <c:v>1285.4499510000001</c:v>
                </c:pt>
                <c:pt idx="2269">
                  <c:v>1290.150024</c:v>
                </c:pt>
                <c:pt idx="2270">
                  <c:v>1289.6899410000001</c:v>
                </c:pt>
                <c:pt idx="2271">
                  <c:v>1294.1800539999999</c:v>
                </c:pt>
                <c:pt idx="2272">
                  <c:v>1286.0600589999999</c:v>
                </c:pt>
                <c:pt idx="2273">
                  <c:v>1287.6099850000001</c:v>
                </c:pt>
                <c:pt idx="2274">
                  <c:v>1282.9300539999999</c:v>
                </c:pt>
                <c:pt idx="2275">
                  <c:v>1277.9300539999999</c:v>
                </c:pt>
                <c:pt idx="2276">
                  <c:v>1285.040039</c:v>
                </c:pt>
                <c:pt idx="2277">
                  <c:v>1261.48999</c:v>
                </c:pt>
                <c:pt idx="2278">
                  <c:v>1263.8199460000001</c:v>
                </c:pt>
                <c:pt idx="2279">
                  <c:v>1266.8599850000001</c:v>
                </c:pt>
                <c:pt idx="2280">
                  <c:v>1264.6800539999999</c:v>
                </c:pt>
                <c:pt idx="2281">
                  <c:v>1273.829956</c:v>
                </c:pt>
                <c:pt idx="2282">
                  <c:v>1283.719971</c:v>
                </c:pt>
                <c:pt idx="2283">
                  <c:v>1285.1899410000001</c:v>
                </c:pt>
                <c:pt idx="2284">
                  <c:v>1280.079956</c:v>
                </c:pt>
                <c:pt idx="2285">
                  <c:v>1282.459961</c:v>
                </c:pt>
                <c:pt idx="2286">
                  <c:v>1270.839966</c:v>
                </c:pt>
                <c:pt idx="2287">
                  <c:v>1264.030029</c:v>
                </c:pt>
                <c:pt idx="2288">
                  <c:v>1265.0200199999999</c:v>
                </c:pt>
                <c:pt idx="2289">
                  <c:v>1254.780029</c:v>
                </c:pt>
                <c:pt idx="2290">
                  <c:v>1265.650024</c:v>
                </c:pt>
                <c:pt idx="2291">
                  <c:v>1263.780029</c:v>
                </c:pt>
                <c:pt idx="2292">
                  <c:v>1266.98999</c:v>
                </c:pt>
                <c:pt idx="2293">
                  <c:v>1262.8599850000001</c:v>
                </c:pt>
                <c:pt idx="2294">
                  <c:v>1275.530029</c:v>
                </c:pt>
                <c:pt idx="2295">
                  <c:v>1280</c:v>
                </c:pt>
                <c:pt idx="2296">
                  <c:v>1289.380005</c:v>
                </c:pt>
                <c:pt idx="2297">
                  <c:v>1287.23999</c:v>
                </c:pt>
                <c:pt idx="2298">
                  <c:v>1283.030029</c:v>
                </c:pt>
                <c:pt idx="2299">
                  <c:v>1292.670044</c:v>
                </c:pt>
                <c:pt idx="2300">
                  <c:v>1287.790039</c:v>
                </c:pt>
                <c:pt idx="2301">
                  <c:v>1289.4300539999999</c:v>
                </c:pt>
                <c:pt idx="2302">
                  <c:v>1294.119995</c:v>
                </c:pt>
                <c:pt idx="2303">
                  <c:v>1280.660034</c:v>
                </c:pt>
                <c:pt idx="2304">
                  <c:v>1291.23999</c:v>
                </c:pt>
                <c:pt idx="2305">
                  <c:v>1289.1400149999999</c:v>
                </c:pt>
                <c:pt idx="2306">
                  <c:v>1287.2299800000001</c:v>
                </c:pt>
                <c:pt idx="2307">
                  <c:v>1278.26001</c:v>
                </c:pt>
                <c:pt idx="2308">
                  <c:v>1275.880005</c:v>
                </c:pt>
                <c:pt idx="2309">
                  <c:v>1278.469971</c:v>
                </c:pt>
                <c:pt idx="2310">
                  <c:v>1272.2299800000001</c:v>
                </c:pt>
                <c:pt idx="2311">
                  <c:v>1281.420044</c:v>
                </c:pt>
                <c:pt idx="2312">
                  <c:v>1284.130005</c:v>
                </c:pt>
                <c:pt idx="2313">
                  <c:v>1297.4799800000001</c:v>
                </c:pt>
                <c:pt idx="2314">
                  <c:v>1303.0200199999999</c:v>
                </c:pt>
                <c:pt idx="2315">
                  <c:v>1305.329956</c:v>
                </c:pt>
                <c:pt idx="2316">
                  <c:v>1307.25</c:v>
                </c:pt>
                <c:pt idx="2317">
                  <c:v>1305.079956</c:v>
                </c:pt>
                <c:pt idx="2318">
                  <c:v>1297.2299800000001</c:v>
                </c:pt>
                <c:pt idx="2319">
                  <c:v>1305.040039</c:v>
                </c:pt>
                <c:pt idx="2320">
                  <c:v>1301.670044</c:v>
                </c:pt>
                <c:pt idx="2321">
                  <c:v>1302.9499510000001</c:v>
                </c:pt>
                <c:pt idx="2322">
                  <c:v>1301.6099850000001</c:v>
                </c:pt>
                <c:pt idx="2323">
                  <c:v>1293.2299800000001</c:v>
                </c:pt>
                <c:pt idx="2324">
                  <c:v>1302.8900149999999</c:v>
                </c:pt>
                <c:pt idx="2325">
                  <c:v>1300.25</c:v>
                </c:pt>
                <c:pt idx="2326">
                  <c:v>1294.869995</c:v>
                </c:pt>
                <c:pt idx="2327">
                  <c:v>1297.8100589999999</c:v>
                </c:pt>
                <c:pt idx="2328">
                  <c:v>1305.9300539999999</c:v>
                </c:pt>
                <c:pt idx="2329">
                  <c:v>1311.5600589999999</c:v>
                </c:pt>
                <c:pt idx="2330">
                  <c:v>1309.040039</c:v>
                </c:pt>
                <c:pt idx="2331">
                  <c:v>1295.5</c:v>
                </c:pt>
                <c:pt idx="2332">
                  <c:v>1296.619995</c:v>
                </c:pt>
                <c:pt idx="2333">
                  <c:v>1286.5699460000001</c:v>
                </c:pt>
                <c:pt idx="2334">
                  <c:v>1288.119995</c:v>
                </c:pt>
                <c:pt idx="2335">
                  <c:v>1289.119995</c:v>
                </c:pt>
                <c:pt idx="2336">
                  <c:v>1285.329956</c:v>
                </c:pt>
                <c:pt idx="2337">
                  <c:v>1307.280029</c:v>
                </c:pt>
                <c:pt idx="2338">
                  <c:v>1309.9300539999999</c:v>
                </c:pt>
                <c:pt idx="2339">
                  <c:v>1311.459961</c:v>
                </c:pt>
                <c:pt idx="2340">
                  <c:v>1311.280029</c:v>
                </c:pt>
                <c:pt idx="2341">
                  <c:v>1308.1099850000001</c:v>
                </c:pt>
                <c:pt idx="2342">
                  <c:v>1301.73999</c:v>
                </c:pt>
                <c:pt idx="2343">
                  <c:v>1305.410034</c:v>
                </c:pt>
                <c:pt idx="2344">
                  <c:v>1309.719971</c:v>
                </c:pt>
                <c:pt idx="2345">
                  <c:v>1310.6099850000001</c:v>
                </c:pt>
                <c:pt idx="2346">
                  <c:v>1305.1899410000001</c:v>
                </c:pt>
                <c:pt idx="2347">
                  <c:v>1313.209961</c:v>
                </c:pt>
                <c:pt idx="2348">
                  <c:v>1308.119995</c:v>
                </c:pt>
                <c:pt idx="2349">
                  <c:v>1312.25</c:v>
                </c:pt>
                <c:pt idx="2350">
                  <c:v>1325.76001</c:v>
                </c:pt>
                <c:pt idx="2351">
                  <c:v>1324.660034</c:v>
                </c:pt>
                <c:pt idx="2352">
                  <c:v>1325.1400149999999</c:v>
                </c:pt>
                <c:pt idx="2353">
                  <c:v>1322.849976</c:v>
                </c:pt>
                <c:pt idx="2354">
                  <c:v>1305.920044</c:v>
                </c:pt>
                <c:pt idx="2355">
                  <c:v>1291.23999</c:v>
                </c:pt>
                <c:pt idx="2356">
                  <c:v>1294.5</c:v>
                </c:pt>
                <c:pt idx="2357">
                  <c:v>1292.079956</c:v>
                </c:pt>
                <c:pt idx="2358">
                  <c:v>1270.3199460000001</c:v>
                </c:pt>
                <c:pt idx="2359">
                  <c:v>1261.8100589999999</c:v>
                </c:pt>
                <c:pt idx="2360">
                  <c:v>1267.030029</c:v>
                </c:pt>
                <c:pt idx="2361">
                  <c:v>1262.0699460000001</c:v>
                </c:pt>
                <c:pt idx="2362">
                  <c:v>1256.579956</c:v>
                </c:pt>
                <c:pt idx="2363">
                  <c:v>1258.5699460000001</c:v>
                </c:pt>
                <c:pt idx="2364">
                  <c:v>1272.880005</c:v>
                </c:pt>
                <c:pt idx="2365">
                  <c:v>1280.160034</c:v>
                </c:pt>
                <c:pt idx="2366">
                  <c:v>1259.869995</c:v>
                </c:pt>
                <c:pt idx="2367">
                  <c:v>1270.089966</c:v>
                </c:pt>
                <c:pt idx="2368">
                  <c:v>1285.709961</c:v>
                </c:pt>
                <c:pt idx="2369">
                  <c:v>1288.219971</c:v>
                </c:pt>
                <c:pt idx="2370">
                  <c:v>1265.290039</c:v>
                </c:pt>
                <c:pt idx="2371">
                  <c:v>1263.849976</c:v>
                </c:pt>
                <c:pt idx="2372">
                  <c:v>1256.150024</c:v>
                </c:pt>
                <c:pt idx="2373">
                  <c:v>1257.9300539999999</c:v>
                </c:pt>
                <c:pt idx="2374">
                  <c:v>1252.3000489999999</c:v>
                </c:pt>
                <c:pt idx="2375">
                  <c:v>1237.4399410000001</c:v>
                </c:pt>
                <c:pt idx="2376">
                  <c:v>1223.6899410000001</c:v>
                </c:pt>
                <c:pt idx="2377">
                  <c:v>1230.040039</c:v>
                </c:pt>
                <c:pt idx="2378">
                  <c:v>1256.160034</c:v>
                </c:pt>
                <c:pt idx="2379">
                  <c:v>1251.540039</c:v>
                </c:pt>
                <c:pt idx="2380">
                  <c:v>1240.130005</c:v>
                </c:pt>
                <c:pt idx="2381">
                  <c:v>1240.119995</c:v>
                </c:pt>
                <c:pt idx="2382">
                  <c:v>1252.1999510000001</c:v>
                </c:pt>
                <c:pt idx="2383">
                  <c:v>1245.599976</c:v>
                </c:pt>
                <c:pt idx="2384">
                  <c:v>1244.5</c:v>
                </c:pt>
                <c:pt idx="2385">
                  <c:v>1250.5600589999999</c:v>
                </c:pt>
                <c:pt idx="2386">
                  <c:v>1239.1999510000001</c:v>
                </c:pt>
                <c:pt idx="2387">
                  <c:v>1246</c:v>
                </c:pt>
                <c:pt idx="2388">
                  <c:v>1272.869995</c:v>
                </c:pt>
                <c:pt idx="2389">
                  <c:v>1270.1999510000001</c:v>
                </c:pt>
                <c:pt idx="2390">
                  <c:v>1280.1899410000001</c:v>
                </c:pt>
                <c:pt idx="2391">
                  <c:v>1270.910034</c:v>
                </c:pt>
                <c:pt idx="2392">
                  <c:v>1274.079956</c:v>
                </c:pt>
                <c:pt idx="2393">
                  <c:v>1265.4799800000001</c:v>
                </c:pt>
                <c:pt idx="2394">
                  <c:v>1267.339966</c:v>
                </c:pt>
                <c:pt idx="2395">
                  <c:v>1272.4300539999999</c:v>
                </c:pt>
                <c:pt idx="2396">
                  <c:v>1258.599976</c:v>
                </c:pt>
                <c:pt idx="2397">
                  <c:v>1242.280029</c:v>
                </c:pt>
                <c:pt idx="2398">
                  <c:v>1236.1999510000001</c:v>
                </c:pt>
                <c:pt idx="2399">
                  <c:v>1234.48999</c:v>
                </c:pt>
                <c:pt idx="2400">
                  <c:v>1236.8599850000001</c:v>
                </c:pt>
                <c:pt idx="2401">
                  <c:v>1259.8100589999999</c:v>
                </c:pt>
                <c:pt idx="2402">
                  <c:v>1249.130005</c:v>
                </c:pt>
                <c:pt idx="2403">
                  <c:v>1240.290039</c:v>
                </c:pt>
                <c:pt idx="2404">
                  <c:v>1260.910034</c:v>
                </c:pt>
                <c:pt idx="2405">
                  <c:v>1268.880005</c:v>
                </c:pt>
                <c:pt idx="2406">
                  <c:v>1268.400024</c:v>
                </c:pt>
                <c:pt idx="2407">
                  <c:v>1263.1999510000001</c:v>
                </c:pt>
                <c:pt idx="2408">
                  <c:v>1278.5500489999999</c:v>
                </c:pt>
                <c:pt idx="2409">
                  <c:v>1276.660034</c:v>
                </c:pt>
                <c:pt idx="2410">
                  <c:v>1270.920044</c:v>
                </c:pt>
                <c:pt idx="2411">
                  <c:v>1277.410034</c:v>
                </c:pt>
                <c:pt idx="2412">
                  <c:v>1280.2700199999999</c:v>
                </c:pt>
                <c:pt idx="2413">
                  <c:v>1279.3599850000001</c:v>
                </c:pt>
                <c:pt idx="2414">
                  <c:v>1275.7700199999999</c:v>
                </c:pt>
                <c:pt idx="2415">
                  <c:v>1271.4799800000001</c:v>
                </c:pt>
                <c:pt idx="2416">
                  <c:v>1265.9499510000001</c:v>
                </c:pt>
                <c:pt idx="2417">
                  <c:v>1271.8100589999999</c:v>
                </c:pt>
                <c:pt idx="2418">
                  <c:v>1266.73999</c:v>
                </c:pt>
                <c:pt idx="2419">
                  <c:v>1268.209961</c:v>
                </c:pt>
                <c:pt idx="2420">
                  <c:v>1285.579956</c:v>
                </c:pt>
                <c:pt idx="2421">
                  <c:v>1295.4300539999999</c:v>
                </c:pt>
                <c:pt idx="2422">
                  <c:v>1297.4799800000001</c:v>
                </c:pt>
                <c:pt idx="2423">
                  <c:v>1302.3000489999999</c:v>
                </c:pt>
                <c:pt idx="2424">
                  <c:v>1297.5200199999999</c:v>
                </c:pt>
                <c:pt idx="2425">
                  <c:v>1298.8199460000001</c:v>
                </c:pt>
                <c:pt idx="2426">
                  <c:v>1292.98999</c:v>
                </c:pt>
                <c:pt idx="2427">
                  <c:v>1296.0600589999999</c:v>
                </c:pt>
                <c:pt idx="2428">
                  <c:v>1295.089966</c:v>
                </c:pt>
                <c:pt idx="2429">
                  <c:v>1301.780029</c:v>
                </c:pt>
                <c:pt idx="2430">
                  <c:v>1304.280029</c:v>
                </c:pt>
                <c:pt idx="2431">
                  <c:v>1305.369995</c:v>
                </c:pt>
                <c:pt idx="2432">
                  <c:v>1303.8199460000001</c:v>
                </c:pt>
                <c:pt idx="2433">
                  <c:v>1311.01001</c:v>
                </c:pt>
                <c:pt idx="2434">
                  <c:v>1313.25</c:v>
                </c:pt>
                <c:pt idx="2435">
                  <c:v>1300.26001</c:v>
                </c:pt>
                <c:pt idx="2436">
                  <c:v>1294.0200199999999</c:v>
                </c:pt>
                <c:pt idx="2437">
                  <c:v>1298.920044</c:v>
                </c:pt>
                <c:pt idx="2438">
                  <c:v>1299.540039</c:v>
                </c:pt>
                <c:pt idx="2439">
                  <c:v>1313</c:v>
                </c:pt>
                <c:pt idx="2440">
                  <c:v>1318.0699460000001</c:v>
                </c:pt>
                <c:pt idx="2441">
                  <c:v>1316.280029</c:v>
                </c:pt>
                <c:pt idx="2442">
                  <c:v>1319.660034</c:v>
                </c:pt>
                <c:pt idx="2443">
                  <c:v>1321.1800539999999</c:v>
                </c:pt>
                <c:pt idx="2444">
                  <c:v>1317.6400149999999</c:v>
                </c:pt>
                <c:pt idx="2445">
                  <c:v>1325.1800539999999</c:v>
                </c:pt>
                <c:pt idx="2446">
                  <c:v>1318.030029</c:v>
                </c:pt>
                <c:pt idx="2447">
                  <c:v>1314.780029</c:v>
                </c:pt>
                <c:pt idx="2448">
                  <c:v>1326.369995</c:v>
                </c:pt>
                <c:pt idx="2449">
                  <c:v>1336.349976</c:v>
                </c:pt>
                <c:pt idx="2450">
                  <c:v>1336.589966</c:v>
                </c:pt>
                <c:pt idx="2451">
                  <c:v>1338.880005</c:v>
                </c:pt>
                <c:pt idx="2452">
                  <c:v>1335.849976</c:v>
                </c:pt>
                <c:pt idx="2453">
                  <c:v>1331.3199460000001</c:v>
                </c:pt>
                <c:pt idx="2454">
                  <c:v>1334.1099850000001</c:v>
                </c:pt>
                <c:pt idx="2455">
                  <c:v>1350.1999510000001</c:v>
                </c:pt>
                <c:pt idx="2456">
                  <c:v>1353.219971</c:v>
                </c:pt>
                <c:pt idx="2457">
                  <c:v>1349.589966</c:v>
                </c:pt>
                <c:pt idx="2458">
                  <c:v>1350.660034</c:v>
                </c:pt>
                <c:pt idx="2459">
                  <c:v>1353.420044</c:v>
                </c:pt>
                <c:pt idx="2460">
                  <c:v>1349.9499510000001</c:v>
                </c:pt>
                <c:pt idx="2461">
                  <c:v>1362.829956</c:v>
                </c:pt>
                <c:pt idx="2462">
                  <c:v>1365.619995</c:v>
                </c:pt>
                <c:pt idx="2463">
                  <c:v>1369.0600589999999</c:v>
                </c:pt>
                <c:pt idx="2464">
                  <c:v>1364.0500489999999</c:v>
                </c:pt>
                <c:pt idx="2465">
                  <c:v>1365.8000489999999</c:v>
                </c:pt>
                <c:pt idx="2466">
                  <c:v>1366.959961</c:v>
                </c:pt>
                <c:pt idx="2467">
                  <c:v>1368.599976</c:v>
                </c:pt>
                <c:pt idx="2468">
                  <c:v>1377.0200199999999</c:v>
                </c:pt>
                <c:pt idx="2469">
                  <c:v>1377.380005</c:v>
                </c:pt>
                <c:pt idx="2470">
                  <c:v>1382.219971</c:v>
                </c:pt>
                <c:pt idx="2471">
                  <c:v>1389.079956</c:v>
                </c:pt>
                <c:pt idx="2472">
                  <c:v>1377.339966</c:v>
                </c:pt>
                <c:pt idx="2473">
                  <c:v>1377.9300539999999</c:v>
                </c:pt>
                <c:pt idx="2474">
                  <c:v>1377.9399410000001</c:v>
                </c:pt>
                <c:pt idx="2475">
                  <c:v>1367.8100589999999</c:v>
                </c:pt>
                <c:pt idx="2476">
                  <c:v>1367.339966</c:v>
                </c:pt>
                <c:pt idx="2477">
                  <c:v>1364.3000489999999</c:v>
                </c:pt>
                <c:pt idx="2478">
                  <c:v>1379.780029</c:v>
                </c:pt>
                <c:pt idx="2479">
                  <c:v>1382.839966</c:v>
                </c:pt>
                <c:pt idx="2480">
                  <c:v>1385.719971</c:v>
                </c:pt>
                <c:pt idx="2481">
                  <c:v>1378.329956</c:v>
                </c:pt>
                <c:pt idx="2482">
                  <c:v>1380.900024</c:v>
                </c:pt>
                <c:pt idx="2483">
                  <c:v>1384.420044</c:v>
                </c:pt>
                <c:pt idx="2484">
                  <c:v>1393.219971</c:v>
                </c:pt>
                <c:pt idx="2485">
                  <c:v>1396.5699460000001</c:v>
                </c:pt>
                <c:pt idx="2486">
                  <c:v>1399.76001</c:v>
                </c:pt>
                <c:pt idx="2487">
                  <c:v>1401.1999510000001</c:v>
                </c:pt>
                <c:pt idx="2488">
                  <c:v>1400.5</c:v>
                </c:pt>
                <c:pt idx="2489">
                  <c:v>1402.8100589999999</c:v>
                </c:pt>
                <c:pt idx="2490">
                  <c:v>1406.089966</c:v>
                </c:pt>
                <c:pt idx="2491">
                  <c:v>1400.9499510000001</c:v>
                </c:pt>
                <c:pt idx="2492">
                  <c:v>1381.959961</c:v>
                </c:pt>
                <c:pt idx="2493">
                  <c:v>1386.719971</c:v>
                </c:pt>
                <c:pt idx="2494">
                  <c:v>1399.4799800000001</c:v>
                </c:pt>
                <c:pt idx="2495">
                  <c:v>1400.630005</c:v>
                </c:pt>
                <c:pt idx="2496">
                  <c:v>1396.709961</c:v>
                </c:pt>
                <c:pt idx="2497">
                  <c:v>1409.119995</c:v>
                </c:pt>
                <c:pt idx="2498">
                  <c:v>1414.76001</c:v>
                </c:pt>
                <c:pt idx="2499">
                  <c:v>1412.900024</c:v>
                </c:pt>
                <c:pt idx="2500">
                  <c:v>1407.290039</c:v>
                </c:pt>
                <c:pt idx="2501">
                  <c:v>1409.839966</c:v>
                </c:pt>
                <c:pt idx="2502">
                  <c:v>1413.040039</c:v>
                </c:pt>
                <c:pt idx="2503">
                  <c:v>1411.5600589999999</c:v>
                </c:pt>
                <c:pt idx="2504">
                  <c:v>1413.209961</c:v>
                </c:pt>
                <c:pt idx="2505">
                  <c:v>1425.48999</c:v>
                </c:pt>
                <c:pt idx="2506">
                  <c:v>1427.089966</c:v>
                </c:pt>
                <c:pt idx="2507">
                  <c:v>1422.4799800000001</c:v>
                </c:pt>
                <c:pt idx="2508">
                  <c:v>1425.5500489999999</c:v>
                </c:pt>
                <c:pt idx="2509">
                  <c:v>1423.530029</c:v>
                </c:pt>
                <c:pt idx="2510">
                  <c:v>1418.3000489999999</c:v>
                </c:pt>
                <c:pt idx="2511">
                  <c:v>1410.76001</c:v>
                </c:pt>
                <c:pt idx="2512">
                  <c:v>1416.900024</c:v>
                </c:pt>
                <c:pt idx="2513">
                  <c:v>1426.839966</c:v>
                </c:pt>
                <c:pt idx="2514">
                  <c:v>1424.7299800000001</c:v>
                </c:pt>
                <c:pt idx="2515">
                  <c:v>1418.3000489999999</c:v>
                </c:pt>
                <c:pt idx="2516">
                  <c:v>1416.599976</c:v>
                </c:pt>
                <c:pt idx="2517">
                  <c:v>1418.339966</c:v>
                </c:pt>
                <c:pt idx="2518">
                  <c:v>1409.709961</c:v>
                </c:pt>
                <c:pt idx="2519">
                  <c:v>1412.839966</c:v>
                </c:pt>
                <c:pt idx="2520">
                  <c:v>1412.1099850000001</c:v>
                </c:pt>
                <c:pt idx="2521">
                  <c:v>1414.849976</c:v>
                </c:pt>
                <c:pt idx="2522">
                  <c:v>1423.8199460000001</c:v>
                </c:pt>
                <c:pt idx="2523">
                  <c:v>1430.7299800000001</c:v>
                </c:pt>
                <c:pt idx="2524">
                  <c:v>1431.900024</c:v>
                </c:pt>
                <c:pt idx="2525">
                  <c:v>1430.619995</c:v>
                </c:pt>
                <c:pt idx="2526">
                  <c:v>1426.369995</c:v>
                </c:pt>
                <c:pt idx="2527">
                  <c:v>1430.5</c:v>
                </c:pt>
                <c:pt idx="2528">
                  <c:v>1422.9499510000001</c:v>
                </c:pt>
                <c:pt idx="2529">
                  <c:v>1427.98999</c:v>
                </c:pt>
                <c:pt idx="2530">
                  <c:v>1440.130005</c:v>
                </c:pt>
                <c:pt idx="2531">
                  <c:v>1423.900024</c:v>
                </c:pt>
                <c:pt idx="2532">
                  <c:v>1422.1800539999999</c:v>
                </c:pt>
                <c:pt idx="2533">
                  <c:v>1420.619995</c:v>
                </c:pt>
                <c:pt idx="2534">
                  <c:v>1428.8199460000001</c:v>
                </c:pt>
                <c:pt idx="2535">
                  <c:v>1438.23999</c:v>
                </c:pt>
                <c:pt idx="2536">
                  <c:v>1445.9399410000001</c:v>
                </c:pt>
                <c:pt idx="2537">
                  <c:v>1448.3900149999999</c:v>
                </c:pt>
                <c:pt idx="2538">
                  <c:v>1446.98999</c:v>
                </c:pt>
                <c:pt idx="2539">
                  <c:v>1448</c:v>
                </c:pt>
                <c:pt idx="2540">
                  <c:v>1450.0200199999999</c:v>
                </c:pt>
                <c:pt idx="2541">
                  <c:v>1448.3100589999999</c:v>
                </c:pt>
                <c:pt idx="2542">
                  <c:v>1438.0600589999999</c:v>
                </c:pt>
                <c:pt idx="2543">
                  <c:v>1433.369995</c:v>
                </c:pt>
                <c:pt idx="2544">
                  <c:v>1444.26001</c:v>
                </c:pt>
                <c:pt idx="2545">
                  <c:v>1455.3000489999999</c:v>
                </c:pt>
                <c:pt idx="2546">
                  <c:v>1456.8100589999999</c:v>
                </c:pt>
                <c:pt idx="2547">
                  <c:v>1455.540039</c:v>
                </c:pt>
                <c:pt idx="2548">
                  <c:v>1459.6800539999999</c:v>
                </c:pt>
                <c:pt idx="2549">
                  <c:v>1457.630005</c:v>
                </c:pt>
                <c:pt idx="2550">
                  <c:v>1456.380005</c:v>
                </c:pt>
                <c:pt idx="2551">
                  <c:v>1451.1899410000001</c:v>
                </c:pt>
                <c:pt idx="2552">
                  <c:v>1449.369995</c:v>
                </c:pt>
                <c:pt idx="2553">
                  <c:v>1399.040039</c:v>
                </c:pt>
                <c:pt idx="2554">
                  <c:v>1406.8199460000001</c:v>
                </c:pt>
                <c:pt idx="2555">
                  <c:v>1403.170044</c:v>
                </c:pt>
                <c:pt idx="2556">
                  <c:v>1387.170044</c:v>
                </c:pt>
                <c:pt idx="2557">
                  <c:v>1374.119995</c:v>
                </c:pt>
                <c:pt idx="2558">
                  <c:v>1395.410034</c:v>
                </c:pt>
                <c:pt idx="2559">
                  <c:v>1391.969971</c:v>
                </c:pt>
                <c:pt idx="2560">
                  <c:v>1401.8900149999999</c:v>
                </c:pt>
                <c:pt idx="2561">
                  <c:v>1402.839966</c:v>
                </c:pt>
                <c:pt idx="2562">
                  <c:v>1406.599976</c:v>
                </c:pt>
                <c:pt idx="2563">
                  <c:v>1377.9499510000001</c:v>
                </c:pt>
                <c:pt idx="2564">
                  <c:v>1387.170044</c:v>
                </c:pt>
                <c:pt idx="2565">
                  <c:v>1392.280029</c:v>
                </c:pt>
                <c:pt idx="2566">
                  <c:v>1386.9499510000001</c:v>
                </c:pt>
                <c:pt idx="2567">
                  <c:v>1402.0600589999999</c:v>
                </c:pt>
                <c:pt idx="2568">
                  <c:v>1410.9399410000001</c:v>
                </c:pt>
                <c:pt idx="2569">
                  <c:v>1435.040039</c:v>
                </c:pt>
                <c:pt idx="2570">
                  <c:v>1434.540039</c:v>
                </c:pt>
                <c:pt idx="2571">
                  <c:v>1436.1099850000001</c:v>
                </c:pt>
                <c:pt idx="2572">
                  <c:v>1437.5</c:v>
                </c:pt>
                <c:pt idx="2573">
                  <c:v>1428.6099850000001</c:v>
                </c:pt>
                <c:pt idx="2574">
                  <c:v>1417.2299800000001</c:v>
                </c:pt>
                <c:pt idx="2575">
                  <c:v>1422.530029</c:v>
                </c:pt>
                <c:pt idx="2576">
                  <c:v>1420.8599850000001</c:v>
                </c:pt>
                <c:pt idx="2577">
                  <c:v>1424.5500489999999</c:v>
                </c:pt>
                <c:pt idx="2578">
                  <c:v>1437.7700199999999</c:v>
                </c:pt>
                <c:pt idx="2579">
                  <c:v>1439.369995</c:v>
                </c:pt>
                <c:pt idx="2580">
                  <c:v>1443.76001</c:v>
                </c:pt>
                <c:pt idx="2581">
                  <c:v>1444.6099850000001</c:v>
                </c:pt>
                <c:pt idx="2582">
                  <c:v>1448.3900149999999</c:v>
                </c:pt>
                <c:pt idx="2583">
                  <c:v>1438.869995</c:v>
                </c:pt>
                <c:pt idx="2584">
                  <c:v>1447.8000489999999</c:v>
                </c:pt>
                <c:pt idx="2585">
                  <c:v>1452.849976</c:v>
                </c:pt>
                <c:pt idx="2586">
                  <c:v>1468.329956</c:v>
                </c:pt>
                <c:pt idx="2587">
                  <c:v>1471.4799800000001</c:v>
                </c:pt>
                <c:pt idx="2588">
                  <c:v>1472.5</c:v>
                </c:pt>
                <c:pt idx="2589">
                  <c:v>1470.7299800000001</c:v>
                </c:pt>
                <c:pt idx="2590">
                  <c:v>1484.349976</c:v>
                </c:pt>
                <c:pt idx="2591">
                  <c:v>1480.9300539999999</c:v>
                </c:pt>
                <c:pt idx="2592">
                  <c:v>1480.410034</c:v>
                </c:pt>
                <c:pt idx="2593">
                  <c:v>1495.420044</c:v>
                </c:pt>
                <c:pt idx="2594">
                  <c:v>1494.25</c:v>
                </c:pt>
                <c:pt idx="2595">
                  <c:v>1494.0699460000001</c:v>
                </c:pt>
                <c:pt idx="2596">
                  <c:v>1482.369995</c:v>
                </c:pt>
                <c:pt idx="2597">
                  <c:v>1486.3000489999999</c:v>
                </c:pt>
                <c:pt idx="2598">
                  <c:v>1495.920044</c:v>
                </c:pt>
                <c:pt idx="2599">
                  <c:v>1502.3900149999999</c:v>
                </c:pt>
                <c:pt idx="2600">
                  <c:v>1505.619995</c:v>
                </c:pt>
                <c:pt idx="2601">
                  <c:v>1509.4799800000001</c:v>
                </c:pt>
                <c:pt idx="2602">
                  <c:v>1507.719971</c:v>
                </c:pt>
                <c:pt idx="2603">
                  <c:v>1512.579956</c:v>
                </c:pt>
                <c:pt idx="2604">
                  <c:v>1491.469971</c:v>
                </c:pt>
                <c:pt idx="2605">
                  <c:v>1505.849976</c:v>
                </c:pt>
                <c:pt idx="2606">
                  <c:v>1503.150024</c:v>
                </c:pt>
                <c:pt idx="2607">
                  <c:v>1501.1899410000001</c:v>
                </c:pt>
                <c:pt idx="2608">
                  <c:v>1514.1400149999999</c:v>
                </c:pt>
                <c:pt idx="2609">
                  <c:v>1512.75</c:v>
                </c:pt>
                <c:pt idx="2610">
                  <c:v>1522.75</c:v>
                </c:pt>
                <c:pt idx="2611">
                  <c:v>1525.099976</c:v>
                </c:pt>
                <c:pt idx="2612">
                  <c:v>1524.119995</c:v>
                </c:pt>
                <c:pt idx="2613">
                  <c:v>1522.280029</c:v>
                </c:pt>
                <c:pt idx="2614">
                  <c:v>1507.51001</c:v>
                </c:pt>
                <c:pt idx="2615">
                  <c:v>1515.7299800000001</c:v>
                </c:pt>
                <c:pt idx="2616">
                  <c:v>1518.1099850000001</c:v>
                </c:pt>
                <c:pt idx="2617">
                  <c:v>1530.2299800000001</c:v>
                </c:pt>
                <c:pt idx="2618">
                  <c:v>1530.619995</c:v>
                </c:pt>
                <c:pt idx="2619">
                  <c:v>1536.339966</c:v>
                </c:pt>
                <c:pt idx="2620">
                  <c:v>1539.1800539999999</c:v>
                </c:pt>
                <c:pt idx="2621">
                  <c:v>1530.9499510000001</c:v>
                </c:pt>
                <c:pt idx="2622">
                  <c:v>1517.380005</c:v>
                </c:pt>
                <c:pt idx="2623">
                  <c:v>1490.719971</c:v>
                </c:pt>
                <c:pt idx="2624">
                  <c:v>1507.670044</c:v>
                </c:pt>
                <c:pt idx="2625">
                  <c:v>1509.119995</c:v>
                </c:pt>
                <c:pt idx="2626">
                  <c:v>1493</c:v>
                </c:pt>
                <c:pt idx="2627">
                  <c:v>1515.670044</c:v>
                </c:pt>
                <c:pt idx="2628">
                  <c:v>1522.969971</c:v>
                </c:pt>
                <c:pt idx="2629">
                  <c:v>1532.910034</c:v>
                </c:pt>
                <c:pt idx="2630">
                  <c:v>1531.0500489999999</c:v>
                </c:pt>
                <c:pt idx="2631">
                  <c:v>1533.6999510000001</c:v>
                </c:pt>
                <c:pt idx="2632">
                  <c:v>1512.839966</c:v>
                </c:pt>
                <c:pt idx="2633">
                  <c:v>1522.1899410000001</c:v>
                </c:pt>
                <c:pt idx="2634">
                  <c:v>1502.5600589999999</c:v>
                </c:pt>
                <c:pt idx="2635">
                  <c:v>1497.73999</c:v>
                </c:pt>
                <c:pt idx="2636">
                  <c:v>1492.8900149999999</c:v>
                </c:pt>
                <c:pt idx="2637">
                  <c:v>1506.339966</c:v>
                </c:pt>
                <c:pt idx="2638">
                  <c:v>1505.709961</c:v>
                </c:pt>
                <c:pt idx="2639">
                  <c:v>1503.349976</c:v>
                </c:pt>
                <c:pt idx="2640">
                  <c:v>1519.4300539999999</c:v>
                </c:pt>
                <c:pt idx="2641">
                  <c:v>1524.869995</c:v>
                </c:pt>
                <c:pt idx="2642">
                  <c:v>1525.400024</c:v>
                </c:pt>
                <c:pt idx="2643">
                  <c:v>1530.4399410000001</c:v>
                </c:pt>
                <c:pt idx="2644">
                  <c:v>1531.849976</c:v>
                </c:pt>
                <c:pt idx="2645">
                  <c:v>1510.119995</c:v>
                </c:pt>
                <c:pt idx="2646">
                  <c:v>1518.76001</c:v>
                </c:pt>
                <c:pt idx="2647">
                  <c:v>1547.6999510000001</c:v>
                </c:pt>
                <c:pt idx="2648">
                  <c:v>1552.5</c:v>
                </c:pt>
                <c:pt idx="2649">
                  <c:v>1549.5200199999999</c:v>
                </c:pt>
                <c:pt idx="2650">
                  <c:v>1549.369995</c:v>
                </c:pt>
                <c:pt idx="2651">
                  <c:v>1546.170044</c:v>
                </c:pt>
                <c:pt idx="2652">
                  <c:v>1553.079956</c:v>
                </c:pt>
                <c:pt idx="2653">
                  <c:v>1534.099976</c:v>
                </c:pt>
                <c:pt idx="2654">
                  <c:v>1541.5699460000001</c:v>
                </c:pt>
                <c:pt idx="2655">
                  <c:v>1511.040039</c:v>
                </c:pt>
                <c:pt idx="2656">
                  <c:v>1518.089966</c:v>
                </c:pt>
                <c:pt idx="2657">
                  <c:v>1482.660034</c:v>
                </c:pt>
                <c:pt idx="2658">
                  <c:v>1458.9499510000001</c:v>
                </c:pt>
                <c:pt idx="2659">
                  <c:v>1473.910034</c:v>
                </c:pt>
                <c:pt idx="2660">
                  <c:v>1455.2700199999999</c:v>
                </c:pt>
                <c:pt idx="2661">
                  <c:v>1465.8100589999999</c:v>
                </c:pt>
                <c:pt idx="2662">
                  <c:v>1472.1999510000001</c:v>
                </c:pt>
                <c:pt idx="2663">
                  <c:v>1433.0600589999999</c:v>
                </c:pt>
                <c:pt idx="2664">
                  <c:v>1467.670044</c:v>
                </c:pt>
                <c:pt idx="2665">
                  <c:v>1476.709961</c:v>
                </c:pt>
                <c:pt idx="2666">
                  <c:v>1497.48999</c:v>
                </c:pt>
                <c:pt idx="2667">
                  <c:v>1453.089966</c:v>
                </c:pt>
                <c:pt idx="2668">
                  <c:v>1453.6400149999999</c:v>
                </c:pt>
                <c:pt idx="2669">
                  <c:v>1452.920044</c:v>
                </c:pt>
                <c:pt idx="2670">
                  <c:v>1426.540039</c:v>
                </c:pt>
                <c:pt idx="2671">
                  <c:v>1406.6999510000001</c:v>
                </c:pt>
                <c:pt idx="2672">
                  <c:v>1411.2700199999999</c:v>
                </c:pt>
                <c:pt idx="2673">
                  <c:v>1445.9399410000001</c:v>
                </c:pt>
                <c:pt idx="2674">
                  <c:v>1445.5500489999999</c:v>
                </c:pt>
                <c:pt idx="2675">
                  <c:v>1447.119995</c:v>
                </c:pt>
                <c:pt idx="2676">
                  <c:v>1464.0699460000001</c:v>
                </c:pt>
                <c:pt idx="2677">
                  <c:v>1462.5</c:v>
                </c:pt>
                <c:pt idx="2678">
                  <c:v>1479.369995</c:v>
                </c:pt>
                <c:pt idx="2679">
                  <c:v>1466.790039</c:v>
                </c:pt>
                <c:pt idx="2680">
                  <c:v>1432.3599850000001</c:v>
                </c:pt>
                <c:pt idx="2681">
                  <c:v>1463.76001</c:v>
                </c:pt>
                <c:pt idx="2682">
                  <c:v>1457.6400149999999</c:v>
                </c:pt>
                <c:pt idx="2683">
                  <c:v>1473.98999</c:v>
                </c:pt>
                <c:pt idx="2684">
                  <c:v>1489.420044</c:v>
                </c:pt>
                <c:pt idx="2685">
                  <c:v>1472.290039</c:v>
                </c:pt>
                <c:pt idx="2686">
                  <c:v>1478.5500489999999</c:v>
                </c:pt>
                <c:pt idx="2687">
                  <c:v>1453.5500489999999</c:v>
                </c:pt>
                <c:pt idx="2688">
                  <c:v>1451.6999510000001</c:v>
                </c:pt>
                <c:pt idx="2689">
                  <c:v>1471.48999</c:v>
                </c:pt>
                <c:pt idx="2690">
                  <c:v>1471.5600589999999</c:v>
                </c:pt>
                <c:pt idx="2691">
                  <c:v>1483.9499510000001</c:v>
                </c:pt>
                <c:pt idx="2692">
                  <c:v>1484.25</c:v>
                </c:pt>
                <c:pt idx="2693">
                  <c:v>1476.650024</c:v>
                </c:pt>
                <c:pt idx="2694">
                  <c:v>1519.780029</c:v>
                </c:pt>
                <c:pt idx="2695">
                  <c:v>1529.030029</c:v>
                </c:pt>
                <c:pt idx="2696">
                  <c:v>1518.75</c:v>
                </c:pt>
                <c:pt idx="2697">
                  <c:v>1525.75</c:v>
                </c:pt>
                <c:pt idx="2698">
                  <c:v>1517.7299800000001</c:v>
                </c:pt>
                <c:pt idx="2699">
                  <c:v>1517.209961</c:v>
                </c:pt>
                <c:pt idx="2700">
                  <c:v>1525.420044</c:v>
                </c:pt>
                <c:pt idx="2701">
                  <c:v>1531.380005</c:v>
                </c:pt>
                <c:pt idx="2702">
                  <c:v>1526.75</c:v>
                </c:pt>
                <c:pt idx="2703">
                  <c:v>1547.040039</c:v>
                </c:pt>
                <c:pt idx="2704">
                  <c:v>1546.630005</c:v>
                </c:pt>
                <c:pt idx="2705">
                  <c:v>1539.589966</c:v>
                </c:pt>
                <c:pt idx="2706">
                  <c:v>1542.839966</c:v>
                </c:pt>
                <c:pt idx="2707">
                  <c:v>1557.589966</c:v>
                </c:pt>
                <c:pt idx="2708">
                  <c:v>1552.579956</c:v>
                </c:pt>
                <c:pt idx="2709">
                  <c:v>1565.150024</c:v>
                </c:pt>
                <c:pt idx="2710">
                  <c:v>1562.469971</c:v>
                </c:pt>
                <c:pt idx="2711">
                  <c:v>1554.410034</c:v>
                </c:pt>
                <c:pt idx="2712">
                  <c:v>1561.8000489999999</c:v>
                </c:pt>
                <c:pt idx="2713">
                  <c:v>1548.709961</c:v>
                </c:pt>
                <c:pt idx="2714">
                  <c:v>1538.530029</c:v>
                </c:pt>
                <c:pt idx="2715">
                  <c:v>1541.23999</c:v>
                </c:pt>
                <c:pt idx="2716">
                  <c:v>1540.079956</c:v>
                </c:pt>
                <c:pt idx="2717">
                  <c:v>1500.630005</c:v>
                </c:pt>
                <c:pt idx="2718">
                  <c:v>1506.329956</c:v>
                </c:pt>
                <c:pt idx="2719">
                  <c:v>1519.589966</c:v>
                </c:pt>
                <c:pt idx="2720">
                  <c:v>1515.880005</c:v>
                </c:pt>
                <c:pt idx="2721">
                  <c:v>1514.400024</c:v>
                </c:pt>
                <c:pt idx="2722">
                  <c:v>1535.280029</c:v>
                </c:pt>
                <c:pt idx="2723">
                  <c:v>1540.9799800000001</c:v>
                </c:pt>
                <c:pt idx="2724">
                  <c:v>1531.0200199999999</c:v>
                </c:pt>
                <c:pt idx="2725">
                  <c:v>1549.380005</c:v>
                </c:pt>
                <c:pt idx="2726">
                  <c:v>1508.4399410000001</c:v>
                </c:pt>
                <c:pt idx="2727">
                  <c:v>1509.650024</c:v>
                </c:pt>
                <c:pt idx="2728">
                  <c:v>1502.170044</c:v>
                </c:pt>
                <c:pt idx="2729">
                  <c:v>1520.2700199999999</c:v>
                </c:pt>
                <c:pt idx="2730">
                  <c:v>1475.619995</c:v>
                </c:pt>
                <c:pt idx="2731">
                  <c:v>1474.7700199999999</c:v>
                </c:pt>
                <c:pt idx="2732">
                  <c:v>1453.6999510000001</c:v>
                </c:pt>
                <c:pt idx="2733">
                  <c:v>1439.1800539999999</c:v>
                </c:pt>
                <c:pt idx="2734">
                  <c:v>1481.0500489999999</c:v>
                </c:pt>
                <c:pt idx="2735">
                  <c:v>1470.579956</c:v>
                </c:pt>
                <c:pt idx="2736">
                  <c:v>1451.150024</c:v>
                </c:pt>
                <c:pt idx="2737">
                  <c:v>1458.73999</c:v>
                </c:pt>
                <c:pt idx="2738">
                  <c:v>1433.2700199999999</c:v>
                </c:pt>
                <c:pt idx="2739">
                  <c:v>1439.6999510000001</c:v>
                </c:pt>
                <c:pt idx="2740">
                  <c:v>1416.7700199999999</c:v>
                </c:pt>
                <c:pt idx="2741">
                  <c:v>1440.6999510000001</c:v>
                </c:pt>
                <c:pt idx="2742">
                  <c:v>1407.219971</c:v>
                </c:pt>
                <c:pt idx="2743">
                  <c:v>1428.2299800000001</c:v>
                </c:pt>
                <c:pt idx="2744">
                  <c:v>1469.0200199999999</c:v>
                </c:pt>
                <c:pt idx="2745">
                  <c:v>1469.719971</c:v>
                </c:pt>
                <c:pt idx="2746">
                  <c:v>1481.1400149999999</c:v>
                </c:pt>
                <c:pt idx="2747">
                  <c:v>1472.420044</c:v>
                </c:pt>
                <c:pt idx="2748">
                  <c:v>1462.790039</c:v>
                </c:pt>
                <c:pt idx="2749">
                  <c:v>1485.01001</c:v>
                </c:pt>
                <c:pt idx="2750">
                  <c:v>1507.339966</c:v>
                </c:pt>
                <c:pt idx="2751">
                  <c:v>1504.660034</c:v>
                </c:pt>
                <c:pt idx="2752">
                  <c:v>1515.959961</c:v>
                </c:pt>
                <c:pt idx="2753">
                  <c:v>1477.650024</c:v>
                </c:pt>
                <c:pt idx="2754">
                  <c:v>1486.589966</c:v>
                </c:pt>
                <c:pt idx="2755">
                  <c:v>1488.410034</c:v>
                </c:pt>
                <c:pt idx="2756">
                  <c:v>1467.9499510000001</c:v>
                </c:pt>
                <c:pt idx="2757">
                  <c:v>1445.900024</c:v>
                </c:pt>
                <c:pt idx="2758">
                  <c:v>1454.9799800000001</c:v>
                </c:pt>
                <c:pt idx="2759">
                  <c:v>1453</c:v>
                </c:pt>
                <c:pt idx="2760">
                  <c:v>1460.119995</c:v>
                </c:pt>
                <c:pt idx="2761">
                  <c:v>1484.459961</c:v>
                </c:pt>
                <c:pt idx="2762">
                  <c:v>1496.4499510000001</c:v>
                </c:pt>
                <c:pt idx="2763">
                  <c:v>1497.660034</c:v>
                </c:pt>
                <c:pt idx="2764">
                  <c:v>1476.2700199999999</c:v>
                </c:pt>
                <c:pt idx="2765">
                  <c:v>1478.48999</c:v>
                </c:pt>
                <c:pt idx="2766">
                  <c:v>1468.3599850000001</c:v>
                </c:pt>
                <c:pt idx="2767">
                  <c:v>1447.160034</c:v>
                </c:pt>
                <c:pt idx="2768">
                  <c:v>1447.160034</c:v>
                </c:pt>
                <c:pt idx="2769">
                  <c:v>1411.630005</c:v>
                </c:pt>
                <c:pt idx="2770">
                  <c:v>1416.1800539999999</c:v>
                </c:pt>
                <c:pt idx="2771">
                  <c:v>1390.1899410000001</c:v>
                </c:pt>
                <c:pt idx="2772">
                  <c:v>1409.130005</c:v>
                </c:pt>
                <c:pt idx="2773">
                  <c:v>1420.329956</c:v>
                </c:pt>
                <c:pt idx="2774">
                  <c:v>1401.0200199999999</c:v>
                </c:pt>
                <c:pt idx="2775">
                  <c:v>1416.25</c:v>
                </c:pt>
                <c:pt idx="2776">
                  <c:v>1380.9499510000001</c:v>
                </c:pt>
                <c:pt idx="2777">
                  <c:v>1373.1999510000001</c:v>
                </c:pt>
                <c:pt idx="2778">
                  <c:v>1333.25</c:v>
                </c:pt>
                <c:pt idx="2779">
                  <c:v>1325.1899410000001</c:v>
                </c:pt>
                <c:pt idx="2780">
                  <c:v>1310.5</c:v>
                </c:pt>
                <c:pt idx="2781">
                  <c:v>1338.599976</c:v>
                </c:pt>
                <c:pt idx="2782">
                  <c:v>1352.0699460000001</c:v>
                </c:pt>
                <c:pt idx="2783">
                  <c:v>1330.6099850000001</c:v>
                </c:pt>
                <c:pt idx="2784">
                  <c:v>1353.959961</c:v>
                </c:pt>
                <c:pt idx="2785">
                  <c:v>1362.3000489999999</c:v>
                </c:pt>
                <c:pt idx="2786">
                  <c:v>1355.8100589999999</c:v>
                </c:pt>
                <c:pt idx="2787">
                  <c:v>1378.5500489999999</c:v>
                </c:pt>
                <c:pt idx="2788">
                  <c:v>1395.420044</c:v>
                </c:pt>
                <c:pt idx="2789">
                  <c:v>1380.8199460000001</c:v>
                </c:pt>
                <c:pt idx="2790">
                  <c:v>1336.6400149999999</c:v>
                </c:pt>
                <c:pt idx="2791">
                  <c:v>1326.4499510000001</c:v>
                </c:pt>
                <c:pt idx="2792">
                  <c:v>1336.910034</c:v>
                </c:pt>
                <c:pt idx="2793">
                  <c:v>1331.290039</c:v>
                </c:pt>
                <c:pt idx="2794">
                  <c:v>1339.130005</c:v>
                </c:pt>
                <c:pt idx="2795">
                  <c:v>1348.8599850000001</c:v>
                </c:pt>
                <c:pt idx="2796">
                  <c:v>1367.209961</c:v>
                </c:pt>
                <c:pt idx="2797">
                  <c:v>1348.8599850000001</c:v>
                </c:pt>
                <c:pt idx="2798">
                  <c:v>1349.98999</c:v>
                </c:pt>
                <c:pt idx="2799">
                  <c:v>1348.780029</c:v>
                </c:pt>
                <c:pt idx="2800">
                  <c:v>1360.030029</c:v>
                </c:pt>
                <c:pt idx="2801">
                  <c:v>1342.530029</c:v>
                </c:pt>
                <c:pt idx="2802">
                  <c:v>1353.1099850000001</c:v>
                </c:pt>
                <c:pt idx="2803">
                  <c:v>1371.8000489999999</c:v>
                </c:pt>
                <c:pt idx="2804">
                  <c:v>1381.290039</c:v>
                </c:pt>
                <c:pt idx="2805">
                  <c:v>1380.0200199999999</c:v>
                </c:pt>
                <c:pt idx="2806">
                  <c:v>1367.6800539999999</c:v>
                </c:pt>
                <c:pt idx="2807">
                  <c:v>1330.630005</c:v>
                </c:pt>
                <c:pt idx="2808">
                  <c:v>1331.339966</c:v>
                </c:pt>
                <c:pt idx="2809">
                  <c:v>1326.75</c:v>
                </c:pt>
                <c:pt idx="2810">
                  <c:v>1333.6999510000001</c:v>
                </c:pt>
                <c:pt idx="2811">
                  <c:v>1304.339966</c:v>
                </c:pt>
                <c:pt idx="2812">
                  <c:v>1293.369995</c:v>
                </c:pt>
                <c:pt idx="2813">
                  <c:v>1273.369995</c:v>
                </c:pt>
                <c:pt idx="2814">
                  <c:v>1320.650024</c:v>
                </c:pt>
                <c:pt idx="2815">
                  <c:v>1308.7700199999999</c:v>
                </c:pt>
                <c:pt idx="2816">
                  <c:v>1315.4799800000001</c:v>
                </c:pt>
                <c:pt idx="2817">
                  <c:v>1288.1400149999999</c:v>
                </c:pt>
                <c:pt idx="2818">
                  <c:v>1276.599976</c:v>
                </c:pt>
                <c:pt idx="2819">
                  <c:v>1330.73999</c:v>
                </c:pt>
                <c:pt idx="2820">
                  <c:v>1298.420044</c:v>
                </c:pt>
                <c:pt idx="2821">
                  <c:v>1329.51001</c:v>
                </c:pt>
                <c:pt idx="2822">
                  <c:v>1349.880005</c:v>
                </c:pt>
                <c:pt idx="2823">
                  <c:v>1352.98999</c:v>
                </c:pt>
                <c:pt idx="2824">
                  <c:v>1341.130005</c:v>
                </c:pt>
                <c:pt idx="2825">
                  <c:v>1325.76001</c:v>
                </c:pt>
                <c:pt idx="2826">
                  <c:v>1315.219971</c:v>
                </c:pt>
                <c:pt idx="2827">
                  <c:v>1322.6999510000001</c:v>
                </c:pt>
                <c:pt idx="2828">
                  <c:v>1370.1800539999999</c:v>
                </c:pt>
                <c:pt idx="2829">
                  <c:v>1367.530029</c:v>
                </c:pt>
                <c:pt idx="2830">
                  <c:v>1369.3100589999999</c:v>
                </c:pt>
                <c:pt idx="2831">
                  <c:v>1370.400024</c:v>
                </c:pt>
                <c:pt idx="2832">
                  <c:v>1372.540039</c:v>
                </c:pt>
                <c:pt idx="2833">
                  <c:v>1365.540039</c:v>
                </c:pt>
                <c:pt idx="2834">
                  <c:v>1354.48999</c:v>
                </c:pt>
                <c:pt idx="2835">
                  <c:v>1360.5500489999999</c:v>
                </c:pt>
                <c:pt idx="2836">
                  <c:v>1332.829956</c:v>
                </c:pt>
                <c:pt idx="2837">
                  <c:v>1328.3199460000001</c:v>
                </c:pt>
                <c:pt idx="2838">
                  <c:v>1334.4300539999999</c:v>
                </c:pt>
                <c:pt idx="2839">
                  <c:v>1364.709961</c:v>
                </c:pt>
                <c:pt idx="2840">
                  <c:v>1365.5600589999999</c:v>
                </c:pt>
                <c:pt idx="2841">
                  <c:v>1390.329956</c:v>
                </c:pt>
                <c:pt idx="2842">
                  <c:v>1388.170044</c:v>
                </c:pt>
                <c:pt idx="2843">
                  <c:v>1375.9399410000001</c:v>
                </c:pt>
                <c:pt idx="2844">
                  <c:v>1379.9300539999999</c:v>
                </c:pt>
                <c:pt idx="2845">
                  <c:v>1388.8199460000001</c:v>
                </c:pt>
                <c:pt idx="2846">
                  <c:v>1397.839966</c:v>
                </c:pt>
                <c:pt idx="2847">
                  <c:v>1396.369995</c:v>
                </c:pt>
                <c:pt idx="2848">
                  <c:v>1390.9399410000001</c:v>
                </c:pt>
                <c:pt idx="2849">
                  <c:v>1385.589966</c:v>
                </c:pt>
                <c:pt idx="2850">
                  <c:v>1409.339966</c:v>
                </c:pt>
                <c:pt idx="2851">
                  <c:v>1413.900024</c:v>
                </c:pt>
                <c:pt idx="2852">
                  <c:v>1407.48999</c:v>
                </c:pt>
                <c:pt idx="2853">
                  <c:v>1418.26001</c:v>
                </c:pt>
                <c:pt idx="2854">
                  <c:v>1392.5699460000001</c:v>
                </c:pt>
                <c:pt idx="2855">
                  <c:v>1397.6800539999999</c:v>
                </c:pt>
                <c:pt idx="2856">
                  <c:v>1388.280029</c:v>
                </c:pt>
                <c:pt idx="2857">
                  <c:v>1403.579956</c:v>
                </c:pt>
                <c:pt idx="2858">
                  <c:v>1403.040039</c:v>
                </c:pt>
                <c:pt idx="2859">
                  <c:v>1408.660034</c:v>
                </c:pt>
                <c:pt idx="2860">
                  <c:v>1423.5699460000001</c:v>
                </c:pt>
                <c:pt idx="2861">
                  <c:v>1425.349976</c:v>
                </c:pt>
                <c:pt idx="2862">
                  <c:v>1426.630005</c:v>
                </c:pt>
                <c:pt idx="2863">
                  <c:v>1413.400024</c:v>
                </c:pt>
                <c:pt idx="2864">
                  <c:v>1390.709961</c:v>
                </c:pt>
                <c:pt idx="2865">
                  <c:v>1394.349976</c:v>
                </c:pt>
                <c:pt idx="2866">
                  <c:v>1375.9300539999999</c:v>
                </c:pt>
                <c:pt idx="2867">
                  <c:v>1385.349976</c:v>
                </c:pt>
                <c:pt idx="2868">
                  <c:v>1390.839966</c:v>
                </c:pt>
                <c:pt idx="2869">
                  <c:v>1398.26001</c:v>
                </c:pt>
                <c:pt idx="2870">
                  <c:v>1400.380005</c:v>
                </c:pt>
                <c:pt idx="2871">
                  <c:v>1385.670044</c:v>
                </c:pt>
                <c:pt idx="2872">
                  <c:v>1377.650024</c:v>
                </c:pt>
                <c:pt idx="2873">
                  <c:v>1377.1999510000001</c:v>
                </c:pt>
                <c:pt idx="2874">
                  <c:v>1404.0500489999999</c:v>
                </c:pt>
                <c:pt idx="2875">
                  <c:v>1360.6800539999999</c:v>
                </c:pt>
                <c:pt idx="2876">
                  <c:v>1361.76001</c:v>
                </c:pt>
                <c:pt idx="2877">
                  <c:v>1358.4399410000001</c:v>
                </c:pt>
                <c:pt idx="2878">
                  <c:v>1335.48999</c:v>
                </c:pt>
                <c:pt idx="2879">
                  <c:v>1339.869995</c:v>
                </c:pt>
                <c:pt idx="2880">
                  <c:v>1360.030029</c:v>
                </c:pt>
                <c:pt idx="2881">
                  <c:v>1360.1400149999999</c:v>
                </c:pt>
                <c:pt idx="2882">
                  <c:v>1350.9300539999999</c:v>
                </c:pt>
                <c:pt idx="2883">
                  <c:v>1337.8100589999999</c:v>
                </c:pt>
                <c:pt idx="2884">
                  <c:v>1342.829956</c:v>
                </c:pt>
                <c:pt idx="2885">
                  <c:v>1317.9300539999999</c:v>
                </c:pt>
                <c:pt idx="2886">
                  <c:v>1318</c:v>
                </c:pt>
                <c:pt idx="2887">
                  <c:v>1314.290039</c:v>
                </c:pt>
                <c:pt idx="2888">
                  <c:v>1321.969971</c:v>
                </c:pt>
                <c:pt idx="2889">
                  <c:v>1283.150024</c:v>
                </c:pt>
                <c:pt idx="2890">
                  <c:v>1278.380005</c:v>
                </c:pt>
                <c:pt idx="2891">
                  <c:v>1280</c:v>
                </c:pt>
                <c:pt idx="2892">
                  <c:v>1284.910034</c:v>
                </c:pt>
                <c:pt idx="2893">
                  <c:v>1261.5200199999999</c:v>
                </c:pt>
                <c:pt idx="2894">
                  <c:v>1262.900024</c:v>
                </c:pt>
                <c:pt idx="2895">
                  <c:v>1252.3100589999999</c:v>
                </c:pt>
                <c:pt idx="2896">
                  <c:v>1273.6999510000001</c:v>
                </c:pt>
                <c:pt idx="2897">
                  <c:v>1244.6899410000001</c:v>
                </c:pt>
                <c:pt idx="2898">
                  <c:v>1253.3900149999999</c:v>
                </c:pt>
                <c:pt idx="2899">
                  <c:v>1239.48999</c:v>
                </c:pt>
                <c:pt idx="2900">
                  <c:v>1228.3000489999999</c:v>
                </c:pt>
                <c:pt idx="2901">
                  <c:v>1214.910034</c:v>
                </c:pt>
                <c:pt idx="2902">
                  <c:v>1245.3599850000001</c:v>
                </c:pt>
                <c:pt idx="2903">
                  <c:v>1260.3199460000001</c:v>
                </c:pt>
                <c:pt idx="2904">
                  <c:v>1260.6800539999999</c:v>
                </c:pt>
                <c:pt idx="2905">
                  <c:v>1260</c:v>
                </c:pt>
                <c:pt idx="2906">
                  <c:v>1277</c:v>
                </c:pt>
                <c:pt idx="2907">
                  <c:v>1282.1899410000001</c:v>
                </c:pt>
                <c:pt idx="2908">
                  <c:v>1252.540039</c:v>
                </c:pt>
                <c:pt idx="2909">
                  <c:v>1257.76001</c:v>
                </c:pt>
                <c:pt idx="2910">
                  <c:v>1234.369995</c:v>
                </c:pt>
                <c:pt idx="2911">
                  <c:v>1263.1999510000001</c:v>
                </c:pt>
                <c:pt idx="2912">
                  <c:v>1284.26001</c:v>
                </c:pt>
                <c:pt idx="2913">
                  <c:v>1267.380005</c:v>
                </c:pt>
                <c:pt idx="2914">
                  <c:v>1260.3100589999999</c:v>
                </c:pt>
                <c:pt idx="2915">
                  <c:v>1249.01001</c:v>
                </c:pt>
                <c:pt idx="2916">
                  <c:v>1284.880005</c:v>
                </c:pt>
                <c:pt idx="2917">
                  <c:v>1289.1899410000001</c:v>
                </c:pt>
                <c:pt idx="2918">
                  <c:v>1266.0699460000001</c:v>
                </c:pt>
                <c:pt idx="2919">
                  <c:v>1296.3199460000001</c:v>
                </c:pt>
                <c:pt idx="2920">
                  <c:v>1305.3199460000001</c:v>
                </c:pt>
                <c:pt idx="2921">
                  <c:v>1289.589966</c:v>
                </c:pt>
                <c:pt idx="2922">
                  <c:v>1285.829956</c:v>
                </c:pt>
                <c:pt idx="2923">
                  <c:v>1292.9300539999999</c:v>
                </c:pt>
                <c:pt idx="2924">
                  <c:v>1298.1999510000001</c:v>
                </c:pt>
                <c:pt idx="2925">
                  <c:v>1278.599976</c:v>
                </c:pt>
                <c:pt idx="2926">
                  <c:v>1266.6899410000001</c:v>
                </c:pt>
                <c:pt idx="2927">
                  <c:v>1274.540039</c:v>
                </c:pt>
                <c:pt idx="2928">
                  <c:v>1277.719971</c:v>
                </c:pt>
                <c:pt idx="2929">
                  <c:v>1292.1999510000001</c:v>
                </c:pt>
                <c:pt idx="2930">
                  <c:v>1266.839966</c:v>
                </c:pt>
                <c:pt idx="2931">
                  <c:v>1271.51001</c:v>
                </c:pt>
                <c:pt idx="2932">
                  <c:v>1281.660034</c:v>
                </c:pt>
                <c:pt idx="2933">
                  <c:v>1300.6800539999999</c:v>
                </c:pt>
                <c:pt idx="2934">
                  <c:v>1282.829956</c:v>
                </c:pt>
                <c:pt idx="2935">
                  <c:v>1277.579956</c:v>
                </c:pt>
                <c:pt idx="2936">
                  <c:v>1274.9799800000001</c:v>
                </c:pt>
                <c:pt idx="2937">
                  <c:v>1236.829956</c:v>
                </c:pt>
                <c:pt idx="2938">
                  <c:v>1242.3100589999999</c:v>
                </c:pt>
                <c:pt idx="2939">
                  <c:v>1267.790039</c:v>
                </c:pt>
                <c:pt idx="2940">
                  <c:v>1224.51001</c:v>
                </c:pt>
                <c:pt idx="2941">
                  <c:v>1232.040039</c:v>
                </c:pt>
                <c:pt idx="2942">
                  <c:v>1249.0500489999999</c:v>
                </c:pt>
                <c:pt idx="2943">
                  <c:v>1251.6999510000001</c:v>
                </c:pt>
                <c:pt idx="2944">
                  <c:v>1192.6999510000001</c:v>
                </c:pt>
                <c:pt idx="2945">
                  <c:v>1213.599976</c:v>
                </c:pt>
                <c:pt idx="2946">
                  <c:v>1156.3900149999999</c:v>
                </c:pt>
                <c:pt idx="2947">
                  <c:v>1206.51001</c:v>
                </c:pt>
                <c:pt idx="2948">
                  <c:v>1255.079956</c:v>
                </c:pt>
                <c:pt idx="2949">
                  <c:v>1207.089966</c:v>
                </c:pt>
                <c:pt idx="2950">
                  <c:v>1188.219971</c:v>
                </c:pt>
                <c:pt idx="2951">
                  <c:v>1185.869995</c:v>
                </c:pt>
                <c:pt idx="2952">
                  <c:v>1209.1800539999999</c:v>
                </c:pt>
                <c:pt idx="2953">
                  <c:v>1213.2700199999999</c:v>
                </c:pt>
                <c:pt idx="2954">
                  <c:v>1106.420044</c:v>
                </c:pt>
                <c:pt idx="2955">
                  <c:v>1166.3599850000001</c:v>
                </c:pt>
                <c:pt idx="2956">
                  <c:v>1161.0600589999999</c:v>
                </c:pt>
                <c:pt idx="2957">
                  <c:v>1114.280029</c:v>
                </c:pt>
                <c:pt idx="2958">
                  <c:v>1099.2299800000001</c:v>
                </c:pt>
                <c:pt idx="2959">
                  <c:v>1056.8900149999999</c:v>
                </c:pt>
                <c:pt idx="2960">
                  <c:v>996.22997999999995</c:v>
                </c:pt>
                <c:pt idx="2961">
                  <c:v>984.94000200000005</c:v>
                </c:pt>
                <c:pt idx="2962">
                  <c:v>909.919983</c:v>
                </c:pt>
                <c:pt idx="2963">
                  <c:v>899.21997099999999</c:v>
                </c:pt>
                <c:pt idx="2964">
                  <c:v>1003.349976</c:v>
                </c:pt>
                <c:pt idx="2965">
                  <c:v>998.01000999999997</c:v>
                </c:pt>
                <c:pt idx="2966">
                  <c:v>907.84002699999996</c:v>
                </c:pt>
                <c:pt idx="2967">
                  <c:v>946.42999299999997</c:v>
                </c:pt>
                <c:pt idx="2968">
                  <c:v>940.54998799999998</c:v>
                </c:pt>
                <c:pt idx="2969">
                  <c:v>985.40002400000003</c:v>
                </c:pt>
                <c:pt idx="2970">
                  <c:v>955.04998799999998</c:v>
                </c:pt>
                <c:pt idx="2971">
                  <c:v>896.78002900000001</c:v>
                </c:pt>
                <c:pt idx="2972">
                  <c:v>908.10998500000005</c:v>
                </c:pt>
                <c:pt idx="2973">
                  <c:v>876.77002000000005</c:v>
                </c:pt>
                <c:pt idx="2974">
                  <c:v>848.919983</c:v>
                </c:pt>
                <c:pt idx="2975">
                  <c:v>940.51000999999997</c:v>
                </c:pt>
                <c:pt idx="2976">
                  <c:v>930.09002699999996</c:v>
                </c:pt>
                <c:pt idx="2977">
                  <c:v>954.09002699999996</c:v>
                </c:pt>
                <c:pt idx="2978">
                  <c:v>968.75</c:v>
                </c:pt>
                <c:pt idx="2979">
                  <c:v>966.29998799999998</c:v>
                </c:pt>
                <c:pt idx="2980">
                  <c:v>1005.75</c:v>
                </c:pt>
                <c:pt idx="2981">
                  <c:v>952.77002000000005</c:v>
                </c:pt>
                <c:pt idx="2982">
                  <c:v>904.88000499999998</c:v>
                </c:pt>
                <c:pt idx="2983">
                  <c:v>930.98999000000003</c:v>
                </c:pt>
                <c:pt idx="2984">
                  <c:v>919.21002199999998</c:v>
                </c:pt>
                <c:pt idx="2985">
                  <c:v>898.95001200000002</c:v>
                </c:pt>
                <c:pt idx="2986">
                  <c:v>852.29998799999998</c:v>
                </c:pt>
                <c:pt idx="2987">
                  <c:v>911.28997800000002</c:v>
                </c:pt>
                <c:pt idx="2988">
                  <c:v>873.28997800000002</c:v>
                </c:pt>
                <c:pt idx="2989">
                  <c:v>850.75</c:v>
                </c:pt>
                <c:pt idx="2990">
                  <c:v>859.11999500000002</c:v>
                </c:pt>
                <c:pt idx="2991">
                  <c:v>806.580017</c:v>
                </c:pt>
                <c:pt idx="2992">
                  <c:v>752.44000200000005</c:v>
                </c:pt>
                <c:pt idx="2993">
                  <c:v>800.03002900000001</c:v>
                </c:pt>
                <c:pt idx="2994">
                  <c:v>851.80999799999995</c:v>
                </c:pt>
                <c:pt idx="2995">
                  <c:v>857.39001499999995</c:v>
                </c:pt>
                <c:pt idx="2996">
                  <c:v>887.67999299999997</c:v>
                </c:pt>
                <c:pt idx="2997">
                  <c:v>896.23999000000003</c:v>
                </c:pt>
                <c:pt idx="2998">
                  <c:v>816.21002199999998</c:v>
                </c:pt>
                <c:pt idx="2999">
                  <c:v>848.80999799999995</c:v>
                </c:pt>
                <c:pt idx="3000">
                  <c:v>870.73999000000003</c:v>
                </c:pt>
                <c:pt idx="3001">
                  <c:v>845.21997099999999</c:v>
                </c:pt>
                <c:pt idx="3002">
                  <c:v>876.07000700000003</c:v>
                </c:pt>
                <c:pt idx="3003">
                  <c:v>909.70001200000002</c:v>
                </c:pt>
                <c:pt idx="3004">
                  <c:v>888.669983</c:v>
                </c:pt>
                <c:pt idx="3005">
                  <c:v>899.23999000000003</c:v>
                </c:pt>
                <c:pt idx="3006">
                  <c:v>873.59002699999996</c:v>
                </c:pt>
                <c:pt idx="3007">
                  <c:v>879.72997999999995</c:v>
                </c:pt>
                <c:pt idx="3008">
                  <c:v>868.57000700000003</c:v>
                </c:pt>
                <c:pt idx="3009">
                  <c:v>913.17999299999997</c:v>
                </c:pt>
                <c:pt idx="3010">
                  <c:v>904.419983</c:v>
                </c:pt>
                <c:pt idx="3011">
                  <c:v>885.28002900000001</c:v>
                </c:pt>
                <c:pt idx="3012">
                  <c:v>887.88000499999998</c:v>
                </c:pt>
                <c:pt idx="3013">
                  <c:v>871.63000499999998</c:v>
                </c:pt>
                <c:pt idx="3014">
                  <c:v>863.15997300000004</c:v>
                </c:pt>
                <c:pt idx="3015">
                  <c:v>868.15002400000003</c:v>
                </c:pt>
                <c:pt idx="3016">
                  <c:v>872.79998799999998</c:v>
                </c:pt>
                <c:pt idx="3017">
                  <c:v>869.419983</c:v>
                </c:pt>
                <c:pt idx="3018">
                  <c:v>890.64001499999995</c:v>
                </c:pt>
                <c:pt idx="3019">
                  <c:v>903.25</c:v>
                </c:pt>
                <c:pt idx="3020">
                  <c:v>931.79998799999998</c:v>
                </c:pt>
                <c:pt idx="3021">
                  <c:v>927.45001200000002</c:v>
                </c:pt>
                <c:pt idx="3022">
                  <c:v>934.70001200000002</c:v>
                </c:pt>
                <c:pt idx="3023">
                  <c:v>906.65002400000003</c:v>
                </c:pt>
                <c:pt idx="3024">
                  <c:v>909.72997999999995</c:v>
                </c:pt>
                <c:pt idx="3025">
                  <c:v>890.34997599999997</c:v>
                </c:pt>
                <c:pt idx="3026">
                  <c:v>870.26000999999997</c:v>
                </c:pt>
                <c:pt idx="3027">
                  <c:v>871.78997800000002</c:v>
                </c:pt>
                <c:pt idx="3028">
                  <c:v>842.61999500000002</c:v>
                </c:pt>
                <c:pt idx="3029">
                  <c:v>843.73999000000003</c:v>
                </c:pt>
                <c:pt idx="3030">
                  <c:v>850.11999500000002</c:v>
                </c:pt>
                <c:pt idx="3031">
                  <c:v>805.21997099999999</c:v>
                </c:pt>
                <c:pt idx="3032">
                  <c:v>840.23999000000003</c:v>
                </c:pt>
                <c:pt idx="3033">
                  <c:v>827.5</c:v>
                </c:pt>
                <c:pt idx="3034">
                  <c:v>831.95001200000002</c:v>
                </c:pt>
                <c:pt idx="3035">
                  <c:v>836.57000700000003</c:v>
                </c:pt>
                <c:pt idx="3036">
                  <c:v>845.71002199999998</c:v>
                </c:pt>
                <c:pt idx="3037">
                  <c:v>874.09002699999996</c:v>
                </c:pt>
                <c:pt idx="3038">
                  <c:v>845.14001499999995</c:v>
                </c:pt>
                <c:pt idx="3039">
                  <c:v>825.88000499999998</c:v>
                </c:pt>
                <c:pt idx="3040">
                  <c:v>825.44000200000005</c:v>
                </c:pt>
                <c:pt idx="3041">
                  <c:v>838.51000999999997</c:v>
                </c:pt>
                <c:pt idx="3042">
                  <c:v>832.22997999999995</c:v>
                </c:pt>
                <c:pt idx="3043">
                  <c:v>845.84997599999997</c:v>
                </c:pt>
                <c:pt idx="3044">
                  <c:v>868.59997599999997</c:v>
                </c:pt>
                <c:pt idx="3045">
                  <c:v>869.89001499999995</c:v>
                </c:pt>
                <c:pt idx="3046">
                  <c:v>827.15997300000004</c:v>
                </c:pt>
                <c:pt idx="3047">
                  <c:v>833.73999000000003</c:v>
                </c:pt>
                <c:pt idx="3048">
                  <c:v>835.19000200000005</c:v>
                </c:pt>
                <c:pt idx="3049">
                  <c:v>826.84002699999996</c:v>
                </c:pt>
                <c:pt idx="3050">
                  <c:v>789.169983</c:v>
                </c:pt>
                <c:pt idx="3051">
                  <c:v>788.419983</c:v>
                </c:pt>
                <c:pt idx="3052">
                  <c:v>778.94000200000005</c:v>
                </c:pt>
                <c:pt idx="3053">
                  <c:v>770.04998799999998</c:v>
                </c:pt>
                <c:pt idx="3054">
                  <c:v>743.330017</c:v>
                </c:pt>
                <c:pt idx="3055">
                  <c:v>773.14001499999995</c:v>
                </c:pt>
                <c:pt idx="3056">
                  <c:v>764.90002400000003</c:v>
                </c:pt>
                <c:pt idx="3057">
                  <c:v>752.830017</c:v>
                </c:pt>
                <c:pt idx="3058">
                  <c:v>735.09002699999996</c:v>
                </c:pt>
                <c:pt idx="3059">
                  <c:v>700.82000700000003</c:v>
                </c:pt>
                <c:pt idx="3060">
                  <c:v>696.330017</c:v>
                </c:pt>
                <c:pt idx="3061">
                  <c:v>712.86999500000002</c:v>
                </c:pt>
                <c:pt idx="3062">
                  <c:v>682.54998799999998</c:v>
                </c:pt>
                <c:pt idx="3063">
                  <c:v>683.38000499999998</c:v>
                </c:pt>
                <c:pt idx="3064">
                  <c:v>676.53002900000001</c:v>
                </c:pt>
                <c:pt idx="3065">
                  <c:v>719.59997599999997</c:v>
                </c:pt>
                <c:pt idx="3066">
                  <c:v>721.35998500000005</c:v>
                </c:pt>
                <c:pt idx="3067">
                  <c:v>750.73999000000003</c:v>
                </c:pt>
                <c:pt idx="3068">
                  <c:v>756.54998799999998</c:v>
                </c:pt>
                <c:pt idx="3069">
                  <c:v>753.89001499999995</c:v>
                </c:pt>
                <c:pt idx="3070">
                  <c:v>778.11999500000002</c:v>
                </c:pt>
                <c:pt idx="3071">
                  <c:v>794.34997599999997</c:v>
                </c:pt>
                <c:pt idx="3072">
                  <c:v>784.03997800000002</c:v>
                </c:pt>
                <c:pt idx="3073">
                  <c:v>768.53997800000002</c:v>
                </c:pt>
                <c:pt idx="3074">
                  <c:v>822.919983</c:v>
                </c:pt>
                <c:pt idx="3075">
                  <c:v>806.11999500000002</c:v>
                </c:pt>
                <c:pt idx="3076">
                  <c:v>813.88000499999998</c:v>
                </c:pt>
                <c:pt idx="3077">
                  <c:v>832.85998500000005</c:v>
                </c:pt>
                <c:pt idx="3078">
                  <c:v>815.94000200000005</c:v>
                </c:pt>
                <c:pt idx="3079">
                  <c:v>787.53002900000001</c:v>
                </c:pt>
                <c:pt idx="3080">
                  <c:v>797.86999500000002</c:v>
                </c:pt>
                <c:pt idx="3081">
                  <c:v>811.080017</c:v>
                </c:pt>
                <c:pt idx="3082">
                  <c:v>834.38000499999998</c:v>
                </c:pt>
                <c:pt idx="3083">
                  <c:v>842.5</c:v>
                </c:pt>
                <c:pt idx="3084">
                  <c:v>835.47997999999995</c:v>
                </c:pt>
                <c:pt idx="3085">
                  <c:v>815.54998799999998</c:v>
                </c:pt>
                <c:pt idx="3086">
                  <c:v>825.15997300000004</c:v>
                </c:pt>
                <c:pt idx="3087">
                  <c:v>856.55999799999995</c:v>
                </c:pt>
                <c:pt idx="3088">
                  <c:v>858.72997999999995</c:v>
                </c:pt>
                <c:pt idx="3089">
                  <c:v>841.5</c:v>
                </c:pt>
                <c:pt idx="3090">
                  <c:v>852.05999799999995</c:v>
                </c:pt>
                <c:pt idx="3091">
                  <c:v>865.29998799999998</c:v>
                </c:pt>
                <c:pt idx="3092">
                  <c:v>869.59997599999997</c:v>
                </c:pt>
                <c:pt idx="3093">
                  <c:v>832.39001499999995</c:v>
                </c:pt>
                <c:pt idx="3094">
                  <c:v>850.080017</c:v>
                </c:pt>
                <c:pt idx="3095">
                  <c:v>843.54998799999998</c:v>
                </c:pt>
                <c:pt idx="3096">
                  <c:v>851.919983</c:v>
                </c:pt>
                <c:pt idx="3097">
                  <c:v>866.22997999999995</c:v>
                </c:pt>
                <c:pt idx="3098">
                  <c:v>857.51000999999997</c:v>
                </c:pt>
                <c:pt idx="3099">
                  <c:v>855.15997300000004</c:v>
                </c:pt>
                <c:pt idx="3100">
                  <c:v>873.64001499999995</c:v>
                </c:pt>
                <c:pt idx="3101">
                  <c:v>872.80999799999995</c:v>
                </c:pt>
                <c:pt idx="3102">
                  <c:v>877.52002000000005</c:v>
                </c:pt>
                <c:pt idx="3103">
                  <c:v>907.23999000000003</c:v>
                </c:pt>
                <c:pt idx="3104">
                  <c:v>903.79998799999998</c:v>
                </c:pt>
                <c:pt idx="3105">
                  <c:v>919.53002900000001</c:v>
                </c:pt>
                <c:pt idx="3106">
                  <c:v>907.39001499999995</c:v>
                </c:pt>
                <c:pt idx="3107">
                  <c:v>929.22997999999995</c:v>
                </c:pt>
                <c:pt idx="3108">
                  <c:v>909.23999000000003</c:v>
                </c:pt>
                <c:pt idx="3109">
                  <c:v>908.34997599999997</c:v>
                </c:pt>
                <c:pt idx="3110">
                  <c:v>883.919983</c:v>
                </c:pt>
                <c:pt idx="3111">
                  <c:v>893.07000700000003</c:v>
                </c:pt>
                <c:pt idx="3112">
                  <c:v>882.88000499999998</c:v>
                </c:pt>
                <c:pt idx="3113">
                  <c:v>909.71002199999998</c:v>
                </c:pt>
                <c:pt idx="3114">
                  <c:v>908.13000499999998</c:v>
                </c:pt>
                <c:pt idx="3115">
                  <c:v>903.46997099999999</c:v>
                </c:pt>
                <c:pt idx="3116">
                  <c:v>888.330017</c:v>
                </c:pt>
                <c:pt idx="3117">
                  <c:v>887</c:v>
                </c:pt>
                <c:pt idx="3118">
                  <c:v>910.330017</c:v>
                </c:pt>
                <c:pt idx="3119">
                  <c:v>893.05999799999995</c:v>
                </c:pt>
                <c:pt idx="3120">
                  <c:v>906.830017</c:v>
                </c:pt>
                <c:pt idx="3121">
                  <c:v>919.14001499999995</c:v>
                </c:pt>
                <c:pt idx="3122">
                  <c:v>942.86999500000002</c:v>
                </c:pt>
                <c:pt idx="3123">
                  <c:v>944.73999000000003</c:v>
                </c:pt>
                <c:pt idx="3124">
                  <c:v>931.76000999999997</c:v>
                </c:pt>
                <c:pt idx="3125">
                  <c:v>942.46002199999998</c:v>
                </c:pt>
                <c:pt idx="3126">
                  <c:v>940.09002699999996</c:v>
                </c:pt>
                <c:pt idx="3127">
                  <c:v>939.14001499999995</c:v>
                </c:pt>
                <c:pt idx="3128">
                  <c:v>942.42999299999997</c:v>
                </c:pt>
                <c:pt idx="3129">
                  <c:v>939.15002400000003</c:v>
                </c:pt>
                <c:pt idx="3130">
                  <c:v>944.89001499999995</c:v>
                </c:pt>
                <c:pt idx="3131">
                  <c:v>946.21002199999998</c:v>
                </c:pt>
                <c:pt idx="3132">
                  <c:v>923.71997099999999</c:v>
                </c:pt>
                <c:pt idx="3133">
                  <c:v>911.96997099999999</c:v>
                </c:pt>
                <c:pt idx="3134">
                  <c:v>910.71002199999998</c:v>
                </c:pt>
                <c:pt idx="3135">
                  <c:v>918.36999500000002</c:v>
                </c:pt>
                <c:pt idx="3136">
                  <c:v>921.22997999999995</c:v>
                </c:pt>
                <c:pt idx="3137">
                  <c:v>893.03997800000002</c:v>
                </c:pt>
                <c:pt idx="3138">
                  <c:v>895.09997599999997</c:v>
                </c:pt>
                <c:pt idx="3139">
                  <c:v>900.94000200000005</c:v>
                </c:pt>
                <c:pt idx="3140">
                  <c:v>920.26000999999997</c:v>
                </c:pt>
                <c:pt idx="3141">
                  <c:v>918.90002400000003</c:v>
                </c:pt>
                <c:pt idx="3142">
                  <c:v>927.22997999999995</c:v>
                </c:pt>
                <c:pt idx="3143">
                  <c:v>919.32000700000003</c:v>
                </c:pt>
                <c:pt idx="3144">
                  <c:v>923.330017</c:v>
                </c:pt>
                <c:pt idx="3145">
                  <c:v>896.419983</c:v>
                </c:pt>
                <c:pt idx="3146">
                  <c:v>898.71997099999999</c:v>
                </c:pt>
                <c:pt idx="3147">
                  <c:v>881.03002900000001</c:v>
                </c:pt>
                <c:pt idx="3148">
                  <c:v>879.55999799999995</c:v>
                </c:pt>
                <c:pt idx="3149">
                  <c:v>882.67999299999997</c:v>
                </c:pt>
                <c:pt idx="3150">
                  <c:v>879.13000499999998</c:v>
                </c:pt>
                <c:pt idx="3151">
                  <c:v>901.04998799999998</c:v>
                </c:pt>
                <c:pt idx="3152">
                  <c:v>905.84002699999996</c:v>
                </c:pt>
                <c:pt idx="3153">
                  <c:v>932.67999299999997</c:v>
                </c:pt>
                <c:pt idx="3154">
                  <c:v>940.73999000000003</c:v>
                </c:pt>
                <c:pt idx="3155">
                  <c:v>940.38000499999998</c:v>
                </c:pt>
                <c:pt idx="3156">
                  <c:v>951.13000499999998</c:v>
                </c:pt>
                <c:pt idx="3157">
                  <c:v>954.580017</c:v>
                </c:pt>
                <c:pt idx="3158">
                  <c:v>954.07000700000003</c:v>
                </c:pt>
                <c:pt idx="3159">
                  <c:v>976.28997800000002</c:v>
                </c:pt>
                <c:pt idx="3160">
                  <c:v>979.26000999999997</c:v>
                </c:pt>
                <c:pt idx="3161">
                  <c:v>982.17999299999997</c:v>
                </c:pt>
                <c:pt idx="3162">
                  <c:v>979.61999500000002</c:v>
                </c:pt>
                <c:pt idx="3163">
                  <c:v>975.15002400000003</c:v>
                </c:pt>
                <c:pt idx="3164">
                  <c:v>986.75</c:v>
                </c:pt>
                <c:pt idx="3165">
                  <c:v>987.47997999999995</c:v>
                </c:pt>
                <c:pt idx="3166">
                  <c:v>1002.630005</c:v>
                </c:pt>
                <c:pt idx="3167">
                  <c:v>1005.650024</c:v>
                </c:pt>
                <c:pt idx="3168">
                  <c:v>1002.719971</c:v>
                </c:pt>
                <c:pt idx="3169">
                  <c:v>997.080017</c:v>
                </c:pt>
                <c:pt idx="3170">
                  <c:v>1010.47998</c:v>
                </c:pt>
                <c:pt idx="3171">
                  <c:v>1007.099976</c:v>
                </c:pt>
                <c:pt idx="3172">
                  <c:v>994.34997599999997</c:v>
                </c:pt>
                <c:pt idx="3173">
                  <c:v>1005.809998</c:v>
                </c:pt>
                <c:pt idx="3174">
                  <c:v>1012.72998</c:v>
                </c:pt>
                <c:pt idx="3175">
                  <c:v>1004.090027</c:v>
                </c:pt>
                <c:pt idx="3176">
                  <c:v>979.72997999999995</c:v>
                </c:pt>
                <c:pt idx="3177">
                  <c:v>989.669983</c:v>
                </c:pt>
                <c:pt idx="3178">
                  <c:v>996.46002199999998</c:v>
                </c:pt>
                <c:pt idx="3179">
                  <c:v>1007.369995</c:v>
                </c:pt>
                <c:pt idx="3180">
                  <c:v>1026.130005</c:v>
                </c:pt>
                <c:pt idx="3181">
                  <c:v>1025.5699460000001</c:v>
                </c:pt>
                <c:pt idx="3182">
                  <c:v>1028</c:v>
                </c:pt>
                <c:pt idx="3183">
                  <c:v>1028.119995</c:v>
                </c:pt>
                <c:pt idx="3184">
                  <c:v>1030.9799800000001</c:v>
                </c:pt>
                <c:pt idx="3185">
                  <c:v>1028.9300539999999</c:v>
                </c:pt>
                <c:pt idx="3186">
                  <c:v>1020.619995</c:v>
                </c:pt>
                <c:pt idx="3187">
                  <c:v>998.03997800000002</c:v>
                </c:pt>
                <c:pt idx="3188">
                  <c:v>994.75</c:v>
                </c:pt>
                <c:pt idx="3189">
                  <c:v>1003.23999</c:v>
                </c:pt>
                <c:pt idx="3190">
                  <c:v>1016.400024</c:v>
                </c:pt>
                <c:pt idx="3191">
                  <c:v>1025.3900149999999</c:v>
                </c:pt>
                <c:pt idx="3192">
                  <c:v>1033.369995</c:v>
                </c:pt>
                <c:pt idx="3193">
                  <c:v>1044.1400149999999</c:v>
                </c:pt>
                <c:pt idx="3194">
                  <c:v>1042.7299800000001</c:v>
                </c:pt>
                <c:pt idx="3195">
                  <c:v>1049.339966</c:v>
                </c:pt>
                <c:pt idx="3196">
                  <c:v>1052.630005</c:v>
                </c:pt>
                <c:pt idx="3197">
                  <c:v>1068.76001</c:v>
                </c:pt>
                <c:pt idx="3198">
                  <c:v>1065.48999</c:v>
                </c:pt>
                <c:pt idx="3199">
                  <c:v>1068.3000489999999</c:v>
                </c:pt>
                <c:pt idx="3200">
                  <c:v>1064.660034</c:v>
                </c:pt>
                <c:pt idx="3201">
                  <c:v>1071.660034</c:v>
                </c:pt>
                <c:pt idx="3202">
                  <c:v>1060.869995</c:v>
                </c:pt>
                <c:pt idx="3203">
                  <c:v>1050.780029</c:v>
                </c:pt>
                <c:pt idx="3204">
                  <c:v>1044.380005</c:v>
                </c:pt>
                <c:pt idx="3205">
                  <c:v>1062.9799800000001</c:v>
                </c:pt>
                <c:pt idx="3206">
                  <c:v>1060.6099850000001</c:v>
                </c:pt>
                <c:pt idx="3207">
                  <c:v>1057.079956</c:v>
                </c:pt>
                <c:pt idx="3208">
                  <c:v>1029.849976</c:v>
                </c:pt>
                <c:pt idx="3209">
                  <c:v>1025.209961</c:v>
                </c:pt>
                <c:pt idx="3210">
                  <c:v>1040.459961</c:v>
                </c:pt>
                <c:pt idx="3211">
                  <c:v>1054.719971</c:v>
                </c:pt>
                <c:pt idx="3212">
                  <c:v>1057.579956</c:v>
                </c:pt>
                <c:pt idx="3213">
                  <c:v>1065.4799800000001</c:v>
                </c:pt>
                <c:pt idx="3214">
                  <c:v>1071.48999</c:v>
                </c:pt>
                <c:pt idx="3215">
                  <c:v>1076.1899410000001</c:v>
                </c:pt>
                <c:pt idx="3216">
                  <c:v>1073.1899410000001</c:v>
                </c:pt>
                <c:pt idx="3217">
                  <c:v>1092.0200199999999</c:v>
                </c:pt>
                <c:pt idx="3218">
                  <c:v>1096.5600589999999</c:v>
                </c:pt>
                <c:pt idx="3219">
                  <c:v>1087.6800539999999</c:v>
                </c:pt>
                <c:pt idx="3220">
                  <c:v>1097.910034</c:v>
                </c:pt>
                <c:pt idx="3221">
                  <c:v>1091.0600589999999</c:v>
                </c:pt>
                <c:pt idx="3222">
                  <c:v>1081.400024</c:v>
                </c:pt>
                <c:pt idx="3223">
                  <c:v>1092.910034</c:v>
                </c:pt>
                <c:pt idx="3224">
                  <c:v>1079.599976</c:v>
                </c:pt>
                <c:pt idx="3225">
                  <c:v>1066.9499510000001</c:v>
                </c:pt>
                <c:pt idx="3226">
                  <c:v>1063.410034</c:v>
                </c:pt>
                <c:pt idx="3227">
                  <c:v>1042.630005</c:v>
                </c:pt>
                <c:pt idx="3228">
                  <c:v>1066.1099850000001</c:v>
                </c:pt>
                <c:pt idx="3229">
                  <c:v>1036.1899410000001</c:v>
                </c:pt>
                <c:pt idx="3230">
                  <c:v>1042.880005</c:v>
                </c:pt>
                <c:pt idx="3231">
                  <c:v>1045.410034</c:v>
                </c:pt>
                <c:pt idx="3232">
                  <c:v>1046.5</c:v>
                </c:pt>
                <c:pt idx="3233">
                  <c:v>1066.630005</c:v>
                </c:pt>
                <c:pt idx="3234">
                  <c:v>1069.3000489999999</c:v>
                </c:pt>
                <c:pt idx="3235">
                  <c:v>1093.079956</c:v>
                </c:pt>
                <c:pt idx="3236">
                  <c:v>1093.01001</c:v>
                </c:pt>
                <c:pt idx="3237">
                  <c:v>1098.51001</c:v>
                </c:pt>
                <c:pt idx="3238">
                  <c:v>1087.23999</c:v>
                </c:pt>
                <c:pt idx="3239">
                  <c:v>1093.4799800000001</c:v>
                </c:pt>
                <c:pt idx="3240">
                  <c:v>1109.3000489999999</c:v>
                </c:pt>
                <c:pt idx="3241">
                  <c:v>1110.3199460000001</c:v>
                </c:pt>
                <c:pt idx="3242">
                  <c:v>1109.8000489999999</c:v>
                </c:pt>
                <c:pt idx="3243">
                  <c:v>1094.900024</c:v>
                </c:pt>
                <c:pt idx="3244">
                  <c:v>1091.380005</c:v>
                </c:pt>
                <c:pt idx="3245">
                  <c:v>1106.23999</c:v>
                </c:pt>
                <c:pt idx="3246">
                  <c:v>1105.650024</c:v>
                </c:pt>
                <c:pt idx="3247">
                  <c:v>1110.630005</c:v>
                </c:pt>
                <c:pt idx="3248">
                  <c:v>1091.48999</c:v>
                </c:pt>
                <c:pt idx="3249">
                  <c:v>1095.630005</c:v>
                </c:pt>
                <c:pt idx="3250">
                  <c:v>1108.8599850000001</c:v>
                </c:pt>
                <c:pt idx="3251">
                  <c:v>1109.23999</c:v>
                </c:pt>
                <c:pt idx="3252">
                  <c:v>1099.920044</c:v>
                </c:pt>
                <c:pt idx="3253">
                  <c:v>1105.9799800000001</c:v>
                </c:pt>
                <c:pt idx="3254">
                  <c:v>1103.25</c:v>
                </c:pt>
                <c:pt idx="3255">
                  <c:v>1091.9399410000001</c:v>
                </c:pt>
                <c:pt idx="3256">
                  <c:v>1095.9499510000001</c:v>
                </c:pt>
                <c:pt idx="3257">
                  <c:v>1102.349976</c:v>
                </c:pt>
                <c:pt idx="3258">
                  <c:v>1106.410034</c:v>
                </c:pt>
                <c:pt idx="3259">
                  <c:v>1114.1099850000001</c:v>
                </c:pt>
                <c:pt idx="3260">
                  <c:v>1107.9300539999999</c:v>
                </c:pt>
                <c:pt idx="3261">
                  <c:v>1109.1800539999999</c:v>
                </c:pt>
                <c:pt idx="3262">
                  <c:v>1096.079956</c:v>
                </c:pt>
                <c:pt idx="3263">
                  <c:v>1102.469971</c:v>
                </c:pt>
                <c:pt idx="3264">
                  <c:v>1114.0500489999999</c:v>
                </c:pt>
                <c:pt idx="3265">
                  <c:v>1118.0200199999999</c:v>
                </c:pt>
                <c:pt idx="3266">
                  <c:v>1120.589966</c:v>
                </c:pt>
                <c:pt idx="3267">
                  <c:v>1126.4799800000001</c:v>
                </c:pt>
                <c:pt idx="3268">
                  <c:v>1127.780029</c:v>
                </c:pt>
                <c:pt idx="3269">
                  <c:v>1126.1999510000001</c:v>
                </c:pt>
                <c:pt idx="3270">
                  <c:v>1126.420044</c:v>
                </c:pt>
                <c:pt idx="3271">
                  <c:v>1115.099976</c:v>
                </c:pt>
                <c:pt idx="3272">
                  <c:v>1132.98999</c:v>
                </c:pt>
                <c:pt idx="3273">
                  <c:v>1136.5200199999999</c:v>
                </c:pt>
                <c:pt idx="3274">
                  <c:v>1137.1400149999999</c:v>
                </c:pt>
                <c:pt idx="3275">
                  <c:v>1141.6899410000001</c:v>
                </c:pt>
                <c:pt idx="3276">
                  <c:v>1144.9799800000001</c:v>
                </c:pt>
                <c:pt idx="3277">
                  <c:v>1146.9799800000001</c:v>
                </c:pt>
                <c:pt idx="3278">
                  <c:v>1136.219971</c:v>
                </c:pt>
                <c:pt idx="3279">
                  <c:v>1145.6800539999999</c:v>
                </c:pt>
                <c:pt idx="3280">
                  <c:v>1148.459961</c:v>
                </c:pt>
                <c:pt idx="3281">
                  <c:v>1136.030029</c:v>
                </c:pt>
                <c:pt idx="3282">
                  <c:v>1150.2299800000001</c:v>
                </c:pt>
                <c:pt idx="3283">
                  <c:v>1138.040039</c:v>
                </c:pt>
                <c:pt idx="3284">
                  <c:v>1116.4799800000001</c:v>
                </c:pt>
                <c:pt idx="3285">
                  <c:v>1091.76001</c:v>
                </c:pt>
                <c:pt idx="3286">
                  <c:v>1096.780029</c:v>
                </c:pt>
                <c:pt idx="3287">
                  <c:v>1092.170044</c:v>
                </c:pt>
                <c:pt idx="3288">
                  <c:v>1097.5</c:v>
                </c:pt>
                <c:pt idx="3289">
                  <c:v>1084.530029</c:v>
                </c:pt>
                <c:pt idx="3290">
                  <c:v>1073.869995</c:v>
                </c:pt>
                <c:pt idx="3291">
                  <c:v>1089.1899410000001</c:v>
                </c:pt>
                <c:pt idx="3292">
                  <c:v>1103.3199460000001</c:v>
                </c:pt>
                <c:pt idx="3293">
                  <c:v>1097.280029</c:v>
                </c:pt>
                <c:pt idx="3294">
                  <c:v>1063.1099850000001</c:v>
                </c:pt>
                <c:pt idx="3295">
                  <c:v>1066.1899410000001</c:v>
                </c:pt>
                <c:pt idx="3296">
                  <c:v>1056.73999</c:v>
                </c:pt>
                <c:pt idx="3297">
                  <c:v>1070.5200199999999</c:v>
                </c:pt>
                <c:pt idx="3298">
                  <c:v>1068.130005</c:v>
                </c:pt>
                <c:pt idx="3299">
                  <c:v>1078.469971</c:v>
                </c:pt>
                <c:pt idx="3300">
                  <c:v>1075.51001</c:v>
                </c:pt>
                <c:pt idx="3301">
                  <c:v>1094.869995</c:v>
                </c:pt>
                <c:pt idx="3302">
                  <c:v>1099.51001</c:v>
                </c:pt>
                <c:pt idx="3303">
                  <c:v>1106.75</c:v>
                </c:pt>
                <c:pt idx="3304">
                  <c:v>1109.170044</c:v>
                </c:pt>
                <c:pt idx="3305">
                  <c:v>1108.01001</c:v>
                </c:pt>
                <c:pt idx="3306">
                  <c:v>1094.599976</c:v>
                </c:pt>
                <c:pt idx="3307">
                  <c:v>1105.23999</c:v>
                </c:pt>
                <c:pt idx="3308">
                  <c:v>1102.9399410000001</c:v>
                </c:pt>
                <c:pt idx="3309">
                  <c:v>1104.48999</c:v>
                </c:pt>
                <c:pt idx="3310">
                  <c:v>1115.709961</c:v>
                </c:pt>
                <c:pt idx="3311">
                  <c:v>1118.3100589999999</c:v>
                </c:pt>
                <c:pt idx="3312">
                  <c:v>1118.790039</c:v>
                </c:pt>
                <c:pt idx="3313">
                  <c:v>1122.969971</c:v>
                </c:pt>
                <c:pt idx="3314">
                  <c:v>1138.6999510000001</c:v>
                </c:pt>
                <c:pt idx="3315">
                  <c:v>1138.5</c:v>
                </c:pt>
                <c:pt idx="3316">
                  <c:v>1140.4499510000001</c:v>
                </c:pt>
                <c:pt idx="3317">
                  <c:v>1145.6099850000001</c:v>
                </c:pt>
                <c:pt idx="3318">
                  <c:v>1150.23999</c:v>
                </c:pt>
                <c:pt idx="3319">
                  <c:v>1149.98999</c:v>
                </c:pt>
                <c:pt idx="3320">
                  <c:v>1150.51001</c:v>
                </c:pt>
                <c:pt idx="3321">
                  <c:v>1159.459961</c:v>
                </c:pt>
                <c:pt idx="3322">
                  <c:v>1166.209961</c:v>
                </c:pt>
                <c:pt idx="3323">
                  <c:v>1165.829956</c:v>
                </c:pt>
                <c:pt idx="3324">
                  <c:v>1159.900024</c:v>
                </c:pt>
                <c:pt idx="3325">
                  <c:v>1165.8100589999999</c:v>
                </c:pt>
                <c:pt idx="3326">
                  <c:v>1174.170044</c:v>
                </c:pt>
                <c:pt idx="3327">
                  <c:v>1167.719971</c:v>
                </c:pt>
                <c:pt idx="3328">
                  <c:v>1165.7299800000001</c:v>
                </c:pt>
                <c:pt idx="3329">
                  <c:v>1166.589966</c:v>
                </c:pt>
                <c:pt idx="3330">
                  <c:v>1173.219971</c:v>
                </c:pt>
                <c:pt idx="3331">
                  <c:v>1173.2700199999999</c:v>
                </c:pt>
                <c:pt idx="3332">
                  <c:v>1169.4300539999999</c:v>
                </c:pt>
                <c:pt idx="3333">
                  <c:v>1178.099976</c:v>
                </c:pt>
                <c:pt idx="3334">
                  <c:v>1187.4399410000001</c:v>
                </c:pt>
                <c:pt idx="3335">
                  <c:v>1189.4399410000001</c:v>
                </c:pt>
                <c:pt idx="3336">
                  <c:v>1182.4499510000001</c:v>
                </c:pt>
                <c:pt idx="3337">
                  <c:v>1186.4399410000001</c:v>
                </c:pt>
                <c:pt idx="3338">
                  <c:v>1194.369995</c:v>
                </c:pt>
                <c:pt idx="3339">
                  <c:v>1196.4799800000001</c:v>
                </c:pt>
                <c:pt idx="3340">
                  <c:v>1197.3000489999999</c:v>
                </c:pt>
                <c:pt idx="3341">
                  <c:v>1210.650024</c:v>
                </c:pt>
                <c:pt idx="3342">
                  <c:v>1211.670044</c:v>
                </c:pt>
                <c:pt idx="3343">
                  <c:v>1192.130005</c:v>
                </c:pt>
                <c:pt idx="3344">
                  <c:v>1197.5200199999999</c:v>
                </c:pt>
                <c:pt idx="3345">
                  <c:v>1207.170044</c:v>
                </c:pt>
                <c:pt idx="3346">
                  <c:v>1205.9399410000001</c:v>
                </c:pt>
                <c:pt idx="3347">
                  <c:v>1208.670044</c:v>
                </c:pt>
                <c:pt idx="3348">
                  <c:v>1217.280029</c:v>
                </c:pt>
                <c:pt idx="3349">
                  <c:v>1212.0500489999999</c:v>
                </c:pt>
                <c:pt idx="3350">
                  <c:v>1183.709961</c:v>
                </c:pt>
                <c:pt idx="3351">
                  <c:v>1191.3599850000001</c:v>
                </c:pt>
                <c:pt idx="3352">
                  <c:v>1206.780029</c:v>
                </c:pt>
                <c:pt idx="3353">
                  <c:v>1186.6899410000001</c:v>
                </c:pt>
                <c:pt idx="3354">
                  <c:v>1202.26001</c:v>
                </c:pt>
                <c:pt idx="3355">
                  <c:v>1173.599976</c:v>
                </c:pt>
                <c:pt idx="3356">
                  <c:v>1165.869995</c:v>
                </c:pt>
                <c:pt idx="3357">
                  <c:v>1128.150024</c:v>
                </c:pt>
                <c:pt idx="3358">
                  <c:v>1110.880005</c:v>
                </c:pt>
                <c:pt idx="3359">
                  <c:v>1159.7299800000001</c:v>
                </c:pt>
                <c:pt idx="3360">
                  <c:v>1155.790039</c:v>
                </c:pt>
                <c:pt idx="3361">
                  <c:v>1171.670044</c:v>
                </c:pt>
                <c:pt idx="3362">
                  <c:v>1157.4399410000001</c:v>
                </c:pt>
                <c:pt idx="3363">
                  <c:v>1135.6800539999999</c:v>
                </c:pt>
                <c:pt idx="3364">
                  <c:v>1136.9399410000001</c:v>
                </c:pt>
                <c:pt idx="3365">
                  <c:v>1120.8000489999999</c:v>
                </c:pt>
                <c:pt idx="3366">
                  <c:v>1115.0500489999999</c:v>
                </c:pt>
                <c:pt idx="3367">
                  <c:v>1071.589966</c:v>
                </c:pt>
                <c:pt idx="3368">
                  <c:v>1087.6899410000001</c:v>
                </c:pt>
                <c:pt idx="3369">
                  <c:v>1073.650024</c:v>
                </c:pt>
                <c:pt idx="3370">
                  <c:v>1074.030029</c:v>
                </c:pt>
                <c:pt idx="3371">
                  <c:v>1067.9499510000001</c:v>
                </c:pt>
                <c:pt idx="3372">
                  <c:v>1103.0600589999999</c:v>
                </c:pt>
                <c:pt idx="3373">
                  <c:v>1089.410034</c:v>
                </c:pt>
                <c:pt idx="3374">
                  <c:v>1070.709961</c:v>
                </c:pt>
                <c:pt idx="3375">
                  <c:v>1098.380005</c:v>
                </c:pt>
                <c:pt idx="3376">
                  <c:v>1102.829956</c:v>
                </c:pt>
                <c:pt idx="3377">
                  <c:v>1064.880005</c:v>
                </c:pt>
                <c:pt idx="3378">
                  <c:v>1050.469971</c:v>
                </c:pt>
                <c:pt idx="3379">
                  <c:v>1062</c:v>
                </c:pt>
                <c:pt idx="3380">
                  <c:v>1055.6899410000001</c:v>
                </c:pt>
                <c:pt idx="3381">
                  <c:v>1086.839966</c:v>
                </c:pt>
                <c:pt idx="3382">
                  <c:v>1091.599976</c:v>
                </c:pt>
                <c:pt idx="3383">
                  <c:v>1089.630005</c:v>
                </c:pt>
                <c:pt idx="3384">
                  <c:v>1115.2299800000001</c:v>
                </c:pt>
                <c:pt idx="3385">
                  <c:v>1114.6099850000001</c:v>
                </c:pt>
                <c:pt idx="3386">
                  <c:v>1116.040039</c:v>
                </c:pt>
                <c:pt idx="3387">
                  <c:v>1117.51001</c:v>
                </c:pt>
                <c:pt idx="3388">
                  <c:v>1113.1999510000001</c:v>
                </c:pt>
                <c:pt idx="3389">
                  <c:v>1095.3100589999999</c:v>
                </c:pt>
                <c:pt idx="3390">
                  <c:v>1092.040039</c:v>
                </c:pt>
                <c:pt idx="3391">
                  <c:v>1073.6899410000001</c:v>
                </c:pt>
                <c:pt idx="3392">
                  <c:v>1076.76001</c:v>
                </c:pt>
                <c:pt idx="3393">
                  <c:v>1074.5699460000001</c:v>
                </c:pt>
                <c:pt idx="3394">
                  <c:v>1041.23999</c:v>
                </c:pt>
                <c:pt idx="3395">
                  <c:v>1030.709961</c:v>
                </c:pt>
                <c:pt idx="3396">
                  <c:v>1027.369995</c:v>
                </c:pt>
                <c:pt idx="3397">
                  <c:v>1022.580017</c:v>
                </c:pt>
                <c:pt idx="3398">
                  <c:v>1028.0600589999999</c:v>
                </c:pt>
                <c:pt idx="3399">
                  <c:v>1060.2700199999999</c:v>
                </c:pt>
                <c:pt idx="3400">
                  <c:v>1070.25</c:v>
                </c:pt>
                <c:pt idx="3401">
                  <c:v>1077.959961</c:v>
                </c:pt>
                <c:pt idx="3402">
                  <c:v>1078.75</c:v>
                </c:pt>
                <c:pt idx="3403">
                  <c:v>1095.339966</c:v>
                </c:pt>
                <c:pt idx="3404">
                  <c:v>1095.170044</c:v>
                </c:pt>
                <c:pt idx="3405">
                  <c:v>1096.4799800000001</c:v>
                </c:pt>
                <c:pt idx="3406">
                  <c:v>1064.880005</c:v>
                </c:pt>
                <c:pt idx="3407">
                  <c:v>1071.25</c:v>
                </c:pt>
                <c:pt idx="3408">
                  <c:v>1083.4799800000001</c:v>
                </c:pt>
                <c:pt idx="3409">
                  <c:v>1069.589966</c:v>
                </c:pt>
                <c:pt idx="3410">
                  <c:v>1093.670044</c:v>
                </c:pt>
                <c:pt idx="3411">
                  <c:v>1102.660034</c:v>
                </c:pt>
                <c:pt idx="3412">
                  <c:v>1115.01001</c:v>
                </c:pt>
                <c:pt idx="3413">
                  <c:v>1113.839966</c:v>
                </c:pt>
                <c:pt idx="3414">
                  <c:v>1106.130005</c:v>
                </c:pt>
                <c:pt idx="3415">
                  <c:v>1101.530029</c:v>
                </c:pt>
                <c:pt idx="3416">
                  <c:v>1101.599976</c:v>
                </c:pt>
                <c:pt idx="3417">
                  <c:v>1125.8599850000001</c:v>
                </c:pt>
                <c:pt idx="3418">
                  <c:v>1120.459961</c:v>
                </c:pt>
                <c:pt idx="3419">
                  <c:v>1127.23999</c:v>
                </c:pt>
                <c:pt idx="3420">
                  <c:v>1125.8100589999999</c:v>
                </c:pt>
                <c:pt idx="3421">
                  <c:v>1121.6400149999999</c:v>
                </c:pt>
                <c:pt idx="3422">
                  <c:v>1127.790039</c:v>
                </c:pt>
                <c:pt idx="3423">
                  <c:v>1121.0600589999999</c:v>
                </c:pt>
                <c:pt idx="3424">
                  <c:v>1089.469971</c:v>
                </c:pt>
                <c:pt idx="3425">
                  <c:v>1083.6099850000001</c:v>
                </c:pt>
                <c:pt idx="3426">
                  <c:v>1079.25</c:v>
                </c:pt>
                <c:pt idx="3427">
                  <c:v>1079.380005</c:v>
                </c:pt>
                <c:pt idx="3428">
                  <c:v>1092.540039</c:v>
                </c:pt>
                <c:pt idx="3429">
                  <c:v>1094.160034</c:v>
                </c:pt>
                <c:pt idx="3430">
                  <c:v>1075.630005</c:v>
                </c:pt>
                <c:pt idx="3431">
                  <c:v>1071.6899410000001</c:v>
                </c:pt>
                <c:pt idx="3432">
                  <c:v>1067.3599850000001</c:v>
                </c:pt>
                <c:pt idx="3433">
                  <c:v>1051.869995</c:v>
                </c:pt>
                <c:pt idx="3434">
                  <c:v>1055.329956</c:v>
                </c:pt>
                <c:pt idx="3435">
                  <c:v>1047.219971</c:v>
                </c:pt>
                <c:pt idx="3436">
                  <c:v>1064.589966</c:v>
                </c:pt>
                <c:pt idx="3437">
                  <c:v>1048.920044</c:v>
                </c:pt>
                <c:pt idx="3438">
                  <c:v>1049.329956</c:v>
                </c:pt>
                <c:pt idx="3439">
                  <c:v>1080.290039</c:v>
                </c:pt>
                <c:pt idx="3440">
                  <c:v>1090.099976</c:v>
                </c:pt>
                <c:pt idx="3441">
                  <c:v>1104.51001</c:v>
                </c:pt>
                <c:pt idx="3442">
                  <c:v>1091.839966</c:v>
                </c:pt>
                <c:pt idx="3443">
                  <c:v>1098.869995</c:v>
                </c:pt>
                <c:pt idx="3444">
                  <c:v>1104.1800539999999</c:v>
                </c:pt>
                <c:pt idx="3445">
                  <c:v>1109.5500489999999</c:v>
                </c:pt>
                <c:pt idx="3446">
                  <c:v>1121.900024</c:v>
                </c:pt>
                <c:pt idx="3447">
                  <c:v>1121.099976</c:v>
                </c:pt>
                <c:pt idx="3448">
                  <c:v>1125.0699460000001</c:v>
                </c:pt>
                <c:pt idx="3449">
                  <c:v>1124.660034</c:v>
                </c:pt>
                <c:pt idx="3450">
                  <c:v>1125.589966</c:v>
                </c:pt>
                <c:pt idx="3451">
                  <c:v>1142.709961</c:v>
                </c:pt>
                <c:pt idx="3452">
                  <c:v>1139.780029</c:v>
                </c:pt>
                <c:pt idx="3453">
                  <c:v>1134.280029</c:v>
                </c:pt>
                <c:pt idx="3454">
                  <c:v>1124.829956</c:v>
                </c:pt>
                <c:pt idx="3455">
                  <c:v>1148.670044</c:v>
                </c:pt>
                <c:pt idx="3456">
                  <c:v>1142.160034</c:v>
                </c:pt>
                <c:pt idx="3457">
                  <c:v>1147.6999510000001</c:v>
                </c:pt>
                <c:pt idx="3458">
                  <c:v>1144.7299800000001</c:v>
                </c:pt>
                <c:pt idx="3459">
                  <c:v>1141.1999510000001</c:v>
                </c:pt>
                <c:pt idx="3460">
                  <c:v>1146.23999</c:v>
                </c:pt>
                <c:pt idx="3461">
                  <c:v>1137.030029</c:v>
                </c:pt>
                <c:pt idx="3462">
                  <c:v>1160.75</c:v>
                </c:pt>
                <c:pt idx="3463">
                  <c:v>1159.969971</c:v>
                </c:pt>
                <c:pt idx="3464">
                  <c:v>1158.0600589999999</c:v>
                </c:pt>
                <c:pt idx="3465">
                  <c:v>1165.150024</c:v>
                </c:pt>
                <c:pt idx="3466">
                  <c:v>1165.3199460000001</c:v>
                </c:pt>
                <c:pt idx="3467">
                  <c:v>1169.7700199999999</c:v>
                </c:pt>
                <c:pt idx="3468">
                  <c:v>1178.099976</c:v>
                </c:pt>
                <c:pt idx="3469">
                  <c:v>1173.8100589999999</c:v>
                </c:pt>
                <c:pt idx="3470">
                  <c:v>1176.1899410000001</c:v>
                </c:pt>
                <c:pt idx="3471">
                  <c:v>1184.709961</c:v>
                </c:pt>
                <c:pt idx="3472">
                  <c:v>1165.900024</c:v>
                </c:pt>
                <c:pt idx="3473">
                  <c:v>1178.170044</c:v>
                </c:pt>
                <c:pt idx="3474">
                  <c:v>1180.26001</c:v>
                </c:pt>
                <c:pt idx="3475">
                  <c:v>1183.079956</c:v>
                </c:pt>
                <c:pt idx="3476">
                  <c:v>1185.619995</c:v>
                </c:pt>
                <c:pt idx="3477">
                  <c:v>1185.6400149999999</c:v>
                </c:pt>
                <c:pt idx="3478">
                  <c:v>1182.4499510000001</c:v>
                </c:pt>
                <c:pt idx="3479">
                  <c:v>1183.780029</c:v>
                </c:pt>
                <c:pt idx="3480">
                  <c:v>1183.26001</c:v>
                </c:pt>
                <c:pt idx="3481">
                  <c:v>1184.380005</c:v>
                </c:pt>
                <c:pt idx="3482">
                  <c:v>1193.5699460000001</c:v>
                </c:pt>
                <c:pt idx="3483">
                  <c:v>1197.959961</c:v>
                </c:pt>
                <c:pt idx="3484">
                  <c:v>1221.0600589999999</c:v>
                </c:pt>
                <c:pt idx="3485">
                  <c:v>1225.849976</c:v>
                </c:pt>
                <c:pt idx="3486">
                  <c:v>1223.25</c:v>
                </c:pt>
                <c:pt idx="3487">
                  <c:v>1213.400024</c:v>
                </c:pt>
                <c:pt idx="3488">
                  <c:v>1218.709961</c:v>
                </c:pt>
                <c:pt idx="3489">
                  <c:v>1213.540039</c:v>
                </c:pt>
                <c:pt idx="3490">
                  <c:v>1199.209961</c:v>
                </c:pt>
                <c:pt idx="3491">
                  <c:v>1197.75</c:v>
                </c:pt>
                <c:pt idx="3492">
                  <c:v>1178.339966</c:v>
                </c:pt>
                <c:pt idx="3493">
                  <c:v>1178.589966</c:v>
                </c:pt>
                <c:pt idx="3494">
                  <c:v>1196.6899410000001</c:v>
                </c:pt>
                <c:pt idx="3495">
                  <c:v>1199.7299800000001</c:v>
                </c:pt>
                <c:pt idx="3496">
                  <c:v>1197.839966</c:v>
                </c:pt>
                <c:pt idx="3497">
                  <c:v>1180.7299800000001</c:v>
                </c:pt>
                <c:pt idx="3498">
                  <c:v>1198.349976</c:v>
                </c:pt>
                <c:pt idx="3499">
                  <c:v>1189.400024</c:v>
                </c:pt>
                <c:pt idx="3500">
                  <c:v>1187.76001</c:v>
                </c:pt>
                <c:pt idx="3501">
                  <c:v>1180.5500489999999</c:v>
                </c:pt>
                <c:pt idx="3502">
                  <c:v>1206.0699460000001</c:v>
                </c:pt>
                <c:pt idx="3503">
                  <c:v>1221.530029</c:v>
                </c:pt>
                <c:pt idx="3504">
                  <c:v>1224.709961</c:v>
                </c:pt>
                <c:pt idx="3505">
                  <c:v>1223.119995</c:v>
                </c:pt>
                <c:pt idx="3506">
                  <c:v>1223.75</c:v>
                </c:pt>
                <c:pt idx="3507">
                  <c:v>1228.280029</c:v>
                </c:pt>
                <c:pt idx="3508">
                  <c:v>1233</c:v>
                </c:pt>
                <c:pt idx="3509">
                  <c:v>1240.400024</c:v>
                </c:pt>
                <c:pt idx="3510">
                  <c:v>1240.459961</c:v>
                </c:pt>
                <c:pt idx="3511">
                  <c:v>1241.589966</c:v>
                </c:pt>
                <c:pt idx="3512">
                  <c:v>1235.2299800000001</c:v>
                </c:pt>
                <c:pt idx="3513">
                  <c:v>1242.869995</c:v>
                </c:pt>
                <c:pt idx="3514">
                  <c:v>1243.910034</c:v>
                </c:pt>
                <c:pt idx="3515">
                  <c:v>1247.079956</c:v>
                </c:pt>
                <c:pt idx="3516">
                  <c:v>1254.599976</c:v>
                </c:pt>
                <c:pt idx="3517">
                  <c:v>1258.839966</c:v>
                </c:pt>
                <c:pt idx="3518">
                  <c:v>1256.7700199999999</c:v>
                </c:pt>
                <c:pt idx="3519">
                  <c:v>1257.540039</c:v>
                </c:pt>
                <c:pt idx="3520">
                  <c:v>1258.51001</c:v>
                </c:pt>
                <c:pt idx="3521">
                  <c:v>1259.780029</c:v>
                </c:pt>
                <c:pt idx="3522">
                  <c:v>1257.880005</c:v>
                </c:pt>
                <c:pt idx="3523">
                  <c:v>1257.6400149999999</c:v>
                </c:pt>
                <c:pt idx="3524">
                  <c:v>1271.869995</c:v>
                </c:pt>
                <c:pt idx="3525">
                  <c:v>1270.1999510000001</c:v>
                </c:pt>
                <c:pt idx="3526">
                  <c:v>1276.5600589999999</c:v>
                </c:pt>
                <c:pt idx="3527">
                  <c:v>1273.849976</c:v>
                </c:pt>
                <c:pt idx="3528">
                  <c:v>1271.5</c:v>
                </c:pt>
                <c:pt idx="3529">
                  <c:v>1269.75</c:v>
                </c:pt>
                <c:pt idx="3530">
                  <c:v>1274.4799800000001</c:v>
                </c:pt>
                <c:pt idx="3531">
                  <c:v>1285.959961</c:v>
                </c:pt>
                <c:pt idx="3532">
                  <c:v>1283.76001</c:v>
                </c:pt>
                <c:pt idx="3533">
                  <c:v>1293.23999</c:v>
                </c:pt>
                <c:pt idx="3534">
                  <c:v>1295.0200199999999</c:v>
                </c:pt>
                <c:pt idx="3535">
                  <c:v>1281.920044</c:v>
                </c:pt>
                <c:pt idx="3536">
                  <c:v>1280.26001</c:v>
                </c:pt>
                <c:pt idx="3537">
                  <c:v>1283.349976</c:v>
                </c:pt>
                <c:pt idx="3538">
                  <c:v>1290.839966</c:v>
                </c:pt>
                <c:pt idx="3539">
                  <c:v>1291.1800539999999</c:v>
                </c:pt>
                <c:pt idx="3540">
                  <c:v>1296.630005</c:v>
                </c:pt>
                <c:pt idx="3541">
                  <c:v>1299.540039</c:v>
                </c:pt>
                <c:pt idx="3542">
                  <c:v>1276.339966</c:v>
                </c:pt>
                <c:pt idx="3543">
                  <c:v>1286.119995</c:v>
                </c:pt>
                <c:pt idx="3544">
                  <c:v>1307.589966</c:v>
                </c:pt>
                <c:pt idx="3545">
                  <c:v>1304.030029</c:v>
                </c:pt>
                <c:pt idx="3546">
                  <c:v>1307.099976</c:v>
                </c:pt>
                <c:pt idx="3547">
                  <c:v>1310.869995</c:v>
                </c:pt>
                <c:pt idx="3548">
                  <c:v>1319.0500489999999</c:v>
                </c:pt>
                <c:pt idx="3549">
                  <c:v>1324.5699460000001</c:v>
                </c:pt>
                <c:pt idx="3550">
                  <c:v>1320.880005</c:v>
                </c:pt>
                <c:pt idx="3551">
                  <c:v>1321.869995</c:v>
                </c:pt>
                <c:pt idx="3552">
                  <c:v>1329.150024</c:v>
                </c:pt>
                <c:pt idx="3553">
                  <c:v>1332.3199460000001</c:v>
                </c:pt>
                <c:pt idx="3554">
                  <c:v>1328.01001</c:v>
                </c:pt>
                <c:pt idx="3555">
                  <c:v>1336.3199460000001</c:v>
                </c:pt>
                <c:pt idx="3556">
                  <c:v>1340.4300539999999</c:v>
                </c:pt>
                <c:pt idx="3557">
                  <c:v>1343.01001</c:v>
                </c:pt>
                <c:pt idx="3558">
                  <c:v>1315.4399410000001</c:v>
                </c:pt>
                <c:pt idx="3559">
                  <c:v>1307.400024</c:v>
                </c:pt>
                <c:pt idx="3560">
                  <c:v>1306.099976</c:v>
                </c:pt>
                <c:pt idx="3561">
                  <c:v>1319.880005</c:v>
                </c:pt>
                <c:pt idx="3562">
                  <c:v>1327.219971</c:v>
                </c:pt>
                <c:pt idx="3563">
                  <c:v>1306.329956</c:v>
                </c:pt>
                <c:pt idx="3564">
                  <c:v>1308.4399410000001</c:v>
                </c:pt>
                <c:pt idx="3565">
                  <c:v>1330.969971</c:v>
                </c:pt>
                <c:pt idx="3566">
                  <c:v>1321.150024</c:v>
                </c:pt>
                <c:pt idx="3567">
                  <c:v>1310.130005</c:v>
                </c:pt>
                <c:pt idx="3568">
                  <c:v>1321.8199460000001</c:v>
                </c:pt>
                <c:pt idx="3569">
                  <c:v>1320.0200199999999</c:v>
                </c:pt>
                <c:pt idx="3570">
                  <c:v>1295.1099850000001</c:v>
                </c:pt>
                <c:pt idx="3571">
                  <c:v>1304.280029</c:v>
                </c:pt>
                <c:pt idx="3572">
                  <c:v>1296.3900149999999</c:v>
                </c:pt>
                <c:pt idx="3573">
                  <c:v>1281.869995</c:v>
                </c:pt>
                <c:pt idx="3574">
                  <c:v>1256.880005</c:v>
                </c:pt>
                <c:pt idx="3575">
                  <c:v>1273.719971</c:v>
                </c:pt>
                <c:pt idx="3576">
                  <c:v>1279.209961</c:v>
                </c:pt>
                <c:pt idx="3577">
                  <c:v>1298.380005</c:v>
                </c:pt>
                <c:pt idx="3578">
                  <c:v>1293.7700199999999</c:v>
                </c:pt>
                <c:pt idx="3579">
                  <c:v>1297.540039</c:v>
                </c:pt>
                <c:pt idx="3580">
                  <c:v>1309.660034</c:v>
                </c:pt>
                <c:pt idx="3581">
                  <c:v>1313.8000489999999</c:v>
                </c:pt>
                <c:pt idx="3582">
                  <c:v>1310.1899410000001</c:v>
                </c:pt>
                <c:pt idx="3583">
                  <c:v>1319.4399410000001</c:v>
                </c:pt>
                <c:pt idx="3584">
                  <c:v>1328.26001</c:v>
                </c:pt>
                <c:pt idx="3585">
                  <c:v>1325.829956</c:v>
                </c:pt>
                <c:pt idx="3586">
                  <c:v>1332.410034</c:v>
                </c:pt>
                <c:pt idx="3587">
                  <c:v>1332.869995</c:v>
                </c:pt>
                <c:pt idx="3588">
                  <c:v>1332.630005</c:v>
                </c:pt>
                <c:pt idx="3589">
                  <c:v>1335.540039</c:v>
                </c:pt>
                <c:pt idx="3590">
                  <c:v>1333.51001</c:v>
                </c:pt>
                <c:pt idx="3591">
                  <c:v>1328.170044</c:v>
                </c:pt>
                <c:pt idx="3592">
                  <c:v>1324.459961</c:v>
                </c:pt>
                <c:pt idx="3593">
                  <c:v>1314.160034</c:v>
                </c:pt>
                <c:pt idx="3594">
                  <c:v>1314.410034</c:v>
                </c:pt>
                <c:pt idx="3595">
                  <c:v>1314.5200199999999</c:v>
                </c:pt>
                <c:pt idx="3596">
                  <c:v>1319.6800539999999</c:v>
                </c:pt>
                <c:pt idx="3597">
                  <c:v>1305.1400149999999</c:v>
                </c:pt>
                <c:pt idx="3598">
                  <c:v>1312.619995</c:v>
                </c:pt>
                <c:pt idx="3599">
                  <c:v>1330.3599850000001</c:v>
                </c:pt>
                <c:pt idx="3600">
                  <c:v>1337.380005</c:v>
                </c:pt>
                <c:pt idx="3601">
                  <c:v>1335.25</c:v>
                </c:pt>
                <c:pt idx="3602">
                  <c:v>1347.23999</c:v>
                </c:pt>
                <c:pt idx="3603">
                  <c:v>1355.660034</c:v>
                </c:pt>
                <c:pt idx="3604">
                  <c:v>1360.4799800000001</c:v>
                </c:pt>
                <c:pt idx="3605">
                  <c:v>1363.6099850000001</c:v>
                </c:pt>
                <c:pt idx="3606">
                  <c:v>1361.219971</c:v>
                </c:pt>
                <c:pt idx="3607">
                  <c:v>1356.619995</c:v>
                </c:pt>
                <c:pt idx="3608">
                  <c:v>1347.3199460000001</c:v>
                </c:pt>
                <c:pt idx="3609">
                  <c:v>1335.099976</c:v>
                </c:pt>
                <c:pt idx="3610">
                  <c:v>1340.1999510000001</c:v>
                </c:pt>
                <c:pt idx="3611">
                  <c:v>1346.290039</c:v>
                </c:pt>
                <c:pt idx="3612">
                  <c:v>1357.160034</c:v>
                </c:pt>
                <c:pt idx="3613">
                  <c:v>1342.079956</c:v>
                </c:pt>
                <c:pt idx="3614">
                  <c:v>1348.650024</c:v>
                </c:pt>
                <c:pt idx="3615">
                  <c:v>1337.7700199999999</c:v>
                </c:pt>
                <c:pt idx="3616">
                  <c:v>1329.469971</c:v>
                </c:pt>
                <c:pt idx="3617">
                  <c:v>1328.9799800000001</c:v>
                </c:pt>
                <c:pt idx="3618">
                  <c:v>1340.6800539999999</c:v>
                </c:pt>
                <c:pt idx="3619">
                  <c:v>1343.599976</c:v>
                </c:pt>
                <c:pt idx="3620">
                  <c:v>1333.2700199999999</c:v>
                </c:pt>
                <c:pt idx="3621">
                  <c:v>1317.369995</c:v>
                </c:pt>
                <c:pt idx="3622">
                  <c:v>1316.280029</c:v>
                </c:pt>
                <c:pt idx="3623">
                  <c:v>1320.469971</c:v>
                </c:pt>
                <c:pt idx="3624">
                  <c:v>1325.6899410000001</c:v>
                </c:pt>
                <c:pt idx="3625">
                  <c:v>1331.099976</c:v>
                </c:pt>
                <c:pt idx="3626">
                  <c:v>1345.1999510000001</c:v>
                </c:pt>
                <c:pt idx="3627">
                  <c:v>1314.5500489999999</c:v>
                </c:pt>
                <c:pt idx="3628">
                  <c:v>1312.9399410000001</c:v>
                </c:pt>
                <c:pt idx="3629">
                  <c:v>1300.160034</c:v>
                </c:pt>
                <c:pt idx="3630">
                  <c:v>1286.170044</c:v>
                </c:pt>
                <c:pt idx="3631">
                  <c:v>1284.9399410000001</c:v>
                </c:pt>
                <c:pt idx="3632">
                  <c:v>1279.5600589999999</c:v>
                </c:pt>
                <c:pt idx="3633">
                  <c:v>1289</c:v>
                </c:pt>
                <c:pt idx="3634">
                  <c:v>1270.9799800000001</c:v>
                </c:pt>
                <c:pt idx="3635">
                  <c:v>1271.829956</c:v>
                </c:pt>
                <c:pt idx="3636">
                  <c:v>1287.869995</c:v>
                </c:pt>
                <c:pt idx="3637">
                  <c:v>1265.420044</c:v>
                </c:pt>
                <c:pt idx="3638">
                  <c:v>1267.6400149999999</c:v>
                </c:pt>
                <c:pt idx="3639">
                  <c:v>1271.5</c:v>
                </c:pt>
                <c:pt idx="3640">
                  <c:v>1278.3599850000001</c:v>
                </c:pt>
                <c:pt idx="3641">
                  <c:v>1295.5200199999999</c:v>
                </c:pt>
                <c:pt idx="3642">
                  <c:v>1287.1400149999999</c:v>
                </c:pt>
                <c:pt idx="3643">
                  <c:v>1283.5</c:v>
                </c:pt>
                <c:pt idx="3644">
                  <c:v>1268.4499510000001</c:v>
                </c:pt>
                <c:pt idx="3645">
                  <c:v>1280.099976</c:v>
                </c:pt>
                <c:pt idx="3646">
                  <c:v>1296.670044</c:v>
                </c:pt>
                <c:pt idx="3647">
                  <c:v>1307.410034</c:v>
                </c:pt>
                <c:pt idx="3648">
                  <c:v>1320.6400149999999</c:v>
                </c:pt>
                <c:pt idx="3649">
                  <c:v>1339.670044</c:v>
                </c:pt>
                <c:pt idx="3650">
                  <c:v>1337.880005</c:v>
                </c:pt>
                <c:pt idx="3651">
                  <c:v>1339.219971</c:v>
                </c:pt>
                <c:pt idx="3652">
                  <c:v>1353.219971</c:v>
                </c:pt>
                <c:pt idx="3653">
                  <c:v>1343.8000489999999</c:v>
                </c:pt>
                <c:pt idx="3654">
                  <c:v>1319.48999</c:v>
                </c:pt>
                <c:pt idx="3655">
                  <c:v>1313.6400149999999</c:v>
                </c:pt>
                <c:pt idx="3656">
                  <c:v>1317.719971</c:v>
                </c:pt>
                <c:pt idx="3657">
                  <c:v>1308.869995</c:v>
                </c:pt>
                <c:pt idx="3658">
                  <c:v>1316.1400149999999</c:v>
                </c:pt>
                <c:pt idx="3659">
                  <c:v>1305.4399410000001</c:v>
                </c:pt>
                <c:pt idx="3660">
                  <c:v>1326.7299800000001</c:v>
                </c:pt>
                <c:pt idx="3661">
                  <c:v>1325.839966</c:v>
                </c:pt>
                <c:pt idx="3662">
                  <c:v>1343.8000489999999</c:v>
                </c:pt>
                <c:pt idx="3663">
                  <c:v>1345.0200199999999</c:v>
                </c:pt>
                <c:pt idx="3664">
                  <c:v>1337.4300539999999</c:v>
                </c:pt>
                <c:pt idx="3665">
                  <c:v>1331.9399410000001</c:v>
                </c:pt>
                <c:pt idx="3666">
                  <c:v>1304.8900149999999</c:v>
                </c:pt>
                <c:pt idx="3667">
                  <c:v>1300.670044</c:v>
                </c:pt>
                <c:pt idx="3668">
                  <c:v>1292.280029</c:v>
                </c:pt>
                <c:pt idx="3669">
                  <c:v>1286.9399410000001</c:v>
                </c:pt>
                <c:pt idx="3670">
                  <c:v>1254.0500489999999</c:v>
                </c:pt>
                <c:pt idx="3671">
                  <c:v>1260.339966</c:v>
                </c:pt>
                <c:pt idx="3672">
                  <c:v>1200.0699460000001</c:v>
                </c:pt>
                <c:pt idx="3673">
                  <c:v>1199.380005</c:v>
                </c:pt>
                <c:pt idx="3674">
                  <c:v>1119.459961</c:v>
                </c:pt>
                <c:pt idx="3675">
                  <c:v>1172.530029</c:v>
                </c:pt>
                <c:pt idx="3676">
                  <c:v>1120.76001</c:v>
                </c:pt>
                <c:pt idx="3677">
                  <c:v>1172.6400149999999</c:v>
                </c:pt>
                <c:pt idx="3678">
                  <c:v>1178.8100589999999</c:v>
                </c:pt>
                <c:pt idx="3679">
                  <c:v>1204.48999</c:v>
                </c:pt>
                <c:pt idx="3680">
                  <c:v>1192.76001</c:v>
                </c:pt>
                <c:pt idx="3681">
                  <c:v>1193.8900149999999</c:v>
                </c:pt>
                <c:pt idx="3682">
                  <c:v>1140.650024</c:v>
                </c:pt>
                <c:pt idx="3683">
                  <c:v>1123.530029</c:v>
                </c:pt>
                <c:pt idx="3684">
                  <c:v>1123.8199460000001</c:v>
                </c:pt>
                <c:pt idx="3685">
                  <c:v>1162.349976</c:v>
                </c:pt>
                <c:pt idx="3686">
                  <c:v>1177.599976</c:v>
                </c:pt>
                <c:pt idx="3687">
                  <c:v>1159.2700199999999</c:v>
                </c:pt>
                <c:pt idx="3688">
                  <c:v>1176.8000489999999</c:v>
                </c:pt>
                <c:pt idx="3689">
                  <c:v>1210.079956</c:v>
                </c:pt>
                <c:pt idx="3690">
                  <c:v>1212.920044</c:v>
                </c:pt>
                <c:pt idx="3691">
                  <c:v>1218.8900149999999</c:v>
                </c:pt>
                <c:pt idx="3692">
                  <c:v>1204.420044</c:v>
                </c:pt>
                <c:pt idx="3693">
                  <c:v>1173.969971</c:v>
                </c:pt>
                <c:pt idx="3694">
                  <c:v>1165.23999</c:v>
                </c:pt>
                <c:pt idx="3695">
                  <c:v>1198.619995</c:v>
                </c:pt>
                <c:pt idx="3696">
                  <c:v>1185.900024</c:v>
                </c:pt>
                <c:pt idx="3697">
                  <c:v>1154.2299800000001</c:v>
                </c:pt>
                <c:pt idx="3698">
                  <c:v>1162.2700199999999</c:v>
                </c:pt>
                <c:pt idx="3699">
                  <c:v>1172.869995</c:v>
                </c:pt>
                <c:pt idx="3700">
                  <c:v>1188.6800539999999</c:v>
                </c:pt>
                <c:pt idx="3701">
                  <c:v>1209.1099850000001</c:v>
                </c:pt>
                <c:pt idx="3702">
                  <c:v>1216.01001</c:v>
                </c:pt>
                <c:pt idx="3703">
                  <c:v>1204.089966</c:v>
                </c:pt>
                <c:pt idx="3704">
                  <c:v>1202.089966</c:v>
                </c:pt>
                <c:pt idx="3705">
                  <c:v>1166.76001</c:v>
                </c:pt>
                <c:pt idx="3706">
                  <c:v>1129.5600589999999</c:v>
                </c:pt>
                <c:pt idx="3707">
                  <c:v>1136.4300539999999</c:v>
                </c:pt>
                <c:pt idx="3708">
                  <c:v>1162.9499510000001</c:v>
                </c:pt>
                <c:pt idx="3709">
                  <c:v>1175.380005</c:v>
                </c:pt>
                <c:pt idx="3710">
                  <c:v>1151.0600589999999</c:v>
                </c:pt>
                <c:pt idx="3711">
                  <c:v>1160.400024</c:v>
                </c:pt>
                <c:pt idx="3712">
                  <c:v>1131.420044</c:v>
                </c:pt>
                <c:pt idx="3713">
                  <c:v>1099.2299800000001</c:v>
                </c:pt>
                <c:pt idx="3714">
                  <c:v>1123.9499510000001</c:v>
                </c:pt>
                <c:pt idx="3715">
                  <c:v>1144.030029</c:v>
                </c:pt>
                <c:pt idx="3716">
                  <c:v>1164.969971</c:v>
                </c:pt>
                <c:pt idx="3717">
                  <c:v>1155.459961</c:v>
                </c:pt>
                <c:pt idx="3718">
                  <c:v>1194.8900149999999</c:v>
                </c:pt>
                <c:pt idx="3719">
                  <c:v>1195.540039</c:v>
                </c:pt>
                <c:pt idx="3720">
                  <c:v>1207.25</c:v>
                </c:pt>
                <c:pt idx="3721">
                  <c:v>1203.660034</c:v>
                </c:pt>
                <c:pt idx="3722">
                  <c:v>1224.579956</c:v>
                </c:pt>
                <c:pt idx="3723">
                  <c:v>1200.8599850000001</c:v>
                </c:pt>
                <c:pt idx="3724">
                  <c:v>1225.380005</c:v>
                </c:pt>
                <c:pt idx="3725">
                  <c:v>1209.880005</c:v>
                </c:pt>
                <c:pt idx="3726">
                  <c:v>1215.3900149999999</c:v>
                </c:pt>
                <c:pt idx="3727">
                  <c:v>1238.25</c:v>
                </c:pt>
                <c:pt idx="3728">
                  <c:v>1254.1899410000001</c:v>
                </c:pt>
                <c:pt idx="3729">
                  <c:v>1229.0500489999999</c:v>
                </c:pt>
                <c:pt idx="3730">
                  <c:v>1242</c:v>
                </c:pt>
                <c:pt idx="3731">
                  <c:v>1284.589966</c:v>
                </c:pt>
                <c:pt idx="3732">
                  <c:v>1285.089966</c:v>
                </c:pt>
                <c:pt idx="3733">
                  <c:v>1253.3000489999999</c:v>
                </c:pt>
                <c:pt idx="3734">
                  <c:v>1218.280029</c:v>
                </c:pt>
                <c:pt idx="3735">
                  <c:v>1237.900024</c:v>
                </c:pt>
                <c:pt idx="3736">
                  <c:v>1261.150024</c:v>
                </c:pt>
                <c:pt idx="3737">
                  <c:v>1253.2299800000001</c:v>
                </c:pt>
                <c:pt idx="3738">
                  <c:v>1261.119995</c:v>
                </c:pt>
                <c:pt idx="3739">
                  <c:v>1275.920044</c:v>
                </c:pt>
                <c:pt idx="3740">
                  <c:v>1229.099976</c:v>
                </c:pt>
                <c:pt idx="3741">
                  <c:v>1239.6999510000001</c:v>
                </c:pt>
                <c:pt idx="3742">
                  <c:v>1263.849976</c:v>
                </c:pt>
                <c:pt idx="3743">
                  <c:v>1251.780029</c:v>
                </c:pt>
                <c:pt idx="3744">
                  <c:v>1257.8100589999999</c:v>
                </c:pt>
                <c:pt idx="3745">
                  <c:v>1236.910034</c:v>
                </c:pt>
                <c:pt idx="3746">
                  <c:v>1216.130005</c:v>
                </c:pt>
                <c:pt idx="3747">
                  <c:v>1215.650024</c:v>
                </c:pt>
                <c:pt idx="3748">
                  <c:v>1192.9799800000001</c:v>
                </c:pt>
                <c:pt idx="3749">
                  <c:v>1188.040039</c:v>
                </c:pt>
                <c:pt idx="3750">
                  <c:v>1161.790039</c:v>
                </c:pt>
                <c:pt idx="3751">
                  <c:v>1158.670044</c:v>
                </c:pt>
                <c:pt idx="3752">
                  <c:v>1192.5500489999999</c:v>
                </c:pt>
                <c:pt idx="3753">
                  <c:v>1195.1899410000001</c:v>
                </c:pt>
                <c:pt idx="3754">
                  <c:v>1246.959961</c:v>
                </c:pt>
                <c:pt idx="3755">
                  <c:v>1244.579956</c:v>
                </c:pt>
                <c:pt idx="3756">
                  <c:v>1244.280029</c:v>
                </c:pt>
                <c:pt idx="3757">
                  <c:v>1257.079956</c:v>
                </c:pt>
                <c:pt idx="3758">
                  <c:v>1258.469971</c:v>
                </c:pt>
                <c:pt idx="3759">
                  <c:v>1261.01001</c:v>
                </c:pt>
                <c:pt idx="3760">
                  <c:v>1234.349976</c:v>
                </c:pt>
                <c:pt idx="3761">
                  <c:v>1255.1899410000001</c:v>
                </c:pt>
                <c:pt idx="3762">
                  <c:v>1236.469971</c:v>
                </c:pt>
                <c:pt idx="3763">
                  <c:v>1225.7299800000001</c:v>
                </c:pt>
                <c:pt idx="3764">
                  <c:v>1211.8199460000001</c:v>
                </c:pt>
                <c:pt idx="3765">
                  <c:v>1215.75</c:v>
                </c:pt>
                <c:pt idx="3766">
                  <c:v>1219.660034</c:v>
                </c:pt>
                <c:pt idx="3767">
                  <c:v>1205.349976</c:v>
                </c:pt>
                <c:pt idx="3768">
                  <c:v>1241.3000489999999</c:v>
                </c:pt>
                <c:pt idx="3769">
                  <c:v>1243.719971</c:v>
                </c:pt>
                <c:pt idx="3770">
                  <c:v>1254</c:v>
                </c:pt>
                <c:pt idx="3771">
                  <c:v>1265.329956</c:v>
                </c:pt>
                <c:pt idx="3772">
                  <c:v>1265.4300539999999</c:v>
                </c:pt>
                <c:pt idx="3773">
                  <c:v>1249.6400149999999</c:v>
                </c:pt>
                <c:pt idx="3774">
                  <c:v>1263.0200199999999</c:v>
                </c:pt>
                <c:pt idx="3775">
                  <c:v>1257.599976</c:v>
                </c:pt>
                <c:pt idx="3776">
                  <c:v>1277.0600589999999</c:v>
                </c:pt>
                <c:pt idx="3777">
                  <c:v>1277.3000489999999</c:v>
                </c:pt>
                <c:pt idx="3778">
                  <c:v>1281.0600589999999</c:v>
                </c:pt>
                <c:pt idx="3779">
                  <c:v>1277.8100589999999</c:v>
                </c:pt>
                <c:pt idx="3780">
                  <c:v>1280.6999510000001</c:v>
                </c:pt>
                <c:pt idx="3781">
                  <c:v>1292.079956</c:v>
                </c:pt>
                <c:pt idx="3782">
                  <c:v>1292.4799800000001</c:v>
                </c:pt>
                <c:pt idx="3783">
                  <c:v>1295.5</c:v>
                </c:pt>
                <c:pt idx="3784">
                  <c:v>1289.089966</c:v>
                </c:pt>
                <c:pt idx="3785">
                  <c:v>1293.670044</c:v>
                </c:pt>
                <c:pt idx="3786">
                  <c:v>1308.040039</c:v>
                </c:pt>
                <c:pt idx="3787">
                  <c:v>1314.5</c:v>
                </c:pt>
                <c:pt idx="3788">
                  <c:v>1315.380005</c:v>
                </c:pt>
                <c:pt idx="3789">
                  <c:v>1316</c:v>
                </c:pt>
                <c:pt idx="3790">
                  <c:v>1314.650024</c:v>
                </c:pt>
                <c:pt idx="3791">
                  <c:v>1326.0600589999999</c:v>
                </c:pt>
                <c:pt idx="3792">
                  <c:v>1318.4300539999999</c:v>
                </c:pt>
                <c:pt idx="3793">
                  <c:v>1316.329956</c:v>
                </c:pt>
                <c:pt idx="3794">
                  <c:v>1313.01001</c:v>
                </c:pt>
                <c:pt idx="3795">
                  <c:v>1312.410034</c:v>
                </c:pt>
                <c:pt idx="3796">
                  <c:v>1324.089966</c:v>
                </c:pt>
                <c:pt idx="3797">
                  <c:v>1325.540039</c:v>
                </c:pt>
                <c:pt idx="3798">
                  <c:v>1344.900024</c:v>
                </c:pt>
                <c:pt idx="3799">
                  <c:v>1344.329956</c:v>
                </c:pt>
                <c:pt idx="3800">
                  <c:v>1347.0500489999999</c:v>
                </c:pt>
                <c:pt idx="3801">
                  <c:v>1349.959961</c:v>
                </c:pt>
                <c:pt idx="3802">
                  <c:v>1351.9499510000001</c:v>
                </c:pt>
                <c:pt idx="3803">
                  <c:v>1342.6400149999999</c:v>
                </c:pt>
                <c:pt idx="3804">
                  <c:v>1351.7700199999999</c:v>
                </c:pt>
                <c:pt idx="3805">
                  <c:v>1350.5</c:v>
                </c:pt>
                <c:pt idx="3806">
                  <c:v>1343.2299800000001</c:v>
                </c:pt>
                <c:pt idx="3807">
                  <c:v>1358.040039</c:v>
                </c:pt>
                <c:pt idx="3808">
                  <c:v>1361.2299800000001</c:v>
                </c:pt>
                <c:pt idx="3809">
                  <c:v>1362.209961</c:v>
                </c:pt>
                <c:pt idx="3810">
                  <c:v>1357.660034</c:v>
                </c:pt>
                <c:pt idx="3811">
                  <c:v>1363.459961</c:v>
                </c:pt>
                <c:pt idx="3812">
                  <c:v>1365.73999</c:v>
                </c:pt>
                <c:pt idx="3813">
                  <c:v>1367.589966</c:v>
                </c:pt>
                <c:pt idx="3814">
                  <c:v>1372.1800539999999</c:v>
                </c:pt>
                <c:pt idx="3815">
                  <c:v>1365.6800539999999</c:v>
                </c:pt>
                <c:pt idx="3816">
                  <c:v>1374.089966</c:v>
                </c:pt>
                <c:pt idx="3817">
                  <c:v>1369.630005</c:v>
                </c:pt>
                <c:pt idx="3818">
                  <c:v>1364.329956</c:v>
                </c:pt>
                <c:pt idx="3819">
                  <c:v>1343.3599850000001</c:v>
                </c:pt>
                <c:pt idx="3820">
                  <c:v>1352.630005</c:v>
                </c:pt>
                <c:pt idx="3821">
                  <c:v>1365.910034</c:v>
                </c:pt>
                <c:pt idx="3822">
                  <c:v>1370.869995</c:v>
                </c:pt>
                <c:pt idx="3823">
                  <c:v>1371.089966</c:v>
                </c:pt>
                <c:pt idx="3824">
                  <c:v>1395.9499510000001</c:v>
                </c:pt>
                <c:pt idx="3825">
                  <c:v>1394.280029</c:v>
                </c:pt>
                <c:pt idx="3826">
                  <c:v>1402.599976</c:v>
                </c:pt>
                <c:pt idx="3827">
                  <c:v>1404.170044</c:v>
                </c:pt>
                <c:pt idx="3828">
                  <c:v>1409.75</c:v>
                </c:pt>
                <c:pt idx="3829">
                  <c:v>1405.5200199999999</c:v>
                </c:pt>
                <c:pt idx="3830">
                  <c:v>1402.8900149999999</c:v>
                </c:pt>
                <c:pt idx="3831">
                  <c:v>1392.780029</c:v>
                </c:pt>
                <c:pt idx="3832">
                  <c:v>1397.1099850000001</c:v>
                </c:pt>
                <c:pt idx="3833">
                  <c:v>1416.51001</c:v>
                </c:pt>
                <c:pt idx="3834">
                  <c:v>1412.5200199999999</c:v>
                </c:pt>
                <c:pt idx="3835">
                  <c:v>1405.540039</c:v>
                </c:pt>
                <c:pt idx="3836">
                  <c:v>1403.280029</c:v>
                </c:pt>
                <c:pt idx="3837">
                  <c:v>1408.469971</c:v>
                </c:pt>
                <c:pt idx="3838">
                  <c:v>1419.040039</c:v>
                </c:pt>
                <c:pt idx="3839">
                  <c:v>1413.380005</c:v>
                </c:pt>
                <c:pt idx="3840">
                  <c:v>1398.959961</c:v>
                </c:pt>
                <c:pt idx="3841">
                  <c:v>1398.079956</c:v>
                </c:pt>
                <c:pt idx="3842">
                  <c:v>1382.1999510000001</c:v>
                </c:pt>
                <c:pt idx="3843">
                  <c:v>1358.589966</c:v>
                </c:pt>
                <c:pt idx="3844">
                  <c:v>1368.709961</c:v>
                </c:pt>
                <c:pt idx="3845">
                  <c:v>1387.5699460000001</c:v>
                </c:pt>
                <c:pt idx="3846">
                  <c:v>1370.26001</c:v>
                </c:pt>
                <c:pt idx="3847">
                  <c:v>1369.5699460000001</c:v>
                </c:pt>
                <c:pt idx="3848">
                  <c:v>1390.780029</c:v>
                </c:pt>
                <c:pt idx="3849">
                  <c:v>1385.1400149999999</c:v>
                </c:pt>
                <c:pt idx="3850">
                  <c:v>1376.920044</c:v>
                </c:pt>
                <c:pt idx="3851">
                  <c:v>1378.530029</c:v>
                </c:pt>
                <c:pt idx="3852">
                  <c:v>1366.9399410000001</c:v>
                </c:pt>
                <c:pt idx="3853">
                  <c:v>1371.969971</c:v>
                </c:pt>
                <c:pt idx="3854">
                  <c:v>1390.6899410000001</c:v>
                </c:pt>
                <c:pt idx="3855">
                  <c:v>1399.9799800000001</c:v>
                </c:pt>
                <c:pt idx="3856">
                  <c:v>1403.3599850000001</c:v>
                </c:pt>
                <c:pt idx="3857">
                  <c:v>1397.910034</c:v>
                </c:pt>
                <c:pt idx="3858">
                  <c:v>1405.8199460000001</c:v>
                </c:pt>
                <c:pt idx="3859">
                  <c:v>1402.3100589999999</c:v>
                </c:pt>
                <c:pt idx="3860">
                  <c:v>1391.5699460000001</c:v>
                </c:pt>
                <c:pt idx="3861">
                  <c:v>1369.099976</c:v>
                </c:pt>
                <c:pt idx="3862">
                  <c:v>1369.579956</c:v>
                </c:pt>
                <c:pt idx="3863">
                  <c:v>1363.719971</c:v>
                </c:pt>
                <c:pt idx="3864">
                  <c:v>1354.579956</c:v>
                </c:pt>
                <c:pt idx="3865">
                  <c:v>1357.98999</c:v>
                </c:pt>
                <c:pt idx="3866">
                  <c:v>1353.3900149999999</c:v>
                </c:pt>
                <c:pt idx="3867">
                  <c:v>1338.349976</c:v>
                </c:pt>
                <c:pt idx="3868">
                  <c:v>1330.660034</c:v>
                </c:pt>
                <c:pt idx="3869">
                  <c:v>1324.8000489999999</c:v>
                </c:pt>
                <c:pt idx="3870">
                  <c:v>1304.8599850000001</c:v>
                </c:pt>
                <c:pt idx="3871">
                  <c:v>1295.219971</c:v>
                </c:pt>
                <c:pt idx="3872">
                  <c:v>1315.98999</c:v>
                </c:pt>
                <c:pt idx="3873">
                  <c:v>1316.630005</c:v>
                </c:pt>
                <c:pt idx="3874">
                  <c:v>1318.8599850000001</c:v>
                </c:pt>
                <c:pt idx="3875">
                  <c:v>1320.6800539999999</c:v>
                </c:pt>
                <c:pt idx="3876">
                  <c:v>1317.8199460000001</c:v>
                </c:pt>
                <c:pt idx="3877">
                  <c:v>1332.420044</c:v>
                </c:pt>
                <c:pt idx="3878">
                  <c:v>1313.3199460000001</c:v>
                </c:pt>
                <c:pt idx="3879">
                  <c:v>1310.329956</c:v>
                </c:pt>
                <c:pt idx="3880">
                  <c:v>1278.040039</c:v>
                </c:pt>
                <c:pt idx="3881">
                  <c:v>1278.1800539999999</c:v>
                </c:pt>
                <c:pt idx="3882">
                  <c:v>1285.5</c:v>
                </c:pt>
                <c:pt idx="3883">
                  <c:v>1315.130005</c:v>
                </c:pt>
                <c:pt idx="3884">
                  <c:v>1314.98999</c:v>
                </c:pt>
                <c:pt idx="3885">
                  <c:v>1325.660034</c:v>
                </c:pt>
                <c:pt idx="3886">
                  <c:v>1308.9300539999999</c:v>
                </c:pt>
                <c:pt idx="3887">
                  <c:v>1324.1800539999999</c:v>
                </c:pt>
                <c:pt idx="3888">
                  <c:v>1314.880005</c:v>
                </c:pt>
                <c:pt idx="3889">
                  <c:v>1329.099976</c:v>
                </c:pt>
                <c:pt idx="3890">
                  <c:v>1342.839966</c:v>
                </c:pt>
                <c:pt idx="3891">
                  <c:v>1344.780029</c:v>
                </c:pt>
                <c:pt idx="3892">
                  <c:v>1357.9799800000001</c:v>
                </c:pt>
                <c:pt idx="3893">
                  <c:v>1355.6899410000001</c:v>
                </c:pt>
                <c:pt idx="3894">
                  <c:v>1325.51001</c:v>
                </c:pt>
                <c:pt idx="3895">
                  <c:v>1335.0200199999999</c:v>
                </c:pt>
                <c:pt idx="3896">
                  <c:v>1313.719971</c:v>
                </c:pt>
                <c:pt idx="3897">
                  <c:v>1319.98999</c:v>
                </c:pt>
                <c:pt idx="3898">
                  <c:v>1331.849976</c:v>
                </c:pt>
                <c:pt idx="3899">
                  <c:v>1329.040039</c:v>
                </c:pt>
                <c:pt idx="3900">
                  <c:v>1362.160034</c:v>
                </c:pt>
                <c:pt idx="3901">
                  <c:v>1365.51001</c:v>
                </c:pt>
                <c:pt idx="3902">
                  <c:v>1374.0200199999999</c:v>
                </c:pt>
                <c:pt idx="3903">
                  <c:v>1367.579956</c:v>
                </c:pt>
                <c:pt idx="3904">
                  <c:v>1354.6800539999999</c:v>
                </c:pt>
                <c:pt idx="3905">
                  <c:v>1352.459961</c:v>
                </c:pt>
                <c:pt idx="3906">
                  <c:v>1341.469971</c:v>
                </c:pt>
                <c:pt idx="3907">
                  <c:v>1341.4499510000001</c:v>
                </c:pt>
                <c:pt idx="3908">
                  <c:v>1334.76001</c:v>
                </c:pt>
                <c:pt idx="3909">
                  <c:v>1356.780029</c:v>
                </c:pt>
                <c:pt idx="3910">
                  <c:v>1353.6400149999999</c:v>
                </c:pt>
                <c:pt idx="3911">
                  <c:v>1363.670044</c:v>
                </c:pt>
                <c:pt idx="3912">
                  <c:v>1372.780029</c:v>
                </c:pt>
                <c:pt idx="3913">
                  <c:v>1376.51001</c:v>
                </c:pt>
                <c:pt idx="3914">
                  <c:v>1362.660034</c:v>
                </c:pt>
                <c:pt idx="3915">
                  <c:v>1350.5200199999999</c:v>
                </c:pt>
                <c:pt idx="3916">
                  <c:v>1338.3100589999999</c:v>
                </c:pt>
                <c:pt idx="3917">
                  <c:v>1337.8900149999999</c:v>
                </c:pt>
                <c:pt idx="3918">
                  <c:v>1360.0200199999999</c:v>
                </c:pt>
                <c:pt idx="3919">
                  <c:v>1385.969971</c:v>
                </c:pt>
                <c:pt idx="3920">
                  <c:v>1385.3000489999999</c:v>
                </c:pt>
                <c:pt idx="3921">
                  <c:v>1379.3199460000001</c:v>
                </c:pt>
                <c:pt idx="3922">
                  <c:v>1375.3199460000001</c:v>
                </c:pt>
                <c:pt idx="3923">
                  <c:v>1365</c:v>
                </c:pt>
                <c:pt idx="3924">
                  <c:v>1390.98999</c:v>
                </c:pt>
                <c:pt idx="3925">
                  <c:v>1394.2299800000001</c:v>
                </c:pt>
                <c:pt idx="3926">
                  <c:v>1401.349976</c:v>
                </c:pt>
                <c:pt idx="3927">
                  <c:v>1402.219971</c:v>
                </c:pt>
                <c:pt idx="3928">
                  <c:v>1402.8000489999999</c:v>
                </c:pt>
                <c:pt idx="3929">
                  <c:v>1405.869995</c:v>
                </c:pt>
                <c:pt idx="3930">
                  <c:v>1404.1099850000001</c:v>
                </c:pt>
                <c:pt idx="3931">
                  <c:v>1403.9300539999999</c:v>
                </c:pt>
                <c:pt idx="3932">
                  <c:v>1405.530029</c:v>
                </c:pt>
                <c:pt idx="3933">
                  <c:v>1415.51001</c:v>
                </c:pt>
                <c:pt idx="3934">
                  <c:v>1418.160034</c:v>
                </c:pt>
                <c:pt idx="3935">
                  <c:v>1418.130005</c:v>
                </c:pt>
                <c:pt idx="3936">
                  <c:v>1413.170044</c:v>
                </c:pt>
                <c:pt idx="3937">
                  <c:v>1413.48999</c:v>
                </c:pt>
                <c:pt idx="3938">
                  <c:v>1402.079956</c:v>
                </c:pt>
                <c:pt idx="3939">
                  <c:v>1411.130005</c:v>
                </c:pt>
                <c:pt idx="3940">
                  <c:v>1410.4399410000001</c:v>
                </c:pt>
                <c:pt idx="3941">
                  <c:v>1409.3000489999999</c:v>
                </c:pt>
                <c:pt idx="3942">
                  <c:v>1410.48999</c:v>
                </c:pt>
                <c:pt idx="3943">
                  <c:v>1399.4799800000001</c:v>
                </c:pt>
                <c:pt idx="3944">
                  <c:v>1406.579956</c:v>
                </c:pt>
                <c:pt idx="3945">
                  <c:v>1404.9399410000001</c:v>
                </c:pt>
                <c:pt idx="3946">
                  <c:v>1403.4399410000001</c:v>
                </c:pt>
                <c:pt idx="3947">
                  <c:v>1432.119995</c:v>
                </c:pt>
                <c:pt idx="3948">
                  <c:v>1437.920044</c:v>
                </c:pt>
                <c:pt idx="3949">
                  <c:v>1429.079956</c:v>
                </c:pt>
                <c:pt idx="3950">
                  <c:v>1433.5600589999999</c:v>
                </c:pt>
                <c:pt idx="3951">
                  <c:v>1436.5600589999999</c:v>
                </c:pt>
                <c:pt idx="3952">
                  <c:v>1459.98999</c:v>
                </c:pt>
                <c:pt idx="3953">
                  <c:v>1465.7700199999999</c:v>
                </c:pt>
                <c:pt idx="3954">
                  <c:v>1461.1899410000001</c:v>
                </c:pt>
                <c:pt idx="3955">
                  <c:v>1459.3199460000001</c:v>
                </c:pt>
                <c:pt idx="3956">
                  <c:v>1461.0500489999999</c:v>
                </c:pt>
                <c:pt idx="3957">
                  <c:v>1460.26001</c:v>
                </c:pt>
                <c:pt idx="3958">
                  <c:v>1460.150024</c:v>
                </c:pt>
                <c:pt idx="3959">
                  <c:v>1456.8900149999999</c:v>
                </c:pt>
                <c:pt idx="3960">
                  <c:v>1441.589966</c:v>
                </c:pt>
                <c:pt idx="3961">
                  <c:v>1433.3199460000001</c:v>
                </c:pt>
                <c:pt idx="3962">
                  <c:v>1447.150024</c:v>
                </c:pt>
                <c:pt idx="3963">
                  <c:v>1440.670044</c:v>
                </c:pt>
                <c:pt idx="3964">
                  <c:v>1444.48999</c:v>
                </c:pt>
                <c:pt idx="3965">
                  <c:v>1445.75</c:v>
                </c:pt>
                <c:pt idx="3966">
                  <c:v>1450.98999</c:v>
                </c:pt>
                <c:pt idx="3967">
                  <c:v>1461.400024</c:v>
                </c:pt>
                <c:pt idx="3968">
                  <c:v>1460.9300539999999</c:v>
                </c:pt>
                <c:pt idx="3969">
                  <c:v>1455.880005</c:v>
                </c:pt>
                <c:pt idx="3970">
                  <c:v>1441.4799800000001</c:v>
                </c:pt>
                <c:pt idx="3971">
                  <c:v>1432.5600589999999</c:v>
                </c:pt>
                <c:pt idx="3972">
                  <c:v>1432.839966</c:v>
                </c:pt>
                <c:pt idx="3973">
                  <c:v>1428.589966</c:v>
                </c:pt>
                <c:pt idx="3974">
                  <c:v>1440.130005</c:v>
                </c:pt>
                <c:pt idx="3975">
                  <c:v>1454.920044</c:v>
                </c:pt>
                <c:pt idx="3976">
                  <c:v>1460.910034</c:v>
                </c:pt>
                <c:pt idx="3977">
                  <c:v>1457.339966</c:v>
                </c:pt>
                <c:pt idx="3978">
                  <c:v>1433.1899410000001</c:v>
                </c:pt>
                <c:pt idx="3979">
                  <c:v>1433.8199460000001</c:v>
                </c:pt>
                <c:pt idx="3980">
                  <c:v>1413.1099850000001</c:v>
                </c:pt>
                <c:pt idx="3981">
                  <c:v>1408.75</c:v>
                </c:pt>
                <c:pt idx="3982">
                  <c:v>1412.969971</c:v>
                </c:pt>
                <c:pt idx="3983">
                  <c:v>1411.9399410000001</c:v>
                </c:pt>
                <c:pt idx="3984">
                  <c:v>1412.160034</c:v>
                </c:pt>
                <c:pt idx="3985">
                  <c:v>1427.589966</c:v>
                </c:pt>
                <c:pt idx="3986">
                  <c:v>1414.1999510000001</c:v>
                </c:pt>
                <c:pt idx="3987">
                  <c:v>1417.26001</c:v>
                </c:pt>
                <c:pt idx="3988">
                  <c:v>1428.3900149999999</c:v>
                </c:pt>
                <c:pt idx="3989">
                  <c:v>1394.530029</c:v>
                </c:pt>
                <c:pt idx="3990">
                  <c:v>1377.51001</c:v>
                </c:pt>
                <c:pt idx="3991">
                  <c:v>1379.849976</c:v>
                </c:pt>
                <c:pt idx="3992">
                  <c:v>1380.030029</c:v>
                </c:pt>
                <c:pt idx="3993">
                  <c:v>1374.530029</c:v>
                </c:pt>
                <c:pt idx="3994">
                  <c:v>1355.48999</c:v>
                </c:pt>
                <c:pt idx="3995">
                  <c:v>1353.329956</c:v>
                </c:pt>
                <c:pt idx="3996">
                  <c:v>1359.880005</c:v>
                </c:pt>
                <c:pt idx="3997">
                  <c:v>1386.8900149999999</c:v>
                </c:pt>
                <c:pt idx="3998">
                  <c:v>1387.8100589999999</c:v>
                </c:pt>
                <c:pt idx="3999">
                  <c:v>1391.030029</c:v>
                </c:pt>
                <c:pt idx="4000">
                  <c:v>1409.150024</c:v>
                </c:pt>
                <c:pt idx="4001">
                  <c:v>1406.290039</c:v>
                </c:pt>
                <c:pt idx="4002">
                  <c:v>1398.9399410000001</c:v>
                </c:pt>
                <c:pt idx="4003">
                  <c:v>1409.9300539999999</c:v>
                </c:pt>
                <c:pt idx="4004">
                  <c:v>1415.9499510000001</c:v>
                </c:pt>
                <c:pt idx="4005">
                  <c:v>1416.1800539999999</c:v>
                </c:pt>
                <c:pt idx="4006">
                  <c:v>1409.459961</c:v>
                </c:pt>
                <c:pt idx="4007">
                  <c:v>1407.0500489999999</c:v>
                </c:pt>
                <c:pt idx="4008">
                  <c:v>1409.280029</c:v>
                </c:pt>
                <c:pt idx="4009">
                  <c:v>1413.9399410000001</c:v>
                </c:pt>
                <c:pt idx="4010">
                  <c:v>1418.0699460000001</c:v>
                </c:pt>
                <c:pt idx="4011">
                  <c:v>1418.5500489999999</c:v>
                </c:pt>
                <c:pt idx="4012">
                  <c:v>1427.839966</c:v>
                </c:pt>
                <c:pt idx="4013">
                  <c:v>1428.4799800000001</c:v>
                </c:pt>
                <c:pt idx="4014">
                  <c:v>1419.4499510000001</c:v>
                </c:pt>
                <c:pt idx="4015">
                  <c:v>1413.579956</c:v>
                </c:pt>
                <c:pt idx="4016">
                  <c:v>1430.3599850000001</c:v>
                </c:pt>
                <c:pt idx="4017">
                  <c:v>1446.790039</c:v>
                </c:pt>
                <c:pt idx="4018">
                  <c:v>1435.8100589999999</c:v>
                </c:pt>
                <c:pt idx="4019">
                  <c:v>1443.6899410000001</c:v>
                </c:pt>
                <c:pt idx="4020">
                  <c:v>1430.150024</c:v>
                </c:pt>
                <c:pt idx="4021">
                  <c:v>1426.660034</c:v>
                </c:pt>
                <c:pt idx="4022">
                  <c:v>1419.829956</c:v>
                </c:pt>
                <c:pt idx="4023">
                  <c:v>1418.099976</c:v>
                </c:pt>
                <c:pt idx="4024">
                  <c:v>1402.4300539999999</c:v>
                </c:pt>
                <c:pt idx="4025">
                  <c:v>1426.1899410000001</c:v>
                </c:pt>
                <c:pt idx="4026">
                  <c:v>1462.420044</c:v>
                </c:pt>
                <c:pt idx="4027">
                  <c:v>1459.369995</c:v>
                </c:pt>
                <c:pt idx="4028">
                  <c:v>1466.469971</c:v>
                </c:pt>
                <c:pt idx="4029">
                  <c:v>1461.8900149999999</c:v>
                </c:pt>
                <c:pt idx="4030">
                  <c:v>1457.150024</c:v>
                </c:pt>
                <c:pt idx="4031">
                  <c:v>1461.0200199999999</c:v>
                </c:pt>
                <c:pt idx="4032">
                  <c:v>1472.119995</c:v>
                </c:pt>
                <c:pt idx="4033">
                  <c:v>1472.0500489999999</c:v>
                </c:pt>
                <c:pt idx="4034">
                  <c:v>1470.6800539999999</c:v>
                </c:pt>
                <c:pt idx="4035">
                  <c:v>1472.339966</c:v>
                </c:pt>
                <c:pt idx="4036">
                  <c:v>1472.630005</c:v>
                </c:pt>
                <c:pt idx="4037">
                  <c:v>1480.9399410000001</c:v>
                </c:pt>
                <c:pt idx="4038">
                  <c:v>1485.9799800000001</c:v>
                </c:pt>
                <c:pt idx="4039">
                  <c:v>1492.5600589999999</c:v>
                </c:pt>
                <c:pt idx="4040">
                  <c:v>1494.8100589999999</c:v>
                </c:pt>
                <c:pt idx="4041">
                  <c:v>1494.8199460000001</c:v>
                </c:pt>
                <c:pt idx="4042">
                  <c:v>1502.959961</c:v>
                </c:pt>
                <c:pt idx="4043">
                  <c:v>1500.1800539999999</c:v>
                </c:pt>
                <c:pt idx="4044">
                  <c:v>1507.839966</c:v>
                </c:pt>
                <c:pt idx="4045">
                  <c:v>1501.959961</c:v>
                </c:pt>
                <c:pt idx="4046">
                  <c:v>1498.1099850000001</c:v>
                </c:pt>
                <c:pt idx="4047">
                  <c:v>1513.170044</c:v>
                </c:pt>
                <c:pt idx="4048">
                  <c:v>1495.709961</c:v>
                </c:pt>
                <c:pt idx="4049">
                  <c:v>1511.290039</c:v>
                </c:pt>
                <c:pt idx="4050">
                  <c:v>1512.119995</c:v>
                </c:pt>
                <c:pt idx="4051">
                  <c:v>1509.3900149999999</c:v>
                </c:pt>
                <c:pt idx="4052">
                  <c:v>1517.9300539999999</c:v>
                </c:pt>
                <c:pt idx="4053">
                  <c:v>1517.01001</c:v>
                </c:pt>
                <c:pt idx="4054">
                  <c:v>1519.4300539999999</c:v>
                </c:pt>
                <c:pt idx="4055">
                  <c:v>1520.329956</c:v>
                </c:pt>
                <c:pt idx="4056">
                  <c:v>1521.380005</c:v>
                </c:pt>
                <c:pt idx="4057">
                  <c:v>1519.790039</c:v>
                </c:pt>
                <c:pt idx="4058">
                  <c:v>1530.9399410000001</c:v>
                </c:pt>
                <c:pt idx="4059">
                  <c:v>1511.9499510000001</c:v>
                </c:pt>
                <c:pt idx="4060">
                  <c:v>1502.420044</c:v>
                </c:pt>
                <c:pt idx="4061">
                  <c:v>1515.599976</c:v>
                </c:pt>
                <c:pt idx="4062">
                  <c:v>1487.849976</c:v>
                </c:pt>
                <c:pt idx="4063">
                  <c:v>1496.9399410000001</c:v>
                </c:pt>
                <c:pt idx="4064">
                  <c:v>1515.98999</c:v>
                </c:pt>
                <c:pt idx="4065">
                  <c:v>1514.6800539999999</c:v>
                </c:pt>
                <c:pt idx="4066">
                  <c:v>1518.1999510000001</c:v>
                </c:pt>
                <c:pt idx="4067">
                  <c:v>1525.1999510000001</c:v>
                </c:pt>
                <c:pt idx="4068">
                  <c:v>1539.790039</c:v>
                </c:pt>
                <c:pt idx="4069">
                  <c:v>1541.459961</c:v>
                </c:pt>
                <c:pt idx="4070">
                  <c:v>1544.26001</c:v>
                </c:pt>
                <c:pt idx="4071">
                  <c:v>1551.1800539999999</c:v>
                </c:pt>
                <c:pt idx="4072">
                  <c:v>1556.219971</c:v>
                </c:pt>
                <c:pt idx="4073">
                  <c:v>1552.4799800000001</c:v>
                </c:pt>
                <c:pt idx="4074">
                  <c:v>1554.5200199999999</c:v>
                </c:pt>
                <c:pt idx="4075">
                  <c:v>1563.2299800000001</c:v>
                </c:pt>
                <c:pt idx="4076">
                  <c:v>1560.6999510000001</c:v>
                </c:pt>
                <c:pt idx="4077">
                  <c:v>1552.099976</c:v>
                </c:pt>
                <c:pt idx="4078">
                  <c:v>1548.339966</c:v>
                </c:pt>
                <c:pt idx="4079">
                  <c:v>1558.709961</c:v>
                </c:pt>
                <c:pt idx="4080">
                  <c:v>1545.8000489999999</c:v>
                </c:pt>
                <c:pt idx="4081">
                  <c:v>1556.8900149999999</c:v>
                </c:pt>
                <c:pt idx="4082">
                  <c:v>1551.6899410000001</c:v>
                </c:pt>
                <c:pt idx="4083">
                  <c:v>1563.7700199999999</c:v>
                </c:pt>
                <c:pt idx="4084">
                  <c:v>1562.849976</c:v>
                </c:pt>
                <c:pt idx="4085">
                  <c:v>1569.1899410000001</c:v>
                </c:pt>
                <c:pt idx="4086">
                  <c:v>1562.170044</c:v>
                </c:pt>
                <c:pt idx="4087">
                  <c:v>1570.25</c:v>
                </c:pt>
                <c:pt idx="4088">
                  <c:v>1553.6899410000001</c:v>
                </c:pt>
                <c:pt idx="4089">
                  <c:v>1559.9799800000001</c:v>
                </c:pt>
                <c:pt idx="4090">
                  <c:v>1553.280029</c:v>
                </c:pt>
                <c:pt idx="4091">
                  <c:v>1563.0699460000001</c:v>
                </c:pt>
                <c:pt idx="4092">
                  <c:v>1568.6099850000001</c:v>
                </c:pt>
                <c:pt idx="4093">
                  <c:v>1587.7299800000001</c:v>
                </c:pt>
                <c:pt idx="4094">
                  <c:v>1593.369995</c:v>
                </c:pt>
                <c:pt idx="4095">
                  <c:v>1588.849976</c:v>
                </c:pt>
                <c:pt idx="4096">
                  <c:v>1552.3599850000001</c:v>
                </c:pt>
                <c:pt idx="4097">
                  <c:v>1574.5699460000001</c:v>
                </c:pt>
                <c:pt idx="4098">
                  <c:v>1552.01001</c:v>
                </c:pt>
                <c:pt idx="4099">
                  <c:v>1541.6099850000001</c:v>
                </c:pt>
                <c:pt idx="4100">
                  <c:v>1555.25</c:v>
                </c:pt>
                <c:pt idx="4101">
                  <c:v>1562.5</c:v>
                </c:pt>
                <c:pt idx="4102">
                  <c:v>1578.780029</c:v>
                </c:pt>
                <c:pt idx="4103">
                  <c:v>1578.790039</c:v>
                </c:pt>
                <c:pt idx="4104">
                  <c:v>1585.160034</c:v>
                </c:pt>
                <c:pt idx="4105">
                  <c:v>1582.23999</c:v>
                </c:pt>
                <c:pt idx="4106">
                  <c:v>1593.6099850000001</c:v>
                </c:pt>
                <c:pt idx="4107">
                  <c:v>1597.5699460000001</c:v>
                </c:pt>
                <c:pt idx="4108">
                  <c:v>1582.6999510000001</c:v>
                </c:pt>
                <c:pt idx="4109">
                  <c:v>1597.589966</c:v>
                </c:pt>
                <c:pt idx="4110">
                  <c:v>1614.420044</c:v>
                </c:pt>
                <c:pt idx="4111">
                  <c:v>1617.5</c:v>
                </c:pt>
                <c:pt idx="4112">
                  <c:v>1625.959961</c:v>
                </c:pt>
                <c:pt idx="4113">
                  <c:v>1632.6899410000001</c:v>
                </c:pt>
                <c:pt idx="4114">
                  <c:v>1626.670044</c:v>
                </c:pt>
                <c:pt idx="4115">
                  <c:v>1633.6999510000001</c:v>
                </c:pt>
                <c:pt idx="4116">
                  <c:v>1633.7700199999999</c:v>
                </c:pt>
                <c:pt idx="4117">
                  <c:v>1650.339966</c:v>
                </c:pt>
                <c:pt idx="4118">
                  <c:v>1658.780029</c:v>
                </c:pt>
                <c:pt idx="4119">
                  <c:v>1650.469971</c:v>
                </c:pt>
                <c:pt idx="4120">
                  <c:v>1667.469971</c:v>
                </c:pt>
                <c:pt idx="4121">
                  <c:v>1666.290039</c:v>
                </c:pt>
                <c:pt idx="4122">
                  <c:v>1669.160034</c:v>
                </c:pt>
                <c:pt idx="4123">
                  <c:v>1655.349976</c:v>
                </c:pt>
                <c:pt idx="4124">
                  <c:v>1650.51001</c:v>
                </c:pt>
                <c:pt idx="4125">
                  <c:v>1649.599976</c:v>
                </c:pt>
                <c:pt idx="4126">
                  <c:v>1660.0600589999999</c:v>
                </c:pt>
                <c:pt idx="4127">
                  <c:v>1648.3599850000001</c:v>
                </c:pt>
                <c:pt idx="4128">
                  <c:v>1654.410034</c:v>
                </c:pt>
                <c:pt idx="4129">
                  <c:v>1630.73999</c:v>
                </c:pt>
                <c:pt idx="4130">
                  <c:v>1640.420044</c:v>
                </c:pt>
                <c:pt idx="4131">
                  <c:v>1631.380005</c:v>
                </c:pt>
                <c:pt idx="4132">
                  <c:v>1608.900024</c:v>
                </c:pt>
                <c:pt idx="4133">
                  <c:v>1622.5600589999999</c:v>
                </c:pt>
                <c:pt idx="4134">
                  <c:v>1643.380005</c:v>
                </c:pt>
                <c:pt idx="4135">
                  <c:v>1642.8100589999999</c:v>
                </c:pt>
                <c:pt idx="4136">
                  <c:v>1626.130005</c:v>
                </c:pt>
                <c:pt idx="4137">
                  <c:v>1612.5200199999999</c:v>
                </c:pt>
                <c:pt idx="4138">
                  <c:v>1636.3599850000001</c:v>
                </c:pt>
                <c:pt idx="4139">
                  <c:v>1626.7299800000001</c:v>
                </c:pt>
                <c:pt idx="4140">
                  <c:v>1639.040039</c:v>
                </c:pt>
                <c:pt idx="4141">
                  <c:v>1651.8100589999999</c:v>
                </c:pt>
                <c:pt idx="4142">
                  <c:v>1628.9300539999999</c:v>
                </c:pt>
                <c:pt idx="4143">
                  <c:v>1588.1899410000001</c:v>
                </c:pt>
                <c:pt idx="4144">
                  <c:v>1592.4300539999999</c:v>
                </c:pt>
                <c:pt idx="4145">
                  <c:v>1573.089966</c:v>
                </c:pt>
                <c:pt idx="4146">
                  <c:v>1588.030029</c:v>
                </c:pt>
                <c:pt idx="4147">
                  <c:v>1603.26001</c:v>
                </c:pt>
                <c:pt idx="4148">
                  <c:v>1613.1999510000001</c:v>
                </c:pt>
                <c:pt idx="4149">
                  <c:v>1606.280029</c:v>
                </c:pt>
                <c:pt idx="4150">
                  <c:v>1614.959961</c:v>
                </c:pt>
                <c:pt idx="4151">
                  <c:v>1614.079956</c:v>
                </c:pt>
                <c:pt idx="4152">
                  <c:v>1615.410034</c:v>
                </c:pt>
                <c:pt idx="4153">
                  <c:v>1631.8900149999999</c:v>
                </c:pt>
                <c:pt idx="4154">
                  <c:v>1640.459961</c:v>
                </c:pt>
                <c:pt idx="4155">
                  <c:v>1652.3199460000001</c:v>
                </c:pt>
                <c:pt idx="4156">
                  <c:v>1652.619995</c:v>
                </c:pt>
                <c:pt idx="4157">
                  <c:v>1675.0200199999999</c:v>
                </c:pt>
                <c:pt idx="4158">
                  <c:v>1680.1899410000001</c:v>
                </c:pt>
                <c:pt idx="4159">
                  <c:v>1682.5</c:v>
                </c:pt>
                <c:pt idx="4160">
                  <c:v>1676.26001</c:v>
                </c:pt>
                <c:pt idx="4161">
                  <c:v>1680.910034</c:v>
                </c:pt>
                <c:pt idx="4162">
                  <c:v>1689.369995</c:v>
                </c:pt>
                <c:pt idx="4163">
                  <c:v>1692.089966</c:v>
                </c:pt>
                <c:pt idx="4164">
                  <c:v>1695.530029</c:v>
                </c:pt>
                <c:pt idx="4165">
                  <c:v>1692.3900149999999</c:v>
                </c:pt>
                <c:pt idx="4166">
                  <c:v>1685.9399410000001</c:v>
                </c:pt>
                <c:pt idx="4167">
                  <c:v>1690.25</c:v>
                </c:pt>
                <c:pt idx="4168">
                  <c:v>1691.650024</c:v>
                </c:pt>
                <c:pt idx="4169">
                  <c:v>1685.329956</c:v>
                </c:pt>
                <c:pt idx="4170">
                  <c:v>1685.959961</c:v>
                </c:pt>
                <c:pt idx="4171">
                  <c:v>1685.7299800000001</c:v>
                </c:pt>
                <c:pt idx="4172">
                  <c:v>1706.869995</c:v>
                </c:pt>
                <c:pt idx="4173">
                  <c:v>1709.670044</c:v>
                </c:pt>
                <c:pt idx="4174">
                  <c:v>1707.1400149999999</c:v>
                </c:pt>
                <c:pt idx="4175">
                  <c:v>1697.369995</c:v>
                </c:pt>
                <c:pt idx="4176">
                  <c:v>1690.910034</c:v>
                </c:pt>
                <c:pt idx="4177">
                  <c:v>1697.4799800000001</c:v>
                </c:pt>
                <c:pt idx="4178">
                  <c:v>1691.420044</c:v>
                </c:pt>
                <c:pt idx="4179">
                  <c:v>1689.469971</c:v>
                </c:pt>
                <c:pt idx="4180">
                  <c:v>1694.160034</c:v>
                </c:pt>
                <c:pt idx="4181">
                  <c:v>1685.3900149999999</c:v>
                </c:pt>
                <c:pt idx="4182">
                  <c:v>1661.3199460000001</c:v>
                </c:pt>
                <c:pt idx="4183">
                  <c:v>1655.829956</c:v>
                </c:pt>
                <c:pt idx="4184">
                  <c:v>1646.0600589999999</c:v>
                </c:pt>
                <c:pt idx="4185">
                  <c:v>1652.349976</c:v>
                </c:pt>
                <c:pt idx="4186">
                  <c:v>1642.8000489999999</c:v>
                </c:pt>
                <c:pt idx="4187">
                  <c:v>1656.959961</c:v>
                </c:pt>
                <c:pt idx="4188">
                  <c:v>1663.5</c:v>
                </c:pt>
                <c:pt idx="4189">
                  <c:v>1656.780029</c:v>
                </c:pt>
                <c:pt idx="4190">
                  <c:v>1630.4799800000001</c:v>
                </c:pt>
                <c:pt idx="4191">
                  <c:v>1634.959961</c:v>
                </c:pt>
                <c:pt idx="4192">
                  <c:v>1638.170044</c:v>
                </c:pt>
                <c:pt idx="4193">
                  <c:v>1632.969971</c:v>
                </c:pt>
                <c:pt idx="4194">
                  <c:v>1639.7700199999999</c:v>
                </c:pt>
                <c:pt idx="4195">
                  <c:v>1653.079956</c:v>
                </c:pt>
                <c:pt idx="4196">
                  <c:v>1655.079956</c:v>
                </c:pt>
                <c:pt idx="4197">
                  <c:v>1655.170044</c:v>
                </c:pt>
                <c:pt idx="4198">
                  <c:v>1671.709961</c:v>
                </c:pt>
                <c:pt idx="4199">
                  <c:v>1683.98999</c:v>
                </c:pt>
                <c:pt idx="4200">
                  <c:v>1689.130005</c:v>
                </c:pt>
                <c:pt idx="4201">
                  <c:v>1683.420044</c:v>
                </c:pt>
                <c:pt idx="4202">
                  <c:v>1687.98999</c:v>
                </c:pt>
                <c:pt idx="4203">
                  <c:v>1697.599976</c:v>
                </c:pt>
                <c:pt idx="4204">
                  <c:v>1704.76001</c:v>
                </c:pt>
                <c:pt idx="4205">
                  <c:v>1725.5200199999999</c:v>
                </c:pt>
                <c:pt idx="4206">
                  <c:v>1722.339966</c:v>
                </c:pt>
                <c:pt idx="4207">
                  <c:v>1709.910034</c:v>
                </c:pt>
                <c:pt idx="4208">
                  <c:v>1701.839966</c:v>
                </c:pt>
                <c:pt idx="4209">
                  <c:v>1697.420044</c:v>
                </c:pt>
                <c:pt idx="4210">
                  <c:v>1692.7700199999999</c:v>
                </c:pt>
                <c:pt idx="4211">
                  <c:v>1698.670044</c:v>
                </c:pt>
                <c:pt idx="4212">
                  <c:v>1691.75</c:v>
                </c:pt>
                <c:pt idx="4213">
                  <c:v>1681.5500489999999</c:v>
                </c:pt>
                <c:pt idx="4214">
                  <c:v>1695</c:v>
                </c:pt>
                <c:pt idx="4215">
                  <c:v>1693.869995</c:v>
                </c:pt>
                <c:pt idx="4216">
                  <c:v>1678.660034</c:v>
                </c:pt>
                <c:pt idx="4217">
                  <c:v>1690.5</c:v>
                </c:pt>
                <c:pt idx="4218">
                  <c:v>1676.119995</c:v>
                </c:pt>
                <c:pt idx="4219">
                  <c:v>1655.4499510000001</c:v>
                </c:pt>
                <c:pt idx="4220">
                  <c:v>1656.400024</c:v>
                </c:pt>
                <c:pt idx="4221">
                  <c:v>1692.5600589999999</c:v>
                </c:pt>
                <c:pt idx="4222">
                  <c:v>1703.1999510000001</c:v>
                </c:pt>
                <c:pt idx="4223">
                  <c:v>1710.1400149999999</c:v>
                </c:pt>
                <c:pt idx="4224">
                  <c:v>1698.0600589999999</c:v>
                </c:pt>
                <c:pt idx="4225">
                  <c:v>1721.540039</c:v>
                </c:pt>
                <c:pt idx="4226">
                  <c:v>1733.150024</c:v>
                </c:pt>
                <c:pt idx="4227">
                  <c:v>1744.5</c:v>
                </c:pt>
                <c:pt idx="4228">
                  <c:v>1744.660034</c:v>
                </c:pt>
                <c:pt idx="4229">
                  <c:v>1754.670044</c:v>
                </c:pt>
                <c:pt idx="4230">
                  <c:v>1746.380005</c:v>
                </c:pt>
                <c:pt idx="4231">
                  <c:v>1752.0699460000001</c:v>
                </c:pt>
                <c:pt idx="4232">
                  <c:v>1759.7700199999999</c:v>
                </c:pt>
                <c:pt idx="4233">
                  <c:v>1762.1099850000001</c:v>
                </c:pt>
                <c:pt idx="4234">
                  <c:v>1771.9499510000001</c:v>
                </c:pt>
                <c:pt idx="4235">
                  <c:v>1763.3100589999999</c:v>
                </c:pt>
                <c:pt idx="4236">
                  <c:v>1756.540039</c:v>
                </c:pt>
                <c:pt idx="4237">
                  <c:v>1761.6400149999999</c:v>
                </c:pt>
                <c:pt idx="4238">
                  <c:v>1767.9300539999999</c:v>
                </c:pt>
                <c:pt idx="4239">
                  <c:v>1762.969971</c:v>
                </c:pt>
                <c:pt idx="4240">
                  <c:v>1770.48999</c:v>
                </c:pt>
                <c:pt idx="4241">
                  <c:v>1747.150024</c:v>
                </c:pt>
                <c:pt idx="4242">
                  <c:v>1770.6099850000001</c:v>
                </c:pt>
                <c:pt idx="4243">
                  <c:v>1771.8900149999999</c:v>
                </c:pt>
                <c:pt idx="4244">
                  <c:v>1767.6899410000001</c:v>
                </c:pt>
                <c:pt idx="4245">
                  <c:v>1782</c:v>
                </c:pt>
                <c:pt idx="4246">
                  <c:v>1790.619995</c:v>
                </c:pt>
                <c:pt idx="4247">
                  <c:v>1798.1800539999999</c:v>
                </c:pt>
                <c:pt idx="4248">
                  <c:v>1791.530029</c:v>
                </c:pt>
                <c:pt idx="4249">
                  <c:v>1787.869995</c:v>
                </c:pt>
                <c:pt idx="4250">
                  <c:v>1781.369995</c:v>
                </c:pt>
                <c:pt idx="4251">
                  <c:v>1795.849976</c:v>
                </c:pt>
                <c:pt idx="4252">
                  <c:v>1804.76001</c:v>
                </c:pt>
                <c:pt idx="4253">
                  <c:v>1802.4799800000001</c:v>
                </c:pt>
                <c:pt idx="4254">
                  <c:v>1802.75</c:v>
                </c:pt>
                <c:pt idx="4255">
                  <c:v>1807.2299800000001</c:v>
                </c:pt>
                <c:pt idx="4256">
                  <c:v>1805.8100589999999</c:v>
                </c:pt>
                <c:pt idx="4257">
                  <c:v>1800.900024</c:v>
                </c:pt>
                <c:pt idx="4258">
                  <c:v>1795.150024</c:v>
                </c:pt>
                <c:pt idx="4259">
                  <c:v>1792.8100589999999</c:v>
                </c:pt>
                <c:pt idx="4260">
                  <c:v>1785.030029</c:v>
                </c:pt>
                <c:pt idx="4261">
                  <c:v>1805.089966</c:v>
                </c:pt>
                <c:pt idx="4262">
                  <c:v>1808.369995</c:v>
                </c:pt>
                <c:pt idx="4263">
                  <c:v>1802.619995</c:v>
                </c:pt>
                <c:pt idx="4264">
                  <c:v>1782.219971</c:v>
                </c:pt>
                <c:pt idx="4265">
                  <c:v>1775.5</c:v>
                </c:pt>
                <c:pt idx="4266">
                  <c:v>1775.3199460000001</c:v>
                </c:pt>
                <c:pt idx="4267">
                  <c:v>1786.540039</c:v>
                </c:pt>
                <c:pt idx="4268">
                  <c:v>1781</c:v>
                </c:pt>
                <c:pt idx="4269">
                  <c:v>1810.650024</c:v>
                </c:pt>
                <c:pt idx="4270">
                  <c:v>1809.599976</c:v>
                </c:pt>
                <c:pt idx="4271">
                  <c:v>1818.3199460000001</c:v>
                </c:pt>
                <c:pt idx="4272">
                  <c:v>1827.98999</c:v>
                </c:pt>
                <c:pt idx="4273">
                  <c:v>1833.3199460000001</c:v>
                </c:pt>
                <c:pt idx="4274">
                  <c:v>1842.0200199999999</c:v>
                </c:pt>
                <c:pt idx="4275">
                  <c:v>1841.400024</c:v>
                </c:pt>
                <c:pt idx="4276">
                  <c:v>1841.0699460000001</c:v>
                </c:pt>
                <c:pt idx="4277">
                  <c:v>1848.3599850000001</c:v>
                </c:pt>
                <c:pt idx="4278">
                  <c:v>1831.9799800000001</c:v>
                </c:pt>
                <c:pt idx="4279">
                  <c:v>1831.369995</c:v>
                </c:pt>
                <c:pt idx="4280">
                  <c:v>1826.7700199999999</c:v>
                </c:pt>
                <c:pt idx="4281">
                  <c:v>1837.880005</c:v>
                </c:pt>
                <c:pt idx="4282">
                  <c:v>1837.48999</c:v>
                </c:pt>
                <c:pt idx="4283">
                  <c:v>1838.130005</c:v>
                </c:pt>
                <c:pt idx="4284">
                  <c:v>1842.369995</c:v>
                </c:pt>
                <c:pt idx="4285">
                  <c:v>1819.1999510000001</c:v>
                </c:pt>
                <c:pt idx="4286">
                  <c:v>1838.880005</c:v>
                </c:pt>
                <c:pt idx="4287">
                  <c:v>1848.380005</c:v>
                </c:pt>
                <c:pt idx="4288">
                  <c:v>1845.8900149999999</c:v>
                </c:pt>
                <c:pt idx="4289">
                  <c:v>1838.6999510000001</c:v>
                </c:pt>
                <c:pt idx="4290">
                  <c:v>1843.8000489999999</c:v>
                </c:pt>
                <c:pt idx="4291">
                  <c:v>1844.8599850000001</c:v>
                </c:pt>
                <c:pt idx="4292">
                  <c:v>1828.459961</c:v>
                </c:pt>
                <c:pt idx="4293">
                  <c:v>1790.290039</c:v>
                </c:pt>
                <c:pt idx="4294">
                  <c:v>1781.5600589999999</c:v>
                </c:pt>
                <c:pt idx="4295">
                  <c:v>1792.5</c:v>
                </c:pt>
                <c:pt idx="4296">
                  <c:v>1774.1999510000001</c:v>
                </c:pt>
                <c:pt idx="4297">
                  <c:v>1794.1899410000001</c:v>
                </c:pt>
                <c:pt idx="4298">
                  <c:v>1782.589966</c:v>
                </c:pt>
                <c:pt idx="4299">
                  <c:v>1741.8900149999999</c:v>
                </c:pt>
                <c:pt idx="4300">
                  <c:v>1755.1999510000001</c:v>
                </c:pt>
                <c:pt idx="4301">
                  <c:v>1751.6400149999999</c:v>
                </c:pt>
                <c:pt idx="4302">
                  <c:v>1773.4300539999999</c:v>
                </c:pt>
                <c:pt idx="4303">
                  <c:v>1797.0200199999999</c:v>
                </c:pt>
                <c:pt idx="4304">
                  <c:v>1799.839966</c:v>
                </c:pt>
                <c:pt idx="4305">
                  <c:v>1819.75</c:v>
                </c:pt>
                <c:pt idx="4306">
                  <c:v>1819.26001</c:v>
                </c:pt>
                <c:pt idx="4307">
                  <c:v>1829.829956</c:v>
                </c:pt>
                <c:pt idx="4308">
                  <c:v>1838.630005</c:v>
                </c:pt>
                <c:pt idx="4309">
                  <c:v>1840.76001</c:v>
                </c:pt>
                <c:pt idx="4310">
                  <c:v>1828.75</c:v>
                </c:pt>
                <c:pt idx="4311">
                  <c:v>1839.780029</c:v>
                </c:pt>
                <c:pt idx="4312">
                  <c:v>1836.25</c:v>
                </c:pt>
                <c:pt idx="4313">
                  <c:v>1847.6099850000001</c:v>
                </c:pt>
                <c:pt idx="4314">
                  <c:v>1845.119995</c:v>
                </c:pt>
                <c:pt idx="4315">
                  <c:v>1845.160034</c:v>
                </c:pt>
                <c:pt idx="4316">
                  <c:v>1854.290039</c:v>
                </c:pt>
                <c:pt idx="4317">
                  <c:v>1859.4499510000001</c:v>
                </c:pt>
                <c:pt idx="4318">
                  <c:v>1845.7299800000001</c:v>
                </c:pt>
                <c:pt idx="4319">
                  <c:v>1873.910034</c:v>
                </c:pt>
                <c:pt idx="4320">
                  <c:v>1873.8100589999999</c:v>
                </c:pt>
                <c:pt idx="4321">
                  <c:v>1877.030029</c:v>
                </c:pt>
                <c:pt idx="4322">
                  <c:v>1878.040039</c:v>
                </c:pt>
                <c:pt idx="4323">
                  <c:v>1877.170044</c:v>
                </c:pt>
                <c:pt idx="4324">
                  <c:v>1867.630005</c:v>
                </c:pt>
                <c:pt idx="4325">
                  <c:v>1868.1999510000001</c:v>
                </c:pt>
                <c:pt idx="4326">
                  <c:v>1846.339966</c:v>
                </c:pt>
                <c:pt idx="4327">
                  <c:v>1841.130005</c:v>
                </c:pt>
                <c:pt idx="4328">
                  <c:v>1858.829956</c:v>
                </c:pt>
                <c:pt idx="4329">
                  <c:v>1872.25</c:v>
                </c:pt>
                <c:pt idx="4330">
                  <c:v>1860.7700199999999</c:v>
                </c:pt>
                <c:pt idx="4331">
                  <c:v>1872.01001</c:v>
                </c:pt>
                <c:pt idx="4332">
                  <c:v>1866.5200199999999</c:v>
                </c:pt>
                <c:pt idx="4333">
                  <c:v>1857.4399410000001</c:v>
                </c:pt>
                <c:pt idx="4334">
                  <c:v>1865.619995</c:v>
                </c:pt>
                <c:pt idx="4335">
                  <c:v>1852.5600589999999</c:v>
                </c:pt>
                <c:pt idx="4336">
                  <c:v>1849.040039</c:v>
                </c:pt>
                <c:pt idx="4337">
                  <c:v>1857.619995</c:v>
                </c:pt>
                <c:pt idx="4338">
                  <c:v>1872.339966</c:v>
                </c:pt>
                <c:pt idx="4339">
                  <c:v>1885.5200199999999</c:v>
                </c:pt>
                <c:pt idx="4340">
                  <c:v>1890.900024</c:v>
                </c:pt>
                <c:pt idx="4341">
                  <c:v>1888.7700199999999</c:v>
                </c:pt>
                <c:pt idx="4342">
                  <c:v>1865.089966</c:v>
                </c:pt>
                <c:pt idx="4343">
                  <c:v>1845.040039</c:v>
                </c:pt>
                <c:pt idx="4344">
                  <c:v>1851.959961</c:v>
                </c:pt>
                <c:pt idx="4345">
                  <c:v>1872.1800539999999</c:v>
                </c:pt>
                <c:pt idx="4346">
                  <c:v>1833.079956</c:v>
                </c:pt>
                <c:pt idx="4347">
                  <c:v>1815.6899410000001</c:v>
                </c:pt>
                <c:pt idx="4348">
                  <c:v>1830.6099850000001</c:v>
                </c:pt>
                <c:pt idx="4349">
                  <c:v>1842.9799800000001</c:v>
                </c:pt>
                <c:pt idx="4350">
                  <c:v>1862.3100589999999</c:v>
                </c:pt>
                <c:pt idx="4351">
                  <c:v>1864.849976</c:v>
                </c:pt>
                <c:pt idx="4352">
                  <c:v>1871.8900149999999</c:v>
                </c:pt>
                <c:pt idx="4353">
                  <c:v>1879.5500489999999</c:v>
                </c:pt>
                <c:pt idx="4354">
                  <c:v>1875.3900149999999</c:v>
                </c:pt>
                <c:pt idx="4355">
                  <c:v>1878.6099850000001</c:v>
                </c:pt>
                <c:pt idx="4356">
                  <c:v>1863.400024</c:v>
                </c:pt>
                <c:pt idx="4357">
                  <c:v>1869.4300539999999</c:v>
                </c:pt>
                <c:pt idx="4358">
                  <c:v>1878.329956</c:v>
                </c:pt>
                <c:pt idx="4359">
                  <c:v>1883.9499510000001</c:v>
                </c:pt>
                <c:pt idx="4360">
                  <c:v>1883.6800539999999</c:v>
                </c:pt>
                <c:pt idx="4361">
                  <c:v>1881.1400149999999</c:v>
                </c:pt>
                <c:pt idx="4362">
                  <c:v>1884.660034</c:v>
                </c:pt>
                <c:pt idx="4363">
                  <c:v>1867.719971</c:v>
                </c:pt>
                <c:pt idx="4364">
                  <c:v>1878.209961</c:v>
                </c:pt>
                <c:pt idx="4365">
                  <c:v>1875.630005</c:v>
                </c:pt>
                <c:pt idx="4366">
                  <c:v>1878.4799800000001</c:v>
                </c:pt>
                <c:pt idx="4367">
                  <c:v>1896.650024</c:v>
                </c:pt>
                <c:pt idx="4368">
                  <c:v>1897.4499510000001</c:v>
                </c:pt>
                <c:pt idx="4369">
                  <c:v>1888.530029</c:v>
                </c:pt>
                <c:pt idx="4370">
                  <c:v>1870.849976</c:v>
                </c:pt>
                <c:pt idx="4371">
                  <c:v>1877.8599850000001</c:v>
                </c:pt>
                <c:pt idx="4372">
                  <c:v>1885.079956</c:v>
                </c:pt>
                <c:pt idx="4373">
                  <c:v>1872.829956</c:v>
                </c:pt>
                <c:pt idx="4374">
                  <c:v>1888.030029</c:v>
                </c:pt>
                <c:pt idx="4375">
                  <c:v>1892.48999</c:v>
                </c:pt>
                <c:pt idx="4376">
                  <c:v>1900.530029</c:v>
                </c:pt>
                <c:pt idx="4377">
                  <c:v>1911.910034</c:v>
                </c:pt>
                <c:pt idx="4378">
                  <c:v>1909.780029</c:v>
                </c:pt>
                <c:pt idx="4379">
                  <c:v>1920.030029</c:v>
                </c:pt>
                <c:pt idx="4380">
                  <c:v>1923.5699460000001</c:v>
                </c:pt>
                <c:pt idx="4381">
                  <c:v>1924.969971</c:v>
                </c:pt>
                <c:pt idx="4382">
                  <c:v>1924.23999</c:v>
                </c:pt>
                <c:pt idx="4383">
                  <c:v>1927.880005</c:v>
                </c:pt>
                <c:pt idx="4384">
                  <c:v>1940.459961</c:v>
                </c:pt>
                <c:pt idx="4385">
                  <c:v>1949.4399410000001</c:v>
                </c:pt>
                <c:pt idx="4386">
                  <c:v>1951.2700199999999</c:v>
                </c:pt>
                <c:pt idx="4387">
                  <c:v>1950.790039</c:v>
                </c:pt>
                <c:pt idx="4388">
                  <c:v>1943.8900149999999</c:v>
                </c:pt>
                <c:pt idx="4389">
                  <c:v>1930.1099850000001</c:v>
                </c:pt>
                <c:pt idx="4390">
                  <c:v>1936.160034</c:v>
                </c:pt>
                <c:pt idx="4391">
                  <c:v>1937.780029</c:v>
                </c:pt>
                <c:pt idx="4392">
                  <c:v>1941.98999</c:v>
                </c:pt>
                <c:pt idx="4393">
                  <c:v>1956.9799800000001</c:v>
                </c:pt>
                <c:pt idx="4394">
                  <c:v>1959.4799800000001</c:v>
                </c:pt>
                <c:pt idx="4395">
                  <c:v>1962.869995</c:v>
                </c:pt>
                <c:pt idx="4396">
                  <c:v>1962.6099850000001</c:v>
                </c:pt>
                <c:pt idx="4397">
                  <c:v>1949.9799800000001</c:v>
                </c:pt>
                <c:pt idx="4398">
                  <c:v>1959.530029</c:v>
                </c:pt>
                <c:pt idx="4399">
                  <c:v>1957.219971</c:v>
                </c:pt>
                <c:pt idx="4400">
                  <c:v>1960.959961</c:v>
                </c:pt>
                <c:pt idx="4401">
                  <c:v>1960.2299800000001</c:v>
                </c:pt>
                <c:pt idx="4402">
                  <c:v>1973.3199460000001</c:v>
                </c:pt>
                <c:pt idx="4403">
                  <c:v>1974.619995</c:v>
                </c:pt>
                <c:pt idx="4404">
                  <c:v>1985.4399410000001</c:v>
                </c:pt>
                <c:pt idx="4405">
                  <c:v>1977.650024</c:v>
                </c:pt>
                <c:pt idx="4406">
                  <c:v>1963.709961</c:v>
                </c:pt>
                <c:pt idx="4407">
                  <c:v>1972.829956</c:v>
                </c:pt>
                <c:pt idx="4408">
                  <c:v>1964.6800539999999</c:v>
                </c:pt>
                <c:pt idx="4409">
                  <c:v>1967.5699460000001</c:v>
                </c:pt>
                <c:pt idx="4410">
                  <c:v>1977.099976</c:v>
                </c:pt>
                <c:pt idx="4411">
                  <c:v>1973.280029</c:v>
                </c:pt>
                <c:pt idx="4412">
                  <c:v>1981.5699460000001</c:v>
                </c:pt>
                <c:pt idx="4413">
                  <c:v>1958.119995</c:v>
                </c:pt>
                <c:pt idx="4414">
                  <c:v>1978.219971</c:v>
                </c:pt>
                <c:pt idx="4415">
                  <c:v>1973.630005</c:v>
                </c:pt>
                <c:pt idx="4416">
                  <c:v>1983.530029</c:v>
                </c:pt>
                <c:pt idx="4417">
                  <c:v>1987.01001</c:v>
                </c:pt>
                <c:pt idx="4418">
                  <c:v>1987.9799800000001</c:v>
                </c:pt>
                <c:pt idx="4419">
                  <c:v>1978.339966</c:v>
                </c:pt>
                <c:pt idx="4420">
                  <c:v>1978.910034</c:v>
                </c:pt>
                <c:pt idx="4421">
                  <c:v>1969.9499510000001</c:v>
                </c:pt>
                <c:pt idx="4422">
                  <c:v>1970.0699460000001</c:v>
                </c:pt>
                <c:pt idx="4423">
                  <c:v>1930.670044</c:v>
                </c:pt>
                <c:pt idx="4424">
                  <c:v>1925.150024</c:v>
                </c:pt>
                <c:pt idx="4425">
                  <c:v>1938.98999</c:v>
                </c:pt>
                <c:pt idx="4426">
                  <c:v>1920.209961</c:v>
                </c:pt>
                <c:pt idx="4427">
                  <c:v>1920.23999</c:v>
                </c:pt>
                <c:pt idx="4428">
                  <c:v>1909.5699460000001</c:v>
                </c:pt>
                <c:pt idx="4429">
                  <c:v>1931.589966</c:v>
                </c:pt>
                <c:pt idx="4430">
                  <c:v>1936.920044</c:v>
                </c:pt>
                <c:pt idx="4431">
                  <c:v>1933.75</c:v>
                </c:pt>
                <c:pt idx="4432">
                  <c:v>1946.719971</c:v>
                </c:pt>
                <c:pt idx="4433">
                  <c:v>1955.1800539999999</c:v>
                </c:pt>
                <c:pt idx="4434">
                  <c:v>1955.0600589999999</c:v>
                </c:pt>
                <c:pt idx="4435">
                  <c:v>1971.73999</c:v>
                </c:pt>
                <c:pt idx="4436">
                  <c:v>1981.599976</c:v>
                </c:pt>
                <c:pt idx="4437">
                  <c:v>1986.51001</c:v>
                </c:pt>
                <c:pt idx="4438">
                  <c:v>1992.369995</c:v>
                </c:pt>
                <c:pt idx="4439">
                  <c:v>1988.400024</c:v>
                </c:pt>
                <c:pt idx="4440">
                  <c:v>1997.920044</c:v>
                </c:pt>
                <c:pt idx="4441">
                  <c:v>2000.0200199999999</c:v>
                </c:pt>
                <c:pt idx="4442">
                  <c:v>2000.119995</c:v>
                </c:pt>
                <c:pt idx="4443">
                  <c:v>1996.73999</c:v>
                </c:pt>
                <c:pt idx="4444">
                  <c:v>2003.369995</c:v>
                </c:pt>
                <c:pt idx="4445">
                  <c:v>2002.280029</c:v>
                </c:pt>
                <c:pt idx="4446">
                  <c:v>2000.719971</c:v>
                </c:pt>
                <c:pt idx="4447">
                  <c:v>1997.650024</c:v>
                </c:pt>
                <c:pt idx="4448">
                  <c:v>2007.709961</c:v>
                </c:pt>
                <c:pt idx="4449">
                  <c:v>2001.540039</c:v>
                </c:pt>
                <c:pt idx="4450">
                  <c:v>1988.4399410000001</c:v>
                </c:pt>
                <c:pt idx="4451">
                  <c:v>1995.6899410000001</c:v>
                </c:pt>
                <c:pt idx="4452">
                  <c:v>1997.4499510000001</c:v>
                </c:pt>
                <c:pt idx="4453">
                  <c:v>1985.540039</c:v>
                </c:pt>
                <c:pt idx="4454">
                  <c:v>1984.130005</c:v>
                </c:pt>
                <c:pt idx="4455">
                  <c:v>1998.9799800000001</c:v>
                </c:pt>
                <c:pt idx="4456">
                  <c:v>2001.5699460000001</c:v>
                </c:pt>
                <c:pt idx="4457">
                  <c:v>2011.3599850000001</c:v>
                </c:pt>
                <c:pt idx="4458">
                  <c:v>2010.400024</c:v>
                </c:pt>
                <c:pt idx="4459">
                  <c:v>1994.290039</c:v>
                </c:pt>
                <c:pt idx="4460">
                  <c:v>1982.7700199999999</c:v>
                </c:pt>
                <c:pt idx="4461">
                  <c:v>1998.3000489999999</c:v>
                </c:pt>
                <c:pt idx="4462">
                  <c:v>1965.98999</c:v>
                </c:pt>
                <c:pt idx="4463">
                  <c:v>1982.849976</c:v>
                </c:pt>
                <c:pt idx="4464">
                  <c:v>1977.8000489999999</c:v>
                </c:pt>
                <c:pt idx="4465">
                  <c:v>1972.290039</c:v>
                </c:pt>
                <c:pt idx="4466">
                  <c:v>1946.160034</c:v>
                </c:pt>
                <c:pt idx="4467">
                  <c:v>1946.170044</c:v>
                </c:pt>
                <c:pt idx="4468">
                  <c:v>1967.900024</c:v>
                </c:pt>
                <c:pt idx="4469">
                  <c:v>1964.8199460000001</c:v>
                </c:pt>
                <c:pt idx="4470">
                  <c:v>1935.099976</c:v>
                </c:pt>
                <c:pt idx="4471">
                  <c:v>1968.8900149999999</c:v>
                </c:pt>
                <c:pt idx="4472">
                  <c:v>1928.209961</c:v>
                </c:pt>
                <c:pt idx="4473">
                  <c:v>1906.130005</c:v>
                </c:pt>
                <c:pt idx="4474">
                  <c:v>1874.73999</c:v>
                </c:pt>
                <c:pt idx="4475">
                  <c:v>1877.6999510000001</c:v>
                </c:pt>
                <c:pt idx="4476">
                  <c:v>1862.48999</c:v>
                </c:pt>
                <c:pt idx="4477">
                  <c:v>1862.76001</c:v>
                </c:pt>
                <c:pt idx="4478">
                  <c:v>1886.76001</c:v>
                </c:pt>
                <c:pt idx="4479">
                  <c:v>1904.01001</c:v>
                </c:pt>
                <c:pt idx="4480">
                  <c:v>1941.280029</c:v>
                </c:pt>
                <c:pt idx="4481">
                  <c:v>1927.1099850000001</c:v>
                </c:pt>
                <c:pt idx="4482">
                  <c:v>1950.8199460000001</c:v>
                </c:pt>
                <c:pt idx="4483">
                  <c:v>1964.579956</c:v>
                </c:pt>
                <c:pt idx="4484">
                  <c:v>1961.630005</c:v>
                </c:pt>
                <c:pt idx="4485">
                  <c:v>1985.0500489999999</c:v>
                </c:pt>
                <c:pt idx="4486">
                  <c:v>1982.3000489999999</c:v>
                </c:pt>
                <c:pt idx="4487">
                  <c:v>1994.650024</c:v>
                </c:pt>
                <c:pt idx="4488">
                  <c:v>2018.0500489999999</c:v>
                </c:pt>
                <c:pt idx="4489">
                  <c:v>2017.8100589999999</c:v>
                </c:pt>
                <c:pt idx="4490">
                  <c:v>2012.099976</c:v>
                </c:pt>
                <c:pt idx="4491">
                  <c:v>2023.5699460000001</c:v>
                </c:pt>
                <c:pt idx="4492">
                  <c:v>2031.209961</c:v>
                </c:pt>
                <c:pt idx="4493">
                  <c:v>2031.920044</c:v>
                </c:pt>
                <c:pt idx="4494">
                  <c:v>2038.26001</c:v>
                </c:pt>
                <c:pt idx="4495">
                  <c:v>2039.6800539999999</c:v>
                </c:pt>
                <c:pt idx="4496">
                  <c:v>2038.25</c:v>
                </c:pt>
                <c:pt idx="4497">
                  <c:v>2039.329956</c:v>
                </c:pt>
                <c:pt idx="4498">
                  <c:v>2039.8199460000001</c:v>
                </c:pt>
                <c:pt idx="4499">
                  <c:v>2041.3199460000001</c:v>
                </c:pt>
                <c:pt idx="4500">
                  <c:v>2051.8000489999999</c:v>
                </c:pt>
                <c:pt idx="4501">
                  <c:v>2048.719971</c:v>
                </c:pt>
                <c:pt idx="4502">
                  <c:v>2052.75</c:v>
                </c:pt>
                <c:pt idx="4503">
                  <c:v>2063.5</c:v>
                </c:pt>
                <c:pt idx="4504">
                  <c:v>2069.4099120000001</c:v>
                </c:pt>
                <c:pt idx="4505">
                  <c:v>2067.030029</c:v>
                </c:pt>
                <c:pt idx="4506">
                  <c:v>2072.830078</c:v>
                </c:pt>
                <c:pt idx="4507">
                  <c:v>2067.5600589999999</c:v>
                </c:pt>
                <c:pt idx="4508">
                  <c:v>2053.4399410000001</c:v>
                </c:pt>
                <c:pt idx="4509">
                  <c:v>2066.5500489999999</c:v>
                </c:pt>
                <c:pt idx="4510">
                  <c:v>2074.330078</c:v>
                </c:pt>
                <c:pt idx="4511">
                  <c:v>2071.919922</c:v>
                </c:pt>
                <c:pt idx="4512">
                  <c:v>2075.3701169999999</c:v>
                </c:pt>
                <c:pt idx="4513">
                  <c:v>2060.3100589999999</c:v>
                </c:pt>
                <c:pt idx="4514">
                  <c:v>2059.820068</c:v>
                </c:pt>
                <c:pt idx="4515">
                  <c:v>2026.1400149999999</c:v>
                </c:pt>
                <c:pt idx="4516">
                  <c:v>2035.329956</c:v>
                </c:pt>
                <c:pt idx="4517">
                  <c:v>2002.329956</c:v>
                </c:pt>
                <c:pt idx="4518">
                  <c:v>1989.630005</c:v>
                </c:pt>
                <c:pt idx="4519">
                  <c:v>1972.73999</c:v>
                </c:pt>
                <c:pt idx="4520">
                  <c:v>2012.8900149999999</c:v>
                </c:pt>
                <c:pt idx="4521">
                  <c:v>2061.2299800000001</c:v>
                </c:pt>
                <c:pt idx="4522">
                  <c:v>2070.6499020000001</c:v>
                </c:pt>
                <c:pt idx="4523">
                  <c:v>2078.540039</c:v>
                </c:pt>
                <c:pt idx="4524">
                  <c:v>2082.169922</c:v>
                </c:pt>
                <c:pt idx="4525">
                  <c:v>2081.8798830000001</c:v>
                </c:pt>
                <c:pt idx="4526">
                  <c:v>2088.7700199999999</c:v>
                </c:pt>
                <c:pt idx="4527">
                  <c:v>2090.570068</c:v>
                </c:pt>
                <c:pt idx="4528">
                  <c:v>2080.3500979999999</c:v>
                </c:pt>
                <c:pt idx="4529">
                  <c:v>2058.8999020000001</c:v>
                </c:pt>
                <c:pt idx="4530">
                  <c:v>2058.1999510000001</c:v>
                </c:pt>
                <c:pt idx="4531">
                  <c:v>2020.579956</c:v>
                </c:pt>
                <c:pt idx="4532">
                  <c:v>2002.6099850000001</c:v>
                </c:pt>
                <c:pt idx="4533">
                  <c:v>2025.900024</c:v>
                </c:pt>
                <c:pt idx="4534">
                  <c:v>2062.139893</c:v>
                </c:pt>
                <c:pt idx="4535">
                  <c:v>2044.8100589999999</c:v>
                </c:pt>
                <c:pt idx="4536">
                  <c:v>2028.26001</c:v>
                </c:pt>
                <c:pt idx="4537">
                  <c:v>2023.030029</c:v>
                </c:pt>
                <c:pt idx="4538">
                  <c:v>2011.2700199999999</c:v>
                </c:pt>
                <c:pt idx="4539">
                  <c:v>1992.670044</c:v>
                </c:pt>
                <c:pt idx="4540">
                  <c:v>2019.420044</c:v>
                </c:pt>
                <c:pt idx="4541">
                  <c:v>2022.5500489999999</c:v>
                </c:pt>
                <c:pt idx="4542">
                  <c:v>2032.119995</c:v>
                </c:pt>
                <c:pt idx="4543">
                  <c:v>2063.1499020000001</c:v>
                </c:pt>
                <c:pt idx="4544">
                  <c:v>2051.820068</c:v>
                </c:pt>
                <c:pt idx="4545">
                  <c:v>2057.0900879999999</c:v>
                </c:pt>
                <c:pt idx="4546">
                  <c:v>2029.5500489999999</c:v>
                </c:pt>
                <c:pt idx="4547">
                  <c:v>2002.160034</c:v>
                </c:pt>
                <c:pt idx="4548">
                  <c:v>2021.25</c:v>
                </c:pt>
                <c:pt idx="4549">
                  <c:v>1994.98999</c:v>
                </c:pt>
                <c:pt idx="4550">
                  <c:v>2020.849976</c:v>
                </c:pt>
                <c:pt idx="4551">
                  <c:v>2050.030029</c:v>
                </c:pt>
                <c:pt idx="4552">
                  <c:v>2041.51001</c:v>
                </c:pt>
                <c:pt idx="4553">
                  <c:v>2062.5200199999999</c:v>
                </c:pt>
                <c:pt idx="4554">
                  <c:v>2055.469971</c:v>
                </c:pt>
                <c:pt idx="4555">
                  <c:v>2046.73999</c:v>
                </c:pt>
                <c:pt idx="4556">
                  <c:v>2068.5900879999999</c:v>
                </c:pt>
                <c:pt idx="4557">
                  <c:v>2068.530029</c:v>
                </c:pt>
                <c:pt idx="4558">
                  <c:v>2088.4799800000001</c:v>
                </c:pt>
                <c:pt idx="4559">
                  <c:v>2096.98999</c:v>
                </c:pt>
                <c:pt idx="4560">
                  <c:v>2100.3400879999999</c:v>
                </c:pt>
                <c:pt idx="4561">
                  <c:v>2099.679932</c:v>
                </c:pt>
                <c:pt idx="4562">
                  <c:v>2097.4499510000001</c:v>
                </c:pt>
                <c:pt idx="4563">
                  <c:v>2110.3000489999999</c:v>
                </c:pt>
                <c:pt idx="4564">
                  <c:v>2109.6599120000001</c:v>
                </c:pt>
                <c:pt idx="4565">
                  <c:v>2115.4799800000001</c:v>
                </c:pt>
                <c:pt idx="4566">
                  <c:v>2113.860107</c:v>
                </c:pt>
                <c:pt idx="4567">
                  <c:v>2110.73999</c:v>
                </c:pt>
                <c:pt idx="4568">
                  <c:v>2104.5</c:v>
                </c:pt>
                <c:pt idx="4569">
                  <c:v>2117.389893</c:v>
                </c:pt>
                <c:pt idx="4570">
                  <c:v>2107.780029</c:v>
                </c:pt>
                <c:pt idx="4571">
                  <c:v>2098.530029</c:v>
                </c:pt>
                <c:pt idx="4572">
                  <c:v>2101.040039</c:v>
                </c:pt>
                <c:pt idx="4573">
                  <c:v>2071.26001</c:v>
                </c:pt>
                <c:pt idx="4574">
                  <c:v>2079.429932</c:v>
                </c:pt>
                <c:pt idx="4575">
                  <c:v>2044.160034</c:v>
                </c:pt>
                <c:pt idx="4576">
                  <c:v>2040.23999</c:v>
                </c:pt>
                <c:pt idx="4577">
                  <c:v>2065.9499510000001</c:v>
                </c:pt>
                <c:pt idx="4578">
                  <c:v>2053.3999020000001</c:v>
                </c:pt>
                <c:pt idx="4579">
                  <c:v>2081.1899410000001</c:v>
                </c:pt>
                <c:pt idx="4580">
                  <c:v>2074.280029</c:v>
                </c:pt>
                <c:pt idx="4581">
                  <c:v>2099.5</c:v>
                </c:pt>
                <c:pt idx="4582">
                  <c:v>2089.2700199999999</c:v>
                </c:pt>
                <c:pt idx="4583">
                  <c:v>2108.1000979999999</c:v>
                </c:pt>
                <c:pt idx="4584">
                  <c:v>2104.419922</c:v>
                </c:pt>
                <c:pt idx="4585">
                  <c:v>2091.5</c:v>
                </c:pt>
                <c:pt idx="4586">
                  <c:v>2061.0500489999999</c:v>
                </c:pt>
                <c:pt idx="4587">
                  <c:v>2056.1499020000001</c:v>
                </c:pt>
                <c:pt idx="4588">
                  <c:v>2061.0200199999999</c:v>
                </c:pt>
                <c:pt idx="4589">
                  <c:v>2086.23999</c:v>
                </c:pt>
                <c:pt idx="4590">
                  <c:v>2067.889893</c:v>
                </c:pt>
                <c:pt idx="4591">
                  <c:v>2059.6899410000001</c:v>
                </c:pt>
                <c:pt idx="4592">
                  <c:v>2066.959961</c:v>
                </c:pt>
                <c:pt idx="4593">
                  <c:v>2080.6201169999999</c:v>
                </c:pt>
                <c:pt idx="4594">
                  <c:v>2076.330078</c:v>
                </c:pt>
                <c:pt idx="4595">
                  <c:v>2081.8999020000001</c:v>
                </c:pt>
                <c:pt idx="4596">
                  <c:v>2091.179932</c:v>
                </c:pt>
                <c:pt idx="4597">
                  <c:v>2102.0600589999999</c:v>
                </c:pt>
                <c:pt idx="4598">
                  <c:v>2092.429932</c:v>
                </c:pt>
                <c:pt idx="4599">
                  <c:v>2095.8400879999999</c:v>
                </c:pt>
                <c:pt idx="4600">
                  <c:v>2106.6298830000001</c:v>
                </c:pt>
                <c:pt idx="4601">
                  <c:v>2104.98999</c:v>
                </c:pt>
                <c:pt idx="4602">
                  <c:v>2081.179932</c:v>
                </c:pt>
                <c:pt idx="4603">
                  <c:v>2100.3999020000001</c:v>
                </c:pt>
                <c:pt idx="4604">
                  <c:v>2097.290039</c:v>
                </c:pt>
                <c:pt idx="4605">
                  <c:v>2107.959961</c:v>
                </c:pt>
                <c:pt idx="4606">
                  <c:v>2112.929932</c:v>
                </c:pt>
                <c:pt idx="4607">
                  <c:v>2117.6899410000001</c:v>
                </c:pt>
                <c:pt idx="4608">
                  <c:v>2108.919922</c:v>
                </c:pt>
                <c:pt idx="4609">
                  <c:v>2114.76001</c:v>
                </c:pt>
                <c:pt idx="4610">
                  <c:v>2106.8500979999999</c:v>
                </c:pt>
                <c:pt idx="4611">
                  <c:v>2085.51001</c:v>
                </c:pt>
                <c:pt idx="4612">
                  <c:v>2108.290039</c:v>
                </c:pt>
                <c:pt idx="4613">
                  <c:v>2114.48999</c:v>
                </c:pt>
                <c:pt idx="4614">
                  <c:v>2089.459961</c:v>
                </c:pt>
                <c:pt idx="4615">
                  <c:v>2080.1499020000001</c:v>
                </c:pt>
                <c:pt idx="4616">
                  <c:v>2088</c:v>
                </c:pt>
                <c:pt idx="4617">
                  <c:v>2116.1000979999999</c:v>
                </c:pt>
                <c:pt idx="4618">
                  <c:v>2105.330078</c:v>
                </c:pt>
                <c:pt idx="4619">
                  <c:v>2099.1201169999999</c:v>
                </c:pt>
                <c:pt idx="4620">
                  <c:v>2098.4799800000001</c:v>
                </c:pt>
                <c:pt idx="4621">
                  <c:v>2121.1000979999999</c:v>
                </c:pt>
                <c:pt idx="4622">
                  <c:v>2122.7299800000001</c:v>
                </c:pt>
                <c:pt idx="4623">
                  <c:v>2129.1999510000001</c:v>
                </c:pt>
                <c:pt idx="4624">
                  <c:v>2127.830078</c:v>
                </c:pt>
                <c:pt idx="4625">
                  <c:v>2125.8500979999999</c:v>
                </c:pt>
                <c:pt idx="4626">
                  <c:v>2130.820068</c:v>
                </c:pt>
                <c:pt idx="4627">
                  <c:v>2126.0600589999999</c:v>
                </c:pt>
                <c:pt idx="4628">
                  <c:v>2104.1999510000001</c:v>
                </c:pt>
                <c:pt idx="4629">
                  <c:v>2123.4799800000001</c:v>
                </c:pt>
                <c:pt idx="4630">
                  <c:v>2120.790039</c:v>
                </c:pt>
                <c:pt idx="4631">
                  <c:v>2107.389893</c:v>
                </c:pt>
                <c:pt idx="4632">
                  <c:v>2111.7299800000001</c:v>
                </c:pt>
                <c:pt idx="4633">
                  <c:v>2109.6000979999999</c:v>
                </c:pt>
                <c:pt idx="4634">
                  <c:v>2114.070068</c:v>
                </c:pt>
                <c:pt idx="4635">
                  <c:v>2095.8400879999999</c:v>
                </c:pt>
                <c:pt idx="4636">
                  <c:v>2092.830078</c:v>
                </c:pt>
                <c:pt idx="4637">
                  <c:v>2079.280029</c:v>
                </c:pt>
                <c:pt idx="4638">
                  <c:v>2080.1499020000001</c:v>
                </c:pt>
                <c:pt idx="4639">
                  <c:v>2105.1999510000001</c:v>
                </c:pt>
                <c:pt idx="4640">
                  <c:v>2108.860107</c:v>
                </c:pt>
                <c:pt idx="4641">
                  <c:v>2094.110107</c:v>
                </c:pt>
                <c:pt idx="4642">
                  <c:v>2084.429932</c:v>
                </c:pt>
                <c:pt idx="4643">
                  <c:v>2096.290039</c:v>
                </c:pt>
                <c:pt idx="4644">
                  <c:v>2100.4399410000001</c:v>
                </c:pt>
                <c:pt idx="4645">
                  <c:v>2121.23999</c:v>
                </c:pt>
                <c:pt idx="4646">
                  <c:v>2109.98999</c:v>
                </c:pt>
                <c:pt idx="4647">
                  <c:v>2122.8500979999999</c:v>
                </c:pt>
                <c:pt idx="4648">
                  <c:v>2124.1999510000001</c:v>
                </c:pt>
                <c:pt idx="4649">
                  <c:v>2108.580078</c:v>
                </c:pt>
                <c:pt idx="4650">
                  <c:v>2102.3100589999999</c:v>
                </c:pt>
                <c:pt idx="4651">
                  <c:v>2101.48999</c:v>
                </c:pt>
                <c:pt idx="4652">
                  <c:v>2057.639893</c:v>
                </c:pt>
                <c:pt idx="4653">
                  <c:v>2063.110107</c:v>
                </c:pt>
                <c:pt idx="4654">
                  <c:v>2077.419922</c:v>
                </c:pt>
                <c:pt idx="4655">
                  <c:v>2076.780029</c:v>
                </c:pt>
                <c:pt idx="4656">
                  <c:v>2068.76001</c:v>
                </c:pt>
                <c:pt idx="4657">
                  <c:v>2081.3400879999999</c:v>
                </c:pt>
                <c:pt idx="4658">
                  <c:v>2046.6800539999999</c:v>
                </c:pt>
                <c:pt idx="4659">
                  <c:v>2051.3100589999999</c:v>
                </c:pt>
                <c:pt idx="4660">
                  <c:v>2076.6201169999999</c:v>
                </c:pt>
                <c:pt idx="4661">
                  <c:v>2099.6000979999999</c:v>
                </c:pt>
                <c:pt idx="4662">
                  <c:v>2108.9499510000001</c:v>
                </c:pt>
                <c:pt idx="4663">
                  <c:v>2107.3999020000001</c:v>
                </c:pt>
                <c:pt idx="4664">
                  <c:v>2124.290039</c:v>
                </c:pt>
                <c:pt idx="4665">
                  <c:v>2126.639893</c:v>
                </c:pt>
                <c:pt idx="4666">
                  <c:v>2128.280029</c:v>
                </c:pt>
                <c:pt idx="4667">
                  <c:v>2119.209961</c:v>
                </c:pt>
                <c:pt idx="4668">
                  <c:v>2114.1499020000001</c:v>
                </c:pt>
                <c:pt idx="4669">
                  <c:v>2102.1499020000001</c:v>
                </c:pt>
                <c:pt idx="4670">
                  <c:v>2079.6499020000001</c:v>
                </c:pt>
                <c:pt idx="4671">
                  <c:v>2067.639893</c:v>
                </c:pt>
                <c:pt idx="4672">
                  <c:v>2093.25</c:v>
                </c:pt>
                <c:pt idx="4673">
                  <c:v>2108.570068</c:v>
                </c:pt>
                <c:pt idx="4674">
                  <c:v>2108.6298830000001</c:v>
                </c:pt>
                <c:pt idx="4675">
                  <c:v>2103.8400879999999</c:v>
                </c:pt>
                <c:pt idx="4676">
                  <c:v>2098.040039</c:v>
                </c:pt>
                <c:pt idx="4677">
                  <c:v>2093.320068</c:v>
                </c:pt>
                <c:pt idx="4678">
                  <c:v>2099.8400879999999</c:v>
                </c:pt>
                <c:pt idx="4679">
                  <c:v>2083.5600589999999</c:v>
                </c:pt>
                <c:pt idx="4680">
                  <c:v>2077.570068</c:v>
                </c:pt>
                <c:pt idx="4681">
                  <c:v>2104.179932</c:v>
                </c:pt>
                <c:pt idx="4682">
                  <c:v>2084.070068</c:v>
                </c:pt>
                <c:pt idx="4683">
                  <c:v>2086.0500489999999</c:v>
                </c:pt>
                <c:pt idx="4684">
                  <c:v>2083.389893</c:v>
                </c:pt>
                <c:pt idx="4685">
                  <c:v>2091.540039</c:v>
                </c:pt>
                <c:pt idx="4686">
                  <c:v>2102.4399410000001</c:v>
                </c:pt>
                <c:pt idx="4687">
                  <c:v>2096.919922</c:v>
                </c:pt>
                <c:pt idx="4688">
                  <c:v>2079.610107</c:v>
                </c:pt>
                <c:pt idx="4689">
                  <c:v>2035.7299800000001</c:v>
                </c:pt>
                <c:pt idx="4690">
                  <c:v>1970.8900149999999</c:v>
                </c:pt>
                <c:pt idx="4691">
                  <c:v>1893.209961</c:v>
                </c:pt>
                <c:pt idx="4692">
                  <c:v>1867.6099850000001</c:v>
                </c:pt>
                <c:pt idx="4693">
                  <c:v>1940.51001</c:v>
                </c:pt>
                <c:pt idx="4694">
                  <c:v>1987.660034</c:v>
                </c:pt>
                <c:pt idx="4695">
                  <c:v>1988.869995</c:v>
                </c:pt>
                <c:pt idx="4696">
                  <c:v>1972.1800539999999</c:v>
                </c:pt>
                <c:pt idx="4697">
                  <c:v>1913.849976</c:v>
                </c:pt>
                <c:pt idx="4698">
                  <c:v>1948.8599850000001</c:v>
                </c:pt>
                <c:pt idx="4699">
                  <c:v>1951.130005</c:v>
                </c:pt>
                <c:pt idx="4700">
                  <c:v>1921.219971</c:v>
                </c:pt>
                <c:pt idx="4701">
                  <c:v>1969.410034</c:v>
                </c:pt>
                <c:pt idx="4702">
                  <c:v>1942.040039</c:v>
                </c:pt>
                <c:pt idx="4703">
                  <c:v>1952.290039</c:v>
                </c:pt>
                <c:pt idx="4704">
                  <c:v>1961.0500489999999</c:v>
                </c:pt>
                <c:pt idx="4705">
                  <c:v>1953.030029</c:v>
                </c:pt>
                <c:pt idx="4706">
                  <c:v>1978.089966</c:v>
                </c:pt>
                <c:pt idx="4707">
                  <c:v>1995.3100589999999</c:v>
                </c:pt>
                <c:pt idx="4708">
                  <c:v>1990.1999510000001</c:v>
                </c:pt>
                <c:pt idx="4709">
                  <c:v>1958.030029</c:v>
                </c:pt>
                <c:pt idx="4710">
                  <c:v>1966.969971</c:v>
                </c:pt>
                <c:pt idx="4711">
                  <c:v>1942.73999</c:v>
                </c:pt>
                <c:pt idx="4712">
                  <c:v>1938.76001</c:v>
                </c:pt>
                <c:pt idx="4713">
                  <c:v>1932.23999</c:v>
                </c:pt>
                <c:pt idx="4714">
                  <c:v>1931.339966</c:v>
                </c:pt>
                <c:pt idx="4715">
                  <c:v>1881.7700199999999</c:v>
                </c:pt>
                <c:pt idx="4716">
                  <c:v>1884.089966</c:v>
                </c:pt>
                <c:pt idx="4717">
                  <c:v>1920.030029</c:v>
                </c:pt>
                <c:pt idx="4718">
                  <c:v>1923.8199460000001</c:v>
                </c:pt>
                <c:pt idx="4719">
                  <c:v>1951.3599850000001</c:v>
                </c:pt>
                <c:pt idx="4720">
                  <c:v>1987.0500489999999</c:v>
                </c:pt>
                <c:pt idx="4721">
                  <c:v>1979.920044</c:v>
                </c:pt>
                <c:pt idx="4722">
                  <c:v>1995.829956</c:v>
                </c:pt>
                <c:pt idx="4723">
                  <c:v>2013.4300539999999</c:v>
                </c:pt>
                <c:pt idx="4724">
                  <c:v>2014.8900149999999</c:v>
                </c:pt>
                <c:pt idx="4725">
                  <c:v>2017.459961</c:v>
                </c:pt>
                <c:pt idx="4726">
                  <c:v>2003.6899410000001</c:v>
                </c:pt>
                <c:pt idx="4727">
                  <c:v>1994.23999</c:v>
                </c:pt>
                <c:pt idx="4728">
                  <c:v>2023.8599850000001</c:v>
                </c:pt>
                <c:pt idx="4729">
                  <c:v>2033.1099850000001</c:v>
                </c:pt>
                <c:pt idx="4730">
                  <c:v>2033.660034</c:v>
                </c:pt>
                <c:pt idx="4731">
                  <c:v>2030.7700199999999</c:v>
                </c:pt>
                <c:pt idx="4732">
                  <c:v>2018.9399410000001</c:v>
                </c:pt>
                <c:pt idx="4733">
                  <c:v>2052.51001</c:v>
                </c:pt>
                <c:pt idx="4734">
                  <c:v>2075.1499020000001</c:v>
                </c:pt>
                <c:pt idx="4735">
                  <c:v>2071.179932</c:v>
                </c:pt>
                <c:pt idx="4736">
                  <c:v>2065.889893</c:v>
                </c:pt>
                <c:pt idx="4737">
                  <c:v>2090.3500979999999</c:v>
                </c:pt>
                <c:pt idx="4738">
                  <c:v>2089.4099120000001</c:v>
                </c:pt>
                <c:pt idx="4739">
                  <c:v>2079.360107</c:v>
                </c:pt>
                <c:pt idx="4740">
                  <c:v>2104.0500489999999</c:v>
                </c:pt>
                <c:pt idx="4741">
                  <c:v>2109.790039</c:v>
                </c:pt>
                <c:pt idx="4742">
                  <c:v>2102.3100589999999</c:v>
                </c:pt>
                <c:pt idx="4743">
                  <c:v>2099.929932</c:v>
                </c:pt>
                <c:pt idx="4744">
                  <c:v>2099.1999510000001</c:v>
                </c:pt>
                <c:pt idx="4745">
                  <c:v>2078.580078</c:v>
                </c:pt>
                <c:pt idx="4746">
                  <c:v>2081.719971</c:v>
                </c:pt>
                <c:pt idx="4747">
                  <c:v>2075</c:v>
                </c:pt>
                <c:pt idx="4748">
                  <c:v>2045.969971</c:v>
                </c:pt>
                <c:pt idx="4749">
                  <c:v>2023.040039</c:v>
                </c:pt>
                <c:pt idx="4750">
                  <c:v>2053.1899410000001</c:v>
                </c:pt>
                <c:pt idx="4751">
                  <c:v>2050.4399410000001</c:v>
                </c:pt>
                <c:pt idx="4752">
                  <c:v>2083.580078</c:v>
                </c:pt>
                <c:pt idx="4753">
                  <c:v>2081.23999</c:v>
                </c:pt>
                <c:pt idx="4754">
                  <c:v>2089.169922</c:v>
                </c:pt>
                <c:pt idx="4755">
                  <c:v>2086.5900879999999</c:v>
                </c:pt>
                <c:pt idx="4756">
                  <c:v>2089.139893</c:v>
                </c:pt>
                <c:pt idx="4757">
                  <c:v>2088.8701169999999</c:v>
                </c:pt>
                <c:pt idx="4758">
                  <c:v>2090.110107</c:v>
                </c:pt>
                <c:pt idx="4759">
                  <c:v>2080.4099120000001</c:v>
                </c:pt>
                <c:pt idx="4760">
                  <c:v>2102.6298830000001</c:v>
                </c:pt>
                <c:pt idx="4761">
                  <c:v>2079.51001</c:v>
                </c:pt>
                <c:pt idx="4762">
                  <c:v>2049.6201169999999</c:v>
                </c:pt>
                <c:pt idx="4763">
                  <c:v>2091.6899410000001</c:v>
                </c:pt>
                <c:pt idx="4764">
                  <c:v>2077.070068</c:v>
                </c:pt>
                <c:pt idx="4765">
                  <c:v>2063.5900879999999</c:v>
                </c:pt>
                <c:pt idx="4766">
                  <c:v>2047.619995</c:v>
                </c:pt>
                <c:pt idx="4767">
                  <c:v>2052.2299800000001</c:v>
                </c:pt>
                <c:pt idx="4768">
                  <c:v>2012.369995</c:v>
                </c:pt>
                <c:pt idx="4769">
                  <c:v>2021.9399410000001</c:v>
                </c:pt>
                <c:pt idx="4770">
                  <c:v>2043.410034</c:v>
                </c:pt>
                <c:pt idx="4771">
                  <c:v>2073.070068</c:v>
                </c:pt>
                <c:pt idx="4772">
                  <c:v>2041.8900149999999</c:v>
                </c:pt>
                <c:pt idx="4773">
                  <c:v>2005.5500489999999</c:v>
                </c:pt>
                <c:pt idx="4774">
                  <c:v>2021.150024</c:v>
                </c:pt>
                <c:pt idx="4775">
                  <c:v>2038.969971</c:v>
                </c:pt>
                <c:pt idx="4776">
                  <c:v>2064.290039</c:v>
                </c:pt>
                <c:pt idx="4777">
                  <c:v>2060.98999</c:v>
                </c:pt>
                <c:pt idx="4778">
                  <c:v>2056.5</c:v>
                </c:pt>
                <c:pt idx="4779">
                  <c:v>2078.360107</c:v>
                </c:pt>
                <c:pt idx="4780">
                  <c:v>2063.360107</c:v>
                </c:pt>
                <c:pt idx="4781">
                  <c:v>2043.9399410000001</c:v>
                </c:pt>
                <c:pt idx="4782">
                  <c:v>2012.660034</c:v>
                </c:pt>
                <c:pt idx="4783">
                  <c:v>2016.709961</c:v>
                </c:pt>
                <c:pt idx="4784">
                  <c:v>1990.26001</c:v>
                </c:pt>
                <c:pt idx="4785">
                  <c:v>1943.089966</c:v>
                </c:pt>
                <c:pt idx="4786">
                  <c:v>1922.030029</c:v>
                </c:pt>
                <c:pt idx="4787">
                  <c:v>1923.670044</c:v>
                </c:pt>
                <c:pt idx="4788">
                  <c:v>1938.6800539999999</c:v>
                </c:pt>
                <c:pt idx="4789">
                  <c:v>1890.280029</c:v>
                </c:pt>
                <c:pt idx="4790">
                  <c:v>1921.839966</c:v>
                </c:pt>
                <c:pt idx="4791">
                  <c:v>1880.329956</c:v>
                </c:pt>
                <c:pt idx="4792">
                  <c:v>1881.329956</c:v>
                </c:pt>
                <c:pt idx="4793">
                  <c:v>1859.329956</c:v>
                </c:pt>
                <c:pt idx="4794">
                  <c:v>1868.98999</c:v>
                </c:pt>
                <c:pt idx="4795">
                  <c:v>1906.900024</c:v>
                </c:pt>
                <c:pt idx="4796">
                  <c:v>1877.079956</c:v>
                </c:pt>
                <c:pt idx="4797">
                  <c:v>1903.630005</c:v>
                </c:pt>
                <c:pt idx="4798">
                  <c:v>1882.9499510000001</c:v>
                </c:pt>
                <c:pt idx="4799">
                  <c:v>1893.3599850000001</c:v>
                </c:pt>
                <c:pt idx="4800">
                  <c:v>1940.23999</c:v>
                </c:pt>
                <c:pt idx="4801">
                  <c:v>1939.380005</c:v>
                </c:pt>
                <c:pt idx="4802">
                  <c:v>1903.030029</c:v>
                </c:pt>
                <c:pt idx="4803">
                  <c:v>1912.530029</c:v>
                </c:pt>
                <c:pt idx="4804">
                  <c:v>1915.4499510000001</c:v>
                </c:pt>
                <c:pt idx="4805">
                  <c:v>1880.0500489999999</c:v>
                </c:pt>
                <c:pt idx="4806">
                  <c:v>1853.4399410000001</c:v>
                </c:pt>
                <c:pt idx="4807">
                  <c:v>1852.209961</c:v>
                </c:pt>
                <c:pt idx="4808">
                  <c:v>1851.8599850000001</c:v>
                </c:pt>
                <c:pt idx="4809">
                  <c:v>1829.079956</c:v>
                </c:pt>
                <c:pt idx="4810">
                  <c:v>1864.780029</c:v>
                </c:pt>
                <c:pt idx="4811">
                  <c:v>1895.579956</c:v>
                </c:pt>
                <c:pt idx="4812">
                  <c:v>1926.8199460000001</c:v>
                </c:pt>
                <c:pt idx="4813">
                  <c:v>1917.829956</c:v>
                </c:pt>
                <c:pt idx="4814">
                  <c:v>1917.780029</c:v>
                </c:pt>
                <c:pt idx="4815">
                  <c:v>1945.5</c:v>
                </c:pt>
                <c:pt idx="4816">
                  <c:v>1921.2700199999999</c:v>
                </c:pt>
                <c:pt idx="4817">
                  <c:v>1929.8000489999999</c:v>
                </c:pt>
                <c:pt idx="4818">
                  <c:v>1951.6999510000001</c:v>
                </c:pt>
                <c:pt idx="4819">
                  <c:v>1948.0500489999999</c:v>
                </c:pt>
                <c:pt idx="4820">
                  <c:v>1932.2299800000001</c:v>
                </c:pt>
                <c:pt idx="4821">
                  <c:v>1978.349976</c:v>
                </c:pt>
                <c:pt idx="4822">
                  <c:v>1986.4499510000001</c:v>
                </c:pt>
                <c:pt idx="4823">
                  <c:v>1993.400024</c:v>
                </c:pt>
                <c:pt idx="4824">
                  <c:v>1999.98999</c:v>
                </c:pt>
                <c:pt idx="4825">
                  <c:v>2001.76001</c:v>
                </c:pt>
                <c:pt idx="4826">
                  <c:v>1979.26001</c:v>
                </c:pt>
                <c:pt idx="4827">
                  <c:v>1989.26001</c:v>
                </c:pt>
                <c:pt idx="4828">
                  <c:v>1989.5699460000001</c:v>
                </c:pt>
                <c:pt idx="4829">
                  <c:v>2022.1899410000001</c:v>
                </c:pt>
                <c:pt idx="4830">
                  <c:v>2019.6400149999999</c:v>
                </c:pt>
                <c:pt idx="4831">
                  <c:v>2015.9300539999999</c:v>
                </c:pt>
                <c:pt idx="4832">
                  <c:v>2027.219971</c:v>
                </c:pt>
                <c:pt idx="4833">
                  <c:v>2040.589966</c:v>
                </c:pt>
                <c:pt idx="4834">
                  <c:v>2049.580078</c:v>
                </c:pt>
                <c:pt idx="4835">
                  <c:v>2051.6000979999999</c:v>
                </c:pt>
                <c:pt idx="4836">
                  <c:v>2049.8000489999999</c:v>
                </c:pt>
                <c:pt idx="4837">
                  <c:v>2036.709961</c:v>
                </c:pt>
                <c:pt idx="4838">
                  <c:v>2035.9399410000001</c:v>
                </c:pt>
                <c:pt idx="4839">
                  <c:v>2037.0500489999999</c:v>
                </c:pt>
                <c:pt idx="4840">
                  <c:v>2055.01001</c:v>
                </c:pt>
                <c:pt idx="4841">
                  <c:v>2063.9499510000001</c:v>
                </c:pt>
                <c:pt idx="4842">
                  <c:v>2059.73999</c:v>
                </c:pt>
                <c:pt idx="4843">
                  <c:v>2072.780029</c:v>
                </c:pt>
                <c:pt idx="4844">
                  <c:v>2066.1298830000001</c:v>
                </c:pt>
                <c:pt idx="4845">
                  <c:v>2045.170044</c:v>
                </c:pt>
                <c:pt idx="4846">
                  <c:v>2066.6599120000001</c:v>
                </c:pt>
                <c:pt idx="4847">
                  <c:v>2041.910034</c:v>
                </c:pt>
                <c:pt idx="4848">
                  <c:v>2047.599976</c:v>
                </c:pt>
                <c:pt idx="4849">
                  <c:v>2041.98999</c:v>
                </c:pt>
                <c:pt idx="4850">
                  <c:v>2061.719971</c:v>
                </c:pt>
                <c:pt idx="4851">
                  <c:v>2082.419922</c:v>
                </c:pt>
                <c:pt idx="4852">
                  <c:v>2082.780029</c:v>
                </c:pt>
                <c:pt idx="4853">
                  <c:v>2080.7299800000001</c:v>
                </c:pt>
                <c:pt idx="4854">
                  <c:v>2094.3400879999999</c:v>
                </c:pt>
                <c:pt idx="4855">
                  <c:v>2100.8000489999999</c:v>
                </c:pt>
                <c:pt idx="4856">
                  <c:v>2102.3999020000001</c:v>
                </c:pt>
                <c:pt idx="4857">
                  <c:v>2091.4799800000001</c:v>
                </c:pt>
                <c:pt idx="4858">
                  <c:v>2091.580078</c:v>
                </c:pt>
                <c:pt idx="4859">
                  <c:v>2087.790039</c:v>
                </c:pt>
                <c:pt idx="4860">
                  <c:v>2091.6999510000001</c:v>
                </c:pt>
                <c:pt idx="4861">
                  <c:v>2095.1499020000001</c:v>
                </c:pt>
                <c:pt idx="4862">
                  <c:v>2075.8100589999999</c:v>
                </c:pt>
                <c:pt idx="4863">
                  <c:v>2065.3000489999999</c:v>
                </c:pt>
                <c:pt idx="4864">
                  <c:v>2081.429932</c:v>
                </c:pt>
                <c:pt idx="4865">
                  <c:v>2063.3701169999999</c:v>
                </c:pt>
                <c:pt idx="4866">
                  <c:v>2051.1201169999999</c:v>
                </c:pt>
                <c:pt idx="4867">
                  <c:v>2050.6298830000001</c:v>
                </c:pt>
                <c:pt idx="4868">
                  <c:v>2057.139893</c:v>
                </c:pt>
                <c:pt idx="4869">
                  <c:v>2058.6899410000001</c:v>
                </c:pt>
                <c:pt idx="4870">
                  <c:v>2084.389893</c:v>
                </c:pt>
                <c:pt idx="4871">
                  <c:v>2064.459961</c:v>
                </c:pt>
                <c:pt idx="4872">
                  <c:v>2064.110107</c:v>
                </c:pt>
                <c:pt idx="4873">
                  <c:v>2046.6099850000001</c:v>
                </c:pt>
                <c:pt idx="4874">
                  <c:v>2066.6599120000001</c:v>
                </c:pt>
                <c:pt idx="4875">
                  <c:v>2047.209961</c:v>
                </c:pt>
                <c:pt idx="4876">
                  <c:v>2047.630005</c:v>
                </c:pt>
                <c:pt idx="4877">
                  <c:v>2040.040039</c:v>
                </c:pt>
                <c:pt idx="4878">
                  <c:v>2052.320068</c:v>
                </c:pt>
                <c:pt idx="4879">
                  <c:v>2048.040039</c:v>
                </c:pt>
                <c:pt idx="4880">
                  <c:v>2076.0600589999999</c:v>
                </c:pt>
                <c:pt idx="4881">
                  <c:v>2090.540039</c:v>
                </c:pt>
                <c:pt idx="4882">
                  <c:v>2090.1000979999999</c:v>
                </c:pt>
                <c:pt idx="4883">
                  <c:v>2099.0600589999999</c:v>
                </c:pt>
                <c:pt idx="4884">
                  <c:v>2096.9499510000001</c:v>
                </c:pt>
                <c:pt idx="4885">
                  <c:v>2099.330078</c:v>
                </c:pt>
                <c:pt idx="4886">
                  <c:v>2105.26001</c:v>
                </c:pt>
                <c:pt idx="4887">
                  <c:v>2099.1298830000001</c:v>
                </c:pt>
                <c:pt idx="4888">
                  <c:v>2109.4099120000001</c:v>
                </c:pt>
                <c:pt idx="4889">
                  <c:v>2112.1298830000001</c:v>
                </c:pt>
                <c:pt idx="4890">
                  <c:v>2119.1201169999999</c:v>
                </c:pt>
                <c:pt idx="4891">
                  <c:v>2115.4799800000001</c:v>
                </c:pt>
                <c:pt idx="4892">
                  <c:v>2096.070068</c:v>
                </c:pt>
                <c:pt idx="4893">
                  <c:v>2079.0600589999999</c:v>
                </c:pt>
                <c:pt idx="4894">
                  <c:v>2075.320068</c:v>
                </c:pt>
                <c:pt idx="4895">
                  <c:v>2071.5</c:v>
                </c:pt>
                <c:pt idx="4896">
                  <c:v>2077.98999</c:v>
                </c:pt>
                <c:pt idx="4897">
                  <c:v>2071.219971</c:v>
                </c:pt>
                <c:pt idx="4898">
                  <c:v>2083.25</c:v>
                </c:pt>
                <c:pt idx="4899">
                  <c:v>2088.8999020000001</c:v>
                </c:pt>
                <c:pt idx="4900">
                  <c:v>2085.4499510000001</c:v>
                </c:pt>
                <c:pt idx="4901">
                  <c:v>2113.320068</c:v>
                </c:pt>
                <c:pt idx="4902">
                  <c:v>2037.410034</c:v>
                </c:pt>
                <c:pt idx="4903">
                  <c:v>2000.540039</c:v>
                </c:pt>
                <c:pt idx="4904">
                  <c:v>2036.089966</c:v>
                </c:pt>
                <c:pt idx="4905">
                  <c:v>2070.7700199999999</c:v>
                </c:pt>
                <c:pt idx="4906">
                  <c:v>2098.860107</c:v>
                </c:pt>
                <c:pt idx="4907">
                  <c:v>2102.9499510000001</c:v>
                </c:pt>
                <c:pt idx="4908">
                  <c:v>2088.5500489999999</c:v>
                </c:pt>
                <c:pt idx="4909">
                  <c:v>2099.7299800000001</c:v>
                </c:pt>
                <c:pt idx="4910">
                  <c:v>2097.8999020000001</c:v>
                </c:pt>
                <c:pt idx="4911">
                  <c:v>2129.8999020000001</c:v>
                </c:pt>
                <c:pt idx="4912">
                  <c:v>2137.1599120000001</c:v>
                </c:pt>
                <c:pt idx="4913">
                  <c:v>2152.139893</c:v>
                </c:pt>
                <c:pt idx="4914">
                  <c:v>2152.429932</c:v>
                </c:pt>
                <c:pt idx="4915">
                  <c:v>2163.75</c:v>
                </c:pt>
                <c:pt idx="4916">
                  <c:v>2161.73999</c:v>
                </c:pt>
                <c:pt idx="4917">
                  <c:v>2166.889893</c:v>
                </c:pt>
                <c:pt idx="4918">
                  <c:v>2163.780029</c:v>
                </c:pt>
                <c:pt idx="4919">
                  <c:v>2173.0200199999999</c:v>
                </c:pt>
                <c:pt idx="4920">
                  <c:v>2165.169922</c:v>
                </c:pt>
                <c:pt idx="4921">
                  <c:v>2175.030029</c:v>
                </c:pt>
                <c:pt idx="4922">
                  <c:v>2168.4799800000001</c:v>
                </c:pt>
                <c:pt idx="4923">
                  <c:v>2169.179932</c:v>
                </c:pt>
                <c:pt idx="4924">
                  <c:v>2166.580078</c:v>
                </c:pt>
                <c:pt idx="4925">
                  <c:v>2170.0600589999999</c:v>
                </c:pt>
                <c:pt idx="4926">
                  <c:v>2173.6000979999999</c:v>
                </c:pt>
                <c:pt idx="4927">
                  <c:v>2170.8400879999999</c:v>
                </c:pt>
                <c:pt idx="4928">
                  <c:v>2157.030029</c:v>
                </c:pt>
                <c:pt idx="4929">
                  <c:v>2163.790039</c:v>
                </c:pt>
                <c:pt idx="4930">
                  <c:v>2164.25</c:v>
                </c:pt>
                <c:pt idx="4931">
                  <c:v>2182.8701169999999</c:v>
                </c:pt>
                <c:pt idx="4932">
                  <c:v>2180.889893</c:v>
                </c:pt>
                <c:pt idx="4933">
                  <c:v>2181.73999</c:v>
                </c:pt>
                <c:pt idx="4934">
                  <c:v>2175.48999</c:v>
                </c:pt>
                <c:pt idx="4935">
                  <c:v>2185.790039</c:v>
                </c:pt>
                <c:pt idx="4936">
                  <c:v>2184.0500489999999</c:v>
                </c:pt>
                <c:pt idx="4937">
                  <c:v>2190.1499020000001</c:v>
                </c:pt>
                <c:pt idx="4938">
                  <c:v>2178.1499020000001</c:v>
                </c:pt>
                <c:pt idx="4939">
                  <c:v>2182.219971</c:v>
                </c:pt>
                <c:pt idx="4940">
                  <c:v>2187.0200199999999</c:v>
                </c:pt>
                <c:pt idx="4941">
                  <c:v>2183.8701169999999</c:v>
                </c:pt>
                <c:pt idx="4942">
                  <c:v>2182.639893</c:v>
                </c:pt>
                <c:pt idx="4943">
                  <c:v>2186.8999020000001</c:v>
                </c:pt>
                <c:pt idx="4944">
                  <c:v>2175.4399410000001</c:v>
                </c:pt>
                <c:pt idx="4945">
                  <c:v>2172.469971</c:v>
                </c:pt>
                <c:pt idx="4946">
                  <c:v>2169.040039</c:v>
                </c:pt>
                <c:pt idx="4947">
                  <c:v>2180.3798830000001</c:v>
                </c:pt>
                <c:pt idx="4948">
                  <c:v>2176.1201169999999</c:v>
                </c:pt>
                <c:pt idx="4949">
                  <c:v>2170.9499510000001</c:v>
                </c:pt>
                <c:pt idx="4950">
                  <c:v>2170.860107</c:v>
                </c:pt>
                <c:pt idx="4951">
                  <c:v>2179.9799800000001</c:v>
                </c:pt>
                <c:pt idx="4952">
                  <c:v>2186.4799800000001</c:v>
                </c:pt>
                <c:pt idx="4953">
                  <c:v>2186.1599120000001</c:v>
                </c:pt>
                <c:pt idx="4954">
                  <c:v>2181.3000489999999</c:v>
                </c:pt>
                <c:pt idx="4955">
                  <c:v>2127.8100589999999</c:v>
                </c:pt>
                <c:pt idx="4956">
                  <c:v>2159.040039</c:v>
                </c:pt>
                <c:pt idx="4957">
                  <c:v>2127.0200199999999</c:v>
                </c:pt>
                <c:pt idx="4958">
                  <c:v>2125.7700199999999</c:v>
                </c:pt>
                <c:pt idx="4959">
                  <c:v>2147.26001</c:v>
                </c:pt>
                <c:pt idx="4960">
                  <c:v>2139.1599120000001</c:v>
                </c:pt>
                <c:pt idx="4961">
                  <c:v>2139.1201169999999</c:v>
                </c:pt>
                <c:pt idx="4962">
                  <c:v>2139.76001</c:v>
                </c:pt>
                <c:pt idx="4963">
                  <c:v>2163.1201169999999</c:v>
                </c:pt>
                <c:pt idx="4964">
                  <c:v>2177.179932</c:v>
                </c:pt>
                <c:pt idx="4965">
                  <c:v>2164.6899410000001</c:v>
                </c:pt>
                <c:pt idx="4966">
                  <c:v>2146.1000979999999</c:v>
                </c:pt>
                <c:pt idx="4967">
                  <c:v>2159.929932</c:v>
                </c:pt>
                <c:pt idx="4968">
                  <c:v>2171.3701169999999</c:v>
                </c:pt>
                <c:pt idx="4969">
                  <c:v>2151.1298830000001</c:v>
                </c:pt>
                <c:pt idx="4970">
                  <c:v>2168.2700199999999</c:v>
                </c:pt>
                <c:pt idx="4971">
                  <c:v>2161.1999510000001</c:v>
                </c:pt>
                <c:pt idx="4972">
                  <c:v>2150.48999</c:v>
                </c:pt>
                <c:pt idx="4973">
                  <c:v>2159.7299800000001</c:v>
                </c:pt>
                <c:pt idx="4974">
                  <c:v>2160.7700199999999</c:v>
                </c:pt>
                <c:pt idx="4975">
                  <c:v>2153.73999</c:v>
                </c:pt>
                <c:pt idx="4976">
                  <c:v>2163.6599120000001</c:v>
                </c:pt>
                <c:pt idx="4977">
                  <c:v>2136.7299800000001</c:v>
                </c:pt>
                <c:pt idx="4978">
                  <c:v>2139.179932</c:v>
                </c:pt>
                <c:pt idx="4979">
                  <c:v>2132.5500489999999</c:v>
                </c:pt>
                <c:pt idx="4980">
                  <c:v>2132.9799800000001</c:v>
                </c:pt>
                <c:pt idx="4981">
                  <c:v>2126.5</c:v>
                </c:pt>
                <c:pt idx="4982">
                  <c:v>2139.6000979999999</c:v>
                </c:pt>
                <c:pt idx="4983">
                  <c:v>2144.290039</c:v>
                </c:pt>
                <c:pt idx="4984">
                  <c:v>2141.3400879999999</c:v>
                </c:pt>
                <c:pt idx="4985" formatCode="0.00">
                  <c:v>2141.1599120000001</c:v>
                </c:pt>
                <c:pt idx="4986" formatCode="0.00">
                  <c:v>2151.330078</c:v>
                </c:pt>
                <c:pt idx="4987" formatCode="0.00">
                  <c:v>2143.1599120000001</c:v>
                </c:pt>
                <c:pt idx="4988" formatCode="0.00">
                  <c:v>2139.429932</c:v>
                </c:pt>
                <c:pt idx="4989" formatCode="0.00">
                  <c:v>2133.040039</c:v>
                </c:pt>
                <c:pt idx="4990" formatCode="0.00">
                  <c:v>2126.4099120000001</c:v>
                </c:pt>
                <c:pt idx="4991" formatCode="0.00">
                  <c:v>2126.1499020000001</c:v>
                </c:pt>
                <c:pt idx="4992" formatCode="0.00">
                  <c:v>2111.719971</c:v>
                </c:pt>
                <c:pt idx="4993" formatCode="0.00">
                  <c:v>2097.9399410000001</c:v>
                </c:pt>
                <c:pt idx="4994" formatCode="0.00">
                  <c:v>2088.6599120000001</c:v>
                </c:pt>
                <c:pt idx="4995" formatCode="0.00">
                  <c:v>2085.179932</c:v>
                </c:pt>
                <c:pt idx="4996" formatCode="0.00">
                  <c:v>2131.5200199999999</c:v>
                </c:pt>
                <c:pt idx="4997" formatCode="0.00">
                  <c:v>2139.5600589999999</c:v>
                </c:pt>
                <c:pt idx="4998" formatCode="0.00">
                  <c:v>2163.26001</c:v>
                </c:pt>
                <c:pt idx="4999" formatCode="0.00">
                  <c:v>2167.4799800000001</c:v>
                </c:pt>
                <c:pt idx="5000" formatCode="0.00">
                  <c:v>2164.4499510000001</c:v>
                </c:pt>
                <c:pt idx="5001" formatCode="0.00">
                  <c:v>2164.1999510000001</c:v>
                </c:pt>
                <c:pt idx="5002" formatCode="0.00">
                  <c:v>2180.389893</c:v>
                </c:pt>
                <c:pt idx="5003" formatCode="0.00">
                  <c:v>2176.9399410000001</c:v>
                </c:pt>
                <c:pt idx="5004" formatCode="0.00">
                  <c:v>2187.1201169999999</c:v>
                </c:pt>
                <c:pt idx="5005" formatCode="0.00">
                  <c:v>2181.8999020000001</c:v>
                </c:pt>
                <c:pt idx="5006" formatCode="0.00">
                  <c:v>2198.179932</c:v>
                </c:pt>
                <c:pt idx="5007" formatCode="0.00">
                  <c:v>2202.9399410000001</c:v>
                </c:pt>
                <c:pt idx="5008" formatCode="0.00">
                  <c:v>2204.719971</c:v>
                </c:pt>
                <c:pt idx="5009" formatCode="0.00">
                  <c:v>2213.3500979999999</c:v>
                </c:pt>
                <c:pt idx="5010" formatCode="0.00">
                  <c:v>2201.719971</c:v>
                </c:pt>
                <c:pt idx="5011" formatCode="0.00">
                  <c:v>2204.6599120000001</c:v>
                </c:pt>
                <c:pt idx="5012" formatCode="0.00">
                  <c:v>2198.8100589999999</c:v>
                </c:pt>
                <c:pt idx="5013" formatCode="0.00">
                  <c:v>2191.080078</c:v>
                </c:pt>
                <c:pt idx="5014" formatCode="0.00">
                  <c:v>2191.9499510000001</c:v>
                </c:pt>
                <c:pt idx="5015" formatCode="0.00">
                  <c:v>2204.709961</c:v>
                </c:pt>
                <c:pt idx="5016" formatCode="0.00">
                  <c:v>2212.2299800000001</c:v>
                </c:pt>
                <c:pt idx="5017" formatCode="0.00">
                  <c:v>2241.3500979999999</c:v>
                </c:pt>
                <c:pt idx="5018" formatCode="0.00">
                  <c:v>2246.1899410000001</c:v>
                </c:pt>
                <c:pt idx="5019" formatCode="0.00">
                  <c:v>2259.530029</c:v>
                </c:pt>
                <c:pt idx="5020" formatCode="0.00">
                  <c:v>2256.959961</c:v>
                </c:pt>
                <c:pt idx="5021" formatCode="0.00">
                  <c:v>2271.719971</c:v>
                </c:pt>
                <c:pt idx="5022" formatCode="0.00">
                  <c:v>2253.280029</c:v>
                </c:pt>
                <c:pt idx="5023" formatCode="0.00">
                  <c:v>2262.030029</c:v>
                </c:pt>
                <c:pt idx="5024" formatCode="0.00">
                  <c:v>2258.070068</c:v>
                </c:pt>
                <c:pt idx="5025" formatCode="0.00">
                  <c:v>2262.530029</c:v>
                </c:pt>
                <c:pt idx="5026" formatCode="0.00">
                  <c:v>2270.76001</c:v>
                </c:pt>
                <c:pt idx="5027" formatCode="0.00">
                  <c:v>2265.179932</c:v>
                </c:pt>
                <c:pt idx="5028" formatCode="0.00">
                  <c:v>2260.959961</c:v>
                </c:pt>
                <c:pt idx="5029" formatCode="0.00">
                  <c:v>2263.790039</c:v>
                </c:pt>
                <c:pt idx="5030" formatCode="0.00">
                  <c:v>2268.8798830000001</c:v>
                </c:pt>
                <c:pt idx="5031" formatCode="0.00">
                  <c:v>2249.919922</c:v>
                </c:pt>
                <c:pt idx="5032" formatCode="0.00">
                  <c:v>2249.26001</c:v>
                </c:pt>
                <c:pt idx="5033" formatCode="0.00">
                  <c:v>2238.830078</c:v>
                </c:pt>
                <c:pt idx="5034" formatCode="0.00">
                  <c:v>2257.830078</c:v>
                </c:pt>
                <c:pt idx="5035" formatCode="0.00">
                  <c:v>2270.75</c:v>
                </c:pt>
                <c:pt idx="5036" formatCode="0.00">
                  <c:v>2269</c:v>
                </c:pt>
                <c:pt idx="5037" formatCode="0.00">
                  <c:v>2276.9799800000001</c:v>
                </c:pt>
                <c:pt idx="5038" formatCode="0.00">
                  <c:v>2268.8999020000001</c:v>
                </c:pt>
                <c:pt idx="5039" formatCode="0.00">
                  <c:v>2268.8999020000001</c:v>
                </c:pt>
                <c:pt idx="5040" formatCode="0.00">
                  <c:v>2275.320068</c:v>
                </c:pt>
                <c:pt idx="5041" formatCode="0.00">
                  <c:v>2270.4399410000001</c:v>
                </c:pt>
                <c:pt idx="5042" formatCode="0.00">
                  <c:v>2274.639893</c:v>
                </c:pt>
                <c:pt idx="5043" formatCode="0.00">
                  <c:v>2267.889893</c:v>
                </c:pt>
                <c:pt idx="5044" formatCode="0.00">
                  <c:v>2271.889893</c:v>
                </c:pt>
                <c:pt idx="5045" formatCode="0.00">
                  <c:v>2263.6899410000001</c:v>
                </c:pt>
                <c:pt idx="5046" formatCode="0.00">
                  <c:v>2271.3100589999999</c:v>
                </c:pt>
                <c:pt idx="5047" formatCode="0.00">
                  <c:v>2265.1999510000001</c:v>
                </c:pt>
                <c:pt idx="5048" formatCode="0.00">
                  <c:v>2280.070068</c:v>
                </c:pt>
                <c:pt idx="5049" formatCode="0.00">
                  <c:v>2298.3701169999999</c:v>
                </c:pt>
                <c:pt idx="5050" formatCode="0.00">
                  <c:v>2296.679932</c:v>
                </c:pt>
                <c:pt idx="5051" formatCode="0.00">
                  <c:v>2294.6899410000001</c:v>
                </c:pt>
                <c:pt idx="5052" formatCode="0.00">
                  <c:v>2280.8999020000001</c:v>
                </c:pt>
                <c:pt idx="5053" formatCode="0.00">
                  <c:v>2278.8701169999999</c:v>
                </c:pt>
                <c:pt idx="5054" formatCode="0.00">
                  <c:v>2279.5500489999999</c:v>
                </c:pt>
                <c:pt idx="5055" formatCode="0.00">
                  <c:v>2280.8500979999999</c:v>
                </c:pt>
                <c:pt idx="5056" formatCode="0.00">
                  <c:v>2297.419922</c:v>
                </c:pt>
                <c:pt idx="5057" formatCode="0.00">
                  <c:v>2292.5600589999999</c:v>
                </c:pt>
                <c:pt idx="5058" formatCode="0.00">
                  <c:v>2293.080078</c:v>
                </c:pt>
                <c:pt idx="5059" formatCode="0.00">
                  <c:v>2294.669922</c:v>
                </c:pt>
                <c:pt idx="5060" formatCode="0.00">
                  <c:v>2307.8701169999999</c:v>
                </c:pt>
                <c:pt idx="5061" formatCode="0.00">
                  <c:v>2316.1000979999999</c:v>
                </c:pt>
                <c:pt idx="5062" formatCode="0.00">
                  <c:v>2328.25</c:v>
                </c:pt>
                <c:pt idx="5063" formatCode="0.00">
                  <c:v>2337.580078</c:v>
                </c:pt>
                <c:pt idx="5064" formatCode="0.00">
                  <c:v>2349.25</c:v>
                </c:pt>
                <c:pt idx="5065" formatCode="0.00">
                  <c:v>2347.219971</c:v>
                </c:pt>
                <c:pt idx="5066" formatCode="0.00">
                  <c:v>2351.1599120000001</c:v>
                </c:pt>
                <c:pt idx="5067" formatCode="0.00">
                  <c:v>2365.3798830000001</c:v>
                </c:pt>
                <c:pt idx="5068" formatCode="0.00">
                  <c:v>2362.820068</c:v>
                </c:pt>
                <c:pt idx="5069" formatCode="0.00">
                  <c:v>2363.8100589999999</c:v>
                </c:pt>
                <c:pt idx="5070" formatCode="0.00">
                  <c:v>2367.3400879999999</c:v>
                </c:pt>
                <c:pt idx="5071" formatCode="0.00">
                  <c:v>2369.75</c:v>
                </c:pt>
                <c:pt idx="5072" formatCode="0.00">
                  <c:v>2363.639893</c:v>
                </c:pt>
                <c:pt idx="5073" formatCode="0.00">
                  <c:v>2395.959961</c:v>
                </c:pt>
                <c:pt idx="5074" formatCode="0.00">
                  <c:v>2381.919922</c:v>
                </c:pt>
                <c:pt idx="5075" formatCode="0.00">
                  <c:v>2383.1201169999999</c:v>
                </c:pt>
                <c:pt idx="5076" formatCode="0.00">
                  <c:v>2375.3100589999999</c:v>
                </c:pt>
                <c:pt idx="5077" formatCode="0.00">
                  <c:v>2368.389893</c:v>
                </c:pt>
                <c:pt idx="5078" formatCode="0.00">
                  <c:v>2362.9799800000001</c:v>
                </c:pt>
                <c:pt idx="5079" formatCode="0.00">
                  <c:v>2364.8701169999999</c:v>
                </c:pt>
                <c:pt idx="5080" formatCode="0.00">
                  <c:v>2372.6000979999999</c:v>
                </c:pt>
                <c:pt idx="5081" formatCode="0.00">
                  <c:v>2373.469971</c:v>
                </c:pt>
                <c:pt idx="5082" formatCode="0.00">
                  <c:v>2365.4499510000001</c:v>
                </c:pt>
                <c:pt idx="5083" formatCode="0.00">
                  <c:v>2385.26001</c:v>
                </c:pt>
                <c:pt idx="5084" formatCode="0.00">
                  <c:v>2381.3798830000001</c:v>
                </c:pt>
                <c:pt idx="5085" formatCode="0.00">
                  <c:v>2378.25</c:v>
                </c:pt>
                <c:pt idx="5086" formatCode="0.00">
                  <c:v>2373.469971</c:v>
                </c:pt>
                <c:pt idx="5087" formatCode="0.00">
                  <c:v>2344.0200199999999</c:v>
                </c:pt>
                <c:pt idx="5088" formatCode="0.00">
                  <c:v>2348.4499510000001</c:v>
                </c:pt>
                <c:pt idx="5089" formatCode="0.00">
                  <c:v>2345.959961</c:v>
                </c:pt>
                <c:pt idx="5090" formatCode="0.00">
                  <c:v>2343.9799800000001</c:v>
                </c:pt>
                <c:pt idx="5091" formatCode="0.00">
                  <c:v>2341.5900879999999</c:v>
                </c:pt>
                <c:pt idx="5092" formatCode="0.00">
                  <c:v>2358.570068</c:v>
                </c:pt>
                <c:pt idx="5093" formatCode="0.00">
                  <c:v>2361.1298830000001</c:v>
                </c:pt>
                <c:pt idx="5094" formatCode="0.00">
                  <c:v>2368.0600589999999</c:v>
                </c:pt>
                <c:pt idx="5095" formatCode="0.00">
                  <c:v>2362.719971</c:v>
                </c:pt>
                <c:pt idx="5096" formatCode="0.00">
                  <c:v>2358.8400879999999</c:v>
                </c:pt>
                <c:pt idx="5097" formatCode="0.00">
                  <c:v>2360.1599120000001</c:v>
                </c:pt>
                <c:pt idx="5098" formatCode="0.00">
                  <c:v>2352.9499510000001</c:v>
                </c:pt>
                <c:pt idx="5099" formatCode="0.00">
                  <c:v>2357.48999</c:v>
                </c:pt>
                <c:pt idx="5100" formatCode="0.00">
                  <c:v>2355.540039</c:v>
                </c:pt>
                <c:pt idx="5101" formatCode="0.00">
                  <c:v>2357.1599120000001</c:v>
                </c:pt>
                <c:pt idx="5102" formatCode="0.00">
                  <c:v>2353.780029</c:v>
                </c:pt>
                <c:pt idx="5103" formatCode="0.00">
                  <c:v>2344.929932</c:v>
                </c:pt>
                <c:pt idx="5104" formatCode="0.00">
                  <c:v>2328.9499510000001</c:v>
                </c:pt>
                <c:pt idx="5105" formatCode="0.00">
                  <c:v>2349.01001</c:v>
                </c:pt>
                <c:pt idx="5106" formatCode="0.00">
                  <c:v>2342.1899410000001</c:v>
                </c:pt>
                <c:pt idx="5107" formatCode="0.00">
                  <c:v>2338.169922</c:v>
                </c:pt>
                <c:pt idx="5108" formatCode="0.00">
                  <c:v>2355.8400879999999</c:v>
                </c:pt>
                <c:pt idx="5109" formatCode="0.00">
                  <c:v>2348.6899410000001</c:v>
                </c:pt>
                <c:pt idx="5110" formatCode="0.00">
                  <c:v>2374.1499020000001</c:v>
                </c:pt>
                <c:pt idx="5111" formatCode="0.00">
                  <c:v>2388.610107</c:v>
                </c:pt>
                <c:pt idx="5112" formatCode="0.00">
                  <c:v>2387.4499510000001</c:v>
                </c:pt>
                <c:pt idx="5113" formatCode="0.00">
                  <c:v>2388.7700199999999</c:v>
                </c:pt>
                <c:pt idx="5114" formatCode="0.00">
                  <c:v>2384.1999510000001</c:v>
                </c:pt>
                <c:pt idx="5115" formatCode="0.00">
                  <c:v>2388.330078</c:v>
                </c:pt>
                <c:pt idx="5116" formatCode="0.00">
                  <c:v>2391.169922</c:v>
                </c:pt>
                <c:pt idx="5117" formatCode="0.00">
                  <c:v>2388.1298830000001</c:v>
                </c:pt>
                <c:pt idx="5118" formatCode="0.00">
                  <c:v>2389.5200199999999</c:v>
                </c:pt>
                <c:pt idx="5119" formatCode="0.00">
                  <c:v>2399.290039</c:v>
                </c:pt>
                <c:pt idx="5120" formatCode="0.00">
                  <c:v>2399.3798830000001</c:v>
                </c:pt>
                <c:pt idx="5121" formatCode="0.00">
                  <c:v>2396.919922</c:v>
                </c:pt>
                <c:pt idx="5122" formatCode="0.00">
                  <c:v>2399.6298830000001</c:v>
                </c:pt>
                <c:pt idx="5123" formatCode="0.00">
                  <c:v>2394.4399410000001</c:v>
                </c:pt>
                <c:pt idx="5124" formatCode="0.00">
                  <c:v>2390.8999020000001</c:v>
                </c:pt>
                <c:pt idx="5125" formatCode="0.00">
                  <c:v>2402.320068</c:v>
                </c:pt>
                <c:pt idx="5126" formatCode="0.00">
                  <c:v>2400.669922</c:v>
                </c:pt>
                <c:pt idx="5127" formatCode="0.00">
                  <c:v>2357.030029</c:v>
                </c:pt>
                <c:pt idx="5128" formatCode="0.00">
                  <c:v>2365.719971</c:v>
                </c:pt>
                <c:pt idx="5129" formatCode="0.00">
                  <c:v>2381.7299800000001</c:v>
                </c:pt>
                <c:pt idx="5130" formatCode="0.00">
                  <c:v>2394.0200199999999</c:v>
                </c:pt>
                <c:pt idx="5131" formatCode="0.00">
                  <c:v>2398.419922</c:v>
                </c:pt>
                <c:pt idx="5132" formatCode="0.00">
                  <c:v>2404.389893</c:v>
                </c:pt>
                <c:pt idx="5133" formatCode="0.00">
                  <c:v>2415.070068</c:v>
                </c:pt>
                <c:pt idx="5134" formatCode="0.00">
                  <c:v>2415.820068</c:v>
                </c:pt>
                <c:pt idx="5135" formatCode="0.00">
                  <c:v>2412.9099120000001</c:v>
                </c:pt>
                <c:pt idx="5136" formatCode="0.00">
                  <c:v>2411.8000489999999</c:v>
                </c:pt>
                <c:pt idx="5137" formatCode="0.00">
                  <c:v>2430.0600589999999</c:v>
                </c:pt>
                <c:pt idx="5138" formatCode="0.00">
                  <c:v>2439.070068</c:v>
                </c:pt>
                <c:pt idx="5139" formatCode="0.00">
                  <c:v>2436.1000979999999</c:v>
                </c:pt>
                <c:pt idx="5140" formatCode="0.00">
                  <c:v>2429.330078</c:v>
                </c:pt>
                <c:pt idx="5141" formatCode="0.00">
                  <c:v>2433.139893</c:v>
                </c:pt>
                <c:pt idx="5142" formatCode="0.00">
                  <c:v>2433.790039</c:v>
                </c:pt>
                <c:pt idx="5143" formatCode="0.00">
                  <c:v>2431.7700199999999</c:v>
                </c:pt>
                <c:pt idx="5144" formatCode="0.00">
                  <c:v>2429.389893</c:v>
                </c:pt>
                <c:pt idx="5145" formatCode="0.00">
                  <c:v>2440.3500979999999</c:v>
                </c:pt>
                <c:pt idx="5146" formatCode="0.00">
                  <c:v>2437.919922</c:v>
                </c:pt>
                <c:pt idx="5147" formatCode="0.00">
                  <c:v>2432.459961</c:v>
                </c:pt>
                <c:pt idx="5148" formatCode="0.00">
                  <c:v>2433.1499020000001</c:v>
                </c:pt>
                <c:pt idx="5149" formatCode="0.00">
                  <c:v>2453.459961</c:v>
                </c:pt>
                <c:pt idx="5150" formatCode="0.00">
                  <c:v>2437.030029</c:v>
                </c:pt>
                <c:pt idx="5151" formatCode="0.00">
                  <c:v>2435.610107</c:v>
                </c:pt>
                <c:pt idx="5152" formatCode="0.00">
                  <c:v>2434.5</c:v>
                </c:pt>
                <c:pt idx="5153" formatCode="0.00">
                  <c:v>2438.3000489999999</c:v>
                </c:pt>
                <c:pt idx="5154" formatCode="0.00">
                  <c:v>2439.070068</c:v>
                </c:pt>
                <c:pt idx="5155" formatCode="0.00">
                  <c:v>2419.3798830000001</c:v>
                </c:pt>
                <c:pt idx="5156" formatCode="0.00">
                  <c:v>2440.6899410000001</c:v>
                </c:pt>
                <c:pt idx="5157" formatCode="0.00">
                  <c:v>2419.6999510000001</c:v>
                </c:pt>
                <c:pt idx="5158" formatCode="0.00">
                  <c:v>2423.4099120000001</c:v>
                </c:pt>
                <c:pt idx="5159" formatCode="0.00">
                  <c:v>2429.01001</c:v>
                </c:pt>
                <c:pt idx="5160" formatCode="0.00">
                  <c:v>2432.540039</c:v>
                </c:pt>
                <c:pt idx="5161" formatCode="0.00">
                  <c:v>2409.75</c:v>
                </c:pt>
                <c:pt idx="5162" formatCode="0.00">
                  <c:v>2425.179932</c:v>
                </c:pt>
                <c:pt idx="5163" formatCode="0.00">
                  <c:v>2427.429932</c:v>
                </c:pt>
                <c:pt idx="5164" formatCode="0.00">
                  <c:v>2425.530029</c:v>
                </c:pt>
                <c:pt idx="5165" formatCode="0.00">
                  <c:v>2443.25</c:v>
                </c:pt>
                <c:pt idx="5166" formatCode="0.00">
                  <c:v>2447.830078</c:v>
                </c:pt>
                <c:pt idx="5167" formatCode="0.00">
                  <c:v>2459.2700199999999</c:v>
                </c:pt>
                <c:pt idx="5168" formatCode="0.00">
                  <c:v>2459.139893</c:v>
                </c:pt>
                <c:pt idx="5169" formatCode="0.00">
                  <c:v>2460.610107</c:v>
                </c:pt>
                <c:pt idx="5170" formatCode="0.00">
                  <c:v>2473.830078</c:v>
                </c:pt>
                <c:pt idx="5171" formatCode="0.00">
                  <c:v>2473.4499510000001</c:v>
                </c:pt>
                <c:pt idx="5172" formatCode="0.00">
                  <c:v>2472.540039</c:v>
                </c:pt>
                <c:pt idx="5173" formatCode="0.00">
                  <c:v>2469.9099120000001</c:v>
                </c:pt>
                <c:pt idx="5174" formatCode="0.00">
                  <c:v>2477.1298830000001</c:v>
                </c:pt>
                <c:pt idx="5175" formatCode="0.00">
                  <c:v>2477.830078</c:v>
                </c:pt>
                <c:pt idx="5176" formatCode="0.00">
                  <c:v>2475.419922</c:v>
                </c:pt>
                <c:pt idx="5177" formatCode="0.00">
                  <c:v>2472.1000979999999</c:v>
                </c:pt>
                <c:pt idx="5178" formatCode="0.00">
                  <c:v>2470.3000489999999</c:v>
                </c:pt>
                <c:pt idx="5179" formatCode="0.00">
                  <c:v>2476.3500979999999</c:v>
                </c:pt>
                <c:pt idx="5180" formatCode="0.00">
                  <c:v>2477.570068</c:v>
                </c:pt>
                <c:pt idx="5181" formatCode="0.00">
                  <c:v>2472.1599120000001</c:v>
                </c:pt>
                <c:pt idx="5182" formatCode="0.00">
                  <c:v>2476.830078</c:v>
                </c:pt>
                <c:pt idx="5183" formatCode="0.00">
                  <c:v>2480.9099120000001</c:v>
                </c:pt>
                <c:pt idx="5184" formatCode="0.00">
                  <c:v>2474.919922</c:v>
                </c:pt>
                <c:pt idx="5185" formatCode="0.00">
                  <c:v>2474.0200199999999</c:v>
                </c:pt>
                <c:pt idx="5186" formatCode="0.00">
                  <c:v>2438.209961</c:v>
                </c:pt>
                <c:pt idx="5187" formatCode="0.00">
                  <c:v>2441.320068</c:v>
                </c:pt>
                <c:pt idx="5188" formatCode="0.00">
                  <c:v>2465.8400879999999</c:v>
                </c:pt>
                <c:pt idx="5189" formatCode="0.00">
                  <c:v>2464.610107</c:v>
                </c:pt>
                <c:pt idx="5190" formatCode="0.00">
                  <c:v>2468.110107</c:v>
                </c:pt>
                <c:pt idx="5191" formatCode="0.00">
                  <c:v>2430.01001</c:v>
                </c:pt>
                <c:pt idx="5192" formatCode="0.00">
                  <c:v>2425.5500489999999</c:v>
                </c:pt>
                <c:pt idx="5193" formatCode="0.00">
                  <c:v>2428.3701169999999</c:v>
                </c:pt>
                <c:pt idx="5194" formatCode="0.00">
                  <c:v>2452.51001</c:v>
                </c:pt>
                <c:pt idx="5195" formatCode="0.00">
                  <c:v>2444.040039</c:v>
                </c:pt>
                <c:pt idx="5196" formatCode="0.00">
                  <c:v>2438.969971</c:v>
                </c:pt>
                <c:pt idx="5197" formatCode="0.00">
                  <c:v>2443.0500489999999</c:v>
                </c:pt>
                <c:pt idx="5198" formatCode="0.00">
                  <c:v>2444.23999</c:v>
                </c:pt>
                <c:pt idx="5199" formatCode="0.00">
                  <c:v>2446.3000489999999</c:v>
                </c:pt>
                <c:pt idx="5200" formatCode="0.00">
                  <c:v>2457.5900879999999</c:v>
                </c:pt>
                <c:pt idx="5201" formatCode="0.00">
                  <c:v>2471.6499020000001</c:v>
                </c:pt>
                <c:pt idx="5202" formatCode="0.00">
                  <c:v>2476.5500489999999</c:v>
                </c:pt>
                <c:pt idx="5203" formatCode="0.00">
                  <c:v>2457.8500979999999</c:v>
                </c:pt>
                <c:pt idx="5204" formatCode="0.00">
                  <c:v>2465.540039</c:v>
                </c:pt>
                <c:pt idx="5205" formatCode="0.00">
                  <c:v>2465.1000979999999</c:v>
                </c:pt>
                <c:pt idx="5206" formatCode="0.00">
                  <c:v>2461.429932</c:v>
                </c:pt>
                <c:pt idx="5207" formatCode="0.00">
                  <c:v>2488.110107</c:v>
                </c:pt>
                <c:pt idx="5208" formatCode="0.00">
                  <c:v>2496.4799800000001</c:v>
                </c:pt>
                <c:pt idx="5209" formatCode="0.00">
                  <c:v>2498.3701169999999</c:v>
                </c:pt>
                <c:pt idx="5210" formatCode="0.00">
                  <c:v>2495.6201169999999</c:v>
                </c:pt>
                <c:pt idx="5211" formatCode="0.00">
                  <c:v>2500.2299800000001</c:v>
                </c:pt>
                <c:pt idx="5212" formatCode="0.00">
                  <c:v>2503.8701169999999</c:v>
                </c:pt>
                <c:pt idx="5213" formatCode="0.00">
                  <c:v>2506.6499020000001</c:v>
                </c:pt>
                <c:pt idx="5214" formatCode="0.00">
                  <c:v>2508.23999</c:v>
                </c:pt>
                <c:pt idx="5215" formatCode="0.00">
                  <c:v>2500.6000979999999</c:v>
                </c:pt>
                <c:pt idx="5216" formatCode="0.00">
                  <c:v>2502.219971</c:v>
                </c:pt>
                <c:pt idx="5217" formatCode="0.00">
                  <c:v>2496.6599120000001</c:v>
                </c:pt>
                <c:pt idx="5218" formatCode="0.00">
                  <c:v>2496.8400879999999</c:v>
                </c:pt>
                <c:pt idx="5219" formatCode="0.00">
                  <c:v>2507.040039</c:v>
                </c:pt>
                <c:pt idx="5220" formatCode="0.00">
                  <c:v>2510.0600589999999</c:v>
                </c:pt>
                <c:pt idx="5221" formatCode="0.00">
                  <c:v>2519.360107</c:v>
                </c:pt>
                <c:pt idx="5222" formatCode="0.00">
                  <c:v>2529.1201169999999</c:v>
                </c:pt>
                <c:pt idx="5223" formatCode="0.00">
                  <c:v>2534.580078</c:v>
                </c:pt>
                <c:pt idx="5224" formatCode="0.00">
                  <c:v>2537.73999</c:v>
                </c:pt>
                <c:pt idx="5225" formatCode="0.00">
                  <c:v>2552.070068</c:v>
                </c:pt>
                <c:pt idx="5226" formatCode="0.00">
                  <c:v>2549.330078</c:v>
                </c:pt>
                <c:pt idx="5227" formatCode="0.00">
                  <c:v>2544.7299800000001</c:v>
                </c:pt>
                <c:pt idx="5228" formatCode="0.00">
                  <c:v>2550.639893</c:v>
                </c:pt>
                <c:pt idx="5229" formatCode="0.00">
                  <c:v>2555.23999</c:v>
                </c:pt>
                <c:pt idx="5230" formatCode="0.00">
                  <c:v>2550.929932</c:v>
                </c:pt>
                <c:pt idx="5231" formatCode="0.00">
                  <c:v>2553.169922</c:v>
                </c:pt>
                <c:pt idx="5232" formatCode="0.00">
                  <c:v>2557.639893</c:v>
                </c:pt>
                <c:pt idx="5233" formatCode="0.00">
                  <c:v>2559.360107</c:v>
                </c:pt>
                <c:pt idx="5234" formatCode="0.00">
                  <c:v>2561.26001</c:v>
                </c:pt>
                <c:pt idx="5235" formatCode="0.00">
                  <c:v>2562.1000979999999</c:v>
                </c:pt>
                <c:pt idx="5236" formatCode="0.00">
                  <c:v>2575.209961</c:v>
                </c:pt>
                <c:pt idx="5237" formatCode="0.00">
                  <c:v>2564.9799800000001</c:v>
                </c:pt>
                <c:pt idx="5238" formatCode="0.00">
                  <c:v>2569.1298830000001</c:v>
                </c:pt>
                <c:pt idx="5239" formatCode="0.00">
                  <c:v>2557.1499020000001</c:v>
                </c:pt>
                <c:pt idx="5240" formatCode="0.00">
                  <c:v>2560.3999020000001</c:v>
                </c:pt>
                <c:pt idx="5241" formatCode="0.00">
                  <c:v>2581.070068</c:v>
                </c:pt>
                <c:pt idx="5242" formatCode="0.00">
                  <c:v>2572.830078</c:v>
                </c:pt>
                <c:pt idx="5243" formatCode="0.00">
                  <c:v>2575.26001</c:v>
                </c:pt>
                <c:pt idx="5244" formatCode="0.00">
                  <c:v>2579.360107</c:v>
                </c:pt>
                <c:pt idx="5245" formatCode="0.00">
                  <c:v>2579.8500979999999</c:v>
                </c:pt>
                <c:pt idx="5246" formatCode="0.00">
                  <c:v>2587.8400879999999</c:v>
                </c:pt>
                <c:pt idx="5247" formatCode="0.00">
                  <c:v>2591.1298830000001</c:v>
                </c:pt>
                <c:pt idx="5248" formatCode="0.00">
                  <c:v>2590.639893</c:v>
                </c:pt>
                <c:pt idx="5249" formatCode="0.00">
                  <c:v>2594.3798830000001</c:v>
                </c:pt>
                <c:pt idx="5250" formatCode="0.00">
                  <c:v>2584.6201169999999</c:v>
                </c:pt>
                <c:pt idx="5251" formatCode="0.00">
                  <c:v>2582.3000489999999</c:v>
                </c:pt>
                <c:pt idx="5252" formatCode="0.00">
                  <c:v>2584.8400879999999</c:v>
                </c:pt>
                <c:pt idx="5253" formatCode="0.00">
                  <c:v>2578.8701169999999</c:v>
                </c:pt>
                <c:pt idx="5254" formatCode="0.00">
                  <c:v>2564.6201169999999</c:v>
                </c:pt>
                <c:pt idx="5255" formatCode="0.00">
                  <c:v>2585.639893</c:v>
                </c:pt>
                <c:pt idx="5256" formatCode="0.00">
                  <c:v>2578.8500979999999</c:v>
                </c:pt>
                <c:pt idx="5257" formatCode="0.00">
                  <c:v>2582.139893</c:v>
                </c:pt>
                <c:pt idx="5258" formatCode="0.00">
                  <c:v>2599.030029</c:v>
                </c:pt>
                <c:pt idx="5259" formatCode="0.00">
                  <c:v>2597.080078</c:v>
                </c:pt>
                <c:pt idx="5260" formatCode="0.00">
                  <c:v>2602.419922</c:v>
                </c:pt>
                <c:pt idx="5261" formatCode="0.00">
                  <c:v>2601.419922</c:v>
                </c:pt>
                <c:pt idx="5262" formatCode="0.00">
                  <c:v>2627.040039</c:v>
                </c:pt>
                <c:pt idx="5263" formatCode="0.00">
                  <c:v>2626.070068</c:v>
                </c:pt>
                <c:pt idx="5264" formatCode="0.00">
                  <c:v>2647.580078</c:v>
                </c:pt>
                <c:pt idx="5265" formatCode="0.00">
                  <c:v>2642.219971</c:v>
                </c:pt>
                <c:pt idx="5266" formatCode="0.00">
                  <c:v>2639.4399410000001</c:v>
                </c:pt>
                <c:pt idx="5267" formatCode="0.00">
                  <c:v>2629.570068</c:v>
                </c:pt>
                <c:pt idx="5268" formatCode="0.00">
                  <c:v>2629.2700199999999</c:v>
                </c:pt>
                <c:pt idx="5269" formatCode="0.00">
                  <c:v>2636.9799800000001</c:v>
                </c:pt>
                <c:pt idx="5270" formatCode="0.00">
                  <c:v>2651.5</c:v>
                </c:pt>
                <c:pt idx="5271" formatCode="0.00">
                  <c:v>2659.98999</c:v>
                </c:pt>
                <c:pt idx="5272" formatCode="0.00">
                  <c:v>2664.110107</c:v>
                </c:pt>
                <c:pt idx="5273" formatCode="0.00">
                  <c:v>2662.8500979999999</c:v>
                </c:pt>
                <c:pt idx="5274" formatCode="0.00">
                  <c:v>2652.01001</c:v>
                </c:pt>
                <c:pt idx="5275" formatCode="0.00">
                  <c:v>2675.8100589999999</c:v>
                </c:pt>
                <c:pt idx="5276" formatCode="0.00">
                  <c:v>2690.1599120000001</c:v>
                </c:pt>
                <c:pt idx="5277" formatCode="0.00">
                  <c:v>2681.469971</c:v>
                </c:pt>
                <c:pt idx="5278" formatCode="0.00">
                  <c:v>2679.25</c:v>
                </c:pt>
                <c:pt idx="5279" formatCode="0.00">
                  <c:v>2684.570068</c:v>
                </c:pt>
                <c:pt idx="5280" formatCode="0.00">
                  <c:v>2683.3400879999999</c:v>
                </c:pt>
                <c:pt idx="5281" formatCode="0.00">
                  <c:v>2680.5</c:v>
                </c:pt>
                <c:pt idx="5282" formatCode="0.00">
                  <c:v>2682.6201169999999</c:v>
                </c:pt>
                <c:pt idx="5283" formatCode="0.00">
                  <c:v>2687.540039</c:v>
                </c:pt>
                <c:pt idx="5284" formatCode="0.00">
                  <c:v>2673.610107</c:v>
                </c:pt>
              </c:numCache>
            </c:numRef>
          </c:val>
          <c:smooth val="0"/>
          <c:extLst>
            <c:ext xmlns:c16="http://schemas.microsoft.com/office/drawing/2014/chart" uri="{C3380CC4-5D6E-409C-BE32-E72D297353CC}">
              <c16:uniqueId val="{00000000-CEBF-49B9-A8D0-7A36282FEE10}"/>
            </c:ext>
          </c:extLst>
        </c:ser>
        <c:dLbls>
          <c:showLegendKey val="0"/>
          <c:showVal val="0"/>
          <c:showCatName val="0"/>
          <c:showSerName val="0"/>
          <c:showPercent val="0"/>
          <c:showBubbleSize val="0"/>
        </c:dLbls>
        <c:smooth val="0"/>
        <c:axId val="454112256"/>
        <c:axId val="391595776"/>
      </c:lineChart>
      <c:catAx>
        <c:axId val="454112256"/>
        <c:scaling>
          <c:orientation val="minMax"/>
        </c:scaling>
        <c:delete val="1"/>
        <c:axPos val="b"/>
        <c:numFmt formatCode="@" sourceLinked="0"/>
        <c:majorTickMark val="none"/>
        <c:minorTickMark val="none"/>
        <c:tickLblPos val="nextTo"/>
        <c:crossAx val="391595776"/>
        <c:crosses val="autoZero"/>
        <c:auto val="1"/>
        <c:lblAlgn val="ctr"/>
        <c:lblOffset val="100"/>
        <c:noMultiLvlLbl val="0"/>
      </c:catAx>
      <c:valAx>
        <c:axId val="391595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112256"/>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44450">
                <a:solidFill>
                  <a:schemeClr val="accent1"/>
                </a:solidFill>
              </a:ln>
              <a:effectLst/>
            </c:spPr>
          </c:marker>
          <c:dPt>
            <c:idx val="5"/>
            <c:marker>
              <c:symbol val="circle"/>
              <c:size val="5"/>
              <c:spPr>
                <a:solidFill>
                  <a:schemeClr val="accent1"/>
                </a:solidFill>
                <a:ln w="44450">
                  <a:solidFill>
                    <a:schemeClr val="accent1"/>
                  </a:solidFill>
                </a:ln>
                <a:effectLst/>
              </c:spPr>
            </c:marker>
            <c:bubble3D val="0"/>
            <c:spPr>
              <a:ln w="28575" cap="rnd">
                <a:solidFill>
                  <a:schemeClr val="accent1"/>
                </a:solidFill>
                <a:prstDash val="sysDot"/>
                <a:round/>
              </a:ln>
              <a:effectLst/>
            </c:spPr>
            <c:extLst>
              <c:ext xmlns:c16="http://schemas.microsoft.com/office/drawing/2014/chart" uri="{C3380CC4-5D6E-409C-BE32-E72D297353CC}">
                <c16:uniqueId val="{00000007-3B99-43D1-A467-8BE3A0615DC1}"/>
              </c:ext>
            </c:extLst>
          </c:dPt>
          <c:cat>
            <c:strRef>
              <c:f>Sheet1!$A$2:$A$7</c:f>
              <c:strCache>
                <c:ptCount val="6"/>
                <c:pt idx="0">
                  <c:v>5</c:v>
                </c:pt>
                <c:pt idx="1">
                  <c:v>4</c:v>
                </c:pt>
                <c:pt idx="2">
                  <c:v>3</c:v>
                </c:pt>
                <c:pt idx="3">
                  <c:v>2</c:v>
                </c:pt>
                <c:pt idx="4">
                  <c:v>1</c:v>
                </c:pt>
                <c:pt idx="5">
                  <c:v>Intended Retirement</c:v>
                </c:pt>
              </c:strCache>
            </c:strRef>
          </c:cat>
          <c:val>
            <c:numRef>
              <c:f>Sheet1!$B$2:$B$7</c:f>
              <c:numCache>
                <c:formatCode>"$"#,##0.00_);[Red]\("$"#,##0.00\)</c:formatCode>
                <c:ptCount val="6"/>
                <c:pt idx="0">
                  <c:v>500000</c:v>
                </c:pt>
                <c:pt idx="1">
                  <c:v>560000</c:v>
                </c:pt>
                <c:pt idx="2">
                  <c:v>616000</c:v>
                </c:pt>
                <c:pt idx="3">
                  <c:v>498960</c:v>
                </c:pt>
                <c:pt idx="4">
                  <c:v>424116</c:v>
                </c:pt>
                <c:pt idx="5">
                  <c:v>614968.19999999995</c:v>
                </c:pt>
              </c:numCache>
            </c:numRef>
          </c:val>
          <c:smooth val="0"/>
          <c:extLst>
            <c:ext xmlns:c16="http://schemas.microsoft.com/office/drawing/2014/chart" uri="{C3380CC4-5D6E-409C-BE32-E72D297353CC}">
              <c16:uniqueId val="{00000000-3B99-43D1-A467-8BE3A0615DC1}"/>
            </c:ext>
          </c:extLst>
        </c:ser>
        <c:dLbls>
          <c:showLegendKey val="0"/>
          <c:showVal val="0"/>
          <c:showCatName val="0"/>
          <c:showSerName val="0"/>
          <c:showPercent val="0"/>
          <c:showBubbleSize val="0"/>
        </c:dLbls>
        <c:marker val="1"/>
        <c:smooth val="0"/>
        <c:axId val="1300744895"/>
        <c:axId val="1300744063"/>
      </c:lineChart>
      <c:catAx>
        <c:axId val="1300744895"/>
        <c:scaling>
          <c:orientation val="minMax"/>
        </c:scaling>
        <c:delete val="0"/>
        <c:axPos val="b"/>
        <c:majorGridlines>
          <c:spPr>
            <a:ln w="9525" cap="flat" cmpd="sng" algn="ctr">
              <a:noFill/>
              <a:round/>
            </a:ln>
            <a:effectLst/>
          </c:spPr>
        </c:majorGridlines>
        <c:numFmt formatCode="General" sourceLinked="1"/>
        <c:majorTickMark val="cross"/>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0744063"/>
        <c:crosses val="autoZero"/>
        <c:auto val="1"/>
        <c:lblAlgn val="ctr"/>
        <c:lblOffset val="100"/>
        <c:tickLblSkip val="1"/>
        <c:tickMarkSkip val="1"/>
        <c:noMultiLvlLbl val="0"/>
      </c:catAx>
      <c:valAx>
        <c:axId val="1300744063"/>
        <c:scaling>
          <c:orientation val="minMax"/>
          <c:max val="650000"/>
          <c:min val="35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616161"/>
                </a:solidFill>
                <a:latin typeface="Arial" panose="020B0604020202020204" pitchFamily="34" charset="0"/>
                <a:ea typeface="+mn-ea"/>
                <a:cs typeface="Arial" panose="020B0604020202020204" pitchFamily="34" charset="0"/>
              </a:defRPr>
            </a:pPr>
            <a:endParaRPr lang="en-US"/>
          </a:p>
        </c:txPr>
        <c:crossAx val="1300744895"/>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rudentialModern SemCond" pitchFamily="2" charset="0"/>
              <a:ea typeface="+mn-ea"/>
              <a:cs typeface="+mn-cs"/>
            </a:defRPr>
          </a:pPr>
          <a:endParaRPr lang="en-US"/>
        </a:p>
      </c:txPr>
    </c:title>
    <c:autoTitleDeleted val="0"/>
    <c:plotArea>
      <c:layout/>
      <c:barChart>
        <c:barDir val="col"/>
        <c:grouping val="clustered"/>
        <c:varyColors val="0"/>
        <c:ser>
          <c:idx val="0"/>
          <c:order val="0"/>
          <c:tx>
            <c:strRef>
              <c:f>Sheet2!$B$1</c:f>
              <c:strCache>
                <c:ptCount val="1"/>
                <c:pt idx="0">
                  <c:v>20-Year Annualized Returns by Asset Class (1998 - 2017)</c:v>
                </c:pt>
              </c:strCache>
            </c:strRef>
          </c:tx>
          <c:spPr>
            <a:solidFill>
              <a:schemeClr val="accent1"/>
            </a:solidFill>
            <a:ln>
              <a:noFill/>
            </a:ln>
            <a:effectLst>
              <a:outerShdw blurRad="152400" dir="18900000" sy="23000" kx="-1200000" algn="bl" rotWithShape="0">
                <a:schemeClr val="bg1">
                  <a:lumMod val="75000"/>
                </a:schemeClr>
              </a:outerShdw>
            </a:effectLst>
            <a:scene3d>
              <a:camera prst="orthographicFront"/>
              <a:lightRig rig="balanced" dir="t">
                <a:rot lat="0" lon="0" rev="10800000"/>
              </a:lightRig>
            </a:scene3d>
            <a:sp3d>
              <a:bevelT/>
            </a:sp3d>
          </c:spPr>
          <c:invertIfNegative val="0"/>
          <c:dPt>
            <c:idx val="6"/>
            <c:invertIfNegative val="0"/>
            <c:bubble3D val="0"/>
            <c:spPr>
              <a:solidFill>
                <a:srgbClr val="002060"/>
              </a:solidFill>
              <a:ln>
                <a:noFill/>
              </a:ln>
              <a:effectLst>
                <a:outerShdw blurRad="152400" dir="18900000" sy="23000" kx="-1200000" algn="bl" rotWithShape="0">
                  <a:schemeClr val="bg1">
                    <a:lumMod val="75000"/>
                  </a:schemeClr>
                </a:outerShdw>
              </a:effectLst>
              <a:scene3d>
                <a:camera prst="orthographicFront"/>
                <a:lightRig rig="balanced" dir="t">
                  <a:rot lat="0" lon="0" rev="10800000"/>
                </a:lightRig>
              </a:scene3d>
              <a:sp3d>
                <a:bevelT/>
              </a:sp3d>
            </c:spPr>
            <c:extLst>
              <c:ext xmlns:c16="http://schemas.microsoft.com/office/drawing/2014/chart" uri="{C3380CC4-5D6E-409C-BE32-E72D297353CC}">
                <c16:uniqueId val="{00000001-AB38-4E4E-B660-46660E690E6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PrudentialModern SemCond"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Sheet2!$A$2:$A$9</c:f>
              <c:strCache>
                <c:ptCount val="8"/>
                <c:pt idx="0">
                  <c:v>Gold</c:v>
                </c:pt>
                <c:pt idx="1">
                  <c:v>S&amp;P 500</c:v>
                </c:pt>
                <c:pt idx="2">
                  <c:v>Oil</c:v>
                </c:pt>
                <c:pt idx="3">
                  <c:v>EAFE</c:v>
                </c:pt>
                <c:pt idx="4">
                  <c:v>Bonds</c:v>
                </c:pt>
                <c:pt idx="5">
                  <c:v>Homes</c:v>
                </c:pt>
                <c:pt idx="6">
                  <c:v>Average Investor</c:v>
                </c:pt>
                <c:pt idx="7">
                  <c:v>Inflation </c:v>
                </c:pt>
              </c:strCache>
            </c:strRef>
          </c:cat>
          <c:val>
            <c:numRef>
              <c:f>Sheet2!$B$2:$B$9</c:f>
              <c:numCache>
                <c:formatCode>0.00%</c:formatCode>
                <c:ptCount val="8"/>
                <c:pt idx="0">
                  <c:v>7.8E-2</c:v>
                </c:pt>
                <c:pt idx="1">
                  <c:v>7.1999999999999995E-2</c:v>
                </c:pt>
                <c:pt idx="2">
                  <c:v>6.4000000000000001E-2</c:v>
                </c:pt>
                <c:pt idx="3">
                  <c:v>5.7000000000000002E-2</c:v>
                </c:pt>
                <c:pt idx="4">
                  <c:v>0.05</c:v>
                </c:pt>
                <c:pt idx="5">
                  <c:v>3.4000000000000002E-2</c:v>
                </c:pt>
                <c:pt idx="6">
                  <c:v>2.5999999999999999E-2</c:v>
                </c:pt>
                <c:pt idx="7">
                  <c:v>2.1000000000000001E-2</c:v>
                </c:pt>
              </c:numCache>
            </c:numRef>
          </c:val>
          <c:extLst>
            <c:ext xmlns:c16="http://schemas.microsoft.com/office/drawing/2014/chart" uri="{C3380CC4-5D6E-409C-BE32-E72D297353CC}">
              <c16:uniqueId val="{00000002-AB38-4E4E-B660-46660E690E62}"/>
            </c:ext>
          </c:extLst>
        </c:ser>
        <c:dLbls>
          <c:showLegendKey val="0"/>
          <c:showVal val="0"/>
          <c:showCatName val="0"/>
          <c:showSerName val="0"/>
          <c:showPercent val="0"/>
          <c:showBubbleSize val="0"/>
        </c:dLbls>
        <c:gapWidth val="50"/>
        <c:axId val="324614832"/>
        <c:axId val="389898576"/>
      </c:barChart>
      <c:catAx>
        <c:axId val="32461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rudentialModern SemCond" pitchFamily="2" charset="0"/>
                <a:ea typeface="+mn-ea"/>
                <a:cs typeface="+mn-cs"/>
              </a:defRPr>
            </a:pPr>
            <a:endParaRPr lang="en-US"/>
          </a:p>
        </c:txPr>
        <c:crossAx val="389898576"/>
        <c:crosses val="autoZero"/>
        <c:auto val="1"/>
        <c:lblAlgn val="ctr"/>
        <c:lblOffset val="100"/>
        <c:noMultiLvlLbl val="0"/>
      </c:catAx>
      <c:valAx>
        <c:axId val="389898576"/>
        <c:scaling>
          <c:orientation val="minMax"/>
        </c:scaling>
        <c:delete val="0"/>
        <c:axPos val="l"/>
        <c:majorGridlines>
          <c:spPr>
            <a:ln w="9525" cap="flat" cmpd="sng" algn="ctr">
              <a:solidFill>
                <a:schemeClr val="bg1">
                  <a:lumMod val="75000"/>
                </a:schemeClr>
              </a:solidFill>
              <a:prstDash val="sysDot"/>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rudentialModern SemCond" pitchFamily="2" charset="0"/>
                <a:ea typeface="+mn-ea"/>
                <a:cs typeface="+mn-cs"/>
              </a:defRPr>
            </a:pPr>
            <a:endParaRPr lang="en-US"/>
          </a:p>
        </c:txPr>
        <c:crossAx val="324614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PrudentialModern SemCond"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3050"/>
            </a:solidFill>
            <a:ln>
              <a:noFill/>
            </a:ln>
            <a:effectLst/>
            <a:scene3d>
              <a:camera prst="orthographicFront"/>
              <a:lightRig rig="threePt" dir="t"/>
            </a:scene3d>
            <a:sp3d prstMaterial="metal">
              <a:bevelT w="31750"/>
              <a:bevelB w="31750"/>
            </a:sp3d>
          </c:spPr>
          <c:invertIfNegative val="0"/>
          <c:dPt>
            <c:idx val="0"/>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1-D70C-441B-AAD3-B98B3E7D85E0}"/>
              </c:ext>
            </c:extLst>
          </c:dPt>
          <c:dPt>
            <c:idx val="1"/>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3-D70C-441B-AAD3-B98B3E7D85E0}"/>
              </c:ext>
            </c:extLst>
          </c:dPt>
          <c:dPt>
            <c:idx val="2"/>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5-D70C-441B-AAD3-B98B3E7D85E0}"/>
              </c:ext>
            </c:extLst>
          </c:dPt>
          <c:dPt>
            <c:idx val="3"/>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7-D70C-441B-AAD3-B98B3E7D85E0}"/>
              </c:ext>
            </c:extLst>
          </c:dPt>
          <c:dPt>
            <c:idx val="4"/>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9-D70C-441B-AAD3-B98B3E7D85E0}"/>
              </c:ext>
            </c:extLst>
          </c:dPt>
          <c:dPt>
            <c:idx val="5"/>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B-D70C-441B-AAD3-B98B3E7D85E0}"/>
              </c:ext>
            </c:extLst>
          </c:dPt>
          <c:dPt>
            <c:idx val="6"/>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D-D70C-441B-AAD3-B98B3E7D85E0}"/>
              </c:ext>
            </c:extLst>
          </c:dPt>
          <c:dPt>
            <c:idx val="7"/>
            <c:invertIfNegative val="0"/>
            <c:bubble3D val="0"/>
            <c:spPr>
              <a:solidFill>
                <a:srgbClr val="003050"/>
              </a:solidFill>
              <a:ln>
                <a:noFill/>
              </a:ln>
              <a:effectLst>
                <a:outerShdw blurRad="76200" dir="18900000" sy="23000" kx="-1200000" algn="bl" rotWithShape="0">
                  <a:prstClr val="black">
                    <a:alpha val="50000"/>
                  </a:prstClr>
                </a:outerShdw>
              </a:effectLst>
              <a:scene3d>
                <a:camera prst="orthographicFront"/>
                <a:lightRig rig="threePt" dir="t"/>
              </a:scene3d>
              <a:sp3d prstMaterial="metal">
                <a:bevelT w="31750"/>
                <a:bevelB w="31750"/>
              </a:sp3d>
            </c:spPr>
            <c:extLst>
              <c:ext xmlns:c16="http://schemas.microsoft.com/office/drawing/2014/chart" uri="{C3380CC4-5D6E-409C-BE32-E72D297353CC}">
                <c16:uniqueId val="{0000000F-D70C-441B-AAD3-B98B3E7D85E0}"/>
              </c:ext>
            </c:extLst>
          </c:dPt>
          <c:dLbls>
            <c:dLbl>
              <c:idx val="7"/>
              <c:tx>
                <c:rich>
                  <a:bodyPr/>
                  <a:lstStyle/>
                  <a:p>
                    <a:fld id="{3A339EB8-DE18-49A2-A05F-917C07F31BD6}" type="VALUE">
                      <a:rPr lang="en-US" b="1">
                        <a:solidFill>
                          <a:schemeClr val="accent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70C-441B-AAD3-B98B3E7D85E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Sheet1!$D$5:$D$12</c:f>
              <c:strCache>
                <c:ptCount val="8"/>
                <c:pt idx="0">
                  <c:v>Savings Accounts/ CDs</c:v>
                </c:pt>
                <c:pt idx="1">
                  <c:v>Cash Value Life Insurance</c:v>
                </c:pt>
                <c:pt idx="2">
                  <c:v>401(k)</c:v>
                </c:pt>
                <c:pt idx="3">
                  <c:v>Real Estate/ Rental Property</c:v>
                </c:pt>
                <c:pt idx="4">
                  <c:v>Annuities - General</c:v>
                </c:pt>
                <c:pt idx="5">
                  <c:v>Stocks/Bonds/Mutual Funds held Outside IRA/401(k)</c:v>
                </c:pt>
                <c:pt idx="6">
                  <c:v>IRA</c:v>
                </c:pt>
                <c:pt idx="7">
                  <c:v>Annuities - Receiving Income</c:v>
                </c:pt>
              </c:strCache>
            </c:strRef>
          </c:cat>
          <c:val>
            <c:numRef>
              <c:f>Sheet1!$E$5:$E$12</c:f>
              <c:numCache>
                <c:formatCode>0%</c:formatCode>
                <c:ptCount val="8"/>
                <c:pt idx="0">
                  <c:v>0.35</c:v>
                </c:pt>
                <c:pt idx="1">
                  <c:v>0.39</c:v>
                </c:pt>
                <c:pt idx="2">
                  <c:v>0.6</c:v>
                </c:pt>
                <c:pt idx="3">
                  <c:v>0.61</c:v>
                </c:pt>
                <c:pt idx="4">
                  <c:v>0.62</c:v>
                </c:pt>
                <c:pt idx="5">
                  <c:v>0.63</c:v>
                </c:pt>
                <c:pt idx="6">
                  <c:v>0.67</c:v>
                </c:pt>
                <c:pt idx="7">
                  <c:v>0.73</c:v>
                </c:pt>
              </c:numCache>
            </c:numRef>
          </c:val>
          <c:extLst>
            <c:ext xmlns:c16="http://schemas.microsoft.com/office/drawing/2014/chart" uri="{C3380CC4-5D6E-409C-BE32-E72D297353CC}">
              <c16:uniqueId val="{00000010-D70C-441B-AAD3-B98B3E7D85E0}"/>
            </c:ext>
          </c:extLst>
        </c:ser>
        <c:dLbls>
          <c:showLegendKey val="0"/>
          <c:showVal val="0"/>
          <c:showCatName val="0"/>
          <c:showSerName val="0"/>
          <c:showPercent val="0"/>
          <c:showBubbleSize val="0"/>
        </c:dLbls>
        <c:gapWidth val="50"/>
        <c:axId val="425873568"/>
        <c:axId val="535366128"/>
      </c:barChart>
      <c:catAx>
        <c:axId val="425873568"/>
        <c:scaling>
          <c:orientation val="minMax"/>
        </c:scaling>
        <c:delete val="1"/>
        <c:axPos val="l"/>
        <c:numFmt formatCode="General" sourceLinked="1"/>
        <c:majorTickMark val="none"/>
        <c:minorTickMark val="none"/>
        <c:tickLblPos val="nextTo"/>
        <c:crossAx val="535366128"/>
        <c:crosses val="autoZero"/>
        <c:auto val="1"/>
        <c:lblAlgn val="ctr"/>
        <c:lblOffset val="100"/>
        <c:noMultiLvlLbl val="0"/>
      </c:catAx>
      <c:valAx>
        <c:axId val="535366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5873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0.53107</cdr:x>
      <cdr:y>0.52794</cdr:y>
    </cdr:from>
    <cdr:to>
      <cdr:x>0.60396</cdr:x>
      <cdr:y>0.77077</cdr:y>
    </cdr:to>
    <cdr:cxnSp macro="">
      <cdr:nvCxnSpPr>
        <cdr:cNvPr id="2" name="Straight Connector 1">
          <a:extLst xmlns:a="http://schemas.openxmlformats.org/drawingml/2006/main">
            <a:ext uri="{FF2B5EF4-FFF2-40B4-BE49-F238E27FC236}">
              <a16:creationId xmlns:a16="http://schemas.microsoft.com/office/drawing/2014/main" id="{BFA53663-9BBE-44B3-8D45-7156EA759707}"/>
            </a:ext>
          </a:extLst>
        </cdr:cNvPr>
        <cdr:cNvCxnSpPr>
          <a:cxnSpLocks xmlns:a="http://schemas.openxmlformats.org/drawingml/2006/main"/>
        </cdr:cNvCxnSpPr>
      </cdr:nvCxnSpPr>
      <cdr:spPr>
        <a:xfrm xmlns:a="http://schemas.openxmlformats.org/drawingml/2006/main">
          <a:off x="4087192" y="2356055"/>
          <a:ext cx="561008" cy="1083704"/>
        </a:xfrm>
        <a:prstGeom xmlns:a="http://schemas.openxmlformats.org/drawingml/2006/main" prst="line">
          <a:avLst/>
        </a:prstGeom>
        <a:ln xmlns:a="http://schemas.openxmlformats.org/drawingml/2006/main" w="34925">
          <a:solidFill>
            <a:srgbClr val="E37239"/>
          </a:solidFil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170582" cy="478748"/>
          </a:xfrm>
          <a:prstGeom prst="rect">
            <a:avLst/>
          </a:prstGeom>
        </p:spPr>
        <p:txBody>
          <a:bodyPr vert="horz" lIns="91413" tIns="45706" rIns="91413" bIns="4570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142965" y="1"/>
            <a:ext cx="3170582" cy="478748"/>
          </a:xfrm>
          <a:prstGeom prst="rect">
            <a:avLst/>
          </a:prstGeom>
        </p:spPr>
        <p:txBody>
          <a:bodyPr vert="horz" lIns="91413" tIns="45706" rIns="91413" bIns="45706" rtlCol="0"/>
          <a:lstStyle>
            <a:lvl1pPr algn="r" fontAlgn="auto">
              <a:spcBef>
                <a:spcPts val="0"/>
              </a:spcBef>
              <a:spcAft>
                <a:spcPts val="0"/>
              </a:spcAft>
              <a:defRPr sz="1200">
                <a:latin typeface="+mn-lt"/>
              </a:defRPr>
            </a:lvl1pPr>
          </a:lstStyle>
          <a:p>
            <a:pPr>
              <a:defRPr/>
            </a:pPr>
            <a:fld id="{33570AC0-0751-417C-B5D9-63A9CF7346F2}" type="datetimeFigureOut">
              <a:rPr lang="en-US"/>
              <a:pPr>
                <a:defRPr/>
              </a:pPr>
              <a:t>4/29/2020</a:t>
            </a:fld>
            <a:endParaRPr lang="en-US" dirty="0"/>
          </a:p>
        </p:txBody>
      </p:sp>
      <p:sp>
        <p:nvSpPr>
          <p:cNvPr id="4" name="Footer Placeholder 3"/>
          <p:cNvSpPr>
            <a:spLocks noGrp="1"/>
          </p:cNvSpPr>
          <p:nvPr>
            <p:ph type="ftr" sz="quarter" idx="2"/>
          </p:nvPr>
        </p:nvSpPr>
        <p:spPr>
          <a:xfrm>
            <a:off x="5" y="9120815"/>
            <a:ext cx="3170582" cy="478748"/>
          </a:xfrm>
          <a:prstGeom prst="rect">
            <a:avLst/>
          </a:prstGeom>
        </p:spPr>
        <p:txBody>
          <a:bodyPr vert="horz" lIns="91413" tIns="45706" rIns="91413" bIns="45706"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4142965" y="9120815"/>
            <a:ext cx="3170582" cy="478748"/>
          </a:xfrm>
          <a:prstGeom prst="rect">
            <a:avLst/>
          </a:prstGeom>
        </p:spPr>
        <p:txBody>
          <a:bodyPr vert="horz" lIns="91413" tIns="45706" rIns="91413" bIns="45706" rtlCol="0" anchor="b"/>
          <a:lstStyle>
            <a:lvl1pPr algn="r" fontAlgn="auto">
              <a:spcBef>
                <a:spcPts val="0"/>
              </a:spcBef>
              <a:spcAft>
                <a:spcPts val="0"/>
              </a:spcAft>
              <a:defRPr sz="1200">
                <a:latin typeface="+mn-lt"/>
              </a:defRPr>
            </a:lvl1pPr>
          </a:lstStyle>
          <a:p>
            <a:pPr>
              <a:defRPr/>
            </a:pPr>
            <a:fld id="{8C195706-568C-400C-98E0-456AC861363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2" cy="480388"/>
          </a:xfrm>
          <a:prstGeom prst="rect">
            <a:avLst/>
          </a:prstGeom>
        </p:spPr>
        <p:txBody>
          <a:bodyPr vert="horz" lIns="94835" tIns="47419" rIns="94835" bIns="4741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2965" y="0"/>
            <a:ext cx="3170582" cy="480388"/>
          </a:xfrm>
          <a:prstGeom prst="rect">
            <a:avLst/>
          </a:prstGeom>
        </p:spPr>
        <p:txBody>
          <a:bodyPr vert="horz" lIns="94835" tIns="47419" rIns="94835" bIns="47419" rtlCol="0"/>
          <a:lstStyle>
            <a:lvl1pPr algn="r" fontAlgn="auto">
              <a:spcBef>
                <a:spcPts val="0"/>
              </a:spcBef>
              <a:spcAft>
                <a:spcPts val="0"/>
              </a:spcAft>
              <a:defRPr sz="1200">
                <a:latin typeface="+mn-lt"/>
              </a:defRPr>
            </a:lvl1pPr>
          </a:lstStyle>
          <a:p>
            <a:pPr>
              <a:defRPr/>
            </a:pPr>
            <a:fld id="{228143D3-1A71-4354-B6AD-AEAE323FCD25}" type="datetimeFigureOut">
              <a:rPr lang="en-US"/>
              <a:pPr>
                <a:defRPr/>
              </a:pPr>
              <a:t>4/29/2020</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4835" tIns="47419" rIns="94835" bIns="47419" rtlCol="0" anchor="ctr"/>
          <a:lstStyle/>
          <a:p>
            <a:pPr lvl="0"/>
            <a:endParaRPr lang="en-US" noProof="0" dirty="0"/>
          </a:p>
        </p:txBody>
      </p:sp>
      <p:sp>
        <p:nvSpPr>
          <p:cNvPr id="5" name="Notes Placeholder 4"/>
          <p:cNvSpPr>
            <a:spLocks noGrp="1"/>
          </p:cNvSpPr>
          <p:nvPr>
            <p:ph type="body" sz="quarter" idx="3"/>
          </p:nvPr>
        </p:nvSpPr>
        <p:spPr>
          <a:xfrm>
            <a:off x="732183" y="4561230"/>
            <a:ext cx="5850835" cy="4320213"/>
          </a:xfrm>
          <a:prstGeom prst="rect">
            <a:avLst/>
          </a:prstGeom>
        </p:spPr>
        <p:txBody>
          <a:bodyPr vert="horz" lIns="94835" tIns="47419" rIns="94835" bIns="4741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9119174"/>
            <a:ext cx="3170582" cy="480388"/>
          </a:xfrm>
          <a:prstGeom prst="rect">
            <a:avLst/>
          </a:prstGeom>
        </p:spPr>
        <p:txBody>
          <a:bodyPr vert="horz" lIns="94835" tIns="47419" rIns="94835" bIns="4741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2965" y="9119174"/>
            <a:ext cx="3170582" cy="480388"/>
          </a:xfrm>
          <a:prstGeom prst="rect">
            <a:avLst/>
          </a:prstGeom>
        </p:spPr>
        <p:txBody>
          <a:bodyPr vert="horz" lIns="94835" tIns="47419" rIns="94835" bIns="47419" rtlCol="0" anchor="b"/>
          <a:lstStyle>
            <a:lvl1pPr algn="r" fontAlgn="auto">
              <a:spcBef>
                <a:spcPts val="0"/>
              </a:spcBef>
              <a:spcAft>
                <a:spcPts val="0"/>
              </a:spcAft>
              <a:defRPr sz="1200">
                <a:latin typeface="+mn-lt"/>
              </a:defRPr>
            </a:lvl1pPr>
          </a:lstStyle>
          <a:p>
            <a:pPr>
              <a:defRPr/>
            </a:pPr>
            <a:fld id="{09A7D451-B922-4664-B689-2F2062BAB0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1640">
              <a:defRPr/>
            </a:pPr>
            <a:r>
              <a:rPr lang="en-US" b="1" dirty="0"/>
              <a:t>[REMOVE SLIDE WHEN USING FOR BANK FIRM OR CHASE].  </a:t>
            </a:r>
          </a:p>
          <a:p>
            <a:endParaRPr lang="en-US" dirty="0"/>
          </a:p>
          <a:p>
            <a:r>
              <a:rPr lang="en-US" dirty="0"/>
              <a:t>Welcome.</a:t>
            </a:r>
            <a:r>
              <a:rPr lang="en-US" baseline="0" dirty="0"/>
              <a:t> My name is _______________.  Today we are going to talk about planning for retirement with protected lifetime income from an annuity.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a:t>
            </a:fld>
            <a:endParaRPr lang="en-US" dirty="0"/>
          </a:p>
        </p:txBody>
      </p:sp>
    </p:spTree>
    <p:extLst>
      <p:ext uri="{BB962C8B-B14F-4D97-AF65-F5344CB8AC3E}">
        <p14:creationId xmlns:p14="http://schemas.microsoft.com/office/powerpoint/2010/main" val="150243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9D1C6593-BF16-3F45-BDFD-D350994E71E8}" type="slidenum">
              <a:rPr lang="en-US" smtClean="0"/>
              <a:t>10</a:t>
            </a:fld>
            <a:endParaRPr lang="en-US"/>
          </a:p>
        </p:txBody>
      </p:sp>
    </p:spTree>
    <p:extLst>
      <p:ext uri="{BB962C8B-B14F-4D97-AF65-F5344CB8AC3E}">
        <p14:creationId xmlns:p14="http://schemas.microsoft.com/office/powerpoint/2010/main" val="238509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trends are one of the most important factors in portfolio longevity, perhaps second only to the retirement account’s withdrawal rate. Investors</a:t>
            </a:r>
          </a:p>
          <a:p>
            <a:r>
              <a:rPr lang="en-US" dirty="0"/>
              <a:t>typically spend decades saving for retirement. Systematic investing in a fluctuating market, coupled with historically rising trends, has helped many Americans</a:t>
            </a:r>
          </a:p>
          <a:p>
            <a:r>
              <a:rPr lang="en-US" dirty="0"/>
              <a:t>accumulate sizeable retirement accounts. However, when Americans retire, stop contributing to their retirement accounts and start withdrawing funds from those accounts, they become much more susceptible to market risks.</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11</a:t>
            </a:fld>
            <a:endParaRPr lang="en-US" dirty="0"/>
          </a:p>
        </p:txBody>
      </p:sp>
    </p:spTree>
    <p:extLst>
      <p:ext uri="{BB962C8B-B14F-4D97-AF65-F5344CB8AC3E}">
        <p14:creationId xmlns:p14="http://schemas.microsoft.com/office/powerpoint/2010/main" val="211331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a hypothetical example of what can happen if your investments lose money just before you retire. Here is the story of Linda, and what happened with her portfolio in the five years before her planned retirement.</a:t>
            </a:r>
          </a:p>
          <a:p>
            <a:endParaRPr lang="en-US" dirty="0"/>
          </a:p>
          <a:p>
            <a:r>
              <a:rPr lang="en-US" b="1" dirty="0"/>
              <a:t>[Click]</a:t>
            </a:r>
            <a:r>
              <a:rPr lang="en-US" dirty="0"/>
              <a:t> In the first 2 years, Linda's portfolio has positive growth. At this point, she's feeling very good about retiring in 3 years.</a:t>
            </a:r>
          </a:p>
          <a:p>
            <a:r>
              <a:rPr lang="en-US" b="1" dirty="0"/>
              <a:t>[Click]</a:t>
            </a:r>
            <a:r>
              <a:rPr lang="en-US" dirty="0"/>
              <a:t> In the next 2 years, Linda's portfolio loses value due to poor market performance.</a:t>
            </a:r>
          </a:p>
          <a:p>
            <a:r>
              <a:rPr lang="en-US" b="1" dirty="0"/>
              <a:t>[Click]</a:t>
            </a:r>
            <a:r>
              <a:rPr lang="en-US" dirty="0"/>
              <a:t> With 1 year to go until she plans to retire, Linda has significantly less money in her portfolio than she did at its high point 2 years ago.</a:t>
            </a:r>
          </a:p>
          <a:p>
            <a:r>
              <a:rPr lang="en-US" b="1" dirty="0"/>
              <a:t>[Click]</a:t>
            </a:r>
            <a:r>
              <a:rPr lang="en-US" dirty="0"/>
              <a:t> Linda has a tough decision to make:</a:t>
            </a:r>
          </a:p>
          <a:p>
            <a:r>
              <a:rPr lang="en-US" dirty="0"/>
              <a:t>1. Delay her retirement and work longer</a:t>
            </a:r>
          </a:p>
          <a:p>
            <a:r>
              <a:rPr lang="en-US" dirty="0"/>
              <a:t>2. Hope for unrealistic returns (a 45% gain in one year) to recover from her losses</a:t>
            </a:r>
          </a:p>
          <a:p>
            <a:r>
              <a:rPr lang="en-US" dirty="0"/>
              <a:t>3. Retire as previously planned and lower her standard of living</a:t>
            </a:r>
          </a:p>
        </p:txBody>
      </p:sp>
      <p:sp>
        <p:nvSpPr>
          <p:cNvPr id="4" name="Slide Number Placeholder 3"/>
          <p:cNvSpPr>
            <a:spLocks noGrp="1"/>
          </p:cNvSpPr>
          <p:nvPr>
            <p:ph type="sldNum" sz="quarter" idx="10"/>
          </p:nvPr>
        </p:nvSpPr>
        <p:spPr/>
        <p:txBody>
          <a:bodyPr/>
          <a:lstStyle/>
          <a:p>
            <a:pPr defTabSz="930571">
              <a:defRPr/>
            </a:pPr>
            <a:fld id="{5292408E-1D50-43CD-AB01-71136851A3C9}" type="slidenum">
              <a:rPr lang="en-US" sz="1100">
                <a:solidFill>
                  <a:prstClr val="black"/>
                </a:solidFill>
                <a:latin typeface="Calibri"/>
              </a:rPr>
              <a:pPr defTabSz="930571">
                <a:defRPr/>
              </a:pPr>
              <a:t>12</a:t>
            </a:fld>
            <a:endParaRPr lang="en-US" sz="1100" dirty="0">
              <a:solidFill>
                <a:prstClr val="black"/>
              </a:solidFill>
              <a:latin typeface="Calibri"/>
            </a:endParaRPr>
          </a:p>
        </p:txBody>
      </p:sp>
    </p:spTree>
    <p:extLst>
      <p:ext uri="{BB962C8B-B14F-4D97-AF65-F5344CB8AC3E}">
        <p14:creationId xmlns:p14="http://schemas.microsoft.com/office/powerpoint/2010/main" val="404093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just saw that it can be difficult to recover from a stock market loss - and that was when there were no withdrawals being taken. But what happens when you are taking withdrawals from your investments and you suffer a loss? Unfortunately, recovering to breakeven is even more difficult. </a:t>
            </a:r>
          </a:p>
          <a:p>
            <a:endParaRPr lang="en-US" dirty="0"/>
          </a:p>
          <a:p>
            <a:r>
              <a:rPr lang="en-US" dirty="0"/>
              <a:t>This chart assumes a one-year decline from the initial value of an investment. At a 4% withdrawal rate, the percentage of gain required over a 3-year period is now 26%, 42%, and 63%.</a:t>
            </a:r>
          </a:p>
        </p:txBody>
      </p:sp>
      <p:sp>
        <p:nvSpPr>
          <p:cNvPr id="4" name="Slide Number Placeholder 3"/>
          <p:cNvSpPr>
            <a:spLocks noGrp="1"/>
          </p:cNvSpPr>
          <p:nvPr>
            <p:ph type="sldNum" sz="quarter" idx="10"/>
          </p:nvPr>
        </p:nvSpPr>
        <p:spPr/>
        <p:txBody>
          <a:bodyPr/>
          <a:lstStyle/>
          <a:p>
            <a:fld id="{E6AA20A3-2587-46E3-B762-BDA55B452005}" type="slidenum">
              <a:rPr lang="en-US" smtClean="0"/>
              <a:pPr/>
              <a:t>13</a:t>
            </a:fld>
            <a:endParaRPr lang="en-US" dirty="0"/>
          </a:p>
        </p:txBody>
      </p:sp>
    </p:spTree>
    <p:extLst>
      <p:ext uri="{BB962C8B-B14F-4D97-AF65-F5344CB8AC3E}">
        <p14:creationId xmlns:p14="http://schemas.microsoft.com/office/powerpoint/2010/main" val="113975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when you retire (what kind of market you retire into) has a big impact on how long your retirement investments may last. </a:t>
            </a:r>
          </a:p>
          <a:p>
            <a:endParaRPr lang="en-US" baseline="0" dirty="0"/>
          </a:p>
          <a:p>
            <a:r>
              <a:rPr lang="en-US" b="1" baseline="0" dirty="0"/>
              <a:t>[Click.] </a:t>
            </a:r>
            <a:r>
              <a:rPr lang="en-US" baseline="0" dirty="0"/>
              <a:t>Let’s take a look at a 30-year retirement beginning in or just before 1970. </a:t>
            </a:r>
          </a:p>
          <a:p>
            <a:pPr defTabSz="980723">
              <a:defRPr/>
            </a:pPr>
            <a:r>
              <a:rPr lang="en-US" b="1" baseline="0" dirty="0"/>
              <a:t>[Click.] </a:t>
            </a:r>
            <a:r>
              <a:rPr lang="en-US" baseline="0" dirty="0"/>
              <a:t>If you retired and began distributions in April 1970, you would have over $1.5 million dollars when you are 86 years old.  </a:t>
            </a:r>
          </a:p>
          <a:p>
            <a:pPr>
              <a:buFont typeface="Arial" pitchFamily="34" charset="0"/>
              <a:buNone/>
            </a:pPr>
            <a:r>
              <a:rPr lang="en-US" b="1" baseline="0" dirty="0"/>
              <a:t>[Click.] </a:t>
            </a:r>
            <a:r>
              <a:rPr lang="en-US" baseline="0" dirty="0"/>
              <a:t>But if you retired a year earlier, in April 1969, you would have about $600,000.  </a:t>
            </a:r>
          </a:p>
          <a:p>
            <a:pPr>
              <a:buFont typeface="Arial" pitchFamily="34" charset="0"/>
              <a:buNone/>
            </a:pPr>
            <a:r>
              <a:rPr lang="en-US" b="1" baseline="0" dirty="0"/>
              <a:t>[Click.] </a:t>
            </a:r>
            <a:r>
              <a:rPr lang="en-US" baseline="0" dirty="0"/>
              <a:t>And, if you retired just a few months before, in January 1969, you would run out of money by age 91.</a:t>
            </a:r>
          </a:p>
          <a:p>
            <a:endParaRPr lang="en-US" baseline="0" dirty="0"/>
          </a:p>
          <a:p>
            <a:r>
              <a:rPr lang="en-US" dirty="0"/>
              <a:t>Source: 2015 LIMRA Retirement Book</a:t>
            </a:r>
          </a:p>
          <a:p>
            <a:r>
              <a:rPr lang="en-US" dirty="0"/>
              <a:t>$500,000 initial investment; 4.05% withdrawal adjusted annually for inflation; 42.5% Large Cap, 17.5% Small Cap, 40% Intermediate Government Bond; rebalanced annually</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14</a:t>
            </a:fld>
            <a:endParaRPr lang="en-US" dirty="0"/>
          </a:p>
        </p:txBody>
      </p:sp>
    </p:spTree>
    <p:extLst>
      <p:ext uri="{BB962C8B-B14F-4D97-AF65-F5344CB8AC3E}">
        <p14:creationId xmlns:p14="http://schemas.microsoft.com/office/powerpoint/2010/main" val="274291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7" name="Rectangle 7"/>
          <p:cNvSpPr>
            <a:spLocks noGrp="1" noChangeArrowheads="1"/>
          </p:cNvSpPr>
          <p:nvPr>
            <p:ph type="sldNum" sz="quarter" idx="5"/>
          </p:nvPr>
        </p:nvSpPr>
        <p:spPr/>
        <p:txBody>
          <a:bodyPr/>
          <a:lstStyle/>
          <a:p>
            <a:pPr defTabSz="960581">
              <a:defRPr/>
            </a:pPr>
            <a:fld id="{83297B4A-ECF1-4A02-B70D-F7DE054BBBEE}" type="slidenum">
              <a:rPr lang="en-US" smtClean="0">
                <a:solidFill>
                  <a:prstClr val="black"/>
                </a:solidFill>
              </a:rPr>
              <a:pPr defTabSz="960581">
                <a:defRPr/>
              </a:pPr>
              <a:t>15</a:t>
            </a:fld>
            <a:endParaRPr lang="en-US" dirty="0">
              <a:solidFill>
                <a:prstClr val="black"/>
              </a:solidFill>
            </a:endParaRPr>
          </a:p>
        </p:txBody>
      </p:sp>
      <p:sp>
        <p:nvSpPr>
          <p:cNvPr id="1954818" name="Rectangle 2"/>
          <p:cNvSpPr>
            <a:spLocks noGrp="1" noRot="1" noChangeAspect="1" noChangeArrowheads="1" noTextEdit="1"/>
          </p:cNvSpPr>
          <p:nvPr>
            <p:ph type="sldImg"/>
          </p:nvPr>
        </p:nvSpPr>
        <p:spPr>
          <a:xfrm>
            <a:off x="1282700" y="725488"/>
            <a:ext cx="4791075" cy="3594100"/>
          </a:xfrm>
          <a:ln/>
        </p:spPr>
      </p:sp>
      <p:sp>
        <p:nvSpPr>
          <p:cNvPr id="1954819" name="Rectangle 3"/>
          <p:cNvSpPr>
            <a:spLocks noGrp="1" noChangeArrowheads="1"/>
          </p:cNvSpPr>
          <p:nvPr>
            <p:ph type="body" idx="1"/>
          </p:nvPr>
        </p:nvSpPr>
        <p:spPr>
          <a:xfrm>
            <a:off x="975704" y="4561241"/>
            <a:ext cx="5363816" cy="4313655"/>
          </a:xfrm>
          <a:noFill/>
          <a:ln/>
        </p:spPr>
        <p:txBody>
          <a:bodyPr lIns="96429" tIns="48216" rIns="96429" bIns="48216">
            <a:normAutofit fontScale="92500" lnSpcReduction="10000"/>
          </a:bodyPr>
          <a:lstStyle/>
          <a:p>
            <a:pPr eaLnBrk="1" hangingPunct="1"/>
            <a:r>
              <a:rPr lang="en-US" dirty="0">
                <a:latin typeface="Arial" pitchFamily="34" charset="0"/>
                <a:cs typeface="Arial" pitchFamily="34" charset="0"/>
              </a:rPr>
              <a:t>That is the reality</a:t>
            </a:r>
            <a:r>
              <a:rPr lang="en-US" baseline="0" dirty="0">
                <a:latin typeface="Arial" pitchFamily="34" charset="0"/>
                <a:cs typeface="Arial" pitchFamily="34" charset="0"/>
              </a:rPr>
              <a:t> of market results, but what about investor results? </a:t>
            </a:r>
            <a:r>
              <a:rPr lang="en-US" dirty="0">
                <a:latin typeface="Arial" pitchFamily="34" charset="0"/>
                <a:cs typeface="Arial" pitchFamily="34" charset="0"/>
              </a:rPr>
              <a:t>Let’s quantify the effects for the average investor. </a:t>
            </a:r>
            <a:r>
              <a:rPr lang="en-US" dirty="0" err="1">
                <a:latin typeface="Arial" pitchFamily="34" charset="0"/>
                <a:cs typeface="Arial" pitchFamily="34" charset="0"/>
              </a:rPr>
              <a:t>Dalbar</a:t>
            </a:r>
            <a:r>
              <a:rPr lang="en-US" baseline="0" dirty="0">
                <a:latin typeface="Arial" pitchFamily="34" charset="0"/>
                <a:cs typeface="Arial" pitchFamily="34" charset="0"/>
              </a:rPr>
              <a:t> looked o</a:t>
            </a:r>
            <a:r>
              <a:rPr lang="en-US" dirty="0">
                <a:latin typeface="Arial" pitchFamily="34" charset="0"/>
                <a:cs typeface="Arial" pitchFamily="34" charset="0"/>
              </a:rPr>
              <a:t>ver a 20-year period, from 1996 to 2017, and while the S&amp;P 500 Index gained an average of 7.68%. </a:t>
            </a:r>
            <a:r>
              <a:rPr lang="en-US" baseline="0" dirty="0">
                <a:latin typeface="Arial" pitchFamily="34" charset="0"/>
                <a:cs typeface="Arial" pitchFamily="34" charset="0"/>
              </a:rPr>
              <a:t> What we see is that Stocks beat bonds, bonds beat cash all while inflation ate away at our purchasing power. However investor returns were dramatically less, barely beating inflation at only 2.29%. </a:t>
            </a:r>
          </a:p>
          <a:p>
            <a:pPr eaLnBrk="1" hangingPunct="1"/>
            <a:endParaRPr lang="en-US" dirty="0">
              <a:latin typeface="Arial" pitchFamily="34" charset="0"/>
              <a:cs typeface="Arial" pitchFamily="34" charset="0"/>
            </a:endParaRPr>
          </a:p>
          <a:p>
            <a:pPr defTabSz="914225" fontAlgn="base">
              <a:spcBef>
                <a:spcPct val="30000"/>
              </a:spcBef>
              <a:spcAft>
                <a:spcPct val="0"/>
              </a:spcAft>
              <a:defRPr/>
            </a:pPr>
            <a:r>
              <a:rPr lang="en-US" dirty="0">
                <a:latin typeface="Arial" pitchFamily="34" charset="0"/>
                <a:cs typeface="Arial" pitchFamily="34" charset="0"/>
              </a:rPr>
              <a:t>This result suggests that individual investors may overreact to near-term events rather than relying on the strength of the market to perform over time.</a:t>
            </a:r>
            <a:r>
              <a:rPr lang="en-US" b="0" baseline="0" dirty="0">
                <a:latin typeface="Arial" charset="0"/>
              </a:rPr>
              <a:t> They typically buy high in times when the market is up and they sell low at times when the market is down. And they do that out of human emotion based. With a faster news cycle, information at people’s finger tips, investors are often doing the wrong thing, at the wrong time for the wrong reason. </a:t>
            </a:r>
          </a:p>
          <a:p>
            <a:pPr defTabSz="914225" fontAlgn="base">
              <a:spcBef>
                <a:spcPct val="30000"/>
              </a:spcBef>
              <a:spcAft>
                <a:spcPct val="0"/>
              </a:spcAft>
              <a:defRPr/>
            </a:pPr>
            <a:endParaRPr lang="en-US" b="0" baseline="0" dirty="0">
              <a:latin typeface="Arial" charset="0"/>
            </a:endParaRPr>
          </a:p>
          <a:p>
            <a:pPr defTabSz="914225" fontAlgn="base">
              <a:spcBef>
                <a:spcPct val="30000"/>
              </a:spcBef>
              <a:spcAft>
                <a:spcPct val="0"/>
              </a:spcAft>
              <a:defRPr/>
            </a:pPr>
            <a:r>
              <a:rPr lang="en-US" b="0" baseline="0" dirty="0">
                <a:latin typeface="Arial" charset="0"/>
              </a:rPr>
              <a:t>And there has been no shortage of market events that lead to this type of behavior. </a:t>
            </a:r>
          </a:p>
          <a:p>
            <a:pPr eaLnBrk="1" hangingPunct="1"/>
            <a:endParaRPr lang="en-US" dirty="0">
              <a:latin typeface="Arial" pitchFamily="34" charset="0"/>
              <a:cs typeface="Arial" pitchFamily="34" charset="0"/>
            </a:endParaRPr>
          </a:p>
          <a:p>
            <a:pPr defTabSz="914225" fontAlgn="base">
              <a:spcBef>
                <a:spcPct val="30000"/>
              </a:spcBef>
              <a:spcAft>
                <a:spcPct val="0"/>
              </a:spcAft>
              <a:defRPr/>
            </a:pPr>
            <a:endParaRPr lang="en-US" i="1" dirty="0">
              <a:solidFill>
                <a:schemeClr val="accent5">
                  <a:lumMod val="75000"/>
                </a:schemeClr>
              </a:solidFill>
              <a:ea typeface="Calibri" pitchFamily="34" charset="0"/>
              <a:cs typeface="Arial" pitchFamily="34" charset="0"/>
            </a:endParaRPr>
          </a:p>
          <a:p>
            <a:pPr marL="0" marR="0">
              <a:spcBef>
                <a:spcPts val="0"/>
              </a:spcBef>
              <a:spcAft>
                <a:spcPts val="0"/>
              </a:spcAft>
            </a:pPr>
            <a:r>
              <a:rPr lang="en-US" sz="1200" i="1" dirty="0">
                <a:latin typeface="Arial Narrow" panose="020B0606020202030204" pitchFamily="34" charset="0"/>
                <a:ea typeface="Calibri" panose="020F0502020204030204" pitchFamily="34" charset="0"/>
                <a:cs typeface="AvenirNextLTPro-LightCn"/>
              </a:rPr>
              <a:t>Sources: BlackRock; Bloomberg; Informa Investment Solutions; </a:t>
            </a:r>
            <a:r>
              <a:rPr lang="en-US" sz="1200" i="1" dirty="0" err="1">
                <a:latin typeface="Arial Narrow" panose="020B0606020202030204" pitchFamily="34" charset="0"/>
                <a:ea typeface="Calibri" panose="020F0502020204030204" pitchFamily="34" charset="0"/>
                <a:cs typeface="AvenirNextLTPro-LightCn"/>
              </a:rPr>
              <a:t>Dalbar</a:t>
            </a:r>
            <a:r>
              <a:rPr lang="en-US" sz="1200" i="1" dirty="0">
                <a:latin typeface="Arial Narrow" panose="020B0606020202030204" pitchFamily="34" charset="0"/>
                <a:ea typeface="Calibri" panose="020F0502020204030204" pitchFamily="34" charset="0"/>
                <a:cs typeface="AvenirNextLTPro-LightCn"/>
              </a:rPr>
              <a:t>. Past performance is no guarantee of future results. It is not possible to directly invest in an index. </a:t>
            </a:r>
            <a:r>
              <a:rPr lang="en-US" sz="1200" b="1" i="1" dirty="0">
                <a:latin typeface="Arial Narrow" panose="020B0606020202030204" pitchFamily="34" charset="0"/>
                <a:ea typeface="Calibri" panose="020F0502020204030204" pitchFamily="34" charset="0"/>
                <a:cs typeface="AvenirNextLTPro-DemiCn"/>
              </a:rPr>
              <a:t>Oil</a:t>
            </a:r>
            <a:r>
              <a:rPr lang="en-US" sz="1200" i="1" dirty="0">
                <a:latin typeface="Arial Narrow" panose="020B0606020202030204" pitchFamily="34" charset="0"/>
                <a:ea typeface="Calibri" panose="020F0502020204030204" pitchFamily="34" charset="0"/>
                <a:cs typeface="AvenirNextLTPro-DemiCn"/>
              </a:rPr>
              <a:t> </a:t>
            </a:r>
            <a:r>
              <a:rPr lang="en-US" sz="1200" i="1" dirty="0">
                <a:latin typeface="Arial Narrow" panose="020B0606020202030204" pitchFamily="34" charset="0"/>
                <a:ea typeface="Calibri" panose="020F0502020204030204" pitchFamily="34" charset="0"/>
                <a:cs typeface="AvenirNextLTPro-LightCn"/>
              </a:rPr>
              <a:t>is represented by the change in price of the NYMEX Light Sweet Crude Future contract. Contract size is 1,000 barrels with a contract price quoted in US Dollars and Cents per barrel. Delivery dates take place every month of the year. </a:t>
            </a:r>
            <a:r>
              <a:rPr lang="en-US" sz="1200" b="1" i="1" dirty="0">
                <a:latin typeface="Arial Narrow" panose="020B0606020202030204" pitchFamily="34" charset="0"/>
                <a:ea typeface="Calibri" panose="020F0502020204030204" pitchFamily="34" charset="0"/>
                <a:cs typeface="AvenirNextLTPro-DemiCn"/>
              </a:rPr>
              <a:t>Gold</a:t>
            </a:r>
            <a:r>
              <a:rPr lang="en-US" sz="1200" i="1" dirty="0">
                <a:latin typeface="Arial Narrow" panose="020B0606020202030204" pitchFamily="34" charset="0"/>
                <a:ea typeface="Calibri" panose="020F0502020204030204" pitchFamily="34" charset="0"/>
                <a:cs typeface="AvenirNextLTPro-DemiCn"/>
              </a:rPr>
              <a:t> </a:t>
            </a:r>
            <a:r>
              <a:rPr lang="en-US" sz="1200" i="1" dirty="0">
                <a:latin typeface="Arial Narrow" panose="020B0606020202030204" pitchFamily="34" charset="0"/>
                <a:ea typeface="Calibri" panose="020F0502020204030204" pitchFamily="34" charset="0"/>
                <a:cs typeface="AvenirNextLTPro-LightCn"/>
              </a:rPr>
              <a:t>is represented by the change in the spot price of gold in USD per ounce. </a:t>
            </a:r>
            <a:r>
              <a:rPr lang="en-US" sz="1200" b="1" i="1" dirty="0">
                <a:latin typeface="Arial Narrow" panose="020B0606020202030204" pitchFamily="34" charset="0"/>
                <a:ea typeface="Calibri" panose="020F0502020204030204" pitchFamily="34" charset="0"/>
                <a:cs typeface="AvenirNextLTPro-DemiCn"/>
              </a:rPr>
              <a:t>Homes</a:t>
            </a:r>
            <a:r>
              <a:rPr lang="en-US" sz="1200" i="1" dirty="0">
                <a:latin typeface="Arial Narrow" panose="020B0606020202030204" pitchFamily="34" charset="0"/>
                <a:ea typeface="Calibri" panose="020F0502020204030204" pitchFamily="34" charset="0"/>
                <a:cs typeface="AvenirNextLTPro-DemiCn"/>
              </a:rPr>
              <a:t> </a:t>
            </a:r>
            <a:r>
              <a:rPr lang="en-US" sz="1200" i="1" dirty="0">
                <a:latin typeface="Arial Narrow" panose="020B0606020202030204" pitchFamily="34" charset="0"/>
                <a:ea typeface="Calibri" panose="020F0502020204030204" pitchFamily="34" charset="0"/>
                <a:cs typeface="AvenirNextLTPro-LightCn"/>
              </a:rPr>
              <a:t>are represented by the National Association of Realtors’ (NAR) Existing One Family Home Sales Median Price Index. </a:t>
            </a:r>
            <a:r>
              <a:rPr lang="en-US" sz="1200" b="1" i="1" dirty="0">
                <a:latin typeface="Arial Narrow" panose="020B0606020202030204" pitchFamily="34" charset="0"/>
                <a:ea typeface="Calibri" panose="020F0502020204030204" pitchFamily="34" charset="0"/>
                <a:cs typeface="AvenirNextLTPro-DemiCn"/>
              </a:rPr>
              <a:t>Stocks</a:t>
            </a:r>
            <a:r>
              <a:rPr lang="en-US" sz="1200" i="1" dirty="0">
                <a:latin typeface="Arial Narrow" panose="020B0606020202030204" pitchFamily="34" charset="0"/>
                <a:ea typeface="Calibri" panose="020F0502020204030204" pitchFamily="34" charset="0"/>
                <a:cs typeface="AvenirNextLTPro-DemiCn"/>
              </a:rPr>
              <a:t> </a:t>
            </a:r>
            <a:r>
              <a:rPr lang="en-US" sz="1200" i="1" dirty="0">
                <a:latin typeface="Arial Narrow" panose="020B0606020202030204" pitchFamily="34" charset="0"/>
                <a:ea typeface="Calibri" panose="020F0502020204030204" pitchFamily="34" charset="0"/>
                <a:cs typeface="AvenirNextLTPro-LightCn"/>
              </a:rPr>
              <a:t>are represented by the S&amp;P 500 Index, an unmanaged index that consists of the common stocks of 500 large-capitalization companies, within various industrial sectors, most of which are listed on the New York Stock Exchange. </a:t>
            </a:r>
            <a:r>
              <a:rPr lang="en-US" sz="1200" b="1" i="1" dirty="0">
                <a:latin typeface="Arial Narrow" panose="020B0606020202030204" pitchFamily="34" charset="0"/>
                <a:ea typeface="Calibri" panose="020F0502020204030204" pitchFamily="34" charset="0"/>
                <a:cs typeface="AvenirNextLTPro-DemiCn"/>
              </a:rPr>
              <a:t>Bonds</a:t>
            </a:r>
            <a:r>
              <a:rPr lang="en-US" sz="1200" i="1" dirty="0">
                <a:latin typeface="Arial Narrow" panose="020B0606020202030204" pitchFamily="34" charset="0"/>
                <a:ea typeface="Calibri" panose="020F0502020204030204" pitchFamily="34" charset="0"/>
                <a:cs typeface="AvenirNextLTPro-DemiCn"/>
              </a:rPr>
              <a:t> </a:t>
            </a:r>
            <a:r>
              <a:rPr lang="en-US" sz="1200" i="1" dirty="0">
                <a:latin typeface="Arial Narrow" panose="020B0606020202030204" pitchFamily="34" charset="0"/>
                <a:ea typeface="Calibri" panose="020F0502020204030204" pitchFamily="34" charset="0"/>
                <a:cs typeface="AvenirNextLTPro-LightCn"/>
              </a:rPr>
              <a:t>are represented by the Barclays US Aggregate Bond Index, an unmanaged market-weighted index that consists of investment-grade corporate bonds (rated BBB or better), mortgages and US Treasury and government agency issues with at least 1 year to maturity. </a:t>
            </a:r>
            <a:r>
              <a:rPr lang="en-US" sz="1200" b="1" i="1" dirty="0">
                <a:latin typeface="Arial Narrow" panose="020B0606020202030204" pitchFamily="34" charset="0"/>
                <a:ea typeface="Calibri" panose="020F0502020204030204" pitchFamily="34" charset="0"/>
                <a:cs typeface="AvenirNextLTPro-DemiCn"/>
              </a:rPr>
              <a:t>International Stocks </a:t>
            </a:r>
            <a:r>
              <a:rPr lang="en-US" sz="1200" i="1" dirty="0">
                <a:latin typeface="Arial Narrow" panose="020B0606020202030204" pitchFamily="34" charset="0"/>
                <a:ea typeface="Calibri" panose="020F0502020204030204" pitchFamily="34" charset="0"/>
                <a:cs typeface="AvenirNextLTPro-LightCn"/>
              </a:rPr>
              <a:t>are represented by the MSCI EAFE Index, a broad-based measure of international stock performance. </a:t>
            </a:r>
            <a:r>
              <a:rPr lang="en-US" sz="1200" b="1" i="1" dirty="0">
                <a:latin typeface="Arial Narrow" panose="020B0606020202030204" pitchFamily="34" charset="0"/>
                <a:ea typeface="Calibri" panose="020F0502020204030204" pitchFamily="34" charset="0"/>
                <a:cs typeface="AvenirNextLTPro-DemiCn"/>
              </a:rPr>
              <a:t>Inflation </a:t>
            </a:r>
            <a:r>
              <a:rPr lang="en-US" sz="1200" i="1" dirty="0">
                <a:latin typeface="Arial Narrow" panose="020B0606020202030204" pitchFamily="34" charset="0"/>
                <a:ea typeface="Calibri" panose="020F0502020204030204" pitchFamily="34" charset="0"/>
                <a:cs typeface="AvenirNextLTPro-LightCn"/>
              </a:rPr>
              <a:t>is represented by the Consumer Price Index. </a:t>
            </a:r>
            <a:r>
              <a:rPr lang="en-US" sz="1200" b="1" i="1" dirty="0">
                <a:latin typeface="Arial Narrow" panose="020B0606020202030204" pitchFamily="34" charset="0"/>
                <a:ea typeface="Calibri" panose="020F0502020204030204" pitchFamily="34" charset="0"/>
                <a:cs typeface="AvenirNextLTPro-DemiCn"/>
              </a:rPr>
              <a:t>Average Investor </a:t>
            </a:r>
            <a:r>
              <a:rPr lang="en-US" sz="1200" i="1" dirty="0">
                <a:latin typeface="Arial Narrow" panose="020B0606020202030204" pitchFamily="34" charset="0"/>
                <a:ea typeface="Calibri" panose="020F0502020204030204" pitchFamily="34" charset="0"/>
                <a:cs typeface="AvenirNextLTPro-LightCn"/>
              </a:rPr>
              <a:t>is represented by </a:t>
            </a:r>
            <a:r>
              <a:rPr lang="en-US" sz="1200" i="1" dirty="0" err="1">
                <a:latin typeface="Arial Narrow" panose="020B0606020202030204" pitchFamily="34" charset="0"/>
                <a:ea typeface="Calibri" panose="020F0502020204030204" pitchFamily="34" charset="0"/>
                <a:cs typeface="AvenirNextLTPro-LightCn"/>
              </a:rPr>
              <a:t>Dalbar’s</a:t>
            </a:r>
            <a:r>
              <a:rPr lang="en-US" sz="1200" i="1" dirty="0">
                <a:latin typeface="Arial Narrow" panose="020B0606020202030204" pitchFamily="34" charset="0"/>
                <a:ea typeface="Calibri" panose="020F0502020204030204" pitchFamily="34" charset="0"/>
                <a:cs typeface="AvenirNextLTPro-LightCn"/>
              </a:rPr>
              <a:t> average asset allocation investor return, which utilizes the net of aggregate mutual fund sales, redemptions and exchanges each month as a measure of investor behavior. Returns are annualized (and total return where applicable) and represent the 20-year period ending 12/31/16 to match </a:t>
            </a:r>
            <a:r>
              <a:rPr lang="en-US" sz="1200" i="1" dirty="0" err="1">
                <a:latin typeface="Arial Narrow" panose="020B0606020202030204" pitchFamily="34" charset="0"/>
                <a:ea typeface="Calibri" panose="020F0502020204030204" pitchFamily="34" charset="0"/>
                <a:cs typeface="AvenirNextLTPro-LightCn"/>
              </a:rPr>
              <a:t>Dalbar’s</a:t>
            </a:r>
            <a:r>
              <a:rPr lang="en-US" sz="1200" i="1" dirty="0">
                <a:latin typeface="Arial Narrow" panose="020B0606020202030204" pitchFamily="34" charset="0"/>
                <a:ea typeface="Calibri" panose="020F0502020204030204" pitchFamily="34" charset="0"/>
                <a:cs typeface="AvenirNextLTPro-LightCn"/>
              </a:rPr>
              <a:t> most recent analysis.</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b="0" baseline="0" dirty="0">
              <a:latin typeface="Arial" charset="0"/>
            </a:endParaRPr>
          </a:p>
        </p:txBody>
      </p:sp>
    </p:spTree>
    <p:extLst>
      <p:ext uri="{BB962C8B-B14F-4D97-AF65-F5344CB8AC3E}">
        <p14:creationId xmlns:p14="http://schemas.microsoft.com/office/powerpoint/2010/main" val="771202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Another challenge of living longer is how much money you can safely take</a:t>
            </a:r>
            <a:r>
              <a:rPr lang="en-US" baseline="0" dirty="0"/>
              <a:t> out of your retirement investments each year</a:t>
            </a:r>
            <a:r>
              <a:rPr lang="en-US" dirty="0"/>
              <a:t>.  </a:t>
            </a:r>
          </a:p>
          <a:p>
            <a:r>
              <a:rPr lang="en-US" dirty="0"/>
              <a:t>How much can you safely withdraw from your portfolio so it lasts for the rest of your life?  </a:t>
            </a:r>
          </a:p>
          <a:p>
            <a:endParaRPr lang="en-US" dirty="0"/>
          </a:p>
          <a:p>
            <a:r>
              <a:rPr lang="en-US" dirty="0"/>
              <a:t>In theory, a safe withdrawal rate is the maximum amount of money you can withdraw from a retirement portfolio with zero probability of depleting these savings during your lifetime.</a:t>
            </a:r>
            <a:r>
              <a:rPr lang="en-US" baseline="0" dirty="0"/>
              <a:t> This is also referred to as a “Sustainable Withdrawal Rate.” </a:t>
            </a:r>
          </a:p>
          <a:p>
            <a:endParaRPr lang="en-US" dirty="0"/>
          </a:p>
          <a:p>
            <a:r>
              <a:rPr lang="en-US" dirty="0"/>
              <a:t>As you can see, over time, financial experts</a:t>
            </a:r>
            <a:r>
              <a:rPr lang="en-US" baseline="0" dirty="0"/>
              <a:t> have had different opinions on what a safe withdrawal rate is, depending on the prevailing market conditions. </a:t>
            </a:r>
            <a:r>
              <a:rPr lang="en-US" dirty="0"/>
              <a:t>For example, in the past, a safe withdrawal rate has been viewed as being as high as almost 6%. But in today’s low interest rate environment, the latest estimates are actually lower than 3%. </a:t>
            </a:r>
          </a:p>
          <a:p>
            <a:endParaRPr lang="en-US" dirty="0"/>
          </a:p>
          <a:p>
            <a:r>
              <a:rPr lang="en-US" dirty="0" err="1"/>
              <a:t>Bengen</a:t>
            </a:r>
            <a:r>
              <a:rPr lang="en-US" dirty="0"/>
              <a:t> = “Determining Withdrawal Rates Using Historical Data”, William </a:t>
            </a:r>
            <a:r>
              <a:rPr lang="en-US" dirty="0" err="1"/>
              <a:t>Bengen</a:t>
            </a:r>
            <a:r>
              <a:rPr lang="en-US" dirty="0"/>
              <a:t>, Journal of Financial Planning, October 1994</a:t>
            </a:r>
          </a:p>
          <a:p>
            <a:r>
              <a:rPr lang="en-US" dirty="0"/>
              <a:t>Trinity Study = “Retirement Savings: Choosing a Withdrawal Rate that is Sustainable”; Cooley, Hubbard &amp; </a:t>
            </a:r>
            <a:r>
              <a:rPr lang="en-US" dirty="0" err="1"/>
              <a:t>Walz</a:t>
            </a:r>
            <a:r>
              <a:rPr lang="en-US" dirty="0"/>
              <a:t>;; Journal of the American </a:t>
            </a:r>
            <a:r>
              <a:rPr lang="en-US" dirty="0" err="1"/>
              <a:t>Associatron</a:t>
            </a:r>
            <a:r>
              <a:rPr lang="en-US" dirty="0"/>
              <a:t> of Individual Investors; February 1998</a:t>
            </a:r>
          </a:p>
          <a:p>
            <a:endParaRPr lang="en-US" dirty="0"/>
          </a:p>
          <a:p>
            <a:r>
              <a:rPr lang="en-US" dirty="0"/>
              <a:t>Jonathan Guyton = “Decision Rules and Portfolio Management for Retirees: Is the ‘Safe’ Initial Withdrawal Rate Too Safe?”, Jonathan Guyton; FPA Journal; October 2004; range 3.4% to 5.8%</a:t>
            </a:r>
          </a:p>
          <a:p>
            <a:r>
              <a:rPr lang="en-US" dirty="0" err="1"/>
              <a:t>Bengen</a:t>
            </a:r>
            <a:r>
              <a:rPr lang="en-US" dirty="0"/>
              <a:t> = “Conserving Client Portfolios During Retirement”; William </a:t>
            </a:r>
            <a:r>
              <a:rPr lang="en-US" dirty="0" err="1"/>
              <a:t>Bengen</a:t>
            </a:r>
            <a:r>
              <a:rPr lang="en-US" dirty="0"/>
              <a:t>; FPA Press, 2006</a:t>
            </a:r>
          </a:p>
          <a:p>
            <a:r>
              <a:rPr lang="en-US" dirty="0" err="1"/>
              <a:t>Kitces</a:t>
            </a:r>
            <a:r>
              <a:rPr lang="en-US" dirty="0"/>
              <a:t> = “Resolving the Paradox – Is the Safe Withdrawal Rate Sometimes Too Safe?”; Michael </a:t>
            </a:r>
            <a:r>
              <a:rPr lang="en-US" dirty="0" err="1"/>
              <a:t>Kitces</a:t>
            </a:r>
            <a:r>
              <a:rPr lang="en-US" dirty="0"/>
              <a:t>; The </a:t>
            </a:r>
            <a:r>
              <a:rPr lang="en-US" dirty="0" err="1"/>
              <a:t>Kitces</a:t>
            </a:r>
            <a:r>
              <a:rPr lang="en-US" dirty="0"/>
              <a:t> Report; May 2008; assumes a 60/40 equity fixed income allocation</a:t>
            </a:r>
          </a:p>
          <a:p>
            <a:r>
              <a:rPr lang="en-US" dirty="0" err="1"/>
              <a:t>Milevsky</a:t>
            </a:r>
            <a:r>
              <a:rPr lang="en-US" dirty="0"/>
              <a:t>/Huang = “Spending Retirement on Planet Vulcan: The Impact of Longevity Risk Aversion on Optimal Withdrawal Rates”; M.A. </a:t>
            </a:r>
            <a:r>
              <a:rPr lang="en-US" dirty="0" err="1"/>
              <a:t>Milevsky</a:t>
            </a:r>
            <a:r>
              <a:rPr lang="en-US" dirty="0"/>
              <a:t> &amp; H. Huang;; range 3.0% to 7% (highly risk averse to less risk-averse)</a:t>
            </a:r>
          </a:p>
          <a:p>
            <a:endParaRPr lang="en-US" dirty="0"/>
          </a:p>
          <a:p>
            <a:r>
              <a:rPr lang="en-US" dirty="0"/>
              <a:t>Pfau= Retirement: Income dashboard 4/2107</a:t>
            </a:r>
            <a:endParaRPr lang="en-US" baseline="0"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16</a:t>
            </a:fld>
            <a:endParaRPr lang="en-US" dirty="0"/>
          </a:p>
        </p:txBody>
      </p:sp>
    </p:spTree>
    <p:extLst>
      <p:ext uri="{BB962C8B-B14F-4D97-AF65-F5344CB8AC3E}">
        <p14:creationId xmlns:p14="http://schemas.microsoft.com/office/powerpoint/2010/main" val="678429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OPTIONAL SLIDE</a:t>
            </a:r>
          </a:p>
          <a:p>
            <a:r>
              <a:rPr lang="en-US" dirty="0"/>
              <a:t>According to the IRS tables, at age 70 ½ clients with IRAs and 401(k)s will need to withdraw, at a minimum,</a:t>
            </a:r>
            <a:r>
              <a:rPr lang="en-US" baseline="0" dirty="0"/>
              <a:t> 3.6% of the value of the IRA.  As you can see, the withdrawal quickly increases. This could challenge the sustainable withdrawal rates for </a:t>
            </a:r>
            <a:r>
              <a:rPr lang="en-US" sz="1100" dirty="0"/>
              <a:t>your</a:t>
            </a:r>
            <a:r>
              <a:rPr lang="en-US" baseline="0" dirty="0"/>
              <a:t> clients.</a:t>
            </a:r>
          </a:p>
          <a:p>
            <a:endParaRPr lang="en-US" baseline="0" dirty="0"/>
          </a:p>
          <a:p>
            <a:br>
              <a:rPr lang="en-US" dirty="0"/>
            </a:br>
            <a:r>
              <a:rPr lang="en-US" dirty="0"/>
              <a:t>*RMDs must begin by April 1 of the year after the person attains age 70 1/2 and must continue annually</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17</a:t>
            </a:fld>
            <a:endParaRPr lang="en-US" dirty="0"/>
          </a:p>
        </p:txBody>
      </p:sp>
    </p:spTree>
    <p:extLst>
      <p:ext uri="{BB962C8B-B14F-4D97-AF65-F5344CB8AC3E}">
        <p14:creationId xmlns:p14="http://schemas.microsoft.com/office/powerpoint/2010/main" val="55625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Retirees may</a:t>
            </a:r>
            <a:r>
              <a:rPr lang="en-US" baseline="0" dirty="0"/>
              <a:t> have an incorrect perception about retiring. They may focus on getting older, but neglect to think about how they may live longer and spend more time in retirement. </a:t>
            </a:r>
            <a:r>
              <a:rPr lang="en-US" dirty="0"/>
              <a:t>Longevity risk is the risk that investors will outlive their money. </a:t>
            </a:r>
          </a:p>
          <a:p>
            <a:endParaRPr lang="en-US" baseline="0" dirty="0"/>
          </a:p>
          <a:p>
            <a:r>
              <a:rPr lang="en-US" baseline="0" dirty="0"/>
              <a:t>When creating a strategy</a:t>
            </a:r>
            <a:r>
              <a:rPr lang="en-US" dirty="0"/>
              <a:t> for transitioning savings to retirement income, the issue of longevity is an important consideration. </a:t>
            </a:r>
            <a:r>
              <a:rPr lang="en-US" baseline="0" dirty="0"/>
              <a:t>As you can see, a 65-year-old married couple has a 50% chance that one member will live to age 94. That’s almost 30 years. One of the challenges of this is how to generate income during that 30 years.</a:t>
            </a:r>
          </a:p>
          <a:p>
            <a:r>
              <a:rPr lang="en-US" dirty="0"/>
              <a:t>This also</a:t>
            </a:r>
            <a:r>
              <a:rPr lang="en-US" baseline="0" dirty="0"/>
              <a:t> </a:t>
            </a:r>
            <a:r>
              <a:rPr lang="en-US" dirty="0"/>
              <a:t>brings up the potential</a:t>
            </a:r>
            <a:r>
              <a:rPr lang="en-US" baseline="0" dirty="0"/>
              <a:t> </a:t>
            </a:r>
            <a:r>
              <a:rPr lang="en-US" dirty="0"/>
              <a:t>need for spousal protection planning. It is likely that one spouse will outlive the other, in many instances the surviving spouse's income may be reduced. </a:t>
            </a:r>
          </a:p>
          <a:p>
            <a:endParaRPr lang="en-US" dirty="0"/>
          </a:p>
          <a:p>
            <a:r>
              <a:rPr lang="en-US" dirty="0"/>
              <a:t>Finally, longevity is the multiplier risk- meaning</a:t>
            </a:r>
            <a:r>
              <a:rPr lang="en-US" baseline="0" dirty="0"/>
              <a:t> the longer you live, the greater the probability that the other risks we have talked about will happen. </a:t>
            </a:r>
            <a:endParaRPr lang="en-US" dirty="0"/>
          </a:p>
        </p:txBody>
      </p:sp>
      <p:sp>
        <p:nvSpPr>
          <p:cNvPr id="4" name="Slide Number Placeholder 3"/>
          <p:cNvSpPr>
            <a:spLocks noGrp="1"/>
          </p:cNvSpPr>
          <p:nvPr>
            <p:ph type="sldNum" sz="quarter" idx="10"/>
          </p:nvPr>
        </p:nvSpPr>
        <p:spPr/>
        <p:txBody>
          <a:bodyPr/>
          <a:lstStyle/>
          <a:p>
            <a:pPr>
              <a:defRPr/>
            </a:pPr>
            <a:fld id="{8D5ADB36-8CCD-47E2-A0A6-4EC62E33D882}" type="slidenum">
              <a:rPr lang="en-US" smtClean="0"/>
              <a:pPr>
                <a:defRPr/>
              </a:pPr>
              <a:t>18</a:t>
            </a:fld>
            <a:endParaRPr lang="en-US" dirty="0"/>
          </a:p>
        </p:txBody>
      </p:sp>
    </p:spTree>
    <p:extLst>
      <p:ext uri="{BB962C8B-B14F-4D97-AF65-F5344CB8AC3E}">
        <p14:creationId xmlns:p14="http://schemas.microsoft.com/office/powerpoint/2010/main" val="197145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19</a:t>
            </a:fld>
            <a:endParaRPr lang="en-US" dirty="0"/>
          </a:p>
        </p:txBody>
      </p:sp>
    </p:spTree>
    <p:extLst>
      <p:ext uri="{BB962C8B-B14F-4D97-AF65-F5344CB8AC3E}">
        <p14:creationId xmlns:p14="http://schemas.microsoft.com/office/powerpoint/2010/main" val="103451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[REQUIRED SLIDE FOR JP MORGAN CHASE ONLY. </a:t>
            </a:r>
            <a:r>
              <a:rPr lang="en-US" b="1" dirty="0"/>
              <a:t>REMOVE WHEN USING FOR ALL OTHER FIRMS</a:t>
            </a:r>
            <a:r>
              <a:rPr lang="en-US" sz="1200" b="1" kern="1200" dirty="0">
                <a:solidFill>
                  <a:schemeClr val="tx1"/>
                </a:solidFill>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My name is _______________.  Today we are going to talk about planning for retirement with protected lifetime income from an annuity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5394F-3ACB-4A71-ACE6-D95FE9B42A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763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284760" y="9352778"/>
            <a:ext cx="3276581" cy="492604"/>
          </a:xfrm>
          <a:prstGeom prst="rect">
            <a:avLst/>
          </a:prstGeom>
          <a:noFill/>
          <a:ln>
            <a:miter lim="800000"/>
            <a:headEnd/>
            <a:tailEnd/>
          </a:ln>
        </p:spPr>
        <p:txBody>
          <a:bodyPr lIns="98473" tIns="49238" rIns="98473" bIns="49238" anchor="b"/>
          <a:lstStyle/>
          <a:p>
            <a:pPr algn="r">
              <a:defRPr/>
            </a:pPr>
            <a:fld id="{80CEDCB0-2FF5-41CF-84AB-76AF91098DE9}" type="slidenum">
              <a:rPr lang="en-US" sz="1200"/>
              <a:pPr algn="r">
                <a:defRPr/>
              </a:pPr>
              <a:t>20</a:t>
            </a:fld>
            <a:endParaRPr lang="en-US" sz="1200" dirty="0"/>
          </a:p>
        </p:txBody>
      </p:sp>
      <p:sp>
        <p:nvSpPr>
          <p:cNvPr id="103427" name="Rectangle 2"/>
          <p:cNvSpPr>
            <a:spLocks noGrp="1" noRot="1" noChangeAspect="1" noChangeArrowheads="1" noTextEdit="1"/>
          </p:cNvSpPr>
          <p:nvPr>
            <p:ph type="sldImg"/>
          </p:nvPr>
        </p:nvSpPr>
        <p:spPr>
          <a:xfrm>
            <a:off x="1320800" y="741363"/>
            <a:ext cx="4922838" cy="3690937"/>
          </a:xfrm>
          <a:ln/>
        </p:spPr>
      </p:sp>
      <p:sp>
        <p:nvSpPr>
          <p:cNvPr id="103428" name="Rectangle 3"/>
          <p:cNvSpPr>
            <a:spLocks noGrp="1" noChangeArrowheads="1"/>
          </p:cNvSpPr>
          <p:nvPr>
            <p:ph type="body" idx="1"/>
          </p:nvPr>
        </p:nvSpPr>
        <p:spPr>
          <a:noFill/>
          <a:ln/>
        </p:spPr>
        <p:txBody>
          <a:bodyPr/>
          <a:lstStyle/>
          <a:p>
            <a:r>
              <a:rPr lang="en-US" b="1" dirty="0"/>
              <a:t>[</a:t>
            </a:r>
            <a:r>
              <a:rPr lang="en-US" b="1" baseline="0" dirty="0"/>
              <a:t>Read slide.]</a:t>
            </a:r>
          </a:p>
        </p:txBody>
      </p:sp>
    </p:spTree>
    <p:extLst>
      <p:ext uri="{BB962C8B-B14F-4D97-AF65-F5344CB8AC3E}">
        <p14:creationId xmlns:p14="http://schemas.microsoft.com/office/powerpoint/2010/main" val="3959973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21</a:t>
            </a:fld>
            <a:endParaRPr lang="en-US" dirty="0"/>
          </a:p>
        </p:txBody>
      </p:sp>
    </p:spTree>
    <p:extLst>
      <p:ext uri="{BB962C8B-B14F-4D97-AF65-F5344CB8AC3E}">
        <p14:creationId xmlns:p14="http://schemas.microsoft.com/office/powerpoint/2010/main" val="3862984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22</a:t>
            </a:fld>
            <a:endParaRPr lang="en-US" dirty="0"/>
          </a:p>
        </p:txBody>
      </p:sp>
    </p:spTree>
    <p:extLst>
      <p:ext uri="{BB962C8B-B14F-4D97-AF65-F5344CB8AC3E}">
        <p14:creationId xmlns:p14="http://schemas.microsoft.com/office/powerpoint/2010/main" val="246886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23</a:t>
            </a:fld>
            <a:endParaRPr lang="en-US" dirty="0"/>
          </a:p>
        </p:txBody>
      </p:sp>
    </p:spTree>
    <p:extLst>
      <p:ext uri="{BB962C8B-B14F-4D97-AF65-F5344CB8AC3E}">
        <p14:creationId xmlns:p14="http://schemas.microsoft.com/office/powerpoint/2010/main" val="1764216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145282" y="9120814"/>
            <a:ext cx="3169921" cy="480387"/>
          </a:xfrm>
          <a:prstGeom prst="rect">
            <a:avLst/>
          </a:prstGeom>
          <a:noFill/>
          <a:ln>
            <a:miter lim="800000"/>
            <a:headEnd/>
            <a:tailEnd/>
          </a:ln>
        </p:spPr>
        <p:txBody>
          <a:bodyPr lIns="95731" tIns="47865" rIns="95731" bIns="47865" anchor="b"/>
          <a:lstStyle/>
          <a:p>
            <a:pPr algn="r">
              <a:defRPr/>
            </a:pPr>
            <a:fld id="{80CEDCB0-2FF5-41CF-84AB-76AF91098DE9}" type="slidenum">
              <a:rPr lang="en-US" sz="1200"/>
              <a:pPr algn="r">
                <a:defRPr/>
              </a:pPr>
              <a:t>24</a:t>
            </a:fld>
            <a:endParaRPr lang="en-US" sz="1200" dirty="0"/>
          </a:p>
        </p:txBody>
      </p:sp>
      <p:sp>
        <p:nvSpPr>
          <p:cNvPr id="103427" name="Rectangle 2"/>
          <p:cNvSpPr>
            <a:spLocks noGrp="1" noRot="1" noChangeAspect="1" noChangeArrowheads="1" noTextEdit="1"/>
          </p:cNvSpPr>
          <p:nvPr>
            <p:ph type="sldImg"/>
          </p:nvPr>
        </p:nvSpPr>
        <p:spPr>
          <a:xfrm>
            <a:off x="1258888" y="722313"/>
            <a:ext cx="4800600" cy="3600450"/>
          </a:xfrm>
          <a:ln/>
        </p:spPr>
      </p:sp>
      <p:sp>
        <p:nvSpPr>
          <p:cNvPr id="103428" name="Rectangle 3"/>
          <p:cNvSpPr>
            <a:spLocks noGrp="1" noChangeArrowheads="1"/>
          </p:cNvSpPr>
          <p:nvPr>
            <p:ph type="body" idx="1"/>
          </p:nvPr>
        </p:nvSpPr>
        <p:spPr>
          <a:noFill/>
          <a:ln/>
        </p:spPr>
        <p:txBody>
          <a:bodyPr/>
          <a:lstStyle/>
          <a:p>
            <a:r>
              <a:rPr lang="en-US" dirty="0"/>
              <a:t>Read Slide</a:t>
            </a:r>
          </a:p>
        </p:txBody>
      </p:sp>
    </p:spTree>
    <p:extLst>
      <p:ext uri="{BB962C8B-B14F-4D97-AF65-F5344CB8AC3E}">
        <p14:creationId xmlns:p14="http://schemas.microsoft.com/office/powerpoint/2010/main" val="2496022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25</a:t>
            </a:fld>
            <a:endParaRPr lang="en-US" dirty="0"/>
          </a:p>
        </p:txBody>
      </p:sp>
    </p:spTree>
    <p:extLst>
      <p:ext uri="{BB962C8B-B14F-4D97-AF65-F5344CB8AC3E}">
        <p14:creationId xmlns:p14="http://schemas.microsoft.com/office/powerpoint/2010/main" val="233795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31531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27</a:t>
            </a:fld>
            <a:endParaRPr lang="en-US" dirty="0"/>
          </a:p>
        </p:txBody>
      </p:sp>
    </p:spTree>
    <p:extLst>
      <p:ext uri="{BB962C8B-B14F-4D97-AF65-F5344CB8AC3E}">
        <p14:creationId xmlns:p14="http://schemas.microsoft.com/office/powerpoint/2010/main" val="1140618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 you prepare for retirement, it can be helpful to categorize your income sources as well as your expenses. Then you can decide what income sources you'll use to cover certain expenses.</a:t>
            </a:r>
          </a:p>
          <a:p>
            <a:endParaRPr lang="en-US" dirty="0"/>
          </a:p>
          <a:p>
            <a:r>
              <a:rPr lang="en-US" b="1" dirty="0"/>
              <a:t>[Read slide.]</a:t>
            </a:r>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28</a:t>
            </a:fld>
            <a:endParaRPr lang="en-US"/>
          </a:p>
        </p:txBody>
      </p:sp>
    </p:spTree>
    <p:extLst>
      <p:ext uri="{BB962C8B-B14F-4D97-AF65-F5344CB8AC3E}">
        <p14:creationId xmlns:p14="http://schemas.microsoft.com/office/powerpoint/2010/main" val="80142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29</a:t>
            </a:fld>
            <a:endParaRPr lang="en-US" dirty="0"/>
          </a:p>
        </p:txBody>
      </p:sp>
    </p:spTree>
    <p:extLst>
      <p:ext uri="{BB962C8B-B14F-4D97-AF65-F5344CB8AC3E}">
        <p14:creationId xmlns:p14="http://schemas.microsoft.com/office/powerpoint/2010/main" val="9102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[REQUIRED SLIDE FOR BANK FIRMS ONLY. REMOVE WHEN USING FOR ALL OTHER FIRMS]</a:t>
            </a:r>
            <a:endParaRPr lang="en-US" sz="1200" kern="1200" dirty="0">
              <a:solidFill>
                <a:schemeClr val="tx1"/>
              </a:solidFill>
              <a:effectLst/>
              <a:latin typeface="+mn-lt"/>
              <a:ea typeface="+mn-ea"/>
              <a:cs typeface="+mn-cs"/>
            </a:endParaRPr>
          </a:p>
          <a:p>
            <a:endParaRPr lang="en-US" dirty="0"/>
          </a:p>
          <a:p>
            <a:r>
              <a:rPr lang="en-US" dirty="0"/>
              <a:t>Welcome.</a:t>
            </a:r>
            <a:r>
              <a:rPr lang="en-US" baseline="0" dirty="0"/>
              <a:t> My name is _______________.  Today we are going to talk about planning for retirement with protected lifetime income from an annuity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7D451-B922-4664-B689-2F2062BAB0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596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30</a:t>
            </a:fld>
            <a:endParaRPr lang="en-US" dirty="0"/>
          </a:p>
        </p:txBody>
      </p:sp>
    </p:spTree>
    <p:extLst>
      <p:ext uri="{BB962C8B-B14F-4D97-AF65-F5344CB8AC3E}">
        <p14:creationId xmlns:p14="http://schemas.microsoft.com/office/powerpoint/2010/main" val="579360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30-32 are optional slides) Read through- discuss 80% probability of success with a 4% withdrawal and a 60/40 portfolio.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31</a:t>
            </a:fld>
            <a:endParaRPr lang="en-US" dirty="0"/>
          </a:p>
        </p:txBody>
      </p:sp>
    </p:spTree>
    <p:extLst>
      <p:ext uri="{BB962C8B-B14F-4D97-AF65-F5344CB8AC3E}">
        <p14:creationId xmlns:p14="http://schemas.microsoft.com/office/powerpoint/2010/main" val="1503740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(Slides 30-32 are optional slides) Are there other</a:t>
            </a:r>
            <a:r>
              <a:rPr lang="en-US" baseline="0" dirty="0"/>
              <a:t> potential advantages to incorporating guaranteed income streams into your portfolio?</a:t>
            </a:r>
            <a:endParaRPr lang="en-US" dirty="0"/>
          </a:p>
          <a:p>
            <a:endParaRPr lang="en-US" dirty="0"/>
          </a:p>
          <a:p>
            <a:r>
              <a:rPr lang="en-US" dirty="0"/>
              <a:t>Let’s say you</a:t>
            </a:r>
            <a:r>
              <a:rPr lang="en-US" baseline="0" dirty="0"/>
              <a:t> have a recently retired with $1 million in assets and a need for immediate income of $40,000 per year to supplement other sources of retirement income. One </a:t>
            </a:r>
            <a:r>
              <a:rPr lang="en-US" dirty="0"/>
              <a:t>potential solution would be to allocate the entire $750,000 into a portfolio of equities and bonds, and take a 4% annual withdrawal to create the $40,000 per year of income needed. This strategy may work, but the income would not be guaranteed and would be</a:t>
            </a:r>
          </a:p>
          <a:p>
            <a:r>
              <a:rPr lang="en-US" dirty="0"/>
              <a:t>susceptible to the ups and downs of the market.</a:t>
            </a:r>
          </a:p>
          <a:p>
            <a:endParaRPr lang="en-US" dirty="0"/>
          </a:p>
          <a:p>
            <a:r>
              <a:rPr lang="en-US" dirty="0"/>
              <a:t>You could</a:t>
            </a:r>
            <a:r>
              <a:rPr lang="en-US" baseline="0" dirty="0"/>
              <a:t> consider another strategy to help create income with a guarantee.</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32</a:t>
            </a:fld>
            <a:endParaRPr lang="en-US" dirty="0"/>
          </a:p>
        </p:txBody>
      </p:sp>
    </p:spTree>
    <p:extLst>
      <p:ext uri="{BB962C8B-B14F-4D97-AF65-F5344CB8AC3E}">
        <p14:creationId xmlns:p14="http://schemas.microsoft.com/office/powerpoint/2010/main" val="3931518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(Slides 30-32 are optional slides) You might consider a two-part strategy</a:t>
            </a:r>
          </a:p>
          <a:p>
            <a:r>
              <a:rPr lang="en-US" dirty="0"/>
              <a:t>Part 1 – take $400,000 and allocate it</a:t>
            </a:r>
            <a:r>
              <a:rPr lang="en-US" baseline="0" dirty="0"/>
              <a:t> to an annuity contract with a [6%] payout rate. This would generate [$24,000] annually.</a:t>
            </a:r>
          </a:p>
          <a:p>
            <a:r>
              <a:rPr lang="en-US" baseline="0" dirty="0"/>
              <a:t>You now need to generate only [$16,000] annually from the remainder of the portfolio. To do so, you need to achieve a withdrawal rate of [2.70%].</a:t>
            </a:r>
          </a:p>
          <a:p>
            <a:endParaRPr lang="en-US" baseline="0" dirty="0"/>
          </a:p>
          <a:p>
            <a:r>
              <a:rPr lang="en-US" baseline="0" dirty="0"/>
              <a:t>Part 2 – You place the remaining $600,000 in a portfolio of equities and fixed income instruments to generate the remainder of the needed cash flow. The total cash flow is now $30,000. Because the required withdrawal rate is only [2.70%] the likelihood that you will be able to sustain income through retirement increases.</a:t>
            </a:r>
          </a:p>
          <a:p>
            <a:endParaRPr lang="en-US" baseline="0" dirty="0"/>
          </a:p>
          <a:p>
            <a:r>
              <a:rPr lang="en-US" baseline="0" dirty="0"/>
              <a:t>This allocation also increases income flexibility. For example, if the withdrawal rate on the non-annuity portfolio was increased to 4%, your cash flow would increase from $40,000 to [$48,000] a [20%] increase.</a:t>
            </a:r>
          </a:p>
          <a:p>
            <a:endParaRPr lang="en-US" baseline="0" dirty="0"/>
          </a:p>
          <a:p>
            <a:r>
              <a:rPr lang="en-US" dirty="0"/>
              <a:t>This two-part strategy creates a more efficient retirement portfolio because the guaranteed income from an annuity helps to take the pressure off the other investments. As a result, the money has the opportunity to work harder.</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33</a:t>
            </a:fld>
            <a:endParaRPr lang="en-US" dirty="0"/>
          </a:p>
        </p:txBody>
      </p:sp>
    </p:spTree>
    <p:extLst>
      <p:ext uri="{BB962C8B-B14F-4D97-AF65-F5344CB8AC3E}">
        <p14:creationId xmlns:p14="http://schemas.microsoft.com/office/powerpoint/2010/main" val="2559199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145282" y="9120814"/>
            <a:ext cx="3169921" cy="480387"/>
          </a:xfrm>
          <a:prstGeom prst="rect">
            <a:avLst/>
          </a:prstGeom>
          <a:noFill/>
          <a:ln>
            <a:miter lim="800000"/>
            <a:headEnd/>
            <a:tailEnd/>
          </a:ln>
        </p:spPr>
        <p:txBody>
          <a:bodyPr lIns="95731" tIns="47865" rIns="95731" bIns="47865" anchor="b"/>
          <a:lstStyle/>
          <a:p>
            <a:pPr algn="r" defTabSz="940826">
              <a:defRPr/>
            </a:pPr>
            <a:fld id="{80CEDCB0-2FF5-41CF-84AB-76AF91098DE9}" type="slidenum">
              <a:rPr lang="en-US" sz="1200">
                <a:solidFill>
                  <a:prstClr val="black"/>
                </a:solidFill>
              </a:rPr>
              <a:pPr algn="r" defTabSz="940826">
                <a:defRPr/>
              </a:pPr>
              <a:t>34</a:t>
            </a:fld>
            <a:endParaRPr lang="en-US" sz="1200" dirty="0">
              <a:solidFill>
                <a:prstClr val="black"/>
              </a:solidFill>
            </a:endParaRPr>
          </a:p>
        </p:txBody>
      </p:sp>
      <p:sp>
        <p:nvSpPr>
          <p:cNvPr id="103427" name="Rectangle 2"/>
          <p:cNvSpPr>
            <a:spLocks noGrp="1" noRot="1" noChangeAspect="1" noChangeArrowheads="1" noTextEdit="1"/>
          </p:cNvSpPr>
          <p:nvPr>
            <p:ph type="sldImg"/>
          </p:nvPr>
        </p:nvSpPr>
        <p:spPr>
          <a:xfrm>
            <a:off x="1258888" y="722313"/>
            <a:ext cx="4800600" cy="3600450"/>
          </a:xfrm>
          <a:ln/>
        </p:spPr>
      </p:sp>
      <p:sp>
        <p:nvSpPr>
          <p:cNvPr id="103428" name="Rectangle 3"/>
          <p:cNvSpPr>
            <a:spLocks noGrp="1" noChangeArrowheads="1"/>
          </p:cNvSpPr>
          <p:nvPr>
            <p:ph type="body" idx="1"/>
          </p:nvPr>
        </p:nvSpPr>
        <p:spPr>
          <a:noFill/>
          <a:ln/>
        </p:spPr>
        <p:txBody>
          <a:bodyPr/>
          <a:lstStyle/>
          <a:p>
            <a:r>
              <a:rPr lang="en-US" dirty="0"/>
              <a:t>Now, let’s review the benefits of annuities in Retirement Income Plans. </a:t>
            </a:r>
          </a:p>
        </p:txBody>
      </p:sp>
    </p:spTree>
    <p:extLst>
      <p:ext uri="{BB962C8B-B14F-4D97-AF65-F5344CB8AC3E}">
        <p14:creationId xmlns:p14="http://schemas.microsoft.com/office/powerpoint/2010/main" val="279143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a:t>
            </a:r>
            <a:r>
              <a:rPr lang="en-US" baseline="0" dirty="0"/>
              <a:t>talked about how adding a variable annuity to a plan can be beneficial for financial outcomes. Now let’s look at the emotional side of what consumer feel, perceive, understand, and expect when it comes to annuities and the value proposition of guaranteed lifetime income solutions. </a:t>
            </a:r>
            <a:r>
              <a:rPr lang="en-US" b="1" baseline="0" dirty="0"/>
              <a:t>Did you know that over 70% of those who own annuities are satisfied with their investment, which is higher than any other investment type?   </a:t>
            </a:r>
            <a:endParaRPr lang="en-US" b="1" dirty="0"/>
          </a:p>
        </p:txBody>
      </p:sp>
      <p:sp>
        <p:nvSpPr>
          <p:cNvPr id="4" name="Slide Number Placeholder 3"/>
          <p:cNvSpPr>
            <a:spLocks noGrp="1"/>
          </p:cNvSpPr>
          <p:nvPr>
            <p:ph type="sldNum" sz="quarter" idx="10"/>
          </p:nvPr>
        </p:nvSpPr>
        <p:spPr/>
        <p:txBody>
          <a:bodyPr/>
          <a:lstStyle/>
          <a:p>
            <a:pPr>
              <a:defRPr/>
            </a:pPr>
            <a:fld id="{8D5ADB36-8CCD-47E2-A0A6-4EC62E33D882}" type="slidenum">
              <a:rPr lang="en-US" smtClean="0"/>
              <a:pPr>
                <a:defRPr/>
              </a:pPr>
              <a:t>35</a:t>
            </a:fld>
            <a:endParaRPr lang="en-US" dirty="0"/>
          </a:p>
        </p:txBody>
      </p:sp>
    </p:spTree>
    <p:extLst>
      <p:ext uri="{BB962C8B-B14F-4D97-AF65-F5344CB8AC3E}">
        <p14:creationId xmlns:p14="http://schemas.microsoft.com/office/powerpoint/2010/main" val="2699917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36</a:t>
            </a:fld>
            <a:endParaRPr lang="en-US" dirty="0"/>
          </a:p>
        </p:txBody>
      </p:sp>
    </p:spTree>
    <p:extLst>
      <p:ext uri="{BB962C8B-B14F-4D97-AF65-F5344CB8AC3E}">
        <p14:creationId xmlns:p14="http://schemas.microsoft.com/office/powerpoint/2010/main" val="787211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37</a:t>
            </a:fld>
            <a:endParaRPr lang="en-US" dirty="0"/>
          </a:p>
        </p:txBody>
      </p:sp>
    </p:spTree>
    <p:extLst>
      <p:ext uri="{BB962C8B-B14F-4D97-AF65-F5344CB8AC3E}">
        <p14:creationId xmlns:p14="http://schemas.microsoft.com/office/powerpoint/2010/main" val="419703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F624FD-74FA-4580-8226-C6A5A7B3A88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[Optional Slide]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5394F-3ACB-4A71-ACE6-D95FE9B42A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60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177139" y="9173698"/>
            <a:ext cx="3194283" cy="483172"/>
          </a:xfrm>
          <a:prstGeom prst="rect">
            <a:avLst/>
          </a:prstGeom>
          <a:noFill/>
          <a:ln>
            <a:miter lim="800000"/>
            <a:headEnd/>
            <a:tailEnd/>
          </a:ln>
        </p:spPr>
        <p:txBody>
          <a:bodyPr lIns="96363" tIns="48181" rIns="96363" bIns="48181" anchor="b"/>
          <a:lstStyle/>
          <a:p>
            <a:pPr algn="r">
              <a:defRPr/>
            </a:pPr>
            <a:fld id="{80CEDCB0-2FF5-41CF-84AB-76AF91098DE9}" type="slidenum">
              <a:rPr lang="en-US" sz="1200"/>
              <a:pPr algn="r">
                <a:defRPr/>
              </a:pPr>
              <a:t>8</a:t>
            </a:fld>
            <a:endParaRPr lang="en-US" sz="1200" dirty="0"/>
          </a:p>
        </p:txBody>
      </p:sp>
      <p:sp>
        <p:nvSpPr>
          <p:cNvPr id="103427" name="Rectangle 2"/>
          <p:cNvSpPr>
            <a:spLocks noGrp="1" noRot="1" noChangeAspect="1" noChangeArrowheads="1" noTextEdit="1"/>
          </p:cNvSpPr>
          <p:nvPr>
            <p:ph type="sldImg"/>
          </p:nvPr>
        </p:nvSpPr>
        <p:spPr>
          <a:xfrm>
            <a:off x="1273175" y="727075"/>
            <a:ext cx="4827588" cy="3619500"/>
          </a:xfrm>
          <a:ln/>
        </p:spPr>
      </p:sp>
      <p:sp>
        <p:nvSpPr>
          <p:cNvPr id="103428" name="Rectangle 3"/>
          <p:cNvSpPr>
            <a:spLocks noGrp="1" noChangeArrowheads="1"/>
          </p:cNvSpPr>
          <p:nvPr>
            <p:ph type="body" idx="1"/>
          </p:nvPr>
        </p:nvSpPr>
        <p:spPr>
          <a:noFill/>
          <a:ln/>
        </p:spPr>
        <p:txBody>
          <a:bodyPr/>
          <a:lstStyle/>
          <a:p>
            <a:r>
              <a:rPr lang="en-US" dirty="0"/>
              <a:t>Now, let’s review what we will cover today…our agenda…read from slide…</a:t>
            </a:r>
          </a:p>
        </p:txBody>
      </p:sp>
    </p:spTree>
    <p:extLst>
      <p:ext uri="{BB962C8B-B14F-4D97-AF65-F5344CB8AC3E}">
        <p14:creationId xmlns:p14="http://schemas.microsoft.com/office/powerpoint/2010/main" val="353738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B219611-C6C4-47C3-89CA-A784858F725D}"/>
              </a:ext>
            </a:extLst>
          </p:cNvPr>
          <p:cNvSpPr>
            <a:spLocks noGrp="1"/>
          </p:cNvSpPr>
          <p:nvPr>
            <p:ph type="body" idx="1"/>
          </p:nvPr>
        </p:nvSpPr>
        <p:spPr/>
        <p:txBody>
          <a:bodyPr/>
          <a:lstStyle/>
          <a:p>
            <a:r>
              <a:rPr lang="en-US" dirty="0"/>
              <a:t>Today, generating retirement income is very different than it was years ago.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285750" y="6477000"/>
            <a:ext cx="3267075" cy="238125"/>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800" dirty="0">
                <a:effectLst/>
              </a:rPr>
              <a:t>0302653-00002-00  </a:t>
            </a:r>
            <a:r>
              <a:rPr kumimoji="0" lang="en-US" sz="800" b="0" i="0" u="none" strike="noStrike" kern="0" cap="none" spc="0" normalizeH="0" baseline="0" noProof="0" dirty="0">
                <a:ln>
                  <a:noFill/>
                </a:ln>
                <a:solidFill>
                  <a:schemeClr val="bg1"/>
                </a:solidFill>
                <a:effectLst/>
                <a:uLnTx/>
                <a:uFillTx/>
                <a:latin typeface="Arial" pitchFamily="34" charset="0"/>
                <a:cs typeface="Arial" pitchFamily="34" charset="0"/>
              </a:rPr>
              <a:t>Ed. 07/2017 </a:t>
            </a:r>
          </a:p>
        </p:txBody>
      </p:sp>
      <p:sp>
        <p:nvSpPr>
          <p:cNvPr id="6" name="Text Placeholder 10"/>
          <p:cNvSpPr>
            <a:spLocks noGrp="1"/>
          </p:cNvSpPr>
          <p:nvPr>
            <p:ph type="body" sz="quarter" idx="10" hasCustomPrompt="1"/>
          </p:nvPr>
        </p:nvSpPr>
        <p:spPr>
          <a:xfrm>
            <a:off x="685800" y="4648200"/>
            <a:ext cx="5879715" cy="609600"/>
          </a:xfrm>
          <a:prstGeom prst="rect">
            <a:avLst/>
          </a:prstGeom>
        </p:spPr>
        <p:txBody>
          <a:bodyPr/>
          <a:lstStyle>
            <a:lvl1pPr marL="0" indent="0">
              <a:spcBef>
                <a:spcPts val="0"/>
              </a:spcBef>
              <a:defRPr sz="1600" b="0">
                <a:solidFill>
                  <a:schemeClr val="accent5">
                    <a:lumMod val="50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Tree>
    <p:extLst>
      <p:ext uri="{BB962C8B-B14F-4D97-AF65-F5344CB8AC3E}">
        <p14:creationId xmlns:p14="http://schemas.microsoft.com/office/powerpoint/2010/main" val="220918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A6B987E-114D-4BCB-9EAF-95F36FD218A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4/29/2020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0A88E1-D13E-4087-9F66-36B26D43A48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Content Placeholder 8"/>
          <p:cNvSpPr>
            <a:spLocks noGrp="1"/>
          </p:cNvSpPr>
          <p:nvPr>
            <p:ph sz="quarter" idx="13"/>
          </p:nvPr>
        </p:nvSpPr>
        <p:spPr>
          <a:xfrm>
            <a:off x="342900" y="1790700"/>
            <a:ext cx="8458200" cy="427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hasCustomPrompt="1"/>
          </p:nvPr>
        </p:nvSpPr>
        <p:spPr>
          <a:xfrm>
            <a:off x="342900" y="6276975"/>
            <a:ext cx="8458200" cy="254000"/>
          </a:xfrm>
        </p:spPr>
        <p:txBody>
          <a:bodyPr anchor="b"/>
          <a:lstStyle>
            <a:lvl1pPr marL="0" indent="0">
              <a:lnSpc>
                <a:spcPct val="90000"/>
              </a:lnSpc>
              <a:spcBef>
                <a:spcPts val="200"/>
              </a:spcBef>
              <a:buNone/>
              <a:defRPr sz="800"/>
            </a:lvl1pPr>
            <a:lvl2pPr marL="228600" indent="0">
              <a:buNone/>
              <a:defRPr sz="800"/>
            </a:lvl2pPr>
            <a:lvl3pPr marL="515937" indent="0">
              <a:buNone/>
              <a:defRPr sz="800"/>
            </a:lvl3pPr>
            <a:lvl4pPr marL="914400" indent="0">
              <a:buNone/>
              <a:defRPr sz="800"/>
            </a:lvl4pPr>
            <a:lvl5pPr marL="1201737" indent="0">
              <a:buNone/>
              <a:defRPr sz="800"/>
            </a:lvl5pPr>
          </a:lstStyle>
          <a:p>
            <a:pPr lvl="0"/>
            <a:r>
              <a:rPr lang="en-US" dirty="0"/>
              <a:t>Footnote</a:t>
            </a:r>
          </a:p>
        </p:txBody>
      </p:sp>
      <p:sp>
        <p:nvSpPr>
          <p:cNvPr id="8" name="Slide Number Placeholder 5"/>
          <p:cNvSpPr txBox="1">
            <a:spLocks/>
          </p:cNvSpPr>
          <p:nvPr userDrawn="1"/>
        </p:nvSpPr>
        <p:spPr>
          <a:xfrm>
            <a:off x="2876550" y="6620256"/>
            <a:ext cx="3981450"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For Financial Professional Use Only.  Not For Use With The Public.</a:t>
            </a:r>
          </a:p>
        </p:txBody>
      </p:sp>
    </p:spTree>
    <p:extLst>
      <p:ext uri="{BB962C8B-B14F-4D97-AF65-F5344CB8AC3E}">
        <p14:creationId xmlns:p14="http://schemas.microsoft.com/office/powerpoint/2010/main" val="248306395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Meta Offc Pro"/>
                <a:cs typeface="Meta Offc Pro"/>
              </a:defRPr>
            </a:lvl1pPr>
            <a:lvl2pPr>
              <a:defRPr sz="1800" b="0" i="0">
                <a:solidFill>
                  <a:schemeClr val="tx1"/>
                </a:solidFill>
                <a:latin typeface="Meta Offc Pro"/>
                <a:cs typeface="Meta Offc Pro"/>
              </a:defRPr>
            </a:lvl2pPr>
            <a:lvl3pPr>
              <a:defRPr sz="1600" b="0" i="0">
                <a:solidFill>
                  <a:schemeClr val="tx1"/>
                </a:solidFill>
                <a:latin typeface="Meta Offc Pro"/>
                <a:cs typeface="Meta Offc Pro"/>
              </a:defRPr>
            </a:lvl3pPr>
            <a:lvl4pPr>
              <a:defRPr sz="1400" b="0" i="0">
                <a:solidFill>
                  <a:schemeClr val="tx1"/>
                </a:solidFill>
                <a:latin typeface="Meta Offc Pro"/>
                <a:cs typeface="Meta Offc Pro"/>
              </a:defRPr>
            </a:lvl4pPr>
            <a:lvl5pPr>
              <a:defRPr sz="1300" b="0" i="0">
                <a:solidFill>
                  <a:schemeClr val="tx1"/>
                </a:solidFill>
                <a:latin typeface="Meta Offc Pro"/>
                <a:cs typeface="Meta Offc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a:lstStyle>
            <a:lvl1pPr algn="l">
              <a:defRPr/>
            </a:lvl1pPr>
          </a:lstStyle>
          <a:p>
            <a:pPr lvl="0"/>
            <a:r>
              <a:rPr lang="en-US"/>
              <a:t>Click to edit Master title style</a:t>
            </a:r>
            <a:endParaRPr lang="en-US" dirty="0"/>
          </a:p>
        </p:txBody>
      </p:sp>
      <p:sp>
        <p:nvSpPr>
          <p:cNvPr id="6" name="Slide Number Placeholder 30"/>
          <p:cNvSpPr>
            <a:spLocks noGrp="1"/>
          </p:cNvSpPr>
          <p:nvPr>
            <p:ph type="sldNum" sz="quarter" idx="4"/>
          </p:nvPr>
        </p:nvSpPr>
        <p:spPr>
          <a:xfrm>
            <a:off x="8503920" y="6639242"/>
            <a:ext cx="548640" cy="163196"/>
          </a:xfrm>
          <a:prstGeom prst="rect">
            <a:avLst/>
          </a:prstGeom>
        </p:spPr>
        <p:txBody>
          <a:bodyPr vert="horz" lIns="0" tIns="0" rIns="0" bIns="0" rtlCol="0" anchor="ctr"/>
          <a:lstStyle>
            <a:lvl1pPr algn="r">
              <a:defRPr sz="800">
                <a:solidFill>
                  <a:schemeClr val="bg1"/>
                </a:solidFill>
                <a:latin typeface="+mn-lt"/>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6E0A88E1-D13E-4087-9F66-36B26D43A48B}" type="slidenum">
              <a:rPr kumimoji="0" lang="en-US" sz="800" b="0" i="0" u="none" strike="noStrike" kern="0" cap="none" spc="0" normalizeH="0" baseline="0" noProof="0" smtClean="0">
                <a:ln>
                  <a:noFill/>
                </a:ln>
                <a:solidFill>
                  <a:schemeClr val="bg1"/>
                </a:solidFill>
                <a:effectLst/>
                <a:uLnTx/>
                <a:uFillTx/>
                <a:latin typeface="+mn-lt"/>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latin typeface="+mn-lt"/>
            </a:endParaRPr>
          </a:p>
        </p:txBody>
      </p:sp>
    </p:spTree>
    <p:extLst>
      <p:ext uri="{BB962C8B-B14F-4D97-AF65-F5344CB8AC3E}">
        <p14:creationId xmlns:p14="http://schemas.microsoft.com/office/powerpoint/2010/main" val="138727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82058" tIns="41029" rIns="82058" bIns="41029"/>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82058" tIns="41029" rIns="82058" bIns="41029"/>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354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0261157-00004-00    Ed.07/2016</a:t>
            </a:r>
          </a:p>
        </p:txBody>
      </p:sp>
      <p:sp>
        <p:nvSpPr>
          <p:cNvPr id="11" name="Text Placeholder 10"/>
          <p:cNvSpPr>
            <a:spLocks noGrp="1"/>
          </p:cNvSpPr>
          <p:nvPr>
            <p:ph type="body" sz="quarter" idx="10" hasCustomPrompt="1"/>
          </p:nvPr>
        </p:nvSpPr>
        <p:spPr>
          <a:xfrm>
            <a:off x="685800" y="47244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Tree>
    <p:extLst>
      <p:ext uri="{BB962C8B-B14F-4D97-AF65-F5344CB8AC3E}">
        <p14:creationId xmlns:p14="http://schemas.microsoft.com/office/powerpoint/2010/main" val="2092153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j-lt"/>
                <a:ea typeface="+mn-ea"/>
                <a:cs typeface="Arial" pitchFamily="34" charset="0"/>
              </a:rPr>
              <a:t>Slide # of 38</a:t>
            </a:r>
          </a:p>
        </p:txBody>
      </p:sp>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extLst>
      <p:ext uri="{BB962C8B-B14F-4D97-AF65-F5344CB8AC3E}">
        <p14:creationId xmlns:p14="http://schemas.microsoft.com/office/powerpoint/2010/main" val="476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9855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65032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9053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4/29/2020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3570295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019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2514600" y="6400800"/>
            <a:ext cx="4114800" cy="3048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n-lt"/>
                <a:ea typeface="+mn-ea"/>
                <a:cs typeface="Arial" pitchFamily="34" charset="0"/>
              </a:rPr>
              <a:t>Slide </a:t>
            </a:r>
            <a:fld id="{BE845D3D-7199-4568-B31A-F5E958A8A16C}" type="slidenum">
              <a:rPr kumimoji="0" lang="en-US" sz="1000" b="1" i="0" u="none" strike="noStrike" kern="1200" cap="none" spc="0" normalizeH="0" baseline="0" noProof="0" smtClean="0">
                <a:ln>
                  <a:noFill/>
                </a:ln>
                <a:solidFill>
                  <a:schemeClr val="tx2"/>
                </a:solidFill>
                <a:effectLst/>
                <a:uLnTx/>
                <a:uFillTx/>
                <a:latin typeface="+mn-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mn-lt"/>
                <a:ea typeface="+mn-ea"/>
                <a:cs typeface="Arial" pitchFamily="34" charset="0"/>
              </a:rPr>
              <a:t> of 38</a:t>
            </a:r>
          </a:p>
        </p:txBody>
      </p:sp>
      <p:sp>
        <p:nvSpPr>
          <p:cNvPr id="4" name="Title 1"/>
          <p:cNvSpPr>
            <a:spLocks noGrp="1"/>
          </p:cNvSpPr>
          <p:nvPr>
            <p:ph type="ctrTitle"/>
          </p:nvPr>
        </p:nvSpPr>
        <p:spPr>
          <a:xfrm>
            <a:off x="685800" y="838200"/>
            <a:ext cx="6324600" cy="1774825"/>
          </a:xfrm>
          <a:prstGeom prst="rect">
            <a:avLst/>
          </a:prstGeom>
        </p:spPr>
        <p:txBody>
          <a:bodyPr anchor="b">
            <a:normAutofit/>
          </a:bodyPr>
          <a:lstStyle>
            <a:lvl1pPr algn="l">
              <a:defRPr sz="4000" b="1" cap="none" spc="0" normalizeH="0" baseline="0">
                <a:solidFill>
                  <a:schemeClr val="accent5">
                    <a:lumMod val="75000"/>
                  </a:schemeClr>
                </a:solidFill>
                <a:latin typeface="+mj-lt"/>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151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7244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5" name="Slide Number Placeholder 5"/>
          <p:cNvSpPr txBox="1">
            <a:spLocks/>
          </p:cNvSpPr>
          <p:nvPr userDrawn="1"/>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0261157-00004-00    Ed.07/2016</a:t>
            </a:r>
          </a:p>
        </p:txBody>
      </p:sp>
    </p:spTree>
    <p:extLst>
      <p:ext uri="{BB962C8B-B14F-4D97-AF65-F5344CB8AC3E}">
        <p14:creationId xmlns:p14="http://schemas.microsoft.com/office/powerpoint/2010/main" val="3233378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j-lt"/>
                <a:ea typeface="+mn-ea"/>
                <a:cs typeface="Arial" pitchFamily="34" charset="0"/>
              </a:rPr>
              <a:t>Not For Use With The Public.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0261157-00002-00    Ed.02/2015</a:t>
            </a:r>
          </a:p>
        </p:txBody>
      </p:sp>
      <p:sp>
        <p:nvSpPr>
          <p:cNvPr id="7" name="Slide Number Placeholder 5"/>
          <p:cNvSpPr txBox="1">
            <a:spLocks/>
          </p:cNvSpPr>
          <p:nvPr userDrawn="1"/>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j-lt"/>
                <a:ea typeface="+mn-ea"/>
                <a:cs typeface="Arial" pitchFamily="34" charset="0"/>
              </a:rPr>
              <a:t>Slide # of 38</a:t>
            </a:r>
          </a:p>
        </p:txBody>
      </p:sp>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extLst>
      <p:ext uri="{BB962C8B-B14F-4D97-AF65-F5344CB8AC3E}">
        <p14:creationId xmlns:p14="http://schemas.microsoft.com/office/powerpoint/2010/main" val="838032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76127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3217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69141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4/29/2020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2541296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51223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B4C91F-6B27-4DC1-860A-20374FA79A46}"/>
              </a:ext>
            </a:extLst>
          </p:cNvPr>
          <p:cNvSpPr>
            <a:spLocks noGrp="1"/>
          </p:cNvSpPr>
          <p:nvPr>
            <p:ph type="dt" sz="half" idx="10"/>
          </p:nvPr>
        </p:nvSpPr>
        <p:spPr/>
        <p:txBody>
          <a:bodyPr/>
          <a:lstStyle>
            <a:lvl1pPr>
              <a:defRPr/>
            </a:lvl1pPr>
          </a:lstStyle>
          <a:p>
            <a:pPr>
              <a:defRPr/>
            </a:pPr>
            <a:fld id="{BA7463AC-B678-4FF8-9A39-E9F63C3D932B}"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AF03C5E7-301E-435E-BDEE-1B88F82A9A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97FA2-CC34-419E-A3C0-0516C8FC9E00}"/>
              </a:ext>
            </a:extLst>
          </p:cNvPr>
          <p:cNvSpPr>
            <a:spLocks noGrp="1"/>
          </p:cNvSpPr>
          <p:nvPr>
            <p:ph type="sldNum" sz="quarter" idx="12"/>
          </p:nvPr>
        </p:nvSpPr>
        <p:spPr/>
        <p:txBody>
          <a:bodyPr/>
          <a:lstStyle>
            <a:lvl1pPr>
              <a:defRPr/>
            </a:lvl1pPr>
          </a:lstStyle>
          <a:p>
            <a:pPr>
              <a:defRPr/>
            </a:pPr>
            <a:fld id="{264E6CA2-F10A-49AD-9710-144D6274D83E}" type="slidenum">
              <a:rPr lang="en-US" altLang="en-US"/>
              <a:pPr>
                <a:defRPr/>
              </a:pPr>
              <a:t>‹#›</a:t>
            </a:fld>
            <a:endParaRPr lang="en-US" altLang="en-US"/>
          </a:p>
        </p:txBody>
      </p:sp>
    </p:spTree>
    <p:extLst>
      <p:ext uri="{BB962C8B-B14F-4D97-AF65-F5344CB8AC3E}">
        <p14:creationId xmlns:p14="http://schemas.microsoft.com/office/powerpoint/2010/main" val="21845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7125F-32D0-4C1F-B5F6-DDF03552F01C}"/>
              </a:ext>
            </a:extLst>
          </p:cNvPr>
          <p:cNvSpPr>
            <a:spLocks noGrp="1"/>
          </p:cNvSpPr>
          <p:nvPr>
            <p:ph type="dt" sz="half" idx="10"/>
          </p:nvPr>
        </p:nvSpPr>
        <p:spPr/>
        <p:txBody>
          <a:bodyPr/>
          <a:lstStyle>
            <a:lvl1pPr>
              <a:defRPr/>
            </a:lvl1pPr>
          </a:lstStyle>
          <a:p>
            <a:pPr>
              <a:defRPr/>
            </a:pPr>
            <a:fld id="{21A74E2B-BCA4-46F1-8A27-A14B730D5EEB}"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E783A7ED-D9B2-4095-8E8A-998BF31158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2FD6C8-728E-4C07-8E81-46CE3FB65014}"/>
              </a:ext>
            </a:extLst>
          </p:cNvPr>
          <p:cNvSpPr>
            <a:spLocks noGrp="1"/>
          </p:cNvSpPr>
          <p:nvPr>
            <p:ph type="sldNum" sz="quarter" idx="12"/>
          </p:nvPr>
        </p:nvSpPr>
        <p:spPr/>
        <p:txBody>
          <a:bodyPr/>
          <a:lstStyle>
            <a:lvl1pPr>
              <a:defRPr/>
            </a:lvl1pPr>
          </a:lstStyle>
          <a:p>
            <a:pPr>
              <a:defRPr/>
            </a:pPr>
            <a:fld id="{20CD2165-7281-44B9-8BEE-19D0D615D3F6}" type="slidenum">
              <a:rPr lang="en-US" altLang="en-US"/>
              <a:pPr>
                <a:defRPr/>
              </a:pPr>
              <a:t>‹#›</a:t>
            </a:fld>
            <a:endParaRPr lang="en-US" altLang="en-US"/>
          </a:p>
        </p:txBody>
      </p:sp>
    </p:spTree>
    <p:extLst>
      <p:ext uri="{BB962C8B-B14F-4D97-AF65-F5344CB8AC3E}">
        <p14:creationId xmlns:p14="http://schemas.microsoft.com/office/powerpoint/2010/main" val="2577811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0E793-4F85-48D1-A5A6-47A8E9248925}"/>
              </a:ext>
            </a:extLst>
          </p:cNvPr>
          <p:cNvSpPr>
            <a:spLocks noGrp="1"/>
          </p:cNvSpPr>
          <p:nvPr>
            <p:ph type="dt" sz="half" idx="10"/>
          </p:nvPr>
        </p:nvSpPr>
        <p:spPr/>
        <p:txBody>
          <a:bodyPr/>
          <a:lstStyle>
            <a:lvl1pPr>
              <a:defRPr/>
            </a:lvl1pPr>
          </a:lstStyle>
          <a:p>
            <a:pPr>
              <a:defRPr/>
            </a:pPr>
            <a:fld id="{2D60B52E-B3E6-4E14-AD3F-7114B9556999}"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7A97B59E-E694-4122-BEB9-DA6104F65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45C6A-0CD4-4D24-81A8-C9C6CB7D62DD}"/>
              </a:ext>
            </a:extLst>
          </p:cNvPr>
          <p:cNvSpPr>
            <a:spLocks noGrp="1"/>
          </p:cNvSpPr>
          <p:nvPr>
            <p:ph type="sldNum" sz="quarter" idx="12"/>
          </p:nvPr>
        </p:nvSpPr>
        <p:spPr/>
        <p:txBody>
          <a:bodyPr/>
          <a:lstStyle>
            <a:lvl1pPr>
              <a:defRPr/>
            </a:lvl1pPr>
          </a:lstStyle>
          <a:p>
            <a:pPr>
              <a:defRPr/>
            </a:pPr>
            <a:fld id="{EF3A496A-2705-4039-AF5B-843191ACE8EB}" type="slidenum">
              <a:rPr lang="en-US" altLang="en-US"/>
              <a:pPr>
                <a:defRPr/>
              </a:pPr>
              <a:t>‹#›</a:t>
            </a:fld>
            <a:endParaRPr lang="en-US" altLang="en-US"/>
          </a:p>
        </p:txBody>
      </p:sp>
    </p:spTree>
    <p:extLst>
      <p:ext uri="{BB962C8B-B14F-4D97-AF65-F5344CB8AC3E}">
        <p14:creationId xmlns:p14="http://schemas.microsoft.com/office/powerpoint/2010/main" val="22407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800">
                <a:solidFill>
                  <a:schemeClr val="accent5">
                    <a:lumMod val="75000"/>
                  </a:schemeClr>
                </a:solidFill>
                <a:latin typeface="Arial" panose="020B0604020202020204" pitchFamily="34" charset="0"/>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Arial" panose="020B0604020202020204" pitchFamily="34" charset="0"/>
                <a:cs typeface="Arial" pitchFamily="34" charset="0"/>
              </a:defRPr>
            </a:lvl2pPr>
            <a:lvl3pPr>
              <a:spcBef>
                <a:spcPts val="600"/>
              </a:spcBef>
              <a:buClr>
                <a:schemeClr val="accent2"/>
              </a:buClr>
              <a:defRPr sz="1800" b="0">
                <a:solidFill>
                  <a:schemeClr val="accent5">
                    <a:lumMod val="75000"/>
                  </a:schemeClr>
                </a:solidFill>
                <a:latin typeface="Arial" panose="020B0604020202020204" pitchFamily="34" charset="0"/>
                <a:cs typeface="Arial" pitchFamily="34" charset="0"/>
              </a:defRPr>
            </a:lvl3pPr>
            <a:lvl4pPr>
              <a:spcBef>
                <a:spcPts val="600"/>
              </a:spcBef>
              <a:buClr>
                <a:schemeClr val="accent2"/>
              </a:buClr>
              <a:defRPr sz="1400" b="0">
                <a:solidFill>
                  <a:schemeClr val="accent5">
                    <a:lumMod val="75000"/>
                  </a:schemeClr>
                </a:solidFill>
                <a:latin typeface="Arial" panose="020B0604020202020204" pitchFamily="34" charset="0"/>
                <a:cs typeface="Arial" pitchFamily="34" charset="0"/>
              </a:defRPr>
            </a:lvl4pPr>
            <a:lvl5pPr>
              <a:spcBef>
                <a:spcPts val="600"/>
              </a:spcBef>
              <a:buClr>
                <a:schemeClr val="accent2"/>
              </a:buClr>
              <a:defRPr sz="1400" b="0">
                <a:solidFill>
                  <a:schemeClr val="accent5">
                    <a:lumMod val="75000"/>
                  </a:schemeClr>
                </a:solidFill>
                <a:latin typeface="Arial" panose="020B060402020202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76200"/>
            <a:ext cx="8305800" cy="1066800"/>
          </a:xfrm>
          <a:prstGeom prst="rect">
            <a:avLst/>
          </a:prstGeom>
        </p:spPr>
        <p:txBody>
          <a:bodyPr anchor="ctr"/>
          <a:lstStyle>
            <a:lvl1pPr>
              <a:spcBef>
                <a:spcPts val="0"/>
              </a:spcBef>
              <a:defRPr sz="3200" b="1" cap="none"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41146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5433C8-4D58-40C1-A793-35DBE6B5A997}"/>
              </a:ext>
            </a:extLst>
          </p:cNvPr>
          <p:cNvSpPr>
            <a:spLocks noGrp="1"/>
          </p:cNvSpPr>
          <p:nvPr>
            <p:ph type="dt" sz="half" idx="10"/>
          </p:nvPr>
        </p:nvSpPr>
        <p:spPr/>
        <p:txBody>
          <a:bodyPr/>
          <a:lstStyle>
            <a:lvl1pPr>
              <a:defRPr/>
            </a:lvl1pPr>
          </a:lstStyle>
          <a:p>
            <a:pPr>
              <a:defRPr/>
            </a:pPr>
            <a:fld id="{A88661E2-6C83-49E5-8C3E-9B88E240CDAB}" type="datetimeFigureOut">
              <a:rPr lang="en-US"/>
              <a:pPr>
                <a:defRPr/>
              </a:pPr>
              <a:t>4/29/2020</a:t>
            </a:fld>
            <a:endParaRPr lang="en-US" dirty="0"/>
          </a:p>
        </p:txBody>
      </p:sp>
      <p:sp>
        <p:nvSpPr>
          <p:cNvPr id="6" name="Footer Placeholder 4">
            <a:extLst>
              <a:ext uri="{FF2B5EF4-FFF2-40B4-BE49-F238E27FC236}">
                <a16:creationId xmlns:a16="http://schemas.microsoft.com/office/drawing/2014/main" id="{4D427722-BC04-423C-B078-7BEF53F530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1787B4-F380-4F1A-B54F-6BDF7B45396C}"/>
              </a:ext>
            </a:extLst>
          </p:cNvPr>
          <p:cNvSpPr>
            <a:spLocks noGrp="1"/>
          </p:cNvSpPr>
          <p:nvPr>
            <p:ph type="sldNum" sz="quarter" idx="12"/>
          </p:nvPr>
        </p:nvSpPr>
        <p:spPr/>
        <p:txBody>
          <a:bodyPr/>
          <a:lstStyle>
            <a:lvl1pPr>
              <a:defRPr/>
            </a:lvl1pPr>
          </a:lstStyle>
          <a:p>
            <a:pPr>
              <a:defRPr/>
            </a:pPr>
            <a:fld id="{FB4CE562-346A-4D9B-AA15-1344CFA42E45}" type="slidenum">
              <a:rPr lang="en-US" altLang="en-US"/>
              <a:pPr>
                <a:defRPr/>
              </a:pPr>
              <a:t>‹#›</a:t>
            </a:fld>
            <a:endParaRPr lang="en-US" altLang="en-US"/>
          </a:p>
        </p:txBody>
      </p:sp>
    </p:spTree>
    <p:extLst>
      <p:ext uri="{BB962C8B-B14F-4D97-AF65-F5344CB8AC3E}">
        <p14:creationId xmlns:p14="http://schemas.microsoft.com/office/powerpoint/2010/main" val="291592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100EF1-F705-4C35-85DF-0F9B86F98C53}"/>
              </a:ext>
            </a:extLst>
          </p:cNvPr>
          <p:cNvSpPr>
            <a:spLocks noGrp="1"/>
          </p:cNvSpPr>
          <p:nvPr>
            <p:ph type="dt" sz="half" idx="10"/>
          </p:nvPr>
        </p:nvSpPr>
        <p:spPr/>
        <p:txBody>
          <a:bodyPr/>
          <a:lstStyle>
            <a:lvl1pPr>
              <a:defRPr/>
            </a:lvl1pPr>
          </a:lstStyle>
          <a:p>
            <a:pPr>
              <a:defRPr/>
            </a:pPr>
            <a:fld id="{E9EE773A-F530-4D8D-A4A1-1D42EC76F218}" type="datetimeFigureOut">
              <a:rPr lang="en-US"/>
              <a:pPr>
                <a:defRPr/>
              </a:pPr>
              <a:t>4/29/2020</a:t>
            </a:fld>
            <a:endParaRPr lang="en-US" dirty="0"/>
          </a:p>
        </p:txBody>
      </p:sp>
      <p:sp>
        <p:nvSpPr>
          <p:cNvPr id="8" name="Footer Placeholder 4">
            <a:extLst>
              <a:ext uri="{FF2B5EF4-FFF2-40B4-BE49-F238E27FC236}">
                <a16:creationId xmlns:a16="http://schemas.microsoft.com/office/drawing/2014/main" id="{28D204A3-54AF-45A1-8479-7A762E0B7A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C4A579-4F71-49A4-A738-FD3F27521F0B}"/>
              </a:ext>
            </a:extLst>
          </p:cNvPr>
          <p:cNvSpPr>
            <a:spLocks noGrp="1"/>
          </p:cNvSpPr>
          <p:nvPr>
            <p:ph type="sldNum" sz="quarter" idx="12"/>
          </p:nvPr>
        </p:nvSpPr>
        <p:spPr/>
        <p:txBody>
          <a:bodyPr/>
          <a:lstStyle>
            <a:lvl1pPr>
              <a:defRPr/>
            </a:lvl1pPr>
          </a:lstStyle>
          <a:p>
            <a:pPr>
              <a:defRPr/>
            </a:pPr>
            <a:fld id="{D19952C5-744F-4553-BE1C-A2D8BA6E700E}" type="slidenum">
              <a:rPr lang="en-US" altLang="en-US"/>
              <a:pPr>
                <a:defRPr/>
              </a:pPr>
              <a:t>‹#›</a:t>
            </a:fld>
            <a:endParaRPr lang="en-US" altLang="en-US"/>
          </a:p>
        </p:txBody>
      </p:sp>
    </p:spTree>
    <p:extLst>
      <p:ext uri="{BB962C8B-B14F-4D97-AF65-F5344CB8AC3E}">
        <p14:creationId xmlns:p14="http://schemas.microsoft.com/office/powerpoint/2010/main" val="583024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FE04D6-B7BE-434E-A461-9EEED63FE9E4}"/>
              </a:ext>
            </a:extLst>
          </p:cNvPr>
          <p:cNvSpPr>
            <a:spLocks noGrp="1"/>
          </p:cNvSpPr>
          <p:nvPr>
            <p:ph type="dt" sz="half" idx="10"/>
          </p:nvPr>
        </p:nvSpPr>
        <p:spPr/>
        <p:txBody>
          <a:bodyPr/>
          <a:lstStyle>
            <a:lvl1pPr>
              <a:defRPr/>
            </a:lvl1pPr>
          </a:lstStyle>
          <a:p>
            <a:pPr>
              <a:defRPr/>
            </a:pPr>
            <a:fld id="{360DE2A8-B5C6-4343-A5C3-562D89CF4D89}" type="datetimeFigureOut">
              <a:rPr lang="en-US"/>
              <a:pPr>
                <a:defRPr/>
              </a:pPr>
              <a:t>4/29/2020</a:t>
            </a:fld>
            <a:endParaRPr lang="en-US" dirty="0"/>
          </a:p>
        </p:txBody>
      </p:sp>
      <p:sp>
        <p:nvSpPr>
          <p:cNvPr id="4" name="Footer Placeholder 4">
            <a:extLst>
              <a:ext uri="{FF2B5EF4-FFF2-40B4-BE49-F238E27FC236}">
                <a16:creationId xmlns:a16="http://schemas.microsoft.com/office/drawing/2014/main" id="{A5C85D49-6926-49E5-8463-965DB87F70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5878D2-011C-44F1-915A-4EBA672E7A83}"/>
              </a:ext>
            </a:extLst>
          </p:cNvPr>
          <p:cNvSpPr>
            <a:spLocks noGrp="1"/>
          </p:cNvSpPr>
          <p:nvPr>
            <p:ph type="sldNum" sz="quarter" idx="12"/>
          </p:nvPr>
        </p:nvSpPr>
        <p:spPr/>
        <p:txBody>
          <a:bodyPr/>
          <a:lstStyle>
            <a:lvl1pPr>
              <a:defRPr/>
            </a:lvl1pPr>
          </a:lstStyle>
          <a:p>
            <a:pPr>
              <a:defRPr/>
            </a:pPr>
            <a:fld id="{B1B47EFA-1534-466B-A35F-2B6AD51D5C3C}" type="slidenum">
              <a:rPr lang="en-US" altLang="en-US"/>
              <a:pPr>
                <a:defRPr/>
              </a:pPr>
              <a:t>‹#›</a:t>
            </a:fld>
            <a:endParaRPr lang="en-US" altLang="en-US"/>
          </a:p>
        </p:txBody>
      </p:sp>
    </p:spTree>
    <p:extLst>
      <p:ext uri="{BB962C8B-B14F-4D97-AF65-F5344CB8AC3E}">
        <p14:creationId xmlns:p14="http://schemas.microsoft.com/office/powerpoint/2010/main" val="3543881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0B733A-6716-4769-AC49-6B8F88A41AC7}"/>
              </a:ext>
            </a:extLst>
          </p:cNvPr>
          <p:cNvSpPr>
            <a:spLocks noGrp="1"/>
          </p:cNvSpPr>
          <p:nvPr>
            <p:ph type="dt" sz="half" idx="10"/>
          </p:nvPr>
        </p:nvSpPr>
        <p:spPr/>
        <p:txBody>
          <a:bodyPr/>
          <a:lstStyle>
            <a:lvl1pPr>
              <a:defRPr/>
            </a:lvl1pPr>
          </a:lstStyle>
          <a:p>
            <a:pPr>
              <a:defRPr/>
            </a:pPr>
            <a:fld id="{BC8B1B86-024E-416C-9A38-7AB721D78946}" type="datetimeFigureOut">
              <a:rPr lang="en-US"/>
              <a:pPr>
                <a:defRPr/>
              </a:pPr>
              <a:t>4/29/2020</a:t>
            </a:fld>
            <a:endParaRPr lang="en-US" dirty="0"/>
          </a:p>
        </p:txBody>
      </p:sp>
      <p:sp>
        <p:nvSpPr>
          <p:cNvPr id="3" name="Footer Placeholder 4">
            <a:extLst>
              <a:ext uri="{FF2B5EF4-FFF2-40B4-BE49-F238E27FC236}">
                <a16:creationId xmlns:a16="http://schemas.microsoft.com/office/drawing/2014/main" id="{7C642AEB-F74D-4BA2-A8A7-3F6EBEA46F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856A78-BD0D-45ED-A20F-5FF2280993C2}"/>
              </a:ext>
            </a:extLst>
          </p:cNvPr>
          <p:cNvSpPr>
            <a:spLocks noGrp="1"/>
          </p:cNvSpPr>
          <p:nvPr>
            <p:ph type="sldNum" sz="quarter" idx="12"/>
          </p:nvPr>
        </p:nvSpPr>
        <p:spPr/>
        <p:txBody>
          <a:bodyPr/>
          <a:lstStyle>
            <a:lvl1pPr>
              <a:defRPr/>
            </a:lvl1pPr>
          </a:lstStyle>
          <a:p>
            <a:pPr>
              <a:defRPr/>
            </a:pPr>
            <a:fld id="{E6F59C5A-DC0C-4895-A30A-2CB879579858}" type="slidenum">
              <a:rPr lang="en-US" altLang="en-US"/>
              <a:pPr>
                <a:defRPr/>
              </a:pPr>
              <a:t>‹#›</a:t>
            </a:fld>
            <a:endParaRPr lang="en-US" altLang="en-US"/>
          </a:p>
        </p:txBody>
      </p:sp>
    </p:spTree>
    <p:extLst>
      <p:ext uri="{BB962C8B-B14F-4D97-AF65-F5344CB8AC3E}">
        <p14:creationId xmlns:p14="http://schemas.microsoft.com/office/powerpoint/2010/main" val="3853059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E02D17-D19C-4F4D-A0C1-ECA1B27ABBAE}"/>
              </a:ext>
            </a:extLst>
          </p:cNvPr>
          <p:cNvSpPr>
            <a:spLocks noGrp="1"/>
          </p:cNvSpPr>
          <p:nvPr>
            <p:ph type="dt" sz="half" idx="10"/>
          </p:nvPr>
        </p:nvSpPr>
        <p:spPr/>
        <p:txBody>
          <a:bodyPr/>
          <a:lstStyle>
            <a:lvl1pPr>
              <a:defRPr/>
            </a:lvl1pPr>
          </a:lstStyle>
          <a:p>
            <a:pPr>
              <a:defRPr/>
            </a:pPr>
            <a:fld id="{CA122676-337B-4E24-94A5-0EC0EEDDAE1D}" type="datetimeFigureOut">
              <a:rPr lang="en-US"/>
              <a:pPr>
                <a:defRPr/>
              </a:pPr>
              <a:t>4/29/2020</a:t>
            </a:fld>
            <a:endParaRPr lang="en-US" dirty="0"/>
          </a:p>
        </p:txBody>
      </p:sp>
      <p:sp>
        <p:nvSpPr>
          <p:cNvPr id="6" name="Footer Placeholder 4">
            <a:extLst>
              <a:ext uri="{FF2B5EF4-FFF2-40B4-BE49-F238E27FC236}">
                <a16:creationId xmlns:a16="http://schemas.microsoft.com/office/drawing/2014/main" id="{952A7F4D-E307-4B2E-B15D-7A8157E1C7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D1A128-FD47-4972-B7AE-1957FB25ACCE}"/>
              </a:ext>
            </a:extLst>
          </p:cNvPr>
          <p:cNvSpPr>
            <a:spLocks noGrp="1"/>
          </p:cNvSpPr>
          <p:nvPr>
            <p:ph type="sldNum" sz="quarter" idx="12"/>
          </p:nvPr>
        </p:nvSpPr>
        <p:spPr/>
        <p:txBody>
          <a:bodyPr/>
          <a:lstStyle>
            <a:lvl1pPr>
              <a:defRPr/>
            </a:lvl1pPr>
          </a:lstStyle>
          <a:p>
            <a:pPr>
              <a:defRPr/>
            </a:pPr>
            <a:fld id="{0FCDBC8C-FA5C-40EF-8A85-C6EEE2848D32}" type="slidenum">
              <a:rPr lang="en-US" altLang="en-US"/>
              <a:pPr>
                <a:defRPr/>
              </a:pPr>
              <a:t>‹#›</a:t>
            </a:fld>
            <a:endParaRPr lang="en-US" altLang="en-US"/>
          </a:p>
        </p:txBody>
      </p:sp>
    </p:spTree>
    <p:extLst>
      <p:ext uri="{BB962C8B-B14F-4D97-AF65-F5344CB8AC3E}">
        <p14:creationId xmlns:p14="http://schemas.microsoft.com/office/powerpoint/2010/main" val="41155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A4903D-62F5-43BA-A858-6F3E8A535C2A}"/>
              </a:ext>
            </a:extLst>
          </p:cNvPr>
          <p:cNvSpPr>
            <a:spLocks noGrp="1"/>
          </p:cNvSpPr>
          <p:nvPr>
            <p:ph type="dt" sz="half" idx="10"/>
          </p:nvPr>
        </p:nvSpPr>
        <p:spPr/>
        <p:txBody>
          <a:bodyPr/>
          <a:lstStyle>
            <a:lvl1pPr>
              <a:defRPr/>
            </a:lvl1pPr>
          </a:lstStyle>
          <a:p>
            <a:pPr>
              <a:defRPr/>
            </a:pPr>
            <a:fld id="{B1DFDFBE-D2EC-4984-8AA0-E818D5264750}" type="datetimeFigureOut">
              <a:rPr lang="en-US"/>
              <a:pPr>
                <a:defRPr/>
              </a:pPr>
              <a:t>4/29/2020</a:t>
            </a:fld>
            <a:endParaRPr lang="en-US" dirty="0"/>
          </a:p>
        </p:txBody>
      </p:sp>
      <p:sp>
        <p:nvSpPr>
          <p:cNvPr id="6" name="Footer Placeholder 4">
            <a:extLst>
              <a:ext uri="{FF2B5EF4-FFF2-40B4-BE49-F238E27FC236}">
                <a16:creationId xmlns:a16="http://schemas.microsoft.com/office/drawing/2014/main" id="{3DA63A13-4949-4A46-9D68-F9A739681E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11E45-3319-4F52-9802-B203C2F1C669}"/>
              </a:ext>
            </a:extLst>
          </p:cNvPr>
          <p:cNvSpPr>
            <a:spLocks noGrp="1"/>
          </p:cNvSpPr>
          <p:nvPr>
            <p:ph type="sldNum" sz="quarter" idx="12"/>
          </p:nvPr>
        </p:nvSpPr>
        <p:spPr/>
        <p:txBody>
          <a:bodyPr/>
          <a:lstStyle>
            <a:lvl1pPr>
              <a:defRPr/>
            </a:lvl1pPr>
          </a:lstStyle>
          <a:p>
            <a:pPr>
              <a:defRPr/>
            </a:pPr>
            <a:fld id="{B260451A-989F-4550-960B-BCFC9530F590}" type="slidenum">
              <a:rPr lang="en-US" altLang="en-US"/>
              <a:pPr>
                <a:defRPr/>
              </a:pPr>
              <a:t>‹#›</a:t>
            </a:fld>
            <a:endParaRPr lang="en-US" altLang="en-US"/>
          </a:p>
        </p:txBody>
      </p:sp>
    </p:spTree>
    <p:extLst>
      <p:ext uri="{BB962C8B-B14F-4D97-AF65-F5344CB8AC3E}">
        <p14:creationId xmlns:p14="http://schemas.microsoft.com/office/powerpoint/2010/main" val="223039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65577-EEEA-4016-AD3B-76D84CC565AA}"/>
              </a:ext>
            </a:extLst>
          </p:cNvPr>
          <p:cNvSpPr>
            <a:spLocks noGrp="1"/>
          </p:cNvSpPr>
          <p:nvPr>
            <p:ph type="dt" sz="half" idx="10"/>
          </p:nvPr>
        </p:nvSpPr>
        <p:spPr/>
        <p:txBody>
          <a:bodyPr/>
          <a:lstStyle>
            <a:lvl1pPr>
              <a:defRPr/>
            </a:lvl1pPr>
          </a:lstStyle>
          <a:p>
            <a:pPr>
              <a:defRPr/>
            </a:pPr>
            <a:fld id="{002D76E7-3E58-4D63-A753-C402DCFC6302}"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6EDBA4C4-A10C-46BE-9398-14D66A0B5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05E1CD-754B-4624-9A9C-5FD7D8234952}"/>
              </a:ext>
            </a:extLst>
          </p:cNvPr>
          <p:cNvSpPr>
            <a:spLocks noGrp="1"/>
          </p:cNvSpPr>
          <p:nvPr>
            <p:ph type="sldNum" sz="quarter" idx="12"/>
          </p:nvPr>
        </p:nvSpPr>
        <p:spPr/>
        <p:txBody>
          <a:bodyPr/>
          <a:lstStyle>
            <a:lvl1pPr>
              <a:defRPr/>
            </a:lvl1pPr>
          </a:lstStyle>
          <a:p>
            <a:pPr>
              <a:defRPr/>
            </a:pPr>
            <a:fld id="{97C67816-B21E-4784-A7C9-DF4218632A7E}" type="slidenum">
              <a:rPr lang="en-US" altLang="en-US"/>
              <a:pPr>
                <a:defRPr/>
              </a:pPr>
              <a:t>‹#›</a:t>
            </a:fld>
            <a:endParaRPr lang="en-US" altLang="en-US"/>
          </a:p>
        </p:txBody>
      </p:sp>
    </p:spTree>
    <p:extLst>
      <p:ext uri="{BB962C8B-B14F-4D97-AF65-F5344CB8AC3E}">
        <p14:creationId xmlns:p14="http://schemas.microsoft.com/office/powerpoint/2010/main" val="2557726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D4D00-984E-4AC0-AD2F-1B602A8E62B6}"/>
              </a:ext>
            </a:extLst>
          </p:cNvPr>
          <p:cNvSpPr>
            <a:spLocks noGrp="1"/>
          </p:cNvSpPr>
          <p:nvPr>
            <p:ph type="dt" sz="half" idx="10"/>
          </p:nvPr>
        </p:nvSpPr>
        <p:spPr/>
        <p:txBody>
          <a:bodyPr/>
          <a:lstStyle>
            <a:lvl1pPr>
              <a:defRPr/>
            </a:lvl1pPr>
          </a:lstStyle>
          <a:p>
            <a:pPr>
              <a:defRPr/>
            </a:pPr>
            <a:fld id="{57562799-654B-49ED-AE52-29ADBA9D5D2F}"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B7DCCFA6-16EE-45AC-B6CB-577F63FF9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12876-73AF-4B6C-9EBF-F0AFFE4ACEAF}"/>
              </a:ext>
            </a:extLst>
          </p:cNvPr>
          <p:cNvSpPr>
            <a:spLocks noGrp="1"/>
          </p:cNvSpPr>
          <p:nvPr>
            <p:ph type="sldNum" sz="quarter" idx="12"/>
          </p:nvPr>
        </p:nvSpPr>
        <p:spPr/>
        <p:txBody>
          <a:bodyPr/>
          <a:lstStyle>
            <a:lvl1pPr>
              <a:defRPr/>
            </a:lvl1pPr>
          </a:lstStyle>
          <a:p>
            <a:pPr>
              <a:defRPr/>
            </a:pPr>
            <a:fld id="{8B50A79E-C648-4DCE-8386-99AAA8DCE142}" type="slidenum">
              <a:rPr lang="en-US" altLang="en-US"/>
              <a:pPr>
                <a:defRPr/>
              </a:pPr>
              <a:t>‹#›</a:t>
            </a:fld>
            <a:endParaRPr lang="en-US" altLang="en-US"/>
          </a:p>
        </p:txBody>
      </p:sp>
    </p:spTree>
    <p:extLst>
      <p:ext uri="{BB962C8B-B14F-4D97-AF65-F5344CB8AC3E}">
        <p14:creationId xmlns:p14="http://schemas.microsoft.com/office/powerpoint/2010/main" val="374886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marL="0" indent="0">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marL="0" indent="0">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nchor="ct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181363766"/>
      </p:ext>
    </p:extLst>
  </p:cSld>
  <p:clrMapOvr>
    <a:masterClrMapping/>
  </p:clrMapOvr>
  <p:extLst>
    <p:ext uri="{DCECCB84-F9BA-43D5-87BE-67443E8EF086}">
      <p15:sldGuideLst xmlns:p15="http://schemas.microsoft.com/office/powerpoint/2012/main">
        <p15:guide id="1" orient="horz" pos="39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marL="0" indent="0">
              <a:spcBef>
                <a:spcPts val="600"/>
              </a:spcBef>
              <a:defRPr sz="2000">
                <a:solidFill>
                  <a:schemeClr val="accent5">
                    <a:lumMod val="75000"/>
                  </a:schemeClr>
                </a:solidFill>
                <a:latin typeface="Arial" panose="020B0604020202020204" pitchFamily="34" charset="0"/>
                <a:cs typeface="Arial" panose="020B0604020202020204" pitchFamily="34" charset="0"/>
              </a:defRPr>
            </a:lvl1pPr>
            <a:lvl2pPr>
              <a:spcBef>
                <a:spcPts val="600"/>
              </a:spcBef>
              <a:buClr>
                <a:schemeClr val="accent2"/>
              </a:buClr>
              <a:buFont typeface="Wingdings" pitchFamily="2" charset="2"/>
              <a:buChar char="§"/>
              <a:defRPr sz="1800">
                <a:solidFill>
                  <a:schemeClr val="accent5">
                    <a:lumMod val="75000"/>
                  </a:schemeClr>
                </a:solidFill>
                <a:latin typeface="Arial" panose="020B0604020202020204" pitchFamily="34" charset="0"/>
                <a:cs typeface="Arial" panose="020B0604020202020204" pitchFamily="34" charset="0"/>
              </a:defRPr>
            </a:lvl2pPr>
            <a:lvl3pPr>
              <a:spcBef>
                <a:spcPts val="600"/>
              </a:spcBef>
              <a:buClr>
                <a:schemeClr val="accent2"/>
              </a:buClr>
              <a:defRPr sz="1600" b="0">
                <a:solidFill>
                  <a:schemeClr val="accent5">
                    <a:lumMod val="75000"/>
                  </a:schemeClr>
                </a:solidFill>
                <a:latin typeface="Arial" panose="020B0604020202020204" pitchFamily="34" charset="0"/>
                <a:cs typeface="Arial" panose="020B0604020202020204" pitchFamily="34" charset="0"/>
              </a:defRPr>
            </a:lvl3pPr>
            <a:lvl4pPr>
              <a:spcBef>
                <a:spcPts val="600"/>
              </a:spcBef>
              <a:buClr>
                <a:schemeClr val="accent2"/>
              </a:buClr>
              <a:defRPr sz="1200" b="0">
                <a:solidFill>
                  <a:schemeClr val="accent5">
                    <a:lumMod val="75000"/>
                  </a:schemeClr>
                </a:solidFill>
                <a:latin typeface="Arial" panose="020B0604020202020204" pitchFamily="34" charset="0"/>
                <a:cs typeface="Arial" panose="020B0604020202020204" pitchFamily="34" charset="0"/>
              </a:defRPr>
            </a:lvl4pPr>
            <a:lvl5pPr>
              <a:spcBef>
                <a:spcPts val="600"/>
              </a:spcBef>
              <a:buClr>
                <a:schemeClr val="accent2"/>
              </a:buClr>
              <a:defRPr sz="1200" b="0">
                <a:solidFill>
                  <a:schemeClr val="accent5">
                    <a:lumMod val="75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Arial" panose="020B0604020202020204" pitchFamily="34" charset="0"/>
                <a:cs typeface="Arial" panose="020B0604020202020204" pitchFamily="34" charset="0"/>
              </a:defRPr>
            </a:lvl1pPr>
            <a:lvl2pPr>
              <a:defRPr sz="1800">
                <a:solidFill>
                  <a:schemeClr val="accent5">
                    <a:lumMod val="75000"/>
                  </a:schemeClr>
                </a:solidFill>
                <a:latin typeface="Arial" panose="020B0604020202020204" pitchFamily="34" charset="0"/>
                <a:cs typeface="Arial" panose="020B0604020202020204" pitchFamily="34" charset="0"/>
              </a:defRPr>
            </a:lvl2pPr>
            <a:lvl3pPr>
              <a:defRPr sz="1600">
                <a:solidFill>
                  <a:schemeClr val="accent5">
                    <a:lumMod val="75000"/>
                  </a:schemeClr>
                </a:solidFill>
                <a:latin typeface="Arial" panose="020B0604020202020204" pitchFamily="34" charset="0"/>
                <a:cs typeface="Arial" panose="020B0604020202020204" pitchFamily="34" charset="0"/>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457200" y="76200"/>
            <a:ext cx="8305800" cy="1066800"/>
          </a:xfrm>
          <a:prstGeom prst="rect">
            <a:avLst/>
          </a:prstGeom>
        </p:spPr>
        <p:txBody>
          <a:bodyPr anchor="ct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4210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381381" y="118872"/>
            <a:ext cx="8762619" cy="914400"/>
          </a:xfrm>
          <a:prstGeom prst="rect">
            <a:avLst/>
          </a:prstGeom>
        </p:spPr>
        <p:txBody>
          <a:bodyPr/>
          <a:lstStyle/>
          <a:p>
            <a:r>
              <a:rPr lang="en-US"/>
              <a:t>Click to edit Master title style</a:t>
            </a:r>
          </a:p>
        </p:txBody>
      </p:sp>
      <p:sp>
        <p:nvSpPr>
          <p:cNvPr id="5" name="Text Placeholder 11"/>
          <p:cNvSpPr>
            <a:spLocks noGrp="1"/>
          </p:cNvSpPr>
          <p:nvPr>
            <p:ph type="body" sz="quarter" idx="12"/>
          </p:nvPr>
        </p:nvSpPr>
        <p:spPr>
          <a:xfrm>
            <a:off x="395026" y="1200354"/>
            <a:ext cx="8239387" cy="4833938"/>
          </a:xfrm>
          <a:prstGeom prst="rect">
            <a:avLst/>
          </a:prstGeom>
        </p:spPr>
        <p:txBody>
          <a:bodyPr/>
          <a:lstStyle>
            <a:lvl1pPr marL="457200" indent="-457200">
              <a:buClr>
                <a:srgbClr val="6E0B2A"/>
              </a:buClr>
              <a:buFont typeface="Times New Roman" pitchFamily="18" charset="0"/>
              <a:buChar char="&gt;"/>
              <a:tabLst>
                <a:tab pos="457200" algn="l"/>
              </a:tabLst>
              <a:defRPr sz="2800" b="0">
                <a:solidFill>
                  <a:schemeClr val="tx1"/>
                </a:solidFill>
                <a:latin typeface="+mn-lt"/>
                <a:cs typeface="Arial" pitchFamily="34" charset="0"/>
              </a:defRPr>
            </a:lvl1pPr>
            <a:lvl2pPr marL="914400" indent="-457200">
              <a:buClr>
                <a:srgbClr val="6E0B2A"/>
              </a:buClr>
              <a:buSzPct val="70000"/>
              <a:buFont typeface="Arial" pitchFamily="34" charset="0"/>
              <a:buChar char="•"/>
              <a:tabLst>
                <a:tab pos="914400" algn="l"/>
              </a:tabLst>
              <a:defRPr sz="2400">
                <a:solidFill>
                  <a:srgbClr val="6E0B2A"/>
                </a:solidFill>
                <a:latin typeface="+mn-lt"/>
                <a:cs typeface="Arial" pitchFamily="34" charset="0"/>
              </a:defRPr>
            </a:lvl2pPr>
            <a:lvl3pPr marL="1371600" indent="-457200">
              <a:buClr>
                <a:srgbClr val="6E0B2A"/>
              </a:buClr>
              <a:buSzPct val="80000"/>
              <a:buFont typeface="Courier New" pitchFamily="49" charset="0"/>
              <a:buChar char="o"/>
              <a:tabLst>
                <a:tab pos="1371600" algn="l"/>
              </a:tabLst>
              <a:defRPr sz="2000" baseline="0">
                <a:solidFill>
                  <a:schemeClr val="tx1"/>
                </a:solidFill>
                <a:latin typeface="+mn-lt"/>
              </a:defRPr>
            </a:lvl3pPr>
            <a:lvl4pPr marL="1828800" indent="-457200">
              <a:buClr>
                <a:srgbClr val="6E0B2A"/>
              </a:buClr>
              <a:buSzPct val="80000"/>
              <a:buFont typeface="Wingdings" pitchFamily="2" charset="2"/>
              <a:buChar char="§"/>
              <a:tabLst>
                <a:tab pos="1828800" algn="l"/>
              </a:tabLst>
              <a:defRPr sz="1800">
                <a:solidFill>
                  <a:schemeClr val="tx1"/>
                </a:solidFill>
              </a:defRPr>
            </a:lvl4pPr>
            <a:lvl5pPr marL="0" indent="0">
              <a:buClr>
                <a:srgbClr val="0060A1"/>
              </a:buClr>
              <a:buSzPct val="80000"/>
              <a:buFont typeface="Times New Roman" pitchFamily="18" charset="0"/>
              <a:buChar char="&gt;"/>
              <a:defRPr>
                <a:solidFill>
                  <a:srgbClr val="687076"/>
                </a:solidFill>
              </a:defRPr>
            </a:lvl5pPr>
            <a:lvl6pPr marL="2286000" indent="-457200">
              <a:buClr>
                <a:srgbClr val="6E0B2A"/>
              </a:buClr>
              <a:buFont typeface="Wingdings" pitchFamily="2" charset="2"/>
              <a:buChar char="q"/>
              <a:tabLst>
                <a:tab pos="2286000" algn="l"/>
              </a:tabLst>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4"/>
          </p:nvPr>
        </p:nvSpPr>
        <p:spPr bwMode="auto">
          <a:xfrm>
            <a:off x="4343400" y="6604000"/>
            <a:ext cx="3683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6B95794B-D95E-40E3-B34F-1C379F173910}" type="slidenum">
              <a:rPr kumimoji="0" lang="en-US" sz="800" b="0" i="0" u="none" strike="noStrike" kern="0" cap="none" spc="0" normalizeH="0" baseline="0" noProof="0" smtClean="0">
                <a:ln>
                  <a:noFill/>
                </a:ln>
                <a:solidFill>
                  <a:schemeClr val="bg1">
                    <a:lumMod val="50000"/>
                  </a:schemeClr>
                </a:solidFill>
                <a:effectLst/>
                <a:uLnTx/>
                <a:uFillTx/>
                <a:latin typeface="+mn-lt"/>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lumMod val="50000"/>
                </a:schemeClr>
              </a:solidFill>
              <a:effectLst/>
              <a:uLnTx/>
              <a:uFillTx/>
              <a:latin typeface="+mn-lt"/>
            </a:endParaRPr>
          </a:p>
        </p:txBody>
      </p:sp>
    </p:spTree>
    <p:extLst>
      <p:ext uri="{BB962C8B-B14F-4D97-AF65-F5344CB8AC3E}">
        <p14:creationId xmlns:p14="http://schemas.microsoft.com/office/powerpoint/2010/main" val="427566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381000" y="120501"/>
            <a:ext cx="8763000" cy="914400"/>
          </a:xfrm>
          <a:prstGeom prst="rect">
            <a:avLst/>
          </a:prstGeom>
        </p:spPr>
        <p:txBody>
          <a:bodyPr/>
          <a:lstStyle/>
          <a:p>
            <a:r>
              <a:rPr lang="en-US"/>
              <a:t>Click to edit Master title style</a:t>
            </a:r>
          </a:p>
        </p:txBody>
      </p:sp>
      <p:sp>
        <p:nvSpPr>
          <p:cNvPr id="6" name="Rectangle 6"/>
          <p:cNvSpPr>
            <a:spLocks noGrp="1" noChangeArrowheads="1"/>
          </p:cNvSpPr>
          <p:nvPr>
            <p:ph type="sldNum" sz="quarter" idx="4"/>
          </p:nvPr>
        </p:nvSpPr>
        <p:spPr bwMode="auto">
          <a:xfrm>
            <a:off x="4343400" y="6604000"/>
            <a:ext cx="3683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6B95794B-D95E-40E3-B34F-1C379F173910}" type="slidenum">
              <a:rPr kumimoji="0" lang="en-US" sz="800" b="0" i="0" u="none" strike="noStrike" kern="0" cap="none" spc="0" normalizeH="0" baseline="0" noProof="0" smtClean="0">
                <a:ln>
                  <a:noFill/>
                </a:ln>
                <a:solidFill>
                  <a:schemeClr val="bg1">
                    <a:lumMod val="50000"/>
                  </a:schemeClr>
                </a:solidFill>
                <a:effectLst/>
                <a:uLnTx/>
                <a:uFillTx/>
                <a:latin typeface="+mn-lt"/>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lumMod val="50000"/>
                </a:schemeClr>
              </a:solidFill>
              <a:effectLst/>
              <a:uLnTx/>
              <a:uFillTx/>
              <a:latin typeface="+mn-lt"/>
            </a:endParaRPr>
          </a:p>
        </p:txBody>
      </p:sp>
    </p:spTree>
    <p:extLst>
      <p:ext uri="{BB962C8B-B14F-4D97-AF65-F5344CB8AC3E}">
        <p14:creationId xmlns:p14="http://schemas.microsoft.com/office/powerpoint/2010/main" val="31411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sp>
        <p:nvSpPr>
          <p:cNvPr id="3" name="그림 개체 틀 3"/>
          <p:cNvSpPr>
            <a:spLocks noGrp="1"/>
          </p:cNvSpPr>
          <p:nvPr>
            <p:ph type="pic" sz="quarter" idx="20" hasCustomPrompt="1"/>
          </p:nvPr>
        </p:nvSpPr>
        <p:spPr>
          <a:xfrm>
            <a:off x="7065469" y="2887186"/>
            <a:ext cx="1406178"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4" name="그림 개체 틀 3"/>
          <p:cNvSpPr>
            <a:spLocks noGrp="1"/>
          </p:cNvSpPr>
          <p:nvPr>
            <p:ph type="pic" sz="quarter" idx="21" hasCustomPrompt="1"/>
          </p:nvPr>
        </p:nvSpPr>
        <p:spPr>
          <a:xfrm>
            <a:off x="7065469" y="4708301"/>
            <a:ext cx="1406178"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5" name="그림 개체 틀 3"/>
          <p:cNvSpPr>
            <a:spLocks noGrp="1"/>
          </p:cNvSpPr>
          <p:nvPr>
            <p:ph type="pic" sz="quarter" idx="22" hasCustomPrompt="1"/>
          </p:nvPr>
        </p:nvSpPr>
        <p:spPr>
          <a:xfrm>
            <a:off x="7065469" y="1066071"/>
            <a:ext cx="1406178"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271220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A6B987E-114D-4BCB-9EAF-95F36FD218A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4/29/2020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0A88E1-D13E-4087-9F66-36B26D43A48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Content Placeholder 8"/>
          <p:cNvSpPr>
            <a:spLocks noGrp="1"/>
          </p:cNvSpPr>
          <p:nvPr>
            <p:ph sz="quarter" idx="13"/>
          </p:nvPr>
        </p:nvSpPr>
        <p:spPr>
          <a:xfrm>
            <a:off x="342900" y="1790700"/>
            <a:ext cx="8458200" cy="427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hasCustomPrompt="1"/>
          </p:nvPr>
        </p:nvSpPr>
        <p:spPr>
          <a:xfrm>
            <a:off x="342900" y="6276975"/>
            <a:ext cx="8458200" cy="254000"/>
          </a:xfrm>
        </p:spPr>
        <p:txBody>
          <a:bodyPr anchor="b"/>
          <a:lstStyle>
            <a:lvl1pPr marL="0" indent="0">
              <a:lnSpc>
                <a:spcPct val="90000"/>
              </a:lnSpc>
              <a:spcBef>
                <a:spcPts val="200"/>
              </a:spcBef>
              <a:buNone/>
              <a:defRPr sz="800"/>
            </a:lvl1pPr>
            <a:lvl2pPr marL="228600" indent="0">
              <a:buNone/>
              <a:defRPr sz="800"/>
            </a:lvl2pPr>
            <a:lvl3pPr marL="515937" indent="0">
              <a:buNone/>
              <a:defRPr sz="800"/>
            </a:lvl3pPr>
            <a:lvl4pPr marL="914400" indent="0">
              <a:buNone/>
              <a:defRPr sz="800"/>
            </a:lvl4pPr>
            <a:lvl5pPr marL="1201737" indent="0">
              <a:buNone/>
              <a:defRPr sz="800"/>
            </a:lvl5pPr>
          </a:lstStyle>
          <a:p>
            <a:pPr lvl="0"/>
            <a:r>
              <a:rPr lang="en-US" dirty="0"/>
              <a:t>Footnote</a:t>
            </a:r>
          </a:p>
        </p:txBody>
      </p:sp>
      <p:sp>
        <p:nvSpPr>
          <p:cNvPr id="8" name="Slide Number Placeholder 5"/>
          <p:cNvSpPr txBox="1">
            <a:spLocks/>
          </p:cNvSpPr>
          <p:nvPr userDrawn="1"/>
        </p:nvSpPr>
        <p:spPr>
          <a:xfrm>
            <a:off x="2876550" y="6620256"/>
            <a:ext cx="3981450"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For Financial Professional Use Only.  Not For Use With The Public.</a:t>
            </a:r>
          </a:p>
        </p:txBody>
      </p:sp>
    </p:spTree>
    <p:extLst>
      <p:ext uri="{BB962C8B-B14F-4D97-AF65-F5344CB8AC3E}">
        <p14:creationId xmlns:p14="http://schemas.microsoft.com/office/powerpoint/2010/main" val="182538154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0"/>
            <a:ext cx="4114800" cy="3048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A282A171-3A2E-41B7-987A-7BC921466782}"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38</a:t>
            </a:r>
          </a:p>
        </p:txBody>
      </p:sp>
    </p:spTree>
    <p:extLst>
      <p:ext uri="{BB962C8B-B14F-4D97-AF65-F5344CB8AC3E}">
        <p14:creationId xmlns:p14="http://schemas.microsoft.com/office/powerpoint/2010/main" val="331284819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28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ts val="1800"/>
        </a:spcBef>
        <a:spcAft>
          <a:spcPct val="0"/>
        </a:spcAft>
        <a:buClr>
          <a:srgbClr val="C00000"/>
        </a:buClr>
        <a:buFont typeface="Wingdings" pitchFamily="2" charset="2"/>
        <a:defRPr sz="2800" b="1" kern="1200">
          <a:solidFill>
            <a:srgbClr val="4A4A4C"/>
          </a:solidFill>
          <a:latin typeface="Arial" pitchFamily="34" charset="0"/>
          <a:ea typeface="+mn-ea"/>
          <a:cs typeface="Arial" pitchFamily="34" charset="0"/>
        </a:defRPr>
      </a:lvl1pPr>
      <a:lvl2pPr marL="742950" indent="-285750" algn="l" rtl="0" eaLnBrk="0" fontAlgn="base" hangingPunct="0">
        <a:spcBef>
          <a:spcPts val="1800"/>
        </a:spcBef>
        <a:spcAft>
          <a:spcPct val="0"/>
        </a:spcAft>
        <a:buClr>
          <a:srgbClr val="C00000"/>
        </a:buClr>
        <a:buFont typeface="Arial" pitchFamily="34" charset="0"/>
        <a:buChar char="–"/>
        <a:defRPr sz="2000" b="1" kern="1200">
          <a:solidFill>
            <a:srgbClr val="4A4A4C"/>
          </a:solidFill>
          <a:latin typeface="Arial" pitchFamily="34" charset="0"/>
          <a:ea typeface="+mn-ea"/>
          <a:cs typeface="Arial" pitchFamily="34" charset="0"/>
        </a:defRPr>
      </a:lvl2pPr>
      <a:lvl3pPr marL="1143000" indent="-228600" algn="l" rtl="0" eaLnBrk="0" fontAlgn="base" hangingPunct="0">
        <a:spcBef>
          <a:spcPts val="1800"/>
        </a:spcBef>
        <a:spcAft>
          <a:spcPct val="0"/>
        </a:spcAft>
        <a:buClr>
          <a:srgbClr val="C00000"/>
        </a:buClr>
        <a:buFont typeface="Arial" pitchFamily="34" charset="0"/>
        <a:buChar char="•"/>
        <a:defRPr b="1" kern="1200">
          <a:solidFill>
            <a:srgbClr val="4A4A4C"/>
          </a:solidFill>
          <a:latin typeface="Arial" pitchFamily="34" charset="0"/>
          <a:ea typeface="+mn-ea"/>
          <a:cs typeface="Arial" pitchFamily="34" charset="0"/>
        </a:defRPr>
      </a:lvl3pPr>
      <a:lvl4pPr marL="1600200" indent="-228600" algn="l" rtl="0" eaLnBrk="0" fontAlgn="base" hangingPunct="0">
        <a:spcBef>
          <a:spcPts val="1800"/>
        </a:spcBef>
        <a:spcAft>
          <a:spcPct val="0"/>
        </a:spcAft>
        <a:buClr>
          <a:srgbClr val="C00000"/>
        </a:buClr>
        <a:buFont typeface="Arial" pitchFamily="34" charset="0"/>
        <a:buChar char="–"/>
        <a:defRPr sz="1400" b="1" kern="1200">
          <a:solidFill>
            <a:srgbClr val="4A4A4C"/>
          </a:solidFill>
          <a:latin typeface="Arial" pitchFamily="34" charset="0"/>
          <a:ea typeface="+mn-ea"/>
          <a:cs typeface="Arial" pitchFamily="34" charset="0"/>
        </a:defRPr>
      </a:lvl4pPr>
      <a:lvl5pPr marL="2057400" indent="-228600" algn="l" rtl="0" eaLnBrk="0" fontAlgn="base" hangingPunct="0">
        <a:spcBef>
          <a:spcPts val="1800"/>
        </a:spcBef>
        <a:spcAft>
          <a:spcPct val="0"/>
        </a:spcAft>
        <a:buClr>
          <a:srgbClr val="C00000"/>
        </a:buClr>
        <a:buFont typeface="Arial" pitchFamily="34" charset="0"/>
        <a:buChar char="»"/>
        <a:defRPr sz="1400" kern="1200">
          <a:solidFill>
            <a:srgbClr val="4A4A4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38</a:t>
            </a:r>
          </a:p>
        </p:txBody>
      </p:sp>
    </p:spTree>
    <p:extLst>
      <p:ext uri="{BB962C8B-B14F-4D97-AF65-F5344CB8AC3E}">
        <p14:creationId xmlns:p14="http://schemas.microsoft.com/office/powerpoint/2010/main" val="7375370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38</a:t>
            </a:r>
          </a:p>
        </p:txBody>
      </p:sp>
    </p:spTree>
    <p:extLst>
      <p:ext uri="{BB962C8B-B14F-4D97-AF65-F5344CB8AC3E}">
        <p14:creationId xmlns:p14="http://schemas.microsoft.com/office/powerpoint/2010/main" val="518136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C0151A-EDD7-46AC-957E-6B2454D46B8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94C1D3-4DDE-4671-A4AA-F236FF9845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8DFC7A-ECAD-4FA8-87CF-116036ED178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D159E0-34EE-418B-804B-834BF3371A91}"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0E99A90D-0BB8-4734-A738-A9F6042F32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AEBB746-6F34-4BEA-A0CC-61DCC85966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A159A8-0FF0-4B24-BA92-DFB27F44BFC4}" type="slidenum">
              <a:rPr lang="en-US" altLang="en-US"/>
              <a:pPr>
                <a:defRPr/>
              </a:pPr>
              <a:t>‹#›</a:t>
            </a:fld>
            <a:endParaRPr lang="en-US" altLang="en-US"/>
          </a:p>
        </p:txBody>
      </p:sp>
    </p:spTree>
    <p:extLst>
      <p:ext uri="{BB962C8B-B14F-4D97-AF65-F5344CB8AC3E}">
        <p14:creationId xmlns:p14="http://schemas.microsoft.com/office/powerpoint/2010/main" val="53382068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content.moneyinstructor.com/693/what-bull-bear-market.html"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retirementresearcher.com/dashboar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brokercheck.finra.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5E2D6-08FC-2B4F-BAAD-A60F47C0A053}"/>
              </a:ext>
            </a:extLst>
          </p:cNvPr>
          <p:cNvSpPr>
            <a:spLocks noGrp="1"/>
          </p:cNvSpPr>
          <p:nvPr>
            <p:ph type="body" sz="quarter" idx="10"/>
          </p:nvPr>
        </p:nvSpPr>
        <p:spPr>
          <a:xfrm>
            <a:off x="381000" y="4800600"/>
            <a:ext cx="6858000" cy="609600"/>
          </a:xfrm>
        </p:spPr>
        <p:txBody>
          <a:bodyPr/>
          <a:lstStyle/>
          <a:p>
            <a:r>
              <a:rPr lang="en-US" sz="1200" dirty="0"/>
              <a:t>[When presenting in AR, CA, OK, TX or IL, use the phrase “Insurance Sales Presentation.” In CA and AR, add License Number]</a:t>
            </a:r>
          </a:p>
        </p:txBody>
      </p:sp>
      <p:sp>
        <p:nvSpPr>
          <p:cNvPr id="3" name="Rectangle 2">
            <a:extLst>
              <a:ext uri="{FF2B5EF4-FFF2-40B4-BE49-F238E27FC236}">
                <a16:creationId xmlns:a16="http://schemas.microsoft.com/office/drawing/2014/main" id="{B259B3C4-6FD6-AA4C-B22E-7B5A56ED4464}"/>
              </a:ext>
            </a:extLst>
          </p:cNvPr>
          <p:cNvSpPr/>
          <p:nvPr/>
        </p:nvSpPr>
        <p:spPr>
          <a:xfrm>
            <a:off x="228600" y="6484659"/>
            <a:ext cx="2619375" cy="246221"/>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rgbClr val="0C0C0C"/>
                </a:solidFill>
                <a:latin typeface="Arial"/>
              </a:rPr>
              <a:t>1015693</a:t>
            </a:r>
            <a:r>
              <a:rPr kumimoji="0" lang="en-US" sz="1000" b="0" i="0" u="none" strike="noStrike" kern="1200" cap="none" spc="0" normalizeH="0" baseline="0" noProof="0" dirty="0">
                <a:ln>
                  <a:noFill/>
                </a:ln>
                <a:solidFill>
                  <a:srgbClr val="0C0C0C"/>
                </a:solidFill>
                <a:effectLst/>
                <a:uLnTx/>
                <a:uFillTx/>
                <a:latin typeface="Arial"/>
                <a:ea typeface="+mn-ea"/>
                <a:cs typeface="+mn-cs"/>
              </a:rPr>
              <a:t>-00003-00  </a:t>
            </a:r>
            <a:r>
              <a:rPr lang="en-US" sz="1000" dirty="0">
                <a:solidFill>
                  <a:srgbClr val="0C0C0C"/>
                </a:solidFill>
                <a:latin typeface="Arial"/>
              </a:rPr>
              <a:t>Ed.</a:t>
            </a:r>
            <a:r>
              <a:rPr kumimoji="0" lang="en-US" sz="1000" b="0" i="0" u="none" strike="noStrike" kern="1200" cap="none" spc="0" normalizeH="0" baseline="0" noProof="0" dirty="0">
                <a:ln>
                  <a:noFill/>
                </a:ln>
                <a:solidFill>
                  <a:srgbClr val="0C0C0C"/>
                </a:solidFill>
                <a:effectLst/>
                <a:uLnTx/>
                <a:uFillTx/>
                <a:latin typeface="Arial"/>
                <a:ea typeface="+mn-ea"/>
                <a:cs typeface="+mn-cs"/>
              </a:rPr>
              <a:t> 03/2019</a:t>
            </a:r>
          </a:p>
        </p:txBody>
      </p:sp>
      <p:sp>
        <p:nvSpPr>
          <p:cNvPr id="4" name="Text Placeholder 4">
            <a:extLst>
              <a:ext uri="{FF2B5EF4-FFF2-40B4-BE49-F238E27FC236}">
                <a16:creationId xmlns:a16="http://schemas.microsoft.com/office/drawing/2014/main" id="{E29548EF-BC2F-A643-B882-5458461F73AE}"/>
              </a:ext>
            </a:extLst>
          </p:cNvPr>
          <p:cNvSpPr txBox="1">
            <a:spLocks noChangeArrowheads="1"/>
          </p:cNvSpPr>
          <p:nvPr/>
        </p:nvSpPr>
        <p:spPr bwMode="auto">
          <a:xfrm>
            <a:off x="5562600" y="6067414"/>
            <a:ext cx="23317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rPr>
              <a:t>[Firm Logo(s)]</a:t>
            </a:r>
          </a:p>
        </p:txBody>
      </p:sp>
      <p:sp>
        <p:nvSpPr>
          <p:cNvPr id="5" name="Text Placeholder 4">
            <a:extLst>
              <a:ext uri="{FF2B5EF4-FFF2-40B4-BE49-F238E27FC236}">
                <a16:creationId xmlns:a16="http://schemas.microsoft.com/office/drawing/2014/main" id="{91CADA71-7B98-E441-A46B-933E2EB0E82E}"/>
              </a:ext>
            </a:extLst>
          </p:cNvPr>
          <p:cNvSpPr txBox="1">
            <a:spLocks noChangeArrowheads="1"/>
          </p:cNvSpPr>
          <p:nvPr/>
        </p:nvSpPr>
        <p:spPr bwMode="auto">
          <a:xfrm>
            <a:off x="381000" y="5181600"/>
            <a:ext cx="8991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mn-cs"/>
              </a:rPr>
              <a:t>Issued by Pruco Life Insurance Company and by Pruco Life Insurance Company of New Jersey.</a:t>
            </a:r>
            <a:r>
              <a:rPr kumimoji="0" lang="en-US"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a:t>
            </a:r>
            <a:endParaRPr kumimoji="0" lang="en-US"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EC076B7C-020E-495F-9F35-F0147F6CA194}"/>
              </a:ext>
            </a:extLst>
          </p:cNvPr>
          <p:cNvSpPr txBox="1"/>
          <p:nvPr/>
        </p:nvSpPr>
        <p:spPr>
          <a:xfrm>
            <a:off x="381000" y="4495800"/>
            <a:ext cx="6705600" cy="307777"/>
          </a:xfrm>
          <a:prstGeom prst="rect">
            <a:avLst/>
          </a:prstGeom>
          <a:noFill/>
        </p:spPr>
        <p:txBody>
          <a:bodyPr wrap="square" rtlCol="0">
            <a:spAutoFit/>
          </a:bodyPr>
          <a:lstStyle/>
          <a:p>
            <a:r>
              <a:rPr lang="en-US" sz="1400" dirty="0"/>
              <a:t>[Presenter Name], [Presenter Title] </a:t>
            </a:r>
          </a:p>
        </p:txBody>
      </p:sp>
      <p:sp>
        <p:nvSpPr>
          <p:cNvPr id="7" name="TextBox 6">
            <a:extLst>
              <a:ext uri="{FF2B5EF4-FFF2-40B4-BE49-F238E27FC236}">
                <a16:creationId xmlns:a16="http://schemas.microsoft.com/office/drawing/2014/main" id="{44053AEB-50EA-40B9-A830-FAECB8C615C9}"/>
              </a:ext>
            </a:extLst>
          </p:cNvPr>
          <p:cNvSpPr txBox="1"/>
          <p:nvPr/>
        </p:nvSpPr>
        <p:spPr>
          <a:xfrm>
            <a:off x="350520" y="5562600"/>
            <a:ext cx="8686800" cy="800219"/>
          </a:xfrm>
          <a:prstGeom prst="rect">
            <a:avLst/>
          </a:prstGeom>
          <a:noFill/>
        </p:spPr>
        <p:txBody>
          <a:bodyPr wrap="square" rtlCol="0">
            <a:spAutoFit/>
          </a:bodyPr>
          <a:lstStyle/>
          <a:p>
            <a:r>
              <a:rPr lang="en-US" sz="1400" dirty="0">
                <a:solidFill>
                  <a:schemeClr val="accent5">
                    <a:lumMod val="50000"/>
                  </a:schemeClr>
                </a:solidFill>
                <a:latin typeface="Arial" pitchFamily="34" charset="0"/>
                <a:cs typeface="Arial" pitchFamily="34" charset="0"/>
              </a:rPr>
              <a:t>Prudential Annuities is providing this workshop for informational or educational purposes only and does </a:t>
            </a:r>
          </a:p>
          <a:p>
            <a:r>
              <a:rPr lang="en-US" sz="1400" dirty="0">
                <a:solidFill>
                  <a:schemeClr val="accent5">
                    <a:lumMod val="50000"/>
                  </a:schemeClr>
                </a:solidFill>
                <a:latin typeface="Arial" pitchFamily="34" charset="0"/>
                <a:cs typeface="Arial" pitchFamily="34" charset="0"/>
              </a:rPr>
              <a:t>not provide investment advice or recommendations about managing or investing your retirement savings.</a:t>
            </a:r>
          </a:p>
          <a:p>
            <a:endParaRPr lang="en-US" dirty="0"/>
          </a:p>
        </p:txBody>
      </p:sp>
    </p:spTree>
    <p:extLst>
      <p:ext uri="{BB962C8B-B14F-4D97-AF65-F5344CB8AC3E}">
        <p14:creationId xmlns:p14="http://schemas.microsoft.com/office/powerpoint/2010/main" val="33486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7A6-BA62-4B23-8174-93CDD22D2C55}"/>
              </a:ext>
            </a:extLst>
          </p:cNvPr>
          <p:cNvSpPr>
            <a:spLocks noGrp="1"/>
          </p:cNvSpPr>
          <p:nvPr>
            <p:ph type="title"/>
          </p:nvPr>
        </p:nvSpPr>
        <p:spPr>
          <a:xfrm>
            <a:off x="228600" y="274948"/>
            <a:ext cx="8686800" cy="914400"/>
          </a:xfrm>
        </p:spPr>
        <p:txBody>
          <a:bodyPr/>
          <a:lstStyle/>
          <a:p>
            <a:r>
              <a:rPr lang="en-US" dirty="0">
                <a:solidFill>
                  <a:schemeClr val="accent1"/>
                </a:solidFill>
              </a:rPr>
              <a:t>What do you know about a bear market?</a:t>
            </a:r>
          </a:p>
        </p:txBody>
      </p:sp>
      <p:grpSp>
        <p:nvGrpSpPr>
          <p:cNvPr id="18" name="Group 17"/>
          <p:cNvGrpSpPr/>
          <p:nvPr/>
        </p:nvGrpSpPr>
        <p:grpSpPr>
          <a:xfrm>
            <a:off x="964570" y="1248949"/>
            <a:ext cx="7214860" cy="731712"/>
            <a:chOff x="964570" y="1719070"/>
            <a:chExt cx="7214860" cy="731712"/>
          </a:xfrm>
        </p:grpSpPr>
        <p:sp>
          <p:nvSpPr>
            <p:cNvPr id="35" name="Rectangle 34"/>
            <p:cNvSpPr/>
            <p:nvPr/>
          </p:nvSpPr>
          <p:spPr>
            <a:xfrm>
              <a:off x="8042270" y="1719070"/>
              <a:ext cx="137160" cy="731712"/>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13">
              <a:extLst>
                <a:ext uri="{FF2B5EF4-FFF2-40B4-BE49-F238E27FC236}">
                  <a16:creationId xmlns:a16="http://schemas.microsoft.com/office/drawing/2014/main" id="{5318E397-884D-49F2-8F5A-4DE1DE5C5E9E}"/>
                </a:ext>
              </a:extLst>
            </p:cNvPr>
            <p:cNvSpPr/>
            <p:nvPr/>
          </p:nvSpPr>
          <p:spPr>
            <a:xfrm>
              <a:off x="1330328" y="1719071"/>
              <a:ext cx="6720840" cy="731711"/>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a:r>
                <a:rPr lang="en-US" sz="1600" b="1" dirty="0">
                  <a:solidFill>
                    <a:schemeClr val="accent1"/>
                  </a:solidFill>
                  <a:latin typeface="Arial" panose="020B0604020202020204" pitchFamily="34" charset="0"/>
                </a:rPr>
                <a:t>What is a bear market?</a:t>
              </a:r>
            </a:p>
            <a:p>
              <a:pPr marL="365760"/>
              <a:r>
                <a:rPr lang="en-US" sz="1200" dirty="0">
                  <a:solidFill>
                    <a:srgbClr val="002247"/>
                  </a:solidFill>
                  <a:latin typeface="Arial" panose="020B0604020202020204" pitchFamily="34" charset="0"/>
                </a:rPr>
                <a:t>– 20% loss from the most recent market peak*</a:t>
              </a:r>
            </a:p>
          </p:txBody>
        </p:sp>
        <p:grpSp>
          <p:nvGrpSpPr>
            <p:cNvPr id="8" name="Group 7"/>
            <p:cNvGrpSpPr/>
            <p:nvPr/>
          </p:nvGrpSpPr>
          <p:grpSpPr>
            <a:xfrm>
              <a:off x="964570" y="1719166"/>
              <a:ext cx="615633" cy="731520"/>
              <a:chOff x="964732" y="1719263"/>
              <a:chExt cx="615633" cy="731520"/>
            </a:xfrm>
          </p:grpSpPr>
          <p:sp>
            <p:nvSpPr>
              <p:cNvPr id="33" name="Freeform 32"/>
              <p:cNvSpPr>
                <a:spLocks noChangeAspect="1"/>
              </p:cNvSpPr>
              <p:nvPr/>
            </p:nvSpPr>
            <p:spPr>
              <a:xfrm>
                <a:off x="964732" y="1719263"/>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001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1080619" y="1835150"/>
                <a:ext cx="499746" cy="499746"/>
              </a:xfrm>
              <a:prstGeom prst="ellipse">
                <a:avLst/>
              </a:prstGeom>
              <a:solidFill>
                <a:srgbClr val="001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1</a:t>
                </a:r>
              </a:p>
            </p:txBody>
          </p:sp>
        </p:grpSp>
      </p:grpSp>
      <p:grpSp>
        <p:nvGrpSpPr>
          <p:cNvPr id="16" name="Group 15"/>
          <p:cNvGrpSpPr/>
          <p:nvPr/>
        </p:nvGrpSpPr>
        <p:grpSpPr>
          <a:xfrm>
            <a:off x="964570" y="2869491"/>
            <a:ext cx="7214860" cy="731712"/>
            <a:chOff x="964570" y="3363426"/>
            <a:chExt cx="7214860" cy="731712"/>
          </a:xfrm>
        </p:grpSpPr>
        <p:sp>
          <p:nvSpPr>
            <p:cNvPr id="44" name="Rectangle 43"/>
            <p:cNvSpPr/>
            <p:nvPr/>
          </p:nvSpPr>
          <p:spPr>
            <a:xfrm>
              <a:off x="8042270" y="3363426"/>
              <a:ext cx="137160" cy="731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13">
              <a:extLst>
                <a:ext uri="{FF2B5EF4-FFF2-40B4-BE49-F238E27FC236}">
                  <a16:creationId xmlns:a16="http://schemas.microsoft.com/office/drawing/2014/main" id="{5318E397-884D-49F2-8F5A-4DE1DE5C5E9E}"/>
                </a:ext>
              </a:extLst>
            </p:cNvPr>
            <p:cNvSpPr/>
            <p:nvPr/>
          </p:nvSpPr>
          <p:spPr>
            <a:xfrm>
              <a:off x="1330328" y="3363427"/>
              <a:ext cx="6720840" cy="731711"/>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a:r>
                <a:rPr lang="en-US" sz="1600" b="1" dirty="0">
                  <a:solidFill>
                    <a:schemeClr val="accent1"/>
                  </a:solidFill>
                  <a:latin typeface="Arial" panose="020B0604020202020204" pitchFamily="34" charset="0"/>
                </a:rPr>
                <a:t>How many bear markets will a retiree face on average?</a:t>
              </a:r>
            </a:p>
            <a:p>
              <a:pPr marL="365760"/>
              <a:r>
                <a:rPr lang="en-US" sz="1200" dirty="0">
                  <a:solidFill>
                    <a:srgbClr val="002247"/>
                  </a:solidFill>
                  <a:latin typeface="Arial" panose="020B0604020202020204" pitchFamily="34" charset="0"/>
                </a:rPr>
                <a:t>– 5 bear markets**</a:t>
              </a:r>
            </a:p>
          </p:txBody>
        </p:sp>
        <p:grpSp>
          <p:nvGrpSpPr>
            <p:cNvPr id="6" name="Group 5"/>
            <p:cNvGrpSpPr/>
            <p:nvPr/>
          </p:nvGrpSpPr>
          <p:grpSpPr>
            <a:xfrm>
              <a:off x="964570" y="3363522"/>
              <a:ext cx="615633" cy="731520"/>
              <a:chOff x="964732" y="3271779"/>
              <a:chExt cx="615633" cy="731520"/>
            </a:xfrm>
          </p:grpSpPr>
          <p:sp>
            <p:nvSpPr>
              <p:cNvPr id="46" name="Freeform 45"/>
              <p:cNvSpPr>
                <a:spLocks noChangeAspect="1"/>
              </p:cNvSpPr>
              <p:nvPr/>
            </p:nvSpPr>
            <p:spPr>
              <a:xfrm>
                <a:off x="964732" y="3271779"/>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1080619" y="3387666"/>
                <a:ext cx="499746" cy="499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3</a:t>
                </a:r>
              </a:p>
            </p:txBody>
          </p:sp>
        </p:grpSp>
      </p:grpSp>
      <p:grpSp>
        <p:nvGrpSpPr>
          <p:cNvPr id="15" name="Group 14"/>
          <p:cNvGrpSpPr/>
          <p:nvPr/>
        </p:nvGrpSpPr>
        <p:grpSpPr>
          <a:xfrm>
            <a:off x="964570" y="3646498"/>
            <a:ext cx="7214860" cy="731712"/>
            <a:chOff x="964570" y="4185604"/>
            <a:chExt cx="7214860" cy="731712"/>
          </a:xfrm>
        </p:grpSpPr>
        <p:sp>
          <p:nvSpPr>
            <p:cNvPr id="48" name="Rectangle 47"/>
            <p:cNvSpPr/>
            <p:nvPr/>
          </p:nvSpPr>
          <p:spPr>
            <a:xfrm>
              <a:off x="8042270" y="4185604"/>
              <a:ext cx="137160" cy="731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13">
              <a:extLst>
                <a:ext uri="{FF2B5EF4-FFF2-40B4-BE49-F238E27FC236}">
                  <a16:creationId xmlns:a16="http://schemas.microsoft.com/office/drawing/2014/main" id="{5318E397-884D-49F2-8F5A-4DE1DE5C5E9E}"/>
                </a:ext>
              </a:extLst>
            </p:cNvPr>
            <p:cNvSpPr/>
            <p:nvPr/>
          </p:nvSpPr>
          <p:spPr>
            <a:xfrm>
              <a:off x="1330328" y="4185605"/>
              <a:ext cx="6720840" cy="731711"/>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a:r>
                <a:rPr lang="en-US" sz="1600" b="1" dirty="0">
                  <a:solidFill>
                    <a:schemeClr val="accent1"/>
                  </a:solidFill>
                  <a:latin typeface="Arial" panose="020B0604020202020204" pitchFamily="34" charset="0"/>
                </a:rPr>
                <a:t>How long does the average bear market last?</a:t>
              </a:r>
            </a:p>
            <a:p>
              <a:pPr marL="365760"/>
              <a:r>
                <a:rPr lang="en-US" sz="1200" dirty="0">
                  <a:solidFill>
                    <a:srgbClr val="002247"/>
                  </a:solidFill>
                  <a:latin typeface="Arial" panose="020B0604020202020204" pitchFamily="34" charset="0"/>
                </a:rPr>
                <a:t>– 14 months***</a:t>
              </a:r>
            </a:p>
          </p:txBody>
        </p:sp>
        <p:grpSp>
          <p:nvGrpSpPr>
            <p:cNvPr id="5" name="Group 4"/>
            <p:cNvGrpSpPr/>
            <p:nvPr/>
          </p:nvGrpSpPr>
          <p:grpSpPr>
            <a:xfrm>
              <a:off x="964570" y="4185700"/>
              <a:ext cx="615633" cy="731520"/>
              <a:chOff x="952665" y="4040389"/>
              <a:chExt cx="615633" cy="731520"/>
            </a:xfrm>
          </p:grpSpPr>
          <p:sp>
            <p:nvSpPr>
              <p:cNvPr id="50" name="Freeform 49"/>
              <p:cNvSpPr>
                <a:spLocks noChangeAspect="1"/>
              </p:cNvSpPr>
              <p:nvPr/>
            </p:nvSpPr>
            <p:spPr>
              <a:xfrm>
                <a:off x="952665" y="4040389"/>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1068552" y="4156276"/>
                <a:ext cx="499746" cy="49974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4</a:t>
                </a:r>
              </a:p>
            </p:txBody>
          </p:sp>
        </p:grpSp>
      </p:grpSp>
      <p:grpSp>
        <p:nvGrpSpPr>
          <p:cNvPr id="14" name="Group 13"/>
          <p:cNvGrpSpPr/>
          <p:nvPr/>
        </p:nvGrpSpPr>
        <p:grpSpPr>
          <a:xfrm>
            <a:off x="964570" y="4490035"/>
            <a:ext cx="7214860" cy="731712"/>
            <a:chOff x="964570" y="5007781"/>
            <a:chExt cx="7214860" cy="731712"/>
          </a:xfrm>
        </p:grpSpPr>
        <p:sp>
          <p:nvSpPr>
            <p:cNvPr id="52" name="Rectangle 51"/>
            <p:cNvSpPr/>
            <p:nvPr/>
          </p:nvSpPr>
          <p:spPr>
            <a:xfrm>
              <a:off x="8042270" y="5007781"/>
              <a:ext cx="137160" cy="7317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13">
              <a:extLst>
                <a:ext uri="{FF2B5EF4-FFF2-40B4-BE49-F238E27FC236}">
                  <a16:creationId xmlns:a16="http://schemas.microsoft.com/office/drawing/2014/main" id="{5318E397-884D-49F2-8F5A-4DE1DE5C5E9E}"/>
                </a:ext>
              </a:extLst>
            </p:cNvPr>
            <p:cNvSpPr/>
            <p:nvPr/>
          </p:nvSpPr>
          <p:spPr>
            <a:xfrm>
              <a:off x="1330328" y="5007782"/>
              <a:ext cx="6720840" cy="731711"/>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a:r>
                <a:rPr lang="en-US" sz="1600" b="1" dirty="0">
                  <a:solidFill>
                    <a:schemeClr val="accent1"/>
                  </a:solidFill>
                  <a:latin typeface="Arial" panose="020B0604020202020204" pitchFamily="34" charset="0"/>
                </a:rPr>
                <a:t>How long does it take to recover from a bear market?</a:t>
              </a:r>
            </a:p>
            <a:p>
              <a:pPr marL="365760"/>
              <a:r>
                <a:rPr lang="en-US" sz="1200" dirty="0">
                  <a:solidFill>
                    <a:srgbClr val="002247"/>
                  </a:solidFill>
                  <a:latin typeface="Arial" panose="020B0604020202020204" pitchFamily="34" charset="0"/>
                </a:rPr>
                <a:t>– 25 months</a:t>
              </a:r>
            </a:p>
            <a:p>
              <a:pPr marL="365760"/>
              <a:r>
                <a:rPr lang="en-US" sz="1200" dirty="0">
                  <a:solidFill>
                    <a:srgbClr val="002247"/>
                  </a:solidFill>
                  <a:latin typeface="Arial" panose="020B0604020202020204" pitchFamily="34" charset="0"/>
                  <a:cs typeface="Arial" panose="020B0604020202020204" pitchFamily="34" charset="0"/>
                </a:rPr>
                <a:t>If you are</a:t>
              </a:r>
              <a:r>
                <a:rPr lang="en-US" sz="1200" dirty="0">
                  <a:solidFill>
                    <a:schemeClr val="tx1"/>
                  </a:solidFill>
                  <a:latin typeface="Arial" panose="020B0604020202020204" pitchFamily="34" charset="0"/>
                  <a:cs typeface="Arial" panose="020B0604020202020204" pitchFamily="34" charset="0"/>
                </a:rPr>
                <a:t> taking withdrawals it will take longer to recover, or worse, you may never recover**</a:t>
              </a:r>
            </a:p>
            <a:p>
              <a:pPr marL="365760"/>
              <a:endParaRPr lang="en-US" sz="1200" dirty="0">
                <a:solidFill>
                  <a:srgbClr val="002247"/>
                </a:solidFill>
                <a:latin typeface="Arial" panose="020B0604020202020204" pitchFamily="34" charset="0"/>
              </a:endParaRPr>
            </a:p>
          </p:txBody>
        </p:sp>
        <p:grpSp>
          <p:nvGrpSpPr>
            <p:cNvPr id="4" name="Group 3"/>
            <p:cNvGrpSpPr/>
            <p:nvPr/>
          </p:nvGrpSpPr>
          <p:grpSpPr>
            <a:xfrm>
              <a:off x="964570" y="5007877"/>
              <a:ext cx="615633" cy="731520"/>
              <a:chOff x="975046" y="4808805"/>
              <a:chExt cx="615633" cy="731520"/>
            </a:xfrm>
          </p:grpSpPr>
          <p:sp>
            <p:nvSpPr>
              <p:cNvPr id="54" name="Freeform 53"/>
              <p:cNvSpPr>
                <a:spLocks noChangeAspect="1"/>
              </p:cNvSpPr>
              <p:nvPr/>
            </p:nvSpPr>
            <p:spPr>
              <a:xfrm>
                <a:off x="975046" y="4808805"/>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090933" y="4924692"/>
                <a:ext cx="499746" cy="4997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5</a:t>
                </a:r>
              </a:p>
            </p:txBody>
          </p:sp>
        </p:grpSp>
      </p:grpSp>
      <p:grpSp>
        <p:nvGrpSpPr>
          <p:cNvPr id="17" name="Group 16"/>
          <p:cNvGrpSpPr/>
          <p:nvPr/>
        </p:nvGrpSpPr>
        <p:grpSpPr>
          <a:xfrm>
            <a:off x="964570" y="2059220"/>
            <a:ext cx="7214860" cy="731712"/>
            <a:chOff x="964570" y="2541248"/>
            <a:chExt cx="7214860" cy="731712"/>
          </a:xfrm>
        </p:grpSpPr>
        <p:sp>
          <p:nvSpPr>
            <p:cNvPr id="23" name="Rectangle 22"/>
            <p:cNvSpPr/>
            <p:nvPr/>
          </p:nvSpPr>
          <p:spPr>
            <a:xfrm>
              <a:off x="8042270" y="2541248"/>
              <a:ext cx="137160" cy="731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3">
              <a:extLst>
                <a:ext uri="{FF2B5EF4-FFF2-40B4-BE49-F238E27FC236}">
                  <a16:creationId xmlns:a16="http://schemas.microsoft.com/office/drawing/2014/main" id="{5318E397-884D-49F2-8F5A-4DE1DE5C5E9E}"/>
                </a:ext>
              </a:extLst>
            </p:cNvPr>
            <p:cNvSpPr/>
            <p:nvPr/>
          </p:nvSpPr>
          <p:spPr>
            <a:xfrm>
              <a:off x="1330328" y="2541249"/>
              <a:ext cx="6720840" cy="731711"/>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a:r>
                <a:rPr lang="en-US" sz="1600" b="1" dirty="0">
                  <a:solidFill>
                    <a:schemeClr val="accent1"/>
                  </a:solidFill>
                  <a:latin typeface="Arial" panose="020B0604020202020204" pitchFamily="34" charset="0"/>
                </a:rPr>
                <a:t>What is the average bear market loss since 1945?</a:t>
              </a:r>
            </a:p>
            <a:p>
              <a:pPr marL="365760"/>
              <a:r>
                <a:rPr lang="en-US" sz="1200" dirty="0">
                  <a:solidFill>
                    <a:srgbClr val="002247"/>
                  </a:solidFill>
                  <a:latin typeface="Arial" panose="020B0604020202020204" pitchFamily="34" charset="0"/>
                </a:rPr>
                <a:t>– 31%**</a:t>
              </a:r>
            </a:p>
          </p:txBody>
        </p:sp>
        <p:grpSp>
          <p:nvGrpSpPr>
            <p:cNvPr id="7" name="Group 6"/>
            <p:cNvGrpSpPr/>
            <p:nvPr/>
          </p:nvGrpSpPr>
          <p:grpSpPr>
            <a:xfrm>
              <a:off x="964570" y="2541344"/>
              <a:ext cx="615633" cy="731520"/>
              <a:chOff x="952665" y="2495424"/>
              <a:chExt cx="615633" cy="731520"/>
            </a:xfrm>
          </p:grpSpPr>
          <p:sp>
            <p:nvSpPr>
              <p:cNvPr id="25" name="Freeform 24"/>
              <p:cNvSpPr>
                <a:spLocks noChangeAspect="1"/>
              </p:cNvSpPr>
              <p:nvPr/>
            </p:nvSpPr>
            <p:spPr>
              <a:xfrm>
                <a:off x="952665" y="2495424"/>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068552" y="2611311"/>
                <a:ext cx="499746" cy="499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2</a:t>
                </a:r>
              </a:p>
            </p:txBody>
          </p:sp>
        </p:grpSp>
      </p:grpSp>
      <p:sp>
        <p:nvSpPr>
          <p:cNvPr id="36" name="TextBox 35">
            <a:extLst>
              <a:ext uri="{FF2B5EF4-FFF2-40B4-BE49-F238E27FC236}">
                <a16:creationId xmlns:a16="http://schemas.microsoft.com/office/drawing/2014/main" id="{C282BE32-32CB-6345-81B9-00F9675B9E7C}"/>
              </a:ext>
            </a:extLst>
          </p:cNvPr>
          <p:cNvSpPr txBox="1"/>
          <p:nvPr/>
        </p:nvSpPr>
        <p:spPr>
          <a:xfrm>
            <a:off x="457200" y="5460802"/>
            <a:ext cx="8122024" cy="369332"/>
          </a:xfrm>
          <a:prstGeom prst="rect">
            <a:avLst/>
          </a:prstGeom>
          <a:noFill/>
        </p:spPr>
        <p:txBody>
          <a:bodyPr wrap="square" lIns="0" tIns="0" rIns="0" bIns="0" rtlCol="0" anchor="b">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a:t>
            </a:r>
            <a:r>
              <a:rPr lang="en-US" sz="800" u="sng"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http://content.moneyinstructor.com/693/what-bull-bear-market.html</a:t>
            </a:r>
            <a:r>
              <a:rPr lang="en-US" sz="800" dirty="0">
                <a:solidFill>
                  <a:schemeClr val="tx1">
                    <a:lumMod val="75000"/>
                    <a:lumOff val="25000"/>
                  </a:schemeClr>
                </a:solidFill>
                <a:latin typeface="Arial" panose="020B0604020202020204" pitchFamily="34" charset="0"/>
                <a:cs typeface="Arial" panose="020B0604020202020204" pitchFamily="34" charset="0"/>
              </a:rPr>
              <a:t> </a:t>
            </a:r>
          </a:p>
          <a:p>
            <a:r>
              <a:rPr lang="en-US" sz="800" dirty="0">
                <a:solidFill>
                  <a:schemeClr val="tx1">
                    <a:lumMod val="75000"/>
                    <a:lumOff val="25000"/>
                  </a:schemeClr>
                </a:solidFill>
                <a:latin typeface="Arial" panose="020B0604020202020204" pitchFamily="34" charset="0"/>
                <a:cs typeface="Arial" panose="020B0604020202020204" pitchFamily="34" charset="0"/>
              </a:rPr>
              <a:t> **</a:t>
            </a:r>
            <a:r>
              <a:rPr lang="en-US" sz="800" dirty="0" err="1">
                <a:solidFill>
                  <a:schemeClr val="tx1">
                    <a:lumMod val="75000"/>
                    <a:lumOff val="25000"/>
                  </a:schemeClr>
                </a:solidFill>
                <a:latin typeface="Arial" panose="020B0604020202020204" pitchFamily="34" charset="0"/>
                <a:cs typeface="Arial" panose="020B0604020202020204" pitchFamily="34" charset="0"/>
              </a:rPr>
              <a:t>Bloomberg.com</a:t>
            </a:r>
            <a:r>
              <a:rPr lang="en-US" sz="800" dirty="0">
                <a:solidFill>
                  <a:schemeClr val="tx1">
                    <a:lumMod val="75000"/>
                    <a:lumOff val="25000"/>
                  </a:schemeClr>
                </a:solidFill>
                <a:latin typeface="Arial" panose="020B0604020202020204" pitchFamily="34" charset="0"/>
                <a:cs typeface="Arial" panose="020B0604020202020204" pitchFamily="34" charset="0"/>
              </a:rPr>
              <a:t>, Ben Carlson: </a:t>
            </a:r>
            <a:r>
              <a:rPr lang="en-US" sz="800" i="1" dirty="0">
                <a:solidFill>
                  <a:schemeClr val="tx1">
                    <a:lumMod val="75000"/>
                    <a:lumOff val="25000"/>
                  </a:schemeClr>
                </a:solidFill>
                <a:latin typeface="Arial" panose="020B0604020202020204" pitchFamily="34" charset="0"/>
                <a:cs typeface="Arial" panose="020B0604020202020204" pitchFamily="34" charset="0"/>
              </a:rPr>
              <a:t>Prepare for the Next Bear Market in Stocks</a:t>
            </a:r>
            <a:r>
              <a:rPr lang="en-US" sz="800" dirty="0">
                <a:solidFill>
                  <a:schemeClr val="tx1">
                    <a:lumMod val="75000"/>
                    <a:lumOff val="25000"/>
                  </a:schemeClr>
                </a:solidFill>
                <a:latin typeface="Arial" panose="020B0604020202020204" pitchFamily="34" charset="0"/>
                <a:cs typeface="Arial" panose="020B0604020202020204" pitchFamily="34" charset="0"/>
              </a:rPr>
              <a:t>, January 10, 2018</a:t>
            </a:r>
          </a:p>
          <a:p>
            <a:r>
              <a:rPr lang="en-US" sz="800" dirty="0">
                <a:solidFill>
                  <a:schemeClr val="tx1">
                    <a:lumMod val="75000"/>
                    <a:lumOff val="25000"/>
                  </a:schemeClr>
                </a:solidFill>
                <a:latin typeface="Arial" panose="020B0604020202020204" pitchFamily="34" charset="0"/>
                <a:cs typeface="Arial" panose="020B0604020202020204" pitchFamily="34" charset="0"/>
              </a:rPr>
              <a:t>***SPAR, </a:t>
            </a:r>
            <a:r>
              <a:rPr lang="en-US" sz="800" dirty="0" err="1">
                <a:solidFill>
                  <a:schemeClr val="tx1">
                    <a:lumMod val="75000"/>
                    <a:lumOff val="25000"/>
                  </a:schemeClr>
                </a:solidFill>
                <a:latin typeface="Arial" panose="020B0604020202020204" pitchFamily="34" charset="0"/>
                <a:cs typeface="Arial" panose="020B0604020202020204" pitchFamily="34" charset="0"/>
              </a:rPr>
              <a:t>Factset</a:t>
            </a:r>
            <a:r>
              <a:rPr lang="en-US" sz="800" dirty="0">
                <a:solidFill>
                  <a:schemeClr val="tx1">
                    <a:lumMod val="75000"/>
                    <a:lumOff val="25000"/>
                  </a:schemeClr>
                </a:solidFill>
                <a:latin typeface="Arial" panose="020B0604020202020204" pitchFamily="34" charset="0"/>
                <a:cs typeface="Arial" panose="020B0604020202020204" pitchFamily="34" charset="0"/>
              </a:rPr>
              <a:t> Research Systems Inc., Jan-2017.</a:t>
            </a:r>
          </a:p>
        </p:txBody>
      </p:sp>
    </p:spTree>
    <p:extLst>
      <p:ext uri="{BB962C8B-B14F-4D97-AF65-F5344CB8AC3E}">
        <p14:creationId xmlns:p14="http://schemas.microsoft.com/office/powerpoint/2010/main" val="351296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FDA4C4-DD24-4EEA-948E-73E2B1E037EA}"/>
              </a:ext>
            </a:extLst>
          </p:cNvPr>
          <p:cNvGraphicFramePr>
            <a:graphicFrameLocks noGrp="1"/>
          </p:cNvGraphicFramePr>
          <p:nvPr/>
        </p:nvGraphicFramePr>
        <p:xfrm>
          <a:off x="1600207" y="5200650"/>
          <a:ext cx="6051549" cy="370840"/>
        </p:xfrm>
        <a:graphic>
          <a:graphicData uri="http://schemas.openxmlformats.org/drawingml/2006/table">
            <a:tbl>
              <a:tblPr firstRow="1" bandRow="1">
                <a:tableStyleId>{5C22544A-7EE6-4342-B048-85BDC9FD1C3A}</a:tableStyleId>
              </a:tblPr>
              <a:tblGrid>
                <a:gridCol w="288169">
                  <a:extLst>
                    <a:ext uri="{9D8B030D-6E8A-4147-A177-3AD203B41FA5}">
                      <a16:colId xmlns:a16="http://schemas.microsoft.com/office/drawing/2014/main" val="2973362081"/>
                    </a:ext>
                  </a:extLst>
                </a:gridCol>
                <a:gridCol w="288169">
                  <a:extLst>
                    <a:ext uri="{9D8B030D-6E8A-4147-A177-3AD203B41FA5}">
                      <a16:colId xmlns:a16="http://schemas.microsoft.com/office/drawing/2014/main" val="218561677"/>
                    </a:ext>
                  </a:extLst>
                </a:gridCol>
                <a:gridCol w="288169">
                  <a:extLst>
                    <a:ext uri="{9D8B030D-6E8A-4147-A177-3AD203B41FA5}">
                      <a16:colId xmlns:a16="http://schemas.microsoft.com/office/drawing/2014/main" val="3699944047"/>
                    </a:ext>
                  </a:extLst>
                </a:gridCol>
                <a:gridCol w="288169">
                  <a:extLst>
                    <a:ext uri="{9D8B030D-6E8A-4147-A177-3AD203B41FA5}">
                      <a16:colId xmlns:a16="http://schemas.microsoft.com/office/drawing/2014/main" val="1840959232"/>
                    </a:ext>
                  </a:extLst>
                </a:gridCol>
                <a:gridCol w="288169">
                  <a:extLst>
                    <a:ext uri="{9D8B030D-6E8A-4147-A177-3AD203B41FA5}">
                      <a16:colId xmlns:a16="http://schemas.microsoft.com/office/drawing/2014/main" val="1680191803"/>
                    </a:ext>
                  </a:extLst>
                </a:gridCol>
                <a:gridCol w="288169">
                  <a:extLst>
                    <a:ext uri="{9D8B030D-6E8A-4147-A177-3AD203B41FA5}">
                      <a16:colId xmlns:a16="http://schemas.microsoft.com/office/drawing/2014/main" val="3543396269"/>
                    </a:ext>
                  </a:extLst>
                </a:gridCol>
                <a:gridCol w="288169">
                  <a:extLst>
                    <a:ext uri="{9D8B030D-6E8A-4147-A177-3AD203B41FA5}">
                      <a16:colId xmlns:a16="http://schemas.microsoft.com/office/drawing/2014/main" val="1603526358"/>
                    </a:ext>
                  </a:extLst>
                </a:gridCol>
                <a:gridCol w="288169">
                  <a:extLst>
                    <a:ext uri="{9D8B030D-6E8A-4147-A177-3AD203B41FA5}">
                      <a16:colId xmlns:a16="http://schemas.microsoft.com/office/drawing/2014/main" val="919799262"/>
                    </a:ext>
                  </a:extLst>
                </a:gridCol>
                <a:gridCol w="288169">
                  <a:extLst>
                    <a:ext uri="{9D8B030D-6E8A-4147-A177-3AD203B41FA5}">
                      <a16:colId xmlns:a16="http://schemas.microsoft.com/office/drawing/2014/main" val="2113332583"/>
                    </a:ext>
                  </a:extLst>
                </a:gridCol>
                <a:gridCol w="288169">
                  <a:extLst>
                    <a:ext uri="{9D8B030D-6E8A-4147-A177-3AD203B41FA5}">
                      <a16:colId xmlns:a16="http://schemas.microsoft.com/office/drawing/2014/main" val="2807006347"/>
                    </a:ext>
                  </a:extLst>
                </a:gridCol>
                <a:gridCol w="288169">
                  <a:extLst>
                    <a:ext uri="{9D8B030D-6E8A-4147-A177-3AD203B41FA5}">
                      <a16:colId xmlns:a16="http://schemas.microsoft.com/office/drawing/2014/main" val="2095836203"/>
                    </a:ext>
                  </a:extLst>
                </a:gridCol>
                <a:gridCol w="288169">
                  <a:extLst>
                    <a:ext uri="{9D8B030D-6E8A-4147-A177-3AD203B41FA5}">
                      <a16:colId xmlns:a16="http://schemas.microsoft.com/office/drawing/2014/main" val="3403352341"/>
                    </a:ext>
                  </a:extLst>
                </a:gridCol>
                <a:gridCol w="288169">
                  <a:extLst>
                    <a:ext uri="{9D8B030D-6E8A-4147-A177-3AD203B41FA5}">
                      <a16:colId xmlns:a16="http://schemas.microsoft.com/office/drawing/2014/main" val="552588187"/>
                    </a:ext>
                  </a:extLst>
                </a:gridCol>
                <a:gridCol w="288169">
                  <a:extLst>
                    <a:ext uri="{9D8B030D-6E8A-4147-A177-3AD203B41FA5}">
                      <a16:colId xmlns:a16="http://schemas.microsoft.com/office/drawing/2014/main" val="3021476571"/>
                    </a:ext>
                  </a:extLst>
                </a:gridCol>
                <a:gridCol w="288169">
                  <a:extLst>
                    <a:ext uri="{9D8B030D-6E8A-4147-A177-3AD203B41FA5}">
                      <a16:colId xmlns:a16="http://schemas.microsoft.com/office/drawing/2014/main" val="1396627500"/>
                    </a:ext>
                  </a:extLst>
                </a:gridCol>
                <a:gridCol w="288169">
                  <a:extLst>
                    <a:ext uri="{9D8B030D-6E8A-4147-A177-3AD203B41FA5}">
                      <a16:colId xmlns:a16="http://schemas.microsoft.com/office/drawing/2014/main" val="561330608"/>
                    </a:ext>
                  </a:extLst>
                </a:gridCol>
                <a:gridCol w="288169">
                  <a:extLst>
                    <a:ext uri="{9D8B030D-6E8A-4147-A177-3AD203B41FA5}">
                      <a16:colId xmlns:a16="http://schemas.microsoft.com/office/drawing/2014/main" val="2266005176"/>
                    </a:ext>
                  </a:extLst>
                </a:gridCol>
                <a:gridCol w="288169">
                  <a:extLst>
                    <a:ext uri="{9D8B030D-6E8A-4147-A177-3AD203B41FA5}">
                      <a16:colId xmlns:a16="http://schemas.microsoft.com/office/drawing/2014/main" val="301671351"/>
                    </a:ext>
                  </a:extLst>
                </a:gridCol>
                <a:gridCol w="288169">
                  <a:extLst>
                    <a:ext uri="{9D8B030D-6E8A-4147-A177-3AD203B41FA5}">
                      <a16:colId xmlns:a16="http://schemas.microsoft.com/office/drawing/2014/main" val="2879959893"/>
                    </a:ext>
                  </a:extLst>
                </a:gridCol>
                <a:gridCol w="288169">
                  <a:extLst>
                    <a:ext uri="{9D8B030D-6E8A-4147-A177-3AD203B41FA5}">
                      <a16:colId xmlns:a16="http://schemas.microsoft.com/office/drawing/2014/main" val="2231574649"/>
                    </a:ext>
                  </a:extLst>
                </a:gridCol>
                <a:gridCol w="288169">
                  <a:extLst>
                    <a:ext uri="{9D8B030D-6E8A-4147-A177-3AD203B41FA5}">
                      <a16:colId xmlns:a16="http://schemas.microsoft.com/office/drawing/2014/main" val="1218353686"/>
                    </a:ext>
                  </a:extLst>
                </a:gridCol>
              </a:tblGrid>
              <a:tr h="370840">
                <a:tc>
                  <a:txBody>
                    <a:bodyPr/>
                    <a:lstStyle/>
                    <a:p>
                      <a:pPr algn="ctr"/>
                      <a:r>
                        <a:rPr lang="en-US" sz="1000" b="0" dirty="0">
                          <a:solidFill>
                            <a:srgbClr val="616161"/>
                          </a:solidFill>
                          <a:latin typeface="Arial" panose="020B0604020202020204" pitchFamily="34" charset="0"/>
                          <a:cs typeface="Arial" panose="020B0604020202020204" pitchFamily="34" charset="0"/>
                        </a:rPr>
                        <a:t>97</a:t>
                      </a:r>
                    </a:p>
                  </a:txBody>
                  <a:tcPr marL="0" marR="0"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616161"/>
                          </a:solidFill>
                          <a:latin typeface="Arial" panose="020B0604020202020204" pitchFamily="34" charset="0"/>
                          <a:cs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92901"/>
                  </a:ext>
                </a:extLst>
              </a:tr>
            </a:tbl>
          </a:graphicData>
        </a:graphic>
      </p:graphicFrame>
      <p:graphicFrame>
        <p:nvGraphicFramePr>
          <p:cNvPr id="5" name="Chart 4">
            <a:extLst>
              <a:ext uri="{FF2B5EF4-FFF2-40B4-BE49-F238E27FC236}">
                <a16:creationId xmlns:a16="http://schemas.microsoft.com/office/drawing/2014/main" id="{8FB041AB-B7AB-4D85-BA72-5BA871A3082E}"/>
              </a:ext>
            </a:extLst>
          </p:cNvPr>
          <p:cNvGraphicFramePr>
            <a:graphicFrameLocks/>
          </p:cNvGraphicFramePr>
          <p:nvPr>
            <p:extLst>
              <p:ext uri="{D42A27DB-BD31-4B8C-83A1-F6EECF244321}">
                <p14:modId xmlns:p14="http://schemas.microsoft.com/office/powerpoint/2010/main" val="2416420180"/>
              </p:ext>
            </p:extLst>
          </p:nvPr>
        </p:nvGraphicFramePr>
        <p:xfrm>
          <a:off x="1221049" y="1379608"/>
          <a:ext cx="6701902" cy="3886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04D3D09A-159F-4965-B050-5BC45CC752D6}"/>
              </a:ext>
            </a:extLst>
          </p:cNvPr>
          <p:cNvCxnSpPr>
            <a:cxnSpLocks/>
          </p:cNvCxnSpPr>
          <p:nvPr/>
        </p:nvCxnSpPr>
        <p:spPr>
          <a:xfrm flipV="1">
            <a:off x="1726065" y="3445996"/>
            <a:ext cx="928977" cy="928976"/>
          </a:xfrm>
          <a:prstGeom prst="line">
            <a:avLst/>
          </a:prstGeom>
          <a:ln w="34925">
            <a:solidFill>
              <a:srgbClr val="E37239"/>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A53663-9BBE-44B3-8D45-7156EA759707}"/>
              </a:ext>
            </a:extLst>
          </p:cNvPr>
          <p:cNvCxnSpPr>
            <a:cxnSpLocks/>
          </p:cNvCxnSpPr>
          <p:nvPr/>
        </p:nvCxnSpPr>
        <p:spPr>
          <a:xfrm>
            <a:off x="2684544" y="3443179"/>
            <a:ext cx="702299" cy="847155"/>
          </a:xfrm>
          <a:prstGeom prst="line">
            <a:avLst/>
          </a:prstGeom>
          <a:ln w="34925">
            <a:solidFill>
              <a:srgbClr val="DF6020"/>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ECAE8D-C7A0-483A-BD6C-2F7B5F8CB9AD}"/>
              </a:ext>
            </a:extLst>
          </p:cNvPr>
          <p:cNvCxnSpPr>
            <a:cxnSpLocks/>
          </p:cNvCxnSpPr>
          <p:nvPr/>
        </p:nvCxnSpPr>
        <p:spPr>
          <a:xfrm flipV="1">
            <a:off x="3385529" y="3431276"/>
            <a:ext cx="1394674" cy="859058"/>
          </a:xfrm>
          <a:prstGeom prst="line">
            <a:avLst/>
          </a:prstGeom>
          <a:ln w="34925">
            <a:solidFill>
              <a:srgbClr val="E37239"/>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0F84A5-689C-4DC3-835B-EE407D9050AF}"/>
              </a:ext>
            </a:extLst>
          </p:cNvPr>
          <p:cNvCxnSpPr>
            <a:cxnSpLocks/>
          </p:cNvCxnSpPr>
          <p:nvPr/>
        </p:nvCxnSpPr>
        <p:spPr>
          <a:xfrm flipV="1">
            <a:off x="5268732" y="2184098"/>
            <a:ext cx="2521508" cy="2216056"/>
          </a:xfrm>
          <a:prstGeom prst="line">
            <a:avLst/>
          </a:prstGeom>
          <a:ln w="34925">
            <a:solidFill>
              <a:srgbClr val="E37239"/>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98627A-D0F5-4966-A87D-FE5559A9950D}"/>
              </a:ext>
            </a:extLst>
          </p:cNvPr>
          <p:cNvSpPr txBox="1"/>
          <p:nvPr/>
        </p:nvSpPr>
        <p:spPr>
          <a:xfrm>
            <a:off x="1994653" y="2527914"/>
            <a:ext cx="1063786" cy="707886"/>
          </a:xfrm>
          <a:prstGeom prst="rect">
            <a:avLst/>
          </a:prstGeom>
          <a:noFill/>
        </p:spPr>
        <p:txBody>
          <a:bodyPr wrap="square" rtlCol="0">
            <a:spAutoFit/>
          </a:bodyPr>
          <a:lstStyle/>
          <a:p>
            <a:r>
              <a:rPr lang="en-US" sz="1000" b="1" dirty="0">
                <a:solidFill>
                  <a:schemeClr val="accent1"/>
                </a:solidFill>
                <a:latin typeface="Arial Narrow" panose="020B0606020202030204" pitchFamily="34" charset="0"/>
              </a:rPr>
              <a:t>12/31/1996 to 3/24/2000</a:t>
            </a:r>
          </a:p>
          <a:p>
            <a:r>
              <a:rPr lang="en-US" sz="2000" b="1" dirty="0">
                <a:solidFill>
                  <a:schemeClr val="accent1"/>
                </a:solidFill>
                <a:latin typeface="Arial Narrow" panose="020B0606020202030204" pitchFamily="34" charset="0"/>
              </a:rPr>
              <a:t>+106%</a:t>
            </a:r>
          </a:p>
        </p:txBody>
      </p:sp>
      <p:sp>
        <p:nvSpPr>
          <p:cNvPr id="10" name="TextBox 9">
            <a:extLst>
              <a:ext uri="{FF2B5EF4-FFF2-40B4-BE49-F238E27FC236}">
                <a16:creationId xmlns:a16="http://schemas.microsoft.com/office/drawing/2014/main" id="{1A9C8623-3E0B-4B50-97BA-CC85CC80BE82}"/>
              </a:ext>
            </a:extLst>
          </p:cNvPr>
          <p:cNvSpPr txBox="1"/>
          <p:nvPr/>
        </p:nvSpPr>
        <p:spPr>
          <a:xfrm>
            <a:off x="2438400" y="4191000"/>
            <a:ext cx="914400" cy="723275"/>
          </a:xfrm>
          <a:prstGeom prst="rect">
            <a:avLst/>
          </a:prstGeom>
          <a:noFill/>
        </p:spPr>
        <p:txBody>
          <a:bodyPr wrap="square" rtlCol="0">
            <a:spAutoFit/>
          </a:bodyPr>
          <a:lstStyle/>
          <a:p>
            <a:r>
              <a:rPr lang="en-US" sz="1000" b="1" dirty="0">
                <a:solidFill>
                  <a:srgbClr val="FF0000"/>
                </a:solidFill>
                <a:latin typeface="Arial Narrow" panose="020B0606020202030204" pitchFamily="34" charset="0"/>
              </a:rPr>
              <a:t>3/24/2000 to 10/9/2002</a:t>
            </a:r>
          </a:p>
          <a:p>
            <a:r>
              <a:rPr lang="en-US" sz="2000" b="1" dirty="0">
                <a:solidFill>
                  <a:srgbClr val="FF0000"/>
                </a:solidFill>
                <a:latin typeface="Arial Narrow" panose="020B0606020202030204" pitchFamily="34" charset="0"/>
              </a:rPr>
              <a:t>-45%</a:t>
            </a:r>
          </a:p>
        </p:txBody>
      </p:sp>
      <p:sp>
        <p:nvSpPr>
          <p:cNvPr id="12" name="TextBox 11">
            <a:extLst>
              <a:ext uri="{FF2B5EF4-FFF2-40B4-BE49-F238E27FC236}">
                <a16:creationId xmlns:a16="http://schemas.microsoft.com/office/drawing/2014/main" id="{5216F064-85E1-400E-8E67-8963E62E3B9B}"/>
              </a:ext>
            </a:extLst>
          </p:cNvPr>
          <p:cNvSpPr txBox="1"/>
          <p:nvPr/>
        </p:nvSpPr>
        <p:spPr>
          <a:xfrm>
            <a:off x="3909650" y="2514244"/>
            <a:ext cx="1059748" cy="707886"/>
          </a:xfrm>
          <a:prstGeom prst="rect">
            <a:avLst/>
          </a:prstGeom>
          <a:noFill/>
        </p:spPr>
        <p:txBody>
          <a:bodyPr wrap="square" rtlCol="0">
            <a:spAutoFit/>
          </a:bodyPr>
          <a:lstStyle/>
          <a:p>
            <a:r>
              <a:rPr lang="en-US" sz="1000" b="1" dirty="0">
                <a:solidFill>
                  <a:schemeClr val="accent1"/>
                </a:solidFill>
                <a:latin typeface="Arial Narrow" panose="020B0606020202030204" pitchFamily="34" charset="0"/>
              </a:rPr>
              <a:t>10/9/2002 to 10/9/2007</a:t>
            </a:r>
          </a:p>
          <a:p>
            <a:r>
              <a:rPr lang="en-US" sz="2000" b="1" dirty="0">
                <a:solidFill>
                  <a:schemeClr val="accent1"/>
                </a:solidFill>
                <a:latin typeface="Arial Narrow" panose="020B0606020202030204" pitchFamily="34" charset="0"/>
              </a:rPr>
              <a:t>+101%</a:t>
            </a:r>
          </a:p>
        </p:txBody>
      </p:sp>
      <p:sp>
        <p:nvSpPr>
          <p:cNvPr id="13" name="TextBox 12">
            <a:extLst>
              <a:ext uri="{FF2B5EF4-FFF2-40B4-BE49-F238E27FC236}">
                <a16:creationId xmlns:a16="http://schemas.microsoft.com/office/drawing/2014/main" id="{6E32918F-5DBB-4F5F-BA9F-8A100E246E35}"/>
              </a:ext>
            </a:extLst>
          </p:cNvPr>
          <p:cNvSpPr txBox="1"/>
          <p:nvPr/>
        </p:nvSpPr>
        <p:spPr>
          <a:xfrm>
            <a:off x="4393075" y="4350543"/>
            <a:ext cx="914400" cy="707886"/>
          </a:xfrm>
          <a:prstGeom prst="rect">
            <a:avLst/>
          </a:prstGeom>
          <a:noFill/>
        </p:spPr>
        <p:txBody>
          <a:bodyPr wrap="square" rtlCol="0">
            <a:spAutoFit/>
          </a:bodyPr>
          <a:lstStyle/>
          <a:p>
            <a:r>
              <a:rPr lang="en-US" sz="1000" b="1" dirty="0">
                <a:solidFill>
                  <a:srgbClr val="FF0000"/>
                </a:solidFill>
                <a:latin typeface="Arial Narrow" panose="020B0606020202030204" pitchFamily="34" charset="0"/>
              </a:rPr>
              <a:t>10/9/2007 to 3/9/2009</a:t>
            </a:r>
          </a:p>
          <a:p>
            <a:r>
              <a:rPr lang="en-US" sz="2000" b="1" dirty="0">
                <a:solidFill>
                  <a:srgbClr val="FF0000"/>
                </a:solidFill>
                <a:latin typeface="Arial Narrow" panose="020B0606020202030204" pitchFamily="34" charset="0"/>
              </a:rPr>
              <a:t>-57%</a:t>
            </a:r>
          </a:p>
        </p:txBody>
      </p:sp>
      <p:sp>
        <p:nvSpPr>
          <p:cNvPr id="15" name="TextBox 14">
            <a:extLst>
              <a:ext uri="{FF2B5EF4-FFF2-40B4-BE49-F238E27FC236}">
                <a16:creationId xmlns:a16="http://schemas.microsoft.com/office/drawing/2014/main" id="{3B30836D-2FC4-4B42-B7D7-9F841D0EAED2}"/>
              </a:ext>
            </a:extLst>
          </p:cNvPr>
          <p:cNvSpPr txBox="1"/>
          <p:nvPr/>
        </p:nvSpPr>
        <p:spPr>
          <a:xfrm>
            <a:off x="5747040" y="2555166"/>
            <a:ext cx="988671" cy="707886"/>
          </a:xfrm>
          <a:prstGeom prst="rect">
            <a:avLst/>
          </a:prstGeom>
          <a:noFill/>
        </p:spPr>
        <p:txBody>
          <a:bodyPr wrap="square" rtlCol="0">
            <a:spAutoFit/>
          </a:bodyPr>
          <a:lstStyle/>
          <a:p>
            <a:r>
              <a:rPr lang="en-US" sz="1000" b="1" dirty="0">
                <a:solidFill>
                  <a:schemeClr val="accent1"/>
                </a:solidFill>
                <a:latin typeface="Arial Narrow" panose="020B0606020202030204" pitchFamily="34" charset="0"/>
              </a:rPr>
              <a:t>3/9/2009 to 12/31/2017</a:t>
            </a:r>
          </a:p>
          <a:p>
            <a:r>
              <a:rPr lang="en-US" sz="2000" b="1" dirty="0">
                <a:solidFill>
                  <a:schemeClr val="accent1"/>
                </a:solidFill>
                <a:latin typeface="Arial Narrow" panose="020B0606020202030204" pitchFamily="34" charset="0"/>
              </a:rPr>
              <a:t>+295%</a:t>
            </a:r>
          </a:p>
        </p:txBody>
      </p:sp>
      <p:sp>
        <p:nvSpPr>
          <p:cNvPr id="16" name="Title 21">
            <a:extLst>
              <a:ext uri="{FF2B5EF4-FFF2-40B4-BE49-F238E27FC236}">
                <a16:creationId xmlns:a16="http://schemas.microsoft.com/office/drawing/2014/main" id="{39BAD752-1F5E-48BD-892F-1930367929D0}"/>
              </a:ext>
            </a:extLst>
          </p:cNvPr>
          <p:cNvSpPr>
            <a:spLocks noGrp="1"/>
          </p:cNvSpPr>
          <p:nvPr>
            <p:ph type="title"/>
          </p:nvPr>
        </p:nvSpPr>
        <p:spPr/>
        <p:txBody>
          <a:bodyPr/>
          <a:lstStyle/>
          <a:p>
            <a:r>
              <a:rPr lang="en-US" dirty="0"/>
              <a:t>Market Risk</a:t>
            </a:r>
          </a:p>
        </p:txBody>
      </p:sp>
      <p:sp>
        <p:nvSpPr>
          <p:cNvPr id="17" name="Rectangle 16">
            <a:extLst>
              <a:ext uri="{FF2B5EF4-FFF2-40B4-BE49-F238E27FC236}">
                <a16:creationId xmlns:a16="http://schemas.microsoft.com/office/drawing/2014/main" id="{B83C4B59-693A-4FEE-8DA0-8B98FCE26C9D}"/>
              </a:ext>
            </a:extLst>
          </p:cNvPr>
          <p:cNvSpPr/>
          <p:nvPr/>
        </p:nvSpPr>
        <p:spPr>
          <a:xfrm>
            <a:off x="457200" y="5503933"/>
            <a:ext cx="8229600" cy="353943"/>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Source: Yahoo Finance, 2018. Market returns represented by S&amp;P 500 Price Return Index. Returns assume no reinvestment of dividends. Past performance is not indicative of future returns.</a:t>
            </a:r>
          </a:p>
        </p:txBody>
      </p:sp>
    </p:spTree>
    <p:extLst>
      <p:ext uri="{BB962C8B-B14F-4D97-AF65-F5344CB8AC3E}">
        <p14:creationId xmlns:p14="http://schemas.microsoft.com/office/powerpoint/2010/main" val="257860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37" y="2445119"/>
            <a:ext cx="5569744" cy="41671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4437" y="3259502"/>
            <a:ext cx="5569744" cy="41671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4437" y="4073885"/>
            <a:ext cx="5569744" cy="41671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174457" y="2445119"/>
            <a:ext cx="0" cy="2481258"/>
          </a:xfrm>
          <a:prstGeom prst="line">
            <a:avLst/>
          </a:prstGeom>
          <a:ln w="9525">
            <a:solidFill>
              <a:srgbClr val="DBDBDB"/>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83857" y="2445119"/>
            <a:ext cx="0" cy="2481258"/>
          </a:xfrm>
          <a:prstGeom prst="line">
            <a:avLst/>
          </a:prstGeom>
          <a:ln w="9525">
            <a:solidFill>
              <a:srgbClr val="DBDBDB"/>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93257" y="2445119"/>
            <a:ext cx="0" cy="2481258"/>
          </a:xfrm>
          <a:prstGeom prst="line">
            <a:avLst/>
          </a:prstGeom>
          <a:ln w="9525">
            <a:solidFill>
              <a:srgbClr val="DBDBDB"/>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02657" y="2445119"/>
            <a:ext cx="0" cy="2481258"/>
          </a:xfrm>
          <a:prstGeom prst="line">
            <a:avLst/>
          </a:prstGeom>
          <a:ln w="9525">
            <a:solidFill>
              <a:srgbClr val="DBDBDB"/>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2533" y="2445119"/>
            <a:ext cx="0" cy="2481258"/>
          </a:xfrm>
          <a:prstGeom prst="line">
            <a:avLst/>
          </a:prstGeom>
          <a:ln w="9525">
            <a:solidFill>
              <a:srgbClr val="DBDBDB"/>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4437" y="4890663"/>
            <a:ext cx="5569744" cy="0"/>
          </a:xfrm>
          <a:prstGeom prst="line">
            <a:avLst/>
          </a:prstGeom>
          <a:ln w="12700">
            <a:solidFill>
              <a:srgbClr val="DBDBDB"/>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72200" y="2445119"/>
            <a:ext cx="0" cy="2481258"/>
          </a:xfrm>
          <a:prstGeom prst="line">
            <a:avLst/>
          </a:prstGeom>
          <a:ln w="9525">
            <a:solidFill>
              <a:srgbClr val="7A9445"/>
            </a:solidFill>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Facing a Downturn on the Doorstep</a:t>
            </a:r>
            <a:br>
              <a:rPr lang="en-US" dirty="0"/>
            </a:br>
            <a:r>
              <a:rPr lang="en-US" dirty="0"/>
              <a:t>of Retirement </a:t>
            </a:r>
          </a:p>
        </p:txBody>
      </p:sp>
      <p:graphicFrame>
        <p:nvGraphicFramePr>
          <p:cNvPr id="7" name="Chart 6"/>
          <p:cNvGraphicFramePr>
            <a:graphicFrameLocks noChangeAspect="1"/>
          </p:cNvGraphicFramePr>
          <p:nvPr/>
        </p:nvGraphicFramePr>
        <p:xfrm>
          <a:off x="488157" y="2308413"/>
          <a:ext cx="6134100" cy="3029185"/>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p:cNvSpPr/>
          <p:nvPr/>
        </p:nvSpPr>
        <p:spPr>
          <a:xfrm>
            <a:off x="5486400" y="4974003"/>
            <a:ext cx="137160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dirty="0">
                <a:solidFill>
                  <a:srgbClr val="7A9445"/>
                </a:solidFill>
                <a:latin typeface="Arial" panose="020B0604020202020204" pitchFamily="34" charset="0"/>
                <a:cs typeface="Arial" panose="020B0604020202020204" pitchFamily="34" charset="0"/>
              </a:rPr>
              <a:t>Intended Retirement</a:t>
            </a:r>
          </a:p>
        </p:txBody>
      </p:sp>
      <p:sp>
        <p:nvSpPr>
          <p:cNvPr id="35" name="TextBox 34"/>
          <p:cNvSpPr txBox="1"/>
          <p:nvPr/>
        </p:nvSpPr>
        <p:spPr>
          <a:xfrm>
            <a:off x="1828800" y="2945172"/>
            <a:ext cx="439544" cy="246221"/>
          </a:xfrm>
          <a:prstGeom prst="rect">
            <a:avLst/>
          </a:prstGeom>
          <a:noFill/>
        </p:spPr>
        <p:txBody>
          <a:bodyPr wrap="none" rtlCol="0">
            <a:spAutoFit/>
          </a:bodyPr>
          <a:lstStyle/>
          <a:p>
            <a:r>
              <a:rPr lang="en-US" sz="1000" dirty="0">
                <a:solidFill>
                  <a:srgbClr val="616161"/>
                </a:solidFill>
              </a:rPr>
              <a:t>12%</a:t>
            </a:r>
          </a:p>
        </p:txBody>
      </p:sp>
      <p:sp>
        <p:nvSpPr>
          <p:cNvPr id="36" name="TextBox 35"/>
          <p:cNvSpPr txBox="1"/>
          <p:nvPr/>
        </p:nvSpPr>
        <p:spPr>
          <a:xfrm>
            <a:off x="2760856" y="2496979"/>
            <a:ext cx="439544" cy="246221"/>
          </a:xfrm>
          <a:prstGeom prst="rect">
            <a:avLst/>
          </a:prstGeom>
          <a:noFill/>
        </p:spPr>
        <p:txBody>
          <a:bodyPr wrap="none" rtlCol="0">
            <a:spAutoFit/>
          </a:bodyPr>
          <a:lstStyle/>
          <a:p>
            <a:r>
              <a:rPr lang="en-US" sz="1000" dirty="0">
                <a:solidFill>
                  <a:srgbClr val="616161"/>
                </a:solidFill>
              </a:rPr>
              <a:t>10%</a:t>
            </a:r>
          </a:p>
        </p:txBody>
      </p:sp>
      <p:sp>
        <p:nvSpPr>
          <p:cNvPr id="37" name="TextBox 36"/>
          <p:cNvSpPr txBox="1"/>
          <p:nvPr/>
        </p:nvSpPr>
        <p:spPr>
          <a:xfrm>
            <a:off x="3784376" y="3680032"/>
            <a:ext cx="482824" cy="246221"/>
          </a:xfrm>
          <a:prstGeom prst="rect">
            <a:avLst/>
          </a:prstGeom>
          <a:noFill/>
        </p:spPr>
        <p:txBody>
          <a:bodyPr wrap="none" rtlCol="0">
            <a:spAutoFit/>
          </a:bodyPr>
          <a:lstStyle/>
          <a:p>
            <a:r>
              <a:rPr lang="en-US" sz="1000" dirty="0">
                <a:solidFill>
                  <a:srgbClr val="616161"/>
                </a:solidFill>
              </a:rPr>
              <a:t>-19%</a:t>
            </a:r>
          </a:p>
        </p:txBody>
      </p:sp>
      <p:sp>
        <p:nvSpPr>
          <p:cNvPr id="38" name="TextBox 37"/>
          <p:cNvSpPr txBox="1"/>
          <p:nvPr/>
        </p:nvSpPr>
        <p:spPr>
          <a:xfrm>
            <a:off x="4724400" y="4231053"/>
            <a:ext cx="482824" cy="246221"/>
          </a:xfrm>
          <a:prstGeom prst="rect">
            <a:avLst/>
          </a:prstGeom>
          <a:noFill/>
        </p:spPr>
        <p:txBody>
          <a:bodyPr wrap="none" rtlCol="0">
            <a:spAutoFit/>
          </a:bodyPr>
          <a:lstStyle/>
          <a:p>
            <a:r>
              <a:rPr lang="en-US" sz="1000" dirty="0">
                <a:solidFill>
                  <a:srgbClr val="616161"/>
                </a:solidFill>
              </a:rPr>
              <a:t>-15%</a:t>
            </a:r>
          </a:p>
        </p:txBody>
      </p:sp>
      <p:sp>
        <p:nvSpPr>
          <p:cNvPr id="39" name="TextBox 38"/>
          <p:cNvSpPr txBox="1"/>
          <p:nvPr/>
        </p:nvSpPr>
        <p:spPr>
          <a:xfrm>
            <a:off x="5808856" y="2478453"/>
            <a:ext cx="439544" cy="246221"/>
          </a:xfrm>
          <a:prstGeom prst="rect">
            <a:avLst/>
          </a:prstGeom>
          <a:noFill/>
        </p:spPr>
        <p:txBody>
          <a:bodyPr wrap="none" rtlCol="0">
            <a:spAutoFit/>
          </a:bodyPr>
          <a:lstStyle/>
          <a:p>
            <a:r>
              <a:rPr lang="en-US" sz="1000" dirty="0">
                <a:solidFill>
                  <a:srgbClr val="616161"/>
                </a:solidFill>
              </a:rPr>
              <a:t>45%</a:t>
            </a:r>
          </a:p>
        </p:txBody>
      </p:sp>
      <p:sp>
        <p:nvSpPr>
          <p:cNvPr id="40" name="TextBox 39"/>
          <p:cNvSpPr txBox="1"/>
          <p:nvPr/>
        </p:nvSpPr>
        <p:spPr>
          <a:xfrm>
            <a:off x="3324134" y="5163979"/>
            <a:ext cx="1348446" cy="246221"/>
          </a:xfrm>
          <a:prstGeom prst="rect">
            <a:avLst/>
          </a:prstGeom>
          <a:noFill/>
        </p:spPr>
        <p:txBody>
          <a:bodyPr wrap="none" rtlCol="0">
            <a:spAutoFit/>
          </a:bodyPr>
          <a:lstStyle/>
          <a:p>
            <a:r>
              <a:rPr lang="en-US" sz="1000" b="1" dirty="0">
                <a:solidFill>
                  <a:srgbClr val="616161"/>
                </a:solidFill>
              </a:rPr>
              <a:t>Years to retirement</a:t>
            </a:r>
          </a:p>
        </p:txBody>
      </p:sp>
      <p:sp>
        <p:nvSpPr>
          <p:cNvPr id="42" name="TextBox 41"/>
          <p:cNvSpPr txBox="1"/>
          <p:nvPr/>
        </p:nvSpPr>
        <p:spPr>
          <a:xfrm>
            <a:off x="3259274" y="2503624"/>
            <a:ext cx="477970" cy="160044"/>
          </a:xfrm>
          <a:prstGeom prst="rect">
            <a:avLst/>
          </a:prstGeom>
          <a:solidFill>
            <a:schemeClr val="accent1"/>
          </a:solidFill>
          <a:ln>
            <a:noFill/>
          </a:ln>
        </p:spPr>
        <p:txBody>
          <a:bodyPr wrap="square" lIns="18288" tIns="18288" rIns="18288" bIns="18288" rtlCol="0">
            <a:spAutoFit/>
          </a:bodyPr>
          <a:lstStyle/>
          <a:p>
            <a:pPr algn="ctr"/>
            <a:r>
              <a:rPr lang="en-US" sz="800" dirty="0">
                <a:solidFill>
                  <a:schemeClr val="bg1"/>
                </a:solidFill>
              </a:rPr>
              <a:t>$616,000</a:t>
            </a:r>
          </a:p>
        </p:txBody>
      </p:sp>
      <p:sp>
        <p:nvSpPr>
          <p:cNvPr id="44" name="TextBox 43"/>
          <p:cNvSpPr txBox="1"/>
          <p:nvPr/>
        </p:nvSpPr>
        <p:spPr>
          <a:xfrm>
            <a:off x="4980377" y="4467260"/>
            <a:ext cx="477970" cy="160044"/>
          </a:xfrm>
          <a:prstGeom prst="rect">
            <a:avLst/>
          </a:prstGeom>
          <a:solidFill>
            <a:schemeClr val="accent1"/>
          </a:solidFill>
          <a:ln>
            <a:noFill/>
          </a:ln>
        </p:spPr>
        <p:txBody>
          <a:bodyPr wrap="square" lIns="18288" tIns="18288" rIns="18288" bIns="18288" rtlCol="0">
            <a:spAutoFit/>
          </a:bodyPr>
          <a:lstStyle/>
          <a:p>
            <a:pPr algn="ctr"/>
            <a:r>
              <a:rPr lang="en-US" sz="800" dirty="0">
                <a:solidFill>
                  <a:schemeClr val="bg1"/>
                </a:solidFill>
              </a:rPr>
              <a:t>$424,116</a:t>
            </a:r>
          </a:p>
        </p:txBody>
      </p:sp>
      <p:sp>
        <p:nvSpPr>
          <p:cNvPr id="30" name="Line Callout 1 (Border and Accent Bar) 29"/>
          <p:cNvSpPr/>
          <p:nvPr/>
        </p:nvSpPr>
        <p:spPr>
          <a:xfrm>
            <a:off x="3565477" y="1371601"/>
            <a:ext cx="1924367" cy="706788"/>
          </a:xfrm>
          <a:prstGeom prst="accentBorderCallout1">
            <a:avLst>
              <a:gd name="adj1" fmla="val 71744"/>
              <a:gd name="adj2" fmla="val -2973"/>
              <a:gd name="adj3" fmla="val 312149"/>
              <a:gd name="adj4" fmla="val 32209"/>
            </a:avLst>
          </a:prstGeom>
          <a:solidFill>
            <a:schemeClr val="accent1">
              <a:lumMod val="10000"/>
              <a:lumOff val="90000"/>
            </a:schemeClr>
          </a:solidFill>
          <a:ln w="127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1"/>
                </a:solidFill>
                <a:latin typeface="Arial" panose="020B0604020202020204" pitchFamily="34" charset="0"/>
                <a:cs typeface="Arial" panose="020B0604020202020204" pitchFamily="34" charset="0"/>
              </a:rPr>
              <a:t>In the next two years, Linda’s portfolio loses value due to poor market performance.</a:t>
            </a:r>
          </a:p>
        </p:txBody>
      </p:sp>
      <p:sp>
        <p:nvSpPr>
          <p:cNvPr id="31" name="Line Callout 1 (Border and Accent Bar) 30"/>
          <p:cNvSpPr/>
          <p:nvPr/>
        </p:nvSpPr>
        <p:spPr>
          <a:xfrm>
            <a:off x="5889325" y="1371601"/>
            <a:ext cx="2264075" cy="706787"/>
          </a:xfrm>
          <a:prstGeom prst="accentBorderCallout1">
            <a:avLst>
              <a:gd name="adj1" fmla="val 69062"/>
              <a:gd name="adj2" fmla="val -3967"/>
              <a:gd name="adj3" fmla="val 388767"/>
              <a:gd name="adj4" fmla="val -29499"/>
            </a:avLst>
          </a:prstGeom>
          <a:solidFill>
            <a:schemeClr val="accent1">
              <a:lumMod val="10000"/>
              <a:lumOff val="90000"/>
            </a:schemeClr>
          </a:solidFill>
          <a:ln w="127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1"/>
                </a:solidFill>
                <a:latin typeface="Arial" panose="020B0604020202020204" pitchFamily="34" charset="0"/>
                <a:cs typeface="Arial" panose="020B0604020202020204" pitchFamily="34" charset="0"/>
              </a:rPr>
              <a:t>With one year to go until she plans to retire, Linda has significantly less money in her portfolio than she did at its high point two years ago.</a:t>
            </a:r>
          </a:p>
        </p:txBody>
      </p:sp>
      <p:sp>
        <p:nvSpPr>
          <p:cNvPr id="41" name="Line Callout 1 (Border and Accent Bar) 40"/>
          <p:cNvSpPr/>
          <p:nvPr/>
        </p:nvSpPr>
        <p:spPr>
          <a:xfrm>
            <a:off x="6934200" y="3581401"/>
            <a:ext cx="1771967" cy="1752600"/>
          </a:xfrm>
          <a:prstGeom prst="accentBorderCallout1">
            <a:avLst>
              <a:gd name="adj1" fmla="val 56262"/>
              <a:gd name="adj2" fmla="val -3859"/>
              <a:gd name="adj3" fmla="val 78968"/>
              <a:gd name="adj4" fmla="val -31789"/>
            </a:avLst>
          </a:prstGeom>
          <a:solidFill>
            <a:schemeClr val="accent1">
              <a:lumMod val="10000"/>
              <a:lumOff val="90000"/>
            </a:schemeClr>
          </a:solidFill>
          <a:ln w="127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1"/>
                </a:solidFill>
                <a:latin typeface="Arial" panose="020B0604020202020204" pitchFamily="34" charset="0"/>
                <a:cs typeface="Arial" panose="020B0604020202020204" pitchFamily="34" charset="0"/>
              </a:rPr>
              <a:t>Linda now has a tough decision to make</a:t>
            </a:r>
          </a:p>
          <a:p>
            <a:pPr marL="171450" indent="-171450">
              <a:buClr>
                <a:schemeClr val="accent2"/>
              </a:buClr>
              <a:buFont typeface="Wingdings" panose="05000000000000000000" pitchFamily="2" charset="2"/>
              <a:buChar char="§"/>
            </a:pPr>
            <a:r>
              <a:rPr lang="en-US" sz="1000" b="1" dirty="0">
                <a:solidFill>
                  <a:schemeClr val="accent1"/>
                </a:solidFill>
                <a:latin typeface="Arial" panose="020B0604020202020204" pitchFamily="34" charset="0"/>
                <a:cs typeface="Arial" panose="020B0604020202020204" pitchFamily="34" charset="0"/>
              </a:rPr>
              <a:t>Delay</a:t>
            </a:r>
            <a:r>
              <a:rPr lang="en-US" sz="1000" dirty="0">
                <a:solidFill>
                  <a:schemeClr val="accent1"/>
                </a:solidFill>
                <a:latin typeface="Arial" panose="020B0604020202020204" pitchFamily="34" charset="0"/>
                <a:cs typeface="Arial" panose="020B0604020202020204" pitchFamily="34" charset="0"/>
              </a:rPr>
              <a:t> her retirement and work longer?</a:t>
            </a:r>
          </a:p>
          <a:p>
            <a:pPr marL="171450" indent="-171450">
              <a:buClr>
                <a:schemeClr val="accent2"/>
              </a:buClr>
              <a:buFont typeface="Wingdings" panose="05000000000000000000" pitchFamily="2" charset="2"/>
              <a:buChar char="§"/>
            </a:pPr>
            <a:r>
              <a:rPr lang="en-US" sz="1000" b="1" dirty="0">
                <a:solidFill>
                  <a:schemeClr val="accent1"/>
                </a:solidFill>
                <a:latin typeface="Arial" panose="020B0604020202020204" pitchFamily="34" charset="0"/>
                <a:cs typeface="Arial" panose="020B0604020202020204" pitchFamily="34" charset="0"/>
              </a:rPr>
              <a:t>Hope </a:t>
            </a:r>
            <a:r>
              <a:rPr lang="en-US" sz="1000" dirty="0">
                <a:solidFill>
                  <a:schemeClr val="accent1"/>
                </a:solidFill>
                <a:latin typeface="Arial" panose="020B0604020202020204" pitchFamily="34" charset="0"/>
                <a:cs typeface="Arial" panose="020B0604020202020204" pitchFamily="34" charset="0"/>
              </a:rPr>
              <a:t>for unrealistic (45% in 1 year) returns to recover from</a:t>
            </a:r>
            <a:br>
              <a:rPr lang="en-US" sz="1000" dirty="0">
                <a:solidFill>
                  <a:schemeClr val="accent1"/>
                </a:solidFill>
                <a:latin typeface="Arial" panose="020B0604020202020204" pitchFamily="34" charset="0"/>
                <a:cs typeface="Arial" panose="020B0604020202020204" pitchFamily="34" charset="0"/>
              </a:rPr>
            </a:br>
            <a:r>
              <a:rPr lang="en-US" sz="1000" dirty="0">
                <a:solidFill>
                  <a:schemeClr val="accent1"/>
                </a:solidFill>
                <a:latin typeface="Arial" panose="020B0604020202020204" pitchFamily="34" charset="0"/>
                <a:cs typeface="Arial" panose="020B0604020202020204" pitchFamily="34" charset="0"/>
              </a:rPr>
              <a:t>her losses?</a:t>
            </a:r>
          </a:p>
          <a:p>
            <a:pPr marL="171450" indent="-171450">
              <a:buClr>
                <a:schemeClr val="accent2"/>
              </a:buClr>
              <a:buFont typeface="Wingdings" panose="05000000000000000000" pitchFamily="2" charset="2"/>
              <a:buChar char="§"/>
            </a:pPr>
            <a:r>
              <a:rPr lang="en-US" sz="1000" b="1" dirty="0">
                <a:solidFill>
                  <a:schemeClr val="accent1"/>
                </a:solidFill>
                <a:latin typeface="Arial" panose="020B0604020202020204" pitchFamily="34" charset="0"/>
                <a:cs typeface="Arial" panose="020B0604020202020204" pitchFamily="34" charset="0"/>
              </a:rPr>
              <a:t>Retire </a:t>
            </a:r>
            <a:r>
              <a:rPr lang="en-US" sz="1000" dirty="0">
                <a:solidFill>
                  <a:schemeClr val="accent1"/>
                </a:solidFill>
                <a:latin typeface="Arial" panose="020B0604020202020204" pitchFamily="34" charset="0"/>
                <a:cs typeface="Arial" panose="020B0604020202020204" pitchFamily="34" charset="0"/>
              </a:rPr>
              <a:t>as previously planned and </a:t>
            </a:r>
            <a:r>
              <a:rPr lang="en-US" sz="1000" b="1" dirty="0">
                <a:solidFill>
                  <a:schemeClr val="accent1"/>
                </a:solidFill>
                <a:latin typeface="Arial" panose="020B0604020202020204" pitchFamily="34" charset="0"/>
                <a:cs typeface="Arial" panose="020B0604020202020204" pitchFamily="34" charset="0"/>
              </a:rPr>
              <a:t>lower her standard </a:t>
            </a:r>
            <a:r>
              <a:rPr lang="en-US" sz="1000" dirty="0">
                <a:solidFill>
                  <a:schemeClr val="accent1"/>
                </a:solidFill>
                <a:latin typeface="Arial" panose="020B0604020202020204" pitchFamily="34" charset="0"/>
                <a:cs typeface="Arial" panose="020B0604020202020204" pitchFamily="34" charset="0"/>
              </a:rPr>
              <a:t>of living?</a:t>
            </a:r>
          </a:p>
        </p:txBody>
      </p:sp>
      <p:sp>
        <p:nvSpPr>
          <p:cNvPr id="43" name="Line Callout 1 (Border and Accent Bar) 42"/>
          <p:cNvSpPr/>
          <p:nvPr/>
        </p:nvSpPr>
        <p:spPr>
          <a:xfrm flipH="1">
            <a:off x="495298" y="1371601"/>
            <a:ext cx="2095502" cy="706788"/>
          </a:xfrm>
          <a:prstGeom prst="accentBorderCallout1">
            <a:avLst>
              <a:gd name="adj1" fmla="val 74820"/>
              <a:gd name="adj2" fmla="val -2788"/>
              <a:gd name="adj3" fmla="val 175299"/>
              <a:gd name="adj4" fmla="val -28203"/>
            </a:avLst>
          </a:prstGeom>
          <a:solidFill>
            <a:schemeClr val="accent1">
              <a:lumMod val="10000"/>
              <a:lumOff val="90000"/>
            </a:schemeClr>
          </a:solidFill>
          <a:ln w="127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1"/>
                </a:solidFill>
                <a:latin typeface="Arial" panose="020B0604020202020204" pitchFamily="34" charset="0"/>
                <a:cs typeface="Arial" panose="020B0604020202020204" pitchFamily="34" charset="0"/>
              </a:rPr>
              <a:t>In the first two years, Linda’s portfolio has positive growth. At this point, she is feeling very good about retiring in three years.</a:t>
            </a:r>
          </a:p>
        </p:txBody>
      </p:sp>
      <p:sp>
        <p:nvSpPr>
          <p:cNvPr id="34" name="Rectangle 33">
            <a:extLst>
              <a:ext uri="{FF2B5EF4-FFF2-40B4-BE49-F238E27FC236}">
                <a16:creationId xmlns:a16="http://schemas.microsoft.com/office/drawing/2014/main" id="{B83C4B59-693A-4FEE-8DA0-8B98FCE26C9D}"/>
              </a:ext>
            </a:extLst>
          </p:cNvPr>
          <p:cNvSpPr/>
          <p:nvPr/>
        </p:nvSpPr>
        <p:spPr>
          <a:xfrm>
            <a:off x="457200" y="5657821"/>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This is a hypothetical example for illustrative purposes only. It does not reflect a specific annuity, an actual account value, or the performance of any investment. </a:t>
            </a:r>
          </a:p>
        </p:txBody>
      </p:sp>
    </p:spTree>
    <p:extLst>
      <p:ext uri="{BB962C8B-B14F-4D97-AF65-F5344CB8AC3E}">
        <p14:creationId xmlns:p14="http://schemas.microsoft.com/office/powerpoint/2010/main" val="170513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111"/>
          <p:cNvGrpSpPr/>
          <p:nvPr/>
        </p:nvGrpSpPr>
        <p:grpSpPr>
          <a:xfrm>
            <a:off x="304800" y="3846801"/>
            <a:ext cx="8229600" cy="307777"/>
            <a:chOff x="304800" y="4066401"/>
            <a:chExt cx="6305187" cy="307777"/>
          </a:xfrm>
        </p:grpSpPr>
        <p:cxnSp>
          <p:nvCxnSpPr>
            <p:cNvPr id="46" name="Straight Connector 45"/>
            <p:cNvCxnSpPr/>
            <p:nvPr/>
          </p:nvCxnSpPr>
          <p:spPr>
            <a:xfrm>
              <a:off x="381001" y="4222804"/>
              <a:ext cx="6228986" cy="0"/>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 y="4066401"/>
              <a:ext cx="1797818" cy="307777"/>
            </a:xfrm>
            <a:prstGeom prst="rect">
              <a:avLst/>
            </a:prstGeom>
            <a:noFill/>
          </p:spPr>
          <p:txBody>
            <a:bodyPr wrap="square" rtlCol="0">
              <a:spAutoFit/>
            </a:bodyPr>
            <a:lstStyle/>
            <a:p>
              <a:pPr algn="ctr">
                <a:tabLst>
                  <a:tab pos="285750" algn="l"/>
                  <a:tab pos="971550" algn="l"/>
                  <a:tab pos="1600200" algn="l"/>
                  <a:tab pos="2286000" algn="l"/>
                </a:tabLst>
              </a:pPr>
              <a:r>
                <a:rPr lang="en-US" sz="1400" b="1" dirty="0">
                  <a:solidFill>
                    <a:schemeClr val="accent5">
                      <a:lumMod val="50000"/>
                    </a:schemeClr>
                  </a:solidFill>
                </a:rPr>
                <a:t>Withdrawal rate</a:t>
              </a:r>
            </a:p>
          </p:txBody>
        </p:sp>
      </p:grpSp>
      <p:sp>
        <p:nvSpPr>
          <p:cNvPr id="3" name="Content Placeholder 2">
            <a:extLst>
              <a:ext uri="{FF2B5EF4-FFF2-40B4-BE49-F238E27FC236}">
                <a16:creationId xmlns:a16="http://schemas.microsoft.com/office/drawing/2014/main" id="{5123748D-D5C3-C849-AFC2-B76543A78EB4}"/>
              </a:ext>
            </a:extLst>
          </p:cNvPr>
          <p:cNvSpPr>
            <a:spLocks noGrp="1"/>
          </p:cNvSpPr>
          <p:nvPr>
            <p:ph idx="1"/>
          </p:nvPr>
        </p:nvSpPr>
        <p:spPr/>
        <p:txBody>
          <a:bodyPr>
            <a:normAutofit/>
          </a:bodyPr>
          <a:lstStyle/>
          <a:p>
            <a:r>
              <a:rPr lang="en-US" sz="2000" dirty="0"/>
              <a:t>Recovery from losses is even more difficult when you start taking income from your investments.</a:t>
            </a:r>
          </a:p>
        </p:txBody>
      </p:sp>
      <p:sp>
        <p:nvSpPr>
          <p:cNvPr id="8" name="Title 7"/>
          <p:cNvSpPr>
            <a:spLocks noGrp="1"/>
          </p:cNvSpPr>
          <p:nvPr>
            <p:ph type="title"/>
          </p:nvPr>
        </p:nvSpPr>
        <p:spPr/>
        <p:txBody>
          <a:bodyPr/>
          <a:lstStyle/>
          <a:p>
            <a:r>
              <a:rPr lang="en-US" dirty="0"/>
              <a:t>Facing a Downturn in Retirement </a:t>
            </a:r>
            <a:br>
              <a:rPr lang="en-US" dirty="0"/>
            </a:br>
            <a:endParaRPr lang="en-US" dirty="0"/>
          </a:p>
        </p:txBody>
      </p:sp>
      <p:sp>
        <p:nvSpPr>
          <p:cNvPr id="29" name="Rounded Rectangle 28"/>
          <p:cNvSpPr/>
          <p:nvPr/>
        </p:nvSpPr>
        <p:spPr>
          <a:xfrm>
            <a:off x="2659884" y="4190936"/>
            <a:ext cx="1123950" cy="3244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10%</a:t>
            </a:r>
          </a:p>
        </p:txBody>
      </p:sp>
      <p:sp>
        <p:nvSpPr>
          <p:cNvPr id="33" name="Rectangle 32"/>
          <p:cNvSpPr/>
          <p:nvPr/>
        </p:nvSpPr>
        <p:spPr>
          <a:xfrm>
            <a:off x="752427" y="4362106"/>
            <a:ext cx="1295400" cy="338554"/>
          </a:xfrm>
          <a:prstGeom prst="rect">
            <a:avLst/>
          </a:prstGeom>
        </p:spPr>
        <p:txBody>
          <a:bodyPr wrap="square">
            <a:spAutoFit/>
          </a:bodyPr>
          <a:lstStyle/>
          <a:p>
            <a:pPr lvl="0" algn="ctr" eaLnBrk="0" fontAlgn="base" hangingPunct="0">
              <a:spcBef>
                <a:spcPct val="20000"/>
              </a:spcBef>
              <a:spcAft>
                <a:spcPct val="0"/>
              </a:spcAft>
            </a:pPr>
            <a:r>
              <a:rPr lang="en-US" sz="1600" b="1" dirty="0">
                <a:solidFill>
                  <a:srgbClr val="C00000"/>
                </a:solidFill>
                <a:latin typeface="Arial" pitchFamily="34" charset="0"/>
                <a:cs typeface="Arial" pitchFamily="34" charset="0"/>
              </a:rPr>
              <a:t>% of Loss</a:t>
            </a:r>
          </a:p>
        </p:txBody>
      </p:sp>
      <p:sp>
        <p:nvSpPr>
          <p:cNvPr id="34" name="Rectangle 33"/>
          <p:cNvSpPr/>
          <p:nvPr/>
        </p:nvSpPr>
        <p:spPr>
          <a:xfrm>
            <a:off x="447627" y="2904199"/>
            <a:ext cx="1905000" cy="830997"/>
          </a:xfrm>
          <a:prstGeom prst="rect">
            <a:avLst/>
          </a:prstGeom>
        </p:spPr>
        <p:txBody>
          <a:bodyPr wrap="square">
            <a:spAutoFit/>
          </a:bodyPr>
          <a:lstStyle/>
          <a:p>
            <a:pPr lvl="0" algn="ctr" eaLnBrk="0" fontAlgn="base" hangingPunct="0">
              <a:spcBef>
                <a:spcPct val="20000"/>
              </a:spcBef>
              <a:spcAft>
                <a:spcPct val="0"/>
              </a:spcAft>
            </a:pPr>
            <a:r>
              <a:rPr lang="en-US" sz="1600" b="1" dirty="0">
                <a:solidFill>
                  <a:schemeClr val="accent2"/>
                </a:solidFill>
                <a:latin typeface="Arial" pitchFamily="34" charset="0"/>
                <a:cs typeface="Arial" pitchFamily="34" charset="0"/>
              </a:rPr>
              <a:t>% of Gain Required </a:t>
            </a:r>
            <a:br>
              <a:rPr lang="en-US" sz="1600" b="1" dirty="0">
                <a:solidFill>
                  <a:schemeClr val="accent2"/>
                </a:solidFill>
                <a:latin typeface="Arial" pitchFamily="34" charset="0"/>
                <a:cs typeface="Arial" pitchFamily="34" charset="0"/>
              </a:rPr>
            </a:br>
            <a:r>
              <a:rPr lang="en-US" sz="1600" b="1" dirty="0">
                <a:solidFill>
                  <a:schemeClr val="accent2"/>
                </a:solidFill>
                <a:latin typeface="Arial" pitchFamily="34" charset="0"/>
                <a:cs typeface="Arial" pitchFamily="34" charset="0"/>
              </a:rPr>
              <a:t>over 3 Years</a:t>
            </a:r>
          </a:p>
        </p:txBody>
      </p:sp>
      <p:sp>
        <p:nvSpPr>
          <p:cNvPr id="50" name="TextBox 49"/>
          <p:cNvSpPr txBox="1"/>
          <p:nvPr/>
        </p:nvSpPr>
        <p:spPr>
          <a:xfrm>
            <a:off x="3077096" y="3862190"/>
            <a:ext cx="557720" cy="307777"/>
          </a:xfrm>
          <a:prstGeom prst="rect">
            <a:avLst/>
          </a:prstGeom>
          <a:noFill/>
        </p:spPr>
        <p:txBody>
          <a:bodyPr wrap="square" rtlCol="0">
            <a:spAutoFit/>
          </a:bodyPr>
          <a:lstStyle/>
          <a:p>
            <a:r>
              <a:rPr lang="en-US" sz="1400" b="1" dirty="0"/>
              <a:t>4%</a:t>
            </a:r>
          </a:p>
        </p:txBody>
      </p:sp>
      <p:sp>
        <p:nvSpPr>
          <p:cNvPr id="23" name="Rectangle 22"/>
          <p:cNvSpPr/>
          <p:nvPr/>
        </p:nvSpPr>
        <p:spPr>
          <a:xfrm>
            <a:off x="284565" y="5429311"/>
            <a:ext cx="8763000" cy="400110"/>
          </a:xfrm>
          <a:prstGeom prst="rect">
            <a:avLst/>
          </a:prstGeom>
        </p:spPr>
        <p:txBody>
          <a:bodyPr wrap="square">
            <a:spAutoFit/>
          </a:bodyPr>
          <a:lstStyle/>
          <a:p>
            <a:r>
              <a:rPr lang="en-US" sz="1000" dirty="0">
                <a:solidFill>
                  <a:srgbClr val="4A4A4C"/>
                </a:solidFill>
                <a:latin typeface="Arial Narrow" pitchFamily="34" charset="0"/>
              </a:rPr>
              <a:t>This is a hypothetical example for illustrative purposes only. It does not reflect a specific annuity, an actual account value, or the performance of any investment. Chart assumes a one-year decline from the initial value of an investment. </a:t>
            </a:r>
          </a:p>
        </p:txBody>
      </p:sp>
      <p:sp>
        <p:nvSpPr>
          <p:cNvPr id="28" name="Rounded Rectangle 8"/>
          <p:cNvSpPr/>
          <p:nvPr/>
        </p:nvSpPr>
        <p:spPr>
          <a:xfrm>
            <a:off x="4666065" y="4183346"/>
            <a:ext cx="1133843" cy="7379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a:t>
            </a:r>
          </a:p>
        </p:txBody>
      </p:sp>
      <p:sp>
        <p:nvSpPr>
          <p:cNvPr id="30" name="Rounded Rectangle 10"/>
          <p:cNvSpPr/>
          <p:nvPr/>
        </p:nvSpPr>
        <p:spPr>
          <a:xfrm>
            <a:off x="6572249" y="4162840"/>
            <a:ext cx="1123950" cy="1066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30%</a:t>
            </a:r>
          </a:p>
        </p:txBody>
      </p:sp>
      <p:sp>
        <p:nvSpPr>
          <p:cNvPr id="32" name="Rounded Rectangle 11"/>
          <p:cNvSpPr/>
          <p:nvPr/>
        </p:nvSpPr>
        <p:spPr>
          <a:xfrm>
            <a:off x="4666066" y="2443872"/>
            <a:ext cx="1123950" cy="1371600"/>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42%</a:t>
            </a:r>
          </a:p>
        </p:txBody>
      </p:sp>
      <p:sp>
        <p:nvSpPr>
          <p:cNvPr id="40" name="Rounded Rectangle 11"/>
          <p:cNvSpPr/>
          <p:nvPr/>
        </p:nvSpPr>
        <p:spPr>
          <a:xfrm>
            <a:off x="6572249" y="1956583"/>
            <a:ext cx="1123950" cy="1857967"/>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63%</a:t>
            </a:r>
          </a:p>
        </p:txBody>
      </p:sp>
      <p:sp>
        <p:nvSpPr>
          <p:cNvPr id="42" name="Rounded Rectangle 11"/>
          <p:cNvSpPr/>
          <p:nvPr/>
        </p:nvSpPr>
        <p:spPr>
          <a:xfrm>
            <a:off x="2659884" y="2904199"/>
            <a:ext cx="1123950" cy="905746"/>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26%</a:t>
            </a:r>
          </a:p>
        </p:txBody>
      </p:sp>
      <p:sp>
        <p:nvSpPr>
          <p:cNvPr id="19" name="TextBox 18">
            <a:extLst>
              <a:ext uri="{FF2B5EF4-FFF2-40B4-BE49-F238E27FC236}">
                <a16:creationId xmlns:a16="http://schemas.microsoft.com/office/drawing/2014/main" id="{96834B52-E417-481F-B4F5-EC94DD75B4ED}"/>
              </a:ext>
            </a:extLst>
          </p:cNvPr>
          <p:cNvSpPr txBox="1"/>
          <p:nvPr/>
        </p:nvSpPr>
        <p:spPr>
          <a:xfrm>
            <a:off x="5071943" y="3837170"/>
            <a:ext cx="557720" cy="307777"/>
          </a:xfrm>
          <a:prstGeom prst="rect">
            <a:avLst/>
          </a:prstGeom>
          <a:noFill/>
        </p:spPr>
        <p:txBody>
          <a:bodyPr wrap="square" rtlCol="0">
            <a:spAutoFit/>
          </a:bodyPr>
          <a:lstStyle/>
          <a:p>
            <a:r>
              <a:rPr lang="en-US" sz="1400" b="1" dirty="0"/>
              <a:t>4%</a:t>
            </a:r>
          </a:p>
        </p:txBody>
      </p:sp>
      <p:sp>
        <p:nvSpPr>
          <p:cNvPr id="20" name="TextBox 19">
            <a:extLst>
              <a:ext uri="{FF2B5EF4-FFF2-40B4-BE49-F238E27FC236}">
                <a16:creationId xmlns:a16="http://schemas.microsoft.com/office/drawing/2014/main" id="{D64AD547-F943-44C2-A692-E6A1DF566FCD}"/>
              </a:ext>
            </a:extLst>
          </p:cNvPr>
          <p:cNvSpPr txBox="1"/>
          <p:nvPr/>
        </p:nvSpPr>
        <p:spPr>
          <a:xfrm>
            <a:off x="6937252" y="3847592"/>
            <a:ext cx="557720" cy="307777"/>
          </a:xfrm>
          <a:prstGeom prst="rect">
            <a:avLst/>
          </a:prstGeom>
          <a:noFill/>
        </p:spPr>
        <p:txBody>
          <a:bodyPr wrap="square" rtlCol="0">
            <a:spAutoFit/>
          </a:bodyPr>
          <a:lstStyle/>
          <a:p>
            <a:r>
              <a:rPr lang="en-US" sz="1400" b="1" dirty="0"/>
              <a:t>4%</a:t>
            </a:r>
          </a:p>
        </p:txBody>
      </p:sp>
    </p:spTree>
    <p:extLst>
      <p:ext uri="{BB962C8B-B14F-4D97-AF65-F5344CB8AC3E}">
        <p14:creationId xmlns:p14="http://schemas.microsoft.com/office/powerpoint/2010/main" val="3364337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22" presetClass="entr" presetSubtype="8"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1"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1000"/>
                                        <p:tgtEl>
                                          <p:spTgt spid="2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1000"/>
                                        <p:tgtEl>
                                          <p:spTgt spid="28"/>
                                        </p:tgtEl>
                                      </p:cBhvr>
                                    </p:animEffect>
                                  </p:childTnLst>
                                </p:cTn>
                              </p:par>
                              <p:par>
                                <p:cTn id="20" presetID="22" presetClass="entr" presetSubtype="1" fill="hold" grpId="0" nodeType="withEffect">
                                  <p:stCondLst>
                                    <p:cond delay="80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1000"/>
                                        <p:tgtEl>
                                          <p:spTgt spid="30"/>
                                        </p:tgtEl>
                                      </p:cBhvr>
                                    </p:animEffect>
                                  </p:childTnLst>
                                </p:cTn>
                              </p:par>
                              <p:par>
                                <p:cTn id="23" presetID="22" presetClass="entr" presetSubtype="4" fill="hold" grpId="0" nodeType="withEffect">
                                  <p:stCondLst>
                                    <p:cond delay="80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1000"/>
                                        <p:tgtEl>
                                          <p:spTgt spid="32"/>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22" presetClass="entr" presetSubtype="4" fill="hold" grpId="0" nodeType="withEffect">
                                  <p:stCondLst>
                                    <p:cond delay="80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4" grpId="0"/>
      <p:bldP spid="28" grpId="0" animBg="1"/>
      <p:bldP spid="30" grpId="0" animBg="1"/>
      <p:bldP spid="32" grpId="0" animBg="1"/>
      <p:bldP spid="4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905001"/>
            <a:ext cx="7239000" cy="3386520"/>
          </a:xfrm>
          <a:prstGeom prst="rect">
            <a:avLst/>
          </a:prstGeom>
        </p:spPr>
      </p:pic>
      <p:pic>
        <p:nvPicPr>
          <p:cNvPr id="18" name="Picture 17" descr="1-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905000"/>
            <a:ext cx="7239000" cy="3386521"/>
          </a:xfrm>
          <a:prstGeom prst="rect">
            <a:avLst/>
          </a:prstGeom>
        </p:spPr>
      </p:pic>
      <p:pic>
        <p:nvPicPr>
          <p:cNvPr id="15" name="Picture 14" descr="4-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1905001"/>
            <a:ext cx="7239000" cy="3386520"/>
          </a:xfrm>
          <a:prstGeom prst="rect">
            <a:avLst/>
          </a:prstGeom>
        </p:spPr>
      </p:pic>
      <p:pic>
        <p:nvPicPr>
          <p:cNvPr id="16" name="Picture 15" descr="3-0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00" y="1905001"/>
            <a:ext cx="7239000" cy="3386520"/>
          </a:xfrm>
          <a:prstGeom prst="rect">
            <a:avLst/>
          </a:prstGeom>
        </p:spPr>
      </p:pic>
      <p:sp>
        <p:nvSpPr>
          <p:cNvPr id="4" name="TextBox 3"/>
          <p:cNvSpPr txBox="1"/>
          <p:nvPr/>
        </p:nvSpPr>
        <p:spPr>
          <a:xfrm>
            <a:off x="457200" y="5292503"/>
            <a:ext cx="8458200" cy="923330"/>
          </a:xfrm>
          <a:prstGeom prst="rect">
            <a:avLst/>
          </a:prstGeom>
          <a:noFill/>
        </p:spPr>
        <p:txBody>
          <a:bodyPr wrap="square" rtlCol="0">
            <a:spAutoFit/>
          </a:bodyPr>
          <a:lstStyle/>
          <a:p>
            <a:r>
              <a:rPr lang="en-US" sz="900" dirty="0">
                <a:solidFill>
                  <a:schemeClr val="accent5">
                    <a:lumMod val="75000"/>
                  </a:schemeClr>
                </a:solidFill>
              </a:rPr>
              <a:t>Source: 2015 LIMRA Retirement Book</a:t>
            </a:r>
          </a:p>
          <a:p>
            <a:r>
              <a:rPr lang="en-US" sz="900" dirty="0">
                <a:solidFill>
                  <a:schemeClr val="accent5">
                    <a:lumMod val="75000"/>
                  </a:schemeClr>
                </a:solidFill>
              </a:rPr>
              <a:t>Chart assumptions: $500,000 initial investment; 4.05% withdrawal adjusted annually for inflation; 42.5% Large Cap, 17.5% Small Cap, 40% Intermediate Government Bond; rebalanced annually and benchmarked respectively to the S&amp;P 500 index, Russell 2000 index, and the Bloomberg Barclays US Aggregate bond index; rebalanced annually. Note it is not possible to invest directly in an index. </a:t>
            </a:r>
          </a:p>
          <a:p>
            <a:endParaRPr lang="en-US" sz="900" dirty="0">
              <a:solidFill>
                <a:srgbClr val="4A4A4C"/>
              </a:solidFill>
              <a:highlight>
                <a:srgbClr val="FFFF00"/>
              </a:highlight>
            </a:endParaRPr>
          </a:p>
          <a:p>
            <a:endParaRPr lang="en-US" sz="900" dirty="0">
              <a:solidFill>
                <a:srgbClr val="4A4A4C"/>
              </a:solidFill>
            </a:endParaRPr>
          </a:p>
        </p:txBody>
      </p:sp>
      <p:sp>
        <p:nvSpPr>
          <p:cNvPr id="7" name="Content Placeholder 6"/>
          <p:cNvSpPr>
            <a:spLocks noGrp="1"/>
          </p:cNvSpPr>
          <p:nvPr>
            <p:ph idx="1"/>
          </p:nvPr>
        </p:nvSpPr>
        <p:spPr>
          <a:xfrm>
            <a:off x="457200" y="1371601"/>
            <a:ext cx="8229600" cy="3962400"/>
          </a:xfrm>
        </p:spPr>
        <p:txBody>
          <a:bodyPr>
            <a:normAutofit/>
          </a:bodyPr>
          <a:lstStyle/>
          <a:p>
            <a:r>
              <a:rPr lang="en-US" sz="1800" dirty="0"/>
              <a:t>30 years of retirement - </a:t>
            </a:r>
            <a:r>
              <a:rPr lang="en-US" sz="1400" dirty="0"/>
              <a:t>Chart assumes retirement at age 62</a:t>
            </a:r>
          </a:p>
          <a:p>
            <a:r>
              <a:rPr lang="en-US" sz="1200" b="0" dirty="0"/>
              <a:t>Value of portfolio for those retiring from April 1968 to April 1970</a:t>
            </a:r>
          </a:p>
        </p:txBody>
      </p:sp>
      <p:sp>
        <p:nvSpPr>
          <p:cNvPr id="6" name="Title 5"/>
          <p:cNvSpPr>
            <a:spLocks noGrp="1"/>
          </p:cNvSpPr>
          <p:nvPr>
            <p:ph type="title"/>
          </p:nvPr>
        </p:nvSpPr>
        <p:spPr/>
        <p:txBody>
          <a:bodyPr/>
          <a:lstStyle/>
          <a:p>
            <a:r>
              <a:rPr lang="en-US" dirty="0"/>
              <a:t>What Market Will You Retire Into?</a:t>
            </a:r>
            <a:br>
              <a:rPr lang="en-US" dirty="0"/>
            </a:br>
            <a:r>
              <a:rPr lang="en-US" sz="2400" b="0" dirty="0">
                <a:solidFill>
                  <a:schemeClr val="accent2"/>
                </a:solidFill>
              </a:rPr>
              <a:t>A long-term view</a:t>
            </a:r>
            <a:endParaRPr lang="en-US" dirty="0">
              <a:solidFill>
                <a:schemeClr val="accent2"/>
              </a:solidFill>
            </a:endParaRPr>
          </a:p>
        </p:txBody>
      </p:sp>
      <p:sp>
        <p:nvSpPr>
          <p:cNvPr id="10" name="TextBox 9"/>
          <p:cNvSpPr txBox="1"/>
          <p:nvPr/>
        </p:nvSpPr>
        <p:spPr>
          <a:xfrm>
            <a:off x="2514600" y="5003908"/>
            <a:ext cx="4419600" cy="246221"/>
          </a:xfrm>
          <a:prstGeom prst="rect">
            <a:avLst/>
          </a:prstGeom>
          <a:noFill/>
        </p:spPr>
        <p:txBody>
          <a:bodyPr wrap="square" rtlCol="0">
            <a:spAutoFit/>
          </a:bodyPr>
          <a:lstStyle/>
          <a:p>
            <a:pPr algn="ctr"/>
            <a:r>
              <a:rPr lang="en-US" sz="1000" dirty="0"/>
              <a:t>Investor’s Age</a:t>
            </a:r>
          </a:p>
        </p:txBody>
      </p:sp>
    </p:spTree>
    <p:extLst>
      <p:ext uri="{BB962C8B-B14F-4D97-AF65-F5344CB8AC3E}">
        <p14:creationId xmlns:p14="http://schemas.microsoft.com/office/powerpoint/2010/main" val="734943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a:xfrm>
            <a:off x="365760" y="91440"/>
            <a:ext cx="8503920" cy="914400"/>
          </a:xfrm>
        </p:spPr>
        <p:txBody>
          <a:bodyPr anchor="ctr">
            <a:normAutofit/>
          </a:bodyPr>
          <a:lstStyle/>
          <a:p>
            <a:pPr eaLnBrk="1" hangingPunct="1">
              <a:defRPr/>
            </a:pPr>
            <a:r>
              <a:rPr lang="en-US" cap="none" dirty="0">
                <a:solidFill>
                  <a:srgbClr val="002060"/>
                </a:solidFill>
              </a:rPr>
              <a:t>Investor Behavior Risk</a:t>
            </a:r>
            <a:endParaRPr lang="en-US" sz="2700" b="0" cap="none" dirty="0">
              <a:solidFill>
                <a:srgbClr val="002060"/>
              </a:solidFill>
            </a:endParaRPr>
          </a:p>
        </p:txBody>
      </p:sp>
      <p:sp>
        <p:nvSpPr>
          <p:cNvPr id="5" name="TextBox 4"/>
          <p:cNvSpPr txBox="1"/>
          <p:nvPr/>
        </p:nvSpPr>
        <p:spPr>
          <a:xfrm>
            <a:off x="8207631" y="6642556"/>
            <a:ext cx="838200" cy="215444"/>
          </a:xfrm>
          <a:prstGeom prst="rect">
            <a:avLst/>
          </a:prstGeom>
          <a:noFill/>
        </p:spPr>
        <p:txBody>
          <a:bodyPr wrap="square" rtlCol="0">
            <a:spAutoFit/>
          </a:bodyPr>
          <a:lstStyle/>
          <a:p>
            <a:r>
              <a:rPr lang="en-US" sz="800" dirty="0">
                <a:solidFill>
                  <a:schemeClr val="bg1"/>
                </a:solidFill>
                <a:latin typeface="Arial Narrow" pitchFamily="34" charset="0"/>
              </a:rPr>
              <a:t>SL 0090 12/2018</a:t>
            </a:r>
          </a:p>
        </p:txBody>
      </p:sp>
      <p:sp>
        <p:nvSpPr>
          <p:cNvPr id="6" name="Rectangle 5"/>
          <p:cNvSpPr/>
          <p:nvPr/>
        </p:nvSpPr>
        <p:spPr>
          <a:xfrm>
            <a:off x="152400" y="5105400"/>
            <a:ext cx="8915400" cy="861774"/>
          </a:xfrm>
          <a:prstGeom prst="rect">
            <a:avLst/>
          </a:prstGeom>
        </p:spPr>
        <p:txBody>
          <a:bodyPr wrap="square">
            <a:spAutoFit/>
          </a:bodyPr>
          <a:lstStyle/>
          <a:p>
            <a:r>
              <a:rPr lang="en-US" sz="1000" dirty="0">
                <a:latin typeface="PrudentialModern Med Cond" pitchFamily="2" charset="0"/>
              </a:rPr>
              <a:t>Source: Barclays, Bloomberg, FactSet, Standard &amp; Poor’s; </a:t>
            </a:r>
            <a:r>
              <a:rPr lang="en-US" sz="1000" dirty="0" err="1">
                <a:latin typeface="PrudentialModern Med Cond" pitchFamily="2" charset="0"/>
              </a:rPr>
              <a:t>Dalbar</a:t>
            </a:r>
            <a:r>
              <a:rPr lang="en-US" sz="1000" dirty="0">
                <a:latin typeface="PrudentialModern Med Cond" pitchFamily="2" charset="0"/>
              </a:rPr>
              <a:t> Inc.; J.P. Morgan “</a:t>
            </a:r>
            <a:r>
              <a:rPr lang="en-US" sz="1000" i="1" dirty="0">
                <a:latin typeface="PrudentialModern Med Cond" pitchFamily="2" charset="0"/>
              </a:rPr>
              <a:t>Guide to the Markets</a:t>
            </a:r>
            <a:r>
              <a:rPr lang="en-US" sz="1000" dirty="0">
                <a:latin typeface="PrudentialModern Med Cond" pitchFamily="2" charset="0"/>
              </a:rPr>
              <a:t>” September 30 2018</a:t>
            </a:r>
          </a:p>
          <a:p>
            <a:r>
              <a:rPr lang="en-US" sz="1000" dirty="0">
                <a:latin typeface="PrudentialModern Med Cond" pitchFamily="2" charset="0"/>
              </a:rPr>
              <a:t>Indices used are as follows: EAFE: MSCI EAFE, Oil: WTI Index, Bonds: Bloomberg Barclays U.S. Aggregate Index, Homes: median sale price of existing single-family homes, Gold: USD/troy oz., Inflation: CPI. Average asset allocation investor return is based on an analysis by </a:t>
            </a:r>
            <a:r>
              <a:rPr lang="en-US" sz="1000" dirty="0" err="1">
                <a:latin typeface="PrudentialModern Med Cond" pitchFamily="2" charset="0"/>
              </a:rPr>
              <a:t>Dalbar</a:t>
            </a:r>
            <a:r>
              <a:rPr lang="en-US" sz="1000" dirty="0">
                <a:latin typeface="PrudentialModern Med Cond" pitchFamily="2" charset="0"/>
              </a:rPr>
              <a:t> Inc., which utilizes the net of aggregate mutual fund sales, redemptions and exchanges each month as a measure of investor behavior. Returns are annualized (and total return where applicable) and represent the 20-year period ending 12/31/17 to match </a:t>
            </a:r>
            <a:r>
              <a:rPr lang="en-US" sz="1000" dirty="0" err="1">
                <a:latin typeface="PrudentialModern Med Cond" pitchFamily="2" charset="0"/>
              </a:rPr>
              <a:t>Dalbar’s</a:t>
            </a:r>
            <a:r>
              <a:rPr lang="en-US" sz="1000" dirty="0">
                <a:latin typeface="PrudentialModern Med Cond" pitchFamily="2" charset="0"/>
              </a:rPr>
              <a:t> most recent analysis. </a:t>
            </a:r>
            <a:r>
              <a:rPr lang="en-US" sz="1000" i="1" dirty="0">
                <a:latin typeface="PrudentialModern Med Cond" pitchFamily="2" charset="0"/>
              </a:rPr>
              <a:t>Guide to the Markets – U.S. </a:t>
            </a:r>
            <a:r>
              <a:rPr lang="en-US" sz="1000" dirty="0">
                <a:latin typeface="PrudentialModern Med Cond" pitchFamily="2" charset="0"/>
              </a:rPr>
              <a:t>Data are as of September 30, 2018</a:t>
            </a:r>
            <a:endParaRPr lang="en-US" sz="1000" dirty="0">
              <a:effectLst/>
              <a:latin typeface="PrudentialModern Med Cond" pitchFamily="2" charset="0"/>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1C06730E-77D7-4E61-B791-0C40BE7B31D4}"/>
              </a:ext>
            </a:extLst>
          </p:cNvPr>
          <p:cNvGraphicFramePr>
            <a:graphicFrameLocks/>
          </p:cNvGraphicFramePr>
          <p:nvPr/>
        </p:nvGraphicFramePr>
        <p:xfrm>
          <a:off x="919162" y="1143000"/>
          <a:ext cx="7305675"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64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200" b="0" i="1" dirty="0"/>
              <a:t>Answer: The rate one can safely withdraw from their retirement portfolio without prematurely depleting the account</a:t>
            </a:r>
            <a:endParaRPr lang="en-US" sz="1200" b="0" dirty="0"/>
          </a:p>
          <a:p>
            <a:r>
              <a:rPr lang="en-US" sz="2000" dirty="0">
                <a:solidFill>
                  <a:schemeClr val="accent2"/>
                </a:solidFill>
              </a:rPr>
              <a:t>Opinions on Safe Withdrawal Rates have varied over time</a:t>
            </a:r>
          </a:p>
        </p:txBody>
      </p:sp>
      <p:sp>
        <p:nvSpPr>
          <p:cNvPr id="3" name="Title 2"/>
          <p:cNvSpPr>
            <a:spLocks noGrp="1"/>
          </p:cNvSpPr>
          <p:nvPr>
            <p:ph type="title"/>
          </p:nvPr>
        </p:nvSpPr>
        <p:spPr/>
        <p:txBody>
          <a:bodyPr/>
          <a:lstStyle/>
          <a:p>
            <a:r>
              <a:rPr lang="en-US" dirty="0"/>
              <a:t>Withdrawal Rate Risk</a:t>
            </a:r>
            <a:br>
              <a:rPr lang="en-US" dirty="0"/>
            </a:br>
            <a:r>
              <a:rPr lang="en-US" sz="2400" b="0" dirty="0">
                <a:solidFill>
                  <a:schemeClr val="accent2"/>
                </a:solidFill>
              </a:rPr>
              <a:t>What is a safe and sustainable Withdrawal Rate?</a:t>
            </a:r>
          </a:p>
        </p:txBody>
      </p:sp>
      <p:sp>
        <p:nvSpPr>
          <p:cNvPr id="9" name="TextBox 8"/>
          <p:cNvSpPr txBox="1"/>
          <p:nvPr/>
        </p:nvSpPr>
        <p:spPr>
          <a:xfrm>
            <a:off x="899810" y="2368008"/>
            <a:ext cx="5459942" cy="369332"/>
          </a:xfrm>
          <a:prstGeom prst="rect">
            <a:avLst/>
          </a:prstGeom>
          <a:solidFill>
            <a:schemeClr val="accent1"/>
          </a:solidFill>
        </p:spPr>
        <p:txBody>
          <a:bodyPr wrap="square" rtlCol="0">
            <a:spAutoFit/>
          </a:bodyPr>
          <a:lstStyle/>
          <a:p>
            <a:r>
              <a:rPr lang="en-US" b="1" dirty="0">
                <a:solidFill>
                  <a:schemeClr val="bg1"/>
                </a:solidFill>
                <a:cs typeface="Arial" pitchFamily="34" charset="0"/>
              </a:rPr>
              <a:t>Some expert opinions over time:</a:t>
            </a:r>
            <a:endParaRPr lang="en-US" b="1" dirty="0">
              <a:solidFill>
                <a:schemeClr val="bg1"/>
              </a:solidFill>
            </a:endParaRPr>
          </a:p>
        </p:txBody>
      </p:sp>
      <p:graphicFrame>
        <p:nvGraphicFramePr>
          <p:cNvPr id="4" name="Table 3">
            <a:extLst>
              <a:ext uri="{FF2B5EF4-FFF2-40B4-BE49-F238E27FC236}">
                <a16:creationId xmlns:a16="http://schemas.microsoft.com/office/drawing/2014/main" id="{6D765F10-35C5-46EC-9BD4-4E749E30B41F}"/>
              </a:ext>
            </a:extLst>
          </p:cNvPr>
          <p:cNvGraphicFramePr>
            <a:graphicFrameLocks noGrp="1"/>
          </p:cNvGraphicFramePr>
          <p:nvPr>
            <p:extLst>
              <p:ext uri="{D42A27DB-BD31-4B8C-83A1-F6EECF244321}">
                <p14:modId xmlns:p14="http://schemas.microsoft.com/office/powerpoint/2010/main" val="4217808534"/>
              </p:ext>
            </p:extLst>
          </p:nvPr>
        </p:nvGraphicFramePr>
        <p:xfrm>
          <a:off x="1352550" y="2752856"/>
          <a:ext cx="5715000" cy="18288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917871844"/>
                    </a:ext>
                  </a:extLst>
                </a:gridCol>
                <a:gridCol w="2438400">
                  <a:extLst>
                    <a:ext uri="{9D8B030D-6E8A-4147-A177-3AD203B41FA5}">
                      <a16:colId xmlns:a16="http://schemas.microsoft.com/office/drawing/2014/main" val="2140774570"/>
                    </a:ext>
                  </a:extLst>
                </a:gridCol>
              </a:tblGrid>
              <a:tr h="370840">
                <a:tc>
                  <a:txBody>
                    <a:bodyPr/>
                    <a:lstStyle/>
                    <a:p>
                      <a:pPr algn="r"/>
                      <a:r>
                        <a:rPr lang="en-US" b="1" dirty="0" err="1">
                          <a:solidFill>
                            <a:schemeClr val="tx1"/>
                          </a:solidFill>
                          <a:latin typeface="Arial" panose="020B0604020202020204" pitchFamily="34" charset="0"/>
                        </a:rPr>
                        <a:t>Bengen</a:t>
                      </a:r>
                      <a:r>
                        <a:rPr lang="en-US" b="1" dirty="0">
                          <a:solidFill>
                            <a:schemeClr val="tx1"/>
                          </a:solidFill>
                          <a:latin typeface="Arial" panose="020B0604020202020204" pitchFamily="34" charset="0"/>
                        </a:rPr>
                        <a:t> (1994)</a:t>
                      </a:r>
                      <a:r>
                        <a:rPr lang="en-US" b="0" baseline="30000" dirty="0">
                          <a:solidFill>
                            <a:schemeClr val="tx1"/>
                          </a:solidFill>
                          <a:latin typeface="Arial" panose="020B0604020202020204" pitchFamily="34" charset="0"/>
                        </a:rPr>
                        <a:t>1</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98522907"/>
                  </a:ext>
                </a:extLst>
              </a:tr>
              <a:tr h="370840">
                <a:tc>
                  <a:txBody>
                    <a:bodyPr/>
                    <a:lstStyle/>
                    <a:p>
                      <a:pPr algn="r"/>
                      <a:r>
                        <a:rPr lang="en-US" b="1" dirty="0">
                          <a:solidFill>
                            <a:schemeClr val="tx1"/>
                          </a:solidFill>
                          <a:latin typeface="Arial" panose="020B0604020202020204" pitchFamily="34" charset="0"/>
                        </a:rPr>
                        <a:t>Guyton (2004)</a:t>
                      </a:r>
                      <a:r>
                        <a:rPr lang="en-US" b="0" baseline="30000" dirty="0">
                          <a:solidFill>
                            <a:schemeClr val="tx1"/>
                          </a:solidFill>
                          <a:latin typeface="Arial" panose="020B0604020202020204" pitchFamily="34" charset="0"/>
                        </a:rPr>
                        <a:t>2</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3.6% - 5.8%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1803670"/>
                  </a:ext>
                </a:extLst>
              </a:tr>
              <a:tr h="370840">
                <a:tc>
                  <a:txBody>
                    <a:bodyPr/>
                    <a:lstStyle/>
                    <a:p>
                      <a:pPr algn="r"/>
                      <a:r>
                        <a:rPr lang="en-US" b="1" dirty="0" err="1">
                          <a:solidFill>
                            <a:schemeClr val="tx1"/>
                          </a:solidFill>
                          <a:latin typeface="Arial" panose="020B0604020202020204" pitchFamily="34" charset="0"/>
                        </a:rPr>
                        <a:t>Milevsky</a:t>
                      </a:r>
                      <a:r>
                        <a:rPr lang="en-US" b="1" dirty="0">
                          <a:solidFill>
                            <a:schemeClr val="tx1"/>
                          </a:solidFill>
                          <a:latin typeface="Arial" panose="020B0604020202020204" pitchFamily="34" charset="0"/>
                        </a:rPr>
                        <a:t> &amp; Huang (2010)</a:t>
                      </a:r>
                      <a:r>
                        <a:rPr lang="en-US" b="0" baseline="30000" dirty="0">
                          <a:solidFill>
                            <a:schemeClr val="tx1"/>
                          </a:solidFill>
                          <a:latin typeface="Arial" panose="020B0604020202020204" pitchFamily="34" charset="0"/>
                        </a:rPr>
                        <a:t>3</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5611287"/>
                  </a:ext>
                </a:extLst>
              </a:tr>
              <a:tr h="370840">
                <a:tc>
                  <a:txBody>
                    <a:bodyPr/>
                    <a:lstStyle/>
                    <a:p>
                      <a:pPr algn="r"/>
                      <a:r>
                        <a:rPr lang="en-US" b="1" dirty="0">
                          <a:solidFill>
                            <a:schemeClr val="tx1"/>
                          </a:solidFill>
                          <a:latin typeface="Arial" panose="020B0604020202020204" pitchFamily="34" charset="0"/>
                        </a:rPr>
                        <a:t>Pfau (2017)</a:t>
                      </a:r>
                      <a:r>
                        <a:rPr lang="en-US" b="0" baseline="30000" dirty="0">
                          <a:solidFill>
                            <a:schemeClr val="tx1"/>
                          </a:solidFill>
                          <a:latin typeface="Arial" panose="020B0604020202020204" pitchFamily="34" charset="0"/>
                        </a:rPr>
                        <a:t>4</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3077455"/>
                  </a:ext>
                </a:extLst>
              </a:tr>
            </a:tbl>
          </a:graphicData>
        </a:graphic>
      </p:graphicFrame>
      <p:sp>
        <p:nvSpPr>
          <p:cNvPr id="13" name="TextBox 12"/>
          <p:cNvSpPr txBox="1"/>
          <p:nvPr/>
        </p:nvSpPr>
        <p:spPr>
          <a:xfrm>
            <a:off x="7543800" y="6534921"/>
            <a:ext cx="990600" cy="215444"/>
          </a:xfrm>
          <a:prstGeom prst="rect">
            <a:avLst/>
          </a:prstGeom>
          <a:noFill/>
        </p:spPr>
        <p:txBody>
          <a:bodyPr wrap="square" rtlCol="0">
            <a:spAutoFit/>
          </a:bodyPr>
          <a:lstStyle/>
          <a:p>
            <a:pPr algn="r"/>
            <a:r>
              <a:rPr lang="en-US" sz="800" dirty="0">
                <a:solidFill>
                  <a:schemeClr val="bg1"/>
                </a:solidFill>
                <a:latin typeface="Arial Narrow" pitchFamily="34" charset="0"/>
              </a:rPr>
              <a:t>SL 0092  03/2018</a:t>
            </a:r>
          </a:p>
        </p:txBody>
      </p:sp>
      <p:sp>
        <p:nvSpPr>
          <p:cNvPr id="16" name="Rectangle 15">
            <a:extLst>
              <a:ext uri="{FF2B5EF4-FFF2-40B4-BE49-F238E27FC236}">
                <a16:creationId xmlns:a16="http://schemas.microsoft.com/office/drawing/2014/main" id="{B83C4B59-693A-4FEE-8DA0-8B98FCE26C9D}"/>
              </a:ext>
            </a:extLst>
          </p:cNvPr>
          <p:cNvSpPr/>
          <p:nvPr/>
        </p:nvSpPr>
        <p:spPr>
          <a:xfrm>
            <a:off x="457200" y="4888380"/>
            <a:ext cx="8229600" cy="969496"/>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1. “Determining Withdrawal Rates Using Historical Data”, William </a:t>
            </a:r>
            <a:r>
              <a:rPr lang="en-US" sz="1000" dirty="0" err="1">
                <a:solidFill>
                  <a:prstClr val="black">
                    <a:lumMod val="65000"/>
                    <a:lumOff val="35000"/>
                  </a:prstClr>
                </a:solidFill>
                <a:latin typeface="Arial Narrow" panose="020B0606020202030204" pitchFamily="34" charset="0"/>
                <a:cs typeface="Arial" panose="020B0604020202020204" pitchFamily="34" charset="0"/>
              </a:rPr>
              <a:t>Bengen</a:t>
            </a:r>
            <a:r>
              <a:rPr lang="en-US" sz="1000" dirty="0">
                <a:solidFill>
                  <a:prstClr val="black">
                    <a:lumMod val="65000"/>
                    <a:lumOff val="35000"/>
                  </a:prstClr>
                </a:solidFill>
                <a:latin typeface="Arial Narrow" panose="020B0606020202030204" pitchFamily="34" charset="0"/>
                <a:cs typeface="Arial" panose="020B0604020202020204" pitchFamily="34" charset="0"/>
              </a:rPr>
              <a:t>, Journal of Financial Planning, October 1994</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2. “Decision Rules and Portfolio Management for Retirees: Is the ‘Safe’ Initial Withdrawal Rate Too Safe?”, Jonathan Guyton; FPA Journal; October 2004</a:t>
            </a:r>
          </a:p>
          <a:p>
            <a:pPr marL="114300" lvl="0" indent="-11430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3. “Spending Retirement on Planet Vulcan: The Impact of Longevity Risk Aversion on Optimal Withdrawal Rates”; M.A. </a:t>
            </a:r>
            <a:r>
              <a:rPr lang="en-US" sz="1000" dirty="0" err="1">
                <a:solidFill>
                  <a:prstClr val="black">
                    <a:lumMod val="65000"/>
                    <a:lumOff val="35000"/>
                  </a:prstClr>
                </a:solidFill>
                <a:latin typeface="Arial Narrow" panose="020B0606020202030204" pitchFamily="34" charset="0"/>
                <a:cs typeface="Arial" panose="020B0604020202020204" pitchFamily="34" charset="0"/>
              </a:rPr>
              <a:t>Milevsky</a:t>
            </a:r>
            <a:r>
              <a:rPr lang="en-US" sz="1000" dirty="0">
                <a:solidFill>
                  <a:prstClr val="black">
                    <a:lumMod val="65000"/>
                    <a:lumOff val="35000"/>
                  </a:prstClr>
                </a:solidFill>
                <a:latin typeface="Arial Narrow" panose="020B0606020202030204" pitchFamily="34" charset="0"/>
                <a:cs typeface="Arial" panose="020B0604020202020204" pitchFamily="34" charset="0"/>
              </a:rPr>
              <a:t> &amp; H. Huang; Retirement Income Journal,</a:t>
            </a:r>
            <a:br>
              <a:rPr lang="en-US" sz="1000" dirty="0">
                <a:solidFill>
                  <a:prstClr val="black">
                    <a:lumMod val="65000"/>
                    <a:lumOff val="35000"/>
                  </a:prstClr>
                </a:solidFill>
                <a:latin typeface="Arial Narrow" panose="020B0606020202030204" pitchFamily="34" charset="0"/>
                <a:cs typeface="Arial" panose="020B0604020202020204" pitchFamily="34" charset="0"/>
              </a:rPr>
            </a:br>
            <a:r>
              <a:rPr lang="en-US" sz="1000" dirty="0">
                <a:solidFill>
                  <a:prstClr val="black">
                    <a:lumMod val="65000"/>
                    <a:lumOff val="35000"/>
                  </a:prstClr>
                </a:solidFill>
                <a:latin typeface="Arial Narrow" panose="020B0606020202030204" pitchFamily="34" charset="0"/>
                <a:cs typeface="Arial" panose="020B0604020202020204" pitchFamily="34" charset="0"/>
              </a:rPr>
              <a:t>March 2010</a:t>
            </a:r>
          </a:p>
          <a:p>
            <a:pPr marL="112713" lvl="0" indent="-112713"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4. “Retirement Income Dashboard For a Benchmark Couple Both Turning 65 in April 2017”; Conservative portfolio (25% stock allocation) with 2% spending COLA; Wade </a:t>
            </a:r>
            <a:r>
              <a:rPr lang="en-US" sz="1000" dirty="0" err="1">
                <a:solidFill>
                  <a:prstClr val="black">
                    <a:lumMod val="65000"/>
                    <a:lumOff val="35000"/>
                  </a:prstClr>
                </a:solidFill>
                <a:latin typeface="Arial Narrow" panose="020B0606020202030204" pitchFamily="34" charset="0"/>
                <a:cs typeface="Arial" panose="020B0604020202020204" pitchFamily="34" charset="0"/>
              </a:rPr>
              <a:t>Pfau</a:t>
            </a:r>
            <a:br>
              <a:rPr lang="en-US" sz="1000" dirty="0">
                <a:solidFill>
                  <a:prstClr val="black">
                    <a:lumMod val="65000"/>
                    <a:lumOff val="35000"/>
                  </a:prstClr>
                </a:solidFill>
                <a:latin typeface="Arial Narrow" panose="020B0606020202030204" pitchFamily="34" charset="0"/>
                <a:cs typeface="Arial" panose="020B0604020202020204" pitchFamily="34" charset="0"/>
              </a:rPr>
            </a:br>
            <a:r>
              <a:rPr lang="en-US" sz="1000" dirty="0">
                <a:solidFill>
                  <a:prstClr val="black">
                    <a:lumMod val="65000"/>
                    <a:lumOff val="35000"/>
                  </a:prstClr>
                </a:solidFill>
                <a:latin typeface="Arial Narrow" panose="020B0606020202030204" pitchFamily="34" charset="0"/>
                <a:cs typeface="Arial" panose="020B0604020202020204" pitchFamily="34" charset="0"/>
              </a:rPr>
              <a:t>at </a:t>
            </a:r>
            <a:r>
              <a:rPr lang="en-US" sz="1000" dirty="0">
                <a:solidFill>
                  <a:prstClr val="black">
                    <a:lumMod val="65000"/>
                    <a:lumOff val="35000"/>
                  </a:prstClr>
                </a:solidFill>
                <a:latin typeface="Arial Narrow" panose="020B0606020202030204" pitchFamily="34" charset="0"/>
                <a:cs typeface="Arial" panose="020B0604020202020204" pitchFamily="34" charset="0"/>
                <a:hlinkClick r:id="rId3"/>
              </a:rPr>
              <a:t>https://retirementresearcher.com/dashboard/ </a:t>
            </a:r>
            <a:endParaRPr lang="en-US" sz="1000" dirty="0">
              <a:solidFill>
                <a:prstClr val="black">
                  <a:lumMod val="65000"/>
                  <a:lumOff val="35000"/>
                </a:prst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47907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3"/>
          <p:cNvSpPr>
            <a:spLocks noGrp="1"/>
          </p:cNvSpPr>
          <p:nvPr>
            <p:ph idx="1"/>
          </p:nvPr>
        </p:nvSpPr>
        <p:spPr/>
        <p:txBody>
          <a:bodyPr/>
          <a:lstStyle/>
          <a:p>
            <a:r>
              <a:rPr lang="en-US" sz="2400" dirty="0"/>
              <a:t>RMDs increase each year*</a:t>
            </a:r>
          </a:p>
          <a:p>
            <a:endParaRPr lang="en-US" dirty="0"/>
          </a:p>
        </p:txBody>
      </p:sp>
      <p:sp>
        <p:nvSpPr>
          <p:cNvPr id="3" name="Title 2"/>
          <p:cNvSpPr>
            <a:spLocks noGrp="1"/>
          </p:cNvSpPr>
          <p:nvPr>
            <p:ph type="title"/>
          </p:nvPr>
        </p:nvSpPr>
        <p:spPr/>
        <p:txBody>
          <a:bodyPr/>
          <a:lstStyle/>
          <a:p>
            <a:r>
              <a:rPr lang="en-US" dirty="0"/>
              <a:t>Required Minimum Distributions (RMDs) &amp; Sustainable Withdrawals</a:t>
            </a:r>
          </a:p>
        </p:txBody>
      </p:sp>
      <p:graphicFrame>
        <p:nvGraphicFramePr>
          <p:cNvPr id="11" name="Content Placeholder 5"/>
          <p:cNvGraphicFramePr>
            <a:graphicFrameLocks/>
          </p:cNvGraphicFramePr>
          <p:nvPr/>
        </p:nvGraphicFramePr>
        <p:xfrm>
          <a:off x="1371600" y="2057400"/>
          <a:ext cx="1143000" cy="3024603"/>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tblGrid>
              <a:tr h="384812">
                <a:tc>
                  <a:txBody>
                    <a:bodyPr/>
                    <a:lstStyle/>
                    <a:p>
                      <a:pPr algn="ctr"/>
                      <a:r>
                        <a:rPr lang="en-US" sz="2400" b="1" dirty="0">
                          <a:latin typeface="Arial" panose="020B0604020202020204" pitchFamily="34" charset="0"/>
                          <a:cs typeface="Arial" panose="020B0604020202020204" pitchFamily="34" charset="0"/>
                        </a:rPr>
                        <a:t>Age</a:t>
                      </a:r>
                    </a:p>
                  </a:txBody>
                  <a:tcPr marL="67426" marR="67426" marT="33713" marB="33713"/>
                </a:tc>
                <a:extLst>
                  <a:ext uri="{0D108BD9-81ED-4DB2-BD59-A6C34878D82A}">
                    <a16:rowId xmlns:a16="http://schemas.microsoft.com/office/drawing/2014/main" val="10000"/>
                  </a:ext>
                </a:extLst>
              </a:tr>
              <a:tr h="536593">
                <a:tc>
                  <a:txBody>
                    <a:bodyPr/>
                    <a:lstStyle/>
                    <a:p>
                      <a:pPr algn="ctr"/>
                      <a:r>
                        <a:rPr lang="en-US" sz="2400" b="1" dirty="0">
                          <a:solidFill>
                            <a:schemeClr val="accent2"/>
                          </a:solidFill>
                          <a:latin typeface="Arial" panose="020B0604020202020204" pitchFamily="34" charset="0"/>
                          <a:cs typeface="Arial" panose="020B0604020202020204" pitchFamily="34" charset="0"/>
                        </a:rPr>
                        <a:t>70½</a:t>
                      </a:r>
                    </a:p>
                  </a:txBody>
                  <a:tcPr marL="67426" marR="67426" marT="33713" marB="33713" anchor="ctr">
                    <a:noFill/>
                  </a:tcPr>
                </a:tc>
                <a:extLst>
                  <a:ext uri="{0D108BD9-81ED-4DB2-BD59-A6C34878D82A}">
                    <a16:rowId xmlns:a16="http://schemas.microsoft.com/office/drawing/2014/main" val="10001"/>
                  </a:ext>
                </a:extLst>
              </a:tr>
              <a:tr h="536593">
                <a:tc>
                  <a:txBody>
                    <a:bodyPr/>
                    <a:lstStyle/>
                    <a:p>
                      <a:pPr algn="ctr"/>
                      <a:r>
                        <a:rPr lang="en-US" sz="2400" b="1" dirty="0">
                          <a:solidFill>
                            <a:schemeClr val="accent2"/>
                          </a:solidFill>
                          <a:latin typeface="Arial" panose="020B0604020202020204" pitchFamily="34" charset="0"/>
                          <a:cs typeface="Arial" panose="020B0604020202020204" pitchFamily="34" charset="0"/>
                        </a:rPr>
                        <a:t>75</a:t>
                      </a:r>
                    </a:p>
                  </a:txBody>
                  <a:tcPr marL="67426" marR="67426" marT="33713" marB="33713" anchor="ctr">
                    <a:noFill/>
                  </a:tcPr>
                </a:tc>
                <a:extLst>
                  <a:ext uri="{0D108BD9-81ED-4DB2-BD59-A6C34878D82A}">
                    <a16:rowId xmlns:a16="http://schemas.microsoft.com/office/drawing/2014/main" val="10002"/>
                  </a:ext>
                </a:extLst>
              </a:tr>
              <a:tr h="445045">
                <a:tc>
                  <a:txBody>
                    <a:bodyPr/>
                    <a:lstStyle/>
                    <a:p>
                      <a:pPr algn="ctr"/>
                      <a:r>
                        <a:rPr lang="en-US" sz="2400" b="1" dirty="0">
                          <a:solidFill>
                            <a:schemeClr val="accent2"/>
                          </a:solidFill>
                          <a:latin typeface="Arial" panose="020B0604020202020204" pitchFamily="34" charset="0"/>
                          <a:cs typeface="Arial" panose="020B0604020202020204" pitchFamily="34" charset="0"/>
                        </a:rPr>
                        <a:t>80</a:t>
                      </a:r>
                    </a:p>
                  </a:txBody>
                  <a:tcPr marL="67426" marR="67426" marT="33713" marB="33713" anchor="ctr">
                    <a:noFill/>
                  </a:tcPr>
                </a:tc>
                <a:extLst>
                  <a:ext uri="{0D108BD9-81ED-4DB2-BD59-A6C34878D82A}">
                    <a16:rowId xmlns:a16="http://schemas.microsoft.com/office/drawing/2014/main" val="10003"/>
                  </a:ext>
                </a:extLst>
              </a:tr>
              <a:tr h="536593">
                <a:tc>
                  <a:txBody>
                    <a:bodyPr/>
                    <a:lstStyle/>
                    <a:p>
                      <a:pPr algn="ctr"/>
                      <a:r>
                        <a:rPr lang="en-US" sz="2400" b="1" dirty="0">
                          <a:solidFill>
                            <a:schemeClr val="accent2"/>
                          </a:solidFill>
                          <a:latin typeface="Arial" panose="020B0604020202020204" pitchFamily="34" charset="0"/>
                          <a:cs typeface="Arial" panose="020B0604020202020204" pitchFamily="34" charset="0"/>
                        </a:rPr>
                        <a:t>85</a:t>
                      </a:r>
                    </a:p>
                  </a:txBody>
                  <a:tcPr marL="67426" marR="67426" marT="33713" marB="33713" anchor="ctr">
                    <a:noFill/>
                  </a:tcPr>
                </a:tc>
                <a:extLst>
                  <a:ext uri="{0D108BD9-81ED-4DB2-BD59-A6C34878D82A}">
                    <a16:rowId xmlns:a16="http://schemas.microsoft.com/office/drawing/2014/main" val="10004"/>
                  </a:ext>
                </a:extLst>
              </a:tr>
              <a:tr h="536593">
                <a:tc>
                  <a:txBody>
                    <a:bodyPr/>
                    <a:lstStyle/>
                    <a:p>
                      <a:pPr algn="ctr"/>
                      <a:r>
                        <a:rPr lang="en-US" sz="2400" b="1" dirty="0">
                          <a:solidFill>
                            <a:schemeClr val="accent2"/>
                          </a:solidFill>
                          <a:latin typeface="Arial" panose="020B0604020202020204" pitchFamily="34" charset="0"/>
                          <a:cs typeface="Arial" panose="020B0604020202020204" pitchFamily="34" charset="0"/>
                        </a:rPr>
                        <a:t>90</a:t>
                      </a:r>
                    </a:p>
                  </a:txBody>
                  <a:tcPr marL="67426" marR="67426" marT="33713" marB="33713" anchor="ctr">
                    <a:noFill/>
                  </a:tcPr>
                </a:tc>
                <a:extLst>
                  <a:ext uri="{0D108BD9-81ED-4DB2-BD59-A6C34878D82A}">
                    <a16:rowId xmlns:a16="http://schemas.microsoft.com/office/drawing/2014/main" val="10005"/>
                  </a:ext>
                </a:extLst>
              </a:tr>
            </a:tbl>
          </a:graphicData>
        </a:graphic>
      </p:graphicFrame>
      <p:sp>
        <p:nvSpPr>
          <p:cNvPr id="12" name="Rounded Rectangle 11"/>
          <p:cNvSpPr/>
          <p:nvPr/>
        </p:nvSpPr>
        <p:spPr>
          <a:xfrm>
            <a:off x="2819399" y="2578428"/>
            <a:ext cx="1313793" cy="397184"/>
          </a:xfrm>
          <a:prstGeom prst="roundRect">
            <a:avLst>
              <a:gd name="adj" fmla="val 4531"/>
            </a:avLst>
          </a:prstGeom>
          <a:solidFill>
            <a:schemeClr val="accent2"/>
          </a:solidFill>
          <a:ln>
            <a:noFill/>
          </a:ln>
          <a:effectLst>
            <a:outerShdw blurRad="76200" dir="18900000" sy="23000" kx="-1200000" algn="bl" rotWithShape="0">
              <a:prstClr val="black">
                <a:alpha val="20000"/>
              </a:prstClr>
            </a:outerShdw>
          </a:effectLst>
          <a:scene3d>
            <a:camera prst="orthographicFront"/>
            <a:lightRig rig="threePt" dir="t"/>
          </a:scene3d>
          <a:sp3d prstMaterial="metal">
            <a:bevelT w="44450"/>
            <a:bevelB w="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3.6%</a:t>
            </a:r>
          </a:p>
        </p:txBody>
      </p:sp>
      <p:sp>
        <p:nvSpPr>
          <p:cNvPr id="13" name="Rounded Rectangle 12"/>
          <p:cNvSpPr/>
          <p:nvPr/>
        </p:nvSpPr>
        <p:spPr>
          <a:xfrm>
            <a:off x="2819399" y="3096824"/>
            <a:ext cx="1839311" cy="397184"/>
          </a:xfrm>
          <a:prstGeom prst="roundRect">
            <a:avLst>
              <a:gd name="adj" fmla="val 4531"/>
            </a:avLst>
          </a:prstGeom>
          <a:solidFill>
            <a:schemeClr val="accent2"/>
          </a:solidFill>
          <a:ln>
            <a:noFill/>
          </a:ln>
          <a:effectLst>
            <a:outerShdw blurRad="76200" dir="18900000" sy="23000" kx="-1200000" algn="bl" rotWithShape="0">
              <a:prstClr val="black">
                <a:alpha val="20000"/>
              </a:prstClr>
            </a:outerShdw>
          </a:effectLst>
          <a:scene3d>
            <a:camera prst="orthographicFront"/>
            <a:lightRig rig="threePt" dir="t"/>
          </a:scene3d>
          <a:sp3d prstMaterial="metal">
            <a:bevelT w="44450"/>
            <a:bevelB w="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4.4%</a:t>
            </a:r>
          </a:p>
        </p:txBody>
      </p:sp>
      <p:sp>
        <p:nvSpPr>
          <p:cNvPr id="14" name="Rounded Rectangle 13"/>
          <p:cNvSpPr/>
          <p:nvPr/>
        </p:nvSpPr>
        <p:spPr>
          <a:xfrm>
            <a:off x="2819400" y="3615220"/>
            <a:ext cx="2364828" cy="397184"/>
          </a:xfrm>
          <a:prstGeom prst="roundRect">
            <a:avLst>
              <a:gd name="adj" fmla="val 4531"/>
            </a:avLst>
          </a:prstGeom>
          <a:solidFill>
            <a:schemeClr val="accent2"/>
          </a:solidFill>
          <a:ln>
            <a:noFill/>
          </a:ln>
          <a:effectLst>
            <a:outerShdw blurRad="76200" dir="18900000" sy="23000" kx="-1200000" algn="bl" rotWithShape="0">
              <a:prstClr val="black">
                <a:alpha val="20000"/>
              </a:prstClr>
            </a:outerShdw>
          </a:effectLst>
          <a:scene3d>
            <a:camera prst="orthographicFront"/>
            <a:lightRig rig="threePt" dir="t"/>
          </a:scene3d>
          <a:sp3d prstMaterial="metal">
            <a:bevelT w="44450"/>
            <a:bevelB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5.4%</a:t>
            </a:r>
          </a:p>
        </p:txBody>
      </p:sp>
      <p:sp>
        <p:nvSpPr>
          <p:cNvPr id="15" name="Rounded Rectangle 14"/>
          <p:cNvSpPr/>
          <p:nvPr/>
        </p:nvSpPr>
        <p:spPr>
          <a:xfrm>
            <a:off x="2819399" y="4133616"/>
            <a:ext cx="2890345" cy="397184"/>
          </a:xfrm>
          <a:prstGeom prst="roundRect">
            <a:avLst>
              <a:gd name="adj" fmla="val 4531"/>
            </a:avLst>
          </a:prstGeom>
          <a:solidFill>
            <a:schemeClr val="accent2"/>
          </a:solidFill>
          <a:ln>
            <a:noFill/>
          </a:ln>
          <a:effectLst>
            <a:outerShdw blurRad="76200" dir="18900000" sy="23000" kx="-1200000" algn="bl" rotWithShape="0">
              <a:prstClr val="black">
                <a:alpha val="20000"/>
              </a:prstClr>
            </a:outerShdw>
          </a:effectLst>
          <a:scene3d>
            <a:camera prst="orthographicFront"/>
            <a:lightRig rig="threePt" dir="t"/>
          </a:scene3d>
          <a:sp3d prstMaterial="metal">
            <a:bevelT w="44450"/>
            <a:bevelB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6.8%</a:t>
            </a:r>
          </a:p>
        </p:txBody>
      </p:sp>
      <p:sp>
        <p:nvSpPr>
          <p:cNvPr id="16" name="Rounded Rectangle 15"/>
          <p:cNvSpPr/>
          <p:nvPr/>
        </p:nvSpPr>
        <p:spPr>
          <a:xfrm>
            <a:off x="2819399" y="4652012"/>
            <a:ext cx="3810001" cy="397184"/>
          </a:xfrm>
          <a:prstGeom prst="roundRect">
            <a:avLst>
              <a:gd name="adj" fmla="val 4531"/>
            </a:avLst>
          </a:prstGeom>
          <a:solidFill>
            <a:schemeClr val="accent2"/>
          </a:solidFill>
          <a:ln>
            <a:noFill/>
          </a:ln>
          <a:effectLst>
            <a:outerShdw blurRad="76200" dir="18900000" sy="23000" kx="-1200000" algn="bl" rotWithShape="0">
              <a:prstClr val="black">
                <a:alpha val="20000"/>
              </a:prstClr>
            </a:outerShdw>
          </a:effectLst>
          <a:scene3d>
            <a:camera prst="orthographicFront"/>
            <a:lightRig rig="threePt" dir="t"/>
          </a:scene3d>
          <a:sp3d prstMaterial="metal">
            <a:bevelT w="4445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8.8%</a:t>
            </a:r>
          </a:p>
        </p:txBody>
      </p:sp>
      <p:sp>
        <p:nvSpPr>
          <p:cNvPr id="17" name="Rectangle 16">
            <a:extLst>
              <a:ext uri="{FF2B5EF4-FFF2-40B4-BE49-F238E27FC236}">
                <a16:creationId xmlns:a16="http://schemas.microsoft.com/office/drawing/2014/main" id="{B83C4B59-693A-4FEE-8DA0-8B98FCE26C9D}"/>
              </a:ext>
            </a:extLst>
          </p:cNvPr>
          <p:cNvSpPr/>
          <p:nvPr/>
        </p:nvSpPr>
        <p:spPr>
          <a:xfrm>
            <a:off x="457200" y="5657821"/>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 *If the spouse is the sole beneficiary and is more than 10 years younger, the RMD rate is lower.</a:t>
            </a:r>
          </a:p>
        </p:txBody>
      </p:sp>
    </p:spTree>
    <p:extLst>
      <p:ext uri="{BB962C8B-B14F-4D97-AF65-F5344CB8AC3E}">
        <p14:creationId xmlns:p14="http://schemas.microsoft.com/office/powerpoint/2010/main" val="165700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r>
              <a:rPr lang="en-US" sz="2000" dirty="0"/>
              <a:t>Expected life span of individuals and couples age 65</a:t>
            </a:r>
          </a:p>
        </p:txBody>
      </p:sp>
      <p:sp>
        <p:nvSpPr>
          <p:cNvPr id="3" name="Title 2"/>
          <p:cNvSpPr>
            <a:spLocks noGrp="1"/>
          </p:cNvSpPr>
          <p:nvPr>
            <p:ph type="title"/>
          </p:nvPr>
        </p:nvSpPr>
        <p:spPr/>
        <p:txBody>
          <a:bodyPr/>
          <a:lstStyle/>
          <a:p>
            <a:r>
              <a:rPr lang="en-US" dirty="0"/>
              <a:t>Your Retirement Journey Could Last Longer Than You Think…</a:t>
            </a:r>
          </a:p>
        </p:txBody>
      </p:sp>
      <p:sp>
        <p:nvSpPr>
          <p:cNvPr id="7" name="Round Single Corner Rectangle 6"/>
          <p:cNvSpPr/>
          <p:nvPr/>
        </p:nvSpPr>
        <p:spPr>
          <a:xfrm>
            <a:off x="574932" y="2962978"/>
            <a:ext cx="2906151" cy="54864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87</a:t>
            </a:r>
          </a:p>
        </p:txBody>
      </p:sp>
      <p:sp>
        <p:nvSpPr>
          <p:cNvPr id="8" name="Round Single Corner Rectangle 7"/>
          <p:cNvSpPr/>
          <p:nvPr/>
        </p:nvSpPr>
        <p:spPr>
          <a:xfrm>
            <a:off x="574933" y="3645569"/>
            <a:ext cx="3353252" cy="54864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Women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90</a:t>
            </a:r>
          </a:p>
        </p:txBody>
      </p:sp>
      <p:sp>
        <p:nvSpPr>
          <p:cNvPr id="9" name="Round Single Corner Rectangle 8"/>
          <p:cNvSpPr/>
          <p:nvPr/>
        </p:nvSpPr>
        <p:spPr>
          <a:xfrm>
            <a:off x="548098" y="4328160"/>
            <a:ext cx="4023902" cy="54864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Couples</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(Surviving spouse)</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94</a:t>
            </a:r>
          </a:p>
        </p:txBody>
      </p:sp>
      <p:sp>
        <p:nvSpPr>
          <p:cNvPr id="2" name="Rectangle 1"/>
          <p:cNvSpPr/>
          <p:nvPr/>
        </p:nvSpPr>
        <p:spPr>
          <a:xfrm>
            <a:off x="4876800" y="2209800"/>
            <a:ext cx="3886200" cy="2031325"/>
          </a:xfrm>
          <a:prstGeom prst="rect">
            <a:avLst/>
          </a:prstGeom>
        </p:spPr>
        <p:txBody>
          <a:bodyPr wrap="square">
            <a:spAutoFit/>
          </a:bodyPr>
          <a:lstStyle/>
          <a:p>
            <a:pPr>
              <a:spcAft>
                <a:spcPts val="1200"/>
              </a:spcAft>
            </a:pPr>
            <a:r>
              <a:rPr lang="en-US" b="1" dirty="0">
                <a:solidFill>
                  <a:schemeClr val="accent2"/>
                </a:solidFill>
              </a:rPr>
              <a:t>Multiplier: </a:t>
            </a:r>
          </a:p>
          <a:p>
            <a:pPr>
              <a:spcAft>
                <a:spcPts val="1200"/>
              </a:spcAft>
            </a:pPr>
            <a:r>
              <a:rPr lang="en-US" sz="1600" dirty="0">
                <a:solidFill>
                  <a:schemeClr val="tx1">
                    <a:lumMod val="75000"/>
                    <a:lumOff val="25000"/>
                  </a:schemeClr>
                </a:solidFill>
              </a:rPr>
              <a:t>Greater probability of:</a:t>
            </a:r>
          </a:p>
          <a:p>
            <a:pPr marL="800100" lvl="1" indent="-342900">
              <a:spcAft>
                <a:spcPts val="1200"/>
              </a:spcAft>
              <a:buClr>
                <a:schemeClr val="accent2"/>
              </a:buClr>
              <a:buFont typeface="Wingdings" charset="2"/>
              <a:buChar char="§"/>
            </a:pPr>
            <a:r>
              <a:rPr lang="en-US" sz="1600" dirty="0">
                <a:solidFill>
                  <a:schemeClr val="tx1">
                    <a:lumMod val="75000"/>
                    <a:lumOff val="25000"/>
                  </a:schemeClr>
                </a:solidFill>
              </a:rPr>
              <a:t>Facing a bear market</a:t>
            </a:r>
          </a:p>
          <a:p>
            <a:pPr marL="800100" lvl="1" indent="-342900">
              <a:spcAft>
                <a:spcPts val="1200"/>
              </a:spcAft>
              <a:buClr>
                <a:schemeClr val="accent2"/>
              </a:buClr>
              <a:buFont typeface="Wingdings" charset="2"/>
              <a:buChar char="§"/>
            </a:pPr>
            <a:r>
              <a:rPr lang="en-US" sz="1600" dirty="0">
                <a:solidFill>
                  <a:schemeClr val="tx1">
                    <a:lumMod val="75000"/>
                    <a:lumOff val="25000"/>
                  </a:schemeClr>
                </a:solidFill>
              </a:rPr>
              <a:t>Healthcare costs rising</a:t>
            </a:r>
          </a:p>
          <a:p>
            <a:pPr marL="800100" lvl="1" indent="-342900">
              <a:spcAft>
                <a:spcPts val="1200"/>
              </a:spcAft>
              <a:buClr>
                <a:schemeClr val="accent2"/>
              </a:buClr>
              <a:buFont typeface="Wingdings" charset="2"/>
              <a:buChar char="§"/>
            </a:pPr>
            <a:r>
              <a:rPr lang="en-US" sz="1600" dirty="0">
                <a:solidFill>
                  <a:schemeClr val="tx1">
                    <a:lumMod val="75000"/>
                    <a:lumOff val="25000"/>
                  </a:schemeClr>
                </a:solidFill>
              </a:rPr>
              <a:t>Interest rate fluctuation  </a:t>
            </a:r>
          </a:p>
        </p:txBody>
      </p:sp>
      <p:sp>
        <p:nvSpPr>
          <p:cNvPr id="11" name="Rectangle 10"/>
          <p:cNvSpPr/>
          <p:nvPr/>
        </p:nvSpPr>
        <p:spPr>
          <a:xfrm>
            <a:off x="546100" y="2485269"/>
            <a:ext cx="4023902" cy="307777"/>
          </a:xfrm>
          <a:prstGeom prst="rect">
            <a:avLst/>
          </a:prstGeom>
        </p:spPr>
        <p:txBody>
          <a:bodyPr wrap="square">
            <a:spAutoFit/>
          </a:bodyPr>
          <a:lstStyle/>
          <a:p>
            <a:r>
              <a:rPr lang="en-US" sz="1400" b="1" dirty="0">
                <a:solidFill>
                  <a:schemeClr val="accent2"/>
                </a:solidFill>
                <a:latin typeface="Arial" panose="020B0604020202020204" pitchFamily="34" charset="0"/>
                <a:cs typeface="Arial" panose="020B0604020202020204" pitchFamily="34" charset="0"/>
              </a:rPr>
              <a:t>50% are expected to live to age:  </a:t>
            </a:r>
          </a:p>
        </p:txBody>
      </p:sp>
      <p:sp>
        <p:nvSpPr>
          <p:cNvPr id="12" name="Rectangle 11">
            <a:extLst>
              <a:ext uri="{FF2B5EF4-FFF2-40B4-BE49-F238E27FC236}">
                <a16:creationId xmlns:a16="http://schemas.microsoft.com/office/drawing/2014/main" id="{B83C4B59-693A-4FEE-8DA0-8B98FCE26C9D}"/>
              </a:ext>
            </a:extLst>
          </p:cNvPr>
          <p:cNvSpPr/>
          <p:nvPr/>
        </p:nvSpPr>
        <p:spPr>
          <a:xfrm>
            <a:off x="457200" y="5657821"/>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Source: Society of Actuaries RP-2014 Mortality Table projected with Mortality Improvement Scale MP-2014 as of 2016</a:t>
            </a:r>
          </a:p>
        </p:txBody>
      </p:sp>
    </p:spTree>
    <p:extLst>
      <p:ext uri="{BB962C8B-B14F-4D97-AF65-F5344CB8AC3E}">
        <p14:creationId xmlns:p14="http://schemas.microsoft.com/office/powerpoint/2010/main" val="115583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887EC-382E-4581-BC66-E5E8ABE8FD54}"/>
              </a:ext>
            </a:extLst>
          </p:cNvPr>
          <p:cNvSpPr>
            <a:spLocks noGrp="1"/>
          </p:cNvSpPr>
          <p:nvPr>
            <p:ph idx="1"/>
          </p:nvPr>
        </p:nvSpPr>
        <p:spPr/>
        <p:txBody>
          <a:bodyPr/>
          <a:lstStyle/>
          <a:p>
            <a:r>
              <a:rPr lang="en-US" dirty="0"/>
              <a:t>What’s an annuity? </a:t>
            </a:r>
            <a:endParaRPr lang="en-US" b="0" dirty="0"/>
          </a:p>
          <a:p>
            <a:pPr marL="285750" indent="-285750">
              <a:buFont typeface="Wingdings" panose="05000000000000000000" pitchFamily="2" charset="2"/>
              <a:buChar char="§"/>
            </a:pPr>
            <a:r>
              <a:rPr lang="en-US" sz="1800" b="0" dirty="0"/>
              <a:t>A contract between you and an insurance company that is designed for </a:t>
            </a:r>
          </a:p>
          <a:p>
            <a:r>
              <a:rPr lang="en-US" sz="1800" b="0" dirty="0"/>
              <a:t>     long-term savings for retirement purposes </a:t>
            </a:r>
          </a:p>
          <a:p>
            <a:pPr marL="285750" indent="-285750">
              <a:buFont typeface="Wingdings" panose="05000000000000000000" pitchFamily="2" charset="2"/>
              <a:buChar char="§"/>
            </a:pPr>
            <a:r>
              <a:rPr lang="en-US" sz="1800" b="0" dirty="0"/>
              <a:t>Provides guaranteed income for either a specified period of time or for life </a:t>
            </a:r>
          </a:p>
          <a:p>
            <a:pPr marL="285750" indent="-285750">
              <a:buFont typeface="Wingdings" panose="05000000000000000000" pitchFamily="2" charset="2"/>
              <a:buChar char="§"/>
            </a:pPr>
            <a:r>
              <a:rPr lang="en-US" sz="1800" b="0" dirty="0"/>
              <a:t>Earnings grow tax deferred </a:t>
            </a:r>
          </a:p>
          <a:p>
            <a:pPr marL="285750" indent="-285750">
              <a:buFont typeface="Wingdings" panose="05000000000000000000" pitchFamily="2" charset="2"/>
              <a:buChar char="§"/>
            </a:pPr>
            <a:r>
              <a:rPr lang="en-US" sz="1800" b="0" dirty="0"/>
              <a:t>Can be purchased with either a single payment or a series of payments (depending on the annuity) </a:t>
            </a:r>
          </a:p>
          <a:p>
            <a:pPr marL="285750" indent="-285750">
              <a:buFont typeface="Wingdings" panose="05000000000000000000" pitchFamily="2" charset="2"/>
              <a:buChar char="§"/>
            </a:pPr>
            <a:r>
              <a:rPr lang="en-US" sz="1800" b="0" dirty="0"/>
              <a:t>Can be owned by a single person, or jointly with a spouse or another person </a:t>
            </a:r>
          </a:p>
          <a:p>
            <a:pPr marL="285750" indent="-285750">
              <a:buFont typeface="Wingdings" panose="05000000000000000000" pitchFamily="2" charset="2"/>
              <a:buChar char="§"/>
            </a:pPr>
            <a:r>
              <a:rPr lang="en-US" sz="1800" b="0" dirty="0"/>
              <a:t>Offers death benefits so you can leave a legacy for your loved ones</a:t>
            </a:r>
          </a:p>
          <a:p>
            <a:pPr marL="285750" indent="-285750">
              <a:buFont typeface="Wingdings" panose="05000000000000000000" pitchFamily="2" charset="2"/>
              <a:buChar char="§"/>
            </a:pPr>
            <a:r>
              <a:rPr lang="en-US" sz="1800" b="0" dirty="0"/>
              <a:t>Guarantees backed by the claims-paying ability of the insurance company</a:t>
            </a:r>
          </a:p>
          <a:p>
            <a:pPr marL="285750" indent="-285750">
              <a:buFont typeface="Arial" panose="020B0604020202020204" pitchFamily="34" charset="0"/>
              <a:buChar char="•"/>
            </a:pPr>
            <a:endParaRPr lang="en-US" sz="1800" b="0" dirty="0"/>
          </a:p>
        </p:txBody>
      </p:sp>
      <p:sp>
        <p:nvSpPr>
          <p:cNvPr id="3" name="Title 2">
            <a:extLst>
              <a:ext uri="{FF2B5EF4-FFF2-40B4-BE49-F238E27FC236}">
                <a16:creationId xmlns:a16="http://schemas.microsoft.com/office/drawing/2014/main" id="{7839242A-EEEF-4685-9FFF-FACBC973014B}"/>
              </a:ext>
            </a:extLst>
          </p:cNvPr>
          <p:cNvSpPr>
            <a:spLocks noGrp="1"/>
          </p:cNvSpPr>
          <p:nvPr>
            <p:ph type="title"/>
          </p:nvPr>
        </p:nvSpPr>
        <p:spPr/>
        <p:txBody>
          <a:bodyPr/>
          <a:lstStyle/>
          <a:p>
            <a:r>
              <a:rPr lang="en-US" dirty="0"/>
              <a:t>Using Annuities to Help Mitigate Retirement Income Risks</a:t>
            </a:r>
          </a:p>
        </p:txBody>
      </p:sp>
    </p:spTree>
    <p:extLst>
      <p:ext uri="{BB962C8B-B14F-4D97-AF65-F5344CB8AC3E}">
        <p14:creationId xmlns:p14="http://schemas.microsoft.com/office/powerpoint/2010/main" val="352846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title"/>
          </p:nvPr>
        </p:nvSpPr>
        <p:spPr>
          <a:xfrm>
            <a:off x="306659" y="1219200"/>
            <a:ext cx="8530683" cy="1066800"/>
          </a:xfrm>
        </p:spPr>
        <p:txBody>
          <a:bodyPr/>
          <a:lstStyle/>
          <a:p>
            <a:pPr algn="ctr"/>
            <a:r>
              <a:rPr lang="en-US" sz="3000" dirty="0"/>
              <a:t>INVESTMENT AND INSURANCE PRODUCTS ARE:</a:t>
            </a:r>
            <a:br>
              <a:rPr lang="en-US" sz="3000" dirty="0"/>
            </a:br>
            <a:r>
              <a:rPr lang="en-US" sz="3000" dirty="0"/>
              <a:t>  NOT FDIC INSURED   NOT INSURED BY ANY FEDERAL GOVERNMENT AGENCY   NOT A DEPOSIT OR OTHER OBLIGATION OF, OR GUARANTEED BY, THE BANK OR ANY OF ITS AFFILIATES   SUBJECT TO INVESTMENT RISKS INCLUDING POSSIBLE LOSS OF THE PRINCIPAL AMOUNT INVESTED</a:t>
            </a:r>
          </a:p>
        </p:txBody>
      </p:sp>
      <p:sp>
        <p:nvSpPr>
          <p:cNvPr id="6" name="Oval 5">
            <a:extLst>
              <a:ext uri="{FF2B5EF4-FFF2-40B4-BE49-F238E27FC236}">
                <a16:creationId xmlns:a16="http://schemas.microsoft.com/office/drawing/2014/main" id="{EF8A6C73-E455-412D-805E-D7548B7CEFA3}"/>
              </a:ext>
            </a:extLst>
          </p:cNvPr>
          <p:cNvSpPr/>
          <p:nvPr/>
        </p:nvSpPr>
        <p:spPr>
          <a:xfrm>
            <a:off x="306659" y="2316673"/>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400ABF57-6332-4419-9B9C-291A39612101}"/>
              </a:ext>
            </a:extLst>
          </p:cNvPr>
          <p:cNvSpPr/>
          <p:nvPr/>
        </p:nvSpPr>
        <p:spPr>
          <a:xfrm>
            <a:off x="4364404" y="231667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E8D44918-3DC3-4883-8199-049A471826E0}"/>
              </a:ext>
            </a:extLst>
          </p:cNvPr>
          <p:cNvSpPr/>
          <p:nvPr/>
        </p:nvSpPr>
        <p:spPr>
          <a:xfrm>
            <a:off x="7065890" y="2782229"/>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7EE8791C-8644-4143-879E-EA6063CBE8DA}"/>
              </a:ext>
            </a:extLst>
          </p:cNvPr>
          <p:cNvSpPr/>
          <p:nvPr/>
        </p:nvSpPr>
        <p:spPr>
          <a:xfrm>
            <a:off x="3418909" y="411480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4D4CE0F-084F-4CB1-8C08-13C22AC758B4}"/>
              </a:ext>
            </a:extLst>
          </p:cNvPr>
          <p:cNvSpPr/>
          <p:nvPr/>
        </p:nvSpPr>
        <p:spPr>
          <a:xfrm>
            <a:off x="55756" y="1295400"/>
            <a:ext cx="9032488" cy="40829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223953" y="579866"/>
            <a:ext cx="8966377" cy="1063625"/>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003050"/>
              </a:buClr>
              <a:buSzTx/>
              <a:buFont typeface="Wingdings" pitchFamily="2" charset="2"/>
              <a:buNone/>
              <a:tabLst/>
              <a:defRPr/>
            </a:pPr>
            <a:r>
              <a:rPr kumimoji="0" lang="en-US" sz="2400" b="1" i="0" u="none" strike="noStrike" kern="1200" cap="none" spc="0" normalizeH="0" baseline="0" noProof="0" dirty="0">
                <a:ln>
                  <a:noFill/>
                </a:ln>
                <a:solidFill>
                  <a:srgbClr val="626265">
                    <a:lumMod val="75000"/>
                  </a:srgbClr>
                </a:solidFill>
                <a:effectLst/>
                <a:uLnTx/>
                <a:uFillTx/>
                <a:latin typeface="Arial"/>
                <a:ea typeface="+mn-ea"/>
                <a:cs typeface="Arial" pitchFamily="34" charset="0"/>
              </a:rPr>
              <a:t>Planning with Protected Lifetime Income</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223953" y="914400"/>
            <a:ext cx="6324600"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800"/>
              </a:spcBef>
              <a:spcAft>
                <a:spcPts val="0"/>
              </a:spcAft>
              <a:buClr>
                <a:srgbClr val="C00000"/>
              </a:buClr>
              <a:buSzTx/>
              <a:buFont typeface="Wingdings" pitchFamily="2" charset="2"/>
              <a:buNone/>
              <a:tabLst/>
              <a:defRPr/>
            </a:pPr>
            <a:r>
              <a:rPr kumimoji="0" lang="en-US" sz="20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266833" y="51469"/>
            <a:ext cx="7886700" cy="1325563"/>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050"/>
                </a:solidFill>
                <a:effectLst/>
                <a:uLnTx/>
                <a:uFillTx/>
                <a:latin typeface="Arial"/>
                <a:ea typeface="+mj-ea"/>
                <a:cs typeface="Arial" pitchFamily="34" charset="0"/>
              </a:rPr>
              <a:t>Prudential Annuities</a:t>
            </a:r>
            <a:r>
              <a:rPr kumimoji="0" lang="en-US" sz="3600" b="1" i="0" u="none" strike="noStrike" kern="1200" cap="none" spc="0" normalizeH="0" baseline="30000" noProof="0" dirty="0">
                <a:ln>
                  <a:noFill/>
                </a:ln>
                <a:solidFill>
                  <a:srgbClr val="003050"/>
                </a:solidFill>
                <a:effectLst/>
                <a:uLnTx/>
                <a:uFillTx/>
                <a:latin typeface="Arial"/>
                <a:ea typeface="+mj-ea"/>
                <a:cs typeface="Arial" pitchFamily="34" charset="0"/>
              </a:rPr>
              <a:t>®</a:t>
            </a:r>
          </a:p>
        </p:txBody>
      </p:sp>
      <p:sp>
        <p:nvSpPr>
          <p:cNvPr id="11" name="Rectangle 10">
            <a:extLst>
              <a:ext uri="{FF2B5EF4-FFF2-40B4-BE49-F238E27FC236}">
                <a16:creationId xmlns:a16="http://schemas.microsoft.com/office/drawing/2014/main" id="{025D325D-DE83-4E58-A01E-3CCFAFAD7F9E}"/>
              </a:ext>
            </a:extLst>
          </p:cNvPr>
          <p:cNvSpPr/>
          <p:nvPr/>
        </p:nvSpPr>
        <p:spPr>
          <a:xfrm>
            <a:off x="81156" y="6453332"/>
            <a:ext cx="2619375" cy="246221"/>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1015693-00003-00    Ed. </a:t>
            </a:r>
            <a:r>
              <a:rPr lang="en-US" sz="1000" dirty="0">
                <a:solidFill>
                  <a:srgbClr val="FFFFFF"/>
                </a:solidFill>
                <a:latin typeface="Arial"/>
              </a:rPr>
              <a:t>03/</a:t>
            </a:r>
            <a:r>
              <a:rPr kumimoji="0" lang="en-US" sz="1000" b="0" i="0" u="none" strike="noStrike" kern="1200" cap="none" spc="0" normalizeH="0" baseline="0" noProof="0" dirty="0">
                <a:ln>
                  <a:noFill/>
                </a:ln>
                <a:solidFill>
                  <a:srgbClr val="FFFFFF"/>
                </a:solidFill>
                <a:effectLst/>
                <a:uLnTx/>
                <a:uFillTx/>
                <a:latin typeface="Arial"/>
                <a:ea typeface="+mn-ea"/>
                <a:cs typeface="+mn-cs"/>
              </a:rPr>
              <a:t>2019</a:t>
            </a: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0" y="5334000"/>
            <a:ext cx="892495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mn-cs"/>
              </a:rPr>
              <a:t>Issued by Pruco Life Insurance Company and by Pruco Life Insurance Company of New Jersey.</a:t>
            </a:r>
            <a:r>
              <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a:t>
            </a:r>
            <a:endPar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endParaRPr>
          </a:p>
        </p:txBody>
      </p:sp>
      <p:sp>
        <p:nvSpPr>
          <p:cNvPr id="13" name="Rectangle 12">
            <a:extLst>
              <a:ext uri="{FF2B5EF4-FFF2-40B4-BE49-F238E27FC236}">
                <a16:creationId xmlns:a16="http://schemas.microsoft.com/office/drawing/2014/main" id="{E60F4D83-25A7-44DA-A9B2-8666D1722B9D}"/>
              </a:ext>
            </a:extLst>
          </p:cNvPr>
          <p:cNvSpPr/>
          <p:nvPr/>
        </p:nvSpPr>
        <p:spPr>
          <a:xfrm>
            <a:off x="6172200" y="762000"/>
            <a:ext cx="3143394" cy="553998"/>
          </a:xfrm>
          <a:prstGeom prst="rect">
            <a:avLst/>
          </a:prstGeom>
        </p:spPr>
        <p:txBody>
          <a:bodyPr wrap="square">
            <a:spAutoFit/>
          </a:bodyPr>
          <a:lstStyle/>
          <a:p>
            <a:pPr lvl="0" fontAlgn="auto">
              <a:spcBef>
                <a:spcPts val="0"/>
              </a:spcBef>
              <a:spcAft>
                <a:spcPts val="0"/>
              </a:spcAft>
              <a:buClr>
                <a:srgbClr val="C00000"/>
              </a:buClr>
              <a:defRPr/>
            </a:pPr>
            <a:r>
              <a:rPr lang="en-US" sz="1000" dirty="0">
                <a:solidFill>
                  <a:srgbClr val="0C0C0C"/>
                </a:solidFill>
                <a:latin typeface="Arial"/>
                <a:ea typeface="ＭＳ Ｐゴシック" pitchFamily="34" charset="-128"/>
              </a:rPr>
              <a:t>[When presenting in AR, CA, OK, TX or IL, use the phrase “Insurance Sales Presentation.” In CA and AR, add License Number.]</a:t>
            </a:r>
          </a:p>
        </p:txBody>
      </p:sp>
      <p:sp>
        <p:nvSpPr>
          <p:cNvPr id="18" name="Rectangle 17">
            <a:extLst>
              <a:ext uri="{FF2B5EF4-FFF2-40B4-BE49-F238E27FC236}">
                <a16:creationId xmlns:a16="http://schemas.microsoft.com/office/drawing/2014/main" id="{05CFE0A2-62B3-49DB-973C-AB4653DE6D6F}"/>
              </a:ext>
            </a:extLst>
          </p:cNvPr>
          <p:cNvSpPr/>
          <p:nvPr/>
        </p:nvSpPr>
        <p:spPr>
          <a:xfrm>
            <a:off x="2981" y="5562600"/>
            <a:ext cx="8912419" cy="677108"/>
          </a:xfrm>
          <a:prstGeom prst="rect">
            <a:avLst/>
          </a:prstGeom>
        </p:spPr>
        <p:txBody>
          <a:bodyPr wrap="square">
            <a:spAutoFit/>
          </a:bodyPr>
          <a:lstStyle/>
          <a:p>
            <a:r>
              <a:rPr lang="en-US" sz="1400" dirty="0">
                <a:solidFill>
                  <a:srgbClr val="626265">
                    <a:lumMod val="50000"/>
                  </a:srgbClr>
                </a:solidFill>
                <a:latin typeface="Arial" pitchFamily="34" charset="0"/>
                <a:cs typeface="Arial" pitchFamily="34" charset="0"/>
              </a:rPr>
              <a:t>Prudential Annuities is providing this workshop for informational or educational purposes only and does not provide investment advice or recommendations about managing or investing your retirement savings.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2365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0" y="1315038"/>
            <a:ext cx="7467600" cy="3485562"/>
          </a:xfrm>
        </p:spPr>
        <p:txBody>
          <a:bodyPr anchor="ctr">
            <a:normAutofit/>
          </a:bodyPr>
          <a:lstStyle/>
          <a:p>
            <a:pPr marL="407988" lvl="1" indent="-407988">
              <a:spcBef>
                <a:spcPts val="0"/>
              </a:spcBef>
              <a:buClr>
                <a:schemeClr val="accent1"/>
              </a:buClr>
              <a:buNone/>
            </a:pPr>
            <a:r>
              <a:rPr lang="en-US" dirty="0">
                <a:solidFill>
                  <a:srgbClr val="0070C0"/>
                </a:solidFill>
              </a:rPr>
              <a:t>1. A guaranteed income stream for as long as you live</a:t>
            </a:r>
          </a:p>
          <a:p>
            <a:pPr marL="342900" lvl="1" indent="-342900">
              <a:spcBef>
                <a:spcPts val="0"/>
              </a:spcBef>
              <a:buClr>
                <a:schemeClr val="accent1"/>
              </a:buClr>
              <a:buNone/>
            </a:pPr>
            <a:endParaRPr lang="en-US" sz="1100" dirty="0">
              <a:solidFill>
                <a:srgbClr val="0070C0"/>
              </a:solidFill>
            </a:endParaRPr>
          </a:p>
          <a:p>
            <a:pPr marL="407988" lvl="1" indent="-407988">
              <a:spcBef>
                <a:spcPts val="0"/>
              </a:spcBef>
              <a:buClr>
                <a:schemeClr val="accent1"/>
              </a:buClr>
              <a:buNone/>
            </a:pPr>
            <a:r>
              <a:rPr lang="en-US" dirty="0">
                <a:solidFill>
                  <a:srgbClr val="0070C0"/>
                </a:solidFill>
              </a:rPr>
              <a:t>2. Income that is protected from market downturns</a:t>
            </a:r>
          </a:p>
          <a:p>
            <a:pPr>
              <a:spcBef>
                <a:spcPts val="0"/>
              </a:spcBef>
            </a:pPr>
            <a:endParaRPr lang="en-US" sz="1100" dirty="0"/>
          </a:p>
          <a:p>
            <a:pPr marL="407988" lvl="1" indent="-407988">
              <a:spcBef>
                <a:spcPts val="0"/>
              </a:spcBef>
              <a:buClr>
                <a:schemeClr val="accent1"/>
              </a:buClr>
              <a:buNone/>
            </a:pPr>
            <a:r>
              <a:rPr lang="en-US" dirty="0">
                <a:solidFill>
                  <a:srgbClr val="0070C0"/>
                </a:solidFill>
              </a:rPr>
              <a:t>3. Guaranteed income growth for those taking income later </a:t>
            </a:r>
          </a:p>
        </p:txBody>
      </p:sp>
      <p:sp>
        <p:nvSpPr>
          <p:cNvPr id="4" name="Title 3"/>
          <p:cNvSpPr>
            <a:spLocks noGrp="1"/>
          </p:cNvSpPr>
          <p:nvPr>
            <p:ph type="title"/>
          </p:nvPr>
        </p:nvSpPr>
        <p:spPr>
          <a:xfrm>
            <a:off x="457200" y="76200"/>
            <a:ext cx="8478982" cy="1066800"/>
          </a:xfrm>
        </p:spPr>
        <p:txBody>
          <a:bodyPr/>
          <a:lstStyle/>
          <a:p>
            <a:r>
              <a:rPr lang="en-US" sz="3000" dirty="0"/>
              <a:t>A Variable Annuity with an Income Benefit* </a:t>
            </a:r>
            <a:br>
              <a:rPr lang="en-US" sz="3000" dirty="0"/>
            </a:br>
            <a:r>
              <a:rPr lang="en-US" sz="3000" dirty="0"/>
              <a:t>Can Provide:</a:t>
            </a:r>
          </a:p>
        </p:txBody>
      </p:sp>
      <p:sp>
        <p:nvSpPr>
          <p:cNvPr id="5" name="TextBox 4"/>
          <p:cNvSpPr txBox="1"/>
          <p:nvPr/>
        </p:nvSpPr>
        <p:spPr>
          <a:xfrm>
            <a:off x="435864" y="4191000"/>
            <a:ext cx="8478982" cy="1631216"/>
          </a:xfrm>
          <a:prstGeom prst="rect">
            <a:avLst/>
          </a:prstGeom>
          <a:noFill/>
        </p:spPr>
        <p:txBody>
          <a:bodyPr wrap="square" rtlCol="0">
            <a:spAutoFit/>
          </a:bodyPr>
          <a:lstStyle/>
          <a:p>
            <a:r>
              <a:rPr lang="en-US" sz="1000" dirty="0">
                <a:solidFill>
                  <a:srgbClr val="4A4A4C"/>
                </a:solidFill>
                <a:latin typeface="Arial Narrow" pitchFamily="34" charset="0"/>
              </a:rPr>
              <a:t>*Certain income benefits are optional and available for an additional fee. </a:t>
            </a:r>
          </a:p>
          <a:p>
            <a:endParaRPr lang="en-US" sz="1000" dirty="0">
              <a:solidFill>
                <a:srgbClr val="4A4A4C"/>
              </a:solidFill>
              <a:latin typeface="Arial Narrow" pitchFamily="34" charset="0"/>
            </a:endParaRPr>
          </a:p>
          <a:p>
            <a:r>
              <a:rPr lang="en-US" sz="1000" dirty="0">
                <a:solidFill>
                  <a:srgbClr val="4A4A4C"/>
                </a:solidFill>
                <a:latin typeface="Arial Narrow" pitchFamily="34" charset="0"/>
              </a:rPr>
              <a:t>Withdrawals in excess of the income amount impact the value of a product or benefit and can also affect the certainty of the income. An excess withdrawal occurs when cumulative Lifetime Withdrawals exceed the income amount in an annuity year. If an excess withdrawal is taken, only the portion of the Lifetime Withdrawal that exceeds the remaining income amount for that year will proportionally and permanently reduce future guaranteed amounts. If an excess withdrawal reduces the account value to zero, no further amount would be payable and the contract terminates.</a:t>
            </a:r>
          </a:p>
          <a:p>
            <a:r>
              <a:rPr lang="en-US" sz="1000" dirty="0">
                <a:solidFill>
                  <a:srgbClr val="4A4A4C"/>
                </a:solidFill>
                <a:latin typeface="Arial Narrow" pitchFamily="34" charset="0"/>
              </a:rPr>
              <a:t>All references to guarantees, including obligations arising under any annuity contract guarantees, rider guarantees, optional benefits, fixed account crediting rates, index-based interest crediting or annuity payout rates are backed by the claims-paying ability of the issuing insurance company. Those payments and credits and the responsibility to make them are not the obligations of the third party broker/dealer from which this annuity is purchased or any of its affiliates. All guarantees, including optional benefits, do not apply to any underlying investment options.</a:t>
            </a:r>
          </a:p>
        </p:txBody>
      </p:sp>
    </p:spTree>
    <p:extLst>
      <p:ext uri="{BB962C8B-B14F-4D97-AF65-F5344CB8AC3E}">
        <p14:creationId xmlns:p14="http://schemas.microsoft.com/office/powerpoint/2010/main" val="21110636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4411" y="2209800"/>
            <a:ext cx="3969589"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012C5B1-098E-4BAC-974F-D7091603028E}"/>
              </a:ext>
            </a:extLst>
          </p:cNvPr>
          <p:cNvSpPr>
            <a:spLocks noGrp="1"/>
          </p:cNvSpPr>
          <p:nvPr>
            <p:ph idx="1"/>
          </p:nvPr>
        </p:nvSpPr>
        <p:spPr>
          <a:xfrm>
            <a:off x="457200" y="2209799"/>
            <a:ext cx="8229600" cy="3124201"/>
          </a:xfrm>
        </p:spPr>
        <p:txBody>
          <a:bodyPr>
            <a:normAutofit/>
          </a:bodyPr>
          <a:lstStyle/>
          <a:p>
            <a:r>
              <a:rPr lang="en-US" sz="2400" dirty="0"/>
              <a:t>Typical Annuity Expenses</a:t>
            </a:r>
          </a:p>
          <a:p>
            <a:pPr lvl="1"/>
            <a:r>
              <a:rPr lang="en-US" sz="1800" b="0" dirty="0"/>
              <a:t>Investment Management Fees</a:t>
            </a:r>
          </a:p>
          <a:p>
            <a:pPr lvl="1"/>
            <a:r>
              <a:rPr lang="en-US" sz="1800" b="0" dirty="0"/>
              <a:t>Insurance Charges (M&amp;E)</a:t>
            </a:r>
          </a:p>
          <a:p>
            <a:pPr lvl="1"/>
            <a:r>
              <a:rPr lang="en-US" sz="1800" b="0" dirty="0"/>
              <a:t>Rider Fees</a:t>
            </a:r>
          </a:p>
          <a:p>
            <a:pPr lvl="1"/>
            <a:r>
              <a:rPr lang="en-US" sz="1800" b="0" dirty="0"/>
              <a:t>Administrative Charges</a:t>
            </a:r>
          </a:p>
        </p:txBody>
      </p:sp>
      <p:sp>
        <p:nvSpPr>
          <p:cNvPr id="2" name="Title 1">
            <a:extLst>
              <a:ext uri="{FF2B5EF4-FFF2-40B4-BE49-F238E27FC236}">
                <a16:creationId xmlns:a16="http://schemas.microsoft.com/office/drawing/2014/main" id="{6482256A-0A47-4502-A080-6692024DC85B}"/>
              </a:ext>
            </a:extLst>
          </p:cNvPr>
          <p:cNvSpPr>
            <a:spLocks noGrp="1"/>
          </p:cNvSpPr>
          <p:nvPr>
            <p:ph type="title"/>
          </p:nvPr>
        </p:nvSpPr>
        <p:spPr/>
        <p:txBody>
          <a:bodyPr/>
          <a:lstStyle/>
          <a:p>
            <a:r>
              <a:rPr lang="en-US" dirty="0"/>
              <a:t>“I’ve Heard Annuities are Expensive”</a:t>
            </a:r>
          </a:p>
        </p:txBody>
      </p:sp>
      <p:sp>
        <p:nvSpPr>
          <p:cNvPr id="10" name="TextBox 9"/>
          <p:cNvSpPr txBox="1"/>
          <p:nvPr/>
        </p:nvSpPr>
        <p:spPr>
          <a:xfrm>
            <a:off x="5292305" y="2523664"/>
            <a:ext cx="3733800" cy="1400383"/>
          </a:xfrm>
          <a:prstGeom prst="rect">
            <a:avLst/>
          </a:prstGeom>
          <a:noFill/>
        </p:spPr>
        <p:txBody>
          <a:bodyPr wrap="square" rtlCol="0">
            <a:spAutoFit/>
          </a:bodyPr>
          <a:lstStyle/>
          <a:p>
            <a:pPr algn="ctr">
              <a:spcBef>
                <a:spcPts val="600"/>
              </a:spcBef>
            </a:pPr>
            <a:r>
              <a:rPr lang="en-US" sz="2000" b="1" dirty="0">
                <a:solidFill>
                  <a:schemeClr val="bg1"/>
                </a:solidFill>
              </a:rPr>
              <a:t>Don’t Consider Costs in</a:t>
            </a:r>
            <a:br>
              <a:rPr lang="en-US" sz="2000" b="1" dirty="0">
                <a:solidFill>
                  <a:schemeClr val="bg1"/>
                </a:solidFill>
              </a:rPr>
            </a:br>
            <a:r>
              <a:rPr lang="en-US" sz="2000" b="1" dirty="0">
                <a:solidFill>
                  <a:schemeClr val="bg1"/>
                </a:solidFill>
              </a:rPr>
              <a:t>the Absence of Value</a:t>
            </a:r>
          </a:p>
          <a:p>
            <a:pPr algn="ctr">
              <a:spcBef>
                <a:spcPts val="600"/>
              </a:spcBef>
            </a:pPr>
            <a:r>
              <a:rPr lang="en-US" sz="2000" b="1" dirty="0">
                <a:solidFill>
                  <a:schemeClr val="accent1">
                    <a:lumMod val="50000"/>
                    <a:lumOff val="50000"/>
                  </a:schemeClr>
                </a:solidFill>
              </a:rPr>
              <a:t>Ask yourself: What features do I want to pay for?</a:t>
            </a:r>
          </a:p>
        </p:txBody>
      </p:sp>
    </p:spTree>
    <p:extLst>
      <p:ext uri="{BB962C8B-B14F-4D97-AF65-F5344CB8AC3E}">
        <p14:creationId xmlns:p14="http://schemas.microsoft.com/office/powerpoint/2010/main" val="25994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610DB-B0F1-4CC6-BF70-DC843BEED657}"/>
              </a:ext>
            </a:extLst>
          </p:cNvPr>
          <p:cNvSpPr>
            <a:spLocks noGrp="1"/>
          </p:cNvSpPr>
          <p:nvPr>
            <p:ph type="title"/>
          </p:nvPr>
        </p:nvSpPr>
        <p:spPr/>
        <p:txBody>
          <a:bodyPr/>
          <a:lstStyle/>
          <a:p>
            <a:r>
              <a:rPr lang="en-US" dirty="0"/>
              <a:t>Insuring Our Most Important Assets</a:t>
            </a:r>
          </a:p>
        </p:txBody>
      </p:sp>
      <p:sp>
        <p:nvSpPr>
          <p:cNvPr id="15" name="Rectangle 14">
            <a:extLst>
              <a:ext uri="{FF2B5EF4-FFF2-40B4-BE49-F238E27FC236}">
                <a16:creationId xmlns:a16="http://schemas.microsoft.com/office/drawing/2014/main" id="{B83C4B59-693A-4FEE-8DA0-8B98FCE26C9D}"/>
              </a:ext>
            </a:extLst>
          </p:cNvPr>
          <p:cNvSpPr/>
          <p:nvPr/>
        </p:nvSpPr>
        <p:spPr>
          <a:xfrm>
            <a:off x="457200" y="5129480"/>
            <a:ext cx="8229600" cy="661720"/>
          </a:xfrm>
          <a:prstGeom prst="rect">
            <a:avLst/>
          </a:prstGeom>
        </p:spPr>
        <p:txBody>
          <a:bodyPr wrap="square" lIns="0" tIns="0" rIns="0" anchor="b">
            <a:spAutoFit/>
          </a:bodyPr>
          <a:lstStyle/>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1 </a:t>
            </a:r>
            <a:r>
              <a:rPr lang="en-US" sz="1000" dirty="0">
                <a:solidFill>
                  <a:prstClr val="black">
                    <a:lumMod val="65000"/>
                    <a:lumOff val="35000"/>
                  </a:prstClr>
                </a:solidFill>
                <a:latin typeface="Arial Narrow" panose="020B0606020202030204" pitchFamily="34" charset="0"/>
                <a:cs typeface="Arial" panose="020B0604020202020204" pitchFamily="34" charset="0"/>
              </a:rPr>
              <a:t>National Highway Transportation Safety Administration; “Quick Facts 2016”; February 2018 </a:t>
            </a:r>
          </a:p>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2 </a:t>
            </a:r>
            <a:r>
              <a:rPr lang="en-US" sz="1000" dirty="0">
                <a:solidFill>
                  <a:prstClr val="black">
                    <a:lumMod val="65000"/>
                    <a:lumOff val="35000"/>
                  </a:prstClr>
                </a:solidFill>
                <a:latin typeface="Arial Narrow" panose="020B0606020202030204" pitchFamily="34" charset="0"/>
                <a:cs typeface="Arial" panose="020B0604020202020204" pitchFamily="34" charset="0"/>
              </a:rPr>
              <a:t>U.S. Dept. of Transportation; Traffic Safety Facts; “Police-Reported Motor Vehicle Traffic Crashes in 2016”; March 2018</a:t>
            </a:r>
          </a:p>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3 </a:t>
            </a:r>
            <a:r>
              <a:rPr lang="en-US" sz="1000" dirty="0">
                <a:solidFill>
                  <a:prstClr val="black">
                    <a:lumMod val="65000"/>
                    <a:lumOff val="35000"/>
                  </a:prstClr>
                </a:solidFill>
                <a:latin typeface="Arial Narrow" panose="020B0606020202030204" pitchFamily="34" charset="0"/>
                <a:cs typeface="Arial" panose="020B0604020202020204" pitchFamily="34" charset="0"/>
              </a:rPr>
              <a:t>Federal Reserve Economic Data; St. Louis Federal Reserve at http://fred.stlouisfed.org; Owner/Renter Occupied Housing Units, Oct 2017</a:t>
            </a:r>
          </a:p>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4 </a:t>
            </a:r>
            <a:r>
              <a:rPr lang="en-US" sz="1000" dirty="0">
                <a:solidFill>
                  <a:prstClr val="black">
                    <a:lumMod val="65000"/>
                    <a:lumOff val="35000"/>
                  </a:prstClr>
                </a:solidFill>
                <a:latin typeface="Arial Narrow" panose="020B0606020202030204" pitchFamily="34" charset="0"/>
                <a:cs typeface="Arial" panose="020B0604020202020204" pitchFamily="34" charset="0"/>
              </a:rPr>
              <a:t>National Fire Protection Association; “Fire Loss in the United States During 2016”; September 2017; residential structure fires</a:t>
            </a:r>
          </a:p>
        </p:txBody>
      </p:sp>
      <p:graphicFrame>
        <p:nvGraphicFramePr>
          <p:cNvPr id="7" name="Content Placeholder 6">
            <a:extLst>
              <a:ext uri="{FF2B5EF4-FFF2-40B4-BE49-F238E27FC236}">
                <a16:creationId xmlns:a16="http://schemas.microsoft.com/office/drawing/2014/main" id="{968B3CA5-8688-4C18-A91B-250CF81EB603}"/>
              </a:ext>
            </a:extLst>
          </p:cNvPr>
          <p:cNvGraphicFramePr>
            <a:graphicFrameLocks noGrp="1"/>
          </p:cNvGraphicFramePr>
          <p:nvPr>
            <p:ph idx="1"/>
            <p:extLst>
              <p:ext uri="{D42A27DB-BD31-4B8C-83A1-F6EECF244321}">
                <p14:modId xmlns:p14="http://schemas.microsoft.com/office/powerpoint/2010/main" val="3666647614"/>
              </p:ext>
            </p:extLst>
          </p:nvPr>
        </p:nvGraphicFramePr>
        <p:xfrm>
          <a:off x="457200" y="1555368"/>
          <a:ext cx="8229600" cy="33976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36560622"/>
                    </a:ext>
                  </a:extLst>
                </a:gridCol>
                <a:gridCol w="4114800">
                  <a:extLst>
                    <a:ext uri="{9D8B030D-6E8A-4147-A177-3AD203B41FA5}">
                      <a16:colId xmlns:a16="http://schemas.microsoft.com/office/drawing/2014/main" val="1449308556"/>
                    </a:ext>
                  </a:extLst>
                </a:gridCol>
              </a:tblGrid>
              <a:tr h="601664">
                <a:tc>
                  <a:txBody>
                    <a:bodyPr/>
                    <a:lstStyle/>
                    <a:p>
                      <a:pPr algn="ctr"/>
                      <a:r>
                        <a:rPr lang="en-US" sz="2400" dirty="0">
                          <a:latin typeface="Arial" panose="020B0604020202020204" pitchFamily="34" charset="0"/>
                          <a:cs typeface="Arial" panose="020B0604020202020204" pitchFamily="34" charset="0"/>
                        </a:rPr>
                        <a:t>We Insure Our Cars</a:t>
                      </a:r>
                    </a:p>
                  </a:txBody>
                  <a:tcPr anchor="ctr"/>
                </a:tc>
                <a:tc>
                  <a:txBody>
                    <a:bodyPr/>
                    <a:lstStyle/>
                    <a:p>
                      <a:pPr algn="ctr"/>
                      <a:r>
                        <a:rPr lang="en-US" sz="2400" dirty="0">
                          <a:latin typeface="Arial" panose="020B0604020202020204" pitchFamily="34" charset="0"/>
                          <a:cs typeface="Arial" panose="020B0604020202020204" pitchFamily="34" charset="0"/>
                        </a:rPr>
                        <a:t>We Insure Our Homes</a:t>
                      </a:r>
                    </a:p>
                  </a:txBody>
                  <a:tcPr anchor="ctr"/>
                </a:tc>
                <a:extLst>
                  <a:ext uri="{0D108BD9-81ED-4DB2-BD59-A6C34878D82A}">
                    <a16:rowId xmlns:a16="http://schemas.microsoft.com/office/drawing/2014/main" val="2843114638"/>
                  </a:ext>
                </a:extLst>
              </a:tr>
              <a:tr h="1698816">
                <a:tc>
                  <a:txBody>
                    <a:bodyPr/>
                    <a:lstStyle/>
                    <a:p>
                      <a:pPr marL="0" indent="0">
                        <a:spcBef>
                          <a:spcPts val="600"/>
                        </a:spcBef>
                        <a:buClr>
                          <a:schemeClr val="accent2"/>
                        </a:buClr>
                        <a:buFont typeface="Wingdings" panose="05000000000000000000" pitchFamily="2" charset="2"/>
                        <a:buNone/>
                      </a:pPr>
                      <a:endParaRPr lang="en-US" sz="600" dirty="0">
                        <a:solidFill>
                          <a:schemeClr val="accent1"/>
                        </a:solidFill>
                        <a:latin typeface="Arial" panose="020B0604020202020204" pitchFamily="34" charset="0"/>
                        <a:cs typeface="Arial" panose="020B0604020202020204" pitchFamily="34" charset="0"/>
                      </a:endParaRPr>
                    </a:p>
                    <a:p>
                      <a:pPr marL="173038" indent="-173038">
                        <a:spcBef>
                          <a:spcPts val="600"/>
                        </a:spcBef>
                        <a:buClr>
                          <a:schemeClr val="accent2"/>
                        </a:buClr>
                        <a:buFont typeface="Wingdings" panose="05000000000000000000" pitchFamily="2" charset="2"/>
                        <a:buChar char="§"/>
                      </a:pPr>
                      <a:r>
                        <a:rPr lang="en-US" sz="1800" b="1" dirty="0">
                          <a:solidFill>
                            <a:schemeClr val="accent1"/>
                          </a:solidFill>
                          <a:latin typeface="Arial" panose="020B0604020202020204" pitchFamily="34" charset="0"/>
                          <a:cs typeface="Arial" panose="020B0604020202020204" pitchFamily="34" charset="0"/>
                        </a:rPr>
                        <a:t>288</a:t>
                      </a:r>
                      <a:r>
                        <a:rPr lang="en-US" sz="1800" dirty="0">
                          <a:solidFill>
                            <a:schemeClr val="accent1"/>
                          </a:solidFill>
                          <a:latin typeface="Arial" panose="020B0604020202020204" pitchFamily="34" charset="0"/>
                          <a:cs typeface="Arial" panose="020B0604020202020204" pitchFamily="34" charset="0"/>
                        </a:rPr>
                        <a:t> million vehicles in U.S.</a:t>
                      </a:r>
                      <a:r>
                        <a:rPr lang="en-US" sz="1800" baseline="30000" dirty="0">
                          <a:solidFill>
                            <a:schemeClr val="accent1"/>
                          </a:solidFill>
                          <a:latin typeface="Arial" panose="020B0604020202020204" pitchFamily="34" charset="0"/>
                          <a:cs typeface="Arial" panose="020B0604020202020204" pitchFamily="34" charset="0"/>
                        </a:rPr>
                        <a:t>1</a:t>
                      </a:r>
                    </a:p>
                    <a:p>
                      <a:pPr marL="173038" indent="-173038">
                        <a:spcBef>
                          <a:spcPts val="600"/>
                        </a:spcBef>
                        <a:buClr>
                          <a:schemeClr val="accent2"/>
                        </a:buClr>
                        <a:buFont typeface="Wingdings" panose="05000000000000000000" pitchFamily="2" charset="2"/>
                        <a:buChar char="§"/>
                      </a:pPr>
                      <a:r>
                        <a:rPr lang="en-US" sz="1800" b="1" dirty="0">
                          <a:solidFill>
                            <a:schemeClr val="accent1"/>
                          </a:solidFill>
                          <a:latin typeface="Arial" panose="020B0604020202020204" pitchFamily="34" charset="0"/>
                          <a:cs typeface="Arial" panose="020B0604020202020204" pitchFamily="34" charset="0"/>
                        </a:rPr>
                        <a:t>7.3</a:t>
                      </a:r>
                      <a:r>
                        <a:rPr lang="en-US" sz="1800" dirty="0">
                          <a:solidFill>
                            <a:schemeClr val="accent1"/>
                          </a:solidFill>
                          <a:latin typeface="Arial" panose="020B0604020202020204" pitchFamily="34" charset="0"/>
                          <a:cs typeface="Arial" panose="020B0604020202020204" pitchFamily="34" charset="0"/>
                        </a:rPr>
                        <a:t> million reportable crashes</a:t>
                      </a:r>
                      <a:r>
                        <a:rPr lang="en-US" sz="1800" baseline="30000" dirty="0">
                          <a:solidFill>
                            <a:schemeClr val="accent1"/>
                          </a:solidFill>
                          <a:latin typeface="Arial" panose="020B0604020202020204" pitchFamily="34" charset="0"/>
                          <a:cs typeface="Arial" panose="020B0604020202020204" pitchFamily="34" charset="0"/>
                        </a:rPr>
                        <a:t>2</a:t>
                      </a:r>
                    </a:p>
                  </a:txBody>
                  <a:tcPr anchor="ctr"/>
                </a:tc>
                <a:tc>
                  <a:txBody>
                    <a:bodyPr/>
                    <a:lstStyle/>
                    <a:p>
                      <a:pPr marL="0" indent="0">
                        <a:spcBef>
                          <a:spcPts val="600"/>
                        </a:spcBef>
                        <a:buClr>
                          <a:schemeClr val="accent2"/>
                        </a:buClr>
                        <a:buFont typeface="Wingdings" panose="05000000000000000000" pitchFamily="2" charset="2"/>
                        <a:buNone/>
                      </a:pPr>
                      <a:endParaRPr lang="en-US" sz="600" dirty="0">
                        <a:solidFill>
                          <a:schemeClr val="accent1"/>
                        </a:solidFill>
                        <a:latin typeface="Arial" panose="020B0604020202020204" pitchFamily="34" charset="0"/>
                        <a:cs typeface="Arial" panose="020B0604020202020204" pitchFamily="34" charset="0"/>
                      </a:endParaRPr>
                    </a:p>
                    <a:p>
                      <a:pPr marL="173038" indent="-173038">
                        <a:spcBef>
                          <a:spcPts val="600"/>
                        </a:spcBef>
                        <a:buClr>
                          <a:schemeClr val="accent2"/>
                        </a:buClr>
                        <a:buFont typeface="Wingdings" panose="05000000000000000000" pitchFamily="2" charset="2"/>
                        <a:buChar char="§"/>
                      </a:pPr>
                      <a:r>
                        <a:rPr lang="en-US" sz="1800" b="1" dirty="0">
                          <a:solidFill>
                            <a:schemeClr val="accent1"/>
                          </a:solidFill>
                          <a:latin typeface="Arial" panose="020B0604020202020204" pitchFamily="34" charset="0"/>
                          <a:cs typeface="Arial" panose="020B0604020202020204" pitchFamily="34" charset="0"/>
                        </a:rPr>
                        <a:t>120</a:t>
                      </a:r>
                      <a:r>
                        <a:rPr lang="en-US" sz="1800" dirty="0">
                          <a:solidFill>
                            <a:schemeClr val="accent1"/>
                          </a:solidFill>
                          <a:latin typeface="Arial" panose="020B0604020202020204" pitchFamily="34" charset="0"/>
                          <a:cs typeface="Arial" panose="020B0604020202020204" pitchFamily="34" charset="0"/>
                        </a:rPr>
                        <a:t> million occupied residences</a:t>
                      </a:r>
                      <a:r>
                        <a:rPr lang="en-US" sz="1800" baseline="30000" dirty="0">
                          <a:solidFill>
                            <a:schemeClr val="accent1"/>
                          </a:solidFill>
                          <a:latin typeface="Arial" panose="020B0604020202020204" pitchFamily="34" charset="0"/>
                          <a:cs typeface="Arial" panose="020B0604020202020204" pitchFamily="34" charset="0"/>
                        </a:rPr>
                        <a:t>3</a:t>
                      </a:r>
                    </a:p>
                    <a:p>
                      <a:pPr marL="173038" indent="-173038">
                        <a:spcBef>
                          <a:spcPts val="600"/>
                        </a:spcBef>
                        <a:buClr>
                          <a:schemeClr val="accent2"/>
                        </a:buClr>
                        <a:buFont typeface="Wingdings" panose="05000000000000000000" pitchFamily="2" charset="2"/>
                        <a:buChar char="§"/>
                      </a:pPr>
                      <a:r>
                        <a:rPr lang="en-US" sz="1800" b="1" dirty="0">
                          <a:solidFill>
                            <a:schemeClr val="accent1"/>
                          </a:solidFill>
                          <a:latin typeface="Arial" panose="020B0604020202020204" pitchFamily="34" charset="0"/>
                          <a:cs typeface="Arial" panose="020B0604020202020204" pitchFamily="34" charset="0"/>
                        </a:rPr>
                        <a:t>371,500 </a:t>
                      </a:r>
                      <a:r>
                        <a:rPr lang="en-US" sz="1800" dirty="0">
                          <a:solidFill>
                            <a:schemeClr val="accent1"/>
                          </a:solidFill>
                          <a:latin typeface="Arial" panose="020B0604020202020204" pitchFamily="34" charset="0"/>
                          <a:cs typeface="Arial" panose="020B0604020202020204" pitchFamily="34" charset="0"/>
                        </a:rPr>
                        <a:t>home fires</a:t>
                      </a:r>
                      <a:r>
                        <a:rPr lang="en-US" sz="1800" baseline="30000" dirty="0">
                          <a:solidFill>
                            <a:schemeClr val="accent1"/>
                          </a:solidFill>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val="3999496716"/>
                  </a:ext>
                </a:extLst>
              </a:tr>
              <a:tr h="1097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panose="020B0604020202020204" pitchFamily="34" charset="0"/>
                          <a:cs typeface="Arial" panose="020B0604020202020204" pitchFamily="34" charset="0"/>
                        </a:rPr>
                        <a:t>2.5% </a:t>
                      </a:r>
                      <a:r>
                        <a:rPr lang="en-US" sz="2400" b="1" dirty="0">
                          <a:solidFill>
                            <a:schemeClr val="bg1"/>
                          </a:solidFill>
                          <a:latin typeface="Arial" panose="020B0604020202020204" pitchFamily="34" charset="0"/>
                          <a:cs typeface="Arial" panose="020B0604020202020204" pitchFamily="34" charset="0"/>
                        </a:rPr>
                        <a:t>chance of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a car accident</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panose="020B0604020202020204" pitchFamily="34" charset="0"/>
                          <a:cs typeface="Arial" panose="020B0604020202020204" pitchFamily="34" charset="0"/>
                        </a:rPr>
                        <a:t>0.3% </a:t>
                      </a:r>
                      <a:r>
                        <a:rPr lang="en-US" sz="2400" b="1" dirty="0">
                          <a:solidFill>
                            <a:schemeClr val="bg1"/>
                          </a:solidFill>
                          <a:latin typeface="Arial" panose="020B0604020202020204" pitchFamily="34" charset="0"/>
                          <a:cs typeface="Arial" panose="020B0604020202020204" pitchFamily="34" charset="0"/>
                        </a:rPr>
                        <a:t>chance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of a home fire</a:t>
                      </a:r>
                    </a:p>
                  </a:txBody>
                  <a:tcPr anchor="ctr">
                    <a:solidFill>
                      <a:schemeClr val="accent1"/>
                    </a:solidFill>
                  </a:tcPr>
                </a:tc>
                <a:extLst>
                  <a:ext uri="{0D108BD9-81ED-4DB2-BD59-A6C34878D82A}">
                    <a16:rowId xmlns:a16="http://schemas.microsoft.com/office/drawing/2014/main" val="1101077688"/>
                  </a:ext>
                </a:extLst>
              </a:tr>
            </a:tbl>
          </a:graphicData>
        </a:graphic>
      </p:graphicFrame>
    </p:spTree>
    <p:extLst>
      <p:ext uri="{BB962C8B-B14F-4D97-AF65-F5344CB8AC3E}">
        <p14:creationId xmlns:p14="http://schemas.microsoft.com/office/powerpoint/2010/main" val="314918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610DB-B0F1-4CC6-BF70-DC843BEED657}"/>
              </a:ext>
            </a:extLst>
          </p:cNvPr>
          <p:cNvSpPr>
            <a:spLocks noGrp="1"/>
          </p:cNvSpPr>
          <p:nvPr>
            <p:ph type="title"/>
          </p:nvPr>
        </p:nvSpPr>
        <p:spPr/>
        <p:txBody>
          <a:bodyPr/>
          <a:lstStyle/>
          <a:p>
            <a:r>
              <a:rPr lang="en-US" dirty="0"/>
              <a:t>Insuring Our Most Important Assets</a:t>
            </a:r>
          </a:p>
        </p:txBody>
      </p:sp>
      <p:sp>
        <p:nvSpPr>
          <p:cNvPr id="15" name="Rectangle 14">
            <a:extLst>
              <a:ext uri="{FF2B5EF4-FFF2-40B4-BE49-F238E27FC236}">
                <a16:creationId xmlns:a16="http://schemas.microsoft.com/office/drawing/2014/main" id="{B83C4B59-693A-4FEE-8DA0-8B98FCE26C9D}"/>
              </a:ext>
            </a:extLst>
          </p:cNvPr>
          <p:cNvSpPr/>
          <p:nvPr/>
        </p:nvSpPr>
        <p:spPr>
          <a:xfrm>
            <a:off x="457200" y="5105400"/>
            <a:ext cx="8229600" cy="507831"/>
          </a:xfrm>
          <a:prstGeom prst="rect">
            <a:avLst/>
          </a:prstGeom>
        </p:spPr>
        <p:txBody>
          <a:bodyPr wrap="square" lIns="0" tIns="0" rIns="0" anchor="b">
            <a:spAutoFit/>
          </a:bodyPr>
          <a:lstStyle/>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1 </a:t>
            </a:r>
            <a:r>
              <a:rPr lang="en-US" sz="1000" dirty="0">
                <a:solidFill>
                  <a:prstClr val="black">
                    <a:lumMod val="65000"/>
                    <a:lumOff val="35000"/>
                  </a:prstClr>
                </a:solidFill>
                <a:latin typeface="Arial Narrow" panose="020B0606020202030204" pitchFamily="34" charset="0"/>
                <a:cs typeface="Arial" panose="020B0604020202020204" pitchFamily="34" charset="0"/>
              </a:rPr>
              <a:t>Investment Company Institute (ICI), Quarterly Retirement Market Data; 1Q 2017</a:t>
            </a:r>
          </a:p>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2 </a:t>
            </a:r>
            <a:r>
              <a:rPr lang="en-US" sz="1000" dirty="0">
                <a:solidFill>
                  <a:prstClr val="black">
                    <a:lumMod val="65000"/>
                    <a:lumOff val="35000"/>
                  </a:prstClr>
                </a:solidFill>
                <a:latin typeface="Arial Narrow" panose="020B0606020202030204" pitchFamily="34" charset="0"/>
                <a:cs typeface="Arial" panose="020B0604020202020204" pitchFamily="34" charset="0"/>
              </a:rPr>
              <a:t>Bloomberg Financial, January 2016</a:t>
            </a:r>
          </a:p>
          <a:p>
            <a:pPr lvl="0" fontAlgn="auto">
              <a:spcBef>
                <a:spcPts val="0"/>
              </a:spcBef>
              <a:spcAft>
                <a:spcPts val="0"/>
              </a:spcAft>
              <a:buClr>
                <a:schemeClr val="accent2"/>
              </a:buClr>
              <a:defRPr/>
            </a:pPr>
            <a:r>
              <a:rPr lang="en-US" sz="1000" baseline="30000" dirty="0">
                <a:solidFill>
                  <a:prstClr val="black">
                    <a:lumMod val="65000"/>
                    <a:lumOff val="35000"/>
                  </a:prstClr>
                </a:solidFill>
                <a:latin typeface="Arial Narrow" panose="020B0606020202030204" pitchFamily="34" charset="0"/>
                <a:cs typeface="Arial" panose="020B0604020202020204" pitchFamily="34" charset="0"/>
              </a:rPr>
              <a:t>3 </a:t>
            </a:r>
            <a:r>
              <a:rPr lang="en-US" sz="1000" dirty="0">
                <a:solidFill>
                  <a:prstClr val="black">
                    <a:lumMod val="65000"/>
                    <a:lumOff val="35000"/>
                  </a:prstClr>
                </a:solidFill>
                <a:latin typeface="Arial Narrow" panose="020B0606020202030204" pitchFamily="34" charset="0"/>
                <a:cs typeface="Arial" panose="020B0604020202020204" pitchFamily="34" charset="0"/>
              </a:rPr>
              <a:t>Society of Actuaries RP-2014 Mortality Table projected with Mortality Improvement Scale MP-2014 as of 2016</a:t>
            </a:r>
          </a:p>
        </p:txBody>
      </p:sp>
      <p:graphicFrame>
        <p:nvGraphicFramePr>
          <p:cNvPr id="5" name="Content Placeholder 4">
            <a:extLst>
              <a:ext uri="{FF2B5EF4-FFF2-40B4-BE49-F238E27FC236}">
                <a16:creationId xmlns:a16="http://schemas.microsoft.com/office/drawing/2014/main" id="{E00BD34B-90DD-4B0D-96C4-18CEA690BB42}"/>
              </a:ext>
            </a:extLst>
          </p:cNvPr>
          <p:cNvGraphicFramePr>
            <a:graphicFrameLocks noGrp="1"/>
          </p:cNvGraphicFramePr>
          <p:nvPr>
            <p:ph idx="1"/>
            <p:extLst>
              <p:ext uri="{D42A27DB-BD31-4B8C-83A1-F6EECF244321}">
                <p14:modId xmlns:p14="http://schemas.microsoft.com/office/powerpoint/2010/main" val="3768121898"/>
              </p:ext>
            </p:extLst>
          </p:nvPr>
        </p:nvGraphicFramePr>
        <p:xfrm>
          <a:off x="457200" y="1485900"/>
          <a:ext cx="8229600" cy="32766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549540270"/>
                    </a:ext>
                  </a:extLst>
                </a:gridCol>
              </a:tblGrid>
              <a:tr h="640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Our Retirement?</a:t>
                      </a:r>
                    </a:p>
                  </a:txBody>
                  <a:tcPr anchor="ctr"/>
                </a:tc>
                <a:extLst>
                  <a:ext uri="{0D108BD9-81ED-4DB2-BD59-A6C34878D82A}">
                    <a16:rowId xmlns:a16="http://schemas.microsoft.com/office/drawing/2014/main" val="210134264"/>
                  </a:ext>
                </a:extLst>
              </a:tr>
              <a:tr h="1996090">
                <a:tc>
                  <a:txBody>
                    <a:bodyPr/>
                    <a:lstStyle/>
                    <a:p>
                      <a:pPr marL="0" indent="0">
                        <a:spcBef>
                          <a:spcPts val="600"/>
                        </a:spcBef>
                        <a:buClr>
                          <a:schemeClr val="accent2"/>
                        </a:buClr>
                        <a:buFont typeface="Wingdings" panose="05000000000000000000" pitchFamily="2" charset="2"/>
                        <a:buNone/>
                      </a:pPr>
                      <a:endParaRPr lang="en-US" sz="700" b="1" dirty="0">
                        <a:solidFill>
                          <a:schemeClr val="accent1"/>
                        </a:solidFill>
                        <a:latin typeface="Arial" panose="020B0604020202020204" pitchFamily="34" charset="0"/>
                        <a:cs typeface="Arial" panose="020B0604020202020204" pitchFamily="34" charset="0"/>
                      </a:endParaRPr>
                    </a:p>
                    <a:p>
                      <a:pPr marL="173038" indent="-173038">
                        <a:spcBef>
                          <a:spcPts val="600"/>
                        </a:spcBef>
                        <a:buClr>
                          <a:schemeClr val="accent2"/>
                        </a:buClr>
                        <a:buFont typeface="Wingdings" panose="05000000000000000000" pitchFamily="2" charset="2"/>
                        <a:buChar char="§"/>
                      </a:pPr>
                      <a:r>
                        <a:rPr lang="en-US" sz="2000" b="1" dirty="0">
                          <a:solidFill>
                            <a:schemeClr val="accent1"/>
                          </a:solidFill>
                          <a:latin typeface="Arial" panose="020B0604020202020204" pitchFamily="34" charset="0"/>
                          <a:cs typeface="Arial" panose="020B0604020202020204" pitchFamily="34" charset="0"/>
                        </a:rPr>
                        <a:t>$26.1 </a:t>
                      </a:r>
                      <a:r>
                        <a:rPr lang="en-US" sz="2000" b="0" dirty="0">
                          <a:solidFill>
                            <a:schemeClr val="accent1"/>
                          </a:solidFill>
                          <a:latin typeface="Arial" panose="020B0604020202020204" pitchFamily="34" charset="0"/>
                          <a:cs typeface="Arial" panose="020B0604020202020204" pitchFamily="34" charset="0"/>
                        </a:rPr>
                        <a:t>trillion of retirement assets</a:t>
                      </a:r>
                      <a:r>
                        <a:rPr lang="en-US" sz="1600" b="0" baseline="30000" dirty="0">
                          <a:solidFill>
                            <a:schemeClr val="accent1"/>
                          </a:solidFill>
                          <a:latin typeface="Arial" panose="020B0604020202020204" pitchFamily="34" charset="0"/>
                          <a:cs typeface="Arial" panose="020B0604020202020204" pitchFamily="34" charset="0"/>
                        </a:rPr>
                        <a:t>1</a:t>
                      </a:r>
                    </a:p>
                    <a:p>
                      <a:pPr marL="173038" indent="-173038">
                        <a:spcBef>
                          <a:spcPts val="600"/>
                        </a:spcBef>
                        <a:buClr>
                          <a:schemeClr val="accent2"/>
                        </a:buClr>
                        <a:buFont typeface="Wingdings" panose="05000000000000000000" pitchFamily="2" charset="2"/>
                        <a:buChar char="§"/>
                      </a:pPr>
                      <a:r>
                        <a:rPr lang="en-US" sz="2000" b="0" dirty="0">
                          <a:solidFill>
                            <a:schemeClr val="accent1"/>
                          </a:solidFill>
                          <a:latin typeface="Arial" panose="020B0604020202020204" pitchFamily="34" charset="0"/>
                          <a:cs typeface="Arial" panose="020B0604020202020204" pitchFamily="34" charset="0"/>
                        </a:rPr>
                        <a:t>Average retiree faces a</a:t>
                      </a:r>
                      <a:r>
                        <a:rPr lang="en-US" sz="2000" b="1" dirty="0">
                          <a:solidFill>
                            <a:schemeClr val="accent1"/>
                          </a:solidFill>
                          <a:latin typeface="Arial" panose="020B0604020202020204" pitchFamily="34" charset="0"/>
                          <a:cs typeface="Arial" panose="020B0604020202020204" pitchFamily="34" charset="0"/>
                        </a:rPr>
                        <a:t> bear market every 3.5 years</a:t>
                      </a:r>
                      <a:r>
                        <a:rPr lang="en-US" sz="1600" b="0" baseline="30000" dirty="0">
                          <a:solidFill>
                            <a:schemeClr val="accent1"/>
                          </a:solidFill>
                          <a:latin typeface="Arial" panose="020B0604020202020204" pitchFamily="34" charset="0"/>
                          <a:cs typeface="Arial" panose="020B0604020202020204" pitchFamily="34" charset="0"/>
                        </a:rPr>
                        <a:t>2</a:t>
                      </a:r>
                    </a:p>
                    <a:p>
                      <a:pPr marL="173038" indent="-173038">
                        <a:spcBef>
                          <a:spcPts val="600"/>
                        </a:spcBef>
                        <a:buClr>
                          <a:schemeClr val="accent2"/>
                        </a:buClr>
                        <a:buFont typeface="Wingdings" panose="05000000000000000000" pitchFamily="2" charset="2"/>
                        <a:buChar char="§"/>
                      </a:pPr>
                      <a:r>
                        <a:rPr lang="en-US" sz="2000" b="1" dirty="0">
                          <a:solidFill>
                            <a:schemeClr val="accent1"/>
                          </a:solidFill>
                          <a:latin typeface="Arial" panose="020B0604020202020204" pitchFamily="34" charset="0"/>
                          <a:cs typeface="Arial" panose="020B0604020202020204" pitchFamily="34" charset="0"/>
                        </a:rPr>
                        <a:t>50% </a:t>
                      </a:r>
                      <a:r>
                        <a:rPr lang="en-US" sz="2000" b="0" dirty="0">
                          <a:solidFill>
                            <a:schemeClr val="accent1"/>
                          </a:solidFill>
                          <a:latin typeface="Arial" panose="020B0604020202020204" pitchFamily="34" charset="0"/>
                          <a:cs typeface="Arial" panose="020B0604020202020204" pitchFamily="34" charset="0"/>
                        </a:rPr>
                        <a:t>chance one spouse will live to </a:t>
                      </a:r>
                      <a:r>
                        <a:rPr lang="en-US" sz="2000" b="1" dirty="0">
                          <a:solidFill>
                            <a:schemeClr val="accent1"/>
                          </a:solidFill>
                          <a:latin typeface="Arial" panose="020B0604020202020204" pitchFamily="34" charset="0"/>
                          <a:cs typeface="Arial" panose="020B0604020202020204" pitchFamily="34" charset="0"/>
                        </a:rPr>
                        <a:t>age 94</a:t>
                      </a:r>
                      <a:r>
                        <a:rPr lang="en-US" sz="1600" b="0" baseline="30000" dirty="0">
                          <a:solidFill>
                            <a:schemeClr val="accent1"/>
                          </a:solidFill>
                          <a:latin typeface="Arial" panose="020B0604020202020204" pitchFamily="34" charset="0"/>
                          <a:cs typeface="Arial" panose="020B0604020202020204" pitchFamily="34" charset="0"/>
                        </a:rPr>
                        <a:t>3</a:t>
                      </a:r>
                    </a:p>
                    <a:p>
                      <a:endParaRPr lang="en-US" sz="1600" dirty="0"/>
                    </a:p>
                  </a:txBody>
                  <a:tcPr anchor="ctr"/>
                </a:tc>
                <a:extLst>
                  <a:ext uri="{0D108BD9-81ED-4DB2-BD59-A6C34878D82A}">
                    <a16:rowId xmlns:a16="http://schemas.microsoft.com/office/drawing/2014/main" val="3873971027"/>
                  </a:ext>
                </a:extLst>
              </a:tr>
              <a:tr h="640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panose="020B0604020202020204" pitchFamily="34" charset="0"/>
                          <a:cs typeface="Arial" panose="020B0604020202020204" pitchFamily="34" charset="0"/>
                        </a:rPr>
                        <a:t> </a:t>
                      </a:r>
                      <a:r>
                        <a:rPr lang="en-US" sz="2400" b="1" dirty="0">
                          <a:solidFill>
                            <a:srgbClr val="FFC000"/>
                          </a:solidFill>
                          <a:latin typeface="Arial" panose="020B0604020202020204" pitchFamily="34" charset="0"/>
                          <a:cs typeface="Arial" panose="020B0604020202020204" pitchFamily="34" charset="0"/>
                        </a:rPr>
                        <a:t>Likelihood income won’t last a lifetime? </a:t>
                      </a:r>
                    </a:p>
                  </a:txBody>
                  <a:tcPr anchor="ctr">
                    <a:solidFill>
                      <a:schemeClr val="accent1"/>
                    </a:solidFill>
                  </a:tcPr>
                </a:tc>
                <a:extLst>
                  <a:ext uri="{0D108BD9-81ED-4DB2-BD59-A6C34878D82A}">
                    <a16:rowId xmlns:a16="http://schemas.microsoft.com/office/drawing/2014/main" val="2261721821"/>
                  </a:ext>
                </a:extLst>
              </a:tr>
            </a:tbl>
          </a:graphicData>
        </a:graphic>
      </p:graphicFrame>
    </p:spTree>
    <p:extLst>
      <p:ext uri="{BB962C8B-B14F-4D97-AF65-F5344CB8AC3E}">
        <p14:creationId xmlns:p14="http://schemas.microsoft.com/office/powerpoint/2010/main" val="9959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554307"/>
            <a:ext cx="8458200" cy="2779694"/>
          </a:xfrm>
        </p:spPr>
        <p:txBody>
          <a:bodyPr anchor="ctr">
            <a:normAutofit/>
          </a:bodyPr>
          <a:lstStyle/>
          <a:p>
            <a:pPr marL="0" lvl="1" indent="0">
              <a:buNone/>
            </a:pPr>
            <a:r>
              <a:rPr lang="en-US" sz="1800" dirty="0">
                <a:solidFill>
                  <a:schemeClr val="accent2"/>
                </a:solidFill>
              </a:rPr>
              <a:t>Annuities help manage critical retirement risks</a:t>
            </a:r>
          </a:p>
          <a:p>
            <a:pPr marL="284163" lvl="1" indent="-284163"/>
            <a:r>
              <a:rPr lang="en-US" sz="1800" b="0" dirty="0"/>
              <a:t>Longevity Risks</a:t>
            </a:r>
          </a:p>
          <a:p>
            <a:pPr marL="284163" lvl="1" indent="-284163"/>
            <a:r>
              <a:rPr lang="en-US" sz="1800" b="0" dirty="0"/>
              <a:t>Market Risks</a:t>
            </a:r>
          </a:p>
          <a:p>
            <a:pPr marL="284163" lvl="1" indent="-284163"/>
            <a:r>
              <a:rPr lang="en-US" sz="1800" b="0" dirty="0"/>
              <a:t>Sequence of Returns Risk</a:t>
            </a:r>
          </a:p>
          <a:p>
            <a:pPr marL="284163" lvl="1" indent="-284163"/>
            <a:r>
              <a:rPr lang="en-US" sz="1800" b="0" dirty="0"/>
              <a:t>Investor Behavior Risks</a:t>
            </a:r>
          </a:p>
          <a:p>
            <a:pPr marL="284163" lvl="1" indent="-284163"/>
            <a:r>
              <a:rPr lang="en-US" sz="1800" b="0" dirty="0"/>
              <a:t>Withdrawal Rate Risks</a:t>
            </a:r>
          </a:p>
        </p:txBody>
      </p:sp>
      <p:sp>
        <p:nvSpPr>
          <p:cNvPr id="4" name="Title 3"/>
          <p:cNvSpPr>
            <a:spLocks noGrp="1"/>
          </p:cNvSpPr>
          <p:nvPr>
            <p:ph type="title"/>
          </p:nvPr>
        </p:nvSpPr>
        <p:spPr/>
        <p:txBody>
          <a:bodyPr/>
          <a:lstStyle/>
          <a:p>
            <a:r>
              <a:rPr lang="en-US" dirty="0"/>
              <a:t>“I’ve Heard Annuities are Complex” </a:t>
            </a:r>
          </a:p>
        </p:txBody>
      </p:sp>
      <p:sp>
        <p:nvSpPr>
          <p:cNvPr id="5" name="TextBox 4">
            <a:extLst>
              <a:ext uri="{FF2B5EF4-FFF2-40B4-BE49-F238E27FC236}">
                <a16:creationId xmlns:a16="http://schemas.microsoft.com/office/drawing/2014/main" id="{D99BB260-9A76-4FD5-85C6-1DEF94B0262F}"/>
              </a:ext>
            </a:extLst>
          </p:cNvPr>
          <p:cNvSpPr txBox="1"/>
          <p:nvPr/>
        </p:nvSpPr>
        <p:spPr>
          <a:xfrm>
            <a:off x="457201" y="1371600"/>
            <a:ext cx="8229600" cy="830997"/>
          </a:xfrm>
          <a:prstGeom prst="rect">
            <a:avLst/>
          </a:prstGeom>
          <a:solidFill>
            <a:schemeClr val="accent1"/>
          </a:solidFill>
        </p:spPr>
        <p:txBody>
          <a:bodyPr wrap="square" rtlCol="0">
            <a:spAutoFit/>
          </a:bodyPr>
          <a:lstStyle/>
          <a:p>
            <a:pPr algn="ctr"/>
            <a:r>
              <a:rPr lang="en-US" sz="2400" b="1" dirty="0">
                <a:solidFill>
                  <a:schemeClr val="bg1"/>
                </a:solidFill>
              </a:rPr>
              <a:t>Annuities are designed to solve for</a:t>
            </a:r>
            <a:br>
              <a:rPr lang="en-US" sz="2400" b="1" dirty="0">
                <a:solidFill>
                  <a:schemeClr val="bg1"/>
                </a:solidFill>
              </a:rPr>
            </a:br>
            <a:r>
              <a:rPr lang="en-US" sz="2400" b="1" dirty="0">
                <a:solidFill>
                  <a:schemeClr val="bg1"/>
                </a:solidFill>
              </a:rPr>
              <a:t>complex needs</a:t>
            </a:r>
          </a:p>
        </p:txBody>
      </p:sp>
    </p:spTree>
    <p:extLst>
      <p:ext uri="{BB962C8B-B14F-4D97-AF65-F5344CB8AC3E}">
        <p14:creationId xmlns:p14="http://schemas.microsoft.com/office/powerpoint/2010/main" val="375528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2476499"/>
            <a:ext cx="8496300" cy="1714500"/>
          </a:xfrm>
        </p:spPr>
        <p:txBody>
          <a:bodyPr>
            <a:normAutofit/>
          </a:bodyPr>
          <a:lstStyle/>
          <a:p>
            <a:r>
              <a:rPr lang="en-US" sz="2000" dirty="0">
                <a:solidFill>
                  <a:schemeClr val="accent2"/>
                </a:solidFill>
              </a:rPr>
              <a:t>Understanding Surrender Charges:</a:t>
            </a:r>
          </a:p>
          <a:p>
            <a:pPr lvl="1"/>
            <a:r>
              <a:rPr lang="en-US" sz="1600" b="0" dirty="0"/>
              <a:t>Annuities may offer limited liquidity, which provides incentive to hold the contract and reap the benefits they were designed to deliver</a:t>
            </a:r>
          </a:p>
          <a:p>
            <a:pPr lvl="1"/>
            <a:r>
              <a:rPr lang="en-US" sz="1600" b="0" dirty="0"/>
              <a:t>If investor surrenders within a defined period,</a:t>
            </a:r>
            <a:br>
              <a:rPr lang="en-US" sz="1600" b="0" dirty="0"/>
            </a:br>
            <a:r>
              <a:rPr lang="en-US" sz="1600" b="0" dirty="0"/>
              <a:t>insurance company can recover its costs</a:t>
            </a:r>
          </a:p>
        </p:txBody>
      </p:sp>
      <p:sp>
        <p:nvSpPr>
          <p:cNvPr id="3" name="Title 2">
            <a:extLst>
              <a:ext uri="{FF2B5EF4-FFF2-40B4-BE49-F238E27FC236}">
                <a16:creationId xmlns:a16="http://schemas.microsoft.com/office/drawing/2014/main" id="{0B1035DC-D454-484E-ABF8-04B38584AD3B}"/>
              </a:ext>
            </a:extLst>
          </p:cNvPr>
          <p:cNvSpPr>
            <a:spLocks noGrp="1"/>
          </p:cNvSpPr>
          <p:nvPr>
            <p:ph type="title"/>
          </p:nvPr>
        </p:nvSpPr>
        <p:spPr/>
        <p:txBody>
          <a:bodyPr/>
          <a:lstStyle/>
          <a:p>
            <a:r>
              <a:rPr lang="en-US" dirty="0"/>
              <a:t>“I’ve Heard Annuities Tie Up My Money”</a:t>
            </a:r>
          </a:p>
        </p:txBody>
      </p:sp>
      <p:sp>
        <p:nvSpPr>
          <p:cNvPr id="9" name="Rectangle 8">
            <a:extLst>
              <a:ext uri="{FF2B5EF4-FFF2-40B4-BE49-F238E27FC236}">
                <a16:creationId xmlns:a16="http://schemas.microsoft.com/office/drawing/2014/main" id="{9021D4B7-569E-464F-A3AF-9DB1D4534C6B}"/>
              </a:ext>
            </a:extLst>
          </p:cNvPr>
          <p:cNvSpPr/>
          <p:nvPr/>
        </p:nvSpPr>
        <p:spPr>
          <a:xfrm>
            <a:off x="914400" y="1299548"/>
            <a:ext cx="7124700" cy="1020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latin typeface="Arial" panose="020B0604020202020204" pitchFamily="34" charset="0"/>
                <a:cs typeface="Arial" panose="020B0604020202020204" pitchFamily="34" charset="0"/>
              </a:rPr>
              <a:t>Annuities are long-term investments which can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provide income that will </a:t>
            </a:r>
            <a:r>
              <a:rPr lang="en-US" sz="2400" b="1" i="1" dirty="0">
                <a:solidFill>
                  <a:srgbClr val="FAD200"/>
                </a:solidFill>
                <a:latin typeface="Arial" panose="020B0604020202020204" pitchFamily="34" charset="0"/>
                <a:cs typeface="Arial" panose="020B0604020202020204" pitchFamily="34" charset="0"/>
              </a:rPr>
              <a:t>LAST a lifetime</a:t>
            </a:r>
          </a:p>
        </p:txBody>
      </p:sp>
      <p:sp>
        <p:nvSpPr>
          <p:cNvPr id="7" name="TextBox 6">
            <a:extLst>
              <a:ext uri="{FF2B5EF4-FFF2-40B4-BE49-F238E27FC236}">
                <a16:creationId xmlns:a16="http://schemas.microsoft.com/office/drawing/2014/main" id="{D51732C9-6F33-43E3-9ED4-EB8D77850B0B}"/>
              </a:ext>
            </a:extLst>
          </p:cNvPr>
          <p:cNvSpPr txBox="1"/>
          <p:nvPr/>
        </p:nvSpPr>
        <p:spPr>
          <a:xfrm>
            <a:off x="357359" y="4038600"/>
            <a:ext cx="8686799" cy="769441"/>
          </a:xfrm>
          <a:prstGeom prst="rect">
            <a:avLst/>
          </a:prstGeom>
          <a:noFill/>
        </p:spPr>
        <p:txBody>
          <a:bodyPr wrap="square" rtlCol="0">
            <a:spAutoFit/>
          </a:bodyPr>
          <a:lstStyle/>
          <a:p>
            <a:r>
              <a:rPr lang="en-US" sz="2200" b="1" dirty="0">
                <a:solidFill>
                  <a:schemeClr val="accent1">
                    <a:lumMod val="90000"/>
                    <a:lumOff val="10000"/>
                  </a:schemeClr>
                </a:solidFill>
              </a:rPr>
              <a:t>Some of today’s variable annuities provide protected lifetime income, </a:t>
            </a:r>
            <a:r>
              <a:rPr lang="en-US" sz="2200" b="1" i="1" dirty="0">
                <a:solidFill>
                  <a:schemeClr val="accent1">
                    <a:lumMod val="90000"/>
                    <a:lumOff val="10000"/>
                  </a:schemeClr>
                </a:solidFill>
              </a:rPr>
              <a:t>without giving up total control of your money*!</a:t>
            </a:r>
            <a:endParaRPr lang="en-US" sz="2200" b="1" dirty="0">
              <a:solidFill>
                <a:schemeClr val="accent1">
                  <a:lumMod val="90000"/>
                  <a:lumOff val="10000"/>
                </a:schemeClr>
              </a:solidFill>
            </a:endParaRPr>
          </a:p>
        </p:txBody>
      </p:sp>
      <p:sp>
        <p:nvSpPr>
          <p:cNvPr id="5" name="Rectangle 4">
            <a:extLst>
              <a:ext uri="{FF2B5EF4-FFF2-40B4-BE49-F238E27FC236}">
                <a16:creationId xmlns:a16="http://schemas.microsoft.com/office/drawing/2014/main" id="{382024D5-2818-45A7-AF8F-96650923F79E}"/>
              </a:ext>
            </a:extLst>
          </p:cNvPr>
          <p:cNvSpPr/>
          <p:nvPr/>
        </p:nvSpPr>
        <p:spPr>
          <a:xfrm>
            <a:off x="357359" y="4953000"/>
            <a:ext cx="8229601" cy="253916"/>
          </a:xfrm>
          <a:prstGeom prst="rect">
            <a:avLst/>
          </a:prstGeom>
          <a:noFill/>
        </p:spPr>
        <p:txBody>
          <a:bodyPr wrap="square">
            <a:spAutoFit/>
          </a:bodyPr>
          <a:lstStyle/>
          <a:p>
            <a:r>
              <a:rPr lang="en-US" sz="1050" dirty="0">
                <a:solidFill>
                  <a:srgbClr val="4A4A4C"/>
                </a:solidFill>
                <a:latin typeface="Arial Narrow" pitchFamily="34" charset="0"/>
              </a:rPr>
              <a:t>* Certain income benefits are optional and available for an additional fee. </a:t>
            </a:r>
          </a:p>
        </p:txBody>
      </p:sp>
    </p:spTree>
    <p:extLst>
      <p:ext uri="{BB962C8B-B14F-4D97-AF65-F5344CB8AC3E}">
        <p14:creationId xmlns:p14="http://schemas.microsoft.com/office/powerpoint/2010/main" val="365504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0"/>
            <a:ext cx="7990764" cy="3428999"/>
          </a:xfrm>
        </p:spPr>
        <p:txBody>
          <a:bodyPr>
            <a:normAutofit/>
          </a:bodyPr>
          <a:lstStyle/>
          <a:p>
            <a:pPr lvl="1"/>
            <a:r>
              <a:rPr lang="en-US" sz="1800" b="1" dirty="0">
                <a:solidFill>
                  <a:schemeClr val="accent2"/>
                </a:solidFill>
              </a:rPr>
              <a:t>Fees &amp; Charges- </a:t>
            </a:r>
            <a:r>
              <a:rPr lang="en-US" sz="1800" dirty="0"/>
              <a:t>May apply and will vary depending on the annuity product chosen and any optional features selected.</a:t>
            </a:r>
          </a:p>
          <a:p>
            <a:pPr lvl="1"/>
            <a:r>
              <a:rPr lang="en-US" sz="1800" b="1" dirty="0">
                <a:solidFill>
                  <a:schemeClr val="accent2"/>
                </a:solidFill>
              </a:rPr>
              <a:t>Access to Money- </a:t>
            </a:r>
            <a:r>
              <a:rPr lang="en-US" sz="1800" dirty="0"/>
              <a:t>Generally allows up to 10% of purchase payments without incurring any charges. This may vary on the annuity that is chosen.</a:t>
            </a:r>
          </a:p>
          <a:p>
            <a:pPr lvl="1"/>
            <a:r>
              <a:rPr lang="en-US" sz="1800" b="1" dirty="0">
                <a:solidFill>
                  <a:schemeClr val="accent2"/>
                </a:solidFill>
              </a:rPr>
              <a:t>Withdrawals-</a:t>
            </a:r>
            <a:r>
              <a:rPr lang="en-US" sz="1800" dirty="0"/>
              <a:t> Taxable amounts are subject to ordinary income tax and, if made prior to age 59½, may result in an additional 10% federal income tax penalty.</a:t>
            </a:r>
          </a:p>
          <a:p>
            <a:pPr lvl="1"/>
            <a:r>
              <a:rPr lang="en-US" sz="1800" b="1" dirty="0">
                <a:solidFill>
                  <a:schemeClr val="accent2"/>
                </a:solidFill>
              </a:rPr>
              <a:t>Suitability-</a:t>
            </a:r>
            <a:r>
              <a:rPr lang="en-US" sz="1800" dirty="0"/>
              <a:t> Investors should consider all aspects of an annuity including investment objectives, policies, management, risks, charges and expenses carefully before investing.</a:t>
            </a:r>
          </a:p>
        </p:txBody>
      </p:sp>
      <p:sp>
        <p:nvSpPr>
          <p:cNvPr id="4" name="Title 1"/>
          <p:cNvSpPr>
            <a:spLocks noGrp="1"/>
          </p:cNvSpPr>
          <p:nvPr>
            <p:ph type="title"/>
          </p:nvPr>
        </p:nvSpPr>
        <p:spPr/>
        <p:txBody>
          <a:bodyPr/>
          <a:lstStyle/>
          <a:p>
            <a:r>
              <a:rPr lang="en-US" dirty="0"/>
              <a:t>Additional considerations:</a:t>
            </a:r>
          </a:p>
        </p:txBody>
      </p:sp>
      <p:sp>
        <p:nvSpPr>
          <p:cNvPr id="6" name="Rectangle 5">
            <a:extLst>
              <a:ext uri="{FF2B5EF4-FFF2-40B4-BE49-F238E27FC236}">
                <a16:creationId xmlns:a16="http://schemas.microsoft.com/office/drawing/2014/main" id="{B3955A56-E890-4203-A69D-340B1597C560}"/>
              </a:ext>
            </a:extLst>
          </p:cNvPr>
          <p:cNvSpPr/>
          <p:nvPr/>
        </p:nvSpPr>
        <p:spPr>
          <a:xfrm>
            <a:off x="457200" y="1252835"/>
            <a:ext cx="7990764" cy="923330"/>
          </a:xfrm>
          <a:prstGeom prst="rect">
            <a:avLst/>
          </a:prstGeom>
        </p:spPr>
        <p:txBody>
          <a:bodyPr wrap="square">
            <a:spAutoFit/>
          </a:bodyPr>
          <a:lstStyle/>
          <a:p>
            <a:pPr lvl="1"/>
            <a:r>
              <a:rPr lang="en-US" dirty="0">
                <a:solidFill>
                  <a:schemeClr val="accent5">
                    <a:lumMod val="75000"/>
                  </a:schemeClr>
                </a:solidFill>
              </a:rPr>
              <a:t>As you work together with your financial professional it is important to consider all aspects of an annuity, including the fact that it is possible to lose money. Some of these considerations include:</a:t>
            </a:r>
          </a:p>
        </p:txBody>
      </p:sp>
    </p:spTree>
    <p:extLst>
      <p:ext uri="{BB962C8B-B14F-4D97-AF65-F5344CB8AC3E}">
        <p14:creationId xmlns:p14="http://schemas.microsoft.com/office/powerpoint/2010/main" val="197416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C9253-D610-488E-9003-9CB9E03B1E9E}"/>
              </a:ext>
            </a:extLst>
          </p:cNvPr>
          <p:cNvSpPr>
            <a:spLocks noGrp="1"/>
          </p:cNvSpPr>
          <p:nvPr>
            <p:ph idx="1"/>
          </p:nvPr>
        </p:nvSpPr>
        <p:spPr>
          <a:xfrm>
            <a:off x="386255" y="1268393"/>
            <a:ext cx="8229600" cy="3962400"/>
          </a:xfrm>
        </p:spPr>
        <p:txBody>
          <a:bodyPr>
            <a:normAutofit/>
          </a:bodyPr>
          <a:lstStyle/>
          <a:p>
            <a:r>
              <a:rPr lang="en-US" sz="2000" dirty="0">
                <a:solidFill>
                  <a:schemeClr val="accent2"/>
                </a:solidFill>
              </a:rPr>
              <a:t>Planning for Retirement is the #1 Financial Priority of </a:t>
            </a:r>
            <a:br>
              <a:rPr lang="en-US" sz="2000" dirty="0">
                <a:solidFill>
                  <a:schemeClr val="accent2"/>
                </a:solidFill>
              </a:rPr>
            </a:br>
            <a:r>
              <a:rPr lang="en-US" sz="2000" dirty="0">
                <a:solidFill>
                  <a:schemeClr val="accent2"/>
                </a:solidFill>
              </a:rPr>
              <a:t>Americans Today*</a:t>
            </a:r>
          </a:p>
        </p:txBody>
      </p:sp>
      <p:sp>
        <p:nvSpPr>
          <p:cNvPr id="3" name="Title 2">
            <a:extLst>
              <a:ext uri="{FF2B5EF4-FFF2-40B4-BE49-F238E27FC236}">
                <a16:creationId xmlns:a16="http://schemas.microsoft.com/office/drawing/2014/main" id="{FF30BAF3-269C-4F86-BA60-EBC8392F82C5}"/>
              </a:ext>
            </a:extLst>
          </p:cNvPr>
          <p:cNvSpPr>
            <a:spLocks noGrp="1"/>
          </p:cNvSpPr>
          <p:nvPr>
            <p:ph type="title"/>
          </p:nvPr>
        </p:nvSpPr>
        <p:spPr/>
        <p:txBody>
          <a:bodyPr/>
          <a:lstStyle/>
          <a:p>
            <a:r>
              <a:rPr lang="en-US" dirty="0"/>
              <a:t>Retirement Income Planning</a:t>
            </a:r>
          </a:p>
        </p:txBody>
      </p:sp>
      <p:graphicFrame>
        <p:nvGraphicFramePr>
          <p:cNvPr id="8" name="Table 7">
            <a:extLst>
              <a:ext uri="{FF2B5EF4-FFF2-40B4-BE49-F238E27FC236}">
                <a16:creationId xmlns:a16="http://schemas.microsoft.com/office/drawing/2014/main" id="{5908E5EC-7B60-4E6F-ADB2-3221E3C2B112}"/>
              </a:ext>
            </a:extLst>
          </p:cNvPr>
          <p:cNvGraphicFramePr>
            <a:graphicFrameLocks noGrp="1"/>
          </p:cNvGraphicFramePr>
          <p:nvPr>
            <p:extLst>
              <p:ext uri="{D42A27DB-BD31-4B8C-83A1-F6EECF244321}">
                <p14:modId xmlns:p14="http://schemas.microsoft.com/office/powerpoint/2010/main" val="1306449750"/>
              </p:ext>
            </p:extLst>
          </p:nvPr>
        </p:nvGraphicFramePr>
        <p:xfrm>
          <a:off x="457200" y="2781846"/>
          <a:ext cx="8229600" cy="255215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754998630"/>
                    </a:ext>
                  </a:extLst>
                </a:gridCol>
                <a:gridCol w="2743200">
                  <a:extLst>
                    <a:ext uri="{9D8B030D-6E8A-4147-A177-3AD203B41FA5}">
                      <a16:colId xmlns:a16="http://schemas.microsoft.com/office/drawing/2014/main" val="1977284444"/>
                    </a:ext>
                  </a:extLst>
                </a:gridCol>
                <a:gridCol w="914400">
                  <a:extLst>
                    <a:ext uri="{9D8B030D-6E8A-4147-A177-3AD203B41FA5}">
                      <a16:colId xmlns:a16="http://schemas.microsoft.com/office/drawing/2014/main" val="1741259811"/>
                    </a:ext>
                  </a:extLst>
                </a:gridCol>
                <a:gridCol w="2743200">
                  <a:extLst>
                    <a:ext uri="{9D8B030D-6E8A-4147-A177-3AD203B41FA5}">
                      <a16:colId xmlns:a16="http://schemas.microsoft.com/office/drawing/2014/main" val="3318031204"/>
                    </a:ext>
                  </a:extLst>
                </a:gridCol>
                <a:gridCol w="914400">
                  <a:extLst>
                    <a:ext uri="{9D8B030D-6E8A-4147-A177-3AD203B41FA5}">
                      <a16:colId xmlns:a16="http://schemas.microsoft.com/office/drawing/2014/main" val="846136831"/>
                    </a:ext>
                  </a:extLst>
                </a:gridCol>
              </a:tblGrid>
              <a:tr h="404610">
                <a:tc>
                  <a:txBody>
                    <a:bodyPr/>
                    <a:lstStyle/>
                    <a:p>
                      <a:endParaRPr lang="en-US" sz="1800" baseline="0" dirty="0">
                        <a:latin typeface="Arial" panose="020B0604020202020204" pitchFamily="34" charset="0"/>
                      </a:endParaRPr>
                    </a:p>
                  </a:txBody>
                  <a:tcPr>
                    <a:solidFill>
                      <a:schemeClr val="bg1"/>
                    </a:solidFill>
                  </a:tcPr>
                </a:tc>
                <a:tc>
                  <a:txBody>
                    <a:bodyPr/>
                    <a:lstStyle/>
                    <a:p>
                      <a:pPr algn="ctr"/>
                      <a:r>
                        <a:rPr lang="en-US" sz="1800" baseline="0" dirty="0">
                          <a:latin typeface="Arial" panose="020B0604020202020204" pitchFamily="34" charset="0"/>
                          <a:cs typeface="Arial" panose="020B0604020202020204" pitchFamily="34" charset="0"/>
                        </a:rPr>
                        <a:t>Retirees</a:t>
                      </a:r>
                    </a:p>
                  </a:txBody>
                  <a:tcPr>
                    <a:solidFill>
                      <a:schemeClr val="accent1"/>
                    </a:solidFill>
                  </a:tcPr>
                </a:tc>
                <a:tc>
                  <a:txBody>
                    <a:bodyPr/>
                    <a:lstStyle/>
                    <a:p>
                      <a:endParaRPr lang="en-US" sz="1800" baseline="0" dirty="0">
                        <a:latin typeface="Arial" panose="020B0604020202020204" pitchFamily="34" charset="0"/>
                      </a:endParaRPr>
                    </a:p>
                  </a:txBody>
                  <a:tcPr>
                    <a:solidFill>
                      <a:schemeClr val="bg1"/>
                    </a:solidFill>
                  </a:tcPr>
                </a:tc>
                <a:tc>
                  <a:txBody>
                    <a:bodyPr/>
                    <a:lstStyle/>
                    <a:p>
                      <a:pPr algn="ctr"/>
                      <a:r>
                        <a:rPr lang="en-US" sz="1800" baseline="0" dirty="0">
                          <a:latin typeface="Arial" panose="020B0604020202020204" pitchFamily="34" charset="0"/>
                          <a:cs typeface="Arial" panose="020B0604020202020204" pitchFamily="34" charset="0"/>
                        </a:rPr>
                        <a:t>Pre-Retirees</a:t>
                      </a:r>
                    </a:p>
                  </a:txBody>
                  <a:tcPr>
                    <a:solidFill>
                      <a:schemeClr val="accent2"/>
                    </a:solidFill>
                  </a:tcPr>
                </a:tc>
                <a:tc>
                  <a:txBody>
                    <a:bodyPr/>
                    <a:lstStyle/>
                    <a:p>
                      <a:endParaRPr lang="en-US" sz="1800" baseline="0" dirty="0">
                        <a:latin typeface="Arial" panose="020B0604020202020204" pitchFamily="34" charset="0"/>
                      </a:endParaRPr>
                    </a:p>
                  </a:txBody>
                  <a:tcPr>
                    <a:solidFill>
                      <a:schemeClr val="bg1"/>
                    </a:solidFill>
                  </a:tcPr>
                </a:tc>
                <a:extLst>
                  <a:ext uri="{0D108BD9-81ED-4DB2-BD59-A6C34878D82A}">
                    <a16:rowId xmlns:a16="http://schemas.microsoft.com/office/drawing/2014/main" val="1268465770"/>
                  </a:ext>
                </a:extLst>
              </a:tr>
              <a:tr h="715848">
                <a:tc>
                  <a:txBody>
                    <a:bodyPr/>
                    <a:lstStyle/>
                    <a:p>
                      <a:pPr algn="ctr"/>
                      <a:r>
                        <a:rPr lang="en-US" sz="1800" b="1" baseline="0" dirty="0">
                          <a:solidFill>
                            <a:schemeClr val="tx1"/>
                          </a:solidFill>
                          <a:latin typeface="Arial" panose="020B0604020202020204" pitchFamily="34" charset="0"/>
                          <a:cs typeface="Arial" panose="020B0604020202020204" pitchFamily="34" charset="0"/>
                        </a:rPr>
                        <a:t>#1</a:t>
                      </a:r>
                    </a:p>
                  </a:txBody>
                  <a:tcPr anchor="ctr">
                    <a:solidFill>
                      <a:schemeClr val="bg1"/>
                    </a:solidFill>
                  </a:tcP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Maintain Lifestyle</a:t>
                      </a:r>
                      <a:br>
                        <a:rPr lang="en-US" sz="1600" b="0" baseline="0" dirty="0">
                          <a:solidFill>
                            <a:schemeClr val="tx1"/>
                          </a:solidFill>
                          <a:latin typeface="Arial" panose="020B0604020202020204" pitchFamily="34" charset="0"/>
                          <a:cs typeface="Arial" panose="020B0604020202020204" pitchFamily="34" charset="0"/>
                        </a:rPr>
                      </a:br>
                      <a:r>
                        <a:rPr lang="en-US" sz="1600" b="0" baseline="0" dirty="0">
                          <a:solidFill>
                            <a:schemeClr val="tx1"/>
                          </a:solidFill>
                          <a:latin typeface="Arial" panose="020B0604020202020204" pitchFamily="34" charset="0"/>
                          <a:cs typeface="Arial" panose="020B0604020202020204" pitchFamily="34" charset="0"/>
                        </a:rPr>
                        <a:t>Thru Retirement</a:t>
                      </a:r>
                    </a:p>
                  </a:txBody>
                  <a:tcPr anchor="ctr">
                    <a:solidFill>
                      <a:schemeClr val="bg1"/>
                    </a:solidFill>
                  </a:tcPr>
                </a:tc>
                <a:tc>
                  <a:txBody>
                    <a:bodyPr/>
                    <a:lstStyle/>
                    <a:p>
                      <a:pPr algn="ctr"/>
                      <a:r>
                        <a:rPr lang="en-US" sz="1800" b="1" baseline="0" dirty="0">
                          <a:solidFill>
                            <a:schemeClr val="bg1"/>
                          </a:solidFill>
                          <a:latin typeface="Arial" panose="020B0604020202020204" pitchFamily="34" charset="0"/>
                          <a:cs typeface="Arial" panose="020B0604020202020204" pitchFamily="34" charset="0"/>
                        </a:rPr>
                        <a:t>68%</a:t>
                      </a:r>
                    </a:p>
                  </a:txBody>
                  <a:tcPr anchor="ctr">
                    <a:solidFill>
                      <a:schemeClr val="accent1"/>
                    </a:solidFill>
                  </a:tcP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Saving for Retirement</a:t>
                      </a:r>
                    </a:p>
                  </a:txBody>
                  <a:tcPr anchor="ctr">
                    <a:solidFill>
                      <a:schemeClr val="bg1"/>
                    </a:solidFill>
                  </a:tcPr>
                </a:tc>
                <a:tc>
                  <a:txBody>
                    <a:bodyPr/>
                    <a:lstStyle/>
                    <a:p>
                      <a:pPr algn="ctr"/>
                      <a:r>
                        <a:rPr lang="en-US" sz="1800" b="1" baseline="0" dirty="0">
                          <a:solidFill>
                            <a:schemeClr val="bg1"/>
                          </a:solidFill>
                          <a:latin typeface="Arial" panose="020B0604020202020204" pitchFamily="34" charset="0"/>
                          <a:cs typeface="Arial" panose="020B0604020202020204" pitchFamily="34" charset="0"/>
                        </a:rPr>
                        <a:t>58%</a:t>
                      </a:r>
                    </a:p>
                  </a:txBody>
                  <a:tcPr anchor="ctr">
                    <a:solidFill>
                      <a:schemeClr val="accent2"/>
                    </a:solidFill>
                  </a:tcPr>
                </a:tc>
                <a:extLst>
                  <a:ext uri="{0D108BD9-81ED-4DB2-BD59-A6C34878D82A}">
                    <a16:rowId xmlns:a16="http://schemas.microsoft.com/office/drawing/2014/main" val="2479263608"/>
                  </a:ext>
                </a:extLst>
              </a:tr>
              <a:tr h="715848">
                <a:tc>
                  <a:txBody>
                    <a:bodyPr/>
                    <a:lstStyle/>
                    <a:p>
                      <a:pPr algn="ctr"/>
                      <a:r>
                        <a:rPr lang="en-US" sz="1800" b="1" baseline="0" dirty="0">
                          <a:solidFill>
                            <a:schemeClr val="tx1"/>
                          </a:solidFill>
                          <a:latin typeface="Arial" panose="020B0604020202020204" pitchFamily="34" charset="0"/>
                          <a:cs typeface="Arial" panose="020B0604020202020204" pitchFamily="34" charset="0"/>
                        </a:rPr>
                        <a:t>#2</a:t>
                      </a:r>
                    </a:p>
                  </a:txBody>
                  <a:tcPr anchor="ctr">
                    <a:solidFill>
                      <a:schemeClr val="bg1"/>
                    </a:solidFill>
                  </a:tcP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Not Running Out of Money in Retirement</a:t>
                      </a:r>
                    </a:p>
                  </a:txBody>
                  <a:tcPr anchor="ctr">
                    <a:solidFill>
                      <a:schemeClr val="bg1"/>
                    </a:solidFill>
                  </a:tcPr>
                </a:tc>
                <a:tc>
                  <a:txBody>
                    <a:bodyPr/>
                    <a:lstStyle/>
                    <a:p>
                      <a:pPr algn="ctr"/>
                      <a:r>
                        <a:rPr lang="en-US" sz="1800" b="1" baseline="0" dirty="0">
                          <a:solidFill>
                            <a:schemeClr val="bg1"/>
                          </a:solidFill>
                          <a:latin typeface="Arial" panose="020B0604020202020204" pitchFamily="34" charset="0"/>
                          <a:cs typeface="Arial" panose="020B0604020202020204" pitchFamily="34" charset="0"/>
                        </a:rPr>
                        <a:t>59%</a:t>
                      </a:r>
                    </a:p>
                  </a:txBody>
                  <a:tcPr anchor="ctr">
                    <a:solidFill>
                      <a:schemeClr val="accent1"/>
                    </a:solidFill>
                  </a:tcP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Maintain Lifestyle</a:t>
                      </a:r>
                      <a:br>
                        <a:rPr lang="en-US" sz="1600" b="0" baseline="0" dirty="0">
                          <a:solidFill>
                            <a:schemeClr val="tx1"/>
                          </a:solidFill>
                          <a:latin typeface="Arial" panose="020B0604020202020204" pitchFamily="34" charset="0"/>
                          <a:cs typeface="Arial" panose="020B0604020202020204" pitchFamily="34" charset="0"/>
                        </a:rPr>
                      </a:br>
                      <a:r>
                        <a:rPr lang="en-US" sz="1600" b="0" baseline="0" dirty="0">
                          <a:solidFill>
                            <a:schemeClr val="tx1"/>
                          </a:solidFill>
                          <a:latin typeface="Arial" panose="020B0604020202020204" pitchFamily="34" charset="0"/>
                          <a:cs typeface="Arial" panose="020B0604020202020204" pitchFamily="34" charset="0"/>
                        </a:rPr>
                        <a:t>in Retirement</a:t>
                      </a:r>
                    </a:p>
                  </a:txBody>
                  <a:tcPr anchor="ctr">
                    <a:solidFill>
                      <a:schemeClr val="bg1"/>
                    </a:solidFill>
                  </a:tcPr>
                </a:tc>
                <a:tc>
                  <a:txBody>
                    <a:bodyPr/>
                    <a:lstStyle/>
                    <a:p>
                      <a:pPr algn="ctr"/>
                      <a:r>
                        <a:rPr lang="en-US" sz="1800" b="1" baseline="0" dirty="0">
                          <a:solidFill>
                            <a:schemeClr val="bg1"/>
                          </a:solidFill>
                          <a:latin typeface="Arial" panose="020B0604020202020204" pitchFamily="34" charset="0"/>
                          <a:cs typeface="Arial" panose="020B0604020202020204" pitchFamily="34" charset="0"/>
                        </a:rPr>
                        <a:t>41%</a:t>
                      </a:r>
                    </a:p>
                  </a:txBody>
                  <a:tcPr anchor="ctr">
                    <a:solidFill>
                      <a:schemeClr val="accent2"/>
                    </a:solidFill>
                  </a:tcPr>
                </a:tc>
                <a:extLst>
                  <a:ext uri="{0D108BD9-81ED-4DB2-BD59-A6C34878D82A}">
                    <a16:rowId xmlns:a16="http://schemas.microsoft.com/office/drawing/2014/main" val="4113835505"/>
                  </a:ext>
                </a:extLst>
              </a:tr>
              <a:tr h="715848">
                <a:tc>
                  <a:txBody>
                    <a:bodyPr/>
                    <a:lstStyle/>
                    <a:p>
                      <a:pPr algn="ctr"/>
                      <a:r>
                        <a:rPr lang="en-US" sz="1800" b="1" baseline="0" dirty="0">
                          <a:solidFill>
                            <a:schemeClr val="tx1"/>
                          </a:solidFill>
                          <a:latin typeface="Arial" panose="020B0604020202020204" pitchFamily="34" charset="0"/>
                          <a:cs typeface="Arial" panose="020B0604020202020204" pitchFamily="34" charset="0"/>
                        </a:rPr>
                        <a:t>#3</a:t>
                      </a:r>
                    </a:p>
                  </a:txBody>
                  <a:tcPr anchor="ctr">
                    <a:solidFill>
                      <a:schemeClr val="bg1"/>
                    </a:solidFill>
                  </a:tcP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Affording Healthcare</a:t>
                      </a:r>
                    </a:p>
                  </a:txBody>
                  <a:tcPr anchor="ctr">
                    <a:solidFill>
                      <a:schemeClr val="bg1"/>
                    </a:solidFill>
                  </a:tcPr>
                </a:tc>
                <a:tc>
                  <a:txBody>
                    <a:bodyPr/>
                    <a:lstStyle/>
                    <a:p>
                      <a:pPr algn="ctr"/>
                      <a:r>
                        <a:rPr lang="en-US" sz="1800" b="1" baseline="0" dirty="0">
                          <a:solidFill>
                            <a:schemeClr val="bg1"/>
                          </a:solidFill>
                          <a:latin typeface="Arial" panose="020B0604020202020204" pitchFamily="34" charset="0"/>
                          <a:cs typeface="Arial" panose="020B0604020202020204" pitchFamily="34" charset="0"/>
                        </a:rPr>
                        <a:t>53%</a:t>
                      </a:r>
                    </a:p>
                  </a:txBody>
                  <a:tcPr anchor="ctr">
                    <a:solidFill>
                      <a:schemeClr val="accent1"/>
                    </a:solidFill>
                  </a:tcP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Covering Basic Monthly Expenses</a:t>
                      </a:r>
                    </a:p>
                  </a:txBody>
                  <a:tcPr anchor="ctr">
                    <a:solidFill>
                      <a:schemeClr val="bg1"/>
                    </a:solidFill>
                  </a:tcPr>
                </a:tc>
                <a:tc>
                  <a:txBody>
                    <a:bodyPr/>
                    <a:lstStyle/>
                    <a:p>
                      <a:pPr algn="ctr"/>
                      <a:r>
                        <a:rPr lang="en-US" sz="1800" b="1" baseline="0" dirty="0">
                          <a:solidFill>
                            <a:schemeClr val="bg1"/>
                          </a:solidFill>
                          <a:latin typeface="Arial" panose="020B0604020202020204" pitchFamily="34" charset="0"/>
                          <a:cs typeface="Arial" panose="020B0604020202020204" pitchFamily="34" charset="0"/>
                        </a:rPr>
                        <a:t>38%</a:t>
                      </a:r>
                    </a:p>
                  </a:txBody>
                  <a:tcPr anchor="ctr">
                    <a:solidFill>
                      <a:schemeClr val="accent2"/>
                    </a:solidFill>
                  </a:tcPr>
                </a:tc>
                <a:extLst>
                  <a:ext uri="{0D108BD9-81ED-4DB2-BD59-A6C34878D82A}">
                    <a16:rowId xmlns:a16="http://schemas.microsoft.com/office/drawing/2014/main" val="3703993331"/>
                  </a:ext>
                </a:extLst>
              </a:tr>
            </a:tbl>
          </a:graphicData>
        </a:graphic>
      </p:graphicFrame>
      <p:sp>
        <p:nvSpPr>
          <p:cNvPr id="9" name="TextBox 8">
            <a:extLst>
              <a:ext uri="{FF2B5EF4-FFF2-40B4-BE49-F238E27FC236}">
                <a16:creationId xmlns:a16="http://schemas.microsoft.com/office/drawing/2014/main" id="{964577EB-48E8-4680-93DC-104986A51A4F}"/>
              </a:ext>
            </a:extLst>
          </p:cNvPr>
          <p:cNvSpPr txBox="1"/>
          <p:nvPr/>
        </p:nvSpPr>
        <p:spPr>
          <a:xfrm>
            <a:off x="3324061" y="2281382"/>
            <a:ext cx="2495876" cy="338554"/>
          </a:xfrm>
          <a:prstGeom prst="rect">
            <a:avLst/>
          </a:prstGeom>
          <a:noFill/>
        </p:spPr>
        <p:txBody>
          <a:bodyPr wrap="none" rtlCol="0">
            <a:spAutoFit/>
          </a:bodyPr>
          <a:lstStyle/>
          <a:p>
            <a:pPr algn="ctr"/>
            <a:r>
              <a:rPr lang="en-US" sz="1600" dirty="0">
                <a:solidFill>
                  <a:schemeClr val="accent1"/>
                </a:solidFill>
              </a:rPr>
              <a:t>Top 3 Financial Concerns</a:t>
            </a:r>
          </a:p>
        </p:txBody>
      </p:sp>
      <p:sp>
        <p:nvSpPr>
          <p:cNvPr id="7" name="Rectangle 6">
            <a:extLst>
              <a:ext uri="{FF2B5EF4-FFF2-40B4-BE49-F238E27FC236}">
                <a16:creationId xmlns:a16="http://schemas.microsoft.com/office/drawing/2014/main" id="{B83C4B59-693A-4FEE-8DA0-8B98FCE26C9D}"/>
              </a:ext>
            </a:extLst>
          </p:cNvPr>
          <p:cNvSpPr/>
          <p:nvPr/>
        </p:nvSpPr>
        <p:spPr>
          <a:xfrm>
            <a:off x="457200" y="5657821"/>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*Perspectives on Retirement, 2016 Retirement Preparedness Survey, Prudential Investments, a PGIM Business</a:t>
            </a:r>
          </a:p>
        </p:txBody>
      </p:sp>
    </p:spTree>
    <p:extLst>
      <p:ext uri="{BB962C8B-B14F-4D97-AF65-F5344CB8AC3E}">
        <p14:creationId xmlns:p14="http://schemas.microsoft.com/office/powerpoint/2010/main" val="25707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765810" y="1371600"/>
            <a:ext cx="7612380" cy="3977640"/>
            <a:chOff x="304800" y="1219200"/>
            <a:chExt cx="8458200" cy="4419600"/>
          </a:xfrm>
        </p:grpSpPr>
        <p:sp>
          <p:nvSpPr>
            <p:cNvPr id="5" name="Right Arrow 4"/>
            <p:cNvSpPr/>
            <p:nvPr/>
          </p:nvSpPr>
          <p:spPr>
            <a:xfrm>
              <a:off x="2362200" y="3810000"/>
              <a:ext cx="1143000" cy="6096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Right Arrow 5"/>
            <p:cNvSpPr/>
            <p:nvPr/>
          </p:nvSpPr>
          <p:spPr>
            <a:xfrm>
              <a:off x="5029200" y="2286000"/>
              <a:ext cx="1676400" cy="6858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Cover Gap</a:t>
              </a:r>
            </a:p>
          </p:txBody>
        </p:sp>
        <p:sp>
          <p:nvSpPr>
            <p:cNvPr id="7" name="Right Arrow 6"/>
            <p:cNvSpPr/>
            <p:nvPr/>
          </p:nvSpPr>
          <p:spPr>
            <a:xfrm>
              <a:off x="2286000" y="1219200"/>
              <a:ext cx="4419600" cy="7132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Cover Essentials</a:t>
              </a:r>
            </a:p>
          </p:txBody>
        </p:sp>
        <p:sp>
          <p:nvSpPr>
            <p:cNvPr id="9" name="Rounded Rectangle 8"/>
            <p:cNvSpPr/>
            <p:nvPr/>
          </p:nvSpPr>
          <p:spPr>
            <a:xfrm>
              <a:off x="304800" y="3505200"/>
              <a:ext cx="20574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C000"/>
                  </a:solidFill>
                  <a:latin typeface="Arial" panose="020B0604020202020204" pitchFamily="34" charset="0"/>
                  <a:cs typeface="Arial" panose="020B0604020202020204" pitchFamily="34" charset="0"/>
                </a:rPr>
                <a:t>Other Sources of Income</a:t>
              </a:r>
            </a:p>
            <a:p>
              <a:pPr algn="ctr"/>
              <a:endParaRPr lang="en-US" b="1" dirty="0">
                <a:solidFill>
                  <a:srgbClr val="FFC000"/>
                </a:solidFill>
                <a:latin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(Mutual Funds, Stocks, Bonds, CDs, Real Estate)</a:t>
              </a:r>
            </a:p>
          </p:txBody>
        </p:sp>
        <p:sp>
          <p:nvSpPr>
            <p:cNvPr id="10" name="Rounded Rectangle 9"/>
            <p:cNvSpPr/>
            <p:nvPr/>
          </p:nvSpPr>
          <p:spPr>
            <a:xfrm>
              <a:off x="6781800" y="3429000"/>
              <a:ext cx="1981200" cy="2209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C000"/>
                  </a:solidFill>
                  <a:latin typeface="Arial" panose="020B0604020202020204" pitchFamily="34" charset="0"/>
                  <a:cs typeface="Arial" panose="020B0604020202020204" pitchFamily="34" charset="0"/>
                </a:rPr>
                <a:t>Discretionary Expenses</a:t>
              </a:r>
            </a:p>
            <a:p>
              <a:pPr algn="ctr"/>
              <a:endParaRPr lang="en-US" dirty="0">
                <a:latin typeface="Arial" panose="020B0604020202020204" pitchFamily="34" charset="0"/>
              </a:endParaRPr>
            </a:p>
            <a:p>
              <a:pPr algn="ctr"/>
              <a:r>
                <a:rPr lang="en-US" sz="1200" dirty="0">
                  <a:latin typeface="Arial" panose="020B0604020202020204" pitchFamily="34" charset="0"/>
                  <a:cs typeface="Arial" panose="020B0604020202020204" pitchFamily="34" charset="0"/>
                </a:rPr>
                <a:t>(Travel, Restaurants, Entertainment) </a:t>
              </a:r>
            </a:p>
          </p:txBody>
        </p:sp>
        <p:sp>
          <p:nvSpPr>
            <p:cNvPr id="11" name="Rounded Rectangle 10"/>
            <p:cNvSpPr/>
            <p:nvPr/>
          </p:nvSpPr>
          <p:spPr>
            <a:xfrm>
              <a:off x="3505200" y="2057400"/>
              <a:ext cx="1600200" cy="2590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Arial" panose="020B0604020202020204" pitchFamily="34" charset="0"/>
                  <a:cs typeface="Arial" panose="020B0604020202020204" pitchFamily="34" charset="0"/>
                </a:rPr>
                <a:t>Consider Converting Assets into Cash Flow</a:t>
              </a:r>
              <a:endParaRPr lang="en-US" sz="1600" b="1" dirty="0">
                <a:solidFill>
                  <a:schemeClr val="accent2"/>
                </a:solidFill>
              </a:endParaRPr>
            </a:p>
          </p:txBody>
        </p:sp>
        <p:sp>
          <p:nvSpPr>
            <p:cNvPr id="12" name="Rounded Rectangle 11"/>
            <p:cNvSpPr/>
            <p:nvPr/>
          </p:nvSpPr>
          <p:spPr>
            <a:xfrm>
              <a:off x="304800" y="1219200"/>
              <a:ext cx="20574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C000"/>
                  </a:solidFill>
                  <a:latin typeface="Arial" panose="020B0604020202020204" pitchFamily="34" charset="0"/>
                  <a:cs typeface="Arial" panose="020B0604020202020204" pitchFamily="34" charset="0"/>
                </a:rPr>
                <a:t>Guaranteed Sources of Income</a:t>
              </a:r>
            </a:p>
            <a:p>
              <a:pPr algn="ctr"/>
              <a:endParaRPr lang="en-US" b="1" dirty="0">
                <a:solidFill>
                  <a:srgbClr val="FFC000"/>
                </a:solidFill>
                <a:latin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(Pension, Social Security, Annuities)</a:t>
              </a:r>
            </a:p>
          </p:txBody>
        </p:sp>
        <p:sp>
          <p:nvSpPr>
            <p:cNvPr id="13" name="Rounded Rectangle 12"/>
            <p:cNvSpPr/>
            <p:nvPr/>
          </p:nvSpPr>
          <p:spPr>
            <a:xfrm>
              <a:off x="6705600" y="1219200"/>
              <a:ext cx="2057400" cy="2057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C000"/>
                  </a:solidFill>
                  <a:latin typeface="Arial" panose="020B0604020202020204" pitchFamily="34" charset="0"/>
                  <a:cs typeface="Arial" panose="020B0604020202020204" pitchFamily="34" charset="0"/>
                </a:rPr>
                <a:t>Essential Expenses</a:t>
              </a:r>
            </a:p>
            <a:p>
              <a:pPr algn="ctr"/>
              <a:endParaRPr lang="en-US" dirty="0">
                <a:latin typeface="Arial" panose="020B0604020202020204" pitchFamily="34" charset="0"/>
              </a:endParaRPr>
            </a:p>
            <a:p>
              <a:pPr algn="ctr"/>
              <a:r>
                <a:rPr lang="en-US" sz="1200" dirty="0">
                  <a:latin typeface="Arial" panose="020B0604020202020204" pitchFamily="34" charset="0"/>
                  <a:cs typeface="Arial" panose="020B0604020202020204" pitchFamily="34" charset="0"/>
                </a:rPr>
                <a:t>(Housing, Food, Clothing, Healthcare, Transportation)</a:t>
              </a:r>
            </a:p>
          </p:txBody>
        </p:sp>
        <p:sp>
          <p:nvSpPr>
            <p:cNvPr id="14" name="Right Arrow 13"/>
            <p:cNvSpPr/>
            <p:nvPr/>
          </p:nvSpPr>
          <p:spPr>
            <a:xfrm>
              <a:off x="2362200" y="4724400"/>
              <a:ext cx="4419600" cy="7837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Discretionary</a:t>
              </a:r>
              <a:r>
                <a:rPr lang="en-US" sz="1600" dirty="0">
                  <a:solidFill>
                    <a:schemeClr val="accent1"/>
                  </a:solidFill>
                  <a:latin typeface="Arial" panose="020B0604020202020204" pitchFamily="34" charset="0"/>
                  <a:cs typeface="Arial" panose="020B0604020202020204" pitchFamily="34" charset="0"/>
                </a:rPr>
                <a:t> </a:t>
              </a:r>
            </a:p>
          </p:txBody>
        </p:sp>
      </p:grpSp>
      <p:sp>
        <p:nvSpPr>
          <p:cNvPr id="2" name="Title 1"/>
          <p:cNvSpPr>
            <a:spLocks noGrp="1"/>
          </p:cNvSpPr>
          <p:nvPr>
            <p:ph type="title"/>
          </p:nvPr>
        </p:nvSpPr>
        <p:spPr/>
        <p:txBody>
          <a:bodyPr/>
          <a:lstStyle/>
          <a:p>
            <a:r>
              <a:rPr lang="en-US" dirty="0">
                <a:latin typeface="Arial" panose="020B0604020202020204" pitchFamily="34" charset="0"/>
              </a:rPr>
              <a:t>Retirement Income Planning Example</a:t>
            </a:r>
          </a:p>
        </p:txBody>
      </p:sp>
    </p:spTree>
    <p:extLst>
      <p:ext uri="{BB962C8B-B14F-4D97-AF65-F5344CB8AC3E}">
        <p14:creationId xmlns:p14="http://schemas.microsoft.com/office/powerpoint/2010/main" val="39026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3326370"/>
            <a:ext cx="67056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lvl="1" indent="-173038">
              <a:buFont typeface="Arial"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Pension					$18,000</a:t>
            </a:r>
          </a:p>
          <a:p>
            <a:pPr marL="630238" lvl="1" indent="-173038">
              <a:buFont typeface="Arial"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Social Security				$22,000</a:t>
            </a:r>
          </a:p>
        </p:txBody>
      </p:sp>
      <p:sp>
        <p:nvSpPr>
          <p:cNvPr id="11" name="Parallelogram 10"/>
          <p:cNvSpPr/>
          <p:nvPr/>
        </p:nvSpPr>
        <p:spPr>
          <a:xfrm>
            <a:off x="457200" y="2896485"/>
            <a:ext cx="8001000" cy="429885"/>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latin typeface="Arial" panose="020B0604020202020204" pitchFamily="34" charset="0"/>
                <a:cs typeface="Arial" panose="020B0604020202020204" pitchFamily="34" charset="0"/>
              </a:rPr>
              <a:t>Guaranteed Income Sources 			$40,000</a:t>
            </a:r>
            <a:endParaRPr lang="en-US" dirty="0">
              <a:latin typeface="Arial" panose="020B0604020202020204" pitchFamily="34" charset="0"/>
              <a:cs typeface="Arial" panose="020B0604020202020204" pitchFamily="34" charset="0"/>
            </a:endParaRPr>
          </a:p>
        </p:txBody>
      </p:sp>
      <p:sp>
        <p:nvSpPr>
          <p:cNvPr id="21" name="Rectangle 20"/>
          <p:cNvSpPr/>
          <p:nvPr/>
        </p:nvSpPr>
        <p:spPr>
          <a:xfrm>
            <a:off x="457200" y="1811585"/>
            <a:ext cx="67056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lvl="1" indent="-173038">
              <a:buFont typeface="Arial"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Housing/Food/Clothing/Transportation		$41,000</a:t>
            </a:r>
          </a:p>
          <a:p>
            <a:pPr marL="630238" lvl="1" indent="-173038">
              <a:buFont typeface="Arial"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Healthcare					$11,000</a:t>
            </a:r>
          </a:p>
        </p:txBody>
      </p:sp>
      <p:sp>
        <p:nvSpPr>
          <p:cNvPr id="4" name="Parallelogram 3"/>
          <p:cNvSpPr/>
          <p:nvPr/>
        </p:nvSpPr>
        <p:spPr>
          <a:xfrm>
            <a:off x="457200" y="1381125"/>
            <a:ext cx="8077200" cy="429885"/>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Essential Expenses				$52,000</a:t>
            </a:r>
          </a:p>
        </p:txBody>
      </p:sp>
      <p:sp>
        <p:nvSpPr>
          <p:cNvPr id="3" name="Title 2"/>
          <p:cNvSpPr>
            <a:spLocks noGrp="1"/>
          </p:cNvSpPr>
          <p:nvPr>
            <p:ph type="title"/>
          </p:nvPr>
        </p:nvSpPr>
        <p:spPr/>
        <p:txBody>
          <a:bodyPr/>
          <a:lstStyle/>
          <a:p>
            <a:r>
              <a:rPr lang="en-US" sz="3000" dirty="0"/>
              <a:t>Example #1- Covering Essential Expenses</a:t>
            </a:r>
          </a:p>
        </p:txBody>
      </p:sp>
      <p:sp>
        <p:nvSpPr>
          <p:cNvPr id="2" name="Rectangle 1">
            <a:extLst>
              <a:ext uri="{FF2B5EF4-FFF2-40B4-BE49-F238E27FC236}">
                <a16:creationId xmlns:a16="http://schemas.microsoft.com/office/drawing/2014/main" id="{D0E30DBB-F677-4BC2-AC17-9F49EC4FD958}"/>
              </a:ext>
            </a:extLst>
          </p:cNvPr>
          <p:cNvSpPr/>
          <p:nvPr/>
        </p:nvSpPr>
        <p:spPr>
          <a:xfrm>
            <a:off x="457200" y="4411845"/>
            <a:ext cx="8060499" cy="3998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a:r>
              <a:rPr lang="en-US" dirty="0">
                <a:solidFill>
                  <a:schemeClr val="bg1"/>
                </a:solidFill>
                <a:latin typeface="Arial" panose="020B0604020202020204" pitchFamily="34" charset="0"/>
                <a:cs typeface="Arial" panose="020B0604020202020204" pitchFamily="34" charset="0"/>
              </a:rPr>
              <a:t>Income Gap to Cover Essential Expenses</a:t>
            </a:r>
            <a:r>
              <a:rPr lang="en-US" dirty="0">
                <a:solidFill>
                  <a:srgbClr val="FFC000"/>
                </a:solidFill>
                <a:latin typeface="Arial" panose="020B0604020202020204" pitchFamily="34" charset="0"/>
                <a:cs typeface="Arial" panose="020B0604020202020204" pitchFamily="34" charset="0"/>
              </a:rPr>
              <a:t>	          </a:t>
            </a:r>
            <a:r>
              <a:rPr lang="en-US" sz="2000" b="1" dirty="0">
                <a:solidFill>
                  <a:srgbClr val="FFC000"/>
                </a:solidFill>
                <a:latin typeface="Arial" panose="020B0604020202020204" pitchFamily="34" charset="0"/>
                <a:cs typeface="Arial" panose="020B0604020202020204" pitchFamily="34" charset="0"/>
              </a:rPr>
              <a:t>($12,000)</a:t>
            </a:r>
          </a:p>
        </p:txBody>
      </p:sp>
    </p:spTree>
    <p:extLst>
      <p:ext uri="{BB962C8B-B14F-4D97-AF65-F5344CB8AC3E}">
        <p14:creationId xmlns:p14="http://schemas.microsoft.com/office/powerpoint/2010/main" val="171725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noChangeArrowheads="1"/>
          </p:cNvSpPr>
          <p:nvPr/>
        </p:nvSpPr>
        <p:spPr bwMode="auto">
          <a:xfrm>
            <a:off x="3251912" y="4510187"/>
            <a:ext cx="667877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10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rPr>
              <a:t>[When presenting in AR, CA, OK, TX or IL, use the phrase “Insurance Sales Presentation.” In </a:t>
            </a:r>
          </a:p>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10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rPr>
              <a:t>CA and AR, add License Number]</a:t>
            </a:r>
          </a:p>
        </p:txBody>
      </p:sp>
      <p:sp>
        <p:nvSpPr>
          <p:cNvPr id="7" name="Rectangle 6"/>
          <p:cNvSpPr/>
          <p:nvPr/>
        </p:nvSpPr>
        <p:spPr>
          <a:xfrm>
            <a:off x="76200" y="6553200"/>
            <a:ext cx="2084225" cy="246221"/>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0C0C"/>
                </a:solidFill>
                <a:effectLst/>
                <a:uLnTx/>
                <a:uFillTx/>
                <a:latin typeface="Arial"/>
                <a:ea typeface="+mn-ea"/>
                <a:cs typeface="+mn-cs"/>
              </a:rPr>
              <a:t>1015693-00003-00    Ed. 03/2019</a:t>
            </a:r>
          </a:p>
        </p:txBody>
      </p:sp>
      <p:pic>
        <p:nvPicPr>
          <p:cNvPr id="6" name="Picture 5">
            <a:extLst>
              <a:ext uri="{FF2B5EF4-FFF2-40B4-BE49-F238E27FC236}">
                <a16:creationId xmlns:a16="http://schemas.microsoft.com/office/drawing/2014/main" id="{7C39CB09-8CE9-E14C-93D3-3C3C0AC4F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41" y="5562600"/>
            <a:ext cx="4911259" cy="1016913"/>
          </a:xfrm>
          <a:prstGeom prst="rect">
            <a:avLst/>
          </a:prstGeom>
        </p:spPr>
      </p:pic>
      <p:sp>
        <p:nvSpPr>
          <p:cNvPr id="5" name="Text Placeholder 4">
            <a:extLst>
              <a:ext uri="{FF2B5EF4-FFF2-40B4-BE49-F238E27FC236}">
                <a16:creationId xmlns:a16="http://schemas.microsoft.com/office/drawing/2014/main" id="{E3AD093B-237E-4FBF-BDD7-9F1163F0FFEA}"/>
              </a:ext>
            </a:extLst>
          </p:cNvPr>
          <p:cNvSpPr txBox="1">
            <a:spLocks noChangeArrowheads="1"/>
          </p:cNvSpPr>
          <p:nvPr/>
        </p:nvSpPr>
        <p:spPr bwMode="auto">
          <a:xfrm>
            <a:off x="76200" y="4766846"/>
            <a:ext cx="89916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mn-cs"/>
              </a:rPr>
              <a:t>Issued by Pruco Life Insurance Company and by Pruco Life Insurance Company of New Jersey.</a:t>
            </a:r>
          </a:p>
          <a:p>
            <a:pPr lvl="0" fontAlgn="auto">
              <a:spcBef>
                <a:spcPts val="0"/>
              </a:spcBef>
              <a:spcAft>
                <a:spcPts val="0"/>
              </a:spcAft>
              <a:buClr>
                <a:srgbClr val="C00000"/>
              </a:buClr>
              <a:defRPr/>
            </a:pPr>
            <a:r>
              <a:rPr lang="en-US" sz="1400" b="0" dirty="0">
                <a:solidFill>
                  <a:schemeClr val="accent5">
                    <a:lumMod val="50000"/>
                  </a:schemeClr>
                </a:solidFill>
                <a:ea typeface="+mn-ea"/>
                <a:cs typeface="Arial" pitchFamily="34" charset="0"/>
              </a:rPr>
              <a:t>Prudential Annuities is providing this workshop for informational or educational purposes only and does not provide investment advice or recommendations about managing or investing your retirement savings.</a:t>
            </a:r>
          </a:p>
        </p:txBody>
      </p:sp>
      <p:sp>
        <p:nvSpPr>
          <p:cNvPr id="2" name="TextBox 1">
            <a:extLst>
              <a:ext uri="{FF2B5EF4-FFF2-40B4-BE49-F238E27FC236}">
                <a16:creationId xmlns:a16="http://schemas.microsoft.com/office/drawing/2014/main" id="{82B504C9-B5B8-4CF3-8C98-28497DCD1D0A}"/>
              </a:ext>
            </a:extLst>
          </p:cNvPr>
          <p:cNvSpPr txBox="1"/>
          <p:nvPr/>
        </p:nvSpPr>
        <p:spPr>
          <a:xfrm>
            <a:off x="76200" y="4470213"/>
            <a:ext cx="4876800" cy="338554"/>
          </a:xfrm>
          <a:prstGeom prst="rect">
            <a:avLst/>
          </a:prstGeom>
          <a:noFill/>
        </p:spPr>
        <p:txBody>
          <a:bodyPr wrap="square" rtlCol="0">
            <a:spAutoFit/>
          </a:bodyPr>
          <a:lstStyle/>
          <a:p>
            <a:r>
              <a:rPr lang="en-US" sz="1600" dirty="0"/>
              <a:t>[Presenter Name], [Presenter Title]</a:t>
            </a:r>
            <a:r>
              <a:rPr lang="en-US" sz="1200" dirty="0"/>
              <a:t> </a:t>
            </a:r>
          </a:p>
        </p:txBody>
      </p:sp>
      <p:sp>
        <p:nvSpPr>
          <p:cNvPr id="8" name="Text Placeholder 4">
            <a:extLst>
              <a:ext uri="{FF2B5EF4-FFF2-40B4-BE49-F238E27FC236}">
                <a16:creationId xmlns:a16="http://schemas.microsoft.com/office/drawing/2014/main" id="{5452B47B-BFFC-42DC-AE3A-08F5BE66C8A3}"/>
              </a:ext>
            </a:extLst>
          </p:cNvPr>
          <p:cNvSpPr txBox="1">
            <a:spLocks noChangeArrowheads="1"/>
          </p:cNvSpPr>
          <p:nvPr/>
        </p:nvSpPr>
        <p:spPr bwMode="auto">
          <a:xfrm>
            <a:off x="5638800" y="6017940"/>
            <a:ext cx="1905000" cy="40011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Tree>
    <p:extLst>
      <p:ext uri="{BB962C8B-B14F-4D97-AF65-F5344CB8AC3E}">
        <p14:creationId xmlns:p14="http://schemas.microsoft.com/office/powerpoint/2010/main" val="21157787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6200"/>
            <a:ext cx="8458195" cy="1066800"/>
          </a:xfrm>
        </p:spPr>
        <p:txBody>
          <a:bodyPr/>
          <a:lstStyle/>
          <a:p>
            <a:r>
              <a:rPr lang="en-US" sz="3000" dirty="0"/>
              <a:t>Example #1- Converting Assets to Cash Flow</a:t>
            </a:r>
            <a:br>
              <a:rPr lang="en-US" dirty="0"/>
            </a:br>
            <a:r>
              <a:rPr lang="en-US" sz="2400" b="0" dirty="0">
                <a:solidFill>
                  <a:schemeClr val="accent2"/>
                </a:solidFill>
              </a:rPr>
              <a:t>Investment needed to generate $12,000/Yr at age 65</a:t>
            </a:r>
          </a:p>
        </p:txBody>
      </p:sp>
      <p:sp>
        <p:nvSpPr>
          <p:cNvPr id="4" name="TextBox 3"/>
          <p:cNvSpPr txBox="1"/>
          <p:nvPr/>
        </p:nvSpPr>
        <p:spPr>
          <a:xfrm>
            <a:off x="457199" y="2438401"/>
            <a:ext cx="2572507" cy="830997"/>
          </a:xfrm>
          <a:prstGeom prst="rect">
            <a:avLst/>
          </a:prstGeom>
          <a:noFill/>
        </p:spPr>
        <p:txBody>
          <a:bodyPr wrap="square" rtlCol="0">
            <a:spAutoFit/>
          </a:bodyPr>
          <a:lstStyle/>
          <a:p>
            <a:pPr algn="r"/>
            <a:r>
              <a:rPr lang="en-US" sz="1600" dirty="0">
                <a:solidFill>
                  <a:schemeClr val="accent5">
                    <a:lumMod val="75000"/>
                  </a:schemeClr>
                </a:solidFill>
                <a:latin typeface="Arial" panose="020B0604020202020204" pitchFamily="34" charset="0"/>
              </a:rPr>
              <a:t>Non-guaranteed investment with 3.5% withdrawal</a:t>
            </a:r>
          </a:p>
        </p:txBody>
      </p:sp>
      <p:sp>
        <p:nvSpPr>
          <p:cNvPr id="5" name="TextBox 4"/>
          <p:cNvSpPr txBox="1"/>
          <p:nvPr/>
        </p:nvSpPr>
        <p:spPr>
          <a:xfrm>
            <a:off x="457199" y="3276601"/>
            <a:ext cx="2572507" cy="584775"/>
          </a:xfrm>
          <a:prstGeom prst="rect">
            <a:avLst/>
          </a:prstGeom>
          <a:noFill/>
        </p:spPr>
        <p:txBody>
          <a:bodyPr wrap="square" rtlCol="0">
            <a:spAutoFit/>
          </a:bodyPr>
          <a:lstStyle/>
          <a:p>
            <a:pPr algn="r"/>
            <a:r>
              <a:rPr lang="en-US" sz="1600" dirty="0">
                <a:solidFill>
                  <a:schemeClr val="accent5">
                    <a:lumMod val="75000"/>
                  </a:schemeClr>
                </a:solidFill>
                <a:latin typeface="Arial" panose="020B0604020202020204" pitchFamily="34" charset="0"/>
              </a:rPr>
              <a:t>Funding Variable Annuity at age 65</a:t>
            </a:r>
          </a:p>
        </p:txBody>
      </p:sp>
      <p:sp>
        <p:nvSpPr>
          <p:cNvPr id="8" name="Left Arrow 7"/>
          <p:cNvSpPr/>
          <p:nvPr/>
        </p:nvSpPr>
        <p:spPr>
          <a:xfrm>
            <a:off x="6934200" y="3154681"/>
            <a:ext cx="1499616" cy="704088"/>
          </a:xfrm>
          <a:prstGeom prst="leftArrow">
            <a:avLst>
              <a:gd name="adj1" fmla="val 58163"/>
              <a:gd name="adj2" fmla="val 81789"/>
            </a:avLst>
          </a:prstGeom>
          <a:solidFill>
            <a:schemeClr val="accent2"/>
          </a:solidFill>
          <a:ln>
            <a:noFill/>
          </a:ln>
          <a:effectLst/>
          <a:scene3d>
            <a:camera prst="orthographicFront"/>
            <a:lightRig rig="soft" dir="t"/>
          </a:scene3d>
          <a:sp3d prstMaterial="metal">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cap="all" dirty="0">
                <a:solidFill>
                  <a:schemeClr val="bg1"/>
                </a:solidFill>
                <a:latin typeface="Arial" panose="020B0604020202020204" pitchFamily="34" charset="0"/>
              </a:rPr>
              <a:t>41% Less</a:t>
            </a:r>
          </a:p>
        </p:txBody>
      </p:sp>
      <p:cxnSp>
        <p:nvCxnSpPr>
          <p:cNvPr id="12" name="Straight Connector 11"/>
          <p:cNvCxnSpPr>
            <a:cxnSpLocks/>
          </p:cNvCxnSpPr>
          <p:nvPr/>
        </p:nvCxnSpPr>
        <p:spPr>
          <a:xfrm>
            <a:off x="3200400" y="2362201"/>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3200400" y="4267201"/>
            <a:ext cx="472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52800" y="3264408"/>
            <a:ext cx="2285999" cy="594345"/>
          </a:xfrm>
          <a:prstGeom prst="rect">
            <a:avLst/>
          </a:prstGeom>
          <a:solidFill>
            <a:schemeClr val="accent1">
              <a:lumMod val="90000"/>
              <a:lumOff val="10000"/>
            </a:schemeClr>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w="57150" h="25400"/>
            <a:bevelB w="571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71088" y="2438400"/>
            <a:ext cx="3428999" cy="582385"/>
          </a:xfrm>
          <a:prstGeom prst="rect">
            <a:avLst/>
          </a:prstGeom>
          <a:solidFill>
            <a:schemeClr val="accent1"/>
          </a:solidFill>
          <a:ln>
            <a:noFill/>
          </a:ln>
          <a:effectLst>
            <a:outerShdw blurRad="76200" dir="18900000" sy="23000" kx="-1200000" algn="bl" rotWithShape="0">
              <a:schemeClr val="accent2">
                <a:alpha val="20000"/>
              </a:schemeClr>
            </a:outerShdw>
          </a:effectLst>
          <a:scene3d>
            <a:camera prst="orthographicFront"/>
            <a:lightRig rig="threePt" dir="t"/>
          </a:scene3d>
          <a:sp3d prstMaterial="softEdge">
            <a:bevelT w="57150" h="25400"/>
            <a:bevelB w="571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955536" y="2464714"/>
            <a:ext cx="1219200" cy="338554"/>
          </a:xfrm>
          <a:prstGeom prst="rect">
            <a:avLst/>
          </a:prstGeom>
          <a:noFill/>
        </p:spPr>
        <p:txBody>
          <a:bodyPr wrap="square" rtlCol="0">
            <a:spAutoFit/>
          </a:bodyPr>
          <a:lstStyle/>
          <a:p>
            <a:r>
              <a:rPr lang="en-US" sz="1600" b="1" dirty="0">
                <a:solidFill>
                  <a:schemeClr val="accent1"/>
                </a:solidFill>
                <a:latin typeface="Arial" panose="020B0604020202020204" pitchFamily="34" charset="0"/>
              </a:rPr>
              <a:t>$343,000</a:t>
            </a:r>
          </a:p>
        </p:txBody>
      </p:sp>
      <p:sp>
        <p:nvSpPr>
          <p:cNvPr id="23" name="TextBox 22"/>
          <p:cNvSpPr txBox="1"/>
          <p:nvPr/>
        </p:nvSpPr>
        <p:spPr>
          <a:xfrm>
            <a:off x="5715000" y="3276601"/>
            <a:ext cx="1219200" cy="338554"/>
          </a:xfrm>
          <a:prstGeom prst="rect">
            <a:avLst/>
          </a:prstGeom>
          <a:noFill/>
        </p:spPr>
        <p:txBody>
          <a:bodyPr wrap="square" rtlCol="0">
            <a:spAutoFit/>
          </a:bodyPr>
          <a:lstStyle/>
          <a:p>
            <a:r>
              <a:rPr lang="en-US" sz="1600" b="1" dirty="0">
                <a:solidFill>
                  <a:schemeClr val="accent1"/>
                </a:solidFill>
                <a:latin typeface="Arial" panose="020B0604020202020204" pitchFamily="34" charset="0"/>
              </a:rPr>
              <a:t>$200,000</a:t>
            </a:r>
          </a:p>
        </p:txBody>
      </p:sp>
      <p:sp>
        <p:nvSpPr>
          <p:cNvPr id="27" name="Rectangle 26">
            <a:extLst>
              <a:ext uri="{FF2B5EF4-FFF2-40B4-BE49-F238E27FC236}">
                <a16:creationId xmlns:a16="http://schemas.microsoft.com/office/drawing/2014/main" id="{B83C4B59-693A-4FEE-8DA0-8B98FCE26C9D}"/>
              </a:ext>
            </a:extLst>
          </p:cNvPr>
          <p:cNvSpPr/>
          <p:nvPr/>
        </p:nvSpPr>
        <p:spPr>
          <a:xfrm>
            <a:off x="457200" y="5503933"/>
            <a:ext cx="8229600" cy="353943"/>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The hypothetical example assumes an income percentage of 6.0% at age 65 and is for illustrative purposes only. It does not reflect a specific annuity, an actual account value or the performance of any investment. </a:t>
            </a:r>
          </a:p>
        </p:txBody>
      </p:sp>
      <p:sp>
        <p:nvSpPr>
          <p:cNvPr id="28" name="TextBox 27"/>
          <p:cNvSpPr txBox="1"/>
          <p:nvPr/>
        </p:nvSpPr>
        <p:spPr>
          <a:xfrm>
            <a:off x="7543800" y="6534921"/>
            <a:ext cx="990600" cy="215444"/>
          </a:xfrm>
          <a:prstGeom prst="rect">
            <a:avLst/>
          </a:prstGeom>
          <a:noFill/>
        </p:spPr>
        <p:txBody>
          <a:bodyPr wrap="square" rtlCol="0">
            <a:spAutoFit/>
          </a:bodyPr>
          <a:lstStyle/>
          <a:p>
            <a:pPr algn="r"/>
            <a:r>
              <a:rPr lang="en-US" sz="800" dirty="0">
                <a:solidFill>
                  <a:schemeClr val="bg1"/>
                </a:solidFill>
                <a:latin typeface="Arial Narrow" pitchFamily="34" charset="0"/>
              </a:rPr>
              <a:t>SL 0071  02/2018</a:t>
            </a:r>
          </a:p>
        </p:txBody>
      </p:sp>
    </p:spTree>
    <p:extLst>
      <p:ext uri="{BB962C8B-B14F-4D97-AF65-F5344CB8AC3E}">
        <p14:creationId xmlns:p14="http://schemas.microsoft.com/office/powerpoint/2010/main" val="364006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8EF33D-3BC8-4A66-9618-031CF2D2C3ED}"/>
              </a:ext>
            </a:extLst>
          </p:cNvPr>
          <p:cNvGraphicFramePr>
            <a:graphicFrameLocks noGrp="1"/>
          </p:cNvGraphicFramePr>
          <p:nvPr>
            <p:ph idx="1"/>
          </p:nvPr>
        </p:nvGraphicFramePr>
        <p:xfrm>
          <a:off x="457200" y="1371600"/>
          <a:ext cx="8229600" cy="320039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1074622065"/>
                    </a:ext>
                  </a:extLst>
                </a:gridCol>
                <a:gridCol w="228600">
                  <a:extLst>
                    <a:ext uri="{9D8B030D-6E8A-4147-A177-3AD203B41FA5}">
                      <a16:colId xmlns:a16="http://schemas.microsoft.com/office/drawing/2014/main" val="1607899239"/>
                    </a:ext>
                  </a:extLst>
                </a:gridCol>
                <a:gridCol w="1310640">
                  <a:extLst>
                    <a:ext uri="{9D8B030D-6E8A-4147-A177-3AD203B41FA5}">
                      <a16:colId xmlns:a16="http://schemas.microsoft.com/office/drawing/2014/main" val="4175071357"/>
                    </a:ext>
                  </a:extLst>
                </a:gridCol>
                <a:gridCol w="1310640">
                  <a:extLst>
                    <a:ext uri="{9D8B030D-6E8A-4147-A177-3AD203B41FA5}">
                      <a16:colId xmlns:a16="http://schemas.microsoft.com/office/drawing/2014/main" val="4291904497"/>
                    </a:ext>
                  </a:extLst>
                </a:gridCol>
                <a:gridCol w="1310640">
                  <a:extLst>
                    <a:ext uri="{9D8B030D-6E8A-4147-A177-3AD203B41FA5}">
                      <a16:colId xmlns:a16="http://schemas.microsoft.com/office/drawing/2014/main" val="3358698000"/>
                    </a:ext>
                  </a:extLst>
                </a:gridCol>
                <a:gridCol w="1310640">
                  <a:extLst>
                    <a:ext uri="{9D8B030D-6E8A-4147-A177-3AD203B41FA5}">
                      <a16:colId xmlns:a16="http://schemas.microsoft.com/office/drawing/2014/main" val="1804753300"/>
                    </a:ext>
                  </a:extLst>
                </a:gridCol>
                <a:gridCol w="1310640">
                  <a:extLst>
                    <a:ext uri="{9D8B030D-6E8A-4147-A177-3AD203B41FA5}">
                      <a16:colId xmlns:a16="http://schemas.microsoft.com/office/drawing/2014/main" val="205493259"/>
                    </a:ext>
                  </a:extLst>
                </a:gridCol>
              </a:tblGrid>
              <a:tr h="400898">
                <a:tc rowSpan="2">
                  <a:txBody>
                    <a:bodyPr/>
                    <a:lstStyle/>
                    <a:p>
                      <a:pPr algn="ctr"/>
                      <a:r>
                        <a:rPr lang="en-US" sz="1800" dirty="0">
                          <a:latin typeface="Arial" panose="020B0604020202020204" pitchFamily="34" charset="0"/>
                          <a:cs typeface="Arial" panose="020B0604020202020204" pitchFamily="34" charset="0"/>
                        </a:rPr>
                        <a:t>Withdrawal Rate</a:t>
                      </a:r>
                      <a:r>
                        <a:rPr lang="en-US" sz="1800" b="0" baseline="30000" dirty="0">
                          <a:latin typeface="Arial" panose="020B0604020202020204" pitchFamily="34" charset="0"/>
                          <a:cs typeface="Arial" panose="020B0604020202020204" pitchFamily="34" charset="0"/>
                        </a:rPr>
                        <a:t>1</a:t>
                      </a:r>
                      <a:endParaRPr lang="en-US" sz="1800" dirty="0">
                        <a:solidFill>
                          <a:schemeClr val="bg1"/>
                        </a:solidFill>
                        <a:latin typeface="Arial" panose="020B0604020202020204" pitchFamily="34" charset="0"/>
                        <a:cs typeface="Arial" panose="020B0604020202020204" pitchFamily="34" charset="0"/>
                      </a:endParaRPr>
                    </a:p>
                  </a:txBody>
                  <a:tcPr anchor="ctr"/>
                </a:tc>
                <a:tc rowSpan="2">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lnR w="12700" cmpd="sng">
                      <a:noFill/>
                    </a:lnR>
                    <a:noFill/>
                  </a:tcPr>
                </a:tc>
                <a:tc gridSpan="5">
                  <a:txBody>
                    <a:bodyPr/>
                    <a:lstStyle/>
                    <a:p>
                      <a:pPr algn="ctr"/>
                      <a:r>
                        <a:rPr lang="en-US" sz="1800" dirty="0">
                          <a:solidFill>
                            <a:schemeClr val="bg1"/>
                          </a:solidFill>
                          <a:latin typeface="Arial" panose="020B0604020202020204" pitchFamily="34" charset="0"/>
                          <a:cs typeface="Arial" panose="020B0604020202020204" pitchFamily="34" charset="0"/>
                        </a:rPr>
                        <a:t>Stock/Bond Mix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39744681"/>
                  </a:ext>
                </a:extLst>
              </a:tr>
              <a:tr h="400898">
                <a:tc vMerge="1">
                  <a:txBody>
                    <a:bodyPr/>
                    <a:lstStyle/>
                    <a:p>
                      <a:endParaRPr lang="en-US"/>
                    </a:p>
                  </a:txBody>
                  <a:tcPr/>
                </a:tc>
                <a:tc vMerge="1">
                  <a:txBody>
                    <a:bodyPr/>
                    <a:lstStyle/>
                    <a:p>
                      <a:endParaRPr lang="en-US"/>
                    </a:p>
                  </a:txBody>
                  <a:tcPr/>
                </a:tc>
                <a:tc>
                  <a:txBody>
                    <a:bodyPr/>
                    <a:lstStyle/>
                    <a:p>
                      <a:pPr algn="ctr"/>
                      <a:r>
                        <a:rPr lang="en-US" sz="1800" b="1" dirty="0">
                          <a:solidFill>
                            <a:schemeClr val="bg1"/>
                          </a:solidFill>
                          <a:latin typeface="Arial" panose="020B0604020202020204" pitchFamily="34" charset="0"/>
                          <a:cs typeface="Arial" panose="020B0604020202020204" pitchFamily="34" charset="0"/>
                        </a:rPr>
                        <a:t> 100/0</a:t>
                      </a:r>
                    </a:p>
                  </a:txBody>
                  <a:tcPr anchor="ctr">
                    <a:lnL w="381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80/20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60/40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40/60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20/80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09024127"/>
                  </a:ext>
                </a:extLst>
              </a:tr>
              <a:tr h="399767">
                <a:tc>
                  <a:txBody>
                    <a:bodyPr/>
                    <a:lstStyle/>
                    <a:p>
                      <a:pPr algn="ctr"/>
                      <a:r>
                        <a:rPr lang="en-US" sz="1600" b="1" dirty="0">
                          <a:solidFill>
                            <a:schemeClr val="bg1"/>
                          </a:solidFill>
                          <a:latin typeface="Arial" panose="020B0604020202020204" pitchFamily="34" charset="0"/>
                          <a:cs typeface="Arial" panose="020B0604020202020204" pitchFamily="34" charset="0"/>
                        </a:rPr>
                        <a:t>3%</a:t>
                      </a:r>
                    </a:p>
                  </a:txBody>
                  <a:tcPr>
                    <a:solidFill>
                      <a:schemeClr val="accent2"/>
                    </a:solidFill>
                  </a:tcPr>
                </a:tc>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90%</a:t>
                      </a:r>
                    </a:p>
                  </a:txBody>
                  <a:tcPr anchor="ctr">
                    <a:lnT w="38100" cap="flat" cmpd="sng" algn="ctr">
                      <a:solidFill>
                        <a:schemeClr val="bg1"/>
                      </a:solidFill>
                      <a:prstDash val="solid"/>
                      <a:round/>
                      <a:headEnd type="none" w="med" len="med"/>
                      <a:tailEnd type="none" w="med" len="med"/>
                    </a:lnT>
                    <a:solidFill>
                      <a:schemeClr val="accent2"/>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93%</a:t>
                      </a:r>
                    </a:p>
                  </a:txBody>
                  <a:tcPr anchor="ctr">
                    <a:lnT w="38100" cap="flat" cmpd="sng" algn="ctr">
                      <a:solidFill>
                        <a:schemeClr val="bg1"/>
                      </a:solidFill>
                      <a:prstDash val="solid"/>
                      <a:round/>
                      <a:headEnd type="none" w="med" len="med"/>
                      <a:tailEnd type="none" w="med" len="med"/>
                    </a:lnT>
                    <a:solidFill>
                      <a:schemeClr val="accent2"/>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96%</a:t>
                      </a:r>
                    </a:p>
                  </a:txBody>
                  <a:tcPr anchor="ctr">
                    <a:lnT w="38100" cap="flat" cmpd="sng" algn="ctr">
                      <a:solidFill>
                        <a:schemeClr val="bg1"/>
                      </a:solidFill>
                      <a:prstDash val="solid"/>
                      <a:round/>
                      <a:headEnd type="none" w="med" len="med"/>
                      <a:tailEnd type="none" w="med" len="med"/>
                    </a:lnT>
                    <a:solidFill>
                      <a:schemeClr val="accent2"/>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97%</a:t>
                      </a:r>
                    </a:p>
                  </a:txBody>
                  <a:tcPr anchor="ctr">
                    <a:lnT w="38100" cap="flat" cmpd="sng" algn="ctr">
                      <a:solidFill>
                        <a:schemeClr val="bg1"/>
                      </a:solidFill>
                      <a:prstDash val="solid"/>
                      <a:round/>
                      <a:headEnd type="none" w="med" len="med"/>
                      <a:tailEnd type="none" w="med" len="med"/>
                    </a:lnT>
                    <a:solidFill>
                      <a:schemeClr val="accent2"/>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98%</a:t>
                      </a:r>
                    </a:p>
                  </a:txBody>
                  <a:tcPr anchor="ctr">
                    <a:lnT w="381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234393543"/>
                  </a:ext>
                </a:extLst>
              </a:tr>
              <a:tr h="399767">
                <a:tc>
                  <a:txBody>
                    <a:bodyPr/>
                    <a:lstStyle/>
                    <a:p>
                      <a:pPr algn="ctr"/>
                      <a:r>
                        <a:rPr lang="en-US" sz="1600" b="1" dirty="0">
                          <a:solidFill>
                            <a:schemeClr val="bg1"/>
                          </a:solidFill>
                          <a:latin typeface="Arial" panose="020B0604020202020204" pitchFamily="34" charset="0"/>
                          <a:cs typeface="Arial" panose="020B0604020202020204" pitchFamily="34" charset="0"/>
                        </a:rPr>
                        <a:t>4%</a:t>
                      </a:r>
                    </a:p>
                  </a:txBody>
                  <a:tcPr>
                    <a:solidFill>
                      <a:schemeClr val="accent2"/>
                    </a:solidFill>
                  </a:tcPr>
                </a:tc>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600" b="1" dirty="0">
                          <a:latin typeface="Arial" panose="020B0604020202020204" pitchFamily="34" charset="0"/>
                          <a:cs typeface="Arial" panose="020B0604020202020204" pitchFamily="34" charset="0"/>
                        </a:rPr>
                        <a:t>77%</a:t>
                      </a:r>
                    </a:p>
                  </a:txBody>
                  <a:tcPr anchor="ctr"/>
                </a:tc>
                <a:tc>
                  <a:txBody>
                    <a:bodyPr/>
                    <a:lstStyle/>
                    <a:p>
                      <a:pPr algn="ctr"/>
                      <a:r>
                        <a:rPr lang="en-US" sz="1600" b="1" dirty="0">
                          <a:latin typeface="Arial" panose="020B0604020202020204" pitchFamily="34" charset="0"/>
                          <a:cs typeface="Arial" panose="020B0604020202020204" pitchFamily="34" charset="0"/>
                        </a:rPr>
                        <a:t>79%</a:t>
                      </a:r>
                    </a:p>
                  </a:txBody>
                  <a:tcPr anchor="ctr"/>
                </a:tc>
                <a:tc>
                  <a:txBody>
                    <a:bodyPr/>
                    <a:lstStyle/>
                    <a:p>
                      <a:pPr algn="ctr"/>
                      <a:r>
                        <a:rPr lang="en-US" sz="1600" b="1" dirty="0">
                          <a:solidFill>
                            <a:schemeClr val="bg1"/>
                          </a:solidFill>
                          <a:latin typeface="Arial" panose="020B0604020202020204" pitchFamily="34" charset="0"/>
                          <a:cs typeface="Arial" panose="020B0604020202020204" pitchFamily="34" charset="0"/>
                        </a:rPr>
                        <a:t>80%</a:t>
                      </a:r>
                    </a:p>
                  </a:txBody>
                  <a:tcPr anchor="ctr">
                    <a:solidFill>
                      <a:schemeClr val="accent3"/>
                    </a:solidFill>
                  </a:tcPr>
                </a:tc>
                <a:tc>
                  <a:txBody>
                    <a:bodyPr/>
                    <a:lstStyle/>
                    <a:p>
                      <a:pPr algn="ctr"/>
                      <a:r>
                        <a:rPr lang="en-US" sz="1600" b="1" dirty="0">
                          <a:latin typeface="Arial" panose="020B0604020202020204" pitchFamily="34" charset="0"/>
                          <a:cs typeface="Arial" panose="020B0604020202020204" pitchFamily="34" charset="0"/>
                        </a:rPr>
                        <a:t>80%</a:t>
                      </a:r>
                    </a:p>
                  </a:txBody>
                  <a:tcPr anchor="ctr">
                    <a:solidFill>
                      <a:schemeClr val="bg2"/>
                    </a:solidFill>
                  </a:tcPr>
                </a:tc>
                <a:tc>
                  <a:txBody>
                    <a:bodyPr/>
                    <a:lstStyle/>
                    <a:p>
                      <a:pPr algn="ctr"/>
                      <a:r>
                        <a:rPr lang="en-US" sz="1600" b="1" dirty="0">
                          <a:latin typeface="Arial" panose="020B0604020202020204" pitchFamily="34" charset="0"/>
                          <a:cs typeface="Arial" panose="020B0604020202020204" pitchFamily="34" charset="0"/>
                        </a:rPr>
                        <a:t>74%</a:t>
                      </a:r>
                    </a:p>
                  </a:txBody>
                  <a:tcPr anchor="ctr"/>
                </a:tc>
                <a:extLst>
                  <a:ext uri="{0D108BD9-81ED-4DB2-BD59-A6C34878D82A}">
                    <a16:rowId xmlns:a16="http://schemas.microsoft.com/office/drawing/2014/main" val="3934254710"/>
                  </a:ext>
                </a:extLst>
              </a:tr>
              <a:tr h="399767">
                <a:tc>
                  <a:txBody>
                    <a:bodyPr/>
                    <a:lstStyle/>
                    <a:p>
                      <a:pPr algn="ctr"/>
                      <a:r>
                        <a:rPr lang="en-US" sz="1600" b="1" dirty="0">
                          <a:solidFill>
                            <a:schemeClr val="bg1"/>
                          </a:solidFill>
                          <a:latin typeface="Arial" panose="020B0604020202020204" pitchFamily="34" charset="0"/>
                          <a:cs typeface="Arial" panose="020B0604020202020204" pitchFamily="34" charset="0"/>
                        </a:rPr>
                        <a:t>5%</a:t>
                      </a:r>
                    </a:p>
                  </a:txBody>
                  <a:tcPr>
                    <a:solidFill>
                      <a:schemeClr val="accent2"/>
                    </a:solidFill>
                  </a:tcPr>
                </a:tc>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600" b="1" dirty="0">
                          <a:latin typeface="Arial" panose="020B0604020202020204" pitchFamily="34" charset="0"/>
                          <a:cs typeface="Arial" panose="020B0604020202020204" pitchFamily="34" charset="0"/>
                        </a:rPr>
                        <a:t>60%</a:t>
                      </a:r>
                    </a:p>
                  </a:txBody>
                  <a:tcPr anchor="ctr"/>
                </a:tc>
                <a:tc>
                  <a:txBody>
                    <a:bodyPr/>
                    <a:lstStyle/>
                    <a:p>
                      <a:pPr algn="ctr"/>
                      <a:r>
                        <a:rPr lang="en-US" sz="1600" b="1" dirty="0">
                          <a:latin typeface="Arial" panose="020B0604020202020204" pitchFamily="34" charset="0"/>
                          <a:cs typeface="Arial" panose="020B0604020202020204" pitchFamily="34" charset="0"/>
                        </a:rPr>
                        <a:t>60%</a:t>
                      </a:r>
                    </a:p>
                  </a:txBody>
                  <a:tcPr anchor="ctr"/>
                </a:tc>
                <a:tc>
                  <a:txBody>
                    <a:bodyPr/>
                    <a:lstStyle/>
                    <a:p>
                      <a:pPr algn="ctr"/>
                      <a:r>
                        <a:rPr lang="en-US" sz="1600" b="1" dirty="0">
                          <a:solidFill>
                            <a:schemeClr val="bg1"/>
                          </a:solidFill>
                          <a:latin typeface="Arial" panose="020B0604020202020204" pitchFamily="34" charset="0"/>
                          <a:cs typeface="Arial" panose="020B0604020202020204" pitchFamily="34" charset="0"/>
                        </a:rPr>
                        <a:t>56%</a:t>
                      </a:r>
                    </a:p>
                  </a:txBody>
                  <a:tcPr anchor="ctr">
                    <a:solidFill>
                      <a:schemeClr val="accent3"/>
                    </a:solidFill>
                  </a:tcPr>
                </a:tc>
                <a:tc>
                  <a:txBody>
                    <a:bodyPr/>
                    <a:lstStyle/>
                    <a:p>
                      <a:pPr algn="ctr"/>
                      <a:r>
                        <a:rPr lang="en-US" sz="1600" b="1" dirty="0">
                          <a:latin typeface="Arial" panose="020B0604020202020204" pitchFamily="34" charset="0"/>
                          <a:cs typeface="Arial" panose="020B0604020202020204" pitchFamily="34" charset="0"/>
                        </a:rPr>
                        <a:t>46%</a:t>
                      </a:r>
                    </a:p>
                  </a:txBody>
                  <a:tcPr anchor="ctr"/>
                </a:tc>
                <a:tc>
                  <a:txBody>
                    <a:bodyPr/>
                    <a:lstStyle/>
                    <a:p>
                      <a:pPr algn="ctr"/>
                      <a:r>
                        <a:rPr lang="en-US" sz="1600" b="1" dirty="0">
                          <a:latin typeface="Arial" panose="020B0604020202020204" pitchFamily="34" charset="0"/>
                          <a:cs typeface="Arial" panose="020B0604020202020204" pitchFamily="34" charset="0"/>
                        </a:rPr>
                        <a:t>28%</a:t>
                      </a:r>
                    </a:p>
                  </a:txBody>
                  <a:tcPr anchor="ctr"/>
                </a:tc>
                <a:extLst>
                  <a:ext uri="{0D108BD9-81ED-4DB2-BD59-A6C34878D82A}">
                    <a16:rowId xmlns:a16="http://schemas.microsoft.com/office/drawing/2014/main" val="2035408737"/>
                  </a:ext>
                </a:extLst>
              </a:tr>
              <a:tr h="399767">
                <a:tc>
                  <a:txBody>
                    <a:bodyPr/>
                    <a:lstStyle/>
                    <a:p>
                      <a:pPr algn="ctr"/>
                      <a:r>
                        <a:rPr lang="en-US" sz="1600" b="1" dirty="0">
                          <a:solidFill>
                            <a:schemeClr val="bg1"/>
                          </a:solidFill>
                          <a:latin typeface="Arial" panose="020B0604020202020204" pitchFamily="34" charset="0"/>
                          <a:cs typeface="Arial" panose="020B0604020202020204" pitchFamily="34" charset="0"/>
                        </a:rPr>
                        <a:t>6%</a:t>
                      </a:r>
                    </a:p>
                  </a:txBody>
                  <a:tcPr>
                    <a:solidFill>
                      <a:schemeClr val="accent2"/>
                    </a:solidFill>
                  </a:tcPr>
                </a:tc>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600" b="1" dirty="0">
                          <a:latin typeface="Arial" panose="020B0604020202020204" pitchFamily="34" charset="0"/>
                          <a:cs typeface="Arial" panose="020B0604020202020204" pitchFamily="34" charset="0"/>
                        </a:rPr>
                        <a:t>44%</a:t>
                      </a:r>
                    </a:p>
                  </a:txBody>
                  <a:tcPr anchor="ctr"/>
                </a:tc>
                <a:tc>
                  <a:txBody>
                    <a:bodyPr/>
                    <a:lstStyle/>
                    <a:p>
                      <a:pPr algn="ctr"/>
                      <a:r>
                        <a:rPr lang="en-US" sz="1600" b="1" dirty="0">
                          <a:latin typeface="Arial" panose="020B0604020202020204" pitchFamily="34" charset="0"/>
                          <a:cs typeface="Arial" panose="020B0604020202020204" pitchFamily="34" charset="0"/>
                        </a:rPr>
                        <a:t>40%</a:t>
                      </a:r>
                    </a:p>
                  </a:txBody>
                  <a:tcPr anchor="ctr"/>
                </a:tc>
                <a:tc>
                  <a:txBody>
                    <a:bodyPr/>
                    <a:lstStyle/>
                    <a:p>
                      <a:pPr algn="ctr"/>
                      <a:r>
                        <a:rPr lang="en-US" sz="1600" b="1" dirty="0">
                          <a:solidFill>
                            <a:schemeClr val="bg1"/>
                          </a:solidFill>
                          <a:latin typeface="Arial" panose="020B0604020202020204" pitchFamily="34" charset="0"/>
                          <a:cs typeface="Arial" panose="020B0604020202020204" pitchFamily="34" charset="0"/>
                        </a:rPr>
                        <a:t>32%</a:t>
                      </a:r>
                    </a:p>
                  </a:txBody>
                  <a:tcPr anchor="ctr">
                    <a:solidFill>
                      <a:schemeClr val="accent3"/>
                    </a:solidFill>
                  </a:tcPr>
                </a:tc>
                <a:tc>
                  <a:txBody>
                    <a:bodyPr/>
                    <a:lstStyle/>
                    <a:p>
                      <a:pPr algn="ctr"/>
                      <a:r>
                        <a:rPr lang="en-US" sz="1600" b="1" dirty="0">
                          <a:latin typeface="Arial" panose="020B0604020202020204" pitchFamily="34" charset="0"/>
                          <a:cs typeface="Arial" panose="020B0604020202020204" pitchFamily="34" charset="0"/>
                        </a:rPr>
                        <a:t>19%</a:t>
                      </a:r>
                    </a:p>
                  </a:txBody>
                  <a:tcPr anchor="ctr"/>
                </a:tc>
                <a:tc>
                  <a:txBody>
                    <a:bodyPr/>
                    <a:lstStyle/>
                    <a:p>
                      <a:pPr algn="ctr"/>
                      <a:r>
                        <a:rPr lang="en-US" sz="1600" b="1" dirty="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2682580269"/>
                  </a:ext>
                </a:extLst>
              </a:tr>
              <a:tr h="399767">
                <a:tc>
                  <a:txBody>
                    <a:bodyPr/>
                    <a:lstStyle/>
                    <a:p>
                      <a:pPr algn="ctr"/>
                      <a:r>
                        <a:rPr lang="en-US" sz="1600" b="1" dirty="0">
                          <a:solidFill>
                            <a:schemeClr val="bg1"/>
                          </a:solidFill>
                          <a:latin typeface="Arial" panose="020B0604020202020204" pitchFamily="34" charset="0"/>
                          <a:cs typeface="Arial" panose="020B0604020202020204" pitchFamily="34" charset="0"/>
                        </a:rPr>
                        <a:t>7%</a:t>
                      </a:r>
                    </a:p>
                  </a:txBody>
                  <a:tcPr>
                    <a:solidFill>
                      <a:schemeClr val="accent2"/>
                    </a:solidFill>
                  </a:tcPr>
                </a:tc>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600" b="1" dirty="0">
                          <a:latin typeface="Arial" panose="020B0604020202020204" pitchFamily="34" charset="0"/>
                          <a:cs typeface="Arial" panose="020B0604020202020204" pitchFamily="34" charset="0"/>
                        </a:rPr>
                        <a:t>31%</a:t>
                      </a:r>
                    </a:p>
                  </a:txBody>
                  <a:tcPr anchor="ctr"/>
                </a:tc>
                <a:tc>
                  <a:txBody>
                    <a:bodyPr/>
                    <a:lstStyle/>
                    <a:p>
                      <a:pPr algn="ctr"/>
                      <a:r>
                        <a:rPr lang="en-US" sz="1600" b="1" dirty="0">
                          <a:latin typeface="Arial" panose="020B0604020202020204" pitchFamily="34" charset="0"/>
                          <a:cs typeface="Arial" panose="020B0604020202020204" pitchFamily="34" charset="0"/>
                        </a:rPr>
                        <a:t>25%</a:t>
                      </a:r>
                    </a:p>
                  </a:txBody>
                  <a:tcPr anchor="ctr"/>
                </a:tc>
                <a:tc>
                  <a:txBody>
                    <a:bodyPr/>
                    <a:lstStyle/>
                    <a:p>
                      <a:pPr algn="ctr"/>
                      <a:r>
                        <a:rPr lang="en-US" sz="1600" b="1" dirty="0">
                          <a:solidFill>
                            <a:schemeClr val="bg1"/>
                          </a:solidFill>
                          <a:latin typeface="Arial" panose="020B0604020202020204" pitchFamily="34" charset="0"/>
                          <a:cs typeface="Arial" panose="020B0604020202020204" pitchFamily="34" charset="0"/>
                        </a:rPr>
                        <a:t>16%</a:t>
                      </a:r>
                    </a:p>
                  </a:txBody>
                  <a:tcPr anchor="ctr">
                    <a:solidFill>
                      <a:schemeClr val="accent3"/>
                    </a:solidFill>
                  </a:tcPr>
                </a:tc>
                <a:tc>
                  <a:txBody>
                    <a:bodyPr/>
                    <a:lstStyle/>
                    <a:p>
                      <a:pPr algn="ctr"/>
                      <a:r>
                        <a:rPr lang="en-US" sz="1600" b="1" dirty="0">
                          <a:latin typeface="Arial" panose="020B0604020202020204" pitchFamily="34" charset="0"/>
                          <a:cs typeface="Arial" panose="020B0604020202020204" pitchFamily="34" charset="0"/>
                        </a:rPr>
                        <a:t>6%</a:t>
                      </a:r>
                    </a:p>
                  </a:txBody>
                  <a:tcPr anchor="ctr"/>
                </a:tc>
                <a:tc>
                  <a:txBody>
                    <a:bodyPr/>
                    <a:lstStyle/>
                    <a:p>
                      <a:pPr algn="ctr"/>
                      <a:r>
                        <a:rPr lang="en-US" sz="1600" b="1"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3750447564"/>
                  </a:ext>
                </a:extLst>
              </a:tr>
              <a:tr h="399767">
                <a:tc>
                  <a:txBody>
                    <a:bodyPr/>
                    <a:lstStyle/>
                    <a:p>
                      <a:pPr algn="ctr"/>
                      <a:r>
                        <a:rPr lang="en-US" sz="1600" b="1" dirty="0">
                          <a:solidFill>
                            <a:schemeClr val="bg1"/>
                          </a:solidFill>
                          <a:latin typeface="Arial" panose="020B0604020202020204" pitchFamily="34" charset="0"/>
                          <a:cs typeface="Arial" panose="020B0604020202020204" pitchFamily="34" charset="0"/>
                        </a:rPr>
                        <a:t>8%</a:t>
                      </a:r>
                    </a:p>
                  </a:txBody>
                  <a:tcPr>
                    <a:solidFill>
                      <a:schemeClr val="accent2"/>
                    </a:solidFill>
                  </a:tcPr>
                </a:tc>
                <a:tc>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a:noFill/>
                  </a:tcPr>
                </a:tc>
                <a:tc>
                  <a:txBody>
                    <a:bodyPr/>
                    <a:lstStyle/>
                    <a:p>
                      <a:pPr algn="ctr"/>
                      <a:r>
                        <a:rPr lang="en-US" sz="1600" b="1" dirty="0">
                          <a:latin typeface="Arial" panose="020B0604020202020204" pitchFamily="34" charset="0"/>
                          <a:cs typeface="Arial" panose="020B0604020202020204" pitchFamily="34" charset="0"/>
                        </a:rPr>
                        <a:t>20%</a:t>
                      </a:r>
                    </a:p>
                  </a:txBody>
                  <a:tcPr anchor="ctr"/>
                </a:tc>
                <a:tc>
                  <a:txBody>
                    <a:bodyPr/>
                    <a:lstStyle/>
                    <a:p>
                      <a:pPr algn="ctr"/>
                      <a:r>
                        <a:rPr lang="en-US" sz="1600" b="1" dirty="0">
                          <a:latin typeface="Arial" panose="020B0604020202020204" pitchFamily="34" charset="0"/>
                          <a:cs typeface="Arial" panose="020B0604020202020204" pitchFamily="34" charset="0"/>
                        </a:rPr>
                        <a:t>14%</a:t>
                      </a:r>
                    </a:p>
                  </a:txBody>
                  <a:tcPr anchor="ctr"/>
                </a:tc>
                <a:tc>
                  <a:txBody>
                    <a:bodyPr/>
                    <a:lstStyle/>
                    <a:p>
                      <a:pPr algn="ctr"/>
                      <a:r>
                        <a:rPr lang="en-US" sz="1600" b="1" dirty="0">
                          <a:solidFill>
                            <a:schemeClr val="bg1"/>
                          </a:solidFill>
                          <a:latin typeface="Arial" panose="020B0604020202020204" pitchFamily="34" charset="0"/>
                          <a:cs typeface="Arial" panose="020B0604020202020204" pitchFamily="34" charset="0"/>
                        </a:rPr>
                        <a:t>7%</a:t>
                      </a:r>
                    </a:p>
                  </a:txBody>
                  <a:tcPr anchor="ctr">
                    <a:solidFill>
                      <a:schemeClr val="accent3"/>
                    </a:solidFill>
                  </a:tcPr>
                </a:tc>
                <a:tc>
                  <a:txBody>
                    <a:bodyPr/>
                    <a:lstStyle/>
                    <a:p>
                      <a:pPr algn="ctr"/>
                      <a:r>
                        <a:rPr lang="en-US" sz="1600" b="1" dirty="0">
                          <a:latin typeface="Arial" panose="020B0604020202020204" pitchFamily="34" charset="0"/>
                          <a:cs typeface="Arial" panose="020B0604020202020204" pitchFamily="34" charset="0"/>
                        </a:rPr>
                        <a:t>1%</a:t>
                      </a:r>
                    </a:p>
                  </a:txBody>
                  <a:tcPr anchor="ctr"/>
                </a:tc>
                <a:tc>
                  <a:txBody>
                    <a:bodyPr/>
                    <a:lstStyle/>
                    <a:p>
                      <a:pPr algn="ctr"/>
                      <a:r>
                        <a:rPr lang="en-US" sz="1600" b="1"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737225475"/>
                  </a:ext>
                </a:extLst>
              </a:tr>
            </a:tbl>
          </a:graphicData>
        </a:graphic>
      </p:graphicFrame>
      <p:sp>
        <p:nvSpPr>
          <p:cNvPr id="3" name="Title 2">
            <a:extLst>
              <a:ext uri="{FF2B5EF4-FFF2-40B4-BE49-F238E27FC236}">
                <a16:creationId xmlns:a16="http://schemas.microsoft.com/office/drawing/2014/main" id="{0F37DF3D-B6E8-4F63-B313-FE75307C15F1}"/>
              </a:ext>
            </a:extLst>
          </p:cNvPr>
          <p:cNvSpPr>
            <a:spLocks noGrp="1"/>
          </p:cNvSpPr>
          <p:nvPr>
            <p:ph type="title"/>
          </p:nvPr>
        </p:nvSpPr>
        <p:spPr/>
        <p:txBody>
          <a:bodyPr/>
          <a:lstStyle/>
          <a:p>
            <a:r>
              <a:rPr lang="en-US" dirty="0"/>
              <a:t>Example #2- 30 Year Retirement</a:t>
            </a:r>
            <a:br>
              <a:rPr lang="en-US" dirty="0"/>
            </a:br>
            <a:r>
              <a:rPr lang="en-US" sz="2400" b="0" dirty="0">
                <a:solidFill>
                  <a:schemeClr val="accent2"/>
                </a:solidFill>
              </a:rPr>
              <a:t>Likelihood of success</a:t>
            </a:r>
          </a:p>
        </p:txBody>
      </p:sp>
      <p:sp>
        <p:nvSpPr>
          <p:cNvPr id="8" name="Rectangle 7">
            <a:extLst>
              <a:ext uri="{FF2B5EF4-FFF2-40B4-BE49-F238E27FC236}">
                <a16:creationId xmlns:a16="http://schemas.microsoft.com/office/drawing/2014/main" id="{B83C4B59-693A-4FEE-8DA0-8B98FCE26C9D}"/>
              </a:ext>
            </a:extLst>
          </p:cNvPr>
          <p:cNvSpPr/>
          <p:nvPr/>
        </p:nvSpPr>
        <p:spPr>
          <a:xfrm>
            <a:off x="457200" y="4734492"/>
            <a:ext cx="8229600" cy="1123384"/>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Source: T. Rowe Price 2016. Analysis of 30 year period. IMPORTANT: The information regarding the likelihood of various investment outcomes is hypothetical in nature, does not reflect actual investment results, and is not a guarantee of future results. The simulations are based on a number of assumptions. There can be no assurance that the results shown will be achieved or sustained. The charts present only a range of possible outcomes. Results may vary, and such results may be better or worse than the simulated scenarios. Clients should be aware that the potential for loss (or gain) may be greater than demonstrated in the simulations. *The following allocations include short-term bonds: 60/40 is 60% stocks, 30% bonds, and 10% short-term bonds; 40/60 is 40% stocks, 40% bonds, and 20% short-term bonds; and 20/80 is 20% stocks, 50% bonds, and 30% short-term bonds.</a:t>
            </a:r>
            <a:br>
              <a:rPr lang="en-US" sz="1000" dirty="0">
                <a:solidFill>
                  <a:prstClr val="black">
                    <a:lumMod val="65000"/>
                    <a:lumOff val="35000"/>
                  </a:prstClr>
                </a:solidFill>
                <a:latin typeface="Arial Narrow" panose="020B0606020202030204" pitchFamily="34" charset="0"/>
                <a:cs typeface="Arial" panose="020B0604020202020204" pitchFamily="34" charset="0"/>
              </a:rPr>
            </a:br>
            <a:r>
              <a:rPr lang="en-US" sz="1000" dirty="0">
                <a:solidFill>
                  <a:prstClr val="black">
                    <a:lumMod val="65000"/>
                    <a:lumOff val="35000"/>
                  </a:prstClr>
                </a:solidFill>
                <a:latin typeface="Arial Narrow" panose="020B0606020202030204" pitchFamily="34" charset="0"/>
                <a:cs typeface="Arial" panose="020B0604020202020204" pitchFamily="34" charset="0"/>
              </a:rPr>
              <a:t>The probabilities shown are the likelihood of having at least $1 remaining in the portfolio at the end of the retirement period.</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1. Assumes withdrawal is increased 3% annually for inflation.</a:t>
            </a:r>
          </a:p>
        </p:txBody>
      </p:sp>
    </p:spTree>
    <p:extLst>
      <p:ext uri="{BB962C8B-B14F-4D97-AF65-F5344CB8AC3E}">
        <p14:creationId xmlns:p14="http://schemas.microsoft.com/office/powerpoint/2010/main" val="142990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#2- Creating Lifetime Income</a:t>
            </a:r>
          </a:p>
        </p:txBody>
      </p:sp>
      <p:sp>
        <p:nvSpPr>
          <p:cNvPr id="5" name="TextBox 4"/>
          <p:cNvSpPr txBox="1"/>
          <p:nvPr/>
        </p:nvSpPr>
        <p:spPr>
          <a:xfrm>
            <a:off x="571500" y="2302390"/>
            <a:ext cx="2286000" cy="600164"/>
          </a:xfrm>
          <a:prstGeom prst="rect">
            <a:avLst/>
          </a:prstGeom>
          <a:noFill/>
        </p:spPr>
        <p:txBody>
          <a:bodyPr wrap="square" rtlCol="0">
            <a:spAutoFit/>
          </a:bodyPr>
          <a:lstStyle/>
          <a:p>
            <a:pPr algn="ctr"/>
            <a:r>
              <a:rPr lang="en-US" sz="3200" b="1" dirty="0">
                <a:solidFill>
                  <a:schemeClr val="accent5"/>
                </a:solidFill>
                <a:latin typeface="Arial" panose="020B0604020202020204" pitchFamily="34" charset="0"/>
                <a:cs typeface="Arial" panose="020B0604020202020204" pitchFamily="34" charset="0"/>
              </a:rPr>
              <a:t>$1,000,000</a:t>
            </a:r>
          </a:p>
        </p:txBody>
      </p:sp>
      <p:sp>
        <p:nvSpPr>
          <p:cNvPr id="6" name="TextBox 5"/>
          <p:cNvSpPr txBox="1"/>
          <p:nvPr/>
        </p:nvSpPr>
        <p:spPr>
          <a:xfrm>
            <a:off x="3009900" y="2338744"/>
            <a:ext cx="762000" cy="646331"/>
          </a:xfrm>
          <a:prstGeom prst="rect">
            <a:avLst/>
          </a:prstGeom>
          <a:noFill/>
        </p:spPr>
        <p:txBody>
          <a:bodyPr wrap="square" rtlCol="0">
            <a:spAutoFit/>
          </a:bodyPr>
          <a:lstStyle/>
          <a:p>
            <a:pPr algn="ctr"/>
            <a:r>
              <a:rPr lang="en-US" sz="3600" b="1" dirty="0">
                <a:solidFill>
                  <a:schemeClr val="accent2"/>
                </a:solidFill>
                <a:latin typeface="Arial Black" pitchFamily="34" charset="0"/>
              </a:rPr>
              <a:t>X</a:t>
            </a:r>
          </a:p>
        </p:txBody>
      </p:sp>
      <p:sp>
        <p:nvSpPr>
          <p:cNvPr id="7" name="TextBox 6"/>
          <p:cNvSpPr txBox="1"/>
          <p:nvPr/>
        </p:nvSpPr>
        <p:spPr>
          <a:xfrm>
            <a:off x="3924300" y="2272844"/>
            <a:ext cx="1524000" cy="600164"/>
          </a:xfrm>
          <a:prstGeom prst="rect">
            <a:avLst/>
          </a:prstGeom>
          <a:noFill/>
        </p:spPr>
        <p:txBody>
          <a:bodyPr wrap="square" rtlCol="0">
            <a:spAutoFit/>
          </a:bodyPr>
          <a:lstStyle/>
          <a:p>
            <a:pPr algn="ctr"/>
            <a:r>
              <a:rPr lang="en-US" sz="3200" b="1" dirty="0">
                <a:solidFill>
                  <a:schemeClr val="accent5"/>
                </a:solidFill>
                <a:latin typeface="Arial" panose="020B0604020202020204" pitchFamily="34" charset="0"/>
                <a:cs typeface="Arial" panose="020B0604020202020204" pitchFamily="34" charset="0"/>
              </a:rPr>
              <a:t>4.0%</a:t>
            </a:r>
          </a:p>
        </p:txBody>
      </p:sp>
      <p:sp>
        <p:nvSpPr>
          <p:cNvPr id="8" name="TextBox 7"/>
          <p:cNvSpPr txBox="1"/>
          <p:nvPr/>
        </p:nvSpPr>
        <p:spPr>
          <a:xfrm>
            <a:off x="5676900" y="2349631"/>
            <a:ext cx="762000" cy="646331"/>
          </a:xfrm>
          <a:prstGeom prst="rect">
            <a:avLst/>
          </a:prstGeom>
          <a:noFill/>
        </p:spPr>
        <p:txBody>
          <a:bodyPr wrap="square" rtlCol="0">
            <a:spAutoFit/>
          </a:bodyPr>
          <a:lstStyle/>
          <a:p>
            <a:pPr algn="ctr"/>
            <a:r>
              <a:rPr lang="en-US" sz="3600" b="1" dirty="0">
                <a:solidFill>
                  <a:schemeClr val="accent2"/>
                </a:solidFill>
                <a:latin typeface="Arial Black" pitchFamily="34" charset="0"/>
              </a:rPr>
              <a:t>=</a:t>
            </a:r>
          </a:p>
        </p:txBody>
      </p:sp>
      <p:sp>
        <p:nvSpPr>
          <p:cNvPr id="9" name="TextBox 8"/>
          <p:cNvSpPr txBox="1"/>
          <p:nvPr/>
        </p:nvSpPr>
        <p:spPr>
          <a:xfrm>
            <a:off x="6591300" y="2329654"/>
            <a:ext cx="2057400" cy="600164"/>
          </a:xfrm>
          <a:prstGeom prst="rect">
            <a:avLst/>
          </a:prstGeom>
          <a:noFill/>
        </p:spPr>
        <p:txBody>
          <a:bodyPr wrap="square" rtlCol="0">
            <a:spAutoFit/>
          </a:bodyPr>
          <a:lstStyle/>
          <a:p>
            <a:pPr algn="ctr"/>
            <a:r>
              <a:rPr lang="en-US" sz="3200" b="1" dirty="0">
                <a:solidFill>
                  <a:schemeClr val="accent5"/>
                </a:solidFill>
                <a:latin typeface="Arial" panose="020B0604020202020204" pitchFamily="34" charset="0"/>
                <a:cs typeface="Arial" panose="020B0604020202020204" pitchFamily="34" charset="0"/>
              </a:rPr>
              <a:t>$40,000</a:t>
            </a:r>
          </a:p>
        </p:txBody>
      </p:sp>
      <p:sp>
        <p:nvSpPr>
          <p:cNvPr id="10" name="TextBox 9"/>
          <p:cNvSpPr txBox="1"/>
          <p:nvPr/>
        </p:nvSpPr>
        <p:spPr>
          <a:xfrm>
            <a:off x="762000" y="2971800"/>
            <a:ext cx="1905000" cy="738664"/>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Invested in equity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and bond investments</a:t>
            </a:r>
          </a:p>
        </p:txBody>
      </p:sp>
      <p:sp>
        <p:nvSpPr>
          <p:cNvPr id="11" name="TextBox 10"/>
          <p:cNvSpPr txBox="1"/>
          <p:nvPr/>
        </p:nvSpPr>
        <p:spPr>
          <a:xfrm>
            <a:off x="3924300" y="3048000"/>
            <a:ext cx="1524000" cy="523220"/>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Annual </a:t>
            </a:r>
            <a:br>
              <a:rPr lang="en-US" sz="1400" dirty="0">
                <a:solidFill>
                  <a:schemeClr val="accent2"/>
                </a:solidFill>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withdrawal rate</a:t>
            </a:r>
          </a:p>
        </p:txBody>
      </p:sp>
      <p:sp>
        <p:nvSpPr>
          <p:cNvPr id="12" name="TextBox 11"/>
          <p:cNvSpPr txBox="1"/>
          <p:nvPr/>
        </p:nvSpPr>
        <p:spPr>
          <a:xfrm>
            <a:off x="6591300" y="2971800"/>
            <a:ext cx="2057400" cy="738664"/>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Annual income, not guaranteed, affected by market swings</a:t>
            </a:r>
          </a:p>
        </p:txBody>
      </p:sp>
      <p:sp>
        <p:nvSpPr>
          <p:cNvPr id="13" name="Rectangle 12"/>
          <p:cNvSpPr/>
          <p:nvPr/>
        </p:nvSpPr>
        <p:spPr>
          <a:xfrm>
            <a:off x="685800" y="1469549"/>
            <a:ext cx="7772400" cy="461665"/>
          </a:xfrm>
          <a:prstGeom prst="rect">
            <a:avLst/>
          </a:prstGeom>
          <a:solidFill>
            <a:schemeClr val="accent1"/>
          </a:solidFill>
        </p:spPr>
        <p:txBody>
          <a:bodyPr wrap="square">
            <a:spAutoFit/>
          </a:bodyPr>
          <a:lstStyle/>
          <a:p>
            <a:pPr algn="ctr"/>
            <a:r>
              <a:rPr lang="en-US" sz="2400" b="1" dirty="0">
                <a:solidFill>
                  <a:srgbClr val="FAD200"/>
                </a:solidFill>
              </a:rPr>
              <a:t>$1,000,000 to invest for retirement at age 67</a:t>
            </a:r>
          </a:p>
        </p:txBody>
      </p:sp>
      <p:sp>
        <p:nvSpPr>
          <p:cNvPr id="15" name="Rectangle 14"/>
          <p:cNvSpPr/>
          <p:nvPr/>
        </p:nvSpPr>
        <p:spPr>
          <a:xfrm>
            <a:off x="457201" y="4571334"/>
            <a:ext cx="8229600" cy="400110"/>
          </a:xfrm>
          <a:prstGeom prst="rect">
            <a:avLst/>
          </a:prstGeom>
          <a:noFill/>
        </p:spPr>
        <p:txBody>
          <a:bodyPr wrap="square">
            <a:spAutoFit/>
          </a:bodyPr>
          <a:lstStyle/>
          <a:p>
            <a:pPr algn="ctr"/>
            <a:r>
              <a:rPr lang="en-US" sz="2000" dirty="0">
                <a:solidFill>
                  <a:schemeClr val="tx2"/>
                </a:solidFill>
              </a:rPr>
              <a:t>Is there another option to help create income with a </a:t>
            </a:r>
            <a:r>
              <a:rPr lang="en-US" sz="2000" b="1" dirty="0">
                <a:solidFill>
                  <a:schemeClr val="tx2"/>
                </a:solidFill>
              </a:rPr>
              <a:t>guarantee? </a:t>
            </a:r>
            <a:endParaRPr lang="en-US" sz="2000" dirty="0">
              <a:solidFill>
                <a:schemeClr val="tx2"/>
              </a:solidFill>
            </a:endParaRPr>
          </a:p>
        </p:txBody>
      </p:sp>
      <p:sp>
        <p:nvSpPr>
          <p:cNvPr id="2" name="TextBox 1">
            <a:extLst>
              <a:ext uri="{FF2B5EF4-FFF2-40B4-BE49-F238E27FC236}">
                <a16:creationId xmlns:a16="http://schemas.microsoft.com/office/drawing/2014/main" id="{B15C7940-1766-4A9D-A049-55CF8FAF43F4}"/>
              </a:ext>
            </a:extLst>
          </p:cNvPr>
          <p:cNvSpPr txBox="1"/>
          <p:nvPr/>
        </p:nvSpPr>
        <p:spPr>
          <a:xfrm>
            <a:off x="533400" y="3873122"/>
            <a:ext cx="8229600" cy="400110"/>
          </a:xfrm>
          <a:prstGeom prst="rect">
            <a:avLst/>
          </a:prstGeom>
          <a:solidFill>
            <a:schemeClr val="accent2"/>
          </a:solidFill>
        </p:spPr>
        <p:txBody>
          <a:bodyPr wrap="square" rtlCol="0">
            <a:spAutoFit/>
          </a:bodyPr>
          <a:lstStyle/>
          <a:p>
            <a:pPr marL="233363" lvl="1"/>
            <a:r>
              <a:rPr lang="en-US" sz="2000" b="1" dirty="0">
                <a:solidFill>
                  <a:srgbClr val="FFC000"/>
                </a:solidFill>
              </a:rPr>
              <a:t>80%</a:t>
            </a:r>
            <a:r>
              <a:rPr lang="en-US" sz="2000" dirty="0">
                <a:solidFill>
                  <a:schemeClr val="bg1"/>
                </a:solidFill>
              </a:rPr>
              <a:t> </a:t>
            </a:r>
            <a:r>
              <a:rPr lang="en-US" sz="2000" b="1" dirty="0">
                <a:solidFill>
                  <a:srgbClr val="FFC000"/>
                </a:solidFill>
              </a:rPr>
              <a:t>probability of successfully </a:t>
            </a:r>
            <a:r>
              <a:rPr lang="en-US" sz="2000" b="1" dirty="0">
                <a:solidFill>
                  <a:schemeClr val="bg1"/>
                </a:solidFill>
              </a:rPr>
              <a:t>funding a 30-year retirement* </a:t>
            </a:r>
          </a:p>
        </p:txBody>
      </p:sp>
      <p:sp>
        <p:nvSpPr>
          <p:cNvPr id="16" name="Rectangle 15">
            <a:extLst>
              <a:ext uri="{FF2B5EF4-FFF2-40B4-BE49-F238E27FC236}">
                <a16:creationId xmlns:a16="http://schemas.microsoft.com/office/drawing/2014/main" id="{B83C4B59-693A-4FEE-8DA0-8B98FCE26C9D}"/>
              </a:ext>
            </a:extLst>
          </p:cNvPr>
          <p:cNvSpPr/>
          <p:nvPr/>
        </p:nvSpPr>
        <p:spPr>
          <a:xfrm>
            <a:off x="457200" y="5350045"/>
            <a:ext cx="8229600" cy="507831"/>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This is a hypothetical example for illustrative purposes only. </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 Based on T. Rowe Price study cited on slide 30, assuming a withdrawal rate of 4% and an allocation of 60% stocks, 30% bonds and 10% short-term bonds. Success defined as having at least $1 remaining in the portfolio at the end of the retirement period. Assumes withdrawal is increased 3% annually for inflation.</a:t>
            </a:r>
          </a:p>
        </p:txBody>
      </p:sp>
    </p:spTree>
    <p:extLst>
      <p:ext uri="{BB962C8B-B14F-4D97-AF65-F5344CB8AC3E}">
        <p14:creationId xmlns:p14="http://schemas.microsoft.com/office/powerpoint/2010/main" val="150992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#2- Reducing Withdrawal Rates from Non-Guaranteed Investments</a:t>
            </a:r>
          </a:p>
        </p:txBody>
      </p:sp>
      <p:sp>
        <p:nvSpPr>
          <p:cNvPr id="5" name="TextBox 4"/>
          <p:cNvSpPr txBox="1"/>
          <p:nvPr/>
        </p:nvSpPr>
        <p:spPr>
          <a:xfrm>
            <a:off x="1104900" y="1381660"/>
            <a:ext cx="6934200" cy="553998"/>
          </a:xfrm>
          <a:prstGeom prst="rect">
            <a:avLst/>
          </a:prstGeom>
          <a:solidFill>
            <a:schemeClr val="accent1"/>
          </a:solidFill>
        </p:spPr>
        <p:txBody>
          <a:bodyPr wrap="square" tIns="91440" bIns="91440" rtlCol="0" anchor="ctr">
            <a:spAutoFit/>
          </a:bodyPr>
          <a:lstStyle/>
          <a:p>
            <a:pPr lvl="0" algn="ctr"/>
            <a:r>
              <a:rPr lang="en-US" sz="2400" b="1" cap="all" spc="-30" dirty="0">
                <a:solidFill>
                  <a:schemeClr val="bg1"/>
                </a:solidFill>
                <a:latin typeface="Arial" pitchFamily="34" charset="0"/>
                <a:cs typeface="Arial" pitchFamily="34" charset="0"/>
              </a:rPr>
              <a:t>Retirement Portfolio of </a:t>
            </a:r>
            <a:r>
              <a:rPr lang="en-US" sz="2400" b="1" spc="-30" dirty="0">
                <a:solidFill>
                  <a:srgbClr val="FAD200"/>
                </a:solidFill>
                <a:latin typeface="Arial" pitchFamily="34" charset="0"/>
                <a:cs typeface="Arial" pitchFamily="34" charset="0"/>
              </a:rPr>
              <a:t>$1,000,000</a:t>
            </a:r>
          </a:p>
        </p:txBody>
      </p:sp>
      <p:sp>
        <p:nvSpPr>
          <p:cNvPr id="10" name="TextBox 9"/>
          <p:cNvSpPr txBox="1"/>
          <p:nvPr/>
        </p:nvSpPr>
        <p:spPr>
          <a:xfrm>
            <a:off x="1950392" y="2091904"/>
            <a:ext cx="5181600" cy="369332"/>
          </a:xfrm>
          <a:prstGeom prst="rect">
            <a:avLst/>
          </a:prstGeom>
          <a:noFill/>
        </p:spPr>
        <p:txBody>
          <a:bodyPr wrap="square" rtlCol="0">
            <a:spAutoFit/>
          </a:bodyPr>
          <a:lstStyle/>
          <a:p>
            <a:pPr algn="ctr"/>
            <a:r>
              <a:rPr lang="en-US" b="1" dirty="0">
                <a:solidFill>
                  <a:schemeClr val="accent2"/>
                </a:solidFill>
              </a:rPr>
              <a:t>A two-part investment strategy</a:t>
            </a:r>
          </a:p>
        </p:txBody>
      </p:sp>
      <p:sp>
        <p:nvSpPr>
          <p:cNvPr id="11" name="Rectangle 10"/>
          <p:cNvSpPr/>
          <p:nvPr/>
        </p:nvSpPr>
        <p:spPr>
          <a:xfrm>
            <a:off x="457200" y="2490156"/>
            <a:ext cx="3017520" cy="3223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PART ONE</a:t>
            </a:r>
          </a:p>
        </p:txBody>
      </p:sp>
      <p:sp>
        <p:nvSpPr>
          <p:cNvPr id="12" name="Rectangle 11"/>
          <p:cNvSpPr/>
          <p:nvPr/>
        </p:nvSpPr>
        <p:spPr>
          <a:xfrm>
            <a:off x="457200" y="2817404"/>
            <a:ext cx="3017520" cy="733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rgbClr val="FAD200"/>
                </a:solidFill>
                <a:latin typeface="Arial" panose="020B0604020202020204" pitchFamily="34" charset="0"/>
                <a:cs typeface="Arial" panose="020B0604020202020204" pitchFamily="34" charset="0"/>
              </a:rPr>
              <a:t>$400,000</a:t>
            </a:r>
          </a:p>
          <a:p>
            <a:pPr algn="ctr"/>
            <a:r>
              <a:rPr lang="en-US" sz="1400" dirty="0">
                <a:latin typeface="Arial" panose="020B0604020202020204" pitchFamily="34" charset="0"/>
                <a:cs typeface="Arial" panose="020B0604020202020204" pitchFamily="34" charset="0"/>
              </a:rPr>
              <a:t>Variable Annuity</a:t>
            </a:r>
          </a:p>
        </p:txBody>
      </p:sp>
      <p:sp>
        <p:nvSpPr>
          <p:cNvPr id="15" name="Rectangle 14"/>
          <p:cNvSpPr/>
          <p:nvPr/>
        </p:nvSpPr>
        <p:spPr>
          <a:xfrm>
            <a:off x="5669280" y="2499747"/>
            <a:ext cx="3017520" cy="3224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PART TWO</a:t>
            </a:r>
          </a:p>
        </p:txBody>
      </p:sp>
      <p:sp>
        <p:nvSpPr>
          <p:cNvPr id="16" name="Rectangle 15"/>
          <p:cNvSpPr/>
          <p:nvPr/>
        </p:nvSpPr>
        <p:spPr>
          <a:xfrm>
            <a:off x="5669280" y="2827134"/>
            <a:ext cx="3017520" cy="702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rgbClr val="FAD200"/>
                </a:solidFill>
                <a:latin typeface="Arial" panose="020B0604020202020204" pitchFamily="34" charset="0"/>
                <a:cs typeface="Arial" panose="020B0604020202020204" pitchFamily="34" charset="0"/>
              </a:rPr>
              <a:t>$600,000</a:t>
            </a:r>
          </a:p>
          <a:p>
            <a:pPr algn="ctr"/>
            <a:r>
              <a:rPr lang="en-US" sz="1400" dirty="0">
                <a:latin typeface="Arial" panose="020B0604020202020204" pitchFamily="34" charset="0"/>
                <a:cs typeface="Arial" panose="020B0604020202020204" pitchFamily="34" charset="0"/>
              </a:rPr>
              <a:t>Other Investments</a:t>
            </a:r>
          </a:p>
        </p:txBody>
      </p:sp>
      <p:sp>
        <p:nvSpPr>
          <p:cNvPr id="17" name="Down Arrow 16"/>
          <p:cNvSpPr/>
          <p:nvPr/>
        </p:nvSpPr>
        <p:spPr>
          <a:xfrm>
            <a:off x="1546860" y="3597733"/>
            <a:ext cx="838200" cy="430639"/>
          </a:xfrm>
          <a:prstGeom prst="downArrow">
            <a:avLst>
              <a:gd name="adj1" fmla="val 50000"/>
              <a:gd name="adj2" fmla="val 769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758940" y="3581400"/>
            <a:ext cx="838200" cy="430639"/>
          </a:xfrm>
          <a:prstGeom prst="downArrow">
            <a:avLst>
              <a:gd name="adj1" fmla="val 50000"/>
              <a:gd name="adj2" fmla="val 769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4067347"/>
            <a:ext cx="3017520" cy="684803"/>
          </a:xfrm>
          <a:prstGeom prst="rect">
            <a:avLst/>
          </a:prstGeom>
          <a:noFill/>
        </p:spPr>
        <p:txBody>
          <a:bodyPr wrap="square" rtlCol="0">
            <a:spAutoFit/>
          </a:bodyPr>
          <a:lstStyle/>
          <a:p>
            <a:pPr algn="ctr">
              <a:spcAft>
                <a:spcPts val="300"/>
              </a:spcAft>
            </a:pPr>
            <a:r>
              <a:rPr lang="en-US" sz="2000" b="1" dirty="0">
                <a:solidFill>
                  <a:schemeClr val="accent1"/>
                </a:solidFill>
              </a:rPr>
              <a:t>$24,000</a:t>
            </a:r>
            <a:endParaRPr lang="en-US" sz="2000" baseline="30000" dirty="0">
              <a:solidFill>
                <a:schemeClr val="accent1"/>
              </a:solidFill>
            </a:endParaRPr>
          </a:p>
          <a:p>
            <a:pPr algn="ctr">
              <a:spcAft>
                <a:spcPts val="300"/>
              </a:spcAft>
            </a:pPr>
            <a:r>
              <a:rPr lang="en-US" sz="1600" b="1" dirty="0">
                <a:solidFill>
                  <a:schemeClr val="accent2"/>
                </a:solidFill>
              </a:rPr>
              <a:t>Guaranteed income for life</a:t>
            </a:r>
          </a:p>
        </p:txBody>
      </p:sp>
      <p:sp>
        <p:nvSpPr>
          <p:cNvPr id="20" name="TextBox 19"/>
          <p:cNvSpPr txBox="1"/>
          <p:nvPr/>
        </p:nvSpPr>
        <p:spPr>
          <a:xfrm>
            <a:off x="5730240" y="3962400"/>
            <a:ext cx="2895600" cy="684803"/>
          </a:xfrm>
          <a:prstGeom prst="rect">
            <a:avLst/>
          </a:prstGeom>
          <a:noFill/>
        </p:spPr>
        <p:txBody>
          <a:bodyPr wrap="square" rtlCol="0">
            <a:spAutoFit/>
          </a:bodyPr>
          <a:lstStyle/>
          <a:p>
            <a:pPr algn="ctr">
              <a:spcAft>
                <a:spcPts val="300"/>
              </a:spcAft>
            </a:pPr>
            <a:r>
              <a:rPr lang="en-US" sz="2000" b="1" dirty="0">
                <a:solidFill>
                  <a:schemeClr val="accent1"/>
                </a:solidFill>
              </a:rPr>
              <a:t>$16,000*</a:t>
            </a:r>
            <a:endParaRPr lang="en-US" sz="2000" baseline="30000" dirty="0">
              <a:solidFill>
                <a:schemeClr val="accent1"/>
              </a:solidFill>
            </a:endParaRPr>
          </a:p>
          <a:p>
            <a:pPr algn="ctr"/>
            <a:r>
              <a:rPr lang="en-US" sz="1600" b="1" dirty="0">
                <a:solidFill>
                  <a:schemeClr val="accent2"/>
                </a:solidFill>
              </a:rPr>
              <a:t> 2.7% withdrawal rate</a:t>
            </a:r>
          </a:p>
        </p:txBody>
      </p:sp>
      <p:sp>
        <p:nvSpPr>
          <p:cNvPr id="6" name="TextBox 5">
            <a:extLst>
              <a:ext uri="{FF2B5EF4-FFF2-40B4-BE49-F238E27FC236}">
                <a16:creationId xmlns:a16="http://schemas.microsoft.com/office/drawing/2014/main" id="{367B62EB-A7E6-49C7-AA69-1D27C2C6ADFB}"/>
              </a:ext>
            </a:extLst>
          </p:cNvPr>
          <p:cNvSpPr txBox="1"/>
          <p:nvPr/>
        </p:nvSpPr>
        <p:spPr>
          <a:xfrm>
            <a:off x="5669280" y="4645531"/>
            <a:ext cx="3017520" cy="584775"/>
          </a:xfrm>
          <a:prstGeom prst="rect">
            <a:avLst/>
          </a:prstGeom>
          <a:solidFill>
            <a:schemeClr val="accent1"/>
          </a:solidFill>
        </p:spPr>
        <p:txBody>
          <a:bodyPr wrap="square" rtlCol="0">
            <a:spAutoFit/>
          </a:bodyPr>
          <a:lstStyle/>
          <a:p>
            <a:pPr algn="ctr"/>
            <a:r>
              <a:rPr lang="en-US" sz="1600" b="1" dirty="0">
                <a:solidFill>
                  <a:srgbClr val="FFD200"/>
                </a:solidFill>
              </a:rPr>
              <a:t>Over 96% success probability*</a:t>
            </a:r>
          </a:p>
        </p:txBody>
      </p:sp>
      <p:cxnSp>
        <p:nvCxnSpPr>
          <p:cNvPr id="13" name="Elbow Connector 12"/>
          <p:cNvCxnSpPr>
            <a:stCxn id="24" idx="3"/>
            <a:endCxn id="15" idx="0"/>
          </p:cNvCxnSpPr>
          <p:nvPr/>
        </p:nvCxnSpPr>
        <p:spPr>
          <a:xfrm>
            <a:off x="4572001" y="2097941"/>
            <a:ext cx="2606039" cy="401806"/>
          </a:xfrm>
          <a:prstGeom prst="bentConnector2">
            <a:avLst/>
          </a:prstGeom>
          <a:ln w="31750">
            <a:solidFill>
              <a:schemeClr val="accent1">
                <a:lumMod val="90000"/>
                <a:lumOff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4" idx="1"/>
            <a:endCxn id="11" idx="0"/>
          </p:cNvCxnSpPr>
          <p:nvPr/>
        </p:nvCxnSpPr>
        <p:spPr>
          <a:xfrm rot="10800000" flipV="1">
            <a:off x="1965960" y="2097940"/>
            <a:ext cx="2606040" cy="392215"/>
          </a:xfrm>
          <a:prstGeom prst="bentConnector2">
            <a:avLst/>
          </a:prstGeom>
          <a:ln w="31750">
            <a:solidFill>
              <a:schemeClr val="accent1">
                <a:lumMod val="90000"/>
                <a:lumOff val="1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209794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4" idx="0"/>
            <a:endCxn id="5" idx="2"/>
          </p:cNvCxnSpPr>
          <p:nvPr/>
        </p:nvCxnSpPr>
        <p:spPr>
          <a:xfrm flipH="1" flipV="1">
            <a:off x="4572000" y="1935658"/>
            <a:ext cx="1" cy="162282"/>
          </a:xfrm>
          <a:prstGeom prst="line">
            <a:avLst/>
          </a:prstGeom>
          <a:ln w="31750">
            <a:solidFill>
              <a:schemeClr val="accent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83C4B59-693A-4FEE-8DA0-8B98FCE26C9D}"/>
              </a:ext>
            </a:extLst>
          </p:cNvPr>
          <p:cNvSpPr/>
          <p:nvPr/>
        </p:nvSpPr>
        <p:spPr>
          <a:xfrm>
            <a:off x="457200" y="5350045"/>
            <a:ext cx="8229600" cy="507831"/>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This is a hypothetical example for illustrative purposes and does not reflect a particular product.</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 Based on T. Rowe Price study cited on slide 30, assuming a 3% annual withdrawal and an allocation of 60% stocks, 30% bonds and 10% short-term bonds. Success defined as having at least $1 remaining in the portfolio at the end of the retirement period. Assumes withdrawal is increased 3% annually for inflation.</a:t>
            </a:r>
          </a:p>
        </p:txBody>
      </p:sp>
      <p:sp>
        <p:nvSpPr>
          <p:cNvPr id="30" name="TextBox 29"/>
          <p:cNvSpPr txBox="1"/>
          <p:nvPr/>
        </p:nvSpPr>
        <p:spPr>
          <a:xfrm>
            <a:off x="7543800" y="6534921"/>
            <a:ext cx="990600" cy="215444"/>
          </a:xfrm>
          <a:prstGeom prst="rect">
            <a:avLst/>
          </a:prstGeom>
          <a:noFill/>
        </p:spPr>
        <p:txBody>
          <a:bodyPr wrap="square" rtlCol="0">
            <a:spAutoFit/>
          </a:bodyPr>
          <a:lstStyle/>
          <a:p>
            <a:pPr algn="r"/>
            <a:r>
              <a:rPr lang="en-US" sz="800" dirty="0">
                <a:solidFill>
                  <a:schemeClr val="bg1"/>
                </a:solidFill>
                <a:latin typeface="Arial Narrow" pitchFamily="34" charset="0"/>
              </a:rPr>
              <a:t>SL 0072b</a:t>
            </a:r>
          </a:p>
        </p:txBody>
      </p:sp>
    </p:spTree>
    <p:extLst>
      <p:ext uri="{BB962C8B-B14F-4D97-AF65-F5344CB8AC3E}">
        <p14:creationId xmlns:p14="http://schemas.microsoft.com/office/powerpoint/2010/main" val="26620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3962400"/>
          </a:xfrm>
        </p:spPr>
        <p:txBody>
          <a:bodyPr>
            <a:normAutofit/>
          </a:bodyPr>
          <a:lstStyle/>
          <a:p>
            <a:pPr marL="285750" lvl="1"/>
            <a:r>
              <a:rPr lang="en-US" sz="2400" dirty="0"/>
              <a:t>Transfers Some Risk to Insurance Company </a:t>
            </a:r>
          </a:p>
          <a:p>
            <a:pPr marL="285750" lvl="1"/>
            <a:r>
              <a:rPr lang="en-US" sz="2400" dirty="0"/>
              <a:t>Increased Portfolio Longevity</a:t>
            </a:r>
          </a:p>
          <a:p>
            <a:pPr marL="285750" lvl="1"/>
            <a:r>
              <a:rPr lang="en-US" sz="2400" dirty="0"/>
              <a:t>Improved Probability of Success</a:t>
            </a:r>
          </a:p>
          <a:p>
            <a:pPr marL="285750" lvl="1"/>
            <a:r>
              <a:rPr lang="en-US" sz="2400" dirty="0"/>
              <a:t>Takes Pressure Off Other Assets</a:t>
            </a:r>
          </a:p>
          <a:p>
            <a:pPr marL="285750" lvl="1"/>
            <a:r>
              <a:rPr lang="en-US" sz="2400" dirty="0"/>
              <a:t>Frees Up Other Assets</a:t>
            </a:r>
          </a:p>
          <a:p>
            <a:pPr marL="285750" lvl="1"/>
            <a:r>
              <a:rPr lang="en-US" sz="2400" dirty="0"/>
              <a:t>Potentially Increased Retirement Income</a:t>
            </a:r>
          </a:p>
        </p:txBody>
      </p:sp>
      <p:sp>
        <p:nvSpPr>
          <p:cNvPr id="4" name="Title 3"/>
          <p:cNvSpPr>
            <a:spLocks noGrp="1"/>
          </p:cNvSpPr>
          <p:nvPr>
            <p:ph type="title"/>
          </p:nvPr>
        </p:nvSpPr>
        <p:spPr>
          <a:xfrm>
            <a:off x="304800" y="76200"/>
            <a:ext cx="8458200" cy="1066800"/>
          </a:xfrm>
        </p:spPr>
        <p:txBody>
          <a:bodyPr/>
          <a:lstStyle/>
          <a:p>
            <a:r>
              <a:rPr lang="en-US" dirty="0"/>
              <a:t>Potential Benefits of Annuities in Planning </a:t>
            </a:r>
            <a:br>
              <a:rPr lang="en-US" dirty="0"/>
            </a:br>
            <a:r>
              <a:rPr lang="en-US" dirty="0"/>
              <a:t>for Retirement </a:t>
            </a:r>
          </a:p>
        </p:txBody>
      </p:sp>
    </p:spTree>
    <p:extLst>
      <p:ext uri="{BB962C8B-B14F-4D97-AF65-F5344CB8AC3E}">
        <p14:creationId xmlns:p14="http://schemas.microsoft.com/office/powerpoint/2010/main" val="279224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Investor Satisfaction </a:t>
            </a:r>
          </a:p>
        </p:txBody>
      </p:sp>
      <p:graphicFrame>
        <p:nvGraphicFramePr>
          <p:cNvPr id="7" name="Chart 6">
            <a:extLst>
              <a:ext uri="{FF2B5EF4-FFF2-40B4-BE49-F238E27FC236}">
                <a16:creationId xmlns:a16="http://schemas.microsoft.com/office/drawing/2014/main" id="{E3A46DB7-1779-4CC4-BB72-ED6C9FBCD289}"/>
              </a:ext>
            </a:extLst>
          </p:cNvPr>
          <p:cNvGraphicFramePr>
            <a:graphicFrameLocks/>
          </p:cNvGraphicFramePr>
          <p:nvPr>
            <p:extLst>
              <p:ext uri="{D42A27DB-BD31-4B8C-83A1-F6EECF244321}">
                <p14:modId xmlns:p14="http://schemas.microsoft.com/office/powerpoint/2010/main" val="787829067"/>
              </p:ext>
            </p:extLst>
          </p:nvPr>
        </p:nvGraphicFramePr>
        <p:xfrm>
          <a:off x="786765" y="1295400"/>
          <a:ext cx="757047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ED793028-0E83-403A-972F-A98DCECD9B07}"/>
              </a:ext>
            </a:extLst>
          </p:cNvPr>
          <p:cNvGraphicFramePr>
            <a:graphicFrameLocks noGrp="1"/>
          </p:cNvGraphicFramePr>
          <p:nvPr>
            <p:extLst>
              <p:ext uri="{D42A27DB-BD31-4B8C-83A1-F6EECF244321}">
                <p14:modId xmlns:p14="http://schemas.microsoft.com/office/powerpoint/2010/main" val="383813887"/>
              </p:ext>
            </p:extLst>
          </p:nvPr>
        </p:nvGraphicFramePr>
        <p:xfrm>
          <a:off x="1143000" y="1454726"/>
          <a:ext cx="5257800" cy="3665914"/>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2534736142"/>
                    </a:ext>
                  </a:extLst>
                </a:gridCol>
              </a:tblGrid>
              <a:tr h="399346">
                <a:tc>
                  <a:txBody>
                    <a:bodyPr/>
                    <a:lstStyle/>
                    <a:p>
                      <a:pPr algn="l" fontAlgn="b"/>
                      <a:r>
                        <a:rPr lang="en-US" sz="1600" b="1" u="none" strike="noStrike" baseline="0" dirty="0">
                          <a:solidFill>
                            <a:srgbClr val="FFC000"/>
                          </a:solidFill>
                          <a:effectLst/>
                          <a:latin typeface="Arial" panose="020B0604020202020204" pitchFamily="34" charset="0"/>
                        </a:rPr>
                        <a:t>Annuities - Receiving Income</a:t>
                      </a:r>
                      <a:endParaRPr lang="en-US" sz="1600" b="1" i="0" u="none" strike="noStrike" baseline="0" dirty="0">
                        <a:solidFill>
                          <a:srgbClr val="FFC000"/>
                        </a:solidFill>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91574"/>
                  </a:ext>
                </a:extLst>
              </a:tr>
              <a:tr h="508128">
                <a:tc>
                  <a:txBody>
                    <a:bodyPr/>
                    <a:lstStyle/>
                    <a:p>
                      <a:pPr algn="l" fontAlgn="b"/>
                      <a:r>
                        <a:rPr lang="en-US" sz="1600" b="1" u="none" strike="noStrike" baseline="0" dirty="0">
                          <a:solidFill>
                            <a:schemeClr val="bg1"/>
                          </a:solidFill>
                          <a:effectLst/>
                          <a:latin typeface="Arial" panose="020B0604020202020204" pitchFamily="34" charset="0"/>
                        </a:rPr>
                        <a:t>IRA</a:t>
                      </a:r>
                      <a:endParaRPr lang="en-US" sz="1600" b="1" i="0" u="none" strike="noStrike" baseline="0" dirty="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955605"/>
                  </a:ext>
                </a:extLst>
              </a:tr>
              <a:tr h="457200">
                <a:tc>
                  <a:txBody>
                    <a:bodyPr/>
                    <a:lstStyle/>
                    <a:p>
                      <a:pPr algn="l" fontAlgn="b"/>
                      <a:r>
                        <a:rPr lang="en-US" sz="1600" b="1" u="none" strike="noStrike" baseline="0" dirty="0">
                          <a:solidFill>
                            <a:schemeClr val="bg1"/>
                          </a:solidFill>
                          <a:effectLst/>
                          <a:latin typeface="Arial" panose="020B0604020202020204" pitchFamily="34" charset="0"/>
                        </a:rPr>
                        <a:t>Stocks/Bonds/Mutual Funds held Outside IRA/401(k)</a:t>
                      </a:r>
                      <a:endParaRPr lang="en-US" sz="1600" b="1" i="0" u="none" strike="noStrike" baseline="0" dirty="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7451290"/>
                  </a:ext>
                </a:extLst>
              </a:tr>
              <a:tr h="365760">
                <a:tc>
                  <a:txBody>
                    <a:bodyPr/>
                    <a:lstStyle/>
                    <a:p>
                      <a:pPr algn="l" fontAlgn="b"/>
                      <a:r>
                        <a:rPr lang="en-US" sz="1600" b="1" u="none" strike="noStrike" baseline="0" dirty="0">
                          <a:solidFill>
                            <a:schemeClr val="bg1"/>
                          </a:solidFill>
                          <a:effectLst/>
                          <a:latin typeface="Arial" panose="020B0604020202020204" pitchFamily="34" charset="0"/>
                        </a:rPr>
                        <a:t>Annuities - General</a:t>
                      </a:r>
                      <a:endParaRPr lang="en-US" sz="1600" b="1" i="0" u="none" strike="noStrike" baseline="0" dirty="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609735"/>
                  </a:ext>
                </a:extLst>
              </a:tr>
              <a:tr h="548640">
                <a:tc>
                  <a:txBody>
                    <a:bodyPr/>
                    <a:lstStyle/>
                    <a:p>
                      <a:pPr algn="l" fontAlgn="b"/>
                      <a:r>
                        <a:rPr lang="en-US" sz="1600" b="1" u="none" strike="noStrike" baseline="0" dirty="0">
                          <a:solidFill>
                            <a:schemeClr val="bg1"/>
                          </a:solidFill>
                          <a:effectLst/>
                          <a:latin typeface="Arial" panose="020B0604020202020204" pitchFamily="34" charset="0"/>
                        </a:rPr>
                        <a:t>Real Estate/ Rental Property</a:t>
                      </a:r>
                      <a:endParaRPr lang="en-US" sz="1600" b="1" i="0" u="none" strike="noStrike" baseline="0" dirty="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88874"/>
                  </a:ext>
                </a:extLst>
              </a:tr>
              <a:tr h="399346">
                <a:tc>
                  <a:txBody>
                    <a:bodyPr/>
                    <a:lstStyle/>
                    <a:p>
                      <a:pPr algn="l" fontAlgn="b"/>
                      <a:r>
                        <a:rPr lang="en-US" sz="1600" b="1" u="none" strike="noStrike" baseline="0">
                          <a:solidFill>
                            <a:schemeClr val="bg1"/>
                          </a:solidFill>
                          <a:effectLst/>
                          <a:latin typeface="Arial" panose="020B0604020202020204" pitchFamily="34" charset="0"/>
                        </a:rPr>
                        <a:t>401(k)</a:t>
                      </a:r>
                      <a:endParaRPr lang="en-US" sz="1600" b="1" i="0" u="none" strike="noStrike" baseline="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2306672"/>
                  </a:ext>
                </a:extLst>
              </a:tr>
              <a:tr h="438854">
                <a:tc>
                  <a:txBody>
                    <a:bodyPr/>
                    <a:lstStyle/>
                    <a:p>
                      <a:pPr algn="l" fontAlgn="b"/>
                      <a:r>
                        <a:rPr lang="en-US" sz="1600" b="1" u="none" strike="noStrike" baseline="0" dirty="0">
                          <a:solidFill>
                            <a:schemeClr val="bg1"/>
                          </a:solidFill>
                          <a:effectLst/>
                          <a:latin typeface="Arial" panose="020B0604020202020204" pitchFamily="34" charset="0"/>
                        </a:rPr>
                        <a:t>Cash Value Life Insurance</a:t>
                      </a:r>
                      <a:endParaRPr lang="en-US" sz="1600" b="1" i="0" u="none" strike="noStrike" baseline="0" dirty="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727859"/>
                  </a:ext>
                </a:extLst>
              </a:tr>
              <a:tr h="548640">
                <a:tc>
                  <a:txBody>
                    <a:bodyPr/>
                    <a:lstStyle/>
                    <a:p>
                      <a:pPr algn="l" fontAlgn="b"/>
                      <a:r>
                        <a:rPr lang="en-US" sz="1600" b="1" u="none" strike="noStrike" baseline="0" dirty="0">
                          <a:solidFill>
                            <a:schemeClr val="bg1"/>
                          </a:solidFill>
                          <a:effectLst/>
                          <a:latin typeface="Arial" panose="020B0604020202020204" pitchFamily="34" charset="0"/>
                        </a:rPr>
                        <a:t>Savings Accounts/ CDs</a:t>
                      </a:r>
                      <a:endParaRPr lang="en-US" sz="1600" b="1" i="0" u="none" strike="noStrike" baseline="0" dirty="0">
                        <a:solidFill>
                          <a:schemeClr val="bg1"/>
                        </a:solidFill>
                        <a:effectLst/>
                        <a:latin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1678924"/>
                  </a:ext>
                </a:extLst>
              </a:tr>
            </a:tbl>
          </a:graphicData>
        </a:graphic>
      </p:graphicFrame>
      <p:sp>
        <p:nvSpPr>
          <p:cNvPr id="9" name="Rectangle 8">
            <a:extLst>
              <a:ext uri="{FF2B5EF4-FFF2-40B4-BE49-F238E27FC236}">
                <a16:creationId xmlns:a16="http://schemas.microsoft.com/office/drawing/2014/main" id="{B83C4B59-693A-4FEE-8DA0-8B98FCE26C9D}"/>
              </a:ext>
            </a:extLst>
          </p:cNvPr>
          <p:cNvSpPr/>
          <p:nvPr/>
        </p:nvSpPr>
        <p:spPr>
          <a:xfrm>
            <a:off x="457200" y="5657821"/>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Source: IRI, “It’s About Income, Inaugural Study on the American Retirement Experience,” September 2016; Represents those investors “very/somewhat satisfied”</a:t>
            </a:r>
          </a:p>
        </p:txBody>
      </p:sp>
    </p:spTree>
    <p:extLst>
      <p:ext uri="{BB962C8B-B14F-4D97-AF65-F5344CB8AC3E}">
        <p14:creationId xmlns:p14="http://schemas.microsoft.com/office/powerpoint/2010/main" val="19857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5750" lvl="1"/>
            <a:r>
              <a:rPr lang="en-US" sz="2400" dirty="0"/>
              <a:t>Prepare for challenges to your retirement income</a:t>
            </a:r>
          </a:p>
          <a:p>
            <a:pPr marL="285750" lvl="1"/>
            <a:r>
              <a:rPr lang="en-US" sz="2400" dirty="0"/>
              <a:t>Take time to understand annuity benefits and features </a:t>
            </a:r>
          </a:p>
          <a:p>
            <a:pPr marL="285750" lvl="1"/>
            <a:r>
              <a:rPr lang="en-US" sz="2400" dirty="0"/>
              <a:t>Consider your objectives, goals and time horizon to determine if an annuity could make sense as a part of your overall plan</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10983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19200"/>
            <a:ext cx="8229600" cy="4648200"/>
          </a:xfrm>
        </p:spPr>
        <p:txBody>
          <a:bodyPr>
            <a:noAutofit/>
          </a:bodyPr>
          <a:lstStyle>
            <a:lvl1pPr marL="0" indent="0" algn="l" rtl="0" eaLnBrk="1" fontAlgn="base" hangingPunct="1">
              <a:spcBef>
                <a:spcPct val="20000"/>
              </a:spcBef>
              <a:spcAft>
                <a:spcPct val="0"/>
              </a:spcAft>
              <a:buClr>
                <a:schemeClr val="accent1"/>
              </a:buClr>
              <a:buFont typeface="Arial"/>
              <a:buNone/>
              <a:defRPr sz="2400" b="1">
                <a:solidFill>
                  <a:srgbClr val="003050"/>
                </a:solidFill>
                <a:latin typeface="+mj-lt"/>
                <a:ea typeface="+mn-ea"/>
                <a:cs typeface="+mn-cs"/>
              </a:defRPr>
            </a:lvl1pPr>
            <a:lvl2pPr marL="457200" indent="-342900" algn="l" rtl="0" eaLnBrk="1" fontAlgn="base" hangingPunct="1">
              <a:spcBef>
                <a:spcPct val="20000"/>
              </a:spcBef>
              <a:spcAft>
                <a:spcPct val="0"/>
              </a:spcAft>
              <a:buClr>
                <a:srgbClr val="003050"/>
              </a:buClr>
              <a:buFont typeface="Wingdings" pitchFamily="2" charset="2"/>
              <a:buChar char="§"/>
              <a:defRPr sz="2000" b="1">
                <a:solidFill>
                  <a:schemeClr val="tx1"/>
                </a:solidFill>
                <a:latin typeface="+mj-lt"/>
              </a:defRPr>
            </a:lvl2pPr>
            <a:lvl3pPr marL="798513" indent="-223838" algn="l" rtl="0" eaLnBrk="1" fontAlgn="base" hangingPunct="1">
              <a:spcBef>
                <a:spcPct val="20000"/>
              </a:spcBef>
              <a:spcAft>
                <a:spcPct val="0"/>
              </a:spcAft>
              <a:buClr>
                <a:srgbClr val="003050"/>
              </a:buClr>
              <a:buFont typeface="Arial" pitchFamily="34" charset="0"/>
              <a:buChar char="-"/>
              <a:defRPr>
                <a:solidFill>
                  <a:schemeClr val="tx1"/>
                </a:solidFill>
                <a:latin typeface="+mj-lt"/>
              </a:defRPr>
            </a:lvl3pPr>
            <a:lvl4pPr marL="1141413" indent="-228600" algn="l" rtl="0" eaLnBrk="1" fontAlgn="base" hangingPunct="1">
              <a:spcBef>
                <a:spcPct val="20000"/>
              </a:spcBef>
              <a:spcAft>
                <a:spcPct val="0"/>
              </a:spcAft>
              <a:buClr>
                <a:srgbClr val="003050"/>
              </a:buClr>
              <a:buFont typeface="Arial" pitchFamily="34" charset="0"/>
              <a:buChar char="-"/>
              <a:defRPr sz="1600">
                <a:solidFill>
                  <a:schemeClr val="tx1"/>
                </a:solidFill>
                <a:latin typeface="+mj-lt"/>
              </a:defRPr>
            </a:lvl4pPr>
            <a:lvl5pPr marL="1484313" indent="-228600" algn="l" rtl="0" eaLnBrk="1" fontAlgn="base" hangingPunct="1">
              <a:spcBef>
                <a:spcPct val="20000"/>
              </a:spcBef>
              <a:spcAft>
                <a:spcPct val="0"/>
              </a:spcAft>
              <a:buClr>
                <a:srgbClr val="003050"/>
              </a:buClr>
              <a:buFont typeface="Arial" pitchFamily="34" charset="0"/>
              <a:buChar char="-"/>
              <a:defRPr sz="1400">
                <a:solidFill>
                  <a:schemeClr val="tx1"/>
                </a:solidFill>
                <a:latin typeface="+mj-lt"/>
              </a:defRPr>
            </a:lvl5pPr>
            <a:lvl6pPr marL="19415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6pPr>
            <a:lvl7pPr marL="23987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7pPr>
            <a:lvl8pPr marL="28559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8pPr>
            <a:lvl9pPr marL="33131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9pPr>
          </a:lstStyle>
          <a:p>
            <a:pPr>
              <a:spcBef>
                <a:spcPts val="1200"/>
              </a:spcBef>
            </a:pPr>
            <a:r>
              <a:rPr lang="en-US" sz="1500" dirty="0">
                <a:solidFill>
                  <a:srgbClr val="616161"/>
                </a:solidFill>
                <a:latin typeface="Arial" panose="020B0604020202020204" pitchFamily="34" charset="0"/>
                <a:cs typeface="Arial" panose="020B0604020202020204" pitchFamily="34" charset="0"/>
              </a:rPr>
              <a:t>Investors should consider the contract and underlying portfolios' investment objectives, policies, management, risks, charges and expenses carefully before investing. This and other important information is contained in the prospectus, which can be obtained from your financial professional.  Please read the prospectus carefully before investing.</a:t>
            </a:r>
          </a:p>
          <a:p>
            <a:pPr>
              <a:spcBef>
                <a:spcPts val="1200"/>
              </a:spcBef>
            </a:pPr>
            <a:r>
              <a:rPr lang="en-US" sz="1500" b="0" dirty="0">
                <a:solidFill>
                  <a:srgbClr val="616161"/>
                </a:solidFill>
                <a:latin typeface="Arial" panose="020B0604020202020204" pitchFamily="34" charset="0"/>
                <a:cs typeface="Arial" panose="020B0604020202020204" pitchFamily="34" charset="0"/>
              </a:rPr>
              <a:t>Variable annuities are issued by Pruco Life Insurance Company (in New York, by Pruco Life Insurance Company of New Jersey), Newark, NJ (main office) and distributed by Prudential Annuities Distributors, Inc., Shelton, CT. All are Prudential Financial companies and each is solely responsible for its own financial condition and contractual obligations.</a:t>
            </a:r>
          </a:p>
          <a:p>
            <a:pPr>
              <a:spcBef>
                <a:spcPts val="1200"/>
              </a:spcBef>
            </a:pPr>
            <a:r>
              <a:rPr lang="en-US" sz="1500" b="0" dirty="0">
                <a:solidFill>
                  <a:srgbClr val="616161"/>
                </a:solidFill>
                <a:latin typeface="Arial" panose="020B0604020202020204" pitchFamily="34" charset="0"/>
                <a:cs typeface="Arial" panose="020B0604020202020204" pitchFamily="34" charset="0"/>
              </a:rPr>
              <a:t>This material is being provided for informational or educational purposes only and does not take into account the investment objectives or financial situation of any of your clients or prospective clients. The information is not intended as investment advice and is not a recommendation about managing or investing your client’s retirement savings. Clients seeking information regarding their particular investment needs should contact a financial professional.</a:t>
            </a:r>
          </a:p>
          <a:p>
            <a:pPr>
              <a:spcBef>
                <a:spcPts val="1200"/>
              </a:spcBef>
            </a:pPr>
            <a:r>
              <a:rPr lang="en-US" sz="1500" b="0" dirty="0">
                <a:solidFill>
                  <a:srgbClr val="616161"/>
                </a:solidFill>
                <a:latin typeface="Arial" panose="020B0604020202020204" pitchFamily="34" charset="0"/>
                <a:cs typeface="Arial" panose="020B0604020202020204" pitchFamily="34" charset="0"/>
              </a:rPr>
              <a:t>Annuity contracts contain exclusions, limitations, reductions of benefits, and terms for keeping them in force. Your licensed financial professional can provide you with complete details.</a:t>
            </a:r>
          </a:p>
        </p:txBody>
      </p:sp>
      <p:sp>
        <p:nvSpPr>
          <p:cNvPr id="3" name="Title 1"/>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231232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898AC-633E-4DBB-BE49-8EA6F4481D9A}"/>
              </a:ext>
            </a:extLst>
          </p:cNvPr>
          <p:cNvSpPr>
            <a:spLocks noGrp="1"/>
          </p:cNvSpPr>
          <p:nvPr>
            <p:ph idx="1"/>
          </p:nvPr>
        </p:nvSpPr>
        <p:spPr/>
        <p:txBody>
          <a:bodyPr/>
          <a:lstStyle/>
          <a:p>
            <a:r>
              <a:rPr lang="en-US" sz="1400" b="0" dirty="0">
                <a:solidFill>
                  <a:srgbClr val="616161"/>
                </a:solidFill>
              </a:rPr>
              <a:t>Prudential Annuities and its distributors and representatives do not provide tax, accounting, or legal advice. Please consult your own attorney or accountant.</a:t>
            </a:r>
          </a:p>
          <a:p>
            <a:r>
              <a:rPr lang="en-US" sz="1400" b="0" dirty="0">
                <a:solidFill>
                  <a:srgbClr val="616161"/>
                </a:solidFill>
              </a:rPr>
              <a:t>S&amp;P 500® Index is a market capitalization-weighted index of the 500 widely held stocks often used as a proxy for the stock market. S&amp;P chooses the member companies for the 500 based on market size, liquidity and industry group representation. </a:t>
            </a:r>
          </a:p>
          <a:p>
            <a:r>
              <a:rPr lang="en-US" sz="1400" b="0" dirty="0">
                <a:solidFill>
                  <a:srgbClr val="616161"/>
                </a:solidFill>
              </a:rPr>
              <a:t>Russell 2000® Value Index is a market-weighted total return index that measures the performance of companies within the Russell 2000 Index having lower price-to-book ratios and lower forecasted growth values. </a:t>
            </a:r>
          </a:p>
          <a:p>
            <a:r>
              <a:rPr lang="en-US" sz="1400" b="0" dirty="0">
                <a:solidFill>
                  <a:srgbClr val="616161"/>
                </a:solidFill>
              </a:rPr>
              <a:t>Bloomberg Barclays U.S. Aggregate Bond Index covers the USD-denominated, investment grade, fixed rate, taxable bond market of SEC-registered securities. The index includes bonds from the Treasury, Government-Related, Corporate, Mortgage-Backed Security (MBS), Asset-Backed Security (ABS) and Commercial Mortgage-Backed Security (CMBS) sectors.</a:t>
            </a:r>
          </a:p>
          <a:p>
            <a:r>
              <a:rPr lang="en-US" sz="1400" b="0" dirty="0">
                <a:solidFill>
                  <a:srgbClr val="616161"/>
                </a:solidFill>
              </a:rPr>
              <a:t>© 2019 Prudential Financial, Inc. and its related entities. Prudential Annuities, Prudential, the Prudential logo, the Rock symbol, and Bring Your Challenges if applicable are service marks of Prudential Financial, Inc. and its related entities, registered in many jurisdictions worldwide.</a:t>
            </a:r>
          </a:p>
          <a:p>
            <a:endParaRPr lang="en-US" sz="1400" b="0" dirty="0"/>
          </a:p>
          <a:p>
            <a:endParaRPr lang="en-US" dirty="0"/>
          </a:p>
        </p:txBody>
      </p:sp>
      <p:sp>
        <p:nvSpPr>
          <p:cNvPr id="3" name="Title 2">
            <a:extLst>
              <a:ext uri="{FF2B5EF4-FFF2-40B4-BE49-F238E27FC236}">
                <a16:creationId xmlns:a16="http://schemas.microsoft.com/office/drawing/2014/main" id="{76C56F80-646E-4F9E-9A32-0322449DA10F}"/>
              </a:ext>
            </a:extLst>
          </p:cNvPr>
          <p:cNvSpPr>
            <a:spLocks noGrp="1"/>
          </p:cNvSpPr>
          <p:nvPr>
            <p:ph type="title"/>
          </p:nvPr>
        </p:nvSpPr>
        <p:spPr/>
        <p:txBody>
          <a:bodyPr/>
          <a:lstStyle/>
          <a:p>
            <a:r>
              <a:rPr lang="en-US" dirty="0"/>
              <a:t>Disclosures</a:t>
            </a:r>
          </a:p>
        </p:txBody>
      </p:sp>
      <p:sp>
        <p:nvSpPr>
          <p:cNvPr id="4" name="TextBox 3">
            <a:extLst>
              <a:ext uri="{FF2B5EF4-FFF2-40B4-BE49-F238E27FC236}">
                <a16:creationId xmlns:a16="http://schemas.microsoft.com/office/drawing/2014/main" id="{6998D2AB-A5D7-4301-9080-12D40D9E0CA0}"/>
              </a:ext>
            </a:extLst>
          </p:cNvPr>
          <p:cNvSpPr txBox="1"/>
          <p:nvPr/>
        </p:nvSpPr>
        <p:spPr>
          <a:xfrm>
            <a:off x="304800" y="6172200"/>
            <a:ext cx="2133600" cy="276999"/>
          </a:xfrm>
          <a:prstGeom prst="rect">
            <a:avLst/>
          </a:prstGeom>
          <a:noFill/>
        </p:spPr>
        <p:txBody>
          <a:bodyPr wrap="square" rtlCol="0">
            <a:spAutoFit/>
          </a:bodyPr>
          <a:lstStyle/>
          <a:p>
            <a:r>
              <a:rPr lang="en-US" sz="1200" dirty="0">
                <a:solidFill>
                  <a:schemeClr val="bg1"/>
                </a:solidFill>
              </a:rPr>
              <a:t>[Ref# 3887354]</a:t>
            </a:r>
          </a:p>
        </p:txBody>
      </p:sp>
    </p:spTree>
    <p:extLst>
      <p:ext uri="{BB962C8B-B14F-4D97-AF65-F5344CB8AC3E}">
        <p14:creationId xmlns:p14="http://schemas.microsoft.com/office/powerpoint/2010/main" val="208798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6350" indent="-6350"/>
            <a:r>
              <a:rPr lang="en-US" sz="2400" dirty="0"/>
              <a:t>[Investments are offered through [BROKER DEALER NAME], a registered broker dealer. [Insurance is offered through [AGENCY NAME- if applicable.]] </a:t>
            </a:r>
          </a:p>
          <a:p>
            <a:pPr marL="6350" indent="-6350"/>
            <a:endParaRPr lang="en-US" sz="2400" dirty="0"/>
          </a:p>
          <a:p>
            <a:pPr marL="6350" indent="-6350"/>
            <a:r>
              <a:rPr lang="en-US" sz="2400" dirty="0"/>
              <a:t>[BROKER DEALER and AGENCY- if applicable], located at [ADDRESS], [is/are] not affiliated with Prudential Financial.]]</a:t>
            </a:r>
          </a:p>
        </p:txBody>
      </p:sp>
      <p:sp>
        <p:nvSpPr>
          <p:cNvPr id="8" name="Title 7"/>
          <p:cNvSpPr>
            <a:spLocks noGrp="1"/>
          </p:cNvSpPr>
          <p:nvPr>
            <p:ph type="title"/>
          </p:nvPr>
        </p:nvSpPr>
        <p:spPr/>
        <p:txBody>
          <a:bodyPr/>
          <a:lstStyle/>
          <a:p>
            <a:r>
              <a:rPr lang="en-US" sz="3000" dirty="0"/>
              <a:t>[Optional Disclosure Slide]</a:t>
            </a:r>
          </a:p>
        </p:txBody>
      </p:sp>
    </p:spTree>
    <p:extLst>
      <p:ext uri="{BB962C8B-B14F-4D97-AF65-F5344CB8AC3E}">
        <p14:creationId xmlns:p14="http://schemas.microsoft.com/office/powerpoint/2010/main" val="5865374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[Hosted/Presented by:]</a:t>
            </a:r>
            <a:br>
              <a:rPr lang="en-US" dirty="0"/>
            </a:br>
            <a:br>
              <a:rPr lang="en-US" dirty="0"/>
            </a:br>
            <a:r>
              <a:rPr lang="en-US" dirty="0"/>
              <a:t>[PFR Name]</a:t>
            </a:r>
            <a:br>
              <a:rPr lang="en-US" dirty="0"/>
            </a:br>
            <a:r>
              <a:rPr lang="en-US" dirty="0"/>
              <a:t>Personal Financial Representative</a:t>
            </a:r>
            <a:br>
              <a:rPr lang="en-US" dirty="0"/>
            </a:br>
            <a:r>
              <a:rPr lang="en-US" dirty="0"/>
              <a:t>[Allstate Financial Services, LLC or LSA Securities (in LA &amp; PA)]</a:t>
            </a:r>
          </a:p>
        </p:txBody>
      </p:sp>
      <p:sp>
        <p:nvSpPr>
          <p:cNvPr id="8" name="Title 7"/>
          <p:cNvSpPr>
            <a:spLocks noGrp="1"/>
          </p:cNvSpPr>
          <p:nvPr>
            <p:ph type="title"/>
          </p:nvPr>
        </p:nvSpPr>
        <p:spPr/>
        <p:txBody>
          <a:bodyPr/>
          <a:lstStyle/>
          <a:p>
            <a:r>
              <a:rPr lang="en-US" sz="2000" dirty="0"/>
              <a:t>[For Allstate Financial Services only: This slide must be shown prior to the beginning of the customer presentation]</a:t>
            </a:r>
          </a:p>
        </p:txBody>
      </p:sp>
      <p:sp>
        <p:nvSpPr>
          <p:cNvPr id="7" name="TextBox 10"/>
          <p:cNvSpPr txBox="1">
            <a:spLocks noChangeArrowheads="1"/>
          </p:cNvSpPr>
          <p:nvPr/>
        </p:nvSpPr>
        <p:spPr bwMode="auto">
          <a:xfrm>
            <a:off x="381000" y="5334000"/>
            <a:ext cx="8382000" cy="707886"/>
          </a:xfrm>
          <a:prstGeom prst="rect">
            <a:avLst/>
          </a:prstGeom>
          <a:noFill/>
          <a:ln w="9525">
            <a:noFill/>
            <a:miter lim="800000"/>
            <a:headEnd/>
            <a:tailEnd/>
          </a:ln>
        </p:spPr>
        <p:txBody>
          <a:bodyPr wrap="square">
            <a:spAutoFit/>
          </a:bodyPr>
          <a:lstStyle/>
          <a:p>
            <a:r>
              <a:rPr lang="en-US" sz="1000" dirty="0">
                <a:solidFill>
                  <a:schemeClr val="accent5">
                    <a:lumMod val="75000"/>
                  </a:schemeClr>
                </a:solidFill>
              </a:rPr>
              <a:t>Securities offered by Personal Financial Representatives through Allstate Financial Services, LLC (LSA Securities in LA and PA).  Registered Broker-Dealer. Member FINRA, SIPC. Main Office: 2920 South 84th Street, Lincoln, NE 68506. (877) 525-5727.  Check the background of this firm on FINRA's </a:t>
            </a:r>
            <a:r>
              <a:rPr lang="en-US" sz="1000" dirty="0" err="1">
                <a:solidFill>
                  <a:schemeClr val="accent5">
                    <a:lumMod val="75000"/>
                  </a:schemeClr>
                </a:solidFill>
              </a:rPr>
              <a:t>BrokerCheck</a:t>
            </a:r>
            <a:r>
              <a:rPr lang="en-US" sz="1000" dirty="0">
                <a:solidFill>
                  <a:schemeClr val="accent5">
                    <a:lumMod val="75000"/>
                  </a:schemeClr>
                </a:solidFill>
              </a:rPr>
              <a:t> website </a:t>
            </a:r>
            <a:r>
              <a:rPr lang="en-US" sz="1000" dirty="0">
                <a:solidFill>
                  <a:schemeClr val="accent5">
                    <a:lumMod val="75000"/>
                  </a:schemeClr>
                </a:solidFill>
                <a:hlinkClick r:id="rId3"/>
              </a:rPr>
              <a:t>http://brokercheck.finra.org</a:t>
            </a:r>
            <a:r>
              <a:rPr lang="en-US" sz="1000" dirty="0">
                <a:solidFill>
                  <a:schemeClr val="accent5">
                    <a:lumMod val="75000"/>
                  </a:schemeClr>
                </a:solidFill>
              </a:rPr>
              <a:t>.</a:t>
            </a:r>
          </a:p>
          <a:p>
            <a:endParaRPr lang="en-US" sz="1000" dirty="0">
              <a:solidFill>
                <a:schemeClr val="accent5">
                  <a:lumMod val="75000"/>
                </a:schemeClr>
              </a:solidFill>
            </a:endParaRPr>
          </a:p>
        </p:txBody>
      </p:sp>
    </p:spTree>
    <p:extLst>
      <p:ext uri="{BB962C8B-B14F-4D97-AF65-F5344CB8AC3E}">
        <p14:creationId xmlns:p14="http://schemas.microsoft.com/office/powerpoint/2010/main" val="3085704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7FC16701-80EB-4BF8-9D86-846BE9D93C82}"/>
              </a:ext>
            </a:extLst>
          </p:cNvPr>
          <p:cNvSpPr>
            <a:spLocks noChangeArrowheads="1"/>
          </p:cNvSpPr>
          <p:nvPr/>
        </p:nvSpPr>
        <p:spPr bwMode="auto">
          <a:xfrm>
            <a:off x="121187" y="480549"/>
            <a:ext cx="8896354"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involves risk including possible loss of principal. Information is current as of the date of this material and subject to change.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opinions expressed herein are from a third party and are given in good faith, are subject to change without notice, and are considered correct as of the stated date of their issue.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Pierce, </a:t>
            </a:r>
            <a:r>
              <a:rPr kumimoji="0" lang="en-US" alt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is not a tax or legal advisor. Clients should consult a personal tax or legal advisor prior to making any tax or legal related investment decisions.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Bank of America Corporation (“Bank of America”) is a financial holding company that, through its subsidiaries and affiliated companies, provides banking and investment products and other financial services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makes available products and services offered by 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(“MLPF&amp;S”), a registered broker-dealer and member SIPC, and other subsidiaries of Bank of America Corporation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Merrill Lynch Life Agency is a licensed insurance agency and a wholly owned subsidiary of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Times New Roman" panose="02020603050405020304" pitchFamily="18"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&amp; Smith Incorporated;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any affiliates</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For more information about these services and their differences, speak with your Financial Advisor.]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Nothing discussed or suggested in these materials should be construed as permission to supersede or circumvent any Bank of America,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Merrill Lynch, Pierce,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Smith Incorporated</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policies, procedures, rules, and guidelines.</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products offered through MLPF&amp;S and insurance and annuity products offered through Merrill Lynch Life Agency Inc.: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material should be regarded as educational information on [health care] [and] [Social Security] and is not intended to provide specific advice. If you have questions regarding your particular situation, you should contact your legal or tax advisors.]</a:t>
            </a:r>
          </a:p>
        </p:txBody>
      </p:sp>
      <p:graphicFrame>
        <p:nvGraphicFramePr>
          <p:cNvPr id="6" name="Group 24">
            <a:extLst>
              <a:ext uri="{FF2B5EF4-FFF2-40B4-BE49-F238E27FC236}">
                <a16:creationId xmlns:a16="http://schemas.microsoft.com/office/drawing/2014/main" id="{D31A1723-9C03-4040-ABF6-79E933B512C9}"/>
              </a:ext>
            </a:extLst>
          </p:cNvPr>
          <p:cNvGraphicFramePr>
            <a:graphicFrameLocks noGrp="1"/>
          </p:cNvGraphicFramePr>
          <p:nvPr/>
        </p:nvGraphicFramePr>
        <p:xfrm>
          <a:off x="1208088" y="5405269"/>
          <a:ext cx="7086600" cy="274638"/>
        </p:xfrm>
        <a:graphic>
          <a:graphicData uri="http://schemas.openxmlformats.org/drawingml/2006/table">
            <a:tbl>
              <a:tblPr/>
              <a:tblGrid>
                <a:gridCol w="2646008">
                  <a:extLst>
                    <a:ext uri="{9D8B030D-6E8A-4147-A177-3AD203B41FA5}">
                      <a16:colId xmlns:a16="http://schemas.microsoft.com/office/drawing/2014/main" val="20000"/>
                    </a:ext>
                  </a:extLst>
                </a:gridCol>
                <a:gridCol w="1738683">
                  <a:extLst>
                    <a:ext uri="{9D8B030D-6E8A-4147-A177-3AD203B41FA5}">
                      <a16:colId xmlns:a16="http://schemas.microsoft.com/office/drawing/2014/main" val="20001"/>
                    </a:ext>
                  </a:extLst>
                </a:gridCol>
                <a:gridCol w="2701909">
                  <a:extLst>
                    <a:ext uri="{9D8B030D-6E8A-4147-A177-3AD203B41FA5}">
                      <a16:colId xmlns:a16="http://schemas.microsoft.com/office/drawing/2014/main" val="20002"/>
                    </a:ext>
                  </a:extLst>
                </a:gridCol>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FDIC Insured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May Lose Value</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Bank Guaranteed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99">
            <a:extLst>
              <a:ext uri="{FF2B5EF4-FFF2-40B4-BE49-F238E27FC236}">
                <a16:creationId xmlns:a16="http://schemas.microsoft.com/office/drawing/2014/main" id="{7A3EAC67-6D46-4CBB-9B84-DB92BC5AD925}"/>
              </a:ext>
            </a:extLst>
          </p:cNvPr>
          <p:cNvGraphicFramePr>
            <a:graphicFrameLocks noGrp="1"/>
          </p:cNvGraphicFramePr>
          <p:nvPr/>
        </p:nvGraphicFramePr>
        <p:xfrm>
          <a:off x="1208088" y="5633869"/>
          <a:ext cx="7086600" cy="457200"/>
        </p:xfrm>
        <a:graphic>
          <a:graphicData uri="http://schemas.openxmlformats.org/drawingml/2006/table">
            <a:tbl>
              <a:tblPr/>
              <a:tblGrid>
                <a:gridCol w="2641708">
                  <a:extLst>
                    <a:ext uri="{9D8B030D-6E8A-4147-A177-3AD203B41FA5}">
                      <a16:colId xmlns:a16="http://schemas.microsoft.com/office/drawing/2014/main" val="20000"/>
                    </a:ext>
                  </a:extLst>
                </a:gridCol>
                <a:gridCol w="1738682">
                  <a:extLst>
                    <a:ext uri="{9D8B030D-6E8A-4147-A177-3AD203B41FA5}">
                      <a16:colId xmlns:a16="http://schemas.microsoft.com/office/drawing/2014/main" val="20001"/>
                    </a:ext>
                  </a:extLst>
                </a:gridCol>
                <a:gridCol w="270621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Insured by Any Federal Government Agency</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Deposits</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a Condition to Any Banking Service or Activity</a:t>
                      </a: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itle 7">
            <a:extLst>
              <a:ext uri="{FF2B5EF4-FFF2-40B4-BE49-F238E27FC236}">
                <a16:creationId xmlns:a16="http://schemas.microsoft.com/office/drawing/2014/main" id="{C7502DD9-5866-4639-981C-AA673537A2A3}"/>
              </a:ext>
            </a:extLst>
          </p:cNvPr>
          <p:cNvSpPr txBox="1">
            <a:spLocks/>
          </p:cNvSpPr>
          <p:nvPr/>
        </p:nvSpPr>
        <p:spPr>
          <a:xfrm>
            <a:off x="121187" y="78320"/>
            <a:ext cx="6229350"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Arial" pitchFamily="34" charset="0"/>
              </a:rPr>
              <a:t>[Required For Merrill Lynch Events Only]</a:t>
            </a:r>
          </a:p>
        </p:txBody>
      </p:sp>
    </p:spTree>
    <p:extLst>
      <p:ext uri="{BB962C8B-B14F-4D97-AF65-F5344CB8AC3E}">
        <p14:creationId xmlns:p14="http://schemas.microsoft.com/office/powerpoint/2010/main" val="70965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DB405-213C-4A76-9506-F42B89571414}"/>
              </a:ext>
            </a:extLst>
          </p:cNvPr>
          <p:cNvSpPr txBox="1"/>
          <p:nvPr/>
        </p:nvSpPr>
        <p:spPr>
          <a:xfrm>
            <a:off x="552080" y="1295400"/>
            <a:ext cx="7829920" cy="4062651"/>
          </a:xfrm>
          <a:prstGeom prst="rect">
            <a:avLst/>
          </a:prstGeom>
          <a:noFill/>
        </p:spPr>
        <p:txBody>
          <a:bodyPr wrap="square" rtlCol="0">
            <a:spAutoFit/>
          </a:bodyPr>
          <a:lstStyle/>
          <a:p>
            <a:r>
              <a:rPr lang="en-US" sz="2000" dirty="0"/>
              <a:t>Morgan Stanley Smith Barney is not affiliated with Prudential Annuities. </a:t>
            </a:r>
          </a:p>
          <a:p>
            <a:endParaRPr lang="en-US" sz="2000" dirty="0"/>
          </a:p>
          <a:p>
            <a:r>
              <a:rPr lang="en-US" sz="2000" dirty="0"/>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dirty="0"/>
          </a:p>
        </p:txBody>
      </p:sp>
      <p:sp>
        <p:nvSpPr>
          <p:cNvPr id="6" name="Title 5">
            <a:extLst>
              <a:ext uri="{FF2B5EF4-FFF2-40B4-BE49-F238E27FC236}">
                <a16:creationId xmlns:a16="http://schemas.microsoft.com/office/drawing/2014/main" id="{A95B2BD5-1A10-9443-92B5-4B59D67F255E}"/>
              </a:ext>
            </a:extLst>
          </p:cNvPr>
          <p:cNvSpPr>
            <a:spLocks noGrp="1"/>
          </p:cNvSpPr>
          <p:nvPr>
            <p:ph type="title"/>
          </p:nvPr>
        </p:nvSpPr>
        <p:spPr/>
        <p:txBody>
          <a:bodyPr/>
          <a:lstStyle/>
          <a:p>
            <a:r>
              <a:rPr lang="en-US" dirty="0"/>
              <a:t>[Required For Morgan Stanley Smith Barney Events Only]</a:t>
            </a:r>
          </a:p>
        </p:txBody>
      </p:sp>
    </p:spTree>
    <p:extLst>
      <p:ext uri="{BB962C8B-B14F-4D97-AF65-F5344CB8AC3E}">
        <p14:creationId xmlns:p14="http://schemas.microsoft.com/office/powerpoint/2010/main" val="264594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a:t>
            </a:r>
          </a:p>
        </p:txBody>
      </p:sp>
      <p:grpSp>
        <p:nvGrpSpPr>
          <p:cNvPr id="6" name="Group 5"/>
          <p:cNvGrpSpPr/>
          <p:nvPr/>
        </p:nvGrpSpPr>
        <p:grpSpPr>
          <a:xfrm>
            <a:off x="419655" y="2209800"/>
            <a:ext cx="2603863" cy="2438400"/>
            <a:chOff x="-42625" y="2333880"/>
            <a:chExt cx="2971800" cy="2667000"/>
          </a:xfrm>
        </p:grpSpPr>
        <p:sp>
          <p:nvSpPr>
            <p:cNvPr id="9" name="Oval 8">
              <a:extLst>
                <a:ext uri="{FF2B5EF4-FFF2-40B4-BE49-F238E27FC236}">
                  <a16:creationId xmlns:a16="http://schemas.microsoft.com/office/drawing/2014/main" id="{E6A237CF-A01B-40ED-9A49-34E2EE1303CB}"/>
                </a:ext>
              </a:extLst>
            </p:cNvPr>
            <p:cNvSpPr/>
            <p:nvPr/>
          </p:nvSpPr>
          <p:spPr>
            <a:xfrm>
              <a:off x="-42625" y="2333880"/>
              <a:ext cx="2971800" cy="2667000"/>
            </a:xfrm>
            <a:prstGeom prst="ellipse">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a:extLst>
                <a:ext uri="{FF2B5EF4-FFF2-40B4-BE49-F238E27FC236}">
                  <a16:creationId xmlns:a16="http://schemas.microsoft.com/office/drawing/2014/main" id="{B27F55BD-C292-4E06-93D2-429AEFFEFF4C}"/>
                </a:ext>
              </a:extLst>
            </p:cNvPr>
            <p:cNvSpPr txBox="1"/>
            <p:nvPr/>
          </p:nvSpPr>
          <p:spPr>
            <a:xfrm>
              <a:off x="90723" y="3122133"/>
              <a:ext cx="2705101" cy="77425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Income</a:t>
              </a:r>
            </a:p>
            <a:p>
              <a:pPr algn="ctr"/>
              <a:r>
                <a:rPr lang="en-US" sz="2000" b="1" dirty="0">
                  <a:solidFill>
                    <a:schemeClr val="bg1"/>
                  </a:solidFill>
                  <a:latin typeface="Arial" panose="020B0604020202020204" pitchFamily="34" charset="0"/>
                  <a:cs typeface="Arial" panose="020B0604020202020204" pitchFamily="34" charset="0"/>
                </a:rPr>
                <a:t>Challenges</a:t>
              </a:r>
            </a:p>
          </p:txBody>
        </p:sp>
      </p:grpSp>
      <p:grpSp>
        <p:nvGrpSpPr>
          <p:cNvPr id="2" name="Group 1">
            <a:extLst>
              <a:ext uri="{FF2B5EF4-FFF2-40B4-BE49-F238E27FC236}">
                <a16:creationId xmlns:a16="http://schemas.microsoft.com/office/drawing/2014/main" id="{CEDDE709-2A3A-C344-A77A-04B66F82FE59}"/>
              </a:ext>
            </a:extLst>
          </p:cNvPr>
          <p:cNvGrpSpPr/>
          <p:nvPr/>
        </p:nvGrpSpPr>
        <p:grpSpPr>
          <a:xfrm>
            <a:off x="3280793" y="2209800"/>
            <a:ext cx="2603863" cy="2438400"/>
            <a:chOff x="3300412" y="2333880"/>
            <a:chExt cx="2847975" cy="2667000"/>
          </a:xfrm>
        </p:grpSpPr>
        <p:sp>
          <p:nvSpPr>
            <p:cNvPr id="12" name="Oval 11">
              <a:extLst>
                <a:ext uri="{FF2B5EF4-FFF2-40B4-BE49-F238E27FC236}">
                  <a16:creationId xmlns:a16="http://schemas.microsoft.com/office/drawing/2014/main" id="{48EF60D9-9C55-4E35-B9AF-66AAB95E2BB8}"/>
                </a:ext>
              </a:extLst>
            </p:cNvPr>
            <p:cNvSpPr/>
            <p:nvPr/>
          </p:nvSpPr>
          <p:spPr>
            <a:xfrm>
              <a:off x="3300412" y="2333880"/>
              <a:ext cx="2847975" cy="2667000"/>
            </a:xfrm>
            <a:prstGeom prst="ellipse">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p:cNvSpPr txBox="1"/>
            <p:nvPr/>
          </p:nvSpPr>
          <p:spPr>
            <a:xfrm>
              <a:off x="3367052" y="3155912"/>
              <a:ext cx="2628900" cy="77425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Dispelling Annuity Myths</a:t>
              </a:r>
            </a:p>
          </p:txBody>
        </p:sp>
      </p:grpSp>
      <p:grpSp>
        <p:nvGrpSpPr>
          <p:cNvPr id="3" name="Group 2">
            <a:extLst>
              <a:ext uri="{FF2B5EF4-FFF2-40B4-BE49-F238E27FC236}">
                <a16:creationId xmlns:a16="http://schemas.microsoft.com/office/drawing/2014/main" id="{0D4DD723-398A-0846-B6A1-6DF59D42B799}"/>
              </a:ext>
            </a:extLst>
          </p:cNvPr>
          <p:cNvGrpSpPr/>
          <p:nvPr/>
        </p:nvGrpSpPr>
        <p:grpSpPr>
          <a:xfrm>
            <a:off x="6141931" y="2209800"/>
            <a:ext cx="2603863" cy="2438400"/>
            <a:chOff x="6037026" y="3413760"/>
            <a:chExt cx="2847975" cy="2667000"/>
          </a:xfrm>
        </p:grpSpPr>
        <p:sp>
          <p:nvSpPr>
            <p:cNvPr id="11" name="Oval 10">
              <a:extLst>
                <a:ext uri="{FF2B5EF4-FFF2-40B4-BE49-F238E27FC236}">
                  <a16:creationId xmlns:a16="http://schemas.microsoft.com/office/drawing/2014/main" id="{1A468EFA-6845-4F84-80E1-D831D4098907}"/>
                </a:ext>
              </a:extLst>
            </p:cNvPr>
            <p:cNvSpPr/>
            <p:nvPr/>
          </p:nvSpPr>
          <p:spPr>
            <a:xfrm>
              <a:off x="6037026" y="3413760"/>
              <a:ext cx="2847975" cy="2667000"/>
            </a:xfrm>
            <a:prstGeom prst="ellipse">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extBox 12">
              <a:extLst>
                <a:ext uri="{FF2B5EF4-FFF2-40B4-BE49-F238E27FC236}">
                  <a16:creationId xmlns:a16="http://schemas.microsoft.com/office/drawing/2014/main" id="{D4333012-7F66-473C-BF3F-83B3A873B419}"/>
                </a:ext>
              </a:extLst>
            </p:cNvPr>
            <p:cNvSpPr txBox="1"/>
            <p:nvPr/>
          </p:nvSpPr>
          <p:spPr>
            <a:xfrm>
              <a:off x="6186318" y="4052267"/>
              <a:ext cx="2628900" cy="1110881"/>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Benefits of Annuities For Income Planning</a:t>
              </a:r>
            </a:p>
          </p:txBody>
        </p:sp>
      </p:grpSp>
    </p:spTree>
    <p:extLst>
      <p:ext uri="{BB962C8B-B14F-4D97-AF65-F5344CB8AC3E}">
        <p14:creationId xmlns:p14="http://schemas.microsoft.com/office/powerpoint/2010/main" val="33353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534400" cy="1066800"/>
          </a:xfrm>
        </p:spPr>
        <p:txBody>
          <a:bodyPr/>
          <a:lstStyle/>
          <a:p>
            <a:r>
              <a:rPr lang="en-US" sz="3000" dirty="0"/>
              <a:t>Retirement Income – Yesterday and Today</a:t>
            </a:r>
          </a:p>
        </p:txBody>
      </p:sp>
      <p:grpSp>
        <p:nvGrpSpPr>
          <p:cNvPr id="2" name="Group 7"/>
          <p:cNvGrpSpPr/>
          <p:nvPr/>
        </p:nvGrpSpPr>
        <p:grpSpPr>
          <a:xfrm>
            <a:off x="457200" y="1600200"/>
            <a:ext cx="8077199" cy="3500747"/>
            <a:chOff x="457200" y="1600200"/>
            <a:chExt cx="8077199" cy="3500747"/>
          </a:xfrm>
        </p:grpSpPr>
        <p:pic>
          <p:nvPicPr>
            <p:cNvPr id="22" name="Picture 21" descr="slide 35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641350"/>
              <a:ext cx="4267200" cy="3459597"/>
            </a:xfrm>
            <a:prstGeom prst="rect">
              <a:avLst/>
            </a:prstGeom>
          </p:spPr>
        </p:pic>
        <p:pic>
          <p:nvPicPr>
            <p:cNvPr id="23" name="Picture 22" descr="slide 35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1676400"/>
              <a:ext cx="4267199" cy="3421399"/>
            </a:xfrm>
            <a:prstGeom prst="rect">
              <a:avLst/>
            </a:prstGeom>
          </p:spPr>
        </p:pic>
        <p:sp>
          <p:nvSpPr>
            <p:cNvPr id="6" name="TextBox 5"/>
            <p:cNvSpPr txBox="1"/>
            <p:nvPr/>
          </p:nvSpPr>
          <p:spPr>
            <a:xfrm>
              <a:off x="1905000" y="1600200"/>
              <a:ext cx="1524000" cy="400110"/>
            </a:xfrm>
            <a:prstGeom prst="rect">
              <a:avLst/>
            </a:prstGeom>
            <a:solidFill>
              <a:schemeClr val="bg1"/>
            </a:solidFill>
          </p:spPr>
          <p:txBody>
            <a:bodyPr wrap="square" rtlCol="0">
              <a:spAutoFit/>
            </a:bodyPr>
            <a:lstStyle/>
            <a:p>
              <a:r>
                <a:rPr lang="en-US" sz="2000" b="1" dirty="0">
                  <a:solidFill>
                    <a:schemeClr val="accent1"/>
                  </a:solidFill>
                  <a:latin typeface="+mj-lt"/>
                  <a:ea typeface="Tahoma" pitchFamily="34" charset="0"/>
                  <a:cs typeface="Tahoma" pitchFamily="34" charset="0"/>
                </a:rPr>
                <a:t>Yesterday </a:t>
              </a:r>
            </a:p>
          </p:txBody>
        </p:sp>
        <p:sp>
          <p:nvSpPr>
            <p:cNvPr id="7" name="TextBox 6"/>
            <p:cNvSpPr txBox="1"/>
            <p:nvPr/>
          </p:nvSpPr>
          <p:spPr>
            <a:xfrm>
              <a:off x="4365522" y="1600200"/>
              <a:ext cx="4090219" cy="400110"/>
            </a:xfrm>
            <a:prstGeom prst="rect">
              <a:avLst/>
            </a:prstGeom>
            <a:solidFill>
              <a:schemeClr val="bg1"/>
            </a:solidFill>
          </p:spPr>
          <p:txBody>
            <a:bodyPr wrap="square" rtlCol="0">
              <a:spAutoFit/>
            </a:bodyPr>
            <a:lstStyle/>
            <a:p>
              <a:pPr algn="ctr"/>
              <a:r>
                <a:rPr lang="en-US" sz="2000" b="1" dirty="0">
                  <a:solidFill>
                    <a:schemeClr val="accent1"/>
                  </a:solidFill>
                  <a:latin typeface="+mj-lt"/>
                  <a:ea typeface="Tahoma" pitchFamily="34" charset="0"/>
                  <a:cs typeface="Tahoma" pitchFamily="34" charset="0"/>
                </a:rPr>
                <a:t>Today</a:t>
              </a:r>
            </a:p>
          </p:txBody>
        </p:sp>
      </p:grpSp>
    </p:spTree>
    <p:extLst>
      <p:ext uri="{BB962C8B-B14F-4D97-AF65-F5344CB8AC3E}">
        <p14:creationId xmlns:p14="http://schemas.microsoft.com/office/powerpoint/2010/main" val="1974195264"/>
      </p:ext>
    </p:extLst>
  </p:cSld>
  <p:clrMapOvr>
    <a:masterClrMapping/>
  </p:clrMapOvr>
  <p:transition/>
</p:sld>
</file>

<file path=ppt/theme/theme1.xml><?xml version="1.0" encoding="utf-8"?>
<a:theme xmlns:a="http://schemas.openxmlformats.org/drawingml/2006/main" name="FP CE Template">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accent1">
              <a:lumMod val="90000"/>
              <a:lumOff val="10000"/>
            </a:schemeClr>
          </a:solidFill>
          <a:tailEnd type="stealt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Presentation1">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Presentation1">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52318</TotalTime>
  <Words>6862</Words>
  <Application>Microsoft Office PowerPoint</Application>
  <PresentationFormat>On-screen Show (4:3)</PresentationFormat>
  <Paragraphs>581</Paragraphs>
  <Slides>38</Slides>
  <Notes>37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Arial</vt:lpstr>
      <vt:lpstr>Arial Black</vt:lpstr>
      <vt:lpstr>Arial Narrow</vt:lpstr>
      <vt:lpstr>Calibri</vt:lpstr>
      <vt:lpstr>Courier New</vt:lpstr>
      <vt:lpstr>Meta Offc Pro</vt:lpstr>
      <vt:lpstr>Open Sans</vt:lpstr>
      <vt:lpstr>PrudentialModern Med Cond</vt:lpstr>
      <vt:lpstr>Times New Roman</vt:lpstr>
      <vt:lpstr>Wingdings</vt:lpstr>
      <vt:lpstr>FP CE Template</vt:lpstr>
      <vt:lpstr>Presentation1</vt:lpstr>
      <vt:lpstr>1_Presentation1</vt:lpstr>
      <vt:lpstr>Office Theme</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INVESTED</vt:lpstr>
      <vt:lpstr>PowerPoint Presentation</vt:lpstr>
      <vt:lpstr>[Optional Disclosure Slide]</vt:lpstr>
      <vt:lpstr>[For Allstate Financial Services only: This slide must be shown prior to the beginning of the customer presentation]</vt:lpstr>
      <vt:lpstr>PowerPoint Presentation</vt:lpstr>
      <vt:lpstr>[Required For Morgan Stanley Smith Barney Events Only]</vt:lpstr>
      <vt:lpstr>Agenda </vt:lpstr>
      <vt:lpstr>Retirement Income – Yesterday and Today</vt:lpstr>
      <vt:lpstr>What do you know about a bear market?</vt:lpstr>
      <vt:lpstr>Market Risk</vt:lpstr>
      <vt:lpstr>Facing a Downturn on the Doorstep of Retirement </vt:lpstr>
      <vt:lpstr>Facing a Downturn in Retirement  </vt:lpstr>
      <vt:lpstr>What Market Will You Retire Into? A long-term view</vt:lpstr>
      <vt:lpstr>Investor Behavior Risk</vt:lpstr>
      <vt:lpstr>Withdrawal Rate Risk What is a safe and sustainable Withdrawal Rate?</vt:lpstr>
      <vt:lpstr>Required Minimum Distributions (RMDs) &amp; Sustainable Withdrawals</vt:lpstr>
      <vt:lpstr>Your Retirement Journey Could Last Longer Than You Think…</vt:lpstr>
      <vt:lpstr>Using Annuities to Help Mitigate Retirement Income Risks</vt:lpstr>
      <vt:lpstr>A Variable Annuity with an Income Benefit*  Can Provide:</vt:lpstr>
      <vt:lpstr>“I’ve Heard Annuities are Expensive”</vt:lpstr>
      <vt:lpstr>Insuring Our Most Important Assets</vt:lpstr>
      <vt:lpstr>Insuring Our Most Important Assets</vt:lpstr>
      <vt:lpstr>“I’ve Heard Annuities are Complex” </vt:lpstr>
      <vt:lpstr>“I’ve Heard Annuities Tie Up My Money”</vt:lpstr>
      <vt:lpstr>Additional considerations:</vt:lpstr>
      <vt:lpstr>Retirement Income Planning</vt:lpstr>
      <vt:lpstr>Retirement Income Planning Example</vt:lpstr>
      <vt:lpstr>Example #1- Covering Essential Expenses</vt:lpstr>
      <vt:lpstr>Example #1- Converting Assets to Cash Flow Investment needed to generate $12,000/Yr at age 65</vt:lpstr>
      <vt:lpstr>Example #2- 30 Year Retirement Likelihood of success</vt:lpstr>
      <vt:lpstr>Example #2- Creating Lifetime Income</vt:lpstr>
      <vt:lpstr>Example #2- Reducing Withdrawal Rates from Non-Guaranteed Investments</vt:lpstr>
      <vt:lpstr>Potential Benefits of Annuities in Planning  for Retirement </vt:lpstr>
      <vt:lpstr>Investor Satisfaction </vt:lpstr>
      <vt:lpstr>Summary</vt:lpstr>
      <vt:lpstr>Disclosures</vt:lpstr>
      <vt:lpstr>Disclosures</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x151826</dc:creator>
  <cp:lastModifiedBy>Jessica Jones</cp:lastModifiedBy>
  <cp:revision>2600</cp:revision>
  <cp:lastPrinted>2018-11-01T18:28:00Z</cp:lastPrinted>
  <dcterms:created xsi:type="dcterms:W3CDTF">2012-07-11T15:15:26Z</dcterms:created>
  <dcterms:modified xsi:type="dcterms:W3CDTF">2020-04-29T18:13:43Z</dcterms:modified>
</cp:coreProperties>
</file>