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6" r:id="rId2"/>
  </p:sldMasterIdLst>
  <p:notesMasterIdLst>
    <p:notesMasterId r:id="rId41"/>
  </p:notesMasterIdLst>
  <p:handoutMasterIdLst>
    <p:handoutMasterId r:id="rId42"/>
  </p:handoutMasterIdLst>
  <p:sldIdLst>
    <p:sldId id="423" r:id="rId3"/>
    <p:sldId id="424" r:id="rId4"/>
    <p:sldId id="318" r:id="rId5"/>
    <p:sldId id="391" r:id="rId6"/>
    <p:sldId id="569" r:id="rId7"/>
    <p:sldId id="441" r:id="rId8"/>
    <p:sldId id="419" r:id="rId9"/>
    <p:sldId id="422" r:id="rId10"/>
    <p:sldId id="349" r:id="rId11"/>
    <p:sldId id="350" r:id="rId12"/>
    <p:sldId id="384" r:id="rId13"/>
    <p:sldId id="396" r:id="rId14"/>
    <p:sldId id="275" r:id="rId15"/>
    <p:sldId id="397" r:id="rId16"/>
    <p:sldId id="398" r:id="rId17"/>
    <p:sldId id="399" r:id="rId18"/>
    <p:sldId id="400" r:id="rId19"/>
    <p:sldId id="401" r:id="rId20"/>
    <p:sldId id="402" r:id="rId21"/>
    <p:sldId id="403" r:id="rId22"/>
    <p:sldId id="404" r:id="rId23"/>
    <p:sldId id="405" r:id="rId24"/>
    <p:sldId id="278" r:id="rId25"/>
    <p:sldId id="406" r:id="rId26"/>
    <p:sldId id="407" r:id="rId27"/>
    <p:sldId id="408" r:id="rId28"/>
    <p:sldId id="409" r:id="rId29"/>
    <p:sldId id="421" r:id="rId30"/>
    <p:sldId id="411" r:id="rId31"/>
    <p:sldId id="412" r:id="rId32"/>
    <p:sldId id="413" r:id="rId33"/>
    <p:sldId id="283" r:id="rId34"/>
    <p:sldId id="414" r:id="rId35"/>
    <p:sldId id="381" r:id="rId36"/>
    <p:sldId id="415" r:id="rId37"/>
    <p:sldId id="346" r:id="rId38"/>
    <p:sldId id="394" r:id="rId39"/>
    <p:sldId id="568"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E"/>
    <a:srgbClr val="FAD200"/>
    <a:srgbClr val="868687"/>
    <a:srgbClr val="E7E8E9"/>
    <a:srgbClr val="002D4C"/>
    <a:srgbClr val="98C3D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1529" autoAdjust="0"/>
  </p:normalViewPr>
  <p:slideViewPr>
    <p:cSldViewPr>
      <p:cViewPr varScale="1">
        <p:scale>
          <a:sx n="66" d="100"/>
          <a:sy n="66" d="100"/>
        </p:scale>
        <p:origin x="14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0-3537-4834-90FA-BFECEA6BD2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3537-4834-90FA-BFECEA6BD241}"/>
              </c:ext>
            </c:extLst>
          </c:dPt>
          <c:cat>
            <c:numRef>
              <c:f>Sheet1!$A$2:$A$3</c:f>
              <c:numCache>
                <c:formatCode>General</c:formatCode>
                <c:ptCount val="2"/>
              </c:numCache>
            </c:numRef>
          </c:cat>
          <c:val>
            <c:numRef>
              <c:f>Sheet1!$B$2:$B$3</c:f>
              <c:numCache>
                <c:formatCode>0%</c:formatCode>
                <c:ptCount val="2"/>
                <c:pt idx="0">
                  <c:v>0.54</c:v>
                </c:pt>
                <c:pt idx="1">
                  <c:v>0.46</c:v>
                </c:pt>
              </c:numCache>
            </c:numRef>
          </c:val>
          <c:extLst>
            <c:ext xmlns:c16="http://schemas.microsoft.com/office/drawing/2014/chart" uri="{C3380CC4-5D6E-409C-BE32-E72D297353CC}">
              <c16:uniqueId val="{00000002-3537-4834-90FA-BFECEA6BD24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5742261861898"/>
          <c:y val="3.6515830379916903E-2"/>
          <c:w val="0.46379822169122897"/>
          <c:h val="0.8739997539370090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15B-47AC-8E58-8D62FD468F73}"/>
              </c:ext>
            </c:extLst>
          </c:dPt>
          <c:dLbls>
            <c:dLbl>
              <c:idx val="0"/>
              <c:tx>
                <c:rich>
                  <a:bodyPr/>
                  <a:lstStyle/>
                  <a:p>
                    <a:fld id="{A3172A0E-88FC-4085-B24A-4ECA3F580992}" type="VALUE">
                      <a:rPr lang="en-US" sz="135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5B-47AC-8E58-8D62FD468F73}"/>
                </c:ext>
              </c:extLst>
            </c:dLbl>
            <c:dLbl>
              <c:idx val="1"/>
              <c:tx>
                <c:rich>
                  <a:bodyPr/>
                  <a:lstStyle/>
                  <a:p>
                    <a:fld id="{D629F83D-BE6C-46B4-AD02-91DDE701DD5F}" type="VALUE">
                      <a:rPr lang="en-US" sz="1350">
                        <a:solidFill>
                          <a:schemeClr val="accent2"/>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FB-4176-A9CB-185DB70357E8}"/>
                </c:ext>
              </c:extLst>
            </c:dLbl>
            <c:spPr>
              <a:noFill/>
              <a:ln>
                <a:noFill/>
              </a:ln>
              <a:effectLst/>
            </c:spPr>
            <c:txPr>
              <a:bodyPr rot="0" spcFirstLastPara="1" vertOverflow="ellipsis" vert="horz" wrap="square" anchor="ctr" anchorCtr="0"/>
              <a:lstStyle/>
              <a:p>
                <a:pPr algn="ctr" rtl="0">
                  <a:defRPr lang="en-US" sz="1400" b="1" i="0" u="none" strike="noStrike" kern="1200" baseline="0">
                    <a:solidFill>
                      <a:srgbClr val="003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 62</c:v>
                </c:pt>
                <c:pt idx="1">
                  <c:v>Age 66</c:v>
                </c:pt>
              </c:strCache>
            </c:strRef>
          </c:cat>
          <c:val>
            <c:numRef>
              <c:f>Sheet1!$B$2:$B$3</c:f>
              <c:numCache>
                <c:formatCode>"$"#,##0</c:formatCode>
                <c:ptCount val="2"/>
                <c:pt idx="0">
                  <c:v>900048</c:v>
                </c:pt>
                <c:pt idx="1">
                  <c:v>1099657</c:v>
                </c:pt>
              </c:numCache>
            </c:numRef>
          </c:val>
          <c:extLst>
            <c:ext xmlns:c16="http://schemas.microsoft.com/office/drawing/2014/chart" uri="{C3380CC4-5D6E-409C-BE32-E72D297353CC}">
              <c16:uniqueId val="{00000001-A15B-47AC-8E58-8D62FD468F73}"/>
            </c:ext>
          </c:extLst>
        </c:ser>
        <c:dLbls>
          <c:showLegendKey val="0"/>
          <c:showVal val="0"/>
          <c:showCatName val="0"/>
          <c:showSerName val="0"/>
          <c:showPercent val="0"/>
          <c:showBubbleSize val="0"/>
        </c:dLbls>
        <c:gapWidth val="75"/>
        <c:axId val="-2145711264"/>
        <c:axId val="-2145708944"/>
      </c:barChart>
      <c:catAx>
        <c:axId val="-2145711264"/>
        <c:scaling>
          <c:orientation val="minMax"/>
        </c:scaling>
        <c:delete val="0"/>
        <c:axPos val="b"/>
        <c:numFmt formatCode="General" sourceLinked="1"/>
        <c:majorTickMark val="none"/>
        <c:minorTickMark val="none"/>
        <c:tickLblPos val="nextTo"/>
        <c:spPr>
          <a:noFill/>
          <a:ln w="19050"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45708944"/>
        <c:crosses val="autoZero"/>
        <c:auto val="1"/>
        <c:lblAlgn val="ctr"/>
        <c:lblOffset val="0"/>
        <c:noMultiLvlLbl val="0"/>
      </c:catAx>
      <c:valAx>
        <c:axId val="-2145708944"/>
        <c:scaling>
          <c:orientation val="minMax"/>
          <c:min val="700000"/>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one"/>
        <c:crossAx val="-21457112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4192910577096E-2"/>
          <c:y val="3.6515830379916903E-2"/>
          <c:w val="0.59775447608196797"/>
          <c:h val="0.8739997539370090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2A4D-40DF-B4BA-2C718977D606}"/>
              </c:ext>
            </c:extLst>
          </c:dPt>
          <c:dLbls>
            <c:dLbl>
              <c:idx val="0"/>
              <c:tx>
                <c:rich>
                  <a:bodyPr/>
                  <a:lstStyle/>
                  <a:p>
                    <a:fld id="{B28B0748-68DF-4EA4-BD76-3C18AABE384F}" type="VALUE">
                      <a:rPr lang="en-US" sz="135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95-4064-B8F8-17CFEF27B244}"/>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fld id="{56DBF95D-9C25-46A8-AD72-04A8A24C0A31}" type="VALUE">
                      <a:rPr lang="en-US" sz="1350"/>
                      <a:pPr>
                        <a:defRPr sz="1400" b="1">
                          <a:solidFill>
                            <a:schemeClr val="accent2"/>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4D-40DF-B4BA-2C718977D60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 62</c:v>
                </c:pt>
                <c:pt idx="1">
                  <c:v>Age 66</c:v>
                </c:pt>
              </c:strCache>
            </c:strRef>
          </c:cat>
          <c:val>
            <c:numRef>
              <c:f>Sheet1!$B$2:$B$3</c:f>
              <c:numCache>
                <c:formatCode>"$"#,##0</c:formatCode>
                <c:ptCount val="2"/>
                <c:pt idx="0">
                  <c:v>18000</c:v>
                </c:pt>
                <c:pt idx="1">
                  <c:v>24000</c:v>
                </c:pt>
              </c:numCache>
            </c:numRef>
          </c:val>
          <c:extLst>
            <c:ext xmlns:c16="http://schemas.microsoft.com/office/drawing/2014/chart" uri="{C3380CC4-5D6E-409C-BE32-E72D297353CC}">
              <c16:uniqueId val="{00000001-2A4D-40DF-B4BA-2C718977D606}"/>
            </c:ext>
          </c:extLst>
        </c:ser>
        <c:dLbls>
          <c:showLegendKey val="0"/>
          <c:showVal val="0"/>
          <c:showCatName val="0"/>
          <c:showSerName val="0"/>
          <c:showPercent val="0"/>
          <c:showBubbleSize val="0"/>
        </c:dLbls>
        <c:gapWidth val="75"/>
        <c:axId val="-2130644960"/>
        <c:axId val="-2130642912"/>
      </c:barChart>
      <c:catAx>
        <c:axId val="-2130644960"/>
        <c:scaling>
          <c:orientation val="minMax"/>
        </c:scaling>
        <c:delete val="0"/>
        <c:axPos val="b"/>
        <c:numFmt formatCode="General" sourceLinked="1"/>
        <c:majorTickMark val="none"/>
        <c:minorTickMark val="none"/>
        <c:tickLblPos val="nextTo"/>
        <c:spPr>
          <a:noFill/>
          <a:ln w="19050"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0642912"/>
        <c:crosses val="autoZero"/>
        <c:auto val="1"/>
        <c:lblAlgn val="ctr"/>
        <c:lblOffset val="0"/>
        <c:noMultiLvlLbl val="0"/>
      </c:catAx>
      <c:valAx>
        <c:axId val="-2130642912"/>
        <c:scaling>
          <c:orientation val="minMax"/>
          <c:min val="10000"/>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one"/>
        <c:crossAx val="-213064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78748"/>
          </a:xfrm>
          <a:prstGeom prst="rect">
            <a:avLst/>
          </a:prstGeom>
        </p:spPr>
        <p:txBody>
          <a:bodyPr vert="horz" lIns="91414" tIns="45707" rIns="91414" bIns="45707"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4142963" y="0"/>
            <a:ext cx="3170583" cy="478748"/>
          </a:xfrm>
          <a:prstGeom prst="rect">
            <a:avLst/>
          </a:prstGeom>
        </p:spPr>
        <p:txBody>
          <a:bodyPr vert="horz" lIns="91414" tIns="45707" rIns="91414" bIns="45707" rtlCol="0"/>
          <a:lstStyle>
            <a:lvl1pPr algn="r" fontAlgn="auto">
              <a:spcBef>
                <a:spcPts val="0"/>
              </a:spcBef>
              <a:spcAft>
                <a:spcPts val="0"/>
              </a:spcAft>
              <a:defRPr sz="1300">
                <a:latin typeface="+mn-lt"/>
              </a:defRPr>
            </a:lvl1pPr>
          </a:lstStyle>
          <a:p>
            <a:pPr>
              <a:defRPr/>
            </a:pPr>
            <a:fld id="{33570AC0-0751-417C-B5D9-63A9CF7346F2}" type="datetimeFigureOut">
              <a:rPr lang="en-US"/>
              <a:pPr>
                <a:defRPr/>
              </a:pPr>
              <a:t>6/8/2020</a:t>
            </a:fld>
            <a:endParaRPr lang="en-US" dirty="0"/>
          </a:p>
        </p:txBody>
      </p:sp>
      <p:sp>
        <p:nvSpPr>
          <p:cNvPr id="4" name="Footer Placeholder 3"/>
          <p:cNvSpPr>
            <a:spLocks noGrp="1"/>
          </p:cNvSpPr>
          <p:nvPr>
            <p:ph type="ftr" sz="quarter" idx="2"/>
          </p:nvPr>
        </p:nvSpPr>
        <p:spPr>
          <a:xfrm>
            <a:off x="2" y="9120814"/>
            <a:ext cx="3170583" cy="478748"/>
          </a:xfrm>
          <a:prstGeom prst="rect">
            <a:avLst/>
          </a:prstGeom>
        </p:spPr>
        <p:txBody>
          <a:bodyPr vert="horz" lIns="91414" tIns="45707" rIns="91414" bIns="45707"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2963" y="9120814"/>
            <a:ext cx="3170583" cy="478748"/>
          </a:xfrm>
          <a:prstGeom prst="rect">
            <a:avLst/>
          </a:prstGeom>
        </p:spPr>
        <p:txBody>
          <a:bodyPr vert="horz" lIns="91414" tIns="45707" rIns="91414" bIns="45707" rtlCol="0" anchor="b"/>
          <a:lstStyle>
            <a:lvl1pPr algn="r" fontAlgn="auto">
              <a:spcBef>
                <a:spcPts val="0"/>
              </a:spcBef>
              <a:spcAft>
                <a:spcPts val="0"/>
              </a:spcAft>
              <a:defRPr sz="1300">
                <a:latin typeface="+mn-lt"/>
              </a:defRPr>
            </a:lvl1pPr>
          </a:lstStyle>
          <a:p>
            <a:pPr>
              <a:defRPr/>
            </a:pPr>
            <a:fld id="{8C195706-568C-400C-98E0-456AC861363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583" cy="480388"/>
          </a:xfrm>
          <a:prstGeom prst="rect">
            <a:avLst/>
          </a:prstGeom>
        </p:spPr>
        <p:txBody>
          <a:bodyPr vert="horz" lIns="94837" tIns="47419" rIns="94837" bIns="47419"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2963" y="1"/>
            <a:ext cx="3170583" cy="480388"/>
          </a:xfrm>
          <a:prstGeom prst="rect">
            <a:avLst/>
          </a:prstGeom>
        </p:spPr>
        <p:txBody>
          <a:bodyPr vert="horz" lIns="94837" tIns="47419" rIns="94837" bIns="47419" rtlCol="0"/>
          <a:lstStyle>
            <a:lvl1pPr algn="r" fontAlgn="auto">
              <a:spcBef>
                <a:spcPts val="0"/>
              </a:spcBef>
              <a:spcAft>
                <a:spcPts val="0"/>
              </a:spcAft>
              <a:defRPr sz="1300">
                <a:latin typeface="+mn-lt"/>
              </a:defRPr>
            </a:lvl1pPr>
          </a:lstStyle>
          <a:p>
            <a:pPr>
              <a:defRPr/>
            </a:pPr>
            <a:fld id="{228143D3-1A71-4354-B6AD-AEAE323FCD25}" type="datetimeFigureOut">
              <a:rPr lang="en-US"/>
              <a:pPr>
                <a:defRPr/>
              </a:pPr>
              <a:t>6/8/2020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37" tIns="47419" rIns="94837" bIns="47419" rtlCol="0" anchor="ctr"/>
          <a:lstStyle/>
          <a:p>
            <a:pPr lvl="0"/>
            <a:endParaRPr lang="en-US" noProof="0"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37" tIns="47419" rIns="94837" bIns="4741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19175"/>
            <a:ext cx="3170583" cy="480388"/>
          </a:xfrm>
          <a:prstGeom prst="rect">
            <a:avLst/>
          </a:prstGeom>
        </p:spPr>
        <p:txBody>
          <a:bodyPr vert="horz" lIns="94837" tIns="47419" rIns="94837" bIns="47419"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2963" y="9119175"/>
            <a:ext cx="3170583" cy="480388"/>
          </a:xfrm>
          <a:prstGeom prst="rect">
            <a:avLst/>
          </a:prstGeom>
        </p:spPr>
        <p:txBody>
          <a:bodyPr vert="horz" lIns="94837" tIns="47419" rIns="94837" bIns="47419" rtlCol="0" anchor="b"/>
          <a:lstStyle>
            <a:lvl1pPr algn="r" fontAlgn="auto">
              <a:spcBef>
                <a:spcPts val="0"/>
              </a:spcBef>
              <a:spcAft>
                <a:spcPts val="0"/>
              </a:spcAft>
              <a:defRPr sz="1300">
                <a:latin typeface="+mn-lt"/>
              </a:defRPr>
            </a:lvl1pPr>
          </a:lstStyle>
          <a:p>
            <a:pPr>
              <a:defRPr/>
            </a:pPr>
            <a:fld id="{09A7D451-B922-4664-B689-2F2062BAB0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[REMOVE SLIDE WHEN USING FOR BANK FIRM OR CHASE].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dirty="0"/>
              <a:t>Welcome.</a:t>
            </a:r>
            <a:r>
              <a:rPr lang="en-US" baseline="0" dirty="0"/>
              <a:t> My name is _______________. </a:t>
            </a:r>
            <a:r>
              <a:rPr lang="en-US" dirty="0"/>
              <a:t>Today we are going to discuss the "Roadmap to Retirement," which introduces important conversations that you should consider having with your financial professional, tax and legal counsel as you approach certain retirement mile markers.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a:t>
            </a:fld>
            <a:endParaRPr lang="en-US" dirty="0"/>
          </a:p>
        </p:txBody>
      </p:sp>
    </p:spTree>
    <p:extLst>
      <p:ext uri="{BB962C8B-B14F-4D97-AF65-F5344CB8AC3E}">
        <p14:creationId xmlns:p14="http://schemas.microsoft.com/office/powerpoint/2010/main" val="299469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help you</a:t>
            </a:r>
            <a:r>
              <a:rPr lang="en-US" baseline="0" dirty="0"/>
              <a:t> travel safely on your journey to and through retirement, today we are going to focus on conversations that you can have with your financial professional at different mile markers. We will discuss topics for you to consider prior to age 50 and at ages 50, 55, 59½, 62, 65, 66-70 and 70½. </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let’s look at conversations to have</a:t>
            </a:r>
            <a:r>
              <a:rPr lang="en-US" baseline="0" dirty="0"/>
              <a:t> prior to age 50.</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Review asset allocation and retirement strategy </a:t>
            </a:r>
            <a:endParaRPr lang="en-US" dirty="0"/>
          </a:p>
          <a:p>
            <a:r>
              <a:rPr lang="en-US" dirty="0"/>
              <a:t>Hopefully, long before you turn 50, you will have met with your financial</a:t>
            </a:r>
            <a:r>
              <a:rPr lang="en-US" baseline="0" dirty="0"/>
              <a:t> professional</a:t>
            </a:r>
            <a:r>
              <a:rPr lang="en-US" dirty="0"/>
              <a:t> to start a plan to save for your retirement. </a:t>
            </a:r>
          </a:p>
          <a:p>
            <a:endParaRPr lang="en-US" dirty="0"/>
          </a:p>
          <a:p>
            <a:r>
              <a:rPr lang="en-US" dirty="0"/>
              <a:t>As you</a:t>
            </a:r>
            <a:r>
              <a:rPr lang="en-US" baseline="0" dirty="0"/>
              <a:t> </a:t>
            </a:r>
            <a:r>
              <a:rPr lang="en-US" dirty="0"/>
              <a:t>save for retirement, you should continue to evaluate how your retirement investments align with your retirement goals. Your strategy and</a:t>
            </a:r>
            <a:r>
              <a:rPr lang="en-US" baseline="0" dirty="0"/>
              <a:t> the way you invest your money should be</a:t>
            </a:r>
            <a:r>
              <a:rPr lang="en-US" dirty="0"/>
              <a:t> consistent with your risk tolerance, retirement needs and time horizon.  Your financial professional can help you determine what your risk tolerance</a:t>
            </a:r>
            <a:r>
              <a:rPr lang="en-US" baseline="0" dirty="0"/>
              <a:t> is.</a:t>
            </a:r>
            <a:endParaRPr lang="en-US" dirty="0"/>
          </a:p>
          <a:p>
            <a:r>
              <a:rPr lang="en-US" dirty="0"/>
              <a:t> </a:t>
            </a:r>
          </a:p>
          <a:p>
            <a:r>
              <a:rPr lang="en-US" dirty="0"/>
              <a:t>Asset allocation is the process of diversifying your money across different asset classes such as stocks, bonds and short-term investments, based on your current situation. More aggressive asset allocation, such as only investing</a:t>
            </a:r>
            <a:r>
              <a:rPr lang="en-US" baseline="0" dirty="0"/>
              <a:t> in stocks,</a:t>
            </a:r>
            <a:r>
              <a:rPr lang="en-US" dirty="0"/>
              <a:t> may be tempting due to its potential to deliver greater returns, but that also comes with higher risks and more volatility. Traditional wisdom suggests that as people get closer to retirement, a more conservative asset allocation may be appropriate.</a:t>
            </a:r>
          </a:p>
          <a:p>
            <a:endParaRPr lang="en-US" dirty="0"/>
          </a:p>
          <a:p>
            <a:r>
              <a:rPr lang="en-US" dirty="0"/>
              <a:t>As you and your financial professional find the right balance with asset allocation, you may also want to consider products that provide sustainable and predictable income regardless of market risks and volatility.</a:t>
            </a:r>
          </a:p>
          <a:p>
            <a:endParaRPr lang="en-US"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12</a:t>
            </a:fld>
            <a:endParaRPr lang="en-US" dirty="0"/>
          </a:p>
        </p:txBody>
      </p:sp>
    </p:spTree>
    <p:extLst>
      <p:ext uri="{BB962C8B-B14F-4D97-AF65-F5344CB8AC3E}">
        <p14:creationId xmlns:p14="http://schemas.microsoft.com/office/powerpoint/2010/main" val="286327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continue and look at conversations to have</a:t>
            </a:r>
            <a:r>
              <a:rPr lang="en-US" baseline="0" dirty="0"/>
              <a:t> in your 50s.</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Consider maxing out contributions to retirement plans and taking advantage of “catch-up contributions”</a:t>
            </a:r>
            <a:endParaRPr lang="en-US" dirty="0"/>
          </a:p>
          <a:p>
            <a:r>
              <a:rPr lang="en-US" dirty="0"/>
              <a:t>Continue to save as much as possible. In 2018</a:t>
            </a:r>
            <a:r>
              <a:rPr lang="en-US" i="1" dirty="0"/>
              <a:t>, </a:t>
            </a:r>
            <a:r>
              <a:rPr lang="en-US" dirty="0"/>
              <a:t>you</a:t>
            </a:r>
            <a:r>
              <a:rPr lang="en-US" baseline="0" dirty="0"/>
              <a:t> </a:t>
            </a:r>
            <a:r>
              <a:rPr lang="en-US" dirty="0"/>
              <a:t>can contribute up to $18,500 into your 401(k) plan. Your retirement plan may also permit participants who turn 50 by the end of the calendar year to make an additional “catch up contribution” up to $6,000. In addition to maxing out contributions into an employer sponsored retirement plan, you may want to consider making contributions into an IRA.  </a:t>
            </a:r>
          </a:p>
          <a:p>
            <a:r>
              <a:rPr lang="en-US" dirty="0"/>
              <a:t> </a:t>
            </a:r>
          </a:p>
          <a:p>
            <a:r>
              <a:rPr lang="en-US" dirty="0"/>
              <a:t>You</a:t>
            </a:r>
            <a:r>
              <a:rPr lang="en-US" baseline="0" dirty="0"/>
              <a:t> </a:t>
            </a:r>
            <a:r>
              <a:rPr lang="en-US" dirty="0"/>
              <a:t>can contribute $5,500 to an IRA plus a $1,000 “catch-up contribution” if you are age 50 or over. If contributions will be spread among different IRAs, the total contribution for all you</a:t>
            </a:r>
            <a:r>
              <a:rPr lang="en-US" baseline="0" dirty="0"/>
              <a:t> IRAs</a:t>
            </a:r>
            <a:r>
              <a:rPr lang="en-US" dirty="0"/>
              <a:t> cannot exceed $5,500 ($6,500 for those age 50 or over) for 2018. Whether part or all of the IRA contribution will be tax-</a:t>
            </a:r>
            <a:r>
              <a:rPr lang="en-US" dirty="0" err="1"/>
              <a:t>deductable</a:t>
            </a:r>
            <a:r>
              <a:rPr lang="en-US" dirty="0"/>
              <a:t> will depend on the level of income and whether you or your spouse is covered by a retirement plan at work. Contributions can be made into a Roth IRA if your income level does not exceed a certain threshold. You should consult your tax advisor to determine whether you are eligible to make contributions into either a tax deductible or Roth IRA.  </a:t>
            </a:r>
          </a:p>
          <a:p>
            <a:r>
              <a:rPr lang="en-US" dirty="0"/>
              <a:t> </a:t>
            </a:r>
          </a:p>
          <a:p>
            <a:r>
              <a:rPr lang="en-US" dirty="0"/>
              <a:t>After you</a:t>
            </a:r>
            <a:r>
              <a:rPr lang="en-US" baseline="0" dirty="0"/>
              <a:t> </a:t>
            </a:r>
            <a:r>
              <a:rPr lang="en-US" dirty="0"/>
              <a:t>max out contributions into your employer’s retirement plan and IRAs, you might want to consider making contributions into a tax-deferred investment.</a:t>
            </a:r>
          </a:p>
          <a:p>
            <a:endParaRPr lang="en-US"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14</a:t>
            </a:fld>
            <a:endParaRPr lang="en-US" dirty="0"/>
          </a:p>
        </p:txBody>
      </p:sp>
    </p:spTree>
    <p:extLst>
      <p:ext uri="{BB962C8B-B14F-4D97-AF65-F5344CB8AC3E}">
        <p14:creationId xmlns:p14="http://schemas.microsoft.com/office/powerpoint/2010/main" val="242055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342900"/>
            <a:ext cx="3354387" cy="2514600"/>
          </a:xfrm>
        </p:spPr>
      </p:sp>
      <p:sp>
        <p:nvSpPr>
          <p:cNvPr id="3" name="Notes Placeholder 2"/>
          <p:cNvSpPr>
            <a:spLocks noGrp="1"/>
          </p:cNvSpPr>
          <p:nvPr>
            <p:ph type="body" idx="1"/>
          </p:nvPr>
        </p:nvSpPr>
        <p:spPr>
          <a:xfrm>
            <a:off x="482321" y="3068626"/>
            <a:ext cx="6430945" cy="6373877"/>
          </a:xfrm>
        </p:spPr>
        <p:txBody>
          <a:bodyPr>
            <a:noAutofit/>
          </a:bodyPr>
          <a:lstStyle/>
          <a:p>
            <a:r>
              <a:rPr lang="en-US" sz="1000" dirty="0"/>
              <a:t>When it comes to retirement planning, don’t overlook the cost of healthcare. Take the time to review your healthcare needs, costs and coverage. If you retire before Medicare eligibility, you will want to make sure you and your family have the appropriate healthcare insurance.</a:t>
            </a:r>
          </a:p>
          <a:p>
            <a:r>
              <a:rPr lang="en-US" sz="1000" dirty="0"/>
              <a:t>Equally important is planning for the cost of long-term care. Nursing care alone averages $86,000 annually for a semi private room and $49,100 for basic in home care.*</a:t>
            </a:r>
            <a:r>
              <a:rPr lang="en-US" sz="1000" baseline="0" dirty="0"/>
              <a:t> </a:t>
            </a:r>
            <a:r>
              <a:rPr lang="en-US" sz="1200" kern="1200" dirty="0">
                <a:solidFill>
                  <a:schemeClr val="tx1"/>
                </a:solidFill>
                <a:latin typeface="+mn-lt"/>
                <a:ea typeface="+mn-ea"/>
                <a:cs typeface="+mn-cs"/>
              </a:rPr>
              <a:t>Someone turning age 65 today has almost a 70% chance of needing some type of long-term care services and support in their remaining years.**</a:t>
            </a:r>
            <a:endParaRPr lang="en-US" sz="1000" dirty="0"/>
          </a:p>
          <a:p>
            <a:r>
              <a:rPr lang="en-US" sz="1000" dirty="0"/>
              <a:t>However, Medicare only pays for a maximum of 100 days of nursing home care. </a:t>
            </a:r>
          </a:p>
          <a:p>
            <a:pPr defTabSz="957468">
              <a:defRPr/>
            </a:pPr>
            <a:endParaRPr lang="en-US" sz="1000" dirty="0"/>
          </a:p>
          <a:p>
            <a:r>
              <a:rPr lang="en-US" dirty="0"/>
              <a:t>Sources: *Genworth 2017 Cost of Care Survey; Home Health Aide Services Median Annual Cost; Nursing Home (Private Room) Median Annual Cost. </a:t>
            </a:r>
          </a:p>
          <a:p>
            <a:r>
              <a:rPr lang="en-US" sz="1200" kern="1200" dirty="0">
                <a:solidFill>
                  <a:schemeClr val="tx1"/>
                </a:solidFill>
                <a:latin typeface="+mn-lt"/>
                <a:ea typeface="+mn-ea"/>
                <a:cs typeface="+mn-cs"/>
              </a:rPr>
              <a:t>**US Department of Health and Human Services, https://longtermcare.acl.gov/the-basics/how-much-care-will-you-need.html, 2/21/2017.</a:t>
            </a:r>
            <a:endParaRPr lang="en-US" sz="1000"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15</a:t>
            </a:fld>
            <a:endParaRPr lang="en-US" dirty="0"/>
          </a:p>
        </p:txBody>
      </p:sp>
    </p:spTree>
    <p:extLst>
      <p:ext uri="{BB962C8B-B14F-4D97-AF65-F5344CB8AC3E}">
        <p14:creationId xmlns:p14="http://schemas.microsoft.com/office/powerpoint/2010/main" val="287262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40228" y="3386019"/>
            <a:ext cx="5915130" cy="6079154"/>
          </a:xfrm>
        </p:spPr>
        <p:txBody>
          <a:bodyPr>
            <a:normAutofit fontScale="92500" lnSpcReduction="10000"/>
          </a:bodyPr>
          <a:lstStyle/>
          <a:p>
            <a:r>
              <a:rPr lang="en-US" dirty="0"/>
              <a:t>The last mile marker conversation</a:t>
            </a:r>
            <a:r>
              <a:rPr lang="en-US" baseline="0" dirty="0"/>
              <a:t> we will discuss for age 50 is certainly not least in terms of importance. For accounts where a beneficiary is listed, make sure that you have recently reviewed the beneficiary designation to ensure that the correct beneficiary is named. Life happens. And when it does, most people do not immediately think to change or update the beneficiary designation on their accounts.</a:t>
            </a:r>
          </a:p>
          <a:p>
            <a:endParaRPr lang="en-US" baseline="0" dirty="0"/>
          </a:p>
          <a:p>
            <a:r>
              <a:rPr lang="en-US" baseline="0" dirty="0"/>
              <a:t>To illustrate the importance of beneficiary reviews, remember that a will only impacts assets that are subject to probate. So, even if you have recently updated your will, that update will not affect who will receive annuities, life insurance proceeds, IRAs, 401(k)s, Transfer-on-Death or TOD accounts, etc.</a:t>
            </a:r>
          </a:p>
          <a:p>
            <a:endParaRPr lang="en-US" baseline="0" dirty="0"/>
          </a:p>
          <a:p>
            <a:r>
              <a:rPr lang="en-US" baseline="0" dirty="0"/>
              <a:t>Second, qualified plans, such as 401(k)s, require your spouse to be named the beneficiary. If you wish for someone other than your spouse to be named as beneficiary, your spouse must waive that right to be a beneficiary. This scenario is common in second or third marriages. In these cases, you may wish for a child from your first marriage to be the beneficiary. However, for that to take place, your new spouse must waive his or her right to be named beneficiary. </a:t>
            </a:r>
          </a:p>
          <a:p>
            <a:endParaRPr lang="en-US" baseline="0" dirty="0"/>
          </a:p>
          <a:p>
            <a:r>
              <a:rPr lang="en-US" baseline="0" dirty="0"/>
              <a:t>And don’t forget about divorce. Many people make the incorrect assumption that a divorce will automatically remove the ex-spouse as beneficiary. Not necessarily. In many states, a new beneficiary designation must be made. There are plenty of horror stories where upon a person’s death the ex-spouse received the 401(k) assets simply because the deceased hadn’t completed a new form.</a:t>
            </a:r>
          </a:p>
          <a:p>
            <a:endParaRPr lang="en-US" baseline="0" dirty="0"/>
          </a:p>
          <a:p>
            <a:r>
              <a:rPr lang="en-US" baseline="0" dirty="0"/>
              <a:t>Finally, be cautious when naming a trust as beneficiary of an IRA, qualified plan or non-qualified annuity. While there are plenty of reasons to name a trust as beneficiary, doing so may limit the distribution options available to the trust beneficiaries. For example, if a trust is named as beneficiary of an IRA, the distributions will be distributed based on the beneficiary with the shortest life expectancy (</a:t>
            </a:r>
            <a:r>
              <a:rPr lang="en-US" dirty="0"/>
              <a:t>payable to the trust - not to each individual beneficiary of the trust).</a:t>
            </a:r>
            <a:endParaRPr lang="en-US" baseline="0" dirty="0"/>
          </a:p>
          <a:p>
            <a:endParaRPr lang="en-US" baseline="0" dirty="0"/>
          </a:p>
          <a:p>
            <a:r>
              <a:rPr lang="en-US" baseline="0" dirty="0"/>
              <a:t>In certain cases, you may wish to consider using a restricted beneficiary designation. These designations are offered by many annuity companies and can restrict the distribution options available to the beneficiary. For example, the restricted beneficiary designation may prevent the beneficiary from requesting a lump sum distribution and force the beneficiary to take distributions for a certain number of years or over his or her life expectancy.  Keep in mind that the distributions must still comply with the IRS rules and regulations concerning distributions.</a:t>
            </a:r>
            <a:endParaRPr lang="en-US" dirty="0"/>
          </a:p>
          <a:p>
            <a:endParaRPr lang="en-US" dirty="0"/>
          </a:p>
        </p:txBody>
      </p:sp>
      <p:sp>
        <p:nvSpPr>
          <p:cNvPr id="7" name="Slide Image Placeholder 6"/>
          <p:cNvSpPr>
            <a:spLocks noGrp="1" noRot="1" noChangeAspect="1"/>
          </p:cNvSpPr>
          <p:nvPr>
            <p:ph type="sldImg"/>
          </p:nvPr>
        </p:nvSpPr>
        <p:spPr>
          <a:xfrm>
            <a:off x="1895475" y="531813"/>
            <a:ext cx="3603625" cy="2703512"/>
          </a:xfrm>
        </p:spPr>
      </p:sp>
      <p:sp>
        <p:nvSpPr>
          <p:cNvPr id="9" name="Slide Number Placeholder 8"/>
          <p:cNvSpPr>
            <a:spLocks noGrp="1"/>
          </p:cNvSpPr>
          <p:nvPr>
            <p:ph type="sldNum" sz="quarter" idx="11"/>
          </p:nvPr>
        </p:nvSpPr>
        <p:spPr/>
        <p:txBody>
          <a:bodyPr/>
          <a:lstStyle/>
          <a:p>
            <a:pPr>
              <a:defRPr/>
            </a:pPr>
            <a:fld id="{09A7D451-B922-4664-B689-2F2062BAB09A}" type="slidenum">
              <a:rPr lang="en-US" smtClean="0"/>
              <a:pPr>
                <a:defRPr/>
              </a:pPr>
              <a:t>16</a:t>
            </a:fld>
            <a:endParaRPr lang="en-US" dirty="0"/>
          </a:p>
        </p:txBody>
      </p:sp>
    </p:spTree>
    <p:extLst>
      <p:ext uri="{BB962C8B-B14F-4D97-AF65-F5344CB8AC3E}">
        <p14:creationId xmlns:p14="http://schemas.microsoft.com/office/powerpoint/2010/main" val="65853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40228" y="4145502"/>
            <a:ext cx="5915130" cy="4355917"/>
          </a:xfrm>
        </p:spPr>
        <p:txBody>
          <a:bodyPr>
            <a:normAutofit fontScale="92500" lnSpcReduction="20000"/>
          </a:bodyPr>
          <a:lstStyle/>
          <a:p>
            <a:r>
              <a:rPr lang="en-US" b="1" i="1" dirty="0"/>
              <a:t>Retiring early</a:t>
            </a:r>
            <a:endParaRPr lang="en-US" dirty="0"/>
          </a:p>
          <a:p>
            <a:r>
              <a:rPr lang="en-US" dirty="0"/>
              <a:t>At age 55, many begin to think about the day they will retire. For some, that day may be a long time away; for others it might be sooner. Whether you decide to retire early or are forced to due to layoffs, downsizing or for health reasons, be sure you understand your retirement distribution options and the consequences of decisions</a:t>
            </a:r>
            <a:r>
              <a:rPr lang="en-US" baseline="0" dirty="0"/>
              <a:t> you may make</a:t>
            </a:r>
            <a:r>
              <a:rPr lang="en-US" dirty="0"/>
              <a:t>. </a:t>
            </a:r>
          </a:p>
          <a:p>
            <a:endParaRPr lang="en-US" dirty="0"/>
          </a:p>
          <a:p>
            <a:r>
              <a:rPr lang="en-US" dirty="0"/>
              <a:t>If you take withdrawals from an IRA before age 59½, you will have to pay ordinary income tax on the withdrawal plus a 10% penalty may apply. Note that there are several exceptions to the penalty.</a:t>
            </a:r>
          </a:p>
          <a:p>
            <a:r>
              <a:rPr lang="en-US" dirty="0"/>
              <a:t> </a:t>
            </a:r>
          </a:p>
          <a:p>
            <a:r>
              <a:rPr lang="en-US" b="1" i="1" dirty="0"/>
              <a:t>Early retirement and Social Security benefits</a:t>
            </a:r>
            <a:endParaRPr lang="en-US" dirty="0"/>
          </a:p>
          <a:p>
            <a:r>
              <a:rPr lang="en-US" dirty="0"/>
              <a:t>Early retirement may also impact future Social Security income benefits. Social Security calculates benefits based upon a person’s best 35 years of earnings. The Social Security benefits displayed on a statement are projections that assume the person is making at least what he/she made last year until the person attains his/her “full retirement age”, which is between 66 and 67 years old. If a person no longer has wage income and does not pay FICA taxes, the Social Security income payments will likely be reduced because they will add zero income for each year the person doesn’t work. Make sure you factor in potentially reduced Social Security benefits when planning an early retirement.</a:t>
            </a:r>
          </a:p>
          <a:p>
            <a:endParaRPr lang="en-US" b="1" i="1" dirty="0"/>
          </a:p>
          <a:p>
            <a:r>
              <a:rPr lang="en-US" b="1" i="1" dirty="0"/>
              <a:t>Early pension elections and Social Security integration</a:t>
            </a:r>
          </a:p>
          <a:p>
            <a:pPr defTabSz="948372">
              <a:defRPr/>
            </a:pPr>
            <a:r>
              <a:rPr lang="en-US" dirty="0"/>
              <a:t>Early pension payout options may be structured so that they</a:t>
            </a:r>
            <a:r>
              <a:rPr lang="en-US" baseline="0" dirty="0"/>
              <a:t> are</a:t>
            </a:r>
            <a:r>
              <a:rPr lang="en-US" dirty="0"/>
              <a:t> integrated with Social Security benefits. This is often referred to as a "level income annuity" option, and it provides increased monthly income prior to the time you will be eligible for Social Security benefits - age 62 or your Social Security "normal retirement age". But, it then decreases once you reach the age when you become eligible for Social Security benefits. The reduction in pension benefits could be between 50% and 80% of Social Security benefits. </a:t>
            </a:r>
          </a:p>
          <a:p>
            <a:endParaRPr lang="en-US" dirty="0"/>
          </a:p>
        </p:txBody>
      </p:sp>
      <p:sp>
        <p:nvSpPr>
          <p:cNvPr id="5" name="Slide Image Placeholder 4"/>
          <p:cNvSpPr>
            <a:spLocks noGrp="1" noRot="1" noChangeAspect="1"/>
          </p:cNvSpPr>
          <p:nvPr>
            <p:ph type="sldImg"/>
          </p:nvPr>
        </p:nvSpPr>
        <p:spPr>
          <a:xfrm>
            <a:off x="1389063" y="468313"/>
            <a:ext cx="4618037" cy="3463925"/>
          </a:xfrm>
        </p:spPr>
      </p:sp>
      <p:sp>
        <p:nvSpPr>
          <p:cNvPr id="7" name="Slide Number Placeholder 6"/>
          <p:cNvSpPr>
            <a:spLocks noGrp="1"/>
          </p:cNvSpPr>
          <p:nvPr>
            <p:ph type="sldNum" sz="quarter" idx="11"/>
          </p:nvPr>
        </p:nvSpPr>
        <p:spPr/>
        <p:txBody>
          <a:bodyPr/>
          <a:lstStyle/>
          <a:p>
            <a:pPr>
              <a:defRPr/>
            </a:pPr>
            <a:fld id="{09A7D451-B922-4664-B689-2F2062BAB09A}" type="slidenum">
              <a:rPr lang="en-US" smtClean="0"/>
              <a:pPr>
                <a:defRPr/>
              </a:pPr>
              <a:t>17</a:t>
            </a:fld>
            <a:endParaRPr lang="en-US" dirty="0"/>
          </a:p>
        </p:txBody>
      </p:sp>
    </p:spTree>
    <p:extLst>
      <p:ext uri="{BB962C8B-B14F-4D97-AF65-F5344CB8AC3E}">
        <p14:creationId xmlns:p14="http://schemas.microsoft.com/office/powerpoint/2010/main" val="47153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372">
              <a:defRPr/>
            </a:pPr>
            <a:r>
              <a:rPr lang="en-US" dirty="0"/>
              <a:t>Let’s move onto mile marker conversations for age 59½. Early distributions from most retirement accounts are subject to a 10% penalty in addition to applicable income taxes. One of the exceptions to the penalty is withdrawals taken after age 59½. </a:t>
            </a:r>
          </a:p>
          <a:p>
            <a:pPr defTabSz="948372">
              <a:defRPr/>
            </a:pPr>
            <a:endParaRPr lang="en-US" dirty="0"/>
          </a:p>
          <a:p>
            <a:pPr defTabSz="948372">
              <a:defRPr/>
            </a:pPr>
            <a:r>
              <a:rPr lang="en-US" dirty="0"/>
              <a:t>Many 401(k) plans permit participants access to their retirement accounts at age 59½ and prior to retirement. This is often called an “in-service withdrawal.” To find out whether your plan offers in-service withdrawals ask for a copy of the “Summary Plan Description,” check the 401(k) website, or speak with the 401(k) administrator at the 800 number provided on your statement.   </a:t>
            </a:r>
          </a:p>
          <a:p>
            <a:endParaRPr lang="en-US"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18</a:t>
            </a:fld>
            <a:endParaRPr lang="en-US" dirty="0"/>
          </a:p>
        </p:txBody>
      </p:sp>
    </p:spTree>
    <p:extLst>
      <p:ext uri="{BB962C8B-B14F-4D97-AF65-F5344CB8AC3E}">
        <p14:creationId xmlns:p14="http://schemas.microsoft.com/office/powerpoint/2010/main" val="415382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a:p>
            <a:endParaRPr lang="en-US" dirty="0"/>
          </a:p>
          <a:p>
            <a:r>
              <a:rPr lang="en-US" dirty="0"/>
              <a:t>As retirement nears, it becomes more important that your</a:t>
            </a:r>
            <a:r>
              <a:rPr lang="en-US" baseline="0" dirty="0"/>
              <a:t> </a:t>
            </a:r>
            <a:r>
              <a:rPr lang="en-US" dirty="0"/>
              <a:t>retirement money is protected against unnecessary market risks and volatility. Talk with your financial professional about whether it makes sense to take an in-service withdrawal and roll it to an IRA that provides sustainable and predictable retirement income. </a:t>
            </a:r>
          </a:p>
          <a:p>
            <a:endParaRPr lang="en-US" dirty="0"/>
          </a:p>
          <a:p>
            <a:r>
              <a:rPr lang="en-US" dirty="0"/>
              <a:t>As you know, traditional defined-benefit pension plans are on the decline and Social Security is facing </a:t>
            </a:r>
            <a:r>
              <a:rPr lang="en-US"/>
              <a:t>continued pressure, </a:t>
            </a:r>
            <a:r>
              <a:rPr lang="en-US" dirty="0"/>
              <a:t>meaning you will likely have to create your own guaranteed sources of retirement income. As a result, you may be interested</a:t>
            </a:r>
            <a:r>
              <a:rPr lang="en-US" baseline="0" dirty="0"/>
              <a:t> in</a:t>
            </a:r>
            <a:r>
              <a:rPr lang="en-US" dirty="0"/>
              <a:t> guaranteed income strategies that are designed to help protect retirement assets and provide income you can rely on.</a:t>
            </a:r>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19</a:t>
            </a:fld>
            <a:endParaRPr lang="en-US" dirty="0"/>
          </a:p>
        </p:txBody>
      </p:sp>
    </p:spTree>
    <p:extLst>
      <p:ext uri="{BB962C8B-B14F-4D97-AF65-F5344CB8AC3E}">
        <p14:creationId xmlns:p14="http://schemas.microsoft.com/office/powerpoint/2010/main" val="392254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[REQUIRED SLIDE FOR JP MORGAN CHASE AND CITIBANK. REMOVE WHEN USING FOR ALL OTHER FIRMS]</a:t>
            </a:r>
            <a:endParaRPr lang="en-US" sz="1200" kern="1200" dirty="0">
              <a:solidFill>
                <a:schemeClr val="tx1"/>
              </a:solidFill>
              <a:effectLst/>
              <a:latin typeface="+mn-lt"/>
              <a:ea typeface="+mn-ea"/>
              <a:cs typeface="+mn-cs"/>
            </a:endParaRPr>
          </a:p>
          <a:p>
            <a:endParaRPr lang="en-US" dirty="0"/>
          </a:p>
          <a:p>
            <a:r>
              <a:rPr lang="en-US" dirty="0"/>
              <a:t>Welcome.</a:t>
            </a:r>
            <a:r>
              <a:rPr lang="en-US" baseline="0" dirty="0"/>
              <a:t> My name is _______________. </a:t>
            </a:r>
            <a:r>
              <a:rPr lang="en-US" dirty="0"/>
              <a:t>Today we are going to discuss the "Roadmap to Retirement," which introduces important conversations that you should consider having with your financial professional, tax and legal counsel as you approach certain retirement mile markers.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5394F-3ACB-4A71-ACE6-D95FE9B42A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34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Reasons</a:t>
            </a:r>
            <a:r>
              <a:rPr lang="en-US" baseline="0" dirty="0"/>
              <a:t> to not roll money out of an employer sponsor plan may include the fact that:</a:t>
            </a:r>
          </a:p>
          <a:p>
            <a:endParaRPr lang="en-US" baseline="0" dirty="0"/>
          </a:p>
          <a:p>
            <a:pPr marL="239343" indent="-239343">
              <a:buAutoNum type="arabicParenR"/>
            </a:pPr>
            <a:r>
              <a:rPr lang="en-US" baseline="0" dirty="0"/>
              <a:t>Assets can be taken from a 401(k) plan after age 55 and prior to 59 ½ without the 10% penalty</a:t>
            </a:r>
          </a:p>
          <a:p>
            <a:pPr marL="239343" indent="-239343">
              <a:buAutoNum type="arabicParenR"/>
            </a:pPr>
            <a:r>
              <a:rPr lang="en-US" baseline="0" dirty="0"/>
              <a:t>There are no Required Minimum Distributions for those that work past age 70½ unless the participant is more than 5% of the business sponsoring the retirement plan. </a:t>
            </a:r>
            <a:r>
              <a:rPr lang="en-US" sz="1200" kern="1200" dirty="0">
                <a:solidFill>
                  <a:schemeClr val="tx1"/>
                </a:solidFill>
                <a:latin typeface="+mn-lt"/>
                <a:ea typeface="+mn-ea"/>
                <a:cs typeface="+mn-cs"/>
              </a:rPr>
              <a:t>Required Minimum Distributions are government mandated withdrawals from your retirement accounts starting when you turn age 70</a:t>
            </a:r>
            <a:r>
              <a:rPr lang="en-US" sz="1200" kern="1200" baseline="0" dirty="0">
                <a:solidFill>
                  <a:schemeClr val="tx1"/>
                </a:solidFill>
                <a:latin typeface="+mn-lt"/>
                <a:ea typeface="+mn-ea"/>
                <a:cs typeface="+mn-cs"/>
              </a:rPr>
              <a:t>½ </a:t>
            </a:r>
            <a:r>
              <a:rPr lang="en-US" sz="1200" kern="1200" dirty="0">
                <a:solidFill>
                  <a:schemeClr val="tx1"/>
                </a:solidFill>
                <a:latin typeface="+mn-lt"/>
                <a:ea typeface="+mn-ea"/>
                <a:cs typeface="+mn-cs"/>
              </a:rPr>
              <a:t>. We'll discuss them in detail further in this presentation.</a:t>
            </a:r>
            <a:endParaRPr lang="en-US" baseline="0" dirty="0"/>
          </a:p>
          <a:p>
            <a:pPr marL="239343" indent="-239343">
              <a:buAutoNum type="arabicParenR"/>
            </a:pPr>
            <a:r>
              <a:rPr lang="en-US" dirty="0"/>
              <a:t>Favorable NUA tax treatment is not available to IRAs. Therefore, if an individual has highly appreciated company stock in his employer-sponsored plan, rolling that stock to an IRA eliminates the ability to take advantage of NUA tax treatment. </a:t>
            </a:r>
            <a:endParaRPr lang="en-US" baseline="0" dirty="0"/>
          </a:p>
          <a:p>
            <a:pPr marL="239343" indent="-239343">
              <a:buAutoNum type="arabicParenR"/>
            </a:pPr>
            <a:r>
              <a:rPr lang="en-US" baseline="0" dirty="0"/>
              <a:t>Employer sponsored plans are entitled to creditor protection under Title I of ERISA (Employee Retirement Income Security Act).  IRAs are only afforded creditor protection under the federal bankruptcy laws or by state law.</a:t>
            </a:r>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20</a:t>
            </a:fld>
            <a:endParaRPr lang="en-US" dirty="0"/>
          </a:p>
        </p:txBody>
      </p:sp>
    </p:spTree>
    <p:extLst>
      <p:ext uri="{BB962C8B-B14F-4D97-AF65-F5344CB8AC3E}">
        <p14:creationId xmlns:p14="http://schemas.microsoft.com/office/powerpoint/2010/main" val="3134677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1223" y="3828106"/>
            <a:ext cx="6293140" cy="4355917"/>
          </a:xfrm>
        </p:spPr>
        <p:txBody>
          <a:bodyPr/>
          <a:lstStyle/>
          <a:p>
            <a:r>
              <a:rPr lang="en-US" sz="1300" dirty="0"/>
              <a:t>If you are not eligible to contribute to a Roth 401(k) plan or Roth IRA, consider the benefits of taking an in-service withdrawal and rolling money to a Roth IRA. Very few investments grow tax-free. Roth IRAs are one of the exceptions. Just as asset allocation and investment diversification are cornerstones of proper financial planning, having a tax-diversified retirement portfolio will become increasingly more important. By being able to supplement retirement income with tax-free income, retirees increase the likelihood of keeping themselves in a lower income tax bracket in retirement.  </a:t>
            </a:r>
          </a:p>
          <a:p>
            <a:r>
              <a:rPr lang="en-US" sz="1300" dirty="0"/>
              <a:t> </a:t>
            </a:r>
          </a:p>
          <a:p>
            <a:pPr fontAlgn="base"/>
            <a:endParaRPr lang="en-US" sz="1300" dirty="0"/>
          </a:p>
          <a:p>
            <a:endParaRPr lang="en-US" dirty="0"/>
          </a:p>
        </p:txBody>
      </p:sp>
      <p:sp>
        <p:nvSpPr>
          <p:cNvPr id="6" name="Slide Image Placeholder 5"/>
          <p:cNvSpPr>
            <a:spLocks noGrp="1" noRot="1" noChangeAspect="1"/>
          </p:cNvSpPr>
          <p:nvPr>
            <p:ph type="sldImg"/>
          </p:nvPr>
        </p:nvSpPr>
        <p:spPr>
          <a:xfrm>
            <a:off x="1589088" y="473075"/>
            <a:ext cx="4216400" cy="3162300"/>
          </a:xfrm>
        </p:spPr>
      </p:sp>
      <p:sp>
        <p:nvSpPr>
          <p:cNvPr id="8" name="Slide Number Placeholder 7"/>
          <p:cNvSpPr>
            <a:spLocks noGrp="1"/>
          </p:cNvSpPr>
          <p:nvPr>
            <p:ph type="sldNum" sz="quarter" idx="11"/>
          </p:nvPr>
        </p:nvSpPr>
        <p:spPr/>
        <p:txBody>
          <a:bodyPr/>
          <a:lstStyle/>
          <a:p>
            <a:pPr>
              <a:defRPr/>
            </a:pPr>
            <a:fld id="{09A7D451-B922-4664-B689-2F2062BAB09A}" type="slidenum">
              <a:rPr lang="en-US" smtClean="0"/>
              <a:pPr>
                <a:defRPr/>
              </a:pPr>
              <a:t>21</a:t>
            </a:fld>
            <a:endParaRPr lang="en-US" dirty="0"/>
          </a:p>
        </p:txBody>
      </p:sp>
    </p:spTree>
    <p:extLst>
      <p:ext uri="{BB962C8B-B14F-4D97-AF65-F5344CB8AC3E}">
        <p14:creationId xmlns:p14="http://schemas.microsoft.com/office/powerpoint/2010/main" val="1928587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If you are considering a Roth IRA conversion, make sure you have the money to fund a conversion. Also be sure that you are aware that the conversion to a Roth IRA has the possibility to bump you into a higher tax bracket. And you also may be subject to taxes and penalties if you withdraw Roth assets within five years of the conversion.</a:t>
            </a:r>
          </a:p>
          <a:p>
            <a:pPr fontAlgn="base"/>
            <a:endParaRPr lang="en-US" sz="1300" dirty="0"/>
          </a:p>
          <a:p>
            <a:pPr defTabSz="957468">
              <a:defRPr/>
            </a:pPr>
            <a:r>
              <a:rPr lang="en-US" sz="1300" dirty="0"/>
              <a:t>Conversions to a Roth IRA are generally fully taxable. Before you convert to a Roth IRA, consider how your tax bracket will affect the overall benefit of the rollover. Conversion income may push you into a higher tax bracket. It is, however, possible to convert only part of your traditional IRA. This could enable you to remain in the same tax bracket you would be in without the conversion. It is generally advisable to pay the taxes on the conversion with funds other than those in your traditional IRA. If you are under age 59½ when you do a conversion, any funds not deposited in the Roth IRA will be subject to the 10% federal income tax penalty (unless an exception applies).</a:t>
            </a:r>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22</a:t>
            </a:fld>
            <a:endParaRPr lang="en-US" dirty="0"/>
          </a:p>
        </p:txBody>
      </p:sp>
    </p:spTree>
    <p:extLst>
      <p:ext uri="{BB962C8B-B14F-4D97-AF65-F5344CB8AC3E}">
        <p14:creationId xmlns:p14="http://schemas.microsoft.com/office/powerpoint/2010/main" val="325726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372">
              <a:defRPr/>
            </a:pPr>
            <a:r>
              <a:rPr lang="en-US" dirty="0"/>
              <a:t>So now let’s talk about conversations to have</a:t>
            </a:r>
            <a:r>
              <a:rPr lang="en-US" baseline="0" dirty="0"/>
              <a:t> in your 60s.</a:t>
            </a:r>
            <a:endParaRPr lang="en-US" dirty="0"/>
          </a:p>
          <a:p>
            <a:pPr defTabSz="948372">
              <a:defRPr/>
            </a:pP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type="body" idx="1"/>
          </p:nvPr>
        </p:nvSpPr>
        <p:spPr/>
        <p:txBody>
          <a:bodyPr/>
          <a:lstStyle/>
          <a:p>
            <a:r>
              <a:rPr lang="en-US" dirty="0"/>
              <a:t>If you decide to take Social Security </a:t>
            </a:r>
            <a:r>
              <a:rPr lang="en-US" b="0" i="1" dirty="0"/>
              <a:t>before your full retirement age</a:t>
            </a:r>
            <a:r>
              <a:rPr lang="en-US" dirty="0"/>
              <a:t>, your benefits will be reduced,</a:t>
            </a:r>
            <a:r>
              <a:rPr lang="en-US" baseline="0" dirty="0"/>
              <a:t> possibly </a:t>
            </a:r>
            <a:r>
              <a:rPr lang="en-US" dirty="0"/>
              <a:t>as much as 30%</a:t>
            </a:r>
            <a:r>
              <a:rPr lang="en-US" sz="1200" kern="1200" dirty="0">
                <a:solidFill>
                  <a:schemeClr val="tx1"/>
                </a:solidFill>
                <a:latin typeface="+mn-lt"/>
                <a:ea typeface="+mn-ea"/>
                <a:cs typeface="+mn-cs"/>
              </a:rPr>
              <a:t>, if your full retirement age is 67 and you begin taking benefits at age 62</a:t>
            </a:r>
            <a:r>
              <a:rPr lang="en-US" dirty="0"/>
              <a:t>. It is important to remember that the reduced benefit would generally be your permanent benefit for the rest of your life.</a:t>
            </a:r>
          </a:p>
        </p:txBody>
      </p:sp>
      <p:sp>
        <p:nvSpPr>
          <p:cNvPr id="3" name="Slide Image Placeholder 2"/>
          <p:cNvSpPr>
            <a:spLocks noGrp="1" noRot="1" noChangeAspect="1"/>
          </p:cNvSpPr>
          <p:nvPr>
            <p:ph type="sldImg"/>
          </p:nvPr>
        </p:nvSpPr>
        <p:spPr/>
      </p:sp>
      <p:sp>
        <p:nvSpPr>
          <p:cNvPr id="6" name="Slide Number Placeholder 5"/>
          <p:cNvSpPr>
            <a:spLocks noGrp="1"/>
          </p:cNvSpPr>
          <p:nvPr>
            <p:ph type="sldNum" sz="quarter" idx="11"/>
          </p:nvPr>
        </p:nvSpPr>
        <p:spPr/>
        <p:txBody>
          <a:bodyPr/>
          <a:lstStyle/>
          <a:p>
            <a:pPr>
              <a:defRPr/>
            </a:pPr>
            <a:fld id="{09A7D451-B922-4664-B689-2F2062BAB09A}" type="slidenum">
              <a:rPr lang="en-US" smtClean="0"/>
              <a:pPr>
                <a:defRPr/>
              </a:pPr>
              <a:t>24</a:t>
            </a:fld>
            <a:endParaRPr lang="en-US" dirty="0"/>
          </a:p>
        </p:txBody>
      </p:sp>
    </p:spTree>
    <p:extLst>
      <p:ext uri="{BB962C8B-B14F-4D97-AF65-F5344CB8AC3E}">
        <p14:creationId xmlns:p14="http://schemas.microsoft.com/office/powerpoint/2010/main" val="34790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Signing up for Medicare has become a little more</a:t>
            </a:r>
            <a:r>
              <a:rPr lang="en-US" baseline="0" dirty="0"/>
              <a:t> tricky now that enrollment no longer comes at the same time people start collecting Social Security. At 65, you can enroll for Medicare benefits. But what if you are still working? Many workers covered by company health plans may still benefit from enrolling for Medicare, especially when you consider that individuals can take Parts A and B at different times. </a:t>
            </a:r>
          </a:p>
          <a:p>
            <a:r>
              <a:rPr lang="en-US" baseline="0" dirty="0"/>
              <a:t>Part A covers hospitals and is usually free. So that’s a “no-brainer”.  </a:t>
            </a:r>
          </a:p>
          <a:p>
            <a:endParaRPr lang="en-US" baseline="0" dirty="0"/>
          </a:p>
          <a:p>
            <a:r>
              <a:rPr lang="en-US" baseline="0" dirty="0"/>
              <a:t>Part B, which covers doctor visits, costs at least $134 month. So you may want to wait until after you retire to take advantage of Part B. But don’t wait too long to enroll for Part B. You must enroll in Part B within eight months from your last month of work, even if you have retiree health benefits or COBRA. Otherwise your coverage won’t kick in for 3 to 15 months and you will also face a 10% premium penalty for every 12 month delay.</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25</a:t>
            </a:fld>
            <a:endParaRPr lang="en-US" dirty="0"/>
          </a:p>
        </p:txBody>
      </p:sp>
    </p:spTree>
    <p:extLst>
      <p:ext uri="{BB962C8B-B14F-4D97-AF65-F5344CB8AC3E}">
        <p14:creationId xmlns:p14="http://schemas.microsoft.com/office/powerpoint/2010/main" val="1188232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40228" y="4542244"/>
            <a:ext cx="5915130" cy="4355917"/>
          </a:xfrm>
        </p:spPr>
        <p:txBody>
          <a:bodyPr>
            <a:normAutofit lnSpcReduction="10000"/>
          </a:bodyPr>
          <a:lstStyle/>
          <a:p>
            <a:r>
              <a:rPr lang="en-US" dirty="0"/>
              <a:t>Age 65 remains a traditional retirement age for Americans and a time to begin transitioning from the accumulation phase</a:t>
            </a:r>
            <a:r>
              <a:rPr lang="en-US" baseline="0" dirty="0"/>
              <a:t> </a:t>
            </a:r>
            <a:r>
              <a:rPr lang="en-US" dirty="0"/>
              <a:t>to the distribution phase of retirement planning. When approaching retirement age, you need to determine the investments, withdrawal rate and order of withdrawals that will create the most sustainable income stream. If your retirement assets are structured incorrectly, you could face a reduction in retirement income and adversely affect your lifestyle.  </a:t>
            </a:r>
          </a:p>
          <a:p>
            <a:r>
              <a:rPr lang="en-US" dirty="0"/>
              <a:t> </a:t>
            </a:r>
          </a:p>
          <a:p>
            <a:r>
              <a:rPr lang="en-US" dirty="0"/>
              <a:t>One of the first decisions you will have to make is what retirement account you should tap into first. You</a:t>
            </a:r>
            <a:r>
              <a:rPr lang="en-US" baseline="0" dirty="0"/>
              <a:t> </a:t>
            </a:r>
            <a:r>
              <a:rPr lang="en-US" dirty="0"/>
              <a:t>may have accumulated retirement assets into different buckets such as 401(k) plans, traditional IRAs, Roth IRAs, annuities and taxable accounts. Conventional wisdom may suggest to withdraw money from taxable accounts first, which may benefit from lower capital gain taxes, then tax-deferred accounts such as 401(k) and IRA accounts, and tax-free accounts such as Roth IRAs last. The rationale</a:t>
            </a:r>
            <a:r>
              <a:rPr lang="en-US" baseline="0" dirty="0"/>
              <a:t> behind spending taxable money first is because you want</a:t>
            </a:r>
            <a:r>
              <a:rPr lang="en-US" dirty="0"/>
              <a:t> retirement accounts to compound tax-deferred or tax-free as long as possible. However, such a simplistic approach might not be the best strategy. For instance, it may make sense to take distributions from taxable accounts while you</a:t>
            </a:r>
            <a:r>
              <a:rPr lang="en-US" baseline="0" dirty="0"/>
              <a:t> are</a:t>
            </a:r>
            <a:r>
              <a:rPr lang="en-US" dirty="0"/>
              <a:t> in a lower income tax bracket, to offset tax losses, or if you believe tax rates or your tax bracket are likely to be higher in the future. You</a:t>
            </a:r>
            <a:r>
              <a:rPr lang="en-US" baseline="0" dirty="0"/>
              <a:t> </a:t>
            </a:r>
            <a:r>
              <a:rPr lang="en-US" dirty="0"/>
              <a:t>should meet with your tax advisor to help determine the most tax-efficient way to tap into your retirement accounts.</a:t>
            </a:r>
          </a:p>
          <a:p>
            <a:r>
              <a:rPr lang="en-US" b="1" dirty="0"/>
              <a:t> </a:t>
            </a:r>
            <a:endParaRPr lang="en-US" dirty="0"/>
          </a:p>
          <a:p>
            <a:r>
              <a:rPr lang="en-US" dirty="0"/>
              <a:t>You</a:t>
            </a:r>
            <a:r>
              <a:rPr lang="en-US" baseline="0" dirty="0"/>
              <a:t> </a:t>
            </a:r>
            <a:r>
              <a:rPr lang="en-US" dirty="0"/>
              <a:t>will need to determine how much you can take from your retirement accounts each year, factoring the risks to retirement such as market volatility, inflation, taxes, healthcare</a:t>
            </a:r>
            <a:r>
              <a:rPr lang="en-US" baseline="0" dirty="0"/>
              <a:t> costs</a:t>
            </a:r>
            <a:r>
              <a:rPr lang="en-US" dirty="0"/>
              <a:t>, the sequence of returns, and longevity.  </a:t>
            </a:r>
          </a:p>
          <a:p>
            <a:endParaRPr lang="en-US" dirty="0"/>
          </a:p>
        </p:txBody>
      </p:sp>
      <p:sp>
        <p:nvSpPr>
          <p:cNvPr id="6" name="Slide Image Placeholder 5"/>
          <p:cNvSpPr>
            <a:spLocks noGrp="1" noRot="1" noChangeAspect="1"/>
          </p:cNvSpPr>
          <p:nvPr>
            <p:ph type="sldImg"/>
          </p:nvPr>
        </p:nvSpPr>
        <p:spPr/>
      </p:sp>
      <p:sp>
        <p:nvSpPr>
          <p:cNvPr id="8" name="Slide Number Placeholder 7"/>
          <p:cNvSpPr>
            <a:spLocks noGrp="1"/>
          </p:cNvSpPr>
          <p:nvPr>
            <p:ph type="sldNum" sz="quarter" idx="11"/>
          </p:nvPr>
        </p:nvSpPr>
        <p:spPr/>
        <p:txBody>
          <a:bodyPr/>
          <a:lstStyle/>
          <a:p>
            <a:pPr>
              <a:defRPr/>
            </a:pPr>
            <a:fld id="{09A7D451-B922-4664-B689-2F2062BAB09A}" type="slidenum">
              <a:rPr lang="en-US" smtClean="0"/>
              <a:pPr>
                <a:defRPr/>
              </a:pPr>
              <a:t>26</a:t>
            </a:fld>
            <a:endParaRPr lang="en-US" dirty="0"/>
          </a:p>
        </p:txBody>
      </p:sp>
    </p:spTree>
    <p:extLst>
      <p:ext uri="{BB962C8B-B14F-4D97-AF65-F5344CB8AC3E}">
        <p14:creationId xmlns:p14="http://schemas.microsoft.com/office/powerpoint/2010/main" val="3789732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40228" y="4134165"/>
            <a:ext cx="5915130" cy="4355917"/>
          </a:xfrm>
        </p:spPr>
        <p:txBody>
          <a:bodyPr/>
          <a:lstStyle/>
          <a:p>
            <a:r>
              <a:rPr lang="en-US" dirty="0"/>
              <a:t>When creating a strategy for transitioning savings to retirement income, the issue of longevity must be addressed. As you can see, a 65-year old married couple has a 50% chance that one member will live to age 94. That’s almost 30 years. Of course the challenge is how to generate income during those</a:t>
            </a:r>
            <a:r>
              <a:rPr lang="en-US" baseline="0" dirty="0"/>
              <a:t> </a:t>
            </a:r>
            <a:r>
              <a:rPr lang="en-US" dirty="0"/>
              <a:t>30 years.</a:t>
            </a:r>
          </a:p>
          <a:p>
            <a:endParaRPr lang="en-US" dirty="0"/>
          </a:p>
        </p:txBody>
      </p:sp>
      <p:sp>
        <p:nvSpPr>
          <p:cNvPr id="6" name="Slide Image Placeholder 5"/>
          <p:cNvSpPr>
            <a:spLocks noGrp="1" noRot="1" noChangeAspect="1"/>
          </p:cNvSpPr>
          <p:nvPr>
            <p:ph type="sldImg"/>
          </p:nvPr>
        </p:nvSpPr>
        <p:spPr>
          <a:xfrm>
            <a:off x="1433513" y="582613"/>
            <a:ext cx="4529137" cy="3395662"/>
          </a:xfrm>
        </p:spPr>
      </p:sp>
      <p:sp>
        <p:nvSpPr>
          <p:cNvPr id="8" name="Slide Number Placeholder 7"/>
          <p:cNvSpPr>
            <a:spLocks noGrp="1"/>
          </p:cNvSpPr>
          <p:nvPr>
            <p:ph type="sldNum" sz="quarter" idx="11"/>
          </p:nvPr>
        </p:nvSpPr>
        <p:spPr/>
        <p:txBody>
          <a:bodyPr/>
          <a:lstStyle/>
          <a:p>
            <a:pPr>
              <a:defRPr/>
            </a:pPr>
            <a:fld id="{09A7D451-B922-4664-B689-2F2062BAB09A}" type="slidenum">
              <a:rPr lang="en-US" smtClean="0"/>
              <a:pPr>
                <a:defRPr/>
              </a:pPr>
              <a:t>27</a:t>
            </a:fld>
            <a:endParaRPr lang="en-US" dirty="0"/>
          </a:p>
        </p:txBody>
      </p:sp>
    </p:spTree>
    <p:extLst>
      <p:ext uri="{BB962C8B-B14F-4D97-AF65-F5344CB8AC3E}">
        <p14:creationId xmlns:p14="http://schemas.microsoft.com/office/powerpoint/2010/main" val="1817116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Another challenge of living longer is how much money you can safely take</a:t>
            </a:r>
            <a:r>
              <a:rPr lang="en-US" baseline="0" dirty="0"/>
              <a:t> out of your retirement investments each year</a:t>
            </a:r>
            <a:r>
              <a:rPr lang="en-US" dirty="0"/>
              <a:t>.  </a:t>
            </a:r>
          </a:p>
          <a:p>
            <a:r>
              <a:rPr lang="en-US" dirty="0"/>
              <a:t>How much can you safely withdraw from your portfolio so it lasts for the rest of your life?  </a:t>
            </a:r>
          </a:p>
          <a:p>
            <a:endParaRPr lang="en-US" dirty="0"/>
          </a:p>
          <a:p>
            <a:r>
              <a:rPr lang="en-US" dirty="0"/>
              <a:t>In theory, a safe withdrawal rate is the maximum amount of money you can withdraw from a retirement portfolio with zero probability of depleting these savings during your lifetime.</a:t>
            </a:r>
            <a:r>
              <a:rPr lang="en-US" baseline="0" dirty="0"/>
              <a:t> This is also referred to as a “Sustainable Withdrawal Rate.” </a:t>
            </a:r>
          </a:p>
          <a:p>
            <a:endParaRPr lang="en-US" dirty="0"/>
          </a:p>
          <a:p>
            <a:r>
              <a:rPr lang="en-US" dirty="0"/>
              <a:t>As you can see, over time, financial experts</a:t>
            </a:r>
            <a:r>
              <a:rPr lang="en-US" baseline="0" dirty="0"/>
              <a:t> have had different opinions on what a safe withdrawal rate is, depending on the prevailing market conditions. </a:t>
            </a:r>
            <a:r>
              <a:rPr lang="en-US" sz="1200" kern="1200" dirty="0">
                <a:solidFill>
                  <a:schemeClr val="tx1"/>
                </a:solidFill>
                <a:effectLst/>
                <a:latin typeface="+mn-lt"/>
                <a:ea typeface="+mn-ea"/>
                <a:cs typeface="+mn-cs"/>
              </a:rPr>
              <a:t>For example, in the past, a safe withdrawal rate has been viewed as being as high as almost 6%. But in today’s low interest rate environment, the latest estimates are actually lower than 3%. </a:t>
            </a:r>
          </a:p>
          <a:p>
            <a:endParaRPr lang="en-US" sz="1200" kern="1200" baseline="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 “Determining Withdrawal Rates Using Historical Data”, William </a:t>
            </a:r>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Journal of Financial Planning, October 1994</a:t>
            </a:r>
          </a:p>
          <a:p>
            <a:r>
              <a:rPr lang="en-US" sz="1200" kern="1200" dirty="0">
                <a:solidFill>
                  <a:schemeClr val="tx1"/>
                </a:solidFill>
                <a:effectLst/>
                <a:latin typeface="+mn-lt"/>
                <a:ea typeface="+mn-ea"/>
                <a:cs typeface="+mn-cs"/>
              </a:rPr>
              <a:t>Trinity Study = “Retirement Savings: Choosing a Withdrawal Rate that is Sustainable”; Cooley, Hubbard &amp; Walz;; Journal of the </a:t>
            </a:r>
            <a:r>
              <a:rPr lang="en-US" sz="1200" kern="1200">
                <a:solidFill>
                  <a:schemeClr val="tx1"/>
                </a:solidFill>
                <a:effectLst/>
                <a:latin typeface="+mn-lt"/>
                <a:ea typeface="+mn-ea"/>
                <a:cs typeface="+mn-cs"/>
              </a:rPr>
              <a:t>American Association </a:t>
            </a:r>
            <a:r>
              <a:rPr lang="en-US" sz="1200" kern="1200" dirty="0">
                <a:solidFill>
                  <a:schemeClr val="tx1"/>
                </a:solidFill>
                <a:effectLst/>
                <a:latin typeface="+mn-lt"/>
                <a:ea typeface="+mn-ea"/>
                <a:cs typeface="+mn-cs"/>
              </a:rPr>
              <a:t>of Individual Investors; February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Jonathan Guyton = “Decision Rules and Portfolio Management for Retirees: Is the ‘Safe’ Initial Withdrawal Rate Too Safe?”, Jonathan Guyton; FPA Journal; October 2004; range 3.4% to 5.8%</a:t>
            </a:r>
          </a:p>
          <a:p>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 “Conserving Client Portfolios During Retirement”; William </a:t>
            </a:r>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FPA Press, 2006</a:t>
            </a:r>
          </a:p>
          <a:p>
            <a:r>
              <a:rPr lang="en-US" sz="1200" kern="1200" dirty="0" err="1">
                <a:solidFill>
                  <a:schemeClr val="tx1"/>
                </a:solidFill>
                <a:effectLst/>
                <a:latin typeface="+mn-lt"/>
                <a:ea typeface="+mn-ea"/>
                <a:cs typeface="+mn-cs"/>
              </a:rPr>
              <a:t>Kitces</a:t>
            </a:r>
            <a:r>
              <a:rPr lang="en-US" sz="1200" kern="1200" dirty="0">
                <a:solidFill>
                  <a:schemeClr val="tx1"/>
                </a:solidFill>
                <a:effectLst/>
                <a:latin typeface="+mn-lt"/>
                <a:ea typeface="+mn-ea"/>
                <a:cs typeface="+mn-cs"/>
              </a:rPr>
              <a:t> = “Resolving the Paradox – Is the Safe Withdrawal Rate Sometimes Too Safe?”; Michael </a:t>
            </a:r>
            <a:r>
              <a:rPr lang="en-US" sz="1200" kern="1200" dirty="0" err="1">
                <a:solidFill>
                  <a:schemeClr val="tx1"/>
                </a:solidFill>
                <a:effectLst/>
                <a:latin typeface="+mn-lt"/>
                <a:ea typeface="+mn-ea"/>
                <a:cs typeface="+mn-cs"/>
              </a:rPr>
              <a:t>Kitces</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Kitces</a:t>
            </a:r>
            <a:r>
              <a:rPr lang="en-US" sz="1200" kern="1200" dirty="0">
                <a:solidFill>
                  <a:schemeClr val="tx1"/>
                </a:solidFill>
                <a:effectLst/>
                <a:latin typeface="+mn-lt"/>
                <a:ea typeface="+mn-ea"/>
                <a:cs typeface="+mn-cs"/>
              </a:rPr>
              <a:t> Report; May 2008; assumes a 60/40 equity fixed income allocation</a:t>
            </a:r>
          </a:p>
          <a:p>
            <a:r>
              <a:rPr lang="en-US" sz="1200" kern="1200" dirty="0" err="1">
                <a:solidFill>
                  <a:schemeClr val="tx1"/>
                </a:solidFill>
                <a:effectLst/>
                <a:latin typeface="+mn-lt"/>
                <a:ea typeface="+mn-ea"/>
                <a:cs typeface="+mn-cs"/>
              </a:rPr>
              <a:t>Milevsky</a:t>
            </a:r>
            <a:r>
              <a:rPr lang="en-US" sz="1200" kern="1200" dirty="0">
                <a:solidFill>
                  <a:schemeClr val="tx1"/>
                </a:solidFill>
                <a:effectLst/>
                <a:latin typeface="+mn-lt"/>
                <a:ea typeface="+mn-ea"/>
                <a:cs typeface="+mn-cs"/>
              </a:rPr>
              <a:t>/Huang = “Spending Retirement on Planet Vulcan: The Impact of Longevity Risk Aversion on Optimal Withdrawal Rates”; M.A. </a:t>
            </a:r>
            <a:r>
              <a:rPr lang="en-US" sz="1200" kern="1200" dirty="0" err="1">
                <a:solidFill>
                  <a:schemeClr val="tx1"/>
                </a:solidFill>
                <a:effectLst/>
                <a:latin typeface="+mn-lt"/>
                <a:ea typeface="+mn-ea"/>
                <a:cs typeface="+mn-cs"/>
              </a:rPr>
              <a:t>Milevsky</a:t>
            </a:r>
            <a:r>
              <a:rPr lang="en-US" sz="1200" kern="1200" dirty="0">
                <a:solidFill>
                  <a:schemeClr val="tx1"/>
                </a:solidFill>
                <a:effectLst/>
                <a:latin typeface="+mn-lt"/>
                <a:ea typeface="+mn-ea"/>
                <a:cs typeface="+mn-cs"/>
              </a:rPr>
              <a:t> &amp; H. Huang;; range 3.0% to 7% (highly risk averse to less risk-averse)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Pfau= Retirement: Income dashboard 4/2107</a:t>
            </a:r>
            <a:endParaRPr lang="en-US" baseline="0"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28</a:t>
            </a:fld>
            <a:endParaRPr lang="en-US" dirty="0"/>
          </a:p>
        </p:txBody>
      </p:sp>
    </p:spTree>
    <p:extLst>
      <p:ext uri="{BB962C8B-B14F-4D97-AF65-F5344CB8AC3E}">
        <p14:creationId xmlns:p14="http://schemas.microsoft.com/office/powerpoint/2010/main" val="362902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Starting the conversation about Required</a:t>
            </a:r>
            <a:r>
              <a:rPr lang="en-US" baseline="0" dirty="0"/>
              <a:t> </a:t>
            </a:r>
            <a:r>
              <a:rPr lang="en-US" dirty="0"/>
              <a:t>Minimum</a:t>
            </a:r>
            <a:r>
              <a:rPr lang="en-US" baseline="0" dirty="0"/>
              <a:t> </a:t>
            </a:r>
            <a:r>
              <a:rPr lang="en-US" dirty="0"/>
              <a:t>Distributions while you are still in your 60s will help you plan and prepare for the challenges that lie ahead. As you can see from the IRS table shown here, beginning at age 70½, Required Minimum Distributions need to be taken annually. The first Required Minimum Distribution requires a withdrawal of 3.65% of the prior account balance. Over time that percentage increases.</a:t>
            </a:r>
          </a:p>
        </p:txBody>
      </p:sp>
      <p:sp>
        <p:nvSpPr>
          <p:cNvPr id="5" name="Slide Image Placeholder 4"/>
          <p:cNvSpPr>
            <a:spLocks noGrp="1" noRot="1" noChangeAspect="1"/>
          </p:cNvSpPr>
          <p:nvPr>
            <p:ph type="sldImg"/>
          </p:nvPr>
        </p:nvSpPr>
        <p:spPr/>
      </p:sp>
      <p:sp>
        <p:nvSpPr>
          <p:cNvPr id="7" name="Slide Number Placeholder 6"/>
          <p:cNvSpPr>
            <a:spLocks noGrp="1"/>
          </p:cNvSpPr>
          <p:nvPr>
            <p:ph type="sldNum" sz="quarter" idx="11"/>
          </p:nvPr>
        </p:nvSpPr>
        <p:spPr/>
        <p:txBody>
          <a:bodyPr/>
          <a:lstStyle/>
          <a:p>
            <a:pPr>
              <a:defRPr/>
            </a:pPr>
            <a:fld id="{09A7D451-B922-4664-B689-2F2062BAB09A}" type="slidenum">
              <a:rPr lang="en-US" smtClean="0"/>
              <a:pPr>
                <a:defRPr/>
              </a:pPr>
              <a:t>29</a:t>
            </a:fld>
            <a:endParaRPr lang="en-US" dirty="0"/>
          </a:p>
        </p:txBody>
      </p:sp>
    </p:spTree>
    <p:extLst>
      <p:ext uri="{BB962C8B-B14F-4D97-AF65-F5344CB8AC3E}">
        <p14:creationId xmlns:p14="http://schemas.microsoft.com/office/powerpoint/2010/main" val="155812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[REQUIRED SLIDE FOR BANK FIRMS ONLY.  REMOVE WHEN USING FOR ALL OTHER FIRMS].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dirty="0"/>
              <a:t>Welcome.</a:t>
            </a:r>
            <a:r>
              <a:rPr lang="en-US" baseline="0" dirty="0"/>
              <a:t> My name is _______________. </a:t>
            </a:r>
            <a:r>
              <a:rPr lang="en-US" dirty="0"/>
              <a:t>Today we are going to discuss the "Roadmap to Retirement," which introduces important conversations that you should consider having with your financial professional, tax and legal counsel as you approach certain retirement mile markers.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talk about when to</a:t>
            </a:r>
            <a:r>
              <a:rPr lang="en-US" baseline="0" dirty="0"/>
              <a:t> start taking Social Security again.  </a:t>
            </a:r>
            <a:r>
              <a:rPr lang="en-US" dirty="0"/>
              <a:t>If you decide to wait until after your Full Retirement Age to start taking Social Security benefits, they may be increased. Here is an example of someone whose Full Retirement Age is 66, and the impact of them waiting to take their benefits at age 70. </a:t>
            </a:r>
            <a:r>
              <a:rPr lang="en-US" b="1" dirty="0"/>
              <a:t>[Speaker: Read Slide.]</a:t>
            </a:r>
            <a:endParaRPr lang="en-US"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30</a:t>
            </a:fld>
            <a:endParaRPr lang="en-US" dirty="0"/>
          </a:p>
        </p:txBody>
      </p:sp>
    </p:spTree>
    <p:extLst>
      <p:ext uri="{BB962C8B-B14F-4D97-AF65-F5344CB8AC3E}">
        <p14:creationId xmlns:p14="http://schemas.microsoft.com/office/powerpoint/2010/main" val="127774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Married individuals can claim Social Security benefits based on their own personal earnings record or up to 50% of their spouse’s Social Security benefit, whichever is higher. If the spouse began receiving spousal benefits before his or her own normal retirement age the spousal benefit would be 35%, not 50%, of their spouse’s Social Security benefit.</a:t>
            </a:r>
          </a:p>
          <a:p>
            <a:endParaRPr lang="en-US" dirty="0"/>
          </a:p>
          <a:p>
            <a:r>
              <a:rPr lang="en-US" b="0" dirty="0"/>
              <a:t>But you cannot claim a spousal benefit until your spouse files for benefits.</a:t>
            </a:r>
          </a:p>
          <a:p>
            <a:endParaRPr lang="en-US" dirty="0"/>
          </a:p>
        </p:txBody>
      </p:sp>
      <p:sp>
        <p:nvSpPr>
          <p:cNvPr id="6" name="Slide Image Placeholder 5"/>
          <p:cNvSpPr>
            <a:spLocks noGrp="1" noRot="1" noChangeAspect="1"/>
          </p:cNvSpPr>
          <p:nvPr>
            <p:ph type="sldImg"/>
          </p:nvPr>
        </p:nvSpPr>
        <p:spPr/>
      </p:sp>
      <p:sp>
        <p:nvSpPr>
          <p:cNvPr id="8" name="Slide Number Placeholder 7"/>
          <p:cNvSpPr>
            <a:spLocks noGrp="1"/>
          </p:cNvSpPr>
          <p:nvPr>
            <p:ph type="sldNum" sz="quarter" idx="11"/>
          </p:nvPr>
        </p:nvSpPr>
        <p:spPr/>
        <p:txBody>
          <a:bodyPr/>
          <a:lstStyle/>
          <a:p>
            <a:pPr>
              <a:defRPr/>
            </a:pPr>
            <a:fld id="{09A7D451-B922-4664-B689-2F2062BAB09A}" type="slidenum">
              <a:rPr lang="en-US" smtClean="0"/>
              <a:pPr>
                <a:defRPr/>
              </a:pPr>
              <a:t>31</a:t>
            </a:fld>
            <a:endParaRPr lang="en-US" dirty="0"/>
          </a:p>
        </p:txBody>
      </p:sp>
    </p:spTree>
    <p:extLst>
      <p:ext uri="{BB962C8B-B14F-4D97-AF65-F5344CB8AC3E}">
        <p14:creationId xmlns:p14="http://schemas.microsoft.com/office/powerpoint/2010/main" val="1381180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372">
              <a:defRPr/>
            </a:pPr>
            <a:r>
              <a:rPr lang="en-US" dirty="0"/>
              <a:t>So now let’s talk about conversations to have</a:t>
            </a:r>
            <a:r>
              <a:rPr lang="en-US" baseline="0" dirty="0"/>
              <a:t> in your 70s.</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2321" y="4530908"/>
            <a:ext cx="6430945" cy="4355917"/>
          </a:xfrm>
        </p:spPr>
        <p:txBody>
          <a:bodyPr>
            <a:normAutofit fontScale="85000" lnSpcReduction="20000"/>
          </a:bodyPr>
          <a:lstStyle/>
          <a:p>
            <a:r>
              <a:rPr lang="en-US" dirty="0"/>
              <a:t>At</a:t>
            </a:r>
            <a:r>
              <a:rPr lang="en-US" baseline="0" dirty="0"/>
              <a:t> a</a:t>
            </a:r>
            <a:r>
              <a:rPr lang="en-US" dirty="0"/>
              <a:t>ge 70 ½ the U.S. government requires most people to begin taking “Required Minimum Distributions” (RMDs) from their retirement accounts.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purpose of Required Minimum Distributions is to assure that the money in your retirement accounts are eventually taxed. As a person gets older, the Required Minimum Distribution percentage increases. Should you</a:t>
            </a:r>
            <a:r>
              <a:rPr lang="en-US" baseline="0" dirty="0"/>
              <a:t> </a:t>
            </a:r>
            <a:r>
              <a:rPr lang="en-US" dirty="0"/>
              <a:t>be forced to take Required Minimum Distributions in a declining market, your IRA value could decrease substantially. This may create a risk that there will not be enough assets to support retirement needs later in life or enough assets for a spouse after the IRA owner dies. </a:t>
            </a:r>
          </a:p>
          <a:p>
            <a:endParaRPr lang="en-US" dirty="0"/>
          </a:p>
          <a:p>
            <a:r>
              <a:rPr lang="en-US" dirty="0"/>
              <a:t>For IRAs, the first Required Minimum Distribution must be taken by April 1 of the year following the year in which you</a:t>
            </a:r>
            <a:r>
              <a:rPr lang="en-US" baseline="0" dirty="0"/>
              <a:t> turn</a:t>
            </a:r>
            <a:r>
              <a:rPr lang="en-US" dirty="0"/>
              <a:t> 70½. After that, distributions must be taken annually by December 31. The amount of the distribution for any given year is determined by dividing IRA balances on December 31 of the preceding year by a life expectancy factor. This factor is provided in IRS Tables which can be found in IRS Publication 590. </a:t>
            </a:r>
          </a:p>
          <a:p>
            <a:endParaRPr lang="en-US" dirty="0"/>
          </a:p>
          <a:p>
            <a:r>
              <a:rPr lang="en-US" dirty="0"/>
              <a:t>Keep in mind that SEP IRA and SIMPLE IRA accounts are included when calculating the Required Minimum Distribution. Roth IRAs are not subject to the required distribution rules during the life of the Roth IRA owner.</a:t>
            </a:r>
          </a:p>
          <a:p>
            <a:endParaRPr lang="en-US" dirty="0"/>
          </a:p>
          <a:p>
            <a:r>
              <a:rPr lang="en-US" dirty="0"/>
              <a:t>The Required Minimum Distribution rules for employer sponsored retirement plans, such as 401(k) plans, are a little different. You</a:t>
            </a:r>
            <a:r>
              <a:rPr lang="en-US" baseline="0" dirty="0"/>
              <a:t> </a:t>
            </a:r>
            <a:r>
              <a:rPr lang="en-US" dirty="0"/>
              <a:t>must begin taking distributions from your employer’s retirement plan by April 1 of the year following the year in which you turn 70½ or retire, whichever is later.</a:t>
            </a:r>
          </a:p>
          <a:p>
            <a:endParaRPr lang="en-US" dirty="0"/>
          </a:p>
          <a:p>
            <a:r>
              <a:rPr lang="en-US" dirty="0"/>
              <a:t>While Roth IRAs are not subject to the required distribution rules during the life of the Roth IRA owner, RMDs are required from Roth 401(k) plans. Unlike IRAs, should you have more than one retirement plan account you must take an RMD from each.  </a:t>
            </a:r>
          </a:p>
          <a:p>
            <a:endParaRPr lang="en-US" dirty="0"/>
          </a:p>
          <a:p>
            <a:r>
              <a:rPr lang="en-US" dirty="0"/>
              <a:t>The last thing I would like to talk about is that IRAs can be aggregated for Required Minimum Distribution purposes. This means that if you have more than one IRA, the Required Minimum Distribution can be calculated from the IRAs’ combined total value and can be taken out from</a:t>
            </a:r>
            <a:r>
              <a:rPr lang="en-US" baseline="0" dirty="0"/>
              <a:t> a single IRA or from any combination of your IRAs.</a:t>
            </a:r>
            <a:endParaRPr lang="en-US" dirty="0"/>
          </a:p>
          <a:p>
            <a:endParaRPr lang="en-US" dirty="0"/>
          </a:p>
          <a:p>
            <a:endParaRPr lang="en-US" dirty="0"/>
          </a:p>
        </p:txBody>
      </p:sp>
      <p:sp>
        <p:nvSpPr>
          <p:cNvPr id="6" name="Slide Image Placeholder 5"/>
          <p:cNvSpPr>
            <a:spLocks noGrp="1" noRot="1" noChangeAspect="1"/>
          </p:cNvSpPr>
          <p:nvPr>
            <p:ph type="sldImg"/>
          </p:nvPr>
        </p:nvSpPr>
        <p:spPr/>
      </p:sp>
      <p:sp>
        <p:nvSpPr>
          <p:cNvPr id="8" name="Slide Number Placeholder 7"/>
          <p:cNvSpPr>
            <a:spLocks noGrp="1"/>
          </p:cNvSpPr>
          <p:nvPr>
            <p:ph type="sldNum" sz="quarter" idx="11"/>
          </p:nvPr>
        </p:nvSpPr>
        <p:spPr/>
        <p:txBody>
          <a:bodyPr/>
          <a:lstStyle/>
          <a:p>
            <a:pPr>
              <a:defRPr/>
            </a:pPr>
            <a:fld id="{09A7D451-B922-4664-B689-2F2062BAB09A}" type="slidenum">
              <a:rPr lang="en-US" smtClean="0"/>
              <a:pPr>
                <a:defRPr/>
              </a:pPr>
              <a:t>33</a:t>
            </a:fld>
            <a:endParaRPr lang="en-US" dirty="0"/>
          </a:p>
        </p:txBody>
      </p:sp>
    </p:spTree>
    <p:extLst>
      <p:ext uri="{BB962C8B-B14F-4D97-AF65-F5344CB8AC3E}">
        <p14:creationId xmlns:p14="http://schemas.microsoft.com/office/powerpoint/2010/main" val="1923963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35</a:t>
            </a:fld>
            <a:endParaRPr lang="en-US" dirty="0"/>
          </a:p>
        </p:txBody>
      </p:sp>
    </p:spTree>
    <p:extLst>
      <p:ext uri="{BB962C8B-B14F-4D97-AF65-F5344CB8AC3E}">
        <p14:creationId xmlns:p14="http://schemas.microsoft.com/office/powerpoint/2010/main" val="3691517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37</a:t>
            </a:fld>
            <a:endParaRPr lang="en-US" dirty="0"/>
          </a:p>
        </p:txBody>
      </p:sp>
    </p:spTree>
    <p:extLst>
      <p:ext uri="{BB962C8B-B14F-4D97-AF65-F5344CB8AC3E}">
        <p14:creationId xmlns:p14="http://schemas.microsoft.com/office/powerpoint/2010/main" val="3780185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r>
              <a:rPr lang="en-US" b="1" dirty="0"/>
              <a:t>[REQUIRED SLIDE FOR ALLSTATE PRESENTATIONS ONLY. </a:t>
            </a:r>
            <a:r>
              <a:rPr lang="en-US" b="1"/>
              <a:t>REMOVE WHEN USING FOR ALL OTHER FIRMS.]</a:t>
            </a:r>
            <a:endParaRPr lang="en-US" b="1" dirty="0"/>
          </a:p>
        </p:txBody>
      </p:sp>
      <p:sp>
        <p:nvSpPr>
          <p:cNvPr id="4" name="Slide Number Placeholder 3"/>
          <p:cNvSpPr>
            <a:spLocks noGrp="1"/>
          </p:cNvSpPr>
          <p:nvPr>
            <p:ph type="sldNum" sz="quarter" idx="5"/>
          </p:nvPr>
        </p:nvSpPr>
        <p:spPr/>
        <p:txBody>
          <a:bodyPr/>
          <a:lstStyle/>
          <a:p>
            <a:fld id="{106011FF-05C4-452F-9670-DA1725AE99F4}" type="slidenum">
              <a:rPr lang="en-US" smtClean="0"/>
              <a:pPr/>
              <a:t>38</a:t>
            </a:fld>
            <a:endParaRPr lang="en-US" dirty="0"/>
          </a:p>
        </p:txBody>
      </p:sp>
    </p:spTree>
    <p:extLst>
      <p:ext uri="{BB962C8B-B14F-4D97-AF65-F5344CB8AC3E}">
        <p14:creationId xmlns:p14="http://schemas.microsoft.com/office/powerpoint/2010/main" val="292140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[Optional Slide]</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793">
              <a:defRPr sz="2100" b="1">
                <a:solidFill>
                  <a:srgbClr val="FFFFFF"/>
                </a:solidFill>
                <a:latin typeface="Arial" pitchFamily="34" charset="0"/>
                <a:ea typeface="ＭＳ Ｐゴシック" pitchFamily="34" charset="-128"/>
              </a:defRPr>
            </a:lvl1pPr>
            <a:lvl2pPr marL="770517" indent="-296352" defTabSz="964793">
              <a:defRPr sz="2100" b="1">
                <a:solidFill>
                  <a:srgbClr val="FFFFFF"/>
                </a:solidFill>
                <a:latin typeface="Arial" pitchFamily="34" charset="0"/>
                <a:ea typeface="ＭＳ Ｐゴシック" pitchFamily="34" charset="-128"/>
              </a:defRPr>
            </a:lvl2pPr>
            <a:lvl3pPr marL="1185411" indent="-237082" defTabSz="964793">
              <a:defRPr sz="2100" b="1">
                <a:solidFill>
                  <a:srgbClr val="FFFFFF"/>
                </a:solidFill>
                <a:latin typeface="Arial" pitchFamily="34" charset="0"/>
                <a:ea typeface="ＭＳ Ｐゴシック" pitchFamily="34" charset="-128"/>
              </a:defRPr>
            </a:lvl3pPr>
            <a:lvl4pPr marL="1659575" indent="-237082" defTabSz="964793">
              <a:defRPr sz="2100" b="1">
                <a:solidFill>
                  <a:srgbClr val="FFFFFF"/>
                </a:solidFill>
                <a:latin typeface="Arial" pitchFamily="34" charset="0"/>
                <a:ea typeface="ＭＳ Ｐゴシック" pitchFamily="34" charset="-128"/>
              </a:defRPr>
            </a:lvl4pPr>
            <a:lvl5pPr marL="2133741" indent="-237082" defTabSz="964793">
              <a:defRPr sz="2100" b="1">
                <a:solidFill>
                  <a:srgbClr val="FFFFFF"/>
                </a:solidFill>
                <a:latin typeface="Arial" pitchFamily="34" charset="0"/>
                <a:ea typeface="ＭＳ Ｐゴシック" pitchFamily="34" charset="-128"/>
              </a:defRPr>
            </a:lvl5pPr>
            <a:lvl6pPr marL="2607905" indent="-237082" defTabSz="964793" fontAlgn="base">
              <a:spcBef>
                <a:spcPct val="0"/>
              </a:spcBef>
              <a:spcAft>
                <a:spcPct val="0"/>
              </a:spcAft>
              <a:defRPr sz="2100" b="1">
                <a:solidFill>
                  <a:srgbClr val="FFFFFF"/>
                </a:solidFill>
                <a:latin typeface="Arial" pitchFamily="34" charset="0"/>
                <a:ea typeface="ＭＳ Ｐゴシック" pitchFamily="34" charset="-128"/>
              </a:defRPr>
            </a:lvl6pPr>
            <a:lvl7pPr marL="3082069" indent="-237082" defTabSz="964793" fontAlgn="base">
              <a:spcBef>
                <a:spcPct val="0"/>
              </a:spcBef>
              <a:spcAft>
                <a:spcPct val="0"/>
              </a:spcAft>
              <a:defRPr sz="2100" b="1">
                <a:solidFill>
                  <a:srgbClr val="FFFFFF"/>
                </a:solidFill>
                <a:latin typeface="Arial" pitchFamily="34" charset="0"/>
                <a:ea typeface="ＭＳ Ｐゴシック" pitchFamily="34" charset="-128"/>
              </a:defRPr>
            </a:lvl7pPr>
            <a:lvl8pPr marL="3556234" indent="-237082" defTabSz="964793" fontAlgn="base">
              <a:spcBef>
                <a:spcPct val="0"/>
              </a:spcBef>
              <a:spcAft>
                <a:spcPct val="0"/>
              </a:spcAft>
              <a:defRPr sz="2100" b="1">
                <a:solidFill>
                  <a:srgbClr val="FFFFFF"/>
                </a:solidFill>
                <a:latin typeface="Arial" pitchFamily="34" charset="0"/>
                <a:ea typeface="ＭＳ Ｐゴシック" pitchFamily="34" charset="-128"/>
              </a:defRPr>
            </a:lvl8pPr>
            <a:lvl9pPr marL="4030398" indent="-237082" defTabSz="964793" fontAlgn="base">
              <a:spcBef>
                <a:spcPct val="0"/>
              </a:spcBef>
              <a:spcAft>
                <a:spcPct val="0"/>
              </a:spcAft>
              <a:defRPr sz="2100" b="1">
                <a:solidFill>
                  <a:srgbClr val="FFFFFF"/>
                </a:solidFill>
                <a:latin typeface="Arial" pitchFamily="34" charset="0"/>
                <a:ea typeface="ＭＳ Ｐゴシック" pitchFamily="34" charset="-128"/>
              </a:defRPr>
            </a:lvl9pPr>
          </a:lstStyle>
          <a:p>
            <a:fld id="{4EC8C223-7E25-4DAC-9113-678E73C10C44}" type="slidenum">
              <a:rPr lang="en-US" sz="1300" b="0">
                <a:solidFill>
                  <a:schemeClr val="tx1"/>
                </a:solidFill>
              </a:rPr>
              <a:pPr/>
              <a:t>4</a:t>
            </a:fld>
            <a:endParaRPr lang="en-US" sz="1300" b="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r>
              <a:rPr lang="en-US" b="1" dirty="0"/>
              <a:t>[REQUIRED SLIDE FOR ALLSTATE PRESENTATIONS ONLY. REMOVE WHEN USING FOR ALL OTHER FIRMS.]</a:t>
            </a:r>
          </a:p>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5</a:t>
            </a:fld>
            <a:endParaRPr lang="en-US" dirty="0"/>
          </a:p>
        </p:txBody>
      </p:sp>
    </p:spTree>
    <p:extLst>
      <p:ext uri="{BB962C8B-B14F-4D97-AF65-F5344CB8AC3E}">
        <p14:creationId xmlns:p14="http://schemas.microsoft.com/office/powerpoint/2010/main" val="36087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r>
              <a:rPr lang="en-US" b="1" dirty="0"/>
              <a:t>[REQUIRED SLIDE FOR ALLSTATE PRESENTATIONS ONLY. REMOVE WHEN USING FOR ALL OTHER FIRMS.]</a:t>
            </a:r>
          </a:p>
        </p:txBody>
      </p:sp>
      <p:sp>
        <p:nvSpPr>
          <p:cNvPr id="4" name="Slide Number Placeholder 3"/>
          <p:cNvSpPr>
            <a:spLocks noGrp="1"/>
          </p:cNvSpPr>
          <p:nvPr>
            <p:ph type="sldNum" sz="quarter" idx="10"/>
          </p:nvPr>
        </p:nvSpPr>
        <p:spPr/>
        <p:txBody>
          <a:bodyPr/>
          <a:lstStyle/>
          <a:p>
            <a:fld id="{106011FF-05C4-452F-9670-DA1725AE99F4}" type="slidenum">
              <a:rPr lang="en-US" smtClean="0"/>
              <a:pPr/>
              <a:t>6</a:t>
            </a:fld>
            <a:endParaRPr lang="en-US" dirty="0"/>
          </a:p>
        </p:txBody>
      </p:sp>
    </p:spTree>
    <p:extLst>
      <p:ext uri="{BB962C8B-B14F-4D97-AF65-F5344CB8AC3E}">
        <p14:creationId xmlns:p14="http://schemas.microsoft.com/office/powerpoint/2010/main" val="1512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[For any presentations heavily discussing taxes or the new tax laws, the speaker must read aloud the paragraph in BOLD.]</a:t>
            </a:r>
          </a:p>
        </p:txBody>
      </p:sp>
      <p:sp>
        <p:nvSpPr>
          <p:cNvPr id="4" name="Slide Number Placeholder 3"/>
          <p:cNvSpPr>
            <a:spLocks noGrp="1"/>
          </p:cNvSpPr>
          <p:nvPr>
            <p:ph type="sldNum" sz="quarter" idx="10"/>
          </p:nvPr>
        </p:nvSpPr>
        <p:spPr/>
        <p:txBody>
          <a:bodyPr/>
          <a:lstStyle/>
          <a:p>
            <a:fld id="{14E192E1-6B38-474B-ABF4-82229EA59B63}" type="slidenum">
              <a:rPr lang="en-US" smtClean="0"/>
              <a:pPr/>
              <a:t>7</a:t>
            </a:fld>
            <a:endParaRPr lang="en-US" dirty="0"/>
          </a:p>
        </p:txBody>
      </p:sp>
    </p:spTree>
    <p:extLst>
      <p:ext uri="{BB962C8B-B14F-4D97-AF65-F5344CB8AC3E}">
        <p14:creationId xmlns:p14="http://schemas.microsoft.com/office/powerpoint/2010/main" val="290901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C1622F-6270-4E71-931C-BA76A2907CAE}" type="slidenum">
              <a:rPr lang="en-US" smtClean="0"/>
              <a:t>8</a:t>
            </a:fld>
            <a:endParaRPr lang="en-US"/>
          </a:p>
        </p:txBody>
      </p:sp>
    </p:spTree>
    <p:extLst>
      <p:ext uri="{BB962C8B-B14F-4D97-AF65-F5344CB8AC3E}">
        <p14:creationId xmlns:p14="http://schemas.microsoft.com/office/powerpoint/2010/main" val="420539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68">
              <a:defRPr/>
            </a:pPr>
            <a:r>
              <a:rPr lang="en-US" sz="1000" dirty="0"/>
              <a:t>For years, retirement planning focused on the accumulation of retirement assets - but that is only the beginning of the retirement journey. This roadmap introduces important conversations that you should consider having with your financial professional, tax and legal counsel as you approach certain retirement mile markers. This presentation does not provide tax, investment or legal advice. The material is provided for educational purposes only and does not constitute investment advice. </a:t>
            </a:r>
          </a:p>
          <a:p>
            <a:endParaRPr lang="en-US" sz="1000" dirty="0"/>
          </a:p>
          <a:p>
            <a:r>
              <a:rPr lang="en-US" sz="1000" dirty="0"/>
              <a:t>The retirement journey begins with saving for the future, and then travels through consolidation, protection and tax diversification, and finally drives onto retirement income and wealth transfer. Having conversations about these topics throughout your retirement journey and at the appropriate mile markers can help you travel safely to your retirement destination.  </a:t>
            </a:r>
          </a:p>
          <a:p>
            <a:r>
              <a:rPr lang="en-US" sz="1000" b="1" dirty="0"/>
              <a:t> </a:t>
            </a:r>
            <a:endParaRPr lang="en-US" sz="1000" dirty="0"/>
          </a:p>
          <a:p>
            <a:r>
              <a:rPr lang="en-US" sz="1000" dirty="0"/>
              <a:t>Many of you may feel that planning the journey to and through retirement is, at times, challenging, complicated and time-consuming. A comprehensive retirement plan should be specifically tailored to your unique financial situation, retirement goals and time frame. You may have different needs at different times based on your circumstances, and over time your needs may change and you may need a new plan. What may be appropriate for someone else at a particular time in life may not be the correct action for you. </a:t>
            </a:r>
          </a:p>
          <a:p>
            <a:pPr defTabSz="948468">
              <a:defRPr/>
            </a:pPr>
            <a:endParaRPr lang="en-US" sz="1000" dirty="0"/>
          </a:p>
          <a:p>
            <a:pPr defTabSz="948468">
              <a:defRPr/>
            </a:pPr>
            <a:r>
              <a:rPr lang="en-US" sz="1000" dirty="0"/>
              <a:t>It’s also important to note that the following information is based on current tax laws, which may change in the future. Prudential Companies cannot be held responsible for any direct or incidental loss resulting from applying any of the information provided or from any other source mentioned. Please consult with a qualified professional for this type of advice.</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0"/>
            <a:ext cx="6324600" cy="1774825"/>
          </a:xfrm>
          <a:prstGeom prst="rect">
            <a:avLst/>
          </a:prstGeom>
        </p:spPr>
        <p:txBody>
          <a:bodyPr anchor="b">
            <a:normAutofit/>
          </a:bodyPr>
          <a:lstStyle>
            <a:lvl1pPr algn="l">
              <a:spcBef>
                <a:spcPts val="600"/>
              </a:spcBef>
              <a:defRPr sz="4000" b="1" cap="none" spc="0" normalizeH="0" baseline="0">
                <a:solidFill>
                  <a:srgbClr val="FAD200"/>
                </a:solidFill>
                <a:latin typeface="+mj-lt"/>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85800" y="2667000"/>
            <a:ext cx="6324600" cy="1063625"/>
          </a:xfrm>
          <a:prstGeom prst="rect">
            <a:avLst/>
          </a:prstGeom>
        </p:spPr>
        <p:txBody>
          <a:bodyPr>
            <a:normAutofit/>
          </a:bodyPr>
          <a:lstStyle>
            <a:lvl1pPr marL="0" indent="0" algn="l">
              <a:spcBef>
                <a:spcPts val="600"/>
              </a:spcBef>
              <a:buNone/>
              <a:defRPr sz="2400" b="1" i="0" cap="none" spc="100" baseline="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txBox="1">
            <a:spLocks/>
          </p:cNvSpPr>
          <p:nvPr userDrawn="1"/>
        </p:nvSpPr>
        <p:spPr>
          <a:xfrm>
            <a:off x="685800" y="6441513"/>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j-lt"/>
                <a:ea typeface="+mn-ea"/>
                <a:cs typeface="Arial" pitchFamily="34" charset="0"/>
              </a:rPr>
              <a:t>0244322-00004-00   Ed. 04/2016</a:t>
            </a:r>
          </a:p>
        </p:txBody>
      </p:sp>
      <p:sp>
        <p:nvSpPr>
          <p:cNvPr id="11" name="Text Placeholder 10"/>
          <p:cNvSpPr>
            <a:spLocks noGrp="1"/>
          </p:cNvSpPr>
          <p:nvPr>
            <p:ph type="body" sz="quarter" idx="10" hasCustomPrompt="1"/>
          </p:nvPr>
        </p:nvSpPr>
        <p:spPr>
          <a:xfrm>
            <a:off x="685800" y="3810000"/>
            <a:ext cx="6324600" cy="609600"/>
          </a:xfrm>
          <a:prstGeom prst="rect">
            <a:avLst/>
          </a:prstGeom>
        </p:spPr>
        <p:txBody>
          <a:bodyPr/>
          <a:lstStyle>
            <a:lvl1pPr marL="0" indent="0">
              <a:spcBef>
                <a:spcPts val="0"/>
              </a:spcBef>
              <a:defRPr sz="1600" b="0">
                <a:solidFill>
                  <a:schemeClr val="bg1"/>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pic>
        <p:nvPicPr>
          <p:cNvPr id="8" name="Picture 7" descr="BankBox_CoolGrey10.png"/>
          <p:cNvPicPr>
            <a:picLocks noChangeAspect="1"/>
          </p:cNvPicPr>
          <p:nvPr userDrawn="1"/>
        </p:nvPicPr>
        <p:blipFill>
          <a:blip r:embed="rId3" cstate="print"/>
          <a:stretch>
            <a:fillRect/>
          </a:stretch>
        </p:blipFill>
        <p:spPr>
          <a:xfrm>
            <a:off x="457200" y="5791200"/>
            <a:ext cx="5604192" cy="5852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b="0">
                <a:solidFill>
                  <a:schemeClr val="accent5">
                    <a:lumMod val="75000"/>
                  </a:schemeClr>
                </a:solidFill>
                <a:latin typeface="+mj-lt"/>
              </a:defRPr>
            </a:lvl1pPr>
            <a:lvl2pPr>
              <a:spcBef>
                <a:spcPts val="600"/>
              </a:spcBef>
              <a:buClr>
                <a:schemeClr val="accent2"/>
              </a:buClr>
              <a:buFont typeface="Wingdings" pitchFamily="2" charset="2"/>
              <a:buChar char="§"/>
              <a:defRPr sz="1800" b="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82058" tIns="41029" rIns="82058" bIns="41029"/>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82058" tIns="41029" rIns="82058" bIns="41029"/>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556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extLst>
      <p:ext uri="{BB962C8B-B14F-4D97-AF65-F5344CB8AC3E}">
        <p14:creationId xmlns:p14="http://schemas.microsoft.com/office/powerpoint/2010/main" val="85588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a:prstGeom prst="rect">
            <a:avLst/>
          </a:prstGeom>
        </p:spPr>
        <p:txBody>
          <a:bodyPr/>
          <a:lstStyle>
            <a:lvl1pPr>
              <a:defRPr lang="en-US" sz="3200" b="1" kern="1200" cap="none" spc="0" normalizeH="0" baseline="0" dirty="0">
                <a:solidFill>
                  <a:srgbClr val="002060"/>
                </a:solidFill>
                <a:latin typeface="PrudentialModern SemCond" pitchFamily="2"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8138750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838200"/>
            <a:ext cx="6324600" cy="1774825"/>
          </a:xfrm>
          <a:prstGeom prst="rect">
            <a:avLst/>
          </a:prstGeom>
        </p:spPr>
        <p:txBody>
          <a:bodyPr anchor="b">
            <a:normAutofit/>
          </a:bodyPr>
          <a:lstStyle>
            <a:lvl1pPr algn="l">
              <a:defRPr sz="4000" b="1" cap="none" spc="0" normalizeH="0" baseline="0">
                <a:solidFill>
                  <a:schemeClr val="accent1"/>
                </a:solidFill>
                <a:latin typeface="+mj-lt"/>
                <a:cs typeface="Arial" pitchFamily="34" charset="0"/>
              </a:defRPr>
            </a:lvl1pPr>
          </a:lstStyle>
          <a:p>
            <a:r>
              <a:rPr lang="en-US" dirty="0"/>
              <a:t>Section Title</a:t>
            </a:r>
          </a:p>
        </p:txBody>
      </p:sp>
      <p:sp>
        <p:nvSpPr>
          <p:cNvPr id="6" name="Slide Number Placeholder 5"/>
          <p:cNvSpPr txBox="1">
            <a:spLocks/>
          </p:cNvSpPr>
          <p:nvPr userDrawn="1"/>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2"/>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 of 36]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876800"/>
            <a:ext cx="5879715" cy="609600"/>
          </a:xfrm>
          <a:prstGeom prst="rect">
            <a:avLst/>
          </a:prstGeom>
        </p:spPr>
        <p:txBody>
          <a:bodyPr/>
          <a:lstStyle>
            <a:lvl1pPr marL="0" indent="0">
              <a:spcBef>
                <a:spcPts val="0"/>
              </a:spcBef>
              <a:defRPr sz="1600" b="0">
                <a:solidFill>
                  <a:schemeClr val="accent5">
                    <a:lumMod val="50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65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36576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
        <p:nvSpPr>
          <p:cNvPr id="6" name="Slide Number Placeholder 5"/>
          <p:cNvSpPr txBox="1">
            <a:spLocks/>
          </p:cNvSpPr>
          <p:nvPr/>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2"/>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mj-lt"/>
                <a:ea typeface="+mn-ea"/>
                <a:cs typeface="Arial" pitchFamily="34" charset="0"/>
              </a:rPr>
              <a:t> of 34]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chor="ctr">
            <a:normAutofit/>
          </a:bodyPr>
          <a:lstStyle>
            <a:lvl1pPr>
              <a:spcBef>
                <a:spcPts val="600"/>
              </a:spcBef>
              <a:buClr>
                <a:schemeClr val="accent1"/>
              </a:buClr>
              <a:defRPr sz="2000" b="0" baseline="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1800" b="0" baseline="0">
                <a:solidFill>
                  <a:schemeClr val="accent5">
                    <a:lumMod val="75000"/>
                  </a:schemeClr>
                </a:solidFill>
                <a:latin typeface="+mj-lt"/>
                <a:cs typeface="Arial" pitchFamily="34" charset="0"/>
              </a:defRPr>
            </a:lvl2pPr>
            <a:lvl3pPr>
              <a:spcBef>
                <a:spcPts val="600"/>
              </a:spcBef>
              <a:buClr>
                <a:schemeClr val="bg1">
                  <a:lumMod val="50000"/>
                </a:schemeClr>
              </a:buClr>
              <a:defRPr sz="1600" b="0" baseline="0">
                <a:solidFill>
                  <a:schemeClr val="accent5">
                    <a:lumMod val="75000"/>
                  </a:schemeClr>
                </a:solidFill>
                <a:latin typeface="+mj-lt"/>
                <a:cs typeface="Arial" pitchFamily="34" charset="0"/>
              </a:defRPr>
            </a:lvl3pPr>
            <a:lvl4pPr>
              <a:spcBef>
                <a:spcPts val="600"/>
              </a:spcBef>
              <a:buClr>
                <a:schemeClr val="bg1">
                  <a:lumMod val="50000"/>
                </a:schemeClr>
              </a:buClr>
              <a:defRPr sz="1200" b="0" baseline="0">
                <a:solidFill>
                  <a:schemeClr val="accent5">
                    <a:lumMod val="75000"/>
                  </a:schemeClr>
                </a:solidFill>
                <a:latin typeface="+mj-lt"/>
                <a:cs typeface="Arial" pitchFamily="34" charset="0"/>
              </a:defRPr>
            </a:lvl4pPr>
            <a:lvl5pPr>
              <a:spcBef>
                <a:spcPts val="600"/>
              </a:spcBef>
              <a:buClr>
                <a:schemeClr val="bg1">
                  <a:lumMod val="50000"/>
                </a:schemeClr>
              </a:buClr>
              <a:defRPr sz="1200" b="0" baseline="0">
                <a:solidFill>
                  <a:schemeClr val="accent5">
                    <a:lumMod val="75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bg1">
                    <a:lumMod val="50000"/>
                  </a:schemeClr>
                </a:solidFill>
                <a:latin typeface="+mj-lt"/>
              </a:defRPr>
            </a:lvl1pPr>
          </a:lstStyle>
          <a:p>
            <a:r>
              <a:rPr lang="en-US" dirty="0"/>
              <a:t>Click to edit Master title style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5.jpe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38]</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1894171-9107-445E-95BA-09ECEBD12E7C}"/>
              </a:ext>
            </a:extLst>
          </p:cNvPr>
          <p:cNvSpPr txBox="1">
            <a:spLocks/>
          </p:cNvSpPr>
          <p:nvPr userDrawn="1"/>
        </p:nvSpPr>
        <p:spPr>
          <a:xfrm>
            <a:off x="2438400" y="6400802"/>
            <a:ext cx="4114800"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38]</a:t>
            </a:r>
          </a:p>
        </p:txBody>
      </p:sp>
    </p:spTree>
    <p:extLst>
      <p:ext uri="{BB962C8B-B14F-4D97-AF65-F5344CB8AC3E}">
        <p14:creationId xmlns:p14="http://schemas.microsoft.com/office/powerpoint/2010/main" val="161620495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8" r:id="rId3"/>
    <p:sldLayoutId id="2147483681" r:id="rId4"/>
    <p:sldLayoutId id="2147483682" r:id="rId5"/>
    <p:sldLayoutId id="2147483683" r:id="rId6"/>
    <p:sldLayoutId id="2147483684" r:id="rId7"/>
    <p:sldLayoutId id="2147483686" r:id="rId8"/>
    <p:sldLayoutId id="2147483687" r:id="rId9"/>
  </p:sldLayoutIdLst>
  <p:transition>
    <p:fade/>
  </p:transition>
  <p:hf hdr="0" ftr="0" dt="0"/>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www.socialsecurity.gov/OACT/ProgData/ar_drc.html"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retirementresearcher.com/dashboard/"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brokercheck.finra.or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6553200"/>
            <a:ext cx="3276600" cy="215444"/>
          </a:xfrm>
          <a:prstGeom prst="rect">
            <a:avLst/>
          </a:prstGeom>
          <a:noFill/>
        </p:spPr>
        <p:txBody>
          <a:bodyPr wrap="square" rtlCol="0">
            <a:spAutoFit/>
          </a:bodyPr>
          <a:lstStyle/>
          <a:p>
            <a:r>
              <a:rPr lang="mr-IN" sz="800" dirty="0">
                <a:latin typeface="+mj-lt"/>
              </a:rPr>
              <a:t>1001540-0000</a:t>
            </a:r>
            <a:r>
              <a:rPr lang="en-US" sz="800" dirty="0">
                <a:latin typeface="+mj-lt"/>
              </a:rPr>
              <a:t>5</a:t>
            </a:r>
            <a:r>
              <a:rPr lang="mr-IN" sz="800" dirty="0">
                <a:latin typeface="+mj-lt"/>
              </a:rPr>
              <a:t>-00</a:t>
            </a:r>
            <a:r>
              <a:rPr lang="en-US" sz="800" dirty="0">
                <a:latin typeface="+mj-lt"/>
              </a:rPr>
              <a:t>  </a:t>
            </a:r>
            <a:r>
              <a:rPr lang="mr-IN" sz="800" dirty="0">
                <a:latin typeface="+mj-lt"/>
              </a:rPr>
              <a:t>Ed</a:t>
            </a:r>
            <a:r>
              <a:rPr lang="en-US" sz="800" dirty="0">
                <a:latin typeface="+mj-lt"/>
              </a:rPr>
              <a:t>. 03/2019</a:t>
            </a:r>
            <a:endParaRPr lang="mr-IN" sz="800" dirty="0">
              <a:latin typeface="+mj-lt"/>
            </a:endParaRPr>
          </a:p>
        </p:txBody>
      </p:sp>
      <p:sp>
        <p:nvSpPr>
          <p:cNvPr id="10" name="Text Placeholder 9"/>
          <p:cNvSpPr>
            <a:spLocks noGrp="1"/>
          </p:cNvSpPr>
          <p:nvPr>
            <p:ph type="body" sz="quarter" idx="10"/>
          </p:nvPr>
        </p:nvSpPr>
        <p:spPr>
          <a:xfrm>
            <a:off x="152400" y="4558138"/>
            <a:ext cx="8991600" cy="1080662"/>
          </a:xfrm>
        </p:spPr>
        <p:txBody>
          <a:bodyPr/>
          <a:lstStyle/>
          <a:p>
            <a:pPr>
              <a:spcAft>
                <a:spcPts val="600"/>
              </a:spcAft>
            </a:pPr>
            <a:r>
              <a:rPr lang="en-US" dirty="0"/>
              <a:t>[Presenter Name], [Presenter Title]  </a:t>
            </a:r>
            <a:r>
              <a:rPr lang="en-US" sz="1050" dirty="0"/>
              <a:t>[When presenting in AR, CA, OK, TX or IL, use the phrase “Insurance Sales Presentation.” In CA and AR, add License Number]</a:t>
            </a:r>
          </a:p>
          <a:p>
            <a:pPr>
              <a:spcAft>
                <a:spcPts val="600"/>
              </a:spcAft>
            </a:pPr>
            <a:endParaRPr lang="en-US" sz="200" dirty="0"/>
          </a:p>
          <a:p>
            <a:pPr>
              <a:spcAft>
                <a:spcPts val="600"/>
              </a:spcAft>
            </a:pPr>
            <a:r>
              <a:rPr lang="en-US" dirty="0"/>
              <a:t>Issued by Pruco Life Insurance Company and by Pruco Life Insurance Company of New Jersey.</a:t>
            </a:r>
          </a:p>
          <a:p>
            <a:pPr>
              <a:spcAft>
                <a:spcPts val="600"/>
              </a:spcAft>
            </a:pPr>
            <a:endParaRPr lang="en-US" dirty="0"/>
          </a:p>
        </p:txBody>
      </p:sp>
      <p:sp>
        <p:nvSpPr>
          <p:cNvPr id="2" name="TextBox 1">
            <a:extLst>
              <a:ext uri="{FF2B5EF4-FFF2-40B4-BE49-F238E27FC236}">
                <a16:creationId xmlns:a16="http://schemas.microsoft.com/office/drawing/2014/main" id="{5AB7AB59-A663-4DD5-AFD9-5AEDEB2FCCE6}"/>
              </a:ext>
            </a:extLst>
          </p:cNvPr>
          <p:cNvSpPr txBox="1"/>
          <p:nvPr/>
        </p:nvSpPr>
        <p:spPr>
          <a:xfrm>
            <a:off x="152400" y="5410200"/>
            <a:ext cx="8686800" cy="800219"/>
          </a:xfrm>
          <a:prstGeom prst="rect">
            <a:avLst/>
          </a:prstGeom>
          <a:noFill/>
        </p:spPr>
        <p:txBody>
          <a:bodyPr wrap="square" rtlCol="0">
            <a:spAutoFit/>
          </a:bodyPr>
          <a:lstStyle/>
          <a:p>
            <a:r>
              <a:rPr lang="en-US" sz="1400" dirty="0">
                <a:solidFill>
                  <a:schemeClr val="accent5">
                    <a:lumMod val="50000"/>
                  </a:schemeClr>
                </a:solidFill>
                <a:latin typeface="Arial" pitchFamily="34" charset="0"/>
                <a:cs typeface="Arial" pitchFamily="34" charset="0"/>
              </a:rPr>
              <a:t>Prudential Annuities is providing this workshop for informational or educational purposes only and does </a:t>
            </a:r>
          </a:p>
          <a:p>
            <a:r>
              <a:rPr lang="en-US" sz="1400" dirty="0">
                <a:solidFill>
                  <a:schemeClr val="accent5">
                    <a:lumMod val="50000"/>
                  </a:schemeClr>
                </a:solidFill>
                <a:latin typeface="Arial" pitchFamily="34" charset="0"/>
                <a:cs typeface="Arial" pitchFamily="34" charset="0"/>
              </a:rPr>
              <a:t>not provide investment advice or recommendations about managing or investing your retirement savings.</a:t>
            </a:r>
          </a:p>
          <a:p>
            <a:endParaRPr lang="en-US" dirty="0"/>
          </a:p>
        </p:txBody>
      </p:sp>
      <p:sp>
        <p:nvSpPr>
          <p:cNvPr id="6" name="Text Placeholder 4">
            <a:extLst>
              <a:ext uri="{FF2B5EF4-FFF2-40B4-BE49-F238E27FC236}">
                <a16:creationId xmlns:a16="http://schemas.microsoft.com/office/drawing/2014/main" id="{6B707224-38E4-4563-91F1-E94B64D93D02}"/>
              </a:ext>
            </a:extLst>
          </p:cNvPr>
          <p:cNvSpPr txBox="1">
            <a:spLocks noChangeArrowheads="1"/>
          </p:cNvSpPr>
          <p:nvPr/>
        </p:nvSpPr>
        <p:spPr bwMode="auto">
          <a:xfrm>
            <a:off x="5334000" y="6075829"/>
            <a:ext cx="1905000" cy="40011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Tree>
    <p:extLst>
      <p:ext uri="{BB962C8B-B14F-4D97-AF65-F5344CB8AC3E}">
        <p14:creationId xmlns:p14="http://schemas.microsoft.com/office/powerpoint/2010/main" val="37660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Agenda</a:t>
            </a:r>
            <a:br>
              <a:rPr lang="en-US"/>
            </a:br>
            <a:endParaRPr lang="en-US" dirty="0"/>
          </a:p>
        </p:txBody>
      </p:sp>
      <p:pic>
        <p:nvPicPr>
          <p:cNvPr id="12" name="Picture 11" descr="prior to age 50.png"/>
          <p:cNvPicPr>
            <a:picLocks noChangeAspect="1"/>
          </p:cNvPicPr>
          <p:nvPr/>
        </p:nvPicPr>
        <p:blipFill>
          <a:blip r:embed="rId3" cstate="print"/>
          <a:stretch>
            <a:fillRect/>
          </a:stretch>
        </p:blipFill>
        <p:spPr>
          <a:xfrm>
            <a:off x="522248" y="1447800"/>
            <a:ext cx="773152" cy="914400"/>
          </a:xfrm>
          <a:prstGeom prst="rect">
            <a:avLst/>
          </a:prstGeom>
        </p:spPr>
      </p:pic>
      <p:pic>
        <p:nvPicPr>
          <p:cNvPr id="13" name="Picture 12" descr="age 50.png"/>
          <p:cNvPicPr>
            <a:picLocks noChangeAspect="1"/>
          </p:cNvPicPr>
          <p:nvPr/>
        </p:nvPicPr>
        <p:blipFill>
          <a:blip r:embed="rId4" cstate="print"/>
          <a:stretch>
            <a:fillRect/>
          </a:stretch>
        </p:blipFill>
        <p:spPr>
          <a:xfrm>
            <a:off x="451237" y="1940700"/>
            <a:ext cx="936254" cy="1107300"/>
          </a:xfrm>
          <a:prstGeom prst="rect">
            <a:avLst/>
          </a:prstGeom>
        </p:spPr>
      </p:pic>
      <p:pic>
        <p:nvPicPr>
          <p:cNvPr id="14" name="Picture 13" descr="age 55.png"/>
          <p:cNvPicPr>
            <a:picLocks noChangeAspect="1"/>
          </p:cNvPicPr>
          <p:nvPr/>
        </p:nvPicPr>
        <p:blipFill>
          <a:blip r:embed="rId5" cstate="print"/>
          <a:stretch>
            <a:fillRect/>
          </a:stretch>
        </p:blipFill>
        <p:spPr>
          <a:xfrm>
            <a:off x="679837" y="2409825"/>
            <a:ext cx="990600" cy="1171575"/>
          </a:xfrm>
          <a:prstGeom prst="rect">
            <a:avLst/>
          </a:prstGeom>
        </p:spPr>
      </p:pic>
      <p:pic>
        <p:nvPicPr>
          <p:cNvPr id="15" name="Picture 14" descr="age 59half.png"/>
          <p:cNvPicPr>
            <a:picLocks noChangeAspect="1"/>
          </p:cNvPicPr>
          <p:nvPr/>
        </p:nvPicPr>
        <p:blipFill>
          <a:blip r:embed="rId6" cstate="print"/>
          <a:stretch>
            <a:fillRect/>
          </a:stretch>
        </p:blipFill>
        <p:spPr>
          <a:xfrm>
            <a:off x="1137037" y="2776904"/>
            <a:ext cx="1066800" cy="1261696"/>
          </a:xfrm>
          <a:prstGeom prst="rect">
            <a:avLst/>
          </a:prstGeom>
        </p:spPr>
      </p:pic>
      <p:pic>
        <p:nvPicPr>
          <p:cNvPr id="16" name="Picture 15" descr="age 62.png"/>
          <p:cNvPicPr>
            <a:picLocks noChangeAspect="1"/>
          </p:cNvPicPr>
          <p:nvPr/>
        </p:nvPicPr>
        <p:blipFill>
          <a:blip r:embed="rId7" cstate="print"/>
          <a:stretch>
            <a:fillRect/>
          </a:stretch>
        </p:blipFill>
        <p:spPr>
          <a:xfrm>
            <a:off x="1659673" y="3124200"/>
            <a:ext cx="1159727" cy="1371600"/>
          </a:xfrm>
          <a:prstGeom prst="rect">
            <a:avLst/>
          </a:prstGeom>
        </p:spPr>
      </p:pic>
      <p:pic>
        <p:nvPicPr>
          <p:cNvPr id="17" name="Picture 16" descr="age 65.png"/>
          <p:cNvPicPr>
            <a:picLocks noChangeAspect="1"/>
          </p:cNvPicPr>
          <p:nvPr/>
        </p:nvPicPr>
        <p:blipFill>
          <a:blip r:embed="rId8" cstate="print"/>
          <a:stretch>
            <a:fillRect/>
          </a:stretch>
        </p:blipFill>
        <p:spPr>
          <a:xfrm>
            <a:off x="2286000" y="3276600"/>
            <a:ext cx="1295400" cy="1532059"/>
          </a:xfrm>
          <a:prstGeom prst="rect">
            <a:avLst/>
          </a:prstGeom>
        </p:spPr>
      </p:pic>
      <p:pic>
        <p:nvPicPr>
          <p:cNvPr id="19" name="Picture 18" descr="ages 66-70.png"/>
          <p:cNvPicPr>
            <a:picLocks noChangeAspect="1"/>
          </p:cNvPicPr>
          <p:nvPr/>
        </p:nvPicPr>
        <p:blipFill>
          <a:blip r:embed="rId9" cstate="print"/>
          <a:stretch>
            <a:fillRect/>
          </a:stretch>
        </p:blipFill>
        <p:spPr>
          <a:xfrm>
            <a:off x="3042037" y="3469299"/>
            <a:ext cx="1447800" cy="1712301"/>
          </a:xfrm>
          <a:prstGeom prst="rect">
            <a:avLst/>
          </a:prstGeom>
        </p:spPr>
      </p:pic>
      <p:pic>
        <p:nvPicPr>
          <p:cNvPr id="18" name="Picture 17" descr="age 70half.png"/>
          <p:cNvPicPr>
            <a:picLocks noChangeAspect="1"/>
          </p:cNvPicPr>
          <p:nvPr/>
        </p:nvPicPr>
        <p:blipFill>
          <a:blip r:embed="rId10" cstate="print"/>
          <a:stretch>
            <a:fillRect/>
          </a:stretch>
        </p:blipFill>
        <p:spPr>
          <a:xfrm>
            <a:off x="4032637" y="3276600"/>
            <a:ext cx="1610733" cy="1905000"/>
          </a:xfrm>
          <a:prstGeom prst="rect">
            <a:avLst/>
          </a:prstGeom>
        </p:spPr>
      </p:pic>
      <p:sp>
        <p:nvSpPr>
          <p:cNvPr id="20" name="TextBox 19"/>
          <p:cNvSpPr txBox="1"/>
          <p:nvPr/>
        </p:nvSpPr>
        <p:spPr>
          <a:xfrm>
            <a:off x="3352800" y="1524000"/>
            <a:ext cx="5029200" cy="523220"/>
          </a:xfrm>
          <a:prstGeom prst="rect">
            <a:avLst/>
          </a:prstGeom>
          <a:noFill/>
        </p:spPr>
        <p:txBody>
          <a:bodyPr wrap="square" rtlCol="0">
            <a:spAutoFit/>
          </a:bodyPr>
          <a:lstStyle/>
          <a:p>
            <a:pPr marL="0" lvl="1"/>
            <a:r>
              <a:rPr lang="en-US" sz="2800" b="1" dirty="0">
                <a:solidFill>
                  <a:schemeClr val="accent2"/>
                </a:solidFill>
              </a:rPr>
              <a:t>Mile Marker Conversations: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Mile marker conversations </a:t>
            </a:r>
            <a:br>
              <a:rPr lang="en-US" dirty="0"/>
            </a:br>
            <a:r>
              <a:rPr lang="en-US" dirty="0"/>
              <a:t>prior to age 50</a:t>
            </a:r>
          </a:p>
        </p:txBody>
      </p:sp>
      <p:pic>
        <p:nvPicPr>
          <p:cNvPr id="6" name="Picture 5" descr="prior to age 50.png"/>
          <p:cNvPicPr>
            <a:picLocks noChangeAspect="1"/>
          </p:cNvPicPr>
          <p:nvPr/>
        </p:nvPicPr>
        <p:blipFill>
          <a:blip r:embed="rId3" cstate="print"/>
          <a:stretch>
            <a:fillRect/>
          </a:stretch>
        </p:blipFill>
        <p:spPr>
          <a:xfrm>
            <a:off x="609600" y="1524000"/>
            <a:ext cx="1600200" cy="189254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Prior to Age 50</a:t>
            </a:r>
          </a:p>
        </p:txBody>
      </p:sp>
      <p:grpSp>
        <p:nvGrpSpPr>
          <p:cNvPr id="116" name="Group 115"/>
          <p:cNvGrpSpPr/>
          <p:nvPr/>
        </p:nvGrpSpPr>
        <p:grpSpPr>
          <a:xfrm>
            <a:off x="2158570" y="2638508"/>
            <a:ext cx="6985430" cy="594472"/>
            <a:chOff x="2443795" y="2893195"/>
            <a:chExt cx="6985430" cy="594472"/>
          </a:xfrm>
        </p:grpSpPr>
        <p:cxnSp>
          <p:nvCxnSpPr>
            <p:cNvPr id="117" name="Straight Connector 116"/>
            <p:cNvCxnSpPr/>
            <p:nvPr/>
          </p:nvCxnSpPr>
          <p:spPr>
            <a:xfrm>
              <a:off x="2443795" y="3487667"/>
              <a:ext cx="698543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Content Placeholder 1"/>
            <p:cNvSpPr txBox="1">
              <a:spLocks/>
            </p:cNvSpPr>
            <p:nvPr/>
          </p:nvSpPr>
          <p:spPr>
            <a:xfrm>
              <a:off x="2457451" y="2893195"/>
              <a:ext cx="4229098" cy="500950"/>
            </a:xfrm>
            <a:prstGeom prst="rect">
              <a:avLst/>
            </a:prstGeom>
            <a:solidFill>
              <a:schemeClr val="accent1"/>
            </a:solidFill>
          </p:spPr>
          <p:txBody>
            <a:bodyPr vert="horz" lIns="91440" tIns="91440" rIns="91440" bIns="9144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200" dirty="0">
                  <a:solidFill>
                    <a:srgbClr val="FFFFFF"/>
                  </a:solidFill>
                </a:rPr>
                <a:t>Review your retirement strategy</a:t>
              </a:r>
            </a:p>
          </p:txBody>
        </p:sp>
      </p:grpSp>
      <p:grpSp>
        <p:nvGrpSpPr>
          <p:cNvPr id="119" name="Group 118"/>
          <p:cNvGrpSpPr/>
          <p:nvPr/>
        </p:nvGrpSpPr>
        <p:grpSpPr>
          <a:xfrm>
            <a:off x="342900" y="1582308"/>
            <a:ext cx="8801100" cy="598226"/>
            <a:chOff x="342900" y="1635175"/>
            <a:chExt cx="8801100" cy="598226"/>
          </a:xfrm>
        </p:grpSpPr>
        <p:cxnSp>
          <p:nvCxnSpPr>
            <p:cNvPr id="120" name="Straight Connector 119"/>
            <p:cNvCxnSpPr/>
            <p:nvPr/>
          </p:nvCxnSpPr>
          <p:spPr>
            <a:xfrm>
              <a:off x="342900" y="2233401"/>
              <a:ext cx="88011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Content Placeholder 1"/>
            <p:cNvSpPr txBox="1">
              <a:spLocks/>
            </p:cNvSpPr>
            <p:nvPr/>
          </p:nvSpPr>
          <p:spPr>
            <a:xfrm>
              <a:off x="342900" y="1635175"/>
              <a:ext cx="4229098" cy="500950"/>
            </a:xfrm>
            <a:prstGeom prst="rect">
              <a:avLst/>
            </a:prstGeom>
            <a:solidFill>
              <a:schemeClr val="accent1"/>
            </a:solidFill>
          </p:spPr>
          <p:txBody>
            <a:bodyPr vert="horz" lIns="91440" tIns="91440" rIns="91440" bIns="9144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200" dirty="0">
                  <a:solidFill>
                    <a:srgbClr val="FFFFFF"/>
                  </a:solidFill>
                </a:rPr>
                <a:t>Review your asset allocation</a:t>
              </a:r>
            </a:p>
          </p:txBody>
        </p:sp>
      </p:grpSp>
      <p:sp>
        <p:nvSpPr>
          <p:cNvPr id="122" name="Text Placeholder 1"/>
          <p:cNvSpPr txBox="1">
            <a:spLocks/>
          </p:cNvSpPr>
          <p:nvPr/>
        </p:nvSpPr>
        <p:spPr>
          <a:xfrm>
            <a:off x="152400" y="5713853"/>
            <a:ext cx="7805057" cy="257468"/>
          </a:xfrm>
          <a:prstGeom prst="rect">
            <a:avLst/>
          </a:prstGeom>
        </p:spPr>
        <p:txBody>
          <a:bodyPr>
            <a:normAutofit lnSpcReduction="10000"/>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200" b="0" dirty="0">
                <a:solidFill>
                  <a:schemeClr val="accent5">
                    <a:lumMod val="50000"/>
                  </a:schemeClr>
                </a:solidFill>
                <a:latin typeface="Arial Narrow" panose="020B0606020202030204" pitchFamily="34" charset="0"/>
              </a:rPr>
              <a:t>Asset allocation and diversification do not assure against loss in a declining market.</a:t>
            </a:r>
          </a:p>
        </p:txBody>
      </p:sp>
      <p:grpSp>
        <p:nvGrpSpPr>
          <p:cNvPr id="124" name="Group 123"/>
          <p:cNvGrpSpPr/>
          <p:nvPr/>
        </p:nvGrpSpPr>
        <p:grpSpPr>
          <a:xfrm>
            <a:off x="4038600" y="3713684"/>
            <a:ext cx="5117285" cy="598809"/>
            <a:chOff x="4236440" y="4151215"/>
            <a:chExt cx="5117285" cy="598809"/>
          </a:xfrm>
        </p:grpSpPr>
        <p:cxnSp>
          <p:nvCxnSpPr>
            <p:cNvPr id="125" name="Straight Connector 124"/>
            <p:cNvCxnSpPr/>
            <p:nvPr/>
          </p:nvCxnSpPr>
          <p:spPr>
            <a:xfrm>
              <a:off x="4236440" y="4750024"/>
              <a:ext cx="511728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Content Placeholder 1"/>
            <p:cNvSpPr txBox="1">
              <a:spLocks/>
            </p:cNvSpPr>
            <p:nvPr/>
          </p:nvSpPr>
          <p:spPr>
            <a:xfrm>
              <a:off x="4244829" y="4151215"/>
              <a:ext cx="4556271" cy="500950"/>
            </a:xfrm>
            <a:prstGeom prst="rect">
              <a:avLst/>
            </a:prstGeom>
            <a:solidFill>
              <a:schemeClr val="accent1"/>
            </a:solidFill>
          </p:spPr>
          <p:txBody>
            <a:bodyPr vert="horz" lIns="91440" tIns="91440" rIns="91440" bIns="9144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200" dirty="0">
                  <a:solidFill>
                    <a:srgbClr val="FFFFFF"/>
                  </a:solidFill>
                </a:rPr>
                <a:t>Map out your course</a:t>
              </a:r>
            </a:p>
          </p:txBody>
        </p:sp>
      </p:grpSp>
      <p:pic>
        <p:nvPicPr>
          <p:cNvPr id="146" name="Picture 145" descr="prior to age 50.png"/>
          <p:cNvPicPr>
            <a:picLocks noChangeAspect="1"/>
          </p:cNvPicPr>
          <p:nvPr/>
        </p:nvPicPr>
        <p:blipFill>
          <a:blip r:embed="rId3" cstate="print"/>
          <a:stretch>
            <a:fillRect/>
          </a:stretch>
        </p:blipFill>
        <p:spPr>
          <a:xfrm>
            <a:off x="7688224" y="4596922"/>
            <a:ext cx="1227176" cy="1451372"/>
          </a:xfrm>
          <a:prstGeom prst="rect">
            <a:avLst/>
          </a:prstGeom>
        </p:spPr>
      </p:pic>
    </p:spTree>
    <p:extLst>
      <p:ext uri="{BB962C8B-B14F-4D97-AF65-F5344CB8AC3E}">
        <p14:creationId xmlns:p14="http://schemas.microsoft.com/office/powerpoint/2010/main" val="4272989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Mile marker conversations </a:t>
            </a:r>
            <a:br>
              <a:rPr lang="en-US" dirty="0"/>
            </a:br>
            <a:r>
              <a:rPr lang="en-US" dirty="0"/>
              <a:t>in your 50s</a:t>
            </a:r>
          </a:p>
        </p:txBody>
      </p:sp>
      <p:pic>
        <p:nvPicPr>
          <p:cNvPr id="5" name="Picture 4" descr="prior to age 50.png"/>
          <p:cNvPicPr>
            <a:picLocks noChangeAspect="1"/>
          </p:cNvPicPr>
          <p:nvPr/>
        </p:nvPicPr>
        <p:blipFill>
          <a:blip r:embed="rId3" cstate="print"/>
          <a:stretch>
            <a:fillRect/>
          </a:stretch>
        </p:blipFill>
        <p:spPr>
          <a:xfrm>
            <a:off x="381000" y="1525848"/>
            <a:ext cx="1600200" cy="1892544"/>
          </a:xfrm>
          <a:prstGeom prst="rect">
            <a:avLst/>
          </a:prstGeom>
        </p:spPr>
      </p:pic>
      <p:pic>
        <p:nvPicPr>
          <p:cNvPr id="6" name="Picture 5" descr="prior to age 50.png"/>
          <p:cNvPicPr>
            <a:picLocks noChangeAspect="1"/>
          </p:cNvPicPr>
          <p:nvPr/>
        </p:nvPicPr>
        <p:blipFill>
          <a:blip r:embed="rId4" cstate="print"/>
          <a:stretch>
            <a:fillRect/>
          </a:stretch>
        </p:blipFill>
        <p:spPr>
          <a:xfrm>
            <a:off x="1447801" y="1525848"/>
            <a:ext cx="1600199" cy="1892544"/>
          </a:xfrm>
          <a:prstGeom prst="rect">
            <a:avLst/>
          </a:prstGeom>
        </p:spPr>
      </p:pic>
      <p:pic>
        <p:nvPicPr>
          <p:cNvPr id="7" name="Picture 6" descr="prior to age 50.png"/>
          <p:cNvPicPr>
            <a:picLocks noChangeAspect="1"/>
          </p:cNvPicPr>
          <p:nvPr/>
        </p:nvPicPr>
        <p:blipFill>
          <a:blip r:embed="rId5" cstate="print"/>
          <a:stretch>
            <a:fillRect/>
          </a:stretch>
        </p:blipFill>
        <p:spPr>
          <a:xfrm>
            <a:off x="2514600" y="1525848"/>
            <a:ext cx="1600199" cy="189254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 50</a:t>
            </a:r>
          </a:p>
        </p:txBody>
      </p:sp>
      <p:sp>
        <p:nvSpPr>
          <p:cNvPr id="32" name="Content Placeholder 1"/>
          <p:cNvSpPr txBox="1">
            <a:spLocks/>
          </p:cNvSpPr>
          <p:nvPr/>
        </p:nvSpPr>
        <p:spPr>
          <a:xfrm>
            <a:off x="1194485" y="1361169"/>
            <a:ext cx="7500957" cy="2665970"/>
          </a:xfrm>
          <a:prstGeom prst="rect">
            <a:avLst/>
          </a:prstGeom>
        </p:spPr>
        <p:txBody>
          <a:bodyPr vert="horz" lIns="0" tIns="0" rIns="0" bIns="0" rtlCol="0">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Wingdings" pitchFamily="2" charset="2"/>
              <a:buNone/>
            </a:pPr>
            <a:r>
              <a:rPr lang="en-US" sz="2600" b="1" dirty="0">
                <a:solidFill>
                  <a:schemeClr val="accent3"/>
                </a:solidFill>
              </a:rPr>
              <a:t>Consider</a:t>
            </a:r>
            <a:r>
              <a:rPr lang="en-US" sz="2400" dirty="0">
                <a:solidFill>
                  <a:schemeClr val="accent3"/>
                </a:solidFill>
              </a:rPr>
              <a:t> </a:t>
            </a:r>
            <a:r>
              <a:rPr lang="en-US" sz="2200" dirty="0">
                <a:solidFill>
                  <a:schemeClr val="accent5">
                    <a:lumMod val="75000"/>
                  </a:schemeClr>
                </a:solidFill>
              </a:rPr>
              <a:t>maxing out contributions</a:t>
            </a:r>
          </a:p>
          <a:p>
            <a:pPr marL="0" indent="0" fontAlgn="auto">
              <a:lnSpc>
                <a:spcPct val="150000"/>
              </a:lnSpc>
              <a:spcAft>
                <a:spcPts val="0"/>
              </a:spcAft>
              <a:buNone/>
            </a:pPr>
            <a:r>
              <a:rPr lang="en-US" sz="2600" b="1" dirty="0">
                <a:solidFill>
                  <a:schemeClr val="accent3"/>
                </a:solidFill>
              </a:rPr>
              <a:t>Consider</a:t>
            </a:r>
            <a:r>
              <a:rPr lang="en-US" sz="2000" dirty="0"/>
              <a:t> </a:t>
            </a:r>
            <a:r>
              <a:rPr lang="en-US" sz="2200" dirty="0">
                <a:solidFill>
                  <a:schemeClr val="accent5">
                    <a:lumMod val="75000"/>
                  </a:schemeClr>
                </a:solidFill>
              </a:rPr>
              <a:t>taking advantage of “catch-up” contributions</a:t>
            </a:r>
          </a:p>
          <a:p>
            <a:pPr marL="0" indent="0" fontAlgn="auto">
              <a:lnSpc>
                <a:spcPct val="150000"/>
              </a:lnSpc>
              <a:spcAft>
                <a:spcPts val="0"/>
              </a:spcAft>
              <a:buNone/>
            </a:pPr>
            <a:r>
              <a:rPr lang="en-US" sz="2600" b="1" dirty="0">
                <a:solidFill>
                  <a:schemeClr val="accent3"/>
                </a:solidFill>
              </a:rPr>
              <a:t>Review</a:t>
            </a:r>
            <a:r>
              <a:rPr lang="en-US" sz="2000" dirty="0"/>
              <a:t> </a:t>
            </a:r>
            <a:r>
              <a:rPr lang="en-US" sz="2200" dirty="0">
                <a:solidFill>
                  <a:schemeClr val="accent5">
                    <a:lumMod val="75000"/>
                  </a:schemeClr>
                </a:solidFill>
              </a:rPr>
              <a:t>healthcare and long-term care costs</a:t>
            </a:r>
          </a:p>
          <a:p>
            <a:pPr marL="0" indent="0" fontAlgn="auto">
              <a:lnSpc>
                <a:spcPct val="150000"/>
              </a:lnSpc>
              <a:spcAft>
                <a:spcPts val="0"/>
              </a:spcAft>
              <a:buNone/>
            </a:pPr>
            <a:r>
              <a:rPr lang="en-US" sz="2600" b="1" dirty="0">
                <a:solidFill>
                  <a:schemeClr val="accent3"/>
                </a:solidFill>
              </a:rPr>
              <a:t>Decide</a:t>
            </a:r>
            <a:r>
              <a:rPr lang="en-US" sz="2000" dirty="0"/>
              <a:t> </a:t>
            </a:r>
            <a:r>
              <a:rPr lang="en-US" sz="2200" dirty="0">
                <a:solidFill>
                  <a:schemeClr val="accent5">
                    <a:lumMod val="75000"/>
                  </a:schemeClr>
                </a:solidFill>
              </a:rPr>
              <a:t>who you want as beneficiaries</a:t>
            </a:r>
          </a:p>
        </p:txBody>
      </p:sp>
      <p:grpSp>
        <p:nvGrpSpPr>
          <p:cNvPr id="7" name="Group 6"/>
          <p:cNvGrpSpPr/>
          <p:nvPr/>
        </p:nvGrpSpPr>
        <p:grpSpPr>
          <a:xfrm>
            <a:off x="1194485" y="1931944"/>
            <a:ext cx="7949515" cy="2239028"/>
            <a:chOff x="1293341" y="2150076"/>
            <a:chExt cx="7850659" cy="1820562"/>
          </a:xfrm>
        </p:grpSpPr>
        <p:cxnSp>
          <p:nvCxnSpPr>
            <p:cNvPr id="6" name="Straight Connector 5"/>
            <p:cNvCxnSpPr/>
            <p:nvPr/>
          </p:nvCxnSpPr>
          <p:spPr>
            <a:xfrm>
              <a:off x="1293341" y="2150076"/>
              <a:ext cx="785065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93341" y="2756930"/>
              <a:ext cx="785065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3341" y="3363784"/>
              <a:ext cx="785065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3341" y="3970638"/>
              <a:ext cx="785065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1" name="Picture 40" descr="prior to age 50.png"/>
          <p:cNvPicPr>
            <a:picLocks noChangeAspect="1"/>
          </p:cNvPicPr>
          <p:nvPr/>
        </p:nvPicPr>
        <p:blipFill>
          <a:blip r:embed="rId3" cstate="print"/>
          <a:stretch>
            <a:fillRect/>
          </a:stretch>
        </p:blipFill>
        <p:spPr>
          <a:xfrm>
            <a:off x="7620000" y="4596922"/>
            <a:ext cx="1227176" cy="1451372"/>
          </a:xfrm>
          <a:prstGeom prst="rect">
            <a:avLst/>
          </a:prstGeom>
        </p:spPr>
      </p:pic>
    </p:spTree>
    <p:extLst>
      <p:ext uri="{BB962C8B-B14F-4D97-AF65-F5344CB8AC3E}">
        <p14:creationId xmlns:p14="http://schemas.microsoft.com/office/powerpoint/2010/main" val="4607054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Healthcare and Long-Term Care Costs</a:t>
            </a:r>
          </a:p>
        </p:txBody>
      </p:sp>
      <p:pic>
        <p:nvPicPr>
          <p:cNvPr id="41" name="Picture 40" descr="prior to age 50.png"/>
          <p:cNvPicPr>
            <a:picLocks noChangeAspect="1"/>
          </p:cNvPicPr>
          <p:nvPr/>
        </p:nvPicPr>
        <p:blipFill>
          <a:blip r:embed="rId3" cstate="print"/>
          <a:stretch>
            <a:fillRect/>
          </a:stretch>
        </p:blipFill>
        <p:spPr>
          <a:xfrm>
            <a:off x="7620000" y="4596922"/>
            <a:ext cx="1227176" cy="1451372"/>
          </a:xfrm>
          <a:prstGeom prst="rect">
            <a:avLst/>
          </a:prstGeom>
        </p:spPr>
      </p:pic>
      <p:sp>
        <p:nvSpPr>
          <p:cNvPr id="42" name="Content Placeholder 1"/>
          <p:cNvSpPr>
            <a:spLocks noGrp="1"/>
          </p:cNvSpPr>
          <p:nvPr>
            <p:ph idx="1"/>
          </p:nvPr>
        </p:nvSpPr>
        <p:spPr>
          <a:xfrm>
            <a:off x="5013387" y="1457870"/>
            <a:ext cx="3444813" cy="3962400"/>
          </a:xfrm>
        </p:spPr>
        <p:txBody>
          <a:bodyPr anchor="t">
            <a:normAutofit/>
          </a:bodyPr>
          <a:lstStyle/>
          <a:p>
            <a:pPr marL="0" indent="0">
              <a:spcBef>
                <a:spcPts val="1800"/>
              </a:spcBef>
            </a:pPr>
            <a:r>
              <a:rPr lang="en-US" sz="1600" dirty="0">
                <a:solidFill>
                  <a:srgbClr val="00769D"/>
                </a:solidFill>
                <a:latin typeface="Arial Black" panose="020B0A04020102020204" pitchFamily="34" charset="0"/>
              </a:rPr>
              <a:t>Second largest </a:t>
            </a:r>
            <a:r>
              <a:rPr lang="en-US" sz="1600" dirty="0"/>
              <a:t>expense </a:t>
            </a:r>
            <a:br>
              <a:rPr lang="en-US" sz="1600" dirty="0"/>
            </a:br>
            <a:r>
              <a:rPr lang="en-US" sz="1600" dirty="0"/>
              <a:t>in retirement</a:t>
            </a:r>
            <a:r>
              <a:rPr lang="en-US" sz="1600" baseline="30000" dirty="0"/>
              <a:t>†</a:t>
            </a:r>
          </a:p>
          <a:p>
            <a:pPr marL="0" indent="0">
              <a:spcBef>
                <a:spcPts val="1800"/>
              </a:spcBef>
              <a:buNone/>
            </a:pPr>
            <a:endParaRPr lang="en-US" sz="1600" baseline="30000" dirty="0"/>
          </a:p>
          <a:p>
            <a:pPr marL="0" indent="0">
              <a:spcBef>
                <a:spcPts val="1800"/>
              </a:spcBef>
            </a:pPr>
            <a:r>
              <a:rPr lang="en-US" sz="1600" dirty="0">
                <a:solidFill>
                  <a:srgbClr val="00769D"/>
                </a:solidFill>
                <a:latin typeface="Arial Black" panose="020B0A04020102020204" pitchFamily="34" charset="0"/>
              </a:rPr>
              <a:t>30% </a:t>
            </a:r>
            <a:r>
              <a:rPr lang="en-US" sz="1600" dirty="0"/>
              <a:t>are “very confident” that </a:t>
            </a:r>
            <a:br>
              <a:rPr lang="en-US" sz="1600" dirty="0"/>
            </a:br>
            <a:r>
              <a:rPr lang="en-US" sz="1600" dirty="0"/>
              <a:t>they will have enough money to take care of medical expenses </a:t>
            </a:r>
            <a:br>
              <a:rPr lang="en-US" sz="1600" dirty="0"/>
            </a:br>
            <a:r>
              <a:rPr lang="en-US" sz="1600" dirty="0"/>
              <a:t>in retirement</a:t>
            </a:r>
            <a:r>
              <a:rPr lang="en-US" sz="1600" baseline="30000" dirty="0"/>
              <a:t>‡</a:t>
            </a:r>
            <a:r>
              <a:rPr lang="en-US" sz="1600" dirty="0"/>
              <a:t> </a:t>
            </a:r>
          </a:p>
          <a:p>
            <a:pPr marL="58738" indent="0">
              <a:spcBef>
                <a:spcPts val="1200"/>
              </a:spcBef>
            </a:pPr>
            <a:br>
              <a:rPr lang="en-US" sz="1600" dirty="0">
                <a:solidFill>
                  <a:srgbClr val="00769D"/>
                </a:solidFill>
                <a:latin typeface="Arial Black" panose="020B0A04020102020204" pitchFamily="34" charset="0"/>
              </a:rPr>
            </a:br>
            <a:r>
              <a:rPr lang="en-US" sz="1600" dirty="0">
                <a:solidFill>
                  <a:srgbClr val="00769D"/>
                </a:solidFill>
                <a:latin typeface="Arial Black" panose="020B0A04020102020204" pitchFamily="34" charset="0"/>
              </a:rPr>
              <a:t>Does not include </a:t>
            </a:r>
            <a:r>
              <a:rPr lang="en-US" sz="1600" dirty="0"/>
              <a:t>long-term care costs</a:t>
            </a:r>
            <a:r>
              <a:rPr lang="en-US" sz="1600" baseline="30000" dirty="0"/>
              <a:t>*</a:t>
            </a:r>
            <a:endParaRPr lang="en-US" sz="1600" dirty="0"/>
          </a:p>
        </p:txBody>
      </p:sp>
      <p:sp>
        <p:nvSpPr>
          <p:cNvPr id="44" name="Freeform 43"/>
          <p:cNvSpPr/>
          <p:nvPr/>
        </p:nvSpPr>
        <p:spPr>
          <a:xfrm>
            <a:off x="4783946" y="1385732"/>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4801083" y="2485974"/>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4842430" y="3857574"/>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42933" y="1416757"/>
            <a:ext cx="4181932" cy="371467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81000" y="1535936"/>
            <a:ext cx="3912974" cy="2862322"/>
          </a:xfrm>
          <a:prstGeom prst="rect">
            <a:avLst/>
          </a:prstGeom>
          <a:noFill/>
          <a:effectLst/>
        </p:spPr>
        <p:txBody>
          <a:bodyPr wrap="square" rtlCol="0">
            <a:spAutoFit/>
          </a:bodyPr>
          <a:lstStyle/>
          <a:p>
            <a:pPr>
              <a:lnSpc>
                <a:spcPct val="90000"/>
              </a:lnSpc>
            </a:pPr>
            <a:r>
              <a:rPr lang="en-US" sz="2000" dirty="0">
                <a:solidFill>
                  <a:srgbClr val="FFD201"/>
                </a:solidFill>
                <a:latin typeface="+mn-lt"/>
              </a:rPr>
              <a:t>HEALTHCARE</a:t>
            </a:r>
            <a:br>
              <a:rPr lang="en-US" b="1" dirty="0">
                <a:solidFill>
                  <a:srgbClr val="FFD201"/>
                </a:solidFill>
                <a:latin typeface="+mn-lt"/>
              </a:rPr>
            </a:br>
            <a:r>
              <a:rPr lang="en-US" sz="2000" dirty="0">
                <a:solidFill>
                  <a:srgbClr val="FFFFFF"/>
                </a:solidFill>
                <a:latin typeface="+mn-lt"/>
                <a:cs typeface="Times New Roman" panose="02020603050405020304" pitchFamily="18" charset="0"/>
              </a:rPr>
              <a:t>can take a healthy bite out </a:t>
            </a:r>
            <a:br>
              <a:rPr lang="en-US" sz="2000" dirty="0">
                <a:solidFill>
                  <a:srgbClr val="FFFFFF"/>
                </a:solidFill>
                <a:latin typeface="+mn-lt"/>
                <a:cs typeface="Times New Roman" panose="02020603050405020304" pitchFamily="18" charset="0"/>
              </a:rPr>
            </a:br>
            <a:r>
              <a:rPr lang="en-US" sz="2000" dirty="0">
                <a:solidFill>
                  <a:srgbClr val="FFFFFF"/>
                </a:solidFill>
                <a:latin typeface="+mn-lt"/>
                <a:cs typeface="Times New Roman" panose="02020603050405020304" pitchFamily="18" charset="0"/>
              </a:rPr>
              <a:t>of retirement savings.</a:t>
            </a:r>
          </a:p>
          <a:p>
            <a:br>
              <a:rPr lang="en-US" sz="1400" dirty="0">
                <a:solidFill>
                  <a:schemeClr val="bg1"/>
                </a:solidFill>
                <a:latin typeface="+mn-lt"/>
                <a:cs typeface="Times New Roman" panose="02020603050405020304" pitchFamily="18" charset="0"/>
              </a:rPr>
            </a:br>
            <a:r>
              <a:rPr lang="en-US" dirty="0">
                <a:solidFill>
                  <a:schemeClr val="bg1"/>
                </a:solidFill>
                <a:latin typeface="+mn-lt"/>
                <a:cs typeface="Times New Roman" panose="02020603050405020304" pitchFamily="18" charset="0"/>
              </a:rPr>
              <a:t>It is estimated that an average healthy 65-year-old couple will need</a:t>
            </a:r>
            <a:endParaRPr lang="en-US" sz="1600" dirty="0">
              <a:solidFill>
                <a:schemeClr val="bg1"/>
              </a:solidFill>
              <a:latin typeface="+mn-lt"/>
              <a:cs typeface="Times New Roman" panose="02020603050405020304" pitchFamily="18" charset="0"/>
            </a:endParaRPr>
          </a:p>
          <a:p>
            <a:r>
              <a:rPr lang="en-US" sz="4000" b="1" dirty="0">
                <a:solidFill>
                  <a:schemeClr val="bg1"/>
                </a:solidFill>
                <a:latin typeface="+mn-lt"/>
              </a:rPr>
              <a:t>$280,000</a:t>
            </a:r>
          </a:p>
          <a:p>
            <a:r>
              <a:rPr lang="en-US" dirty="0">
                <a:solidFill>
                  <a:schemeClr val="bg1"/>
                </a:solidFill>
                <a:latin typeface="+mn-lt"/>
                <a:cs typeface="Times New Roman" panose="02020603050405020304" pitchFamily="18" charset="0"/>
              </a:rPr>
              <a:t>to pay for medical expenses for </a:t>
            </a:r>
            <a:br>
              <a:rPr lang="en-US" dirty="0">
                <a:solidFill>
                  <a:schemeClr val="bg1"/>
                </a:solidFill>
                <a:latin typeface="+mn-lt"/>
                <a:cs typeface="Times New Roman" panose="02020603050405020304" pitchFamily="18" charset="0"/>
              </a:rPr>
            </a:br>
            <a:r>
              <a:rPr lang="en-US" dirty="0">
                <a:solidFill>
                  <a:schemeClr val="bg1"/>
                </a:solidFill>
                <a:latin typeface="+mn-lt"/>
                <a:cs typeface="Times New Roman" panose="02020603050405020304" pitchFamily="18" charset="0"/>
              </a:rPr>
              <a:t>the remainder of their lives.</a:t>
            </a:r>
            <a:r>
              <a:rPr lang="en-US" dirty="0">
                <a:solidFill>
                  <a:schemeClr val="bg1"/>
                </a:solidFill>
                <a:cs typeface="Times New Roman" panose="02020603050405020304" pitchFamily="18" charset="0"/>
              </a:rPr>
              <a:t>*</a:t>
            </a:r>
            <a:endParaRPr lang="en-US" baseline="30000" dirty="0">
              <a:solidFill>
                <a:schemeClr val="bg1"/>
              </a:solidFill>
              <a:latin typeface="+mn-lt"/>
              <a:cs typeface="Times New Roman" panose="02020603050405020304" pitchFamily="18" charset="0"/>
            </a:endParaRPr>
          </a:p>
        </p:txBody>
      </p:sp>
      <p:sp>
        <p:nvSpPr>
          <p:cNvPr id="11" name="Text Placeholder 18">
            <a:extLst>
              <a:ext uri="{FF2B5EF4-FFF2-40B4-BE49-F238E27FC236}">
                <a16:creationId xmlns:a16="http://schemas.microsoft.com/office/drawing/2014/main" id="{C04F8D55-3E6C-4295-A73E-2E9DDB10580E}"/>
              </a:ext>
            </a:extLst>
          </p:cNvPr>
          <p:cNvSpPr txBox="1">
            <a:spLocks/>
          </p:cNvSpPr>
          <p:nvPr/>
        </p:nvSpPr>
        <p:spPr>
          <a:xfrm>
            <a:off x="258136" y="5309935"/>
            <a:ext cx="8648700" cy="600164"/>
          </a:xfrm>
          <a:prstGeom prst="rect">
            <a:avLst/>
          </a:prstGeom>
          <a:noFill/>
        </p:spPr>
        <p:txBody>
          <a:bodyPr wrap="square" rtlCol="0">
            <a:spAutoFit/>
          </a:bodyPr>
          <a:lstStyle>
            <a:defPPr>
              <a:defRPr lang="en-US"/>
            </a:defPPr>
            <a:lvl1pPr>
              <a:defRPr sz="1100">
                <a:solidFill>
                  <a:schemeClr val="tx1">
                    <a:lumMod val="75000"/>
                    <a:lumOff val="25000"/>
                  </a:schemeClr>
                </a:solidFill>
                <a:latin typeface="Arial Narrow" pitchFamily="34" charset="0"/>
              </a:defRPr>
            </a:lvl1pPr>
            <a:lvl2pPr marL="631825" indent="-285750" algn="l" defTabSz="914400" rtl="0" eaLnBrk="1" latinLnBrk="0" hangingPunct="1">
              <a:lnSpc>
                <a:spcPct val="95000"/>
              </a:lnSpc>
              <a:spcBef>
                <a:spcPts val="800"/>
              </a:spcBef>
              <a:buClr>
                <a:schemeClr val="accent2"/>
              </a:buClr>
              <a:buFont typeface="Arial" pitchFamily="34" charset="0"/>
              <a:buChar char="–"/>
              <a:defRPr sz="2000" b="0" kern="1200">
                <a:solidFill>
                  <a:schemeClr val="tx1"/>
                </a:solidFill>
                <a:latin typeface="Arial" pitchFamily="34" charset="0"/>
                <a:ea typeface="+mn-ea"/>
                <a:cs typeface="Arial" pitchFamily="34" charset="0"/>
              </a:defRPr>
            </a:lvl2pPr>
            <a:lvl3pPr marL="1030288" indent="-227013" algn="l" defTabSz="914400" rtl="0" eaLnBrk="1" latinLnBrk="0" hangingPunct="1">
              <a:lnSpc>
                <a:spcPct val="95000"/>
              </a:lnSpc>
              <a:spcBef>
                <a:spcPts val="700"/>
              </a:spcBef>
              <a:buClr>
                <a:schemeClr val="accent2"/>
              </a:buClr>
              <a:buFont typeface="Arial" pitchFamily="34" charset="0"/>
              <a:buChar char="•"/>
              <a:defRPr sz="1800" b="0" kern="1200">
                <a:solidFill>
                  <a:schemeClr val="tx1"/>
                </a:solidFill>
                <a:latin typeface="Arial" pitchFamily="34" charset="0"/>
                <a:ea typeface="+mn-ea"/>
                <a:cs typeface="Arial" pitchFamily="34" charset="0"/>
              </a:defRPr>
            </a:lvl3pPr>
            <a:lvl4pPr marL="1430338" indent="-233363" algn="l" defTabSz="914400" rtl="0" eaLnBrk="1" latinLnBrk="0" hangingPunct="1">
              <a:lnSpc>
                <a:spcPct val="95000"/>
              </a:lnSpc>
              <a:spcBef>
                <a:spcPts val="6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4pPr>
            <a:lvl5pPr marL="1770063" indent="-227013" algn="l" defTabSz="914400" rtl="0" eaLnBrk="1" latinLnBrk="0" hangingPunct="1">
              <a:lnSpc>
                <a:spcPct val="95000"/>
              </a:lnSpc>
              <a:spcBef>
                <a:spcPts val="5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Fidelity Investments retiree health costs estimate, 2018. Healthcare and nursing home costs may vary by state. </a:t>
            </a:r>
          </a:p>
          <a:p>
            <a:r>
              <a:rPr lang="en-US" dirty="0"/>
              <a:t>† Bureau of Labor Statistics, Consumer Expenditure Survey 2016; Table 1300 Mean annual expenditures by age; Age 75+</a:t>
            </a:r>
          </a:p>
          <a:p>
            <a:r>
              <a:rPr lang="en-US" dirty="0"/>
              <a:t>‡ Employee Benefits Research Institute (EBRI), 2017 Retirement Confidence Survey, Issue Brief  No. 431; 3/21/2017 </a:t>
            </a:r>
          </a:p>
        </p:txBody>
      </p:sp>
    </p:spTree>
    <p:extLst>
      <p:ext uri="{BB962C8B-B14F-4D97-AF65-F5344CB8AC3E}">
        <p14:creationId xmlns:p14="http://schemas.microsoft.com/office/powerpoint/2010/main" val="25943197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Think About Your Beneficiary Reviews </a:t>
            </a:r>
          </a:p>
        </p:txBody>
      </p:sp>
      <p:grpSp>
        <p:nvGrpSpPr>
          <p:cNvPr id="30" name="Group 29"/>
          <p:cNvGrpSpPr/>
          <p:nvPr/>
        </p:nvGrpSpPr>
        <p:grpSpPr>
          <a:xfrm>
            <a:off x="3565320" y="1962077"/>
            <a:ext cx="5578679" cy="1815768"/>
            <a:chOff x="3477126" y="2081464"/>
            <a:chExt cx="5666874" cy="1815768"/>
          </a:xfrm>
        </p:grpSpPr>
        <p:cxnSp>
          <p:nvCxnSpPr>
            <p:cNvPr id="31" name="Straight Connector 30"/>
            <p:cNvCxnSpPr/>
            <p:nvPr/>
          </p:nvCxnSpPr>
          <p:spPr>
            <a:xfrm>
              <a:off x="3477126" y="2081464"/>
              <a:ext cx="5666874" cy="0"/>
            </a:xfrm>
            <a:prstGeom prst="line">
              <a:avLst/>
            </a:prstGeom>
            <a:ln w="12700">
              <a:solidFill>
                <a:srgbClr val="00769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77126" y="2989348"/>
              <a:ext cx="5666874" cy="0"/>
            </a:xfrm>
            <a:prstGeom prst="line">
              <a:avLst/>
            </a:prstGeom>
            <a:ln w="12700">
              <a:solidFill>
                <a:srgbClr val="00769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77126" y="3897232"/>
              <a:ext cx="5666874" cy="0"/>
            </a:xfrm>
            <a:prstGeom prst="line">
              <a:avLst/>
            </a:prstGeom>
            <a:ln w="12700">
              <a:solidFill>
                <a:srgbClr val="00769D"/>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62428" y="1227271"/>
            <a:ext cx="2944076" cy="42146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1"/>
          <p:cNvSpPr>
            <a:spLocks noGrp="1"/>
          </p:cNvSpPr>
          <p:nvPr>
            <p:ph sz="half" idx="1"/>
          </p:nvPr>
        </p:nvSpPr>
        <p:spPr>
          <a:xfrm>
            <a:off x="3962400" y="1307940"/>
            <a:ext cx="4428036" cy="4191001"/>
          </a:xfrm>
        </p:spPr>
        <p:txBody>
          <a:bodyPr anchor="t">
            <a:normAutofit/>
          </a:bodyPr>
          <a:lstStyle/>
          <a:p>
            <a:pPr marL="0" indent="0">
              <a:spcBef>
                <a:spcPts val="2100"/>
              </a:spcBef>
              <a:buNone/>
            </a:pPr>
            <a:r>
              <a:rPr lang="en-US" sz="1800" b="1" dirty="0">
                <a:solidFill>
                  <a:srgbClr val="00769D"/>
                </a:solidFill>
              </a:rPr>
              <a:t>Understand</a:t>
            </a:r>
            <a:r>
              <a:rPr lang="en-US" sz="1800" dirty="0">
                <a:solidFill>
                  <a:srgbClr val="00769D"/>
                </a:solidFill>
              </a:rPr>
              <a:t> </a:t>
            </a:r>
            <a:r>
              <a:rPr lang="en-US" sz="1800" dirty="0"/>
              <a:t>that wills only cover probate assets</a:t>
            </a:r>
          </a:p>
          <a:p>
            <a:pPr marL="0" indent="0">
              <a:spcBef>
                <a:spcPts val="2100"/>
              </a:spcBef>
              <a:buNone/>
            </a:pPr>
            <a:r>
              <a:rPr lang="en-US" sz="1800" b="1" dirty="0">
                <a:solidFill>
                  <a:srgbClr val="00769D"/>
                </a:solidFill>
              </a:rPr>
              <a:t>Review</a:t>
            </a:r>
            <a:r>
              <a:rPr lang="en-US" sz="1800" dirty="0">
                <a:solidFill>
                  <a:srgbClr val="00769D"/>
                </a:solidFill>
              </a:rPr>
              <a:t> </a:t>
            </a:r>
            <a:r>
              <a:rPr lang="en-US" sz="1800" dirty="0"/>
              <a:t>beneficiary designations after life changing events</a:t>
            </a:r>
            <a:endParaRPr lang="en-US" sz="1600" dirty="0"/>
          </a:p>
          <a:p>
            <a:pPr marL="0" indent="0">
              <a:spcBef>
                <a:spcPts val="2100"/>
              </a:spcBef>
              <a:buNone/>
            </a:pPr>
            <a:r>
              <a:rPr lang="en-US" sz="1800" b="1" dirty="0">
                <a:solidFill>
                  <a:srgbClr val="00769D"/>
                </a:solidFill>
              </a:rPr>
              <a:t>Consider</a:t>
            </a:r>
            <a:r>
              <a:rPr lang="en-US" sz="1800" dirty="0">
                <a:solidFill>
                  <a:srgbClr val="00769D"/>
                </a:solidFill>
              </a:rPr>
              <a:t> </a:t>
            </a:r>
            <a:r>
              <a:rPr lang="en-US" sz="1800" dirty="0"/>
              <a:t>the dangers of naming trusts as beneficiary of retirement accounts</a:t>
            </a:r>
          </a:p>
        </p:txBody>
      </p:sp>
      <p:sp>
        <p:nvSpPr>
          <p:cNvPr id="36" name="Text Placeholder 9"/>
          <p:cNvSpPr txBox="1">
            <a:spLocks/>
          </p:cNvSpPr>
          <p:nvPr/>
        </p:nvSpPr>
        <p:spPr>
          <a:xfrm>
            <a:off x="457200" y="5555998"/>
            <a:ext cx="6514231" cy="375465"/>
          </a:xfrm>
          <a:prstGeom prst="rect">
            <a:avLst/>
          </a:prstGeom>
        </p:spPr>
        <p:txBody>
          <a:bodyPr>
            <a:normAutofit lnSpcReduction="10000"/>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fontAlgn="auto">
              <a:spcAft>
                <a:spcPts val="0"/>
              </a:spcAft>
            </a:pPr>
            <a:r>
              <a:rPr lang="en-US" sz="1000" b="0" dirty="0">
                <a:solidFill>
                  <a:schemeClr val="accent5">
                    <a:lumMod val="50000"/>
                  </a:schemeClr>
                </a:solidFill>
                <a:latin typeface="Arial Narrow" panose="020B0606020202030204" pitchFamily="34" charset="0"/>
              </a:rPr>
              <a:t>*United States Census Bureau, Net Worth and Asset Ownership of Households 2011; accessed February 2017; Weighted average households with net worth over $100,000; includes home equity; 71% when excluding home equity.</a:t>
            </a:r>
          </a:p>
        </p:txBody>
      </p:sp>
      <p:sp>
        <p:nvSpPr>
          <p:cNvPr id="39" name="Rectangle 38"/>
          <p:cNvSpPr/>
          <p:nvPr/>
        </p:nvSpPr>
        <p:spPr>
          <a:xfrm>
            <a:off x="596021" y="1792122"/>
            <a:ext cx="2935706" cy="2964914"/>
          </a:xfrm>
          <a:prstGeom prst="rect">
            <a:avLst/>
          </a:prstGeom>
        </p:spPr>
        <p:txBody>
          <a:bodyPr wrap="square">
            <a:spAutoFit/>
          </a:bodyPr>
          <a:lstStyle/>
          <a:p>
            <a:pPr algn="ctr">
              <a:lnSpc>
                <a:spcPts val="3200"/>
              </a:lnSpc>
            </a:pPr>
            <a:r>
              <a:rPr lang="en-US" sz="2000" dirty="0">
                <a:solidFill>
                  <a:srgbClr val="FFFFFF"/>
                </a:solidFill>
                <a:latin typeface="+mj-lt"/>
                <a:cs typeface="Times New Roman" panose="02020603050405020304" pitchFamily="18" charset="0"/>
              </a:rPr>
              <a:t>Retirement assets </a:t>
            </a:r>
            <a:br>
              <a:rPr lang="en-US" sz="2000" dirty="0">
                <a:solidFill>
                  <a:srgbClr val="FFFFFF"/>
                </a:solidFill>
                <a:latin typeface="+mj-lt"/>
                <a:cs typeface="Times New Roman" panose="02020603050405020304" pitchFamily="18" charset="0"/>
              </a:rPr>
            </a:br>
            <a:r>
              <a:rPr lang="en-US" sz="2000" dirty="0">
                <a:solidFill>
                  <a:srgbClr val="FFFFFF"/>
                </a:solidFill>
                <a:latin typeface="+mj-lt"/>
                <a:cs typeface="Times New Roman" panose="02020603050405020304" pitchFamily="18" charset="0"/>
              </a:rPr>
              <a:t>account for </a:t>
            </a:r>
            <a:r>
              <a:rPr lang="en-US" sz="2800" b="1" dirty="0">
                <a:solidFill>
                  <a:srgbClr val="FFD201"/>
                </a:solidFill>
                <a:latin typeface="+mj-lt"/>
              </a:rPr>
              <a:t>35%</a:t>
            </a:r>
            <a:r>
              <a:rPr lang="en-US" sz="2000" dirty="0">
                <a:solidFill>
                  <a:srgbClr val="FFFFFF"/>
                </a:solidFill>
                <a:latin typeface="+mj-lt"/>
              </a:rPr>
              <a:t> </a:t>
            </a:r>
            <a:br>
              <a:rPr lang="en-US" sz="2000" dirty="0">
                <a:solidFill>
                  <a:srgbClr val="FFFFFF"/>
                </a:solidFill>
                <a:latin typeface="+mj-lt"/>
              </a:rPr>
            </a:br>
            <a:r>
              <a:rPr lang="en-US" sz="2000" dirty="0">
                <a:solidFill>
                  <a:srgbClr val="FFFFFF"/>
                </a:solidFill>
                <a:latin typeface="+mj-lt"/>
                <a:cs typeface="Times New Roman" panose="02020603050405020304" pitchFamily="18" charset="0"/>
              </a:rPr>
              <a:t>of the wealth for </a:t>
            </a:r>
            <a:br>
              <a:rPr lang="en-US" sz="2000" dirty="0">
                <a:solidFill>
                  <a:srgbClr val="FFFFFF"/>
                </a:solidFill>
                <a:latin typeface="+mj-lt"/>
                <a:cs typeface="Times New Roman" panose="02020603050405020304" pitchFamily="18" charset="0"/>
              </a:rPr>
            </a:br>
            <a:r>
              <a:rPr lang="en-US" sz="2000" dirty="0">
                <a:solidFill>
                  <a:srgbClr val="FFFFFF"/>
                </a:solidFill>
                <a:latin typeface="+mj-lt"/>
                <a:cs typeface="Times New Roman" panose="02020603050405020304" pitchFamily="18" charset="0"/>
              </a:rPr>
              <a:t>Americans with a </a:t>
            </a:r>
            <a:br>
              <a:rPr lang="en-US" sz="2000" dirty="0">
                <a:solidFill>
                  <a:srgbClr val="FFFFFF"/>
                </a:solidFill>
                <a:latin typeface="+mj-lt"/>
              </a:rPr>
            </a:br>
            <a:r>
              <a:rPr lang="en-US" sz="2800" b="1" dirty="0">
                <a:solidFill>
                  <a:srgbClr val="FFD201"/>
                </a:solidFill>
                <a:latin typeface="+mj-lt"/>
              </a:rPr>
              <a:t>net worth of $100,000 </a:t>
            </a:r>
            <a:br>
              <a:rPr lang="en-US" sz="2800" dirty="0">
                <a:solidFill>
                  <a:srgbClr val="FFFFFF"/>
                </a:solidFill>
                <a:latin typeface="+mj-lt"/>
              </a:rPr>
            </a:br>
            <a:r>
              <a:rPr lang="en-US" sz="2000" dirty="0">
                <a:solidFill>
                  <a:srgbClr val="FFFFFF"/>
                </a:solidFill>
                <a:latin typeface="+mj-lt"/>
                <a:cs typeface="Times New Roman" panose="02020603050405020304" pitchFamily="18" charset="0"/>
              </a:rPr>
              <a:t>or more.</a:t>
            </a:r>
            <a:r>
              <a:rPr lang="en-US" sz="2000" baseline="30000" dirty="0">
                <a:solidFill>
                  <a:srgbClr val="FFFFFF"/>
                </a:solidFill>
                <a:latin typeface="+mj-lt"/>
                <a:cs typeface="Times New Roman" panose="02020603050405020304" pitchFamily="18" charset="0"/>
              </a:rPr>
              <a:t>*</a:t>
            </a:r>
          </a:p>
        </p:txBody>
      </p:sp>
      <p:pic>
        <p:nvPicPr>
          <p:cNvPr id="40" name="Picture 39" descr="prior to age 50.png"/>
          <p:cNvPicPr>
            <a:picLocks noChangeAspect="1"/>
          </p:cNvPicPr>
          <p:nvPr/>
        </p:nvPicPr>
        <p:blipFill>
          <a:blip r:embed="rId3" cstate="print"/>
          <a:stretch>
            <a:fillRect/>
          </a:stretch>
        </p:blipFill>
        <p:spPr>
          <a:xfrm>
            <a:off x="7620000" y="4596922"/>
            <a:ext cx="1227176" cy="1451372"/>
          </a:xfrm>
          <a:prstGeom prst="rect">
            <a:avLst/>
          </a:prstGeom>
        </p:spPr>
      </p:pic>
    </p:spTree>
    <p:extLst>
      <p:ext uri="{BB962C8B-B14F-4D97-AF65-F5344CB8AC3E}">
        <p14:creationId xmlns:p14="http://schemas.microsoft.com/office/powerpoint/2010/main" val="27773971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p:txBody>
          <a:bodyPr/>
          <a:lstStyle/>
          <a:p>
            <a:pPr marL="342900" indent="-342900">
              <a:buClr>
                <a:schemeClr val="accent2"/>
              </a:buClr>
              <a:buFont typeface="Wingdings" panose="05000000000000000000" pitchFamily="2" charset="2"/>
              <a:buChar char="§"/>
            </a:pPr>
            <a:r>
              <a:rPr lang="en-US" dirty="0"/>
              <a:t>Penalty-free withdrawals </a:t>
            </a:r>
            <a:br>
              <a:rPr lang="en-US" dirty="0"/>
            </a:br>
            <a:r>
              <a:rPr lang="en-US" dirty="0"/>
              <a:t>from retirement plans</a:t>
            </a:r>
          </a:p>
          <a:p>
            <a:pPr lvl="1">
              <a:buFont typeface="Arial" panose="020B0604020202020204" pitchFamily="34" charset="0"/>
              <a:buChar char="•"/>
            </a:pPr>
            <a:r>
              <a:rPr lang="en-US" dirty="0"/>
              <a:t>Does not apply to IRAs</a:t>
            </a:r>
          </a:p>
          <a:p>
            <a:pPr marL="342900" indent="-342900">
              <a:buClr>
                <a:schemeClr val="accent2"/>
              </a:buClr>
              <a:buFont typeface="Wingdings" panose="05000000000000000000" pitchFamily="2" charset="2"/>
              <a:buChar char="§"/>
            </a:pPr>
            <a:endParaRPr lang="en-US" dirty="0"/>
          </a:p>
          <a:p>
            <a:pPr marL="342900" indent="-342900">
              <a:buClr>
                <a:schemeClr val="accent2"/>
              </a:buClr>
              <a:buFont typeface="Wingdings" panose="05000000000000000000" pitchFamily="2" charset="2"/>
              <a:buChar char="§"/>
            </a:pPr>
            <a:r>
              <a:rPr lang="en-US" dirty="0"/>
              <a:t>Early retirement and </a:t>
            </a:r>
            <a:br>
              <a:rPr lang="en-US" dirty="0"/>
            </a:br>
            <a:r>
              <a:rPr lang="en-US" dirty="0"/>
              <a:t>Social Security</a:t>
            </a:r>
          </a:p>
          <a:p>
            <a:pPr lvl="1">
              <a:buFont typeface="Arial" panose="020B0604020202020204" pitchFamily="34" charset="0"/>
              <a:buChar char="•"/>
            </a:pPr>
            <a:r>
              <a:rPr lang="en-US" dirty="0"/>
              <a:t>Benefits based on best </a:t>
            </a:r>
            <a:br>
              <a:rPr lang="en-US" dirty="0"/>
            </a:br>
            <a:r>
              <a:rPr lang="en-US" dirty="0"/>
              <a:t>35 years of earnings</a:t>
            </a:r>
          </a:p>
          <a:p>
            <a:pPr marL="342900" indent="-342900">
              <a:buClr>
                <a:schemeClr val="accent2"/>
              </a:buClr>
              <a:buFont typeface="Wingdings" panose="05000000000000000000" pitchFamily="2" charset="2"/>
              <a:buChar char="§"/>
            </a:pPr>
            <a:endParaRPr lang="en-US" dirty="0"/>
          </a:p>
          <a:p>
            <a:pPr marL="342900" indent="-342900">
              <a:buClr>
                <a:schemeClr val="accent2"/>
              </a:buClr>
              <a:buFont typeface="Wingdings" panose="05000000000000000000" pitchFamily="2" charset="2"/>
              <a:buChar char="§"/>
            </a:pPr>
            <a:r>
              <a:rPr lang="en-US" dirty="0"/>
              <a:t>Early pension elections and </a:t>
            </a:r>
            <a:br>
              <a:rPr lang="en-US" dirty="0"/>
            </a:br>
            <a:r>
              <a:rPr lang="en-US" dirty="0"/>
              <a:t>Social Security integration</a:t>
            </a:r>
          </a:p>
        </p:txBody>
      </p:sp>
      <p:sp>
        <p:nvSpPr>
          <p:cNvPr id="3" name="Title 2"/>
          <p:cNvSpPr>
            <a:spLocks noGrp="1"/>
          </p:cNvSpPr>
          <p:nvPr>
            <p:ph type="title"/>
          </p:nvPr>
        </p:nvSpPr>
        <p:spPr/>
        <p:txBody>
          <a:bodyPr/>
          <a:lstStyle/>
          <a:p>
            <a:r>
              <a:rPr lang="en-US" dirty="0"/>
              <a:t>Age 55</a:t>
            </a:r>
          </a:p>
        </p:txBody>
      </p:sp>
      <p:sp>
        <p:nvSpPr>
          <p:cNvPr id="16" name="Text Placeholder 15"/>
          <p:cNvSpPr>
            <a:spLocks noGrp="1"/>
          </p:cNvSpPr>
          <p:nvPr>
            <p:ph sz="half" idx="4294967295"/>
          </p:nvPr>
        </p:nvSpPr>
        <p:spPr>
          <a:xfrm>
            <a:off x="457200" y="5518150"/>
            <a:ext cx="6238875" cy="446088"/>
          </a:xfrm>
          <a:prstGeom prst="rect">
            <a:avLst/>
          </a:prstGeom>
        </p:spPr>
        <p:txBody>
          <a:bodyPr anchor="ctr">
            <a:noAutofit/>
          </a:bodyPr>
          <a:lstStyle/>
          <a:p>
            <a:pPr>
              <a:lnSpc>
                <a:spcPct val="100000"/>
              </a:lnSpc>
              <a:spcBef>
                <a:spcPts val="0"/>
              </a:spcBef>
            </a:pPr>
            <a:r>
              <a:rPr lang="en-US" sz="1000" b="0" dirty="0">
                <a:solidFill>
                  <a:schemeClr val="accent5">
                    <a:lumMod val="50000"/>
                  </a:schemeClr>
                </a:solidFill>
                <a:latin typeface="Arial Narrow" panose="020B0606020202030204" pitchFamily="34" charset="0"/>
              </a:rPr>
              <a:t>* Employee Benefit Research Institute, 2016 Retirement Confidence Survey</a:t>
            </a:r>
          </a:p>
        </p:txBody>
      </p:sp>
      <p:graphicFrame>
        <p:nvGraphicFramePr>
          <p:cNvPr id="32" name="Chart 31"/>
          <p:cNvGraphicFramePr/>
          <p:nvPr>
            <p:extLst>
              <p:ext uri="{D42A27DB-BD31-4B8C-83A1-F6EECF244321}">
                <p14:modId xmlns:p14="http://schemas.microsoft.com/office/powerpoint/2010/main" val="118511738"/>
              </p:ext>
            </p:extLst>
          </p:nvPr>
        </p:nvGraphicFramePr>
        <p:xfrm>
          <a:off x="5162875" y="1695935"/>
          <a:ext cx="2859235" cy="288991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4660328" y="2719259"/>
            <a:ext cx="3657600" cy="769441"/>
          </a:xfrm>
          <a:prstGeom prst="rect">
            <a:avLst/>
          </a:prstGeom>
          <a:solidFill>
            <a:srgbClr val="FFFFFF"/>
          </a:solidFill>
          <a:ln w="12700">
            <a:solidFill>
              <a:srgbClr val="0062AF"/>
            </a:solidFill>
          </a:ln>
        </p:spPr>
        <p:txBody>
          <a:bodyPr wrap="square" rIns="137160">
            <a:spAutoFit/>
          </a:bodyPr>
          <a:lstStyle/>
          <a:p>
            <a:pPr algn="ctr"/>
            <a:r>
              <a:rPr lang="en-US" sz="2400" b="1">
                <a:solidFill>
                  <a:srgbClr val="0062AF"/>
                </a:solidFill>
                <a:latin typeface="Arial Black" panose="020B0A04020102020204" pitchFamily="34" charset="0"/>
              </a:rPr>
              <a:t>46% </a:t>
            </a:r>
            <a:r>
              <a:rPr lang="en-US"/>
              <a:t>of </a:t>
            </a:r>
            <a:r>
              <a:rPr lang="en-US" dirty="0"/>
              <a:t>Americans retire </a:t>
            </a:r>
            <a:br>
              <a:rPr lang="en-US" dirty="0"/>
            </a:br>
            <a:r>
              <a:rPr lang="en-US" sz="2000" b="1" dirty="0">
                <a:solidFill>
                  <a:srgbClr val="0062AF"/>
                </a:solidFill>
                <a:latin typeface="Arial Black" panose="020B0A04020102020204" pitchFamily="34" charset="0"/>
              </a:rPr>
              <a:t>EARLIER</a:t>
            </a:r>
            <a:r>
              <a:rPr lang="en-US" sz="1600" dirty="0">
                <a:solidFill>
                  <a:srgbClr val="0062AF"/>
                </a:solidFill>
              </a:rPr>
              <a:t> </a:t>
            </a:r>
            <a:r>
              <a:rPr lang="en-US" dirty="0"/>
              <a:t>than planned</a:t>
            </a:r>
            <a:r>
              <a:rPr lang="en-US" baseline="30000" dirty="0"/>
              <a:t>*</a:t>
            </a:r>
          </a:p>
        </p:txBody>
      </p:sp>
      <p:pic>
        <p:nvPicPr>
          <p:cNvPr id="27" name="Picture 26" descr="prior to age 50.png"/>
          <p:cNvPicPr>
            <a:picLocks noChangeAspect="1"/>
          </p:cNvPicPr>
          <p:nvPr/>
        </p:nvPicPr>
        <p:blipFill>
          <a:blip r:embed="rId4" cstate="print"/>
          <a:stretch>
            <a:fillRect/>
          </a:stretch>
        </p:blipFill>
        <p:spPr>
          <a:xfrm>
            <a:off x="7628551" y="4627659"/>
            <a:ext cx="1206677" cy="1427129"/>
          </a:xfrm>
          <a:prstGeom prst="rect">
            <a:avLst/>
          </a:prstGeom>
        </p:spPr>
      </p:pic>
    </p:spTree>
    <p:extLst>
      <p:ext uri="{BB962C8B-B14F-4D97-AF65-F5344CB8AC3E}">
        <p14:creationId xmlns:p14="http://schemas.microsoft.com/office/powerpoint/2010/main" val="42635539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rior to age 50.png"/>
          <p:cNvPicPr>
            <a:picLocks noChangeAspect="1"/>
          </p:cNvPicPr>
          <p:nvPr/>
        </p:nvPicPr>
        <p:blipFill>
          <a:blip r:embed="rId3" cstate="print"/>
          <a:stretch>
            <a:fillRect/>
          </a:stretch>
        </p:blipFill>
        <p:spPr>
          <a:xfrm>
            <a:off x="7628617" y="4623224"/>
            <a:ext cx="1206611" cy="1427050"/>
          </a:xfrm>
          <a:prstGeom prst="rect">
            <a:avLst/>
          </a:prstGeom>
        </p:spPr>
      </p:pic>
      <p:cxnSp>
        <p:nvCxnSpPr>
          <p:cNvPr id="11" name="Straight Connector 10"/>
          <p:cNvCxnSpPr/>
          <p:nvPr/>
        </p:nvCxnSpPr>
        <p:spPr>
          <a:xfrm>
            <a:off x="3909270" y="1792801"/>
            <a:ext cx="0" cy="29889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Age 59½ </a:t>
            </a:r>
          </a:p>
        </p:txBody>
      </p:sp>
      <p:sp>
        <p:nvSpPr>
          <p:cNvPr id="41" name="Content Placeholder 1"/>
          <p:cNvSpPr txBox="1">
            <a:spLocks/>
          </p:cNvSpPr>
          <p:nvPr/>
        </p:nvSpPr>
        <p:spPr>
          <a:xfrm>
            <a:off x="4213590" y="1967031"/>
            <a:ext cx="3504281" cy="2982474"/>
          </a:xfrm>
          <a:prstGeom prst="rect">
            <a:avLst/>
          </a:prstGeom>
        </p:spPr>
        <p:txBody>
          <a:bodyPr vert="horz" lIns="0" tIns="0" rIns="0" bIns="0" rtlCol="0">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1800"/>
              </a:spcBef>
              <a:spcAft>
                <a:spcPts val="0"/>
              </a:spcAft>
            </a:pPr>
            <a:r>
              <a:rPr lang="en-US" sz="2300" dirty="0">
                <a:solidFill>
                  <a:schemeClr val="accent5">
                    <a:lumMod val="75000"/>
                  </a:schemeClr>
                </a:solidFill>
              </a:rPr>
              <a:t>Age 59½</a:t>
            </a:r>
          </a:p>
          <a:p>
            <a:pPr fontAlgn="auto">
              <a:spcBef>
                <a:spcPts val="1800"/>
              </a:spcBef>
              <a:spcAft>
                <a:spcPts val="0"/>
              </a:spcAft>
            </a:pPr>
            <a:r>
              <a:rPr lang="en-US" sz="2300" dirty="0">
                <a:solidFill>
                  <a:schemeClr val="accent5">
                    <a:lumMod val="75000"/>
                  </a:schemeClr>
                </a:solidFill>
              </a:rPr>
              <a:t>Prior rollover assets</a:t>
            </a:r>
          </a:p>
          <a:p>
            <a:pPr fontAlgn="auto">
              <a:spcBef>
                <a:spcPts val="1800"/>
              </a:spcBef>
              <a:spcAft>
                <a:spcPts val="0"/>
              </a:spcAft>
            </a:pPr>
            <a:r>
              <a:rPr lang="en-US" sz="2300" dirty="0">
                <a:solidFill>
                  <a:schemeClr val="accent5">
                    <a:lumMod val="75000"/>
                  </a:schemeClr>
                </a:solidFill>
              </a:rPr>
              <a:t>After-tax contributions</a:t>
            </a:r>
          </a:p>
          <a:p>
            <a:pPr fontAlgn="auto">
              <a:spcBef>
                <a:spcPts val="1800"/>
              </a:spcBef>
              <a:spcAft>
                <a:spcPts val="0"/>
              </a:spcAft>
            </a:pPr>
            <a:r>
              <a:rPr lang="en-US" sz="2300" spc="-10" dirty="0">
                <a:solidFill>
                  <a:schemeClr val="accent5">
                    <a:lumMod val="75000"/>
                  </a:schemeClr>
                </a:solidFill>
              </a:rPr>
              <a:t>Employer contributions</a:t>
            </a:r>
          </a:p>
          <a:p>
            <a:pPr fontAlgn="auto">
              <a:spcBef>
                <a:spcPts val="1800"/>
              </a:spcBef>
              <a:spcAft>
                <a:spcPts val="0"/>
              </a:spcAft>
            </a:pPr>
            <a:r>
              <a:rPr lang="en-US" sz="2300" dirty="0">
                <a:solidFill>
                  <a:schemeClr val="accent5">
                    <a:lumMod val="75000"/>
                  </a:schemeClr>
                </a:solidFill>
              </a:rPr>
              <a:t>Five years of service</a:t>
            </a:r>
          </a:p>
        </p:txBody>
      </p:sp>
      <p:grpSp>
        <p:nvGrpSpPr>
          <p:cNvPr id="5" name="Group 4"/>
          <p:cNvGrpSpPr/>
          <p:nvPr/>
        </p:nvGrpSpPr>
        <p:grpSpPr>
          <a:xfrm>
            <a:off x="623242" y="1792801"/>
            <a:ext cx="2958858" cy="1705408"/>
            <a:chOff x="992358" y="1960581"/>
            <a:chExt cx="2958858" cy="1705408"/>
          </a:xfrm>
        </p:grpSpPr>
        <p:sp>
          <p:nvSpPr>
            <p:cNvPr id="33" name="Round Diagonal Corner Rectangle 32"/>
            <p:cNvSpPr/>
            <p:nvPr/>
          </p:nvSpPr>
          <p:spPr>
            <a:xfrm>
              <a:off x="992358" y="1960581"/>
              <a:ext cx="2958858" cy="1705408"/>
            </a:xfrm>
            <a:prstGeom prst="round2DiagRect">
              <a:avLst>
                <a:gd name="adj1" fmla="val 0"/>
                <a:gd name="adj2" fmla="val 272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1"/>
            <p:cNvSpPr txBox="1">
              <a:spLocks/>
            </p:cNvSpPr>
            <p:nvPr/>
          </p:nvSpPr>
          <p:spPr>
            <a:xfrm>
              <a:off x="1375795" y="2377580"/>
              <a:ext cx="2281805" cy="946747"/>
            </a:xfrm>
            <a:prstGeom prst="rect">
              <a:avLst/>
            </a:prstGeom>
          </p:spPr>
          <p:txBody>
            <a:bodyPr vert="horz" lIns="0" tIns="0" rIns="0" bIns="0" rtlCol="0">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rgbClr val="FFFFFF"/>
                  </a:solidFill>
                  <a:latin typeface="Arial Black" panose="020B0A04020102020204" pitchFamily="34" charset="0"/>
                </a:rPr>
                <a:t>In-service </a:t>
              </a:r>
              <a:br>
                <a:rPr lang="en-US" sz="2400" dirty="0">
                  <a:solidFill>
                    <a:srgbClr val="FFFFFF"/>
                  </a:solidFill>
                  <a:latin typeface="Arial Black" panose="020B0A04020102020204" pitchFamily="34" charset="0"/>
                </a:rPr>
              </a:br>
              <a:r>
                <a:rPr lang="en-US" sz="2400" dirty="0">
                  <a:solidFill>
                    <a:srgbClr val="FFFFFF"/>
                  </a:solidFill>
                  <a:latin typeface="Arial Black" panose="020B0A04020102020204" pitchFamily="34" charset="0"/>
                </a:rPr>
                <a:t>withdrawals</a:t>
              </a:r>
            </a:p>
          </p:txBody>
        </p:sp>
      </p:grpSp>
      <p:sp>
        <p:nvSpPr>
          <p:cNvPr id="2" name="TextBox 1"/>
          <p:cNvSpPr txBox="1"/>
          <p:nvPr/>
        </p:nvSpPr>
        <p:spPr>
          <a:xfrm>
            <a:off x="533405" y="5486400"/>
            <a:ext cx="8000995" cy="246221"/>
          </a:xfrm>
          <a:prstGeom prst="rect">
            <a:avLst/>
          </a:prstGeom>
          <a:noFill/>
        </p:spPr>
        <p:txBody>
          <a:bodyPr wrap="square" rtlCol="0">
            <a:spAutoFit/>
          </a:bodyPr>
          <a:lstStyle/>
          <a:p>
            <a:r>
              <a:rPr lang="en-US" sz="1000" dirty="0">
                <a:solidFill>
                  <a:schemeClr val="tx1">
                    <a:lumMod val="90000"/>
                    <a:lumOff val="10000"/>
                  </a:schemeClr>
                </a:solidFill>
                <a:latin typeface="Arial Narrow" panose="020B0606020202030204" pitchFamily="34" charset="0"/>
                <a:ea typeface="Arial Narrow" charset="0"/>
                <a:cs typeface="Arial Narrow" charset="0"/>
              </a:rPr>
              <a:t>Please consult your tax advisor before taking an in-service withdrawal.</a:t>
            </a:r>
            <a:r>
              <a:rPr lang="en-US" sz="1000" dirty="0">
                <a:latin typeface="Arial Narrow" panose="020B0606020202030204" pitchFamily="34" charset="0"/>
              </a:rPr>
              <a:t> Please refer to slide #36 for important information regarding in-service withdraws.</a:t>
            </a:r>
            <a:endParaRPr lang="en-US" sz="1000" dirty="0">
              <a:solidFill>
                <a:schemeClr val="tx1">
                  <a:lumMod val="90000"/>
                  <a:lumOff val="10000"/>
                </a:schemeClr>
              </a:solidFill>
              <a:latin typeface="Arial Narrow" panose="020B0606020202030204" pitchFamily="34" charset="0"/>
              <a:ea typeface="Arial Narrow" charset="0"/>
              <a:cs typeface="Arial Narrow" charset="0"/>
            </a:endParaRPr>
          </a:p>
        </p:txBody>
      </p:sp>
    </p:spTree>
    <p:extLst>
      <p:ext uri="{BB962C8B-B14F-4D97-AF65-F5344CB8AC3E}">
        <p14:creationId xmlns:p14="http://schemas.microsoft.com/office/powerpoint/2010/main" val="37482602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idx="1"/>
          </p:nvPr>
        </p:nvSpPr>
        <p:spPr>
          <a:xfrm>
            <a:off x="457200" y="5621469"/>
            <a:ext cx="5943600" cy="428805"/>
          </a:xfrm>
        </p:spPr>
        <p:txBody>
          <a:bodyPr>
            <a:normAutofit/>
          </a:bodyPr>
          <a:lstStyle/>
          <a:p>
            <a:pPr marL="7938" lvl="0" indent="-7938"/>
            <a:r>
              <a:rPr lang="en-US" sz="1000" b="0" dirty="0">
                <a:solidFill>
                  <a:schemeClr val="accent5">
                    <a:lumMod val="50000"/>
                  </a:schemeClr>
                </a:solidFill>
                <a:latin typeface="Arial Narrow" panose="020B0606020202030204" pitchFamily="34" charset="0"/>
              </a:rPr>
              <a:t>All guarantees, including optional benefits, are backed by the claims-paying ability of the issuing company and do not apply to the underlying investment options.</a:t>
            </a:r>
          </a:p>
        </p:txBody>
      </p:sp>
      <p:sp>
        <p:nvSpPr>
          <p:cNvPr id="3" name="Title 2"/>
          <p:cNvSpPr>
            <a:spLocks noGrp="1"/>
          </p:cNvSpPr>
          <p:nvPr>
            <p:ph type="title"/>
          </p:nvPr>
        </p:nvSpPr>
        <p:spPr/>
        <p:txBody>
          <a:bodyPr/>
          <a:lstStyle/>
          <a:p>
            <a:r>
              <a:rPr lang="en-US" dirty="0"/>
              <a:t>Consider Reasons to Roll to an IRA</a:t>
            </a:r>
          </a:p>
        </p:txBody>
      </p:sp>
      <p:grpSp>
        <p:nvGrpSpPr>
          <p:cNvPr id="33" name="Group 32"/>
          <p:cNvGrpSpPr/>
          <p:nvPr/>
        </p:nvGrpSpPr>
        <p:grpSpPr>
          <a:xfrm>
            <a:off x="228600" y="1470649"/>
            <a:ext cx="8199521" cy="3306874"/>
            <a:chOff x="457200" y="1479566"/>
            <a:chExt cx="8199521" cy="3306874"/>
          </a:xfrm>
        </p:grpSpPr>
        <p:grpSp>
          <p:nvGrpSpPr>
            <p:cNvPr id="34" name="Group 33"/>
            <p:cNvGrpSpPr/>
            <p:nvPr/>
          </p:nvGrpSpPr>
          <p:grpSpPr>
            <a:xfrm>
              <a:off x="3595370" y="2482529"/>
              <a:ext cx="1822935" cy="2303911"/>
              <a:chOff x="3819909" y="2374241"/>
              <a:chExt cx="1822935" cy="2303911"/>
            </a:xfrm>
          </p:grpSpPr>
          <p:sp>
            <p:nvSpPr>
              <p:cNvPr id="36" name="TextBox 35"/>
              <p:cNvSpPr txBox="1"/>
              <p:nvPr/>
            </p:nvSpPr>
            <p:spPr>
              <a:xfrm>
                <a:off x="4263139" y="3108492"/>
                <a:ext cx="936474" cy="1569660"/>
              </a:xfrm>
              <a:prstGeom prst="rect">
                <a:avLst/>
              </a:prstGeom>
              <a:noFill/>
            </p:spPr>
            <p:txBody>
              <a:bodyPr wrap="none" rtlCol="0">
                <a:spAutoFit/>
              </a:bodyPr>
              <a:lstStyle/>
              <a:p>
                <a:pPr algn="ctr"/>
                <a:r>
                  <a:rPr lang="en-US" sz="9600" b="1" dirty="0">
                    <a:ln w="22225">
                      <a:solidFill>
                        <a:schemeClr val="accent2"/>
                      </a:solidFill>
                      <a:prstDash val="solid"/>
                    </a:ln>
                    <a:solidFill>
                      <a:schemeClr val="accent2">
                        <a:lumMod val="40000"/>
                        <a:lumOff val="60000"/>
                      </a:schemeClr>
                    </a:solidFill>
                    <a:latin typeface="Arial Black" panose="020B0A04020102020204" pitchFamily="34" charset="0"/>
                  </a:rPr>
                  <a:t>?</a:t>
                </a:r>
              </a:p>
            </p:txBody>
          </p:sp>
          <p:grpSp>
            <p:nvGrpSpPr>
              <p:cNvPr id="37" name="Group 36"/>
              <p:cNvGrpSpPr/>
              <p:nvPr/>
            </p:nvGrpSpPr>
            <p:grpSpPr>
              <a:xfrm>
                <a:off x="3819909" y="2374241"/>
                <a:ext cx="1822935" cy="1040580"/>
                <a:chOff x="3819909" y="2374241"/>
                <a:chExt cx="1822935" cy="1040580"/>
              </a:xfrm>
            </p:grpSpPr>
            <p:sp>
              <p:nvSpPr>
                <p:cNvPr id="38" name="TextBox 37"/>
                <p:cNvSpPr txBox="1"/>
                <p:nvPr/>
              </p:nvSpPr>
              <p:spPr>
                <a:xfrm>
                  <a:off x="4204630" y="2374241"/>
                  <a:ext cx="1053494" cy="830997"/>
                </a:xfrm>
                <a:prstGeom prst="rect">
                  <a:avLst/>
                </a:prstGeom>
                <a:noFill/>
              </p:spPr>
              <p:txBody>
                <a:bodyPr wrap="none" rtlCol="0">
                  <a:spAutoFit/>
                </a:bodyPr>
                <a:lstStyle/>
                <a:p>
                  <a:pPr algn="ctr"/>
                  <a:r>
                    <a:rPr lang="en-US" sz="4800" b="1" dirty="0">
                      <a:solidFill>
                        <a:srgbClr val="007AC2"/>
                      </a:solidFill>
                      <a:latin typeface="Arial Narrow" panose="020B0606020202030204" pitchFamily="34" charset="0"/>
                    </a:rPr>
                    <a:t>IRA</a:t>
                  </a:r>
                </a:p>
              </p:txBody>
            </p:sp>
            <p:sp>
              <p:nvSpPr>
                <p:cNvPr id="39" name="TextBox 38"/>
                <p:cNvSpPr txBox="1"/>
                <p:nvPr/>
              </p:nvSpPr>
              <p:spPr>
                <a:xfrm>
                  <a:off x="3819909" y="2891601"/>
                  <a:ext cx="1822935" cy="523220"/>
                </a:xfrm>
                <a:prstGeom prst="rect">
                  <a:avLst/>
                </a:prstGeom>
                <a:noFill/>
              </p:spPr>
              <p:txBody>
                <a:bodyPr wrap="none" rtlCol="0">
                  <a:spAutoFit/>
                </a:bodyPr>
                <a:lstStyle/>
                <a:p>
                  <a:pPr algn="ctr"/>
                  <a:r>
                    <a:rPr lang="en-US" sz="2800" b="1" dirty="0">
                      <a:solidFill>
                        <a:srgbClr val="007AC2"/>
                      </a:solidFill>
                      <a:latin typeface="Arial Narrow" panose="020B0606020202030204" pitchFamily="34" charset="0"/>
                    </a:rPr>
                    <a:t>ROLLOVER</a:t>
                  </a:r>
                </a:p>
              </p:txBody>
            </p:sp>
          </p:grpSp>
        </p:grpSp>
        <p:cxnSp>
          <p:nvCxnSpPr>
            <p:cNvPr id="35" name="Straight Connector 34"/>
            <p:cNvCxnSpPr/>
            <p:nvPr/>
          </p:nvCxnSpPr>
          <p:spPr>
            <a:xfrm>
              <a:off x="457200" y="1479566"/>
              <a:ext cx="819952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0" name="Content Placeholder 1"/>
          <p:cNvSpPr txBox="1">
            <a:spLocks/>
          </p:cNvSpPr>
          <p:nvPr/>
        </p:nvSpPr>
        <p:spPr>
          <a:xfrm>
            <a:off x="760324" y="1143000"/>
            <a:ext cx="2906648" cy="3693459"/>
          </a:xfrm>
          <a:prstGeom prst="rect">
            <a:avLst/>
          </a:prstGeom>
        </p:spPr>
        <p:txBody>
          <a:bodyPr vert="horz" lIns="0" tIns="0" rIns="0" bIns="0" rtlCol="0">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Wingdings" pitchFamily="2" charset="2"/>
              <a:buNone/>
            </a:pPr>
            <a:r>
              <a:rPr lang="en-US" sz="2200" dirty="0">
                <a:solidFill>
                  <a:schemeClr val="accent2"/>
                </a:solidFill>
                <a:latin typeface="Arial Black" panose="020B0A04020102020204" pitchFamily="34" charset="0"/>
              </a:rPr>
              <a:t>Positive</a:t>
            </a:r>
            <a:endParaRPr lang="en-US" sz="100" dirty="0">
              <a:solidFill>
                <a:schemeClr val="accent2"/>
              </a:solidFill>
              <a:latin typeface="Arial Black" panose="020B0A04020102020204" pitchFamily="34" charset="0"/>
            </a:endParaRPr>
          </a:p>
          <a:p>
            <a:pPr fontAlgn="auto">
              <a:spcAft>
                <a:spcPts val="0"/>
              </a:spcAft>
            </a:pPr>
            <a:r>
              <a:rPr lang="en-US" dirty="0">
                <a:solidFill>
                  <a:schemeClr val="accent5">
                    <a:lumMod val="50000"/>
                  </a:schemeClr>
                </a:solidFill>
              </a:rPr>
              <a:t>No plan-imposed restrictions</a:t>
            </a:r>
          </a:p>
          <a:p>
            <a:pPr fontAlgn="auto">
              <a:spcAft>
                <a:spcPts val="0"/>
              </a:spcAft>
            </a:pPr>
            <a:r>
              <a:rPr lang="en-US" dirty="0">
                <a:solidFill>
                  <a:schemeClr val="accent5">
                    <a:lumMod val="50000"/>
                  </a:schemeClr>
                </a:solidFill>
              </a:rPr>
              <a:t>Estate planning </a:t>
            </a:r>
          </a:p>
          <a:p>
            <a:pPr fontAlgn="auto">
              <a:spcAft>
                <a:spcPts val="0"/>
              </a:spcAft>
            </a:pPr>
            <a:r>
              <a:rPr lang="en-US" dirty="0">
                <a:solidFill>
                  <a:schemeClr val="accent5">
                    <a:lumMod val="50000"/>
                  </a:schemeClr>
                </a:solidFill>
              </a:rPr>
              <a:t>No mandatory 20% withholding on </a:t>
            </a:r>
            <a:br>
              <a:rPr lang="en-US" dirty="0">
                <a:solidFill>
                  <a:schemeClr val="accent5">
                    <a:lumMod val="50000"/>
                  </a:schemeClr>
                </a:solidFill>
              </a:rPr>
            </a:br>
            <a:r>
              <a:rPr lang="en-US" dirty="0">
                <a:solidFill>
                  <a:schemeClr val="accent5">
                    <a:lumMod val="50000"/>
                  </a:schemeClr>
                </a:solidFill>
              </a:rPr>
              <a:t>withdrawals</a:t>
            </a:r>
          </a:p>
          <a:p>
            <a:pPr fontAlgn="auto">
              <a:spcAft>
                <a:spcPts val="0"/>
              </a:spcAft>
            </a:pPr>
            <a:r>
              <a:rPr lang="en-US" dirty="0">
                <a:solidFill>
                  <a:schemeClr val="accent5">
                    <a:lumMod val="50000"/>
                  </a:schemeClr>
                </a:solidFill>
              </a:rPr>
              <a:t>Control and greater investment selection</a:t>
            </a:r>
          </a:p>
          <a:p>
            <a:pPr fontAlgn="auto">
              <a:spcAft>
                <a:spcPts val="0"/>
              </a:spcAft>
            </a:pPr>
            <a:r>
              <a:rPr lang="en-US" dirty="0">
                <a:solidFill>
                  <a:schemeClr val="accent5">
                    <a:lumMod val="50000"/>
                  </a:schemeClr>
                </a:solidFill>
              </a:rPr>
              <a:t>Access to products providing guaranteed retirement income</a:t>
            </a:r>
          </a:p>
        </p:txBody>
      </p:sp>
      <p:pic>
        <p:nvPicPr>
          <p:cNvPr id="30" name="Picture 29" descr="prior to age 50.png"/>
          <p:cNvPicPr>
            <a:picLocks noChangeAspect="1"/>
          </p:cNvPicPr>
          <p:nvPr/>
        </p:nvPicPr>
        <p:blipFill>
          <a:blip r:embed="rId3" cstate="print"/>
          <a:stretch>
            <a:fillRect/>
          </a:stretch>
        </p:blipFill>
        <p:spPr>
          <a:xfrm>
            <a:off x="7628617" y="4623224"/>
            <a:ext cx="1206611" cy="1427050"/>
          </a:xfrm>
          <a:prstGeom prst="rect">
            <a:avLst/>
          </a:prstGeom>
        </p:spPr>
      </p:pic>
    </p:spTree>
    <p:extLst>
      <p:ext uri="{BB962C8B-B14F-4D97-AF65-F5344CB8AC3E}">
        <p14:creationId xmlns:p14="http://schemas.microsoft.com/office/powerpoint/2010/main" val="203681870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ctrTitle"/>
          </p:nvPr>
        </p:nvSpPr>
        <p:spPr>
          <a:xfrm>
            <a:off x="291054" y="1211736"/>
            <a:ext cx="8520328" cy="1092852"/>
          </a:xfrm>
        </p:spPr>
        <p:txBody>
          <a:bodyPr/>
          <a:lstStyle/>
          <a:p>
            <a:pPr algn="ctr"/>
            <a:r>
              <a:rPr lang="en-US" sz="3000" dirty="0"/>
              <a:t>INVESTMENT AND INSURANCE PRODUCTS ARE:</a:t>
            </a:r>
            <a:br>
              <a:rPr lang="en-US" sz="3000" dirty="0"/>
            </a:br>
            <a:r>
              <a:rPr lang="en-US" sz="3000" dirty="0"/>
              <a:t>  NOT FDIC INSURED   NOT INSURED BY ANY FEDERAL GOVERNMENT AGENCY   NOT A DEPOSIT OR OTHER OBLIGATION OF, OR GUARANTEED BY, THE BANK OR ANY OF ITS AFFILIATES   SUBJECT TO INVESTMENT RISKS INCLUDING POSSIBLE LOSS OF THE PRINCIPAL AMOUNT INVESTED</a:t>
            </a:r>
          </a:p>
        </p:txBody>
      </p:sp>
      <p:sp>
        <p:nvSpPr>
          <p:cNvPr id="6" name="Oval 5">
            <a:extLst>
              <a:ext uri="{FF2B5EF4-FFF2-40B4-BE49-F238E27FC236}">
                <a16:creationId xmlns:a16="http://schemas.microsoft.com/office/drawing/2014/main" id="{EF8A6C73-E455-412D-805E-D7548B7CEFA3}"/>
              </a:ext>
            </a:extLst>
          </p:cNvPr>
          <p:cNvSpPr/>
          <p:nvPr/>
        </p:nvSpPr>
        <p:spPr>
          <a:xfrm>
            <a:off x="356839"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400ABF57-6332-4419-9B9C-291A39612101}"/>
              </a:ext>
            </a:extLst>
          </p:cNvPr>
          <p:cNvSpPr/>
          <p:nvPr/>
        </p:nvSpPr>
        <p:spPr>
          <a:xfrm>
            <a:off x="4306229" y="2492319"/>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E8D44918-3DC3-4883-8199-049A471826E0}"/>
              </a:ext>
            </a:extLst>
          </p:cNvPr>
          <p:cNvSpPr/>
          <p:nvPr/>
        </p:nvSpPr>
        <p:spPr>
          <a:xfrm>
            <a:off x="7049429" y="297180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7EE8791C-8644-4143-879E-EA6063CBE8DA}"/>
              </a:ext>
            </a:extLst>
          </p:cNvPr>
          <p:cNvSpPr/>
          <p:nvPr/>
        </p:nvSpPr>
        <p:spPr>
          <a:xfrm>
            <a:off x="3424325" y="433463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4D4CE0F-084F-4CB1-8C08-13C22AC758B4}"/>
              </a:ext>
            </a:extLst>
          </p:cNvPr>
          <p:cNvSpPr/>
          <p:nvPr/>
        </p:nvSpPr>
        <p:spPr>
          <a:xfrm>
            <a:off x="57572" y="1234869"/>
            <a:ext cx="9032488" cy="41694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223953" y="508095"/>
            <a:ext cx="8966377" cy="1063625"/>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003050"/>
              </a:buClr>
              <a:buSzTx/>
              <a:buFont typeface="Wingdings" pitchFamily="2" charset="2"/>
              <a:buNone/>
              <a:tabLst/>
              <a:defRPr/>
            </a:pPr>
            <a:r>
              <a:rPr kumimoji="0" lang="en-US" sz="2400" b="1" i="0" u="none" strike="noStrike" kern="1200" cap="none" spc="0" normalizeH="0" baseline="0" noProof="0" dirty="0">
                <a:ln>
                  <a:noFill/>
                </a:ln>
                <a:solidFill>
                  <a:srgbClr val="626265">
                    <a:lumMod val="75000"/>
                  </a:srgbClr>
                </a:solidFill>
                <a:effectLst/>
                <a:uLnTx/>
                <a:uFillTx/>
                <a:latin typeface="Arial"/>
                <a:ea typeface="+mn-ea"/>
                <a:cs typeface="Arial" pitchFamily="34" charset="0"/>
              </a:rPr>
              <a:t>The Roadmap to Retirement</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228140" y="866085"/>
            <a:ext cx="8810526"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800"/>
              </a:spcBef>
              <a:spcAft>
                <a:spcPts val="0"/>
              </a:spcAft>
              <a:buClr>
                <a:srgbClr val="C00000"/>
              </a:buClr>
              <a:buSzTx/>
              <a:buFont typeface="Wingdings" pitchFamily="2" charset="2"/>
              <a:buNone/>
              <a:tabLst/>
              <a:defRPr/>
            </a:pPr>
            <a:r>
              <a:rPr kumimoji="0" lang="en-US" sz="18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266833" y="51469"/>
            <a:ext cx="7886700" cy="1325563"/>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3050"/>
                </a:solidFill>
                <a:effectLst/>
                <a:uLnTx/>
                <a:uFillTx/>
                <a:latin typeface="Arial"/>
                <a:ea typeface="+mj-ea"/>
                <a:cs typeface="Arial" pitchFamily="34" charset="0"/>
              </a:rPr>
              <a:t>Prudential Annuities</a:t>
            </a:r>
            <a:r>
              <a:rPr kumimoji="0" lang="en-US" b="1" i="0" u="none" strike="noStrike" kern="1200" cap="none" spc="0" normalizeH="0" baseline="30000" noProof="0" dirty="0">
                <a:ln>
                  <a:noFill/>
                </a:ln>
                <a:solidFill>
                  <a:srgbClr val="003050"/>
                </a:solidFill>
                <a:effectLst/>
                <a:uLnTx/>
                <a:uFillTx/>
                <a:latin typeface="Arial"/>
                <a:ea typeface="+mj-ea"/>
                <a:cs typeface="Arial" pitchFamily="34" charset="0"/>
              </a:rPr>
              <a:t>®</a:t>
            </a:r>
          </a:p>
        </p:txBody>
      </p:sp>
      <p:sp>
        <p:nvSpPr>
          <p:cNvPr id="11" name="Rectangle 10">
            <a:extLst>
              <a:ext uri="{FF2B5EF4-FFF2-40B4-BE49-F238E27FC236}">
                <a16:creationId xmlns:a16="http://schemas.microsoft.com/office/drawing/2014/main" id="{025D325D-DE83-4E58-A01E-3CCFAFAD7F9E}"/>
              </a:ext>
            </a:extLst>
          </p:cNvPr>
          <p:cNvSpPr/>
          <p:nvPr/>
        </p:nvSpPr>
        <p:spPr>
          <a:xfrm>
            <a:off x="88739" y="5773133"/>
            <a:ext cx="6960690" cy="1046440"/>
          </a:xfrm>
          <a:prstGeom prst="rect">
            <a:avLst/>
          </a:prstGeom>
        </p:spPr>
        <p:txBody>
          <a:bodyPr wrap="square">
            <a:spAutoFit/>
          </a:bodyPr>
          <a:lstStyle/>
          <a:p>
            <a:r>
              <a:rPr lang="en-US" sz="1400" dirty="0">
                <a:solidFill>
                  <a:srgbClr val="626265">
                    <a:lumMod val="50000"/>
                  </a:srgbClr>
                </a:solidFill>
                <a:latin typeface="Arial" pitchFamily="34" charset="0"/>
                <a:cs typeface="Arial" pitchFamily="34" charset="0"/>
              </a:rPr>
              <a:t>Prudential Annuities is providing this workshop for informational or educational purposes only and does not provide investment advice or recommendations about managing or investing your retirement savings.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02566-00002-00   ORD208282   Ed. 08/2018</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88739" y="5404349"/>
            <a:ext cx="892495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lvl="0" fontAlgn="auto">
              <a:spcBef>
                <a:spcPts val="0"/>
              </a:spcBef>
              <a:spcAft>
                <a:spcPts val="600"/>
              </a:spcAft>
              <a:buClr>
                <a:srgbClr val="C00000"/>
              </a:buClr>
            </a:pPr>
            <a:r>
              <a:rPr lang="en-US" sz="1600" b="0" dirty="0">
                <a:solidFill>
                  <a:srgbClr val="626265">
                    <a:lumMod val="50000"/>
                  </a:srgbClr>
                </a:solidFill>
                <a:ea typeface="+mn-ea"/>
                <a:cs typeface="Arial" pitchFamily="34" charset="0"/>
              </a:rPr>
              <a:t>Issued by Pruco Life Insurance Company and by Pruco Life Insurance Company of New Jersey.</a:t>
            </a:r>
          </a:p>
        </p:txBody>
      </p:sp>
      <p:sp>
        <p:nvSpPr>
          <p:cNvPr id="2" name="Rectangle 1">
            <a:extLst>
              <a:ext uri="{FF2B5EF4-FFF2-40B4-BE49-F238E27FC236}">
                <a16:creationId xmlns:a16="http://schemas.microsoft.com/office/drawing/2014/main" id="{C03D040D-720B-47D3-99C3-E04900270E4D}"/>
              </a:ext>
            </a:extLst>
          </p:cNvPr>
          <p:cNvSpPr/>
          <p:nvPr/>
        </p:nvSpPr>
        <p:spPr>
          <a:xfrm>
            <a:off x="5899459" y="630249"/>
            <a:ext cx="3143394" cy="600164"/>
          </a:xfrm>
          <a:prstGeom prst="rect">
            <a:avLst/>
          </a:prstGeom>
        </p:spPr>
        <p:txBody>
          <a:bodyPr wrap="square">
            <a:spAutoFit/>
          </a:bodyPr>
          <a:lstStyle/>
          <a:p>
            <a:pPr lvl="0" fontAlgn="auto">
              <a:spcBef>
                <a:spcPts val="0"/>
              </a:spcBef>
              <a:spcAft>
                <a:spcPts val="0"/>
              </a:spcAft>
              <a:buClr>
                <a:srgbClr val="C00000"/>
              </a:buClr>
              <a:defRPr/>
            </a:pPr>
            <a:r>
              <a:rPr lang="en-US" sz="1100" dirty="0">
                <a:solidFill>
                  <a:srgbClr val="0C0C0C"/>
                </a:solidFill>
                <a:latin typeface="Arial"/>
                <a:ea typeface="ＭＳ Ｐゴシック" pitchFamily="34" charset="-128"/>
              </a:rPr>
              <a:t>[When presenting in AR, CA, OK, TX or IL, use the phrase “Insurance Sales Presentation.” In CA and AR, add License Number.]</a:t>
            </a:r>
          </a:p>
        </p:txBody>
      </p:sp>
      <p:sp>
        <p:nvSpPr>
          <p:cNvPr id="17" name="TextBox 16">
            <a:extLst>
              <a:ext uri="{FF2B5EF4-FFF2-40B4-BE49-F238E27FC236}">
                <a16:creationId xmlns:a16="http://schemas.microsoft.com/office/drawing/2014/main" id="{CFFEAF89-2232-4EDC-97BE-1DDFD1462782}"/>
              </a:ext>
            </a:extLst>
          </p:cNvPr>
          <p:cNvSpPr txBox="1"/>
          <p:nvPr/>
        </p:nvSpPr>
        <p:spPr>
          <a:xfrm>
            <a:off x="76622" y="6552403"/>
            <a:ext cx="3276600" cy="215444"/>
          </a:xfrm>
          <a:prstGeom prst="rect">
            <a:avLst/>
          </a:prstGeom>
          <a:noFill/>
        </p:spPr>
        <p:txBody>
          <a:bodyPr wrap="square" rtlCol="0">
            <a:spAutoFit/>
          </a:bodyPr>
          <a:lstStyle/>
          <a:p>
            <a:r>
              <a:rPr lang="mr-IN" sz="800" dirty="0"/>
              <a:t>1001540-0000</a:t>
            </a:r>
            <a:r>
              <a:rPr lang="en-US" sz="800" dirty="0"/>
              <a:t>5</a:t>
            </a:r>
            <a:r>
              <a:rPr lang="mr-IN" sz="800" dirty="0"/>
              <a:t>-00</a:t>
            </a:r>
            <a:r>
              <a:rPr lang="en-US" sz="800" dirty="0"/>
              <a:t>  </a:t>
            </a:r>
            <a:r>
              <a:rPr lang="mr-IN" sz="800" dirty="0"/>
              <a:t>Ed</a:t>
            </a:r>
            <a:r>
              <a:rPr lang="en-US" sz="800" dirty="0"/>
              <a:t>. 03/2019</a:t>
            </a:r>
            <a:endParaRPr lang="mr-IN" sz="800" dirty="0"/>
          </a:p>
        </p:txBody>
      </p:sp>
    </p:spTree>
    <p:extLst>
      <p:ext uri="{BB962C8B-B14F-4D97-AF65-F5344CB8AC3E}">
        <p14:creationId xmlns:p14="http://schemas.microsoft.com/office/powerpoint/2010/main" val="415204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326195" y="1149490"/>
            <a:ext cx="3179289" cy="3962400"/>
          </a:xfrm>
        </p:spPr>
        <p:txBody>
          <a:bodyPr>
            <a:normAutofit lnSpcReduction="10000"/>
          </a:bodyPr>
          <a:lstStyle/>
          <a:p>
            <a:pPr marL="0" indent="0">
              <a:buNone/>
            </a:pPr>
            <a:r>
              <a:rPr lang="en-US" sz="2200" dirty="0">
                <a:solidFill>
                  <a:schemeClr val="accent2"/>
                </a:solidFill>
                <a:latin typeface="Arial Black" panose="020B0A04020102020204" pitchFamily="34" charset="0"/>
              </a:rPr>
              <a:t>Negative</a:t>
            </a:r>
          </a:p>
          <a:p>
            <a:pPr marL="169863" lvl="1" indent="-169863">
              <a:lnSpc>
                <a:spcPct val="95000"/>
              </a:lnSpc>
              <a:spcBef>
                <a:spcPts val="1200"/>
              </a:spcBef>
            </a:pPr>
            <a:r>
              <a:rPr lang="en-US" sz="1800" b="0" dirty="0">
                <a:solidFill>
                  <a:schemeClr val="tx1">
                    <a:lumMod val="90000"/>
                    <a:lumOff val="10000"/>
                  </a:schemeClr>
                </a:solidFill>
                <a:latin typeface="Arial" pitchFamily="34" charset="0"/>
              </a:rPr>
              <a:t>Loss of early access to retirement assets</a:t>
            </a:r>
          </a:p>
          <a:p>
            <a:pPr marL="569913" lvl="2" indent="-169863">
              <a:lnSpc>
                <a:spcPct val="95000"/>
              </a:lnSpc>
              <a:spcBef>
                <a:spcPts val="1200"/>
              </a:spcBef>
            </a:pPr>
            <a:r>
              <a:rPr lang="en-US" sz="1600" dirty="0">
                <a:solidFill>
                  <a:schemeClr val="tx1">
                    <a:lumMod val="90000"/>
                    <a:lumOff val="10000"/>
                  </a:schemeClr>
                </a:solidFill>
                <a:latin typeface="Arial" pitchFamily="34" charset="0"/>
              </a:rPr>
              <a:t>Retired at or after age 55</a:t>
            </a:r>
          </a:p>
          <a:p>
            <a:pPr marL="169863" indent="-169863">
              <a:lnSpc>
                <a:spcPct val="95000"/>
              </a:lnSpc>
              <a:spcBef>
                <a:spcPts val="1200"/>
              </a:spcBef>
              <a:buClr>
                <a:schemeClr val="accent2"/>
              </a:buClr>
              <a:buFont typeface="Wingdings" pitchFamily="2" charset="2"/>
              <a:buChar char="§"/>
            </a:pPr>
            <a:r>
              <a:rPr lang="en-US" sz="1800" b="0" dirty="0">
                <a:solidFill>
                  <a:schemeClr val="tx1">
                    <a:lumMod val="90000"/>
                    <a:lumOff val="10000"/>
                  </a:schemeClr>
                </a:solidFill>
                <a:latin typeface="Arial" pitchFamily="34" charset="0"/>
              </a:rPr>
              <a:t>Delayed Required Minimum Distributions not allowed</a:t>
            </a:r>
          </a:p>
          <a:p>
            <a:pPr marL="569913" lvl="2" indent="-169863">
              <a:lnSpc>
                <a:spcPct val="95000"/>
              </a:lnSpc>
              <a:spcBef>
                <a:spcPts val="1200"/>
              </a:spcBef>
            </a:pPr>
            <a:r>
              <a:rPr lang="en-US" sz="1600" dirty="0">
                <a:solidFill>
                  <a:schemeClr val="tx1">
                    <a:lumMod val="90000"/>
                    <a:lumOff val="10000"/>
                  </a:schemeClr>
                </a:solidFill>
                <a:latin typeface="Arial" pitchFamily="34" charset="0"/>
              </a:rPr>
              <a:t>Age 70½ and still working</a:t>
            </a:r>
          </a:p>
          <a:p>
            <a:pPr marL="169863" lvl="1" indent="-169863">
              <a:lnSpc>
                <a:spcPct val="95000"/>
              </a:lnSpc>
              <a:spcBef>
                <a:spcPts val="1200"/>
              </a:spcBef>
            </a:pPr>
            <a:r>
              <a:rPr lang="en-US" sz="1800" b="0" dirty="0">
                <a:solidFill>
                  <a:schemeClr val="tx1">
                    <a:lumMod val="90000"/>
                    <a:lumOff val="10000"/>
                  </a:schemeClr>
                </a:solidFill>
                <a:latin typeface="Arial" pitchFamily="34" charset="0"/>
              </a:rPr>
              <a:t>Net Unrealized Appreciation (NUA) tax treatment not available</a:t>
            </a:r>
          </a:p>
          <a:p>
            <a:pPr marL="169863" lvl="1" indent="-169863">
              <a:lnSpc>
                <a:spcPct val="95000"/>
              </a:lnSpc>
              <a:spcBef>
                <a:spcPts val="1200"/>
              </a:spcBef>
            </a:pPr>
            <a:r>
              <a:rPr lang="en-US" sz="1800" b="0" dirty="0">
                <a:solidFill>
                  <a:schemeClr val="tx1">
                    <a:lumMod val="90000"/>
                    <a:lumOff val="10000"/>
                  </a:schemeClr>
                </a:solidFill>
                <a:latin typeface="Arial" pitchFamily="34" charset="0"/>
              </a:rPr>
              <a:t>Loss of ERISA credit protection</a:t>
            </a:r>
            <a:endParaRPr lang="en-US" sz="1100" dirty="0">
              <a:solidFill>
                <a:schemeClr val="tx1">
                  <a:lumMod val="90000"/>
                  <a:lumOff val="10000"/>
                </a:schemeClr>
              </a:solidFill>
            </a:endParaRPr>
          </a:p>
        </p:txBody>
      </p:sp>
      <p:sp>
        <p:nvSpPr>
          <p:cNvPr id="3" name="Title 2"/>
          <p:cNvSpPr>
            <a:spLocks noGrp="1"/>
          </p:cNvSpPr>
          <p:nvPr>
            <p:ph type="title"/>
          </p:nvPr>
        </p:nvSpPr>
        <p:spPr/>
        <p:txBody>
          <a:bodyPr/>
          <a:lstStyle/>
          <a:p>
            <a:r>
              <a:rPr lang="en-US" dirty="0"/>
              <a:t>Consider Reasons </a:t>
            </a:r>
            <a:r>
              <a:rPr lang="en-US" b="1" dirty="0"/>
              <a:t>Not </a:t>
            </a:r>
            <a:r>
              <a:rPr lang="en-US" dirty="0"/>
              <a:t>to Roll to an IRA</a:t>
            </a:r>
          </a:p>
        </p:txBody>
      </p:sp>
      <p:sp>
        <p:nvSpPr>
          <p:cNvPr id="31" name="Text Placeholder 12"/>
          <p:cNvSpPr txBox="1">
            <a:spLocks/>
          </p:cNvSpPr>
          <p:nvPr/>
        </p:nvSpPr>
        <p:spPr>
          <a:xfrm>
            <a:off x="457200" y="5621469"/>
            <a:ext cx="5943600" cy="428805"/>
          </a:xfrm>
          <a:prstGeom prst="rect">
            <a:avLst/>
          </a:prstGeom>
        </p:spPr>
        <p:txBody>
          <a:bodyPr anchor="ctr">
            <a:normAutofit/>
          </a:bodyPr>
          <a:lstStyle>
            <a:lvl1pPr marL="342900" indent="-342900" algn="l" defTabSz="914400" rtl="0" eaLnBrk="1" latinLnBrk="0" hangingPunct="1">
              <a:spcBef>
                <a:spcPts val="600"/>
              </a:spcBef>
              <a:buClr>
                <a:schemeClr val="accent1"/>
              </a:buClr>
              <a:buFont typeface="Wingdings" pitchFamily="2" charset="2"/>
              <a:buNone/>
              <a:defRPr sz="2000" b="0" kern="1200" baseline="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1800" b="0" kern="1200" baseline="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bg1">
                  <a:lumMod val="50000"/>
                </a:schemeClr>
              </a:buClr>
              <a:buFont typeface="Arial" pitchFamily="34" charset="0"/>
              <a:buChar char="•"/>
              <a:defRPr sz="1600" b="0" kern="1200" baseline="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bg1">
                  <a:lumMod val="50000"/>
                </a:schemeClr>
              </a:buClr>
              <a:buFont typeface="Arial" pitchFamily="34" charset="0"/>
              <a:buChar char="–"/>
              <a:defRPr sz="1200" b="0" kern="1200" baseline="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bg1">
                  <a:lumMod val="50000"/>
                </a:schemeClr>
              </a:buClr>
              <a:buFont typeface="Arial" pitchFamily="34" charset="0"/>
              <a:buChar char="»"/>
              <a:defRPr sz="1200" b="0" kern="1200" baseline="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fontAlgn="auto">
              <a:spcAft>
                <a:spcPts val="0"/>
              </a:spcAft>
            </a:pPr>
            <a:r>
              <a:rPr lang="en-US" sz="1000">
                <a:solidFill>
                  <a:schemeClr val="accent5">
                    <a:lumMod val="50000"/>
                  </a:schemeClr>
                </a:solidFill>
                <a:latin typeface="Arial Narrow" panose="020B0606020202030204" pitchFamily="34" charset="0"/>
              </a:rPr>
              <a:t>All guarantees, including optional benefits, are backed by the claims-paying ability of the issuing company and do not apply to the underlying investment options.</a:t>
            </a:r>
            <a:endParaRPr lang="en-US" sz="1000" dirty="0">
              <a:solidFill>
                <a:schemeClr val="accent5">
                  <a:lumMod val="50000"/>
                </a:schemeClr>
              </a:solidFill>
              <a:latin typeface="Arial Narrow" panose="020B0606020202030204" pitchFamily="34" charset="0"/>
            </a:endParaRPr>
          </a:p>
        </p:txBody>
      </p:sp>
      <p:grpSp>
        <p:nvGrpSpPr>
          <p:cNvPr id="32" name="Group 31"/>
          <p:cNvGrpSpPr/>
          <p:nvPr/>
        </p:nvGrpSpPr>
        <p:grpSpPr>
          <a:xfrm>
            <a:off x="228600" y="1477139"/>
            <a:ext cx="8199521" cy="3306874"/>
            <a:chOff x="457200" y="1479566"/>
            <a:chExt cx="8199521" cy="3306874"/>
          </a:xfrm>
        </p:grpSpPr>
        <p:grpSp>
          <p:nvGrpSpPr>
            <p:cNvPr id="59" name="Group 58"/>
            <p:cNvGrpSpPr/>
            <p:nvPr/>
          </p:nvGrpSpPr>
          <p:grpSpPr>
            <a:xfrm>
              <a:off x="3595370" y="2482529"/>
              <a:ext cx="1822935" cy="2303911"/>
              <a:chOff x="3819909" y="2374241"/>
              <a:chExt cx="1822935" cy="2303911"/>
            </a:xfrm>
          </p:grpSpPr>
          <p:sp>
            <p:nvSpPr>
              <p:cNvPr id="61" name="TextBox 60"/>
              <p:cNvSpPr txBox="1"/>
              <p:nvPr/>
            </p:nvSpPr>
            <p:spPr>
              <a:xfrm>
                <a:off x="4263139" y="3108492"/>
                <a:ext cx="936474" cy="1569660"/>
              </a:xfrm>
              <a:prstGeom prst="rect">
                <a:avLst/>
              </a:prstGeom>
              <a:noFill/>
            </p:spPr>
            <p:txBody>
              <a:bodyPr wrap="none" rtlCol="0">
                <a:spAutoFit/>
              </a:bodyPr>
              <a:lstStyle/>
              <a:p>
                <a:pPr algn="ctr"/>
                <a:r>
                  <a:rPr lang="en-US" sz="9600" b="1" dirty="0">
                    <a:ln w="22225">
                      <a:solidFill>
                        <a:schemeClr val="accent2"/>
                      </a:solidFill>
                      <a:prstDash val="solid"/>
                    </a:ln>
                    <a:solidFill>
                      <a:schemeClr val="accent2">
                        <a:lumMod val="40000"/>
                        <a:lumOff val="60000"/>
                      </a:schemeClr>
                    </a:solidFill>
                    <a:latin typeface="Arial Black" panose="020B0A04020102020204" pitchFamily="34" charset="0"/>
                  </a:rPr>
                  <a:t>?</a:t>
                </a:r>
              </a:p>
            </p:txBody>
          </p:sp>
          <p:grpSp>
            <p:nvGrpSpPr>
              <p:cNvPr id="62" name="Group 61"/>
              <p:cNvGrpSpPr/>
              <p:nvPr/>
            </p:nvGrpSpPr>
            <p:grpSpPr>
              <a:xfrm>
                <a:off x="3819909" y="2374241"/>
                <a:ext cx="1822935" cy="1040580"/>
                <a:chOff x="3819909" y="2374241"/>
                <a:chExt cx="1822935" cy="1040580"/>
              </a:xfrm>
            </p:grpSpPr>
            <p:sp>
              <p:nvSpPr>
                <p:cNvPr id="63" name="TextBox 62"/>
                <p:cNvSpPr txBox="1"/>
                <p:nvPr/>
              </p:nvSpPr>
              <p:spPr>
                <a:xfrm>
                  <a:off x="4204630" y="2374241"/>
                  <a:ext cx="1053494" cy="830997"/>
                </a:xfrm>
                <a:prstGeom prst="rect">
                  <a:avLst/>
                </a:prstGeom>
                <a:noFill/>
              </p:spPr>
              <p:txBody>
                <a:bodyPr wrap="none" rtlCol="0">
                  <a:spAutoFit/>
                </a:bodyPr>
                <a:lstStyle/>
                <a:p>
                  <a:pPr algn="ctr"/>
                  <a:r>
                    <a:rPr lang="en-US" sz="4800" b="1" dirty="0">
                      <a:solidFill>
                        <a:srgbClr val="007AC2"/>
                      </a:solidFill>
                      <a:latin typeface="Arial Narrow" panose="020B0606020202030204" pitchFamily="34" charset="0"/>
                    </a:rPr>
                    <a:t>IRA</a:t>
                  </a:r>
                </a:p>
              </p:txBody>
            </p:sp>
            <p:sp>
              <p:nvSpPr>
                <p:cNvPr id="64" name="TextBox 63"/>
                <p:cNvSpPr txBox="1"/>
                <p:nvPr/>
              </p:nvSpPr>
              <p:spPr>
                <a:xfrm>
                  <a:off x="3819909" y="2891601"/>
                  <a:ext cx="1822935" cy="523220"/>
                </a:xfrm>
                <a:prstGeom prst="rect">
                  <a:avLst/>
                </a:prstGeom>
                <a:noFill/>
              </p:spPr>
              <p:txBody>
                <a:bodyPr wrap="none" rtlCol="0">
                  <a:spAutoFit/>
                </a:bodyPr>
                <a:lstStyle/>
                <a:p>
                  <a:pPr algn="ctr"/>
                  <a:r>
                    <a:rPr lang="en-US" sz="2800" b="1" dirty="0">
                      <a:solidFill>
                        <a:srgbClr val="007AC2"/>
                      </a:solidFill>
                      <a:latin typeface="Arial Narrow" panose="020B0606020202030204" pitchFamily="34" charset="0"/>
                    </a:rPr>
                    <a:t>ROLLOVER</a:t>
                  </a:r>
                </a:p>
              </p:txBody>
            </p:sp>
          </p:grpSp>
        </p:grpSp>
        <p:cxnSp>
          <p:nvCxnSpPr>
            <p:cNvPr id="60" name="Straight Connector 59"/>
            <p:cNvCxnSpPr/>
            <p:nvPr/>
          </p:nvCxnSpPr>
          <p:spPr>
            <a:xfrm>
              <a:off x="457200" y="1479566"/>
              <a:ext cx="819952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5" name="Content Placeholder 1"/>
          <p:cNvSpPr txBox="1">
            <a:spLocks/>
          </p:cNvSpPr>
          <p:nvPr/>
        </p:nvSpPr>
        <p:spPr>
          <a:xfrm>
            <a:off x="760324" y="1149490"/>
            <a:ext cx="2932656" cy="3693459"/>
          </a:xfrm>
          <a:prstGeom prst="rect">
            <a:avLst/>
          </a:prstGeom>
        </p:spPr>
        <p:txBody>
          <a:bodyPr vert="horz" lIns="0" tIns="0" rIns="0" bIns="0" rtlCol="0">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Wingdings" pitchFamily="2" charset="2"/>
              <a:buNone/>
            </a:pPr>
            <a:r>
              <a:rPr lang="en-US" sz="2200" dirty="0">
                <a:solidFill>
                  <a:schemeClr val="accent2"/>
                </a:solidFill>
                <a:latin typeface="Arial Black" panose="020B0A04020102020204" pitchFamily="34" charset="0"/>
              </a:rPr>
              <a:t>Positive</a:t>
            </a:r>
            <a:endParaRPr lang="en-US" sz="100" dirty="0">
              <a:solidFill>
                <a:schemeClr val="accent2"/>
              </a:solidFill>
              <a:latin typeface="Arial Black" panose="020B0A04020102020204" pitchFamily="34" charset="0"/>
            </a:endParaRPr>
          </a:p>
          <a:p>
            <a:pPr fontAlgn="auto">
              <a:spcAft>
                <a:spcPts val="0"/>
              </a:spcAft>
            </a:pPr>
            <a:r>
              <a:rPr lang="en-US" dirty="0">
                <a:solidFill>
                  <a:schemeClr val="accent5">
                    <a:lumMod val="50000"/>
                  </a:schemeClr>
                </a:solidFill>
              </a:rPr>
              <a:t>No plan-imposed restrictions</a:t>
            </a:r>
          </a:p>
          <a:p>
            <a:pPr fontAlgn="auto">
              <a:spcAft>
                <a:spcPts val="0"/>
              </a:spcAft>
            </a:pPr>
            <a:r>
              <a:rPr lang="en-US" dirty="0">
                <a:solidFill>
                  <a:schemeClr val="accent5">
                    <a:lumMod val="50000"/>
                  </a:schemeClr>
                </a:solidFill>
              </a:rPr>
              <a:t>Estate planning </a:t>
            </a:r>
          </a:p>
          <a:p>
            <a:pPr fontAlgn="auto">
              <a:spcAft>
                <a:spcPts val="0"/>
              </a:spcAft>
            </a:pPr>
            <a:r>
              <a:rPr lang="en-US" dirty="0">
                <a:solidFill>
                  <a:schemeClr val="accent5">
                    <a:lumMod val="50000"/>
                  </a:schemeClr>
                </a:solidFill>
              </a:rPr>
              <a:t>No mandatory 20% withholding on </a:t>
            </a:r>
            <a:br>
              <a:rPr lang="en-US" dirty="0">
                <a:solidFill>
                  <a:schemeClr val="accent5">
                    <a:lumMod val="50000"/>
                  </a:schemeClr>
                </a:solidFill>
              </a:rPr>
            </a:br>
            <a:r>
              <a:rPr lang="en-US" dirty="0">
                <a:solidFill>
                  <a:schemeClr val="accent5">
                    <a:lumMod val="50000"/>
                  </a:schemeClr>
                </a:solidFill>
              </a:rPr>
              <a:t>withdrawals</a:t>
            </a:r>
          </a:p>
          <a:p>
            <a:pPr fontAlgn="auto">
              <a:spcAft>
                <a:spcPts val="0"/>
              </a:spcAft>
            </a:pPr>
            <a:r>
              <a:rPr lang="en-US" dirty="0">
                <a:solidFill>
                  <a:schemeClr val="accent5">
                    <a:lumMod val="50000"/>
                  </a:schemeClr>
                </a:solidFill>
              </a:rPr>
              <a:t>Control and greater investment selection</a:t>
            </a:r>
          </a:p>
          <a:p>
            <a:pPr fontAlgn="auto">
              <a:spcAft>
                <a:spcPts val="0"/>
              </a:spcAft>
            </a:pPr>
            <a:r>
              <a:rPr lang="en-US" dirty="0">
                <a:solidFill>
                  <a:schemeClr val="accent5">
                    <a:lumMod val="50000"/>
                  </a:schemeClr>
                </a:solidFill>
              </a:rPr>
              <a:t>Access to products providing guaranteed retirement income</a:t>
            </a:r>
          </a:p>
        </p:txBody>
      </p:sp>
      <p:pic>
        <p:nvPicPr>
          <p:cNvPr id="66" name="Picture 65" descr="prior to age 50.png"/>
          <p:cNvPicPr>
            <a:picLocks noChangeAspect="1"/>
          </p:cNvPicPr>
          <p:nvPr/>
        </p:nvPicPr>
        <p:blipFill>
          <a:blip r:embed="rId3" cstate="print"/>
          <a:stretch>
            <a:fillRect/>
          </a:stretch>
        </p:blipFill>
        <p:spPr>
          <a:xfrm>
            <a:off x="7628617" y="4623224"/>
            <a:ext cx="1206611" cy="1427050"/>
          </a:xfrm>
          <a:prstGeom prst="rect">
            <a:avLst/>
          </a:prstGeom>
        </p:spPr>
      </p:pic>
    </p:spTree>
    <p:extLst>
      <p:ext uri="{BB962C8B-B14F-4D97-AF65-F5344CB8AC3E}">
        <p14:creationId xmlns:p14="http://schemas.microsoft.com/office/powerpoint/2010/main" val="167019620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0"/>
          <p:cNvSpPr>
            <a:spLocks noGrp="1"/>
          </p:cNvSpPr>
          <p:nvPr>
            <p:ph idx="1"/>
          </p:nvPr>
        </p:nvSpPr>
        <p:spPr>
          <a:xfrm>
            <a:off x="457200" y="4972383"/>
            <a:ext cx="6947694" cy="1027960"/>
          </a:xfrm>
        </p:spPr>
        <p:txBody>
          <a:bodyPr>
            <a:normAutofit/>
          </a:bodyPr>
          <a:lstStyle/>
          <a:p>
            <a:pPr marL="0" indent="0">
              <a:spcBef>
                <a:spcPts val="0"/>
              </a:spcBef>
            </a:pPr>
            <a:r>
              <a:rPr lang="en-US" sz="1000" dirty="0">
                <a:solidFill>
                  <a:srgbClr val="4A4A4C"/>
                </a:solidFill>
                <a:latin typeface="Arial Narrow" panose="020B0606020202030204" pitchFamily="34" charset="0"/>
              </a:rPr>
              <a:t>Conversions to a Roth IRA are generally fully taxable. Before you convert to a Roth IRA, consider how your tax bracket will affect the overall benefit of the rollover. Conversion income may push you into a higher tax bracket. It is, however, possible to convert only part of your traditional IRA. This could enable you to remain in the same tax bracket you would be in without the conversion. It is generally advisable to pay the taxes on the conversion with funds other than those in your traditional IRA. If you are under age 59½ when you do a conversion, any funds not deposited in the Roth IRA will be subject to the 10% federal income tax penalty (unless an exception applies).</a:t>
            </a:r>
          </a:p>
        </p:txBody>
      </p:sp>
      <p:sp>
        <p:nvSpPr>
          <p:cNvPr id="3" name="Title 2"/>
          <p:cNvSpPr>
            <a:spLocks noGrp="1"/>
          </p:cNvSpPr>
          <p:nvPr>
            <p:ph type="title"/>
          </p:nvPr>
        </p:nvSpPr>
        <p:spPr/>
        <p:txBody>
          <a:bodyPr/>
          <a:lstStyle/>
          <a:p>
            <a:r>
              <a:rPr lang="en-US" dirty="0"/>
              <a:t>Roth Conversions</a:t>
            </a:r>
          </a:p>
        </p:txBody>
      </p:sp>
      <p:sp>
        <p:nvSpPr>
          <p:cNvPr id="33" name="Content Placeholder 1"/>
          <p:cNvSpPr txBox="1">
            <a:spLocks/>
          </p:cNvSpPr>
          <p:nvPr/>
        </p:nvSpPr>
        <p:spPr>
          <a:xfrm>
            <a:off x="525765" y="1371600"/>
            <a:ext cx="5486400" cy="685926"/>
          </a:xfrm>
          <a:prstGeom prst="rect">
            <a:avLst/>
          </a:prstGeom>
          <a:solidFill>
            <a:schemeClr val="accent1"/>
          </a:solidFill>
        </p:spPr>
        <p:txBody>
          <a:bodyPr vert="horz" lIns="0" tIns="0" rIns="0" bIns="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dirty="0">
                <a:solidFill>
                  <a:srgbClr val="FFFFFF"/>
                </a:solidFill>
              </a:rPr>
              <a:t>Tax diversification in retirement</a:t>
            </a:r>
          </a:p>
        </p:txBody>
      </p:sp>
      <p:sp>
        <p:nvSpPr>
          <p:cNvPr id="38" name="Content Placeholder 1"/>
          <p:cNvSpPr txBox="1">
            <a:spLocks/>
          </p:cNvSpPr>
          <p:nvPr/>
        </p:nvSpPr>
        <p:spPr>
          <a:xfrm>
            <a:off x="519227" y="2286000"/>
            <a:ext cx="5486400" cy="685800"/>
          </a:xfrm>
          <a:prstGeom prst="rect">
            <a:avLst/>
          </a:prstGeom>
          <a:solidFill>
            <a:schemeClr val="accent1"/>
          </a:solidFill>
        </p:spPr>
        <p:txBody>
          <a:bodyPr vert="horz" lIns="0" tIns="0" rIns="0" bIns="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dirty="0">
                <a:solidFill>
                  <a:srgbClr val="FFFFFF"/>
                </a:solidFill>
              </a:rPr>
              <a:t>Hedge against increasing tax rates</a:t>
            </a:r>
          </a:p>
        </p:txBody>
      </p:sp>
      <p:sp>
        <p:nvSpPr>
          <p:cNvPr id="56" name="Content Placeholder 1"/>
          <p:cNvSpPr txBox="1">
            <a:spLocks/>
          </p:cNvSpPr>
          <p:nvPr/>
        </p:nvSpPr>
        <p:spPr>
          <a:xfrm>
            <a:off x="525765" y="3200400"/>
            <a:ext cx="5486400" cy="685800"/>
          </a:xfrm>
          <a:prstGeom prst="rect">
            <a:avLst/>
          </a:prstGeom>
          <a:solidFill>
            <a:schemeClr val="accent1"/>
          </a:solidFill>
        </p:spPr>
        <p:txBody>
          <a:bodyPr vert="horz" lIns="0" tIns="0" rIns="0" bIns="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dirty="0">
                <a:solidFill>
                  <a:srgbClr val="FFFFFF"/>
                </a:solidFill>
              </a:rPr>
              <a:t>No Required Minimum Distributions</a:t>
            </a:r>
          </a:p>
        </p:txBody>
      </p:sp>
      <p:sp>
        <p:nvSpPr>
          <p:cNvPr id="57" name="Content Placeholder 1"/>
          <p:cNvSpPr txBox="1">
            <a:spLocks/>
          </p:cNvSpPr>
          <p:nvPr/>
        </p:nvSpPr>
        <p:spPr>
          <a:xfrm>
            <a:off x="519228" y="4114800"/>
            <a:ext cx="5486400" cy="685800"/>
          </a:xfrm>
          <a:prstGeom prst="rect">
            <a:avLst/>
          </a:prstGeom>
          <a:solidFill>
            <a:schemeClr val="accent1"/>
          </a:solidFill>
        </p:spPr>
        <p:txBody>
          <a:bodyPr vert="horz" lIns="0" tIns="0" rIns="0" bIns="0" rtlCol="0" anchor="ctr">
            <a:noAutofit/>
          </a:bodyPr>
          <a:lstStyle>
            <a:lvl1pPr marL="169863" indent="-169863" algn="l" defTabSz="914400" rtl="0" eaLnBrk="1" latinLnBrk="0" hangingPunct="1">
              <a:lnSpc>
                <a:spcPct val="95000"/>
              </a:lnSpc>
              <a:spcBef>
                <a:spcPts val="1200"/>
              </a:spcBef>
              <a:buClr>
                <a:schemeClr val="accent2"/>
              </a:buClr>
              <a:buFont typeface="Wingdings" pitchFamily="2" charset="2"/>
              <a:buChar char="§"/>
              <a:defRPr sz="1800" b="0" kern="1200">
                <a:solidFill>
                  <a:schemeClr val="tx1"/>
                </a:solidFill>
                <a:latin typeface="Arial" pitchFamily="34" charset="0"/>
                <a:ea typeface="+mn-ea"/>
                <a:cs typeface="Arial" pitchFamily="34" charset="0"/>
              </a:defRPr>
            </a:lvl1pPr>
            <a:lvl2pPr marL="398463" indent="-169863" algn="l" defTabSz="914400" rtl="0" eaLnBrk="1" latinLnBrk="0" hangingPunct="1">
              <a:lnSpc>
                <a:spcPct val="95000"/>
              </a:lnSpc>
              <a:spcBef>
                <a:spcPts val="8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2pPr>
            <a:lvl3pPr marL="685800" indent="-169863" algn="l" defTabSz="914400" rtl="0" eaLnBrk="1" latinLnBrk="0" hangingPunct="1">
              <a:lnSpc>
                <a:spcPct val="95000"/>
              </a:lnSpc>
              <a:spcBef>
                <a:spcPts val="7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3pPr>
            <a:lvl4pPr marL="1084263" indent="-169863" algn="l" defTabSz="914400" rtl="0" eaLnBrk="1" latinLnBrk="0" hangingPunct="1">
              <a:lnSpc>
                <a:spcPct val="95000"/>
              </a:lnSpc>
              <a:spcBef>
                <a:spcPts val="6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4pPr>
            <a:lvl5pPr marL="1371600" indent="-169863" algn="l" defTabSz="914400" rtl="0" eaLnBrk="1" latinLnBrk="0" hangingPunct="1">
              <a:lnSpc>
                <a:spcPct val="95000"/>
              </a:lnSpc>
              <a:spcBef>
                <a:spcPts val="500"/>
              </a:spcBef>
              <a:buClr>
                <a:schemeClr val="accent2"/>
              </a:buClr>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dirty="0">
                <a:solidFill>
                  <a:srgbClr val="FFFFFF"/>
                </a:solidFill>
              </a:rPr>
              <a:t>Estate planning benefits</a:t>
            </a:r>
          </a:p>
        </p:txBody>
      </p:sp>
      <p:pic>
        <p:nvPicPr>
          <p:cNvPr id="58" name="Picture 57" descr="prior to age 50.png"/>
          <p:cNvPicPr>
            <a:picLocks noChangeAspect="1"/>
          </p:cNvPicPr>
          <p:nvPr/>
        </p:nvPicPr>
        <p:blipFill>
          <a:blip r:embed="rId3" cstate="print"/>
          <a:stretch>
            <a:fillRect/>
          </a:stretch>
        </p:blipFill>
        <p:spPr>
          <a:xfrm>
            <a:off x="7628617" y="4623224"/>
            <a:ext cx="1206611" cy="1427050"/>
          </a:xfrm>
          <a:prstGeom prst="rect">
            <a:avLst/>
          </a:prstGeom>
        </p:spPr>
      </p:pic>
    </p:spTree>
    <p:extLst>
      <p:ext uri="{BB962C8B-B14F-4D97-AF65-F5344CB8AC3E}">
        <p14:creationId xmlns:p14="http://schemas.microsoft.com/office/powerpoint/2010/main" val="40264088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0"/>
          <p:cNvSpPr>
            <a:spLocks noGrp="1"/>
          </p:cNvSpPr>
          <p:nvPr>
            <p:ph idx="1"/>
          </p:nvPr>
        </p:nvSpPr>
        <p:spPr>
          <a:xfrm>
            <a:off x="457200" y="4724400"/>
            <a:ext cx="6832715" cy="1142510"/>
          </a:xfrm>
        </p:spPr>
        <p:txBody>
          <a:bodyPr>
            <a:noAutofit/>
          </a:bodyPr>
          <a:lstStyle/>
          <a:p>
            <a:pPr marL="0" indent="0">
              <a:spcBef>
                <a:spcPts val="0"/>
              </a:spcBef>
            </a:pPr>
            <a:r>
              <a:rPr lang="en-US" sz="1000" dirty="0">
                <a:solidFill>
                  <a:srgbClr val="4A4A4C"/>
                </a:solidFill>
                <a:latin typeface="Arial Narrow" panose="020B0606020202030204" pitchFamily="34" charset="0"/>
              </a:rPr>
              <a:t>Conversions to a Roth IRA are generally fully taxable. Before you convert to a Roth IRA, consider how your tax bracket will affect the overall benefit of the rollover. Conversion income may push you into a higher tax bracket. It is, however, possible to convert only part of your traditional IRA. This could enable you to remain in the same tax bracket you would be in without the conversion. It is generally advisable to pay the taxes on the conversion with funds other than those in your traditional IRA. If you are under age 59½ when you do a conversion, any funds not deposited in the Roth IRA will be subject to the 10% federal income tax penalty (unless an exception applies).</a:t>
            </a:r>
          </a:p>
        </p:txBody>
      </p:sp>
      <p:sp>
        <p:nvSpPr>
          <p:cNvPr id="2" name="Title 1"/>
          <p:cNvSpPr>
            <a:spLocks noGrp="1"/>
          </p:cNvSpPr>
          <p:nvPr>
            <p:ph type="title"/>
          </p:nvPr>
        </p:nvSpPr>
        <p:spPr/>
        <p:txBody>
          <a:bodyPr/>
          <a:lstStyle/>
          <a:p>
            <a:r>
              <a:rPr lang="en-US" dirty="0"/>
              <a:t>Roth Conversion Considerations</a:t>
            </a:r>
          </a:p>
        </p:txBody>
      </p:sp>
      <p:sp>
        <p:nvSpPr>
          <p:cNvPr id="6" name="Content Placeholder 1"/>
          <p:cNvSpPr txBox="1">
            <a:spLocks/>
          </p:cNvSpPr>
          <p:nvPr/>
        </p:nvSpPr>
        <p:spPr>
          <a:xfrm>
            <a:off x="428877" y="1645218"/>
            <a:ext cx="5486400" cy="685800"/>
          </a:xfrm>
          <a:prstGeom prst="rect">
            <a:avLst/>
          </a:prstGeom>
          <a:solidFill>
            <a:schemeClr val="accent1"/>
          </a:solidFill>
        </p:spPr>
        <p:txBody>
          <a:bodyPr vert="horz" lIns="0" tIns="0" rIns="0" bIns="0" rtlCol="0" anchor="ctr">
            <a:noAutofit/>
          </a:bodyPr>
          <a:lstStyle>
            <a:defPPr>
              <a:defRPr lang="en-US"/>
            </a:defPPr>
            <a:lvl1pPr marL="0" indent="0" algn="ctr" defTabSz="914400" eaLnBrk="1" fontAlgn="auto" latinLnBrk="0" hangingPunct="1">
              <a:lnSpc>
                <a:spcPct val="95000"/>
              </a:lnSpc>
              <a:spcBef>
                <a:spcPts val="1200"/>
              </a:spcBef>
              <a:spcAft>
                <a:spcPts val="0"/>
              </a:spcAft>
              <a:buClr>
                <a:schemeClr val="accent2"/>
              </a:buClr>
              <a:buFont typeface="Wingdings" pitchFamily="2" charset="2"/>
              <a:buNone/>
              <a:defRPr sz="2400" b="0">
                <a:solidFill>
                  <a:srgbClr val="FFFFFF"/>
                </a:solidFill>
                <a:latin typeface="Arial" pitchFamily="34" charset="0"/>
                <a:cs typeface="Arial" pitchFamily="34" charset="0"/>
              </a:defRPr>
            </a:lvl1pPr>
            <a:lvl2pPr marL="398463" indent="-169863" defTabSz="914400" eaLnBrk="1" latinLnBrk="0" hangingPunct="1">
              <a:lnSpc>
                <a:spcPct val="95000"/>
              </a:lnSpc>
              <a:spcBef>
                <a:spcPts val="800"/>
              </a:spcBef>
              <a:buClr>
                <a:schemeClr val="accent2"/>
              </a:buClr>
              <a:buFont typeface="Arial" pitchFamily="34" charset="0"/>
              <a:buChar char="–"/>
              <a:defRPr sz="1600" b="0">
                <a:latin typeface="Arial" pitchFamily="34" charset="0"/>
                <a:cs typeface="Arial" pitchFamily="34" charset="0"/>
              </a:defRPr>
            </a:lvl2pPr>
            <a:lvl3pPr marL="685800" indent="-169863" defTabSz="914400" eaLnBrk="1" latinLnBrk="0" hangingPunct="1">
              <a:lnSpc>
                <a:spcPct val="95000"/>
              </a:lnSpc>
              <a:spcBef>
                <a:spcPts val="700"/>
              </a:spcBef>
              <a:buClr>
                <a:schemeClr val="accent2"/>
              </a:buClr>
              <a:buFont typeface="Arial" pitchFamily="34" charset="0"/>
              <a:buChar char="•"/>
              <a:defRPr sz="1400" b="0">
                <a:latin typeface="Arial" pitchFamily="34" charset="0"/>
                <a:cs typeface="Arial" pitchFamily="34" charset="0"/>
              </a:defRPr>
            </a:lvl3pPr>
            <a:lvl4pPr marL="1084263" indent="-169863" defTabSz="914400" eaLnBrk="1" latinLnBrk="0" hangingPunct="1">
              <a:lnSpc>
                <a:spcPct val="95000"/>
              </a:lnSpc>
              <a:spcBef>
                <a:spcPts val="600"/>
              </a:spcBef>
              <a:buClr>
                <a:schemeClr val="accent2"/>
              </a:buClr>
              <a:buFont typeface="Arial" pitchFamily="34" charset="0"/>
              <a:buChar char="–"/>
              <a:defRPr sz="1200" b="0">
                <a:latin typeface="Arial" pitchFamily="34" charset="0"/>
                <a:cs typeface="Arial" pitchFamily="34" charset="0"/>
              </a:defRPr>
            </a:lvl4pPr>
            <a:lvl5pPr marL="1371600" indent="-169863" defTabSz="914400" eaLnBrk="1" latinLnBrk="0" hangingPunct="1">
              <a:lnSpc>
                <a:spcPct val="95000"/>
              </a:lnSpc>
              <a:spcBef>
                <a:spcPts val="500"/>
              </a:spcBef>
              <a:buClr>
                <a:schemeClr val="accent2"/>
              </a:buClr>
              <a:buFont typeface="Arial" pitchFamily="34" charset="0"/>
              <a:buChar char="»"/>
              <a:defRPr sz="1200" b="0">
                <a:latin typeface="Arial" pitchFamily="34" charset="0"/>
                <a:cs typeface="Arial"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dirty="0"/>
              <a:t>Immediate taxation</a:t>
            </a:r>
          </a:p>
        </p:txBody>
      </p:sp>
      <p:sp>
        <p:nvSpPr>
          <p:cNvPr id="7" name="Content Placeholder 1"/>
          <p:cNvSpPr txBox="1">
            <a:spLocks/>
          </p:cNvSpPr>
          <p:nvPr/>
        </p:nvSpPr>
        <p:spPr>
          <a:xfrm>
            <a:off x="428877" y="2614748"/>
            <a:ext cx="5486400" cy="685800"/>
          </a:xfrm>
          <a:prstGeom prst="rect">
            <a:avLst/>
          </a:prstGeom>
          <a:solidFill>
            <a:schemeClr val="accent1"/>
          </a:solidFill>
        </p:spPr>
        <p:txBody>
          <a:bodyPr vert="horz" lIns="0" tIns="0" rIns="0" bIns="0" rtlCol="0" anchor="ctr">
            <a:noAutofit/>
          </a:bodyPr>
          <a:lstStyle>
            <a:defPPr>
              <a:defRPr lang="en-US"/>
            </a:defPPr>
            <a:lvl1pPr marL="0" indent="0" algn="ctr" defTabSz="914400" eaLnBrk="1" fontAlgn="auto" latinLnBrk="0" hangingPunct="1">
              <a:lnSpc>
                <a:spcPct val="95000"/>
              </a:lnSpc>
              <a:spcBef>
                <a:spcPts val="1200"/>
              </a:spcBef>
              <a:spcAft>
                <a:spcPts val="0"/>
              </a:spcAft>
              <a:buClr>
                <a:schemeClr val="accent2"/>
              </a:buClr>
              <a:buFont typeface="Wingdings" pitchFamily="2" charset="2"/>
              <a:buNone/>
              <a:defRPr sz="2400" b="0">
                <a:solidFill>
                  <a:srgbClr val="FFFFFF"/>
                </a:solidFill>
                <a:latin typeface="Arial" pitchFamily="34" charset="0"/>
                <a:cs typeface="Arial" pitchFamily="34" charset="0"/>
              </a:defRPr>
            </a:lvl1pPr>
            <a:lvl2pPr marL="398463" indent="-169863" defTabSz="914400" eaLnBrk="1" latinLnBrk="0" hangingPunct="1">
              <a:lnSpc>
                <a:spcPct val="95000"/>
              </a:lnSpc>
              <a:spcBef>
                <a:spcPts val="800"/>
              </a:spcBef>
              <a:buClr>
                <a:schemeClr val="accent2"/>
              </a:buClr>
              <a:buFont typeface="Arial" pitchFamily="34" charset="0"/>
              <a:buChar char="–"/>
              <a:defRPr sz="1600" b="0">
                <a:latin typeface="Arial" pitchFamily="34" charset="0"/>
                <a:cs typeface="Arial" pitchFamily="34" charset="0"/>
              </a:defRPr>
            </a:lvl2pPr>
            <a:lvl3pPr marL="685800" indent="-169863" defTabSz="914400" eaLnBrk="1" latinLnBrk="0" hangingPunct="1">
              <a:lnSpc>
                <a:spcPct val="95000"/>
              </a:lnSpc>
              <a:spcBef>
                <a:spcPts val="700"/>
              </a:spcBef>
              <a:buClr>
                <a:schemeClr val="accent2"/>
              </a:buClr>
              <a:buFont typeface="Arial" pitchFamily="34" charset="0"/>
              <a:buChar char="•"/>
              <a:defRPr sz="1400" b="0">
                <a:latin typeface="Arial" pitchFamily="34" charset="0"/>
                <a:cs typeface="Arial" pitchFamily="34" charset="0"/>
              </a:defRPr>
            </a:lvl3pPr>
            <a:lvl4pPr marL="1084263" indent="-169863" defTabSz="914400" eaLnBrk="1" latinLnBrk="0" hangingPunct="1">
              <a:lnSpc>
                <a:spcPct val="95000"/>
              </a:lnSpc>
              <a:spcBef>
                <a:spcPts val="600"/>
              </a:spcBef>
              <a:buClr>
                <a:schemeClr val="accent2"/>
              </a:buClr>
              <a:buFont typeface="Arial" pitchFamily="34" charset="0"/>
              <a:buChar char="–"/>
              <a:defRPr sz="1200" b="0">
                <a:latin typeface="Arial" pitchFamily="34" charset="0"/>
                <a:cs typeface="Arial" pitchFamily="34" charset="0"/>
              </a:defRPr>
            </a:lvl4pPr>
            <a:lvl5pPr marL="1371600" indent="-169863" defTabSz="914400" eaLnBrk="1" latinLnBrk="0" hangingPunct="1">
              <a:lnSpc>
                <a:spcPct val="95000"/>
              </a:lnSpc>
              <a:spcBef>
                <a:spcPts val="500"/>
              </a:spcBef>
              <a:buClr>
                <a:schemeClr val="accent2"/>
              </a:buClr>
              <a:buFont typeface="Arial" pitchFamily="34" charset="0"/>
              <a:buChar char="»"/>
              <a:defRPr sz="1200" b="0">
                <a:latin typeface="Arial" pitchFamily="34" charset="0"/>
                <a:cs typeface="Arial"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dirty="0"/>
              <a:t>Possibility of higher tax bracket</a:t>
            </a:r>
          </a:p>
        </p:txBody>
      </p:sp>
      <p:sp>
        <p:nvSpPr>
          <p:cNvPr id="8" name="Content Placeholder 1"/>
          <p:cNvSpPr txBox="1">
            <a:spLocks/>
          </p:cNvSpPr>
          <p:nvPr/>
        </p:nvSpPr>
        <p:spPr>
          <a:xfrm>
            <a:off x="428877" y="3529148"/>
            <a:ext cx="5486400" cy="685800"/>
          </a:xfrm>
          <a:prstGeom prst="rect">
            <a:avLst/>
          </a:prstGeom>
          <a:solidFill>
            <a:schemeClr val="accent1"/>
          </a:solidFill>
        </p:spPr>
        <p:txBody>
          <a:bodyPr vert="horz" lIns="0" tIns="0" rIns="0" bIns="0" rtlCol="0" anchor="ctr">
            <a:noAutofit/>
          </a:bodyPr>
          <a:lstStyle>
            <a:defPPr>
              <a:defRPr lang="en-US"/>
            </a:defPPr>
            <a:lvl1pPr marL="0" indent="0" algn="ctr" defTabSz="914400" eaLnBrk="1" fontAlgn="auto" latinLnBrk="0" hangingPunct="1">
              <a:lnSpc>
                <a:spcPct val="95000"/>
              </a:lnSpc>
              <a:spcBef>
                <a:spcPts val="1200"/>
              </a:spcBef>
              <a:spcAft>
                <a:spcPts val="0"/>
              </a:spcAft>
              <a:buClr>
                <a:schemeClr val="accent2"/>
              </a:buClr>
              <a:buFont typeface="Wingdings" pitchFamily="2" charset="2"/>
              <a:buNone/>
              <a:defRPr sz="2400" b="0">
                <a:solidFill>
                  <a:srgbClr val="FFFFFF"/>
                </a:solidFill>
                <a:latin typeface="Arial" pitchFamily="34" charset="0"/>
                <a:cs typeface="Arial" pitchFamily="34" charset="0"/>
              </a:defRPr>
            </a:lvl1pPr>
            <a:lvl2pPr marL="398463" indent="-169863" defTabSz="914400" eaLnBrk="1" latinLnBrk="0" hangingPunct="1">
              <a:lnSpc>
                <a:spcPct val="95000"/>
              </a:lnSpc>
              <a:spcBef>
                <a:spcPts val="800"/>
              </a:spcBef>
              <a:buClr>
                <a:schemeClr val="accent2"/>
              </a:buClr>
              <a:buFont typeface="Arial" pitchFamily="34" charset="0"/>
              <a:buChar char="–"/>
              <a:defRPr sz="1600" b="0">
                <a:latin typeface="Arial" pitchFamily="34" charset="0"/>
                <a:cs typeface="Arial" pitchFamily="34" charset="0"/>
              </a:defRPr>
            </a:lvl2pPr>
            <a:lvl3pPr marL="685800" indent="-169863" defTabSz="914400" eaLnBrk="1" latinLnBrk="0" hangingPunct="1">
              <a:lnSpc>
                <a:spcPct val="95000"/>
              </a:lnSpc>
              <a:spcBef>
                <a:spcPts val="700"/>
              </a:spcBef>
              <a:buClr>
                <a:schemeClr val="accent2"/>
              </a:buClr>
              <a:buFont typeface="Arial" pitchFamily="34" charset="0"/>
              <a:buChar char="•"/>
              <a:defRPr sz="1400" b="0">
                <a:latin typeface="Arial" pitchFamily="34" charset="0"/>
                <a:cs typeface="Arial" pitchFamily="34" charset="0"/>
              </a:defRPr>
            </a:lvl3pPr>
            <a:lvl4pPr marL="1084263" indent="-169863" defTabSz="914400" eaLnBrk="1" latinLnBrk="0" hangingPunct="1">
              <a:lnSpc>
                <a:spcPct val="95000"/>
              </a:lnSpc>
              <a:spcBef>
                <a:spcPts val="600"/>
              </a:spcBef>
              <a:buClr>
                <a:schemeClr val="accent2"/>
              </a:buClr>
              <a:buFont typeface="Arial" pitchFamily="34" charset="0"/>
              <a:buChar char="–"/>
              <a:defRPr sz="1200" b="0">
                <a:latin typeface="Arial" pitchFamily="34" charset="0"/>
                <a:cs typeface="Arial" pitchFamily="34" charset="0"/>
              </a:defRPr>
            </a:lvl4pPr>
            <a:lvl5pPr marL="1371600" indent="-169863" defTabSz="914400" eaLnBrk="1" latinLnBrk="0" hangingPunct="1">
              <a:lnSpc>
                <a:spcPct val="95000"/>
              </a:lnSpc>
              <a:spcBef>
                <a:spcPts val="500"/>
              </a:spcBef>
              <a:buClr>
                <a:schemeClr val="accent2"/>
              </a:buClr>
              <a:buFont typeface="Arial" pitchFamily="34" charset="0"/>
              <a:buChar char="»"/>
              <a:defRPr sz="1200" b="0">
                <a:latin typeface="Arial" pitchFamily="34" charset="0"/>
                <a:cs typeface="Arial"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dirty="0"/>
              <a:t>Five-year qualification period</a:t>
            </a:r>
          </a:p>
        </p:txBody>
      </p:sp>
      <p:pic>
        <p:nvPicPr>
          <p:cNvPr id="25" name="Picture 24" descr="prior to age 50.png"/>
          <p:cNvPicPr>
            <a:picLocks noChangeAspect="1"/>
          </p:cNvPicPr>
          <p:nvPr/>
        </p:nvPicPr>
        <p:blipFill>
          <a:blip r:embed="rId3" cstate="print"/>
          <a:stretch>
            <a:fillRect/>
          </a:stretch>
        </p:blipFill>
        <p:spPr>
          <a:xfrm>
            <a:off x="7628617" y="4623224"/>
            <a:ext cx="1206611" cy="1427050"/>
          </a:xfrm>
          <a:prstGeom prst="rect">
            <a:avLst/>
          </a:prstGeom>
        </p:spPr>
      </p:pic>
    </p:spTree>
    <p:extLst>
      <p:ext uri="{BB962C8B-B14F-4D97-AF65-F5344CB8AC3E}">
        <p14:creationId xmlns:p14="http://schemas.microsoft.com/office/powerpoint/2010/main" val="37556172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Mile marker conversations in your 60s</a:t>
            </a:r>
          </a:p>
        </p:txBody>
      </p:sp>
      <p:pic>
        <p:nvPicPr>
          <p:cNvPr id="12" name="Picture 11" descr="age 62.png"/>
          <p:cNvPicPr>
            <a:picLocks noChangeAspect="1"/>
          </p:cNvPicPr>
          <p:nvPr/>
        </p:nvPicPr>
        <p:blipFill>
          <a:blip r:embed="rId3" cstate="print"/>
          <a:stretch>
            <a:fillRect/>
          </a:stretch>
        </p:blipFill>
        <p:spPr>
          <a:xfrm>
            <a:off x="360958" y="1511267"/>
            <a:ext cx="1616928" cy="1912328"/>
          </a:xfrm>
          <a:prstGeom prst="rect">
            <a:avLst/>
          </a:prstGeom>
        </p:spPr>
      </p:pic>
      <p:pic>
        <p:nvPicPr>
          <p:cNvPr id="13" name="Picture 12" descr="age 65.png"/>
          <p:cNvPicPr>
            <a:picLocks noChangeAspect="1"/>
          </p:cNvPicPr>
          <p:nvPr/>
        </p:nvPicPr>
        <p:blipFill>
          <a:blip r:embed="rId4" cstate="print"/>
          <a:stretch>
            <a:fillRect/>
          </a:stretch>
        </p:blipFill>
        <p:spPr>
          <a:xfrm>
            <a:off x="1447801" y="1511268"/>
            <a:ext cx="1616928" cy="1912328"/>
          </a:xfrm>
          <a:prstGeom prst="rect">
            <a:avLst/>
          </a:prstGeom>
        </p:spPr>
      </p:pic>
      <p:pic>
        <p:nvPicPr>
          <p:cNvPr id="14" name="Picture 13" descr="ages 66-70.png"/>
          <p:cNvPicPr>
            <a:picLocks noChangeAspect="1"/>
          </p:cNvPicPr>
          <p:nvPr/>
        </p:nvPicPr>
        <p:blipFill>
          <a:blip r:embed="rId5" cstate="print"/>
          <a:stretch>
            <a:fillRect/>
          </a:stretch>
        </p:blipFill>
        <p:spPr>
          <a:xfrm>
            <a:off x="2514600" y="1524000"/>
            <a:ext cx="1606163" cy="1899596"/>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ge 62.png"/>
          <p:cNvPicPr>
            <a:picLocks noChangeAspect="1"/>
          </p:cNvPicPr>
          <p:nvPr/>
        </p:nvPicPr>
        <p:blipFill>
          <a:blip r:embed="rId3" cstate="print"/>
          <a:stretch>
            <a:fillRect/>
          </a:stretch>
        </p:blipFill>
        <p:spPr>
          <a:xfrm>
            <a:off x="7855586" y="4620005"/>
            <a:ext cx="1212214" cy="1433676"/>
          </a:xfrm>
          <a:prstGeom prst="rect">
            <a:avLst/>
          </a:prstGeom>
        </p:spPr>
      </p:pic>
      <p:sp>
        <p:nvSpPr>
          <p:cNvPr id="16" name="Title 15"/>
          <p:cNvSpPr>
            <a:spLocks noGrp="1"/>
          </p:cNvSpPr>
          <p:nvPr>
            <p:ph type="title"/>
          </p:nvPr>
        </p:nvSpPr>
        <p:spPr/>
        <p:txBody>
          <a:bodyPr/>
          <a:lstStyle/>
          <a:p>
            <a:r>
              <a:rPr lang="en-US" dirty="0"/>
              <a:t>Age 62</a:t>
            </a:r>
          </a:p>
        </p:txBody>
      </p:sp>
      <p:graphicFrame>
        <p:nvGraphicFramePr>
          <p:cNvPr id="47" name="Chart 46"/>
          <p:cNvGraphicFramePr/>
          <p:nvPr>
            <p:extLst>
              <p:ext uri="{D42A27DB-BD31-4B8C-83A1-F6EECF244321}">
                <p14:modId xmlns:p14="http://schemas.microsoft.com/office/powerpoint/2010/main" val="3024700299"/>
              </p:ext>
            </p:extLst>
          </p:nvPr>
        </p:nvGraphicFramePr>
        <p:xfrm>
          <a:off x="1697043" y="2391042"/>
          <a:ext cx="4773744" cy="3048033"/>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 Placeholder 29"/>
          <p:cNvSpPr txBox="1">
            <a:spLocks/>
          </p:cNvSpPr>
          <p:nvPr/>
        </p:nvSpPr>
        <p:spPr>
          <a:xfrm>
            <a:off x="367406" y="1140889"/>
            <a:ext cx="8458200" cy="381000"/>
          </a:xfr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rgbClr val="007AC2"/>
                </a:solidFill>
                <a:latin typeface="Arial Narrow" panose="020B0606020202030204" pitchFamily="34" charset="0"/>
              </a:rPr>
              <a:t>Impact of Taking Social Security Benefits Early</a:t>
            </a:r>
          </a:p>
        </p:txBody>
      </p:sp>
      <p:graphicFrame>
        <p:nvGraphicFramePr>
          <p:cNvPr id="49" name="Chart 48"/>
          <p:cNvGraphicFramePr/>
          <p:nvPr>
            <p:extLst>
              <p:ext uri="{D42A27DB-BD31-4B8C-83A1-F6EECF244321}">
                <p14:modId xmlns:p14="http://schemas.microsoft.com/office/powerpoint/2010/main" val="2466759800"/>
              </p:ext>
            </p:extLst>
          </p:nvPr>
        </p:nvGraphicFramePr>
        <p:xfrm>
          <a:off x="165951" y="2391042"/>
          <a:ext cx="3610336" cy="3048033"/>
        </p:xfrm>
        <a:graphic>
          <a:graphicData uri="http://schemas.openxmlformats.org/drawingml/2006/chart">
            <c:chart xmlns:c="http://schemas.openxmlformats.org/drawingml/2006/chart" xmlns:r="http://schemas.openxmlformats.org/officeDocument/2006/relationships" r:id="rId5"/>
          </a:graphicData>
        </a:graphic>
      </p:graphicFrame>
      <p:sp>
        <p:nvSpPr>
          <p:cNvPr id="50" name="TextBox 49"/>
          <p:cNvSpPr txBox="1"/>
          <p:nvPr/>
        </p:nvSpPr>
        <p:spPr>
          <a:xfrm>
            <a:off x="361842" y="1485185"/>
            <a:ext cx="4161915" cy="369332"/>
          </a:xfrm>
          <a:prstGeom prst="rect">
            <a:avLst/>
          </a:prstGeom>
          <a:noFill/>
        </p:spPr>
        <p:txBody>
          <a:bodyPr wrap="square" rtlCol="0">
            <a:spAutoFit/>
          </a:bodyPr>
          <a:lstStyle/>
          <a:p>
            <a:r>
              <a:rPr lang="en-US" b="1" dirty="0"/>
              <a:t>Benefits taken at age 62 and 66</a:t>
            </a:r>
          </a:p>
        </p:txBody>
      </p:sp>
      <p:sp>
        <p:nvSpPr>
          <p:cNvPr id="51" name="TextBox 50"/>
          <p:cNvSpPr txBox="1"/>
          <p:nvPr/>
        </p:nvSpPr>
        <p:spPr>
          <a:xfrm>
            <a:off x="347221" y="1863014"/>
            <a:ext cx="1585528" cy="338554"/>
          </a:xfrm>
          <a:prstGeom prst="rect">
            <a:avLst/>
          </a:prstGeom>
          <a:noFill/>
        </p:spPr>
        <p:txBody>
          <a:bodyPr wrap="square" rtlCol="0" anchor="b">
            <a:spAutoFit/>
          </a:bodyPr>
          <a:lstStyle/>
          <a:p>
            <a:r>
              <a:rPr lang="en-US" sz="1600" dirty="0"/>
              <a:t>Annual payout</a:t>
            </a:r>
          </a:p>
        </p:txBody>
      </p:sp>
      <p:sp>
        <p:nvSpPr>
          <p:cNvPr id="52" name="TextBox 51"/>
          <p:cNvSpPr txBox="1"/>
          <p:nvPr/>
        </p:nvSpPr>
        <p:spPr>
          <a:xfrm>
            <a:off x="3519546" y="1854658"/>
            <a:ext cx="1770850" cy="338554"/>
          </a:xfrm>
          <a:prstGeom prst="rect">
            <a:avLst/>
          </a:prstGeom>
          <a:noFill/>
        </p:spPr>
        <p:txBody>
          <a:bodyPr wrap="square" rtlCol="0" anchor="b">
            <a:spAutoFit/>
          </a:bodyPr>
          <a:lstStyle/>
          <a:p>
            <a:r>
              <a:rPr lang="en-US" sz="1600" dirty="0"/>
              <a:t>Total benefits </a:t>
            </a:r>
          </a:p>
        </p:txBody>
      </p:sp>
      <p:grpSp>
        <p:nvGrpSpPr>
          <p:cNvPr id="54" name="Group 53"/>
          <p:cNvGrpSpPr/>
          <p:nvPr/>
        </p:nvGrpSpPr>
        <p:grpSpPr>
          <a:xfrm>
            <a:off x="5924166" y="3811077"/>
            <a:ext cx="3219834" cy="338554"/>
            <a:chOff x="5924166" y="3959116"/>
            <a:chExt cx="3219834" cy="338554"/>
          </a:xfrm>
        </p:grpSpPr>
        <p:sp>
          <p:nvSpPr>
            <p:cNvPr id="55" name="Rectangle 54"/>
            <p:cNvSpPr/>
            <p:nvPr/>
          </p:nvSpPr>
          <p:spPr>
            <a:xfrm>
              <a:off x="5924166" y="3959116"/>
              <a:ext cx="6773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62</a:t>
              </a:r>
            </a:p>
          </p:txBody>
        </p:sp>
        <p:sp>
          <p:nvSpPr>
            <p:cNvPr id="56" name="Rectangle 55"/>
            <p:cNvSpPr/>
            <p:nvPr/>
          </p:nvSpPr>
          <p:spPr>
            <a:xfrm>
              <a:off x="6678883" y="3959116"/>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25.0% </a:t>
              </a:r>
              <a:r>
                <a:rPr lang="en-US" sz="1600" dirty="0">
                  <a:solidFill>
                    <a:srgbClr val="FFFFFF"/>
                  </a:solidFill>
                </a:rPr>
                <a:t>reduction</a:t>
              </a:r>
            </a:p>
          </p:txBody>
        </p:sp>
      </p:grpSp>
      <p:grpSp>
        <p:nvGrpSpPr>
          <p:cNvPr id="57" name="Group 56"/>
          <p:cNvGrpSpPr/>
          <p:nvPr/>
        </p:nvGrpSpPr>
        <p:grpSpPr>
          <a:xfrm>
            <a:off x="5924166" y="3304763"/>
            <a:ext cx="3219834" cy="338554"/>
            <a:chOff x="5924166" y="3506345"/>
            <a:chExt cx="3219834" cy="338554"/>
          </a:xfrm>
        </p:grpSpPr>
        <p:sp>
          <p:nvSpPr>
            <p:cNvPr id="58" name="Rectangle 57"/>
            <p:cNvSpPr/>
            <p:nvPr/>
          </p:nvSpPr>
          <p:spPr>
            <a:xfrm>
              <a:off x="5924166" y="3506345"/>
              <a:ext cx="6773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63</a:t>
              </a:r>
            </a:p>
          </p:txBody>
        </p:sp>
        <p:sp>
          <p:nvSpPr>
            <p:cNvPr id="59" name="Rectangle 58"/>
            <p:cNvSpPr/>
            <p:nvPr/>
          </p:nvSpPr>
          <p:spPr>
            <a:xfrm>
              <a:off x="6678883" y="3506345"/>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20.0% </a:t>
              </a:r>
              <a:r>
                <a:rPr lang="en-US" sz="1600" dirty="0">
                  <a:solidFill>
                    <a:srgbClr val="FFFFFF"/>
                  </a:solidFill>
                </a:rPr>
                <a:t>reduction</a:t>
              </a:r>
            </a:p>
          </p:txBody>
        </p:sp>
      </p:grpSp>
      <p:grpSp>
        <p:nvGrpSpPr>
          <p:cNvPr id="60" name="Group 59"/>
          <p:cNvGrpSpPr/>
          <p:nvPr/>
        </p:nvGrpSpPr>
        <p:grpSpPr>
          <a:xfrm>
            <a:off x="5924166" y="2798447"/>
            <a:ext cx="3219834" cy="338554"/>
            <a:chOff x="5924166" y="3053576"/>
            <a:chExt cx="3219834" cy="338554"/>
          </a:xfrm>
        </p:grpSpPr>
        <p:sp>
          <p:nvSpPr>
            <p:cNvPr id="74" name="Rectangle 73"/>
            <p:cNvSpPr/>
            <p:nvPr/>
          </p:nvSpPr>
          <p:spPr>
            <a:xfrm>
              <a:off x="5924166" y="3053576"/>
              <a:ext cx="6773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64</a:t>
              </a:r>
            </a:p>
          </p:txBody>
        </p:sp>
        <p:sp>
          <p:nvSpPr>
            <p:cNvPr id="75" name="Rectangle 74"/>
            <p:cNvSpPr/>
            <p:nvPr/>
          </p:nvSpPr>
          <p:spPr>
            <a:xfrm>
              <a:off x="6678883" y="3053576"/>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13.3% </a:t>
              </a:r>
              <a:r>
                <a:rPr lang="en-US" sz="1600" dirty="0">
                  <a:solidFill>
                    <a:srgbClr val="FFFFFF"/>
                  </a:solidFill>
                </a:rPr>
                <a:t>reduction</a:t>
              </a:r>
            </a:p>
          </p:txBody>
        </p:sp>
      </p:grpSp>
      <p:grpSp>
        <p:nvGrpSpPr>
          <p:cNvPr id="76" name="Group 75"/>
          <p:cNvGrpSpPr/>
          <p:nvPr/>
        </p:nvGrpSpPr>
        <p:grpSpPr>
          <a:xfrm>
            <a:off x="5924166" y="2292131"/>
            <a:ext cx="3219834" cy="338554"/>
            <a:chOff x="5924166" y="2600807"/>
            <a:chExt cx="3219834" cy="338554"/>
          </a:xfrm>
        </p:grpSpPr>
        <p:sp>
          <p:nvSpPr>
            <p:cNvPr id="77" name="Rectangle 76"/>
            <p:cNvSpPr/>
            <p:nvPr/>
          </p:nvSpPr>
          <p:spPr>
            <a:xfrm>
              <a:off x="5924166" y="2600807"/>
              <a:ext cx="6773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65</a:t>
              </a:r>
              <a:endParaRPr lang="en-US" sz="1200" dirty="0">
                <a:solidFill>
                  <a:schemeClr val="accent1"/>
                </a:solidFill>
              </a:endParaRPr>
            </a:p>
          </p:txBody>
        </p:sp>
        <p:sp>
          <p:nvSpPr>
            <p:cNvPr id="84" name="Rectangle 83"/>
            <p:cNvSpPr/>
            <p:nvPr/>
          </p:nvSpPr>
          <p:spPr>
            <a:xfrm>
              <a:off x="6678883" y="2600807"/>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  6.7% </a:t>
              </a:r>
              <a:r>
                <a:rPr lang="en-US" sz="1600" dirty="0">
                  <a:solidFill>
                    <a:srgbClr val="FFFFFF"/>
                  </a:solidFill>
                </a:rPr>
                <a:t>reduction</a:t>
              </a:r>
            </a:p>
          </p:txBody>
        </p:sp>
      </p:grpSp>
      <p:grpSp>
        <p:nvGrpSpPr>
          <p:cNvPr id="102" name="Group 101"/>
          <p:cNvGrpSpPr/>
          <p:nvPr/>
        </p:nvGrpSpPr>
        <p:grpSpPr>
          <a:xfrm>
            <a:off x="5924166" y="1785815"/>
            <a:ext cx="3219834" cy="338554"/>
            <a:chOff x="5924166" y="2148038"/>
            <a:chExt cx="3219834" cy="338554"/>
          </a:xfrm>
        </p:grpSpPr>
        <p:sp>
          <p:nvSpPr>
            <p:cNvPr id="103" name="Rectangle 102"/>
            <p:cNvSpPr/>
            <p:nvPr/>
          </p:nvSpPr>
          <p:spPr>
            <a:xfrm>
              <a:off x="5924166" y="2148038"/>
              <a:ext cx="6773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2"/>
                  </a:solidFill>
                  <a:latin typeface="Arial Black" panose="020B0A04020102020204" pitchFamily="34" charset="0"/>
                </a:rPr>
                <a:t>66</a:t>
              </a:r>
              <a:endParaRPr lang="en-US" sz="1200" dirty="0">
                <a:solidFill>
                  <a:schemeClr val="accent2"/>
                </a:solidFill>
                <a:latin typeface="Arial Black" panose="020B0A04020102020204" pitchFamily="34" charset="0"/>
              </a:endParaRPr>
            </a:p>
          </p:txBody>
        </p:sp>
        <p:sp>
          <p:nvSpPr>
            <p:cNvPr id="104" name="Rectangle 103"/>
            <p:cNvSpPr/>
            <p:nvPr/>
          </p:nvSpPr>
          <p:spPr>
            <a:xfrm>
              <a:off x="6678883" y="2148038"/>
              <a:ext cx="2465117" cy="3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Full benefits</a:t>
              </a:r>
            </a:p>
          </p:txBody>
        </p:sp>
      </p:grpSp>
      <p:sp>
        <p:nvSpPr>
          <p:cNvPr id="105" name="TextBox 104"/>
          <p:cNvSpPr txBox="1"/>
          <p:nvPr/>
        </p:nvSpPr>
        <p:spPr>
          <a:xfrm>
            <a:off x="492130" y="3336278"/>
            <a:ext cx="976338" cy="185469"/>
          </a:xfrm>
          <a:prstGeom prst="rect">
            <a:avLst/>
          </a:prstGeom>
          <a:solidFill>
            <a:schemeClr val="bg1"/>
          </a:solidFill>
        </p:spPr>
        <p:txBody>
          <a:bodyPr wrap="none" lIns="0" tIns="0" rIns="0" bIns="0" rtlCol="0" anchor="ctr" anchorCtr="0">
            <a:noAutofit/>
          </a:bodyPr>
          <a:lstStyle/>
          <a:p>
            <a:pPr algn="ctr"/>
            <a:r>
              <a:rPr lang="en-US" sz="1400" b="1" dirty="0">
                <a:solidFill>
                  <a:schemeClr val="bg1">
                    <a:lumMod val="50000"/>
                  </a:schemeClr>
                </a:solidFill>
                <a:latin typeface="Arial Narrow" panose="020B0606020202030204" pitchFamily="34" charset="0"/>
              </a:rPr>
              <a:t>25% reduction</a:t>
            </a:r>
          </a:p>
        </p:txBody>
      </p:sp>
      <p:sp>
        <p:nvSpPr>
          <p:cNvPr id="106" name="TextBox 105"/>
          <p:cNvSpPr txBox="1"/>
          <p:nvPr/>
        </p:nvSpPr>
        <p:spPr>
          <a:xfrm>
            <a:off x="1594021" y="2393336"/>
            <a:ext cx="953056" cy="185469"/>
          </a:xfrm>
          <a:prstGeom prst="rect">
            <a:avLst/>
          </a:prstGeom>
          <a:solidFill>
            <a:schemeClr val="bg1"/>
          </a:solidFill>
        </p:spPr>
        <p:txBody>
          <a:bodyPr wrap="none" lIns="0" tIns="0" rIns="0" bIns="0" rtlCol="0" anchor="ctr" anchorCtr="0">
            <a:noAutofit/>
          </a:bodyPr>
          <a:lstStyle/>
          <a:p>
            <a:pPr algn="ctr"/>
            <a:r>
              <a:rPr lang="en-US" sz="1400" b="1" dirty="0">
                <a:solidFill>
                  <a:schemeClr val="bg1">
                    <a:lumMod val="50000"/>
                  </a:schemeClr>
                </a:solidFill>
                <a:latin typeface="Arial Narrow" panose="020B0606020202030204" pitchFamily="34" charset="0"/>
              </a:rPr>
              <a:t>100% benefits</a:t>
            </a:r>
          </a:p>
        </p:txBody>
      </p:sp>
      <p:sp>
        <p:nvSpPr>
          <p:cNvPr id="107" name="TextBox 106"/>
          <p:cNvSpPr txBox="1"/>
          <p:nvPr/>
        </p:nvSpPr>
        <p:spPr>
          <a:xfrm>
            <a:off x="3326822" y="3533377"/>
            <a:ext cx="976338" cy="185469"/>
          </a:xfrm>
          <a:prstGeom prst="rect">
            <a:avLst/>
          </a:prstGeom>
          <a:solidFill>
            <a:schemeClr val="bg1"/>
          </a:solidFill>
        </p:spPr>
        <p:txBody>
          <a:bodyPr wrap="none" lIns="0" tIns="0" rIns="0" bIns="0" rtlCol="0" anchor="ctr" anchorCtr="0">
            <a:noAutofit/>
          </a:bodyPr>
          <a:lstStyle/>
          <a:p>
            <a:pPr algn="ctr"/>
            <a:r>
              <a:rPr lang="en-US" sz="1400" b="1" dirty="0">
                <a:solidFill>
                  <a:schemeClr val="bg1">
                    <a:lumMod val="50000"/>
                  </a:schemeClr>
                </a:solidFill>
                <a:latin typeface="Arial Narrow" panose="020B0606020202030204" pitchFamily="34" charset="0"/>
              </a:rPr>
              <a:t>25% reduction</a:t>
            </a:r>
          </a:p>
        </p:txBody>
      </p:sp>
      <p:sp>
        <p:nvSpPr>
          <p:cNvPr id="108" name="TextBox 107"/>
          <p:cNvSpPr txBox="1"/>
          <p:nvPr/>
        </p:nvSpPr>
        <p:spPr>
          <a:xfrm>
            <a:off x="4404971" y="2267719"/>
            <a:ext cx="953056" cy="185469"/>
          </a:xfrm>
          <a:prstGeom prst="rect">
            <a:avLst/>
          </a:prstGeom>
          <a:solidFill>
            <a:schemeClr val="bg1"/>
          </a:solidFill>
        </p:spPr>
        <p:txBody>
          <a:bodyPr wrap="none" lIns="0" tIns="0" rIns="0" bIns="0" rtlCol="0" anchor="ctr" anchorCtr="0">
            <a:noAutofit/>
          </a:bodyPr>
          <a:lstStyle/>
          <a:p>
            <a:pPr algn="ctr"/>
            <a:r>
              <a:rPr lang="en-US" sz="1400" b="1" dirty="0">
                <a:solidFill>
                  <a:schemeClr val="bg1">
                    <a:lumMod val="50000"/>
                  </a:schemeClr>
                </a:solidFill>
                <a:latin typeface="Arial Narrow" panose="020B0606020202030204" pitchFamily="34" charset="0"/>
              </a:rPr>
              <a:t>100% benefits</a:t>
            </a:r>
          </a:p>
        </p:txBody>
      </p:sp>
      <p:grpSp>
        <p:nvGrpSpPr>
          <p:cNvPr id="109" name="Group 108"/>
          <p:cNvGrpSpPr/>
          <p:nvPr/>
        </p:nvGrpSpPr>
        <p:grpSpPr>
          <a:xfrm>
            <a:off x="5924166" y="1267756"/>
            <a:ext cx="3219834" cy="338554"/>
            <a:chOff x="5924166" y="1671169"/>
            <a:chExt cx="3219834" cy="338554"/>
          </a:xfrm>
        </p:grpSpPr>
        <p:sp>
          <p:nvSpPr>
            <p:cNvPr id="110" name="Rectangle 109"/>
            <p:cNvSpPr/>
            <p:nvPr/>
          </p:nvSpPr>
          <p:spPr>
            <a:xfrm>
              <a:off x="5924166" y="1671169"/>
              <a:ext cx="67731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b="1" dirty="0">
                  <a:solidFill>
                    <a:schemeClr val="accent1"/>
                  </a:solidFill>
                </a:rPr>
                <a:t>Age</a:t>
              </a:r>
            </a:p>
          </p:txBody>
        </p:sp>
        <p:sp>
          <p:nvSpPr>
            <p:cNvPr id="111" name="Rectangle 110"/>
            <p:cNvSpPr/>
            <p:nvPr/>
          </p:nvSpPr>
          <p:spPr>
            <a:xfrm>
              <a:off x="6678883" y="1671169"/>
              <a:ext cx="238891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rIns="0" rtlCol="0" anchor="ctr">
              <a:spAutoFit/>
            </a:bodyPr>
            <a:lstStyle/>
            <a:p>
              <a:r>
                <a:rPr lang="en-US" sz="1600" b="1" dirty="0">
                  <a:solidFill>
                    <a:schemeClr val="accent1"/>
                  </a:solidFill>
                </a:rPr>
                <a:t>Full Retirement Age 66</a:t>
              </a:r>
            </a:p>
          </p:txBody>
        </p:sp>
        <p:cxnSp>
          <p:nvCxnSpPr>
            <p:cNvPr id="112" name="Straight Connector 111"/>
            <p:cNvCxnSpPr/>
            <p:nvPr/>
          </p:nvCxnSpPr>
          <p:spPr>
            <a:xfrm>
              <a:off x="5980667" y="1999738"/>
              <a:ext cx="3163333"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a:off x="408214" y="1792370"/>
            <a:ext cx="50654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4" name="Text Placeholder 28"/>
          <p:cNvSpPr>
            <a:spLocks noGrp="1"/>
          </p:cNvSpPr>
          <p:nvPr>
            <p:ph idx="1"/>
          </p:nvPr>
        </p:nvSpPr>
        <p:spPr>
          <a:xfrm>
            <a:off x="137376" y="5705964"/>
            <a:ext cx="8216049" cy="456767"/>
          </a:xfrm>
        </p:spPr>
        <p:txBody>
          <a:bodyPr>
            <a:noAutofit/>
          </a:bodyPr>
          <a:lstStyle/>
          <a:p>
            <a:r>
              <a:rPr lang="en-US" sz="1000" dirty="0">
                <a:solidFill>
                  <a:schemeClr val="accent5"/>
                </a:solidFill>
                <a:latin typeface="Arial Narrow" pitchFamily="34" charset="0"/>
                <a:cs typeface="+mn-cs"/>
              </a:rPr>
              <a:t>Source: </a:t>
            </a:r>
            <a:r>
              <a:rPr lang="en-US" sz="1000" dirty="0">
                <a:solidFill>
                  <a:schemeClr val="accent5"/>
                </a:solidFill>
                <a:latin typeface="Arial Narrow" pitchFamily="34" charset="0"/>
                <a:cs typeface="+mn-cs"/>
                <a:hlinkClick r:id="rId6"/>
              </a:rPr>
              <a:t>http://www.socialsecurity.gov/OACT/ProgData/ar_drc.html</a:t>
            </a:r>
            <a:r>
              <a:rPr lang="en-US" sz="1000" dirty="0">
                <a:solidFill>
                  <a:schemeClr val="accent5"/>
                </a:solidFill>
                <a:latin typeface="Arial Narrow" pitchFamily="34" charset="0"/>
                <a:cs typeface="+mn-cs"/>
              </a:rPr>
              <a:t>. Assumes $2,000 monthly Social Security benefit at Full Retirement Age, a 3% COLA, and death at age 92. </a:t>
            </a:r>
          </a:p>
        </p:txBody>
      </p:sp>
      <p:sp>
        <p:nvSpPr>
          <p:cNvPr id="2" name="TextBox 1">
            <a:extLst>
              <a:ext uri="{FF2B5EF4-FFF2-40B4-BE49-F238E27FC236}">
                <a16:creationId xmlns:a16="http://schemas.microsoft.com/office/drawing/2014/main" id="{2579DFB4-1D50-43B6-AF46-65E09FE57488}"/>
              </a:ext>
            </a:extLst>
          </p:cNvPr>
          <p:cNvSpPr txBox="1"/>
          <p:nvPr/>
        </p:nvSpPr>
        <p:spPr>
          <a:xfrm>
            <a:off x="137376" y="5488986"/>
            <a:ext cx="6781800" cy="553998"/>
          </a:xfrm>
          <a:prstGeom prst="rect">
            <a:avLst/>
          </a:prstGeom>
          <a:noFill/>
        </p:spPr>
        <p:txBody>
          <a:bodyPr wrap="square" rtlCol="0">
            <a:spAutoFit/>
          </a:bodyPr>
          <a:lstStyle/>
          <a:p>
            <a:r>
              <a:rPr lang="en-US" sz="1000" dirty="0">
                <a:solidFill>
                  <a:schemeClr val="accent5"/>
                </a:solidFill>
                <a:latin typeface="Arial Narrow" pitchFamily="34" charset="0"/>
              </a:rPr>
              <a:t>This is a hypothetical example of the Social Security benefits that could be received from the government and is for illustrative purposes only.                     As the specifics for your situation may be different, please go to ssa.gov for more information. </a:t>
            </a:r>
          </a:p>
          <a:p>
            <a:endParaRPr lang="en-US" sz="1000" dirty="0">
              <a:solidFill>
                <a:schemeClr val="accent5"/>
              </a:solidFill>
              <a:latin typeface="Arial Narrow" pitchFamily="34" charset="0"/>
            </a:endParaRPr>
          </a:p>
        </p:txBody>
      </p:sp>
    </p:spTree>
    <p:extLst>
      <p:ext uri="{BB962C8B-B14F-4D97-AF65-F5344CB8AC3E}">
        <p14:creationId xmlns:p14="http://schemas.microsoft.com/office/powerpoint/2010/main" val="197498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750"/>
                            </p:stCondLst>
                            <p:childTnLst>
                              <p:par>
                                <p:cTn id="18" presetID="10" presetClass="entr" presetSubtype="0" fill="hold" nodeType="afterEffect">
                                  <p:stCondLst>
                                    <p:cond delay="25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par>
                                <p:cTn id="21" presetID="10" presetClass="entr" presetSubtype="0" fill="hold" nodeType="withEffect">
                                  <p:stCondLst>
                                    <p:cond delay="5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nodeType="withEffect">
                                  <p:stCondLst>
                                    <p:cond delay="75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nodeType="withEffect">
                                  <p:stCondLst>
                                    <p:cond delay="100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125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nodeType="withEffect">
                                  <p:stCondLst>
                                    <p:cond delay="150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AsOne/>
      </p:bldGraphic>
      <p:bldP spid="52" grpId="0"/>
      <p:bldP spid="107" grpId="0" animBg="1"/>
      <p:bldP spid="1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 65</a:t>
            </a:r>
          </a:p>
        </p:txBody>
      </p:sp>
      <p:pic>
        <p:nvPicPr>
          <p:cNvPr id="24" name="Picture 23" descr="age 65.png"/>
          <p:cNvPicPr>
            <a:picLocks noChangeAspect="1"/>
          </p:cNvPicPr>
          <p:nvPr/>
        </p:nvPicPr>
        <p:blipFill>
          <a:blip r:embed="rId3" cstate="print"/>
          <a:stretch>
            <a:fillRect/>
          </a:stretch>
        </p:blipFill>
        <p:spPr>
          <a:xfrm>
            <a:off x="7613392" y="4623223"/>
            <a:ext cx="1211735" cy="1433109"/>
          </a:xfrm>
          <a:prstGeom prst="rect">
            <a:avLst/>
          </a:prstGeom>
        </p:spPr>
      </p:pic>
      <p:sp>
        <p:nvSpPr>
          <p:cNvPr id="30" name="Content Placeholder 1"/>
          <p:cNvSpPr txBox="1">
            <a:spLocks/>
          </p:cNvSpPr>
          <p:nvPr/>
        </p:nvSpPr>
        <p:spPr>
          <a:xfrm>
            <a:off x="381000" y="1562594"/>
            <a:ext cx="8229600" cy="3962400"/>
          </a:xfrm>
          <a:prstGeom prst="rect">
            <a:avLst/>
          </a:prstGeom>
        </p:spPr>
        <p:txBody>
          <a:bodyPr anchor="ctr">
            <a:normAutofit/>
          </a:bodyPr>
          <a:lstStyle>
            <a:lvl1pPr marL="342900" indent="-342900" algn="l" defTabSz="914400" rtl="0" eaLnBrk="1" latinLnBrk="0" hangingPunct="1">
              <a:spcBef>
                <a:spcPts val="600"/>
              </a:spcBef>
              <a:buClr>
                <a:schemeClr val="accent1"/>
              </a:buClr>
              <a:buFont typeface="Wingdings" pitchFamily="2" charset="2"/>
              <a:buNone/>
              <a:defRPr sz="2000" b="0" kern="1200" baseline="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1800" b="0" kern="1200" baseline="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bg1">
                  <a:lumMod val="50000"/>
                </a:schemeClr>
              </a:buClr>
              <a:buFont typeface="Arial" pitchFamily="34" charset="0"/>
              <a:buChar char="•"/>
              <a:defRPr sz="1600" b="0" kern="1200" baseline="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bg1">
                  <a:lumMod val="50000"/>
                </a:schemeClr>
              </a:buClr>
              <a:buFont typeface="Arial" pitchFamily="34" charset="0"/>
              <a:buChar char="–"/>
              <a:defRPr sz="1200" b="0" kern="1200" baseline="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bg1">
                  <a:lumMod val="50000"/>
                </a:schemeClr>
              </a:buClr>
              <a:buFont typeface="Arial" pitchFamily="34" charset="0"/>
              <a:buChar char="»"/>
              <a:defRPr sz="1200" b="0" kern="1200" baseline="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fontAlgn="auto">
              <a:lnSpc>
                <a:spcPct val="95000"/>
              </a:lnSpc>
              <a:spcBef>
                <a:spcPts val="1200"/>
              </a:spcBef>
              <a:spcAft>
                <a:spcPts val="0"/>
              </a:spcAft>
            </a:pPr>
            <a:r>
              <a:rPr lang="en-US" sz="1600" dirty="0">
                <a:latin typeface="Arial" pitchFamily="34" charset="0"/>
              </a:rPr>
              <a:t>Enrollment begins at age 65 </a:t>
            </a:r>
          </a:p>
          <a:p>
            <a:pPr marL="169863" lvl="1" indent="-169863" fontAlgn="auto">
              <a:lnSpc>
                <a:spcPct val="95000"/>
              </a:lnSpc>
              <a:spcBef>
                <a:spcPts val="1200"/>
              </a:spcBef>
              <a:spcAft>
                <a:spcPts val="0"/>
              </a:spcAft>
            </a:pPr>
            <a:r>
              <a:rPr lang="en-US" sz="1600" dirty="0">
                <a:latin typeface="Arial" pitchFamily="34" charset="0"/>
              </a:rPr>
              <a:t>Working past age 65?</a:t>
            </a:r>
          </a:p>
          <a:p>
            <a:pPr marL="569913" lvl="2" indent="-169863" fontAlgn="auto">
              <a:lnSpc>
                <a:spcPct val="95000"/>
              </a:lnSpc>
              <a:spcBef>
                <a:spcPts val="1200"/>
              </a:spcBef>
              <a:spcAft>
                <a:spcPts val="0"/>
              </a:spcAft>
            </a:pPr>
            <a:r>
              <a:rPr lang="en-US" dirty="0"/>
              <a:t>Sign up for Part A Hospital Insurance</a:t>
            </a:r>
          </a:p>
          <a:p>
            <a:pPr marL="1027113" lvl="3" indent="-169863" fontAlgn="auto">
              <a:lnSpc>
                <a:spcPct val="95000"/>
              </a:lnSpc>
              <a:spcBef>
                <a:spcPts val="1200"/>
              </a:spcBef>
              <a:spcAft>
                <a:spcPts val="0"/>
              </a:spcAft>
            </a:pPr>
            <a:r>
              <a:rPr lang="en-US" dirty="0"/>
              <a:t>Usually free</a:t>
            </a:r>
          </a:p>
          <a:p>
            <a:pPr marL="569913" lvl="2" indent="-169863" fontAlgn="auto">
              <a:lnSpc>
                <a:spcPct val="95000"/>
              </a:lnSpc>
              <a:spcBef>
                <a:spcPts val="1200"/>
              </a:spcBef>
              <a:spcAft>
                <a:spcPts val="0"/>
              </a:spcAft>
            </a:pPr>
            <a:r>
              <a:rPr lang="en-US" dirty="0"/>
              <a:t>Part B? </a:t>
            </a:r>
          </a:p>
          <a:p>
            <a:pPr marL="1027113" lvl="3" indent="-169863" fontAlgn="auto">
              <a:lnSpc>
                <a:spcPct val="95000"/>
              </a:lnSpc>
              <a:spcBef>
                <a:spcPts val="1200"/>
              </a:spcBef>
              <a:spcAft>
                <a:spcPts val="0"/>
              </a:spcAft>
            </a:pPr>
            <a:r>
              <a:rPr lang="en-US" dirty="0"/>
              <a:t>Doctor visit coverage </a:t>
            </a:r>
          </a:p>
          <a:p>
            <a:pPr marL="1027113" lvl="3" indent="-169863" fontAlgn="auto">
              <a:lnSpc>
                <a:spcPct val="95000"/>
              </a:lnSpc>
              <a:spcBef>
                <a:spcPts val="1200"/>
              </a:spcBef>
              <a:spcAft>
                <a:spcPts val="0"/>
              </a:spcAft>
            </a:pPr>
            <a:r>
              <a:rPr lang="en-US" dirty="0"/>
              <a:t>Monthly premium is at least $134 per month* </a:t>
            </a:r>
          </a:p>
          <a:p>
            <a:pPr marL="1027113" lvl="3" indent="-169863" fontAlgn="auto">
              <a:lnSpc>
                <a:spcPct val="95000"/>
              </a:lnSpc>
              <a:spcBef>
                <a:spcPts val="1200"/>
              </a:spcBef>
              <a:spcAft>
                <a:spcPts val="0"/>
              </a:spcAft>
            </a:pPr>
            <a:r>
              <a:rPr lang="en-US" dirty="0"/>
              <a:t>Must enroll 8 months from last month of work, otherwise:</a:t>
            </a:r>
          </a:p>
          <a:p>
            <a:pPr marL="1484313" lvl="4" indent="-169863" fontAlgn="auto">
              <a:lnSpc>
                <a:spcPct val="95000"/>
              </a:lnSpc>
              <a:spcBef>
                <a:spcPts val="1200"/>
              </a:spcBef>
              <a:spcAft>
                <a:spcPts val="0"/>
              </a:spcAft>
            </a:pPr>
            <a:r>
              <a:rPr lang="en-US" dirty="0"/>
              <a:t>Coverage may be delayed </a:t>
            </a:r>
            <a:br>
              <a:rPr lang="en-US" dirty="0"/>
            </a:br>
            <a:r>
              <a:rPr lang="en-US" dirty="0"/>
              <a:t>for 3 to 15 months</a:t>
            </a:r>
          </a:p>
          <a:p>
            <a:pPr marL="1484313" lvl="4" indent="-169863" fontAlgn="auto">
              <a:lnSpc>
                <a:spcPct val="95000"/>
              </a:lnSpc>
              <a:spcBef>
                <a:spcPts val="1200"/>
              </a:spcBef>
              <a:spcAft>
                <a:spcPts val="0"/>
              </a:spcAft>
            </a:pPr>
            <a:r>
              <a:rPr lang="en-US" dirty="0"/>
              <a:t>10% premium penalty for every </a:t>
            </a:r>
            <a:br>
              <a:rPr lang="en-US" dirty="0"/>
            </a:br>
            <a:r>
              <a:rPr lang="en-US" dirty="0"/>
              <a:t>12 months of delay</a:t>
            </a:r>
          </a:p>
        </p:txBody>
      </p:sp>
      <p:sp>
        <p:nvSpPr>
          <p:cNvPr id="31" name="Text Placeholder 16"/>
          <p:cNvSpPr txBox="1">
            <a:spLocks/>
          </p:cNvSpPr>
          <p:nvPr/>
        </p:nvSpPr>
        <p:spPr>
          <a:xfrm>
            <a:off x="422621" y="5524994"/>
            <a:ext cx="6511579" cy="366712"/>
          </a:xfr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fontAlgn="auto">
              <a:spcBef>
                <a:spcPts val="0"/>
              </a:spcBef>
              <a:spcAft>
                <a:spcPts val="0"/>
              </a:spcAft>
            </a:pPr>
            <a:r>
              <a:rPr lang="en-US" sz="1000" b="0" dirty="0">
                <a:solidFill>
                  <a:schemeClr val="tx1"/>
                </a:solidFill>
                <a:latin typeface="Arial Narrow" panose="020B0606020202030204" pitchFamily="34" charset="0"/>
              </a:rPr>
              <a:t>	</a:t>
            </a:r>
            <a:r>
              <a:rPr lang="en-US" sz="1000" b="0" dirty="0">
                <a:solidFill>
                  <a:schemeClr val="accent5">
                    <a:lumMod val="50000"/>
                  </a:schemeClr>
                </a:solidFill>
                <a:latin typeface="Arial Narrow" panose="020B0606020202030204" pitchFamily="34" charset="0"/>
              </a:rPr>
              <a:t>Source: U.S. Dept. of Health and Human Services, Notice CMS-8064-N, Nov. 15, 2016. * The average 2017 premium paid by Part B enrollees who are “held harmless” will be about $109.</a:t>
            </a:r>
          </a:p>
        </p:txBody>
      </p:sp>
      <p:sp>
        <p:nvSpPr>
          <p:cNvPr id="32" name="Text Placeholder 17"/>
          <p:cNvSpPr txBox="1">
            <a:spLocks/>
          </p:cNvSpPr>
          <p:nvPr/>
        </p:nvSpPr>
        <p:spPr>
          <a:xfrm>
            <a:off x="381000" y="1107334"/>
            <a:ext cx="8458200" cy="381000"/>
          </a:xfr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400" dirty="0">
                <a:solidFill>
                  <a:srgbClr val="007AC2"/>
                </a:solidFill>
                <a:latin typeface="Arial Narrow" panose="020B0606020202030204" pitchFamily="34" charset="0"/>
              </a:rPr>
              <a:t>Evaluate Your Medicare Options</a:t>
            </a:r>
          </a:p>
        </p:txBody>
      </p:sp>
    </p:spTree>
    <p:extLst>
      <p:ext uri="{BB962C8B-B14F-4D97-AF65-F5344CB8AC3E}">
        <p14:creationId xmlns:p14="http://schemas.microsoft.com/office/powerpoint/2010/main" val="17941228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 Plan to Help Transition </a:t>
            </a:r>
            <a:br>
              <a:rPr lang="en-US" dirty="0"/>
            </a:br>
            <a:r>
              <a:rPr lang="en-US" dirty="0"/>
              <a:t>Savings to Retirement Income</a:t>
            </a:r>
          </a:p>
        </p:txBody>
      </p:sp>
      <p:sp>
        <p:nvSpPr>
          <p:cNvPr id="18" name="Text Placeholder 17"/>
          <p:cNvSpPr>
            <a:spLocks noGrp="1"/>
          </p:cNvSpPr>
          <p:nvPr>
            <p:ph type="body" sz="quarter" idx="4294967295"/>
          </p:nvPr>
        </p:nvSpPr>
        <p:spPr>
          <a:xfrm>
            <a:off x="434975" y="1270000"/>
            <a:ext cx="8709025" cy="381000"/>
          </a:xfrm>
        </p:spPr>
        <p:txBody>
          <a:bodyPr/>
          <a:lstStyle/>
          <a:p>
            <a:r>
              <a:rPr lang="en-US" sz="2000" dirty="0">
                <a:solidFill>
                  <a:srgbClr val="007AC2"/>
                </a:solidFill>
                <a:latin typeface="Arial Narrow" panose="020B0606020202030204" pitchFamily="34" charset="0"/>
              </a:rPr>
              <a:t>Think About Which Accounts to Tap First: Taxable, Tax-deferred, Tax-free</a:t>
            </a:r>
          </a:p>
        </p:txBody>
      </p:sp>
      <p:pic>
        <p:nvPicPr>
          <p:cNvPr id="25" name="Picture 24" descr="age 65.png"/>
          <p:cNvPicPr>
            <a:picLocks noChangeAspect="1"/>
          </p:cNvPicPr>
          <p:nvPr/>
        </p:nvPicPr>
        <p:blipFill>
          <a:blip r:embed="rId3" cstate="print"/>
          <a:stretch>
            <a:fillRect/>
          </a:stretch>
        </p:blipFill>
        <p:spPr>
          <a:xfrm>
            <a:off x="7613392" y="4623223"/>
            <a:ext cx="1211735" cy="14331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28800"/>
            <a:ext cx="6290733" cy="4193822"/>
          </a:xfrm>
          <a:prstGeom prst="rect">
            <a:avLst/>
          </a:prstGeom>
        </p:spPr>
      </p:pic>
      <p:sp>
        <p:nvSpPr>
          <p:cNvPr id="5" name="Rectangle 4"/>
          <p:cNvSpPr/>
          <p:nvPr/>
        </p:nvSpPr>
        <p:spPr>
          <a:xfrm>
            <a:off x="0" y="1828800"/>
            <a:ext cx="6290733" cy="4227532"/>
          </a:xfrm>
          <a:prstGeom prst="rect">
            <a:avLst/>
          </a:prstGeom>
          <a:gradFill flip="none" rotWithShape="1">
            <a:gsLst>
              <a:gs pos="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uckets.png"/>
          <p:cNvPicPr>
            <a:picLocks noChangeAspect="1"/>
          </p:cNvPicPr>
          <p:nvPr/>
        </p:nvPicPr>
        <p:blipFill>
          <a:blip r:embed="rId5" cstate="print"/>
          <a:stretch>
            <a:fillRect/>
          </a:stretch>
        </p:blipFill>
        <p:spPr>
          <a:xfrm>
            <a:off x="6096000" y="2514600"/>
            <a:ext cx="1042190" cy="2892080"/>
          </a:xfrm>
          <a:prstGeom prst="rect">
            <a:avLst/>
          </a:prstGeom>
        </p:spPr>
      </p:pic>
    </p:spTree>
    <p:extLst>
      <p:ext uri="{BB962C8B-B14F-4D97-AF65-F5344CB8AC3E}">
        <p14:creationId xmlns:p14="http://schemas.microsoft.com/office/powerpoint/2010/main" val="32400971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Challenge of Longer Life Spans</a:t>
            </a:r>
          </a:p>
        </p:txBody>
      </p:sp>
      <p:pic>
        <p:nvPicPr>
          <p:cNvPr id="34" name="Picture 33" descr="age 65.png"/>
          <p:cNvPicPr>
            <a:picLocks noChangeAspect="1"/>
          </p:cNvPicPr>
          <p:nvPr/>
        </p:nvPicPr>
        <p:blipFill>
          <a:blip r:embed="rId3" cstate="print"/>
          <a:stretch>
            <a:fillRect/>
          </a:stretch>
        </p:blipFill>
        <p:spPr>
          <a:xfrm>
            <a:off x="7613392" y="4623223"/>
            <a:ext cx="1211735" cy="1433109"/>
          </a:xfrm>
          <a:prstGeom prst="rect">
            <a:avLst/>
          </a:prstGeom>
        </p:spPr>
      </p:pic>
      <p:sp>
        <p:nvSpPr>
          <p:cNvPr id="62" name="Text Placeholder 7"/>
          <p:cNvSpPr>
            <a:spLocks noGrp="1"/>
          </p:cNvSpPr>
          <p:nvPr>
            <p:ph idx="1"/>
          </p:nvPr>
        </p:nvSpPr>
        <p:spPr>
          <a:xfrm>
            <a:off x="457200" y="1371601"/>
            <a:ext cx="7867189" cy="455397"/>
          </a:xfrm>
        </p:spPr>
        <p:txBody>
          <a:bodyPr>
            <a:normAutofit lnSpcReduction="10000"/>
          </a:bodyPr>
          <a:lstStyle/>
          <a:p>
            <a:r>
              <a:rPr lang="en-US" sz="2400" dirty="0">
                <a:solidFill>
                  <a:srgbClr val="007AC2"/>
                </a:solidFill>
                <a:latin typeface="Arial Narrow" panose="020B0606020202030204" pitchFamily="34" charset="0"/>
              </a:rPr>
              <a:t>Expected Life Span of Individuals and Couples Age 65</a:t>
            </a:r>
          </a:p>
        </p:txBody>
      </p:sp>
      <p:sp>
        <p:nvSpPr>
          <p:cNvPr id="63" name="Round Single Corner Rectangle 62"/>
          <p:cNvSpPr/>
          <p:nvPr/>
        </p:nvSpPr>
        <p:spPr>
          <a:xfrm>
            <a:off x="554990" y="3005566"/>
            <a:ext cx="2375305" cy="33387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effectLst>
                  <a:outerShdw blurRad="38100" dist="38100" dir="2700000" algn="tl">
                    <a:srgbClr val="000000">
                      <a:alpha val="43137"/>
                    </a:srgbClr>
                  </a:outerShdw>
                </a:effectLst>
                <a:latin typeface="Arial Narrow" pitchFamily="34" charset="0"/>
              </a:rPr>
              <a:t>Men</a:t>
            </a:r>
            <a:r>
              <a:rPr lang="en-US" sz="2000" dirty="0">
                <a:effectLst>
                  <a:outerShdw blurRad="38100" dist="38100" dir="2700000" algn="tl">
                    <a:srgbClr val="000000">
                      <a:alpha val="43137"/>
                    </a:srgbClr>
                  </a:outerShdw>
                </a:effectLst>
                <a:latin typeface="Arial Narrow" pitchFamily="34" charset="0"/>
              </a:rPr>
              <a:t>                       87</a:t>
            </a:r>
          </a:p>
        </p:txBody>
      </p:sp>
      <p:sp>
        <p:nvSpPr>
          <p:cNvPr id="64" name="Round Single Corner Rectangle 63"/>
          <p:cNvSpPr/>
          <p:nvPr/>
        </p:nvSpPr>
        <p:spPr>
          <a:xfrm>
            <a:off x="554990" y="3510928"/>
            <a:ext cx="2740737" cy="33387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effectLst>
                  <a:outerShdw blurRad="38100" dist="38100" dir="2700000" algn="tl">
                    <a:srgbClr val="000000">
                      <a:alpha val="43137"/>
                    </a:srgbClr>
                  </a:outerShdw>
                </a:effectLst>
                <a:latin typeface="Arial Narrow" pitchFamily="34" charset="0"/>
              </a:rPr>
              <a:t>Women</a:t>
            </a:r>
            <a:r>
              <a:rPr lang="en-US" sz="2000" dirty="0">
                <a:effectLst>
                  <a:outerShdw blurRad="38100" dist="38100" dir="2700000" algn="tl">
                    <a:srgbClr val="000000">
                      <a:alpha val="43137"/>
                    </a:srgbClr>
                  </a:outerShdw>
                </a:effectLst>
                <a:latin typeface="Arial Narrow" pitchFamily="34" charset="0"/>
              </a:rPr>
              <a:t>                       90</a:t>
            </a:r>
          </a:p>
        </p:txBody>
      </p:sp>
      <p:sp>
        <p:nvSpPr>
          <p:cNvPr id="65" name="Round Single Corner Rectangle 64"/>
          <p:cNvSpPr/>
          <p:nvPr/>
        </p:nvSpPr>
        <p:spPr>
          <a:xfrm>
            <a:off x="554990" y="3993722"/>
            <a:ext cx="3288884" cy="333870"/>
          </a:xfrm>
          <a:prstGeom prst="round1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effectLst>
                  <a:outerShdw blurRad="38100" dist="38100" dir="2700000" algn="tl">
                    <a:srgbClr val="000000">
                      <a:alpha val="43137"/>
                    </a:srgbClr>
                  </a:outerShdw>
                </a:effectLst>
                <a:latin typeface="Arial Narrow" pitchFamily="34" charset="0"/>
              </a:rPr>
              <a:t>Couples</a:t>
            </a:r>
            <a:r>
              <a:rPr lang="en-US" sz="1600" dirty="0">
                <a:effectLst>
                  <a:outerShdw blurRad="38100" dist="38100" dir="2700000" algn="tl">
                    <a:srgbClr val="000000">
                      <a:alpha val="43137"/>
                    </a:srgbClr>
                  </a:outerShdw>
                </a:effectLst>
                <a:latin typeface="Arial Narrow" pitchFamily="34" charset="0"/>
              </a:rPr>
              <a:t> </a:t>
            </a:r>
            <a:r>
              <a:rPr lang="en-US" sz="1400" b="0" dirty="0">
                <a:effectLst>
                  <a:outerShdw blurRad="38100" dist="38100" dir="2700000" algn="tl">
                    <a:srgbClr val="000000">
                      <a:alpha val="43137"/>
                    </a:srgbClr>
                  </a:outerShdw>
                </a:effectLst>
                <a:latin typeface="Arial Narrow" pitchFamily="34" charset="0"/>
              </a:rPr>
              <a:t>(surviving spouse)         </a:t>
            </a:r>
            <a:r>
              <a:rPr lang="en-US" sz="2000" dirty="0">
                <a:effectLst>
                  <a:outerShdw blurRad="38100" dist="38100" dir="2700000" algn="tl">
                    <a:srgbClr val="000000">
                      <a:alpha val="43137"/>
                    </a:srgbClr>
                  </a:outerShdw>
                </a:effectLst>
                <a:latin typeface="Arial Narrow" pitchFamily="34" charset="0"/>
              </a:rPr>
              <a:t>94</a:t>
            </a:r>
          </a:p>
        </p:txBody>
      </p:sp>
      <p:sp>
        <p:nvSpPr>
          <p:cNvPr id="66" name="Round Single Corner Rectangle 65"/>
          <p:cNvSpPr/>
          <p:nvPr/>
        </p:nvSpPr>
        <p:spPr>
          <a:xfrm>
            <a:off x="4678205" y="3005553"/>
            <a:ext cx="2558021" cy="33387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effectLst>
                  <a:outerShdw blurRad="38100" dist="38100" dir="2700000" algn="tl">
                    <a:srgbClr val="000000">
                      <a:alpha val="43137"/>
                    </a:srgbClr>
                  </a:outerShdw>
                </a:effectLst>
                <a:latin typeface="Arial Narrow" pitchFamily="34" charset="0"/>
              </a:rPr>
              <a:t>Men</a:t>
            </a:r>
            <a:r>
              <a:rPr lang="en-US" sz="2000" dirty="0">
                <a:effectLst>
                  <a:outerShdw blurRad="38100" dist="38100" dir="2700000" algn="tl">
                    <a:srgbClr val="000000">
                      <a:alpha val="43137"/>
                    </a:srgbClr>
                  </a:outerShdw>
                </a:effectLst>
                <a:latin typeface="Arial Narrow" pitchFamily="34" charset="0"/>
              </a:rPr>
              <a:t>                          93</a:t>
            </a:r>
          </a:p>
        </p:txBody>
      </p:sp>
      <p:sp>
        <p:nvSpPr>
          <p:cNvPr id="67" name="Round Single Corner Rectangle 66"/>
          <p:cNvSpPr/>
          <p:nvPr/>
        </p:nvSpPr>
        <p:spPr>
          <a:xfrm>
            <a:off x="4678205" y="3525511"/>
            <a:ext cx="2923452" cy="33387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effectLst>
                  <a:outerShdw blurRad="38100" dist="38100" dir="2700000" algn="tl">
                    <a:srgbClr val="000000">
                      <a:alpha val="43137"/>
                    </a:srgbClr>
                  </a:outerShdw>
                </a:effectLst>
                <a:latin typeface="Arial Narrow" pitchFamily="34" charset="0"/>
              </a:rPr>
              <a:t>Women </a:t>
            </a:r>
            <a:r>
              <a:rPr lang="en-US" sz="2000" dirty="0">
                <a:effectLst>
                  <a:outerShdw blurRad="38100" dist="38100" dir="2700000" algn="tl">
                    <a:srgbClr val="000000">
                      <a:alpha val="43137"/>
                    </a:srgbClr>
                  </a:outerShdw>
                </a:effectLst>
                <a:latin typeface="Arial Narrow" pitchFamily="34" charset="0"/>
              </a:rPr>
              <a:t>                         96</a:t>
            </a:r>
          </a:p>
        </p:txBody>
      </p:sp>
      <p:sp>
        <p:nvSpPr>
          <p:cNvPr id="68" name="Round Single Corner Rectangle 67"/>
          <p:cNvSpPr/>
          <p:nvPr/>
        </p:nvSpPr>
        <p:spPr>
          <a:xfrm>
            <a:off x="4678205" y="3990163"/>
            <a:ext cx="3288884" cy="333870"/>
          </a:xfrm>
          <a:prstGeom prst="round1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effectLst>
                  <a:outerShdw blurRad="38100" dist="38100" dir="2700000" algn="tl">
                    <a:srgbClr val="000000">
                      <a:alpha val="43137"/>
                    </a:srgbClr>
                  </a:outerShdw>
                </a:effectLst>
                <a:latin typeface="Arial Narrow" pitchFamily="34" charset="0"/>
              </a:rPr>
              <a:t>Couples</a:t>
            </a:r>
            <a:r>
              <a:rPr lang="en-US" sz="1600" dirty="0">
                <a:effectLst>
                  <a:outerShdw blurRad="38100" dist="38100" dir="2700000" algn="tl">
                    <a:srgbClr val="000000">
                      <a:alpha val="43137"/>
                    </a:srgbClr>
                  </a:outerShdw>
                </a:effectLst>
                <a:latin typeface="Arial Narrow" pitchFamily="34" charset="0"/>
              </a:rPr>
              <a:t> </a:t>
            </a:r>
            <a:r>
              <a:rPr lang="en-US" sz="1400" b="0" dirty="0">
                <a:effectLst>
                  <a:outerShdw blurRad="38100" dist="38100" dir="2700000" algn="tl">
                    <a:srgbClr val="000000">
                      <a:alpha val="43137"/>
                    </a:srgbClr>
                  </a:outerShdw>
                </a:effectLst>
                <a:latin typeface="Arial Narrow" pitchFamily="34" charset="0"/>
              </a:rPr>
              <a:t>(surviving spouse)          </a:t>
            </a:r>
            <a:r>
              <a:rPr lang="en-US" sz="2000" dirty="0">
                <a:effectLst>
                  <a:outerShdw blurRad="38100" dist="38100" dir="2700000" algn="tl">
                    <a:srgbClr val="000000">
                      <a:alpha val="43137"/>
                    </a:srgbClr>
                  </a:outerShdw>
                </a:effectLst>
                <a:latin typeface="Arial Narrow" pitchFamily="34" charset="0"/>
              </a:rPr>
              <a:t>98</a:t>
            </a:r>
          </a:p>
        </p:txBody>
      </p:sp>
      <p:sp>
        <p:nvSpPr>
          <p:cNvPr id="69" name="Rectangle 68"/>
          <p:cNvSpPr/>
          <p:nvPr/>
        </p:nvSpPr>
        <p:spPr>
          <a:xfrm>
            <a:off x="460038" y="2126188"/>
            <a:ext cx="2901727" cy="707886"/>
          </a:xfrm>
          <a:prstGeom prst="rect">
            <a:avLst/>
          </a:prstGeom>
        </p:spPr>
        <p:txBody>
          <a:bodyPr wrap="square">
            <a:spAutoFit/>
          </a:bodyPr>
          <a:lstStyle/>
          <a:p>
            <a:r>
              <a:rPr lang="en-US" sz="2000" dirty="0">
                <a:solidFill>
                  <a:schemeClr val="accent1"/>
                </a:solidFill>
                <a:latin typeface="Arial Black" panose="020B0A04020102020204" pitchFamily="34" charset="0"/>
              </a:rPr>
              <a:t>50% </a:t>
            </a:r>
            <a:r>
              <a:rPr lang="en-US" sz="2000" dirty="0">
                <a:solidFill>
                  <a:schemeClr val="accent1"/>
                </a:solidFill>
                <a:latin typeface="+mn-lt"/>
              </a:rPr>
              <a:t>are expected to live to age:</a:t>
            </a:r>
            <a:endParaRPr lang="en-US" sz="2000" dirty="0">
              <a:solidFill>
                <a:schemeClr val="accent1"/>
              </a:solidFill>
              <a:latin typeface="Arial Narrow" pitchFamily="34" charset="0"/>
            </a:endParaRPr>
          </a:p>
        </p:txBody>
      </p:sp>
      <p:sp>
        <p:nvSpPr>
          <p:cNvPr id="70" name="Rectangle 69"/>
          <p:cNvSpPr/>
          <p:nvPr/>
        </p:nvSpPr>
        <p:spPr>
          <a:xfrm>
            <a:off x="4613374" y="2135570"/>
            <a:ext cx="2881933" cy="707886"/>
          </a:xfrm>
          <a:prstGeom prst="rect">
            <a:avLst/>
          </a:prstGeom>
        </p:spPr>
        <p:txBody>
          <a:bodyPr wrap="square">
            <a:spAutoFit/>
          </a:bodyPr>
          <a:lstStyle/>
          <a:p>
            <a:r>
              <a:rPr lang="en-US" sz="2000" dirty="0">
                <a:solidFill>
                  <a:schemeClr val="accent1"/>
                </a:solidFill>
                <a:latin typeface="Arial Black" panose="020B0A04020102020204" pitchFamily="34" charset="0"/>
              </a:rPr>
              <a:t>25% </a:t>
            </a:r>
            <a:r>
              <a:rPr lang="en-US" sz="2000" dirty="0">
                <a:solidFill>
                  <a:schemeClr val="accent1"/>
                </a:solidFill>
                <a:latin typeface="+mn-lt"/>
              </a:rPr>
              <a:t>are expected to live to age: </a:t>
            </a:r>
          </a:p>
        </p:txBody>
      </p:sp>
      <p:sp>
        <p:nvSpPr>
          <p:cNvPr id="71" name="TextBox 6"/>
          <p:cNvSpPr txBox="1">
            <a:spLocks noChangeArrowheads="1"/>
          </p:cNvSpPr>
          <p:nvPr/>
        </p:nvSpPr>
        <p:spPr bwMode="auto">
          <a:xfrm>
            <a:off x="558802" y="5589309"/>
            <a:ext cx="6616955" cy="246221"/>
          </a:xfrm>
          <a:prstGeom prst="rect">
            <a:avLst/>
          </a:prstGeom>
          <a:noFill/>
          <a:ln w="9525">
            <a:noFill/>
            <a:miter lim="800000"/>
            <a:headEnd/>
            <a:tailEnd/>
          </a:ln>
        </p:spPr>
        <p:txBody>
          <a:bodyPr wrap="square">
            <a:spAutoFit/>
          </a:bodyPr>
          <a:lstStyle/>
          <a:p>
            <a:pPr eaLnBrk="0" hangingPunct="0">
              <a:tabLst>
                <a:tab pos="347663" algn="l"/>
              </a:tabLst>
            </a:pPr>
            <a:r>
              <a:rPr lang="en-US" sz="1000" b="0" dirty="0">
                <a:solidFill>
                  <a:schemeClr val="accent5">
                    <a:lumMod val="50000"/>
                  </a:schemeClr>
                </a:solidFill>
                <a:latin typeface="Arial Narrow" pitchFamily="34" charset="0"/>
                <a:cs typeface="Arial" charset="0"/>
              </a:rPr>
              <a:t>Source</a:t>
            </a:r>
            <a:r>
              <a:rPr lang="en-US" sz="1000" dirty="0">
                <a:solidFill>
                  <a:schemeClr val="accent5">
                    <a:lumMod val="50000"/>
                  </a:schemeClr>
                </a:solidFill>
                <a:latin typeface="Arial Narrow" pitchFamily="34" charset="0"/>
                <a:cs typeface="Arial" charset="0"/>
              </a:rPr>
              <a:t>: Society of Actuaries RP-2014 Mortality Table projected with Mortality Improvement Scale MP-2014, 2016</a:t>
            </a:r>
          </a:p>
        </p:txBody>
      </p:sp>
    </p:spTree>
    <p:extLst>
      <p:ext uri="{BB962C8B-B14F-4D97-AF65-F5344CB8AC3E}">
        <p14:creationId xmlns:p14="http://schemas.microsoft.com/office/powerpoint/2010/main" val="36791588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0733"/>
            <a:ext cx="8229600" cy="1040940"/>
          </a:xfrm>
        </p:spPr>
        <p:txBody>
          <a:bodyPr/>
          <a:lstStyle/>
          <a:p>
            <a:r>
              <a:rPr lang="en-US" sz="1600" b="0" i="1" dirty="0"/>
              <a:t>Answer: The rate one can safely withdraw from their retirement portfolio without prematurely depleting the account</a:t>
            </a:r>
            <a:endParaRPr lang="en-US" sz="1600" b="0" dirty="0"/>
          </a:p>
          <a:p>
            <a:r>
              <a:rPr lang="en-US" sz="2000" dirty="0">
                <a:solidFill>
                  <a:schemeClr val="accent2"/>
                </a:solidFill>
              </a:rPr>
              <a:t>Opinions on Safe Withdrawal Rates have varied over time</a:t>
            </a:r>
          </a:p>
        </p:txBody>
      </p:sp>
      <p:sp>
        <p:nvSpPr>
          <p:cNvPr id="3" name="Title 2"/>
          <p:cNvSpPr>
            <a:spLocks noGrp="1"/>
          </p:cNvSpPr>
          <p:nvPr>
            <p:ph type="title"/>
          </p:nvPr>
        </p:nvSpPr>
        <p:spPr/>
        <p:txBody>
          <a:bodyPr/>
          <a:lstStyle/>
          <a:p>
            <a:r>
              <a:rPr lang="en-US" dirty="0"/>
              <a:t>Withdrawal Rate Risk</a:t>
            </a:r>
            <a:br>
              <a:rPr lang="en-US" dirty="0"/>
            </a:br>
            <a:r>
              <a:rPr lang="en-US" sz="2400" b="0" dirty="0">
                <a:solidFill>
                  <a:schemeClr val="accent2"/>
                </a:solidFill>
              </a:rPr>
              <a:t>What is a Safe and Sustainable Withdrawal Rate?</a:t>
            </a:r>
          </a:p>
        </p:txBody>
      </p:sp>
      <p:sp>
        <p:nvSpPr>
          <p:cNvPr id="9" name="TextBox 8"/>
          <p:cNvSpPr txBox="1"/>
          <p:nvPr/>
        </p:nvSpPr>
        <p:spPr>
          <a:xfrm>
            <a:off x="762000" y="2346766"/>
            <a:ext cx="6262990" cy="369332"/>
          </a:xfrm>
          <a:prstGeom prst="rect">
            <a:avLst/>
          </a:prstGeom>
          <a:solidFill>
            <a:schemeClr val="accent1"/>
          </a:solidFill>
        </p:spPr>
        <p:txBody>
          <a:bodyPr wrap="square" rtlCol="0">
            <a:spAutoFit/>
          </a:bodyPr>
          <a:lstStyle/>
          <a:p>
            <a:r>
              <a:rPr lang="en-US" b="1" dirty="0">
                <a:solidFill>
                  <a:schemeClr val="bg1"/>
                </a:solidFill>
                <a:cs typeface="Arial" pitchFamily="34" charset="0"/>
              </a:rPr>
              <a:t>Some expert opinions over time:</a:t>
            </a:r>
            <a:endParaRPr lang="en-US" b="1" dirty="0">
              <a:solidFill>
                <a:schemeClr val="bg1"/>
              </a:solidFill>
            </a:endParaRPr>
          </a:p>
        </p:txBody>
      </p:sp>
      <p:graphicFrame>
        <p:nvGraphicFramePr>
          <p:cNvPr id="4" name="Table 3">
            <a:extLst>
              <a:ext uri="{FF2B5EF4-FFF2-40B4-BE49-F238E27FC236}">
                <a16:creationId xmlns:a16="http://schemas.microsoft.com/office/drawing/2014/main" id="{6D765F10-35C5-46EC-9BD4-4E749E30B41F}"/>
              </a:ext>
            </a:extLst>
          </p:cNvPr>
          <p:cNvGraphicFramePr>
            <a:graphicFrameLocks noGrp="1"/>
          </p:cNvGraphicFramePr>
          <p:nvPr>
            <p:extLst>
              <p:ext uri="{D42A27DB-BD31-4B8C-83A1-F6EECF244321}">
                <p14:modId xmlns:p14="http://schemas.microsoft.com/office/powerpoint/2010/main" val="133823387"/>
              </p:ext>
            </p:extLst>
          </p:nvPr>
        </p:nvGraphicFramePr>
        <p:xfrm>
          <a:off x="1352550" y="2739352"/>
          <a:ext cx="6191250" cy="1985048"/>
        </p:xfrm>
        <a:graphic>
          <a:graphicData uri="http://schemas.openxmlformats.org/drawingml/2006/table">
            <a:tbl>
              <a:tblPr firstRow="1" bandRow="1">
                <a:tableStyleId>{5C22544A-7EE6-4342-B048-85BDC9FD1C3A}</a:tableStyleId>
              </a:tblPr>
              <a:tblGrid>
                <a:gridCol w="3549650">
                  <a:extLst>
                    <a:ext uri="{9D8B030D-6E8A-4147-A177-3AD203B41FA5}">
                      <a16:colId xmlns:a16="http://schemas.microsoft.com/office/drawing/2014/main" val="917871844"/>
                    </a:ext>
                  </a:extLst>
                </a:gridCol>
                <a:gridCol w="2641600">
                  <a:extLst>
                    <a:ext uri="{9D8B030D-6E8A-4147-A177-3AD203B41FA5}">
                      <a16:colId xmlns:a16="http://schemas.microsoft.com/office/drawing/2014/main" val="2140774570"/>
                    </a:ext>
                  </a:extLst>
                </a:gridCol>
              </a:tblGrid>
              <a:tr h="496262">
                <a:tc>
                  <a:txBody>
                    <a:bodyPr/>
                    <a:lstStyle/>
                    <a:p>
                      <a:pPr algn="r"/>
                      <a:r>
                        <a:rPr lang="en-US" b="1" dirty="0" err="1">
                          <a:solidFill>
                            <a:schemeClr val="tx1"/>
                          </a:solidFill>
                          <a:latin typeface="Arial" panose="020B0604020202020204" pitchFamily="34" charset="0"/>
                        </a:rPr>
                        <a:t>Bengen</a:t>
                      </a:r>
                      <a:r>
                        <a:rPr lang="en-US" b="1" dirty="0">
                          <a:solidFill>
                            <a:schemeClr val="tx1"/>
                          </a:solidFill>
                          <a:latin typeface="Arial" panose="020B0604020202020204" pitchFamily="34" charset="0"/>
                        </a:rPr>
                        <a:t> (1994)</a:t>
                      </a:r>
                      <a:r>
                        <a:rPr lang="en-US" b="0" baseline="30000" dirty="0">
                          <a:solidFill>
                            <a:schemeClr val="tx1"/>
                          </a:solidFill>
                          <a:latin typeface="Arial" panose="020B0604020202020204" pitchFamily="34" charset="0"/>
                        </a:rPr>
                        <a:t>1</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98522907"/>
                  </a:ext>
                </a:extLst>
              </a:tr>
              <a:tr h="496262">
                <a:tc>
                  <a:txBody>
                    <a:bodyPr/>
                    <a:lstStyle/>
                    <a:p>
                      <a:pPr algn="r"/>
                      <a:r>
                        <a:rPr lang="en-US" b="1" dirty="0">
                          <a:solidFill>
                            <a:schemeClr val="tx1"/>
                          </a:solidFill>
                          <a:latin typeface="Arial" panose="020B0604020202020204" pitchFamily="34" charset="0"/>
                        </a:rPr>
                        <a:t>Guyton (2004)</a:t>
                      </a:r>
                      <a:r>
                        <a:rPr lang="en-US" b="0" baseline="30000" dirty="0">
                          <a:solidFill>
                            <a:schemeClr val="tx1"/>
                          </a:solidFill>
                          <a:latin typeface="Arial" panose="020B0604020202020204" pitchFamily="34" charset="0"/>
                        </a:rPr>
                        <a:t>2</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3.6% - 5.8%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1803670"/>
                  </a:ext>
                </a:extLst>
              </a:tr>
              <a:tr h="496262">
                <a:tc>
                  <a:txBody>
                    <a:bodyPr/>
                    <a:lstStyle/>
                    <a:p>
                      <a:pPr algn="r"/>
                      <a:r>
                        <a:rPr lang="en-US" b="1" dirty="0" err="1">
                          <a:solidFill>
                            <a:schemeClr val="tx1"/>
                          </a:solidFill>
                          <a:latin typeface="Arial" panose="020B0604020202020204" pitchFamily="34" charset="0"/>
                        </a:rPr>
                        <a:t>Milevsky</a:t>
                      </a:r>
                      <a:r>
                        <a:rPr lang="en-US" b="1" dirty="0">
                          <a:solidFill>
                            <a:schemeClr val="tx1"/>
                          </a:solidFill>
                          <a:latin typeface="Arial" panose="020B0604020202020204" pitchFamily="34" charset="0"/>
                        </a:rPr>
                        <a:t> &amp; Huang (2010)</a:t>
                      </a:r>
                      <a:r>
                        <a:rPr lang="en-US" b="0" baseline="30000" dirty="0">
                          <a:solidFill>
                            <a:schemeClr val="tx1"/>
                          </a:solidFill>
                          <a:latin typeface="Arial" panose="020B0604020202020204" pitchFamily="34" charset="0"/>
                        </a:rPr>
                        <a:t>3</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5611287"/>
                  </a:ext>
                </a:extLst>
              </a:tr>
              <a:tr h="496262">
                <a:tc>
                  <a:txBody>
                    <a:bodyPr/>
                    <a:lstStyle/>
                    <a:p>
                      <a:pPr algn="r"/>
                      <a:r>
                        <a:rPr lang="en-US" b="1" dirty="0">
                          <a:solidFill>
                            <a:schemeClr val="tx1"/>
                          </a:solidFill>
                          <a:latin typeface="Arial" panose="020B0604020202020204" pitchFamily="34" charset="0"/>
                        </a:rPr>
                        <a:t>Pfau (2017)</a:t>
                      </a:r>
                      <a:r>
                        <a:rPr lang="en-US" b="0" baseline="30000" dirty="0">
                          <a:solidFill>
                            <a:schemeClr val="tx1"/>
                          </a:solidFill>
                          <a:latin typeface="Arial" panose="020B0604020202020204" pitchFamily="34" charset="0"/>
                        </a:rPr>
                        <a:t>4</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3077455"/>
                  </a:ext>
                </a:extLst>
              </a:tr>
            </a:tbl>
          </a:graphicData>
        </a:graphic>
      </p:graphicFrame>
      <p:sp>
        <p:nvSpPr>
          <p:cNvPr id="16" name="Rectangle 15">
            <a:extLst>
              <a:ext uri="{FF2B5EF4-FFF2-40B4-BE49-F238E27FC236}">
                <a16:creationId xmlns:a16="http://schemas.microsoft.com/office/drawing/2014/main" id="{B83C4B59-693A-4FEE-8DA0-8B98FCE26C9D}"/>
              </a:ext>
            </a:extLst>
          </p:cNvPr>
          <p:cNvSpPr/>
          <p:nvPr/>
        </p:nvSpPr>
        <p:spPr>
          <a:xfrm>
            <a:off x="457200" y="5064159"/>
            <a:ext cx="7284027" cy="969496"/>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1. “Determining Withdrawal Rates Using Historical Data”, William </a:t>
            </a:r>
            <a:r>
              <a:rPr lang="en-US" sz="1000" dirty="0" err="1">
                <a:solidFill>
                  <a:prstClr val="black">
                    <a:lumMod val="65000"/>
                    <a:lumOff val="35000"/>
                  </a:prstClr>
                </a:solidFill>
                <a:latin typeface="Arial Narrow" panose="020B0606020202030204" pitchFamily="34" charset="0"/>
                <a:cs typeface="Arial" panose="020B0604020202020204" pitchFamily="34" charset="0"/>
              </a:rPr>
              <a:t>Bengen</a:t>
            </a:r>
            <a:r>
              <a:rPr lang="en-US" sz="1000" dirty="0">
                <a:solidFill>
                  <a:prstClr val="black">
                    <a:lumMod val="65000"/>
                    <a:lumOff val="35000"/>
                  </a:prstClr>
                </a:solidFill>
                <a:latin typeface="Arial Narrow" panose="020B0606020202030204" pitchFamily="34" charset="0"/>
                <a:cs typeface="Arial" panose="020B0604020202020204" pitchFamily="34" charset="0"/>
              </a:rPr>
              <a:t>, Journal of Financial Planning, October 1994</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2. “Decision Rules and Portfolio Management for Retirees: Is the ‘Safe’ Initial Withdrawal Rate Too Safe?”, Jonathan Guyton; FPA Journal; October 2004</a:t>
            </a:r>
          </a:p>
          <a:p>
            <a:pPr marL="114300" lvl="0" indent="-11430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3. “Spending Retirement on Planet Vulcan: The Impact of Longevity Risk Aversion on Optimal Withdrawal Rates”; M.A. </a:t>
            </a:r>
            <a:r>
              <a:rPr lang="en-US" sz="1000" dirty="0" err="1">
                <a:solidFill>
                  <a:prstClr val="black">
                    <a:lumMod val="65000"/>
                    <a:lumOff val="35000"/>
                  </a:prstClr>
                </a:solidFill>
                <a:latin typeface="Arial Narrow" panose="020B0606020202030204" pitchFamily="34" charset="0"/>
                <a:cs typeface="Arial" panose="020B0604020202020204" pitchFamily="34" charset="0"/>
              </a:rPr>
              <a:t>Milevsky</a:t>
            </a:r>
            <a:r>
              <a:rPr lang="en-US" sz="1000" dirty="0">
                <a:solidFill>
                  <a:prstClr val="black">
                    <a:lumMod val="65000"/>
                    <a:lumOff val="35000"/>
                  </a:prstClr>
                </a:solidFill>
                <a:latin typeface="Arial Narrow" panose="020B0606020202030204" pitchFamily="34" charset="0"/>
                <a:cs typeface="Arial" panose="020B0604020202020204" pitchFamily="34" charset="0"/>
              </a:rPr>
              <a:t> &amp; H. Huang; Retirement Income Journal, March 2010</a:t>
            </a:r>
          </a:p>
          <a:p>
            <a:pPr marL="112713" lvl="0" indent="-112713"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4. “Retirement Income Dashboard For a Benchmark Couple Both Turning 65 in April 2017”; Conservative portfolio (25% stock allocation) with 2% spending COLA; Wade </a:t>
            </a:r>
            <a:r>
              <a:rPr lang="en-US" sz="1000" dirty="0" err="1">
                <a:solidFill>
                  <a:prstClr val="black">
                    <a:lumMod val="65000"/>
                    <a:lumOff val="35000"/>
                  </a:prstClr>
                </a:solidFill>
                <a:latin typeface="Arial Narrow" panose="020B0606020202030204" pitchFamily="34" charset="0"/>
                <a:cs typeface="Arial" panose="020B0604020202020204" pitchFamily="34" charset="0"/>
              </a:rPr>
              <a:t>Pfau</a:t>
            </a:r>
            <a:r>
              <a:rPr lang="en-US" sz="1000" dirty="0">
                <a:solidFill>
                  <a:prstClr val="black">
                    <a:lumMod val="65000"/>
                    <a:lumOff val="35000"/>
                  </a:prstClr>
                </a:solidFill>
                <a:latin typeface="Arial Narrow" panose="020B0606020202030204" pitchFamily="34" charset="0"/>
                <a:cs typeface="Arial" panose="020B0604020202020204" pitchFamily="34" charset="0"/>
              </a:rPr>
              <a:t> at </a:t>
            </a:r>
            <a:r>
              <a:rPr lang="en-US" sz="1000" dirty="0">
                <a:solidFill>
                  <a:prstClr val="black">
                    <a:lumMod val="65000"/>
                    <a:lumOff val="35000"/>
                  </a:prstClr>
                </a:solidFill>
                <a:latin typeface="Arial Narrow" panose="020B0606020202030204" pitchFamily="34" charset="0"/>
                <a:cs typeface="Arial" panose="020B0604020202020204" pitchFamily="34" charset="0"/>
                <a:hlinkClick r:id="rId3"/>
              </a:rPr>
              <a:t>https://retirementresearcher.com/dashboard/ </a:t>
            </a:r>
            <a:endParaRPr lang="en-US" sz="1000" dirty="0">
              <a:solidFill>
                <a:prstClr val="black">
                  <a:lumMod val="65000"/>
                  <a:lumOff val="35000"/>
                </a:prstClr>
              </a:solidFill>
              <a:latin typeface="Arial Narrow" panose="020B0606020202030204" pitchFamily="34" charset="0"/>
              <a:cs typeface="Arial" panose="020B0604020202020204" pitchFamily="34" charset="0"/>
            </a:endParaRPr>
          </a:p>
        </p:txBody>
      </p:sp>
      <p:pic>
        <p:nvPicPr>
          <p:cNvPr id="8" name="Picture 7" descr="age 65.png">
            <a:extLst>
              <a:ext uri="{FF2B5EF4-FFF2-40B4-BE49-F238E27FC236}">
                <a16:creationId xmlns:a16="http://schemas.microsoft.com/office/drawing/2014/main" id="{60153AE9-5304-45AE-84A9-5678DCAE3272}"/>
              </a:ext>
            </a:extLst>
          </p:cNvPr>
          <p:cNvPicPr>
            <a:picLocks noChangeAspect="1"/>
          </p:cNvPicPr>
          <p:nvPr/>
        </p:nvPicPr>
        <p:blipFill>
          <a:blip r:embed="rId4" cstate="print"/>
          <a:stretch>
            <a:fillRect/>
          </a:stretch>
        </p:blipFill>
        <p:spPr>
          <a:xfrm>
            <a:off x="7741227" y="4600546"/>
            <a:ext cx="1211735" cy="1433109"/>
          </a:xfrm>
          <a:prstGeom prst="rect">
            <a:avLst/>
          </a:prstGeom>
        </p:spPr>
      </p:pic>
      <p:cxnSp>
        <p:nvCxnSpPr>
          <p:cNvPr id="12" name="Straight Connector 11">
            <a:extLst>
              <a:ext uri="{FF2B5EF4-FFF2-40B4-BE49-F238E27FC236}">
                <a16:creationId xmlns:a16="http://schemas.microsoft.com/office/drawing/2014/main" id="{8ADC9A4B-942B-43D2-B42C-126250DC104D}"/>
              </a:ext>
            </a:extLst>
          </p:cNvPr>
          <p:cNvCxnSpPr/>
          <p:nvPr/>
        </p:nvCxnSpPr>
        <p:spPr>
          <a:xfrm flipH="1">
            <a:off x="76200" y="58615"/>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46CD4D-F5FC-481F-A079-900D9686D9C8}"/>
              </a:ext>
            </a:extLst>
          </p:cNvPr>
          <p:cNvCxnSpPr/>
          <p:nvPr/>
        </p:nvCxnSpPr>
        <p:spPr>
          <a:xfrm flipH="1">
            <a:off x="8305800" y="762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DC58EB2-830D-400D-B47D-65DACDDE560D}"/>
              </a:ext>
            </a:extLst>
          </p:cNvPr>
          <p:cNvCxnSpPr>
            <a:cxnSpLocks/>
          </p:cNvCxnSpPr>
          <p:nvPr/>
        </p:nvCxnSpPr>
        <p:spPr>
          <a:xfrm flipV="1">
            <a:off x="76200" y="58615"/>
            <a:ext cx="0" cy="67407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304652-61EF-4498-9400-BFFE8466D300}"/>
              </a:ext>
            </a:extLst>
          </p:cNvPr>
          <p:cNvCxnSpPr>
            <a:cxnSpLocks/>
          </p:cNvCxnSpPr>
          <p:nvPr/>
        </p:nvCxnSpPr>
        <p:spPr>
          <a:xfrm>
            <a:off x="9067800" y="76200"/>
            <a:ext cx="0" cy="67231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BA0BAA3-81B6-4F4E-BDE5-BA06CE568C01}"/>
              </a:ext>
            </a:extLst>
          </p:cNvPr>
          <p:cNvCxnSpPr/>
          <p:nvPr/>
        </p:nvCxnSpPr>
        <p:spPr>
          <a:xfrm flipH="1">
            <a:off x="76200" y="6775938"/>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33E5650-B4BD-416E-9F48-AAD381174B45}"/>
              </a:ext>
            </a:extLst>
          </p:cNvPr>
          <p:cNvCxnSpPr/>
          <p:nvPr/>
        </p:nvCxnSpPr>
        <p:spPr>
          <a:xfrm flipH="1">
            <a:off x="8305800" y="6793523"/>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07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Longer Life Spans and Required Minimum Distributions</a:t>
            </a:r>
          </a:p>
        </p:txBody>
      </p:sp>
      <p:pic>
        <p:nvPicPr>
          <p:cNvPr id="58" name="Picture 57" descr="age 65.png"/>
          <p:cNvPicPr>
            <a:picLocks noChangeAspect="1"/>
          </p:cNvPicPr>
          <p:nvPr/>
        </p:nvPicPr>
        <p:blipFill>
          <a:blip r:embed="rId3" cstate="print"/>
          <a:stretch>
            <a:fillRect/>
          </a:stretch>
        </p:blipFill>
        <p:spPr>
          <a:xfrm>
            <a:off x="7613392" y="4623223"/>
            <a:ext cx="1211735" cy="1433109"/>
          </a:xfrm>
          <a:prstGeom prst="rect">
            <a:avLst/>
          </a:prstGeom>
        </p:spPr>
      </p:pic>
      <p:sp>
        <p:nvSpPr>
          <p:cNvPr id="60" name="Text Placeholder 22"/>
          <p:cNvSpPr>
            <a:spLocks noGrp="1"/>
          </p:cNvSpPr>
          <p:nvPr>
            <p:ph idx="1"/>
          </p:nvPr>
        </p:nvSpPr>
        <p:spPr>
          <a:xfrm>
            <a:off x="457200" y="5585984"/>
            <a:ext cx="8229600" cy="358791"/>
          </a:xfrm>
        </p:spPr>
        <p:txBody>
          <a:bodyPr>
            <a:normAutofit/>
          </a:bodyPr>
          <a:lstStyle/>
          <a:p>
            <a:r>
              <a:rPr lang="en-US" sz="1000" dirty="0">
                <a:solidFill>
                  <a:schemeClr val="accent5">
                    <a:lumMod val="50000"/>
                  </a:schemeClr>
                </a:solidFill>
              </a:rPr>
              <a:t> </a:t>
            </a:r>
            <a:r>
              <a:rPr lang="en-US" sz="1000" b="0" dirty="0">
                <a:solidFill>
                  <a:schemeClr val="accent5">
                    <a:lumMod val="50000"/>
                  </a:schemeClr>
                </a:solidFill>
                <a:latin typeface="Arial Narrow" panose="020B0606020202030204" pitchFamily="34" charset="0"/>
              </a:rPr>
              <a:t>*If the spouse is the sole beneficiary and is more than 10 years younger, the Required Minimum Distribution rate is lower.</a:t>
            </a:r>
          </a:p>
        </p:txBody>
      </p:sp>
      <p:sp>
        <p:nvSpPr>
          <p:cNvPr id="61" name="Text Placeholder 7"/>
          <p:cNvSpPr txBox="1">
            <a:spLocks/>
          </p:cNvSpPr>
          <p:nvPr/>
        </p:nvSpPr>
        <p:spPr>
          <a:xfrm>
            <a:off x="667159" y="1234399"/>
            <a:ext cx="8458200" cy="381000"/>
          </a:xfr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400" dirty="0">
                <a:solidFill>
                  <a:srgbClr val="007AC2"/>
                </a:solidFill>
                <a:latin typeface="Arial Narrow" panose="020B0606020202030204" pitchFamily="34" charset="0"/>
              </a:rPr>
              <a:t>Required Minimum Distributions Increase Each Year*</a:t>
            </a:r>
          </a:p>
        </p:txBody>
      </p:sp>
      <p:grpSp>
        <p:nvGrpSpPr>
          <p:cNvPr id="62" name="Group 61"/>
          <p:cNvGrpSpPr/>
          <p:nvPr/>
        </p:nvGrpSpPr>
        <p:grpSpPr>
          <a:xfrm>
            <a:off x="1267104" y="4749322"/>
            <a:ext cx="5569630" cy="400110"/>
            <a:chOff x="5924166" y="3928338"/>
            <a:chExt cx="3394816" cy="400110"/>
          </a:xfrm>
        </p:grpSpPr>
        <p:sp>
          <p:nvSpPr>
            <p:cNvPr id="80" name="Rectangle 79"/>
            <p:cNvSpPr/>
            <p:nvPr/>
          </p:nvSpPr>
          <p:spPr>
            <a:xfrm>
              <a:off x="5924166" y="3928338"/>
              <a:ext cx="6773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000" b="1" dirty="0">
                  <a:solidFill>
                    <a:schemeClr val="accent1"/>
                  </a:solidFill>
                </a:rPr>
                <a:t>90</a:t>
              </a:r>
            </a:p>
          </p:txBody>
        </p:sp>
        <p:sp>
          <p:nvSpPr>
            <p:cNvPr id="81" name="Rectangle 80"/>
            <p:cNvSpPr/>
            <p:nvPr/>
          </p:nvSpPr>
          <p:spPr>
            <a:xfrm>
              <a:off x="6678883" y="3959116"/>
              <a:ext cx="2640099" cy="338554"/>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000" dirty="0">
                  <a:solidFill>
                    <a:srgbClr val="FFFFFF"/>
                  </a:solidFill>
                  <a:latin typeface="Arial Black" panose="020B0A04020102020204" pitchFamily="34" charset="0"/>
                </a:rPr>
                <a:t>8.8%</a:t>
              </a:r>
              <a:endParaRPr lang="en-US" sz="2000" dirty="0">
                <a:solidFill>
                  <a:srgbClr val="FFFFFF"/>
                </a:solidFill>
              </a:endParaRPr>
            </a:p>
          </p:txBody>
        </p:sp>
      </p:grpSp>
      <p:grpSp>
        <p:nvGrpSpPr>
          <p:cNvPr id="82" name="Group 81"/>
          <p:cNvGrpSpPr/>
          <p:nvPr/>
        </p:nvGrpSpPr>
        <p:grpSpPr>
          <a:xfrm>
            <a:off x="1267106" y="4169306"/>
            <a:ext cx="4580803" cy="400110"/>
            <a:chOff x="5924166" y="3475567"/>
            <a:chExt cx="2792103" cy="400110"/>
          </a:xfrm>
        </p:grpSpPr>
        <p:sp>
          <p:nvSpPr>
            <p:cNvPr id="83" name="Rectangle 82"/>
            <p:cNvSpPr/>
            <p:nvPr/>
          </p:nvSpPr>
          <p:spPr>
            <a:xfrm>
              <a:off x="5924166" y="3475567"/>
              <a:ext cx="6773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000" b="1" dirty="0">
                  <a:solidFill>
                    <a:schemeClr val="accent1"/>
                  </a:solidFill>
                </a:rPr>
                <a:t>85</a:t>
              </a:r>
            </a:p>
          </p:txBody>
        </p:sp>
        <p:sp>
          <p:nvSpPr>
            <p:cNvPr id="84" name="Rectangle 83"/>
            <p:cNvSpPr/>
            <p:nvPr/>
          </p:nvSpPr>
          <p:spPr>
            <a:xfrm>
              <a:off x="6678883" y="3506345"/>
              <a:ext cx="2037386" cy="338554"/>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000" dirty="0">
                  <a:solidFill>
                    <a:srgbClr val="FFFFFF"/>
                  </a:solidFill>
                  <a:latin typeface="Arial Black" panose="020B0A04020102020204" pitchFamily="34" charset="0"/>
                </a:rPr>
                <a:t>6.8%</a:t>
              </a:r>
            </a:p>
          </p:txBody>
        </p:sp>
      </p:grpSp>
      <p:grpSp>
        <p:nvGrpSpPr>
          <p:cNvPr id="85" name="Group 84"/>
          <p:cNvGrpSpPr/>
          <p:nvPr/>
        </p:nvGrpSpPr>
        <p:grpSpPr>
          <a:xfrm>
            <a:off x="1267106" y="3589292"/>
            <a:ext cx="3900318" cy="400110"/>
            <a:chOff x="5924166" y="3022798"/>
            <a:chExt cx="2377332" cy="400110"/>
          </a:xfrm>
        </p:grpSpPr>
        <p:sp>
          <p:nvSpPr>
            <p:cNvPr id="86" name="Rectangle 85"/>
            <p:cNvSpPr/>
            <p:nvPr/>
          </p:nvSpPr>
          <p:spPr>
            <a:xfrm>
              <a:off x="5924166" y="3022798"/>
              <a:ext cx="6773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000" b="1" dirty="0">
                  <a:solidFill>
                    <a:schemeClr val="accent1"/>
                  </a:solidFill>
                </a:rPr>
                <a:t>80</a:t>
              </a:r>
            </a:p>
          </p:txBody>
        </p:sp>
        <p:sp>
          <p:nvSpPr>
            <p:cNvPr id="87" name="Rectangle 86"/>
            <p:cNvSpPr/>
            <p:nvPr/>
          </p:nvSpPr>
          <p:spPr>
            <a:xfrm>
              <a:off x="6678883" y="3053576"/>
              <a:ext cx="1622615" cy="338554"/>
            </a:xfrm>
            <a:prstGeom prst="rect">
              <a:avLst/>
            </a:prstGeom>
            <a:solidFill>
              <a:srgbClr val="0051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000" dirty="0">
                  <a:solidFill>
                    <a:srgbClr val="FFFFFF"/>
                  </a:solidFill>
                  <a:latin typeface="Arial Black" panose="020B0A04020102020204" pitchFamily="34" charset="0"/>
                </a:rPr>
                <a:t>5.4%</a:t>
              </a:r>
            </a:p>
          </p:txBody>
        </p:sp>
      </p:grpSp>
      <p:grpSp>
        <p:nvGrpSpPr>
          <p:cNvPr id="88" name="Group 87"/>
          <p:cNvGrpSpPr/>
          <p:nvPr/>
        </p:nvGrpSpPr>
        <p:grpSpPr>
          <a:xfrm>
            <a:off x="1267104" y="3009278"/>
            <a:ext cx="3400587" cy="400110"/>
            <a:chOff x="5924166" y="2570029"/>
            <a:chExt cx="2072735" cy="400110"/>
          </a:xfrm>
        </p:grpSpPr>
        <p:sp>
          <p:nvSpPr>
            <p:cNvPr id="89" name="Rectangle 88"/>
            <p:cNvSpPr/>
            <p:nvPr/>
          </p:nvSpPr>
          <p:spPr>
            <a:xfrm>
              <a:off x="5924166" y="2570029"/>
              <a:ext cx="6773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000" b="1" dirty="0">
                  <a:solidFill>
                    <a:schemeClr val="accent1"/>
                  </a:solidFill>
                </a:rPr>
                <a:t>75</a:t>
              </a:r>
            </a:p>
          </p:txBody>
        </p:sp>
        <p:sp>
          <p:nvSpPr>
            <p:cNvPr id="90" name="Rectangle 89"/>
            <p:cNvSpPr/>
            <p:nvPr/>
          </p:nvSpPr>
          <p:spPr>
            <a:xfrm>
              <a:off x="6678883" y="2600807"/>
              <a:ext cx="1318018" cy="338554"/>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000" dirty="0">
                  <a:solidFill>
                    <a:srgbClr val="FFFFFF"/>
                  </a:solidFill>
                  <a:latin typeface="Arial Black" panose="020B0A04020102020204" pitchFamily="34" charset="0"/>
                </a:rPr>
                <a:t>4.4%</a:t>
              </a:r>
            </a:p>
          </p:txBody>
        </p:sp>
      </p:grpSp>
      <p:grpSp>
        <p:nvGrpSpPr>
          <p:cNvPr id="91" name="Group 90"/>
          <p:cNvGrpSpPr/>
          <p:nvPr/>
        </p:nvGrpSpPr>
        <p:grpSpPr>
          <a:xfrm>
            <a:off x="1267106" y="2429264"/>
            <a:ext cx="3017816" cy="400110"/>
            <a:chOff x="5924166" y="2117260"/>
            <a:chExt cx="1839427" cy="400110"/>
          </a:xfrm>
        </p:grpSpPr>
        <p:sp>
          <p:nvSpPr>
            <p:cNvPr id="92" name="Rectangle 91"/>
            <p:cNvSpPr/>
            <p:nvPr/>
          </p:nvSpPr>
          <p:spPr>
            <a:xfrm>
              <a:off x="5924166" y="2117260"/>
              <a:ext cx="6773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000" b="1" dirty="0">
                  <a:solidFill>
                    <a:schemeClr val="accent1"/>
                  </a:solidFill>
                </a:rPr>
                <a:t>70</a:t>
              </a:r>
              <a:r>
                <a:rPr lang="en-US" sz="2000" b="1" dirty="0">
                  <a:solidFill>
                    <a:schemeClr val="accent1"/>
                  </a:solidFill>
                  <a:latin typeface="Arial" panose="020B0604020202020204" pitchFamily="34" charset="0"/>
                </a:rPr>
                <a:t>½</a:t>
              </a:r>
              <a:endParaRPr lang="en-US" sz="2000" b="1" dirty="0">
                <a:solidFill>
                  <a:schemeClr val="accent1"/>
                </a:solidFill>
              </a:endParaRPr>
            </a:p>
          </p:txBody>
        </p:sp>
        <p:sp>
          <p:nvSpPr>
            <p:cNvPr id="93" name="Rectangle 92"/>
            <p:cNvSpPr/>
            <p:nvPr/>
          </p:nvSpPr>
          <p:spPr>
            <a:xfrm>
              <a:off x="6678883" y="2148038"/>
              <a:ext cx="1084710" cy="338554"/>
            </a:xfrm>
            <a:prstGeom prst="rect">
              <a:avLst/>
            </a:prstGeom>
            <a:solidFill>
              <a:srgbClr val="0062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000" dirty="0">
                  <a:solidFill>
                    <a:srgbClr val="FFFFFF"/>
                  </a:solidFill>
                  <a:latin typeface="Arial Black" panose="020B0A04020102020204" pitchFamily="34" charset="0"/>
                </a:rPr>
                <a:t>3.7%</a:t>
              </a:r>
            </a:p>
          </p:txBody>
        </p:sp>
      </p:grpSp>
      <p:grpSp>
        <p:nvGrpSpPr>
          <p:cNvPr id="94" name="Group 93"/>
          <p:cNvGrpSpPr/>
          <p:nvPr/>
        </p:nvGrpSpPr>
        <p:grpSpPr>
          <a:xfrm>
            <a:off x="1267105" y="1818473"/>
            <a:ext cx="5761016" cy="430887"/>
            <a:chOff x="5924166" y="1625003"/>
            <a:chExt cx="3511470" cy="430887"/>
          </a:xfrm>
        </p:grpSpPr>
        <p:sp>
          <p:nvSpPr>
            <p:cNvPr id="95" name="Rectangle 94"/>
            <p:cNvSpPr/>
            <p:nvPr/>
          </p:nvSpPr>
          <p:spPr>
            <a:xfrm>
              <a:off x="5924166" y="1625003"/>
              <a:ext cx="677310"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200" b="1" dirty="0">
                  <a:solidFill>
                    <a:schemeClr val="accent1"/>
                  </a:solidFill>
                </a:rPr>
                <a:t>Age</a:t>
              </a:r>
            </a:p>
          </p:txBody>
        </p:sp>
        <p:cxnSp>
          <p:nvCxnSpPr>
            <p:cNvPr id="96" name="Straight Connector 95"/>
            <p:cNvCxnSpPr/>
            <p:nvPr/>
          </p:nvCxnSpPr>
          <p:spPr>
            <a:xfrm>
              <a:off x="5980667" y="2052903"/>
              <a:ext cx="3454969"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8878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2400" y="4493189"/>
            <a:ext cx="8991600" cy="924306"/>
          </a:xfrm>
        </p:spPr>
        <p:txBody>
          <a:bodyPr/>
          <a:lstStyle/>
          <a:p>
            <a:pPr>
              <a:spcAft>
                <a:spcPts val="100"/>
              </a:spcAft>
            </a:pPr>
            <a:r>
              <a:rPr lang="en-US" dirty="0"/>
              <a:t>[Presenter Name], [Presenter Title]   </a:t>
            </a:r>
            <a:r>
              <a:rPr lang="en-US" sz="1050" dirty="0"/>
              <a:t>[When presenting in AR, CA, OK, TX or IL, use the phrase “Insurance Sales Presentation.” In CA and AR, add License Number]</a:t>
            </a:r>
            <a:endParaRPr lang="en-US" sz="200" dirty="0"/>
          </a:p>
          <a:p>
            <a:pPr>
              <a:spcAft>
                <a:spcPts val="100"/>
              </a:spcAft>
            </a:pPr>
            <a:r>
              <a:rPr lang="en-US" dirty="0"/>
              <a:t>Issued by Pruco Life Insurance Company and by Pruco Life Insurance Company of New Jersey.</a:t>
            </a:r>
          </a:p>
          <a:p>
            <a:pPr>
              <a:spcAft>
                <a:spcPts val="600"/>
              </a:spcAft>
            </a:pPr>
            <a:r>
              <a:rPr lang="en-US" sz="1400" dirty="0"/>
              <a:t>Prudential Annuities is providing this workshop for informational or educational purposes only and does not provide investment advice or recommendations about managing or investing your retirement savings.</a:t>
            </a:r>
          </a:p>
        </p:txBody>
      </p:sp>
      <p:pic>
        <p:nvPicPr>
          <p:cNvPr id="5" name="Picture 4">
            <a:extLst>
              <a:ext uri="{FF2B5EF4-FFF2-40B4-BE49-F238E27FC236}">
                <a16:creationId xmlns:a16="http://schemas.microsoft.com/office/drawing/2014/main" id="{E53A846E-CE81-4E37-88DE-D13E2066A9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86" y="5638258"/>
            <a:ext cx="5042660" cy="915483"/>
          </a:xfrm>
          <a:prstGeom prst="rect">
            <a:avLst/>
          </a:prstGeom>
        </p:spPr>
      </p:pic>
      <p:sp>
        <p:nvSpPr>
          <p:cNvPr id="7" name="Text Placeholder 4">
            <a:extLst>
              <a:ext uri="{FF2B5EF4-FFF2-40B4-BE49-F238E27FC236}">
                <a16:creationId xmlns:a16="http://schemas.microsoft.com/office/drawing/2014/main" id="{6B707224-38E4-4563-91F1-E94B64D93D02}"/>
              </a:ext>
            </a:extLst>
          </p:cNvPr>
          <p:cNvSpPr txBox="1">
            <a:spLocks noChangeArrowheads="1"/>
          </p:cNvSpPr>
          <p:nvPr/>
        </p:nvSpPr>
        <p:spPr bwMode="auto">
          <a:xfrm>
            <a:off x="5562600" y="6096000"/>
            <a:ext cx="1905000" cy="40011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
        <p:nvSpPr>
          <p:cNvPr id="8" name="TextBox 7">
            <a:extLst>
              <a:ext uri="{FF2B5EF4-FFF2-40B4-BE49-F238E27FC236}">
                <a16:creationId xmlns:a16="http://schemas.microsoft.com/office/drawing/2014/main" id="{0B62CB59-0E26-4F2F-9EE3-F54A4BF3F49C}"/>
              </a:ext>
            </a:extLst>
          </p:cNvPr>
          <p:cNvSpPr txBox="1"/>
          <p:nvPr/>
        </p:nvSpPr>
        <p:spPr>
          <a:xfrm>
            <a:off x="304800" y="6553200"/>
            <a:ext cx="3276600" cy="215444"/>
          </a:xfrm>
          <a:prstGeom prst="rect">
            <a:avLst/>
          </a:prstGeom>
          <a:noFill/>
        </p:spPr>
        <p:txBody>
          <a:bodyPr wrap="square" rtlCol="0">
            <a:spAutoFit/>
          </a:bodyPr>
          <a:lstStyle/>
          <a:p>
            <a:r>
              <a:rPr lang="mr-IN" sz="800" dirty="0">
                <a:latin typeface="+mj-lt"/>
              </a:rPr>
              <a:t>1001540-0000</a:t>
            </a:r>
            <a:r>
              <a:rPr lang="en-US" sz="800" dirty="0">
                <a:latin typeface="+mj-lt"/>
              </a:rPr>
              <a:t>5</a:t>
            </a:r>
            <a:r>
              <a:rPr lang="mr-IN" sz="800" dirty="0">
                <a:latin typeface="+mj-lt"/>
              </a:rPr>
              <a:t>-00</a:t>
            </a:r>
            <a:r>
              <a:rPr lang="en-US" sz="800" dirty="0">
                <a:latin typeface="+mj-lt"/>
              </a:rPr>
              <a:t>  </a:t>
            </a:r>
            <a:r>
              <a:rPr lang="mr-IN" sz="800" dirty="0">
                <a:latin typeface="+mj-lt"/>
              </a:rPr>
              <a:t>Ed</a:t>
            </a:r>
            <a:r>
              <a:rPr lang="en-US" sz="800" dirty="0">
                <a:latin typeface="+mj-lt"/>
              </a:rPr>
              <a:t>. 03/2019</a:t>
            </a:r>
            <a:endParaRPr lang="mr-IN" sz="8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p:cNvSpPr>
            <a:spLocks noGrp="1"/>
          </p:cNvSpPr>
          <p:nvPr>
            <p:ph idx="1"/>
          </p:nvPr>
        </p:nvSpPr>
        <p:spPr>
          <a:xfrm>
            <a:off x="457200" y="5635517"/>
            <a:ext cx="8229600" cy="304801"/>
          </a:xfrm>
        </p:spPr>
        <p:txBody>
          <a:bodyPr>
            <a:normAutofit/>
          </a:bodyPr>
          <a:lstStyle/>
          <a:p>
            <a:r>
              <a:rPr lang="en-US" sz="1000" b="0" dirty="0">
                <a:latin typeface="Arial Narrow" panose="020B0606020202030204" pitchFamily="34" charset="0"/>
              </a:rPr>
              <a:t>www</a:t>
            </a:r>
            <a:r>
              <a:rPr lang="en-US" sz="1000" dirty="0">
                <a:latin typeface="Arial Narrow" panose="020B0606020202030204" pitchFamily="34" charset="0"/>
              </a:rPr>
              <a:t>.ssa.gov/planners/retire/delayret.html, Retirement Planner: Delayed Retirement Credits, accessed September 2017.</a:t>
            </a:r>
          </a:p>
        </p:txBody>
      </p:sp>
      <p:sp>
        <p:nvSpPr>
          <p:cNvPr id="3" name="Title 2"/>
          <p:cNvSpPr>
            <a:spLocks noGrp="1"/>
          </p:cNvSpPr>
          <p:nvPr>
            <p:ph type="title"/>
          </p:nvPr>
        </p:nvSpPr>
        <p:spPr/>
        <p:txBody>
          <a:bodyPr/>
          <a:lstStyle/>
          <a:p>
            <a:r>
              <a:rPr lang="en-US" dirty="0"/>
              <a:t>Ages 66-70</a:t>
            </a:r>
          </a:p>
        </p:txBody>
      </p:sp>
      <p:sp>
        <p:nvSpPr>
          <p:cNvPr id="9" name="Text Placeholder 8"/>
          <p:cNvSpPr>
            <a:spLocks noGrp="1"/>
          </p:cNvSpPr>
          <p:nvPr>
            <p:ph type="body" sz="quarter" idx="4294967295"/>
          </p:nvPr>
        </p:nvSpPr>
        <p:spPr>
          <a:xfrm>
            <a:off x="595384" y="1248649"/>
            <a:ext cx="8458200" cy="381000"/>
          </a:xfrm>
        </p:spPr>
        <p:txBody>
          <a:bodyPr/>
          <a:lstStyle/>
          <a:p>
            <a:r>
              <a:rPr lang="en-US" sz="2400" dirty="0">
                <a:solidFill>
                  <a:srgbClr val="007AC2"/>
                </a:solidFill>
                <a:latin typeface="Arial Narrow" panose="020B0606020202030204" pitchFamily="34" charset="0"/>
              </a:rPr>
              <a:t>Impact of Taking Social Security Benefits Later</a:t>
            </a:r>
          </a:p>
        </p:txBody>
      </p:sp>
      <p:grpSp>
        <p:nvGrpSpPr>
          <p:cNvPr id="73" name="Group 72"/>
          <p:cNvGrpSpPr/>
          <p:nvPr/>
        </p:nvGrpSpPr>
        <p:grpSpPr>
          <a:xfrm>
            <a:off x="685800" y="2386194"/>
            <a:ext cx="6705601" cy="433206"/>
            <a:chOff x="5924166" y="3959116"/>
            <a:chExt cx="3219834" cy="338554"/>
          </a:xfrm>
        </p:grpSpPr>
        <p:sp>
          <p:nvSpPr>
            <p:cNvPr id="74" name="Rectangle 73"/>
            <p:cNvSpPr/>
            <p:nvPr/>
          </p:nvSpPr>
          <p:spPr>
            <a:xfrm>
              <a:off x="5924166" y="3996102"/>
              <a:ext cx="677310" cy="26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66</a:t>
              </a:r>
            </a:p>
          </p:txBody>
        </p:sp>
        <p:sp>
          <p:nvSpPr>
            <p:cNvPr id="75" name="Rectangle 74"/>
            <p:cNvSpPr/>
            <p:nvPr/>
          </p:nvSpPr>
          <p:spPr>
            <a:xfrm>
              <a:off x="6678883" y="3959116"/>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Full Benefits</a:t>
              </a:r>
              <a:endParaRPr lang="en-US" sz="1600" dirty="0">
                <a:solidFill>
                  <a:srgbClr val="FFFFFF"/>
                </a:solidFill>
              </a:endParaRPr>
            </a:p>
          </p:txBody>
        </p:sp>
      </p:grpSp>
      <p:grpSp>
        <p:nvGrpSpPr>
          <p:cNvPr id="76" name="Group 75"/>
          <p:cNvGrpSpPr/>
          <p:nvPr/>
        </p:nvGrpSpPr>
        <p:grpSpPr>
          <a:xfrm>
            <a:off x="685800" y="2885840"/>
            <a:ext cx="6705601" cy="433206"/>
            <a:chOff x="5924166" y="3506345"/>
            <a:chExt cx="3219834" cy="338554"/>
          </a:xfrm>
        </p:grpSpPr>
        <p:sp>
          <p:nvSpPr>
            <p:cNvPr id="77" name="Rectangle 76"/>
            <p:cNvSpPr/>
            <p:nvPr/>
          </p:nvSpPr>
          <p:spPr>
            <a:xfrm>
              <a:off x="5924166" y="3543331"/>
              <a:ext cx="677310" cy="26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67</a:t>
              </a:r>
            </a:p>
          </p:txBody>
        </p:sp>
        <p:sp>
          <p:nvSpPr>
            <p:cNvPr id="78" name="Rectangle 77"/>
            <p:cNvSpPr/>
            <p:nvPr/>
          </p:nvSpPr>
          <p:spPr>
            <a:xfrm>
              <a:off x="6678883" y="3506345"/>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8% </a:t>
              </a:r>
              <a:r>
                <a:rPr lang="en-US" sz="1600" dirty="0">
                  <a:solidFill>
                    <a:srgbClr val="FFFFFF"/>
                  </a:solidFill>
                </a:rPr>
                <a:t>increase</a:t>
              </a:r>
            </a:p>
          </p:txBody>
        </p:sp>
      </p:grpSp>
      <p:grpSp>
        <p:nvGrpSpPr>
          <p:cNvPr id="79" name="Group 78"/>
          <p:cNvGrpSpPr/>
          <p:nvPr/>
        </p:nvGrpSpPr>
        <p:grpSpPr>
          <a:xfrm>
            <a:off x="685800" y="3383485"/>
            <a:ext cx="6705601" cy="433206"/>
            <a:chOff x="5924166" y="3053576"/>
            <a:chExt cx="3219834" cy="338554"/>
          </a:xfrm>
        </p:grpSpPr>
        <p:sp>
          <p:nvSpPr>
            <p:cNvPr id="80" name="Rectangle 79"/>
            <p:cNvSpPr/>
            <p:nvPr/>
          </p:nvSpPr>
          <p:spPr>
            <a:xfrm>
              <a:off x="5924166" y="3090562"/>
              <a:ext cx="677310" cy="26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68</a:t>
              </a:r>
            </a:p>
          </p:txBody>
        </p:sp>
        <p:sp>
          <p:nvSpPr>
            <p:cNvPr id="81" name="Rectangle 80"/>
            <p:cNvSpPr/>
            <p:nvPr/>
          </p:nvSpPr>
          <p:spPr>
            <a:xfrm>
              <a:off x="6678883" y="3053576"/>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16% </a:t>
              </a:r>
              <a:r>
                <a:rPr lang="en-US" sz="1600" dirty="0">
                  <a:solidFill>
                    <a:srgbClr val="FFFFFF"/>
                  </a:solidFill>
                </a:rPr>
                <a:t>increase</a:t>
              </a:r>
            </a:p>
          </p:txBody>
        </p:sp>
      </p:grpSp>
      <p:grpSp>
        <p:nvGrpSpPr>
          <p:cNvPr id="82" name="Group 81"/>
          <p:cNvGrpSpPr/>
          <p:nvPr/>
        </p:nvGrpSpPr>
        <p:grpSpPr>
          <a:xfrm>
            <a:off x="685800" y="3833994"/>
            <a:ext cx="6705601" cy="433206"/>
            <a:chOff x="5924166" y="2600807"/>
            <a:chExt cx="3219834" cy="338554"/>
          </a:xfrm>
        </p:grpSpPr>
        <p:sp>
          <p:nvSpPr>
            <p:cNvPr id="83" name="Rectangle 82"/>
            <p:cNvSpPr/>
            <p:nvPr/>
          </p:nvSpPr>
          <p:spPr>
            <a:xfrm>
              <a:off x="5924166" y="2637793"/>
              <a:ext cx="677310" cy="26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1"/>
                  </a:solidFill>
                </a:rPr>
                <a:t>69</a:t>
              </a:r>
              <a:endParaRPr lang="en-US" sz="1200" dirty="0">
                <a:solidFill>
                  <a:schemeClr val="accent1"/>
                </a:solidFill>
              </a:endParaRPr>
            </a:p>
          </p:txBody>
        </p:sp>
        <p:sp>
          <p:nvSpPr>
            <p:cNvPr id="84" name="Rectangle 83"/>
            <p:cNvSpPr/>
            <p:nvPr/>
          </p:nvSpPr>
          <p:spPr>
            <a:xfrm>
              <a:off x="6678883" y="2600807"/>
              <a:ext cx="2465117"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24% </a:t>
              </a:r>
              <a:r>
                <a:rPr lang="en-US" sz="1600" dirty="0">
                  <a:solidFill>
                    <a:srgbClr val="FFFFFF"/>
                  </a:solidFill>
                </a:rPr>
                <a:t>increase</a:t>
              </a:r>
            </a:p>
          </p:txBody>
        </p:sp>
      </p:grpSp>
      <p:grpSp>
        <p:nvGrpSpPr>
          <p:cNvPr id="85" name="Group 84"/>
          <p:cNvGrpSpPr/>
          <p:nvPr/>
        </p:nvGrpSpPr>
        <p:grpSpPr>
          <a:xfrm>
            <a:off x="685800" y="4291194"/>
            <a:ext cx="6705601" cy="433206"/>
            <a:chOff x="5924166" y="2148038"/>
            <a:chExt cx="3219834" cy="338554"/>
          </a:xfrm>
        </p:grpSpPr>
        <p:sp>
          <p:nvSpPr>
            <p:cNvPr id="86" name="Rectangle 85"/>
            <p:cNvSpPr/>
            <p:nvPr/>
          </p:nvSpPr>
          <p:spPr>
            <a:xfrm>
              <a:off x="5924166" y="2185023"/>
              <a:ext cx="677310" cy="26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600" dirty="0">
                  <a:solidFill>
                    <a:schemeClr val="accent2"/>
                  </a:solidFill>
                  <a:latin typeface="Arial Black" panose="020B0A04020102020204" pitchFamily="34" charset="0"/>
                </a:rPr>
                <a:t>70</a:t>
              </a:r>
              <a:endParaRPr lang="en-US" sz="1200" dirty="0">
                <a:solidFill>
                  <a:schemeClr val="accent2"/>
                </a:solidFill>
                <a:latin typeface="Arial Black" panose="020B0A04020102020204" pitchFamily="34" charset="0"/>
              </a:endParaRPr>
            </a:p>
          </p:txBody>
        </p:sp>
        <p:sp>
          <p:nvSpPr>
            <p:cNvPr id="87" name="Rectangle 86"/>
            <p:cNvSpPr/>
            <p:nvPr/>
          </p:nvSpPr>
          <p:spPr>
            <a:xfrm>
              <a:off x="6678883" y="2148038"/>
              <a:ext cx="2465117" cy="3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1600" dirty="0">
                  <a:solidFill>
                    <a:srgbClr val="FFFFFF"/>
                  </a:solidFill>
                  <a:latin typeface="Arial Black" panose="020B0A04020102020204" pitchFamily="34" charset="0"/>
                </a:rPr>
                <a:t>32% increase</a:t>
              </a:r>
            </a:p>
          </p:txBody>
        </p:sp>
      </p:grpSp>
      <p:grpSp>
        <p:nvGrpSpPr>
          <p:cNvPr id="88" name="Group 87"/>
          <p:cNvGrpSpPr/>
          <p:nvPr/>
        </p:nvGrpSpPr>
        <p:grpSpPr>
          <a:xfrm>
            <a:off x="685800" y="1828800"/>
            <a:ext cx="6808965" cy="472589"/>
            <a:chOff x="5850449" y="1655780"/>
            <a:chExt cx="3293551" cy="369332"/>
          </a:xfrm>
        </p:grpSpPr>
        <p:sp>
          <p:nvSpPr>
            <p:cNvPr id="89" name="Rectangle 88"/>
            <p:cNvSpPr/>
            <p:nvPr/>
          </p:nvSpPr>
          <p:spPr>
            <a:xfrm>
              <a:off x="5850449" y="1655780"/>
              <a:ext cx="67731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b="1" dirty="0">
                  <a:solidFill>
                    <a:schemeClr val="accent1"/>
                  </a:solidFill>
                </a:rPr>
                <a:t>Age</a:t>
              </a:r>
            </a:p>
          </p:txBody>
        </p:sp>
        <p:sp>
          <p:nvSpPr>
            <p:cNvPr id="90" name="Rectangle 89"/>
            <p:cNvSpPr/>
            <p:nvPr/>
          </p:nvSpPr>
          <p:spPr>
            <a:xfrm>
              <a:off x="6674171" y="1696128"/>
              <a:ext cx="2431000" cy="288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rIns="0" rtlCol="0" anchor="ctr">
              <a:spAutoFit/>
            </a:bodyPr>
            <a:lstStyle/>
            <a:p>
              <a:r>
                <a:rPr lang="en-US" b="1" dirty="0">
                  <a:solidFill>
                    <a:schemeClr val="accent1"/>
                  </a:solidFill>
                </a:rPr>
                <a:t>Full Retirement Age 66</a:t>
              </a:r>
            </a:p>
          </p:txBody>
        </p:sp>
        <p:cxnSp>
          <p:nvCxnSpPr>
            <p:cNvPr id="91" name="Straight Connector 90"/>
            <p:cNvCxnSpPr/>
            <p:nvPr/>
          </p:nvCxnSpPr>
          <p:spPr>
            <a:xfrm>
              <a:off x="5980667" y="1999738"/>
              <a:ext cx="3163333"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43" name="Picture 42" descr="ages 66-70.png"/>
          <p:cNvPicPr>
            <a:picLocks noChangeAspect="1"/>
          </p:cNvPicPr>
          <p:nvPr/>
        </p:nvPicPr>
        <p:blipFill>
          <a:blip r:embed="rId3" cstate="print"/>
          <a:stretch>
            <a:fillRect/>
          </a:stretch>
        </p:blipFill>
        <p:spPr>
          <a:xfrm>
            <a:off x="7620838" y="4623222"/>
            <a:ext cx="1204289" cy="1424303"/>
          </a:xfrm>
          <a:prstGeom prst="rect">
            <a:avLst/>
          </a:prstGeom>
        </p:spPr>
      </p:pic>
    </p:spTree>
    <p:extLst>
      <p:ext uri="{BB962C8B-B14F-4D97-AF65-F5344CB8AC3E}">
        <p14:creationId xmlns:p14="http://schemas.microsoft.com/office/powerpoint/2010/main" val="2234329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5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nodeType="withEffect">
                                  <p:stCondLst>
                                    <p:cond delay="75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100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125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nodeType="withEffect">
                                  <p:stCondLst>
                                    <p:cond delay="150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1803527"/>
            <a:ext cx="9144000" cy="3149473"/>
            <a:chOff x="0" y="1620428"/>
            <a:chExt cx="9144000" cy="3430038"/>
          </a:xfrm>
        </p:grpSpPr>
        <p:sp>
          <p:nvSpPr>
            <p:cNvPr id="9" name="Rectangle 8"/>
            <p:cNvSpPr/>
            <p:nvPr/>
          </p:nvSpPr>
          <p:spPr>
            <a:xfrm>
              <a:off x="0" y="1620428"/>
              <a:ext cx="9144000" cy="34300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4986670"/>
              <a:ext cx="9144000" cy="637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Content Placeholder 1"/>
          <p:cNvSpPr>
            <a:spLocks noGrp="1"/>
          </p:cNvSpPr>
          <p:nvPr>
            <p:ph idx="1"/>
          </p:nvPr>
        </p:nvSpPr>
        <p:spPr>
          <a:xfrm>
            <a:off x="457200" y="1162979"/>
            <a:ext cx="3505200" cy="3962400"/>
          </a:xfrm>
        </p:spPr>
        <p:txBody>
          <a:bodyPr/>
          <a:lstStyle/>
          <a:p>
            <a:pPr marL="0" indent="0">
              <a:buNone/>
            </a:pPr>
            <a:r>
              <a:rPr lang="en-US" sz="1600" b="1" dirty="0">
                <a:solidFill>
                  <a:schemeClr val="tx1">
                    <a:lumMod val="90000"/>
                    <a:lumOff val="10000"/>
                  </a:schemeClr>
                </a:solidFill>
              </a:rPr>
              <a:t>Married individuals can receive the greater of own benefits or “spousal benefits” </a:t>
            </a:r>
          </a:p>
          <a:p>
            <a:pPr marL="233363" indent="-233363">
              <a:lnSpc>
                <a:spcPct val="95000"/>
              </a:lnSpc>
              <a:spcBef>
                <a:spcPts val="1200"/>
              </a:spcBef>
              <a:buClr>
                <a:schemeClr val="accent2"/>
              </a:buClr>
              <a:buFont typeface="Wingdings" pitchFamily="2" charset="2"/>
              <a:buChar char="§"/>
            </a:pPr>
            <a:r>
              <a:rPr lang="en-US" sz="1600" b="0" dirty="0">
                <a:solidFill>
                  <a:schemeClr val="accent5">
                    <a:lumMod val="50000"/>
                  </a:schemeClr>
                </a:solidFill>
                <a:latin typeface="Arial" pitchFamily="34" charset="0"/>
              </a:rPr>
              <a:t>Spousal benefit is up to </a:t>
            </a:r>
            <a:br>
              <a:rPr lang="en-US" sz="1600" b="0" dirty="0">
                <a:solidFill>
                  <a:schemeClr val="accent5">
                    <a:lumMod val="50000"/>
                  </a:schemeClr>
                </a:solidFill>
                <a:latin typeface="Arial" pitchFamily="34" charset="0"/>
              </a:rPr>
            </a:br>
            <a:r>
              <a:rPr lang="en-US" sz="1600" b="0" dirty="0">
                <a:solidFill>
                  <a:schemeClr val="accent5">
                    <a:lumMod val="50000"/>
                  </a:schemeClr>
                </a:solidFill>
                <a:latin typeface="Arial" pitchFamily="34" charset="0"/>
              </a:rPr>
              <a:t>50% of their spouse’s </a:t>
            </a:r>
            <a:br>
              <a:rPr lang="en-US" sz="1600" b="0" dirty="0">
                <a:solidFill>
                  <a:schemeClr val="accent5">
                    <a:lumMod val="50000"/>
                  </a:schemeClr>
                </a:solidFill>
                <a:latin typeface="Arial" pitchFamily="34" charset="0"/>
              </a:rPr>
            </a:br>
            <a:r>
              <a:rPr lang="en-US" sz="1600" b="0" dirty="0">
                <a:solidFill>
                  <a:schemeClr val="accent5">
                    <a:lumMod val="50000"/>
                  </a:schemeClr>
                </a:solidFill>
                <a:latin typeface="Arial" pitchFamily="34" charset="0"/>
              </a:rPr>
              <a:t>Social Security benefit</a:t>
            </a:r>
          </a:p>
          <a:p>
            <a:pPr marL="233363" indent="-233363">
              <a:lnSpc>
                <a:spcPct val="95000"/>
              </a:lnSpc>
              <a:spcBef>
                <a:spcPts val="1200"/>
              </a:spcBef>
              <a:buClr>
                <a:schemeClr val="accent2"/>
              </a:buClr>
              <a:buFont typeface="Wingdings" pitchFamily="2" charset="2"/>
              <a:buChar char="§"/>
            </a:pPr>
            <a:r>
              <a:rPr lang="en-US" sz="1600" b="0" dirty="0">
                <a:solidFill>
                  <a:schemeClr val="accent5">
                    <a:lumMod val="50000"/>
                  </a:schemeClr>
                </a:solidFill>
                <a:latin typeface="Arial" pitchFamily="34" charset="0"/>
              </a:rPr>
              <a:t>Cannot claim spousal </a:t>
            </a:r>
            <a:br>
              <a:rPr lang="en-US" sz="1600" b="0" dirty="0">
                <a:solidFill>
                  <a:schemeClr val="accent5">
                    <a:lumMod val="50000"/>
                  </a:schemeClr>
                </a:solidFill>
                <a:latin typeface="Arial" pitchFamily="34" charset="0"/>
              </a:rPr>
            </a:br>
            <a:r>
              <a:rPr lang="en-US" sz="1600" b="0" dirty="0">
                <a:solidFill>
                  <a:schemeClr val="accent5">
                    <a:lumMod val="50000"/>
                  </a:schemeClr>
                </a:solidFill>
                <a:latin typeface="Arial" pitchFamily="34" charset="0"/>
              </a:rPr>
              <a:t>benefit until the spouse </a:t>
            </a:r>
            <a:br>
              <a:rPr lang="en-US" sz="1600" b="0" dirty="0">
                <a:solidFill>
                  <a:schemeClr val="accent5">
                    <a:lumMod val="50000"/>
                  </a:schemeClr>
                </a:solidFill>
                <a:latin typeface="Arial" pitchFamily="34" charset="0"/>
              </a:rPr>
            </a:br>
            <a:r>
              <a:rPr lang="en-US" sz="1600" b="0" dirty="0">
                <a:solidFill>
                  <a:schemeClr val="accent5">
                    <a:lumMod val="50000"/>
                  </a:schemeClr>
                </a:solidFill>
                <a:latin typeface="Arial" pitchFamily="34" charset="0"/>
              </a:rPr>
              <a:t>files for benefits</a:t>
            </a:r>
          </a:p>
        </p:txBody>
      </p:sp>
      <p:sp>
        <p:nvSpPr>
          <p:cNvPr id="3" name="Title 2"/>
          <p:cNvSpPr>
            <a:spLocks noGrp="1"/>
          </p:cNvSpPr>
          <p:nvPr>
            <p:ph type="title"/>
          </p:nvPr>
        </p:nvSpPr>
        <p:spPr/>
        <p:txBody>
          <a:bodyPr/>
          <a:lstStyle/>
          <a:p>
            <a:r>
              <a:rPr lang="en-US" dirty="0"/>
              <a:t>Are You Receiving the </a:t>
            </a:r>
            <a:br>
              <a:rPr lang="en-US" dirty="0"/>
            </a:br>
            <a:r>
              <a:rPr lang="en-US" dirty="0"/>
              <a:t>Most from Social Security?</a:t>
            </a:r>
          </a:p>
        </p:txBody>
      </p:sp>
      <p:sp>
        <p:nvSpPr>
          <p:cNvPr id="34" name="Text Placeholder 24"/>
          <p:cNvSpPr>
            <a:spLocks noGrp="1"/>
          </p:cNvSpPr>
          <p:nvPr>
            <p:ph type="body" sz="quarter" idx="4294967295"/>
          </p:nvPr>
        </p:nvSpPr>
        <p:spPr>
          <a:xfrm>
            <a:off x="0" y="5579213"/>
            <a:ext cx="7301965" cy="468312"/>
          </a:xfrm>
        </p:spPr>
        <p:txBody>
          <a:bodyPr/>
          <a:lstStyle/>
          <a:p>
            <a:pPr>
              <a:lnSpc>
                <a:spcPct val="100000"/>
              </a:lnSpc>
              <a:spcBef>
                <a:spcPts val="0"/>
              </a:spcBef>
            </a:pPr>
            <a:r>
              <a:rPr lang="en-US" sz="1000" b="0" baseline="30000" dirty="0">
                <a:latin typeface="Arial Narrow" panose="020B0606020202030204" pitchFamily="34" charset="0"/>
              </a:rPr>
              <a:t>	</a:t>
            </a:r>
            <a:r>
              <a:rPr lang="en-US" sz="1000" b="0" baseline="30000" dirty="0">
                <a:solidFill>
                  <a:schemeClr val="accent5">
                    <a:lumMod val="50000"/>
                  </a:schemeClr>
                </a:solidFill>
                <a:latin typeface="Arial Narrow" panose="020B0606020202030204" pitchFamily="34" charset="0"/>
              </a:rPr>
              <a:t>1</a:t>
            </a:r>
            <a:r>
              <a:rPr lang="en-US" sz="1000" b="0" dirty="0">
                <a:solidFill>
                  <a:schemeClr val="accent5">
                    <a:lumMod val="50000"/>
                  </a:schemeClr>
                </a:solidFill>
                <a:latin typeface="Arial Narrow" panose="020B0606020202030204" pitchFamily="34" charset="0"/>
              </a:rPr>
              <a:t>“Retirement Benefits”; SSA Publication No. 05-10035, ICN 457500; January 2017</a:t>
            </a:r>
          </a:p>
          <a:p>
            <a:pPr>
              <a:lnSpc>
                <a:spcPct val="100000"/>
              </a:lnSpc>
              <a:spcBef>
                <a:spcPts val="0"/>
              </a:spcBef>
            </a:pPr>
            <a:r>
              <a:rPr lang="en-US" sz="1000" b="0" baseline="30000" dirty="0">
                <a:solidFill>
                  <a:schemeClr val="accent5">
                    <a:lumMod val="50000"/>
                  </a:schemeClr>
                </a:solidFill>
                <a:latin typeface="Arial Narrow" panose="020B0606020202030204" pitchFamily="34" charset="0"/>
              </a:rPr>
              <a:t>	2</a:t>
            </a:r>
            <a:r>
              <a:rPr lang="en-US" sz="1000" b="0" dirty="0">
                <a:solidFill>
                  <a:schemeClr val="accent5">
                    <a:lumMod val="50000"/>
                  </a:schemeClr>
                </a:solidFill>
                <a:latin typeface="Arial Narrow" panose="020B0606020202030204" pitchFamily="34" charset="0"/>
              </a:rPr>
              <a:t>“Survivor Benefits”; SSA Publication No. 05-10084, ICN 468540; January 2017</a:t>
            </a:r>
          </a:p>
          <a:p>
            <a:pPr>
              <a:lnSpc>
                <a:spcPct val="100000"/>
              </a:lnSpc>
              <a:spcBef>
                <a:spcPts val="0"/>
              </a:spcBef>
            </a:pPr>
            <a:r>
              <a:rPr lang="en-US" sz="1000" b="0" baseline="30000" dirty="0">
                <a:solidFill>
                  <a:schemeClr val="accent5">
                    <a:lumMod val="50000"/>
                  </a:schemeClr>
                </a:solidFill>
                <a:latin typeface="Arial Narrow" panose="020B0606020202030204" pitchFamily="34" charset="0"/>
              </a:rPr>
              <a:t>	</a:t>
            </a:r>
            <a:endParaRPr lang="en-US" sz="1000" b="0" dirty="0">
              <a:solidFill>
                <a:schemeClr val="accent5">
                  <a:lumMod val="50000"/>
                </a:schemeClr>
              </a:solidFill>
              <a:latin typeface="Arial Narrow" panose="020B0606020202030204" pitchFamily="34" charset="0"/>
            </a:endParaRPr>
          </a:p>
        </p:txBody>
      </p:sp>
      <p:sp>
        <p:nvSpPr>
          <p:cNvPr id="18" name="Text Placeholder 17"/>
          <p:cNvSpPr>
            <a:spLocks noGrp="1"/>
          </p:cNvSpPr>
          <p:nvPr>
            <p:ph type="body" sz="quarter" idx="4294967295"/>
          </p:nvPr>
        </p:nvSpPr>
        <p:spPr>
          <a:xfrm>
            <a:off x="478403" y="1326098"/>
            <a:ext cx="2455863" cy="381000"/>
          </a:xfrm>
        </p:spPr>
        <p:txBody>
          <a:bodyPr/>
          <a:lstStyle/>
          <a:p>
            <a:pPr marL="0" indent="0" fontAlgn="base">
              <a:spcBef>
                <a:spcPct val="0"/>
              </a:spcBef>
              <a:spcAft>
                <a:spcPct val="0"/>
              </a:spcAft>
            </a:pPr>
            <a:r>
              <a:rPr lang="en-US" sz="2400" dirty="0">
                <a:solidFill>
                  <a:schemeClr val="accent2"/>
                </a:solidFill>
                <a:latin typeface="Arial Narrow" panose="020B0606020202030204" pitchFamily="34" charset="0"/>
                <a:cs typeface="+mn-cs"/>
              </a:rPr>
              <a:t>Spousal Benefits</a:t>
            </a:r>
            <a:r>
              <a:rPr lang="en-US" sz="2400" b="0" baseline="30000" dirty="0">
                <a:solidFill>
                  <a:schemeClr val="accent2"/>
                </a:solidFill>
                <a:latin typeface="Arial Narrow" panose="020B0606020202030204" pitchFamily="34" charset="0"/>
                <a:cs typeface="+mn-cs"/>
              </a:rPr>
              <a:t>1</a:t>
            </a:r>
          </a:p>
        </p:txBody>
      </p:sp>
      <p:sp>
        <p:nvSpPr>
          <p:cNvPr id="2" name="Content Placeholder 1"/>
          <p:cNvSpPr>
            <a:spLocks noGrp="1"/>
          </p:cNvSpPr>
          <p:nvPr>
            <p:ph sz="quarter" idx="4294967295"/>
          </p:nvPr>
        </p:nvSpPr>
        <p:spPr>
          <a:xfrm>
            <a:off x="4675188" y="1911350"/>
            <a:ext cx="4011612" cy="2147888"/>
          </a:xfrm>
        </p:spPr>
        <p:txBody>
          <a:bodyPr/>
          <a:lstStyle/>
          <a:p>
            <a:pPr marL="0" indent="0">
              <a:buNone/>
            </a:pPr>
            <a:r>
              <a:rPr lang="en-US" sz="1600" dirty="0">
                <a:solidFill>
                  <a:schemeClr val="tx1">
                    <a:lumMod val="90000"/>
                    <a:lumOff val="10000"/>
                  </a:schemeClr>
                </a:solidFill>
                <a:latin typeface="+mj-lt"/>
              </a:rPr>
              <a:t>Surviving spouse entitled to </a:t>
            </a:r>
            <a:br>
              <a:rPr lang="en-US" sz="1600" dirty="0">
                <a:solidFill>
                  <a:schemeClr val="tx1">
                    <a:lumMod val="90000"/>
                    <a:lumOff val="10000"/>
                  </a:schemeClr>
                </a:solidFill>
                <a:latin typeface="+mj-lt"/>
              </a:rPr>
            </a:br>
            <a:r>
              <a:rPr lang="en-US" sz="1600" dirty="0">
                <a:solidFill>
                  <a:schemeClr val="tx1">
                    <a:lumMod val="90000"/>
                    <a:lumOff val="10000"/>
                  </a:schemeClr>
                </a:solidFill>
                <a:latin typeface="+mj-lt"/>
              </a:rPr>
              <a:t>receive the greater of own benefits or deceased spouse’s benefits</a:t>
            </a:r>
          </a:p>
          <a:p>
            <a:pPr marL="233363" indent="-233363">
              <a:lnSpc>
                <a:spcPct val="95000"/>
              </a:lnSpc>
              <a:spcBef>
                <a:spcPts val="1200"/>
              </a:spcBef>
              <a:buClr>
                <a:schemeClr val="accent2"/>
              </a:buClr>
              <a:buFont typeface="Wingdings" pitchFamily="2" charset="2"/>
              <a:buChar char="§"/>
            </a:pPr>
            <a:r>
              <a:rPr lang="en-US" sz="1600" b="0" dirty="0">
                <a:solidFill>
                  <a:schemeClr val="accent5">
                    <a:lumMod val="50000"/>
                  </a:schemeClr>
                </a:solidFill>
              </a:rPr>
              <a:t>Early benefit election = </a:t>
            </a:r>
            <a:br>
              <a:rPr lang="en-US" sz="1600" b="0" dirty="0">
                <a:solidFill>
                  <a:schemeClr val="accent5">
                    <a:lumMod val="50000"/>
                  </a:schemeClr>
                </a:solidFill>
              </a:rPr>
            </a:br>
            <a:r>
              <a:rPr lang="en-US" sz="1600" b="0" dirty="0">
                <a:solidFill>
                  <a:schemeClr val="accent5">
                    <a:lumMod val="50000"/>
                  </a:schemeClr>
                </a:solidFill>
              </a:rPr>
              <a:t>reduced survivor benefits</a:t>
            </a:r>
          </a:p>
          <a:p>
            <a:pPr marL="233363" indent="-233363">
              <a:lnSpc>
                <a:spcPct val="95000"/>
              </a:lnSpc>
              <a:spcBef>
                <a:spcPts val="1200"/>
              </a:spcBef>
              <a:buClr>
                <a:schemeClr val="accent2"/>
              </a:buClr>
              <a:buFont typeface="Wingdings" pitchFamily="2" charset="2"/>
              <a:buChar char="§"/>
            </a:pPr>
            <a:r>
              <a:rPr lang="en-US" sz="1600" b="0" dirty="0">
                <a:solidFill>
                  <a:schemeClr val="accent5">
                    <a:lumMod val="50000"/>
                  </a:schemeClr>
                </a:solidFill>
              </a:rPr>
              <a:t>Exceptions for widowers with children who are under 16</a:t>
            </a:r>
            <a:endParaRPr lang="en-US" sz="1600" b="0" baseline="30000" dirty="0">
              <a:solidFill>
                <a:schemeClr val="accent5">
                  <a:lumMod val="50000"/>
                </a:schemeClr>
              </a:solidFill>
            </a:endParaRPr>
          </a:p>
        </p:txBody>
      </p:sp>
      <p:sp>
        <p:nvSpPr>
          <p:cNvPr id="4" name="Rectangle 3"/>
          <p:cNvSpPr/>
          <p:nvPr/>
        </p:nvSpPr>
        <p:spPr>
          <a:xfrm>
            <a:off x="4675188" y="1285765"/>
            <a:ext cx="2757061" cy="461665"/>
          </a:xfrm>
          <a:prstGeom prst="rect">
            <a:avLst/>
          </a:prstGeom>
        </p:spPr>
        <p:txBody>
          <a:bodyPr wrap="square">
            <a:spAutoFit/>
          </a:bodyPr>
          <a:lstStyle/>
          <a:p>
            <a:pPr marL="0" indent="0">
              <a:buNone/>
            </a:pPr>
            <a:r>
              <a:rPr lang="en-US" sz="2400" b="1" dirty="0">
                <a:solidFill>
                  <a:schemeClr val="accent2"/>
                </a:solidFill>
                <a:latin typeface="Arial Narrow" panose="020B0606020202030204" pitchFamily="34" charset="0"/>
              </a:rPr>
              <a:t>Survivor Benefits</a:t>
            </a:r>
            <a:r>
              <a:rPr lang="en-US" sz="2400" baseline="30000" dirty="0">
                <a:solidFill>
                  <a:schemeClr val="accent2"/>
                </a:solidFill>
                <a:latin typeface="Arial Narrow" panose="020B0606020202030204" pitchFamily="34" charset="0"/>
              </a:rPr>
              <a:t>2</a:t>
            </a:r>
          </a:p>
        </p:txBody>
      </p:sp>
      <p:pic>
        <p:nvPicPr>
          <p:cNvPr id="35" name="Picture 34" descr="ages 66-70.png"/>
          <p:cNvPicPr>
            <a:picLocks noChangeAspect="1"/>
          </p:cNvPicPr>
          <p:nvPr/>
        </p:nvPicPr>
        <p:blipFill>
          <a:blip r:embed="rId3" cstate="print"/>
          <a:stretch>
            <a:fillRect/>
          </a:stretch>
        </p:blipFill>
        <p:spPr>
          <a:xfrm>
            <a:off x="7620838" y="4623222"/>
            <a:ext cx="1204289" cy="1424303"/>
          </a:xfrm>
          <a:prstGeom prst="rect">
            <a:avLst/>
          </a:prstGeom>
        </p:spPr>
      </p:pic>
    </p:spTree>
    <p:extLst>
      <p:ext uri="{BB962C8B-B14F-4D97-AF65-F5344CB8AC3E}">
        <p14:creationId xmlns:p14="http://schemas.microsoft.com/office/powerpoint/2010/main" val="58652729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n-US" dirty="0"/>
              <a:t>Mile marker conversations in your 70s</a:t>
            </a:r>
          </a:p>
        </p:txBody>
      </p:sp>
      <p:pic>
        <p:nvPicPr>
          <p:cNvPr id="8" name="Picture 7" descr="prior to age 50.png"/>
          <p:cNvPicPr>
            <a:picLocks noChangeAspect="1"/>
          </p:cNvPicPr>
          <p:nvPr/>
        </p:nvPicPr>
        <p:blipFill>
          <a:blip r:embed="rId3" cstate="print"/>
          <a:stretch>
            <a:fillRect/>
          </a:stretch>
        </p:blipFill>
        <p:spPr>
          <a:xfrm>
            <a:off x="609600" y="1524000"/>
            <a:ext cx="1600200" cy="1892544"/>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rior to age 50.png"/>
          <p:cNvPicPr>
            <a:picLocks noChangeAspect="1"/>
          </p:cNvPicPr>
          <p:nvPr/>
        </p:nvPicPr>
        <p:blipFill>
          <a:blip r:embed="rId3" cstate="print"/>
          <a:stretch>
            <a:fillRect/>
          </a:stretch>
        </p:blipFill>
        <p:spPr>
          <a:xfrm>
            <a:off x="7616473" y="4623223"/>
            <a:ext cx="1205572" cy="1425820"/>
          </a:xfrm>
          <a:prstGeom prst="rect">
            <a:avLst/>
          </a:prstGeom>
        </p:spPr>
      </p:pic>
      <p:sp>
        <p:nvSpPr>
          <p:cNvPr id="2" name="Rounded Rectangle 1"/>
          <p:cNvSpPr/>
          <p:nvPr/>
        </p:nvSpPr>
        <p:spPr>
          <a:xfrm>
            <a:off x="-152399" y="1600200"/>
            <a:ext cx="8077200" cy="3306726"/>
          </a:xfrm>
          <a:prstGeom prst="roundRect">
            <a:avLst>
              <a:gd name="adj" fmla="val 54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
          <p:cNvSpPr>
            <a:spLocks noGrp="1"/>
          </p:cNvSpPr>
          <p:nvPr>
            <p:ph idx="1"/>
          </p:nvPr>
        </p:nvSpPr>
        <p:spPr>
          <a:xfrm>
            <a:off x="609600" y="1371601"/>
            <a:ext cx="8077200" cy="3962400"/>
          </a:xfrm>
        </p:spPr>
        <p:txBody>
          <a:bodyPr>
            <a:normAutofit/>
          </a:bodyPr>
          <a:lstStyle/>
          <a:p>
            <a:pPr marL="233363" indent="-233363">
              <a:lnSpc>
                <a:spcPct val="95000"/>
              </a:lnSpc>
              <a:spcBef>
                <a:spcPts val="1800"/>
              </a:spcBef>
              <a:buClr>
                <a:schemeClr val="accent2"/>
              </a:buClr>
              <a:buFont typeface="Wingdings" pitchFamily="2" charset="2"/>
              <a:buChar char="§"/>
            </a:pPr>
            <a:r>
              <a:rPr lang="en-US" b="0" dirty="0">
                <a:solidFill>
                  <a:schemeClr val="accent5">
                    <a:lumMod val="50000"/>
                  </a:schemeClr>
                </a:solidFill>
                <a:latin typeface="Arial" pitchFamily="34" charset="0"/>
              </a:rPr>
              <a:t>IRS Form 5498</a:t>
            </a:r>
          </a:p>
          <a:p>
            <a:pPr marL="233363" indent="-233363">
              <a:lnSpc>
                <a:spcPct val="95000"/>
              </a:lnSpc>
              <a:spcBef>
                <a:spcPts val="1800"/>
              </a:spcBef>
              <a:buClr>
                <a:schemeClr val="accent2"/>
              </a:buClr>
              <a:buFont typeface="Wingdings" pitchFamily="2" charset="2"/>
              <a:buChar char="§"/>
            </a:pPr>
            <a:r>
              <a:rPr lang="en-US" dirty="0">
                <a:solidFill>
                  <a:schemeClr val="accent5">
                    <a:lumMod val="50000"/>
                  </a:schemeClr>
                </a:solidFill>
                <a:latin typeface="Arial" pitchFamily="34" charset="0"/>
              </a:rPr>
              <a:t>50% </a:t>
            </a:r>
            <a:r>
              <a:rPr lang="en-US" b="0" dirty="0">
                <a:solidFill>
                  <a:schemeClr val="accent5">
                    <a:lumMod val="50000"/>
                  </a:schemeClr>
                </a:solidFill>
                <a:latin typeface="Arial" pitchFamily="34" charset="0"/>
              </a:rPr>
              <a:t>penalty of Required Minimum Distribution shortfall</a:t>
            </a:r>
          </a:p>
          <a:p>
            <a:pPr marL="233363" indent="-233363">
              <a:lnSpc>
                <a:spcPct val="95000"/>
              </a:lnSpc>
              <a:spcBef>
                <a:spcPts val="1800"/>
              </a:spcBef>
              <a:buClr>
                <a:schemeClr val="accent2"/>
              </a:buClr>
              <a:buFont typeface="Wingdings" pitchFamily="2" charset="2"/>
              <a:buChar char="§"/>
            </a:pPr>
            <a:r>
              <a:rPr lang="en-US" b="0" dirty="0">
                <a:solidFill>
                  <a:schemeClr val="accent5">
                    <a:lumMod val="50000"/>
                  </a:schemeClr>
                </a:solidFill>
                <a:latin typeface="Arial" pitchFamily="34" charset="0"/>
              </a:rPr>
              <a:t>Special rules for</a:t>
            </a:r>
            <a:r>
              <a:rPr lang="en-US" dirty="0">
                <a:solidFill>
                  <a:schemeClr val="accent5">
                    <a:lumMod val="50000"/>
                  </a:schemeClr>
                </a:solidFill>
                <a:latin typeface="Arial" pitchFamily="34" charset="0"/>
              </a:rPr>
              <a:t> 5% </a:t>
            </a:r>
            <a:r>
              <a:rPr lang="en-US" b="0" dirty="0">
                <a:solidFill>
                  <a:schemeClr val="accent5">
                    <a:lumMod val="50000"/>
                  </a:schemeClr>
                </a:solidFill>
                <a:latin typeface="Arial" pitchFamily="34" charset="0"/>
              </a:rPr>
              <a:t>business owners</a:t>
            </a:r>
          </a:p>
          <a:p>
            <a:pPr marL="233363" indent="-233363">
              <a:lnSpc>
                <a:spcPct val="95000"/>
              </a:lnSpc>
              <a:spcBef>
                <a:spcPts val="1800"/>
              </a:spcBef>
              <a:buClr>
                <a:schemeClr val="accent2"/>
              </a:buClr>
              <a:buFont typeface="Wingdings" pitchFamily="2" charset="2"/>
              <a:buChar char="§"/>
            </a:pPr>
            <a:r>
              <a:rPr lang="en-US" dirty="0">
                <a:solidFill>
                  <a:schemeClr val="accent5">
                    <a:lumMod val="50000"/>
                  </a:schemeClr>
                </a:solidFill>
                <a:latin typeface="Arial" pitchFamily="34" charset="0"/>
              </a:rPr>
              <a:t>Required Minimum Distributions </a:t>
            </a:r>
            <a:r>
              <a:rPr lang="en-US" b="0" dirty="0">
                <a:solidFill>
                  <a:schemeClr val="accent5">
                    <a:lumMod val="50000"/>
                  </a:schemeClr>
                </a:solidFill>
                <a:latin typeface="Arial" pitchFamily="34" charset="0"/>
              </a:rPr>
              <a:t>and sustainable withdrawals</a:t>
            </a:r>
          </a:p>
        </p:txBody>
      </p:sp>
      <p:sp>
        <p:nvSpPr>
          <p:cNvPr id="3" name="Title 2"/>
          <p:cNvSpPr>
            <a:spLocks noGrp="1"/>
          </p:cNvSpPr>
          <p:nvPr>
            <p:ph type="title"/>
          </p:nvPr>
        </p:nvSpPr>
        <p:spPr/>
        <p:txBody>
          <a:bodyPr/>
          <a:lstStyle/>
          <a:p>
            <a:r>
              <a:rPr lang="en-US"/>
              <a:t>Required Minimum Distributions (RMDs)</a:t>
            </a:r>
            <a:endParaRPr lang="en-US" dirty="0"/>
          </a:p>
        </p:txBody>
      </p:sp>
    </p:spTree>
    <p:extLst>
      <p:ext uri="{BB962C8B-B14F-4D97-AF65-F5344CB8AC3E}">
        <p14:creationId xmlns:p14="http://schemas.microsoft.com/office/powerpoint/2010/main" val="378954221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8752" b="21242"/>
          <a:stretch/>
        </p:blipFill>
        <p:spPr>
          <a:xfrm>
            <a:off x="0" y="2406595"/>
            <a:ext cx="9144000" cy="3657600"/>
          </a:xfrm>
          <a:prstGeom prst="rect">
            <a:avLst/>
          </a:prstGeom>
        </p:spPr>
      </p:pic>
      <p:sp>
        <p:nvSpPr>
          <p:cNvPr id="7" name="Rectangle 6"/>
          <p:cNvSpPr/>
          <p:nvPr/>
        </p:nvSpPr>
        <p:spPr>
          <a:xfrm>
            <a:off x="0" y="2405271"/>
            <a:ext cx="12649200" cy="3650974"/>
          </a:xfrm>
          <a:prstGeom prst="rect">
            <a:avLst/>
          </a:prstGeom>
          <a:gradFill flip="none" rotWithShape="1">
            <a:gsLst>
              <a:gs pos="100000">
                <a:schemeClr val="bg1">
                  <a:alpha val="0"/>
                </a:schemeClr>
              </a:gs>
              <a:gs pos="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371600"/>
            <a:ext cx="8305800" cy="1600200"/>
          </a:xfrm>
        </p:spPr>
        <p:txBody>
          <a:bodyPr anchor="t">
            <a:normAutofit/>
          </a:bodyPr>
          <a:lstStyle/>
          <a:p>
            <a:pPr marL="0" lvl="1" indent="0">
              <a:spcBef>
                <a:spcPts val="1200"/>
              </a:spcBef>
              <a:buNone/>
            </a:pPr>
            <a:r>
              <a:rPr lang="en-US" sz="2000" dirty="0"/>
              <a:t>Planning for a successful retirement takes time and effort. Knowing what to expect can help you successfully prepare for the future.</a:t>
            </a:r>
          </a:p>
        </p:txBody>
      </p:sp>
      <p:sp>
        <p:nvSpPr>
          <p:cNvPr id="3" name="Title 2"/>
          <p:cNvSpPr>
            <a:spLocks noGrp="1"/>
          </p:cNvSpPr>
          <p:nvPr>
            <p:ph type="title"/>
          </p:nvPr>
        </p:nvSpPr>
        <p:spPr/>
        <p:txBody>
          <a:bodyPr/>
          <a:lstStyle/>
          <a:p>
            <a:r>
              <a:rPr lang="en-US" dirty="0"/>
              <a:t>Hit the Road to Retirement Today</a:t>
            </a:r>
          </a:p>
        </p:txBody>
      </p:sp>
      <p:sp>
        <p:nvSpPr>
          <p:cNvPr id="8" name="Rectangle 7"/>
          <p:cNvSpPr/>
          <p:nvPr/>
        </p:nvSpPr>
        <p:spPr>
          <a:xfrm>
            <a:off x="457200" y="3962400"/>
            <a:ext cx="6781800" cy="830997"/>
          </a:xfrm>
          <a:prstGeom prst="rect">
            <a:avLst/>
          </a:prstGeom>
        </p:spPr>
        <p:txBody>
          <a:bodyPr wrap="square">
            <a:spAutoFit/>
          </a:bodyPr>
          <a:lstStyle/>
          <a:p>
            <a:pPr marL="0" lvl="1" indent="0">
              <a:spcBef>
                <a:spcPts val="1200"/>
              </a:spcBef>
              <a:buNone/>
            </a:pPr>
            <a:r>
              <a:rPr lang="en-US" sz="2400" b="1" dirty="0">
                <a:solidFill>
                  <a:schemeClr val="accent2"/>
                </a:solidFill>
              </a:rPr>
              <a:t>Speak to your financial professional about the mile markers on your road to retirement. </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27187" b="8893"/>
          <a:stretch/>
        </p:blipFill>
        <p:spPr>
          <a:xfrm>
            <a:off x="0" y="1225827"/>
            <a:ext cx="9144000" cy="4108174"/>
          </a:xfrm>
          <a:prstGeom prst="rect">
            <a:avLst/>
          </a:prstGeom>
        </p:spPr>
      </p:pic>
      <p:sp>
        <p:nvSpPr>
          <p:cNvPr id="2" name="Content Placeholder 1"/>
          <p:cNvSpPr>
            <a:spLocks noGrp="1"/>
          </p:cNvSpPr>
          <p:nvPr>
            <p:ph idx="1"/>
          </p:nvPr>
        </p:nvSpPr>
        <p:spPr>
          <a:effectLst>
            <a:outerShdw blurRad="50800" dist="38100" dir="2700000" algn="tl" rotWithShape="0">
              <a:prstClr val="black">
                <a:alpha val="40000"/>
              </a:prstClr>
            </a:outerShdw>
          </a:effectLst>
        </p:spPr>
        <p:txBody>
          <a:bodyPr anchor="ctr">
            <a:normAutofit/>
          </a:bodyPr>
          <a:lstStyle/>
          <a:p>
            <a:r>
              <a:rPr lang="en-US" sz="4400" b="1" dirty="0">
                <a:solidFill>
                  <a:schemeClr val="bg1"/>
                </a:solidFill>
              </a:rPr>
              <a:t>Thank You!</a:t>
            </a:r>
          </a:p>
        </p:txBody>
      </p:sp>
    </p:spTree>
    <p:extLst>
      <p:ext uri="{BB962C8B-B14F-4D97-AF65-F5344CB8AC3E}">
        <p14:creationId xmlns:p14="http://schemas.microsoft.com/office/powerpoint/2010/main" val="9171110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873" y="1147618"/>
            <a:ext cx="8153400" cy="5105400"/>
          </a:xfrm>
        </p:spPr>
        <p:txBody>
          <a:bodyPr>
            <a:noAutofit/>
          </a:bodyPr>
          <a:lstStyle/>
          <a:p>
            <a:pPr marL="0" indent="0">
              <a:spcBef>
                <a:spcPts val="0"/>
              </a:spcBef>
            </a:pPr>
            <a:r>
              <a:rPr lang="en-US" dirty="0"/>
              <a:t>Issuing companies are located in Newark, NJ (main office). Variable annuities are distributed by Prudential Annuities Distributors, Inc., Shelton, CT. All are Prudential Financial companies and each is solely responsible for its own financial condition and contractual obligations. Prudential Annuities is a business of Prudential Financial, Inc.</a:t>
            </a:r>
          </a:p>
          <a:p>
            <a:pPr marL="0" indent="0">
              <a:spcBef>
                <a:spcPts val="0"/>
              </a:spcBef>
            </a:pPr>
            <a:endParaRPr lang="en-US" sz="800" dirty="0"/>
          </a:p>
          <a:p>
            <a:pPr marL="0" indent="0">
              <a:spcBef>
                <a:spcPts val="0"/>
              </a:spcBef>
            </a:pPr>
            <a:r>
              <a:rPr lang="en-US" sz="1900" dirty="0"/>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Clients seeking information regarding their particular investment needs should contact a financial professional.</a:t>
            </a:r>
          </a:p>
          <a:p>
            <a:pPr marL="0" indent="0">
              <a:spcBef>
                <a:spcPts val="0"/>
              </a:spcBef>
            </a:pPr>
            <a:endParaRPr lang="en-US" sz="800" dirty="0"/>
          </a:p>
          <a:p>
            <a:pPr marL="0" indent="0">
              <a:spcBef>
                <a:spcPts val="0"/>
              </a:spcBef>
            </a:pPr>
            <a:r>
              <a:rPr lang="en-US" sz="1900" dirty="0"/>
              <a:t>Annuity contracts contain exclusions, limitations, reductions of benefits, and terms for keeping them in force. Your licensed financial professional can provide you with complete details.</a:t>
            </a:r>
          </a:p>
          <a:p>
            <a:pPr marL="0" indent="0">
              <a:spcBef>
                <a:spcPts val="0"/>
              </a:spcBef>
            </a:pPr>
            <a:endParaRPr lang="en-US" sz="1800" dirty="0"/>
          </a:p>
          <a:p>
            <a:pPr marL="0" indent="0">
              <a:spcBef>
                <a:spcPts val="0"/>
              </a:spcBef>
            </a:pPr>
            <a:endParaRPr lang="en-US" sz="900" dirty="0"/>
          </a:p>
          <a:p>
            <a:pPr marL="0" indent="0"/>
            <a:endParaRPr lang="en-US" sz="1400" b="0" dirty="0"/>
          </a:p>
        </p:txBody>
      </p:sp>
      <p:sp>
        <p:nvSpPr>
          <p:cNvPr id="7" name="Title 6"/>
          <p:cNvSpPr>
            <a:spLocks noGrp="1"/>
          </p:cNvSpPr>
          <p:nvPr>
            <p:ph type="title"/>
          </p:nvPr>
        </p:nvSpPr>
        <p:spPr/>
        <p:txBody>
          <a:bodyPr/>
          <a:lstStyle/>
          <a:p>
            <a:r>
              <a:rPr lang="en-US" dirty="0"/>
              <a:t>Disclosures</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686800" cy="3962400"/>
          </a:xfrm>
        </p:spPr>
        <p:txBody>
          <a:bodyPr>
            <a:noAutofit/>
          </a:bodyPr>
          <a:lstStyle/>
          <a:p>
            <a:pPr marL="7938" indent="0"/>
            <a:r>
              <a:rPr lang="en-US" sz="1200" dirty="0"/>
              <a:t>In-service withdrawals can be appropriate for many individuals.  There are, however, some factors to consider: </a:t>
            </a:r>
            <a:endParaRPr lang="en-US" sz="1200" b="0" dirty="0"/>
          </a:p>
          <a:p>
            <a:pPr marL="7938" indent="0"/>
            <a:r>
              <a:rPr lang="en-US" sz="1200" dirty="0"/>
              <a:t>Exceptions to the 10% federal income tax penalty </a:t>
            </a:r>
            <a:r>
              <a:rPr lang="en-US" sz="1200" b="0" dirty="0"/>
              <a:t>- The penalty exceptions for employer plan and IRA distributions are not identical. Two exceptions apply to an employer plan, but do not apply to an IRA: separation from service at or after age 55, and Qualified Domestic Relations Orders. On the other hand, IRAs provide penalty exceptions for first-time home purchase and higher education, but employer plans do not.</a:t>
            </a:r>
          </a:p>
          <a:p>
            <a:pPr marL="7938" indent="0"/>
            <a:r>
              <a:rPr lang="en-US" sz="1200" b="1" dirty="0"/>
              <a:t>Net Unrealized Appreciation (NUA) tax treatment </a:t>
            </a:r>
            <a:r>
              <a:rPr lang="en-US" sz="1200" b="0" dirty="0"/>
              <a:t>- Favorable NUA tax treatment is not available to IRAs. Therefore, if you have highly appreciated company stock in your employer-sponsored plan, rolling that stock to an IRA eliminates the ability to take advantage of NUA tax treatment. </a:t>
            </a:r>
          </a:p>
          <a:p>
            <a:pPr marL="7938" indent="0"/>
            <a:r>
              <a:rPr lang="en-US" sz="1200" b="1" dirty="0"/>
              <a:t>Creditor protection </a:t>
            </a:r>
            <a:r>
              <a:rPr lang="en-US" sz="1200" dirty="0"/>
              <a:t>- </a:t>
            </a:r>
            <a:r>
              <a:rPr lang="en-US" sz="1200" b="0" dirty="0"/>
              <a:t>While IRAs now have federal bankruptcy protection, they are not protected from other judgments the way that federal law (specifically ERISA) protects qualified plans. </a:t>
            </a:r>
          </a:p>
          <a:p>
            <a:pPr marL="7938" indent="0"/>
            <a:r>
              <a:rPr lang="en-US" sz="1200" b="1" dirty="0"/>
              <a:t>New contributions to the employer plan </a:t>
            </a:r>
            <a:r>
              <a:rPr lang="en-US" sz="1200" b="0" dirty="0"/>
              <a:t>- Taking an in-service distribution may affect your ability to make future contributions to the employer plan.</a:t>
            </a:r>
          </a:p>
          <a:p>
            <a:pPr marL="7938" indent="0"/>
            <a:r>
              <a:rPr lang="en-US" sz="1200" b="1" dirty="0"/>
              <a:t>Loans</a:t>
            </a:r>
            <a:r>
              <a:rPr lang="en-US" sz="1200" dirty="0"/>
              <a:t> </a:t>
            </a:r>
            <a:r>
              <a:rPr lang="en-US" sz="1200" b="0" dirty="0"/>
              <a:t>- In the event that a 401(k) is terminated, the loan may be subject to income taxes and a federal income tax penalty.</a:t>
            </a:r>
          </a:p>
          <a:p>
            <a:pPr marL="7938" indent="0"/>
            <a:r>
              <a:rPr lang="en-US" sz="1200" b="1" dirty="0"/>
              <a:t>Fees</a:t>
            </a:r>
            <a:r>
              <a:rPr lang="en-US" sz="1200" b="0" dirty="0"/>
              <a:t> - It is important to check with your employer to see if they offer in-service withdrawals. Sources of information include your Plan Administrator, Summary Plan Description, or Participant Statement.  Please consult these sources for any possible restrictions, fees and expenses.</a:t>
            </a:r>
          </a:p>
          <a:p>
            <a:pPr marL="7938" indent="0"/>
            <a:r>
              <a:rPr lang="en-US" sz="1200" b="1" dirty="0"/>
              <a:t>Required Minimum Distributions (RMDs) </a:t>
            </a:r>
            <a:r>
              <a:rPr lang="en-US" sz="1200" dirty="0"/>
              <a:t>- </a:t>
            </a:r>
            <a:r>
              <a:rPr lang="en-US" sz="1200" b="0" dirty="0"/>
              <a:t>RMDs are required to begin from IRAs when an individual reaches age 70½.  The first distribution can be deferred to April 1 of the year following the year the individual reaches age 70½.  For subsequent years, distributions must be taken by December 31st.  If you defer the first payment to the year following the year you reach age 70½, you will be required to take two distributions within the same year.  For a participant in an employer plan, other than a 5% or greater owner, RMDs must begin at the later of age 70½ or when you retire from that employer.</a:t>
            </a:r>
          </a:p>
          <a:p>
            <a:pPr marL="0" indent="0">
              <a:spcBef>
                <a:spcPts val="0"/>
              </a:spcBef>
            </a:pPr>
            <a:endParaRPr lang="en-US" sz="700" dirty="0"/>
          </a:p>
          <a:p>
            <a:pPr marL="0" indent="0">
              <a:spcBef>
                <a:spcPts val="0"/>
              </a:spcBef>
            </a:pPr>
            <a:r>
              <a:rPr lang="en-US" sz="1200" dirty="0"/>
              <a:t>© 2019 Prudential Financial, Inc. and its related entities. Prudential Annuities, Prudential, the Prudential logo, the Rock symbol, and Bring Your Challenges are service marks of Prudential Financial, Inc. and its related entities, registered in many jurisdictions worldwide. </a:t>
            </a:r>
          </a:p>
        </p:txBody>
      </p:sp>
      <p:sp>
        <p:nvSpPr>
          <p:cNvPr id="3" name="Title 2"/>
          <p:cNvSpPr>
            <a:spLocks noGrp="1"/>
          </p:cNvSpPr>
          <p:nvPr>
            <p:ph type="title"/>
          </p:nvPr>
        </p:nvSpPr>
        <p:spPr/>
        <p:txBody>
          <a:bodyPr/>
          <a:lstStyle/>
          <a:p>
            <a:r>
              <a:rPr lang="en-US" dirty="0"/>
              <a:t>Disclosures</a:t>
            </a:r>
          </a:p>
        </p:txBody>
      </p:sp>
      <p:sp>
        <p:nvSpPr>
          <p:cNvPr id="4" name="TextBox 3"/>
          <p:cNvSpPr txBox="1"/>
          <p:nvPr/>
        </p:nvSpPr>
        <p:spPr>
          <a:xfrm>
            <a:off x="76200" y="6550968"/>
            <a:ext cx="3810000" cy="230832"/>
          </a:xfrm>
          <a:prstGeom prst="rect">
            <a:avLst/>
          </a:prstGeom>
          <a:noFill/>
        </p:spPr>
        <p:txBody>
          <a:bodyPr wrap="square" rtlCol="0">
            <a:spAutoFit/>
          </a:bodyPr>
          <a:lstStyle/>
          <a:p>
            <a:pPr>
              <a:spcBef>
                <a:spcPts val="600"/>
              </a:spcBef>
            </a:pPr>
            <a:r>
              <a:rPr lang="en-US" sz="900" dirty="0">
                <a:solidFill>
                  <a:schemeClr val="bg1"/>
                </a:solidFill>
              </a:rPr>
              <a:t>[Ref# 4682551]</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9045-2F23-407D-89A0-5ECD16CD4199}"/>
              </a:ext>
            </a:extLst>
          </p:cNvPr>
          <p:cNvSpPr>
            <a:spLocks noGrp="1"/>
          </p:cNvSpPr>
          <p:nvPr>
            <p:ph type="title"/>
          </p:nvPr>
        </p:nvSpPr>
        <p:spPr>
          <a:xfrm>
            <a:off x="381000" y="76200"/>
            <a:ext cx="8229600" cy="5562600"/>
          </a:xfrm>
        </p:spPr>
        <p:txBody>
          <a:bodyPr/>
          <a:lstStyle/>
          <a:p>
            <a:r>
              <a:rPr lang="en-US" dirty="0"/>
              <a:t>Disclosures</a:t>
            </a:r>
            <a:br>
              <a:rPr lang="en-US" dirty="0"/>
            </a:br>
            <a:br>
              <a:rPr lang="en-US" dirty="0"/>
            </a:br>
            <a:br>
              <a:rPr lang="en-US" dirty="0"/>
            </a:br>
            <a:r>
              <a:rPr lang="en-US" sz="1800" b="0" dirty="0">
                <a:solidFill>
                  <a:schemeClr val="tx1"/>
                </a:solidFill>
                <a:latin typeface="+mn-lt"/>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Broker Check website. </a:t>
            </a:r>
            <a:br>
              <a:rPr lang="en-US" sz="1800" b="0" dirty="0">
                <a:solidFill>
                  <a:schemeClr val="tx1"/>
                </a:solidFill>
                <a:latin typeface="+mn-lt"/>
              </a:rPr>
            </a:br>
            <a:br>
              <a:rPr lang="en-US" sz="1800" b="0" dirty="0">
                <a:solidFill>
                  <a:schemeClr val="tx1"/>
                </a:solidFill>
                <a:latin typeface="+mn-lt"/>
              </a:rPr>
            </a:br>
            <a:r>
              <a:rPr lang="en-US" sz="1800" b="0" dirty="0">
                <a:solidFill>
                  <a:schemeClr val="tx1"/>
                </a:solidFill>
                <a:latin typeface="+mn-lt"/>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br>
              <a:rPr lang="en-US" sz="1800" dirty="0">
                <a:solidFill>
                  <a:schemeClr val="tx1"/>
                </a:solidFill>
                <a:latin typeface="+mj-lt"/>
              </a:rPr>
            </a:br>
            <a:endParaRPr lang="en-US" sz="1800" dirty="0">
              <a:solidFill>
                <a:schemeClr val="tx1"/>
              </a:solidFill>
              <a:latin typeface="+mj-lt"/>
            </a:endParaRPr>
          </a:p>
        </p:txBody>
      </p:sp>
      <p:sp>
        <p:nvSpPr>
          <p:cNvPr id="3" name="Slide Number Placeholder 5">
            <a:extLst>
              <a:ext uri="{FF2B5EF4-FFF2-40B4-BE49-F238E27FC236}">
                <a16:creationId xmlns:a16="http://schemas.microsoft.com/office/drawing/2014/main" id="{1BA8DA2E-50F6-44DD-AF13-C2759BBD126C}"/>
              </a:ext>
            </a:extLst>
          </p:cNvPr>
          <p:cNvSpPr txBox="1">
            <a:spLocks/>
          </p:cNvSpPr>
          <p:nvPr/>
        </p:nvSpPr>
        <p:spPr>
          <a:xfrm>
            <a:off x="0" y="6544056"/>
            <a:ext cx="3267456" cy="237744"/>
          </a:xfrm>
          <a:prstGeom prst="rect">
            <a:avLst/>
          </a:prstGeom>
          <a:noFill/>
        </p:spPr>
        <p:txBody>
          <a:bodyPr anchor="ctr"/>
          <a:lstStyle>
            <a:lvl1pPr algn="l">
              <a:defRPr sz="1000">
                <a:solidFill>
                  <a:schemeClr val="bg2"/>
                </a:solidFill>
                <a:latin typeface="Arial" pitchFamily="34" charset="0"/>
                <a:cs typeface="Arial" pitchFamily="34" charset="0"/>
              </a:defRPr>
            </a:lvl1pPr>
          </a:lstStyle>
          <a:p>
            <a:pPr>
              <a:defRPr/>
            </a:pPr>
            <a:r>
              <a:rPr lang="en-US" sz="900" dirty="0">
                <a:solidFill>
                  <a:srgbClr val="FFFFFF"/>
                </a:solidFill>
              </a:rPr>
              <a:t>[</a:t>
            </a:r>
            <a:r>
              <a:rPr lang="en-US" sz="900" dirty="0">
                <a:solidFill>
                  <a:schemeClr val="bg1"/>
                </a:solidFill>
              </a:rPr>
              <a:t>Ref# 4682551</a:t>
            </a:r>
            <a:r>
              <a:rPr lang="en-US" sz="900" dirty="0">
                <a:solidFill>
                  <a:srgbClr val="FFFFFF"/>
                </a:solidFill>
              </a:rPr>
              <a:t>] </a:t>
            </a:r>
          </a:p>
        </p:txBody>
      </p:sp>
    </p:spTree>
    <p:extLst>
      <p:ext uri="{BB962C8B-B14F-4D97-AF65-F5344CB8AC3E}">
        <p14:creationId xmlns:p14="http://schemas.microsoft.com/office/powerpoint/2010/main" val="40868134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marL="6350" indent="-6350"/>
            <a:r>
              <a:rPr lang="en-US" dirty="0"/>
              <a:t>Investments are offered through [BROKER DEALER NAME], a registered broker dealer. [Insurance is offered through [AGENCY NAME- if applicable.]] </a:t>
            </a:r>
            <a:br>
              <a:rPr lang="en-US" dirty="0"/>
            </a:br>
            <a:br>
              <a:rPr lang="en-US" dirty="0"/>
            </a:br>
            <a:r>
              <a:rPr lang="en-US" dirty="0"/>
              <a:t>BROKER DEALER and AGENCY- if applicable], located at [ADDRESS], [is/are] not affiliated with Prudential Financial.</a:t>
            </a:r>
            <a:br>
              <a:rPr lang="en-US" dirty="0"/>
            </a:br>
            <a:endParaRPr lang="en-US" dirty="0"/>
          </a:p>
        </p:txBody>
      </p:sp>
      <p:sp>
        <p:nvSpPr>
          <p:cNvPr id="14337" name="Title 1"/>
          <p:cNvSpPr>
            <a:spLocks noGrp="1"/>
          </p:cNvSpPr>
          <p:nvPr>
            <p:ph type="title"/>
          </p:nvPr>
        </p:nvSpPr>
        <p:spPr/>
        <p:txBody>
          <a:bodyPr/>
          <a:lstStyle/>
          <a:p>
            <a:r>
              <a:rPr lang="en-US" dirty="0"/>
              <a:t>[Optional Disclosure Slide]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8C7E0-CB31-4870-8B5E-1D57067ADD57}"/>
              </a:ext>
            </a:extLst>
          </p:cNvPr>
          <p:cNvSpPr>
            <a:spLocks noGrp="1"/>
          </p:cNvSpPr>
          <p:nvPr>
            <p:ph type="body" sz="quarter" idx="10"/>
          </p:nvPr>
        </p:nvSpPr>
        <p:spPr>
          <a:xfrm>
            <a:off x="228600" y="4585156"/>
            <a:ext cx="3886200" cy="374104"/>
          </a:xfrm>
        </p:spPr>
        <p:txBody>
          <a:bodyPr/>
          <a:lstStyle/>
          <a:p>
            <a:endParaRPr lang="en-US" dirty="0"/>
          </a:p>
        </p:txBody>
      </p:sp>
      <p:sp>
        <p:nvSpPr>
          <p:cNvPr id="3" name="Text Placeholder 4">
            <a:extLst>
              <a:ext uri="{FF2B5EF4-FFF2-40B4-BE49-F238E27FC236}">
                <a16:creationId xmlns:a16="http://schemas.microsoft.com/office/drawing/2014/main" id="{7C2F91E4-46AF-46A0-A8F3-7A60082A853B}"/>
              </a:ext>
            </a:extLst>
          </p:cNvPr>
          <p:cNvSpPr txBox="1">
            <a:spLocks noChangeArrowheads="1"/>
          </p:cNvSpPr>
          <p:nvPr/>
        </p:nvSpPr>
        <p:spPr bwMode="auto">
          <a:xfrm>
            <a:off x="5293894" y="4598313"/>
            <a:ext cx="3505200" cy="430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TX or IL,</a:t>
            </a:r>
            <a:b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br>
            <a: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use the phrase “Insurance Sales Presentation.”]</a:t>
            </a:r>
          </a:p>
        </p:txBody>
      </p:sp>
      <p:sp>
        <p:nvSpPr>
          <p:cNvPr id="6" name="TextBox 5">
            <a:extLst>
              <a:ext uri="{FF2B5EF4-FFF2-40B4-BE49-F238E27FC236}">
                <a16:creationId xmlns:a16="http://schemas.microsoft.com/office/drawing/2014/main" id="{FBED4090-BFB1-4442-B89B-872CBA5F8C0C}"/>
              </a:ext>
            </a:extLst>
          </p:cNvPr>
          <p:cNvSpPr txBox="1"/>
          <p:nvPr/>
        </p:nvSpPr>
        <p:spPr>
          <a:xfrm>
            <a:off x="228600" y="4954324"/>
            <a:ext cx="3276600" cy="261610"/>
          </a:xfrm>
          <a:prstGeom prst="rect">
            <a:avLst/>
          </a:prstGeom>
          <a:noFill/>
        </p:spPr>
        <p:txBody>
          <a:bodyPr wrap="square" rtlCol="0">
            <a:spAutoFit/>
          </a:bodyPr>
          <a:lstStyle/>
          <a:p>
            <a:r>
              <a:rPr lang="en-US" sz="1100" dirty="0">
                <a:latin typeface="Arial" pitchFamily="34" charset="0"/>
                <a:ea typeface="ＭＳ Ｐゴシック" pitchFamily="34" charset="-128"/>
                <a:cs typeface="Arial" pitchFamily="34" charset="0"/>
              </a:rPr>
              <a:t>[In CA and AR, add License Number]</a:t>
            </a:r>
            <a:endParaRPr lang="en-US" sz="1100" dirty="0"/>
          </a:p>
        </p:txBody>
      </p:sp>
      <p:sp>
        <p:nvSpPr>
          <p:cNvPr id="8" name="TextBox 7">
            <a:extLst>
              <a:ext uri="{FF2B5EF4-FFF2-40B4-BE49-F238E27FC236}">
                <a16:creationId xmlns:a16="http://schemas.microsoft.com/office/drawing/2014/main" id="{4DB21EB6-A234-4219-971C-29A5019B437F}"/>
              </a:ext>
            </a:extLst>
          </p:cNvPr>
          <p:cNvSpPr txBox="1"/>
          <p:nvPr/>
        </p:nvSpPr>
        <p:spPr>
          <a:xfrm>
            <a:off x="228600" y="5224046"/>
            <a:ext cx="9144000" cy="338554"/>
          </a:xfrm>
          <a:prstGeom prst="rect">
            <a:avLst/>
          </a:prstGeom>
          <a:noFill/>
        </p:spPr>
        <p:txBody>
          <a:bodyPr wrap="square" rtlCol="0">
            <a:spAutoFit/>
          </a:bodyPr>
          <a:lstStyle/>
          <a:p>
            <a:r>
              <a:rPr lang="en-US" sz="1600" dirty="0"/>
              <a:t>Issued by Pruco Life Insurance Company and by Pruco Life Insurance Company of New Jersey.</a:t>
            </a:r>
          </a:p>
        </p:txBody>
      </p:sp>
      <p:sp>
        <p:nvSpPr>
          <p:cNvPr id="10" name="Rectangle 9">
            <a:extLst>
              <a:ext uri="{FF2B5EF4-FFF2-40B4-BE49-F238E27FC236}">
                <a16:creationId xmlns:a16="http://schemas.microsoft.com/office/drawing/2014/main" id="{162DF292-2A94-474E-864E-C35A81D7195C}"/>
              </a:ext>
            </a:extLst>
          </p:cNvPr>
          <p:cNvSpPr/>
          <p:nvPr/>
        </p:nvSpPr>
        <p:spPr>
          <a:xfrm>
            <a:off x="228600" y="5588913"/>
            <a:ext cx="8153947" cy="430887"/>
          </a:xfrm>
          <a:prstGeom prst="rect">
            <a:avLst/>
          </a:prstGeom>
        </p:spPr>
        <p:txBody>
          <a:bodyPr wrap="square">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pic>
        <p:nvPicPr>
          <p:cNvPr id="11" name="Picture 10">
            <a:extLst>
              <a:ext uri="{FF2B5EF4-FFF2-40B4-BE49-F238E27FC236}">
                <a16:creationId xmlns:a16="http://schemas.microsoft.com/office/drawing/2014/main" id="{DEE90D2B-F793-470A-AB4C-61F74F1A2AE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3452" y="6096000"/>
            <a:ext cx="1588135" cy="442595"/>
          </a:xfrm>
          <a:prstGeom prst="rect">
            <a:avLst/>
          </a:prstGeom>
        </p:spPr>
      </p:pic>
      <p:sp>
        <p:nvSpPr>
          <p:cNvPr id="12" name="TextBox 11">
            <a:extLst>
              <a:ext uri="{FF2B5EF4-FFF2-40B4-BE49-F238E27FC236}">
                <a16:creationId xmlns:a16="http://schemas.microsoft.com/office/drawing/2014/main" id="{F138BD05-ED23-4307-96F8-903341A29DC6}"/>
              </a:ext>
            </a:extLst>
          </p:cNvPr>
          <p:cNvSpPr txBox="1"/>
          <p:nvPr/>
        </p:nvSpPr>
        <p:spPr>
          <a:xfrm>
            <a:off x="426114" y="6596390"/>
            <a:ext cx="2774285" cy="538609"/>
          </a:xfrm>
          <a:prstGeom prst="rect">
            <a:avLst/>
          </a:prstGeom>
          <a:noFill/>
        </p:spPr>
        <p:txBody>
          <a:bodyPr wrap="square" rtlCol="0">
            <a:spAutoFit/>
          </a:bodyPr>
          <a:lstStyle/>
          <a:p>
            <a:r>
              <a:rPr lang="mr-IN" sz="1100" dirty="0">
                <a:solidFill>
                  <a:schemeClr val="accent6">
                    <a:lumMod val="50000"/>
                  </a:schemeClr>
                </a:solidFill>
                <a:latin typeface="+mn-lt"/>
              </a:rPr>
              <a:t>1001540-0000</a:t>
            </a:r>
            <a:r>
              <a:rPr lang="en-US" sz="1100" dirty="0">
                <a:solidFill>
                  <a:schemeClr val="accent6">
                    <a:lumMod val="50000"/>
                  </a:schemeClr>
                </a:solidFill>
                <a:latin typeface="+mn-lt"/>
              </a:rPr>
              <a:t>5</a:t>
            </a:r>
            <a:r>
              <a:rPr lang="mr-IN" sz="1100" dirty="0">
                <a:solidFill>
                  <a:schemeClr val="accent6">
                    <a:lumMod val="50000"/>
                  </a:schemeClr>
                </a:solidFill>
                <a:latin typeface="+mn-lt"/>
              </a:rPr>
              <a:t>-00</a:t>
            </a:r>
            <a:r>
              <a:rPr lang="en-US" sz="1100" dirty="0">
                <a:solidFill>
                  <a:schemeClr val="accent6">
                    <a:lumMod val="50000"/>
                  </a:schemeClr>
                </a:solidFill>
                <a:latin typeface="+mn-lt"/>
              </a:rPr>
              <a:t>  </a:t>
            </a:r>
            <a:r>
              <a:rPr lang="mr-IN" sz="1100" dirty="0">
                <a:solidFill>
                  <a:schemeClr val="accent6">
                    <a:lumMod val="50000"/>
                  </a:schemeClr>
                </a:solidFill>
                <a:latin typeface="+mn-lt"/>
              </a:rPr>
              <a:t>Ed</a:t>
            </a:r>
            <a:r>
              <a:rPr lang="en-US" sz="1100" dirty="0">
                <a:solidFill>
                  <a:schemeClr val="accent6">
                    <a:lumMod val="50000"/>
                  </a:schemeClr>
                </a:solidFill>
                <a:latin typeface="+mn-lt"/>
              </a:rPr>
              <a:t>. 03/2019</a:t>
            </a:r>
            <a:endParaRPr lang="mr-IN" sz="1100" dirty="0">
              <a:solidFill>
                <a:schemeClr val="accent6">
                  <a:lumMod val="50000"/>
                </a:schemeClr>
              </a:solidFill>
              <a:latin typeface="+mn-lt"/>
            </a:endParaRPr>
          </a:p>
          <a:p>
            <a:endParaRPr lang="en-US" dirty="0"/>
          </a:p>
        </p:txBody>
      </p:sp>
    </p:spTree>
    <p:extLst>
      <p:ext uri="{BB962C8B-B14F-4D97-AF65-F5344CB8AC3E}">
        <p14:creationId xmlns:p14="http://schemas.microsoft.com/office/powerpoint/2010/main" val="369387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t>[For Allstate Financial Services only: This slide must be shown prior to the beginning of the customer presentation]</a:t>
            </a:r>
          </a:p>
        </p:txBody>
      </p:sp>
      <p:sp>
        <p:nvSpPr>
          <p:cNvPr id="7" name="Content Placeholder 8">
            <a:extLst>
              <a:ext uri="{FF2B5EF4-FFF2-40B4-BE49-F238E27FC236}">
                <a16:creationId xmlns:a16="http://schemas.microsoft.com/office/drawing/2014/main" id="{803AB7BD-A8FD-4ECD-AF42-76EEE4E87EB2}"/>
              </a:ext>
            </a:extLst>
          </p:cNvPr>
          <p:cNvSpPr>
            <a:spLocks noGrp="1"/>
          </p:cNvSpPr>
          <p:nvPr>
            <p:ph idx="1"/>
          </p:nvPr>
        </p:nvSpPr>
        <p:spPr>
          <a:xfrm>
            <a:off x="457200" y="1371601"/>
            <a:ext cx="8229600" cy="3962400"/>
          </a:xfrm>
        </p:spPr>
        <p:txBody>
          <a:bodyPr>
            <a:normAutofit fontScale="85000" lnSpcReduction="10000"/>
          </a:bodyPr>
          <a:lstStyle/>
          <a:p>
            <a:r>
              <a:rPr lang="en-US" dirty="0">
                <a:solidFill>
                  <a:schemeClr val="tx1"/>
                </a:solidFill>
              </a:rPr>
              <a:t>[Hosted/Presented by:]</a:t>
            </a:r>
            <a:br>
              <a:rPr lang="en-US" dirty="0">
                <a:solidFill>
                  <a:schemeClr val="tx1"/>
                </a:solidFill>
              </a:rPr>
            </a:br>
            <a:br>
              <a:rPr lang="en-US" dirty="0">
                <a:solidFill>
                  <a:schemeClr val="tx1"/>
                </a:solidFill>
              </a:rPr>
            </a:br>
            <a:r>
              <a:rPr lang="en-US" dirty="0">
                <a:solidFill>
                  <a:schemeClr val="tx1"/>
                </a:solidFill>
              </a:rPr>
              <a:t>[PFR Name]</a:t>
            </a:r>
            <a:br>
              <a:rPr lang="en-US" dirty="0">
                <a:solidFill>
                  <a:schemeClr val="tx1"/>
                </a:solidFill>
              </a:rPr>
            </a:br>
            <a:r>
              <a:rPr lang="en-US" dirty="0">
                <a:solidFill>
                  <a:schemeClr val="tx1"/>
                </a:solidFill>
              </a:rPr>
              <a:t>Personal Financial Representative</a:t>
            </a:r>
            <a:br>
              <a:rPr lang="en-US" dirty="0">
                <a:solidFill>
                  <a:schemeClr val="tx1"/>
                </a:solidFill>
              </a:rPr>
            </a:br>
            <a:r>
              <a:rPr lang="en-US" dirty="0">
                <a:solidFill>
                  <a:schemeClr val="tx1"/>
                </a:solidFill>
              </a:rPr>
              <a:t>[Allstate Financial Services, LLC or LSA Securities (in LA &amp; PA)]</a:t>
            </a:r>
          </a:p>
          <a:p>
            <a:endParaRPr lang="en-US" dirty="0">
              <a:solidFill>
                <a:schemeClr val="tx1"/>
              </a:solidFill>
            </a:endParaRPr>
          </a:p>
          <a:p>
            <a:r>
              <a:rPr lang="en-US" dirty="0">
                <a:solidFill>
                  <a:schemeClr val="tx1"/>
                </a:solidFill>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a:t>
            </a:r>
            <a:r>
              <a:rPr lang="en-US" dirty="0">
                <a:solidFill>
                  <a:schemeClr val="tx1"/>
                </a:solidFill>
                <a:hlinkClick r:id="rId3">
                  <a:extLst>
                    <a:ext uri="{A12FA001-AC4F-418D-AE19-62706E023703}">
                      <ahyp:hlinkClr xmlns:ahyp="http://schemas.microsoft.com/office/drawing/2018/hyperlinkcolor" val="tx"/>
                    </a:ext>
                  </a:extLst>
                </a:hlinkClick>
              </a:rPr>
              <a:t>BrokerCheck</a:t>
            </a:r>
            <a:r>
              <a:rPr lang="en-US" dirty="0">
                <a:solidFill>
                  <a:schemeClr val="tx1"/>
                </a:solidFill>
              </a:rPr>
              <a:t> website. </a:t>
            </a:r>
          </a:p>
          <a:p>
            <a:endParaRPr lang="en-US" dirty="0">
              <a:solidFill>
                <a:schemeClr val="tx1"/>
              </a:solidFill>
            </a:endParaRPr>
          </a:p>
          <a:p>
            <a:r>
              <a:rPr lang="en-US" dirty="0">
                <a:solidFill>
                  <a:schemeClr val="tx1"/>
                </a:solidFill>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p>
        </p:txBody>
      </p:sp>
    </p:spTree>
    <p:extLst>
      <p:ext uri="{BB962C8B-B14F-4D97-AF65-F5344CB8AC3E}">
        <p14:creationId xmlns:p14="http://schemas.microsoft.com/office/powerpoint/2010/main" val="12447789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21187" y="494442"/>
            <a:ext cx="8901628"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cs typeface="Calibri" panose="020F0502020204030204" pitchFamily="34" charset="0"/>
              </a:rPr>
              <a:t>Bank of America Corporation (“Bank of America”) is a financial holding company that, through its subsidiaries and affiliated companies, provides banking and investment products and other financial services.</a:t>
            </a:r>
          </a:p>
          <a:p>
            <a:pPr eaLnBrk="1" hangingPunct="1">
              <a:spcBef>
                <a:spcPct val="0"/>
              </a:spcBef>
              <a:buFontTx/>
              <a:buNone/>
            </a:pPr>
            <a:endParaRPr lang="en-US" altLang="en-US" sz="500" b="1" dirty="0">
              <a:solidFill>
                <a:srgbClr val="000000"/>
              </a:solidFill>
              <a:cs typeface="Calibri" panose="020F0502020204030204" pitchFamily="34" charset="0"/>
            </a:endParaRPr>
          </a:p>
          <a:p>
            <a:pPr eaLnBrk="1" hangingPunct="1">
              <a:spcBef>
                <a:spcPct val="0"/>
              </a:spcBef>
              <a:buFontTx/>
              <a:buNone/>
            </a:pPr>
            <a:r>
              <a:rPr lang="en-US" altLang="en-US" sz="1300" dirty="0">
                <a:cs typeface="Calibri" panose="020F0502020204030204" pitchFamily="34" charset="0"/>
              </a:rPr>
              <a:t>Merrill Lynch makes available products and services offered by Merrill Lynch, Pierce, Fenner &amp; Smith Incorporated (“MLPF&amp;S”), a registered broker-dealer and member SIPC, and other subsidiaries of Bank of America Corporation (BofA Corp).  Merrill Lynch Life Agency is a licensed insurance agency and a wholly owned subsidiary of BofA Corp.  </a:t>
            </a:r>
            <a:br>
              <a:rPr lang="en-US" altLang="en-US" sz="1300" dirty="0">
                <a:cs typeface="Calibri" panose="020F0502020204030204" pitchFamily="34" charset="0"/>
              </a:rPr>
            </a:br>
            <a:br>
              <a:rPr lang="en-US" altLang="en-US" sz="500" dirty="0">
                <a:cs typeface="Calibri" panose="020F0502020204030204" pitchFamily="34" charset="0"/>
              </a:rPr>
            </a:br>
            <a:r>
              <a:rPr lang="en-US" altLang="en-US" sz="1300" dirty="0">
                <a:cs typeface="Calibri" panose="020F0502020204030204" pitchFamily="34" charset="0"/>
              </a:rPr>
              <a:t>Investment products offered through MLPF&amp;S and insurance and annuity products offered through Merrill Lynch Life Agency Inc.:</a:t>
            </a:r>
          </a:p>
          <a:p>
            <a:pPr eaLnBrk="1" hangingPunct="1">
              <a:spcBef>
                <a:spcPct val="0"/>
              </a:spcBef>
              <a:buFontTx/>
              <a:buNone/>
            </a:pPr>
            <a:endParaRPr lang="en-US" altLang="en-US" sz="1300" dirty="0">
              <a:cs typeface="Calibri" panose="020F0502020204030204" pitchFamily="34" charset="0"/>
            </a:endParaRPr>
          </a:p>
          <a:p>
            <a:pPr eaLnBrk="1" hangingPunct="1">
              <a:spcBef>
                <a:spcPct val="0"/>
              </a:spcBef>
              <a:buFontTx/>
              <a:buNone/>
            </a:pPr>
            <a:r>
              <a:rPr lang="en-US" altLang="en-US" sz="1300" dirty="0">
                <a:cs typeface="Calibri" panose="020F0502020204030204" pitchFamily="34" charset="0"/>
              </a:rPr>
              <a:t> </a:t>
            </a:r>
          </a:p>
          <a:p>
            <a:pPr eaLnBrk="1" hangingPunct="1">
              <a:spcBef>
                <a:spcPct val="0"/>
              </a:spcBef>
              <a:buFontTx/>
              <a:buNone/>
            </a:pPr>
            <a:endParaRPr lang="en-US" altLang="en-US" sz="1300" dirty="0">
              <a:cs typeface="Calibri" panose="020F0502020204030204" pitchFamily="34" charset="0"/>
            </a:endParaRPr>
          </a:p>
          <a:p>
            <a:pPr eaLnBrk="1" hangingPunct="1">
              <a:spcBef>
                <a:spcPct val="0"/>
              </a:spcBef>
              <a:buFontTx/>
              <a:buNone/>
            </a:pPr>
            <a:r>
              <a:rPr lang="en-US" altLang="en-US" sz="1300" dirty="0">
                <a:cs typeface="Calibri" panose="020F0502020204030204" pitchFamily="34" charset="0"/>
              </a:rPr>
              <a:t>The views and opinions expressed in this presentation are not necessarily those of Bank of America Corporation; </a:t>
            </a:r>
            <a:r>
              <a:rPr lang="en-US" altLang="en-US" sz="1300" dirty="0">
                <a:solidFill>
                  <a:srgbClr val="000000"/>
                </a:solidFill>
                <a:cs typeface="Calibri" panose="020F0502020204030204" pitchFamily="34" charset="0"/>
              </a:rPr>
              <a:t>Merrill Lynch, Pierce, Fenner &amp; Smith Incorporated; </a:t>
            </a:r>
            <a:r>
              <a:rPr lang="en-US" altLang="en-US" sz="1300" dirty="0">
                <a:cs typeface="Calibri" panose="020F0502020204030204" pitchFamily="34" charset="0"/>
              </a:rPr>
              <a:t>or any affiliates. </a:t>
            </a:r>
          </a:p>
          <a:p>
            <a:pPr eaLnBrk="1" hangingPunct="1">
              <a:spcBef>
                <a:spcPct val="0"/>
              </a:spcBef>
              <a:buFontTx/>
              <a:buNone/>
            </a:pPr>
            <a:endParaRPr lang="en-US" altLang="en-US" sz="500" dirty="0">
              <a:cs typeface="Calibri" panose="020F0502020204030204" pitchFamily="34" charset="0"/>
            </a:endParaRPr>
          </a:p>
          <a:p>
            <a:pPr eaLnBrk="1" hangingPunct="1">
              <a:spcBef>
                <a:spcPct val="0"/>
              </a:spcBef>
              <a:buFontTx/>
              <a:buNone/>
            </a:pPr>
            <a:r>
              <a:rPr lang="en-US" altLang="en-US" sz="1300" dirty="0">
                <a:cs typeface="Calibri" panose="020F0502020204030204" pitchFamily="34" charset="0"/>
              </a:rPr>
              <a:t>Nothing discussed or suggested in these materials should be construed as permission to supersede or circumvent any Bank of America, </a:t>
            </a:r>
            <a:r>
              <a:rPr lang="en-US" altLang="en-US" sz="1300" dirty="0">
                <a:solidFill>
                  <a:srgbClr val="000000"/>
                </a:solidFill>
                <a:cs typeface="Calibri" panose="020F0502020204030204" pitchFamily="34" charset="0"/>
              </a:rPr>
              <a:t>Merrill Lynch, Pierce, Fenner &amp; Smith Incorporated</a:t>
            </a:r>
            <a:r>
              <a:rPr lang="en-US" altLang="en-US" sz="1300" dirty="0">
                <a:cs typeface="Calibri" panose="020F0502020204030204" pitchFamily="34" charset="0"/>
              </a:rPr>
              <a:t> policies, procedures, rules, and guidelines.</a:t>
            </a:r>
          </a:p>
          <a:p>
            <a:pPr eaLnBrk="1" hangingPunct="1">
              <a:spcBef>
                <a:spcPct val="0"/>
              </a:spcBef>
              <a:buFontTx/>
              <a:buNone/>
            </a:pPr>
            <a:endParaRPr lang="en-US" altLang="en-US" sz="500" dirty="0">
              <a:cs typeface="Calibri" panose="020F0502020204030204" pitchFamily="34" charset="0"/>
            </a:endParaRPr>
          </a:p>
          <a:p>
            <a:pPr>
              <a:spcBef>
                <a:spcPct val="0"/>
              </a:spcBef>
              <a:buNone/>
            </a:pPr>
            <a:r>
              <a:rPr lang="en-US" altLang="en-US" sz="1300" dirty="0">
                <a:cs typeface="Calibri" panose="020F0502020204030204" pitchFamily="34" charset="0"/>
              </a:rPr>
              <a:t>[</a:t>
            </a:r>
            <a:r>
              <a:rPr lang="en-US" sz="1300" dirty="0">
                <a:cs typeface="Calibri" panose="020F0502020204030204" pitchFamily="34" charset="0"/>
              </a:rPr>
              <a:t>This material should be regarded as educational information on health care and Social Security and is not intended to provide specific advice. If you have questions regarding your particular situation, you should contact your legal or tax advisors.]</a:t>
            </a:r>
            <a:endParaRPr lang="en-US" altLang="en-US" sz="1300" dirty="0">
              <a:cs typeface="Calibri" panose="020F0502020204030204" pitchFamily="34" charset="0"/>
            </a:endParaRPr>
          </a:p>
          <a:p>
            <a:pPr eaLnBrk="1" hangingPunct="1">
              <a:spcBef>
                <a:spcPct val="0"/>
              </a:spcBef>
              <a:buFontTx/>
              <a:buNone/>
            </a:pPr>
            <a:endParaRPr lang="en-US" altLang="en-US" sz="500" dirty="0">
              <a:cs typeface="Calibri" panose="020F0502020204030204" pitchFamily="34" charset="0"/>
            </a:endParaRPr>
          </a:p>
          <a:p>
            <a:pPr>
              <a:spcBef>
                <a:spcPct val="0"/>
              </a:spcBef>
              <a:buNone/>
            </a:pPr>
            <a:r>
              <a:rPr lang="en-US" sz="1300" b="1" dirty="0">
                <a:solidFill>
                  <a:srgbClr val="000000"/>
                </a:solidFill>
                <a:cs typeface="Calibri" panose="020F0502020204030204" pitchFamily="34" charset="0"/>
              </a:rPr>
              <a:t>[INCLUDE THE FOLLOWING DISCLOSURE AND </a:t>
            </a:r>
            <a:r>
              <a:rPr lang="en-US" sz="1300" b="1" u="sng" dirty="0">
                <a:solidFill>
                  <a:srgbClr val="000000"/>
                </a:solidFill>
                <a:cs typeface="Calibri" panose="020F0502020204030204" pitchFamily="34" charset="0"/>
              </a:rPr>
              <a:t>READ</a:t>
            </a:r>
            <a:r>
              <a:rPr lang="en-US" sz="1300" b="1" dirty="0">
                <a:solidFill>
                  <a:srgbClr val="000000"/>
                </a:solidFill>
                <a:cs typeface="Calibri" panose="020F0502020204030204" pitchFamily="34" charset="0"/>
              </a:rPr>
              <a:t> </a:t>
            </a:r>
            <a:r>
              <a:rPr lang="en-US" sz="1300" b="1" u="sng" dirty="0">
                <a:solidFill>
                  <a:srgbClr val="000000"/>
                </a:solidFill>
                <a:cs typeface="Calibri" panose="020F0502020204030204" pitchFamily="34" charset="0"/>
              </a:rPr>
              <a:t>ALOUD</a:t>
            </a:r>
            <a:r>
              <a:rPr lang="en-US" sz="1300" b="1" dirty="0">
                <a:solidFill>
                  <a:srgbClr val="000000"/>
                </a:solidFill>
                <a:cs typeface="Calibri" panose="020F0502020204030204" pitchFamily="34" charset="0"/>
              </a:rPr>
              <a:t> IF HEAVY TAX DISCUSSION OR ADDRESSING NEW TAX LAWS][[</a:t>
            </a:r>
            <a:r>
              <a:rPr lang="en-US" sz="1300" b="1" dirty="0">
                <a:cs typeface="Calibri" panose="020F0502020204030204" pitchFamily="34" charset="0"/>
              </a:rPr>
              <a:t>Merrill Lynch does not provide legal or tax advice. We recommend that you consult with your lawyer, accountant or other advisor about questions affecting your individual circumstances. The content was provided by a third party not affiliated with Merrill Lynch or any of its affiliates and is for information and educational purposes only. The opinions and views expressed do not necessarily reflect the opinions and views of Merrill Lynch or any of its affiliates. Any assumptions, opinions and estimates are as of the date of this material and are subject to change without notice. The information contained in this material does not constitute advice on the tax consequences of making any particular investment decision. This material does not take into account your particular investment objectives, financial situations or needs and is not intended as a recommendation, offer or solicitation for the purchase or sale of any security, financial instrument, or strategy. Before acting on any recommendation in this material, you should consider whether it is suitable for your particular circumstances and, if necessary, seek professional advice.]</a:t>
            </a:r>
            <a:endParaRPr lang="en-US" altLang="en-US" sz="1200" dirty="0">
              <a:cs typeface="Calibri" panose="020F0502020204030204" pitchFamily="34" charset="0"/>
            </a:endParaRPr>
          </a:p>
        </p:txBody>
      </p:sp>
      <p:sp>
        <p:nvSpPr>
          <p:cNvPr id="5" name="Title 7"/>
          <p:cNvSpPr txBox="1">
            <a:spLocks/>
          </p:cNvSpPr>
          <p:nvPr/>
        </p:nvSpPr>
        <p:spPr>
          <a:xfrm>
            <a:off x="121187" y="78320"/>
            <a:ext cx="6229350"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Merrill Lynch Events Only]</a:t>
            </a:r>
          </a:p>
        </p:txBody>
      </p:sp>
      <p:grpSp>
        <p:nvGrpSpPr>
          <p:cNvPr id="22" name="Group 21"/>
          <p:cNvGrpSpPr/>
          <p:nvPr/>
        </p:nvGrpSpPr>
        <p:grpSpPr>
          <a:xfrm>
            <a:off x="391426" y="1957741"/>
            <a:ext cx="8229599" cy="444232"/>
            <a:chOff x="457197" y="1840583"/>
            <a:chExt cx="8229599" cy="539285"/>
          </a:xfrm>
        </p:grpSpPr>
        <p:sp>
          <p:nvSpPr>
            <p:cNvPr id="23" name="TextBox 22"/>
            <p:cNvSpPr txBox="1"/>
            <p:nvPr/>
          </p:nvSpPr>
          <p:spPr>
            <a:xfrm>
              <a:off x="457199" y="1840583"/>
              <a:ext cx="3264308" cy="266133"/>
            </a:xfrm>
            <a:prstGeom prst="rect">
              <a:avLst/>
            </a:prstGeom>
            <a:noFill/>
            <a:ln w="12700">
              <a:solidFill>
                <a:schemeClr val="bg2">
                  <a:lumMod val="25000"/>
                </a:schemeClr>
              </a:solidFill>
            </a:ln>
          </p:spPr>
          <p:txBody>
            <a:bodyPr wrap="square" rtlCol="0" anchor="ctr">
              <a:noAutofit/>
            </a:bodyPr>
            <a:lstStyle/>
            <a:p>
              <a:pPr lvl="0" algn="ctr" defTabSz="914400" fontAlgn="base">
                <a:spcBef>
                  <a:spcPct val="0"/>
                </a:spcBef>
                <a:spcAft>
                  <a:spcPct val="0"/>
                </a:spcAft>
              </a:pPr>
              <a:r>
                <a:rPr lang="en-US" sz="1100" b="1" dirty="0">
                  <a:latin typeface="Calibri" panose="020F0502020204030204" pitchFamily="34" charset="0"/>
                  <a:ea typeface="Times New Roman" pitchFamily="18" charset="0"/>
                  <a:cs typeface="Calibri" panose="020F0502020204030204" pitchFamily="34" charset="0"/>
                </a:rPr>
                <a:t>Are Not FDIC Insured</a:t>
              </a:r>
            </a:p>
          </p:txBody>
        </p:sp>
        <p:sp>
          <p:nvSpPr>
            <p:cNvPr id="24" name="TextBox 23"/>
            <p:cNvSpPr txBox="1"/>
            <p:nvPr/>
          </p:nvSpPr>
          <p:spPr>
            <a:xfrm>
              <a:off x="457197" y="2108345"/>
              <a:ext cx="3264311" cy="271523"/>
            </a:xfrm>
            <a:prstGeom prst="rect">
              <a:avLst/>
            </a:prstGeom>
            <a:noFill/>
            <a:ln w="12700">
              <a:solidFill>
                <a:schemeClr val="bg2">
                  <a:lumMod val="25000"/>
                </a:schemeClr>
              </a:solidFill>
            </a:ln>
          </p:spPr>
          <p:txBody>
            <a:bodyPr wrap="square" rtlCol="0" anchor="ctr">
              <a:noAutofit/>
            </a:bodyPr>
            <a:lstStyle/>
            <a:p>
              <a:pPr lvl="0" algn="ctr" defTabSz="914400" fontAlgn="base">
                <a:spcBef>
                  <a:spcPct val="0"/>
                </a:spcBef>
                <a:spcAft>
                  <a:spcPct val="0"/>
                </a:spcAft>
              </a:pPr>
              <a:r>
                <a:rPr lang="en-US" sz="1100" b="1" dirty="0">
                  <a:solidFill>
                    <a:srgbClr val="000000"/>
                  </a:solidFill>
                  <a:latin typeface="Calibri" panose="020F0502020204030204" pitchFamily="34" charset="0"/>
                  <a:ea typeface="Times New Roman" pitchFamily="18" charset="0"/>
                  <a:cs typeface="Calibri" panose="020F0502020204030204" pitchFamily="34" charset="0"/>
                </a:rPr>
                <a:t>Are Not Insured by Any Federal Government Agency</a:t>
              </a:r>
            </a:p>
          </p:txBody>
        </p:sp>
        <p:sp>
          <p:nvSpPr>
            <p:cNvPr id="25" name="TextBox 24"/>
            <p:cNvSpPr txBox="1"/>
            <p:nvPr/>
          </p:nvSpPr>
          <p:spPr>
            <a:xfrm>
              <a:off x="3721508" y="1840583"/>
              <a:ext cx="1622321" cy="264504"/>
            </a:xfrm>
            <a:prstGeom prst="rect">
              <a:avLst/>
            </a:prstGeom>
            <a:noFill/>
            <a:ln w="12700">
              <a:solidFill>
                <a:schemeClr val="bg2">
                  <a:lumMod val="25000"/>
                </a:schemeClr>
              </a:solidFill>
            </a:ln>
          </p:spPr>
          <p:txBody>
            <a:bodyPr wrap="square" rtlCol="0" anchor="ctr">
              <a:noAutofit/>
            </a:bodyPr>
            <a:lstStyle/>
            <a:p>
              <a:pPr lvl="0" algn="ctr" defTabSz="914400" fontAlgn="base">
                <a:spcBef>
                  <a:spcPct val="0"/>
                </a:spcBef>
                <a:spcAft>
                  <a:spcPct val="0"/>
                </a:spcAft>
              </a:pPr>
              <a:r>
                <a:rPr lang="en-US" sz="1100" b="1" dirty="0">
                  <a:latin typeface="Calibri" panose="020F0502020204030204" pitchFamily="34" charset="0"/>
                  <a:ea typeface="Times New Roman" pitchFamily="18" charset="0"/>
                  <a:cs typeface="Calibri" panose="020F0502020204030204" pitchFamily="34" charset="0"/>
                </a:rPr>
                <a:t>May Lose Value</a:t>
              </a:r>
            </a:p>
          </p:txBody>
        </p:sp>
        <p:sp>
          <p:nvSpPr>
            <p:cNvPr id="26" name="TextBox 25"/>
            <p:cNvSpPr txBox="1"/>
            <p:nvPr/>
          </p:nvSpPr>
          <p:spPr>
            <a:xfrm>
              <a:off x="3721508" y="2108345"/>
              <a:ext cx="1622321" cy="271523"/>
            </a:xfrm>
            <a:prstGeom prst="rect">
              <a:avLst/>
            </a:prstGeom>
            <a:noFill/>
            <a:ln w="12700">
              <a:solidFill>
                <a:schemeClr val="bg2">
                  <a:lumMod val="25000"/>
                </a:schemeClr>
              </a:solidFill>
            </a:ln>
          </p:spPr>
          <p:txBody>
            <a:bodyPr wrap="square" rtlCol="0" anchor="ctr">
              <a:noAutofit/>
            </a:bodyPr>
            <a:lstStyle/>
            <a:p>
              <a:pPr lvl="0" algn="ctr" defTabSz="914400" fontAlgn="base">
                <a:spcBef>
                  <a:spcPct val="0"/>
                </a:spcBef>
                <a:spcAft>
                  <a:spcPct val="0"/>
                </a:spcAft>
              </a:pPr>
              <a:r>
                <a:rPr lang="en-US" sz="1100" b="1" dirty="0">
                  <a:latin typeface="Calibri" panose="020F0502020204030204" pitchFamily="34" charset="0"/>
                  <a:ea typeface="Times New Roman" pitchFamily="18" charset="0"/>
                  <a:cs typeface="Calibri" panose="020F0502020204030204" pitchFamily="34" charset="0"/>
                </a:rPr>
                <a:t>Are Not Deposits</a:t>
              </a:r>
            </a:p>
          </p:txBody>
        </p:sp>
        <p:sp>
          <p:nvSpPr>
            <p:cNvPr id="27" name="TextBox 26"/>
            <p:cNvSpPr txBox="1"/>
            <p:nvPr/>
          </p:nvSpPr>
          <p:spPr>
            <a:xfrm>
              <a:off x="5343830" y="1840585"/>
              <a:ext cx="3342966" cy="264501"/>
            </a:xfrm>
            <a:prstGeom prst="rect">
              <a:avLst/>
            </a:prstGeom>
            <a:noFill/>
            <a:ln w="12700">
              <a:solidFill>
                <a:schemeClr val="bg2">
                  <a:lumMod val="25000"/>
                </a:schemeClr>
              </a:solidFill>
            </a:ln>
          </p:spPr>
          <p:txBody>
            <a:bodyPr wrap="square" rtlCol="0" anchor="ctr">
              <a:noAutofit/>
            </a:bodyPr>
            <a:lstStyle/>
            <a:p>
              <a:pPr lvl="0" algn="ctr" defTabSz="914400" fontAlgn="base">
                <a:spcBef>
                  <a:spcPct val="0"/>
                </a:spcBef>
                <a:spcAft>
                  <a:spcPct val="0"/>
                </a:spcAft>
              </a:pPr>
              <a:r>
                <a:rPr lang="en-US" sz="1100" b="1" dirty="0">
                  <a:latin typeface="Calibri" panose="020F0502020204030204" pitchFamily="34" charset="0"/>
                  <a:ea typeface="Times New Roman" pitchFamily="18" charset="0"/>
                  <a:cs typeface="Calibri" panose="020F0502020204030204" pitchFamily="34" charset="0"/>
                </a:rPr>
                <a:t>Are Not Bank Guaranteed</a:t>
              </a:r>
            </a:p>
          </p:txBody>
        </p:sp>
        <p:sp>
          <p:nvSpPr>
            <p:cNvPr id="28" name="TextBox 27"/>
            <p:cNvSpPr txBox="1"/>
            <p:nvPr/>
          </p:nvSpPr>
          <p:spPr>
            <a:xfrm>
              <a:off x="5343830" y="2106716"/>
              <a:ext cx="3342965" cy="271523"/>
            </a:xfrm>
            <a:prstGeom prst="rect">
              <a:avLst/>
            </a:prstGeom>
            <a:noFill/>
            <a:ln w="12700">
              <a:solidFill>
                <a:schemeClr val="bg2">
                  <a:lumMod val="25000"/>
                </a:schemeClr>
              </a:solidFill>
            </a:ln>
          </p:spPr>
          <p:txBody>
            <a:bodyPr wrap="square" rtlCol="0" anchor="ctr">
              <a:noAutofit/>
            </a:bodyPr>
            <a:lstStyle/>
            <a:p>
              <a:pPr lvl="0" algn="ctr" defTabSz="914400" fontAlgn="base">
                <a:spcBef>
                  <a:spcPct val="0"/>
                </a:spcBef>
                <a:spcAft>
                  <a:spcPct val="0"/>
                </a:spcAft>
              </a:pPr>
              <a:r>
                <a:rPr lang="en-US" sz="1100" b="1" dirty="0">
                  <a:solidFill>
                    <a:srgbClr val="000000"/>
                  </a:solidFill>
                  <a:latin typeface="Calibri" panose="020F0502020204030204" pitchFamily="34" charset="0"/>
                  <a:ea typeface="Times New Roman" pitchFamily="18" charset="0"/>
                  <a:cs typeface="Calibri" panose="020F0502020204030204" pitchFamily="34" charset="0"/>
                </a:rPr>
                <a:t>Are Not a Condition to Any Banking Service or Activity</a:t>
              </a:r>
              <a:r>
                <a:rPr lang="en-US" sz="1100" b="1" dirty="0">
                  <a:latin typeface="Calibri" panose="020F0502020204030204" pitchFamily="34" charset="0"/>
                  <a:ea typeface="Times New Roman" pitchFamily="18" charset="0"/>
                  <a:cs typeface="Calibri" panose="020F0502020204030204" pitchFamily="34" charset="0"/>
                </a:rPr>
                <a:t> </a:t>
              </a:r>
            </a:p>
          </p:txBody>
        </p:sp>
      </p:grpSp>
    </p:spTree>
    <p:extLst>
      <p:ext uri="{BB962C8B-B14F-4D97-AF65-F5344CB8AC3E}">
        <p14:creationId xmlns:p14="http://schemas.microsoft.com/office/powerpoint/2010/main" val="15548588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DB405-213C-4A76-9506-F42B89571414}"/>
              </a:ext>
            </a:extLst>
          </p:cNvPr>
          <p:cNvSpPr txBox="1"/>
          <p:nvPr/>
        </p:nvSpPr>
        <p:spPr>
          <a:xfrm>
            <a:off x="552080" y="1295400"/>
            <a:ext cx="7829920" cy="4062651"/>
          </a:xfrm>
          <a:prstGeom prst="rect">
            <a:avLst/>
          </a:prstGeom>
          <a:noFill/>
        </p:spPr>
        <p:txBody>
          <a:bodyPr wrap="square" rtlCol="0">
            <a:spAutoFit/>
          </a:bodyPr>
          <a:lstStyle/>
          <a:p>
            <a:r>
              <a:rPr lang="en-US" sz="2000" dirty="0"/>
              <a:t>Morgan Stanley Smith Barney is not affiliated with Prudential Annuities. </a:t>
            </a:r>
          </a:p>
          <a:p>
            <a:endParaRPr lang="en-US" sz="2000" dirty="0"/>
          </a:p>
          <a:p>
            <a:r>
              <a:rPr lang="en-US" sz="2000" dirty="0"/>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dirty="0"/>
          </a:p>
        </p:txBody>
      </p:sp>
      <p:sp>
        <p:nvSpPr>
          <p:cNvPr id="5" name="Title 7">
            <a:extLst>
              <a:ext uri="{FF2B5EF4-FFF2-40B4-BE49-F238E27FC236}">
                <a16:creationId xmlns:a16="http://schemas.microsoft.com/office/drawing/2014/main" id="{BCBB6965-E1A7-4F54-A02D-28046CAACCEC}"/>
              </a:ext>
            </a:extLst>
          </p:cNvPr>
          <p:cNvSpPr txBox="1">
            <a:spLocks/>
          </p:cNvSpPr>
          <p:nvPr/>
        </p:nvSpPr>
        <p:spPr>
          <a:xfrm>
            <a:off x="121186" y="78320"/>
            <a:ext cx="8718013"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Morgan Stanley Smith Barney Events Only]</a:t>
            </a:r>
          </a:p>
        </p:txBody>
      </p:sp>
    </p:spTree>
    <p:extLst>
      <p:ext uri="{BB962C8B-B14F-4D97-AF65-F5344CB8AC3E}">
        <p14:creationId xmlns:p14="http://schemas.microsoft.com/office/powerpoint/2010/main" val="264594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3889" b="10413"/>
          <a:stretch/>
        </p:blipFill>
        <p:spPr>
          <a:xfrm>
            <a:off x="0" y="1143000"/>
            <a:ext cx="9144000" cy="4896293"/>
          </a:xfrm>
          <a:prstGeom prst="rect">
            <a:avLst/>
          </a:prstGeom>
        </p:spPr>
      </p:pic>
      <p:sp>
        <p:nvSpPr>
          <p:cNvPr id="8" name="Rectangle 7"/>
          <p:cNvSpPr/>
          <p:nvPr/>
        </p:nvSpPr>
        <p:spPr>
          <a:xfrm>
            <a:off x="0" y="1143000"/>
            <a:ext cx="9144000" cy="4953000"/>
          </a:xfrm>
          <a:prstGeom prst="rect">
            <a:avLst/>
          </a:prstGeom>
          <a:gradFill flip="none" rotWithShape="1">
            <a:gsLst>
              <a:gs pos="100000">
                <a:schemeClr val="bg1">
                  <a:alpha val="0"/>
                </a:schemeClr>
              </a:gs>
              <a:gs pos="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p:txBody>
          <a:bodyPr/>
          <a:lstStyle/>
          <a:p>
            <a:pPr lvl="1"/>
            <a:r>
              <a:rPr lang="fr-FR" dirty="0"/>
              <a:t>Accumulation</a:t>
            </a:r>
          </a:p>
          <a:p>
            <a:pPr lvl="1"/>
            <a:r>
              <a:rPr lang="fr-FR" dirty="0" err="1"/>
              <a:t>Asset</a:t>
            </a:r>
            <a:r>
              <a:rPr lang="fr-FR" dirty="0"/>
              <a:t> allocation</a:t>
            </a:r>
          </a:p>
          <a:p>
            <a:pPr lvl="1"/>
            <a:r>
              <a:rPr lang="fr-FR" dirty="0"/>
              <a:t>Taxes</a:t>
            </a:r>
          </a:p>
          <a:p>
            <a:pPr lvl="1"/>
            <a:r>
              <a:rPr lang="fr-FR" dirty="0" err="1"/>
              <a:t>Longevity</a:t>
            </a:r>
            <a:endParaRPr lang="fr-FR" dirty="0"/>
          </a:p>
          <a:p>
            <a:pPr lvl="1"/>
            <a:r>
              <a:rPr lang="en-US" dirty="0"/>
              <a:t>Healthcare costs</a:t>
            </a:r>
          </a:p>
          <a:p>
            <a:pPr lvl="1"/>
            <a:r>
              <a:rPr lang="en-US" dirty="0"/>
              <a:t>Retirement income planning</a:t>
            </a:r>
          </a:p>
          <a:p>
            <a:pPr lvl="1"/>
            <a:r>
              <a:rPr lang="en-US" dirty="0"/>
              <a:t>Social Security planning</a:t>
            </a:r>
          </a:p>
          <a:p>
            <a:pPr lvl="1"/>
            <a:r>
              <a:rPr lang="en-US" dirty="0"/>
              <a:t>Required Minimum Distributions</a:t>
            </a:r>
          </a:p>
          <a:p>
            <a:pPr lvl="1"/>
            <a:r>
              <a:rPr lang="en-US" dirty="0"/>
              <a:t>Wealth transfer</a:t>
            </a:r>
            <a:r>
              <a:rPr lang="fr-FR" dirty="0"/>
              <a:t> </a:t>
            </a:r>
          </a:p>
        </p:txBody>
      </p:sp>
      <p:sp>
        <p:nvSpPr>
          <p:cNvPr id="3" name="Title 2"/>
          <p:cNvSpPr>
            <a:spLocks noGrp="1"/>
          </p:cNvSpPr>
          <p:nvPr>
            <p:ph type="title"/>
          </p:nvPr>
        </p:nvSpPr>
        <p:spPr/>
        <p:txBody>
          <a:bodyPr/>
          <a:lstStyle/>
          <a:p>
            <a:r>
              <a:rPr lang="en-US" dirty="0"/>
              <a:t>The Retirement Journey</a:t>
            </a:r>
          </a:p>
        </p:txBody>
      </p:sp>
      <p:sp>
        <p:nvSpPr>
          <p:cNvPr id="5" name="Rectangle 4"/>
          <p:cNvSpPr/>
          <p:nvPr/>
        </p:nvSpPr>
        <p:spPr>
          <a:xfrm>
            <a:off x="228600" y="5334001"/>
            <a:ext cx="8686800" cy="553998"/>
          </a:xfrm>
          <a:prstGeom prst="rect">
            <a:avLst/>
          </a:prstGeom>
        </p:spPr>
        <p:txBody>
          <a:bodyPr wrap="square">
            <a:spAutoFit/>
          </a:bodyPr>
          <a:lstStyle/>
          <a:p>
            <a:r>
              <a:rPr lang="en-US" sz="1000" dirty="0"/>
              <a:t>This presentation presents a general overview and the ideas presented are not individualized for your particular situation. This information is based on current law which can be changed at any time. Prudential Annuities does not provide tax, accounting, or legal advice. Please consult your own attorney or accountant.</a:t>
            </a:r>
          </a:p>
        </p:txBody>
      </p:sp>
    </p:spTree>
  </p:cSld>
  <p:clrMapOvr>
    <a:masterClrMapping/>
  </p:clrMapOvr>
  <p:transition>
    <p:fade/>
  </p:transition>
</p:sld>
</file>

<file path=ppt/theme/theme1.xml><?xml version="1.0" encoding="utf-8"?>
<a:theme xmlns:a="http://schemas.openxmlformats.org/drawingml/2006/main" name="BYC Client Template">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YC Client Template">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16813</TotalTime>
  <Words>8295</Words>
  <Application>Microsoft Office PowerPoint</Application>
  <PresentationFormat>On-screen Show (4:3)</PresentationFormat>
  <Paragraphs>476</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Black</vt:lpstr>
      <vt:lpstr>Arial Narrow</vt:lpstr>
      <vt:lpstr>Calibri</vt:lpstr>
      <vt:lpstr>PrudentialModern SemCond</vt:lpstr>
      <vt:lpstr>Wingdings</vt:lpstr>
      <vt:lpstr>BYC Client Template</vt:lpstr>
      <vt:lpstr>1_BYC Client Template</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INVESTED</vt:lpstr>
      <vt:lpstr>PowerPoint Presentation</vt:lpstr>
      <vt:lpstr>[Optional Disclosure Slide]</vt:lpstr>
      <vt:lpstr>PowerPoint Presentation</vt:lpstr>
      <vt:lpstr>[For Allstate Financial Services only: This slide must be shown prior to the beginning of the customer presentation]</vt:lpstr>
      <vt:lpstr>PowerPoint Presentation</vt:lpstr>
      <vt:lpstr>PowerPoint Presentation</vt:lpstr>
      <vt:lpstr>The Retirement Journey</vt:lpstr>
      <vt:lpstr>Agenda </vt:lpstr>
      <vt:lpstr>Mile marker conversations  prior to age 50</vt:lpstr>
      <vt:lpstr>Prior to Age 50</vt:lpstr>
      <vt:lpstr>Mile marker conversations  in your 50s</vt:lpstr>
      <vt:lpstr>Age 50</vt:lpstr>
      <vt:lpstr>Healthcare and Long-Term Care Costs</vt:lpstr>
      <vt:lpstr>Think About Your Beneficiary Reviews </vt:lpstr>
      <vt:lpstr>Age 55</vt:lpstr>
      <vt:lpstr>Age 59½ </vt:lpstr>
      <vt:lpstr>Consider Reasons to Roll to an IRA</vt:lpstr>
      <vt:lpstr>Consider Reasons Not to Roll to an IRA</vt:lpstr>
      <vt:lpstr>Roth Conversions</vt:lpstr>
      <vt:lpstr>Roth Conversion Considerations</vt:lpstr>
      <vt:lpstr>Mile marker conversations in your 60s</vt:lpstr>
      <vt:lpstr>Age 62</vt:lpstr>
      <vt:lpstr>Age 65</vt:lpstr>
      <vt:lpstr>Create a Plan to Help Transition  Savings to Retirement Income</vt:lpstr>
      <vt:lpstr>The Challenge of Longer Life Spans</vt:lpstr>
      <vt:lpstr>Withdrawal Rate Risk What is a Safe and Sustainable Withdrawal Rate?</vt:lpstr>
      <vt:lpstr>Longer Life Spans and Required Minimum Distributions</vt:lpstr>
      <vt:lpstr>Ages 66-70</vt:lpstr>
      <vt:lpstr>Are You Receiving the  Most from Social Security?</vt:lpstr>
      <vt:lpstr>Mile marker conversations in your 70s</vt:lpstr>
      <vt:lpstr>Required Minimum Distributions (RMDs)</vt:lpstr>
      <vt:lpstr>Hit the Road to Retirement Today</vt:lpstr>
      <vt:lpstr>PowerPoint Presentation</vt:lpstr>
      <vt:lpstr>Disclosures</vt:lpstr>
      <vt:lpstr>Disclosures</vt:lpstr>
      <vt:lpstr>Disclosures   Securities offered by Personal Financial Representatives through Allstate Financial Services, LLC (LSA Securities in LA and PA). Registered Broker-Dealer. Member FINRA, SIPC. Main Oﬃce: 2920 South 84th Street, Lincoln, NE 68506. (877) 525-5727. Check the background of this firm on FINRA's Broker Check website.   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 </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x151826</dc:creator>
  <cp:lastModifiedBy>Jessica Jones</cp:lastModifiedBy>
  <cp:revision>1010</cp:revision>
  <cp:lastPrinted>2017-12-04T19:46:25Z</cp:lastPrinted>
  <dcterms:created xsi:type="dcterms:W3CDTF">2012-07-11T15:15:26Z</dcterms:created>
  <dcterms:modified xsi:type="dcterms:W3CDTF">2020-06-08T19:31:13Z</dcterms:modified>
</cp:coreProperties>
</file>