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 id="2147483756" r:id="rId2"/>
    <p:sldMasterId id="2147483773" r:id="rId3"/>
    <p:sldMasterId id="2147483780" r:id="rId4"/>
  </p:sldMasterIdLst>
  <p:notesMasterIdLst>
    <p:notesMasterId r:id="rId29"/>
  </p:notesMasterIdLst>
  <p:handoutMasterIdLst>
    <p:handoutMasterId r:id="rId30"/>
  </p:handoutMasterIdLst>
  <p:sldIdLst>
    <p:sldId id="585" r:id="rId5"/>
    <p:sldId id="588" r:id="rId6"/>
    <p:sldId id="586" r:id="rId7"/>
    <p:sldId id="589" r:id="rId8"/>
    <p:sldId id="370" r:id="rId9"/>
    <p:sldId id="587" r:id="rId10"/>
    <p:sldId id="307" r:id="rId11"/>
    <p:sldId id="581" r:id="rId12"/>
    <p:sldId id="506" r:id="rId13"/>
    <p:sldId id="584" r:id="rId14"/>
    <p:sldId id="583" r:id="rId15"/>
    <p:sldId id="425" r:id="rId16"/>
    <p:sldId id="503" r:id="rId17"/>
    <p:sldId id="261" r:id="rId18"/>
    <p:sldId id="561" r:id="rId19"/>
    <p:sldId id="562" r:id="rId20"/>
    <p:sldId id="505" r:id="rId21"/>
    <p:sldId id="568" r:id="rId22"/>
    <p:sldId id="335" r:id="rId23"/>
    <p:sldId id="504" r:id="rId24"/>
    <p:sldId id="572" r:id="rId25"/>
    <p:sldId id="554" r:id="rId26"/>
    <p:sldId id="295" r:id="rId27"/>
    <p:sldId id="297" r:id="rId28"/>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4" userDrawn="1">
          <p15:clr>
            <a:srgbClr val="A4A3A4"/>
          </p15:clr>
        </p15:guide>
        <p15:guide id="2" pos="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e Walewski" initials="KW" lastIdx="31" clrIdx="0">
    <p:extLst>
      <p:ext uri="{19B8F6BF-5375-455C-9EA6-DF929625EA0E}">
        <p15:presenceInfo xmlns:p15="http://schemas.microsoft.com/office/powerpoint/2012/main" userId="S-1-5-21-1229272821-838170752-1801674531-104883" providerId="AD"/>
      </p:ext>
    </p:extLst>
  </p:cmAuthor>
  <p:cmAuthor id="2" name="Erin Durkee" initials="ED" lastIdx="22" clrIdx="1">
    <p:extLst>
      <p:ext uri="{19B8F6BF-5375-455C-9EA6-DF929625EA0E}">
        <p15:presenceInfo xmlns:p15="http://schemas.microsoft.com/office/powerpoint/2012/main" userId="S-1-5-21-1229272821-838170752-1801674531-10475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245"/>
    <a:srgbClr val="0063BD"/>
    <a:srgbClr val="0062AF"/>
    <a:srgbClr val="0C0C0C"/>
    <a:srgbClr val="D9D9D9"/>
    <a:srgbClr val="002850"/>
    <a:srgbClr val="003F76"/>
    <a:srgbClr val="00769D"/>
    <a:srgbClr val="005BA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29" autoAdjust="0"/>
    <p:restoredTop sz="86271" autoAdjust="0"/>
  </p:normalViewPr>
  <p:slideViewPr>
    <p:cSldViewPr snapToGrid="0">
      <p:cViewPr varScale="1">
        <p:scale>
          <a:sx n="62" d="100"/>
          <a:sy n="62" d="100"/>
        </p:scale>
        <p:origin x="1914" y="66"/>
      </p:cViewPr>
      <p:guideLst>
        <p:guide orient="horz" pos="24"/>
        <p:guide pos="48"/>
      </p:guideLst>
    </p:cSldViewPr>
  </p:slideViewPr>
  <p:outlineViewPr>
    <p:cViewPr>
      <p:scale>
        <a:sx n="33" d="100"/>
        <a:sy n="33" d="100"/>
      </p:scale>
      <p:origin x="0" y="-342"/>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6" d="100"/>
          <a:sy n="86" d="100"/>
        </p:scale>
        <p:origin x="374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374" cy="466875"/>
          </a:xfrm>
          <a:prstGeom prst="rect">
            <a:avLst/>
          </a:prstGeom>
        </p:spPr>
        <p:txBody>
          <a:bodyPr vert="horz" lIns="88844" tIns="44422" rIns="88844" bIns="4442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4008101" y="0"/>
            <a:ext cx="3067374" cy="466875"/>
          </a:xfrm>
          <a:prstGeom prst="rect">
            <a:avLst/>
          </a:prstGeom>
        </p:spPr>
        <p:txBody>
          <a:bodyPr vert="horz" lIns="88844" tIns="44422" rIns="88844" bIns="44422" rtlCol="0"/>
          <a:lstStyle>
            <a:lvl1pPr algn="r" fontAlgn="auto">
              <a:spcBef>
                <a:spcPts val="0"/>
              </a:spcBef>
              <a:spcAft>
                <a:spcPts val="0"/>
              </a:spcAft>
              <a:defRPr sz="1200">
                <a:latin typeface="+mn-lt"/>
              </a:defRPr>
            </a:lvl1pPr>
          </a:lstStyle>
          <a:p>
            <a:pPr>
              <a:defRPr/>
            </a:pPr>
            <a:fld id="{C8EEEA1F-2C0B-4944-9C3A-C51B2931DA71}" type="datetime1">
              <a:rPr lang="en-US" smtClean="0"/>
              <a:pPr>
                <a:defRPr/>
              </a:pPr>
              <a:t>4/29/2020</a:t>
            </a:fld>
            <a:endParaRPr lang="en-US" dirty="0"/>
          </a:p>
        </p:txBody>
      </p:sp>
      <p:sp>
        <p:nvSpPr>
          <p:cNvPr id="4" name="Footer Placeholder 3"/>
          <p:cNvSpPr>
            <a:spLocks noGrp="1"/>
          </p:cNvSpPr>
          <p:nvPr>
            <p:ph type="ftr" sz="quarter" idx="2"/>
          </p:nvPr>
        </p:nvSpPr>
        <p:spPr>
          <a:xfrm>
            <a:off x="1" y="8894603"/>
            <a:ext cx="3067374" cy="466875"/>
          </a:xfrm>
          <a:prstGeom prst="rect">
            <a:avLst/>
          </a:prstGeom>
        </p:spPr>
        <p:txBody>
          <a:bodyPr vert="horz" lIns="88844" tIns="44422" rIns="88844" bIns="44422"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4008101" y="8894603"/>
            <a:ext cx="3067374" cy="466875"/>
          </a:xfrm>
          <a:prstGeom prst="rect">
            <a:avLst/>
          </a:prstGeom>
        </p:spPr>
        <p:txBody>
          <a:bodyPr vert="horz" lIns="88844" tIns="44422" rIns="88844" bIns="44422" rtlCol="0" anchor="b"/>
          <a:lstStyle>
            <a:lvl1pPr algn="r" fontAlgn="auto">
              <a:spcBef>
                <a:spcPts val="0"/>
              </a:spcBef>
              <a:spcAft>
                <a:spcPts val="0"/>
              </a:spcAft>
              <a:defRPr sz="1200">
                <a:latin typeface="+mn-lt"/>
              </a:defRPr>
            </a:lvl1pPr>
          </a:lstStyle>
          <a:p>
            <a:pPr>
              <a:defRPr/>
            </a:pPr>
            <a:fld id="{8C195706-568C-400C-98E0-456AC8613636}" type="slidenum">
              <a:rPr lang="en-US"/>
              <a:pPr>
                <a:defRPr/>
              </a:pPr>
              <a:t>‹#›</a:t>
            </a:fld>
            <a:endParaRPr lang="en-US" dirty="0"/>
          </a:p>
        </p:txBody>
      </p:sp>
    </p:spTree>
    <p:extLst>
      <p:ext uri="{BB962C8B-B14F-4D97-AF65-F5344CB8AC3E}">
        <p14:creationId xmlns:p14="http://schemas.microsoft.com/office/powerpoint/2010/main" val="119819897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374" cy="468474"/>
          </a:xfrm>
          <a:prstGeom prst="rect">
            <a:avLst/>
          </a:prstGeom>
        </p:spPr>
        <p:txBody>
          <a:bodyPr vert="horz" lIns="92171" tIns="46086" rIns="92171" bIns="46086"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008101" y="0"/>
            <a:ext cx="3067374" cy="468474"/>
          </a:xfrm>
          <a:prstGeom prst="rect">
            <a:avLst/>
          </a:prstGeom>
        </p:spPr>
        <p:txBody>
          <a:bodyPr vert="horz" lIns="92171" tIns="46086" rIns="92171" bIns="46086" rtlCol="0"/>
          <a:lstStyle>
            <a:lvl1pPr algn="r" fontAlgn="auto">
              <a:spcBef>
                <a:spcPts val="0"/>
              </a:spcBef>
              <a:spcAft>
                <a:spcPts val="0"/>
              </a:spcAft>
              <a:defRPr sz="1200">
                <a:latin typeface="+mn-lt"/>
              </a:defRPr>
            </a:lvl1pPr>
          </a:lstStyle>
          <a:p>
            <a:pPr>
              <a:defRPr/>
            </a:pPr>
            <a:fld id="{EA79A13C-6717-4950-93CA-FD76AEF7AFCD}" type="datetime1">
              <a:rPr lang="en-US" smtClean="0"/>
              <a:pPr>
                <a:defRPr/>
              </a:pPr>
              <a:t>4/29/2020</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2171" tIns="46086" rIns="92171" bIns="46086" rtlCol="0" anchor="ctr"/>
          <a:lstStyle/>
          <a:p>
            <a:pPr lvl="0"/>
            <a:endParaRPr lang="en-US" noProof="0" dirty="0"/>
          </a:p>
        </p:txBody>
      </p:sp>
      <p:sp>
        <p:nvSpPr>
          <p:cNvPr id="5" name="Notes Placeholder 4"/>
          <p:cNvSpPr>
            <a:spLocks noGrp="1"/>
          </p:cNvSpPr>
          <p:nvPr>
            <p:ph type="body" sz="quarter" idx="3"/>
          </p:nvPr>
        </p:nvSpPr>
        <p:spPr>
          <a:xfrm>
            <a:off x="708349" y="4448102"/>
            <a:ext cx="5660378" cy="4213064"/>
          </a:xfrm>
          <a:prstGeom prst="rect">
            <a:avLst/>
          </a:prstGeom>
        </p:spPr>
        <p:txBody>
          <a:bodyPr vert="horz" lIns="92171" tIns="46086" rIns="92171" bIns="46086"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1" y="8893004"/>
            <a:ext cx="3067374" cy="468474"/>
          </a:xfrm>
          <a:prstGeom prst="rect">
            <a:avLst/>
          </a:prstGeom>
        </p:spPr>
        <p:txBody>
          <a:bodyPr vert="horz" lIns="92171" tIns="46086" rIns="92171" bIns="46086"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008101" y="8893004"/>
            <a:ext cx="3067374" cy="468474"/>
          </a:xfrm>
          <a:prstGeom prst="rect">
            <a:avLst/>
          </a:prstGeom>
        </p:spPr>
        <p:txBody>
          <a:bodyPr vert="horz" lIns="92171" tIns="46086" rIns="92171" bIns="46086" rtlCol="0" anchor="b"/>
          <a:lstStyle>
            <a:lvl1pPr algn="r" fontAlgn="auto">
              <a:spcBef>
                <a:spcPts val="0"/>
              </a:spcBef>
              <a:spcAft>
                <a:spcPts val="0"/>
              </a:spcAft>
              <a:defRPr sz="1200">
                <a:latin typeface="+mn-lt"/>
              </a:defRPr>
            </a:lvl1pPr>
          </a:lstStyle>
          <a:p>
            <a:pPr>
              <a:defRPr/>
            </a:pPr>
            <a:fld id="{09A7D451-B922-4664-B689-2F2062BAB09A}" type="slidenum">
              <a:rPr lang="en-US"/>
              <a:pPr>
                <a:defRPr/>
              </a:pPr>
              <a:t>‹#›</a:t>
            </a:fld>
            <a:endParaRPr lang="en-US" dirty="0"/>
          </a:p>
        </p:txBody>
      </p:sp>
    </p:spTree>
    <p:extLst>
      <p:ext uri="{BB962C8B-B14F-4D97-AF65-F5344CB8AC3E}">
        <p14:creationId xmlns:p14="http://schemas.microsoft.com/office/powerpoint/2010/main" val="1751737197"/>
      </p:ext>
    </p:extLst>
  </p:cSld>
  <p:clrMap bg1="lt1" tx1="dk1" bg2="lt2" tx2="dk2" accent1="accent1" accent2="accent2" accent3="accent3" accent4="accent4" accent5="accent5" accent6="accent6" hlink="hlink" folHlink="folHlink"/>
  <p:hf hdr="0" dt="0"/>
  <p:notesStyle>
    <a:lvl1pPr algn="l" rtl="0" eaLnBrk="0" fontAlgn="base" hangingPunct="0">
      <a:lnSpc>
        <a:spcPct val="95000"/>
      </a:lnSpc>
      <a:spcBef>
        <a:spcPts val="400"/>
      </a:spcBef>
      <a:spcAft>
        <a:spcPct val="0"/>
      </a:spcAft>
      <a:defRPr sz="1100" kern="1200">
        <a:solidFill>
          <a:schemeClr val="tx1"/>
        </a:solidFill>
        <a:latin typeface="+mn-lt"/>
        <a:ea typeface="+mn-ea"/>
        <a:cs typeface="+mn-cs"/>
      </a:defRPr>
    </a:lvl1pPr>
    <a:lvl2pPr marL="171450" indent="-171450" algn="l" rtl="0" eaLnBrk="0" fontAlgn="base" hangingPunct="0">
      <a:lnSpc>
        <a:spcPct val="95000"/>
      </a:lnSpc>
      <a:spcBef>
        <a:spcPts val="400"/>
      </a:spcBef>
      <a:spcAft>
        <a:spcPct val="0"/>
      </a:spcAft>
      <a:buFont typeface="Arial" panose="020B0604020202020204" pitchFamily="34" charset="0"/>
      <a:buChar char="•"/>
      <a:defRPr sz="1100" kern="1200">
        <a:solidFill>
          <a:schemeClr val="tx1"/>
        </a:solidFill>
        <a:latin typeface="+mn-lt"/>
        <a:ea typeface="+mn-ea"/>
        <a:cs typeface="+mn-cs"/>
      </a:defRPr>
    </a:lvl2pPr>
    <a:lvl3pPr marL="406400" indent="-171450" algn="l" rtl="0" eaLnBrk="0" fontAlgn="base" hangingPunct="0">
      <a:lnSpc>
        <a:spcPct val="95000"/>
      </a:lnSpc>
      <a:spcBef>
        <a:spcPts val="400"/>
      </a:spcBef>
      <a:spcAft>
        <a:spcPct val="0"/>
      </a:spcAft>
      <a:buFont typeface="Arial" panose="020B0604020202020204" pitchFamily="34" charset="0"/>
      <a:buChar char="‒"/>
      <a:defRPr sz="1050" kern="1200">
        <a:solidFill>
          <a:schemeClr val="tx1"/>
        </a:solidFill>
        <a:latin typeface="+mn-lt"/>
        <a:ea typeface="+mn-ea"/>
        <a:cs typeface="+mn-cs"/>
      </a:defRPr>
    </a:lvl3pPr>
    <a:lvl4pPr marL="623888" indent="-123825" algn="l" rtl="0" eaLnBrk="0" fontAlgn="base" hangingPunct="0">
      <a:lnSpc>
        <a:spcPct val="95000"/>
      </a:lnSpc>
      <a:spcBef>
        <a:spcPts val="400"/>
      </a:spcBef>
      <a:spcAft>
        <a:spcPct val="0"/>
      </a:spcAft>
      <a:buFont typeface="Arial" panose="020B0604020202020204" pitchFamily="34" charset="0"/>
      <a:buChar char="•"/>
      <a:defRPr sz="900" kern="1200">
        <a:solidFill>
          <a:schemeClr val="tx1"/>
        </a:solidFill>
        <a:latin typeface="+mn-lt"/>
        <a:ea typeface="+mn-ea"/>
        <a:cs typeface="+mn-cs"/>
      </a:defRPr>
    </a:lvl4pPr>
    <a:lvl5pPr marL="803275" indent="-111125" algn="l" rtl="0" eaLnBrk="0" fontAlgn="base" hangingPunct="0">
      <a:lnSpc>
        <a:spcPct val="95000"/>
      </a:lnSpc>
      <a:spcBef>
        <a:spcPts val="400"/>
      </a:spcBef>
      <a:spcAft>
        <a:spcPct val="0"/>
      </a:spcAft>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95000"/>
              </a:lnSpc>
              <a:spcBef>
                <a:spcPts val="400"/>
              </a:spcBef>
              <a:spcAft>
                <a:spcPct val="0"/>
              </a:spcAft>
              <a:buClrTx/>
              <a:buSzTx/>
              <a:buFontTx/>
              <a:buNone/>
              <a:tabLst/>
              <a:defRPr/>
            </a:pPr>
            <a:r>
              <a:rPr lang="en-US" b="1" dirty="0"/>
              <a:t>[REMOVE SLIDE WHEN USING FOR BANK FIRM OR CHASE].  </a:t>
            </a:r>
          </a:p>
          <a:p>
            <a:endParaRPr lang="en-US" dirty="0"/>
          </a:p>
          <a:p>
            <a:r>
              <a:rPr lang="en-US" dirty="0"/>
              <a:t>Welcome. My name is ______________. Today we are going to discuss retirement planning for spouses. We'll talk about the unique challenges that spouses face as they plan for their retirement, and how to protect a surviving spouse. </a:t>
            </a:r>
          </a:p>
          <a:p>
            <a:r>
              <a:rPr lang="en-US" dirty="0"/>
              <a:t>Should you have any questions as we go through the material, feel free to ask.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A7D451-B922-4664-B689-2F2062BAB09A}"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B609AE62-A774-4C29-94BF-CFA4E0AE6F5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21085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While living longer has great upside, it also can mean that the risk to your retirement savings, like market volatility, rising healthcare costs, and low interest rates, can become greater.  </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09A7D451-B922-4664-B689-2F2062BAB09A}" type="slidenum">
              <a:rPr lang="en-US" smtClean="0"/>
              <a:pPr>
                <a:defRPr/>
              </a:pPr>
              <a:t>10</a:t>
            </a:fld>
            <a:endParaRPr lang="en-US" dirty="0"/>
          </a:p>
        </p:txBody>
      </p:sp>
    </p:spTree>
    <p:extLst>
      <p:ext uri="{BB962C8B-B14F-4D97-AF65-F5344CB8AC3E}">
        <p14:creationId xmlns:p14="http://schemas.microsoft.com/office/powerpoint/2010/main" val="3516297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significant emotional challenges, there is also the financial side of things to deal with. Your financial professional can help you during this difficult time that can take several years. This checklist can help you be prepared for some of the issues you will need to address and consider. </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09A7D451-B922-4664-B689-2F2062BAB09A}" type="slidenum">
              <a:rPr lang="en-US" smtClean="0"/>
              <a:pPr>
                <a:defRPr/>
              </a:pPr>
              <a:t>11</a:t>
            </a:fld>
            <a:endParaRPr lang="en-US" dirty="0"/>
          </a:p>
        </p:txBody>
      </p:sp>
    </p:spTree>
    <p:extLst>
      <p:ext uri="{BB962C8B-B14F-4D97-AF65-F5344CB8AC3E}">
        <p14:creationId xmlns:p14="http://schemas.microsoft.com/office/powerpoint/2010/main" val="1624505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Retirees may</a:t>
            </a:r>
            <a:r>
              <a:rPr lang="en-US" baseline="0" dirty="0"/>
              <a:t> have an incorrect perception about retiring. They may focus on getting older, but neglect to think about how they may live longer and spend in retirement. </a:t>
            </a:r>
            <a:r>
              <a:rPr lang="en-US" dirty="0"/>
              <a:t>Longevity risk is the risk that investors will outlive their money. </a:t>
            </a:r>
          </a:p>
          <a:p>
            <a:endParaRPr lang="en-US" baseline="0" dirty="0"/>
          </a:p>
          <a:p>
            <a:r>
              <a:rPr lang="en-US" baseline="0" dirty="0"/>
              <a:t>When creating a strategy</a:t>
            </a:r>
            <a:r>
              <a:rPr lang="en-US" dirty="0"/>
              <a:t> for transitioning savings to retirement income, the issue of longevity is an important consideration. </a:t>
            </a:r>
            <a:r>
              <a:rPr lang="en-US" baseline="0" dirty="0"/>
              <a:t>As you can see, a 65-year-old married couple has a 50% chance that one member will live to age 94. That’s almost 30 years. One of the challenges of this is how to generate income during that 30 years.</a:t>
            </a:r>
          </a:p>
          <a:p>
            <a:r>
              <a:rPr lang="en-US" dirty="0"/>
              <a:t>This also</a:t>
            </a:r>
            <a:r>
              <a:rPr lang="en-US" baseline="0" dirty="0"/>
              <a:t> </a:t>
            </a:r>
            <a:r>
              <a:rPr lang="en-US" dirty="0"/>
              <a:t>brings up the potential</a:t>
            </a:r>
            <a:r>
              <a:rPr lang="en-US" baseline="0" dirty="0"/>
              <a:t> </a:t>
            </a:r>
            <a:r>
              <a:rPr lang="en-US" dirty="0"/>
              <a:t>need for spousal protection planning. It is likely that one spouse will outlive the other, in many instances the surviving spouse's income may be reduced. </a:t>
            </a:r>
          </a:p>
          <a:p>
            <a:endParaRPr lang="en-US" dirty="0"/>
          </a:p>
          <a:p>
            <a:r>
              <a:rPr lang="en-US" dirty="0"/>
              <a:t>Finally longevity is the multiplier risk- meaning</a:t>
            </a:r>
            <a:r>
              <a:rPr lang="en-US" baseline="0" dirty="0"/>
              <a:t> the longer you live the greater the probability that the other risks we have talked about will happen. </a:t>
            </a:r>
            <a:endParaRPr lang="en-US" dirty="0"/>
          </a:p>
        </p:txBody>
      </p:sp>
      <p:sp>
        <p:nvSpPr>
          <p:cNvPr id="4" name="Slide Number Placeholder 3"/>
          <p:cNvSpPr>
            <a:spLocks noGrp="1"/>
          </p:cNvSpPr>
          <p:nvPr>
            <p:ph type="sldNum" sz="quarter" idx="10"/>
          </p:nvPr>
        </p:nvSpPr>
        <p:spPr/>
        <p:txBody>
          <a:bodyPr/>
          <a:lstStyle/>
          <a:p>
            <a:pPr>
              <a:defRPr/>
            </a:pPr>
            <a:fld id="{8D5ADB36-8CCD-47E2-A0A6-4EC62E33D882}" type="slidenum">
              <a:rPr lang="en-US" smtClean="0"/>
              <a:pPr>
                <a:defRPr/>
              </a:pPr>
              <a:t>12</a:t>
            </a:fld>
            <a:endParaRPr lang="en-US" dirty="0"/>
          </a:p>
        </p:txBody>
      </p:sp>
      <p:sp>
        <p:nvSpPr>
          <p:cNvPr id="5" name="Footer Placeholder 4">
            <a:extLst>
              <a:ext uri="{FF2B5EF4-FFF2-40B4-BE49-F238E27FC236}">
                <a16:creationId xmlns:a16="http://schemas.microsoft.com/office/drawing/2014/main" id="{16B1E807-4360-46C3-834A-D980AAFC6CCD}"/>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671219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09A7D451-B922-4664-B689-2F2062BAB09A}" type="slidenum">
              <a:rPr lang="en-US" smtClean="0"/>
              <a:pPr>
                <a:defRPr/>
              </a:pPr>
              <a:t>13</a:t>
            </a:fld>
            <a:endParaRPr lang="en-US" dirty="0"/>
          </a:p>
        </p:txBody>
      </p:sp>
    </p:spTree>
    <p:extLst>
      <p:ext uri="{BB962C8B-B14F-4D97-AF65-F5344CB8AC3E}">
        <p14:creationId xmlns:p14="http://schemas.microsoft.com/office/powerpoint/2010/main" val="1946669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42">
              <a:defRPr/>
            </a:pPr>
            <a:r>
              <a:rPr lang="en-US" b="1" dirty="0">
                <a:latin typeface="Arial" charset="0"/>
                <a:ea typeface="ＭＳ Ｐゴシック" pitchFamily="34" charset="-128"/>
              </a:rPr>
              <a:t> </a:t>
            </a:r>
            <a:r>
              <a:rPr lang="en-US" dirty="0">
                <a:latin typeface="Arial" charset="0"/>
                <a:ea typeface="ＭＳ Ｐゴシック" pitchFamily="34" charset="-128"/>
              </a:rPr>
              <a:t>As you can see from the graph on this slide, there are choices individuals</a:t>
            </a:r>
            <a:r>
              <a:rPr lang="en-US" baseline="0" dirty="0">
                <a:latin typeface="Arial" charset="0"/>
                <a:ea typeface="ＭＳ Ｐゴシック" pitchFamily="34" charset="-128"/>
              </a:rPr>
              <a:t> </a:t>
            </a:r>
            <a:r>
              <a:rPr lang="en-US" dirty="0">
                <a:latin typeface="Arial" charset="0"/>
                <a:ea typeface="ＭＳ Ｐゴシック" pitchFamily="34" charset="-128"/>
              </a:rPr>
              <a:t>can make in terms of when to take Social Security benefits.  At full retirement age (FRA), they will receive full Social Security benefits.  What happens, though, if they decide to take benefits prior to, or after, full retirement age? </a:t>
            </a:r>
          </a:p>
          <a:p>
            <a:pPr defTabSz="914142">
              <a:defRPr/>
            </a:pPr>
            <a:r>
              <a:rPr lang="en-US" b="1" dirty="0">
                <a:latin typeface="Arial" charset="0"/>
                <a:ea typeface="ＭＳ Ｐゴシック" pitchFamily="34" charset="-128"/>
              </a:rPr>
              <a:t>[CLICK</a:t>
            </a:r>
            <a:r>
              <a:rPr lang="en-US" b="1" baseline="0" dirty="0">
                <a:latin typeface="Arial" charset="0"/>
                <a:ea typeface="ＭＳ Ｐゴシック" pitchFamily="34" charset="-128"/>
              </a:rPr>
              <a:t> in ER]</a:t>
            </a:r>
          </a:p>
          <a:p>
            <a:pPr defTabSz="914142">
              <a:defRPr/>
            </a:pPr>
            <a:r>
              <a:rPr lang="en-US" b="1" baseline="0" dirty="0">
                <a:latin typeface="Arial" charset="0"/>
                <a:ea typeface="ＭＳ Ｐゴシック" pitchFamily="34" charset="-128"/>
              </a:rPr>
              <a:t>[CLICK in DR]</a:t>
            </a:r>
            <a:endParaRPr lang="en-US" b="1" dirty="0">
              <a:latin typeface="Arial" charset="0"/>
              <a:ea typeface="ＭＳ Ｐゴシック" pitchFamily="34" charset="-128"/>
            </a:endParaRPr>
          </a:p>
          <a:p>
            <a:endParaRPr lang="en-US" dirty="0"/>
          </a:p>
          <a:p>
            <a:r>
              <a:rPr lang="en-US" dirty="0">
                <a:latin typeface="+mn-lt"/>
                <a:cs typeface="Arial" pitchFamily="34" charset="0"/>
              </a:rPr>
              <a:t>Taking</a:t>
            </a:r>
            <a:r>
              <a:rPr lang="en-US" baseline="0" dirty="0">
                <a:latin typeface="+mn-lt"/>
                <a:cs typeface="Arial" pitchFamily="34" charset="0"/>
              </a:rPr>
              <a:t> benefits early may result in not only reduced payments for the life of the Social Security recipient but also reduced survivor benefits for the spouse. Since women tend to live longer than men, this could adversely affect women more than men.</a:t>
            </a:r>
          </a:p>
          <a:p>
            <a:endParaRPr lang="en-US" baseline="0" dirty="0">
              <a:latin typeface="+mn-lt"/>
              <a:cs typeface="Arial" pitchFamily="34" charset="0"/>
            </a:endParaRPr>
          </a:p>
          <a:p>
            <a:r>
              <a:rPr lang="en-US" b="1" dirty="0"/>
              <a:t>[Click.] </a:t>
            </a:r>
            <a:r>
              <a:rPr lang="en-US" dirty="0"/>
              <a:t>In fact, 71% of men take their Social Security benefit before their full retirement age, and 75% of women take reduced benefits. </a:t>
            </a:r>
          </a:p>
          <a:p>
            <a:endParaRPr lang="en-US" dirty="0"/>
          </a:p>
        </p:txBody>
      </p:sp>
      <p:sp>
        <p:nvSpPr>
          <p:cNvPr id="4" name="Slide Number Placeholder 3"/>
          <p:cNvSpPr>
            <a:spLocks noGrp="1"/>
          </p:cNvSpPr>
          <p:nvPr>
            <p:ph type="sldNum" sz="quarter" idx="10"/>
          </p:nvPr>
        </p:nvSpPr>
        <p:spPr/>
        <p:txBody>
          <a:bodyPr/>
          <a:lstStyle/>
          <a:p>
            <a:fld id="{9EC09A6F-1B7C-452E-8DF5-24591AE65274}" type="slidenum">
              <a:rPr lang="en-US" smtClean="0"/>
              <a:pPr/>
              <a:t>14</a:t>
            </a:fld>
            <a:endParaRPr lang="en-US" dirty="0"/>
          </a:p>
        </p:txBody>
      </p:sp>
    </p:spTree>
    <p:extLst>
      <p:ext uri="{BB962C8B-B14F-4D97-AF65-F5344CB8AC3E}">
        <p14:creationId xmlns:p14="http://schemas.microsoft.com/office/powerpoint/2010/main" val="3348237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a:t>
            </a:r>
            <a:r>
              <a:rPr lang="en-US" baseline="0" dirty="0"/>
              <a:t> should be noted that it is possible to receive benefits even if the taxpayer never worked or did not have enough credits to be eligible for benefits. Taxpayers who are married can receive Social Security benefits based on their spouse’s earnings history.  If a married taxpayer has met the 40 quarter requirement, the taxpayer can elect to receive benefits based on the taxpayer’s personal earnings record or the taxpayer’s spousal benefits.</a:t>
            </a:r>
          </a:p>
          <a:p>
            <a:endParaRPr lang="en-US" baseline="0" dirty="0"/>
          </a:p>
          <a:p>
            <a:r>
              <a:rPr lang="en-US" b="1" baseline="0" dirty="0"/>
              <a:t>[CLICK]</a:t>
            </a:r>
            <a:r>
              <a:rPr lang="en-US" baseline="0" dirty="0"/>
              <a:t>If benefits are based on the spouse’s earnings history, the spousal benefit is up to 50% of the working spouse’s Social Security benefit.  However, the taxpayer cannot claim spousal benefits until the working spouse files for benefits.</a:t>
            </a:r>
          </a:p>
          <a:p>
            <a:endParaRPr lang="en-US" baseline="0" dirty="0"/>
          </a:p>
          <a:p>
            <a:r>
              <a:rPr lang="en-US" dirty="0"/>
              <a:t>This is an important fact since 46% of women over 62 receive benefits based on their husbands' benefits.</a:t>
            </a:r>
          </a:p>
        </p:txBody>
      </p:sp>
      <p:sp>
        <p:nvSpPr>
          <p:cNvPr id="4" name="Slide Number Placeholder 3"/>
          <p:cNvSpPr>
            <a:spLocks noGrp="1"/>
          </p:cNvSpPr>
          <p:nvPr>
            <p:ph type="sldNum" sz="quarter" idx="10"/>
          </p:nvPr>
        </p:nvSpPr>
        <p:spPr/>
        <p:txBody>
          <a:bodyPr/>
          <a:lstStyle/>
          <a:p>
            <a:pPr>
              <a:defRPr/>
            </a:pPr>
            <a:fld id="{F21DC2C8-6B2B-4A1C-AA09-D50B63E05D60}" type="slidenum">
              <a:rPr lang="en-US" smtClean="0"/>
              <a:pPr>
                <a:defRPr/>
              </a:pPr>
              <a:t>15</a:t>
            </a:fld>
            <a:endParaRPr lang="en-US" dirty="0"/>
          </a:p>
        </p:txBody>
      </p:sp>
    </p:spTree>
    <p:extLst>
      <p:ext uri="{BB962C8B-B14F-4D97-AF65-F5344CB8AC3E}">
        <p14:creationId xmlns:p14="http://schemas.microsoft.com/office/powerpoint/2010/main" val="222517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D2FB5-A996-41DF-AF11-FD35F1E8FA77}" type="slidenum">
              <a:rPr lang="en-US"/>
              <a:pPr/>
              <a:t>16</a:t>
            </a:fld>
            <a:endParaRPr 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xfrm>
            <a:off x="975695" y="4560572"/>
            <a:ext cx="5363817" cy="4320540"/>
          </a:xfrm>
        </p:spPr>
        <p:txBody>
          <a:bodyPr/>
          <a:lstStyle/>
          <a:p>
            <a:pPr defTabSz="914183">
              <a:defRPr/>
            </a:pPr>
            <a:r>
              <a:rPr lang="en-US" dirty="0"/>
              <a:t>Another way a spouse can receive Social Security benefits is when his/her spouse passes away. This type of benefit is known as </a:t>
            </a:r>
            <a:r>
              <a:rPr lang="en-US" b="1" i="1" dirty="0"/>
              <a:t>survivor benefits</a:t>
            </a:r>
            <a:r>
              <a:rPr lang="en-US" dirty="0"/>
              <a:t>. If the surviving spouse is at full retirement age, the benefit will step up to 100% of the deceased spouse’s benefit.</a:t>
            </a:r>
          </a:p>
          <a:p>
            <a:endParaRPr lang="en-US" dirty="0"/>
          </a:p>
          <a:p>
            <a:r>
              <a:rPr lang="en-US" dirty="0"/>
              <a:t>Survivor benefits can start as early as age 60, but if they begin this early the benefit will be reduced.</a:t>
            </a:r>
          </a:p>
          <a:p>
            <a:endParaRPr lang="en-US" dirty="0"/>
          </a:p>
          <a:p>
            <a:r>
              <a:rPr lang="en-US" dirty="0"/>
              <a:t>It is important to remember that a spouse can collect survivor benefits, and at some later point switch over to his/her own benefits. In other words, collecting survivor benefits will not have an effect on your own benefits.</a:t>
            </a:r>
          </a:p>
          <a:p>
            <a:endParaRPr lang="en-US" dirty="0"/>
          </a:p>
          <a:p>
            <a:endParaRPr lang="en-US" dirty="0"/>
          </a:p>
        </p:txBody>
      </p:sp>
    </p:spTree>
    <p:extLst>
      <p:ext uri="{BB962C8B-B14F-4D97-AF65-F5344CB8AC3E}">
        <p14:creationId xmlns:p14="http://schemas.microsoft.com/office/powerpoint/2010/main" val="1845012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5000"/>
              </a:lnSpc>
              <a:spcBef>
                <a:spcPts val="400"/>
              </a:spcBef>
              <a:spcAft>
                <a:spcPct val="0"/>
              </a:spcAft>
              <a:buClrTx/>
              <a:buSzTx/>
              <a:buFontTx/>
              <a:buNone/>
              <a:tabLst/>
              <a:defRPr/>
            </a:pPr>
            <a:r>
              <a:rPr lang="en-US" dirty="0"/>
              <a:t>Read Slide </a:t>
            </a:r>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09A7D451-B922-4664-B689-2F2062BAB09A}" type="slidenum">
              <a:rPr lang="en-US" smtClean="0"/>
              <a:pPr>
                <a:defRPr/>
              </a:pPr>
              <a:t>17</a:t>
            </a:fld>
            <a:endParaRPr lang="en-US" dirty="0"/>
          </a:p>
        </p:txBody>
      </p:sp>
    </p:spTree>
    <p:extLst>
      <p:ext uri="{BB962C8B-B14F-4D97-AF65-F5344CB8AC3E}">
        <p14:creationId xmlns:p14="http://schemas.microsoft.com/office/powerpoint/2010/main" val="2715307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When it comes to retirement planning, don’t overlook the cost of healthcare. Take the time to review healthcare needs, costs and coverage. If you retire before Medicare eligibility, you and your family will want to make sure you have the appropriate healthcare insurance.</a:t>
            </a:r>
          </a:p>
          <a:p>
            <a:endParaRPr lang="en-US" sz="1000" dirty="0"/>
          </a:p>
          <a:p>
            <a:r>
              <a:rPr lang="en-US" sz="1200" dirty="0"/>
              <a:t>An average</a:t>
            </a:r>
            <a:r>
              <a:rPr lang="en-US" sz="1200" baseline="0" dirty="0"/>
              <a:t> 65-year-old couple can expect to have </a:t>
            </a:r>
            <a:r>
              <a:rPr lang="en-US" sz="1200" b="0" baseline="0" dirty="0"/>
              <a:t>$285,000 of healthcare costs not covered by Medicare.  This figure does not include any long-term care costs they may incur.</a:t>
            </a:r>
          </a:p>
          <a:p>
            <a:endParaRPr lang="en-US" sz="1200"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Furthermore, the $285,000 figure is just an average.  </a:t>
            </a:r>
            <a:r>
              <a:rPr lang="en-US" sz="1200" kern="1200" dirty="0">
                <a:solidFill>
                  <a:schemeClr val="tx1"/>
                </a:solidFill>
                <a:effectLst/>
                <a:latin typeface="+mn-lt"/>
                <a:ea typeface="+mn-ea"/>
                <a:cs typeface="+mn-cs"/>
              </a:rPr>
              <a:t>It could be more depending on length of life and region of the country.</a:t>
            </a:r>
          </a:p>
          <a:p>
            <a:endParaRPr lang="en-US" sz="1200" b="1" baseline="0" dirty="0"/>
          </a:p>
          <a:p>
            <a:endParaRPr lang="en-US" sz="1200" baseline="0" dirty="0"/>
          </a:p>
          <a:p>
            <a:r>
              <a:rPr lang="en-US" sz="1200" b="1" u="sng" dirty="0"/>
              <a:t>Out-of-Pocket Healthcare Costs</a:t>
            </a:r>
          </a:p>
          <a:p>
            <a:endParaRPr lang="en-US" sz="1200" b="1" u="sng" dirty="0"/>
          </a:p>
          <a:p>
            <a:pPr marL="630238" lvl="1" indent="-173038">
              <a:buFont typeface="Arial"/>
              <a:buChar char="•"/>
              <a:tabLst>
                <a:tab pos="569913" algn="l"/>
              </a:tabLst>
            </a:pPr>
            <a:r>
              <a:rPr lang="en-US" sz="1200" dirty="0"/>
              <a:t> Part B and D Medicare premiums</a:t>
            </a:r>
          </a:p>
          <a:p>
            <a:pPr marL="630238" lvl="1" indent="-173038">
              <a:buFont typeface="Arial"/>
              <a:buChar char="•"/>
              <a:tabLst>
                <a:tab pos="569913" algn="l"/>
              </a:tabLst>
            </a:pPr>
            <a:r>
              <a:rPr lang="en-US" sz="1200" dirty="0"/>
              <a:t> Deductibles, co-insurance, co-pays</a:t>
            </a:r>
          </a:p>
          <a:p>
            <a:pPr marL="630238" lvl="1" indent="-173038">
              <a:buFont typeface="Arial"/>
              <a:buChar char="•"/>
              <a:tabLst>
                <a:tab pos="569913" algn="l"/>
              </a:tabLst>
            </a:pPr>
            <a:r>
              <a:rPr lang="en-US" sz="1200" dirty="0"/>
              <a:t> Medicare does not cover:</a:t>
            </a:r>
          </a:p>
          <a:p>
            <a:pPr marL="1087438" lvl="2" indent="-173038">
              <a:buFont typeface="Arial"/>
              <a:buChar char="•"/>
              <a:tabLst>
                <a:tab pos="569913" algn="l"/>
              </a:tabLst>
            </a:pPr>
            <a:r>
              <a:rPr lang="en-US" sz="1200" dirty="0"/>
              <a:t>Acupuncture</a:t>
            </a:r>
          </a:p>
          <a:p>
            <a:pPr marL="1087438" marR="0" lvl="2" indent="-173038" algn="l" defTabSz="914400" rtl="0" eaLnBrk="0" fontAlgn="base" latinLnBrk="0" hangingPunct="0">
              <a:lnSpc>
                <a:spcPct val="100000"/>
              </a:lnSpc>
              <a:spcBef>
                <a:spcPct val="30000"/>
              </a:spcBef>
              <a:spcAft>
                <a:spcPct val="0"/>
              </a:spcAft>
              <a:buClrTx/>
              <a:buSzTx/>
              <a:buFont typeface="Arial"/>
              <a:buChar char="•"/>
              <a:tabLst>
                <a:tab pos="569913" algn="l"/>
              </a:tabLst>
              <a:defRPr/>
            </a:pPr>
            <a:r>
              <a:rPr lang="en-US" sz="1200" dirty="0">
                <a:solidFill>
                  <a:schemeClr val="bg1"/>
                </a:solidFill>
              </a:rPr>
              <a:t>Routine dental or eye care</a:t>
            </a:r>
          </a:p>
          <a:p>
            <a:pPr marL="1087438" marR="0" lvl="2" indent="-173038" algn="l" defTabSz="914400" rtl="0" eaLnBrk="0" fontAlgn="base" latinLnBrk="0" hangingPunct="0">
              <a:lnSpc>
                <a:spcPct val="100000"/>
              </a:lnSpc>
              <a:spcBef>
                <a:spcPct val="30000"/>
              </a:spcBef>
              <a:spcAft>
                <a:spcPct val="0"/>
              </a:spcAft>
              <a:buClrTx/>
              <a:buSzTx/>
              <a:buFont typeface="Arial"/>
              <a:buChar char="•"/>
              <a:tabLst>
                <a:tab pos="569913" algn="l"/>
              </a:tabLst>
              <a:defRPr/>
            </a:pPr>
            <a:r>
              <a:rPr lang="en-US" sz="1200" dirty="0">
                <a:solidFill>
                  <a:schemeClr val="bg1"/>
                </a:solidFill>
              </a:rPr>
              <a:t>Dentures</a:t>
            </a:r>
          </a:p>
          <a:p>
            <a:pPr marL="1087438" marR="0" lvl="2" indent="-173038" algn="l" defTabSz="914400" rtl="0" eaLnBrk="0" fontAlgn="base" latinLnBrk="0" hangingPunct="0">
              <a:lnSpc>
                <a:spcPct val="100000"/>
              </a:lnSpc>
              <a:spcBef>
                <a:spcPct val="30000"/>
              </a:spcBef>
              <a:spcAft>
                <a:spcPct val="0"/>
              </a:spcAft>
              <a:buClrTx/>
              <a:buSzTx/>
              <a:buFont typeface="Arial"/>
              <a:buChar char="•"/>
              <a:tabLst>
                <a:tab pos="569913" algn="l"/>
              </a:tabLst>
              <a:defRPr/>
            </a:pPr>
            <a:r>
              <a:rPr lang="en-US" sz="1200" dirty="0">
                <a:solidFill>
                  <a:schemeClr val="bg1"/>
                </a:solidFill>
              </a:rPr>
              <a:t>Routine foot care</a:t>
            </a:r>
          </a:p>
          <a:p>
            <a:pPr marL="1087438" marR="0" lvl="2" indent="-173038" algn="l" defTabSz="914400" rtl="0" eaLnBrk="0" fontAlgn="base" latinLnBrk="0" hangingPunct="0">
              <a:lnSpc>
                <a:spcPct val="100000"/>
              </a:lnSpc>
              <a:spcBef>
                <a:spcPct val="30000"/>
              </a:spcBef>
              <a:spcAft>
                <a:spcPct val="0"/>
              </a:spcAft>
              <a:buClrTx/>
              <a:buSzTx/>
              <a:buFont typeface="Arial"/>
              <a:buChar char="•"/>
              <a:tabLst>
                <a:tab pos="569913" algn="l"/>
              </a:tabLst>
              <a:defRPr/>
            </a:pPr>
            <a:r>
              <a:rPr lang="en-US" sz="1200" dirty="0">
                <a:solidFill>
                  <a:schemeClr val="bg1"/>
                </a:solidFill>
              </a:rPr>
              <a:t>Cosmetic Surgery </a:t>
            </a:r>
          </a:p>
          <a:p>
            <a:pPr marL="1087438" marR="0" lvl="2" indent="-173038" algn="l" defTabSz="914400" rtl="0" eaLnBrk="0" fontAlgn="base" latinLnBrk="0" hangingPunct="0">
              <a:lnSpc>
                <a:spcPct val="100000"/>
              </a:lnSpc>
              <a:spcBef>
                <a:spcPct val="30000"/>
              </a:spcBef>
              <a:spcAft>
                <a:spcPct val="0"/>
              </a:spcAft>
              <a:buClrTx/>
              <a:buSzTx/>
              <a:buFont typeface="Arial"/>
              <a:buChar char="•"/>
              <a:tabLst>
                <a:tab pos="569913" algn="l"/>
              </a:tabLst>
              <a:defRPr/>
            </a:pPr>
            <a:r>
              <a:rPr lang="en-US" sz="1200" dirty="0">
                <a:solidFill>
                  <a:schemeClr val="bg1"/>
                </a:solidFill>
              </a:rPr>
              <a:t>Hearing aides and exams for fitting</a:t>
            </a:r>
          </a:p>
          <a:p>
            <a:pPr marL="1087438" marR="0" lvl="2" indent="-173038" algn="l" defTabSz="914400" rtl="0" eaLnBrk="0" fontAlgn="base" latinLnBrk="0" hangingPunct="0">
              <a:lnSpc>
                <a:spcPct val="100000"/>
              </a:lnSpc>
              <a:spcBef>
                <a:spcPct val="30000"/>
              </a:spcBef>
              <a:spcAft>
                <a:spcPct val="0"/>
              </a:spcAft>
              <a:buClrTx/>
              <a:buSzTx/>
              <a:buFont typeface="Arial"/>
              <a:buChar char="•"/>
              <a:tabLst>
                <a:tab pos="569913" algn="l"/>
              </a:tabLst>
              <a:defRPr/>
            </a:pPr>
            <a:r>
              <a:rPr lang="en-US" sz="1200" dirty="0">
                <a:solidFill>
                  <a:schemeClr val="bg1"/>
                </a:solidFill>
              </a:rPr>
              <a:t>Long-term care</a:t>
            </a:r>
          </a:p>
          <a:p>
            <a:pPr marL="1087438" lvl="2" indent="-173038">
              <a:buFont typeface="Arial"/>
              <a:buChar char="•"/>
              <a:tabLst>
                <a:tab pos="569913" algn="l"/>
              </a:tabLst>
            </a:pPr>
            <a:endParaRPr lang="en-US" sz="1200" dirty="0"/>
          </a:p>
          <a:p>
            <a:endParaRPr lang="en-US" sz="1200" dirty="0"/>
          </a:p>
          <a:p>
            <a:r>
              <a:rPr lang="en-US" sz="1200" i="1" dirty="0"/>
              <a:t>Source: </a:t>
            </a:r>
            <a:r>
              <a:rPr lang="en-US" sz="1200" dirty="0"/>
              <a:t>Fidelity Investments retiree health costs estimate, 2019. Healthcare and nursing home costs may vary by state.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5ADB36-8CCD-47E2-A0A6-4EC62E33D882}"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84475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lnSpc>
                <a:spcPct val="100000"/>
              </a:lnSpc>
              <a:spcBef>
                <a:spcPts val="0"/>
              </a:spcBef>
            </a:pPr>
            <a:r>
              <a:rPr lang="en-US" sz="1200" b="1" baseline="0" dirty="0"/>
              <a:t>Optional Slide</a:t>
            </a:r>
          </a:p>
          <a:p>
            <a:pPr marL="0" indent="0">
              <a:lnSpc>
                <a:spcPct val="100000"/>
              </a:lnSpc>
              <a:spcBef>
                <a:spcPts val="0"/>
              </a:spcBef>
            </a:pPr>
            <a:endParaRPr lang="en-US" sz="1200" b="1" baseline="0" dirty="0"/>
          </a:p>
          <a:p>
            <a:pPr marL="0" indent="0">
              <a:lnSpc>
                <a:spcPct val="100000"/>
              </a:lnSpc>
              <a:spcBef>
                <a:spcPts val="0"/>
              </a:spcBef>
            </a:pPr>
            <a:r>
              <a:rPr lang="en-US" sz="1200" baseline="0" dirty="0"/>
              <a:t>Keeping taxable income as low as possible has other benefits beyond reducing the tax burden.</a:t>
            </a:r>
          </a:p>
          <a:p>
            <a:pPr marL="0" indent="0">
              <a:lnSpc>
                <a:spcPct val="100000"/>
              </a:lnSpc>
              <a:spcBef>
                <a:spcPts val="0"/>
              </a:spcBef>
            </a:pPr>
            <a:endParaRPr lang="en-US" sz="1200" baseline="0" dirty="0"/>
          </a:p>
          <a:p>
            <a:pPr marL="0" indent="0">
              <a:lnSpc>
                <a:spcPct val="100000"/>
              </a:lnSpc>
              <a:spcBef>
                <a:spcPts val="0"/>
              </a:spcBef>
            </a:pPr>
            <a:r>
              <a:rPr lang="en-US" sz="1200" baseline="0" dirty="0"/>
              <a:t>The premiums paid for Medicare Part B are tied to your level of income. For example, joint filers who reduce their income from $175,000 to $165,000 could reduce their individual monthly Part B premium from $187.50 per month to $134, a reduction of $53.50 per month, or a savings of $1,284 per year in total premiums for the couple.</a:t>
            </a:r>
          </a:p>
          <a:p>
            <a:pPr marL="0" indent="0">
              <a:lnSpc>
                <a:spcPct val="100000"/>
              </a:lnSpc>
              <a:spcBef>
                <a:spcPts val="0"/>
              </a:spcBef>
            </a:pPr>
            <a:endParaRPr lang="en-US" sz="1200" baseline="0" dirty="0"/>
          </a:p>
          <a:p>
            <a:pPr marL="0" indent="0">
              <a:lnSpc>
                <a:spcPct val="100000"/>
              </a:lnSpc>
              <a:spcBef>
                <a:spcPts val="0"/>
              </a:spcBef>
            </a:pPr>
            <a:r>
              <a:rPr lang="en-US" sz="1200" baseline="0" dirty="0"/>
              <a:t>Also, taxpayers are allowed to deduct medical expenses which exceed 10% of income in a given year (7.5% for taxpayers age 65 or older in 2013). The lower the taxpayer’s income, the easier it is to meet this hurdle.</a:t>
            </a:r>
          </a:p>
          <a:p>
            <a:pPr marL="0" indent="0">
              <a:lnSpc>
                <a:spcPct val="100000"/>
              </a:lnSpc>
              <a:spcBef>
                <a:spcPts val="0"/>
              </a:spcBef>
            </a:pPr>
            <a:endParaRPr lang="en-US" sz="1200" baseline="0" dirty="0"/>
          </a:p>
          <a:p>
            <a:pPr marL="0" indent="0">
              <a:lnSpc>
                <a:spcPct val="100000"/>
              </a:lnSpc>
              <a:spcBef>
                <a:spcPts val="0"/>
              </a:spcBef>
            </a:pPr>
            <a:r>
              <a:rPr lang="en-US" sz="1200" baseline="0" dirty="0"/>
              <a:t>Also, since premium subsidies provided through the Affordable Care Act are tied directly to income, lowering income increases the likelihood that you can qualify for a premium subsidy, as well as the size of the subsidy.</a:t>
            </a:r>
          </a:p>
          <a:p>
            <a:pPr marL="0" indent="0">
              <a:lnSpc>
                <a:spcPct val="100000"/>
              </a:lnSpc>
              <a:spcBef>
                <a:spcPts val="0"/>
              </a:spcBef>
            </a:pPr>
            <a:endParaRPr lang="en-US" sz="1200" baseline="0" dirty="0"/>
          </a:p>
          <a:p>
            <a:pPr marL="0" indent="0">
              <a:lnSpc>
                <a:spcPct val="100000"/>
              </a:lnSpc>
              <a:spcBef>
                <a:spcPts val="0"/>
              </a:spcBef>
            </a:pPr>
            <a:r>
              <a:rPr lang="en-US" sz="1200" baseline="0" dirty="0"/>
              <a:t>There are many strategies you can employ to help you keep your income low:</a:t>
            </a:r>
            <a:endParaRPr lang="en-US" sz="1200" b="1" baseline="0" dirty="0"/>
          </a:p>
          <a:p>
            <a:pPr marL="0" indent="0">
              <a:lnSpc>
                <a:spcPct val="100000"/>
              </a:lnSpc>
              <a:spcBef>
                <a:spcPts val="0"/>
              </a:spcBef>
            </a:pPr>
            <a:endParaRPr lang="en-US" sz="1200" b="1" baseline="0" dirty="0"/>
          </a:p>
          <a:p>
            <a:pPr marL="0" indent="0" rtl="0" eaLnBrk="1" fontAlgn="t" latinLnBrk="0" hangingPunct="1">
              <a:lnSpc>
                <a:spcPct val="100000"/>
              </a:lnSpc>
              <a:spcBef>
                <a:spcPts val="0"/>
              </a:spcBef>
              <a:buFont typeface="Arial" pitchFamily="34" charset="0"/>
              <a:buChar char="•"/>
            </a:pPr>
            <a:r>
              <a:rPr lang="en-US" sz="1200" b="0" i="0" u="none" strike="noStrike" kern="1200" baseline="0" dirty="0">
                <a:solidFill>
                  <a:schemeClr val="tx1"/>
                </a:solidFill>
                <a:latin typeface="+mn-lt"/>
                <a:ea typeface="+mn-ea"/>
                <a:cs typeface="+mn-cs"/>
              </a:rPr>
              <a:t> Roth IRAs payouts</a:t>
            </a:r>
          </a:p>
          <a:p>
            <a:pPr marL="0" indent="0" rtl="0" eaLnBrk="1" fontAlgn="t" latinLnBrk="0" hangingPunct="1">
              <a:lnSpc>
                <a:spcPct val="100000"/>
              </a:lnSpc>
              <a:spcBef>
                <a:spcPts val="0"/>
              </a:spcBef>
              <a:buFont typeface="Arial" pitchFamily="34" charset="0"/>
              <a:buChar char="•"/>
            </a:pPr>
            <a:r>
              <a:rPr lang="en-US" sz="1200" b="0" i="0" u="none" strike="noStrike" kern="1200" baseline="0" dirty="0">
                <a:solidFill>
                  <a:schemeClr val="tx1"/>
                </a:solidFill>
                <a:latin typeface="+mn-lt"/>
                <a:ea typeface="+mn-ea"/>
                <a:cs typeface="+mn-cs"/>
              </a:rPr>
              <a:t> 401(k) contributions </a:t>
            </a:r>
          </a:p>
          <a:p>
            <a:pPr marL="0" indent="0" rtl="0" eaLnBrk="1" fontAlgn="t" latinLnBrk="0" hangingPunct="1">
              <a:lnSpc>
                <a:spcPct val="100000"/>
              </a:lnSpc>
              <a:spcBef>
                <a:spcPts val="0"/>
              </a:spcBef>
              <a:buFont typeface="Arial" pitchFamily="34" charset="0"/>
              <a:buChar char="•"/>
            </a:pPr>
            <a:r>
              <a:rPr lang="en-US" sz="1200" b="0" i="0" u="none" strike="noStrike" kern="1200" baseline="0" dirty="0">
                <a:solidFill>
                  <a:schemeClr val="tx1"/>
                </a:solidFill>
                <a:latin typeface="+mn-lt"/>
                <a:ea typeface="+mn-ea"/>
                <a:cs typeface="+mn-cs"/>
              </a:rPr>
              <a:t> IRA contributions*</a:t>
            </a:r>
          </a:p>
          <a:p>
            <a:pPr marL="0" indent="0" rtl="0" eaLnBrk="1" fontAlgn="t" latinLnBrk="0" hangingPunct="1">
              <a:lnSpc>
                <a:spcPct val="100000"/>
              </a:lnSpc>
              <a:spcBef>
                <a:spcPts val="0"/>
              </a:spcBef>
              <a:buFont typeface="Arial" pitchFamily="34" charset="0"/>
              <a:buChar char="•"/>
            </a:pPr>
            <a:r>
              <a:rPr lang="en-US" sz="1200" b="0" i="0" u="none" strike="noStrike" kern="1200" baseline="0" dirty="0">
                <a:solidFill>
                  <a:schemeClr val="tx1"/>
                </a:solidFill>
                <a:latin typeface="+mn-lt"/>
                <a:ea typeface="+mn-ea"/>
                <a:cs typeface="+mn-cs"/>
              </a:rPr>
              <a:t> Tax-Efficient Mutual Funds</a:t>
            </a:r>
          </a:p>
          <a:p>
            <a:pPr marL="0" indent="0" rtl="0" eaLnBrk="1" fontAlgn="t" latinLnBrk="0" hangingPunct="1">
              <a:lnSpc>
                <a:spcPct val="100000"/>
              </a:lnSpc>
              <a:spcBef>
                <a:spcPts val="0"/>
              </a:spcBef>
              <a:buFont typeface="Arial" pitchFamily="34" charset="0"/>
              <a:buChar char="•"/>
            </a:pPr>
            <a:r>
              <a:rPr lang="en-US" sz="1200" b="0" i="0" u="none" strike="noStrike" kern="1200" baseline="0" dirty="0">
                <a:solidFill>
                  <a:schemeClr val="tx1"/>
                </a:solidFill>
                <a:latin typeface="+mn-lt"/>
                <a:ea typeface="+mn-ea"/>
                <a:cs typeface="+mn-cs"/>
              </a:rPr>
              <a:t> Municipal Bonds</a:t>
            </a:r>
          </a:p>
          <a:p>
            <a:pPr marL="0" indent="0" rtl="0" eaLnBrk="1" fontAlgn="t" latinLnBrk="0" hangingPunct="1">
              <a:lnSpc>
                <a:spcPct val="100000"/>
              </a:lnSpc>
              <a:spcBef>
                <a:spcPts val="0"/>
              </a:spcBef>
              <a:buFont typeface="Arial" pitchFamily="34" charset="0"/>
              <a:buChar char="•"/>
            </a:pPr>
            <a:r>
              <a:rPr lang="en-US" sz="1200" b="0" i="0" u="none" strike="noStrike" kern="1200" baseline="0" dirty="0">
                <a:solidFill>
                  <a:schemeClr val="tx1"/>
                </a:solidFill>
                <a:latin typeface="+mn-lt"/>
                <a:ea typeface="+mn-ea"/>
                <a:cs typeface="+mn-cs"/>
              </a:rPr>
              <a:t> Life Insurance</a:t>
            </a:r>
          </a:p>
          <a:p>
            <a:pPr marL="0" indent="0" rtl="0" eaLnBrk="1" fontAlgn="t" latinLnBrk="0" hangingPunct="1">
              <a:lnSpc>
                <a:spcPct val="100000"/>
              </a:lnSpc>
              <a:spcBef>
                <a:spcPts val="0"/>
              </a:spcBef>
              <a:buFont typeface="Arial" pitchFamily="34" charset="0"/>
              <a:buChar char="•"/>
            </a:pPr>
            <a:r>
              <a:rPr lang="en-US" sz="1200" b="0" i="0" u="none" strike="noStrike" kern="1200" baseline="0" dirty="0">
                <a:solidFill>
                  <a:schemeClr val="tx1"/>
                </a:solidFill>
                <a:latin typeface="+mn-lt"/>
                <a:ea typeface="+mn-ea"/>
                <a:cs typeface="+mn-cs"/>
              </a:rPr>
              <a:t> HSAs</a:t>
            </a:r>
          </a:p>
          <a:p>
            <a:pPr marL="0" indent="0" rtl="0" eaLnBrk="1" fontAlgn="auto" latinLnBrk="0" hangingPunct="1">
              <a:lnSpc>
                <a:spcPct val="100000"/>
              </a:lnSpc>
              <a:spcBef>
                <a:spcPts val="0"/>
              </a:spcBef>
              <a:buFont typeface="Arial" pitchFamily="34" charset="0"/>
              <a:buChar char="•"/>
            </a:pPr>
            <a:r>
              <a:rPr lang="en-US" sz="1200" b="0" i="0" u="none" strike="noStrike" kern="1200" baseline="0" dirty="0">
                <a:solidFill>
                  <a:schemeClr val="tx1"/>
                </a:solidFill>
                <a:latin typeface="+mn-lt"/>
                <a:ea typeface="+mn-ea"/>
                <a:cs typeface="+mn-cs"/>
              </a:rPr>
              <a:t> Variable Annuities (during deferral period)</a:t>
            </a:r>
          </a:p>
          <a:p>
            <a:pPr marL="0" indent="0">
              <a:lnSpc>
                <a:spcPct val="100000"/>
              </a:lnSpc>
              <a:spcBef>
                <a:spcPts val="0"/>
              </a:spcBef>
            </a:pPr>
            <a:endParaRPr lang="en-US" sz="1200" baseline="0" dirty="0"/>
          </a:p>
          <a:p>
            <a:pPr marL="0" marR="0" indent="0" algn="l" defTabSz="914400" rtl="0" eaLnBrk="0" fontAlgn="base" latinLnBrk="0" hangingPunct="0">
              <a:lnSpc>
                <a:spcPct val="100000"/>
              </a:lnSpc>
              <a:spcBef>
                <a:spcPts val="0"/>
              </a:spcBef>
              <a:spcAft>
                <a:spcPct val="0"/>
              </a:spcAft>
              <a:buClrTx/>
              <a:buSzTx/>
              <a:buFontTx/>
              <a:buNone/>
              <a:tabLst/>
              <a:defRPr/>
            </a:pPr>
            <a:r>
              <a:rPr lang="en-US" sz="1200" baseline="0" dirty="0"/>
              <a:t>*Potentially tax deductible based on income and participation by individual or spouse in an employer retirement plan</a:t>
            </a:r>
          </a:p>
          <a:p>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19</a:t>
            </a:fld>
            <a:endParaRPr lang="en-US" dirty="0"/>
          </a:p>
        </p:txBody>
      </p:sp>
      <p:sp>
        <p:nvSpPr>
          <p:cNvPr id="5" name="Footer Placeholder 4">
            <a:extLst>
              <a:ext uri="{FF2B5EF4-FFF2-40B4-BE49-F238E27FC236}">
                <a16:creationId xmlns:a16="http://schemas.microsoft.com/office/drawing/2014/main" id="{C04CB5E1-F37C-43EF-BD08-A1934FEC6226}"/>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609713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[REQUIRED SLIDE FOR JP MORGAN CHASE ONLY. </a:t>
            </a:r>
            <a:r>
              <a:rPr lang="en-US" b="1" dirty="0"/>
              <a:t>REMOVE WHEN USING FOR ALL OTHER FIRMS</a:t>
            </a:r>
            <a:r>
              <a:rPr lang="en-US" sz="1200" b="1" kern="1200" dirty="0">
                <a:solidFill>
                  <a:schemeClr val="tx1"/>
                </a:solidFill>
                <a:latin typeface="+mn-lt"/>
                <a:ea typeface="+mn-ea"/>
                <a:cs typeface="+mn-cs"/>
              </a:rPr>
              <a:t>]</a:t>
            </a:r>
          </a:p>
          <a:p>
            <a:endParaRPr lang="en-US" dirty="0"/>
          </a:p>
          <a:p>
            <a:r>
              <a:rPr lang="en-US" dirty="0"/>
              <a:t>Welcome.</a:t>
            </a:r>
            <a:r>
              <a:rPr lang="en-US" baseline="0" dirty="0"/>
              <a:t> My name is _______________.  Today we are going to </a:t>
            </a:r>
            <a:r>
              <a:rPr lang="en-US" baseline="0"/>
              <a:t>look at </a:t>
            </a:r>
            <a:r>
              <a:rPr lang="en-US"/>
              <a:t>some </a:t>
            </a:r>
            <a:r>
              <a:rPr lang="en-US" dirty="0"/>
              <a:t>strategies to help you get the most from your Social Security benefit.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5394F-3ACB-4A71-ACE6-D95FE9B42A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6574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5000"/>
              </a:lnSpc>
              <a:spcBef>
                <a:spcPts val="400"/>
              </a:spcBef>
              <a:spcAft>
                <a:spcPct val="0"/>
              </a:spcAft>
              <a:buClrTx/>
              <a:buSzTx/>
              <a:buFontTx/>
              <a:buNone/>
              <a:tabLst/>
              <a:defRPr/>
            </a:pPr>
            <a:r>
              <a:rPr lang="en-US" dirty="0"/>
              <a:t>Read Slide </a:t>
            </a:r>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09A7D451-B922-4664-B689-2F2062BAB09A}" type="slidenum">
              <a:rPr lang="en-US" smtClean="0"/>
              <a:pPr>
                <a:defRPr/>
              </a:pPr>
              <a:t>20</a:t>
            </a:fld>
            <a:endParaRPr lang="en-US" dirty="0"/>
          </a:p>
        </p:txBody>
      </p:sp>
    </p:spTree>
    <p:extLst>
      <p:ext uri="{BB962C8B-B14F-4D97-AF65-F5344CB8AC3E}">
        <p14:creationId xmlns:p14="http://schemas.microsoft.com/office/powerpoint/2010/main" val="2088603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OPTIONAL SLIDE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a:p>
          <a:p>
            <a:r>
              <a:rPr lang="en-US" dirty="0"/>
              <a:t>As you prepare </a:t>
            </a:r>
            <a:r>
              <a:rPr lang="en-US" baseline="0" dirty="0"/>
              <a:t>for </a:t>
            </a:r>
            <a:r>
              <a:rPr lang="en-US" dirty="0"/>
              <a:t>retirement, it can be helpful to categorize income sources as</a:t>
            </a:r>
            <a:r>
              <a:rPr lang="en-US" baseline="0" dirty="0"/>
              <a:t> well as your expenses. Your financial advisor can help you decide what income sources you’ll use to cover certain expenses. </a:t>
            </a:r>
          </a:p>
          <a:p>
            <a:endParaRPr lang="en-US" dirty="0"/>
          </a:p>
          <a:p>
            <a:r>
              <a:rPr lang="en-US" b="1" dirty="0"/>
              <a:t>[Read slide.]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46D35-56E9-4145-BDCB-322686CD75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5422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09A7D451-B922-4664-B689-2F2062BAB09A}" type="slidenum">
              <a:rPr lang="en-US" smtClean="0"/>
              <a:pPr>
                <a:defRPr/>
              </a:pPr>
              <a:t>22</a:t>
            </a:fld>
            <a:endParaRPr lang="en-US" dirty="0"/>
          </a:p>
        </p:txBody>
      </p:sp>
    </p:spTree>
    <p:extLst>
      <p:ext uri="{BB962C8B-B14F-4D97-AF65-F5344CB8AC3E}">
        <p14:creationId xmlns:p14="http://schemas.microsoft.com/office/powerpoint/2010/main" val="4149771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E6AF72-75EB-4B78-B618-46877803B7FC}" type="slidenum">
              <a:rPr lang="en-US"/>
              <a:pPr fontAlgn="base">
                <a:spcBef>
                  <a:spcPct val="0"/>
                </a:spcBef>
                <a:spcAft>
                  <a:spcPct val="0"/>
                </a:spcAft>
                <a:defRPr/>
              </a:pPr>
              <a:t>23</a:t>
            </a:fld>
            <a:endParaRPr lang="en-US" dirty="0"/>
          </a:p>
        </p:txBody>
      </p:sp>
      <p:sp>
        <p:nvSpPr>
          <p:cNvPr id="134146" name="Rectangle 2"/>
          <p:cNvSpPr>
            <a:spLocks noGrp="1" noRot="1" noChangeAspect="1" noChangeArrowheads="1" noTextEdit="1"/>
          </p:cNvSpPr>
          <p:nvPr>
            <p:ph type="sldImg"/>
          </p:nvPr>
        </p:nvSpPr>
        <p:spPr bwMode="auto">
          <a:xfrm>
            <a:off x="1292225" y="531813"/>
            <a:ext cx="4371975" cy="3279775"/>
          </a:xfrm>
          <a:noFill/>
          <a:ln>
            <a:solidFill>
              <a:srgbClr val="000000"/>
            </a:solidFill>
            <a:miter lim="800000"/>
            <a:headEnd/>
            <a:tailEnd/>
          </a:ln>
        </p:spPr>
      </p:sp>
      <p:sp>
        <p:nvSpPr>
          <p:cNvPr id="134147" name="Rectangle 3"/>
          <p:cNvSpPr>
            <a:spLocks noGrp="1" noChangeArrowheads="1"/>
          </p:cNvSpPr>
          <p:nvPr>
            <p:ph type="body" idx="1"/>
          </p:nvPr>
        </p:nvSpPr>
        <p:spPr bwMode="auto">
          <a:xfrm>
            <a:off x="380444" y="4221348"/>
            <a:ext cx="6239265" cy="4303808"/>
          </a:xfrm>
          <a:noFill/>
        </p:spPr>
        <p:txBody>
          <a:bodyPr wrap="square" numCol="1" anchor="t" anchorCtr="0" compatLnSpc="1">
            <a:prstTxWarp prst="textNoShape">
              <a:avLst/>
            </a:prstTxWarp>
          </a:bodyPr>
          <a:lstStyle/>
          <a:p>
            <a:pPr eaLnBrk="1" hangingPunct="1">
              <a:spcBef>
                <a:spcPct val="0"/>
              </a:spcBef>
            </a:pPr>
            <a:r>
              <a:rPr lang="en-US" b="1" dirty="0">
                <a:latin typeface="Arial" charset="0"/>
                <a:cs typeface="Arial" charset="0"/>
              </a:rPr>
              <a:t>Read Slide</a:t>
            </a:r>
          </a:p>
        </p:txBody>
      </p:sp>
      <p:sp>
        <p:nvSpPr>
          <p:cNvPr id="2" name="Footer Placeholder 1">
            <a:extLst>
              <a:ext uri="{FF2B5EF4-FFF2-40B4-BE49-F238E27FC236}">
                <a16:creationId xmlns:a16="http://schemas.microsoft.com/office/drawing/2014/main" id="{F57E5FB2-F2C9-49A9-A7E8-C92EA611637C}"/>
              </a:ext>
            </a:extLst>
          </p:cNvPr>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1892047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24</a:t>
            </a:fld>
            <a:endParaRPr lang="en-US" dirty="0"/>
          </a:p>
        </p:txBody>
      </p:sp>
      <p:sp>
        <p:nvSpPr>
          <p:cNvPr id="5" name="Footer Placeholder 4">
            <a:extLst>
              <a:ext uri="{FF2B5EF4-FFF2-40B4-BE49-F238E27FC236}">
                <a16:creationId xmlns:a16="http://schemas.microsoft.com/office/drawing/2014/main" id="{252AAB25-91E4-4A1D-B302-3F33C7C12C38}"/>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870667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95000"/>
              </a:lnSpc>
              <a:spcBef>
                <a:spcPts val="400"/>
              </a:spcBef>
              <a:spcAft>
                <a:spcPct val="0"/>
              </a:spcAft>
              <a:buClrTx/>
              <a:buSzTx/>
              <a:buFontTx/>
              <a:buNone/>
              <a:tabLst/>
              <a:defRPr/>
            </a:pPr>
            <a:r>
              <a:rPr lang="en-US" sz="1100" b="1" kern="1200" dirty="0">
                <a:solidFill>
                  <a:schemeClr val="tx1"/>
                </a:solidFill>
                <a:effectLst/>
                <a:latin typeface="+mn-lt"/>
                <a:ea typeface="+mn-ea"/>
                <a:cs typeface="+mn-cs"/>
              </a:rPr>
              <a:t>[REQUIRED SLIDE FOR BANK FIRMS ONLY. REMOVE WHEN USING FOR ALL OTHER FIRMS]</a:t>
            </a:r>
            <a:endParaRPr lang="en-US" sz="1100" kern="1200" dirty="0">
              <a:solidFill>
                <a:schemeClr val="tx1"/>
              </a:solidFill>
              <a:effectLst/>
              <a:latin typeface="+mn-lt"/>
              <a:ea typeface="+mn-ea"/>
              <a:cs typeface="+mn-cs"/>
            </a:endParaRPr>
          </a:p>
          <a:p>
            <a:endParaRPr lang="en-US" dirty="0"/>
          </a:p>
          <a:p>
            <a:r>
              <a:rPr lang="en-US" dirty="0"/>
              <a:t>Welcome. My name is ______________. Today we are going to discuss retirement planning for spouses. We'll talk about the unique challenges that spouses face as they plan for their retirement, and how to protect a surviving spouse. </a:t>
            </a:r>
          </a:p>
          <a:p>
            <a:r>
              <a:rPr lang="en-US" dirty="0"/>
              <a:t>Should you have any questions as we go through the material, feel free to ask.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A7D451-B922-4664-B689-2F2062BAB09A}"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B609AE62-A774-4C29-94BF-CFA4E0AE6F5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71698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for Merrill Lynch only. Read slide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5394F-3ACB-4A71-ACE6-D95FE9B42A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860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Required for Morgan Stanley Only. Read Slide </a:t>
            </a:r>
          </a:p>
        </p:txBody>
      </p:sp>
      <p:sp>
        <p:nvSpPr>
          <p:cNvPr id="4" name="Slide Number Placeholder 3"/>
          <p:cNvSpPr>
            <a:spLocks noGrp="1"/>
          </p:cNvSpPr>
          <p:nvPr>
            <p:ph type="sldNum" sz="quarter" idx="10"/>
          </p:nvPr>
        </p:nvSpPr>
        <p:spPr/>
        <p:txBody>
          <a:bodyPr/>
          <a:lstStyle/>
          <a:p>
            <a:fld id="{95C1622F-6270-4E71-931C-BA76A2907CAE}" type="slidenum">
              <a:rPr lang="en-US" smtClean="0"/>
              <a:t>5</a:t>
            </a:fld>
            <a:endParaRPr lang="en-US"/>
          </a:p>
        </p:txBody>
      </p:sp>
    </p:spTree>
    <p:extLst>
      <p:ext uri="{BB962C8B-B14F-4D97-AF65-F5344CB8AC3E}">
        <p14:creationId xmlns:p14="http://schemas.microsoft.com/office/powerpoint/2010/main" val="2313388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[OPTIONAL SLIDE].  Read slide </a:t>
            </a:r>
          </a:p>
        </p:txBody>
      </p:sp>
      <p:sp>
        <p:nvSpPr>
          <p:cNvPr id="4" name="Slide Number Placeholder 3"/>
          <p:cNvSpPr>
            <a:spLocks noGrp="1"/>
          </p:cNvSpPr>
          <p:nvPr>
            <p:ph type="sldNum" sz="quarter" idx="10"/>
          </p:nvPr>
        </p:nvSpPr>
        <p:spPr/>
        <p:txBody>
          <a:bodyPr/>
          <a:lstStyle/>
          <a:p>
            <a:fld id="{106011FF-05C4-452F-9670-DA1725AE99F4}" type="slidenum">
              <a:rPr lang="en-US" smtClean="0"/>
              <a:pPr/>
              <a:t>6</a:t>
            </a:fld>
            <a:endParaRPr lang="en-US" dirty="0"/>
          </a:p>
        </p:txBody>
      </p:sp>
    </p:spTree>
    <p:extLst>
      <p:ext uri="{BB962C8B-B14F-4D97-AF65-F5344CB8AC3E}">
        <p14:creationId xmlns:p14="http://schemas.microsoft.com/office/powerpoint/2010/main" val="1673889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[OPTIONAL SLIDE]. Read Slide </a:t>
            </a:r>
          </a:p>
        </p:txBody>
      </p:sp>
      <p:sp>
        <p:nvSpPr>
          <p:cNvPr id="4" name="Slide Number Placeholder 3"/>
          <p:cNvSpPr>
            <a:spLocks noGrp="1"/>
          </p:cNvSpPr>
          <p:nvPr>
            <p:ph type="sldNum" sz="quarter" idx="10"/>
          </p:nvPr>
        </p:nvSpPr>
        <p:spPr/>
        <p:txBody>
          <a:bodyPr/>
          <a:lstStyle/>
          <a:p>
            <a:fld id="{106011FF-05C4-452F-9670-DA1725AE99F4}" type="slidenum">
              <a:rPr lang="en-US" smtClean="0"/>
              <a:pPr/>
              <a:t>7</a:t>
            </a:fld>
            <a:endParaRPr lang="en-US" dirty="0"/>
          </a:p>
        </p:txBody>
      </p:sp>
    </p:spTree>
    <p:extLst>
      <p:ext uri="{BB962C8B-B14F-4D97-AF65-F5344CB8AC3E}">
        <p14:creationId xmlns:p14="http://schemas.microsoft.com/office/powerpoint/2010/main" val="1669190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baseline="0" dirty="0">
                <a:solidFill>
                  <a:schemeClr val="tx1"/>
                </a:solidFill>
                <a:latin typeface="+mn-lt"/>
                <a:ea typeface="+mn-ea"/>
                <a:cs typeface="+mn-cs"/>
              </a:rPr>
              <a:t>Fundamental change has shaken the foundation of the U.S. retirement system. A recent report from the U.S. Government Accountability Office confirms that the three traditional pillars of that system—Social Security, employer-sponsored retirement plans, and individual savings—no longer provide adequate retirement security for a growing number of Americans. For widows and widowers, the outlook can be particularly unnerving.</a:t>
            </a:r>
          </a:p>
          <a:p>
            <a:endParaRPr lang="en-US" sz="11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A widow needs, on average, 79% of a couple’s income to maintain her standard of living after the death of her husband. Yet in a study of married women expected to enter retirement over the next quarter century, half are projected to have only 62% of the couple’s income, or less, when widowed.</a:t>
            </a:r>
          </a:p>
          <a:p>
            <a:r>
              <a:rPr lang="en-US" sz="1100" b="0" i="0" u="none" strike="noStrike" kern="1200" baseline="0" dirty="0">
                <a:solidFill>
                  <a:schemeClr val="tx1"/>
                </a:solidFill>
                <a:latin typeface="+mn-lt"/>
                <a:ea typeface="+mn-ea"/>
                <a:cs typeface="+mn-cs"/>
              </a:rPr>
              <a:t> </a:t>
            </a:r>
          </a:p>
          <a:p>
            <a:r>
              <a:rPr lang="en-US" sz="1100" b="0" i="0" u="none" strike="noStrike" kern="1200" baseline="0" dirty="0">
                <a:solidFill>
                  <a:schemeClr val="tx1"/>
                </a:solidFill>
                <a:latin typeface="+mn-lt"/>
                <a:ea typeface="+mn-ea"/>
                <a:cs typeface="+mn-cs"/>
              </a:rPr>
              <a:t>Surviving spouses also may be more at risk in retirement if they were part of a two-income household, another phenomenon that continues to become increasingly common. Dual-income households typically spend more on fixed expenses (e.g., larger mortgages, auto payments, etc.) while both spouses are working, since two incomes allow them to “afford” more. Having built a lifestyle dependent on two incomes, though, the untimely death of a spouse can create challenges in retirement since household income can then go down more than household expenses. </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9A7D451-B922-4664-B689-2F2062BAB09A}" type="slidenum">
              <a:rPr lang="en-US" smtClean="0"/>
              <a:pPr>
                <a:defRPr/>
              </a:pPr>
              <a:t>8</a:t>
            </a:fld>
            <a:endParaRPr lang="en-US" dirty="0"/>
          </a:p>
        </p:txBody>
      </p:sp>
    </p:spTree>
    <p:extLst>
      <p:ext uri="{BB962C8B-B14F-4D97-AF65-F5344CB8AC3E}">
        <p14:creationId xmlns:p14="http://schemas.microsoft.com/office/powerpoint/2010/main" val="1350996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Slide </a:t>
            </a:r>
            <a:r>
              <a:rPr lang="en-US" dirty="0"/>
              <a:t>Read Slide </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09A7D451-B922-4664-B689-2F2062BAB09A}" type="slidenum">
              <a:rPr lang="en-US" smtClean="0"/>
              <a:pPr>
                <a:defRPr/>
              </a:pPr>
              <a:t>9</a:t>
            </a:fld>
            <a:endParaRPr lang="en-US" dirty="0"/>
          </a:p>
        </p:txBody>
      </p:sp>
    </p:spTree>
    <p:extLst>
      <p:ext uri="{BB962C8B-B14F-4D97-AF65-F5344CB8AC3E}">
        <p14:creationId xmlns:p14="http://schemas.microsoft.com/office/powerpoint/2010/main" val="173830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85800" y="4648200"/>
            <a:ext cx="5879715" cy="609600"/>
          </a:xfrm>
          <a:prstGeom prst="rect">
            <a:avLst/>
          </a:prstGeom>
        </p:spPr>
        <p:txBody>
          <a:bodyPr/>
          <a:lstStyle>
            <a:lvl1pPr marL="0" indent="0">
              <a:spcBef>
                <a:spcPts val="0"/>
              </a:spcBef>
              <a:defRPr sz="1600" b="0">
                <a:solidFill>
                  <a:schemeClr val="accent5">
                    <a:lumMod val="50000"/>
                  </a:schemeClr>
                </a:solidFill>
                <a:latin typeface="PrudentialModern SemCond" pitchFamily="2" charset="0"/>
              </a:defRPr>
            </a:lvl1pPr>
            <a:lvl2pPr>
              <a:defRPr sz="1600" b="0">
                <a:solidFill>
                  <a:schemeClr val="bg1"/>
                </a:solidFill>
              </a:defRPr>
            </a:lvl2pPr>
            <a:lvl3pPr>
              <a:defRPr sz="1400" b="0">
                <a:solidFill>
                  <a:schemeClr val="bg1"/>
                </a:solidFill>
              </a:defRPr>
            </a:lvl3pPr>
            <a:lvl4pPr>
              <a:defRPr sz="1100" b="0">
                <a:solidFill>
                  <a:schemeClr val="bg1"/>
                </a:solidFill>
              </a:defRPr>
            </a:lvl4pPr>
            <a:lvl5pPr>
              <a:defRPr sz="1100" b="0">
                <a:solidFill>
                  <a:schemeClr val="bg1"/>
                </a:solidFill>
              </a:defRPr>
            </a:lvl5pPr>
          </a:lstStyle>
          <a:p>
            <a:pPr lvl="0"/>
            <a:r>
              <a:rPr lang="en-US" dirty="0"/>
              <a:t>[Presenter Name], [Presenter Title]</a:t>
            </a:r>
          </a:p>
          <a:p>
            <a:pPr lvl="0"/>
            <a:r>
              <a:rPr lang="en-US" dirty="0"/>
              <a:t>[Designations]</a:t>
            </a:r>
          </a:p>
        </p:txBody>
      </p:sp>
      <p:sp>
        <p:nvSpPr>
          <p:cNvPr id="3" name="Text Placeholder 2"/>
          <p:cNvSpPr>
            <a:spLocks noGrp="1"/>
          </p:cNvSpPr>
          <p:nvPr>
            <p:ph type="body" sz="quarter" idx="11" hasCustomPrompt="1"/>
          </p:nvPr>
        </p:nvSpPr>
        <p:spPr>
          <a:xfrm>
            <a:off x="685800" y="1295400"/>
            <a:ext cx="4419600" cy="1143000"/>
          </a:xfrm>
          <a:prstGeom prst="rect">
            <a:avLst/>
          </a:prstGeom>
        </p:spPr>
        <p:txBody>
          <a:bodyPr anchor="b"/>
          <a:lstStyle>
            <a:lvl1pPr marL="4763" indent="-4763">
              <a:tabLst/>
              <a:defRPr sz="3200">
                <a:solidFill>
                  <a:srgbClr val="FAD200"/>
                </a:solidFill>
                <a:latin typeface="PrudentialModern SemCond" pitchFamily="2" charset="0"/>
                <a:ea typeface="PrudentialModern SemCond" pitchFamily="2" charset="0"/>
                <a:cs typeface="PrudentialModern SemCond" pitchFamily="2" charset="0"/>
              </a:defRPr>
            </a:lvl1pPr>
            <a:lvl2pPr>
              <a:defRPr>
                <a:solidFill>
                  <a:schemeClr val="bg1"/>
                </a:solidFill>
                <a:latin typeface="PrudentialModern Bold SemiCondensed" charset="0"/>
                <a:ea typeface="PrudentialModern Bold SemiCondensed" charset="0"/>
                <a:cs typeface="PrudentialModern Bold SemiCondensed" charset="0"/>
              </a:defRPr>
            </a:lvl2pPr>
            <a:lvl3pPr>
              <a:defRPr>
                <a:solidFill>
                  <a:schemeClr val="bg1"/>
                </a:solidFill>
                <a:latin typeface="PrudentialModern Bold SemiCondensed" charset="0"/>
                <a:ea typeface="PrudentialModern Bold SemiCondensed" charset="0"/>
                <a:cs typeface="PrudentialModern Bold SemiCondensed" charset="0"/>
              </a:defRPr>
            </a:lvl3pPr>
            <a:lvl4pPr>
              <a:defRPr>
                <a:solidFill>
                  <a:schemeClr val="bg1"/>
                </a:solidFill>
                <a:latin typeface="PrudentialModern Bold SemiCondensed" charset="0"/>
                <a:ea typeface="PrudentialModern Bold SemiCondensed" charset="0"/>
                <a:cs typeface="PrudentialModern Bold SemiCondensed" charset="0"/>
              </a:defRPr>
            </a:lvl4pPr>
            <a:lvl5pPr>
              <a:defRPr>
                <a:solidFill>
                  <a:schemeClr val="bg1"/>
                </a:solidFill>
                <a:latin typeface="PrudentialModern Bold SemiCondensed" charset="0"/>
                <a:ea typeface="PrudentialModern Bold SemiCondensed" charset="0"/>
                <a:cs typeface="PrudentialModern Bold SemiCondensed" charset="0"/>
              </a:defRPr>
            </a:lvl5pPr>
          </a:lstStyle>
          <a:p>
            <a:pPr lvl="0"/>
            <a:r>
              <a:rPr lang="en-US" dirty="0"/>
              <a:t>TITLE</a:t>
            </a:r>
          </a:p>
        </p:txBody>
      </p:sp>
      <p:sp>
        <p:nvSpPr>
          <p:cNvPr id="5" name="Text Placeholder 4"/>
          <p:cNvSpPr>
            <a:spLocks noGrp="1"/>
          </p:cNvSpPr>
          <p:nvPr>
            <p:ph type="body" sz="quarter" idx="12" hasCustomPrompt="1"/>
          </p:nvPr>
        </p:nvSpPr>
        <p:spPr>
          <a:xfrm>
            <a:off x="685800" y="2446020"/>
            <a:ext cx="4419600" cy="762000"/>
          </a:xfrm>
          <a:prstGeom prst="rect">
            <a:avLst/>
          </a:prstGeom>
        </p:spPr>
        <p:txBody>
          <a:bodyPr anchor="t"/>
          <a:lstStyle>
            <a:lvl1pPr>
              <a:defRPr sz="2000" b="0">
                <a:solidFill>
                  <a:schemeClr val="bg1"/>
                </a:solidFill>
                <a:latin typeface="PrudentialModern SemCond" pitchFamily="2" charset="0"/>
                <a:ea typeface="PrudentialModern SemCond" pitchFamily="2" charset="0"/>
                <a:cs typeface="PrudentialModern SemCond" pitchFamily="2" charset="0"/>
              </a:defRPr>
            </a:lvl1pPr>
            <a:lvl2pPr>
              <a:defRPr b="0">
                <a:solidFill>
                  <a:schemeClr val="bg1"/>
                </a:solidFill>
                <a:latin typeface="PrudentialModern Bold SemiCondensed" charset="0"/>
                <a:ea typeface="PrudentialModern Bold SemiCondensed" charset="0"/>
                <a:cs typeface="PrudentialModern Bold SemiCondensed" charset="0"/>
              </a:defRPr>
            </a:lvl2pPr>
            <a:lvl3pPr>
              <a:defRPr b="0">
                <a:solidFill>
                  <a:schemeClr val="bg1"/>
                </a:solidFill>
                <a:latin typeface="PrudentialModern Bold SemiCondensed" charset="0"/>
                <a:ea typeface="PrudentialModern Bold SemiCondensed" charset="0"/>
                <a:cs typeface="PrudentialModern Bold SemiCondensed" charset="0"/>
              </a:defRPr>
            </a:lvl3pPr>
            <a:lvl4pPr>
              <a:defRPr b="0">
                <a:solidFill>
                  <a:schemeClr val="bg1"/>
                </a:solidFill>
                <a:latin typeface="PrudentialModern Bold SemiCondensed" charset="0"/>
                <a:ea typeface="PrudentialModern Bold SemiCondensed" charset="0"/>
                <a:cs typeface="PrudentialModern Bold SemiCondensed" charset="0"/>
              </a:defRPr>
            </a:lvl4pPr>
            <a:lvl5pPr>
              <a:defRPr b="0">
                <a:solidFill>
                  <a:schemeClr val="bg1"/>
                </a:solidFill>
                <a:latin typeface="PrudentialModern Bold SemiCondensed" charset="0"/>
                <a:ea typeface="PrudentialModern Bold SemiCondensed" charset="0"/>
                <a:cs typeface="PrudentialModern Bold SemiCondensed" charset="0"/>
              </a:defRPr>
            </a:lvl5pPr>
          </a:lstStyle>
          <a:p>
            <a:pPr lvl="0"/>
            <a:r>
              <a:rPr lang="en-US" dirty="0"/>
              <a:t>Subtitle</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3912870"/>
            <a:ext cx="2438400" cy="276352"/>
          </a:xfrm>
          <a:prstGeom prst="rect">
            <a:avLst/>
          </a:prstGeom>
        </p:spPr>
      </p:pic>
    </p:spTree>
    <p:extLst>
      <p:ext uri="{BB962C8B-B14F-4D97-AF65-F5344CB8AC3E}">
        <p14:creationId xmlns:p14="http://schemas.microsoft.com/office/powerpoint/2010/main" val="287076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838200"/>
            <a:ext cx="6324600" cy="1774825"/>
          </a:xfrm>
          <a:prstGeom prst="rect">
            <a:avLst/>
          </a:prstGeom>
        </p:spPr>
        <p:txBody>
          <a:bodyPr anchor="b">
            <a:normAutofit/>
          </a:bodyPr>
          <a:lstStyle>
            <a:lvl1pPr algn="l">
              <a:defRPr sz="3200" b="1" cap="none" spc="0" normalizeH="0" baseline="0">
                <a:solidFill>
                  <a:schemeClr val="accent1"/>
                </a:solidFill>
                <a:latin typeface="PrudentialModern SemCond" pitchFamily="2" charset="0"/>
                <a:cs typeface="Arial" pitchFamily="34" charset="0"/>
              </a:defRPr>
            </a:lvl1pPr>
          </a:lstStyle>
          <a:p>
            <a:r>
              <a:rPr lang="en-US" dirty="0"/>
              <a:t>Section Title</a:t>
            </a:r>
          </a:p>
        </p:txBody>
      </p:sp>
      <p:sp>
        <p:nvSpPr>
          <p:cNvPr id="6" name="Slide Number Placeholder 5"/>
          <p:cNvSpPr txBox="1">
            <a:spLocks/>
          </p:cNvSpPr>
          <p:nvPr/>
        </p:nvSpPr>
        <p:spPr>
          <a:xfrm>
            <a:off x="3518836" y="6400802"/>
            <a:ext cx="2106328" cy="304798"/>
          </a:xfrm>
          <a:prstGeom prst="rect">
            <a:avLst/>
          </a:prstGeom>
        </p:spPr>
        <p:txBody>
          <a:bodyPr anchor="ctr"/>
          <a:lstStyle>
            <a:lvl1pPr algn="r">
              <a:defRPr sz="1100">
                <a:solidFill>
                  <a:schemeClr val="bg2"/>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PrudentialModern Med" pitchFamily="2" charset="0"/>
                <a:ea typeface="+mn-ea"/>
                <a:cs typeface="Arial" pitchFamily="34" charset="0"/>
              </a:rPr>
              <a:t>Slide </a:t>
            </a:r>
            <a:fld id="{363D259C-20D9-452F-B959-6BDF348C78E9}" type="slidenum">
              <a:rPr kumimoji="0" lang="en-US" sz="1000" b="1" i="0" u="none" strike="noStrike" kern="1200" cap="none" spc="0" normalizeH="0" baseline="0" noProof="0" smtClean="0">
                <a:ln>
                  <a:noFill/>
                </a:ln>
                <a:solidFill>
                  <a:schemeClr val="tx2"/>
                </a:solidFill>
                <a:effectLst/>
                <a:uLnTx/>
                <a:uFillTx/>
                <a:latin typeface="PrudentialModern Med" pitchFamily="2"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tx2"/>
                </a:solidFill>
                <a:effectLst/>
                <a:uLnTx/>
                <a:uFillTx/>
                <a:latin typeface="PrudentialModern Med" pitchFamily="2" charset="0"/>
                <a:ea typeface="+mn-ea"/>
                <a:cs typeface="Arial" pitchFamily="34" charset="0"/>
              </a:rPr>
              <a:t> of 25</a:t>
            </a:r>
          </a:p>
        </p:txBody>
      </p:sp>
      <p:sp>
        <p:nvSpPr>
          <p:cNvPr id="9" name="Rectangle 8">
            <a:extLst>
              <a:ext uri="{FF2B5EF4-FFF2-40B4-BE49-F238E27FC236}">
                <a16:creationId xmlns:a16="http://schemas.microsoft.com/office/drawing/2014/main" id="{816043E4-70DA-4F9F-94E8-B9964195C26C}"/>
              </a:ext>
            </a:extLst>
          </p:cNvPr>
          <p:cNvSpPr/>
          <p:nvPr userDrawn="1"/>
        </p:nvSpPr>
        <p:spPr>
          <a:xfrm>
            <a:off x="228600" y="4191000"/>
            <a:ext cx="23622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83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962400"/>
          </a:xfrm>
          <a:prstGeom prst="rect">
            <a:avLst/>
          </a:prstGeom>
        </p:spPr>
        <p:txBody>
          <a:bodyPr>
            <a:normAutofit/>
          </a:bodyPr>
          <a:lstStyle>
            <a:lvl1pPr marL="0" indent="0">
              <a:spcBef>
                <a:spcPts val="600"/>
              </a:spcBef>
              <a:buClr>
                <a:schemeClr val="accent1"/>
              </a:buClr>
              <a:defRPr sz="2400" b="0" baseline="0">
                <a:solidFill>
                  <a:schemeClr val="accent5">
                    <a:lumMod val="75000"/>
                  </a:schemeClr>
                </a:solidFill>
                <a:latin typeface="PrudentialModern SemCond" pitchFamily="2" charset="0"/>
                <a:cs typeface="Arial" pitchFamily="34" charset="0"/>
              </a:defRPr>
            </a:lvl1pPr>
            <a:lvl2pPr>
              <a:spcBef>
                <a:spcPts val="600"/>
              </a:spcBef>
              <a:buClr>
                <a:schemeClr val="accent2"/>
              </a:buClr>
              <a:buFont typeface="Wingdings" pitchFamily="2" charset="2"/>
              <a:buChar char="§"/>
              <a:defRPr sz="2000" b="0" baseline="0">
                <a:solidFill>
                  <a:schemeClr val="accent5">
                    <a:lumMod val="75000"/>
                  </a:schemeClr>
                </a:solidFill>
                <a:latin typeface="PrudentialModern SemCond" pitchFamily="2" charset="0"/>
                <a:cs typeface="Arial" pitchFamily="34" charset="0"/>
              </a:defRPr>
            </a:lvl2pPr>
            <a:lvl3pPr>
              <a:spcBef>
                <a:spcPts val="600"/>
              </a:spcBef>
              <a:buClr>
                <a:schemeClr val="bg1">
                  <a:lumMod val="50000"/>
                </a:schemeClr>
              </a:buClr>
              <a:defRPr sz="1800" b="0" baseline="0">
                <a:solidFill>
                  <a:schemeClr val="accent5">
                    <a:lumMod val="75000"/>
                  </a:schemeClr>
                </a:solidFill>
                <a:latin typeface="PrudentialModern SemCond" pitchFamily="2" charset="0"/>
                <a:cs typeface="Arial" pitchFamily="34" charset="0"/>
              </a:defRPr>
            </a:lvl3pPr>
            <a:lvl4pPr>
              <a:spcBef>
                <a:spcPts val="600"/>
              </a:spcBef>
              <a:buClr>
                <a:schemeClr val="bg1">
                  <a:lumMod val="50000"/>
                </a:schemeClr>
              </a:buClr>
              <a:defRPr sz="1400" b="0" baseline="0">
                <a:solidFill>
                  <a:schemeClr val="accent5">
                    <a:lumMod val="75000"/>
                  </a:schemeClr>
                </a:solidFill>
                <a:latin typeface="PrudentialModern SemCond" pitchFamily="2" charset="0"/>
                <a:cs typeface="Arial" pitchFamily="34" charset="0"/>
              </a:defRPr>
            </a:lvl4pPr>
            <a:lvl5pPr>
              <a:spcBef>
                <a:spcPts val="600"/>
              </a:spcBef>
              <a:buClr>
                <a:schemeClr val="bg1">
                  <a:lumMod val="50000"/>
                </a:schemeClr>
              </a:buClr>
              <a:defRPr sz="1400" b="0" baseline="0">
                <a:solidFill>
                  <a:schemeClr val="accent5">
                    <a:lumMod val="75000"/>
                  </a:schemeClr>
                </a:solidFill>
                <a:latin typeface="PrudentialModern SemCond" pitchFamily="2"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65760" y="91440"/>
            <a:ext cx="8412480" cy="914400"/>
          </a:xfrm>
          <a:prstGeom prst="rect">
            <a:avLst/>
          </a:prstGeom>
        </p:spPr>
        <p:txBody>
          <a:bodyPr anchor="ctr"/>
          <a:lstStyle>
            <a:lvl1pPr>
              <a:spcBef>
                <a:spcPts val="0"/>
              </a:spcBef>
              <a:defRPr sz="3200" b="1" cap="none" baseline="0">
                <a:solidFill>
                  <a:srgbClr val="002060"/>
                </a:solidFill>
                <a:latin typeface="PrudentialModern SemCond"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78798874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191001"/>
          </a:xfrm>
          <a:prstGeom prst="rect">
            <a:avLst/>
          </a:prstGeom>
        </p:spPr>
        <p:txBody>
          <a:bodyPr>
            <a:normAutofit/>
          </a:bodyPr>
          <a:lstStyle>
            <a:lvl1pPr marL="0" indent="0">
              <a:spcBef>
                <a:spcPts val="600"/>
              </a:spcBef>
              <a:buClr>
                <a:schemeClr val="accent1"/>
              </a:buClr>
              <a:defRPr sz="2400" b="0">
                <a:solidFill>
                  <a:schemeClr val="accent5">
                    <a:lumMod val="75000"/>
                  </a:schemeClr>
                </a:solidFill>
                <a:latin typeface="PrudentialModern SemCond" pitchFamily="2" charset="0"/>
              </a:defRPr>
            </a:lvl1pPr>
            <a:lvl2pPr>
              <a:spcBef>
                <a:spcPts val="600"/>
              </a:spcBef>
              <a:buClr>
                <a:schemeClr val="accent2"/>
              </a:buClr>
              <a:buFont typeface="Wingdings" pitchFamily="2" charset="2"/>
              <a:buChar char="§"/>
              <a:defRPr sz="2000" b="0">
                <a:solidFill>
                  <a:schemeClr val="accent5">
                    <a:lumMod val="75000"/>
                  </a:schemeClr>
                </a:solidFill>
                <a:latin typeface="PrudentialModern SemCond" pitchFamily="2" charset="0"/>
              </a:defRPr>
            </a:lvl2pPr>
            <a:lvl3pPr>
              <a:spcBef>
                <a:spcPts val="600"/>
              </a:spcBef>
              <a:buClr>
                <a:schemeClr val="accent2"/>
              </a:buClr>
              <a:defRPr sz="1800" b="0">
                <a:solidFill>
                  <a:schemeClr val="accent5">
                    <a:lumMod val="75000"/>
                  </a:schemeClr>
                </a:solidFill>
                <a:latin typeface="PrudentialModern SemCond" pitchFamily="2" charset="0"/>
              </a:defRPr>
            </a:lvl3pPr>
            <a:lvl4pPr>
              <a:spcBef>
                <a:spcPts val="600"/>
              </a:spcBef>
              <a:buClr>
                <a:schemeClr val="accent2"/>
              </a:buClr>
              <a:defRPr sz="1400" b="0">
                <a:solidFill>
                  <a:schemeClr val="accent5">
                    <a:lumMod val="75000"/>
                  </a:schemeClr>
                </a:solidFill>
                <a:latin typeface="PrudentialModern SemCond" pitchFamily="2" charset="0"/>
              </a:defRPr>
            </a:lvl4pPr>
            <a:lvl5pPr>
              <a:spcBef>
                <a:spcPts val="600"/>
              </a:spcBef>
              <a:buClr>
                <a:schemeClr val="accent2"/>
              </a:buClr>
              <a:defRPr sz="1400" b="0">
                <a:solidFill>
                  <a:schemeClr val="accent5">
                    <a:lumMod val="75000"/>
                  </a:schemeClr>
                </a:solidFill>
                <a:latin typeface="PrudentialModern SemCond" pitchFamily="2"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1600"/>
            <a:ext cx="4038600" cy="4191001"/>
          </a:xfrm>
          <a:prstGeom prst="rect">
            <a:avLst/>
          </a:prstGeom>
        </p:spPr>
        <p:txBody>
          <a:bodyPr>
            <a:normAutofit/>
          </a:bodyPr>
          <a:lstStyle>
            <a:lvl1pPr marL="0" indent="0">
              <a:spcBef>
                <a:spcPts val="600"/>
              </a:spcBef>
              <a:defRPr sz="2400" b="0">
                <a:solidFill>
                  <a:schemeClr val="accent5">
                    <a:lumMod val="75000"/>
                  </a:schemeClr>
                </a:solidFill>
                <a:latin typeface="PrudentialModern SemCond" pitchFamily="2" charset="0"/>
              </a:defRPr>
            </a:lvl1pPr>
            <a:lvl2pPr>
              <a:spcBef>
                <a:spcPts val="600"/>
              </a:spcBef>
              <a:buClr>
                <a:schemeClr val="accent2"/>
              </a:buClr>
              <a:buFont typeface="Wingdings" pitchFamily="2" charset="2"/>
              <a:buChar char="§"/>
              <a:defRPr sz="2000" b="0">
                <a:solidFill>
                  <a:schemeClr val="accent5">
                    <a:lumMod val="75000"/>
                  </a:schemeClr>
                </a:solidFill>
                <a:latin typeface="PrudentialModern SemCond" pitchFamily="2" charset="0"/>
              </a:defRPr>
            </a:lvl2pPr>
            <a:lvl3pPr>
              <a:spcBef>
                <a:spcPts val="600"/>
              </a:spcBef>
              <a:buClr>
                <a:schemeClr val="accent2"/>
              </a:buClr>
              <a:defRPr sz="1800" b="0">
                <a:solidFill>
                  <a:schemeClr val="accent5">
                    <a:lumMod val="75000"/>
                  </a:schemeClr>
                </a:solidFill>
                <a:latin typeface="PrudentialModern SemCond" pitchFamily="2" charset="0"/>
              </a:defRPr>
            </a:lvl3pPr>
            <a:lvl4pPr>
              <a:spcBef>
                <a:spcPts val="600"/>
              </a:spcBef>
              <a:buClr>
                <a:schemeClr val="accent2"/>
              </a:buClr>
              <a:defRPr sz="1400" b="0">
                <a:solidFill>
                  <a:schemeClr val="accent5">
                    <a:lumMod val="75000"/>
                  </a:schemeClr>
                </a:solidFill>
                <a:latin typeface="PrudentialModern SemCond" pitchFamily="2" charset="0"/>
              </a:defRPr>
            </a:lvl4pPr>
            <a:lvl5pPr>
              <a:spcBef>
                <a:spcPts val="600"/>
              </a:spcBef>
              <a:buClr>
                <a:schemeClr val="accent2"/>
              </a:buClr>
              <a:defRPr sz="1400" b="0">
                <a:solidFill>
                  <a:schemeClr val="accent5">
                    <a:lumMod val="75000"/>
                  </a:schemeClr>
                </a:solidFill>
                <a:latin typeface="PrudentialModern SemCond" pitchFamily="2"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D048A86D-E557-4B97-8DB5-3BAEAB6D9876}"/>
              </a:ext>
            </a:extLst>
          </p:cNvPr>
          <p:cNvSpPr>
            <a:spLocks noGrp="1"/>
          </p:cNvSpPr>
          <p:nvPr>
            <p:ph type="title"/>
          </p:nvPr>
        </p:nvSpPr>
        <p:spPr>
          <a:xfrm>
            <a:off x="365760" y="91440"/>
            <a:ext cx="8412480" cy="914400"/>
          </a:xfrm>
          <a:prstGeom prst="rect">
            <a:avLst/>
          </a:prstGeom>
        </p:spPr>
        <p:txBody>
          <a:bodyPr anchor="ctr"/>
          <a:lstStyle>
            <a:lvl1pPr>
              <a:spcBef>
                <a:spcPts val="0"/>
              </a:spcBef>
              <a:defRPr sz="3200" b="1" cap="none" baseline="0">
                <a:solidFill>
                  <a:srgbClr val="002060"/>
                </a:solidFill>
                <a:latin typeface="PrudentialModern SemCond"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6649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953000" cy="4191001"/>
          </a:xfrm>
          <a:prstGeom prst="rect">
            <a:avLst/>
          </a:prstGeom>
        </p:spPr>
        <p:txBody>
          <a:bodyPr>
            <a:normAutofit/>
          </a:bodyPr>
          <a:lstStyle>
            <a:lvl1pPr marL="0" indent="0">
              <a:spcBef>
                <a:spcPts val="600"/>
              </a:spcBef>
              <a:defRPr sz="2400" b="0">
                <a:solidFill>
                  <a:schemeClr val="accent5">
                    <a:lumMod val="75000"/>
                  </a:schemeClr>
                </a:solidFill>
                <a:latin typeface="PrudentialModern SemCond" pitchFamily="2" charset="0"/>
              </a:defRPr>
            </a:lvl1pPr>
            <a:lvl2pPr>
              <a:spcBef>
                <a:spcPts val="600"/>
              </a:spcBef>
              <a:buClr>
                <a:schemeClr val="accent2"/>
              </a:buClr>
              <a:buFont typeface="Wingdings" pitchFamily="2" charset="2"/>
              <a:buChar char="§"/>
              <a:defRPr sz="2000" b="0">
                <a:solidFill>
                  <a:schemeClr val="accent5">
                    <a:lumMod val="75000"/>
                  </a:schemeClr>
                </a:solidFill>
                <a:latin typeface="PrudentialModern SemCond" pitchFamily="2" charset="0"/>
              </a:defRPr>
            </a:lvl2pPr>
            <a:lvl3pPr>
              <a:spcBef>
                <a:spcPts val="600"/>
              </a:spcBef>
              <a:buClr>
                <a:schemeClr val="accent2"/>
              </a:buClr>
              <a:defRPr sz="1800" b="0">
                <a:solidFill>
                  <a:schemeClr val="accent5">
                    <a:lumMod val="75000"/>
                  </a:schemeClr>
                </a:solidFill>
                <a:latin typeface="PrudentialModern SemCond" pitchFamily="2" charset="0"/>
              </a:defRPr>
            </a:lvl3pPr>
            <a:lvl4pPr>
              <a:spcBef>
                <a:spcPts val="600"/>
              </a:spcBef>
              <a:buClr>
                <a:schemeClr val="accent2"/>
              </a:buClr>
              <a:defRPr sz="1400" b="0">
                <a:solidFill>
                  <a:schemeClr val="accent5">
                    <a:lumMod val="75000"/>
                  </a:schemeClr>
                </a:solidFill>
                <a:latin typeface="PrudentialModern SemCond" pitchFamily="2" charset="0"/>
              </a:defRPr>
            </a:lvl4pPr>
            <a:lvl5pPr>
              <a:spcBef>
                <a:spcPts val="600"/>
              </a:spcBef>
              <a:buClr>
                <a:schemeClr val="accent2"/>
              </a:buClr>
              <a:defRPr sz="1400" b="0">
                <a:solidFill>
                  <a:schemeClr val="accent5">
                    <a:lumMod val="75000"/>
                  </a:schemeClr>
                </a:solidFill>
                <a:latin typeface="PrudentialModern SemCond" pitchFamily="2"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5715000" y="1371600"/>
            <a:ext cx="2971800" cy="4191001"/>
          </a:xfrm>
          <a:prstGeom prst="rect">
            <a:avLst/>
          </a:prstGeom>
        </p:spPr>
        <p:txBody>
          <a:bodyPr anchor="ctr">
            <a:normAutofit/>
          </a:bodyPr>
          <a:lstStyle>
            <a:lvl1pPr algn="ctr">
              <a:buNone/>
              <a:defRPr sz="2000">
                <a:solidFill>
                  <a:schemeClr val="accent5">
                    <a:lumMod val="75000"/>
                  </a:schemeClr>
                </a:solidFill>
                <a:latin typeface="+mj-lt"/>
              </a:defRPr>
            </a:lvl1pPr>
            <a:lvl2pPr>
              <a:defRPr sz="1800">
                <a:solidFill>
                  <a:schemeClr val="accent5">
                    <a:lumMod val="75000"/>
                  </a:schemeClr>
                </a:solidFill>
              </a:defRPr>
            </a:lvl2pPr>
            <a:lvl3pPr>
              <a:defRPr sz="1600">
                <a:solidFill>
                  <a:schemeClr val="accent5">
                    <a:lumMod val="75000"/>
                  </a:schemeClr>
                </a:solidFill>
              </a:defRPr>
            </a:lvl3pPr>
            <a:lvl4pPr>
              <a:defRPr sz="1200">
                <a:solidFill>
                  <a:schemeClr val="accent5">
                    <a:lumMod val="75000"/>
                  </a:schemeClr>
                </a:solidFill>
              </a:defRPr>
            </a:lvl4pPr>
            <a:lvl5pPr>
              <a:defRPr sz="1200">
                <a:solidFill>
                  <a:schemeClr val="accent5">
                    <a:lumMod val="75000"/>
                  </a:schemeClr>
                </a:solidFill>
              </a:defRPr>
            </a:lvl5pPr>
            <a:lvl6pPr>
              <a:defRPr sz="1800"/>
            </a:lvl6pPr>
            <a:lvl7pPr>
              <a:defRPr sz="1800"/>
            </a:lvl7pPr>
            <a:lvl8pPr>
              <a:defRPr sz="1800"/>
            </a:lvl8pPr>
            <a:lvl9pPr>
              <a:defRPr sz="1800"/>
            </a:lvl9pPr>
          </a:lstStyle>
          <a:p>
            <a:pPr lvl="0"/>
            <a:r>
              <a:rPr lang="en-US" dirty="0"/>
              <a:t>Image</a:t>
            </a:r>
          </a:p>
          <a:p>
            <a:pPr lvl="0"/>
            <a:endParaRPr lang="en-US" dirty="0"/>
          </a:p>
          <a:p>
            <a:pPr lvl="0"/>
            <a:endParaRPr lang="en-US" dirty="0"/>
          </a:p>
        </p:txBody>
      </p:sp>
      <p:sp>
        <p:nvSpPr>
          <p:cNvPr id="6" name="Title 1">
            <a:extLst>
              <a:ext uri="{FF2B5EF4-FFF2-40B4-BE49-F238E27FC236}">
                <a16:creationId xmlns:a16="http://schemas.microsoft.com/office/drawing/2014/main" id="{6D18CCE6-5E0E-4AAC-9679-9A58606061B3}"/>
              </a:ext>
            </a:extLst>
          </p:cNvPr>
          <p:cNvSpPr>
            <a:spLocks noGrp="1"/>
          </p:cNvSpPr>
          <p:nvPr>
            <p:ph type="title"/>
          </p:nvPr>
        </p:nvSpPr>
        <p:spPr>
          <a:xfrm>
            <a:off x="365760" y="91440"/>
            <a:ext cx="8412480" cy="914400"/>
          </a:xfrm>
          <a:prstGeom prst="rect">
            <a:avLst/>
          </a:prstGeom>
        </p:spPr>
        <p:txBody>
          <a:bodyPr anchor="ctr"/>
          <a:lstStyle>
            <a:lvl1pPr>
              <a:spcBef>
                <a:spcPts val="0"/>
              </a:spcBef>
              <a:defRPr sz="3200" b="1" cap="none" baseline="0">
                <a:solidFill>
                  <a:srgbClr val="002060"/>
                </a:solidFill>
                <a:latin typeface="PrudentialModern SemCond"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763125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2CBAE2-B48F-4F05-9249-1C6CCEE83810}"/>
              </a:ext>
            </a:extLst>
          </p:cNvPr>
          <p:cNvSpPr>
            <a:spLocks noGrp="1"/>
          </p:cNvSpPr>
          <p:nvPr>
            <p:ph type="title"/>
          </p:nvPr>
        </p:nvSpPr>
        <p:spPr>
          <a:xfrm>
            <a:off x="365760" y="91440"/>
            <a:ext cx="8412480" cy="914400"/>
          </a:xfrm>
          <a:prstGeom prst="rect">
            <a:avLst/>
          </a:prstGeom>
        </p:spPr>
        <p:txBody>
          <a:bodyPr anchor="ctr"/>
          <a:lstStyle>
            <a:lvl1pPr>
              <a:spcBef>
                <a:spcPts val="0"/>
              </a:spcBef>
              <a:defRPr sz="3200" b="1" cap="none" baseline="0">
                <a:solidFill>
                  <a:srgbClr val="002060"/>
                </a:solidFill>
                <a:latin typeface="PrudentialModern SemCond"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104505083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2246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A7071B9-EB1A-402D-B81F-FECCBDBC6863}" type="datetimeFigureOut">
              <a:rPr lang="en-US" smtClean="0"/>
              <a:pPr/>
              <a:t>4/29/2020</a:t>
            </a:fld>
            <a:endParaRPr lang="en-US"/>
          </a:p>
        </p:txBody>
      </p:sp>
      <p:sp>
        <p:nvSpPr>
          <p:cNvPr id="5" name="Footer Placeholder 4"/>
          <p:cNvSpPr>
            <a:spLocks noGrp="1"/>
          </p:cNvSpPr>
          <p:nvPr>
            <p:ph type="ftr" sz="quarter" idx="11"/>
          </p:nvPr>
        </p:nvSpPr>
        <p:spPr>
          <a:xfrm>
            <a:off x="3124200" y="6338026"/>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2807C8-9D03-4F05-809F-07CF3F2438E2}" type="slidenum">
              <a:rPr lang="en-US" smtClean="0"/>
              <a:pPr/>
              <a:t>‹#›</a:t>
            </a:fld>
            <a:endParaRPr lang="en-US"/>
          </a:p>
        </p:txBody>
      </p:sp>
    </p:spTree>
    <p:extLst>
      <p:ext uri="{BB962C8B-B14F-4D97-AF65-F5344CB8AC3E}">
        <p14:creationId xmlns:p14="http://schemas.microsoft.com/office/powerpoint/2010/main" val="3124904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85800" y="4724400"/>
            <a:ext cx="6324600" cy="609600"/>
          </a:xfrm>
          <a:prstGeom prst="rect">
            <a:avLst/>
          </a:prstGeom>
        </p:spPr>
        <p:txBody>
          <a:bodyPr/>
          <a:lstStyle>
            <a:lvl1pPr marL="0" indent="0">
              <a:spcBef>
                <a:spcPts val="0"/>
              </a:spcBef>
              <a:defRPr sz="1600" b="0">
                <a:solidFill>
                  <a:schemeClr val="accent5">
                    <a:lumMod val="75000"/>
                  </a:schemeClr>
                </a:solidFill>
              </a:defRPr>
            </a:lvl1pPr>
            <a:lvl2pPr>
              <a:defRPr sz="1600" b="0">
                <a:solidFill>
                  <a:schemeClr val="bg1"/>
                </a:solidFill>
              </a:defRPr>
            </a:lvl2pPr>
            <a:lvl3pPr>
              <a:defRPr sz="1400" b="0">
                <a:solidFill>
                  <a:schemeClr val="bg1"/>
                </a:solidFill>
              </a:defRPr>
            </a:lvl3pPr>
            <a:lvl4pPr>
              <a:defRPr sz="1100" b="0">
                <a:solidFill>
                  <a:schemeClr val="bg1"/>
                </a:solidFill>
              </a:defRPr>
            </a:lvl4pPr>
            <a:lvl5pPr>
              <a:defRPr sz="1100" b="0">
                <a:solidFill>
                  <a:schemeClr val="bg1"/>
                </a:solidFill>
              </a:defRPr>
            </a:lvl5pPr>
          </a:lstStyle>
          <a:p>
            <a:pPr lvl="0"/>
            <a:r>
              <a:rPr lang="en-US" dirty="0"/>
              <a:t>[Presenter Name], [Presenter Title]</a:t>
            </a:r>
          </a:p>
          <a:p>
            <a:pPr lvl="0"/>
            <a:r>
              <a:rPr lang="en-US" dirty="0"/>
              <a:t>[Designations]</a:t>
            </a:r>
          </a:p>
        </p:txBody>
      </p:sp>
      <p:sp>
        <p:nvSpPr>
          <p:cNvPr id="5" name="Slide Number Placeholder 5"/>
          <p:cNvSpPr txBox="1">
            <a:spLocks/>
          </p:cNvSpPr>
          <p:nvPr/>
        </p:nvSpPr>
        <p:spPr>
          <a:xfrm>
            <a:off x="685800" y="6324600"/>
            <a:ext cx="3267456" cy="237744"/>
          </a:xfrm>
          <a:prstGeom prst="rect">
            <a:avLst/>
          </a:prstGeom>
        </p:spPr>
        <p:txBody>
          <a:bodyPr anchor="ctr"/>
          <a:lstStyle>
            <a:lvl1pPr algn="l">
              <a:defRPr sz="1000">
                <a:solidFill>
                  <a:schemeClr val="bg2"/>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0261157-00004-00    Ed.07/2016</a:t>
            </a:r>
          </a:p>
        </p:txBody>
      </p:sp>
      <p:sp>
        <p:nvSpPr>
          <p:cNvPr id="6" name="Rectangle 5"/>
          <p:cNvSpPr/>
          <p:nvPr/>
        </p:nvSpPr>
        <p:spPr>
          <a:xfrm>
            <a:off x="6096000" y="152400"/>
            <a:ext cx="2667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7373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85800" y="2438400"/>
            <a:ext cx="6324600" cy="1774825"/>
          </a:xfrm>
          <a:prstGeom prst="rect">
            <a:avLst/>
          </a:prstGeom>
        </p:spPr>
        <p:txBody>
          <a:bodyPr anchor="t">
            <a:normAutofit/>
          </a:bodyPr>
          <a:lstStyle>
            <a:lvl1pPr algn="l">
              <a:defRPr sz="3200" b="1" cap="none" spc="0" normalizeH="0" baseline="0">
                <a:solidFill>
                  <a:schemeClr val="accent1"/>
                </a:solidFill>
                <a:latin typeface="+mj-lt"/>
                <a:cs typeface="Arial" pitchFamily="34" charset="0"/>
              </a:defRPr>
            </a:lvl1pPr>
          </a:lstStyle>
          <a:p>
            <a:r>
              <a:rPr lang="en-US" dirty="0"/>
              <a:t>Section Title</a:t>
            </a:r>
          </a:p>
        </p:txBody>
      </p:sp>
    </p:spTree>
    <p:extLst>
      <p:ext uri="{BB962C8B-B14F-4D97-AF65-F5344CB8AC3E}">
        <p14:creationId xmlns:p14="http://schemas.microsoft.com/office/powerpoint/2010/main" val="354335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962400"/>
          </a:xfrm>
          <a:prstGeom prst="rect">
            <a:avLst/>
          </a:prstGeom>
        </p:spPr>
        <p:txBody>
          <a:bodyPr>
            <a:normAutofit/>
          </a:bodyPr>
          <a:lstStyle>
            <a:lvl1pPr>
              <a:spcBef>
                <a:spcPts val="600"/>
              </a:spcBef>
              <a:buClr>
                <a:schemeClr val="accent1"/>
              </a:buClr>
              <a:defRPr sz="2800">
                <a:solidFill>
                  <a:schemeClr val="accent5">
                    <a:lumMod val="75000"/>
                  </a:schemeClr>
                </a:solidFill>
                <a:latin typeface="+mj-lt"/>
                <a:cs typeface="Arial" pitchFamily="34" charset="0"/>
              </a:defRPr>
            </a:lvl1pPr>
            <a:lvl2pPr>
              <a:spcBef>
                <a:spcPts val="600"/>
              </a:spcBef>
              <a:buClr>
                <a:schemeClr val="accent2"/>
              </a:buClr>
              <a:buFont typeface="Wingdings" pitchFamily="2" charset="2"/>
              <a:buChar char="§"/>
              <a:defRPr sz="2000">
                <a:solidFill>
                  <a:schemeClr val="accent5">
                    <a:lumMod val="75000"/>
                  </a:schemeClr>
                </a:solidFill>
                <a:latin typeface="+mj-lt"/>
                <a:cs typeface="Arial" pitchFamily="34" charset="0"/>
              </a:defRPr>
            </a:lvl2pPr>
            <a:lvl3pPr>
              <a:spcBef>
                <a:spcPts val="600"/>
              </a:spcBef>
              <a:buClr>
                <a:schemeClr val="accent2"/>
              </a:buClr>
              <a:defRPr sz="1800" b="0">
                <a:solidFill>
                  <a:schemeClr val="accent5">
                    <a:lumMod val="75000"/>
                  </a:schemeClr>
                </a:solidFill>
                <a:latin typeface="+mj-lt"/>
                <a:cs typeface="Arial" pitchFamily="34" charset="0"/>
              </a:defRPr>
            </a:lvl3pPr>
            <a:lvl4pPr>
              <a:spcBef>
                <a:spcPts val="600"/>
              </a:spcBef>
              <a:buClr>
                <a:schemeClr val="accent2"/>
              </a:buClr>
              <a:defRPr sz="1400" b="0">
                <a:solidFill>
                  <a:schemeClr val="accent5">
                    <a:lumMod val="75000"/>
                  </a:schemeClr>
                </a:solidFill>
                <a:latin typeface="+mj-lt"/>
                <a:cs typeface="Arial" pitchFamily="34" charset="0"/>
              </a:defRPr>
            </a:lvl4pPr>
            <a:lvl5pPr>
              <a:spcBef>
                <a:spcPts val="600"/>
              </a:spcBef>
              <a:buClr>
                <a:schemeClr val="accent2"/>
              </a:buClr>
              <a:defRPr sz="1400" b="0">
                <a:solidFill>
                  <a:schemeClr val="accent5">
                    <a:lumMod val="75000"/>
                  </a:schemeClr>
                </a:solidFill>
                <a:latin typeface="+mj-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8822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85800" y="4648200"/>
            <a:ext cx="5879715" cy="609600"/>
          </a:xfrm>
          <a:prstGeom prst="rect">
            <a:avLst/>
          </a:prstGeom>
        </p:spPr>
        <p:txBody>
          <a:bodyPr/>
          <a:lstStyle>
            <a:lvl1pPr marL="0" indent="0">
              <a:spcBef>
                <a:spcPts val="0"/>
              </a:spcBef>
              <a:defRPr sz="1600" b="0">
                <a:solidFill>
                  <a:schemeClr val="accent5">
                    <a:lumMod val="50000"/>
                  </a:schemeClr>
                </a:solidFill>
                <a:latin typeface="PrudentialModern SemCond" pitchFamily="2" charset="0"/>
              </a:defRPr>
            </a:lvl1pPr>
            <a:lvl2pPr>
              <a:defRPr sz="1600" b="0">
                <a:solidFill>
                  <a:schemeClr val="bg1"/>
                </a:solidFill>
              </a:defRPr>
            </a:lvl2pPr>
            <a:lvl3pPr>
              <a:defRPr sz="1400" b="0">
                <a:solidFill>
                  <a:schemeClr val="bg1"/>
                </a:solidFill>
              </a:defRPr>
            </a:lvl3pPr>
            <a:lvl4pPr>
              <a:defRPr sz="1100" b="0">
                <a:solidFill>
                  <a:schemeClr val="bg1"/>
                </a:solidFill>
              </a:defRPr>
            </a:lvl4pPr>
            <a:lvl5pPr>
              <a:defRPr sz="1100" b="0">
                <a:solidFill>
                  <a:schemeClr val="bg1"/>
                </a:solidFill>
              </a:defRPr>
            </a:lvl5pPr>
          </a:lstStyle>
          <a:p>
            <a:pPr lvl="0"/>
            <a:r>
              <a:rPr lang="en-US" dirty="0"/>
              <a:t>[Presenter Name], [Presenter Title]</a:t>
            </a:r>
          </a:p>
          <a:p>
            <a:pPr lvl="0"/>
            <a:r>
              <a:rPr lang="en-US" dirty="0"/>
              <a:t>[Designations]</a:t>
            </a:r>
          </a:p>
        </p:txBody>
      </p:sp>
      <p:sp>
        <p:nvSpPr>
          <p:cNvPr id="3" name="Text Placeholder 2"/>
          <p:cNvSpPr>
            <a:spLocks noGrp="1"/>
          </p:cNvSpPr>
          <p:nvPr>
            <p:ph type="body" sz="quarter" idx="11" hasCustomPrompt="1"/>
          </p:nvPr>
        </p:nvSpPr>
        <p:spPr>
          <a:xfrm>
            <a:off x="685800" y="1295400"/>
            <a:ext cx="4419600" cy="1143000"/>
          </a:xfrm>
          <a:prstGeom prst="rect">
            <a:avLst/>
          </a:prstGeom>
        </p:spPr>
        <p:txBody>
          <a:bodyPr anchor="b"/>
          <a:lstStyle>
            <a:lvl1pPr marL="4763" indent="-4763">
              <a:tabLst/>
              <a:defRPr sz="3200">
                <a:solidFill>
                  <a:srgbClr val="FAD200"/>
                </a:solidFill>
                <a:latin typeface="PrudentialModern SemCond" pitchFamily="2" charset="0"/>
                <a:ea typeface="PrudentialModern SemCond" pitchFamily="2" charset="0"/>
                <a:cs typeface="PrudentialModern SemCond" pitchFamily="2" charset="0"/>
              </a:defRPr>
            </a:lvl1pPr>
            <a:lvl2pPr>
              <a:defRPr>
                <a:solidFill>
                  <a:schemeClr val="bg1"/>
                </a:solidFill>
                <a:latin typeface="PrudentialModern Bold SemiCondensed" charset="0"/>
                <a:ea typeface="PrudentialModern Bold SemiCondensed" charset="0"/>
                <a:cs typeface="PrudentialModern Bold SemiCondensed" charset="0"/>
              </a:defRPr>
            </a:lvl2pPr>
            <a:lvl3pPr>
              <a:defRPr>
                <a:solidFill>
                  <a:schemeClr val="bg1"/>
                </a:solidFill>
                <a:latin typeface="PrudentialModern Bold SemiCondensed" charset="0"/>
                <a:ea typeface="PrudentialModern Bold SemiCondensed" charset="0"/>
                <a:cs typeface="PrudentialModern Bold SemiCondensed" charset="0"/>
              </a:defRPr>
            </a:lvl3pPr>
            <a:lvl4pPr>
              <a:defRPr>
                <a:solidFill>
                  <a:schemeClr val="bg1"/>
                </a:solidFill>
                <a:latin typeface="PrudentialModern Bold SemiCondensed" charset="0"/>
                <a:ea typeface="PrudentialModern Bold SemiCondensed" charset="0"/>
                <a:cs typeface="PrudentialModern Bold SemiCondensed" charset="0"/>
              </a:defRPr>
            </a:lvl4pPr>
            <a:lvl5pPr>
              <a:defRPr>
                <a:solidFill>
                  <a:schemeClr val="bg1"/>
                </a:solidFill>
                <a:latin typeface="PrudentialModern Bold SemiCondensed" charset="0"/>
                <a:ea typeface="PrudentialModern Bold SemiCondensed" charset="0"/>
                <a:cs typeface="PrudentialModern Bold SemiCondensed" charset="0"/>
              </a:defRPr>
            </a:lvl5pPr>
          </a:lstStyle>
          <a:p>
            <a:pPr lvl="0"/>
            <a:r>
              <a:rPr lang="en-US" dirty="0"/>
              <a:t>TITLE</a:t>
            </a:r>
          </a:p>
        </p:txBody>
      </p:sp>
      <p:sp>
        <p:nvSpPr>
          <p:cNvPr id="5" name="Text Placeholder 4"/>
          <p:cNvSpPr>
            <a:spLocks noGrp="1"/>
          </p:cNvSpPr>
          <p:nvPr>
            <p:ph type="body" sz="quarter" idx="12" hasCustomPrompt="1"/>
          </p:nvPr>
        </p:nvSpPr>
        <p:spPr>
          <a:xfrm>
            <a:off x="685800" y="2446020"/>
            <a:ext cx="4419600" cy="762000"/>
          </a:xfrm>
          <a:prstGeom prst="rect">
            <a:avLst/>
          </a:prstGeom>
        </p:spPr>
        <p:txBody>
          <a:bodyPr anchor="t"/>
          <a:lstStyle>
            <a:lvl1pPr>
              <a:defRPr sz="2000" b="0">
                <a:solidFill>
                  <a:schemeClr val="bg1"/>
                </a:solidFill>
                <a:latin typeface="PrudentialModern SemCond" pitchFamily="2" charset="0"/>
                <a:ea typeface="PrudentialModern SemCond" pitchFamily="2" charset="0"/>
                <a:cs typeface="PrudentialModern SemCond" pitchFamily="2" charset="0"/>
              </a:defRPr>
            </a:lvl1pPr>
            <a:lvl2pPr>
              <a:defRPr b="0">
                <a:solidFill>
                  <a:schemeClr val="bg1"/>
                </a:solidFill>
                <a:latin typeface="PrudentialModern Bold SemiCondensed" charset="0"/>
                <a:ea typeface="PrudentialModern Bold SemiCondensed" charset="0"/>
                <a:cs typeface="PrudentialModern Bold SemiCondensed" charset="0"/>
              </a:defRPr>
            </a:lvl2pPr>
            <a:lvl3pPr>
              <a:defRPr b="0">
                <a:solidFill>
                  <a:schemeClr val="bg1"/>
                </a:solidFill>
                <a:latin typeface="PrudentialModern Bold SemiCondensed" charset="0"/>
                <a:ea typeface="PrudentialModern Bold SemiCondensed" charset="0"/>
                <a:cs typeface="PrudentialModern Bold SemiCondensed" charset="0"/>
              </a:defRPr>
            </a:lvl3pPr>
            <a:lvl4pPr>
              <a:defRPr b="0">
                <a:solidFill>
                  <a:schemeClr val="bg1"/>
                </a:solidFill>
                <a:latin typeface="PrudentialModern Bold SemiCondensed" charset="0"/>
                <a:ea typeface="PrudentialModern Bold SemiCondensed" charset="0"/>
                <a:cs typeface="PrudentialModern Bold SemiCondensed" charset="0"/>
              </a:defRPr>
            </a:lvl4pPr>
            <a:lvl5pPr>
              <a:defRPr b="0">
                <a:solidFill>
                  <a:schemeClr val="bg1"/>
                </a:solidFill>
                <a:latin typeface="PrudentialModern Bold SemiCondensed" charset="0"/>
                <a:ea typeface="PrudentialModern Bold SemiCondensed" charset="0"/>
                <a:cs typeface="PrudentialModern Bold SemiCondensed" charset="0"/>
              </a:defRPr>
            </a:lvl5pPr>
          </a:lstStyle>
          <a:p>
            <a:pPr lvl="0"/>
            <a:r>
              <a:rPr lang="en-US" dirty="0"/>
              <a:t>Subtitle</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3912870"/>
            <a:ext cx="2438400" cy="276352"/>
          </a:xfrm>
          <a:prstGeom prst="rect">
            <a:avLst/>
          </a:prstGeom>
        </p:spPr>
      </p:pic>
    </p:spTree>
    <p:extLst>
      <p:ext uri="{BB962C8B-B14F-4D97-AF65-F5344CB8AC3E}">
        <p14:creationId xmlns:p14="http://schemas.microsoft.com/office/powerpoint/2010/main" val="3913452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191001"/>
          </a:xfrm>
          <a:prstGeom prst="rect">
            <a:avLst/>
          </a:prstGeom>
        </p:spPr>
        <p:txBody>
          <a:bodyPr>
            <a:normAutofit/>
          </a:bodyPr>
          <a:lstStyle>
            <a:lvl1pPr>
              <a:spcBef>
                <a:spcPts val="600"/>
              </a:spcBef>
              <a:buClr>
                <a:schemeClr val="accent1"/>
              </a:buClr>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1600"/>
            <a:ext cx="4038600" cy="4191001"/>
          </a:xfrm>
          <a:prstGeom prst="rect">
            <a:avLst/>
          </a:prstGeom>
        </p:spPr>
        <p:txBody>
          <a:bodyPr>
            <a:normAutofit/>
          </a:bodyPr>
          <a:lstStyle>
            <a:lvl1pPr>
              <a:spcBef>
                <a:spcPts val="600"/>
              </a:spcBef>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24466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953000" cy="4191001"/>
          </a:xfrm>
          <a:prstGeom prst="rect">
            <a:avLst/>
          </a:prstGeom>
        </p:spPr>
        <p:txBody>
          <a:bodyPr>
            <a:normAutofit/>
          </a:bodyPr>
          <a:lstStyle>
            <a:lvl1pPr>
              <a:spcBef>
                <a:spcPts val="600"/>
              </a:spcBef>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5715000" y="1371600"/>
            <a:ext cx="2971800" cy="4191001"/>
          </a:xfrm>
          <a:prstGeom prst="rect">
            <a:avLst/>
          </a:prstGeom>
        </p:spPr>
        <p:txBody>
          <a:bodyPr anchor="ctr">
            <a:normAutofit/>
          </a:bodyPr>
          <a:lstStyle>
            <a:lvl1pPr algn="ctr">
              <a:buNone/>
              <a:defRPr sz="2000">
                <a:solidFill>
                  <a:schemeClr val="accent5">
                    <a:lumMod val="75000"/>
                  </a:schemeClr>
                </a:solidFill>
                <a:latin typeface="+mj-lt"/>
              </a:defRPr>
            </a:lvl1pPr>
            <a:lvl2pPr>
              <a:defRPr sz="1800">
                <a:solidFill>
                  <a:schemeClr val="accent5">
                    <a:lumMod val="75000"/>
                  </a:schemeClr>
                </a:solidFill>
              </a:defRPr>
            </a:lvl2pPr>
            <a:lvl3pPr>
              <a:defRPr sz="1600">
                <a:solidFill>
                  <a:schemeClr val="accent5">
                    <a:lumMod val="75000"/>
                  </a:schemeClr>
                </a:solidFill>
              </a:defRPr>
            </a:lvl3pPr>
            <a:lvl4pPr>
              <a:defRPr sz="1200">
                <a:solidFill>
                  <a:schemeClr val="accent5">
                    <a:lumMod val="75000"/>
                  </a:schemeClr>
                </a:solidFill>
              </a:defRPr>
            </a:lvl4pPr>
            <a:lvl5pPr>
              <a:defRPr sz="1200">
                <a:solidFill>
                  <a:schemeClr val="accent5">
                    <a:lumMod val="75000"/>
                  </a:schemeClr>
                </a:solidFill>
              </a:defRPr>
            </a:lvl5pPr>
            <a:lvl6pPr>
              <a:defRPr sz="1800"/>
            </a:lvl6pPr>
            <a:lvl7pPr>
              <a:defRPr sz="1800"/>
            </a:lvl7pPr>
            <a:lvl8pPr>
              <a:defRPr sz="1800"/>
            </a:lvl8pPr>
            <a:lvl9pPr>
              <a:defRPr sz="1800"/>
            </a:lvl9pPr>
          </a:lstStyle>
          <a:p>
            <a:pPr lvl="0"/>
            <a:r>
              <a:rPr lang="en-US" dirty="0"/>
              <a:t>Image</a:t>
            </a:r>
          </a:p>
          <a:p>
            <a:pPr lvl="0"/>
            <a:endParaRPr lang="en-US" dirty="0"/>
          </a:p>
          <a:p>
            <a:pPr lvl="0"/>
            <a:endParaRPr lang="en-US" dirty="0"/>
          </a:p>
        </p:txBody>
      </p:sp>
      <p:sp>
        <p:nvSpPr>
          <p:cNvPr id="5"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513773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A7071B9-EB1A-402D-B81F-FECCBDBC6863}" type="datetimeFigureOut">
              <a:rPr lang="en-US" smtClean="0"/>
              <a:pPr/>
              <a:t>4/29/2020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2807C8-9D03-4F05-809F-07CF3F2438E2}" type="slidenum">
              <a:rPr lang="en-US" smtClean="0"/>
              <a:pPr/>
              <a:t>‹#›</a:t>
            </a:fld>
            <a:endParaRPr lang="en-US"/>
          </a:p>
        </p:txBody>
      </p:sp>
    </p:spTree>
    <p:extLst>
      <p:ext uri="{BB962C8B-B14F-4D97-AF65-F5344CB8AC3E}">
        <p14:creationId xmlns:p14="http://schemas.microsoft.com/office/powerpoint/2010/main" val="3039267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AB4C91F-6B27-4DC1-860A-20374FA79A46}"/>
              </a:ext>
            </a:extLst>
          </p:cNvPr>
          <p:cNvSpPr>
            <a:spLocks noGrp="1"/>
          </p:cNvSpPr>
          <p:nvPr>
            <p:ph type="dt" sz="half" idx="10"/>
          </p:nvPr>
        </p:nvSpPr>
        <p:spPr/>
        <p:txBody>
          <a:bodyPr/>
          <a:lstStyle>
            <a:lvl1pPr>
              <a:defRPr/>
            </a:lvl1pPr>
          </a:lstStyle>
          <a:p>
            <a:pPr>
              <a:defRPr/>
            </a:pPr>
            <a:fld id="{BA7463AC-B678-4FF8-9A39-E9F63C3D932B}" type="datetimeFigureOut">
              <a:rPr lang="en-US"/>
              <a:pPr>
                <a:defRPr/>
              </a:pPr>
              <a:t>4/29/2020</a:t>
            </a:fld>
            <a:endParaRPr lang="en-US" dirty="0"/>
          </a:p>
        </p:txBody>
      </p:sp>
      <p:sp>
        <p:nvSpPr>
          <p:cNvPr id="5" name="Footer Placeholder 4">
            <a:extLst>
              <a:ext uri="{FF2B5EF4-FFF2-40B4-BE49-F238E27FC236}">
                <a16:creationId xmlns:a16="http://schemas.microsoft.com/office/drawing/2014/main" id="{AF03C5E7-301E-435E-BDEE-1B88F82A9A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C97FA2-CC34-419E-A3C0-0516C8FC9E00}"/>
              </a:ext>
            </a:extLst>
          </p:cNvPr>
          <p:cNvSpPr>
            <a:spLocks noGrp="1"/>
          </p:cNvSpPr>
          <p:nvPr>
            <p:ph type="sldNum" sz="quarter" idx="12"/>
          </p:nvPr>
        </p:nvSpPr>
        <p:spPr/>
        <p:txBody>
          <a:bodyPr/>
          <a:lstStyle>
            <a:lvl1pPr>
              <a:defRPr/>
            </a:lvl1pPr>
          </a:lstStyle>
          <a:p>
            <a:pPr>
              <a:defRPr/>
            </a:pPr>
            <a:fld id="{264E6CA2-F10A-49AD-9710-144D6274D83E}" type="slidenum">
              <a:rPr lang="en-US" altLang="en-US"/>
              <a:pPr>
                <a:defRPr/>
              </a:pPr>
              <a:t>‹#›</a:t>
            </a:fld>
            <a:endParaRPr lang="en-US" altLang="en-US"/>
          </a:p>
        </p:txBody>
      </p:sp>
    </p:spTree>
    <p:extLst>
      <p:ext uri="{BB962C8B-B14F-4D97-AF65-F5344CB8AC3E}">
        <p14:creationId xmlns:p14="http://schemas.microsoft.com/office/powerpoint/2010/main" val="1067814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7125F-32D0-4C1F-B5F6-DDF03552F01C}"/>
              </a:ext>
            </a:extLst>
          </p:cNvPr>
          <p:cNvSpPr>
            <a:spLocks noGrp="1"/>
          </p:cNvSpPr>
          <p:nvPr>
            <p:ph type="dt" sz="half" idx="10"/>
          </p:nvPr>
        </p:nvSpPr>
        <p:spPr/>
        <p:txBody>
          <a:bodyPr/>
          <a:lstStyle>
            <a:lvl1pPr>
              <a:defRPr/>
            </a:lvl1pPr>
          </a:lstStyle>
          <a:p>
            <a:pPr>
              <a:defRPr/>
            </a:pPr>
            <a:fld id="{21A74E2B-BCA4-46F1-8A27-A14B730D5EEB}" type="datetimeFigureOut">
              <a:rPr lang="en-US"/>
              <a:pPr>
                <a:defRPr/>
              </a:pPr>
              <a:t>4/29/2020</a:t>
            </a:fld>
            <a:endParaRPr lang="en-US" dirty="0"/>
          </a:p>
        </p:txBody>
      </p:sp>
      <p:sp>
        <p:nvSpPr>
          <p:cNvPr id="5" name="Footer Placeholder 4">
            <a:extLst>
              <a:ext uri="{FF2B5EF4-FFF2-40B4-BE49-F238E27FC236}">
                <a16:creationId xmlns:a16="http://schemas.microsoft.com/office/drawing/2014/main" id="{E783A7ED-D9B2-4095-8E8A-998BF31158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2FD6C8-728E-4C07-8E81-46CE3FB65014}"/>
              </a:ext>
            </a:extLst>
          </p:cNvPr>
          <p:cNvSpPr>
            <a:spLocks noGrp="1"/>
          </p:cNvSpPr>
          <p:nvPr>
            <p:ph type="sldNum" sz="quarter" idx="12"/>
          </p:nvPr>
        </p:nvSpPr>
        <p:spPr/>
        <p:txBody>
          <a:bodyPr/>
          <a:lstStyle>
            <a:lvl1pPr>
              <a:defRPr/>
            </a:lvl1pPr>
          </a:lstStyle>
          <a:p>
            <a:pPr>
              <a:defRPr/>
            </a:pPr>
            <a:fld id="{20CD2165-7281-44B9-8BEE-19D0D615D3F6}" type="slidenum">
              <a:rPr lang="en-US" altLang="en-US"/>
              <a:pPr>
                <a:defRPr/>
              </a:pPr>
              <a:t>‹#›</a:t>
            </a:fld>
            <a:endParaRPr lang="en-US" altLang="en-US"/>
          </a:p>
        </p:txBody>
      </p:sp>
    </p:spTree>
    <p:extLst>
      <p:ext uri="{BB962C8B-B14F-4D97-AF65-F5344CB8AC3E}">
        <p14:creationId xmlns:p14="http://schemas.microsoft.com/office/powerpoint/2010/main" val="2597168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F0E793-4F85-48D1-A5A6-47A8E9248925}"/>
              </a:ext>
            </a:extLst>
          </p:cNvPr>
          <p:cNvSpPr>
            <a:spLocks noGrp="1"/>
          </p:cNvSpPr>
          <p:nvPr>
            <p:ph type="dt" sz="half" idx="10"/>
          </p:nvPr>
        </p:nvSpPr>
        <p:spPr/>
        <p:txBody>
          <a:bodyPr/>
          <a:lstStyle>
            <a:lvl1pPr>
              <a:defRPr/>
            </a:lvl1pPr>
          </a:lstStyle>
          <a:p>
            <a:pPr>
              <a:defRPr/>
            </a:pPr>
            <a:fld id="{2D60B52E-B3E6-4E14-AD3F-7114B9556999}" type="datetimeFigureOut">
              <a:rPr lang="en-US"/>
              <a:pPr>
                <a:defRPr/>
              </a:pPr>
              <a:t>4/29/2020</a:t>
            </a:fld>
            <a:endParaRPr lang="en-US" dirty="0"/>
          </a:p>
        </p:txBody>
      </p:sp>
      <p:sp>
        <p:nvSpPr>
          <p:cNvPr id="5" name="Footer Placeholder 4">
            <a:extLst>
              <a:ext uri="{FF2B5EF4-FFF2-40B4-BE49-F238E27FC236}">
                <a16:creationId xmlns:a16="http://schemas.microsoft.com/office/drawing/2014/main" id="{7A97B59E-E694-4122-BEB9-DA6104F654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E45C6A-0CD4-4D24-81A8-C9C6CB7D62DD}"/>
              </a:ext>
            </a:extLst>
          </p:cNvPr>
          <p:cNvSpPr>
            <a:spLocks noGrp="1"/>
          </p:cNvSpPr>
          <p:nvPr>
            <p:ph type="sldNum" sz="quarter" idx="12"/>
          </p:nvPr>
        </p:nvSpPr>
        <p:spPr/>
        <p:txBody>
          <a:bodyPr/>
          <a:lstStyle>
            <a:lvl1pPr>
              <a:defRPr/>
            </a:lvl1pPr>
          </a:lstStyle>
          <a:p>
            <a:pPr>
              <a:defRPr/>
            </a:pPr>
            <a:fld id="{EF3A496A-2705-4039-AF5B-843191ACE8EB}" type="slidenum">
              <a:rPr lang="en-US" altLang="en-US"/>
              <a:pPr>
                <a:defRPr/>
              </a:pPr>
              <a:t>‹#›</a:t>
            </a:fld>
            <a:endParaRPr lang="en-US" altLang="en-US"/>
          </a:p>
        </p:txBody>
      </p:sp>
    </p:spTree>
    <p:extLst>
      <p:ext uri="{BB962C8B-B14F-4D97-AF65-F5344CB8AC3E}">
        <p14:creationId xmlns:p14="http://schemas.microsoft.com/office/powerpoint/2010/main" val="3171819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5433C8-4D58-40C1-A793-35DBE6B5A997}"/>
              </a:ext>
            </a:extLst>
          </p:cNvPr>
          <p:cNvSpPr>
            <a:spLocks noGrp="1"/>
          </p:cNvSpPr>
          <p:nvPr>
            <p:ph type="dt" sz="half" idx="10"/>
          </p:nvPr>
        </p:nvSpPr>
        <p:spPr/>
        <p:txBody>
          <a:bodyPr/>
          <a:lstStyle>
            <a:lvl1pPr>
              <a:defRPr/>
            </a:lvl1pPr>
          </a:lstStyle>
          <a:p>
            <a:pPr>
              <a:defRPr/>
            </a:pPr>
            <a:fld id="{A88661E2-6C83-49E5-8C3E-9B88E240CDAB}" type="datetimeFigureOut">
              <a:rPr lang="en-US"/>
              <a:pPr>
                <a:defRPr/>
              </a:pPr>
              <a:t>4/29/2020</a:t>
            </a:fld>
            <a:endParaRPr lang="en-US" dirty="0"/>
          </a:p>
        </p:txBody>
      </p:sp>
      <p:sp>
        <p:nvSpPr>
          <p:cNvPr id="6" name="Footer Placeholder 4">
            <a:extLst>
              <a:ext uri="{FF2B5EF4-FFF2-40B4-BE49-F238E27FC236}">
                <a16:creationId xmlns:a16="http://schemas.microsoft.com/office/drawing/2014/main" id="{4D427722-BC04-423C-B078-7BEF53F530D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1787B4-F380-4F1A-B54F-6BDF7B45396C}"/>
              </a:ext>
            </a:extLst>
          </p:cNvPr>
          <p:cNvSpPr>
            <a:spLocks noGrp="1"/>
          </p:cNvSpPr>
          <p:nvPr>
            <p:ph type="sldNum" sz="quarter" idx="12"/>
          </p:nvPr>
        </p:nvSpPr>
        <p:spPr/>
        <p:txBody>
          <a:bodyPr/>
          <a:lstStyle>
            <a:lvl1pPr>
              <a:defRPr/>
            </a:lvl1pPr>
          </a:lstStyle>
          <a:p>
            <a:pPr>
              <a:defRPr/>
            </a:pPr>
            <a:fld id="{FB4CE562-346A-4D9B-AA15-1344CFA42E45}" type="slidenum">
              <a:rPr lang="en-US" altLang="en-US"/>
              <a:pPr>
                <a:defRPr/>
              </a:pPr>
              <a:t>‹#›</a:t>
            </a:fld>
            <a:endParaRPr lang="en-US" altLang="en-US"/>
          </a:p>
        </p:txBody>
      </p:sp>
    </p:spTree>
    <p:extLst>
      <p:ext uri="{BB962C8B-B14F-4D97-AF65-F5344CB8AC3E}">
        <p14:creationId xmlns:p14="http://schemas.microsoft.com/office/powerpoint/2010/main" val="3528589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1100EF1-F705-4C35-85DF-0F9B86F98C53}"/>
              </a:ext>
            </a:extLst>
          </p:cNvPr>
          <p:cNvSpPr>
            <a:spLocks noGrp="1"/>
          </p:cNvSpPr>
          <p:nvPr>
            <p:ph type="dt" sz="half" idx="10"/>
          </p:nvPr>
        </p:nvSpPr>
        <p:spPr/>
        <p:txBody>
          <a:bodyPr/>
          <a:lstStyle>
            <a:lvl1pPr>
              <a:defRPr/>
            </a:lvl1pPr>
          </a:lstStyle>
          <a:p>
            <a:pPr>
              <a:defRPr/>
            </a:pPr>
            <a:fld id="{E9EE773A-F530-4D8D-A4A1-1D42EC76F218}" type="datetimeFigureOut">
              <a:rPr lang="en-US"/>
              <a:pPr>
                <a:defRPr/>
              </a:pPr>
              <a:t>4/29/2020</a:t>
            </a:fld>
            <a:endParaRPr lang="en-US" dirty="0"/>
          </a:p>
        </p:txBody>
      </p:sp>
      <p:sp>
        <p:nvSpPr>
          <p:cNvPr id="8" name="Footer Placeholder 4">
            <a:extLst>
              <a:ext uri="{FF2B5EF4-FFF2-40B4-BE49-F238E27FC236}">
                <a16:creationId xmlns:a16="http://schemas.microsoft.com/office/drawing/2014/main" id="{28D204A3-54AF-45A1-8479-7A762E0B7A5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AC4A579-4F71-49A4-A738-FD3F27521F0B}"/>
              </a:ext>
            </a:extLst>
          </p:cNvPr>
          <p:cNvSpPr>
            <a:spLocks noGrp="1"/>
          </p:cNvSpPr>
          <p:nvPr>
            <p:ph type="sldNum" sz="quarter" idx="12"/>
          </p:nvPr>
        </p:nvSpPr>
        <p:spPr/>
        <p:txBody>
          <a:bodyPr/>
          <a:lstStyle>
            <a:lvl1pPr>
              <a:defRPr/>
            </a:lvl1pPr>
          </a:lstStyle>
          <a:p>
            <a:pPr>
              <a:defRPr/>
            </a:pPr>
            <a:fld id="{D19952C5-744F-4553-BE1C-A2D8BA6E700E}" type="slidenum">
              <a:rPr lang="en-US" altLang="en-US"/>
              <a:pPr>
                <a:defRPr/>
              </a:pPr>
              <a:t>‹#›</a:t>
            </a:fld>
            <a:endParaRPr lang="en-US" altLang="en-US"/>
          </a:p>
        </p:txBody>
      </p:sp>
    </p:spTree>
    <p:extLst>
      <p:ext uri="{BB962C8B-B14F-4D97-AF65-F5344CB8AC3E}">
        <p14:creationId xmlns:p14="http://schemas.microsoft.com/office/powerpoint/2010/main" val="2566034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BFE04D6-B7BE-434E-A461-9EEED63FE9E4}"/>
              </a:ext>
            </a:extLst>
          </p:cNvPr>
          <p:cNvSpPr>
            <a:spLocks noGrp="1"/>
          </p:cNvSpPr>
          <p:nvPr>
            <p:ph type="dt" sz="half" idx="10"/>
          </p:nvPr>
        </p:nvSpPr>
        <p:spPr/>
        <p:txBody>
          <a:bodyPr/>
          <a:lstStyle>
            <a:lvl1pPr>
              <a:defRPr/>
            </a:lvl1pPr>
          </a:lstStyle>
          <a:p>
            <a:pPr>
              <a:defRPr/>
            </a:pPr>
            <a:fld id="{360DE2A8-B5C6-4343-A5C3-562D89CF4D89}" type="datetimeFigureOut">
              <a:rPr lang="en-US"/>
              <a:pPr>
                <a:defRPr/>
              </a:pPr>
              <a:t>4/29/2020</a:t>
            </a:fld>
            <a:endParaRPr lang="en-US" dirty="0"/>
          </a:p>
        </p:txBody>
      </p:sp>
      <p:sp>
        <p:nvSpPr>
          <p:cNvPr id="4" name="Footer Placeholder 4">
            <a:extLst>
              <a:ext uri="{FF2B5EF4-FFF2-40B4-BE49-F238E27FC236}">
                <a16:creationId xmlns:a16="http://schemas.microsoft.com/office/drawing/2014/main" id="{A5C85D49-6926-49E5-8463-965DB87F703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A5878D2-011C-44F1-915A-4EBA672E7A83}"/>
              </a:ext>
            </a:extLst>
          </p:cNvPr>
          <p:cNvSpPr>
            <a:spLocks noGrp="1"/>
          </p:cNvSpPr>
          <p:nvPr>
            <p:ph type="sldNum" sz="quarter" idx="12"/>
          </p:nvPr>
        </p:nvSpPr>
        <p:spPr/>
        <p:txBody>
          <a:bodyPr/>
          <a:lstStyle>
            <a:lvl1pPr>
              <a:defRPr/>
            </a:lvl1pPr>
          </a:lstStyle>
          <a:p>
            <a:pPr>
              <a:defRPr/>
            </a:pPr>
            <a:fld id="{B1B47EFA-1534-466B-A35F-2B6AD51D5C3C}" type="slidenum">
              <a:rPr lang="en-US" altLang="en-US"/>
              <a:pPr>
                <a:defRPr/>
              </a:pPr>
              <a:t>‹#›</a:t>
            </a:fld>
            <a:endParaRPr lang="en-US" altLang="en-US"/>
          </a:p>
        </p:txBody>
      </p:sp>
    </p:spTree>
    <p:extLst>
      <p:ext uri="{BB962C8B-B14F-4D97-AF65-F5344CB8AC3E}">
        <p14:creationId xmlns:p14="http://schemas.microsoft.com/office/powerpoint/2010/main" val="4014404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30B733A-6716-4769-AC49-6B8F88A41AC7}"/>
              </a:ext>
            </a:extLst>
          </p:cNvPr>
          <p:cNvSpPr>
            <a:spLocks noGrp="1"/>
          </p:cNvSpPr>
          <p:nvPr>
            <p:ph type="dt" sz="half" idx="10"/>
          </p:nvPr>
        </p:nvSpPr>
        <p:spPr/>
        <p:txBody>
          <a:bodyPr/>
          <a:lstStyle>
            <a:lvl1pPr>
              <a:defRPr/>
            </a:lvl1pPr>
          </a:lstStyle>
          <a:p>
            <a:pPr>
              <a:defRPr/>
            </a:pPr>
            <a:fld id="{BC8B1B86-024E-416C-9A38-7AB721D78946}" type="datetimeFigureOut">
              <a:rPr lang="en-US"/>
              <a:pPr>
                <a:defRPr/>
              </a:pPr>
              <a:t>4/29/2020</a:t>
            </a:fld>
            <a:endParaRPr lang="en-US" dirty="0"/>
          </a:p>
        </p:txBody>
      </p:sp>
      <p:sp>
        <p:nvSpPr>
          <p:cNvPr id="3" name="Footer Placeholder 4">
            <a:extLst>
              <a:ext uri="{FF2B5EF4-FFF2-40B4-BE49-F238E27FC236}">
                <a16:creationId xmlns:a16="http://schemas.microsoft.com/office/drawing/2014/main" id="{7C642AEB-F74D-4BA2-A8A7-3F6EBEA46FE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3856A78-BD0D-45ED-A20F-5FF2280993C2}"/>
              </a:ext>
            </a:extLst>
          </p:cNvPr>
          <p:cNvSpPr>
            <a:spLocks noGrp="1"/>
          </p:cNvSpPr>
          <p:nvPr>
            <p:ph type="sldNum" sz="quarter" idx="12"/>
          </p:nvPr>
        </p:nvSpPr>
        <p:spPr/>
        <p:txBody>
          <a:bodyPr/>
          <a:lstStyle>
            <a:lvl1pPr>
              <a:defRPr/>
            </a:lvl1pPr>
          </a:lstStyle>
          <a:p>
            <a:pPr>
              <a:defRPr/>
            </a:pPr>
            <a:fld id="{E6F59C5A-DC0C-4895-A30A-2CB879579858}" type="slidenum">
              <a:rPr lang="en-US" altLang="en-US"/>
              <a:pPr>
                <a:defRPr/>
              </a:pPr>
              <a:t>‹#›</a:t>
            </a:fld>
            <a:endParaRPr lang="en-US" altLang="en-US"/>
          </a:p>
        </p:txBody>
      </p:sp>
    </p:spTree>
    <p:extLst>
      <p:ext uri="{BB962C8B-B14F-4D97-AF65-F5344CB8AC3E}">
        <p14:creationId xmlns:p14="http://schemas.microsoft.com/office/powerpoint/2010/main" val="14667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838200"/>
            <a:ext cx="6324600" cy="1774825"/>
          </a:xfrm>
          <a:prstGeom prst="rect">
            <a:avLst/>
          </a:prstGeom>
        </p:spPr>
        <p:txBody>
          <a:bodyPr anchor="b">
            <a:normAutofit/>
          </a:bodyPr>
          <a:lstStyle>
            <a:lvl1pPr algn="l">
              <a:defRPr sz="3200" b="1" cap="none" spc="0" normalizeH="0" baseline="0">
                <a:solidFill>
                  <a:schemeClr val="accent1"/>
                </a:solidFill>
                <a:latin typeface="PrudentialModern SemCond" pitchFamily="2" charset="0"/>
                <a:cs typeface="Arial" pitchFamily="34" charset="0"/>
              </a:defRPr>
            </a:lvl1pPr>
          </a:lstStyle>
          <a:p>
            <a:r>
              <a:rPr lang="en-US" dirty="0"/>
              <a:t>Section Title</a:t>
            </a:r>
          </a:p>
        </p:txBody>
      </p:sp>
      <p:sp>
        <p:nvSpPr>
          <p:cNvPr id="6" name="Slide Number Placeholder 5"/>
          <p:cNvSpPr txBox="1">
            <a:spLocks/>
          </p:cNvSpPr>
          <p:nvPr/>
        </p:nvSpPr>
        <p:spPr>
          <a:xfrm>
            <a:off x="3518836" y="6400802"/>
            <a:ext cx="2106328" cy="304798"/>
          </a:xfrm>
          <a:prstGeom prst="rect">
            <a:avLst/>
          </a:prstGeom>
        </p:spPr>
        <p:txBody>
          <a:bodyPr anchor="ctr"/>
          <a:lstStyle>
            <a:lvl1pPr algn="r">
              <a:defRPr sz="1100">
                <a:solidFill>
                  <a:schemeClr val="bg2"/>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PrudentialModern Med" pitchFamily="2" charset="0"/>
                <a:ea typeface="+mn-ea"/>
                <a:cs typeface="Arial" pitchFamily="34" charset="0"/>
              </a:rPr>
              <a:t>Slide </a:t>
            </a:r>
            <a:fld id="{363D259C-20D9-452F-B959-6BDF348C78E9}" type="slidenum">
              <a:rPr kumimoji="0" lang="en-US" sz="1000" b="1" i="0" u="none" strike="noStrike" kern="1200" cap="none" spc="0" normalizeH="0" baseline="0" noProof="0" smtClean="0">
                <a:ln>
                  <a:noFill/>
                </a:ln>
                <a:solidFill>
                  <a:schemeClr val="tx2"/>
                </a:solidFill>
                <a:effectLst/>
                <a:uLnTx/>
                <a:uFillTx/>
                <a:latin typeface="PrudentialModern Med" pitchFamily="2"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tx2"/>
                </a:solidFill>
                <a:effectLst/>
                <a:uLnTx/>
                <a:uFillTx/>
                <a:latin typeface="PrudentialModern Med" pitchFamily="2" charset="0"/>
                <a:ea typeface="+mn-ea"/>
                <a:cs typeface="Arial" pitchFamily="34" charset="0"/>
              </a:rPr>
              <a:t> of 25</a:t>
            </a:r>
          </a:p>
        </p:txBody>
      </p:sp>
      <p:sp>
        <p:nvSpPr>
          <p:cNvPr id="9" name="Rectangle 8">
            <a:extLst>
              <a:ext uri="{FF2B5EF4-FFF2-40B4-BE49-F238E27FC236}">
                <a16:creationId xmlns:a16="http://schemas.microsoft.com/office/drawing/2014/main" id="{816043E4-70DA-4F9F-94E8-B9964195C26C}"/>
              </a:ext>
            </a:extLst>
          </p:cNvPr>
          <p:cNvSpPr/>
          <p:nvPr userDrawn="1"/>
        </p:nvSpPr>
        <p:spPr>
          <a:xfrm>
            <a:off x="228600" y="4191000"/>
            <a:ext cx="23622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26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4E02D17-D19C-4F4D-A0C1-ECA1B27ABBAE}"/>
              </a:ext>
            </a:extLst>
          </p:cNvPr>
          <p:cNvSpPr>
            <a:spLocks noGrp="1"/>
          </p:cNvSpPr>
          <p:nvPr>
            <p:ph type="dt" sz="half" idx="10"/>
          </p:nvPr>
        </p:nvSpPr>
        <p:spPr/>
        <p:txBody>
          <a:bodyPr/>
          <a:lstStyle>
            <a:lvl1pPr>
              <a:defRPr/>
            </a:lvl1pPr>
          </a:lstStyle>
          <a:p>
            <a:pPr>
              <a:defRPr/>
            </a:pPr>
            <a:fld id="{CA122676-337B-4E24-94A5-0EC0EEDDAE1D}" type="datetimeFigureOut">
              <a:rPr lang="en-US"/>
              <a:pPr>
                <a:defRPr/>
              </a:pPr>
              <a:t>4/29/2020</a:t>
            </a:fld>
            <a:endParaRPr lang="en-US" dirty="0"/>
          </a:p>
        </p:txBody>
      </p:sp>
      <p:sp>
        <p:nvSpPr>
          <p:cNvPr id="6" name="Footer Placeholder 4">
            <a:extLst>
              <a:ext uri="{FF2B5EF4-FFF2-40B4-BE49-F238E27FC236}">
                <a16:creationId xmlns:a16="http://schemas.microsoft.com/office/drawing/2014/main" id="{952A7F4D-E307-4B2E-B15D-7A8157E1C7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D1A128-FD47-4972-B7AE-1957FB25ACCE}"/>
              </a:ext>
            </a:extLst>
          </p:cNvPr>
          <p:cNvSpPr>
            <a:spLocks noGrp="1"/>
          </p:cNvSpPr>
          <p:nvPr>
            <p:ph type="sldNum" sz="quarter" idx="12"/>
          </p:nvPr>
        </p:nvSpPr>
        <p:spPr/>
        <p:txBody>
          <a:bodyPr/>
          <a:lstStyle>
            <a:lvl1pPr>
              <a:defRPr/>
            </a:lvl1pPr>
          </a:lstStyle>
          <a:p>
            <a:pPr>
              <a:defRPr/>
            </a:pPr>
            <a:fld id="{0FCDBC8C-FA5C-40EF-8A85-C6EEE2848D32}" type="slidenum">
              <a:rPr lang="en-US" altLang="en-US"/>
              <a:pPr>
                <a:defRPr/>
              </a:pPr>
              <a:t>‹#›</a:t>
            </a:fld>
            <a:endParaRPr lang="en-US" altLang="en-US"/>
          </a:p>
        </p:txBody>
      </p:sp>
    </p:spTree>
    <p:extLst>
      <p:ext uri="{BB962C8B-B14F-4D97-AF65-F5344CB8AC3E}">
        <p14:creationId xmlns:p14="http://schemas.microsoft.com/office/powerpoint/2010/main" val="1155697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CA4903D-62F5-43BA-A858-6F3E8A535C2A}"/>
              </a:ext>
            </a:extLst>
          </p:cNvPr>
          <p:cNvSpPr>
            <a:spLocks noGrp="1"/>
          </p:cNvSpPr>
          <p:nvPr>
            <p:ph type="dt" sz="half" idx="10"/>
          </p:nvPr>
        </p:nvSpPr>
        <p:spPr/>
        <p:txBody>
          <a:bodyPr/>
          <a:lstStyle>
            <a:lvl1pPr>
              <a:defRPr/>
            </a:lvl1pPr>
          </a:lstStyle>
          <a:p>
            <a:pPr>
              <a:defRPr/>
            </a:pPr>
            <a:fld id="{B1DFDFBE-D2EC-4984-8AA0-E818D5264750}" type="datetimeFigureOut">
              <a:rPr lang="en-US"/>
              <a:pPr>
                <a:defRPr/>
              </a:pPr>
              <a:t>4/29/2020</a:t>
            </a:fld>
            <a:endParaRPr lang="en-US" dirty="0"/>
          </a:p>
        </p:txBody>
      </p:sp>
      <p:sp>
        <p:nvSpPr>
          <p:cNvPr id="6" name="Footer Placeholder 4">
            <a:extLst>
              <a:ext uri="{FF2B5EF4-FFF2-40B4-BE49-F238E27FC236}">
                <a16:creationId xmlns:a16="http://schemas.microsoft.com/office/drawing/2014/main" id="{3DA63A13-4949-4A46-9D68-F9A739681E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1211E45-3319-4F52-9802-B203C2F1C669}"/>
              </a:ext>
            </a:extLst>
          </p:cNvPr>
          <p:cNvSpPr>
            <a:spLocks noGrp="1"/>
          </p:cNvSpPr>
          <p:nvPr>
            <p:ph type="sldNum" sz="quarter" idx="12"/>
          </p:nvPr>
        </p:nvSpPr>
        <p:spPr/>
        <p:txBody>
          <a:bodyPr/>
          <a:lstStyle>
            <a:lvl1pPr>
              <a:defRPr/>
            </a:lvl1pPr>
          </a:lstStyle>
          <a:p>
            <a:pPr>
              <a:defRPr/>
            </a:pPr>
            <a:fld id="{B260451A-989F-4550-960B-BCFC9530F590}" type="slidenum">
              <a:rPr lang="en-US" altLang="en-US"/>
              <a:pPr>
                <a:defRPr/>
              </a:pPr>
              <a:t>‹#›</a:t>
            </a:fld>
            <a:endParaRPr lang="en-US" altLang="en-US"/>
          </a:p>
        </p:txBody>
      </p:sp>
    </p:spTree>
    <p:extLst>
      <p:ext uri="{BB962C8B-B14F-4D97-AF65-F5344CB8AC3E}">
        <p14:creationId xmlns:p14="http://schemas.microsoft.com/office/powerpoint/2010/main" val="3076387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65577-EEEA-4016-AD3B-76D84CC565AA}"/>
              </a:ext>
            </a:extLst>
          </p:cNvPr>
          <p:cNvSpPr>
            <a:spLocks noGrp="1"/>
          </p:cNvSpPr>
          <p:nvPr>
            <p:ph type="dt" sz="half" idx="10"/>
          </p:nvPr>
        </p:nvSpPr>
        <p:spPr/>
        <p:txBody>
          <a:bodyPr/>
          <a:lstStyle>
            <a:lvl1pPr>
              <a:defRPr/>
            </a:lvl1pPr>
          </a:lstStyle>
          <a:p>
            <a:pPr>
              <a:defRPr/>
            </a:pPr>
            <a:fld id="{002D76E7-3E58-4D63-A753-C402DCFC6302}" type="datetimeFigureOut">
              <a:rPr lang="en-US"/>
              <a:pPr>
                <a:defRPr/>
              </a:pPr>
              <a:t>4/29/2020</a:t>
            </a:fld>
            <a:endParaRPr lang="en-US" dirty="0"/>
          </a:p>
        </p:txBody>
      </p:sp>
      <p:sp>
        <p:nvSpPr>
          <p:cNvPr id="5" name="Footer Placeholder 4">
            <a:extLst>
              <a:ext uri="{FF2B5EF4-FFF2-40B4-BE49-F238E27FC236}">
                <a16:creationId xmlns:a16="http://schemas.microsoft.com/office/drawing/2014/main" id="{6EDBA4C4-A10C-46BE-9398-14D66A0B5B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05E1CD-754B-4624-9A9C-5FD7D8234952}"/>
              </a:ext>
            </a:extLst>
          </p:cNvPr>
          <p:cNvSpPr>
            <a:spLocks noGrp="1"/>
          </p:cNvSpPr>
          <p:nvPr>
            <p:ph type="sldNum" sz="quarter" idx="12"/>
          </p:nvPr>
        </p:nvSpPr>
        <p:spPr/>
        <p:txBody>
          <a:bodyPr/>
          <a:lstStyle>
            <a:lvl1pPr>
              <a:defRPr/>
            </a:lvl1pPr>
          </a:lstStyle>
          <a:p>
            <a:pPr>
              <a:defRPr/>
            </a:pPr>
            <a:fld id="{97C67816-B21E-4784-A7C9-DF4218632A7E}" type="slidenum">
              <a:rPr lang="en-US" altLang="en-US"/>
              <a:pPr>
                <a:defRPr/>
              </a:pPr>
              <a:t>‹#›</a:t>
            </a:fld>
            <a:endParaRPr lang="en-US" altLang="en-US"/>
          </a:p>
        </p:txBody>
      </p:sp>
    </p:spTree>
    <p:extLst>
      <p:ext uri="{BB962C8B-B14F-4D97-AF65-F5344CB8AC3E}">
        <p14:creationId xmlns:p14="http://schemas.microsoft.com/office/powerpoint/2010/main" val="364767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D4D00-984E-4AC0-AD2F-1B602A8E62B6}"/>
              </a:ext>
            </a:extLst>
          </p:cNvPr>
          <p:cNvSpPr>
            <a:spLocks noGrp="1"/>
          </p:cNvSpPr>
          <p:nvPr>
            <p:ph type="dt" sz="half" idx="10"/>
          </p:nvPr>
        </p:nvSpPr>
        <p:spPr/>
        <p:txBody>
          <a:bodyPr/>
          <a:lstStyle>
            <a:lvl1pPr>
              <a:defRPr/>
            </a:lvl1pPr>
          </a:lstStyle>
          <a:p>
            <a:pPr>
              <a:defRPr/>
            </a:pPr>
            <a:fld id="{57562799-654B-49ED-AE52-29ADBA9D5D2F}" type="datetimeFigureOut">
              <a:rPr lang="en-US"/>
              <a:pPr>
                <a:defRPr/>
              </a:pPr>
              <a:t>4/29/2020</a:t>
            </a:fld>
            <a:endParaRPr lang="en-US" dirty="0"/>
          </a:p>
        </p:txBody>
      </p:sp>
      <p:sp>
        <p:nvSpPr>
          <p:cNvPr id="5" name="Footer Placeholder 4">
            <a:extLst>
              <a:ext uri="{FF2B5EF4-FFF2-40B4-BE49-F238E27FC236}">
                <a16:creationId xmlns:a16="http://schemas.microsoft.com/office/drawing/2014/main" id="{B7DCCFA6-16EE-45AC-B6CB-577F63FF90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12876-73AF-4B6C-9EBF-F0AFFE4ACEAF}"/>
              </a:ext>
            </a:extLst>
          </p:cNvPr>
          <p:cNvSpPr>
            <a:spLocks noGrp="1"/>
          </p:cNvSpPr>
          <p:nvPr>
            <p:ph type="sldNum" sz="quarter" idx="12"/>
          </p:nvPr>
        </p:nvSpPr>
        <p:spPr/>
        <p:txBody>
          <a:bodyPr/>
          <a:lstStyle>
            <a:lvl1pPr>
              <a:defRPr/>
            </a:lvl1pPr>
          </a:lstStyle>
          <a:p>
            <a:pPr>
              <a:defRPr/>
            </a:pPr>
            <a:fld id="{8B50A79E-C648-4DCE-8386-99AAA8DCE142}" type="slidenum">
              <a:rPr lang="en-US" altLang="en-US"/>
              <a:pPr>
                <a:defRPr/>
              </a:pPr>
              <a:t>‹#›</a:t>
            </a:fld>
            <a:endParaRPr lang="en-US" altLang="en-US"/>
          </a:p>
        </p:txBody>
      </p:sp>
    </p:spTree>
    <p:extLst>
      <p:ext uri="{BB962C8B-B14F-4D97-AF65-F5344CB8AC3E}">
        <p14:creationId xmlns:p14="http://schemas.microsoft.com/office/powerpoint/2010/main" val="116555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962400"/>
          </a:xfrm>
          <a:prstGeom prst="rect">
            <a:avLst/>
          </a:prstGeom>
        </p:spPr>
        <p:txBody>
          <a:bodyPr>
            <a:normAutofit/>
          </a:bodyPr>
          <a:lstStyle>
            <a:lvl1pPr marL="0" indent="0">
              <a:spcBef>
                <a:spcPts val="600"/>
              </a:spcBef>
              <a:buClr>
                <a:schemeClr val="accent1"/>
              </a:buClr>
              <a:defRPr sz="2400" b="0" baseline="0">
                <a:solidFill>
                  <a:schemeClr val="accent5">
                    <a:lumMod val="75000"/>
                  </a:schemeClr>
                </a:solidFill>
                <a:latin typeface="PrudentialModern SemCond" pitchFamily="2" charset="0"/>
                <a:cs typeface="Arial" pitchFamily="34" charset="0"/>
              </a:defRPr>
            </a:lvl1pPr>
            <a:lvl2pPr>
              <a:spcBef>
                <a:spcPts val="600"/>
              </a:spcBef>
              <a:buClr>
                <a:schemeClr val="accent2"/>
              </a:buClr>
              <a:buFont typeface="Wingdings" pitchFamily="2" charset="2"/>
              <a:buChar char="§"/>
              <a:defRPr sz="2000" b="0" baseline="0">
                <a:solidFill>
                  <a:schemeClr val="accent5">
                    <a:lumMod val="75000"/>
                  </a:schemeClr>
                </a:solidFill>
                <a:latin typeface="PrudentialModern SemCond" pitchFamily="2" charset="0"/>
                <a:cs typeface="Arial" pitchFamily="34" charset="0"/>
              </a:defRPr>
            </a:lvl2pPr>
            <a:lvl3pPr>
              <a:spcBef>
                <a:spcPts val="600"/>
              </a:spcBef>
              <a:buClr>
                <a:schemeClr val="bg1">
                  <a:lumMod val="50000"/>
                </a:schemeClr>
              </a:buClr>
              <a:defRPr sz="1800" b="0" baseline="0">
                <a:solidFill>
                  <a:schemeClr val="accent5">
                    <a:lumMod val="75000"/>
                  </a:schemeClr>
                </a:solidFill>
                <a:latin typeface="PrudentialModern SemCond" pitchFamily="2" charset="0"/>
                <a:cs typeface="Arial" pitchFamily="34" charset="0"/>
              </a:defRPr>
            </a:lvl3pPr>
            <a:lvl4pPr>
              <a:spcBef>
                <a:spcPts val="600"/>
              </a:spcBef>
              <a:buClr>
                <a:schemeClr val="bg1">
                  <a:lumMod val="50000"/>
                </a:schemeClr>
              </a:buClr>
              <a:defRPr sz="1400" b="0" baseline="0">
                <a:solidFill>
                  <a:schemeClr val="accent5">
                    <a:lumMod val="75000"/>
                  </a:schemeClr>
                </a:solidFill>
                <a:latin typeface="PrudentialModern SemCond" pitchFamily="2" charset="0"/>
                <a:cs typeface="Arial" pitchFamily="34" charset="0"/>
              </a:defRPr>
            </a:lvl4pPr>
            <a:lvl5pPr>
              <a:spcBef>
                <a:spcPts val="600"/>
              </a:spcBef>
              <a:buClr>
                <a:schemeClr val="bg1">
                  <a:lumMod val="50000"/>
                </a:schemeClr>
              </a:buClr>
              <a:defRPr sz="1400" b="0" baseline="0">
                <a:solidFill>
                  <a:schemeClr val="accent5">
                    <a:lumMod val="75000"/>
                  </a:schemeClr>
                </a:solidFill>
                <a:latin typeface="PrudentialModern SemCond" pitchFamily="2"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65760" y="91440"/>
            <a:ext cx="8412480" cy="914400"/>
          </a:xfrm>
          <a:prstGeom prst="rect">
            <a:avLst/>
          </a:prstGeom>
        </p:spPr>
        <p:txBody>
          <a:bodyPr anchor="ctr"/>
          <a:lstStyle>
            <a:lvl1pPr>
              <a:spcBef>
                <a:spcPts val="0"/>
              </a:spcBef>
              <a:defRPr sz="3200" b="1" cap="none" baseline="0">
                <a:solidFill>
                  <a:srgbClr val="002060"/>
                </a:solidFill>
                <a:latin typeface="PrudentialModern SemCond"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2766204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191001"/>
          </a:xfrm>
          <a:prstGeom prst="rect">
            <a:avLst/>
          </a:prstGeom>
        </p:spPr>
        <p:txBody>
          <a:bodyPr>
            <a:normAutofit/>
          </a:bodyPr>
          <a:lstStyle>
            <a:lvl1pPr marL="0" indent="0">
              <a:spcBef>
                <a:spcPts val="600"/>
              </a:spcBef>
              <a:buClr>
                <a:schemeClr val="accent1"/>
              </a:buClr>
              <a:defRPr sz="2400" b="0">
                <a:solidFill>
                  <a:schemeClr val="accent5">
                    <a:lumMod val="75000"/>
                  </a:schemeClr>
                </a:solidFill>
                <a:latin typeface="PrudentialModern SemCond" pitchFamily="2" charset="0"/>
              </a:defRPr>
            </a:lvl1pPr>
            <a:lvl2pPr>
              <a:spcBef>
                <a:spcPts val="600"/>
              </a:spcBef>
              <a:buClr>
                <a:schemeClr val="accent2"/>
              </a:buClr>
              <a:buFont typeface="Wingdings" pitchFamily="2" charset="2"/>
              <a:buChar char="§"/>
              <a:defRPr sz="2000" b="0">
                <a:solidFill>
                  <a:schemeClr val="accent5">
                    <a:lumMod val="75000"/>
                  </a:schemeClr>
                </a:solidFill>
                <a:latin typeface="PrudentialModern SemCond" pitchFamily="2" charset="0"/>
              </a:defRPr>
            </a:lvl2pPr>
            <a:lvl3pPr>
              <a:spcBef>
                <a:spcPts val="600"/>
              </a:spcBef>
              <a:buClr>
                <a:schemeClr val="accent2"/>
              </a:buClr>
              <a:defRPr sz="1800" b="0">
                <a:solidFill>
                  <a:schemeClr val="accent5">
                    <a:lumMod val="75000"/>
                  </a:schemeClr>
                </a:solidFill>
                <a:latin typeface="PrudentialModern SemCond" pitchFamily="2" charset="0"/>
              </a:defRPr>
            </a:lvl3pPr>
            <a:lvl4pPr>
              <a:spcBef>
                <a:spcPts val="600"/>
              </a:spcBef>
              <a:buClr>
                <a:schemeClr val="accent2"/>
              </a:buClr>
              <a:defRPr sz="1400" b="0">
                <a:solidFill>
                  <a:schemeClr val="accent5">
                    <a:lumMod val="75000"/>
                  </a:schemeClr>
                </a:solidFill>
                <a:latin typeface="PrudentialModern SemCond" pitchFamily="2" charset="0"/>
              </a:defRPr>
            </a:lvl4pPr>
            <a:lvl5pPr>
              <a:spcBef>
                <a:spcPts val="600"/>
              </a:spcBef>
              <a:buClr>
                <a:schemeClr val="accent2"/>
              </a:buClr>
              <a:defRPr sz="1400" b="0">
                <a:solidFill>
                  <a:schemeClr val="accent5">
                    <a:lumMod val="75000"/>
                  </a:schemeClr>
                </a:solidFill>
                <a:latin typeface="PrudentialModern SemCond" pitchFamily="2"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1600"/>
            <a:ext cx="4038600" cy="4191001"/>
          </a:xfrm>
          <a:prstGeom prst="rect">
            <a:avLst/>
          </a:prstGeom>
        </p:spPr>
        <p:txBody>
          <a:bodyPr>
            <a:normAutofit/>
          </a:bodyPr>
          <a:lstStyle>
            <a:lvl1pPr marL="0" indent="0">
              <a:spcBef>
                <a:spcPts val="600"/>
              </a:spcBef>
              <a:defRPr sz="2400" b="0">
                <a:solidFill>
                  <a:schemeClr val="accent5">
                    <a:lumMod val="75000"/>
                  </a:schemeClr>
                </a:solidFill>
                <a:latin typeface="PrudentialModern SemCond" pitchFamily="2" charset="0"/>
              </a:defRPr>
            </a:lvl1pPr>
            <a:lvl2pPr>
              <a:spcBef>
                <a:spcPts val="600"/>
              </a:spcBef>
              <a:buClr>
                <a:schemeClr val="accent2"/>
              </a:buClr>
              <a:buFont typeface="Wingdings" pitchFamily="2" charset="2"/>
              <a:buChar char="§"/>
              <a:defRPr sz="2000" b="0">
                <a:solidFill>
                  <a:schemeClr val="accent5">
                    <a:lumMod val="75000"/>
                  </a:schemeClr>
                </a:solidFill>
                <a:latin typeface="PrudentialModern SemCond" pitchFamily="2" charset="0"/>
              </a:defRPr>
            </a:lvl2pPr>
            <a:lvl3pPr>
              <a:spcBef>
                <a:spcPts val="600"/>
              </a:spcBef>
              <a:buClr>
                <a:schemeClr val="accent2"/>
              </a:buClr>
              <a:defRPr sz="1800" b="0">
                <a:solidFill>
                  <a:schemeClr val="accent5">
                    <a:lumMod val="75000"/>
                  </a:schemeClr>
                </a:solidFill>
                <a:latin typeface="PrudentialModern SemCond" pitchFamily="2" charset="0"/>
              </a:defRPr>
            </a:lvl3pPr>
            <a:lvl4pPr>
              <a:spcBef>
                <a:spcPts val="600"/>
              </a:spcBef>
              <a:buClr>
                <a:schemeClr val="accent2"/>
              </a:buClr>
              <a:defRPr sz="1400" b="0">
                <a:solidFill>
                  <a:schemeClr val="accent5">
                    <a:lumMod val="75000"/>
                  </a:schemeClr>
                </a:solidFill>
                <a:latin typeface="PrudentialModern SemCond" pitchFamily="2" charset="0"/>
              </a:defRPr>
            </a:lvl4pPr>
            <a:lvl5pPr>
              <a:spcBef>
                <a:spcPts val="600"/>
              </a:spcBef>
              <a:buClr>
                <a:schemeClr val="accent2"/>
              </a:buClr>
              <a:defRPr sz="1400" b="0">
                <a:solidFill>
                  <a:schemeClr val="accent5">
                    <a:lumMod val="75000"/>
                  </a:schemeClr>
                </a:solidFill>
                <a:latin typeface="PrudentialModern SemCond" pitchFamily="2"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D048A86D-E557-4B97-8DB5-3BAEAB6D9876}"/>
              </a:ext>
            </a:extLst>
          </p:cNvPr>
          <p:cNvSpPr>
            <a:spLocks noGrp="1"/>
          </p:cNvSpPr>
          <p:nvPr>
            <p:ph type="title"/>
          </p:nvPr>
        </p:nvSpPr>
        <p:spPr>
          <a:xfrm>
            <a:off x="365760" y="91440"/>
            <a:ext cx="8412480" cy="914400"/>
          </a:xfrm>
          <a:prstGeom prst="rect">
            <a:avLst/>
          </a:prstGeom>
        </p:spPr>
        <p:txBody>
          <a:bodyPr anchor="ctr"/>
          <a:lstStyle>
            <a:lvl1pPr>
              <a:spcBef>
                <a:spcPts val="0"/>
              </a:spcBef>
              <a:defRPr sz="3200" b="1" cap="none" baseline="0">
                <a:solidFill>
                  <a:srgbClr val="002060"/>
                </a:solidFill>
                <a:latin typeface="PrudentialModern SemCond"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417328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953000" cy="4191001"/>
          </a:xfrm>
          <a:prstGeom prst="rect">
            <a:avLst/>
          </a:prstGeom>
        </p:spPr>
        <p:txBody>
          <a:bodyPr>
            <a:normAutofit/>
          </a:bodyPr>
          <a:lstStyle>
            <a:lvl1pPr marL="0" indent="0">
              <a:spcBef>
                <a:spcPts val="600"/>
              </a:spcBef>
              <a:defRPr sz="2400" b="0">
                <a:solidFill>
                  <a:schemeClr val="accent5">
                    <a:lumMod val="75000"/>
                  </a:schemeClr>
                </a:solidFill>
                <a:latin typeface="PrudentialModern SemCond" pitchFamily="2" charset="0"/>
              </a:defRPr>
            </a:lvl1pPr>
            <a:lvl2pPr>
              <a:spcBef>
                <a:spcPts val="600"/>
              </a:spcBef>
              <a:buClr>
                <a:schemeClr val="accent2"/>
              </a:buClr>
              <a:buFont typeface="Wingdings" pitchFamily="2" charset="2"/>
              <a:buChar char="§"/>
              <a:defRPr sz="2000" b="0">
                <a:solidFill>
                  <a:schemeClr val="accent5">
                    <a:lumMod val="75000"/>
                  </a:schemeClr>
                </a:solidFill>
                <a:latin typeface="PrudentialModern SemCond" pitchFamily="2" charset="0"/>
              </a:defRPr>
            </a:lvl2pPr>
            <a:lvl3pPr>
              <a:spcBef>
                <a:spcPts val="600"/>
              </a:spcBef>
              <a:buClr>
                <a:schemeClr val="accent2"/>
              </a:buClr>
              <a:defRPr sz="1800" b="0">
                <a:solidFill>
                  <a:schemeClr val="accent5">
                    <a:lumMod val="75000"/>
                  </a:schemeClr>
                </a:solidFill>
                <a:latin typeface="PrudentialModern SemCond" pitchFamily="2" charset="0"/>
              </a:defRPr>
            </a:lvl3pPr>
            <a:lvl4pPr>
              <a:spcBef>
                <a:spcPts val="600"/>
              </a:spcBef>
              <a:buClr>
                <a:schemeClr val="accent2"/>
              </a:buClr>
              <a:defRPr sz="1400" b="0">
                <a:solidFill>
                  <a:schemeClr val="accent5">
                    <a:lumMod val="75000"/>
                  </a:schemeClr>
                </a:solidFill>
                <a:latin typeface="PrudentialModern SemCond" pitchFamily="2" charset="0"/>
              </a:defRPr>
            </a:lvl4pPr>
            <a:lvl5pPr>
              <a:spcBef>
                <a:spcPts val="600"/>
              </a:spcBef>
              <a:buClr>
                <a:schemeClr val="accent2"/>
              </a:buClr>
              <a:defRPr sz="1400" b="0">
                <a:solidFill>
                  <a:schemeClr val="accent5">
                    <a:lumMod val="75000"/>
                  </a:schemeClr>
                </a:solidFill>
                <a:latin typeface="PrudentialModern SemCond" pitchFamily="2"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5715000" y="1371600"/>
            <a:ext cx="2971800" cy="4191001"/>
          </a:xfrm>
          <a:prstGeom prst="rect">
            <a:avLst/>
          </a:prstGeom>
        </p:spPr>
        <p:txBody>
          <a:bodyPr anchor="ctr">
            <a:normAutofit/>
          </a:bodyPr>
          <a:lstStyle>
            <a:lvl1pPr algn="ctr">
              <a:buNone/>
              <a:defRPr sz="2000">
                <a:solidFill>
                  <a:schemeClr val="accent5">
                    <a:lumMod val="75000"/>
                  </a:schemeClr>
                </a:solidFill>
                <a:latin typeface="+mj-lt"/>
              </a:defRPr>
            </a:lvl1pPr>
            <a:lvl2pPr>
              <a:defRPr sz="1800">
                <a:solidFill>
                  <a:schemeClr val="accent5">
                    <a:lumMod val="75000"/>
                  </a:schemeClr>
                </a:solidFill>
              </a:defRPr>
            </a:lvl2pPr>
            <a:lvl3pPr>
              <a:defRPr sz="1600">
                <a:solidFill>
                  <a:schemeClr val="accent5">
                    <a:lumMod val="75000"/>
                  </a:schemeClr>
                </a:solidFill>
              </a:defRPr>
            </a:lvl3pPr>
            <a:lvl4pPr>
              <a:defRPr sz="1200">
                <a:solidFill>
                  <a:schemeClr val="accent5">
                    <a:lumMod val="75000"/>
                  </a:schemeClr>
                </a:solidFill>
              </a:defRPr>
            </a:lvl4pPr>
            <a:lvl5pPr>
              <a:defRPr sz="1200">
                <a:solidFill>
                  <a:schemeClr val="accent5">
                    <a:lumMod val="75000"/>
                  </a:schemeClr>
                </a:solidFill>
              </a:defRPr>
            </a:lvl5pPr>
            <a:lvl6pPr>
              <a:defRPr sz="1800"/>
            </a:lvl6pPr>
            <a:lvl7pPr>
              <a:defRPr sz="1800"/>
            </a:lvl7pPr>
            <a:lvl8pPr>
              <a:defRPr sz="1800"/>
            </a:lvl8pPr>
            <a:lvl9pPr>
              <a:defRPr sz="1800"/>
            </a:lvl9pPr>
          </a:lstStyle>
          <a:p>
            <a:pPr lvl="0"/>
            <a:r>
              <a:rPr lang="en-US" dirty="0"/>
              <a:t>Image</a:t>
            </a:r>
          </a:p>
          <a:p>
            <a:pPr lvl="0"/>
            <a:endParaRPr lang="en-US" dirty="0"/>
          </a:p>
          <a:p>
            <a:pPr lvl="0"/>
            <a:endParaRPr lang="en-US" dirty="0"/>
          </a:p>
        </p:txBody>
      </p:sp>
      <p:sp>
        <p:nvSpPr>
          <p:cNvPr id="6" name="Title 1">
            <a:extLst>
              <a:ext uri="{FF2B5EF4-FFF2-40B4-BE49-F238E27FC236}">
                <a16:creationId xmlns:a16="http://schemas.microsoft.com/office/drawing/2014/main" id="{6D18CCE6-5E0E-4AAC-9679-9A58606061B3}"/>
              </a:ext>
            </a:extLst>
          </p:cNvPr>
          <p:cNvSpPr>
            <a:spLocks noGrp="1"/>
          </p:cNvSpPr>
          <p:nvPr>
            <p:ph type="title"/>
          </p:nvPr>
        </p:nvSpPr>
        <p:spPr>
          <a:xfrm>
            <a:off x="365760" y="91440"/>
            <a:ext cx="8412480" cy="914400"/>
          </a:xfrm>
          <a:prstGeom prst="rect">
            <a:avLst/>
          </a:prstGeom>
        </p:spPr>
        <p:txBody>
          <a:bodyPr anchor="ctr"/>
          <a:lstStyle>
            <a:lvl1pPr>
              <a:spcBef>
                <a:spcPts val="0"/>
              </a:spcBef>
              <a:defRPr sz="3200" b="1" cap="none" baseline="0">
                <a:solidFill>
                  <a:srgbClr val="002060"/>
                </a:solidFill>
                <a:latin typeface="PrudentialModern SemCond"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106034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2CBAE2-B48F-4F05-9249-1C6CCEE83810}"/>
              </a:ext>
            </a:extLst>
          </p:cNvPr>
          <p:cNvSpPr>
            <a:spLocks noGrp="1"/>
          </p:cNvSpPr>
          <p:nvPr>
            <p:ph type="title"/>
          </p:nvPr>
        </p:nvSpPr>
        <p:spPr>
          <a:xfrm>
            <a:off x="365760" y="91440"/>
            <a:ext cx="8412480" cy="914400"/>
          </a:xfrm>
          <a:prstGeom prst="rect">
            <a:avLst/>
          </a:prstGeom>
        </p:spPr>
        <p:txBody>
          <a:bodyPr anchor="ctr"/>
          <a:lstStyle>
            <a:lvl1pPr>
              <a:spcBef>
                <a:spcPts val="0"/>
              </a:spcBef>
              <a:defRPr sz="3200" b="1" cap="none" baseline="0">
                <a:solidFill>
                  <a:srgbClr val="002060"/>
                </a:solidFill>
                <a:latin typeface="PrudentialModern SemCond"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7497426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85800" y="4648200"/>
            <a:ext cx="5879715" cy="609600"/>
          </a:xfrm>
          <a:prstGeom prst="rect">
            <a:avLst/>
          </a:prstGeom>
        </p:spPr>
        <p:txBody>
          <a:bodyPr/>
          <a:lstStyle>
            <a:lvl1pPr marL="0" indent="0">
              <a:spcBef>
                <a:spcPts val="0"/>
              </a:spcBef>
              <a:defRPr sz="1600" b="0">
                <a:solidFill>
                  <a:schemeClr val="accent5">
                    <a:lumMod val="50000"/>
                  </a:schemeClr>
                </a:solidFill>
                <a:latin typeface="PrudentialModern SemCond" pitchFamily="2" charset="0"/>
              </a:defRPr>
            </a:lvl1pPr>
            <a:lvl2pPr>
              <a:defRPr sz="1600" b="0">
                <a:solidFill>
                  <a:schemeClr val="bg1"/>
                </a:solidFill>
              </a:defRPr>
            </a:lvl2pPr>
            <a:lvl3pPr>
              <a:defRPr sz="1400" b="0">
                <a:solidFill>
                  <a:schemeClr val="bg1"/>
                </a:solidFill>
              </a:defRPr>
            </a:lvl3pPr>
            <a:lvl4pPr>
              <a:defRPr sz="1100" b="0">
                <a:solidFill>
                  <a:schemeClr val="bg1"/>
                </a:solidFill>
              </a:defRPr>
            </a:lvl4pPr>
            <a:lvl5pPr>
              <a:defRPr sz="1100" b="0">
                <a:solidFill>
                  <a:schemeClr val="bg1"/>
                </a:solidFill>
              </a:defRPr>
            </a:lvl5pPr>
          </a:lstStyle>
          <a:p>
            <a:pPr lvl="0"/>
            <a:r>
              <a:rPr lang="en-US" dirty="0"/>
              <a:t>[Presenter Name], [Presenter Title]</a:t>
            </a:r>
          </a:p>
          <a:p>
            <a:pPr lvl="0"/>
            <a:r>
              <a:rPr lang="en-US" dirty="0"/>
              <a:t>[Designations]</a:t>
            </a:r>
          </a:p>
        </p:txBody>
      </p:sp>
      <p:sp>
        <p:nvSpPr>
          <p:cNvPr id="3" name="Text Placeholder 2"/>
          <p:cNvSpPr>
            <a:spLocks noGrp="1"/>
          </p:cNvSpPr>
          <p:nvPr>
            <p:ph type="body" sz="quarter" idx="11" hasCustomPrompt="1"/>
          </p:nvPr>
        </p:nvSpPr>
        <p:spPr>
          <a:xfrm>
            <a:off x="685800" y="1295400"/>
            <a:ext cx="4419600" cy="1143000"/>
          </a:xfrm>
          <a:prstGeom prst="rect">
            <a:avLst/>
          </a:prstGeom>
        </p:spPr>
        <p:txBody>
          <a:bodyPr anchor="b"/>
          <a:lstStyle>
            <a:lvl1pPr marL="4763" indent="-4763">
              <a:tabLst/>
              <a:defRPr sz="3200">
                <a:solidFill>
                  <a:srgbClr val="FAD200"/>
                </a:solidFill>
                <a:latin typeface="PrudentialModern SemCond" pitchFamily="2" charset="0"/>
                <a:ea typeface="PrudentialModern SemCond" pitchFamily="2" charset="0"/>
                <a:cs typeface="PrudentialModern SemCond" pitchFamily="2" charset="0"/>
              </a:defRPr>
            </a:lvl1pPr>
            <a:lvl2pPr>
              <a:defRPr>
                <a:solidFill>
                  <a:schemeClr val="bg1"/>
                </a:solidFill>
                <a:latin typeface="PrudentialModern Bold SemiCondensed" charset="0"/>
                <a:ea typeface="PrudentialModern Bold SemiCondensed" charset="0"/>
                <a:cs typeface="PrudentialModern Bold SemiCondensed" charset="0"/>
              </a:defRPr>
            </a:lvl2pPr>
            <a:lvl3pPr>
              <a:defRPr>
                <a:solidFill>
                  <a:schemeClr val="bg1"/>
                </a:solidFill>
                <a:latin typeface="PrudentialModern Bold SemiCondensed" charset="0"/>
                <a:ea typeface="PrudentialModern Bold SemiCondensed" charset="0"/>
                <a:cs typeface="PrudentialModern Bold SemiCondensed" charset="0"/>
              </a:defRPr>
            </a:lvl3pPr>
            <a:lvl4pPr>
              <a:defRPr>
                <a:solidFill>
                  <a:schemeClr val="bg1"/>
                </a:solidFill>
                <a:latin typeface="PrudentialModern Bold SemiCondensed" charset="0"/>
                <a:ea typeface="PrudentialModern Bold SemiCondensed" charset="0"/>
                <a:cs typeface="PrudentialModern Bold SemiCondensed" charset="0"/>
              </a:defRPr>
            </a:lvl4pPr>
            <a:lvl5pPr>
              <a:defRPr>
                <a:solidFill>
                  <a:schemeClr val="bg1"/>
                </a:solidFill>
                <a:latin typeface="PrudentialModern Bold SemiCondensed" charset="0"/>
                <a:ea typeface="PrudentialModern Bold SemiCondensed" charset="0"/>
                <a:cs typeface="PrudentialModern Bold SemiCondensed" charset="0"/>
              </a:defRPr>
            </a:lvl5pPr>
          </a:lstStyle>
          <a:p>
            <a:pPr lvl="0"/>
            <a:r>
              <a:rPr lang="en-US" dirty="0"/>
              <a:t>TITLE</a:t>
            </a:r>
          </a:p>
        </p:txBody>
      </p:sp>
      <p:sp>
        <p:nvSpPr>
          <p:cNvPr id="5" name="Text Placeholder 4"/>
          <p:cNvSpPr>
            <a:spLocks noGrp="1"/>
          </p:cNvSpPr>
          <p:nvPr>
            <p:ph type="body" sz="quarter" idx="12" hasCustomPrompt="1"/>
          </p:nvPr>
        </p:nvSpPr>
        <p:spPr>
          <a:xfrm>
            <a:off x="685800" y="2446020"/>
            <a:ext cx="4419600" cy="762000"/>
          </a:xfrm>
          <a:prstGeom prst="rect">
            <a:avLst/>
          </a:prstGeom>
        </p:spPr>
        <p:txBody>
          <a:bodyPr anchor="t"/>
          <a:lstStyle>
            <a:lvl1pPr>
              <a:defRPr sz="2000" b="0">
                <a:solidFill>
                  <a:schemeClr val="bg1"/>
                </a:solidFill>
                <a:latin typeface="PrudentialModern SemCond" pitchFamily="2" charset="0"/>
                <a:ea typeface="PrudentialModern SemCond" pitchFamily="2" charset="0"/>
                <a:cs typeface="PrudentialModern SemCond" pitchFamily="2" charset="0"/>
              </a:defRPr>
            </a:lvl1pPr>
            <a:lvl2pPr>
              <a:defRPr b="0">
                <a:solidFill>
                  <a:schemeClr val="bg1"/>
                </a:solidFill>
                <a:latin typeface="PrudentialModern Bold SemiCondensed" charset="0"/>
                <a:ea typeface="PrudentialModern Bold SemiCondensed" charset="0"/>
                <a:cs typeface="PrudentialModern Bold SemiCondensed" charset="0"/>
              </a:defRPr>
            </a:lvl2pPr>
            <a:lvl3pPr>
              <a:defRPr b="0">
                <a:solidFill>
                  <a:schemeClr val="bg1"/>
                </a:solidFill>
                <a:latin typeface="PrudentialModern Bold SemiCondensed" charset="0"/>
                <a:ea typeface="PrudentialModern Bold SemiCondensed" charset="0"/>
                <a:cs typeface="PrudentialModern Bold SemiCondensed" charset="0"/>
              </a:defRPr>
            </a:lvl3pPr>
            <a:lvl4pPr>
              <a:defRPr b="0">
                <a:solidFill>
                  <a:schemeClr val="bg1"/>
                </a:solidFill>
                <a:latin typeface="PrudentialModern Bold SemiCondensed" charset="0"/>
                <a:ea typeface="PrudentialModern Bold SemiCondensed" charset="0"/>
                <a:cs typeface="PrudentialModern Bold SemiCondensed" charset="0"/>
              </a:defRPr>
            </a:lvl4pPr>
            <a:lvl5pPr>
              <a:defRPr b="0">
                <a:solidFill>
                  <a:schemeClr val="bg1"/>
                </a:solidFill>
                <a:latin typeface="PrudentialModern Bold SemiCondensed" charset="0"/>
                <a:ea typeface="PrudentialModern Bold SemiCondensed" charset="0"/>
                <a:cs typeface="PrudentialModern Bold SemiCondensed" charset="0"/>
              </a:defRPr>
            </a:lvl5pPr>
          </a:lstStyle>
          <a:p>
            <a:pPr lvl="0"/>
            <a:r>
              <a:rPr lang="en-US" dirty="0"/>
              <a:t>Subtitle</a:t>
            </a:r>
          </a:p>
        </p:txBody>
      </p:sp>
    </p:spTree>
    <p:extLst>
      <p:ext uri="{BB962C8B-B14F-4D97-AF65-F5344CB8AC3E}">
        <p14:creationId xmlns:p14="http://schemas.microsoft.com/office/powerpoint/2010/main" val="86549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85800" y="4648200"/>
            <a:ext cx="5879715" cy="609600"/>
          </a:xfrm>
          <a:prstGeom prst="rect">
            <a:avLst/>
          </a:prstGeom>
        </p:spPr>
        <p:txBody>
          <a:bodyPr/>
          <a:lstStyle>
            <a:lvl1pPr marL="0" indent="0">
              <a:spcBef>
                <a:spcPts val="0"/>
              </a:spcBef>
              <a:defRPr sz="1600" b="0">
                <a:solidFill>
                  <a:schemeClr val="accent5">
                    <a:lumMod val="50000"/>
                  </a:schemeClr>
                </a:solidFill>
                <a:latin typeface="PrudentialModern SemCond" pitchFamily="2" charset="0"/>
              </a:defRPr>
            </a:lvl1pPr>
            <a:lvl2pPr>
              <a:defRPr sz="1600" b="0">
                <a:solidFill>
                  <a:schemeClr val="bg1"/>
                </a:solidFill>
              </a:defRPr>
            </a:lvl2pPr>
            <a:lvl3pPr>
              <a:defRPr sz="1400" b="0">
                <a:solidFill>
                  <a:schemeClr val="bg1"/>
                </a:solidFill>
              </a:defRPr>
            </a:lvl3pPr>
            <a:lvl4pPr>
              <a:defRPr sz="1100" b="0">
                <a:solidFill>
                  <a:schemeClr val="bg1"/>
                </a:solidFill>
              </a:defRPr>
            </a:lvl4pPr>
            <a:lvl5pPr>
              <a:defRPr sz="1100" b="0">
                <a:solidFill>
                  <a:schemeClr val="bg1"/>
                </a:solidFill>
              </a:defRPr>
            </a:lvl5pPr>
          </a:lstStyle>
          <a:p>
            <a:pPr lvl="0"/>
            <a:r>
              <a:rPr lang="en-US" dirty="0"/>
              <a:t>[Presenter Name], [Presenter Title]</a:t>
            </a:r>
          </a:p>
          <a:p>
            <a:pPr lvl="0"/>
            <a:r>
              <a:rPr lang="en-US" dirty="0"/>
              <a:t>[Designations]</a:t>
            </a:r>
          </a:p>
        </p:txBody>
      </p:sp>
      <p:sp>
        <p:nvSpPr>
          <p:cNvPr id="3" name="Text Placeholder 2"/>
          <p:cNvSpPr>
            <a:spLocks noGrp="1"/>
          </p:cNvSpPr>
          <p:nvPr>
            <p:ph type="body" sz="quarter" idx="11" hasCustomPrompt="1"/>
          </p:nvPr>
        </p:nvSpPr>
        <p:spPr>
          <a:xfrm>
            <a:off x="685800" y="1295400"/>
            <a:ext cx="4419600" cy="1143000"/>
          </a:xfrm>
          <a:prstGeom prst="rect">
            <a:avLst/>
          </a:prstGeom>
        </p:spPr>
        <p:txBody>
          <a:bodyPr anchor="b"/>
          <a:lstStyle>
            <a:lvl1pPr marL="4763" indent="-4763">
              <a:tabLst/>
              <a:defRPr sz="3200">
                <a:solidFill>
                  <a:srgbClr val="FAD200"/>
                </a:solidFill>
                <a:latin typeface="PrudentialModern SemCond" pitchFamily="2" charset="0"/>
                <a:ea typeface="PrudentialModern SemCond" pitchFamily="2" charset="0"/>
                <a:cs typeface="PrudentialModern SemCond" pitchFamily="2" charset="0"/>
              </a:defRPr>
            </a:lvl1pPr>
            <a:lvl2pPr>
              <a:defRPr>
                <a:solidFill>
                  <a:schemeClr val="bg1"/>
                </a:solidFill>
                <a:latin typeface="PrudentialModern Bold SemiCondensed" charset="0"/>
                <a:ea typeface="PrudentialModern Bold SemiCondensed" charset="0"/>
                <a:cs typeface="PrudentialModern Bold SemiCondensed" charset="0"/>
              </a:defRPr>
            </a:lvl2pPr>
            <a:lvl3pPr>
              <a:defRPr>
                <a:solidFill>
                  <a:schemeClr val="bg1"/>
                </a:solidFill>
                <a:latin typeface="PrudentialModern Bold SemiCondensed" charset="0"/>
                <a:ea typeface="PrudentialModern Bold SemiCondensed" charset="0"/>
                <a:cs typeface="PrudentialModern Bold SemiCondensed" charset="0"/>
              </a:defRPr>
            </a:lvl3pPr>
            <a:lvl4pPr>
              <a:defRPr>
                <a:solidFill>
                  <a:schemeClr val="bg1"/>
                </a:solidFill>
                <a:latin typeface="PrudentialModern Bold SemiCondensed" charset="0"/>
                <a:ea typeface="PrudentialModern Bold SemiCondensed" charset="0"/>
                <a:cs typeface="PrudentialModern Bold SemiCondensed" charset="0"/>
              </a:defRPr>
            </a:lvl4pPr>
            <a:lvl5pPr>
              <a:defRPr>
                <a:solidFill>
                  <a:schemeClr val="bg1"/>
                </a:solidFill>
                <a:latin typeface="PrudentialModern Bold SemiCondensed" charset="0"/>
                <a:ea typeface="PrudentialModern Bold SemiCondensed" charset="0"/>
                <a:cs typeface="PrudentialModern Bold SemiCondensed" charset="0"/>
              </a:defRPr>
            </a:lvl5pPr>
          </a:lstStyle>
          <a:p>
            <a:pPr lvl="0"/>
            <a:r>
              <a:rPr lang="en-US" dirty="0"/>
              <a:t>TITLE</a:t>
            </a:r>
          </a:p>
        </p:txBody>
      </p:sp>
      <p:sp>
        <p:nvSpPr>
          <p:cNvPr id="5" name="Text Placeholder 4"/>
          <p:cNvSpPr>
            <a:spLocks noGrp="1"/>
          </p:cNvSpPr>
          <p:nvPr>
            <p:ph type="body" sz="quarter" idx="12" hasCustomPrompt="1"/>
          </p:nvPr>
        </p:nvSpPr>
        <p:spPr>
          <a:xfrm>
            <a:off x="685800" y="2446020"/>
            <a:ext cx="4419600" cy="762000"/>
          </a:xfrm>
          <a:prstGeom prst="rect">
            <a:avLst/>
          </a:prstGeom>
        </p:spPr>
        <p:txBody>
          <a:bodyPr anchor="t"/>
          <a:lstStyle>
            <a:lvl1pPr>
              <a:defRPr sz="2000" b="0">
                <a:solidFill>
                  <a:schemeClr val="bg1"/>
                </a:solidFill>
                <a:latin typeface="PrudentialModern SemCond" pitchFamily="2" charset="0"/>
                <a:ea typeface="PrudentialModern SemCond" pitchFamily="2" charset="0"/>
                <a:cs typeface="PrudentialModern SemCond" pitchFamily="2" charset="0"/>
              </a:defRPr>
            </a:lvl1pPr>
            <a:lvl2pPr>
              <a:defRPr b="0">
                <a:solidFill>
                  <a:schemeClr val="bg1"/>
                </a:solidFill>
                <a:latin typeface="PrudentialModern Bold SemiCondensed" charset="0"/>
                <a:ea typeface="PrudentialModern Bold SemiCondensed" charset="0"/>
                <a:cs typeface="PrudentialModern Bold SemiCondensed" charset="0"/>
              </a:defRPr>
            </a:lvl2pPr>
            <a:lvl3pPr>
              <a:defRPr b="0">
                <a:solidFill>
                  <a:schemeClr val="bg1"/>
                </a:solidFill>
                <a:latin typeface="PrudentialModern Bold SemiCondensed" charset="0"/>
                <a:ea typeface="PrudentialModern Bold SemiCondensed" charset="0"/>
                <a:cs typeface="PrudentialModern Bold SemiCondensed" charset="0"/>
              </a:defRPr>
            </a:lvl3pPr>
            <a:lvl4pPr>
              <a:defRPr b="0">
                <a:solidFill>
                  <a:schemeClr val="bg1"/>
                </a:solidFill>
                <a:latin typeface="PrudentialModern Bold SemiCondensed" charset="0"/>
                <a:ea typeface="PrudentialModern Bold SemiCondensed" charset="0"/>
                <a:cs typeface="PrudentialModern Bold SemiCondensed" charset="0"/>
              </a:defRPr>
            </a:lvl4pPr>
            <a:lvl5pPr>
              <a:defRPr b="0">
                <a:solidFill>
                  <a:schemeClr val="bg1"/>
                </a:solidFill>
                <a:latin typeface="PrudentialModern Bold SemiCondensed" charset="0"/>
                <a:ea typeface="PrudentialModern Bold SemiCondensed" charset="0"/>
                <a:cs typeface="PrudentialModern Bold SemiCondensed" charset="0"/>
              </a:defRPr>
            </a:lvl5pPr>
          </a:lstStyle>
          <a:p>
            <a:pPr lvl="0"/>
            <a:r>
              <a:rPr lang="en-US" dirty="0"/>
              <a:t>Subtitle</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3912870"/>
            <a:ext cx="2438400" cy="276352"/>
          </a:xfrm>
          <a:prstGeom prst="rect">
            <a:avLst/>
          </a:prstGeom>
        </p:spPr>
      </p:pic>
    </p:spTree>
    <p:extLst>
      <p:ext uri="{BB962C8B-B14F-4D97-AF65-F5344CB8AC3E}">
        <p14:creationId xmlns:p14="http://schemas.microsoft.com/office/powerpoint/2010/main" val="164724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jpe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txBox="1">
            <a:spLocks/>
          </p:cNvSpPr>
          <p:nvPr/>
        </p:nvSpPr>
        <p:spPr>
          <a:xfrm>
            <a:off x="3542899" y="6400800"/>
            <a:ext cx="2058202" cy="304798"/>
          </a:xfrm>
          <a:prstGeom prst="rect">
            <a:avLst/>
          </a:prstGeom>
        </p:spPr>
        <p:txBody>
          <a:bodyPr anchor="ctr"/>
          <a:lstStyle>
            <a:lvl1pPr algn="r">
              <a:defRPr sz="1100">
                <a:solidFill>
                  <a:schemeClr val="bg2"/>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PrudentialModern Med" pitchFamily="2" charset="0"/>
                <a:ea typeface="+mn-ea"/>
                <a:cs typeface="Arial" pitchFamily="34" charset="0"/>
              </a:rPr>
              <a:t>Slide </a:t>
            </a:r>
            <a:fld id="{363D259C-20D9-452F-B959-6BDF348C78E9}" type="slidenum">
              <a:rPr kumimoji="0" lang="en-US" sz="1100" b="1" i="0" u="none" strike="noStrike" kern="1200" cap="none" spc="0" normalizeH="0" baseline="0" noProof="0" smtClean="0">
                <a:ln>
                  <a:noFill/>
                </a:ln>
                <a:solidFill>
                  <a:schemeClr val="bg1"/>
                </a:solidFill>
                <a:effectLst/>
                <a:uLnTx/>
                <a:uFillTx/>
                <a:latin typeface="PrudentialModern Med" pitchFamily="2"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100" b="1" i="0" u="none" strike="noStrike" kern="1200" cap="none" spc="0" normalizeH="0" baseline="0" noProof="0" dirty="0">
                <a:ln>
                  <a:noFill/>
                </a:ln>
                <a:solidFill>
                  <a:schemeClr val="bg1"/>
                </a:solidFill>
                <a:effectLst/>
                <a:uLnTx/>
                <a:uFillTx/>
                <a:latin typeface="PrudentialModern Med" pitchFamily="2" charset="0"/>
                <a:ea typeface="+mn-ea"/>
                <a:cs typeface="Arial" pitchFamily="34" charset="0"/>
              </a:rPr>
              <a:t> of 25</a:t>
            </a:r>
          </a:p>
        </p:txBody>
      </p:sp>
    </p:spTree>
    <p:extLst>
      <p:ext uri="{BB962C8B-B14F-4D97-AF65-F5344CB8AC3E}">
        <p14:creationId xmlns:p14="http://schemas.microsoft.com/office/powerpoint/2010/main" val="62191066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transition>
    <p:fade/>
  </p:transition>
  <p:txStyles>
    <p:titleStyle>
      <a:lvl1pPr algn="l" defTabSz="914400" rtl="0" eaLnBrk="1" latinLnBrk="0" hangingPunct="1">
        <a:spcBef>
          <a:spcPct val="0"/>
        </a:spcBef>
        <a:buNone/>
        <a:defRPr sz="2800" b="1" kern="1200" cap="all" spc="0" normalizeH="0"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txBox="1">
            <a:spLocks/>
          </p:cNvSpPr>
          <p:nvPr/>
        </p:nvSpPr>
        <p:spPr>
          <a:xfrm>
            <a:off x="3542899" y="6400800"/>
            <a:ext cx="2058202" cy="304798"/>
          </a:xfrm>
          <a:prstGeom prst="rect">
            <a:avLst/>
          </a:prstGeom>
        </p:spPr>
        <p:txBody>
          <a:bodyPr anchor="ctr"/>
          <a:lstStyle>
            <a:lvl1pPr algn="r">
              <a:defRPr sz="1100">
                <a:solidFill>
                  <a:schemeClr val="bg2"/>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PrudentialModern Med" pitchFamily="2" charset="0"/>
                <a:ea typeface="+mn-ea"/>
                <a:cs typeface="Arial" pitchFamily="34" charset="0"/>
              </a:rPr>
              <a:t>Slide </a:t>
            </a:r>
            <a:fld id="{363D259C-20D9-452F-B959-6BDF348C78E9}" type="slidenum">
              <a:rPr kumimoji="0" lang="en-US" sz="1100" b="1" i="0" u="none" strike="noStrike" kern="1200" cap="none" spc="0" normalizeH="0" baseline="0" noProof="0" smtClean="0">
                <a:ln>
                  <a:noFill/>
                </a:ln>
                <a:solidFill>
                  <a:schemeClr val="bg1"/>
                </a:solidFill>
                <a:effectLst/>
                <a:uLnTx/>
                <a:uFillTx/>
                <a:latin typeface="PrudentialModern Med" pitchFamily="2"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100" b="1" i="0" u="none" strike="noStrike" kern="1200" cap="none" spc="0" normalizeH="0" baseline="0" noProof="0" dirty="0">
                <a:ln>
                  <a:noFill/>
                </a:ln>
                <a:solidFill>
                  <a:schemeClr val="bg1"/>
                </a:solidFill>
                <a:effectLst/>
                <a:uLnTx/>
                <a:uFillTx/>
                <a:latin typeface="PrudentialModern Med" pitchFamily="2" charset="0"/>
                <a:ea typeface="+mn-ea"/>
                <a:cs typeface="Arial" pitchFamily="34" charset="0"/>
              </a:rPr>
              <a:t> of 25</a:t>
            </a:r>
          </a:p>
        </p:txBody>
      </p:sp>
    </p:spTree>
    <p:extLst>
      <p:ext uri="{BB962C8B-B14F-4D97-AF65-F5344CB8AC3E}">
        <p14:creationId xmlns:p14="http://schemas.microsoft.com/office/powerpoint/2010/main" val="242792751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72" r:id="rId9"/>
  </p:sldLayoutIdLst>
  <p:transition>
    <p:fade/>
  </p:transition>
  <p:txStyles>
    <p:titleStyle>
      <a:lvl1pPr algn="l" defTabSz="914400" rtl="0" eaLnBrk="1" latinLnBrk="0" hangingPunct="1">
        <a:spcBef>
          <a:spcPct val="0"/>
        </a:spcBef>
        <a:buNone/>
        <a:defRPr sz="2800" b="1" kern="1200" cap="all" spc="0" normalizeH="0"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p:cNvSpPr>
          <p:nvPr/>
        </p:nvSpPr>
        <p:spPr>
          <a:xfrm>
            <a:off x="2514600" y="6400802"/>
            <a:ext cx="4114800" cy="30479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[Slide </a:t>
            </a:r>
            <a:fld id="{363D259C-20D9-452F-B959-6BDF348C78E9}" type="slidenum">
              <a:rPr kumimoji="0" lang="en-US" sz="1000" b="1" i="0" u="none" strike="noStrike" kern="1200" cap="none" spc="0" normalizeH="0" baseline="0" noProof="0" smtClean="0">
                <a:ln>
                  <a:noFill/>
                </a:ln>
                <a:solidFill>
                  <a:schemeClr val="bg1"/>
                </a:solidFill>
                <a:effectLst/>
                <a:uLnTx/>
                <a:uFillTx/>
                <a:latin typeface="+mj-lt"/>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 of 25]</a:t>
            </a:r>
          </a:p>
        </p:txBody>
      </p:sp>
    </p:spTree>
    <p:extLst>
      <p:ext uri="{BB962C8B-B14F-4D97-AF65-F5344CB8AC3E}">
        <p14:creationId xmlns:p14="http://schemas.microsoft.com/office/powerpoint/2010/main" val="1653868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Lst>
  <p:txStyles>
    <p:titleStyle>
      <a:lvl1pPr algn="l" defTabSz="914400" rtl="0" eaLnBrk="1" latinLnBrk="0" hangingPunct="1">
        <a:spcBef>
          <a:spcPct val="0"/>
        </a:spcBef>
        <a:buNone/>
        <a:defRPr sz="2800" b="1" kern="1200" cap="all" spc="0" normalizeH="0"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CC0151A-EDD7-46AC-957E-6B2454D46B8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694C1D3-4DDE-4671-A4AA-F236FF98456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58DFC7A-ECAD-4FA8-87CF-116036ED178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7D159E0-34EE-418B-804B-834BF3371A91}" type="datetimeFigureOut">
              <a:rPr lang="en-US"/>
              <a:pPr>
                <a:defRPr/>
              </a:pPr>
              <a:t>4/29/2020</a:t>
            </a:fld>
            <a:endParaRPr lang="en-US" dirty="0"/>
          </a:p>
        </p:txBody>
      </p:sp>
      <p:sp>
        <p:nvSpPr>
          <p:cNvPr id="5" name="Footer Placeholder 4">
            <a:extLst>
              <a:ext uri="{FF2B5EF4-FFF2-40B4-BE49-F238E27FC236}">
                <a16:creationId xmlns:a16="http://schemas.microsoft.com/office/drawing/2014/main" id="{0E99A90D-0BB8-4734-A738-A9F6042F322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AEBB746-6F34-4BEA-A0CC-61DCC859666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9A159A8-0FF0-4B24-BA92-DFB27F44BFC4}" type="slidenum">
              <a:rPr lang="en-US" altLang="en-US"/>
              <a:pPr>
                <a:defRPr/>
              </a:pPr>
              <a:t>‹#›</a:t>
            </a:fld>
            <a:endParaRPr lang="en-US" altLang="en-US"/>
          </a:p>
        </p:txBody>
      </p:sp>
    </p:spTree>
    <p:extLst>
      <p:ext uri="{BB962C8B-B14F-4D97-AF65-F5344CB8AC3E}">
        <p14:creationId xmlns:p14="http://schemas.microsoft.com/office/powerpoint/2010/main" val="39611672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brokercheck.finra.org/"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body" sz="quarter" idx="10"/>
          </p:nvPr>
        </p:nvSpPr>
        <p:spPr>
          <a:xfrm>
            <a:off x="208085" y="4647318"/>
            <a:ext cx="5942925" cy="609600"/>
          </a:xfrm>
        </p:spPr>
        <p:txBody>
          <a:bodyPr>
            <a:normAutofit/>
          </a:bodyPr>
          <a:lstStyle/>
          <a:p>
            <a:endParaRPr lang="en-US" sz="1800" dirty="0"/>
          </a:p>
        </p:txBody>
      </p:sp>
      <p:sp>
        <p:nvSpPr>
          <p:cNvPr id="3" name="Text Placeholder 4">
            <a:extLst>
              <a:ext uri="{FF2B5EF4-FFF2-40B4-BE49-F238E27FC236}">
                <a16:creationId xmlns:a16="http://schemas.microsoft.com/office/drawing/2014/main" id="{6AD3E99B-5D4F-4B9E-86C6-1886FE82FBA8}"/>
              </a:ext>
            </a:extLst>
          </p:cNvPr>
          <p:cNvSpPr txBox="1">
            <a:spLocks noChangeArrowheads="1"/>
          </p:cNvSpPr>
          <p:nvPr/>
        </p:nvSpPr>
        <p:spPr bwMode="auto">
          <a:xfrm>
            <a:off x="208085" y="5079670"/>
            <a:ext cx="8250115" cy="26161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xmlns:lc="http://schemas.openxmlformats.org/drawingml/2006/lockedCanvas">
                <a:solidFill>
                  <a:srgbClr val="FFFFFF"/>
                </a:solidFill>
              </a14:hiddenFill>
            </a:ext>
            <a:ext uri="{91240B29-F687-4f45-9708-019B960494DF}">
              <a14:hiddenLine xmlns="" xmlns:a14="http://schemas.microsoft.com/office/drawing/2010/main" xmlns:mv="urn:schemas-microsoft-com:mac:vml" xmlns:mc="http://schemas.openxmlformats.org/markup-compatibility/2006" xmlns:lc="http://schemas.openxmlformats.org/drawingml/2006/lockedCanva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C00000"/>
              </a:buClr>
              <a:defRPr/>
            </a:pPr>
            <a:r>
              <a:rPr kumimoji="0" lang="en-US" sz="1100"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[When presenting in AR, CA, OK, </a:t>
            </a:r>
            <a:r>
              <a:rPr lang="en-US" sz="1100" b="0" dirty="0">
                <a:solidFill>
                  <a:schemeClr val="tx1"/>
                </a:solidFill>
                <a:cs typeface="Arial" pitchFamily="34" charset="0"/>
              </a:rPr>
              <a:t>TX or IL, use the phrase “Insurance Sales Presentation.” In CA and AR, add License Number]</a:t>
            </a:r>
          </a:p>
        </p:txBody>
      </p:sp>
      <p:sp>
        <p:nvSpPr>
          <p:cNvPr id="5" name="Rectangle 4">
            <a:extLst>
              <a:ext uri="{FF2B5EF4-FFF2-40B4-BE49-F238E27FC236}">
                <a16:creationId xmlns:a16="http://schemas.microsoft.com/office/drawing/2014/main" id="{78FFFD7D-29DC-47CC-9CF4-3580D2F558EB}"/>
              </a:ext>
            </a:extLst>
          </p:cNvPr>
          <p:cNvSpPr/>
          <p:nvPr/>
        </p:nvSpPr>
        <p:spPr>
          <a:xfrm>
            <a:off x="208085" y="5618365"/>
            <a:ext cx="859153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Prudential Annuities is providing this workshop for informational or educational purposes only and does not provide investment advice or recommendations about managing or investing your retirement savings.</a:t>
            </a:r>
          </a:p>
        </p:txBody>
      </p:sp>
      <p:sp>
        <p:nvSpPr>
          <p:cNvPr id="6" name="TextBox 4">
            <a:extLst>
              <a:ext uri="{FF2B5EF4-FFF2-40B4-BE49-F238E27FC236}">
                <a16:creationId xmlns:a16="http://schemas.microsoft.com/office/drawing/2014/main" id="{005DDDF5-F616-4EE7-B991-E8202000ABA1}"/>
              </a:ext>
            </a:extLst>
          </p:cNvPr>
          <p:cNvSpPr txBox="1"/>
          <p:nvPr/>
        </p:nvSpPr>
        <p:spPr>
          <a:xfrm>
            <a:off x="194119" y="5330900"/>
            <a:ext cx="88392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Issued by Pruco Life Insurance Company and by Pruco Life Insurance Company of New Jersey.</a:t>
            </a:r>
          </a:p>
        </p:txBody>
      </p:sp>
      <p:sp>
        <p:nvSpPr>
          <p:cNvPr id="7" name="Text Placeholder 4">
            <a:extLst>
              <a:ext uri="{FF2B5EF4-FFF2-40B4-BE49-F238E27FC236}">
                <a16:creationId xmlns:a16="http://schemas.microsoft.com/office/drawing/2014/main" id="{087D3AAB-32C1-4467-B099-A66E1EA811CB}"/>
              </a:ext>
            </a:extLst>
          </p:cNvPr>
          <p:cNvSpPr txBox="1">
            <a:spLocks noChangeArrowheads="1"/>
          </p:cNvSpPr>
          <p:nvPr/>
        </p:nvSpPr>
        <p:spPr bwMode="auto">
          <a:xfrm>
            <a:off x="5496296" y="6264271"/>
            <a:ext cx="1905000" cy="400110"/>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[Firm Logo(s)]</a:t>
            </a:r>
          </a:p>
        </p:txBody>
      </p:sp>
      <p:sp>
        <p:nvSpPr>
          <p:cNvPr id="2" name="TextBox 1">
            <a:extLst>
              <a:ext uri="{FF2B5EF4-FFF2-40B4-BE49-F238E27FC236}">
                <a16:creationId xmlns:a16="http://schemas.microsoft.com/office/drawing/2014/main" id="{5FAD1BE5-98E6-4B1F-AD52-C5015C6AE877}"/>
              </a:ext>
            </a:extLst>
          </p:cNvPr>
          <p:cNvSpPr txBox="1"/>
          <p:nvPr/>
        </p:nvSpPr>
        <p:spPr>
          <a:xfrm>
            <a:off x="194119" y="6493790"/>
            <a:ext cx="3453586" cy="276999"/>
          </a:xfrm>
          <a:prstGeom prst="rect">
            <a:avLst/>
          </a:prstGeom>
          <a:noFill/>
        </p:spPr>
        <p:txBody>
          <a:bodyPr wrap="square" rtlCol="0">
            <a:spAutoFit/>
          </a:bodyPr>
          <a:lstStyle/>
          <a:p>
            <a:r>
              <a:rPr lang="en-US" sz="1200" dirty="0"/>
              <a:t>1033803-00001-00  Ed. 04/2020</a:t>
            </a:r>
          </a:p>
        </p:txBody>
      </p:sp>
      <p:sp>
        <p:nvSpPr>
          <p:cNvPr id="8" name="Rectangle 7">
            <a:extLst>
              <a:ext uri="{FF2B5EF4-FFF2-40B4-BE49-F238E27FC236}">
                <a16:creationId xmlns:a16="http://schemas.microsoft.com/office/drawing/2014/main" id="{B5A2D5D6-DA51-4F7D-8B61-D95E2DE6F324}"/>
              </a:ext>
            </a:extLst>
          </p:cNvPr>
          <p:cNvSpPr/>
          <p:nvPr/>
        </p:nvSpPr>
        <p:spPr>
          <a:xfrm>
            <a:off x="7128319" y="6079169"/>
            <a:ext cx="1905000"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10;&#10;Description automatically generated">
            <a:extLst>
              <a:ext uri="{FF2B5EF4-FFF2-40B4-BE49-F238E27FC236}">
                <a16:creationId xmlns:a16="http://schemas.microsoft.com/office/drawing/2014/main" id="{AF87E5E5-B6A0-4EB7-BA06-23EDFB813D0D}"/>
              </a:ext>
            </a:extLst>
          </p:cNvPr>
          <p:cNvPicPr>
            <a:picLocks noChangeAspect="1"/>
          </p:cNvPicPr>
          <p:nvPr/>
        </p:nvPicPr>
        <p:blipFill>
          <a:blip r:embed="rId4"/>
          <a:stretch>
            <a:fillRect/>
          </a:stretch>
        </p:blipFill>
        <p:spPr>
          <a:xfrm>
            <a:off x="7441018" y="6340779"/>
            <a:ext cx="1508863" cy="347888"/>
          </a:xfrm>
          <a:prstGeom prst="rect">
            <a:avLst/>
          </a:prstGeom>
        </p:spPr>
      </p:pic>
    </p:spTree>
    <p:extLst>
      <p:ext uri="{BB962C8B-B14F-4D97-AF65-F5344CB8AC3E}">
        <p14:creationId xmlns:p14="http://schemas.microsoft.com/office/powerpoint/2010/main" val="3075996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871479-36D8-4009-8559-76D62798C3C6}"/>
              </a:ext>
            </a:extLst>
          </p:cNvPr>
          <p:cNvSpPr>
            <a:spLocks noGrp="1"/>
          </p:cNvSpPr>
          <p:nvPr>
            <p:ph idx="1"/>
          </p:nvPr>
        </p:nvSpPr>
        <p:spPr/>
        <p:txBody>
          <a:bodyPr/>
          <a:lstStyle/>
          <a:p>
            <a:pPr marL="457200" indent="-457200">
              <a:buFont typeface="Wingdings" panose="05000000000000000000" pitchFamily="2" charset="2"/>
              <a:buChar char="§"/>
            </a:pPr>
            <a:r>
              <a:rPr lang="en-US" sz="2600" dirty="0">
                <a:solidFill>
                  <a:schemeClr val="accent1"/>
                </a:solidFill>
              </a:rPr>
              <a:t>Reduced Social Security benefits</a:t>
            </a:r>
          </a:p>
          <a:p>
            <a:pPr marL="457200" indent="-457200">
              <a:buFont typeface="Wingdings" panose="05000000000000000000" pitchFamily="2" charset="2"/>
              <a:buChar char="§"/>
            </a:pPr>
            <a:r>
              <a:rPr lang="en-US" sz="2600" dirty="0">
                <a:solidFill>
                  <a:schemeClr val="accent1"/>
                </a:solidFill>
              </a:rPr>
              <a:t>Pension potentially reduced</a:t>
            </a:r>
          </a:p>
          <a:p>
            <a:pPr marL="457200" indent="-457200">
              <a:buFont typeface="Wingdings" panose="05000000000000000000" pitchFamily="2" charset="2"/>
              <a:buChar char="§"/>
            </a:pPr>
            <a:r>
              <a:rPr lang="en-US" sz="2600" dirty="0">
                <a:solidFill>
                  <a:schemeClr val="accent1"/>
                </a:solidFill>
              </a:rPr>
              <a:t>Reduced retirement accounts</a:t>
            </a:r>
          </a:p>
          <a:p>
            <a:pPr marL="457200" indent="-457200">
              <a:buFont typeface="Wingdings" panose="05000000000000000000" pitchFamily="2" charset="2"/>
              <a:buChar char="§"/>
            </a:pPr>
            <a:r>
              <a:rPr lang="en-US" sz="2600" dirty="0">
                <a:solidFill>
                  <a:schemeClr val="accent1"/>
                </a:solidFill>
              </a:rPr>
              <a:t>Taxes potentially rising</a:t>
            </a:r>
          </a:p>
          <a:p>
            <a:pPr marL="457200" indent="-457200">
              <a:buFont typeface="Wingdings" panose="05000000000000000000" pitchFamily="2" charset="2"/>
              <a:buChar char="§"/>
            </a:pPr>
            <a:r>
              <a:rPr lang="en-US" sz="2600" dirty="0">
                <a:solidFill>
                  <a:schemeClr val="accent1"/>
                </a:solidFill>
              </a:rPr>
              <a:t>Medicare premiums rising</a:t>
            </a:r>
          </a:p>
          <a:p>
            <a:pPr marL="457200" indent="-457200">
              <a:buFont typeface="Wingdings" panose="05000000000000000000" pitchFamily="2" charset="2"/>
              <a:buChar char="§"/>
            </a:pPr>
            <a:r>
              <a:rPr lang="en-US" sz="2600" dirty="0">
                <a:solidFill>
                  <a:schemeClr val="accent1"/>
                </a:solidFill>
              </a:rPr>
              <a:t>Increased withdrawal rate</a:t>
            </a:r>
          </a:p>
          <a:p>
            <a:pPr marL="457200" indent="-457200">
              <a:buFont typeface="Wingdings" panose="05000000000000000000" pitchFamily="2" charset="2"/>
              <a:buChar char="§"/>
            </a:pPr>
            <a:r>
              <a:rPr lang="en-US" sz="2600" dirty="0">
                <a:solidFill>
                  <a:schemeClr val="accent1"/>
                </a:solidFill>
              </a:rPr>
              <a:t>Longevity risk magnified by market volatility, rising healthcare costs, and low interest rates</a:t>
            </a:r>
            <a:endParaRPr lang="en-US" dirty="0"/>
          </a:p>
        </p:txBody>
      </p:sp>
      <p:sp>
        <p:nvSpPr>
          <p:cNvPr id="3" name="Title 2">
            <a:extLst>
              <a:ext uri="{FF2B5EF4-FFF2-40B4-BE49-F238E27FC236}">
                <a16:creationId xmlns:a16="http://schemas.microsoft.com/office/drawing/2014/main" id="{3B5408E9-8BEA-4EE1-8F2A-45647E7DAF66}"/>
              </a:ext>
            </a:extLst>
          </p:cNvPr>
          <p:cNvSpPr>
            <a:spLocks noGrp="1"/>
          </p:cNvSpPr>
          <p:nvPr>
            <p:ph type="title"/>
          </p:nvPr>
        </p:nvSpPr>
        <p:spPr/>
        <p:txBody>
          <a:bodyPr/>
          <a:lstStyle/>
          <a:p>
            <a:r>
              <a:rPr lang="en-US" dirty="0"/>
              <a:t>Surviving Spouses Need To Prepare for Change</a:t>
            </a:r>
          </a:p>
        </p:txBody>
      </p:sp>
      <p:sp>
        <p:nvSpPr>
          <p:cNvPr id="4" name="Rectangle 3">
            <a:extLst>
              <a:ext uri="{FF2B5EF4-FFF2-40B4-BE49-F238E27FC236}">
                <a16:creationId xmlns:a16="http://schemas.microsoft.com/office/drawing/2014/main" id="{E4846D19-4D07-43BE-964D-036BB2807B4C}"/>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362771EB-158D-46A0-8663-EF1CED056A16}"/>
              </a:ext>
            </a:extLst>
          </p:cNvPr>
          <p:cNvPicPr>
            <a:picLocks noChangeAspect="1"/>
          </p:cNvPicPr>
          <p:nvPr/>
        </p:nvPicPr>
        <p:blipFill>
          <a:blip r:embed="rId3"/>
          <a:stretch>
            <a:fillRect/>
          </a:stretch>
        </p:blipFill>
        <p:spPr>
          <a:xfrm>
            <a:off x="7423688" y="6317267"/>
            <a:ext cx="1579010" cy="364875"/>
          </a:xfrm>
          <a:prstGeom prst="rect">
            <a:avLst/>
          </a:prstGeom>
        </p:spPr>
      </p:pic>
    </p:spTree>
    <p:extLst>
      <p:ext uri="{BB962C8B-B14F-4D97-AF65-F5344CB8AC3E}">
        <p14:creationId xmlns:p14="http://schemas.microsoft.com/office/powerpoint/2010/main" val="288214276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36AB263-4A5F-4212-83C6-DAF649D490FF}"/>
              </a:ext>
            </a:extLst>
          </p:cNvPr>
          <p:cNvGraphicFramePr>
            <a:graphicFrameLocks noGrp="1"/>
          </p:cNvGraphicFramePr>
          <p:nvPr>
            <p:ph idx="1"/>
            <p:extLst>
              <p:ext uri="{D42A27DB-BD31-4B8C-83A1-F6EECF244321}">
                <p14:modId xmlns:p14="http://schemas.microsoft.com/office/powerpoint/2010/main" val="3071842411"/>
              </p:ext>
            </p:extLst>
          </p:nvPr>
        </p:nvGraphicFramePr>
        <p:xfrm>
          <a:off x="457200" y="1371600"/>
          <a:ext cx="8229600" cy="39014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566643120"/>
                    </a:ext>
                  </a:extLst>
                </a:gridCol>
                <a:gridCol w="2743200">
                  <a:extLst>
                    <a:ext uri="{9D8B030D-6E8A-4147-A177-3AD203B41FA5}">
                      <a16:colId xmlns:a16="http://schemas.microsoft.com/office/drawing/2014/main" val="3728741589"/>
                    </a:ext>
                  </a:extLst>
                </a:gridCol>
                <a:gridCol w="2743200">
                  <a:extLst>
                    <a:ext uri="{9D8B030D-6E8A-4147-A177-3AD203B41FA5}">
                      <a16:colId xmlns:a16="http://schemas.microsoft.com/office/drawing/2014/main" val="2441887467"/>
                    </a:ext>
                  </a:extLst>
                </a:gridCol>
              </a:tblGrid>
              <a:tr h="370840">
                <a:tc>
                  <a:txBody>
                    <a:bodyPr/>
                    <a:lstStyle/>
                    <a:p>
                      <a:pPr algn="ctr"/>
                      <a:r>
                        <a:rPr lang="en-US" sz="2400" dirty="0">
                          <a:solidFill>
                            <a:schemeClr val="accent1"/>
                          </a:solidFill>
                        </a:rPr>
                        <a:t>Year One</a:t>
                      </a:r>
                    </a:p>
                  </a:txBody>
                  <a:tcPr>
                    <a:solidFill>
                      <a:schemeClr val="bg1"/>
                    </a:solidFill>
                  </a:tcPr>
                </a:tc>
                <a:tc>
                  <a:txBody>
                    <a:bodyPr/>
                    <a:lstStyle/>
                    <a:p>
                      <a:pPr algn="ctr"/>
                      <a:r>
                        <a:rPr lang="en-US" sz="2400" dirty="0">
                          <a:solidFill>
                            <a:schemeClr val="accent1"/>
                          </a:solidFill>
                        </a:rPr>
                        <a:t>Year Two</a:t>
                      </a:r>
                    </a:p>
                  </a:txBody>
                  <a:tcPr>
                    <a:solidFill>
                      <a:schemeClr val="bg1"/>
                    </a:solidFill>
                  </a:tcPr>
                </a:tc>
                <a:tc>
                  <a:txBody>
                    <a:bodyPr/>
                    <a:lstStyle/>
                    <a:p>
                      <a:pPr algn="ctr"/>
                      <a:r>
                        <a:rPr lang="en-US" sz="2400" dirty="0">
                          <a:solidFill>
                            <a:schemeClr val="accent1"/>
                          </a:solidFill>
                        </a:rPr>
                        <a:t>Year Three </a:t>
                      </a:r>
                    </a:p>
                  </a:txBody>
                  <a:tcPr>
                    <a:solidFill>
                      <a:schemeClr val="bg1"/>
                    </a:solidFill>
                  </a:tcPr>
                </a:tc>
                <a:extLst>
                  <a:ext uri="{0D108BD9-81ED-4DB2-BD59-A6C34878D82A}">
                    <a16:rowId xmlns:a16="http://schemas.microsoft.com/office/drawing/2014/main" val="3151926250"/>
                  </a:ext>
                </a:extLst>
              </a:tr>
              <a:tr h="370840">
                <a:tc>
                  <a: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b="1" dirty="0">
                          <a:solidFill>
                            <a:schemeClr val="bg1"/>
                          </a:solidFill>
                        </a:rPr>
                        <a:t>Probate Will</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b="1" dirty="0">
                          <a:solidFill>
                            <a:schemeClr val="bg1"/>
                          </a:solidFill>
                        </a:rPr>
                        <a:t>Execute Trusts</a:t>
                      </a:r>
                    </a:p>
                    <a:p>
                      <a:pPr marL="285750" indent="-285750" algn="l">
                        <a:lnSpc>
                          <a:spcPct val="100000"/>
                        </a:lnSpc>
                        <a:spcAft>
                          <a:spcPts val="1200"/>
                        </a:spcAft>
                        <a:buFont typeface="Arial" panose="020B0604020202020204" pitchFamily="34" charset="0"/>
                        <a:buChar char="•"/>
                      </a:pPr>
                      <a:r>
                        <a:rPr lang="en-US" sz="1600" b="1" dirty="0">
                          <a:solidFill>
                            <a:schemeClr val="bg1"/>
                          </a:solidFill>
                        </a:rPr>
                        <a:t>Retitle Assets</a:t>
                      </a:r>
                    </a:p>
                    <a:p>
                      <a:pPr marL="285750" indent="-285750" algn="l">
                        <a:lnSpc>
                          <a:spcPct val="100000"/>
                        </a:lnSpc>
                        <a:spcAft>
                          <a:spcPts val="1200"/>
                        </a:spcAft>
                        <a:buFont typeface="Arial" panose="020B0604020202020204" pitchFamily="34" charset="0"/>
                        <a:buChar char="•"/>
                      </a:pPr>
                      <a:r>
                        <a:rPr lang="en-US" sz="1600" b="1" dirty="0">
                          <a:solidFill>
                            <a:schemeClr val="bg1"/>
                          </a:solidFill>
                        </a:rPr>
                        <a:t>Elect Distribution Option for Retirement Accounts</a:t>
                      </a:r>
                    </a:p>
                    <a:p>
                      <a:pPr marL="285750" indent="-285750" algn="l">
                        <a:lnSpc>
                          <a:spcPct val="100000"/>
                        </a:lnSpc>
                        <a:spcAft>
                          <a:spcPts val="1200"/>
                        </a:spcAft>
                        <a:buFont typeface="Arial" panose="020B0604020202020204" pitchFamily="34" charset="0"/>
                        <a:buChar char="•"/>
                      </a:pPr>
                      <a:r>
                        <a:rPr lang="en-US" sz="1600" b="1" dirty="0">
                          <a:solidFill>
                            <a:schemeClr val="bg1"/>
                          </a:solidFill>
                        </a:rPr>
                        <a:t>Make Insurance Claims</a:t>
                      </a:r>
                    </a:p>
                    <a:p>
                      <a:pPr marL="285750" indent="-285750" algn="l">
                        <a:lnSpc>
                          <a:spcPct val="100000"/>
                        </a:lnSpc>
                        <a:spcAft>
                          <a:spcPts val="1200"/>
                        </a:spcAft>
                        <a:buFont typeface="Arial" panose="020B0604020202020204" pitchFamily="34" charset="0"/>
                        <a:buChar char="•"/>
                      </a:pPr>
                      <a:r>
                        <a:rPr lang="en-US" sz="1600" b="1" dirty="0">
                          <a:solidFill>
                            <a:schemeClr val="bg1"/>
                          </a:solidFill>
                        </a:rPr>
                        <a:t>Social Security Survivorship Decision</a:t>
                      </a:r>
                    </a:p>
                    <a:p>
                      <a:pPr>
                        <a:spcAft>
                          <a:spcPts val="1200"/>
                        </a:spcAft>
                      </a:pPr>
                      <a:endParaRPr lang="en-US" sz="1600" dirty="0">
                        <a:solidFill>
                          <a:schemeClr val="bg1"/>
                        </a:solidFill>
                      </a:endParaRPr>
                    </a:p>
                  </a:txBody>
                  <a:tcPr>
                    <a:solidFill>
                      <a:schemeClr val="accent2"/>
                    </a:solidFill>
                  </a:tcPr>
                </a:tc>
                <a:tc>
                  <a:txBody>
                    <a:bodyPr/>
                    <a:lstStyle/>
                    <a:p>
                      <a:pPr marL="285750" indent="-285750">
                        <a:spcAft>
                          <a:spcPts val="1200"/>
                        </a:spcAft>
                        <a:buFont typeface="Arial" panose="020B0604020202020204" pitchFamily="34" charset="0"/>
                        <a:buChar char="•"/>
                      </a:pPr>
                      <a:r>
                        <a:rPr lang="en-US" sz="1600" b="1" dirty="0">
                          <a:solidFill>
                            <a:schemeClr val="bg1"/>
                          </a:solidFill>
                        </a:rPr>
                        <a:t>Joint to Single Tax Return – loss of 1 standard deduction </a:t>
                      </a:r>
                    </a:p>
                    <a:p>
                      <a:pPr marL="285750" indent="-285750">
                        <a:spcAft>
                          <a:spcPts val="1200"/>
                        </a:spcAft>
                        <a:buFont typeface="Arial" panose="020B0604020202020204" pitchFamily="34" charset="0"/>
                        <a:buChar char="•"/>
                      </a:pPr>
                      <a:r>
                        <a:rPr lang="en-US" sz="1600" b="1" dirty="0">
                          <a:solidFill>
                            <a:schemeClr val="bg1"/>
                          </a:solidFill>
                        </a:rPr>
                        <a:t>Selling home in non-community property state </a:t>
                      </a:r>
                    </a:p>
                    <a:p>
                      <a:pPr marL="0" indent="0">
                        <a:spcAft>
                          <a:spcPts val="1200"/>
                        </a:spcAft>
                        <a:buFont typeface="Arial" panose="020B0604020202020204" pitchFamily="34" charset="0"/>
                        <a:buNone/>
                      </a:pPr>
                      <a:endParaRPr lang="en-US" sz="1600" dirty="0">
                        <a:solidFill>
                          <a:schemeClr val="bg1"/>
                        </a:solidFill>
                      </a:endParaRPr>
                    </a:p>
                    <a:p>
                      <a:pPr>
                        <a:spcAft>
                          <a:spcPts val="1200"/>
                        </a:spcAft>
                      </a:pPr>
                      <a:endParaRPr lang="en-US" sz="1600" dirty="0">
                        <a:solidFill>
                          <a:schemeClr val="bg1"/>
                        </a:solidFill>
                      </a:endParaRPr>
                    </a:p>
                  </a:txBody>
                  <a:tcPr>
                    <a:solidFill>
                      <a:schemeClr val="accent2"/>
                    </a:solidFill>
                  </a:tcPr>
                </a:tc>
                <a:tc>
                  <a:txBody>
                    <a:bodyPr/>
                    <a:lstStyle/>
                    <a:p>
                      <a:pPr marL="285750" indent="-285750">
                        <a:spcAft>
                          <a:spcPts val="1200"/>
                        </a:spcAft>
                        <a:buFont typeface="Arial" panose="020B0604020202020204" pitchFamily="34" charset="0"/>
                        <a:buChar char="•"/>
                      </a:pPr>
                      <a:r>
                        <a:rPr lang="en-US" sz="1600" b="1" dirty="0">
                          <a:solidFill>
                            <a:schemeClr val="bg1"/>
                          </a:solidFill>
                        </a:rPr>
                        <a:t>Joint to Single Medicare Premium</a:t>
                      </a:r>
                    </a:p>
                    <a:p>
                      <a:pPr marL="285750" indent="-285750">
                        <a:spcAft>
                          <a:spcPts val="1200"/>
                        </a:spcAft>
                        <a:buFont typeface="Arial" panose="020B0604020202020204" pitchFamily="34" charset="0"/>
                        <a:buChar char="•"/>
                      </a:pPr>
                      <a:r>
                        <a:rPr lang="en-US" sz="1600" b="1" dirty="0">
                          <a:solidFill>
                            <a:schemeClr val="bg1"/>
                          </a:solidFill>
                        </a:rPr>
                        <a:t>Last Year to Take Advantage of Joint Home Sale Exclusion</a:t>
                      </a:r>
                    </a:p>
                    <a:p>
                      <a:pPr marL="285750" indent="-285750">
                        <a:spcAft>
                          <a:spcPts val="1200"/>
                        </a:spcAft>
                        <a:buFont typeface="Arial" panose="020B0604020202020204" pitchFamily="34" charset="0"/>
                        <a:buChar char="•"/>
                      </a:pPr>
                      <a:r>
                        <a:rPr lang="en-US" sz="1600" b="1" dirty="0">
                          <a:solidFill>
                            <a:schemeClr val="bg1"/>
                          </a:solidFill>
                        </a:rPr>
                        <a:t>Surviving Spouse may need long-term care </a:t>
                      </a:r>
                    </a:p>
                    <a:p>
                      <a:pPr>
                        <a:spcAft>
                          <a:spcPts val="1200"/>
                        </a:spcAft>
                      </a:pPr>
                      <a:endParaRPr lang="en-US" sz="1600" dirty="0">
                        <a:solidFill>
                          <a:schemeClr val="bg1"/>
                        </a:solidFill>
                      </a:endParaRPr>
                    </a:p>
                  </a:txBody>
                  <a:tcPr>
                    <a:solidFill>
                      <a:schemeClr val="accent2"/>
                    </a:solidFill>
                  </a:tcPr>
                </a:tc>
                <a:extLst>
                  <a:ext uri="{0D108BD9-81ED-4DB2-BD59-A6C34878D82A}">
                    <a16:rowId xmlns:a16="http://schemas.microsoft.com/office/drawing/2014/main" val="3791905576"/>
                  </a:ext>
                </a:extLst>
              </a:tr>
            </a:tbl>
          </a:graphicData>
        </a:graphic>
      </p:graphicFrame>
      <p:sp>
        <p:nvSpPr>
          <p:cNvPr id="3" name="Title 2">
            <a:extLst>
              <a:ext uri="{FF2B5EF4-FFF2-40B4-BE49-F238E27FC236}">
                <a16:creationId xmlns:a16="http://schemas.microsoft.com/office/drawing/2014/main" id="{00B33475-6AE1-47E2-AFAC-2AD868AD30EC}"/>
              </a:ext>
            </a:extLst>
          </p:cNvPr>
          <p:cNvSpPr>
            <a:spLocks noGrp="1"/>
          </p:cNvSpPr>
          <p:nvPr>
            <p:ph type="title"/>
          </p:nvPr>
        </p:nvSpPr>
        <p:spPr/>
        <p:txBody>
          <a:bodyPr/>
          <a:lstStyle/>
          <a:p>
            <a:r>
              <a:rPr lang="en-US" dirty="0"/>
              <a:t>Surviving Spouse’s Checklist</a:t>
            </a:r>
          </a:p>
        </p:txBody>
      </p:sp>
      <p:sp>
        <p:nvSpPr>
          <p:cNvPr id="4" name="Rectangle 3">
            <a:extLst>
              <a:ext uri="{FF2B5EF4-FFF2-40B4-BE49-F238E27FC236}">
                <a16:creationId xmlns:a16="http://schemas.microsoft.com/office/drawing/2014/main" id="{B31034AA-1D0A-4C53-8972-8BD2E22FDF13}"/>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26F59369-8C3A-4740-A16A-72FF1C93F3A2}"/>
              </a:ext>
            </a:extLst>
          </p:cNvPr>
          <p:cNvPicPr>
            <a:picLocks noChangeAspect="1"/>
          </p:cNvPicPr>
          <p:nvPr/>
        </p:nvPicPr>
        <p:blipFill>
          <a:blip r:embed="rId3"/>
          <a:stretch>
            <a:fillRect/>
          </a:stretch>
        </p:blipFill>
        <p:spPr>
          <a:xfrm>
            <a:off x="7423688" y="6317267"/>
            <a:ext cx="1579010" cy="364875"/>
          </a:xfrm>
          <a:prstGeom prst="rect">
            <a:avLst/>
          </a:prstGeom>
        </p:spPr>
      </p:pic>
    </p:spTree>
    <p:extLst>
      <p:ext uri="{BB962C8B-B14F-4D97-AF65-F5344CB8AC3E}">
        <p14:creationId xmlns:p14="http://schemas.microsoft.com/office/powerpoint/2010/main" val="277980976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371601"/>
            <a:ext cx="8229600" cy="485131"/>
          </a:xfrm>
        </p:spPr>
        <p:txBody>
          <a:bodyPr>
            <a:noAutofit/>
          </a:bodyPr>
          <a:lstStyle/>
          <a:p>
            <a:r>
              <a:rPr lang="en-US" sz="2800" b="0" dirty="0"/>
              <a:t>Expected life span of individuals and couples age 65</a:t>
            </a:r>
          </a:p>
        </p:txBody>
      </p:sp>
      <p:sp>
        <p:nvSpPr>
          <p:cNvPr id="3" name="Title 2"/>
          <p:cNvSpPr>
            <a:spLocks noGrp="1"/>
          </p:cNvSpPr>
          <p:nvPr>
            <p:ph type="title"/>
          </p:nvPr>
        </p:nvSpPr>
        <p:spPr/>
        <p:txBody>
          <a:bodyPr/>
          <a:lstStyle/>
          <a:p>
            <a:r>
              <a:rPr lang="en-US" sz="3600" dirty="0"/>
              <a:t>Longevity Risks</a:t>
            </a:r>
          </a:p>
        </p:txBody>
      </p:sp>
      <p:sp>
        <p:nvSpPr>
          <p:cNvPr id="7" name="Round Single Corner Rectangle 6"/>
          <p:cNvSpPr/>
          <p:nvPr/>
        </p:nvSpPr>
        <p:spPr>
          <a:xfrm>
            <a:off x="574932" y="3222290"/>
            <a:ext cx="2906151" cy="54864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cap="all" dirty="0">
                <a:effectLst>
                  <a:outerShdw blurRad="38100" dist="38100" dir="2700000" algn="tl">
                    <a:srgbClr val="000000">
                      <a:alpha val="43137"/>
                    </a:srgbClr>
                  </a:outerShdw>
                </a:effectLst>
                <a:latin typeface="PrudentialModern SemCond" pitchFamily="2" charset="0"/>
                <a:cs typeface="Arial" panose="020B0604020202020204" pitchFamily="34" charset="0"/>
              </a:rPr>
              <a:t>Men</a:t>
            </a:r>
            <a:r>
              <a:rPr lang="en-US" sz="2800" b="1" dirty="0">
                <a:effectLst>
                  <a:outerShdw blurRad="38100" dist="38100" dir="2700000" algn="tl">
                    <a:srgbClr val="000000">
                      <a:alpha val="43137"/>
                    </a:srgbClr>
                  </a:outerShdw>
                </a:effectLst>
                <a:latin typeface="PrudentialModern SemCond" pitchFamily="2" charset="0"/>
                <a:cs typeface="Arial" panose="020B0604020202020204" pitchFamily="34" charset="0"/>
              </a:rPr>
              <a:t>                87</a:t>
            </a:r>
          </a:p>
        </p:txBody>
      </p:sp>
      <p:sp>
        <p:nvSpPr>
          <p:cNvPr id="8" name="Round Single Corner Rectangle 7"/>
          <p:cNvSpPr/>
          <p:nvPr/>
        </p:nvSpPr>
        <p:spPr>
          <a:xfrm>
            <a:off x="574933" y="3904881"/>
            <a:ext cx="3353252" cy="54864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cap="all" dirty="0">
                <a:effectLst>
                  <a:outerShdw blurRad="38100" dist="38100" dir="2700000" algn="tl">
                    <a:srgbClr val="000000">
                      <a:alpha val="43137"/>
                    </a:srgbClr>
                  </a:outerShdw>
                </a:effectLst>
                <a:latin typeface="PrudentialModern SemCond" pitchFamily="2" charset="0"/>
                <a:cs typeface="Arial" panose="020B0604020202020204" pitchFamily="34" charset="0"/>
              </a:rPr>
              <a:t>Women</a:t>
            </a:r>
            <a:r>
              <a:rPr lang="en-US" sz="2800" b="1" dirty="0">
                <a:effectLst>
                  <a:outerShdw blurRad="38100" dist="38100" dir="2700000" algn="tl">
                    <a:srgbClr val="000000">
                      <a:alpha val="43137"/>
                    </a:srgbClr>
                  </a:outerShdw>
                </a:effectLst>
                <a:latin typeface="PrudentialModern SemCond" pitchFamily="2" charset="0"/>
                <a:cs typeface="Arial" panose="020B0604020202020204" pitchFamily="34" charset="0"/>
              </a:rPr>
              <a:t>              90</a:t>
            </a:r>
          </a:p>
        </p:txBody>
      </p:sp>
      <p:sp>
        <p:nvSpPr>
          <p:cNvPr id="9" name="Round Single Corner Rectangle 8"/>
          <p:cNvSpPr/>
          <p:nvPr/>
        </p:nvSpPr>
        <p:spPr>
          <a:xfrm>
            <a:off x="548098" y="4587472"/>
            <a:ext cx="4474278" cy="54864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cap="all" dirty="0">
                <a:effectLst>
                  <a:outerShdw blurRad="38100" dist="38100" dir="2700000" algn="tl">
                    <a:srgbClr val="000000">
                      <a:alpha val="43137"/>
                    </a:srgbClr>
                  </a:outerShdw>
                </a:effectLst>
                <a:latin typeface="PrudentialModern SemCond" pitchFamily="2" charset="0"/>
                <a:cs typeface="Arial" panose="020B0604020202020204" pitchFamily="34" charset="0"/>
              </a:rPr>
              <a:t>Couples</a:t>
            </a:r>
            <a:r>
              <a:rPr lang="en-US" sz="2000" b="1" dirty="0">
                <a:effectLst>
                  <a:outerShdw blurRad="38100" dist="38100" dir="2700000" algn="tl">
                    <a:srgbClr val="000000">
                      <a:alpha val="43137"/>
                    </a:srgbClr>
                  </a:outerShdw>
                </a:effectLst>
                <a:latin typeface="PrudentialModern SemCond" pitchFamily="2" charset="0"/>
                <a:cs typeface="Arial" panose="020B0604020202020204" pitchFamily="34" charset="0"/>
              </a:rPr>
              <a:t> (Surviving spouse)  </a:t>
            </a:r>
            <a:r>
              <a:rPr lang="en-US" sz="2800" b="1" dirty="0">
                <a:effectLst>
                  <a:outerShdw blurRad="38100" dist="38100" dir="2700000" algn="tl">
                    <a:srgbClr val="000000">
                      <a:alpha val="43137"/>
                    </a:srgbClr>
                  </a:outerShdw>
                </a:effectLst>
                <a:latin typeface="PrudentialModern SemCond" pitchFamily="2" charset="0"/>
                <a:cs typeface="Arial" panose="020B0604020202020204" pitchFamily="34" charset="0"/>
              </a:rPr>
              <a:t>  94</a:t>
            </a:r>
          </a:p>
        </p:txBody>
      </p:sp>
      <p:sp>
        <p:nvSpPr>
          <p:cNvPr id="2" name="Rectangle 1"/>
          <p:cNvSpPr/>
          <p:nvPr/>
        </p:nvSpPr>
        <p:spPr>
          <a:xfrm>
            <a:off x="5257800" y="2138106"/>
            <a:ext cx="3886200" cy="3354765"/>
          </a:xfrm>
          <a:prstGeom prst="rect">
            <a:avLst/>
          </a:prstGeom>
        </p:spPr>
        <p:txBody>
          <a:bodyPr wrap="square">
            <a:spAutoFit/>
          </a:bodyPr>
          <a:lstStyle/>
          <a:p>
            <a:pPr>
              <a:spcAft>
                <a:spcPts val="1200"/>
              </a:spcAft>
            </a:pPr>
            <a:r>
              <a:rPr lang="en-US" sz="2800" b="1" dirty="0">
                <a:solidFill>
                  <a:schemeClr val="accent1">
                    <a:lumMod val="75000"/>
                    <a:lumOff val="25000"/>
                  </a:schemeClr>
                </a:solidFill>
                <a:latin typeface="PrudentialModern SemCond" pitchFamily="2" charset="0"/>
              </a:rPr>
              <a:t>M</a:t>
            </a:r>
            <a:r>
              <a:rPr lang="en-US" sz="2800" b="1" dirty="0">
                <a:solidFill>
                  <a:schemeClr val="accent2"/>
                </a:solidFill>
                <a:latin typeface="PrudentialModern SemCond" pitchFamily="2" charset="0"/>
              </a:rPr>
              <a:t>ultiplier: </a:t>
            </a:r>
          </a:p>
          <a:p>
            <a:pPr>
              <a:spcAft>
                <a:spcPts val="1200"/>
              </a:spcAft>
            </a:pPr>
            <a:r>
              <a:rPr lang="en-US" sz="2400" dirty="0">
                <a:solidFill>
                  <a:schemeClr val="tx1">
                    <a:lumMod val="75000"/>
                    <a:lumOff val="25000"/>
                  </a:schemeClr>
                </a:solidFill>
                <a:latin typeface="PrudentialModern SemCond" pitchFamily="2" charset="0"/>
              </a:rPr>
              <a:t>Greater probability of:</a:t>
            </a:r>
          </a:p>
          <a:p>
            <a:pPr marL="800100" lvl="1" indent="-342900">
              <a:spcAft>
                <a:spcPts val="1200"/>
              </a:spcAft>
              <a:buClr>
                <a:schemeClr val="accent2"/>
              </a:buClr>
              <a:buFont typeface="Wingdings" charset="2"/>
              <a:buChar char="§"/>
            </a:pPr>
            <a:r>
              <a:rPr lang="en-US" sz="2400" dirty="0">
                <a:solidFill>
                  <a:schemeClr val="tx1">
                    <a:lumMod val="75000"/>
                    <a:lumOff val="25000"/>
                  </a:schemeClr>
                </a:solidFill>
                <a:latin typeface="PrudentialModern SemCond" pitchFamily="2" charset="0"/>
              </a:rPr>
              <a:t>Facing a bear market</a:t>
            </a:r>
          </a:p>
          <a:p>
            <a:pPr marL="800100" lvl="1" indent="-342900">
              <a:spcAft>
                <a:spcPts val="1200"/>
              </a:spcAft>
              <a:buClr>
                <a:schemeClr val="accent2"/>
              </a:buClr>
              <a:buFont typeface="Wingdings" charset="2"/>
              <a:buChar char="§"/>
            </a:pPr>
            <a:r>
              <a:rPr lang="en-US" sz="2400" dirty="0">
                <a:solidFill>
                  <a:schemeClr val="tx1">
                    <a:lumMod val="75000"/>
                    <a:lumOff val="25000"/>
                  </a:schemeClr>
                </a:solidFill>
                <a:latin typeface="PrudentialModern SemCond" pitchFamily="2" charset="0"/>
              </a:rPr>
              <a:t>Healthcare costs rising</a:t>
            </a:r>
          </a:p>
          <a:p>
            <a:pPr marL="800100" lvl="1" indent="-342900">
              <a:spcAft>
                <a:spcPts val="1200"/>
              </a:spcAft>
              <a:buClr>
                <a:schemeClr val="accent2"/>
              </a:buClr>
              <a:buFont typeface="Wingdings" charset="2"/>
              <a:buChar char="§"/>
            </a:pPr>
            <a:r>
              <a:rPr lang="en-US" sz="2400" dirty="0">
                <a:solidFill>
                  <a:schemeClr val="tx1">
                    <a:lumMod val="75000"/>
                    <a:lumOff val="25000"/>
                  </a:schemeClr>
                </a:solidFill>
                <a:latin typeface="PrudentialModern SemCond" pitchFamily="2" charset="0"/>
              </a:rPr>
              <a:t>Interest rate fluctuation  </a:t>
            </a:r>
          </a:p>
        </p:txBody>
      </p:sp>
      <p:sp>
        <p:nvSpPr>
          <p:cNvPr id="11" name="Rectangle 10"/>
          <p:cNvSpPr/>
          <p:nvPr/>
        </p:nvSpPr>
        <p:spPr>
          <a:xfrm>
            <a:off x="457200" y="2138106"/>
            <a:ext cx="3667837" cy="954107"/>
          </a:xfrm>
          <a:prstGeom prst="rect">
            <a:avLst/>
          </a:prstGeom>
        </p:spPr>
        <p:txBody>
          <a:bodyPr wrap="square">
            <a:spAutoFit/>
          </a:bodyPr>
          <a:lstStyle/>
          <a:p>
            <a:r>
              <a:rPr lang="en-US" sz="2800" b="1" dirty="0">
                <a:solidFill>
                  <a:schemeClr val="accent2"/>
                </a:solidFill>
                <a:latin typeface="PrudentialModern SemCond" pitchFamily="2" charset="0"/>
                <a:cs typeface="Arial" panose="020B0604020202020204" pitchFamily="34" charset="0"/>
              </a:rPr>
              <a:t>50% are expected to live to age:  </a:t>
            </a:r>
          </a:p>
        </p:txBody>
      </p:sp>
      <p:sp>
        <p:nvSpPr>
          <p:cNvPr id="12" name="Rectangle 11">
            <a:extLst>
              <a:ext uri="{FF2B5EF4-FFF2-40B4-BE49-F238E27FC236}">
                <a16:creationId xmlns:a16="http://schemas.microsoft.com/office/drawing/2014/main" id="{B83C4B59-693A-4FEE-8DA0-8B98FCE26C9D}"/>
              </a:ext>
            </a:extLst>
          </p:cNvPr>
          <p:cNvSpPr/>
          <p:nvPr/>
        </p:nvSpPr>
        <p:spPr>
          <a:xfrm>
            <a:off x="478586" y="5817341"/>
            <a:ext cx="8229600" cy="200055"/>
          </a:xfrm>
          <a:prstGeom prst="rect">
            <a:avLst/>
          </a:prstGeom>
        </p:spPr>
        <p:txBody>
          <a:bodyPr wrap="square" lIns="0" tIns="0" rIns="0" anchor="b">
            <a:spAutoFit/>
          </a:bodyPr>
          <a:lstStyle/>
          <a:p>
            <a:pPr lvl="0" fontAlgn="auto">
              <a:spcBef>
                <a:spcPts val="0"/>
              </a:spcBef>
              <a:spcAft>
                <a:spcPts val="0"/>
              </a:spcAft>
              <a:defRPr/>
            </a:pPr>
            <a:r>
              <a:rPr lang="en-US" sz="1000" dirty="0">
                <a:solidFill>
                  <a:prstClr val="black">
                    <a:lumMod val="65000"/>
                    <a:lumOff val="35000"/>
                  </a:prstClr>
                </a:solidFill>
                <a:latin typeface="PrudentialModern Med Cond" pitchFamily="2" charset="0"/>
                <a:cs typeface="Arial" panose="020B0604020202020204" pitchFamily="34" charset="0"/>
              </a:rPr>
              <a:t>Source: Society of Actuaries RP-2014 Mortality Table projected with Mortality Improvement Scale MP-2014 as of 2016</a:t>
            </a:r>
          </a:p>
        </p:txBody>
      </p:sp>
      <p:sp>
        <p:nvSpPr>
          <p:cNvPr id="13" name="Rectangle 12">
            <a:extLst>
              <a:ext uri="{FF2B5EF4-FFF2-40B4-BE49-F238E27FC236}">
                <a16:creationId xmlns:a16="http://schemas.microsoft.com/office/drawing/2014/main" id="{D94134F9-22E0-41FB-B420-BE96CCC4D85C}"/>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drawing&#10;&#10;Description automatically generated">
            <a:extLst>
              <a:ext uri="{FF2B5EF4-FFF2-40B4-BE49-F238E27FC236}">
                <a16:creationId xmlns:a16="http://schemas.microsoft.com/office/drawing/2014/main" id="{87A497BF-1AF7-4F7D-BF33-B1F81B394E8F}"/>
              </a:ext>
            </a:extLst>
          </p:cNvPr>
          <p:cNvPicPr>
            <a:picLocks noChangeAspect="1"/>
          </p:cNvPicPr>
          <p:nvPr/>
        </p:nvPicPr>
        <p:blipFill>
          <a:blip r:embed="rId3"/>
          <a:stretch>
            <a:fillRect/>
          </a:stretch>
        </p:blipFill>
        <p:spPr>
          <a:xfrm>
            <a:off x="7423688" y="6317267"/>
            <a:ext cx="1579010" cy="364875"/>
          </a:xfrm>
          <a:prstGeom prst="rect">
            <a:avLst/>
          </a:prstGeom>
        </p:spPr>
      </p:pic>
    </p:spTree>
    <p:extLst>
      <p:ext uri="{BB962C8B-B14F-4D97-AF65-F5344CB8AC3E}">
        <p14:creationId xmlns:p14="http://schemas.microsoft.com/office/powerpoint/2010/main" val="1155835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D786A7-1D07-4630-BF54-C1DFD44BA5D8}"/>
              </a:ext>
            </a:extLst>
          </p:cNvPr>
          <p:cNvSpPr>
            <a:spLocks noGrp="1"/>
          </p:cNvSpPr>
          <p:nvPr>
            <p:ph idx="1"/>
          </p:nvPr>
        </p:nvSpPr>
        <p:spPr>
          <a:xfrm>
            <a:off x="507999" y="1371601"/>
            <a:ext cx="8560693" cy="3962400"/>
          </a:xfrm>
        </p:spPr>
        <p:txBody>
          <a:bodyPr>
            <a:noAutofit/>
          </a:bodyPr>
          <a:lstStyle/>
          <a:p>
            <a:r>
              <a:rPr lang="en-US" sz="2800" dirty="0"/>
              <a:t>Consider:</a:t>
            </a:r>
          </a:p>
          <a:p>
            <a:pPr marL="457200" indent="-457200">
              <a:buFont typeface="Wingdings" panose="05000000000000000000" pitchFamily="2" charset="2"/>
              <a:buChar char="§"/>
            </a:pPr>
            <a:r>
              <a:rPr lang="en-US" sz="2800" dirty="0"/>
              <a:t>Survivor benefit options</a:t>
            </a:r>
          </a:p>
          <a:p>
            <a:pPr marL="457200" indent="-457200">
              <a:buFont typeface="Wingdings" panose="05000000000000000000" pitchFamily="2" charset="2"/>
              <a:buChar char="§"/>
            </a:pPr>
            <a:r>
              <a:rPr lang="en-US" sz="2800" dirty="0"/>
              <a:t>Withdraw only safe and sustainable amounts</a:t>
            </a:r>
          </a:p>
          <a:p>
            <a:pPr marL="457200" indent="-457200">
              <a:buFont typeface="Wingdings" panose="05000000000000000000" pitchFamily="2" charset="2"/>
              <a:buChar char="§"/>
            </a:pPr>
            <a:r>
              <a:rPr lang="en-US" sz="2800" dirty="0"/>
              <a:t>Create additional sources of guaranteed income</a:t>
            </a:r>
          </a:p>
          <a:p>
            <a:pPr marL="457200" indent="-457200">
              <a:buFont typeface="Wingdings" panose="05000000000000000000" pitchFamily="2" charset="2"/>
              <a:buChar char="§"/>
            </a:pPr>
            <a:r>
              <a:rPr lang="en-US" sz="2800" dirty="0"/>
              <a:t>Joint life income benefits</a:t>
            </a:r>
          </a:p>
          <a:p>
            <a:pPr marL="457200" indent="-457200">
              <a:buFont typeface="Wingdings" panose="05000000000000000000" pitchFamily="2" charset="2"/>
              <a:buChar char="§"/>
            </a:pPr>
            <a:r>
              <a:rPr lang="en-US" sz="2800" dirty="0"/>
              <a:t>Life insurance</a:t>
            </a:r>
          </a:p>
        </p:txBody>
      </p:sp>
      <p:sp>
        <p:nvSpPr>
          <p:cNvPr id="3" name="Title 2">
            <a:extLst>
              <a:ext uri="{FF2B5EF4-FFF2-40B4-BE49-F238E27FC236}">
                <a16:creationId xmlns:a16="http://schemas.microsoft.com/office/drawing/2014/main" id="{D0B6FFB4-C1FA-4EBD-AABF-5095B9DFBD52}"/>
              </a:ext>
            </a:extLst>
          </p:cNvPr>
          <p:cNvSpPr>
            <a:spLocks noGrp="1"/>
          </p:cNvSpPr>
          <p:nvPr>
            <p:ph type="title"/>
          </p:nvPr>
        </p:nvSpPr>
        <p:spPr>
          <a:xfrm>
            <a:off x="365760" y="310896"/>
            <a:ext cx="8412480" cy="914400"/>
          </a:xfrm>
        </p:spPr>
        <p:txBody>
          <a:bodyPr/>
          <a:lstStyle/>
          <a:p>
            <a:r>
              <a:rPr lang="en-US" sz="3600" dirty="0"/>
              <a:t>Potential Spousal Protection Strategies</a:t>
            </a:r>
            <a:br>
              <a:rPr lang="en-US" sz="3600" dirty="0"/>
            </a:br>
            <a:r>
              <a:rPr lang="en-US" dirty="0">
                <a:solidFill>
                  <a:srgbClr val="0070C0"/>
                </a:solidFill>
              </a:rPr>
              <a:t>Pensions and Longevity</a:t>
            </a:r>
          </a:p>
        </p:txBody>
      </p:sp>
      <p:sp>
        <p:nvSpPr>
          <p:cNvPr id="4" name="Rectangle 3">
            <a:extLst>
              <a:ext uri="{FF2B5EF4-FFF2-40B4-BE49-F238E27FC236}">
                <a16:creationId xmlns:a16="http://schemas.microsoft.com/office/drawing/2014/main" id="{57E09F34-AAF5-4584-A3F0-DB08A857A97B}"/>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96B06F7B-BB89-42E6-BFBF-5C375825D3F1}"/>
              </a:ext>
            </a:extLst>
          </p:cNvPr>
          <p:cNvPicPr>
            <a:picLocks noChangeAspect="1"/>
          </p:cNvPicPr>
          <p:nvPr/>
        </p:nvPicPr>
        <p:blipFill>
          <a:blip r:embed="rId3"/>
          <a:stretch>
            <a:fillRect/>
          </a:stretch>
        </p:blipFill>
        <p:spPr>
          <a:xfrm>
            <a:off x="7423688" y="6317267"/>
            <a:ext cx="1579010" cy="364875"/>
          </a:xfrm>
          <a:prstGeom prst="rect">
            <a:avLst/>
          </a:prstGeom>
        </p:spPr>
      </p:pic>
    </p:spTree>
    <p:extLst>
      <p:ext uri="{BB962C8B-B14F-4D97-AF65-F5344CB8AC3E}">
        <p14:creationId xmlns:p14="http://schemas.microsoft.com/office/powerpoint/2010/main" val="1153843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0"/>
          <p:cNvSpPr>
            <a:spLocks noGrp="1"/>
          </p:cNvSpPr>
          <p:nvPr>
            <p:ph idx="1"/>
          </p:nvPr>
        </p:nvSpPr>
        <p:spPr>
          <a:xfrm>
            <a:off x="457200" y="1371601"/>
            <a:ext cx="4839073" cy="1623611"/>
          </a:xfrm>
        </p:spPr>
        <p:txBody>
          <a:bodyPr anchor="t">
            <a:normAutofit/>
          </a:bodyPr>
          <a:lstStyle/>
          <a:p>
            <a:pPr marL="228600" lvl="1" indent="-228600"/>
            <a:r>
              <a:rPr lang="en-US" sz="2800" dirty="0">
                <a:latin typeface="PrudentialModern SemCond" pitchFamily="2" charset="0"/>
              </a:rPr>
              <a:t>Full Retirement Age (FRA)</a:t>
            </a:r>
          </a:p>
          <a:p>
            <a:pPr marL="228600" lvl="1" indent="-228600"/>
            <a:r>
              <a:rPr lang="en-US" sz="2800" dirty="0">
                <a:latin typeface="PrudentialModern SemCond" pitchFamily="2" charset="0"/>
              </a:rPr>
              <a:t>Early retirement</a:t>
            </a:r>
          </a:p>
          <a:p>
            <a:pPr marL="228600" lvl="1" indent="-228600"/>
            <a:r>
              <a:rPr lang="en-US" sz="2800" dirty="0">
                <a:latin typeface="PrudentialModern SemCond" pitchFamily="2" charset="0"/>
              </a:rPr>
              <a:t>Delayed retirement credits</a:t>
            </a:r>
          </a:p>
        </p:txBody>
      </p:sp>
      <p:sp>
        <p:nvSpPr>
          <p:cNvPr id="37" name="Title 37"/>
          <p:cNvSpPr>
            <a:spLocks noGrp="1"/>
          </p:cNvSpPr>
          <p:nvPr>
            <p:ph type="title"/>
          </p:nvPr>
        </p:nvSpPr>
        <p:spPr/>
        <p:txBody>
          <a:bodyPr anchor="ctr"/>
          <a:lstStyle/>
          <a:p>
            <a:r>
              <a:rPr lang="en-US" sz="3600" dirty="0">
                <a:solidFill>
                  <a:schemeClr val="accent1"/>
                </a:solidFill>
                <a:latin typeface="PrudentialModern SemCond" pitchFamily="2" charset="0"/>
              </a:rPr>
              <a:t>Social Security:</a:t>
            </a:r>
            <a:br>
              <a:rPr lang="en-US" sz="3600" dirty="0">
                <a:latin typeface="PrudentialModern SemCond" pitchFamily="2" charset="0"/>
              </a:rPr>
            </a:br>
            <a:r>
              <a:rPr lang="en-US" sz="2800" dirty="0">
                <a:solidFill>
                  <a:srgbClr val="0070C0"/>
                </a:solidFill>
                <a:latin typeface="PrudentialModern SemCond" pitchFamily="2" charset="0"/>
              </a:rPr>
              <a:t>When to commence benefits?</a:t>
            </a:r>
            <a:endParaRPr lang="en-US" sz="3600" dirty="0">
              <a:solidFill>
                <a:srgbClr val="0070C0"/>
              </a:solidFill>
              <a:latin typeface="PrudentialModern SemCond" pitchFamily="2" charset="0"/>
            </a:endParaRPr>
          </a:p>
        </p:txBody>
      </p:sp>
      <p:sp>
        <p:nvSpPr>
          <p:cNvPr id="17" name="AutoShape 61"/>
          <p:cNvSpPr>
            <a:spLocks noChangeAspect="1" noChangeArrowheads="1" noTextEdit="1"/>
          </p:cNvSpPr>
          <p:nvPr/>
        </p:nvSpPr>
        <p:spPr bwMode="auto">
          <a:xfrm>
            <a:off x="3810000" y="1524000"/>
            <a:ext cx="4872038" cy="4625975"/>
          </a:xfrm>
          <a:prstGeom prst="rect">
            <a:avLst/>
          </a:prstGeom>
          <a:noFill/>
          <a:ln w="9525">
            <a:noFill/>
            <a:miter lim="800000"/>
            <a:headEnd/>
            <a:tailEnd/>
          </a:ln>
        </p:spPr>
        <p:txBody>
          <a:bodyPr/>
          <a:lstStyle/>
          <a:p>
            <a:endParaRPr lang="en-US" dirty="0"/>
          </a:p>
        </p:txBody>
      </p:sp>
      <p:pic>
        <p:nvPicPr>
          <p:cNvPr id="19" name="Picture 18" descr="slide 12d-01.png"/>
          <p:cNvPicPr>
            <a:picLocks noChangeAspect="1"/>
          </p:cNvPicPr>
          <p:nvPr/>
        </p:nvPicPr>
        <p:blipFill>
          <a:blip r:embed="rId3" cstate="print"/>
          <a:stretch>
            <a:fillRect/>
          </a:stretch>
        </p:blipFill>
        <p:spPr>
          <a:xfrm>
            <a:off x="5508017" y="1549316"/>
            <a:ext cx="3407383" cy="3712156"/>
          </a:xfrm>
          <a:prstGeom prst="rect">
            <a:avLst/>
          </a:prstGeom>
        </p:spPr>
      </p:pic>
      <p:pic>
        <p:nvPicPr>
          <p:cNvPr id="20" name="Picture 19" descr="slide 12a-01.png"/>
          <p:cNvPicPr>
            <a:picLocks noChangeAspect="1"/>
          </p:cNvPicPr>
          <p:nvPr/>
        </p:nvPicPr>
        <p:blipFill>
          <a:blip r:embed="rId4" cstate="print"/>
          <a:stretch>
            <a:fillRect/>
          </a:stretch>
        </p:blipFill>
        <p:spPr>
          <a:xfrm>
            <a:off x="5508017" y="1549316"/>
            <a:ext cx="3407383" cy="3712156"/>
          </a:xfrm>
          <a:prstGeom prst="rect">
            <a:avLst/>
          </a:prstGeom>
        </p:spPr>
      </p:pic>
      <p:pic>
        <p:nvPicPr>
          <p:cNvPr id="21" name="Picture 20" descr="slide 12b-01.png"/>
          <p:cNvPicPr>
            <a:picLocks noChangeAspect="1"/>
          </p:cNvPicPr>
          <p:nvPr/>
        </p:nvPicPr>
        <p:blipFill>
          <a:blip r:embed="rId5" cstate="print"/>
          <a:stretch>
            <a:fillRect/>
          </a:stretch>
        </p:blipFill>
        <p:spPr>
          <a:xfrm>
            <a:off x="5508017" y="1549316"/>
            <a:ext cx="3407383" cy="3712156"/>
          </a:xfrm>
          <a:prstGeom prst="rect">
            <a:avLst/>
          </a:prstGeom>
        </p:spPr>
      </p:pic>
      <p:pic>
        <p:nvPicPr>
          <p:cNvPr id="28" name="Picture 27" descr="slide 12c-01.png"/>
          <p:cNvPicPr>
            <a:picLocks noChangeAspect="1"/>
          </p:cNvPicPr>
          <p:nvPr/>
        </p:nvPicPr>
        <p:blipFill>
          <a:blip r:embed="rId6" cstate="print"/>
          <a:stretch>
            <a:fillRect/>
          </a:stretch>
        </p:blipFill>
        <p:spPr>
          <a:xfrm>
            <a:off x="5486400" y="1545644"/>
            <a:ext cx="3407382" cy="3712156"/>
          </a:xfrm>
          <a:prstGeom prst="rect">
            <a:avLst/>
          </a:prstGeom>
        </p:spPr>
      </p:pic>
      <p:sp>
        <p:nvSpPr>
          <p:cNvPr id="29" name="TextBox 28"/>
          <p:cNvSpPr txBox="1"/>
          <p:nvPr/>
        </p:nvSpPr>
        <p:spPr>
          <a:xfrm>
            <a:off x="6699452" y="2017706"/>
            <a:ext cx="1024511" cy="307777"/>
          </a:xfrm>
          <a:prstGeom prst="rect">
            <a:avLst/>
          </a:prstGeom>
          <a:noFill/>
        </p:spPr>
        <p:txBody>
          <a:bodyPr wrap="square" rtlCol="0">
            <a:spAutoFit/>
          </a:bodyPr>
          <a:lstStyle/>
          <a:p>
            <a:r>
              <a:rPr lang="en-US" sz="1400" b="1" dirty="0">
                <a:solidFill>
                  <a:srgbClr val="FF0000"/>
                </a:solidFill>
                <a:latin typeface="PrudentialModern SemCond" pitchFamily="2" charset="0"/>
              </a:rPr>
              <a:t>As much as </a:t>
            </a:r>
          </a:p>
        </p:txBody>
      </p:sp>
      <p:sp>
        <p:nvSpPr>
          <p:cNvPr id="30" name="TextBox 29"/>
          <p:cNvSpPr txBox="1"/>
          <p:nvPr/>
        </p:nvSpPr>
        <p:spPr>
          <a:xfrm>
            <a:off x="8037191" y="1397424"/>
            <a:ext cx="762000" cy="307777"/>
          </a:xfrm>
          <a:prstGeom prst="rect">
            <a:avLst/>
          </a:prstGeom>
          <a:noFill/>
        </p:spPr>
        <p:txBody>
          <a:bodyPr wrap="square" rtlCol="0">
            <a:spAutoFit/>
          </a:bodyPr>
          <a:lstStyle/>
          <a:p>
            <a:r>
              <a:rPr lang="en-US" sz="1400" b="1" dirty="0">
                <a:solidFill>
                  <a:srgbClr val="00B050"/>
                </a:solidFill>
                <a:latin typeface="PrudentialModern SemCond" pitchFamily="2" charset="0"/>
              </a:rPr>
              <a:t>Up to</a:t>
            </a:r>
          </a:p>
        </p:txBody>
      </p:sp>
      <p:sp>
        <p:nvSpPr>
          <p:cNvPr id="31" name="Rounded Rectangle 30"/>
          <p:cNvSpPr/>
          <p:nvPr/>
        </p:nvSpPr>
        <p:spPr>
          <a:xfrm>
            <a:off x="-215154" y="3347405"/>
            <a:ext cx="5472953" cy="1623610"/>
          </a:xfrm>
          <a:prstGeom prst="roundRect">
            <a:avLst>
              <a:gd name="adj" fmla="val 72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PrudentialModern SemCond" pitchFamily="2" charset="0"/>
            </a:endParaRPr>
          </a:p>
        </p:txBody>
      </p:sp>
      <p:sp>
        <p:nvSpPr>
          <p:cNvPr id="32" name="TextBox 31"/>
          <p:cNvSpPr txBox="1"/>
          <p:nvPr/>
        </p:nvSpPr>
        <p:spPr>
          <a:xfrm>
            <a:off x="166972" y="3538530"/>
            <a:ext cx="4862229" cy="1277273"/>
          </a:xfrm>
          <a:prstGeom prst="rect">
            <a:avLst/>
          </a:prstGeom>
          <a:noFill/>
        </p:spPr>
        <p:txBody>
          <a:bodyPr wrap="square" rtlCol="0">
            <a:spAutoFit/>
          </a:bodyPr>
          <a:lstStyle/>
          <a:p>
            <a:pPr marL="173038" lvl="0" indent="-173038">
              <a:spcAft>
                <a:spcPts val="600"/>
              </a:spcAft>
              <a:buFont typeface="Arial" pitchFamily="34" charset="0"/>
              <a:buChar char="•"/>
            </a:pPr>
            <a:r>
              <a:rPr lang="en-US" sz="2400" b="1" dirty="0">
                <a:solidFill>
                  <a:schemeClr val="bg1"/>
                </a:solidFill>
                <a:latin typeface="PrudentialModern SemCond" pitchFamily="2" charset="0"/>
              </a:rPr>
              <a:t>71% of men take reduced benefits* </a:t>
            </a:r>
            <a:endParaRPr lang="en-US" sz="2400" dirty="0">
              <a:solidFill>
                <a:schemeClr val="bg1"/>
              </a:solidFill>
              <a:latin typeface="PrudentialModern SemCond" pitchFamily="2" charset="0"/>
            </a:endParaRPr>
          </a:p>
          <a:p>
            <a:pPr marL="173038" lvl="0" indent="-173038">
              <a:buFont typeface="Arial" pitchFamily="34" charset="0"/>
              <a:buChar char="•"/>
            </a:pPr>
            <a:r>
              <a:rPr lang="en-US" sz="2400" b="1" dirty="0">
                <a:solidFill>
                  <a:schemeClr val="bg1"/>
                </a:solidFill>
                <a:latin typeface="PrudentialModern SemCond" pitchFamily="2" charset="0"/>
              </a:rPr>
              <a:t>75% of women take reduced benefits*</a:t>
            </a:r>
            <a:endParaRPr lang="en-US" sz="2400" dirty="0">
              <a:solidFill>
                <a:schemeClr val="bg1"/>
              </a:solidFill>
              <a:latin typeface="PrudentialModern SemCond" pitchFamily="2" charset="0"/>
            </a:endParaRPr>
          </a:p>
        </p:txBody>
      </p:sp>
      <p:sp>
        <p:nvSpPr>
          <p:cNvPr id="61441" name="Rectangle 1"/>
          <p:cNvSpPr>
            <a:spLocks noChangeArrowheads="1"/>
          </p:cNvSpPr>
          <p:nvPr/>
        </p:nvSpPr>
        <p:spPr bwMode="auto">
          <a:xfrm>
            <a:off x="166972" y="5477054"/>
            <a:ext cx="8843962"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i="0" u="none" strike="noStrike" cap="none" normalizeH="0" baseline="0" dirty="0">
                <a:ln>
                  <a:noFill/>
                </a:ln>
                <a:effectLst/>
                <a:latin typeface="PrudentialModern Med Cond" pitchFamily="2" charset="0"/>
                <a:ea typeface="Calibri" pitchFamily="34" charset="0"/>
                <a:cs typeface="Times New Roman" pitchFamily="18" charset="0"/>
              </a:rPr>
              <a:t>*Source: Social Security Administration, Master Beneficiary Record, 100 percent data. Social Security Annual Statistical</a:t>
            </a:r>
            <a:r>
              <a:rPr kumimoji="0" lang="en-US" sz="1000" i="0" u="none" strike="noStrike" cap="none" normalizeH="0" dirty="0">
                <a:ln>
                  <a:noFill/>
                </a:ln>
                <a:effectLst/>
                <a:latin typeface="PrudentialModern Med Cond" pitchFamily="2" charset="0"/>
                <a:ea typeface="Calibri" pitchFamily="34" charset="0"/>
                <a:cs typeface="Times New Roman" pitchFamily="18" charset="0"/>
              </a:rPr>
              <a:t> Supplement</a:t>
            </a:r>
            <a:r>
              <a:rPr lang="en-US" sz="1000" dirty="0">
                <a:latin typeface="PrudentialModern Med Cond" pitchFamily="2" charset="0"/>
                <a:ea typeface="Calibri" pitchFamily="34" charset="0"/>
                <a:cs typeface="Times New Roman" pitchFamily="18" charset="0"/>
              </a:rPr>
              <a:t> 2018,</a:t>
            </a:r>
            <a:r>
              <a:rPr kumimoji="0" lang="en-US" sz="1000" i="0" u="none" strike="noStrike" cap="none" normalizeH="0" dirty="0">
                <a:ln>
                  <a:noFill/>
                </a:ln>
                <a:effectLst/>
                <a:latin typeface="PrudentialModern Med Cond" pitchFamily="2" charset="0"/>
                <a:ea typeface="Calibri" pitchFamily="34" charset="0"/>
                <a:cs typeface="Times New Roman" pitchFamily="18" charset="0"/>
              </a:rPr>
              <a:t> Table 6.B5.1 </a:t>
            </a:r>
          </a:p>
          <a:p>
            <a:r>
              <a:rPr lang="en-US" sz="1000" dirty="0">
                <a:latin typeface="PrudentialModern Med Cond" pitchFamily="2" charset="0"/>
              </a:rPr>
              <a:t>This is a hypothetical example of the Social Security benefits that could be received from the government and is for illustrative purposes only. As the specifics for your situation may be different, please go to ssa.gov for more information. To confirm your full retirement age, go to ssa.gov.</a:t>
            </a:r>
          </a:p>
        </p:txBody>
      </p:sp>
      <p:sp>
        <p:nvSpPr>
          <p:cNvPr id="16" name="Rectangle 15">
            <a:extLst>
              <a:ext uri="{FF2B5EF4-FFF2-40B4-BE49-F238E27FC236}">
                <a16:creationId xmlns:a16="http://schemas.microsoft.com/office/drawing/2014/main" id="{910544CB-B633-496D-9ABF-69D4053B3A17}"/>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drawing&#10;&#10;Description automatically generated">
            <a:extLst>
              <a:ext uri="{FF2B5EF4-FFF2-40B4-BE49-F238E27FC236}">
                <a16:creationId xmlns:a16="http://schemas.microsoft.com/office/drawing/2014/main" id="{BDD1D691-1903-4247-B4C6-0593894AF422}"/>
              </a:ext>
            </a:extLst>
          </p:cNvPr>
          <p:cNvPicPr>
            <a:picLocks noChangeAspect="1"/>
          </p:cNvPicPr>
          <p:nvPr/>
        </p:nvPicPr>
        <p:blipFill>
          <a:blip r:embed="rId7"/>
          <a:stretch>
            <a:fillRect/>
          </a:stretch>
        </p:blipFill>
        <p:spPr>
          <a:xfrm>
            <a:off x="7423688" y="6317267"/>
            <a:ext cx="1579010" cy="364875"/>
          </a:xfrm>
          <a:prstGeom prst="rect">
            <a:avLst/>
          </a:prstGeom>
        </p:spPr>
      </p:pic>
    </p:spTree>
    <p:extLst>
      <p:ext uri="{BB962C8B-B14F-4D97-AF65-F5344CB8AC3E}">
        <p14:creationId xmlns:p14="http://schemas.microsoft.com/office/powerpoint/2010/main" val="1923594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500"/>
                                        <p:tgtEl>
                                          <p:spTgt spid="14">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Effect transition="in" filter="fade">
                                      <p:cBhvr>
                                        <p:cTn id="31" dur="500"/>
                                        <p:tgtEl>
                                          <p:spTgt spid="14">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32">
                                            <p:txEl>
                                              <p:pRg st="0" end="0"/>
                                            </p:txEl>
                                          </p:spTgt>
                                        </p:tgtEl>
                                        <p:attrNameLst>
                                          <p:attrName>style.visibility</p:attrName>
                                        </p:attrNameLst>
                                      </p:cBhvr>
                                      <p:to>
                                        <p:strVal val="visible"/>
                                      </p:to>
                                    </p:set>
                                    <p:animEffect transition="in" filter="fade">
                                      <p:cBhvr>
                                        <p:cTn id="46" dur="500"/>
                                        <p:tgtEl>
                                          <p:spTgt spid="32">
                                            <p:txEl>
                                              <p:pRg st="0" end="0"/>
                                            </p:txEl>
                                          </p:spTgt>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32">
                                            <p:txEl>
                                              <p:pRg st="1" end="1"/>
                                            </p:txEl>
                                          </p:spTgt>
                                        </p:tgtEl>
                                        <p:attrNameLst>
                                          <p:attrName>style.visibility</p:attrName>
                                        </p:attrNameLst>
                                      </p:cBhvr>
                                      <p:to>
                                        <p:strVal val="visible"/>
                                      </p:to>
                                    </p:set>
                                    <p:animEffect transition="in" filter="fade">
                                      <p:cBhvr>
                                        <p:cTn id="50"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animBg="1"/>
      <p:bldP spid="3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dirty="0"/>
              <a:t>Social Security</a:t>
            </a:r>
            <a:br>
              <a:rPr lang="en-US" sz="3600" dirty="0"/>
            </a:br>
            <a:r>
              <a:rPr lang="en-US" sz="2800" dirty="0">
                <a:solidFill>
                  <a:srgbClr val="0070C0"/>
                </a:solidFill>
              </a:rPr>
              <a:t>Spousal benefits</a:t>
            </a:r>
          </a:p>
        </p:txBody>
      </p:sp>
      <p:sp>
        <p:nvSpPr>
          <p:cNvPr id="4" name="TextBox 3"/>
          <p:cNvSpPr txBox="1"/>
          <p:nvPr/>
        </p:nvSpPr>
        <p:spPr>
          <a:xfrm>
            <a:off x="304800" y="5670526"/>
            <a:ext cx="8610600" cy="400110"/>
          </a:xfrm>
          <a:prstGeom prst="rect">
            <a:avLst/>
          </a:prstGeom>
          <a:noFill/>
        </p:spPr>
        <p:txBody>
          <a:bodyPr wrap="square" rtlCol="0">
            <a:spAutoFit/>
          </a:bodyPr>
          <a:lstStyle/>
          <a:p>
            <a:r>
              <a:rPr lang="en-US" sz="1000" dirty="0">
                <a:latin typeface="PrudentialModern Med Cond" pitchFamily="2" charset="0"/>
              </a:rPr>
              <a:t>* ”Retirement Benefits”; SSA Publication No. 05-10035, ICN 457500; January 2018</a:t>
            </a:r>
            <a:endParaRPr lang="en-US" sz="1000" dirty="0">
              <a:solidFill>
                <a:schemeClr val="accent5">
                  <a:lumMod val="75000"/>
                </a:schemeClr>
              </a:solidFill>
              <a:latin typeface="PrudentialModern Med Cond" pitchFamily="2" charset="0"/>
            </a:endParaRPr>
          </a:p>
          <a:p>
            <a:r>
              <a:rPr lang="en-US" sz="1000" dirty="0">
                <a:latin typeface="PrudentialModern Med Cond" pitchFamily="2" charset="0"/>
              </a:rPr>
              <a:t>** “Fast  Facts and Figures About Social Security, 2018”, “Women with Dual Entitlement”; SSA Publication 13-11785, September 2018</a:t>
            </a:r>
          </a:p>
        </p:txBody>
      </p:sp>
      <p:sp>
        <p:nvSpPr>
          <p:cNvPr id="11" name="Rounded Rectangle 10"/>
          <p:cNvSpPr/>
          <p:nvPr/>
        </p:nvSpPr>
        <p:spPr>
          <a:xfrm>
            <a:off x="416559" y="2210547"/>
            <a:ext cx="4210476" cy="1979630"/>
          </a:xfrm>
          <a:prstGeom prst="roundRect">
            <a:avLst>
              <a:gd name="adj" fmla="val 30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9725" lvl="1" indent="-227013">
              <a:spcAft>
                <a:spcPts val="1200"/>
              </a:spcAft>
              <a:buClr>
                <a:schemeClr val="accent2"/>
              </a:buClr>
              <a:buFont typeface="Wingdings" pitchFamily="2" charset="2"/>
              <a:buChar char="§"/>
            </a:pPr>
            <a:r>
              <a:rPr lang="en-US" sz="2400" dirty="0">
                <a:solidFill>
                  <a:schemeClr val="accent5">
                    <a:lumMod val="50000"/>
                  </a:schemeClr>
                </a:solidFill>
                <a:latin typeface="PrudentialModern SemCond" pitchFamily="2" charset="0"/>
              </a:rPr>
              <a:t>Personal earnings record, or</a:t>
            </a:r>
          </a:p>
          <a:p>
            <a:pPr marL="339725" lvl="1" indent="-227013">
              <a:spcAft>
                <a:spcPts val="1200"/>
              </a:spcAft>
              <a:buClr>
                <a:schemeClr val="accent2"/>
              </a:buClr>
              <a:buFont typeface="Wingdings" pitchFamily="2" charset="2"/>
              <a:buChar char="§"/>
            </a:pPr>
            <a:r>
              <a:rPr lang="en-US" sz="2400" dirty="0">
                <a:solidFill>
                  <a:schemeClr val="accent5">
                    <a:lumMod val="50000"/>
                  </a:schemeClr>
                </a:solidFill>
                <a:latin typeface="PrudentialModern SemCond" pitchFamily="2" charset="0"/>
              </a:rPr>
              <a:t>Spouse’s earnings record</a:t>
            </a:r>
          </a:p>
        </p:txBody>
      </p:sp>
      <p:sp>
        <p:nvSpPr>
          <p:cNvPr id="15" name="Round Same Side Corner Rectangle 14"/>
          <p:cNvSpPr/>
          <p:nvPr/>
        </p:nvSpPr>
        <p:spPr>
          <a:xfrm>
            <a:off x="511925" y="1432095"/>
            <a:ext cx="4114800" cy="914400"/>
          </a:xfrm>
          <a:prstGeom prst="round2SameRect">
            <a:avLst>
              <a:gd name="adj1" fmla="val 16667"/>
              <a:gd name="adj2" fmla="val 141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accent1"/>
              </a:solidFill>
              <a:latin typeface="PrudentialModern SemCond" pitchFamily="2" charset="0"/>
            </a:endParaRPr>
          </a:p>
        </p:txBody>
      </p:sp>
      <p:sp>
        <p:nvSpPr>
          <p:cNvPr id="10" name="Round Same Side Corner Rectangle 9"/>
          <p:cNvSpPr/>
          <p:nvPr/>
        </p:nvSpPr>
        <p:spPr>
          <a:xfrm>
            <a:off x="38100" y="1411116"/>
            <a:ext cx="4572001" cy="914400"/>
          </a:xfrm>
          <a:prstGeom prst="round2SameRect">
            <a:avLst>
              <a:gd name="adj1" fmla="val 16667"/>
              <a:gd name="adj2" fmla="val 12941"/>
            </a:avLst>
          </a:prstGeom>
          <a:solidFill>
            <a:srgbClr val="E3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PrudentialModern SemCond" pitchFamily="2" charset="0"/>
              </a:rPr>
              <a:t>Married individuals can claim Social Security benefits based on</a:t>
            </a:r>
          </a:p>
        </p:txBody>
      </p:sp>
      <p:sp>
        <p:nvSpPr>
          <p:cNvPr id="12" name="Rounded Rectangle 11"/>
          <p:cNvSpPr/>
          <p:nvPr/>
        </p:nvSpPr>
        <p:spPr>
          <a:xfrm>
            <a:off x="4915941" y="2235200"/>
            <a:ext cx="4088407" cy="1979630"/>
          </a:xfrm>
          <a:prstGeom prst="roundRect">
            <a:avLst>
              <a:gd name="adj" fmla="val 30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9725" lvl="1" indent="-227013">
              <a:spcAft>
                <a:spcPts val="1200"/>
              </a:spcAft>
              <a:buClr>
                <a:schemeClr val="accent2"/>
              </a:buClr>
              <a:buFont typeface="Wingdings" pitchFamily="2" charset="2"/>
              <a:buChar char="§"/>
            </a:pPr>
            <a:r>
              <a:rPr lang="en-US" sz="2000" dirty="0">
                <a:solidFill>
                  <a:schemeClr val="accent5">
                    <a:lumMod val="50000"/>
                  </a:schemeClr>
                </a:solidFill>
                <a:latin typeface="PrudentialModern SemCond" pitchFamily="2" charset="0"/>
              </a:rPr>
              <a:t>Spousal benefit is up to 50% of their spouse’s Social Security benefit*</a:t>
            </a:r>
          </a:p>
          <a:p>
            <a:pPr marL="339725" lvl="1" indent="-227013">
              <a:spcAft>
                <a:spcPts val="1200"/>
              </a:spcAft>
              <a:buClr>
                <a:schemeClr val="accent2"/>
              </a:buClr>
              <a:buFont typeface="Wingdings" pitchFamily="2" charset="2"/>
              <a:buChar char="§"/>
            </a:pPr>
            <a:r>
              <a:rPr lang="en-US" sz="2000" dirty="0">
                <a:solidFill>
                  <a:schemeClr val="accent5">
                    <a:lumMod val="50000"/>
                  </a:schemeClr>
                </a:solidFill>
                <a:latin typeface="PrudentialModern SemCond" pitchFamily="2" charset="0"/>
              </a:rPr>
              <a:t>Cannot claim spousal benefit until the spouse files for benefits</a:t>
            </a:r>
          </a:p>
        </p:txBody>
      </p:sp>
      <p:sp>
        <p:nvSpPr>
          <p:cNvPr id="16" name="Round Same Side Corner Rectangle 15"/>
          <p:cNvSpPr/>
          <p:nvPr/>
        </p:nvSpPr>
        <p:spPr>
          <a:xfrm>
            <a:off x="4819030" y="1444752"/>
            <a:ext cx="4228448" cy="914400"/>
          </a:xfrm>
          <a:prstGeom prst="round2SameRect">
            <a:avLst>
              <a:gd name="adj1" fmla="val 16667"/>
              <a:gd name="adj2" fmla="val 1262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accent1"/>
              </a:solidFill>
              <a:latin typeface="PrudentialModern SemCond" pitchFamily="2" charset="0"/>
            </a:endParaRPr>
          </a:p>
        </p:txBody>
      </p:sp>
      <p:sp>
        <p:nvSpPr>
          <p:cNvPr id="13" name="Round Same Side Corner Rectangle 12"/>
          <p:cNvSpPr/>
          <p:nvPr/>
        </p:nvSpPr>
        <p:spPr>
          <a:xfrm>
            <a:off x="4749798" y="1430288"/>
            <a:ext cx="4206240" cy="914400"/>
          </a:xfrm>
          <a:prstGeom prst="round2SameRect">
            <a:avLst>
              <a:gd name="adj1" fmla="val 16667"/>
              <a:gd name="adj2" fmla="val 13777"/>
            </a:avLst>
          </a:prstGeom>
          <a:solidFill>
            <a:srgbClr val="924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PrudentialModern SemCond" pitchFamily="2" charset="0"/>
              </a:rPr>
              <a:t>If electing based on spouse’s earnings record</a:t>
            </a:r>
          </a:p>
        </p:txBody>
      </p:sp>
      <p:grpSp>
        <p:nvGrpSpPr>
          <p:cNvPr id="6" name="Group 17"/>
          <p:cNvGrpSpPr/>
          <p:nvPr/>
        </p:nvGrpSpPr>
        <p:grpSpPr>
          <a:xfrm>
            <a:off x="381000" y="4409260"/>
            <a:ext cx="8305800" cy="1143000"/>
            <a:chOff x="-457200" y="3962400"/>
            <a:chExt cx="8305800" cy="1524000"/>
          </a:xfrm>
        </p:grpSpPr>
        <p:sp>
          <p:nvSpPr>
            <p:cNvPr id="7" name="Round Diagonal Corner Rectangle 6"/>
            <p:cNvSpPr/>
            <p:nvPr/>
          </p:nvSpPr>
          <p:spPr>
            <a:xfrm>
              <a:off x="838200" y="3962400"/>
              <a:ext cx="7010400" cy="1524000"/>
            </a:xfrm>
            <a:prstGeom prst="round2Diag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640080" rtlCol="0" anchor="ctr"/>
            <a:lstStyle/>
            <a:p>
              <a:pPr lvl="0"/>
              <a:endParaRPr lang="en-US" sz="1400" b="1" dirty="0">
                <a:solidFill>
                  <a:srgbClr val="FAD200"/>
                </a:solidFill>
                <a:latin typeface="PrudentialModern SemCond" pitchFamily="2" charset="0"/>
              </a:endParaRPr>
            </a:p>
          </p:txBody>
        </p:sp>
        <p:sp>
          <p:nvSpPr>
            <p:cNvPr id="8" name="Round Diagonal Corner Rectangle 7"/>
            <p:cNvSpPr/>
            <p:nvPr/>
          </p:nvSpPr>
          <p:spPr>
            <a:xfrm>
              <a:off x="-457200" y="3962400"/>
              <a:ext cx="8229600" cy="1524000"/>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640080" rtlCol="0" anchor="ctr"/>
            <a:lstStyle/>
            <a:p>
              <a:pPr marL="61913" indent="115888"/>
              <a:r>
                <a:rPr lang="en-US" sz="4800" b="1" dirty="0">
                  <a:solidFill>
                    <a:schemeClr val="accent2"/>
                  </a:solidFill>
                  <a:latin typeface="PrudentialModern SemCond" pitchFamily="2" charset="0"/>
                </a:rPr>
                <a:t>46%</a:t>
              </a:r>
              <a:r>
                <a:rPr lang="en-US" sz="3200" b="1" dirty="0">
                  <a:solidFill>
                    <a:schemeClr val="accent2"/>
                  </a:solidFill>
                  <a:latin typeface="PrudentialModern SemCond" pitchFamily="2" charset="0"/>
                </a:rPr>
                <a:t> </a:t>
              </a:r>
              <a:endParaRPr lang="en-US" sz="1400" dirty="0">
                <a:solidFill>
                  <a:schemeClr val="accent2"/>
                </a:solidFill>
                <a:latin typeface="PrudentialModern SemCond" pitchFamily="2" charset="0"/>
              </a:endParaRPr>
            </a:p>
          </p:txBody>
        </p:sp>
        <p:sp>
          <p:nvSpPr>
            <p:cNvPr id="17" name="Rectangle 16"/>
            <p:cNvSpPr/>
            <p:nvPr/>
          </p:nvSpPr>
          <p:spPr>
            <a:xfrm>
              <a:off x="1308100" y="4061232"/>
              <a:ext cx="4927600" cy="1354217"/>
            </a:xfrm>
            <a:prstGeom prst="rect">
              <a:avLst/>
            </a:prstGeom>
          </p:spPr>
          <p:txBody>
            <a:bodyPr wrap="square">
              <a:spAutoFit/>
            </a:bodyPr>
            <a:lstStyle/>
            <a:p>
              <a:r>
                <a:rPr lang="en-US" sz="2000" b="1" dirty="0">
                  <a:solidFill>
                    <a:schemeClr val="accent2"/>
                  </a:solidFill>
                  <a:latin typeface="PrudentialModern SemCond" pitchFamily="2" charset="0"/>
                </a:rPr>
                <a:t>of women age 62 and over receive benefits based in whole or in part on their husband’s benefits**</a:t>
              </a:r>
            </a:p>
          </p:txBody>
        </p:sp>
      </p:grpSp>
      <p:sp>
        <p:nvSpPr>
          <p:cNvPr id="19" name="Rectangle 18">
            <a:extLst>
              <a:ext uri="{FF2B5EF4-FFF2-40B4-BE49-F238E27FC236}">
                <a16:creationId xmlns:a16="http://schemas.microsoft.com/office/drawing/2014/main" id="{77FD307A-F73B-4D59-8055-FC319E50C92D}"/>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drawing&#10;&#10;Description automatically generated">
            <a:extLst>
              <a:ext uri="{FF2B5EF4-FFF2-40B4-BE49-F238E27FC236}">
                <a16:creationId xmlns:a16="http://schemas.microsoft.com/office/drawing/2014/main" id="{94095815-FBDF-4621-AC71-2EE81460AA0D}"/>
              </a:ext>
            </a:extLst>
          </p:cNvPr>
          <p:cNvPicPr>
            <a:picLocks noChangeAspect="1"/>
          </p:cNvPicPr>
          <p:nvPr/>
        </p:nvPicPr>
        <p:blipFill>
          <a:blip r:embed="rId3"/>
          <a:stretch>
            <a:fillRect/>
          </a:stretch>
        </p:blipFill>
        <p:spPr>
          <a:xfrm>
            <a:off x="7423688" y="6317267"/>
            <a:ext cx="1579010" cy="364875"/>
          </a:xfrm>
          <a:prstGeom prst="rect">
            <a:avLst/>
          </a:prstGeom>
        </p:spPr>
      </p:pic>
    </p:spTree>
    <p:extLst>
      <p:ext uri="{BB962C8B-B14F-4D97-AF65-F5344CB8AC3E}">
        <p14:creationId xmlns:p14="http://schemas.microsoft.com/office/powerpoint/2010/main" val="21993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343400" y="2229356"/>
            <a:ext cx="4648200" cy="1861168"/>
          </a:xfrm>
          <a:prstGeom prst="roundRect">
            <a:avLst>
              <a:gd name="adj" fmla="val 495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US" sz="2400" dirty="0">
                <a:solidFill>
                  <a:schemeClr val="accent1"/>
                </a:solidFill>
                <a:latin typeface="PrudentialModern SemCond" pitchFamily="2" charset="0"/>
              </a:rPr>
              <a:t>Survivor benefits generally </a:t>
            </a:r>
            <a:br>
              <a:rPr lang="en-US" sz="2400" dirty="0">
                <a:solidFill>
                  <a:schemeClr val="accent1"/>
                </a:solidFill>
                <a:latin typeface="PrudentialModern SemCond" pitchFamily="2" charset="0"/>
              </a:rPr>
            </a:br>
            <a:r>
              <a:rPr lang="en-US" sz="2400" dirty="0">
                <a:solidFill>
                  <a:schemeClr val="accent1"/>
                </a:solidFill>
                <a:latin typeface="PrudentialModern SemCond" pitchFamily="2" charset="0"/>
              </a:rPr>
              <a:t>begin at </a:t>
            </a:r>
            <a:r>
              <a:rPr lang="en-US" sz="2400" b="1" dirty="0">
                <a:solidFill>
                  <a:schemeClr val="accent1"/>
                </a:solidFill>
                <a:latin typeface="PrudentialModern SemCond" pitchFamily="2" charset="0"/>
              </a:rPr>
              <a:t>age 60</a:t>
            </a:r>
          </a:p>
          <a:p>
            <a:pPr marL="395288" lvl="1" indent="-230188">
              <a:buFont typeface="Wingdings" pitchFamily="2" charset="2"/>
              <a:buChar char="§"/>
            </a:pPr>
            <a:r>
              <a:rPr lang="en-US" dirty="0">
                <a:solidFill>
                  <a:schemeClr val="accent1"/>
                </a:solidFill>
                <a:latin typeface="PrudentialModern SemCond" pitchFamily="2" charset="0"/>
              </a:rPr>
              <a:t>Survivor benefits reduced if received before full retirement age – up to 28.5%</a:t>
            </a:r>
          </a:p>
          <a:p>
            <a:pPr marL="395288" lvl="1" indent="-230188">
              <a:buFont typeface="Wingdings" pitchFamily="2" charset="2"/>
              <a:buChar char="§"/>
            </a:pPr>
            <a:r>
              <a:rPr lang="en-US" dirty="0">
                <a:solidFill>
                  <a:schemeClr val="accent1"/>
                </a:solidFill>
                <a:latin typeface="PrudentialModern SemCond" pitchFamily="2" charset="0"/>
              </a:rPr>
              <a:t>Exceptions for widowers with children who are under 19</a:t>
            </a:r>
          </a:p>
        </p:txBody>
      </p:sp>
      <p:sp>
        <p:nvSpPr>
          <p:cNvPr id="11" name="Rounded Rectangle 10"/>
          <p:cNvSpPr/>
          <p:nvPr/>
        </p:nvSpPr>
        <p:spPr>
          <a:xfrm>
            <a:off x="4343400" y="4191000"/>
            <a:ext cx="4648200" cy="1344739"/>
          </a:xfrm>
          <a:prstGeom prst="roundRect">
            <a:avLst>
              <a:gd name="adj" fmla="val 495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US" sz="2400" dirty="0">
                <a:solidFill>
                  <a:schemeClr val="accent1"/>
                </a:solidFill>
                <a:latin typeface="PrudentialModern SemCond" pitchFamily="2" charset="0"/>
              </a:rPr>
              <a:t>Survivor can switch to his or her </a:t>
            </a:r>
            <a:br>
              <a:rPr lang="en-US" sz="2400" dirty="0">
                <a:solidFill>
                  <a:schemeClr val="accent1"/>
                </a:solidFill>
                <a:latin typeface="PrudentialModern SemCond" pitchFamily="2" charset="0"/>
              </a:rPr>
            </a:br>
            <a:r>
              <a:rPr lang="en-US" sz="2400" dirty="0">
                <a:solidFill>
                  <a:schemeClr val="accent1"/>
                </a:solidFill>
                <a:latin typeface="PrudentialModern SemCond" pitchFamily="2" charset="0"/>
              </a:rPr>
              <a:t>own benefits</a:t>
            </a:r>
          </a:p>
          <a:p>
            <a:pPr marL="395288" lvl="1" indent="-230188">
              <a:buFont typeface="Wingdings" pitchFamily="2" charset="2"/>
              <a:buChar char="§"/>
            </a:pPr>
            <a:r>
              <a:rPr lang="en-US" dirty="0">
                <a:solidFill>
                  <a:schemeClr val="accent1"/>
                </a:solidFill>
                <a:latin typeface="PrudentialModern SemCond" pitchFamily="2" charset="0"/>
              </a:rPr>
              <a:t>Advantageous if greater when full retirement age reached</a:t>
            </a:r>
          </a:p>
        </p:txBody>
      </p:sp>
      <p:sp>
        <p:nvSpPr>
          <p:cNvPr id="408583" name="Rectangle 7"/>
          <p:cNvSpPr>
            <a:spLocks noGrp="1" noChangeArrowheads="1"/>
          </p:cNvSpPr>
          <p:nvPr>
            <p:ph type="title"/>
          </p:nvPr>
        </p:nvSpPr>
        <p:spPr/>
        <p:txBody>
          <a:bodyPr anchor="ctr"/>
          <a:lstStyle/>
          <a:p>
            <a:r>
              <a:rPr lang="en-US" sz="3600" dirty="0"/>
              <a:t>Social Security</a:t>
            </a:r>
            <a:br>
              <a:rPr lang="en-US" sz="3600" dirty="0"/>
            </a:br>
            <a:r>
              <a:rPr lang="en-US" sz="2800" dirty="0">
                <a:solidFill>
                  <a:srgbClr val="0070C0"/>
                </a:solidFill>
              </a:rPr>
              <a:t>Survivor benefits</a:t>
            </a:r>
            <a:endParaRPr lang="en-US" sz="3600" dirty="0">
              <a:solidFill>
                <a:srgbClr val="0070C0"/>
              </a:solidFill>
            </a:endParaRPr>
          </a:p>
        </p:txBody>
      </p:sp>
      <p:sp>
        <p:nvSpPr>
          <p:cNvPr id="6" name="TextBox 5"/>
          <p:cNvSpPr txBox="1"/>
          <p:nvPr/>
        </p:nvSpPr>
        <p:spPr>
          <a:xfrm>
            <a:off x="251797" y="5807693"/>
            <a:ext cx="8610600" cy="246221"/>
          </a:xfrm>
          <a:prstGeom prst="rect">
            <a:avLst/>
          </a:prstGeom>
          <a:noFill/>
        </p:spPr>
        <p:txBody>
          <a:bodyPr wrap="square" rtlCol="0">
            <a:spAutoFit/>
          </a:bodyPr>
          <a:lstStyle/>
          <a:p>
            <a:r>
              <a:rPr lang="en-US" sz="1000" dirty="0">
                <a:latin typeface="PrudentialModern Med Cond" pitchFamily="2" charset="0"/>
              </a:rPr>
              <a:t>Source: “Survivor Benefits”; SSA Publication No. 05-10084, ICN 468540; March 2018</a:t>
            </a:r>
          </a:p>
        </p:txBody>
      </p:sp>
      <p:sp>
        <p:nvSpPr>
          <p:cNvPr id="9" name="Rounded Rectangle 8"/>
          <p:cNvSpPr/>
          <p:nvPr/>
        </p:nvSpPr>
        <p:spPr>
          <a:xfrm>
            <a:off x="4343400" y="1371600"/>
            <a:ext cx="4648200" cy="770092"/>
          </a:xfrm>
          <a:prstGeom prst="roundRect">
            <a:avLst>
              <a:gd name="adj" fmla="val 495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US" sz="2400" dirty="0">
                <a:solidFill>
                  <a:schemeClr val="accent1"/>
                </a:solidFill>
                <a:latin typeface="PrudentialModern SemCond" pitchFamily="2" charset="0"/>
              </a:rPr>
              <a:t>If survivor is full retirement age, </a:t>
            </a:r>
            <a:br>
              <a:rPr lang="en-US" sz="2400" dirty="0">
                <a:solidFill>
                  <a:schemeClr val="accent1"/>
                </a:solidFill>
                <a:latin typeface="PrudentialModern SemCond" pitchFamily="2" charset="0"/>
              </a:rPr>
            </a:br>
            <a:r>
              <a:rPr lang="en-US" sz="2400" b="1" dirty="0">
                <a:solidFill>
                  <a:schemeClr val="accent1"/>
                </a:solidFill>
                <a:latin typeface="PrudentialModern SemCond" pitchFamily="2" charset="0"/>
              </a:rPr>
              <a:t>100% </a:t>
            </a:r>
            <a:r>
              <a:rPr lang="en-US" sz="2400" dirty="0">
                <a:solidFill>
                  <a:schemeClr val="accent1"/>
                </a:solidFill>
                <a:latin typeface="PrudentialModern SemCond" pitchFamily="2" charset="0"/>
              </a:rPr>
              <a:t>of spouse’s benefit</a:t>
            </a:r>
          </a:p>
        </p:txBody>
      </p:sp>
      <p:pic>
        <p:nvPicPr>
          <p:cNvPr id="7" name="Picture 6" descr="200489648-00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67037" y="2438400"/>
            <a:ext cx="3900361" cy="3007540"/>
          </a:xfrm>
          <a:prstGeom prst="rect">
            <a:avLst/>
          </a:prstGeom>
        </p:spPr>
      </p:pic>
      <p:sp>
        <p:nvSpPr>
          <p:cNvPr id="8" name="Pentagon 7"/>
          <p:cNvSpPr/>
          <p:nvPr/>
        </p:nvSpPr>
        <p:spPr>
          <a:xfrm>
            <a:off x="-236668" y="1240373"/>
            <a:ext cx="4808668" cy="1200329"/>
          </a:xfrm>
          <a:prstGeom prst="homePlate">
            <a:avLst>
              <a:gd name="adj" fmla="val 41236"/>
            </a:avLst>
          </a:prstGeom>
          <a:solidFill>
            <a:srgbClr val="0063BD">
              <a:alpha val="60000"/>
            </a:srgbClr>
          </a:solidFill>
        </p:spPr>
        <p:txBody>
          <a:bodyPr wrap="square">
            <a:spAutoFit/>
          </a:bodyPr>
          <a:lstStyle/>
          <a:p>
            <a:pPr marL="519113"/>
            <a:r>
              <a:rPr lang="en-US" sz="2400" b="1" dirty="0">
                <a:solidFill>
                  <a:schemeClr val="bg1"/>
                </a:solidFill>
                <a:latin typeface="PrudentialModern SemCond" pitchFamily="2" charset="0"/>
              </a:rPr>
              <a:t>Surviving spouse can receive or step up to the benefit of the deceased spouse</a:t>
            </a:r>
          </a:p>
        </p:txBody>
      </p:sp>
      <p:sp>
        <p:nvSpPr>
          <p:cNvPr id="13" name="Rectangle 12">
            <a:extLst>
              <a:ext uri="{FF2B5EF4-FFF2-40B4-BE49-F238E27FC236}">
                <a16:creationId xmlns:a16="http://schemas.microsoft.com/office/drawing/2014/main" id="{48BCC60B-8A9C-44E5-BC53-D39B4BA00F88}"/>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drawing&#10;&#10;Description automatically generated">
            <a:extLst>
              <a:ext uri="{FF2B5EF4-FFF2-40B4-BE49-F238E27FC236}">
                <a16:creationId xmlns:a16="http://schemas.microsoft.com/office/drawing/2014/main" id="{3AFF5151-F163-4F7B-A4D9-7D5F71B592C1}"/>
              </a:ext>
            </a:extLst>
          </p:cNvPr>
          <p:cNvPicPr>
            <a:picLocks noChangeAspect="1"/>
          </p:cNvPicPr>
          <p:nvPr/>
        </p:nvPicPr>
        <p:blipFill>
          <a:blip r:embed="rId4"/>
          <a:stretch>
            <a:fillRect/>
          </a:stretch>
        </p:blipFill>
        <p:spPr>
          <a:xfrm>
            <a:off x="7423688" y="6317267"/>
            <a:ext cx="1579010" cy="364875"/>
          </a:xfrm>
          <a:prstGeom prst="rect">
            <a:avLst/>
          </a:prstGeom>
        </p:spPr>
      </p:pic>
    </p:spTree>
    <p:extLst>
      <p:ext uri="{BB962C8B-B14F-4D97-AF65-F5344CB8AC3E}">
        <p14:creationId xmlns:p14="http://schemas.microsoft.com/office/powerpoint/2010/main" val="648945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D786A7-1D07-4630-BF54-C1DFD44BA5D8}"/>
              </a:ext>
            </a:extLst>
          </p:cNvPr>
          <p:cNvSpPr>
            <a:spLocks noGrp="1"/>
          </p:cNvSpPr>
          <p:nvPr>
            <p:ph idx="1"/>
          </p:nvPr>
        </p:nvSpPr>
        <p:spPr/>
        <p:txBody>
          <a:bodyPr/>
          <a:lstStyle/>
          <a:p>
            <a:r>
              <a:rPr lang="en-US" sz="3200" dirty="0">
                <a:solidFill>
                  <a:schemeClr val="accent5">
                    <a:lumMod val="50000"/>
                  </a:schemeClr>
                </a:solidFill>
              </a:rPr>
              <a:t>Consider:</a:t>
            </a:r>
          </a:p>
          <a:p>
            <a:pPr marL="457200" indent="-457200">
              <a:buFont typeface="Wingdings" panose="05000000000000000000" pitchFamily="2" charset="2"/>
              <a:buChar char="§"/>
            </a:pPr>
            <a:r>
              <a:rPr lang="en-US" sz="2800" dirty="0">
                <a:solidFill>
                  <a:schemeClr val="accent5">
                    <a:lumMod val="50000"/>
                  </a:schemeClr>
                </a:solidFill>
              </a:rPr>
              <a:t>Delaying Social Security benefits</a:t>
            </a:r>
          </a:p>
          <a:p>
            <a:pPr marL="457200" indent="-457200">
              <a:buFont typeface="Wingdings" panose="05000000000000000000" pitchFamily="2" charset="2"/>
              <a:buChar char="§"/>
            </a:pPr>
            <a:r>
              <a:rPr lang="en-US" sz="2800" dirty="0">
                <a:solidFill>
                  <a:schemeClr val="accent5">
                    <a:lumMod val="50000"/>
                  </a:schemeClr>
                </a:solidFill>
              </a:rPr>
              <a:t>Maximizing survivor benefits</a:t>
            </a:r>
          </a:p>
          <a:p>
            <a:pPr marL="457200" indent="-457200">
              <a:buFont typeface="Wingdings" panose="05000000000000000000" pitchFamily="2" charset="2"/>
              <a:buChar char="§"/>
            </a:pPr>
            <a:r>
              <a:rPr lang="en-US" sz="2800" dirty="0">
                <a:solidFill>
                  <a:schemeClr val="accent5">
                    <a:lumMod val="50000"/>
                  </a:schemeClr>
                </a:solidFill>
              </a:rPr>
              <a:t>Supplement benefits with other sources of guaranteed income</a:t>
            </a:r>
          </a:p>
          <a:p>
            <a:pPr marL="457200" indent="-457200">
              <a:buFont typeface="Wingdings" panose="05000000000000000000" pitchFamily="2" charset="2"/>
              <a:buChar char="§"/>
            </a:pPr>
            <a:r>
              <a:rPr lang="en-US" sz="2800" dirty="0">
                <a:solidFill>
                  <a:schemeClr val="accent5">
                    <a:lumMod val="50000"/>
                  </a:schemeClr>
                </a:solidFill>
              </a:rPr>
              <a:t>Life insurance and annuities to help offset lost benefit due to death of spouse</a:t>
            </a:r>
          </a:p>
          <a:p>
            <a:endParaRPr lang="en-US" sz="2800" dirty="0">
              <a:solidFill>
                <a:schemeClr val="accent5">
                  <a:lumMod val="50000"/>
                </a:schemeClr>
              </a:solidFill>
            </a:endParaRPr>
          </a:p>
        </p:txBody>
      </p:sp>
      <p:sp>
        <p:nvSpPr>
          <p:cNvPr id="3" name="Title 2">
            <a:extLst>
              <a:ext uri="{FF2B5EF4-FFF2-40B4-BE49-F238E27FC236}">
                <a16:creationId xmlns:a16="http://schemas.microsoft.com/office/drawing/2014/main" id="{D0B6FFB4-C1FA-4EBD-AABF-5095B9DFBD52}"/>
              </a:ext>
            </a:extLst>
          </p:cNvPr>
          <p:cNvSpPr>
            <a:spLocks noGrp="1"/>
          </p:cNvSpPr>
          <p:nvPr>
            <p:ph type="title"/>
          </p:nvPr>
        </p:nvSpPr>
        <p:spPr/>
        <p:txBody>
          <a:bodyPr/>
          <a:lstStyle/>
          <a:p>
            <a:r>
              <a:rPr lang="en-US" sz="3600" dirty="0"/>
              <a:t>Potential Spousal Protection Strategies</a:t>
            </a:r>
            <a:br>
              <a:rPr lang="en-US" sz="3600" dirty="0"/>
            </a:br>
            <a:r>
              <a:rPr lang="en-US" sz="2800" dirty="0">
                <a:solidFill>
                  <a:srgbClr val="0070C0"/>
                </a:solidFill>
              </a:rPr>
              <a:t>Social Security</a:t>
            </a:r>
            <a:endParaRPr lang="en-US" sz="3600" dirty="0">
              <a:solidFill>
                <a:srgbClr val="0070C0"/>
              </a:solidFill>
            </a:endParaRPr>
          </a:p>
        </p:txBody>
      </p:sp>
      <p:sp>
        <p:nvSpPr>
          <p:cNvPr id="4" name="Rectangle 3">
            <a:extLst>
              <a:ext uri="{FF2B5EF4-FFF2-40B4-BE49-F238E27FC236}">
                <a16:creationId xmlns:a16="http://schemas.microsoft.com/office/drawing/2014/main" id="{3D504DB0-D1F0-43D0-AC2F-1294FC5EA119}"/>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7808D671-7B3D-4E3F-A138-878D10A1B400}"/>
              </a:ext>
            </a:extLst>
          </p:cNvPr>
          <p:cNvPicPr>
            <a:picLocks noChangeAspect="1"/>
          </p:cNvPicPr>
          <p:nvPr/>
        </p:nvPicPr>
        <p:blipFill>
          <a:blip r:embed="rId3"/>
          <a:stretch>
            <a:fillRect/>
          </a:stretch>
        </p:blipFill>
        <p:spPr>
          <a:xfrm>
            <a:off x="7423688" y="6317267"/>
            <a:ext cx="1579010" cy="364875"/>
          </a:xfrm>
          <a:prstGeom prst="rect">
            <a:avLst/>
          </a:prstGeom>
        </p:spPr>
      </p:pic>
    </p:spTree>
    <p:extLst>
      <p:ext uri="{BB962C8B-B14F-4D97-AF65-F5344CB8AC3E}">
        <p14:creationId xmlns:p14="http://schemas.microsoft.com/office/powerpoint/2010/main" val="3750938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422" y="91440"/>
            <a:ext cx="8778240" cy="914400"/>
          </a:xfrm>
        </p:spPr>
        <p:txBody>
          <a:bodyPr/>
          <a:lstStyle/>
          <a:p>
            <a:r>
              <a:rPr lang="en-US" sz="3600" dirty="0"/>
              <a:t>Review Healthcare and Long-term Care Costs</a:t>
            </a:r>
          </a:p>
        </p:txBody>
      </p:sp>
      <p:sp>
        <p:nvSpPr>
          <p:cNvPr id="4" name="Content Placeholder 1"/>
          <p:cNvSpPr txBox="1">
            <a:spLocks/>
          </p:cNvSpPr>
          <p:nvPr/>
        </p:nvSpPr>
        <p:spPr>
          <a:xfrm>
            <a:off x="5258005" y="1251955"/>
            <a:ext cx="3420834" cy="3395632"/>
          </a:xfrm>
          <a:prstGeom prst="rect">
            <a:avLst/>
          </a:prstGeom>
        </p:spPr>
        <p:txBody>
          <a:bodyPr>
            <a:noAutofit/>
          </a:bodyPr>
          <a:lstStyle>
            <a:lvl1pPr marL="0" indent="0" algn="l" rtl="0" eaLnBrk="0" fontAlgn="base" hangingPunct="0">
              <a:spcBef>
                <a:spcPts val="600"/>
              </a:spcBef>
              <a:spcAft>
                <a:spcPct val="0"/>
              </a:spcAft>
              <a:buClr>
                <a:schemeClr val="accent1"/>
              </a:buClr>
              <a:buFont typeface="Wingdings" pitchFamily="2" charset="2"/>
              <a:defRPr sz="2800" b="1" kern="1200">
                <a:solidFill>
                  <a:schemeClr val="accent5">
                    <a:lumMod val="75000"/>
                  </a:schemeClr>
                </a:solidFill>
                <a:latin typeface="+mj-lt"/>
                <a:ea typeface="+mn-ea"/>
                <a:cs typeface="Arial" pitchFamily="34" charset="0"/>
              </a:defRPr>
            </a:lvl1pPr>
            <a:lvl2pPr marL="742950" indent="-285750" algn="l" rtl="0" eaLnBrk="0" fontAlgn="base" hangingPunct="0">
              <a:spcBef>
                <a:spcPts val="600"/>
              </a:spcBef>
              <a:spcAft>
                <a:spcPct val="0"/>
              </a:spcAft>
              <a:buClr>
                <a:schemeClr val="accent2"/>
              </a:buClr>
              <a:buFont typeface="Wingdings" pitchFamily="2" charset="2"/>
              <a:buChar char="§"/>
              <a:defRPr sz="2000" b="1" kern="1200">
                <a:solidFill>
                  <a:schemeClr val="accent5">
                    <a:lumMod val="75000"/>
                  </a:schemeClr>
                </a:solidFill>
                <a:latin typeface="+mj-lt"/>
                <a:ea typeface="+mn-ea"/>
                <a:cs typeface="Arial" pitchFamily="34" charset="0"/>
              </a:defRPr>
            </a:lvl2pPr>
            <a:lvl3pPr marL="1143000" indent="-228600" algn="l" rtl="0" eaLnBrk="0" fontAlgn="base" hangingPunct="0">
              <a:spcBef>
                <a:spcPts val="600"/>
              </a:spcBef>
              <a:spcAft>
                <a:spcPct val="0"/>
              </a:spcAft>
              <a:buClr>
                <a:schemeClr val="accent2"/>
              </a:buClr>
              <a:buFont typeface="Arial" pitchFamily="34" charset="0"/>
              <a:buChar char="•"/>
              <a:defRPr sz="1800" b="0" kern="1200">
                <a:solidFill>
                  <a:schemeClr val="accent5">
                    <a:lumMod val="75000"/>
                  </a:schemeClr>
                </a:solidFill>
                <a:latin typeface="+mj-lt"/>
                <a:ea typeface="+mn-ea"/>
                <a:cs typeface="Arial" pitchFamily="34" charset="0"/>
              </a:defRPr>
            </a:lvl3pPr>
            <a:lvl4pPr marL="1600200" indent="-228600" algn="l" rtl="0" eaLnBrk="0" fontAlgn="base" hangingPunct="0">
              <a:spcBef>
                <a:spcPts val="600"/>
              </a:spcBef>
              <a:spcAft>
                <a:spcPct val="0"/>
              </a:spcAft>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4pPr>
            <a:lvl5pPr marL="2057400" indent="-228600" algn="l" rtl="0" eaLnBrk="0" fontAlgn="base" hangingPunct="0">
              <a:spcBef>
                <a:spcPts val="600"/>
              </a:spcBef>
              <a:spcAft>
                <a:spcPct val="0"/>
              </a:spcAft>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1800"/>
              </a:spcAft>
              <a:buClr>
                <a:srgbClr val="003050"/>
              </a:buClr>
              <a:buSzTx/>
              <a:buFont typeface="Wingdings" pitchFamily="2" charset="2"/>
              <a:buNone/>
              <a:tabLst/>
              <a:defRPr/>
            </a:pPr>
            <a:r>
              <a:rPr kumimoji="0" lang="en-US" sz="2400" b="1" i="0" u="none" strike="noStrike" kern="1200" cap="none" spc="0" normalizeH="0" baseline="0" noProof="0" dirty="0">
                <a:ln>
                  <a:noFill/>
                </a:ln>
                <a:solidFill>
                  <a:srgbClr val="0070C0"/>
                </a:solidFill>
                <a:effectLst/>
                <a:uLnTx/>
                <a:uFillTx/>
                <a:latin typeface="PrudentialModern SemCond" pitchFamily="2" charset="0"/>
                <a:ea typeface="+mn-ea"/>
                <a:cs typeface="Arial" pitchFamily="34" charset="0"/>
              </a:rPr>
              <a:t>Second largest </a:t>
            </a:r>
            <a:br>
              <a:rPr kumimoji="0" lang="en-US" sz="2400" b="1" i="0" u="none" strike="noStrike" kern="1200" cap="none" spc="0" normalizeH="0" baseline="0" noProof="0" dirty="0">
                <a:ln>
                  <a:noFill/>
                </a:ln>
                <a:solidFill>
                  <a:srgbClr val="626265">
                    <a:lumMod val="75000"/>
                  </a:srgbClr>
                </a:solidFill>
                <a:effectLst/>
                <a:uLnTx/>
                <a:uFillTx/>
                <a:latin typeface="PrudentialModern SemCond" pitchFamily="2" charset="0"/>
                <a:ea typeface="+mn-ea"/>
                <a:cs typeface="Arial" pitchFamily="34" charset="0"/>
              </a:rPr>
            </a:br>
            <a:r>
              <a:rPr kumimoji="0" lang="en-US" sz="2400" b="1" i="0" u="none" strike="noStrike" kern="1200" cap="none" spc="0" normalizeH="0" baseline="0" noProof="0" dirty="0">
                <a:ln>
                  <a:noFill/>
                </a:ln>
                <a:solidFill>
                  <a:srgbClr val="626265">
                    <a:lumMod val="75000"/>
                  </a:srgbClr>
                </a:solidFill>
                <a:effectLst/>
                <a:uLnTx/>
                <a:uFillTx/>
                <a:latin typeface="PrudentialModern SemCond" pitchFamily="2" charset="0"/>
                <a:ea typeface="+mn-ea"/>
                <a:cs typeface="Arial" pitchFamily="34" charset="0"/>
              </a:rPr>
              <a:t>expense in retirement</a:t>
            </a:r>
            <a:r>
              <a:rPr lang="en-US" sz="2400" b="0" baseline="30000" dirty="0">
                <a:solidFill>
                  <a:srgbClr val="626265">
                    <a:lumMod val="75000"/>
                  </a:srgbClr>
                </a:solidFill>
                <a:latin typeface="PrudentialModern SemCond" pitchFamily="2" charset="0"/>
              </a:rPr>
              <a:t>1</a:t>
            </a:r>
            <a:endParaRPr kumimoji="0" lang="en-US" sz="2400" b="0" i="0" u="none" strike="noStrike" kern="1200" cap="none" spc="0" normalizeH="0" baseline="30000" noProof="0" dirty="0">
              <a:ln>
                <a:noFill/>
              </a:ln>
              <a:solidFill>
                <a:srgbClr val="626265">
                  <a:lumMod val="75000"/>
                </a:srgbClr>
              </a:solidFill>
              <a:effectLst/>
              <a:uLnTx/>
              <a:uFillTx/>
              <a:latin typeface="PrudentialModern SemCond" pitchFamily="2" charset="0"/>
              <a:ea typeface="+mn-ea"/>
              <a:cs typeface="Arial" pitchFamily="34" charset="0"/>
            </a:endParaRPr>
          </a:p>
          <a:p>
            <a:pPr marL="0" marR="0" lvl="0" indent="0" algn="l" defTabSz="914400" rtl="0" eaLnBrk="0" fontAlgn="base" latinLnBrk="0" hangingPunct="0">
              <a:lnSpc>
                <a:spcPct val="100000"/>
              </a:lnSpc>
              <a:spcBef>
                <a:spcPts val="0"/>
              </a:spcBef>
              <a:spcAft>
                <a:spcPts val="1800"/>
              </a:spcAft>
              <a:buClr>
                <a:srgbClr val="003050"/>
              </a:buClr>
              <a:buSzTx/>
              <a:buFont typeface="Wingdings" pitchFamily="2" charset="2"/>
              <a:buNone/>
              <a:tabLst/>
              <a:defRPr/>
            </a:pPr>
            <a:r>
              <a:rPr kumimoji="0" lang="en-US" sz="2400" b="1" i="0" u="none" strike="noStrike" kern="1200" cap="none" spc="0" normalizeH="0" baseline="0" noProof="0" dirty="0">
                <a:ln>
                  <a:noFill/>
                </a:ln>
                <a:solidFill>
                  <a:srgbClr val="0070C0"/>
                </a:solidFill>
                <a:effectLst/>
                <a:uLnTx/>
                <a:uFillTx/>
                <a:latin typeface="PrudentialModern SemCond" pitchFamily="2" charset="0"/>
                <a:ea typeface="+mn-ea"/>
                <a:cs typeface="Arial" pitchFamily="34" charset="0"/>
              </a:rPr>
              <a:t>26% </a:t>
            </a:r>
            <a:r>
              <a:rPr kumimoji="0" lang="en-US" sz="2400" b="1" i="0" u="none" strike="noStrike" kern="1200" cap="none" spc="0" normalizeH="0" baseline="0" noProof="0" dirty="0">
                <a:ln>
                  <a:noFill/>
                </a:ln>
                <a:solidFill>
                  <a:srgbClr val="626265">
                    <a:lumMod val="75000"/>
                  </a:srgbClr>
                </a:solidFill>
                <a:effectLst/>
                <a:uLnTx/>
                <a:uFillTx/>
                <a:latin typeface="PrudentialModern SemCond" pitchFamily="2" charset="0"/>
                <a:ea typeface="+mn-ea"/>
                <a:cs typeface="Arial" pitchFamily="34" charset="0"/>
              </a:rPr>
              <a:t>are “very confident” that they will have enough money to take care of medical expenses in retirement</a:t>
            </a:r>
            <a:r>
              <a:rPr lang="en-US" sz="2400" b="0" baseline="30000" dirty="0">
                <a:solidFill>
                  <a:srgbClr val="626265">
                    <a:lumMod val="75000"/>
                  </a:srgbClr>
                </a:solidFill>
                <a:latin typeface="PrudentialModern SemCond" pitchFamily="2" charset="0"/>
              </a:rPr>
              <a:t>2</a:t>
            </a:r>
            <a:r>
              <a:rPr kumimoji="0" lang="en-US" sz="2400" b="1" i="0" u="none" strike="noStrike" kern="1200" cap="none" spc="0" normalizeH="0" baseline="0" noProof="0" dirty="0">
                <a:ln>
                  <a:noFill/>
                </a:ln>
                <a:solidFill>
                  <a:srgbClr val="626265">
                    <a:lumMod val="75000"/>
                  </a:srgbClr>
                </a:solidFill>
                <a:effectLst/>
                <a:uLnTx/>
                <a:uFillTx/>
                <a:latin typeface="PrudentialModern SemCond" pitchFamily="2" charset="0"/>
                <a:ea typeface="+mn-ea"/>
                <a:cs typeface="Arial" pitchFamily="34" charset="0"/>
              </a:rPr>
              <a:t> </a:t>
            </a:r>
          </a:p>
          <a:p>
            <a:pPr marL="58738" marR="0" lvl="0" indent="0" algn="l" defTabSz="914400" rtl="0" eaLnBrk="0" fontAlgn="base" latinLnBrk="0" hangingPunct="0">
              <a:lnSpc>
                <a:spcPct val="100000"/>
              </a:lnSpc>
              <a:spcBef>
                <a:spcPts val="0"/>
              </a:spcBef>
              <a:spcAft>
                <a:spcPts val="1800"/>
              </a:spcAft>
              <a:buClr>
                <a:srgbClr val="003050"/>
              </a:buClr>
              <a:buSzTx/>
              <a:buFont typeface="Wingdings" pitchFamily="2" charset="2"/>
              <a:buNone/>
              <a:tabLst/>
              <a:defRPr/>
            </a:pPr>
            <a:r>
              <a:rPr kumimoji="0" lang="en-US" sz="2400" b="1" i="0" u="none" strike="noStrike" kern="1200" cap="none" spc="0" normalizeH="0" baseline="0" noProof="0" dirty="0">
                <a:ln>
                  <a:noFill/>
                </a:ln>
                <a:solidFill>
                  <a:srgbClr val="0070C0"/>
                </a:solidFill>
                <a:effectLst/>
                <a:uLnTx/>
                <a:uFillTx/>
                <a:latin typeface="PrudentialModern SemCond" pitchFamily="2" charset="0"/>
                <a:ea typeface="+mn-ea"/>
                <a:cs typeface="Arial" pitchFamily="34" charset="0"/>
              </a:rPr>
              <a:t>Does not include</a:t>
            </a:r>
            <a:r>
              <a:rPr kumimoji="0" lang="en-US" sz="2400" b="1" i="0" u="none" strike="noStrike" kern="1200" cap="none" spc="0" normalizeH="0" baseline="0" noProof="0" dirty="0">
                <a:ln>
                  <a:noFill/>
                </a:ln>
                <a:solidFill>
                  <a:srgbClr val="00769D"/>
                </a:solidFill>
                <a:effectLst/>
                <a:uLnTx/>
                <a:uFillTx/>
                <a:latin typeface="PrudentialModern SemCond" pitchFamily="2" charset="0"/>
                <a:ea typeface="+mn-ea"/>
                <a:cs typeface="Arial" pitchFamily="34" charset="0"/>
              </a:rPr>
              <a:t> </a:t>
            </a:r>
            <a:r>
              <a:rPr kumimoji="0" lang="en-US" sz="2400" b="0" i="0" u="none" strike="noStrike" kern="1200" cap="none" spc="0" normalizeH="0" baseline="0" noProof="0" dirty="0">
                <a:ln>
                  <a:noFill/>
                </a:ln>
                <a:solidFill>
                  <a:srgbClr val="626265">
                    <a:lumMod val="50000"/>
                  </a:srgbClr>
                </a:solidFill>
                <a:effectLst/>
                <a:uLnTx/>
                <a:uFillTx/>
                <a:latin typeface="PrudentialModern SemCond" pitchFamily="2" charset="0"/>
                <a:ea typeface="+mn-ea"/>
                <a:cs typeface="Arial" pitchFamily="34" charset="0"/>
              </a:rPr>
              <a:t>long-term care costs</a:t>
            </a:r>
            <a:r>
              <a:rPr lang="en-US" sz="2400" baseline="30000" dirty="0">
                <a:solidFill>
                  <a:srgbClr val="626265">
                    <a:lumMod val="75000"/>
                  </a:srgbClr>
                </a:solidFill>
                <a:latin typeface="PrudentialModern SemCond" pitchFamily="2" charset="0"/>
              </a:rPr>
              <a:t>3</a:t>
            </a:r>
            <a:endParaRPr kumimoji="0" lang="en-US" sz="2400" b="1" i="0" u="none" strike="noStrike" kern="1200" cap="none" spc="0" normalizeH="0" baseline="0" noProof="0" dirty="0">
              <a:ln>
                <a:noFill/>
              </a:ln>
              <a:solidFill>
                <a:srgbClr val="626265">
                  <a:lumMod val="75000"/>
                </a:srgbClr>
              </a:solidFill>
              <a:effectLst/>
              <a:uLnTx/>
              <a:uFillTx/>
              <a:latin typeface="PrudentialModern SemCond" pitchFamily="2" charset="0"/>
              <a:ea typeface="+mn-ea"/>
              <a:cs typeface="Arial" pitchFamily="34" charset="0"/>
            </a:endParaRPr>
          </a:p>
        </p:txBody>
      </p:sp>
      <p:sp>
        <p:nvSpPr>
          <p:cNvPr id="6" name="Freeform 5"/>
          <p:cNvSpPr/>
          <p:nvPr/>
        </p:nvSpPr>
        <p:spPr>
          <a:xfrm>
            <a:off x="4922713" y="1373872"/>
            <a:ext cx="186770" cy="447346"/>
          </a:xfrm>
          <a:custGeom>
            <a:avLst/>
            <a:gdLst>
              <a:gd name="connsiteX0" fmla="*/ 0 w 914400"/>
              <a:gd name="connsiteY0" fmla="*/ 0 h 1828800"/>
              <a:gd name="connsiteX1" fmla="*/ 914400 w 914400"/>
              <a:gd name="connsiteY1" fmla="*/ 914400 h 1828800"/>
              <a:gd name="connsiteX2" fmla="*/ 0 w 914400"/>
              <a:gd name="connsiteY2" fmla="*/ 1828800 h 1828800"/>
              <a:gd name="connsiteX3" fmla="*/ 0 w 914400"/>
              <a:gd name="connsiteY3" fmla="*/ 0 h 1828800"/>
            </a:gdLst>
            <a:ahLst/>
            <a:cxnLst>
              <a:cxn ang="0">
                <a:pos x="connsiteX0" y="connsiteY0"/>
              </a:cxn>
              <a:cxn ang="0">
                <a:pos x="connsiteX1" y="connsiteY1"/>
              </a:cxn>
              <a:cxn ang="0">
                <a:pos x="connsiteX2" y="connsiteY2"/>
              </a:cxn>
              <a:cxn ang="0">
                <a:pos x="connsiteX3" y="connsiteY3"/>
              </a:cxn>
            </a:cxnLst>
            <a:rect l="l" t="t" r="r" b="b"/>
            <a:pathLst>
              <a:path w="914400" h="1828800">
                <a:moveTo>
                  <a:pt x="0" y="0"/>
                </a:moveTo>
                <a:lnTo>
                  <a:pt x="914400" y="914400"/>
                </a:lnTo>
                <a:lnTo>
                  <a:pt x="0" y="18288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Freeform 6"/>
          <p:cNvSpPr/>
          <p:nvPr/>
        </p:nvSpPr>
        <p:spPr>
          <a:xfrm>
            <a:off x="4922713" y="2354991"/>
            <a:ext cx="186770" cy="447346"/>
          </a:xfrm>
          <a:custGeom>
            <a:avLst/>
            <a:gdLst>
              <a:gd name="connsiteX0" fmla="*/ 0 w 914400"/>
              <a:gd name="connsiteY0" fmla="*/ 0 h 1828800"/>
              <a:gd name="connsiteX1" fmla="*/ 914400 w 914400"/>
              <a:gd name="connsiteY1" fmla="*/ 914400 h 1828800"/>
              <a:gd name="connsiteX2" fmla="*/ 0 w 914400"/>
              <a:gd name="connsiteY2" fmla="*/ 1828800 h 1828800"/>
              <a:gd name="connsiteX3" fmla="*/ 0 w 914400"/>
              <a:gd name="connsiteY3" fmla="*/ 0 h 1828800"/>
            </a:gdLst>
            <a:ahLst/>
            <a:cxnLst>
              <a:cxn ang="0">
                <a:pos x="connsiteX0" y="connsiteY0"/>
              </a:cxn>
              <a:cxn ang="0">
                <a:pos x="connsiteX1" y="connsiteY1"/>
              </a:cxn>
              <a:cxn ang="0">
                <a:pos x="connsiteX2" y="connsiteY2"/>
              </a:cxn>
              <a:cxn ang="0">
                <a:pos x="connsiteX3" y="connsiteY3"/>
              </a:cxn>
            </a:cxnLst>
            <a:rect l="l" t="t" r="r" b="b"/>
            <a:pathLst>
              <a:path w="914400" h="1828800">
                <a:moveTo>
                  <a:pt x="0" y="0"/>
                </a:moveTo>
                <a:lnTo>
                  <a:pt x="914400" y="914400"/>
                </a:lnTo>
                <a:lnTo>
                  <a:pt x="0" y="18288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Freeform 7"/>
          <p:cNvSpPr/>
          <p:nvPr/>
        </p:nvSpPr>
        <p:spPr>
          <a:xfrm>
            <a:off x="4922713" y="4327480"/>
            <a:ext cx="186770" cy="447346"/>
          </a:xfrm>
          <a:custGeom>
            <a:avLst/>
            <a:gdLst>
              <a:gd name="connsiteX0" fmla="*/ 0 w 914400"/>
              <a:gd name="connsiteY0" fmla="*/ 0 h 1828800"/>
              <a:gd name="connsiteX1" fmla="*/ 914400 w 914400"/>
              <a:gd name="connsiteY1" fmla="*/ 914400 h 1828800"/>
              <a:gd name="connsiteX2" fmla="*/ 0 w 914400"/>
              <a:gd name="connsiteY2" fmla="*/ 1828800 h 1828800"/>
              <a:gd name="connsiteX3" fmla="*/ 0 w 914400"/>
              <a:gd name="connsiteY3" fmla="*/ 0 h 1828800"/>
            </a:gdLst>
            <a:ahLst/>
            <a:cxnLst>
              <a:cxn ang="0">
                <a:pos x="connsiteX0" y="connsiteY0"/>
              </a:cxn>
              <a:cxn ang="0">
                <a:pos x="connsiteX1" y="connsiteY1"/>
              </a:cxn>
              <a:cxn ang="0">
                <a:pos x="connsiteX2" y="connsiteY2"/>
              </a:cxn>
              <a:cxn ang="0">
                <a:pos x="connsiteX3" y="connsiteY3"/>
              </a:cxn>
            </a:cxnLst>
            <a:rect l="l" t="t" r="r" b="b"/>
            <a:pathLst>
              <a:path w="914400" h="1828800">
                <a:moveTo>
                  <a:pt x="0" y="0"/>
                </a:moveTo>
                <a:lnTo>
                  <a:pt x="914400" y="914400"/>
                </a:lnTo>
                <a:lnTo>
                  <a:pt x="0" y="18288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ound Diagonal Corner Rectangle 8"/>
          <p:cNvSpPr/>
          <p:nvPr/>
        </p:nvSpPr>
        <p:spPr>
          <a:xfrm>
            <a:off x="353785" y="1434005"/>
            <a:ext cx="4050346" cy="3874974"/>
          </a:xfrm>
          <a:prstGeom prst="round2DiagRect">
            <a:avLst>
              <a:gd name="adj1" fmla="val 0"/>
              <a:gd name="adj2" fmla="val 1644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D201"/>
                </a:solidFill>
                <a:effectLst/>
                <a:uLnTx/>
                <a:uFillTx/>
                <a:latin typeface="PrudentialModern SemCond" pitchFamily="2" charset="0"/>
                <a:ea typeface="+mn-ea"/>
                <a:cs typeface="+mn-cs"/>
              </a:rPr>
              <a:t>HEALTHCARE</a:t>
            </a:r>
            <a:br>
              <a:rPr kumimoji="0" lang="en-US" sz="2000" b="1" i="0" u="none" strike="noStrike" kern="1200" cap="none" spc="0" normalizeH="0" baseline="0" noProof="0" dirty="0">
                <a:ln>
                  <a:noFill/>
                </a:ln>
                <a:solidFill>
                  <a:srgbClr val="FFD201"/>
                </a:solidFill>
                <a:effectLst/>
                <a:uLnTx/>
                <a:uFillTx/>
                <a:latin typeface="PrudentialModern SemCond" pitchFamily="2" charset="0"/>
                <a:ea typeface="+mn-ea"/>
                <a:cs typeface="+mn-cs"/>
              </a:rPr>
            </a:br>
            <a:r>
              <a:rPr kumimoji="0" lang="en-US" sz="2400" b="0" i="0" u="none" strike="noStrike" kern="1200" cap="none" spc="0" normalizeH="0" baseline="0" noProof="0" dirty="0">
                <a:ln>
                  <a:noFill/>
                </a:ln>
                <a:solidFill>
                  <a:srgbClr val="FFFFFF"/>
                </a:solidFill>
                <a:effectLst/>
                <a:uLnTx/>
                <a:uFillTx/>
                <a:latin typeface="PrudentialModern SemCond" pitchFamily="2" charset="0"/>
                <a:ea typeface="+mn-ea"/>
                <a:cs typeface="Times New Roman" panose="02020603050405020304" pitchFamily="18" charset="0"/>
              </a:rPr>
              <a:t>Can take a healthy bite out </a:t>
            </a:r>
            <a:br>
              <a:rPr kumimoji="0" lang="en-US" sz="2400" b="0" i="0" u="none" strike="noStrike" kern="1200" cap="none" spc="0" normalizeH="0" baseline="0" noProof="0" dirty="0">
                <a:ln>
                  <a:noFill/>
                </a:ln>
                <a:solidFill>
                  <a:srgbClr val="FFFFFF"/>
                </a:solidFill>
                <a:effectLst/>
                <a:uLnTx/>
                <a:uFillTx/>
                <a:latin typeface="PrudentialModern SemCond" pitchFamily="2" charset="0"/>
                <a:ea typeface="+mn-ea"/>
                <a:cs typeface="Times New Roman" panose="02020603050405020304" pitchFamily="18" charset="0"/>
              </a:rPr>
            </a:br>
            <a:r>
              <a:rPr kumimoji="0" lang="en-US" sz="2400" b="0" i="0" u="none" strike="noStrike" kern="1200" cap="none" spc="0" normalizeH="0" baseline="0" noProof="0" dirty="0">
                <a:ln>
                  <a:noFill/>
                </a:ln>
                <a:solidFill>
                  <a:srgbClr val="FFFFFF"/>
                </a:solidFill>
                <a:effectLst/>
                <a:uLnTx/>
                <a:uFillTx/>
                <a:latin typeface="PrudentialModern SemCond" pitchFamily="2" charset="0"/>
                <a:ea typeface="+mn-ea"/>
                <a:cs typeface="Times New Roman" panose="02020603050405020304" pitchFamily="18" charset="0"/>
              </a:rPr>
              <a:t>of retirement savings.</a:t>
            </a: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1600" b="0" i="0" u="none" strike="noStrike" kern="1200" cap="none" spc="0" normalizeH="0" baseline="0" noProof="0" dirty="0">
                <a:ln>
                  <a:noFill/>
                </a:ln>
                <a:solidFill>
                  <a:srgbClr val="FFFFFF"/>
                </a:solidFill>
                <a:effectLst/>
                <a:uLnTx/>
                <a:uFillTx/>
                <a:latin typeface="PrudentialModern SemCond" pitchFamily="2" charset="0"/>
                <a:ea typeface="+mn-ea"/>
                <a:cs typeface="Times New Roman" panose="02020603050405020304" pitchFamily="18" charset="0"/>
              </a:rPr>
            </a:br>
            <a:r>
              <a:rPr kumimoji="0" lang="en-US" sz="2000" b="0" i="0" u="none" strike="noStrike" kern="1200" cap="none" spc="0" normalizeH="0" baseline="0" noProof="0" dirty="0">
                <a:ln>
                  <a:noFill/>
                </a:ln>
                <a:solidFill>
                  <a:srgbClr val="FFFFFF"/>
                </a:solidFill>
                <a:effectLst/>
                <a:uLnTx/>
                <a:uFillTx/>
                <a:latin typeface="PrudentialModern SemCond" pitchFamily="2" charset="0"/>
                <a:ea typeface="+mn-ea"/>
                <a:cs typeface="Times New Roman" panose="02020603050405020304" pitchFamily="18" charset="0"/>
              </a:rPr>
              <a:t>It is estimated that an average, healthy 65-year-old couple will need</a:t>
            </a:r>
            <a:endParaRPr kumimoji="0" lang="en-US" b="0" i="0" u="none" strike="noStrike" kern="1200" cap="none" spc="0" normalizeH="0" baseline="0" noProof="0" dirty="0">
              <a:ln>
                <a:noFill/>
              </a:ln>
              <a:solidFill>
                <a:srgbClr val="FFFFFF"/>
              </a:solidFill>
              <a:effectLst/>
              <a:uLnTx/>
              <a:uFillTx/>
              <a:latin typeface="PrudentialModern SemCond" pitchFamily="2"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rudentialModern SemCond" pitchFamily="2" charset="0"/>
                <a:ea typeface="+mn-ea"/>
                <a:cs typeface="+mn-cs"/>
              </a:rPr>
              <a:t>$285,000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PrudentialModern SemCond" pitchFamily="2" charset="0"/>
                <a:ea typeface="+mn-ea"/>
                <a:cs typeface="Times New Roman" panose="02020603050405020304" pitchFamily="18" charset="0"/>
              </a:rPr>
              <a:t>to pay for medical expenses for </a:t>
            </a:r>
            <a:br>
              <a:rPr kumimoji="0" lang="en-US" sz="2000" b="0" i="0" u="none" strike="noStrike" kern="1200" cap="none" spc="0" normalizeH="0" baseline="0" noProof="0" dirty="0">
                <a:ln>
                  <a:noFill/>
                </a:ln>
                <a:solidFill>
                  <a:srgbClr val="FFFFFF"/>
                </a:solidFill>
                <a:effectLst/>
                <a:uLnTx/>
                <a:uFillTx/>
                <a:latin typeface="PrudentialModern SemCond" pitchFamily="2" charset="0"/>
                <a:ea typeface="+mn-ea"/>
                <a:cs typeface="Times New Roman" panose="02020603050405020304" pitchFamily="18" charset="0"/>
              </a:rPr>
            </a:br>
            <a:r>
              <a:rPr kumimoji="0" lang="en-US" sz="2000" b="0" i="0" u="none" strike="noStrike" kern="1200" cap="none" spc="0" normalizeH="0" baseline="0" noProof="0" dirty="0">
                <a:ln>
                  <a:noFill/>
                </a:ln>
                <a:solidFill>
                  <a:srgbClr val="FFFFFF"/>
                </a:solidFill>
                <a:effectLst/>
                <a:uLnTx/>
                <a:uFillTx/>
                <a:latin typeface="PrudentialModern SemCond" pitchFamily="2" charset="0"/>
                <a:ea typeface="+mn-ea"/>
                <a:cs typeface="Times New Roman" panose="02020603050405020304" pitchFamily="18" charset="0"/>
              </a:rPr>
              <a:t>the remainder of their lives.</a:t>
            </a:r>
            <a:r>
              <a:rPr kumimoji="0" lang="en-US" sz="2000" b="0" i="0" u="none" strike="noStrike" kern="1200" cap="none" spc="0" normalizeH="0" baseline="30000" noProof="0" dirty="0">
                <a:ln>
                  <a:noFill/>
                </a:ln>
                <a:solidFill>
                  <a:srgbClr val="FFFFFF"/>
                </a:solidFill>
                <a:effectLst/>
                <a:uLnTx/>
                <a:uFillTx/>
                <a:latin typeface="PrudentialModern SemCond" pitchFamily="2" charset="0"/>
                <a:ea typeface="+mn-ea"/>
                <a:cs typeface="Times New Roman" panose="02020603050405020304" pitchFamily="18" charset="0"/>
              </a:rPr>
              <a:t>1</a:t>
            </a:r>
          </a:p>
        </p:txBody>
      </p:sp>
      <p:sp>
        <p:nvSpPr>
          <p:cNvPr id="12" name="Text Placeholder 18">
            <a:extLst>
              <a:ext uri="{FF2B5EF4-FFF2-40B4-BE49-F238E27FC236}">
                <a16:creationId xmlns:a16="http://schemas.microsoft.com/office/drawing/2014/main" id="{B12833B0-D18E-4C61-A686-289E4BE46728}"/>
              </a:ext>
            </a:extLst>
          </p:cNvPr>
          <p:cNvSpPr txBox="1">
            <a:spLocks/>
          </p:cNvSpPr>
          <p:nvPr/>
        </p:nvSpPr>
        <p:spPr>
          <a:xfrm>
            <a:off x="247650" y="5522229"/>
            <a:ext cx="8648700" cy="557465"/>
          </a:xfrm>
          <a:prstGeom prst="rect">
            <a:avLst/>
          </a:prstGeom>
        </p:spPr>
        <p:txBody>
          <a:bodyPr/>
          <a:lstStyle>
            <a:lvl1pPr marL="233363" indent="-233363" algn="l" defTabSz="914400" rtl="0" eaLnBrk="1" latinLnBrk="0" hangingPunct="1">
              <a:lnSpc>
                <a:spcPct val="95000"/>
              </a:lnSpc>
              <a:spcBef>
                <a:spcPts val="1200"/>
              </a:spcBef>
              <a:buClr>
                <a:schemeClr val="accent2"/>
              </a:buClr>
              <a:buFont typeface="Wingdings" pitchFamily="2" charset="2"/>
              <a:buChar char="§"/>
              <a:defRPr sz="2200" b="0" kern="1200">
                <a:solidFill>
                  <a:schemeClr val="tx1"/>
                </a:solidFill>
                <a:latin typeface="Arial" pitchFamily="34" charset="0"/>
                <a:ea typeface="+mn-ea"/>
                <a:cs typeface="Arial" pitchFamily="34" charset="0"/>
              </a:defRPr>
            </a:lvl1pPr>
            <a:lvl2pPr marL="631825" indent="-285750" algn="l" defTabSz="914400" rtl="0" eaLnBrk="1" latinLnBrk="0" hangingPunct="1">
              <a:lnSpc>
                <a:spcPct val="95000"/>
              </a:lnSpc>
              <a:spcBef>
                <a:spcPts val="800"/>
              </a:spcBef>
              <a:buClr>
                <a:schemeClr val="accent2"/>
              </a:buClr>
              <a:buFont typeface="Arial" pitchFamily="34" charset="0"/>
              <a:buChar char="–"/>
              <a:defRPr sz="2000" b="0" kern="1200">
                <a:solidFill>
                  <a:schemeClr val="tx1"/>
                </a:solidFill>
                <a:latin typeface="Arial" pitchFamily="34" charset="0"/>
                <a:ea typeface="+mn-ea"/>
                <a:cs typeface="Arial" pitchFamily="34" charset="0"/>
              </a:defRPr>
            </a:lvl2pPr>
            <a:lvl3pPr marL="1030288" indent="-227013" algn="l" defTabSz="914400" rtl="0" eaLnBrk="1" latinLnBrk="0" hangingPunct="1">
              <a:lnSpc>
                <a:spcPct val="95000"/>
              </a:lnSpc>
              <a:spcBef>
                <a:spcPts val="700"/>
              </a:spcBef>
              <a:buClr>
                <a:schemeClr val="accent2"/>
              </a:buClr>
              <a:buFont typeface="Arial" pitchFamily="34" charset="0"/>
              <a:buChar char="•"/>
              <a:defRPr sz="1800" b="0" kern="1200">
                <a:solidFill>
                  <a:schemeClr val="tx1"/>
                </a:solidFill>
                <a:latin typeface="Arial" pitchFamily="34" charset="0"/>
                <a:ea typeface="+mn-ea"/>
                <a:cs typeface="Arial" pitchFamily="34" charset="0"/>
              </a:defRPr>
            </a:lvl3pPr>
            <a:lvl4pPr marL="1430338" indent="-233363" algn="l" defTabSz="914400" rtl="0" eaLnBrk="1" latinLnBrk="0" hangingPunct="1">
              <a:lnSpc>
                <a:spcPct val="95000"/>
              </a:lnSpc>
              <a:spcBef>
                <a:spcPts val="6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4pPr>
            <a:lvl5pPr marL="1770063" indent="-227013" algn="l" defTabSz="914400" rtl="0" eaLnBrk="1" latinLnBrk="0" hangingPunct="1">
              <a:lnSpc>
                <a:spcPct val="95000"/>
              </a:lnSpc>
              <a:spcBef>
                <a:spcPts val="5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63BD"/>
              </a:buClr>
              <a:buSzTx/>
              <a:buFont typeface="Wingdings" pitchFamily="2" charset="2"/>
              <a:buNone/>
              <a:tabLst/>
              <a:defRPr/>
            </a:pPr>
            <a:r>
              <a:rPr kumimoji="0" lang="en-US" sz="1000" b="0" i="0" u="none" strike="noStrike" kern="1200" cap="none" spc="0" normalizeH="0" baseline="30000" noProof="0" dirty="0">
                <a:ln>
                  <a:noFill/>
                </a:ln>
                <a:solidFill>
                  <a:srgbClr val="0C0C0C"/>
                </a:solidFill>
                <a:effectLst/>
                <a:uLnTx/>
                <a:uFillTx/>
                <a:latin typeface="Arial Narrow" panose="020B0606020202030204" pitchFamily="34" charset="0"/>
                <a:ea typeface="+mn-ea"/>
                <a:cs typeface="Arial" pitchFamily="34" charset="0"/>
              </a:rPr>
              <a:t>1</a:t>
            </a:r>
            <a:r>
              <a:rPr kumimoji="0" lang="en-US" sz="1000" b="0" i="0" u="none" strike="noStrike" kern="1200" cap="none" spc="0" normalizeH="0" baseline="0" noProof="0" dirty="0">
                <a:ln>
                  <a:noFill/>
                </a:ln>
                <a:solidFill>
                  <a:srgbClr val="0C0C0C"/>
                </a:solidFill>
                <a:effectLst/>
                <a:uLnTx/>
                <a:uFillTx/>
                <a:latin typeface="Arial Narrow" panose="020B0606020202030204" pitchFamily="34" charset="0"/>
                <a:ea typeface="+mn-ea"/>
                <a:cs typeface="Arial" pitchFamily="34" charset="0"/>
              </a:rPr>
              <a:t> Fidelity Benefits Consulting estimate, 2019. Healthcare and nursing home costs may vary by state. </a:t>
            </a:r>
          </a:p>
          <a:p>
            <a:pPr marL="0" marR="0" lvl="0" indent="0" algn="l" defTabSz="914400" rtl="0" eaLnBrk="1" fontAlgn="auto" latinLnBrk="0" hangingPunct="1">
              <a:lnSpc>
                <a:spcPct val="100000"/>
              </a:lnSpc>
              <a:spcBef>
                <a:spcPts val="0"/>
              </a:spcBef>
              <a:spcAft>
                <a:spcPts val="0"/>
              </a:spcAft>
              <a:buClr>
                <a:srgbClr val="0063BD"/>
              </a:buClr>
              <a:buSzTx/>
              <a:buFont typeface="Wingdings" pitchFamily="2" charset="2"/>
              <a:buNone/>
              <a:tabLst/>
              <a:defRPr/>
            </a:pPr>
            <a:r>
              <a:rPr lang="en-US" sz="1000" baseline="30000" dirty="0">
                <a:solidFill>
                  <a:srgbClr val="0C0C0C"/>
                </a:solidFill>
                <a:latin typeface="Arial Narrow" panose="020B0606020202030204" pitchFamily="34" charset="0"/>
              </a:rPr>
              <a:t>2</a:t>
            </a:r>
            <a:r>
              <a:rPr kumimoji="0" lang="en-US" sz="1000" b="0" i="0" u="none" strike="noStrike" kern="1200" cap="none" spc="0" normalizeH="0" baseline="0" noProof="0" dirty="0">
                <a:ln>
                  <a:noFill/>
                </a:ln>
                <a:solidFill>
                  <a:srgbClr val="0C0C0C"/>
                </a:solidFill>
                <a:effectLst/>
                <a:uLnTx/>
                <a:uFillTx/>
                <a:latin typeface="Arial Narrow" panose="020B0606020202030204" pitchFamily="34" charset="0"/>
                <a:ea typeface="+mn-ea"/>
                <a:cs typeface="Arial" pitchFamily="34" charset="0"/>
              </a:rPr>
              <a:t> Bureau of Labor Statistics, Consumer Expenditure Survey 2017; Table 1300 Mean annual expenditures by age; Age 75+</a:t>
            </a:r>
          </a:p>
          <a:p>
            <a:pPr marL="0" marR="0" lvl="0" indent="0" algn="l" defTabSz="914400" rtl="0" eaLnBrk="1" fontAlgn="auto" latinLnBrk="0" hangingPunct="1">
              <a:lnSpc>
                <a:spcPct val="100000"/>
              </a:lnSpc>
              <a:spcBef>
                <a:spcPts val="0"/>
              </a:spcBef>
              <a:spcAft>
                <a:spcPts val="0"/>
              </a:spcAft>
              <a:buClr>
                <a:srgbClr val="0063BD"/>
              </a:buClr>
              <a:buSzTx/>
              <a:buFont typeface="Wingdings" pitchFamily="2" charset="2"/>
              <a:buNone/>
              <a:tabLst/>
              <a:defRPr/>
            </a:pPr>
            <a:r>
              <a:rPr lang="en-US" sz="1000" baseline="30000" dirty="0">
                <a:solidFill>
                  <a:srgbClr val="0C0C0C"/>
                </a:solidFill>
                <a:latin typeface="Arial Narrow" panose="020B0606020202030204" pitchFamily="34" charset="0"/>
              </a:rPr>
              <a:t>3</a:t>
            </a:r>
            <a:r>
              <a:rPr kumimoji="0" lang="en-US" sz="1000" b="0" i="0" u="none" strike="noStrike" kern="1200" cap="none" spc="0" normalizeH="0" baseline="0" noProof="0" dirty="0">
                <a:ln>
                  <a:noFill/>
                </a:ln>
                <a:solidFill>
                  <a:srgbClr val="0C0C0C"/>
                </a:solidFill>
                <a:effectLst/>
                <a:uLnTx/>
                <a:uFillTx/>
                <a:latin typeface="Arial Narrow" panose="020B0606020202030204" pitchFamily="34" charset="0"/>
                <a:ea typeface="+mn-ea"/>
                <a:cs typeface="Arial" pitchFamily="34" charset="0"/>
              </a:rPr>
              <a:t> Employee Benefits Research Institute (EBRI), 2018 Retirement Confidence Survey, April 24, 2018 </a:t>
            </a:r>
          </a:p>
        </p:txBody>
      </p:sp>
      <p:sp>
        <p:nvSpPr>
          <p:cNvPr id="10" name="Rectangle 9">
            <a:extLst>
              <a:ext uri="{FF2B5EF4-FFF2-40B4-BE49-F238E27FC236}">
                <a16:creationId xmlns:a16="http://schemas.microsoft.com/office/drawing/2014/main" id="{83FFFF02-E1A5-432C-AD28-ADE9F62DECE5}"/>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drawing&#10;&#10;Description automatically generated">
            <a:extLst>
              <a:ext uri="{FF2B5EF4-FFF2-40B4-BE49-F238E27FC236}">
                <a16:creationId xmlns:a16="http://schemas.microsoft.com/office/drawing/2014/main" id="{470A3696-9648-437B-A8F3-E39648A34863}"/>
              </a:ext>
            </a:extLst>
          </p:cNvPr>
          <p:cNvPicPr>
            <a:picLocks noChangeAspect="1"/>
          </p:cNvPicPr>
          <p:nvPr/>
        </p:nvPicPr>
        <p:blipFill>
          <a:blip r:embed="rId3"/>
          <a:stretch>
            <a:fillRect/>
          </a:stretch>
        </p:blipFill>
        <p:spPr>
          <a:xfrm>
            <a:off x="7423688" y="6317267"/>
            <a:ext cx="1579010" cy="364875"/>
          </a:xfrm>
          <a:prstGeom prst="rect">
            <a:avLst/>
          </a:prstGeom>
        </p:spPr>
      </p:pic>
    </p:spTree>
    <p:extLst>
      <p:ext uri="{BB962C8B-B14F-4D97-AF65-F5344CB8AC3E}">
        <p14:creationId xmlns:p14="http://schemas.microsoft.com/office/powerpoint/2010/main" val="1463888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1"/>
            <a:ext cx="8229600" cy="1629783"/>
          </a:xfrm>
        </p:spPr>
        <p:txBody>
          <a:bodyPr>
            <a:normAutofit lnSpcReduction="10000"/>
          </a:bodyPr>
          <a:lstStyle/>
          <a:p>
            <a:pPr>
              <a:spcAft>
                <a:spcPts val="300"/>
              </a:spcAft>
              <a:buClr>
                <a:schemeClr val="accent2"/>
              </a:buClr>
              <a:buNone/>
            </a:pPr>
            <a:r>
              <a:rPr lang="en-US" sz="2800" dirty="0"/>
              <a:t>Keeping MAGI low can help lower healthcare costs:</a:t>
            </a:r>
          </a:p>
          <a:p>
            <a:pPr marL="406400" lvl="1" indent="-177800">
              <a:buFont typeface="Arial" pitchFamily="34" charset="0"/>
              <a:buChar char="•"/>
            </a:pPr>
            <a:r>
              <a:rPr lang="en-US" b="0" dirty="0"/>
              <a:t>Reduces premium for Medicare Part B</a:t>
            </a:r>
          </a:p>
          <a:p>
            <a:pPr marL="406400" lvl="1" indent="-177800">
              <a:buFont typeface="Arial" pitchFamily="34" charset="0"/>
              <a:buChar char="•"/>
            </a:pPr>
            <a:r>
              <a:rPr lang="en-US" b="0" dirty="0"/>
              <a:t>Increases ability to take advantage of medical expense deduction</a:t>
            </a:r>
          </a:p>
          <a:p>
            <a:pPr marL="406400" lvl="1" indent="-177800">
              <a:buFont typeface="Arial" pitchFamily="34" charset="0"/>
              <a:buChar char="•"/>
            </a:pPr>
            <a:r>
              <a:rPr lang="en-US" b="0" dirty="0"/>
              <a:t>Other tax-related benefits</a:t>
            </a:r>
          </a:p>
        </p:txBody>
      </p:sp>
      <p:sp>
        <p:nvSpPr>
          <p:cNvPr id="3" name="Title 2"/>
          <p:cNvSpPr>
            <a:spLocks noGrp="1"/>
          </p:cNvSpPr>
          <p:nvPr>
            <p:ph type="title"/>
          </p:nvPr>
        </p:nvSpPr>
        <p:spPr/>
        <p:txBody>
          <a:bodyPr anchor="ctr"/>
          <a:lstStyle/>
          <a:p>
            <a:pPr marL="171450" indent="-171450" algn="ctr"/>
            <a:r>
              <a:rPr lang="en-US" sz="3600" dirty="0">
                <a:solidFill>
                  <a:schemeClr val="accent1"/>
                </a:solidFill>
              </a:rPr>
              <a:t>Reduce Costs by Reducing             Modified Adjusted Gross Income (MAGI)</a:t>
            </a:r>
          </a:p>
        </p:txBody>
      </p:sp>
      <p:graphicFrame>
        <p:nvGraphicFramePr>
          <p:cNvPr id="7" name="Table 6"/>
          <p:cNvGraphicFramePr>
            <a:graphicFrameLocks noGrp="1"/>
          </p:cNvGraphicFramePr>
          <p:nvPr>
            <p:extLst>
              <p:ext uri="{D42A27DB-BD31-4B8C-83A1-F6EECF244321}">
                <p14:modId xmlns:p14="http://schemas.microsoft.com/office/powerpoint/2010/main" val="1688401446"/>
              </p:ext>
            </p:extLst>
          </p:nvPr>
        </p:nvGraphicFramePr>
        <p:xfrm>
          <a:off x="1108881" y="3181350"/>
          <a:ext cx="6926239" cy="2381250"/>
        </p:xfrm>
        <a:graphic>
          <a:graphicData uri="http://schemas.openxmlformats.org/drawingml/2006/table">
            <a:tbl>
              <a:tblPr firstRow="1" bandRow="1">
                <a:tableStyleId>{5C22544A-7EE6-4342-B048-85BDC9FD1C3A}</a:tableStyleId>
              </a:tblPr>
              <a:tblGrid>
                <a:gridCol w="4230806">
                  <a:extLst>
                    <a:ext uri="{9D8B030D-6E8A-4147-A177-3AD203B41FA5}">
                      <a16:colId xmlns:a16="http://schemas.microsoft.com/office/drawing/2014/main" val="20000"/>
                    </a:ext>
                  </a:extLst>
                </a:gridCol>
                <a:gridCol w="2695433">
                  <a:extLst>
                    <a:ext uri="{9D8B030D-6E8A-4147-A177-3AD203B41FA5}">
                      <a16:colId xmlns:a16="http://schemas.microsoft.com/office/drawing/2014/main" val="20001"/>
                    </a:ext>
                  </a:extLst>
                </a:gridCol>
              </a:tblGrid>
              <a:tr h="571500">
                <a:tc>
                  <a:txBody>
                    <a:bodyPr/>
                    <a:lstStyle/>
                    <a:p>
                      <a:pPr marL="63500" indent="0">
                        <a:buClr>
                          <a:schemeClr val="accent2"/>
                        </a:buClr>
                        <a:buFont typeface="Arial" pitchFamily="34" charset="0"/>
                        <a:buNone/>
                      </a:pPr>
                      <a:r>
                        <a:rPr lang="en-US" sz="2400" dirty="0">
                          <a:solidFill>
                            <a:schemeClr val="accent2"/>
                          </a:solidFill>
                          <a:latin typeface="PrudentialModern SemCond" pitchFamily="2" charset="0"/>
                        </a:rPr>
                        <a:t>How to keep</a:t>
                      </a:r>
                      <a:r>
                        <a:rPr lang="en-US" sz="2400" baseline="0" dirty="0">
                          <a:solidFill>
                            <a:schemeClr val="accent2"/>
                          </a:solidFill>
                          <a:latin typeface="PrudentialModern SemCond" pitchFamily="2" charset="0"/>
                        </a:rPr>
                        <a:t> MAGI low:</a:t>
                      </a:r>
                      <a:endParaRPr lang="en-US" sz="2400" dirty="0">
                        <a:solidFill>
                          <a:schemeClr val="accent2"/>
                        </a:solidFill>
                        <a:latin typeface="PrudentialModern SemCond" pitchFamily="2" charset="0"/>
                      </a:endParaRPr>
                    </a:p>
                  </a:txBody>
                  <a:tcPr>
                    <a:lnR w="12700" cap="flat" cmpd="sng" algn="ctr">
                      <a:solidFill>
                        <a:srgbClr val="003050">
                          <a:lumMod val="10000"/>
                          <a:lumOff val="90000"/>
                        </a:srgbClr>
                      </a:solidFill>
                      <a:prstDash val="solid"/>
                      <a:round/>
                      <a:headEnd type="none" w="med" len="med"/>
                      <a:tailEnd type="none" w="med" len="med"/>
                    </a:lnR>
                    <a:lnB w="12700" cap="flat" cmpd="sng" algn="ctr">
                      <a:solidFill>
                        <a:srgbClr val="003050">
                          <a:lumMod val="10000"/>
                          <a:lumOff val="90000"/>
                        </a:srgbClr>
                      </a:solidFill>
                      <a:prstDash val="solid"/>
                      <a:round/>
                      <a:headEnd type="none" w="med" len="med"/>
                      <a:tailEnd type="none" w="med" len="med"/>
                    </a:lnB>
                    <a:solidFill>
                      <a:schemeClr val="accent1">
                        <a:lumMod val="10000"/>
                        <a:lumOff val="90000"/>
                      </a:schemeClr>
                    </a:solidFill>
                  </a:tcPr>
                </a:tc>
                <a:tc>
                  <a:txBody>
                    <a:bodyPr/>
                    <a:lstStyle/>
                    <a:p>
                      <a:pPr>
                        <a:buClr>
                          <a:schemeClr val="accent2"/>
                        </a:buClr>
                        <a:buFont typeface="Arial" pitchFamily="34" charset="0"/>
                        <a:buChar char="•"/>
                      </a:pPr>
                      <a:endParaRPr lang="en-US" sz="2800" dirty="0">
                        <a:solidFill>
                          <a:schemeClr val="accent5">
                            <a:lumMod val="75000"/>
                          </a:schemeClr>
                        </a:solidFill>
                        <a:latin typeface="PrudentialModern SemCond" pitchFamily="2" charset="0"/>
                      </a:endParaRPr>
                    </a:p>
                  </a:txBody>
                  <a:tcPr>
                    <a:lnL w="12700" cap="flat" cmpd="sng" algn="ctr">
                      <a:solidFill>
                        <a:srgbClr val="003050">
                          <a:lumMod val="10000"/>
                          <a:lumOff val="90000"/>
                        </a:srgbClr>
                      </a:solidFill>
                      <a:prstDash val="solid"/>
                      <a:round/>
                      <a:headEnd type="none" w="med" len="med"/>
                      <a:tailEnd type="none" w="med" len="med"/>
                    </a:lnL>
                    <a:lnB w="12700" cap="flat" cmpd="sng" algn="ctr">
                      <a:solidFill>
                        <a:srgbClr val="003050">
                          <a:lumMod val="10000"/>
                          <a:lumOff val="90000"/>
                        </a:srgbClr>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10000"/>
                  </a:ext>
                </a:extLst>
              </a:tr>
              <a:tr h="1809750">
                <a:tc>
                  <a:txBody>
                    <a:bodyPr/>
                    <a:lstStyle/>
                    <a:p>
                      <a:pPr marL="342900" indent="-114300">
                        <a:spcAft>
                          <a:spcPts val="300"/>
                        </a:spcAft>
                        <a:buClr>
                          <a:schemeClr val="accent2"/>
                        </a:buClr>
                        <a:buFont typeface="Arial" pitchFamily="34" charset="0"/>
                        <a:buChar char="•"/>
                      </a:pPr>
                      <a:r>
                        <a:rPr lang="en-US" sz="2400" b="1" dirty="0">
                          <a:solidFill>
                            <a:schemeClr val="accent5">
                              <a:lumMod val="75000"/>
                            </a:schemeClr>
                          </a:solidFill>
                          <a:latin typeface="PrudentialModern SemCond" pitchFamily="2" charset="0"/>
                        </a:rPr>
                        <a:t> Roth IRAs</a:t>
                      </a:r>
                    </a:p>
                    <a:p>
                      <a:pPr marL="342900" indent="-114300">
                        <a:spcAft>
                          <a:spcPts val="300"/>
                        </a:spcAft>
                        <a:buClr>
                          <a:schemeClr val="accent2"/>
                        </a:buClr>
                        <a:buFont typeface="Arial" pitchFamily="34" charset="0"/>
                        <a:buChar char="•"/>
                      </a:pPr>
                      <a:r>
                        <a:rPr lang="en-US" sz="2400" b="1" dirty="0">
                          <a:solidFill>
                            <a:schemeClr val="accent5">
                              <a:lumMod val="75000"/>
                            </a:schemeClr>
                          </a:solidFill>
                          <a:latin typeface="PrudentialModern SemCond" pitchFamily="2" charset="0"/>
                        </a:rPr>
                        <a:t> 401(k)s</a:t>
                      </a:r>
                    </a:p>
                    <a:p>
                      <a:pPr marL="342900" indent="-114300">
                        <a:spcAft>
                          <a:spcPts val="300"/>
                        </a:spcAft>
                        <a:buClr>
                          <a:schemeClr val="accent2"/>
                        </a:buClr>
                        <a:buFont typeface="Arial" pitchFamily="34" charset="0"/>
                        <a:buChar char="•"/>
                      </a:pPr>
                      <a:r>
                        <a:rPr lang="en-US" sz="2400" b="1" dirty="0">
                          <a:solidFill>
                            <a:schemeClr val="accent5">
                              <a:lumMod val="75000"/>
                            </a:schemeClr>
                          </a:solidFill>
                          <a:latin typeface="PrudentialModern SemCond" pitchFamily="2" charset="0"/>
                        </a:rPr>
                        <a:t> IRA</a:t>
                      </a:r>
                    </a:p>
                    <a:p>
                      <a:pPr marL="342900" indent="-114300">
                        <a:spcAft>
                          <a:spcPts val="300"/>
                        </a:spcAft>
                        <a:buClr>
                          <a:schemeClr val="accent2"/>
                        </a:buClr>
                        <a:buFont typeface="Arial" pitchFamily="34" charset="0"/>
                        <a:buChar char="•"/>
                      </a:pPr>
                      <a:r>
                        <a:rPr lang="en-US" sz="2400" b="1" dirty="0">
                          <a:solidFill>
                            <a:schemeClr val="accent5">
                              <a:lumMod val="75000"/>
                            </a:schemeClr>
                          </a:solidFill>
                          <a:latin typeface="PrudentialModern SemCond" pitchFamily="2" charset="0"/>
                        </a:rPr>
                        <a:t> Tax-efficient Mutual Funds</a:t>
                      </a:r>
                    </a:p>
                  </a:txBody>
                  <a:tcPr>
                    <a:lnR w="12700" cap="flat" cmpd="sng" algn="ctr">
                      <a:solidFill>
                        <a:srgbClr val="003050">
                          <a:lumMod val="10000"/>
                          <a:lumOff val="90000"/>
                        </a:srgbClr>
                      </a:solidFill>
                      <a:prstDash val="solid"/>
                      <a:round/>
                      <a:headEnd type="none" w="med" len="med"/>
                      <a:tailEnd type="none" w="med" len="med"/>
                    </a:lnR>
                    <a:lnT w="12700" cap="flat" cmpd="sng" algn="ctr">
                      <a:solidFill>
                        <a:srgbClr val="003050">
                          <a:lumMod val="10000"/>
                          <a:lumOff val="90000"/>
                        </a:srgbClr>
                      </a:solidFill>
                      <a:prstDash val="solid"/>
                      <a:round/>
                      <a:headEnd type="none" w="med" len="med"/>
                      <a:tailEnd type="none" w="med" len="med"/>
                    </a:lnT>
                    <a:lnB w="12700" cap="flat" cmpd="sng" algn="ctr">
                      <a:solidFill>
                        <a:srgbClr val="003050">
                          <a:lumMod val="10000"/>
                          <a:lumOff val="90000"/>
                        </a:srgbClr>
                      </a:solidFill>
                      <a:prstDash val="solid"/>
                      <a:round/>
                      <a:headEnd type="none" w="med" len="med"/>
                      <a:tailEnd type="none" w="med" len="med"/>
                    </a:lnB>
                    <a:solidFill>
                      <a:schemeClr val="accent1">
                        <a:lumMod val="10000"/>
                        <a:lumOff val="90000"/>
                      </a:schemeClr>
                    </a:solidFill>
                  </a:tcPr>
                </a:tc>
                <a:tc>
                  <a:txBody>
                    <a:bodyPr/>
                    <a:lstStyle/>
                    <a:p>
                      <a:pPr marL="114300" indent="-114300">
                        <a:spcAft>
                          <a:spcPts val="300"/>
                        </a:spcAft>
                        <a:buClr>
                          <a:schemeClr val="accent2"/>
                        </a:buClr>
                        <a:buFont typeface="Arial" pitchFamily="34" charset="0"/>
                        <a:buChar char="•"/>
                      </a:pPr>
                      <a:r>
                        <a:rPr lang="en-US" sz="2400" b="1" dirty="0">
                          <a:solidFill>
                            <a:schemeClr val="accent5">
                              <a:lumMod val="75000"/>
                            </a:schemeClr>
                          </a:solidFill>
                          <a:latin typeface="PrudentialModern SemCond" pitchFamily="2" charset="0"/>
                        </a:rPr>
                        <a:t> Municipal Bonds</a:t>
                      </a:r>
                    </a:p>
                    <a:p>
                      <a:pPr marL="114300" marR="0" lvl="0" indent="-114300" algn="l" defTabSz="914400" rtl="0" eaLnBrk="1" fontAlgn="auto" latinLnBrk="0" hangingPunct="1">
                        <a:lnSpc>
                          <a:spcPct val="100000"/>
                        </a:lnSpc>
                        <a:spcBef>
                          <a:spcPts val="0"/>
                        </a:spcBef>
                        <a:spcAft>
                          <a:spcPts val="300"/>
                        </a:spcAft>
                        <a:buClr>
                          <a:schemeClr val="accent2"/>
                        </a:buClr>
                        <a:buSzTx/>
                        <a:buFont typeface="Arial" pitchFamily="34" charset="0"/>
                        <a:buChar char="•"/>
                        <a:tabLst/>
                        <a:defRPr/>
                      </a:pPr>
                      <a:r>
                        <a:rPr lang="en-US" sz="2400" b="1" dirty="0">
                          <a:solidFill>
                            <a:schemeClr val="accent5">
                              <a:lumMod val="75000"/>
                            </a:schemeClr>
                          </a:solidFill>
                          <a:latin typeface="PrudentialModern SemCond" pitchFamily="2" charset="0"/>
                        </a:rPr>
                        <a:t> HSAs</a:t>
                      </a:r>
                    </a:p>
                    <a:p>
                      <a:pPr marL="114300" marR="0" lvl="0" indent="-114300" algn="l" defTabSz="914400" rtl="0" eaLnBrk="1" fontAlgn="auto" latinLnBrk="0" hangingPunct="1">
                        <a:lnSpc>
                          <a:spcPct val="100000"/>
                        </a:lnSpc>
                        <a:spcBef>
                          <a:spcPts val="0"/>
                        </a:spcBef>
                        <a:spcAft>
                          <a:spcPts val="300"/>
                        </a:spcAft>
                        <a:buClr>
                          <a:schemeClr val="accent2"/>
                        </a:buClr>
                        <a:buSzTx/>
                        <a:buFont typeface="Arial" pitchFamily="34" charset="0"/>
                        <a:buChar char="•"/>
                        <a:tabLst/>
                        <a:defRPr/>
                      </a:pPr>
                      <a:r>
                        <a:rPr lang="en-US" sz="2400" b="1" dirty="0">
                          <a:solidFill>
                            <a:schemeClr val="accent5">
                              <a:lumMod val="75000"/>
                            </a:schemeClr>
                          </a:solidFill>
                          <a:latin typeface="PrudentialModern SemCond" pitchFamily="2" charset="0"/>
                        </a:rPr>
                        <a:t> Annuities</a:t>
                      </a:r>
                    </a:p>
                    <a:p>
                      <a:pPr marL="114300" indent="-114300">
                        <a:spcAft>
                          <a:spcPts val="300"/>
                        </a:spcAft>
                        <a:buClr>
                          <a:schemeClr val="accent2"/>
                        </a:buClr>
                        <a:buFont typeface="Arial" pitchFamily="34" charset="0"/>
                        <a:buChar char="•"/>
                      </a:pPr>
                      <a:r>
                        <a:rPr lang="en-US" sz="2400" b="1" dirty="0">
                          <a:solidFill>
                            <a:schemeClr val="accent5">
                              <a:lumMod val="75000"/>
                            </a:schemeClr>
                          </a:solidFill>
                          <a:latin typeface="PrudentialModern SemCond" pitchFamily="2" charset="0"/>
                        </a:rPr>
                        <a:t> Life Insurance</a:t>
                      </a:r>
                    </a:p>
                  </a:txBody>
                  <a:tcPr>
                    <a:lnL w="12700" cap="flat" cmpd="sng" algn="ctr">
                      <a:solidFill>
                        <a:srgbClr val="003050">
                          <a:lumMod val="10000"/>
                          <a:lumOff val="90000"/>
                        </a:srgbClr>
                      </a:solidFill>
                      <a:prstDash val="solid"/>
                      <a:round/>
                      <a:headEnd type="none" w="med" len="med"/>
                      <a:tailEnd type="none" w="med" len="med"/>
                    </a:lnL>
                    <a:lnT w="12700" cap="flat" cmpd="sng" algn="ctr">
                      <a:solidFill>
                        <a:srgbClr val="003050">
                          <a:lumMod val="10000"/>
                          <a:lumOff val="90000"/>
                        </a:srgbClr>
                      </a:solidFill>
                      <a:prstDash val="solid"/>
                      <a:round/>
                      <a:headEnd type="none" w="med" len="med"/>
                      <a:tailEnd type="none" w="med" len="med"/>
                    </a:lnT>
                    <a:lnB w="12700" cap="flat" cmpd="sng" algn="ctr">
                      <a:solidFill>
                        <a:srgbClr val="003050">
                          <a:lumMod val="10000"/>
                          <a:lumOff val="90000"/>
                        </a:srgbClr>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9451BF46-B841-49C6-9CC1-726368CCE09E}"/>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ABCAD9A7-B3F4-4B6C-905A-45FA4ED7DBF1}"/>
              </a:ext>
            </a:extLst>
          </p:cNvPr>
          <p:cNvPicPr>
            <a:picLocks noChangeAspect="1"/>
          </p:cNvPicPr>
          <p:nvPr/>
        </p:nvPicPr>
        <p:blipFill>
          <a:blip r:embed="rId3"/>
          <a:stretch>
            <a:fillRect/>
          </a:stretch>
        </p:blipFill>
        <p:spPr>
          <a:xfrm>
            <a:off x="7423688" y="6317267"/>
            <a:ext cx="1579010" cy="364875"/>
          </a:xfrm>
          <a:prstGeom prst="rect">
            <a:avLst/>
          </a:prstGeom>
        </p:spPr>
      </p:pic>
    </p:spTree>
    <p:extLst>
      <p:ext uri="{BB962C8B-B14F-4D97-AF65-F5344CB8AC3E}">
        <p14:creationId xmlns:p14="http://schemas.microsoft.com/office/powerpoint/2010/main" val="1076234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210C5D-7D4F-4286-B9FF-31F742327DA9}"/>
              </a:ext>
            </a:extLst>
          </p:cNvPr>
          <p:cNvSpPr>
            <a:spLocks noGrp="1"/>
          </p:cNvSpPr>
          <p:nvPr>
            <p:ph type="ctrTitle"/>
          </p:nvPr>
        </p:nvSpPr>
        <p:spPr>
          <a:xfrm>
            <a:off x="311836" y="1404004"/>
            <a:ext cx="8520328" cy="1092852"/>
          </a:xfrm>
        </p:spPr>
        <p:txBody>
          <a:bodyPr/>
          <a:lstStyle/>
          <a:p>
            <a:pPr algn="ctr"/>
            <a:r>
              <a:rPr lang="en-US" sz="3000" dirty="0"/>
              <a:t>INVESTMENT AND INSURANCE PRODUCTS ARE:</a:t>
            </a:r>
            <a:br>
              <a:rPr lang="en-US" sz="3000" dirty="0"/>
            </a:br>
            <a:r>
              <a:rPr lang="en-US" sz="3000" dirty="0"/>
              <a:t>  NOT FDIC INSURED   NOT INSURED BY ANY FEDERAL GOVERNMENT AGENCY   NOT A DEPOSIT OR OTHER OBLIGATION OF, OR GUARANTEED BY, THE BANK OR ANY OF ITS AFFILIATES   SUBJECT TO INVESTMENT RISKS INCLUDING POSSIBLE LOSS OF THE PRINCIPAL AMOUNT INVESTMENT</a:t>
            </a:r>
          </a:p>
        </p:txBody>
      </p:sp>
      <p:sp>
        <p:nvSpPr>
          <p:cNvPr id="6" name="Oval 5">
            <a:extLst>
              <a:ext uri="{FF2B5EF4-FFF2-40B4-BE49-F238E27FC236}">
                <a16:creationId xmlns:a16="http://schemas.microsoft.com/office/drawing/2014/main" id="{EF8A6C73-E455-412D-805E-D7548B7CEFA3}"/>
              </a:ext>
            </a:extLst>
          </p:cNvPr>
          <p:cNvSpPr/>
          <p:nvPr/>
        </p:nvSpPr>
        <p:spPr>
          <a:xfrm>
            <a:off x="356839" y="2487782"/>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Oval 6">
            <a:extLst>
              <a:ext uri="{FF2B5EF4-FFF2-40B4-BE49-F238E27FC236}">
                <a16:creationId xmlns:a16="http://schemas.microsoft.com/office/drawing/2014/main" id="{400ABF57-6332-4419-9B9C-291A39612101}"/>
              </a:ext>
            </a:extLst>
          </p:cNvPr>
          <p:cNvSpPr/>
          <p:nvPr/>
        </p:nvSpPr>
        <p:spPr>
          <a:xfrm>
            <a:off x="4306229" y="2492319"/>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E8D44918-3DC3-4883-8199-049A471826E0}"/>
              </a:ext>
            </a:extLst>
          </p:cNvPr>
          <p:cNvSpPr/>
          <p:nvPr/>
        </p:nvSpPr>
        <p:spPr>
          <a:xfrm>
            <a:off x="7049429" y="2971800"/>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7EE8791C-8644-4143-879E-EA6063CBE8DA}"/>
              </a:ext>
            </a:extLst>
          </p:cNvPr>
          <p:cNvSpPr/>
          <p:nvPr/>
        </p:nvSpPr>
        <p:spPr>
          <a:xfrm>
            <a:off x="3424325" y="4334630"/>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E4D4CE0F-084F-4CB1-8C08-13C22AC758B4}"/>
              </a:ext>
            </a:extLst>
          </p:cNvPr>
          <p:cNvSpPr/>
          <p:nvPr/>
        </p:nvSpPr>
        <p:spPr>
          <a:xfrm>
            <a:off x="55756" y="1404004"/>
            <a:ext cx="9032488" cy="41694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Subtitle 5">
            <a:extLst>
              <a:ext uri="{FF2B5EF4-FFF2-40B4-BE49-F238E27FC236}">
                <a16:creationId xmlns:a16="http://schemas.microsoft.com/office/drawing/2014/main" id="{B102E591-D7BC-47C5-9EA3-3321800D9D26}"/>
              </a:ext>
            </a:extLst>
          </p:cNvPr>
          <p:cNvSpPr txBox="1">
            <a:spLocks/>
          </p:cNvSpPr>
          <p:nvPr/>
        </p:nvSpPr>
        <p:spPr>
          <a:xfrm>
            <a:off x="223953" y="579866"/>
            <a:ext cx="8966377" cy="1063625"/>
          </a:xfrm>
          <a:prstGeom prst="rect">
            <a:avLst/>
          </a:prstGeom>
        </p:spPr>
        <p:txBody>
          <a:bodyPr>
            <a:normAutofit/>
          </a:bodyPr>
          <a:lstStyle>
            <a:lvl1pPr marL="342900" indent="-342900" algn="l" defTabSz="914400" rtl="0" eaLnBrk="1" latinLnBrk="0" hangingPunct="1">
              <a:spcBef>
                <a:spcPts val="600"/>
              </a:spcBef>
              <a:buClr>
                <a:schemeClr val="accent1"/>
              </a:buClr>
              <a:buFont typeface="Wingdings" pitchFamily="2" charset="2"/>
              <a:buNone/>
              <a:defRPr sz="2800" b="1" kern="1200">
                <a:solidFill>
                  <a:schemeClr val="accent5">
                    <a:lumMod val="75000"/>
                  </a:schemeClr>
                </a:solidFill>
                <a:latin typeface="+mj-lt"/>
                <a:ea typeface="+mn-ea"/>
                <a:cs typeface="Arial" pitchFamily="34" charset="0"/>
              </a:defRPr>
            </a:lvl1pPr>
            <a:lvl2pPr marL="742950" indent="-285750" algn="l" defTabSz="914400" rtl="0" eaLnBrk="1" latinLnBrk="0" hangingPunct="1">
              <a:spcBef>
                <a:spcPts val="600"/>
              </a:spcBef>
              <a:buClr>
                <a:schemeClr val="accent2"/>
              </a:buClr>
              <a:buFont typeface="Wingdings" pitchFamily="2" charset="2"/>
              <a:buChar char="§"/>
              <a:defRPr sz="2000" b="1" kern="1200">
                <a:solidFill>
                  <a:schemeClr val="accent5">
                    <a:lumMod val="75000"/>
                  </a:schemeClr>
                </a:solidFill>
                <a:latin typeface="+mj-lt"/>
                <a:ea typeface="+mn-ea"/>
                <a:cs typeface="Arial" pitchFamily="34" charset="0"/>
              </a:defRPr>
            </a:lvl2pPr>
            <a:lvl3pPr marL="1143000" indent="-228600" algn="l" defTabSz="914400" rtl="0" eaLnBrk="1" latinLnBrk="0" hangingPunct="1">
              <a:spcBef>
                <a:spcPts val="600"/>
              </a:spcBef>
              <a:buClr>
                <a:schemeClr val="accent2"/>
              </a:buClr>
              <a:buFont typeface="Arial" pitchFamily="34" charset="0"/>
              <a:buChar char="•"/>
              <a:defRPr sz="1800" b="0" kern="1200">
                <a:solidFill>
                  <a:schemeClr val="accent5">
                    <a:lumMod val="75000"/>
                  </a:schemeClr>
                </a:solidFill>
                <a:latin typeface="+mj-lt"/>
                <a:ea typeface="+mn-ea"/>
                <a:cs typeface="Arial" pitchFamily="34" charset="0"/>
              </a:defRPr>
            </a:lvl3pPr>
            <a:lvl4pPr marL="16002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4pPr>
            <a:lvl5pPr marL="20574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0"/>
              </a:spcAft>
              <a:buClr>
                <a:srgbClr val="003050"/>
              </a:buClr>
              <a:buSzTx/>
              <a:buFont typeface="Wingdings" pitchFamily="2" charset="2"/>
              <a:buNone/>
              <a:tabLst/>
              <a:defRPr/>
            </a:pPr>
            <a:r>
              <a:rPr kumimoji="0" lang="en-US" sz="2400" b="1" i="0" u="none" strike="noStrike" kern="1200" cap="none" spc="0" normalizeH="0" baseline="0" noProof="0" dirty="0">
                <a:ln>
                  <a:noFill/>
                </a:ln>
                <a:solidFill>
                  <a:srgbClr val="626265">
                    <a:lumMod val="75000"/>
                  </a:srgbClr>
                </a:solidFill>
                <a:effectLst/>
                <a:uLnTx/>
                <a:uFillTx/>
                <a:latin typeface="Arial"/>
                <a:ea typeface="+mn-ea"/>
                <a:cs typeface="Arial" pitchFamily="34" charset="0"/>
              </a:rPr>
              <a:t>A Closer Look At Your Spousal Protection Strategies</a:t>
            </a:r>
          </a:p>
        </p:txBody>
      </p:sp>
      <p:sp>
        <p:nvSpPr>
          <p:cNvPr id="15" name="Text Placeholder 6">
            <a:extLst>
              <a:ext uri="{FF2B5EF4-FFF2-40B4-BE49-F238E27FC236}">
                <a16:creationId xmlns:a16="http://schemas.microsoft.com/office/drawing/2014/main" id="{CC56475E-E6B4-45A0-A183-F3706EFCF421}"/>
              </a:ext>
            </a:extLst>
          </p:cNvPr>
          <p:cNvSpPr txBox="1">
            <a:spLocks/>
          </p:cNvSpPr>
          <p:nvPr/>
        </p:nvSpPr>
        <p:spPr>
          <a:xfrm>
            <a:off x="223953" y="974733"/>
            <a:ext cx="8810526" cy="609600"/>
          </a:xfrm>
          <a:prstGeom prst="rect">
            <a:avLst/>
          </a:prstGeom>
          <a:ln>
            <a:noFill/>
          </a:ln>
        </p:spPr>
        <p:txBody>
          <a:bodyPr/>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800"/>
              </a:spcBef>
              <a:spcAft>
                <a:spcPts val="0"/>
              </a:spcAft>
              <a:buClr>
                <a:srgbClr val="C00000"/>
              </a:buClr>
              <a:buSzTx/>
              <a:buFont typeface="Wingdings" pitchFamily="2" charset="2"/>
              <a:buNone/>
              <a:tabLst/>
              <a:defRPr/>
            </a:pPr>
            <a:r>
              <a:rPr kumimoji="0" lang="en-US" sz="2000" b="1" i="0" u="none" strike="noStrike" kern="1200" cap="none" spc="0" normalizeH="0" baseline="0" noProof="0" dirty="0">
                <a:ln>
                  <a:noFill/>
                </a:ln>
                <a:solidFill>
                  <a:srgbClr val="626265">
                    <a:lumMod val="75000"/>
                  </a:srgbClr>
                </a:solidFill>
                <a:effectLst/>
                <a:uLnTx/>
                <a:uFillTx/>
                <a:latin typeface="Arial" pitchFamily="34" charset="0"/>
                <a:ea typeface="+mn-ea"/>
                <a:cs typeface="Arial" pitchFamily="34" charset="0"/>
              </a:rPr>
              <a:t>[Presenter Name], [Presenter Title]</a:t>
            </a:r>
          </a:p>
        </p:txBody>
      </p:sp>
      <p:sp>
        <p:nvSpPr>
          <p:cNvPr id="16" name="Title 4">
            <a:extLst>
              <a:ext uri="{FF2B5EF4-FFF2-40B4-BE49-F238E27FC236}">
                <a16:creationId xmlns:a16="http://schemas.microsoft.com/office/drawing/2014/main" id="{3D2A3466-3897-4566-A0A8-15A0C0CDF723}"/>
              </a:ext>
            </a:extLst>
          </p:cNvPr>
          <p:cNvSpPr txBox="1">
            <a:spLocks/>
          </p:cNvSpPr>
          <p:nvPr/>
        </p:nvSpPr>
        <p:spPr>
          <a:xfrm>
            <a:off x="266833" y="51469"/>
            <a:ext cx="7886700" cy="1325563"/>
          </a:xfrm>
          <a:prstGeom prst="rect">
            <a:avLst/>
          </a:prstGeom>
        </p:spPr>
        <p:txBody>
          <a:bodyPr/>
          <a:lstStyle>
            <a:lvl1pPr algn="l" defTabSz="914400" rtl="0" eaLnBrk="1" latinLnBrk="0" hangingPunct="1">
              <a:spcBef>
                <a:spcPts val="0"/>
              </a:spcBef>
              <a:buNone/>
              <a:defRPr sz="3200" b="1" kern="1200" cap="none" spc="0" normalizeH="0" baseline="0">
                <a:solidFill>
                  <a:schemeClr val="accent1"/>
                </a:solidFill>
                <a:latin typeface="+mj-lt"/>
                <a:ea typeface="+mj-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3050"/>
                </a:solidFill>
                <a:effectLst/>
                <a:uLnTx/>
                <a:uFillTx/>
                <a:latin typeface="Arial"/>
                <a:ea typeface="+mj-ea"/>
                <a:cs typeface="Arial" pitchFamily="34" charset="0"/>
              </a:rPr>
              <a:t>Prudential Annuities</a:t>
            </a:r>
            <a:r>
              <a:rPr kumimoji="0" lang="en-US" sz="3600" b="1" i="0" u="none" strike="noStrike" kern="1200" cap="none" spc="0" normalizeH="0" baseline="30000" noProof="0" dirty="0">
                <a:ln>
                  <a:noFill/>
                </a:ln>
                <a:solidFill>
                  <a:srgbClr val="003050"/>
                </a:solidFill>
                <a:effectLst/>
                <a:uLnTx/>
                <a:uFillTx/>
                <a:latin typeface="Arial"/>
                <a:ea typeface="+mj-ea"/>
                <a:cs typeface="Arial" pitchFamily="34" charset="0"/>
              </a:rPr>
              <a:t>®</a:t>
            </a:r>
          </a:p>
        </p:txBody>
      </p:sp>
      <p:sp>
        <p:nvSpPr>
          <p:cNvPr id="11" name="Rectangle 10">
            <a:extLst>
              <a:ext uri="{FF2B5EF4-FFF2-40B4-BE49-F238E27FC236}">
                <a16:creationId xmlns:a16="http://schemas.microsoft.com/office/drawing/2014/main" id="{025D325D-DE83-4E58-A01E-3CCFAFAD7F9E}"/>
              </a:ext>
            </a:extLst>
          </p:cNvPr>
          <p:cNvSpPr/>
          <p:nvPr/>
        </p:nvSpPr>
        <p:spPr>
          <a:xfrm>
            <a:off x="49383" y="6161185"/>
            <a:ext cx="2998617" cy="400110"/>
          </a:xfrm>
          <a:prstGeom prst="rect">
            <a:avLst/>
          </a:prstGeom>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1002566-00002-00   ORD208282   Ed. 08/2018</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ext Placeholder 4">
            <a:extLst>
              <a:ext uri="{FF2B5EF4-FFF2-40B4-BE49-F238E27FC236}">
                <a16:creationId xmlns:a16="http://schemas.microsoft.com/office/drawing/2014/main" id="{08A42258-8FAB-40E7-A6F0-B31FAA6D8113}"/>
              </a:ext>
            </a:extLst>
          </p:cNvPr>
          <p:cNvSpPr txBox="1">
            <a:spLocks noChangeArrowheads="1"/>
          </p:cNvSpPr>
          <p:nvPr/>
        </p:nvSpPr>
        <p:spPr bwMode="auto">
          <a:xfrm>
            <a:off x="88739" y="5562600"/>
            <a:ext cx="892495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US" sz="1100" b="0" i="0" u="none" strike="noStrike" kern="1200" cap="none" spc="0" normalizeH="0" baseline="0" noProof="0" dirty="0">
                <a:ln>
                  <a:noFill/>
                </a:ln>
                <a:solidFill>
                  <a:srgbClr val="0C0C0C"/>
                </a:solidFill>
                <a:effectLst/>
                <a:uLnTx/>
                <a:uFillTx/>
                <a:latin typeface="Arial"/>
                <a:ea typeface="ＭＳ Ｐゴシック" pitchFamily="34" charset="-128"/>
                <a:cs typeface="+mn-cs"/>
              </a:rPr>
              <a:t>[When presenting in AR, CA, OK, TX or IL, use the phrase “Insurance Sales Presentation.” In CA and AR, add License Number.]</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US" sz="1600" b="0" i="0" u="none" strike="noStrike" kern="1200" cap="none" spc="0" normalizeH="0" baseline="0" noProof="0" dirty="0">
                <a:ln>
                  <a:noFill/>
                </a:ln>
                <a:solidFill>
                  <a:srgbClr val="0C0C0C"/>
                </a:solidFill>
                <a:effectLst/>
                <a:uLnTx/>
                <a:uFillTx/>
                <a:latin typeface="Arial" pitchFamily="34" charset="0"/>
                <a:ea typeface="ＭＳ Ｐゴシック" pitchFamily="34" charset="-128"/>
                <a:cs typeface="+mn-cs"/>
              </a:rPr>
              <a:t>Issued by Pruco Life Insurance Company and by Pruco Life Insurance Company of New Jersey</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US" sz="1600" b="0"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n-cs"/>
              </a:rPr>
              <a:t>.</a:t>
            </a:r>
            <a:endParaRPr kumimoji="0" lang="en-US" sz="1600" b="0" i="0" u="none" strike="noStrike" kern="1200" cap="none" spc="0" normalizeH="0" baseline="0" noProof="0" dirty="0">
              <a:ln>
                <a:noFill/>
              </a:ln>
              <a:solidFill>
                <a:srgbClr val="0C0C0C"/>
              </a:solidFill>
              <a:effectLst/>
              <a:uLnTx/>
              <a:uFillTx/>
              <a:latin typeface="Arial" pitchFamily="34" charset="0"/>
              <a:ea typeface="ＭＳ Ｐゴシック" pitchFamily="34" charset="-128"/>
              <a:cs typeface="Arial" pitchFamily="34" charset="0"/>
            </a:endParaRPr>
          </a:p>
        </p:txBody>
      </p:sp>
      <p:sp>
        <p:nvSpPr>
          <p:cNvPr id="17" name="Rectangle 16">
            <a:extLst>
              <a:ext uri="{FF2B5EF4-FFF2-40B4-BE49-F238E27FC236}">
                <a16:creationId xmlns:a16="http://schemas.microsoft.com/office/drawing/2014/main" id="{AFCBDC15-E6AB-4122-AD73-023D10644BCE}"/>
              </a:ext>
            </a:extLst>
          </p:cNvPr>
          <p:cNvSpPr/>
          <p:nvPr/>
        </p:nvSpPr>
        <p:spPr>
          <a:xfrm>
            <a:off x="76538" y="6068727"/>
            <a:ext cx="7074717"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C0C0C"/>
                </a:solidFill>
                <a:effectLst/>
                <a:uLnTx/>
                <a:uFillTx/>
                <a:latin typeface="Arial"/>
                <a:ea typeface="+mn-ea"/>
                <a:cs typeface="+mn-cs"/>
              </a:rPr>
              <a:t>Prudential Annuities is providing this workshop for informational or educational purposes only and does not provide investment advice or recommendations about managing or investing your retirement savings.</a:t>
            </a:r>
          </a:p>
        </p:txBody>
      </p:sp>
      <p:sp>
        <p:nvSpPr>
          <p:cNvPr id="18" name="TextBox 17">
            <a:extLst>
              <a:ext uri="{FF2B5EF4-FFF2-40B4-BE49-F238E27FC236}">
                <a16:creationId xmlns:a16="http://schemas.microsoft.com/office/drawing/2014/main" id="{F5B429B2-E225-4A83-A257-78B9454DED66}"/>
              </a:ext>
            </a:extLst>
          </p:cNvPr>
          <p:cNvSpPr txBox="1"/>
          <p:nvPr/>
        </p:nvSpPr>
        <p:spPr>
          <a:xfrm>
            <a:off x="194119" y="6493790"/>
            <a:ext cx="3453586" cy="276999"/>
          </a:xfrm>
          <a:prstGeom prst="rect">
            <a:avLst/>
          </a:prstGeom>
          <a:noFill/>
        </p:spPr>
        <p:txBody>
          <a:bodyPr wrap="square" rtlCol="0">
            <a:spAutoFit/>
          </a:bodyPr>
          <a:lstStyle/>
          <a:p>
            <a:r>
              <a:rPr lang="en-US" sz="1200" dirty="0"/>
              <a:t>1033803-00001-00  Ed. 04/2020</a:t>
            </a:r>
          </a:p>
        </p:txBody>
      </p:sp>
      <p:sp>
        <p:nvSpPr>
          <p:cNvPr id="19" name="Rectangle 18">
            <a:extLst>
              <a:ext uri="{FF2B5EF4-FFF2-40B4-BE49-F238E27FC236}">
                <a16:creationId xmlns:a16="http://schemas.microsoft.com/office/drawing/2014/main" id="{1FDD1D9E-7289-4E8B-8323-EA8CC7A590B0}"/>
              </a:ext>
            </a:extLst>
          </p:cNvPr>
          <p:cNvSpPr/>
          <p:nvPr/>
        </p:nvSpPr>
        <p:spPr>
          <a:xfrm>
            <a:off x="7128319" y="6079169"/>
            <a:ext cx="1905000"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drawing&#10;&#10;Description automatically generated">
            <a:extLst>
              <a:ext uri="{FF2B5EF4-FFF2-40B4-BE49-F238E27FC236}">
                <a16:creationId xmlns:a16="http://schemas.microsoft.com/office/drawing/2014/main" id="{F05D0418-2D04-4332-A657-BF8C999DECED}"/>
              </a:ext>
            </a:extLst>
          </p:cNvPr>
          <p:cNvPicPr>
            <a:picLocks noChangeAspect="1"/>
          </p:cNvPicPr>
          <p:nvPr/>
        </p:nvPicPr>
        <p:blipFill>
          <a:blip r:embed="rId3"/>
          <a:stretch>
            <a:fillRect/>
          </a:stretch>
        </p:blipFill>
        <p:spPr>
          <a:xfrm>
            <a:off x="7441018" y="6340779"/>
            <a:ext cx="1508863" cy="347888"/>
          </a:xfrm>
          <a:prstGeom prst="rect">
            <a:avLst/>
          </a:prstGeom>
        </p:spPr>
      </p:pic>
    </p:spTree>
    <p:extLst>
      <p:ext uri="{BB962C8B-B14F-4D97-AF65-F5344CB8AC3E}">
        <p14:creationId xmlns:p14="http://schemas.microsoft.com/office/powerpoint/2010/main" val="609310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D786A7-1D07-4630-BF54-C1DFD44BA5D8}"/>
              </a:ext>
            </a:extLst>
          </p:cNvPr>
          <p:cNvSpPr>
            <a:spLocks noGrp="1"/>
          </p:cNvSpPr>
          <p:nvPr>
            <p:ph idx="1"/>
          </p:nvPr>
        </p:nvSpPr>
        <p:spPr/>
        <p:txBody>
          <a:bodyPr/>
          <a:lstStyle/>
          <a:p>
            <a:r>
              <a:rPr lang="en-US" sz="3200" dirty="0"/>
              <a:t>Consider:</a:t>
            </a:r>
          </a:p>
          <a:p>
            <a:pPr marL="457200" indent="-457200">
              <a:buFont typeface="Wingdings" panose="05000000000000000000" pitchFamily="2" charset="2"/>
              <a:buChar char="§"/>
            </a:pPr>
            <a:r>
              <a:rPr lang="en-US" sz="2800" dirty="0"/>
              <a:t>Long term care insurance</a:t>
            </a:r>
          </a:p>
          <a:p>
            <a:pPr marL="457200" indent="-457200">
              <a:buFont typeface="Wingdings" panose="05000000000000000000" pitchFamily="2" charset="2"/>
              <a:buChar char="§"/>
            </a:pPr>
            <a:r>
              <a:rPr lang="en-US" sz="2800" dirty="0"/>
              <a:t>Reduce Medicare costs by reducing MAGI- </a:t>
            </a:r>
          </a:p>
          <a:p>
            <a:pPr marL="457200" indent="-457200">
              <a:buFont typeface="Wingdings" panose="05000000000000000000" pitchFamily="2" charset="2"/>
              <a:buChar char="§"/>
            </a:pPr>
            <a:r>
              <a:rPr lang="en-US" sz="2800" dirty="0"/>
              <a:t>Create additional Sources of guaranteed income to cover healthcare costs</a:t>
            </a:r>
          </a:p>
          <a:p>
            <a:pPr marL="457200" indent="-457200">
              <a:buFont typeface="Wingdings" panose="05000000000000000000" pitchFamily="2" charset="2"/>
              <a:buChar char="§"/>
            </a:pPr>
            <a:r>
              <a:rPr lang="en-US" sz="2800" dirty="0"/>
              <a:t>Health Saving Accounts (HSAs)</a:t>
            </a:r>
          </a:p>
          <a:p>
            <a:pPr marL="457200" indent="-457200">
              <a:buFont typeface="Wingdings" panose="05000000000000000000" pitchFamily="2" charset="2"/>
              <a:buChar char="§"/>
            </a:pPr>
            <a:r>
              <a:rPr lang="en-US" sz="2800" dirty="0"/>
              <a:t>Life insurance with an optional chronic illness benefit</a:t>
            </a:r>
            <a:endParaRPr lang="en-US" sz="2800" strike="sngStrike" dirty="0"/>
          </a:p>
        </p:txBody>
      </p:sp>
      <p:sp>
        <p:nvSpPr>
          <p:cNvPr id="3" name="Title 2">
            <a:extLst>
              <a:ext uri="{FF2B5EF4-FFF2-40B4-BE49-F238E27FC236}">
                <a16:creationId xmlns:a16="http://schemas.microsoft.com/office/drawing/2014/main" id="{D0B6FFB4-C1FA-4EBD-AABF-5095B9DFBD52}"/>
              </a:ext>
            </a:extLst>
          </p:cNvPr>
          <p:cNvSpPr>
            <a:spLocks noGrp="1"/>
          </p:cNvSpPr>
          <p:nvPr>
            <p:ph type="title"/>
          </p:nvPr>
        </p:nvSpPr>
        <p:spPr/>
        <p:txBody>
          <a:bodyPr/>
          <a:lstStyle/>
          <a:p>
            <a:r>
              <a:rPr lang="en-US" sz="3600" dirty="0"/>
              <a:t>Potential Spousal Protection Strategies</a:t>
            </a:r>
            <a:br>
              <a:rPr lang="en-US" sz="3600" dirty="0"/>
            </a:br>
            <a:r>
              <a:rPr lang="en-US" sz="2800" dirty="0">
                <a:solidFill>
                  <a:srgbClr val="0070C0"/>
                </a:solidFill>
              </a:rPr>
              <a:t>Healthcare</a:t>
            </a:r>
            <a:endParaRPr lang="en-US" sz="3600" dirty="0">
              <a:solidFill>
                <a:srgbClr val="0070C0"/>
              </a:solidFill>
            </a:endParaRPr>
          </a:p>
        </p:txBody>
      </p:sp>
      <p:sp>
        <p:nvSpPr>
          <p:cNvPr id="4" name="Rectangle 3">
            <a:extLst>
              <a:ext uri="{FF2B5EF4-FFF2-40B4-BE49-F238E27FC236}">
                <a16:creationId xmlns:a16="http://schemas.microsoft.com/office/drawing/2014/main" id="{EBFB64F3-1DDF-4A67-AB75-1A2E53F88063}"/>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2B0E4314-B79F-4865-9B2D-CF705C2592F8}"/>
              </a:ext>
            </a:extLst>
          </p:cNvPr>
          <p:cNvPicPr>
            <a:picLocks noChangeAspect="1"/>
          </p:cNvPicPr>
          <p:nvPr/>
        </p:nvPicPr>
        <p:blipFill>
          <a:blip r:embed="rId3"/>
          <a:stretch>
            <a:fillRect/>
          </a:stretch>
        </p:blipFill>
        <p:spPr>
          <a:xfrm>
            <a:off x="7423688" y="6317267"/>
            <a:ext cx="1579010" cy="364875"/>
          </a:xfrm>
          <a:prstGeom prst="rect">
            <a:avLst/>
          </a:prstGeom>
        </p:spPr>
      </p:pic>
    </p:spTree>
    <p:extLst>
      <p:ext uri="{BB962C8B-B14F-4D97-AF65-F5344CB8AC3E}">
        <p14:creationId xmlns:p14="http://schemas.microsoft.com/office/powerpoint/2010/main" val="158160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361791" y="1280160"/>
            <a:ext cx="8488268" cy="4395710"/>
            <a:chOff x="304800" y="1219200"/>
            <a:chExt cx="8534400" cy="4419600"/>
          </a:xfrm>
        </p:grpSpPr>
        <p:sp>
          <p:nvSpPr>
            <p:cNvPr id="5" name="Right Arrow 4"/>
            <p:cNvSpPr/>
            <p:nvPr/>
          </p:nvSpPr>
          <p:spPr>
            <a:xfrm>
              <a:off x="2362200" y="3810000"/>
              <a:ext cx="1143000" cy="6096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3050"/>
                </a:solidFill>
                <a:effectLst/>
                <a:uLnTx/>
                <a:uFillTx/>
                <a:latin typeface="PrudentialModern SemCond" pitchFamily="2" charset="0"/>
                <a:ea typeface="+mn-ea"/>
                <a:cs typeface="+mn-cs"/>
              </a:endParaRPr>
            </a:p>
          </p:txBody>
        </p:sp>
        <p:sp>
          <p:nvSpPr>
            <p:cNvPr id="7" name="Right Arrow 6"/>
            <p:cNvSpPr/>
            <p:nvPr/>
          </p:nvSpPr>
          <p:spPr>
            <a:xfrm>
              <a:off x="2286000" y="1219200"/>
              <a:ext cx="4419600" cy="7132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PrudentialModern SemCond" pitchFamily="2" charset="0"/>
                  <a:ea typeface="+mn-ea"/>
                  <a:cs typeface="Arial" panose="020B0604020202020204" pitchFamily="34" charset="0"/>
                </a:rPr>
                <a:t>Cover Essentials</a:t>
              </a:r>
            </a:p>
          </p:txBody>
        </p:sp>
        <p:sp>
          <p:nvSpPr>
            <p:cNvPr id="9" name="Rounded Rectangle 8"/>
            <p:cNvSpPr/>
            <p:nvPr/>
          </p:nvSpPr>
          <p:spPr>
            <a:xfrm>
              <a:off x="304800" y="3505200"/>
              <a:ext cx="2057400" cy="2133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PrudentialModern SemCond" pitchFamily="2" charset="0"/>
                  <a:ea typeface="+mn-ea"/>
                  <a:cs typeface="Arial" panose="020B0604020202020204" pitchFamily="34" charset="0"/>
                </a:rPr>
                <a:t>Other Sources of Income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PrudentialModern SemCond" pitchFamily="2" charset="0"/>
                  <a:ea typeface="+mn-ea"/>
                  <a:cs typeface="Arial" panose="020B0604020202020204" pitchFamily="34" charset="0"/>
                </a:rPr>
                <a:t>(Mutual Funds, Stocks, Bonds, CDs, Real Estate)</a:t>
              </a:r>
            </a:p>
          </p:txBody>
        </p:sp>
        <p:sp>
          <p:nvSpPr>
            <p:cNvPr id="10" name="Rounded Rectangle 9"/>
            <p:cNvSpPr/>
            <p:nvPr/>
          </p:nvSpPr>
          <p:spPr>
            <a:xfrm>
              <a:off x="6781800" y="3429000"/>
              <a:ext cx="2057400" cy="2209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PrudentialModern SemCond" pitchFamily="2" charset="0"/>
                  <a:ea typeface="+mn-ea"/>
                  <a:cs typeface="Arial" panose="020B0604020202020204" pitchFamily="34" charset="0"/>
                </a:rPr>
                <a:t>Discretionary Expenses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PrudentialModern SemCond" pitchFamily="2" charset="0"/>
                  <a:ea typeface="+mn-ea"/>
                  <a:cs typeface="Arial" panose="020B0604020202020204" pitchFamily="34" charset="0"/>
                </a:rPr>
                <a:t>(Travel, Restaurants, Entertainment) </a:t>
              </a:r>
            </a:p>
          </p:txBody>
        </p:sp>
        <p:sp>
          <p:nvSpPr>
            <p:cNvPr id="11" name="Rounded Rectangle 10"/>
            <p:cNvSpPr/>
            <p:nvPr/>
          </p:nvSpPr>
          <p:spPr>
            <a:xfrm>
              <a:off x="3505199" y="2057400"/>
              <a:ext cx="1801119" cy="25908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3BD"/>
                  </a:solidFill>
                  <a:effectLst/>
                  <a:uLnTx/>
                  <a:uFillTx/>
                  <a:latin typeface="PrudentialModern SemCond" pitchFamily="2" charset="0"/>
                  <a:ea typeface="+mn-ea"/>
                  <a:cs typeface="Arial" panose="020B0604020202020204" pitchFamily="34" charset="0"/>
                </a:rPr>
                <a:t>Consider Converting Assets into Cash Flow</a:t>
              </a:r>
              <a:endParaRPr kumimoji="0" lang="en-US" sz="2400" b="1" i="0" u="none" strike="noStrike" kern="1200" cap="none" spc="0" normalizeH="0" baseline="0" noProof="0" dirty="0">
                <a:ln>
                  <a:noFill/>
                </a:ln>
                <a:solidFill>
                  <a:srgbClr val="0063BD"/>
                </a:solidFill>
                <a:effectLst/>
                <a:uLnTx/>
                <a:uFillTx/>
                <a:latin typeface="PrudentialModern SemCond" pitchFamily="2" charset="0"/>
                <a:ea typeface="+mn-ea"/>
                <a:cs typeface="+mn-cs"/>
              </a:endParaRPr>
            </a:p>
          </p:txBody>
        </p:sp>
        <p:sp>
          <p:nvSpPr>
            <p:cNvPr id="12" name="Rounded Rectangle 11"/>
            <p:cNvSpPr/>
            <p:nvPr/>
          </p:nvSpPr>
          <p:spPr>
            <a:xfrm>
              <a:off x="304800" y="1219200"/>
              <a:ext cx="2057400" cy="2133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PrudentialModern SemCond" pitchFamily="2" charset="0"/>
                  <a:ea typeface="+mn-ea"/>
                  <a:cs typeface="Arial" panose="020B0604020202020204" pitchFamily="34" charset="0"/>
                </a:rPr>
                <a:t>Guaranteed Sources of Income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PrudentialModern SemCond" pitchFamily="2" charset="0"/>
                  <a:ea typeface="+mn-ea"/>
                  <a:cs typeface="Arial" panose="020B0604020202020204" pitchFamily="34" charset="0"/>
                </a:rPr>
                <a:t>(Pension, Social Security, Annuities)</a:t>
              </a:r>
            </a:p>
          </p:txBody>
        </p:sp>
        <p:sp>
          <p:nvSpPr>
            <p:cNvPr id="13" name="Rounded Rectangle 12"/>
            <p:cNvSpPr/>
            <p:nvPr/>
          </p:nvSpPr>
          <p:spPr>
            <a:xfrm>
              <a:off x="6705600" y="1219200"/>
              <a:ext cx="2133600" cy="2057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PrudentialModern SemCond" pitchFamily="2" charset="0"/>
                  <a:ea typeface="+mn-ea"/>
                  <a:cs typeface="Arial" panose="020B0604020202020204" pitchFamily="34" charset="0"/>
                </a:rPr>
                <a:t>Essential Expenses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PrudentialModern SemCond" pitchFamily="2" charset="0"/>
                  <a:ea typeface="+mn-ea"/>
                  <a:cs typeface="Arial" panose="020B0604020202020204" pitchFamily="34" charset="0"/>
                </a:rPr>
                <a:t>(Housing, Food, Clothing, Healthcare, Transportation)</a:t>
              </a:r>
            </a:p>
          </p:txBody>
        </p:sp>
        <p:sp>
          <p:nvSpPr>
            <p:cNvPr id="14" name="Right Arrow 13"/>
            <p:cNvSpPr/>
            <p:nvPr/>
          </p:nvSpPr>
          <p:spPr>
            <a:xfrm>
              <a:off x="2362200" y="4724400"/>
              <a:ext cx="4419600" cy="78377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PrudentialModern SemCond" pitchFamily="2" charset="0"/>
                  <a:ea typeface="+mn-ea"/>
                  <a:cs typeface="Arial" panose="020B0604020202020204" pitchFamily="34" charset="0"/>
                </a:rPr>
                <a:t>Discretionary</a:t>
              </a:r>
              <a:r>
                <a:rPr kumimoji="0" lang="en-US" sz="2400" b="0" i="0" u="none" strike="noStrike" kern="1200" cap="none" spc="0" normalizeH="0" baseline="0" noProof="0" dirty="0">
                  <a:ln>
                    <a:noFill/>
                  </a:ln>
                  <a:solidFill>
                    <a:srgbClr val="003050"/>
                  </a:solidFill>
                  <a:effectLst/>
                  <a:uLnTx/>
                  <a:uFillTx/>
                  <a:latin typeface="PrudentialModern SemCond" pitchFamily="2" charset="0"/>
                  <a:ea typeface="+mn-ea"/>
                  <a:cs typeface="Arial" panose="020B0604020202020204" pitchFamily="34" charset="0"/>
                </a:rPr>
                <a:t> </a:t>
              </a:r>
            </a:p>
          </p:txBody>
        </p:sp>
        <p:sp>
          <p:nvSpPr>
            <p:cNvPr id="6" name="Right Arrow 5"/>
            <p:cNvSpPr/>
            <p:nvPr/>
          </p:nvSpPr>
          <p:spPr>
            <a:xfrm>
              <a:off x="5306318" y="1904999"/>
              <a:ext cx="1539896" cy="1676401"/>
            </a:xfrm>
            <a:prstGeom prst="rightArrow">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050"/>
                  </a:solidFill>
                  <a:effectLst/>
                  <a:uLnTx/>
                  <a:uFillTx/>
                  <a:latin typeface="PrudentialModern SemCond" pitchFamily="2" charset="0"/>
                  <a:ea typeface="+mn-ea"/>
                  <a:cs typeface="Arial" panose="020B0604020202020204" pitchFamily="34" charset="0"/>
                </a:rPr>
                <a:t>Cover Gap</a:t>
              </a:r>
            </a:p>
          </p:txBody>
        </p:sp>
      </p:grpSp>
      <p:sp>
        <p:nvSpPr>
          <p:cNvPr id="2" name="Title 1"/>
          <p:cNvSpPr>
            <a:spLocks noGrp="1"/>
          </p:cNvSpPr>
          <p:nvPr>
            <p:ph type="title"/>
          </p:nvPr>
        </p:nvSpPr>
        <p:spPr>
          <a:xfrm>
            <a:off x="361791" y="62607"/>
            <a:ext cx="8412480" cy="914400"/>
          </a:xfrm>
        </p:spPr>
        <p:txBody>
          <a:bodyPr/>
          <a:lstStyle/>
          <a:p>
            <a:r>
              <a:rPr lang="en-US" sz="3600" dirty="0">
                <a:solidFill>
                  <a:schemeClr val="accent1"/>
                </a:solidFill>
              </a:rPr>
              <a:t>Retirement Income Planning Example</a:t>
            </a:r>
          </a:p>
        </p:txBody>
      </p:sp>
      <p:sp>
        <p:nvSpPr>
          <p:cNvPr id="16" name="Rectangle 15">
            <a:extLst>
              <a:ext uri="{FF2B5EF4-FFF2-40B4-BE49-F238E27FC236}">
                <a16:creationId xmlns:a16="http://schemas.microsoft.com/office/drawing/2014/main" id="{93CADF8F-C0D4-47E4-8087-436C29D94F97}"/>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drawing&#10;&#10;Description automatically generated">
            <a:extLst>
              <a:ext uri="{FF2B5EF4-FFF2-40B4-BE49-F238E27FC236}">
                <a16:creationId xmlns:a16="http://schemas.microsoft.com/office/drawing/2014/main" id="{E083A8B5-9685-45C5-942B-01ACF8392EB7}"/>
              </a:ext>
            </a:extLst>
          </p:cNvPr>
          <p:cNvPicPr>
            <a:picLocks noChangeAspect="1"/>
          </p:cNvPicPr>
          <p:nvPr/>
        </p:nvPicPr>
        <p:blipFill>
          <a:blip r:embed="rId3"/>
          <a:stretch>
            <a:fillRect/>
          </a:stretch>
        </p:blipFill>
        <p:spPr>
          <a:xfrm>
            <a:off x="7423688" y="6317267"/>
            <a:ext cx="1579010" cy="364875"/>
          </a:xfrm>
          <a:prstGeom prst="rect">
            <a:avLst/>
          </a:prstGeom>
        </p:spPr>
      </p:pic>
    </p:spTree>
    <p:extLst>
      <p:ext uri="{BB962C8B-B14F-4D97-AF65-F5344CB8AC3E}">
        <p14:creationId xmlns:p14="http://schemas.microsoft.com/office/powerpoint/2010/main" val="2219955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AAAFF6-C1E8-4553-BBDF-0F94C1A43201}"/>
              </a:ext>
            </a:extLst>
          </p:cNvPr>
          <p:cNvSpPr>
            <a:spLocks noGrp="1"/>
          </p:cNvSpPr>
          <p:nvPr>
            <p:ph idx="1"/>
          </p:nvPr>
        </p:nvSpPr>
        <p:spPr>
          <a:xfrm>
            <a:off x="457200" y="1371600"/>
            <a:ext cx="8229600" cy="3708399"/>
          </a:xfrm>
        </p:spPr>
        <p:txBody>
          <a:bodyPr>
            <a:noAutofit/>
          </a:bodyPr>
          <a:lstStyle/>
          <a:p>
            <a:pPr marL="457200" indent="-457200">
              <a:spcBef>
                <a:spcPts val="0"/>
              </a:spcBef>
              <a:spcAft>
                <a:spcPts val="1800"/>
              </a:spcAft>
              <a:buFont typeface="Arial" panose="020B0604020202020204" pitchFamily="34" charset="0"/>
              <a:buChar char="•"/>
            </a:pPr>
            <a:r>
              <a:rPr lang="en-US" sz="2800" dirty="0">
                <a:solidFill>
                  <a:schemeClr val="accent5">
                    <a:lumMod val="50000"/>
                  </a:schemeClr>
                </a:solidFill>
              </a:rPr>
              <a:t>Retirement income is decreasing</a:t>
            </a:r>
          </a:p>
          <a:p>
            <a:pPr marL="457200" indent="-457200">
              <a:spcBef>
                <a:spcPts val="0"/>
              </a:spcBef>
              <a:spcAft>
                <a:spcPts val="1800"/>
              </a:spcAft>
              <a:buFont typeface="Arial" panose="020B0604020202020204" pitchFamily="34" charset="0"/>
              <a:buChar char="•"/>
            </a:pPr>
            <a:r>
              <a:rPr lang="en-US" sz="2800" dirty="0">
                <a:solidFill>
                  <a:schemeClr val="accent5">
                    <a:lumMod val="50000"/>
                  </a:schemeClr>
                </a:solidFill>
              </a:rPr>
              <a:t>Retirement liabilities are increasing</a:t>
            </a:r>
          </a:p>
          <a:p>
            <a:pPr marL="457200" indent="-457200">
              <a:spcBef>
                <a:spcPts val="0"/>
              </a:spcBef>
              <a:spcAft>
                <a:spcPts val="1800"/>
              </a:spcAft>
              <a:buFont typeface="Arial" panose="020B0604020202020204" pitchFamily="34" charset="0"/>
              <a:buChar char="•"/>
            </a:pPr>
            <a:r>
              <a:rPr lang="en-US" sz="2800" dirty="0">
                <a:solidFill>
                  <a:schemeClr val="accent5">
                    <a:lumMod val="50000"/>
                  </a:schemeClr>
                </a:solidFill>
              </a:rPr>
              <a:t>Achieving a secure retirement is becoming more challenging</a:t>
            </a:r>
          </a:p>
          <a:p>
            <a:pPr marL="457200" indent="-457200">
              <a:spcBef>
                <a:spcPts val="0"/>
              </a:spcBef>
              <a:spcAft>
                <a:spcPts val="1800"/>
              </a:spcAft>
              <a:buFont typeface="Arial" panose="020B0604020202020204" pitchFamily="34" charset="0"/>
              <a:buChar char="•"/>
            </a:pPr>
            <a:r>
              <a:rPr lang="en-US" sz="2800" dirty="0">
                <a:solidFill>
                  <a:schemeClr val="accent5">
                    <a:lumMod val="50000"/>
                  </a:schemeClr>
                </a:solidFill>
              </a:rPr>
              <a:t>Future widows and widowers are particularly vulnerable to outliving retirement income</a:t>
            </a:r>
          </a:p>
        </p:txBody>
      </p:sp>
      <p:sp>
        <p:nvSpPr>
          <p:cNvPr id="3" name="Title 2">
            <a:extLst>
              <a:ext uri="{FF2B5EF4-FFF2-40B4-BE49-F238E27FC236}">
                <a16:creationId xmlns:a16="http://schemas.microsoft.com/office/drawing/2014/main" id="{F11D921A-C295-4A00-9082-8A86156D49B0}"/>
              </a:ext>
            </a:extLst>
          </p:cNvPr>
          <p:cNvSpPr>
            <a:spLocks noGrp="1"/>
          </p:cNvSpPr>
          <p:nvPr>
            <p:ph type="title"/>
          </p:nvPr>
        </p:nvSpPr>
        <p:spPr/>
        <p:txBody>
          <a:bodyPr/>
          <a:lstStyle/>
          <a:p>
            <a:r>
              <a:rPr lang="en-US" sz="3600" dirty="0"/>
              <a:t>Summary</a:t>
            </a:r>
          </a:p>
        </p:txBody>
      </p:sp>
      <p:sp>
        <p:nvSpPr>
          <p:cNvPr id="4" name="Rectangle 3">
            <a:extLst>
              <a:ext uri="{FF2B5EF4-FFF2-40B4-BE49-F238E27FC236}">
                <a16:creationId xmlns:a16="http://schemas.microsoft.com/office/drawing/2014/main" id="{9840CD3D-5EAA-4CF2-B472-7A1607D52951}"/>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21D72429-DF4D-4B7D-A2FF-E32F18D5EFB6}"/>
              </a:ext>
            </a:extLst>
          </p:cNvPr>
          <p:cNvPicPr>
            <a:picLocks noChangeAspect="1"/>
          </p:cNvPicPr>
          <p:nvPr/>
        </p:nvPicPr>
        <p:blipFill>
          <a:blip r:embed="rId3"/>
          <a:stretch>
            <a:fillRect/>
          </a:stretch>
        </p:blipFill>
        <p:spPr>
          <a:xfrm>
            <a:off x="7423688" y="6317267"/>
            <a:ext cx="1579010" cy="364875"/>
          </a:xfrm>
          <a:prstGeom prst="rect">
            <a:avLst/>
          </a:prstGeom>
        </p:spPr>
      </p:pic>
    </p:spTree>
    <p:extLst>
      <p:ext uri="{BB962C8B-B14F-4D97-AF65-F5344CB8AC3E}">
        <p14:creationId xmlns:p14="http://schemas.microsoft.com/office/powerpoint/2010/main" val="3111419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5760" y="843254"/>
            <a:ext cx="8229600" cy="4805413"/>
          </a:xfrm>
        </p:spPr>
        <p:txBody>
          <a:bodyPr>
            <a:noAutofit/>
          </a:bodyPr>
          <a:lstStyle/>
          <a:p>
            <a:pPr>
              <a:spcBef>
                <a:spcPts val="0"/>
              </a:spcBef>
              <a:spcAft>
                <a:spcPts val="1200"/>
              </a:spcAft>
              <a:defRPr/>
            </a:pPr>
            <a:r>
              <a:rPr lang="en-US" sz="1800">
                <a:solidFill>
                  <a:schemeClr val="accent5">
                    <a:lumMod val="50000"/>
                  </a:schemeClr>
                </a:solidFill>
                <a:latin typeface="PrudentialModern Med Cond" pitchFamily="2" charset="0"/>
              </a:rPr>
              <a:t>A</a:t>
            </a:r>
            <a:r>
              <a:rPr lang="en-US" sz="1800" b="0">
                <a:solidFill>
                  <a:schemeClr val="accent5">
                    <a:lumMod val="50000"/>
                  </a:schemeClr>
                </a:solidFill>
                <a:latin typeface="PrudentialModern Med Cond" pitchFamily="2" charset="0"/>
              </a:rPr>
              <a:t>nnuities </a:t>
            </a:r>
            <a:r>
              <a:rPr lang="en-US" sz="1800" b="0" dirty="0">
                <a:solidFill>
                  <a:schemeClr val="accent5">
                    <a:lumMod val="50000"/>
                  </a:schemeClr>
                </a:solidFill>
                <a:latin typeface="PrudentialModern Med Cond" pitchFamily="2" charset="0"/>
              </a:rPr>
              <a:t>are issued by Pruco Life Insurance Company (in New York, by Pruco Life Insurance Company of New Jersey), Newark, NJ (main office) and distributed by Prudential Annuities Distributors, Inc., Shelton, CT. All are Prudential Financial companies and each is solely responsible for its own financial condition and contractual obligations. Prudential Annuities is a business of Prudential Financial, Inc.</a:t>
            </a:r>
          </a:p>
          <a:p>
            <a:pPr>
              <a:spcBef>
                <a:spcPts val="0"/>
              </a:spcBef>
              <a:spcAft>
                <a:spcPts val="1200"/>
              </a:spcAft>
              <a:defRPr/>
            </a:pPr>
            <a:r>
              <a:rPr lang="en-US" sz="1800" dirty="0">
                <a:solidFill>
                  <a:schemeClr val="accent5">
                    <a:lumMod val="50000"/>
                  </a:schemeClr>
                </a:solidFill>
                <a:latin typeface="PrudentialModern Med Cond" pitchFamily="2" charset="0"/>
              </a:rPr>
              <a:t>[Life insurance is issued by Pruco Life Insurance Company (in New York, by Pruco Life Insurance Company of New Jersey).  Variable policies are offered through Pruco Securities, LLC (member SIPC).]</a:t>
            </a:r>
          </a:p>
          <a:p>
            <a:pPr>
              <a:spcBef>
                <a:spcPts val="0"/>
              </a:spcBef>
              <a:spcAft>
                <a:spcPts val="1200"/>
              </a:spcAft>
              <a:defRPr/>
            </a:pPr>
            <a:r>
              <a:rPr lang="en-US" sz="1800" dirty="0">
                <a:solidFill>
                  <a:schemeClr val="accent5">
                    <a:lumMod val="50000"/>
                  </a:schemeClr>
                </a:solidFill>
                <a:latin typeface="PrudentialModern Med Cond" pitchFamily="2" charset="0"/>
              </a:rPr>
              <a:t>[(Use in TX/UT/FL)Annuity contracts [and life insurance policies] contain exclusions, limitations, reductions of benefits, and terms for keeping them in force. Your licensed financial professional can provide you with complete details.]</a:t>
            </a:r>
            <a:endParaRPr lang="en-US" sz="1800" b="0" dirty="0">
              <a:solidFill>
                <a:schemeClr val="accent5">
                  <a:lumMod val="50000"/>
                </a:schemeClr>
              </a:solidFill>
              <a:latin typeface="PrudentialModern Med Cond" pitchFamily="2" charset="0"/>
            </a:endParaRPr>
          </a:p>
          <a:p>
            <a:pPr>
              <a:spcBef>
                <a:spcPts val="0"/>
              </a:spcBef>
              <a:spcAft>
                <a:spcPts val="1200"/>
              </a:spcAft>
            </a:pPr>
            <a:r>
              <a:rPr lang="en-US" sz="1800" dirty="0">
                <a:latin typeface="PrudentialModern Med Cond" pitchFamily="2" charset="0"/>
              </a:rPr>
              <a:t>​</a:t>
            </a:r>
            <a:endParaRPr lang="en-US" sz="1800" b="0" dirty="0">
              <a:solidFill>
                <a:schemeClr val="accent5">
                  <a:lumMod val="50000"/>
                </a:schemeClr>
              </a:solidFill>
              <a:latin typeface="PrudentialModern Med Cond" pitchFamily="2" charset="0"/>
            </a:endParaRPr>
          </a:p>
        </p:txBody>
      </p:sp>
      <p:sp>
        <p:nvSpPr>
          <p:cNvPr id="5" name="Title 4"/>
          <p:cNvSpPr>
            <a:spLocks noGrp="1"/>
          </p:cNvSpPr>
          <p:nvPr>
            <p:ph type="title"/>
          </p:nvPr>
        </p:nvSpPr>
        <p:spPr/>
        <p:txBody>
          <a:bodyPr/>
          <a:lstStyle/>
          <a:p>
            <a:r>
              <a:rPr lang="en-US" dirty="0"/>
              <a:t>Disclosures</a:t>
            </a:r>
          </a:p>
        </p:txBody>
      </p:sp>
      <p:sp>
        <p:nvSpPr>
          <p:cNvPr id="6" name="Rectangle 5">
            <a:extLst>
              <a:ext uri="{FF2B5EF4-FFF2-40B4-BE49-F238E27FC236}">
                <a16:creationId xmlns:a16="http://schemas.microsoft.com/office/drawing/2014/main" id="{83E08622-119C-4F32-906D-536B13AC19B4}"/>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97ABFD18-554A-4F48-B150-510E792FE1DB}"/>
              </a:ext>
            </a:extLst>
          </p:cNvPr>
          <p:cNvPicPr>
            <a:picLocks noChangeAspect="1"/>
          </p:cNvPicPr>
          <p:nvPr/>
        </p:nvPicPr>
        <p:blipFill>
          <a:blip r:embed="rId3"/>
          <a:stretch>
            <a:fillRect/>
          </a:stretch>
        </p:blipFill>
        <p:spPr>
          <a:xfrm>
            <a:off x="7423688" y="6317267"/>
            <a:ext cx="1579010" cy="364875"/>
          </a:xfrm>
          <a:prstGeom prst="rect">
            <a:avLst/>
          </a:prstGeom>
        </p:spPr>
      </p:pic>
    </p:spTree>
    <p:extLst>
      <p:ext uri="{BB962C8B-B14F-4D97-AF65-F5344CB8AC3E}">
        <p14:creationId xmlns:p14="http://schemas.microsoft.com/office/powerpoint/2010/main" val="2996079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 y="914400"/>
            <a:ext cx="8229600" cy="4857750"/>
          </a:xfrm>
        </p:spPr>
        <p:txBody>
          <a:bodyPr>
            <a:noAutofit/>
          </a:bodyPr>
          <a:lstStyle/>
          <a:p>
            <a:pPr>
              <a:spcBef>
                <a:spcPts val="0"/>
              </a:spcBef>
              <a:spcAft>
                <a:spcPts val="600"/>
              </a:spcAft>
            </a:pPr>
            <a:r>
              <a:rPr lang="en-US" sz="1600" dirty="0">
                <a:latin typeface="PrudentialModern Med Cond" pitchFamily="2" charset="0"/>
              </a:rPr>
              <a:t>All references to guarantees, including the benefit payment obligations arising under the annuity contract guarantees, rider guarantees, optional benefits, any fixed account crediting rates or annuity payout rates are backed by the claims-paying ability of Pruco Life Insurance Company and Pruco Life Insurance Company of New Jersey. Those payments and the responsibility to make them are not the obligations of the third party broker/dealer from which this annuity is purchased or any of its affiliates. All guarantees, including optional benefits, do not apply to the underlying investment options.</a:t>
            </a:r>
          </a:p>
          <a:p>
            <a:pPr>
              <a:spcBef>
                <a:spcPts val="0"/>
              </a:spcBef>
              <a:spcAft>
                <a:spcPts val="600"/>
              </a:spcAft>
            </a:pPr>
            <a:r>
              <a:rPr lang="en-US" sz="1600" b="0" dirty="0">
                <a:latin typeface="PrudentialModern Med Cond" pitchFamily="2" charset="0"/>
              </a:rPr>
              <a:t>Tax deferral is provided by an IRA and other qualified retirement plans. When a variable annuity contract is used to fund a qualified retirement plan it is important to consider its features other than tax deferral, including lifetime income payout option, the death benefit protection, and the ability to transfer among investment options without sales or withdrawal charges.</a:t>
            </a:r>
          </a:p>
          <a:p>
            <a:pPr>
              <a:spcBef>
                <a:spcPts val="0"/>
              </a:spcBef>
              <a:spcAft>
                <a:spcPts val="600"/>
              </a:spcAft>
            </a:pPr>
            <a:r>
              <a:rPr lang="en-US" sz="1600" b="0" dirty="0">
                <a:latin typeface="PrudentialModern Med Cond" pitchFamily="2" charset="0"/>
              </a:rPr>
              <a:t>Because qualified retirement plans, IRAs and variable annuities offer a tax-deferral feature, you should carefully consider the other features, benefits, risks, and costs associated with a variable annuity before purchasing one in either a qualified plan or an IRA. Before purchasing a variable annuity, you should take full advantage of your 401(k) and other qualified plans.</a:t>
            </a:r>
          </a:p>
          <a:p>
            <a:pPr>
              <a:spcBef>
                <a:spcPts val="0"/>
              </a:spcBef>
              <a:spcAft>
                <a:spcPts val="600"/>
              </a:spcAft>
            </a:pPr>
            <a:r>
              <a:rPr lang="en-US" sz="1600" b="0" dirty="0">
                <a:latin typeface="PrudentialModern Med Cond" pitchFamily="2" charset="0"/>
              </a:rPr>
              <a:t>© 2020 Prudential Financial, Inc. and its related entities. Prudential Annuities, Prudential, the Prudential logo, and the Rock symbol, are service marks of Prudential Financial, Inc. and its related entities, registered in many jurisdictions worldwide. </a:t>
            </a:r>
          </a:p>
          <a:p>
            <a:pPr>
              <a:spcBef>
                <a:spcPts val="0"/>
              </a:spcBef>
              <a:spcAft>
                <a:spcPts val="600"/>
              </a:spcAft>
            </a:pPr>
            <a:endParaRPr lang="en-US" sz="1600" dirty="0">
              <a:latin typeface="PrudentialModern Med Cond" pitchFamily="2" charset="0"/>
            </a:endParaRPr>
          </a:p>
        </p:txBody>
      </p:sp>
      <p:sp>
        <p:nvSpPr>
          <p:cNvPr id="3" name="Title 2"/>
          <p:cNvSpPr>
            <a:spLocks noGrp="1"/>
          </p:cNvSpPr>
          <p:nvPr>
            <p:ph type="title"/>
          </p:nvPr>
        </p:nvSpPr>
        <p:spPr/>
        <p:txBody>
          <a:bodyPr/>
          <a:lstStyle/>
          <a:p>
            <a:r>
              <a:rPr lang="en-US" dirty="0"/>
              <a:t>Disclosures</a:t>
            </a:r>
          </a:p>
        </p:txBody>
      </p:sp>
      <p:sp>
        <p:nvSpPr>
          <p:cNvPr id="4" name="TextBox 3">
            <a:extLst>
              <a:ext uri="{FF2B5EF4-FFF2-40B4-BE49-F238E27FC236}">
                <a16:creationId xmlns:a16="http://schemas.microsoft.com/office/drawing/2014/main" id="{91E8F608-6F9D-4CE7-B3D8-A482B8DCD156}"/>
              </a:ext>
            </a:extLst>
          </p:cNvPr>
          <p:cNvSpPr txBox="1"/>
          <p:nvPr/>
        </p:nvSpPr>
        <p:spPr>
          <a:xfrm>
            <a:off x="0" y="6441221"/>
            <a:ext cx="1720312" cy="307777"/>
          </a:xfrm>
          <a:prstGeom prst="rect">
            <a:avLst/>
          </a:prstGeom>
          <a:noFill/>
        </p:spPr>
        <p:txBody>
          <a:bodyPr wrap="square" rtlCol="0">
            <a:spAutoFit/>
          </a:bodyPr>
          <a:lstStyle/>
          <a:p>
            <a:r>
              <a:rPr lang="en-US" sz="1400" dirty="0">
                <a:solidFill>
                  <a:schemeClr val="bg1"/>
                </a:solidFill>
              </a:rPr>
              <a:t>[REF# 9498406]</a:t>
            </a:r>
          </a:p>
        </p:txBody>
      </p:sp>
      <p:sp>
        <p:nvSpPr>
          <p:cNvPr id="5" name="Rectangle 4">
            <a:extLst>
              <a:ext uri="{FF2B5EF4-FFF2-40B4-BE49-F238E27FC236}">
                <a16:creationId xmlns:a16="http://schemas.microsoft.com/office/drawing/2014/main" id="{BD522B39-3BCC-43A4-A72A-A17228EAC226}"/>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0887B6B5-A07E-40B5-A942-ADE865BF0927}"/>
              </a:ext>
            </a:extLst>
          </p:cNvPr>
          <p:cNvPicPr>
            <a:picLocks noChangeAspect="1"/>
          </p:cNvPicPr>
          <p:nvPr/>
        </p:nvPicPr>
        <p:blipFill>
          <a:blip r:embed="rId3"/>
          <a:stretch>
            <a:fillRect/>
          </a:stretch>
        </p:blipFill>
        <p:spPr>
          <a:xfrm>
            <a:off x="7423688" y="6317267"/>
            <a:ext cx="1579010" cy="364875"/>
          </a:xfrm>
          <a:prstGeom prst="rect">
            <a:avLst/>
          </a:prstGeom>
        </p:spPr>
      </p:pic>
    </p:spTree>
    <p:extLst>
      <p:ext uri="{BB962C8B-B14F-4D97-AF65-F5344CB8AC3E}">
        <p14:creationId xmlns:p14="http://schemas.microsoft.com/office/powerpoint/2010/main" val="3200878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body" sz="quarter" idx="10"/>
          </p:nvPr>
        </p:nvSpPr>
        <p:spPr>
          <a:xfrm>
            <a:off x="196210" y="4516693"/>
            <a:ext cx="5942925" cy="261610"/>
          </a:xfrm>
        </p:spPr>
        <p:txBody>
          <a:bodyPr>
            <a:normAutofit fontScale="70000" lnSpcReduction="20000"/>
          </a:bodyPr>
          <a:lstStyle/>
          <a:p>
            <a:endParaRPr lang="en-US" sz="1800" dirty="0"/>
          </a:p>
        </p:txBody>
      </p:sp>
      <p:sp>
        <p:nvSpPr>
          <p:cNvPr id="3" name="Text Placeholder 4">
            <a:extLst>
              <a:ext uri="{FF2B5EF4-FFF2-40B4-BE49-F238E27FC236}">
                <a16:creationId xmlns:a16="http://schemas.microsoft.com/office/drawing/2014/main" id="{6AD3E99B-5D4F-4B9E-86C6-1886FE82FBA8}"/>
              </a:ext>
            </a:extLst>
          </p:cNvPr>
          <p:cNvSpPr txBox="1">
            <a:spLocks noChangeArrowheads="1"/>
          </p:cNvSpPr>
          <p:nvPr/>
        </p:nvSpPr>
        <p:spPr bwMode="auto">
          <a:xfrm>
            <a:off x="2559399" y="4523593"/>
            <a:ext cx="8250115" cy="43088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xmlns:lc="http://schemas.openxmlformats.org/drawingml/2006/lockedCanvas">
                <a:solidFill>
                  <a:srgbClr val="FFFFFF"/>
                </a:solidFill>
              </a14:hiddenFill>
            </a:ext>
            <a:ext uri="{91240B29-F687-4f45-9708-019B960494DF}">
              <a14:hiddenLine xmlns="" xmlns:a14="http://schemas.microsoft.com/office/drawing/2010/main" xmlns:mv="urn:schemas-microsoft-com:mac:vml" xmlns:mc="http://schemas.openxmlformats.org/markup-compatibility/2006" xmlns:lc="http://schemas.openxmlformats.org/drawingml/2006/lockedCanva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rgbClr val="C00000"/>
              </a:buClr>
              <a:buSzTx/>
              <a:buFontTx/>
              <a:buNone/>
              <a:tabLst/>
              <a:defRPr/>
            </a:pPr>
            <a:r>
              <a:rPr kumimoji="0" lang="en-US" sz="1100" b="0" i="0" u="none" strike="noStrike" kern="1200" cap="none" spc="0" normalizeH="0" baseline="0" noProof="0" dirty="0">
                <a:ln>
                  <a:noFill/>
                </a:ln>
                <a:solidFill>
                  <a:srgbClr val="0C0C0C"/>
                </a:solidFill>
                <a:effectLst/>
                <a:uLnTx/>
                <a:uFillTx/>
                <a:latin typeface="Arial" pitchFamily="34" charset="0"/>
                <a:ea typeface="ＭＳ Ｐゴシック" pitchFamily="34" charset="-128"/>
                <a:cs typeface="Arial" pitchFamily="34" charset="0"/>
              </a:rPr>
              <a:t>[When presenting in AR, CA, OK, </a:t>
            </a:r>
            <a:r>
              <a:rPr kumimoji="0" lang="en-US" sz="1100" b="0" i="0" u="none" strike="noStrike" kern="1200" cap="none" spc="0" normalizeH="0" baseline="0" noProof="0" dirty="0">
                <a:ln>
                  <a:noFill/>
                </a:ln>
                <a:solidFill>
                  <a:srgbClr val="0C0C0C"/>
                </a:solidFill>
                <a:effectLst/>
                <a:uLnTx/>
                <a:uFillTx/>
                <a:latin typeface="Arial"/>
                <a:ea typeface="+mn-ea"/>
                <a:cs typeface="Arial" pitchFamily="34" charset="0"/>
              </a:rPr>
              <a:t>TX or IL, use the phrase “Insurance Sales Presentation.” </a:t>
            </a:r>
          </a:p>
          <a:p>
            <a:pPr marL="0" marR="0" lvl="0" indent="0" algn="l" defTabSz="914400" rtl="0" eaLnBrk="1" fontAlgn="base" latinLnBrk="0" hangingPunct="1">
              <a:lnSpc>
                <a:spcPct val="100000"/>
              </a:lnSpc>
              <a:spcBef>
                <a:spcPct val="0"/>
              </a:spcBef>
              <a:spcAft>
                <a:spcPct val="0"/>
              </a:spcAft>
              <a:buClr>
                <a:srgbClr val="C00000"/>
              </a:buClr>
              <a:buSzTx/>
              <a:buFontTx/>
              <a:buNone/>
              <a:tabLst/>
              <a:defRPr/>
            </a:pPr>
            <a:r>
              <a:rPr kumimoji="0" lang="en-US" sz="1100" b="0" i="0" u="none" strike="noStrike" kern="1200" cap="none" spc="0" normalizeH="0" baseline="0" noProof="0" dirty="0">
                <a:ln>
                  <a:noFill/>
                </a:ln>
                <a:solidFill>
                  <a:srgbClr val="0C0C0C"/>
                </a:solidFill>
                <a:effectLst/>
                <a:uLnTx/>
                <a:uFillTx/>
                <a:latin typeface="Arial"/>
                <a:ea typeface="+mn-ea"/>
                <a:cs typeface="Arial" pitchFamily="34" charset="0"/>
              </a:rPr>
              <a:t>In CA and AR, add License Number]</a:t>
            </a:r>
          </a:p>
        </p:txBody>
      </p:sp>
      <p:sp>
        <p:nvSpPr>
          <p:cNvPr id="5" name="Rectangle 4">
            <a:extLst>
              <a:ext uri="{FF2B5EF4-FFF2-40B4-BE49-F238E27FC236}">
                <a16:creationId xmlns:a16="http://schemas.microsoft.com/office/drawing/2014/main" id="{78FFFD7D-29DC-47CC-9CF4-3580D2F558EB}"/>
              </a:ext>
            </a:extLst>
          </p:cNvPr>
          <p:cNvSpPr/>
          <p:nvPr/>
        </p:nvSpPr>
        <p:spPr>
          <a:xfrm>
            <a:off x="208085" y="5036479"/>
            <a:ext cx="8153947"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C0C0C"/>
                </a:solidFill>
                <a:effectLst/>
                <a:uLnTx/>
                <a:uFillTx/>
                <a:latin typeface="Arial"/>
                <a:ea typeface="+mn-ea"/>
                <a:cs typeface="+mn-cs"/>
              </a:rPr>
              <a:t>Prudential Annuities is providing this workshop for informational or educational purposes only and does not provide investment advice or recommendations about managing or investing your retirement savings.</a:t>
            </a:r>
          </a:p>
        </p:txBody>
      </p:sp>
      <p:sp>
        <p:nvSpPr>
          <p:cNvPr id="6" name="TextBox 4">
            <a:extLst>
              <a:ext uri="{FF2B5EF4-FFF2-40B4-BE49-F238E27FC236}">
                <a16:creationId xmlns:a16="http://schemas.microsoft.com/office/drawing/2014/main" id="{005DDDF5-F616-4EE7-B991-E8202000ABA1}"/>
              </a:ext>
            </a:extLst>
          </p:cNvPr>
          <p:cNvSpPr txBox="1"/>
          <p:nvPr/>
        </p:nvSpPr>
        <p:spPr>
          <a:xfrm>
            <a:off x="194119" y="4784640"/>
            <a:ext cx="88392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C0C0C"/>
                </a:solidFill>
                <a:effectLst/>
                <a:uLnTx/>
                <a:uFillTx/>
                <a:latin typeface="Arial"/>
                <a:ea typeface="+mn-ea"/>
                <a:cs typeface="+mn-cs"/>
              </a:rPr>
              <a:t>Issued by Pruco Life Insurance Company and by Pruco Life Insurance Company of New Jersey.</a:t>
            </a:r>
          </a:p>
        </p:txBody>
      </p:sp>
      <p:pic>
        <p:nvPicPr>
          <p:cNvPr id="8" name="Picture 7">
            <a:extLst>
              <a:ext uri="{FF2B5EF4-FFF2-40B4-BE49-F238E27FC236}">
                <a16:creationId xmlns:a16="http://schemas.microsoft.com/office/drawing/2014/main" id="{84D4234A-C372-4B83-BBE0-D71D45799B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915" y="5431742"/>
            <a:ext cx="4911259" cy="1100038"/>
          </a:xfrm>
          <a:prstGeom prst="rect">
            <a:avLst/>
          </a:prstGeom>
        </p:spPr>
      </p:pic>
      <p:sp>
        <p:nvSpPr>
          <p:cNvPr id="9" name="Text Placeholder 4">
            <a:extLst>
              <a:ext uri="{FF2B5EF4-FFF2-40B4-BE49-F238E27FC236}">
                <a16:creationId xmlns:a16="http://schemas.microsoft.com/office/drawing/2014/main" id="{21091689-E7BE-43AC-8100-09099C2623D3}"/>
              </a:ext>
            </a:extLst>
          </p:cNvPr>
          <p:cNvSpPr txBox="1">
            <a:spLocks noChangeArrowheads="1"/>
          </p:cNvSpPr>
          <p:nvPr/>
        </p:nvSpPr>
        <p:spPr bwMode="auto">
          <a:xfrm>
            <a:off x="5638800" y="6017940"/>
            <a:ext cx="1905000" cy="400110"/>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[Firm Logo(s)]</a:t>
            </a:r>
          </a:p>
        </p:txBody>
      </p:sp>
      <p:sp>
        <p:nvSpPr>
          <p:cNvPr id="10" name="TextBox 9">
            <a:extLst>
              <a:ext uri="{FF2B5EF4-FFF2-40B4-BE49-F238E27FC236}">
                <a16:creationId xmlns:a16="http://schemas.microsoft.com/office/drawing/2014/main" id="{552547B9-1E23-48D7-A78F-63BD8580A509}"/>
              </a:ext>
            </a:extLst>
          </p:cNvPr>
          <p:cNvSpPr txBox="1"/>
          <p:nvPr/>
        </p:nvSpPr>
        <p:spPr>
          <a:xfrm>
            <a:off x="194119" y="6493790"/>
            <a:ext cx="3453586" cy="276999"/>
          </a:xfrm>
          <a:prstGeom prst="rect">
            <a:avLst/>
          </a:prstGeom>
          <a:noFill/>
        </p:spPr>
        <p:txBody>
          <a:bodyPr wrap="square" rtlCol="0">
            <a:spAutoFit/>
          </a:bodyPr>
          <a:lstStyle/>
          <a:p>
            <a:r>
              <a:rPr lang="en-US" sz="1200" dirty="0"/>
              <a:t>1033803-00001-00  Ed. 04/2020</a:t>
            </a:r>
          </a:p>
        </p:txBody>
      </p:sp>
      <p:sp>
        <p:nvSpPr>
          <p:cNvPr id="11" name="Rectangle 10">
            <a:extLst>
              <a:ext uri="{FF2B5EF4-FFF2-40B4-BE49-F238E27FC236}">
                <a16:creationId xmlns:a16="http://schemas.microsoft.com/office/drawing/2014/main" id="{AC0E10F3-75BB-4184-BDC7-B7CE33165F82}"/>
              </a:ext>
            </a:extLst>
          </p:cNvPr>
          <p:cNvSpPr/>
          <p:nvPr/>
        </p:nvSpPr>
        <p:spPr>
          <a:xfrm>
            <a:off x="7128319" y="6079169"/>
            <a:ext cx="1905000"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drawing&#10;&#10;Description automatically generated">
            <a:extLst>
              <a:ext uri="{FF2B5EF4-FFF2-40B4-BE49-F238E27FC236}">
                <a16:creationId xmlns:a16="http://schemas.microsoft.com/office/drawing/2014/main" id="{C1D4B10C-AE62-40BF-92A2-2D176A92DFC4}"/>
              </a:ext>
            </a:extLst>
          </p:cNvPr>
          <p:cNvPicPr>
            <a:picLocks noChangeAspect="1"/>
          </p:cNvPicPr>
          <p:nvPr/>
        </p:nvPicPr>
        <p:blipFill>
          <a:blip r:embed="rId5"/>
          <a:stretch>
            <a:fillRect/>
          </a:stretch>
        </p:blipFill>
        <p:spPr>
          <a:xfrm>
            <a:off x="7441018" y="6340779"/>
            <a:ext cx="1508863" cy="347888"/>
          </a:xfrm>
          <a:prstGeom prst="rect">
            <a:avLst/>
          </a:prstGeom>
        </p:spPr>
      </p:pic>
    </p:spTree>
    <p:extLst>
      <p:ext uri="{BB962C8B-B14F-4D97-AF65-F5344CB8AC3E}">
        <p14:creationId xmlns:p14="http://schemas.microsoft.com/office/powerpoint/2010/main" val="2693010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7FC16701-80EB-4BF8-9D86-846BE9D93C82}"/>
              </a:ext>
            </a:extLst>
          </p:cNvPr>
          <p:cNvSpPr>
            <a:spLocks noChangeArrowheads="1"/>
          </p:cNvSpPr>
          <p:nvPr/>
        </p:nvSpPr>
        <p:spPr bwMode="auto">
          <a:xfrm>
            <a:off x="121187" y="480549"/>
            <a:ext cx="8896354"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Investing involves risk including possible loss of principal. Information is current as of the date of this material and subject to change.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opinions expressed herein are from a third party and are given in good faith, are subject to change without notice, and are considered correct as of the stated date of their issue.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Merrill Lynch, Pierce, </a:t>
            </a:r>
            <a:r>
              <a:rPr kumimoji="0" lang="en-US" alt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Fenner</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Smith Incorporated is not a tax or legal advisor. Clients should consult a personal tax or legal advisor prior to making any tax or legal related investment decisions.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Bank of America Corporation (“Bank of America”) is a financial holding company that, through its subsidiaries and affiliated companies, provides banking and investment products and other financial services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Merrill Lynch makes available products and services offered by Merrill Lynch, Pierce,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Fenner</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Smith Incorporated (“MLPF&amp;S”), a registered broker-dealer and member SIPC, and other subsidiaries of Bank of America Corporation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BofA</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Corp).  Merrill Lynch Life Agency is a licensed insurance agency and a wholly owned subsidiary of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BofA</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Corp.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Merrill Lynch offers a broad range of brokerage, investment advisory and other services. There are important differences between brokerage and investment advisory services, including the type of advice and assistance provided, the fees charged, and the rights and obligations of the parties. It is important to understand the differences, particularly when determining which service or services to select.   The views and opinions expressed in this presentation are not necessarily those of Bank of America Corporation;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Merrill Lynch, Pierce,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Times New Roman" panose="02020603050405020304" pitchFamily="18" charset="0"/>
              </a:rPr>
              <a:t>Fenner</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&amp; Smith Incorporated;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any affiliates</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For more information about these services and their differences, speak with your Financial Advisor.]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Nothing discussed or suggested in these materials should be construed as permission to supersede or circumvent any Bank of America,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Merrill Lynch, Pierce, </a:t>
            </a:r>
            <a:r>
              <a:rPr kumimoji="0" lang="en-US" altLang="en-US"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Fenner</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&amp; Smith Incorporated</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policies, procedures, rules, and guidelines.</a:t>
            </a: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Investment products offered through MLPF&amp;S and insurance and annuity products offered through Merrill Lynch Life Agency Inc.: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material should be regarded as educational information on [health care] [and] [Social Security] and is not intended to provide specific advice. If you have questions regarding your particular situation, you should contact your legal or tax advisors.]</a:t>
            </a:r>
          </a:p>
        </p:txBody>
      </p:sp>
      <p:graphicFrame>
        <p:nvGraphicFramePr>
          <p:cNvPr id="6" name="Group 24">
            <a:extLst>
              <a:ext uri="{FF2B5EF4-FFF2-40B4-BE49-F238E27FC236}">
                <a16:creationId xmlns:a16="http://schemas.microsoft.com/office/drawing/2014/main" id="{D31A1723-9C03-4040-ABF6-79E933B512C9}"/>
              </a:ext>
            </a:extLst>
          </p:cNvPr>
          <p:cNvGraphicFramePr>
            <a:graphicFrameLocks noGrp="1"/>
          </p:cNvGraphicFramePr>
          <p:nvPr/>
        </p:nvGraphicFramePr>
        <p:xfrm>
          <a:off x="1208088" y="5405269"/>
          <a:ext cx="7086600" cy="274638"/>
        </p:xfrm>
        <a:graphic>
          <a:graphicData uri="http://schemas.openxmlformats.org/drawingml/2006/table">
            <a:tbl>
              <a:tblPr/>
              <a:tblGrid>
                <a:gridCol w="2646008">
                  <a:extLst>
                    <a:ext uri="{9D8B030D-6E8A-4147-A177-3AD203B41FA5}">
                      <a16:colId xmlns:a16="http://schemas.microsoft.com/office/drawing/2014/main" val="20000"/>
                    </a:ext>
                  </a:extLst>
                </a:gridCol>
                <a:gridCol w="1738683">
                  <a:extLst>
                    <a:ext uri="{9D8B030D-6E8A-4147-A177-3AD203B41FA5}">
                      <a16:colId xmlns:a16="http://schemas.microsoft.com/office/drawing/2014/main" val="20001"/>
                    </a:ext>
                  </a:extLst>
                </a:gridCol>
                <a:gridCol w="2701909">
                  <a:extLst>
                    <a:ext uri="{9D8B030D-6E8A-4147-A177-3AD203B41FA5}">
                      <a16:colId xmlns:a16="http://schemas.microsoft.com/office/drawing/2014/main" val="20002"/>
                    </a:ext>
                  </a:extLst>
                </a:gridCol>
              </a:tblGrid>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Are Not FDIC Insured</a:t>
                      </a:r>
                    </a:p>
                  </a:txBody>
                  <a:tcPr marT="45773" marB="4577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May Lose Value</a:t>
                      </a:r>
                    </a:p>
                  </a:txBody>
                  <a:tcPr marT="45773" marB="4577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Are Not Bank Guaranteed</a:t>
                      </a:r>
                    </a:p>
                  </a:txBody>
                  <a:tcPr marT="45773" marB="4577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99">
            <a:extLst>
              <a:ext uri="{FF2B5EF4-FFF2-40B4-BE49-F238E27FC236}">
                <a16:creationId xmlns:a16="http://schemas.microsoft.com/office/drawing/2014/main" id="{7A3EAC67-6D46-4CBB-9B84-DB92BC5AD925}"/>
              </a:ext>
            </a:extLst>
          </p:cNvPr>
          <p:cNvGraphicFramePr>
            <a:graphicFrameLocks noGrp="1"/>
          </p:cNvGraphicFramePr>
          <p:nvPr/>
        </p:nvGraphicFramePr>
        <p:xfrm>
          <a:off x="1208088" y="5633869"/>
          <a:ext cx="7086600" cy="457200"/>
        </p:xfrm>
        <a:graphic>
          <a:graphicData uri="http://schemas.openxmlformats.org/drawingml/2006/table">
            <a:tbl>
              <a:tblPr/>
              <a:tblGrid>
                <a:gridCol w="2641708">
                  <a:extLst>
                    <a:ext uri="{9D8B030D-6E8A-4147-A177-3AD203B41FA5}">
                      <a16:colId xmlns:a16="http://schemas.microsoft.com/office/drawing/2014/main" val="20000"/>
                    </a:ext>
                  </a:extLst>
                </a:gridCol>
                <a:gridCol w="1738682">
                  <a:extLst>
                    <a:ext uri="{9D8B030D-6E8A-4147-A177-3AD203B41FA5}">
                      <a16:colId xmlns:a16="http://schemas.microsoft.com/office/drawing/2014/main" val="20001"/>
                    </a:ext>
                  </a:extLst>
                </a:gridCol>
                <a:gridCol w="2706210">
                  <a:extLst>
                    <a:ext uri="{9D8B030D-6E8A-4147-A177-3AD203B41FA5}">
                      <a16:colId xmlns:a16="http://schemas.microsoft.com/office/drawing/2014/main" val="20002"/>
                    </a:ext>
                  </a:extLst>
                </a:gridCol>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ea typeface="Times New Roman" pitchFamily="18" charset="0"/>
                          <a:cs typeface="Arial" pitchFamily="34" charset="0"/>
                        </a:rPr>
                        <a:t>Are Not Insured by Any Federal Government Agency</a:t>
                      </a:r>
                    </a:p>
                  </a:txBody>
                  <a:tcPr marT="45638" marB="4563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Are Not Deposits</a:t>
                      </a:r>
                    </a:p>
                  </a:txBody>
                  <a:tcPr marT="45638" marB="4563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ea typeface="Times New Roman" pitchFamily="18" charset="0"/>
                          <a:cs typeface="Arial" pitchFamily="34" charset="0"/>
                        </a:rPr>
                        <a:t>Are Not a Condition to Any Banking Service or Activity</a:t>
                      </a: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T="45638" marB="4563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Title 7">
            <a:extLst>
              <a:ext uri="{FF2B5EF4-FFF2-40B4-BE49-F238E27FC236}">
                <a16:creationId xmlns:a16="http://schemas.microsoft.com/office/drawing/2014/main" id="{C7502DD9-5866-4639-981C-AA673537A2A3}"/>
              </a:ext>
            </a:extLst>
          </p:cNvPr>
          <p:cNvSpPr txBox="1">
            <a:spLocks/>
          </p:cNvSpPr>
          <p:nvPr/>
        </p:nvSpPr>
        <p:spPr>
          <a:xfrm>
            <a:off x="121187" y="78320"/>
            <a:ext cx="6229350" cy="402229"/>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a:ea typeface="+mn-ea"/>
                <a:cs typeface="Arial" pitchFamily="34" charset="0"/>
              </a:rPr>
              <a:t>[Required For Merrill Lynch Events Only]</a:t>
            </a:r>
          </a:p>
        </p:txBody>
      </p:sp>
    </p:spTree>
    <p:extLst>
      <p:ext uri="{BB962C8B-B14F-4D97-AF65-F5344CB8AC3E}">
        <p14:creationId xmlns:p14="http://schemas.microsoft.com/office/powerpoint/2010/main" val="709657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BDB405-213C-4A76-9506-F42B89571414}"/>
              </a:ext>
            </a:extLst>
          </p:cNvPr>
          <p:cNvSpPr txBox="1"/>
          <p:nvPr/>
        </p:nvSpPr>
        <p:spPr>
          <a:xfrm>
            <a:off x="266699" y="860117"/>
            <a:ext cx="8572500" cy="3685624"/>
          </a:xfrm>
          <a:prstGeom prst="rect">
            <a:avLst/>
          </a:prstGeom>
          <a:noFill/>
        </p:spPr>
        <p:txBody>
          <a:bodyPr wrap="square" rtlCol="0">
            <a:spAutoFit/>
          </a:bodyPr>
          <a:lstStyle/>
          <a:p>
            <a:r>
              <a:rPr lang="en-US" sz="2000" dirty="0">
                <a:latin typeface="+mn-lt"/>
              </a:rPr>
              <a:t>Morgan Stanley Smith Barney is not affiliated with Prudential Annuities. </a:t>
            </a:r>
          </a:p>
          <a:p>
            <a:endParaRPr lang="en-US" sz="2000" dirty="0">
              <a:latin typeface="+mn-lt"/>
            </a:endParaRPr>
          </a:p>
          <a:p>
            <a:r>
              <a:rPr lang="en-US" sz="2000" dirty="0">
                <a:latin typeface="+mn-lt"/>
              </a:rPr>
              <a:t>The views and opinions expressed in this presentation are not necessarily those of Prudential Annuities; or any affiliates. Nothing discussed or suggested in these materials should be construed as permission to supersede or circumvent any Morgan Stanley Smith Barney incorporated policies, procedures, rules, and guidelines. This material should be regarded as educational information on [Health Care, Social Security, Taxes] and is not intended to provide specific advice. If you have questions regarding your particular situation, you should contact your legal or tax advisors.</a:t>
            </a:r>
          </a:p>
          <a:p>
            <a:endParaRPr lang="en-US" sz="1350" dirty="0"/>
          </a:p>
        </p:txBody>
      </p:sp>
      <p:sp>
        <p:nvSpPr>
          <p:cNvPr id="6" name="Title 7">
            <a:extLst>
              <a:ext uri="{FF2B5EF4-FFF2-40B4-BE49-F238E27FC236}">
                <a16:creationId xmlns:a16="http://schemas.microsoft.com/office/drawing/2014/main" id="{DE20A8CE-C59F-49E9-99E0-563C97278069}"/>
              </a:ext>
            </a:extLst>
          </p:cNvPr>
          <p:cNvSpPr txBox="1">
            <a:spLocks/>
          </p:cNvSpPr>
          <p:nvPr/>
        </p:nvSpPr>
        <p:spPr>
          <a:xfrm>
            <a:off x="247650" y="175858"/>
            <a:ext cx="8591549" cy="395240"/>
          </a:xfrm>
          <a:prstGeom prst="rect">
            <a:avLst/>
          </a:prstGeom>
        </p:spPr>
        <p:txBody>
          <a:bodyPr/>
          <a:lstStyle/>
          <a:p>
            <a:pPr defTabSz="685800">
              <a:lnSpc>
                <a:spcPct val="90000"/>
              </a:lnSpc>
              <a:spcBef>
                <a:spcPct val="0"/>
              </a:spcBef>
              <a:defRPr/>
            </a:pPr>
            <a:r>
              <a:rPr lang="en-US" sz="2400" b="1" dirty="0">
                <a:solidFill>
                  <a:srgbClr val="002060"/>
                </a:solidFill>
                <a:latin typeface="+mj-lt"/>
                <a:ea typeface="+mj-ea"/>
                <a:cs typeface="Arial" pitchFamily="34" charset="0"/>
              </a:rPr>
              <a:t>[Required For Morgan Stanley Smith Barney Events Only]</a:t>
            </a:r>
          </a:p>
        </p:txBody>
      </p:sp>
      <p:sp>
        <p:nvSpPr>
          <p:cNvPr id="2" name="Rectangle 1">
            <a:extLst>
              <a:ext uri="{FF2B5EF4-FFF2-40B4-BE49-F238E27FC236}">
                <a16:creationId xmlns:a16="http://schemas.microsoft.com/office/drawing/2014/main" id="{D213FA80-2065-44F4-AACD-145E5269D005}"/>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0D44B571-4317-4A5B-BCAE-39E3421A726C}"/>
              </a:ext>
            </a:extLst>
          </p:cNvPr>
          <p:cNvPicPr>
            <a:picLocks noChangeAspect="1"/>
          </p:cNvPicPr>
          <p:nvPr/>
        </p:nvPicPr>
        <p:blipFill>
          <a:blip r:embed="rId3"/>
          <a:stretch>
            <a:fillRect/>
          </a:stretch>
        </p:blipFill>
        <p:spPr>
          <a:xfrm>
            <a:off x="7423688" y="6317267"/>
            <a:ext cx="1579010" cy="364875"/>
          </a:xfrm>
          <a:prstGeom prst="rect">
            <a:avLst/>
          </a:prstGeom>
        </p:spPr>
      </p:pic>
    </p:spTree>
    <p:extLst>
      <p:ext uri="{BB962C8B-B14F-4D97-AF65-F5344CB8AC3E}">
        <p14:creationId xmlns:p14="http://schemas.microsoft.com/office/powerpoint/2010/main" val="2645949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r>
              <a:rPr lang="en-US" dirty="0">
                <a:latin typeface="+mj-lt"/>
              </a:rPr>
              <a:t>[Hosted/Presented by:]</a:t>
            </a:r>
            <a:br>
              <a:rPr lang="en-US" dirty="0">
                <a:latin typeface="+mj-lt"/>
              </a:rPr>
            </a:br>
            <a:br>
              <a:rPr lang="en-US" dirty="0">
                <a:latin typeface="+mj-lt"/>
              </a:rPr>
            </a:br>
            <a:r>
              <a:rPr lang="en-US" dirty="0">
                <a:latin typeface="+mj-lt"/>
              </a:rPr>
              <a:t>[PFR Name]</a:t>
            </a:r>
            <a:br>
              <a:rPr lang="en-US" dirty="0">
                <a:latin typeface="+mj-lt"/>
              </a:rPr>
            </a:br>
            <a:r>
              <a:rPr lang="en-US" dirty="0">
                <a:latin typeface="+mj-lt"/>
              </a:rPr>
              <a:t>Personal Financial Representative</a:t>
            </a:r>
            <a:br>
              <a:rPr lang="en-US" dirty="0">
                <a:latin typeface="+mj-lt"/>
              </a:rPr>
            </a:br>
            <a:r>
              <a:rPr lang="en-US" dirty="0">
                <a:latin typeface="+mj-lt"/>
              </a:rPr>
              <a:t>[Allstate Financial Services, LLC or LSA Securities (in LA &amp; PA)]</a:t>
            </a:r>
          </a:p>
        </p:txBody>
      </p:sp>
      <p:sp>
        <p:nvSpPr>
          <p:cNvPr id="8" name="Title 7"/>
          <p:cNvSpPr>
            <a:spLocks noGrp="1"/>
          </p:cNvSpPr>
          <p:nvPr>
            <p:ph type="title"/>
          </p:nvPr>
        </p:nvSpPr>
        <p:spPr/>
        <p:txBody>
          <a:bodyPr/>
          <a:lstStyle/>
          <a:p>
            <a:r>
              <a:rPr lang="en-US" sz="2000" dirty="0">
                <a:latin typeface="+mj-lt"/>
              </a:rPr>
              <a:t>[For Allstate Financial Services only: This slide must be shown prior to the beginning of the customer presentation]</a:t>
            </a:r>
          </a:p>
        </p:txBody>
      </p:sp>
      <p:sp>
        <p:nvSpPr>
          <p:cNvPr id="5" name="TextBox 10">
            <a:extLst>
              <a:ext uri="{FF2B5EF4-FFF2-40B4-BE49-F238E27FC236}">
                <a16:creationId xmlns:a16="http://schemas.microsoft.com/office/drawing/2014/main" id="{ADE1CBF1-80A1-49C3-8BC7-8D1FB2729EBB}"/>
              </a:ext>
            </a:extLst>
          </p:cNvPr>
          <p:cNvSpPr txBox="1">
            <a:spLocks noChangeArrowheads="1"/>
          </p:cNvSpPr>
          <p:nvPr/>
        </p:nvSpPr>
        <p:spPr bwMode="auto">
          <a:xfrm>
            <a:off x="381000" y="5334000"/>
            <a:ext cx="8382000" cy="553998"/>
          </a:xfrm>
          <a:prstGeom prst="rect">
            <a:avLst/>
          </a:prstGeom>
          <a:noFill/>
          <a:ln w="9525">
            <a:noFill/>
            <a:miter lim="800000"/>
            <a:headEnd/>
            <a:tailEnd/>
          </a:ln>
        </p:spPr>
        <p:txBody>
          <a:bodyPr wrap="square">
            <a:spAutoFit/>
          </a:bodyPr>
          <a:lstStyle/>
          <a:p>
            <a:r>
              <a:rPr lang="en-US" sz="1000" dirty="0">
                <a:solidFill>
                  <a:schemeClr val="accent5">
                    <a:lumMod val="75000"/>
                  </a:schemeClr>
                </a:solidFill>
              </a:rPr>
              <a:t>Securities offered by Personal Financial Representatives through Allstate Financial Services, LLC (LSA Securities in LA and PA).  Registered Broker-Dealer.  Member FINRA, SIPC.  Main Office: 2920 South 84th Street, Lincoln, NE 68506. (877) 525-5727.  Check the background of this firm on FINRA’s </a:t>
            </a:r>
            <a:r>
              <a:rPr lang="en-US" sz="1000" dirty="0" err="1">
                <a:solidFill>
                  <a:schemeClr val="accent5">
                    <a:lumMod val="75000"/>
                  </a:schemeClr>
                </a:solidFill>
              </a:rPr>
              <a:t>BrokerCheck</a:t>
            </a:r>
            <a:r>
              <a:rPr lang="en-US" sz="1000" dirty="0">
                <a:solidFill>
                  <a:schemeClr val="accent5">
                    <a:lumMod val="75000"/>
                  </a:schemeClr>
                </a:solidFill>
              </a:rPr>
              <a:t> website </a:t>
            </a:r>
            <a:r>
              <a:rPr lang="en-US" sz="1000" dirty="0">
                <a:hlinkClick r:id="rId3"/>
              </a:rPr>
              <a:t>http://brokercheck.finra.org</a:t>
            </a:r>
            <a:r>
              <a:rPr lang="en-US" sz="1000" dirty="0">
                <a:solidFill>
                  <a:schemeClr val="accent5">
                    <a:lumMod val="75000"/>
                  </a:schemeClr>
                </a:solidFill>
              </a:rPr>
              <a:t>. </a:t>
            </a:r>
          </a:p>
        </p:txBody>
      </p:sp>
      <p:sp>
        <p:nvSpPr>
          <p:cNvPr id="6" name="Rectangle 5">
            <a:extLst>
              <a:ext uri="{FF2B5EF4-FFF2-40B4-BE49-F238E27FC236}">
                <a16:creationId xmlns:a16="http://schemas.microsoft.com/office/drawing/2014/main" id="{5ACF87FE-3C5B-4CD8-A593-693BD39C755C}"/>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60043B49-4353-4CED-8170-DCAF9AA8CB79}"/>
              </a:ext>
            </a:extLst>
          </p:cNvPr>
          <p:cNvPicPr>
            <a:picLocks noChangeAspect="1"/>
          </p:cNvPicPr>
          <p:nvPr/>
        </p:nvPicPr>
        <p:blipFill>
          <a:blip r:embed="rId4"/>
          <a:stretch>
            <a:fillRect/>
          </a:stretch>
        </p:blipFill>
        <p:spPr>
          <a:xfrm>
            <a:off x="7423688" y="6317267"/>
            <a:ext cx="1579010" cy="364875"/>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r>
              <a:rPr lang="en-US" sz="2400" dirty="0">
                <a:latin typeface="+mj-lt"/>
              </a:rPr>
              <a:t>[Investments are offered through [BROKER DEALER NAME], a registered broker dealer. [Insurance is offered through [AGENCY NAME- if applicable.]] </a:t>
            </a:r>
          </a:p>
          <a:p>
            <a:endParaRPr lang="en-US" sz="2400" dirty="0">
              <a:latin typeface="+mj-lt"/>
            </a:endParaRPr>
          </a:p>
          <a:p>
            <a:r>
              <a:rPr lang="en-US" sz="2400" dirty="0">
                <a:latin typeface="+mj-lt"/>
              </a:rPr>
              <a:t>[BROKER DEALER and AGENCY- if applicable], located at [ADDRESS], [is/are] not affiliated with Prudential Financial.]]</a:t>
            </a:r>
          </a:p>
        </p:txBody>
      </p:sp>
      <p:sp>
        <p:nvSpPr>
          <p:cNvPr id="8" name="Title 7"/>
          <p:cNvSpPr>
            <a:spLocks noGrp="1"/>
          </p:cNvSpPr>
          <p:nvPr>
            <p:ph type="title"/>
          </p:nvPr>
        </p:nvSpPr>
        <p:spPr/>
        <p:txBody>
          <a:bodyPr/>
          <a:lstStyle/>
          <a:p>
            <a:r>
              <a:rPr lang="en-US" dirty="0">
                <a:latin typeface="+mj-lt"/>
              </a:rPr>
              <a:t>[Optional Disclosure Slide]</a:t>
            </a:r>
          </a:p>
        </p:txBody>
      </p:sp>
      <p:sp>
        <p:nvSpPr>
          <p:cNvPr id="4" name="Rectangle 3">
            <a:extLst>
              <a:ext uri="{FF2B5EF4-FFF2-40B4-BE49-F238E27FC236}">
                <a16:creationId xmlns:a16="http://schemas.microsoft.com/office/drawing/2014/main" id="{8E340331-64A5-4788-854F-48B3DA814DFB}"/>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1F25AD7-7DDF-4590-8897-BC9089984C6A}"/>
              </a:ext>
            </a:extLst>
          </p:cNvPr>
          <p:cNvPicPr>
            <a:picLocks noChangeAspect="1"/>
          </p:cNvPicPr>
          <p:nvPr/>
        </p:nvPicPr>
        <p:blipFill>
          <a:blip r:embed="rId3"/>
          <a:stretch>
            <a:fillRect/>
          </a:stretch>
        </p:blipFill>
        <p:spPr>
          <a:xfrm>
            <a:off x="7423688" y="6317267"/>
            <a:ext cx="1579010" cy="364875"/>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CBD465-5BF9-46A9-B7D4-ED79BC188938}"/>
              </a:ext>
            </a:extLst>
          </p:cNvPr>
          <p:cNvSpPr>
            <a:spLocks noGrp="1"/>
          </p:cNvSpPr>
          <p:nvPr>
            <p:ph idx="1"/>
          </p:nvPr>
        </p:nvSpPr>
        <p:spPr>
          <a:xfrm>
            <a:off x="365760" y="1206337"/>
            <a:ext cx="8595361" cy="1529145"/>
          </a:xfrm>
          <a:solidFill>
            <a:schemeClr val="bg1"/>
          </a:solidFill>
        </p:spPr>
        <p:txBody>
          <a:bodyPr>
            <a:noAutofit/>
          </a:bodyPr>
          <a:lstStyle/>
          <a:p>
            <a:pPr>
              <a:spcBef>
                <a:spcPts val="0"/>
              </a:spcBef>
              <a:spcAft>
                <a:spcPts val="600"/>
              </a:spcAft>
            </a:pPr>
            <a:r>
              <a:rPr lang="en-US" sz="2000" b="1" i="1" dirty="0">
                <a:solidFill>
                  <a:schemeClr val="accent1"/>
                </a:solidFill>
                <a:latin typeface="PrudentialModern" pitchFamily="2" charset="0"/>
              </a:rPr>
              <a:t>U.S. Government Accountability Office confirms the three traditional pillars of retirement income - Social Security, employer-sponsored retirement plans and individual savings -no longer provide adequate retirement security for a growing number of Americans</a:t>
            </a:r>
            <a:r>
              <a:rPr lang="en-US" sz="2200" b="1" i="1" dirty="0">
                <a:solidFill>
                  <a:schemeClr val="accent1"/>
                </a:solidFill>
                <a:latin typeface="PrudentialModern" pitchFamily="2" charset="0"/>
              </a:rPr>
              <a:t>.</a:t>
            </a:r>
            <a:r>
              <a:rPr lang="en-US" sz="2200" b="1" i="1" baseline="30000" dirty="0">
                <a:solidFill>
                  <a:schemeClr val="accent1"/>
                </a:solidFill>
                <a:latin typeface="PrudentialModern" pitchFamily="2" charset="0"/>
              </a:rPr>
              <a:t>1</a:t>
            </a:r>
          </a:p>
        </p:txBody>
      </p:sp>
      <p:sp>
        <p:nvSpPr>
          <p:cNvPr id="3" name="Title 2">
            <a:extLst>
              <a:ext uri="{FF2B5EF4-FFF2-40B4-BE49-F238E27FC236}">
                <a16:creationId xmlns:a16="http://schemas.microsoft.com/office/drawing/2014/main" id="{FFB9C465-44C7-4EF1-A7ED-56734ED73D43}"/>
              </a:ext>
            </a:extLst>
          </p:cNvPr>
          <p:cNvSpPr>
            <a:spLocks noGrp="1"/>
          </p:cNvSpPr>
          <p:nvPr>
            <p:ph type="title"/>
          </p:nvPr>
        </p:nvSpPr>
        <p:spPr/>
        <p:txBody>
          <a:bodyPr/>
          <a:lstStyle/>
          <a:p>
            <a:r>
              <a:rPr lang="en-US" sz="3600" dirty="0"/>
              <a:t>The Landscape Has Shifted</a:t>
            </a:r>
          </a:p>
        </p:txBody>
      </p:sp>
      <p:sp>
        <p:nvSpPr>
          <p:cNvPr id="4" name="TextBox 3">
            <a:extLst>
              <a:ext uri="{FF2B5EF4-FFF2-40B4-BE49-F238E27FC236}">
                <a16:creationId xmlns:a16="http://schemas.microsoft.com/office/drawing/2014/main" id="{4A63A1DD-38E3-4502-BEA5-5A345D106BB7}"/>
              </a:ext>
            </a:extLst>
          </p:cNvPr>
          <p:cNvSpPr txBox="1"/>
          <p:nvPr/>
        </p:nvSpPr>
        <p:spPr>
          <a:xfrm>
            <a:off x="279699" y="5111359"/>
            <a:ext cx="5486400" cy="861774"/>
          </a:xfrm>
          <a:prstGeom prst="rect">
            <a:avLst/>
          </a:prstGeom>
          <a:noFill/>
        </p:spPr>
        <p:txBody>
          <a:bodyPr wrap="square" rtlCol="0">
            <a:spAutoFit/>
          </a:bodyPr>
          <a:lstStyle/>
          <a:p>
            <a:r>
              <a:rPr lang="en-US" sz="1000" dirty="0">
                <a:latin typeface="PrudentialModern Med Cond" pitchFamily="2" charset="0"/>
              </a:rPr>
              <a:t>1. U.S. Government Accountability Office, “The Nation’s Retirement System,” February 2019</a:t>
            </a:r>
          </a:p>
          <a:p>
            <a:r>
              <a:rPr lang="en-US" sz="1000" dirty="0">
                <a:latin typeface="PrudentialModern Med Cond" pitchFamily="2" charset="0"/>
              </a:rPr>
              <a:t>2. Prudential, Providing for a Surviving Spouse in Retirement, 2018</a:t>
            </a:r>
          </a:p>
          <a:p>
            <a:r>
              <a:rPr lang="en-US" sz="1000" dirty="0">
                <a:latin typeface="PrudentialModern Med Cond" pitchFamily="2" charset="0"/>
              </a:rPr>
              <a:t>3. Center for Retirement Research at Boston College, “Will the Financial Fragility of Retirees Increase,” February, 2018.</a:t>
            </a:r>
          </a:p>
          <a:p>
            <a:r>
              <a:rPr lang="en-US" sz="1000" dirty="0">
                <a:latin typeface="PrudentialModern Med Cond" pitchFamily="2" charset="0"/>
              </a:rPr>
              <a:t>4. Society of Actuaries, “2015 Risks and Process of Retirement Survey,” January 2016.</a:t>
            </a:r>
          </a:p>
          <a:p>
            <a:endParaRPr lang="en-US" sz="1000" dirty="0">
              <a:latin typeface="PrudentialModern Med Cond" pitchFamily="2" charset="0"/>
            </a:endParaRPr>
          </a:p>
        </p:txBody>
      </p:sp>
      <p:sp>
        <p:nvSpPr>
          <p:cNvPr id="5" name="Rectangle 4">
            <a:extLst>
              <a:ext uri="{FF2B5EF4-FFF2-40B4-BE49-F238E27FC236}">
                <a16:creationId xmlns:a16="http://schemas.microsoft.com/office/drawing/2014/main" id="{A9767EA7-2B86-4179-A03C-11F640C2BCE9}"/>
              </a:ext>
            </a:extLst>
          </p:cNvPr>
          <p:cNvSpPr/>
          <p:nvPr/>
        </p:nvSpPr>
        <p:spPr>
          <a:xfrm>
            <a:off x="740756" y="2573360"/>
            <a:ext cx="8352274" cy="400110"/>
          </a:xfrm>
          <a:prstGeom prst="rect">
            <a:avLst/>
          </a:prstGeom>
          <a:solidFill>
            <a:schemeClr val="bg1"/>
          </a:solidFill>
        </p:spPr>
        <p:txBody>
          <a:bodyPr wrap="square">
            <a:spAutoFit/>
          </a:bodyPr>
          <a:lstStyle/>
          <a:p>
            <a:pPr lvl="0" fontAlgn="auto">
              <a:spcBef>
                <a:spcPts val="0"/>
              </a:spcBef>
              <a:spcAft>
                <a:spcPts val="600"/>
              </a:spcAft>
              <a:buClr>
                <a:srgbClr val="003050"/>
              </a:buClr>
            </a:pPr>
            <a:r>
              <a:rPr lang="en-US" sz="2000" i="1" dirty="0">
                <a:solidFill>
                  <a:schemeClr val="accent1"/>
                </a:solidFill>
                <a:latin typeface="PrudentialModern" pitchFamily="2" charset="0"/>
                <a:cs typeface="Arial" pitchFamily="34" charset="0"/>
              </a:rPr>
              <a:t>“For widows and widowers, the outlook can be particularly unnerving.”</a:t>
            </a:r>
            <a:r>
              <a:rPr lang="en-US" sz="2000" i="1" baseline="30000" dirty="0">
                <a:solidFill>
                  <a:schemeClr val="accent1"/>
                </a:solidFill>
                <a:latin typeface="PrudentialModern" pitchFamily="2" charset="0"/>
                <a:cs typeface="Arial" pitchFamily="34" charset="0"/>
              </a:rPr>
              <a:t>2</a:t>
            </a:r>
          </a:p>
        </p:txBody>
      </p:sp>
      <p:sp>
        <p:nvSpPr>
          <p:cNvPr id="8" name="Rectangle 7">
            <a:extLst>
              <a:ext uri="{FF2B5EF4-FFF2-40B4-BE49-F238E27FC236}">
                <a16:creationId xmlns:a16="http://schemas.microsoft.com/office/drawing/2014/main" id="{DDF08E21-C8A8-4FBE-8444-D14687DEAE58}"/>
              </a:ext>
            </a:extLst>
          </p:cNvPr>
          <p:cNvSpPr/>
          <p:nvPr/>
        </p:nvSpPr>
        <p:spPr>
          <a:xfrm>
            <a:off x="279699" y="4089804"/>
            <a:ext cx="8832028" cy="784830"/>
          </a:xfrm>
          <a:prstGeom prst="rect">
            <a:avLst/>
          </a:prstGeom>
          <a:solidFill>
            <a:schemeClr val="accent2"/>
          </a:solidFill>
        </p:spPr>
        <p:txBody>
          <a:bodyPr wrap="square">
            <a:spAutoFit/>
          </a:bodyPr>
          <a:lstStyle/>
          <a:p>
            <a:pPr fontAlgn="auto">
              <a:spcBef>
                <a:spcPts val="0"/>
              </a:spcBef>
              <a:spcAft>
                <a:spcPts val="600"/>
              </a:spcAft>
              <a:buClr>
                <a:srgbClr val="003050"/>
              </a:buClr>
            </a:pPr>
            <a:r>
              <a:rPr lang="en-US" sz="2000" b="1" i="1" dirty="0">
                <a:solidFill>
                  <a:schemeClr val="bg1"/>
                </a:solidFill>
                <a:latin typeface="PrudentialModern" pitchFamily="2" charset="0"/>
              </a:rPr>
              <a:t>72% of retirees encountered one </a:t>
            </a:r>
            <a:r>
              <a:rPr lang="en-US" sz="2000" b="1" i="1" dirty="0">
                <a:solidFill>
                  <a:srgbClr val="FFC000"/>
                </a:solidFill>
                <a:latin typeface="PrudentialModern" pitchFamily="2" charset="0"/>
              </a:rPr>
              <a:t>“Financial Shock”</a:t>
            </a:r>
          </a:p>
          <a:p>
            <a:pPr algn="r" fontAlgn="auto">
              <a:spcBef>
                <a:spcPts val="0"/>
              </a:spcBef>
              <a:spcAft>
                <a:spcPts val="600"/>
              </a:spcAft>
              <a:buClr>
                <a:srgbClr val="003050"/>
              </a:buClr>
            </a:pPr>
            <a:r>
              <a:rPr lang="en-US" sz="2000" b="1" i="1" dirty="0">
                <a:solidFill>
                  <a:schemeClr val="bg1"/>
                </a:solidFill>
                <a:latin typeface="PrudentialModern" pitchFamily="2" charset="0"/>
              </a:rPr>
              <a:t>24% of </a:t>
            </a:r>
            <a:r>
              <a:rPr lang="en-US" sz="2000" b="1" i="1" dirty="0">
                <a:solidFill>
                  <a:srgbClr val="FFC000"/>
                </a:solidFill>
                <a:latin typeface="PrudentialModern" pitchFamily="2" charset="0"/>
              </a:rPr>
              <a:t>Surviving Spouses </a:t>
            </a:r>
            <a:r>
              <a:rPr lang="en-US" sz="2000" b="1" i="1" dirty="0">
                <a:solidFill>
                  <a:schemeClr val="bg1"/>
                </a:solidFill>
                <a:latin typeface="PrudentialModern" pitchFamily="2" charset="0"/>
              </a:rPr>
              <a:t>encountered</a:t>
            </a:r>
            <a:r>
              <a:rPr lang="en-US" sz="2000" b="1" i="1" dirty="0">
                <a:solidFill>
                  <a:srgbClr val="FFC000"/>
                </a:solidFill>
                <a:latin typeface="PrudentialModern" pitchFamily="2" charset="0"/>
              </a:rPr>
              <a:t> 4 or more </a:t>
            </a:r>
            <a:r>
              <a:rPr lang="en-US" sz="2000" b="1" i="1" dirty="0">
                <a:solidFill>
                  <a:schemeClr val="bg1"/>
                </a:solidFill>
                <a:latin typeface="PrudentialModern" pitchFamily="2" charset="0"/>
              </a:rPr>
              <a:t>“Financial Shocks”</a:t>
            </a:r>
            <a:r>
              <a:rPr lang="en-US" sz="2000" b="1" i="1" baseline="30000" dirty="0">
                <a:solidFill>
                  <a:schemeClr val="bg1"/>
                </a:solidFill>
                <a:latin typeface="PrudentialModern" pitchFamily="2" charset="0"/>
              </a:rPr>
              <a:t>4</a:t>
            </a:r>
            <a:endParaRPr lang="en-US" sz="2000" baseline="30000" dirty="0">
              <a:solidFill>
                <a:schemeClr val="bg1"/>
              </a:solidFill>
              <a:latin typeface="PrudentialModern SemCond" pitchFamily="2" charset="0"/>
              <a:cs typeface="Arial" pitchFamily="34" charset="0"/>
            </a:endParaRPr>
          </a:p>
        </p:txBody>
      </p:sp>
      <p:sp>
        <p:nvSpPr>
          <p:cNvPr id="10" name="Rectangle 9">
            <a:extLst>
              <a:ext uri="{FF2B5EF4-FFF2-40B4-BE49-F238E27FC236}">
                <a16:creationId xmlns:a16="http://schemas.microsoft.com/office/drawing/2014/main" id="{B364673D-7FE9-4C0F-A032-1921E944D0FB}"/>
              </a:ext>
            </a:extLst>
          </p:cNvPr>
          <p:cNvSpPr/>
          <p:nvPr/>
        </p:nvSpPr>
        <p:spPr>
          <a:xfrm>
            <a:off x="279699" y="3233092"/>
            <a:ext cx="8374828" cy="738664"/>
          </a:xfrm>
          <a:prstGeom prst="rect">
            <a:avLst/>
          </a:prstGeom>
          <a:solidFill>
            <a:schemeClr val="accent2"/>
          </a:solidFill>
        </p:spPr>
        <p:txBody>
          <a:bodyPr wrap="square">
            <a:spAutoFit/>
          </a:bodyPr>
          <a:lstStyle/>
          <a:p>
            <a:pPr fontAlgn="auto">
              <a:spcBef>
                <a:spcPts val="0"/>
              </a:spcBef>
              <a:spcAft>
                <a:spcPts val="600"/>
              </a:spcAft>
              <a:buClr>
                <a:srgbClr val="003050"/>
              </a:buClr>
            </a:pPr>
            <a:r>
              <a:rPr lang="en-US" sz="2000" i="1" dirty="0">
                <a:solidFill>
                  <a:srgbClr val="FFFFFF"/>
                </a:solidFill>
                <a:latin typeface="PrudentialModern SemCond" pitchFamily="2" charset="0"/>
                <a:cs typeface="Arial" pitchFamily="34" charset="0"/>
              </a:rPr>
              <a:t>Widows need</a:t>
            </a:r>
            <a:r>
              <a:rPr lang="en-US" sz="2000" i="1" dirty="0">
                <a:solidFill>
                  <a:srgbClr val="FFC000"/>
                </a:solidFill>
                <a:latin typeface="PrudentialModern SemCond" pitchFamily="2" charset="0"/>
                <a:cs typeface="Arial" pitchFamily="34" charset="0"/>
              </a:rPr>
              <a:t> 79% of a couples income </a:t>
            </a:r>
            <a:r>
              <a:rPr lang="en-US" sz="2000" i="1" dirty="0">
                <a:solidFill>
                  <a:srgbClr val="FFFFFF"/>
                </a:solidFill>
                <a:latin typeface="PrudentialModern SemCond" pitchFamily="2" charset="0"/>
                <a:cs typeface="Arial" pitchFamily="34" charset="0"/>
              </a:rPr>
              <a:t>to maintain standard of living.   	Half will have</a:t>
            </a:r>
            <a:r>
              <a:rPr lang="en-US" sz="2000" i="1" dirty="0">
                <a:solidFill>
                  <a:srgbClr val="626265">
                    <a:lumMod val="50000"/>
                  </a:srgbClr>
                </a:solidFill>
                <a:latin typeface="PrudentialModern SemCond" pitchFamily="2" charset="0"/>
                <a:cs typeface="Arial" pitchFamily="34" charset="0"/>
              </a:rPr>
              <a:t> </a:t>
            </a:r>
            <a:r>
              <a:rPr lang="en-US" sz="2000" i="1" dirty="0">
                <a:solidFill>
                  <a:srgbClr val="FFC000"/>
                </a:solidFill>
                <a:latin typeface="PrudentialModern SemCond" pitchFamily="2" charset="0"/>
                <a:cs typeface="Arial" pitchFamily="34" charset="0"/>
              </a:rPr>
              <a:t>only 62% or less</a:t>
            </a:r>
            <a:r>
              <a:rPr lang="en-US" sz="2200" dirty="0">
                <a:solidFill>
                  <a:srgbClr val="FFC000"/>
                </a:solidFill>
                <a:latin typeface="PrudentialModern SemCond" pitchFamily="2" charset="0"/>
                <a:cs typeface="Arial" pitchFamily="34" charset="0"/>
              </a:rPr>
              <a:t>.</a:t>
            </a:r>
            <a:r>
              <a:rPr lang="en-US" sz="2200" baseline="30000" dirty="0">
                <a:solidFill>
                  <a:srgbClr val="FFC000"/>
                </a:solidFill>
                <a:latin typeface="PrudentialModern SemCond" pitchFamily="2" charset="0"/>
                <a:cs typeface="Arial" pitchFamily="34" charset="0"/>
              </a:rPr>
              <a:t>3</a:t>
            </a:r>
            <a:r>
              <a:rPr lang="en-US" sz="2200" dirty="0">
                <a:solidFill>
                  <a:srgbClr val="FFC000"/>
                </a:solidFill>
                <a:latin typeface="PrudentialModern SemCond" pitchFamily="2" charset="0"/>
                <a:cs typeface="Arial" pitchFamily="34" charset="0"/>
              </a:rPr>
              <a:t> </a:t>
            </a:r>
            <a:r>
              <a:rPr lang="en-US" sz="2200" dirty="0">
                <a:solidFill>
                  <a:srgbClr val="FFFFFF"/>
                </a:solidFill>
                <a:latin typeface="PrudentialModern SemCond" pitchFamily="2" charset="0"/>
                <a:cs typeface="Arial" pitchFamily="34" charset="0"/>
              </a:rPr>
              <a:t> </a:t>
            </a:r>
          </a:p>
        </p:txBody>
      </p:sp>
      <p:sp>
        <p:nvSpPr>
          <p:cNvPr id="9" name="Rectangle 8">
            <a:extLst>
              <a:ext uri="{FF2B5EF4-FFF2-40B4-BE49-F238E27FC236}">
                <a16:creationId xmlns:a16="http://schemas.microsoft.com/office/drawing/2014/main" id="{90EFF7E0-9304-4EBA-BEEC-FDF2D50A4761}"/>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10;&#10;Description automatically generated">
            <a:extLst>
              <a:ext uri="{FF2B5EF4-FFF2-40B4-BE49-F238E27FC236}">
                <a16:creationId xmlns:a16="http://schemas.microsoft.com/office/drawing/2014/main" id="{DA9018DD-A2BF-486F-8057-5DB2AF5191DB}"/>
              </a:ext>
            </a:extLst>
          </p:cNvPr>
          <p:cNvPicPr>
            <a:picLocks noChangeAspect="1"/>
          </p:cNvPicPr>
          <p:nvPr/>
        </p:nvPicPr>
        <p:blipFill>
          <a:blip r:embed="rId3"/>
          <a:stretch>
            <a:fillRect/>
          </a:stretch>
        </p:blipFill>
        <p:spPr>
          <a:xfrm>
            <a:off x="7423688" y="6317267"/>
            <a:ext cx="1579010" cy="364875"/>
          </a:xfrm>
          <a:prstGeom prst="rect">
            <a:avLst/>
          </a:prstGeom>
        </p:spPr>
      </p:pic>
    </p:spTree>
    <p:extLst>
      <p:ext uri="{BB962C8B-B14F-4D97-AF65-F5344CB8AC3E}">
        <p14:creationId xmlns:p14="http://schemas.microsoft.com/office/powerpoint/2010/main" val="518962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104B46-8B89-4769-87BB-CF194423E8FB}"/>
              </a:ext>
            </a:extLst>
          </p:cNvPr>
          <p:cNvSpPr>
            <a:spLocks noGrp="1"/>
          </p:cNvSpPr>
          <p:nvPr>
            <p:ph idx="1"/>
          </p:nvPr>
        </p:nvSpPr>
        <p:spPr>
          <a:xfrm>
            <a:off x="457200" y="1665388"/>
            <a:ext cx="8229600" cy="3962400"/>
          </a:xfrm>
        </p:spPr>
        <p:txBody>
          <a:bodyPr>
            <a:normAutofit/>
          </a:bodyPr>
          <a:lstStyle/>
          <a:p>
            <a:pPr marL="457200" indent="-457200">
              <a:buClr>
                <a:srgbClr val="0070C0"/>
              </a:buClr>
              <a:buFont typeface="Wingdings" panose="05000000000000000000" pitchFamily="2" charset="2"/>
              <a:buChar char="§"/>
            </a:pPr>
            <a:r>
              <a:rPr lang="en-US" sz="2800" dirty="0">
                <a:solidFill>
                  <a:schemeClr val="accent2">
                    <a:lumMod val="50000"/>
                  </a:schemeClr>
                </a:solidFill>
              </a:rPr>
              <a:t>Demise of the Defined Benefit Pension Plan</a:t>
            </a:r>
          </a:p>
          <a:p>
            <a:pPr marL="457200" indent="-457200">
              <a:buClr>
                <a:srgbClr val="0070C0"/>
              </a:buClr>
              <a:buFont typeface="Wingdings" panose="05000000000000000000" pitchFamily="2" charset="2"/>
              <a:buChar char="§"/>
            </a:pPr>
            <a:r>
              <a:rPr lang="en-US" sz="2800" dirty="0">
                <a:solidFill>
                  <a:schemeClr val="accent2">
                    <a:lumMod val="50000"/>
                  </a:schemeClr>
                </a:solidFill>
              </a:rPr>
              <a:t>Increased Longevity</a:t>
            </a:r>
          </a:p>
          <a:p>
            <a:pPr marL="457200" indent="-457200">
              <a:buClr>
                <a:srgbClr val="0070C0"/>
              </a:buClr>
              <a:buFont typeface="Wingdings" panose="05000000000000000000" pitchFamily="2" charset="2"/>
              <a:buChar char="§"/>
            </a:pPr>
            <a:r>
              <a:rPr lang="en-US" sz="2800" dirty="0">
                <a:solidFill>
                  <a:schemeClr val="accent2">
                    <a:lumMod val="50000"/>
                  </a:schemeClr>
                </a:solidFill>
              </a:rPr>
              <a:t>Changes to Social Security</a:t>
            </a:r>
          </a:p>
          <a:p>
            <a:pPr marL="457200" indent="-457200">
              <a:buClr>
                <a:srgbClr val="0070C0"/>
              </a:buClr>
              <a:buFont typeface="Wingdings" panose="05000000000000000000" pitchFamily="2" charset="2"/>
              <a:buChar char="§"/>
            </a:pPr>
            <a:r>
              <a:rPr lang="en-US" sz="2800" dirty="0">
                <a:solidFill>
                  <a:schemeClr val="accent2">
                    <a:lumMod val="50000"/>
                  </a:schemeClr>
                </a:solidFill>
              </a:rPr>
              <a:t>Rising Healthcare Costs</a:t>
            </a:r>
          </a:p>
        </p:txBody>
      </p:sp>
      <p:sp>
        <p:nvSpPr>
          <p:cNvPr id="3" name="Title 2">
            <a:extLst>
              <a:ext uri="{FF2B5EF4-FFF2-40B4-BE49-F238E27FC236}">
                <a16:creationId xmlns:a16="http://schemas.microsoft.com/office/drawing/2014/main" id="{49DE524B-B691-4CE0-BA18-3A8AC8582D76}"/>
              </a:ext>
            </a:extLst>
          </p:cNvPr>
          <p:cNvSpPr>
            <a:spLocks noGrp="1"/>
          </p:cNvSpPr>
          <p:nvPr>
            <p:ph type="title"/>
          </p:nvPr>
        </p:nvSpPr>
        <p:spPr/>
        <p:txBody>
          <a:bodyPr/>
          <a:lstStyle/>
          <a:p>
            <a:r>
              <a:rPr lang="en-US" sz="3600" dirty="0"/>
              <a:t>Fundamental Changes and Trends</a:t>
            </a:r>
          </a:p>
        </p:txBody>
      </p:sp>
      <p:sp>
        <p:nvSpPr>
          <p:cNvPr id="4" name="Rectangle 3">
            <a:extLst>
              <a:ext uri="{FF2B5EF4-FFF2-40B4-BE49-F238E27FC236}">
                <a16:creationId xmlns:a16="http://schemas.microsoft.com/office/drawing/2014/main" id="{CB5F5F7B-5322-4FA6-BFCD-39E5EBF73CCA}"/>
              </a:ext>
            </a:extLst>
          </p:cNvPr>
          <p:cNvSpPr/>
          <p:nvPr/>
        </p:nvSpPr>
        <p:spPr>
          <a:xfrm>
            <a:off x="7423688" y="6261315"/>
            <a:ext cx="1580827" cy="420827"/>
          </a:xfrm>
          <a:prstGeom prst="rect">
            <a:avLst/>
          </a:prstGeom>
          <a:solidFill>
            <a:srgbClr val="002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AC5B1637-0863-4D9C-9E82-834BABACF6B2}"/>
              </a:ext>
            </a:extLst>
          </p:cNvPr>
          <p:cNvPicPr>
            <a:picLocks noChangeAspect="1"/>
          </p:cNvPicPr>
          <p:nvPr/>
        </p:nvPicPr>
        <p:blipFill>
          <a:blip r:embed="rId3"/>
          <a:stretch>
            <a:fillRect/>
          </a:stretch>
        </p:blipFill>
        <p:spPr>
          <a:xfrm>
            <a:off x="7423688" y="6317267"/>
            <a:ext cx="1579010" cy="364875"/>
          </a:xfrm>
          <a:prstGeom prst="rect">
            <a:avLst/>
          </a:prstGeom>
        </p:spPr>
      </p:pic>
    </p:spTree>
    <p:extLst>
      <p:ext uri="{BB962C8B-B14F-4D97-AF65-F5344CB8AC3E}">
        <p14:creationId xmlns:p14="http://schemas.microsoft.com/office/powerpoint/2010/main" val="3688049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AlansMaster">
  <a:themeElements>
    <a:clrScheme name="Prudential New Branding">
      <a:dk1>
        <a:srgbClr val="0C0C0C"/>
      </a:dk1>
      <a:lt1>
        <a:srgbClr val="FFFFFF"/>
      </a:lt1>
      <a:dk2>
        <a:srgbClr val="0C0C0C"/>
      </a:dk2>
      <a:lt2>
        <a:srgbClr val="F4ECE8"/>
      </a:lt2>
      <a:accent1>
        <a:srgbClr val="003050"/>
      </a:accent1>
      <a:accent2>
        <a:srgbClr val="0063BD"/>
      </a:accent2>
      <a:accent3>
        <a:srgbClr val="009ED1"/>
      </a:accent3>
      <a:accent4>
        <a:srgbClr val="98C3DE"/>
      </a:accent4>
      <a:accent5>
        <a:srgbClr val="626265"/>
      </a:accent5>
      <a:accent6>
        <a:srgbClr val="BAB0A8"/>
      </a:accent6>
      <a:hlink>
        <a:srgbClr val="776A62"/>
      </a:hlink>
      <a:folHlink>
        <a:srgbClr val="FF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ansMaster" id="{5D410208-F548-4D63-BE74-BD2C5477A339}" vid="{EF209C6D-D5B6-47D4-A1EB-6E9CCC68CB0E}"/>
    </a:ext>
  </a:extLst>
</a:theme>
</file>

<file path=ppt/theme/theme2.xml><?xml version="1.0" encoding="utf-8"?>
<a:theme xmlns:a="http://schemas.openxmlformats.org/drawingml/2006/main" name="1_AlansMaster">
  <a:themeElements>
    <a:clrScheme name="Prudential New Branding">
      <a:dk1>
        <a:srgbClr val="0C0C0C"/>
      </a:dk1>
      <a:lt1>
        <a:srgbClr val="FFFFFF"/>
      </a:lt1>
      <a:dk2>
        <a:srgbClr val="0C0C0C"/>
      </a:dk2>
      <a:lt2>
        <a:srgbClr val="F4ECE8"/>
      </a:lt2>
      <a:accent1>
        <a:srgbClr val="003050"/>
      </a:accent1>
      <a:accent2>
        <a:srgbClr val="0063BD"/>
      </a:accent2>
      <a:accent3>
        <a:srgbClr val="009ED1"/>
      </a:accent3>
      <a:accent4>
        <a:srgbClr val="98C3DE"/>
      </a:accent4>
      <a:accent5>
        <a:srgbClr val="626265"/>
      </a:accent5>
      <a:accent6>
        <a:srgbClr val="BAB0A8"/>
      </a:accent6>
      <a:hlink>
        <a:srgbClr val="776A62"/>
      </a:hlink>
      <a:folHlink>
        <a:srgbClr val="FF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ansMaster" id="{5D410208-F548-4D63-BE74-BD2C5477A339}" vid="{EF209C6D-D5B6-47D4-A1EB-6E9CCC68CB0E}"/>
    </a:ext>
  </a:extLst>
</a:theme>
</file>

<file path=ppt/theme/theme3.xml><?xml version="1.0" encoding="utf-8"?>
<a:theme xmlns:a="http://schemas.openxmlformats.org/drawingml/2006/main" name="1_Presentation1">
  <a:themeElements>
    <a:clrScheme name="Prudential New Branding">
      <a:dk1>
        <a:srgbClr val="0C0C0C"/>
      </a:dk1>
      <a:lt1>
        <a:srgbClr val="FFFFFF"/>
      </a:lt1>
      <a:dk2>
        <a:srgbClr val="0C0C0C"/>
      </a:dk2>
      <a:lt2>
        <a:srgbClr val="F4ECE8"/>
      </a:lt2>
      <a:accent1>
        <a:srgbClr val="003050"/>
      </a:accent1>
      <a:accent2>
        <a:srgbClr val="0063BD"/>
      </a:accent2>
      <a:accent3>
        <a:srgbClr val="009ED1"/>
      </a:accent3>
      <a:accent4>
        <a:srgbClr val="98C3DE"/>
      </a:accent4>
      <a:accent5>
        <a:srgbClr val="626265"/>
      </a:accent5>
      <a:accent6>
        <a:srgbClr val="BAB0A8"/>
      </a:accent6>
      <a:hlink>
        <a:srgbClr val="776A62"/>
      </a:hlink>
      <a:folHlink>
        <a:srgbClr val="FF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52176</TotalTime>
  <Words>4236</Words>
  <Application>Microsoft Office PowerPoint</Application>
  <PresentationFormat>On-screen Show (4:3)</PresentationFormat>
  <Paragraphs>337</Paragraphs>
  <Slides>24</Slides>
  <Notes>24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24</vt:i4>
      </vt:variant>
    </vt:vector>
  </HeadingPairs>
  <TitlesOfParts>
    <vt:vector size="37" baseType="lpstr">
      <vt:lpstr>Arial</vt:lpstr>
      <vt:lpstr>Arial Narrow</vt:lpstr>
      <vt:lpstr>Calibri</vt:lpstr>
      <vt:lpstr>PrudentialModern</vt:lpstr>
      <vt:lpstr>PrudentialModern Bold SemiCondensed</vt:lpstr>
      <vt:lpstr>PrudentialModern Med</vt:lpstr>
      <vt:lpstr>PrudentialModern Med Cond</vt:lpstr>
      <vt:lpstr>PrudentialModern SemCond</vt:lpstr>
      <vt:lpstr>Wingdings</vt:lpstr>
      <vt:lpstr>AlansMaster</vt:lpstr>
      <vt:lpstr>1_AlansMaster</vt:lpstr>
      <vt:lpstr>1_Presentation1</vt:lpstr>
      <vt:lpstr>Office Theme</vt:lpstr>
      <vt:lpstr>PowerPoint Presentation</vt:lpstr>
      <vt:lpstr>INVESTMENT AND INSURANCE PRODUCTS ARE:   NOT FDIC INSURED   NOT INSURED BY ANY FEDERAL GOVERNMENT AGENCY   NOT A DEPOSIT OR OTHER OBLIGATION OF, OR GUARANTEED BY, THE BANK OR ANY OF ITS AFFILIATES   SUBJECT TO INVESTMENT RISKS INCLUDING POSSIBLE LOSS OF THE PRINCIPAL AMOUNT INVESTMENT</vt:lpstr>
      <vt:lpstr>PowerPoint Presentation</vt:lpstr>
      <vt:lpstr>PowerPoint Presentation</vt:lpstr>
      <vt:lpstr>PowerPoint Presentation</vt:lpstr>
      <vt:lpstr>[For Allstate Financial Services only: This slide must be shown prior to the beginning of the customer presentation]</vt:lpstr>
      <vt:lpstr>[Optional Disclosure Slide]</vt:lpstr>
      <vt:lpstr>The Landscape Has Shifted</vt:lpstr>
      <vt:lpstr>Fundamental Changes and Trends</vt:lpstr>
      <vt:lpstr>Surviving Spouses Need To Prepare for Change</vt:lpstr>
      <vt:lpstr>Surviving Spouse’s Checklist</vt:lpstr>
      <vt:lpstr>Longevity Risks</vt:lpstr>
      <vt:lpstr>Potential Spousal Protection Strategies Pensions and Longevity</vt:lpstr>
      <vt:lpstr>Social Security: When to commence benefits?</vt:lpstr>
      <vt:lpstr>Social Security Spousal benefits</vt:lpstr>
      <vt:lpstr>Social Security Survivor benefits</vt:lpstr>
      <vt:lpstr>Potential Spousal Protection Strategies Social Security</vt:lpstr>
      <vt:lpstr>Review Healthcare and Long-term Care Costs</vt:lpstr>
      <vt:lpstr>Reduce Costs by Reducing             Modified Adjusted Gross Income (MAGI)</vt:lpstr>
      <vt:lpstr>Potential Spousal Protection Strategies Healthcare</vt:lpstr>
      <vt:lpstr>Retirement Income Planning Example</vt:lpstr>
      <vt:lpstr>Summary</vt:lpstr>
      <vt:lpstr>Disclosures</vt:lpstr>
      <vt:lpstr>Disclosures</vt:lpstr>
    </vt:vector>
  </TitlesOfParts>
  <Company>Prudential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Roadmap</dc:title>
  <dc:creator>Loree Nelson</dc:creator>
  <cp:lastModifiedBy>Jessica Jones</cp:lastModifiedBy>
  <cp:revision>1545</cp:revision>
  <cp:lastPrinted>2019-05-06T22:32:30Z</cp:lastPrinted>
  <dcterms:created xsi:type="dcterms:W3CDTF">2014-03-19T18:41:00Z</dcterms:created>
  <dcterms:modified xsi:type="dcterms:W3CDTF">2020-04-29T18:29:50Z</dcterms:modified>
</cp:coreProperties>
</file>