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charts/chart7.xml" ContentType="application/vnd.openxmlformats-officedocument.drawingml.chart+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10"/>
    <p:sldMasterId id="2147484787" r:id="rId11"/>
    <p:sldMasterId id="2147484819" r:id="rId12"/>
    <p:sldMasterId id="2147484829" r:id="rId13"/>
    <p:sldMasterId id="2147484832" r:id="rId14"/>
  </p:sldMasterIdLst>
  <p:notesMasterIdLst>
    <p:notesMasterId r:id="rId54"/>
  </p:notesMasterIdLst>
  <p:handoutMasterIdLst>
    <p:handoutMasterId r:id="rId55"/>
  </p:handoutMasterIdLst>
  <p:sldIdLst>
    <p:sldId id="473" r:id="rId15"/>
    <p:sldId id="439" r:id="rId16"/>
    <p:sldId id="475" r:id="rId17"/>
    <p:sldId id="283" r:id="rId18"/>
    <p:sldId id="436" r:id="rId19"/>
    <p:sldId id="431" r:id="rId20"/>
    <p:sldId id="421" r:id="rId21"/>
    <p:sldId id="437" r:id="rId22"/>
    <p:sldId id="424" r:id="rId23"/>
    <p:sldId id="355" r:id="rId24"/>
    <p:sldId id="443" r:id="rId25"/>
    <p:sldId id="467" r:id="rId26"/>
    <p:sldId id="469" r:id="rId27"/>
    <p:sldId id="468" r:id="rId28"/>
    <p:sldId id="445" r:id="rId29"/>
    <p:sldId id="446" r:id="rId30"/>
    <p:sldId id="448" r:id="rId31"/>
    <p:sldId id="452" r:id="rId32"/>
    <p:sldId id="382" r:id="rId33"/>
    <p:sldId id="383" r:id="rId34"/>
    <p:sldId id="384" r:id="rId35"/>
    <p:sldId id="454" r:id="rId36"/>
    <p:sldId id="385" r:id="rId37"/>
    <p:sldId id="455" r:id="rId38"/>
    <p:sldId id="456" r:id="rId39"/>
    <p:sldId id="392" r:id="rId40"/>
    <p:sldId id="457" r:id="rId41"/>
    <p:sldId id="470" r:id="rId42"/>
    <p:sldId id="471" r:id="rId43"/>
    <p:sldId id="472" r:id="rId44"/>
    <p:sldId id="386" r:id="rId45"/>
    <p:sldId id="387" r:id="rId46"/>
    <p:sldId id="388" r:id="rId47"/>
    <p:sldId id="357" r:id="rId48"/>
    <p:sldId id="464" r:id="rId49"/>
    <p:sldId id="463" r:id="rId50"/>
    <p:sldId id="465" r:id="rId51"/>
    <p:sldId id="299" r:id="rId52"/>
    <p:sldId id="474" r:id="rId53"/>
  </p:sldIdLst>
  <p:sldSz cx="9144000" cy="6858000" type="screen4x3"/>
  <p:notesSz cx="7315200" cy="9601200"/>
  <p:custDataLst>
    <p:custData r:id="rId7"/>
    <p:custData r:id="rId5"/>
    <p:custData r:id="rId1"/>
    <p:custData r:id="rId8"/>
    <p:custData r:id="rId3"/>
    <p:custData r:id="rId4"/>
    <p:custData r:id="rId6"/>
  </p:custDataLst>
  <p:defaultTextStyle>
    <a:defPPr>
      <a:defRPr lang="en-US"/>
    </a:defPPr>
    <a:lvl1pPr algn="l" rtl="0" fontAlgn="base">
      <a:spcBef>
        <a:spcPct val="0"/>
      </a:spcBef>
      <a:spcAft>
        <a:spcPct val="0"/>
      </a:spcAft>
      <a:defRPr sz="2400" b="1" kern="1200">
        <a:solidFill>
          <a:schemeClr val="tx1"/>
        </a:solidFill>
        <a:latin typeface="Arial" charset="0"/>
        <a:ea typeface="ＭＳ Ｐゴシック"/>
        <a:cs typeface="Arial" charset="0"/>
      </a:defRPr>
    </a:lvl1pPr>
    <a:lvl2pPr marL="457200" algn="l" rtl="0" fontAlgn="base">
      <a:spcBef>
        <a:spcPct val="0"/>
      </a:spcBef>
      <a:spcAft>
        <a:spcPct val="0"/>
      </a:spcAft>
      <a:defRPr sz="2400" b="1" kern="1200">
        <a:solidFill>
          <a:schemeClr val="tx1"/>
        </a:solidFill>
        <a:latin typeface="Arial" charset="0"/>
        <a:ea typeface="ＭＳ Ｐゴシック"/>
        <a:cs typeface="Arial" charset="0"/>
      </a:defRPr>
    </a:lvl2pPr>
    <a:lvl3pPr marL="914400" algn="l" rtl="0" fontAlgn="base">
      <a:spcBef>
        <a:spcPct val="0"/>
      </a:spcBef>
      <a:spcAft>
        <a:spcPct val="0"/>
      </a:spcAft>
      <a:defRPr sz="2400" b="1" kern="1200">
        <a:solidFill>
          <a:schemeClr val="tx1"/>
        </a:solidFill>
        <a:latin typeface="Arial" charset="0"/>
        <a:ea typeface="ＭＳ Ｐゴシック"/>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a:cs typeface="Arial" charset="0"/>
      </a:defRPr>
    </a:lvl5pPr>
    <a:lvl6pPr marL="2286000" algn="l" defTabSz="914400" rtl="0" eaLnBrk="1" latinLnBrk="0" hangingPunct="1">
      <a:defRPr sz="2400" b="1" kern="1200">
        <a:solidFill>
          <a:schemeClr val="tx1"/>
        </a:solidFill>
        <a:latin typeface="Arial" charset="0"/>
        <a:ea typeface="ＭＳ Ｐゴシック"/>
        <a:cs typeface="Arial" charset="0"/>
      </a:defRPr>
    </a:lvl6pPr>
    <a:lvl7pPr marL="2743200" algn="l" defTabSz="914400" rtl="0" eaLnBrk="1" latinLnBrk="0" hangingPunct="1">
      <a:defRPr sz="2400" b="1" kern="1200">
        <a:solidFill>
          <a:schemeClr val="tx1"/>
        </a:solidFill>
        <a:latin typeface="Arial" charset="0"/>
        <a:ea typeface="ＭＳ Ｐゴシック"/>
        <a:cs typeface="Arial" charset="0"/>
      </a:defRPr>
    </a:lvl7pPr>
    <a:lvl8pPr marL="3200400" algn="l" defTabSz="914400" rtl="0" eaLnBrk="1" latinLnBrk="0" hangingPunct="1">
      <a:defRPr sz="2400" b="1" kern="1200">
        <a:solidFill>
          <a:schemeClr val="tx1"/>
        </a:solidFill>
        <a:latin typeface="Arial" charset="0"/>
        <a:ea typeface="ＭＳ Ｐゴシック"/>
        <a:cs typeface="Arial" charset="0"/>
      </a:defRPr>
    </a:lvl8pPr>
    <a:lvl9pPr marL="3657600" algn="l" defTabSz="914400" rtl="0" eaLnBrk="1" latinLnBrk="0" hangingPunct="1">
      <a:defRPr sz="2400" b="1" kern="1200">
        <a:solidFill>
          <a:schemeClr val="tx1"/>
        </a:solidFill>
        <a:latin typeface="Arial" charset="0"/>
        <a:ea typeface="ＭＳ Ｐゴシック"/>
        <a:cs typeface="Arial" charset="0"/>
      </a:defRPr>
    </a:lvl9pPr>
  </p:defaultTextStyle>
  <p:extLst>
    <p:ext uri="{EFAFB233-063F-42B5-8137-9DF3F51BA10A}">
      <p15:sldGuideLst xmlns:p15="http://schemas.microsoft.com/office/powerpoint/2012/main">
        <p15:guide id="1" orient="horz" pos="2467">
          <p15:clr>
            <a:srgbClr val="A4A3A4"/>
          </p15:clr>
        </p15:guide>
        <p15:guide id="2" orient="horz" pos="936" userDrawn="1">
          <p15:clr>
            <a:srgbClr val="A4A3A4"/>
          </p15:clr>
        </p15:guide>
        <p15:guide id="3" orient="horz" pos="4058">
          <p15:clr>
            <a:srgbClr val="A4A3A4"/>
          </p15:clr>
        </p15:guide>
        <p15:guide id="4" orient="horz" pos="1128" userDrawn="1">
          <p15:clr>
            <a:srgbClr val="A4A3A4"/>
          </p15:clr>
        </p15:guide>
        <p15:guide id="5" pos="408" userDrawn="1">
          <p15:clr>
            <a:srgbClr val="A4A3A4"/>
          </p15:clr>
        </p15:guide>
        <p15:guide id="6" pos="2880">
          <p15:clr>
            <a:srgbClr val="A4A3A4"/>
          </p15:clr>
        </p15:guide>
        <p15:guide id="7" pos="5433">
          <p15:clr>
            <a:srgbClr val="A4A3A4"/>
          </p15:clr>
        </p15:guide>
        <p15:guide id="8" pos="4368" userDrawn="1">
          <p15:clr>
            <a:srgbClr val="A4A3A4"/>
          </p15:clr>
        </p15:guide>
        <p15:guide id="9" pos="113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6BE"/>
    <a:srgbClr val="E77725"/>
    <a:srgbClr val="64B346"/>
    <a:srgbClr val="AA8E0A"/>
    <a:srgbClr val="DEA900"/>
    <a:srgbClr val="7ABC32"/>
    <a:srgbClr val="005C90"/>
    <a:srgbClr val="FF9900"/>
    <a:srgbClr val="566B21"/>
    <a:srgbClr val="5E8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739" autoAdjust="0"/>
    <p:restoredTop sz="77167" autoAdjust="0"/>
  </p:normalViewPr>
  <p:slideViewPr>
    <p:cSldViewPr snapToGrid="0">
      <p:cViewPr varScale="1">
        <p:scale>
          <a:sx n="85" d="100"/>
          <a:sy n="85" d="100"/>
        </p:scale>
        <p:origin x="749" y="72"/>
      </p:cViewPr>
      <p:guideLst>
        <p:guide orient="horz" pos="2467"/>
        <p:guide orient="horz" pos="936"/>
        <p:guide orient="horz" pos="4058"/>
        <p:guide orient="horz" pos="1128"/>
        <p:guide pos="408"/>
        <p:guide pos="2880"/>
        <p:guide pos="5433"/>
        <p:guide pos="4368"/>
        <p:guide pos="113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3062" y="43"/>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4.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Master" Target="slideMasters/slideMaster3.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5.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3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noFill/>
              <a:ln>
                <a:solidFill>
                  <a:srgbClr val="000000"/>
                </a:solidFill>
              </a:ln>
            </c:spPr>
          </c:dPt>
          <c:dPt>
            <c:idx val="1"/>
            <c:bubble3D val="0"/>
            <c:spPr>
              <a:solidFill>
                <a:srgbClr val="0033CC"/>
              </a:solidFill>
              <a:ln>
                <a:solidFill>
                  <a:srgbClr val="000000"/>
                </a:solidFill>
              </a:ln>
            </c:spPr>
          </c:dPt>
          <c:dPt>
            <c:idx val="2"/>
            <c:bubble3D val="0"/>
            <c:spPr>
              <a:noFill/>
              <a:ln>
                <a:solidFill>
                  <a:srgbClr val="000000"/>
                </a:solidFill>
              </a:ln>
            </c:spPr>
          </c:dPt>
          <c:dPt>
            <c:idx val="3"/>
            <c:bubble3D val="0"/>
            <c:spPr>
              <a:noFill/>
              <a:ln>
                <a:solidFill>
                  <a:srgbClr val="000000"/>
                </a:solidFill>
              </a:ln>
            </c:spPr>
          </c:dPt>
          <c:dPt>
            <c:idx val="4"/>
            <c:bubble3D val="0"/>
            <c:spPr>
              <a:noFill/>
              <a:ln>
                <a:solidFill>
                  <a:srgbClr val="000000"/>
                </a:solidFill>
              </a:ln>
            </c:spPr>
          </c:dPt>
          <c:dPt>
            <c:idx val="5"/>
            <c:bubble3D val="0"/>
            <c:spPr>
              <a:noFill/>
              <a:ln>
                <a:solidFill>
                  <a:srgbClr val="000000"/>
                </a:solidFill>
              </a:ln>
            </c:spPr>
          </c:dPt>
          <c:dPt>
            <c:idx val="6"/>
            <c:bubble3D val="0"/>
            <c:spPr>
              <a:noFill/>
              <a:ln>
                <a:solidFill>
                  <a:srgbClr val="000000"/>
                </a:solidFill>
              </a:ln>
            </c:spPr>
          </c:dPt>
          <c:dLbls>
            <c:dLbl>
              <c:idx val="0"/>
              <c:delete val="1"/>
              <c:extLst>
                <c:ext xmlns:c15="http://schemas.microsoft.com/office/drawing/2012/chart" uri="{CE6537A1-D6FC-4f65-9D91-7224C49458BB}"/>
              </c:extLst>
            </c:dLbl>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noFill/>
              <a:ln>
                <a:solidFill>
                  <a:srgbClr val="000000"/>
                </a:solidFill>
              </a:ln>
            </c:spPr>
          </c:dPt>
          <c:dPt>
            <c:idx val="3"/>
            <c:bubble3D val="0"/>
            <c:spPr>
              <a:noFill/>
              <a:ln>
                <a:solidFill>
                  <a:srgbClr val="000000"/>
                </a:solidFill>
              </a:ln>
            </c:spPr>
          </c:dPt>
          <c:dPt>
            <c:idx val="4"/>
            <c:bubble3D val="0"/>
            <c:spPr>
              <a:noFill/>
              <a:ln>
                <a:solidFill>
                  <a:srgbClr val="000000"/>
                </a:solidFill>
              </a:ln>
            </c:spPr>
          </c:dPt>
          <c:dPt>
            <c:idx val="5"/>
            <c:bubble3D val="0"/>
            <c:spPr>
              <a:noFill/>
              <a:ln>
                <a:solidFill>
                  <a:srgbClr val="000000"/>
                </a:solidFill>
              </a:ln>
            </c:spPr>
          </c:dPt>
          <c:dPt>
            <c:idx val="6"/>
            <c:bubble3D val="0"/>
            <c:spPr>
              <a:no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noFill/>
              <a:ln>
                <a:solidFill>
                  <a:srgbClr val="000000"/>
                </a:solidFill>
              </a:ln>
            </c:spPr>
          </c:dPt>
          <c:dPt>
            <c:idx val="3"/>
            <c:bubble3D val="0"/>
            <c:spPr>
              <a:noFill/>
              <a:ln>
                <a:solidFill>
                  <a:srgbClr val="000000"/>
                </a:solidFill>
              </a:ln>
            </c:spPr>
          </c:dPt>
          <c:dPt>
            <c:idx val="4"/>
            <c:bubble3D val="0"/>
            <c:spPr>
              <a:solidFill>
                <a:srgbClr val="FF0000"/>
              </a:solidFill>
              <a:ln>
                <a:solidFill>
                  <a:srgbClr val="000000"/>
                </a:solidFill>
              </a:ln>
            </c:spPr>
          </c:dPt>
          <c:dPt>
            <c:idx val="5"/>
            <c:bubble3D val="0"/>
            <c:spPr>
              <a:noFill/>
              <a:ln>
                <a:solidFill>
                  <a:srgbClr val="000000"/>
                </a:solidFill>
              </a:ln>
            </c:spPr>
          </c:dPt>
          <c:dPt>
            <c:idx val="6"/>
            <c:bubble3D val="0"/>
            <c:spPr>
              <a:no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2.5220912644456764E-2"/>
                  <c:y val="-1.5663954736736409E-2"/>
                </c:manualLayout>
              </c:layout>
              <c:tx>
                <c:rich>
                  <a:bodyPr/>
                  <a:lstStyle/>
                  <a:p>
                    <a:pPr>
                      <a:defRPr sz="1600">
                        <a:latin typeface="Calibri" panose="020F0502020204030204" pitchFamily="34" charset="0"/>
                      </a:defRPr>
                    </a:pPr>
                    <a:fld id="{A0791D73-5A91-4263-9897-9ACD88259873}" type="CATEGORYNAME">
                      <a:rPr lang="en-US" sz="1600">
                        <a:latin typeface="Calibri" panose="020F0502020204030204" pitchFamily="34" charset="0"/>
                      </a:rPr>
                      <a:pPr>
                        <a:defRPr sz="1600">
                          <a:latin typeface="Calibri" panose="020F0502020204030204" pitchFamily="34" charset="0"/>
                        </a:defRPr>
                      </a:pPr>
                      <a:t>[CATEGORY NAME]</a:t>
                    </a:fld>
                    <a:r>
                      <a:rPr lang="en-US" sz="1600" baseline="0" dirty="0">
                        <a:latin typeface="Calibri" panose="020F0502020204030204" pitchFamily="34" charset="0"/>
                      </a:rPr>
                      <a:t>, </a:t>
                    </a:r>
                    <a:r>
                      <a:rPr lang="en-US" sz="1600" baseline="0" dirty="0" smtClean="0">
                        <a:latin typeface="Calibri" panose="020F0502020204030204" pitchFamily="34" charset="0"/>
                      </a:rPr>
                      <a:t>5%</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noFill/>
              <a:ln>
                <a:solidFill>
                  <a:srgbClr val="000000"/>
                </a:solidFill>
              </a:ln>
            </c:spPr>
          </c:dPt>
          <c:dPt>
            <c:idx val="3"/>
            <c:bubble3D val="0"/>
            <c:spPr>
              <a:no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no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2.5220912644456764E-2"/>
                  <c:y val="-1.5663954736736409E-2"/>
                </c:manualLayout>
              </c:layout>
              <c:tx>
                <c:rich>
                  <a:bodyPr/>
                  <a:lstStyle/>
                  <a:p>
                    <a:pPr>
                      <a:defRPr sz="1600">
                        <a:latin typeface="Calibri" panose="020F0502020204030204" pitchFamily="34" charset="0"/>
                      </a:defRPr>
                    </a:pPr>
                    <a:fld id="{A0791D73-5A91-4263-9897-9ACD88259873}" type="CATEGORYNAME">
                      <a:rPr lang="en-US" sz="1600">
                        <a:latin typeface="Calibri" panose="020F0502020204030204" pitchFamily="34" charset="0"/>
                      </a:rPr>
                      <a:pPr>
                        <a:defRPr sz="1600">
                          <a:latin typeface="Calibri" panose="020F0502020204030204" pitchFamily="34" charset="0"/>
                        </a:defRPr>
                      </a:pPr>
                      <a:t>[CATEGORY NAME]</a:t>
                    </a:fld>
                    <a:r>
                      <a:rPr lang="en-US" sz="1600" baseline="0" dirty="0">
                        <a:latin typeface="Calibri" panose="020F0502020204030204" pitchFamily="34" charset="0"/>
                      </a:rPr>
                      <a:t>, </a:t>
                    </a:r>
                    <a:r>
                      <a:rPr lang="en-US" sz="1600" baseline="0" dirty="0" smtClean="0">
                        <a:latin typeface="Calibri" panose="020F0502020204030204" pitchFamily="34" charset="0"/>
                      </a:rPr>
                      <a:t>5%</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4.6427717238376742E-3"/>
                  <c:y val="-4.1561048375039308E-2"/>
                </c:manualLayout>
              </c:layout>
              <c:numFmt formatCode="0%" sourceLinked="0"/>
              <c:spPr/>
              <c:txPr>
                <a:bodyPr anchor="ctr" anchorCtr="0"/>
                <a:lstStyle/>
                <a:p>
                  <a:pPr algn="l">
                    <a:defRPr sz="1600">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38891561558565"/>
                      <c:h val="7.1899081737694118E-2"/>
                    </c:manualLayout>
                  </c15:layout>
                </c:ext>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no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no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2.5220912644456764E-2"/>
                  <c:y val="-1.5663954736736409E-2"/>
                </c:manualLayout>
              </c:layout>
              <c:tx>
                <c:rich>
                  <a:bodyPr/>
                  <a:lstStyle/>
                  <a:p>
                    <a:pPr>
                      <a:defRPr sz="1600">
                        <a:latin typeface="Calibri" panose="020F0502020204030204" pitchFamily="34" charset="0"/>
                      </a:defRPr>
                    </a:pPr>
                    <a:fld id="{A0791D73-5A91-4263-9897-9ACD88259873}" type="CATEGORYNAME">
                      <a:rPr lang="en-US" sz="1600">
                        <a:latin typeface="Calibri" panose="020F0502020204030204" pitchFamily="34" charset="0"/>
                      </a:rPr>
                      <a:pPr>
                        <a:defRPr sz="1600">
                          <a:latin typeface="Calibri" panose="020F0502020204030204" pitchFamily="34" charset="0"/>
                        </a:defRPr>
                      </a:pPr>
                      <a:t>[CATEGORY NAME]</a:t>
                    </a:fld>
                    <a:r>
                      <a:rPr lang="en-US" sz="1600" baseline="0" dirty="0">
                        <a:latin typeface="Calibri" panose="020F0502020204030204" pitchFamily="34" charset="0"/>
                      </a:rPr>
                      <a:t>, </a:t>
                    </a:r>
                    <a:r>
                      <a:rPr lang="en-US" sz="1600" baseline="0" dirty="0" smtClean="0">
                        <a:latin typeface="Calibri" panose="020F0502020204030204" pitchFamily="34" charset="0"/>
                      </a:rPr>
                      <a:t>5%</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4.6427717238376742E-3"/>
                  <c:y val="-4.1561048375039308E-2"/>
                </c:manualLayout>
              </c:layout>
              <c:numFmt formatCode="0%" sourceLinked="0"/>
              <c:spPr/>
              <c:txPr>
                <a:bodyPr anchor="ctr" anchorCtr="0"/>
                <a:lstStyle/>
                <a:p>
                  <a:pPr algn="l">
                    <a:defRPr sz="1600">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38891561558565"/>
                      <c:h val="7.1899081737694118E-2"/>
                    </c:manualLayout>
                  </c15:layout>
                </c:ext>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no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no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2.5220912644456764E-2"/>
                  <c:y val="-1.5663954736736409E-2"/>
                </c:manualLayout>
              </c:layout>
              <c:tx>
                <c:rich>
                  <a:bodyPr/>
                  <a:lstStyle/>
                  <a:p>
                    <a:pPr>
                      <a:defRPr sz="1600">
                        <a:latin typeface="Calibri" panose="020F0502020204030204" pitchFamily="34" charset="0"/>
                      </a:defRPr>
                    </a:pPr>
                    <a:fld id="{A0791D73-5A91-4263-9897-9ACD88259873}" type="CATEGORYNAME">
                      <a:rPr lang="en-US" sz="1600">
                        <a:latin typeface="Calibri" panose="020F0502020204030204" pitchFamily="34" charset="0"/>
                      </a:rPr>
                      <a:pPr>
                        <a:defRPr sz="1600">
                          <a:latin typeface="Calibri" panose="020F0502020204030204" pitchFamily="34" charset="0"/>
                        </a:defRPr>
                      </a:pPr>
                      <a:t>[CATEGORY NAME]</a:t>
                    </a:fld>
                    <a:r>
                      <a:rPr lang="en-US" sz="1600" baseline="0" dirty="0">
                        <a:latin typeface="Calibri" panose="020F0502020204030204" pitchFamily="34" charset="0"/>
                      </a:rPr>
                      <a:t>, </a:t>
                    </a:r>
                    <a:r>
                      <a:rPr lang="en-US" sz="1600" baseline="0" dirty="0" smtClean="0">
                        <a:latin typeface="Calibri" panose="020F0502020204030204" pitchFamily="34" charset="0"/>
                      </a:rPr>
                      <a:t>5%</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4.6427717238376742E-3"/>
                  <c:y val="-4.1561048375039308E-2"/>
                </c:manualLayout>
              </c:layout>
              <c:numFmt formatCode="0%" sourceLinked="0"/>
              <c:spPr/>
              <c:txPr>
                <a:bodyPr anchor="ctr" anchorCtr="0"/>
                <a:lstStyle/>
                <a:p>
                  <a:pPr algn="l">
                    <a:defRPr sz="1600">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38891561558565"/>
                      <c:h val="7.1899081737694118E-2"/>
                    </c:manualLayout>
                  </c15:layout>
                </c:ext>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solidFill>
                <a:srgbClr val="008000"/>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no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17878599942978995"/>
                  <c:y val="-0.1866967230239733"/>
                </c:manualLayout>
              </c:layout>
              <c:numFmt formatCode="0%" sourceLinked="0"/>
              <c:spPr/>
              <c:txPr>
                <a:bodyPr/>
                <a:lstStyle/>
                <a:p>
                  <a:pPr>
                    <a:defRPr sz="1600">
                      <a:solidFill>
                        <a:schemeClr val="bg1"/>
                      </a:solidFill>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2.5220912644456764E-2"/>
                  <c:y val="-1.5663954736736409E-2"/>
                </c:manualLayout>
              </c:layout>
              <c:tx>
                <c:rich>
                  <a:bodyPr/>
                  <a:lstStyle/>
                  <a:p>
                    <a:pPr>
                      <a:defRPr sz="1600">
                        <a:latin typeface="Calibri" panose="020F0502020204030204" pitchFamily="34" charset="0"/>
                      </a:defRPr>
                    </a:pPr>
                    <a:fld id="{A0791D73-5A91-4263-9897-9ACD88259873}" type="CATEGORYNAME">
                      <a:rPr lang="en-US" sz="1600">
                        <a:latin typeface="Calibri" panose="020F0502020204030204" pitchFamily="34" charset="0"/>
                      </a:rPr>
                      <a:pPr>
                        <a:defRPr sz="1600">
                          <a:latin typeface="Calibri" panose="020F0502020204030204" pitchFamily="34" charset="0"/>
                        </a:defRPr>
                      </a:pPr>
                      <a:t>[CATEGORY NAME]</a:t>
                    </a:fld>
                    <a:r>
                      <a:rPr lang="en-US" sz="1600" baseline="0" dirty="0">
                        <a:latin typeface="Calibri" panose="020F0502020204030204" pitchFamily="34" charset="0"/>
                      </a:rPr>
                      <a:t>, </a:t>
                    </a:r>
                    <a:r>
                      <a:rPr lang="en-US" sz="1600" baseline="0" dirty="0" smtClean="0">
                        <a:latin typeface="Calibri" panose="020F0502020204030204" pitchFamily="34" charset="0"/>
                      </a:rPr>
                      <a:t>5%</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4.6427717238376742E-3"/>
                  <c:y val="-4.1561048375039308E-2"/>
                </c:manualLayout>
              </c:layout>
              <c:numFmt formatCode="0%" sourceLinked="0"/>
              <c:spPr/>
              <c:txPr>
                <a:bodyPr anchor="ctr" anchorCtr="0"/>
                <a:lstStyle/>
                <a:p>
                  <a:pPr algn="l">
                    <a:defRPr sz="1600">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38891561558565"/>
                      <c:h val="7.1899081737694118E-2"/>
                    </c:manualLayout>
                  </c15:layout>
                </c:ext>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1160171824165771"/>
          <c:y val="0.17348192604555049"/>
          <c:w val="0.74696836690380219"/>
          <c:h val="0.70510824683169671"/>
        </c:manualLayout>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solidFill>
                <a:srgbClr val="008000"/>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solidFill>
                <a:srgbClr val="FFFF00"/>
              </a:solidFill>
              <a:ln>
                <a:solidFill>
                  <a:srgbClr val="000000"/>
                </a:solidFill>
              </a:ln>
            </c:spPr>
          </c:dPt>
          <c:dLbls>
            <c:dLbl>
              <c:idx val="1"/>
              <c:layout>
                <c:manualLayout>
                  <c:x val="-0.20362421507095058"/>
                  <c:y val="-0.12895370438793524"/>
                </c:manualLayout>
              </c:layout>
              <c:tx>
                <c:rich>
                  <a:bodyPr/>
                  <a:lstStyle/>
                  <a:p>
                    <a:pPr>
                      <a:defRPr sz="1600">
                        <a:latin typeface="Calibri" panose="020F0502020204030204" pitchFamily="34" charset="0"/>
                      </a:defRPr>
                    </a:pP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Housing, 34%</a:t>
                    </a:r>
                    <a:endParaRPr lang="en-US" sz="1600" dirty="0">
                      <a:solidFill>
                        <a:schemeClr val="bg1"/>
                      </a:solidFill>
                      <a:latin typeface="Calibri" panose="020F0502020204030204" pitchFamily="34" charset="0"/>
                    </a:endParaRPr>
                  </a:p>
                </c:rich>
              </c:tx>
              <c:numFmt formatCode="0%" sourceLinked="0"/>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17878599942978995"/>
                  <c:y val="-0.1866967230239733"/>
                </c:manualLayout>
              </c:layout>
              <c:numFmt formatCode="0%" sourceLinked="0"/>
              <c:spPr/>
              <c:txPr>
                <a:bodyPr/>
                <a:lstStyle/>
                <a:p>
                  <a:pPr>
                    <a:defRPr sz="1600">
                      <a:solidFill>
                        <a:schemeClr val="bg1"/>
                      </a:solidFill>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2.5220912644456764E-2"/>
                  <c:y val="-1.5663954736736409E-2"/>
                </c:manualLayout>
              </c:layout>
              <c:tx>
                <c:rich>
                  <a:bodyPr/>
                  <a:lstStyle/>
                  <a:p>
                    <a:pPr>
                      <a:defRPr sz="1600">
                        <a:latin typeface="Calibri" panose="020F0502020204030204" pitchFamily="34" charset="0"/>
                      </a:defRPr>
                    </a:pPr>
                    <a:fld id="{A0791D73-5A91-4263-9897-9ACD88259873}" type="CATEGORYNAME">
                      <a:rPr lang="en-US" sz="1600">
                        <a:latin typeface="Calibri" panose="020F0502020204030204" pitchFamily="34" charset="0"/>
                      </a:rPr>
                      <a:pPr>
                        <a:defRPr sz="1600">
                          <a:latin typeface="Calibri" panose="020F0502020204030204" pitchFamily="34" charset="0"/>
                        </a:defRPr>
                      </a:pPr>
                      <a:t>[CATEGORY NAME]</a:t>
                    </a:fld>
                    <a:r>
                      <a:rPr lang="en-US" sz="1600" baseline="0" dirty="0">
                        <a:latin typeface="Calibri" panose="020F0502020204030204" pitchFamily="34" charset="0"/>
                      </a:rPr>
                      <a:t>, </a:t>
                    </a:r>
                    <a:r>
                      <a:rPr lang="en-US" sz="1600" baseline="0" dirty="0" smtClean="0">
                        <a:latin typeface="Calibri" panose="020F0502020204030204" pitchFamily="34" charset="0"/>
                      </a:rPr>
                      <a:t>5%</a:t>
                    </a:r>
                  </a:p>
                </c:rich>
              </c:tx>
              <c:numFmt formatCode="0%" sourceLinked="0"/>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manualLayout>
                  <c:x val="4.6427717238376742E-3"/>
                  <c:y val="-4.1561048375039308E-2"/>
                </c:manualLayout>
              </c:layout>
              <c:numFmt formatCode="0%" sourceLinked="0"/>
              <c:spPr/>
              <c:txPr>
                <a:bodyPr anchor="ctr" anchorCtr="0"/>
                <a:lstStyle/>
                <a:p>
                  <a:pPr algn="l">
                    <a:defRPr sz="1600">
                      <a:latin typeface="Calibri" panose="020F050202020403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38891561558565"/>
                      <c:h val="7.1899081737694118E-2"/>
                    </c:manualLayout>
                  </c15:layout>
                </c:ext>
              </c:extLst>
            </c:dLbl>
            <c:numFmt formatCode="0%" sourceLinked="0"/>
            <c:spPr>
              <a:noFill/>
              <a:ln>
                <a:noFill/>
              </a:ln>
              <a:effectLst/>
            </c:spPr>
            <c:txPr>
              <a:bodyPr wrap="square" lIns="38100" tIns="19050" rIns="38100" bIns="19050" anchor="ctr">
                <a:spAutoFit/>
              </a:bodyPr>
              <a:lstStyle/>
              <a:p>
                <a:pPr>
                  <a:defRPr sz="1600">
                    <a:latin typeface="Calibri" panose="020F050202020403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c:v>
                </c:pt>
                <c:pt idx="1">
                  <c:v>0.34</c:v>
                </c:pt>
                <c:pt idx="2">
                  <c:v>0.15</c:v>
                </c:pt>
                <c:pt idx="3">
                  <c:v>0.13</c:v>
                </c:pt>
                <c:pt idx="4">
                  <c:v>0.05</c:v>
                </c:pt>
                <c:pt idx="5">
                  <c:v>0.05</c:v>
                </c:pt>
                <c:pt idx="6">
                  <c:v>0.15</c:v>
                </c:pt>
              </c:numCache>
            </c:numRef>
          </c:val>
        </c:ser>
        <c:dLbls>
          <c:showLegendKey val="0"/>
          <c:showVal val="0"/>
          <c:showCatName val="0"/>
          <c:showSerName val="0"/>
          <c:showPercent val="0"/>
          <c:showBubbleSize val="0"/>
          <c:showLeaderLines val="1"/>
        </c:dLbls>
      </c:pie3DChart>
      <c:spPr>
        <a:noFill/>
        <a:ln w="24779">
          <a:noFill/>
        </a:ln>
      </c:spPr>
    </c:plotArea>
    <c:plotVisOnly val="1"/>
    <c:dispBlanksAs val="zero"/>
    <c:showDLblsOverMax val="0"/>
  </c:chart>
  <c:spPr>
    <a:ln>
      <a:noFill/>
    </a:ln>
  </c:spPr>
  <c:txPr>
    <a:bodyPr/>
    <a:lstStyle/>
    <a:p>
      <a:pPr>
        <a:defRPr sz="1756"/>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4" y="1"/>
            <a:ext cx="3170237" cy="481013"/>
          </a:xfrm>
          <a:prstGeom prst="rect">
            <a:avLst/>
          </a:prstGeom>
          <a:noFill/>
          <a:ln w="9525">
            <a:noFill/>
            <a:miter lim="800000"/>
            <a:headEnd/>
            <a:tailEnd/>
          </a:ln>
          <a:effectLst/>
        </p:spPr>
        <p:txBody>
          <a:bodyPr vert="horz" wrap="square" lIns="96551" tIns="48274" rIns="96551" bIns="48274" numCol="1" anchor="t" anchorCtr="0" compatLnSpc="1">
            <a:prstTxWarp prst="textNoShape">
              <a:avLst/>
            </a:prstTxWarp>
          </a:bodyPr>
          <a:lstStyle>
            <a:lvl1pPr eaLnBrk="0" hangingPunct="0">
              <a:defRPr sz="1300" b="0" dirty="0">
                <a:ea typeface="ＭＳ Ｐゴシック" pitchFamily="48" charset="-128"/>
                <a:cs typeface="+mn-cs"/>
              </a:defRPr>
            </a:lvl1pPr>
          </a:lstStyle>
          <a:p>
            <a:pPr>
              <a:defRPr/>
            </a:pPr>
            <a:endParaRPr lang="en-US" dirty="0">
              <a:latin typeface="Calibri" panose="020F0502020204030204" pitchFamily="34" charset="0"/>
            </a:endParaRPr>
          </a:p>
        </p:txBody>
      </p:sp>
      <p:sp>
        <p:nvSpPr>
          <p:cNvPr id="40964" name="Rectangle 4"/>
          <p:cNvSpPr>
            <a:spLocks noGrp="1" noChangeArrowheads="1"/>
          </p:cNvSpPr>
          <p:nvPr>
            <p:ph type="ftr" sz="quarter" idx="2"/>
          </p:nvPr>
        </p:nvSpPr>
        <p:spPr bwMode="auto">
          <a:xfrm>
            <a:off x="4" y="9120193"/>
            <a:ext cx="3170237" cy="481012"/>
          </a:xfrm>
          <a:prstGeom prst="rect">
            <a:avLst/>
          </a:prstGeom>
          <a:noFill/>
          <a:ln w="9525">
            <a:noFill/>
            <a:miter lim="800000"/>
            <a:headEnd/>
            <a:tailEnd/>
          </a:ln>
          <a:effectLst/>
        </p:spPr>
        <p:txBody>
          <a:bodyPr vert="horz" wrap="square" lIns="96551" tIns="48274" rIns="96551" bIns="48274" numCol="1" anchor="b" anchorCtr="0" compatLnSpc="1">
            <a:prstTxWarp prst="textNoShape">
              <a:avLst/>
            </a:prstTxWarp>
          </a:bodyPr>
          <a:lstStyle>
            <a:lvl1pPr eaLnBrk="0" hangingPunct="0">
              <a:defRPr sz="1300" b="0" dirty="0">
                <a:ea typeface="ＭＳ Ｐゴシック" pitchFamily="48" charset="-128"/>
                <a:cs typeface="+mn-cs"/>
              </a:defRPr>
            </a:lvl1pPr>
          </a:lstStyle>
          <a:p>
            <a:pPr>
              <a:defRPr/>
            </a:pPr>
            <a:endParaRPr lang="en-US" dirty="0">
              <a:latin typeface="Calibri" panose="020F0502020204030204" pitchFamily="34" charset="0"/>
            </a:endParaRPr>
          </a:p>
        </p:txBody>
      </p:sp>
    </p:spTree>
    <p:extLst>
      <p:ext uri="{BB962C8B-B14F-4D97-AF65-F5344CB8AC3E}">
        <p14:creationId xmlns:p14="http://schemas.microsoft.com/office/powerpoint/2010/main" val="4038042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4" y="1"/>
            <a:ext cx="3170237" cy="481013"/>
          </a:xfrm>
          <a:prstGeom prst="rect">
            <a:avLst/>
          </a:prstGeom>
          <a:noFill/>
          <a:ln w="9525">
            <a:noFill/>
            <a:miter lim="800000"/>
            <a:headEnd/>
            <a:tailEnd/>
          </a:ln>
        </p:spPr>
        <p:txBody>
          <a:bodyPr vert="horz" wrap="square" lIns="96551" tIns="48274" rIns="96551" bIns="48274" numCol="1" anchor="t" anchorCtr="0" compatLnSpc="1">
            <a:prstTxWarp prst="textNoShape">
              <a:avLst/>
            </a:prstTxWarp>
          </a:bodyPr>
          <a:lstStyle>
            <a:lvl1pPr eaLnBrk="0" hangingPunct="0">
              <a:defRPr sz="1300" b="0" dirty="0">
                <a:latin typeface="Calibri" panose="020F0502020204030204" pitchFamily="34" charset="0"/>
                <a:ea typeface="ＭＳ Ｐゴシック" pitchFamily="48" charset="-128"/>
                <a:cs typeface="+mn-cs"/>
              </a:defRPr>
            </a:lvl1pPr>
          </a:lstStyle>
          <a:p>
            <a:pPr>
              <a:defRPr/>
            </a:pPr>
            <a:endParaRPr lang="en-US" dirty="0"/>
          </a:p>
        </p:txBody>
      </p:sp>
      <p:sp>
        <p:nvSpPr>
          <p:cNvPr id="13315" name="Rectangle 3"/>
          <p:cNvSpPr>
            <a:spLocks noGrp="1" noChangeArrowheads="1"/>
          </p:cNvSpPr>
          <p:nvPr>
            <p:ph type="dt" idx="1"/>
          </p:nvPr>
        </p:nvSpPr>
        <p:spPr bwMode="auto">
          <a:xfrm>
            <a:off x="4146550" y="1"/>
            <a:ext cx="3168650" cy="481013"/>
          </a:xfrm>
          <a:prstGeom prst="rect">
            <a:avLst/>
          </a:prstGeom>
          <a:noFill/>
          <a:ln w="9525">
            <a:noFill/>
            <a:miter lim="800000"/>
            <a:headEnd/>
            <a:tailEnd/>
          </a:ln>
        </p:spPr>
        <p:txBody>
          <a:bodyPr vert="horz" wrap="square" lIns="96551" tIns="48274" rIns="96551" bIns="48274" numCol="1" anchor="t" anchorCtr="0" compatLnSpc="1">
            <a:prstTxWarp prst="textNoShape">
              <a:avLst/>
            </a:prstTxWarp>
          </a:bodyPr>
          <a:lstStyle>
            <a:lvl1pPr algn="r" eaLnBrk="0" hangingPunct="0">
              <a:defRPr sz="1300" b="0" dirty="0">
                <a:latin typeface="Calibri" panose="020F0502020204030204" pitchFamily="34" charset="0"/>
                <a:ea typeface="ＭＳ Ｐゴシック" pitchFamily="48" charset="-128"/>
                <a:cs typeface="+mn-cs"/>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4727" y="4560894"/>
            <a:ext cx="5365750" cy="4321176"/>
          </a:xfrm>
          <a:prstGeom prst="rect">
            <a:avLst/>
          </a:prstGeom>
          <a:noFill/>
          <a:ln w="9525">
            <a:noFill/>
            <a:miter lim="800000"/>
            <a:headEnd/>
            <a:tailEnd/>
          </a:ln>
        </p:spPr>
        <p:txBody>
          <a:bodyPr vert="horz" wrap="square" lIns="96551" tIns="48274" rIns="96551" bIns="4827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4" y="9120193"/>
            <a:ext cx="3170237" cy="481012"/>
          </a:xfrm>
          <a:prstGeom prst="rect">
            <a:avLst/>
          </a:prstGeom>
          <a:noFill/>
          <a:ln w="9525">
            <a:noFill/>
            <a:miter lim="800000"/>
            <a:headEnd/>
            <a:tailEnd/>
          </a:ln>
        </p:spPr>
        <p:txBody>
          <a:bodyPr vert="horz" wrap="square" lIns="96551" tIns="48274" rIns="96551" bIns="48274" numCol="1" anchor="b" anchorCtr="0" compatLnSpc="1">
            <a:prstTxWarp prst="textNoShape">
              <a:avLst/>
            </a:prstTxWarp>
          </a:bodyPr>
          <a:lstStyle>
            <a:lvl1pPr eaLnBrk="0" hangingPunct="0">
              <a:defRPr sz="1300" b="0" dirty="0">
                <a:latin typeface="Calibri" panose="020F0502020204030204" pitchFamily="34" charset="0"/>
                <a:ea typeface="ＭＳ Ｐゴシック" pitchFamily="48" charset="-128"/>
                <a:cs typeface="+mn-cs"/>
              </a:defRPr>
            </a:lvl1pPr>
          </a:lstStyle>
          <a:p>
            <a:pPr>
              <a:defRPr/>
            </a:pPr>
            <a:endParaRPr lang="en-US" dirty="0"/>
          </a:p>
        </p:txBody>
      </p:sp>
      <p:sp>
        <p:nvSpPr>
          <p:cNvPr id="13319" name="Rectangle 7"/>
          <p:cNvSpPr>
            <a:spLocks noGrp="1" noChangeArrowheads="1"/>
          </p:cNvSpPr>
          <p:nvPr>
            <p:ph type="sldNum" sz="quarter" idx="5"/>
          </p:nvPr>
        </p:nvSpPr>
        <p:spPr bwMode="auto">
          <a:xfrm>
            <a:off x="4146550" y="9120193"/>
            <a:ext cx="3168650" cy="481012"/>
          </a:xfrm>
          <a:prstGeom prst="rect">
            <a:avLst/>
          </a:prstGeom>
          <a:noFill/>
          <a:ln w="9525">
            <a:noFill/>
            <a:miter lim="800000"/>
            <a:headEnd/>
            <a:tailEnd/>
          </a:ln>
        </p:spPr>
        <p:txBody>
          <a:bodyPr vert="horz" wrap="square" lIns="96551" tIns="48274" rIns="96551" bIns="48274" numCol="1" anchor="b" anchorCtr="0" compatLnSpc="1">
            <a:prstTxWarp prst="textNoShape">
              <a:avLst/>
            </a:prstTxWarp>
          </a:bodyPr>
          <a:lstStyle>
            <a:lvl1pPr algn="r" eaLnBrk="0" hangingPunct="0">
              <a:defRPr sz="1300" b="0">
                <a:latin typeface="Calibri" panose="020F0502020204030204" pitchFamily="34" charset="0"/>
                <a:ea typeface="ＭＳ Ｐゴシック" pitchFamily="48" charset="-128"/>
                <a:cs typeface="+mn-cs"/>
              </a:defRPr>
            </a:lvl1pPr>
          </a:lstStyle>
          <a:p>
            <a:pPr>
              <a:defRPr/>
            </a:pPr>
            <a:fld id="{D7515C0D-BE88-459B-B967-E6D26F641C46}" type="slidenum">
              <a:rPr lang="en-US" smtClean="0"/>
              <a:pPr>
                <a:defRPr/>
              </a:pPr>
              <a:t>‹#›</a:t>
            </a:fld>
            <a:endParaRPr lang="en-US" dirty="0"/>
          </a:p>
        </p:txBody>
      </p:sp>
    </p:spTree>
    <p:extLst>
      <p:ext uri="{BB962C8B-B14F-4D97-AF65-F5344CB8AC3E}">
        <p14:creationId xmlns:p14="http://schemas.microsoft.com/office/powerpoint/2010/main" val="33681467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15AF1B2-B80E-4FA3-BC0D-4923FA6844B4}" type="slidenum">
              <a:rPr lang="en-US" smtClean="0">
                <a:solidFill>
                  <a:prstClr val="black"/>
                </a:solidFill>
              </a:rPr>
              <a:pPr/>
              <a:t>1</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spcBef>
                <a:spcPts val="0"/>
              </a:spcBef>
              <a:spcAft>
                <a:spcPts val="600"/>
              </a:spcAft>
            </a:pPr>
            <a:r>
              <a:rPr lang="en-US" sz="1000" dirty="0"/>
              <a:t>Good morning/afternoon everyone. My name is __________, and I’m a [insert title] with Hartford Funds. Thank you for taking time out of your schedule to be here today.</a:t>
            </a:r>
          </a:p>
          <a:p>
            <a:pPr>
              <a:spcBef>
                <a:spcPts val="0"/>
              </a:spcBef>
              <a:spcAft>
                <a:spcPts val="600"/>
              </a:spcAft>
            </a:pPr>
            <a:r>
              <a:rPr lang="en-US" sz="1000" dirty="0"/>
              <a:t>Before we delve into this presentation, let’s just take a moment to talk about what the MIT AgeLab is and what it was designed to do. MIT’s AgeLab is a multi-disciplinary organization housed in MIT’s School of Engineering, and incorporates students from Harvard Medical School along with students from MIT’s Sloane School of Business. It was founded in 1999 by Dr. Joe Coughlin, who continues to be its director, and The Hartford was a founding sponsor. Dr. Coughlin serves as a consultant to companies and governments world-wide to develop products, policies, and strategies to help those who are living longer to live </a:t>
            </a:r>
            <a:r>
              <a:rPr lang="en-US" sz="1000" i="1" dirty="0"/>
              <a:t>better. </a:t>
            </a:r>
            <a:r>
              <a:rPr lang="en-US" sz="1000" dirty="0"/>
              <a:t>The AgeLab studies aging around the world—not just in the US—and in a host of industries, not just financial services. </a:t>
            </a:r>
            <a:endParaRPr lang="en-US" sz="1000" i="1" dirty="0"/>
          </a:p>
          <a:p>
            <a:pPr>
              <a:spcBef>
                <a:spcPts val="0"/>
              </a:spcBef>
              <a:spcAft>
                <a:spcPts val="600"/>
              </a:spcAft>
            </a:pPr>
            <a:r>
              <a:rPr lang="en-US" sz="1000" dirty="0"/>
              <a:t>Based on trends in longevity, lifespans will continue to increase. The main purpose of the AgeLab is to study how changes in demographics, technology, and culture are impacting the way we do things. In fact, their slogan is </a:t>
            </a:r>
            <a:r>
              <a:rPr lang="en-US" sz="1000" i="1" dirty="0"/>
              <a:t>Inventing Tomorrow </a:t>
            </a:r>
            <a:r>
              <a:rPr lang="en-US" sz="1000" dirty="0"/>
              <a:t>and that’s really what they’re in place to do, but we’re here to talk about three seemingly unrelated items.. </a:t>
            </a:r>
          </a:p>
          <a:p>
            <a:pPr>
              <a:spcBef>
                <a:spcPts val="0"/>
              </a:spcBef>
              <a:spcAft>
                <a:spcPts val="600"/>
              </a:spcAft>
            </a:pPr>
            <a:r>
              <a:rPr lang="en-US" sz="1000" dirty="0"/>
              <a:t>A light bulb, an ice cream cone, and a fork may not mean much to you at this point, but through the course of the presentation the significance of these three images and how they relate to our quality of life will become clear. </a:t>
            </a:r>
          </a:p>
        </p:txBody>
      </p:sp>
    </p:spTree>
    <p:extLst>
      <p:ext uri="{BB962C8B-B14F-4D97-AF65-F5344CB8AC3E}">
        <p14:creationId xmlns:p14="http://schemas.microsoft.com/office/powerpoint/2010/main" val="179821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D01AAC6-47ED-43E0-9F1E-D421D0DFE498}" type="slidenum">
              <a:rPr lang="en-US" smtClean="0">
                <a:ea typeface="ＭＳ Ｐゴシック" pitchFamily="34" charset="-128"/>
              </a:rPr>
              <a:pPr>
                <a:defRPr/>
              </a:pPr>
              <a:t>10</a:t>
            </a:fld>
            <a:endParaRPr lang="en-US" dirty="0" smtClean="0">
              <a:ea typeface="ＭＳ Ｐゴシック" pitchFamily="34" charset="-128"/>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t>So when </a:t>
            </a:r>
            <a:r>
              <a:rPr lang="en-US" dirty="0"/>
              <a:t>we think about aging </a:t>
            </a:r>
            <a:r>
              <a:rPr lang="en-US" dirty="0" smtClean="0"/>
              <a:t>and living longer, what becomes most important? That brings us to the </a:t>
            </a:r>
            <a:r>
              <a:rPr lang="en-US" dirty="0"/>
              <a:t>three </a:t>
            </a:r>
            <a:r>
              <a:rPr lang="en-US" dirty="0" smtClean="0"/>
              <a:t>questions―three </a:t>
            </a:r>
            <a:r>
              <a:rPr lang="en-US" dirty="0"/>
              <a:t>questions </a:t>
            </a:r>
            <a:r>
              <a:rPr lang="en-US" dirty="0" smtClean="0"/>
              <a:t>that can predict </a:t>
            </a:r>
            <a:r>
              <a:rPr lang="en-US" dirty="0"/>
              <a:t>the future quality life. </a:t>
            </a:r>
            <a:r>
              <a:rPr lang="en-US" dirty="0" smtClean="0"/>
              <a:t>Now </a:t>
            </a:r>
            <a:r>
              <a:rPr lang="en-US" dirty="0"/>
              <a:t>I warn you, </a:t>
            </a:r>
            <a:r>
              <a:rPr lang="en-US" dirty="0" smtClean="0"/>
              <a:t>these </a:t>
            </a:r>
            <a:r>
              <a:rPr lang="en-US" dirty="0"/>
              <a:t>questions are going to </a:t>
            </a:r>
            <a:r>
              <a:rPr lang="en-US" dirty="0" smtClean="0"/>
              <a:t>underwhelm you </a:t>
            </a:r>
            <a:r>
              <a:rPr lang="en-US" dirty="0"/>
              <a:t>with their </a:t>
            </a:r>
            <a:r>
              <a:rPr lang="en-US" dirty="0" smtClean="0"/>
              <a:t>simplicity, </a:t>
            </a:r>
            <a:r>
              <a:rPr lang="en-US" dirty="0"/>
              <a:t>especially coming from the rocket </a:t>
            </a:r>
            <a:r>
              <a:rPr lang="en-US" dirty="0" smtClean="0"/>
              <a:t>scientists </a:t>
            </a:r>
            <a:r>
              <a:rPr lang="en-US" dirty="0"/>
              <a:t>in Cambridge, Massachusetts, </a:t>
            </a:r>
            <a:r>
              <a:rPr lang="en-US" dirty="0" smtClean="0"/>
              <a:t>right</a:t>
            </a:r>
            <a:r>
              <a:rPr lang="en-US" dirty="0"/>
              <a:t>?	</a:t>
            </a:r>
            <a:endParaRPr lang="en-US" dirty="0" smtClean="0"/>
          </a:p>
          <a:p>
            <a:pPr eaLnBrk="1" hangingPunct="1"/>
            <a:r>
              <a:rPr lang="en-US" dirty="0" smtClean="0"/>
              <a:t>But </a:t>
            </a:r>
            <a:r>
              <a:rPr lang="en-US" dirty="0"/>
              <a:t>there is a method to their madness.  </a:t>
            </a:r>
            <a:endParaRPr lang="en-US" dirty="0" smtClean="0">
              <a:ea typeface="ＭＳ Ｐゴシック"/>
            </a:endParaRPr>
          </a:p>
        </p:txBody>
      </p:sp>
    </p:spTree>
    <p:extLst>
      <p:ext uri="{BB962C8B-B14F-4D97-AF65-F5344CB8AC3E}">
        <p14:creationId xmlns:p14="http://schemas.microsoft.com/office/powerpoint/2010/main" val="15705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4B46D53-2889-4977-AC6D-25F8D06893D5}" type="slidenum">
              <a:rPr lang="en-US" smtClean="0">
                <a:ea typeface="ＭＳ Ｐゴシック" pitchFamily="34" charset="-128"/>
              </a:rPr>
              <a:pPr>
                <a:defRPr/>
              </a:pPr>
              <a:t>11</a:t>
            </a:fld>
            <a:endParaRPr lang="en-US" dirty="0" smtClean="0">
              <a:ea typeface="ＭＳ Ｐゴシック" pitchFamily="34" charset="-128"/>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dirty="0" smtClean="0"/>
              <a:t>And here they are:</a:t>
            </a:r>
          </a:p>
          <a:p>
            <a:pPr eaLnBrk="1" hangingPunct="1"/>
            <a:endParaRPr lang="en-US" dirty="0"/>
          </a:p>
          <a:p>
            <a:pPr marL="228547" indent="-228547" eaLnBrk="1" hangingPunct="1">
              <a:buAutoNum type="arabicPeriod"/>
            </a:pPr>
            <a:r>
              <a:rPr lang="en-US" dirty="0" smtClean="0"/>
              <a:t>Who will change my light bulbs?  </a:t>
            </a:r>
          </a:p>
          <a:p>
            <a:pPr marL="228547" indent="-228547" eaLnBrk="1" hangingPunct="1">
              <a:buAutoNum type="arabicPeriod"/>
            </a:pPr>
            <a:r>
              <a:rPr lang="en-US" dirty="0" smtClean="0"/>
              <a:t>How will I get an ice cream cone? and </a:t>
            </a:r>
          </a:p>
          <a:p>
            <a:pPr marL="228547" indent="-228547" eaLnBrk="1" hangingPunct="1">
              <a:buAutoNum type="arabicPeriod"/>
            </a:pPr>
            <a:r>
              <a:rPr lang="en-US" dirty="0"/>
              <a:t>W</a:t>
            </a:r>
            <a:r>
              <a:rPr lang="en-US" dirty="0" smtClean="0"/>
              <a:t>ho will I have lunch with?  </a:t>
            </a:r>
          </a:p>
          <a:p>
            <a:pPr eaLnBrk="1" hangingPunct="1"/>
            <a:endParaRPr lang="en-US" dirty="0" smtClean="0"/>
          </a:p>
          <a:p>
            <a:pPr eaLnBrk="1" hangingPunct="1"/>
            <a:r>
              <a:rPr lang="en-US" dirty="0" smtClean="0"/>
              <a:t>Your reaction might be “What in the world is this guy talking about? Is he crazy?” Just bear with me.</a:t>
            </a:r>
          </a:p>
          <a:p>
            <a:pPr eaLnBrk="1" hangingPunct="1"/>
            <a:r>
              <a:rPr lang="en-US" dirty="0" smtClean="0"/>
              <a:t>As we move through the presentation today and I explain the research behind these questions, I want you to begin thinking about asking yourself these questions, either of yourself or someone you care about. How would your loved ones begin to answer them?</a:t>
            </a:r>
          </a:p>
          <a:p>
            <a:pPr eaLnBrk="1" hangingPunct="1"/>
            <a:r>
              <a:rPr lang="en-US" dirty="0"/>
              <a:t>B</a:t>
            </a:r>
            <a:r>
              <a:rPr lang="en-US" dirty="0" smtClean="0"/>
              <a:t>y the way, the answers probably won’t come to you over a period of days or even weeks. These are answers that are shaped over a period of time.</a:t>
            </a:r>
            <a:endParaRPr lang="en-US" dirty="0" smtClean="0">
              <a:ea typeface="ＭＳ Ｐゴシック"/>
            </a:endParaRPr>
          </a:p>
          <a:p>
            <a:pPr eaLnBrk="1" hangingPunct="1"/>
            <a:endParaRPr lang="en-US" dirty="0" smtClean="0">
              <a:ea typeface="ＭＳ Ｐゴシック"/>
            </a:endParaRPr>
          </a:p>
        </p:txBody>
      </p:sp>
    </p:spTree>
    <p:extLst>
      <p:ext uri="{BB962C8B-B14F-4D97-AF65-F5344CB8AC3E}">
        <p14:creationId xmlns:p14="http://schemas.microsoft.com/office/powerpoint/2010/main" val="20482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56BD3163-36BC-4F5B-8029-0114F6D4FBB2}" type="slidenum">
              <a:rPr lang="en-US" smtClean="0">
                <a:ea typeface="ＭＳ Ｐゴシック" pitchFamily="34" charset="-128"/>
              </a:rPr>
              <a:pPr>
                <a:defRPr/>
              </a:pPr>
              <a:t>12</a:t>
            </a:fld>
            <a:endParaRPr lang="en-US" dirty="0" smtClean="0">
              <a:ea typeface="ＭＳ Ｐゴシック" pitchFamily="34" charset="-128"/>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dirty="0" smtClean="0"/>
              <a:t>According </a:t>
            </a:r>
            <a:r>
              <a:rPr lang="en-US" dirty="0"/>
              <a:t>to AARP, nearly 80% of adults age 55 and older intend to stay in their own homes for as long as possible.</a:t>
            </a:r>
            <a:r>
              <a:rPr lang="en-US" baseline="30000" dirty="0"/>
              <a:t>1</a:t>
            </a:r>
            <a:r>
              <a:rPr lang="en-US" dirty="0">
                <a:solidFill>
                  <a:srgbClr val="000000"/>
                </a:solidFill>
              </a:rPr>
              <a:t>  </a:t>
            </a:r>
          </a:p>
          <a:p>
            <a:r>
              <a:rPr lang="en-US" dirty="0"/>
              <a:t>But how many of them have spent more than 20 or 30 minutes thinking about the services or modifications that might be necessary to allow them to live safely and independently in their 80s or early 90s? </a:t>
            </a:r>
          </a:p>
          <a:p>
            <a:endParaRPr lang="en-US" dirty="0"/>
          </a:p>
          <a:p>
            <a:r>
              <a:rPr lang="en-US" sz="900" baseline="30000" dirty="0"/>
              <a:t>1</a:t>
            </a:r>
            <a:r>
              <a:rPr lang="en-US" sz="900" dirty="0"/>
              <a:t>Most Retirees Prefer to Stay Put, aarp.org, 10/10/18</a:t>
            </a:r>
          </a:p>
          <a:p>
            <a:endParaRPr lang="en-US" dirty="0" smtClean="0"/>
          </a:p>
        </p:txBody>
      </p:sp>
    </p:spTree>
    <p:extLst>
      <p:ext uri="{BB962C8B-B14F-4D97-AF65-F5344CB8AC3E}">
        <p14:creationId xmlns:p14="http://schemas.microsoft.com/office/powerpoint/2010/main" val="144961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79FE5DF0-EC50-4B93-98F2-976D4F2085F5}" type="slidenum">
              <a:rPr lang="en-US" smtClean="0">
                <a:solidFill>
                  <a:prstClr val="black"/>
                </a:solidFill>
                <a:ea typeface="ＭＳ Ｐゴシック" pitchFamily="34" charset="-128"/>
              </a:rPr>
              <a:pPr>
                <a:defRPr/>
              </a:pPr>
              <a:t>13</a:t>
            </a:fld>
            <a:endParaRPr lang="en-US" dirty="0" smtClean="0">
              <a:solidFill>
                <a:prstClr val="black"/>
              </a:solidFill>
              <a:ea typeface="ＭＳ Ｐゴシック" pitchFamily="34" charset="-128"/>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dirty="0"/>
              <a:t>If we look at how Americans spend money after age 65, you’ll see </a:t>
            </a:r>
            <a:r>
              <a:rPr lang="en-US" dirty="0" smtClean="0"/>
              <a:t>that housing is the largest expense. What this </a:t>
            </a:r>
            <a:r>
              <a:rPr lang="en-US" dirty="0"/>
              <a:t>graph </a:t>
            </a:r>
            <a:r>
              <a:rPr lang="en-US" dirty="0" smtClean="0"/>
              <a:t>accounts for are average monthly expenses,</a:t>
            </a:r>
            <a:r>
              <a:rPr lang="en-US" baseline="0" dirty="0" smtClean="0"/>
              <a:t> </a:t>
            </a:r>
            <a:r>
              <a:rPr lang="en-US" dirty="0" smtClean="0"/>
              <a:t>covered by money </a:t>
            </a:r>
            <a:r>
              <a:rPr lang="en-US" dirty="0"/>
              <a:t>that’s coming out of our </a:t>
            </a:r>
            <a:r>
              <a:rPr lang="en-US" dirty="0" smtClean="0"/>
              <a:t>savings and out </a:t>
            </a:r>
            <a:r>
              <a:rPr lang="en-US" dirty="0"/>
              <a:t>of our </a:t>
            </a:r>
            <a:r>
              <a:rPr lang="en-US" dirty="0" smtClean="0"/>
              <a:t>pockets.</a:t>
            </a:r>
            <a:r>
              <a:rPr lang="en-US" dirty="0"/>
              <a:t> </a:t>
            </a:r>
            <a:r>
              <a:rPr lang="en-US" dirty="0" smtClean="0"/>
              <a:t>Housing </a:t>
            </a:r>
            <a:r>
              <a:rPr lang="en-US" dirty="0"/>
              <a:t>is </a:t>
            </a:r>
            <a:r>
              <a:rPr lang="en-US" dirty="0" smtClean="0"/>
              <a:t>more than a </a:t>
            </a:r>
            <a:r>
              <a:rPr lang="en-US" dirty="0"/>
              <a:t>third of the average monthly budget. </a:t>
            </a:r>
            <a:r>
              <a:rPr lang="en-US" dirty="0" smtClean="0"/>
              <a:t>What’s the money being spent on</a:t>
            </a:r>
            <a:r>
              <a:rPr lang="en-US" dirty="0"/>
              <a:t>? </a:t>
            </a:r>
            <a:endParaRPr lang="en-US" dirty="0" smtClean="0">
              <a:ea typeface="ＭＳ Ｐゴシック"/>
            </a:endParaRPr>
          </a:p>
        </p:txBody>
      </p:sp>
    </p:spTree>
    <p:extLst>
      <p:ext uri="{BB962C8B-B14F-4D97-AF65-F5344CB8AC3E}">
        <p14:creationId xmlns:p14="http://schemas.microsoft.com/office/powerpoint/2010/main" val="273353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620F7A8-BAF4-4C56-BD01-467EFFA26BBC}" type="slidenum">
              <a:rPr lang="en-US" smtClean="0">
                <a:solidFill>
                  <a:prstClr val="black"/>
                </a:solidFill>
                <a:ea typeface="ＭＳ Ｐゴシック" pitchFamily="34" charset="-128"/>
              </a:rPr>
              <a:pPr>
                <a:defRPr/>
              </a:pPr>
              <a:t>14</a:t>
            </a:fld>
            <a:endParaRPr lang="en-US" dirty="0" smtClean="0">
              <a:solidFill>
                <a:prstClr val="black"/>
              </a:solidFill>
              <a:ea typeface="ＭＳ Ｐゴシック" pitchFamily="34" charset="-128"/>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defTabSz="913937" eaLnBrk="1" hangingPunct="1">
              <a:defRPr/>
            </a:pPr>
            <a:endParaRPr lang="en-US" baseline="0" dirty="0"/>
          </a:p>
          <a:p>
            <a:pPr defTabSz="913937" eaLnBrk="1" hangingPunct="1">
              <a:defRPr/>
            </a:pPr>
            <a:endParaRPr lang="en-US" baseline="0" dirty="0" smtClean="0"/>
          </a:p>
          <a:p>
            <a:pPr defTabSz="913937" eaLnBrk="1" hangingPunct="1">
              <a:defRPr/>
            </a:pPr>
            <a:endParaRPr lang="en-US" baseline="0" dirty="0" smtClean="0"/>
          </a:p>
          <a:p>
            <a:pPr defTabSz="913937" eaLnBrk="1" hangingPunct="1">
              <a:defRPr/>
            </a:pPr>
            <a:endParaRPr lang="en-US" baseline="0" dirty="0" smtClean="0"/>
          </a:p>
        </p:txBody>
      </p:sp>
      <p:sp>
        <p:nvSpPr>
          <p:cNvPr id="6" name="Rectangle 3"/>
          <p:cNvSpPr txBox="1">
            <a:spLocks noChangeArrowheads="1"/>
          </p:cNvSpPr>
          <p:nvPr/>
        </p:nvSpPr>
        <p:spPr bwMode="auto">
          <a:xfrm>
            <a:off x="1127127" y="4713294"/>
            <a:ext cx="5365750" cy="4321176"/>
          </a:xfrm>
          <a:prstGeom prst="rect">
            <a:avLst/>
          </a:prstGeom>
          <a:noFill/>
          <a:ln w="9525">
            <a:noFill/>
            <a:miter lim="800000"/>
            <a:headEnd/>
            <a:tailEnd/>
          </a:ln>
        </p:spPr>
        <p:txBody>
          <a:bodyPr vert="horz" wrap="square" lIns="96551" tIns="48274" rIns="96551" bIns="48274" numCol="1" anchor="t" anchorCtr="0" compatLnSpc="1">
            <a:prstTxWarp prst="textNoShape">
              <a:avLst/>
            </a:prstTxWarp>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fontAlgn="auto">
              <a:spcBef>
                <a:spcPts val="0"/>
              </a:spcBef>
              <a:spcAft>
                <a:spcPts val="0"/>
              </a:spcAft>
            </a:pPr>
            <a:r>
              <a:rPr lang="en-US" sz="1100" b="0" dirty="0">
                <a:latin typeface="Calibri" panose="020F0502020204030204" pitchFamily="34" charset="0"/>
                <a:cs typeface="Arial" panose="020B0604020202020204" pitchFamily="34" charset="0"/>
              </a:rPr>
              <a:t>Sometimes housekeeping services. At some point that becomes difficult to keep up with. How about maintenance, handyman services? Fixing things we could easily do ourselves in the past also become challenging and even risky. The idea of a parent or loved one climbing a stepladder to change a light bulb probably makes you a bit nervous.</a:t>
            </a:r>
          </a:p>
          <a:p>
            <a:pPr fontAlgn="auto">
              <a:spcBef>
                <a:spcPts val="0"/>
              </a:spcBef>
              <a:spcAft>
                <a:spcPts val="0"/>
              </a:spcAft>
            </a:pPr>
            <a:endParaRPr lang="en-US" sz="1100" dirty="0">
              <a:ea typeface="ＭＳ Ｐゴシック"/>
            </a:endParaRPr>
          </a:p>
          <a:p>
            <a:pPr fontAlgn="auto">
              <a:spcBef>
                <a:spcPts val="0"/>
              </a:spcBef>
              <a:spcAft>
                <a:spcPts val="0"/>
              </a:spcAft>
            </a:pPr>
            <a:r>
              <a:rPr lang="en-US" sz="1100" b="0" dirty="0">
                <a:latin typeface="Calibri" panose="020F0502020204030204" pitchFamily="34" charset="0"/>
                <a:cs typeface="Arial" panose="020B0604020202020204" pitchFamily="34" charset="0"/>
              </a:rPr>
              <a:t>So we’re going to need services, maybe grocery delivery, laundry… but that last one, home modifications, is really important to think about. </a:t>
            </a:r>
          </a:p>
          <a:p>
            <a:pPr fontAlgn="auto">
              <a:spcBef>
                <a:spcPts val="0"/>
              </a:spcBef>
              <a:spcAft>
                <a:spcPts val="0"/>
              </a:spcAft>
            </a:pPr>
            <a:endParaRPr lang="en-US" sz="1100" b="0" dirty="0">
              <a:latin typeface="Calibri" panose="020F0502020204030204" pitchFamily="34" charset="0"/>
              <a:cs typeface="Arial" panose="020B0604020202020204" pitchFamily="34" charset="0"/>
            </a:endParaRPr>
          </a:p>
          <a:p>
            <a:pPr fontAlgn="auto">
              <a:spcBef>
                <a:spcPts val="0"/>
              </a:spcBef>
              <a:spcAft>
                <a:spcPts val="0"/>
              </a:spcAft>
            </a:pPr>
            <a:r>
              <a:rPr lang="en-US" sz="1100" b="0" dirty="0">
                <a:latin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54810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73B5E7C6-DC65-4E07-8B05-D74A1A3787C7}" type="slidenum">
              <a:rPr lang="en-US" smtClean="0">
                <a:ea typeface="ＭＳ Ｐゴシック" pitchFamily="34" charset="-128"/>
              </a:rPr>
              <a:pPr>
                <a:defRPr/>
              </a:pPr>
              <a:t>15</a:t>
            </a:fld>
            <a:endParaRPr lang="en-US" dirty="0" smtClean="0">
              <a:ea typeface="ＭＳ Ｐゴシック" pitchFamily="34" charset="-128"/>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cs typeface="Arial" panose="020B0604020202020204" pitchFamily="34" charset="0"/>
              </a:rPr>
              <a:t>Here are the top </a:t>
            </a:r>
            <a:r>
              <a:rPr lang="en-US" dirty="0">
                <a:cs typeface="Arial" panose="020B0604020202020204" pitchFamily="34" charset="0"/>
              </a:rPr>
              <a:t>10 </a:t>
            </a:r>
            <a:r>
              <a:rPr lang="en-US" dirty="0" smtClean="0">
                <a:cs typeface="Arial" panose="020B0604020202020204" pitchFamily="34" charset="0"/>
              </a:rPr>
              <a:t>trends in modifications designed for aging in place. This is becoming so popular that there’s </a:t>
            </a:r>
            <a:r>
              <a:rPr lang="en-US" dirty="0">
                <a:cs typeface="Arial" panose="020B0604020202020204" pitchFamily="34" charset="0"/>
              </a:rPr>
              <a:t>an entire division of the home building industry </a:t>
            </a:r>
            <a:r>
              <a:rPr lang="en-US" dirty="0" smtClean="0">
                <a:cs typeface="Arial" panose="020B0604020202020204" pitchFamily="34" charset="0"/>
              </a:rPr>
              <a:t>that’s focusing on adapting </a:t>
            </a:r>
            <a:r>
              <a:rPr lang="en-US" dirty="0">
                <a:cs typeface="Arial" panose="020B0604020202020204" pitchFamily="34" charset="0"/>
              </a:rPr>
              <a:t>existing homes for an aging population. </a:t>
            </a:r>
            <a:endParaRPr lang="en-US" dirty="0" smtClean="0">
              <a:cs typeface="Arial" panose="020B0604020202020204" pitchFamily="34" charset="0"/>
            </a:endParaRPr>
          </a:p>
          <a:p>
            <a:pPr eaLnBrk="1" hangingPunct="1"/>
            <a:r>
              <a:rPr lang="en-US" dirty="0" smtClean="0">
                <a:cs typeface="Arial" panose="020B0604020202020204" pitchFamily="34" charset="0"/>
              </a:rPr>
              <a:t>Level </a:t>
            </a:r>
            <a:r>
              <a:rPr lang="en-US" dirty="0">
                <a:cs typeface="Arial" panose="020B0604020202020204" pitchFamily="34" charset="0"/>
              </a:rPr>
              <a:t>entry ways, living on one floor, kitchen and bathroom </a:t>
            </a:r>
            <a:r>
              <a:rPr lang="en-US" dirty="0" smtClean="0">
                <a:cs typeface="Arial" panose="020B0604020202020204" pitchFamily="34" charset="0"/>
              </a:rPr>
              <a:t>improvements... all </a:t>
            </a:r>
            <a:r>
              <a:rPr lang="en-US" dirty="0">
                <a:cs typeface="Arial" panose="020B0604020202020204" pitchFamily="34" charset="0"/>
              </a:rPr>
              <a:t>10 of these </a:t>
            </a:r>
            <a:r>
              <a:rPr lang="en-US" dirty="0" smtClean="0">
                <a:cs typeface="Arial" panose="020B0604020202020204" pitchFamily="34" charset="0"/>
              </a:rPr>
              <a:t>things are </a:t>
            </a:r>
            <a:r>
              <a:rPr lang="en-US" dirty="0">
                <a:cs typeface="Arial" panose="020B0604020202020204" pitchFamily="34" charset="0"/>
              </a:rPr>
              <a:t>meant to prevent one thing </a:t>
            </a:r>
            <a:r>
              <a:rPr lang="en-US" dirty="0" smtClean="0">
                <a:cs typeface="Arial" panose="020B0604020202020204" pitchFamily="34" charset="0"/>
              </a:rPr>
              <a:t>from happening in </a:t>
            </a:r>
            <a:r>
              <a:rPr lang="en-US" dirty="0">
                <a:cs typeface="Arial" panose="020B0604020202020204" pitchFamily="34" charset="0"/>
              </a:rPr>
              <a:t>the </a:t>
            </a:r>
            <a:r>
              <a:rPr lang="en-US" dirty="0" smtClean="0">
                <a:cs typeface="Arial" panose="020B0604020202020204" pitchFamily="34" charset="0"/>
              </a:rPr>
              <a:t>home. What </a:t>
            </a:r>
            <a:r>
              <a:rPr lang="en-US" dirty="0">
                <a:cs typeface="Arial" panose="020B0604020202020204" pitchFamily="34" charset="0"/>
              </a:rPr>
              <a:t>is it?  Falling. </a:t>
            </a:r>
            <a:r>
              <a:rPr lang="en-US" dirty="0"/>
              <a:t>A fall can change the picture on the box in a heartbeat. </a:t>
            </a:r>
            <a:endParaRPr lang="en-US" dirty="0" smtClean="0">
              <a:cs typeface="Arial" panose="020B0604020202020204" pitchFamily="34" charset="0"/>
            </a:endParaRPr>
          </a:p>
          <a:p>
            <a:pPr eaLnBrk="1" hangingPunct="1"/>
            <a:r>
              <a:rPr lang="en-US" dirty="0" smtClean="0">
                <a:cs typeface="Arial" panose="020B0604020202020204" pitchFamily="34" charset="0"/>
              </a:rPr>
              <a:t>Today </a:t>
            </a:r>
            <a:r>
              <a:rPr lang="en-US" dirty="0">
                <a:cs typeface="Arial" panose="020B0604020202020204" pitchFamily="34" charset="0"/>
              </a:rPr>
              <a:t>in the United </a:t>
            </a:r>
            <a:r>
              <a:rPr lang="en-US" dirty="0" smtClean="0">
                <a:cs typeface="Arial" panose="020B0604020202020204" pitchFamily="34" charset="0"/>
              </a:rPr>
              <a:t>States 40% of </a:t>
            </a:r>
            <a:r>
              <a:rPr lang="en-US" dirty="0">
                <a:cs typeface="Arial" panose="020B0604020202020204" pitchFamily="34" charset="0"/>
              </a:rPr>
              <a:t>women over age 65 live by themselves, </a:t>
            </a:r>
            <a:r>
              <a:rPr lang="en-US" dirty="0" smtClean="0">
                <a:cs typeface="Arial" panose="020B0604020202020204" pitchFamily="34" charset="0"/>
              </a:rPr>
              <a:t>either because they’re divorced</a:t>
            </a:r>
            <a:r>
              <a:rPr lang="en-US" dirty="0">
                <a:cs typeface="Arial" panose="020B0604020202020204" pitchFamily="34" charset="0"/>
              </a:rPr>
              <a:t>, </a:t>
            </a:r>
            <a:r>
              <a:rPr lang="en-US" dirty="0" smtClean="0">
                <a:cs typeface="Arial" panose="020B0604020202020204" pitchFamily="34" charset="0"/>
              </a:rPr>
              <a:t>widowed, or were never </a:t>
            </a:r>
            <a:r>
              <a:rPr lang="en-US" dirty="0">
                <a:cs typeface="Arial" panose="020B0604020202020204" pitchFamily="34" charset="0"/>
              </a:rPr>
              <a:t>married in the first place. </a:t>
            </a:r>
            <a:r>
              <a:rPr lang="en-US" dirty="0" smtClean="0">
                <a:cs typeface="Arial" panose="020B0604020202020204" pitchFamily="34" charset="0"/>
              </a:rPr>
              <a:t>Not only do they have more to manage on their own, but living alone can require extra planning in terms of both budget and safety. </a:t>
            </a:r>
          </a:p>
        </p:txBody>
      </p:sp>
    </p:spTree>
    <p:extLst>
      <p:ext uri="{BB962C8B-B14F-4D97-AF65-F5344CB8AC3E}">
        <p14:creationId xmlns:p14="http://schemas.microsoft.com/office/powerpoint/2010/main" val="396016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91C3D147-A388-48DA-B81A-4FE5548ED806}" type="slidenum">
              <a:rPr lang="en-US" smtClean="0">
                <a:ea typeface="ＭＳ Ｐゴシック" pitchFamily="34" charset="-128"/>
              </a:rPr>
              <a:pPr>
                <a:defRPr/>
              </a:pPr>
              <a:t>16</a:t>
            </a:fld>
            <a:endParaRPr lang="en-US" dirty="0" smtClean="0">
              <a:ea typeface="ＭＳ Ｐゴシック" pitchFamily="34"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z="1100" dirty="0"/>
              <a:t>In addition to downsizing, some people are opting for a different style of living and moving closer to cities or town centers. These provide access to many of the services that we’ll likely need.</a:t>
            </a:r>
          </a:p>
          <a:p>
            <a:pPr eaLnBrk="1" hangingPunct="1"/>
            <a:r>
              <a:rPr lang="en-US" sz="1100" dirty="0"/>
              <a:t>One new trend is called the village movement. It began with a group of folks near Boston in an area called Beacon Hill. These folks loved their neighborhood but had children who were geographically dispersed. So relying on children to contribute to home care and maintenance might not have been an option as it had been in previous generations. Still, they wanted to stay and age in that same neighborhood. So what did they do? They formed what was essentially a housing association, calling it a village. The purpose of this association was to negotiate for services; things like home modifications, and transportation and housekeeping services on behalf of the neighborhood. Utilizing that network to allow them to stay in that neighborhood was a new convention. We’ve seen these villages popping up all across the United States to support aging in place. </a:t>
            </a:r>
          </a:p>
          <a:p>
            <a:pPr eaLnBrk="1" hangingPunct="1"/>
            <a:r>
              <a:rPr lang="en-US" sz="1100" dirty="0"/>
              <a:t>The second thing I’ll mention is a continuing care retirement community. You may know them as independent living, assisted living and skilled nursing communities. These are not the “nursing homes” many of us envision. They’re now fully integrated communities offering socialization, recreation, education, medical care, and transportation services. It’s like going back to college again. You have a dormitory, a meal plan and lots of friends to do things with.  </a:t>
            </a:r>
            <a:endParaRPr lang="en-US" sz="1100" dirty="0">
              <a:ea typeface="ＭＳ Ｐゴシック"/>
            </a:endParaRPr>
          </a:p>
        </p:txBody>
      </p:sp>
    </p:spTree>
    <p:extLst>
      <p:ext uri="{BB962C8B-B14F-4D97-AF65-F5344CB8AC3E}">
        <p14:creationId xmlns:p14="http://schemas.microsoft.com/office/powerpoint/2010/main" val="160743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F9E7BB9E-07EC-4935-9B9F-5A6F30A9BCE4}" type="slidenum">
              <a:rPr lang="en-US" smtClean="0">
                <a:ea typeface="ＭＳ Ｐゴシック" pitchFamily="34" charset="-128"/>
              </a:rPr>
              <a:pPr>
                <a:defRPr/>
              </a:pPr>
              <a:t>17</a:t>
            </a:fld>
            <a:endParaRPr lang="en-US" dirty="0" smtClean="0">
              <a:ea typeface="ＭＳ Ｐゴシック" pitchFamily="34" charset="-128"/>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dirty="0"/>
              <a:t>So the next question is </a:t>
            </a:r>
            <a:r>
              <a:rPr lang="en-US" dirty="0" smtClean="0"/>
              <a:t>“How </a:t>
            </a:r>
            <a:r>
              <a:rPr lang="en-US" dirty="0"/>
              <a:t>will I get an ice cream </a:t>
            </a:r>
            <a:r>
              <a:rPr lang="en-US" dirty="0" smtClean="0"/>
              <a:t>cone?” </a:t>
            </a:r>
          </a:p>
          <a:p>
            <a:pPr eaLnBrk="1" hangingPunct="1"/>
            <a:r>
              <a:rPr lang="en-US" dirty="0" smtClean="0"/>
              <a:t>What </a:t>
            </a:r>
            <a:r>
              <a:rPr lang="en-US" dirty="0"/>
              <a:t>are the small </a:t>
            </a:r>
            <a:r>
              <a:rPr lang="en-US" dirty="0" smtClean="0"/>
              <a:t>things </a:t>
            </a:r>
            <a:r>
              <a:rPr lang="en-US" dirty="0"/>
              <a:t>that </a:t>
            </a:r>
            <a:r>
              <a:rPr lang="en-US" dirty="0" smtClean="0"/>
              <a:t>make like </a:t>
            </a:r>
            <a:r>
              <a:rPr lang="en-US" dirty="0"/>
              <a:t>worth </a:t>
            </a:r>
            <a:r>
              <a:rPr lang="en-US" dirty="0" smtClean="0"/>
              <a:t>living?  </a:t>
            </a:r>
            <a:r>
              <a:rPr lang="en-US" dirty="0"/>
              <a:t>So we talk about ice cream </a:t>
            </a:r>
            <a:r>
              <a:rPr lang="en-US" dirty="0" smtClean="0"/>
              <a:t>because it’s </a:t>
            </a:r>
            <a:r>
              <a:rPr lang="en-US" dirty="0"/>
              <a:t>a </a:t>
            </a:r>
            <a:r>
              <a:rPr lang="en-US" dirty="0" smtClean="0"/>
              <a:t>simple pleasure</a:t>
            </a:r>
            <a:r>
              <a:rPr lang="en-US" dirty="0"/>
              <a:t>, right? </a:t>
            </a:r>
            <a:r>
              <a:rPr lang="en-US" dirty="0" smtClean="0"/>
              <a:t>It’s a treat that </a:t>
            </a:r>
            <a:r>
              <a:rPr lang="en-US" dirty="0"/>
              <a:t>lot of people </a:t>
            </a:r>
            <a:r>
              <a:rPr lang="en-US" dirty="0" smtClean="0"/>
              <a:t>enjoy.</a:t>
            </a:r>
            <a:r>
              <a:rPr lang="en-US" dirty="0"/>
              <a:t> </a:t>
            </a:r>
            <a:endParaRPr lang="en-US" dirty="0" smtClean="0">
              <a:ea typeface="ＭＳ Ｐゴシック"/>
            </a:endParaRPr>
          </a:p>
        </p:txBody>
      </p:sp>
    </p:spTree>
    <p:extLst>
      <p:ext uri="{BB962C8B-B14F-4D97-AF65-F5344CB8AC3E}">
        <p14:creationId xmlns:p14="http://schemas.microsoft.com/office/powerpoint/2010/main" val="2988773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 </a:t>
            </a:r>
            <a:r>
              <a:rPr lang="en-US" dirty="0"/>
              <a:t>like you to think about things </a:t>
            </a:r>
            <a:r>
              <a:rPr lang="en-US" dirty="0" smtClean="0"/>
              <a:t>you’d like to maintain access to in four categories:</a:t>
            </a:r>
          </a:p>
          <a:p>
            <a:endParaRPr lang="en-US" dirty="0" smtClean="0"/>
          </a:p>
          <a:p>
            <a:r>
              <a:rPr lang="en-US" dirty="0" smtClean="0"/>
              <a:t>1. Where </a:t>
            </a:r>
            <a:r>
              <a:rPr lang="en-US" dirty="0"/>
              <a:t>were you </a:t>
            </a:r>
            <a:r>
              <a:rPr lang="en-US" dirty="0" smtClean="0"/>
              <a:t>educated? I </a:t>
            </a:r>
            <a:r>
              <a:rPr lang="en-US" dirty="0"/>
              <a:t>mean more than just </a:t>
            </a:r>
            <a:r>
              <a:rPr lang="en-US" dirty="0" smtClean="0"/>
              <a:t>a college </a:t>
            </a:r>
            <a:r>
              <a:rPr lang="en-US" dirty="0"/>
              <a:t>or university. </a:t>
            </a:r>
            <a:r>
              <a:rPr lang="en-US" dirty="0" smtClean="0"/>
              <a:t>Perhaps </a:t>
            </a:r>
            <a:r>
              <a:rPr lang="en-US" dirty="0"/>
              <a:t>it was armed </a:t>
            </a:r>
            <a:r>
              <a:rPr lang="en-US" dirty="0" smtClean="0"/>
              <a:t>services or vocational </a:t>
            </a:r>
            <a:r>
              <a:rPr lang="en-US" dirty="0"/>
              <a:t>training. </a:t>
            </a:r>
            <a:r>
              <a:rPr lang="en-US" dirty="0" smtClean="0"/>
              <a:t>When and where </a:t>
            </a:r>
            <a:r>
              <a:rPr lang="en-US" dirty="0"/>
              <a:t>during your formative years did you begin to </a:t>
            </a:r>
            <a:r>
              <a:rPr lang="en-US" dirty="0" smtClean="0"/>
              <a:t>form your identity? </a:t>
            </a:r>
            <a:r>
              <a:rPr lang="en-US" dirty="0"/>
              <a:t> 	</a:t>
            </a:r>
          </a:p>
          <a:p>
            <a:r>
              <a:rPr lang="en-US" dirty="0" smtClean="0"/>
              <a:t>Oftentimes folks </a:t>
            </a:r>
            <a:r>
              <a:rPr lang="en-US" dirty="0"/>
              <a:t>in retirement </a:t>
            </a:r>
            <a:r>
              <a:rPr lang="en-US" dirty="0" smtClean="0"/>
              <a:t>want </a:t>
            </a:r>
            <a:r>
              <a:rPr lang="en-US" dirty="0"/>
              <a:t>to </a:t>
            </a:r>
            <a:r>
              <a:rPr lang="en-US" dirty="0" smtClean="0"/>
              <a:t>revisit </a:t>
            </a:r>
            <a:r>
              <a:rPr lang="en-US" dirty="0"/>
              <a:t>those types of </a:t>
            </a:r>
            <a:r>
              <a:rPr lang="en-US" dirty="0" smtClean="0"/>
              <a:t>communities,</a:t>
            </a:r>
            <a:r>
              <a:rPr lang="en-US" baseline="0" dirty="0" smtClean="0"/>
              <a:t> </a:t>
            </a:r>
            <a:r>
              <a:rPr lang="en-US" dirty="0" smtClean="0"/>
              <a:t>whether they’re </a:t>
            </a:r>
            <a:r>
              <a:rPr lang="en-US" dirty="0"/>
              <a:t>college alumni associations, </a:t>
            </a:r>
            <a:r>
              <a:rPr lang="en-US" dirty="0" smtClean="0"/>
              <a:t>groups of </a:t>
            </a:r>
            <a:r>
              <a:rPr lang="en-US" dirty="0"/>
              <a:t>veterans who served in the same branch of the service, </a:t>
            </a:r>
            <a:r>
              <a:rPr lang="en-US" dirty="0" smtClean="0"/>
              <a:t>or people we </a:t>
            </a:r>
            <a:r>
              <a:rPr lang="en-US" dirty="0"/>
              <a:t>have things in common </a:t>
            </a:r>
            <a:r>
              <a:rPr lang="en-US" dirty="0" smtClean="0"/>
              <a:t>with. Where we were </a:t>
            </a:r>
            <a:r>
              <a:rPr lang="en-US" dirty="0"/>
              <a:t>educated can </a:t>
            </a:r>
            <a:r>
              <a:rPr lang="en-US" dirty="0" smtClean="0"/>
              <a:t>provide that.</a:t>
            </a:r>
            <a:r>
              <a:rPr lang="en-US" dirty="0"/>
              <a:t> 	</a:t>
            </a:r>
            <a:endParaRPr lang="en-US" dirty="0" smtClean="0"/>
          </a:p>
          <a:p>
            <a:r>
              <a:rPr lang="en-US" dirty="0" smtClean="0"/>
              <a:t>2. </a:t>
            </a:r>
            <a:r>
              <a:rPr lang="en-US" dirty="0"/>
              <a:t>T</a:t>
            </a:r>
            <a:r>
              <a:rPr lang="en-US" dirty="0" smtClean="0"/>
              <a:t>hink </a:t>
            </a:r>
            <a:r>
              <a:rPr lang="en-US" dirty="0"/>
              <a:t>about where you </a:t>
            </a:r>
            <a:r>
              <a:rPr lang="en-US" dirty="0" smtClean="0"/>
              <a:t>recreate. What do you </a:t>
            </a:r>
            <a:r>
              <a:rPr lang="en-US" dirty="0"/>
              <a:t>like to do? </a:t>
            </a:r>
            <a:endParaRPr lang="en-US" dirty="0" smtClean="0"/>
          </a:p>
          <a:p>
            <a:r>
              <a:rPr lang="en-US" dirty="0" smtClean="0"/>
              <a:t>3. How </a:t>
            </a:r>
            <a:r>
              <a:rPr lang="en-US" dirty="0"/>
              <a:t>about where you congregate?  Where do you meet other people where do you </a:t>
            </a:r>
            <a:r>
              <a:rPr lang="en-US" dirty="0" smtClean="0"/>
              <a:t>socialize?  </a:t>
            </a:r>
          </a:p>
          <a:p>
            <a:r>
              <a:rPr lang="en-US" dirty="0" smtClean="0"/>
              <a:t>4. And last, where </a:t>
            </a:r>
            <a:r>
              <a:rPr lang="en-US" dirty="0"/>
              <a:t>do you donate? </a:t>
            </a:r>
            <a:r>
              <a:rPr lang="en-US" dirty="0" smtClean="0"/>
              <a:t>And </a:t>
            </a:r>
            <a:r>
              <a:rPr lang="en-US" dirty="0"/>
              <a:t>I don’t mean </a:t>
            </a:r>
            <a:r>
              <a:rPr lang="en-US" dirty="0" smtClean="0"/>
              <a:t>cash necessarily. Where </a:t>
            </a:r>
            <a:r>
              <a:rPr lang="en-US" dirty="0"/>
              <a:t>do you donate your time and your talent.  </a:t>
            </a:r>
            <a:endParaRPr lang="en-US" dirty="0" smtClean="0"/>
          </a:p>
          <a:p>
            <a:r>
              <a:rPr lang="en-US" dirty="0" smtClean="0"/>
              <a:t>So </a:t>
            </a:r>
            <a:r>
              <a:rPr lang="en-US" dirty="0"/>
              <a:t>educate, recreate, congregate, donate. </a:t>
            </a:r>
            <a:r>
              <a:rPr lang="en-US" dirty="0" smtClean="0"/>
              <a:t>If </a:t>
            </a:r>
            <a:r>
              <a:rPr lang="en-US" dirty="0"/>
              <a:t>you </a:t>
            </a:r>
            <a:r>
              <a:rPr lang="en-US" dirty="0" smtClean="0"/>
              <a:t>know those four things my </a:t>
            </a:r>
            <a:r>
              <a:rPr lang="en-US" dirty="0"/>
              <a:t>guess is </a:t>
            </a:r>
            <a:r>
              <a:rPr lang="en-US" dirty="0" smtClean="0"/>
              <a:t>we </a:t>
            </a:r>
            <a:r>
              <a:rPr lang="en-US" dirty="0"/>
              <a:t>can probably </a:t>
            </a:r>
            <a:r>
              <a:rPr lang="en-US" dirty="0" smtClean="0"/>
              <a:t>determine what’s </a:t>
            </a:r>
            <a:r>
              <a:rPr lang="en-US" dirty="0"/>
              <a:t>going to motivate you as you </a:t>
            </a:r>
            <a:r>
              <a:rPr lang="en-US" dirty="0" smtClean="0"/>
              <a:t>age. In other words, the things </a:t>
            </a:r>
            <a:r>
              <a:rPr lang="en-US" dirty="0"/>
              <a:t>you want to maintain access to. </a:t>
            </a:r>
            <a:r>
              <a:rPr lang="en-US" dirty="0" smtClean="0"/>
              <a:t>To illustrate this, I’ll share </a:t>
            </a:r>
            <a:r>
              <a:rPr lang="en-US" dirty="0"/>
              <a:t>with you exactly where Americans spend their money today and it’s tied to </a:t>
            </a:r>
            <a:r>
              <a:rPr lang="en-US" dirty="0" smtClean="0"/>
              <a:t>their priorities.</a:t>
            </a:r>
            <a:r>
              <a:rPr lang="en-US" dirty="0"/>
              <a:t> 	</a:t>
            </a:r>
            <a:endParaRPr lang="en-US" dirty="0" smtClean="0"/>
          </a:p>
        </p:txBody>
      </p:sp>
      <p:sp>
        <p:nvSpPr>
          <p:cNvPr id="4" name="Slide Number Placeholder 3"/>
          <p:cNvSpPr>
            <a:spLocks noGrp="1"/>
          </p:cNvSpPr>
          <p:nvPr>
            <p:ph type="sldNum" sz="quarter" idx="10"/>
          </p:nvPr>
        </p:nvSpPr>
        <p:spPr/>
        <p:txBody>
          <a:bodyPr/>
          <a:lstStyle/>
          <a:p>
            <a:pPr>
              <a:defRPr/>
            </a:pPr>
            <a:fld id="{D7515C0D-BE88-459B-B967-E6D26F641C46}" type="slidenum">
              <a:rPr lang="en-US" smtClean="0"/>
              <a:pPr>
                <a:defRPr/>
              </a:pPr>
              <a:t>18</a:t>
            </a:fld>
            <a:endParaRPr lang="en-US" dirty="0"/>
          </a:p>
        </p:txBody>
      </p:sp>
    </p:spTree>
    <p:extLst>
      <p:ext uri="{BB962C8B-B14F-4D97-AF65-F5344CB8AC3E}">
        <p14:creationId xmlns:p14="http://schemas.microsoft.com/office/powerpoint/2010/main" val="4221748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B5EEA843-36C9-47E2-B5E2-9216BE78D537}" type="slidenum">
              <a:rPr lang="en-US" smtClean="0">
                <a:ea typeface="ＭＳ Ｐゴシック" pitchFamily="34" charset="-128"/>
              </a:rPr>
              <a:pPr>
                <a:defRPr/>
              </a:pPr>
              <a:t>19</a:t>
            </a:fld>
            <a:endParaRPr lang="en-US" dirty="0" smtClean="0">
              <a:ea typeface="ＭＳ Ｐゴシック" pitchFamily="34" charset="-128"/>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a:t>So food represents now </a:t>
            </a:r>
            <a:r>
              <a:rPr lang="en-US" dirty="0" smtClean="0"/>
              <a:t>13% of the </a:t>
            </a:r>
            <a:r>
              <a:rPr lang="en-US" dirty="0"/>
              <a:t>average </a:t>
            </a:r>
            <a:r>
              <a:rPr lang="en-US" dirty="0" smtClean="0"/>
              <a:t>monthly outlay </a:t>
            </a:r>
            <a:r>
              <a:rPr lang="en-US" dirty="0"/>
              <a:t>for </a:t>
            </a:r>
            <a:r>
              <a:rPr lang="en-US" dirty="0" smtClean="0"/>
              <a:t>Americans over age 65. </a:t>
            </a:r>
          </a:p>
          <a:p>
            <a:pPr eaLnBrk="1" hangingPunct="1"/>
            <a:r>
              <a:rPr lang="en-US" dirty="0" smtClean="0"/>
              <a:t>By </a:t>
            </a:r>
            <a:r>
              <a:rPr lang="en-US" dirty="0"/>
              <a:t>the way </a:t>
            </a:r>
            <a:r>
              <a:rPr lang="en-US" dirty="0" smtClean="0"/>
              <a:t>that’s split;</a:t>
            </a:r>
            <a:r>
              <a:rPr lang="en-US" baseline="0" dirty="0" smtClean="0"/>
              <a:t> </a:t>
            </a:r>
            <a:r>
              <a:rPr lang="en-US" dirty="0" smtClean="0"/>
              <a:t>roughly 60% of that food expense is spent on groceries, and the and the other 40% on dining </a:t>
            </a:r>
            <a:r>
              <a:rPr lang="en-US" dirty="0"/>
              <a:t>out. </a:t>
            </a:r>
            <a:r>
              <a:rPr lang="en-US" dirty="0" smtClean="0"/>
              <a:t>We can view dining out as “recreating” </a:t>
            </a:r>
            <a:r>
              <a:rPr lang="en-US" dirty="0"/>
              <a:t>or </a:t>
            </a:r>
            <a:r>
              <a:rPr lang="en-US" dirty="0" smtClean="0"/>
              <a:t>“congregating,” right</a:t>
            </a:r>
            <a:r>
              <a:rPr lang="en-US" dirty="0"/>
              <a:t>?</a:t>
            </a:r>
            <a:endParaRPr lang="en-US" dirty="0" smtClean="0"/>
          </a:p>
          <a:p>
            <a:pPr eaLnBrk="1" hangingPunct="1"/>
            <a:endParaRPr lang="en-US" dirty="0" smtClean="0">
              <a:ea typeface="ＭＳ Ｐゴシック"/>
            </a:endParaRPr>
          </a:p>
        </p:txBody>
      </p:sp>
    </p:spTree>
    <p:extLst>
      <p:ext uri="{BB962C8B-B14F-4D97-AF65-F5344CB8AC3E}">
        <p14:creationId xmlns:p14="http://schemas.microsoft.com/office/powerpoint/2010/main" val="87313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15AF1B2-B80E-4FA3-BC0D-4923FA6844B4}" type="slidenum">
              <a:rPr lang="en-US" smtClean="0">
                <a:solidFill>
                  <a:prstClr val="black"/>
                </a:solidFill>
              </a:rPr>
              <a:pPr/>
              <a:t>2</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z="1100" dirty="0">
                <a:ea typeface="ＭＳ Ｐゴシック" pitchFamily="34" charset="-128"/>
              </a:rPr>
              <a:t>The MIT AgeLab was created in 1999 to invent new ideas and creatively translate technologies into practical solutions that improve people’s health and enable them to “do things” throughout the lifespan. Based within MIT’s School of Engineering’s Engineering Systems Division, the AgeLab applies consumer-centered systems thinking to understand the challenges and opportunities of longevity and emerging generational lifestyles to catalyze innovation across business markets.  The MIT AgeLab provides insights to Hartford Funds about consumer behavior and decision-making, and trends in demographics, technology, and lifestyles. These trends impact the way people do business with financial-services providers.</a:t>
            </a:r>
          </a:p>
        </p:txBody>
      </p:sp>
    </p:spTree>
    <p:extLst>
      <p:ext uri="{BB962C8B-B14F-4D97-AF65-F5344CB8AC3E}">
        <p14:creationId xmlns:p14="http://schemas.microsoft.com/office/powerpoint/2010/main" val="841619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C9230E38-3C04-4328-9870-F1280F1EA8AA}" type="slidenum">
              <a:rPr lang="en-US" smtClean="0">
                <a:ea typeface="ＭＳ Ｐゴシック" pitchFamily="34" charset="-128"/>
              </a:rPr>
              <a:pPr>
                <a:defRPr/>
              </a:pPr>
              <a:t>20</a:t>
            </a:fld>
            <a:endParaRPr lang="en-US" dirty="0" smtClean="0">
              <a:ea typeface="ＭＳ Ｐゴシック" pitchFamily="34" charset="-128"/>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dirty="0"/>
              <a:t>How about entertainment? </a:t>
            </a:r>
            <a:r>
              <a:rPr lang="en-US" dirty="0" smtClean="0"/>
              <a:t>What </a:t>
            </a:r>
            <a:r>
              <a:rPr lang="en-US" dirty="0"/>
              <a:t>do we do for fun? </a:t>
            </a:r>
            <a:r>
              <a:rPr lang="en-US" dirty="0" smtClean="0"/>
              <a:t>That’s </a:t>
            </a:r>
            <a:r>
              <a:rPr lang="en-US" dirty="0"/>
              <a:t>about </a:t>
            </a:r>
            <a:r>
              <a:rPr lang="en-US" dirty="0" smtClean="0"/>
              <a:t>5% of </a:t>
            </a:r>
            <a:r>
              <a:rPr lang="en-US" dirty="0"/>
              <a:t>our budget.  </a:t>
            </a:r>
            <a:endParaRPr lang="en-US" dirty="0" smtClean="0">
              <a:ea typeface="ＭＳ Ｐゴシック"/>
            </a:endParaRPr>
          </a:p>
        </p:txBody>
      </p:sp>
    </p:spTree>
    <p:extLst>
      <p:ext uri="{BB962C8B-B14F-4D97-AF65-F5344CB8AC3E}">
        <p14:creationId xmlns:p14="http://schemas.microsoft.com/office/powerpoint/2010/main" val="59946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FC9FCD5-74F3-4E99-80F4-3FBE8F503AF7}" type="slidenum">
              <a:rPr lang="en-US" smtClean="0">
                <a:ea typeface="ＭＳ Ｐゴシック" pitchFamily="34" charset="-128"/>
              </a:rPr>
              <a:pPr>
                <a:defRPr/>
              </a:pPr>
              <a:t>21</a:t>
            </a:fld>
            <a:endParaRPr lang="en-US" dirty="0" smtClean="0">
              <a:ea typeface="ＭＳ Ｐゴシック" pitchFamily="34" charset="-128"/>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r>
              <a:rPr lang="en-US" dirty="0"/>
              <a:t>How about cash contributions, donations? </a:t>
            </a:r>
            <a:r>
              <a:rPr lang="en-US" dirty="0" smtClean="0"/>
              <a:t>About 5% of </a:t>
            </a:r>
            <a:r>
              <a:rPr lang="en-US" dirty="0"/>
              <a:t>the average </a:t>
            </a:r>
            <a:r>
              <a:rPr lang="en-US" dirty="0" smtClean="0"/>
              <a:t>out-of-pocket expenses are </a:t>
            </a:r>
            <a:r>
              <a:rPr lang="en-US" dirty="0"/>
              <a:t>contributions.  </a:t>
            </a:r>
          </a:p>
          <a:p>
            <a:pPr eaLnBrk="1" hangingPunct="1"/>
            <a:endParaRPr lang="en-US" dirty="0" smtClean="0">
              <a:ea typeface="ＭＳ Ｐゴシック"/>
            </a:endParaRPr>
          </a:p>
          <a:p>
            <a:pPr eaLnBrk="1" hangingPunct="1"/>
            <a:r>
              <a:rPr lang="en-US" dirty="0"/>
              <a:t>Now I </a:t>
            </a:r>
            <a:r>
              <a:rPr lang="en-US" dirty="0" smtClean="0"/>
              <a:t>have a </a:t>
            </a:r>
            <a:r>
              <a:rPr lang="en-US" dirty="0"/>
              <a:t>trick </a:t>
            </a:r>
            <a:r>
              <a:rPr lang="en-US" dirty="0" smtClean="0"/>
              <a:t>question for you. What </a:t>
            </a:r>
            <a:r>
              <a:rPr lang="en-US" dirty="0"/>
              <a:t>do you </a:t>
            </a:r>
            <a:r>
              <a:rPr lang="en-US" dirty="0" smtClean="0"/>
              <a:t>think is </a:t>
            </a:r>
            <a:r>
              <a:rPr lang="en-US" dirty="0"/>
              <a:t>the </a:t>
            </a:r>
            <a:r>
              <a:rPr lang="en-US" dirty="0" smtClean="0"/>
              <a:t>number two average monthly expense for </a:t>
            </a:r>
            <a:r>
              <a:rPr lang="en-US" dirty="0"/>
              <a:t>Americans over age 65?  </a:t>
            </a:r>
            <a:endParaRPr lang="en-US" dirty="0">
              <a:ea typeface="ＭＳ Ｐゴシック"/>
            </a:endParaRPr>
          </a:p>
          <a:p>
            <a:pPr eaLnBrk="1" hangingPunct="1"/>
            <a:endParaRPr lang="en-US" dirty="0" smtClean="0">
              <a:ea typeface="ＭＳ Ｐゴシック"/>
            </a:endParaRPr>
          </a:p>
        </p:txBody>
      </p:sp>
    </p:spTree>
    <p:extLst>
      <p:ext uri="{BB962C8B-B14F-4D97-AF65-F5344CB8AC3E}">
        <p14:creationId xmlns:p14="http://schemas.microsoft.com/office/powerpoint/2010/main" val="154436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00B9075-C03B-4A96-84B7-D697184A7217}" type="slidenum">
              <a:rPr lang="en-US" smtClean="0">
                <a:ea typeface="ＭＳ Ｐゴシック" pitchFamily="34" charset="-128"/>
              </a:rPr>
              <a:pPr>
                <a:defRPr/>
              </a:pPr>
              <a:t>22</a:t>
            </a:fld>
            <a:endParaRPr lang="en-US" dirty="0" smtClean="0">
              <a:ea typeface="ＭＳ Ｐゴシック" pitchFamily="34"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r>
              <a:rPr lang="en-US" dirty="0" smtClean="0"/>
              <a:t>Transportation.</a:t>
            </a:r>
            <a:endParaRPr lang="en-US" dirty="0"/>
          </a:p>
          <a:p>
            <a:pPr eaLnBrk="1" hangingPunct="1"/>
            <a:r>
              <a:rPr lang="en-US" dirty="0" smtClean="0"/>
              <a:t>Transportation </a:t>
            </a:r>
            <a:r>
              <a:rPr lang="en-US" dirty="0"/>
              <a:t>is the second </a:t>
            </a:r>
            <a:r>
              <a:rPr lang="en-US" dirty="0" smtClean="0"/>
              <a:t>largest. The </a:t>
            </a:r>
            <a:r>
              <a:rPr lang="en-US" dirty="0"/>
              <a:t>cost of </a:t>
            </a:r>
            <a:r>
              <a:rPr lang="en-US" dirty="0" smtClean="0"/>
              <a:t>maintaining, insuring</a:t>
            </a:r>
            <a:r>
              <a:rPr lang="en-US" dirty="0"/>
              <a:t>, </a:t>
            </a:r>
            <a:r>
              <a:rPr lang="en-US" dirty="0" smtClean="0"/>
              <a:t>fueling, and replacing </a:t>
            </a:r>
            <a:r>
              <a:rPr lang="en-US" dirty="0"/>
              <a:t>your automobiles.  </a:t>
            </a:r>
            <a:endParaRPr lang="en-US" dirty="0" smtClean="0"/>
          </a:p>
          <a:p>
            <a:pPr eaLnBrk="1" hangingPunct="1"/>
            <a:r>
              <a:rPr lang="en-US" dirty="0" smtClean="0"/>
              <a:t>Your </a:t>
            </a:r>
            <a:r>
              <a:rPr lang="en-US" dirty="0"/>
              <a:t>means of accessing those </a:t>
            </a:r>
            <a:r>
              <a:rPr lang="en-US" dirty="0" smtClean="0"/>
              <a:t>motivators </a:t>
            </a:r>
            <a:r>
              <a:rPr lang="en-US" dirty="0"/>
              <a:t>is the second largest category of spending</a:t>
            </a:r>
            <a:r>
              <a:rPr lang="en-US" dirty="0" smtClean="0"/>
              <a:t>.</a:t>
            </a:r>
          </a:p>
          <a:p>
            <a:pPr eaLnBrk="1" hangingPunct="1"/>
            <a:r>
              <a:rPr lang="en-US" dirty="0"/>
              <a:t>Men in the room are going to be very interested in hearing this. </a:t>
            </a:r>
          </a:p>
          <a:p>
            <a:pPr eaLnBrk="1" hangingPunct="1"/>
            <a:r>
              <a:rPr lang="en-US" dirty="0"/>
              <a:t>Men, if we’re fortunate enough to make to age 85 and you want to be a Casanova at the senior living center, there’s one skill you’ll want to keep sharp―and it’s not the dancing. It’s driving. And if you can drive at night, you’ve achieved rock star status. </a:t>
            </a:r>
          </a:p>
          <a:p>
            <a:pPr eaLnBrk="1" hangingPunct="1"/>
            <a:r>
              <a:rPr lang="en-US" dirty="0"/>
              <a:t>Remember who the most popular kid was in high school? It was the one who was borrowing dad’s keys, with the car that everybody could pile in go wherever we want. I’m here to tell you that the same thing holds true on the other end of aging parabola. </a:t>
            </a:r>
          </a:p>
          <a:p>
            <a:pPr eaLnBrk="1" hangingPunct="1"/>
            <a:endParaRPr lang="en-US" dirty="0">
              <a:ea typeface="ＭＳ Ｐゴシック"/>
            </a:endParaRPr>
          </a:p>
        </p:txBody>
      </p:sp>
    </p:spTree>
    <p:extLst>
      <p:ext uri="{BB962C8B-B14F-4D97-AF65-F5344CB8AC3E}">
        <p14:creationId xmlns:p14="http://schemas.microsoft.com/office/powerpoint/2010/main" val="123363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BBA32FFC-5630-40C9-80B9-499C2AB385A5}" type="slidenum">
              <a:rPr lang="en-US" smtClean="0">
                <a:ea typeface="ＭＳ Ｐゴシック" pitchFamily="34" charset="-128"/>
              </a:rPr>
              <a:pPr>
                <a:defRPr/>
              </a:pPr>
              <a:t>23</a:t>
            </a:fld>
            <a:endParaRPr lang="en-US" dirty="0" smtClean="0">
              <a:ea typeface="ＭＳ Ｐゴシック" pitchFamily="34" charset="-128"/>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dirty="0" smtClean="0"/>
              <a:t>So transportation </a:t>
            </a:r>
            <a:r>
              <a:rPr lang="en-US" dirty="0"/>
              <a:t>is about </a:t>
            </a:r>
            <a:r>
              <a:rPr lang="en-US" dirty="0" smtClean="0"/>
              <a:t>15% of </a:t>
            </a:r>
            <a:r>
              <a:rPr lang="en-US" dirty="0"/>
              <a:t>the out of pocket expenditures for the average American over age 65. </a:t>
            </a:r>
            <a:endParaRPr lang="en-US" dirty="0" smtClean="0"/>
          </a:p>
          <a:p>
            <a:pPr eaLnBrk="1" hangingPunct="1"/>
            <a:r>
              <a:rPr lang="en-US" dirty="0" smtClean="0"/>
              <a:t>Transportation </a:t>
            </a:r>
            <a:r>
              <a:rPr lang="en-US" dirty="0"/>
              <a:t>equals independence in this </a:t>
            </a:r>
            <a:r>
              <a:rPr lang="en-US" dirty="0" smtClean="0"/>
              <a:t>country. How </a:t>
            </a:r>
            <a:r>
              <a:rPr lang="en-US" dirty="0"/>
              <a:t>will we maintain our access to the things that make life worth </a:t>
            </a:r>
            <a:r>
              <a:rPr lang="en-US" dirty="0" smtClean="0"/>
              <a:t>living, </a:t>
            </a:r>
            <a:r>
              <a:rPr lang="en-US" dirty="0"/>
              <a:t>especially if we’re living into our later 80s or early 90s, </a:t>
            </a:r>
            <a:r>
              <a:rPr lang="en-US" dirty="0" smtClean="0"/>
              <a:t>and driving is no longer a safe option? How </a:t>
            </a:r>
            <a:r>
              <a:rPr lang="en-US" dirty="0"/>
              <a:t>will </a:t>
            </a:r>
            <a:r>
              <a:rPr lang="en-US" dirty="0" smtClean="0"/>
              <a:t>we still enjoy the things </a:t>
            </a:r>
            <a:r>
              <a:rPr lang="en-US" dirty="0"/>
              <a:t>that are important to us? </a:t>
            </a:r>
            <a:endParaRPr lang="en-US" dirty="0" smtClean="0"/>
          </a:p>
          <a:p>
            <a:pPr eaLnBrk="1" hangingPunct="1"/>
            <a:r>
              <a:rPr lang="en-US" dirty="0"/>
              <a:t>I’ll just share with you a couple of trends </a:t>
            </a:r>
            <a:r>
              <a:rPr lang="en-US" dirty="0" smtClean="0"/>
              <a:t>we’ve seen. I </a:t>
            </a:r>
            <a:r>
              <a:rPr lang="en-US" dirty="0"/>
              <a:t>mentioned one of them </a:t>
            </a:r>
            <a:r>
              <a:rPr lang="en-US" dirty="0" smtClean="0"/>
              <a:t>already—people </a:t>
            </a:r>
            <a:r>
              <a:rPr lang="en-US" dirty="0"/>
              <a:t>are moving closer to city and </a:t>
            </a:r>
            <a:r>
              <a:rPr lang="en-US" dirty="0" smtClean="0"/>
              <a:t>town centers. Americans </a:t>
            </a:r>
            <a:r>
              <a:rPr lang="en-US" dirty="0"/>
              <a:t>over age 65 </a:t>
            </a:r>
            <a:r>
              <a:rPr lang="en-US" dirty="0" smtClean="0"/>
              <a:t>are also moving in and around </a:t>
            </a:r>
            <a:r>
              <a:rPr lang="en-US" dirty="0"/>
              <a:t>college and university </a:t>
            </a:r>
            <a:r>
              <a:rPr lang="en-US" dirty="0" smtClean="0"/>
              <a:t>environments. Why? They </a:t>
            </a:r>
            <a:r>
              <a:rPr lang="en-US" dirty="0"/>
              <a:t>have </a:t>
            </a:r>
            <a:r>
              <a:rPr lang="en-US" dirty="0" smtClean="0"/>
              <a:t>education. They </a:t>
            </a:r>
            <a:r>
              <a:rPr lang="en-US" dirty="0"/>
              <a:t>have </a:t>
            </a:r>
            <a:r>
              <a:rPr lang="en-US" dirty="0" smtClean="0"/>
              <a:t>culture: music, art, </a:t>
            </a:r>
            <a:r>
              <a:rPr lang="en-US" dirty="0"/>
              <a:t>and </a:t>
            </a:r>
            <a:r>
              <a:rPr lang="en-US" dirty="0" smtClean="0"/>
              <a:t>theater</a:t>
            </a:r>
            <a:r>
              <a:rPr lang="en-US" dirty="0"/>
              <a:t>.</a:t>
            </a:r>
            <a:r>
              <a:rPr lang="en-US" dirty="0" smtClean="0"/>
              <a:t> </a:t>
            </a:r>
            <a:r>
              <a:rPr lang="en-US" dirty="0"/>
              <a:t>They have </a:t>
            </a:r>
            <a:r>
              <a:rPr lang="en-US" dirty="0" smtClean="0"/>
              <a:t>sports for sports enthusiasts. What </a:t>
            </a:r>
            <a:r>
              <a:rPr lang="en-US" dirty="0"/>
              <a:t>else do they have? M</a:t>
            </a:r>
            <a:r>
              <a:rPr lang="en-US" dirty="0" smtClean="0"/>
              <a:t>edical facilities, </a:t>
            </a:r>
            <a:r>
              <a:rPr lang="en-US" dirty="0"/>
              <a:t>teaching hospitals, clinics, health </a:t>
            </a:r>
            <a:r>
              <a:rPr lang="en-US" dirty="0" smtClean="0"/>
              <a:t>networks. </a:t>
            </a:r>
            <a:r>
              <a:rPr lang="en-US" dirty="0"/>
              <a:t>A</a:t>
            </a:r>
            <a:r>
              <a:rPr lang="en-US" dirty="0" smtClean="0"/>
              <a:t>nd </a:t>
            </a:r>
            <a:r>
              <a:rPr lang="en-US" dirty="0"/>
              <a:t>if </a:t>
            </a:r>
            <a:r>
              <a:rPr lang="en-US" dirty="0" smtClean="0"/>
              <a:t>they don’t offer walkable </a:t>
            </a:r>
            <a:r>
              <a:rPr lang="en-US" dirty="0"/>
              <a:t>access to </a:t>
            </a:r>
            <a:r>
              <a:rPr lang="en-US" dirty="0" smtClean="0"/>
              <a:t>things, </a:t>
            </a:r>
            <a:r>
              <a:rPr lang="en-US" dirty="0"/>
              <a:t>they have better developed systems of public transportation </a:t>
            </a:r>
            <a:r>
              <a:rPr lang="en-US" dirty="0" smtClean="0"/>
              <a:t>and services which </a:t>
            </a:r>
            <a:r>
              <a:rPr lang="en-US" dirty="0"/>
              <a:t>can allow us to </a:t>
            </a:r>
            <a:r>
              <a:rPr lang="en-US" dirty="0" smtClean="0"/>
              <a:t>easily go </a:t>
            </a:r>
            <a:r>
              <a:rPr lang="en-US" dirty="0"/>
              <a:t>where we need </a:t>
            </a:r>
            <a:r>
              <a:rPr lang="en-US" dirty="0" smtClean="0"/>
              <a:t>to. </a:t>
            </a:r>
          </a:p>
          <a:p>
            <a:pPr eaLnBrk="1" hangingPunct="1"/>
            <a:r>
              <a:rPr lang="en-US" dirty="0" smtClean="0"/>
              <a:t>Something I’ve observed across the United States are </a:t>
            </a:r>
            <a:r>
              <a:rPr lang="en-US" dirty="0"/>
              <a:t>new living communities </a:t>
            </a:r>
            <a:r>
              <a:rPr lang="en-US" dirty="0" smtClean="0"/>
              <a:t>that I </a:t>
            </a:r>
            <a:r>
              <a:rPr lang="en-US" dirty="0"/>
              <a:t>call </a:t>
            </a:r>
            <a:r>
              <a:rPr lang="en-US" dirty="0" smtClean="0"/>
              <a:t>multiplexes</a:t>
            </a:r>
            <a:r>
              <a:rPr lang="en-US" dirty="0"/>
              <a:t>. </a:t>
            </a:r>
            <a:r>
              <a:rPr lang="en-US" dirty="0" smtClean="0"/>
              <a:t>They have movie </a:t>
            </a:r>
            <a:r>
              <a:rPr lang="en-US" dirty="0"/>
              <a:t>theaters, </a:t>
            </a:r>
            <a:r>
              <a:rPr lang="en-US" dirty="0" smtClean="0"/>
              <a:t>high-end retailers and restaurants</a:t>
            </a:r>
            <a:r>
              <a:rPr lang="en-US" dirty="0"/>
              <a:t>, and usually </a:t>
            </a:r>
            <a:r>
              <a:rPr lang="en-US" dirty="0" smtClean="0"/>
              <a:t>they’re self-contained, well lit, very </a:t>
            </a:r>
            <a:r>
              <a:rPr lang="en-US" dirty="0"/>
              <a:t>nicely </a:t>
            </a:r>
            <a:r>
              <a:rPr lang="en-US" dirty="0" smtClean="0"/>
              <a:t>designed, and </a:t>
            </a:r>
            <a:r>
              <a:rPr lang="en-US" dirty="0"/>
              <a:t>usually within three to four miles of a medical </a:t>
            </a:r>
            <a:r>
              <a:rPr lang="en-US" dirty="0" smtClean="0"/>
              <a:t>complex. If </a:t>
            </a:r>
            <a:r>
              <a:rPr lang="en-US" dirty="0"/>
              <a:t>you look </a:t>
            </a:r>
            <a:r>
              <a:rPr lang="en-US" dirty="0" smtClean="0"/>
              <a:t>closely, the living units within these multiplexes are being </a:t>
            </a:r>
            <a:r>
              <a:rPr lang="en-US" dirty="0"/>
              <a:t>bought by 50 to 70 year </a:t>
            </a:r>
            <a:r>
              <a:rPr lang="en-US" dirty="0" smtClean="0"/>
              <a:t>olds. This is one way to prevent a </a:t>
            </a:r>
            <a:r>
              <a:rPr lang="en-US" dirty="0"/>
              <a:t>dramatic drop off in our quality of life if and when we are no longer able to drive. </a:t>
            </a:r>
            <a:endParaRPr lang="en-US" baseline="0" dirty="0" smtClean="0">
              <a:ea typeface="ＭＳ Ｐゴシック"/>
            </a:endParaRPr>
          </a:p>
        </p:txBody>
      </p:sp>
    </p:spTree>
    <p:extLst>
      <p:ext uri="{BB962C8B-B14F-4D97-AF65-F5344CB8AC3E}">
        <p14:creationId xmlns:p14="http://schemas.microsoft.com/office/powerpoint/2010/main" val="2408886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AD505053-9D60-4D4B-B34F-A7FDBFAC2998}" type="slidenum">
              <a:rPr lang="en-US" smtClean="0">
                <a:ea typeface="ＭＳ Ｐゴシック" pitchFamily="34" charset="-128"/>
              </a:rPr>
              <a:pPr>
                <a:defRPr/>
              </a:pPr>
              <a:t>24</a:t>
            </a:fld>
            <a:endParaRPr lang="en-US" dirty="0" smtClean="0">
              <a:ea typeface="ＭＳ Ｐゴシック" pitchFamily="34" charset="-128"/>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dirty="0" smtClean="0"/>
              <a:t>And last, the </a:t>
            </a:r>
            <a:r>
              <a:rPr lang="en-US" dirty="0"/>
              <a:t>third </a:t>
            </a:r>
            <a:r>
              <a:rPr lang="en-US" dirty="0" smtClean="0"/>
              <a:t>question.</a:t>
            </a:r>
          </a:p>
          <a:p>
            <a:pPr eaLnBrk="1" hangingPunct="1"/>
            <a:r>
              <a:rPr lang="en-US" dirty="0"/>
              <a:t>W</a:t>
            </a:r>
            <a:r>
              <a:rPr lang="en-US" dirty="0" smtClean="0"/>
              <a:t>ho </a:t>
            </a:r>
            <a:r>
              <a:rPr lang="en-US" dirty="0"/>
              <a:t>I have lunch with deals with your social </a:t>
            </a:r>
            <a:r>
              <a:rPr lang="en-US" dirty="0" smtClean="0"/>
              <a:t>network. Not the </a:t>
            </a:r>
            <a:r>
              <a:rPr lang="en-US" dirty="0"/>
              <a:t>online </a:t>
            </a:r>
            <a:r>
              <a:rPr lang="en-US" dirty="0" smtClean="0"/>
              <a:t>kind, but social </a:t>
            </a:r>
            <a:r>
              <a:rPr lang="en-US" dirty="0"/>
              <a:t>networks in terms of where you go to meet real people.  </a:t>
            </a:r>
            <a:endParaRPr lang="en-US" dirty="0" smtClean="0"/>
          </a:p>
          <a:p>
            <a:pPr eaLnBrk="1" hangingPunct="1"/>
            <a:r>
              <a:rPr lang="en-US" dirty="0" smtClean="0"/>
              <a:t>I’ll share </a:t>
            </a:r>
            <a:r>
              <a:rPr lang="en-US" dirty="0"/>
              <a:t>with you the </a:t>
            </a:r>
            <a:r>
              <a:rPr lang="en-US" dirty="0" smtClean="0"/>
              <a:t>results of </a:t>
            </a:r>
            <a:r>
              <a:rPr lang="en-US" dirty="0"/>
              <a:t>a </a:t>
            </a:r>
            <a:r>
              <a:rPr lang="en-US" dirty="0" smtClean="0"/>
              <a:t>survey that I’d like you to think about. We </a:t>
            </a:r>
            <a:r>
              <a:rPr lang="en-US" dirty="0"/>
              <a:t>asked 30,000 Americans all across the United </a:t>
            </a:r>
            <a:r>
              <a:rPr lang="en-US" dirty="0" smtClean="0"/>
              <a:t>States four </a:t>
            </a:r>
            <a:r>
              <a:rPr lang="en-US" dirty="0"/>
              <a:t>questions.  </a:t>
            </a:r>
            <a:endParaRPr lang="en-US" dirty="0" smtClean="0"/>
          </a:p>
          <a:p>
            <a:pPr eaLnBrk="1" hangingPunct="1"/>
            <a:r>
              <a:rPr lang="en-US" dirty="0" smtClean="0"/>
              <a:t>We </a:t>
            </a:r>
            <a:r>
              <a:rPr lang="en-US" dirty="0"/>
              <a:t>ask them their gender, the year of their birth, their zip </a:t>
            </a:r>
            <a:r>
              <a:rPr lang="en-US" dirty="0" smtClean="0"/>
              <a:t>(to get any socioeconomic </a:t>
            </a:r>
            <a:r>
              <a:rPr lang="en-US" dirty="0"/>
              <a:t>data </a:t>
            </a:r>
            <a:r>
              <a:rPr lang="en-US" dirty="0" smtClean="0"/>
              <a:t>we needed). Now here’s the most </a:t>
            </a:r>
            <a:r>
              <a:rPr lang="en-US" dirty="0"/>
              <a:t>important </a:t>
            </a:r>
            <a:r>
              <a:rPr lang="en-US" dirty="0" smtClean="0"/>
              <a:t>question</a:t>
            </a:r>
            <a:r>
              <a:rPr lang="en-US" dirty="0"/>
              <a:t>.  </a:t>
            </a:r>
            <a:endParaRPr lang="en-US" dirty="0" smtClean="0"/>
          </a:p>
          <a:p>
            <a:pPr eaLnBrk="1" hangingPunct="1"/>
            <a:r>
              <a:rPr lang="en-US" dirty="0" smtClean="0"/>
              <a:t>Tell </a:t>
            </a:r>
            <a:r>
              <a:rPr lang="en-US" dirty="0"/>
              <a:t>me two things you envision doing after age 65. </a:t>
            </a:r>
            <a:r>
              <a:rPr lang="en-US" dirty="0" smtClean="0"/>
              <a:t>If they were already </a:t>
            </a:r>
            <a:r>
              <a:rPr lang="en-US" dirty="0"/>
              <a:t>age 65 we </a:t>
            </a:r>
            <a:r>
              <a:rPr lang="en-US" dirty="0" smtClean="0"/>
              <a:t>asked </a:t>
            </a:r>
            <a:r>
              <a:rPr lang="en-US" dirty="0"/>
              <a:t>them </a:t>
            </a:r>
            <a:r>
              <a:rPr lang="en-US" dirty="0" smtClean="0"/>
              <a:t>to tell us two </a:t>
            </a:r>
            <a:r>
              <a:rPr lang="en-US" dirty="0"/>
              <a:t>things </a:t>
            </a:r>
            <a:r>
              <a:rPr lang="en-US" dirty="0" smtClean="0"/>
              <a:t>they envisioned doing</a:t>
            </a:r>
            <a:r>
              <a:rPr lang="en-US" dirty="0"/>
              <a:t> in about three </a:t>
            </a:r>
            <a:r>
              <a:rPr lang="en-US" dirty="0" smtClean="0"/>
              <a:t>years.</a:t>
            </a:r>
          </a:p>
          <a:p>
            <a:pPr eaLnBrk="1" hangingPunct="1"/>
            <a:r>
              <a:rPr lang="en-US" dirty="0" smtClean="0"/>
              <a:t>No </a:t>
            </a:r>
            <a:r>
              <a:rPr lang="en-US" dirty="0"/>
              <a:t>matter where </a:t>
            </a:r>
            <a:r>
              <a:rPr lang="en-US" dirty="0" smtClean="0"/>
              <a:t>we </a:t>
            </a:r>
            <a:r>
              <a:rPr lang="en-US" dirty="0"/>
              <a:t>went, no matter what the socioeconomic demographic, what do you think the top two answers </a:t>
            </a:r>
            <a:r>
              <a:rPr lang="en-US" dirty="0" smtClean="0"/>
              <a:t>were? Any </a:t>
            </a:r>
            <a:r>
              <a:rPr lang="en-US" dirty="0"/>
              <a:t>guesses?  </a:t>
            </a:r>
            <a:r>
              <a:rPr lang="en-US" dirty="0" smtClean="0"/>
              <a:t>Number two was travel</a:t>
            </a:r>
            <a:r>
              <a:rPr lang="en-US" dirty="0"/>
              <a:t>. </a:t>
            </a:r>
            <a:r>
              <a:rPr lang="en-US" dirty="0" smtClean="0"/>
              <a:t>Most </a:t>
            </a:r>
            <a:r>
              <a:rPr lang="en-US" dirty="0"/>
              <a:t>post retirees tell us they </a:t>
            </a:r>
            <a:r>
              <a:rPr lang="en-US" dirty="0" smtClean="0"/>
              <a:t>do travel</a:t>
            </a:r>
            <a:r>
              <a:rPr lang="en-US" dirty="0"/>
              <a:t>, but probably not as much as they thought they were as </a:t>
            </a:r>
            <a:r>
              <a:rPr lang="en-US" dirty="0" smtClean="0"/>
              <a:t>pre-retirees. They </a:t>
            </a:r>
            <a:r>
              <a:rPr lang="en-US" dirty="0"/>
              <a:t>spend more time with family and close social networks around them.  </a:t>
            </a:r>
            <a:endParaRPr lang="en-US" dirty="0" smtClean="0"/>
          </a:p>
          <a:p>
            <a:pPr eaLnBrk="1" hangingPunct="1"/>
            <a:r>
              <a:rPr lang="en-US" dirty="0" smtClean="0"/>
              <a:t>The </a:t>
            </a:r>
            <a:r>
              <a:rPr lang="en-US" dirty="0"/>
              <a:t>number one answer is going to surprise you</a:t>
            </a:r>
            <a:r>
              <a:rPr lang="en-US" dirty="0" smtClean="0"/>
              <a:t>. </a:t>
            </a:r>
            <a:r>
              <a:rPr lang="en-US" dirty="0"/>
              <a:t>It was work. </a:t>
            </a:r>
            <a:r>
              <a:rPr lang="en-US" dirty="0" smtClean="0"/>
              <a:t>But </a:t>
            </a:r>
            <a:r>
              <a:rPr lang="en-US" dirty="0"/>
              <a:t>not work in the same </a:t>
            </a:r>
            <a:r>
              <a:rPr lang="en-US" dirty="0" smtClean="0"/>
              <a:t>fashion </a:t>
            </a:r>
            <a:r>
              <a:rPr lang="en-US" dirty="0"/>
              <a:t>as the first 20 or 30 years of your career. </a:t>
            </a:r>
            <a:r>
              <a:rPr lang="en-US" dirty="0" smtClean="0"/>
              <a:t>Perhaps </a:t>
            </a:r>
            <a:r>
              <a:rPr lang="en-US" dirty="0"/>
              <a:t>working for a </a:t>
            </a:r>
            <a:r>
              <a:rPr lang="en-US" dirty="0" smtClean="0"/>
              <a:t>nonprofit or working </a:t>
            </a:r>
            <a:r>
              <a:rPr lang="en-US" dirty="0"/>
              <a:t>part time. </a:t>
            </a:r>
            <a:r>
              <a:rPr lang="en-US" dirty="0" smtClean="0"/>
              <a:t>We heard small </a:t>
            </a:r>
            <a:r>
              <a:rPr lang="en-US" dirty="0"/>
              <a:t>business owners </a:t>
            </a:r>
            <a:r>
              <a:rPr lang="en-US" dirty="0" smtClean="0"/>
              <a:t>say that their </a:t>
            </a:r>
            <a:r>
              <a:rPr lang="en-US" dirty="0"/>
              <a:t>business </a:t>
            </a:r>
            <a:r>
              <a:rPr lang="en-US" i="1" dirty="0"/>
              <a:t>is</a:t>
            </a:r>
            <a:r>
              <a:rPr lang="en-US" dirty="0"/>
              <a:t> </a:t>
            </a:r>
            <a:r>
              <a:rPr lang="en-US" dirty="0" smtClean="0"/>
              <a:t>their retirement, it’s their passion. </a:t>
            </a:r>
          </a:p>
          <a:p>
            <a:pPr eaLnBrk="1" hangingPunct="1"/>
            <a:r>
              <a:rPr lang="en-US" dirty="0" smtClean="0"/>
              <a:t>Initially we thought it was </a:t>
            </a:r>
            <a:r>
              <a:rPr lang="en-US" dirty="0"/>
              <a:t>economic, </a:t>
            </a:r>
            <a:r>
              <a:rPr lang="en-US" dirty="0" smtClean="0"/>
              <a:t>but </a:t>
            </a:r>
            <a:r>
              <a:rPr lang="en-US" dirty="0"/>
              <a:t>it </a:t>
            </a:r>
            <a:r>
              <a:rPr lang="en-US" dirty="0" smtClean="0"/>
              <a:t>actually has </a:t>
            </a:r>
            <a:r>
              <a:rPr lang="en-US" dirty="0"/>
              <a:t>a lot of do with </a:t>
            </a:r>
            <a:r>
              <a:rPr lang="en-US" dirty="0" smtClean="0"/>
              <a:t>their </a:t>
            </a:r>
            <a:r>
              <a:rPr lang="en-US" dirty="0"/>
              <a:t>social network.  </a:t>
            </a:r>
            <a:endParaRPr lang="en-US" dirty="0" smtClean="0">
              <a:ea typeface="ＭＳ Ｐゴシック"/>
            </a:endParaRPr>
          </a:p>
        </p:txBody>
      </p:sp>
    </p:spTree>
    <p:extLst>
      <p:ext uri="{BB962C8B-B14F-4D97-AF65-F5344CB8AC3E}">
        <p14:creationId xmlns:p14="http://schemas.microsoft.com/office/powerpoint/2010/main" val="315325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BC8DDD48-7929-484E-96F4-5A25E7029EFF}" type="slidenum">
              <a:rPr lang="en-US" smtClean="0">
                <a:ea typeface="ＭＳ Ｐゴシック" pitchFamily="34" charset="-128"/>
              </a:rPr>
              <a:pPr>
                <a:defRPr/>
              </a:pPr>
              <a:t>25</a:t>
            </a:fld>
            <a:endParaRPr lang="en-US" dirty="0" smtClean="0">
              <a:ea typeface="ＭＳ Ｐゴシック" pitchFamily="34" charset="-128"/>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US" dirty="0" smtClean="0"/>
              <a:t>Men, </a:t>
            </a:r>
            <a:r>
              <a:rPr lang="en-US" dirty="0"/>
              <a:t>we tend </a:t>
            </a:r>
            <a:r>
              <a:rPr lang="en-US" dirty="0" smtClean="0"/>
              <a:t>not to think outside </a:t>
            </a:r>
            <a:r>
              <a:rPr lang="en-US" dirty="0"/>
              <a:t>of the immediate </a:t>
            </a:r>
            <a:r>
              <a:rPr lang="en-US" dirty="0" smtClean="0"/>
              <a:t>family, ourselves </a:t>
            </a:r>
            <a:r>
              <a:rPr lang="en-US" dirty="0"/>
              <a:t>and perhaps our spouse, </a:t>
            </a:r>
            <a:r>
              <a:rPr lang="en-US" dirty="0" smtClean="0"/>
              <a:t>and our </a:t>
            </a:r>
            <a:r>
              <a:rPr lang="en-US" dirty="0"/>
              <a:t>top responses </a:t>
            </a:r>
            <a:r>
              <a:rPr lang="en-US" dirty="0" smtClean="0"/>
              <a:t>usually end </a:t>
            </a:r>
            <a:r>
              <a:rPr lang="en-US" dirty="0"/>
              <a:t>in </a:t>
            </a:r>
            <a:r>
              <a:rPr lang="en-US" dirty="0" smtClean="0"/>
              <a:t>“-ing” and relate to a hobby: golfing</a:t>
            </a:r>
            <a:r>
              <a:rPr lang="en-US" dirty="0"/>
              <a:t>, hunting, fishing, </a:t>
            </a:r>
            <a:r>
              <a:rPr lang="en-US" dirty="0" smtClean="0"/>
              <a:t>hiking, etc. As </a:t>
            </a:r>
            <a:r>
              <a:rPr lang="en-US" dirty="0"/>
              <a:t>we put together </a:t>
            </a:r>
            <a:r>
              <a:rPr lang="en-US" dirty="0" smtClean="0"/>
              <a:t>our </a:t>
            </a:r>
            <a:r>
              <a:rPr lang="en-US" dirty="0"/>
              <a:t>pictures on the </a:t>
            </a:r>
            <a:r>
              <a:rPr lang="en-US" dirty="0" smtClean="0"/>
              <a:t>box, it’s extremely </a:t>
            </a:r>
            <a:r>
              <a:rPr lang="en-US" dirty="0"/>
              <a:t>important </a:t>
            </a:r>
            <a:r>
              <a:rPr lang="en-US" dirty="0" smtClean="0"/>
              <a:t>that, </a:t>
            </a:r>
            <a:r>
              <a:rPr lang="en-US" dirty="0"/>
              <a:t>if </a:t>
            </a:r>
            <a:r>
              <a:rPr lang="en-US" dirty="0" smtClean="0"/>
              <a:t>you’re </a:t>
            </a:r>
            <a:r>
              <a:rPr lang="en-US" dirty="0"/>
              <a:t>a member of a </a:t>
            </a:r>
            <a:r>
              <a:rPr lang="en-US" dirty="0" smtClean="0"/>
              <a:t>couple, you trade </a:t>
            </a:r>
            <a:r>
              <a:rPr lang="en-US" dirty="0"/>
              <a:t>notebooks because we tend to put together pictures that suit us. </a:t>
            </a:r>
            <a:r>
              <a:rPr lang="en-US" dirty="0" smtClean="0"/>
              <a:t>But </a:t>
            </a:r>
            <a:r>
              <a:rPr lang="en-US" dirty="0"/>
              <a:t>we don’t spend the time or talk about what our pictures look like </a:t>
            </a:r>
            <a:r>
              <a:rPr lang="en-US" dirty="0" smtClean="0"/>
              <a:t>together. </a:t>
            </a:r>
            <a:endParaRPr lang="en-US" dirty="0"/>
          </a:p>
          <a:p>
            <a:pPr eaLnBrk="1" hangingPunct="1"/>
            <a:r>
              <a:rPr lang="en-US" dirty="0" smtClean="0"/>
              <a:t>Demographic changes reveal that we’ve </a:t>
            </a:r>
            <a:r>
              <a:rPr lang="en-US" dirty="0"/>
              <a:t>had fewer </a:t>
            </a:r>
            <a:r>
              <a:rPr lang="en-US" dirty="0" smtClean="0"/>
              <a:t>children who are </a:t>
            </a:r>
            <a:r>
              <a:rPr lang="en-US" dirty="0"/>
              <a:t>living more geographically </a:t>
            </a:r>
            <a:r>
              <a:rPr lang="en-US" dirty="0" smtClean="0"/>
              <a:t>dispersed, while we’re living </a:t>
            </a:r>
            <a:r>
              <a:rPr lang="en-US" dirty="0"/>
              <a:t>mostly in suburban and rural </a:t>
            </a:r>
            <a:r>
              <a:rPr lang="en-US" dirty="0" smtClean="0"/>
              <a:t>locations, in areas where services we need </a:t>
            </a:r>
            <a:r>
              <a:rPr lang="en-US" dirty="0"/>
              <a:t>as we age </a:t>
            </a:r>
            <a:r>
              <a:rPr lang="en-US" dirty="0" smtClean="0"/>
              <a:t>may not be readily available. </a:t>
            </a:r>
            <a:endParaRPr lang="en-US" dirty="0" smtClean="0">
              <a:ea typeface="ＭＳ Ｐゴシック"/>
            </a:endParaRPr>
          </a:p>
        </p:txBody>
      </p:sp>
    </p:spTree>
    <p:extLst>
      <p:ext uri="{BB962C8B-B14F-4D97-AF65-F5344CB8AC3E}">
        <p14:creationId xmlns:p14="http://schemas.microsoft.com/office/powerpoint/2010/main" val="230752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2CE1BAC6-087C-41EC-8886-3760C6ECC184}" type="slidenum">
              <a:rPr lang="en-US" smtClean="0">
                <a:ea typeface="ＭＳ Ｐゴシック" pitchFamily="34" charset="-128"/>
              </a:rPr>
              <a:pPr>
                <a:defRPr/>
              </a:pPr>
              <a:t>26</a:t>
            </a:fld>
            <a:endParaRPr lang="en-US" dirty="0" smtClean="0">
              <a:ea typeface="ＭＳ Ｐゴシック" pitchFamily="34" charset="-128"/>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r>
              <a:rPr lang="en-US" dirty="0"/>
              <a:t>I’ll share with you what </a:t>
            </a:r>
            <a:r>
              <a:rPr lang="en-US" dirty="0" smtClean="0"/>
              <a:t>those demographics </a:t>
            </a:r>
            <a:r>
              <a:rPr lang="en-US" dirty="0"/>
              <a:t>look like to the researchers of the AgeLab.  </a:t>
            </a:r>
            <a:endParaRPr lang="en-US" dirty="0" smtClean="0"/>
          </a:p>
          <a:p>
            <a:pPr eaLnBrk="1" hangingPunct="1"/>
            <a:r>
              <a:rPr lang="en-US" dirty="0" smtClean="0"/>
              <a:t>This graph essentially shows </a:t>
            </a:r>
            <a:r>
              <a:rPr lang="en-US" dirty="0"/>
              <a:t>us changes by age </a:t>
            </a:r>
            <a:r>
              <a:rPr lang="en-US" dirty="0" smtClean="0"/>
              <a:t>cohort </a:t>
            </a:r>
            <a:r>
              <a:rPr lang="en-US" dirty="0"/>
              <a:t>between the years of 2010 and 2020. </a:t>
            </a:r>
            <a:r>
              <a:rPr lang="en-US" dirty="0" smtClean="0"/>
              <a:t>So </a:t>
            </a:r>
            <a:r>
              <a:rPr lang="en-US" dirty="0"/>
              <a:t>let me point out two numbers to </a:t>
            </a:r>
            <a:r>
              <a:rPr lang="en-US" dirty="0" smtClean="0"/>
              <a:t>you. The </a:t>
            </a:r>
            <a:r>
              <a:rPr lang="en-US" dirty="0"/>
              <a:t>number of </a:t>
            </a:r>
            <a:r>
              <a:rPr lang="en-US" dirty="0" smtClean="0"/>
              <a:t>70- </a:t>
            </a:r>
            <a:r>
              <a:rPr lang="en-US" dirty="0"/>
              <a:t>to </a:t>
            </a:r>
            <a:r>
              <a:rPr lang="en-US" dirty="0" smtClean="0"/>
              <a:t>74-year-olds (this </a:t>
            </a:r>
            <a:r>
              <a:rPr lang="en-US" dirty="0"/>
              <a:t>one probably won’t surprise you, you’ve been hearing about it </a:t>
            </a:r>
            <a:r>
              <a:rPr lang="en-US" dirty="0" smtClean="0"/>
              <a:t>forever)─there </a:t>
            </a:r>
            <a:r>
              <a:rPr lang="en-US" dirty="0"/>
              <a:t>will be </a:t>
            </a:r>
            <a:r>
              <a:rPr lang="en-US" dirty="0" smtClean="0"/>
              <a:t>56% more 70- </a:t>
            </a:r>
            <a:r>
              <a:rPr lang="en-US" dirty="0"/>
              <a:t>to </a:t>
            </a:r>
            <a:r>
              <a:rPr lang="en-US" dirty="0" smtClean="0"/>
              <a:t>74-year-olds </a:t>
            </a:r>
            <a:r>
              <a:rPr lang="en-US" dirty="0"/>
              <a:t>in the United States in 2020 than there were in 2010. </a:t>
            </a:r>
            <a:r>
              <a:rPr lang="en-US" dirty="0" smtClean="0"/>
              <a:t>Not surprising. The </a:t>
            </a:r>
            <a:r>
              <a:rPr lang="en-US" dirty="0"/>
              <a:t>more important number on the graph is look at the 40 to 54 year </a:t>
            </a:r>
            <a:r>
              <a:rPr lang="en-US" dirty="0" smtClean="0"/>
              <a:t>olds.</a:t>
            </a:r>
            <a:r>
              <a:rPr lang="en-US" dirty="0"/>
              <a:t> </a:t>
            </a:r>
            <a:r>
              <a:rPr lang="en-US" dirty="0" smtClean="0"/>
              <a:t>The </a:t>
            </a:r>
            <a:r>
              <a:rPr lang="en-US" dirty="0"/>
              <a:t>growth rates are actually </a:t>
            </a:r>
            <a:r>
              <a:rPr lang="en-US" dirty="0" smtClean="0"/>
              <a:t>negative. The </a:t>
            </a:r>
            <a:r>
              <a:rPr lang="en-US" dirty="0"/>
              <a:t>reason </a:t>
            </a:r>
            <a:r>
              <a:rPr lang="en-US" dirty="0" smtClean="0"/>
              <a:t>that’s </a:t>
            </a:r>
            <a:r>
              <a:rPr lang="en-US" dirty="0"/>
              <a:t>so important is because </a:t>
            </a:r>
            <a:r>
              <a:rPr lang="en-US" dirty="0" smtClean="0"/>
              <a:t>there’s </a:t>
            </a:r>
            <a:r>
              <a:rPr lang="en-US" dirty="0"/>
              <a:t>another name for that </a:t>
            </a:r>
            <a:r>
              <a:rPr lang="en-US" dirty="0" smtClean="0"/>
              <a:t>group: </a:t>
            </a:r>
            <a:r>
              <a:rPr lang="en-US" dirty="0"/>
              <a:t>we call them the caregivers. </a:t>
            </a:r>
            <a:r>
              <a:rPr lang="en-US" dirty="0" smtClean="0"/>
              <a:t>And </a:t>
            </a:r>
            <a:r>
              <a:rPr lang="en-US" dirty="0"/>
              <a:t>what I will say is it’s more than </a:t>
            </a:r>
            <a:r>
              <a:rPr lang="en-US" dirty="0" smtClean="0"/>
              <a:t>a social </a:t>
            </a:r>
            <a:r>
              <a:rPr lang="en-US" dirty="0"/>
              <a:t>security problem it’s a social </a:t>
            </a:r>
            <a:r>
              <a:rPr lang="en-US" i="1" dirty="0"/>
              <a:t>support</a:t>
            </a:r>
            <a:r>
              <a:rPr lang="en-US" dirty="0"/>
              <a:t> problem.  Many folks have a broken mental model </a:t>
            </a:r>
            <a:r>
              <a:rPr lang="en-US" dirty="0" smtClean="0"/>
              <a:t>of how they’ll age; contributions from family members </a:t>
            </a:r>
            <a:r>
              <a:rPr lang="en-US" dirty="0"/>
              <a:t>who either don’t exist or </a:t>
            </a:r>
            <a:r>
              <a:rPr lang="en-US" dirty="0" smtClean="0"/>
              <a:t>they don’t </a:t>
            </a:r>
            <a:r>
              <a:rPr lang="en-US" dirty="0"/>
              <a:t>have any capacity to be able to help as </a:t>
            </a:r>
            <a:r>
              <a:rPr lang="en-US" dirty="0" smtClean="0"/>
              <a:t>they </a:t>
            </a:r>
            <a:r>
              <a:rPr lang="en-US" dirty="0"/>
              <a:t>did in </a:t>
            </a:r>
            <a:r>
              <a:rPr lang="en-US" dirty="0" smtClean="0"/>
              <a:t>previous </a:t>
            </a:r>
            <a:r>
              <a:rPr lang="en-US" dirty="0"/>
              <a:t>generations</a:t>
            </a:r>
            <a:r>
              <a:rPr lang="en-US" dirty="0" smtClean="0"/>
              <a:t>.</a:t>
            </a:r>
            <a:endParaRPr lang="en-US" dirty="0">
              <a:ea typeface="ＭＳ Ｐゴシック"/>
            </a:endParaRPr>
          </a:p>
          <a:p>
            <a:pPr eaLnBrk="1" hangingPunct="1"/>
            <a:r>
              <a:rPr lang="en-US" dirty="0"/>
              <a:t>I</a:t>
            </a:r>
            <a:r>
              <a:rPr lang="en-US" dirty="0" smtClean="0"/>
              <a:t>n </a:t>
            </a:r>
            <a:r>
              <a:rPr lang="en-US" dirty="0"/>
              <a:t>order to help us age well, we’ll need to supplement our care with paid services or contributions from our social networks, our church communities, our civic communities, our friends and our </a:t>
            </a:r>
            <a:r>
              <a:rPr lang="en-US" dirty="0" smtClean="0"/>
              <a:t>neighbors</a:t>
            </a:r>
            <a:r>
              <a:rPr lang="en-US" dirty="0">
                <a:ea typeface="ＭＳ Ｐゴシック"/>
              </a:rPr>
              <a:t>.</a:t>
            </a:r>
          </a:p>
        </p:txBody>
      </p:sp>
    </p:spTree>
    <p:extLst>
      <p:ext uri="{BB962C8B-B14F-4D97-AF65-F5344CB8AC3E}">
        <p14:creationId xmlns:p14="http://schemas.microsoft.com/office/powerpoint/2010/main" val="1839878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D7FD3D95-0BD8-4986-B937-FA4A1DB684C4}" type="slidenum">
              <a:rPr lang="en-US" smtClean="0">
                <a:ea typeface="ＭＳ Ｐゴシック" pitchFamily="34" charset="-128"/>
              </a:rPr>
              <a:pPr>
                <a:defRPr/>
              </a:pPr>
              <a:t>27</a:t>
            </a:fld>
            <a:endParaRPr lang="en-US" dirty="0" smtClean="0">
              <a:ea typeface="ＭＳ Ｐゴシック" pitchFamily="34" charset="-128"/>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r>
              <a:rPr lang="en-US" dirty="0" smtClean="0"/>
              <a:t>This comic strip makes </a:t>
            </a:r>
            <a:r>
              <a:rPr lang="en-US" dirty="0"/>
              <a:t>light of this a little </a:t>
            </a:r>
            <a:r>
              <a:rPr lang="en-US" dirty="0" smtClean="0"/>
              <a:t>bit. </a:t>
            </a:r>
          </a:p>
          <a:p>
            <a:pPr eaLnBrk="1" hangingPunct="1"/>
            <a:r>
              <a:rPr lang="en-US" dirty="0" smtClean="0"/>
              <a:t>(Read slide)</a:t>
            </a:r>
            <a:endParaRPr lang="en-US" dirty="0"/>
          </a:p>
          <a:p>
            <a:pPr eaLnBrk="1" hangingPunct="1"/>
            <a:r>
              <a:rPr lang="en-US" dirty="0" smtClean="0"/>
              <a:t>Ladies</a:t>
            </a:r>
            <a:r>
              <a:rPr lang="en-US" dirty="0"/>
              <a:t>, you’ll be more </a:t>
            </a:r>
            <a:r>
              <a:rPr lang="en-US" dirty="0" smtClean="0"/>
              <a:t>apt to </a:t>
            </a:r>
            <a:r>
              <a:rPr lang="en-US" dirty="0"/>
              <a:t>rebuild the social circles away from the primary workplace </a:t>
            </a:r>
            <a:r>
              <a:rPr lang="en-US" dirty="0" smtClean="0"/>
              <a:t>than </a:t>
            </a:r>
            <a:r>
              <a:rPr lang="en-US" dirty="0"/>
              <a:t>men </a:t>
            </a:r>
            <a:r>
              <a:rPr lang="en-US" dirty="0" smtClean="0"/>
              <a:t>will. Men, a caution </a:t>
            </a:r>
            <a:r>
              <a:rPr lang="en-US" dirty="0"/>
              <a:t>to </a:t>
            </a:r>
            <a:r>
              <a:rPr lang="en-US" dirty="0" smtClean="0"/>
              <a:t>us: We </a:t>
            </a:r>
            <a:r>
              <a:rPr lang="en-US" dirty="0"/>
              <a:t>have a tendency to </a:t>
            </a:r>
            <a:r>
              <a:rPr lang="en-US" dirty="0" smtClean="0"/>
              <a:t>do one of two things. If we don’t work, </a:t>
            </a:r>
            <a:r>
              <a:rPr lang="en-US" dirty="0"/>
              <a:t>we have a tendency to </a:t>
            </a:r>
            <a:r>
              <a:rPr lang="en-US" dirty="0" smtClean="0"/>
              <a:t>withdraw. The </a:t>
            </a:r>
            <a:r>
              <a:rPr lang="en-US" dirty="0"/>
              <a:t>health and </a:t>
            </a:r>
            <a:r>
              <a:rPr lang="en-US" dirty="0" smtClean="0"/>
              <a:t>breadth </a:t>
            </a:r>
            <a:r>
              <a:rPr lang="en-US" dirty="0"/>
              <a:t>of o</a:t>
            </a:r>
            <a:r>
              <a:rPr lang="en-US" dirty="0" smtClean="0"/>
              <a:t>ur </a:t>
            </a:r>
            <a:r>
              <a:rPr lang="en-US" dirty="0"/>
              <a:t>social network is one of the single biggest </a:t>
            </a:r>
            <a:r>
              <a:rPr lang="en-US" dirty="0" smtClean="0"/>
              <a:t>factors in healthy </a:t>
            </a:r>
            <a:r>
              <a:rPr lang="en-US" dirty="0"/>
              <a:t>aging. G</a:t>
            </a:r>
            <a:r>
              <a:rPr lang="en-US" dirty="0" smtClean="0"/>
              <a:t>et </a:t>
            </a:r>
            <a:r>
              <a:rPr lang="en-US" dirty="0"/>
              <a:t>out there and try </a:t>
            </a:r>
            <a:r>
              <a:rPr lang="en-US" dirty="0" smtClean="0"/>
              <a:t>new things. Find </a:t>
            </a:r>
            <a:r>
              <a:rPr lang="en-US" dirty="0"/>
              <a:t>people </a:t>
            </a:r>
            <a:r>
              <a:rPr lang="en-US" dirty="0" smtClean="0"/>
              <a:t>with similar interests. Set new goals and challenges for yourself.</a:t>
            </a:r>
          </a:p>
          <a:p>
            <a:pPr eaLnBrk="1" hangingPunct="1"/>
            <a:r>
              <a:rPr lang="en-US" dirty="0" smtClean="0"/>
              <a:t>It’s </a:t>
            </a:r>
            <a:r>
              <a:rPr lang="en-US" dirty="0"/>
              <a:t>your social network that will get you physically active, off the </a:t>
            </a:r>
            <a:r>
              <a:rPr lang="en-US" dirty="0" smtClean="0"/>
              <a:t>couch and out </a:t>
            </a:r>
            <a:r>
              <a:rPr lang="en-US" dirty="0"/>
              <a:t>the </a:t>
            </a:r>
            <a:r>
              <a:rPr lang="en-US" dirty="0" smtClean="0"/>
              <a:t>door, </a:t>
            </a:r>
            <a:r>
              <a:rPr lang="en-US" dirty="0"/>
              <a:t>giving you a place to go and </a:t>
            </a:r>
            <a:r>
              <a:rPr lang="en-US" dirty="0" smtClean="0"/>
              <a:t>keeping </a:t>
            </a:r>
            <a:r>
              <a:rPr lang="en-US" dirty="0"/>
              <a:t>you physically moving.  It’s also your social network that will keep you mentally </a:t>
            </a:r>
            <a:r>
              <a:rPr lang="en-US" dirty="0" smtClean="0"/>
              <a:t>stimulated. New </a:t>
            </a:r>
            <a:r>
              <a:rPr lang="en-US" dirty="0"/>
              <a:t>people, new problems, new challenges to overcome, opportunities to </a:t>
            </a:r>
            <a:r>
              <a:rPr lang="en-US" dirty="0" smtClean="0"/>
              <a:t>explore... So as </a:t>
            </a:r>
            <a:r>
              <a:rPr lang="en-US" dirty="0"/>
              <a:t>you think about that picture on the </a:t>
            </a:r>
            <a:r>
              <a:rPr lang="en-US" dirty="0" smtClean="0"/>
              <a:t>box, what </a:t>
            </a:r>
            <a:r>
              <a:rPr lang="en-US" dirty="0"/>
              <a:t>is it </a:t>
            </a:r>
            <a:r>
              <a:rPr lang="en-US" dirty="0" smtClean="0"/>
              <a:t>you imagine yourself doing? </a:t>
            </a:r>
            <a:r>
              <a:rPr lang="en-US" dirty="0"/>
              <a:t>C</a:t>
            </a:r>
            <a:r>
              <a:rPr lang="en-US" dirty="0" smtClean="0"/>
              <a:t>hances are, especially if you’re still involved in the workforce, things </a:t>
            </a:r>
            <a:r>
              <a:rPr lang="en-US" dirty="0"/>
              <a:t>are happening </a:t>
            </a:r>
            <a:r>
              <a:rPr lang="en-US" dirty="0" smtClean="0"/>
              <a:t>so </a:t>
            </a:r>
            <a:r>
              <a:rPr lang="en-US" dirty="0"/>
              <a:t>quickly that you don’t give much pause to </a:t>
            </a:r>
            <a:r>
              <a:rPr lang="en-US" dirty="0" smtClean="0"/>
              <a:t>what you </a:t>
            </a:r>
            <a:r>
              <a:rPr lang="en-US" dirty="0"/>
              <a:t>want to </a:t>
            </a:r>
            <a:r>
              <a:rPr lang="en-US" dirty="0" smtClean="0"/>
              <a:t>explore later on.</a:t>
            </a:r>
            <a:endParaRPr lang="en-US" dirty="0" smtClean="0">
              <a:ea typeface="ＭＳ Ｐゴシック"/>
            </a:endParaRPr>
          </a:p>
        </p:txBody>
      </p:sp>
    </p:spTree>
    <p:extLst>
      <p:ext uri="{BB962C8B-B14F-4D97-AF65-F5344CB8AC3E}">
        <p14:creationId xmlns:p14="http://schemas.microsoft.com/office/powerpoint/2010/main" val="414731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271">
              <a:defRPr/>
            </a:pPr>
            <a:r>
              <a:rPr lang="en-US" dirty="0"/>
              <a:t>In fact this </a:t>
            </a:r>
            <a:r>
              <a:rPr lang="en-US" dirty="0" smtClean="0"/>
              <a:t>group, the Cardinal &amp; Gray Society, embraces this. They graduated from MIT at </a:t>
            </a:r>
            <a:r>
              <a:rPr lang="en-US" dirty="0"/>
              <a:t>least 50 years </a:t>
            </a:r>
            <a:r>
              <a:rPr lang="en-US" dirty="0" smtClean="0"/>
              <a:t>go. And </a:t>
            </a:r>
            <a:r>
              <a:rPr lang="en-US" dirty="0"/>
              <a:t>of </a:t>
            </a:r>
            <a:r>
              <a:rPr lang="en-US" dirty="0" smtClean="0"/>
              <a:t>course, </a:t>
            </a:r>
            <a:r>
              <a:rPr lang="en-US" dirty="0"/>
              <a:t>you can’t get a group </a:t>
            </a:r>
            <a:r>
              <a:rPr lang="en-US" dirty="0" smtClean="0"/>
              <a:t>like that together and </a:t>
            </a:r>
            <a:r>
              <a:rPr lang="en-US" dirty="0"/>
              <a:t>not ask them kind of what </a:t>
            </a:r>
            <a:r>
              <a:rPr lang="en-US" dirty="0" smtClean="0"/>
              <a:t>their secret is .</a:t>
            </a:r>
          </a:p>
          <a:p>
            <a:pPr defTabSz="943271">
              <a:defRPr/>
            </a:pPr>
            <a:r>
              <a:rPr lang="en-US" dirty="0" smtClean="0"/>
              <a:t>One quote is “…working </a:t>
            </a:r>
            <a:r>
              <a:rPr lang="en-US" dirty="0"/>
              <a:t>through retirement and developing new pursuits is about maintaining a sense of </a:t>
            </a:r>
            <a:r>
              <a:rPr lang="en-US" dirty="0" smtClean="0"/>
              <a:t>purpose.” What </a:t>
            </a:r>
            <a:r>
              <a:rPr lang="en-US" dirty="0"/>
              <a:t>is our purpose? 	</a:t>
            </a:r>
            <a:endParaRPr lang="en-US" dirty="0" smtClean="0"/>
          </a:p>
          <a:p>
            <a:pPr defTabSz="943271">
              <a:defRPr/>
            </a:pPr>
            <a:r>
              <a:rPr lang="en-US" dirty="0" smtClean="0"/>
              <a:t>And </a:t>
            </a:r>
            <a:r>
              <a:rPr lang="en-US" dirty="0"/>
              <a:t>the second quote </a:t>
            </a:r>
            <a:r>
              <a:rPr lang="en-US" dirty="0" smtClean="0"/>
              <a:t>“A </a:t>
            </a:r>
            <a:r>
              <a:rPr lang="en-US" dirty="0"/>
              <a:t>man </a:t>
            </a:r>
            <a:r>
              <a:rPr lang="en-US" dirty="0" smtClean="0"/>
              <a:t>(or woman) has </a:t>
            </a:r>
            <a:r>
              <a:rPr lang="en-US" dirty="0"/>
              <a:t>to have a reason to get up in the morning.” </a:t>
            </a:r>
            <a:r>
              <a:rPr lang="en-US" dirty="0" smtClean="0"/>
              <a:t>For </a:t>
            </a:r>
            <a:r>
              <a:rPr lang="en-US" dirty="0"/>
              <a:t>some that means continuing to work </a:t>
            </a:r>
            <a:r>
              <a:rPr lang="en-US" dirty="0" smtClean="0"/>
              <a:t>full- or part-time, </a:t>
            </a:r>
            <a:r>
              <a:rPr lang="en-US" dirty="0"/>
              <a:t>while others believe that volunteering in causes they care about brings joy and </a:t>
            </a:r>
            <a:r>
              <a:rPr lang="en-US" dirty="0" smtClean="0"/>
              <a:t>meaning.”</a:t>
            </a:r>
          </a:p>
          <a:p>
            <a:pPr defTabSz="943271">
              <a:defRPr/>
            </a:pPr>
            <a:r>
              <a:rPr lang="en-US" dirty="0" smtClean="0"/>
              <a:t>Again, having </a:t>
            </a:r>
            <a:r>
              <a:rPr lang="en-US" dirty="0"/>
              <a:t>this purpose, having </a:t>
            </a:r>
            <a:r>
              <a:rPr lang="en-US" dirty="0" smtClean="0"/>
              <a:t>someplace </a:t>
            </a:r>
            <a:r>
              <a:rPr lang="en-US" dirty="0"/>
              <a:t>to be, </a:t>
            </a:r>
            <a:r>
              <a:rPr lang="en-US" dirty="0" smtClean="0"/>
              <a:t>with </a:t>
            </a:r>
            <a:r>
              <a:rPr lang="en-US" dirty="0"/>
              <a:t>a social network around you that supports </a:t>
            </a:r>
            <a:r>
              <a:rPr lang="en-US" dirty="0" smtClean="0"/>
              <a:t>you and gives </a:t>
            </a:r>
            <a:r>
              <a:rPr lang="en-US" dirty="0"/>
              <a:t>you things to look forward </a:t>
            </a:r>
            <a:r>
              <a:rPr lang="en-US" dirty="0" smtClean="0"/>
              <a:t>to, is incredibly </a:t>
            </a:r>
            <a:r>
              <a:rPr lang="en-US" dirty="0"/>
              <a:t>important.</a:t>
            </a:r>
            <a:endParaRPr lang="en-US" dirty="0" smtClean="0"/>
          </a:p>
        </p:txBody>
      </p:sp>
      <p:sp>
        <p:nvSpPr>
          <p:cNvPr id="4" name="Slide Number Placeholder 3"/>
          <p:cNvSpPr>
            <a:spLocks noGrp="1"/>
          </p:cNvSpPr>
          <p:nvPr>
            <p:ph type="sldNum" sz="quarter" idx="10"/>
          </p:nvPr>
        </p:nvSpPr>
        <p:spPr/>
        <p:txBody>
          <a:bodyPr/>
          <a:lstStyle/>
          <a:p>
            <a:pPr>
              <a:defRPr/>
            </a:pPr>
            <a:fld id="{D7515C0D-BE88-459B-B967-E6D26F641C46}"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161403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40A33A0-0023-4D44-B01A-3478A07C428C}" type="slidenum">
              <a:rPr lang="en-US" smtClean="0">
                <a:solidFill>
                  <a:prstClr val="black"/>
                </a:solidFill>
                <a:ea typeface="ＭＳ Ｐゴシック" pitchFamily="34" charset="-128"/>
              </a:rPr>
              <a:pPr>
                <a:defRPr/>
              </a:pPr>
              <a:t>29</a:t>
            </a:fld>
            <a:endParaRPr lang="en-US" dirty="0" smtClean="0">
              <a:solidFill>
                <a:prstClr val="black"/>
              </a:solidFill>
              <a:ea typeface="ＭＳ Ｐゴシック" pitchFamily="34" charset="-128"/>
            </a:endParaRPr>
          </a:p>
        </p:txBody>
      </p:sp>
      <p:sp>
        <p:nvSpPr>
          <p:cNvPr id="90114" name="Rectangle 2"/>
          <p:cNvSpPr>
            <a:spLocks noGrp="1" noRot="1" noChangeAspect="1" noChangeArrowheads="1" noTextEdit="1"/>
          </p:cNvSpPr>
          <p:nvPr>
            <p:ph type="sldImg"/>
          </p:nvPr>
        </p:nvSpPr>
        <p:spPr>
          <a:xfrm>
            <a:off x="1257300" y="722313"/>
            <a:ext cx="4802188" cy="3600450"/>
          </a:xfrm>
          <a:ln/>
        </p:spPr>
      </p:sp>
      <p:sp>
        <p:nvSpPr>
          <p:cNvPr id="90115" name="Rectangle 3"/>
          <p:cNvSpPr>
            <a:spLocks noGrp="1" noChangeArrowheads="1"/>
          </p:cNvSpPr>
          <p:nvPr>
            <p:ph type="body" idx="1"/>
          </p:nvPr>
        </p:nvSpPr>
        <p:spPr>
          <a:noFill/>
          <a:ln/>
        </p:spPr>
        <p:txBody>
          <a:bodyPr/>
          <a:lstStyle/>
          <a:p>
            <a:pPr defTabSz="943271">
              <a:defRPr/>
            </a:pPr>
            <a:r>
              <a:rPr lang="en-US" dirty="0"/>
              <a:t>U</a:t>
            </a:r>
            <a:r>
              <a:rPr lang="en-US" dirty="0" smtClean="0"/>
              <a:t>nfortunately a </a:t>
            </a:r>
            <a:r>
              <a:rPr lang="en-US" dirty="0"/>
              <a:t>fall is not the only means of isolation, sometimes it’s self imposed. </a:t>
            </a:r>
            <a:r>
              <a:rPr lang="en-US" dirty="0" smtClean="0"/>
              <a:t>And </a:t>
            </a:r>
            <a:r>
              <a:rPr lang="en-US" dirty="0"/>
              <a:t>we do have to take remedies against this, be on guard for the fact that we are withdrawing. </a:t>
            </a:r>
            <a:endParaRPr lang="en-US" dirty="0" smtClean="0"/>
          </a:p>
          <a:p>
            <a:pPr defTabSz="943271">
              <a:defRPr/>
            </a:pPr>
            <a:r>
              <a:rPr lang="en-US" dirty="0" smtClean="0"/>
              <a:t>As you can see, creating and maintaining a </a:t>
            </a:r>
            <a:r>
              <a:rPr lang="en-US" dirty="0"/>
              <a:t>strong social </a:t>
            </a:r>
            <a:r>
              <a:rPr lang="en-US" dirty="0" smtClean="0"/>
              <a:t>network is one of the keys to healthy aging.</a:t>
            </a:r>
          </a:p>
          <a:p>
            <a:pPr defTabSz="943271">
              <a:defRPr/>
            </a:pPr>
            <a:r>
              <a:rPr lang="en-US" dirty="0" smtClean="0"/>
              <a:t>I’ll give you some ideas for how you can do that.</a:t>
            </a:r>
            <a:endParaRPr lang="en-US" dirty="0"/>
          </a:p>
        </p:txBody>
      </p:sp>
    </p:spTree>
    <p:extLst>
      <p:ext uri="{BB962C8B-B14F-4D97-AF65-F5344CB8AC3E}">
        <p14:creationId xmlns:p14="http://schemas.microsoft.com/office/powerpoint/2010/main" val="385463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15AF1B2-B80E-4FA3-BC0D-4923FA6844B4}" type="slidenum">
              <a:rPr lang="en-US" smtClean="0">
                <a:solidFill>
                  <a:prstClr val="black"/>
                </a:solidFill>
              </a:rPr>
              <a:pPr/>
              <a:t>3</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z="1100" dirty="0"/>
              <a:t>On the screen you’ll see a pile of puzzle pieces.  </a:t>
            </a:r>
          </a:p>
          <a:p>
            <a:pPr eaLnBrk="1" hangingPunct="1"/>
            <a:r>
              <a:rPr lang="en-US" sz="1100" dirty="0"/>
              <a:t>Pretend that you came here to put together a jigsaw puzzle. What do you think the most important first step would be?  	</a:t>
            </a:r>
          </a:p>
          <a:p>
            <a:pPr eaLnBrk="1" hangingPunct="1"/>
            <a:r>
              <a:rPr lang="en-US" sz="1100" dirty="0"/>
              <a:t>Yell it out. Finding the edges, right, I always hear the same two answers. Edges  are one. The other guesses?  Corners—edges and corners are the most popular answers. Sometimes people say, “Flip the pieces over” or “Start with the colors. “</a:t>
            </a:r>
          </a:p>
          <a:p>
            <a:pPr eaLnBrk="1" hangingPunct="1"/>
            <a:r>
              <a:rPr lang="en-US" sz="1100" dirty="0"/>
              <a:t>While these are all important steps, they’re not the most important </a:t>
            </a:r>
            <a:r>
              <a:rPr lang="en-US" sz="1100" i="1" dirty="0"/>
              <a:t>first </a:t>
            </a:r>
            <a:r>
              <a:rPr lang="en-US" sz="1100" dirty="0"/>
              <a:t>step. Before we do anything, we have to look at the picture on the box. Once we understand what the picture on the box looks like, we can begin to align the pieces to make sure the image comes forth.</a:t>
            </a:r>
            <a:endParaRPr lang="en-US" sz="1100" dirty="0">
              <a:ea typeface="ＭＳ Ｐゴシック" pitchFamily="34" charset="-128"/>
            </a:endParaRPr>
          </a:p>
        </p:txBody>
      </p:sp>
    </p:spTree>
    <p:extLst>
      <p:ext uri="{BB962C8B-B14F-4D97-AF65-F5344CB8AC3E}">
        <p14:creationId xmlns:p14="http://schemas.microsoft.com/office/powerpoint/2010/main" val="115528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solidFill>
                  <a:prstClr val="black"/>
                </a:solidFill>
                <a:ea typeface="ＭＳ Ｐゴシック" pitchFamily="34" charset="-128"/>
              </a:rPr>
              <a:pPr/>
              <a:t>30</a:t>
            </a:fld>
            <a:endParaRPr lang="en-US" dirty="0" smtClean="0">
              <a:solidFill>
                <a:prstClr val="black"/>
              </a:solidFill>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z="900" dirty="0">
              <a:ea typeface="ＭＳ Ｐゴシック" pitchFamily="34" charset="-128"/>
            </a:endParaRPr>
          </a:p>
          <a:p>
            <a:endParaRPr lang="en-US" sz="900" dirty="0">
              <a:ea typeface="ＭＳ Ｐゴシック" pitchFamily="34" charset="-128"/>
            </a:endParaRPr>
          </a:p>
        </p:txBody>
      </p:sp>
      <p:sp>
        <p:nvSpPr>
          <p:cNvPr id="6" name="Rectangle 3"/>
          <p:cNvSpPr txBox="1">
            <a:spLocks noChangeArrowheads="1"/>
          </p:cNvSpPr>
          <p:nvPr/>
        </p:nvSpPr>
        <p:spPr bwMode="auto">
          <a:xfrm>
            <a:off x="1127127" y="4713294"/>
            <a:ext cx="5365750" cy="4321176"/>
          </a:xfrm>
          <a:prstGeom prst="rect">
            <a:avLst/>
          </a:prstGeom>
          <a:noFill/>
          <a:ln w="9525">
            <a:noFill/>
            <a:miter lim="800000"/>
            <a:headEnd/>
            <a:tailEnd/>
          </a:ln>
        </p:spPr>
        <p:txBody>
          <a:bodyPr vert="horz" wrap="square" lIns="96551" tIns="48274" rIns="96551" bIns="48274"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43271">
              <a:defRPr/>
            </a:pPr>
            <a:r>
              <a:rPr lang="en-US" b="0" dirty="0" smtClean="0">
                <a:latin typeface="Calibri" panose="020F0502020204030204" pitchFamily="34" charset="0"/>
              </a:rPr>
              <a:t>(Read slide)</a:t>
            </a:r>
          </a:p>
          <a:p>
            <a:pPr defTabSz="943271">
              <a:defRPr/>
            </a:pPr>
            <a:r>
              <a:rPr lang="en-US" b="0" dirty="0" smtClean="0">
                <a:latin typeface="Calibri" panose="020F0502020204030204" pitchFamily="34" charset="0"/>
              </a:rPr>
              <a:t>One </a:t>
            </a:r>
            <a:r>
              <a:rPr lang="en-US" b="0" dirty="0">
                <a:latin typeface="Calibri" panose="020F0502020204030204" pitchFamily="34" charset="0"/>
              </a:rPr>
              <a:t>of the </a:t>
            </a:r>
            <a:r>
              <a:rPr lang="en-US" b="0" dirty="0" smtClean="0">
                <a:latin typeface="Calibri" panose="020F0502020204030204" pitchFamily="34" charset="0"/>
              </a:rPr>
              <a:t>reasons </a:t>
            </a:r>
            <a:r>
              <a:rPr lang="en-US" b="0" dirty="0">
                <a:latin typeface="Calibri" panose="020F0502020204030204" pitchFamily="34" charset="0"/>
              </a:rPr>
              <a:t>why these condominium units </a:t>
            </a:r>
            <a:r>
              <a:rPr lang="en-US" b="0" dirty="0" smtClean="0">
                <a:latin typeface="Calibri" panose="020F0502020204030204" pitchFamily="34" charset="0"/>
              </a:rPr>
              <a:t>are popular and also beneficial is because, who’s there? Who are the people who live there surrounded by? People </a:t>
            </a:r>
            <a:r>
              <a:rPr lang="en-US" b="0" dirty="0">
                <a:latin typeface="Calibri" panose="020F0502020204030204" pitchFamily="34" charset="0"/>
              </a:rPr>
              <a:t>of all </a:t>
            </a:r>
            <a:r>
              <a:rPr lang="en-US" b="0" dirty="0" smtClean="0">
                <a:latin typeface="Calibri" panose="020F0502020204030204" pitchFamily="34" charset="0"/>
              </a:rPr>
              <a:t>ages, shapes, and sizes, </a:t>
            </a:r>
            <a:r>
              <a:rPr lang="en-US" b="0" dirty="0">
                <a:latin typeface="Calibri" panose="020F0502020204030204" pitchFamily="34" charset="0"/>
              </a:rPr>
              <a:t>right? </a:t>
            </a:r>
            <a:r>
              <a:rPr lang="en-US" b="0" dirty="0" smtClean="0">
                <a:latin typeface="Calibri" panose="020F0502020204030204" pitchFamily="34" charset="0"/>
              </a:rPr>
              <a:t>The </a:t>
            </a:r>
            <a:r>
              <a:rPr lang="en-US" b="0" dirty="0">
                <a:latin typeface="Calibri" panose="020F0502020204030204" pitchFamily="34" charset="0"/>
              </a:rPr>
              <a:t>diversity </a:t>
            </a:r>
            <a:r>
              <a:rPr lang="en-US" b="0" dirty="0" smtClean="0">
                <a:latin typeface="Calibri" panose="020F0502020204030204" pitchFamily="34" charset="0"/>
              </a:rPr>
              <a:t>of a social network is really </a:t>
            </a:r>
            <a:r>
              <a:rPr lang="en-US" b="0" dirty="0">
                <a:latin typeface="Calibri" panose="020F0502020204030204" pitchFamily="34" charset="0"/>
              </a:rPr>
              <a:t>important.  </a:t>
            </a:r>
          </a:p>
          <a:p>
            <a:pPr defTabSz="943271">
              <a:defRPr/>
            </a:pPr>
            <a:endParaRPr lang="en-US" b="0" dirty="0">
              <a:latin typeface="Calibri" panose="020F0502020204030204" pitchFamily="34" charset="0"/>
            </a:endParaRPr>
          </a:p>
        </p:txBody>
      </p:sp>
    </p:spTree>
    <p:extLst>
      <p:ext uri="{BB962C8B-B14F-4D97-AF65-F5344CB8AC3E}">
        <p14:creationId xmlns:p14="http://schemas.microsoft.com/office/powerpoint/2010/main" val="360089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AA908974-9E75-4346-9D97-457F12DCDE40}" type="slidenum">
              <a:rPr lang="en-US" smtClean="0">
                <a:ea typeface="ＭＳ Ｐゴシック" pitchFamily="34" charset="-128"/>
              </a:rPr>
              <a:pPr>
                <a:defRPr/>
              </a:pPr>
              <a:t>31</a:t>
            </a:fld>
            <a:endParaRPr lang="en-US" dirty="0" smtClean="0">
              <a:ea typeface="ＭＳ Ｐゴシック" pitchFamily="34" charset="-128"/>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r>
              <a:rPr lang="en-US" dirty="0" smtClean="0">
                <a:ea typeface="ＭＳ Ｐゴシック"/>
              </a:rPr>
              <a:t>Here’s how we left our chart. We’ll move on to the next slice of the pie. </a:t>
            </a:r>
          </a:p>
        </p:txBody>
      </p:sp>
    </p:spTree>
    <p:extLst>
      <p:ext uri="{BB962C8B-B14F-4D97-AF65-F5344CB8AC3E}">
        <p14:creationId xmlns:p14="http://schemas.microsoft.com/office/powerpoint/2010/main" val="2182925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958CD689-9F09-4E06-90CC-ADCE9F5EF2DB}" type="slidenum">
              <a:rPr lang="en-US" smtClean="0">
                <a:ea typeface="ＭＳ Ｐゴシック" pitchFamily="34" charset="-128"/>
              </a:rPr>
              <a:pPr>
                <a:defRPr/>
              </a:pPr>
              <a:t>32</a:t>
            </a:fld>
            <a:endParaRPr lang="en-US" dirty="0" smtClean="0">
              <a:ea typeface="ＭＳ Ｐゴシック" pitchFamily="34" charset="-128"/>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defTabSz="1024424" eaLnBrk="1" hangingPunct="1">
              <a:defRPr/>
            </a:pPr>
            <a:r>
              <a:rPr lang="en-US" dirty="0" smtClean="0">
                <a:ea typeface="ＭＳ Ｐゴシック"/>
              </a:rPr>
              <a:t>You were probably wondering about health care, which makes up 13% of expenditures. Remember, </a:t>
            </a:r>
            <a:r>
              <a:rPr lang="en-US" dirty="0">
                <a:ea typeface="ＭＳ Ｐゴシック"/>
              </a:rPr>
              <a:t>this is </a:t>
            </a:r>
            <a:r>
              <a:rPr lang="en-US" dirty="0" smtClean="0">
                <a:ea typeface="ＭＳ Ｐゴシック"/>
              </a:rPr>
              <a:t>13% of out-of-pocket expenses </a:t>
            </a:r>
            <a:r>
              <a:rPr lang="en-US" dirty="0">
                <a:ea typeface="ＭＳ Ｐゴシック"/>
              </a:rPr>
              <a:t>on an average on </a:t>
            </a:r>
            <a:r>
              <a:rPr lang="en-US" dirty="0" smtClean="0">
                <a:ea typeface="ＭＳ Ｐゴシック"/>
              </a:rPr>
              <a:t>monthly basis</a:t>
            </a:r>
            <a:r>
              <a:rPr lang="en-US" dirty="0">
                <a:ea typeface="ＭＳ Ｐゴシック"/>
              </a:rPr>
              <a:t>.  </a:t>
            </a:r>
            <a:endParaRPr lang="en-US" dirty="0" smtClean="0">
              <a:ea typeface="ＭＳ Ｐゴシック"/>
            </a:endParaRPr>
          </a:p>
          <a:p>
            <a:pPr defTabSz="1024424" eaLnBrk="1" hangingPunct="1">
              <a:defRPr/>
            </a:pPr>
            <a:r>
              <a:rPr lang="en-US" dirty="0" smtClean="0">
                <a:ea typeface="ＭＳ Ｐゴシック"/>
              </a:rPr>
              <a:t>We </a:t>
            </a:r>
            <a:r>
              <a:rPr lang="en-US" dirty="0">
                <a:ea typeface="ＭＳ Ｐゴシック"/>
              </a:rPr>
              <a:t>expect that these numbers will </a:t>
            </a:r>
            <a:r>
              <a:rPr lang="en-US" dirty="0" smtClean="0">
                <a:ea typeface="ＭＳ Ｐゴシック"/>
              </a:rPr>
              <a:t>grow. Not </a:t>
            </a:r>
            <a:r>
              <a:rPr lang="en-US" dirty="0">
                <a:ea typeface="ＭＳ Ｐゴシック"/>
              </a:rPr>
              <a:t>necessarily because </a:t>
            </a:r>
            <a:r>
              <a:rPr lang="en-US" dirty="0" smtClean="0">
                <a:ea typeface="ＭＳ Ｐゴシック"/>
              </a:rPr>
              <a:t>something will </a:t>
            </a:r>
            <a:r>
              <a:rPr lang="en-US" dirty="0">
                <a:ea typeface="ＭＳ Ｐゴシック"/>
              </a:rPr>
              <a:t>happen to Medicare or anything like </a:t>
            </a:r>
            <a:r>
              <a:rPr lang="en-US" dirty="0" smtClean="0">
                <a:ea typeface="ＭＳ Ｐゴシック"/>
              </a:rPr>
              <a:t>that, </a:t>
            </a:r>
            <a:r>
              <a:rPr lang="en-US" dirty="0">
                <a:ea typeface="ＭＳ Ｐゴシック"/>
              </a:rPr>
              <a:t>but </a:t>
            </a:r>
            <a:r>
              <a:rPr lang="en-US" dirty="0" smtClean="0">
                <a:ea typeface="ＭＳ Ｐゴシック"/>
              </a:rPr>
              <a:t>because we’re in </a:t>
            </a:r>
            <a:r>
              <a:rPr lang="en-US" dirty="0">
                <a:ea typeface="ＭＳ Ｐゴシック"/>
              </a:rPr>
              <a:t>the midst of a healthcare revolution in this </a:t>
            </a:r>
            <a:r>
              <a:rPr lang="en-US" dirty="0" smtClean="0">
                <a:ea typeface="ＭＳ Ｐゴシック"/>
              </a:rPr>
              <a:t>country. Perhaps </a:t>
            </a:r>
            <a:r>
              <a:rPr lang="en-US" dirty="0">
                <a:ea typeface="ＭＳ Ｐゴシック"/>
              </a:rPr>
              <a:t>some of you </a:t>
            </a:r>
            <a:r>
              <a:rPr lang="en-US" dirty="0" smtClean="0">
                <a:ea typeface="ＭＳ Ｐゴシック"/>
              </a:rPr>
              <a:t>have </a:t>
            </a:r>
            <a:r>
              <a:rPr lang="en-US" dirty="0">
                <a:ea typeface="ＭＳ Ｐゴシック"/>
              </a:rPr>
              <a:t>been involved in the healthcare </a:t>
            </a:r>
            <a:r>
              <a:rPr lang="en-US" dirty="0" smtClean="0">
                <a:ea typeface="ＭＳ Ｐゴシック"/>
              </a:rPr>
              <a:t>industry, </a:t>
            </a:r>
            <a:r>
              <a:rPr lang="en-US" dirty="0">
                <a:ea typeface="ＭＳ Ｐゴシック"/>
              </a:rPr>
              <a:t>from unmapping and mapping the genome and training </a:t>
            </a:r>
            <a:r>
              <a:rPr lang="en-US" dirty="0" smtClean="0">
                <a:ea typeface="ＭＳ Ｐゴシック"/>
              </a:rPr>
              <a:t>cells </a:t>
            </a:r>
            <a:r>
              <a:rPr lang="en-US" dirty="0">
                <a:ea typeface="ＭＳ Ｐゴシック"/>
              </a:rPr>
              <a:t>to fight against the diseases within our own bodies, to the devices and the therapies that are </a:t>
            </a:r>
            <a:r>
              <a:rPr lang="en-US" dirty="0" smtClean="0">
                <a:ea typeface="ＭＳ Ｐゴシック"/>
              </a:rPr>
              <a:t>on the horizon. We read and hear about these incredible advancements all the time.</a:t>
            </a:r>
          </a:p>
          <a:p>
            <a:pPr eaLnBrk="1" hangingPunct="1"/>
            <a:r>
              <a:rPr lang="en-US" dirty="0">
                <a:ea typeface="ＭＳ Ｐゴシック"/>
              </a:rPr>
              <a:t>T</a:t>
            </a:r>
            <a:r>
              <a:rPr lang="en-US" dirty="0" smtClean="0">
                <a:ea typeface="ＭＳ Ｐゴシック"/>
              </a:rPr>
              <a:t>he </a:t>
            </a:r>
            <a:r>
              <a:rPr lang="en-US" dirty="0">
                <a:ea typeface="ＭＳ Ｐゴシック"/>
              </a:rPr>
              <a:t>question </a:t>
            </a:r>
            <a:r>
              <a:rPr lang="en-US" dirty="0" smtClean="0">
                <a:ea typeface="ＭＳ Ｐゴシック"/>
              </a:rPr>
              <a:t>is, </a:t>
            </a:r>
            <a:r>
              <a:rPr lang="en-US" dirty="0">
                <a:ea typeface="ＭＳ Ｐゴシック"/>
              </a:rPr>
              <a:t>where will financing come from to pay for that? </a:t>
            </a:r>
          </a:p>
          <a:p>
            <a:pPr eaLnBrk="1" hangingPunct="1"/>
            <a:endParaRPr lang="en-US" dirty="0" smtClean="0">
              <a:ea typeface="ＭＳ Ｐゴシック"/>
            </a:endParaRPr>
          </a:p>
        </p:txBody>
      </p:sp>
    </p:spTree>
    <p:extLst>
      <p:ext uri="{BB962C8B-B14F-4D97-AF65-F5344CB8AC3E}">
        <p14:creationId xmlns:p14="http://schemas.microsoft.com/office/powerpoint/2010/main" val="146685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323B6607-4ECC-4F1D-B47A-5AD4C4BEB452}" type="slidenum">
              <a:rPr lang="en-US" smtClean="0">
                <a:ea typeface="ＭＳ Ｐゴシック" pitchFamily="34" charset="-128"/>
              </a:rPr>
              <a:pPr>
                <a:defRPr/>
              </a:pPr>
              <a:t>33</a:t>
            </a:fld>
            <a:endParaRPr lang="en-US" dirty="0" smtClean="0">
              <a:ea typeface="ＭＳ Ｐゴシック" pitchFamily="34" charset="-128"/>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r>
              <a:rPr lang="en-US" dirty="0" smtClean="0">
                <a:ea typeface="ＭＳ Ｐゴシック"/>
              </a:rPr>
              <a:t>We’ll round this out with </a:t>
            </a:r>
            <a:r>
              <a:rPr lang="en-US" dirty="0">
                <a:ea typeface="ＭＳ Ｐゴシック"/>
              </a:rPr>
              <a:t>our </a:t>
            </a:r>
            <a:r>
              <a:rPr lang="en-US" dirty="0" smtClean="0">
                <a:ea typeface="ＭＳ Ｐゴシック"/>
              </a:rPr>
              <a:t>all-inclusive “other” category, </a:t>
            </a:r>
            <a:r>
              <a:rPr lang="en-US" dirty="0">
                <a:ea typeface="ＭＳ Ｐゴシック"/>
              </a:rPr>
              <a:t>which captures the </a:t>
            </a:r>
            <a:r>
              <a:rPr lang="en-US" dirty="0" smtClean="0">
                <a:ea typeface="ＭＳ Ｐゴシック"/>
              </a:rPr>
              <a:t>final 15% of </a:t>
            </a:r>
            <a:r>
              <a:rPr lang="en-US" dirty="0">
                <a:ea typeface="ＭＳ Ｐゴシック"/>
              </a:rPr>
              <a:t>everything else </a:t>
            </a:r>
            <a:r>
              <a:rPr lang="en-US" dirty="0" smtClean="0">
                <a:ea typeface="ＭＳ Ｐゴシック"/>
              </a:rPr>
              <a:t>we need and do, and </a:t>
            </a:r>
            <a:r>
              <a:rPr lang="en-US" dirty="0">
                <a:ea typeface="ＭＳ Ｐゴシック"/>
              </a:rPr>
              <a:t>this is how the picture </a:t>
            </a:r>
            <a:r>
              <a:rPr lang="en-US" dirty="0" smtClean="0">
                <a:ea typeface="ＭＳ Ｐゴシック"/>
              </a:rPr>
              <a:t>looks. </a:t>
            </a:r>
          </a:p>
        </p:txBody>
      </p:sp>
    </p:spTree>
    <p:extLst>
      <p:ext uri="{BB962C8B-B14F-4D97-AF65-F5344CB8AC3E}">
        <p14:creationId xmlns:p14="http://schemas.microsoft.com/office/powerpoint/2010/main" val="3741921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5307C081-7821-4AB5-9A6E-673EA0DCADF1}" type="slidenum">
              <a:rPr lang="en-US" smtClean="0">
                <a:ea typeface="ＭＳ Ｐゴシック" pitchFamily="34" charset="-128"/>
              </a:rPr>
              <a:pPr>
                <a:defRPr/>
              </a:pPr>
              <a:t>34</a:t>
            </a:fld>
            <a:endParaRPr lang="en-US" dirty="0" smtClean="0">
              <a:ea typeface="ＭＳ Ｐゴシック" pitchFamily="34" charset="-128"/>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r>
              <a:rPr lang="en-US" dirty="0">
                <a:ea typeface="ＭＳ Ｐゴシック"/>
              </a:rPr>
              <a:t>Let’s talk about how this impacts investing and how we approach it </a:t>
            </a:r>
            <a:r>
              <a:rPr lang="en-US" dirty="0" smtClean="0">
                <a:ea typeface="ＭＳ Ｐゴシック"/>
              </a:rPr>
              <a:t>because </a:t>
            </a:r>
            <a:r>
              <a:rPr lang="en-US" dirty="0">
                <a:ea typeface="ＭＳ Ｐゴシック"/>
              </a:rPr>
              <a:t>if you want all these pieces to fit together here is the way I think about it. </a:t>
            </a:r>
          </a:p>
          <a:p>
            <a:pPr eaLnBrk="1" hangingPunct="1"/>
            <a:endParaRPr lang="en-US" dirty="0" smtClean="0">
              <a:ea typeface="ＭＳ Ｐゴシック"/>
            </a:endParaRPr>
          </a:p>
          <a:p>
            <a:pPr eaLnBrk="1" hangingPunct="1"/>
            <a:endParaRPr lang="en-US" dirty="0">
              <a:ea typeface="ＭＳ Ｐゴシック"/>
            </a:endParaRPr>
          </a:p>
          <a:p>
            <a:pPr eaLnBrk="1" hangingPunct="1"/>
            <a:endParaRPr lang="en-US" dirty="0">
              <a:ea typeface="ＭＳ Ｐゴシック"/>
            </a:endParaRPr>
          </a:p>
          <a:p>
            <a:pPr eaLnBrk="1" hangingPunct="1"/>
            <a:endParaRPr lang="en-US" dirty="0" smtClean="0">
              <a:ea typeface="ＭＳ Ｐゴシック"/>
            </a:endParaRPr>
          </a:p>
        </p:txBody>
      </p:sp>
    </p:spTree>
    <p:extLst>
      <p:ext uri="{BB962C8B-B14F-4D97-AF65-F5344CB8AC3E}">
        <p14:creationId xmlns:p14="http://schemas.microsoft.com/office/powerpoint/2010/main" val="2564879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83B0BB36-7182-42A9-9E02-C590B2E76E88}" type="slidenum">
              <a:rPr lang="en-US" smtClean="0">
                <a:ea typeface="ＭＳ Ｐゴシック" pitchFamily="34" charset="-128"/>
              </a:rPr>
              <a:pPr>
                <a:defRPr/>
              </a:pPr>
              <a:t>35</a:t>
            </a:fld>
            <a:endParaRPr lang="en-US" dirty="0" smtClean="0">
              <a:ea typeface="ＭＳ Ｐゴシック" pitchFamily="34" charset="-128"/>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z="900" dirty="0">
              <a:ea typeface="ＭＳ Ｐゴシック"/>
            </a:endParaRPr>
          </a:p>
          <a:p>
            <a:endParaRPr lang="en-US" sz="800" dirty="0">
              <a:ea typeface="ＭＳ Ｐゴシック"/>
            </a:endParaRPr>
          </a:p>
        </p:txBody>
      </p:sp>
      <p:sp>
        <p:nvSpPr>
          <p:cNvPr id="6" name="Rectangle 3"/>
          <p:cNvSpPr txBox="1">
            <a:spLocks noChangeArrowheads="1"/>
          </p:cNvSpPr>
          <p:nvPr/>
        </p:nvSpPr>
        <p:spPr bwMode="auto">
          <a:xfrm>
            <a:off x="1127127" y="4713294"/>
            <a:ext cx="5365750" cy="4321176"/>
          </a:xfrm>
          <a:prstGeom prst="rect">
            <a:avLst/>
          </a:prstGeom>
          <a:noFill/>
          <a:ln w="9525">
            <a:noFill/>
            <a:miter lim="800000"/>
            <a:headEnd/>
            <a:tailEnd/>
          </a:ln>
        </p:spPr>
        <p:txBody>
          <a:bodyPr vert="horz" wrap="square" lIns="96551" tIns="48274" rIns="96551" bIns="48274"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eaLnBrk="1" hangingPunct="1"/>
            <a:r>
              <a:rPr lang="en-US" b="0" dirty="0">
                <a:latin typeface="Calibri" panose="020F0502020204030204" pitchFamily="34" charset="0"/>
                <a:ea typeface="ＭＳ Ｐゴシック"/>
              </a:rPr>
              <a:t>Throughout our lives we tend to collect things. We also collect investments. </a:t>
            </a:r>
          </a:p>
          <a:p>
            <a:pPr eaLnBrk="1" hangingPunct="1"/>
            <a:r>
              <a:rPr lang="en-US" b="0" dirty="0">
                <a:latin typeface="Calibri" panose="020F0502020204030204" pitchFamily="34" charset="0"/>
                <a:ea typeface="ＭＳ Ｐゴシック"/>
              </a:rPr>
              <a:t>We collect stocks, we collect IRAs, we collect retirement plans, but we don’t pause to assess them—again because </a:t>
            </a:r>
            <a:r>
              <a:rPr lang="en-US" b="0" dirty="0" smtClean="0">
                <a:latin typeface="Calibri" panose="020F0502020204030204" pitchFamily="34" charset="0"/>
                <a:ea typeface="ＭＳ Ｐゴシック"/>
              </a:rPr>
              <a:t>of the </a:t>
            </a:r>
            <a:r>
              <a:rPr lang="en-US" b="0" dirty="0">
                <a:latin typeface="Calibri" panose="020F0502020204030204" pitchFamily="34" charset="0"/>
                <a:ea typeface="ＭＳ Ｐゴシック"/>
              </a:rPr>
              <a:t>volume, velocity and complexity that life is coming at us—to ask ourselves if those pieces are being aligned in a way that it will bring forth the image on the puzzle.  </a:t>
            </a:r>
          </a:p>
          <a:p>
            <a:pPr eaLnBrk="1" hangingPunct="1"/>
            <a:r>
              <a:rPr lang="en-US" b="0" dirty="0">
                <a:latin typeface="Calibri" panose="020F0502020204030204" pitchFamily="34" charset="0"/>
                <a:ea typeface="ＭＳ Ｐゴシック"/>
              </a:rPr>
              <a:t>Let’s face it, if we were putting together a jigsaw puzzle the easy part is the picture doesn’t change. It’s static. But as life progresses, things change. Goals change, people change, circumstances change, and we need a </a:t>
            </a:r>
            <a:r>
              <a:rPr lang="en-US" b="0" dirty="0" smtClean="0">
                <a:latin typeface="Calibri" panose="020F0502020204030204" pitchFamily="34" charset="0"/>
                <a:ea typeface="ＭＳ Ｐゴシック"/>
              </a:rPr>
              <a:t>strategy that shifts </a:t>
            </a:r>
            <a:r>
              <a:rPr lang="en-US" b="0" dirty="0">
                <a:latin typeface="Calibri" panose="020F0502020204030204" pitchFamily="34" charset="0"/>
                <a:ea typeface="ＭＳ Ｐゴシック"/>
              </a:rPr>
              <a:t>with and adapts to those changes.</a:t>
            </a:r>
          </a:p>
          <a:p>
            <a:pPr eaLnBrk="1" hangingPunct="1"/>
            <a:endParaRPr lang="en-US" b="0" dirty="0" smtClean="0">
              <a:latin typeface="Calibri" panose="020F0502020204030204" pitchFamily="34" charset="0"/>
              <a:ea typeface="ＭＳ Ｐゴシック"/>
            </a:endParaRPr>
          </a:p>
          <a:p>
            <a:pPr eaLnBrk="1" hangingPunct="1"/>
            <a:endParaRPr lang="en-US" b="0" dirty="0" smtClean="0">
              <a:latin typeface="Calibri" panose="020F0502020204030204" pitchFamily="34" charset="0"/>
              <a:ea typeface="ＭＳ Ｐゴシック"/>
            </a:endParaRPr>
          </a:p>
          <a:p>
            <a:pPr eaLnBrk="1" hangingPunct="1"/>
            <a:endParaRPr lang="en-US" b="0" dirty="0" smtClean="0">
              <a:latin typeface="Calibri" panose="020F0502020204030204" pitchFamily="34" charset="0"/>
              <a:ea typeface="ＭＳ Ｐゴシック"/>
            </a:endParaRPr>
          </a:p>
          <a:p>
            <a:pPr eaLnBrk="1" hangingPunct="1"/>
            <a:endParaRPr lang="en-US" b="0" dirty="0" smtClean="0">
              <a:latin typeface="Calibri" panose="020F0502020204030204" pitchFamily="34" charset="0"/>
              <a:ea typeface="ＭＳ Ｐゴシック"/>
            </a:endParaRPr>
          </a:p>
        </p:txBody>
      </p:sp>
    </p:spTree>
    <p:extLst>
      <p:ext uri="{BB962C8B-B14F-4D97-AF65-F5344CB8AC3E}">
        <p14:creationId xmlns:p14="http://schemas.microsoft.com/office/powerpoint/2010/main" val="2887977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83B0BB36-7182-42A9-9E02-C590B2E76E88}" type="slidenum">
              <a:rPr lang="en-US" smtClean="0">
                <a:ea typeface="ＭＳ Ｐゴシック" pitchFamily="34" charset="-128"/>
              </a:rPr>
              <a:pPr>
                <a:defRPr/>
              </a:pPr>
              <a:t>36</a:t>
            </a:fld>
            <a:endParaRPr lang="en-US" dirty="0" smtClean="0">
              <a:ea typeface="ＭＳ Ｐゴシック" pitchFamily="34" charset="-128"/>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sz="1100" dirty="0">
                <a:ea typeface="ＭＳ Ｐゴシック"/>
              </a:rPr>
              <a:t>Here you’ll see two models.</a:t>
            </a:r>
          </a:p>
          <a:p>
            <a:r>
              <a:rPr lang="en-US" sz="1100" dirty="0">
                <a:ea typeface="ＭＳ Ｐゴシック"/>
              </a:rPr>
              <a:t>When we talk about investments and financial planning, the majority of people tend to go right to stocks, bonds, cash, assets, liability, net worth―just the facts. That’s the quantitative model. It’s not incorrect, but it is incomplete.</a:t>
            </a:r>
          </a:p>
          <a:p>
            <a:r>
              <a:rPr lang="en-US" sz="1100" dirty="0">
                <a:ea typeface="ＭＳ Ｐゴシック"/>
              </a:rPr>
              <a:t>From time to time, we need to step back and reevaluate what that picture on the box looks like, and make sure those pieces are aligned with the image they’re trying to bring forth. That’s the qualitative model.</a:t>
            </a:r>
          </a:p>
          <a:p>
            <a:r>
              <a:rPr lang="en-US" sz="1100" dirty="0">
                <a:ea typeface="ＭＳ Ｐゴシック"/>
              </a:rPr>
              <a:t>That’s why we use light bulbs, ice cream cones, and lunch. A lot of times when I ask people about their investments and what their investments are doing for them, I’ll hear about what stocks or bonds or mutual funds they own, and so on. That’s not actually what I am interested in.  I am interested in is how they’re employing them; how they relate to the qualitative parts.</a:t>
            </a:r>
          </a:p>
        </p:txBody>
      </p:sp>
    </p:spTree>
    <p:extLst>
      <p:ext uri="{BB962C8B-B14F-4D97-AF65-F5344CB8AC3E}">
        <p14:creationId xmlns:p14="http://schemas.microsoft.com/office/powerpoint/2010/main" val="2840204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70F19913-2761-425E-9927-E07007904F46}" type="slidenum">
              <a:rPr lang="en-US" smtClean="0">
                <a:ea typeface="ＭＳ Ｐゴシック" pitchFamily="34" charset="-128"/>
              </a:rPr>
              <a:pPr>
                <a:defRPr/>
              </a:pPr>
              <a:t>37</a:t>
            </a:fld>
            <a:endParaRPr lang="en-US" dirty="0" smtClean="0">
              <a:ea typeface="ＭＳ Ｐゴシック" pitchFamily="34" charset="-128"/>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r>
              <a:rPr lang="en-US" dirty="0">
                <a:ea typeface="ＭＳ Ｐゴシック"/>
              </a:rPr>
              <a:t>I’ll end here with a quote from Dr. Joe Coughlin, who is </a:t>
            </a:r>
            <a:r>
              <a:rPr lang="en-US" dirty="0" smtClean="0">
                <a:ea typeface="ＭＳ Ｐゴシック"/>
              </a:rPr>
              <a:t>the director of the MIT AgeLab.  </a:t>
            </a:r>
            <a:endParaRPr lang="en-US" dirty="0">
              <a:ea typeface="ＭＳ Ｐゴシック"/>
            </a:endParaRPr>
          </a:p>
          <a:p>
            <a:pPr eaLnBrk="1" hangingPunct="1"/>
            <a:endParaRPr lang="en-US" dirty="0" smtClean="0">
              <a:ea typeface="ＭＳ Ｐゴシック"/>
            </a:endParaRPr>
          </a:p>
          <a:p>
            <a:pPr eaLnBrk="1" hangingPunct="1"/>
            <a:r>
              <a:rPr lang="en-US" dirty="0" smtClean="0">
                <a:ea typeface="ＭＳ Ｐゴシック"/>
              </a:rPr>
              <a:t>(</a:t>
            </a:r>
            <a:r>
              <a:rPr lang="en-US" dirty="0">
                <a:ea typeface="ＭＳ Ｐゴシック"/>
              </a:rPr>
              <a:t>R</a:t>
            </a:r>
            <a:r>
              <a:rPr lang="en-US" dirty="0" smtClean="0">
                <a:ea typeface="ＭＳ Ｐゴシック"/>
              </a:rPr>
              <a:t>ead slide)</a:t>
            </a:r>
          </a:p>
        </p:txBody>
      </p:sp>
    </p:spTree>
    <p:extLst>
      <p:ext uri="{BB962C8B-B14F-4D97-AF65-F5344CB8AC3E}">
        <p14:creationId xmlns:p14="http://schemas.microsoft.com/office/powerpoint/2010/main" val="2833333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6566DF5-45A1-462C-A38B-F96E0E5D98E3}" type="slidenum">
              <a:rPr lang="en-US" smtClean="0">
                <a:ea typeface="ＭＳ Ｐゴシック" pitchFamily="34" charset="-128"/>
              </a:rPr>
              <a:pPr>
                <a:defRPr/>
              </a:pPr>
              <a:t>38</a:t>
            </a:fld>
            <a:endParaRPr lang="en-US" dirty="0" smtClean="0">
              <a:ea typeface="ＭＳ Ｐゴシック" pitchFamily="34" charset="-128"/>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r>
              <a:rPr lang="en-US" dirty="0">
                <a:ea typeface="ＭＳ Ｐゴシック"/>
              </a:rPr>
              <a:t>Now </a:t>
            </a:r>
            <a:r>
              <a:rPr lang="en-US" dirty="0" smtClean="0">
                <a:ea typeface="ＭＳ Ｐゴシック"/>
              </a:rPr>
              <a:t>I’m </a:t>
            </a:r>
            <a:r>
              <a:rPr lang="en-US" dirty="0">
                <a:ea typeface="ＭＳ Ｐゴシック"/>
              </a:rPr>
              <a:t>going to quote </a:t>
            </a:r>
            <a:r>
              <a:rPr lang="en-US" dirty="0" smtClean="0">
                <a:ea typeface="ＭＳ Ｐゴシック"/>
              </a:rPr>
              <a:t>my favorite philosopher, </a:t>
            </a:r>
            <a:r>
              <a:rPr lang="en-US" dirty="0">
                <a:ea typeface="ＭＳ Ｐゴシック"/>
              </a:rPr>
              <a:t>Yogi </a:t>
            </a:r>
            <a:r>
              <a:rPr lang="en-US" dirty="0" smtClean="0">
                <a:ea typeface="ＭＳ Ｐゴシック"/>
              </a:rPr>
              <a:t>Berra, who </a:t>
            </a:r>
            <a:r>
              <a:rPr lang="en-US" dirty="0">
                <a:ea typeface="ＭＳ Ｐゴシック"/>
              </a:rPr>
              <a:t>said “The future ain’t what it used to </a:t>
            </a:r>
            <a:r>
              <a:rPr lang="en-US" dirty="0" smtClean="0">
                <a:ea typeface="ＭＳ Ｐゴシック"/>
              </a:rPr>
              <a:t>be.” </a:t>
            </a:r>
          </a:p>
          <a:p>
            <a:pPr eaLnBrk="1" hangingPunct="1"/>
            <a:r>
              <a:rPr lang="en-US" dirty="0" smtClean="0">
                <a:ea typeface="ＭＳ Ｐゴシック"/>
              </a:rPr>
              <a:t>I </a:t>
            </a:r>
            <a:r>
              <a:rPr lang="en-US" dirty="0">
                <a:ea typeface="ＭＳ Ｐゴシック"/>
              </a:rPr>
              <a:t>agree with </a:t>
            </a:r>
            <a:r>
              <a:rPr lang="en-US" dirty="0" smtClean="0">
                <a:ea typeface="ＭＳ Ｐゴシック"/>
              </a:rPr>
              <a:t>that. For </a:t>
            </a:r>
            <a:r>
              <a:rPr lang="en-US" dirty="0">
                <a:ea typeface="ＭＳ Ｐゴシック"/>
              </a:rPr>
              <a:t>that </a:t>
            </a:r>
            <a:r>
              <a:rPr lang="en-US" dirty="0" smtClean="0">
                <a:ea typeface="ＭＳ Ｐゴシック"/>
              </a:rPr>
              <a:t>reason, </a:t>
            </a:r>
            <a:r>
              <a:rPr lang="en-US" dirty="0">
                <a:ea typeface="ＭＳ Ｐゴシック"/>
              </a:rPr>
              <a:t>we’ll continue to do our research </a:t>
            </a:r>
            <a:r>
              <a:rPr lang="en-US" dirty="0" smtClean="0">
                <a:ea typeface="ＭＳ Ｐゴシック"/>
              </a:rPr>
              <a:t>at </a:t>
            </a:r>
            <a:r>
              <a:rPr lang="en-US" dirty="0">
                <a:ea typeface="ＭＳ Ｐゴシック"/>
              </a:rPr>
              <a:t>the MIT AgeLab. </a:t>
            </a:r>
            <a:endParaRPr lang="en-US" dirty="0" smtClean="0">
              <a:ea typeface="ＭＳ Ｐゴシック"/>
            </a:endParaRPr>
          </a:p>
          <a:p>
            <a:pPr eaLnBrk="1" hangingPunct="1"/>
            <a:endParaRPr lang="en-US" dirty="0">
              <a:ea typeface="ＭＳ Ｐゴシック"/>
            </a:endParaRPr>
          </a:p>
          <a:p>
            <a:pPr eaLnBrk="1" hangingPunct="1"/>
            <a:r>
              <a:rPr lang="en-US" dirty="0" smtClean="0">
                <a:ea typeface="ＭＳ Ｐゴシック"/>
              </a:rPr>
              <a:t>Thank you for your time and for being a great audience.</a:t>
            </a:r>
            <a:endParaRPr lang="en-US" dirty="0">
              <a:ea typeface="ＭＳ Ｐゴシック"/>
            </a:endParaRPr>
          </a:p>
          <a:p>
            <a:pPr eaLnBrk="1" hangingPunct="1"/>
            <a:endParaRPr lang="en-US" dirty="0" smtClean="0">
              <a:ea typeface="ＭＳ Ｐゴシック"/>
            </a:endParaRPr>
          </a:p>
          <a:p>
            <a:pPr eaLnBrk="1" hangingPunct="1"/>
            <a:endParaRPr lang="en-US" dirty="0">
              <a:ea typeface="ＭＳ Ｐゴシック"/>
            </a:endParaRPr>
          </a:p>
          <a:p>
            <a:pPr eaLnBrk="1" hangingPunct="1"/>
            <a:endParaRPr lang="en-US" dirty="0" smtClean="0">
              <a:ea typeface="ＭＳ Ｐゴシック"/>
            </a:endParaRPr>
          </a:p>
        </p:txBody>
      </p:sp>
    </p:spTree>
    <p:extLst>
      <p:ext uri="{BB962C8B-B14F-4D97-AF65-F5344CB8AC3E}">
        <p14:creationId xmlns:p14="http://schemas.microsoft.com/office/powerpoint/2010/main" val="1134612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6566DF5-45A1-462C-A38B-F96E0E5D98E3}" type="slidenum">
              <a:rPr lang="en-US" smtClean="0">
                <a:ea typeface="ＭＳ Ｐゴシック" pitchFamily="34" charset="-128"/>
              </a:rPr>
              <a:pPr>
                <a:defRPr/>
              </a:pPr>
              <a:t>39</a:t>
            </a:fld>
            <a:endParaRPr lang="en-US" dirty="0" smtClean="0">
              <a:ea typeface="ＭＳ Ｐゴシック" pitchFamily="34" charset="-128"/>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r>
              <a:rPr lang="en-US" dirty="0">
                <a:ea typeface="ＭＳ Ｐゴシック"/>
              </a:rPr>
              <a:t>Now </a:t>
            </a:r>
            <a:r>
              <a:rPr lang="en-US" dirty="0" smtClean="0">
                <a:ea typeface="ＭＳ Ｐゴシック"/>
              </a:rPr>
              <a:t>I’m </a:t>
            </a:r>
            <a:r>
              <a:rPr lang="en-US" dirty="0">
                <a:ea typeface="ＭＳ Ｐゴシック"/>
              </a:rPr>
              <a:t>going to quote </a:t>
            </a:r>
            <a:r>
              <a:rPr lang="en-US" dirty="0" smtClean="0">
                <a:ea typeface="ＭＳ Ｐゴシック"/>
              </a:rPr>
              <a:t>my favorite philosopher, </a:t>
            </a:r>
            <a:r>
              <a:rPr lang="en-US" dirty="0">
                <a:ea typeface="ＭＳ Ｐゴシック"/>
              </a:rPr>
              <a:t>Yogi </a:t>
            </a:r>
            <a:r>
              <a:rPr lang="en-US" dirty="0" smtClean="0">
                <a:ea typeface="ＭＳ Ｐゴシック"/>
              </a:rPr>
              <a:t>Berra, who </a:t>
            </a:r>
            <a:r>
              <a:rPr lang="en-US" dirty="0">
                <a:ea typeface="ＭＳ Ｐゴシック"/>
              </a:rPr>
              <a:t>said “The future ain’t what it used to </a:t>
            </a:r>
            <a:r>
              <a:rPr lang="en-US" dirty="0" smtClean="0">
                <a:ea typeface="ＭＳ Ｐゴシック"/>
              </a:rPr>
              <a:t>be.” </a:t>
            </a:r>
          </a:p>
          <a:p>
            <a:pPr eaLnBrk="1" hangingPunct="1"/>
            <a:r>
              <a:rPr lang="en-US" dirty="0" smtClean="0">
                <a:ea typeface="ＭＳ Ｐゴシック"/>
              </a:rPr>
              <a:t>I </a:t>
            </a:r>
            <a:r>
              <a:rPr lang="en-US" dirty="0">
                <a:ea typeface="ＭＳ Ｐゴシック"/>
              </a:rPr>
              <a:t>agree with that. </a:t>
            </a:r>
            <a:r>
              <a:rPr lang="en-US" dirty="0" smtClean="0">
                <a:ea typeface="ＭＳ Ｐゴシック"/>
              </a:rPr>
              <a:t>For </a:t>
            </a:r>
            <a:r>
              <a:rPr lang="en-US" dirty="0">
                <a:ea typeface="ＭＳ Ｐゴシック"/>
              </a:rPr>
              <a:t>that </a:t>
            </a:r>
            <a:r>
              <a:rPr lang="en-US" dirty="0" smtClean="0">
                <a:ea typeface="ＭＳ Ｐゴシック"/>
              </a:rPr>
              <a:t>reason, </a:t>
            </a:r>
            <a:r>
              <a:rPr lang="en-US" dirty="0">
                <a:ea typeface="ＭＳ Ｐゴシック"/>
              </a:rPr>
              <a:t>we’ll continue to do our research </a:t>
            </a:r>
            <a:r>
              <a:rPr lang="en-US" dirty="0" smtClean="0">
                <a:ea typeface="ＭＳ Ｐゴシック"/>
              </a:rPr>
              <a:t>at </a:t>
            </a:r>
            <a:r>
              <a:rPr lang="en-US" dirty="0">
                <a:ea typeface="ＭＳ Ｐゴシック"/>
              </a:rPr>
              <a:t>the MIT AgeLab. </a:t>
            </a:r>
            <a:endParaRPr lang="en-US" dirty="0" smtClean="0">
              <a:ea typeface="ＭＳ Ｐゴシック"/>
            </a:endParaRPr>
          </a:p>
          <a:p>
            <a:pPr eaLnBrk="1" hangingPunct="1"/>
            <a:endParaRPr lang="en-US" dirty="0">
              <a:ea typeface="ＭＳ Ｐゴシック"/>
            </a:endParaRPr>
          </a:p>
          <a:p>
            <a:pPr eaLnBrk="1" hangingPunct="1"/>
            <a:r>
              <a:rPr lang="en-US" dirty="0" smtClean="0">
                <a:ea typeface="ＭＳ Ｐゴシック"/>
              </a:rPr>
              <a:t>Thank you for your time and for being a great audience.</a:t>
            </a:r>
            <a:endParaRPr lang="en-US" dirty="0">
              <a:ea typeface="ＭＳ Ｐゴシック"/>
            </a:endParaRPr>
          </a:p>
          <a:p>
            <a:pPr eaLnBrk="1" hangingPunct="1"/>
            <a:endParaRPr lang="en-US" dirty="0" smtClean="0">
              <a:ea typeface="ＭＳ Ｐゴシック"/>
            </a:endParaRPr>
          </a:p>
          <a:p>
            <a:pPr eaLnBrk="1" hangingPunct="1"/>
            <a:endParaRPr lang="en-US" dirty="0">
              <a:ea typeface="ＭＳ Ｐゴシック"/>
            </a:endParaRPr>
          </a:p>
          <a:p>
            <a:pPr eaLnBrk="1" hangingPunct="1"/>
            <a:endParaRPr lang="en-US" dirty="0" smtClean="0">
              <a:ea typeface="ＭＳ Ｐゴシック"/>
            </a:endParaRPr>
          </a:p>
        </p:txBody>
      </p:sp>
    </p:spTree>
    <p:extLst>
      <p:ext uri="{BB962C8B-B14F-4D97-AF65-F5344CB8AC3E}">
        <p14:creationId xmlns:p14="http://schemas.microsoft.com/office/powerpoint/2010/main" val="314278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F40775D5-87DE-4643-8FC3-046F4D14F569}" type="slidenum">
              <a:rPr lang="en-US" smtClean="0">
                <a:ea typeface="ＭＳ Ｐゴシック" pitchFamily="34" charset="-128"/>
              </a:rPr>
              <a:pPr>
                <a:defRPr/>
              </a:pPr>
              <a:t>4</a:t>
            </a:fld>
            <a:endParaRPr lang="en-US" dirty="0" smtClean="0">
              <a:ea typeface="ＭＳ Ｐゴシック" pitchFamily="34"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t>Here’s what we’ll </a:t>
            </a:r>
            <a:r>
              <a:rPr lang="en-US" dirty="0"/>
              <a:t>talk </a:t>
            </a:r>
            <a:r>
              <a:rPr lang="en-US" dirty="0" smtClean="0"/>
              <a:t>about today. </a:t>
            </a:r>
          </a:p>
          <a:p>
            <a:pPr eaLnBrk="1" hangingPunct="1"/>
            <a:r>
              <a:rPr lang="en-US" dirty="0" smtClean="0"/>
              <a:t>First, we’ll talk </a:t>
            </a:r>
            <a:r>
              <a:rPr lang="en-US" dirty="0"/>
              <a:t>about personal agendas. </a:t>
            </a:r>
            <a:r>
              <a:rPr lang="en-US" dirty="0" smtClean="0"/>
              <a:t>What’s </a:t>
            </a:r>
            <a:r>
              <a:rPr lang="en-US" dirty="0"/>
              <a:t>on our personal agenda?  How does it get </a:t>
            </a:r>
            <a:r>
              <a:rPr lang="en-US" dirty="0" smtClean="0"/>
              <a:t>there, and why </a:t>
            </a:r>
            <a:r>
              <a:rPr lang="en-US" dirty="0"/>
              <a:t>is it so difficult to </a:t>
            </a:r>
            <a:r>
              <a:rPr lang="en-US" dirty="0" smtClean="0"/>
              <a:t>stay focused on things </a:t>
            </a:r>
            <a:r>
              <a:rPr lang="en-US" dirty="0"/>
              <a:t>in today’s culture? </a:t>
            </a:r>
            <a:r>
              <a:rPr lang="en-US" dirty="0" smtClean="0"/>
              <a:t>We’ll </a:t>
            </a:r>
            <a:r>
              <a:rPr lang="en-US" dirty="0"/>
              <a:t>touch on some of the </a:t>
            </a:r>
            <a:r>
              <a:rPr lang="en-US" dirty="0" smtClean="0"/>
              <a:t>reasons why life is more </a:t>
            </a:r>
            <a:r>
              <a:rPr lang="en-US" dirty="0"/>
              <a:t>complicated than ever.  </a:t>
            </a:r>
            <a:endParaRPr lang="en-US" dirty="0" smtClean="0"/>
          </a:p>
          <a:p>
            <a:pPr eaLnBrk="1" hangingPunct="1"/>
            <a:r>
              <a:rPr lang="en-US" dirty="0" smtClean="0"/>
              <a:t>Second, </a:t>
            </a:r>
            <a:r>
              <a:rPr lang="en-US" dirty="0"/>
              <a:t>I’ll </a:t>
            </a:r>
            <a:r>
              <a:rPr lang="en-US" dirty="0" smtClean="0"/>
              <a:t>share three critical questions that </a:t>
            </a:r>
            <a:r>
              <a:rPr lang="en-US" dirty="0"/>
              <a:t>MIT AgeLab </a:t>
            </a:r>
            <a:r>
              <a:rPr lang="en-US" dirty="0" smtClean="0"/>
              <a:t>says anyone </a:t>
            </a:r>
            <a:r>
              <a:rPr lang="en-US" dirty="0"/>
              <a:t>over age 45 </a:t>
            </a:r>
            <a:r>
              <a:rPr lang="en-US" dirty="0" smtClean="0"/>
              <a:t>must ask either themselves or those </a:t>
            </a:r>
            <a:r>
              <a:rPr lang="en-US" dirty="0"/>
              <a:t>they love and care for.  </a:t>
            </a:r>
            <a:endParaRPr lang="en-US" dirty="0" smtClean="0"/>
          </a:p>
          <a:p>
            <a:pPr eaLnBrk="1" hangingPunct="1"/>
            <a:r>
              <a:rPr lang="en-US" dirty="0" smtClean="0"/>
              <a:t>Third, we’ll discuss how the answers to those questions can impact </a:t>
            </a:r>
            <a:r>
              <a:rPr lang="en-US" dirty="0"/>
              <a:t>the way we </a:t>
            </a:r>
            <a:r>
              <a:rPr lang="en-US" dirty="0" smtClean="0"/>
              <a:t>invest; how </a:t>
            </a:r>
            <a:r>
              <a:rPr lang="en-US" dirty="0"/>
              <a:t>we can invest more </a:t>
            </a:r>
            <a:r>
              <a:rPr lang="en-US" dirty="0" smtClean="0"/>
              <a:t>intentionally to assemble that image, or make our vision for our future come to life.  </a:t>
            </a:r>
          </a:p>
          <a:p>
            <a:pPr eaLnBrk="1" hangingPunct="1"/>
            <a:endParaRPr lang="en-US" dirty="0" smtClean="0"/>
          </a:p>
        </p:txBody>
      </p:sp>
    </p:spTree>
    <p:extLst>
      <p:ext uri="{BB962C8B-B14F-4D97-AF65-F5344CB8AC3E}">
        <p14:creationId xmlns:p14="http://schemas.microsoft.com/office/powerpoint/2010/main" val="67587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D01AAC6-47ED-43E0-9F1E-D421D0DFE498}" type="slidenum">
              <a:rPr lang="en-US" smtClean="0">
                <a:ea typeface="ＭＳ Ｐゴシック" pitchFamily="34" charset="-128"/>
              </a:rPr>
              <a:pPr>
                <a:defRPr/>
              </a:pPr>
              <a:t>5</a:t>
            </a:fld>
            <a:endParaRPr lang="en-US" dirty="0" smtClean="0">
              <a:ea typeface="ＭＳ Ｐゴシック" pitchFamily="34" charset="-128"/>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a:t>So what is a personal agenda, and why is it so hard to manage things in today’s society?</a:t>
            </a:r>
            <a:endParaRPr lang="en-US" dirty="0">
              <a:ea typeface="ＭＳ Ｐゴシック"/>
            </a:endParaRPr>
          </a:p>
        </p:txBody>
      </p:sp>
    </p:spTree>
    <p:extLst>
      <p:ext uri="{BB962C8B-B14F-4D97-AF65-F5344CB8AC3E}">
        <p14:creationId xmlns:p14="http://schemas.microsoft.com/office/powerpoint/2010/main" val="332577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6833E80-DA1D-40DA-AE50-B284BAA21507}" type="slidenum">
              <a:rPr lang="en-US"/>
              <a:pPr/>
              <a:t>6</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dirty="0" smtClean="0"/>
              <a:t>The MIT </a:t>
            </a:r>
            <a:r>
              <a:rPr lang="en-US" dirty="0"/>
              <a:t>AgeLab tells us </a:t>
            </a:r>
            <a:r>
              <a:rPr lang="en-US" dirty="0" smtClean="0"/>
              <a:t>that </a:t>
            </a:r>
            <a:r>
              <a:rPr lang="en-US" dirty="0"/>
              <a:t>in today’s society the volume, </a:t>
            </a:r>
            <a:r>
              <a:rPr lang="en-US" dirty="0" smtClean="0"/>
              <a:t>velocity, </a:t>
            </a:r>
            <a:r>
              <a:rPr lang="en-US" dirty="0"/>
              <a:t>and complexity of life </a:t>
            </a:r>
            <a:r>
              <a:rPr lang="en-US" dirty="0" smtClean="0"/>
              <a:t>today makes </a:t>
            </a:r>
            <a:r>
              <a:rPr lang="en-US" dirty="0"/>
              <a:t>managing </a:t>
            </a:r>
            <a:r>
              <a:rPr lang="en-US" dirty="0" smtClean="0"/>
              <a:t>it </a:t>
            </a:r>
            <a:r>
              <a:rPr lang="en-US" dirty="0"/>
              <a:t>more difficult </a:t>
            </a:r>
            <a:r>
              <a:rPr lang="en-US" dirty="0" smtClean="0"/>
              <a:t>than </a:t>
            </a:r>
            <a:r>
              <a:rPr lang="en-US" dirty="0"/>
              <a:t>ever before. </a:t>
            </a:r>
            <a:r>
              <a:rPr lang="en-US" dirty="0" smtClean="0"/>
              <a:t>Some of us </a:t>
            </a:r>
            <a:r>
              <a:rPr lang="en-US" dirty="0"/>
              <a:t>are managing as many as </a:t>
            </a:r>
            <a:r>
              <a:rPr lang="en-US" dirty="0" smtClean="0"/>
              <a:t>four, and sometimes </a:t>
            </a:r>
            <a:r>
              <a:rPr lang="en-US" dirty="0"/>
              <a:t>five </a:t>
            </a:r>
            <a:r>
              <a:rPr lang="en-US" dirty="0" smtClean="0"/>
              <a:t>generations, providing </a:t>
            </a:r>
            <a:r>
              <a:rPr lang="en-US" dirty="0"/>
              <a:t>care both up and down the generational scale. </a:t>
            </a:r>
            <a:r>
              <a:rPr lang="en-US" dirty="0" smtClean="0"/>
              <a:t>In the bubbles, you might see several different </a:t>
            </a:r>
            <a:r>
              <a:rPr lang="en-US" dirty="0"/>
              <a:t>areas </a:t>
            </a:r>
            <a:r>
              <a:rPr lang="en-US" dirty="0" smtClean="0"/>
              <a:t>you can relate to, whether </a:t>
            </a:r>
            <a:r>
              <a:rPr lang="en-US" dirty="0"/>
              <a:t>it’s retirement, civic engagement, marriage, </a:t>
            </a:r>
            <a:r>
              <a:rPr lang="en-US" dirty="0" smtClean="0"/>
              <a:t>transporting kids</a:t>
            </a:r>
            <a:r>
              <a:rPr lang="en-US" dirty="0"/>
              <a:t>, </a:t>
            </a:r>
            <a:r>
              <a:rPr lang="en-US" dirty="0" smtClean="0"/>
              <a:t>or any of the other things on the screen. Juggling all of these concerns and priorities has made it even more complicated―again </a:t>
            </a:r>
            <a:r>
              <a:rPr lang="en-US" dirty="0"/>
              <a:t>by the size </a:t>
            </a:r>
            <a:r>
              <a:rPr lang="en-US" dirty="0" smtClean="0"/>
              <a:t>of </a:t>
            </a:r>
            <a:r>
              <a:rPr lang="en-US" dirty="0"/>
              <a:t>our families and </a:t>
            </a:r>
            <a:r>
              <a:rPr lang="en-US" dirty="0" smtClean="0"/>
              <a:t>the breadth of our interests―due </a:t>
            </a:r>
            <a:r>
              <a:rPr lang="en-US" dirty="0"/>
              <a:t>to how much longer we are living</a:t>
            </a:r>
            <a:r>
              <a:rPr lang="en-US" dirty="0" smtClean="0"/>
              <a:t>. </a:t>
            </a:r>
          </a:p>
        </p:txBody>
      </p:sp>
    </p:spTree>
    <p:extLst>
      <p:ext uri="{BB962C8B-B14F-4D97-AF65-F5344CB8AC3E}">
        <p14:creationId xmlns:p14="http://schemas.microsoft.com/office/powerpoint/2010/main" val="344622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cs typeface="Arial" panose="020B0604020202020204" pitchFamily="34" charset="0"/>
              </a:rPr>
              <a:t>Life is coming at us at maximum velocity.</a:t>
            </a:r>
          </a:p>
          <a:p>
            <a:r>
              <a:rPr lang="en-US" sz="1100" dirty="0">
                <a:cs typeface="Arial" panose="020B0604020202020204" pitchFamily="34" charset="0"/>
              </a:rPr>
              <a:t>Normally, my iPhone would be in pocket. Does anyone know what year the Apple iPhone was introduced to the United States market?  Any guesses?</a:t>
            </a:r>
          </a:p>
          <a:p>
            <a:r>
              <a:rPr lang="en-US" sz="1100" dirty="0">
                <a:cs typeface="Arial" panose="020B0604020202020204" pitchFamily="34" charset="0"/>
              </a:rPr>
              <a:t>It was 2007. The technology has only been around for roughly a decade. Has anyone tried to talk to their grandchildren lately via e-mail, text, or call them on their cell phones? It’s changed the way we communicate. It’s also changed the way we make purchases, the way we evaluate products and services, and the way we seek information. </a:t>
            </a:r>
          </a:p>
          <a:p>
            <a:r>
              <a:rPr lang="en-US" sz="1100" dirty="0">
                <a:cs typeface="Arial" panose="020B0604020202020204" pitchFamily="34" charset="0"/>
              </a:rPr>
              <a:t>Technology has a profound impact on the way we do things. With each new gadget, we ask, “This is going to do what?” Initially we think it’ll give us more free time, allowing us to pause and reflect and just be. But what has it done instead? It’s caused us to cram more and more into our day. So the increased volume of issues are coming at us with increased velocity, right? Because in today’s culture, if you don’t answer my texts within 30 minutes I start getting impatient and annoyed. </a:t>
            </a:r>
          </a:p>
        </p:txBody>
      </p:sp>
      <p:sp>
        <p:nvSpPr>
          <p:cNvPr id="4" name="Slide Number Placeholder 3"/>
          <p:cNvSpPr>
            <a:spLocks noGrp="1"/>
          </p:cNvSpPr>
          <p:nvPr>
            <p:ph type="sldNum" sz="quarter" idx="10"/>
          </p:nvPr>
        </p:nvSpPr>
        <p:spPr/>
        <p:txBody>
          <a:bodyPr/>
          <a:lstStyle/>
          <a:p>
            <a:pPr>
              <a:defRPr/>
            </a:pPr>
            <a:fld id="{D7515C0D-BE88-459B-B967-E6D26F641C46}" type="slidenum">
              <a:rPr lang="en-US" smtClean="0"/>
              <a:pPr>
                <a:defRPr/>
              </a:pPr>
              <a:t>7</a:t>
            </a:fld>
            <a:endParaRPr lang="en-US" dirty="0"/>
          </a:p>
        </p:txBody>
      </p:sp>
    </p:spTree>
    <p:extLst>
      <p:ext uri="{BB962C8B-B14F-4D97-AF65-F5344CB8AC3E}">
        <p14:creationId xmlns:p14="http://schemas.microsoft.com/office/powerpoint/2010/main" val="372767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6833E80-DA1D-40DA-AE50-B284BAA21507}" type="slidenum">
              <a:rPr lang="en-US"/>
              <a:pPr/>
              <a:t>8</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dirty="0">
                <a:cs typeface="Arial" panose="020B0604020202020204" pitchFamily="34" charset="0"/>
              </a:rPr>
              <a:t>I always characterize this </a:t>
            </a:r>
            <a:r>
              <a:rPr lang="en-US" dirty="0" smtClean="0">
                <a:cs typeface="Arial" panose="020B0604020202020204" pitchFamily="34" charset="0"/>
              </a:rPr>
              <a:t>as, “just </a:t>
            </a:r>
            <a:r>
              <a:rPr lang="en-US" dirty="0">
                <a:cs typeface="Arial" panose="020B0604020202020204" pitchFamily="34" charset="0"/>
              </a:rPr>
              <a:t>when you thought you knew all the answers, they change the questions</a:t>
            </a:r>
            <a:r>
              <a:rPr lang="en-US" dirty="0" smtClean="0">
                <a:cs typeface="Arial" panose="020B0604020202020204" pitchFamily="34" charset="0"/>
              </a:rPr>
              <a:t>.” </a:t>
            </a:r>
            <a:r>
              <a:rPr lang="en-US" dirty="0">
                <a:cs typeface="Arial" panose="020B0604020202020204" pitchFamily="34" charset="0"/>
              </a:rPr>
              <a:t>Just when you thought your blood pressure was within a manageable range, they change the standards, right? </a:t>
            </a:r>
            <a:r>
              <a:rPr lang="en-US" dirty="0" smtClean="0">
                <a:cs typeface="Arial" panose="020B0604020202020204" pitchFamily="34" charset="0"/>
              </a:rPr>
              <a:t>Just </a:t>
            </a:r>
            <a:r>
              <a:rPr lang="en-US" dirty="0">
                <a:cs typeface="Arial" panose="020B0604020202020204" pitchFamily="34" charset="0"/>
              </a:rPr>
              <a:t>when you learn how to eat in the food pyramid, it’s not a pyramid anymore―it’s my plate. New research uncovering new techniques also uncovers new standards. Information </a:t>
            </a:r>
            <a:r>
              <a:rPr lang="en-US" dirty="0" smtClean="0">
                <a:cs typeface="Arial" panose="020B0604020202020204" pitchFamily="34" charset="0"/>
              </a:rPr>
              <a:t>is everywhere</a:t>
            </a:r>
            <a:r>
              <a:rPr lang="en-US" dirty="0">
                <a:cs typeface="Arial" panose="020B0604020202020204" pitchFamily="34" charset="0"/>
              </a:rPr>
              <a:t>, but has it made making decisions any </a:t>
            </a:r>
            <a:r>
              <a:rPr lang="en-US" dirty="0" smtClean="0">
                <a:cs typeface="Arial" panose="020B0604020202020204" pitchFamily="34" charset="0"/>
              </a:rPr>
              <a:t>easier? More </a:t>
            </a:r>
            <a:r>
              <a:rPr lang="en-US" dirty="0">
                <a:cs typeface="Arial" panose="020B0604020202020204" pitchFamily="34" charset="0"/>
              </a:rPr>
              <a:t>than ever we have information available at our fingertips, but many would say it’s actually complicated the process. </a:t>
            </a:r>
            <a:endParaRPr lang="en-US" dirty="0">
              <a:ea typeface="ＭＳ Ｐゴシック" pitchFamily="-84" charset="-128"/>
              <a:cs typeface="Arial" panose="020B0604020202020204" pitchFamily="34" charset="0"/>
            </a:endParaRPr>
          </a:p>
          <a:p>
            <a:endParaRPr lang="en-US" dirty="0">
              <a:ea typeface="ＭＳ Ｐゴシック" pitchFamily="-84" charset="-128"/>
            </a:endParaRPr>
          </a:p>
          <a:p>
            <a:endParaRPr lang="en-US" dirty="0" smtClean="0"/>
          </a:p>
        </p:txBody>
      </p:sp>
    </p:spTree>
    <p:extLst>
      <p:ext uri="{BB962C8B-B14F-4D97-AF65-F5344CB8AC3E}">
        <p14:creationId xmlns:p14="http://schemas.microsoft.com/office/powerpoint/2010/main" val="267549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4233"/>
            <a:fld id="{3D956355-788A-4CB2-B6F3-1F6D6E147BF6}" type="slidenum">
              <a:rPr lang="en-US" smtClean="0"/>
              <a:pPr defTabSz="964233"/>
              <a:t>9</a:t>
            </a:fld>
            <a:endParaRPr lang="en-US" dirty="0" smtClean="0"/>
          </a:p>
        </p:txBody>
      </p:sp>
      <p:sp>
        <p:nvSpPr>
          <p:cNvPr id="43011" name="Rectangle 2"/>
          <p:cNvSpPr>
            <a:spLocks noGrp="1" noRot="1" noChangeAspect="1" noChangeArrowheads="1" noTextEdit="1"/>
          </p:cNvSpPr>
          <p:nvPr>
            <p:ph type="sldImg"/>
          </p:nvPr>
        </p:nvSpPr>
        <p:spPr>
          <a:xfrm>
            <a:off x="1257300" y="719138"/>
            <a:ext cx="4800600" cy="3600450"/>
          </a:xfrm>
          <a:ln/>
        </p:spPr>
      </p:sp>
      <p:sp>
        <p:nvSpPr>
          <p:cNvPr id="43012" name="Rectangle 3"/>
          <p:cNvSpPr>
            <a:spLocks noGrp="1" noChangeArrowheads="1"/>
          </p:cNvSpPr>
          <p:nvPr>
            <p:ph type="body" idx="1"/>
          </p:nvPr>
        </p:nvSpPr>
        <p:spPr>
          <a:noFill/>
          <a:ln/>
        </p:spPr>
        <p:txBody>
          <a:bodyPr/>
          <a:lstStyle/>
          <a:p>
            <a:r>
              <a:rPr lang="en-US" b="0" dirty="0" smtClean="0"/>
              <a:t>Somewhere between year 2015 and 2020 it’s projected that the world’s population of people over age 65 will exceed the population of people under age five for the first time in history. So we have a crossing of the lines, if you will.  </a:t>
            </a:r>
          </a:p>
          <a:p>
            <a:r>
              <a:rPr lang="en-US" b="0" dirty="0" smtClean="0"/>
              <a:t>Why is that happening? It’s because of longevity trends not only in the United States, but around the world. The slide in front of you is a life expectancy chart and has a bunch of numbers on it, so I’ll make this easy for you. Look at the bottom  right corner of the chart; it’s what we call the rule of 63/36. The rule of 63/36 states that for two people both aged 65 and married today in the United States, there’s a 63% chance that one of the two will live to age 90. Just flip those numbers around and there is a 36% that one of the two will live to age 95. Ladies, I probably don’t need to tell you who that’ll be, but what we do find is that Americans in general tend to underestimate their longevity. </a:t>
            </a:r>
            <a:r>
              <a:rPr lang="en-US" dirty="0" smtClean="0"/>
              <a:t> </a:t>
            </a:r>
          </a:p>
          <a:p>
            <a:r>
              <a:rPr lang="en-US" b="0" dirty="0" smtClean="0"/>
              <a:t>Raise your hand if your parents or grandparents lived to age 85. Anybody in the room? How about age 90? Past age 95? Age </a:t>
            </a:r>
            <a:r>
              <a:rPr lang="en-US" b="0" i="1" dirty="0" smtClean="0"/>
              <a:t>100</a:t>
            </a:r>
            <a:r>
              <a:rPr lang="en-US" b="0" dirty="0" smtClean="0"/>
              <a:t>?</a:t>
            </a:r>
          </a:p>
          <a:p>
            <a:r>
              <a:rPr lang="en-US" b="0" dirty="0" smtClean="0"/>
              <a:t>The fastest growing age group is centenarians. Why? Life expectancies are increasing because of advances in medical therapies and technologies and healthier lifestyles. Generally speaking, when we look at demographic trends the fact that we’re living longer is no accident.  </a:t>
            </a:r>
          </a:p>
        </p:txBody>
      </p:sp>
    </p:spTree>
    <p:extLst>
      <p:ext uri="{BB962C8B-B14F-4D97-AF65-F5344CB8AC3E}">
        <p14:creationId xmlns:p14="http://schemas.microsoft.com/office/powerpoint/2010/main" val="153444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305800" cy="2819399"/>
          </a:xfrm>
        </p:spPr>
        <p:txBody>
          <a:bodyPr/>
          <a:lstStyle>
            <a:lvl1pPr>
              <a:defRPr sz="2000" b="1"/>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
            <a:ext cx="6705600" cy="721453"/>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457200" y="4953000"/>
            <a:ext cx="8305800" cy="914400"/>
          </a:xfrm>
        </p:spPr>
        <p:txBody>
          <a:bodyPr/>
          <a:lstStyle>
            <a:lvl1pPr marL="0" indent="0">
              <a:buFontTx/>
              <a:buNone/>
              <a:defRPr sz="3200"/>
            </a:lvl1pPr>
          </a:lstStyle>
          <a:p>
            <a:pPr lvl="0"/>
            <a:r>
              <a:rPr lang="en-US" dirty="0" smtClean="0"/>
              <a:t>Click to edit Master text styles</a:t>
            </a:r>
          </a:p>
        </p:txBody>
      </p:sp>
      <p:sp>
        <p:nvSpPr>
          <p:cNvPr id="9" name="Rectangle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305800" cy="2819399"/>
          </a:xfrm>
        </p:spPr>
        <p:txBody>
          <a:bodyPr/>
          <a:lstStyle>
            <a:lvl1pPr>
              <a:defRPr sz="2000" b="1"/>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
            <a:ext cx="6705600" cy="687897"/>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457200" y="4953000"/>
            <a:ext cx="8305800" cy="914400"/>
          </a:xfrm>
        </p:spPr>
        <p:txBody>
          <a:bodyPr/>
          <a:lstStyle>
            <a:lvl1pPr marL="0" indent="0">
              <a:buFontTx/>
              <a:buNone/>
              <a:defRPr sz="3200"/>
            </a:lvl1pPr>
          </a:lstStyle>
          <a:p>
            <a:pPr lvl="0"/>
            <a:r>
              <a:rPr lang="en-US" dirty="0" smtClean="0"/>
              <a:t>Click to edit Master text styles</a:t>
            </a:r>
          </a:p>
        </p:txBody>
      </p:sp>
      <p:sp>
        <p:nvSpPr>
          <p:cNvPr id="7"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90600" y="833230"/>
            <a:ext cx="7620000" cy="690770"/>
          </a:xfrm>
        </p:spPr>
        <p:txBody>
          <a:bodyPr/>
          <a:lstStyle>
            <a:lvl1pPr marL="0" indent="0" algn="l">
              <a:buNone/>
              <a:defRPr sz="3200"/>
            </a:lvl1pPr>
            <a:lvl2pPr marL="0" indent="0" algn="l">
              <a:buNone/>
              <a:defRPr sz="2400"/>
            </a:lvl2pPr>
          </a:lstStyle>
          <a:p>
            <a:pPr lvl="0"/>
            <a:r>
              <a:rPr lang="en-US" dirty="0" smtClean="0"/>
              <a:t>Click to edit Master text styles</a:t>
            </a:r>
          </a:p>
        </p:txBody>
      </p:sp>
      <p:sp>
        <p:nvSpPr>
          <p:cNvPr id="9" name="Text Placeholder 8"/>
          <p:cNvSpPr>
            <a:spLocks noGrp="1"/>
          </p:cNvSpPr>
          <p:nvPr>
            <p:ph type="body" sz="quarter" idx="13"/>
          </p:nvPr>
        </p:nvSpPr>
        <p:spPr>
          <a:xfrm>
            <a:off x="990600" y="1548990"/>
            <a:ext cx="5257800" cy="1808810"/>
          </a:xfrm>
        </p:spPr>
        <p:txBody>
          <a:bodyPr/>
          <a:lstStyle>
            <a:lvl1pPr marL="0" indent="0">
              <a:spcBef>
                <a:spcPts val="0"/>
              </a:spcBef>
              <a:buFontTx/>
              <a:buNone/>
              <a:defRPr sz="2400"/>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305800" cy="2819399"/>
          </a:xfrm>
        </p:spPr>
        <p:txBody>
          <a:bodyPr/>
          <a:lstStyle>
            <a:lvl1pPr marL="0" indent="0">
              <a:buNone/>
              <a:defRPr sz="2000" b="1"/>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Rectangle 5"/>
          <p:cNvSpPr>
            <a:spLocks noGrp="1" noChangeArrowheads="1"/>
          </p:cNvSpPr>
          <p:nvPr>
            <p:ph type="sldNum" sz="quarter" idx="12"/>
          </p:nvPr>
        </p:nvSpPr>
        <p:spPr/>
        <p:txBody>
          <a:bodyPr/>
          <a:lstStyle>
            <a:lvl1pPr>
              <a:defRPr/>
            </a:lvl1pPr>
          </a:lstStyle>
          <a:p>
            <a:pPr>
              <a:defRPr/>
            </a:pPr>
            <a:fld id="{14E545A1-3DD3-4C0F-A7DC-8FF35B4119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91574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90600" y="833230"/>
            <a:ext cx="7620000" cy="690770"/>
          </a:xfrm>
        </p:spPr>
        <p:txBody>
          <a:bodyPr/>
          <a:lstStyle>
            <a:lvl1pPr marL="0" indent="0" algn="l">
              <a:buNone/>
              <a:defRPr sz="3200"/>
            </a:lvl1pPr>
            <a:lvl2pPr marL="0" indent="0" algn="l">
              <a:buNone/>
              <a:defRPr sz="2400"/>
            </a:lvl2pPr>
          </a:lstStyle>
          <a:p>
            <a:pPr lvl="0"/>
            <a:r>
              <a:rPr lang="en-US" dirty="0" smtClean="0"/>
              <a:t>Click to edit Master text styles</a:t>
            </a:r>
          </a:p>
        </p:txBody>
      </p:sp>
      <p:sp>
        <p:nvSpPr>
          <p:cNvPr id="9" name="Text Placeholder 8"/>
          <p:cNvSpPr>
            <a:spLocks noGrp="1"/>
          </p:cNvSpPr>
          <p:nvPr>
            <p:ph type="body" sz="quarter" idx="13"/>
          </p:nvPr>
        </p:nvSpPr>
        <p:spPr>
          <a:xfrm>
            <a:off x="990600" y="1548990"/>
            <a:ext cx="5257800" cy="1808810"/>
          </a:xfrm>
        </p:spPr>
        <p:txBody>
          <a:bodyPr/>
          <a:lstStyle>
            <a:lvl1pPr marL="0" indent="0">
              <a:spcBef>
                <a:spcPts val="0"/>
              </a:spcBef>
              <a:buFontTx/>
              <a:buNone/>
              <a:defRPr sz="2400"/>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9596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305800" cy="2819399"/>
          </a:xfrm>
        </p:spPr>
        <p:txBody>
          <a:bodyPr/>
          <a:lstStyle>
            <a:lvl1pPr>
              <a:defRPr sz="2000" b="1"/>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6705600" cy="687897"/>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457200" y="4953000"/>
            <a:ext cx="8305800" cy="914400"/>
          </a:xfrm>
        </p:spPr>
        <p:txBody>
          <a:bodyPr/>
          <a:lstStyle>
            <a:lvl1pPr marL="0" indent="0">
              <a:buFontTx/>
              <a:buNone/>
              <a:defRPr sz="3200"/>
            </a:lvl1pPr>
          </a:lstStyle>
          <a:p>
            <a:pPr lvl="0"/>
            <a:r>
              <a:rPr lang="en-US" dirty="0" smtClean="0"/>
              <a:t>Click to edit Master text styles</a:t>
            </a:r>
          </a:p>
        </p:txBody>
      </p:sp>
      <p:sp>
        <p:nvSpPr>
          <p:cNvPr id="24" name="Rectangle 5"/>
          <p:cNvSpPr>
            <a:spLocks noGrp="1" noChangeArrowheads="1"/>
          </p:cNvSpPr>
          <p:nvPr>
            <p:ph type="sldNum" sz="quarter" idx="12"/>
          </p:nvPr>
        </p:nvSpPr>
        <p:spPr/>
        <p:txBody>
          <a:bodyPr/>
          <a:lstStyle>
            <a:lvl1pPr>
              <a:defRPr/>
            </a:lvl1pPr>
          </a:lstStyle>
          <a:p>
            <a:pPr>
              <a:defRPr/>
            </a:pPr>
            <a:fld id="{14E545A1-3DD3-4C0F-A7DC-8FF35B4119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69634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90600" y="833230"/>
            <a:ext cx="7620000" cy="690770"/>
          </a:xfrm>
        </p:spPr>
        <p:txBody>
          <a:bodyPr/>
          <a:lstStyle>
            <a:lvl1pPr marL="0" indent="0" algn="l">
              <a:buNone/>
              <a:defRPr sz="3200"/>
            </a:lvl1pPr>
            <a:lvl2pPr marL="0" indent="0" algn="l">
              <a:buNone/>
              <a:defRPr sz="2400"/>
            </a:lvl2pPr>
          </a:lstStyle>
          <a:p>
            <a:pPr lvl="0"/>
            <a:r>
              <a:rPr lang="en-US" dirty="0" smtClean="0"/>
              <a:t>Click to edit Master text styles</a:t>
            </a:r>
          </a:p>
        </p:txBody>
      </p:sp>
      <p:sp>
        <p:nvSpPr>
          <p:cNvPr id="9" name="Text Placeholder 8"/>
          <p:cNvSpPr>
            <a:spLocks noGrp="1"/>
          </p:cNvSpPr>
          <p:nvPr>
            <p:ph type="body" sz="quarter" idx="13"/>
          </p:nvPr>
        </p:nvSpPr>
        <p:spPr>
          <a:xfrm>
            <a:off x="990600" y="1548990"/>
            <a:ext cx="5257800" cy="1808810"/>
          </a:xfrm>
        </p:spPr>
        <p:txBody>
          <a:bodyPr/>
          <a:lstStyle>
            <a:lvl1pPr marL="0" indent="0">
              <a:spcBef>
                <a:spcPts val="0"/>
              </a:spcBef>
              <a:buFontTx/>
              <a:buNone/>
              <a:defRPr sz="2400"/>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6885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jec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lstStyle>
            <a:lvl1pPr marL="0" indent="0" algn="ctr">
              <a:buNone/>
              <a:defRPr sz="25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6" name="Slide Number Placeholder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8389"/>
            <a:ext cx="6705600" cy="687897"/>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609600" y="1295400"/>
            <a:ext cx="3886200" cy="1524000"/>
          </a:xfrm>
        </p:spPr>
        <p:txBody>
          <a:bodyPr anchor="ctr"/>
          <a:lstStyle>
            <a:lvl1pPr>
              <a:defRPr sz="2000" b="1"/>
            </a:lvl1pPr>
          </a:lstStyle>
          <a:p>
            <a:pPr lvl="0"/>
            <a:r>
              <a:rPr lang="en-US" dirty="0" smtClean="0"/>
              <a:t>Click to edit Master text styles</a:t>
            </a:r>
          </a:p>
        </p:txBody>
      </p:sp>
      <p:sp>
        <p:nvSpPr>
          <p:cNvPr id="15" name="Text Placeholder 14"/>
          <p:cNvSpPr>
            <a:spLocks noGrp="1"/>
          </p:cNvSpPr>
          <p:nvPr>
            <p:ph type="body" sz="quarter" idx="14"/>
          </p:nvPr>
        </p:nvSpPr>
        <p:spPr>
          <a:xfrm>
            <a:off x="609600" y="2895600"/>
            <a:ext cx="3886200" cy="1600200"/>
          </a:xfrm>
        </p:spPr>
        <p:txBody>
          <a:bodyPr anchor="ctr"/>
          <a:lstStyle>
            <a:lvl1pPr>
              <a:defRPr sz="2000" b="1"/>
            </a:lvl1pPr>
          </a:lstStyle>
          <a:p>
            <a:pPr lvl="0"/>
            <a:r>
              <a:rPr lang="en-US" dirty="0" smtClean="0"/>
              <a:t>Click to edit Master text styles</a:t>
            </a:r>
          </a:p>
        </p:txBody>
      </p:sp>
      <p:sp>
        <p:nvSpPr>
          <p:cNvPr id="17" name="Text Placeholder 16"/>
          <p:cNvSpPr>
            <a:spLocks noGrp="1"/>
          </p:cNvSpPr>
          <p:nvPr>
            <p:ph type="body" sz="quarter" idx="15"/>
          </p:nvPr>
        </p:nvSpPr>
        <p:spPr>
          <a:xfrm>
            <a:off x="609600" y="4572000"/>
            <a:ext cx="3886200" cy="1524000"/>
          </a:xfrm>
        </p:spPr>
        <p:txBody>
          <a:bodyPr anchor="ctr"/>
          <a:lstStyle>
            <a:lvl1pPr>
              <a:defRPr sz="2000" b="1"/>
            </a:lvl1pPr>
          </a:lstStyle>
          <a:p>
            <a:pPr lvl="0"/>
            <a:r>
              <a:rPr lang="en-US" dirty="0" smtClean="0"/>
              <a:t>Click to edit Master text styles</a:t>
            </a:r>
          </a:p>
        </p:txBody>
      </p:sp>
      <p:sp>
        <p:nvSpPr>
          <p:cNvPr id="8" name="Rectangle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opic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6" y="1600200"/>
            <a:ext cx="8305800" cy="4267200"/>
          </a:xfrm>
        </p:spPr>
        <p:txBody>
          <a:bodyPr/>
          <a:lstStyle>
            <a:lvl1pPr>
              <a:defRPr sz="2000" b="1"/>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49478" y="8389"/>
            <a:ext cx="5334000" cy="687897"/>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6" name="Slide Number Placeholder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76350"/>
            <a:ext cx="4724400" cy="1162250"/>
          </a:xfrm>
        </p:spPr>
        <p:txBody>
          <a:bodyPr anchor="ctr"/>
          <a:lstStyle>
            <a:lvl1pPr algn="ctr">
              <a:buNone/>
              <a:defRPr sz="3200" b="1"/>
            </a:lvl1pPr>
            <a:lvl2pPr>
              <a:defRPr sz="1600"/>
            </a:lvl2pPr>
            <a:lvl3pPr>
              <a:defRPr sz="1400"/>
            </a:lvl3pPr>
            <a:lvl4pPr>
              <a:defRPr sz="1400"/>
            </a:lvl4pPr>
            <a:lvl5pPr>
              <a:defRPr sz="1400"/>
            </a:lvl5pPr>
          </a:lstStyle>
          <a:p>
            <a:pPr lvl="0"/>
            <a:r>
              <a:rPr lang="en-US" dirty="0" smtClean="0"/>
              <a:t>Click to edit Master text styles</a:t>
            </a:r>
          </a:p>
        </p:txBody>
      </p:sp>
      <p:sp>
        <p:nvSpPr>
          <p:cNvPr id="5" name="Rectangle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16" name="Text Placeholder 11"/>
          <p:cNvSpPr>
            <a:spLocks noGrp="1"/>
          </p:cNvSpPr>
          <p:nvPr>
            <p:ph type="body" sz="quarter" idx="18"/>
          </p:nvPr>
        </p:nvSpPr>
        <p:spPr>
          <a:xfrm>
            <a:off x="609600" y="1447800"/>
            <a:ext cx="3886200" cy="1524000"/>
          </a:xfrm>
        </p:spPr>
        <p:txBody>
          <a:bodyPr/>
          <a:lstStyle>
            <a:lvl1pPr>
              <a:defRPr sz="2000" b="1" baseline="0"/>
            </a:lvl1pPr>
            <a:lvl2pPr>
              <a:defRPr sz="2000" b="1" i="1">
                <a:solidFill>
                  <a:srgbClr val="1D3364"/>
                </a:solidFill>
              </a:defRPr>
            </a:lvl2pPr>
            <a:lvl3pPr>
              <a:buNone/>
              <a:defRPr/>
            </a:lvl3pPr>
          </a:lstStyle>
          <a:p>
            <a:pPr lvl="0"/>
            <a:r>
              <a:rPr lang="en-US" dirty="0" smtClean="0"/>
              <a:t>Click to edit Master text styles</a:t>
            </a:r>
          </a:p>
          <a:p>
            <a:pPr lvl="1"/>
            <a:r>
              <a:rPr lang="en-US" dirty="0" smtClean="0"/>
              <a:t>Second level</a:t>
            </a:r>
          </a:p>
        </p:txBody>
      </p:sp>
      <p:sp>
        <p:nvSpPr>
          <p:cNvPr id="18" name="Text Placeholder 11"/>
          <p:cNvSpPr>
            <a:spLocks noGrp="1"/>
          </p:cNvSpPr>
          <p:nvPr>
            <p:ph type="body" sz="quarter" idx="19"/>
          </p:nvPr>
        </p:nvSpPr>
        <p:spPr>
          <a:xfrm>
            <a:off x="609600" y="3173505"/>
            <a:ext cx="3886200" cy="1524000"/>
          </a:xfrm>
        </p:spPr>
        <p:txBody>
          <a:bodyPr/>
          <a:lstStyle>
            <a:lvl1pPr>
              <a:defRPr sz="2000" b="1" baseline="0"/>
            </a:lvl1pPr>
            <a:lvl2pPr>
              <a:defRPr sz="2000" b="1" i="1">
                <a:solidFill>
                  <a:srgbClr val="1D3364"/>
                </a:solidFill>
              </a:defRPr>
            </a:lvl2pPr>
            <a:lvl3pPr>
              <a:buNone/>
              <a:defRPr/>
            </a:lvl3pPr>
          </a:lstStyle>
          <a:p>
            <a:pPr lvl="0"/>
            <a:r>
              <a:rPr lang="en-US" dirty="0" smtClean="0"/>
              <a:t>Click to edit Master text styles</a:t>
            </a:r>
          </a:p>
          <a:p>
            <a:pPr lvl="1"/>
            <a:r>
              <a:rPr lang="en-US" dirty="0" smtClean="0"/>
              <a:t>Second level</a:t>
            </a:r>
          </a:p>
        </p:txBody>
      </p:sp>
      <p:sp>
        <p:nvSpPr>
          <p:cNvPr id="19" name="Text Placeholder 11"/>
          <p:cNvSpPr>
            <a:spLocks noGrp="1"/>
          </p:cNvSpPr>
          <p:nvPr>
            <p:ph type="body" sz="quarter" idx="20"/>
          </p:nvPr>
        </p:nvSpPr>
        <p:spPr>
          <a:xfrm>
            <a:off x="609600" y="4876800"/>
            <a:ext cx="3886200" cy="1524000"/>
          </a:xfrm>
        </p:spPr>
        <p:txBody>
          <a:bodyPr/>
          <a:lstStyle>
            <a:lvl1pPr>
              <a:defRPr sz="2000" b="1" baseline="0"/>
            </a:lvl1pPr>
            <a:lvl2pPr>
              <a:defRPr sz="2000" b="1" i="1">
                <a:solidFill>
                  <a:srgbClr val="1D3364"/>
                </a:solidFill>
              </a:defRPr>
            </a:lvl2pPr>
            <a:lvl3pPr>
              <a:buNone/>
              <a:defRPr/>
            </a:lvl3pPr>
          </a:lstStyle>
          <a:p>
            <a:pPr lvl="0"/>
            <a:r>
              <a:rPr lang="en-US" dirty="0" smtClean="0"/>
              <a:t>Click to edit Master text styles</a:t>
            </a:r>
          </a:p>
          <a:p>
            <a:pPr lvl="1"/>
            <a:r>
              <a:rPr lang="en-US" dirty="0" smtClean="0"/>
              <a:t>Second level</a:t>
            </a:r>
          </a:p>
        </p:txBody>
      </p:sp>
      <p:sp>
        <p:nvSpPr>
          <p:cNvPr id="27" name="Title 1"/>
          <p:cNvSpPr>
            <a:spLocks noGrp="1"/>
          </p:cNvSpPr>
          <p:nvPr>
            <p:ph type="title"/>
          </p:nvPr>
        </p:nvSpPr>
        <p:spPr>
          <a:xfrm>
            <a:off x="457200" y="0"/>
            <a:ext cx="6705600" cy="1143000"/>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8" name="Rectangle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Idea - Next Steps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56" y="1600200"/>
            <a:ext cx="8305800" cy="4648199"/>
          </a:xfrm>
        </p:spPr>
        <p:txBody>
          <a:bodyPr/>
          <a:lstStyle>
            <a:lvl1pPr>
              <a:defRPr sz="2000" b="1"/>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6705600" cy="1143000"/>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6" name="Slide Number Placeholder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22" name="Title 1"/>
          <p:cNvSpPr>
            <a:spLocks noGrp="1"/>
          </p:cNvSpPr>
          <p:nvPr>
            <p:ph type="title"/>
          </p:nvPr>
        </p:nvSpPr>
        <p:spPr>
          <a:xfrm>
            <a:off x="457200" y="0"/>
            <a:ext cx="6705600" cy="1143000"/>
          </a:xfrm>
          <a:prstGeom prst="rect">
            <a:avLst/>
          </a:prstGeom>
        </p:spPr>
        <p:txBody>
          <a:bodyPr anchor="ctr"/>
          <a:lstStyle>
            <a:lvl1pPr>
              <a:defRPr sz="2000" b="1">
                <a:solidFill>
                  <a:schemeClr val="bg1"/>
                </a:solidFill>
                <a:latin typeface="Calibri" panose="020F0502020204030204" pitchFamily="34" charset="0"/>
              </a:defRPr>
            </a:lvl1pPr>
          </a:lstStyle>
          <a:p>
            <a:r>
              <a:rPr lang="en-US" dirty="0" smtClean="0"/>
              <a:t>Click to edit Master title style</a:t>
            </a:r>
            <a:endParaRPr lang="en-US" dirty="0"/>
          </a:p>
        </p:txBody>
      </p:sp>
      <p:sp>
        <p:nvSpPr>
          <p:cNvPr id="5" name="Rectangle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8" name="Picture 5"/>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0"/>
            <a:ext cx="91440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24"/>
          <p:cNvSpPr>
            <a:spLocks noChangeArrowheads="1"/>
          </p:cNvSpPr>
          <p:nvPr/>
        </p:nvSpPr>
        <p:spPr bwMode="auto">
          <a:xfrm>
            <a:off x="1554163" y="6458893"/>
            <a:ext cx="6019800" cy="461665"/>
          </a:xfrm>
          <a:prstGeom prst="rect">
            <a:avLst/>
          </a:prstGeom>
          <a:noFill/>
          <a:ln w="9525">
            <a:noFill/>
            <a:miter lim="800000"/>
            <a:headEnd/>
            <a:tailEnd/>
          </a:ln>
          <a:effectLst/>
        </p:spPr>
        <p:txBody>
          <a:bodyPr anchor="ctr">
            <a:spAutoFit/>
          </a:bodyPr>
          <a:lstStyle/>
          <a:p>
            <a:pPr algn="ctr" eaLnBrk="0" hangingPunct="0">
              <a:defRPr/>
            </a:pPr>
            <a:endParaRPr lang="en-US" b="0" dirty="0">
              <a:solidFill>
                <a:srgbClr val="6A6D6E"/>
              </a:solidFill>
              <a:latin typeface="Calibri" panose="020F0502020204030204" pitchFamily="34" charset="0"/>
              <a:cs typeface="ＭＳ Ｐゴシック"/>
            </a:endParaRPr>
          </a:p>
        </p:txBody>
      </p:sp>
      <p:sp>
        <p:nvSpPr>
          <p:cNvPr id="7" name="Rectangle 24"/>
          <p:cNvSpPr>
            <a:spLocks noChangeArrowheads="1"/>
          </p:cNvSpPr>
          <p:nvPr userDrawn="1"/>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latin typeface="Calibri" panose="020F0502020204030204" pitchFamily="34" charset="0"/>
                <a:cs typeface="ＭＳ Ｐゴシック"/>
              </a:rPr>
              <a:t>Copyright © </a:t>
            </a:r>
            <a:r>
              <a:rPr lang="en-US" sz="800" b="0" i="1" dirty="0" smtClean="0">
                <a:solidFill>
                  <a:srgbClr val="6A6D6E"/>
                </a:solidFill>
                <a:latin typeface="Calibri" panose="020F0502020204030204" pitchFamily="34" charset="0"/>
                <a:cs typeface="ＭＳ Ｐゴシック"/>
              </a:rPr>
              <a:t>2019 by </a:t>
            </a:r>
            <a:r>
              <a:rPr lang="en-US" sz="800" b="0" i="1" dirty="0">
                <a:solidFill>
                  <a:srgbClr val="6A6D6E"/>
                </a:solidFill>
                <a:latin typeface="Calibri" panose="020F0502020204030204" pitchFamily="34" charset="0"/>
                <a:cs typeface="ＭＳ Ｐゴシック"/>
              </a:rPr>
              <a:t>Hartford Funds. </a:t>
            </a:r>
            <a:br>
              <a:rPr lang="en-US" sz="800" b="0" i="1" dirty="0">
                <a:solidFill>
                  <a:srgbClr val="6A6D6E"/>
                </a:solidFill>
                <a:latin typeface="Calibri" panose="020F0502020204030204" pitchFamily="34" charset="0"/>
                <a:cs typeface="ＭＳ Ｐゴシック"/>
              </a:rPr>
            </a:br>
            <a:r>
              <a:rPr lang="en-US" sz="800" b="0" i="1" dirty="0">
                <a:solidFill>
                  <a:srgbClr val="6A6D6E"/>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rgbClr val="6A6D6E"/>
                </a:solidFill>
                <a:latin typeface="Calibri" panose="020F0502020204030204" pitchFamily="34" charset="0"/>
                <a:cs typeface="ＭＳ Ｐゴシック"/>
              </a:rPr>
              <a:t> </a:t>
            </a:r>
            <a:endParaRPr lang="en-US" b="0" dirty="0">
              <a:solidFill>
                <a:srgbClr val="6A6D6E"/>
              </a:solidFill>
              <a:latin typeface="Calibri" panose="020F0502020204030204" pitchFamily="34" charset="0"/>
              <a:cs typeface="ＭＳ Ｐゴシック"/>
            </a:endParaRP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
        <p:nvSpPr>
          <p:cNvPr id="12" name="Rectangle 5"/>
          <p:cNvSpPr>
            <a:spLocks noGrp="1" noChangeArrowheads="1"/>
          </p:cNvSpPr>
          <p:nvPr>
            <p:ph type="sldNum" sz="quarter" idx="4"/>
          </p:nvPr>
        </p:nvSpPr>
        <p:spPr bwMode="auto">
          <a:xfrm>
            <a:off x="229644"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l"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Lst>
  <p:timing>
    <p:tnLst>
      <p:par>
        <p:cTn id="1" dur="indefinite" restart="never" nodeType="tmRoot"/>
      </p:par>
    </p:tnLst>
  </p:timing>
  <p:hf hdr="0" ftr="0" dt="0"/>
  <p:txStyles>
    <p:titleStyle>
      <a:lvl1pPr algn="l" rtl="0" fontAlgn="base">
        <a:spcBef>
          <a:spcPct val="0"/>
        </a:spcBef>
        <a:spcAft>
          <a:spcPct val="0"/>
        </a:spcAft>
        <a:defRPr sz="3500">
          <a:solidFill>
            <a:schemeClr val="tx1"/>
          </a:solidFill>
          <a:latin typeface="Arial"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fontAlgn="base">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fontAlgn="base">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fontAlgn="base">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fontAlgn="base">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fontAlgn="base">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bwMode="auto">
          <a:xfrm>
            <a:off x="457200" y="0"/>
            <a:ext cx="5519738" cy="1133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1268" name="Rectangle 6"/>
          <p:cNvSpPr>
            <a:spLocks noGrp="1" noChangeArrowheads="1"/>
          </p:cNvSpPr>
          <p:nvPr>
            <p:ph type="body" idx="1"/>
          </p:nvPr>
        </p:nvSpPr>
        <p:spPr bwMode="auto">
          <a:xfrm>
            <a:off x="4460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53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Calibri" panose="020F0502020204030204" pitchFamily="34" charset="0"/>
                <a:ea typeface="ＭＳ Ｐゴシック" pitchFamily="34" charset="-128"/>
                <a:cs typeface="+mn-cs"/>
              </a:defRPr>
            </a:lvl1pPr>
          </a:lstStyle>
          <a:p>
            <a:pPr>
              <a:defRPr/>
            </a:pPr>
            <a:endParaRPr lang="en-US" dirty="0"/>
          </a:p>
        </p:txBody>
      </p:sp>
      <p:sp>
        <p:nvSpPr>
          <p:cNvPr id="2253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Calibri" panose="020F0502020204030204" pitchFamily="34" charset="0"/>
                <a:ea typeface="ＭＳ Ｐゴシック" pitchFamily="34" charset="-128"/>
                <a:cs typeface="+mn-cs"/>
              </a:defRPr>
            </a:lvl1pPr>
          </a:lstStyle>
          <a:p>
            <a:pPr>
              <a:defRPr/>
            </a:pPr>
            <a:endParaRPr lang="en-US" dirty="0"/>
          </a:p>
        </p:txBody>
      </p:sp>
      <p:pic>
        <p:nvPicPr>
          <p:cNvPr id="156" name="Picture 15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0801" y="451325"/>
            <a:ext cx="2215900" cy="414187"/>
          </a:xfrm>
          <a:prstGeom prst="rect">
            <a:avLst/>
          </a:prstGeom>
        </p:spPr>
      </p:pic>
    </p:spTree>
  </p:cSld>
  <p:clrMap bg1="lt1" tx1="dk1" bg2="lt2" tx2="dk2" accent1="accent1" accent2="accent2" accent3="accent3" accent4="accent4" accent5="accent5" accent6="accent6" hlink="hlink" folHlink="folHlink"/>
  <p:sldLayoutIdLst>
    <p:sldLayoutId id="2147484808"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defRPr sz="2000" b="1">
          <a:solidFill>
            <a:schemeClr val="tx1"/>
          </a:solidFill>
          <a:latin typeface="Calibri" panose="020F0502020204030204" pitchFamily="34" charset="0"/>
          <a:ea typeface="+mn-ea"/>
          <a:cs typeface="+mn-cs"/>
        </a:defRPr>
      </a:lvl1pPr>
      <a:lvl2pPr marL="742950" indent="-285750" algn="l" rtl="0" eaLnBrk="0" fontAlgn="base" hangingPunct="0">
        <a:spcBef>
          <a:spcPct val="50000"/>
        </a:spcBef>
        <a:spcAft>
          <a:spcPct val="0"/>
        </a:spcAft>
        <a:buChar char="–"/>
        <a:defRPr>
          <a:solidFill>
            <a:schemeClr val="tx1"/>
          </a:solidFill>
          <a:latin typeface="Calibri" panose="020F0502020204030204" pitchFamily="34" charset="0"/>
        </a:defRPr>
      </a:lvl2pPr>
      <a:lvl3pPr marL="1143000" indent="-228600" algn="l" rtl="0" eaLnBrk="0" fontAlgn="base" hangingPunct="0">
        <a:spcBef>
          <a:spcPct val="50000"/>
        </a:spcBef>
        <a:spcAft>
          <a:spcPct val="0"/>
        </a:spcAft>
        <a:buChar char="•"/>
        <a:defRPr sz="1600">
          <a:solidFill>
            <a:schemeClr val="tx1"/>
          </a:solidFill>
          <a:latin typeface="Calibri" panose="020F0502020204030204" pitchFamily="34" charset="0"/>
        </a:defRPr>
      </a:lvl3pPr>
      <a:lvl4pPr marL="1600200" indent="-228600" algn="l" rtl="0" eaLnBrk="0" fontAlgn="base" hangingPunct="0">
        <a:spcBef>
          <a:spcPct val="50000"/>
        </a:spcBef>
        <a:spcAft>
          <a:spcPct val="0"/>
        </a:spcAft>
        <a:buChar char="–"/>
        <a:defRPr sz="1400">
          <a:solidFill>
            <a:schemeClr val="tx1"/>
          </a:solidFill>
          <a:latin typeface="Calibri" panose="020F0502020204030204" pitchFamily="34" charset="0"/>
        </a:defRPr>
      </a:lvl4pPr>
      <a:lvl5pPr marL="2057400" indent="-228600" algn="l" rtl="0" eaLnBrk="0" fontAlgn="base" hangingPunct="0">
        <a:spcBef>
          <a:spcPct val="50000"/>
        </a:spcBef>
        <a:spcAft>
          <a:spcPct val="0"/>
        </a:spcAft>
        <a:buChar char="»"/>
        <a:defRPr sz="1200">
          <a:solidFill>
            <a:schemeClr val="tx1"/>
          </a:solidFill>
          <a:latin typeface="Calibri" panose="020F0502020204030204" pitchFamily="34" charset="0"/>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7" name="Picture 5"/>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0" y="0"/>
            <a:ext cx="9144000" cy="65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24"/>
          <p:cNvSpPr>
            <a:spLocks noChangeArrowheads="1"/>
          </p:cNvSpPr>
          <p:nvPr userDrawn="1"/>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latin typeface="Calibri" panose="020F0502020204030204" pitchFamily="34" charset="0"/>
                <a:cs typeface="ＭＳ Ｐゴシック"/>
              </a:rPr>
              <a:t>Copyright © </a:t>
            </a:r>
            <a:r>
              <a:rPr lang="en-US" sz="800" b="0" i="1" dirty="0" smtClean="0">
                <a:solidFill>
                  <a:srgbClr val="6A6D6E"/>
                </a:solidFill>
                <a:latin typeface="Calibri" panose="020F0502020204030204" pitchFamily="34" charset="0"/>
                <a:cs typeface="ＭＳ Ｐゴシック"/>
              </a:rPr>
              <a:t>2019 </a:t>
            </a:r>
            <a:r>
              <a:rPr lang="en-US" sz="800" b="0" i="1" dirty="0">
                <a:solidFill>
                  <a:srgbClr val="6A6D6E"/>
                </a:solidFill>
                <a:latin typeface="Calibri" panose="020F0502020204030204" pitchFamily="34" charset="0"/>
                <a:cs typeface="ＭＳ Ｐゴシック"/>
              </a:rPr>
              <a:t>by Hartford Funds</a:t>
            </a:r>
            <a:r>
              <a:rPr lang="en-US" sz="800" b="0" i="1" dirty="0" smtClean="0">
                <a:solidFill>
                  <a:srgbClr val="6A6D6E"/>
                </a:solidFill>
                <a:latin typeface="Calibri" panose="020F0502020204030204" pitchFamily="34" charset="0"/>
                <a:cs typeface="ＭＳ Ｐゴシック"/>
              </a:rPr>
              <a:t>.</a:t>
            </a:r>
            <a:r>
              <a:rPr lang="en-US" sz="800" b="0" i="1" dirty="0">
                <a:solidFill>
                  <a:srgbClr val="6A6D6E"/>
                </a:solidFill>
                <a:latin typeface="Calibri" panose="020F0502020204030204" pitchFamily="34" charset="0"/>
                <a:cs typeface="ＭＳ Ｐゴシック"/>
              </a:rPr>
              <a:t/>
            </a:r>
            <a:br>
              <a:rPr lang="en-US" sz="800" b="0" i="1" dirty="0">
                <a:solidFill>
                  <a:srgbClr val="6A6D6E"/>
                </a:solidFill>
                <a:latin typeface="Calibri" panose="020F0502020204030204" pitchFamily="34" charset="0"/>
                <a:cs typeface="ＭＳ Ｐゴシック"/>
              </a:rPr>
            </a:br>
            <a:r>
              <a:rPr lang="en-US" sz="800" b="0" i="1" dirty="0">
                <a:solidFill>
                  <a:srgbClr val="6A6D6E"/>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rgbClr val="6A6D6E"/>
                </a:solidFill>
                <a:latin typeface="Calibri" panose="020F0502020204030204" pitchFamily="34" charset="0"/>
                <a:cs typeface="ＭＳ Ｐゴシック"/>
              </a:rPr>
              <a:t> </a:t>
            </a:r>
            <a:endParaRPr lang="en-US" b="0" dirty="0">
              <a:solidFill>
                <a:srgbClr val="6A6D6E"/>
              </a:solidFill>
              <a:latin typeface="Calibri" panose="020F0502020204030204" pitchFamily="34" charset="0"/>
              <a:cs typeface="ＭＳ Ｐゴシック"/>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
        <p:nvSpPr>
          <p:cNvPr id="9"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820" r:id="rId1"/>
    <p:sldLayoutId id="2147484828"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248877" cy="689215"/>
          </a:xfrm>
          <a:prstGeom prst="rect">
            <a:avLst/>
          </a:prstGeom>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749"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
        <p:nvSpPr>
          <p:cNvPr id="9" name="Rectangle 24"/>
          <p:cNvSpPr>
            <a:spLocks noChangeArrowheads="1"/>
          </p:cNvSpPr>
          <p:nvPr userDrawn="1"/>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latin typeface="Calibri" panose="020F0502020204030204" pitchFamily="34" charset="0"/>
                <a:cs typeface="ＭＳ Ｐゴシック"/>
              </a:rPr>
              <a:t>Copyright © </a:t>
            </a:r>
            <a:r>
              <a:rPr lang="en-US" sz="800" b="0" i="1" dirty="0" smtClean="0">
                <a:solidFill>
                  <a:srgbClr val="6A6D6E"/>
                </a:solidFill>
                <a:latin typeface="Calibri" panose="020F0502020204030204" pitchFamily="34" charset="0"/>
                <a:cs typeface="ＭＳ Ｐゴシック"/>
              </a:rPr>
              <a:t>2019 </a:t>
            </a:r>
            <a:r>
              <a:rPr lang="en-US" sz="800" b="0" i="1" dirty="0">
                <a:solidFill>
                  <a:srgbClr val="6A6D6E"/>
                </a:solidFill>
                <a:latin typeface="Calibri" panose="020F0502020204030204" pitchFamily="34" charset="0"/>
                <a:cs typeface="ＭＳ Ｐゴシック"/>
              </a:rPr>
              <a:t>by Hartford Funds</a:t>
            </a:r>
            <a:r>
              <a:rPr lang="en-US" sz="800" b="0" i="1" dirty="0" smtClean="0">
                <a:solidFill>
                  <a:srgbClr val="6A6D6E"/>
                </a:solidFill>
                <a:latin typeface="Calibri" panose="020F0502020204030204" pitchFamily="34" charset="0"/>
                <a:cs typeface="ＭＳ Ｐゴシック"/>
              </a:rPr>
              <a:t>.</a:t>
            </a:r>
            <a:r>
              <a:rPr lang="en-US" sz="800" b="0" i="1" dirty="0">
                <a:solidFill>
                  <a:srgbClr val="6A6D6E"/>
                </a:solidFill>
                <a:latin typeface="Calibri" panose="020F0502020204030204" pitchFamily="34" charset="0"/>
                <a:cs typeface="ＭＳ Ｐゴシック"/>
              </a:rPr>
              <a:t/>
            </a:r>
            <a:br>
              <a:rPr lang="en-US" sz="800" b="0" i="1" dirty="0">
                <a:solidFill>
                  <a:srgbClr val="6A6D6E"/>
                </a:solidFill>
                <a:latin typeface="Calibri" panose="020F0502020204030204" pitchFamily="34" charset="0"/>
                <a:cs typeface="ＭＳ Ｐゴシック"/>
              </a:rPr>
            </a:br>
            <a:r>
              <a:rPr lang="en-US" sz="800" b="0" i="1" dirty="0">
                <a:solidFill>
                  <a:srgbClr val="6A6D6E"/>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rgbClr val="6A6D6E"/>
                </a:solidFill>
                <a:latin typeface="Calibri" panose="020F0502020204030204" pitchFamily="34" charset="0"/>
                <a:cs typeface="ＭＳ Ｐゴシック"/>
              </a:rPr>
              <a:t> </a:t>
            </a:r>
            <a:endParaRPr lang="en-US" b="0" dirty="0">
              <a:solidFill>
                <a:srgbClr val="6A6D6E"/>
              </a:solidFill>
              <a:latin typeface="Calibri" panose="020F0502020204030204" pitchFamily="34" charset="0"/>
              <a:cs typeface="ＭＳ Ｐゴシック"/>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Tree>
    <p:extLst>
      <p:ext uri="{BB962C8B-B14F-4D97-AF65-F5344CB8AC3E}">
        <p14:creationId xmlns:p14="http://schemas.microsoft.com/office/powerpoint/2010/main" val="582559511"/>
      </p:ext>
    </p:extLst>
  </p:cSld>
  <p:clrMap bg1="lt1" tx1="dk1" bg2="lt2" tx2="dk2" accent1="accent1" accent2="accent2" accent3="accent3" accent4="accent4" accent5="accent5" accent6="accent6" hlink="hlink" folHlink="folHlink"/>
  <p:sldLayoutIdLst>
    <p:sldLayoutId id="2147484830" r:id="rId1"/>
    <p:sldLayoutId id="2147484831"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255474" cy="690113"/>
          </a:xfrm>
          <a:prstGeom prst="rect">
            <a:avLst/>
          </a:prstGeom>
        </p:spPr>
      </p:pic>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749"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200" b="0">
                <a:latin typeface="Calibri" panose="020F0502020204030204" pitchFamily="34" charset="0"/>
                <a:ea typeface="ＭＳ Ｐゴシック" pitchFamily="48" charset="-128"/>
                <a:cs typeface="+mn-cs"/>
              </a:defRPr>
            </a:lvl1pPr>
          </a:lstStyle>
          <a:p>
            <a:pPr>
              <a:defRPr/>
            </a:pPr>
            <a:fld id="{43A582D0-8E55-48E6-9020-051F6F02E7DB}" type="slidenum">
              <a:rPr lang="en-US" smtClean="0">
                <a:solidFill>
                  <a:srgbClr val="000000"/>
                </a:solidFill>
              </a:rPr>
              <a:pPr>
                <a:defRPr/>
              </a:pPr>
              <a:t>‹#›</a:t>
            </a:fld>
            <a:endParaRPr lang="en-US" dirty="0">
              <a:solidFill>
                <a:srgbClr val="000000"/>
              </a:solidFill>
            </a:endParaRPr>
          </a:p>
        </p:txBody>
      </p:sp>
      <p:sp>
        <p:nvSpPr>
          <p:cNvPr id="6" name="Rectangle 24"/>
          <p:cNvSpPr>
            <a:spLocks noChangeArrowheads="1"/>
          </p:cNvSpPr>
          <p:nvPr userDrawn="1"/>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latin typeface="Calibri" panose="020F0502020204030204" pitchFamily="34" charset="0"/>
                <a:cs typeface="ＭＳ Ｐゴシック"/>
              </a:rPr>
              <a:t>Copyright © </a:t>
            </a:r>
            <a:r>
              <a:rPr lang="en-US" sz="800" b="0" i="1" dirty="0" smtClean="0">
                <a:solidFill>
                  <a:srgbClr val="6A6D6E"/>
                </a:solidFill>
                <a:latin typeface="Calibri" panose="020F0502020204030204" pitchFamily="34" charset="0"/>
                <a:cs typeface="ＭＳ Ｐゴシック"/>
              </a:rPr>
              <a:t>2019 </a:t>
            </a:r>
            <a:r>
              <a:rPr lang="en-US" sz="800" b="0" i="1" dirty="0">
                <a:solidFill>
                  <a:srgbClr val="6A6D6E"/>
                </a:solidFill>
                <a:latin typeface="Calibri" panose="020F0502020204030204" pitchFamily="34" charset="0"/>
                <a:cs typeface="ＭＳ Ｐゴシック"/>
              </a:rPr>
              <a:t>by Hartford Funds</a:t>
            </a:r>
            <a:r>
              <a:rPr lang="en-US" sz="800" b="0" i="1" dirty="0" smtClean="0">
                <a:solidFill>
                  <a:srgbClr val="6A6D6E"/>
                </a:solidFill>
                <a:latin typeface="Calibri" panose="020F0502020204030204" pitchFamily="34" charset="0"/>
                <a:cs typeface="ＭＳ Ｐゴシック"/>
              </a:rPr>
              <a:t>.</a:t>
            </a:r>
            <a:r>
              <a:rPr lang="en-US" sz="800" b="0" i="1" dirty="0">
                <a:solidFill>
                  <a:srgbClr val="6A6D6E"/>
                </a:solidFill>
                <a:latin typeface="Calibri" panose="020F0502020204030204" pitchFamily="34" charset="0"/>
                <a:cs typeface="ＭＳ Ｐゴシック"/>
              </a:rPr>
              <a:t/>
            </a:r>
            <a:br>
              <a:rPr lang="en-US" sz="800" b="0" i="1" dirty="0">
                <a:solidFill>
                  <a:srgbClr val="6A6D6E"/>
                </a:solidFill>
                <a:latin typeface="Calibri" panose="020F0502020204030204" pitchFamily="34" charset="0"/>
                <a:cs typeface="ＭＳ Ｐゴシック"/>
              </a:rPr>
            </a:br>
            <a:r>
              <a:rPr lang="en-US" sz="800" b="0" i="1" dirty="0">
                <a:solidFill>
                  <a:srgbClr val="6A6D6E"/>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rgbClr val="6A6D6E"/>
                </a:solidFill>
                <a:latin typeface="Calibri" panose="020F0502020204030204" pitchFamily="34" charset="0"/>
                <a:cs typeface="ＭＳ Ｐゴシック"/>
              </a:rPr>
              <a:t> </a:t>
            </a:r>
            <a:endParaRPr lang="en-US" b="0" dirty="0">
              <a:solidFill>
                <a:srgbClr val="6A6D6E"/>
              </a:solidFill>
              <a:latin typeface="Calibri" panose="020F0502020204030204" pitchFamily="34" charset="0"/>
              <a:cs typeface="ＭＳ Ｐゴシック"/>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56217" y="138831"/>
            <a:ext cx="2262910" cy="422974"/>
          </a:xfrm>
          <a:prstGeom prst="rect">
            <a:avLst/>
          </a:prstGeom>
        </p:spPr>
      </p:pic>
    </p:spTree>
    <p:extLst>
      <p:ext uri="{BB962C8B-B14F-4D97-AF65-F5344CB8AC3E}">
        <p14:creationId xmlns:p14="http://schemas.microsoft.com/office/powerpoint/2010/main" val="25044194"/>
      </p:ext>
    </p:extLst>
  </p:cSld>
  <p:clrMap bg1="lt1" tx1="dk1" bg2="lt2" tx2="dk2" accent1="accent1" accent2="accent2" accent3="accent3" accent4="accent4" accent5="accent5" accent6="accent6" hlink="hlink" folHlink="folHlink"/>
  <p:sldLayoutIdLst>
    <p:sldLayoutId id="2147484833" r:id="rId1"/>
    <p:sldLayoutId id="214748483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Calibri" panose="020F0502020204030204"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Calibri" panose="020F0502020204030204"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Calibri" panose="020F0502020204030204"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Microsoft_Excel_97-2003_Worksheet1.xls"/></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8.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983"/>
            <a:ext cx="9144000"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96396" y="3555997"/>
            <a:ext cx="6645278" cy="1206292"/>
          </a:xfrm>
          <a:prstGeom prst="rect">
            <a:avLst/>
          </a:prstGeom>
          <a:noFill/>
        </p:spPr>
        <p:txBody>
          <a:bodyPr wrap="square" rtlCol="0">
            <a:spAutoFit/>
          </a:bodyPr>
          <a:lstStyle/>
          <a:p>
            <a:pPr>
              <a:lnSpc>
                <a:spcPts val="4300"/>
              </a:lnSpc>
            </a:pPr>
            <a:r>
              <a:rPr lang="en-US" sz="4400" dirty="0" smtClean="0">
                <a:solidFill>
                  <a:schemeClr val="bg1"/>
                </a:solidFill>
                <a:latin typeface="Calibri" panose="020F0502020204030204" pitchFamily="34" charset="0"/>
                <a:ea typeface="ＭＳ Ｐゴシック" pitchFamily="34" charset="-128"/>
              </a:rPr>
              <a:t>The Quality </a:t>
            </a:r>
            <a:br>
              <a:rPr lang="en-US" sz="4400" dirty="0" smtClean="0">
                <a:solidFill>
                  <a:schemeClr val="bg1"/>
                </a:solidFill>
                <a:latin typeface="Calibri" panose="020F0502020204030204" pitchFamily="34" charset="0"/>
                <a:ea typeface="ＭＳ Ｐゴシック" pitchFamily="34" charset="-128"/>
              </a:rPr>
            </a:br>
            <a:r>
              <a:rPr lang="en-US" sz="4400" dirty="0" smtClean="0">
                <a:solidFill>
                  <a:schemeClr val="bg1"/>
                </a:solidFill>
                <a:latin typeface="Calibri" panose="020F0502020204030204" pitchFamily="34" charset="0"/>
                <a:ea typeface="ＭＳ Ｐゴシック" pitchFamily="34" charset="-128"/>
              </a:rPr>
              <a:t>of Life</a:t>
            </a:r>
            <a:endParaRPr lang="en-US" sz="4400" dirty="0">
              <a:solidFill>
                <a:schemeClr val="bg1"/>
              </a:solidFill>
              <a:latin typeface="Calibri" panose="020F0502020204030204" pitchFamily="34" charset="0"/>
              <a:ea typeface="ＭＳ Ｐゴシック" pitchFamily="34" charset="-128"/>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136" y="292213"/>
            <a:ext cx="1134082" cy="7322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5942" y="6271479"/>
            <a:ext cx="3383001" cy="134101"/>
          </a:xfrm>
          <a:prstGeom prst="rect">
            <a:avLst/>
          </a:prstGeom>
        </p:spPr>
      </p:pic>
      <p:sp>
        <p:nvSpPr>
          <p:cNvPr id="8" name="Rectangle 24"/>
          <p:cNvSpPr>
            <a:spLocks noChangeArrowheads="1"/>
          </p:cNvSpPr>
          <p:nvPr/>
        </p:nvSpPr>
        <p:spPr bwMode="auto">
          <a:xfrm>
            <a:off x="325101" y="6446426"/>
            <a:ext cx="8375549" cy="338554"/>
          </a:xfrm>
          <a:prstGeom prst="rect">
            <a:avLst/>
          </a:prstGeom>
          <a:noFill/>
          <a:ln w="9525">
            <a:noFill/>
            <a:miter lim="800000"/>
            <a:headEnd/>
            <a:tailEnd/>
          </a:ln>
          <a:effectLst/>
        </p:spPr>
        <p:txBody>
          <a:bodyPr wrap="square" anchor="ctr">
            <a:spAutoFit/>
          </a:bodyPr>
          <a:lstStyle/>
          <a:p>
            <a:pPr eaLnBrk="0" hangingPunct="0">
              <a:defRPr/>
            </a:pPr>
            <a:r>
              <a:rPr lang="en-US" sz="800" b="0" i="1" dirty="0">
                <a:solidFill>
                  <a:schemeClr val="bg1"/>
                </a:solidFill>
                <a:latin typeface="Calibri" panose="020F0502020204030204" pitchFamily="34" charset="0"/>
                <a:cs typeface="ＭＳ Ｐゴシック"/>
              </a:rPr>
              <a:t>Copyright © </a:t>
            </a:r>
            <a:r>
              <a:rPr lang="en-US" sz="800" b="0" i="1" dirty="0" smtClean="0">
                <a:solidFill>
                  <a:schemeClr val="bg1"/>
                </a:solidFill>
                <a:latin typeface="Calibri" panose="020F0502020204030204" pitchFamily="34" charset="0"/>
                <a:cs typeface="ＭＳ Ｐゴシック"/>
              </a:rPr>
              <a:t>2019 </a:t>
            </a:r>
            <a:r>
              <a:rPr lang="en-US" sz="800" b="0" i="1" dirty="0">
                <a:solidFill>
                  <a:schemeClr val="bg1"/>
                </a:solidFill>
                <a:latin typeface="Calibri" panose="020F0502020204030204" pitchFamily="34" charset="0"/>
                <a:cs typeface="ＭＳ Ｐゴシック"/>
              </a:rPr>
              <a:t>by Hartford Funds. </a:t>
            </a:r>
            <a:br>
              <a:rPr lang="en-US" sz="800" b="0" i="1" dirty="0">
                <a:solidFill>
                  <a:schemeClr val="bg1"/>
                </a:solidFill>
                <a:latin typeface="Calibri" panose="020F0502020204030204" pitchFamily="34" charset="0"/>
                <a:cs typeface="ＭＳ Ｐゴシック"/>
              </a:rPr>
            </a:br>
            <a:r>
              <a:rPr lang="en-US" sz="800" b="0" i="1" dirty="0">
                <a:solidFill>
                  <a:schemeClr val="bg1"/>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chemeClr val="bg1"/>
                </a:solidFill>
                <a:latin typeface="Calibri" panose="020F0502020204030204" pitchFamily="34" charset="0"/>
                <a:cs typeface="ＭＳ Ｐゴシック"/>
              </a:rPr>
              <a:t> </a:t>
            </a:r>
            <a:endParaRPr lang="en-US" b="0" dirty="0">
              <a:solidFill>
                <a:schemeClr val="bg1"/>
              </a:solidFill>
              <a:latin typeface="Calibri" panose="020F0502020204030204" pitchFamily="34" charset="0"/>
              <a:cs typeface="ＭＳ Ｐゴシック"/>
            </a:endParaRPr>
          </a:p>
        </p:txBody>
      </p:sp>
    </p:spTree>
    <p:extLst>
      <p:ext uri="{BB962C8B-B14F-4D97-AF65-F5344CB8AC3E}">
        <p14:creationId xmlns:p14="http://schemas.microsoft.com/office/powerpoint/2010/main" val="289869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902781"/>
            <a:ext cx="905192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5" name="Content Placeholder 3"/>
          <p:cNvSpPr>
            <a:spLocks noGrp="1"/>
          </p:cNvSpPr>
          <p:nvPr>
            <p:ph idx="1"/>
          </p:nvPr>
        </p:nvSpPr>
        <p:spPr>
          <a:xfrm>
            <a:off x="1109135" y="2777061"/>
            <a:ext cx="4724400" cy="990600"/>
          </a:xfrm>
        </p:spPr>
        <p:txBody>
          <a:bodyPr/>
          <a:lstStyle/>
          <a:p>
            <a:pPr algn="l"/>
            <a:r>
              <a:rPr lang="en-US" sz="2800" dirty="0" smtClean="0">
                <a:solidFill>
                  <a:srgbClr val="0086BE"/>
                </a:solidFill>
                <a:cs typeface="Arial" charset="0"/>
              </a:rPr>
              <a:t>3 Questions</a:t>
            </a:r>
          </a:p>
        </p:txBody>
      </p:sp>
      <p:sp>
        <p:nvSpPr>
          <p:cNvPr id="6"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latin typeface="Calibri" panose="020F0502020204030204" pitchFamily="34" charset="0"/>
                <a:cs typeface="ＭＳ Ｐゴシック"/>
              </a:rPr>
              <a:t>Copyright © </a:t>
            </a:r>
            <a:r>
              <a:rPr lang="en-US" sz="800" b="0" i="1" dirty="0" smtClean="0">
                <a:latin typeface="Calibri" panose="020F0502020204030204" pitchFamily="34" charset="0"/>
                <a:cs typeface="ＭＳ Ｐゴシック"/>
              </a:rPr>
              <a:t>2019 </a:t>
            </a:r>
            <a:r>
              <a:rPr lang="en-US" sz="800" b="0" i="1" dirty="0">
                <a:latin typeface="Calibri" panose="020F0502020204030204" pitchFamily="34" charset="0"/>
                <a:cs typeface="ＭＳ Ｐゴシック"/>
              </a:rPr>
              <a:t>by Hartford Funds</a:t>
            </a:r>
            <a:r>
              <a:rPr lang="en-US" sz="800" b="0" i="1" dirty="0" smtClean="0">
                <a:latin typeface="Calibri" panose="020F0502020204030204" pitchFamily="34" charset="0"/>
                <a:cs typeface="ＭＳ Ｐゴシック"/>
              </a:rPr>
              <a:t>.</a:t>
            </a:r>
            <a:r>
              <a:rPr lang="en-US" sz="800" b="0" i="1" dirty="0">
                <a:latin typeface="Calibri" panose="020F0502020204030204" pitchFamily="34" charset="0"/>
                <a:cs typeface="ＭＳ Ｐゴシック"/>
              </a:rPr>
              <a:t/>
            </a:r>
            <a:br>
              <a:rPr lang="en-US" sz="800" b="0" i="1" dirty="0">
                <a:latin typeface="Calibri" panose="020F0502020204030204" pitchFamily="34" charset="0"/>
                <a:cs typeface="ＭＳ Ｐゴシック"/>
              </a:rPr>
            </a:br>
            <a:r>
              <a:rPr lang="en-US" sz="800" b="0" i="1" dirty="0">
                <a:latin typeface="Calibri" panose="020F0502020204030204" pitchFamily="34" charset="0"/>
                <a:cs typeface="ＭＳ Ｐゴシック"/>
              </a:rPr>
              <a:t>All rights reserved. No part of this document may be reproduced, published or posted without the permission of Hartford Funds.</a:t>
            </a:r>
            <a:r>
              <a:rPr lang="en-US" sz="800" b="0" dirty="0">
                <a:latin typeface="Calibri" panose="020F0502020204030204" pitchFamily="34" charset="0"/>
                <a:cs typeface="ＭＳ Ｐゴシック"/>
              </a:rPr>
              <a:t> </a:t>
            </a:r>
            <a:endParaRPr lang="en-US" b="0" dirty="0">
              <a:latin typeface="Calibri" panose="020F0502020204030204" pitchFamily="34" charset="0"/>
              <a:cs typeface="ＭＳ Ｐゴシック"/>
            </a:endParaRP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693" y="1592753"/>
            <a:ext cx="596582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4" name="Title 9"/>
          <p:cNvSpPr>
            <a:spLocks noGrp="1"/>
          </p:cNvSpPr>
          <p:nvPr>
            <p:ph type="title"/>
          </p:nvPr>
        </p:nvSpPr>
        <p:spPr>
          <a:xfrm>
            <a:off x="609570" y="16934"/>
            <a:ext cx="5334000" cy="660400"/>
          </a:xfrm>
        </p:spPr>
        <p:txBody>
          <a:bodyPr/>
          <a:lstStyle/>
          <a:p>
            <a:r>
              <a:rPr lang="en-US" dirty="0" smtClean="0">
                <a:cs typeface="Arial" charset="0"/>
              </a:rPr>
              <a:t>3 Questions</a:t>
            </a:r>
          </a:p>
        </p:txBody>
      </p:sp>
      <p:sp>
        <p:nvSpPr>
          <p:cNvPr id="38915" name="Content Placeholder 5"/>
          <p:cNvSpPr>
            <a:spLocks noGrp="1"/>
          </p:cNvSpPr>
          <p:nvPr>
            <p:ph idx="1"/>
          </p:nvPr>
        </p:nvSpPr>
        <p:spPr>
          <a:xfrm>
            <a:off x="881301" y="4665127"/>
            <a:ext cx="7374460" cy="1278467"/>
          </a:xfrm>
        </p:spPr>
        <p:txBody>
          <a:bodyPr numCol="3"/>
          <a:lstStyle/>
          <a:p>
            <a:pPr marL="0" indent="0" algn="ctr">
              <a:buNone/>
            </a:pPr>
            <a:r>
              <a:rPr lang="en-US" dirty="0" smtClean="0">
                <a:solidFill>
                  <a:srgbClr val="0086BE"/>
                </a:solidFill>
                <a:cs typeface="Arial" charset="0"/>
              </a:rPr>
              <a:t>Who will </a:t>
            </a:r>
            <a:br>
              <a:rPr lang="en-US" dirty="0" smtClean="0">
                <a:solidFill>
                  <a:srgbClr val="0086BE"/>
                </a:solidFill>
                <a:cs typeface="Arial" charset="0"/>
              </a:rPr>
            </a:br>
            <a:r>
              <a:rPr lang="en-US" dirty="0" smtClean="0">
                <a:solidFill>
                  <a:srgbClr val="0086BE"/>
                </a:solidFill>
                <a:cs typeface="Arial" charset="0"/>
              </a:rPr>
              <a:t>change my </a:t>
            </a:r>
            <a:br>
              <a:rPr lang="en-US" dirty="0" smtClean="0">
                <a:solidFill>
                  <a:srgbClr val="0086BE"/>
                </a:solidFill>
                <a:cs typeface="Arial" charset="0"/>
              </a:rPr>
            </a:br>
            <a:r>
              <a:rPr lang="en-US" dirty="0" smtClean="0">
                <a:solidFill>
                  <a:srgbClr val="0086BE"/>
                </a:solidFill>
                <a:cs typeface="Arial" charset="0"/>
              </a:rPr>
              <a:t>light bulbs?</a:t>
            </a:r>
          </a:p>
          <a:p>
            <a:pPr marL="0" indent="0" algn="ctr">
              <a:buNone/>
            </a:pPr>
            <a:r>
              <a:rPr lang="en-US" dirty="0" smtClean="0">
                <a:solidFill>
                  <a:srgbClr val="0086BE"/>
                </a:solidFill>
                <a:cs typeface="Arial" charset="0"/>
              </a:rPr>
              <a:t>How will I </a:t>
            </a:r>
            <a:br>
              <a:rPr lang="en-US" dirty="0" smtClean="0">
                <a:solidFill>
                  <a:srgbClr val="0086BE"/>
                </a:solidFill>
                <a:cs typeface="Arial" charset="0"/>
              </a:rPr>
            </a:br>
            <a:r>
              <a:rPr lang="en-US" dirty="0" smtClean="0">
                <a:solidFill>
                  <a:srgbClr val="0086BE"/>
                </a:solidFill>
                <a:cs typeface="Arial" charset="0"/>
              </a:rPr>
              <a:t>get an ice </a:t>
            </a:r>
            <a:br>
              <a:rPr lang="en-US" dirty="0" smtClean="0">
                <a:solidFill>
                  <a:srgbClr val="0086BE"/>
                </a:solidFill>
                <a:cs typeface="Arial" charset="0"/>
              </a:rPr>
            </a:br>
            <a:r>
              <a:rPr lang="en-US" dirty="0" smtClean="0">
                <a:solidFill>
                  <a:srgbClr val="0086BE"/>
                </a:solidFill>
                <a:cs typeface="Arial" charset="0"/>
              </a:rPr>
              <a:t>cream cone?</a:t>
            </a:r>
          </a:p>
          <a:p>
            <a:pPr marL="0" indent="0" algn="ctr">
              <a:buNone/>
            </a:pPr>
            <a:r>
              <a:rPr lang="en-US" dirty="0" smtClean="0">
                <a:solidFill>
                  <a:srgbClr val="0086BE"/>
                </a:solidFill>
                <a:cs typeface="Arial" charset="0"/>
              </a:rPr>
              <a:t>Who will </a:t>
            </a:r>
            <a:br>
              <a:rPr lang="en-US" dirty="0" smtClean="0">
                <a:solidFill>
                  <a:srgbClr val="0086BE"/>
                </a:solidFill>
                <a:cs typeface="Arial" charset="0"/>
              </a:rPr>
            </a:br>
            <a:r>
              <a:rPr lang="en-US" dirty="0" smtClean="0">
                <a:solidFill>
                  <a:srgbClr val="0086BE"/>
                </a:solidFill>
                <a:cs typeface="Arial" charset="0"/>
              </a:rPr>
              <a:t>I have </a:t>
            </a:r>
            <a:br>
              <a:rPr lang="en-US" dirty="0" smtClean="0">
                <a:solidFill>
                  <a:srgbClr val="0086BE"/>
                </a:solidFill>
                <a:cs typeface="Arial" charset="0"/>
              </a:rPr>
            </a:br>
            <a:r>
              <a:rPr lang="en-US" dirty="0" smtClean="0">
                <a:solidFill>
                  <a:srgbClr val="0086BE"/>
                </a:solidFill>
                <a:cs typeface="Arial" charset="0"/>
              </a:rPr>
              <a:t>lunch with?</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5"/>
          <p:cNvSpPr>
            <a:spLocks noGrp="1"/>
          </p:cNvSpPr>
          <p:nvPr>
            <p:ph idx="1"/>
          </p:nvPr>
        </p:nvSpPr>
        <p:spPr>
          <a:xfrm>
            <a:off x="1380067" y="3128433"/>
            <a:ext cx="5486400" cy="1371600"/>
          </a:xfrm>
        </p:spPr>
        <p:txBody>
          <a:bodyPr/>
          <a:lstStyle/>
          <a:p>
            <a:pPr>
              <a:buFontTx/>
              <a:buNone/>
            </a:pPr>
            <a:r>
              <a:rPr lang="en-US" sz="2400" dirty="0" smtClean="0">
                <a:solidFill>
                  <a:srgbClr val="0086BE"/>
                </a:solidFill>
                <a:cs typeface="Arial" charset="0"/>
              </a:rPr>
              <a:t>Who will change my light bulbs?</a:t>
            </a:r>
          </a:p>
        </p:txBody>
      </p:sp>
      <p:sp>
        <p:nvSpPr>
          <p:cNvPr id="8" name="Title 9"/>
          <p:cNvSpPr>
            <a:spLocks noGrp="1"/>
          </p:cNvSpPr>
          <p:nvPr>
            <p:ph type="title"/>
          </p:nvPr>
        </p:nvSpPr>
        <p:spPr>
          <a:xfrm>
            <a:off x="609570" y="16934"/>
            <a:ext cx="5334000" cy="660400"/>
          </a:xfrm>
        </p:spPr>
        <p:txBody>
          <a:bodyPr/>
          <a:lstStyle/>
          <a:p>
            <a:r>
              <a:rPr lang="en-US" dirty="0" smtClean="0">
                <a:cs typeface="Arial" charset="0"/>
              </a:rPr>
              <a:t>3 Questions</a:t>
            </a:r>
          </a:p>
        </p:txBody>
      </p:sp>
      <p:pic>
        <p:nvPicPr>
          <p:cNvPr id="169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2292349"/>
            <a:ext cx="1241425"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0"/>
          <p:cNvGraphicFramePr>
            <a:graphicFrameLocks noGrp="1"/>
          </p:cNvGraphicFramePr>
          <p:nvPr>
            <p:ph idx="1"/>
            <p:extLst>
              <p:ext uri="{D42A27DB-BD31-4B8C-83A1-F6EECF244321}">
                <p14:modId xmlns:p14="http://schemas.microsoft.com/office/powerpoint/2010/main" val="3383848958"/>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Title 9"/>
          <p:cNvSpPr>
            <a:spLocks noGrp="1"/>
          </p:cNvSpPr>
          <p:nvPr>
            <p:ph type="title"/>
          </p:nvPr>
        </p:nvSpPr>
        <p:spPr/>
        <p:txBody>
          <a:bodyPr/>
          <a:lstStyle/>
          <a:p>
            <a:r>
              <a:rPr lang="en-US" dirty="0" smtClean="0">
                <a:cs typeface="Arial" charset="0"/>
              </a:rPr>
              <a:t>3 Questions</a:t>
            </a:r>
          </a:p>
        </p:txBody>
      </p:sp>
      <p:sp>
        <p:nvSpPr>
          <p:cNvPr id="9" name="TextBox 7"/>
          <p:cNvSpPr txBox="1">
            <a:spLocks noChangeArrowheads="1"/>
          </p:cNvSpPr>
          <p:nvPr/>
        </p:nvSpPr>
        <p:spPr bwMode="auto">
          <a:xfrm>
            <a:off x="647700" y="1155161"/>
            <a:ext cx="6400800" cy="738664"/>
          </a:xfrm>
          <a:prstGeom prst="rect">
            <a:avLst/>
          </a:prstGeom>
          <a:noFill/>
          <a:ln w="9525">
            <a:noFill/>
            <a:miter lim="800000"/>
            <a:headEnd/>
            <a:tailEnd/>
          </a:ln>
        </p:spPr>
        <p:txBody>
          <a:bodyPr>
            <a:spAutoFit/>
          </a:bodyPr>
          <a:lstStyle/>
          <a:p>
            <a:r>
              <a:rPr lang="en-US" dirty="0" smtClean="0">
                <a:solidFill>
                  <a:srgbClr val="0086BE"/>
                </a:solidFill>
                <a:latin typeface="Calibri" panose="020F0502020204030204" pitchFamily="34" charset="0"/>
                <a:cs typeface="ＭＳ Ｐゴシック"/>
              </a:rPr>
              <a:t>Largest Expense: Housing</a:t>
            </a:r>
          </a:p>
          <a:p>
            <a:r>
              <a:rPr lang="en-US" sz="1800" b="0" dirty="0" smtClean="0">
                <a:solidFill>
                  <a:srgbClr val="000000"/>
                </a:solidFill>
                <a:latin typeface="Calibri" panose="020F0502020204030204" pitchFamily="34" charset="0"/>
                <a:cs typeface="ＭＳ Ｐゴシック"/>
              </a:rPr>
              <a:t>Consumer </a:t>
            </a:r>
            <a:r>
              <a:rPr lang="en-US" sz="1800" b="0" dirty="0">
                <a:solidFill>
                  <a:srgbClr val="000000"/>
                </a:solidFill>
                <a:latin typeface="Calibri" panose="020F0502020204030204" pitchFamily="34" charset="0"/>
                <a:cs typeface="ＭＳ Ｐゴシック"/>
              </a:rPr>
              <a:t>Expenditures—65 Years and older </a:t>
            </a:r>
          </a:p>
        </p:txBody>
      </p:sp>
      <p:sp>
        <p:nvSpPr>
          <p:cNvPr id="11" name="TextBox 16"/>
          <p:cNvSpPr txBox="1">
            <a:spLocks noChangeArrowheads="1"/>
          </p:cNvSpPr>
          <p:nvPr/>
        </p:nvSpPr>
        <p:spPr bwMode="auto">
          <a:xfrm>
            <a:off x="426720" y="6005226"/>
            <a:ext cx="7162800" cy="554038"/>
          </a:xfrm>
          <a:prstGeom prst="rect">
            <a:avLst/>
          </a:prstGeom>
          <a:noFill/>
          <a:ln w="9525">
            <a:noFill/>
            <a:miter lim="800000"/>
            <a:headEnd/>
            <a:tailEnd/>
          </a:ln>
        </p:spPr>
        <p:txBody>
          <a:bodyPr>
            <a:spAutoFit/>
          </a:bodyPr>
          <a:lstStyle/>
          <a:p>
            <a:r>
              <a:rPr lang="en-US" sz="1000" b="0" dirty="0">
                <a:latin typeface="Calibri" panose="020F0502020204030204" pitchFamily="34" charset="0"/>
              </a:rPr>
              <a:t>Source: Bureau of Labor Statistics Consumer Expenditure Survey, 2016-2017, September 2018</a:t>
            </a:r>
          </a:p>
          <a:p>
            <a:endParaRPr lang="en-US" sz="1000" dirty="0">
              <a:solidFill>
                <a:srgbClr val="000000"/>
              </a:solidFill>
              <a:latin typeface="Calibri" panose="020F0502020204030204" pitchFamily="34" charset="0"/>
              <a:cs typeface="ＭＳ Ｐゴシック"/>
            </a:endParaRPr>
          </a:p>
          <a:p>
            <a:endParaRPr lang="en-US" sz="1000" dirty="0">
              <a:solidFill>
                <a:srgbClr val="000000"/>
              </a:solidFill>
              <a:latin typeface="Calibri" panose="020F0502020204030204" pitchFamily="34" charset="0"/>
              <a:cs typeface="ＭＳ Ｐゴシック"/>
            </a:endParaRPr>
          </a:p>
        </p:txBody>
      </p:sp>
      <p:sp>
        <p:nvSpPr>
          <p:cNvPr id="12" name="TextBox 8"/>
          <p:cNvSpPr txBox="1">
            <a:spLocks noChangeArrowheads="1"/>
          </p:cNvSpPr>
          <p:nvPr/>
        </p:nvSpPr>
        <p:spPr bwMode="auto">
          <a:xfrm>
            <a:off x="6852752" y="3461245"/>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a:t>
            </a:r>
            <a:r>
              <a:rPr lang="en-US" sz="1400" b="0" dirty="0" smtClean="0">
                <a:latin typeface="Calibri" panose="020F0502020204030204" pitchFamily="34" charset="0"/>
                <a:cs typeface="ＭＳ Ｐゴシック"/>
              </a:rPr>
              <a:t>$48,570</a:t>
            </a:r>
            <a:endParaRPr lang="en-US" sz="1400" b="0" dirty="0">
              <a:latin typeface="Calibri" panose="020F0502020204030204" pitchFamily="34" charset="0"/>
              <a:cs typeface="ＭＳ Ｐゴシック"/>
            </a:endParaRP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65119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7700" y="1153574"/>
            <a:ext cx="3163943" cy="461665"/>
          </a:xfrm>
          <a:prstGeom prst="rect">
            <a:avLst/>
          </a:prstGeom>
          <a:noFill/>
        </p:spPr>
        <p:txBody>
          <a:bodyPr wrap="none" rtlCol="0">
            <a:spAutoFit/>
          </a:bodyPr>
          <a:lstStyle/>
          <a:p>
            <a:r>
              <a:rPr lang="en-US" dirty="0" smtClean="0">
                <a:solidFill>
                  <a:srgbClr val="0086BE"/>
                </a:solidFill>
                <a:latin typeface="Calibri" panose="020F0502020204030204" pitchFamily="34" charset="0"/>
                <a:ea typeface="ＭＳ Ｐゴシック" pitchFamily="48" charset="-128"/>
                <a:cs typeface="ＭＳ Ｐゴシック"/>
              </a:rPr>
              <a:t>How will I age in place?</a:t>
            </a:r>
            <a:endParaRPr lang="en-US" dirty="0">
              <a:solidFill>
                <a:srgbClr val="0086BE"/>
              </a:solidFill>
              <a:latin typeface="Calibri" panose="020F0502020204030204" pitchFamily="34" charset="0"/>
              <a:ea typeface="ＭＳ Ｐゴシック" pitchFamily="48" charset="-128"/>
              <a:cs typeface="ＭＳ Ｐゴシック"/>
            </a:endParaRPr>
          </a:p>
        </p:txBody>
      </p:sp>
      <p:sp>
        <p:nvSpPr>
          <p:cNvPr id="14" name="Title 9"/>
          <p:cNvSpPr>
            <a:spLocks noGrp="1"/>
          </p:cNvSpPr>
          <p:nvPr>
            <p:ph type="title"/>
          </p:nvPr>
        </p:nvSpPr>
        <p:spPr>
          <a:xfrm>
            <a:off x="549478" y="8389"/>
            <a:ext cx="5334000" cy="687897"/>
          </a:xfrm>
        </p:spPr>
        <p:txBody>
          <a:bodyPr/>
          <a:lstStyle/>
          <a:p>
            <a:r>
              <a:rPr lang="en-US" dirty="0" smtClean="0">
                <a:cs typeface="Arial" charset="0"/>
              </a:rPr>
              <a:t>3 Questions</a:t>
            </a:r>
          </a:p>
        </p:txBody>
      </p:sp>
      <p:sp>
        <p:nvSpPr>
          <p:cNvPr id="2" name="TextBox 1"/>
          <p:cNvSpPr txBox="1"/>
          <p:nvPr/>
        </p:nvSpPr>
        <p:spPr>
          <a:xfrm>
            <a:off x="2170382" y="2766058"/>
            <a:ext cx="3291386" cy="2324099"/>
          </a:xfrm>
          <a:prstGeom prst="rect">
            <a:avLst/>
          </a:prstGeom>
          <a:noFill/>
        </p:spPr>
        <p:txBody>
          <a:bodyPr wrap="square" rtlCol="0">
            <a:spAutoFit/>
          </a:bodyPr>
          <a:lstStyle/>
          <a:p>
            <a:pPr>
              <a:lnSpc>
                <a:spcPts val="2500"/>
              </a:lnSpc>
              <a:spcAft>
                <a:spcPts val="5000"/>
              </a:spcAft>
            </a:pPr>
            <a:r>
              <a:rPr lang="en-US" sz="2000" b="0" dirty="0" smtClean="0">
                <a:solidFill>
                  <a:srgbClr val="000000"/>
                </a:solidFill>
                <a:latin typeface="Calibri" panose="020F0502020204030204" pitchFamily="34" charset="0"/>
              </a:rPr>
              <a:t>Home modifications</a:t>
            </a:r>
          </a:p>
          <a:p>
            <a:pPr>
              <a:lnSpc>
                <a:spcPts val="2500"/>
              </a:lnSpc>
              <a:spcAft>
                <a:spcPts val="5000"/>
              </a:spcAft>
            </a:pPr>
            <a:r>
              <a:rPr lang="en-US" sz="2000" b="0" dirty="0" smtClean="0">
                <a:solidFill>
                  <a:srgbClr val="000000"/>
                </a:solidFill>
                <a:latin typeface="Calibri" panose="020F0502020204030204" pitchFamily="34" charset="0"/>
              </a:rPr>
              <a:t>Home maintenance</a:t>
            </a:r>
          </a:p>
          <a:p>
            <a:pPr>
              <a:lnSpc>
                <a:spcPts val="2500"/>
              </a:lnSpc>
              <a:spcAft>
                <a:spcPts val="5000"/>
              </a:spcAft>
            </a:pPr>
            <a:r>
              <a:rPr lang="en-US" sz="2000" b="0" dirty="0" smtClean="0">
                <a:solidFill>
                  <a:srgbClr val="000000"/>
                </a:solidFill>
                <a:latin typeface="Calibri" panose="020F0502020204030204" pitchFamily="34" charset="0"/>
              </a:rPr>
              <a:t>Housekeeping</a:t>
            </a:r>
          </a:p>
        </p:txBody>
      </p:sp>
      <p:pic>
        <p:nvPicPr>
          <p:cNvPr id="9" name="Picture 8" descr="Connector.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35265" y="4447505"/>
            <a:ext cx="613395" cy="738651"/>
          </a:xfrm>
          <a:prstGeom prst="rect">
            <a:avLst/>
          </a:prstGeom>
        </p:spPr>
      </p:pic>
      <p:pic>
        <p:nvPicPr>
          <p:cNvPr id="10" name="Picture 9" descr="Connecto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55738" y="3509535"/>
            <a:ext cx="837807" cy="738651"/>
          </a:xfrm>
          <a:prstGeom prst="rect">
            <a:avLst/>
          </a:prstGeom>
        </p:spPr>
      </p:pic>
      <p:pic>
        <p:nvPicPr>
          <p:cNvPr id="11" name="Picture 10" descr="Connector.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48559" y="2731020"/>
            <a:ext cx="808259" cy="623525"/>
          </a:xfrm>
          <a:prstGeom prst="rect">
            <a:avLst/>
          </a:prstGeom>
        </p:spPr>
      </p:pic>
      <p:pic>
        <p:nvPicPr>
          <p:cNvPr id="12" name="Picture 11" descr="Connector.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239331" y="3634448"/>
            <a:ext cx="762782" cy="668408"/>
          </a:xfrm>
          <a:prstGeom prst="rect">
            <a:avLst/>
          </a:prstGeom>
        </p:spPr>
      </p:pic>
      <p:pic>
        <p:nvPicPr>
          <p:cNvPr id="165890"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81378" y="2551729"/>
            <a:ext cx="788919" cy="62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109853" y="2766058"/>
            <a:ext cx="2831631" cy="1374735"/>
          </a:xfrm>
          <a:prstGeom prst="rect">
            <a:avLst/>
          </a:prstGeom>
        </p:spPr>
        <p:txBody>
          <a:bodyPr wrap="square">
            <a:spAutoFit/>
          </a:bodyPr>
          <a:lstStyle/>
          <a:p>
            <a:pPr>
              <a:lnSpc>
                <a:spcPts val="2500"/>
              </a:lnSpc>
              <a:spcAft>
                <a:spcPts val="5000"/>
              </a:spcAft>
            </a:pPr>
            <a:r>
              <a:rPr lang="en-US" sz="1800" b="0" dirty="0">
                <a:solidFill>
                  <a:srgbClr val="000000"/>
                </a:solidFill>
                <a:latin typeface="Calibri" panose="020F0502020204030204" pitchFamily="34" charset="0"/>
              </a:rPr>
              <a:t>Grocery delivery</a:t>
            </a:r>
          </a:p>
          <a:p>
            <a:pPr>
              <a:lnSpc>
                <a:spcPts val="2500"/>
              </a:lnSpc>
              <a:spcAft>
                <a:spcPts val="3200"/>
              </a:spcAft>
            </a:pPr>
            <a:r>
              <a:rPr lang="en-US" sz="1800" b="0" dirty="0">
                <a:solidFill>
                  <a:srgbClr val="000000"/>
                </a:solidFill>
                <a:latin typeface="Calibri" panose="020F0502020204030204" pitchFamily="34" charset="0"/>
              </a:rPr>
              <a:t>Laundry services</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4307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7700" y="1154424"/>
            <a:ext cx="3691466" cy="4247317"/>
          </a:xfrm>
          <a:prstGeom prst="rect">
            <a:avLst/>
          </a:prstGeom>
          <a:noFill/>
        </p:spPr>
        <p:txBody>
          <a:bodyPr wrap="square">
            <a:spAutoFit/>
          </a:bodyPr>
          <a:lstStyle/>
          <a:p>
            <a:pPr>
              <a:defRPr/>
            </a:pPr>
            <a:r>
              <a:rPr lang="en-US" dirty="0">
                <a:solidFill>
                  <a:srgbClr val="0086BE"/>
                </a:solidFill>
                <a:latin typeface="Calibri" panose="020F0502020204030204" pitchFamily="34" charset="0"/>
                <a:ea typeface="ＭＳ Ｐゴシック" pitchFamily="34" charset="-128"/>
              </a:rPr>
              <a:t>Top 10 Design Trends </a:t>
            </a:r>
            <a:br>
              <a:rPr lang="en-US" dirty="0">
                <a:solidFill>
                  <a:srgbClr val="0086BE"/>
                </a:solidFill>
                <a:latin typeface="Calibri" panose="020F0502020204030204" pitchFamily="34" charset="0"/>
                <a:ea typeface="ＭＳ Ｐゴシック" pitchFamily="34" charset="-128"/>
              </a:rPr>
            </a:br>
            <a:r>
              <a:rPr lang="en-US" dirty="0">
                <a:solidFill>
                  <a:srgbClr val="0086BE"/>
                </a:solidFill>
                <a:latin typeface="Calibri" panose="020F0502020204030204" pitchFamily="34" charset="0"/>
                <a:ea typeface="ＭＳ Ｐゴシック" pitchFamily="34" charset="-128"/>
              </a:rPr>
              <a:t>for Aging in Place</a:t>
            </a:r>
            <a:r>
              <a:rPr lang="en-US" sz="1800" b="0" dirty="0">
                <a:latin typeface="Calibri" panose="020F0502020204030204" pitchFamily="34" charset="0"/>
                <a:ea typeface="ＭＳ Ｐゴシック" pitchFamily="34" charset="-128"/>
              </a:rPr>
              <a:t/>
            </a:r>
            <a:br>
              <a:rPr lang="en-US" sz="1800" b="0" dirty="0">
                <a:latin typeface="Calibri" panose="020F0502020204030204" pitchFamily="34" charset="0"/>
                <a:ea typeface="ＭＳ Ｐゴシック" pitchFamily="34" charset="-128"/>
              </a:rPr>
            </a:br>
            <a:endParaRPr lang="en-US" sz="1800" b="0" dirty="0">
              <a:latin typeface="Calibri" panose="020F0502020204030204" pitchFamily="34" charset="0"/>
              <a:ea typeface="ＭＳ Ｐゴシック" pitchFamily="34" charset="-128"/>
            </a:endParaRPr>
          </a:p>
          <a:p>
            <a:pPr marL="457200" indent="-457200">
              <a:buFont typeface="+mj-lt"/>
              <a:buAutoNum type="arabicPeriod"/>
              <a:defRPr/>
            </a:pPr>
            <a:r>
              <a:rPr lang="en-US" sz="1700" b="0" dirty="0">
                <a:latin typeface="Calibri" panose="020F0502020204030204" pitchFamily="34" charset="0"/>
                <a:ea typeface="ＭＳ Ｐゴシック" pitchFamily="34" charset="-128"/>
              </a:rPr>
              <a:t>Level entry way</a:t>
            </a:r>
          </a:p>
          <a:p>
            <a:pPr marL="457200" indent="-457200">
              <a:buFont typeface="+mj-lt"/>
              <a:buAutoNum type="arabicPeriod"/>
              <a:defRPr/>
            </a:pPr>
            <a:r>
              <a:rPr lang="en-US" sz="1700" b="0" dirty="0">
                <a:latin typeface="Calibri" panose="020F0502020204030204" pitchFamily="34" charset="0"/>
                <a:ea typeface="ＭＳ Ｐゴシック" pitchFamily="34" charset="-128"/>
              </a:rPr>
              <a:t>Live on one floor</a:t>
            </a:r>
          </a:p>
          <a:p>
            <a:pPr marL="457200" indent="-457200">
              <a:buFont typeface="+mj-lt"/>
              <a:buAutoNum type="arabicPeriod"/>
              <a:defRPr/>
            </a:pPr>
            <a:r>
              <a:rPr lang="en-US" sz="1700" b="0" dirty="0">
                <a:latin typeface="Calibri" panose="020F0502020204030204" pitchFamily="34" charset="0"/>
                <a:ea typeface="ＭＳ Ｐゴシック" pitchFamily="34" charset="-128"/>
              </a:rPr>
              <a:t>Kitchen and </a:t>
            </a:r>
            <a:r>
              <a:rPr lang="en-US" sz="1700" b="0" dirty="0" smtClean="0">
                <a:latin typeface="Calibri" panose="020F0502020204030204" pitchFamily="34" charset="0"/>
                <a:ea typeface="ＭＳ Ｐゴシック" pitchFamily="34" charset="-128"/>
              </a:rPr>
              <a:t>bath </a:t>
            </a:r>
            <a:r>
              <a:rPr lang="en-US" sz="1700" b="0" dirty="0">
                <a:latin typeface="Calibri" panose="020F0502020204030204" pitchFamily="34" charset="0"/>
                <a:ea typeface="ＭＳ Ｐゴシック" pitchFamily="34" charset="-128"/>
              </a:rPr>
              <a:t>improvements</a:t>
            </a:r>
          </a:p>
          <a:p>
            <a:pPr marL="457200" indent="-457200">
              <a:buFont typeface="+mj-lt"/>
              <a:buAutoNum type="arabicPeriod"/>
              <a:defRPr/>
            </a:pPr>
            <a:r>
              <a:rPr lang="en-US" sz="1700" b="0" dirty="0">
                <a:latin typeface="Calibri" panose="020F0502020204030204" pitchFamily="34" charset="0"/>
                <a:ea typeface="ＭＳ Ｐゴシック" pitchFamily="34" charset="-128"/>
              </a:rPr>
              <a:t>Storage within easy reach</a:t>
            </a:r>
          </a:p>
          <a:p>
            <a:pPr marL="457200" indent="-457200">
              <a:buFont typeface="+mj-lt"/>
              <a:buAutoNum type="arabicPeriod"/>
              <a:defRPr/>
            </a:pPr>
            <a:r>
              <a:rPr lang="en-US" sz="1700" b="0" dirty="0">
                <a:latin typeface="Calibri" panose="020F0502020204030204" pitchFamily="34" charset="0"/>
                <a:ea typeface="ＭＳ Ｐゴシック" pitchFamily="34" charset="-128"/>
              </a:rPr>
              <a:t>Appliances at comfortable heights</a:t>
            </a:r>
          </a:p>
          <a:p>
            <a:pPr marL="457200" indent="-457200">
              <a:buFont typeface="+mj-lt"/>
              <a:buAutoNum type="arabicPeriod"/>
              <a:defRPr/>
            </a:pPr>
            <a:r>
              <a:rPr lang="en-US" sz="1700" b="0" dirty="0">
                <a:latin typeface="Calibri" panose="020F0502020204030204" pitchFamily="34" charset="0"/>
                <a:ea typeface="ＭＳ Ｐゴシック" pitchFamily="34" charset="-128"/>
              </a:rPr>
              <a:t>More </a:t>
            </a:r>
            <a:r>
              <a:rPr lang="en-US" sz="1700" b="0" dirty="0" smtClean="0">
                <a:latin typeface="Calibri" panose="020F0502020204030204" pitchFamily="34" charset="0"/>
                <a:ea typeface="ＭＳ Ｐゴシック" pitchFamily="34" charset="-128"/>
              </a:rPr>
              <a:t>drawers</a:t>
            </a:r>
            <a:endParaRPr lang="en-US" sz="1700" b="0" dirty="0">
              <a:latin typeface="Calibri" panose="020F0502020204030204" pitchFamily="34" charset="0"/>
              <a:ea typeface="ＭＳ Ｐゴシック" pitchFamily="34" charset="-128"/>
            </a:endParaRPr>
          </a:p>
          <a:p>
            <a:pPr marL="457200" indent="-457200">
              <a:buFont typeface="+mj-lt"/>
              <a:buAutoNum type="arabicPeriod"/>
              <a:defRPr/>
            </a:pPr>
            <a:r>
              <a:rPr lang="en-US" sz="1700" b="0" dirty="0">
                <a:latin typeface="Calibri" panose="020F0502020204030204" pitchFamily="34" charset="0"/>
                <a:ea typeface="ＭＳ Ｐゴシック" pitchFamily="34" charset="-128"/>
              </a:rPr>
              <a:t>Doors that go away</a:t>
            </a:r>
          </a:p>
          <a:p>
            <a:pPr marL="457200" indent="-457200">
              <a:buFont typeface="+mj-lt"/>
              <a:buAutoNum type="arabicPeriod"/>
              <a:defRPr/>
            </a:pPr>
            <a:r>
              <a:rPr lang="en-US" sz="1700" b="0" dirty="0">
                <a:latin typeface="Calibri" panose="020F0502020204030204" pitchFamily="34" charset="0"/>
                <a:ea typeface="ＭＳ Ｐゴシック" pitchFamily="34" charset="-128"/>
              </a:rPr>
              <a:t>Lavatory designs invite an open knee space </a:t>
            </a:r>
          </a:p>
          <a:p>
            <a:pPr marL="457200" indent="-457200">
              <a:buFont typeface="+mj-lt"/>
              <a:buAutoNum type="arabicPeriod"/>
              <a:defRPr/>
            </a:pPr>
            <a:r>
              <a:rPr lang="en-US" sz="1700" b="0" dirty="0">
                <a:latin typeface="Calibri" panose="020F0502020204030204" pitchFamily="34" charset="0"/>
                <a:ea typeface="ＭＳ Ｐゴシック" pitchFamily="34" charset="-128"/>
              </a:rPr>
              <a:t>Comfort- or right-height toilet seats</a:t>
            </a:r>
          </a:p>
          <a:p>
            <a:pPr marL="457200" indent="-457200">
              <a:buFont typeface="+mj-lt"/>
              <a:buAutoNum type="arabicPeriod"/>
              <a:defRPr/>
            </a:pPr>
            <a:r>
              <a:rPr lang="en-US" sz="1700" b="0" dirty="0">
                <a:latin typeface="Calibri" panose="020F0502020204030204" pitchFamily="34" charset="0"/>
                <a:ea typeface="ＭＳ Ｐゴシック" pitchFamily="34" charset="-128"/>
              </a:rPr>
              <a:t>No-threshold showers </a:t>
            </a:r>
          </a:p>
        </p:txBody>
      </p:sp>
      <p:sp>
        <p:nvSpPr>
          <p:cNvPr id="49154" name="TextBox 9"/>
          <p:cNvSpPr txBox="1">
            <a:spLocks noChangeArrowheads="1"/>
          </p:cNvSpPr>
          <p:nvPr/>
        </p:nvSpPr>
        <p:spPr bwMode="auto">
          <a:xfrm>
            <a:off x="430530" y="6271260"/>
            <a:ext cx="3502882" cy="246221"/>
          </a:xfrm>
          <a:prstGeom prst="rect">
            <a:avLst/>
          </a:prstGeom>
          <a:noFill/>
          <a:ln w="9525">
            <a:noFill/>
            <a:miter lim="800000"/>
            <a:headEnd/>
            <a:tailEnd/>
          </a:ln>
        </p:spPr>
        <p:txBody>
          <a:bodyPr wrap="none">
            <a:spAutoFit/>
          </a:bodyPr>
          <a:lstStyle/>
          <a:p>
            <a:r>
              <a:rPr lang="en-US" sz="1000" b="0" dirty="0">
                <a:latin typeface="Calibri" panose="020F0502020204030204" pitchFamily="34" charset="0"/>
                <a:cs typeface="ＭＳ Ｐゴシック"/>
              </a:rPr>
              <a:t>Source: http://aginginplace.com/home-modification/test-page/</a:t>
            </a:r>
          </a:p>
        </p:txBody>
      </p:sp>
      <p:sp>
        <p:nvSpPr>
          <p:cNvPr id="10" name="Title 9"/>
          <p:cNvSpPr>
            <a:spLocks noGrp="1"/>
          </p:cNvSpPr>
          <p:nvPr>
            <p:ph type="title"/>
          </p:nvPr>
        </p:nvSpPr>
        <p:spPr>
          <a:xfrm>
            <a:off x="609570" y="16934"/>
            <a:ext cx="5334000" cy="660400"/>
          </a:xfrm>
        </p:spPr>
        <p:txBody>
          <a:bodyPr/>
          <a:lstStyle/>
          <a:p>
            <a:r>
              <a:rPr lang="en-US" dirty="0" smtClean="0">
                <a:cs typeface="Arial" charset="0"/>
              </a:rPr>
              <a:t>3 Questions</a:t>
            </a:r>
          </a:p>
        </p:txBody>
      </p:sp>
      <p:pic>
        <p:nvPicPr>
          <p:cNvPr id="171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042" y="1825309"/>
            <a:ext cx="4114800"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7"/>
          <p:cNvSpPr txBox="1">
            <a:spLocks noChangeArrowheads="1"/>
          </p:cNvSpPr>
          <p:nvPr/>
        </p:nvSpPr>
        <p:spPr bwMode="auto">
          <a:xfrm>
            <a:off x="660408" y="1634059"/>
            <a:ext cx="3048000" cy="2169825"/>
          </a:xfrm>
          <a:prstGeom prst="rect">
            <a:avLst/>
          </a:prstGeom>
          <a:noFill/>
          <a:ln w="9525">
            <a:noFill/>
            <a:miter lim="800000"/>
            <a:headEnd/>
            <a:tailEnd/>
          </a:ln>
        </p:spPr>
        <p:txBody>
          <a:bodyPr wrap="square">
            <a:spAutoFit/>
          </a:bodyPr>
          <a:lstStyle/>
          <a:p>
            <a:pPr marL="228600" indent="-228600">
              <a:spcAft>
                <a:spcPts val="1800"/>
              </a:spcAft>
              <a:buFont typeface="Arial" pitchFamily="34" charset="0"/>
              <a:buChar char="•"/>
            </a:pPr>
            <a:r>
              <a:rPr lang="en-US" dirty="0" smtClean="0">
                <a:solidFill>
                  <a:srgbClr val="0086BE"/>
                </a:solidFill>
                <a:latin typeface="Calibri" panose="020F0502020204030204" pitchFamily="34" charset="0"/>
                <a:cs typeface="ＭＳ Ｐゴシック"/>
              </a:rPr>
              <a:t>“</a:t>
            </a:r>
            <a:r>
              <a:rPr lang="en-US" dirty="0">
                <a:solidFill>
                  <a:srgbClr val="0086BE"/>
                </a:solidFill>
                <a:latin typeface="Calibri" panose="020F0502020204030204" pitchFamily="34" charset="0"/>
                <a:cs typeface="ＭＳ Ｐゴシック"/>
              </a:rPr>
              <a:t>Village” </a:t>
            </a:r>
            <a:r>
              <a:rPr lang="en-US" dirty="0" smtClean="0">
                <a:solidFill>
                  <a:srgbClr val="0086BE"/>
                </a:solidFill>
                <a:latin typeface="Calibri" panose="020F0502020204030204" pitchFamily="34" charset="0"/>
                <a:cs typeface="ＭＳ Ｐゴシック"/>
              </a:rPr>
              <a:t/>
            </a:r>
            <a:br>
              <a:rPr lang="en-US" dirty="0" smtClean="0">
                <a:solidFill>
                  <a:srgbClr val="0086BE"/>
                </a:solidFill>
                <a:latin typeface="Calibri" panose="020F0502020204030204" pitchFamily="34" charset="0"/>
                <a:cs typeface="ＭＳ Ｐゴシック"/>
              </a:rPr>
            </a:br>
            <a:r>
              <a:rPr lang="en-US" dirty="0" smtClean="0">
                <a:solidFill>
                  <a:srgbClr val="0086BE"/>
                </a:solidFill>
                <a:latin typeface="Calibri" panose="020F0502020204030204" pitchFamily="34" charset="0"/>
                <a:cs typeface="ＭＳ Ｐゴシック"/>
              </a:rPr>
              <a:t>movement</a:t>
            </a:r>
            <a:endParaRPr lang="en-US" dirty="0">
              <a:solidFill>
                <a:srgbClr val="0086BE"/>
              </a:solidFill>
              <a:latin typeface="Calibri" panose="020F0502020204030204" pitchFamily="34" charset="0"/>
              <a:cs typeface="ＭＳ Ｐゴシック"/>
            </a:endParaRPr>
          </a:p>
          <a:p>
            <a:pPr marL="228600" indent="-228600">
              <a:spcAft>
                <a:spcPts val="600"/>
              </a:spcAft>
              <a:buFont typeface="Arial" pitchFamily="34" charset="0"/>
              <a:buChar char="•"/>
            </a:pPr>
            <a:r>
              <a:rPr lang="en-US" dirty="0">
                <a:solidFill>
                  <a:srgbClr val="0086BE"/>
                </a:solidFill>
                <a:latin typeface="Calibri" panose="020F0502020204030204" pitchFamily="34" charset="0"/>
                <a:cs typeface="ＭＳ Ｐゴシック"/>
              </a:rPr>
              <a:t>Continuing </a:t>
            </a:r>
            <a:r>
              <a:rPr lang="en-US" dirty="0" smtClean="0">
                <a:solidFill>
                  <a:srgbClr val="0086BE"/>
                </a:solidFill>
                <a:latin typeface="Calibri" panose="020F0502020204030204" pitchFamily="34" charset="0"/>
                <a:cs typeface="ＭＳ Ｐゴシック"/>
              </a:rPr>
              <a:t>care retirement </a:t>
            </a:r>
            <a:r>
              <a:rPr lang="en-US" dirty="0">
                <a:solidFill>
                  <a:srgbClr val="0086BE"/>
                </a:solidFill>
                <a:latin typeface="Calibri" panose="020F0502020204030204" pitchFamily="34" charset="0"/>
                <a:cs typeface="ＭＳ Ｐゴシック"/>
              </a:rPr>
              <a:t>c</a:t>
            </a:r>
            <a:r>
              <a:rPr lang="en-US" dirty="0" smtClean="0">
                <a:solidFill>
                  <a:srgbClr val="0086BE"/>
                </a:solidFill>
                <a:latin typeface="Calibri" panose="020F0502020204030204" pitchFamily="34" charset="0"/>
                <a:cs typeface="ＭＳ Ｐゴシック"/>
              </a:rPr>
              <a:t>ommunity</a:t>
            </a:r>
            <a:endParaRPr lang="en-US" dirty="0">
              <a:solidFill>
                <a:srgbClr val="0086BE"/>
              </a:solidFill>
              <a:latin typeface="Calibri" panose="020F0502020204030204" pitchFamily="34" charset="0"/>
              <a:cs typeface="ＭＳ Ｐゴシック"/>
            </a:endParaRPr>
          </a:p>
        </p:txBody>
      </p:sp>
      <p:sp>
        <p:nvSpPr>
          <p:cNvPr id="9" name="TextBox 8"/>
          <p:cNvSpPr txBox="1"/>
          <p:nvPr/>
        </p:nvSpPr>
        <p:spPr>
          <a:xfrm>
            <a:off x="3352113" y="5240867"/>
            <a:ext cx="1682255" cy="307777"/>
          </a:xfrm>
          <a:prstGeom prst="rect">
            <a:avLst/>
          </a:prstGeom>
          <a:noFill/>
        </p:spPr>
        <p:txBody>
          <a:bodyPr wrap="none" rtlCol="0">
            <a:spAutoFit/>
          </a:bodyPr>
          <a:lstStyle/>
          <a:p>
            <a:r>
              <a:rPr lang="en-US" sz="1400" b="0" dirty="0" smtClean="0">
                <a:latin typeface="Calibri" panose="020F0502020204030204" pitchFamily="34" charset="0"/>
              </a:rPr>
              <a:t>Beacon Hill “Village”</a:t>
            </a:r>
            <a:endParaRPr lang="en-US" sz="1400" b="0" dirty="0">
              <a:latin typeface="Calibri" panose="020F0502020204030204" pitchFamily="34" charset="0"/>
            </a:endParaRPr>
          </a:p>
        </p:txBody>
      </p:sp>
      <p:sp>
        <p:nvSpPr>
          <p:cNvPr id="10" name="Title 9"/>
          <p:cNvSpPr>
            <a:spLocks noGrp="1"/>
          </p:cNvSpPr>
          <p:nvPr>
            <p:ph type="title"/>
          </p:nvPr>
        </p:nvSpPr>
        <p:spPr>
          <a:xfrm>
            <a:off x="609570" y="16934"/>
            <a:ext cx="5334000" cy="660400"/>
          </a:xfrm>
        </p:spPr>
        <p:txBody>
          <a:bodyPr/>
          <a:lstStyle/>
          <a:p>
            <a:r>
              <a:rPr lang="en-US" dirty="0" smtClean="0">
                <a:cs typeface="Arial" charset="0"/>
              </a:rPr>
              <a:t>3 Questions</a:t>
            </a:r>
          </a:p>
        </p:txBody>
      </p:sp>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893" y="1773767"/>
            <a:ext cx="5265737"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5"/>
          <p:cNvSpPr>
            <a:spLocks noGrp="1"/>
          </p:cNvSpPr>
          <p:nvPr>
            <p:ph idx="1"/>
          </p:nvPr>
        </p:nvSpPr>
        <p:spPr>
          <a:xfrm>
            <a:off x="1397000" y="3204634"/>
            <a:ext cx="5486400" cy="1371600"/>
          </a:xfrm>
        </p:spPr>
        <p:txBody>
          <a:bodyPr/>
          <a:lstStyle/>
          <a:p>
            <a:pPr>
              <a:spcBef>
                <a:spcPct val="0"/>
              </a:spcBef>
              <a:spcAft>
                <a:spcPts val="1200"/>
              </a:spcAft>
              <a:buFontTx/>
              <a:buNone/>
            </a:pPr>
            <a:r>
              <a:rPr lang="en-US" sz="2400" dirty="0" smtClean="0">
                <a:solidFill>
                  <a:srgbClr val="0086BE"/>
                </a:solidFill>
                <a:cs typeface="Arial" charset="0"/>
              </a:rPr>
              <a:t>How will I get an ice cream cone?</a:t>
            </a:r>
            <a:endParaRPr lang="en-US" sz="2400" b="0" dirty="0" smtClean="0">
              <a:solidFill>
                <a:srgbClr val="0086BE"/>
              </a:solidFill>
              <a:cs typeface="Arial" charset="0"/>
            </a:endParaRPr>
          </a:p>
        </p:txBody>
      </p:sp>
      <p:sp>
        <p:nvSpPr>
          <p:cNvPr id="53250" name="Title 9"/>
          <p:cNvSpPr>
            <a:spLocks noGrp="1"/>
          </p:cNvSpPr>
          <p:nvPr>
            <p:ph type="title"/>
          </p:nvPr>
        </p:nvSpPr>
        <p:spPr/>
        <p:txBody>
          <a:bodyPr/>
          <a:lstStyle/>
          <a:p>
            <a:r>
              <a:rPr lang="en-US" dirty="0" smtClean="0">
                <a:cs typeface="Arial" charset="0"/>
              </a:rPr>
              <a:t>3 Questions</a:t>
            </a:r>
          </a:p>
        </p:txBody>
      </p:sp>
      <p:pic>
        <p:nvPicPr>
          <p:cNvPr id="173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244" y="1477963"/>
            <a:ext cx="1417637"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762" y="1755075"/>
            <a:ext cx="6354763"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1" name="Title 9"/>
          <p:cNvSpPr>
            <a:spLocks noGrp="1"/>
          </p:cNvSpPr>
          <p:nvPr>
            <p:ph type="title"/>
          </p:nvPr>
        </p:nvSpPr>
        <p:spPr/>
        <p:txBody>
          <a:bodyPr/>
          <a:lstStyle/>
          <a:p>
            <a:r>
              <a:rPr lang="en-US" dirty="0" smtClean="0">
                <a:cs typeface="Arial" charset="0"/>
              </a:rPr>
              <a:t>3 Questions</a:t>
            </a:r>
          </a:p>
        </p:txBody>
      </p:sp>
      <p:sp>
        <p:nvSpPr>
          <p:cNvPr id="56324" name="TextBox 7"/>
          <p:cNvSpPr txBox="1">
            <a:spLocks noChangeArrowheads="1"/>
          </p:cNvSpPr>
          <p:nvPr/>
        </p:nvSpPr>
        <p:spPr bwMode="auto">
          <a:xfrm>
            <a:off x="577150" y="1153379"/>
            <a:ext cx="1987275" cy="461665"/>
          </a:xfrm>
          <a:prstGeom prst="rect">
            <a:avLst/>
          </a:prstGeom>
          <a:noFill/>
          <a:ln w="9525">
            <a:noFill/>
            <a:miter lim="800000"/>
            <a:headEnd/>
            <a:tailEnd/>
          </a:ln>
        </p:spPr>
        <p:txBody>
          <a:bodyPr wrap="none">
            <a:spAutoFit/>
          </a:bodyPr>
          <a:lstStyle/>
          <a:p>
            <a:r>
              <a:rPr lang="en-US" dirty="0">
                <a:solidFill>
                  <a:srgbClr val="0086BE"/>
                </a:solidFill>
                <a:latin typeface="Calibri" panose="020F0502020204030204" pitchFamily="34" charset="0"/>
                <a:cs typeface="ＭＳ Ｐゴシック"/>
              </a:rPr>
              <a:t>Your Priorities</a:t>
            </a:r>
          </a:p>
        </p:txBody>
      </p:sp>
      <p:sp>
        <p:nvSpPr>
          <p:cNvPr id="8" name="TextBox 7"/>
          <p:cNvSpPr txBox="1"/>
          <p:nvPr/>
        </p:nvSpPr>
        <p:spPr>
          <a:xfrm>
            <a:off x="1117100" y="3717015"/>
            <a:ext cx="1914525" cy="338554"/>
          </a:xfrm>
          <a:prstGeom prst="rect">
            <a:avLst/>
          </a:prstGeom>
          <a:noFill/>
        </p:spPr>
        <p:txBody>
          <a:bodyPr wrap="square" rtlCol="0">
            <a:spAutoFit/>
          </a:bodyPr>
          <a:lstStyle/>
          <a:p>
            <a:r>
              <a:rPr lang="en-US" sz="1600" b="0" dirty="0" smtClean="0">
                <a:latin typeface="Calibri" panose="020F0502020204030204" pitchFamily="34" charset="0"/>
              </a:rPr>
              <a:t>Educate</a:t>
            </a:r>
            <a:endParaRPr lang="en-US" sz="1600" b="0" dirty="0">
              <a:latin typeface="Calibri" panose="020F0502020204030204" pitchFamily="34" charset="0"/>
            </a:endParaRPr>
          </a:p>
        </p:txBody>
      </p:sp>
      <p:sp>
        <p:nvSpPr>
          <p:cNvPr id="13" name="TextBox 12"/>
          <p:cNvSpPr txBox="1"/>
          <p:nvPr/>
        </p:nvSpPr>
        <p:spPr>
          <a:xfrm>
            <a:off x="4557712" y="3657746"/>
            <a:ext cx="1914525" cy="338554"/>
          </a:xfrm>
          <a:prstGeom prst="rect">
            <a:avLst/>
          </a:prstGeom>
          <a:noFill/>
        </p:spPr>
        <p:txBody>
          <a:bodyPr wrap="square" rtlCol="0">
            <a:spAutoFit/>
          </a:bodyPr>
          <a:lstStyle/>
          <a:p>
            <a:r>
              <a:rPr lang="en-US" sz="1600" b="0" dirty="0" smtClean="0">
                <a:latin typeface="Calibri" panose="020F0502020204030204" pitchFamily="34" charset="0"/>
              </a:rPr>
              <a:t>Recreate</a:t>
            </a:r>
            <a:endParaRPr lang="en-US" sz="1600" b="0" dirty="0">
              <a:latin typeface="Calibri" panose="020F0502020204030204" pitchFamily="34" charset="0"/>
            </a:endParaRPr>
          </a:p>
        </p:txBody>
      </p:sp>
      <p:sp>
        <p:nvSpPr>
          <p:cNvPr id="14" name="TextBox 13"/>
          <p:cNvSpPr txBox="1"/>
          <p:nvPr/>
        </p:nvSpPr>
        <p:spPr>
          <a:xfrm>
            <a:off x="1125020" y="6189043"/>
            <a:ext cx="1914525" cy="338554"/>
          </a:xfrm>
          <a:prstGeom prst="rect">
            <a:avLst/>
          </a:prstGeom>
          <a:noFill/>
        </p:spPr>
        <p:txBody>
          <a:bodyPr wrap="square" rtlCol="0">
            <a:spAutoFit/>
          </a:bodyPr>
          <a:lstStyle/>
          <a:p>
            <a:r>
              <a:rPr lang="en-US" sz="1600" b="0" dirty="0" smtClean="0">
                <a:latin typeface="Calibri" panose="020F0502020204030204" pitchFamily="34" charset="0"/>
              </a:rPr>
              <a:t>Congregate</a:t>
            </a:r>
            <a:endParaRPr lang="en-US" sz="1600" b="0" dirty="0">
              <a:latin typeface="Calibri" panose="020F0502020204030204" pitchFamily="34" charset="0"/>
            </a:endParaRPr>
          </a:p>
        </p:txBody>
      </p:sp>
      <p:sp>
        <p:nvSpPr>
          <p:cNvPr id="15" name="TextBox 14"/>
          <p:cNvSpPr txBox="1"/>
          <p:nvPr/>
        </p:nvSpPr>
        <p:spPr>
          <a:xfrm>
            <a:off x="4548184" y="6129774"/>
            <a:ext cx="1914525" cy="338554"/>
          </a:xfrm>
          <a:prstGeom prst="rect">
            <a:avLst/>
          </a:prstGeom>
          <a:noFill/>
        </p:spPr>
        <p:txBody>
          <a:bodyPr wrap="square" rtlCol="0">
            <a:spAutoFit/>
          </a:bodyPr>
          <a:lstStyle/>
          <a:p>
            <a:r>
              <a:rPr lang="en-US" sz="1600" b="0" dirty="0" smtClean="0">
                <a:latin typeface="Calibri" panose="020F0502020204030204" pitchFamily="34" charset="0"/>
              </a:rPr>
              <a:t>Donate</a:t>
            </a:r>
            <a:endParaRPr lang="en-US" sz="1600" b="0" dirty="0">
              <a:latin typeface="Calibri" panose="020F0502020204030204" pitchFamily="34" charset="0"/>
            </a:endParaRP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0"/>
          <p:cNvGraphicFramePr>
            <a:graphicFrameLocks/>
          </p:cNvGraphicFramePr>
          <p:nvPr>
            <p:extLst>
              <p:ext uri="{D42A27DB-BD31-4B8C-83A1-F6EECF244321}">
                <p14:modId xmlns:p14="http://schemas.microsoft.com/office/powerpoint/2010/main" val="989203694"/>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Title 9"/>
          <p:cNvSpPr>
            <a:spLocks noGrp="1"/>
          </p:cNvSpPr>
          <p:nvPr>
            <p:ph type="title"/>
          </p:nvPr>
        </p:nvSpPr>
        <p:spPr/>
        <p:txBody>
          <a:bodyPr/>
          <a:lstStyle/>
          <a:p>
            <a:r>
              <a:rPr lang="en-US" dirty="0" smtClean="0">
                <a:cs typeface="Arial" charset="0"/>
              </a:rPr>
              <a:t>3 Questions</a:t>
            </a:r>
          </a:p>
        </p:txBody>
      </p:sp>
      <p:sp>
        <p:nvSpPr>
          <p:cNvPr id="8" name="TextBox 7"/>
          <p:cNvSpPr txBox="1">
            <a:spLocks noChangeArrowheads="1"/>
          </p:cNvSpPr>
          <p:nvPr/>
        </p:nvSpPr>
        <p:spPr bwMode="auto">
          <a:xfrm>
            <a:off x="647700" y="1157847"/>
            <a:ext cx="6438876" cy="738664"/>
          </a:xfrm>
          <a:prstGeom prst="rect">
            <a:avLst/>
          </a:prstGeom>
          <a:noFill/>
          <a:ln w="9525">
            <a:noFill/>
            <a:miter lim="800000"/>
            <a:headEnd/>
            <a:tailEnd/>
          </a:ln>
        </p:spPr>
        <p:txBody>
          <a:bodyPr wrap="square">
            <a:spAutoFit/>
          </a:bodyPr>
          <a:lstStyle/>
          <a:p>
            <a:r>
              <a:rPr lang="en-US" dirty="0" smtClean="0">
                <a:solidFill>
                  <a:srgbClr val="0086BE"/>
                </a:solidFill>
                <a:latin typeface="Calibri" panose="020F0502020204030204" pitchFamily="34" charset="0"/>
                <a:cs typeface="ＭＳ Ｐゴシック"/>
              </a:rPr>
              <a:t>Food Expense</a:t>
            </a:r>
          </a:p>
          <a:p>
            <a:r>
              <a:rPr lang="en-US" sz="1800" b="0" dirty="0" smtClean="0">
                <a:latin typeface="Calibri" panose="020F0502020204030204" pitchFamily="34" charset="0"/>
                <a:cs typeface="ＭＳ Ｐゴシック"/>
              </a:rPr>
              <a:t>Consumer </a:t>
            </a:r>
            <a:r>
              <a:rPr lang="en-US" sz="1800" b="0" dirty="0">
                <a:latin typeface="Calibri" panose="020F0502020204030204" pitchFamily="34" charset="0"/>
                <a:cs typeface="ＭＳ Ｐゴシック"/>
              </a:rPr>
              <a:t>Expenditures—65 Years and older </a:t>
            </a:r>
          </a:p>
        </p:txBody>
      </p:sp>
      <p:sp>
        <p:nvSpPr>
          <p:cNvPr id="10" name="TextBox 16"/>
          <p:cNvSpPr txBox="1">
            <a:spLocks noChangeArrowheads="1"/>
          </p:cNvSpPr>
          <p:nvPr/>
        </p:nvSpPr>
        <p:spPr bwMode="auto">
          <a:xfrm>
            <a:off x="438150" y="6016656"/>
            <a:ext cx="7162800" cy="553998"/>
          </a:xfrm>
          <a:prstGeom prst="rect">
            <a:avLst/>
          </a:prstGeom>
          <a:noFill/>
          <a:ln w="9525">
            <a:noFill/>
            <a:miter lim="800000"/>
            <a:headEnd/>
            <a:tailEnd/>
          </a:ln>
        </p:spPr>
        <p:txBody>
          <a:bodyPr>
            <a:spAutoFit/>
          </a:bodyPr>
          <a:lstStyle/>
          <a:p>
            <a:r>
              <a:rPr lang="en-US" sz="1000" b="0" dirty="0">
                <a:latin typeface="Calibri" panose="020F0502020204030204" pitchFamily="34" charset="0"/>
              </a:rPr>
              <a:t>Source: Bureau of Labor Statistics Consumer Expenditure Survey, 2016-2017, September 2018</a:t>
            </a:r>
          </a:p>
          <a:p>
            <a:r>
              <a:rPr lang="en-US" sz="1000" dirty="0" smtClean="0">
                <a:latin typeface="Calibri" panose="020F0502020204030204" pitchFamily="34" charset="0"/>
                <a:cs typeface="ＭＳ Ｐゴシック"/>
              </a:rPr>
              <a:t> </a:t>
            </a:r>
            <a:endParaRPr lang="en-US" sz="1000" dirty="0">
              <a:latin typeface="Calibri" panose="020F0502020204030204" pitchFamily="34" charset="0"/>
              <a:cs typeface="ＭＳ Ｐゴシック"/>
            </a:endParaRPr>
          </a:p>
          <a:p>
            <a:endParaRPr lang="en-US" sz="1000" dirty="0">
              <a:latin typeface="Calibri" panose="020F0502020204030204" pitchFamily="34" charset="0"/>
              <a:cs typeface="ＭＳ Ｐゴシック"/>
            </a:endParaRPr>
          </a:p>
        </p:txBody>
      </p:sp>
      <p:sp>
        <p:nvSpPr>
          <p:cNvPr id="11" name="TextBox 8"/>
          <p:cNvSpPr txBox="1">
            <a:spLocks noChangeArrowheads="1"/>
          </p:cNvSpPr>
          <p:nvPr/>
        </p:nvSpPr>
        <p:spPr bwMode="auto">
          <a:xfrm>
            <a:off x="6859144" y="3480295"/>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19</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655637"/>
            <a:ext cx="80391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1"/>
          <p:cNvSpPr txBox="1">
            <a:spLocks/>
          </p:cNvSpPr>
          <p:nvPr/>
        </p:nvSpPr>
        <p:spPr>
          <a:xfrm>
            <a:off x="190912" y="6537325"/>
            <a:ext cx="762000" cy="320675"/>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Arial" charset="0"/>
                <a:ea typeface="ＭＳ Ｐゴシック"/>
                <a:cs typeface="Arial" charset="0"/>
              </a:defRPr>
            </a:lvl1pPr>
            <a:lvl2pPr marL="457200" algn="l" rtl="0" fontAlgn="base">
              <a:spcBef>
                <a:spcPct val="0"/>
              </a:spcBef>
              <a:spcAft>
                <a:spcPct val="0"/>
              </a:spcAft>
              <a:defRPr sz="2400" b="1" kern="1200">
                <a:solidFill>
                  <a:schemeClr val="tx1"/>
                </a:solidFill>
                <a:latin typeface="Arial" charset="0"/>
                <a:ea typeface="ＭＳ Ｐゴシック"/>
                <a:cs typeface="Arial" charset="0"/>
              </a:defRPr>
            </a:lvl2pPr>
            <a:lvl3pPr marL="914400" algn="l" rtl="0" fontAlgn="base">
              <a:spcBef>
                <a:spcPct val="0"/>
              </a:spcBef>
              <a:spcAft>
                <a:spcPct val="0"/>
              </a:spcAft>
              <a:defRPr sz="2400" b="1" kern="1200">
                <a:solidFill>
                  <a:schemeClr val="tx1"/>
                </a:solidFill>
                <a:latin typeface="Arial" charset="0"/>
                <a:ea typeface="ＭＳ Ｐゴシック"/>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a:cs typeface="Arial" charset="0"/>
              </a:defRPr>
            </a:lvl5pPr>
            <a:lvl6pPr marL="2286000" algn="l" defTabSz="914400" rtl="0" eaLnBrk="1" latinLnBrk="0" hangingPunct="1">
              <a:defRPr sz="2400" b="1" kern="1200">
                <a:solidFill>
                  <a:schemeClr val="tx1"/>
                </a:solidFill>
                <a:latin typeface="Arial" charset="0"/>
                <a:ea typeface="ＭＳ Ｐゴシック"/>
                <a:cs typeface="Arial" charset="0"/>
              </a:defRPr>
            </a:lvl6pPr>
            <a:lvl7pPr marL="2743200" algn="l" defTabSz="914400" rtl="0" eaLnBrk="1" latinLnBrk="0" hangingPunct="1">
              <a:defRPr sz="2400" b="1" kern="1200">
                <a:solidFill>
                  <a:schemeClr val="tx1"/>
                </a:solidFill>
                <a:latin typeface="Arial" charset="0"/>
                <a:ea typeface="ＭＳ Ｐゴシック"/>
                <a:cs typeface="Arial" charset="0"/>
              </a:defRPr>
            </a:lvl7pPr>
            <a:lvl8pPr marL="3200400" algn="l" defTabSz="914400" rtl="0" eaLnBrk="1" latinLnBrk="0" hangingPunct="1">
              <a:defRPr sz="2400" b="1" kern="1200">
                <a:solidFill>
                  <a:schemeClr val="tx1"/>
                </a:solidFill>
                <a:latin typeface="Arial" charset="0"/>
                <a:ea typeface="ＭＳ Ｐゴシック"/>
                <a:cs typeface="Arial" charset="0"/>
              </a:defRPr>
            </a:lvl8pPr>
            <a:lvl9pPr marL="3657600" algn="l" defTabSz="914400" rtl="0" eaLnBrk="1" latinLnBrk="0" hangingPunct="1">
              <a:defRPr sz="2400" b="1" kern="1200">
                <a:solidFill>
                  <a:schemeClr val="tx1"/>
                </a:solidFill>
                <a:latin typeface="Arial" charset="0"/>
                <a:ea typeface="ＭＳ Ｐゴシック"/>
                <a:cs typeface="Arial" charset="0"/>
              </a:defRPr>
            </a:lvl9pPr>
          </a:lstStyle>
          <a:p>
            <a:pPr>
              <a:defRPr/>
            </a:pPr>
            <a:fld id="{C8DED943-6237-45DA-A340-30BA72D8161E}" type="slidenum">
              <a:rPr lang="en-US" sz="1000" b="0" smtClean="0">
                <a:solidFill>
                  <a:schemeClr val="bg1"/>
                </a:solidFill>
                <a:latin typeface="Calibri" panose="020F0502020204030204" pitchFamily="34" charset="0"/>
              </a:rPr>
              <a:pPr>
                <a:defRPr/>
              </a:pPr>
              <a:t>2</a:t>
            </a:fld>
            <a:endParaRPr lang="en-US" sz="1000" b="0" dirty="0">
              <a:solidFill>
                <a:schemeClr val="bg1"/>
              </a:solidFill>
              <a:latin typeface="Calibri" panose="020F0502020204030204" pitchFamily="34" charset="0"/>
            </a:endParaRPr>
          </a:p>
        </p:txBody>
      </p:sp>
      <p:grpSp>
        <p:nvGrpSpPr>
          <p:cNvPr id="7" name="Group 6"/>
          <p:cNvGrpSpPr/>
          <p:nvPr/>
        </p:nvGrpSpPr>
        <p:grpSpPr>
          <a:xfrm>
            <a:off x="1954070" y="1559567"/>
            <a:ext cx="1571148" cy="1016262"/>
            <a:chOff x="387669" y="5702154"/>
            <a:chExt cx="1526791" cy="987571"/>
          </a:xfrm>
        </p:grpSpPr>
        <p:sp>
          <p:nvSpPr>
            <p:cNvPr id="8" name="Freeform 6"/>
            <p:cNvSpPr>
              <a:spLocks noEditPoints="1"/>
            </p:cNvSpPr>
            <p:nvPr userDrawn="1"/>
          </p:nvSpPr>
          <p:spPr bwMode="auto">
            <a:xfrm>
              <a:off x="1000889" y="5702154"/>
              <a:ext cx="834131" cy="816175"/>
            </a:xfrm>
            <a:custGeom>
              <a:avLst/>
              <a:gdLst>
                <a:gd name="T0" fmla="*/ 2808 w 3064"/>
                <a:gd name="T1" fmla="*/ 1490 h 3001"/>
                <a:gd name="T2" fmla="*/ 2872 w 3064"/>
                <a:gd name="T3" fmla="*/ 1536 h 3001"/>
                <a:gd name="T4" fmla="*/ 2851 w 3064"/>
                <a:gd name="T5" fmla="*/ 1617 h 3001"/>
                <a:gd name="T6" fmla="*/ 2773 w 3064"/>
                <a:gd name="T7" fmla="*/ 1637 h 3001"/>
                <a:gd name="T8" fmla="*/ 2747 w 3064"/>
                <a:gd name="T9" fmla="*/ 1299 h 3001"/>
                <a:gd name="T10" fmla="*/ 2819 w 3064"/>
                <a:gd name="T11" fmla="*/ 1316 h 3001"/>
                <a:gd name="T12" fmla="*/ 2836 w 3064"/>
                <a:gd name="T13" fmla="*/ 1393 h 3001"/>
                <a:gd name="T14" fmla="*/ 2786 w 3064"/>
                <a:gd name="T15" fmla="*/ 1439 h 3001"/>
                <a:gd name="T16" fmla="*/ 2732 w 3064"/>
                <a:gd name="T17" fmla="*/ 1299 h 3001"/>
                <a:gd name="T18" fmla="*/ 2807 w 3064"/>
                <a:gd name="T19" fmla="*/ 1683 h 3001"/>
                <a:gd name="T20" fmla="*/ 2902 w 3064"/>
                <a:gd name="T21" fmla="*/ 1640 h 3001"/>
                <a:gd name="T22" fmla="*/ 2926 w 3064"/>
                <a:gd name="T23" fmla="*/ 1533 h 3001"/>
                <a:gd name="T24" fmla="*/ 2843 w 3064"/>
                <a:gd name="T25" fmla="*/ 1452 h 3001"/>
                <a:gd name="T26" fmla="*/ 2887 w 3064"/>
                <a:gd name="T27" fmla="*/ 1393 h 3001"/>
                <a:gd name="T28" fmla="*/ 2866 w 3064"/>
                <a:gd name="T29" fmla="*/ 1294 h 3001"/>
                <a:gd name="T30" fmla="*/ 2783 w 3064"/>
                <a:gd name="T31" fmla="*/ 1253 h 3001"/>
                <a:gd name="T32" fmla="*/ 1321 w 3064"/>
                <a:gd name="T33" fmla="*/ 1249 h 3001"/>
                <a:gd name="T34" fmla="*/ 1374 w 3064"/>
                <a:gd name="T35" fmla="*/ 1635 h 3001"/>
                <a:gd name="T36" fmla="*/ 1374 w 3064"/>
                <a:gd name="T37" fmla="*/ 1422 h 3001"/>
                <a:gd name="T38" fmla="*/ 1321 w 3064"/>
                <a:gd name="T39" fmla="*/ 1249 h 3001"/>
                <a:gd name="T40" fmla="*/ 796 w 3064"/>
                <a:gd name="T41" fmla="*/ 1280 h 3001"/>
                <a:gd name="T42" fmla="*/ 701 w 3064"/>
                <a:gd name="T43" fmla="*/ 1423 h 3001"/>
                <a:gd name="T44" fmla="*/ 735 w 3064"/>
                <a:gd name="T45" fmla="*/ 1593 h 3001"/>
                <a:gd name="T46" fmla="*/ 873 w 3064"/>
                <a:gd name="T47" fmla="*/ 1690 h 3001"/>
                <a:gd name="T48" fmla="*/ 1035 w 3064"/>
                <a:gd name="T49" fmla="*/ 1659 h 3001"/>
                <a:gd name="T50" fmla="*/ 1118 w 3064"/>
                <a:gd name="T51" fmla="*/ 1526 h 3001"/>
                <a:gd name="T52" fmla="*/ 950 w 3064"/>
                <a:gd name="T53" fmla="*/ 1516 h 3001"/>
                <a:gd name="T54" fmla="*/ 1026 w 3064"/>
                <a:gd name="T55" fmla="*/ 1596 h 3001"/>
                <a:gd name="T56" fmla="*/ 921 w 3064"/>
                <a:gd name="T57" fmla="*/ 1646 h 3001"/>
                <a:gd name="T58" fmla="*/ 788 w 3064"/>
                <a:gd name="T59" fmla="*/ 1575 h 3001"/>
                <a:gd name="T60" fmla="*/ 755 w 3064"/>
                <a:gd name="T61" fmla="*/ 1427 h 3001"/>
                <a:gd name="T62" fmla="*/ 847 w 3064"/>
                <a:gd name="T63" fmla="*/ 1307 h 3001"/>
                <a:gd name="T64" fmla="*/ 1001 w 3064"/>
                <a:gd name="T65" fmla="*/ 1309 h 3001"/>
                <a:gd name="T66" fmla="*/ 1071 w 3064"/>
                <a:gd name="T67" fmla="*/ 1295 h 3001"/>
                <a:gd name="T68" fmla="*/ 922 w 3064"/>
                <a:gd name="T69" fmla="*/ 1241 h 3001"/>
                <a:gd name="T70" fmla="*/ 2322 w 3064"/>
                <a:gd name="T71" fmla="*/ 1350 h 3001"/>
                <a:gd name="T72" fmla="*/ 1770 w 3064"/>
                <a:gd name="T73" fmla="*/ 1215 h 3001"/>
                <a:gd name="T74" fmla="*/ 1828 w 3064"/>
                <a:gd name="T75" fmla="*/ 1632 h 3001"/>
                <a:gd name="T76" fmla="*/ 119 w 3064"/>
                <a:gd name="T77" fmla="*/ 1685 h 3001"/>
                <a:gd name="T78" fmla="*/ 566 w 3064"/>
                <a:gd name="T79" fmla="*/ 1685 h 3001"/>
                <a:gd name="T80" fmla="*/ 1782 w 3064"/>
                <a:gd name="T81" fmla="*/ 21 h 3001"/>
                <a:gd name="T82" fmla="*/ 2237 w 3064"/>
                <a:gd name="T83" fmla="*/ 168 h 3001"/>
                <a:gd name="T84" fmla="*/ 2616 w 3064"/>
                <a:gd name="T85" fmla="*/ 439 h 3001"/>
                <a:gd name="T86" fmla="*/ 2894 w 3064"/>
                <a:gd name="T87" fmla="*/ 810 h 3001"/>
                <a:gd name="T88" fmla="*/ 3046 w 3064"/>
                <a:gd name="T89" fmla="*/ 1256 h 3001"/>
                <a:gd name="T90" fmla="*/ 3046 w 3064"/>
                <a:gd name="T91" fmla="*/ 1743 h 3001"/>
                <a:gd name="T92" fmla="*/ 2894 w 3064"/>
                <a:gd name="T93" fmla="*/ 2189 h 3001"/>
                <a:gd name="T94" fmla="*/ 2616 w 3064"/>
                <a:gd name="T95" fmla="*/ 2561 h 3001"/>
                <a:gd name="T96" fmla="*/ 2237 w 3064"/>
                <a:gd name="T97" fmla="*/ 2833 h 3001"/>
                <a:gd name="T98" fmla="*/ 1782 w 3064"/>
                <a:gd name="T99" fmla="*/ 2980 h 3001"/>
                <a:gd name="T100" fmla="*/ 1284 w 3064"/>
                <a:gd name="T101" fmla="*/ 2980 h 3001"/>
                <a:gd name="T102" fmla="*/ 828 w 3064"/>
                <a:gd name="T103" fmla="*/ 2833 h 3001"/>
                <a:gd name="T104" fmla="*/ 448 w 3064"/>
                <a:gd name="T105" fmla="*/ 2561 h 3001"/>
                <a:gd name="T106" fmla="*/ 172 w 3064"/>
                <a:gd name="T107" fmla="*/ 2189 h 3001"/>
                <a:gd name="T108" fmla="*/ 20 w 3064"/>
                <a:gd name="T109" fmla="*/ 1743 h 3001"/>
                <a:gd name="T110" fmla="*/ 20 w 3064"/>
                <a:gd name="T111" fmla="*/ 1256 h 3001"/>
                <a:gd name="T112" fmla="*/ 172 w 3064"/>
                <a:gd name="T113" fmla="*/ 810 h 3001"/>
                <a:gd name="T114" fmla="*/ 448 w 3064"/>
                <a:gd name="T115" fmla="*/ 439 h 3001"/>
                <a:gd name="T116" fmla="*/ 828 w 3064"/>
                <a:gd name="T117" fmla="*/ 168 h 3001"/>
                <a:gd name="T118" fmla="*/ 1284 w 3064"/>
                <a:gd name="T119" fmla="*/ 21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4" h="3001">
                  <a:moveTo>
                    <a:pt x="2732" y="1487"/>
                  </a:moveTo>
                  <a:lnTo>
                    <a:pt x="2766" y="1487"/>
                  </a:lnTo>
                  <a:lnTo>
                    <a:pt x="2786" y="1487"/>
                  </a:lnTo>
                  <a:lnTo>
                    <a:pt x="2808" y="1490"/>
                  </a:lnTo>
                  <a:lnTo>
                    <a:pt x="2829" y="1495"/>
                  </a:lnTo>
                  <a:lnTo>
                    <a:pt x="2848" y="1505"/>
                  </a:lnTo>
                  <a:lnTo>
                    <a:pt x="2863" y="1519"/>
                  </a:lnTo>
                  <a:lnTo>
                    <a:pt x="2872" y="1536"/>
                  </a:lnTo>
                  <a:lnTo>
                    <a:pt x="2877" y="1560"/>
                  </a:lnTo>
                  <a:lnTo>
                    <a:pt x="2873" y="1584"/>
                  </a:lnTo>
                  <a:lnTo>
                    <a:pt x="2865" y="1603"/>
                  </a:lnTo>
                  <a:lnTo>
                    <a:pt x="2851" y="1617"/>
                  </a:lnTo>
                  <a:lnTo>
                    <a:pt x="2834" y="1627"/>
                  </a:lnTo>
                  <a:lnTo>
                    <a:pt x="2815" y="1632"/>
                  </a:lnTo>
                  <a:lnTo>
                    <a:pt x="2795" y="1635"/>
                  </a:lnTo>
                  <a:lnTo>
                    <a:pt x="2773" y="1637"/>
                  </a:lnTo>
                  <a:lnTo>
                    <a:pt x="2732" y="1637"/>
                  </a:lnTo>
                  <a:lnTo>
                    <a:pt x="2732" y="1487"/>
                  </a:lnTo>
                  <a:close/>
                  <a:moveTo>
                    <a:pt x="2732" y="1299"/>
                  </a:moveTo>
                  <a:lnTo>
                    <a:pt x="2747" y="1299"/>
                  </a:lnTo>
                  <a:lnTo>
                    <a:pt x="2768" y="1299"/>
                  </a:lnTo>
                  <a:lnTo>
                    <a:pt x="2786" y="1302"/>
                  </a:lnTo>
                  <a:lnTo>
                    <a:pt x="2805" y="1307"/>
                  </a:lnTo>
                  <a:lnTo>
                    <a:pt x="2819" y="1316"/>
                  </a:lnTo>
                  <a:lnTo>
                    <a:pt x="2829" y="1328"/>
                  </a:lnTo>
                  <a:lnTo>
                    <a:pt x="2836" y="1347"/>
                  </a:lnTo>
                  <a:lnTo>
                    <a:pt x="2839" y="1370"/>
                  </a:lnTo>
                  <a:lnTo>
                    <a:pt x="2836" y="1393"/>
                  </a:lnTo>
                  <a:lnTo>
                    <a:pt x="2829" y="1411"/>
                  </a:lnTo>
                  <a:lnTo>
                    <a:pt x="2819" y="1425"/>
                  </a:lnTo>
                  <a:lnTo>
                    <a:pt x="2803" y="1434"/>
                  </a:lnTo>
                  <a:lnTo>
                    <a:pt x="2786" y="1439"/>
                  </a:lnTo>
                  <a:lnTo>
                    <a:pt x="2768" y="1442"/>
                  </a:lnTo>
                  <a:lnTo>
                    <a:pt x="2745" y="1442"/>
                  </a:lnTo>
                  <a:lnTo>
                    <a:pt x="2732" y="1442"/>
                  </a:lnTo>
                  <a:lnTo>
                    <a:pt x="2732" y="1299"/>
                  </a:lnTo>
                  <a:close/>
                  <a:moveTo>
                    <a:pt x="2677" y="1249"/>
                  </a:moveTo>
                  <a:lnTo>
                    <a:pt x="2677" y="1685"/>
                  </a:lnTo>
                  <a:lnTo>
                    <a:pt x="2780" y="1685"/>
                  </a:lnTo>
                  <a:lnTo>
                    <a:pt x="2807" y="1683"/>
                  </a:lnTo>
                  <a:lnTo>
                    <a:pt x="2836" y="1678"/>
                  </a:lnTo>
                  <a:lnTo>
                    <a:pt x="2861" y="1669"/>
                  </a:lnTo>
                  <a:lnTo>
                    <a:pt x="2884" y="1658"/>
                  </a:lnTo>
                  <a:lnTo>
                    <a:pt x="2902" y="1640"/>
                  </a:lnTo>
                  <a:lnTo>
                    <a:pt x="2918" y="1620"/>
                  </a:lnTo>
                  <a:lnTo>
                    <a:pt x="2926" y="1594"/>
                  </a:lnTo>
                  <a:lnTo>
                    <a:pt x="2930" y="1564"/>
                  </a:lnTo>
                  <a:lnTo>
                    <a:pt x="2926" y="1533"/>
                  </a:lnTo>
                  <a:lnTo>
                    <a:pt x="2914" y="1505"/>
                  </a:lnTo>
                  <a:lnTo>
                    <a:pt x="2895" y="1482"/>
                  </a:lnTo>
                  <a:lnTo>
                    <a:pt x="2872" y="1463"/>
                  </a:lnTo>
                  <a:lnTo>
                    <a:pt x="2843" y="1452"/>
                  </a:lnTo>
                  <a:lnTo>
                    <a:pt x="2843" y="1452"/>
                  </a:lnTo>
                  <a:lnTo>
                    <a:pt x="2863" y="1437"/>
                  </a:lnTo>
                  <a:lnTo>
                    <a:pt x="2877" y="1417"/>
                  </a:lnTo>
                  <a:lnTo>
                    <a:pt x="2887" y="1393"/>
                  </a:lnTo>
                  <a:lnTo>
                    <a:pt x="2890" y="1369"/>
                  </a:lnTo>
                  <a:lnTo>
                    <a:pt x="2887" y="1340"/>
                  </a:lnTo>
                  <a:lnTo>
                    <a:pt x="2878" y="1314"/>
                  </a:lnTo>
                  <a:lnTo>
                    <a:pt x="2866" y="1294"/>
                  </a:lnTo>
                  <a:lnTo>
                    <a:pt x="2851" y="1278"/>
                  </a:lnTo>
                  <a:lnTo>
                    <a:pt x="2831" y="1266"/>
                  </a:lnTo>
                  <a:lnTo>
                    <a:pt x="2808" y="1258"/>
                  </a:lnTo>
                  <a:lnTo>
                    <a:pt x="2783" y="1253"/>
                  </a:lnTo>
                  <a:lnTo>
                    <a:pt x="2757" y="1251"/>
                  </a:lnTo>
                  <a:lnTo>
                    <a:pt x="2730" y="1249"/>
                  </a:lnTo>
                  <a:lnTo>
                    <a:pt x="2677" y="1249"/>
                  </a:lnTo>
                  <a:close/>
                  <a:moveTo>
                    <a:pt x="1321" y="1249"/>
                  </a:moveTo>
                  <a:lnTo>
                    <a:pt x="1321" y="1685"/>
                  </a:lnTo>
                  <a:lnTo>
                    <a:pt x="1555" y="1685"/>
                  </a:lnTo>
                  <a:lnTo>
                    <a:pt x="1555" y="1635"/>
                  </a:lnTo>
                  <a:lnTo>
                    <a:pt x="1374" y="1635"/>
                  </a:lnTo>
                  <a:lnTo>
                    <a:pt x="1374" y="1471"/>
                  </a:lnTo>
                  <a:lnTo>
                    <a:pt x="1550" y="1471"/>
                  </a:lnTo>
                  <a:lnTo>
                    <a:pt x="1550" y="1422"/>
                  </a:lnTo>
                  <a:lnTo>
                    <a:pt x="1374" y="1422"/>
                  </a:lnTo>
                  <a:lnTo>
                    <a:pt x="1374" y="1299"/>
                  </a:lnTo>
                  <a:lnTo>
                    <a:pt x="1555" y="1299"/>
                  </a:lnTo>
                  <a:lnTo>
                    <a:pt x="1555" y="1249"/>
                  </a:lnTo>
                  <a:lnTo>
                    <a:pt x="1321" y="1249"/>
                  </a:lnTo>
                  <a:close/>
                  <a:moveTo>
                    <a:pt x="922" y="1241"/>
                  </a:moveTo>
                  <a:lnTo>
                    <a:pt x="876" y="1244"/>
                  </a:lnTo>
                  <a:lnTo>
                    <a:pt x="834" y="1258"/>
                  </a:lnTo>
                  <a:lnTo>
                    <a:pt x="796" y="1280"/>
                  </a:lnTo>
                  <a:lnTo>
                    <a:pt x="762" y="1307"/>
                  </a:lnTo>
                  <a:lnTo>
                    <a:pt x="735" y="1341"/>
                  </a:lnTo>
                  <a:lnTo>
                    <a:pt x="714" y="1381"/>
                  </a:lnTo>
                  <a:lnTo>
                    <a:pt x="701" y="1423"/>
                  </a:lnTo>
                  <a:lnTo>
                    <a:pt x="697" y="1468"/>
                  </a:lnTo>
                  <a:lnTo>
                    <a:pt x="701" y="1512"/>
                  </a:lnTo>
                  <a:lnTo>
                    <a:pt x="714" y="1555"/>
                  </a:lnTo>
                  <a:lnTo>
                    <a:pt x="735" y="1593"/>
                  </a:lnTo>
                  <a:lnTo>
                    <a:pt x="760" y="1627"/>
                  </a:lnTo>
                  <a:lnTo>
                    <a:pt x="793" y="1656"/>
                  </a:lnTo>
                  <a:lnTo>
                    <a:pt x="830" y="1676"/>
                  </a:lnTo>
                  <a:lnTo>
                    <a:pt x="873" y="1690"/>
                  </a:lnTo>
                  <a:lnTo>
                    <a:pt x="917" y="1695"/>
                  </a:lnTo>
                  <a:lnTo>
                    <a:pt x="960" y="1690"/>
                  </a:lnTo>
                  <a:lnTo>
                    <a:pt x="1001" y="1678"/>
                  </a:lnTo>
                  <a:lnTo>
                    <a:pt x="1035" y="1659"/>
                  </a:lnTo>
                  <a:lnTo>
                    <a:pt x="1066" y="1634"/>
                  </a:lnTo>
                  <a:lnTo>
                    <a:pt x="1089" y="1603"/>
                  </a:lnTo>
                  <a:lnTo>
                    <a:pt x="1108" y="1567"/>
                  </a:lnTo>
                  <a:lnTo>
                    <a:pt x="1118" y="1526"/>
                  </a:lnTo>
                  <a:lnTo>
                    <a:pt x="1124" y="1483"/>
                  </a:lnTo>
                  <a:lnTo>
                    <a:pt x="1124" y="1466"/>
                  </a:lnTo>
                  <a:lnTo>
                    <a:pt x="950" y="1466"/>
                  </a:lnTo>
                  <a:lnTo>
                    <a:pt x="950" y="1516"/>
                  </a:lnTo>
                  <a:lnTo>
                    <a:pt x="1062" y="1516"/>
                  </a:lnTo>
                  <a:lnTo>
                    <a:pt x="1057" y="1545"/>
                  </a:lnTo>
                  <a:lnTo>
                    <a:pt x="1045" y="1572"/>
                  </a:lnTo>
                  <a:lnTo>
                    <a:pt x="1026" y="1596"/>
                  </a:lnTo>
                  <a:lnTo>
                    <a:pt x="1004" y="1617"/>
                  </a:lnTo>
                  <a:lnTo>
                    <a:pt x="977" y="1632"/>
                  </a:lnTo>
                  <a:lnTo>
                    <a:pt x="950" y="1642"/>
                  </a:lnTo>
                  <a:lnTo>
                    <a:pt x="921" y="1646"/>
                  </a:lnTo>
                  <a:lnTo>
                    <a:pt x="881" y="1640"/>
                  </a:lnTo>
                  <a:lnTo>
                    <a:pt x="846" y="1625"/>
                  </a:lnTo>
                  <a:lnTo>
                    <a:pt x="815" y="1603"/>
                  </a:lnTo>
                  <a:lnTo>
                    <a:pt x="788" y="1575"/>
                  </a:lnTo>
                  <a:lnTo>
                    <a:pt x="769" y="1541"/>
                  </a:lnTo>
                  <a:lnTo>
                    <a:pt x="755" y="1505"/>
                  </a:lnTo>
                  <a:lnTo>
                    <a:pt x="752" y="1466"/>
                  </a:lnTo>
                  <a:lnTo>
                    <a:pt x="755" y="1427"/>
                  </a:lnTo>
                  <a:lnTo>
                    <a:pt x="769" y="1389"/>
                  </a:lnTo>
                  <a:lnTo>
                    <a:pt x="789" y="1357"/>
                  </a:lnTo>
                  <a:lnTo>
                    <a:pt x="815" y="1329"/>
                  </a:lnTo>
                  <a:lnTo>
                    <a:pt x="847" y="1307"/>
                  </a:lnTo>
                  <a:lnTo>
                    <a:pt x="885" y="1295"/>
                  </a:lnTo>
                  <a:lnTo>
                    <a:pt x="924" y="1290"/>
                  </a:lnTo>
                  <a:lnTo>
                    <a:pt x="965" y="1295"/>
                  </a:lnTo>
                  <a:lnTo>
                    <a:pt x="1001" y="1309"/>
                  </a:lnTo>
                  <a:lnTo>
                    <a:pt x="1035" y="1331"/>
                  </a:lnTo>
                  <a:lnTo>
                    <a:pt x="1062" y="1360"/>
                  </a:lnTo>
                  <a:lnTo>
                    <a:pt x="1100" y="1324"/>
                  </a:lnTo>
                  <a:lnTo>
                    <a:pt x="1071" y="1295"/>
                  </a:lnTo>
                  <a:lnTo>
                    <a:pt x="1038" y="1271"/>
                  </a:lnTo>
                  <a:lnTo>
                    <a:pt x="1002" y="1254"/>
                  </a:lnTo>
                  <a:lnTo>
                    <a:pt x="963" y="1244"/>
                  </a:lnTo>
                  <a:lnTo>
                    <a:pt x="922" y="1241"/>
                  </a:lnTo>
                  <a:close/>
                  <a:moveTo>
                    <a:pt x="2322" y="1230"/>
                  </a:moveTo>
                  <a:lnTo>
                    <a:pt x="2114" y="1685"/>
                  </a:lnTo>
                  <a:lnTo>
                    <a:pt x="2172" y="1685"/>
                  </a:lnTo>
                  <a:lnTo>
                    <a:pt x="2322" y="1350"/>
                  </a:lnTo>
                  <a:lnTo>
                    <a:pt x="2469" y="1685"/>
                  </a:lnTo>
                  <a:lnTo>
                    <a:pt x="2531" y="1685"/>
                  </a:lnTo>
                  <a:lnTo>
                    <a:pt x="2322" y="1230"/>
                  </a:lnTo>
                  <a:close/>
                  <a:moveTo>
                    <a:pt x="1770" y="1215"/>
                  </a:moveTo>
                  <a:lnTo>
                    <a:pt x="1770" y="1685"/>
                  </a:lnTo>
                  <a:lnTo>
                    <a:pt x="1969" y="1685"/>
                  </a:lnTo>
                  <a:lnTo>
                    <a:pt x="1969" y="1632"/>
                  </a:lnTo>
                  <a:lnTo>
                    <a:pt x="1828" y="1632"/>
                  </a:lnTo>
                  <a:lnTo>
                    <a:pt x="1828" y="1215"/>
                  </a:lnTo>
                  <a:lnTo>
                    <a:pt x="1770" y="1215"/>
                  </a:lnTo>
                  <a:close/>
                  <a:moveTo>
                    <a:pt x="342" y="1196"/>
                  </a:moveTo>
                  <a:lnTo>
                    <a:pt x="119" y="1685"/>
                  </a:lnTo>
                  <a:lnTo>
                    <a:pt x="180" y="1685"/>
                  </a:lnTo>
                  <a:lnTo>
                    <a:pt x="342" y="1324"/>
                  </a:lnTo>
                  <a:lnTo>
                    <a:pt x="501" y="1685"/>
                  </a:lnTo>
                  <a:lnTo>
                    <a:pt x="566" y="1685"/>
                  </a:lnTo>
                  <a:lnTo>
                    <a:pt x="342" y="1196"/>
                  </a:lnTo>
                  <a:close/>
                  <a:moveTo>
                    <a:pt x="1533" y="0"/>
                  </a:moveTo>
                  <a:lnTo>
                    <a:pt x="1659" y="5"/>
                  </a:lnTo>
                  <a:lnTo>
                    <a:pt x="1782" y="21"/>
                  </a:lnTo>
                  <a:lnTo>
                    <a:pt x="1901" y="45"/>
                  </a:lnTo>
                  <a:lnTo>
                    <a:pt x="2017" y="77"/>
                  </a:lnTo>
                  <a:lnTo>
                    <a:pt x="2130" y="118"/>
                  </a:lnTo>
                  <a:lnTo>
                    <a:pt x="2237" y="168"/>
                  </a:lnTo>
                  <a:lnTo>
                    <a:pt x="2339" y="226"/>
                  </a:lnTo>
                  <a:lnTo>
                    <a:pt x="2438" y="289"/>
                  </a:lnTo>
                  <a:lnTo>
                    <a:pt x="2531" y="361"/>
                  </a:lnTo>
                  <a:lnTo>
                    <a:pt x="2616" y="439"/>
                  </a:lnTo>
                  <a:lnTo>
                    <a:pt x="2696" y="525"/>
                  </a:lnTo>
                  <a:lnTo>
                    <a:pt x="2769" y="614"/>
                  </a:lnTo>
                  <a:lnTo>
                    <a:pt x="2836" y="709"/>
                  </a:lnTo>
                  <a:lnTo>
                    <a:pt x="2894" y="810"/>
                  </a:lnTo>
                  <a:lnTo>
                    <a:pt x="2945" y="916"/>
                  </a:lnTo>
                  <a:lnTo>
                    <a:pt x="2988" y="1025"/>
                  </a:lnTo>
                  <a:lnTo>
                    <a:pt x="3020" y="1140"/>
                  </a:lnTo>
                  <a:lnTo>
                    <a:pt x="3046" y="1256"/>
                  </a:lnTo>
                  <a:lnTo>
                    <a:pt x="3059" y="1377"/>
                  </a:lnTo>
                  <a:lnTo>
                    <a:pt x="3064" y="1500"/>
                  </a:lnTo>
                  <a:lnTo>
                    <a:pt x="3059" y="1623"/>
                  </a:lnTo>
                  <a:lnTo>
                    <a:pt x="3046" y="1743"/>
                  </a:lnTo>
                  <a:lnTo>
                    <a:pt x="3020" y="1861"/>
                  </a:lnTo>
                  <a:lnTo>
                    <a:pt x="2988" y="1974"/>
                  </a:lnTo>
                  <a:lnTo>
                    <a:pt x="2945" y="2083"/>
                  </a:lnTo>
                  <a:lnTo>
                    <a:pt x="2894" y="2189"/>
                  </a:lnTo>
                  <a:lnTo>
                    <a:pt x="2836" y="2290"/>
                  </a:lnTo>
                  <a:lnTo>
                    <a:pt x="2769" y="2385"/>
                  </a:lnTo>
                  <a:lnTo>
                    <a:pt x="2696" y="2476"/>
                  </a:lnTo>
                  <a:lnTo>
                    <a:pt x="2616" y="2561"/>
                  </a:lnTo>
                  <a:lnTo>
                    <a:pt x="2531" y="2638"/>
                  </a:lnTo>
                  <a:lnTo>
                    <a:pt x="2438" y="2710"/>
                  </a:lnTo>
                  <a:lnTo>
                    <a:pt x="2339" y="2775"/>
                  </a:lnTo>
                  <a:lnTo>
                    <a:pt x="2237" y="2833"/>
                  </a:lnTo>
                  <a:lnTo>
                    <a:pt x="2130" y="2883"/>
                  </a:lnTo>
                  <a:lnTo>
                    <a:pt x="2017" y="2924"/>
                  </a:lnTo>
                  <a:lnTo>
                    <a:pt x="1901" y="2956"/>
                  </a:lnTo>
                  <a:lnTo>
                    <a:pt x="1782" y="2980"/>
                  </a:lnTo>
                  <a:lnTo>
                    <a:pt x="1659" y="2995"/>
                  </a:lnTo>
                  <a:lnTo>
                    <a:pt x="1533" y="3001"/>
                  </a:lnTo>
                  <a:lnTo>
                    <a:pt x="1407" y="2995"/>
                  </a:lnTo>
                  <a:lnTo>
                    <a:pt x="1284" y="2980"/>
                  </a:lnTo>
                  <a:lnTo>
                    <a:pt x="1164" y="2956"/>
                  </a:lnTo>
                  <a:lnTo>
                    <a:pt x="1048" y="2924"/>
                  </a:lnTo>
                  <a:lnTo>
                    <a:pt x="936" y="2883"/>
                  </a:lnTo>
                  <a:lnTo>
                    <a:pt x="828" y="2833"/>
                  </a:lnTo>
                  <a:lnTo>
                    <a:pt x="724" y="2775"/>
                  </a:lnTo>
                  <a:lnTo>
                    <a:pt x="627" y="2710"/>
                  </a:lnTo>
                  <a:lnTo>
                    <a:pt x="535" y="2638"/>
                  </a:lnTo>
                  <a:lnTo>
                    <a:pt x="448" y="2561"/>
                  </a:lnTo>
                  <a:lnTo>
                    <a:pt x="370" y="2476"/>
                  </a:lnTo>
                  <a:lnTo>
                    <a:pt x="296" y="2385"/>
                  </a:lnTo>
                  <a:lnTo>
                    <a:pt x="230" y="2290"/>
                  </a:lnTo>
                  <a:lnTo>
                    <a:pt x="172" y="2189"/>
                  </a:lnTo>
                  <a:lnTo>
                    <a:pt x="121" y="2083"/>
                  </a:lnTo>
                  <a:lnTo>
                    <a:pt x="78" y="1974"/>
                  </a:lnTo>
                  <a:lnTo>
                    <a:pt x="44" y="1861"/>
                  </a:lnTo>
                  <a:lnTo>
                    <a:pt x="20" y="1743"/>
                  </a:lnTo>
                  <a:lnTo>
                    <a:pt x="5" y="1623"/>
                  </a:lnTo>
                  <a:lnTo>
                    <a:pt x="0" y="1500"/>
                  </a:lnTo>
                  <a:lnTo>
                    <a:pt x="5" y="1377"/>
                  </a:lnTo>
                  <a:lnTo>
                    <a:pt x="20" y="1256"/>
                  </a:lnTo>
                  <a:lnTo>
                    <a:pt x="44" y="1140"/>
                  </a:lnTo>
                  <a:lnTo>
                    <a:pt x="78" y="1025"/>
                  </a:lnTo>
                  <a:lnTo>
                    <a:pt x="121" y="916"/>
                  </a:lnTo>
                  <a:lnTo>
                    <a:pt x="172" y="810"/>
                  </a:lnTo>
                  <a:lnTo>
                    <a:pt x="230" y="709"/>
                  </a:lnTo>
                  <a:lnTo>
                    <a:pt x="296" y="614"/>
                  </a:lnTo>
                  <a:lnTo>
                    <a:pt x="370" y="525"/>
                  </a:lnTo>
                  <a:lnTo>
                    <a:pt x="448" y="439"/>
                  </a:lnTo>
                  <a:lnTo>
                    <a:pt x="535" y="361"/>
                  </a:lnTo>
                  <a:lnTo>
                    <a:pt x="627" y="289"/>
                  </a:lnTo>
                  <a:lnTo>
                    <a:pt x="724" y="226"/>
                  </a:lnTo>
                  <a:lnTo>
                    <a:pt x="828" y="168"/>
                  </a:lnTo>
                  <a:lnTo>
                    <a:pt x="936" y="118"/>
                  </a:lnTo>
                  <a:lnTo>
                    <a:pt x="1048" y="77"/>
                  </a:lnTo>
                  <a:lnTo>
                    <a:pt x="1164" y="45"/>
                  </a:lnTo>
                  <a:lnTo>
                    <a:pt x="1284" y="21"/>
                  </a:lnTo>
                  <a:lnTo>
                    <a:pt x="1407" y="5"/>
                  </a:lnTo>
                  <a:lnTo>
                    <a:pt x="1533"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userDrawn="1"/>
          </p:nvSpPr>
          <p:spPr bwMode="auto">
            <a:xfrm>
              <a:off x="884448" y="6599946"/>
              <a:ext cx="56044" cy="88691"/>
            </a:xfrm>
            <a:custGeom>
              <a:avLst/>
              <a:gdLst>
                <a:gd name="T0" fmla="*/ 0 w 204"/>
                <a:gd name="T1" fmla="*/ 0 h 327"/>
                <a:gd name="T2" fmla="*/ 37 w 204"/>
                <a:gd name="T3" fmla="*/ 0 h 327"/>
                <a:gd name="T4" fmla="*/ 37 w 204"/>
                <a:gd name="T5" fmla="*/ 292 h 327"/>
                <a:gd name="T6" fmla="*/ 204 w 204"/>
                <a:gd name="T7" fmla="*/ 292 h 327"/>
                <a:gd name="T8" fmla="*/ 204 w 204"/>
                <a:gd name="T9" fmla="*/ 327 h 327"/>
                <a:gd name="T10" fmla="*/ 0 w 204"/>
                <a:gd name="T11" fmla="*/ 327 h 327"/>
                <a:gd name="T12" fmla="*/ 0 w 204"/>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204" h="327">
                  <a:moveTo>
                    <a:pt x="0" y="0"/>
                  </a:moveTo>
                  <a:lnTo>
                    <a:pt x="37" y="0"/>
                  </a:lnTo>
                  <a:lnTo>
                    <a:pt x="37" y="292"/>
                  </a:lnTo>
                  <a:lnTo>
                    <a:pt x="204" y="292"/>
                  </a:lnTo>
                  <a:lnTo>
                    <a:pt x="204" y="327"/>
                  </a:lnTo>
                  <a:lnTo>
                    <a:pt x="0" y="327"/>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noEditPoints="1"/>
            </p:cNvSpPr>
            <p:nvPr userDrawn="1"/>
          </p:nvSpPr>
          <p:spPr bwMode="auto">
            <a:xfrm>
              <a:off x="968785" y="6599946"/>
              <a:ext cx="9250" cy="88691"/>
            </a:xfrm>
            <a:custGeom>
              <a:avLst/>
              <a:gdLst>
                <a:gd name="T0" fmla="*/ 0 w 34"/>
                <a:gd name="T1" fmla="*/ 98 h 327"/>
                <a:gd name="T2" fmla="*/ 34 w 34"/>
                <a:gd name="T3" fmla="*/ 98 h 327"/>
                <a:gd name="T4" fmla="*/ 34 w 34"/>
                <a:gd name="T5" fmla="*/ 327 h 327"/>
                <a:gd name="T6" fmla="*/ 0 w 34"/>
                <a:gd name="T7" fmla="*/ 327 h 327"/>
                <a:gd name="T8" fmla="*/ 0 w 34"/>
                <a:gd name="T9" fmla="*/ 98 h 327"/>
                <a:gd name="T10" fmla="*/ 0 w 34"/>
                <a:gd name="T11" fmla="*/ 0 h 327"/>
                <a:gd name="T12" fmla="*/ 34 w 34"/>
                <a:gd name="T13" fmla="*/ 0 h 327"/>
                <a:gd name="T14" fmla="*/ 34 w 34"/>
                <a:gd name="T15" fmla="*/ 38 h 327"/>
                <a:gd name="T16" fmla="*/ 0 w 34"/>
                <a:gd name="T17" fmla="*/ 38 h 327"/>
                <a:gd name="T18" fmla="*/ 0 w 34"/>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27">
                  <a:moveTo>
                    <a:pt x="0" y="98"/>
                  </a:moveTo>
                  <a:lnTo>
                    <a:pt x="34" y="98"/>
                  </a:lnTo>
                  <a:lnTo>
                    <a:pt x="34" y="327"/>
                  </a:lnTo>
                  <a:lnTo>
                    <a:pt x="0" y="327"/>
                  </a:lnTo>
                  <a:lnTo>
                    <a:pt x="0" y="98"/>
                  </a:lnTo>
                  <a:close/>
                  <a:moveTo>
                    <a:pt x="0" y="0"/>
                  </a:moveTo>
                  <a:lnTo>
                    <a:pt x="34" y="0"/>
                  </a:lnTo>
                  <a:lnTo>
                    <a:pt x="34" y="38"/>
                  </a:lnTo>
                  <a:lnTo>
                    <a:pt x="0" y="38"/>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userDrawn="1"/>
          </p:nvSpPr>
          <p:spPr bwMode="auto">
            <a:xfrm>
              <a:off x="1006874" y="6598858"/>
              <a:ext cx="34280" cy="89779"/>
            </a:xfrm>
            <a:custGeom>
              <a:avLst/>
              <a:gdLst>
                <a:gd name="T0" fmla="*/ 104 w 128"/>
                <a:gd name="T1" fmla="*/ 0 h 330"/>
                <a:gd name="T2" fmla="*/ 114 w 128"/>
                <a:gd name="T3" fmla="*/ 0 h 330"/>
                <a:gd name="T4" fmla="*/ 128 w 128"/>
                <a:gd name="T5" fmla="*/ 2 h 330"/>
                <a:gd name="T6" fmla="*/ 128 w 128"/>
                <a:gd name="T7" fmla="*/ 29 h 330"/>
                <a:gd name="T8" fmla="*/ 118 w 128"/>
                <a:gd name="T9" fmla="*/ 29 h 330"/>
                <a:gd name="T10" fmla="*/ 109 w 128"/>
                <a:gd name="T11" fmla="*/ 29 h 330"/>
                <a:gd name="T12" fmla="*/ 104 w 128"/>
                <a:gd name="T13" fmla="*/ 27 h 330"/>
                <a:gd name="T14" fmla="*/ 89 w 128"/>
                <a:gd name="T15" fmla="*/ 31 h 330"/>
                <a:gd name="T16" fmla="*/ 77 w 128"/>
                <a:gd name="T17" fmla="*/ 37 h 330"/>
                <a:gd name="T18" fmla="*/ 70 w 128"/>
                <a:gd name="T19" fmla="*/ 48 h 330"/>
                <a:gd name="T20" fmla="*/ 68 w 128"/>
                <a:gd name="T21" fmla="*/ 65 h 330"/>
                <a:gd name="T22" fmla="*/ 68 w 128"/>
                <a:gd name="T23" fmla="*/ 101 h 330"/>
                <a:gd name="T24" fmla="*/ 128 w 128"/>
                <a:gd name="T25" fmla="*/ 101 h 330"/>
                <a:gd name="T26" fmla="*/ 128 w 128"/>
                <a:gd name="T27" fmla="*/ 130 h 330"/>
                <a:gd name="T28" fmla="*/ 68 w 128"/>
                <a:gd name="T29" fmla="*/ 130 h 330"/>
                <a:gd name="T30" fmla="*/ 68 w 128"/>
                <a:gd name="T31" fmla="*/ 330 h 330"/>
                <a:gd name="T32" fmla="*/ 34 w 128"/>
                <a:gd name="T33" fmla="*/ 330 h 330"/>
                <a:gd name="T34" fmla="*/ 34 w 128"/>
                <a:gd name="T35" fmla="*/ 130 h 330"/>
                <a:gd name="T36" fmla="*/ 0 w 128"/>
                <a:gd name="T37" fmla="*/ 130 h 330"/>
                <a:gd name="T38" fmla="*/ 0 w 128"/>
                <a:gd name="T39" fmla="*/ 101 h 330"/>
                <a:gd name="T40" fmla="*/ 34 w 128"/>
                <a:gd name="T41" fmla="*/ 101 h 330"/>
                <a:gd name="T42" fmla="*/ 34 w 128"/>
                <a:gd name="T43" fmla="*/ 68 h 330"/>
                <a:gd name="T44" fmla="*/ 38 w 128"/>
                <a:gd name="T45" fmla="*/ 43 h 330"/>
                <a:gd name="T46" fmla="*/ 46 w 128"/>
                <a:gd name="T47" fmla="*/ 24 h 330"/>
                <a:gd name="T48" fmla="*/ 60 w 128"/>
                <a:gd name="T49" fmla="*/ 12 h 330"/>
                <a:gd name="T50" fmla="*/ 79 w 128"/>
                <a:gd name="T51" fmla="*/ 3 h 330"/>
                <a:gd name="T52" fmla="*/ 104 w 128"/>
                <a:gd name="T5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330">
                  <a:moveTo>
                    <a:pt x="104" y="0"/>
                  </a:moveTo>
                  <a:lnTo>
                    <a:pt x="114" y="0"/>
                  </a:lnTo>
                  <a:lnTo>
                    <a:pt x="128" y="2"/>
                  </a:lnTo>
                  <a:lnTo>
                    <a:pt x="128" y="29"/>
                  </a:lnTo>
                  <a:lnTo>
                    <a:pt x="118" y="29"/>
                  </a:lnTo>
                  <a:lnTo>
                    <a:pt x="109" y="29"/>
                  </a:lnTo>
                  <a:lnTo>
                    <a:pt x="104" y="27"/>
                  </a:lnTo>
                  <a:lnTo>
                    <a:pt x="89" y="31"/>
                  </a:lnTo>
                  <a:lnTo>
                    <a:pt x="77" y="37"/>
                  </a:lnTo>
                  <a:lnTo>
                    <a:pt x="70" y="48"/>
                  </a:lnTo>
                  <a:lnTo>
                    <a:pt x="68" y="65"/>
                  </a:lnTo>
                  <a:lnTo>
                    <a:pt x="68" y="101"/>
                  </a:lnTo>
                  <a:lnTo>
                    <a:pt x="128" y="101"/>
                  </a:lnTo>
                  <a:lnTo>
                    <a:pt x="128" y="130"/>
                  </a:lnTo>
                  <a:lnTo>
                    <a:pt x="68" y="130"/>
                  </a:lnTo>
                  <a:lnTo>
                    <a:pt x="68" y="330"/>
                  </a:lnTo>
                  <a:lnTo>
                    <a:pt x="34" y="330"/>
                  </a:lnTo>
                  <a:lnTo>
                    <a:pt x="34" y="130"/>
                  </a:lnTo>
                  <a:lnTo>
                    <a:pt x="0" y="130"/>
                  </a:lnTo>
                  <a:lnTo>
                    <a:pt x="0" y="101"/>
                  </a:lnTo>
                  <a:lnTo>
                    <a:pt x="34" y="101"/>
                  </a:lnTo>
                  <a:lnTo>
                    <a:pt x="34" y="68"/>
                  </a:lnTo>
                  <a:lnTo>
                    <a:pt x="38" y="43"/>
                  </a:lnTo>
                  <a:lnTo>
                    <a:pt x="46" y="24"/>
                  </a:lnTo>
                  <a:lnTo>
                    <a:pt x="60" y="12"/>
                  </a:lnTo>
                  <a:lnTo>
                    <a:pt x="79" y="3"/>
                  </a:lnTo>
                  <a:lnTo>
                    <a:pt x="104"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noEditPoints="1"/>
            </p:cNvSpPr>
            <p:nvPr userDrawn="1"/>
          </p:nvSpPr>
          <p:spPr bwMode="auto">
            <a:xfrm>
              <a:off x="1066726" y="6625519"/>
              <a:ext cx="54412" cy="64206"/>
            </a:xfrm>
            <a:custGeom>
              <a:avLst/>
              <a:gdLst>
                <a:gd name="T0" fmla="*/ 100 w 199"/>
                <a:gd name="T1" fmla="*/ 29 h 236"/>
                <a:gd name="T2" fmla="*/ 77 w 199"/>
                <a:gd name="T3" fmla="*/ 31 h 236"/>
                <a:gd name="T4" fmla="*/ 59 w 199"/>
                <a:gd name="T5" fmla="*/ 34 h 236"/>
                <a:gd name="T6" fmla="*/ 48 w 199"/>
                <a:gd name="T7" fmla="*/ 41 h 236"/>
                <a:gd name="T8" fmla="*/ 41 w 199"/>
                <a:gd name="T9" fmla="*/ 53 h 236"/>
                <a:gd name="T10" fmla="*/ 37 w 199"/>
                <a:gd name="T11" fmla="*/ 74 h 236"/>
                <a:gd name="T12" fmla="*/ 36 w 199"/>
                <a:gd name="T13" fmla="*/ 99 h 236"/>
                <a:gd name="T14" fmla="*/ 165 w 199"/>
                <a:gd name="T15" fmla="*/ 99 h 236"/>
                <a:gd name="T16" fmla="*/ 165 w 199"/>
                <a:gd name="T17" fmla="*/ 87 h 236"/>
                <a:gd name="T18" fmla="*/ 164 w 199"/>
                <a:gd name="T19" fmla="*/ 67 h 236"/>
                <a:gd name="T20" fmla="*/ 160 w 199"/>
                <a:gd name="T21" fmla="*/ 50 h 236"/>
                <a:gd name="T22" fmla="*/ 153 w 199"/>
                <a:gd name="T23" fmla="*/ 40 h 236"/>
                <a:gd name="T24" fmla="*/ 141 w 199"/>
                <a:gd name="T25" fmla="*/ 34 h 236"/>
                <a:gd name="T26" fmla="*/ 124 w 199"/>
                <a:gd name="T27" fmla="*/ 29 h 236"/>
                <a:gd name="T28" fmla="*/ 100 w 199"/>
                <a:gd name="T29" fmla="*/ 29 h 236"/>
                <a:gd name="T30" fmla="*/ 97 w 199"/>
                <a:gd name="T31" fmla="*/ 0 h 236"/>
                <a:gd name="T32" fmla="*/ 126 w 199"/>
                <a:gd name="T33" fmla="*/ 2 h 236"/>
                <a:gd name="T34" fmla="*/ 150 w 199"/>
                <a:gd name="T35" fmla="*/ 5 h 236"/>
                <a:gd name="T36" fmla="*/ 167 w 199"/>
                <a:gd name="T37" fmla="*/ 12 h 236"/>
                <a:gd name="T38" fmla="*/ 181 w 199"/>
                <a:gd name="T39" fmla="*/ 21 h 236"/>
                <a:gd name="T40" fmla="*/ 189 w 199"/>
                <a:gd name="T41" fmla="*/ 34 h 236"/>
                <a:gd name="T42" fmla="*/ 194 w 199"/>
                <a:gd name="T43" fmla="*/ 53 h 236"/>
                <a:gd name="T44" fmla="*/ 198 w 199"/>
                <a:gd name="T45" fmla="*/ 77 h 236"/>
                <a:gd name="T46" fmla="*/ 199 w 199"/>
                <a:gd name="T47" fmla="*/ 106 h 236"/>
                <a:gd name="T48" fmla="*/ 199 w 199"/>
                <a:gd name="T49" fmla="*/ 125 h 236"/>
                <a:gd name="T50" fmla="*/ 36 w 199"/>
                <a:gd name="T51" fmla="*/ 125 h 236"/>
                <a:gd name="T52" fmla="*/ 37 w 199"/>
                <a:gd name="T53" fmla="*/ 156 h 236"/>
                <a:gd name="T54" fmla="*/ 41 w 199"/>
                <a:gd name="T55" fmla="*/ 180 h 236"/>
                <a:gd name="T56" fmla="*/ 48 w 199"/>
                <a:gd name="T57" fmla="*/ 193 h 236"/>
                <a:gd name="T58" fmla="*/ 58 w 199"/>
                <a:gd name="T59" fmla="*/ 202 h 236"/>
                <a:gd name="T60" fmla="*/ 77 w 199"/>
                <a:gd name="T61" fmla="*/ 207 h 236"/>
                <a:gd name="T62" fmla="*/ 100 w 199"/>
                <a:gd name="T63" fmla="*/ 209 h 236"/>
                <a:gd name="T64" fmla="*/ 124 w 199"/>
                <a:gd name="T65" fmla="*/ 207 h 236"/>
                <a:gd name="T66" fmla="*/ 141 w 199"/>
                <a:gd name="T67" fmla="*/ 205 h 236"/>
                <a:gd name="T68" fmla="*/ 153 w 199"/>
                <a:gd name="T69" fmla="*/ 202 h 236"/>
                <a:gd name="T70" fmla="*/ 160 w 199"/>
                <a:gd name="T71" fmla="*/ 195 h 236"/>
                <a:gd name="T72" fmla="*/ 164 w 199"/>
                <a:gd name="T73" fmla="*/ 185 h 236"/>
                <a:gd name="T74" fmla="*/ 165 w 199"/>
                <a:gd name="T75" fmla="*/ 171 h 236"/>
                <a:gd name="T76" fmla="*/ 165 w 199"/>
                <a:gd name="T77" fmla="*/ 164 h 236"/>
                <a:gd name="T78" fmla="*/ 199 w 199"/>
                <a:gd name="T79" fmla="*/ 164 h 236"/>
                <a:gd name="T80" fmla="*/ 199 w 199"/>
                <a:gd name="T81" fmla="*/ 173 h 236"/>
                <a:gd name="T82" fmla="*/ 198 w 199"/>
                <a:gd name="T83" fmla="*/ 193 h 236"/>
                <a:gd name="T84" fmla="*/ 189 w 199"/>
                <a:gd name="T85" fmla="*/ 210 h 236"/>
                <a:gd name="T86" fmla="*/ 177 w 199"/>
                <a:gd name="T87" fmla="*/ 222 h 236"/>
                <a:gd name="T88" fmla="*/ 160 w 199"/>
                <a:gd name="T89" fmla="*/ 229 h 236"/>
                <a:gd name="T90" fmla="*/ 135 w 199"/>
                <a:gd name="T91" fmla="*/ 234 h 236"/>
                <a:gd name="T92" fmla="*/ 102 w 199"/>
                <a:gd name="T93" fmla="*/ 236 h 236"/>
                <a:gd name="T94" fmla="*/ 73 w 199"/>
                <a:gd name="T95" fmla="*/ 234 h 236"/>
                <a:gd name="T96" fmla="*/ 49 w 199"/>
                <a:gd name="T97" fmla="*/ 231 h 236"/>
                <a:gd name="T98" fmla="*/ 32 w 199"/>
                <a:gd name="T99" fmla="*/ 222 h 236"/>
                <a:gd name="T100" fmla="*/ 20 w 199"/>
                <a:gd name="T101" fmla="*/ 214 h 236"/>
                <a:gd name="T102" fmla="*/ 12 w 199"/>
                <a:gd name="T103" fmla="*/ 198 h 236"/>
                <a:gd name="T104" fmla="*/ 5 w 199"/>
                <a:gd name="T105" fmla="*/ 178 h 236"/>
                <a:gd name="T106" fmla="*/ 1 w 199"/>
                <a:gd name="T107" fmla="*/ 151 h 236"/>
                <a:gd name="T108" fmla="*/ 0 w 199"/>
                <a:gd name="T109" fmla="*/ 116 h 236"/>
                <a:gd name="T110" fmla="*/ 1 w 199"/>
                <a:gd name="T111" fmla="*/ 86 h 236"/>
                <a:gd name="T112" fmla="*/ 5 w 199"/>
                <a:gd name="T113" fmla="*/ 58 h 236"/>
                <a:gd name="T114" fmla="*/ 12 w 199"/>
                <a:gd name="T115" fmla="*/ 40 h 236"/>
                <a:gd name="T116" fmla="*/ 20 w 199"/>
                <a:gd name="T117" fmla="*/ 24 h 236"/>
                <a:gd name="T118" fmla="*/ 37 w 199"/>
                <a:gd name="T119" fmla="*/ 12 h 236"/>
                <a:gd name="T120" fmla="*/ 63 w 199"/>
                <a:gd name="T121" fmla="*/ 4 h 236"/>
                <a:gd name="T122" fmla="*/ 97 w 199"/>
                <a:gd name="T1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236">
                  <a:moveTo>
                    <a:pt x="100" y="29"/>
                  </a:moveTo>
                  <a:lnTo>
                    <a:pt x="77" y="31"/>
                  </a:lnTo>
                  <a:lnTo>
                    <a:pt x="59" y="34"/>
                  </a:lnTo>
                  <a:lnTo>
                    <a:pt x="48" y="41"/>
                  </a:lnTo>
                  <a:lnTo>
                    <a:pt x="41" y="53"/>
                  </a:lnTo>
                  <a:lnTo>
                    <a:pt x="37" y="74"/>
                  </a:lnTo>
                  <a:lnTo>
                    <a:pt x="36" y="99"/>
                  </a:lnTo>
                  <a:lnTo>
                    <a:pt x="165" y="99"/>
                  </a:lnTo>
                  <a:lnTo>
                    <a:pt x="165" y="87"/>
                  </a:lnTo>
                  <a:lnTo>
                    <a:pt x="164" y="67"/>
                  </a:lnTo>
                  <a:lnTo>
                    <a:pt x="160" y="50"/>
                  </a:lnTo>
                  <a:lnTo>
                    <a:pt x="153" y="40"/>
                  </a:lnTo>
                  <a:lnTo>
                    <a:pt x="141" y="34"/>
                  </a:lnTo>
                  <a:lnTo>
                    <a:pt x="124" y="29"/>
                  </a:lnTo>
                  <a:lnTo>
                    <a:pt x="100" y="29"/>
                  </a:lnTo>
                  <a:close/>
                  <a:moveTo>
                    <a:pt x="97" y="0"/>
                  </a:moveTo>
                  <a:lnTo>
                    <a:pt x="126" y="2"/>
                  </a:lnTo>
                  <a:lnTo>
                    <a:pt x="150" y="5"/>
                  </a:lnTo>
                  <a:lnTo>
                    <a:pt x="167" y="12"/>
                  </a:lnTo>
                  <a:lnTo>
                    <a:pt x="181" y="21"/>
                  </a:lnTo>
                  <a:lnTo>
                    <a:pt x="189" y="34"/>
                  </a:lnTo>
                  <a:lnTo>
                    <a:pt x="194" y="53"/>
                  </a:lnTo>
                  <a:lnTo>
                    <a:pt x="198" y="77"/>
                  </a:lnTo>
                  <a:lnTo>
                    <a:pt x="199" y="106"/>
                  </a:lnTo>
                  <a:lnTo>
                    <a:pt x="199" y="125"/>
                  </a:lnTo>
                  <a:lnTo>
                    <a:pt x="36" y="125"/>
                  </a:lnTo>
                  <a:lnTo>
                    <a:pt x="37" y="156"/>
                  </a:lnTo>
                  <a:lnTo>
                    <a:pt x="41" y="180"/>
                  </a:lnTo>
                  <a:lnTo>
                    <a:pt x="48" y="193"/>
                  </a:lnTo>
                  <a:lnTo>
                    <a:pt x="58" y="202"/>
                  </a:lnTo>
                  <a:lnTo>
                    <a:pt x="77" y="207"/>
                  </a:lnTo>
                  <a:lnTo>
                    <a:pt x="100" y="209"/>
                  </a:lnTo>
                  <a:lnTo>
                    <a:pt x="124" y="207"/>
                  </a:lnTo>
                  <a:lnTo>
                    <a:pt x="141" y="205"/>
                  </a:lnTo>
                  <a:lnTo>
                    <a:pt x="153" y="202"/>
                  </a:lnTo>
                  <a:lnTo>
                    <a:pt x="160" y="195"/>
                  </a:lnTo>
                  <a:lnTo>
                    <a:pt x="164" y="185"/>
                  </a:lnTo>
                  <a:lnTo>
                    <a:pt x="165" y="171"/>
                  </a:lnTo>
                  <a:lnTo>
                    <a:pt x="165" y="164"/>
                  </a:lnTo>
                  <a:lnTo>
                    <a:pt x="199" y="164"/>
                  </a:lnTo>
                  <a:lnTo>
                    <a:pt x="199" y="173"/>
                  </a:lnTo>
                  <a:lnTo>
                    <a:pt x="198" y="193"/>
                  </a:lnTo>
                  <a:lnTo>
                    <a:pt x="189" y="210"/>
                  </a:lnTo>
                  <a:lnTo>
                    <a:pt x="177" y="222"/>
                  </a:lnTo>
                  <a:lnTo>
                    <a:pt x="160" y="229"/>
                  </a:lnTo>
                  <a:lnTo>
                    <a:pt x="135" y="234"/>
                  </a:lnTo>
                  <a:lnTo>
                    <a:pt x="102" y="236"/>
                  </a:lnTo>
                  <a:lnTo>
                    <a:pt x="73" y="234"/>
                  </a:lnTo>
                  <a:lnTo>
                    <a:pt x="49" y="231"/>
                  </a:lnTo>
                  <a:lnTo>
                    <a:pt x="32" y="222"/>
                  </a:lnTo>
                  <a:lnTo>
                    <a:pt x="20" y="214"/>
                  </a:lnTo>
                  <a:lnTo>
                    <a:pt x="12" y="198"/>
                  </a:lnTo>
                  <a:lnTo>
                    <a:pt x="5" y="178"/>
                  </a:lnTo>
                  <a:lnTo>
                    <a:pt x="1" y="151"/>
                  </a:lnTo>
                  <a:lnTo>
                    <a:pt x="0" y="116"/>
                  </a:lnTo>
                  <a:lnTo>
                    <a:pt x="1" y="86"/>
                  </a:lnTo>
                  <a:lnTo>
                    <a:pt x="5" y="58"/>
                  </a:lnTo>
                  <a:lnTo>
                    <a:pt x="12" y="40"/>
                  </a:lnTo>
                  <a:lnTo>
                    <a:pt x="20" y="24"/>
                  </a:lnTo>
                  <a:lnTo>
                    <a:pt x="37" y="12"/>
                  </a:lnTo>
                  <a:lnTo>
                    <a:pt x="63" y="4"/>
                  </a:lnTo>
                  <a:lnTo>
                    <a:pt x="97"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1201123" y="6599946"/>
              <a:ext cx="67470" cy="88691"/>
            </a:xfrm>
            <a:custGeom>
              <a:avLst/>
              <a:gdLst>
                <a:gd name="T0" fmla="*/ 0 w 249"/>
                <a:gd name="T1" fmla="*/ 0 h 327"/>
                <a:gd name="T2" fmla="*/ 249 w 249"/>
                <a:gd name="T3" fmla="*/ 0 h 327"/>
                <a:gd name="T4" fmla="*/ 249 w 249"/>
                <a:gd name="T5" fmla="*/ 34 h 327"/>
                <a:gd name="T6" fmla="*/ 143 w 249"/>
                <a:gd name="T7" fmla="*/ 34 h 327"/>
                <a:gd name="T8" fmla="*/ 143 w 249"/>
                <a:gd name="T9" fmla="*/ 327 h 327"/>
                <a:gd name="T10" fmla="*/ 105 w 249"/>
                <a:gd name="T11" fmla="*/ 327 h 327"/>
                <a:gd name="T12" fmla="*/ 105 w 249"/>
                <a:gd name="T13" fmla="*/ 34 h 327"/>
                <a:gd name="T14" fmla="*/ 0 w 249"/>
                <a:gd name="T15" fmla="*/ 34 h 327"/>
                <a:gd name="T16" fmla="*/ 0 w 249"/>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27">
                  <a:moveTo>
                    <a:pt x="0" y="0"/>
                  </a:moveTo>
                  <a:lnTo>
                    <a:pt x="249" y="0"/>
                  </a:lnTo>
                  <a:lnTo>
                    <a:pt x="249" y="34"/>
                  </a:lnTo>
                  <a:lnTo>
                    <a:pt x="143" y="34"/>
                  </a:lnTo>
                  <a:lnTo>
                    <a:pt x="143" y="327"/>
                  </a:lnTo>
                  <a:lnTo>
                    <a:pt x="105" y="327"/>
                  </a:lnTo>
                  <a:lnTo>
                    <a:pt x="105" y="34"/>
                  </a:lnTo>
                  <a:lnTo>
                    <a:pt x="0" y="34"/>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noEditPoints="1"/>
            </p:cNvSpPr>
            <p:nvPr userDrawn="1"/>
          </p:nvSpPr>
          <p:spPr bwMode="auto">
            <a:xfrm>
              <a:off x="1295255" y="6625519"/>
              <a:ext cx="54956" cy="64206"/>
            </a:xfrm>
            <a:custGeom>
              <a:avLst/>
              <a:gdLst>
                <a:gd name="T0" fmla="*/ 100 w 201"/>
                <a:gd name="T1" fmla="*/ 29 h 236"/>
                <a:gd name="T2" fmla="*/ 75 w 201"/>
                <a:gd name="T3" fmla="*/ 31 h 236"/>
                <a:gd name="T4" fmla="*/ 56 w 201"/>
                <a:gd name="T5" fmla="*/ 34 h 236"/>
                <a:gd name="T6" fmla="*/ 46 w 201"/>
                <a:gd name="T7" fmla="*/ 43 h 236"/>
                <a:gd name="T8" fmla="*/ 39 w 201"/>
                <a:gd name="T9" fmla="*/ 58 h 236"/>
                <a:gd name="T10" fmla="*/ 36 w 201"/>
                <a:gd name="T11" fmla="*/ 82 h 236"/>
                <a:gd name="T12" fmla="*/ 36 w 201"/>
                <a:gd name="T13" fmla="*/ 118 h 236"/>
                <a:gd name="T14" fmla="*/ 36 w 201"/>
                <a:gd name="T15" fmla="*/ 154 h 236"/>
                <a:gd name="T16" fmla="*/ 39 w 201"/>
                <a:gd name="T17" fmla="*/ 180 h 236"/>
                <a:gd name="T18" fmla="*/ 46 w 201"/>
                <a:gd name="T19" fmla="*/ 193 h 236"/>
                <a:gd name="T20" fmla="*/ 56 w 201"/>
                <a:gd name="T21" fmla="*/ 202 h 236"/>
                <a:gd name="T22" fmla="*/ 75 w 201"/>
                <a:gd name="T23" fmla="*/ 207 h 236"/>
                <a:gd name="T24" fmla="*/ 100 w 201"/>
                <a:gd name="T25" fmla="*/ 209 h 236"/>
                <a:gd name="T26" fmla="*/ 126 w 201"/>
                <a:gd name="T27" fmla="*/ 207 h 236"/>
                <a:gd name="T28" fmla="*/ 145 w 201"/>
                <a:gd name="T29" fmla="*/ 202 h 236"/>
                <a:gd name="T30" fmla="*/ 155 w 201"/>
                <a:gd name="T31" fmla="*/ 193 h 236"/>
                <a:gd name="T32" fmla="*/ 162 w 201"/>
                <a:gd name="T33" fmla="*/ 180 h 236"/>
                <a:gd name="T34" fmla="*/ 165 w 201"/>
                <a:gd name="T35" fmla="*/ 154 h 236"/>
                <a:gd name="T36" fmla="*/ 167 w 201"/>
                <a:gd name="T37" fmla="*/ 118 h 236"/>
                <a:gd name="T38" fmla="*/ 165 w 201"/>
                <a:gd name="T39" fmla="*/ 82 h 236"/>
                <a:gd name="T40" fmla="*/ 162 w 201"/>
                <a:gd name="T41" fmla="*/ 58 h 236"/>
                <a:gd name="T42" fmla="*/ 155 w 201"/>
                <a:gd name="T43" fmla="*/ 43 h 236"/>
                <a:gd name="T44" fmla="*/ 145 w 201"/>
                <a:gd name="T45" fmla="*/ 34 h 236"/>
                <a:gd name="T46" fmla="*/ 126 w 201"/>
                <a:gd name="T47" fmla="*/ 31 h 236"/>
                <a:gd name="T48" fmla="*/ 100 w 201"/>
                <a:gd name="T49" fmla="*/ 29 h 236"/>
                <a:gd name="T50" fmla="*/ 100 w 201"/>
                <a:gd name="T51" fmla="*/ 0 h 236"/>
                <a:gd name="T52" fmla="*/ 129 w 201"/>
                <a:gd name="T53" fmla="*/ 2 h 236"/>
                <a:gd name="T54" fmla="*/ 153 w 201"/>
                <a:gd name="T55" fmla="*/ 7 h 236"/>
                <a:gd name="T56" fmla="*/ 170 w 201"/>
                <a:gd name="T57" fmla="*/ 14 h 236"/>
                <a:gd name="T58" fmla="*/ 182 w 201"/>
                <a:gd name="T59" fmla="*/ 22 h 236"/>
                <a:gd name="T60" fmla="*/ 191 w 201"/>
                <a:gd name="T61" fmla="*/ 38 h 236"/>
                <a:gd name="T62" fmla="*/ 196 w 201"/>
                <a:gd name="T63" fmla="*/ 58 h 236"/>
                <a:gd name="T64" fmla="*/ 201 w 201"/>
                <a:gd name="T65" fmla="*/ 86 h 236"/>
                <a:gd name="T66" fmla="*/ 201 w 201"/>
                <a:gd name="T67" fmla="*/ 118 h 236"/>
                <a:gd name="T68" fmla="*/ 201 w 201"/>
                <a:gd name="T69" fmla="*/ 152 h 236"/>
                <a:gd name="T70" fmla="*/ 196 w 201"/>
                <a:gd name="T71" fmla="*/ 180 h 236"/>
                <a:gd name="T72" fmla="*/ 191 w 201"/>
                <a:gd name="T73" fmla="*/ 200 h 236"/>
                <a:gd name="T74" fmla="*/ 182 w 201"/>
                <a:gd name="T75" fmla="*/ 214 h 236"/>
                <a:gd name="T76" fmla="*/ 170 w 201"/>
                <a:gd name="T77" fmla="*/ 224 h 236"/>
                <a:gd name="T78" fmla="*/ 153 w 201"/>
                <a:gd name="T79" fmla="*/ 231 h 236"/>
                <a:gd name="T80" fmla="*/ 129 w 201"/>
                <a:gd name="T81" fmla="*/ 234 h 236"/>
                <a:gd name="T82" fmla="*/ 100 w 201"/>
                <a:gd name="T83" fmla="*/ 236 h 236"/>
                <a:gd name="T84" fmla="*/ 71 w 201"/>
                <a:gd name="T85" fmla="*/ 234 h 236"/>
                <a:gd name="T86" fmla="*/ 49 w 201"/>
                <a:gd name="T87" fmla="*/ 231 h 236"/>
                <a:gd name="T88" fmla="*/ 31 w 201"/>
                <a:gd name="T89" fmla="*/ 224 h 236"/>
                <a:gd name="T90" fmla="*/ 19 w 201"/>
                <a:gd name="T91" fmla="*/ 214 h 236"/>
                <a:gd name="T92" fmla="*/ 10 w 201"/>
                <a:gd name="T93" fmla="*/ 200 h 236"/>
                <a:gd name="T94" fmla="*/ 5 w 201"/>
                <a:gd name="T95" fmla="*/ 180 h 236"/>
                <a:gd name="T96" fmla="*/ 2 w 201"/>
                <a:gd name="T97" fmla="*/ 152 h 236"/>
                <a:gd name="T98" fmla="*/ 0 w 201"/>
                <a:gd name="T99" fmla="*/ 118 h 236"/>
                <a:gd name="T100" fmla="*/ 2 w 201"/>
                <a:gd name="T101" fmla="*/ 86 h 236"/>
                <a:gd name="T102" fmla="*/ 5 w 201"/>
                <a:gd name="T103" fmla="*/ 58 h 236"/>
                <a:gd name="T104" fmla="*/ 10 w 201"/>
                <a:gd name="T105" fmla="*/ 38 h 236"/>
                <a:gd name="T106" fmla="*/ 19 w 201"/>
                <a:gd name="T107" fmla="*/ 22 h 236"/>
                <a:gd name="T108" fmla="*/ 31 w 201"/>
                <a:gd name="T109" fmla="*/ 14 h 236"/>
                <a:gd name="T110" fmla="*/ 49 w 201"/>
                <a:gd name="T111" fmla="*/ 7 h 236"/>
                <a:gd name="T112" fmla="*/ 71 w 201"/>
                <a:gd name="T113" fmla="*/ 2 h 236"/>
                <a:gd name="T114" fmla="*/ 100 w 201"/>
                <a:gd name="T11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36">
                  <a:moveTo>
                    <a:pt x="100" y="29"/>
                  </a:moveTo>
                  <a:lnTo>
                    <a:pt x="75" y="31"/>
                  </a:lnTo>
                  <a:lnTo>
                    <a:pt x="56" y="34"/>
                  </a:lnTo>
                  <a:lnTo>
                    <a:pt x="46" y="43"/>
                  </a:lnTo>
                  <a:lnTo>
                    <a:pt x="39" y="58"/>
                  </a:lnTo>
                  <a:lnTo>
                    <a:pt x="36" y="82"/>
                  </a:lnTo>
                  <a:lnTo>
                    <a:pt x="36" y="118"/>
                  </a:lnTo>
                  <a:lnTo>
                    <a:pt x="36" y="154"/>
                  </a:lnTo>
                  <a:lnTo>
                    <a:pt x="39" y="180"/>
                  </a:lnTo>
                  <a:lnTo>
                    <a:pt x="46" y="193"/>
                  </a:lnTo>
                  <a:lnTo>
                    <a:pt x="56" y="202"/>
                  </a:lnTo>
                  <a:lnTo>
                    <a:pt x="75" y="207"/>
                  </a:lnTo>
                  <a:lnTo>
                    <a:pt x="100" y="209"/>
                  </a:lnTo>
                  <a:lnTo>
                    <a:pt x="126" y="207"/>
                  </a:lnTo>
                  <a:lnTo>
                    <a:pt x="145" y="202"/>
                  </a:lnTo>
                  <a:lnTo>
                    <a:pt x="155" y="193"/>
                  </a:lnTo>
                  <a:lnTo>
                    <a:pt x="162" y="180"/>
                  </a:lnTo>
                  <a:lnTo>
                    <a:pt x="165" y="154"/>
                  </a:lnTo>
                  <a:lnTo>
                    <a:pt x="167" y="118"/>
                  </a:lnTo>
                  <a:lnTo>
                    <a:pt x="165" y="82"/>
                  </a:lnTo>
                  <a:lnTo>
                    <a:pt x="162" y="58"/>
                  </a:lnTo>
                  <a:lnTo>
                    <a:pt x="155" y="43"/>
                  </a:lnTo>
                  <a:lnTo>
                    <a:pt x="145" y="34"/>
                  </a:lnTo>
                  <a:lnTo>
                    <a:pt x="126" y="31"/>
                  </a:lnTo>
                  <a:lnTo>
                    <a:pt x="100" y="29"/>
                  </a:lnTo>
                  <a:close/>
                  <a:moveTo>
                    <a:pt x="100" y="0"/>
                  </a:moveTo>
                  <a:lnTo>
                    <a:pt x="129" y="2"/>
                  </a:lnTo>
                  <a:lnTo>
                    <a:pt x="153" y="7"/>
                  </a:lnTo>
                  <a:lnTo>
                    <a:pt x="170" y="14"/>
                  </a:lnTo>
                  <a:lnTo>
                    <a:pt x="182" y="22"/>
                  </a:lnTo>
                  <a:lnTo>
                    <a:pt x="191" y="38"/>
                  </a:lnTo>
                  <a:lnTo>
                    <a:pt x="196" y="58"/>
                  </a:lnTo>
                  <a:lnTo>
                    <a:pt x="201" y="86"/>
                  </a:lnTo>
                  <a:lnTo>
                    <a:pt x="201" y="118"/>
                  </a:lnTo>
                  <a:lnTo>
                    <a:pt x="201" y="152"/>
                  </a:lnTo>
                  <a:lnTo>
                    <a:pt x="196" y="180"/>
                  </a:lnTo>
                  <a:lnTo>
                    <a:pt x="191" y="200"/>
                  </a:lnTo>
                  <a:lnTo>
                    <a:pt x="182" y="214"/>
                  </a:lnTo>
                  <a:lnTo>
                    <a:pt x="170" y="224"/>
                  </a:lnTo>
                  <a:lnTo>
                    <a:pt x="153" y="231"/>
                  </a:lnTo>
                  <a:lnTo>
                    <a:pt x="129" y="234"/>
                  </a:lnTo>
                  <a:lnTo>
                    <a:pt x="100" y="236"/>
                  </a:lnTo>
                  <a:lnTo>
                    <a:pt x="71" y="234"/>
                  </a:lnTo>
                  <a:lnTo>
                    <a:pt x="49" y="231"/>
                  </a:lnTo>
                  <a:lnTo>
                    <a:pt x="31" y="224"/>
                  </a:lnTo>
                  <a:lnTo>
                    <a:pt x="19" y="214"/>
                  </a:lnTo>
                  <a:lnTo>
                    <a:pt x="10" y="200"/>
                  </a:lnTo>
                  <a:lnTo>
                    <a:pt x="5" y="180"/>
                  </a:lnTo>
                  <a:lnTo>
                    <a:pt x="2" y="152"/>
                  </a:lnTo>
                  <a:lnTo>
                    <a:pt x="0" y="118"/>
                  </a:lnTo>
                  <a:lnTo>
                    <a:pt x="2" y="86"/>
                  </a:lnTo>
                  <a:lnTo>
                    <a:pt x="5" y="58"/>
                  </a:lnTo>
                  <a:lnTo>
                    <a:pt x="10" y="38"/>
                  </a:lnTo>
                  <a:lnTo>
                    <a:pt x="19" y="22"/>
                  </a:lnTo>
                  <a:lnTo>
                    <a:pt x="31" y="14"/>
                  </a:lnTo>
                  <a:lnTo>
                    <a:pt x="49" y="7"/>
                  </a:lnTo>
                  <a:lnTo>
                    <a:pt x="71" y="2"/>
                  </a:lnTo>
                  <a:lnTo>
                    <a:pt x="10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userDrawn="1"/>
          </p:nvSpPr>
          <p:spPr bwMode="auto">
            <a:xfrm>
              <a:off x="1384491" y="6625519"/>
              <a:ext cx="91412" cy="63118"/>
            </a:xfrm>
            <a:custGeom>
              <a:avLst/>
              <a:gdLst>
                <a:gd name="T0" fmla="*/ 108 w 338"/>
                <a:gd name="T1" fmla="*/ 0 h 233"/>
                <a:gd name="T2" fmla="*/ 133 w 338"/>
                <a:gd name="T3" fmla="*/ 4 h 233"/>
                <a:gd name="T4" fmla="*/ 154 w 338"/>
                <a:gd name="T5" fmla="*/ 10 h 233"/>
                <a:gd name="T6" fmla="*/ 169 w 338"/>
                <a:gd name="T7" fmla="*/ 22 h 233"/>
                <a:gd name="T8" fmla="*/ 178 w 338"/>
                <a:gd name="T9" fmla="*/ 40 h 233"/>
                <a:gd name="T10" fmla="*/ 179 w 338"/>
                <a:gd name="T11" fmla="*/ 40 h 233"/>
                <a:gd name="T12" fmla="*/ 191 w 338"/>
                <a:gd name="T13" fmla="*/ 22 h 233"/>
                <a:gd name="T14" fmla="*/ 208 w 338"/>
                <a:gd name="T15" fmla="*/ 10 h 233"/>
                <a:gd name="T16" fmla="*/ 231 w 338"/>
                <a:gd name="T17" fmla="*/ 4 h 233"/>
                <a:gd name="T18" fmla="*/ 258 w 338"/>
                <a:gd name="T19" fmla="*/ 0 h 233"/>
                <a:gd name="T20" fmla="*/ 287 w 338"/>
                <a:gd name="T21" fmla="*/ 4 h 233"/>
                <a:gd name="T22" fmla="*/ 309 w 338"/>
                <a:gd name="T23" fmla="*/ 14 h 233"/>
                <a:gd name="T24" fmla="*/ 324 w 338"/>
                <a:gd name="T25" fmla="*/ 31 h 233"/>
                <a:gd name="T26" fmla="*/ 335 w 338"/>
                <a:gd name="T27" fmla="*/ 53 h 233"/>
                <a:gd name="T28" fmla="*/ 338 w 338"/>
                <a:gd name="T29" fmla="*/ 84 h 233"/>
                <a:gd name="T30" fmla="*/ 338 w 338"/>
                <a:gd name="T31" fmla="*/ 233 h 233"/>
                <a:gd name="T32" fmla="*/ 304 w 338"/>
                <a:gd name="T33" fmla="*/ 233 h 233"/>
                <a:gd name="T34" fmla="*/ 304 w 338"/>
                <a:gd name="T35" fmla="*/ 81 h 233"/>
                <a:gd name="T36" fmla="*/ 304 w 338"/>
                <a:gd name="T37" fmla="*/ 62 h 233"/>
                <a:gd name="T38" fmla="*/ 300 w 338"/>
                <a:gd name="T39" fmla="*/ 48 h 233"/>
                <a:gd name="T40" fmla="*/ 294 w 338"/>
                <a:gd name="T41" fmla="*/ 40 h 233"/>
                <a:gd name="T42" fmla="*/ 285 w 338"/>
                <a:gd name="T43" fmla="*/ 33 h 233"/>
                <a:gd name="T44" fmla="*/ 271 w 338"/>
                <a:gd name="T45" fmla="*/ 29 h 233"/>
                <a:gd name="T46" fmla="*/ 253 w 338"/>
                <a:gd name="T47" fmla="*/ 29 h 233"/>
                <a:gd name="T48" fmla="*/ 231 w 338"/>
                <a:gd name="T49" fmla="*/ 31 h 233"/>
                <a:gd name="T50" fmla="*/ 212 w 338"/>
                <a:gd name="T51" fmla="*/ 36 h 233"/>
                <a:gd name="T52" fmla="*/ 200 w 338"/>
                <a:gd name="T53" fmla="*/ 43 h 233"/>
                <a:gd name="T54" fmla="*/ 191 w 338"/>
                <a:gd name="T55" fmla="*/ 57 h 233"/>
                <a:gd name="T56" fmla="*/ 188 w 338"/>
                <a:gd name="T57" fmla="*/ 75 h 233"/>
                <a:gd name="T58" fmla="*/ 186 w 338"/>
                <a:gd name="T59" fmla="*/ 101 h 233"/>
                <a:gd name="T60" fmla="*/ 186 w 338"/>
                <a:gd name="T61" fmla="*/ 233 h 233"/>
                <a:gd name="T62" fmla="*/ 152 w 338"/>
                <a:gd name="T63" fmla="*/ 233 h 233"/>
                <a:gd name="T64" fmla="*/ 152 w 338"/>
                <a:gd name="T65" fmla="*/ 84 h 233"/>
                <a:gd name="T66" fmla="*/ 152 w 338"/>
                <a:gd name="T67" fmla="*/ 74 h 233"/>
                <a:gd name="T68" fmla="*/ 149 w 338"/>
                <a:gd name="T69" fmla="*/ 53 h 233"/>
                <a:gd name="T70" fmla="*/ 138 w 338"/>
                <a:gd name="T71" fmla="*/ 40 h 233"/>
                <a:gd name="T72" fmla="*/ 123 w 338"/>
                <a:gd name="T73" fmla="*/ 31 h 233"/>
                <a:gd name="T74" fmla="*/ 101 w 338"/>
                <a:gd name="T75" fmla="*/ 29 h 233"/>
                <a:gd name="T76" fmla="*/ 77 w 338"/>
                <a:gd name="T77" fmla="*/ 31 h 233"/>
                <a:gd name="T78" fmla="*/ 58 w 338"/>
                <a:gd name="T79" fmla="*/ 41 h 233"/>
                <a:gd name="T80" fmla="*/ 45 w 338"/>
                <a:gd name="T81" fmla="*/ 55 h 233"/>
                <a:gd name="T82" fmla="*/ 36 w 338"/>
                <a:gd name="T83" fmla="*/ 77 h 233"/>
                <a:gd name="T84" fmla="*/ 33 w 338"/>
                <a:gd name="T85" fmla="*/ 103 h 233"/>
                <a:gd name="T86" fmla="*/ 33 w 338"/>
                <a:gd name="T87" fmla="*/ 233 h 233"/>
                <a:gd name="T88" fmla="*/ 0 w 338"/>
                <a:gd name="T89" fmla="*/ 233 h 233"/>
                <a:gd name="T90" fmla="*/ 0 w 338"/>
                <a:gd name="T91" fmla="*/ 4 h 233"/>
                <a:gd name="T92" fmla="*/ 33 w 338"/>
                <a:gd name="T93" fmla="*/ 4 h 233"/>
                <a:gd name="T94" fmla="*/ 33 w 338"/>
                <a:gd name="T95" fmla="*/ 40 h 233"/>
                <a:gd name="T96" fmla="*/ 33 w 338"/>
                <a:gd name="T97" fmla="*/ 40 h 233"/>
                <a:gd name="T98" fmla="*/ 45 w 338"/>
                <a:gd name="T99" fmla="*/ 22 h 233"/>
                <a:gd name="T100" fmla="*/ 62 w 338"/>
                <a:gd name="T101" fmla="*/ 10 h 233"/>
                <a:gd name="T102" fmla="*/ 82 w 338"/>
                <a:gd name="T103" fmla="*/ 4 h 233"/>
                <a:gd name="T104" fmla="*/ 108 w 338"/>
                <a:gd name="T10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33">
                  <a:moveTo>
                    <a:pt x="108" y="0"/>
                  </a:moveTo>
                  <a:lnTo>
                    <a:pt x="133" y="4"/>
                  </a:lnTo>
                  <a:lnTo>
                    <a:pt x="154" y="10"/>
                  </a:lnTo>
                  <a:lnTo>
                    <a:pt x="169" y="22"/>
                  </a:lnTo>
                  <a:lnTo>
                    <a:pt x="178" y="40"/>
                  </a:lnTo>
                  <a:lnTo>
                    <a:pt x="179" y="40"/>
                  </a:lnTo>
                  <a:lnTo>
                    <a:pt x="191" y="22"/>
                  </a:lnTo>
                  <a:lnTo>
                    <a:pt x="208" y="10"/>
                  </a:lnTo>
                  <a:lnTo>
                    <a:pt x="231" y="4"/>
                  </a:lnTo>
                  <a:lnTo>
                    <a:pt x="258" y="0"/>
                  </a:lnTo>
                  <a:lnTo>
                    <a:pt x="287" y="4"/>
                  </a:lnTo>
                  <a:lnTo>
                    <a:pt x="309" y="14"/>
                  </a:lnTo>
                  <a:lnTo>
                    <a:pt x="324" y="31"/>
                  </a:lnTo>
                  <a:lnTo>
                    <a:pt x="335" y="53"/>
                  </a:lnTo>
                  <a:lnTo>
                    <a:pt x="338" y="84"/>
                  </a:lnTo>
                  <a:lnTo>
                    <a:pt x="338" y="233"/>
                  </a:lnTo>
                  <a:lnTo>
                    <a:pt x="304" y="233"/>
                  </a:lnTo>
                  <a:lnTo>
                    <a:pt x="304" y="81"/>
                  </a:lnTo>
                  <a:lnTo>
                    <a:pt x="304" y="62"/>
                  </a:lnTo>
                  <a:lnTo>
                    <a:pt x="300" y="48"/>
                  </a:lnTo>
                  <a:lnTo>
                    <a:pt x="294" y="40"/>
                  </a:lnTo>
                  <a:lnTo>
                    <a:pt x="285" y="33"/>
                  </a:lnTo>
                  <a:lnTo>
                    <a:pt x="271" y="29"/>
                  </a:lnTo>
                  <a:lnTo>
                    <a:pt x="253" y="29"/>
                  </a:lnTo>
                  <a:lnTo>
                    <a:pt x="231" y="31"/>
                  </a:lnTo>
                  <a:lnTo>
                    <a:pt x="212" y="36"/>
                  </a:lnTo>
                  <a:lnTo>
                    <a:pt x="200" y="43"/>
                  </a:lnTo>
                  <a:lnTo>
                    <a:pt x="191" y="57"/>
                  </a:lnTo>
                  <a:lnTo>
                    <a:pt x="188" y="75"/>
                  </a:lnTo>
                  <a:lnTo>
                    <a:pt x="186" y="101"/>
                  </a:lnTo>
                  <a:lnTo>
                    <a:pt x="186" y="233"/>
                  </a:lnTo>
                  <a:lnTo>
                    <a:pt x="152" y="233"/>
                  </a:lnTo>
                  <a:lnTo>
                    <a:pt x="152" y="84"/>
                  </a:lnTo>
                  <a:lnTo>
                    <a:pt x="152" y="74"/>
                  </a:lnTo>
                  <a:lnTo>
                    <a:pt x="149" y="53"/>
                  </a:lnTo>
                  <a:lnTo>
                    <a:pt x="138" y="40"/>
                  </a:lnTo>
                  <a:lnTo>
                    <a:pt x="123" y="31"/>
                  </a:lnTo>
                  <a:lnTo>
                    <a:pt x="101" y="29"/>
                  </a:lnTo>
                  <a:lnTo>
                    <a:pt x="77" y="31"/>
                  </a:lnTo>
                  <a:lnTo>
                    <a:pt x="58" y="41"/>
                  </a:lnTo>
                  <a:lnTo>
                    <a:pt x="45" y="55"/>
                  </a:lnTo>
                  <a:lnTo>
                    <a:pt x="36" y="77"/>
                  </a:lnTo>
                  <a:lnTo>
                    <a:pt x="33" y="103"/>
                  </a:lnTo>
                  <a:lnTo>
                    <a:pt x="33" y="233"/>
                  </a:lnTo>
                  <a:lnTo>
                    <a:pt x="0" y="233"/>
                  </a:lnTo>
                  <a:lnTo>
                    <a:pt x="0" y="4"/>
                  </a:lnTo>
                  <a:lnTo>
                    <a:pt x="33" y="4"/>
                  </a:lnTo>
                  <a:lnTo>
                    <a:pt x="33" y="40"/>
                  </a:lnTo>
                  <a:lnTo>
                    <a:pt x="33" y="40"/>
                  </a:lnTo>
                  <a:lnTo>
                    <a:pt x="45" y="22"/>
                  </a:lnTo>
                  <a:lnTo>
                    <a:pt x="62" y="10"/>
                  </a:lnTo>
                  <a:lnTo>
                    <a:pt x="82" y="4"/>
                  </a:lnTo>
                  <a:lnTo>
                    <a:pt x="108"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noEditPoints="1"/>
            </p:cNvSpPr>
            <p:nvPr userDrawn="1"/>
          </p:nvSpPr>
          <p:spPr bwMode="auto">
            <a:xfrm>
              <a:off x="1511814" y="6625519"/>
              <a:ext cx="55500" cy="64206"/>
            </a:xfrm>
            <a:custGeom>
              <a:avLst/>
              <a:gdLst>
                <a:gd name="T0" fmla="*/ 101 w 203"/>
                <a:gd name="T1" fmla="*/ 29 h 236"/>
                <a:gd name="T2" fmla="*/ 75 w 203"/>
                <a:gd name="T3" fmla="*/ 31 h 236"/>
                <a:gd name="T4" fmla="*/ 57 w 203"/>
                <a:gd name="T5" fmla="*/ 34 h 236"/>
                <a:gd name="T6" fmla="*/ 46 w 203"/>
                <a:gd name="T7" fmla="*/ 43 h 236"/>
                <a:gd name="T8" fmla="*/ 41 w 203"/>
                <a:gd name="T9" fmla="*/ 58 h 236"/>
                <a:gd name="T10" fmla="*/ 38 w 203"/>
                <a:gd name="T11" fmla="*/ 82 h 236"/>
                <a:gd name="T12" fmla="*/ 36 w 203"/>
                <a:gd name="T13" fmla="*/ 118 h 236"/>
                <a:gd name="T14" fmla="*/ 38 w 203"/>
                <a:gd name="T15" fmla="*/ 154 h 236"/>
                <a:gd name="T16" fmla="*/ 41 w 203"/>
                <a:gd name="T17" fmla="*/ 180 h 236"/>
                <a:gd name="T18" fmla="*/ 46 w 203"/>
                <a:gd name="T19" fmla="*/ 193 h 236"/>
                <a:gd name="T20" fmla="*/ 57 w 203"/>
                <a:gd name="T21" fmla="*/ 202 h 236"/>
                <a:gd name="T22" fmla="*/ 75 w 203"/>
                <a:gd name="T23" fmla="*/ 207 h 236"/>
                <a:gd name="T24" fmla="*/ 101 w 203"/>
                <a:gd name="T25" fmla="*/ 209 h 236"/>
                <a:gd name="T26" fmla="*/ 128 w 203"/>
                <a:gd name="T27" fmla="*/ 207 h 236"/>
                <a:gd name="T28" fmla="*/ 145 w 203"/>
                <a:gd name="T29" fmla="*/ 202 h 236"/>
                <a:gd name="T30" fmla="*/ 157 w 203"/>
                <a:gd name="T31" fmla="*/ 193 h 236"/>
                <a:gd name="T32" fmla="*/ 162 w 203"/>
                <a:gd name="T33" fmla="*/ 180 h 236"/>
                <a:gd name="T34" fmla="*/ 166 w 203"/>
                <a:gd name="T35" fmla="*/ 154 h 236"/>
                <a:gd name="T36" fmla="*/ 167 w 203"/>
                <a:gd name="T37" fmla="*/ 118 h 236"/>
                <a:gd name="T38" fmla="*/ 166 w 203"/>
                <a:gd name="T39" fmla="*/ 82 h 236"/>
                <a:gd name="T40" fmla="*/ 162 w 203"/>
                <a:gd name="T41" fmla="*/ 58 h 236"/>
                <a:gd name="T42" fmla="*/ 157 w 203"/>
                <a:gd name="T43" fmla="*/ 43 h 236"/>
                <a:gd name="T44" fmla="*/ 145 w 203"/>
                <a:gd name="T45" fmla="*/ 34 h 236"/>
                <a:gd name="T46" fmla="*/ 128 w 203"/>
                <a:gd name="T47" fmla="*/ 31 h 236"/>
                <a:gd name="T48" fmla="*/ 101 w 203"/>
                <a:gd name="T49" fmla="*/ 29 h 236"/>
                <a:gd name="T50" fmla="*/ 101 w 203"/>
                <a:gd name="T51" fmla="*/ 0 h 236"/>
                <a:gd name="T52" fmla="*/ 130 w 203"/>
                <a:gd name="T53" fmla="*/ 2 h 236"/>
                <a:gd name="T54" fmla="*/ 154 w 203"/>
                <a:gd name="T55" fmla="*/ 7 h 236"/>
                <a:gd name="T56" fmla="*/ 171 w 203"/>
                <a:gd name="T57" fmla="*/ 14 h 236"/>
                <a:gd name="T58" fmla="*/ 183 w 203"/>
                <a:gd name="T59" fmla="*/ 22 h 236"/>
                <a:gd name="T60" fmla="*/ 191 w 203"/>
                <a:gd name="T61" fmla="*/ 38 h 236"/>
                <a:gd name="T62" fmla="*/ 198 w 203"/>
                <a:gd name="T63" fmla="*/ 58 h 236"/>
                <a:gd name="T64" fmla="*/ 202 w 203"/>
                <a:gd name="T65" fmla="*/ 86 h 236"/>
                <a:gd name="T66" fmla="*/ 203 w 203"/>
                <a:gd name="T67" fmla="*/ 118 h 236"/>
                <a:gd name="T68" fmla="*/ 202 w 203"/>
                <a:gd name="T69" fmla="*/ 152 h 236"/>
                <a:gd name="T70" fmla="*/ 198 w 203"/>
                <a:gd name="T71" fmla="*/ 180 h 236"/>
                <a:gd name="T72" fmla="*/ 191 w 203"/>
                <a:gd name="T73" fmla="*/ 200 h 236"/>
                <a:gd name="T74" fmla="*/ 183 w 203"/>
                <a:gd name="T75" fmla="*/ 214 h 236"/>
                <a:gd name="T76" fmla="*/ 171 w 203"/>
                <a:gd name="T77" fmla="*/ 224 h 236"/>
                <a:gd name="T78" fmla="*/ 154 w 203"/>
                <a:gd name="T79" fmla="*/ 231 h 236"/>
                <a:gd name="T80" fmla="*/ 130 w 203"/>
                <a:gd name="T81" fmla="*/ 234 h 236"/>
                <a:gd name="T82" fmla="*/ 101 w 203"/>
                <a:gd name="T83" fmla="*/ 236 h 236"/>
                <a:gd name="T84" fmla="*/ 74 w 203"/>
                <a:gd name="T85" fmla="*/ 234 h 236"/>
                <a:gd name="T86" fmla="*/ 50 w 203"/>
                <a:gd name="T87" fmla="*/ 231 h 236"/>
                <a:gd name="T88" fmla="*/ 33 w 203"/>
                <a:gd name="T89" fmla="*/ 224 h 236"/>
                <a:gd name="T90" fmla="*/ 19 w 203"/>
                <a:gd name="T91" fmla="*/ 214 h 236"/>
                <a:gd name="T92" fmla="*/ 12 w 203"/>
                <a:gd name="T93" fmla="*/ 200 h 236"/>
                <a:gd name="T94" fmla="*/ 5 w 203"/>
                <a:gd name="T95" fmla="*/ 180 h 236"/>
                <a:gd name="T96" fmla="*/ 2 w 203"/>
                <a:gd name="T97" fmla="*/ 152 h 236"/>
                <a:gd name="T98" fmla="*/ 0 w 203"/>
                <a:gd name="T99" fmla="*/ 118 h 236"/>
                <a:gd name="T100" fmla="*/ 2 w 203"/>
                <a:gd name="T101" fmla="*/ 86 h 236"/>
                <a:gd name="T102" fmla="*/ 5 w 203"/>
                <a:gd name="T103" fmla="*/ 58 h 236"/>
                <a:gd name="T104" fmla="*/ 12 w 203"/>
                <a:gd name="T105" fmla="*/ 38 h 236"/>
                <a:gd name="T106" fmla="*/ 19 w 203"/>
                <a:gd name="T107" fmla="*/ 22 h 236"/>
                <a:gd name="T108" fmla="*/ 33 w 203"/>
                <a:gd name="T109" fmla="*/ 14 h 236"/>
                <a:gd name="T110" fmla="*/ 50 w 203"/>
                <a:gd name="T111" fmla="*/ 7 h 236"/>
                <a:gd name="T112" fmla="*/ 74 w 203"/>
                <a:gd name="T113" fmla="*/ 2 h 236"/>
                <a:gd name="T114" fmla="*/ 101 w 203"/>
                <a:gd name="T11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36">
                  <a:moveTo>
                    <a:pt x="101" y="29"/>
                  </a:moveTo>
                  <a:lnTo>
                    <a:pt x="75" y="31"/>
                  </a:lnTo>
                  <a:lnTo>
                    <a:pt x="57" y="34"/>
                  </a:lnTo>
                  <a:lnTo>
                    <a:pt x="46" y="43"/>
                  </a:lnTo>
                  <a:lnTo>
                    <a:pt x="41" y="58"/>
                  </a:lnTo>
                  <a:lnTo>
                    <a:pt x="38" y="82"/>
                  </a:lnTo>
                  <a:lnTo>
                    <a:pt x="36" y="118"/>
                  </a:lnTo>
                  <a:lnTo>
                    <a:pt x="38" y="154"/>
                  </a:lnTo>
                  <a:lnTo>
                    <a:pt x="41" y="180"/>
                  </a:lnTo>
                  <a:lnTo>
                    <a:pt x="46" y="193"/>
                  </a:lnTo>
                  <a:lnTo>
                    <a:pt x="57" y="202"/>
                  </a:lnTo>
                  <a:lnTo>
                    <a:pt x="75" y="207"/>
                  </a:lnTo>
                  <a:lnTo>
                    <a:pt x="101" y="209"/>
                  </a:lnTo>
                  <a:lnTo>
                    <a:pt x="128" y="207"/>
                  </a:lnTo>
                  <a:lnTo>
                    <a:pt x="145" y="202"/>
                  </a:lnTo>
                  <a:lnTo>
                    <a:pt x="157" y="193"/>
                  </a:lnTo>
                  <a:lnTo>
                    <a:pt x="162" y="180"/>
                  </a:lnTo>
                  <a:lnTo>
                    <a:pt x="166" y="154"/>
                  </a:lnTo>
                  <a:lnTo>
                    <a:pt x="167" y="118"/>
                  </a:lnTo>
                  <a:lnTo>
                    <a:pt x="166" y="82"/>
                  </a:lnTo>
                  <a:lnTo>
                    <a:pt x="162" y="58"/>
                  </a:lnTo>
                  <a:lnTo>
                    <a:pt x="157" y="43"/>
                  </a:lnTo>
                  <a:lnTo>
                    <a:pt x="145" y="34"/>
                  </a:lnTo>
                  <a:lnTo>
                    <a:pt x="128" y="31"/>
                  </a:lnTo>
                  <a:lnTo>
                    <a:pt x="101" y="29"/>
                  </a:lnTo>
                  <a:close/>
                  <a:moveTo>
                    <a:pt x="101" y="0"/>
                  </a:moveTo>
                  <a:lnTo>
                    <a:pt x="130" y="2"/>
                  </a:lnTo>
                  <a:lnTo>
                    <a:pt x="154" y="7"/>
                  </a:lnTo>
                  <a:lnTo>
                    <a:pt x="171" y="14"/>
                  </a:lnTo>
                  <a:lnTo>
                    <a:pt x="183" y="22"/>
                  </a:lnTo>
                  <a:lnTo>
                    <a:pt x="191" y="38"/>
                  </a:lnTo>
                  <a:lnTo>
                    <a:pt x="198" y="58"/>
                  </a:lnTo>
                  <a:lnTo>
                    <a:pt x="202" y="86"/>
                  </a:lnTo>
                  <a:lnTo>
                    <a:pt x="203" y="118"/>
                  </a:lnTo>
                  <a:lnTo>
                    <a:pt x="202" y="152"/>
                  </a:lnTo>
                  <a:lnTo>
                    <a:pt x="198" y="180"/>
                  </a:lnTo>
                  <a:lnTo>
                    <a:pt x="191" y="200"/>
                  </a:lnTo>
                  <a:lnTo>
                    <a:pt x="183" y="214"/>
                  </a:lnTo>
                  <a:lnTo>
                    <a:pt x="171" y="224"/>
                  </a:lnTo>
                  <a:lnTo>
                    <a:pt x="154" y="231"/>
                  </a:lnTo>
                  <a:lnTo>
                    <a:pt x="130" y="234"/>
                  </a:lnTo>
                  <a:lnTo>
                    <a:pt x="101" y="236"/>
                  </a:lnTo>
                  <a:lnTo>
                    <a:pt x="74" y="234"/>
                  </a:lnTo>
                  <a:lnTo>
                    <a:pt x="50" y="231"/>
                  </a:lnTo>
                  <a:lnTo>
                    <a:pt x="33" y="224"/>
                  </a:lnTo>
                  <a:lnTo>
                    <a:pt x="19" y="214"/>
                  </a:lnTo>
                  <a:lnTo>
                    <a:pt x="12" y="200"/>
                  </a:lnTo>
                  <a:lnTo>
                    <a:pt x="5" y="180"/>
                  </a:lnTo>
                  <a:lnTo>
                    <a:pt x="2" y="152"/>
                  </a:lnTo>
                  <a:lnTo>
                    <a:pt x="0" y="118"/>
                  </a:lnTo>
                  <a:lnTo>
                    <a:pt x="2" y="86"/>
                  </a:lnTo>
                  <a:lnTo>
                    <a:pt x="5" y="58"/>
                  </a:lnTo>
                  <a:lnTo>
                    <a:pt x="12" y="38"/>
                  </a:lnTo>
                  <a:lnTo>
                    <a:pt x="19" y="22"/>
                  </a:lnTo>
                  <a:lnTo>
                    <a:pt x="33" y="14"/>
                  </a:lnTo>
                  <a:lnTo>
                    <a:pt x="50" y="7"/>
                  </a:lnTo>
                  <a:lnTo>
                    <a:pt x="74" y="2"/>
                  </a:lnTo>
                  <a:lnTo>
                    <a:pt x="101"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5"/>
            <p:cNvSpPr>
              <a:spLocks/>
            </p:cNvSpPr>
            <p:nvPr userDrawn="1"/>
          </p:nvSpPr>
          <p:spPr bwMode="auto">
            <a:xfrm>
              <a:off x="1602137" y="6624975"/>
              <a:ext cx="42985" cy="63662"/>
            </a:xfrm>
            <a:custGeom>
              <a:avLst/>
              <a:gdLst>
                <a:gd name="T0" fmla="*/ 96 w 159"/>
                <a:gd name="T1" fmla="*/ 0 h 235"/>
                <a:gd name="T2" fmla="*/ 120 w 159"/>
                <a:gd name="T3" fmla="*/ 4 h 235"/>
                <a:gd name="T4" fmla="*/ 137 w 159"/>
                <a:gd name="T5" fmla="*/ 11 h 235"/>
                <a:gd name="T6" fmla="*/ 149 w 159"/>
                <a:gd name="T7" fmla="*/ 24 h 235"/>
                <a:gd name="T8" fmla="*/ 157 w 159"/>
                <a:gd name="T9" fmla="*/ 43 h 235"/>
                <a:gd name="T10" fmla="*/ 159 w 159"/>
                <a:gd name="T11" fmla="*/ 65 h 235"/>
                <a:gd name="T12" fmla="*/ 159 w 159"/>
                <a:gd name="T13" fmla="*/ 83 h 235"/>
                <a:gd name="T14" fmla="*/ 126 w 159"/>
                <a:gd name="T15" fmla="*/ 83 h 235"/>
                <a:gd name="T16" fmla="*/ 126 w 159"/>
                <a:gd name="T17" fmla="*/ 76 h 235"/>
                <a:gd name="T18" fmla="*/ 128 w 159"/>
                <a:gd name="T19" fmla="*/ 69 h 235"/>
                <a:gd name="T20" fmla="*/ 128 w 159"/>
                <a:gd name="T21" fmla="*/ 64 h 235"/>
                <a:gd name="T22" fmla="*/ 125 w 159"/>
                <a:gd name="T23" fmla="*/ 48 h 235"/>
                <a:gd name="T24" fmla="*/ 118 w 159"/>
                <a:gd name="T25" fmla="*/ 38 h 235"/>
                <a:gd name="T26" fmla="*/ 106 w 159"/>
                <a:gd name="T27" fmla="*/ 31 h 235"/>
                <a:gd name="T28" fmla="*/ 89 w 159"/>
                <a:gd name="T29" fmla="*/ 30 h 235"/>
                <a:gd name="T30" fmla="*/ 68 w 159"/>
                <a:gd name="T31" fmla="*/ 31 h 235"/>
                <a:gd name="T32" fmla="*/ 53 w 159"/>
                <a:gd name="T33" fmla="*/ 40 h 235"/>
                <a:gd name="T34" fmla="*/ 43 w 159"/>
                <a:gd name="T35" fmla="*/ 53 h 235"/>
                <a:gd name="T36" fmla="*/ 36 w 159"/>
                <a:gd name="T37" fmla="*/ 72 h 235"/>
                <a:gd name="T38" fmla="*/ 34 w 159"/>
                <a:gd name="T39" fmla="*/ 98 h 235"/>
                <a:gd name="T40" fmla="*/ 34 w 159"/>
                <a:gd name="T41" fmla="*/ 235 h 235"/>
                <a:gd name="T42" fmla="*/ 0 w 159"/>
                <a:gd name="T43" fmla="*/ 235 h 235"/>
                <a:gd name="T44" fmla="*/ 0 w 159"/>
                <a:gd name="T45" fmla="*/ 6 h 235"/>
                <a:gd name="T46" fmla="*/ 34 w 159"/>
                <a:gd name="T47" fmla="*/ 6 h 235"/>
                <a:gd name="T48" fmla="*/ 31 w 159"/>
                <a:gd name="T49" fmla="*/ 33 h 235"/>
                <a:gd name="T50" fmla="*/ 31 w 159"/>
                <a:gd name="T51" fmla="*/ 33 h 235"/>
                <a:gd name="T52" fmla="*/ 46 w 159"/>
                <a:gd name="T53" fmla="*/ 16 h 235"/>
                <a:gd name="T54" fmla="*/ 68 w 159"/>
                <a:gd name="T55" fmla="*/ 4 h 235"/>
                <a:gd name="T56" fmla="*/ 96 w 159"/>
                <a:gd name="T5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35">
                  <a:moveTo>
                    <a:pt x="96" y="0"/>
                  </a:moveTo>
                  <a:lnTo>
                    <a:pt x="120" y="4"/>
                  </a:lnTo>
                  <a:lnTo>
                    <a:pt x="137" y="11"/>
                  </a:lnTo>
                  <a:lnTo>
                    <a:pt x="149" y="24"/>
                  </a:lnTo>
                  <a:lnTo>
                    <a:pt x="157" y="43"/>
                  </a:lnTo>
                  <a:lnTo>
                    <a:pt x="159" y="65"/>
                  </a:lnTo>
                  <a:lnTo>
                    <a:pt x="159" y="83"/>
                  </a:lnTo>
                  <a:lnTo>
                    <a:pt x="126" y="83"/>
                  </a:lnTo>
                  <a:lnTo>
                    <a:pt x="126" y="76"/>
                  </a:lnTo>
                  <a:lnTo>
                    <a:pt x="128" y="69"/>
                  </a:lnTo>
                  <a:lnTo>
                    <a:pt x="128" y="64"/>
                  </a:lnTo>
                  <a:lnTo>
                    <a:pt x="125" y="48"/>
                  </a:lnTo>
                  <a:lnTo>
                    <a:pt x="118" y="38"/>
                  </a:lnTo>
                  <a:lnTo>
                    <a:pt x="106" y="31"/>
                  </a:lnTo>
                  <a:lnTo>
                    <a:pt x="89" y="30"/>
                  </a:lnTo>
                  <a:lnTo>
                    <a:pt x="68" y="31"/>
                  </a:lnTo>
                  <a:lnTo>
                    <a:pt x="53" y="40"/>
                  </a:lnTo>
                  <a:lnTo>
                    <a:pt x="43" y="53"/>
                  </a:lnTo>
                  <a:lnTo>
                    <a:pt x="36" y="72"/>
                  </a:lnTo>
                  <a:lnTo>
                    <a:pt x="34" y="98"/>
                  </a:lnTo>
                  <a:lnTo>
                    <a:pt x="34" y="235"/>
                  </a:lnTo>
                  <a:lnTo>
                    <a:pt x="0" y="235"/>
                  </a:lnTo>
                  <a:lnTo>
                    <a:pt x="0" y="6"/>
                  </a:lnTo>
                  <a:lnTo>
                    <a:pt x="34" y="6"/>
                  </a:lnTo>
                  <a:lnTo>
                    <a:pt x="31" y="33"/>
                  </a:lnTo>
                  <a:lnTo>
                    <a:pt x="31" y="33"/>
                  </a:lnTo>
                  <a:lnTo>
                    <a:pt x="46" y="16"/>
                  </a:lnTo>
                  <a:lnTo>
                    <a:pt x="68" y="4"/>
                  </a:lnTo>
                  <a:lnTo>
                    <a:pt x="96"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6"/>
            <p:cNvSpPr>
              <a:spLocks/>
            </p:cNvSpPr>
            <p:nvPr userDrawn="1"/>
          </p:nvSpPr>
          <p:spPr bwMode="auto">
            <a:xfrm>
              <a:off x="1674505" y="6624975"/>
              <a:ext cx="43529" cy="63662"/>
            </a:xfrm>
            <a:custGeom>
              <a:avLst/>
              <a:gdLst>
                <a:gd name="T0" fmla="*/ 95 w 159"/>
                <a:gd name="T1" fmla="*/ 0 h 235"/>
                <a:gd name="T2" fmla="*/ 119 w 159"/>
                <a:gd name="T3" fmla="*/ 4 h 235"/>
                <a:gd name="T4" fmla="*/ 136 w 159"/>
                <a:gd name="T5" fmla="*/ 11 h 235"/>
                <a:gd name="T6" fmla="*/ 148 w 159"/>
                <a:gd name="T7" fmla="*/ 24 h 235"/>
                <a:gd name="T8" fmla="*/ 157 w 159"/>
                <a:gd name="T9" fmla="*/ 43 h 235"/>
                <a:gd name="T10" fmla="*/ 159 w 159"/>
                <a:gd name="T11" fmla="*/ 65 h 235"/>
                <a:gd name="T12" fmla="*/ 159 w 159"/>
                <a:gd name="T13" fmla="*/ 83 h 235"/>
                <a:gd name="T14" fmla="*/ 126 w 159"/>
                <a:gd name="T15" fmla="*/ 83 h 235"/>
                <a:gd name="T16" fmla="*/ 126 w 159"/>
                <a:gd name="T17" fmla="*/ 76 h 235"/>
                <a:gd name="T18" fmla="*/ 128 w 159"/>
                <a:gd name="T19" fmla="*/ 69 h 235"/>
                <a:gd name="T20" fmla="*/ 128 w 159"/>
                <a:gd name="T21" fmla="*/ 64 h 235"/>
                <a:gd name="T22" fmla="*/ 124 w 159"/>
                <a:gd name="T23" fmla="*/ 48 h 235"/>
                <a:gd name="T24" fmla="*/ 118 w 159"/>
                <a:gd name="T25" fmla="*/ 38 h 235"/>
                <a:gd name="T26" fmla="*/ 106 w 159"/>
                <a:gd name="T27" fmla="*/ 31 h 235"/>
                <a:gd name="T28" fmla="*/ 89 w 159"/>
                <a:gd name="T29" fmla="*/ 30 h 235"/>
                <a:gd name="T30" fmla="*/ 70 w 159"/>
                <a:gd name="T31" fmla="*/ 31 h 235"/>
                <a:gd name="T32" fmla="*/ 53 w 159"/>
                <a:gd name="T33" fmla="*/ 40 h 235"/>
                <a:gd name="T34" fmla="*/ 43 w 159"/>
                <a:gd name="T35" fmla="*/ 53 h 235"/>
                <a:gd name="T36" fmla="*/ 36 w 159"/>
                <a:gd name="T37" fmla="*/ 72 h 235"/>
                <a:gd name="T38" fmla="*/ 34 w 159"/>
                <a:gd name="T39" fmla="*/ 98 h 235"/>
                <a:gd name="T40" fmla="*/ 34 w 159"/>
                <a:gd name="T41" fmla="*/ 235 h 235"/>
                <a:gd name="T42" fmla="*/ 0 w 159"/>
                <a:gd name="T43" fmla="*/ 235 h 235"/>
                <a:gd name="T44" fmla="*/ 0 w 159"/>
                <a:gd name="T45" fmla="*/ 6 h 235"/>
                <a:gd name="T46" fmla="*/ 34 w 159"/>
                <a:gd name="T47" fmla="*/ 6 h 235"/>
                <a:gd name="T48" fmla="*/ 31 w 159"/>
                <a:gd name="T49" fmla="*/ 33 h 235"/>
                <a:gd name="T50" fmla="*/ 31 w 159"/>
                <a:gd name="T51" fmla="*/ 33 h 235"/>
                <a:gd name="T52" fmla="*/ 48 w 159"/>
                <a:gd name="T53" fmla="*/ 16 h 235"/>
                <a:gd name="T54" fmla="*/ 68 w 159"/>
                <a:gd name="T55" fmla="*/ 4 h 235"/>
                <a:gd name="T56" fmla="*/ 95 w 159"/>
                <a:gd name="T5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35">
                  <a:moveTo>
                    <a:pt x="95" y="0"/>
                  </a:moveTo>
                  <a:lnTo>
                    <a:pt x="119" y="4"/>
                  </a:lnTo>
                  <a:lnTo>
                    <a:pt x="136" y="11"/>
                  </a:lnTo>
                  <a:lnTo>
                    <a:pt x="148" y="24"/>
                  </a:lnTo>
                  <a:lnTo>
                    <a:pt x="157" y="43"/>
                  </a:lnTo>
                  <a:lnTo>
                    <a:pt x="159" y="65"/>
                  </a:lnTo>
                  <a:lnTo>
                    <a:pt x="159" y="83"/>
                  </a:lnTo>
                  <a:lnTo>
                    <a:pt x="126" y="83"/>
                  </a:lnTo>
                  <a:lnTo>
                    <a:pt x="126" y="76"/>
                  </a:lnTo>
                  <a:lnTo>
                    <a:pt x="128" y="69"/>
                  </a:lnTo>
                  <a:lnTo>
                    <a:pt x="128" y="64"/>
                  </a:lnTo>
                  <a:lnTo>
                    <a:pt x="124" y="48"/>
                  </a:lnTo>
                  <a:lnTo>
                    <a:pt x="118" y="38"/>
                  </a:lnTo>
                  <a:lnTo>
                    <a:pt x="106" y="31"/>
                  </a:lnTo>
                  <a:lnTo>
                    <a:pt x="89" y="30"/>
                  </a:lnTo>
                  <a:lnTo>
                    <a:pt x="70" y="31"/>
                  </a:lnTo>
                  <a:lnTo>
                    <a:pt x="53" y="40"/>
                  </a:lnTo>
                  <a:lnTo>
                    <a:pt x="43" y="53"/>
                  </a:lnTo>
                  <a:lnTo>
                    <a:pt x="36" y="72"/>
                  </a:lnTo>
                  <a:lnTo>
                    <a:pt x="34" y="98"/>
                  </a:lnTo>
                  <a:lnTo>
                    <a:pt x="34" y="235"/>
                  </a:lnTo>
                  <a:lnTo>
                    <a:pt x="0" y="235"/>
                  </a:lnTo>
                  <a:lnTo>
                    <a:pt x="0" y="6"/>
                  </a:lnTo>
                  <a:lnTo>
                    <a:pt x="34" y="6"/>
                  </a:lnTo>
                  <a:lnTo>
                    <a:pt x="31" y="33"/>
                  </a:lnTo>
                  <a:lnTo>
                    <a:pt x="31" y="33"/>
                  </a:lnTo>
                  <a:lnTo>
                    <a:pt x="48" y="16"/>
                  </a:lnTo>
                  <a:lnTo>
                    <a:pt x="68" y="4"/>
                  </a:lnTo>
                  <a:lnTo>
                    <a:pt x="95"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7"/>
            <p:cNvSpPr>
              <a:spLocks noEditPoints="1"/>
            </p:cNvSpPr>
            <p:nvPr userDrawn="1"/>
          </p:nvSpPr>
          <p:spPr bwMode="auto">
            <a:xfrm>
              <a:off x="1744696" y="6625519"/>
              <a:ext cx="55500" cy="64206"/>
            </a:xfrm>
            <a:custGeom>
              <a:avLst/>
              <a:gdLst>
                <a:gd name="T0" fmla="*/ 101 w 203"/>
                <a:gd name="T1" fmla="*/ 29 h 236"/>
                <a:gd name="T2" fmla="*/ 75 w 203"/>
                <a:gd name="T3" fmla="*/ 31 h 236"/>
                <a:gd name="T4" fmla="*/ 58 w 203"/>
                <a:gd name="T5" fmla="*/ 34 h 236"/>
                <a:gd name="T6" fmla="*/ 47 w 203"/>
                <a:gd name="T7" fmla="*/ 43 h 236"/>
                <a:gd name="T8" fmla="*/ 41 w 203"/>
                <a:gd name="T9" fmla="*/ 58 h 236"/>
                <a:gd name="T10" fmla="*/ 38 w 203"/>
                <a:gd name="T11" fmla="*/ 82 h 236"/>
                <a:gd name="T12" fmla="*/ 36 w 203"/>
                <a:gd name="T13" fmla="*/ 118 h 236"/>
                <a:gd name="T14" fmla="*/ 38 w 203"/>
                <a:gd name="T15" fmla="*/ 154 h 236"/>
                <a:gd name="T16" fmla="*/ 41 w 203"/>
                <a:gd name="T17" fmla="*/ 180 h 236"/>
                <a:gd name="T18" fmla="*/ 47 w 203"/>
                <a:gd name="T19" fmla="*/ 193 h 236"/>
                <a:gd name="T20" fmla="*/ 58 w 203"/>
                <a:gd name="T21" fmla="*/ 202 h 236"/>
                <a:gd name="T22" fmla="*/ 75 w 203"/>
                <a:gd name="T23" fmla="*/ 207 h 236"/>
                <a:gd name="T24" fmla="*/ 101 w 203"/>
                <a:gd name="T25" fmla="*/ 209 h 236"/>
                <a:gd name="T26" fmla="*/ 128 w 203"/>
                <a:gd name="T27" fmla="*/ 207 h 236"/>
                <a:gd name="T28" fmla="*/ 145 w 203"/>
                <a:gd name="T29" fmla="*/ 202 h 236"/>
                <a:gd name="T30" fmla="*/ 157 w 203"/>
                <a:gd name="T31" fmla="*/ 193 h 236"/>
                <a:gd name="T32" fmla="*/ 162 w 203"/>
                <a:gd name="T33" fmla="*/ 180 h 236"/>
                <a:gd name="T34" fmla="*/ 166 w 203"/>
                <a:gd name="T35" fmla="*/ 154 h 236"/>
                <a:gd name="T36" fmla="*/ 168 w 203"/>
                <a:gd name="T37" fmla="*/ 118 h 236"/>
                <a:gd name="T38" fmla="*/ 166 w 203"/>
                <a:gd name="T39" fmla="*/ 82 h 236"/>
                <a:gd name="T40" fmla="*/ 162 w 203"/>
                <a:gd name="T41" fmla="*/ 58 h 236"/>
                <a:gd name="T42" fmla="*/ 157 w 203"/>
                <a:gd name="T43" fmla="*/ 43 h 236"/>
                <a:gd name="T44" fmla="*/ 145 w 203"/>
                <a:gd name="T45" fmla="*/ 34 h 236"/>
                <a:gd name="T46" fmla="*/ 128 w 203"/>
                <a:gd name="T47" fmla="*/ 31 h 236"/>
                <a:gd name="T48" fmla="*/ 101 w 203"/>
                <a:gd name="T49" fmla="*/ 29 h 236"/>
                <a:gd name="T50" fmla="*/ 101 w 203"/>
                <a:gd name="T51" fmla="*/ 0 h 236"/>
                <a:gd name="T52" fmla="*/ 130 w 203"/>
                <a:gd name="T53" fmla="*/ 2 h 236"/>
                <a:gd name="T54" fmla="*/ 154 w 203"/>
                <a:gd name="T55" fmla="*/ 7 h 236"/>
                <a:gd name="T56" fmla="*/ 171 w 203"/>
                <a:gd name="T57" fmla="*/ 14 h 236"/>
                <a:gd name="T58" fmla="*/ 185 w 203"/>
                <a:gd name="T59" fmla="*/ 22 h 236"/>
                <a:gd name="T60" fmla="*/ 191 w 203"/>
                <a:gd name="T61" fmla="*/ 38 h 236"/>
                <a:gd name="T62" fmla="*/ 198 w 203"/>
                <a:gd name="T63" fmla="*/ 58 h 236"/>
                <a:gd name="T64" fmla="*/ 202 w 203"/>
                <a:gd name="T65" fmla="*/ 86 h 236"/>
                <a:gd name="T66" fmla="*/ 203 w 203"/>
                <a:gd name="T67" fmla="*/ 118 h 236"/>
                <a:gd name="T68" fmla="*/ 202 w 203"/>
                <a:gd name="T69" fmla="*/ 152 h 236"/>
                <a:gd name="T70" fmla="*/ 198 w 203"/>
                <a:gd name="T71" fmla="*/ 180 h 236"/>
                <a:gd name="T72" fmla="*/ 191 w 203"/>
                <a:gd name="T73" fmla="*/ 200 h 236"/>
                <a:gd name="T74" fmla="*/ 185 w 203"/>
                <a:gd name="T75" fmla="*/ 214 h 236"/>
                <a:gd name="T76" fmla="*/ 171 w 203"/>
                <a:gd name="T77" fmla="*/ 224 h 236"/>
                <a:gd name="T78" fmla="*/ 154 w 203"/>
                <a:gd name="T79" fmla="*/ 231 h 236"/>
                <a:gd name="T80" fmla="*/ 130 w 203"/>
                <a:gd name="T81" fmla="*/ 234 h 236"/>
                <a:gd name="T82" fmla="*/ 101 w 203"/>
                <a:gd name="T83" fmla="*/ 236 h 236"/>
                <a:gd name="T84" fmla="*/ 74 w 203"/>
                <a:gd name="T85" fmla="*/ 234 h 236"/>
                <a:gd name="T86" fmla="*/ 50 w 203"/>
                <a:gd name="T87" fmla="*/ 231 h 236"/>
                <a:gd name="T88" fmla="*/ 33 w 203"/>
                <a:gd name="T89" fmla="*/ 224 h 236"/>
                <a:gd name="T90" fmla="*/ 19 w 203"/>
                <a:gd name="T91" fmla="*/ 214 h 236"/>
                <a:gd name="T92" fmla="*/ 12 w 203"/>
                <a:gd name="T93" fmla="*/ 200 h 236"/>
                <a:gd name="T94" fmla="*/ 6 w 203"/>
                <a:gd name="T95" fmla="*/ 180 h 236"/>
                <a:gd name="T96" fmla="*/ 2 w 203"/>
                <a:gd name="T97" fmla="*/ 152 h 236"/>
                <a:gd name="T98" fmla="*/ 0 w 203"/>
                <a:gd name="T99" fmla="*/ 118 h 236"/>
                <a:gd name="T100" fmla="*/ 2 w 203"/>
                <a:gd name="T101" fmla="*/ 86 h 236"/>
                <a:gd name="T102" fmla="*/ 6 w 203"/>
                <a:gd name="T103" fmla="*/ 58 h 236"/>
                <a:gd name="T104" fmla="*/ 12 w 203"/>
                <a:gd name="T105" fmla="*/ 38 h 236"/>
                <a:gd name="T106" fmla="*/ 19 w 203"/>
                <a:gd name="T107" fmla="*/ 22 h 236"/>
                <a:gd name="T108" fmla="*/ 33 w 203"/>
                <a:gd name="T109" fmla="*/ 14 h 236"/>
                <a:gd name="T110" fmla="*/ 50 w 203"/>
                <a:gd name="T111" fmla="*/ 7 h 236"/>
                <a:gd name="T112" fmla="*/ 74 w 203"/>
                <a:gd name="T113" fmla="*/ 2 h 236"/>
                <a:gd name="T114" fmla="*/ 101 w 203"/>
                <a:gd name="T11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36">
                  <a:moveTo>
                    <a:pt x="101" y="29"/>
                  </a:moveTo>
                  <a:lnTo>
                    <a:pt x="75" y="31"/>
                  </a:lnTo>
                  <a:lnTo>
                    <a:pt x="58" y="34"/>
                  </a:lnTo>
                  <a:lnTo>
                    <a:pt x="47" y="43"/>
                  </a:lnTo>
                  <a:lnTo>
                    <a:pt x="41" y="58"/>
                  </a:lnTo>
                  <a:lnTo>
                    <a:pt x="38" y="82"/>
                  </a:lnTo>
                  <a:lnTo>
                    <a:pt x="36" y="118"/>
                  </a:lnTo>
                  <a:lnTo>
                    <a:pt x="38" y="154"/>
                  </a:lnTo>
                  <a:lnTo>
                    <a:pt x="41" y="180"/>
                  </a:lnTo>
                  <a:lnTo>
                    <a:pt x="47" y="193"/>
                  </a:lnTo>
                  <a:lnTo>
                    <a:pt x="58" y="202"/>
                  </a:lnTo>
                  <a:lnTo>
                    <a:pt x="75" y="207"/>
                  </a:lnTo>
                  <a:lnTo>
                    <a:pt x="101" y="209"/>
                  </a:lnTo>
                  <a:lnTo>
                    <a:pt x="128" y="207"/>
                  </a:lnTo>
                  <a:lnTo>
                    <a:pt x="145" y="202"/>
                  </a:lnTo>
                  <a:lnTo>
                    <a:pt x="157" y="193"/>
                  </a:lnTo>
                  <a:lnTo>
                    <a:pt x="162" y="180"/>
                  </a:lnTo>
                  <a:lnTo>
                    <a:pt x="166" y="154"/>
                  </a:lnTo>
                  <a:lnTo>
                    <a:pt x="168" y="118"/>
                  </a:lnTo>
                  <a:lnTo>
                    <a:pt x="166" y="82"/>
                  </a:lnTo>
                  <a:lnTo>
                    <a:pt x="162" y="58"/>
                  </a:lnTo>
                  <a:lnTo>
                    <a:pt x="157" y="43"/>
                  </a:lnTo>
                  <a:lnTo>
                    <a:pt x="145" y="34"/>
                  </a:lnTo>
                  <a:lnTo>
                    <a:pt x="128" y="31"/>
                  </a:lnTo>
                  <a:lnTo>
                    <a:pt x="101" y="29"/>
                  </a:lnTo>
                  <a:close/>
                  <a:moveTo>
                    <a:pt x="101" y="0"/>
                  </a:moveTo>
                  <a:lnTo>
                    <a:pt x="130" y="2"/>
                  </a:lnTo>
                  <a:lnTo>
                    <a:pt x="154" y="7"/>
                  </a:lnTo>
                  <a:lnTo>
                    <a:pt x="171" y="14"/>
                  </a:lnTo>
                  <a:lnTo>
                    <a:pt x="185" y="22"/>
                  </a:lnTo>
                  <a:lnTo>
                    <a:pt x="191" y="38"/>
                  </a:lnTo>
                  <a:lnTo>
                    <a:pt x="198" y="58"/>
                  </a:lnTo>
                  <a:lnTo>
                    <a:pt x="202" y="86"/>
                  </a:lnTo>
                  <a:lnTo>
                    <a:pt x="203" y="118"/>
                  </a:lnTo>
                  <a:lnTo>
                    <a:pt x="202" y="152"/>
                  </a:lnTo>
                  <a:lnTo>
                    <a:pt x="198" y="180"/>
                  </a:lnTo>
                  <a:lnTo>
                    <a:pt x="191" y="200"/>
                  </a:lnTo>
                  <a:lnTo>
                    <a:pt x="185" y="214"/>
                  </a:lnTo>
                  <a:lnTo>
                    <a:pt x="171" y="224"/>
                  </a:lnTo>
                  <a:lnTo>
                    <a:pt x="154" y="231"/>
                  </a:lnTo>
                  <a:lnTo>
                    <a:pt x="130" y="234"/>
                  </a:lnTo>
                  <a:lnTo>
                    <a:pt x="101" y="236"/>
                  </a:lnTo>
                  <a:lnTo>
                    <a:pt x="74" y="234"/>
                  </a:lnTo>
                  <a:lnTo>
                    <a:pt x="50" y="231"/>
                  </a:lnTo>
                  <a:lnTo>
                    <a:pt x="33" y="224"/>
                  </a:lnTo>
                  <a:lnTo>
                    <a:pt x="19" y="214"/>
                  </a:lnTo>
                  <a:lnTo>
                    <a:pt x="12" y="200"/>
                  </a:lnTo>
                  <a:lnTo>
                    <a:pt x="6" y="180"/>
                  </a:lnTo>
                  <a:lnTo>
                    <a:pt x="2" y="152"/>
                  </a:lnTo>
                  <a:lnTo>
                    <a:pt x="0" y="118"/>
                  </a:lnTo>
                  <a:lnTo>
                    <a:pt x="2" y="86"/>
                  </a:lnTo>
                  <a:lnTo>
                    <a:pt x="6" y="58"/>
                  </a:lnTo>
                  <a:lnTo>
                    <a:pt x="12" y="38"/>
                  </a:lnTo>
                  <a:lnTo>
                    <a:pt x="19" y="22"/>
                  </a:lnTo>
                  <a:lnTo>
                    <a:pt x="33" y="14"/>
                  </a:lnTo>
                  <a:lnTo>
                    <a:pt x="50" y="7"/>
                  </a:lnTo>
                  <a:lnTo>
                    <a:pt x="74" y="2"/>
                  </a:lnTo>
                  <a:lnTo>
                    <a:pt x="101"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userDrawn="1"/>
          </p:nvSpPr>
          <p:spPr bwMode="auto">
            <a:xfrm>
              <a:off x="1826313" y="6626607"/>
              <a:ext cx="88147" cy="62029"/>
            </a:xfrm>
            <a:custGeom>
              <a:avLst/>
              <a:gdLst>
                <a:gd name="T0" fmla="*/ 0 w 324"/>
                <a:gd name="T1" fmla="*/ 0 h 229"/>
                <a:gd name="T2" fmla="*/ 34 w 324"/>
                <a:gd name="T3" fmla="*/ 0 h 229"/>
                <a:gd name="T4" fmla="*/ 66 w 324"/>
                <a:gd name="T5" fmla="*/ 126 h 229"/>
                <a:gd name="T6" fmla="*/ 76 w 324"/>
                <a:gd name="T7" fmla="*/ 167 h 229"/>
                <a:gd name="T8" fmla="*/ 81 w 324"/>
                <a:gd name="T9" fmla="*/ 186 h 229"/>
                <a:gd name="T10" fmla="*/ 87 w 324"/>
                <a:gd name="T11" fmla="*/ 206 h 229"/>
                <a:gd name="T12" fmla="*/ 87 w 324"/>
                <a:gd name="T13" fmla="*/ 206 h 229"/>
                <a:gd name="T14" fmla="*/ 92 w 324"/>
                <a:gd name="T15" fmla="*/ 186 h 229"/>
                <a:gd name="T16" fmla="*/ 97 w 324"/>
                <a:gd name="T17" fmla="*/ 167 h 229"/>
                <a:gd name="T18" fmla="*/ 105 w 324"/>
                <a:gd name="T19" fmla="*/ 128 h 229"/>
                <a:gd name="T20" fmla="*/ 138 w 324"/>
                <a:gd name="T21" fmla="*/ 0 h 229"/>
                <a:gd name="T22" fmla="*/ 186 w 324"/>
                <a:gd name="T23" fmla="*/ 0 h 229"/>
                <a:gd name="T24" fmla="*/ 216 w 324"/>
                <a:gd name="T25" fmla="*/ 128 h 229"/>
                <a:gd name="T26" fmla="*/ 226 w 324"/>
                <a:gd name="T27" fmla="*/ 167 h 229"/>
                <a:gd name="T28" fmla="*/ 232 w 324"/>
                <a:gd name="T29" fmla="*/ 186 h 229"/>
                <a:gd name="T30" fmla="*/ 235 w 324"/>
                <a:gd name="T31" fmla="*/ 206 h 229"/>
                <a:gd name="T32" fmla="*/ 237 w 324"/>
                <a:gd name="T33" fmla="*/ 206 h 229"/>
                <a:gd name="T34" fmla="*/ 242 w 324"/>
                <a:gd name="T35" fmla="*/ 186 h 229"/>
                <a:gd name="T36" fmla="*/ 245 w 324"/>
                <a:gd name="T37" fmla="*/ 167 h 229"/>
                <a:gd name="T38" fmla="*/ 255 w 324"/>
                <a:gd name="T39" fmla="*/ 126 h 229"/>
                <a:gd name="T40" fmla="*/ 288 w 324"/>
                <a:gd name="T41" fmla="*/ 0 h 229"/>
                <a:gd name="T42" fmla="*/ 324 w 324"/>
                <a:gd name="T43" fmla="*/ 0 h 229"/>
                <a:gd name="T44" fmla="*/ 261 w 324"/>
                <a:gd name="T45" fmla="*/ 229 h 229"/>
                <a:gd name="T46" fmla="*/ 209 w 324"/>
                <a:gd name="T47" fmla="*/ 229 h 229"/>
                <a:gd name="T48" fmla="*/ 180 w 324"/>
                <a:gd name="T49" fmla="*/ 102 h 229"/>
                <a:gd name="T50" fmla="*/ 170 w 324"/>
                <a:gd name="T51" fmla="*/ 63 h 229"/>
                <a:gd name="T52" fmla="*/ 167 w 324"/>
                <a:gd name="T53" fmla="*/ 44 h 229"/>
                <a:gd name="T54" fmla="*/ 162 w 324"/>
                <a:gd name="T55" fmla="*/ 25 h 229"/>
                <a:gd name="T56" fmla="*/ 162 w 324"/>
                <a:gd name="T57" fmla="*/ 25 h 229"/>
                <a:gd name="T58" fmla="*/ 157 w 324"/>
                <a:gd name="T59" fmla="*/ 44 h 229"/>
                <a:gd name="T60" fmla="*/ 151 w 324"/>
                <a:gd name="T61" fmla="*/ 63 h 229"/>
                <a:gd name="T62" fmla="*/ 143 w 324"/>
                <a:gd name="T63" fmla="*/ 102 h 229"/>
                <a:gd name="T64" fmla="*/ 112 w 324"/>
                <a:gd name="T65" fmla="*/ 229 h 229"/>
                <a:gd name="T66" fmla="*/ 61 w 324"/>
                <a:gd name="T67" fmla="*/ 229 h 229"/>
                <a:gd name="T68" fmla="*/ 0 w 324"/>
                <a:gd name="T6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229">
                  <a:moveTo>
                    <a:pt x="0" y="0"/>
                  </a:moveTo>
                  <a:lnTo>
                    <a:pt x="34" y="0"/>
                  </a:lnTo>
                  <a:lnTo>
                    <a:pt x="66" y="126"/>
                  </a:lnTo>
                  <a:lnTo>
                    <a:pt x="76" y="167"/>
                  </a:lnTo>
                  <a:lnTo>
                    <a:pt x="81" y="186"/>
                  </a:lnTo>
                  <a:lnTo>
                    <a:pt x="87" y="206"/>
                  </a:lnTo>
                  <a:lnTo>
                    <a:pt x="87" y="206"/>
                  </a:lnTo>
                  <a:lnTo>
                    <a:pt x="92" y="186"/>
                  </a:lnTo>
                  <a:lnTo>
                    <a:pt x="97" y="167"/>
                  </a:lnTo>
                  <a:lnTo>
                    <a:pt x="105" y="128"/>
                  </a:lnTo>
                  <a:lnTo>
                    <a:pt x="138" y="0"/>
                  </a:lnTo>
                  <a:lnTo>
                    <a:pt x="186" y="0"/>
                  </a:lnTo>
                  <a:lnTo>
                    <a:pt x="216" y="128"/>
                  </a:lnTo>
                  <a:lnTo>
                    <a:pt x="226" y="167"/>
                  </a:lnTo>
                  <a:lnTo>
                    <a:pt x="232" y="186"/>
                  </a:lnTo>
                  <a:lnTo>
                    <a:pt x="235" y="206"/>
                  </a:lnTo>
                  <a:lnTo>
                    <a:pt x="237" y="206"/>
                  </a:lnTo>
                  <a:lnTo>
                    <a:pt x="242" y="186"/>
                  </a:lnTo>
                  <a:lnTo>
                    <a:pt x="245" y="167"/>
                  </a:lnTo>
                  <a:lnTo>
                    <a:pt x="255" y="126"/>
                  </a:lnTo>
                  <a:lnTo>
                    <a:pt x="288" y="0"/>
                  </a:lnTo>
                  <a:lnTo>
                    <a:pt x="324" y="0"/>
                  </a:lnTo>
                  <a:lnTo>
                    <a:pt x="261" y="229"/>
                  </a:lnTo>
                  <a:lnTo>
                    <a:pt x="209" y="229"/>
                  </a:lnTo>
                  <a:lnTo>
                    <a:pt x="180" y="102"/>
                  </a:lnTo>
                  <a:lnTo>
                    <a:pt x="170" y="63"/>
                  </a:lnTo>
                  <a:lnTo>
                    <a:pt x="167" y="44"/>
                  </a:lnTo>
                  <a:lnTo>
                    <a:pt x="162" y="25"/>
                  </a:lnTo>
                  <a:lnTo>
                    <a:pt x="162" y="25"/>
                  </a:lnTo>
                  <a:lnTo>
                    <a:pt x="157" y="44"/>
                  </a:lnTo>
                  <a:lnTo>
                    <a:pt x="151" y="63"/>
                  </a:lnTo>
                  <a:lnTo>
                    <a:pt x="143" y="102"/>
                  </a:lnTo>
                  <a:lnTo>
                    <a:pt x="112" y="229"/>
                  </a:lnTo>
                  <a:lnTo>
                    <a:pt x="61" y="229"/>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userDrawn="1"/>
          </p:nvSpPr>
          <p:spPr bwMode="auto">
            <a:xfrm>
              <a:off x="387669" y="5980741"/>
              <a:ext cx="237779" cy="216014"/>
            </a:xfrm>
            <a:custGeom>
              <a:avLst/>
              <a:gdLst>
                <a:gd name="T0" fmla="*/ 51 w 875"/>
                <a:gd name="T1" fmla="*/ 0 h 793"/>
                <a:gd name="T2" fmla="*/ 290 w 875"/>
                <a:gd name="T3" fmla="*/ 0 h 793"/>
                <a:gd name="T4" fmla="*/ 367 w 875"/>
                <a:gd name="T5" fmla="*/ 265 h 793"/>
                <a:gd name="T6" fmla="*/ 392 w 875"/>
                <a:gd name="T7" fmla="*/ 359 h 793"/>
                <a:gd name="T8" fmla="*/ 414 w 875"/>
                <a:gd name="T9" fmla="*/ 453 h 793"/>
                <a:gd name="T10" fmla="*/ 433 w 875"/>
                <a:gd name="T11" fmla="*/ 549 h 793"/>
                <a:gd name="T12" fmla="*/ 438 w 875"/>
                <a:gd name="T13" fmla="*/ 549 h 793"/>
                <a:gd name="T14" fmla="*/ 460 w 875"/>
                <a:gd name="T15" fmla="*/ 453 h 793"/>
                <a:gd name="T16" fmla="*/ 486 w 875"/>
                <a:gd name="T17" fmla="*/ 356 h 793"/>
                <a:gd name="T18" fmla="*/ 513 w 875"/>
                <a:gd name="T19" fmla="*/ 263 h 793"/>
                <a:gd name="T20" fmla="*/ 597 w 875"/>
                <a:gd name="T21" fmla="*/ 0 h 793"/>
                <a:gd name="T22" fmla="*/ 832 w 875"/>
                <a:gd name="T23" fmla="*/ 0 h 793"/>
                <a:gd name="T24" fmla="*/ 875 w 875"/>
                <a:gd name="T25" fmla="*/ 793 h 793"/>
                <a:gd name="T26" fmla="*/ 701 w 875"/>
                <a:gd name="T27" fmla="*/ 793 h 793"/>
                <a:gd name="T28" fmla="*/ 687 w 875"/>
                <a:gd name="T29" fmla="*/ 489 h 793"/>
                <a:gd name="T30" fmla="*/ 684 w 875"/>
                <a:gd name="T31" fmla="*/ 388 h 793"/>
                <a:gd name="T32" fmla="*/ 682 w 875"/>
                <a:gd name="T33" fmla="*/ 279 h 793"/>
                <a:gd name="T34" fmla="*/ 680 w 875"/>
                <a:gd name="T35" fmla="*/ 163 h 793"/>
                <a:gd name="T36" fmla="*/ 679 w 875"/>
                <a:gd name="T37" fmla="*/ 163 h 793"/>
                <a:gd name="T38" fmla="*/ 658 w 875"/>
                <a:gd name="T39" fmla="*/ 241 h 793"/>
                <a:gd name="T40" fmla="*/ 634 w 875"/>
                <a:gd name="T41" fmla="*/ 320 h 793"/>
                <a:gd name="T42" fmla="*/ 612 w 875"/>
                <a:gd name="T43" fmla="*/ 397 h 793"/>
                <a:gd name="T44" fmla="*/ 588 w 875"/>
                <a:gd name="T45" fmla="*/ 470 h 793"/>
                <a:gd name="T46" fmla="*/ 493 w 875"/>
                <a:gd name="T47" fmla="*/ 779 h 793"/>
                <a:gd name="T48" fmla="*/ 353 w 875"/>
                <a:gd name="T49" fmla="*/ 779 h 793"/>
                <a:gd name="T50" fmla="*/ 268 w 875"/>
                <a:gd name="T51" fmla="*/ 474 h 793"/>
                <a:gd name="T52" fmla="*/ 242 w 875"/>
                <a:gd name="T53" fmla="*/ 375 h 793"/>
                <a:gd name="T54" fmla="*/ 218 w 875"/>
                <a:gd name="T55" fmla="*/ 269 h 793"/>
                <a:gd name="T56" fmla="*/ 196 w 875"/>
                <a:gd name="T57" fmla="*/ 163 h 793"/>
                <a:gd name="T58" fmla="*/ 194 w 875"/>
                <a:gd name="T59" fmla="*/ 163 h 793"/>
                <a:gd name="T60" fmla="*/ 191 w 875"/>
                <a:gd name="T61" fmla="*/ 246 h 793"/>
                <a:gd name="T62" fmla="*/ 188 w 875"/>
                <a:gd name="T63" fmla="*/ 330 h 793"/>
                <a:gd name="T64" fmla="*/ 184 w 875"/>
                <a:gd name="T65" fmla="*/ 414 h 793"/>
                <a:gd name="T66" fmla="*/ 181 w 875"/>
                <a:gd name="T67" fmla="*/ 492 h 793"/>
                <a:gd name="T68" fmla="*/ 165 w 875"/>
                <a:gd name="T69" fmla="*/ 793 h 793"/>
                <a:gd name="T70" fmla="*/ 0 w 875"/>
                <a:gd name="T71" fmla="*/ 793 h 793"/>
                <a:gd name="T72" fmla="*/ 51 w 875"/>
                <a:gd name="T73"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5" h="793">
                  <a:moveTo>
                    <a:pt x="51" y="0"/>
                  </a:moveTo>
                  <a:lnTo>
                    <a:pt x="290" y="0"/>
                  </a:lnTo>
                  <a:lnTo>
                    <a:pt x="367" y="265"/>
                  </a:lnTo>
                  <a:lnTo>
                    <a:pt x="392" y="359"/>
                  </a:lnTo>
                  <a:lnTo>
                    <a:pt x="414" y="453"/>
                  </a:lnTo>
                  <a:lnTo>
                    <a:pt x="433" y="549"/>
                  </a:lnTo>
                  <a:lnTo>
                    <a:pt x="438" y="549"/>
                  </a:lnTo>
                  <a:lnTo>
                    <a:pt x="460" y="453"/>
                  </a:lnTo>
                  <a:lnTo>
                    <a:pt x="486" y="356"/>
                  </a:lnTo>
                  <a:lnTo>
                    <a:pt x="513" y="263"/>
                  </a:lnTo>
                  <a:lnTo>
                    <a:pt x="597" y="0"/>
                  </a:lnTo>
                  <a:lnTo>
                    <a:pt x="832" y="0"/>
                  </a:lnTo>
                  <a:lnTo>
                    <a:pt x="875" y="793"/>
                  </a:lnTo>
                  <a:lnTo>
                    <a:pt x="701" y="793"/>
                  </a:lnTo>
                  <a:lnTo>
                    <a:pt x="687" y="489"/>
                  </a:lnTo>
                  <a:lnTo>
                    <a:pt x="684" y="388"/>
                  </a:lnTo>
                  <a:lnTo>
                    <a:pt x="682" y="279"/>
                  </a:lnTo>
                  <a:lnTo>
                    <a:pt x="680" y="163"/>
                  </a:lnTo>
                  <a:lnTo>
                    <a:pt x="679" y="163"/>
                  </a:lnTo>
                  <a:lnTo>
                    <a:pt x="658" y="241"/>
                  </a:lnTo>
                  <a:lnTo>
                    <a:pt x="634" y="320"/>
                  </a:lnTo>
                  <a:lnTo>
                    <a:pt x="612" y="397"/>
                  </a:lnTo>
                  <a:lnTo>
                    <a:pt x="588" y="470"/>
                  </a:lnTo>
                  <a:lnTo>
                    <a:pt x="493" y="779"/>
                  </a:lnTo>
                  <a:lnTo>
                    <a:pt x="353" y="779"/>
                  </a:lnTo>
                  <a:lnTo>
                    <a:pt x="268" y="474"/>
                  </a:lnTo>
                  <a:lnTo>
                    <a:pt x="242" y="375"/>
                  </a:lnTo>
                  <a:lnTo>
                    <a:pt x="218" y="269"/>
                  </a:lnTo>
                  <a:lnTo>
                    <a:pt x="196" y="163"/>
                  </a:lnTo>
                  <a:lnTo>
                    <a:pt x="194" y="163"/>
                  </a:lnTo>
                  <a:lnTo>
                    <a:pt x="191" y="246"/>
                  </a:lnTo>
                  <a:lnTo>
                    <a:pt x="188" y="330"/>
                  </a:lnTo>
                  <a:lnTo>
                    <a:pt x="184" y="414"/>
                  </a:lnTo>
                  <a:lnTo>
                    <a:pt x="181" y="492"/>
                  </a:lnTo>
                  <a:lnTo>
                    <a:pt x="165" y="793"/>
                  </a:lnTo>
                  <a:lnTo>
                    <a:pt x="0" y="793"/>
                  </a:lnTo>
                  <a:lnTo>
                    <a:pt x="51" y="0"/>
                  </a:lnTo>
                  <a:close/>
                </a:path>
              </a:pathLst>
            </a:custGeom>
            <a:solidFill>
              <a:srgbClr val="2F4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20"/>
            <p:cNvSpPr>
              <a:spLocks noChangeArrowheads="1"/>
            </p:cNvSpPr>
            <p:nvPr userDrawn="1"/>
          </p:nvSpPr>
          <p:spPr bwMode="auto">
            <a:xfrm>
              <a:off x="663536" y="5980741"/>
              <a:ext cx="48427" cy="216014"/>
            </a:xfrm>
            <a:prstGeom prst="rect">
              <a:avLst/>
            </a:prstGeom>
            <a:solidFill>
              <a:srgbClr val="2F475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1"/>
            <p:cNvSpPr>
              <a:spLocks/>
            </p:cNvSpPr>
            <p:nvPr userDrawn="1"/>
          </p:nvSpPr>
          <p:spPr bwMode="auto">
            <a:xfrm>
              <a:off x="738080" y="5980741"/>
              <a:ext cx="164867" cy="216014"/>
            </a:xfrm>
            <a:custGeom>
              <a:avLst/>
              <a:gdLst>
                <a:gd name="T0" fmla="*/ 0 w 607"/>
                <a:gd name="T1" fmla="*/ 0 h 793"/>
                <a:gd name="T2" fmla="*/ 607 w 607"/>
                <a:gd name="T3" fmla="*/ 0 h 793"/>
                <a:gd name="T4" fmla="*/ 607 w 607"/>
                <a:gd name="T5" fmla="*/ 151 h 793"/>
                <a:gd name="T6" fmla="*/ 392 w 607"/>
                <a:gd name="T7" fmla="*/ 151 h 793"/>
                <a:gd name="T8" fmla="*/ 392 w 607"/>
                <a:gd name="T9" fmla="*/ 793 h 793"/>
                <a:gd name="T10" fmla="*/ 213 w 607"/>
                <a:gd name="T11" fmla="*/ 793 h 793"/>
                <a:gd name="T12" fmla="*/ 213 w 607"/>
                <a:gd name="T13" fmla="*/ 151 h 793"/>
                <a:gd name="T14" fmla="*/ 0 w 607"/>
                <a:gd name="T15" fmla="*/ 151 h 793"/>
                <a:gd name="T16" fmla="*/ 0 w 607"/>
                <a:gd name="T1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93">
                  <a:moveTo>
                    <a:pt x="0" y="0"/>
                  </a:moveTo>
                  <a:lnTo>
                    <a:pt x="607" y="0"/>
                  </a:lnTo>
                  <a:lnTo>
                    <a:pt x="607" y="151"/>
                  </a:lnTo>
                  <a:lnTo>
                    <a:pt x="392" y="151"/>
                  </a:lnTo>
                  <a:lnTo>
                    <a:pt x="392" y="793"/>
                  </a:lnTo>
                  <a:lnTo>
                    <a:pt x="213" y="793"/>
                  </a:lnTo>
                  <a:lnTo>
                    <a:pt x="213" y="151"/>
                  </a:lnTo>
                  <a:lnTo>
                    <a:pt x="0" y="151"/>
                  </a:lnTo>
                  <a:lnTo>
                    <a:pt x="0" y="0"/>
                  </a:lnTo>
                  <a:close/>
                </a:path>
              </a:pathLst>
            </a:custGeom>
            <a:solidFill>
              <a:srgbClr val="2F4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Rectangle 46"/>
          <p:cNvSpPr>
            <a:spLocks noChangeArrowheads="1"/>
          </p:cNvSpPr>
          <p:nvPr/>
        </p:nvSpPr>
        <p:spPr bwMode="auto">
          <a:xfrm>
            <a:off x="812353" y="3369708"/>
            <a:ext cx="4488962" cy="2075120"/>
          </a:xfrm>
          <a:prstGeom prst="rect">
            <a:avLst/>
          </a:prstGeom>
          <a:noFill/>
          <a:ln w="9525">
            <a:noFill/>
            <a:miter lim="800000"/>
            <a:headEnd/>
            <a:tailEnd/>
          </a:ln>
        </p:spPr>
        <p:txBody>
          <a:bodyPr wrap="square">
            <a:spAutoFit/>
          </a:bodyPr>
          <a:lstStyle/>
          <a:p>
            <a:pPr marL="342900" indent="-342900">
              <a:lnSpc>
                <a:spcPts val="2000"/>
              </a:lnSpc>
              <a:spcAft>
                <a:spcPts val="1200"/>
              </a:spcAft>
              <a:buFont typeface="Wingdings" panose="05000000000000000000" pitchFamily="2" charset="2"/>
              <a:buChar char="§"/>
            </a:pPr>
            <a:r>
              <a:rPr lang="en-US" sz="1400" b="0" dirty="0">
                <a:solidFill>
                  <a:srgbClr val="000000"/>
                </a:solidFill>
                <a:latin typeface="Open Sans"/>
              </a:rPr>
              <a:t>Based within MIT’s School of Engineering’s Engineering Systems Division</a:t>
            </a:r>
          </a:p>
          <a:p>
            <a:pPr marL="342900" indent="-342900">
              <a:lnSpc>
                <a:spcPts val="2000"/>
              </a:lnSpc>
              <a:spcAft>
                <a:spcPts val="1200"/>
              </a:spcAft>
              <a:buFont typeface="Wingdings" panose="05000000000000000000" pitchFamily="2" charset="2"/>
              <a:buChar char="§"/>
            </a:pPr>
            <a:r>
              <a:rPr lang="en-US" sz="1400" b="0" dirty="0" smtClean="0">
                <a:solidFill>
                  <a:srgbClr val="000000"/>
                </a:solidFill>
                <a:latin typeface="Open Sans"/>
              </a:rPr>
              <a:t>Challenges </a:t>
            </a:r>
            <a:r>
              <a:rPr lang="en-US" sz="1400" b="0" dirty="0">
                <a:solidFill>
                  <a:srgbClr val="000000"/>
                </a:solidFill>
                <a:latin typeface="Open Sans"/>
              </a:rPr>
              <a:t>and opportunities of longevity</a:t>
            </a:r>
          </a:p>
          <a:p>
            <a:pPr marL="342900" indent="-342900">
              <a:lnSpc>
                <a:spcPts val="2000"/>
              </a:lnSpc>
              <a:spcAft>
                <a:spcPts val="1200"/>
              </a:spcAft>
              <a:buFont typeface="Wingdings" panose="05000000000000000000" pitchFamily="2" charset="2"/>
              <a:buChar char="§"/>
            </a:pPr>
            <a:r>
              <a:rPr lang="en-US" sz="1400" b="0" dirty="0" smtClean="0">
                <a:solidFill>
                  <a:srgbClr val="000000"/>
                </a:solidFill>
                <a:latin typeface="Open Sans"/>
              </a:rPr>
              <a:t>Consumer </a:t>
            </a:r>
            <a:r>
              <a:rPr lang="en-US" sz="1400" b="0" dirty="0">
                <a:solidFill>
                  <a:srgbClr val="000000"/>
                </a:solidFill>
                <a:latin typeface="Open Sans"/>
              </a:rPr>
              <a:t>behavior and </a:t>
            </a:r>
            <a:r>
              <a:rPr lang="en-US" sz="1400" b="0" dirty="0" smtClean="0">
                <a:solidFill>
                  <a:srgbClr val="000000"/>
                </a:solidFill>
                <a:latin typeface="Open Sans"/>
              </a:rPr>
              <a:t>decision-making</a:t>
            </a:r>
          </a:p>
          <a:p>
            <a:pPr marL="342900" indent="-342900">
              <a:lnSpc>
                <a:spcPts val="2000"/>
              </a:lnSpc>
              <a:spcAft>
                <a:spcPts val="1200"/>
              </a:spcAft>
              <a:buFont typeface="Wingdings" panose="05000000000000000000" pitchFamily="2" charset="2"/>
              <a:buChar char="§"/>
            </a:pPr>
            <a:r>
              <a:rPr lang="en-US" sz="1400" b="0" dirty="0" smtClean="0">
                <a:solidFill>
                  <a:srgbClr val="000000"/>
                </a:solidFill>
                <a:latin typeface="Open Sans"/>
              </a:rPr>
              <a:t>Trends </a:t>
            </a:r>
            <a:r>
              <a:rPr lang="en-US" sz="1400" b="0" dirty="0">
                <a:solidFill>
                  <a:srgbClr val="000000"/>
                </a:solidFill>
                <a:latin typeface="Open Sans"/>
              </a:rPr>
              <a:t>in demographics, technology, and </a:t>
            </a:r>
            <a:r>
              <a:rPr lang="en-US" sz="1400" b="0" dirty="0" smtClean="0">
                <a:solidFill>
                  <a:srgbClr val="000000"/>
                </a:solidFill>
                <a:latin typeface="Open Sans"/>
              </a:rPr>
              <a:t>lifestyles</a:t>
            </a:r>
            <a:endParaRPr lang="en-US" sz="1400" b="0" dirty="0">
              <a:solidFill>
                <a:srgbClr val="000000"/>
              </a:solidFill>
              <a:latin typeface="Open Sans"/>
            </a:endParaRPr>
          </a:p>
        </p:txBody>
      </p:sp>
      <p:sp>
        <p:nvSpPr>
          <p:cNvPr id="26"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latin typeface="Calibri" panose="020F0502020204030204" pitchFamily="34" charset="0"/>
                <a:cs typeface="ＭＳ Ｐゴシック"/>
              </a:rPr>
              <a:t>Copyright © </a:t>
            </a:r>
            <a:r>
              <a:rPr lang="en-US" sz="800" b="0" i="1" dirty="0" smtClean="0">
                <a:latin typeface="Calibri" panose="020F0502020204030204" pitchFamily="34" charset="0"/>
                <a:cs typeface="ＭＳ Ｐゴシック"/>
              </a:rPr>
              <a:t>2019 </a:t>
            </a:r>
            <a:r>
              <a:rPr lang="en-US" sz="800" b="0" i="1" dirty="0">
                <a:latin typeface="Calibri" panose="020F0502020204030204" pitchFamily="34" charset="0"/>
                <a:cs typeface="ＭＳ Ｐゴシック"/>
              </a:rPr>
              <a:t>by Hartford Funds</a:t>
            </a:r>
            <a:r>
              <a:rPr lang="en-US" sz="800" b="0" i="1" dirty="0" smtClean="0">
                <a:latin typeface="Calibri" panose="020F0502020204030204" pitchFamily="34" charset="0"/>
                <a:cs typeface="ＭＳ Ｐゴシック"/>
              </a:rPr>
              <a:t>.</a:t>
            </a:r>
            <a:r>
              <a:rPr lang="en-US" sz="800" b="0" i="1" dirty="0">
                <a:latin typeface="Calibri" panose="020F0502020204030204" pitchFamily="34" charset="0"/>
                <a:cs typeface="ＭＳ Ｐゴシック"/>
              </a:rPr>
              <a:t/>
            </a:r>
            <a:br>
              <a:rPr lang="en-US" sz="800" b="0" i="1" dirty="0">
                <a:latin typeface="Calibri" panose="020F0502020204030204" pitchFamily="34" charset="0"/>
                <a:cs typeface="ＭＳ Ｐゴシック"/>
              </a:rPr>
            </a:br>
            <a:r>
              <a:rPr lang="en-US" sz="800" b="0" i="1" dirty="0">
                <a:latin typeface="Calibri" panose="020F0502020204030204" pitchFamily="34" charset="0"/>
                <a:cs typeface="ＭＳ Ｐゴシック"/>
              </a:rPr>
              <a:t>All rights reserved. No part of this document may be reproduced, published or posted without the permission of Hartford Funds.</a:t>
            </a:r>
            <a:r>
              <a:rPr lang="en-US" sz="800" b="0" dirty="0">
                <a:latin typeface="Calibri" panose="020F0502020204030204" pitchFamily="34" charset="0"/>
                <a:cs typeface="ＭＳ Ｐゴシック"/>
              </a:rPr>
              <a:t> </a:t>
            </a:r>
            <a:endParaRPr lang="en-US" b="0" dirty="0">
              <a:latin typeface="Calibri" panose="020F0502020204030204" pitchFamily="34" charset="0"/>
              <a:cs typeface="ＭＳ Ｐゴシック"/>
            </a:endParaRPr>
          </a:p>
        </p:txBody>
      </p:sp>
      <p:sp>
        <p:nvSpPr>
          <p:cNvPr id="2" name="Slide Number Placeholder 1"/>
          <p:cNvSpPr>
            <a:spLocks noGrp="1"/>
          </p:cNvSpPr>
          <p:nvPr>
            <p:ph type="sldNum" sz="quarter" idx="4"/>
          </p:nvPr>
        </p:nvSpPr>
        <p:spPr/>
        <p:txBody>
          <a:bodyPr/>
          <a:lstStyle/>
          <a:p>
            <a:pPr>
              <a:defRPr/>
            </a:pPr>
            <a:fld id="{43A582D0-8E55-48E6-9020-051F6F02E7DB}" type="slidenum">
              <a:rPr lang="en-US" smtClean="0">
                <a:solidFill>
                  <a:schemeClr val="bg1"/>
                </a:solidFill>
              </a:rPr>
              <a:pPr>
                <a:defRPr/>
              </a:pPr>
              <a:t>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0"/>
          <p:cNvGraphicFramePr>
            <a:graphicFrameLocks noGrp="1"/>
          </p:cNvGraphicFramePr>
          <p:nvPr>
            <p:ph idx="1"/>
            <p:extLst>
              <p:ext uri="{D42A27DB-BD31-4B8C-83A1-F6EECF244321}">
                <p14:modId xmlns:p14="http://schemas.microsoft.com/office/powerpoint/2010/main" val="1735393682"/>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62467" name="Title 9"/>
          <p:cNvSpPr>
            <a:spLocks noGrp="1"/>
          </p:cNvSpPr>
          <p:nvPr>
            <p:ph type="title"/>
          </p:nvPr>
        </p:nvSpPr>
        <p:spPr/>
        <p:txBody>
          <a:bodyPr/>
          <a:lstStyle/>
          <a:p>
            <a:r>
              <a:rPr lang="en-US" dirty="0" smtClean="0">
                <a:cs typeface="Arial" charset="0"/>
              </a:rPr>
              <a:t>3 Questions</a:t>
            </a:r>
          </a:p>
        </p:txBody>
      </p:sp>
      <p:sp>
        <p:nvSpPr>
          <p:cNvPr id="9" name="TextBox 8"/>
          <p:cNvSpPr txBox="1">
            <a:spLocks noChangeArrowheads="1"/>
          </p:cNvSpPr>
          <p:nvPr/>
        </p:nvSpPr>
        <p:spPr bwMode="auto">
          <a:xfrm>
            <a:off x="647700" y="1152193"/>
            <a:ext cx="6400800" cy="738664"/>
          </a:xfrm>
          <a:prstGeom prst="rect">
            <a:avLst/>
          </a:prstGeom>
          <a:noFill/>
          <a:ln w="9525">
            <a:noFill/>
            <a:miter lim="800000"/>
            <a:headEnd/>
            <a:tailEnd/>
          </a:ln>
        </p:spPr>
        <p:txBody>
          <a:bodyPr>
            <a:spAutoFit/>
          </a:bodyPr>
          <a:lstStyle/>
          <a:p>
            <a:r>
              <a:rPr lang="en-US" dirty="0" smtClean="0">
                <a:solidFill>
                  <a:srgbClr val="0086BE"/>
                </a:solidFill>
                <a:latin typeface="Calibri" panose="020F0502020204030204" pitchFamily="34" charset="0"/>
                <a:cs typeface="ＭＳ Ｐゴシック"/>
              </a:rPr>
              <a:t>Entertainment Expense</a:t>
            </a:r>
          </a:p>
          <a:p>
            <a:r>
              <a:rPr lang="en-US" sz="1800" b="0" dirty="0" smtClean="0">
                <a:latin typeface="Calibri" panose="020F0502020204030204" pitchFamily="34" charset="0"/>
                <a:cs typeface="ＭＳ Ｐゴシック"/>
              </a:rPr>
              <a:t>Consumer </a:t>
            </a:r>
            <a:r>
              <a:rPr lang="en-US" sz="1800" b="0" dirty="0">
                <a:latin typeface="Calibri" panose="020F0502020204030204" pitchFamily="34" charset="0"/>
                <a:cs typeface="ＭＳ Ｐゴシック"/>
              </a:rPr>
              <a:t>Expenditures—65 Years and older </a:t>
            </a:r>
          </a:p>
        </p:txBody>
      </p:sp>
      <p:sp>
        <p:nvSpPr>
          <p:cNvPr id="11" name="TextBox 16"/>
          <p:cNvSpPr txBox="1">
            <a:spLocks noChangeArrowheads="1"/>
          </p:cNvSpPr>
          <p:nvPr/>
        </p:nvSpPr>
        <p:spPr bwMode="auto">
          <a:xfrm>
            <a:off x="438150" y="6016656"/>
            <a:ext cx="7162800" cy="554038"/>
          </a:xfrm>
          <a:prstGeom prst="rect">
            <a:avLst/>
          </a:prstGeom>
          <a:noFill/>
          <a:ln w="9525">
            <a:noFill/>
            <a:miter lim="800000"/>
            <a:headEnd/>
            <a:tailEnd/>
          </a:ln>
        </p:spPr>
        <p:txBody>
          <a:bodyPr>
            <a:spAutoFit/>
          </a:bodyPr>
          <a:lstStyle/>
          <a:p>
            <a:r>
              <a:rPr lang="en-US" sz="1000" b="0" dirty="0">
                <a:latin typeface="Calibri" panose="020F0502020204030204" pitchFamily="34" charset="0"/>
              </a:rPr>
              <a:t>Source: Bureau of Labor Statistics Consumer Expenditure Survey, 2016-2017, September 2018</a:t>
            </a:r>
          </a:p>
          <a:p>
            <a:endParaRPr lang="en-US" sz="1000" dirty="0">
              <a:latin typeface="Calibri" panose="020F0502020204030204" pitchFamily="34" charset="0"/>
              <a:cs typeface="ＭＳ Ｐゴシック"/>
            </a:endParaRPr>
          </a:p>
          <a:p>
            <a:endParaRPr lang="en-US" sz="1000" dirty="0">
              <a:latin typeface="Calibri" panose="020F0502020204030204" pitchFamily="34" charset="0"/>
              <a:cs typeface="ＭＳ Ｐゴシック"/>
            </a:endParaRPr>
          </a:p>
        </p:txBody>
      </p:sp>
      <p:sp>
        <p:nvSpPr>
          <p:cNvPr id="12" name="TextBox 8"/>
          <p:cNvSpPr txBox="1">
            <a:spLocks noChangeArrowheads="1"/>
          </p:cNvSpPr>
          <p:nvPr/>
        </p:nvSpPr>
        <p:spPr bwMode="auto">
          <a:xfrm>
            <a:off x="6849306" y="3480295"/>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20</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0"/>
          <p:cNvGraphicFramePr>
            <a:graphicFrameLocks/>
          </p:cNvGraphicFramePr>
          <p:nvPr>
            <p:extLst>
              <p:ext uri="{D42A27DB-BD31-4B8C-83A1-F6EECF244321}">
                <p14:modId xmlns:p14="http://schemas.microsoft.com/office/powerpoint/2010/main" val="1667392673"/>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64515" name="Title 9"/>
          <p:cNvSpPr>
            <a:spLocks noGrp="1"/>
          </p:cNvSpPr>
          <p:nvPr>
            <p:ph type="title"/>
          </p:nvPr>
        </p:nvSpPr>
        <p:spPr/>
        <p:txBody>
          <a:bodyPr/>
          <a:lstStyle/>
          <a:p>
            <a:r>
              <a:rPr lang="en-US" dirty="0" smtClean="0">
                <a:cs typeface="Arial" charset="0"/>
              </a:rPr>
              <a:t>3 Questions</a:t>
            </a:r>
          </a:p>
        </p:txBody>
      </p:sp>
      <p:sp>
        <p:nvSpPr>
          <p:cNvPr id="9" name="TextBox 8"/>
          <p:cNvSpPr txBox="1">
            <a:spLocks noChangeArrowheads="1"/>
          </p:cNvSpPr>
          <p:nvPr/>
        </p:nvSpPr>
        <p:spPr bwMode="auto">
          <a:xfrm>
            <a:off x="669930" y="1161556"/>
            <a:ext cx="6400800" cy="738664"/>
          </a:xfrm>
          <a:prstGeom prst="rect">
            <a:avLst/>
          </a:prstGeom>
          <a:noFill/>
          <a:ln w="9525">
            <a:noFill/>
            <a:miter lim="800000"/>
            <a:headEnd/>
            <a:tailEnd/>
          </a:ln>
        </p:spPr>
        <p:txBody>
          <a:bodyPr>
            <a:spAutoFit/>
          </a:bodyPr>
          <a:lstStyle/>
          <a:p>
            <a:r>
              <a:rPr lang="en-US" dirty="0" smtClean="0">
                <a:solidFill>
                  <a:srgbClr val="0086BE"/>
                </a:solidFill>
                <a:latin typeface="Calibri" panose="020F0502020204030204" pitchFamily="34" charset="0"/>
                <a:cs typeface="ＭＳ Ｐゴシック"/>
              </a:rPr>
              <a:t>Cash Contribution Expense</a:t>
            </a:r>
          </a:p>
          <a:p>
            <a:r>
              <a:rPr lang="en-US" sz="1800" b="0" dirty="0" smtClean="0">
                <a:latin typeface="Calibri" panose="020F0502020204030204" pitchFamily="34" charset="0"/>
                <a:cs typeface="ＭＳ Ｐゴシック"/>
              </a:rPr>
              <a:t>Consumer </a:t>
            </a:r>
            <a:r>
              <a:rPr lang="en-US" sz="1800" b="0" dirty="0">
                <a:latin typeface="Calibri" panose="020F0502020204030204" pitchFamily="34" charset="0"/>
                <a:cs typeface="ＭＳ Ｐゴシック"/>
              </a:rPr>
              <a:t>Expenditures—65 Years and older </a:t>
            </a:r>
          </a:p>
        </p:txBody>
      </p:sp>
      <p:sp>
        <p:nvSpPr>
          <p:cNvPr id="11" name="TextBox 16"/>
          <p:cNvSpPr txBox="1">
            <a:spLocks noChangeArrowheads="1"/>
          </p:cNvSpPr>
          <p:nvPr/>
        </p:nvSpPr>
        <p:spPr bwMode="auto">
          <a:xfrm>
            <a:off x="438150" y="6016656"/>
            <a:ext cx="7162800" cy="553998"/>
          </a:xfrm>
          <a:prstGeom prst="rect">
            <a:avLst/>
          </a:prstGeom>
          <a:noFill/>
          <a:ln w="9525">
            <a:noFill/>
            <a:miter lim="800000"/>
            <a:headEnd/>
            <a:tailEnd/>
          </a:ln>
        </p:spPr>
        <p:txBody>
          <a:bodyPr>
            <a:spAutoFit/>
          </a:bodyPr>
          <a:lstStyle/>
          <a:p>
            <a:r>
              <a:rPr lang="en-US" sz="1000" b="0" dirty="0">
                <a:latin typeface="Calibri" panose="020F0502020204030204" pitchFamily="34" charset="0"/>
              </a:rPr>
              <a:t>Source: Bureau of Labor Statistics Consumer Expenditure Survey, 2016-2017, September 2018</a:t>
            </a:r>
          </a:p>
          <a:p>
            <a:r>
              <a:rPr lang="en-US" sz="1000" dirty="0" smtClean="0">
                <a:latin typeface="Calibri" panose="020F0502020204030204" pitchFamily="34" charset="0"/>
                <a:cs typeface="ＭＳ Ｐゴシック"/>
              </a:rPr>
              <a:t> </a:t>
            </a:r>
            <a:endParaRPr lang="en-US" sz="1000" dirty="0">
              <a:latin typeface="Calibri" panose="020F0502020204030204" pitchFamily="34" charset="0"/>
              <a:cs typeface="ＭＳ Ｐゴシック"/>
            </a:endParaRPr>
          </a:p>
          <a:p>
            <a:endParaRPr lang="en-US" sz="1000" dirty="0">
              <a:latin typeface="Calibri" panose="020F0502020204030204" pitchFamily="34" charset="0"/>
              <a:cs typeface="ＭＳ Ｐゴシック"/>
            </a:endParaRPr>
          </a:p>
        </p:txBody>
      </p:sp>
      <p:sp>
        <p:nvSpPr>
          <p:cNvPr id="12" name="TextBox 8"/>
          <p:cNvSpPr txBox="1">
            <a:spLocks noChangeArrowheads="1"/>
          </p:cNvSpPr>
          <p:nvPr/>
        </p:nvSpPr>
        <p:spPr bwMode="auto">
          <a:xfrm>
            <a:off x="6862954" y="3464737"/>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21</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9"/>
          <p:cNvSpPr>
            <a:spLocks noGrp="1"/>
          </p:cNvSpPr>
          <p:nvPr>
            <p:ph type="title"/>
          </p:nvPr>
        </p:nvSpPr>
        <p:spPr/>
        <p:txBody>
          <a:bodyPr/>
          <a:lstStyle/>
          <a:p>
            <a:r>
              <a:rPr lang="en-US" dirty="0" smtClean="0">
                <a:cs typeface="Arial" charset="0"/>
              </a:rPr>
              <a:t>3 Questions</a:t>
            </a:r>
          </a:p>
        </p:txBody>
      </p:sp>
      <p:pic>
        <p:nvPicPr>
          <p:cNvPr id="175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1798327"/>
            <a:ext cx="7712075"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0"/>
          <p:cNvGraphicFramePr>
            <a:graphicFrameLocks/>
          </p:cNvGraphicFramePr>
          <p:nvPr>
            <p:extLst>
              <p:ext uri="{D42A27DB-BD31-4B8C-83A1-F6EECF244321}">
                <p14:modId xmlns:p14="http://schemas.microsoft.com/office/powerpoint/2010/main" val="2323189517"/>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68611" name="Title 9"/>
          <p:cNvSpPr>
            <a:spLocks noGrp="1"/>
          </p:cNvSpPr>
          <p:nvPr>
            <p:ph type="title"/>
          </p:nvPr>
        </p:nvSpPr>
        <p:spPr/>
        <p:txBody>
          <a:bodyPr/>
          <a:lstStyle/>
          <a:p>
            <a:r>
              <a:rPr lang="en-US" dirty="0" smtClean="0">
                <a:cs typeface="Arial" charset="0"/>
              </a:rPr>
              <a:t>3 Questions</a:t>
            </a:r>
          </a:p>
        </p:txBody>
      </p:sp>
      <p:sp>
        <p:nvSpPr>
          <p:cNvPr id="9" name="TextBox 8"/>
          <p:cNvSpPr txBox="1">
            <a:spLocks noChangeArrowheads="1"/>
          </p:cNvSpPr>
          <p:nvPr/>
        </p:nvSpPr>
        <p:spPr bwMode="auto">
          <a:xfrm>
            <a:off x="647700" y="1152193"/>
            <a:ext cx="6400800" cy="738664"/>
          </a:xfrm>
          <a:prstGeom prst="rect">
            <a:avLst/>
          </a:prstGeom>
          <a:noFill/>
          <a:ln w="9525">
            <a:noFill/>
            <a:miter lim="800000"/>
            <a:headEnd/>
            <a:tailEnd/>
          </a:ln>
        </p:spPr>
        <p:txBody>
          <a:bodyPr>
            <a:spAutoFit/>
          </a:bodyPr>
          <a:lstStyle/>
          <a:p>
            <a:r>
              <a:rPr lang="en-US" dirty="0" smtClean="0">
                <a:solidFill>
                  <a:srgbClr val="0086BE"/>
                </a:solidFill>
                <a:latin typeface="Calibri" panose="020F0502020204030204" pitchFamily="34" charset="0"/>
                <a:cs typeface="ＭＳ Ｐゴシック"/>
              </a:rPr>
              <a:t>Second Largest Expense: Transportation</a:t>
            </a:r>
          </a:p>
          <a:p>
            <a:r>
              <a:rPr lang="en-US" sz="1800" b="0" dirty="0" smtClean="0">
                <a:latin typeface="Calibri" panose="020F0502020204030204" pitchFamily="34" charset="0"/>
                <a:cs typeface="ＭＳ Ｐゴシック"/>
              </a:rPr>
              <a:t>Consumer </a:t>
            </a:r>
            <a:r>
              <a:rPr lang="en-US" sz="1800" b="0" dirty="0">
                <a:latin typeface="Calibri" panose="020F0502020204030204" pitchFamily="34" charset="0"/>
                <a:cs typeface="ＭＳ Ｐゴシック"/>
              </a:rPr>
              <a:t>Expenditures—65 Years and older </a:t>
            </a:r>
          </a:p>
        </p:txBody>
      </p:sp>
      <p:sp>
        <p:nvSpPr>
          <p:cNvPr id="11" name="TextBox 16"/>
          <p:cNvSpPr txBox="1">
            <a:spLocks noChangeArrowheads="1"/>
          </p:cNvSpPr>
          <p:nvPr/>
        </p:nvSpPr>
        <p:spPr bwMode="auto">
          <a:xfrm>
            <a:off x="434340" y="6018878"/>
            <a:ext cx="7162800" cy="400110"/>
          </a:xfrm>
          <a:prstGeom prst="rect">
            <a:avLst/>
          </a:prstGeom>
          <a:noFill/>
          <a:ln w="9525">
            <a:noFill/>
            <a:miter lim="800000"/>
            <a:headEnd/>
            <a:tailEnd/>
          </a:ln>
        </p:spPr>
        <p:txBody>
          <a:bodyPr>
            <a:spAutoFit/>
          </a:bodyPr>
          <a:lstStyle/>
          <a:p>
            <a:r>
              <a:rPr lang="en-US" sz="1000" b="0" dirty="0">
                <a:latin typeface="Calibri" panose="020F0502020204030204" pitchFamily="34" charset="0"/>
              </a:rPr>
              <a:t>Source: Bureau of Labor Statistics Consumer Expenditure Survey, 2016-2017, September 2018</a:t>
            </a:r>
          </a:p>
          <a:p>
            <a:endParaRPr lang="en-US" sz="1000" dirty="0">
              <a:latin typeface="Calibri" panose="020F0502020204030204" pitchFamily="34" charset="0"/>
              <a:cs typeface="ＭＳ Ｐゴシック"/>
            </a:endParaRPr>
          </a:p>
        </p:txBody>
      </p:sp>
      <p:sp>
        <p:nvSpPr>
          <p:cNvPr id="12" name="TextBox 8"/>
          <p:cNvSpPr txBox="1">
            <a:spLocks noChangeArrowheads="1"/>
          </p:cNvSpPr>
          <p:nvPr/>
        </p:nvSpPr>
        <p:spPr bwMode="auto">
          <a:xfrm>
            <a:off x="6850893" y="3471405"/>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23</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5"/>
          <p:cNvSpPr>
            <a:spLocks noGrp="1"/>
          </p:cNvSpPr>
          <p:nvPr>
            <p:ph idx="1"/>
          </p:nvPr>
        </p:nvSpPr>
        <p:spPr>
          <a:xfrm>
            <a:off x="1447800" y="3429000"/>
            <a:ext cx="4495800" cy="1371600"/>
          </a:xfrm>
        </p:spPr>
        <p:txBody>
          <a:bodyPr/>
          <a:lstStyle/>
          <a:p>
            <a:pPr>
              <a:spcBef>
                <a:spcPct val="0"/>
              </a:spcBef>
              <a:spcAft>
                <a:spcPts val="1200"/>
              </a:spcAft>
              <a:buFontTx/>
              <a:buNone/>
            </a:pPr>
            <a:r>
              <a:rPr lang="en-US" sz="2400" dirty="0" smtClean="0">
                <a:solidFill>
                  <a:srgbClr val="0086BE"/>
                </a:solidFill>
                <a:cs typeface="Arial" charset="0"/>
              </a:rPr>
              <a:t>Who will I have lunch with?</a:t>
            </a:r>
            <a:endParaRPr lang="en-US" sz="2400" b="0" dirty="0" smtClean="0">
              <a:solidFill>
                <a:srgbClr val="0086BE"/>
              </a:solidFill>
              <a:cs typeface="Arial" charset="0"/>
            </a:endParaRPr>
          </a:p>
        </p:txBody>
      </p:sp>
      <p:sp>
        <p:nvSpPr>
          <p:cNvPr id="72706" name="Title 9"/>
          <p:cNvSpPr>
            <a:spLocks noGrp="1"/>
          </p:cNvSpPr>
          <p:nvPr>
            <p:ph type="title"/>
          </p:nvPr>
        </p:nvSpPr>
        <p:spPr/>
        <p:txBody>
          <a:bodyPr/>
          <a:lstStyle/>
          <a:p>
            <a:r>
              <a:rPr lang="en-US" dirty="0" smtClean="0">
                <a:cs typeface="Arial" charset="0"/>
              </a:rPr>
              <a:t>3 Questions</a:t>
            </a:r>
          </a:p>
        </p:txBody>
      </p:sp>
      <p:pic>
        <p:nvPicPr>
          <p:cNvPr id="176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1453815"/>
            <a:ext cx="15240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7700" y="1153810"/>
            <a:ext cx="3496733" cy="2215991"/>
          </a:xfrm>
          <a:prstGeom prst="rect">
            <a:avLst/>
          </a:prstGeom>
          <a:noFill/>
        </p:spPr>
        <p:txBody>
          <a:bodyPr wrap="square">
            <a:spAutoFit/>
          </a:bodyPr>
          <a:lstStyle/>
          <a:p>
            <a:pPr>
              <a:spcAft>
                <a:spcPts val="1200"/>
              </a:spcAft>
              <a:defRPr/>
            </a:pPr>
            <a:r>
              <a:rPr lang="en-US" dirty="0" smtClean="0">
                <a:solidFill>
                  <a:srgbClr val="0086BE"/>
                </a:solidFill>
                <a:latin typeface="Calibri" panose="020F0502020204030204" pitchFamily="34" charset="0"/>
                <a:ea typeface="ＭＳ Ｐゴシック" pitchFamily="34" charset="-128"/>
              </a:rPr>
              <a:t>Boomers Demographics: </a:t>
            </a:r>
            <a:br>
              <a:rPr lang="en-US" dirty="0" smtClean="0">
                <a:solidFill>
                  <a:srgbClr val="0086BE"/>
                </a:solidFill>
                <a:latin typeface="Calibri" panose="020F0502020204030204" pitchFamily="34" charset="0"/>
                <a:ea typeface="ＭＳ Ｐゴシック" pitchFamily="34" charset="-128"/>
              </a:rPr>
            </a:br>
            <a:r>
              <a:rPr lang="en-US" dirty="0" smtClean="0">
                <a:solidFill>
                  <a:srgbClr val="0086BE"/>
                </a:solidFill>
                <a:latin typeface="Calibri" panose="020F0502020204030204" pitchFamily="34" charset="0"/>
                <a:ea typeface="ＭＳ Ｐゴシック" pitchFamily="34" charset="-128"/>
              </a:rPr>
              <a:t>A Different Retirement</a:t>
            </a:r>
          </a:p>
          <a:p>
            <a:pPr marL="225425" indent="-225425">
              <a:buFont typeface="Arial" pitchFamily="34" charset="0"/>
              <a:buChar char="•"/>
              <a:defRPr/>
            </a:pPr>
            <a:r>
              <a:rPr lang="en-US" sz="2000" b="0" dirty="0" smtClean="0">
                <a:latin typeface="Calibri" panose="020F0502020204030204" pitchFamily="34" charset="0"/>
                <a:ea typeface="ＭＳ Ｐゴシック" pitchFamily="34" charset="-128"/>
              </a:rPr>
              <a:t>More likely to live alone</a:t>
            </a:r>
          </a:p>
          <a:p>
            <a:pPr marL="225425" indent="-225425">
              <a:buFont typeface="Arial" pitchFamily="34" charset="0"/>
              <a:buChar char="•"/>
              <a:defRPr/>
            </a:pPr>
            <a:r>
              <a:rPr lang="en-US" sz="2000" b="0" dirty="0" smtClean="0">
                <a:latin typeface="Calibri" panose="020F0502020204030204" pitchFamily="34" charset="0"/>
                <a:ea typeface="ＭＳ Ｐゴシック" pitchFamily="34" charset="-128"/>
              </a:rPr>
              <a:t>Have </a:t>
            </a:r>
            <a:r>
              <a:rPr lang="en-US" sz="2000" b="0" dirty="0">
                <a:latin typeface="Calibri" panose="020F0502020204030204" pitchFamily="34" charset="0"/>
                <a:ea typeface="ＭＳ Ｐゴシック" pitchFamily="34" charset="-128"/>
              </a:rPr>
              <a:t>fewer children</a:t>
            </a:r>
          </a:p>
          <a:p>
            <a:pPr marL="225425" indent="-225425">
              <a:buFont typeface="Arial" pitchFamily="34" charset="0"/>
              <a:buChar char="•"/>
              <a:defRPr/>
            </a:pPr>
            <a:r>
              <a:rPr lang="en-US" sz="2000" b="0" dirty="0">
                <a:latin typeface="Calibri" panose="020F0502020204030204" pitchFamily="34" charset="0"/>
                <a:ea typeface="ＭＳ Ｐゴシック" pitchFamily="34" charset="-128"/>
              </a:rPr>
              <a:t>Live in suburban and rural locations </a:t>
            </a:r>
          </a:p>
        </p:txBody>
      </p:sp>
      <p:sp>
        <p:nvSpPr>
          <p:cNvPr id="78850" name="Title 9"/>
          <p:cNvSpPr>
            <a:spLocks noGrp="1"/>
          </p:cNvSpPr>
          <p:nvPr>
            <p:ph type="title"/>
          </p:nvPr>
        </p:nvSpPr>
        <p:spPr/>
        <p:txBody>
          <a:bodyPr/>
          <a:lstStyle/>
          <a:p>
            <a:r>
              <a:rPr lang="en-US" dirty="0" smtClean="0">
                <a:cs typeface="Arial" charset="0"/>
              </a:rPr>
              <a:t>3 Questions</a:t>
            </a:r>
          </a:p>
        </p:txBody>
      </p:sp>
      <p:pic>
        <p:nvPicPr>
          <p:cNvPr id="17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90700"/>
            <a:ext cx="38941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2058666223"/>
              </p:ext>
            </p:extLst>
          </p:nvPr>
        </p:nvGraphicFramePr>
        <p:xfrm>
          <a:off x="593725" y="313255"/>
          <a:ext cx="8016875" cy="5483225"/>
        </p:xfrm>
        <a:graphic>
          <a:graphicData uri="http://schemas.openxmlformats.org/presentationml/2006/ole">
            <mc:AlternateContent xmlns:mc="http://schemas.openxmlformats.org/markup-compatibility/2006">
              <mc:Choice xmlns:v="urn:schemas-microsoft-com:vml" Requires="v">
                <p:oleObj spid="_x0000_s6306" name="Worksheet" r:id="rId4" imgW="8677275" imgH="5934075" progId="Excel.Sheet.8">
                  <p:embed/>
                </p:oleObj>
              </mc:Choice>
              <mc:Fallback>
                <p:oleObj name="Worksheet" r:id="rId4" imgW="8677275" imgH="593407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313255"/>
                        <a:ext cx="8016875" cy="548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 name="Title 9"/>
          <p:cNvSpPr>
            <a:spLocks noGrp="1"/>
          </p:cNvSpPr>
          <p:nvPr>
            <p:ph type="title"/>
          </p:nvPr>
        </p:nvSpPr>
        <p:spPr/>
        <p:txBody>
          <a:bodyPr/>
          <a:lstStyle/>
          <a:p>
            <a:r>
              <a:rPr lang="en-US" dirty="0" smtClean="0">
                <a:cs typeface="Arial" charset="0"/>
              </a:rPr>
              <a:t>3 Questions</a:t>
            </a:r>
          </a:p>
        </p:txBody>
      </p:sp>
      <p:sp>
        <p:nvSpPr>
          <p:cNvPr id="7" name="Rectangle 2"/>
          <p:cNvSpPr txBox="1">
            <a:spLocks noChangeArrowheads="1"/>
          </p:cNvSpPr>
          <p:nvPr/>
        </p:nvSpPr>
        <p:spPr bwMode="auto">
          <a:xfrm>
            <a:off x="647700" y="1163549"/>
            <a:ext cx="7497762" cy="1001712"/>
          </a:xfrm>
          <a:prstGeom prst="rect">
            <a:avLst/>
          </a:prstGeom>
          <a:noFill/>
          <a:ln w="9525">
            <a:noFill/>
            <a:miter lim="800000"/>
            <a:headEnd/>
            <a:tailEnd/>
          </a:ln>
        </p:spPr>
        <p:txBody>
          <a:bodyPr lIns="91440" tIns="45720" rIns="91440" bIns="45720"/>
          <a:lstStyle/>
          <a:p>
            <a:pPr>
              <a:defRPr/>
            </a:pPr>
            <a:r>
              <a:rPr lang="en-US" kern="0" dirty="0" smtClean="0">
                <a:solidFill>
                  <a:srgbClr val="0086BE"/>
                </a:solidFill>
                <a:latin typeface="Calibri" panose="020F0502020204030204" pitchFamily="34" charset="0"/>
                <a:ea typeface="+mj-ea"/>
                <a:cs typeface="Arial" pitchFamily="34" charset="0"/>
              </a:rPr>
              <a:t>Fewer 40–54 Caregivers</a:t>
            </a:r>
            <a:endParaRPr lang="en-US" b="0" kern="0" dirty="0">
              <a:solidFill>
                <a:srgbClr val="0086BE"/>
              </a:solidFill>
              <a:latin typeface="Calibri" panose="020F0502020204030204" pitchFamily="34" charset="0"/>
              <a:ea typeface="+mj-ea"/>
              <a:cs typeface="Arial" pitchFamily="34" charset="0"/>
            </a:endParaRPr>
          </a:p>
          <a:p>
            <a:pPr>
              <a:defRPr/>
            </a:pPr>
            <a:r>
              <a:rPr lang="en-US" sz="1800" b="0" kern="0" dirty="0" smtClean="0">
                <a:latin typeface="Calibri" panose="020F0502020204030204" pitchFamily="34" charset="0"/>
                <a:ea typeface="+mj-ea"/>
                <a:cs typeface="Arial" pitchFamily="34" charset="0"/>
              </a:rPr>
              <a:t>Average </a:t>
            </a:r>
            <a:r>
              <a:rPr lang="en-US" sz="1800" b="0" kern="0" dirty="0">
                <a:latin typeface="Calibri" panose="020F0502020204030204" pitchFamily="34" charset="0"/>
                <a:ea typeface="+mj-ea"/>
                <a:cs typeface="Arial" pitchFamily="34" charset="0"/>
              </a:rPr>
              <a:t>Age Distribution Projections for 2010 by Five-Year Age Segment</a:t>
            </a:r>
          </a:p>
        </p:txBody>
      </p:sp>
      <p:sp>
        <p:nvSpPr>
          <p:cNvPr id="6150" name="TextBox 5"/>
          <p:cNvSpPr txBox="1">
            <a:spLocks noChangeArrowheads="1"/>
          </p:cNvSpPr>
          <p:nvPr/>
        </p:nvSpPr>
        <p:spPr bwMode="auto">
          <a:xfrm>
            <a:off x="422910" y="6265863"/>
            <a:ext cx="3505200" cy="246062"/>
          </a:xfrm>
          <a:prstGeom prst="rect">
            <a:avLst/>
          </a:prstGeom>
          <a:noFill/>
          <a:ln w="9525">
            <a:noFill/>
            <a:miter lim="800000"/>
            <a:headEnd/>
            <a:tailEnd/>
          </a:ln>
        </p:spPr>
        <p:txBody>
          <a:bodyPr>
            <a:spAutoFit/>
          </a:bodyPr>
          <a:lstStyle/>
          <a:p>
            <a:r>
              <a:rPr lang="en-US" sz="1000" b="0" dirty="0">
                <a:latin typeface="Calibri" panose="020F0502020204030204" pitchFamily="34" charset="0"/>
                <a:cs typeface="ＭＳ Ｐゴシック"/>
              </a:rPr>
              <a:t>Source: MIT </a:t>
            </a:r>
            <a:r>
              <a:rPr lang="en-US" sz="1000" b="0" dirty="0" err="1" smtClean="0">
                <a:latin typeface="Calibri" panose="020F0502020204030204" pitchFamily="34" charset="0"/>
                <a:cs typeface="ＭＳ Ｐゴシック"/>
              </a:rPr>
              <a:t>AgeLab</a:t>
            </a:r>
            <a:r>
              <a:rPr lang="en-US" sz="1000" b="0" dirty="0" smtClean="0">
                <a:latin typeface="Calibri" panose="020F0502020204030204" pitchFamily="34" charset="0"/>
                <a:cs typeface="ＭＳ Ｐゴシック"/>
              </a:rPr>
              <a:t>, 2014. Most recent data available used.</a:t>
            </a:r>
            <a:endParaRPr lang="en-US" sz="1000" b="0" dirty="0">
              <a:latin typeface="Calibri" panose="020F0502020204030204" pitchFamily="34" charset="0"/>
              <a:cs typeface="ＭＳ Ｐゴシック"/>
            </a:endParaRPr>
          </a:p>
        </p:txBody>
      </p:sp>
      <p:sp>
        <p:nvSpPr>
          <p:cNvPr id="8" name="Rectangle 7"/>
          <p:cNvSpPr/>
          <p:nvPr/>
        </p:nvSpPr>
        <p:spPr>
          <a:xfrm>
            <a:off x="4038600" y="2633345"/>
            <a:ext cx="685800" cy="28956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715000" y="2633345"/>
            <a:ext cx="381000" cy="28956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80" y="1935163"/>
            <a:ext cx="4191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3" name="Title 9"/>
          <p:cNvSpPr>
            <a:spLocks noGrp="1"/>
          </p:cNvSpPr>
          <p:nvPr>
            <p:ph type="title"/>
          </p:nvPr>
        </p:nvSpPr>
        <p:spPr/>
        <p:txBody>
          <a:bodyPr/>
          <a:lstStyle/>
          <a:p>
            <a:r>
              <a:rPr lang="en-US" dirty="0" smtClean="0">
                <a:cs typeface="Arial" charset="0"/>
              </a:rPr>
              <a:t>3 Questions</a:t>
            </a:r>
          </a:p>
        </p:txBody>
      </p:sp>
      <p:sp>
        <p:nvSpPr>
          <p:cNvPr id="6" name="Rectangle 2"/>
          <p:cNvSpPr txBox="1">
            <a:spLocks noChangeArrowheads="1"/>
          </p:cNvSpPr>
          <p:nvPr/>
        </p:nvSpPr>
        <p:spPr bwMode="auto">
          <a:xfrm>
            <a:off x="647700" y="1154208"/>
            <a:ext cx="8229600" cy="1485900"/>
          </a:xfrm>
          <a:prstGeom prst="rect">
            <a:avLst/>
          </a:prstGeom>
          <a:noFill/>
          <a:ln w="9525">
            <a:noFill/>
            <a:miter lim="800000"/>
            <a:headEnd/>
            <a:tailEnd/>
          </a:ln>
        </p:spPr>
        <p:txBody>
          <a:bodyPr lIns="91440" tIns="45720" rIns="91440" bIns="45720"/>
          <a:lstStyle/>
          <a:p>
            <a:pPr>
              <a:defRPr/>
            </a:pPr>
            <a:r>
              <a:rPr lang="en-US" dirty="0" smtClean="0">
                <a:solidFill>
                  <a:srgbClr val="0086BE"/>
                </a:solidFill>
                <a:latin typeface="Calibri" panose="020F0502020204030204" pitchFamily="34" charset="0"/>
              </a:rPr>
              <a:t>Maintaining Your Social Network</a:t>
            </a:r>
            <a:endParaRPr lang="en-US" sz="2000" b="0" kern="0" dirty="0" smtClean="0">
              <a:solidFill>
                <a:srgbClr val="0086BE"/>
              </a:solidFill>
              <a:latin typeface="Calibri" panose="020F0502020204030204" pitchFamily="34" charset="0"/>
              <a:ea typeface="+mj-ea"/>
              <a:cs typeface="Arial" pitchFamily="34" charset="0"/>
            </a:endParaRPr>
          </a:p>
        </p:txBody>
      </p:sp>
      <p:sp>
        <p:nvSpPr>
          <p:cNvPr id="7" name="Rectangle 3"/>
          <p:cNvSpPr txBox="1">
            <a:spLocks noChangeArrowheads="1"/>
          </p:cNvSpPr>
          <p:nvPr/>
        </p:nvSpPr>
        <p:spPr bwMode="auto">
          <a:xfrm>
            <a:off x="4580467" y="2196538"/>
            <a:ext cx="4114800" cy="2095500"/>
          </a:xfrm>
          <a:prstGeom prst="rect">
            <a:avLst/>
          </a:prstGeom>
          <a:noFill/>
          <a:ln w="9525">
            <a:noFill/>
            <a:miter lim="800000"/>
            <a:headEnd/>
            <a:tailEnd/>
          </a:ln>
        </p:spPr>
        <p:txBody>
          <a:bodyPr/>
          <a:lstStyle/>
          <a:p>
            <a:pPr eaLnBrk="1" hangingPunct="1"/>
            <a:r>
              <a:rPr lang="en-US" sz="1800" dirty="0" smtClean="0">
                <a:latin typeface="Calibri" panose="020F0502020204030204" pitchFamily="34" charset="0"/>
              </a:rPr>
              <a:t>Women</a:t>
            </a:r>
            <a:endParaRPr lang="en-US" sz="1800" b="0" dirty="0" smtClean="0">
              <a:latin typeface="Calibri" panose="020F0502020204030204" pitchFamily="34" charset="0"/>
            </a:endParaRPr>
          </a:p>
          <a:p>
            <a:pPr eaLnBrk="1" hangingPunct="1">
              <a:buFont typeface="Arial" pitchFamily="34" charset="0"/>
              <a:buChar char="•"/>
            </a:pPr>
            <a:r>
              <a:rPr lang="en-US" sz="1800" b="0" dirty="0" smtClean="0">
                <a:latin typeface="Calibri" panose="020F0502020204030204" pitchFamily="34" charset="0"/>
              </a:rPr>
              <a:t>  Quickly rebuild social networks</a:t>
            </a:r>
          </a:p>
          <a:p>
            <a:pPr eaLnBrk="1" hangingPunct="1">
              <a:buFont typeface="Arial" pitchFamily="34" charset="0"/>
              <a:buChar char="•"/>
            </a:pPr>
            <a:r>
              <a:rPr lang="en-US" sz="1800" b="0" dirty="0">
                <a:latin typeface="Calibri" panose="020F0502020204030204" pitchFamily="34" charset="0"/>
              </a:rPr>
              <a:t> </a:t>
            </a:r>
            <a:r>
              <a:rPr lang="en-US" sz="1800" b="0" dirty="0" smtClean="0">
                <a:latin typeface="Calibri" panose="020F0502020204030204" pitchFamily="34" charset="0"/>
              </a:rPr>
              <a:t> Focus on friends &amp; family</a:t>
            </a:r>
          </a:p>
          <a:p>
            <a:pPr eaLnBrk="1" hangingPunct="1">
              <a:buFont typeface="Arial" pitchFamily="34" charset="0"/>
              <a:buChar char="•"/>
            </a:pPr>
            <a:r>
              <a:rPr lang="en-US" sz="1800" b="0" dirty="0" smtClean="0">
                <a:latin typeface="Calibri" panose="020F0502020204030204" pitchFamily="34" charset="0"/>
              </a:rPr>
              <a:t>  Live longer</a:t>
            </a:r>
          </a:p>
        </p:txBody>
      </p:sp>
      <p:sp>
        <p:nvSpPr>
          <p:cNvPr id="10" name="Rectangle 3"/>
          <p:cNvSpPr txBox="1">
            <a:spLocks noChangeArrowheads="1"/>
          </p:cNvSpPr>
          <p:nvPr/>
        </p:nvSpPr>
        <p:spPr bwMode="auto">
          <a:xfrm>
            <a:off x="4580467" y="3708258"/>
            <a:ext cx="4114800" cy="2095500"/>
          </a:xfrm>
          <a:prstGeom prst="rect">
            <a:avLst/>
          </a:prstGeom>
          <a:noFill/>
          <a:ln w="9525">
            <a:noFill/>
            <a:miter lim="800000"/>
            <a:headEnd/>
            <a:tailEnd/>
          </a:ln>
        </p:spPr>
        <p:txBody>
          <a:bodyPr/>
          <a:lstStyle/>
          <a:p>
            <a:r>
              <a:rPr lang="en-US" sz="1800" dirty="0" smtClean="0">
                <a:latin typeface="Calibri" panose="020F0502020204030204" pitchFamily="34" charset="0"/>
              </a:rPr>
              <a:t>Men</a:t>
            </a:r>
            <a:endParaRPr lang="en-US" sz="1800" b="0" dirty="0" smtClean="0">
              <a:latin typeface="Calibri" panose="020F0502020204030204" pitchFamily="34" charset="0"/>
            </a:endParaRPr>
          </a:p>
          <a:p>
            <a:pPr marL="225425" indent="-225425" eaLnBrk="1" hangingPunct="1">
              <a:buFont typeface="Arial" pitchFamily="34" charset="0"/>
              <a:buChar char="•"/>
            </a:pPr>
            <a:r>
              <a:rPr lang="en-US" sz="1800" b="0" dirty="0" smtClean="0">
                <a:latin typeface="Calibri" panose="020F0502020204030204" pitchFamily="34" charset="0"/>
              </a:rPr>
              <a:t>Social network largely centered </a:t>
            </a:r>
            <a:br>
              <a:rPr lang="en-US" sz="1800" b="0" dirty="0" smtClean="0">
                <a:latin typeface="Calibri" panose="020F0502020204030204" pitchFamily="34" charset="0"/>
              </a:rPr>
            </a:br>
            <a:r>
              <a:rPr lang="en-US" sz="1800" b="0" dirty="0" smtClean="0">
                <a:latin typeface="Calibri" panose="020F0502020204030204" pitchFamily="34" charset="0"/>
              </a:rPr>
              <a:t>on work or activity-based</a:t>
            </a:r>
          </a:p>
          <a:p>
            <a:pPr marL="225425" indent="-225425" eaLnBrk="1" hangingPunct="1">
              <a:buFont typeface="Arial" pitchFamily="34" charset="0"/>
              <a:buChar char="•"/>
            </a:pPr>
            <a:r>
              <a:rPr lang="en-US" sz="1800" b="0" dirty="0" smtClean="0">
                <a:latin typeface="Calibri" panose="020F0502020204030204" pitchFamily="34" charset="0"/>
              </a:rPr>
              <a:t>Network will naturally dissipate     sooner due to mortality</a:t>
            </a:r>
          </a:p>
          <a:p>
            <a:pPr marL="225425" indent="-225425" eaLnBrk="1" hangingPunct="1">
              <a:buFont typeface="Arial" pitchFamily="34" charset="0"/>
              <a:buChar char="•"/>
            </a:pPr>
            <a:r>
              <a:rPr lang="en-US" sz="1800" b="0" dirty="0" smtClean="0">
                <a:latin typeface="Calibri" panose="020F0502020204030204" pitchFamily="34" charset="0"/>
              </a:rPr>
              <a:t>Self-focused</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9"/>
          <p:cNvSpPr>
            <a:spLocks noGrp="1"/>
          </p:cNvSpPr>
          <p:nvPr>
            <p:ph type="title"/>
          </p:nvPr>
        </p:nvSpPr>
        <p:spPr/>
        <p:txBody>
          <a:bodyPr/>
          <a:lstStyle/>
          <a:p>
            <a:r>
              <a:rPr lang="en-US" dirty="0" smtClean="0">
                <a:cs typeface="Arial" charset="0"/>
              </a:rPr>
              <a:t>3 Questions</a:t>
            </a:r>
          </a:p>
        </p:txBody>
      </p:sp>
      <p:sp>
        <p:nvSpPr>
          <p:cNvPr id="57347" name="Content Placeholder 1"/>
          <p:cNvSpPr>
            <a:spLocks noGrp="1"/>
          </p:cNvSpPr>
          <p:nvPr>
            <p:ph idx="1"/>
          </p:nvPr>
        </p:nvSpPr>
        <p:spPr>
          <a:xfrm>
            <a:off x="609600" y="4409784"/>
            <a:ext cx="3048000" cy="838200"/>
          </a:xfrm>
        </p:spPr>
        <p:txBody>
          <a:bodyPr/>
          <a:lstStyle/>
          <a:p>
            <a:pPr>
              <a:buFontTx/>
              <a:buNone/>
            </a:pPr>
            <a:r>
              <a:rPr lang="en-US" sz="1600" b="0" dirty="0" smtClean="0">
                <a:cs typeface="Arial" charset="0"/>
              </a:rPr>
              <a:t>—The Cardinal &amp; Gray Society </a:t>
            </a:r>
          </a:p>
        </p:txBody>
      </p:sp>
      <p:sp>
        <p:nvSpPr>
          <p:cNvPr id="57349" name="TextBox 8"/>
          <p:cNvSpPr txBox="1">
            <a:spLocks noChangeArrowheads="1"/>
          </p:cNvSpPr>
          <p:nvPr/>
        </p:nvSpPr>
        <p:spPr bwMode="auto">
          <a:xfrm>
            <a:off x="533400" y="2273736"/>
            <a:ext cx="3581400" cy="1570038"/>
          </a:xfrm>
          <a:prstGeom prst="rect">
            <a:avLst/>
          </a:prstGeom>
          <a:noFill/>
          <a:ln w="9525">
            <a:noFill/>
            <a:miter lim="800000"/>
            <a:headEnd/>
            <a:tailEnd/>
          </a:ln>
        </p:spPr>
        <p:txBody>
          <a:bodyPr>
            <a:spAutoFit/>
          </a:bodyPr>
          <a:lstStyle/>
          <a:p>
            <a:r>
              <a:rPr lang="en-US" sz="1600" b="0" dirty="0">
                <a:solidFill>
                  <a:srgbClr val="000000"/>
                </a:solidFill>
                <a:latin typeface="Calibri" panose="020F0502020204030204" pitchFamily="34" charset="0"/>
                <a:cs typeface="ＭＳ Ｐゴシック"/>
              </a:rPr>
              <a:t>“</a:t>
            </a:r>
            <a:r>
              <a:rPr lang="en-US" sz="1600" b="0" dirty="0" smtClean="0">
                <a:solidFill>
                  <a:srgbClr val="000000"/>
                </a:solidFill>
                <a:latin typeface="Calibri" panose="020F0502020204030204" pitchFamily="34" charset="0"/>
                <a:cs typeface="ＭＳ Ｐゴシック"/>
              </a:rPr>
              <a:t>A person </a:t>
            </a:r>
            <a:r>
              <a:rPr lang="en-US" sz="1600" b="0" dirty="0">
                <a:solidFill>
                  <a:srgbClr val="000000"/>
                </a:solidFill>
                <a:latin typeface="Calibri" panose="020F0502020204030204" pitchFamily="34" charset="0"/>
                <a:cs typeface="ＭＳ Ｐゴシック"/>
              </a:rPr>
              <a:t>has to have a reason to get up in the morning." For some that means continuing to work full- or part-time, while others believe that volunteering in causes they care about brings joy and meaning. </a:t>
            </a:r>
          </a:p>
        </p:txBody>
      </p:sp>
      <p:pic>
        <p:nvPicPr>
          <p:cNvPr id="17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521" y="2231869"/>
            <a:ext cx="38862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680146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7"/>
          <p:cNvSpPr txBox="1">
            <a:spLocks noChangeArrowheads="1"/>
          </p:cNvSpPr>
          <p:nvPr/>
        </p:nvSpPr>
        <p:spPr bwMode="auto">
          <a:xfrm>
            <a:off x="1066800" y="2679866"/>
            <a:ext cx="3352800" cy="1200150"/>
          </a:xfrm>
          <a:prstGeom prst="rect">
            <a:avLst/>
          </a:prstGeom>
          <a:noFill/>
          <a:ln w="9525">
            <a:noFill/>
            <a:miter lim="800000"/>
            <a:headEnd/>
            <a:tailEnd/>
          </a:ln>
        </p:spPr>
        <p:txBody>
          <a:bodyPr>
            <a:spAutoFit/>
          </a:bodyPr>
          <a:lstStyle/>
          <a:p>
            <a:pPr marL="233363" indent="-233363">
              <a:buFont typeface="Arial" charset="0"/>
              <a:buChar char="•"/>
            </a:pPr>
            <a:r>
              <a:rPr lang="en-US" sz="1800" b="0" dirty="0">
                <a:solidFill>
                  <a:srgbClr val="000000"/>
                </a:solidFill>
                <a:latin typeface="Calibri" panose="020F0502020204030204" pitchFamily="34" charset="0"/>
                <a:cs typeface="ＭＳ Ｐゴシック"/>
              </a:rPr>
              <a:t>Loneliness and depression</a:t>
            </a:r>
          </a:p>
          <a:p>
            <a:pPr marL="233363" indent="-233363">
              <a:buFont typeface="Arial" charset="0"/>
              <a:buChar char="•"/>
            </a:pPr>
            <a:r>
              <a:rPr lang="en-US" sz="1800" b="0" dirty="0">
                <a:solidFill>
                  <a:srgbClr val="000000"/>
                </a:solidFill>
                <a:latin typeface="Calibri" panose="020F0502020204030204" pitchFamily="34" charset="0"/>
                <a:cs typeface="ＭＳ Ｐゴシック"/>
              </a:rPr>
              <a:t>Low physical activity</a:t>
            </a:r>
          </a:p>
          <a:p>
            <a:pPr marL="233363" indent="-233363">
              <a:buFont typeface="Arial" charset="0"/>
              <a:buChar char="•"/>
            </a:pPr>
            <a:r>
              <a:rPr lang="en-US" sz="1800" b="0" dirty="0">
                <a:solidFill>
                  <a:srgbClr val="000000"/>
                </a:solidFill>
                <a:latin typeface="Calibri" panose="020F0502020204030204" pitchFamily="34" charset="0"/>
                <a:cs typeface="ＭＳ Ｐゴシック"/>
              </a:rPr>
              <a:t>High blood pressure</a:t>
            </a:r>
          </a:p>
          <a:p>
            <a:pPr marL="233363" indent="-233363">
              <a:buFont typeface="Arial" charset="0"/>
              <a:buChar char="•"/>
            </a:pPr>
            <a:r>
              <a:rPr lang="en-US" sz="1800" b="0" dirty="0">
                <a:solidFill>
                  <a:srgbClr val="000000"/>
                </a:solidFill>
                <a:latin typeface="Calibri" panose="020F0502020204030204" pitchFamily="34" charset="0"/>
                <a:cs typeface="ＭＳ Ｐゴシック"/>
              </a:rPr>
              <a:t>Greater risk of death</a:t>
            </a:r>
          </a:p>
        </p:txBody>
      </p:sp>
      <p:sp>
        <p:nvSpPr>
          <p:cNvPr id="89090" name="TextBox 9"/>
          <p:cNvSpPr txBox="1">
            <a:spLocks noChangeArrowheads="1"/>
          </p:cNvSpPr>
          <p:nvPr/>
        </p:nvSpPr>
        <p:spPr bwMode="auto">
          <a:xfrm>
            <a:off x="426720" y="6269037"/>
            <a:ext cx="7391400" cy="246221"/>
          </a:xfrm>
          <a:prstGeom prst="rect">
            <a:avLst/>
          </a:prstGeom>
          <a:noFill/>
          <a:ln w="9525">
            <a:noFill/>
            <a:miter lim="800000"/>
            <a:headEnd/>
            <a:tailEnd/>
          </a:ln>
        </p:spPr>
        <p:txBody>
          <a:bodyPr>
            <a:spAutoFit/>
          </a:bodyPr>
          <a:lstStyle/>
          <a:p>
            <a:r>
              <a:rPr lang="en-US" sz="1000" b="0" dirty="0">
                <a:solidFill>
                  <a:srgbClr val="000000"/>
                </a:solidFill>
                <a:latin typeface="Calibri" panose="020F0502020204030204" pitchFamily="34" charset="0"/>
                <a:cs typeface="ＭＳ Ｐゴシック"/>
              </a:rPr>
              <a:t>Source: </a:t>
            </a:r>
            <a:r>
              <a:rPr lang="en-US" sz="1000" b="0" i="1" dirty="0">
                <a:latin typeface="Calibri" panose="020F0502020204030204" pitchFamily="34" charset="0"/>
              </a:rPr>
              <a:t>Researchers Confront an Epidemic of </a:t>
            </a:r>
            <a:r>
              <a:rPr lang="en-US" sz="1000" b="0" i="1" dirty="0" smtClean="0">
                <a:latin typeface="Calibri" panose="020F0502020204030204" pitchFamily="34" charset="0"/>
              </a:rPr>
              <a:t>Loneliness</a:t>
            </a:r>
            <a:r>
              <a:rPr lang="en-US" sz="1000" b="0" dirty="0">
                <a:latin typeface="Calibri" panose="020F0502020204030204" pitchFamily="34" charset="0"/>
              </a:rPr>
              <a:t>, </a:t>
            </a:r>
            <a:r>
              <a:rPr lang="en-US" sz="1000" b="0" dirty="0" smtClean="0">
                <a:latin typeface="Calibri" panose="020F0502020204030204" pitchFamily="34" charset="0"/>
              </a:rPr>
              <a:t>nytimes.com, 9/6/16 </a:t>
            </a:r>
            <a:endParaRPr lang="en-US" sz="1000" b="0" i="1" dirty="0">
              <a:latin typeface="Calibri" panose="020F0502020204030204" pitchFamily="34" charset="0"/>
            </a:endParaRPr>
          </a:p>
        </p:txBody>
      </p:sp>
      <p:sp>
        <p:nvSpPr>
          <p:cNvPr id="89091" name="Title 9"/>
          <p:cNvSpPr>
            <a:spLocks noGrp="1"/>
          </p:cNvSpPr>
          <p:nvPr>
            <p:ph type="title"/>
          </p:nvPr>
        </p:nvSpPr>
        <p:spPr/>
        <p:txBody>
          <a:bodyPr/>
          <a:lstStyle/>
          <a:p>
            <a:r>
              <a:rPr lang="en-US" dirty="0" smtClean="0">
                <a:cs typeface="Arial" charset="0"/>
              </a:rPr>
              <a:t>3 Questions</a:t>
            </a:r>
          </a:p>
        </p:txBody>
      </p:sp>
      <p:sp>
        <p:nvSpPr>
          <p:cNvPr id="89093" name="TextBox 5"/>
          <p:cNvSpPr txBox="1">
            <a:spLocks noChangeArrowheads="1"/>
          </p:cNvSpPr>
          <p:nvPr/>
        </p:nvSpPr>
        <p:spPr bwMode="auto">
          <a:xfrm>
            <a:off x="4876800" y="2684629"/>
            <a:ext cx="3352800" cy="2586037"/>
          </a:xfrm>
          <a:prstGeom prst="rect">
            <a:avLst/>
          </a:prstGeom>
          <a:noFill/>
          <a:ln w="9525">
            <a:noFill/>
            <a:miter lim="800000"/>
            <a:headEnd/>
            <a:tailEnd/>
          </a:ln>
        </p:spPr>
        <p:txBody>
          <a:bodyPr>
            <a:spAutoFit/>
          </a:bodyPr>
          <a:lstStyle/>
          <a:p>
            <a:pPr marL="233363" indent="-233363">
              <a:buFont typeface="Arial" charset="0"/>
              <a:buChar char="•"/>
            </a:pPr>
            <a:r>
              <a:rPr lang="en-US" sz="1800" b="0" dirty="0">
                <a:solidFill>
                  <a:srgbClr val="000000"/>
                </a:solidFill>
                <a:latin typeface="Calibri" panose="020F0502020204030204" pitchFamily="34" charset="0"/>
                <a:cs typeface="ＭＳ Ｐゴシック"/>
              </a:rPr>
              <a:t>Lower risk for cardiovascular problems, some cancers, osteoporosis, </a:t>
            </a:r>
            <a:br>
              <a:rPr lang="en-US" sz="1800" b="0" dirty="0">
                <a:solidFill>
                  <a:srgbClr val="000000"/>
                </a:solidFill>
                <a:latin typeface="Calibri" panose="020F0502020204030204" pitchFamily="34" charset="0"/>
                <a:cs typeface="ＭＳ Ｐゴシック"/>
              </a:rPr>
            </a:br>
            <a:r>
              <a:rPr lang="en-US" sz="1800" b="0" dirty="0">
                <a:solidFill>
                  <a:srgbClr val="000000"/>
                </a:solidFill>
                <a:latin typeface="Calibri" panose="020F0502020204030204" pitchFamily="34" charset="0"/>
                <a:cs typeface="ＭＳ Ｐゴシック"/>
              </a:rPr>
              <a:t>and rheumatoid arthritis</a:t>
            </a:r>
          </a:p>
          <a:p>
            <a:pPr marL="233363" indent="-233363">
              <a:buFont typeface="Arial" charset="0"/>
              <a:buChar char="•"/>
            </a:pPr>
            <a:r>
              <a:rPr lang="en-US" sz="1800" b="0" dirty="0">
                <a:solidFill>
                  <a:srgbClr val="000000"/>
                </a:solidFill>
                <a:latin typeface="Calibri" panose="020F0502020204030204" pitchFamily="34" charset="0"/>
                <a:cs typeface="ＭＳ Ｐゴシック"/>
              </a:rPr>
              <a:t>Lower risk for Alzheimer's disease</a:t>
            </a:r>
          </a:p>
          <a:p>
            <a:pPr marL="233363" indent="-233363">
              <a:buFont typeface="Arial" charset="0"/>
              <a:buChar char="•"/>
            </a:pPr>
            <a:r>
              <a:rPr lang="en-US" sz="1800" b="0" dirty="0">
                <a:solidFill>
                  <a:srgbClr val="000000"/>
                </a:solidFill>
                <a:latin typeface="Calibri" panose="020F0502020204030204" pitchFamily="34" charset="0"/>
                <a:cs typeface="ＭＳ Ｐゴシック"/>
              </a:rPr>
              <a:t>Lower blood pressure</a:t>
            </a:r>
          </a:p>
          <a:p>
            <a:pPr marL="233363" indent="-233363">
              <a:spcAft>
                <a:spcPts val="2400"/>
              </a:spcAft>
              <a:buFont typeface="Arial" charset="0"/>
              <a:buChar char="•"/>
            </a:pPr>
            <a:r>
              <a:rPr lang="en-US" sz="1800" b="0" dirty="0">
                <a:solidFill>
                  <a:srgbClr val="000000"/>
                </a:solidFill>
                <a:latin typeface="Calibri" panose="020F0502020204030204" pitchFamily="34" charset="0"/>
                <a:cs typeface="ＭＳ Ｐゴシック"/>
              </a:rPr>
              <a:t>Lower risk for mental health issues</a:t>
            </a:r>
          </a:p>
        </p:txBody>
      </p:sp>
      <p:sp>
        <p:nvSpPr>
          <p:cNvPr id="89094" name="TextBox 6"/>
          <p:cNvSpPr txBox="1">
            <a:spLocks noChangeArrowheads="1"/>
          </p:cNvSpPr>
          <p:nvPr/>
        </p:nvSpPr>
        <p:spPr bwMode="auto">
          <a:xfrm>
            <a:off x="647700" y="1160111"/>
            <a:ext cx="6629400" cy="461963"/>
          </a:xfrm>
          <a:prstGeom prst="rect">
            <a:avLst/>
          </a:prstGeom>
          <a:noFill/>
          <a:ln w="9525">
            <a:noFill/>
            <a:miter lim="800000"/>
            <a:headEnd/>
            <a:tailEnd/>
          </a:ln>
        </p:spPr>
        <p:txBody>
          <a:bodyPr>
            <a:spAutoFit/>
          </a:bodyPr>
          <a:lstStyle/>
          <a:p>
            <a:r>
              <a:rPr lang="en-US" dirty="0">
                <a:solidFill>
                  <a:srgbClr val="0086BE"/>
                </a:solidFill>
                <a:latin typeface="Calibri" panose="020F0502020204030204" pitchFamily="34" charset="0"/>
                <a:cs typeface="ＭＳ Ｐゴシック"/>
              </a:rPr>
              <a:t>Social Interaction in Older Adults</a:t>
            </a:r>
          </a:p>
        </p:txBody>
      </p:sp>
      <p:cxnSp>
        <p:nvCxnSpPr>
          <p:cNvPr id="11" name="Straight Connector 10"/>
          <p:cNvCxnSpPr/>
          <p:nvPr/>
        </p:nvCxnSpPr>
        <p:spPr>
          <a:xfrm>
            <a:off x="914400" y="236316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096" name="TextBox 12"/>
          <p:cNvSpPr txBox="1">
            <a:spLocks noChangeArrowheads="1"/>
          </p:cNvSpPr>
          <p:nvPr/>
        </p:nvSpPr>
        <p:spPr bwMode="auto">
          <a:xfrm>
            <a:off x="4953000" y="1994066"/>
            <a:ext cx="2596480" cy="1046440"/>
          </a:xfrm>
          <a:prstGeom prst="rect">
            <a:avLst/>
          </a:prstGeom>
          <a:noFill/>
          <a:ln w="9525">
            <a:noFill/>
            <a:miter lim="800000"/>
            <a:headEnd/>
            <a:tailEnd/>
          </a:ln>
        </p:spPr>
        <p:txBody>
          <a:bodyPr wrap="none">
            <a:spAutoFit/>
          </a:bodyPr>
          <a:lstStyle/>
          <a:p>
            <a:pPr>
              <a:spcAft>
                <a:spcPts val="2400"/>
              </a:spcAft>
            </a:pPr>
            <a:r>
              <a:rPr lang="en-US" sz="1800" dirty="0">
                <a:solidFill>
                  <a:srgbClr val="000000"/>
                </a:solidFill>
                <a:latin typeface="Calibri" panose="020F0502020204030204" pitchFamily="34" charset="0"/>
                <a:cs typeface="ＭＳ Ｐゴシック"/>
              </a:rPr>
              <a:t>Potential health benefits </a:t>
            </a:r>
          </a:p>
          <a:p>
            <a:endParaRPr lang="en-US" dirty="0">
              <a:solidFill>
                <a:srgbClr val="000000"/>
              </a:solidFill>
              <a:latin typeface="Calibri" panose="020F0502020204030204" pitchFamily="34" charset="0"/>
              <a:cs typeface="ＭＳ Ｐゴシック"/>
            </a:endParaRPr>
          </a:p>
        </p:txBody>
      </p:sp>
      <p:sp>
        <p:nvSpPr>
          <p:cNvPr id="89097" name="TextBox 13"/>
          <p:cNvSpPr txBox="1">
            <a:spLocks noChangeArrowheads="1"/>
          </p:cNvSpPr>
          <p:nvPr/>
        </p:nvSpPr>
        <p:spPr bwMode="auto">
          <a:xfrm>
            <a:off x="1143000" y="1994066"/>
            <a:ext cx="1791644" cy="738664"/>
          </a:xfrm>
          <a:prstGeom prst="rect">
            <a:avLst/>
          </a:prstGeom>
          <a:noFill/>
          <a:ln w="9525">
            <a:noFill/>
            <a:miter lim="800000"/>
            <a:headEnd/>
            <a:tailEnd/>
          </a:ln>
        </p:spPr>
        <p:txBody>
          <a:bodyPr wrap="none">
            <a:spAutoFit/>
          </a:bodyPr>
          <a:lstStyle/>
          <a:p>
            <a:r>
              <a:rPr lang="en-US" sz="1800" dirty="0">
                <a:solidFill>
                  <a:srgbClr val="000000"/>
                </a:solidFill>
                <a:latin typeface="Calibri" panose="020F0502020204030204" pitchFamily="34" charset="0"/>
                <a:cs typeface="ＭＳ Ｐゴシック"/>
              </a:rPr>
              <a:t>Risks of Isolation</a:t>
            </a:r>
          </a:p>
          <a:p>
            <a:endParaRPr lang="en-US" dirty="0">
              <a:solidFill>
                <a:srgbClr val="000000"/>
              </a:solidFill>
              <a:latin typeface="Calibri" panose="020F0502020204030204" pitchFamily="34" charset="0"/>
              <a:cs typeface="ＭＳ Ｐゴシック"/>
            </a:endParaRPr>
          </a:p>
        </p:txBody>
      </p:sp>
      <p:cxnSp>
        <p:nvCxnSpPr>
          <p:cNvPr id="17" name="Straight Connector 16"/>
          <p:cNvCxnSpPr/>
          <p:nvPr/>
        </p:nvCxnSpPr>
        <p:spPr>
          <a:xfrm>
            <a:off x="4572000" y="2146466"/>
            <a:ext cx="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71977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6638"/>
            <a:ext cx="9274176"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59888" y="4946302"/>
            <a:ext cx="3581400" cy="461665"/>
          </a:xfrm>
          <a:prstGeom prst="rect">
            <a:avLst/>
          </a:prstGeom>
          <a:noFill/>
        </p:spPr>
        <p:txBody>
          <a:bodyPr wrap="square" rtlCol="0">
            <a:spAutoFit/>
          </a:bodyPr>
          <a:lstStyle/>
          <a:p>
            <a:r>
              <a:rPr lang="en-US" dirty="0" smtClean="0">
                <a:latin typeface="Calibri" panose="020F0502020204030204" pitchFamily="34" charset="0"/>
              </a:rPr>
              <a:t>Where do you begin?</a:t>
            </a:r>
            <a:endParaRPr lang="en-US" dirty="0">
              <a:latin typeface="Calibri" panose="020F0502020204030204" pitchFamily="34" charset="0"/>
            </a:endParaRPr>
          </a:p>
        </p:txBody>
      </p:sp>
      <p:sp>
        <p:nvSpPr>
          <p:cNvPr id="9" name="Slide Number Placeholder 1"/>
          <p:cNvSpPr txBox="1">
            <a:spLocks/>
          </p:cNvSpPr>
          <p:nvPr/>
        </p:nvSpPr>
        <p:spPr>
          <a:xfrm>
            <a:off x="190912" y="6537325"/>
            <a:ext cx="762000" cy="320675"/>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Arial" charset="0"/>
                <a:ea typeface="ＭＳ Ｐゴシック"/>
                <a:cs typeface="Arial" charset="0"/>
              </a:defRPr>
            </a:lvl1pPr>
            <a:lvl2pPr marL="457200" algn="l" rtl="0" fontAlgn="base">
              <a:spcBef>
                <a:spcPct val="0"/>
              </a:spcBef>
              <a:spcAft>
                <a:spcPct val="0"/>
              </a:spcAft>
              <a:defRPr sz="2400" b="1" kern="1200">
                <a:solidFill>
                  <a:schemeClr val="tx1"/>
                </a:solidFill>
                <a:latin typeface="Arial" charset="0"/>
                <a:ea typeface="ＭＳ Ｐゴシック"/>
                <a:cs typeface="Arial" charset="0"/>
              </a:defRPr>
            </a:lvl2pPr>
            <a:lvl3pPr marL="914400" algn="l" rtl="0" fontAlgn="base">
              <a:spcBef>
                <a:spcPct val="0"/>
              </a:spcBef>
              <a:spcAft>
                <a:spcPct val="0"/>
              </a:spcAft>
              <a:defRPr sz="2400" b="1" kern="1200">
                <a:solidFill>
                  <a:schemeClr val="tx1"/>
                </a:solidFill>
                <a:latin typeface="Arial" charset="0"/>
                <a:ea typeface="ＭＳ Ｐゴシック"/>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a:cs typeface="Arial" charset="0"/>
              </a:defRPr>
            </a:lvl5pPr>
            <a:lvl6pPr marL="2286000" algn="l" defTabSz="914400" rtl="0" eaLnBrk="1" latinLnBrk="0" hangingPunct="1">
              <a:defRPr sz="2400" b="1" kern="1200">
                <a:solidFill>
                  <a:schemeClr val="tx1"/>
                </a:solidFill>
                <a:latin typeface="Arial" charset="0"/>
                <a:ea typeface="ＭＳ Ｐゴシック"/>
                <a:cs typeface="Arial" charset="0"/>
              </a:defRPr>
            </a:lvl6pPr>
            <a:lvl7pPr marL="2743200" algn="l" defTabSz="914400" rtl="0" eaLnBrk="1" latinLnBrk="0" hangingPunct="1">
              <a:defRPr sz="2400" b="1" kern="1200">
                <a:solidFill>
                  <a:schemeClr val="tx1"/>
                </a:solidFill>
                <a:latin typeface="Arial" charset="0"/>
                <a:ea typeface="ＭＳ Ｐゴシック"/>
                <a:cs typeface="Arial" charset="0"/>
              </a:defRPr>
            </a:lvl7pPr>
            <a:lvl8pPr marL="3200400" algn="l" defTabSz="914400" rtl="0" eaLnBrk="1" latinLnBrk="0" hangingPunct="1">
              <a:defRPr sz="2400" b="1" kern="1200">
                <a:solidFill>
                  <a:schemeClr val="tx1"/>
                </a:solidFill>
                <a:latin typeface="Arial" charset="0"/>
                <a:ea typeface="ＭＳ Ｐゴシック"/>
                <a:cs typeface="Arial" charset="0"/>
              </a:defRPr>
            </a:lvl8pPr>
            <a:lvl9pPr marL="3657600" algn="l" defTabSz="914400" rtl="0" eaLnBrk="1" latinLnBrk="0" hangingPunct="1">
              <a:defRPr sz="2400" b="1" kern="1200">
                <a:solidFill>
                  <a:schemeClr val="tx1"/>
                </a:solidFill>
                <a:latin typeface="Arial" charset="0"/>
                <a:ea typeface="ＭＳ Ｐゴシック"/>
                <a:cs typeface="Arial" charset="0"/>
              </a:defRPr>
            </a:lvl9pPr>
          </a:lstStyle>
          <a:p>
            <a:pPr>
              <a:defRPr/>
            </a:pPr>
            <a:fld id="{C8DED943-6237-45DA-A340-30BA72D8161E}" type="slidenum">
              <a:rPr lang="en-US" sz="1000" b="0" smtClean="0">
                <a:solidFill>
                  <a:schemeClr val="bg1"/>
                </a:solidFill>
                <a:latin typeface="Calibri" panose="020F0502020204030204" pitchFamily="34" charset="0"/>
              </a:rPr>
              <a:pPr>
                <a:defRPr/>
              </a:pPr>
              <a:t>3</a:t>
            </a:fld>
            <a:endParaRPr lang="en-US" sz="1000" b="0" dirty="0">
              <a:solidFill>
                <a:schemeClr val="bg1"/>
              </a:solidFill>
              <a:latin typeface="Calibri" panose="020F0502020204030204" pitchFamily="34" charset="0"/>
            </a:endParaRPr>
          </a:p>
        </p:txBody>
      </p:sp>
      <p:sp>
        <p:nvSpPr>
          <p:cNvPr id="5"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latin typeface="Calibri" panose="020F0502020204030204" pitchFamily="34" charset="0"/>
                <a:cs typeface="ＭＳ Ｐゴシック"/>
              </a:rPr>
              <a:t>Copyright © </a:t>
            </a:r>
            <a:r>
              <a:rPr lang="en-US" sz="800" b="0" i="1" dirty="0" smtClean="0">
                <a:solidFill>
                  <a:srgbClr val="6A6D6E"/>
                </a:solidFill>
                <a:latin typeface="Calibri" panose="020F0502020204030204" pitchFamily="34" charset="0"/>
                <a:cs typeface="ＭＳ Ｐゴシック"/>
              </a:rPr>
              <a:t>2019 </a:t>
            </a:r>
            <a:r>
              <a:rPr lang="en-US" sz="800" b="0" i="1" dirty="0">
                <a:solidFill>
                  <a:srgbClr val="6A6D6E"/>
                </a:solidFill>
                <a:latin typeface="Calibri" panose="020F0502020204030204" pitchFamily="34" charset="0"/>
                <a:cs typeface="ＭＳ Ｐゴシック"/>
              </a:rPr>
              <a:t>by Hartford Funds</a:t>
            </a:r>
            <a:r>
              <a:rPr lang="en-US" sz="800" b="0" i="1" dirty="0" smtClean="0">
                <a:solidFill>
                  <a:srgbClr val="6A6D6E"/>
                </a:solidFill>
                <a:latin typeface="Calibri" panose="020F0502020204030204" pitchFamily="34" charset="0"/>
                <a:cs typeface="ＭＳ Ｐゴシック"/>
              </a:rPr>
              <a:t>.</a:t>
            </a:r>
            <a:r>
              <a:rPr lang="en-US" sz="800" b="0" i="1" dirty="0">
                <a:solidFill>
                  <a:srgbClr val="6A6D6E"/>
                </a:solidFill>
                <a:latin typeface="Calibri" panose="020F0502020204030204" pitchFamily="34" charset="0"/>
                <a:cs typeface="ＭＳ Ｐゴシック"/>
              </a:rPr>
              <a:t/>
            </a:r>
            <a:br>
              <a:rPr lang="en-US" sz="800" b="0" i="1" dirty="0">
                <a:solidFill>
                  <a:srgbClr val="6A6D6E"/>
                </a:solidFill>
                <a:latin typeface="Calibri" panose="020F0502020204030204" pitchFamily="34" charset="0"/>
                <a:cs typeface="ＭＳ Ｐゴシック"/>
              </a:rPr>
            </a:br>
            <a:r>
              <a:rPr lang="en-US" sz="800" b="0" i="1" dirty="0">
                <a:solidFill>
                  <a:srgbClr val="6A6D6E"/>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rgbClr val="6A6D6E"/>
                </a:solidFill>
                <a:latin typeface="Calibri" panose="020F0502020204030204" pitchFamily="34" charset="0"/>
                <a:cs typeface="ＭＳ Ｐゴシック"/>
              </a:rPr>
              <a:t> </a:t>
            </a:r>
            <a:endParaRPr lang="en-US" b="0" dirty="0">
              <a:solidFill>
                <a:srgbClr val="6A6D6E"/>
              </a:solidFill>
              <a:latin typeface="Calibri" panose="020F0502020204030204" pitchFamily="34" charset="0"/>
              <a:cs typeface="ＭＳ Ｐゴシック"/>
            </a:endParaRP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907593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17465"/>
            <a:ext cx="9144000" cy="74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3425"/>
            <a:ext cx="91440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700" y="1150336"/>
            <a:ext cx="4368119" cy="461665"/>
          </a:xfrm>
          <a:prstGeom prst="rect">
            <a:avLst/>
          </a:prstGeom>
          <a:noFill/>
        </p:spPr>
        <p:txBody>
          <a:bodyPr wrap="none" rtlCol="0">
            <a:spAutoFit/>
          </a:bodyPr>
          <a:lstStyle/>
          <a:p>
            <a:r>
              <a:rPr lang="en-US" dirty="0" smtClean="0">
                <a:solidFill>
                  <a:srgbClr val="0086BE"/>
                </a:solidFill>
                <a:latin typeface="Calibri" panose="020F0502020204030204" pitchFamily="34" charset="0"/>
              </a:rPr>
              <a:t>Creating </a:t>
            </a:r>
            <a:r>
              <a:rPr lang="en-US" dirty="0">
                <a:solidFill>
                  <a:srgbClr val="0086BE"/>
                </a:solidFill>
                <a:latin typeface="Calibri" panose="020F0502020204030204" pitchFamily="34" charset="0"/>
              </a:rPr>
              <a:t>a </a:t>
            </a:r>
            <a:r>
              <a:rPr lang="en-US" dirty="0" smtClean="0">
                <a:solidFill>
                  <a:srgbClr val="0086BE"/>
                </a:solidFill>
                <a:latin typeface="Calibri" panose="020F0502020204030204" pitchFamily="34" charset="0"/>
              </a:rPr>
              <a:t>Strong Social Network</a:t>
            </a:r>
            <a:endParaRPr lang="en-US" dirty="0">
              <a:solidFill>
                <a:srgbClr val="0086BE"/>
              </a:solidFill>
              <a:latin typeface="Calibri" panose="020F0502020204030204"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8" name="TextBox 7"/>
          <p:cNvSpPr txBox="1"/>
          <p:nvPr/>
        </p:nvSpPr>
        <p:spPr>
          <a:xfrm>
            <a:off x="2359141" y="1962107"/>
            <a:ext cx="4222720" cy="2369880"/>
          </a:xfrm>
          <a:prstGeom prst="rect">
            <a:avLst/>
          </a:prstGeom>
          <a:noFill/>
        </p:spPr>
        <p:txBody>
          <a:bodyPr wrap="square" rtlCol="0">
            <a:spAutoFit/>
          </a:bodyPr>
          <a:lstStyle/>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Visit a social center &amp; participate in activities</a:t>
            </a:r>
          </a:p>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Join a group focused on physical activity or a hobby you enjoy</a:t>
            </a:r>
          </a:p>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Enroll in a course</a:t>
            </a:r>
          </a:p>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Join a gym</a:t>
            </a:r>
          </a:p>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Remain physically active</a:t>
            </a:r>
          </a:p>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Integrate younger people</a:t>
            </a:r>
          </a:p>
          <a:p>
            <a:pPr marL="233363" indent="-233363">
              <a:spcAft>
                <a:spcPts val="400"/>
              </a:spcAft>
              <a:buFont typeface="Wingdings" pitchFamily="2" charset="2"/>
              <a:buChar char="§"/>
            </a:pPr>
            <a:r>
              <a:rPr lang="en-US" sz="1600" b="0" dirty="0" smtClean="0">
                <a:solidFill>
                  <a:srgbClr val="000000"/>
                </a:solidFill>
                <a:latin typeface="Calibri" panose="020F0502020204030204" pitchFamily="34" charset="0"/>
              </a:rPr>
              <a:t>Volunteer      </a:t>
            </a:r>
          </a:p>
        </p:txBody>
      </p:sp>
      <p:sp>
        <p:nvSpPr>
          <p:cNvPr id="11" name="Title 9"/>
          <p:cNvSpPr txBox="1">
            <a:spLocks/>
          </p:cNvSpPr>
          <p:nvPr/>
        </p:nvSpPr>
        <p:spPr>
          <a:xfrm>
            <a:off x="609570" y="16934"/>
            <a:ext cx="5334000" cy="660400"/>
          </a:xfrm>
          <a:prstGeom prst="rect">
            <a:avLst/>
          </a:prstGeom>
        </p:spPr>
        <p:txBody>
          <a:bodyPr anchor="ctr"/>
          <a:lstStyle>
            <a:lvl1pPr algn="l" rtl="0" fontAlgn="base">
              <a:spcBef>
                <a:spcPct val="0"/>
              </a:spcBef>
              <a:spcAft>
                <a:spcPct val="0"/>
              </a:spcAft>
              <a:defRPr sz="2000" b="1">
                <a:solidFill>
                  <a:schemeClr val="bg1"/>
                </a:solidFill>
                <a:latin typeface="Calibri" panose="020F0502020204030204" pitchFamily="34" charset="0"/>
                <a:ea typeface="+mj-ea"/>
                <a:cs typeface="Arial" pitchFamily="34" charset="0"/>
              </a:defRPr>
            </a:lvl1pPr>
            <a:lvl2pPr algn="l" rtl="0" fontAlgn="base">
              <a:spcBef>
                <a:spcPct val="0"/>
              </a:spcBef>
              <a:spcAft>
                <a:spcPct val="0"/>
              </a:spcAft>
              <a:defRPr sz="3500">
                <a:solidFill>
                  <a:schemeClr val="tx1"/>
                </a:solidFill>
                <a:latin typeface="Arial" charset="0"/>
                <a:cs typeface="Arial" charset="0"/>
              </a:defRPr>
            </a:lvl2pPr>
            <a:lvl3pPr algn="l" rtl="0" fontAlgn="base">
              <a:spcBef>
                <a:spcPct val="0"/>
              </a:spcBef>
              <a:spcAft>
                <a:spcPct val="0"/>
              </a:spcAft>
              <a:defRPr sz="3500">
                <a:solidFill>
                  <a:schemeClr val="tx1"/>
                </a:solidFill>
                <a:latin typeface="Arial" charset="0"/>
                <a:cs typeface="Arial" charset="0"/>
              </a:defRPr>
            </a:lvl3pPr>
            <a:lvl4pPr algn="l" rtl="0" fontAlgn="base">
              <a:spcBef>
                <a:spcPct val="0"/>
              </a:spcBef>
              <a:spcAft>
                <a:spcPct val="0"/>
              </a:spcAft>
              <a:defRPr sz="3500">
                <a:solidFill>
                  <a:schemeClr val="tx1"/>
                </a:solidFill>
                <a:latin typeface="Arial" charset="0"/>
                <a:cs typeface="Arial" charset="0"/>
              </a:defRPr>
            </a:lvl4pPr>
            <a:lvl5pPr algn="l" rtl="0" fontAlgn="base">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a:lstStyle>
          <a:p>
            <a:r>
              <a:rPr lang="en-US" kern="0" dirty="0" smtClean="0">
                <a:cs typeface="Arial" charset="0"/>
              </a:rPr>
              <a:t>3 Questions</a:t>
            </a:r>
          </a:p>
        </p:txBody>
      </p:sp>
      <p:sp>
        <p:nvSpPr>
          <p:cNvPr id="12"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latin typeface="Calibri" panose="020F0502020204030204" pitchFamily="34" charset="0"/>
                <a:cs typeface="ＭＳ Ｐゴシック"/>
              </a:rPr>
              <a:t>Copyright © </a:t>
            </a:r>
            <a:r>
              <a:rPr lang="en-US" sz="800" b="0" i="1" dirty="0" smtClean="0">
                <a:solidFill>
                  <a:srgbClr val="6A6D6E"/>
                </a:solidFill>
                <a:latin typeface="Calibri" panose="020F0502020204030204" pitchFamily="34" charset="0"/>
                <a:cs typeface="ＭＳ Ｐゴシック"/>
              </a:rPr>
              <a:t>2019 </a:t>
            </a:r>
            <a:r>
              <a:rPr lang="en-US" sz="800" b="0" i="1" dirty="0">
                <a:solidFill>
                  <a:srgbClr val="6A6D6E"/>
                </a:solidFill>
                <a:latin typeface="Calibri" panose="020F0502020204030204" pitchFamily="34" charset="0"/>
                <a:cs typeface="ＭＳ Ｐゴシック"/>
              </a:rPr>
              <a:t>by Hartford Funds</a:t>
            </a:r>
            <a:r>
              <a:rPr lang="en-US" sz="800" b="0" i="1" dirty="0" smtClean="0">
                <a:solidFill>
                  <a:srgbClr val="6A6D6E"/>
                </a:solidFill>
                <a:latin typeface="Calibri" panose="020F0502020204030204" pitchFamily="34" charset="0"/>
                <a:cs typeface="ＭＳ Ｐゴシック"/>
              </a:rPr>
              <a:t>.</a:t>
            </a:r>
            <a:r>
              <a:rPr lang="en-US" sz="800" b="0" i="1" dirty="0">
                <a:solidFill>
                  <a:srgbClr val="6A6D6E"/>
                </a:solidFill>
                <a:latin typeface="Calibri" panose="020F0502020204030204" pitchFamily="34" charset="0"/>
                <a:cs typeface="ＭＳ Ｐゴシック"/>
              </a:rPr>
              <a:t/>
            </a:r>
            <a:br>
              <a:rPr lang="en-US" sz="800" b="0" i="1" dirty="0">
                <a:solidFill>
                  <a:srgbClr val="6A6D6E"/>
                </a:solidFill>
                <a:latin typeface="Calibri" panose="020F0502020204030204" pitchFamily="34" charset="0"/>
                <a:cs typeface="ＭＳ Ｐゴシック"/>
              </a:rPr>
            </a:br>
            <a:r>
              <a:rPr lang="en-US" sz="800" b="0" i="1" dirty="0">
                <a:solidFill>
                  <a:srgbClr val="6A6D6E"/>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rgbClr val="6A6D6E"/>
                </a:solidFill>
                <a:latin typeface="Calibri" panose="020F0502020204030204" pitchFamily="34" charset="0"/>
                <a:cs typeface="ＭＳ Ｐゴシック"/>
              </a:rPr>
              <a:t> </a:t>
            </a:r>
            <a:endParaRPr lang="en-US" b="0" dirty="0">
              <a:solidFill>
                <a:srgbClr val="6A6D6E"/>
              </a:solidFill>
              <a:latin typeface="Calibri" panose="020F0502020204030204" pitchFamily="34" charset="0"/>
              <a:cs typeface="ＭＳ Ｐゴシック"/>
            </a:endParaRPr>
          </a:p>
        </p:txBody>
      </p:sp>
      <p:sp>
        <p:nvSpPr>
          <p:cNvPr id="4" name="Slide Number Placeholder 3"/>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71656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0"/>
          <p:cNvGraphicFramePr>
            <a:graphicFrameLocks/>
          </p:cNvGraphicFramePr>
          <p:nvPr>
            <p:extLst>
              <p:ext uri="{D42A27DB-BD31-4B8C-83A1-F6EECF244321}">
                <p14:modId xmlns:p14="http://schemas.microsoft.com/office/powerpoint/2010/main" val="2272221490"/>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91139" name="Title 9"/>
          <p:cNvSpPr>
            <a:spLocks noGrp="1"/>
          </p:cNvSpPr>
          <p:nvPr>
            <p:ph type="title"/>
          </p:nvPr>
        </p:nvSpPr>
        <p:spPr/>
        <p:txBody>
          <a:bodyPr/>
          <a:lstStyle/>
          <a:p>
            <a:r>
              <a:rPr lang="en-US" dirty="0" smtClean="0">
                <a:cs typeface="Arial" charset="0"/>
              </a:rPr>
              <a:t>3 Questions</a:t>
            </a:r>
          </a:p>
        </p:txBody>
      </p:sp>
      <p:sp>
        <p:nvSpPr>
          <p:cNvPr id="9" name="TextBox 8"/>
          <p:cNvSpPr txBox="1">
            <a:spLocks noChangeArrowheads="1"/>
          </p:cNvSpPr>
          <p:nvPr/>
        </p:nvSpPr>
        <p:spPr bwMode="auto">
          <a:xfrm>
            <a:off x="647700" y="1152931"/>
            <a:ext cx="6400800" cy="461665"/>
          </a:xfrm>
          <a:prstGeom prst="rect">
            <a:avLst/>
          </a:prstGeom>
          <a:noFill/>
          <a:ln w="9525">
            <a:noFill/>
            <a:miter lim="800000"/>
            <a:headEnd/>
            <a:tailEnd/>
          </a:ln>
        </p:spPr>
        <p:txBody>
          <a:bodyPr>
            <a:spAutoFit/>
          </a:bodyPr>
          <a:lstStyle/>
          <a:p>
            <a:r>
              <a:rPr lang="en-US" dirty="0" smtClean="0">
                <a:solidFill>
                  <a:srgbClr val="0086BE"/>
                </a:solidFill>
                <a:latin typeface="Calibri" panose="020F0502020204030204" pitchFamily="34" charset="0"/>
                <a:cs typeface="ＭＳ Ｐゴシック"/>
              </a:rPr>
              <a:t>Consumer </a:t>
            </a:r>
            <a:r>
              <a:rPr lang="en-US" dirty="0">
                <a:solidFill>
                  <a:srgbClr val="0086BE"/>
                </a:solidFill>
                <a:latin typeface="Calibri" panose="020F0502020204030204" pitchFamily="34" charset="0"/>
                <a:cs typeface="ＭＳ Ｐゴシック"/>
              </a:rPr>
              <a:t>Expenditures—65 Years and older </a:t>
            </a:r>
          </a:p>
        </p:txBody>
      </p:sp>
      <p:sp>
        <p:nvSpPr>
          <p:cNvPr id="11" name="TextBox 16"/>
          <p:cNvSpPr txBox="1">
            <a:spLocks noChangeArrowheads="1"/>
          </p:cNvSpPr>
          <p:nvPr/>
        </p:nvSpPr>
        <p:spPr bwMode="auto">
          <a:xfrm>
            <a:off x="438150" y="6015162"/>
            <a:ext cx="7162800" cy="553998"/>
          </a:xfrm>
          <a:prstGeom prst="rect">
            <a:avLst/>
          </a:prstGeom>
          <a:noFill/>
          <a:ln w="9525">
            <a:noFill/>
            <a:miter lim="800000"/>
            <a:headEnd/>
            <a:tailEnd/>
          </a:ln>
        </p:spPr>
        <p:txBody>
          <a:bodyPr>
            <a:spAutoFit/>
          </a:bodyPr>
          <a:lstStyle/>
          <a:p>
            <a:r>
              <a:rPr lang="en-US" sz="1000" b="0" dirty="0">
                <a:latin typeface="Calibri" panose="020F0502020204030204" pitchFamily="34" charset="0"/>
                <a:cs typeface="ＭＳ Ｐゴシック"/>
              </a:rPr>
              <a:t>Source: </a:t>
            </a:r>
            <a:r>
              <a:rPr lang="en-US" sz="1000" b="0" dirty="0">
                <a:latin typeface="Calibri" panose="020F0502020204030204" pitchFamily="34" charset="0"/>
              </a:rPr>
              <a:t>Source: Bureau of Labor Statistics Consumer Expenditure Survey, 2016-2017, September 2018</a:t>
            </a:r>
          </a:p>
          <a:p>
            <a:endParaRPr lang="en-US" sz="1000" dirty="0">
              <a:latin typeface="Calibri" panose="020F0502020204030204" pitchFamily="34" charset="0"/>
              <a:cs typeface="ＭＳ Ｐゴシック"/>
            </a:endParaRPr>
          </a:p>
          <a:p>
            <a:endParaRPr lang="en-US" sz="1000" dirty="0">
              <a:latin typeface="Calibri" panose="020F0502020204030204" pitchFamily="34" charset="0"/>
              <a:cs typeface="ＭＳ Ｐゴシック"/>
            </a:endParaRPr>
          </a:p>
        </p:txBody>
      </p:sp>
      <p:sp>
        <p:nvSpPr>
          <p:cNvPr id="12" name="TextBox 8"/>
          <p:cNvSpPr txBox="1">
            <a:spLocks noChangeArrowheads="1"/>
          </p:cNvSpPr>
          <p:nvPr/>
        </p:nvSpPr>
        <p:spPr bwMode="auto">
          <a:xfrm>
            <a:off x="6864541" y="3466087"/>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31</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0"/>
          <p:cNvGraphicFramePr>
            <a:graphicFrameLocks/>
          </p:cNvGraphicFramePr>
          <p:nvPr>
            <p:extLst>
              <p:ext uri="{D42A27DB-BD31-4B8C-83A1-F6EECF244321}">
                <p14:modId xmlns:p14="http://schemas.microsoft.com/office/powerpoint/2010/main" val="2118670111"/>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93187" name="Title 9"/>
          <p:cNvSpPr>
            <a:spLocks noGrp="1"/>
          </p:cNvSpPr>
          <p:nvPr>
            <p:ph type="title"/>
          </p:nvPr>
        </p:nvSpPr>
        <p:spPr/>
        <p:txBody>
          <a:bodyPr/>
          <a:lstStyle/>
          <a:p>
            <a:r>
              <a:rPr lang="en-US" dirty="0" smtClean="0">
                <a:cs typeface="Arial" charset="0"/>
              </a:rPr>
              <a:t>3 Questions</a:t>
            </a:r>
          </a:p>
        </p:txBody>
      </p:sp>
      <p:sp>
        <p:nvSpPr>
          <p:cNvPr id="8" name="TextBox 7"/>
          <p:cNvSpPr txBox="1">
            <a:spLocks noChangeArrowheads="1"/>
          </p:cNvSpPr>
          <p:nvPr/>
        </p:nvSpPr>
        <p:spPr bwMode="auto">
          <a:xfrm>
            <a:off x="647700" y="1152193"/>
            <a:ext cx="6400800" cy="738664"/>
          </a:xfrm>
          <a:prstGeom prst="rect">
            <a:avLst/>
          </a:prstGeom>
          <a:noFill/>
          <a:ln w="9525">
            <a:noFill/>
            <a:miter lim="800000"/>
            <a:headEnd/>
            <a:tailEnd/>
          </a:ln>
        </p:spPr>
        <p:txBody>
          <a:bodyPr>
            <a:spAutoFit/>
          </a:bodyPr>
          <a:lstStyle/>
          <a:p>
            <a:r>
              <a:rPr lang="en-US" dirty="0" smtClean="0">
                <a:solidFill>
                  <a:srgbClr val="0086BE"/>
                </a:solidFill>
                <a:latin typeface="Calibri" panose="020F0502020204030204" pitchFamily="34" charset="0"/>
                <a:cs typeface="ＭＳ Ｐゴシック"/>
              </a:rPr>
              <a:t>Health Care Expense</a:t>
            </a:r>
          </a:p>
          <a:p>
            <a:r>
              <a:rPr lang="en-US" sz="1800" b="0" dirty="0" smtClean="0">
                <a:latin typeface="Calibri" panose="020F0502020204030204" pitchFamily="34" charset="0"/>
                <a:cs typeface="ＭＳ Ｐゴシック"/>
              </a:rPr>
              <a:t>Consumer </a:t>
            </a:r>
            <a:r>
              <a:rPr lang="en-US" sz="1800" b="0" dirty="0">
                <a:latin typeface="Calibri" panose="020F0502020204030204" pitchFamily="34" charset="0"/>
                <a:cs typeface="ＭＳ Ｐゴシック"/>
              </a:rPr>
              <a:t>Expenditures—65 Years and older </a:t>
            </a:r>
          </a:p>
        </p:txBody>
      </p:sp>
      <p:sp>
        <p:nvSpPr>
          <p:cNvPr id="10" name="TextBox 16"/>
          <p:cNvSpPr txBox="1">
            <a:spLocks noChangeArrowheads="1"/>
          </p:cNvSpPr>
          <p:nvPr/>
        </p:nvSpPr>
        <p:spPr bwMode="auto">
          <a:xfrm>
            <a:off x="438150" y="6084736"/>
            <a:ext cx="7162800" cy="554038"/>
          </a:xfrm>
          <a:prstGeom prst="rect">
            <a:avLst/>
          </a:prstGeom>
          <a:noFill/>
          <a:ln w="9525">
            <a:noFill/>
            <a:miter lim="800000"/>
            <a:headEnd/>
            <a:tailEnd/>
          </a:ln>
        </p:spPr>
        <p:txBody>
          <a:bodyPr>
            <a:spAutoFit/>
          </a:bodyPr>
          <a:lstStyle/>
          <a:p>
            <a:r>
              <a:rPr lang="en-US" sz="1000" b="0" dirty="0">
                <a:latin typeface="Calibri" panose="020F0502020204030204" pitchFamily="34" charset="0"/>
                <a:cs typeface="ＭＳ Ｐゴシック"/>
              </a:rPr>
              <a:t>Source: </a:t>
            </a:r>
            <a:r>
              <a:rPr lang="en-US" sz="1000" b="0" dirty="0">
                <a:latin typeface="Calibri" panose="020F0502020204030204" pitchFamily="34" charset="0"/>
              </a:rPr>
              <a:t>Source: Bureau of Labor Statistics Consumer Expenditure Survey, 2016-2017, September 2018</a:t>
            </a:r>
          </a:p>
          <a:p>
            <a:endParaRPr lang="en-US" sz="1000" dirty="0">
              <a:latin typeface="Calibri" panose="020F0502020204030204" pitchFamily="34" charset="0"/>
              <a:cs typeface="ＭＳ Ｐゴシック"/>
            </a:endParaRPr>
          </a:p>
          <a:p>
            <a:endParaRPr lang="en-US" sz="1000" dirty="0">
              <a:latin typeface="Calibri" panose="020F0502020204030204" pitchFamily="34" charset="0"/>
              <a:cs typeface="ＭＳ Ｐゴシック"/>
            </a:endParaRPr>
          </a:p>
        </p:txBody>
      </p:sp>
      <p:sp>
        <p:nvSpPr>
          <p:cNvPr id="11" name="TextBox 8"/>
          <p:cNvSpPr txBox="1">
            <a:spLocks noChangeArrowheads="1"/>
          </p:cNvSpPr>
          <p:nvPr/>
        </p:nvSpPr>
        <p:spPr bwMode="auto">
          <a:xfrm>
            <a:off x="6875010" y="3470135"/>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32</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9"/>
          <p:cNvSpPr>
            <a:spLocks noGrp="1"/>
          </p:cNvSpPr>
          <p:nvPr>
            <p:ph type="title"/>
          </p:nvPr>
        </p:nvSpPr>
        <p:spPr/>
        <p:txBody>
          <a:bodyPr/>
          <a:lstStyle/>
          <a:p>
            <a:r>
              <a:rPr lang="en-US" dirty="0" smtClean="0">
                <a:cs typeface="Arial" charset="0"/>
              </a:rPr>
              <a:t>3 Questions</a:t>
            </a:r>
          </a:p>
        </p:txBody>
      </p:sp>
      <p:sp>
        <p:nvSpPr>
          <p:cNvPr id="9" name="TextBox 8"/>
          <p:cNvSpPr txBox="1">
            <a:spLocks noChangeArrowheads="1"/>
          </p:cNvSpPr>
          <p:nvPr/>
        </p:nvSpPr>
        <p:spPr bwMode="auto">
          <a:xfrm>
            <a:off x="647700" y="1152193"/>
            <a:ext cx="6286500" cy="738664"/>
          </a:xfrm>
          <a:prstGeom prst="rect">
            <a:avLst/>
          </a:prstGeom>
          <a:noFill/>
          <a:ln w="9525">
            <a:noFill/>
            <a:miter lim="800000"/>
            <a:headEnd/>
            <a:tailEnd/>
          </a:ln>
        </p:spPr>
        <p:txBody>
          <a:bodyPr wrap="square">
            <a:spAutoFit/>
          </a:bodyPr>
          <a:lstStyle/>
          <a:p>
            <a:r>
              <a:rPr lang="en-US" dirty="0" smtClean="0">
                <a:solidFill>
                  <a:srgbClr val="0086BE"/>
                </a:solidFill>
                <a:latin typeface="Calibri" panose="020F0502020204030204" pitchFamily="34" charset="0"/>
                <a:cs typeface="ＭＳ Ｐゴシック"/>
              </a:rPr>
              <a:t>Other Expenses</a:t>
            </a:r>
          </a:p>
          <a:p>
            <a:r>
              <a:rPr lang="en-US" sz="1800" b="0" dirty="0" smtClean="0">
                <a:latin typeface="Calibri" panose="020F0502020204030204" pitchFamily="34" charset="0"/>
                <a:cs typeface="ＭＳ Ｐゴシック"/>
              </a:rPr>
              <a:t>Consumer </a:t>
            </a:r>
            <a:r>
              <a:rPr lang="en-US" sz="1800" b="0" dirty="0">
                <a:latin typeface="Calibri" panose="020F0502020204030204" pitchFamily="34" charset="0"/>
                <a:cs typeface="ＭＳ Ｐゴシック"/>
              </a:rPr>
              <a:t>Expenditures—65 Years and older </a:t>
            </a:r>
          </a:p>
        </p:txBody>
      </p:sp>
      <p:graphicFrame>
        <p:nvGraphicFramePr>
          <p:cNvPr id="2" name="Content Placeholder 10"/>
          <p:cNvGraphicFramePr>
            <a:graphicFrameLocks noGrp="1"/>
          </p:cNvGraphicFramePr>
          <p:nvPr>
            <p:ph idx="1"/>
            <p:extLst>
              <p:ext uri="{D42A27DB-BD31-4B8C-83A1-F6EECF244321}">
                <p14:modId xmlns:p14="http://schemas.microsoft.com/office/powerpoint/2010/main" val="729368677"/>
              </p:ext>
            </p:extLst>
          </p:nvPr>
        </p:nvGraphicFramePr>
        <p:xfrm>
          <a:off x="0" y="1790700"/>
          <a:ext cx="9143999" cy="40732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6"/>
          <p:cNvSpPr txBox="1">
            <a:spLocks noChangeArrowheads="1"/>
          </p:cNvSpPr>
          <p:nvPr/>
        </p:nvSpPr>
        <p:spPr bwMode="auto">
          <a:xfrm>
            <a:off x="438150" y="6015162"/>
            <a:ext cx="7162800" cy="554038"/>
          </a:xfrm>
          <a:prstGeom prst="rect">
            <a:avLst/>
          </a:prstGeom>
          <a:noFill/>
          <a:ln w="9525">
            <a:noFill/>
            <a:miter lim="800000"/>
            <a:headEnd/>
            <a:tailEnd/>
          </a:ln>
        </p:spPr>
        <p:txBody>
          <a:bodyPr>
            <a:spAutoFit/>
          </a:bodyPr>
          <a:lstStyle/>
          <a:p>
            <a:r>
              <a:rPr lang="en-US" sz="1000" b="0" dirty="0">
                <a:latin typeface="Calibri" panose="020F0502020204030204" pitchFamily="34" charset="0"/>
                <a:cs typeface="ＭＳ Ｐゴシック"/>
              </a:rPr>
              <a:t>Source: </a:t>
            </a:r>
            <a:r>
              <a:rPr lang="en-US" sz="1000" b="0" dirty="0">
                <a:latin typeface="Calibri" panose="020F0502020204030204" pitchFamily="34" charset="0"/>
              </a:rPr>
              <a:t>Source: Bureau of Labor Statistics Consumer Expenditure Survey, 2016-2017, September 2018</a:t>
            </a:r>
          </a:p>
          <a:p>
            <a:endParaRPr lang="en-US" sz="1000" dirty="0">
              <a:latin typeface="Calibri" panose="020F0502020204030204" pitchFamily="34" charset="0"/>
              <a:cs typeface="ＭＳ Ｐゴシック"/>
            </a:endParaRPr>
          </a:p>
          <a:p>
            <a:endParaRPr lang="en-US" sz="1000" dirty="0">
              <a:latin typeface="Calibri" panose="020F0502020204030204" pitchFamily="34" charset="0"/>
              <a:cs typeface="ＭＳ Ｐゴシック"/>
            </a:endParaRPr>
          </a:p>
        </p:txBody>
      </p:sp>
      <p:sp>
        <p:nvSpPr>
          <p:cNvPr id="12" name="TextBox 8"/>
          <p:cNvSpPr txBox="1">
            <a:spLocks noChangeArrowheads="1"/>
          </p:cNvSpPr>
          <p:nvPr/>
        </p:nvSpPr>
        <p:spPr bwMode="auto">
          <a:xfrm>
            <a:off x="6880412" y="3465055"/>
            <a:ext cx="1756378" cy="738664"/>
          </a:xfrm>
          <a:prstGeom prst="rect">
            <a:avLst/>
          </a:prstGeom>
          <a:noFill/>
          <a:ln w="9525">
            <a:noFill/>
            <a:miter lim="800000"/>
            <a:headEnd/>
            <a:tailEnd/>
          </a:ln>
        </p:spPr>
        <p:txBody>
          <a:bodyPr wrap="none">
            <a:spAutoFit/>
          </a:bodyPr>
          <a:lstStyle/>
          <a:p>
            <a:r>
              <a:rPr lang="en-US" sz="1400" b="0" dirty="0">
                <a:latin typeface="Calibri" panose="020F0502020204030204" pitchFamily="34" charset="0"/>
                <a:cs typeface="ＭＳ Ｐゴシック"/>
              </a:rPr>
              <a:t>Avg. Income: $48,570</a:t>
            </a:r>
          </a:p>
          <a:p>
            <a:r>
              <a:rPr lang="en-US" sz="1400" b="0" dirty="0">
                <a:latin typeface="Calibri" panose="020F0502020204030204" pitchFamily="34" charset="0"/>
                <a:cs typeface="ＭＳ Ｐゴシック"/>
              </a:rPr>
              <a:t>Avg. Age: 74.3</a:t>
            </a:r>
          </a:p>
          <a:p>
            <a:r>
              <a:rPr lang="en-US" sz="1400" b="0" dirty="0">
                <a:latin typeface="Calibri" panose="020F0502020204030204" pitchFamily="34" charset="0"/>
                <a:cs typeface="ＭＳ Ｐゴシック"/>
              </a:rPr>
              <a:t>Household size: 1.7</a:t>
            </a: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33</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 y="1128126"/>
            <a:ext cx="8602663"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4"/>
          <p:cNvSpPr txBox="1">
            <a:spLocks/>
          </p:cNvSpPr>
          <p:nvPr/>
        </p:nvSpPr>
        <p:spPr>
          <a:xfrm>
            <a:off x="770467" y="2882900"/>
            <a:ext cx="4419600" cy="2514600"/>
          </a:xfrm>
          <a:prstGeom prst="rect">
            <a:avLst/>
          </a:prstGeom>
        </p:spPr>
        <p:txBody>
          <a:bodyPr anchor="t"/>
          <a:lstStyle>
            <a:lvl1pPr marL="231775" indent="-231775" algn="l" rtl="0" fontAlgn="base">
              <a:spcBef>
                <a:spcPct val="20000"/>
              </a:spcBef>
              <a:spcAft>
                <a:spcPct val="0"/>
              </a:spcAft>
              <a:buChar char="•"/>
              <a:defRPr sz="3000">
                <a:solidFill>
                  <a:srgbClr val="292929"/>
                </a:solidFill>
                <a:latin typeface="Arial" pitchFamily="34" charset="0"/>
                <a:ea typeface="+mn-ea"/>
                <a:cs typeface="Arial" pitchFamily="34" charset="0"/>
              </a:defRPr>
            </a:lvl1pPr>
            <a:lvl2pPr marL="742950" indent="-285750" algn="l" rtl="0" fontAlgn="base">
              <a:spcBef>
                <a:spcPct val="20000"/>
              </a:spcBef>
              <a:spcAft>
                <a:spcPct val="0"/>
              </a:spcAft>
              <a:buChar char="–"/>
              <a:defRPr sz="2800">
                <a:solidFill>
                  <a:srgbClr val="292929"/>
                </a:solidFill>
                <a:latin typeface="Arial" pitchFamily="34" charset="0"/>
                <a:cs typeface="Arial" pitchFamily="34" charset="0"/>
              </a:defRPr>
            </a:lvl2pPr>
            <a:lvl3pPr marL="1143000" indent="-228600" algn="l" rtl="0" fontAlgn="base">
              <a:spcBef>
                <a:spcPct val="20000"/>
              </a:spcBef>
              <a:spcAft>
                <a:spcPct val="0"/>
              </a:spcAft>
              <a:buChar char="•"/>
              <a:defRPr sz="2400">
                <a:solidFill>
                  <a:srgbClr val="292929"/>
                </a:solidFill>
                <a:latin typeface="Arial" pitchFamily="34" charset="0"/>
                <a:cs typeface="Arial" pitchFamily="34" charset="0"/>
              </a:defRPr>
            </a:lvl3pPr>
            <a:lvl4pPr marL="1600200" indent="-228600" algn="l" rtl="0" fontAlgn="base">
              <a:spcBef>
                <a:spcPct val="20000"/>
              </a:spcBef>
              <a:spcAft>
                <a:spcPct val="0"/>
              </a:spcAft>
              <a:buChar char="–"/>
              <a:defRPr sz="2000">
                <a:solidFill>
                  <a:srgbClr val="292929"/>
                </a:solidFill>
                <a:latin typeface="Arial" pitchFamily="34" charset="0"/>
                <a:cs typeface="Arial" pitchFamily="34" charset="0"/>
              </a:defRPr>
            </a:lvl4pPr>
            <a:lvl5pPr marL="2057400" indent="-228600" algn="l" rtl="0" fontAlgn="base">
              <a:spcBef>
                <a:spcPct val="20000"/>
              </a:spcBef>
              <a:spcAft>
                <a:spcPct val="0"/>
              </a:spcAft>
              <a:buChar char="»"/>
              <a:defRPr sz="2000">
                <a:solidFill>
                  <a:srgbClr val="29292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a:lstStyle>
          <a:p>
            <a:pPr marL="0" indent="0">
              <a:spcBef>
                <a:spcPts val="0"/>
              </a:spcBef>
              <a:spcAft>
                <a:spcPts val="6500"/>
              </a:spcAft>
              <a:buFontTx/>
              <a:buNone/>
              <a:defRPr/>
            </a:pPr>
            <a:r>
              <a:rPr lang="en-US" sz="2800" kern="0" dirty="0" smtClean="0">
                <a:solidFill>
                  <a:srgbClr val="E77725"/>
                </a:solidFill>
                <a:latin typeface="Calibri" panose="020F0502020204030204" pitchFamily="34" charset="0"/>
                <a:cs typeface="Arial" charset="0"/>
              </a:rPr>
              <a:t>Intentional Investing</a:t>
            </a:r>
          </a:p>
        </p:txBody>
      </p:sp>
      <p:sp>
        <p:nvSpPr>
          <p:cNvPr id="3" name="Title 2"/>
          <p:cNvSpPr>
            <a:spLocks noGrp="1"/>
          </p:cNvSpPr>
          <p:nvPr>
            <p:ph type="title"/>
          </p:nvPr>
        </p:nvSpPr>
        <p:spPr/>
        <p:txBody>
          <a:bodyPr/>
          <a:lstStyle/>
          <a:p>
            <a:endParaRPr lang="en-US" dirty="0"/>
          </a:p>
        </p:txBody>
      </p:sp>
      <p:sp>
        <p:nvSpPr>
          <p:cNvPr id="7"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latin typeface="Calibri" panose="020F0502020204030204" pitchFamily="34" charset="0"/>
                <a:cs typeface="ＭＳ Ｐゴシック"/>
              </a:rPr>
              <a:t>Copyright © </a:t>
            </a:r>
            <a:r>
              <a:rPr lang="en-US" sz="800" b="0" i="1" dirty="0" smtClean="0">
                <a:latin typeface="Calibri" panose="020F0502020204030204" pitchFamily="34" charset="0"/>
                <a:cs typeface="ＭＳ Ｐゴシック"/>
              </a:rPr>
              <a:t>2019 </a:t>
            </a:r>
            <a:r>
              <a:rPr lang="en-US" sz="800" b="0" i="1" dirty="0">
                <a:latin typeface="Calibri" panose="020F0502020204030204" pitchFamily="34" charset="0"/>
                <a:cs typeface="ＭＳ Ｐゴシック"/>
              </a:rPr>
              <a:t>by Hartford Funds</a:t>
            </a:r>
            <a:r>
              <a:rPr lang="en-US" sz="800" b="0" i="1" dirty="0" smtClean="0">
                <a:latin typeface="Calibri" panose="020F0502020204030204" pitchFamily="34" charset="0"/>
                <a:cs typeface="ＭＳ Ｐゴシック"/>
              </a:rPr>
              <a:t>.</a:t>
            </a:r>
            <a:r>
              <a:rPr lang="en-US" sz="800" b="0" i="1" dirty="0">
                <a:latin typeface="Calibri" panose="020F0502020204030204" pitchFamily="34" charset="0"/>
                <a:cs typeface="ＭＳ Ｐゴシック"/>
              </a:rPr>
              <a:t/>
            </a:r>
            <a:br>
              <a:rPr lang="en-US" sz="800" b="0" i="1" dirty="0">
                <a:latin typeface="Calibri" panose="020F0502020204030204" pitchFamily="34" charset="0"/>
                <a:cs typeface="ＭＳ Ｐゴシック"/>
              </a:rPr>
            </a:br>
            <a:r>
              <a:rPr lang="en-US" sz="800" b="0" i="1" dirty="0">
                <a:latin typeface="Calibri" panose="020F0502020204030204" pitchFamily="34" charset="0"/>
                <a:cs typeface="ＭＳ Ｐゴシック"/>
              </a:rPr>
              <a:t>All rights reserved. No part of this document may be reproduced, published or posted without the permission of Hartford Funds.</a:t>
            </a:r>
            <a:r>
              <a:rPr lang="en-US" sz="800" b="0" dirty="0">
                <a:latin typeface="Calibri" panose="020F0502020204030204" pitchFamily="34" charset="0"/>
                <a:cs typeface="ＭＳ Ｐゴシック"/>
              </a:rPr>
              <a:t> </a:t>
            </a:r>
            <a:endParaRPr lang="en-US" b="0" dirty="0">
              <a:latin typeface="Calibri" panose="020F0502020204030204" pitchFamily="34" charset="0"/>
              <a:cs typeface="ＭＳ Ｐゴシック"/>
            </a:endParaRPr>
          </a:p>
        </p:txBody>
      </p:sp>
      <p:sp>
        <p:nvSpPr>
          <p:cNvPr id="4" name="Slide Number Placeholder 3"/>
          <p:cNvSpPr>
            <a:spLocks noGrp="1"/>
          </p:cNvSpPr>
          <p:nvPr>
            <p:ph type="sldNum" sz="quarter" idx="12"/>
          </p:nvPr>
        </p:nvSpPr>
        <p:spPr/>
        <p:txBody>
          <a:bodyPr/>
          <a:lstStyle/>
          <a:p>
            <a:pPr>
              <a:defRPr/>
            </a:pPr>
            <a:fld id="{14E545A1-3DD3-4C0F-A7DC-8FF35B4119E2}" type="slidenum">
              <a:rPr lang="en-US" smtClean="0">
                <a:solidFill>
                  <a:schemeClr val="bg1"/>
                </a:solidFill>
              </a:rPr>
              <a:pPr>
                <a:defRPr/>
              </a:pPr>
              <a:t>34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24"/>
          <a:stretch/>
        </p:blipFill>
        <p:spPr bwMode="auto">
          <a:xfrm>
            <a:off x="0" y="676894"/>
            <a:ext cx="9144000" cy="618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0"/>
            <a:ext cx="6705600" cy="687897"/>
          </a:xfrm>
        </p:spPr>
        <p:txBody>
          <a:bodyPr/>
          <a:lstStyle/>
          <a:p>
            <a:pPr>
              <a:defRPr/>
            </a:pPr>
            <a:r>
              <a:rPr lang="en-US" dirty="0"/>
              <a:t>Intentional Investing</a:t>
            </a:r>
          </a:p>
        </p:txBody>
      </p:sp>
      <p:sp>
        <p:nvSpPr>
          <p:cNvPr id="6"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chemeClr val="bg1"/>
                </a:solidFill>
                <a:latin typeface="Calibri" panose="020F0502020204030204" pitchFamily="34" charset="0"/>
                <a:cs typeface="ＭＳ Ｐゴシック"/>
              </a:rPr>
              <a:t>Copyright © </a:t>
            </a:r>
            <a:r>
              <a:rPr lang="en-US" sz="800" b="0" i="1" dirty="0" smtClean="0">
                <a:solidFill>
                  <a:schemeClr val="bg1"/>
                </a:solidFill>
                <a:latin typeface="Calibri" panose="020F0502020204030204" pitchFamily="34" charset="0"/>
                <a:cs typeface="ＭＳ Ｐゴシック"/>
              </a:rPr>
              <a:t>2019 </a:t>
            </a:r>
            <a:r>
              <a:rPr lang="en-US" sz="800" b="0" i="1" dirty="0">
                <a:solidFill>
                  <a:schemeClr val="bg1"/>
                </a:solidFill>
                <a:latin typeface="Calibri" panose="020F0502020204030204" pitchFamily="34" charset="0"/>
                <a:cs typeface="ＭＳ Ｐゴシック"/>
              </a:rPr>
              <a:t>by Hartford Funds</a:t>
            </a:r>
            <a:r>
              <a:rPr lang="en-US" sz="800" b="0" i="1" dirty="0" smtClean="0">
                <a:solidFill>
                  <a:schemeClr val="bg1"/>
                </a:solidFill>
                <a:latin typeface="Calibri" panose="020F0502020204030204" pitchFamily="34" charset="0"/>
                <a:cs typeface="ＭＳ Ｐゴシック"/>
              </a:rPr>
              <a:t>.</a:t>
            </a:r>
            <a:r>
              <a:rPr lang="en-US" sz="800" b="0" i="1" dirty="0">
                <a:solidFill>
                  <a:schemeClr val="bg1"/>
                </a:solidFill>
                <a:latin typeface="Calibri" panose="020F0502020204030204" pitchFamily="34" charset="0"/>
                <a:cs typeface="ＭＳ Ｐゴシック"/>
              </a:rPr>
              <a:t/>
            </a:r>
            <a:br>
              <a:rPr lang="en-US" sz="800" b="0" i="1" dirty="0">
                <a:solidFill>
                  <a:schemeClr val="bg1"/>
                </a:solidFill>
                <a:latin typeface="Calibri" panose="020F0502020204030204" pitchFamily="34" charset="0"/>
                <a:cs typeface="ＭＳ Ｐゴシック"/>
              </a:rPr>
            </a:br>
            <a:r>
              <a:rPr lang="en-US" sz="800" b="0" i="1" dirty="0">
                <a:solidFill>
                  <a:schemeClr val="bg1"/>
                </a:solidFill>
                <a:latin typeface="Calibri" panose="020F0502020204030204" pitchFamily="34" charset="0"/>
                <a:cs typeface="ＭＳ Ｐゴシック"/>
              </a:rPr>
              <a:t>All rights reserved. No part of this document may be reproduced, published or posted without the permission of Hartford Funds.</a:t>
            </a:r>
            <a:r>
              <a:rPr lang="en-US" sz="800" b="0" dirty="0">
                <a:solidFill>
                  <a:schemeClr val="bg1"/>
                </a:solidFill>
                <a:latin typeface="Calibri" panose="020F0502020204030204" pitchFamily="34" charset="0"/>
                <a:cs typeface="ＭＳ Ｐゴシック"/>
              </a:rPr>
              <a:t> </a:t>
            </a:r>
            <a:endParaRPr lang="en-US" b="0" dirty="0">
              <a:solidFill>
                <a:schemeClr val="bg1"/>
              </a:solidFill>
              <a:latin typeface="Calibri" panose="020F0502020204030204" pitchFamily="34" charset="0"/>
              <a:cs typeface="ＭＳ Ｐゴシック"/>
            </a:endParaRPr>
          </a:p>
        </p:txBody>
      </p:sp>
      <p:sp>
        <p:nvSpPr>
          <p:cNvPr id="3" name="Slide Number Placeholder 2"/>
          <p:cNvSpPr>
            <a:spLocks noGrp="1"/>
          </p:cNvSpPr>
          <p:nvPr>
            <p:ph type="sldNum" sz="quarter" idx="12"/>
          </p:nvPr>
        </p:nvSpPr>
        <p:spPr/>
        <p:txBody>
          <a:bodyPr/>
          <a:lstStyle/>
          <a:p>
            <a:pPr>
              <a:defRPr/>
            </a:pPr>
            <a:fld id="{14E545A1-3DD3-4C0F-A7DC-8FF35B4119E2}" type="slidenum">
              <a:rPr lang="en-US" smtClean="0">
                <a:solidFill>
                  <a:schemeClr val="bg1"/>
                </a:solidFill>
              </a:rPr>
              <a:pPr>
                <a:defRPr/>
              </a:pPr>
              <a:t>35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7"/>
          <p:cNvSpPr txBox="1">
            <a:spLocks noChangeArrowheads="1"/>
          </p:cNvSpPr>
          <p:nvPr/>
        </p:nvSpPr>
        <p:spPr bwMode="auto">
          <a:xfrm>
            <a:off x="1956282" y="1816100"/>
            <a:ext cx="1311898" cy="461665"/>
          </a:xfrm>
          <a:prstGeom prst="rect">
            <a:avLst/>
          </a:prstGeom>
          <a:noFill/>
          <a:ln w="9525">
            <a:noFill/>
            <a:miter lim="800000"/>
            <a:headEnd/>
            <a:tailEnd/>
          </a:ln>
        </p:spPr>
        <p:txBody>
          <a:bodyPr wrap="none">
            <a:spAutoFit/>
          </a:bodyPr>
          <a:lstStyle/>
          <a:p>
            <a:pPr algn="ctr"/>
            <a:r>
              <a:rPr lang="en-US" dirty="0">
                <a:latin typeface="Calibri" panose="020F0502020204030204" pitchFamily="34" charset="0"/>
                <a:cs typeface="ＭＳ Ｐゴシック"/>
              </a:rPr>
              <a:t>Quantity</a:t>
            </a:r>
          </a:p>
        </p:txBody>
      </p:sp>
      <p:sp>
        <p:nvSpPr>
          <p:cNvPr id="99330" name="TextBox 9"/>
          <p:cNvSpPr txBox="1">
            <a:spLocks noChangeArrowheads="1"/>
          </p:cNvSpPr>
          <p:nvPr/>
        </p:nvSpPr>
        <p:spPr bwMode="auto">
          <a:xfrm>
            <a:off x="5876918" y="1816100"/>
            <a:ext cx="1117614" cy="461665"/>
          </a:xfrm>
          <a:prstGeom prst="rect">
            <a:avLst/>
          </a:prstGeom>
          <a:noFill/>
          <a:ln w="9525">
            <a:noFill/>
            <a:miter lim="800000"/>
            <a:headEnd/>
            <a:tailEnd/>
          </a:ln>
        </p:spPr>
        <p:txBody>
          <a:bodyPr wrap="none">
            <a:spAutoFit/>
          </a:bodyPr>
          <a:lstStyle/>
          <a:p>
            <a:pPr algn="ctr"/>
            <a:r>
              <a:rPr lang="en-US" dirty="0">
                <a:latin typeface="Calibri" panose="020F0502020204030204" pitchFamily="34" charset="0"/>
                <a:cs typeface="ＭＳ Ｐゴシック"/>
              </a:rPr>
              <a:t>Quality</a:t>
            </a:r>
          </a:p>
        </p:txBody>
      </p:sp>
      <p:graphicFrame>
        <p:nvGraphicFramePr>
          <p:cNvPr id="99333" name="Chart 8"/>
          <p:cNvGraphicFramePr>
            <a:graphicFrameLocks/>
          </p:cNvGraphicFramePr>
          <p:nvPr>
            <p:extLst>
              <p:ext uri="{D42A27DB-BD31-4B8C-83A1-F6EECF244321}">
                <p14:modId xmlns:p14="http://schemas.microsoft.com/office/powerpoint/2010/main" val="3077865959"/>
              </p:ext>
            </p:extLst>
          </p:nvPr>
        </p:nvGraphicFramePr>
        <p:xfrm>
          <a:off x="368300" y="2374900"/>
          <a:ext cx="4559300" cy="3073400"/>
        </p:xfrm>
        <a:graphic>
          <a:graphicData uri="http://schemas.openxmlformats.org/presentationml/2006/ole">
            <mc:AlternateContent xmlns:mc="http://schemas.openxmlformats.org/markup-compatibility/2006">
              <mc:Choice xmlns:v="urn:schemas-microsoft-com:vml" Requires="v">
                <p:oleObj spid="_x0000_s164163" name="Chart" r:id="rId4" imgW="4560203" imgH="3072650" progId="Excel.Chart.8">
                  <p:embed followColorScheme="full"/>
                </p:oleObj>
              </mc:Choice>
              <mc:Fallback>
                <p:oleObj name="Chart" r:id="rId4" imgW="4560203" imgH="3072650" progId="Excel.Chart.8">
                  <p:embed followColorScheme="full"/>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2374900"/>
                        <a:ext cx="45593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4" name="Chart 14"/>
          <p:cNvGraphicFramePr>
            <a:graphicFrameLocks/>
          </p:cNvGraphicFramePr>
          <p:nvPr>
            <p:extLst>
              <p:ext uri="{D42A27DB-BD31-4B8C-83A1-F6EECF244321}">
                <p14:modId xmlns:p14="http://schemas.microsoft.com/office/powerpoint/2010/main" val="1930054188"/>
              </p:ext>
            </p:extLst>
          </p:nvPr>
        </p:nvGraphicFramePr>
        <p:xfrm>
          <a:off x="4178300" y="2374900"/>
          <a:ext cx="4559300" cy="3073400"/>
        </p:xfrm>
        <a:graphic>
          <a:graphicData uri="http://schemas.openxmlformats.org/presentationml/2006/ole">
            <mc:AlternateContent xmlns:mc="http://schemas.openxmlformats.org/markup-compatibility/2006">
              <mc:Choice xmlns:v="urn:schemas-microsoft-com:vml" Requires="v">
                <p:oleObj spid="_x0000_s164164" name="Chart" r:id="rId6" imgW="4560203" imgH="3072650" progId="Excel.Chart.8">
                  <p:embed followColorScheme="full"/>
                </p:oleObj>
              </mc:Choice>
              <mc:Fallback>
                <p:oleObj name="Chart" r:id="rId6" imgW="4560203" imgH="3072650" progId="Excel.Chart.8">
                  <p:embed followColorScheme="full"/>
                  <p:pic>
                    <p:nvPicPr>
                      <p:cNvPr id="0" name="Char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300" y="2374900"/>
                        <a:ext cx="45593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5" name="TextBox 15"/>
          <p:cNvSpPr txBox="1">
            <a:spLocks noChangeArrowheads="1"/>
          </p:cNvSpPr>
          <p:nvPr/>
        </p:nvSpPr>
        <p:spPr bwMode="auto">
          <a:xfrm>
            <a:off x="1587500" y="3312583"/>
            <a:ext cx="861326" cy="400110"/>
          </a:xfrm>
          <a:prstGeom prst="rect">
            <a:avLst/>
          </a:prstGeom>
          <a:noFill/>
          <a:ln w="9525">
            <a:noFill/>
            <a:miter lim="800000"/>
            <a:headEnd/>
            <a:tailEnd/>
          </a:ln>
        </p:spPr>
        <p:txBody>
          <a:bodyPr wrap="none">
            <a:spAutoFit/>
          </a:bodyPr>
          <a:lstStyle/>
          <a:p>
            <a:r>
              <a:rPr lang="en-US" sz="2000" dirty="0">
                <a:latin typeface="Calibri" panose="020F0502020204030204" pitchFamily="34" charset="0"/>
                <a:cs typeface="ＭＳ Ｐゴシック"/>
              </a:rPr>
              <a:t>Stocks</a:t>
            </a:r>
          </a:p>
        </p:txBody>
      </p:sp>
      <p:sp>
        <p:nvSpPr>
          <p:cNvPr id="99336" name="TextBox 16"/>
          <p:cNvSpPr txBox="1">
            <a:spLocks noChangeArrowheads="1"/>
          </p:cNvSpPr>
          <p:nvPr/>
        </p:nvSpPr>
        <p:spPr bwMode="auto">
          <a:xfrm>
            <a:off x="2315633" y="4440767"/>
            <a:ext cx="688009" cy="400110"/>
          </a:xfrm>
          <a:prstGeom prst="rect">
            <a:avLst/>
          </a:prstGeom>
          <a:noFill/>
          <a:ln w="9525">
            <a:noFill/>
            <a:miter lim="800000"/>
            <a:headEnd/>
            <a:tailEnd/>
          </a:ln>
        </p:spPr>
        <p:txBody>
          <a:bodyPr wrap="none">
            <a:spAutoFit/>
          </a:bodyPr>
          <a:lstStyle/>
          <a:p>
            <a:r>
              <a:rPr lang="en-US" sz="2000" dirty="0">
                <a:latin typeface="Calibri" panose="020F0502020204030204" pitchFamily="34" charset="0"/>
                <a:cs typeface="ＭＳ Ｐゴシック"/>
              </a:rPr>
              <a:t>Cash</a:t>
            </a:r>
          </a:p>
        </p:txBody>
      </p:sp>
      <p:sp>
        <p:nvSpPr>
          <p:cNvPr id="99337" name="TextBox 17"/>
          <p:cNvSpPr txBox="1">
            <a:spLocks noChangeArrowheads="1"/>
          </p:cNvSpPr>
          <p:nvPr/>
        </p:nvSpPr>
        <p:spPr bwMode="auto">
          <a:xfrm>
            <a:off x="2851683" y="3323166"/>
            <a:ext cx="845103" cy="400110"/>
          </a:xfrm>
          <a:prstGeom prst="rect">
            <a:avLst/>
          </a:prstGeom>
          <a:noFill/>
          <a:ln w="9525">
            <a:noFill/>
            <a:miter lim="800000"/>
            <a:headEnd/>
            <a:tailEnd/>
          </a:ln>
        </p:spPr>
        <p:txBody>
          <a:bodyPr wrap="none">
            <a:spAutoFit/>
          </a:bodyPr>
          <a:lstStyle/>
          <a:p>
            <a:r>
              <a:rPr lang="en-US" sz="2000" dirty="0">
                <a:latin typeface="Calibri" panose="020F0502020204030204" pitchFamily="34" charset="0"/>
                <a:cs typeface="ＭＳ Ｐゴシック"/>
              </a:rPr>
              <a:t>Bonds</a:t>
            </a:r>
          </a:p>
        </p:txBody>
      </p:sp>
      <p:sp>
        <p:nvSpPr>
          <p:cNvPr id="3" name="Title 2"/>
          <p:cNvSpPr>
            <a:spLocks noGrp="1"/>
          </p:cNvSpPr>
          <p:nvPr>
            <p:ph type="title"/>
          </p:nvPr>
        </p:nvSpPr>
        <p:spPr/>
        <p:txBody>
          <a:bodyPr/>
          <a:lstStyle/>
          <a:p>
            <a:pPr>
              <a:defRPr/>
            </a:pPr>
            <a:r>
              <a:rPr lang="en-US" dirty="0"/>
              <a:t>Intentional Investing</a:t>
            </a:r>
          </a:p>
        </p:txBody>
      </p:sp>
      <p:pic>
        <p:nvPicPr>
          <p:cNvPr id="164038" name="Picture 19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88000" y="2835275"/>
            <a:ext cx="16954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14E545A1-3DD3-4C0F-A7DC-8FF35B4119E2}" type="slidenum">
              <a:rPr lang="en-US" smtClean="0">
                <a:solidFill>
                  <a:srgbClr val="000000"/>
                </a:solidFill>
              </a:rPr>
              <a:pPr>
                <a:defRPr/>
              </a:pPr>
              <a:t>36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681" y="655637"/>
            <a:ext cx="80391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7" name="Rectangle 3"/>
          <p:cNvSpPr>
            <a:spLocks noGrp="1" noChangeArrowheads="1"/>
          </p:cNvSpPr>
          <p:nvPr>
            <p:ph idx="1"/>
          </p:nvPr>
        </p:nvSpPr>
        <p:spPr>
          <a:xfrm>
            <a:off x="516470" y="1405466"/>
            <a:ext cx="5672663" cy="2819399"/>
          </a:xfrm>
        </p:spPr>
        <p:txBody>
          <a:bodyPr/>
          <a:lstStyle/>
          <a:p>
            <a:pPr marL="4763" indent="-4763">
              <a:spcBef>
                <a:spcPct val="0"/>
              </a:spcBef>
              <a:spcAft>
                <a:spcPts val="2400"/>
              </a:spcAft>
              <a:buFontTx/>
              <a:buNone/>
            </a:pPr>
            <a:r>
              <a:rPr lang="en-US" dirty="0" smtClean="0">
                <a:cs typeface="Arial" charset="0"/>
              </a:rPr>
              <a:t>“Effective planning must be about more than financial security. The new face of retirement planning must go beyond money, and adopt an integrated and holistic approach to helping people prepare to live longer and well.”</a:t>
            </a:r>
          </a:p>
          <a:p>
            <a:pPr marL="4763" indent="-4763">
              <a:spcBef>
                <a:spcPct val="0"/>
              </a:spcBef>
              <a:spcAft>
                <a:spcPts val="1200"/>
              </a:spcAft>
              <a:buNone/>
            </a:pPr>
            <a:r>
              <a:rPr lang="en-US" b="0" dirty="0" smtClean="0">
                <a:cs typeface="Arial" charset="0"/>
              </a:rPr>
              <a:t>	—Dr. Joe Coughlin, MIT AgeLab</a:t>
            </a:r>
          </a:p>
          <a:p>
            <a:pPr marL="4763" indent="-4763">
              <a:spcBef>
                <a:spcPct val="0"/>
              </a:spcBef>
              <a:spcAft>
                <a:spcPts val="1200"/>
              </a:spcAft>
              <a:buFontTx/>
              <a:buNone/>
            </a:pPr>
            <a:endParaRPr lang="en-US" b="0" dirty="0" smtClean="0">
              <a:cs typeface="Arial" charset="0"/>
            </a:endParaRPr>
          </a:p>
        </p:txBody>
      </p:sp>
      <p:sp>
        <p:nvSpPr>
          <p:cNvPr id="103425" name="Title 7"/>
          <p:cNvSpPr>
            <a:spLocks noGrp="1"/>
          </p:cNvSpPr>
          <p:nvPr>
            <p:ph type="title"/>
          </p:nvPr>
        </p:nvSpPr>
        <p:spPr/>
        <p:txBody>
          <a:bodyPr/>
          <a:lstStyle/>
          <a:p>
            <a:r>
              <a:rPr lang="en-US" dirty="0" smtClean="0">
                <a:cs typeface="Arial" charset="0"/>
              </a:rPr>
              <a:t>Main Idea</a:t>
            </a:r>
          </a:p>
        </p:txBody>
      </p:sp>
      <p:grpSp>
        <p:nvGrpSpPr>
          <p:cNvPr id="11" name="Group 10"/>
          <p:cNvGrpSpPr/>
          <p:nvPr/>
        </p:nvGrpSpPr>
        <p:grpSpPr>
          <a:xfrm>
            <a:off x="717937" y="4040301"/>
            <a:ext cx="1571148" cy="1016262"/>
            <a:chOff x="387669" y="5702154"/>
            <a:chExt cx="1526791" cy="987571"/>
          </a:xfrm>
        </p:grpSpPr>
        <p:sp>
          <p:nvSpPr>
            <p:cNvPr id="12" name="Freeform 6"/>
            <p:cNvSpPr>
              <a:spLocks noEditPoints="1"/>
            </p:cNvSpPr>
            <p:nvPr userDrawn="1"/>
          </p:nvSpPr>
          <p:spPr bwMode="auto">
            <a:xfrm>
              <a:off x="1000889" y="5702154"/>
              <a:ext cx="834131" cy="816175"/>
            </a:xfrm>
            <a:custGeom>
              <a:avLst/>
              <a:gdLst>
                <a:gd name="T0" fmla="*/ 2808 w 3064"/>
                <a:gd name="T1" fmla="*/ 1490 h 3001"/>
                <a:gd name="T2" fmla="*/ 2872 w 3064"/>
                <a:gd name="T3" fmla="*/ 1536 h 3001"/>
                <a:gd name="T4" fmla="*/ 2851 w 3064"/>
                <a:gd name="T5" fmla="*/ 1617 h 3001"/>
                <a:gd name="T6" fmla="*/ 2773 w 3064"/>
                <a:gd name="T7" fmla="*/ 1637 h 3001"/>
                <a:gd name="T8" fmla="*/ 2747 w 3064"/>
                <a:gd name="T9" fmla="*/ 1299 h 3001"/>
                <a:gd name="T10" fmla="*/ 2819 w 3064"/>
                <a:gd name="T11" fmla="*/ 1316 h 3001"/>
                <a:gd name="T12" fmla="*/ 2836 w 3064"/>
                <a:gd name="T13" fmla="*/ 1393 h 3001"/>
                <a:gd name="T14" fmla="*/ 2786 w 3064"/>
                <a:gd name="T15" fmla="*/ 1439 h 3001"/>
                <a:gd name="T16" fmla="*/ 2732 w 3064"/>
                <a:gd name="T17" fmla="*/ 1299 h 3001"/>
                <a:gd name="T18" fmla="*/ 2807 w 3064"/>
                <a:gd name="T19" fmla="*/ 1683 h 3001"/>
                <a:gd name="T20" fmla="*/ 2902 w 3064"/>
                <a:gd name="T21" fmla="*/ 1640 h 3001"/>
                <a:gd name="T22" fmla="*/ 2926 w 3064"/>
                <a:gd name="T23" fmla="*/ 1533 h 3001"/>
                <a:gd name="T24" fmla="*/ 2843 w 3064"/>
                <a:gd name="T25" fmla="*/ 1452 h 3001"/>
                <a:gd name="T26" fmla="*/ 2887 w 3064"/>
                <a:gd name="T27" fmla="*/ 1393 h 3001"/>
                <a:gd name="T28" fmla="*/ 2866 w 3064"/>
                <a:gd name="T29" fmla="*/ 1294 h 3001"/>
                <a:gd name="T30" fmla="*/ 2783 w 3064"/>
                <a:gd name="T31" fmla="*/ 1253 h 3001"/>
                <a:gd name="T32" fmla="*/ 1321 w 3064"/>
                <a:gd name="T33" fmla="*/ 1249 h 3001"/>
                <a:gd name="T34" fmla="*/ 1374 w 3064"/>
                <a:gd name="T35" fmla="*/ 1635 h 3001"/>
                <a:gd name="T36" fmla="*/ 1374 w 3064"/>
                <a:gd name="T37" fmla="*/ 1422 h 3001"/>
                <a:gd name="T38" fmla="*/ 1321 w 3064"/>
                <a:gd name="T39" fmla="*/ 1249 h 3001"/>
                <a:gd name="T40" fmla="*/ 796 w 3064"/>
                <a:gd name="T41" fmla="*/ 1280 h 3001"/>
                <a:gd name="T42" fmla="*/ 701 w 3064"/>
                <a:gd name="T43" fmla="*/ 1423 h 3001"/>
                <a:gd name="T44" fmla="*/ 735 w 3064"/>
                <a:gd name="T45" fmla="*/ 1593 h 3001"/>
                <a:gd name="T46" fmla="*/ 873 w 3064"/>
                <a:gd name="T47" fmla="*/ 1690 h 3001"/>
                <a:gd name="T48" fmla="*/ 1035 w 3064"/>
                <a:gd name="T49" fmla="*/ 1659 h 3001"/>
                <a:gd name="T50" fmla="*/ 1118 w 3064"/>
                <a:gd name="T51" fmla="*/ 1526 h 3001"/>
                <a:gd name="T52" fmla="*/ 950 w 3064"/>
                <a:gd name="T53" fmla="*/ 1516 h 3001"/>
                <a:gd name="T54" fmla="*/ 1026 w 3064"/>
                <a:gd name="T55" fmla="*/ 1596 h 3001"/>
                <a:gd name="T56" fmla="*/ 921 w 3064"/>
                <a:gd name="T57" fmla="*/ 1646 h 3001"/>
                <a:gd name="T58" fmla="*/ 788 w 3064"/>
                <a:gd name="T59" fmla="*/ 1575 h 3001"/>
                <a:gd name="T60" fmla="*/ 755 w 3064"/>
                <a:gd name="T61" fmla="*/ 1427 h 3001"/>
                <a:gd name="T62" fmla="*/ 847 w 3064"/>
                <a:gd name="T63" fmla="*/ 1307 h 3001"/>
                <a:gd name="T64" fmla="*/ 1001 w 3064"/>
                <a:gd name="T65" fmla="*/ 1309 h 3001"/>
                <a:gd name="T66" fmla="*/ 1071 w 3064"/>
                <a:gd name="T67" fmla="*/ 1295 h 3001"/>
                <a:gd name="T68" fmla="*/ 922 w 3064"/>
                <a:gd name="T69" fmla="*/ 1241 h 3001"/>
                <a:gd name="T70" fmla="*/ 2322 w 3064"/>
                <a:gd name="T71" fmla="*/ 1350 h 3001"/>
                <a:gd name="T72" fmla="*/ 1770 w 3064"/>
                <a:gd name="T73" fmla="*/ 1215 h 3001"/>
                <a:gd name="T74" fmla="*/ 1828 w 3064"/>
                <a:gd name="T75" fmla="*/ 1632 h 3001"/>
                <a:gd name="T76" fmla="*/ 119 w 3064"/>
                <a:gd name="T77" fmla="*/ 1685 h 3001"/>
                <a:gd name="T78" fmla="*/ 566 w 3064"/>
                <a:gd name="T79" fmla="*/ 1685 h 3001"/>
                <a:gd name="T80" fmla="*/ 1782 w 3064"/>
                <a:gd name="T81" fmla="*/ 21 h 3001"/>
                <a:gd name="T82" fmla="*/ 2237 w 3064"/>
                <a:gd name="T83" fmla="*/ 168 h 3001"/>
                <a:gd name="T84" fmla="*/ 2616 w 3064"/>
                <a:gd name="T85" fmla="*/ 439 h 3001"/>
                <a:gd name="T86" fmla="*/ 2894 w 3064"/>
                <a:gd name="T87" fmla="*/ 810 h 3001"/>
                <a:gd name="T88" fmla="*/ 3046 w 3064"/>
                <a:gd name="T89" fmla="*/ 1256 h 3001"/>
                <a:gd name="T90" fmla="*/ 3046 w 3064"/>
                <a:gd name="T91" fmla="*/ 1743 h 3001"/>
                <a:gd name="T92" fmla="*/ 2894 w 3064"/>
                <a:gd name="T93" fmla="*/ 2189 h 3001"/>
                <a:gd name="T94" fmla="*/ 2616 w 3064"/>
                <a:gd name="T95" fmla="*/ 2561 h 3001"/>
                <a:gd name="T96" fmla="*/ 2237 w 3064"/>
                <a:gd name="T97" fmla="*/ 2833 h 3001"/>
                <a:gd name="T98" fmla="*/ 1782 w 3064"/>
                <a:gd name="T99" fmla="*/ 2980 h 3001"/>
                <a:gd name="T100" fmla="*/ 1284 w 3064"/>
                <a:gd name="T101" fmla="*/ 2980 h 3001"/>
                <a:gd name="T102" fmla="*/ 828 w 3064"/>
                <a:gd name="T103" fmla="*/ 2833 h 3001"/>
                <a:gd name="T104" fmla="*/ 448 w 3064"/>
                <a:gd name="T105" fmla="*/ 2561 h 3001"/>
                <a:gd name="T106" fmla="*/ 172 w 3064"/>
                <a:gd name="T107" fmla="*/ 2189 h 3001"/>
                <a:gd name="T108" fmla="*/ 20 w 3064"/>
                <a:gd name="T109" fmla="*/ 1743 h 3001"/>
                <a:gd name="T110" fmla="*/ 20 w 3064"/>
                <a:gd name="T111" fmla="*/ 1256 h 3001"/>
                <a:gd name="T112" fmla="*/ 172 w 3064"/>
                <a:gd name="T113" fmla="*/ 810 h 3001"/>
                <a:gd name="T114" fmla="*/ 448 w 3064"/>
                <a:gd name="T115" fmla="*/ 439 h 3001"/>
                <a:gd name="T116" fmla="*/ 828 w 3064"/>
                <a:gd name="T117" fmla="*/ 168 h 3001"/>
                <a:gd name="T118" fmla="*/ 1284 w 3064"/>
                <a:gd name="T119" fmla="*/ 21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4" h="3001">
                  <a:moveTo>
                    <a:pt x="2732" y="1487"/>
                  </a:moveTo>
                  <a:lnTo>
                    <a:pt x="2766" y="1487"/>
                  </a:lnTo>
                  <a:lnTo>
                    <a:pt x="2786" y="1487"/>
                  </a:lnTo>
                  <a:lnTo>
                    <a:pt x="2808" y="1490"/>
                  </a:lnTo>
                  <a:lnTo>
                    <a:pt x="2829" y="1495"/>
                  </a:lnTo>
                  <a:lnTo>
                    <a:pt x="2848" y="1505"/>
                  </a:lnTo>
                  <a:lnTo>
                    <a:pt x="2863" y="1519"/>
                  </a:lnTo>
                  <a:lnTo>
                    <a:pt x="2872" y="1536"/>
                  </a:lnTo>
                  <a:lnTo>
                    <a:pt x="2877" y="1560"/>
                  </a:lnTo>
                  <a:lnTo>
                    <a:pt x="2873" y="1584"/>
                  </a:lnTo>
                  <a:lnTo>
                    <a:pt x="2865" y="1603"/>
                  </a:lnTo>
                  <a:lnTo>
                    <a:pt x="2851" y="1617"/>
                  </a:lnTo>
                  <a:lnTo>
                    <a:pt x="2834" y="1627"/>
                  </a:lnTo>
                  <a:lnTo>
                    <a:pt x="2815" y="1632"/>
                  </a:lnTo>
                  <a:lnTo>
                    <a:pt x="2795" y="1635"/>
                  </a:lnTo>
                  <a:lnTo>
                    <a:pt x="2773" y="1637"/>
                  </a:lnTo>
                  <a:lnTo>
                    <a:pt x="2732" y="1637"/>
                  </a:lnTo>
                  <a:lnTo>
                    <a:pt x="2732" y="1487"/>
                  </a:lnTo>
                  <a:close/>
                  <a:moveTo>
                    <a:pt x="2732" y="1299"/>
                  </a:moveTo>
                  <a:lnTo>
                    <a:pt x="2747" y="1299"/>
                  </a:lnTo>
                  <a:lnTo>
                    <a:pt x="2768" y="1299"/>
                  </a:lnTo>
                  <a:lnTo>
                    <a:pt x="2786" y="1302"/>
                  </a:lnTo>
                  <a:lnTo>
                    <a:pt x="2805" y="1307"/>
                  </a:lnTo>
                  <a:lnTo>
                    <a:pt x="2819" y="1316"/>
                  </a:lnTo>
                  <a:lnTo>
                    <a:pt x="2829" y="1328"/>
                  </a:lnTo>
                  <a:lnTo>
                    <a:pt x="2836" y="1347"/>
                  </a:lnTo>
                  <a:lnTo>
                    <a:pt x="2839" y="1370"/>
                  </a:lnTo>
                  <a:lnTo>
                    <a:pt x="2836" y="1393"/>
                  </a:lnTo>
                  <a:lnTo>
                    <a:pt x="2829" y="1411"/>
                  </a:lnTo>
                  <a:lnTo>
                    <a:pt x="2819" y="1425"/>
                  </a:lnTo>
                  <a:lnTo>
                    <a:pt x="2803" y="1434"/>
                  </a:lnTo>
                  <a:lnTo>
                    <a:pt x="2786" y="1439"/>
                  </a:lnTo>
                  <a:lnTo>
                    <a:pt x="2768" y="1442"/>
                  </a:lnTo>
                  <a:lnTo>
                    <a:pt x="2745" y="1442"/>
                  </a:lnTo>
                  <a:lnTo>
                    <a:pt x="2732" y="1442"/>
                  </a:lnTo>
                  <a:lnTo>
                    <a:pt x="2732" y="1299"/>
                  </a:lnTo>
                  <a:close/>
                  <a:moveTo>
                    <a:pt x="2677" y="1249"/>
                  </a:moveTo>
                  <a:lnTo>
                    <a:pt x="2677" y="1685"/>
                  </a:lnTo>
                  <a:lnTo>
                    <a:pt x="2780" y="1685"/>
                  </a:lnTo>
                  <a:lnTo>
                    <a:pt x="2807" y="1683"/>
                  </a:lnTo>
                  <a:lnTo>
                    <a:pt x="2836" y="1678"/>
                  </a:lnTo>
                  <a:lnTo>
                    <a:pt x="2861" y="1669"/>
                  </a:lnTo>
                  <a:lnTo>
                    <a:pt x="2884" y="1658"/>
                  </a:lnTo>
                  <a:lnTo>
                    <a:pt x="2902" y="1640"/>
                  </a:lnTo>
                  <a:lnTo>
                    <a:pt x="2918" y="1620"/>
                  </a:lnTo>
                  <a:lnTo>
                    <a:pt x="2926" y="1594"/>
                  </a:lnTo>
                  <a:lnTo>
                    <a:pt x="2930" y="1564"/>
                  </a:lnTo>
                  <a:lnTo>
                    <a:pt x="2926" y="1533"/>
                  </a:lnTo>
                  <a:lnTo>
                    <a:pt x="2914" y="1505"/>
                  </a:lnTo>
                  <a:lnTo>
                    <a:pt x="2895" y="1482"/>
                  </a:lnTo>
                  <a:lnTo>
                    <a:pt x="2872" y="1463"/>
                  </a:lnTo>
                  <a:lnTo>
                    <a:pt x="2843" y="1452"/>
                  </a:lnTo>
                  <a:lnTo>
                    <a:pt x="2843" y="1452"/>
                  </a:lnTo>
                  <a:lnTo>
                    <a:pt x="2863" y="1437"/>
                  </a:lnTo>
                  <a:lnTo>
                    <a:pt x="2877" y="1417"/>
                  </a:lnTo>
                  <a:lnTo>
                    <a:pt x="2887" y="1393"/>
                  </a:lnTo>
                  <a:lnTo>
                    <a:pt x="2890" y="1369"/>
                  </a:lnTo>
                  <a:lnTo>
                    <a:pt x="2887" y="1340"/>
                  </a:lnTo>
                  <a:lnTo>
                    <a:pt x="2878" y="1314"/>
                  </a:lnTo>
                  <a:lnTo>
                    <a:pt x="2866" y="1294"/>
                  </a:lnTo>
                  <a:lnTo>
                    <a:pt x="2851" y="1278"/>
                  </a:lnTo>
                  <a:lnTo>
                    <a:pt x="2831" y="1266"/>
                  </a:lnTo>
                  <a:lnTo>
                    <a:pt x="2808" y="1258"/>
                  </a:lnTo>
                  <a:lnTo>
                    <a:pt x="2783" y="1253"/>
                  </a:lnTo>
                  <a:lnTo>
                    <a:pt x="2757" y="1251"/>
                  </a:lnTo>
                  <a:lnTo>
                    <a:pt x="2730" y="1249"/>
                  </a:lnTo>
                  <a:lnTo>
                    <a:pt x="2677" y="1249"/>
                  </a:lnTo>
                  <a:close/>
                  <a:moveTo>
                    <a:pt x="1321" y="1249"/>
                  </a:moveTo>
                  <a:lnTo>
                    <a:pt x="1321" y="1685"/>
                  </a:lnTo>
                  <a:lnTo>
                    <a:pt x="1555" y="1685"/>
                  </a:lnTo>
                  <a:lnTo>
                    <a:pt x="1555" y="1635"/>
                  </a:lnTo>
                  <a:lnTo>
                    <a:pt x="1374" y="1635"/>
                  </a:lnTo>
                  <a:lnTo>
                    <a:pt x="1374" y="1471"/>
                  </a:lnTo>
                  <a:lnTo>
                    <a:pt x="1550" y="1471"/>
                  </a:lnTo>
                  <a:lnTo>
                    <a:pt x="1550" y="1422"/>
                  </a:lnTo>
                  <a:lnTo>
                    <a:pt x="1374" y="1422"/>
                  </a:lnTo>
                  <a:lnTo>
                    <a:pt x="1374" y="1299"/>
                  </a:lnTo>
                  <a:lnTo>
                    <a:pt x="1555" y="1299"/>
                  </a:lnTo>
                  <a:lnTo>
                    <a:pt x="1555" y="1249"/>
                  </a:lnTo>
                  <a:lnTo>
                    <a:pt x="1321" y="1249"/>
                  </a:lnTo>
                  <a:close/>
                  <a:moveTo>
                    <a:pt x="922" y="1241"/>
                  </a:moveTo>
                  <a:lnTo>
                    <a:pt x="876" y="1244"/>
                  </a:lnTo>
                  <a:lnTo>
                    <a:pt x="834" y="1258"/>
                  </a:lnTo>
                  <a:lnTo>
                    <a:pt x="796" y="1280"/>
                  </a:lnTo>
                  <a:lnTo>
                    <a:pt x="762" y="1307"/>
                  </a:lnTo>
                  <a:lnTo>
                    <a:pt x="735" y="1341"/>
                  </a:lnTo>
                  <a:lnTo>
                    <a:pt x="714" y="1381"/>
                  </a:lnTo>
                  <a:lnTo>
                    <a:pt x="701" y="1423"/>
                  </a:lnTo>
                  <a:lnTo>
                    <a:pt x="697" y="1468"/>
                  </a:lnTo>
                  <a:lnTo>
                    <a:pt x="701" y="1512"/>
                  </a:lnTo>
                  <a:lnTo>
                    <a:pt x="714" y="1555"/>
                  </a:lnTo>
                  <a:lnTo>
                    <a:pt x="735" y="1593"/>
                  </a:lnTo>
                  <a:lnTo>
                    <a:pt x="760" y="1627"/>
                  </a:lnTo>
                  <a:lnTo>
                    <a:pt x="793" y="1656"/>
                  </a:lnTo>
                  <a:lnTo>
                    <a:pt x="830" y="1676"/>
                  </a:lnTo>
                  <a:lnTo>
                    <a:pt x="873" y="1690"/>
                  </a:lnTo>
                  <a:lnTo>
                    <a:pt x="917" y="1695"/>
                  </a:lnTo>
                  <a:lnTo>
                    <a:pt x="960" y="1690"/>
                  </a:lnTo>
                  <a:lnTo>
                    <a:pt x="1001" y="1678"/>
                  </a:lnTo>
                  <a:lnTo>
                    <a:pt x="1035" y="1659"/>
                  </a:lnTo>
                  <a:lnTo>
                    <a:pt x="1066" y="1634"/>
                  </a:lnTo>
                  <a:lnTo>
                    <a:pt x="1089" y="1603"/>
                  </a:lnTo>
                  <a:lnTo>
                    <a:pt x="1108" y="1567"/>
                  </a:lnTo>
                  <a:lnTo>
                    <a:pt x="1118" y="1526"/>
                  </a:lnTo>
                  <a:lnTo>
                    <a:pt x="1124" y="1483"/>
                  </a:lnTo>
                  <a:lnTo>
                    <a:pt x="1124" y="1466"/>
                  </a:lnTo>
                  <a:lnTo>
                    <a:pt x="950" y="1466"/>
                  </a:lnTo>
                  <a:lnTo>
                    <a:pt x="950" y="1516"/>
                  </a:lnTo>
                  <a:lnTo>
                    <a:pt x="1062" y="1516"/>
                  </a:lnTo>
                  <a:lnTo>
                    <a:pt x="1057" y="1545"/>
                  </a:lnTo>
                  <a:lnTo>
                    <a:pt x="1045" y="1572"/>
                  </a:lnTo>
                  <a:lnTo>
                    <a:pt x="1026" y="1596"/>
                  </a:lnTo>
                  <a:lnTo>
                    <a:pt x="1004" y="1617"/>
                  </a:lnTo>
                  <a:lnTo>
                    <a:pt x="977" y="1632"/>
                  </a:lnTo>
                  <a:lnTo>
                    <a:pt x="950" y="1642"/>
                  </a:lnTo>
                  <a:lnTo>
                    <a:pt x="921" y="1646"/>
                  </a:lnTo>
                  <a:lnTo>
                    <a:pt x="881" y="1640"/>
                  </a:lnTo>
                  <a:lnTo>
                    <a:pt x="846" y="1625"/>
                  </a:lnTo>
                  <a:lnTo>
                    <a:pt x="815" y="1603"/>
                  </a:lnTo>
                  <a:lnTo>
                    <a:pt x="788" y="1575"/>
                  </a:lnTo>
                  <a:lnTo>
                    <a:pt x="769" y="1541"/>
                  </a:lnTo>
                  <a:lnTo>
                    <a:pt x="755" y="1505"/>
                  </a:lnTo>
                  <a:lnTo>
                    <a:pt x="752" y="1466"/>
                  </a:lnTo>
                  <a:lnTo>
                    <a:pt x="755" y="1427"/>
                  </a:lnTo>
                  <a:lnTo>
                    <a:pt x="769" y="1389"/>
                  </a:lnTo>
                  <a:lnTo>
                    <a:pt x="789" y="1357"/>
                  </a:lnTo>
                  <a:lnTo>
                    <a:pt x="815" y="1329"/>
                  </a:lnTo>
                  <a:lnTo>
                    <a:pt x="847" y="1307"/>
                  </a:lnTo>
                  <a:lnTo>
                    <a:pt x="885" y="1295"/>
                  </a:lnTo>
                  <a:lnTo>
                    <a:pt x="924" y="1290"/>
                  </a:lnTo>
                  <a:lnTo>
                    <a:pt x="965" y="1295"/>
                  </a:lnTo>
                  <a:lnTo>
                    <a:pt x="1001" y="1309"/>
                  </a:lnTo>
                  <a:lnTo>
                    <a:pt x="1035" y="1331"/>
                  </a:lnTo>
                  <a:lnTo>
                    <a:pt x="1062" y="1360"/>
                  </a:lnTo>
                  <a:lnTo>
                    <a:pt x="1100" y="1324"/>
                  </a:lnTo>
                  <a:lnTo>
                    <a:pt x="1071" y="1295"/>
                  </a:lnTo>
                  <a:lnTo>
                    <a:pt x="1038" y="1271"/>
                  </a:lnTo>
                  <a:lnTo>
                    <a:pt x="1002" y="1254"/>
                  </a:lnTo>
                  <a:lnTo>
                    <a:pt x="963" y="1244"/>
                  </a:lnTo>
                  <a:lnTo>
                    <a:pt x="922" y="1241"/>
                  </a:lnTo>
                  <a:close/>
                  <a:moveTo>
                    <a:pt x="2322" y="1230"/>
                  </a:moveTo>
                  <a:lnTo>
                    <a:pt x="2114" y="1685"/>
                  </a:lnTo>
                  <a:lnTo>
                    <a:pt x="2172" y="1685"/>
                  </a:lnTo>
                  <a:lnTo>
                    <a:pt x="2322" y="1350"/>
                  </a:lnTo>
                  <a:lnTo>
                    <a:pt x="2469" y="1685"/>
                  </a:lnTo>
                  <a:lnTo>
                    <a:pt x="2531" y="1685"/>
                  </a:lnTo>
                  <a:lnTo>
                    <a:pt x="2322" y="1230"/>
                  </a:lnTo>
                  <a:close/>
                  <a:moveTo>
                    <a:pt x="1770" y="1215"/>
                  </a:moveTo>
                  <a:lnTo>
                    <a:pt x="1770" y="1685"/>
                  </a:lnTo>
                  <a:lnTo>
                    <a:pt x="1969" y="1685"/>
                  </a:lnTo>
                  <a:lnTo>
                    <a:pt x="1969" y="1632"/>
                  </a:lnTo>
                  <a:lnTo>
                    <a:pt x="1828" y="1632"/>
                  </a:lnTo>
                  <a:lnTo>
                    <a:pt x="1828" y="1215"/>
                  </a:lnTo>
                  <a:lnTo>
                    <a:pt x="1770" y="1215"/>
                  </a:lnTo>
                  <a:close/>
                  <a:moveTo>
                    <a:pt x="342" y="1196"/>
                  </a:moveTo>
                  <a:lnTo>
                    <a:pt x="119" y="1685"/>
                  </a:lnTo>
                  <a:lnTo>
                    <a:pt x="180" y="1685"/>
                  </a:lnTo>
                  <a:lnTo>
                    <a:pt x="342" y="1324"/>
                  </a:lnTo>
                  <a:lnTo>
                    <a:pt x="501" y="1685"/>
                  </a:lnTo>
                  <a:lnTo>
                    <a:pt x="566" y="1685"/>
                  </a:lnTo>
                  <a:lnTo>
                    <a:pt x="342" y="1196"/>
                  </a:lnTo>
                  <a:close/>
                  <a:moveTo>
                    <a:pt x="1533" y="0"/>
                  </a:moveTo>
                  <a:lnTo>
                    <a:pt x="1659" y="5"/>
                  </a:lnTo>
                  <a:lnTo>
                    <a:pt x="1782" y="21"/>
                  </a:lnTo>
                  <a:lnTo>
                    <a:pt x="1901" y="45"/>
                  </a:lnTo>
                  <a:lnTo>
                    <a:pt x="2017" y="77"/>
                  </a:lnTo>
                  <a:lnTo>
                    <a:pt x="2130" y="118"/>
                  </a:lnTo>
                  <a:lnTo>
                    <a:pt x="2237" y="168"/>
                  </a:lnTo>
                  <a:lnTo>
                    <a:pt x="2339" y="226"/>
                  </a:lnTo>
                  <a:lnTo>
                    <a:pt x="2438" y="289"/>
                  </a:lnTo>
                  <a:lnTo>
                    <a:pt x="2531" y="361"/>
                  </a:lnTo>
                  <a:lnTo>
                    <a:pt x="2616" y="439"/>
                  </a:lnTo>
                  <a:lnTo>
                    <a:pt x="2696" y="525"/>
                  </a:lnTo>
                  <a:lnTo>
                    <a:pt x="2769" y="614"/>
                  </a:lnTo>
                  <a:lnTo>
                    <a:pt x="2836" y="709"/>
                  </a:lnTo>
                  <a:lnTo>
                    <a:pt x="2894" y="810"/>
                  </a:lnTo>
                  <a:lnTo>
                    <a:pt x="2945" y="916"/>
                  </a:lnTo>
                  <a:lnTo>
                    <a:pt x="2988" y="1025"/>
                  </a:lnTo>
                  <a:lnTo>
                    <a:pt x="3020" y="1140"/>
                  </a:lnTo>
                  <a:lnTo>
                    <a:pt x="3046" y="1256"/>
                  </a:lnTo>
                  <a:lnTo>
                    <a:pt x="3059" y="1377"/>
                  </a:lnTo>
                  <a:lnTo>
                    <a:pt x="3064" y="1500"/>
                  </a:lnTo>
                  <a:lnTo>
                    <a:pt x="3059" y="1623"/>
                  </a:lnTo>
                  <a:lnTo>
                    <a:pt x="3046" y="1743"/>
                  </a:lnTo>
                  <a:lnTo>
                    <a:pt x="3020" y="1861"/>
                  </a:lnTo>
                  <a:lnTo>
                    <a:pt x="2988" y="1974"/>
                  </a:lnTo>
                  <a:lnTo>
                    <a:pt x="2945" y="2083"/>
                  </a:lnTo>
                  <a:lnTo>
                    <a:pt x="2894" y="2189"/>
                  </a:lnTo>
                  <a:lnTo>
                    <a:pt x="2836" y="2290"/>
                  </a:lnTo>
                  <a:lnTo>
                    <a:pt x="2769" y="2385"/>
                  </a:lnTo>
                  <a:lnTo>
                    <a:pt x="2696" y="2476"/>
                  </a:lnTo>
                  <a:lnTo>
                    <a:pt x="2616" y="2561"/>
                  </a:lnTo>
                  <a:lnTo>
                    <a:pt x="2531" y="2638"/>
                  </a:lnTo>
                  <a:lnTo>
                    <a:pt x="2438" y="2710"/>
                  </a:lnTo>
                  <a:lnTo>
                    <a:pt x="2339" y="2775"/>
                  </a:lnTo>
                  <a:lnTo>
                    <a:pt x="2237" y="2833"/>
                  </a:lnTo>
                  <a:lnTo>
                    <a:pt x="2130" y="2883"/>
                  </a:lnTo>
                  <a:lnTo>
                    <a:pt x="2017" y="2924"/>
                  </a:lnTo>
                  <a:lnTo>
                    <a:pt x="1901" y="2956"/>
                  </a:lnTo>
                  <a:lnTo>
                    <a:pt x="1782" y="2980"/>
                  </a:lnTo>
                  <a:lnTo>
                    <a:pt x="1659" y="2995"/>
                  </a:lnTo>
                  <a:lnTo>
                    <a:pt x="1533" y="3001"/>
                  </a:lnTo>
                  <a:lnTo>
                    <a:pt x="1407" y="2995"/>
                  </a:lnTo>
                  <a:lnTo>
                    <a:pt x="1284" y="2980"/>
                  </a:lnTo>
                  <a:lnTo>
                    <a:pt x="1164" y="2956"/>
                  </a:lnTo>
                  <a:lnTo>
                    <a:pt x="1048" y="2924"/>
                  </a:lnTo>
                  <a:lnTo>
                    <a:pt x="936" y="2883"/>
                  </a:lnTo>
                  <a:lnTo>
                    <a:pt x="828" y="2833"/>
                  </a:lnTo>
                  <a:lnTo>
                    <a:pt x="724" y="2775"/>
                  </a:lnTo>
                  <a:lnTo>
                    <a:pt x="627" y="2710"/>
                  </a:lnTo>
                  <a:lnTo>
                    <a:pt x="535" y="2638"/>
                  </a:lnTo>
                  <a:lnTo>
                    <a:pt x="448" y="2561"/>
                  </a:lnTo>
                  <a:lnTo>
                    <a:pt x="370" y="2476"/>
                  </a:lnTo>
                  <a:lnTo>
                    <a:pt x="296" y="2385"/>
                  </a:lnTo>
                  <a:lnTo>
                    <a:pt x="230" y="2290"/>
                  </a:lnTo>
                  <a:lnTo>
                    <a:pt x="172" y="2189"/>
                  </a:lnTo>
                  <a:lnTo>
                    <a:pt x="121" y="2083"/>
                  </a:lnTo>
                  <a:lnTo>
                    <a:pt x="78" y="1974"/>
                  </a:lnTo>
                  <a:lnTo>
                    <a:pt x="44" y="1861"/>
                  </a:lnTo>
                  <a:lnTo>
                    <a:pt x="20" y="1743"/>
                  </a:lnTo>
                  <a:lnTo>
                    <a:pt x="5" y="1623"/>
                  </a:lnTo>
                  <a:lnTo>
                    <a:pt x="0" y="1500"/>
                  </a:lnTo>
                  <a:lnTo>
                    <a:pt x="5" y="1377"/>
                  </a:lnTo>
                  <a:lnTo>
                    <a:pt x="20" y="1256"/>
                  </a:lnTo>
                  <a:lnTo>
                    <a:pt x="44" y="1140"/>
                  </a:lnTo>
                  <a:lnTo>
                    <a:pt x="78" y="1025"/>
                  </a:lnTo>
                  <a:lnTo>
                    <a:pt x="121" y="916"/>
                  </a:lnTo>
                  <a:lnTo>
                    <a:pt x="172" y="810"/>
                  </a:lnTo>
                  <a:lnTo>
                    <a:pt x="230" y="709"/>
                  </a:lnTo>
                  <a:lnTo>
                    <a:pt x="296" y="614"/>
                  </a:lnTo>
                  <a:lnTo>
                    <a:pt x="370" y="525"/>
                  </a:lnTo>
                  <a:lnTo>
                    <a:pt x="448" y="439"/>
                  </a:lnTo>
                  <a:lnTo>
                    <a:pt x="535" y="361"/>
                  </a:lnTo>
                  <a:lnTo>
                    <a:pt x="627" y="289"/>
                  </a:lnTo>
                  <a:lnTo>
                    <a:pt x="724" y="226"/>
                  </a:lnTo>
                  <a:lnTo>
                    <a:pt x="828" y="168"/>
                  </a:lnTo>
                  <a:lnTo>
                    <a:pt x="936" y="118"/>
                  </a:lnTo>
                  <a:lnTo>
                    <a:pt x="1048" y="77"/>
                  </a:lnTo>
                  <a:lnTo>
                    <a:pt x="1164" y="45"/>
                  </a:lnTo>
                  <a:lnTo>
                    <a:pt x="1284" y="21"/>
                  </a:lnTo>
                  <a:lnTo>
                    <a:pt x="1407" y="5"/>
                  </a:lnTo>
                  <a:lnTo>
                    <a:pt x="1533"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userDrawn="1"/>
          </p:nvSpPr>
          <p:spPr bwMode="auto">
            <a:xfrm>
              <a:off x="884448" y="6599946"/>
              <a:ext cx="56044" cy="88691"/>
            </a:xfrm>
            <a:custGeom>
              <a:avLst/>
              <a:gdLst>
                <a:gd name="T0" fmla="*/ 0 w 204"/>
                <a:gd name="T1" fmla="*/ 0 h 327"/>
                <a:gd name="T2" fmla="*/ 37 w 204"/>
                <a:gd name="T3" fmla="*/ 0 h 327"/>
                <a:gd name="T4" fmla="*/ 37 w 204"/>
                <a:gd name="T5" fmla="*/ 292 h 327"/>
                <a:gd name="T6" fmla="*/ 204 w 204"/>
                <a:gd name="T7" fmla="*/ 292 h 327"/>
                <a:gd name="T8" fmla="*/ 204 w 204"/>
                <a:gd name="T9" fmla="*/ 327 h 327"/>
                <a:gd name="T10" fmla="*/ 0 w 204"/>
                <a:gd name="T11" fmla="*/ 327 h 327"/>
                <a:gd name="T12" fmla="*/ 0 w 204"/>
                <a:gd name="T13" fmla="*/ 0 h 327"/>
              </a:gdLst>
              <a:ahLst/>
              <a:cxnLst>
                <a:cxn ang="0">
                  <a:pos x="T0" y="T1"/>
                </a:cxn>
                <a:cxn ang="0">
                  <a:pos x="T2" y="T3"/>
                </a:cxn>
                <a:cxn ang="0">
                  <a:pos x="T4" y="T5"/>
                </a:cxn>
                <a:cxn ang="0">
                  <a:pos x="T6" y="T7"/>
                </a:cxn>
                <a:cxn ang="0">
                  <a:pos x="T8" y="T9"/>
                </a:cxn>
                <a:cxn ang="0">
                  <a:pos x="T10" y="T11"/>
                </a:cxn>
                <a:cxn ang="0">
                  <a:pos x="T12" y="T13"/>
                </a:cxn>
              </a:cxnLst>
              <a:rect l="0" t="0" r="r" b="b"/>
              <a:pathLst>
                <a:path w="204" h="327">
                  <a:moveTo>
                    <a:pt x="0" y="0"/>
                  </a:moveTo>
                  <a:lnTo>
                    <a:pt x="37" y="0"/>
                  </a:lnTo>
                  <a:lnTo>
                    <a:pt x="37" y="292"/>
                  </a:lnTo>
                  <a:lnTo>
                    <a:pt x="204" y="292"/>
                  </a:lnTo>
                  <a:lnTo>
                    <a:pt x="204" y="327"/>
                  </a:lnTo>
                  <a:lnTo>
                    <a:pt x="0" y="327"/>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noEditPoints="1"/>
            </p:cNvSpPr>
            <p:nvPr userDrawn="1"/>
          </p:nvSpPr>
          <p:spPr bwMode="auto">
            <a:xfrm>
              <a:off x="968785" y="6599946"/>
              <a:ext cx="9250" cy="88691"/>
            </a:xfrm>
            <a:custGeom>
              <a:avLst/>
              <a:gdLst>
                <a:gd name="T0" fmla="*/ 0 w 34"/>
                <a:gd name="T1" fmla="*/ 98 h 327"/>
                <a:gd name="T2" fmla="*/ 34 w 34"/>
                <a:gd name="T3" fmla="*/ 98 h 327"/>
                <a:gd name="T4" fmla="*/ 34 w 34"/>
                <a:gd name="T5" fmla="*/ 327 h 327"/>
                <a:gd name="T6" fmla="*/ 0 w 34"/>
                <a:gd name="T7" fmla="*/ 327 h 327"/>
                <a:gd name="T8" fmla="*/ 0 w 34"/>
                <a:gd name="T9" fmla="*/ 98 h 327"/>
                <a:gd name="T10" fmla="*/ 0 w 34"/>
                <a:gd name="T11" fmla="*/ 0 h 327"/>
                <a:gd name="T12" fmla="*/ 34 w 34"/>
                <a:gd name="T13" fmla="*/ 0 h 327"/>
                <a:gd name="T14" fmla="*/ 34 w 34"/>
                <a:gd name="T15" fmla="*/ 38 h 327"/>
                <a:gd name="T16" fmla="*/ 0 w 34"/>
                <a:gd name="T17" fmla="*/ 38 h 327"/>
                <a:gd name="T18" fmla="*/ 0 w 34"/>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27">
                  <a:moveTo>
                    <a:pt x="0" y="98"/>
                  </a:moveTo>
                  <a:lnTo>
                    <a:pt x="34" y="98"/>
                  </a:lnTo>
                  <a:lnTo>
                    <a:pt x="34" y="327"/>
                  </a:lnTo>
                  <a:lnTo>
                    <a:pt x="0" y="327"/>
                  </a:lnTo>
                  <a:lnTo>
                    <a:pt x="0" y="98"/>
                  </a:lnTo>
                  <a:close/>
                  <a:moveTo>
                    <a:pt x="0" y="0"/>
                  </a:moveTo>
                  <a:lnTo>
                    <a:pt x="34" y="0"/>
                  </a:lnTo>
                  <a:lnTo>
                    <a:pt x="34" y="38"/>
                  </a:lnTo>
                  <a:lnTo>
                    <a:pt x="0" y="38"/>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userDrawn="1"/>
          </p:nvSpPr>
          <p:spPr bwMode="auto">
            <a:xfrm>
              <a:off x="1006874" y="6598858"/>
              <a:ext cx="34280" cy="89779"/>
            </a:xfrm>
            <a:custGeom>
              <a:avLst/>
              <a:gdLst>
                <a:gd name="T0" fmla="*/ 104 w 128"/>
                <a:gd name="T1" fmla="*/ 0 h 330"/>
                <a:gd name="T2" fmla="*/ 114 w 128"/>
                <a:gd name="T3" fmla="*/ 0 h 330"/>
                <a:gd name="T4" fmla="*/ 128 w 128"/>
                <a:gd name="T5" fmla="*/ 2 h 330"/>
                <a:gd name="T6" fmla="*/ 128 w 128"/>
                <a:gd name="T7" fmla="*/ 29 h 330"/>
                <a:gd name="T8" fmla="*/ 118 w 128"/>
                <a:gd name="T9" fmla="*/ 29 h 330"/>
                <a:gd name="T10" fmla="*/ 109 w 128"/>
                <a:gd name="T11" fmla="*/ 29 h 330"/>
                <a:gd name="T12" fmla="*/ 104 w 128"/>
                <a:gd name="T13" fmla="*/ 27 h 330"/>
                <a:gd name="T14" fmla="*/ 89 w 128"/>
                <a:gd name="T15" fmla="*/ 31 h 330"/>
                <a:gd name="T16" fmla="*/ 77 w 128"/>
                <a:gd name="T17" fmla="*/ 37 h 330"/>
                <a:gd name="T18" fmla="*/ 70 w 128"/>
                <a:gd name="T19" fmla="*/ 48 h 330"/>
                <a:gd name="T20" fmla="*/ 68 w 128"/>
                <a:gd name="T21" fmla="*/ 65 h 330"/>
                <a:gd name="T22" fmla="*/ 68 w 128"/>
                <a:gd name="T23" fmla="*/ 101 h 330"/>
                <a:gd name="T24" fmla="*/ 128 w 128"/>
                <a:gd name="T25" fmla="*/ 101 h 330"/>
                <a:gd name="T26" fmla="*/ 128 w 128"/>
                <a:gd name="T27" fmla="*/ 130 h 330"/>
                <a:gd name="T28" fmla="*/ 68 w 128"/>
                <a:gd name="T29" fmla="*/ 130 h 330"/>
                <a:gd name="T30" fmla="*/ 68 w 128"/>
                <a:gd name="T31" fmla="*/ 330 h 330"/>
                <a:gd name="T32" fmla="*/ 34 w 128"/>
                <a:gd name="T33" fmla="*/ 330 h 330"/>
                <a:gd name="T34" fmla="*/ 34 w 128"/>
                <a:gd name="T35" fmla="*/ 130 h 330"/>
                <a:gd name="T36" fmla="*/ 0 w 128"/>
                <a:gd name="T37" fmla="*/ 130 h 330"/>
                <a:gd name="T38" fmla="*/ 0 w 128"/>
                <a:gd name="T39" fmla="*/ 101 h 330"/>
                <a:gd name="T40" fmla="*/ 34 w 128"/>
                <a:gd name="T41" fmla="*/ 101 h 330"/>
                <a:gd name="T42" fmla="*/ 34 w 128"/>
                <a:gd name="T43" fmla="*/ 68 h 330"/>
                <a:gd name="T44" fmla="*/ 38 w 128"/>
                <a:gd name="T45" fmla="*/ 43 h 330"/>
                <a:gd name="T46" fmla="*/ 46 w 128"/>
                <a:gd name="T47" fmla="*/ 24 h 330"/>
                <a:gd name="T48" fmla="*/ 60 w 128"/>
                <a:gd name="T49" fmla="*/ 12 h 330"/>
                <a:gd name="T50" fmla="*/ 79 w 128"/>
                <a:gd name="T51" fmla="*/ 3 h 330"/>
                <a:gd name="T52" fmla="*/ 104 w 128"/>
                <a:gd name="T5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330">
                  <a:moveTo>
                    <a:pt x="104" y="0"/>
                  </a:moveTo>
                  <a:lnTo>
                    <a:pt x="114" y="0"/>
                  </a:lnTo>
                  <a:lnTo>
                    <a:pt x="128" y="2"/>
                  </a:lnTo>
                  <a:lnTo>
                    <a:pt x="128" y="29"/>
                  </a:lnTo>
                  <a:lnTo>
                    <a:pt x="118" y="29"/>
                  </a:lnTo>
                  <a:lnTo>
                    <a:pt x="109" y="29"/>
                  </a:lnTo>
                  <a:lnTo>
                    <a:pt x="104" y="27"/>
                  </a:lnTo>
                  <a:lnTo>
                    <a:pt x="89" y="31"/>
                  </a:lnTo>
                  <a:lnTo>
                    <a:pt x="77" y="37"/>
                  </a:lnTo>
                  <a:lnTo>
                    <a:pt x="70" y="48"/>
                  </a:lnTo>
                  <a:lnTo>
                    <a:pt x="68" y="65"/>
                  </a:lnTo>
                  <a:lnTo>
                    <a:pt x="68" y="101"/>
                  </a:lnTo>
                  <a:lnTo>
                    <a:pt x="128" y="101"/>
                  </a:lnTo>
                  <a:lnTo>
                    <a:pt x="128" y="130"/>
                  </a:lnTo>
                  <a:lnTo>
                    <a:pt x="68" y="130"/>
                  </a:lnTo>
                  <a:lnTo>
                    <a:pt x="68" y="330"/>
                  </a:lnTo>
                  <a:lnTo>
                    <a:pt x="34" y="330"/>
                  </a:lnTo>
                  <a:lnTo>
                    <a:pt x="34" y="130"/>
                  </a:lnTo>
                  <a:lnTo>
                    <a:pt x="0" y="130"/>
                  </a:lnTo>
                  <a:lnTo>
                    <a:pt x="0" y="101"/>
                  </a:lnTo>
                  <a:lnTo>
                    <a:pt x="34" y="101"/>
                  </a:lnTo>
                  <a:lnTo>
                    <a:pt x="34" y="68"/>
                  </a:lnTo>
                  <a:lnTo>
                    <a:pt x="38" y="43"/>
                  </a:lnTo>
                  <a:lnTo>
                    <a:pt x="46" y="24"/>
                  </a:lnTo>
                  <a:lnTo>
                    <a:pt x="60" y="12"/>
                  </a:lnTo>
                  <a:lnTo>
                    <a:pt x="79" y="3"/>
                  </a:lnTo>
                  <a:lnTo>
                    <a:pt x="104"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noEditPoints="1"/>
            </p:cNvSpPr>
            <p:nvPr userDrawn="1"/>
          </p:nvSpPr>
          <p:spPr bwMode="auto">
            <a:xfrm>
              <a:off x="1066726" y="6625519"/>
              <a:ext cx="54412" cy="64206"/>
            </a:xfrm>
            <a:custGeom>
              <a:avLst/>
              <a:gdLst>
                <a:gd name="T0" fmla="*/ 100 w 199"/>
                <a:gd name="T1" fmla="*/ 29 h 236"/>
                <a:gd name="T2" fmla="*/ 77 w 199"/>
                <a:gd name="T3" fmla="*/ 31 h 236"/>
                <a:gd name="T4" fmla="*/ 59 w 199"/>
                <a:gd name="T5" fmla="*/ 34 h 236"/>
                <a:gd name="T6" fmla="*/ 48 w 199"/>
                <a:gd name="T7" fmla="*/ 41 h 236"/>
                <a:gd name="T8" fmla="*/ 41 w 199"/>
                <a:gd name="T9" fmla="*/ 53 h 236"/>
                <a:gd name="T10" fmla="*/ 37 w 199"/>
                <a:gd name="T11" fmla="*/ 74 h 236"/>
                <a:gd name="T12" fmla="*/ 36 w 199"/>
                <a:gd name="T13" fmla="*/ 99 h 236"/>
                <a:gd name="T14" fmla="*/ 165 w 199"/>
                <a:gd name="T15" fmla="*/ 99 h 236"/>
                <a:gd name="T16" fmla="*/ 165 w 199"/>
                <a:gd name="T17" fmla="*/ 87 h 236"/>
                <a:gd name="T18" fmla="*/ 164 w 199"/>
                <a:gd name="T19" fmla="*/ 67 h 236"/>
                <a:gd name="T20" fmla="*/ 160 w 199"/>
                <a:gd name="T21" fmla="*/ 50 h 236"/>
                <a:gd name="T22" fmla="*/ 153 w 199"/>
                <a:gd name="T23" fmla="*/ 40 h 236"/>
                <a:gd name="T24" fmla="*/ 141 w 199"/>
                <a:gd name="T25" fmla="*/ 34 h 236"/>
                <a:gd name="T26" fmla="*/ 124 w 199"/>
                <a:gd name="T27" fmla="*/ 29 h 236"/>
                <a:gd name="T28" fmla="*/ 100 w 199"/>
                <a:gd name="T29" fmla="*/ 29 h 236"/>
                <a:gd name="T30" fmla="*/ 97 w 199"/>
                <a:gd name="T31" fmla="*/ 0 h 236"/>
                <a:gd name="T32" fmla="*/ 126 w 199"/>
                <a:gd name="T33" fmla="*/ 2 h 236"/>
                <a:gd name="T34" fmla="*/ 150 w 199"/>
                <a:gd name="T35" fmla="*/ 5 h 236"/>
                <a:gd name="T36" fmla="*/ 167 w 199"/>
                <a:gd name="T37" fmla="*/ 12 h 236"/>
                <a:gd name="T38" fmla="*/ 181 w 199"/>
                <a:gd name="T39" fmla="*/ 21 h 236"/>
                <a:gd name="T40" fmla="*/ 189 w 199"/>
                <a:gd name="T41" fmla="*/ 34 h 236"/>
                <a:gd name="T42" fmla="*/ 194 w 199"/>
                <a:gd name="T43" fmla="*/ 53 h 236"/>
                <a:gd name="T44" fmla="*/ 198 w 199"/>
                <a:gd name="T45" fmla="*/ 77 h 236"/>
                <a:gd name="T46" fmla="*/ 199 w 199"/>
                <a:gd name="T47" fmla="*/ 106 h 236"/>
                <a:gd name="T48" fmla="*/ 199 w 199"/>
                <a:gd name="T49" fmla="*/ 125 h 236"/>
                <a:gd name="T50" fmla="*/ 36 w 199"/>
                <a:gd name="T51" fmla="*/ 125 h 236"/>
                <a:gd name="T52" fmla="*/ 37 w 199"/>
                <a:gd name="T53" fmla="*/ 156 h 236"/>
                <a:gd name="T54" fmla="*/ 41 w 199"/>
                <a:gd name="T55" fmla="*/ 180 h 236"/>
                <a:gd name="T56" fmla="*/ 48 w 199"/>
                <a:gd name="T57" fmla="*/ 193 h 236"/>
                <a:gd name="T58" fmla="*/ 58 w 199"/>
                <a:gd name="T59" fmla="*/ 202 h 236"/>
                <a:gd name="T60" fmla="*/ 77 w 199"/>
                <a:gd name="T61" fmla="*/ 207 h 236"/>
                <a:gd name="T62" fmla="*/ 100 w 199"/>
                <a:gd name="T63" fmla="*/ 209 h 236"/>
                <a:gd name="T64" fmla="*/ 124 w 199"/>
                <a:gd name="T65" fmla="*/ 207 h 236"/>
                <a:gd name="T66" fmla="*/ 141 w 199"/>
                <a:gd name="T67" fmla="*/ 205 h 236"/>
                <a:gd name="T68" fmla="*/ 153 w 199"/>
                <a:gd name="T69" fmla="*/ 202 h 236"/>
                <a:gd name="T70" fmla="*/ 160 w 199"/>
                <a:gd name="T71" fmla="*/ 195 h 236"/>
                <a:gd name="T72" fmla="*/ 164 w 199"/>
                <a:gd name="T73" fmla="*/ 185 h 236"/>
                <a:gd name="T74" fmla="*/ 165 w 199"/>
                <a:gd name="T75" fmla="*/ 171 h 236"/>
                <a:gd name="T76" fmla="*/ 165 w 199"/>
                <a:gd name="T77" fmla="*/ 164 h 236"/>
                <a:gd name="T78" fmla="*/ 199 w 199"/>
                <a:gd name="T79" fmla="*/ 164 h 236"/>
                <a:gd name="T80" fmla="*/ 199 w 199"/>
                <a:gd name="T81" fmla="*/ 173 h 236"/>
                <a:gd name="T82" fmla="*/ 198 w 199"/>
                <a:gd name="T83" fmla="*/ 193 h 236"/>
                <a:gd name="T84" fmla="*/ 189 w 199"/>
                <a:gd name="T85" fmla="*/ 210 h 236"/>
                <a:gd name="T86" fmla="*/ 177 w 199"/>
                <a:gd name="T87" fmla="*/ 222 h 236"/>
                <a:gd name="T88" fmla="*/ 160 w 199"/>
                <a:gd name="T89" fmla="*/ 229 h 236"/>
                <a:gd name="T90" fmla="*/ 135 w 199"/>
                <a:gd name="T91" fmla="*/ 234 h 236"/>
                <a:gd name="T92" fmla="*/ 102 w 199"/>
                <a:gd name="T93" fmla="*/ 236 h 236"/>
                <a:gd name="T94" fmla="*/ 73 w 199"/>
                <a:gd name="T95" fmla="*/ 234 h 236"/>
                <a:gd name="T96" fmla="*/ 49 w 199"/>
                <a:gd name="T97" fmla="*/ 231 h 236"/>
                <a:gd name="T98" fmla="*/ 32 w 199"/>
                <a:gd name="T99" fmla="*/ 222 h 236"/>
                <a:gd name="T100" fmla="*/ 20 w 199"/>
                <a:gd name="T101" fmla="*/ 214 h 236"/>
                <a:gd name="T102" fmla="*/ 12 w 199"/>
                <a:gd name="T103" fmla="*/ 198 h 236"/>
                <a:gd name="T104" fmla="*/ 5 w 199"/>
                <a:gd name="T105" fmla="*/ 178 h 236"/>
                <a:gd name="T106" fmla="*/ 1 w 199"/>
                <a:gd name="T107" fmla="*/ 151 h 236"/>
                <a:gd name="T108" fmla="*/ 0 w 199"/>
                <a:gd name="T109" fmla="*/ 116 h 236"/>
                <a:gd name="T110" fmla="*/ 1 w 199"/>
                <a:gd name="T111" fmla="*/ 86 h 236"/>
                <a:gd name="T112" fmla="*/ 5 w 199"/>
                <a:gd name="T113" fmla="*/ 58 h 236"/>
                <a:gd name="T114" fmla="*/ 12 w 199"/>
                <a:gd name="T115" fmla="*/ 40 h 236"/>
                <a:gd name="T116" fmla="*/ 20 w 199"/>
                <a:gd name="T117" fmla="*/ 24 h 236"/>
                <a:gd name="T118" fmla="*/ 37 w 199"/>
                <a:gd name="T119" fmla="*/ 12 h 236"/>
                <a:gd name="T120" fmla="*/ 63 w 199"/>
                <a:gd name="T121" fmla="*/ 4 h 236"/>
                <a:gd name="T122" fmla="*/ 97 w 199"/>
                <a:gd name="T1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236">
                  <a:moveTo>
                    <a:pt x="100" y="29"/>
                  </a:moveTo>
                  <a:lnTo>
                    <a:pt x="77" y="31"/>
                  </a:lnTo>
                  <a:lnTo>
                    <a:pt x="59" y="34"/>
                  </a:lnTo>
                  <a:lnTo>
                    <a:pt x="48" y="41"/>
                  </a:lnTo>
                  <a:lnTo>
                    <a:pt x="41" y="53"/>
                  </a:lnTo>
                  <a:lnTo>
                    <a:pt x="37" y="74"/>
                  </a:lnTo>
                  <a:lnTo>
                    <a:pt x="36" y="99"/>
                  </a:lnTo>
                  <a:lnTo>
                    <a:pt x="165" y="99"/>
                  </a:lnTo>
                  <a:lnTo>
                    <a:pt x="165" y="87"/>
                  </a:lnTo>
                  <a:lnTo>
                    <a:pt x="164" y="67"/>
                  </a:lnTo>
                  <a:lnTo>
                    <a:pt x="160" y="50"/>
                  </a:lnTo>
                  <a:lnTo>
                    <a:pt x="153" y="40"/>
                  </a:lnTo>
                  <a:lnTo>
                    <a:pt x="141" y="34"/>
                  </a:lnTo>
                  <a:lnTo>
                    <a:pt x="124" y="29"/>
                  </a:lnTo>
                  <a:lnTo>
                    <a:pt x="100" y="29"/>
                  </a:lnTo>
                  <a:close/>
                  <a:moveTo>
                    <a:pt x="97" y="0"/>
                  </a:moveTo>
                  <a:lnTo>
                    <a:pt x="126" y="2"/>
                  </a:lnTo>
                  <a:lnTo>
                    <a:pt x="150" y="5"/>
                  </a:lnTo>
                  <a:lnTo>
                    <a:pt x="167" y="12"/>
                  </a:lnTo>
                  <a:lnTo>
                    <a:pt x="181" y="21"/>
                  </a:lnTo>
                  <a:lnTo>
                    <a:pt x="189" y="34"/>
                  </a:lnTo>
                  <a:lnTo>
                    <a:pt x="194" y="53"/>
                  </a:lnTo>
                  <a:lnTo>
                    <a:pt x="198" y="77"/>
                  </a:lnTo>
                  <a:lnTo>
                    <a:pt x="199" y="106"/>
                  </a:lnTo>
                  <a:lnTo>
                    <a:pt x="199" y="125"/>
                  </a:lnTo>
                  <a:lnTo>
                    <a:pt x="36" y="125"/>
                  </a:lnTo>
                  <a:lnTo>
                    <a:pt x="37" y="156"/>
                  </a:lnTo>
                  <a:lnTo>
                    <a:pt x="41" y="180"/>
                  </a:lnTo>
                  <a:lnTo>
                    <a:pt x="48" y="193"/>
                  </a:lnTo>
                  <a:lnTo>
                    <a:pt x="58" y="202"/>
                  </a:lnTo>
                  <a:lnTo>
                    <a:pt x="77" y="207"/>
                  </a:lnTo>
                  <a:lnTo>
                    <a:pt x="100" y="209"/>
                  </a:lnTo>
                  <a:lnTo>
                    <a:pt x="124" y="207"/>
                  </a:lnTo>
                  <a:lnTo>
                    <a:pt x="141" y="205"/>
                  </a:lnTo>
                  <a:lnTo>
                    <a:pt x="153" y="202"/>
                  </a:lnTo>
                  <a:lnTo>
                    <a:pt x="160" y="195"/>
                  </a:lnTo>
                  <a:lnTo>
                    <a:pt x="164" y="185"/>
                  </a:lnTo>
                  <a:lnTo>
                    <a:pt x="165" y="171"/>
                  </a:lnTo>
                  <a:lnTo>
                    <a:pt x="165" y="164"/>
                  </a:lnTo>
                  <a:lnTo>
                    <a:pt x="199" y="164"/>
                  </a:lnTo>
                  <a:lnTo>
                    <a:pt x="199" y="173"/>
                  </a:lnTo>
                  <a:lnTo>
                    <a:pt x="198" y="193"/>
                  </a:lnTo>
                  <a:lnTo>
                    <a:pt x="189" y="210"/>
                  </a:lnTo>
                  <a:lnTo>
                    <a:pt x="177" y="222"/>
                  </a:lnTo>
                  <a:lnTo>
                    <a:pt x="160" y="229"/>
                  </a:lnTo>
                  <a:lnTo>
                    <a:pt x="135" y="234"/>
                  </a:lnTo>
                  <a:lnTo>
                    <a:pt x="102" y="236"/>
                  </a:lnTo>
                  <a:lnTo>
                    <a:pt x="73" y="234"/>
                  </a:lnTo>
                  <a:lnTo>
                    <a:pt x="49" y="231"/>
                  </a:lnTo>
                  <a:lnTo>
                    <a:pt x="32" y="222"/>
                  </a:lnTo>
                  <a:lnTo>
                    <a:pt x="20" y="214"/>
                  </a:lnTo>
                  <a:lnTo>
                    <a:pt x="12" y="198"/>
                  </a:lnTo>
                  <a:lnTo>
                    <a:pt x="5" y="178"/>
                  </a:lnTo>
                  <a:lnTo>
                    <a:pt x="1" y="151"/>
                  </a:lnTo>
                  <a:lnTo>
                    <a:pt x="0" y="116"/>
                  </a:lnTo>
                  <a:lnTo>
                    <a:pt x="1" y="86"/>
                  </a:lnTo>
                  <a:lnTo>
                    <a:pt x="5" y="58"/>
                  </a:lnTo>
                  <a:lnTo>
                    <a:pt x="12" y="40"/>
                  </a:lnTo>
                  <a:lnTo>
                    <a:pt x="20" y="24"/>
                  </a:lnTo>
                  <a:lnTo>
                    <a:pt x="37" y="12"/>
                  </a:lnTo>
                  <a:lnTo>
                    <a:pt x="63" y="4"/>
                  </a:lnTo>
                  <a:lnTo>
                    <a:pt x="97"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p:cNvSpPr>
            <p:nvPr userDrawn="1"/>
          </p:nvSpPr>
          <p:spPr bwMode="auto">
            <a:xfrm>
              <a:off x="1201123" y="6599946"/>
              <a:ext cx="67470" cy="88691"/>
            </a:xfrm>
            <a:custGeom>
              <a:avLst/>
              <a:gdLst>
                <a:gd name="T0" fmla="*/ 0 w 249"/>
                <a:gd name="T1" fmla="*/ 0 h 327"/>
                <a:gd name="T2" fmla="*/ 249 w 249"/>
                <a:gd name="T3" fmla="*/ 0 h 327"/>
                <a:gd name="T4" fmla="*/ 249 w 249"/>
                <a:gd name="T5" fmla="*/ 34 h 327"/>
                <a:gd name="T6" fmla="*/ 143 w 249"/>
                <a:gd name="T7" fmla="*/ 34 h 327"/>
                <a:gd name="T8" fmla="*/ 143 w 249"/>
                <a:gd name="T9" fmla="*/ 327 h 327"/>
                <a:gd name="T10" fmla="*/ 105 w 249"/>
                <a:gd name="T11" fmla="*/ 327 h 327"/>
                <a:gd name="T12" fmla="*/ 105 w 249"/>
                <a:gd name="T13" fmla="*/ 34 h 327"/>
                <a:gd name="T14" fmla="*/ 0 w 249"/>
                <a:gd name="T15" fmla="*/ 34 h 327"/>
                <a:gd name="T16" fmla="*/ 0 w 249"/>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27">
                  <a:moveTo>
                    <a:pt x="0" y="0"/>
                  </a:moveTo>
                  <a:lnTo>
                    <a:pt x="249" y="0"/>
                  </a:lnTo>
                  <a:lnTo>
                    <a:pt x="249" y="34"/>
                  </a:lnTo>
                  <a:lnTo>
                    <a:pt x="143" y="34"/>
                  </a:lnTo>
                  <a:lnTo>
                    <a:pt x="143" y="327"/>
                  </a:lnTo>
                  <a:lnTo>
                    <a:pt x="105" y="327"/>
                  </a:lnTo>
                  <a:lnTo>
                    <a:pt x="105" y="34"/>
                  </a:lnTo>
                  <a:lnTo>
                    <a:pt x="0" y="34"/>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noEditPoints="1"/>
            </p:cNvSpPr>
            <p:nvPr userDrawn="1"/>
          </p:nvSpPr>
          <p:spPr bwMode="auto">
            <a:xfrm>
              <a:off x="1295255" y="6625519"/>
              <a:ext cx="54956" cy="64206"/>
            </a:xfrm>
            <a:custGeom>
              <a:avLst/>
              <a:gdLst>
                <a:gd name="T0" fmla="*/ 100 w 201"/>
                <a:gd name="T1" fmla="*/ 29 h 236"/>
                <a:gd name="T2" fmla="*/ 75 w 201"/>
                <a:gd name="T3" fmla="*/ 31 h 236"/>
                <a:gd name="T4" fmla="*/ 56 w 201"/>
                <a:gd name="T5" fmla="*/ 34 h 236"/>
                <a:gd name="T6" fmla="*/ 46 w 201"/>
                <a:gd name="T7" fmla="*/ 43 h 236"/>
                <a:gd name="T8" fmla="*/ 39 w 201"/>
                <a:gd name="T9" fmla="*/ 58 h 236"/>
                <a:gd name="T10" fmla="*/ 36 w 201"/>
                <a:gd name="T11" fmla="*/ 82 h 236"/>
                <a:gd name="T12" fmla="*/ 36 w 201"/>
                <a:gd name="T13" fmla="*/ 118 h 236"/>
                <a:gd name="T14" fmla="*/ 36 w 201"/>
                <a:gd name="T15" fmla="*/ 154 h 236"/>
                <a:gd name="T16" fmla="*/ 39 w 201"/>
                <a:gd name="T17" fmla="*/ 180 h 236"/>
                <a:gd name="T18" fmla="*/ 46 w 201"/>
                <a:gd name="T19" fmla="*/ 193 h 236"/>
                <a:gd name="T20" fmla="*/ 56 w 201"/>
                <a:gd name="T21" fmla="*/ 202 h 236"/>
                <a:gd name="T22" fmla="*/ 75 w 201"/>
                <a:gd name="T23" fmla="*/ 207 h 236"/>
                <a:gd name="T24" fmla="*/ 100 w 201"/>
                <a:gd name="T25" fmla="*/ 209 h 236"/>
                <a:gd name="T26" fmla="*/ 126 w 201"/>
                <a:gd name="T27" fmla="*/ 207 h 236"/>
                <a:gd name="T28" fmla="*/ 145 w 201"/>
                <a:gd name="T29" fmla="*/ 202 h 236"/>
                <a:gd name="T30" fmla="*/ 155 w 201"/>
                <a:gd name="T31" fmla="*/ 193 h 236"/>
                <a:gd name="T32" fmla="*/ 162 w 201"/>
                <a:gd name="T33" fmla="*/ 180 h 236"/>
                <a:gd name="T34" fmla="*/ 165 w 201"/>
                <a:gd name="T35" fmla="*/ 154 h 236"/>
                <a:gd name="T36" fmla="*/ 167 w 201"/>
                <a:gd name="T37" fmla="*/ 118 h 236"/>
                <a:gd name="T38" fmla="*/ 165 w 201"/>
                <a:gd name="T39" fmla="*/ 82 h 236"/>
                <a:gd name="T40" fmla="*/ 162 w 201"/>
                <a:gd name="T41" fmla="*/ 58 h 236"/>
                <a:gd name="T42" fmla="*/ 155 w 201"/>
                <a:gd name="T43" fmla="*/ 43 h 236"/>
                <a:gd name="T44" fmla="*/ 145 w 201"/>
                <a:gd name="T45" fmla="*/ 34 h 236"/>
                <a:gd name="T46" fmla="*/ 126 w 201"/>
                <a:gd name="T47" fmla="*/ 31 h 236"/>
                <a:gd name="T48" fmla="*/ 100 w 201"/>
                <a:gd name="T49" fmla="*/ 29 h 236"/>
                <a:gd name="T50" fmla="*/ 100 w 201"/>
                <a:gd name="T51" fmla="*/ 0 h 236"/>
                <a:gd name="T52" fmla="*/ 129 w 201"/>
                <a:gd name="T53" fmla="*/ 2 h 236"/>
                <a:gd name="T54" fmla="*/ 153 w 201"/>
                <a:gd name="T55" fmla="*/ 7 h 236"/>
                <a:gd name="T56" fmla="*/ 170 w 201"/>
                <a:gd name="T57" fmla="*/ 14 h 236"/>
                <a:gd name="T58" fmla="*/ 182 w 201"/>
                <a:gd name="T59" fmla="*/ 22 h 236"/>
                <a:gd name="T60" fmla="*/ 191 w 201"/>
                <a:gd name="T61" fmla="*/ 38 h 236"/>
                <a:gd name="T62" fmla="*/ 196 w 201"/>
                <a:gd name="T63" fmla="*/ 58 h 236"/>
                <a:gd name="T64" fmla="*/ 201 w 201"/>
                <a:gd name="T65" fmla="*/ 86 h 236"/>
                <a:gd name="T66" fmla="*/ 201 w 201"/>
                <a:gd name="T67" fmla="*/ 118 h 236"/>
                <a:gd name="T68" fmla="*/ 201 w 201"/>
                <a:gd name="T69" fmla="*/ 152 h 236"/>
                <a:gd name="T70" fmla="*/ 196 w 201"/>
                <a:gd name="T71" fmla="*/ 180 h 236"/>
                <a:gd name="T72" fmla="*/ 191 w 201"/>
                <a:gd name="T73" fmla="*/ 200 h 236"/>
                <a:gd name="T74" fmla="*/ 182 w 201"/>
                <a:gd name="T75" fmla="*/ 214 h 236"/>
                <a:gd name="T76" fmla="*/ 170 w 201"/>
                <a:gd name="T77" fmla="*/ 224 h 236"/>
                <a:gd name="T78" fmla="*/ 153 w 201"/>
                <a:gd name="T79" fmla="*/ 231 h 236"/>
                <a:gd name="T80" fmla="*/ 129 w 201"/>
                <a:gd name="T81" fmla="*/ 234 h 236"/>
                <a:gd name="T82" fmla="*/ 100 w 201"/>
                <a:gd name="T83" fmla="*/ 236 h 236"/>
                <a:gd name="T84" fmla="*/ 71 w 201"/>
                <a:gd name="T85" fmla="*/ 234 h 236"/>
                <a:gd name="T86" fmla="*/ 49 w 201"/>
                <a:gd name="T87" fmla="*/ 231 h 236"/>
                <a:gd name="T88" fmla="*/ 31 w 201"/>
                <a:gd name="T89" fmla="*/ 224 h 236"/>
                <a:gd name="T90" fmla="*/ 19 w 201"/>
                <a:gd name="T91" fmla="*/ 214 h 236"/>
                <a:gd name="T92" fmla="*/ 10 w 201"/>
                <a:gd name="T93" fmla="*/ 200 h 236"/>
                <a:gd name="T94" fmla="*/ 5 w 201"/>
                <a:gd name="T95" fmla="*/ 180 h 236"/>
                <a:gd name="T96" fmla="*/ 2 w 201"/>
                <a:gd name="T97" fmla="*/ 152 h 236"/>
                <a:gd name="T98" fmla="*/ 0 w 201"/>
                <a:gd name="T99" fmla="*/ 118 h 236"/>
                <a:gd name="T100" fmla="*/ 2 w 201"/>
                <a:gd name="T101" fmla="*/ 86 h 236"/>
                <a:gd name="T102" fmla="*/ 5 w 201"/>
                <a:gd name="T103" fmla="*/ 58 h 236"/>
                <a:gd name="T104" fmla="*/ 10 w 201"/>
                <a:gd name="T105" fmla="*/ 38 h 236"/>
                <a:gd name="T106" fmla="*/ 19 w 201"/>
                <a:gd name="T107" fmla="*/ 22 h 236"/>
                <a:gd name="T108" fmla="*/ 31 w 201"/>
                <a:gd name="T109" fmla="*/ 14 h 236"/>
                <a:gd name="T110" fmla="*/ 49 w 201"/>
                <a:gd name="T111" fmla="*/ 7 h 236"/>
                <a:gd name="T112" fmla="*/ 71 w 201"/>
                <a:gd name="T113" fmla="*/ 2 h 236"/>
                <a:gd name="T114" fmla="*/ 100 w 201"/>
                <a:gd name="T11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36">
                  <a:moveTo>
                    <a:pt x="100" y="29"/>
                  </a:moveTo>
                  <a:lnTo>
                    <a:pt x="75" y="31"/>
                  </a:lnTo>
                  <a:lnTo>
                    <a:pt x="56" y="34"/>
                  </a:lnTo>
                  <a:lnTo>
                    <a:pt x="46" y="43"/>
                  </a:lnTo>
                  <a:lnTo>
                    <a:pt x="39" y="58"/>
                  </a:lnTo>
                  <a:lnTo>
                    <a:pt x="36" y="82"/>
                  </a:lnTo>
                  <a:lnTo>
                    <a:pt x="36" y="118"/>
                  </a:lnTo>
                  <a:lnTo>
                    <a:pt x="36" y="154"/>
                  </a:lnTo>
                  <a:lnTo>
                    <a:pt x="39" y="180"/>
                  </a:lnTo>
                  <a:lnTo>
                    <a:pt x="46" y="193"/>
                  </a:lnTo>
                  <a:lnTo>
                    <a:pt x="56" y="202"/>
                  </a:lnTo>
                  <a:lnTo>
                    <a:pt x="75" y="207"/>
                  </a:lnTo>
                  <a:lnTo>
                    <a:pt x="100" y="209"/>
                  </a:lnTo>
                  <a:lnTo>
                    <a:pt x="126" y="207"/>
                  </a:lnTo>
                  <a:lnTo>
                    <a:pt x="145" y="202"/>
                  </a:lnTo>
                  <a:lnTo>
                    <a:pt x="155" y="193"/>
                  </a:lnTo>
                  <a:lnTo>
                    <a:pt x="162" y="180"/>
                  </a:lnTo>
                  <a:lnTo>
                    <a:pt x="165" y="154"/>
                  </a:lnTo>
                  <a:lnTo>
                    <a:pt x="167" y="118"/>
                  </a:lnTo>
                  <a:lnTo>
                    <a:pt x="165" y="82"/>
                  </a:lnTo>
                  <a:lnTo>
                    <a:pt x="162" y="58"/>
                  </a:lnTo>
                  <a:lnTo>
                    <a:pt x="155" y="43"/>
                  </a:lnTo>
                  <a:lnTo>
                    <a:pt x="145" y="34"/>
                  </a:lnTo>
                  <a:lnTo>
                    <a:pt x="126" y="31"/>
                  </a:lnTo>
                  <a:lnTo>
                    <a:pt x="100" y="29"/>
                  </a:lnTo>
                  <a:close/>
                  <a:moveTo>
                    <a:pt x="100" y="0"/>
                  </a:moveTo>
                  <a:lnTo>
                    <a:pt x="129" y="2"/>
                  </a:lnTo>
                  <a:lnTo>
                    <a:pt x="153" y="7"/>
                  </a:lnTo>
                  <a:lnTo>
                    <a:pt x="170" y="14"/>
                  </a:lnTo>
                  <a:lnTo>
                    <a:pt x="182" y="22"/>
                  </a:lnTo>
                  <a:lnTo>
                    <a:pt x="191" y="38"/>
                  </a:lnTo>
                  <a:lnTo>
                    <a:pt x="196" y="58"/>
                  </a:lnTo>
                  <a:lnTo>
                    <a:pt x="201" y="86"/>
                  </a:lnTo>
                  <a:lnTo>
                    <a:pt x="201" y="118"/>
                  </a:lnTo>
                  <a:lnTo>
                    <a:pt x="201" y="152"/>
                  </a:lnTo>
                  <a:lnTo>
                    <a:pt x="196" y="180"/>
                  </a:lnTo>
                  <a:lnTo>
                    <a:pt x="191" y="200"/>
                  </a:lnTo>
                  <a:lnTo>
                    <a:pt x="182" y="214"/>
                  </a:lnTo>
                  <a:lnTo>
                    <a:pt x="170" y="224"/>
                  </a:lnTo>
                  <a:lnTo>
                    <a:pt x="153" y="231"/>
                  </a:lnTo>
                  <a:lnTo>
                    <a:pt x="129" y="234"/>
                  </a:lnTo>
                  <a:lnTo>
                    <a:pt x="100" y="236"/>
                  </a:lnTo>
                  <a:lnTo>
                    <a:pt x="71" y="234"/>
                  </a:lnTo>
                  <a:lnTo>
                    <a:pt x="49" y="231"/>
                  </a:lnTo>
                  <a:lnTo>
                    <a:pt x="31" y="224"/>
                  </a:lnTo>
                  <a:lnTo>
                    <a:pt x="19" y="214"/>
                  </a:lnTo>
                  <a:lnTo>
                    <a:pt x="10" y="200"/>
                  </a:lnTo>
                  <a:lnTo>
                    <a:pt x="5" y="180"/>
                  </a:lnTo>
                  <a:lnTo>
                    <a:pt x="2" y="152"/>
                  </a:lnTo>
                  <a:lnTo>
                    <a:pt x="0" y="118"/>
                  </a:lnTo>
                  <a:lnTo>
                    <a:pt x="2" y="86"/>
                  </a:lnTo>
                  <a:lnTo>
                    <a:pt x="5" y="58"/>
                  </a:lnTo>
                  <a:lnTo>
                    <a:pt x="10" y="38"/>
                  </a:lnTo>
                  <a:lnTo>
                    <a:pt x="19" y="22"/>
                  </a:lnTo>
                  <a:lnTo>
                    <a:pt x="31" y="14"/>
                  </a:lnTo>
                  <a:lnTo>
                    <a:pt x="49" y="7"/>
                  </a:lnTo>
                  <a:lnTo>
                    <a:pt x="71" y="2"/>
                  </a:lnTo>
                  <a:lnTo>
                    <a:pt x="10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userDrawn="1"/>
          </p:nvSpPr>
          <p:spPr bwMode="auto">
            <a:xfrm>
              <a:off x="1384491" y="6625519"/>
              <a:ext cx="91412" cy="63118"/>
            </a:xfrm>
            <a:custGeom>
              <a:avLst/>
              <a:gdLst>
                <a:gd name="T0" fmla="*/ 108 w 338"/>
                <a:gd name="T1" fmla="*/ 0 h 233"/>
                <a:gd name="T2" fmla="*/ 133 w 338"/>
                <a:gd name="T3" fmla="*/ 4 h 233"/>
                <a:gd name="T4" fmla="*/ 154 w 338"/>
                <a:gd name="T5" fmla="*/ 10 h 233"/>
                <a:gd name="T6" fmla="*/ 169 w 338"/>
                <a:gd name="T7" fmla="*/ 22 h 233"/>
                <a:gd name="T8" fmla="*/ 178 w 338"/>
                <a:gd name="T9" fmla="*/ 40 h 233"/>
                <a:gd name="T10" fmla="*/ 179 w 338"/>
                <a:gd name="T11" fmla="*/ 40 h 233"/>
                <a:gd name="T12" fmla="*/ 191 w 338"/>
                <a:gd name="T13" fmla="*/ 22 h 233"/>
                <a:gd name="T14" fmla="*/ 208 w 338"/>
                <a:gd name="T15" fmla="*/ 10 h 233"/>
                <a:gd name="T16" fmla="*/ 231 w 338"/>
                <a:gd name="T17" fmla="*/ 4 h 233"/>
                <a:gd name="T18" fmla="*/ 258 w 338"/>
                <a:gd name="T19" fmla="*/ 0 h 233"/>
                <a:gd name="T20" fmla="*/ 287 w 338"/>
                <a:gd name="T21" fmla="*/ 4 h 233"/>
                <a:gd name="T22" fmla="*/ 309 w 338"/>
                <a:gd name="T23" fmla="*/ 14 h 233"/>
                <a:gd name="T24" fmla="*/ 324 w 338"/>
                <a:gd name="T25" fmla="*/ 31 h 233"/>
                <a:gd name="T26" fmla="*/ 335 w 338"/>
                <a:gd name="T27" fmla="*/ 53 h 233"/>
                <a:gd name="T28" fmla="*/ 338 w 338"/>
                <a:gd name="T29" fmla="*/ 84 h 233"/>
                <a:gd name="T30" fmla="*/ 338 w 338"/>
                <a:gd name="T31" fmla="*/ 233 h 233"/>
                <a:gd name="T32" fmla="*/ 304 w 338"/>
                <a:gd name="T33" fmla="*/ 233 h 233"/>
                <a:gd name="T34" fmla="*/ 304 w 338"/>
                <a:gd name="T35" fmla="*/ 81 h 233"/>
                <a:gd name="T36" fmla="*/ 304 w 338"/>
                <a:gd name="T37" fmla="*/ 62 h 233"/>
                <a:gd name="T38" fmla="*/ 300 w 338"/>
                <a:gd name="T39" fmla="*/ 48 h 233"/>
                <a:gd name="T40" fmla="*/ 294 w 338"/>
                <a:gd name="T41" fmla="*/ 40 h 233"/>
                <a:gd name="T42" fmla="*/ 285 w 338"/>
                <a:gd name="T43" fmla="*/ 33 h 233"/>
                <a:gd name="T44" fmla="*/ 271 w 338"/>
                <a:gd name="T45" fmla="*/ 29 h 233"/>
                <a:gd name="T46" fmla="*/ 253 w 338"/>
                <a:gd name="T47" fmla="*/ 29 h 233"/>
                <a:gd name="T48" fmla="*/ 231 w 338"/>
                <a:gd name="T49" fmla="*/ 31 h 233"/>
                <a:gd name="T50" fmla="*/ 212 w 338"/>
                <a:gd name="T51" fmla="*/ 36 h 233"/>
                <a:gd name="T52" fmla="*/ 200 w 338"/>
                <a:gd name="T53" fmla="*/ 43 h 233"/>
                <a:gd name="T54" fmla="*/ 191 w 338"/>
                <a:gd name="T55" fmla="*/ 57 h 233"/>
                <a:gd name="T56" fmla="*/ 188 w 338"/>
                <a:gd name="T57" fmla="*/ 75 h 233"/>
                <a:gd name="T58" fmla="*/ 186 w 338"/>
                <a:gd name="T59" fmla="*/ 101 h 233"/>
                <a:gd name="T60" fmla="*/ 186 w 338"/>
                <a:gd name="T61" fmla="*/ 233 h 233"/>
                <a:gd name="T62" fmla="*/ 152 w 338"/>
                <a:gd name="T63" fmla="*/ 233 h 233"/>
                <a:gd name="T64" fmla="*/ 152 w 338"/>
                <a:gd name="T65" fmla="*/ 84 h 233"/>
                <a:gd name="T66" fmla="*/ 152 w 338"/>
                <a:gd name="T67" fmla="*/ 74 h 233"/>
                <a:gd name="T68" fmla="*/ 149 w 338"/>
                <a:gd name="T69" fmla="*/ 53 h 233"/>
                <a:gd name="T70" fmla="*/ 138 w 338"/>
                <a:gd name="T71" fmla="*/ 40 h 233"/>
                <a:gd name="T72" fmla="*/ 123 w 338"/>
                <a:gd name="T73" fmla="*/ 31 h 233"/>
                <a:gd name="T74" fmla="*/ 101 w 338"/>
                <a:gd name="T75" fmla="*/ 29 h 233"/>
                <a:gd name="T76" fmla="*/ 77 w 338"/>
                <a:gd name="T77" fmla="*/ 31 h 233"/>
                <a:gd name="T78" fmla="*/ 58 w 338"/>
                <a:gd name="T79" fmla="*/ 41 h 233"/>
                <a:gd name="T80" fmla="*/ 45 w 338"/>
                <a:gd name="T81" fmla="*/ 55 h 233"/>
                <a:gd name="T82" fmla="*/ 36 w 338"/>
                <a:gd name="T83" fmla="*/ 77 h 233"/>
                <a:gd name="T84" fmla="*/ 33 w 338"/>
                <a:gd name="T85" fmla="*/ 103 h 233"/>
                <a:gd name="T86" fmla="*/ 33 w 338"/>
                <a:gd name="T87" fmla="*/ 233 h 233"/>
                <a:gd name="T88" fmla="*/ 0 w 338"/>
                <a:gd name="T89" fmla="*/ 233 h 233"/>
                <a:gd name="T90" fmla="*/ 0 w 338"/>
                <a:gd name="T91" fmla="*/ 4 h 233"/>
                <a:gd name="T92" fmla="*/ 33 w 338"/>
                <a:gd name="T93" fmla="*/ 4 h 233"/>
                <a:gd name="T94" fmla="*/ 33 w 338"/>
                <a:gd name="T95" fmla="*/ 40 h 233"/>
                <a:gd name="T96" fmla="*/ 33 w 338"/>
                <a:gd name="T97" fmla="*/ 40 h 233"/>
                <a:gd name="T98" fmla="*/ 45 w 338"/>
                <a:gd name="T99" fmla="*/ 22 h 233"/>
                <a:gd name="T100" fmla="*/ 62 w 338"/>
                <a:gd name="T101" fmla="*/ 10 h 233"/>
                <a:gd name="T102" fmla="*/ 82 w 338"/>
                <a:gd name="T103" fmla="*/ 4 h 233"/>
                <a:gd name="T104" fmla="*/ 108 w 338"/>
                <a:gd name="T10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33">
                  <a:moveTo>
                    <a:pt x="108" y="0"/>
                  </a:moveTo>
                  <a:lnTo>
                    <a:pt x="133" y="4"/>
                  </a:lnTo>
                  <a:lnTo>
                    <a:pt x="154" y="10"/>
                  </a:lnTo>
                  <a:lnTo>
                    <a:pt x="169" y="22"/>
                  </a:lnTo>
                  <a:lnTo>
                    <a:pt x="178" y="40"/>
                  </a:lnTo>
                  <a:lnTo>
                    <a:pt x="179" y="40"/>
                  </a:lnTo>
                  <a:lnTo>
                    <a:pt x="191" y="22"/>
                  </a:lnTo>
                  <a:lnTo>
                    <a:pt x="208" y="10"/>
                  </a:lnTo>
                  <a:lnTo>
                    <a:pt x="231" y="4"/>
                  </a:lnTo>
                  <a:lnTo>
                    <a:pt x="258" y="0"/>
                  </a:lnTo>
                  <a:lnTo>
                    <a:pt x="287" y="4"/>
                  </a:lnTo>
                  <a:lnTo>
                    <a:pt x="309" y="14"/>
                  </a:lnTo>
                  <a:lnTo>
                    <a:pt x="324" y="31"/>
                  </a:lnTo>
                  <a:lnTo>
                    <a:pt x="335" y="53"/>
                  </a:lnTo>
                  <a:lnTo>
                    <a:pt x="338" y="84"/>
                  </a:lnTo>
                  <a:lnTo>
                    <a:pt x="338" y="233"/>
                  </a:lnTo>
                  <a:lnTo>
                    <a:pt x="304" y="233"/>
                  </a:lnTo>
                  <a:lnTo>
                    <a:pt x="304" y="81"/>
                  </a:lnTo>
                  <a:lnTo>
                    <a:pt x="304" y="62"/>
                  </a:lnTo>
                  <a:lnTo>
                    <a:pt x="300" y="48"/>
                  </a:lnTo>
                  <a:lnTo>
                    <a:pt x="294" y="40"/>
                  </a:lnTo>
                  <a:lnTo>
                    <a:pt x="285" y="33"/>
                  </a:lnTo>
                  <a:lnTo>
                    <a:pt x="271" y="29"/>
                  </a:lnTo>
                  <a:lnTo>
                    <a:pt x="253" y="29"/>
                  </a:lnTo>
                  <a:lnTo>
                    <a:pt x="231" y="31"/>
                  </a:lnTo>
                  <a:lnTo>
                    <a:pt x="212" y="36"/>
                  </a:lnTo>
                  <a:lnTo>
                    <a:pt x="200" y="43"/>
                  </a:lnTo>
                  <a:lnTo>
                    <a:pt x="191" y="57"/>
                  </a:lnTo>
                  <a:lnTo>
                    <a:pt x="188" y="75"/>
                  </a:lnTo>
                  <a:lnTo>
                    <a:pt x="186" y="101"/>
                  </a:lnTo>
                  <a:lnTo>
                    <a:pt x="186" y="233"/>
                  </a:lnTo>
                  <a:lnTo>
                    <a:pt x="152" y="233"/>
                  </a:lnTo>
                  <a:lnTo>
                    <a:pt x="152" y="84"/>
                  </a:lnTo>
                  <a:lnTo>
                    <a:pt x="152" y="74"/>
                  </a:lnTo>
                  <a:lnTo>
                    <a:pt x="149" y="53"/>
                  </a:lnTo>
                  <a:lnTo>
                    <a:pt x="138" y="40"/>
                  </a:lnTo>
                  <a:lnTo>
                    <a:pt x="123" y="31"/>
                  </a:lnTo>
                  <a:lnTo>
                    <a:pt x="101" y="29"/>
                  </a:lnTo>
                  <a:lnTo>
                    <a:pt x="77" y="31"/>
                  </a:lnTo>
                  <a:lnTo>
                    <a:pt x="58" y="41"/>
                  </a:lnTo>
                  <a:lnTo>
                    <a:pt x="45" y="55"/>
                  </a:lnTo>
                  <a:lnTo>
                    <a:pt x="36" y="77"/>
                  </a:lnTo>
                  <a:lnTo>
                    <a:pt x="33" y="103"/>
                  </a:lnTo>
                  <a:lnTo>
                    <a:pt x="33" y="233"/>
                  </a:lnTo>
                  <a:lnTo>
                    <a:pt x="0" y="233"/>
                  </a:lnTo>
                  <a:lnTo>
                    <a:pt x="0" y="4"/>
                  </a:lnTo>
                  <a:lnTo>
                    <a:pt x="33" y="4"/>
                  </a:lnTo>
                  <a:lnTo>
                    <a:pt x="33" y="40"/>
                  </a:lnTo>
                  <a:lnTo>
                    <a:pt x="33" y="40"/>
                  </a:lnTo>
                  <a:lnTo>
                    <a:pt x="45" y="22"/>
                  </a:lnTo>
                  <a:lnTo>
                    <a:pt x="62" y="10"/>
                  </a:lnTo>
                  <a:lnTo>
                    <a:pt x="82" y="4"/>
                  </a:lnTo>
                  <a:lnTo>
                    <a:pt x="108"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noEditPoints="1"/>
            </p:cNvSpPr>
            <p:nvPr userDrawn="1"/>
          </p:nvSpPr>
          <p:spPr bwMode="auto">
            <a:xfrm>
              <a:off x="1511814" y="6625519"/>
              <a:ext cx="55500" cy="64206"/>
            </a:xfrm>
            <a:custGeom>
              <a:avLst/>
              <a:gdLst>
                <a:gd name="T0" fmla="*/ 101 w 203"/>
                <a:gd name="T1" fmla="*/ 29 h 236"/>
                <a:gd name="T2" fmla="*/ 75 w 203"/>
                <a:gd name="T3" fmla="*/ 31 h 236"/>
                <a:gd name="T4" fmla="*/ 57 w 203"/>
                <a:gd name="T5" fmla="*/ 34 h 236"/>
                <a:gd name="T6" fmla="*/ 46 w 203"/>
                <a:gd name="T7" fmla="*/ 43 h 236"/>
                <a:gd name="T8" fmla="*/ 41 w 203"/>
                <a:gd name="T9" fmla="*/ 58 h 236"/>
                <a:gd name="T10" fmla="*/ 38 w 203"/>
                <a:gd name="T11" fmla="*/ 82 h 236"/>
                <a:gd name="T12" fmla="*/ 36 w 203"/>
                <a:gd name="T13" fmla="*/ 118 h 236"/>
                <a:gd name="T14" fmla="*/ 38 w 203"/>
                <a:gd name="T15" fmla="*/ 154 h 236"/>
                <a:gd name="T16" fmla="*/ 41 w 203"/>
                <a:gd name="T17" fmla="*/ 180 h 236"/>
                <a:gd name="T18" fmla="*/ 46 w 203"/>
                <a:gd name="T19" fmla="*/ 193 h 236"/>
                <a:gd name="T20" fmla="*/ 57 w 203"/>
                <a:gd name="T21" fmla="*/ 202 h 236"/>
                <a:gd name="T22" fmla="*/ 75 w 203"/>
                <a:gd name="T23" fmla="*/ 207 h 236"/>
                <a:gd name="T24" fmla="*/ 101 w 203"/>
                <a:gd name="T25" fmla="*/ 209 h 236"/>
                <a:gd name="T26" fmla="*/ 128 w 203"/>
                <a:gd name="T27" fmla="*/ 207 h 236"/>
                <a:gd name="T28" fmla="*/ 145 w 203"/>
                <a:gd name="T29" fmla="*/ 202 h 236"/>
                <a:gd name="T30" fmla="*/ 157 w 203"/>
                <a:gd name="T31" fmla="*/ 193 h 236"/>
                <a:gd name="T32" fmla="*/ 162 w 203"/>
                <a:gd name="T33" fmla="*/ 180 h 236"/>
                <a:gd name="T34" fmla="*/ 166 w 203"/>
                <a:gd name="T35" fmla="*/ 154 h 236"/>
                <a:gd name="T36" fmla="*/ 167 w 203"/>
                <a:gd name="T37" fmla="*/ 118 h 236"/>
                <a:gd name="T38" fmla="*/ 166 w 203"/>
                <a:gd name="T39" fmla="*/ 82 h 236"/>
                <a:gd name="T40" fmla="*/ 162 w 203"/>
                <a:gd name="T41" fmla="*/ 58 h 236"/>
                <a:gd name="T42" fmla="*/ 157 w 203"/>
                <a:gd name="T43" fmla="*/ 43 h 236"/>
                <a:gd name="T44" fmla="*/ 145 w 203"/>
                <a:gd name="T45" fmla="*/ 34 h 236"/>
                <a:gd name="T46" fmla="*/ 128 w 203"/>
                <a:gd name="T47" fmla="*/ 31 h 236"/>
                <a:gd name="T48" fmla="*/ 101 w 203"/>
                <a:gd name="T49" fmla="*/ 29 h 236"/>
                <a:gd name="T50" fmla="*/ 101 w 203"/>
                <a:gd name="T51" fmla="*/ 0 h 236"/>
                <a:gd name="T52" fmla="*/ 130 w 203"/>
                <a:gd name="T53" fmla="*/ 2 h 236"/>
                <a:gd name="T54" fmla="*/ 154 w 203"/>
                <a:gd name="T55" fmla="*/ 7 h 236"/>
                <a:gd name="T56" fmla="*/ 171 w 203"/>
                <a:gd name="T57" fmla="*/ 14 h 236"/>
                <a:gd name="T58" fmla="*/ 183 w 203"/>
                <a:gd name="T59" fmla="*/ 22 h 236"/>
                <a:gd name="T60" fmla="*/ 191 w 203"/>
                <a:gd name="T61" fmla="*/ 38 h 236"/>
                <a:gd name="T62" fmla="*/ 198 w 203"/>
                <a:gd name="T63" fmla="*/ 58 h 236"/>
                <a:gd name="T64" fmla="*/ 202 w 203"/>
                <a:gd name="T65" fmla="*/ 86 h 236"/>
                <a:gd name="T66" fmla="*/ 203 w 203"/>
                <a:gd name="T67" fmla="*/ 118 h 236"/>
                <a:gd name="T68" fmla="*/ 202 w 203"/>
                <a:gd name="T69" fmla="*/ 152 h 236"/>
                <a:gd name="T70" fmla="*/ 198 w 203"/>
                <a:gd name="T71" fmla="*/ 180 h 236"/>
                <a:gd name="T72" fmla="*/ 191 w 203"/>
                <a:gd name="T73" fmla="*/ 200 h 236"/>
                <a:gd name="T74" fmla="*/ 183 w 203"/>
                <a:gd name="T75" fmla="*/ 214 h 236"/>
                <a:gd name="T76" fmla="*/ 171 w 203"/>
                <a:gd name="T77" fmla="*/ 224 h 236"/>
                <a:gd name="T78" fmla="*/ 154 w 203"/>
                <a:gd name="T79" fmla="*/ 231 h 236"/>
                <a:gd name="T80" fmla="*/ 130 w 203"/>
                <a:gd name="T81" fmla="*/ 234 h 236"/>
                <a:gd name="T82" fmla="*/ 101 w 203"/>
                <a:gd name="T83" fmla="*/ 236 h 236"/>
                <a:gd name="T84" fmla="*/ 74 w 203"/>
                <a:gd name="T85" fmla="*/ 234 h 236"/>
                <a:gd name="T86" fmla="*/ 50 w 203"/>
                <a:gd name="T87" fmla="*/ 231 h 236"/>
                <a:gd name="T88" fmla="*/ 33 w 203"/>
                <a:gd name="T89" fmla="*/ 224 h 236"/>
                <a:gd name="T90" fmla="*/ 19 w 203"/>
                <a:gd name="T91" fmla="*/ 214 h 236"/>
                <a:gd name="T92" fmla="*/ 12 w 203"/>
                <a:gd name="T93" fmla="*/ 200 h 236"/>
                <a:gd name="T94" fmla="*/ 5 w 203"/>
                <a:gd name="T95" fmla="*/ 180 h 236"/>
                <a:gd name="T96" fmla="*/ 2 w 203"/>
                <a:gd name="T97" fmla="*/ 152 h 236"/>
                <a:gd name="T98" fmla="*/ 0 w 203"/>
                <a:gd name="T99" fmla="*/ 118 h 236"/>
                <a:gd name="T100" fmla="*/ 2 w 203"/>
                <a:gd name="T101" fmla="*/ 86 h 236"/>
                <a:gd name="T102" fmla="*/ 5 w 203"/>
                <a:gd name="T103" fmla="*/ 58 h 236"/>
                <a:gd name="T104" fmla="*/ 12 w 203"/>
                <a:gd name="T105" fmla="*/ 38 h 236"/>
                <a:gd name="T106" fmla="*/ 19 w 203"/>
                <a:gd name="T107" fmla="*/ 22 h 236"/>
                <a:gd name="T108" fmla="*/ 33 w 203"/>
                <a:gd name="T109" fmla="*/ 14 h 236"/>
                <a:gd name="T110" fmla="*/ 50 w 203"/>
                <a:gd name="T111" fmla="*/ 7 h 236"/>
                <a:gd name="T112" fmla="*/ 74 w 203"/>
                <a:gd name="T113" fmla="*/ 2 h 236"/>
                <a:gd name="T114" fmla="*/ 101 w 203"/>
                <a:gd name="T11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36">
                  <a:moveTo>
                    <a:pt x="101" y="29"/>
                  </a:moveTo>
                  <a:lnTo>
                    <a:pt x="75" y="31"/>
                  </a:lnTo>
                  <a:lnTo>
                    <a:pt x="57" y="34"/>
                  </a:lnTo>
                  <a:lnTo>
                    <a:pt x="46" y="43"/>
                  </a:lnTo>
                  <a:lnTo>
                    <a:pt x="41" y="58"/>
                  </a:lnTo>
                  <a:lnTo>
                    <a:pt x="38" y="82"/>
                  </a:lnTo>
                  <a:lnTo>
                    <a:pt x="36" y="118"/>
                  </a:lnTo>
                  <a:lnTo>
                    <a:pt x="38" y="154"/>
                  </a:lnTo>
                  <a:lnTo>
                    <a:pt x="41" y="180"/>
                  </a:lnTo>
                  <a:lnTo>
                    <a:pt x="46" y="193"/>
                  </a:lnTo>
                  <a:lnTo>
                    <a:pt x="57" y="202"/>
                  </a:lnTo>
                  <a:lnTo>
                    <a:pt x="75" y="207"/>
                  </a:lnTo>
                  <a:lnTo>
                    <a:pt x="101" y="209"/>
                  </a:lnTo>
                  <a:lnTo>
                    <a:pt x="128" y="207"/>
                  </a:lnTo>
                  <a:lnTo>
                    <a:pt x="145" y="202"/>
                  </a:lnTo>
                  <a:lnTo>
                    <a:pt x="157" y="193"/>
                  </a:lnTo>
                  <a:lnTo>
                    <a:pt x="162" y="180"/>
                  </a:lnTo>
                  <a:lnTo>
                    <a:pt x="166" y="154"/>
                  </a:lnTo>
                  <a:lnTo>
                    <a:pt x="167" y="118"/>
                  </a:lnTo>
                  <a:lnTo>
                    <a:pt x="166" y="82"/>
                  </a:lnTo>
                  <a:lnTo>
                    <a:pt x="162" y="58"/>
                  </a:lnTo>
                  <a:lnTo>
                    <a:pt x="157" y="43"/>
                  </a:lnTo>
                  <a:lnTo>
                    <a:pt x="145" y="34"/>
                  </a:lnTo>
                  <a:lnTo>
                    <a:pt x="128" y="31"/>
                  </a:lnTo>
                  <a:lnTo>
                    <a:pt x="101" y="29"/>
                  </a:lnTo>
                  <a:close/>
                  <a:moveTo>
                    <a:pt x="101" y="0"/>
                  </a:moveTo>
                  <a:lnTo>
                    <a:pt x="130" y="2"/>
                  </a:lnTo>
                  <a:lnTo>
                    <a:pt x="154" y="7"/>
                  </a:lnTo>
                  <a:lnTo>
                    <a:pt x="171" y="14"/>
                  </a:lnTo>
                  <a:lnTo>
                    <a:pt x="183" y="22"/>
                  </a:lnTo>
                  <a:lnTo>
                    <a:pt x="191" y="38"/>
                  </a:lnTo>
                  <a:lnTo>
                    <a:pt x="198" y="58"/>
                  </a:lnTo>
                  <a:lnTo>
                    <a:pt x="202" y="86"/>
                  </a:lnTo>
                  <a:lnTo>
                    <a:pt x="203" y="118"/>
                  </a:lnTo>
                  <a:lnTo>
                    <a:pt x="202" y="152"/>
                  </a:lnTo>
                  <a:lnTo>
                    <a:pt x="198" y="180"/>
                  </a:lnTo>
                  <a:lnTo>
                    <a:pt x="191" y="200"/>
                  </a:lnTo>
                  <a:lnTo>
                    <a:pt x="183" y="214"/>
                  </a:lnTo>
                  <a:lnTo>
                    <a:pt x="171" y="224"/>
                  </a:lnTo>
                  <a:lnTo>
                    <a:pt x="154" y="231"/>
                  </a:lnTo>
                  <a:lnTo>
                    <a:pt x="130" y="234"/>
                  </a:lnTo>
                  <a:lnTo>
                    <a:pt x="101" y="236"/>
                  </a:lnTo>
                  <a:lnTo>
                    <a:pt x="74" y="234"/>
                  </a:lnTo>
                  <a:lnTo>
                    <a:pt x="50" y="231"/>
                  </a:lnTo>
                  <a:lnTo>
                    <a:pt x="33" y="224"/>
                  </a:lnTo>
                  <a:lnTo>
                    <a:pt x="19" y="214"/>
                  </a:lnTo>
                  <a:lnTo>
                    <a:pt x="12" y="200"/>
                  </a:lnTo>
                  <a:lnTo>
                    <a:pt x="5" y="180"/>
                  </a:lnTo>
                  <a:lnTo>
                    <a:pt x="2" y="152"/>
                  </a:lnTo>
                  <a:lnTo>
                    <a:pt x="0" y="118"/>
                  </a:lnTo>
                  <a:lnTo>
                    <a:pt x="2" y="86"/>
                  </a:lnTo>
                  <a:lnTo>
                    <a:pt x="5" y="58"/>
                  </a:lnTo>
                  <a:lnTo>
                    <a:pt x="12" y="38"/>
                  </a:lnTo>
                  <a:lnTo>
                    <a:pt x="19" y="22"/>
                  </a:lnTo>
                  <a:lnTo>
                    <a:pt x="33" y="14"/>
                  </a:lnTo>
                  <a:lnTo>
                    <a:pt x="50" y="7"/>
                  </a:lnTo>
                  <a:lnTo>
                    <a:pt x="74" y="2"/>
                  </a:lnTo>
                  <a:lnTo>
                    <a:pt x="101"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userDrawn="1"/>
          </p:nvSpPr>
          <p:spPr bwMode="auto">
            <a:xfrm>
              <a:off x="1602137" y="6624975"/>
              <a:ext cx="42985" cy="63662"/>
            </a:xfrm>
            <a:custGeom>
              <a:avLst/>
              <a:gdLst>
                <a:gd name="T0" fmla="*/ 96 w 159"/>
                <a:gd name="T1" fmla="*/ 0 h 235"/>
                <a:gd name="T2" fmla="*/ 120 w 159"/>
                <a:gd name="T3" fmla="*/ 4 h 235"/>
                <a:gd name="T4" fmla="*/ 137 w 159"/>
                <a:gd name="T5" fmla="*/ 11 h 235"/>
                <a:gd name="T6" fmla="*/ 149 w 159"/>
                <a:gd name="T7" fmla="*/ 24 h 235"/>
                <a:gd name="T8" fmla="*/ 157 w 159"/>
                <a:gd name="T9" fmla="*/ 43 h 235"/>
                <a:gd name="T10" fmla="*/ 159 w 159"/>
                <a:gd name="T11" fmla="*/ 65 h 235"/>
                <a:gd name="T12" fmla="*/ 159 w 159"/>
                <a:gd name="T13" fmla="*/ 83 h 235"/>
                <a:gd name="T14" fmla="*/ 126 w 159"/>
                <a:gd name="T15" fmla="*/ 83 h 235"/>
                <a:gd name="T16" fmla="*/ 126 w 159"/>
                <a:gd name="T17" fmla="*/ 76 h 235"/>
                <a:gd name="T18" fmla="*/ 128 w 159"/>
                <a:gd name="T19" fmla="*/ 69 h 235"/>
                <a:gd name="T20" fmla="*/ 128 w 159"/>
                <a:gd name="T21" fmla="*/ 64 h 235"/>
                <a:gd name="T22" fmla="*/ 125 w 159"/>
                <a:gd name="T23" fmla="*/ 48 h 235"/>
                <a:gd name="T24" fmla="*/ 118 w 159"/>
                <a:gd name="T25" fmla="*/ 38 h 235"/>
                <a:gd name="T26" fmla="*/ 106 w 159"/>
                <a:gd name="T27" fmla="*/ 31 h 235"/>
                <a:gd name="T28" fmla="*/ 89 w 159"/>
                <a:gd name="T29" fmla="*/ 30 h 235"/>
                <a:gd name="T30" fmla="*/ 68 w 159"/>
                <a:gd name="T31" fmla="*/ 31 h 235"/>
                <a:gd name="T32" fmla="*/ 53 w 159"/>
                <a:gd name="T33" fmla="*/ 40 h 235"/>
                <a:gd name="T34" fmla="*/ 43 w 159"/>
                <a:gd name="T35" fmla="*/ 53 h 235"/>
                <a:gd name="T36" fmla="*/ 36 w 159"/>
                <a:gd name="T37" fmla="*/ 72 h 235"/>
                <a:gd name="T38" fmla="*/ 34 w 159"/>
                <a:gd name="T39" fmla="*/ 98 h 235"/>
                <a:gd name="T40" fmla="*/ 34 w 159"/>
                <a:gd name="T41" fmla="*/ 235 h 235"/>
                <a:gd name="T42" fmla="*/ 0 w 159"/>
                <a:gd name="T43" fmla="*/ 235 h 235"/>
                <a:gd name="T44" fmla="*/ 0 w 159"/>
                <a:gd name="T45" fmla="*/ 6 h 235"/>
                <a:gd name="T46" fmla="*/ 34 w 159"/>
                <a:gd name="T47" fmla="*/ 6 h 235"/>
                <a:gd name="T48" fmla="*/ 31 w 159"/>
                <a:gd name="T49" fmla="*/ 33 h 235"/>
                <a:gd name="T50" fmla="*/ 31 w 159"/>
                <a:gd name="T51" fmla="*/ 33 h 235"/>
                <a:gd name="T52" fmla="*/ 46 w 159"/>
                <a:gd name="T53" fmla="*/ 16 h 235"/>
                <a:gd name="T54" fmla="*/ 68 w 159"/>
                <a:gd name="T55" fmla="*/ 4 h 235"/>
                <a:gd name="T56" fmla="*/ 96 w 159"/>
                <a:gd name="T5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35">
                  <a:moveTo>
                    <a:pt x="96" y="0"/>
                  </a:moveTo>
                  <a:lnTo>
                    <a:pt x="120" y="4"/>
                  </a:lnTo>
                  <a:lnTo>
                    <a:pt x="137" y="11"/>
                  </a:lnTo>
                  <a:lnTo>
                    <a:pt x="149" y="24"/>
                  </a:lnTo>
                  <a:lnTo>
                    <a:pt x="157" y="43"/>
                  </a:lnTo>
                  <a:lnTo>
                    <a:pt x="159" y="65"/>
                  </a:lnTo>
                  <a:lnTo>
                    <a:pt x="159" y="83"/>
                  </a:lnTo>
                  <a:lnTo>
                    <a:pt x="126" y="83"/>
                  </a:lnTo>
                  <a:lnTo>
                    <a:pt x="126" y="76"/>
                  </a:lnTo>
                  <a:lnTo>
                    <a:pt x="128" y="69"/>
                  </a:lnTo>
                  <a:lnTo>
                    <a:pt x="128" y="64"/>
                  </a:lnTo>
                  <a:lnTo>
                    <a:pt x="125" y="48"/>
                  </a:lnTo>
                  <a:lnTo>
                    <a:pt x="118" y="38"/>
                  </a:lnTo>
                  <a:lnTo>
                    <a:pt x="106" y="31"/>
                  </a:lnTo>
                  <a:lnTo>
                    <a:pt x="89" y="30"/>
                  </a:lnTo>
                  <a:lnTo>
                    <a:pt x="68" y="31"/>
                  </a:lnTo>
                  <a:lnTo>
                    <a:pt x="53" y="40"/>
                  </a:lnTo>
                  <a:lnTo>
                    <a:pt x="43" y="53"/>
                  </a:lnTo>
                  <a:lnTo>
                    <a:pt x="36" y="72"/>
                  </a:lnTo>
                  <a:lnTo>
                    <a:pt x="34" y="98"/>
                  </a:lnTo>
                  <a:lnTo>
                    <a:pt x="34" y="235"/>
                  </a:lnTo>
                  <a:lnTo>
                    <a:pt x="0" y="235"/>
                  </a:lnTo>
                  <a:lnTo>
                    <a:pt x="0" y="6"/>
                  </a:lnTo>
                  <a:lnTo>
                    <a:pt x="34" y="6"/>
                  </a:lnTo>
                  <a:lnTo>
                    <a:pt x="31" y="33"/>
                  </a:lnTo>
                  <a:lnTo>
                    <a:pt x="31" y="33"/>
                  </a:lnTo>
                  <a:lnTo>
                    <a:pt x="46" y="16"/>
                  </a:lnTo>
                  <a:lnTo>
                    <a:pt x="68" y="4"/>
                  </a:lnTo>
                  <a:lnTo>
                    <a:pt x="96"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userDrawn="1"/>
          </p:nvSpPr>
          <p:spPr bwMode="auto">
            <a:xfrm>
              <a:off x="1674505" y="6624975"/>
              <a:ext cx="43529" cy="63662"/>
            </a:xfrm>
            <a:custGeom>
              <a:avLst/>
              <a:gdLst>
                <a:gd name="T0" fmla="*/ 95 w 159"/>
                <a:gd name="T1" fmla="*/ 0 h 235"/>
                <a:gd name="T2" fmla="*/ 119 w 159"/>
                <a:gd name="T3" fmla="*/ 4 h 235"/>
                <a:gd name="T4" fmla="*/ 136 w 159"/>
                <a:gd name="T5" fmla="*/ 11 h 235"/>
                <a:gd name="T6" fmla="*/ 148 w 159"/>
                <a:gd name="T7" fmla="*/ 24 h 235"/>
                <a:gd name="T8" fmla="*/ 157 w 159"/>
                <a:gd name="T9" fmla="*/ 43 h 235"/>
                <a:gd name="T10" fmla="*/ 159 w 159"/>
                <a:gd name="T11" fmla="*/ 65 h 235"/>
                <a:gd name="T12" fmla="*/ 159 w 159"/>
                <a:gd name="T13" fmla="*/ 83 h 235"/>
                <a:gd name="T14" fmla="*/ 126 w 159"/>
                <a:gd name="T15" fmla="*/ 83 h 235"/>
                <a:gd name="T16" fmla="*/ 126 w 159"/>
                <a:gd name="T17" fmla="*/ 76 h 235"/>
                <a:gd name="T18" fmla="*/ 128 w 159"/>
                <a:gd name="T19" fmla="*/ 69 h 235"/>
                <a:gd name="T20" fmla="*/ 128 w 159"/>
                <a:gd name="T21" fmla="*/ 64 h 235"/>
                <a:gd name="T22" fmla="*/ 124 w 159"/>
                <a:gd name="T23" fmla="*/ 48 h 235"/>
                <a:gd name="T24" fmla="*/ 118 w 159"/>
                <a:gd name="T25" fmla="*/ 38 h 235"/>
                <a:gd name="T26" fmla="*/ 106 w 159"/>
                <a:gd name="T27" fmla="*/ 31 h 235"/>
                <a:gd name="T28" fmla="*/ 89 w 159"/>
                <a:gd name="T29" fmla="*/ 30 h 235"/>
                <a:gd name="T30" fmla="*/ 70 w 159"/>
                <a:gd name="T31" fmla="*/ 31 h 235"/>
                <a:gd name="T32" fmla="*/ 53 w 159"/>
                <a:gd name="T33" fmla="*/ 40 h 235"/>
                <a:gd name="T34" fmla="*/ 43 w 159"/>
                <a:gd name="T35" fmla="*/ 53 h 235"/>
                <a:gd name="T36" fmla="*/ 36 w 159"/>
                <a:gd name="T37" fmla="*/ 72 h 235"/>
                <a:gd name="T38" fmla="*/ 34 w 159"/>
                <a:gd name="T39" fmla="*/ 98 h 235"/>
                <a:gd name="T40" fmla="*/ 34 w 159"/>
                <a:gd name="T41" fmla="*/ 235 h 235"/>
                <a:gd name="T42" fmla="*/ 0 w 159"/>
                <a:gd name="T43" fmla="*/ 235 h 235"/>
                <a:gd name="T44" fmla="*/ 0 w 159"/>
                <a:gd name="T45" fmla="*/ 6 h 235"/>
                <a:gd name="T46" fmla="*/ 34 w 159"/>
                <a:gd name="T47" fmla="*/ 6 h 235"/>
                <a:gd name="T48" fmla="*/ 31 w 159"/>
                <a:gd name="T49" fmla="*/ 33 h 235"/>
                <a:gd name="T50" fmla="*/ 31 w 159"/>
                <a:gd name="T51" fmla="*/ 33 h 235"/>
                <a:gd name="T52" fmla="*/ 48 w 159"/>
                <a:gd name="T53" fmla="*/ 16 h 235"/>
                <a:gd name="T54" fmla="*/ 68 w 159"/>
                <a:gd name="T55" fmla="*/ 4 h 235"/>
                <a:gd name="T56" fmla="*/ 95 w 159"/>
                <a:gd name="T5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235">
                  <a:moveTo>
                    <a:pt x="95" y="0"/>
                  </a:moveTo>
                  <a:lnTo>
                    <a:pt x="119" y="4"/>
                  </a:lnTo>
                  <a:lnTo>
                    <a:pt x="136" y="11"/>
                  </a:lnTo>
                  <a:lnTo>
                    <a:pt x="148" y="24"/>
                  </a:lnTo>
                  <a:lnTo>
                    <a:pt x="157" y="43"/>
                  </a:lnTo>
                  <a:lnTo>
                    <a:pt x="159" y="65"/>
                  </a:lnTo>
                  <a:lnTo>
                    <a:pt x="159" y="83"/>
                  </a:lnTo>
                  <a:lnTo>
                    <a:pt x="126" y="83"/>
                  </a:lnTo>
                  <a:lnTo>
                    <a:pt x="126" y="76"/>
                  </a:lnTo>
                  <a:lnTo>
                    <a:pt x="128" y="69"/>
                  </a:lnTo>
                  <a:lnTo>
                    <a:pt x="128" y="64"/>
                  </a:lnTo>
                  <a:lnTo>
                    <a:pt x="124" y="48"/>
                  </a:lnTo>
                  <a:lnTo>
                    <a:pt x="118" y="38"/>
                  </a:lnTo>
                  <a:lnTo>
                    <a:pt x="106" y="31"/>
                  </a:lnTo>
                  <a:lnTo>
                    <a:pt x="89" y="30"/>
                  </a:lnTo>
                  <a:lnTo>
                    <a:pt x="70" y="31"/>
                  </a:lnTo>
                  <a:lnTo>
                    <a:pt x="53" y="40"/>
                  </a:lnTo>
                  <a:lnTo>
                    <a:pt x="43" y="53"/>
                  </a:lnTo>
                  <a:lnTo>
                    <a:pt x="36" y="72"/>
                  </a:lnTo>
                  <a:lnTo>
                    <a:pt x="34" y="98"/>
                  </a:lnTo>
                  <a:lnTo>
                    <a:pt x="34" y="235"/>
                  </a:lnTo>
                  <a:lnTo>
                    <a:pt x="0" y="235"/>
                  </a:lnTo>
                  <a:lnTo>
                    <a:pt x="0" y="6"/>
                  </a:lnTo>
                  <a:lnTo>
                    <a:pt x="34" y="6"/>
                  </a:lnTo>
                  <a:lnTo>
                    <a:pt x="31" y="33"/>
                  </a:lnTo>
                  <a:lnTo>
                    <a:pt x="31" y="33"/>
                  </a:lnTo>
                  <a:lnTo>
                    <a:pt x="48" y="16"/>
                  </a:lnTo>
                  <a:lnTo>
                    <a:pt x="68" y="4"/>
                  </a:lnTo>
                  <a:lnTo>
                    <a:pt x="95"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noEditPoints="1"/>
            </p:cNvSpPr>
            <p:nvPr userDrawn="1"/>
          </p:nvSpPr>
          <p:spPr bwMode="auto">
            <a:xfrm>
              <a:off x="1744696" y="6625519"/>
              <a:ext cx="55500" cy="64206"/>
            </a:xfrm>
            <a:custGeom>
              <a:avLst/>
              <a:gdLst>
                <a:gd name="T0" fmla="*/ 101 w 203"/>
                <a:gd name="T1" fmla="*/ 29 h 236"/>
                <a:gd name="T2" fmla="*/ 75 w 203"/>
                <a:gd name="T3" fmla="*/ 31 h 236"/>
                <a:gd name="T4" fmla="*/ 58 w 203"/>
                <a:gd name="T5" fmla="*/ 34 h 236"/>
                <a:gd name="T6" fmla="*/ 47 w 203"/>
                <a:gd name="T7" fmla="*/ 43 h 236"/>
                <a:gd name="T8" fmla="*/ 41 w 203"/>
                <a:gd name="T9" fmla="*/ 58 h 236"/>
                <a:gd name="T10" fmla="*/ 38 w 203"/>
                <a:gd name="T11" fmla="*/ 82 h 236"/>
                <a:gd name="T12" fmla="*/ 36 w 203"/>
                <a:gd name="T13" fmla="*/ 118 h 236"/>
                <a:gd name="T14" fmla="*/ 38 w 203"/>
                <a:gd name="T15" fmla="*/ 154 h 236"/>
                <a:gd name="T16" fmla="*/ 41 w 203"/>
                <a:gd name="T17" fmla="*/ 180 h 236"/>
                <a:gd name="T18" fmla="*/ 47 w 203"/>
                <a:gd name="T19" fmla="*/ 193 h 236"/>
                <a:gd name="T20" fmla="*/ 58 w 203"/>
                <a:gd name="T21" fmla="*/ 202 h 236"/>
                <a:gd name="T22" fmla="*/ 75 w 203"/>
                <a:gd name="T23" fmla="*/ 207 h 236"/>
                <a:gd name="T24" fmla="*/ 101 w 203"/>
                <a:gd name="T25" fmla="*/ 209 h 236"/>
                <a:gd name="T26" fmla="*/ 128 w 203"/>
                <a:gd name="T27" fmla="*/ 207 h 236"/>
                <a:gd name="T28" fmla="*/ 145 w 203"/>
                <a:gd name="T29" fmla="*/ 202 h 236"/>
                <a:gd name="T30" fmla="*/ 157 w 203"/>
                <a:gd name="T31" fmla="*/ 193 h 236"/>
                <a:gd name="T32" fmla="*/ 162 w 203"/>
                <a:gd name="T33" fmla="*/ 180 h 236"/>
                <a:gd name="T34" fmla="*/ 166 w 203"/>
                <a:gd name="T35" fmla="*/ 154 h 236"/>
                <a:gd name="T36" fmla="*/ 168 w 203"/>
                <a:gd name="T37" fmla="*/ 118 h 236"/>
                <a:gd name="T38" fmla="*/ 166 w 203"/>
                <a:gd name="T39" fmla="*/ 82 h 236"/>
                <a:gd name="T40" fmla="*/ 162 w 203"/>
                <a:gd name="T41" fmla="*/ 58 h 236"/>
                <a:gd name="T42" fmla="*/ 157 w 203"/>
                <a:gd name="T43" fmla="*/ 43 h 236"/>
                <a:gd name="T44" fmla="*/ 145 w 203"/>
                <a:gd name="T45" fmla="*/ 34 h 236"/>
                <a:gd name="T46" fmla="*/ 128 w 203"/>
                <a:gd name="T47" fmla="*/ 31 h 236"/>
                <a:gd name="T48" fmla="*/ 101 w 203"/>
                <a:gd name="T49" fmla="*/ 29 h 236"/>
                <a:gd name="T50" fmla="*/ 101 w 203"/>
                <a:gd name="T51" fmla="*/ 0 h 236"/>
                <a:gd name="T52" fmla="*/ 130 w 203"/>
                <a:gd name="T53" fmla="*/ 2 h 236"/>
                <a:gd name="T54" fmla="*/ 154 w 203"/>
                <a:gd name="T55" fmla="*/ 7 h 236"/>
                <a:gd name="T56" fmla="*/ 171 w 203"/>
                <a:gd name="T57" fmla="*/ 14 h 236"/>
                <a:gd name="T58" fmla="*/ 185 w 203"/>
                <a:gd name="T59" fmla="*/ 22 h 236"/>
                <a:gd name="T60" fmla="*/ 191 w 203"/>
                <a:gd name="T61" fmla="*/ 38 h 236"/>
                <a:gd name="T62" fmla="*/ 198 w 203"/>
                <a:gd name="T63" fmla="*/ 58 h 236"/>
                <a:gd name="T64" fmla="*/ 202 w 203"/>
                <a:gd name="T65" fmla="*/ 86 h 236"/>
                <a:gd name="T66" fmla="*/ 203 w 203"/>
                <a:gd name="T67" fmla="*/ 118 h 236"/>
                <a:gd name="T68" fmla="*/ 202 w 203"/>
                <a:gd name="T69" fmla="*/ 152 h 236"/>
                <a:gd name="T70" fmla="*/ 198 w 203"/>
                <a:gd name="T71" fmla="*/ 180 h 236"/>
                <a:gd name="T72" fmla="*/ 191 w 203"/>
                <a:gd name="T73" fmla="*/ 200 h 236"/>
                <a:gd name="T74" fmla="*/ 185 w 203"/>
                <a:gd name="T75" fmla="*/ 214 h 236"/>
                <a:gd name="T76" fmla="*/ 171 w 203"/>
                <a:gd name="T77" fmla="*/ 224 h 236"/>
                <a:gd name="T78" fmla="*/ 154 w 203"/>
                <a:gd name="T79" fmla="*/ 231 h 236"/>
                <a:gd name="T80" fmla="*/ 130 w 203"/>
                <a:gd name="T81" fmla="*/ 234 h 236"/>
                <a:gd name="T82" fmla="*/ 101 w 203"/>
                <a:gd name="T83" fmla="*/ 236 h 236"/>
                <a:gd name="T84" fmla="*/ 74 w 203"/>
                <a:gd name="T85" fmla="*/ 234 h 236"/>
                <a:gd name="T86" fmla="*/ 50 w 203"/>
                <a:gd name="T87" fmla="*/ 231 h 236"/>
                <a:gd name="T88" fmla="*/ 33 w 203"/>
                <a:gd name="T89" fmla="*/ 224 h 236"/>
                <a:gd name="T90" fmla="*/ 19 w 203"/>
                <a:gd name="T91" fmla="*/ 214 h 236"/>
                <a:gd name="T92" fmla="*/ 12 w 203"/>
                <a:gd name="T93" fmla="*/ 200 h 236"/>
                <a:gd name="T94" fmla="*/ 6 w 203"/>
                <a:gd name="T95" fmla="*/ 180 h 236"/>
                <a:gd name="T96" fmla="*/ 2 w 203"/>
                <a:gd name="T97" fmla="*/ 152 h 236"/>
                <a:gd name="T98" fmla="*/ 0 w 203"/>
                <a:gd name="T99" fmla="*/ 118 h 236"/>
                <a:gd name="T100" fmla="*/ 2 w 203"/>
                <a:gd name="T101" fmla="*/ 86 h 236"/>
                <a:gd name="T102" fmla="*/ 6 w 203"/>
                <a:gd name="T103" fmla="*/ 58 h 236"/>
                <a:gd name="T104" fmla="*/ 12 w 203"/>
                <a:gd name="T105" fmla="*/ 38 h 236"/>
                <a:gd name="T106" fmla="*/ 19 w 203"/>
                <a:gd name="T107" fmla="*/ 22 h 236"/>
                <a:gd name="T108" fmla="*/ 33 w 203"/>
                <a:gd name="T109" fmla="*/ 14 h 236"/>
                <a:gd name="T110" fmla="*/ 50 w 203"/>
                <a:gd name="T111" fmla="*/ 7 h 236"/>
                <a:gd name="T112" fmla="*/ 74 w 203"/>
                <a:gd name="T113" fmla="*/ 2 h 236"/>
                <a:gd name="T114" fmla="*/ 101 w 203"/>
                <a:gd name="T11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3" h="236">
                  <a:moveTo>
                    <a:pt x="101" y="29"/>
                  </a:moveTo>
                  <a:lnTo>
                    <a:pt x="75" y="31"/>
                  </a:lnTo>
                  <a:lnTo>
                    <a:pt x="58" y="34"/>
                  </a:lnTo>
                  <a:lnTo>
                    <a:pt x="47" y="43"/>
                  </a:lnTo>
                  <a:lnTo>
                    <a:pt x="41" y="58"/>
                  </a:lnTo>
                  <a:lnTo>
                    <a:pt x="38" y="82"/>
                  </a:lnTo>
                  <a:lnTo>
                    <a:pt x="36" y="118"/>
                  </a:lnTo>
                  <a:lnTo>
                    <a:pt x="38" y="154"/>
                  </a:lnTo>
                  <a:lnTo>
                    <a:pt x="41" y="180"/>
                  </a:lnTo>
                  <a:lnTo>
                    <a:pt x="47" y="193"/>
                  </a:lnTo>
                  <a:lnTo>
                    <a:pt x="58" y="202"/>
                  </a:lnTo>
                  <a:lnTo>
                    <a:pt x="75" y="207"/>
                  </a:lnTo>
                  <a:lnTo>
                    <a:pt x="101" y="209"/>
                  </a:lnTo>
                  <a:lnTo>
                    <a:pt x="128" y="207"/>
                  </a:lnTo>
                  <a:lnTo>
                    <a:pt x="145" y="202"/>
                  </a:lnTo>
                  <a:lnTo>
                    <a:pt x="157" y="193"/>
                  </a:lnTo>
                  <a:lnTo>
                    <a:pt x="162" y="180"/>
                  </a:lnTo>
                  <a:lnTo>
                    <a:pt x="166" y="154"/>
                  </a:lnTo>
                  <a:lnTo>
                    <a:pt x="168" y="118"/>
                  </a:lnTo>
                  <a:lnTo>
                    <a:pt x="166" y="82"/>
                  </a:lnTo>
                  <a:lnTo>
                    <a:pt x="162" y="58"/>
                  </a:lnTo>
                  <a:lnTo>
                    <a:pt x="157" y="43"/>
                  </a:lnTo>
                  <a:lnTo>
                    <a:pt x="145" y="34"/>
                  </a:lnTo>
                  <a:lnTo>
                    <a:pt x="128" y="31"/>
                  </a:lnTo>
                  <a:lnTo>
                    <a:pt x="101" y="29"/>
                  </a:lnTo>
                  <a:close/>
                  <a:moveTo>
                    <a:pt x="101" y="0"/>
                  </a:moveTo>
                  <a:lnTo>
                    <a:pt x="130" y="2"/>
                  </a:lnTo>
                  <a:lnTo>
                    <a:pt x="154" y="7"/>
                  </a:lnTo>
                  <a:lnTo>
                    <a:pt x="171" y="14"/>
                  </a:lnTo>
                  <a:lnTo>
                    <a:pt x="185" y="22"/>
                  </a:lnTo>
                  <a:lnTo>
                    <a:pt x="191" y="38"/>
                  </a:lnTo>
                  <a:lnTo>
                    <a:pt x="198" y="58"/>
                  </a:lnTo>
                  <a:lnTo>
                    <a:pt x="202" y="86"/>
                  </a:lnTo>
                  <a:lnTo>
                    <a:pt x="203" y="118"/>
                  </a:lnTo>
                  <a:lnTo>
                    <a:pt x="202" y="152"/>
                  </a:lnTo>
                  <a:lnTo>
                    <a:pt x="198" y="180"/>
                  </a:lnTo>
                  <a:lnTo>
                    <a:pt x="191" y="200"/>
                  </a:lnTo>
                  <a:lnTo>
                    <a:pt x="185" y="214"/>
                  </a:lnTo>
                  <a:lnTo>
                    <a:pt x="171" y="224"/>
                  </a:lnTo>
                  <a:lnTo>
                    <a:pt x="154" y="231"/>
                  </a:lnTo>
                  <a:lnTo>
                    <a:pt x="130" y="234"/>
                  </a:lnTo>
                  <a:lnTo>
                    <a:pt x="101" y="236"/>
                  </a:lnTo>
                  <a:lnTo>
                    <a:pt x="74" y="234"/>
                  </a:lnTo>
                  <a:lnTo>
                    <a:pt x="50" y="231"/>
                  </a:lnTo>
                  <a:lnTo>
                    <a:pt x="33" y="224"/>
                  </a:lnTo>
                  <a:lnTo>
                    <a:pt x="19" y="214"/>
                  </a:lnTo>
                  <a:lnTo>
                    <a:pt x="12" y="200"/>
                  </a:lnTo>
                  <a:lnTo>
                    <a:pt x="6" y="180"/>
                  </a:lnTo>
                  <a:lnTo>
                    <a:pt x="2" y="152"/>
                  </a:lnTo>
                  <a:lnTo>
                    <a:pt x="0" y="118"/>
                  </a:lnTo>
                  <a:lnTo>
                    <a:pt x="2" y="86"/>
                  </a:lnTo>
                  <a:lnTo>
                    <a:pt x="6" y="58"/>
                  </a:lnTo>
                  <a:lnTo>
                    <a:pt x="12" y="38"/>
                  </a:lnTo>
                  <a:lnTo>
                    <a:pt x="19" y="22"/>
                  </a:lnTo>
                  <a:lnTo>
                    <a:pt x="33" y="14"/>
                  </a:lnTo>
                  <a:lnTo>
                    <a:pt x="50" y="7"/>
                  </a:lnTo>
                  <a:lnTo>
                    <a:pt x="74" y="2"/>
                  </a:lnTo>
                  <a:lnTo>
                    <a:pt x="101"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userDrawn="1"/>
          </p:nvSpPr>
          <p:spPr bwMode="auto">
            <a:xfrm>
              <a:off x="1826313" y="6626607"/>
              <a:ext cx="88147" cy="62029"/>
            </a:xfrm>
            <a:custGeom>
              <a:avLst/>
              <a:gdLst>
                <a:gd name="T0" fmla="*/ 0 w 324"/>
                <a:gd name="T1" fmla="*/ 0 h 229"/>
                <a:gd name="T2" fmla="*/ 34 w 324"/>
                <a:gd name="T3" fmla="*/ 0 h 229"/>
                <a:gd name="T4" fmla="*/ 66 w 324"/>
                <a:gd name="T5" fmla="*/ 126 h 229"/>
                <a:gd name="T6" fmla="*/ 76 w 324"/>
                <a:gd name="T7" fmla="*/ 167 h 229"/>
                <a:gd name="T8" fmla="*/ 81 w 324"/>
                <a:gd name="T9" fmla="*/ 186 h 229"/>
                <a:gd name="T10" fmla="*/ 87 w 324"/>
                <a:gd name="T11" fmla="*/ 206 h 229"/>
                <a:gd name="T12" fmla="*/ 87 w 324"/>
                <a:gd name="T13" fmla="*/ 206 h 229"/>
                <a:gd name="T14" fmla="*/ 92 w 324"/>
                <a:gd name="T15" fmla="*/ 186 h 229"/>
                <a:gd name="T16" fmla="*/ 97 w 324"/>
                <a:gd name="T17" fmla="*/ 167 h 229"/>
                <a:gd name="T18" fmla="*/ 105 w 324"/>
                <a:gd name="T19" fmla="*/ 128 h 229"/>
                <a:gd name="T20" fmla="*/ 138 w 324"/>
                <a:gd name="T21" fmla="*/ 0 h 229"/>
                <a:gd name="T22" fmla="*/ 186 w 324"/>
                <a:gd name="T23" fmla="*/ 0 h 229"/>
                <a:gd name="T24" fmla="*/ 216 w 324"/>
                <a:gd name="T25" fmla="*/ 128 h 229"/>
                <a:gd name="T26" fmla="*/ 226 w 324"/>
                <a:gd name="T27" fmla="*/ 167 h 229"/>
                <a:gd name="T28" fmla="*/ 232 w 324"/>
                <a:gd name="T29" fmla="*/ 186 h 229"/>
                <a:gd name="T30" fmla="*/ 235 w 324"/>
                <a:gd name="T31" fmla="*/ 206 h 229"/>
                <a:gd name="T32" fmla="*/ 237 w 324"/>
                <a:gd name="T33" fmla="*/ 206 h 229"/>
                <a:gd name="T34" fmla="*/ 242 w 324"/>
                <a:gd name="T35" fmla="*/ 186 h 229"/>
                <a:gd name="T36" fmla="*/ 245 w 324"/>
                <a:gd name="T37" fmla="*/ 167 h 229"/>
                <a:gd name="T38" fmla="*/ 255 w 324"/>
                <a:gd name="T39" fmla="*/ 126 h 229"/>
                <a:gd name="T40" fmla="*/ 288 w 324"/>
                <a:gd name="T41" fmla="*/ 0 h 229"/>
                <a:gd name="T42" fmla="*/ 324 w 324"/>
                <a:gd name="T43" fmla="*/ 0 h 229"/>
                <a:gd name="T44" fmla="*/ 261 w 324"/>
                <a:gd name="T45" fmla="*/ 229 h 229"/>
                <a:gd name="T46" fmla="*/ 209 w 324"/>
                <a:gd name="T47" fmla="*/ 229 h 229"/>
                <a:gd name="T48" fmla="*/ 180 w 324"/>
                <a:gd name="T49" fmla="*/ 102 h 229"/>
                <a:gd name="T50" fmla="*/ 170 w 324"/>
                <a:gd name="T51" fmla="*/ 63 h 229"/>
                <a:gd name="T52" fmla="*/ 167 w 324"/>
                <a:gd name="T53" fmla="*/ 44 h 229"/>
                <a:gd name="T54" fmla="*/ 162 w 324"/>
                <a:gd name="T55" fmla="*/ 25 h 229"/>
                <a:gd name="T56" fmla="*/ 162 w 324"/>
                <a:gd name="T57" fmla="*/ 25 h 229"/>
                <a:gd name="T58" fmla="*/ 157 w 324"/>
                <a:gd name="T59" fmla="*/ 44 h 229"/>
                <a:gd name="T60" fmla="*/ 151 w 324"/>
                <a:gd name="T61" fmla="*/ 63 h 229"/>
                <a:gd name="T62" fmla="*/ 143 w 324"/>
                <a:gd name="T63" fmla="*/ 102 h 229"/>
                <a:gd name="T64" fmla="*/ 112 w 324"/>
                <a:gd name="T65" fmla="*/ 229 h 229"/>
                <a:gd name="T66" fmla="*/ 61 w 324"/>
                <a:gd name="T67" fmla="*/ 229 h 229"/>
                <a:gd name="T68" fmla="*/ 0 w 324"/>
                <a:gd name="T6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229">
                  <a:moveTo>
                    <a:pt x="0" y="0"/>
                  </a:moveTo>
                  <a:lnTo>
                    <a:pt x="34" y="0"/>
                  </a:lnTo>
                  <a:lnTo>
                    <a:pt x="66" y="126"/>
                  </a:lnTo>
                  <a:lnTo>
                    <a:pt x="76" y="167"/>
                  </a:lnTo>
                  <a:lnTo>
                    <a:pt x="81" y="186"/>
                  </a:lnTo>
                  <a:lnTo>
                    <a:pt x="87" y="206"/>
                  </a:lnTo>
                  <a:lnTo>
                    <a:pt x="87" y="206"/>
                  </a:lnTo>
                  <a:lnTo>
                    <a:pt x="92" y="186"/>
                  </a:lnTo>
                  <a:lnTo>
                    <a:pt x="97" y="167"/>
                  </a:lnTo>
                  <a:lnTo>
                    <a:pt x="105" y="128"/>
                  </a:lnTo>
                  <a:lnTo>
                    <a:pt x="138" y="0"/>
                  </a:lnTo>
                  <a:lnTo>
                    <a:pt x="186" y="0"/>
                  </a:lnTo>
                  <a:lnTo>
                    <a:pt x="216" y="128"/>
                  </a:lnTo>
                  <a:lnTo>
                    <a:pt x="226" y="167"/>
                  </a:lnTo>
                  <a:lnTo>
                    <a:pt x="232" y="186"/>
                  </a:lnTo>
                  <a:lnTo>
                    <a:pt x="235" y="206"/>
                  </a:lnTo>
                  <a:lnTo>
                    <a:pt x="237" y="206"/>
                  </a:lnTo>
                  <a:lnTo>
                    <a:pt x="242" y="186"/>
                  </a:lnTo>
                  <a:lnTo>
                    <a:pt x="245" y="167"/>
                  </a:lnTo>
                  <a:lnTo>
                    <a:pt x="255" y="126"/>
                  </a:lnTo>
                  <a:lnTo>
                    <a:pt x="288" y="0"/>
                  </a:lnTo>
                  <a:lnTo>
                    <a:pt x="324" y="0"/>
                  </a:lnTo>
                  <a:lnTo>
                    <a:pt x="261" y="229"/>
                  </a:lnTo>
                  <a:lnTo>
                    <a:pt x="209" y="229"/>
                  </a:lnTo>
                  <a:lnTo>
                    <a:pt x="180" y="102"/>
                  </a:lnTo>
                  <a:lnTo>
                    <a:pt x="170" y="63"/>
                  </a:lnTo>
                  <a:lnTo>
                    <a:pt x="167" y="44"/>
                  </a:lnTo>
                  <a:lnTo>
                    <a:pt x="162" y="25"/>
                  </a:lnTo>
                  <a:lnTo>
                    <a:pt x="162" y="25"/>
                  </a:lnTo>
                  <a:lnTo>
                    <a:pt x="157" y="44"/>
                  </a:lnTo>
                  <a:lnTo>
                    <a:pt x="151" y="63"/>
                  </a:lnTo>
                  <a:lnTo>
                    <a:pt x="143" y="102"/>
                  </a:lnTo>
                  <a:lnTo>
                    <a:pt x="112" y="229"/>
                  </a:lnTo>
                  <a:lnTo>
                    <a:pt x="61" y="229"/>
                  </a:lnTo>
                  <a:lnTo>
                    <a:pt x="0" y="0"/>
                  </a:lnTo>
                  <a:close/>
                </a:path>
              </a:pathLst>
            </a:custGeom>
            <a:solidFill>
              <a:srgbClr val="FB00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userDrawn="1"/>
          </p:nvSpPr>
          <p:spPr bwMode="auto">
            <a:xfrm>
              <a:off x="387669" y="5980741"/>
              <a:ext cx="237779" cy="216014"/>
            </a:xfrm>
            <a:custGeom>
              <a:avLst/>
              <a:gdLst>
                <a:gd name="T0" fmla="*/ 51 w 875"/>
                <a:gd name="T1" fmla="*/ 0 h 793"/>
                <a:gd name="T2" fmla="*/ 290 w 875"/>
                <a:gd name="T3" fmla="*/ 0 h 793"/>
                <a:gd name="T4" fmla="*/ 367 w 875"/>
                <a:gd name="T5" fmla="*/ 265 h 793"/>
                <a:gd name="T6" fmla="*/ 392 w 875"/>
                <a:gd name="T7" fmla="*/ 359 h 793"/>
                <a:gd name="T8" fmla="*/ 414 w 875"/>
                <a:gd name="T9" fmla="*/ 453 h 793"/>
                <a:gd name="T10" fmla="*/ 433 w 875"/>
                <a:gd name="T11" fmla="*/ 549 h 793"/>
                <a:gd name="T12" fmla="*/ 438 w 875"/>
                <a:gd name="T13" fmla="*/ 549 h 793"/>
                <a:gd name="T14" fmla="*/ 460 w 875"/>
                <a:gd name="T15" fmla="*/ 453 h 793"/>
                <a:gd name="T16" fmla="*/ 486 w 875"/>
                <a:gd name="T17" fmla="*/ 356 h 793"/>
                <a:gd name="T18" fmla="*/ 513 w 875"/>
                <a:gd name="T19" fmla="*/ 263 h 793"/>
                <a:gd name="T20" fmla="*/ 597 w 875"/>
                <a:gd name="T21" fmla="*/ 0 h 793"/>
                <a:gd name="T22" fmla="*/ 832 w 875"/>
                <a:gd name="T23" fmla="*/ 0 h 793"/>
                <a:gd name="T24" fmla="*/ 875 w 875"/>
                <a:gd name="T25" fmla="*/ 793 h 793"/>
                <a:gd name="T26" fmla="*/ 701 w 875"/>
                <a:gd name="T27" fmla="*/ 793 h 793"/>
                <a:gd name="T28" fmla="*/ 687 w 875"/>
                <a:gd name="T29" fmla="*/ 489 h 793"/>
                <a:gd name="T30" fmla="*/ 684 w 875"/>
                <a:gd name="T31" fmla="*/ 388 h 793"/>
                <a:gd name="T32" fmla="*/ 682 w 875"/>
                <a:gd name="T33" fmla="*/ 279 h 793"/>
                <a:gd name="T34" fmla="*/ 680 w 875"/>
                <a:gd name="T35" fmla="*/ 163 h 793"/>
                <a:gd name="T36" fmla="*/ 679 w 875"/>
                <a:gd name="T37" fmla="*/ 163 h 793"/>
                <a:gd name="T38" fmla="*/ 658 w 875"/>
                <a:gd name="T39" fmla="*/ 241 h 793"/>
                <a:gd name="T40" fmla="*/ 634 w 875"/>
                <a:gd name="T41" fmla="*/ 320 h 793"/>
                <a:gd name="T42" fmla="*/ 612 w 875"/>
                <a:gd name="T43" fmla="*/ 397 h 793"/>
                <a:gd name="T44" fmla="*/ 588 w 875"/>
                <a:gd name="T45" fmla="*/ 470 h 793"/>
                <a:gd name="T46" fmla="*/ 493 w 875"/>
                <a:gd name="T47" fmla="*/ 779 h 793"/>
                <a:gd name="T48" fmla="*/ 353 w 875"/>
                <a:gd name="T49" fmla="*/ 779 h 793"/>
                <a:gd name="T50" fmla="*/ 268 w 875"/>
                <a:gd name="T51" fmla="*/ 474 h 793"/>
                <a:gd name="T52" fmla="*/ 242 w 875"/>
                <a:gd name="T53" fmla="*/ 375 h 793"/>
                <a:gd name="T54" fmla="*/ 218 w 875"/>
                <a:gd name="T55" fmla="*/ 269 h 793"/>
                <a:gd name="T56" fmla="*/ 196 w 875"/>
                <a:gd name="T57" fmla="*/ 163 h 793"/>
                <a:gd name="T58" fmla="*/ 194 w 875"/>
                <a:gd name="T59" fmla="*/ 163 h 793"/>
                <a:gd name="T60" fmla="*/ 191 w 875"/>
                <a:gd name="T61" fmla="*/ 246 h 793"/>
                <a:gd name="T62" fmla="*/ 188 w 875"/>
                <a:gd name="T63" fmla="*/ 330 h 793"/>
                <a:gd name="T64" fmla="*/ 184 w 875"/>
                <a:gd name="T65" fmla="*/ 414 h 793"/>
                <a:gd name="T66" fmla="*/ 181 w 875"/>
                <a:gd name="T67" fmla="*/ 492 h 793"/>
                <a:gd name="T68" fmla="*/ 165 w 875"/>
                <a:gd name="T69" fmla="*/ 793 h 793"/>
                <a:gd name="T70" fmla="*/ 0 w 875"/>
                <a:gd name="T71" fmla="*/ 793 h 793"/>
                <a:gd name="T72" fmla="*/ 51 w 875"/>
                <a:gd name="T73"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5" h="793">
                  <a:moveTo>
                    <a:pt x="51" y="0"/>
                  </a:moveTo>
                  <a:lnTo>
                    <a:pt x="290" y="0"/>
                  </a:lnTo>
                  <a:lnTo>
                    <a:pt x="367" y="265"/>
                  </a:lnTo>
                  <a:lnTo>
                    <a:pt x="392" y="359"/>
                  </a:lnTo>
                  <a:lnTo>
                    <a:pt x="414" y="453"/>
                  </a:lnTo>
                  <a:lnTo>
                    <a:pt x="433" y="549"/>
                  </a:lnTo>
                  <a:lnTo>
                    <a:pt x="438" y="549"/>
                  </a:lnTo>
                  <a:lnTo>
                    <a:pt x="460" y="453"/>
                  </a:lnTo>
                  <a:lnTo>
                    <a:pt x="486" y="356"/>
                  </a:lnTo>
                  <a:lnTo>
                    <a:pt x="513" y="263"/>
                  </a:lnTo>
                  <a:lnTo>
                    <a:pt x="597" y="0"/>
                  </a:lnTo>
                  <a:lnTo>
                    <a:pt x="832" y="0"/>
                  </a:lnTo>
                  <a:lnTo>
                    <a:pt x="875" y="793"/>
                  </a:lnTo>
                  <a:lnTo>
                    <a:pt x="701" y="793"/>
                  </a:lnTo>
                  <a:lnTo>
                    <a:pt x="687" y="489"/>
                  </a:lnTo>
                  <a:lnTo>
                    <a:pt x="684" y="388"/>
                  </a:lnTo>
                  <a:lnTo>
                    <a:pt x="682" y="279"/>
                  </a:lnTo>
                  <a:lnTo>
                    <a:pt x="680" y="163"/>
                  </a:lnTo>
                  <a:lnTo>
                    <a:pt x="679" y="163"/>
                  </a:lnTo>
                  <a:lnTo>
                    <a:pt x="658" y="241"/>
                  </a:lnTo>
                  <a:lnTo>
                    <a:pt x="634" y="320"/>
                  </a:lnTo>
                  <a:lnTo>
                    <a:pt x="612" y="397"/>
                  </a:lnTo>
                  <a:lnTo>
                    <a:pt x="588" y="470"/>
                  </a:lnTo>
                  <a:lnTo>
                    <a:pt x="493" y="779"/>
                  </a:lnTo>
                  <a:lnTo>
                    <a:pt x="353" y="779"/>
                  </a:lnTo>
                  <a:lnTo>
                    <a:pt x="268" y="474"/>
                  </a:lnTo>
                  <a:lnTo>
                    <a:pt x="242" y="375"/>
                  </a:lnTo>
                  <a:lnTo>
                    <a:pt x="218" y="269"/>
                  </a:lnTo>
                  <a:lnTo>
                    <a:pt x="196" y="163"/>
                  </a:lnTo>
                  <a:lnTo>
                    <a:pt x="194" y="163"/>
                  </a:lnTo>
                  <a:lnTo>
                    <a:pt x="191" y="246"/>
                  </a:lnTo>
                  <a:lnTo>
                    <a:pt x="188" y="330"/>
                  </a:lnTo>
                  <a:lnTo>
                    <a:pt x="184" y="414"/>
                  </a:lnTo>
                  <a:lnTo>
                    <a:pt x="181" y="492"/>
                  </a:lnTo>
                  <a:lnTo>
                    <a:pt x="165" y="793"/>
                  </a:lnTo>
                  <a:lnTo>
                    <a:pt x="0" y="793"/>
                  </a:lnTo>
                  <a:lnTo>
                    <a:pt x="51" y="0"/>
                  </a:lnTo>
                  <a:close/>
                </a:path>
              </a:pathLst>
            </a:custGeom>
            <a:solidFill>
              <a:srgbClr val="2F4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20"/>
            <p:cNvSpPr>
              <a:spLocks noChangeArrowheads="1"/>
            </p:cNvSpPr>
            <p:nvPr userDrawn="1"/>
          </p:nvSpPr>
          <p:spPr bwMode="auto">
            <a:xfrm>
              <a:off x="663536" y="5980741"/>
              <a:ext cx="48427" cy="216014"/>
            </a:xfrm>
            <a:prstGeom prst="rect">
              <a:avLst/>
            </a:prstGeom>
            <a:solidFill>
              <a:srgbClr val="2F475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auto">
            <a:xfrm>
              <a:off x="738080" y="5980741"/>
              <a:ext cx="164867" cy="216014"/>
            </a:xfrm>
            <a:custGeom>
              <a:avLst/>
              <a:gdLst>
                <a:gd name="T0" fmla="*/ 0 w 607"/>
                <a:gd name="T1" fmla="*/ 0 h 793"/>
                <a:gd name="T2" fmla="*/ 607 w 607"/>
                <a:gd name="T3" fmla="*/ 0 h 793"/>
                <a:gd name="T4" fmla="*/ 607 w 607"/>
                <a:gd name="T5" fmla="*/ 151 h 793"/>
                <a:gd name="T6" fmla="*/ 392 w 607"/>
                <a:gd name="T7" fmla="*/ 151 h 793"/>
                <a:gd name="T8" fmla="*/ 392 w 607"/>
                <a:gd name="T9" fmla="*/ 793 h 793"/>
                <a:gd name="T10" fmla="*/ 213 w 607"/>
                <a:gd name="T11" fmla="*/ 793 h 793"/>
                <a:gd name="T12" fmla="*/ 213 w 607"/>
                <a:gd name="T13" fmla="*/ 151 h 793"/>
                <a:gd name="T14" fmla="*/ 0 w 607"/>
                <a:gd name="T15" fmla="*/ 151 h 793"/>
                <a:gd name="T16" fmla="*/ 0 w 607"/>
                <a:gd name="T1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93">
                  <a:moveTo>
                    <a:pt x="0" y="0"/>
                  </a:moveTo>
                  <a:lnTo>
                    <a:pt x="607" y="0"/>
                  </a:lnTo>
                  <a:lnTo>
                    <a:pt x="607" y="151"/>
                  </a:lnTo>
                  <a:lnTo>
                    <a:pt x="392" y="151"/>
                  </a:lnTo>
                  <a:lnTo>
                    <a:pt x="392" y="793"/>
                  </a:lnTo>
                  <a:lnTo>
                    <a:pt x="213" y="793"/>
                  </a:lnTo>
                  <a:lnTo>
                    <a:pt x="213" y="151"/>
                  </a:lnTo>
                  <a:lnTo>
                    <a:pt x="0" y="151"/>
                  </a:lnTo>
                  <a:lnTo>
                    <a:pt x="0" y="0"/>
                  </a:lnTo>
                  <a:close/>
                </a:path>
              </a:pathLst>
            </a:custGeom>
            <a:solidFill>
              <a:srgbClr val="2F47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latin typeface="Calibri" panose="020F0502020204030204" pitchFamily="34" charset="0"/>
                <a:cs typeface="ＭＳ Ｐゴシック"/>
              </a:rPr>
              <a:t>Copyright © </a:t>
            </a:r>
            <a:r>
              <a:rPr lang="en-US" sz="800" b="0" i="1" dirty="0" smtClean="0">
                <a:latin typeface="Calibri" panose="020F0502020204030204" pitchFamily="34" charset="0"/>
                <a:cs typeface="ＭＳ Ｐゴシック"/>
              </a:rPr>
              <a:t>2019 </a:t>
            </a:r>
            <a:r>
              <a:rPr lang="en-US" sz="800" b="0" i="1" dirty="0">
                <a:latin typeface="Calibri" panose="020F0502020204030204" pitchFamily="34" charset="0"/>
                <a:cs typeface="ＭＳ Ｐゴシック"/>
              </a:rPr>
              <a:t>by Hartford Funds</a:t>
            </a:r>
            <a:r>
              <a:rPr lang="en-US" sz="800" b="0" i="1" dirty="0" smtClean="0">
                <a:latin typeface="Calibri" panose="020F0502020204030204" pitchFamily="34" charset="0"/>
                <a:cs typeface="ＭＳ Ｐゴシック"/>
              </a:rPr>
              <a:t>.</a:t>
            </a:r>
            <a:r>
              <a:rPr lang="en-US" sz="800" b="0" i="1" dirty="0">
                <a:latin typeface="Calibri" panose="020F0502020204030204" pitchFamily="34" charset="0"/>
                <a:cs typeface="ＭＳ Ｐゴシック"/>
              </a:rPr>
              <a:t/>
            </a:r>
            <a:br>
              <a:rPr lang="en-US" sz="800" b="0" i="1" dirty="0">
                <a:latin typeface="Calibri" panose="020F0502020204030204" pitchFamily="34" charset="0"/>
                <a:cs typeface="ＭＳ Ｐゴシック"/>
              </a:rPr>
            </a:br>
            <a:r>
              <a:rPr lang="en-US" sz="800" b="0" i="1" dirty="0">
                <a:latin typeface="Calibri" panose="020F0502020204030204" pitchFamily="34" charset="0"/>
                <a:cs typeface="ＭＳ Ｐゴシック"/>
              </a:rPr>
              <a:t>All rights reserved. No part of this document may be reproduced, published or posted without the permission of Hartford Funds.</a:t>
            </a:r>
            <a:r>
              <a:rPr lang="en-US" sz="800" b="0" dirty="0">
                <a:latin typeface="Calibri" panose="020F0502020204030204" pitchFamily="34" charset="0"/>
                <a:cs typeface="ＭＳ Ｐゴシック"/>
              </a:rPr>
              <a:t> </a:t>
            </a:r>
            <a:endParaRPr lang="en-US" b="0" dirty="0">
              <a:latin typeface="Calibri" panose="020F0502020204030204" pitchFamily="34" charset="0"/>
              <a:cs typeface="ＭＳ Ｐゴシック"/>
            </a:endParaRP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chemeClr val="bg1"/>
                </a:solidFill>
              </a:rPr>
              <a:pPr>
                <a:defRPr/>
              </a:pPr>
              <a:t>37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1"/>
          <p:cNvSpPr>
            <a:spLocks noGrp="1"/>
          </p:cNvSpPr>
          <p:nvPr>
            <p:ph type="title"/>
          </p:nvPr>
        </p:nvSpPr>
        <p:spPr/>
        <p:txBody>
          <a:bodyPr/>
          <a:lstStyle/>
          <a:p>
            <a:r>
              <a:rPr lang="en-US" dirty="0" smtClean="0">
                <a:cs typeface="Arial" charset="0"/>
              </a:rPr>
              <a:t>Summary</a:t>
            </a:r>
          </a:p>
        </p:txBody>
      </p:sp>
      <p:sp>
        <p:nvSpPr>
          <p:cNvPr id="25" name="Text Placeholder 14"/>
          <p:cNvSpPr>
            <a:spLocks noGrp="1"/>
          </p:cNvSpPr>
          <p:nvPr>
            <p:ph type="body" sz="quarter" idx="11"/>
          </p:nvPr>
        </p:nvSpPr>
        <p:spPr>
          <a:xfrm>
            <a:off x="3153050" y="1828800"/>
            <a:ext cx="4462399" cy="4354142"/>
          </a:xfrm>
          <a:prstGeom prst="rect">
            <a:avLst/>
          </a:prstGeom>
        </p:spPr>
        <p:txBody>
          <a:bodyPr anchor="t"/>
          <a:lstStyle/>
          <a:p>
            <a:pPr marL="0" indent="0">
              <a:spcBef>
                <a:spcPts val="0"/>
              </a:spcBef>
              <a:spcAft>
                <a:spcPts val="400"/>
              </a:spcAft>
              <a:buFontTx/>
              <a:buNone/>
              <a:defRPr/>
            </a:pPr>
            <a:r>
              <a:rPr lang="en-US" sz="2800" b="1" dirty="0" smtClean="0">
                <a:solidFill>
                  <a:srgbClr val="64B346"/>
                </a:solidFill>
                <a:cs typeface="Arial" charset="0"/>
              </a:rPr>
              <a:t>Personal Agenda</a:t>
            </a:r>
          </a:p>
          <a:p>
            <a:pPr marL="0" indent="0">
              <a:spcBef>
                <a:spcPts val="0"/>
              </a:spcBef>
              <a:spcAft>
                <a:spcPts val="4000"/>
              </a:spcAft>
              <a:buFontTx/>
              <a:buNone/>
              <a:defRPr/>
            </a:pPr>
            <a:r>
              <a:rPr lang="en-US" sz="1600" dirty="0" smtClean="0">
                <a:solidFill>
                  <a:srgbClr val="64B346"/>
                </a:solidFill>
                <a:cs typeface="Arial" charset="0"/>
              </a:rPr>
              <a:t>Volume, velocity &amp; complexity</a:t>
            </a:r>
          </a:p>
          <a:p>
            <a:pPr>
              <a:spcBef>
                <a:spcPts val="0"/>
              </a:spcBef>
              <a:spcAft>
                <a:spcPts val="400"/>
              </a:spcAft>
              <a:buFontTx/>
              <a:buNone/>
              <a:defRPr/>
            </a:pPr>
            <a:r>
              <a:rPr lang="en-US" sz="2800" b="1" dirty="0" smtClean="0">
                <a:solidFill>
                  <a:srgbClr val="0086BE"/>
                </a:solidFill>
                <a:cs typeface="Arial" charset="0"/>
              </a:rPr>
              <a:t>3 Questions</a:t>
            </a:r>
          </a:p>
          <a:p>
            <a:pPr marL="0" lvl="0" indent="0">
              <a:spcBef>
                <a:spcPts val="0"/>
              </a:spcBef>
              <a:spcAft>
                <a:spcPts val="4000"/>
              </a:spcAft>
              <a:buNone/>
              <a:defRPr/>
            </a:pPr>
            <a:r>
              <a:rPr lang="en-US" sz="1600" dirty="0" smtClean="0">
                <a:solidFill>
                  <a:srgbClr val="0086BE"/>
                </a:solidFill>
                <a:cs typeface="Arial" charset="0"/>
              </a:rPr>
              <a:t>Light bulbs, ice cream, lunch</a:t>
            </a:r>
            <a:endParaRPr lang="en-US" sz="1600" dirty="0">
              <a:solidFill>
                <a:srgbClr val="0086BE"/>
              </a:solidFill>
              <a:cs typeface="Arial" charset="0"/>
            </a:endParaRPr>
          </a:p>
          <a:p>
            <a:pPr marL="0" indent="0">
              <a:spcBef>
                <a:spcPts val="0"/>
              </a:spcBef>
              <a:spcAft>
                <a:spcPts val="400"/>
              </a:spcAft>
              <a:buFontTx/>
              <a:buNone/>
              <a:defRPr/>
            </a:pPr>
            <a:r>
              <a:rPr lang="en-US" sz="2800" b="1" dirty="0" smtClean="0">
                <a:solidFill>
                  <a:srgbClr val="E77725"/>
                </a:solidFill>
                <a:cs typeface="Arial" charset="0"/>
              </a:rPr>
              <a:t>Intentional Investing</a:t>
            </a:r>
          </a:p>
          <a:p>
            <a:pPr marL="0" lvl="0" indent="0">
              <a:spcBef>
                <a:spcPts val="0"/>
              </a:spcBef>
              <a:spcAft>
                <a:spcPts val="4000"/>
              </a:spcAft>
              <a:buNone/>
              <a:defRPr/>
            </a:pPr>
            <a:r>
              <a:rPr lang="en-US" sz="1600" dirty="0" smtClean="0">
                <a:solidFill>
                  <a:srgbClr val="E77725"/>
                </a:solidFill>
                <a:cs typeface="Arial" charset="0"/>
              </a:rPr>
              <a:t>Quality over quantity</a:t>
            </a:r>
            <a:endParaRPr lang="en-US" sz="1600" dirty="0">
              <a:solidFill>
                <a:srgbClr val="E77725"/>
              </a:solidFill>
              <a:cs typeface="Arial" charset="0"/>
            </a:endParaRPr>
          </a:p>
          <a:p>
            <a:pPr marL="0" indent="0">
              <a:spcBef>
                <a:spcPts val="0"/>
              </a:spcBef>
              <a:spcAft>
                <a:spcPts val="6500"/>
              </a:spcAft>
              <a:buFontTx/>
              <a:buNone/>
              <a:defRPr/>
            </a:pPr>
            <a:endParaRPr lang="en-US" sz="2800" b="1" dirty="0" smtClean="0">
              <a:solidFill>
                <a:srgbClr val="64B346"/>
              </a:solidFill>
              <a:cs typeface="Arial" charset="0"/>
            </a:endParaRPr>
          </a:p>
        </p:txBody>
      </p:sp>
      <p:sp>
        <p:nvSpPr>
          <p:cNvPr id="3" name="Slide Number Placeholder 2"/>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1"/>
          <p:cNvSpPr>
            <a:spLocks noGrp="1"/>
          </p:cNvSpPr>
          <p:nvPr>
            <p:ph type="title"/>
          </p:nvPr>
        </p:nvSpPr>
        <p:spPr/>
        <p:txBody>
          <a:bodyPr/>
          <a:lstStyle/>
          <a:p>
            <a:r>
              <a:rPr lang="en-US" dirty="0" smtClean="0">
                <a:cs typeface="Arial" charset="0"/>
              </a:rPr>
              <a:t>Next Steps</a:t>
            </a:r>
          </a:p>
        </p:txBody>
      </p:sp>
      <p:sp>
        <p:nvSpPr>
          <p:cNvPr id="3" name="TextBox 2"/>
          <p:cNvSpPr txBox="1"/>
          <p:nvPr/>
        </p:nvSpPr>
        <p:spPr>
          <a:xfrm>
            <a:off x="4696596" y="1919446"/>
            <a:ext cx="3709989" cy="3062377"/>
          </a:xfrm>
          <a:prstGeom prst="rect">
            <a:avLst/>
          </a:prstGeom>
          <a:noFill/>
        </p:spPr>
        <p:txBody>
          <a:bodyPr wrap="square" rtlCol="0">
            <a:spAutoFit/>
          </a:bodyPr>
          <a:lstStyle/>
          <a:p>
            <a:pPr>
              <a:spcAft>
                <a:spcPts val="2400"/>
              </a:spcAft>
            </a:pPr>
            <a:r>
              <a:rPr lang="en-US" dirty="0">
                <a:latin typeface="Calibri" panose="020F0502020204030204" pitchFamily="34" charset="0"/>
              </a:rPr>
              <a:t>Next </a:t>
            </a:r>
            <a:r>
              <a:rPr lang="en-US" dirty="0" smtClean="0">
                <a:latin typeface="Calibri" panose="020F0502020204030204" pitchFamily="34" charset="0"/>
              </a:rPr>
              <a:t>Steps</a:t>
            </a:r>
            <a:endParaRPr lang="en-US" sz="2000" b="0" dirty="0" smtClean="0">
              <a:latin typeface="Calibri" panose="020F0502020204030204" pitchFamily="34" charset="0"/>
            </a:endParaRPr>
          </a:p>
          <a:p>
            <a:pPr marL="457200" indent="-457200">
              <a:spcAft>
                <a:spcPts val="1800"/>
              </a:spcAft>
              <a:buFont typeface="+mj-lt"/>
              <a:buAutoNum type="arabicPeriod"/>
            </a:pPr>
            <a:r>
              <a:rPr lang="en-US" sz="1700" b="0" dirty="0" smtClean="0">
                <a:latin typeface="Calibri" panose="020F0502020204030204" pitchFamily="34" charset="0"/>
              </a:rPr>
              <a:t>Review </a:t>
            </a:r>
            <a:r>
              <a:rPr lang="en-US" sz="1700" b="0" dirty="0">
                <a:latin typeface="Calibri" panose="020F0502020204030204" pitchFamily="34" charset="0"/>
              </a:rPr>
              <a:t>the white </a:t>
            </a:r>
            <a:r>
              <a:rPr lang="en-US" sz="1700" b="0" dirty="0" smtClean="0">
                <a:latin typeface="Calibri" panose="020F0502020204030204" pitchFamily="34" charset="0"/>
              </a:rPr>
              <a:t>paper</a:t>
            </a:r>
          </a:p>
          <a:p>
            <a:pPr marL="457200" indent="-457200">
              <a:spcAft>
                <a:spcPts val="1800"/>
              </a:spcAft>
              <a:buFont typeface="+mj-lt"/>
              <a:buAutoNum type="arabicPeriod"/>
            </a:pPr>
            <a:r>
              <a:rPr lang="en-US" sz="1700" b="0" dirty="0" smtClean="0">
                <a:latin typeface="Calibri" panose="020F0502020204030204" pitchFamily="34" charset="0"/>
              </a:rPr>
              <a:t>Complete the top </a:t>
            </a:r>
            <a:r>
              <a:rPr lang="en-US" sz="1700" b="0" dirty="0">
                <a:latin typeface="Calibri" panose="020F0502020204030204" pitchFamily="34" charset="0"/>
              </a:rPr>
              <a:t>section of page 2 in the </a:t>
            </a:r>
            <a:r>
              <a:rPr lang="en-US" sz="1700" b="0" dirty="0" smtClean="0">
                <a:latin typeface="Calibri" panose="020F0502020204030204" pitchFamily="34" charset="0"/>
              </a:rPr>
              <a:t>worksheet: </a:t>
            </a:r>
            <a:r>
              <a:rPr lang="en-US" sz="1700" b="0" i="1" dirty="0" smtClean="0">
                <a:latin typeface="Calibri" panose="020F0502020204030204" pitchFamily="34" charset="0"/>
              </a:rPr>
              <a:t>How will I get an ice cream cone?</a:t>
            </a:r>
          </a:p>
          <a:p>
            <a:pPr marL="457200" indent="-457200">
              <a:spcAft>
                <a:spcPts val="1800"/>
              </a:spcAft>
              <a:buFont typeface="+mj-lt"/>
              <a:buAutoNum type="arabicPeriod"/>
            </a:pPr>
            <a:r>
              <a:rPr lang="en-US" sz="1700" b="0" dirty="0" smtClean="0">
                <a:latin typeface="Calibri" panose="020F0502020204030204" pitchFamily="34" charset="0"/>
              </a:rPr>
              <a:t>Make </a:t>
            </a:r>
            <a:r>
              <a:rPr lang="en-US" sz="1700" b="0" dirty="0">
                <a:latin typeface="Calibri" panose="020F0502020204030204" pitchFamily="34" charset="0"/>
              </a:rPr>
              <a:t>an appointment with </a:t>
            </a:r>
            <a:r>
              <a:rPr lang="en-US" sz="1700" b="0" dirty="0" smtClean="0">
                <a:latin typeface="Calibri" panose="020F0502020204030204" pitchFamily="34" charset="0"/>
              </a:rPr>
              <a:t>your advisor to finish the worksheet and discuss your answers</a:t>
            </a:r>
            <a:endParaRPr lang="en-US" sz="1700" b="0" dirty="0">
              <a:latin typeface="Calibri" panose="020F0502020204030204" pitchFamily="34" charset="0"/>
            </a:endParaRPr>
          </a:p>
        </p:txBody>
      </p:sp>
      <p:sp>
        <p:nvSpPr>
          <p:cNvPr id="5" name="Slide Number Placeholder 4"/>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39</a:t>
            </a:fld>
            <a:endParaRPr lang="en-US" dirty="0">
              <a:solidFill>
                <a:srgbClr val="000000"/>
              </a:solidFill>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519" y="1550894"/>
            <a:ext cx="2647623" cy="3201005"/>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rot="10800000" flipV="1">
            <a:off x="932329" y="4740072"/>
            <a:ext cx="1687259" cy="268526"/>
          </a:xfrm>
          <a:prstGeom prst="rect">
            <a:avLst/>
          </a:prstGeom>
          <a:noFill/>
        </p:spPr>
        <p:txBody>
          <a:bodyPr wrap="square" rtlCol="0">
            <a:spAutoFit/>
          </a:bodyPr>
          <a:lstStyle/>
          <a:p>
            <a:r>
              <a:rPr lang="en-US" sz="900" b="0" dirty="0" smtClean="0">
                <a:latin typeface="Calibri" panose="020F0502020204030204" pitchFamily="34" charset="0"/>
              </a:rPr>
              <a:t>Client worksheet</a:t>
            </a:r>
            <a:endParaRPr lang="en-US" sz="900" b="0" dirty="0">
              <a:latin typeface="Calibri" panose="020F0502020204030204" pitchFamily="34" charset="0"/>
            </a:endParaRPr>
          </a:p>
        </p:txBody>
      </p:sp>
      <p:sp>
        <p:nvSpPr>
          <p:cNvPr id="11" name="Rectangle 26"/>
          <p:cNvSpPr>
            <a:spLocks noGrp="1" noChangeArrowheads="1"/>
          </p:cNvSpPr>
          <p:nvPr>
            <p:ph type="body" sz="quarter" idx="4294967295"/>
          </p:nvPr>
        </p:nvSpPr>
        <p:spPr>
          <a:xfrm>
            <a:off x="650357" y="5916285"/>
            <a:ext cx="7778023" cy="615553"/>
          </a:xfrm>
          <a:prstGeom prst="rect">
            <a:avLst/>
          </a:prstGeom>
        </p:spPr>
        <p:txBody>
          <a:bodyPr wrap="square">
            <a:spAutoFit/>
          </a:bodyPr>
          <a:lstStyle/>
          <a:p>
            <a:pPr marL="0" indent="0">
              <a:spcBef>
                <a:spcPts val="0"/>
              </a:spcBef>
              <a:spcAft>
                <a:spcPts val="0"/>
              </a:spcAft>
              <a:buNone/>
            </a:pPr>
            <a:r>
              <a:rPr lang="en-US" sz="850" b="0" dirty="0" smtClean="0">
                <a:cs typeface="Arial" charset="0"/>
              </a:rPr>
              <a:t>The MIT AgeLab is not an affiliate or subsidiary of Hartford Funds.</a:t>
            </a:r>
          </a:p>
          <a:p>
            <a:pPr marL="0" indent="0">
              <a:spcBef>
                <a:spcPts val="0"/>
              </a:spcBef>
              <a:spcAft>
                <a:spcPts val="0"/>
              </a:spcAft>
              <a:buNone/>
            </a:pPr>
            <a:r>
              <a:rPr lang="en-US" sz="850" dirty="0">
                <a:solidFill>
                  <a:srgbClr val="000000"/>
                </a:solidFill>
              </a:rPr>
              <a:t>Hartford Funds Distributors, LLC, Member FINRA. </a:t>
            </a:r>
            <a:endParaRPr lang="en-US" sz="850" dirty="0" smtClean="0">
              <a:solidFill>
                <a:srgbClr val="000000"/>
              </a:solidFill>
            </a:endParaRPr>
          </a:p>
          <a:p>
            <a:pPr marL="0" indent="0">
              <a:spcBef>
                <a:spcPts val="0"/>
              </a:spcBef>
              <a:spcAft>
                <a:spcPts val="0"/>
              </a:spcAft>
              <a:buNone/>
            </a:pPr>
            <a:r>
              <a:rPr lang="en-US" sz="850" dirty="0" smtClean="0">
                <a:cs typeface="Arial" charset="0"/>
              </a:rPr>
              <a:t>All </a:t>
            </a:r>
            <a:r>
              <a:rPr lang="en-US" sz="850" dirty="0">
                <a:cs typeface="Arial" charset="0"/>
              </a:rPr>
              <a:t>information and representations herein are as </a:t>
            </a:r>
            <a:r>
              <a:rPr lang="en-US" sz="850" dirty="0" smtClean="0">
                <a:cs typeface="Arial" charset="0"/>
              </a:rPr>
              <a:t>of 3/19, </a:t>
            </a:r>
            <a:r>
              <a:rPr lang="en-US" sz="850" dirty="0">
                <a:cs typeface="Arial" charset="0"/>
              </a:rPr>
              <a:t>unless otherwise noted.  </a:t>
            </a:r>
          </a:p>
          <a:p>
            <a:pPr marL="0" indent="0">
              <a:spcBef>
                <a:spcPts val="0"/>
              </a:spcBef>
              <a:spcAft>
                <a:spcPts val="0"/>
              </a:spcAft>
              <a:buNone/>
            </a:pPr>
            <a:r>
              <a:rPr lang="en-US" sz="850" dirty="0" smtClean="0">
                <a:cs typeface="Arial" charset="0"/>
              </a:rPr>
              <a:t>SEM_QOL_0319  211069</a:t>
            </a:r>
            <a:endParaRPr lang="en-US" sz="850" b="0" dirty="0" smtClean="0">
              <a:cs typeface="Arial" charset="0"/>
            </a:endParaRPr>
          </a:p>
        </p:txBody>
      </p:sp>
    </p:spTree>
    <p:extLst>
      <p:ext uri="{BB962C8B-B14F-4D97-AF65-F5344CB8AC3E}">
        <p14:creationId xmlns:p14="http://schemas.microsoft.com/office/powerpoint/2010/main" val="297923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825"/>
            <a:ext cx="9144000" cy="622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1" name="Rectangle 2"/>
          <p:cNvSpPr>
            <a:spLocks noGrp="1" noChangeArrowheads="1"/>
          </p:cNvSpPr>
          <p:nvPr>
            <p:ph type="title"/>
          </p:nvPr>
        </p:nvSpPr>
        <p:spPr>
          <a:xfrm>
            <a:off x="457200" y="0"/>
            <a:ext cx="6705600" cy="660400"/>
          </a:xfrm>
        </p:spPr>
        <p:txBody>
          <a:bodyPr/>
          <a:lstStyle/>
          <a:p>
            <a:r>
              <a:rPr lang="en-US" dirty="0" smtClean="0">
                <a:cs typeface="Arial" charset="0"/>
              </a:rPr>
              <a:t>Agenda</a:t>
            </a:r>
          </a:p>
        </p:txBody>
      </p:sp>
      <p:sp>
        <p:nvSpPr>
          <p:cNvPr id="12" name="Text Placeholder 14"/>
          <p:cNvSpPr>
            <a:spLocks noGrp="1"/>
          </p:cNvSpPr>
          <p:nvPr>
            <p:ph type="body" sz="quarter" idx="4294967295"/>
          </p:nvPr>
        </p:nvSpPr>
        <p:spPr>
          <a:xfrm>
            <a:off x="4478869" y="1981732"/>
            <a:ext cx="4140198" cy="2437867"/>
          </a:xfrm>
          <a:prstGeom prst="rect">
            <a:avLst/>
          </a:prstGeom>
        </p:spPr>
        <p:txBody>
          <a:bodyPr anchor="t"/>
          <a:lstStyle/>
          <a:p>
            <a:pPr>
              <a:lnSpc>
                <a:spcPts val="2200"/>
              </a:lnSpc>
              <a:spcBef>
                <a:spcPts val="0"/>
              </a:spcBef>
              <a:spcAft>
                <a:spcPts val="3000"/>
              </a:spcAft>
              <a:buFontTx/>
              <a:buNone/>
              <a:defRPr/>
            </a:pPr>
            <a:r>
              <a:rPr lang="en-US" sz="2400" b="1" dirty="0" smtClean="0">
                <a:solidFill>
                  <a:srgbClr val="64B346"/>
                </a:solidFill>
                <a:cs typeface="Arial" charset="0"/>
              </a:rPr>
              <a:t>Personal Agenda</a:t>
            </a:r>
          </a:p>
          <a:p>
            <a:pPr>
              <a:lnSpc>
                <a:spcPts val="2200"/>
              </a:lnSpc>
              <a:spcBef>
                <a:spcPts val="0"/>
              </a:spcBef>
              <a:spcAft>
                <a:spcPts val="3000"/>
              </a:spcAft>
              <a:buFontTx/>
              <a:buNone/>
              <a:defRPr/>
            </a:pPr>
            <a:r>
              <a:rPr lang="en-US" sz="2400" b="1" dirty="0" smtClean="0">
                <a:solidFill>
                  <a:srgbClr val="0086BE"/>
                </a:solidFill>
                <a:cs typeface="Arial" charset="0"/>
              </a:rPr>
              <a:t>3 Questions</a:t>
            </a:r>
          </a:p>
          <a:p>
            <a:pPr marL="0" indent="0">
              <a:lnSpc>
                <a:spcPts val="2200"/>
              </a:lnSpc>
              <a:spcBef>
                <a:spcPts val="0"/>
              </a:spcBef>
              <a:spcAft>
                <a:spcPts val="3000"/>
              </a:spcAft>
              <a:buFontTx/>
              <a:buNone/>
              <a:defRPr/>
            </a:pPr>
            <a:r>
              <a:rPr lang="en-US" sz="2400" b="1" dirty="0" smtClean="0">
                <a:solidFill>
                  <a:srgbClr val="E77725"/>
                </a:solidFill>
                <a:cs typeface="Arial" charset="0"/>
              </a:rPr>
              <a:t>Intentional Investing</a:t>
            </a:r>
          </a:p>
        </p:txBody>
      </p:sp>
      <p:sp>
        <p:nvSpPr>
          <p:cNvPr id="7"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latin typeface="Calibri" panose="020F0502020204030204" pitchFamily="34" charset="0"/>
                <a:cs typeface="ＭＳ Ｐゴシック"/>
              </a:rPr>
              <a:t>Copyright © </a:t>
            </a:r>
            <a:r>
              <a:rPr lang="en-US" sz="800" b="0" i="1" dirty="0" smtClean="0">
                <a:latin typeface="Calibri" panose="020F0502020204030204" pitchFamily="34" charset="0"/>
                <a:cs typeface="ＭＳ Ｐゴシック"/>
              </a:rPr>
              <a:t>2019 </a:t>
            </a:r>
            <a:r>
              <a:rPr lang="en-US" sz="800" b="0" i="1" dirty="0">
                <a:latin typeface="Calibri" panose="020F0502020204030204" pitchFamily="34" charset="0"/>
                <a:cs typeface="ＭＳ Ｐゴシック"/>
              </a:rPr>
              <a:t>by Hartford Funds</a:t>
            </a:r>
            <a:r>
              <a:rPr lang="en-US" sz="800" b="0" i="1" dirty="0" smtClean="0">
                <a:latin typeface="Calibri" panose="020F0502020204030204" pitchFamily="34" charset="0"/>
                <a:cs typeface="ＭＳ Ｐゴシック"/>
              </a:rPr>
              <a:t>.</a:t>
            </a:r>
            <a:r>
              <a:rPr lang="en-US" sz="800" b="0" i="1" dirty="0">
                <a:latin typeface="Calibri" panose="020F0502020204030204" pitchFamily="34" charset="0"/>
                <a:cs typeface="ＭＳ Ｐゴシック"/>
              </a:rPr>
              <a:t/>
            </a:r>
            <a:br>
              <a:rPr lang="en-US" sz="800" b="0" i="1" dirty="0">
                <a:latin typeface="Calibri" panose="020F0502020204030204" pitchFamily="34" charset="0"/>
                <a:cs typeface="ＭＳ Ｐゴシック"/>
              </a:rPr>
            </a:br>
            <a:r>
              <a:rPr lang="en-US" sz="800" b="0" i="1" dirty="0">
                <a:latin typeface="Calibri" panose="020F0502020204030204" pitchFamily="34" charset="0"/>
                <a:cs typeface="ＭＳ Ｐゴシック"/>
              </a:rPr>
              <a:t>All rights reserved. No part of this document may be reproduced, published or posted without the permission of Hartford Funds.</a:t>
            </a:r>
            <a:r>
              <a:rPr lang="en-US" sz="800" b="0" dirty="0">
                <a:latin typeface="Calibri" panose="020F0502020204030204" pitchFamily="34" charset="0"/>
                <a:cs typeface="ＭＳ Ｐゴシック"/>
              </a:rPr>
              <a:t> </a:t>
            </a:r>
            <a:endParaRPr lang="en-US" b="0" dirty="0">
              <a:latin typeface="Calibri" panose="020F0502020204030204" pitchFamily="34" charset="0"/>
              <a:cs typeface="ＭＳ Ｐゴシック"/>
            </a:endParaRPr>
          </a:p>
        </p:txBody>
      </p:sp>
      <p:sp>
        <p:nvSpPr>
          <p:cNvPr id="2" name="Slide Number Placeholder 1"/>
          <p:cNvSpPr>
            <a:spLocks noGrp="1"/>
          </p:cNvSpPr>
          <p:nvPr>
            <p:ph type="sldNum" sz="quarter" idx="4"/>
          </p:nvPr>
        </p:nvSpPr>
        <p:spPr/>
        <p:txBody>
          <a:bodyPr/>
          <a:lstStyle/>
          <a:p>
            <a:pPr>
              <a:defRPr/>
            </a:pPr>
            <a:fld id="{43A582D0-8E55-48E6-9020-051F6F02E7DB}" type="slidenum">
              <a:rPr lang="en-US" smtClean="0">
                <a:solidFill>
                  <a:srgbClr val="000000"/>
                </a:solidFill>
              </a:rPr>
              <a:pPr>
                <a:defRPr/>
              </a:pPr>
              <a:t>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8864"/>
            <a:ext cx="9326563" cy="618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5" name="Content Placeholder 3"/>
          <p:cNvSpPr>
            <a:spLocks noGrp="1"/>
          </p:cNvSpPr>
          <p:nvPr>
            <p:ph idx="1"/>
          </p:nvPr>
        </p:nvSpPr>
        <p:spPr>
          <a:xfrm>
            <a:off x="1117490" y="3379379"/>
            <a:ext cx="3674533" cy="668866"/>
          </a:xfrm>
        </p:spPr>
        <p:txBody>
          <a:bodyPr/>
          <a:lstStyle/>
          <a:p>
            <a:pPr algn="l"/>
            <a:r>
              <a:rPr lang="en-US" sz="2800" dirty="0" smtClean="0">
                <a:solidFill>
                  <a:srgbClr val="64B346"/>
                </a:solidFill>
                <a:cs typeface="Arial" charset="0"/>
              </a:rPr>
              <a:t>Personal Agenda</a:t>
            </a:r>
          </a:p>
        </p:txBody>
      </p:sp>
      <p:sp>
        <p:nvSpPr>
          <p:cNvPr id="6"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latin typeface="Calibri" panose="020F0502020204030204" pitchFamily="34" charset="0"/>
                <a:cs typeface="ＭＳ Ｐゴシック"/>
              </a:rPr>
              <a:t>Copyright © </a:t>
            </a:r>
            <a:r>
              <a:rPr lang="en-US" sz="800" b="0" i="1" dirty="0" smtClean="0">
                <a:latin typeface="Calibri" panose="020F0502020204030204" pitchFamily="34" charset="0"/>
                <a:cs typeface="ＭＳ Ｐゴシック"/>
              </a:rPr>
              <a:t>2019 </a:t>
            </a:r>
            <a:r>
              <a:rPr lang="en-US" sz="800" b="0" i="1" dirty="0">
                <a:latin typeface="Calibri" panose="020F0502020204030204" pitchFamily="34" charset="0"/>
                <a:cs typeface="ＭＳ Ｐゴシック"/>
              </a:rPr>
              <a:t>by Hartford Funds</a:t>
            </a:r>
            <a:r>
              <a:rPr lang="en-US" sz="800" b="0" i="1" dirty="0" smtClean="0">
                <a:latin typeface="Calibri" panose="020F0502020204030204" pitchFamily="34" charset="0"/>
                <a:cs typeface="ＭＳ Ｐゴシック"/>
              </a:rPr>
              <a:t>.</a:t>
            </a:r>
            <a:r>
              <a:rPr lang="en-US" sz="800" b="0" i="1" dirty="0">
                <a:latin typeface="Calibri" panose="020F0502020204030204" pitchFamily="34" charset="0"/>
                <a:cs typeface="ＭＳ Ｐゴシック"/>
              </a:rPr>
              <a:t/>
            </a:r>
            <a:br>
              <a:rPr lang="en-US" sz="800" b="0" i="1" dirty="0">
                <a:latin typeface="Calibri" panose="020F0502020204030204" pitchFamily="34" charset="0"/>
                <a:cs typeface="ＭＳ Ｐゴシック"/>
              </a:rPr>
            </a:br>
            <a:r>
              <a:rPr lang="en-US" sz="800" b="0" i="1" dirty="0">
                <a:latin typeface="Calibri" panose="020F0502020204030204" pitchFamily="34" charset="0"/>
                <a:cs typeface="ＭＳ Ｐゴシック"/>
              </a:rPr>
              <a:t>All rights reserved. No part of this document may be reproduced, published or posted without the permission of Hartford Funds.</a:t>
            </a:r>
            <a:r>
              <a:rPr lang="en-US" sz="800" b="0" dirty="0">
                <a:latin typeface="Calibri" panose="020F0502020204030204" pitchFamily="34" charset="0"/>
                <a:cs typeface="ＭＳ Ｐゴシック"/>
              </a:rPr>
              <a:t> </a:t>
            </a:r>
            <a:endParaRPr lang="en-US" b="0" dirty="0">
              <a:latin typeface="Calibri" panose="020F0502020204030204" pitchFamily="34" charset="0"/>
              <a:cs typeface="ＭＳ Ｐゴシック"/>
            </a:endParaRPr>
          </a:p>
        </p:txBody>
      </p:sp>
      <p:sp>
        <p:nvSpPr>
          <p:cNvPr id="3" name="Slide Number Placeholder 2"/>
          <p:cNvSpPr>
            <a:spLocks noGrp="1"/>
          </p:cNvSpPr>
          <p:nvPr>
            <p:ph type="sldNum" sz="quarter" idx="12"/>
          </p:nvPr>
        </p:nvSpPr>
        <p:spPr/>
        <p:txBody>
          <a:bodyPr/>
          <a:lstStyle/>
          <a:p>
            <a:pPr>
              <a:defRPr/>
            </a:pPr>
            <a:fld id="{14E545A1-3DD3-4C0F-A7DC-8FF35B4119E2}" type="slidenum">
              <a:rPr lang="en-US" smtClean="0">
                <a:solidFill>
                  <a:srgbClr val="000000"/>
                </a:solidFill>
              </a:rPr>
              <a:pPr>
                <a:defRPr/>
              </a:pPr>
              <a:t>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93" y="1858006"/>
            <a:ext cx="6446837"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647700" y="1171372"/>
            <a:ext cx="8115299" cy="2870200"/>
          </a:xfrm>
        </p:spPr>
        <p:txBody>
          <a:bodyPr/>
          <a:lstStyle/>
          <a:p>
            <a:r>
              <a:rPr lang="en-US" sz="2400" dirty="0">
                <a:solidFill>
                  <a:srgbClr val="64B346"/>
                </a:solidFill>
                <a:ea typeface="ＭＳ Ｐゴシック" pitchFamily="-84" charset="-128"/>
              </a:rPr>
              <a:t>Volume</a:t>
            </a:r>
            <a:endParaRPr lang="en-US" sz="2400" dirty="0">
              <a:solidFill>
                <a:srgbClr val="64B346"/>
              </a:solidFill>
            </a:endParaRPr>
          </a:p>
        </p:txBody>
      </p:sp>
      <p:sp>
        <p:nvSpPr>
          <p:cNvPr id="24" name="Title 9"/>
          <p:cNvSpPr txBox="1">
            <a:spLocks/>
          </p:cNvSpPr>
          <p:nvPr/>
        </p:nvSpPr>
        <p:spPr bwMode="auto">
          <a:xfrm>
            <a:off x="651905" y="0"/>
            <a:ext cx="2387181" cy="694268"/>
          </a:xfrm>
          <a:prstGeom prst="rect">
            <a:avLst/>
          </a:prstGeom>
          <a:noFill/>
          <a:ln w="9525">
            <a:noFill/>
            <a:miter lim="800000"/>
            <a:headEnd/>
            <a:tailEnd/>
          </a:ln>
        </p:spPr>
        <p:txBody>
          <a:bodyPr lIns="0" tIns="0" rIns="0" bIns="0" anchor="ctr"/>
          <a:lstStyle/>
          <a:p>
            <a:pPr>
              <a:defRPr/>
            </a:pPr>
            <a:r>
              <a:rPr lang="en-US" sz="2000" kern="0" dirty="0" smtClean="0">
                <a:solidFill>
                  <a:schemeClr val="bg1"/>
                </a:solidFill>
                <a:latin typeface="Calibri" panose="020F0502020204030204" pitchFamily="34" charset="0"/>
                <a:ea typeface="+mj-ea"/>
              </a:rPr>
              <a:t>Personal Agenda</a:t>
            </a:r>
            <a:endParaRPr lang="en-US" sz="2000" kern="0" dirty="0">
              <a:solidFill>
                <a:schemeClr val="bg1"/>
              </a:solidFill>
              <a:latin typeface="Calibri" panose="020F0502020204030204" pitchFamily="34" charset="0"/>
              <a:ea typeface="+mj-ea"/>
            </a:endParaRPr>
          </a:p>
        </p:txBody>
      </p:sp>
      <p:sp>
        <p:nvSpPr>
          <p:cNvPr id="33" name="TextBox 32"/>
          <p:cNvSpPr txBox="1"/>
          <p:nvPr/>
        </p:nvSpPr>
        <p:spPr>
          <a:xfrm>
            <a:off x="6286744" y="4698604"/>
            <a:ext cx="1162819" cy="400110"/>
          </a:xfrm>
          <a:prstGeom prst="rect">
            <a:avLst/>
          </a:prstGeom>
          <a:noFill/>
        </p:spPr>
        <p:txBody>
          <a:bodyPr wrap="none" rtlCol="0">
            <a:spAutoFit/>
          </a:bodyPr>
          <a:lstStyle/>
          <a:p>
            <a:pPr algn="ctr"/>
            <a:r>
              <a:rPr lang="en-US" sz="2000" b="0" dirty="0" smtClean="0">
                <a:latin typeface="Calibri" panose="020F0502020204030204" pitchFamily="34" charset="0"/>
              </a:rPr>
              <a:t>Eldercare</a:t>
            </a:r>
            <a:endParaRPr lang="en-US" sz="2000" dirty="0">
              <a:latin typeface="Calibri" panose="020F0502020204030204" pitchFamily="34" charset="0"/>
            </a:endParaRPr>
          </a:p>
        </p:txBody>
      </p:sp>
      <p:sp>
        <p:nvSpPr>
          <p:cNvPr id="35" name="TextBox 34"/>
          <p:cNvSpPr txBox="1"/>
          <p:nvPr/>
        </p:nvSpPr>
        <p:spPr>
          <a:xfrm>
            <a:off x="3137075" y="5026117"/>
            <a:ext cx="1218346" cy="400110"/>
          </a:xfrm>
          <a:prstGeom prst="rect">
            <a:avLst/>
          </a:prstGeom>
          <a:noFill/>
        </p:spPr>
        <p:txBody>
          <a:bodyPr wrap="none" rtlCol="0">
            <a:spAutoFit/>
          </a:bodyPr>
          <a:lstStyle/>
          <a:p>
            <a:pPr algn="ctr"/>
            <a:r>
              <a:rPr lang="en-US" sz="2000" b="0" dirty="0" smtClean="0">
                <a:latin typeface="Calibri" panose="020F0502020204030204" pitchFamily="34" charset="0"/>
              </a:rPr>
              <a:t>Education</a:t>
            </a:r>
            <a:endParaRPr lang="en-US" sz="2000" dirty="0">
              <a:latin typeface="Calibri" panose="020F0502020204030204" pitchFamily="34" charset="0"/>
            </a:endParaRPr>
          </a:p>
        </p:txBody>
      </p:sp>
      <p:sp>
        <p:nvSpPr>
          <p:cNvPr id="36" name="TextBox 35"/>
          <p:cNvSpPr txBox="1"/>
          <p:nvPr/>
        </p:nvSpPr>
        <p:spPr>
          <a:xfrm>
            <a:off x="4615394" y="4289685"/>
            <a:ext cx="1359283"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Retirement</a:t>
            </a:r>
            <a:endParaRPr lang="en-US" sz="2000" dirty="0">
              <a:solidFill>
                <a:schemeClr val="bg1"/>
              </a:solidFill>
              <a:latin typeface="Calibri" panose="020F0502020204030204" pitchFamily="34" charset="0"/>
            </a:endParaRPr>
          </a:p>
        </p:txBody>
      </p:sp>
      <p:sp>
        <p:nvSpPr>
          <p:cNvPr id="38" name="TextBox 37"/>
          <p:cNvSpPr txBox="1"/>
          <p:nvPr/>
        </p:nvSpPr>
        <p:spPr>
          <a:xfrm>
            <a:off x="3250133" y="2854681"/>
            <a:ext cx="1136337" cy="400110"/>
          </a:xfrm>
          <a:prstGeom prst="rect">
            <a:avLst/>
          </a:prstGeom>
          <a:noFill/>
        </p:spPr>
        <p:txBody>
          <a:bodyPr wrap="none" rtlCol="0">
            <a:spAutoFit/>
          </a:bodyPr>
          <a:lstStyle/>
          <a:p>
            <a:pPr algn="ctr"/>
            <a:r>
              <a:rPr lang="en-US" sz="2000" b="0" dirty="0" smtClean="0">
                <a:latin typeface="Calibri" panose="020F0502020204030204" pitchFamily="34" charset="0"/>
              </a:rPr>
              <a:t>Marriage</a:t>
            </a:r>
            <a:endParaRPr lang="en-US" sz="2000" dirty="0">
              <a:latin typeface="Calibri" panose="020F0502020204030204" pitchFamily="34" charset="0"/>
            </a:endParaRPr>
          </a:p>
        </p:txBody>
      </p:sp>
      <p:sp>
        <p:nvSpPr>
          <p:cNvPr id="39" name="TextBox 38"/>
          <p:cNvSpPr txBox="1"/>
          <p:nvPr/>
        </p:nvSpPr>
        <p:spPr>
          <a:xfrm>
            <a:off x="1900995" y="4219639"/>
            <a:ext cx="1058110"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Children</a:t>
            </a:r>
            <a:endParaRPr lang="en-US" sz="2000" dirty="0">
              <a:solidFill>
                <a:schemeClr val="bg1"/>
              </a:solidFill>
              <a:latin typeface="Calibri" panose="020F0502020204030204" pitchFamily="34" charset="0"/>
            </a:endParaRPr>
          </a:p>
        </p:txBody>
      </p:sp>
      <p:sp>
        <p:nvSpPr>
          <p:cNvPr id="41" name="TextBox 40"/>
          <p:cNvSpPr txBox="1"/>
          <p:nvPr/>
        </p:nvSpPr>
        <p:spPr>
          <a:xfrm>
            <a:off x="1823523" y="5077232"/>
            <a:ext cx="569387"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Self</a:t>
            </a:r>
            <a:endParaRPr lang="en-US" sz="2000" dirty="0">
              <a:solidFill>
                <a:schemeClr val="bg1"/>
              </a:solidFill>
              <a:latin typeface="Calibri" panose="020F0502020204030204" pitchFamily="34" charset="0"/>
            </a:endParaRPr>
          </a:p>
        </p:txBody>
      </p:sp>
      <p:sp>
        <p:nvSpPr>
          <p:cNvPr id="45" name="TextBox 44"/>
          <p:cNvSpPr txBox="1"/>
          <p:nvPr/>
        </p:nvSpPr>
        <p:spPr>
          <a:xfrm>
            <a:off x="1354287" y="3216272"/>
            <a:ext cx="1716111"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Transportation</a:t>
            </a:r>
            <a:endParaRPr lang="en-US" sz="2000" dirty="0">
              <a:solidFill>
                <a:schemeClr val="bg1"/>
              </a:solidFill>
              <a:latin typeface="Calibri" panose="020F0502020204030204" pitchFamily="34" charset="0"/>
            </a:endParaRPr>
          </a:p>
        </p:txBody>
      </p:sp>
      <p:sp>
        <p:nvSpPr>
          <p:cNvPr id="49" name="TextBox 48"/>
          <p:cNvSpPr txBox="1"/>
          <p:nvPr/>
        </p:nvSpPr>
        <p:spPr>
          <a:xfrm>
            <a:off x="6394797" y="2625612"/>
            <a:ext cx="813043"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Home</a:t>
            </a:r>
            <a:endParaRPr lang="en-US" sz="2000" dirty="0">
              <a:solidFill>
                <a:schemeClr val="bg1"/>
              </a:solidFill>
              <a:latin typeface="Calibri" panose="020F0502020204030204" pitchFamily="34" charset="0"/>
            </a:endParaRPr>
          </a:p>
        </p:txBody>
      </p:sp>
      <p:sp>
        <p:nvSpPr>
          <p:cNvPr id="51" name="TextBox 50"/>
          <p:cNvSpPr txBox="1"/>
          <p:nvPr/>
        </p:nvSpPr>
        <p:spPr>
          <a:xfrm>
            <a:off x="4775695" y="2205674"/>
            <a:ext cx="742960" cy="400110"/>
          </a:xfrm>
          <a:prstGeom prst="rect">
            <a:avLst/>
          </a:prstGeom>
          <a:noFill/>
        </p:spPr>
        <p:txBody>
          <a:bodyPr wrap="none" rtlCol="0">
            <a:spAutoFit/>
          </a:bodyPr>
          <a:lstStyle/>
          <a:p>
            <a:pPr algn="ctr"/>
            <a:r>
              <a:rPr lang="en-US" sz="2000" b="0" dirty="0" smtClean="0">
                <a:latin typeface="Calibri" panose="020F0502020204030204" pitchFamily="34" charset="0"/>
              </a:rPr>
              <a:t>Work</a:t>
            </a:r>
            <a:endParaRPr lang="en-US" sz="2000" dirty="0">
              <a:latin typeface="Calibri" panose="020F0502020204030204" pitchFamily="34" charset="0"/>
            </a:endParaRPr>
          </a:p>
        </p:txBody>
      </p:sp>
      <p:sp>
        <p:nvSpPr>
          <p:cNvPr id="54" name="TextBox 53"/>
          <p:cNvSpPr txBox="1"/>
          <p:nvPr/>
        </p:nvSpPr>
        <p:spPr>
          <a:xfrm>
            <a:off x="6249822" y="3625192"/>
            <a:ext cx="950901"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Friends</a:t>
            </a:r>
            <a:endParaRPr lang="en-US" sz="2000" dirty="0">
              <a:solidFill>
                <a:schemeClr val="bg1"/>
              </a:solidFill>
              <a:latin typeface="Calibri" panose="020F0502020204030204" pitchFamily="34" charset="0"/>
            </a:endParaRPr>
          </a:p>
        </p:txBody>
      </p:sp>
      <p:sp>
        <p:nvSpPr>
          <p:cNvPr id="56" name="TextBox 55"/>
          <p:cNvSpPr txBox="1"/>
          <p:nvPr/>
        </p:nvSpPr>
        <p:spPr>
          <a:xfrm>
            <a:off x="4636724" y="2983416"/>
            <a:ext cx="1481881" cy="707886"/>
          </a:xfrm>
          <a:prstGeom prst="rect">
            <a:avLst/>
          </a:prstGeom>
          <a:noFill/>
        </p:spPr>
        <p:txBody>
          <a:bodyPr wrap="none" rtlCol="0">
            <a:spAutoFit/>
          </a:bodyPr>
          <a:lstStyle/>
          <a:p>
            <a:pPr algn="ctr"/>
            <a:r>
              <a:rPr lang="en-US" sz="2000" b="0" dirty="0" smtClean="0">
                <a:latin typeface="Calibri" panose="020F0502020204030204" pitchFamily="34" charset="0"/>
              </a:rPr>
              <a:t>Civic</a:t>
            </a:r>
          </a:p>
          <a:p>
            <a:pPr algn="ctr"/>
            <a:r>
              <a:rPr lang="en-US" sz="2000" b="0" dirty="0" smtClean="0">
                <a:latin typeface="Calibri" panose="020F0502020204030204" pitchFamily="34" charset="0"/>
              </a:rPr>
              <a:t>Engagement</a:t>
            </a:r>
            <a:endParaRPr lang="en-US" sz="2000" dirty="0">
              <a:latin typeface="Calibri" panose="020F0502020204030204" pitchFamily="34" charset="0"/>
            </a:endParaRPr>
          </a:p>
        </p:txBody>
      </p:sp>
      <p:sp>
        <p:nvSpPr>
          <p:cNvPr id="59" name="TextBox 58"/>
          <p:cNvSpPr txBox="1"/>
          <p:nvPr/>
        </p:nvSpPr>
        <p:spPr>
          <a:xfrm>
            <a:off x="3198895" y="3848580"/>
            <a:ext cx="1508746" cy="400110"/>
          </a:xfrm>
          <a:prstGeom prst="rect">
            <a:avLst/>
          </a:prstGeom>
          <a:noFill/>
        </p:spPr>
        <p:txBody>
          <a:bodyPr wrap="none" rtlCol="0">
            <a:spAutoFit/>
          </a:bodyPr>
          <a:lstStyle/>
          <a:p>
            <a:pPr algn="ctr"/>
            <a:r>
              <a:rPr lang="en-US" sz="2000" b="0" dirty="0" smtClean="0">
                <a:latin typeface="Calibri" panose="020F0502020204030204" pitchFamily="34" charset="0"/>
              </a:rPr>
              <a:t>Life Planning</a:t>
            </a:r>
            <a:endParaRPr lang="en-US" sz="2000" dirty="0">
              <a:latin typeface="Calibri" panose="020F0502020204030204" pitchFamily="34" charset="0"/>
            </a:endParaRPr>
          </a:p>
        </p:txBody>
      </p:sp>
      <p:sp>
        <p:nvSpPr>
          <p:cNvPr id="62" name="TextBox 61"/>
          <p:cNvSpPr txBox="1"/>
          <p:nvPr/>
        </p:nvSpPr>
        <p:spPr>
          <a:xfrm>
            <a:off x="5004001" y="5258974"/>
            <a:ext cx="700384" cy="400110"/>
          </a:xfrm>
          <a:prstGeom prst="rect">
            <a:avLst/>
          </a:prstGeom>
          <a:noFill/>
        </p:spPr>
        <p:txBody>
          <a:bodyPr wrap="none" rtlCol="0">
            <a:spAutoFit/>
          </a:bodyPr>
          <a:lstStyle/>
          <a:p>
            <a:pPr algn="ctr"/>
            <a:r>
              <a:rPr lang="en-US" sz="2000" b="0" dirty="0" smtClean="0">
                <a:latin typeface="Calibri" panose="020F0502020204030204" pitchFamily="34" charset="0"/>
              </a:rPr>
              <a:t>Faith</a:t>
            </a:r>
            <a:endParaRPr lang="en-US" sz="2000" dirty="0">
              <a:latin typeface="Calibri" panose="020F0502020204030204" pitchFamily="34" charset="0"/>
            </a:endParaRPr>
          </a:p>
        </p:txBody>
      </p:sp>
      <p:sp>
        <p:nvSpPr>
          <p:cNvPr id="65" name="TextBox 64"/>
          <p:cNvSpPr txBox="1"/>
          <p:nvPr/>
        </p:nvSpPr>
        <p:spPr>
          <a:xfrm>
            <a:off x="2621886" y="2258343"/>
            <a:ext cx="877164" cy="400110"/>
          </a:xfrm>
          <a:prstGeom prst="rect">
            <a:avLst/>
          </a:prstGeom>
          <a:noFill/>
        </p:spPr>
        <p:txBody>
          <a:bodyPr wrap="none" rtlCol="0">
            <a:spAutoFit/>
          </a:bodyPr>
          <a:lstStyle/>
          <a:p>
            <a:pPr algn="ctr"/>
            <a:r>
              <a:rPr lang="en-US" sz="2000" b="0" dirty="0" smtClean="0">
                <a:solidFill>
                  <a:schemeClr val="bg1"/>
                </a:solidFill>
                <a:latin typeface="Calibri" panose="020F0502020204030204" pitchFamily="34" charset="0"/>
              </a:rPr>
              <a:t>Health</a:t>
            </a:r>
            <a:endParaRPr lang="en-US" sz="2000"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14E545A1-3DD3-4C0F-A7DC-8FF35B4119E2}" type="slidenum">
              <a:rPr lang="en-US" smtClean="0">
                <a:solidFill>
                  <a:srgbClr val="000000"/>
                </a:solidFill>
              </a:rPr>
              <a:pPr>
                <a:defRPr/>
              </a:pPr>
              <a:t>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8"/>
          <p:cNvSpPr>
            <a:spLocks noGrp="1" noChangeArrowheads="1"/>
          </p:cNvSpPr>
          <p:nvPr>
            <p:ph idx="1"/>
          </p:nvPr>
        </p:nvSpPr>
        <p:spPr bwMode="auto">
          <a:xfrm>
            <a:off x="647700" y="1151212"/>
            <a:ext cx="8305800" cy="794064"/>
          </a:xfrm>
          <a:prstGeom prst="rect">
            <a:avLst/>
          </a:prstGeom>
          <a:noFill/>
          <a:ln w="9525">
            <a:noFill/>
            <a:miter lim="800000"/>
            <a:headEnd/>
            <a:tailEnd/>
          </a:ln>
        </p:spPr>
        <p:txBody>
          <a:bodyPr wrap="square">
            <a:spAutoFit/>
          </a:bodyPr>
          <a:lstStyle/>
          <a:p>
            <a:pPr>
              <a:buNone/>
            </a:pPr>
            <a:r>
              <a:rPr lang="en-US" sz="2400" b="1" dirty="0" smtClean="0">
                <a:solidFill>
                  <a:srgbClr val="64B346"/>
                </a:solidFill>
                <a:ea typeface="ＭＳ Ｐゴシック" pitchFamily="-84" charset="-128"/>
              </a:rPr>
              <a:t>Velocity</a:t>
            </a:r>
          </a:p>
          <a:p>
            <a:pPr>
              <a:buNone/>
            </a:pPr>
            <a:r>
              <a:rPr lang="en-US" sz="1800" b="0" dirty="0" smtClean="0">
                <a:ea typeface="ＭＳ Ｐゴシック" pitchFamily="-84" charset="-128"/>
                <a:cs typeface="ＭＳ Ｐゴシック"/>
              </a:rPr>
              <a:t>Technology  increases productivity, but decreases time to think</a:t>
            </a:r>
            <a:endParaRPr lang="en-US" sz="1800" b="0" dirty="0">
              <a:cs typeface="ＭＳ Ｐゴシック"/>
            </a:endParaRPr>
          </a:p>
        </p:txBody>
      </p:sp>
      <p:sp>
        <p:nvSpPr>
          <p:cNvPr id="22" name="Rectangle 21"/>
          <p:cNvSpPr/>
          <p:nvPr/>
        </p:nvSpPr>
        <p:spPr>
          <a:xfrm>
            <a:off x="6464300" y="2844800"/>
            <a:ext cx="2438400" cy="2246769"/>
          </a:xfrm>
          <a:prstGeom prst="rect">
            <a:avLst/>
          </a:prstGeom>
        </p:spPr>
        <p:txBody>
          <a:bodyPr wrap="square">
            <a:spAutoFit/>
          </a:bodyPr>
          <a:lstStyle/>
          <a:p>
            <a:pPr marL="231775" indent="-231775">
              <a:spcAft>
                <a:spcPts val="1200"/>
              </a:spcAft>
              <a:buFont typeface="Arial" pitchFamily="34" charset="0"/>
              <a:buChar char="•"/>
            </a:pPr>
            <a:r>
              <a:rPr lang="en-US" sz="2000" b="0" dirty="0" smtClean="0">
                <a:latin typeface="Calibri" panose="020F0502020204030204" pitchFamily="34" charset="0"/>
                <a:ea typeface="ＭＳ Ｐゴシック" pitchFamily="48" charset="-128"/>
                <a:cs typeface="ＭＳ Ｐゴシック"/>
              </a:rPr>
              <a:t>Information overload</a:t>
            </a:r>
          </a:p>
          <a:p>
            <a:pPr marL="231775" indent="-231775">
              <a:spcAft>
                <a:spcPts val="1200"/>
              </a:spcAft>
              <a:buFont typeface="Arial" pitchFamily="34" charset="0"/>
              <a:buChar char="•"/>
            </a:pPr>
            <a:r>
              <a:rPr lang="en-US" sz="2000" b="0" dirty="0" smtClean="0">
                <a:latin typeface="Calibri" panose="020F0502020204030204" pitchFamily="34" charset="0"/>
                <a:ea typeface="ＭＳ Ｐゴシック" pitchFamily="48" charset="-128"/>
                <a:cs typeface="ＭＳ Ｐゴシック"/>
              </a:rPr>
              <a:t>Impact of technology</a:t>
            </a:r>
          </a:p>
          <a:p>
            <a:pPr marL="231775" indent="-231775">
              <a:spcAft>
                <a:spcPts val="1200"/>
              </a:spcAft>
              <a:buFont typeface="Arial" pitchFamily="34" charset="0"/>
              <a:buChar char="•"/>
            </a:pPr>
            <a:r>
              <a:rPr lang="en-US" sz="2000" b="0" dirty="0" smtClean="0">
                <a:latin typeface="Calibri" panose="020F0502020204030204" pitchFamily="34" charset="0"/>
                <a:ea typeface="ＭＳ Ｐゴシック" pitchFamily="48" charset="-128"/>
                <a:cs typeface="ＭＳ Ｐゴシック"/>
              </a:rPr>
              <a:t>Changing standards &amp; expectations </a:t>
            </a:r>
          </a:p>
        </p:txBody>
      </p:sp>
      <p:sp>
        <p:nvSpPr>
          <p:cNvPr id="16" name="Title 9"/>
          <p:cNvSpPr txBox="1">
            <a:spLocks/>
          </p:cNvSpPr>
          <p:nvPr/>
        </p:nvSpPr>
        <p:spPr bwMode="auto">
          <a:xfrm>
            <a:off x="651905" y="0"/>
            <a:ext cx="2387181" cy="694268"/>
          </a:xfrm>
          <a:prstGeom prst="rect">
            <a:avLst/>
          </a:prstGeom>
          <a:noFill/>
          <a:ln w="9525">
            <a:noFill/>
            <a:miter lim="800000"/>
            <a:headEnd/>
            <a:tailEnd/>
          </a:ln>
        </p:spPr>
        <p:txBody>
          <a:bodyPr lIns="0" tIns="0" rIns="0" bIns="0" anchor="ctr"/>
          <a:lstStyle/>
          <a:p>
            <a:pPr>
              <a:defRPr/>
            </a:pPr>
            <a:r>
              <a:rPr lang="en-US" sz="2000" kern="0" dirty="0" smtClean="0">
                <a:solidFill>
                  <a:schemeClr val="bg1"/>
                </a:solidFill>
                <a:latin typeface="Calibri" panose="020F0502020204030204" pitchFamily="34" charset="0"/>
                <a:ea typeface="+mj-ea"/>
              </a:rPr>
              <a:t>Personal Agenda</a:t>
            </a:r>
            <a:endParaRPr lang="en-US" sz="2000" kern="0" dirty="0">
              <a:solidFill>
                <a:schemeClr val="bg1"/>
              </a:solidFill>
              <a:latin typeface="Calibri" panose="020F0502020204030204" pitchFamily="34" charset="0"/>
              <a:ea typeface="+mj-ea"/>
            </a:endParaRPr>
          </a:p>
        </p:txBody>
      </p:sp>
      <p:pic>
        <p:nvPicPr>
          <p:cNvPr id="166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9" y="2467202"/>
            <a:ext cx="57150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4E545A1-3DD3-4C0F-A7DC-8FF35B4119E2}" type="slidenum">
              <a:rPr lang="en-US" smtClean="0">
                <a:solidFill>
                  <a:srgbClr val="000000"/>
                </a:solidFill>
              </a:rPr>
              <a:pPr>
                <a:defRPr/>
              </a:pPr>
              <a:t>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idx="4294967295"/>
          </p:nvPr>
        </p:nvSpPr>
        <p:spPr>
          <a:xfrm>
            <a:off x="647700" y="1155369"/>
            <a:ext cx="7315200" cy="381000"/>
          </a:xfrm>
          <a:prstGeom prst="rect">
            <a:avLst/>
          </a:prstGeom>
        </p:spPr>
        <p:txBody>
          <a:bodyPr/>
          <a:lstStyle/>
          <a:p>
            <a:r>
              <a:rPr lang="en-US" sz="2400" b="1" dirty="0" smtClean="0">
                <a:solidFill>
                  <a:srgbClr val="64B346"/>
                </a:solidFill>
                <a:latin typeface="Calibri" panose="020F0502020204030204" pitchFamily="34" charset="0"/>
                <a:ea typeface="ＭＳ Ｐゴシック" pitchFamily="-84" charset="-128"/>
              </a:rPr>
              <a:t>Complexity</a:t>
            </a:r>
            <a:endParaRPr lang="en-US" sz="1600" b="1" dirty="0" smtClean="0">
              <a:solidFill>
                <a:srgbClr val="64B346"/>
              </a:solidFill>
              <a:latin typeface="Calibri" panose="020F0502020204030204" pitchFamily="34" charset="0"/>
              <a:ea typeface="ＭＳ Ｐゴシック" pitchFamily="-84" charset="-128"/>
            </a:endParaRPr>
          </a:p>
        </p:txBody>
      </p:sp>
      <p:sp>
        <p:nvSpPr>
          <p:cNvPr id="63" name="TextBox 62"/>
          <p:cNvSpPr txBox="1"/>
          <p:nvPr/>
        </p:nvSpPr>
        <p:spPr>
          <a:xfrm>
            <a:off x="5525072" y="3048000"/>
            <a:ext cx="2971800" cy="2062103"/>
          </a:xfrm>
          <a:prstGeom prst="rect">
            <a:avLst/>
          </a:prstGeom>
          <a:noFill/>
        </p:spPr>
        <p:txBody>
          <a:bodyPr wrap="square" rtlCol="0">
            <a:spAutoFit/>
          </a:bodyPr>
          <a:lstStyle/>
          <a:p>
            <a:pPr marL="234950" indent="-234950">
              <a:spcAft>
                <a:spcPts val="1200"/>
              </a:spcAft>
              <a:buFont typeface="Arial" pitchFamily="34" charset="0"/>
              <a:buChar char="•"/>
            </a:pPr>
            <a:r>
              <a:rPr lang="en-US" sz="1800" b="0" dirty="0" smtClean="0">
                <a:latin typeface="Calibri" panose="020F0502020204030204" pitchFamily="34" charset="0"/>
              </a:rPr>
              <a:t>More choices, more difficult decisions</a:t>
            </a:r>
          </a:p>
          <a:p>
            <a:pPr marL="234950" indent="-234950">
              <a:spcAft>
                <a:spcPts val="1200"/>
              </a:spcAft>
              <a:buFont typeface="Arial" pitchFamily="34" charset="0"/>
              <a:buChar char="•"/>
            </a:pPr>
            <a:r>
              <a:rPr lang="en-US" sz="1800" b="0" dirty="0" smtClean="0">
                <a:latin typeface="Calibri" panose="020F0502020204030204" pitchFamily="34" charset="0"/>
              </a:rPr>
              <a:t>Clear and unclear tradeoffs and risks</a:t>
            </a:r>
          </a:p>
          <a:p>
            <a:pPr marL="234950" indent="-234950">
              <a:spcAft>
                <a:spcPts val="1200"/>
              </a:spcAft>
              <a:buFont typeface="Arial" pitchFamily="34" charset="0"/>
              <a:buChar char="•"/>
            </a:pPr>
            <a:r>
              <a:rPr lang="en-US" sz="1800" b="0" dirty="0" smtClean="0">
                <a:latin typeface="Calibri" panose="020F0502020204030204" pitchFamily="34" charset="0"/>
              </a:rPr>
              <a:t>Changing standards and information</a:t>
            </a:r>
            <a:endParaRPr lang="en-US" sz="1800" b="0" dirty="0">
              <a:latin typeface="Calibri" panose="020F0502020204030204" pitchFamily="34" charset="0"/>
            </a:endParaRPr>
          </a:p>
        </p:txBody>
      </p:sp>
      <p:sp>
        <p:nvSpPr>
          <p:cNvPr id="11" name="Title 9"/>
          <p:cNvSpPr txBox="1">
            <a:spLocks/>
          </p:cNvSpPr>
          <p:nvPr/>
        </p:nvSpPr>
        <p:spPr bwMode="auto">
          <a:xfrm>
            <a:off x="651905" y="0"/>
            <a:ext cx="2387181" cy="694268"/>
          </a:xfrm>
          <a:prstGeom prst="rect">
            <a:avLst/>
          </a:prstGeom>
          <a:noFill/>
          <a:ln w="9525">
            <a:noFill/>
            <a:miter lim="800000"/>
            <a:headEnd/>
            <a:tailEnd/>
          </a:ln>
        </p:spPr>
        <p:txBody>
          <a:bodyPr lIns="0" tIns="0" rIns="0" bIns="0" anchor="ctr"/>
          <a:lstStyle/>
          <a:p>
            <a:pPr>
              <a:defRPr/>
            </a:pPr>
            <a:r>
              <a:rPr lang="en-US" sz="2000" kern="0" dirty="0" smtClean="0">
                <a:solidFill>
                  <a:schemeClr val="bg1"/>
                </a:solidFill>
                <a:latin typeface="Calibri" panose="020F0502020204030204" pitchFamily="34" charset="0"/>
                <a:ea typeface="+mj-ea"/>
              </a:rPr>
              <a:t>Personal Agenda</a:t>
            </a:r>
            <a:endParaRPr lang="en-US" sz="2000" kern="0" dirty="0">
              <a:solidFill>
                <a:schemeClr val="bg1"/>
              </a:solidFill>
              <a:latin typeface="Calibri" panose="020F0502020204030204" pitchFamily="34" charset="0"/>
              <a:ea typeface="+mj-ea"/>
            </a:endParaRPr>
          </a:p>
        </p:txBody>
      </p:sp>
      <p:pic>
        <p:nvPicPr>
          <p:cNvPr id="167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16" y="1793051"/>
            <a:ext cx="449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4E545A1-3DD3-4C0F-A7DC-8FF35B4119E2}" type="slidenum">
              <a:rPr lang="en-US" smtClean="0">
                <a:solidFill>
                  <a:srgbClr val="000000"/>
                </a:solidFill>
              </a:rPr>
              <a:pPr>
                <a:defRPr/>
              </a:pPr>
              <a:t>8</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34340" y="6114564"/>
            <a:ext cx="7051675" cy="396875"/>
          </a:xfrm>
          <a:prstGeom prst="rect">
            <a:avLst/>
          </a:prstGeom>
          <a:noFill/>
          <a:ln w="9525">
            <a:noFill/>
            <a:miter lim="800000"/>
            <a:headEnd/>
            <a:tailEnd/>
          </a:ln>
        </p:spPr>
        <p:txBody>
          <a:bodyPr wrap="square">
            <a:spAutoFit/>
          </a:bodyPr>
          <a:lstStyle/>
          <a:p>
            <a:pPr eaLnBrk="0" hangingPunct="0">
              <a:spcBef>
                <a:spcPct val="50000"/>
              </a:spcBef>
            </a:pPr>
            <a:r>
              <a:rPr lang="en-US" sz="1000" b="0" dirty="0">
                <a:latin typeface="Calibri" panose="020F0502020204030204" pitchFamily="34" charset="0"/>
              </a:rPr>
              <a:t>Data source: Society of Actuaries Annuity 2000 Mortality </a:t>
            </a:r>
            <a:r>
              <a:rPr lang="en-US" sz="1000" b="0" dirty="0" smtClean="0">
                <a:latin typeface="Calibri" panose="020F0502020204030204" pitchFamily="34" charset="0"/>
              </a:rPr>
              <a:t>tables. Most recent data available.</a:t>
            </a:r>
            <a:r>
              <a:rPr lang="en-US" sz="1000" b="0" dirty="0">
                <a:latin typeface="Calibri" panose="020F0502020204030204" pitchFamily="34" charset="0"/>
              </a:rPr>
              <a:t/>
            </a:r>
            <a:br>
              <a:rPr lang="en-US" sz="1000" b="0" dirty="0">
                <a:latin typeface="Calibri" panose="020F0502020204030204" pitchFamily="34" charset="0"/>
              </a:rPr>
            </a:br>
            <a:r>
              <a:rPr lang="en-US" sz="1000" b="0" dirty="0">
                <a:latin typeface="Calibri" panose="020F0502020204030204" pitchFamily="34" charset="0"/>
              </a:rPr>
              <a:t>Longevity data presented does not reflect mortality from birth statistics available from U.S. Census Bureau.</a:t>
            </a:r>
          </a:p>
        </p:txBody>
      </p:sp>
      <p:sp>
        <p:nvSpPr>
          <p:cNvPr id="18437" name="Rectangle 5"/>
          <p:cNvSpPr>
            <a:spLocks noChangeArrowheads="1"/>
          </p:cNvSpPr>
          <p:nvPr/>
        </p:nvSpPr>
        <p:spPr bwMode="auto">
          <a:xfrm>
            <a:off x="6286500" y="4313238"/>
            <a:ext cx="1714500" cy="3349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36%</a:t>
            </a:r>
          </a:p>
        </p:txBody>
      </p:sp>
      <p:sp>
        <p:nvSpPr>
          <p:cNvPr id="18438" name="Rectangle 6"/>
          <p:cNvSpPr>
            <a:spLocks noChangeArrowheads="1"/>
          </p:cNvSpPr>
          <p:nvPr/>
        </p:nvSpPr>
        <p:spPr bwMode="auto">
          <a:xfrm>
            <a:off x="4754563" y="4313238"/>
            <a:ext cx="1531938" cy="3349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23%</a:t>
            </a:r>
          </a:p>
        </p:txBody>
      </p:sp>
      <p:sp>
        <p:nvSpPr>
          <p:cNvPr id="18439" name="Rectangle 7"/>
          <p:cNvSpPr>
            <a:spLocks noChangeArrowheads="1"/>
          </p:cNvSpPr>
          <p:nvPr/>
        </p:nvSpPr>
        <p:spPr bwMode="auto">
          <a:xfrm>
            <a:off x="2743200" y="4313238"/>
            <a:ext cx="2011363" cy="3349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17%</a:t>
            </a:r>
          </a:p>
        </p:txBody>
      </p:sp>
      <p:sp>
        <p:nvSpPr>
          <p:cNvPr id="18440" name="Rectangle 8"/>
          <p:cNvSpPr>
            <a:spLocks noChangeArrowheads="1"/>
          </p:cNvSpPr>
          <p:nvPr/>
        </p:nvSpPr>
        <p:spPr bwMode="auto">
          <a:xfrm>
            <a:off x="1143000" y="4313238"/>
            <a:ext cx="1600200" cy="3349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95</a:t>
            </a:r>
          </a:p>
        </p:txBody>
      </p:sp>
      <p:sp>
        <p:nvSpPr>
          <p:cNvPr id="18441" name="Rectangle 9"/>
          <p:cNvSpPr>
            <a:spLocks noChangeArrowheads="1"/>
          </p:cNvSpPr>
          <p:nvPr/>
        </p:nvSpPr>
        <p:spPr bwMode="auto">
          <a:xfrm>
            <a:off x="6286500" y="3902075"/>
            <a:ext cx="1714500" cy="4111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63%</a:t>
            </a:r>
          </a:p>
        </p:txBody>
      </p:sp>
      <p:sp>
        <p:nvSpPr>
          <p:cNvPr id="18442" name="Rectangle 10"/>
          <p:cNvSpPr>
            <a:spLocks noChangeArrowheads="1"/>
          </p:cNvSpPr>
          <p:nvPr/>
        </p:nvSpPr>
        <p:spPr bwMode="auto">
          <a:xfrm>
            <a:off x="4754563" y="3902075"/>
            <a:ext cx="1531938" cy="4111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44%</a:t>
            </a:r>
          </a:p>
        </p:txBody>
      </p:sp>
      <p:sp>
        <p:nvSpPr>
          <p:cNvPr id="18443" name="Rectangle 11"/>
          <p:cNvSpPr>
            <a:spLocks noChangeArrowheads="1"/>
          </p:cNvSpPr>
          <p:nvPr/>
        </p:nvSpPr>
        <p:spPr bwMode="auto">
          <a:xfrm>
            <a:off x="2743200" y="3902075"/>
            <a:ext cx="2011363" cy="4111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34%</a:t>
            </a:r>
          </a:p>
        </p:txBody>
      </p:sp>
      <p:sp>
        <p:nvSpPr>
          <p:cNvPr id="18444" name="Rectangle 12"/>
          <p:cNvSpPr>
            <a:spLocks noChangeArrowheads="1"/>
          </p:cNvSpPr>
          <p:nvPr/>
        </p:nvSpPr>
        <p:spPr bwMode="auto">
          <a:xfrm>
            <a:off x="1143000" y="3902075"/>
            <a:ext cx="1600200" cy="411163"/>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90</a:t>
            </a:r>
          </a:p>
        </p:txBody>
      </p:sp>
      <p:sp>
        <p:nvSpPr>
          <p:cNvPr id="18445" name="Rectangle 13"/>
          <p:cNvSpPr>
            <a:spLocks noChangeArrowheads="1"/>
          </p:cNvSpPr>
          <p:nvPr/>
        </p:nvSpPr>
        <p:spPr bwMode="auto">
          <a:xfrm>
            <a:off x="6286500" y="3494088"/>
            <a:ext cx="1714500" cy="4079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84%</a:t>
            </a:r>
          </a:p>
        </p:txBody>
      </p:sp>
      <p:sp>
        <p:nvSpPr>
          <p:cNvPr id="18446" name="Rectangle 14"/>
          <p:cNvSpPr>
            <a:spLocks noChangeArrowheads="1"/>
          </p:cNvSpPr>
          <p:nvPr/>
        </p:nvSpPr>
        <p:spPr bwMode="auto">
          <a:xfrm>
            <a:off x="4754563" y="3494088"/>
            <a:ext cx="1531938" cy="4079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65%</a:t>
            </a:r>
          </a:p>
        </p:txBody>
      </p:sp>
      <p:sp>
        <p:nvSpPr>
          <p:cNvPr id="18447" name="Rectangle 15"/>
          <p:cNvSpPr>
            <a:spLocks noChangeArrowheads="1"/>
          </p:cNvSpPr>
          <p:nvPr/>
        </p:nvSpPr>
        <p:spPr bwMode="auto">
          <a:xfrm>
            <a:off x="2743200" y="3494088"/>
            <a:ext cx="2011363" cy="4079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53%</a:t>
            </a:r>
          </a:p>
        </p:txBody>
      </p:sp>
      <p:sp>
        <p:nvSpPr>
          <p:cNvPr id="18448" name="Rectangle 16"/>
          <p:cNvSpPr>
            <a:spLocks noChangeArrowheads="1"/>
          </p:cNvSpPr>
          <p:nvPr/>
        </p:nvSpPr>
        <p:spPr bwMode="auto">
          <a:xfrm>
            <a:off x="1143000" y="3494088"/>
            <a:ext cx="1600200" cy="4079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85</a:t>
            </a:r>
          </a:p>
        </p:txBody>
      </p:sp>
      <p:sp>
        <p:nvSpPr>
          <p:cNvPr id="18449" name="Rectangle 17"/>
          <p:cNvSpPr>
            <a:spLocks noChangeArrowheads="1"/>
          </p:cNvSpPr>
          <p:nvPr/>
        </p:nvSpPr>
        <p:spPr bwMode="auto">
          <a:xfrm>
            <a:off x="6286500" y="3048000"/>
            <a:ext cx="1714500" cy="4460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94%</a:t>
            </a:r>
          </a:p>
        </p:txBody>
      </p:sp>
      <p:sp>
        <p:nvSpPr>
          <p:cNvPr id="18450" name="Rectangle 18"/>
          <p:cNvSpPr>
            <a:spLocks noChangeArrowheads="1"/>
          </p:cNvSpPr>
          <p:nvPr/>
        </p:nvSpPr>
        <p:spPr bwMode="auto">
          <a:xfrm>
            <a:off x="4754563" y="3048000"/>
            <a:ext cx="1531938" cy="4460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81%</a:t>
            </a:r>
          </a:p>
        </p:txBody>
      </p:sp>
      <p:sp>
        <p:nvSpPr>
          <p:cNvPr id="18451" name="Rectangle 19"/>
          <p:cNvSpPr>
            <a:spLocks noChangeArrowheads="1"/>
          </p:cNvSpPr>
          <p:nvPr/>
        </p:nvSpPr>
        <p:spPr bwMode="auto">
          <a:xfrm>
            <a:off x="2743200" y="3048000"/>
            <a:ext cx="2011363" cy="4460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71%</a:t>
            </a:r>
          </a:p>
        </p:txBody>
      </p:sp>
      <p:sp>
        <p:nvSpPr>
          <p:cNvPr id="18452" name="Rectangle 20"/>
          <p:cNvSpPr>
            <a:spLocks noChangeArrowheads="1"/>
          </p:cNvSpPr>
          <p:nvPr/>
        </p:nvSpPr>
        <p:spPr bwMode="auto">
          <a:xfrm>
            <a:off x="1143000" y="3048000"/>
            <a:ext cx="1600200" cy="446088"/>
          </a:xfrm>
          <a:prstGeom prst="rect">
            <a:avLst/>
          </a:prstGeom>
          <a:noFill/>
          <a:ln w="9525">
            <a:noFill/>
            <a:miter lim="800000"/>
            <a:headEnd/>
            <a:tailEnd/>
          </a:ln>
        </p:spPr>
        <p:txBody>
          <a:bodyPr anchor="ctr"/>
          <a:lstStyle/>
          <a:p>
            <a:pPr algn="ctr">
              <a:spcBef>
                <a:spcPct val="20000"/>
              </a:spcBef>
            </a:pPr>
            <a:r>
              <a:rPr lang="en-US" sz="1600" b="1" dirty="0">
                <a:latin typeface="Calibri" panose="020F0502020204030204" pitchFamily="34" charset="0"/>
              </a:rPr>
              <a:t>80</a:t>
            </a:r>
          </a:p>
        </p:txBody>
      </p:sp>
      <p:sp>
        <p:nvSpPr>
          <p:cNvPr id="18453" name="Rectangle 21"/>
          <p:cNvSpPr>
            <a:spLocks noChangeArrowheads="1"/>
          </p:cNvSpPr>
          <p:nvPr/>
        </p:nvSpPr>
        <p:spPr bwMode="auto">
          <a:xfrm>
            <a:off x="6286500" y="2514600"/>
            <a:ext cx="1714500" cy="455613"/>
          </a:xfrm>
          <a:prstGeom prst="rect">
            <a:avLst/>
          </a:prstGeom>
          <a:noFill/>
          <a:ln w="9525">
            <a:noFill/>
            <a:miter lim="800000"/>
            <a:headEnd/>
            <a:tailEnd/>
          </a:ln>
        </p:spPr>
        <p:txBody>
          <a:bodyPr anchor="ctr"/>
          <a:lstStyle/>
          <a:p>
            <a:pPr algn="ctr">
              <a:spcBef>
                <a:spcPct val="20000"/>
              </a:spcBef>
            </a:pPr>
            <a:r>
              <a:rPr lang="en-US" sz="1400" dirty="0">
                <a:latin typeface="Calibri" panose="020F0502020204030204" pitchFamily="34" charset="0"/>
                <a:cs typeface="Arial" pitchFamily="34" charset="0"/>
              </a:rPr>
              <a:t>One Member</a:t>
            </a:r>
            <a:br>
              <a:rPr lang="en-US" sz="1400" dirty="0">
                <a:latin typeface="Calibri" panose="020F0502020204030204" pitchFamily="34" charset="0"/>
                <a:cs typeface="Arial" pitchFamily="34" charset="0"/>
              </a:rPr>
            </a:br>
            <a:r>
              <a:rPr lang="en-US" sz="1400" dirty="0">
                <a:latin typeface="Calibri" panose="020F0502020204030204" pitchFamily="34" charset="0"/>
                <a:cs typeface="Arial" pitchFamily="34" charset="0"/>
              </a:rPr>
              <a:t>of a Couple</a:t>
            </a:r>
          </a:p>
        </p:txBody>
      </p:sp>
      <p:sp>
        <p:nvSpPr>
          <p:cNvPr id="18454" name="Rectangle 22"/>
          <p:cNvSpPr>
            <a:spLocks noChangeArrowheads="1"/>
          </p:cNvSpPr>
          <p:nvPr/>
        </p:nvSpPr>
        <p:spPr bwMode="auto">
          <a:xfrm>
            <a:off x="4572000" y="2514600"/>
            <a:ext cx="1714500" cy="455613"/>
          </a:xfrm>
          <a:prstGeom prst="rect">
            <a:avLst/>
          </a:prstGeom>
          <a:noFill/>
          <a:ln w="9525">
            <a:noFill/>
            <a:miter lim="800000"/>
            <a:headEnd/>
            <a:tailEnd/>
          </a:ln>
        </p:spPr>
        <p:txBody>
          <a:bodyPr anchor="ctr"/>
          <a:lstStyle/>
          <a:p>
            <a:pPr algn="ctr">
              <a:spcBef>
                <a:spcPct val="20000"/>
              </a:spcBef>
            </a:pPr>
            <a:r>
              <a:rPr lang="en-US" sz="1400" dirty="0">
                <a:latin typeface="Calibri" panose="020F0502020204030204" pitchFamily="34" charset="0"/>
                <a:cs typeface="Arial" pitchFamily="34" charset="0"/>
              </a:rPr>
              <a:t>Female</a:t>
            </a:r>
          </a:p>
        </p:txBody>
      </p:sp>
      <p:sp>
        <p:nvSpPr>
          <p:cNvPr id="18455" name="Rectangle 23"/>
          <p:cNvSpPr>
            <a:spLocks noChangeArrowheads="1"/>
          </p:cNvSpPr>
          <p:nvPr/>
        </p:nvSpPr>
        <p:spPr bwMode="auto">
          <a:xfrm>
            <a:off x="2743200" y="2514600"/>
            <a:ext cx="1828800" cy="455613"/>
          </a:xfrm>
          <a:prstGeom prst="rect">
            <a:avLst/>
          </a:prstGeom>
          <a:noFill/>
          <a:ln w="9525">
            <a:noFill/>
            <a:miter lim="800000"/>
            <a:headEnd/>
            <a:tailEnd/>
          </a:ln>
        </p:spPr>
        <p:txBody>
          <a:bodyPr anchor="ctr"/>
          <a:lstStyle/>
          <a:p>
            <a:pPr algn="ctr">
              <a:spcBef>
                <a:spcPct val="20000"/>
              </a:spcBef>
            </a:pPr>
            <a:r>
              <a:rPr lang="en-US" sz="1400" dirty="0">
                <a:latin typeface="Calibri" panose="020F0502020204030204" pitchFamily="34" charset="0"/>
                <a:cs typeface="Arial" pitchFamily="34" charset="0"/>
              </a:rPr>
              <a:t>Male</a:t>
            </a:r>
          </a:p>
        </p:txBody>
      </p:sp>
      <p:sp>
        <p:nvSpPr>
          <p:cNvPr id="18456" name="Rectangle 24"/>
          <p:cNvSpPr>
            <a:spLocks noChangeArrowheads="1"/>
          </p:cNvSpPr>
          <p:nvPr/>
        </p:nvSpPr>
        <p:spPr bwMode="auto">
          <a:xfrm>
            <a:off x="1143000" y="2514600"/>
            <a:ext cx="1600200" cy="455613"/>
          </a:xfrm>
          <a:prstGeom prst="rect">
            <a:avLst/>
          </a:prstGeom>
          <a:noFill/>
          <a:ln w="9525">
            <a:noFill/>
            <a:miter lim="800000"/>
            <a:headEnd/>
            <a:tailEnd/>
          </a:ln>
        </p:spPr>
        <p:txBody>
          <a:bodyPr anchor="ctr"/>
          <a:lstStyle/>
          <a:p>
            <a:pPr algn="ctr">
              <a:spcBef>
                <a:spcPct val="20000"/>
              </a:spcBef>
            </a:pPr>
            <a:r>
              <a:rPr lang="en-US" sz="1400" dirty="0">
                <a:latin typeface="Calibri" panose="020F0502020204030204" pitchFamily="34" charset="0"/>
                <a:cs typeface="Arial" pitchFamily="34" charset="0"/>
              </a:rPr>
              <a:t>Age</a:t>
            </a:r>
          </a:p>
        </p:txBody>
      </p:sp>
      <p:sp>
        <p:nvSpPr>
          <p:cNvPr id="18457" name="Line 25"/>
          <p:cNvSpPr>
            <a:spLocks noChangeShapeType="1"/>
          </p:cNvSpPr>
          <p:nvPr/>
        </p:nvSpPr>
        <p:spPr bwMode="auto">
          <a:xfrm>
            <a:off x="1143000" y="2592388"/>
            <a:ext cx="1600200" cy="0"/>
          </a:xfrm>
          <a:prstGeom prst="line">
            <a:avLst/>
          </a:prstGeom>
          <a:noFill/>
          <a:ln w="28575" cap="sq">
            <a:noFill/>
            <a:round/>
            <a:headEnd/>
            <a:tailEnd/>
          </a:ln>
        </p:spPr>
        <p:txBody>
          <a:bodyPr/>
          <a:lstStyle/>
          <a:p>
            <a:endParaRPr lang="en-US" dirty="0">
              <a:latin typeface="Calibri" panose="020F0502020204030204" pitchFamily="34" charset="0"/>
            </a:endParaRPr>
          </a:p>
        </p:txBody>
      </p:sp>
      <p:sp>
        <p:nvSpPr>
          <p:cNvPr id="18458" name="Line 26"/>
          <p:cNvSpPr>
            <a:spLocks noChangeShapeType="1"/>
          </p:cNvSpPr>
          <p:nvPr/>
        </p:nvSpPr>
        <p:spPr bwMode="auto">
          <a:xfrm>
            <a:off x="1143000" y="4648200"/>
            <a:ext cx="1600200" cy="0"/>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59" name="Line 27"/>
          <p:cNvSpPr>
            <a:spLocks noChangeShapeType="1"/>
          </p:cNvSpPr>
          <p:nvPr/>
        </p:nvSpPr>
        <p:spPr bwMode="auto">
          <a:xfrm>
            <a:off x="1143000" y="2592388"/>
            <a:ext cx="0" cy="455613"/>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0" name="Line 28"/>
          <p:cNvSpPr>
            <a:spLocks noChangeShapeType="1"/>
          </p:cNvSpPr>
          <p:nvPr/>
        </p:nvSpPr>
        <p:spPr bwMode="auto">
          <a:xfrm>
            <a:off x="8001000" y="2592388"/>
            <a:ext cx="0" cy="455613"/>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1" name="Line 29"/>
          <p:cNvSpPr>
            <a:spLocks noChangeShapeType="1"/>
          </p:cNvSpPr>
          <p:nvPr/>
        </p:nvSpPr>
        <p:spPr bwMode="auto">
          <a:xfrm>
            <a:off x="2743200" y="2592388"/>
            <a:ext cx="1828800" cy="0"/>
          </a:xfrm>
          <a:prstGeom prst="line">
            <a:avLst/>
          </a:prstGeom>
          <a:noFill/>
          <a:ln w="28575" cap="sq">
            <a:noFill/>
            <a:round/>
            <a:headEnd/>
            <a:tailEnd/>
          </a:ln>
        </p:spPr>
        <p:txBody>
          <a:bodyPr/>
          <a:lstStyle/>
          <a:p>
            <a:endParaRPr lang="en-US" dirty="0">
              <a:latin typeface="Calibri" panose="020F0502020204030204" pitchFamily="34" charset="0"/>
            </a:endParaRPr>
          </a:p>
        </p:txBody>
      </p:sp>
      <p:sp>
        <p:nvSpPr>
          <p:cNvPr id="18462" name="Line 30"/>
          <p:cNvSpPr>
            <a:spLocks noChangeShapeType="1"/>
          </p:cNvSpPr>
          <p:nvPr/>
        </p:nvSpPr>
        <p:spPr bwMode="auto">
          <a:xfrm>
            <a:off x="4572000" y="2592388"/>
            <a:ext cx="1714500" cy="0"/>
          </a:xfrm>
          <a:prstGeom prst="line">
            <a:avLst/>
          </a:prstGeom>
          <a:noFill/>
          <a:ln w="28575" cap="sq">
            <a:noFill/>
            <a:round/>
            <a:headEnd/>
            <a:tailEnd/>
          </a:ln>
        </p:spPr>
        <p:txBody>
          <a:bodyPr/>
          <a:lstStyle/>
          <a:p>
            <a:endParaRPr lang="en-US" dirty="0">
              <a:latin typeface="Calibri" panose="020F0502020204030204" pitchFamily="34" charset="0"/>
            </a:endParaRPr>
          </a:p>
        </p:txBody>
      </p:sp>
      <p:sp>
        <p:nvSpPr>
          <p:cNvPr id="18463" name="Line 31"/>
          <p:cNvSpPr>
            <a:spLocks noChangeShapeType="1"/>
          </p:cNvSpPr>
          <p:nvPr/>
        </p:nvSpPr>
        <p:spPr bwMode="auto">
          <a:xfrm>
            <a:off x="6286500" y="2592388"/>
            <a:ext cx="1714500" cy="0"/>
          </a:xfrm>
          <a:prstGeom prst="line">
            <a:avLst/>
          </a:prstGeom>
          <a:noFill/>
          <a:ln w="28575" cap="sq">
            <a:noFill/>
            <a:round/>
            <a:headEnd/>
            <a:tailEnd/>
          </a:ln>
        </p:spPr>
        <p:txBody>
          <a:bodyPr/>
          <a:lstStyle/>
          <a:p>
            <a:endParaRPr lang="en-US" dirty="0">
              <a:latin typeface="Calibri" panose="020F0502020204030204" pitchFamily="34" charset="0"/>
            </a:endParaRPr>
          </a:p>
        </p:txBody>
      </p:sp>
      <p:sp>
        <p:nvSpPr>
          <p:cNvPr id="18464" name="Line 32"/>
          <p:cNvSpPr>
            <a:spLocks noChangeShapeType="1"/>
          </p:cNvSpPr>
          <p:nvPr/>
        </p:nvSpPr>
        <p:spPr bwMode="auto">
          <a:xfrm>
            <a:off x="1143000" y="3048000"/>
            <a:ext cx="0" cy="446088"/>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5" name="Line 33"/>
          <p:cNvSpPr>
            <a:spLocks noChangeShapeType="1"/>
          </p:cNvSpPr>
          <p:nvPr/>
        </p:nvSpPr>
        <p:spPr bwMode="auto">
          <a:xfrm>
            <a:off x="8001000" y="3048000"/>
            <a:ext cx="0" cy="446088"/>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6" name="Line 34"/>
          <p:cNvSpPr>
            <a:spLocks noChangeShapeType="1"/>
          </p:cNvSpPr>
          <p:nvPr/>
        </p:nvSpPr>
        <p:spPr bwMode="auto">
          <a:xfrm>
            <a:off x="1143000" y="3494088"/>
            <a:ext cx="0" cy="407988"/>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7" name="Line 35"/>
          <p:cNvSpPr>
            <a:spLocks noChangeShapeType="1"/>
          </p:cNvSpPr>
          <p:nvPr/>
        </p:nvSpPr>
        <p:spPr bwMode="auto">
          <a:xfrm>
            <a:off x="8001000" y="3494088"/>
            <a:ext cx="0" cy="407988"/>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8" name="Line 36"/>
          <p:cNvSpPr>
            <a:spLocks noChangeShapeType="1"/>
          </p:cNvSpPr>
          <p:nvPr/>
        </p:nvSpPr>
        <p:spPr bwMode="auto">
          <a:xfrm>
            <a:off x="1143000" y="3902075"/>
            <a:ext cx="0" cy="411163"/>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69" name="Line 37"/>
          <p:cNvSpPr>
            <a:spLocks noChangeShapeType="1"/>
          </p:cNvSpPr>
          <p:nvPr/>
        </p:nvSpPr>
        <p:spPr bwMode="auto">
          <a:xfrm>
            <a:off x="8001000" y="3902075"/>
            <a:ext cx="0" cy="411163"/>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70" name="Line 38"/>
          <p:cNvSpPr>
            <a:spLocks noChangeShapeType="1"/>
          </p:cNvSpPr>
          <p:nvPr/>
        </p:nvSpPr>
        <p:spPr bwMode="auto">
          <a:xfrm>
            <a:off x="1143000" y="4313238"/>
            <a:ext cx="0" cy="334963"/>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71" name="Line 39"/>
          <p:cNvSpPr>
            <a:spLocks noChangeShapeType="1"/>
          </p:cNvSpPr>
          <p:nvPr/>
        </p:nvSpPr>
        <p:spPr bwMode="auto">
          <a:xfrm>
            <a:off x="8001000" y="4313238"/>
            <a:ext cx="0" cy="334963"/>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72" name="Line 40"/>
          <p:cNvSpPr>
            <a:spLocks noChangeShapeType="1"/>
          </p:cNvSpPr>
          <p:nvPr/>
        </p:nvSpPr>
        <p:spPr bwMode="auto">
          <a:xfrm>
            <a:off x="2743200" y="4648200"/>
            <a:ext cx="2011363" cy="0"/>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73" name="Line 41"/>
          <p:cNvSpPr>
            <a:spLocks noChangeShapeType="1"/>
          </p:cNvSpPr>
          <p:nvPr/>
        </p:nvSpPr>
        <p:spPr bwMode="auto">
          <a:xfrm>
            <a:off x="4754563" y="4648200"/>
            <a:ext cx="1531938" cy="0"/>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74" name="Line 42"/>
          <p:cNvSpPr>
            <a:spLocks noChangeShapeType="1"/>
          </p:cNvSpPr>
          <p:nvPr/>
        </p:nvSpPr>
        <p:spPr bwMode="auto">
          <a:xfrm>
            <a:off x="6286500" y="4648200"/>
            <a:ext cx="1714500" cy="0"/>
          </a:xfrm>
          <a:prstGeom prst="line">
            <a:avLst/>
          </a:prstGeom>
          <a:noFill/>
          <a:ln w="57150">
            <a:noFill/>
            <a:round/>
            <a:headEnd/>
            <a:tailEnd/>
          </a:ln>
        </p:spPr>
        <p:txBody>
          <a:bodyPr/>
          <a:lstStyle/>
          <a:p>
            <a:endParaRPr lang="en-US" dirty="0">
              <a:latin typeface="Calibri" panose="020F0502020204030204" pitchFamily="34" charset="0"/>
            </a:endParaRPr>
          </a:p>
        </p:txBody>
      </p:sp>
      <p:sp>
        <p:nvSpPr>
          <p:cNvPr id="18475" name="Line 43"/>
          <p:cNvSpPr>
            <a:spLocks noChangeShapeType="1"/>
          </p:cNvSpPr>
          <p:nvPr/>
        </p:nvSpPr>
        <p:spPr bwMode="auto">
          <a:xfrm>
            <a:off x="1143000" y="3494088"/>
            <a:ext cx="6858000" cy="0"/>
          </a:xfrm>
          <a:prstGeom prst="line">
            <a:avLst/>
          </a:prstGeom>
          <a:noFill/>
          <a:ln w="12700">
            <a:solidFill>
              <a:srgbClr val="64B346"/>
            </a:solidFill>
            <a:round/>
            <a:headEnd/>
            <a:tailEnd/>
          </a:ln>
        </p:spPr>
        <p:txBody>
          <a:bodyPr/>
          <a:lstStyle/>
          <a:p>
            <a:endParaRPr lang="en-US" dirty="0">
              <a:latin typeface="Calibri" panose="020F0502020204030204" pitchFamily="34" charset="0"/>
            </a:endParaRPr>
          </a:p>
        </p:txBody>
      </p:sp>
      <p:sp>
        <p:nvSpPr>
          <p:cNvPr id="18476" name="Line 44"/>
          <p:cNvSpPr>
            <a:spLocks noChangeShapeType="1"/>
          </p:cNvSpPr>
          <p:nvPr/>
        </p:nvSpPr>
        <p:spPr bwMode="auto">
          <a:xfrm>
            <a:off x="1143000" y="3902075"/>
            <a:ext cx="6858000" cy="0"/>
          </a:xfrm>
          <a:prstGeom prst="line">
            <a:avLst/>
          </a:prstGeom>
          <a:noFill/>
          <a:ln w="12700">
            <a:solidFill>
              <a:srgbClr val="64B346"/>
            </a:solidFill>
            <a:round/>
            <a:headEnd/>
            <a:tailEnd/>
          </a:ln>
        </p:spPr>
        <p:txBody>
          <a:bodyPr/>
          <a:lstStyle/>
          <a:p>
            <a:endParaRPr lang="en-US" dirty="0">
              <a:latin typeface="Calibri" panose="020F0502020204030204" pitchFamily="34" charset="0"/>
            </a:endParaRPr>
          </a:p>
        </p:txBody>
      </p:sp>
      <p:sp>
        <p:nvSpPr>
          <p:cNvPr id="18477" name="Line 45"/>
          <p:cNvSpPr>
            <a:spLocks noChangeShapeType="1"/>
          </p:cNvSpPr>
          <p:nvPr/>
        </p:nvSpPr>
        <p:spPr bwMode="auto">
          <a:xfrm>
            <a:off x="1143000" y="4313238"/>
            <a:ext cx="6858000" cy="0"/>
          </a:xfrm>
          <a:prstGeom prst="line">
            <a:avLst/>
          </a:prstGeom>
          <a:noFill/>
          <a:ln w="12700">
            <a:solidFill>
              <a:srgbClr val="64B346"/>
            </a:solidFill>
            <a:round/>
            <a:headEnd/>
            <a:tailEnd/>
          </a:ln>
        </p:spPr>
        <p:txBody>
          <a:bodyPr/>
          <a:lstStyle/>
          <a:p>
            <a:endParaRPr lang="en-US" dirty="0">
              <a:latin typeface="Calibri" panose="020F0502020204030204" pitchFamily="34" charset="0"/>
            </a:endParaRPr>
          </a:p>
        </p:txBody>
      </p:sp>
      <p:sp>
        <p:nvSpPr>
          <p:cNvPr id="18478" name="Rectangle 46"/>
          <p:cNvSpPr>
            <a:spLocks noChangeArrowheads="1"/>
          </p:cNvSpPr>
          <p:nvPr/>
        </p:nvSpPr>
        <p:spPr bwMode="auto">
          <a:xfrm>
            <a:off x="647700" y="1156985"/>
            <a:ext cx="7848600" cy="738664"/>
          </a:xfrm>
          <a:prstGeom prst="rect">
            <a:avLst/>
          </a:prstGeom>
          <a:noFill/>
          <a:ln w="9525">
            <a:noFill/>
            <a:miter lim="800000"/>
            <a:headEnd/>
            <a:tailEnd/>
          </a:ln>
        </p:spPr>
        <p:txBody>
          <a:bodyPr wrap="square">
            <a:spAutoFit/>
          </a:bodyPr>
          <a:lstStyle/>
          <a:p>
            <a:pPr eaLnBrk="0" hangingPunct="0"/>
            <a:r>
              <a:rPr lang="en-US" dirty="0" smtClean="0">
                <a:solidFill>
                  <a:srgbClr val="64B346"/>
                </a:solidFill>
                <a:latin typeface="Calibri" panose="020F0502020204030204" pitchFamily="34" charset="0"/>
              </a:rPr>
              <a:t>Increased Longevity Increases Danger of Not Planning</a:t>
            </a:r>
          </a:p>
          <a:p>
            <a:pPr eaLnBrk="0" hangingPunct="0"/>
            <a:r>
              <a:rPr lang="en-US" sz="1800" b="0" dirty="0" smtClean="0">
                <a:latin typeface="Calibri" panose="020F0502020204030204" pitchFamily="34" charset="0"/>
              </a:rPr>
              <a:t>At </a:t>
            </a:r>
            <a:r>
              <a:rPr lang="en-US" sz="1800" b="0" dirty="0">
                <a:latin typeface="Calibri" panose="020F0502020204030204" pitchFamily="34" charset="0"/>
              </a:rPr>
              <a:t>age 65, your probability of living to various ages</a:t>
            </a:r>
          </a:p>
        </p:txBody>
      </p:sp>
      <p:sp>
        <p:nvSpPr>
          <p:cNvPr id="55" name="Line 43"/>
          <p:cNvSpPr>
            <a:spLocks noChangeShapeType="1"/>
          </p:cNvSpPr>
          <p:nvPr/>
        </p:nvSpPr>
        <p:spPr bwMode="auto">
          <a:xfrm>
            <a:off x="1143000" y="3063782"/>
            <a:ext cx="6858000" cy="0"/>
          </a:xfrm>
          <a:prstGeom prst="line">
            <a:avLst/>
          </a:prstGeom>
          <a:noFill/>
          <a:ln w="12700">
            <a:solidFill>
              <a:srgbClr val="64B346"/>
            </a:solidFill>
            <a:round/>
            <a:headEnd/>
            <a:tailEnd/>
          </a:ln>
        </p:spPr>
        <p:txBody>
          <a:bodyPr/>
          <a:lstStyle/>
          <a:p>
            <a:endParaRPr lang="en-US" dirty="0">
              <a:latin typeface="Calibri" panose="020F0502020204030204" pitchFamily="34" charset="0"/>
            </a:endParaRPr>
          </a:p>
        </p:txBody>
      </p:sp>
      <p:sp>
        <p:nvSpPr>
          <p:cNvPr id="49" name="Title 9"/>
          <p:cNvSpPr txBox="1">
            <a:spLocks/>
          </p:cNvSpPr>
          <p:nvPr/>
        </p:nvSpPr>
        <p:spPr bwMode="auto">
          <a:xfrm>
            <a:off x="651905" y="0"/>
            <a:ext cx="2387181" cy="694268"/>
          </a:xfrm>
          <a:prstGeom prst="rect">
            <a:avLst/>
          </a:prstGeom>
          <a:noFill/>
          <a:ln w="9525">
            <a:noFill/>
            <a:miter lim="800000"/>
            <a:headEnd/>
            <a:tailEnd/>
          </a:ln>
        </p:spPr>
        <p:txBody>
          <a:bodyPr lIns="0" tIns="0" rIns="0" bIns="0" anchor="ctr"/>
          <a:lstStyle/>
          <a:p>
            <a:pPr>
              <a:defRPr/>
            </a:pPr>
            <a:r>
              <a:rPr lang="en-US" sz="2000" kern="0" dirty="0" smtClean="0">
                <a:solidFill>
                  <a:schemeClr val="bg1"/>
                </a:solidFill>
                <a:latin typeface="Calibri" panose="020F0502020204030204" pitchFamily="34" charset="0"/>
                <a:ea typeface="+mj-ea"/>
              </a:rPr>
              <a:t>Personal Agenda</a:t>
            </a:r>
            <a:endParaRPr lang="en-US" sz="2000" kern="0" dirty="0">
              <a:solidFill>
                <a:schemeClr val="bg1"/>
              </a:solidFill>
              <a:latin typeface="Calibri" panose="020F0502020204030204" pitchFamily="34" charset="0"/>
              <a:ea typeface="+mj-ea"/>
            </a:endParaRPr>
          </a:p>
        </p:txBody>
      </p:sp>
      <p:sp>
        <p:nvSpPr>
          <p:cNvPr id="3" name="Slide Number Placeholder 2"/>
          <p:cNvSpPr>
            <a:spLocks noGrp="1"/>
          </p:cNvSpPr>
          <p:nvPr>
            <p:ph type="sldNum" sz="quarter" idx="12"/>
          </p:nvPr>
        </p:nvSpPr>
        <p:spPr/>
        <p:txBody>
          <a:bodyPr/>
          <a:lstStyle/>
          <a:p>
            <a:pPr>
              <a:defRPr/>
            </a:pPr>
            <a:fld id="{14E545A1-3DD3-4C0F-A7DC-8FF35B4119E2}" type="slidenum">
              <a:rPr lang="en-US" smtClean="0">
                <a:solidFill>
                  <a:srgbClr val="000000"/>
                </a:solidFill>
              </a:rPr>
              <a:pPr>
                <a:defRPr/>
              </a:pPr>
              <a:t>9</a:t>
            </a:fld>
            <a:endParaRPr lang="en-US" dirty="0">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rtford 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1b0b9729-5f65-4852-b4d6-42aa0872c3d9" Name="Computed" ContentType="XML" MajorVersion="0" MinorVersion="1" isLocalCopy="False" IsBaseObject="False" DataSourceId="eb8eafc2-7b68-4b5c-aa09-e10ef22ce06d" DataSourceMajorVersion="0" DataSourceMinorVersion="1"/>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dlbmVyYWxidXNpbmVzcyIgdmFsdWU9IiIgeG1sbnM9Imh0dHA6Ly93d3cuYm9sZG9uamFtZXMuY29tLzIwMDgvMDEvc2llL2ludGVybmFsL2xhYmVsIiAvPjwvc2lzbD48VXNlck5hbWU+QUQxXGRkODE5MTM8L1VzZXJOYW1lPjxEYXRlVGltZT4zLzIwLzIwMTcgNzoxMDo0MCBQTTwvRGF0ZVRpbWU+PExhYmVsU3RyaW5nPkludGVybmFsbHkgQ29udHJvbGxlZDwvTGFiZWxTdHJpbmc+PC9pdGVtPjxpdGVtPjxzaXNsIHNpc2xWZXJzaW9uPSIwIiBwb2xpY3k9IjI0NmRlOTRjLTg4NjctNDdiMC05MjZlLTMxMGMxMjBkNDllYSIgb3JpZ2luPSJ1c2VyU2VsZWN0ZWQiPjxlbGVtZW50IHVpZD0iaWRfY2xhc3NpZmljYXRpb25fY29uZmlkZW50aWFsIiB2YWx1ZT0iIiB4bWxucz0iaHR0cDovL3d3dy5ib2xkb25qYW1lcy5jb20vMjAwOC8wMS9zaWUvaW50ZXJuYWwvbGFiZWwiIC8+PGVsZW1lbnQgdWlkPSI4ZGQyYTMxZC1hOWY1LTRjM2ItOWRmZS04OTY5NTYxODM0NmYiIHZhbHVlPSIiIHhtbG5zPSJodHRwOi8vd3d3LmJvbGRvbmphbWVzLmNvbS8yMDA4LzAxL3NpZS9pbnRlcm5hbC9sYWJlbCIgLz48L3Npc2w+PFVzZXJOYW1lPkFEMVxzbTQ5MTgwPC9Vc2VyTmFtZT48RGF0ZVRpbWU+My8yMy8yMDE3IDM6Mzc6MTggUE08L0RhdGVUaW1lPjxMYWJlbFN0cmluZz5Db21wYW55IENvbmZpZGVudGlhbCAmI3gyMDBGOyYjeDIwMDE7JiN4MjAwMDsmI3gyMDAyOyYjeDIwMEI7JiN4MjAwMDsmI3gyMDAxOzwvTGFiZWxTdHJpbmc+PC9pdGVtPjwvbGFiZWxIaXN0b3J5Pg==</Value>
</WrappedLabelHistory>
</file>

<file path=customXml/item3.xml><?xml version="1.0" encoding="utf-8"?>
<VariableListDefinition name="AD_HOC" displayName="AD_HOC" id="5519f453-e198-41b3-852b-65e6fb8c8ab7" isdomainofvalue="False" dataSourceId="ef4c0b81-a023-4192-8413-45abe9dd46e0"/>
</file>

<file path=customXml/item4.xml><?xml version="1.0" encoding="utf-8"?>
<AllExternalAdhocVariableMappings/>
</file>

<file path=customXml/item5.xml><?xml version="1.0" encoding="utf-8"?>
<VariableList UniqueId="5519f453-e198-41b3-852b-65e6fb8c8ab7" Name="AD_HOC" ContentType="XML" MajorVersion="0" MinorVersion="1" isLocalCopy="False" IsBaseObject="False" DataSourceId="ef4c0b81-a023-4192-8413-45abe9dd46e0" DataSourceMajorVersion="0" DataSourceMinorVersion="1"/>
</file>

<file path=customXml/item6.xml><?xml version="1.0" encoding="utf-8"?>
<VariableListDefinition name="Computed" displayName="Computed" id="1b0b9729-5f65-4852-b4d6-42aa0872c3d9" isdomainofvalue="False" dataSourceId="eb8eafc2-7b68-4b5c-aa09-e10ef22ce06d"/>
</file>

<file path=customXml/item7.xml><?xml version="1.0" encoding="utf-8"?>
<VariableListDefinition name="System" displayName="System" id="3e8cabb6-b541-451c-8b98-c424b3d58a14" isdomainofvalue="False" dataSourceId="aa1a6664-7075-41a6-a48e-11b9276c26d7"/>
</file>

<file path=customXml/item8.xml><?xml version="1.0" encoding="utf-8"?>
<VariableList UniqueId="3e8cabb6-b541-451c-8b98-c424b3d58a14" Name="System" ContentType="XML" MajorVersion="0" MinorVersion="1" isLocalCopy="False" IsBaseObject="False" DataSourceId="aa1a6664-7075-41a6-a48e-11b9276c26d7" DataSourceMajorVersion="0" DataSourceMinorVersion="1"/>
</file>

<file path=customXml/item9.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Props1.xml><?xml version="1.0" encoding="utf-8"?>
<ds:datastoreItem xmlns:ds="http://schemas.openxmlformats.org/officeDocument/2006/customXml" ds:itemID="{BACB8FC1-509B-4EA2-A5AF-773DB1187A46}">
  <ds:schemaRefs/>
</ds:datastoreItem>
</file>

<file path=customXml/itemProps2.xml><?xml version="1.0" encoding="utf-8"?>
<ds:datastoreItem xmlns:ds="http://schemas.openxmlformats.org/officeDocument/2006/customXml" ds:itemID="{62CF844B-7E5D-4189-8E60-499B66E362F5}">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C4AA4DC8-4C2E-4372-9FE8-B4FF485FD574}">
  <ds:schemaRefs/>
</ds:datastoreItem>
</file>

<file path=customXml/itemProps4.xml><?xml version="1.0" encoding="utf-8"?>
<ds:datastoreItem xmlns:ds="http://schemas.openxmlformats.org/officeDocument/2006/customXml" ds:itemID="{2DD28420-9D96-4535-BBF1-4BE60C23CA0C}">
  <ds:schemaRefs/>
</ds:datastoreItem>
</file>

<file path=customXml/itemProps5.xml><?xml version="1.0" encoding="utf-8"?>
<ds:datastoreItem xmlns:ds="http://schemas.openxmlformats.org/officeDocument/2006/customXml" ds:itemID="{CFC3A908-0808-4385-B24D-5DD5F6093E6D}">
  <ds:schemaRefs/>
</ds:datastoreItem>
</file>

<file path=customXml/itemProps6.xml><?xml version="1.0" encoding="utf-8"?>
<ds:datastoreItem xmlns:ds="http://schemas.openxmlformats.org/officeDocument/2006/customXml" ds:itemID="{8D6F7C00-B5F8-4D19-92E4-57D13BB5A85D}">
  <ds:schemaRefs/>
</ds:datastoreItem>
</file>

<file path=customXml/itemProps7.xml><?xml version="1.0" encoding="utf-8"?>
<ds:datastoreItem xmlns:ds="http://schemas.openxmlformats.org/officeDocument/2006/customXml" ds:itemID="{A61B2152-B0BE-49FF-923C-67BC08A602A8}">
  <ds:schemaRefs/>
</ds:datastoreItem>
</file>

<file path=customXml/itemProps8.xml><?xml version="1.0" encoding="utf-8"?>
<ds:datastoreItem xmlns:ds="http://schemas.openxmlformats.org/officeDocument/2006/customXml" ds:itemID="{80A8DD0B-F016-41CA-A95D-0037AD3E7B7D}">
  <ds:schemaRefs/>
</ds:datastoreItem>
</file>

<file path=customXml/itemProps9.xml><?xml version="1.0" encoding="utf-8"?>
<ds:datastoreItem xmlns:ds="http://schemas.openxmlformats.org/officeDocument/2006/customXml" ds:itemID="{7B21EAEE-23FB-4D52-93F0-290084CC45A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Po9-pp</Template>
  <TotalTime>16154</TotalTime>
  <Words>4797</Words>
  <Application>Microsoft Office PowerPoint</Application>
  <PresentationFormat>On-screen Show (4:3)</PresentationFormat>
  <Paragraphs>480</Paragraphs>
  <Slides>39</Slides>
  <Notes>39</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2</vt:i4>
      </vt:variant>
      <vt:variant>
        <vt:lpstr>Slide Titles</vt:lpstr>
      </vt:variant>
      <vt:variant>
        <vt:i4>39</vt:i4>
      </vt:variant>
    </vt:vector>
  </HeadingPairs>
  <TitlesOfParts>
    <vt:vector size="52" baseType="lpstr">
      <vt:lpstr>ＭＳ Ｐゴシック</vt:lpstr>
      <vt:lpstr>Arial</vt:lpstr>
      <vt:lpstr>Arial Narrow</vt:lpstr>
      <vt:lpstr>Calibri</vt:lpstr>
      <vt:lpstr>Open Sans</vt:lpstr>
      <vt:lpstr>Wingdings</vt:lpstr>
      <vt:lpstr>Po9-pp</vt:lpstr>
      <vt:lpstr>Hartford Default Design</vt:lpstr>
      <vt:lpstr>1_Po9-pp</vt:lpstr>
      <vt:lpstr>2_Po9-pp</vt:lpstr>
      <vt:lpstr>3_Po9-pp</vt:lpstr>
      <vt:lpstr>Worksheet</vt:lpstr>
      <vt:lpstr>Chart</vt:lpstr>
      <vt:lpstr>PowerPoint Presentation</vt:lpstr>
      <vt:lpstr>PowerPoint Presentation</vt:lpstr>
      <vt:lpstr>PowerPoint Presentation</vt:lpstr>
      <vt:lpstr>Agenda</vt:lpstr>
      <vt:lpstr>PowerPoint Presentation</vt:lpstr>
      <vt:lpstr>PowerPoint Presentation</vt:lpstr>
      <vt:lpstr>PowerPoint Presentation</vt:lpstr>
      <vt:lpstr>Complexity</vt:lpstr>
      <vt:lpstr>PowerPoint Presentation</vt:lpstr>
      <vt:lpstr>PowerPoint Presentation</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 </vt:lpstr>
      <vt:lpstr>3 Questions</vt:lpstr>
      <vt:lpstr>3 Questions</vt:lpstr>
      <vt:lpstr>3 Questions</vt:lpstr>
      <vt:lpstr>PowerPoint Presentation</vt:lpstr>
      <vt:lpstr>Intentional Investing</vt:lpstr>
      <vt:lpstr>Intentional Investing</vt:lpstr>
      <vt:lpstr>Main Idea</vt:lpstr>
      <vt:lpstr>Summary</vt:lpstr>
      <vt:lpstr>Next Steps</vt:lpstr>
    </vt:vector>
  </TitlesOfParts>
  <Company>The Hartford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dd81831</dc:creator>
  <cp:keywords>#C0nf1d3nti@l# #H1d3-F00t3r#</cp:keywords>
  <cp:lastModifiedBy>Miller, Stephanie J (Mutual Funds Marketing)</cp:lastModifiedBy>
  <cp:revision>800</cp:revision>
  <cp:lastPrinted>2019-03-26T20:58:47Z</cp:lastPrinted>
  <dcterms:created xsi:type="dcterms:W3CDTF">2013-06-17T12:48:52Z</dcterms:created>
  <dcterms:modified xsi:type="dcterms:W3CDTF">2019-03-27T14:30:22Z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88d2c787-a13a-4fae-aa3b-e57605a2f46c</vt:lpwstr>
  </property>
  <property fmtid="{D5CDD505-2E9C-101B-9397-08002B2CF9AE}" pid="3" name="bjSaver">
    <vt:lpwstr>xBlSRPmniCW2UKm6YnSwJ0MiA8Sqoxi5</vt:lpwstr>
  </property>
  <property fmtid="{D5CDD505-2E9C-101B-9397-08002B2CF9AE}" pid="4"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5" name="bjDocumentLabelXML-0">
    <vt:lpwstr>ames.com/2008/01/sie/internal/label"&gt;&lt;element uid="id_classification_confidential" value="" /&gt;&lt;element uid="8dd2a31d-a9f5-4c3b-9dfe-89695618346f" value="" /&gt;&lt;/sisl&gt;</vt:lpwstr>
  </property>
  <property fmtid="{D5CDD505-2E9C-101B-9397-08002B2CF9AE}" pid="6" name="bjLabelHistoryID">
    <vt:lpwstr>{62CF844B-7E5D-4189-8E60-499B66E362F5}</vt:lpwstr>
  </property>
  <property fmtid="{D5CDD505-2E9C-101B-9397-08002B2CF9AE}" pid="7" name="bjDocumentSecurityLabel">
    <vt:lpwstr>Company Confidential</vt:lpwstr>
  </property>
</Properties>
</file>