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4"/>
  </p:sldMasterIdLst>
  <p:notesMasterIdLst>
    <p:notesMasterId r:id="rId20"/>
  </p:notesMasterIdLst>
  <p:handoutMasterIdLst>
    <p:handoutMasterId r:id="rId21"/>
  </p:handoutMasterIdLst>
  <p:sldIdLst>
    <p:sldId id="576" r:id="rId5"/>
    <p:sldId id="610" r:id="rId6"/>
    <p:sldId id="397" r:id="rId7"/>
    <p:sldId id="614" r:id="rId8"/>
    <p:sldId id="632" r:id="rId9"/>
    <p:sldId id="649" r:id="rId10"/>
    <p:sldId id="616" r:id="rId11"/>
    <p:sldId id="618" r:id="rId12"/>
    <p:sldId id="635" r:id="rId13"/>
    <p:sldId id="263" r:id="rId14"/>
    <p:sldId id="636" r:id="rId15"/>
    <p:sldId id="264" r:id="rId16"/>
    <p:sldId id="460" r:id="rId17"/>
    <p:sldId id="423" r:id="rId18"/>
    <p:sldId id="608" r:id="rId1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on Buckingham" initials="BB" lastIdx="0" clrIdx="0">
    <p:extLst>
      <p:ext uri="{19B8F6BF-5375-455C-9EA6-DF929625EA0E}">
        <p15:presenceInfo xmlns:p15="http://schemas.microsoft.com/office/powerpoint/2012/main" userId="S::brandon.buckingham@Prudential.com::aa12d6d2-e2bf-488b-8296-175ba1920048" providerId="AD"/>
      </p:ext>
    </p:extLst>
  </p:cmAuthor>
  <p:cmAuthor id="2" name="Tamara Saverine" initials="TS" lastIdx="9" clrIdx="1">
    <p:extLst>
      <p:ext uri="{19B8F6BF-5375-455C-9EA6-DF929625EA0E}">
        <p15:presenceInfo xmlns:p15="http://schemas.microsoft.com/office/powerpoint/2012/main" userId="S::tamara.saverine@prudential.com::0cdf2786-8ca6-4c9d-902a-9338518000e8" providerId="AD"/>
      </p:ext>
    </p:extLst>
  </p:cmAuthor>
  <p:cmAuthor id="3" name="Patty Jensen" initials="PJ" lastIdx="2" clrIdx="2">
    <p:extLst>
      <p:ext uri="{19B8F6BF-5375-455C-9EA6-DF929625EA0E}">
        <p15:presenceInfo xmlns:p15="http://schemas.microsoft.com/office/powerpoint/2012/main" userId="S::patty.jensen@prudential.com::05ff23ec-3e5b-4b9d-82df-9ad9b3cfe101" providerId="AD"/>
      </p:ext>
    </p:extLst>
  </p:cmAuthor>
  <p:cmAuthor id="4" name="Erin Durkee" initials="ED" lastIdx="36" clrIdx="3">
    <p:extLst>
      <p:ext uri="{19B8F6BF-5375-455C-9EA6-DF929625EA0E}">
        <p15:presenceInfo xmlns:p15="http://schemas.microsoft.com/office/powerpoint/2012/main" userId="S::erin.durkee@Prudential.com::d5418adf-82f7-4dc0-af17-c773240362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FF"/>
    <a:srgbClr val="6D6D6D"/>
    <a:srgbClr val="005884"/>
    <a:srgbClr val="0C0C0C"/>
    <a:srgbClr val="993300"/>
    <a:srgbClr val="D3D3D3"/>
    <a:srgbClr val="D4EEFF"/>
    <a:srgbClr val="E3F2F3"/>
    <a:srgbClr val="2386FF"/>
    <a:srgbClr val="006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32" autoAdjust="0"/>
    <p:restoredTop sz="92393" autoAdjust="0"/>
  </p:normalViewPr>
  <p:slideViewPr>
    <p:cSldViewPr>
      <p:cViewPr varScale="1">
        <p:scale>
          <a:sx n="66" d="100"/>
          <a:sy n="66" d="100"/>
        </p:scale>
        <p:origin x="1734"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5" d="100"/>
          <a:sy n="85" d="100"/>
        </p:scale>
        <p:origin x="3828" y="7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7374" cy="466875"/>
          </a:xfrm>
          <a:prstGeom prst="rect">
            <a:avLst/>
          </a:prstGeom>
        </p:spPr>
        <p:txBody>
          <a:bodyPr vert="horz" lIns="88843" tIns="44422" rIns="88843" bIns="4442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4008100" y="1"/>
            <a:ext cx="3067374" cy="466875"/>
          </a:xfrm>
          <a:prstGeom prst="rect">
            <a:avLst/>
          </a:prstGeom>
        </p:spPr>
        <p:txBody>
          <a:bodyPr vert="horz" lIns="88843" tIns="44422" rIns="88843" bIns="44422" rtlCol="0"/>
          <a:lstStyle>
            <a:lvl1pPr algn="r" fontAlgn="auto">
              <a:spcBef>
                <a:spcPts val="0"/>
              </a:spcBef>
              <a:spcAft>
                <a:spcPts val="0"/>
              </a:spcAft>
              <a:defRPr sz="1200">
                <a:latin typeface="+mn-lt"/>
              </a:defRPr>
            </a:lvl1pPr>
          </a:lstStyle>
          <a:p>
            <a:pPr>
              <a:defRPr/>
            </a:pPr>
            <a:fld id="{33570AC0-0751-417C-B5D9-63A9CF7346F2}" type="datetimeFigureOut">
              <a:rPr lang="en-US"/>
              <a:pPr>
                <a:defRPr/>
              </a:pPr>
              <a:t>6/8/2020</a:t>
            </a:fld>
            <a:endParaRPr lang="en-US" dirty="0"/>
          </a:p>
        </p:txBody>
      </p:sp>
      <p:sp>
        <p:nvSpPr>
          <p:cNvPr id="4" name="Footer Placeholder 3"/>
          <p:cNvSpPr>
            <a:spLocks noGrp="1"/>
          </p:cNvSpPr>
          <p:nvPr>
            <p:ph type="ftr" sz="quarter" idx="2"/>
          </p:nvPr>
        </p:nvSpPr>
        <p:spPr>
          <a:xfrm>
            <a:off x="0" y="8894603"/>
            <a:ext cx="3067374" cy="466875"/>
          </a:xfrm>
          <a:prstGeom prst="rect">
            <a:avLst/>
          </a:prstGeom>
        </p:spPr>
        <p:txBody>
          <a:bodyPr vert="horz" lIns="88843" tIns="44422" rIns="88843" bIns="44422"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4008100" y="8894603"/>
            <a:ext cx="3067374" cy="466875"/>
          </a:xfrm>
          <a:prstGeom prst="rect">
            <a:avLst/>
          </a:prstGeom>
        </p:spPr>
        <p:txBody>
          <a:bodyPr vert="horz" lIns="88843" tIns="44422" rIns="88843" bIns="44422" rtlCol="0" anchor="b"/>
          <a:lstStyle>
            <a:lvl1pPr algn="r" fontAlgn="auto">
              <a:spcBef>
                <a:spcPts val="0"/>
              </a:spcBef>
              <a:spcAft>
                <a:spcPts val="0"/>
              </a:spcAft>
              <a:defRPr sz="1200">
                <a:latin typeface="+mn-lt"/>
              </a:defRPr>
            </a:lvl1pPr>
          </a:lstStyle>
          <a:p>
            <a:pPr>
              <a:defRPr/>
            </a:pPr>
            <a:fld id="{8C195706-568C-400C-98E0-456AC861363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68474"/>
          </a:xfrm>
          <a:prstGeom prst="rect">
            <a:avLst/>
          </a:prstGeom>
        </p:spPr>
        <p:txBody>
          <a:bodyPr vert="horz" lIns="92170" tIns="46085" rIns="92170" bIns="46085"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008100" y="0"/>
            <a:ext cx="3067374" cy="468474"/>
          </a:xfrm>
          <a:prstGeom prst="rect">
            <a:avLst/>
          </a:prstGeom>
        </p:spPr>
        <p:txBody>
          <a:bodyPr vert="horz" lIns="92170" tIns="46085" rIns="92170" bIns="46085" rtlCol="0"/>
          <a:lstStyle>
            <a:lvl1pPr algn="r" fontAlgn="auto">
              <a:spcBef>
                <a:spcPts val="0"/>
              </a:spcBef>
              <a:spcAft>
                <a:spcPts val="0"/>
              </a:spcAft>
              <a:defRPr sz="1200">
                <a:latin typeface="+mn-lt"/>
              </a:defRPr>
            </a:lvl1pPr>
          </a:lstStyle>
          <a:p>
            <a:pPr>
              <a:defRPr/>
            </a:pPr>
            <a:fld id="{228143D3-1A71-4354-B6AD-AEAE323FCD25}" type="datetimeFigureOut">
              <a:rPr lang="en-US"/>
              <a:pPr>
                <a:defRPr/>
              </a:pPr>
              <a:t>6/8/2020</a:t>
            </a:fld>
            <a:endParaRPr lang="en-US" dirty="0"/>
          </a:p>
        </p:txBody>
      </p:sp>
      <p:sp>
        <p:nvSpPr>
          <p:cNvPr id="4" name="Slide Image Placeholder 3"/>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2170" tIns="46085" rIns="92170" bIns="46085" rtlCol="0" anchor="ctr"/>
          <a:lstStyle/>
          <a:p>
            <a:pPr lvl="0"/>
            <a:endParaRPr lang="en-US" noProof="0" dirty="0"/>
          </a:p>
        </p:txBody>
      </p:sp>
      <p:sp>
        <p:nvSpPr>
          <p:cNvPr id="5" name="Notes Placeholder 4"/>
          <p:cNvSpPr>
            <a:spLocks noGrp="1"/>
          </p:cNvSpPr>
          <p:nvPr>
            <p:ph type="body" sz="quarter" idx="3"/>
          </p:nvPr>
        </p:nvSpPr>
        <p:spPr>
          <a:xfrm>
            <a:off x="708349" y="4448101"/>
            <a:ext cx="5660378" cy="4213064"/>
          </a:xfrm>
          <a:prstGeom prst="rect">
            <a:avLst/>
          </a:prstGeom>
        </p:spPr>
        <p:txBody>
          <a:bodyPr vert="horz" lIns="92170" tIns="46085" rIns="92170" bIns="4608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3003"/>
            <a:ext cx="3067374" cy="468474"/>
          </a:xfrm>
          <a:prstGeom prst="rect">
            <a:avLst/>
          </a:prstGeom>
        </p:spPr>
        <p:txBody>
          <a:bodyPr vert="horz" lIns="92170" tIns="46085" rIns="92170" bIns="46085"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008100" y="8893003"/>
            <a:ext cx="3067374" cy="468474"/>
          </a:xfrm>
          <a:prstGeom prst="rect">
            <a:avLst/>
          </a:prstGeom>
        </p:spPr>
        <p:txBody>
          <a:bodyPr vert="horz" lIns="92170" tIns="46085" rIns="92170" bIns="46085" rtlCol="0" anchor="b"/>
          <a:lstStyle>
            <a:lvl1pPr algn="r" fontAlgn="auto">
              <a:spcBef>
                <a:spcPts val="0"/>
              </a:spcBef>
              <a:spcAft>
                <a:spcPts val="0"/>
              </a:spcAft>
              <a:defRPr sz="1200">
                <a:latin typeface="+mn-lt"/>
              </a:defRPr>
            </a:lvl1pPr>
          </a:lstStyle>
          <a:p>
            <a:pPr>
              <a:defRPr/>
            </a:pPr>
            <a:fld id="{09A7D451-B922-4664-B689-2F2062BAB09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latin typeface="+mn-lt"/>
              </a:rPr>
              <a:t>Title Slide</a:t>
            </a:r>
          </a:p>
        </p:txBody>
      </p:sp>
      <p:sp>
        <p:nvSpPr>
          <p:cNvPr id="4" name="Slide Number Placeholder 3"/>
          <p:cNvSpPr>
            <a:spLocks noGrp="1"/>
          </p:cNvSpPr>
          <p:nvPr>
            <p:ph type="sldNum" sz="quarter" idx="5"/>
          </p:nvPr>
        </p:nvSpPr>
        <p:spPr/>
        <p:txBody>
          <a:bodyPr/>
          <a:lstStyle/>
          <a:p>
            <a:pPr>
              <a:defRPr/>
            </a:pPr>
            <a:fld id="{09A7D451-B922-4664-B689-2F2062BAB09A}" type="slidenum">
              <a:rPr lang="en-US" smtClean="0"/>
              <a:pPr>
                <a:defRPr/>
              </a:pPr>
              <a:t>1</a:t>
            </a:fld>
            <a:endParaRPr lang="en-US" dirty="0"/>
          </a:p>
        </p:txBody>
      </p:sp>
    </p:spTree>
    <p:extLst>
      <p:ext uri="{BB962C8B-B14F-4D97-AF65-F5344CB8AC3E}">
        <p14:creationId xmlns:p14="http://schemas.microsoft.com/office/powerpoint/2010/main" val="2068745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1" dirty="0"/>
              <a:t>[Optional Slide - </a:t>
            </a:r>
            <a:r>
              <a:rPr lang="en-US" sz="1100" b="1" baseline="0" dirty="0"/>
              <a:t>Read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1" baseline="0" dirty="0"/>
              <a:t>Note: </a:t>
            </a:r>
            <a:r>
              <a:rPr lang="en-US" sz="1200" kern="1200" dirty="0">
                <a:solidFill>
                  <a:schemeClr val="tx1"/>
                </a:solidFill>
                <a:effectLst/>
                <a:latin typeface="+mn-lt"/>
                <a:ea typeface="+mn-ea"/>
                <a:cs typeface="+mn-cs"/>
              </a:rPr>
              <a:t>While the IRA distributions are not subject to the 3.8% Medicare tax, it can push up the income for other trust taxable income subjecting that income to this tax.</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b="1" baseline="0" dirty="0"/>
          </a:p>
        </p:txBody>
      </p:sp>
      <p:sp>
        <p:nvSpPr>
          <p:cNvPr id="5" name="Slide Number Placeholder 4"/>
          <p:cNvSpPr>
            <a:spLocks noGrp="1"/>
          </p:cNvSpPr>
          <p:nvPr>
            <p:ph type="sldNum" sz="quarter" idx="10"/>
          </p:nvPr>
        </p:nvSpPr>
        <p:spPr/>
        <p:txBody>
          <a:bodyPr/>
          <a:lstStyle/>
          <a:p>
            <a:fld id="{14E192E1-6B38-474B-ABF4-82229EA59B63}" type="slidenum">
              <a:rPr lang="en-US" smtClean="0"/>
              <a:pPr/>
              <a:t>10</a:t>
            </a:fld>
            <a:endParaRPr lang="en-US"/>
          </a:p>
        </p:txBody>
      </p:sp>
    </p:spTree>
    <p:extLst>
      <p:ext uri="{BB962C8B-B14F-4D97-AF65-F5344CB8AC3E}">
        <p14:creationId xmlns:p14="http://schemas.microsoft.com/office/powerpoint/2010/main" val="2916928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[Optional Slide]</a:t>
            </a:r>
          </a:p>
        </p:txBody>
      </p:sp>
      <p:sp>
        <p:nvSpPr>
          <p:cNvPr id="4" name="Slide Number Placeholder 3"/>
          <p:cNvSpPr>
            <a:spLocks noGrp="1"/>
          </p:cNvSpPr>
          <p:nvPr>
            <p:ph type="sldNum" sz="quarter" idx="5"/>
          </p:nvPr>
        </p:nvSpPr>
        <p:spPr/>
        <p:txBody>
          <a:bodyPr/>
          <a:lstStyle/>
          <a:p>
            <a:pPr>
              <a:defRPr/>
            </a:pPr>
            <a:fld id="{09A7D451-B922-4664-B689-2F2062BAB09A}" type="slidenum">
              <a:rPr lang="en-US" smtClean="0"/>
              <a:pPr>
                <a:defRPr/>
              </a:pPr>
              <a:t>11</a:t>
            </a:fld>
            <a:endParaRPr lang="en-US" dirty="0"/>
          </a:p>
        </p:txBody>
      </p:sp>
    </p:spTree>
    <p:extLst>
      <p:ext uri="{BB962C8B-B14F-4D97-AF65-F5344CB8AC3E}">
        <p14:creationId xmlns:p14="http://schemas.microsoft.com/office/powerpoint/2010/main" val="428446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As you prepare </a:t>
            </a:r>
            <a:r>
              <a:rPr lang="en-US" sz="1100" baseline="0" dirty="0"/>
              <a:t>for </a:t>
            </a:r>
            <a:r>
              <a:rPr lang="en-US" sz="1100" dirty="0"/>
              <a:t>retirement, you should work with your financial professional to categorize your income sources, as</a:t>
            </a:r>
            <a:r>
              <a:rPr lang="en-US" sz="1100" baseline="0" dirty="0"/>
              <a:t> well as your expenses. By doing so, together with your financial, tax, and legal professionals, you can make decisions about what income sources you will use to cover certain expenses. </a:t>
            </a:r>
          </a:p>
          <a:p>
            <a:endParaRPr lang="en-US" sz="1100" dirty="0"/>
          </a:p>
          <a:p>
            <a:r>
              <a:rPr lang="en-US" sz="1100" b="1" dirty="0"/>
              <a:t>[Read Slide.]</a:t>
            </a:r>
          </a:p>
        </p:txBody>
      </p:sp>
      <p:sp>
        <p:nvSpPr>
          <p:cNvPr id="4" name="Slide Number Placeholder 3"/>
          <p:cNvSpPr>
            <a:spLocks noGrp="1"/>
          </p:cNvSpPr>
          <p:nvPr>
            <p:ph type="sldNum" sz="quarter" idx="10"/>
          </p:nvPr>
        </p:nvSpPr>
        <p:spPr/>
        <p:txBody>
          <a:bodyPr/>
          <a:lstStyle/>
          <a:p>
            <a:fld id="{894C81DE-FDD3-4C17-9B04-47B72E72B499}" type="slidenum">
              <a:rPr lang="en-US" smtClean="0"/>
              <a:pPr/>
              <a:t>12</a:t>
            </a:fld>
            <a:endParaRPr lang="en-US" dirty="0"/>
          </a:p>
        </p:txBody>
      </p:sp>
    </p:spTree>
    <p:extLst>
      <p:ext uri="{BB962C8B-B14F-4D97-AF65-F5344CB8AC3E}">
        <p14:creationId xmlns:p14="http://schemas.microsoft.com/office/powerpoint/2010/main" val="979427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[Read Slide]</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13</a:t>
            </a:fld>
            <a:endParaRPr lang="en-US" dirty="0"/>
          </a:p>
        </p:txBody>
      </p:sp>
    </p:spTree>
    <p:extLst>
      <p:ext uri="{BB962C8B-B14F-4D97-AF65-F5344CB8AC3E}">
        <p14:creationId xmlns:p14="http://schemas.microsoft.com/office/powerpoint/2010/main" val="1125231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hdr" sz="quarter"/>
          </p:nvPr>
        </p:nvSpPr>
        <p:spPr>
          <a:noFill/>
        </p:spPr>
        <p:txBody>
          <a:bodyPr/>
          <a:lstStyle/>
          <a:p>
            <a:r>
              <a:rPr lang="en-US"/>
              <a:t>Manulife Financial - U.S. Annuities</a:t>
            </a:r>
          </a:p>
        </p:txBody>
      </p:sp>
      <p:sp>
        <p:nvSpPr>
          <p:cNvPr id="109571" name="Rectangle 5"/>
          <p:cNvSpPr>
            <a:spLocks noGrp="1" noChangeArrowheads="1"/>
          </p:cNvSpPr>
          <p:nvPr>
            <p:ph type="dt" sz="quarter" idx="1"/>
          </p:nvPr>
        </p:nvSpPr>
        <p:spPr>
          <a:noFill/>
        </p:spPr>
        <p:txBody>
          <a:bodyPr/>
          <a:lstStyle/>
          <a:p>
            <a:fld id="{B9898653-72E9-4AC3-963C-967437292132}" type="datetime4">
              <a:rPr lang="en-US" smtClean="0"/>
              <a:pPr/>
              <a:t>June 8, 2020</a:t>
            </a:fld>
            <a:endParaRPr lang="en-US"/>
          </a:p>
        </p:txBody>
      </p:sp>
      <p:sp>
        <p:nvSpPr>
          <p:cNvPr id="109572" name="Rectangle 6"/>
          <p:cNvSpPr>
            <a:spLocks noGrp="1" noChangeArrowheads="1"/>
          </p:cNvSpPr>
          <p:nvPr>
            <p:ph type="ftr" sz="quarter" idx="4"/>
          </p:nvPr>
        </p:nvSpPr>
        <p:spPr>
          <a:noFill/>
        </p:spPr>
        <p:txBody>
          <a:bodyPr/>
          <a:lstStyle/>
          <a:p>
            <a:r>
              <a:rPr lang="en-US"/>
              <a:t>Evolution of IRAs</a:t>
            </a:r>
          </a:p>
        </p:txBody>
      </p:sp>
      <p:sp>
        <p:nvSpPr>
          <p:cNvPr id="109573" name="Rectangle 7"/>
          <p:cNvSpPr>
            <a:spLocks noGrp="1" noChangeArrowheads="1"/>
          </p:cNvSpPr>
          <p:nvPr>
            <p:ph type="sldNum" sz="quarter" idx="5"/>
          </p:nvPr>
        </p:nvSpPr>
        <p:spPr>
          <a:noFill/>
        </p:spPr>
        <p:txBody>
          <a:bodyPr/>
          <a:lstStyle/>
          <a:p>
            <a:fld id="{EEDDEBE8-661F-49E0-B3DE-DD2441488930}" type="slidenum">
              <a:rPr lang="en-US" smtClean="0"/>
              <a:pPr/>
              <a:t>14</a:t>
            </a:fld>
            <a:endParaRPr lang="en-US"/>
          </a:p>
        </p:txBody>
      </p:sp>
      <p:sp>
        <p:nvSpPr>
          <p:cNvPr id="109574" name="Rectangle 2"/>
          <p:cNvSpPr>
            <a:spLocks noGrp="1" noRot="1" noChangeAspect="1" noChangeArrowheads="1" noTextEdit="1"/>
          </p:cNvSpPr>
          <p:nvPr>
            <p:ph type="sldImg"/>
          </p:nvPr>
        </p:nvSpPr>
        <p:spPr>
          <a:xfrm>
            <a:off x="390525" y="466725"/>
            <a:ext cx="3051175" cy="2289175"/>
          </a:xfrm>
          <a:ln/>
        </p:spPr>
      </p:sp>
      <p:sp>
        <p:nvSpPr>
          <p:cNvPr id="109575" name="Rectangle 3"/>
          <p:cNvSpPr>
            <a:spLocks noGrp="1" noChangeArrowheads="1"/>
          </p:cNvSpPr>
          <p:nvPr>
            <p:ph type="body" idx="1"/>
          </p:nvPr>
        </p:nvSpPr>
        <p:spPr>
          <a:xfrm>
            <a:off x="365323" y="2937155"/>
            <a:ext cx="6423428" cy="5895091"/>
          </a:xfrm>
          <a:noFill/>
          <a:ln/>
        </p:spPr>
        <p:txBody>
          <a:bodyPr/>
          <a:lstStyle/>
          <a:p>
            <a:pPr eaLnBrk="1" hangingPunct="1"/>
            <a:r>
              <a:rPr lang="en-US" dirty="0"/>
              <a:t>To conclude, retirement planning continues to change. For many, the greatest financial concern is providing for a secure retirement. Work with your financial professional for help in determining a path forward that fits with your goals.</a:t>
            </a:r>
          </a:p>
          <a:p>
            <a:pPr eaLnBrk="1" hangingPunct="1"/>
            <a:endParaRPr lang="en-US" dirty="0"/>
          </a:p>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Slide</a:t>
            </a:r>
          </a:p>
        </p:txBody>
      </p:sp>
      <p:sp>
        <p:nvSpPr>
          <p:cNvPr id="4" name="Slide Number Placeholder 3"/>
          <p:cNvSpPr>
            <a:spLocks noGrp="1"/>
          </p:cNvSpPr>
          <p:nvPr>
            <p:ph type="sldNum" sz="quarter" idx="5"/>
          </p:nvPr>
        </p:nvSpPr>
        <p:spPr/>
        <p:txBody>
          <a:bodyPr/>
          <a:lstStyle/>
          <a:p>
            <a:pPr>
              <a:defRPr/>
            </a:pPr>
            <a:fld id="{09A7D451-B922-4664-B689-2F2062BAB09A}" type="slidenum">
              <a:rPr lang="en-US" smtClean="0"/>
              <a:pPr>
                <a:defRPr/>
              </a:pPr>
              <a:t>15</a:t>
            </a:fld>
            <a:endParaRPr lang="en-US" dirty="0"/>
          </a:p>
        </p:txBody>
      </p:sp>
    </p:spTree>
    <p:extLst>
      <p:ext uri="{BB962C8B-B14F-4D97-AF65-F5344CB8AC3E}">
        <p14:creationId xmlns:p14="http://schemas.microsoft.com/office/powerpoint/2010/main" val="173457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95">
              <a:defRPr/>
            </a:pPr>
            <a:r>
              <a:rPr lang="en-US" sz="1100" dirty="0">
                <a:latin typeface="+mn-lt"/>
                <a:cs typeface="Arial" panose="020B0604020202020204" pitchFamily="34" charset="0"/>
              </a:rPr>
              <a:t>On December 20, 2019 the Setting Every Community Up for Retirement Enhancement Act, also known as the SECURE Act, passed. It’s the first major retirement-related legislation since the Pension Protection Act of 2006.</a:t>
            </a:r>
          </a:p>
        </p:txBody>
      </p:sp>
      <p:sp>
        <p:nvSpPr>
          <p:cNvPr id="4" name="Slide Number Placeholder 3"/>
          <p:cNvSpPr>
            <a:spLocks noGrp="1"/>
          </p:cNvSpPr>
          <p:nvPr>
            <p:ph type="sldNum" sz="quarter" idx="5"/>
          </p:nvPr>
        </p:nvSpPr>
        <p:spPr/>
        <p:txBody>
          <a:bodyPr/>
          <a:lstStyle/>
          <a:p>
            <a:pPr>
              <a:defRPr/>
            </a:pPr>
            <a:fld id="{09A7D451-B922-4664-B689-2F2062BAB09A}" type="slidenum">
              <a:rPr lang="en-US" smtClean="0"/>
              <a:pPr>
                <a:defRPr/>
              </a:pPr>
              <a:t>2</a:t>
            </a:fld>
            <a:endParaRPr lang="en-US" dirty="0"/>
          </a:p>
        </p:txBody>
      </p:sp>
    </p:spTree>
    <p:extLst>
      <p:ext uri="{BB962C8B-B14F-4D97-AF65-F5344CB8AC3E}">
        <p14:creationId xmlns:p14="http://schemas.microsoft.com/office/powerpoint/2010/main" val="1186845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latin typeface="+mn-lt"/>
              </a:rPr>
              <a:t>[Read Slide]</a:t>
            </a:r>
          </a:p>
        </p:txBody>
      </p:sp>
      <p:sp>
        <p:nvSpPr>
          <p:cNvPr id="4" name="Slide Number Placeholder 3"/>
          <p:cNvSpPr>
            <a:spLocks noGrp="1"/>
          </p:cNvSpPr>
          <p:nvPr>
            <p:ph type="sldNum" sz="quarter" idx="5"/>
          </p:nvPr>
        </p:nvSpPr>
        <p:spPr/>
        <p:txBody>
          <a:bodyPr/>
          <a:lstStyle/>
          <a:p>
            <a:pPr>
              <a:defRPr/>
            </a:pPr>
            <a:fld id="{09A7D451-B922-4664-B689-2F2062BAB09A}" type="slidenum">
              <a:rPr lang="en-US" smtClean="0"/>
              <a:pPr>
                <a:defRPr/>
              </a:pPr>
              <a:t>3</a:t>
            </a:fld>
            <a:endParaRPr lang="en-US" dirty="0"/>
          </a:p>
        </p:txBody>
      </p:sp>
    </p:spTree>
    <p:extLst>
      <p:ext uri="{BB962C8B-B14F-4D97-AF65-F5344CB8AC3E}">
        <p14:creationId xmlns:p14="http://schemas.microsoft.com/office/powerpoint/2010/main" val="417190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5">
              <a:defRPr/>
            </a:pPr>
            <a:r>
              <a:rPr lang="en-US" sz="1100" dirty="0"/>
              <a:t>The legislation recognizes that more Americans are living longer and working past normal retirement age. As a result, the SECURE Act permits individuals over age 70½ to contribute to a traditional IRA.</a:t>
            </a:r>
          </a:p>
          <a:p>
            <a:pPr defTabSz="914295">
              <a:defRPr/>
            </a:pPr>
            <a:endParaRPr lang="en-US" sz="1100" dirty="0"/>
          </a:p>
          <a:p>
            <a:pPr defTabSz="914295">
              <a:defRPr/>
            </a:pPr>
            <a:r>
              <a:rPr lang="en-US" sz="1100" b="1" dirty="0"/>
              <a:t>[Read slide.]</a:t>
            </a:r>
          </a:p>
          <a:p>
            <a:endParaRPr lang="en-US" dirty="0"/>
          </a:p>
        </p:txBody>
      </p:sp>
      <p:sp>
        <p:nvSpPr>
          <p:cNvPr id="4" name="Slide Number Placeholder 3"/>
          <p:cNvSpPr>
            <a:spLocks noGrp="1"/>
          </p:cNvSpPr>
          <p:nvPr>
            <p:ph type="sldNum" sz="quarter" idx="5"/>
          </p:nvPr>
        </p:nvSpPr>
        <p:spPr/>
        <p:txBody>
          <a:bodyPr/>
          <a:lstStyle/>
          <a:p>
            <a:pPr>
              <a:defRPr/>
            </a:pPr>
            <a:fld id="{09A7D451-B922-4664-B689-2F2062BAB09A}" type="slidenum">
              <a:rPr lang="en-US" smtClean="0"/>
              <a:pPr>
                <a:defRPr/>
              </a:pPr>
              <a:t>4</a:t>
            </a:fld>
            <a:endParaRPr lang="en-US" dirty="0"/>
          </a:p>
        </p:txBody>
      </p:sp>
    </p:spTree>
    <p:extLst>
      <p:ext uri="{BB962C8B-B14F-4D97-AF65-F5344CB8AC3E}">
        <p14:creationId xmlns:p14="http://schemas.microsoft.com/office/powerpoint/2010/main" val="2029728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5">
              <a:defRPr/>
            </a:pPr>
            <a:r>
              <a:rPr lang="en-US" sz="1100" dirty="0">
                <a:latin typeface="+mn-lt"/>
              </a:rPr>
              <a:t>Previously, plan participants and IRA owners had to begin taking distributions at age 70½. The SECURE Act delays RMDs until age 72. This provision recognizes that life expectancy has increased since the first RMD rules were created in 1986. This change applies to distributions required to be made </a:t>
            </a:r>
            <a:r>
              <a:rPr lang="en-US" sz="1100" b="1" dirty="0">
                <a:latin typeface="+mn-lt"/>
              </a:rPr>
              <a:t>after December 31, 2019</a:t>
            </a:r>
            <a:r>
              <a:rPr lang="en-US" sz="1100" dirty="0">
                <a:latin typeface="+mn-lt"/>
              </a:rPr>
              <a:t>, with respect to individuals who attain age 70½ after such date.</a:t>
            </a:r>
          </a:p>
          <a:p>
            <a:pPr defTabSz="914295">
              <a:defRPr/>
            </a:pPr>
            <a:endParaRPr lang="en-US" sz="1100" dirty="0">
              <a:latin typeface="+mn-lt"/>
            </a:endParaRPr>
          </a:p>
          <a:p>
            <a:pPr defTabSz="914295">
              <a:defRPr/>
            </a:pPr>
            <a:r>
              <a:rPr lang="en-US" sz="1100" dirty="0">
                <a:latin typeface="+mn-lt"/>
              </a:rPr>
              <a:t>As a reminder, if RMDs are deferred until the following April, two RMDs will have to be taken that year. </a:t>
            </a:r>
          </a:p>
          <a:p>
            <a:pPr defTabSz="914295">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09A7D451-B922-4664-B689-2F2062BAB09A}" type="slidenum">
              <a:rPr lang="en-US" smtClean="0"/>
              <a:pPr>
                <a:defRPr/>
              </a:pPr>
              <a:t>5</a:t>
            </a:fld>
            <a:endParaRPr lang="en-US" dirty="0"/>
          </a:p>
        </p:txBody>
      </p:sp>
    </p:spTree>
    <p:extLst>
      <p:ext uri="{BB962C8B-B14F-4D97-AF65-F5344CB8AC3E}">
        <p14:creationId xmlns:p14="http://schemas.microsoft.com/office/powerpoint/2010/main" val="1262575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[Read Slide.]</a:t>
            </a:r>
          </a:p>
        </p:txBody>
      </p:sp>
      <p:sp>
        <p:nvSpPr>
          <p:cNvPr id="4" name="Slide Number Placeholder 3"/>
          <p:cNvSpPr>
            <a:spLocks noGrp="1"/>
          </p:cNvSpPr>
          <p:nvPr>
            <p:ph type="sldNum" sz="quarter" idx="5"/>
          </p:nvPr>
        </p:nvSpPr>
        <p:spPr/>
        <p:txBody>
          <a:bodyPr/>
          <a:lstStyle/>
          <a:p>
            <a:pPr>
              <a:defRPr/>
            </a:pPr>
            <a:fld id="{09A7D451-B922-4664-B689-2F2062BAB09A}" type="slidenum">
              <a:rPr lang="en-US" smtClean="0"/>
              <a:pPr>
                <a:defRPr/>
              </a:pPr>
              <a:t>6</a:t>
            </a:fld>
            <a:endParaRPr lang="en-US" dirty="0"/>
          </a:p>
        </p:txBody>
      </p:sp>
    </p:spTree>
    <p:extLst>
      <p:ext uri="{BB962C8B-B14F-4D97-AF65-F5344CB8AC3E}">
        <p14:creationId xmlns:p14="http://schemas.microsoft.com/office/powerpoint/2010/main" val="227201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legislation</a:t>
            </a:r>
            <a:r>
              <a:rPr lang="en-US" sz="1100" b="1" dirty="0"/>
              <a:t> </a:t>
            </a:r>
            <a:r>
              <a:rPr lang="en-US" sz="1100" dirty="0"/>
              <a:t>includes several provisions that encourage employers to offer guaranteed lifetime income options in their retirement plans, and also allows employees to rollover from their plan into an annuity that is set up as an IRA.</a:t>
            </a:r>
          </a:p>
          <a:p>
            <a:endParaRPr lang="en-US" sz="11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a:t>The legislation also requires the plan sponsor to provide plan participants with an annual disclosure that estimates the monthly payment an employee will receive at retirement. Furthermore, employees will be permitted to roll the annuity from their plans to IRAs when they retire, by way of an in-service </a:t>
            </a:r>
            <a:r>
              <a:rPr lang="en-US" sz="1100" kern="1200" dirty="0">
                <a:solidFill>
                  <a:schemeClr val="tx1"/>
                </a:solidFill>
                <a:effectLst/>
                <a:latin typeface="+mn-lt"/>
                <a:ea typeface="+mn-ea"/>
                <a:cs typeface="+mn-cs"/>
              </a:rPr>
              <a:t>withdrawal</a:t>
            </a:r>
            <a:r>
              <a:rPr lang="en-US" sz="110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dirty="0">
                <a:solidFill>
                  <a:schemeClr val="accent2"/>
                </a:solidFill>
                <a:latin typeface="+mn-lt"/>
              </a:rPr>
              <a:t>Because qualified retirement plans, IRAs and annuities offer a tax-deferral feature, you should carefully consider the other features, benefits, risks, and costs associated with a</a:t>
            </a:r>
            <a:r>
              <a:rPr lang="en-US" sz="1100" b="0" dirty="0">
                <a:solidFill>
                  <a:srgbClr val="FF0000"/>
                </a:solidFill>
                <a:latin typeface="+mn-lt"/>
              </a:rPr>
              <a:t>n</a:t>
            </a:r>
            <a:r>
              <a:rPr lang="en-US" sz="1100" b="0" dirty="0">
                <a:solidFill>
                  <a:schemeClr val="accent2"/>
                </a:solidFill>
                <a:latin typeface="+mn-lt"/>
              </a:rPr>
              <a:t> annuity before purchasing one in either a qualified plan or an IRA. Before purchasing a</a:t>
            </a:r>
            <a:r>
              <a:rPr lang="en-US" sz="1100" b="0" dirty="0">
                <a:solidFill>
                  <a:srgbClr val="FF0000"/>
                </a:solidFill>
                <a:latin typeface="+mn-lt"/>
              </a:rPr>
              <a:t>n</a:t>
            </a:r>
            <a:r>
              <a:rPr lang="en-US" sz="1100" b="0" dirty="0">
                <a:solidFill>
                  <a:schemeClr val="accent2"/>
                </a:solidFill>
                <a:latin typeface="+mn-lt"/>
              </a:rPr>
              <a:t> annuity, you should take full advantage of your 401(k) and other qualified plans. </a:t>
            </a:r>
            <a:r>
              <a:rPr lang="en-US" sz="1200" kern="1200" dirty="0">
                <a:solidFill>
                  <a:schemeClr val="tx1"/>
                </a:solidFill>
                <a:latin typeface="+mn-lt"/>
                <a:ea typeface="+mn-ea"/>
                <a:cs typeface="+mn-cs"/>
              </a:rPr>
              <a:t>There are also many factors to consider before taking an in-service withdrawal.  Be sure to consult your employer and financial or tax advisors before taking any action.</a:t>
            </a:r>
            <a:endParaRPr lang="en-US" sz="1100" b="0" dirty="0">
              <a:solidFill>
                <a:schemeClr val="accent2"/>
              </a:solidFill>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br>
              <a:rPr lang="en-US" sz="1100" dirty="0"/>
            </a:br>
            <a:br>
              <a:rPr lang="en-US" sz="1100" dirty="0"/>
            </a:br>
            <a:r>
              <a:rPr lang="en-US" sz="1100" dirty="0"/>
              <a:t>Considering that over 90% of IRA owners over age 70½ withdraw only their RMDs,* these provisions may encourage retirees to spend more of their retirement savings on themselves, while helping them maintain a financially SECURE lifestyle in and through retirement</a:t>
            </a:r>
            <a:r>
              <a:rPr lang="en-US" sz="100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 </a:t>
            </a:r>
            <a:r>
              <a:rPr lang="en-US" sz="1000" dirty="0">
                <a:solidFill>
                  <a:schemeClr val="accent4">
                    <a:lumMod val="25000"/>
                  </a:schemeClr>
                </a:solidFill>
              </a:rPr>
              <a:t>Source: Investment Company Institute: The Role of IRAs in US Households’ Saving for Retirement, 2019</a:t>
            </a:r>
          </a:p>
        </p:txBody>
      </p:sp>
      <p:sp>
        <p:nvSpPr>
          <p:cNvPr id="4" name="Slide Number Placeholder 3"/>
          <p:cNvSpPr>
            <a:spLocks noGrp="1"/>
          </p:cNvSpPr>
          <p:nvPr>
            <p:ph type="sldNum" sz="quarter" idx="5"/>
          </p:nvPr>
        </p:nvSpPr>
        <p:spPr/>
        <p:txBody>
          <a:bodyPr/>
          <a:lstStyle/>
          <a:p>
            <a:pPr>
              <a:defRPr/>
            </a:pPr>
            <a:fld id="{09A7D451-B922-4664-B689-2F2062BAB09A}" type="slidenum">
              <a:rPr lang="en-US" smtClean="0"/>
              <a:pPr>
                <a:defRPr/>
              </a:pPr>
              <a:t>7</a:t>
            </a:fld>
            <a:endParaRPr lang="en-US" dirty="0"/>
          </a:p>
        </p:txBody>
      </p:sp>
    </p:spTree>
    <p:extLst>
      <p:ext uri="{BB962C8B-B14F-4D97-AF65-F5344CB8AC3E}">
        <p14:creationId xmlns:p14="http://schemas.microsoft.com/office/powerpoint/2010/main" val="2828118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100" dirty="0"/>
              <a:t>To help pay for the legislation, the SECURE Act requires many non-spousal beneficiaries to completely withdraw inherited IRAs and retirement plans within 10 years and pay the resulting tax liability. The 10-year rule does not apply to some beneficiaries, called Eligible Designated Beneficiaries. Eligible Designated Beneficiaries include: </a:t>
            </a:r>
          </a:p>
          <a:p>
            <a:pPr marL="9525" lvl="1" indent="-342900" defTabSz="914400">
              <a:spcBef>
                <a:spcPts val="0"/>
              </a:spcBef>
              <a:spcAft>
                <a:spcPts val="600"/>
              </a:spcAft>
              <a:buClr>
                <a:schemeClr val="tx1"/>
              </a:buClr>
              <a:buSzPct val="125000"/>
              <a:buFont typeface="Wingdings" panose="05000000000000000000" pitchFamily="2" charset="2"/>
              <a:buChar char="§"/>
              <a:defRPr/>
            </a:pPr>
            <a:r>
              <a:rPr lang="en-US" sz="2000" dirty="0">
                <a:solidFill>
                  <a:schemeClr val="accent4">
                    <a:lumMod val="25000"/>
                  </a:schemeClr>
                </a:solidFill>
              </a:rPr>
              <a:t>Surviving spouse (spousal rollover still available)</a:t>
            </a:r>
          </a:p>
          <a:p>
            <a:pPr marL="9525" lvl="1" indent="-342900" defTabSz="914400">
              <a:spcBef>
                <a:spcPts val="0"/>
              </a:spcBef>
              <a:spcAft>
                <a:spcPts val="600"/>
              </a:spcAft>
              <a:buClr>
                <a:schemeClr val="tx1"/>
              </a:buClr>
              <a:buSzPct val="125000"/>
              <a:buFont typeface="Wingdings" panose="05000000000000000000" pitchFamily="2" charset="2"/>
              <a:buChar char="§"/>
              <a:defRPr/>
            </a:pPr>
            <a:r>
              <a:rPr lang="en-US" sz="2000" dirty="0">
                <a:solidFill>
                  <a:schemeClr val="accent4">
                    <a:lumMod val="25000"/>
                  </a:schemeClr>
                </a:solidFill>
              </a:rPr>
              <a:t>Beneficiary not more than 10 years younger</a:t>
            </a:r>
          </a:p>
          <a:p>
            <a:pPr marL="9525" lvl="1" indent="-342900" defTabSz="914400">
              <a:spcBef>
                <a:spcPts val="0"/>
              </a:spcBef>
              <a:spcAft>
                <a:spcPts val="600"/>
              </a:spcAft>
              <a:buClr>
                <a:schemeClr val="tx1"/>
              </a:buClr>
              <a:buSzPct val="125000"/>
              <a:buFont typeface="Wingdings" panose="05000000000000000000" pitchFamily="2" charset="2"/>
              <a:buChar char="§"/>
              <a:defRPr/>
            </a:pPr>
            <a:r>
              <a:rPr lang="en-US" sz="2000" dirty="0">
                <a:solidFill>
                  <a:schemeClr val="accent4">
                    <a:lumMod val="25000"/>
                  </a:schemeClr>
                </a:solidFill>
              </a:rPr>
              <a:t>Disabled/chronically ill beneficiary </a:t>
            </a:r>
          </a:p>
          <a:p>
            <a:pPr marL="9525" lvl="1" indent="-342900" defTabSz="914400">
              <a:spcBef>
                <a:spcPts val="0"/>
              </a:spcBef>
              <a:spcAft>
                <a:spcPts val="600"/>
              </a:spcAft>
              <a:buClr>
                <a:schemeClr val="tx1"/>
              </a:buClr>
              <a:buSzPct val="125000"/>
              <a:buFont typeface="Wingdings" panose="05000000000000000000" pitchFamily="2" charset="2"/>
              <a:buChar char="§"/>
              <a:defRPr/>
            </a:pPr>
            <a:r>
              <a:rPr lang="en-US" sz="2000" dirty="0">
                <a:solidFill>
                  <a:schemeClr val="accent4">
                    <a:lumMod val="25000"/>
                  </a:schemeClr>
                </a:solidFill>
              </a:rPr>
              <a:t>Minor child (not grandchild) of the owner – must switch to 10-year </a:t>
            </a:r>
            <a:r>
              <a:rPr lang="en-US" sz="2000" dirty="0">
                <a:solidFill>
                  <a:schemeClr val="accent2">
                    <a:lumMod val="50000"/>
                  </a:schemeClr>
                </a:solidFill>
              </a:rPr>
              <a:t>at age of majority</a:t>
            </a:r>
          </a:p>
          <a:p>
            <a:endParaRPr lang="en-US" sz="1100" dirty="0"/>
          </a:p>
          <a:p>
            <a:r>
              <a:rPr lang="en-US" sz="1100" dirty="0"/>
              <a:t>With retirement accounts making up the largest share of many Americans’ net worth, it is anticipated that this provision will raise $15.7 billion. It is believed that the elimination of “stretch” IRAs is likely to encourage retirees to spend more of their retirement savings on themselves, while helping them maintain a financially secure lifestyle in and throughout retirement. After all and as I mentioned earlier, prior to the SECURE Act, 94% of IRA owners over 70½ only took their RMDs.*</a:t>
            </a:r>
          </a:p>
          <a:p>
            <a:endParaRPr lang="en-US" sz="1100" dirty="0"/>
          </a:p>
          <a:p>
            <a:r>
              <a:rPr lang="en-US" sz="1100" dirty="0"/>
              <a:t>The elimination of the stretch IRA is probably the most controversial provision in the legislation and will likely affect several common retirement planning strategies, some of which might be in your current plan. </a:t>
            </a:r>
          </a:p>
          <a:p>
            <a:endParaRPr lang="en-US" sz="1100" dirty="0"/>
          </a:p>
          <a:p>
            <a:r>
              <a:rPr lang="en-US" sz="1100" dirty="0"/>
              <a:t>*Source: Investment Company Institute: The Role of IRAs in US Households’ Saving for Retirement, 2019</a:t>
            </a:r>
          </a:p>
          <a:p>
            <a:endParaRPr lang="en-US" sz="1100" dirty="0"/>
          </a:p>
        </p:txBody>
      </p:sp>
      <p:sp>
        <p:nvSpPr>
          <p:cNvPr id="4" name="Slide Number Placeholder 3"/>
          <p:cNvSpPr>
            <a:spLocks noGrp="1"/>
          </p:cNvSpPr>
          <p:nvPr>
            <p:ph type="sldNum" sz="quarter" idx="5"/>
          </p:nvPr>
        </p:nvSpPr>
        <p:spPr/>
        <p:txBody>
          <a:bodyPr/>
          <a:lstStyle/>
          <a:p>
            <a:pPr>
              <a:defRPr/>
            </a:pPr>
            <a:fld id="{09A7D451-B922-4664-B689-2F2062BAB09A}" type="slidenum">
              <a:rPr lang="en-US" smtClean="0"/>
              <a:pPr>
                <a:defRPr/>
              </a:pPr>
              <a:t>8</a:t>
            </a:fld>
            <a:endParaRPr lang="en-US" dirty="0"/>
          </a:p>
        </p:txBody>
      </p:sp>
    </p:spTree>
    <p:extLst>
      <p:ext uri="{BB962C8B-B14F-4D97-AF65-F5344CB8AC3E}">
        <p14:creationId xmlns:p14="http://schemas.microsoft.com/office/powerpoint/2010/main" val="67443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Optional Slide</a:t>
            </a:r>
          </a:p>
          <a:p>
            <a:r>
              <a:rPr lang="en-US" sz="1200" kern="1200" dirty="0">
                <a:solidFill>
                  <a:schemeClr val="tx1"/>
                </a:solidFill>
                <a:effectLst/>
                <a:latin typeface="+mn-lt"/>
                <a:ea typeface="+mn-ea"/>
                <a:cs typeface="+mn-cs"/>
              </a:rPr>
              <a:t>[Read Slide]</a:t>
            </a:r>
          </a:p>
          <a:p>
            <a:r>
              <a:rPr lang="en-US" sz="1200" kern="1200" dirty="0">
                <a:solidFill>
                  <a:schemeClr val="tx1"/>
                </a:solidFill>
                <a:effectLst/>
                <a:latin typeface="+mn-lt"/>
                <a:ea typeface="+mn-ea"/>
                <a:cs typeface="+mn-cs"/>
              </a:rPr>
              <a:t>Many attorneys use trusts to facilitate the effective transfer of wealth, including retirement assets. Although the IRS generally requires the assets to be paid to the trust within 5 years after the death of the account owner, a trust drafted correctly previously permitted the IRA to be “stretched” to the trust over the life expectancy of the oldest trust beneficiary. With “stretch” being eliminated, a careful review should be conducted as to whether these IRA trusts still makes sense – especially when considering IRA distributions could be taxed at a much higher rate. </a:t>
            </a:r>
          </a:p>
        </p:txBody>
      </p:sp>
      <p:sp>
        <p:nvSpPr>
          <p:cNvPr id="4" name="Slide Number Placeholder 3"/>
          <p:cNvSpPr>
            <a:spLocks noGrp="1"/>
          </p:cNvSpPr>
          <p:nvPr>
            <p:ph type="sldNum" sz="quarter" idx="5"/>
          </p:nvPr>
        </p:nvSpPr>
        <p:spPr/>
        <p:txBody>
          <a:bodyPr/>
          <a:lstStyle/>
          <a:p>
            <a:pPr>
              <a:defRPr/>
            </a:pPr>
            <a:fld id="{09A7D451-B922-4664-B689-2F2062BAB09A}" type="slidenum">
              <a:rPr lang="en-US" smtClean="0"/>
              <a:pPr>
                <a:defRPr/>
              </a:pPr>
              <a:t>9</a:t>
            </a:fld>
            <a:endParaRPr lang="en-US" dirty="0"/>
          </a:p>
        </p:txBody>
      </p:sp>
    </p:spTree>
    <p:extLst>
      <p:ext uri="{BB962C8B-B14F-4D97-AF65-F5344CB8AC3E}">
        <p14:creationId xmlns:p14="http://schemas.microsoft.com/office/powerpoint/2010/main" val="3827702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6_Image Title Slide - ISG TAG 4">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835CB63-F866-1E4F-910D-BC3011455477}"/>
              </a:ext>
            </a:extLst>
          </p:cNvPr>
          <p:cNvPicPr>
            <a:picLocks/>
          </p:cNvPicPr>
          <p:nvPr/>
        </p:nvPicPr>
        <p:blipFill rotWithShape="1">
          <a:blip r:embed="rId2"/>
          <a:srcRect l="24981"/>
          <a:stretch/>
        </p:blipFill>
        <p:spPr>
          <a:xfrm>
            <a:off x="-488223" y="-118294"/>
            <a:ext cx="9144000" cy="6858001"/>
          </a:xfrm>
          <a:prstGeom prst="rect">
            <a:avLst/>
          </a:prstGeom>
        </p:spPr>
      </p:pic>
      <p:sp>
        <p:nvSpPr>
          <p:cNvPr id="2" name="TextBox 1">
            <a:extLst>
              <a:ext uri="{FF2B5EF4-FFF2-40B4-BE49-F238E27FC236}">
                <a16:creationId xmlns:a16="http://schemas.microsoft.com/office/drawing/2014/main" id="{C4BCD58F-E657-F64A-B691-5D817E6922BE}"/>
              </a:ext>
            </a:extLst>
          </p:cNvPr>
          <p:cNvSpPr txBox="1"/>
          <p:nvPr/>
        </p:nvSpPr>
        <p:spPr>
          <a:xfrm>
            <a:off x="-188595" y="-34290"/>
            <a:ext cx="0" cy="0"/>
          </a:xfrm>
          <a:prstGeom prst="rect">
            <a:avLst/>
          </a:prstGeom>
        </p:spPr>
        <p:txBody>
          <a:bodyPr vert="horz" wrap="none" lIns="0" tIns="0" rIns="0" bIns="0" rtlCol="0" anchor="b" anchorCtr="0">
            <a:noAutofit/>
          </a:bodyPr>
          <a:lstStyle/>
          <a:p>
            <a:endParaRPr lang="en-US" sz="1200" spc="0" dirty="0"/>
          </a:p>
        </p:txBody>
      </p:sp>
      <p:sp>
        <p:nvSpPr>
          <p:cNvPr id="10" name="Rectangle 9">
            <a:extLst>
              <a:ext uri="{FF2B5EF4-FFF2-40B4-BE49-F238E27FC236}">
                <a16:creationId xmlns:a16="http://schemas.microsoft.com/office/drawing/2014/main" id="{37A7DD45-05F2-DB4B-8601-EE2378B51B7A}"/>
              </a:ext>
            </a:extLst>
          </p:cNvPr>
          <p:cNvSpPr/>
          <p:nvPr/>
        </p:nvSpPr>
        <p:spPr>
          <a:xfrm>
            <a:off x="1" y="2"/>
            <a:ext cx="210312" cy="9195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TextBox 2">
            <a:extLst>
              <a:ext uri="{FF2B5EF4-FFF2-40B4-BE49-F238E27FC236}">
                <a16:creationId xmlns:a16="http://schemas.microsoft.com/office/drawing/2014/main" id="{E8AD9142-8278-C74C-AC65-A6BF9C7AC053}"/>
              </a:ext>
            </a:extLst>
          </p:cNvPr>
          <p:cNvSpPr txBox="1"/>
          <p:nvPr/>
        </p:nvSpPr>
        <p:spPr>
          <a:xfrm>
            <a:off x="9903759" y="6279776"/>
            <a:ext cx="0" cy="0"/>
          </a:xfrm>
          <a:prstGeom prst="rect">
            <a:avLst/>
          </a:prstGeom>
        </p:spPr>
        <p:txBody>
          <a:bodyPr vert="horz" wrap="none" lIns="0" tIns="0" rIns="0" bIns="0" rtlCol="0" anchor="b" anchorCtr="0">
            <a:noAutofit/>
          </a:bodyPr>
          <a:lstStyle/>
          <a:p>
            <a:endParaRPr lang="en-US" sz="1200" spc="0" dirty="0"/>
          </a:p>
        </p:txBody>
      </p:sp>
      <p:pic>
        <p:nvPicPr>
          <p:cNvPr id="12" name="Picture 11">
            <a:extLst>
              <a:ext uri="{FF2B5EF4-FFF2-40B4-BE49-F238E27FC236}">
                <a16:creationId xmlns:a16="http://schemas.microsoft.com/office/drawing/2014/main" id="{5886ECF5-CE50-894B-AB07-E72C57CC4DA9}"/>
              </a:ext>
            </a:extLst>
          </p:cNvPr>
          <p:cNvPicPr>
            <a:picLocks noChangeAspect="1"/>
          </p:cNvPicPr>
          <p:nvPr/>
        </p:nvPicPr>
        <p:blipFill>
          <a:blip r:embed="rId3"/>
          <a:stretch>
            <a:fillRect/>
          </a:stretch>
        </p:blipFill>
        <p:spPr>
          <a:xfrm>
            <a:off x="488223" y="279511"/>
            <a:ext cx="1701165" cy="639445"/>
          </a:xfrm>
          <a:prstGeom prst="rect">
            <a:avLst/>
          </a:prstGeom>
        </p:spPr>
      </p:pic>
      <p:sp>
        <p:nvSpPr>
          <p:cNvPr id="17" name="Subtitle 8">
            <a:extLst>
              <a:ext uri="{FF2B5EF4-FFF2-40B4-BE49-F238E27FC236}">
                <a16:creationId xmlns:a16="http://schemas.microsoft.com/office/drawing/2014/main" id="{629060D6-54F4-8845-BAE6-76F5C3A1308E}"/>
              </a:ext>
            </a:extLst>
          </p:cNvPr>
          <p:cNvSpPr>
            <a:spLocks noGrp="1"/>
          </p:cNvSpPr>
          <p:nvPr>
            <p:ph type="subTitle" idx="1"/>
          </p:nvPr>
        </p:nvSpPr>
        <p:spPr>
          <a:xfrm>
            <a:off x="548640" y="3931920"/>
            <a:ext cx="6041873" cy="253916"/>
          </a:xfrm>
          <a:prstGeom prst="rect">
            <a:avLst/>
          </a:prstGeom>
        </p:spPr>
        <p:txBody>
          <a:bodyPr anchor="b"/>
          <a:lstStyle>
            <a:lvl1pPr marL="0" indent="0" algn="l">
              <a:buNone/>
              <a:tabLst/>
              <a:defRPr sz="1650" b="0" i="0">
                <a:solidFill>
                  <a:schemeClr val="tx2"/>
                </a:solidFill>
                <a:latin typeface="+mj-lt"/>
                <a:ea typeface="PrudentialModern Medium" charset="0"/>
                <a:cs typeface="PrudentialModern Medium" charset="0"/>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endParaRPr kumimoji="0" lang="en-US" dirty="0"/>
          </a:p>
        </p:txBody>
      </p:sp>
      <p:sp>
        <p:nvSpPr>
          <p:cNvPr id="19" name="Title 1">
            <a:extLst>
              <a:ext uri="{FF2B5EF4-FFF2-40B4-BE49-F238E27FC236}">
                <a16:creationId xmlns:a16="http://schemas.microsoft.com/office/drawing/2014/main" id="{8BA88EF7-546C-4E4B-B7EB-CC0AB2CA20B2}"/>
              </a:ext>
            </a:extLst>
          </p:cNvPr>
          <p:cNvSpPr>
            <a:spLocks noGrp="1"/>
          </p:cNvSpPr>
          <p:nvPr>
            <p:ph type="title"/>
          </p:nvPr>
        </p:nvSpPr>
        <p:spPr>
          <a:xfrm>
            <a:off x="548640" y="2468880"/>
            <a:ext cx="6509385" cy="1384995"/>
          </a:xfrm>
        </p:spPr>
        <p:txBody>
          <a:bodyPr/>
          <a:lstStyle>
            <a:lvl1pPr>
              <a:lnSpc>
                <a:spcPct val="100000"/>
              </a:lnSpc>
              <a:defRPr sz="4500">
                <a:solidFill>
                  <a:schemeClr val="tx1"/>
                </a:solidFill>
                <a:latin typeface="+mj-lt"/>
              </a:defRPr>
            </a:lvl1pPr>
          </a:lstStyle>
          <a:p>
            <a:r>
              <a:rPr lang="en-US"/>
              <a:t>Click to edit Master title style</a:t>
            </a:r>
            <a:endParaRPr lang="en-US" dirty="0"/>
          </a:p>
        </p:txBody>
      </p:sp>
      <p:grpSp>
        <p:nvGrpSpPr>
          <p:cNvPr id="15" name="Group 14">
            <a:extLst>
              <a:ext uri="{FF2B5EF4-FFF2-40B4-BE49-F238E27FC236}">
                <a16:creationId xmlns:a16="http://schemas.microsoft.com/office/drawing/2014/main" id="{6E87855E-4E23-4D9B-90D7-E3E42C79D9E8}"/>
              </a:ext>
            </a:extLst>
          </p:cNvPr>
          <p:cNvGrpSpPr/>
          <p:nvPr/>
        </p:nvGrpSpPr>
        <p:grpSpPr>
          <a:xfrm>
            <a:off x="548640" y="4297680"/>
            <a:ext cx="4100388" cy="496859"/>
            <a:chOff x="381000" y="3618368"/>
            <a:chExt cx="4100388" cy="496859"/>
          </a:xfrm>
        </p:grpSpPr>
        <p:sp>
          <p:nvSpPr>
            <p:cNvPr id="18" name="Rectangle: Rounded Corners 17">
              <a:extLst>
                <a:ext uri="{FF2B5EF4-FFF2-40B4-BE49-F238E27FC236}">
                  <a16:creationId xmlns:a16="http://schemas.microsoft.com/office/drawing/2014/main" id="{2DF29291-64AD-48C0-9EFF-7D0CD1B2C9DA}"/>
                </a:ext>
              </a:extLst>
            </p:cNvPr>
            <p:cNvSpPr/>
            <p:nvPr/>
          </p:nvSpPr>
          <p:spPr>
            <a:xfrm>
              <a:off x="381000" y="3659534"/>
              <a:ext cx="4100388" cy="455693"/>
            </a:xfrm>
            <a:prstGeom prst="roundRect">
              <a:avLst/>
            </a:prstGeom>
            <a:solidFill>
              <a:srgbClr val="98C3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21" name="TextBox 20">
              <a:extLst>
                <a:ext uri="{FF2B5EF4-FFF2-40B4-BE49-F238E27FC236}">
                  <a16:creationId xmlns:a16="http://schemas.microsoft.com/office/drawing/2014/main" id="{70BA6D5C-5676-40EE-A17F-4D3FC24920D8}"/>
                </a:ext>
              </a:extLst>
            </p:cNvPr>
            <p:cNvSpPr txBox="1"/>
            <p:nvPr/>
          </p:nvSpPr>
          <p:spPr>
            <a:xfrm>
              <a:off x="1400766" y="3618368"/>
              <a:ext cx="2998382" cy="455693"/>
            </a:xfrm>
            <a:prstGeom prst="rect">
              <a:avLst/>
            </a:prstGeom>
          </p:spPr>
          <p:txBody>
            <a:bodyPr vert="horz" wrap="square" lIns="0" tIns="0" rIns="0" bIns="0" rtlCol="0" anchor="b" anchorCtr="0">
              <a:noAutofit/>
            </a:bodyPr>
            <a:lstStyle/>
            <a:p>
              <a:r>
                <a:rPr lang="en-US" sz="1200" dirty="0">
                  <a:latin typeface="+mn-lt"/>
                </a:rPr>
                <a:t>For Financial Professional Use Only. </a:t>
              </a:r>
            </a:p>
            <a:p>
              <a:r>
                <a:rPr lang="en-US" sz="1200" dirty="0">
                  <a:latin typeface="+mn-lt"/>
                </a:rPr>
                <a:t>Not For Use with the Public.</a:t>
              </a:r>
              <a:endParaRPr lang="en-US" sz="1200" spc="0" dirty="0">
                <a:latin typeface="+mn-lt"/>
              </a:endParaRPr>
            </a:p>
          </p:txBody>
        </p:sp>
        <p:sp>
          <p:nvSpPr>
            <p:cNvPr id="22" name="TextBox 21">
              <a:extLst>
                <a:ext uri="{FF2B5EF4-FFF2-40B4-BE49-F238E27FC236}">
                  <a16:creationId xmlns:a16="http://schemas.microsoft.com/office/drawing/2014/main" id="{DF03391C-86E2-4D56-85D4-E89F68DD1BEF}"/>
                </a:ext>
              </a:extLst>
            </p:cNvPr>
            <p:cNvSpPr txBox="1"/>
            <p:nvPr/>
          </p:nvSpPr>
          <p:spPr>
            <a:xfrm>
              <a:off x="708003" y="3721963"/>
              <a:ext cx="365760" cy="365760"/>
            </a:xfrm>
            <a:prstGeom prst="rect">
              <a:avLst/>
            </a:prstGeom>
            <a:ln>
              <a:solidFill>
                <a:schemeClr val="tx1">
                  <a:lumMod val="90000"/>
                  <a:lumOff val="10000"/>
                </a:schemeClr>
              </a:solidFill>
            </a:ln>
            <a:effectLst>
              <a:outerShdw blurRad="50800" dist="38100" dir="2700000" algn="tl" rotWithShape="0">
                <a:prstClr val="black">
                  <a:alpha val="40000"/>
                </a:prstClr>
              </a:outerShdw>
            </a:effectLst>
          </p:spPr>
          <p:txBody>
            <a:bodyPr vert="horz" wrap="square" lIns="0" tIns="0" rIns="0" bIns="0" rtlCol="0" anchor="ctr" anchorCtr="0">
              <a:noAutofit/>
            </a:bodyPr>
            <a:lstStyle/>
            <a:p>
              <a:pPr algn="ctr"/>
              <a:r>
                <a:rPr lang="en-US" sz="1600" dirty="0">
                  <a:latin typeface="+mj-lt"/>
                </a:rPr>
                <a:t>CE</a:t>
              </a:r>
            </a:p>
          </p:txBody>
        </p:sp>
      </p:grpSp>
      <p:sp>
        <p:nvSpPr>
          <p:cNvPr id="14" name="TextBox 13">
            <a:extLst>
              <a:ext uri="{FF2B5EF4-FFF2-40B4-BE49-F238E27FC236}">
                <a16:creationId xmlns:a16="http://schemas.microsoft.com/office/drawing/2014/main" id="{D39ACFF5-50FF-449B-86EB-E0808B921C92}"/>
              </a:ext>
            </a:extLst>
          </p:cNvPr>
          <p:cNvSpPr txBox="1"/>
          <p:nvPr userDrawn="1"/>
        </p:nvSpPr>
        <p:spPr>
          <a:xfrm>
            <a:off x="-304800" y="6263602"/>
            <a:ext cx="4550193" cy="307700"/>
          </a:xfrm>
          <a:prstGeom prst="rect">
            <a:avLst/>
          </a:prstGeom>
        </p:spPr>
        <p:txBody>
          <a:bodyPr vert="horz" wrap="square" lIns="0" tIns="0" rIns="0" bIns="0" rtlCol="0" anchor="ctr" anchorCtr="0">
            <a:noAutofit/>
          </a:bodyPr>
          <a:lstStyle/>
          <a:p>
            <a:r>
              <a:rPr lang="en-US" sz="1000" dirty="0">
                <a:solidFill>
                  <a:schemeClr val="accent4">
                    <a:lumMod val="50000"/>
                  </a:schemeClr>
                </a:solidFill>
              </a:rPr>
              <a:t>1030029-00001-00 </a:t>
            </a:r>
            <a:r>
              <a:rPr lang="en-US" sz="1000" dirty="0">
                <a:solidFill>
                  <a:schemeClr val="accent4">
                    <a:lumMod val="50000"/>
                  </a:schemeClr>
                </a:solidFill>
                <a:latin typeface="+mn-lt"/>
              </a:rPr>
              <a:t>Ed. 01/2020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accent4">
                    <a:lumMod val="50000"/>
                  </a:schemeClr>
                </a:solidFill>
                <a:cs typeface="Arial" panose="020B0604020202020204" pitchFamily="34" charset="0"/>
              </a:rPr>
              <a:t>FOR FINANCIAL PROFESSIONAL USE ONLY. NOT FOR CONSUMER USE</a:t>
            </a:r>
          </a:p>
        </p:txBody>
      </p:sp>
    </p:spTree>
    <p:extLst>
      <p:ext uri="{BB962C8B-B14F-4D97-AF65-F5344CB8AC3E}">
        <p14:creationId xmlns:p14="http://schemas.microsoft.com/office/powerpoint/2010/main" val="333294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2_Image Title Slide - ISG TAG 4">
    <p:spTree>
      <p:nvGrpSpPr>
        <p:cNvPr id="1" name=""/>
        <p:cNvGrpSpPr/>
        <p:nvPr/>
      </p:nvGrpSpPr>
      <p:grpSpPr>
        <a:xfrm>
          <a:off x="0" y="0"/>
          <a:ext cx="0" cy="0"/>
          <a:chOff x="0" y="0"/>
          <a:chExt cx="0" cy="0"/>
        </a:xfrm>
      </p:grpSpPr>
      <p:pic>
        <p:nvPicPr>
          <p:cNvPr id="8" name="Picture 7" descr="A picture containing indoor, person, table, cake&#10;&#10;Description automatically generated">
            <a:extLst>
              <a:ext uri="{FF2B5EF4-FFF2-40B4-BE49-F238E27FC236}">
                <a16:creationId xmlns:a16="http://schemas.microsoft.com/office/drawing/2014/main" id="{40F89A09-D9BA-9442-B3A1-BA451A7CE0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6444"/>
          <a:stretch/>
        </p:blipFill>
        <p:spPr>
          <a:xfrm>
            <a:off x="1345707" y="0"/>
            <a:ext cx="8595360" cy="6858000"/>
          </a:xfrm>
          <a:prstGeom prst="rect">
            <a:avLst/>
          </a:prstGeom>
        </p:spPr>
      </p:pic>
      <p:sp>
        <p:nvSpPr>
          <p:cNvPr id="2" name="TextBox 1">
            <a:extLst>
              <a:ext uri="{FF2B5EF4-FFF2-40B4-BE49-F238E27FC236}">
                <a16:creationId xmlns:a16="http://schemas.microsoft.com/office/drawing/2014/main" id="{C4BCD58F-E657-F64A-B691-5D817E6922BE}"/>
              </a:ext>
            </a:extLst>
          </p:cNvPr>
          <p:cNvSpPr txBox="1"/>
          <p:nvPr/>
        </p:nvSpPr>
        <p:spPr>
          <a:xfrm>
            <a:off x="-188595" y="-34290"/>
            <a:ext cx="0" cy="0"/>
          </a:xfrm>
          <a:prstGeom prst="rect">
            <a:avLst/>
          </a:prstGeom>
        </p:spPr>
        <p:txBody>
          <a:bodyPr vert="horz" wrap="none" lIns="0" tIns="0" rIns="0" bIns="0" rtlCol="0" anchor="b" anchorCtr="0">
            <a:noAutofit/>
          </a:bodyPr>
          <a:lstStyle/>
          <a:p>
            <a:endParaRPr lang="en-US" sz="1200" spc="0" dirty="0"/>
          </a:p>
        </p:txBody>
      </p:sp>
      <p:sp>
        <p:nvSpPr>
          <p:cNvPr id="14" name="Subtitle 8">
            <a:extLst>
              <a:ext uri="{FF2B5EF4-FFF2-40B4-BE49-F238E27FC236}">
                <a16:creationId xmlns:a16="http://schemas.microsoft.com/office/drawing/2014/main" id="{2FE7B3EA-AA01-084F-B366-F631B06A719C}"/>
              </a:ext>
            </a:extLst>
          </p:cNvPr>
          <p:cNvSpPr>
            <a:spLocks noGrp="1"/>
          </p:cNvSpPr>
          <p:nvPr>
            <p:ph type="subTitle" idx="1"/>
          </p:nvPr>
        </p:nvSpPr>
        <p:spPr>
          <a:xfrm>
            <a:off x="548640" y="3931920"/>
            <a:ext cx="6041873" cy="253916"/>
          </a:xfrm>
          <a:prstGeom prst="rect">
            <a:avLst/>
          </a:prstGeom>
        </p:spPr>
        <p:txBody>
          <a:bodyPr anchor="b"/>
          <a:lstStyle>
            <a:lvl1pPr marL="0" indent="0" algn="l">
              <a:buNone/>
              <a:tabLst/>
              <a:defRPr sz="1650" b="0" i="0">
                <a:solidFill>
                  <a:schemeClr val="tx2"/>
                </a:solidFill>
                <a:latin typeface="+mj-lt"/>
                <a:ea typeface="PrudentialModern Medium" charset="0"/>
                <a:cs typeface="PrudentialModern Medium" charset="0"/>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endParaRPr kumimoji="0" lang="en-US" dirty="0"/>
          </a:p>
        </p:txBody>
      </p:sp>
      <p:sp>
        <p:nvSpPr>
          <p:cNvPr id="15" name="Title 1">
            <a:extLst>
              <a:ext uri="{FF2B5EF4-FFF2-40B4-BE49-F238E27FC236}">
                <a16:creationId xmlns:a16="http://schemas.microsoft.com/office/drawing/2014/main" id="{62BD1E9E-1F66-8144-BD42-1B7E4E5B6B9F}"/>
              </a:ext>
            </a:extLst>
          </p:cNvPr>
          <p:cNvSpPr>
            <a:spLocks noGrp="1"/>
          </p:cNvSpPr>
          <p:nvPr>
            <p:ph type="title"/>
          </p:nvPr>
        </p:nvSpPr>
        <p:spPr>
          <a:xfrm>
            <a:off x="548640" y="2468880"/>
            <a:ext cx="6509385" cy="1384995"/>
          </a:xfrm>
        </p:spPr>
        <p:txBody>
          <a:bodyPr/>
          <a:lstStyle>
            <a:lvl1pPr>
              <a:lnSpc>
                <a:spcPct val="100000"/>
              </a:lnSpc>
              <a:defRPr sz="4500">
                <a:solidFill>
                  <a:schemeClr val="tx1"/>
                </a:solidFill>
                <a:latin typeface="+mj-lt"/>
              </a:defRPr>
            </a:lvl1pPr>
          </a:lstStyle>
          <a:p>
            <a:r>
              <a:rPr lang="en-US"/>
              <a:t>Click to edit Master title style</a:t>
            </a:r>
            <a:endParaRPr lang="en-US" dirty="0"/>
          </a:p>
        </p:txBody>
      </p:sp>
      <p:sp>
        <p:nvSpPr>
          <p:cNvPr id="12" name="Rectangle 11">
            <a:extLst>
              <a:ext uri="{FF2B5EF4-FFF2-40B4-BE49-F238E27FC236}">
                <a16:creationId xmlns:a16="http://schemas.microsoft.com/office/drawing/2014/main" id="{8263A7C2-9537-E044-A799-AAD2BC1F9185}"/>
              </a:ext>
            </a:extLst>
          </p:cNvPr>
          <p:cNvSpPr/>
          <p:nvPr userDrawn="1"/>
        </p:nvSpPr>
        <p:spPr>
          <a:xfrm>
            <a:off x="0" y="0"/>
            <a:ext cx="210312" cy="91958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7" name="Picture 16">
            <a:extLst>
              <a:ext uri="{FF2B5EF4-FFF2-40B4-BE49-F238E27FC236}">
                <a16:creationId xmlns:a16="http://schemas.microsoft.com/office/drawing/2014/main" id="{822F4209-2BF8-F042-932C-E2F2C8324533}"/>
              </a:ext>
            </a:extLst>
          </p:cNvPr>
          <p:cNvPicPr>
            <a:picLocks noChangeAspect="1"/>
          </p:cNvPicPr>
          <p:nvPr userDrawn="1"/>
        </p:nvPicPr>
        <p:blipFill>
          <a:blip r:embed="rId3"/>
          <a:stretch>
            <a:fillRect/>
          </a:stretch>
        </p:blipFill>
        <p:spPr>
          <a:xfrm>
            <a:off x="488986" y="279509"/>
            <a:ext cx="2642235" cy="639445"/>
          </a:xfrm>
          <a:prstGeom prst="rect">
            <a:avLst/>
          </a:prstGeom>
        </p:spPr>
      </p:pic>
      <p:pic>
        <p:nvPicPr>
          <p:cNvPr id="6" name="Picture 5">
            <a:extLst>
              <a:ext uri="{FF2B5EF4-FFF2-40B4-BE49-F238E27FC236}">
                <a16:creationId xmlns:a16="http://schemas.microsoft.com/office/drawing/2014/main" id="{BCD9E94A-B7E6-9743-856B-E41A0330499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530092" y="5956300"/>
            <a:ext cx="2159185" cy="673100"/>
          </a:xfrm>
          <a:prstGeom prst="rect">
            <a:avLst/>
          </a:prstGeom>
        </p:spPr>
      </p:pic>
    </p:spTree>
    <p:extLst>
      <p:ext uri="{BB962C8B-B14F-4D97-AF65-F5344CB8AC3E}">
        <p14:creationId xmlns:p14="http://schemas.microsoft.com/office/powerpoint/2010/main" val="8760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FDA55-CE48-B243-B433-83BF02CBFC7F}"/>
              </a:ext>
            </a:extLst>
          </p:cNvPr>
          <p:cNvSpPr/>
          <p:nvPr userDrawn="1"/>
        </p:nvSpPr>
        <p:spPr>
          <a:xfrm>
            <a:off x="0" y="214940"/>
            <a:ext cx="9144000" cy="108046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12"/>
          </p:nvPr>
        </p:nvSpPr>
        <p:spPr>
          <a:xfrm>
            <a:off x="730108" y="2322229"/>
            <a:ext cx="8229600" cy="1631216"/>
          </a:xfrm>
        </p:spPr>
        <p:txBody>
          <a:bodyPr/>
          <a:lstStyle>
            <a:lvl2pPr>
              <a:lnSpc>
                <a:spcPts val="1640"/>
              </a:lnSpc>
              <a:defRPr>
                <a:solidFill>
                  <a:schemeClr val="accent4">
                    <a:lumMod val="10000"/>
                  </a:schemeClr>
                </a:solidFill>
              </a:defRPr>
            </a:lvl2pPr>
            <a:lvl3pPr>
              <a:defRPr>
                <a:solidFill>
                  <a:schemeClr val="accent4">
                    <a:lumMod val="10000"/>
                  </a:schemeClr>
                </a:solidFill>
              </a:defRPr>
            </a:lvl3pPr>
            <a:lvl4pPr>
              <a:defRPr>
                <a:solidFill>
                  <a:schemeClr val="accent4">
                    <a:lumMod val="10000"/>
                  </a:schemeClr>
                </a:solidFill>
              </a:defRPr>
            </a:lvl4pPr>
            <a:lvl5pPr>
              <a:defRPr>
                <a:solidFill>
                  <a:schemeClr val="accent4">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EF04FAC9-1BCA-6947-816C-D654A7BFCCDE}"/>
              </a:ext>
            </a:extLst>
          </p:cNvPr>
          <p:cNvSpPr txBox="1"/>
          <p:nvPr/>
        </p:nvSpPr>
        <p:spPr>
          <a:xfrm>
            <a:off x="1697355" y="6503670"/>
            <a:ext cx="0" cy="0"/>
          </a:xfrm>
          <a:prstGeom prst="rect">
            <a:avLst/>
          </a:prstGeom>
        </p:spPr>
        <p:txBody>
          <a:bodyPr vert="horz" wrap="none" lIns="0" tIns="0" rIns="0" bIns="0" rtlCol="0" anchor="b" anchorCtr="0">
            <a:noAutofit/>
          </a:bodyPr>
          <a:lstStyle/>
          <a:p>
            <a:endParaRPr lang="en-US" sz="1200" spc="0" dirty="0"/>
          </a:p>
        </p:txBody>
      </p:sp>
      <p:sp>
        <p:nvSpPr>
          <p:cNvPr id="8" name="TextBox 7">
            <a:extLst>
              <a:ext uri="{FF2B5EF4-FFF2-40B4-BE49-F238E27FC236}">
                <a16:creationId xmlns:a16="http://schemas.microsoft.com/office/drawing/2014/main" id="{0F5D0BED-0A14-B541-9C58-74E21B7CAC69}"/>
              </a:ext>
            </a:extLst>
          </p:cNvPr>
          <p:cNvSpPr txBox="1"/>
          <p:nvPr/>
        </p:nvSpPr>
        <p:spPr>
          <a:xfrm>
            <a:off x="1311593" y="6503670"/>
            <a:ext cx="0" cy="0"/>
          </a:xfrm>
          <a:prstGeom prst="rect">
            <a:avLst/>
          </a:prstGeom>
        </p:spPr>
        <p:txBody>
          <a:bodyPr vert="horz" wrap="none" lIns="0" tIns="0" rIns="0" bIns="0" rtlCol="0" anchor="b" anchorCtr="0">
            <a:noAutofit/>
          </a:bodyPr>
          <a:lstStyle/>
          <a:p>
            <a:endParaRPr lang="en-US" sz="1200" spc="0" dirty="0"/>
          </a:p>
        </p:txBody>
      </p:sp>
      <p:sp>
        <p:nvSpPr>
          <p:cNvPr id="7" name="TextBox 6">
            <a:extLst>
              <a:ext uri="{FF2B5EF4-FFF2-40B4-BE49-F238E27FC236}">
                <a16:creationId xmlns:a16="http://schemas.microsoft.com/office/drawing/2014/main" id="{1A0700EE-1813-E743-B5A7-F10FE559E8D2}"/>
              </a:ext>
            </a:extLst>
          </p:cNvPr>
          <p:cNvSpPr txBox="1"/>
          <p:nvPr/>
        </p:nvSpPr>
        <p:spPr>
          <a:xfrm>
            <a:off x="8719457" y="6422571"/>
            <a:ext cx="0" cy="0"/>
          </a:xfrm>
          <a:prstGeom prst="rect">
            <a:avLst/>
          </a:prstGeom>
        </p:spPr>
        <p:txBody>
          <a:bodyPr vert="horz" wrap="none" lIns="0" tIns="0" rIns="0" bIns="0" rtlCol="0" anchor="b" anchorCtr="0">
            <a:noAutofit/>
          </a:bodyPr>
          <a:lstStyle/>
          <a:p>
            <a:endParaRPr lang="en-US" sz="1200" spc="0" dirty="0"/>
          </a:p>
        </p:txBody>
      </p:sp>
      <p:sp>
        <p:nvSpPr>
          <p:cNvPr id="11" name="Title Placeholder 13">
            <a:extLst>
              <a:ext uri="{FF2B5EF4-FFF2-40B4-BE49-F238E27FC236}">
                <a16:creationId xmlns:a16="http://schemas.microsoft.com/office/drawing/2014/main" id="{B396224E-9A3A-42C2-9B7E-FD5FE952BB2D}"/>
              </a:ext>
            </a:extLst>
          </p:cNvPr>
          <p:cNvSpPr>
            <a:spLocks noGrp="1"/>
          </p:cNvSpPr>
          <p:nvPr>
            <p:ph type="title" hasCustomPrompt="1"/>
          </p:nvPr>
        </p:nvSpPr>
        <p:spPr>
          <a:xfrm>
            <a:off x="609600" y="214940"/>
            <a:ext cx="8534400" cy="1080460"/>
          </a:xfrm>
          <a:prstGeom prst="rect">
            <a:avLst/>
          </a:prstGeom>
        </p:spPr>
        <p:txBody>
          <a:bodyPr vert="horz" wrap="square" lIns="0" tIns="0" rIns="0" bIns="0" rtlCol="0" anchor="ctr" anchorCtr="0">
            <a:noAutofit/>
          </a:bodyPr>
          <a:lstStyle>
            <a:lvl1pPr>
              <a:defRPr sz="3300">
                <a:solidFill>
                  <a:schemeClr val="bg1"/>
                </a:solidFill>
              </a:defRPr>
            </a:lvl1pPr>
          </a:lstStyle>
          <a:p>
            <a:r>
              <a:rPr lang="en-US" dirty="0"/>
              <a:t>The Secure Act</a:t>
            </a:r>
          </a:p>
        </p:txBody>
      </p:sp>
      <p:sp>
        <p:nvSpPr>
          <p:cNvPr id="16" name="Rectangle 15">
            <a:extLst>
              <a:ext uri="{FF2B5EF4-FFF2-40B4-BE49-F238E27FC236}">
                <a16:creationId xmlns:a16="http://schemas.microsoft.com/office/drawing/2014/main" id="{7D2E0F13-5CBC-1B45-BCB0-975669B82B41}"/>
              </a:ext>
            </a:extLst>
          </p:cNvPr>
          <p:cNvSpPr/>
          <p:nvPr userDrawn="1"/>
        </p:nvSpPr>
        <p:spPr>
          <a:xfrm>
            <a:off x="8440459" y="6231367"/>
            <a:ext cx="171450" cy="6400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8" name="TextBox 17">
            <a:extLst>
              <a:ext uri="{FF2B5EF4-FFF2-40B4-BE49-F238E27FC236}">
                <a16:creationId xmlns:a16="http://schemas.microsoft.com/office/drawing/2014/main" id="{73B71956-7F91-2547-806C-62408B7CAC5E}"/>
              </a:ext>
            </a:extLst>
          </p:cNvPr>
          <p:cNvSpPr txBox="1"/>
          <p:nvPr userDrawn="1"/>
        </p:nvSpPr>
        <p:spPr>
          <a:xfrm>
            <a:off x="5772151" y="6185647"/>
            <a:ext cx="2464201" cy="685800"/>
          </a:xfrm>
          <a:prstGeom prst="rect">
            <a:avLst/>
          </a:prstGeom>
        </p:spPr>
        <p:txBody>
          <a:bodyPr vert="horz" wrap="square" lIns="0" tIns="0" rIns="0" bIns="0" rtlCol="0" anchor="ctr" anchorCtr="0">
            <a:noAutofit/>
          </a:bodyPr>
          <a:lstStyle/>
          <a:p>
            <a:pPr lvl="0" algn="r"/>
            <a:r>
              <a:rPr lang="en-US" sz="1000" b="1" dirty="0">
                <a:solidFill>
                  <a:schemeClr val="tx2"/>
                </a:solidFill>
                <a:latin typeface="+mj-lt"/>
              </a:rPr>
              <a:t>Prudential</a:t>
            </a:r>
            <a:r>
              <a:rPr lang="en-US" sz="1000" b="1" dirty="0">
                <a:latin typeface="+mj-lt"/>
              </a:rPr>
              <a:t> Individual Solutions</a:t>
            </a:r>
          </a:p>
        </p:txBody>
      </p:sp>
      <p:sp>
        <p:nvSpPr>
          <p:cNvPr id="19" name="Slide Number Placeholder 3">
            <a:extLst>
              <a:ext uri="{FF2B5EF4-FFF2-40B4-BE49-F238E27FC236}">
                <a16:creationId xmlns:a16="http://schemas.microsoft.com/office/drawing/2014/main" id="{EF30B8B9-8258-244F-972F-86D15C91B812}"/>
              </a:ext>
            </a:extLst>
          </p:cNvPr>
          <p:cNvSpPr>
            <a:spLocks noGrp="1"/>
          </p:cNvSpPr>
          <p:nvPr>
            <p:ph type="sldNum" sz="quarter" idx="11"/>
          </p:nvPr>
        </p:nvSpPr>
        <p:spPr>
          <a:xfrm>
            <a:off x="8628238" y="6185647"/>
            <a:ext cx="514350" cy="685800"/>
          </a:xfrm>
        </p:spPr>
        <p:txBody>
          <a:bodyPr/>
          <a:lstStyle>
            <a:lvl1pPr algn="ctr">
              <a:defRPr>
                <a:solidFill>
                  <a:schemeClr val="accent4">
                    <a:lumMod val="50000"/>
                  </a:schemeClr>
                </a:solidFill>
              </a:defRPr>
            </a:lvl1pPr>
          </a:lstStyle>
          <a:p>
            <a:fld id="{BB544E63-09F9-914E-B731-EB7D262F5FD2}" type="slidenum">
              <a:rPr lang="en-US" smtClean="0"/>
              <a:pPr/>
              <a:t>‹#›</a:t>
            </a:fld>
            <a:endParaRPr lang="en-US" dirty="0"/>
          </a:p>
        </p:txBody>
      </p:sp>
    </p:spTree>
    <p:extLst>
      <p:ext uri="{BB962C8B-B14F-4D97-AF65-F5344CB8AC3E}">
        <p14:creationId xmlns:p14="http://schemas.microsoft.com/office/powerpoint/2010/main" val="250236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ransition Pag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634175-8A8E-6745-9356-522422CBA344}"/>
              </a:ext>
            </a:extLst>
          </p:cNvPr>
          <p:cNvPicPr>
            <a:picLocks noChangeAspect="1"/>
          </p:cNvPicPr>
          <p:nvPr/>
        </p:nvPicPr>
        <p:blipFill rotWithShape="1">
          <a:blip r:embed="rId2">
            <a:extLst>
              <a:ext uri="{28A0092B-C50C-407E-A947-70E740481C1C}">
                <a14:useLocalDpi xmlns:a14="http://schemas.microsoft.com/office/drawing/2010/main" val="0"/>
              </a:ext>
            </a:extLst>
          </a:blip>
          <a:srcRect l="26345" t="32456" r="3300" b="5128"/>
          <a:stretch/>
        </p:blipFill>
        <p:spPr>
          <a:xfrm>
            <a:off x="0" y="0"/>
            <a:ext cx="9169664" cy="6232471"/>
          </a:xfrm>
          <a:prstGeom prst="rect">
            <a:avLst/>
          </a:prstGeom>
        </p:spPr>
      </p:pic>
      <p:sp>
        <p:nvSpPr>
          <p:cNvPr id="7" name="Text Placeholder 6"/>
          <p:cNvSpPr>
            <a:spLocks noGrp="1"/>
          </p:cNvSpPr>
          <p:nvPr>
            <p:ph type="body" sz="quarter" idx="14" hasCustomPrompt="1"/>
          </p:nvPr>
        </p:nvSpPr>
        <p:spPr>
          <a:xfrm>
            <a:off x="1053306" y="2817853"/>
            <a:ext cx="7037388" cy="461665"/>
          </a:xfrm>
        </p:spPr>
        <p:txBody>
          <a:bodyPr/>
          <a:lstStyle>
            <a:lvl1pPr>
              <a:defRPr sz="3000">
                <a:solidFill>
                  <a:schemeClr val="tx1"/>
                </a:solidFill>
              </a:defRPr>
            </a:lvl1pPr>
          </a:lstStyle>
          <a:p>
            <a:pPr lvl="0"/>
            <a:r>
              <a:rPr lang="en-US" dirty="0"/>
              <a:t>Click to edit Transition Page</a:t>
            </a:r>
          </a:p>
        </p:txBody>
      </p:sp>
      <p:sp>
        <p:nvSpPr>
          <p:cNvPr id="10" name="Slide Number Placeholder 3">
            <a:extLst>
              <a:ext uri="{FF2B5EF4-FFF2-40B4-BE49-F238E27FC236}">
                <a16:creationId xmlns:a16="http://schemas.microsoft.com/office/drawing/2014/main" id="{1EA2BAE6-C69B-3245-8A61-15B866475BBA}"/>
              </a:ext>
            </a:extLst>
          </p:cNvPr>
          <p:cNvSpPr>
            <a:spLocks noGrp="1"/>
          </p:cNvSpPr>
          <p:nvPr>
            <p:ph type="sldNum" sz="quarter" idx="11"/>
          </p:nvPr>
        </p:nvSpPr>
        <p:spPr>
          <a:xfrm>
            <a:off x="8628238" y="6185647"/>
            <a:ext cx="514350" cy="685800"/>
          </a:xfrm>
        </p:spPr>
        <p:txBody>
          <a:bodyPr/>
          <a:lstStyle>
            <a:lvl1pPr algn="l">
              <a:defRPr>
                <a:solidFill>
                  <a:schemeClr val="accent4">
                    <a:lumMod val="50000"/>
                  </a:schemeClr>
                </a:solidFill>
              </a:defRPr>
            </a:lvl1pPr>
          </a:lstStyle>
          <a:p>
            <a:pPr algn="ctr"/>
            <a:fld id="{BB544E63-09F9-914E-B731-EB7D262F5FD2}" type="slidenum">
              <a:rPr lang="en-US" smtClean="0"/>
              <a:pPr algn="ctr"/>
              <a:t>‹#›</a:t>
            </a:fld>
            <a:endParaRPr lang="en-US" dirty="0"/>
          </a:p>
        </p:txBody>
      </p:sp>
      <p:sp>
        <p:nvSpPr>
          <p:cNvPr id="12" name="TextBox 11">
            <a:extLst>
              <a:ext uri="{FF2B5EF4-FFF2-40B4-BE49-F238E27FC236}">
                <a16:creationId xmlns:a16="http://schemas.microsoft.com/office/drawing/2014/main" id="{38131E8B-3522-3040-9EA0-2B575D86F209}"/>
              </a:ext>
            </a:extLst>
          </p:cNvPr>
          <p:cNvSpPr txBox="1"/>
          <p:nvPr/>
        </p:nvSpPr>
        <p:spPr>
          <a:xfrm>
            <a:off x="1697355" y="6503670"/>
            <a:ext cx="0" cy="0"/>
          </a:xfrm>
          <a:prstGeom prst="rect">
            <a:avLst/>
          </a:prstGeom>
        </p:spPr>
        <p:txBody>
          <a:bodyPr vert="horz" wrap="none" lIns="0" tIns="0" rIns="0" bIns="0" rtlCol="0" anchor="b" anchorCtr="0">
            <a:noAutofit/>
          </a:bodyPr>
          <a:lstStyle/>
          <a:p>
            <a:endParaRPr lang="en-US" sz="1200" spc="0" dirty="0"/>
          </a:p>
        </p:txBody>
      </p:sp>
      <p:sp>
        <p:nvSpPr>
          <p:cNvPr id="13" name="TextBox 12">
            <a:extLst>
              <a:ext uri="{FF2B5EF4-FFF2-40B4-BE49-F238E27FC236}">
                <a16:creationId xmlns:a16="http://schemas.microsoft.com/office/drawing/2014/main" id="{8F8A2F65-4A30-3B43-98BF-7053398A920B}"/>
              </a:ext>
            </a:extLst>
          </p:cNvPr>
          <p:cNvSpPr txBox="1"/>
          <p:nvPr/>
        </p:nvSpPr>
        <p:spPr>
          <a:xfrm>
            <a:off x="1311593" y="6503670"/>
            <a:ext cx="0" cy="0"/>
          </a:xfrm>
          <a:prstGeom prst="rect">
            <a:avLst/>
          </a:prstGeom>
        </p:spPr>
        <p:txBody>
          <a:bodyPr vert="horz" wrap="none" lIns="0" tIns="0" rIns="0" bIns="0" rtlCol="0" anchor="b" anchorCtr="0">
            <a:noAutofit/>
          </a:bodyPr>
          <a:lstStyle/>
          <a:p>
            <a:endParaRPr lang="en-US" sz="1200" spc="0" dirty="0"/>
          </a:p>
        </p:txBody>
      </p:sp>
      <p:sp>
        <p:nvSpPr>
          <p:cNvPr id="14" name="TextBox 13">
            <a:extLst>
              <a:ext uri="{FF2B5EF4-FFF2-40B4-BE49-F238E27FC236}">
                <a16:creationId xmlns:a16="http://schemas.microsoft.com/office/drawing/2014/main" id="{D4DE7676-53DD-D74E-B9C8-275491047014}"/>
              </a:ext>
            </a:extLst>
          </p:cNvPr>
          <p:cNvSpPr txBox="1"/>
          <p:nvPr/>
        </p:nvSpPr>
        <p:spPr>
          <a:xfrm>
            <a:off x="5772151" y="6185647"/>
            <a:ext cx="2464201" cy="685800"/>
          </a:xfrm>
          <a:prstGeom prst="rect">
            <a:avLst/>
          </a:prstGeom>
        </p:spPr>
        <p:txBody>
          <a:bodyPr vert="horz" wrap="square" lIns="0" tIns="0" rIns="0" bIns="0" rtlCol="0" anchor="ctr" anchorCtr="0">
            <a:noAutofit/>
          </a:bodyPr>
          <a:lstStyle/>
          <a:p>
            <a:pPr lvl="0" algn="r"/>
            <a:r>
              <a:rPr lang="en-US" sz="1000" b="1" dirty="0">
                <a:solidFill>
                  <a:schemeClr val="tx2"/>
                </a:solidFill>
                <a:latin typeface="+mj-lt"/>
              </a:rPr>
              <a:t>Prudential</a:t>
            </a:r>
            <a:r>
              <a:rPr lang="en-US" sz="1000" b="1" dirty="0">
                <a:latin typeface="+mj-lt"/>
              </a:rPr>
              <a:t> Individual Solutions – Annuities</a:t>
            </a:r>
          </a:p>
        </p:txBody>
      </p:sp>
      <p:sp>
        <p:nvSpPr>
          <p:cNvPr id="15" name="Rectangle 14">
            <a:extLst>
              <a:ext uri="{FF2B5EF4-FFF2-40B4-BE49-F238E27FC236}">
                <a16:creationId xmlns:a16="http://schemas.microsoft.com/office/drawing/2014/main" id="{1071E4B2-BDAA-5D42-A0E4-77269A59BC3E}"/>
              </a:ext>
            </a:extLst>
          </p:cNvPr>
          <p:cNvSpPr/>
          <p:nvPr/>
        </p:nvSpPr>
        <p:spPr>
          <a:xfrm>
            <a:off x="8440459" y="6217921"/>
            <a:ext cx="171450" cy="6535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6" name="TextBox 15">
            <a:extLst>
              <a:ext uri="{FF2B5EF4-FFF2-40B4-BE49-F238E27FC236}">
                <a16:creationId xmlns:a16="http://schemas.microsoft.com/office/drawing/2014/main" id="{B1E3FA00-EDCE-2548-9332-C00420FD2978}"/>
              </a:ext>
            </a:extLst>
          </p:cNvPr>
          <p:cNvSpPr txBox="1"/>
          <p:nvPr/>
        </p:nvSpPr>
        <p:spPr>
          <a:xfrm>
            <a:off x="8719457" y="6422571"/>
            <a:ext cx="0" cy="0"/>
          </a:xfrm>
          <a:prstGeom prst="rect">
            <a:avLst/>
          </a:prstGeom>
        </p:spPr>
        <p:txBody>
          <a:bodyPr vert="horz" wrap="none" lIns="0" tIns="0" rIns="0" bIns="0" rtlCol="0" anchor="b" anchorCtr="0">
            <a:noAutofit/>
          </a:bodyPr>
          <a:lstStyle/>
          <a:p>
            <a:endParaRPr lang="en-US" sz="1200" spc="0" dirty="0"/>
          </a:p>
        </p:txBody>
      </p:sp>
    </p:spTree>
    <p:extLst>
      <p:ext uri="{BB962C8B-B14F-4D97-AF65-F5344CB8AC3E}">
        <p14:creationId xmlns:p14="http://schemas.microsoft.com/office/powerpoint/2010/main" val="3066389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15200" cy="914400"/>
          </a:xfrm>
        </p:spPr>
        <p:txBody>
          <a:bodyPr/>
          <a:lstStyle/>
          <a:p>
            <a:r>
              <a:rPr lang="en-US" dirty="0"/>
              <a:t>Click to edit Master title style</a:t>
            </a:r>
          </a:p>
        </p:txBody>
      </p:sp>
      <p:sp>
        <p:nvSpPr>
          <p:cNvPr id="3" name="Text Placeholder 2"/>
          <p:cNvSpPr>
            <a:spLocks noGrp="1"/>
          </p:cNvSpPr>
          <p:nvPr>
            <p:ph type="body" sz="half" idx="1"/>
          </p:nvPr>
        </p:nvSpPr>
        <p:spPr>
          <a:xfrm>
            <a:off x="457200" y="1219200"/>
            <a:ext cx="4038600" cy="1641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219200"/>
            <a:ext cx="4038600" cy="307777"/>
          </a:xfrm>
        </p:spPr>
        <p:txBody>
          <a:bodyPr/>
          <a:lstStyle/>
          <a:p>
            <a:pPr lvl="0"/>
            <a:endParaRPr lang="en-US" noProof="0"/>
          </a:p>
        </p:txBody>
      </p:sp>
      <p:sp>
        <p:nvSpPr>
          <p:cNvPr id="5" name="Rectangle 19"/>
          <p:cNvSpPr>
            <a:spLocks noGrp="1" noChangeArrowheads="1"/>
          </p:cNvSpPr>
          <p:nvPr>
            <p:ph type="dt" sz="half" idx="10"/>
          </p:nvPr>
        </p:nvSpPr>
        <p:spPr/>
        <p:txBody>
          <a:bodyPr/>
          <a:lstStyle>
            <a:lvl1pPr>
              <a:defRPr>
                <a:solidFill>
                  <a:schemeClr val="tx1"/>
                </a:solidFill>
              </a:defRPr>
            </a:lvl1pPr>
          </a:lstStyle>
          <a:p>
            <a:pPr>
              <a:defRPr/>
            </a:pPr>
            <a:endParaRPr lang="en-US"/>
          </a:p>
        </p:txBody>
      </p:sp>
      <p:sp>
        <p:nvSpPr>
          <p:cNvPr id="6" name="Footer Placeholder 12"/>
          <p:cNvSpPr>
            <a:spLocks noGrp="1"/>
          </p:cNvSpPr>
          <p:nvPr>
            <p:ph type="ftr" sz="quarter" idx="11"/>
          </p:nvPr>
        </p:nvSpPr>
        <p:spPr/>
        <p:txBody>
          <a:bodyPr/>
          <a:lstStyle>
            <a:lvl1pPr>
              <a:defRPr sz="971" b="0">
                <a:solidFill>
                  <a:srgbClr val="898D93"/>
                </a:solidFill>
                <a:latin typeface="Arial" pitchFamily="34" charset="0"/>
                <a:ea typeface="ＭＳ Ｐゴシック" charset="0"/>
                <a:cs typeface="Arial" pitchFamily="34" charset="0"/>
              </a:defRPr>
            </a:lvl1pPr>
          </a:lstStyle>
          <a:p>
            <a:pPr>
              <a:defRPr/>
            </a:pPr>
            <a:endParaRPr lang="en-US">
              <a:solidFill>
                <a:schemeClr val="bg2"/>
              </a:solidFill>
            </a:endParaRPr>
          </a:p>
        </p:txBody>
      </p:sp>
    </p:spTree>
    <p:extLst>
      <p:ext uri="{BB962C8B-B14F-4D97-AF65-F5344CB8AC3E}">
        <p14:creationId xmlns:p14="http://schemas.microsoft.com/office/powerpoint/2010/main" val="16039417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4343400" y="6172202"/>
            <a:ext cx="4000500" cy="685799"/>
          </a:xfrm>
          <a:prstGeom prst="rect">
            <a:avLst/>
          </a:prstGeom>
        </p:spPr>
        <p:txBody>
          <a:bodyPr vert="horz" lIns="0" tIns="0" rIns="0" bIns="0" rtlCol="0" anchor="ctr"/>
          <a:lstStyle>
            <a:lvl1pPr algn="r">
              <a:defRPr sz="900" b="0" i="0">
                <a:solidFill>
                  <a:schemeClr val="accent4">
                    <a:lumMod val="50000"/>
                  </a:schemeClr>
                </a:solidFill>
                <a:latin typeface="+mn-lt"/>
              </a:defRPr>
            </a:lvl1pPr>
          </a:lstStyle>
          <a:p>
            <a:endParaRPr lang="en-US" dirty="0"/>
          </a:p>
        </p:txBody>
      </p:sp>
      <p:sp>
        <p:nvSpPr>
          <p:cNvPr id="10" name="Slide Number Placeholder 5"/>
          <p:cNvSpPr>
            <a:spLocks noGrp="1"/>
          </p:cNvSpPr>
          <p:nvPr>
            <p:ph type="sldNum" sz="quarter" idx="4"/>
          </p:nvPr>
        </p:nvSpPr>
        <p:spPr>
          <a:xfrm>
            <a:off x="8331201" y="6172200"/>
            <a:ext cx="355600" cy="685800"/>
          </a:xfrm>
          <a:prstGeom prst="rect">
            <a:avLst/>
          </a:prstGeom>
        </p:spPr>
        <p:txBody>
          <a:bodyPr vert="horz" lIns="0" tIns="0" rIns="0" bIns="0" rtlCol="0" anchor="ctr"/>
          <a:lstStyle>
            <a:lvl1pPr algn="r">
              <a:defRPr sz="900" b="0" i="0">
                <a:solidFill>
                  <a:schemeClr val="accent4">
                    <a:lumMod val="50000"/>
                  </a:schemeClr>
                </a:solidFill>
                <a:latin typeface="+mn-lt"/>
              </a:defRPr>
            </a:lvl1pPr>
          </a:lstStyle>
          <a:p>
            <a:pPr algn="ctr"/>
            <a:fld id="{BB544E63-09F9-914E-B731-EB7D262F5FD2}" type="slidenum">
              <a:rPr lang="en-US" smtClean="0"/>
              <a:pPr algn="ctr"/>
              <a:t>‹#›</a:t>
            </a:fld>
            <a:endParaRPr lang="en-US" dirty="0"/>
          </a:p>
        </p:txBody>
      </p:sp>
      <p:sp>
        <p:nvSpPr>
          <p:cNvPr id="11" name="Text Placeholder 10"/>
          <p:cNvSpPr txBox="1">
            <a:spLocks/>
          </p:cNvSpPr>
          <p:nvPr/>
        </p:nvSpPr>
        <p:spPr>
          <a:xfrm>
            <a:off x="457200" y="6172201"/>
            <a:ext cx="3911600" cy="685800"/>
          </a:xfrm>
          <a:prstGeom prst="rect">
            <a:avLst/>
          </a:prstGeom>
        </p:spPr>
        <p:txBody>
          <a:bodyPr lIns="0" tIns="0" rIns="0" bIns="0" anchor="ctr"/>
          <a:lstStyle>
            <a:lvl1pPr marL="0" indent="0" algn="l" defTabSz="457200" rtl="0" eaLnBrk="1" latinLnBrk="0" hangingPunct="1">
              <a:spcBef>
                <a:spcPts val="600"/>
              </a:spcBef>
              <a:buFontTx/>
              <a:buNone/>
              <a:defRPr sz="1000" b="1" i="0" kern="1200" spc="0">
                <a:solidFill>
                  <a:schemeClr val="tx2"/>
                </a:solidFill>
                <a:latin typeface="PrudentialModern Bold SemiCondensed" charset="0"/>
                <a:ea typeface="PrudentialModern Bold SemiCondensed" charset="0"/>
                <a:cs typeface="PrudentialModern Bold SemiCondensed" charset="0"/>
              </a:defRPr>
            </a:lvl1pPr>
            <a:lvl2pPr marL="0" indent="0" algn="l" defTabSz="457200" rtl="0" eaLnBrk="1" latinLnBrk="0" hangingPunct="1">
              <a:spcBef>
                <a:spcPts val="600"/>
              </a:spcBef>
              <a:buFontTx/>
              <a:buNone/>
              <a:defRPr sz="1400" b="0" i="0" kern="1200" spc="0">
                <a:solidFill>
                  <a:schemeClr val="accent2"/>
                </a:solidFill>
                <a:latin typeface="PrudentialModern Medium" charset="0"/>
                <a:ea typeface="PrudentialModern Medium" charset="0"/>
                <a:cs typeface="PrudentialModern Medium" charset="0"/>
              </a:defRPr>
            </a:lvl2pPr>
            <a:lvl3pPr marL="1651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3pPr>
            <a:lvl4pPr marL="3429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4pPr>
            <a:lvl5pPr marL="0" indent="0" algn="l" defTabSz="457200" rtl="0" eaLnBrk="1" latinLnBrk="0" hangingPunct="1">
              <a:spcBef>
                <a:spcPts val="600"/>
              </a:spcBef>
              <a:buFontTx/>
              <a:buNone/>
              <a:defRPr sz="1000" b="0" i="0" kern="1200" spc="0">
                <a:solidFill>
                  <a:schemeClr val="accent2"/>
                </a:solidFill>
                <a:latin typeface="PrudentialModern Medium" charset="0"/>
                <a:ea typeface="PrudentialModern Medium" charset="0"/>
                <a:cs typeface="PrudentialModern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750" dirty="0"/>
          </a:p>
        </p:txBody>
      </p:sp>
      <p:sp>
        <p:nvSpPr>
          <p:cNvPr id="5" name="Text Placeholder 4"/>
          <p:cNvSpPr>
            <a:spLocks noGrp="1"/>
          </p:cNvSpPr>
          <p:nvPr>
            <p:ph type="body" idx="1"/>
          </p:nvPr>
        </p:nvSpPr>
        <p:spPr>
          <a:xfrm>
            <a:off x="365760" y="1147762"/>
            <a:ext cx="8223250" cy="1315745"/>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4"/>
            <a:r>
              <a:rPr lang="en-US" dirty="0"/>
              <a:t>Third level</a:t>
            </a:r>
          </a:p>
          <a:p>
            <a:pPr lvl="3"/>
            <a:r>
              <a:rPr lang="en-US" dirty="0"/>
              <a:t>Fourth level</a:t>
            </a:r>
          </a:p>
        </p:txBody>
      </p:sp>
      <p:sp>
        <p:nvSpPr>
          <p:cNvPr id="14" name="Title Placeholder 13"/>
          <p:cNvSpPr>
            <a:spLocks noGrp="1"/>
          </p:cNvSpPr>
          <p:nvPr>
            <p:ph type="title"/>
          </p:nvPr>
        </p:nvSpPr>
        <p:spPr>
          <a:xfrm>
            <a:off x="365760" y="91440"/>
            <a:ext cx="8412480" cy="914400"/>
          </a:xfrm>
          <a:prstGeom prst="rect">
            <a:avLst/>
          </a:prstGeom>
        </p:spPr>
        <p:txBody>
          <a:bodyPr vert="horz" wrap="square" lIns="0" tIns="0" rIns="0" bIns="0" rtlCol="0" anchor="ctr" anchorCtr="0">
            <a:noAutofit/>
          </a:bodyPr>
          <a:lstStyle/>
          <a:p>
            <a:r>
              <a:rPr lang="en-US"/>
              <a:t>Click to edit Master title style</a:t>
            </a:r>
            <a:endParaRPr lang="en-US" dirty="0"/>
          </a:p>
        </p:txBody>
      </p:sp>
      <p:sp>
        <p:nvSpPr>
          <p:cNvPr id="7" name="Text Placeholder 10"/>
          <p:cNvSpPr txBox="1">
            <a:spLocks/>
          </p:cNvSpPr>
          <p:nvPr/>
        </p:nvSpPr>
        <p:spPr>
          <a:xfrm>
            <a:off x="457200" y="6172201"/>
            <a:ext cx="3911600" cy="685800"/>
          </a:xfrm>
          <a:prstGeom prst="rect">
            <a:avLst/>
          </a:prstGeom>
        </p:spPr>
        <p:txBody>
          <a:bodyPr lIns="0" tIns="0" rIns="0" bIns="0" anchor="ctr"/>
          <a:lstStyle>
            <a:lvl1pPr marL="0" indent="0" algn="l" defTabSz="457200" rtl="0" eaLnBrk="1" latinLnBrk="0" hangingPunct="1">
              <a:spcBef>
                <a:spcPts val="600"/>
              </a:spcBef>
              <a:buFontTx/>
              <a:buNone/>
              <a:defRPr sz="1000" b="1" i="0" kern="1200" spc="0">
                <a:solidFill>
                  <a:schemeClr val="tx2"/>
                </a:solidFill>
                <a:latin typeface="PrudentialModern Bold SemiCondensed" charset="0"/>
                <a:ea typeface="PrudentialModern Bold SemiCondensed" charset="0"/>
                <a:cs typeface="PrudentialModern Bold SemiCondensed" charset="0"/>
              </a:defRPr>
            </a:lvl1pPr>
            <a:lvl2pPr marL="0" indent="0" algn="l" defTabSz="457200" rtl="0" eaLnBrk="1" latinLnBrk="0" hangingPunct="1">
              <a:spcBef>
                <a:spcPts val="600"/>
              </a:spcBef>
              <a:buFontTx/>
              <a:buNone/>
              <a:defRPr sz="1400" b="0" i="0" kern="1200" spc="0">
                <a:solidFill>
                  <a:schemeClr val="accent2"/>
                </a:solidFill>
                <a:latin typeface="PrudentialModern Medium" charset="0"/>
                <a:ea typeface="PrudentialModern Medium" charset="0"/>
                <a:cs typeface="PrudentialModern Medium" charset="0"/>
              </a:defRPr>
            </a:lvl2pPr>
            <a:lvl3pPr marL="1651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3pPr>
            <a:lvl4pPr marL="3429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4pPr>
            <a:lvl5pPr marL="0" indent="0" algn="l" defTabSz="457200" rtl="0" eaLnBrk="1" latinLnBrk="0" hangingPunct="1">
              <a:spcBef>
                <a:spcPts val="600"/>
              </a:spcBef>
              <a:buFontTx/>
              <a:buNone/>
              <a:defRPr sz="1000" b="0" i="0" kern="1200" spc="0">
                <a:solidFill>
                  <a:schemeClr val="accent2"/>
                </a:solidFill>
                <a:latin typeface="PrudentialModern Medium" charset="0"/>
                <a:ea typeface="PrudentialModern Medium" charset="0"/>
                <a:cs typeface="PrudentialModern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750" dirty="0"/>
          </a:p>
        </p:txBody>
      </p:sp>
      <p:sp>
        <p:nvSpPr>
          <p:cNvPr id="8" name="Text Placeholder 10"/>
          <p:cNvSpPr txBox="1">
            <a:spLocks/>
          </p:cNvSpPr>
          <p:nvPr/>
        </p:nvSpPr>
        <p:spPr>
          <a:xfrm>
            <a:off x="457200" y="6172201"/>
            <a:ext cx="3911600" cy="685800"/>
          </a:xfrm>
          <a:prstGeom prst="rect">
            <a:avLst/>
          </a:prstGeom>
        </p:spPr>
        <p:txBody>
          <a:bodyPr lIns="0" tIns="0" rIns="0" bIns="0" anchor="ctr"/>
          <a:lstStyle>
            <a:lvl1pPr marL="0" indent="0" algn="l" defTabSz="457200" rtl="0" eaLnBrk="1" latinLnBrk="0" hangingPunct="1">
              <a:spcBef>
                <a:spcPts val="600"/>
              </a:spcBef>
              <a:buFontTx/>
              <a:buNone/>
              <a:defRPr sz="1000" b="1" i="0" kern="1200" spc="0">
                <a:solidFill>
                  <a:schemeClr val="tx2"/>
                </a:solidFill>
                <a:latin typeface="PrudentialModern Bold SemiCondensed" charset="0"/>
                <a:ea typeface="PrudentialModern Bold SemiCondensed" charset="0"/>
                <a:cs typeface="PrudentialModern Bold SemiCondensed" charset="0"/>
              </a:defRPr>
            </a:lvl1pPr>
            <a:lvl2pPr marL="0" indent="0" algn="l" defTabSz="457200" rtl="0" eaLnBrk="1" latinLnBrk="0" hangingPunct="1">
              <a:spcBef>
                <a:spcPts val="600"/>
              </a:spcBef>
              <a:buFontTx/>
              <a:buNone/>
              <a:defRPr sz="1400" b="0" i="0" kern="1200" spc="0">
                <a:solidFill>
                  <a:schemeClr val="accent2"/>
                </a:solidFill>
                <a:latin typeface="PrudentialModern Medium" charset="0"/>
                <a:ea typeface="PrudentialModern Medium" charset="0"/>
                <a:cs typeface="PrudentialModern Medium" charset="0"/>
              </a:defRPr>
            </a:lvl2pPr>
            <a:lvl3pPr marL="1651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3pPr>
            <a:lvl4pPr marL="3429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4pPr>
            <a:lvl5pPr marL="0" indent="0" algn="l" defTabSz="457200" rtl="0" eaLnBrk="1" latinLnBrk="0" hangingPunct="1">
              <a:spcBef>
                <a:spcPts val="600"/>
              </a:spcBef>
              <a:buFontTx/>
              <a:buNone/>
              <a:defRPr sz="1000" b="0" i="0" kern="1200" spc="0">
                <a:solidFill>
                  <a:schemeClr val="accent2"/>
                </a:solidFill>
                <a:latin typeface="PrudentialModern Medium" charset="0"/>
                <a:ea typeface="PrudentialModern Medium" charset="0"/>
                <a:cs typeface="PrudentialModern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750" dirty="0"/>
          </a:p>
        </p:txBody>
      </p:sp>
    </p:spTree>
    <p:extLst>
      <p:ext uri="{BB962C8B-B14F-4D97-AF65-F5344CB8AC3E}">
        <p14:creationId xmlns:p14="http://schemas.microsoft.com/office/powerpoint/2010/main" val="4168559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80" r:id="rId5"/>
  </p:sldLayoutIdLst>
  <p:transition>
    <p:fade/>
  </p:transition>
  <p:hf hdr="0" ftr="0" dt="0"/>
  <p:txStyles>
    <p:titleStyle>
      <a:lvl1pPr marL="0" algn="l" defTabSz="342900" rtl="0" eaLnBrk="1" latinLnBrk="0" hangingPunct="1">
        <a:spcBef>
          <a:spcPct val="0"/>
        </a:spcBef>
        <a:buNone/>
        <a:defRPr kumimoji="0" lang="en-US" sz="3400" b="1" i="0" kern="1200" spc="0" dirty="0">
          <a:solidFill>
            <a:schemeClr val="tx1"/>
          </a:solidFill>
          <a:latin typeface="+mj-lt"/>
          <a:ea typeface="PrudentialModern Bold SemiCondensed" charset="0"/>
          <a:cs typeface="PrudentialModern Bold SemiCondensed" charset="0"/>
        </a:defRPr>
      </a:lvl1pPr>
    </p:titleStyle>
    <p:bodyStyle>
      <a:lvl1pPr marL="0" indent="0" algn="l" defTabSz="342900" rtl="0" eaLnBrk="1" latinLnBrk="0" hangingPunct="1">
        <a:spcBef>
          <a:spcPts val="450"/>
        </a:spcBef>
        <a:buFontTx/>
        <a:buNone/>
        <a:defRPr sz="2000" b="1" i="0" kern="1200" spc="0">
          <a:solidFill>
            <a:schemeClr val="tx2"/>
          </a:solidFill>
          <a:latin typeface="+mj-lt"/>
          <a:ea typeface="PrudentialModern Bold SemiCondensed" charset="0"/>
          <a:cs typeface="PrudentialModern Bold SemiCondensed" charset="0"/>
        </a:defRPr>
      </a:lvl1pPr>
      <a:lvl2pPr marL="0" indent="0" algn="l" defTabSz="342900" rtl="0" eaLnBrk="1" latinLnBrk="0" hangingPunct="1">
        <a:spcBef>
          <a:spcPts val="1050"/>
        </a:spcBef>
        <a:buFontTx/>
        <a:buNone/>
        <a:defRPr sz="1400" b="0" i="0" kern="1200" spc="0">
          <a:solidFill>
            <a:schemeClr val="accent4">
              <a:lumMod val="25000"/>
            </a:schemeClr>
          </a:solidFill>
          <a:latin typeface="+mn-lt"/>
          <a:ea typeface="PrudentialModern Medium" charset="0"/>
          <a:cs typeface="PrudentialModern Medium" charset="0"/>
        </a:defRPr>
      </a:lvl2pPr>
      <a:lvl3pPr marL="0" indent="-123825" algn="l" defTabSz="342900" rtl="0" eaLnBrk="1" latinLnBrk="0" hangingPunct="1">
        <a:spcBef>
          <a:spcPts val="1050"/>
        </a:spcBef>
        <a:buFont typeface="Arial"/>
        <a:buChar char="•"/>
        <a:tabLst/>
        <a:defRPr sz="1200" b="0" i="0" kern="1200" spc="0">
          <a:solidFill>
            <a:schemeClr val="accent2"/>
          </a:solidFill>
          <a:latin typeface="+mn-lt"/>
          <a:ea typeface="PrudentialModern Medium" charset="0"/>
          <a:cs typeface="PrudentialModern Medium" charset="0"/>
        </a:defRPr>
      </a:lvl3pPr>
      <a:lvl4pPr marL="581025" indent="-190500" algn="l" defTabSz="342900" rtl="0" eaLnBrk="1" latinLnBrk="0" hangingPunct="1">
        <a:spcBef>
          <a:spcPts val="1050"/>
        </a:spcBef>
        <a:buFont typeface="Arial" panose="020B0604020202020204" pitchFamily="34" charset="0"/>
        <a:buChar char="•"/>
        <a:tabLst/>
        <a:defRPr sz="1200" b="0" i="0" kern="1200" spc="0">
          <a:solidFill>
            <a:schemeClr val="accent4">
              <a:lumMod val="25000"/>
            </a:schemeClr>
          </a:solidFill>
          <a:latin typeface="+mn-lt"/>
          <a:ea typeface="PrudentialModern Medium" charset="0"/>
          <a:cs typeface="PrudentialModern Medium" charset="0"/>
        </a:defRPr>
      </a:lvl4pPr>
      <a:lvl5pPr marL="425450" indent="-171450" algn="l" defTabSz="342900" rtl="0" eaLnBrk="1" latinLnBrk="0" hangingPunct="1">
        <a:spcBef>
          <a:spcPts val="1050"/>
        </a:spcBef>
        <a:buFont typeface="Arial" panose="020B0604020202020204" pitchFamily="34" charset="0"/>
        <a:buChar char="•"/>
        <a:tabLst/>
        <a:defRPr sz="1200" b="0" i="0" kern="1200" spc="0">
          <a:solidFill>
            <a:schemeClr val="accent4">
              <a:lumMod val="25000"/>
            </a:schemeClr>
          </a:solidFill>
          <a:latin typeface="+mn-lt"/>
          <a:ea typeface="PrudentialModern Medium" charset="0"/>
          <a:cs typeface="PrudentialModern Medium"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288">
          <p15:clr>
            <a:srgbClr val="F26B43"/>
          </p15:clr>
        </p15:guide>
        <p15:guide id="9" orient="horz" pos="360">
          <p15:clr>
            <a:srgbClr val="F26B43"/>
          </p15:clr>
        </p15:guide>
        <p15:guide id="11" pos="5472">
          <p15:clr>
            <a:srgbClr val="F26B43"/>
          </p15:clr>
        </p15:guide>
        <p15:guide id="12"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E864D0-05C9-4F36-AA25-F39D90E62E9C}"/>
              </a:ext>
            </a:extLst>
          </p:cNvPr>
          <p:cNvSpPr>
            <a:spLocks noGrp="1"/>
          </p:cNvSpPr>
          <p:nvPr>
            <p:ph type="title"/>
          </p:nvPr>
        </p:nvSpPr>
        <p:spPr>
          <a:xfrm>
            <a:off x="510003" y="2425005"/>
            <a:ext cx="7757160" cy="1384995"/>
          </a:xfrm>
        </p:spPr>
        <p:txBody>
          <a:bodyPr/>
          <a:lstStyle/>
          <a:p>
            <a:pPr>
              <a:lnSpc>
                <a:spcPts val="4800"/>
              </a:lnSpc>
            </a:pPr>
            <a:r>
              <a:rPr lang="en-US" dirty="0"/>
              <a:t>The SECURE Act</a:t>
            </a:r>
            <a:br>
              <a:rPr lang="en-US" dirty="0"/>
            </a:br>
            <a:endParaRPr lang="en-US" dirty="0"/>
          </a:p>
        </p:txBody>
      </p:sp>
      <p:sp>
        <p:nvSpPr>
          <p:cNvPr id="2" name="Rectangle 1">
            <a:extLst>
              <a:ext uri="{FF2B5EF4-FFF2-40B4-BE49-F238E27FC236}">
                <a16:creationId xmlns:a16="http://schemas.microsoft.com/office/drawing/2014/main" id="{8825F282-F1A6-417D-86E2-AEEC517853E6}"/>
              </a:ext>
            </a:extLst>
          </p:cNvPr>
          <p:cNvSpPr/>
          <p:nvPr/>
        </p:nvSpPr>
        <p:spPr>
          <a:xfrm>
            <a:off x="152400" y="5791200"/>
            <a:ext cx="5334000" cy="830997"/>
          </a:xfrm>
          <a:prstGeom prst="rect">
            <a:avLst/>
          </a:prstGeom>
        </p:spPr>
        <p:txBody>
          <a:bodyPr wrap="square">
            <a:spAutoFit/>
          </a:bodyPr>
          <a:lstStyle/>
          <a:p>
            <a:r>
              <a:rPr lang="en-US" sz="1200" dirty="0">
                <a:solidFill>
                  <a:schemeClr val="accent4">
                    <a:lumMod val="10000"/>
                  </a:schemeClr>
                </a:solidFill>
                <a:latin typeface="PrudentialModern Med" pitchFamily="2" charset="0"/>
              </a:rPr>
              <a:t>​Prudential and its distributors and representatives do not provide tax, </a:t>
            </a:r>
            <a:br>
              <a:rPr lang="en-US" sz="1200" dirty="0">
                <a:solidFill>
                  <a:schemeClr val="accent4">
                    <a:lumMod val="10000"/>
                  </a:schemeClr>
                </a:solidFill>
                <a:latin typeface="PrudentialModern Med" pitchFamily="2" charset="0"/>
              </a:rPr>
            </a:br>
            <a:r>
              <a:rPr lang="en-US" sz="1200" dirty="0">
                <a:solidFill>
                  <a:schemeClr val="accent4">
                    <a:lumMod val="10000"/>
                  </a:schemeClr>
                </a:solidFill>
                <a:latin typeface="PrudentialModern Med" pitchFamily="2" charset="0"/>
              </a:rPr>
              <a:t>accounting, or legal advice. Please </a:t>
            </a:r>
            <a:r>
              <a:rPr lang="en-US" sz="1200" dirty="0">
                <a:solidFill>
                  <a:srgbClr val="0C0C0C"/>
                </a:solidFill>
                <a:latin typeface="PrudentialModern Med" pitchFamily="2" charset="0"/>
              </a:rPr>
              <a:t>consult your own attorney or accountant.</a:t>
            </a:r>
          </a:p>
          <a:p>
            <a:endParaRPr lang="en-US" sz="1200" dirty="0">
              <a:solidFill>
                <a:srgbClr val="0C0C0C"/>
              </a:solidFill>
              <a:latin typeface="PrudentialModern Med" pitchFamily="2" charset="0"/>
            </a:endParaRPr>
          </a:p>
          <a:p>
            <a:r>
              <a:rPr lang="en-US" sz="1200" dirty="0">
                <a:solidFill>
                  <a:srgbClr val="0C0C0C"/>
                </a:solidFill>
                <a:latin typeface="PrudentialModern Med" pitchFamily="2" charset="0"/>
              </a:rPr>
              <a:t>1035825-00001-00  Ed. 05/2020  Exp. 09/01/2021</a:t>
            </a:r>
          </a:p>
        </p:txBody>
      </p:sp>
      <p:sp>
        <p:nvSpPr>
          <p:cNvPr id="4" name="TextBox 3">
            <a:extLst>
              <a:ext uri="{FF2B5EF4-FFF2-40B4-BE49-F238E27FC236}">
                <a16:creationId xmlns:a16="http://schemas.microsoft.com/office/drawing/2014/main" id="{46C27945-EA51-114D-A032-DED941545A02}"/>
              </a:ext>
            </a:extLst>
          </p:cNvPr>
          <p:cNvSpPr txBox="1"/>
          <p:nvPr/>
        </p:nvSpPr>
        <p:spPr>
          <a:xfrm>
            <a:off x="2075543" y="6415314"/>
            <a:ext cx="0" cy="0"/>
          </a:xfrm>
          <a:prstGeom prst="rect">
            <a:avLst/>
          </a:prstGeom>
        </p:spPr>
        <p:txBody>
          <a:bodyPr vert="horz" wrap="none" lIns="0" tIns="0" rIns="0" bIns="0" rtlCol="0" anchor="b" anchorCtr="0">
            <a:noAutofit/>
          </a:bodyPr>
          <a:lstStyle/>
          <a:p>
            <a:endParaRPr lang="en-US" sz="1600" spc="0" dirty="0"/>
          </a:p>
        </p:txBody>
      </p:sp>
      <p:sp>
        <p:nvSpPr>
          <p:cNvPr id="5" name="TextBox 4">
            <a:extLst>
              <a:ext uri="{FF2B5EF4-FFF2-40B4-BE49-F238E27FC236}">
                <a16:creationId xmlns:a16="http://schemas.microsoft.com/office/drawing/2014/main" id="{36B7ADF5-F4B7-C147-814D-8683273EE638}"/>
              </a:ext>
            </a:extLst>
          </p:cNvPr>
          <p:cNvSpPr txBox="1"/>
          <p:nvPr/>
        </p:nvSpPr>
        <p:spPr>
          <a:xfrm>
            <a:off x="1785257" y="6473371"/>
            <a:ext cx="0" cy="0"/>
          </a:xfrm>
          <a:prstGeom prst="rect">
            <a:avLst/>
          </a:prstGeom>
        </p:spPr>
        <p:txBody>
          <a:bodyPr vert="horz" wrap="none" lIns="0" tIns="0" rIns="0" bIns="0" rtlCol="0" anchor="b" anchorCtr="0">
            <a:noAutofit/>
          </a:bodyPr>
          <a:lstStyle/>
          <a:p>
            <a:endParaRPr lang="en-US" sz="1600" spc="0" dirty="0"/>
          </a:p>
        </p:txBody>
      </p:sp>
      <p:sp>
        <p:nvSpPr>
          <p:cNvPr id="6" name="TextBox 5">
            <a:extLst>
              <a:ext uri="{FF2B5EF4-FFF2-40B4-BE49-F238E27FC236}">
                <a16:creationId xmlns:a16="http://schemas.microsoft.com/office/drawing/2014/main" id="{5EA26B4B-DD25-134D-8706-CCCB6A26821A}"/>
              </a:ext>
            </a:extLst>
          </p:cNvPr>
          <p:cNvSpPr txBox="1"/>
          <p:nvPr/>
        </p:nvSpPr>
        <p:spPr>
          <a:xfrm>
            <a:off x="1233714" y="6589486"/>
            <a:ext cx="0" cy="0"/>
          </a:xfrm>
          <a:prstGeom prst="rect">
            <a:avLst/>
          </a:prstGeom>
        </p:spPr>
        <p:txBody>
          <a:bodyPr vert="horz" wrap="none" lIns="0" tIns="0" rIns="0" bIns="0" rtlCol="0" anchor="b" anchorCtr="0">
            <a:noAutofit/>
          </a:bodyPr>
          <a:lstStyle/>
          <a:p>
            <a:endParaRPr lang="en-US" sz="1600" spc="0" dirty="0"/>
          </a:p>
        </p:txBody>
      </p:sp>
      <p:sp>
        <p:nvSpPr>
          <p:cNvPr id="9" name="Subtitle 8">
            <a:extLst>
              <a:ext uri="{FF2B5EF4-FFF2-40B4-BE49-F238E27FC236}">
                <a16:creationId xmlns:a16="http://schemas.microsoft.com/office/drawing/2014/main" id="{9DE5CB06-D781-4527-AA48-39CA5C9DF2B7}"/>
              </a:ext>
            </a:extLst>
          </p:cNvPr>
          <p:cNvSpPr>
            <a:spLocks noGrp="1"/>
          </p:cNvSpPr>
          <p:nvPr>
            <p:ph type="subTitle" idx="1"/>
          </p:nvPr>
        </p:nvSpPr>
        <p:spPr>
          <a:xfrm>
            <a:off x="510003" y="3175084"/>
            <a:ext cx="6041873" cy="253916"/>
          </a:xfrm>
          <a:prstGeom prst="rect">
            <a:avLst/>
          </a:prstGeom>
        </p:spPr>
        <p:txBody>
          <a:bodyPr anchor="b"/>
          <a:lstStyle>
            <a:lvl1pPr marL="0" indent="0" algn="l">
              <a:buNone/>
              <a:tabLst/>
              <a:defRPr sz="1650" b="0" i="0">
                <a:solidFill>
                  <a:schemeClr val="tx2"/>
                </a:solidFill>
                <a:latin typeface="+mj-lt"/>
                <a:ea typeface="PrudentialModern Medium" charset="0"/>
                <a:cs typeface="PrudentialModern Medium" charset="0"/>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dirty="0"/>
              <a:t>The Impact of New Legislation on Your Retirement</a:t>
            </a:r>
          </a:p>
        </p:txBody>
      </p:sp>
      <p:sp>
        <p:nvSpPr>
          <p:cNvPr id="8" name="TextBox 7">
            <a:extLst>
              <a:ext uri="{FF2B5EF4-FFF2-40B4-BE49-F238E27FC236}">
                <a16:creationId xmlns:a16="http://schemas.microsoft.com/office/drawing/2014/main" id="{4E39CB47-7CB3-4D1F-98E2-7F9C5AB36D99}"/>
              </a:ext>
            </a:extLst>
          </p:cNvPr>
          <p:cNvSpPr txBox="1"/>
          <p:nvPr/>
        </p:nvSpPr>
        <p:spPr>
          <a:xfrm>
            <a:off x="152400" y="4495800"/>
            <a:ext cx="5562600" cy="1219200"/>
          </a:xfrm>
          <a:prstGeom prst="rect">
            <a:avLst/>
          </a:prstGeom>
          <a:ln>
            <a:solidFill>
              <a:schemeClr val="tx1"/>
            </a:solidFill>
          </a:ln>
        </p:spPr>
        <p:txBody>
          <a:bodyPr vert="horz" wrap="square" lIns="0" tIns="0" rIns="0" bIns="0" rtlCol="0" anchor="ctr" anchorCtr="0">
            <a:noAutofit/>
          </a:bodyPr>
          <a:lstStyle/>
          <a:p>
            <a:pPr marL="111125"/>
            <a:r>
              <a:rPr lang="en-US" sz="1400" b="1" dirty="0"/>
              <a:t>Investment and Insurance Products:</a:t>
            </a:r>
          </a:p>
          <a:p>
            <a:pPr marL="111125"/>
            <a:r>
              <a:rPr lang="en-US" sz="1400" dirty="0"/>
              <a:t>Not Insured by FDIC, NCUSIF, or Any Federal Government Agency. May Lose Value. Not a Deposit of or Guaranteed by Any Bank,    Credit Union, Bank Affiliate, or Credit Union Affiliate</a:t>
            </a:r>
          </a:p>
        </p:txBody>
      </p:sp>
      <p:sp>
        <p:nvSpPr>
          <p:cNvPr id="10" name="TextBox 9">
            <a:extLst>
              <a:ext uri="{FF2B5EF4-FFF2-40B4-BE49-F238E27FC236}">
                <a16:creationId xmlns:a16="http://schemas.microsoft.com/office/drawing/2014/main" id="{3C1006AF-DA91-4ABE-A0BD-03889D9AED8A}"/>
              </a:ext>
            </a:extLst>
          </p:cNvPr>
          <p:cNvSpPr txBox="1"/>
          <p:nvPr/>
        </p:nvSpPr>
        <p:spPr>
          <a:xfrm>
            <a:off x="152400" y="3429000"/>
            <a:ext cx="5562600" cy="1219200"/>
          </a:xfrm>
          <a:prstGeom prst="rect">
            <a:avLst/>
          </a:prstGeom>
          <a:ln>
            <a:noFill/>
          </a:ln>
        </p:spPr>
        <p:txBody>
          <a:bodyPr vert="horz" wrap="square" lIns="0" tIns="0" rIns="0" bIns="0" rtlCol="0" anchor="ctr" anchorCtr="0">
            <a:noAutofit/>
          </a:bodyPr>
          <a:lstStyle/>
          <a:p>
            <a:pPr marL="111125"/>
            <a:endParaRPr lang="en-US" sz="1400" dirty="0"/>
          </a:p>
        </p:txBody>
      </p:sp>
      <p:sp>
        <p:nvSpPr>
          <p:cNvPr id="7" name="TextBox 6">
            <a:extLst>
              <a:ext uri="{FF2B5EF4-FFF2-40B4-BE49-F238E27FC236}">
                <a16:creationId xmlns:a16="http://schemas.microsoft.com/office/drawing/2014/main" id="{2C621D15-96DF-4CE4-BF1B-0A89C9D1F65C}"/>
              </a:ext>
            </a:extLst>
          </p:cNvPr>
          <p:cNvSpPr txBox="1"/>
          <p:nvPr/>
        </p:nvSpPr>
        <p:spPr>
          <a:xfrm>
            <a:off x="152400" y="3810000"/>
            <a:ext cx="5562600" cy="533400"/>
          </a:xfrm>
          <a:prstGeom prst="rect">
            <a:avLst/>
          </a:prstGeom>
        </p:spPr>
        <p:txBody>
          <a:bodyPr vert="horz" wrap="square" lIns="0" tIns="0" rIns="0" bIns="0" rtlCol="0" anchor="b" anchorCtr="0">
            <a:noAutofit/>
          </a:bodyPr>
          <a:lstStyle/>
          <a:p>
            <a:endParaRPr lang="en-US" sz="1400" spc="0" dirty="0"/>
          </a:p>
        </p:txBody>
      </p:sp>
      <p:sp>
        <p:nvSpPr>
          <p:cNvPr id="11" name="TextBox 10">
            <a:extLst>
              <a:ext uri="{FF2B5EF4-FFF2-40B4-BE49-F238E27FC236}">
                <a16:creationId xmlns:a16="http://schemas.microsoft.com/office/drawing/2014/main" id="{4A7E0C49-333E-4ACE-9F23-C7AF32BB15E8}"/>
              </a:ext>
            </a:extLst>
          </p:cNvPr>
          <p:cNvSpPr txBox="1"/>
          <p:nvPr/>
        </p:nvSpPr>
        <p:spPr>
          <a:xfrm>
            <a:off x="152400" y="3962400"/>
            <a:ext cx="5562600" cy="381000"/>
          </a:xfrm>
          <a:prstGeom prst="rect">
            <a:avLst/>
          </a:prstGeom>
        </p:spPr>
        <p:txBody>
          <a:bodyPr vert="horz" wrap="square" lIns="0" tIns="0" rIns="0" bIns="0" rtlCol="0" anchor="b" anchorCtr="0">
            <a:noAutofit/>
          </a:bodyPr>
          <a:lstStyle/>
          <a:p>
            <a:endParaRPr lang="en-US" sz="1600" spc="0" dirty="0"/>
          </a:p>
        </p:txBody>
      </p:sp>
      <p:sp>
        <p:nvSpPr>
          <p:cNvPr id="13" name="TextBox 12">
            <a:extLst>
              <a:ext uri="{FF2B5EF4-FFF2-40B4-BE49-F238E27FC236}">
                <a16:creationId xmlns:a16="http://schemas.microsoft.com/office/drawing/2014/main" id="{6EA894D7-C6B3-49A9-9FDE-C90D8DDD0905}"/>
              </a:ext>
            </a:extLst>
          </p:cNvPr>
          <p:cNvSpPr txBox="1"/>
          <p:nvPr/>
        </p:nvSpPr>
        <p:spPr>
          <a:xfrm>
            <a:off x="152400" y="4063916"/>
            <a:ext cx="5562600" cy="431884"/>
          </a:xfrm>
          <a:prstGeom prst="rect">
            <a:avLst/>
          </a:prstGeom>
        </p:spPr>
        <p:txBody>
          <a:bodyPr vert="horz" wrap="square" lIns="0" tIns="0" rIns="0" bIns="0" rtlCol="0" anchor="b" anchorCtr="0">
            <a:noAutofit/>
          </a:bodyPr>
          <a:lstStyle/>
          <a:p>
            <a:endParaRPr lang="en-US" sz="1400" dirty="0"/>
          </a:p>
          <a:p>
            <a:endParaRPr lang="en-US" sz="1400" dirty="0"/>
          </a:p>
          <a:p>
            <a:pPr marL="114300"/>
            <a:r>
              <a:rPr lang="en-US" sz="1400" dirty="0">
                <a:solidFill>
                  <a:srgbClr val="C00000"/>
                </a:solidFill>
              </a:rPr>
              <a:t>[</a:t>
            </a:r>
            <a:r>
              <a:rPr lang="en-US" sz="1400" dirty="0"/>
              <a:t>When presenting in AR, CA, OK, TX or IL, use the phrase "An Insurance Sales Presentation."</a:t>
            </a:r>
            <a:r>
              <a:rPr lang="en-US" sz="1400" dirty="0">
                <a:solidFill>
                  <a:srgbClr val="C00000"/>
                </a:solidFill>
              </a:rPr>
              <a:t>]</a:t>
            </a:r>
          </a:p>
          <a:p>
            <a:endParaRPr lang="en-US" sz="1600" spc="0" dirty="0"/>
          </a:p>
        </p:txBody>
      </p:sp>
    </p:spTree>
    <p:extLst>
      <p:ext uri="{BB962C8B-B14F-4D97-AF65-F5344CB8AC3E}">
        <p14:creationId xmlns:p14="http://schemas.microsoft.com/office/powerpoint/2010/main" val="1223837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eaLnBrk="1" fontAlgn="auto" hangingPunct="1">
              <a:spcAft>
                <a:spcPts val="0"/>
              </a:spcAft>
              <a:defRPr/>
            </a:pPr>
            <a:r>
              <a:rPr lang="en-US" dirty="0"/>
              <a:t>Trust Income Taxation</a:t>
            </a:r>
            <a:endParaRPr lang="en-US" sz="2400" dirty="0"/>
          </a:p>
        </p:txBody>
      </p:sp>
      <p:graphicFrame>
        <p:nvGraphicFramePr>
          <p:cNvPr id="13" name="Content Placeholder 6"/>
          <p:cNvGraphicFramePr>
            <a:graphicFrameLocks/>
          </p:cNvGraphicFramePr>
          <p:nvPr/>
        </p:nvGraphicFramePr>
        <p:xfrm>
          <a:off x="559468" y="1895561"/>
          <a:ext cx="7543800" cy="3265700"/>
        </p:xfrm>
        <a:graphic>
          <a:graphicData uri="http://schemas.openxmlformats.org/drawingml/2006/table">
            <a:tbl>
              <a:tblPr firstRow="1" bandRow="1">
                <a:tableStyleId>{5C22544A-7EE6-4342-B048-85BDC9FD1C3A}</a:tableStyleId>
              </a:tblPr>
              <a:tblGrid>
                <a:gridCol w="4088732">
                  <a:extLst>
                    <a:ext uri="{9D8B030D-6E8A-4147-A177-3AD203B41FA5}">
                      <a16:colId xmlns:a16="http://schemas.microsoft.com/office/drawing/2014/main" val="20000"/>
                    </a:ext>
                  </a:extLst>
                </a:gridCol>
                <a:gridCol w="3455068">
                  <a:extLst>
                    <a:ext uri="{9D8B030D-6E8A-4147-A177-3AD203B41FA5}">
                      <a16:colId xmlns:a16="http://schemas.microsoft.com/office/drawing/2014/main" val="20001"/>
                    </a:ext>
                  </a:extLst>
                </a:gridCol>
              </a:tblGrid>
              <a:tr h="585288">
                <a:tc>
                  <a:txBody>
                    <a:bodyPr/>
                    <a:lstStyle/>
                    <a:p>
                      <a:pPr algn="ctr"/>
                      <a:r>
                        <a:rPr lang="en-US" sz="1800" dirty="0">
                          <a:solidFill>
                            <a:schemeClr val="bg1"/>
                          </a:solidFill>
                          <a:latin typeface="+mj-lt"/>
                        </a:rPr>
                        <a:t>Taxable Income</a:t>
                      </a:r>
                    </a:p>
                  </a:txBody>
                  <a:tcPr anchor="ctr">
                    <a:lnL w="12700" cap="flat" cmpd="sng" algn="ctr">
                      <a:solidFill>
                        <a:srgbClr val="FFFFFF"/>
                      </a:solidFill>
                      <a:prstDash val="solid"/>
                      <a:round/>
                      <a:headEnd type="none" w="med" len="med"/>
                      <a:tailEnd type="none" w="med" len="med"/>
                    </a:lnL>
                    <a:lnR w="12700" cap="flat" cmpd="sng" algn="ctr">
                      <a:solidFill>
                        <a:srgbClr val="DFDFE0"/>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chemeClr val="tx2">
                        <a:lumMod val="50000"/>
                      </a:schemeClr>
                    </a:solidFill>
                  </a:tcPr>
                </a:tc>
                <a:tc>
                  <a:txBody>
                    <a:bodyPr/>
                    <a:lstStyle/>
                    <a:p>
                      <a:pPr algn="ctr"/>
                      <a:r>
                        <a:rPr lang="en-US" sz="1800" dirty="0">
                          <a:solidFill>
                            <a:schemeClr val="bg1"/>
                          </a:solidFill>
                          <a:latin typeface="+mj-lt"/>
                        </a:rPr>
                        <a:t>Marginal</a:t>
                      </a:r>
                      <a:r>
                        <a:rPr lang="en-US" sz="1800" baseline="0" dirty="0">
                          <a:solidFill>
                            <a:schemeClr val="bg1"/>
                          </a:solidFill>
                          <a:latin typeface="+mj-lt"/>
                        </a:rPr>
                        <a:t> Rate</a:t>
                      </a:r>
                      <a:endParaRPr lang="en-US" sz="1800" dirty="0">
                        <a:solidFill>
                          <a:schemeClr val="bg1"/>
                        </a:solidFill>
                        <a:latin typeface="+mj-lt"/>
                      </a:endParaRPr>
                    </a:p>
                  </a:txBody>
                  <a:tcPr anchor="ctr">
                    <a:lnL w="12700" cap="flat" cmpd="sng" algn="ctr">
                      <a:solidFill>
                        <a:srgbClr val="DFDFE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chemeClr val="tx2">
                        <a:lumMod val="50000"/>
                      </a:schemeClr>
                    </a:solidFill>
                  </a:tcPr>
                </a:tc>
                <a:extLst>
                  <a:ext uri="{0D108BD9-81ED-4DB2-BD59-A6C34878D82A}">
                    <a16:rowId xmlns:a16="http://schemas.microsoft.com/office/drawing/2014/main" val="10000"/>
                  </a:ext>
                </a:extLst>
              </a:tr>
              <a:tr h="494843">
                <a:tc>
                  <a:txBody>
                    <a:bodyPr/>
                    <a:lstStyle/>
                    <a:p>
                      <a:pPr marL="0" marR="0" algn="ctr">
                        <a:lnSpc>
                          <a:spcPct val="115000"/>
                        </a:lnSpc>
                        <a:spcBef>
                          <a:spcPts val="0"/>
                        </a:spcBef>
                        <a:spcAft>
                          <a:spcPts val="0"/>
                        </a:spcAft>
                      </a:pPr>
                      <a:r>
                        <a:rPr lang="en-US" sz="2000" b="0" i="0" kern="1200" spc="0" dirty="0">
                          <a:solidFill>
                            <a:srgbClr val="1F4E78"/>
                          </a:solidFill>
                          <a:latin typeface="+mj-lt"/>
                          <a:ea typeface="+mn-ea"/>
                          <a:cs typeface="Arial" pitchFamily="34" charset="0"/>
                        </a:rPr>
                        <a:t>$0 - $2,600 </a:t>
                      </a:r>
                    </a:p>
                  </a:txBody>
                  <a:tcPr anchor="ctr">
                    <a:lnR w="12700" cap="flat" cmpd="sng" algn="ctr">
                      <a:solidFill>
                        <a:srgbClr val="DFDFE0"/>
                      </a:solidFill>
                      <a:prstDash val="solid"/>
                      <a:round/>
                      <a:headEnd type="none" w="med" len="med"/>
                      <a:tailEnd type="none" w="med" len="med"/>
                    </a:lnR>
                    <a:solidFill>
                      <a:schemeClr val="bg1"/>
                    </a:solidFill>
                  </a:tcPr>
                </a:tc>
                <a:tc>
                  <a:txBody>
                    <a:bodyPr/>
                    <a:lstStyle/>
                    <a:p>
                      <a:pPr algn="ctr"/>
                      <a:r>
                        <a:rPr lang="en-US" sz="2000" b="0" i="0" kern="1200" spc="0" dirty="0">
                          <a:solidFill>
                            <a:srgbClr val="1F4E78"/>
                          </a:solidFill>
                          <a:latin typeface="+mj-lt"/>
                          <a:ea typeface="+mn-ea"/>
                          <a:cs typeface="Arial" pitchFamily="34" charset="0"/>
                        </a:rPr>
                        <a:t>10%</a:t>
                      </a:r>
                    </a:p>
                  </a:txBody>
                  <a:tcPr anchor="ctr">
                    <a:lnL w="12700" cap="flat" cmpd="sng" algn="ctr">
                      <a:solidFill>
                        <a:srgbClr val="DFDFE0"/>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494843">
                <a:tc>
                  <a:txBody>
                    <a:bodyPr/>
                    <a:lstStyle/>
                    <a:p>
                      <a:pPr marL="0" marR="0" algn="ctr">
                        <a:lnSpc>
                          <a:spcPct val="115000"/>
                        </a:lnSpc>
                        <a:spcBef>
                          <a:spcPts val="0"/>
                        </a:spcBef>
                        <a:spcAft>
                          <a:spcPts val="0"/>
                        </a:spcAft>
                      </a:pPr>
                      <a:r>
                        <a:rPr lang="en-US" sz="2000" b="0" i="0" kern="1200" spc="0" dirty="0">
                          <a:solidFill>
                            <a:srgbClr val="1F4E78"/>
                          </a:solidFill>
                          <a:latin typeface="+mj-lt"/>
                          <a:ea typeface="+mn-ea"/>
                          <a:cs typeface="Arial" pitchFamily="34" charset="0"/>
                        </a:rPr>
                        <a:t>$2,601 - $9,450 </a:t>
                      </a:r>
                    </a:p>
                  </a:txBody>
                  <a:tcPr anchor="ctr">
                    <a:lnR w="12700" cap="flat" cmpd="sng" algn="ctr">
                      <a:solidFill>
                        <a:srgbClr val="DFDFE0"/>
                      </a:solidFill>
                      <a:prstDash val="solid"/>
                      <a:round/>
                      <a:headEnd type="none" w="med" len="med"/>
                      <a:tailEnd type="none" w="med" len="med"/>
                    </a:lnR>
                    <a:solidFill>
                      <a:schemeClr val="accent1">
                        <a:lumMod val="10000"/>
                        <a:lumOff val="90000"/>
                      </a:schemeClr>
                    </a:solidFill>
                  </a:tcPr>
                </a:tc>
                <a:tc>
                  <a:txBody>
                    <a:bodyPr/>
                    <a:lstStyle/>
                    <a:p>
                      <a:pPr algn="ctr"/>
                      <a:r>
                        <a:rPr lang="en-US" sz="2000" b="0" i="0" kern="1200" spc="0" dirty="0">
                          <a:solidFill>
                            <a:srgbClr val="1F4E78"/>
                          </a:solidFill>
                          <a:latin typeface="+mj-lt"/>
                          <a:ea typeface="+mn-ea"/>
                          <a:cs typeface="Arial" pitchFamily="34" charset="0"/>
                        </a:rPr>
                        <a:t>24%</a:t>
                      </a:r>
                    </a:p>
                  </a:txBody>
                  <a:tcPr anchor="ctr">
                    <a:lnL w="12700" cap="flat" cmpd="sng" algn="ctr">
                      <a:solidFill>
                        <a:srgbClr val="DFDFE0"/>
                      </a:solidFill>
                      <a:prstDash val="solid"/>
                      <a:round/>
                      <a:headEnd type="none" w="med" len="med"/>
                      <a:tailEnd type="none" w="med" len="med"/>
                    </a:lnL>
                    <a:solidFill>
                      <a:schemeClr val="accent1">
                        <a:lumMod val="10000"/>
                        <a:lumOff val="90000"/>
                      </a:schemeClr>
                    </a:solidFill>
                  </a:tcPr>
                </a:tc>
                <a:extLst>
                  <a:ext uri="{0D108BD9-81ED-4DB2-BD59-A6C34878D82A}">
                    <a16:rowId xmlns:a16="http://schemas.microsoft.com/office/drawing/2014/main" val="10002"/>
                  </a:ext>
                </a:extLst>
              </a:tr>
              <a:tr h="494843">
                <a:tc>
                  <a:txBody>
                    <a:bodyPr/>
                    <a:lstStyle/>
                    <a:p>
                      <a:pPr marL="0" marR="0" algn="ctr">
                        <a:lnSpc>
                          <a:spcPct val="115000"/>
                        </a:lnSpc>
                        <a:spcBef>
                          <a:spcPts val="0"/>
                        </a:spcBef>
                        <a:spcAft>
                          <a:spcPts val="0"/>
                        </a:spcAft>
                      </a:pPr>
                      <a:r>
                        <a:rPr lang="en-US" sz="2000" b="0" i="0" kern="1200" spc="0" dirty="0">
                          <a:solidFill>
                            <a:srgbClr val="1F4E78"/>
                          </a:solidFill>
                          <a:latin typeface="+mj-lt"/>
                          <a:ea typeface="+mn-ea"/>
                          <a:cs typeface="Arial" pitchFamily="34" charset="0"/>
                        </a:rPr>
                        <a:t>$9,451 - $12,950</a:t>
                      </a:r>
                    </a:p>
                  </a:txBody>
                  <a:tcPr anchor="ctr">
                    <a:lnR w="12700" cap="flat" cmpd="sng" algn="ctr">
                      <a:solidFill>
                        <a:srgbClr val="DFDFE0"/>
                      </a:solidFill>
                      <a:prstDash val="solid"/>
                      <a:round/>
                      <a:headEnd type="none" w="med" len="med"/>
                      <a:tailEnd type="none" w="med" len="med"/>
                    </a:lnR>
                    <a:solidFill>
                      <a:srgbClr val="FFFFFF"/>
                    </a:solidFill>
                  </a:tcPr>
                </a:tc>
                <a:tc>
                  <a:txBody>
                    <a:bodyPr/>
                    <a:lstStyle/>
                    <a:p>
                      <a:pPr algn="ctr"/>
                      <a:r>
                        <a:rPr lang="en-US" sz="2000" b="0" i="0" kern="1200" spc="0" dirty="0">
                          <a:solidFill>
                            <a:srgbClr val="1F4E78"/>
                          </a:solidFill>
                          <a:latin typeface="+mj-lt"/>
                          <a:ea typeface="+mn-ea"/>
                          <a:cs typeface="Arial" pitchFamily="34" charset="0"/>
                        </a:rPr>
                        <a:t>35%</a:t>
                      </a:r>
                    </a:p>
                  </a:txBody>
                  <a:tcPr anchor="ctr">
                    <a:lnL w="12700" cap="flat" cmpd="sng" algn="ctr">
                      <a:solidFill>
                        <a:srgbClr val="DFDFE0"/>
                      </a:solidFill>
                      <a:prstDash val="solid"/>
                      <a:round/>
                      <a:headEnd type="none" w="med" len="med"/>
                      <a:tailEnd type="none" w="med" len="med"/>
                    </a:lnL>
                    <a:solidFill>
                      <a:srgbClr val="FFFFFF"/>
                    </a:solidFill>
                  </a:tcPr>
                </a:tc>
                <a:extLst>
                  <a:ext uri="{0D108BD9-81ED-4DB2-BD59-A6C34878D82A}">
                    <a16:rowId xmlns:a16="http://schemas.microsoft.com/office/drawing/2014/main" val="10003"/>
                  </a:ext>
                </a:extLst>
              </a:tr>
              <a:tr h="494843">
                <a:tc>
                  <a:txBody>
                    <a:bodyPr/>
                    <a:lstStyle/>
                    <a:p>
                      <a:pPr marL="0" marR="0" algn="ctr">
                        <a:lnSpc>
                          <a:spcPct val="115000"/>
                        </a:lnSpc>
                        <a:spcBef>
                          <a:spcPts val="0"/>
                        </a:spcBef>
                        <a:spcAft>
                          <a:spcPts val="0"/>
                        </a:spcAft>
                      </a:pPr>
                      <a:r>
                        <a:rPr lang="en-US" sz="2000" b="0" i="0" kern="1200" spc="0" dirty="0">
                          <a:solidFill>
                            <a:srgbClr val="1F4E78"/>
                          </a:solidFill>
                          <a:latin typeface="+mj-lt"/>
                          <a:ea typeface="+mn-ea"/>
                          <a:cs typeface="Arial" pitchFamily="34" charset="0"/>
                        </a:rPr>
                        <a:t>$12,950 +</a:t>
                      </a:r>
                    </a:p>
                  </a:txBody>
                  <a:tcPr anchor="ctr">
                    <a:lnR w="12700" cap="flat" cmpd="sng" algn="ctr">
                      <a:solidFill>
                        <a:srgbClr val="DFDFE0"/>
                      </a:solidFill>
                      <a:prstDash val="solid"/>
                      <a:round/>
                      <a:headEnd type="none" w="med" len="med"/>
                      <a:tailEnd type="none" w="med" len="med"/>
                    </a:lnR>
                    <a:solidFill>
                      <a:schemeClr val="tx2">
                        <a:lumMod val="20000"/>
                        <a:lumOff val="80000"/>
                      </a:schemeClr>
                    </a:solidFill>
                  </a:tcPr>
                </a:tc>
                <a:tc>
                  <a:txBody>
                    <a:bodyPr/>
                    <a:lstStyle/>
                    <a:p>
                      <a:pPr algn="ctr"/>
                      <a:r>
                        <a:rPr lang="en-US" sz="2000" b="0" i="0" kern="1200" spc="0" dirty="0">
                          <a:solidFill>
                            <a:srgbClr val="1F4E78"/>
                          </a:solidFill>
                          <a:latin typeface="+mj-lt"/>
                          <a:ea typeface="+mn-ea"/>
                          <a:cs typeface="Arial" pitchFamily="34" charset="0"/>
                        </a:rPr>
                        <a:t>  37%**</a:t>
                      </a:r>
                    </a:p>
                  </a:txBody>
                  <a:tcPr anchor="ctr">
                    <a:lnL w="12700" cap="flat" cmpd="sng" algn="ctr">
                      <a:solidFill>
                        <a:srgbClr val="DFDFE0"/>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10004"/>
                  </a:ext>
                </a:extLst>
              </a:tr>
              <a:tr h="678214">
                <a:tc gridSpan="2">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mj-lt"/>
                        </a:rPr>
                        <a:t>Top income tax with the Medicare Surtax </a:t>
                      </a:r>
                      <a:br>
                        <a:rPr lang="en-US" sz="2000" dirty="0">
                          <a:solidFill>
                            <a:schemeClr val="bg1"/>
                          </a:solidFill>
                          <a:latin typeface="+mj-lt"/>
                        </a:rPr>
                      </a:br>
                      <a:r>
                        <a:rPr lang="en-US" sz="2000" dirty="0">
                          <a:solidFill>
                            <a:schemeClr val="bg1"/>
                          </a:solidFill>
                          <a:latin typeface="+mj-lt"/>
                        </a:rPr>
                        <a:t>is </a:t>
                      </a:r>
                      <a:r>
                        <a:rPr lang="en-US" sz="2000" b="1" dirty="0">
                          <a:solidFill>
                            <a:srgbClr val="FFC000"/>
                          </a:solidFill>
                          <a:latin typeface="+mj-lt"/>
                        </a:rPr>
                        <a:t>40.8%</a:t>
                      </a:r>
                      <a:r>
                        <a:rPr lang="en-US" sz="2000" b="1" dirty="0">
                          <a:solidFill>
                            <a:schemeClr val="bg1"/>
                          </a:solidFill>
                          <a:latin typeface="+mj-lt"/>
                        </a:rPr>
                        <a:t> </a:t>
                      </a:r>
                      <a:r>
                        <a:rPr lang="en-US" sz="2000" dirty="0">
                          <a:solidFill>
                            <a:schemeClr val="bg1"/>
                          </a:solidFill>
                          <a:latin typeface="+mj-lt"/>
                        </a:rPr>
                        <a:t>on income over $12,950</a:t>
                      </a:r>
                    </a:p>
                  </a:txBody>
                  <a:tcPr anchor="ctr">
                    <a:solidFill>
                      <a:schemeClr val="tx1"/>
                    </a:solidFill>
                  </a:tcPr>
                </a:tc>
                <a:tc hMerge="1">
                  <a:txBody>
                    <a:bodyPr/>
                    <a:lstStyle/>
                    <a:p>
                      <a:pPr algn="ctr"/>
                      <a:endParaRPr lang="en-US" sz="3200" b="0" baseline="30000" dirty="0">
                        <a:solidFill>
                          <a:schemeClr val="tx1">
                            <a:lumMod val="90000"/>
                            <a:lumOff val="10000"/>
                          </a:schemeClr>
                        </a:solidFill>
                        <a:latin typeface="+mj-lt"/>
                      </a:endParaRPr>
                    </a:p>
                  </a:txBody>
                  <a:tcPr anchor="ctr">
                    <a:lnL w="12700" cap="flat" cmpd="sng" algn="ctr">
                      <a:solidFill>
                        <a:srgbClr val="DFDFE0"/>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3072693449"/>
                  </a:ext>
                </a:extLst>
              </a:tr>
            </a:tbl>
          </a:graphicData>
        </a:graphic>
      </p:graphicFrame>
      <p:sp>
        <p:nvSpPr>
          <p:cNvPr id="16" name="TextBox 15"/>
          <p:cNvSpPr txBox="1"/>
          <p:nvPr/>
        </p:nvSpPr>
        <p:spPr>
          <a:xfrm>
            <a:off x="559468" y="5410200"/>
            <a:ext cx="8335383" cy="707886"/>
          </a:xfrm>
          <a:prstGeom prst="rect">
            <a:avLst/>
          </a:prstGeom>
          <a:noFill/>
        </p:spPr>
        <p:txBody>
          <a:bodyPr wrap="square" rtlCol="0">
            <a:spAutoFit/>
          </a:bodyPr>
          <a:lstStyle/>
          <a:p>
            <a:pPr lvl="0" fontAlgn="auto">
              <a:spcBef>
                <a:spcPts val="0"/>
              </a:spcBef>
              <a:spcAft>
                <a:spcPts val="0"/>
              </a:spcAft>
              <a:defRPr/>
            </a:pPr>
            <a:r>
              <a:rPr lang="en-US" sz="1000" dirty="0">
                <a:solidFill>
                  <a:schemeClr val="accent2"/>
                </a:solidFill>
                <a:latin typeface="PrudentialModern Med Cond" pitchFamily="2" charset="0"/>
              </a:rPr>
              <a:t>Sources:</a:t>
            </a:r>
            <a:r>
              <a:rPr lang="en-US" sz="1000" dirty="0">
                <a:solidFill>
                  <a:schemeClr val="accent2"/>
                </a:solidFill>
                <a:latin typeface="Arial Narrow" panose="020B0606020202030204" pitchFamily="34" charset="0"/>
              </a:rPr>
              <a:t> IRS Rev. Proc 2019-44, November 6, 2019</a:t>
            </a:r>
          </a:p>
          <a:p>
            <a:r>
              <a:rPr lang="en-US" sz="1000" dirty="0">
                <a:solidFill>
                  <a:schemeClr val="accent2"/>
                </a:solidFill>
                <a:latin typeface="PrudentialModern Med Cond" pitchFamily="2" charset="0"/>
              </a:rPr>
              <a:t>* Capital gains between $2,650 and $12,950 are subject to a 15% capital gains rate, gains between $12, 950 and $13,150 are subject to a 15% capital gains rate </a:t>
            </a:r>
            <a:br>
              <a:rPr lang="en-US" sz="1000" dirty="0">
                <a:solidFill>
                  <a:schemeClr val="accent2"/>
                </a:solidFill>
                <a:latin typeface="PrudentialModern Med Cond" pitchFamily="2" charset="0"/>
              </a:rPr>
            </a:br>
            <a:r>
              <a:rPr lang="en-US" sz="1000" dirty="0">
                <a:solidFill>
                  <a:schemeClr val="accent2"/>
                </a:solidFill>
                <a:latin typeface="PrudentialModern Med Cond" pitchFamily="2" charset="0"/>
              </a:rPr>
              <a:t>   plus the 3.8% investment surtax. Gains over $13,150 are subject to a 20% capital gains rate plus the 3.8% investment surtax.</a:t>
            </a:r>
          </a:p>
          <a:p>
            <a:r>
              <a:rPr lang="en-US" sz="1000" dirty="0">
                <a:solidFill>
                  <a:schemeClr val="accent2"/>
                </a:solidFill>
                <a:latin typeface="PrudentialModern Med Cond" pitchFamily="2" charset="0"/>
              </a:rPr>
              <a:t>** Investment income not subject to the top bracket avoids the 3.8% surtax. Investment income subject to the highest income tax bracket is also subject to the 3.8% surtax</a:t>
            </a:r>
          </a:p>
        </p:txBody>
      </p:sp>
      <p:sp>
        <p:nvSpPr>
          <p:cNvPr id="11" name="Rectangle 10">
            <a:extLst>
              <a:ext uri="{FF2B5EF4-FFF2-40B4-BE49-F238E27FC236}">
                <a16:creationId xmlns:a16="http://schemas.microsoft.com/office/drawing/2014/main" id="{78D36B8C-3D47-45A9-90CE-ABB07AA5B3D6}"/>
              </a:ext>
            </a:extLst>
          </p:cNvPr>
          <p:cNvSpPr/>
          <p:nvPr/>
        </p:nvSpPr>
        <p:spPr>
          <a:xfrm>
            <a:off x="1157036" y="1376065"/>
            <a:ext cx="6348663" cy="400110"/>
          </a:xfrm>
          <a:prstGeom prst="rect">
            <a:avLst/>
          </a:prstGeom>
        </p:spPr>
        <p:txBody>
          <a:bodyPr wrap="square">
            <a:spAutoFit/>
          </a:bodyPr>
          <a:lstStyle/>
          <a:p>
            <a:pPr algn="ctr"/>
            <a:r>
              <a:rPr lang="en-US" sz="2000" b="1" dirty="0">
                <a:solidFill>
                  <a:schemeClr val="tx2"/>
                </a:solidFill>
                <a:latin typeface="+mj-lt"/>
              </a:rPr>
              <a:t>2020 Trust Federal Income Tax Rates*</a:t>
            </a:r>
          </a:p>
        </p:txBody>
      </p:sp>
      <p:sp>
        <p:nvSpPr>
          <p:cNvPr id="4" name="Slide Number Placeholder 3">
            <a:extLst>
              <a:ext uri="{FF2B5EF4-FFF2-40B4-BE49-F238E27FC236}">
                <a16:creationId xmlns:a16="http://schemas.microsoft.com/office/drawing/2014/main" id="{C8CDB38A-7708-4E91-B7D6-7D91E64D78BE}"/>
              </a:ext>
            </a:extLst>
          </p:cNvPr>
          <p:cNvSpPr>
            <a:spLocks noGrp="1"/>
          </p:cNvSpPr>
          <p:nvPr>
            <p:ph type="sldNum" sz="quarter" idx="11"/>
          </p:nvPr>
        </p:nvSpPr>
        <p:spPr>
          <a:xfrm>
            <a:off x="8628238" y="6185647"/>
            <a:ext cx="514350" cy="685800"/>
          </a:xfrm>
        </p:spPr>
        <p:txBody>
          <a:bodyPr/>
          <a:lstStyle/>
          <a:p>
            <a:fld id="{BB544E63-09F9-914E-B731-EB7D262F5FD2}" type="slidenum">
              <a:rPr lang="en-US" smtClean="0"/>
              <a:pPr/>
              <a:t>10</a:t>
            </a:fld>
            <a:endParaRPr lang="en-US" dirty="0"/>
          </a:p>
        </p:txBody>
      </p:sp>
    </p:spTree>
    <p:extLst>
      <p:ext uri="{BB962C8B-B14F-4D97-AF65-F5344CB8AC3E}">
        <p14:creationId xmlns:p14="http://schemas.microsoft.com/office/powerpoint/2010/main" val="90747261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3ABC0B-41EF-49BF-AFD6-7D4682BF8BC0}"/>
              </a:ext>
            </a:extLst>
          </p:cNvPr>
          <p:cNvSpPr>
            <a:spLocks noGrp="1"/>
          </p:cNvSpPr>
          <p:nvPr>
            <p:ph type="sldNum" sz="quarter" idx="11"/>
          </p:nvPr>
        </p:nvSpPr>
        <p:spPr>
          <a:xfrm>
            <a:off x="8628238" y="6185647"/>
            <a:ext cx="514350" cy="685800"/>
          </a:xfrm>
        </p:spPr>
        <p:txBody>
          <a:bodyPr/>
          <a:lstStyle/>
          <a:p>
            <a:fld id="{BB544E63-09F9-914E-B731-EB7D262F5FD2}" type="slidenum">
              <a:rPr lang="en-US" smtClean="0"/>
              <a:pPr/>
              <a:t>11</a:t>
            </a:fld>
            <a:endParaRPr lang="en-US" dirty="0"/>
          </a:p>
        </p:txBody>
      </p:sp>
      <p:sp>
        <p:nvSpPr>
          <p:cNvPr id="4" name="Title 3">
            <a:extLst>
              <a:ext uri="{FF2B5EF4-FFF2-40B4-BE49-F238E27FC236}">
                <a16:creationId xmlns:a16="http://schemas.microsoft.com/office/drawing/2014/main" id="{4B9C8DEE-B9AE-4E98-AC81-227F6605E685}"/>
              </a:ext>
            </a:extLst>
          </p:cNvPr>
          <p:cNvSpPr>
            <a:spLocks noGrp="1"/>
          </p:cNvSpPr>
          <p:nvPr>
            <p:ph type="title"/>
          </p:nvPr>
        </p:nvSpPr>
        <p:spPr/>
        <p:txBody>
          <a:bodyPr/>
          <a:lstStyle/>
          <a:p>
            <a:r>
              <a:rPr lang="en-US" dirty="0"/>
              <a:t>“Look Through” IRA Trusts</a:t>
            </a:r>
          </a:p>
        </p:txBody>
      </p:sp>
      <p:sp>
        <p:nvSpPr>
          <p:cNvPr id="5" name="Rectangle 3">
            <a:extLst>
              <a:ext uri="{FF2B5EF4-FFF2-40B4-BE49-F238E27FC236}">
                <a16:creationId xmlns:a16="http://schemas.microsoft.com/office/drawing/2014/main" id="{98AFAEFB-3A78-4752-9427-B53C971E3153}"/>
              </a:ext>
            </a:extLst>
          </p:cNvPr>
          <p:cNvSpPr>
            <a:spLocks noGrp="1" noChangeArrowheads="1"/>
          </p:cNvSpPr>
          <p:nvPr>
            <p:ph sz="quarter" idx="12"/>
          </p:nvPr>
        </p:nvSpPr>
        <p:spPr>
          <a:xfrm>
            <a:off x="1531088" y="2269557"/>
            <a:ext cx="6977605" cy="1548741"/>
          </a:xfrm>
        </p:spPr>
        <p:txBody>
          <a:bodyPr>
            <a:normAutofit/>
          </a:bodyPr>
          <a:lstStyle/>
          <a:p>
            <a:pPr marL="231775">
              <a:defRPr/>
            </a:pPr>
            <a:r>
              <a:rPr lang="en-US" sz="2400" dirty="0">
                <a:solidFill>
                  <a:schemeClr val="tx1"/>
                </a:solidFill>
                <a:latin typeface="+mn-lt"/>
                <a:ea typeface="+mn-ea"/>
                <a:cs typeface="Arial" pitchFamily="34" charset="0"/>
              </a:rPr>
              <a:t>Conduit Trust</a:t>
            </a:r>
            <a:r>
              <a:rPr lang="en-US" b="0" dirty="0">
                <a:solidFill>
                  <a:schemeClr val="tx1"/>
                </a:solidFill>
                <a:latin typeface="+mn-lt"/>
                <a:ea typeface="+mn-ea"/>
                <a:cs typeface="Arial" pitchFamily="34" charset="0"/>
              </a:rPr>
              <a:t>: </a:t>
            </a:r>
            <a:r>
              <a:rPr lang="en-US" b="0" dirty="0">
                <a:solidFill>
                  <a:schemeClr val="accent4">
                    <a:lumMod val="25000"/>
                  </a:schemeClr>
                </a:solidFill>
                <a:latin typeface="+mn-lt"/>
                <a:ea typeface="+mn-ea"/>
                <a:cs typeface="Arial" pitchFamily="34" charset="0"/>
              </a:rPr>
              <a:t>RMD or all trust income distributed each year to the trust beneficiaries</a:t>
            </a:r>
          </a:p>
          <a:p>
            <a:pPr lvl="1">
              <a:defRPr/>
            </a:pPr>
            <a:endParaRPr lang="en-US" sz="2000" b="0" dirty="0">
              <a:solidFill>
                <a:schemeClr val="tx1"/>
              </a:solidFill>
            </a:endParaRPr>
          </a:p>
          <a:p>
            <a:pPr lvl="2">
              <a:buFontTx/>
              <a:buNone/>
              <a:defRPr/>
            </a:pPr>
            <a:r>
              <a:rPr lang="en-US" b="1" dirty="0">
                <a:solidFill>
                  <a:schemeClr val="tx1"/>
                </a:solidFill>
              </a:rPr>
              <a:t>	</a:t>
            </a:r>
          </a:p>
        </p:txBody>
      </p:sp>
      <p:sp>
        <p:nvSpPr>
          <p:cNvPr id="6" name="TextBox 5">
            <a:extLst>
              <a:ext uri="{FF2B5EF4-FFF2-40B4-BE49-F238E27FC236}">
                <a16:creationId xmlns:a16="http://schemas.microsoft.com/office/drawing/2014/main" id="{1D609E1B-F86A-4FF6-959F-EC881BEC6413}"/>
              </a:ext>
            </a:extLst>
          </p:cNvPr>
          <p:cNvSpPr txBox="1"/>
          <p:nvPr/>
        </p:nvSpPr>
        <p:spPr>
          <a:xfrm>
            <a:off x="1600200" y="1524000"/>
            <a:ext cx="914400" cy="914400"/>
          </a:xfrm>
          <a:prstGeom prst="rect">
            <a:avLst/>
          </a:prstGeom>
        </p:spPr>
        <p:txBody>
          <a:bodyPr vert="horz" wrap="none" lIns="0" tIns="0" rIns="0" bIns="0" rtlCol="0" anchor="b" anchorCtr="0">
            <a:noAutofit/>
          </a:bodyPr>
          <a:lstStyle/>
          <a:p>
            <a:endParaRPr lang="en-US" sz="1600" spc="0" dirty="0"/>
          </a:p>
        </p:txBody>
      </p:sp>
      <p:sp>
        <p:nvSpPr>
          <p:cNvPr id="7" name="Rectangle 6">
            <a:extLst>
              <a:ext uri="{FF2B5EF4-FFF2-40B4-BE49-F238E27FC236}">
                <a16:creationId xmlns:a16="http://schemas.microsoft.com/office/drawing/2014/main" id="{8029A6BA-100B-4D89-862B-EDF8C1E3B865}"/>
              </a:ext>
            </a:extLst>
          </p:cNvPr>
          <p:cNvSpPr/>
          <p:nvPr/>
        </p:nvSpPr>
        <p:spPr>
          <a:xfrm>
            <a:off x="495300" y="1586662"/>
            <a:ext cx="8763000" cy="523220"/>
          </a:xfrm>
          <a:prstGeom prst="rect">
            <a:avLst/>
          </a:prstGeom>
          <a:noFill/>
          <a:ln>
            <a:noFill/>
          </a:ln>
        </p:spPr>
        <p:txBody>
          <a:bodyPr wrap="square">
            <a:spAutoFit/>
          </a:bodyPr>
          <a:lstStyle/>
          <a:p>
            <a:pPr>
              <a:defRPr/>
            </a:pPr>
            <a:r>
              <a:rPr lang="en-US" sz="2800" b="1" dirty="0">
                <a:solidFill>
                  <a:schemeClr val="tx2"/>
                </a:solidFill>
                <a:latin typeface="+mj-lt"/>
              </a:rPr>
              <a:t>Using a Look Through Trust to take advantage of “stretch”</a:t>
            </a:r>
          </a:p>
        </p:txBody>
      </p:sp>
      <p:sp>
        <p:nvSpPr>
          <p:cNvPr id="8" name="TextBox 7">
            <a:extLst>
              <a:ext uri="{FF2B5EF4-FFF2-40B4-BE49-F238E27FC236}">
                <a16:creationId xmlns:a16="http://schemas.microsoft.com/office/drawing/2014/main" id="{FA29B517-FE99-4346-9660-41347BB15ACE}"/>
              </a:ext>
            </a:extLst>
          </p:cNvPr>
          <p:cNvSpPr txBox="1"/>
          <p:nvPr/>
        </p:nvSpPr>
        <p:spPr>
          <a:xfrm>
            <a:off x="1600200" y="4724400"/>
            <a:ext cx="914400" cy="914400"/>
          </a:xfrm>
          <a:prstGeom prst="rect">
            <a:avLst/>
          </a:prstGeom>
        </p:spPr>
        <p:txBody>
          <a:bodyPr vert="horz" wrap="none" lIns="0" tIns="0" rIns="0" bIns="0" rtlCol="0" anchor="b" anchorCtr="0">
            <a:noAutofit/>
          </a:bodyPr>
          <a:lstStyle/>
          <a:p>
            <a:endParaRPr lang="en-US" sz="1600" spc="0" dirty="0"/>
          </a:p>
        </p:txBody>
      </p:sp>
      <p:sp>
        <p:nvSpPr>
          <p:cNvPr id="10" name="Rectangle 3">
            <a:extLst>
              <a:ext uri="{FF2B5EF4-FFF2-40B4-BE49-F238E27FC236}">
                <a16:creationId xmlns:a16="http://schemas.microsoft.com/office/drawing/2014/main" id="{E49F23DE-1FA4-4545-B9A4-CD8112F6BB72}"/>
              </a:ext>
            </a:extLst>
          </p:cNvPr>
          <p:cNvSpPr txBox="1">
            <a:spLocks noChangeArrowheads="1"/>
          </p:cNvSpPr>
          <p:nvPr/>
        </p:nvSpPr>
        <p:spPr>
          <a:xfrm>
            <a:off x="1600200" y="4707628"/>
            <a:ext cx="6193834" cy="685800"/>
          </a:xfrm>
          <a:prstGeom prst="rect">
            <a:avLst/>
          </a:prstGeom>
        </p:spPr>
        <p:txBody>
          <a:bodyPr vert="horz" wrap="square" lIns="0" tIns="0" rIns="0" bIns="0" rtlCol="0">
            <a:normAutofit fontScale="25000" lnSpcReduction="20000"/>
          </a:bodyPr>
          <a:lstStyle>
            <a:lvl1pPr marL="0" indent="0" algn="l" defTabSz="342900" rtl="0" eaLnBrk="1" latinLnBrk="0" hangingPunct="1">
              <a:spcBef>
                <a:spcPts val="450"/>
              </a:spcBef>
              <a:buFontTx/>
              <a:buNone/>
              <a:defRPr sz="2000" b="1" i="0" kern="1200" spc="0">
                <a:solidFill>
                  <a:schemeClr val="tx2"/>
                </a:solidFill>
                <a:latin typeface="+mj-lt"/>
                <a:ea typeface="PrudentialModern Bold SemiCondensed" charset="0"/>
                <a:cs typeface="PrudentialModern Bold SemiCondensed" charset="0"/>
              </a:defRPr>
            </a:lvl1pPr>
            <a:lvl2pPr marL="0" indent="0" algn="l" defTabSz="342900" rtl="0" eaLnBrk="1" latinLnBrk="0" hangingPunct="1">
              <a:lnSpc>
                <a:spcPts val="1640"/>
              </a:lnSpc>
              <a:spcBef>
                <a:spcPts val="1050"/>
              </a:spcBef>
              <a:buFontTx/>
              <a:buNone/>
              <a:defRPr sz="1400" b="0" i="0" kern="1200" spc="0">
                <a:solidFill>
                  <a:schemeClr val="accent4">
                    <a:lumMod val="25000"/>
                  </a:schemeClr>
                </a:solidFill>
                <a:latin typeface="+mn-lt"/>
                <a:ea typeface="PrudentialModern Medium" charset="0"/>
                <a:cs typeface="PrudentialModern Medium" charset="0"/>
              </a:defRPr>
            </a:lvl2pPr>
            <a:lvl3pPr marL="0" indent="-123825" algn="l" defTabSz="342900" rtl="0" eaLnBrk="1" latinLnBrk="0" hangingPunct="1">
              <a:spcBef>
                <a:spcPts val="1050"/>
              </a:spcBef>
              <a:buFont typeface="Arial"/>
              <a:buChar char="•"/>
              <a:tabLst/>
              <a:defRPr sz="1200" b="0" i="0" kern="1200" spc="0">
                <a:solidFill>
                  <a:schemeClr val="accent2"/>
                </a:solidFill>
                <a:latin typeface="+mn-lt"/>
                <a:ea typeface="PrudentialModern Medium" charset="0"/>
                <a:cs typeface="PrudentialModern Medium" charset="0"/>
              </a:defRPr>
            </a:lvl3pPr>
            <a:lvl4pPr marL="581025" indent="-190500" algn="l" defTabSz="342900" rtl="0" eaLnBrk="1" latinLnBrk="0" hangingPunct="1">
              <a:spcBef>
                <a:spcPts val="1050"/>
              </a:spcBef>
              <a:buFont typeface="Arial" panose="020B0604020202020204" pitchFamily="34" charset="0"/>
              <a:buChar char="•"/>
              <a:tabLst/>
              <a:defRPr sz="1200" b="0" i="0" kern="1200" spc="0">
                <a:solidFill>
                  <a:schemeClr val="accent4">
                    <a:lumMod val="25000"/>
                  </a:schemeClr>
                </a:solidFill>
                <a:latin typeface="+mn-lt"/>
                <a:ea typeface="PrudentialModern Medium" charset="0"/>
                <a:cs typeface="PrudentialModern Medium" charset="0"/>
              </a:defRPr>
            </a:lvl4pPr>
            <a:lvl5pPr marL="425450" indent="-171450" algn="l" defTabSz="342900" rtl="0" eaLnBrk="1" latinLnBrk="0" hangingPunct="1">
              <a:spcBef>
                <a:spcPts val="1050"/>
              </a:spcBef>
              <a:buFont typeface="Arial" panose="020B0604020202020204" pitchFamily="34" charset="0"/>
              <a:buChar char="•"/>
              <a:tabLst/>
              <a:defRPr sz="1200" b="0" i="0" kern="1200" spc="0">
                <a:solidFill>
                  <a:schemeClr val="accent4">
                    <a:lumMod val="25000"/>
                  </a:schemeClr>
                </a:solidFill>
                <a:latin typeface="+mn-lt"/>
                <a:ea typeface="PrudentialModern Medium" charset="0"/>
                <a:cs typeface="PrudentialModern Medium"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31775">
              <a:defRPr/>
            </a:pPr>
            <a:r>
              <a:rPr lang="en-US" sz="9600" dirty="0">
                <a:solidFill>
                  <a:schemeClr val="tx1"/>
                </a:solidFill>
                <a:latin typeface="+mn-lt"/>
                <a:ea typeface="+mn-ea"/>
                <a:cs typeface="Arial" pitchFamily="34" charset="0"/>
              </a:rPr>
              <a:t>Accumulation Trust</a:t>
            </a:r>
            <a:r>
              <a:rPr lang="en-US" sz="9600" b="0" dirty="0">
                <a:solidFill>
                  <a:schemeClr val="tx1"/>
                </a:solidFill>
                <a:latin typeface="+mn-lt"/>
                <a:ea typeface="+mn-ea"/>
                <a:cs typeface="Arial" pitchFamily="34" charset="0"/>
              </a:rPr>
              <a:t>: </a:t>
            </a:r>
            <a:r>
              <a:rPr lang="en-US" sz="8000" b="0" dirty="0">
                <a:solidFill>
                  <a:schemeClr val="accent4">
                    <a:lumMod val="25000"/>
                  </a:schemeClr>
                </a:solidFill>
                <a:latin typeface="+mn-lt"/>
                <a:ea typeface="+mn-ea"/>
                <a:cs typeface="Arial" pitchFamily="34" charset="0"/>
              </a:rPr>
              <a:t>RMDs invested and accumulate for distribution at a later time</a:t>
            </a:r>
          </a:p>
          <a:p>
            <a:pPr marL="342900" lvl="1" indent="-342900">
              <a:buFont typeface="Wingdings" panose="05000000000000000000" pitchFamily="2" charset="2"/>
              <a:buChar char="§"/>
              <a:defRPr/>
            </a:pPr>
            <a:endParaRPr lang="en-US" sz="2000" dirty="0">
              <a:solidFill>
                <a:schemeClr val="tx1"/>
              </a:solidFill>
            </a:endParaRPr>
          </a:p>
          <a:p>
            <a:pPr lvl="2">
              <a:buFontTx/>
              <a:buNone/>
              <a:defRPr/>
            </a:pPr>
            <a:r>
              <a:rPr lang="en-US" b="1" dirty="0">
                <a:solidFill>
                  <a:schemeClr val="tx1"/>
                </a:solidFill>
              </a:rPr>
              <a:t>	</a:t>
            </a:r>
          </a:p>
        </p:txBody>
      </p:sp>
      <p:sp>
        <p:nvSpPr>
          <p:cNvPr id="15" name="Rectangle 14">
            <a:extLst>
              <a:ext uri="{FF2B5EF4-FFF2-40B4-BE49-F238E27FC236}">
                <a16:creationId xmlns:a16="http://schemas.microsoft.com/office/drawing/2014/main" id="{D040F419-CFF9-BD47-A9D4-A9675AE3E712}"/>
              </a:ext>
            </a:extLst>
          </p:cNvPr>
          <p:cNvSpPr/>
          <p:nvPr/>
        </p:nvSpPr>
        <p:spPr>
          <a:xfrm>
            <a:off x="1676833" y="5421076"/>
            <a:ext cx="6233379" cy="5827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chemeClr val="tx2"/>
              </a:solidFill>
            </a:endParaRPr>
          </a:p>
          <a:p>
            <a:pPr algn="ctr"/>
            <a:r>
              <a:rPr lang="en-US" sz="2000" b="1" dirty="0">
                <a:solidFill>
                  <a:schemeClr val="bg2"/>
                </a:solidFill>
                <a:latin typeface="+mj-lt"/>
              </a:rPr>
              <a:t>37% </a:t>
            </a:r>
            <a:r>
              <a:rPr lang="en-US" sz="2000" dirty="0">
                <a:solidFill>
                  <a:schemeClr val="bg1"/>
                </a:solidFill>
                <a:latin typeface="+mj-lt"/>
              </a:rPr>
              <a:t>tax bracket for income above </a:t>
            </a:r>
            <a:r>
              <a:rPr lang="en-US" sz="2000" b="1" dirty="0">
                <a:solidFill>
                  <a:schemeClr val="bg2"/>
                </a:solidFill>
                <a:latin typeface="+mj-lt"/>
              </a:rPr>
              <a:t>$12,950</a:t>
            </a:r>
          </a:p>
          <a:p>
            <a:endParaRPr lang="en-US" sz="1400" dirty="0">
              <a:solidFill>
                <a:schemeClr val="tx1"/>
              </a:solidFill>
            </a:endParaRPr>
          </a:p>
        </p:txBody>
      </p:sp>
      <p:sp>
        <p:nvSpPr>
          <p:cNvPr id="11" name="Rectangle 10">
            <a:extLst>
              <a:ext uri="{FF2B5EF4-FFF2-40B4-BE49-F238E27FC236}">
                <a16:creationId xmlns:a16="http://schemas.microsoft.com/office/drawing/2014/main" id="{3165BEB6-497B-ED40-A2B0-A7185636E453}"/>
              </a:ext>
            </a:extLst>
          </p:cNvPr>
          <p:cNvSpPr/>
          <p:nvPr/>
        </p:nvSpPr>
        <p:spPr>
          <a:xfrm>
            <a:off x="1676833" y="3061426"/>
            <a:ext cx="6233379" cy="1083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FEFFFF"/>
                </a:solidFill>
                <a:latin typeface="+mj-lt"/>
              </a:rPr>
              <a:t>With stretch IRAs eliminated in many cases, all IRA proceeds will be immediately payable to the trust beneficiaries in the same year received by the trust</a:t>
            </a:r>
            <a:endParaRPr lang="en-US" sz="2000" dirty="0">
              <a:solidFill>
                <a:srgbClr val="FEFFFF"/>
              </a:solidFill>
            </a:endParaRPr>
          </a:p>
        </p:txBody>
      </p:sp>
    </p:spTree>
    <p:extLst>
      <p:ext uri="{BB962C8B-B14F-4D97-AF65-F5344CB8AC3E}">
        <p14:creationId xmlns:p14="http://schemas.microsoft.com/office/powerpoint/2010/main" val="4105776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0108" y="214940"/>
            <a:ext cx="8413892" cy="1080460"/>
          </a:xfrm>
        </p:spPr>
        <p:txBody>
          <a:bodyPr/>
          <a:lstStyle/>
          <a:p>
            <a:r>
              <a:rPr lang="en-US" b="0" dirty="0"/>
              <a:t>Guaranteed Income </a:t>
            </a:r>
            <a:r>
              <a:rPr lang="en-US" dirty="0"/>
              <a:t>as the Foundation</a:t>
            </a:r>
          </a:p>
        </p:txBody>
      </p:sp>
      <p:grpSp>
        <p:nvGrpSpPr>
          <p:cNvPr id="4" name="Group 3">
            <a:extLst>
              <a:ext uri="{FF2B5EF4-FFF2-40B4-BE49-F238E27FC236}">
                <a16:creationId xmlns:a16="http://schemas.microsoft.com/office/drawing/2014/main" id="{80BFCA37-7E03-4F05-BEE2-22D090EA8324}"/>
              </a:ext>
            </a:extLst>
          </p:cNvPr>
          <p:cNvGrpSpPr/>
          <p:nvPr/>
        </p:nvGrpSpPr>
        <p:grpSpPr>
          <a:xfrm>
            <a:off x="730108" y="1817698"/>
            <a:ext cx="7535059" cy="3931335"/>
            <a:chOff x="304800" y="1490503"/>
            <a:chExt cx="8458200" cy="4419600"/>
          </a:xfrm>
        </p:grpSpPr>
        <p:sp>
          <p:nvSpPr>
            <p:cNvPr id="26" name="Right Arrow 25"/>
            <p:cNvSpPr/>
            <p:nvPr/>
          </p:nvSpPr>
          <p:spPr>
            <a:xfrm>
              <a:off x="2362200" y="4081303"/>
              <a:ext cx="1143000" cy="609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accent1"/>
                </a:solidFill>
                <a:latin typeface="PrudentialModern SemCond" pitchFamily="2" charset="0"/>
              </a:endParaRPr>
            </a:p>
          </p:txBody>
        </p:sp>
        <p:sp>
          <p:nvSpPr>
            <p:cNvPr id="23" name="Right Arrow 22"/>
            <p:cNvSpPr/>
            <p:nvPr/>
          </p:nvSpPr>
          <p:spPr>
            <a:xfrm>
              <a:off x="5029200" y="2557303"/>
              <a:ext cx="1676400" cy="6858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PrudentialModern SemCond" pitchFamily="2" charset="0"/>
                </a:rPr>
                <a:t>Cover Gap</a:t>
              </a:r>
            </a:p>
          </p:txBody>
        </p:sp>
        <p:sp>
          <p:nvSpPr>
            <p:cNvPr id="17" name="Right Arrow 16"/>
            <p:cNvSpPr/>
            <p:nvPr/>
          </p:nvSpPr>
          <p:spPr>
            <a:xfrm>
              <a:off x="2286000" y="1490503"/>
              <a:ext cx="4419600" cy="7132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mj-lt"/>
                </a:rPr>
                <a:t>Cover Essentials</a:t>
              </a:r>
            </a:p>
          </p:txBody>
        </p:sp>
        <p:sp>
          <p:nvSpPr>
            <p:cNvPr id="11" name="Rounded Rectangle 10"/>
            <p:cNvSpPr/>
            <p:nvPr/>
          </p:nvSpPr>
          <p:spPr>
            <a:xfrm>
              <a:off x="304800" y="3776503"/>
              <a:ext cx="2057400" cy="2133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rgbClr val="FFC000"/>
                  </a:solidFill>
                  <a:latin typeface="PrudentialModern SemCond" pitchFamily="2" charset="0"/>
                </a:rPr>
                <a:t>Other Sources of Income</a:t>
              </a:r>
            </a:p>
            <a:p>
              <a:pPr algn="ctr"/>
              <a:r>
                <a:rPr lang="en-US" sz="1400" dirty="0">
                  <a:solidFill>
                    <a:schemeClr val="bg1"/>
                  </a:solidFill>
                </a:rPr>
                <a:t>(Mutual Funds, Stocks, Bonds, CDs, Real Estate)</a:t>
              </a:r>
            </a:p>
          </p:txBody>
        </p:sp>
        <p:sp>
          <p:nvSpPr>
            <p:cNvPr id="12" name="Rounded Rectangle 11"/>
            <p:cNvSpPr/>
            <p:nvPr/>
          </p:nvSpPr>
          <p:spPr>
            <a:xfrm>
              <a:off x="6781800" y="3700303"/>
              <a:ext cx="1981200" cy="22098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rgbClr val="FFC000"/>
                  </a:solidFill>
                  <a:latin typeface="PrudentialModern SemCond" pitchFamily="2" charset="0"/>
                </a:rPr>
                <a:t>Discretionary Expenses</a:t>
              </a:r>
            </a:p>
            <a:p>
              <a:pPr algn="ctr"/>
              <a:r>
                <a:rPr lang="en-US" sz="1400" dirty="0"/>
                <a:t>(Travel, Restaurants, Entertainment) </a:t>
              </a:r>
            </a:p>
          </p:txBody>
        </p:sp>
        <p:sp>
          <p:nvSpPr>
            <p:cNvPr id="13" name="Rounded Rectangle 12"/>
            <p:cNvSpPr/>
            <p:nvPr/>
          </p:nvSpPr>
          <p:spPr>
            <a:xfrm>
              <a:off x="3505200" y="2328703"/>
              <a:ext cx="1600200" cy="25908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PrudentialModern SemCond" pitchFamily="2" charset="0"/>
                </a:rPr>
                <a:t>Convert Assets into Income</a:t>
              </a:r>
            </a:p>
            <a:p>
              <a:pPr algn="ctr"/>
              <a:endParaRPr lang="en-US" sz="2000" b="1" dirty="0">
                <a:solidFill>
                  <a:srgbClr val="FFC000"/>
                </a:solidFill>
                <a:latin typeface="PrudentialModern SemCond" pitchFamily="2" charset="0"/>
              </a:endParaRPr>
            </a:p>
            <a:p>
              <a:pPr algn="ctr"/>
              <a:r>
                <a:rPr lang="en-US" sz="1600" dirty="0">
                  <a:solidFill>
                    <a:schemeClr val="tx1"/>
                  </a:solidFill>
                </a:rPr>
                <a:t>(Annuities, Systematic Withdrawal Plans)</a:t>
              </a:r>
            </a:p>
          </p:txBody>
        </p:sp>
        <p:sp>
          <p:nvSpPr>
            <p:cNvPr id="14" name="Rounded Rectangle 13"/>
            <p:cNvSpPr/>
            <p:nvPr/>
          </p:nvSpPr>
          <p:spPr>
            <a:xfrm>
              <a:off x="304800" y="1490503"/>
              <a:ext cx="2057400" cy="2133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rgbClr val="FFC000"/>
                  </a:solidFill>
                  <a:latin typeface="PrudentialModern SemCond" pitchFamily="2" charset="0"/>
                </a:rPr>
                <a:t>Guaranteed Sources of Income</a:t>
              </a:r>
            </a:p>
            <a:p>
              <a:pPr algn="ctr"/>
              <a:r>
                <a:rPr lang="en-US" sz="1400" dirty="0">
                  <a:solidFill>
                    <a:schemeClr val="bg1"/>
                  </a:solidFill>
                </a:rPr>
                <a:t>(Pension, Social Security, Annuities*)</a:t>
              </a:r>
            </a:p>
          </p:txBody>
        </p:sp>
        <p:sp>
          <p:nvSpPr>
            <p:cNvPr id="15" name="Rounded Rectangle 14"/>
            <p:cNvSpPr/>
            <p:nvPr/>
          </p:nvSpPr>
          <p:spPr>
            <a:xfrm>
              <a:off x="6705600" y="1490503"/>
              <a:ext cx="2057400" cy="20574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rgbClr val="FFC000"/>
                  </a:solidFill>
                  <a:latin typeface="PrudentialModern SemCond" pitchFamily="2" charset="0"/>
                </a:rPr>
                <a:t>Essential Expenses</a:t>
              </a:r>
            </a:p>
            <a:p>
              <a:pPr algn="ctr"/>
              <a:r>
                <a:rPr lang="en-US" sz="1400" dirty="0"/>
                <a:t>(Housing, Food, Clothing, Health Care, Transportation)</a:t>
              </a:r>
            </a:p>
          </p:txBody>
        </p:sp>
        <p:sp>
          <p:nvSpPr>
            <p:cNvPr id="25" name="Right Arrow 24"/>
            <p:cNvSpPr/>
            <p:nvPr/>
          </p:nvSpPr>
          <p:spPr>
            <a:xfrm>
              <a:off x="2362200" y="4995703"/>
              <a:ext cx="4419600" cy="78377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mj-lt"/>
                </a:rPr>
                <a:t>Discretionary </a:t>
              </a:r>
            </a:p>
          </p:txBody>
        </p:sp>
      </p:grpSp>
      <p:sp>
        <p:nvSpPr>
          <p:cNvPr id="2" name="Slide Number Placeholder 1">
            <a:extLst>
              <a:ext uri="{FF2B5EF4-FFF2-40B4-BE49-F238E27FC236}">
                <a16:creationId xmlns:a16="http://schemas.microsoft.com/office/drawing/2014/main" id="{0FD18864-E534-44B5-82BB-A156A093B3FD}"/>
              </a:ext>
            </a:extLst>
          </p:cNvPr>
          <p:cNvSpPr>
            <a:spLocks noGrp="1"/>
          </p:cNvSpPr>
          <p:nvPr>
            <p:ph type="sldNum" sz="quarter" idx="11"/>
          </p:nvPr>
        </p:nvSpPr>
        <p:spPr>
          <a:xfrm>
            <a:off x="8628238" y="6185647"/>
            <a:ext cx="514350" cy="685800"/>
          </a:xfrm>
        </p:spPr>
        <p:txBody>
          <a:bodyPr/>
          <a:lstStyle/>
          <a:p>
            <a:fld id="{BB544E63-09F9-914E-B731-EB7D262F5FD2}" type="slidenum">
              <a:rPr lang="en-US" smtClean="0"/>
              <a:pPr/>
              <a:t>12</a:t>
            </a:fld>
            <a:endParaRPr lang="en-US" dirty="0"/>
          </a:p>
        </p:txBody>
      </p:sp>
      <p:sp>
        <p:nvSpPr>
          <p:cNvPr id="5" name="TextBox 4">
            <a:extLst>
              <a:ext uri="{FF2B5EF4-FFF2-40B4-BE49-F238E27FC236}">
                <a16:creationId xmlns:a16="http://schemas.microsoft.com/office/drawing/2014/main" id="{21B4519C-B0AC-4B08-B155-F76BC7D1B0F6}"/>
              </a:ext>
            </a:extLst>
          </p:cNvPr>
          <p:cNvSpPr txBox="1"/>
          <p:nvPr/>
        </p:nvSpPr>
        <p:spPr>
          <a:xfrm>
            <a:off x="730108" y="6185647"/>
            <a:ext cx="7535059" cy="149020"/>
          </a:xfrm>
          <a:prstGeom prst="rect">
            <a:avLst/>
          </a:prstGeom>
        </p:spPr>
        <p:txBody>
          <a:bodyPr vert="horz" wrap="square" lIns="0" tIns="0" rIns="0" bIns="0" rtlCol="0" anchor="b" anchorCtr="0">
            <a:noAutofit/>
          </a:bodyPr>
          <a:lstStyle/>
          <a:p>
            <a:r>
              <a:rPr lang="en-US" sz="1200" dirty="0"/>
              <a:t>*Annuity guarantees are based on the claims-paying ability of the issuing company.</a:t>
            </a:r>
          </a:p>
        </p:txBody>
      </p:sp>
    </p:spTree>
    <p:extLst>
      <p:ext uri="{BB962C8B-B14F-4D97-AF65-F5344CB8AC3E}">
        <p14:creationId xmlns:p14="http://schemas.microsoft.com/office/powerpoint/2010/main" val="426875962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808C9496-E0F5-4851-81F6-4FCE07436CE2}"/>
              </a:ext>
            </a:extLst>
          </p:cNvPr>
          <p:cNvSpPr>
            <a:spLocks noGrp="1"/>
          </p:cNvSpPr>
          <p:nvPr>
            <p:ph sz="quarter" idx="12"/>
          </p:nvPr>
        </p:nvSpPr>
        <p:spPr>
          <a:xfrm>
            <a:off x="398638" y="1751894"/>
            <a:ext cx="8229600" cy="4039306"/>
          </a:xfrm>
        </p:spPr>
        <p:txBody>
          <a:bodyPr anchor="ctr">
            <a:noAutofit/>
          </a:bodyPr>
          <a:lstStyle/>
          <a:p>
            <a:pPr marL="635000" lvl="1" indent="-342900">
              <a:lnSpc>
                <a:spcPct val="100000"/>
              </a:lnSpc>
              <a:spcBef>
                <a:spcPts val="0"/>
              </a:spcBef>
              <a:spcAft>
                <a:spcPts val="600"/>
              </a:spcAft>
              <a:buFont typeface="Wingdings" panose="05000000000000000000" pitchFamily="2" charset="2"/>
              <a:buChar char="§"/>
            </a:pPr>
            <a:r>
              <a:rPr lang="en-US" sz="2000" dirty="0">
                <a:solidFill>
                  <a:schemeClr val="accent4">
                    <a:lumMod val="25000"/>
                  </a:schemeClr>
                </a:solidFill>
                <a:ea typeface="+mn-ea"/>
                <a:cs typeface="Arial" pitchFamily="34" charset="0"/>
              </a:rPr>
              <a:t>Transfers some risks to </a:t>
            </a:r>
            <a:br>
              <a:rPr lang="en-US" sz="2000" dirty="0">
                <a:solidFill>
                  <a:schemeClr val="accent4">
                    <a:lumMod val="25000"/>
                  </a:schemeClr>
                </a:solidFill>
                <a:ea typeface="+mn-ea"/>
                <a:cs typeface="Arial" pitchFamily="34" charset="0"/>
              </a:rPr>
            </a:br>
            <a:r>
              <a:rPr lang="en-US" sz="2000" dirty="0">
                <a:solidFill>
                  <a:schemeClr val="accent4">
                    <a:lumMod val="25000"/>
                  </a:schemeClr>
                </a:solidFill>
                <a:ea typeface="+mn-ea"/>
                <a:cs typeface="Arial" pitchFamily="34" charset="0"/>
              </a:rPr>
              <a:t>Insurance Company </a:t>
            </a:r>
            <a:br>
              <a:rPr lang="en-US" sz="2000" dirty="0">
                <a:solidFill>
                  <a:schemeClr val="accent4">
                    <a:lumMod val="25000"/>
                  </a:schemeClr>
                </a:solidFill>
                <a:ea typeface="+mn-ea"/>
                <a:cs typeface="Arial" pitchFamily="34" charset="0"/>
              </a:rPr>
            </a:br>
            <a:endParaRPr lang="en-US" sz="1000" dirty="0">
              <a:solidFill>
                <a:schemeClr val="accent4">
                  <a:lumMod val="25000"/>
                </a:schemeClr>
              </a:solidFill>
              <a:ea typeface="+mn-ea"/>
              <a:cs typeface="Arial" pitchFamily="34" charset="0"/>
            </a:endParaRPr>
          </a:p>
          <a:p>
            <a:pPr marL="635000" lvl="1" indent="-342900">
              <a:lnSpc>
                <a:spcPct val="100000"/>
              </a:lnSpc>
              <a:spcBef>
                <a:spcPts val="0"/>
              </a:spcBef>
              <a:spcAft>
                <a:spcPts val="600"/>
              </a:spcAft>
              <a:buFont typeface="Wingdings" panose="05000000000000000000" pitchFamily="2" charset="2"/>
              <a:buChar char="§"/>
            </a:pPr>
            <a:r>
              <a:rPr lang="en-US" sz="2000" dirty="0">
                <a:solidFill>
                  <a:schemeClr val="accent4">
                    <a:lumMod val="25000"/>
                  </a:schemeClr>
                </a:solidFill>
                <a:ea typeface="+mn-ea"/>
                <a:cs typeface="Arial" pitchFamily="34" charset="0"/>
              </a:rPr>
              <a:t>Increased portfolio longevity</a:t>
            </a:r>
          </a:p>
          <a:p>
            <a:pPr marL="292100" lvl="1">
              <a:lnSpc>
                <a:spcPct val="100000"/>
              </a:lnSpc>
              <a:spcBef>
                <a:spcPts val="0"/>
              </a:spcBef>
              <a:spcAft>
                <a:spcPts val="600"/>
              </a:spcAft>
            </a:pPr>
            <a:endParaRPr lang="en-US" sz="1000" dirty="0">
              <a:solidFill>
                <a:schemeClr val="accent4">
                  <a:lumMod val="25000"/>
                </a:schemeClr>
              </a:solidFill>
              <a:ea typeface="+mn-ea"/>
              <a:cs typeface="Arial" pitchFamily="34" charset="0"/>
            </a:endParaRPr>
          </a:p>
          <a:p>
            <a:pPr marL="635000" lvl="1" indent="-342900">
              <a:lnSpc>
                <a:spcPct val="100000"/>
              </a:lnSpc>
              <a:spcBef>
                <a:spcPts val="0"/>
              </a:spcBef>
              <a:spcAft>
                <a:spcPts val="600"/>
              </a:spcAft>
              <a:buFont typeface="Wingdings" panose="05000000000000000000" pitchFamily="2" charset="2"/>
              <a:buChar char="§"/>
            </a:pPr>
            <a:r>
              <a:rPr lang="en-US" sz="2000" dirty="0">
                <a:solidFill>
                  <a:schemeClr val="accent4">
                    <a:lumMod val="25000"/>
                  </a:schemeClr>
                </a:solidFill>
                <a:ea typeface="+mn-ea"/>
                <a:cs typeface="Arial" pitchFamily="34" charset="0"/>
              </a:rPr>
              <a:t>Improved probability of success</a:t>
            </a:r>
            <a:br>
              <a:rPr lang="en-US" sz="2000" dirty="0">
                <a:solidFill>
                  <a:schemeClr val="accent4">
                    <a:lumMod val="25000"/>
                  </a:schemeClr>
                </a:solidFill>
                <a:ea typeface="+mn-ea"/>
                <a:cs typeface="Arial" pitchFamily="34" charset="0"/>
              </a:rPr>
            </a:br>
            <a:endParaRPr lang="en-US" sz="1000" dirty="0">
              <a:solidFill>
                <a:schemeClr val="accent4">
                  <a:lumMod val="25000"/>
                </a:schemeClr>
              </a:solidFill>
              <a:ea typeface="+mn-ea"/>
              <a:cs typeface="Arial" pitchFamily="34" charset="0"/>
            </a:endParaRPr>
          </a:p>
          <a:p>
            <a:pPr marL="635000" lvl="1" indent="-342900">
              <a:lnSpc>
                <a:spcPct val="100000"/>
              </a:lnSpc>
              <a:spcBef>
                <a:spcPts val="0"/>
              </a:spcBef>
              <a:spcAft>
                <a:spcPts val="600"/>
              </a:spcAft>
              <a:buFont typeface="Wingdings" panose="05000000000000000000" pitchFamily="2" charset="2"/>
              <a:buChar char="§"/>
            </a:pPr>
            <a:r>
              <a:rPr lang="en-US" sz="2000" dirty="0">
                <a:solidFill>
                  <a:schemeClr val="accent4">
                    <a:lumMod val="25000"/>
                  </a:schemeClr>
                </a:solidFill>
                <a:ea typeface="+mn-ea"/>
                <a:cs typeface="Arial" pitchFamily="34" charset="0"/>
              </a:rPr>
              <a:t>Takes pressure off other assets</a:t>
            </a:r>
            <a:br>
              <a:rPr lang="en-US" sz="2000" dirty="0">
                <a:solidFill>
                  <a:schemeClr val="accent4">
                    <a:lumMod val="25000"/>
                  </a:schemeClr>
                </a:solidFill>
                <a:ea typeface="+mn-ea"/>
                <a:cs typeface="Arial" pitchFamily="34" charset="0"/>
              </a:rPr>
            </a:br>
            <a:endParaRPr lang="en-US" sz="1000" dirty="0">
              <a:solidFill>
                <a:schemeClr val="accent4">
                  <a:lumMod val="25000"/>
                </a:schemeClr>
              </a:solidFill>
              <a:ea typeface="+mn-ea"/>
              <a:cs typeface="Arial" pitchFamily="34" charset="0"/>
            </a:endParaRPr>
          </a:p>
          <a:p>
            <a:pPr marL="635000" lvl="1" indent="-342900">
              <a:lnSpc>
                <a:spcPct val="100000"/>
              </a:lnSpc>
              <a:spcBef>
                <a:spcPts val="0"/>
              </a:spcBef>
              <a:spcAft>
                <a:spcPts val="600"/>
              </a:spcAft>
              <a:buFont typeface="Wingdings" panose="05000000000000000000" pitchFamily="2" charset="2"/>
              <a:buChar char="§"/>
            </a:pPr>
            <a:r>
              <a:rPr lang="en-US" sz="2000" dirty="0">
                <a:solidFill>
                  <a:schemeClr val="accent4">
                    <a:lumMod val="25000"/>
                  </a:schemeClr>
                </a:solidFill>
                <a:ea typeface="+mn-ea"/>
                <a:cs typeface="Arial" pitchFamily="34" charset="0"/>
              </a:rPr>
              <a:t>Frees up other assets to invest </a:t>
            </a:r>
            <a:br>
              <a:rPr lang="en-US" sz="2000" dirty="0">
                <a:solidFill>
                  <a:schemeClr val="accent4">
                    <a:lumMod val="25000"/>
                  </a:schemeClr>
                </a:solidFill>
                <a:ea typeface="+mn-ea"/>
                <a:cs typeface="Arial" pitchFamily="34" charset="0"/>
              </a:rPr>
            </a:br>
            <a:r>
              <a:rPr lang="en-US" sz="2000" dirty="0">
                <a:solidFill>
                  <a:schemeClr val="accent4">
                    <a:lumMod val="25000"/>
                  </a:schemeClr>
                </a:solidFill>
                <a:ea typeface="+mn-ea"/>
                <a:cs typeface="Arial" pitchFamily="34" charset="0"/>
              </a:rPr>
              <a:t>more aggressively</a:t>
            </a:r>
            <a:br>
              <a:rPr lang="en-US" sz="2000" dirty="0">
                <a:solidFill>
                  <a:schemeClr val="accent4">
                    <a:lumMod val="25000"/>
                  </a:schemeClr>
                </a:solidFill>
                <a:ea typeface="+mn-ea"/>
                <a:cs typeface="Arial" pitchFamily="34" charset="0"/>
              </a:rPr>
            </a:br>
            <a:endParaRPr lang="en-US" sz="1000" dirty="0">
              <a:solidFill>
                <a:schemeClr val="accent4">
                  <a:lumMod val="25000"/>
                </a:schemeClr>
              </a:solidFill>
              <a:ea typeface="+mn-ea"/>
              <a:cs typeface="Arial" pitchFamily="34" charset="0"/>
            </a:endParaRPr>
          </a:p>
          <a:p>
            <a:pPr marL="635000" lvl="1" indent="-342900">
              <a:lnSpc>
                <a:spcPct val="100000"/>
              </a:lnSpc>
              <a:spcBef>
                <a:spcPts val="0"/>
              </a:spcBef>
              <a:spcAft>
                <a:spcPts val="600"/>
              </a:spcAft>
              <a:buFont typeface="Wingdings" panose="05000000000000000000" pitchFamily="2" charset="2"/>
              <a:buChar char="§"/>
            </a:pPr>
            <a:r>
              <a:rPr lang="en-US" sz="2000" dirty="0">
                <a:solidFill>
                  <a:schemeClr val="accent4">
                    <a:lumMod val="25000"/>
                  </a:schemeClr>
                </a:solidFill>
                <a:ea typeface="+mn-ea"/>
                <a:cs typeface="Arial" pitchFamily="34" charset="0"/>
              </a:rPr>
              <a:t>Potential for increased retirement income</a:t>
            </a:r>
          </a:p>
        </p:txBody>
      </p:sp>
      <p:sp>
        <p:nvSpPr>
          <p:cNvPr id="3" name="Title 2">
            <a:extLst>
              <a:ext uri="{FF2B5EF4-FFF2-40B4-BE49-F238E27FC236}">
                <a16:creationId xmlns:a16="http://schemas.microsoft.com/office/drawing/2014/main" id="{9689D974-87D2-4BB4-9538-2747ABDEA65E}"/>
              </a:ext>
            </a:extLst>
          </p:cNvPr>
          <p:cNvSpPr>
            <a:spLocks noGrp="1"/>
          </p:cNvSpPr>
          <p:nvPr>
            <p:ph type="title"/>
          </p:nvPr>
        </p:nvSpPr>
        <p:spPr/>
        <p:txBody>
          <a:bodyPr/>
          <a:lstStyle/>
          <a:p>
            <a:r>
              <a:rPr lang="en-US" dirty="0"/>
              <a:t>Why You Should Consider Incorporating Guaranteed Income into Your Planning</a:t>
            </a:r>
          </a:p>
        </p:txBody>
      </p:sp>
      <p:sp>
        <p:nvSpPr>
          <p:cNvPr id="2" name="Slide Number Placeholder 1">
            <a:extLst>
              <a:ext uri="{FF2B5EF4-FFF2-40B4-BE49-F238E27FC236}">
                <a16:creationId xmlns:a16="http://schemas.microsoft.com/office/drawing/2014/main" id="{9BE21BFB-8D44-4208-9B0E-95D4DE5EA821}"/>
              </a:ext>
            </a:extLst>
          </p:cNvPr>
          <p:cNvSpPr>
            <a:spLocks noGrp="1"/>
          </p:cNvSpPr>
          <p:nvPr>
            <p:ph type="sldNum" sz="quarter" idx="11"/>
          </p:nvPr>
        </p:nvSpPr>
        <p:spPr>
          <a:xfrm>
            <a:off x="8628238" y="6185647"/>
            <a:ext cx="514350" cy="685800"/>
          </a:xfrm>
        </p:spPr>
        <p:txBody>
          <a:bodyPr/>
          <a:lstStyle/>
          <a:p>
            <a:fld id="{BB544E63-09F9-914E-B731-EB7D262F5FD2}" type="slidenum">
              <a:rPr lang="en-US" smtClean="0"/>
              <a:pPr/>
              <a:t>13</a:t>
            </a:fld>
            <a:endParaRPr lang="en-US" dirty="0"/>
          </a:p>
        </p:txBody>
      </p:sp>
      <p:pic>
        <p:nvPicPr>
          <p:cNvPr id="11" name="Picture 10" descr="A picture containing person, chair, table, man&#10;&#10;Description automatically generated">
            <a:extLst>
              <a:ext uri="{FF2B5EF4-FFF2-40B4-BE49-F238E27FC236}">
                <a16:creationId xmlns:a16="http://schemas.microsoft.com/office/drawing/2014/main" id="{4860D567-2D38-8347-89D9-5EBFEE191F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354" t="2358" r="10853" b="14062"/>
          <a:stretch/>
        </p:blipFill>
        <p:spPr>
          <a:xfrm>
            <a:off x="6102449" y="1751894"/>
            <a:ext cx="2584351" cy="3811412"/>
          </a:xfrm>
          <a:prstGeom prst="rect">
            <a:avLst/>
          </a:prstGeom>
        </p:spPr>
      </p:pic>
      <p:pic>
        <p:nvPicPr>
          <p:cNvPr id="13" name="Picture 12" descr="A person sitting on a table&#10;&#10;Description automatically generated">
            <a:extLst>
              <a:ext uri="{FF2B5EF4-FFF2-40B4-BE49-F238E27FC236}">
                <a16:creationId xmlns:a16="http://schemas.microsoft.com/office/drawing/2014/main" id="{ED43733B-0252-B146-9FB2-D03B2753D4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918" t="2610" r="36978" b="6463"/>
          <a:stretch/>
        </p:blipFill>
        <p:spPr>
          <a:xfrm>
            <a:off x="6102449" y="1754071"/>
            <a:ext cx="2584351" cy="3811412"/>
          </a:xfrm>
          <a:prstGeom prst="rect">
            <a:avLst/>
          </a:prstGeom>
        </p:spPr>
      </p:pic>
      <p:sp>
        <p:nvSpPr>
          <p:cNvPr id="5" name="TextBox 4">
            <a:extLst>
              <a:ext uri="{FF2B5EF4-FFF2-40B4-BE49-F238E27FC236}">
                <a16:creationId xmlns:a16="http://schemas.microsoft.com/office/drawing/2014/main" id="{19B66580-2EA9-4FDF-B6C8-AFE9E9BB2B8F}"/>
              </a:ext>
            </a:extLst>
          </p:cNvPr>
          <p:cNvSpPr txBox="1"/>
          <p:nvPr/>
        </p:nvSpPr>
        <p:spPr>
          <a:xfrm>
            <a:off x="685800" y="5791200"/>
            <a:ext cx="7696200" cy="456494"/>
          </a:xfrm>
          <a:prstGeom prst="rect">
            <a:avLst/>
          </a:prstGeom>
        </p:spPr>
        <p:txBody>
          <a:bodyPr vert="horz" wrap="square" lIns="0" tIns="0" rIns="0" bIns="0" rtlCol="0" anchor="b" anchorCtr="0">
            <a:noAutofit/>
          </a:bodyPr>
          <a:lstStyle/>
          <a:p>
            <a:endParaRPr lang="en-US" sz="1200" spc="0" dirty="0"/>
          </a:p>
        </p:txBody>
      </p:sp>
      <p:sp>
        <p:nvSpPr>
          <p:cNvPr id="6" name="Rectangle 5">
            <a:extLst>
              <a:ext uri="{FF2B5EF4-FFF2-40B4-BE49-F238E27FC236}">
                <a16:creationId xmlns:a16="http://schemas.microsoft.com/office/drawing/2014/main" id="{12393288-4A17-40CE-A773-6709BCCD7FBE}"/>
              </a:ext>
            </a:extLst>
          </p:cNvPr>
          <p:cNvSpPr/>
          <p:nvPr/>
        </p:nvSpPr>
        <p:spPr>
          <a:xfrm>
            <a:off x="589138" y="5786735"/>
            <a:ext cx="7869062" cy="461665"/>
          </a:xfrm>
          <a:prstGeom prst="rect">
            <a:avLst/>
          </a:prstGeom>
        </p:spPr>
        <p:txBody>
          <a:bodyPr wrap="square">
            <a:spAutoFit/>
          </a:bodyPr>
          <a:lstStyle/>
          <a:p>
            <a:r>
              <a:rPr lang="en-US" sz="1200" dirty="0"/>
              <a:t>​Annuities </a:t>
            </a:r>
            <a:r>
              <a:rPr lang="en-US" sz="1200"/>
              <a:t>are long-term </a:t>
            </a:r>
            <a:r>
              <a:rPr lang="en-US" sz="1200" dirty="0"/>
              <a:t>investments designed for retirement purposes.  Your needs and suitability of annuity products and benefits should be carefully considered before investing.</a:t>
            </a:r>
          </a:p>
        </p:txBody>
      </p:sp>
    </p:spTree>
    <p:extLst>
      <p:ext uri="{BB962C8B-B14F-4D97-AF65-F5344CB8AC3E}">
        <p14:creationId xmlns:p14="http://schemas.microsoft.com/office/powerpoint/2010/main" val="347956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1" name="Rectangle 3"/>
          <p:cNvSpPr>
            <a:spLocks noGrp="1" noChangeArrowheads="1"/>
          </p:cNvSpPr>
          <p:nvPr>
            <p:ph sz="quarter" idx="12"/>
          </p:nvPr>
        </p:nvSpPr>
        <p:spPr>
          <a:xfrm>
            <a:off x="609600" y="1767904"/>
            <a:ext cx="8534400" cy="4818102"/>
          </a:xfrm>
        </p:spPr>
        <p:txBody>
          <a:bodyPr>
            <a:normAutofit/>
          </a:bodyPr>
          <a:lstStyle/>
          <a:p>
            <a:pPr marL="457200" indent="-457200">
              <a:lnSpc>
                <a:spcPct val="110000"/>
              </a:lnSpc>
              <a:spcBef>
                <a:spcPts val="0"/>
              </a:spcBef>
              <a:spcAft>
                <a:spcPts val="1800"/>
              </a:spcAft>
              <a:buFont typeface="+mj-lt"/>
              <a:buAutoNum type="arabicPeriod"/>
              <a:defRPr/>
            </a:pPr>
            <a:r>
              <a:rPr lang="en-US" sz="2700" b="0" dirty="0">
                <a:solidFill>
                  <a:schemeClr val="accent1">
                    <a:lumMod val="75000"/>
                  </a:schemeClr>
                </a:solidFill>
                <a:ea typeface="+mn-ea"/>
                <a:cs typeface="+mn-cs"/>
              </a:rPr>
              <a:t>Retirement planning continues to evolve</a:t>
            </a:r>
            <a:endParaRPr lang="en-US" sz="2700" b="0" i="1" dirty="0">
              <a:ea typeface="+mn-ea"/>
              <a:cs typeface="+mn-cs"/>
            </a:endParaRPr>
          </a:p>
          <a:p>
            <a:pPr marL="457200" indent="-457200">
              <a:lnSpc>
                <a:spcPct val="110000"/>
              </a:lnSpc>
              <a:spcBef>
                <a:spcPts val="0"/>
              </a:spcBef>
              <a:spcAft>
                <a:spcPts val="1800"/>
              </a:spcAft>
              <a:buFont typeface="+mj-lt"/>
              <a:buAutoNum type="arabicPeriod"/>
              <a:defRPr/>
            </a:pPr>
            <a:r>
              <a:rPr lang="en-US" sz="2700" dirty="0">
                <a:solidFill>
                  <a:schemeClr val="accent1">
                    <a:lumMod val="75000"/>
                  </a:schemeClr>
                </a:solidFill>
                <a:ea typeface="+mn-ea"/>
                <a:cs typeface="+mn-cs"/>
              </a:rPr>
              <a:t>Your greatest financial concern</a:t>
            </a:r>
            <a:br>
              <a:rPr lang="en-US" sz="2700" dirty="0">
                <a:solidFill>
                  <a:schemeClr val="accent1">
                    <a:lumMod val="75000"/>
                  </a:schemeClr>
                </a:solidFill>
                <a:ea typeface="+mn-ea"/>
                <a:cs typeface="+mn-cs"/>
              </a:rPr>
            </a:br>
            <a:r>
              <a:rPr lang="en-US" sz="2700" b="0" i="1" dirty="0">
                <a:ea typeface="+mn-ea"/>
                <a:cs typeface="+mn-cs"/>
              </a:rPr>
              <a:t>Providing for a SECURE retirement </a:t>
            </a:r>
          </a:p>
          <a:p>
            <a:pPr>
              <a:lnSpc>
                <a:spcPct val="110000"/>
              </a:lnSpc>
              <a:spcBef>
                <a:spcPts val="0"/>
              </a:spcBef>
              <a:spcAft>
                <a:spcPts val="1800"/>
              </a:spcAft>
              <a:defRPr/>
            </a:pPr>
            <a:r>
              <a:rPr lang="en-US" sz="2700" dirty="0">
                <a:solidFill>
                  <a:schemeClr val="accent1">
                    <a:lumMod val="75000"/>
                  </a:schemeClr>
                </a:solidFill>
              </a:rPr>
              <a:t>3. Meet with your financial professional</a:t>
            </a:r>
            <a:br>
              <a:rPr lang="en-US" sz="2700" dirty="0">
                <a:solidFill>
                  <a:schemeClr val="accent1">
                    <a:lumMod val="75000"/>
                  </a:schemeClr>
                </a:solidFill>
              </a:rPr>
            </a:br>
            <a:r>
              <a:rPr lang="en-US" sz="2700" dirty="0">
                <a:solidFill>
                  <a:schemeClr val="accent1">
                    <a:lumMod val="75000"/>
                  </a:schemeClr>
                </a:solidFill>
              </a:rPr>
              <a:t>	</a:t>
            </a:r>
            <a:r>
              <a:rPr lang="en-US" sz="2700" b="0" i="1" dirty="0"/>
              <a:t>Now is the time to review your strategy together</a:t>
            </a:r>
            <a:endParaRPr lang="en-US" sz="2700" b="0" i="1" dirty="0">
              <a:ea typeface="+mn-ea"/>
              <a:cs typeface="+mn-cs"/>
            </a:endParaRPr>
          </a:p>
        </p:txBody>
      </p:sp>
      <p:sp>
        <p:nvSpPr>
          <p:cNvPr id="83970" name="Slide Number Placeholder 3"/>
          <p:cNvSpPr>
            <a:spLocks noGrp="1"/>
          </p:cNvSpPr>
          <p:nvPr>
            <p:ph type="sldNum" sz="quarter" idx="11"/>
          </p:nvPr>
        </p:nvSpPr>
        <p:spPr>
          <a:xfrm>
            <a:off x="8628238" y="6185647"/>
            <a:ext cx="514350" cy="685800"/>
          </a:xfrm>
          <a:prstGeom prst="rect">
            <a:avLst/>
          </a:prstGeom>
          <a:noFill/>
        </p:spPr>
        <p:txBody>
          <a:bodyPr/>
          <a:lstStyle/>
          <a:p>
            <a:fld id="{68826C6E-723E-4D42-91AA-A94BE4DF4E31}" type="slidenum">
              <a:rPr lang="en-US" smtClean="0"/>
              <a:pPr/>
              <a:t>14</a:t>
            </a:fld>
            <a:endParaRPr lang="en-US"/>
          </a:p>
        </p:txBody>
      </p:sp>
      <p:sp>
        <p:nvSpPr>
          <p:cNvPr id="83971" name="Rectangle 2"/>
          <p:cNvSpPr>
            <a:spLocks noGrp="1" noChangeArrowheads="1"/>
          </p:cNvSpPr>
          <p:nvPr>
            <p:ph type="title"/>
          </p:nvPr>
        </p:nvSpPr>
        <p:spPr/>
        <p:txBody>
          <a:bodyPr/>
          <a:lstStyle/>
          <a:p>
            <a:r>
              <a:rPr lang="en-US" dirty="0">
                <a:latin typeface="+mj-lt"/>
              </a:rPr>
              <a:t>Conclusion</a:t>
            </a:r>
          </a:p>
        </p:txBody>
      </p:sp>
    </p:spTree>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9FBE41-1C02-4C0D-8596-26FDBB0FE889}"/>
              </a:ext>
            </a:extLst>
          </p:cNvPr>
          <p:cNvSpPr>
            <a:spLocks noGrp="1"/>
          </p:cNvSpPr>
          <p:nvPr>
            <p:ph sz="quarter" idx="12"/>
          </p:nvPr>
        </p:nvSpPr>
        <p:spPr>
          <a:xfrm>
            <a:off x="578414" y="1524000"/>
            <a:ext cx="7987172" cy="4800600"/>
          </a:xfrm>
        </p:spPr>
        <p:txBody>
          <a:bodyPr>
            <a:noAutofit/>
          </a:bodyPr>
          <a:lstStyle/>
          <a:p>
            <a:pPr fontAlgn="base">
              <a:spcBef>
                <a:spcPts val="0"/>
              </a:spcBef>
              <a:spcAft>
                <a:spcPts val="600"/>
              </a:spcAft>
              <a:buClr>
                <a:schemeClr val="accent1"/>
              </a:buClr>
            </a:pPr>
            <a:r>
              <a:rPr lang="en-US" sz="1200" dirty="0">
                <a:solidFill>
                  <a:schemeClr val="accent2"/>
                </a:solidFill>
                <a:latin typeface="+mn-lt"/>
              </a:rPr>
              <a:t>Investors should consider the features of the contract and the underlying portfolios' investment objectives, policies, management, risks, charges and expenses carefully before investing. This and other important information is contained in the prospectus, which can be obtained from your financial professional. Please read the prospectus carefully before investing.</a:t>
            </a:r>
            <a:endParaRPr lang="en-US" sz="1050" b="0" dirty="0">
              <a:solidFill>
                <a:schemeClr val="accent2"/>
              </a:solidFill>
              <a:latin typeface="+mn-lt"/>
              <a:ea typeface="+mn-ea"/>
              <a:cs typeface="+mn-cs"/>
            </a:endParaRPr>
          </a:p>
          <a:p>
            <a:pPr fontAlgn="base">
              <a:spcBef>
                <a:spcPts val="0"/>
              </a:spcBef>
              <a:spcAft>
                <a:spcPts val="600"/>
              </a:spcAft>
              <a:buClr>
                <a:schemeClr val="accent1"/>
              </a:buClr>
            </a:pPr>
            <a:r>
              <a:rPr lang="en-US" sz="1050" b="0" dirty="0">
                <a:solidFill>
                  <a:schemeClr val="accent2"/>
                </a:solidFill>
                <a:latin typeface="+mn-lt"/>
                <a:ea typeface="+mn-ea"/>
                <a:cs typeface="+mn-cs"/>
              </a:rPr>
              <a:t>Life insurance and annuities are issued by The Prudential Insurance Company of America, Pruco Life Insurance Company (except in New York for Life Insurance, issued by Pruco Life Insurance Company of New Jersey), Newark, NJ (main office). Variable annuities are distributed by Prudential Annuities Distributors, Inc., Shelton, CT.  Prudential Annuities is a business of Prudential Financial, Inc.</a:t>
            </a:r>
          </a:p>
          <a:p>
            <a:pPr fontAlgn="base">
              <a:spcBef>
                <a:spcPts val="0"/>
              </a:spcBef>
              <a:spcAft>
                <a:spcPts val="600"/>
              </a:spcAft>
              <a:buClr>
                <a:schemeClr val="accent1"/>
              </a:buClr>
            </a:pPr>
            <a:r>
              <a:rPr lang="en-US" sz="1050" b="0" dirty="0">
                <a:solidFill>
                  <a:schemeClr val="accent2"/>
                </a:solidFill>
                <a:latin typeface="+mn-lt"/>
              </a:rPr>
              <a:t>​This material is being provided for informational or educational purposes only and does not take into account the investment objectives or financial situation of any client or prospective clients. The information is not intended as investment advice and is not a recommendation about managing or investing your retirement savings. If you would like information about your particular investment needs, please contact a financial professional.</a:t>
            </a:r>
          </a:p>
          <a:p>
            <a:r>
              <a:rPr lang="en-US" sz="1050" b="0" dirty="0">
                <a:solidFill>
                  <a:schemeClr val="accent2"/>
                </a:solidFill>
                <a:latin typeface="+mn-lt"/>
              </a:rPr>
              <a:t>Prudential Advisors is a brand name of The Prudential Insurance Company of America and </a:t>
            </a:r>
            <a:r>
              <a:rPr lang="en-US" sz="1050" b="0">
                <a:solidFill>
                  <a:schemeClr val="accent2"/>
                </a:solidFill>
                <a:latin typeface="+mn-lt"/>
              </a:rPr>
              <a:t>its subsidiaries.</a:t>
            </a:r>
            <a:br>
              <a:rPr lang="en-US" sz="1050" b="0" dirty="0">
                <a:solidFill>
                  <a:schemeClr val="accent2"/>
                </a:solidFill>
                <a:latin typeface="+mn-lt"/>
              </a:rPr>
            </a:br>
            <a:endParaRPr lang="en-US" sz="1050" b="0" dirty="0">
              <a:solidFill>
                <a:schemeClr val="accent2"/>
              </a:solidFill>
              <a:latin typeface="+mn-lt"/>
            </a:endParaRPr>
          </a:p>
          <a:p>
            <a:pPr fontAlgn="base">
              <a:spcBef>
                <a:spcPts val="0"/>
              </a:spcBef>
              <a:spcAft>
                <a:spcPts val="600"/>
              </a:spcAft>
              <a:buClr>
                <a:schemeClr val="accent1"/>
              </a:buClr>
            </a:pPr>
            <a:endParaRPr lang="en-US" sz="1050" b="0" dirty="0">
              <a:solidFill>
                <a:schemeClr val="accent2"/>
              </a:solidFill>
              <a:latin typeface="+mn-lt"/>
              <a:ea typeface="+mn-ea"/>
              <a:cs typeface="+mn-cs"/>
            </a:endParaRPr>
          </a:p>
          <a:p>
            <a:pPr fontAlgn="base">
              <a:spcBef>
                <a:spcPts val="0"/>
              </a:spcBef>
              <a:spcAft>
                <a:spcPts val="600"/>
              </a:spcAft>
              <a:buClr>
                <a:schemeClr val="accent1"/>
              </a:buClr>
            </a:pPr>
            <a:endParaRPr lang="en-US" sz="1050" b="0" dirty="0">
              <a:solidFill>
                <a:schemeClr val="accent2"/>
              </a:solidFill>
              <a:latin typeface="+mn-lt"/>
              <a:ea typeface="+mn-ea"/>
              <a:cs typeface="+mn-cs"/>
            </a:endParaRPr>
          </a:p>
          <a:p>
            <a:pPr fontAlgn="base">
              <a:spcBef>
                <a:spcPts val="0"/>
              </a:spcBef>
              <a:spcAft>
                <a:spcPts val="600"/>
              </a:spcAft>
              <a:buClr>
                <a:schemeClr val="accent1"/>
              </a:buClr>
            </a:pPr>
            <a:endParaRPr lang="en-US" sz="1050" b="0" dirty="0">
              <a:solidFill>
                <a:schemeClr val="accent2"/>
              </a:solidFill>
              <a:latin typeface="+mn-lt"/>
              <a:ea typeface="+mn-ea"/>
              <a:cs typeface="+mn-cs"/>
            </a:endParaRPr>
          </a:p>
          <a:p>
            <a:pPr fontAlgn="base">
              <a:spcBef>
                <a:spcPts val="0"/>
              </a:spcBef>
              <a:spcAft>
                <a:spcPts val="600"/>
              </a:spcAft>
              <a:buClr>
                <a:schemeClr val="accent1"/>
              </a:buClr>
            </a:pPr>
            <a:endParaRPr lang="en-US" sz="1050" b="0" dirty="0">
              <a:solidFill>
                <a:schemeClr val="accent2"/>
              </a:solidFill>
              <a:latin typeface="+mn-lt"/>
              <a:ea typeface="+mn-ea"/>
              <a:cs typeface="+mn-cs"/>
            </a:endParaRPr>
          </a:p>
          <a:p>
            <a:pPr fontAlgn="base">
              <a:spcBef>
                <a:spcPts val="0"/>
              </a:spcBef>
              <a:spcAft>
                <a:spcPts val="600"/>
              </a:spcAft>
              <a:buClr>
                <a:schemeClr val="accent1"/>
              </a:buClr>
            </a:pPr>
            <a:endParaRPr lang="en-US" sz="1050" b="0" dirty="0">
              <a:solidFill>
                <a:schemeClr val="accent2"/>
              </a:solidFill>
              <a:latin typeface="+mn-lt"/>
              <a:ea typeface="+mn-ea"/>
              <a:cs typeface="+mn-cs"/>
            </a:endParaRPr>
          </a:p>
          <a:p>
            <a:pPr fontAlgn="base">
              <a:spcBef>
                <a:spcPts val="0"/>
              </a:spcBef>
              <a:spcAft>
                <a:spcPts val="600"/>
              </a:spcAft>
              <a:buClr>
                <a:schemeClr val="accent1"/>
              </a:buClr>
            </a:pPr>
            <a:endParaRPr lang="en-US" sz="1050" b="0" dirty="0">
              <a:solidFill>
                <a:schemeClr val="accent2"/>
              </a:solidFill>
              <a:latin typeface="+mn-lt"/>
              <a:ea typeface="+mn-ea"/>
              <a:cs typeface="+mn-cs"/>
            </a:endParaRPr>
          </a:p>
          <a:p>
            <a:pPr fontAlgn="base">
              <a:spcBef>
                <a:spcPts val="0"/>
              </a:spcBef>
              <a:spcAft>
                <a:spcPts val="600"/>
              </a:spcAft>
              <a:buClr>
                <a:schemeClr val="accent1"/>
              </a:buClr>
            </a:pPr>
            <a:r>
              <a:rPr lang="en-US" sz="1050" b="0" dirty="0">
                <a:solidFill>
                  <a:schemeClr val="accent2"/>
                </a:solidFill>
                <a:latin typeface="+mn-lt"/>
                <a:ea typeface="+mn-ea"/>
                <a:cs typeface="+mn-cs"/>
              </a:rPr>
              <a:t>© 2020 Prudential Financial, Inc. and its related entities. Prudential Annuities, Prudential, the Prudential logo, and the Rock symbol  are service marks of Prudential Financial, Inc. and its related entities, registered in many jurisdictions worldwide.</a:t>
            </a:r>
          </a:p>
        </p:txBody>
      </p:sp>
      <p:sp>
        <p:nvSpPr>
          <p:cNvPr id="4" name="Title 1">
            <a:extLst>
              <a:ext uri="{FF2B5EF4-FFF2-40B4-BE49-F238E27FC236}">
                <a16:creationId xmlns:a16="http://schemas.microsoft.com/office/drawing/2014/main" id="{BDA94207-5B42-46DD-95E5-5E919D611DDB}"/>
              </a:ext>
            </a:extLst>
          </p:cNvPr>
          <p:cNvSpPr>
            <a:spLocks noGrp="1"/>
          </p:cNvSpPr>
          <p:nvPr>
            <p:ph type="title"/>
          </p:nvPr>
        </p:nvSpPr>
        <p:spPr/>
        <p:txBody>
          <a:bodyPr/>
          <a:lstStyle/>
          <a:p>
            <a:r>
              <a:rPr lang="en-US" dirty="0"/>
              <a:t>Disclosures</a:t>
            </a:r>
          </a:p>
        </p:txBody>
      </p:sp>
      <p:sp>
        <p:nvSpPr>
          <p:cNvPr id="3" name="Slide Number Placeholder 2">
            <a:extLst>
              <a:ext uri="{FF2B5EF4-FFF2-40B4-BE49-F238E27FC236}">
                <a16:creationId xmlns:a16="http://schemas.microsoft.com/office/drawing/2014/main" id="{2F48B949-445A-4DFE-893D-4384B94B1CA6}"/>
              </a:ext>
            </a:extLst>
          </p:cNvPr>
          <p:cNvSpPr>
            <a:spLocks noGrp="1"/>
          </p:cNvSpPr>
          <p:nvPr>
            <p:ph type="sldNum" sz="quarter" idx="11"/>
          </p:nvPr>
        </p:nvSpPr>
        <p:spPr>
          <a:xfrm>
            <a:off x="8628238" y="6185647"/>
            <a:ext cx="514350" cy="685800"/>
          </a:xfrm>
        </p:spPr>
        <p:txBody>
          <a:bodyPr/>
          <a:lstStyle/>
          <a:p>
            <a:fld id="{BB544E63-09F9-914E-B731-EB7D262F5FD2}" type="slidenum">
              <a:rPr lang="en-US" smtClean="0"/>
              <a:pPr/>
              <a:t>15</a:t>
            </a:fld>
            <a:endParaRPr lang="en-US" dirty="0"/>
          </a:p>
        </p:txBody>
      </p:sp>
      <p:sp>
        <p:nvSpPr>
          <p:cNvPr id="5" name="TextBox 4">
            <a:extLst>
              <a:ext uri="{FF2B5EF4-FFF2-40B4-BE49-F238E27FC236}">
                <a16:creationId xmlns:a16="http://schemas.microsoft.com/office/drawing/2014/main" id="{251CA918-9DDB-4BF9-A118-081320F2F94C}"/>
              </a:ext>
            </a:extLst>
          </p:cNvPr>
          <p:cNvSpPr txBox="1"/>
          <p:nvPr/>
        </p:nvSpPr>
        <p:spPr>
          <a:xfrm>
            <a:off x="228600" y="6393970"/>
            <a:ext cx="1752600" cy="318460"/>
          </a:xfrm>
          <a:prstGeom prst="rect">
            <a:avLst/>
          </a:prstGeom>
        </p:spPr>
        <p:txBody>
          <a:bodyPr vert="horz" wrap="square" lIns="0" tIns="0" rIns="0" bIns="0" rtlCol="0" anchor="b" anchorCtr="0">
            <a:noAutofit/>
          </a:bodyPr>
          <a:lstStyle/>
          <a:p>
            <a:r>
              <a:rPr lang="en-US" sz="1050" spc="0" dirty="0"/>
              <a:t>[REF#</a:t>
            </a:r>
            <a:r>
              <a:rPr lang="en-US" sz="1100" dirty="0"/>
              <a:t> 9820356]</a:t>
            </a:r>
            <a:endParaRPr lang="en-US" sz="1050" spc="0" dirty="0"/>
          </a:p>
        </p:txBody>
      </p:sp>
    </p:spTree>
    <p:extLst>
      <p:ext uri="{BB962C8B-B14F-4D97-AF65-F5344CB8AC3E}">
        <p14:creationId xmlns:p14="http://schemas.microsoft.com/office/powerpoint/2010/main" val="202717647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05EBD1-2786-4AED-8125-BE6BF065855A}"/>
              </a:ext>
            </a:extLst>
          </p:cNvPr>
          <p:cNvSpPr>
            <a:spLocks noGrp="1"/>
          </p:cNvSpPr>
          <p:nvPr>
            <p:ph type="sldNum" sz="quarter" idx="11"/>
          </p:nvPr>
        </p:nvSpPr>
        <p:spPr>
          <a:xfrm>
            <a:off x="8628238" y="6185647"/>
            <a:ext cx="514350" cy="685800"/>
          </a:xfrm>
        </p:spPr>
        <p:txBody>
          <a:bodyPr/>
          <a:lstStyle/>
          <a:p>
            <a:fld id="{BB544E63-09F9-914E-B731-EB7D262F5FD2}" type="slidenum">
              <a:rPr lang="en-US" smtClean="0"/>
              <a:pPr/>
              <a:t>2</a:t>
            </a:fld>
            <a:endParaRPr lang="en-US" dirty="0"/>
          </a:p>
        </p:txBody>
      </p:sp>
      <p:sp>
        <p:nvSpPr>
          <p:cNvPr id="8" name="TextBox 7">
            <a:extLst>
              <a:ext uri="{FF2B5EF4-FFF2-40B4-BE49-F238E27FC236}">
                <a16:creationId xmlns:a16="http://schemas.microsoft.com/office/drawing/2014/main" id="{3D6A21D1-04DA-4FC2-A389-4964DFCE627A}"/>
              </a:ext>
            </a:extLst>
          </p:cNvPr>
          <p:cNvSpPr txBox="1"/>
          <p:nvPr/>
        </p:nvSpPr>
        <p:spPr>
          <a:xfrm>
            <a:off x="365760" y="6019800"/>
            <a:ext cx="8412480" cy="304800"/>
          </a:xfrm>
          <a:prstGeom prst="rect">
            <a:avLst/>
          </a:prstGeom>
        </p:spPr>
        <p:txBody>
          <a:bodyPr vert="horz" wrap="square" lIns="0" tIns="0" rIns="0" bIns="0" rtlCol="0" anchor="ctr" anchorCtr="0">
            <a:noAutofit/>
          </a:bodyPr>
          <a:lstStyle/>
          <a:p>
            <a:r>
              <a:rPr lang="en-US" sz="1200" spc="0" dirty="0">
                <a:solidFill>
                  <a:schemeClr val="accent4">
                    <a:lumMod val="10000"/>
                  </a:schemeClr>
                </a:solidFill>
                <a:latin typeface="PrudentialModern Med Cond" pitchFamily="2" charset="0"/>
              </a:rPr>
              <a:t>For purposes of this presentation, the “SECURE Act of 2019” refers to:</a:t>
            </a:r>
          </a:p>
          <a:p>
            <a:r>
              <a:rPr lang="en-US" sz="1200" spc="0" dirty="0">
                <a:solidFill>
                  <a:schemeClr val="accent4">
                    <a:lumMod val="10000"/>
                  </a:schemeClr>
                </a:solidFill>
                <a:latin typeface="PrudentialModern Med Cond" pitchFamily="2" charset="0"/>
              </a:rPr>
              <a:t>H.R. 1994, as passed by the House of Representatives in the 1</a:t>
            </a:r>
            <a:r>
              <a:rPr lang="en-US" sz="1200" spc="0" baseline="30000" dirty="0">
                <a:solidFill>
                  <a:schemeClr val="accent4">
                    <a:lumMod val="10000"/>
                  </a:schemeClr>
                </a:solidFill>
                <a:latin typeface="PrudentialModern Med Cond" pitchFamily="2" charset="0"/>
              </a:rPr>
              <a:t>st</a:t>
            </a:r>
            <a:r>
              <a:rPr lang="en-US" sz="1200" spc="0" dirty="0">
                <a:solidFill>
                  <a:schemeClr val="accent4">
                    <a:lumMod val="10000"/>
                  </a:schemeClr>
                </a:solidFill>
                <a:latin typeface="PrudentialModern Med Cond" pitchFamily="2" charset="0"/>
              </a:rPr>
              <a:t> Session of the 116</a:t>
            </a:r>
            <a:r>
              <a:rPr lang="en-US" sz="1200" spc="0" baseline="30000" dirty="0">
                <a:solidFill>
                  <a:schemeClr val="accent4">
                    <a:lumMod val="10000"/>
                  </a:schemeClr>
                </a:solidFill>
                <a:latin typeface="PrudentialModern Med Cond" pitchFamily="2" charset="0"/>
              </a:rPr>
              <a:t>th</a:t>
            </a:r>
            <a:r>
              <a:rPr lang="en-US" sz="1200" spc="0" dirty="0">
                <a:solidFill>
                  <a:schemeClr val="accent4">
                    <a:lumMod val="10000"/>
                  </a:schemeClr>
                </a:solidFill>
                <a:latin typeface="PrudentialModern Med Cond" pitchFamily="2" charset="0"/>
              </a:rPr>
              <a:t> Congress</a:t>
            </a:r>
            <a:r>
              <a:rPr lang="en-US" sz="1200" spc="0" dirty="0">
                <a:solidFill>
                  <a:srgbClr val="993300"/>
                </a:solidFill>
                <a:latin typeface="PrudentialModern Med Cond" pitchFamily="2" charset="0"/>
              </a:rPr>
              <a:t>.</a:t>
            </a:r>
            <a:endParaRPr lang="en-US" sz="1200" spc="0" dirty="0">
              <a:solidFill>
                <a:schemeClr val="accent4">
                  <a:lumMod val="10000"/>
                </a:schemeClr>
              </a:solidFill>
              <a:latin typeface="PrudentialModern Med Cond" pitchFamily="2" charset="0"/>
            </a:endParaRPr>
          </a:p>
        </p:txBody>
      </p:sp>
      <p:sp>
        <p:nvSpPr>
          <p:cNvPr id="9" name="Rectangle 8">
            <a:extLst>
              <a:ext uri="{FF2B5EF4-FFF2-40B4-BE49-F238E27FC236}">
                <a16:creationId xmlns:a16="http://schemas.microsoft.com/office/drawing/2014/main" id="{5E04A24F-3186-40DF-B7BA-9F10A9E91F13}"/>
              </a:ext>
            </a:extLst>
          </p:cNvPr>
          <p:cNvSpPr/>
          <p:nvPr/>
        </p:nvSpPr>
        <p:spPr>
          <a:xfrm>
            <a:off x="388418" y="4244651"/>
            <a:ext cx="8560016" cy="1354217"/>
          </a:xfrm>
          <a:prstGeom prst="rect">
            <a:avLst/>
          </a:prstGeom>
        </p:spPr>
        <p:txBody>
          <a:bodyPr wrap="square">
            <a:spAutoFit/>
          </a:bodyPr>
          <a:lstStyle/>
          <a:p>
            <a:pPr>
              <a:spcAft>
                <a:spcPts val="600"/>
              </a:spcAft>
            </a:pPr>
            <a:r>
              <a:rPr lang="en-US" sz="2200" b="1" dirty="0">
                <a:solidFill>
                  <a:schemeClr val="accent1">
                    <a:lumMod val="75000"/>
                  </a:schemeClr>
                </a:solidFill>
                <a:latin typeface="+mj-lt"/>
              </a:rPr>
              <a:t>The Act is designed to:</a:t>
            </a:r>
          </a:p>
          <a:p>
            <a:pPr marL="285750" lvl="2" indent="-285750" defTabSz="342900">
              <a:spcBef>
                <a:spcPts val="600"/>
              </a:spcBef>
              <a:spcAft>
                <a:spcPts val="600"/>
              </a:spcAft>
              <a:buClr>
                <a:schemeClr val="tx1"/>
              </a:buClr>
              <a:buFont typeface="Arial" panose="020B0604020202020204" pitchFamily="34" charset="0"/>
              <a:buChar char="•"/>
            </a:pPr>
            <a:r>
              <a:rPr lang="en-US" sz="2000" dirty="0">
                <a:solidFill>
                  <a:schemeClr val="accent2">
                    <a:lumMod val="50000"/>
                  </a:schemeClr>
                </a:solidFill>
              </a:rPr>
              <a:t>Encourage </a:t>
            </a:r>
            <a:r>
              <a:rPr lang="en-US" sz="2000" dirty="0">
                <a:solidFill>
                  <a:srgbClr val="0C0C0C"/>
                </a:solidFill>
              </a:rPr>
              <a:t>Americans</a:t>
            </a:r>
            <a:r>
              <a:rPr lang="en-US" sz="2000" dirty="0">
                <a:solidFill>
                  <a:schemeClr val="accent2">
                    <a:lumMod val="50000"/>
                  </a:schemeClr>
                </a:solidFill>
              </a:rPr>
              <a:t> to save more for retirement</a:t>
            </a:r>
          </a:p>
          <a:p>
            <a:pPr marL="285750" lvl="2" indent="-285750" defTabSz="342900">
              <a:spcBef>
                <a:spcPts val="600"/>
              </a:spcBef>
              <a:spcAft>
                <a:spcPts val="600"/>
              </a:spcAft>
              <a:buClr>
                <a:schemeClr val="tx1"/>
              </a:buClr>
              <a:buFont typeface="Arial" panose="020B0604020202020204" pitchFamily="34" charset="0"/>
              <a:buChar char="•"/>
            </a:pPr>
            <a:r>
              <a:rPr lang="en-US" sz="2000" dirty="0">
                <a:solidFill>
                  <a:schemeClr val="accent2">
                    <a:lumMod val="50000"/>
                  </a:schemeClr>
                </a:solidFill>
              </a:rPr>
              <a:t>Encourage more businesses to offer retirement plan</a:t>
            </a:r>
            <a:r>
              <a:rPr lang="en-US" sz="2000" dirty="0">
                <a:solidFill>
                  <a:schemeClr val="accent2"/>
                </a:solidFill>
              </a:rPr>
              <a:t>s</a:t>
            </a:r>
            <a:r>
              <a:rPr lang="en-US" sz="2000" dirty="0">
                <a:solidFill>
                  <a:schemeClr val="accent2">
                    <a:lumMod val="50000"/>
                  </a:schemeClr>
                </a:solidFill>
              </a:rPr>
              <a:t> to their employees</a:t>
            </a:r>
          </a:p>
        </p:txBody>
      </p:sp>
      <p:sp>
        <p:nvSpPr>
          <p:cNvPr id="17" name="Rectangle 16">
            <a:extLst>
              <a:ext uri="{FF2B5EF4-FFF2-40B4-BE49-F238E27FC236}">
                <a16:creationId xmlns:a16="http://schemas.microsoft.com/office/drawing/2014/main" id="{26FC2F16-B700-4F45-A41E-7D1B5426C769}"/>
              </a:ext>
            </a:extLst>
          </p:cNvPr>
          <p:cNvSpPr/>
          <p:nvPr/>
        </p:nvSpPr>
        <p:spPr>
          <a:xfrm>
            <a:off x="838200" y="2883693"/>
            <a:ext cx="7212836" cy="1002507"/>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bg1"/>
              </a:solidFill>
            </a:endParaRPr>
          </a:p>
        </p:txBody>
      </p:sp>
      <p:sp>
        <p:nvSpPr>
          <p:cNvPr id="18" name="Rectangle 17">
            <a:extLst>
              <a:ext uri="{FF2B5EF4-FFF2-40B4-BE49-F238E27FC236}">
                <a16:creationId xmlns:a16="http://schemas.microsoft.com/office/drawing/2014/main" id="{E8F582A4-A524-0841-BBFB-3062058AA410}"/>
              </a:ext>
            </a:extLst>
          </p:cNvPr>
          <p:cNvSpPr/>
          <p:nvPr/>
        </p:nvSpPr>
        <p:spPr>
          <a:xfrm>
            <a:off x="909265" y="2955958"/>
            <a:ext cx="7141772" cy="830997"/>
          </a:xfrm>
          <a:prstGeom prst="rect">
            <a:avLst/>
          </a:prstGeom>
        </p:spPr>
        <p:txBody>
          <a:bodyPr wrap="square">
            <a:spAutoFit/>
          </a:bodyPr>
          <a:lstStyle/>
          <a:p>
            <a:pPr algn="ctr"/>
            <a:r>
              <a:rPr lang="en-US" sz="2400" b="1" dirty="0">
                <a:solidFill>
                  <a:schemeClr val="bg1"/>
                </a:solidFill>
                <a:latin typeface="+mj-lt"/>
              </a:rPr>
              <a:t>First major retirement-related legislation since the </a:t>
            </a:r>
            <a:br>
              <a:rPr lang="en-US" sz="2400" b="1" dirty="0">
                <a:solidFill>
                  <a:schemeClr val="bg1"/>
                </a:solidFill>
                <a:latin typeface="+mj-lt"/>
              </a:rPr>
            </a:br>
            <a:r>
              <a:rPr lang="en-US" sz="2400" b="1" dirty="0">
                <a:solidFill>
                  <a:schemeClr val="bg1"/>
                </a:solidFill>
                <a:latin typeface="+mj-lt"/>
              </a:rPr>
              <a:t>passage of the Pension Protection Act of 2006.</a:t>
            </a:r>
          </a:p>
        </p:txBody>
      </p:sp>
      <p:sp>
        <p:nvSpPr>
          <p:cNvPr id="19" name="TextBox 18">
            <a:extLst>
              <a:ext uri="{FF2B5EF4-FFF2-40B4-BE49-F238E27FC236}">
                <a16:creationId xmlns:a16="http://schemas.microsoft.com/office/drawing/2014/main" id="{ED73FC01-C6CE-554F-9DD8-CB603B90B10B}"/>
              </a:ext>
            </a:extLst>
          </p:cNvPr>
          <p:cNvSpPr txBox="1"/>
          <p:nvPr/>
        </p:nvSpPr>
        <p:spPr>
          <a:xfrm>
            <a:off x="325016" y="1448024"/>
            <a:ext cx="8303222" cy="1077218"/>
          </a:xfrm>
          <a:prstGeom prst="rect">
            <a:avLst/>
          </a:prstGeom>
          <a:noFill/>
        </p:spPr>
        <p:txBody>
          <a:bodyPr wrap="square" rtlCol="0">
            <a:spAutoFit/>
          </a:bodyPr>
          <a:lstStyle/>
          <a:p>
            <a:r>
              <a:rPr lang="en-US" sz="3200" dirty="0">
                <a:solidFill>
                  <a:schemeClr val="tx2"/>
                </a:solidFill>
                <a:latin typeface="PrudentialModern Cond" pitchFamily="2" charset="0"/>
              </a:rPr>
              <a:t>The Setting Every Community Up for Retirement Enhancement (SECURE) Act has passed.  </a:t>
            </a:r>
          </a:p>
        </p:txBody>
      </p:sp>
      <p:sp>
        <p:nvSpPr>
          <p:cNvPr id="21" name="Title 2">
            <a:extLst>
              <a:ext uri="{FF2B5EF4-FFF2-40B4-BE49-F238E27FC236}">
                <a16:creationId xmlns:a16="http://schemas.microsoft.com/office/drawing/2014/main" id="{725C0688-78D3-7643-86C7-0FF9BA32A5EF}"/>
              </a:ext>
            </a:extLst>
          </p:cNvPr>
          <p:cNvSpPr txBox="1">
            <a:spLocks/>
          </p:cNvSpPr>
          <p:nvPr/>
        </p:nvSpPr>
        <p:spPr>
          <a:xfrm>
            <a:off x="388418" y="241080"/>
            <a:ext cx="7696200" cy="1066800"/>
          </a:xfrm>
          <a:prstGeom prst="rect">
            <a:avLst/>
          </a:prstGeom>
        </p:spPr>
        <p:txBody>
          <a:bodyPr vert="horz" wrap="square" lIns="0" tIns="0" rIns="0" bIns="0" rtlCol="0" anchor="ctr" anchorCtr="0">
            <a:noAutofit/>
          </a:bodyPr>
          <a:lstStyle>
            <a:lvl1pPr marL="0" algn="l" defTabSz="342900" rtl="0" eaLnBrk="1" latinLnBrk="0" hangingPunct="1">
              <a:spcBef>
                <a:spcPct val="0"/>
              </a:spcBef>
              <a:buNone/>
              <a:defRPr kumimoji="0" lang="en-US" sz="3300" b="1" i="0" kern="1200" spc="0" dirty="0">
                <a:solidFill>
                  <a:schemeClr val="bg1"/>
                </a:solidFill>
                <a:latin typeface="+mj-lt"/>
                <a:ea typeface="PrudentialModern Bold SemiCondensed" charset="0"/>
                <a:cs typeface="PrudentialModern Bold SemiCondensed" charset="0"/>
              </a:defRPr>
            </a:lvl1pPr>
          </a:lstStyle>
          <a:p>
            <a:r>
              <a:rPr lang="en-US" dirty="0"/>
              <a:t>The SECURE Act</a:t>
            </a:r>
          </a:p>
        </p:txBody>
      </p:sp>
      <p:sp>
        <p:nvSpPr>
          <p:cNvPr id="22" name="Right Arrow 21">
            <a:extLst>
              <a:ext uri="{FF2B5EF4-FFF2-40B4-BE49-F238E27FC236}">
                <a16:creationId xmlns:a16="http://schemas.microsoft.com/office/drawing/2014/main" id="{C796CDD6-49BB-2B45-A09A-A34F18F42D19}"/>
              </a:ext>
            </a:extLst>
          </p:cNvPr>
          <p:cNvSpPr/>
          <p:nvPr/>
        </p:nvSpPr>
        <p:spPr>
          <a:xfrm>
            <a:off x="7848600" y="2883693"/>
            <a:ext cx="381000" cy="1002507"/>
          </a:xfrm>
          <a:prstGeom prst="rightArrow">
            <a:avLst>
              <a:gd name="adj1" fmla="val 50000"/>
              <a:gd name="adj2" fmla="val 50000"/>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ight Arrow 22">
            <a:extLst>
              <a:ext uri="{FF2B5EF4-FFF2-40B4-BE49-F238E27FC236}">
                <a16:creationId xmlns:a16="http://schemas.microsoft.com/office/drawing/2014/main" id="{5CE9481A-28D4-284C-A93E-9604F752CC56}"/>
              </a:ext>
            </a:extLst>
          </p:cNvPr>
          <p:cNvSpPr/>
          <p:nvPr/>
        </p:nvSpPr>
        <p:spPr>
          <a:xfrm rot="10800000">
            <a:off x="656667" y="2883693"/>
            <a:ext cx="410133" cy="1002507"/>
          </a:xfrm>
          <a:prstGeom prst="rightArrow">
            <a:avLst>
              <a:gd name="adj1" fmla="val 50000"/>
              <a:gd name="adj2" fmla="val 50000"/>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4353754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1AB8D06-BC1E-4E5D-A024-352E4D63200C}"/>
              </a:ext>
            </a:extLst>
          </p:cNvPr>
          <p:cNvSpPr txBox="1"/>
          <p:nvPr/>
        </p:nvSpPr>
        <p:spPr>
          <a:xfrm>
            <a:off x="611220" y="2362200"/>
            <a:ext cx="8303222" cy="3430491"/>
          </a:xfrm>
          <a:prstGeom prst="rect">
            <a:avLst/>
          </a:prstGeom>
          <a:noFill/>
        </p:spPr>
        <p:txBody>
          <a:bodyPr wrap="square" rtlCol="0">
            <a:spAutoFit/>
          </a:bodyPr>
          <a:lstStyle/>
          <a:p>
            <a:pPr marL="0" lvl="1">
              <a:lnSpc>
                <a:spcPct val="200000"/>
              </a:lnSpc>
              <a:spcAft>
                <a:spcPts val="600"/>
              </a:spcAft>
              <a:buClr>
                <a:schemeClr val="tx1"/>
              </a:buClr>
              <a:buSzPct val="125000"/>
              <a:defRPr/>
            </a:pPr>
            <a:r>
              <a:rPr lang="en-US" sz="2400" dirty="0">
                <a:solidFill>
                  <a:schemeClr val="accent1">
                    <a:lumMod val="75000"/>
                  </a:schemeClr>
                </a:solidFill>
                <a:latin typeface="+mj-lt"/>
                <a:cs typeface="Arial" pitchFamily="34" charset="0"/>
              </a:rPr>
              <a:t>1. </a:t>
            </a:r>
            <a:r>
              <a:rPr lang="en-US" sz="2400" dirty="0">
                <a:solidFill>
                  <a:schemeClr val="accent4">
                    <a:lumMod val="25000"/>
                  </a:schemeClr>
                </a:solidFill>
                <a:cs typeface="Arial" pitchFamily="34" charset="0"/>
              </a:rPr>
              <a:t>Repeal </a:t>
            </a:r>
            <a:r>
              <a:rPr lang="en-US" sz="2400" dirty="0">
                <a:solidFill>
                  <a:srgbClr val="0C0C0C"/>
                </a:solidFill>
                <a:cs typeface="Arial" pitchFamily="34" charset="0"/>
              </a:rPr>
              <a:t>of</a:t>
            </a:r>
            <a:r>
              <a:rPr lang="en-US" sz="2400" dirty="0">
                <a:solidFill>
                  <a:srgbClr val="993300"/>
                </a:solidFill>
                <a:cs typeface="Arial" pitchFamily="34" charset="0"/>
              </a:rPr>
              <a:t> </a:t>
            </a:r>
            <a:r>
              <a:rPr lang="en-US" sz="2400" dirty="0">
                <a:solidFill>
                  <a:schemeClr val="accent4">
                    <a:lumMod val="25000"/>
                  </a:schemeClr>
                </a:solidFill>
                <a:cs typeface="Arial" pitchFamily="34" charset="0"/>
              </a:rPr>
              <a:t>age limitations for IRA contributions</a:t>
            </a:r>
            <a:br>
              <a:rPr lang="en-US" sz="2400" dirty="0">
                <a:solidFill>
                  <a:schemeClr val="accent4">
                    <a:lumMod val="25000"/>
                  </a:schemeClr>
                </a:solidFill>
                <a:cs typeface="Arial" pitchFamily="34" charset="0"/>
              </a:rPr>
            </a:br>
            <a:r>
              <a:rPr lang="en-US" sz="2400" dirty="0">
                <a:solidFill>
                  <a:schemeClr val="accent1">
                    <a:lumMod val="75000"/>
                  </a:schemeClr>
                </a:solidFill>
                <a:latin typeface="+mj-lt"/>
                <a:cs typeface="Arial" pitchFamily="34" charset="0"/>
              </a:rPr>
              <a:t>2. </a:t>
            </a:r>
            <a:r>
              <a:rPr lang="en-US" sz="2400" dirty="0">
                <a:solidFill>
                  <a:schemeClr val="accent4">
                    <a:lumMod val="25000"/>
                  </a:schemeClr>
                </a:solidFill>
                <a:cs typeface="Arial" pitchFamily="34" charset="0"/>
              </a:rPr>
              <a:t>Later Required Beginning Date (RBD)</a:t>
            </a:r>
            <a:br>
              <a:rPr lang="en-US" sz="2400" dirty="0">
                <a:solidFill>
                  <a:schemeClr val="accent4">
                    <a:lumMod val="25000"/>
                  </a:schemeClr>
                </a:solidFill>
                <a:cs typeface="Arial" pitchFamily="34" charset="0"/>
              </a:rPr>
            </a:br>
            <a:r>
              <a:rPr lang="en-US" sz="2400" dirty="0">
                <a:solidFill>
                  <a:schemeClr val="accent1">
                    <a:lumMod val="75000"/>
                  </a:schemeClr>
                </a:solidFill>
                <a:latin typeface="+mj-lt"/>
                <a:cs typeface="Arial" pitchFamily="34" charset="0"/>
              </a:rPr>
              <a:t>3. </a:t>
            </a:r>
            <a:r>
              <a:rPr lang="en-US" sz="2400" dirty="0">
                <a:solidFill>
                  <a:srgbClr val="0C0C0C"/>
                </a:solidFill>
                <a:cs typeface="Arial" pitchFamily="34" charset="0"/>
              </a:rPr>
              <a:t>Impact to</a:t>
            </a:r>
            <a:r>
              <a:rPr lang="en-US" sz="2400" dirty="0">
                <a:solidFill>
                  <a:schemeClr val="accent4">
                    <a:lumMod val="25000"/>
                  </a:schemeClr>
                </a:solidFill>
                <a:cs typeface="Arial" pitchFamily="34" charset="0"/>
              </a:rPr>
              <a:t> “stretch” IRAs</a:t>
            </a:r>
          </a:p>
          <a:p>
            <a:pPr marL="0" lvl="1">
              <a:lnSpc>
                <a:spcPct val="200000"/>
              </a:lnSpc>
              <a:spcAft>
                <a:spcPts val="600"/>
              </a:spcAft>
              <a:buClr>
                <a:schemeClr val="tx1"/>
              </a:buClr>
              <a:buSzPct val="125000"/>
              <a:defRPr/>
            </a:pPr>
            <a:br>
              <a:rPr lang="en-US" sz="2400" dirty="0">
                <a:solidFill>
                  <a:schemeClr val="accent4">
                    <a:lumMod val="25000"/>
                  </a:schemeClr>
                </a:solidFill>
                <a:cs typeface="Arial" pitchFamily="34" charset="0"/>
              </a:rPr>
            </a:br>
            <a:endParaRPr lang="en-US" sz="1200" dirty="0">
              <a:solidFill>
                <a:schemeClr val="accent4">
                  <a:lumMod val="25000"/>
                </a:schemeClr>
              </a:solidFill>
              <a:cs typeface="Arial" pitchFamily="34" charset="0"/>
            </a:endParaRPr>
          </a:p>
        </p:txBody>
      </p:sp>
      <p:sp>
        <p:nvSpPr>
          <p:cNvPr id="4" name="Slide Number Placeholder 3">
            <a:extLst>
              <a:ext uri="{FF2B5EF4-FFF2-40B4-BE49-F238E27FC236}">
                <a16:creationId xmlns:a16="http://schemas.microsoft.com/office/drawing/2014/main" id="{543F04D1-248D-4616-9978-E50A140643E5}"/>
              </a:ext>
            </a:extLst>
          </p:cNvPr>
          <p:cNvSpPr>
            <a:spLocks noGrp="1"/>
          </p:cNvSpPr>
          <p:nvPr>
            <p:ph type="sldNum" sz="quarter" idx="11"/>
          </p:nvPr>
        </p:nvSpPr>
        <p:spPr>
          <a:xfrm>
            <a:off x="8628238" y="6185647"/>
            <a:ext cx="514350" cy="685800"/>
          </a:xfrm>
        </p:spPr>
        <p:txBody>
          <a:bodyPr/>
          <a:lstStyle/>
          <a:p>
            <a:fld id="{BB544E63-09F9-914E-B731-EB7D262F5FD2}" type="slidenum">
              <a:rPr lang="en-US" smtClean="0"/>
              <a:pPr/>
              <a:t>3</a:t>
            </a:fld>
            <a:endParaRPr lang="en-US" dirty="0"/>
          </a:p>
        </p:txBody>
      </p:sp>
      <p:sp>
        <p:nvSpPr>
          <p:cNvPr id="18" name="Title 2">
            <a:extLst>
              <a:ext uri="{FF2B5EF4-FFF2-40B4-BE49-F238E27FC236}">
                <a16:creationId xmlns:a16="http://schemas.microsoft.com/office/drawing/2014/main" id="{29B4618A-8097-C240-B5DA-A9A0C53FE5DB}"/>
              </a:ext>
            </a:extLst>
          </p:cNvPr>
          <p:cNvSpPr txBox="1">
            <a:spLocks/>
          </p:cNvSpPr>
          <p:nvPr/>
        </p:nvSpPr>
        <p:spPr>
          <a:xfrm>
            <a:off x="1447800" y="246953"/>
            <a:ext cx="7696200" cy="1048447"/>
          </a:xfrm>
          <a:prstGeom prst="rect">
            <a:avLst/>
          </a:prstGeom>
        </p:spPr>
        <p:txBody>
          <a:bodyPr vert="horz" wrap="square" lIns="0" tIns="0" rIns="0" bIns="0" rtlCol="0" anchor="ctr" anchorCtr="0">
            <a:noAutofit/>
          </a:bodyPr>
          <a:lstStyle>
            <a:lvl1pPr marL="0" algn="l" defTabSz="342900" rtl="0" eaLnBrk="1" latinLnBrk="0" hangingPunct="1">
              <a:spcBef>
                <a:spcPct val="0"/>
              </a:spcBef>
              <a:buNone/>
              <a:defRPr kumimoji="0" lang="en-US" sz="3300" b="1" i="0" kern="1200" spc="0" dirty="0">
                <a:solidFill>
                  <a:schemeClr val="bg1"/>
                </a:solidFill>
                <a:latin typeface="+mj-lt"/>
                <a:ea typeface="PrudentialModern Bold SemiCondensed" charset="0"/>
                <a:cs typeface="PrudentialModern Bold SemiCondensed" charset="0"/>
              </a:defRPr>
            </a:lvl1pPr>
          </a:lstStyle>
          <a:p>
            <a:r>
              <a:rPr lang="en-US" dirty="0"/>
              <a:t>The SECURE Act</a:t>
            </a:r>
          </a:p>
        </p:txBody>
      </p:sp>
      <p:sp>
        <p:nvSpPr>
          <p:cNvPr id="24" name="Rectangle 23">
            <a:extLst>
              <a:ext uri="{FF2B5EF4-FFF2-40B4-BE49-F238E27FC236}">
                <a16:creationId xmlns:a16="http://schemas.microsoft.com/office/drawing/2014/main" id="{0DB25DBE-7B65-894A-A7FE-0BBF3CD7F0E5}"/>
              </a:ext>
            </a:extLst>
          </p:cNvPr>
          <p:cNvSpPr/>
          <p:nvPr/>
        </p:nvSpPr>
        <p:spPr>
          <a:xfrm>
            <a:off x="508751" y="0"/>
            <a:ext cx="457202" cy="15637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lumMod val="75000"/>
                </a:schemeClr>
              </a:solidFill>
            </a:endParaRPr>
          </a:p>
        </p:txBody>
      </p:sp>
      <p:sp>
        <p:nvSpPr>
          <p:cNvPr id="25" name="Right Arrow 24">
            <a:extLst>
              <a:ext uri="{FF2B5EF4-FFF2-40B4-BE49-F238E27FC236}">
                <a16:creationId xmlns:a16="http://schemas.microsoft.com/office/drawing/2014/main" id="{52B05793-B16B-6244-B925-A6CBB891729B}"/>
              </a:ext>
            </a:extLst>
          </p:cNvPr>
          <p:cNvSpPr/>
          <p:nvPr/>
        </p:nvSpPr>
        <p:spPr>
          <a:xfrm rot="16200000">
            <a:off x="582120" y="1264122"/>
            <a:ext cx="310463" cy="599233"/>
          </a:xfrm>
          <a:prstGeom prst="rightArrow">
            <a:avLst>
              <a:gd name="adj1" fmla="val 50000"/>
              <a:gd name="adj2"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a:extLst>
              <a:ext uri="{FF2B5EF4-FFF2-40B4-BE49-F238E27FC236}">
                <a16:creationId xmlns:a16="http://schemas.microsoft.com/office/drawing/2014/main" id="{9432DA2F-DAF6-724B-8B11-43AD8652764A}"/>
              </a:ext>
            </a:extLst>
          </p:cNvPr>
          <p:cNvSpPr/>
          <p:nvPr/>
        </p:nvSpPr>
        <p:spPr>
          <a:xfrm>
            <a:off x="616697" y="1725442"/>
            <a:ext cx="5943600" cy="523220"/>
          </a:xfrm>
          <a:prstGeom prst="rect">
            <a:avLst/>
          </a:prstGeom>
        </p:spPr>
        <p:txBody>
          <a:bodyPr wrap="square">
            <a:spAutoFit/>
          </a:bodyPr>
          <a:lstStyle/>
          <a:p>
            <a:pPr>
              <a:spcAft>
                <a:spcPts val="600"/>
              </a:spcAft>
              <a:buClr>
                <a:schemeClr val="tx1"/>
              </a:buClr>
            </a:pPr>
            <a:r>
              <a:rPr lang="en-US" sz="2800" b="1" dirty="0">
                <a:solidFill>
                  <a:schemeClr val="tx2"/>
                </a:solidFill>
                <a:latin typeface="+mj-lt"/>
              </a:rPr>
              <a:t>Key provisions you should know</a:t>
            </a:r>
            <a:endParaRPr lang="en-US" sz="2800" dirty="0">
              <a:solidFill>
                <a:schemeClr val="accent1">
                  <a:lumMod val="7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6901F2-35AA-49AA-9BBB-E79419073719}"/>
              </a:ext>
            </a:extLst>
          </p:cNvPr>
          <p:cNvSpPr>
            <a:spLocks noGrp="1"/>
          </p:cNvSpPr>
          <p:nvPr>
            <p:ph sz="quarter" idx="12"/>
          </p:nvPr>
        </p:nvSpPr>
        <p:spPr>
          <a:xfrm>
            <a:off x="1536326" y="2326210"/>
            <a:ext cx="7430624" cy="3093154"/>
          </a:xfrm>
        </p:spPr>
        <p:txBody>
          <a:bodyPr/>
          <a:lstStyle/>
          <a:p>
            <a:pPr>
              <a:spcBef>
                <a:spcPts val="0"/>
              </a:spcBef>
              <a:spcAft>
                <a:spcPts val="600"/>
              </a:spcAft>
              <a:buClr>
                <a:schemeClr val="tx1"/>
              </a:buClr>
            </a:pPr>
            <a:r>
              <a:rPr lang="en-US" sz="2200" b="0" dirty="0">
                <a:solidFill>
                  <a:schemeClr val="accent4">
                    <a:lumMod val="25000"/>
                  </a:schemeClr>
                </a:solidFill>
              </a:rPr>
              <a:t>The</a:t>
            </a:r>
            <a:r>
              <a:rPr lang="en-US" sz="2200" b="0" dirty="0">
                <a:solidFill>
                  <a:srgbClr val="993300"/>
                </a:solidFill>
              </a:rPr>
              <a:t> </a:t>
            </a:r>
            <a:r>
              <a:rPr lang="en-US" sz="2200" b="0" dirty="0">
                <a:solidFill>
                  <a:schemeClr val="accent4">
                    <a:lumMod val="25000"/>
                  </a:schemeClr>
                </a:solidFill>
              </a:rPr>
              <a:t>SECURE Act permits you to contribute to a traditional IRA </a:t>
            </a:r>
            <a:r>
              <a:rPr lang="en-US" sz="2200" b="0" dirty="0">
                <a:solidFill>
                  <a:schemeClr val="accent5"/>
                </a:solidFill>
                <a:ea typeface="+mn-ea"/>
                <a:cs typeface="+mn-cs"/>
              </a:rPr>
              <a:t>after age 70½</a:t>
            </a:r>
          </a:p>
          <a:p>
            <a:pPr marL="809625" lvl="1" indent="-338138">
              <a:lnSpc>
                <a:spcPct val="100000"/>
              </a:lnSpc>
              <a:spcBef>
                <a:spcPts val="0"/>
              </a:spcBef>
              <a:spcAft>
                <a:spcPts val="600"/>
              </a:spcAft>
              <a:buClr>
                <a:schemeClr val="tx1"/>
              </a:buClr>
              <a:buFont typeface="Wingdings" panose="05000000000000000000" pitchFamily="2" charset="2"/>
              <a:buChar char="§"/>
            </a:pPr>
            <a:r>
              <a:rPr lang="en-US" sz="1800" dirty="0">
                <a:solidFill>
                  <a:schemeClr val="accent4">
                    <a:lumMod val="25000"/>
                  </a:schemeClr>
                </a:solidFill>
              </a:rPr>
              <a:t>Must have earned income</a:t>
            </a:r>
          </a:p>
          <a:p>
            <a:pPr marL="809625" lvl="1" indent="-338138">
              <a:lnSpc>
                <a:spcPct val="100000"/>
              </a:lnSpc>
              <a:spcBef>
                <a:spcPts val="0"/>
              </a:spcBef>
              <a:spcAft>
                <a:spcPts val="600"/>
              </a:spcAft>
              <a:buClr>
                <a:schemeClr val="tx1"/>
              </a:buClr>
              <a:buFont typeface="Wingdings" panose="05000000000000000000" pitchFamily="2" charset="2"/>
              <a:buChar char="§"/>
            </a:pPr>
            <a:r>
              <a:rPr lang="en-US" sz="1800" dirty="0">
                <a:solidFill>
                  <a:schemeClr val="accent4">
                    <a:lumMod val="25000"/>
                  </a:schemeClr>
                </a:solidFill>
              </a:rPr>
              <a:t>You can still contribute</a:t>
            </a:r>
            <a:r>
              <a:rPr lang="en-US" sz="1800" dirty="0">
                <a:solidFill>
                  <a:srgbClr val="993300"/>
                </a:solidFill>
              </a:rPr>
              <a:t>,</a:t>
            </a:r>
            <a:r>
              <a:rPr lang="en-US" sz="1800" dirty="0">
                <a:solidFill>
                  <a:schemeClr val="accent4">
                    <a:lumMod val="25000"/>
                  </a:schemeClr>
                </a:solidFill>
              </a:rPr>
              <a:t> even when subject to Required Minimum Distributions (RMDs)</a:t>
            </a:r>
          </a:p>
          <a:p>
            <a:pPr>
              <a:spcBef>
                <a:spcPts val="0"/>
              </a:spcBef>
              <a:spcAft>
                <a:spcPts val="600"/>
              </a:spcAft>
              <a:buClr>
                <a:schemeClr val="tx1"/>
              </a:buClr>
            </a:pPr>
            <a:br>
              <a:rPr lang="en-US" b="0" dirty="0">
                <a:solidFill>
                  <a:schemeClr val="accent4">
                    <a:lumMod val="25000"/>
                  </a:schemeClr>
                </a:solidFill>
              </a:rPr>
            </a:br>
            <a:r>
              <a:rPr lang="en-US" sz="2200" b="0" dirty="0">
                <a:solidFill>
                  <a:schemeClr val="accent4">
                    <a:lumMod val="25000"/>
                  </a:schemeClr>
                </a:solidFill>
              </a:rPr>
              <a:t>There are no changes to traditional and Roth IRA contributions</a:t>
            </a:r>
          </a:p>
          <a:p>
            <a:pPr marL="809625" lvl="2" indent="-285750">
              <a:spcBef>
                <a:spcPts val="0"/>
              </a:spcBef>
              <a:spcAft>
                <a:spcPts val="600"/>
              </a:spcAft>
              <a:buClr>
                <a:schemeClr val="tx1"/>
              </a:buClr>
              <a:buFont typeface="Wingdings" panose="05000000000000000000" pitchFamily="2" charset="2"/>
              <a:buChar char="§"/>
            </a:pPr>
            <a:r>
              <a:rPr lang="en-US" sz="1800" dirty="0">
                <a:solidFill>
                  <a:schemeClr val="accent4">
                    <a:lumMod val="25000"/>
                  </a:schemeClr>
                </a:solidFill>
                <a:latin typeface="+mn-lt"/>
              </a:rPr>
              <a:t>Must have earned income</a:t>
            </a:r>
          </a:p>
          <a:p>
            <a:pPr marL="809625" lvl="2" indent="-285750">
              <a:spcBef>
                <a:spcPts val="0"/>
              </a:spcBef>
              <a:spcAft>
                <a:spcPts val="600"/>
              </a:spcAft>
              <a:buClr>
                <a:schemeClr val="tx1"/>
              </a:buClr>
              <a:buFont typeface="Wingdings" panose="05000000000000000000" pitchFamily="2" charset="2"/>
              <a:buChar char="§"/>
            </a:pPr>
            <a:r>
              <a:rPr lang="en-US" sz="1800" dirty="0">
                <a:solidFill>
                  <a:schemeClr val="accent4">
                    <a:lumMod val="25000"/>
                  </a:schemeClr>
                </a:solidFill>
              </a:rPr>
              <a:t>$6,000 max (+ $1,000 if age 50 and over)</a:t>
            </a:r>
          </a:p>
        </p:txBody>
      </p:sp>
      <p:sp>
        <p:nvSpPr>
          <p:cNvPr id="3" name="Title 2">
            <a:extLst>
              <a:ext uri="{FF2B5EF4-FFF2-40B4-BE49-F238E27FC236}">
                <a16:creationId xmlns:a16="http://schemas.microsoft.com/office/drawing/2014/main" id="{777976B9-26BF-4D37-877C-02573379A3B2}"/>
              </a:ext>
            </a:extLst>
          </p:cNvPr>
          <p:cNvSpPr>
            <a:spLocks noGrp="1"/>
          </p:cNvSpPr>
          <p:nvPr>
            <p:ph type="title"/>
          </p:nvPr>
        </p:nvSpPr>
        <p:spPr>
          <a:xfrm>
            <a:off x="1600200" y="228600"/>
            <a:ext cx="9372600" cy="1074015"/>
          </a:xfrm>
        </p:spPr>
        <p:txBody>
          <a:bodyPr/>
          <a:lstStyle/>
          <a:p>
            <a:r>
              <a:rPr lang="en-US" sz="3000" b="0" dirty="0"/>
              <a:t>Repeal Age Limitations for IRA Contributions </a:t>
            </a:r>
          </a:p>
        </p:txBody>
      </p:sp>
      <p:sp>
        <p:nvSpPr>
          <p:cNvPr id="4" name="Slide Number Placeholder 3">
            <a:extLst>
              <a:ext uri="{FF2B5EF4-FFF2-40B4-BE49-F238E27FC236}">
                <a16:creationId xmlns:a16="http://schemas.microsoft.com/office/drawing/2014/main" id="{A224CC84-D330-4AA3-8099-30D6707F00C0}"/>
              </a:ext>
            </a:extLst>
          </p:cNvPr>
          <p:cNvSpPr>
            <a:spLocks noGrp="1"/>
          </p:cNvSpPr>
          <p:nvPr>
            <p:ph type="sldNum" sz="quarter" idx="11"/>
          </p:nvPr>
        </p:nvSpPr>
        <p:spPr>
          <a:xfrm>
            <a:off x="8628238" y="6185647"/>
            <a:ext cx="514350" cy="685800"/>
          </a:xfrm>
        </p:spPr>
        <p:txBody>
          <a:bodyPr/>
          <a:lstStyle/>
          <a:p>
            <a:fld id="{BB544E63-09F9-914E-B731-EB7D262F5FD2}" type="slidenum">
              <a:rPr lang="en-US" smtClean="0"/>
              <a:pPr/>
              <a:t>4</a:t>
            </a:fld>
            <a:endParaRPr lang="en-US" dirty="0"/>
          </a:p>
        </p:txBody>
      </p:sp>
      <p:sp>
        <p:nvSpPr>
          <p:cNvPr id="6" name="Rectangle: Rounded Corners 5">
            <a:extLst>
              <a:ext uri="{FF2B5EF4-FFF2-40B4-BE49-F238E27FC236}">
                <a16:creationId xmlns:a16="http://schemas.microsoft.com/office/drawing/2014/main" id="{2667814B-2CFF-4EE9-A684-C01E45AB1C13}"/>
              </a:ext>
            </a:extLst>
          </p:cNvPr>
          <p:cNvSpPr/>
          <p:nvPr/>
        </p:nvSpPr>
        <p:spPr>
          <a:xfrm>
            <a:off x="1382759" y="1409923"/>
            <a:ext cx="8077200" cy="609600"/>
          </a:xfrm>
          <a:prstGeom prst="roundRect">
            <a:avLst>
              <a:gd name="adj" fmla="val 18453"/>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spcBef>
                <a:spcPts val="450"/>
              </a:spcBef>
            </a:pPr>
            <a:r>
              <a:rPr lang="en-US" sz="2800" b="1" dirty="0">
                <a:solidFill>
                  <a:schemeClr val="tx2"/>
                </a:solidFill>
                <a:latin typeface="+mj-lt"/>
              </a:rPr>
              <a:t>No age limit for IRA contributions</a:t>
            </a:r>
          </a:p>
        </p:txBody>
      </p:sp>
      <p:sp>
        <p:nvSpPr>
          <p:cNvPr id="20" name="Rectangle 19">
            <a:extLst>
              <a:ext uri="{FF2B5EF4-FFF2-40B4-BE49-F238E27FC236}">
                <a16:creationId xmlns:a16="http://schemas.microsoft.com/office/drawing/2014/main" id="{7DB62282-1F68-274B-945E-C559221A0EDD}"/>
              </a:ext>
            </a:extLst>
          </p:cNvPr>
          <p:cNvSpPr/>
          <p:nvPr/>
        </p:nvSpPr>
        <p:spPr>
          <a:xfrm>
            <a:off x="914400" y="1302615"/>
            <a:ext cx="1981201" cy="369332"/>
          </a:xfrm>
          <a:prstGeom prst="rect">
            <a:avLst/>
          </a:prstGeom>
        </p:spPr>
        <p:txBody>
          <a:bodyPr wrap="square">
            <a:spAutoFit/>
          </a:bodyPr>
          <a:lstStyle/>
          <a:p>
            <a:r>
              <a:rPr lang="en-US" b="1" dirty="0">
                <a:solidFill>
                  <a:schemeClr val="bg1"/>
                </a:solidFill>
                <a:ea typeface="PrudentialModern Bold SemiCondensed" charset="0"/>
                <a:cs typeface="PrudentialModern Bold SemiCondensed" charset="0"/>
              </a:rPr>
              <a:t>1</a:t>
            </a:r>
            <a:endParaRPr lang="en-US" sz="1400" dirty="0">
              <a:solidFill>
                <a:schemeClr val="bg1"/>
              </a:solidFill>
            </a:endParaRPr>
          </a:p>
        </p:txBody>
      </p:sp>
      <p:sp>
        <p:nvSpPr>
          <p:cNvPr id="24" name="Rectangle 23">
            <a:extLst>
              <a:ext uri="{FF2B5EF4-FFF2-40B4-BE49-F238E27FC236}">
                <a16:creationId xmlns:a16="http://schemas.microsoft.com/office/drawing/2014/main" id="{D1FE1A3B-861D-6A43-8C20-AAA59149B138}"/>
              </a:ext>
            </a:extLst>
          </p:cNvPr>
          <p:cNvSpPr/>
          <p:nvPr/>
        </p:nvSpPr>
        <p:spPr>
          <a:xfrm>
            <a:off x="304798" y="0"/>
            <a:ext cx="822461" cy="20026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extBox 24">
            <a:extLst>
              <a:ext uri="{FF2B5EF4-FFF2-40B4-BE49-F238E27FC236}">
                <a16:creationId xmlns:a16="http://schemas.microsoft.com/office/drawing/2014/main" id="{0D228310-C0FE-0E46-8DC5-17FFF7947560}"/>
              </a:ext>
            </a:extLst>
          </p:cNvPr>
          <p:cNvSpPr txBox="1"/>
          <p:nvPr/>
        </p:nvSpPr>
        <p:spPr>
          <a:xfrm>
            <a:off x="304798" y="279020"/>
            <a:ext cx="822461" cy="1323439"/>
          </a:xfrm>
          <a:prstGeom prst="rect">
            <a:avLst/>
          </a:prstGeom>
          <a:noFill/>
        </p:spPr>
        <p:txBody>
          <a:bodyPr wrap="square" rtlCol="0">
            <a:spAutoFit/>
          </a:bodyPr>
          <a:lstStyle/>
          <a:p>
            <a:pPr algn="ctr"/>
            <a:r>
              <a:rPr lang="en-US" sz="8000" b="1" dirty="0">
                <a:solidFill>
                  <a:schemeClr val="bg1"/>
                </a:solidFill>
                <a:latin typeface="+mj-lt"/>
              </a:rPr>
              <a:t>1</a:t>
            </a:r>
            <a:endParaRPr lang="en-US" sz="8000" dirty="0">
              <a:solidFill>
                <a:schemeClr val="bg1"/>
              </a:solidFill>
            </a:endParaRPr>
          </a:p>
        </p:txBody>
      </p:sp>
      <p:sp>
        <p:nvSpPr>
          <p:cNvPr id="26" name="Right Arrow 25">
            <a:extLst>
              <a:ext uri="{FF2B5EF4-FFF2-40B4-BE49-F238E27FC236}">
                <a16:creationId xmlns:a16="http://schemas.microsoft.com/office/drawing/2014/main" id="{86E7719C-B7FA-0645-A563-78A367866139}"/>
              </a:ext>
            </a:extLst>
          </p:cNvPr>
          <p:cNvSpPr/>
          <p:nvPr/>
        </p:nvSpPr>
        <p:spPr>
          <a:xfrm rot="16200000">
            <a:off x="424385" y="1510163"/>
            <a:ext cx="583290" cy="1077960"/>
          </a:xfrm>
          <a:prstGeom prst="rightArrow">
            <a:avLst>
              <a:gd name="adj1" fmla="val 50000"/>
              <a:gd name="adj2"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8408937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388" y="186464"/>
            <a:ext cx="7621412" cy="1143000"/>
          </a:xfrm>
        </p:spPr>
        <p:txBody>
          <a:bodyPr/>
          <a:lstStyle/>
          <a:p>
            <a:r>
              <a:rPr lang="en-US" sz="3200" dirty="0"/>
              <a:t>Later Required Beginning Date (RBD) for </a:t>
            </a:r>
            <a:br>
              <a:rPr lang="en-US" sz="3200" dirty="0"/>
            </a:br>
            <a:r>
              <a:rPr lang="en-US" sz="3200" dirty="0"/>
              <a:t>Required Minimum Distributions (RMDs)</a:t>
            </a:r>
          </a:p>
        </p:txBody>
      </p:sp>
      <p:sp>
        <p:nvSpPr>
          <p:cNvPr id="5" name="Slide Number Placeholder 4">
            <a:extLst>
              <a:ext uri="{FF2B5EF4-FFF2-40B4-BE49-F238E27FC236}">
                <a16:creationId xmlns:a16="http://schemas.microsoft.com/office/drawing/2014/main" id="{641E541F-871F-407C-8AC9-8664FAFD59BB}"/>
              </a:ext>
            </a:extLst>
          </p:cNvPr>
          <p:cNvSpPr>
            <a:spLocks noGrp="1"/>
          </p:cNvSpPr>
          <p:nvPr>
            <p:ph type="sldNum" sz="quarter" idx="11"/>
          </p:nvPr>
        </p:nvSpPr>
        <p:spPr>
          <a:xfrm>
            <a:off x="8628238" y="6185647"/>
            <a:ext cx="514350" cy="685800"/>
          </a:xfrm>
        </p:spPr>
        <p:txBody>
          <a:bodyPr/>
          <a:lstStyle/>
          <a:p>
            <a:fld id="{BB544E63-09F9-914E-B731-EB7D262F5FD2}" type="slidenum">
              <a:rPr lang="en-US" smtClean="0"/>
              <a:pPr/>
              <a:t>5</a:t>
            </a:fld>
            <a:endParaRPr lang="en-US" dirty="0"/>
          </a:p>
        </p:txBody>
      </p:sp>
      <p:sp>
        <p:nvSpPr>
          <p:cNvPr id="11" name="TextBox 10">
            <a:extLst>
              <a:ext uri="{FF2B5EF4-FFF2-40B4-BE49-F238E27FC236}">
                <a16:creationId xmlns:a16="http://schemas.microsoft.com/office/drawing/2014/main" id="{C68D3E2E-3202-4DC1-A7E2-4333B39D7A29}"/>
              </a:ext>
            </a:extLst>
          </p:cNvPr>
          <p:cNvSpPr txBox="1"/>
          <p:nvPr/>
        </p:nvSpPr>
        <p:spPr>
          <a:xfrm>
            <a:off x="5499145" y="2838276"/>
            <a:ext cx="914400" cy="914400"/>
          </a:xfrm>
          <a:prstGeom prst="rect">
            <a:avLst/>
          </a:prstGeom>
        </p:spPr>
        <p:txBody>
          <a:bodyPr vert="horz" wrap="none" lIns="0" tIns="0" rIns="0" bIns="0" rtlCol="0" anchor="b" anchorCtr="0">
            <a:noAutofit/>
          </a:bodyPr>
          <a:lstStyle/>
          <a:p>
            <a:endParaRPr lang="en-US" sz="1600" spc="0" dirty="0"/>
          </a:p>
        </p:txBody>
      </p:sp>
      <p:sp>
        <p:nvSpPr>
          <p:cNvPr id="30" name="Rectangle 29">
            <a:extLst>
              <a:ext uri="{FF2B5EF4-FFF2-40B4-BE49-F238E27FC236}">
                <a16:creationId xmlns:a16="http://schemas.microsoft.com/office/drawing/2014/main" id="{978B3AC2-989D-7746-A9EB-BFD37030BD2C}"/>
              </a:ext>
            </a:extLst>
          </p:cNvPr>
          <p:cNvSpPr/>
          <p:nvPr/>
        </p:nvSpPr>
        <p:spPr>
          <a:xfrm>
            <a:off x="304798" y="0"/>
            <a:ext cx="822461" cy="20026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a:extLst>
              <a:ext uri="{FF2B5EF4-FFF2-40B4-BE49-F238E27FC236}">
                <a16:creationId xmlns:a16="http://schemas.microsoft.com/office/drawing/2014/main" id="{12C62225-F0D3-6740-B629-A4420FD5C88B}"/>
              </a:ext>
            </a:extLst>
          </p:cNvPr>
          <p:cNvSpPr txBox="1"/>
          <p:nvPr/>
        </p:nvSpPr>
        <p:spPr>
          <a:xfrm>
            <a:off x="304798" y="279020"/>
            <a:ext cx="822461" cy="1323439"/>
          </a:xfrm>
          <a:prstGeom prst="rect">
            <a:avLst/>
          </a:prstGeom>
          <a:noFill/>
        </p:spPr>
        <p:txBody>
          <a:bodyPr wrap="square" rtlCol="0">
            <a:spAutoFit/>
          </a:bodyPr>
          <a:lstStyle/>
          <a:p>
            <a:pPr algn="ctr"/>
            <a:r>
              <a:rPr lang="en-US" sz="8000" b="1" dirty="0">
                <a:solidFill>
                  <a:schemeClr val="bg1"/>
                </a:solidFill>
                <a:latin typeface="+mj-lt"/>
              </a:rPr>
              <a:t>2</a:t>
            </a:r>
            <a:endParaRPr lang="en-US" sz="8000" dirty="0">
              <a:solidFill>
                <a:schemeClr val="bg1"/>
              </a:solidFill>
            </a:endParaRPr>
          </a:p>
        </p:txBody>
      </p:sp>
      <p:sp>
        <p:nvSpPr>
          <p:cNvPr id="32" name="Right Arrow 31">
            <a:extLst>
              <a:ext uri="{FF2B5EF4-FFF2-40B4-BE49-F238E27FC236}">
                <a16:creationId xmlns:a16="http://schemas.microsoft.com/office/drawing/2014/main" id="{FFF1DB6E-C0AC-CD49-9C8D-E75B41C3E613}"/>
              </a:ext>
            </a:extLst>
          </p:cNvPr>
          <p:cNvSpPr/>
          <p:nvPr/>
        </p:nvSpPr>
        <p:spPr>
          <a:xfrm rot="16200000">
            <a:off x="424385" y="1510163"/>
            <a:ext cx="583290" cy="1077960"/>
          </a:xfrm>
          <a:prstGeom prst="rightArrow">
            <a:avLst>
              <a:gd name="adj1" fmla="val 50000"/>
              <a:gd name="adj2"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a:extLst>
              <a:ext uri="{FF2B5EF4-FFF2-40B4-BE49-F238E27FC236}">
                <a16:creationId xmlns:a16="http://schemas.microsoft.com/office/drawing/2014/main" id="{AEE69F3A-843E-0C46-AECA-1E065CA407A0}"/>
              </a:ext>
            </a:extLst>
          </p:cNvPr>
          <p:cNvSpPr/>
          <p:nvPr/>
        </p:nvSpPr>
        <p:spPr>
          <a:xfrm>
            <a:off x="320099" y="5723982"/>
            <a:ext cx="8277410" cy="523220"/>
          </a:xfrm>
          <a:prstGeom prst="rect">
            <a:avLst/>
          </a:prstGeom>
        </p:spPr>
        <p:txBody>
          <a:bodyPr wrap="square">
            <a:spAutoFit/>
          </a:bodyPr>
          <a:lstStyle/>
          <a:p>
            <a:r>
              <a:rPr lang="en-US" sz="1400" dirty="0">
                <a:solidFill>
                  <a:srgbClr val="6D6D6D"/>
                </a:solidFill>
              </a:rPr>
              <a:t>*Distributions required to be made after December 31, 2019, with respect to individuals who attain age 70½ after such date.</a:t>
            </a:r>
          </a:p>
        </p:txBody>
      </p:sp>
      <p:graphicFrame>
        <p:nvGraphicFramePr>
          <p:cNvPr id="7" name="Table 8">
            <a:extLst>
              <a:ext uri="{FF2B5EF4-FFF2-40B4-BE49-F238E27FC236}">
                <a16:creationId xmlns:a16="http://schemas.microsoft.com/office/drawing/2014/main" id="{7AF4F703-55B2-475C-B4D9-9A36699EC6EE}"/>
              </a:ext>
            </a:extLst>
          </p:cNvPr>
          <p:cNvGraphicFramePr>
            <a:graphicFrameLocks noGrp="1"/>
          </p:cNvGraphicFramePr>
          <p:nvPr>
            <p:extLst>
              <p:ext uri="{D42A27DB-BD31-4B8C-83A1-F6EECF244321}">
                <p14:modId xmlns:p14="http://schemas.microsoft.com/office/powerpoint/2010/main" val="1086968707"/>
              </p:ext>
            </p:extLst>
          </p:nvPr>
        </p:nvGraphicFramePr>
        <p:xfrm>
          <a:off x="362330" y="2214330"/>
          <a:ext cx="8442098" cy="2510070"/>
        </p:xfrm>
        <a:graphic>
          <a:graphicData uri="http://schemas.openxmlformats.org/drawingml/2006/table">
            <a:tbl>
              <a:tblPr firstRow="1" bandRow="1">
                <a:tableStyleId>{5C22544A-7EE6-4342-B048-85BDC9FD1C3A}</a:tableStyleId>
              </a:tblPr>
              <a:tblGrid>
                <a:gridCol w="4221049">
                  <a:extLst>
                    <a:ext uri="{9D8B030D-6E8A-4147-A177-3AD203B41FA5}">
                      <a16:colId xmlns:a16="http://schemas.microsoft.com/office/drawing/2014/main" val="1755401803"/>
                    </a:ext>
                  </a:extLst>
                </a:gridCol>
                <a:gridCol w="4221049">
                  <a:extLst>
                    <a:ext uri="{9D8B030D-6E8A-4147-A177-3AD203B41FA5}">
                      <a16:colId xmlns:a16="http://schemas.microsoft.com/office/drawing/2014/main" val="2293313983"/>
                    </a:ext>
                  </a:extLst>
                </a:gridCol>
              </a:tblGrid>
              <a:tr h="1049544">
                <a:tc>
                  <a:txBody>
                    <a:bodyPr/>
                    <a:lstStyle/>
                    <a:p>
                      <a:pPr algn="ctr"/>
                      <a:r>
                        <a:rPr lang="en-US" sz="2800" dirty="0">
                          <a:solidFill>
                            <a:schemeClr val="tx1"/>
                          </a:solidFill>
                          <a:latin typeface="+mj-lt"/>
                        </a:rPr>
                        <a:t>Required Beginning Date for RMDs </a:t>
                      </a:r>
                      <a:r>
                        <a:rPr lang="en-US" sz="2800" i="0" u="none" dirty="0">
                          <a:solidFill>
                            <a:srgbClr val="FF0000"/>
                          </a:solidFill>
                          <a:latin typeface="+mj-lt"/>
                        </a:rPr>
                        <a:t>BEFORE</a:t>
                      </a:r>
                      <a:r>
                        <a:rPr lang="en-US" sz="2800" dirty="0">
                          <a:latin typeface="+mj-lt"/>
                        </a:rPr>
                        <a:t> </a:t>
                      </a:r>
                      <a:r>
                        <a:rPr lang="en-US" sz="2800" dirty="0">
                          <a:solidFill>
                            <a:schemeClr val="tx1"/>
                          </a:solidFill>
                          <a:latin typeface="+mj-lt"/>
                        </a:rPr>
                        <a:t>the SECURE 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mj-lt"/>
                        </a:rPr>
                        <a:t>Required Beginning Date for RMDs </a:t>
                      </a:r>
                      <a:r>
                        <a:rPr lang="en-US" sz="2800" u="none" dirty="0">
                          <a:solidFill>
                            <a:schemeClr val="accent5">
                              <a:lumMod val="75000"/>
                            </a:schemeClr>
                          </a:solidFill>
                          <a:latin typeface="+mj-lt"/>
                        </a:rPr>
                        <a:t>AFTER</a:t>
                      </a:r>
                      <a:r>
                        <a:rPr lang="en-US" sz="2800" dirty="0">
                          <a:latin typeface="+mj-lt"/>
                        </a:rPr>
                        <a:t> </a:t>
                      </a:r>
                      <a:r>
                        <a:rPr lang="en-US" sz="2800" dirty="0">
                          <a:solidFill>
                            <a:schemeClr val="tx1"/>
                          </a:solidFill>
                          <a:latin typeface="+mj-lt"/>
                        </a:rPr>
                        <a:t>the SECURE 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598669"/>
                  </a:ext>
                </a:extLst>
              </a:tr>
              <a:tr h="1138470">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000" dirty="0">
                          <a:solidFill>
                            <a:schemeClr val="accent4">
                              <a:lumMod val="25000"/>
                            </a:schemeClr>
                          </a:solidFill>
                          <a:latin typeface="+mj-lt"/>
                        </a:rPr>
                        <a:t>April 1 of the year following the year the individual attains age </a:t>
                      </a:r>
                      <a:r>
                        <a:rPr lang="en-US" sz="2000" dirty="0">
                          <a:solidFill>
                            <a:srgbClr val="FF0000"/>
                          </a:solidFill>
                          <a:latin typeface="+mj-lt"/>
                        </a:rPr>
                        <a:t>70½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000" dirty="0">
                          <a:solidFill>
                            <a:schemeClr val="accent4">
                              <a:lumMod val="25000"/>
                            </a:schemeClr>
                          </a:solidFill>
                          <a:latin typeface="+mj-lt"/>
                        </a:rPr>
                        <a:t>April 1 of the year following the year the individual attains age </a:t>
                      </a:r>
                      <a:r>
                        <a:rPr lang="en-US" sz="2000" dirty="0">
                          <a:solidFill>
                            <a:schemeClr val="accent5">
                              <a:lumMod val="75000"/>
                            </a:schemeClr>
                          </a:solidFill>
                          <a:latin typeface="+mj-lt"/>
                        </a:rPr>
                        <a:t>72</a:t>
                      </a:r>
                      <a:r>
                        <a:rPr lang="en-US" sz="2000" dirty="0">
                          <a:solidFill>
                            <a:schemeClr val="accent4">
                              <a:lumMod val="25000"/>
                            </a:schemeClr>
                          </a:solidFill>
                          <a:latin typeface="+mj-lt"/>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6228928"/>
                  </a:ext>
                </a:extLst>
              </a:tr>
            </a:tbl>
          </a:graphicData>
        </a:graphic>
      </p:graphicFrame>
      <p:sp>
        <p:nvSpPr>
          <p:cNvPr id="12" name="TextBox 11">
            <a:extLst>
              <a:ext uri="{FF2B5EF4-FFF2-40B4-BE49-F238E27FC236}">
                <a16:creationId xmlns:a16="http://schemas.microsoft.com/office/drawing/2014/main" id="{60FB8781-5763-460C-B47D-6B9329025AF2}"/>
              </a:ext>
            </a:extLst>
          </p:cNvPr>
          <p:cNvSpPr txBox="1"/>
          <p:nvPr/>
        </p:nvSpPr>
        <p:spPr>
          <a:xfrm>
            <a:off x="527800" y="4843350"/>
            <a:ext cx="8088400" cy="403199"/>
          </a:xfrm>
          <a:prstGeom prst="rect">
            <a:avLst/>
          </a:prstGeom>
        </p:spPr>
        <p:txBody>
          <a:bodyPr vert="horz" wrap="square" lIns="0" tIns="0" rIns="0" bIns="0" rtlCol="0" anchor="b" anchorCtr="0">
            <a:noAutofit/>
          </a:bodyPr>
          <a:lstStyle/>
          <a:p>
            <a:pPr algn="ctr"/>
            <a:r>
              <a:rPr lang="en-US" spc="0" dirty="0">
                <a:latin typeface="+mj-lt"/>
              </a:rPr>
              <a:t>Penalty for missing RMD: 50% </a:t>
            </a:r>
            <a:r>
              <a:rPr lang="en-US" dirty="0">
                <a:latin typeface="+mj-lt"/>
              </a:rPr>
              <a:t>of the amount that should have been withdrawn</a:t>
            </a:r>
            <a:endParaRPr lang="en-US" spc="0" dirty="0">
              <a:latin typeface="+mj-lt"/>
            </a:endParaRPr>
          </a:p>
        </p:txBody>
      </p:sp>
    </p:spTree>
    <p:extLst>
      <p:ext uri="{BB962C8B-B14F-4D97-AF65-F5344CB8AC3E}">
        <p14:creationId xmlns:p14="http://schemas.microsoft.com/office/powerpoint/2010/main" val="355085082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A281D9-8E40-4829-8DF9-D0970DFD313D}"/>
              </a:ext>
            </a:extLst>
          </p:cNvPr>
          <p:cNvSpPr>
            <a:spLocks noGrp="1"/>
          </p:cNvSpPr>
          <p:nvPr>
            <p:ph sz="quarter" idx="12"/>
          </p:nvPr>
        </p:nvSpPr>
        <p:spPr>
          <a:xfrm>
            <a:off x="1295400" y="1676400"/>
            <a:ext cx="6781800" cy="4634602"/>
          </a:xfrm>
        </p:spPr>
        <p:txBody>
          <a:bodyPr/>
          <a:lstStyle/>
          <a:p>
            <a:pPr>
              <a:spcBef>
                <a:spcPts val="0"/>
              </a:spcBef>
              <a:spcAft>
                <a:spcPts val="600"/>
              </a:spcAft>
              <a:buClr>
                <a:schemeClr val="tx1"/>
              </a:buClr>
              <a:defRPr/>
            </a:pPr>
            <a:r>
              <a:rPr lang="en-US" b="0" dirty="0">
                <a:solidFill>
                  <a:schemeClr val="accent4">
                    <a:lumMod val="25000"/>
                  </a:schemeClr>
                </a:solidFill>
                <a:ea typeface="+mn-ea"/>
                <a:cs typeface="Arial" panose="020B0604020202020204" pitchFamily="34" charset="0"/>
              </a:rPr>
              <a:t>Spread tax liability over a longer time period</a:t>
            </a:r>
            <a:br>
              <a:rPr lang="en-US" b="0" dirty="0">
                <a:solidFill>
                  <a:schemeClr val="accent4">
                    <a:lumMod val="25000"/>
                  </a:schemeClr>
                </a:solidFill>
                <a:ea typeface="+mn-ea"/>
                <a:cs typeface="Arial" panose="020B0604020202020204" pitchFamily="34" charset="0"/>
              </a:rPr>
            </a:br>
            <a:endParaRPr lang="en-US" b="0" dirty="0">
              <a:solidFill>
                <a:schemeClr val="accent4">
                  <a:lumMod val="25000"/>
                </a:schemeClr>
              </a:solidFill>
              <a:ea typeface="+mn-ea"/>
              <a:cs typeface="Arial" panose="020B0604020202020204" pitchFamily="34" charset="0"/>
            </a:endParaRPr>
          </a:p>
          <a:p>
            <a:pPr>
              <a:spcBef>
                <a:spcPts val="0"/>
              </a:spcBef>
              <a:spcAft>
                <a:spcPts val="600"/>
              </a:spcAft>
              <a:buClr>
                <a:schemeClr val="tx1"/>
              </a:buClr>
              <a:defRPr/>
            </a:pPr>
            <a:r>
              <a:rPr lang="en-US" b="0" dirty="0">
                <a:solidFill>
                  <a:schemeClr val="accent4">
                    <a:lumMod val="25000"/>
                  </a:schemeClr>
                </a:solidFill>
                <a:ea typeface="+mn-ea"/>
                <a:cs typeface="Arial" panose="020B0604020202020204" pitchFamily="34" charset="0"/>
              </a:rPr>
              <a:t>Reduces future RMDs</a:t>
            </a:r>
            <a:br>
              <a:rPr lang="en-US" b="0" dirty="0">
                <a:solidFill>
                  <a:schemeClr val="accent4">
                    <a:lumMod val="25000"/>
                  </a:schemeClr>
                </a:solidFill>
                <a:ea typeface="+mn-ea"/>
                <a:cs typeface="Arial" panose="020B0604020202020204" pitchFamily="34" charset="0"/>
              </a:rPr>
            </a:br>
            <a:endParaRPr lang="en-US" b="0" dirty="0">
              <a:solidFill>
                <a:schemeClr val="accent4">
                  <a:lumMod val="25000"/>
                </a:schemeClr>
              </a:solidFill>
              <a:ea typeface="+mn-ea"/>
              <a:cs typeface="Arial" panose="020B0604020202020204" pitchFamily="34" charset="0"/>
            </a:endParaRPr>
          </a:p>
          <a:p>
            <a:pPr>
              <a:spcBef>
                <a:spcPts val="0"/>
              </a:spcBef>
              <a:spcAft>
                <a:spcPts val="600"/>
              </a:spcAft>
              <a:buClr>
                <a:schemeClr val="tx1"/>
              </a:buClr>
              <a:defRPr/>
            </a:pPr>
            <a:r>
              <a:rPr lang="en-US" b="0" dirty="0">
                <a:solidFill>
                  <a:schemeClr val="accent4">
                    <a:lumMod val="25000"/>
                  </a:schemeClr>
                </a:solidFill>
                <a:ea typeface="+mn-ea"/>
                <a:cs typeface="Arial" panose="020B0604020202020204" pitchFamily="34" charset="0"/>
              </a:rPr>
              <a:t>Reduces tax liability on future RMDs</a:t>
            </a:r>
          </a:p>
          <a:p>
            <a:pPr marL="342900" lvl="2" indent="-342900">
              <a:spcBef>
                <a:spcPts val="0"/>
              </a:spcBef>
              <a:spcAft>
                <a:spcPts val="600"/>
              </a:spcAft>
              <a:buClr>
                <a:schemeClr val="tx1"/>
              </a:buClr>
              <a:buFont typeface="Wingdings" panose="05000000000000000000" pitchFamily="2" charset="2"/>
              <a:buChar char="§"/>
              <a:defRPr/>
            </a:pPr>
            <a:r>
              <a:rPr lang="en-US" sz="1900" dirty="0">
                <a:solidFill>
                  <a:schemeClr val="accent4">
                    <a:lumMod val="25000"/>
                  </a:schemeClr>
                </a:solidFill>
              </a:rPr>
              <a:t>Potentially reducing taxation of Social Security benefits</a:t>
            </a:r>
          </a:p>
          <a:p>
            <a:pPr marL="342900" lvl="2" indent="-342900">
              <a:spcBef>
                <a:spcPts val="0"/>
              </a:spcBef>
              <a:spcAft>
                <a:spcPts val="600"/>
              </a:spcAft>
              <a:buClr>
                <a:schemeClr val="tx1"/>
              </a:buClr>
              <a:buFont typeface="Wingdings" panose="05000000000000000000" pitchFamily="2" charset="2"/>
              <a:buChar char="§"/>
              <a:defRPr/>
            </a:pPr>
            <a:r>
              <a:rPr lang="en-US" sz="1900" dirty="0">
                <a:solidFill>
                  <a:schemeClr val="accent4">
                    <a:lumMod val="25000"/>
                  </a:schemeClr>
                </a:solidFill>
              </a:rPr>
              <a:t>Potentially reducing Medicare premiums</a:t>
            </a:r>
            <a:br>
              <a:rPr lang="en-US" sz="1900" dirty="0">
                <a:solidFill>
                  <a:schemeClr val="accent4">
                    <a:lumMod val="25000"/>
                  </a:schemeClr>
                </a:solidFill>
              </a:rPr>
            </a:br>
            <a:endParaRPr lang="en-US" sz="1900" dirty="0">
              <a:solidFill>
                <a:schemeClr val="accent4">
                  <a:lumMod val="25000"/>
                </a:schemeClr>
              </a:solidFill>
              <a:ea typeface="+mn-ea"/>
              <a:cs typeface="Arial" panose="020B0604020202020204" pitchFamily="34" charset="0"/>
            </a:endParaRPr>
          </a:p>
          <a:p>
            <a:pPr lvl="2" indent="0">
              <a:spcBef>
                <a:spcPts val="0"/>
              </a:spcBef>
              <a:spcAft>
                <a:spcPts val="600"/>
              </a:spcAft>
              <a:buClr>
                <a:schemeClr val="tx1"/>
              </a:buClr>
              <a:buNone/>
              <a:defRPr/>
            </a:pPr>
            <a:r>
              <a:rPr lang="en-US" sz="2000" dirty="0">
                <a:solidFill>
                  <a:schemeClr val="accent4">
                    <a:lumMod val="25000"/>
                  </a:schemeClr>
                </a:solidFill>
                <a:latin typeface="+mj-lt"/>
                <a:ea typeface="+mn-ea"/>
                <a:cs typeface="Arial" panose="020B0604020202020204" pitchFamily="34" charset="0"/>
              </a:rPr>
              <a:t>Strategic partial Roth conversions*</a:t>
            </a:r>
            <a:br>
              <a:rPr lang="en-US" sz="2000" dirty="0">
                <a:solidFill>
                  <a:schemeClr val="accent4">
                    <a:lumMod val="25000"/>
                  </a:schemeClr>
                </a:solidFill>
                <a:latin typeface="+mj-lt"/>
                <a:ea typeface="+mn-ea"/>
                <a:cs typeface="Arial" panose="020B0604020202020204" pitchFamily="34" charset="0"/>
              </a:rPr>
            </a:br>
            <a:endParaRPr lang="en-US" sz="2000" dirty="0">
              <a:solidFill>
                <a:schemeClr val="accent4">
                  <a:lumMod val="25000"/>
                </a:schemeClr>
              </a:solidFill>
              <a:latin typeface="+mj-lt"/>
              <a:ea typeface="+mn-ea"/>
              <a:cs typeface="Arial" panose="020B0604020202020204" pitchFamily="34" charset="0"/>
            </a:endParaRPr>
          </a:p>
          <a:p>
            <a:pPr lvl="2" indent="0">
              <a:spcBef>
                <a:spcPts val="0"/>
              </a:spcBef>
              <a:spcAft>
                <a:spcPts val="600"/>
              </a:spcAft>
              <a:buClr>
                <a:schemeClr val="tx1"/>
              </a:buClr>
              <a:buNone/>
              <a:defRPr/>
            </a:pPr>
            <a:r>
              <a:rPr lang="en-US" sz="2000" dirty="0">
                <a:solidFill>
                  <a:schemeClr val="accent4">
                    <a:lumMod val="25000"/>
                  </a:schemeClr>
                </a:solidFill>
                <a:latin typeface="+mj-lt"/>
                <a:ea typeface="+mn-ea"/>
                <a:cs typeface="Arial" panose="020B0604020202020204" pitchFamily="34" charset="0"/>
              </a:rPr>
              <a:t>For those who need life insurance, distributions can pay for policy at lower cost (presumably) than at an older age</a:t>
            </a:r>
            <a:endParaRPr lang="en-US" sz="1600" dirty="0">
              <a:solidFill>
                <a:schemeClr val="accent4">
                  <a:lumMod val="25000"/>
                </a:schemeClr>
              </a:solidFill>
            </a:endParaRPr>
          </a:p>
          <a:p>
            <a:pPr marL="768350" lvl="4" indent="-342900"/>
            <a:endParaRPr lang="en-US" sz="2000" b="1" dirty="0">
              <a:solidFill>
                <a:schemeClr val="accent4">
                  <a:lumMod val="25000"/>
                </a:schemeClr>
              </a:solidFill>
            </a:endParaRPr>
          </a:p>
        </p:txBody>
      </p:sp>
      <p:sp>
        <p:nvSpPr>
          <p:cNvPr id="3" name="Slide Number Placeholder 2">
            <a:extLst>
              <a:ext uri="{FF2B5EF4-FFF2-40B4-BE49-F238E27FC236}">
                <a16:creationId xmlns:a16="http://schemas.microsoft.com/office/drawing/2014/main" id="{79705549-2852-44F2-A041-20CB9887A393}"/>
              </a:ext>
            </a:extLst>
          </p:cNvPr>
          <p:cNvSpPr>
            <a:spLocks noGrp="1"/>
          </p:cNvSpPr>
          <p:nvPr>
            <p:ph type="sldNum" sz="quarter" idx="11"/>
          </p:nvPr>
        </p:nvSpPr>
        <p:spPr>
          <a:xfrm>
            <a:off x="8628238" y="6185647"/>
            <a:ext cx="514350" cy="685800"/>
          </a:xfrm>
        </p:spPr>
        <p:txBody>
          <a:bodyPr/>
          <a:lstStyle/>
          <a:p>
            <a:fld id="{BB544E63-09F9-914E-B731-EB7D262F5FD2}" type="slidenum">
              <a:rPr lang="en-US" smtClean="0"/>
              <a:pPr/>
              <a:t>6</a:t>
            </a:fld>
            <a:endParaRPr lang="en-US" dirty="0"/>
          </a:p>
        </p:txBody>
      </p:sp>
      <p:sp>
        <p:nvSpPr>
          <p:cNvPr id="4" name="Title 3">
            <a:extLst>
              <a:ext uri="{FF2B5EF4-FFF2-40B4-BE49-F238E27FC236}">
                <a16:creationId xmlns:a16="http://schemas.microsoft.com/office/drawing/2014/main" id="{3ADBA6DC-0AA0-4D07-BC02-EE75EB58E11E}"/>
              </a:ext>
            </a:extLst>
          </p:cNvPr>
          <p:cNvSpPr>
            <a:spLocks noGrp="1"/>
          </p:cNvSpPr>
          <p:nvPr>
            <p:ph type="title"/>
          </p:nvPr>
        </p:nvSpPr>
        <p:spPr>
          <a:xfrm>
            <a:off x="731520" y="214084"/>
            <a:ext cx="8412480" cy="1081316"/>
          </a:xfrm>
        </p:spPr>
        <p:txBody>
          <a:bodyPr/>
          <a:lstStyle/>
          <a:p>
            <a:r>
              <a:rPr lang="en-US" dirty="0"/>
              <a:t>Benefits of Taking Distributions Before RBD </a:t>
            </a:r>
          </a:p>
        </p:txBody>
      </p:sp>
      <p:pic>
        <p:nvPicPr>
          <p:cNvPr id="19" name="Picture 18">
            <a:extLst>
              <a:ext uri="{FF2B5EF4-FFF2-40B4-BE49-F238E27FC236}">
                <a16:creationId xmlns:a16="http://schemas.microsoft.com/office/drawing/2014/main" id="{1CFA94D4-96D5-1A4E-ADB4-316C811AD6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999" r="50000" b="14001"/>
          <a:stretch/>
        </p:blipFill>
        <p:spPr>
          <a:xfrm>
            <a:off x="699841" y="1676400"/>
            <a:ext cx="440613" cy="409238"/>
          </a:xfrm>
          <a:prstGeom prst="rect">
            <a:avLst/>
          </a:prstGeom>
        </p:spPr>
      </p:pic>
      <p:pic>
        <p:nvPicPr>
          <p:cNvPr id="20" name="Picture 19">
            <a:extLst>
              <a:ext uri="{FF2B5EF4-FFF2-40B4-BE49-F238E27FC236}">
                <a16:creationId xmlns:a16="http://schemas.microsoft.com/office/drawing/2014/main" id="{C471261C-C14E-C144-8120-C223939769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999" r="50000" b="14001"/>
          <a:stretch/>
        </p:blipFill>
        <p:spPr>
          <a:xfrm>
            <a:off x="699840" y="2362200"/>
            <a:ext cx="440613" cy="409238"/>
          </a:xfrm>
          <a:prstGeom prst="rect">
            <a:avLst/>
          </a:prstGeom>
        </p:spPr>
      </p:pic>
      <p:pic>
        <p:nvPicPr>
          <p:cNvPr id="21" name="Picture 20">
            <a:extLst>
              <a:ext uri="{FF2B5EF4-FFF2-40B4-BE49-F238E27FC236}">
                <a16:creationId xmlns:a16="http://schemas.microsoft.com/office/drawing/2014/main" id="{058D8C98-8113-7146-BDFF-1F940E1254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999" r="50000" b="14001"/>
          <a:stretch/>
        </p:blipFill>
        <p:spPr>
          <a:xfrm>
            <a:off x="699839" y="3095962"/>
            <a:ext cx="440613" cy="409238"/>
          </a:xfrm>
          <a:prstGeom prst="rect">
            <a:avLst/>
          </a:prstGeom>
        </p:spPr>
      </p:pic>
      <p:pic>
        <p:nvPicPr>
          <p:cNvPr id="22" name="Picture 21">
            <a:extLst>
              <a:ext uri="{FF2B5EF4-FFF2-40B4-BE49-F238E27FC236}">
                <a16:creationId xmlns:a16="http://schemas.microsoft.com/office/drawing/2014/main" id="{06AA488E-9F69-154B-95A8-55D5AFEEB3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999" r="50000" b="14001"/>
          <a:stretch/>
        </p:blipFill>
        <p:spPr>
          <a:xfrm>
            <a:off x="699838" y="4467562"/>
            <a:ext cx="440613" cy="409238"/>
          </a:xfrm>
          <a:prstGeom prst="rect">
            <a:avLst/>
          </a:prstGeom>
        </p:spPr>
      </p:pic>
      <p:pic>
        <p:nvPicPr>
          <p:cNvPr id="23" name="Picture 22">
            <a:extLst>
              <a:ext uri="{FF2B5EF4-FFF2-40B4-BE49-F238E27FC236}">
                <a16:creationId xmlns:a16="http://schemas.microsoft.com/office/drawing/2014/main" id="{736CD5D6-C68B-104B-9148-BA71E1A4AE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999" r="50000" b="14001"/>
          <a:stretch/>
        </p:blipFill>
        <p:spPr>
          <a:xfrm>
            <a:off x="702387" y="5229562"/>
            <a:ext cx="440613" cy="409238"/>
          </a:xfrm>
          <a:prstGeom prst="rect">
            <a:avLst/>
          </a:prstGeom>
        </p:spPr>
      </p:pic>
      <p:sp>
        <p:nvSpPr>
          <p:cNvPr id="5" name="TextBox 4">
            <a:extLst>
              <a:ext uri="{FF2B5EF4-FFF2-40B4-BE49-F238E27FC236}">
                <a16:creationId xmlns:a16="http://schemas.microsoft.com/office/drawing/2014/main" id="{E8AB2D88-3F23-44C0-9622-CA2883CD06BF}"/>
              </a:ext>
            </a:extLst>
          </p:cNvPr>
          <p:cNvSpPr txBox="1"/>
          <p:nvPr/>
        </p:nvSpPr>
        <p:spPr>
          <a:xfrm>
            <a:off x="838200" y="6490598"/>
            <a:ext cx="7162800" cy="291202"/>
          </a:xfrm>
          <a:prstGeom prst="rect">
            <a:avLst/>
          </a:prstGeom>
        </p:spPr>
        <p:txBody>
          <a:bodyPr vert="horz" wrap="square" lIns="0" tIns="0" rIns="0" bIns="0" rtlCol="0" anchor="b" anchorCtr="0">
            <a:noAutofit/>
          </a:bodyPr>
          <a:lstStyle/>
          <a:p>
            <a:r>
              <a:rPr lang="en-US" sz="1400" dirty="0"/>
              <a:t>*Conversions to a Roth IRA are generally fully taxable. Before you convert to a Roth IRA be sure to consult with your tax advisor.  Prudential Financial and its financial professionals do not give legal or tax advice.</a:t>
            </a:r>
          </a:p>
          <a:p>
            <a:endParaRPr lang="en-US" sz="1400" spc="0" dirty="0"/>
          </a:p>
        </p:txBody>
      </p:sp>
    </p:spTree>
    <p:extLst>
      <p:ext uri="{BB962C8B-B14F-4D97-AF65-F5344CB8AC3E}">
        <p14:creationId xmlns:p14="http://schemas.microsoft.com/office/powerpoint/2010/main" val="1892153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AAC06A-0F35-4908-8AF4-2453105C7A2F}"/>
              </a:ext>
            </a:extLst>
          </p:cNvPr>
          <p:cNvSpPr>
            <a:spLocks noGrp="1"/>
          </p:cNvSpPr>
          <p:nvPr>
            <p:ph sz="quarter" idx="12"/>
          </p:nvPr>
        </p:nvSpPr>
        <p:spPr>
          <a:xfrm>
            <a:off x="1600200" y="1493365"/>
            <a:ext cx="6781800" cy="4031873"/>
          </a:xfrm>
        </p:spPr>
        <p:txBody>
          <a:bodyPr/>
          <a:lstStyle/>
          <a:p>
            <a:pPr defTabSz="914400">
              <a:spcBef>
                <a:spcPts val="0"/>
              </a:spcBef>
              <a:spcAft>
                <a:spcPts val="600"/>
              </a:spcAft>
              <a:buClr>
                <a:schemeClr val="tx1"/>
              </a:buClr>
              <a:defRPr/>
            </a:pPr>
            <a:r>
              <a:rPr lang="en-US" sz="2800" dirty="0">
                <a:solidFill>
                  <a:schemeClr val="accent4">
                    <a:lumMod val="25000"/>
                  </a:schemeClr>
                </a:solidFill>
                <a:ea typeface="+mn-ea"/>
                <a:cs typeface="+mn-cs"/>
              </a:rPr>
              <a:t>Provide a more SECURE retirement income</a:t>
            </a:r>
          </a:p>
          <a:p>
            <a:pPr defTabSz="914400">
              <a:spcBef>
                <a:spcPts val="0"/>
              </a:spcBef>
              <a:spcAft>
                <a:spcPts val="600"/>
              </a:spcAft>
              <a:buClr>
                <a:schemeClr val="tx1"/>
              </a:buClr>
              <a:defRPr/>
            </a:pPr>
            <a:endParaRPr lang="en-US" sz="1600" b="0" dirty="0">
              <a:solidFill>
                <a:schemeClr val="accent4">
                  <a:lumMod val="25000"/>
                </a:schemeClr>
              </a:solidFill>
              <a:latin typeface="+mn-lt"/>
            </a:endParaRPr>
          </a:p>
          <a:p>
            <a:pPr marL="342900" indent="-342900" defTabSz="914400">
              <a:spcBef>
                <a:spcPts val="0"/>
              </a:spcBef>
              <a:spcAft>
                <a:spcPts val="600"/>
              </a:spcAft>
              <a:buClr>
                <a:schemeClr val="tx1"/>
              </a:buClr>
              <a:buFont typeface="Wingdings" panose="05000000000000000000" pitchFamily="2" charset="2"/>
              <a:buChar char="§"/>
              <a:defRPr/>
            </a:pPr>
            <a:r>
              <a:rPr lang="en-US" sz="2200" b="0" dirty="0">
                <a:solidFill>
                  <a:schemeClr val="accent4">
                    <a:lumMod val="25000"/>
                  </a:schemeClr>
                </a:solidFill>
                <a:latin typeface="+mn-lt"/>
              </a:rPr>
              <a:t>Encourages employers to offer guaranteed lifetime income options in their retirement plans</a:t>
            </a:r>
            <a:br>
              <a:rPr lang="en-US" sz="2200" b="0" dirty="0">
                <a:solidFill>
                  <a:schemeClr val="accent4">
                    <a:lumMod val="25000"/>
                  </a:schemeClr>
                </a:solidFill>
                <a:latin typeface="+mn-lt"/>
              </a:rPr>
            </a:br>
            <a:endParaRPr lang="en-US" sz="2200" b="0" dirty="0">
              <a:solidFill>
                <a:schemeClr val="accent4">
                  <a:lumMod val="25000"/>
                </a:schemeClr>
              </a:solidFill>
              <a:latin typeface="+mn-lt"/>
            </a:endParaRPr>
          </a:p>
          <a:p>
            <a:pPr marL="342900" indent="-342900" defTabSz="914400">
              <a:spcBef>
                <a:spcPts val="0"/>
              </a:spcBef>
              <a:spcAft>
                <a:spcPts val="600"/>
              </a:spcAft>
              <a:buClr>
                <a:schemeClr val="tx1"/>
              </a:buClr>
              <a:buFont typeface="Wingdings" panose="05000000000000000000" pitchFamily="2" charset="2"/>
              <a:buChar char="§"/>
              <a:defRPr/>
            </a:pPr>
            <a:r>
              <a:rPr lang="en-US" sz="2200" b="0" dirty="0">
                <a:solidFill>
                  <a:schemeClr val="accent4">
                    <a:lumMod val="25000"/>
                  </a:schemeClr>
                </a:solidFill>
                <a:latin typeface="+mn-lt"/>
              </a:rPr>
              <a:t>Allows employees to roll over from the plan to an annuity set up as an IRA when they retire</a:t>
            </a:r>
            <a:br>
              <a:rPr lang="en-US" sz="2200" b="0" dirty="0">
                <a:solidFill>
                  <a:schemeClr val="accent4">
                    <a:lumMod val="25000"/>
                  </a:schemeClr>
                </a:solidFill>
                <a:latin typeface="+mn-lt"/>
              </a:rPr>
            </a:br>
            <a:endParaRPr lang="en-US" sz="2200" b="0" dirty="0">
              <a:solidFill>
                <a:schemeClr val="accent4">
                  <a:lumMod val="25000"/>
                </a:schemeClr>
              </a:solidFill>
              <a:latin typeface="+mn-lt"/>
            </a:endParaRPr>
          </a:p>
          <a:p>
            <a:pPr marL="342900" indent="-342900" defTabSz="914400">
              <a:spcBef>
                <a:spcPts val="0"/>
              </a:spcBef>
              <a:spcAft>
                <a:spcPts val="600"/>
              </a:spcAft>
              <a:buClr>
                <a:schemeClr val="tx1"/>
              </a:buClr>
              <a:buFont typeface="Wingdings" panose="05000000000000000000" pitchFamily="2" charset="2"/>
              <a:buChar char="§"/>
              <a:defRPr/>
            </a:pPr>
            <a:r>
              <a:rPr lang="en-US" sz="2200" b="0" dirty="0">
                <a:solidFill>
                  <a:schemeClr val="accent4">
                    <a:lumMod val="25000"/>
                  </a:schemeClr>
                </a:solidFill>
                <a:latin typeface="+mn-lt"/>
              </a:rPr>
              <a:t>Requires the plan sponsor (employer) to provide </a:t>
            </a:r>
            <a:br>
              <a:rPr lang="en-US" sz="2200" b="0" dirty="0">
                <a:solidFill>
                  <a:schemeClr val="accent4">
                    <a:lumMod val="25000"/>
                  </a:schemeClr>
                </a:solidFill>
                <a:latin typeface="+mn-lt"/>
              </a:rPr>
            </a:br>
            <a:r>
              <a:rPr lang="en-US" sz="2200" b="0" dirty="0">
                <a:solidFill>
                  <a:schemeClr val="accent4">
                    <a:lumMod val="25000"/>
                  </a:schemeClr>
                </a:solidFill>
                <a:latin typeface="+mn-lt"/>
              </a:rPr>
              <a:t>an annual disclosure that estimates the monthly payment</a:t>
            </a:r>
          </a:p>
        </p:txBody>
      </p:sp>
      <p:sp>
        <p:nvSpPr>
          <p:cNvPr id="3" name="Title 2">
            <a:extLst>
              <a:ext uri="{FF2B5EF4-FFF2-40B4-BE49-F238E27FC236}">
                <a16:creationId xmlns:a16="http://schemas.microsoft.com/office/drawing/2014/main" id="{55F41DA3-171B-47CA-94B8-30FCE8604835}"/>
              </a:ext>
            </a:extLst>
          </p:cNvPr>
          <p:cNvSpPr>
            <a:spLocks noGrp="1"/>
          </p:cNvSpPr>
          <p:nvPr>
            <p:ph type="title"/>
          </p:nvPr>
        </p:nvSpPr>
        <p:spPr>
          <a:xfrm>
            <a:off x="1600200" y="214940"/>
            <a:ext cx="7543800" cy="1080460"/>
          </a:xfrm>
        </p:spPr>
        <p:txBody>
          <a:bodyPr/>
          <a:lstStyle/>
          <a:p>
            <a:r>
              <a:rPr lang="en-US" dirty="0"/>
              <a:t>Annuities in 401(k) Plans</a:t>
            </a:r>
          </a:p>
        </p:txBody>
      </p:sp>
      <p:sp>
        <p:nvSpPr>
          <p:cNvPr id="4" name="Slide Number Placeholder 3">
            <a:extLst>
              <a:ext uri="{FF2B5EF4-FFF2-40B4-BE49-F238E27FC236}">
                <a16:creationId xmlns:a16="http://schemas.microsoft.com/office/drawing/2014/main" id="{44F084D9-C79F-4EA0-9BDE-2CBC8CDEAAE6}"/>
              </a:ext>
            </a:extLst>
          </p:cNvPr>
          <p:cNvSpPr>
            <a:spLocks noGrp="1"/>
          </p:cNvSpPr>
          <p:nvPr>
            <p:ph type="sldNum" sz="quarter" idx="11"/>
          </p:nvPr>
        </p:nvSpPr>
        <p:spPr>
          <a:xfrm>
            <a:off x="8628238" y="6185647"/>
            <a:ext cx="514350" cy="685800"/>
          </a:xfrm>
        </p:spPr>
        <p:txBody>
          <a:bodyPr/>
          <a:lstStyle/>
          <a:p>
            <a:fld id="{BB544E63-09F9-914E-B731-EB7D262F5FD2}" type="slidenum">
              <a:rPr lang="en-US" smtClean="0"/>
              <a:pPr/>
              <a:t>7</a:t>
            </a:fld>
            <a:endParaRPr lang="en-US" dirty="0"/>
          </a:p>
        </p:txBody>
      </p:sp>
      <p:sp>
        <p:nvSpPr>
          <p:cNvPr id="9" name="Rectangle 8">
            <a:extLst>
              <a:ext uri="{FF2B5EF4-FFF2-40B4-BE49-F238E27FC236}">
                <a16:creationId xmlns:a16="http://schemas.microsoft.com/office/drawing/2014/main" id="{2A5DDEB0-BEAE-504E-AA20-F3ED1D650CD0}"/>
              </a:ext>
            </a:extLst>
          </p:cNvPr>
          <p:cNvSpPr/>
          <p:nvPr/>
        </p:nvSpPr>
        <p:spPr>
          <a:xfrm>
            <a:off x="304798" y="0"/>
            <a:ext cx="822461" cy="20026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a:extLst>
              <a:ext uri="{FF2B5EF4-FFF2-40B4-BE49-F238E27FC236}">
                <a16:creationId xmlns:a16="http://schemas.microsoft.com/office/drawing/2014/main" id="{7E81AA37-6C76-BB45-ACFC-2AAC206B584F}"/>
              </a:ext>
            </a:extLst>
          </p:cNvPr>
          <p:cNvSpPr txBox="1"/>
          <p:nvPr/>
        </p:nvSpPr>
        <p:spPr>
          <a:xfrm>
            <a:off x="304798" y="279020"/>
            <a:ext cx="822461" cy="1323439"/>
          </a:xfrm>
          <a:prstGeom prst="rect">
            <a:avLst/>
          </a:prstGeom>
          <a:noFill/>
        </p:spPr>
        <p:txBody>
          <a:bodyPr wrap="square" rtlCol="0">
            <a:spAutoFit/>
          </a:bodyPr>
          <a:lstStyle/>
          <a:p>
            <a:pPr algn="ctr"/>
            <a:r>
              <a:rPr lang="en-US" sz="8000" b="1" dirty="0">
                <a:solidFill>
                  <a:schemeClr val="bg1"/>
                </a:solidFill>
                <a:latin typeface="+mj-lt"/>
              </a:rPr>
              <a:t>3</a:t>
            </a:r>
            <a:endParaRPr lang="en-US" sz="8000" dirty="0">
              <a:solidFill>
                <a:schemeClr val="bg1"/>
              </a:solidFill>
            </a:endParaRPr>
          </a:p>
        </p:txBody>
      </p:sp>
      <p:sp>
        <p:nvSpPr>
          <p:cNvPr id="11" name="Right Arrow 10">
            <a:extLst>
              <a:ext uri="{FF2B5EF4-FFF2-40B4-BE49-F238E27FC236}">
                <a16:creationId xmlns:a16="http://schemas.microsoft.com/office/drawing/2014/main" id="{350E75A3-A023-A348-A147-1E6B4B686F43}"/>
              </a:ext>
            </a:extLst>
          </p:cNvPr>
          <p:cNvSpPr/>
          <p:nvPr/>
        </p:nvSpPr>
        <p:spPr>
          <a:xfrm rot="16200000">
            <a:off x="424385" y="1510163"/>
            <a:ext cx="583290" cy="1077960"/>
          </a:xfrm>
          <a:prstGeom prst="rightArrow">
            <a:avLst>
              <a:gd name="adj1" fmla="val 50000"/>
              <a:gd name="adj2"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a:extLst>
              <a:ext uri="{FF2B5EF4-FFF2-40B4-BE49-F238E27FC236}">
                <a16:creationId xmlns:a16="http://schemas.microsoft.com/office/drawing/2014/main" id="{B6EA3A72-CD72-E44B-871F-8AE34C4575B0}"/>
              </a:ext>
            </a:extLst>
          </p:cNvPr>
          <p:cNvSpPr txBox="1"/>
          <p:nvPr/>
        </p:nvSpPr>
        <p:spPr>
          <a:xfrm>
            <a:off x="7696200" y="279020"/>
            <a:ext cx="914400" cy="914400"/>
          </a:xfrm>
          <a:prstGeom prst="rect">
            <a:avLst/>
          </a:prstGeom>
        </p:spPr>
        <p:txBody>
          <a:bodyPr vert="horz" wrap="none" lIns="0" tIns="0" rIns="0" bIns="0" rtlCol="0" anchor="b" anchorCtr="0">
            <a:noAutofit/>
          </a:bodyPr>
          <a:lstStyle/>
          <a:p>
            <a:endParaRPr lang="en-US" sz="1600" spc="0" dirty="0"/>
          </a:p>
        </p:txBody>
      </p:sp>
    </p:spTree>
    <p:extLst>
      <p:ext uri="{BB962C8B-B14F-4D97-AF65-F5344CB8AC3E}">
        <p14:creationId xmlns:p14="http://schemas.microsoft.com/office/powerpoint/2010/main" val="87979516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CDB661-2171-465B-BB3E-26D34844D910}"/>
              </a:ext>
            </a:extLst>
          </p:cNvPr>
          <p:cNvSpPr>
            <a:spLocks noGrp="1"/>
          </p:cNvSpPr>
          <p:nvPr>
            <p:ph type="title"/>
          </p:nvPr>
        </p:nvSpPr>
        <p:spPr>
          <a:xfrm>
            <a:off x="1600199" y="214940"/>
            <a:ext cx="7543800" cy="1080460"/>
          </a:xfrm>
        </p:spPr>
        <p:txBody>
          <a:bodyPr/>
          <a:lstStyle/>
          <a:p>
            <a:r>
              <a:rPr lang="en-US" dirty="0">
                <a:solidFill>
                  <a:srgbClr val="FEFFFF"/>
                </a:solidFill>
              </a:rPr>
              <a:t>Impact to </a:t>
            </a:r>
            <a:r>
              <a:rPr lang="en-US" dirty="0"/>
              <a:t>“Stretch” IRAs</a:t>
            </a:r>
          </a:p>
        </p:txBody>
      </p:sp>
      <p:sp>
        <p:nvSpPr>
          <p:cNvPr id="2" name="Slide Number Placeholder 1">
            <a:extLst>
              <a:ext uri="{FF2B5EF4-FFF2-40B4-BE49-F238E27FC236}">
                <a16:creationId xmlns:a16="http://schemas.microsoft.com/office/drawing/2014/main" id="{A2C47533-0F9D-4222-B251-DE64C4FCB652}"/>
              </a:ext>
            </a:extLst>
          </p:cNvPr>
          <p:cNvSpPr>
            <a:spLocks noGrp="1"/>
          </p:cNvSpPr>
          <p:nvPr>
            <p:ph type="sldNum" sz="quarter" idx="11"/>
          </p:nvPr>
        </p:nvSpPr>
        <p:spPr>
          <a:xfrm>
            <a:off x="8628238" y="6185647"/>
            <a:ext cx="514350" cy="685800"/>
          </a:xfrm>
        </p:spPr>
        <p:txBody>
          <a:bodyPr/>
          <a:lstStyle/>
          <a:p>
            <a:fld id="{BB544E63-09F9-914E-B731-EB7D262F5FD2}" type="slidenum">
              <a:rPr lang="en-US" smtClean="0"/>
              <a:pPr/>
              <a:t>8</a:t>
            </a:fld>
            <a:endParaRPr lang="en-US" dirty="0"/>
          </a:p>
        </p:txBody>
      </p:sp>
      <p:sp>
        <p:nvSpPr>
          <p:cNvPr id="7" name="Rectangle 6">
            <a:extLst>
              <a:ext uri="{FF2B5EF4-FFF2-40B4-BE49-F238E27FC236}">
                <a16:creationId xmlns:a16="http://schemas.microsoft.com/office/drawing/2014/main" id="{E9A83E71-7756-B440-96E8-4FB88FA72D1A}"/>
              </a:ext>
            </a:extLst>
          </p:cNvPr>
          <p:cNvSpPr/>
          <p:nvPr/>
        </p:nvSpPr>
        <p:spPr>
          <a:xfrm>
            <a:off x="304798" y="0"/>
            <a:ext cx="822461" cy="20026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2D78A565-91A0-BE4F-9970-844B46EB46FB}"/>
              </a:ext>
            </a:extLst>
          </p:cNvPr>
          <p:cNvSpPr txBox="1"/>
          <p:nvPr/>
        </p:nvSpPr>
        <p:spPr>
          <a:xfrm>
            <a:off x="304798" y="279020"/>
            <a:ext cx="822461" cy="1323439"/>
          </a:xfrm>
          <a:prstGeom prst="rect">
            <a:avLst/>
          </a:prstGeom>
          <a:noFill/>
        </p:spPr>
        <p:txBody>
          <a:bodyPr wrap="square" rtlCol="0">
            <a:spAutoFit/>
          </a:bodyPr>
          <a:lstStyle/>
          <a:p>
            <a:pPr algn="ctr"/>
            <a:r>
              <a:rPr lang="en-US" sz="8000" b="1" dirty="0">
                <a:solidFill>
                  <a:schemeClr val="bg1"/>
                </a:solidFill>
                <a:latin typeface="+mj-lt"/>
              </a:rPr>
              <a:t>4</a:t>
            </a:r>
            <a:endParaRPr lang="en-US" sz="8000" dirty="0">
              <a:solidFill>
                <a:schemeClr val="bg1"/>
              </a:solidFill>
            </a:endParaRPr>
          </a:p>
        </p:txBody>
      </p:sp>
      <p:sp>
        <p:nvSpPr>
          <p:cNvPr id="9" name="Right Arrow 8">
            <a:extLst>
              <a:ext uri="{FF2B5EF4-FFF2-40B4-BE49-F238E27FC236}">
                <a16:creationId xmlns:a16="http://schemas.microsoft.com/office/drawing/2014/main" id="{D586C1BA-77B1-C140-A399-C20726645F35}"/>
              </a:ext>
            </a:extLst>
          </p:cNvPr>
          <p:cNvSpPr/>
          <p:nvPr/>
        </p:nvSpPr>
        <p:spPr>
          <a:xfrm rot="16200000">
            <a:off x="424385" y="1510163"/>
            <a:ext cx="583290" cy="1077960"/>
          </a:xfrm>
          <a:prstGeom prst="rightArrow">
            <a:avLst>
              <a:gd name="adj1" fmla="val 50000"/>
              <a:gd name="adj2"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10" name="Table 8">
            <a:extLst>
              <a:ext uri="{FF2B5EF4-FFF2-40B4-BE49-F238E27FC236}">
                <a16:creationId xmlns:a16="http://schemas.microsoft.com/office/drawing/2014/main" id="{99113416-F3D3-447A-8051-95D10C0BA74C}"/>
              </a:ext>
            </a:extLst>
          </p:cNvPr>
          <p:cNvGraphicFramePr>
            <a:graphicFrameLocks noGrp="1"/>
          </p:cNvGraphicFramePr>
          <p:nvPr>
            <p:extLst>
              <p:ext uri="{D42A27DB-BD31-4B8C-83A1-F6EECF244321}">
                <p14:modId xmlns:p14="http://schemas.microsoft.com/office/powerpoint/2010/main" val="1893242035"/>
              </p:ext>
            </p:extLst>
          </p:nvPr>
        </p:nvGraphicFramePr>
        <p:xfrm>
          <a:off x="350951" y="2049143"/>
          <a:ext cx="8442098" cy="3518424"/>
        </p:xfrm>
        <a:graphic>
          <a:graphicData uri="http://schemas.openxmlformats.org/drawingml/2006/table">
            <a:tbl>
              <a:tblPr firstRow="1" bandRow="1">
                <a:tableStyleId>{5C22544A-7EE6-4342-B048-85BDC9FD1C3A}</a:tableStyleId>
              </a:tblPr>
              <a:tblGrid>
                <a:gridCol w="4221049">
                  <a:extLst>
                    <a:ext uri="{9D8B030D-6E8A-4147-A177-3AD203B41FA5}">
                      <a16:colId xmlns:a16="http://schemas.microsoft.com/office/drawing/2014/main" val="1755401803"/>
                    </a:ext>
                  </a:extLst>
                </a:gridCol>
                <a:gridCol w="4221049">
                  <a:extLst>
                    <a:ext uri="{9D8B030D-6E8A-4147-A177-3AD203B41FA5}">
                      <a16:colId xmlns:a16="http://schemas.microsoft.com/office/drawing/2014/main" val="2293313983"/>
                    </a:ext>
                  </a:extLst>
                </a:gridCol>
              </a:tblGrid>
              <a:tr h="1049544">
                <a:tc>
                  <a:txBody>
                    <a:bodyPr/>
                    <a:lstStyle/>
                    <a:p>
                      <a:pPr algn="ctr"/>
                      <a:r>
                        <a:rPr lang="en-US" sz="2800" dirty="0">
                          <a:solidFill>
                            <a:schemeClr val="tx1"/>
                          </a:solidFill>
                          <a:latin typeface="+mj-lt"/>
                        </a:rPr>
                        <a:t>Stretch IRAs </a:t>
                      </a:r>
                      <a:r>
                        <a:rPr lang="en-US" sz="2800" u="none" dirty="0">
                          <a:solidFill>
                            <a:schemeClr val="accent5">
                              <a:lumMod val="75000"/>
                            </a:schemeClr>
                          </a:solidFill>
                          <a:latin typeface="+mj-lt"/>
                        </a:rPr>
                        <a:t>BEFORE</a:t>
                      </a:r>
                      <a:r>
                        <a:rPr lang="en-US" sz="2800" dirty="0">
                          <a:latin typeface="+mj-lt"/>
                        </a:rPr>
                        <a:t> </a:t>
                      </a:r>
                      <a:r>
                        <a:rPr lang="en-US" sz="2800" dirty="0">
                          <a:solidFill>
                            <a:schemeClr val="tx1"/>
                          </a:solidFill>
                          <a:latin typeface="+mj-lt"/>
                        </a:rPr>
                        <a:t>the SECURE 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mj-lt"/>
                        </a:rPr>
                        <a:t>Stretch IRAs </a:t>
                      </a:r>
                      <a:r>
                        <a:rPr lang="en-US" sz="2800" u="none" dirty="0">
                          <a:solidFill>
                            <a:srgbClr val="FF0000"/>
                          </a:solidFill>
                          <a:latin typeface="+mj-lt"/>
                        </a:rPr>
                        <a:t>AFTER</a:t>
                      </a:r>
                      <a:r>
                        <a:rPr lang="en-US" sz="2800" dirty="0">
                          <a:latin typeface="+mj-lt"/>
                        </a:rPr>
                        <a:t> </a:t>
                      </a:r>
                      <a:r>
                        <a:rPr lang="en-US" sz="2800" dirty="0">
                          <a:solidFill>
                            <a:schemeClr val="tx1"/>
                          </a:solidFill>
                          <a:latin typeface="+mj-lt"/>
                        </a:rPr>
                        <a:t>the SECURE 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598669"/>
                  </a:ext>
                </a:extLst>
              </a:tr>
              <a:tr h="113847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200" dirty="0">
                          <a:solidFill>
                            <a:schemeClr val="accent4">
                              <a:lumMod val="25000"/>
                            </a:schemeClr>
                          </a:solidFill>
                          <a:latin typeface="+mj-lt"/>
                        </a:rPr>
                        <a:t>Beneficiaries could “stretch” inherited IRAs and retirement plans </a:t>
                      </a:r>
                      <a:r>
                        <a:rPr lang="en-US" sz="2200" dirty="0">
                          <a:solidFill>
                            <a:schemeClr val="accent5">
                              <a:lumMod val="75000"/>
                            </a:schemeClr>
                          </a:solidFill>
                          <a:latin typeface="+mj-lt"/>
                        </a:rPr>
                        <a:t>over their </a:t>
                      </a:r>
                      <a:r>
                        <a:rPr lang="en-US" sz="2200" dirty="0">
                          <a:solidFill>
                            <a:schemeClr val="accent5"/>
                          </a:solidFill>
                          <a:latin typeface="+mj-lt"/>
                        </a:rPr>
                        <a:t>lifetimes</a:t>
                      </a:r>
                    </a:p>
                    <a:p>
                      <a:pPr marL="342900" marR="0" lvl="0" indent="-342900" algn="l" defTabSz="3429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a:solidFill>
                            <a:schemeClr val="accent4">
                              <a:lumMod val="25000"/>
                            </a:schemeClr>
                          </a:solidFill>
                          <a:latin typeface="+mj-lt"/>
                        </a:rPr>
                        <a:t>Spreads tax liability over the beneficiary’s lifetime</a:t>
                      </a:r>
                    </a:p>
                    <a:p>
                      <a:pPr marL="342900" marR="0" lvl="0" indent="-342900" algn="l" defTabSz="3429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a:solidFill>
                            <a:schemeClr val="accent4">
                              <a:lumMod val="25000"/>
                            </a:schemeClr>
                          </a:solidFill>
                          <a:latin typeface="+mj-lt"/>
                        </a:rPr>
                        <a:t>Allows undistributed amount to continue to grow and compound in a tax-deferred account</a:t>
                      </a:r>
                      <a:endParaRPr lang="en-US" sz="18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200" dirty="0">
                          <a:solidFill>
                            <a:schemeClr val="accent4">
                              <a:lumMod val="25000"/>
                            </a:schemeClr>
                          </a:solidFill>
                          <a:latin typeface="+mj-lt"/>
                        </a:rPr>
                        <a:t>Many non-spousal beneficiaries now required to liquidate inherited IRAs and retirement plans</a:t>
                      </a:r>
                      <a:br>
                        <a:rPr lang="en-US" sz="2200" dirty="0">
                          <a:solidFill>
                            <a:schemeClr val="accent4">
                              <a:lumMod val="25000"/>
                            </a:schemeClr>
                          </a:solidFill>
                          <a:latin typeface="+mj-lt"/>
                        </a:rPr>
                      </a:br>
                      <a:r>
                        <a:rPr lang="en-US" sz="2200" dirty="0">
                          <a:solidFill>
                            <a:srgbClr val="FF0000"/>
                          </a:solidFill>
                          <a:latin typeface="+mj-lt"/>
                        </a:rPr>
                        <a:t>within 10 years </a:t>
                      </a:r>
                    </a:p>
                    <a:p>
                      <a:pPr marL="342900" marR="0" lvl="0" indent="-342900" algn="l" defTabSz="3429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a:solidFill>
                            <a:schemeClr val="accent4">
                              <a:lumMod val="25000"/>
                            </a:schemeClr>
                          </a:solidFill>
                          <a:latin typeface="+mj-lt"/>
                        </a:rPr>
                        <a:t>Accelerates tax liability</a:t>
                      </a:r>
                    </a:p>
                    <a:p>
                      <a:pPr marL="342900" marR="0" lvl="0" indent="-342900" algn="l" defTabSz="3429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a:solidFill>
                            <a:schemeClr val="accent4">
                              <a:lumMod val="25000"/>
                            </a:schemeClr>
                          </a:solidFill>
                          <a:latin typeface="+mj-lt"/>
                        </a:rPr>
                        <a:t>Likely to force beneficiaries into higher tax </a:t>
                      </a:r>
                      <a:r>
                        <a:rPr lang="en-US" sz="1800" dirty="0">
                          <a:solidFill>
                            <a:schemeClr val="accent2"/>
                          </a:solidFill>
                          <a:latin typeface="+mj-lt"/>
                        </a:rPr>
                        <a:t>brackets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6228928"/>
                  </a:ext>
                </a:extLst>
              </a:tr>
            </a:tbl>
          </a:graphicData>
        </a:graphic>
      </p:graphicFrame>
      <p:sp>
        <p:nvSpPr>
          <p:cNvPr id="11" name="TextBox 10">
            <a:extLst>
              <a:ext uri="{FF2B5EF4-FFF2-40B4-BE49-F238E27FC236}">
                <a16:creationId xmlns:a16="http://schemas.microsoft.com/office/drawing/2014/main" id="{AD0D9D92-DA78-4B75-AC03-FA34CFAA8534}"/>
              </a:ext>
            </a:extLst>
          </p:cNvPr>
          <p:cNvSpPr txBox="1"/>
          <p:nvPr/>
        </p:nvSpPr>
        <p:spPr>
          <a:xfrm>
            <a:off x="473879" y="5638800"/>
            <a:ext cx="8196242" cy="403199"/>
          </a:xfrm>
          <a:prstGeom prst="rect">
            <a:avLst/>
          </a:prstGeom>
        </p:spPr>
        <p:txBody>
          <a:bodyPr vert="horz" wrap="square" lIns="0" tIns="0" rIns="0" bIns="0" rtlCol="0" anchor="b" anchorCtr="0">
            <a:noAutofit/>
          </a:bodyPr>
          <a:lstStyle/>
          <a:p>
            <a:pPr algn="ctr"/>
            <a:r>
              <a:rPr lang="en-US" spc="0" dirty="0">
                <a:latin typeface="+mj-lt"/>
              </a:rPr>
              <a:t>The new 10-year payout does not apply to Eligible Designated Beneficiaries (EDBs)</a:t>
            </a:r>
          </a:p>
        </p:txBody>
      </p:sp>
    </p:spTree>
    <p:extLst>
      <p:ext uri="{BB962C8B-B14F-4D97-AF65-F5344CB8AC3E}">
        <p14:creationId xmlns:p14="http://schemas.microsoft.com/office/powerpoint/2010/main" val="6886644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128D3A-1A03-482C-9839-59509AB08856}"/>
              </a:ext>
            </a:extLst>
          </p:cNvPr>
          <p:cNvSpPr>
            <a:spLocks noGrp="1"/>
          </p:cNvSpPr>
          <p:nvPr>
            <p:ph sz="quarter" idx="12"/>
          </p:nvPr>
        </p:nvSpPr>
        <p:spPr>
          <a:xfrm>
            <a:off x="685800" y="1873446"/>
            <a:ext cx="7467600" cy="4137030"/>
          </a:xfrm>
        </p:spPr>
        <p:txBody>
          <a:bodyPr/>
          <a:lstStyle/>
          <a:p>
            <a:pPr marL="292100" lvl="1">
              <a:lnSpc>
                <a:spcPct val="100000"/>
              </a:lnSpc>
              <a:spcBef>
                <a:spcPts val="0"/>
              </a:spcBef>
              <a:spcAft>
                <a:spcPts val="600"/>
              </a:spcAft>
              <a:buClr>
                <a:schemeClr val="tx1"/>
              </a:buClr>
              <a:buSzPct val="125000"/>
              <a:defRPr/>
            </a:pPr>
            <a:r>
              <a:rPr lang="en-US" sz="2800" b="1" dirty="0">
                <a:solidFill>
                  <a:schemeClr val="tx2"/>
                </a:solidFill>
                <a:latin typeface="+mj-lt"/>
                <a:ea typeface="+mn-ea"/>
                <a:cs typeface="+mn-cs"/>
              </a:rPr>
              <a:t>Requirements for naming a trust as a Designated Beneficiary of an IRA</a:t>
            </a:r>
            <a:br>
              <a:rPr lang="en-US" sz="2800" b="1" dirty="0">
                <a:solidFill>
                  <a:schemeClr val="tx2"/>
                </a:solidFill>
                <a:latin typeface="+mj-lt"/>
                <a:ea typeface="+mn-ea"/>
                <a:cs typeface="+mn-cs"/>
              </a:rPr>
            </a:br>
            <a:endParaRPr lang="en-US" altLang="en-US" sz="1200" dirty="0">
              <a:solidFill>
                <a:srgbClr val="1F4E78"/>
              </a:solidFill>
              <a:ea typeface="+mn-ea"/>
              <a:cs typeface="Arial" pitchFamily="34" charset="0"/>
            </a:endParaRPr>
          </a:p>
          <a:p>
            <a:pPr marL="292100" lvl="1">
              <a:lnSpc>
                <a:spcPts val="2600"/>
              </a:lnSpc>
              <a:spcBef>
                <a:spcPts val="0"/>
              </a:spcBef>
              <a:spcAft>
                <a:spcPts val="600"/>
              </a:spcAft>
              <a:buClr>
                <a:schemeClr val="tx1"/>
              </a:buClr>
              <a:buSzPct val="125000"/>
              <a:defRPr/>
            </a:pPr>
            <a:r>
              <a:rPr lang="en-US" altLang="en-US" sz="2000" dirty="0">
                <a:solidFill>
                  <a:schemeClr val="accent4">
                    <a:lumMod val="25000"/>
                  </a:schemeClr>
                </a:solidFill>
                <a:ea typeface="+mn-ea"/>
                <a:cs typeface="Arial" pitchFamily="34" charset="0"/>
              </a:rPr>
              <a:t>1. The </a:t>
            </a:r>
            <a:r>
              <a:rPr lang="en-US" altLang="en-US" sz="2000" dirty="0">
                <a:solidFill>
                  <a:srgbClr val="0C0C0C"/>
                </a:solidFill>
                <a:ea typeface="+mn-ea"/>
                <a:cs typeface="Arial" pitchFamily="34" charset="0"/>
              </a:rPr>
              <a:t>t</a:t>
            </a:r>
            <a:r>
              <a:rPr lang="en-US" altLang="en-US" sz="2000" dirty="0">
                <a:solidFill>
                  <a:schemeClr val="accent4">
                    <a:lumMod val="25000"/>
                  </a:schemeClr>
                </a:solidFill>
                <a:ea typeface="+mn-ea"/>
                <a:cs typeface="Arial" pitchFamily="34" charset="0"/>
              </a:rPr>
              <a:t>rust is valid under state law</a:t>
            </a:r>
          </a:p>
          <a:p>
            <a:pPr marL="292100" lvl="1">
              <a:lnSpc>
                <a:spcPts val="2600"/>
              </a:lnSpc>
              <a:spcBef>
                <a:spcPts val="0"/>
              </a:spcBef>
              <a:spcAft>
                <a:spcPts val="600"/>
              </a:spcAft>
              <a:buClr>
                <a:schemeClr val="tx1"/>
              </a:buClr>
              <a:buSzPct val="125000"/>
              <a:defRPr/>
            </a:pPr>
            <a:r>
              <a:rPr lang="en-US" altLang="en-US" sz="2000" dirty="0">
                <a:solidFill>
                  <a:schemeClr val="accent4">
                    <a:lumMod val="25000"/>
                  </a:schemeClr>
                </a:solidFill>
                <a:ea typeface="+mn-ea"/>
                <a:cs typeface="Arial" pitchFamily="34" charset="0"/>
              </a:rPr>
              <a:t>2. The </a:t>
            </a:r>
            <a:r>
              <a:rPr lang="en-US" altLang="en-US" sz="2000" dirty="0">
                <a:solidFill>
                  <a:srgbClr val="0C0C0C"/>
                </a:solidFill>
                <a:ea typeface="+mn-ea"/>
                <a:cs typeface="Arial" pitchFamily="34" charset="0"/>
              </a:rPr>
              <a:t>t</a:t>
            </a:r>
            <a:r>
              <a:rPr lang="en-US" altLang="en-US" sz="2000" dirty="0">
                <a:solidFill>
                  <a:schemeClr val="accent4">
                    <a:lumMod val="25000"/>
                  </a:schemeClr>
                </a:solidFill>
                <a:ea typeface="+mn-ea"/>
                <a:cs typeface="Arial" pitchFamily="34" charset="0"/>
              </a:rPr>
              <a:t>rust is or will become irrevocable upon the death of the   	   IRA owner</a:t>
            </a:r>
          </a:p>
          <a:p>
            <a:pPr marL="292100" lvl="1">
              <a:lnSpc>
                <a:spcPts val="2600"/>
              </a:lnSpc>
              <a:spcBef>
                <a:spcPts val="0"/>
              </a:spcBef>
              <a:spcAft>
                <a:spcPts val="600"/>
              </a:spcAft>
              <a:buClr>
                <a:schemeClr val="tx1"/>
              </a:buClr>
              <a:buSzPct val="125000"/>
              <a:defRPr/>
            </a:pPr>
            <a:r>
              <a:rPr lang="en-US" altLang="en-US" sz="2000" dirty="0">
                <a:solidFill>
                  <a:schemeClr val="accent4">
                    <a:lumMod val="25000"/>
                  </a:schemeClr>
                </a:solidFill>
                <a:ea typeface="+mn-ea"/>
                <a:cs typeface="Arial" pitchFamily="34" charset="0"/>
              </a:rPr>
              <a:t>3. The beneficiaries of the </a:t>
            </a:r>
            <a:r>
              <a:rPr lang="en-US" altLang="en-US" sz="2000" dirty="0">
                <a:solidFill>
                  <a:srgbClr val="993300"/>
                </a:solidFill>
                <a:ea typeface="+mn-ea"/>
                <a:cs typeface="Arial" pitchFamily="34" charset="0"/>
              </a:rPr>
              <a:t>t</a:t>
            </a:r>
            <a:r>
              <a:rPr lang="en-US" altLang="en-US" sz="2000" dirty="0">
                <a:solidFill>
                  <a:schemeClr val="accent4">
                    <a:lumMod val="25000"/>
                  </a:schemeClr>
                </a:solidFill>
                <a:ea typeface="+mn-ea"/>
                <a:cs typeface="Arial" pitchFamily="34" charset="0"/>
              </a:rPr>
              <a:t>rust are identifiable</a:t>
            </a:r>
          </a:p>
          <a:p>
            <a:pPr marL="292100" lvl="1">
              <a:lnSpc>
                <a:spcPts val="2600"/>
              </a:lnSpc>
              <a:spcBef>
                <a:spcPts val="0"/>
              </a:spcBef>
              <a:spcAft>
                <a:spcPts val="600"/>
              </a:spcAft>
              <a:buClr>
                <a:schemeClr val="tx1"/>
              </a:buClr>
              <a:buSzPct val="125000"/>
              <a:defRPr/>
            </a:pPr>
            <a:r>
              <a:rPr lang="en-US" altLang="en-US" sz="2000" dirty="0">
                <a:solidFill>
                  <a:schemeClr val="accent4">
                    <a:lumMod val="25000"/>
                  </a:schemeClr>
                </a:solidFill>
                <a:ea typeface="+mn-ea"/>
                <a:cs typeface="Arial" pitchFamily="34" charset="0"/>
              </a:rPr>
              <a:t>4. The required beneficiary information is provided to the IRA</a:t>
            </a:r>
            <a:br>
              <a:rPr lang="en-US" altLang="en-US" sz="2000" dirty="0">
                <a:solidFill>
                  <a:schemeClr val="accent4">
                    <a:lumMod val="25000"/>
                  </a:schemeClr>
                </a:solidFill>
                <a:ea typeface="+mn-ea"/>
                <a:cs typeface="Arial" pitchFamily="34" charset="0"/>
              </a:rPr>
            </a:br>
            <a:r>
              <a:rPr lang="en-US" altLang="en-US" sz="2000" dirty="0">
                <a:solidFill>
                  <a:schemeClr val="accent4">
                    <a:lumMod val="25000"/>
                  </a:schemeClr>
                </a:solidFill>
                <a:ea typeface="+mn-ea"/>
                <a:cs typeface="Arial" pitchFamily="34" charset="0"/>
              </a:rPr>
              <a:t>    administrator by October 31 of the year following the year </a:t>
            </a:r>
            <a:br>
              <a:rPr lang="en-US" altLang="en-US" sz="2000" dirty="0">
                <a:solidFill>
                  <a:schemeClr val="accent4">
                    <a:lumMod val="25000"/>
                  </a:schemeClr>
                </a:solidFill>
                <a:ea typeface="+mn-ea"/>
                <a:cs typeface="Arial" pitchFamily="34" charset="0"/>
              </a:rPr>
            </a:br>
            <a:r>
              <a:rPr lang="en-US" altLang="en-US" sz="2000" dirty="0">
                <a:solidFill>
                  <a:schemeClr val="accent4">
                    <a:lumMod val="25000"/>
                  </a:schemeClr>
                </a:solidFill>
                <a:ea typeface="+mn-ea"/>
                <a:cs typeface="Arial" pitchFamily="34" charset="0"/>
              </a:rPr>
              <a:t>    of the IRA owner’s death</a:t>
            </a:r>
          </a:p>
          <a:p>
            <a:endParaRPr lang="en-US" dirty="0">
              <a:solidFill>
                <a:schemeClr val="tx1"/>
              </a:solidFill>
            </a:endParaRPr>
          </a:p>
        </p:txBody>
      </p:sp>
      <p:sp>
        <p:nvSpPr>
          <p:cNvPr id="3" name="Slide Number Placeholder 2">
            <a:extLst>
              <a:ext uri="{FF2B5EF4-FFF2-40B4-BE49-F238E27FC236}">
                <a16:creationId xmlns:a16="http://schemas.microsoft.com/office/drawing/2014/main" id="{A4015377-8469-47C3-A7D5-E6F082A62997}"/>
              </a:ext>
            </a:extLst>
          </p:cNvPr>
          <p:cNvSpPr>
            <a:spLocks noGrp="1"/>
          </p:cNvSpPr>
          <p:nvPr>
            <p:ph type="sldNum" sz="quarter" idx="11"/>
          </p:nvPr>
        </p:nvSpPr>
        <p:spPr>
          <a:xfrm>
            <a:off x="8628238" y="6185647"/>
            <a:ext cx="514350" cy="685800"/>
          </a:xfrm>
        </p:spPr>
        <p:txBody>
          <a:bodyPr/>
          <a:lstStyle/>
          <a:p>
            <a:fld id="{BB544E63-09F9-914E-B731-EB7D262F5FD2}" type="slidenum">
              <a:rPr lang="en-US" smtClean="0"/>
              <a:pPr/>
              <a:t>9</a:t>
            </a:fld>
            <a:endParaRPr lang="en-US" dirty="0"/>
          </a:p>
        </p:txBody>
      </p:sp>
      <p:sp>
        <p:nvSpPr>
          <p:cNvPr id="4" name="Title 3">
            <a:extLst>
              <a:ext uri="{FF2B5EF4-FFF2-40B4-BE49-F238E27FC236}">
                <a16:creationId xmlns:a16="http://schemas.microsoft.com/office/drawing/2014/main" id="{2255E4AC-C3F1-422C-88DF-9A4E7239E3E7}"/>
              </a:ext>
            </a:extLst>
          </p:cNvPr>
          <p:cNvSpPr>
            <a:spLocks noGrp="1"/>
          </p:cNvSpPr>
          <p:nvPr>
            <p:ph type="title"/>
          </p:nvPr>
        </p:nvSpPr>
        <p:spPr/>
        <p:txBody>
          <a:bodyPr/>
          <a:lstStyle/>
          <a:p>
            <a:r>
              <a:rPr lang="en-US" dirty="0"/>
              <a:t>IRA Trusts: A Ticking Tax Bomb </a:t>
            </a:r>
          </a:p>
        </p:txBody>
      </p:sp>
      <p:sp>
        <p:nvSpPr>
          <p:cNvPr id="5" name="TextBox 4">
            <a:extLst>
              <a:ext uri="{FF2B5EF4-FFF2-40B4-BE49-F238E27FC236}">
                <a16:creationId xmlns:a16="http://schemas.microsoft.com/office/drawing/2014/main" id="{1FFA61A3-EFB7-4118-BF07-4DA03ADF6246}"/>
              </a:ext>
            </a:extLst>
          </p:cNvPr>
          <p:cNvSpPr txBox="1"/>
          <p:nvPr/>
        </p:nvSpPr>
        <p:spPr>
          <a:xfrm>
            <a:off x="990600" y="1094096"/>
            <a:ext cx="914400" cy="914400"/>
          </a:xfrm>
          <a:prstGeom prst="rect">
            <a:avLst/>
          </a:prstGeom>
        </p:spPr>
        <p:txBody>
          <a:bodyPr vert="horz" wrap="none" lIns="0" tIns="0" rIns="0" bIns="0" rtlCol="0" anchor="b" anchorCtr="0">
            <a:noAutofit/>
          </a:bodyPr>
          <a:lstStyle/>
          <a:p>
            <a:endParaRPr lang="en-US" sz="1600" spc="0" dirty="0"/>
          </a:p>
        </p:txBody>
      </p:sp>
    </p:spTree>
    <p:extLst>
      <p:ext uri="{BB962C8B-B14F-4D97-AF65-F5344CB8AC3E}">
        <p14:creationId xmlns:p14="http://schemas.microsoft.com/office/powerpoint/2010/main" val="535179541"/>
      </p:ext>
    </p:extLst>
  </p:cSld>
  <p:clrMapOvr>
    <a:masterClrMapping/>
  </p:clrMapOvr>
</p:sld>
</file>

<file path=ppt/theme/theme1.xml><?xml version="1.0" encoding="utf-8"?>
<a:theme xmlns:a="http://schemas.openxmlformats.org/drawingml/2006/main" name="ISG ANNUITY 4 by 3">
  <a:themeElements>
    <a:clrScheme name="Custom 1">
      <a:dk1>
        <a:srgbClr val="001F45"/>
      </a:dk1>
      <a:lt1>
        <a:srgbClr val="FEFFFF"/>
      </a:lt1>
      <a:dk2>
        <a:srgbClr val="005883"/>
      </a:dk2>
      <a:lt2>
        <a:srgbClr val="FDD200"/>
      </a:lt2>
      <a:accent1>
        <a:srgbClr val="98C3DE"/>
      </a:accent1>
      <a:accent2>
        <a:srgbClr val="333333"/>
      </a:accent2>
      <a:accent3>
        <a:srgbClr val="E3F2F3"/>
      </a:accent3>
      <a:accent4>
        <a:srgbClr val="CCCCCC"/>
      </a:accent4>
      <a:accent5>
        <a:srgbClr val="287C00"/>
      </a:accent5>
      <a:accent6>
        <a:srgbClr val="C15505"/>
      </a:accent6>
      <a:hlink>
        <a:srgbClr val="07639D"/>
      </a:hlink>
      <a:folHlink>
        <a:srgbClr val="07639D"/>
      </a:folHlink>
    </a:clrScheme>
    <a:fontScheme name="GMC fonts">
      <a:majorFont>
        <a:latin typeface="PrudentialModern SemCond"/>
        <a:ea typeface=""/>
        <a:cs typeface=""/>
      </a:majorFont>
      <a:minorFont>
        <a:latin typeface="PrudentialModern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b" anchorCtr="0">
        <a:noAutofit/>
      </a:bodyPr>
      <a:lstStyle>
        <a:defPPr>
          <a:defRPr sz="1600" spc="0" dirty="0" smtClean="0"/>
        </a:defPPr>
      </a:lstStyle>
    </a:txDef>
  </a:objectDefaults>
  <a:extraClrSchemeLst/>
  <a:extLst>
    <a:ext uri="{05A4C25C-085E-4340-85A3-A5531E510DB2}">
      <thm15:themeFamily xmlns:thm15="http://schemas.microsoft.com/office/thememl/2012/main" name="ISG ANNUITY 4 by 3" id="{184AD04F-2C5C-4178-B671-49E2E2E0CD0A}" vid="{B5A959C1-3C67-4EDA-9EDF-2BF3B778EC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D851CF30C868459B818B9BB5A126CF" ma:contentTypeVersion="12" ma:contentTypeDescription="Create a new document." ma:contentTypeScope="" ma:versionID="02ce9f906a54b016924acf2220c579de">
  <xsd:schema xmlns:xsd="http://www.w3.org/2001/XMLSchema" xmlns:xs="http://www.w3.org/2001/XMLSchema" xmlns:p="http://schemas.microsoft.com/office/2006/metadata/properties" xmlns:ns3="26590cb6-d09c-4087-b4be-28fd037d20dc" xmlns:ns4="e0e25b54-18b0-47d3-8159-0f4b6feb5ed8" targetNamespace="http://schemas.microsoft.com/office/2006/metadata/properties" ma:root="true" ma:fieldsID="47b92e24419c5a8a419b29db1063bf34" ns3:_="" ns4:_="">
    <xsd:import namespace="26590cb6-d09c-4087-b4be-28fd037d20dc"/>
    <xsd:import namespace="e0e25b54-18b0-47d3-8159-0f4b6feb5ed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590cb6-d09c-4087-b4be-28fd037d20d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e25b54-18b0-47d3-8159-0f4b6feb5ed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CFEE03-C52E-443D-9612-CE362BB6A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590cb6-d09c-4087-b4be-28fd037d20dc"/>
    <ds:schemaRef ds:uri="e0e25b54-18b0-47d3-8159-0f4b6feb5e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D93C72-D0B2-4A72-A8EE-CE642181C031}">
  <ds:schemaRefs>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26590cb6-d09c-4087-b4be-28fd037d20dc"/>
    <ds:schemaRef ds:uri="e0e25b54-18b0-47d3-8159-0f4b6feb5ed8"/>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22A7365-0FCA-4169-AE28-38BB98FB03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AlansMaster</Template>
  <TotalTime>39651</TotalTime>
  <Words>2455</Words>
  <Application>Microsoft Office PowerPoint</Application>
  <PresentationFormat>On-screen Show (4:3)</PresentationFormat>
  <Paragraphs>216</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Arial Narrow</vt:lpstr>
      <vt:lpstr>Calibri</vt:lpstr>
      <vt:lpstr>PrudentialModern Bold SemiCondensed</vt:lpstr>
      <vt:lpstr>PrudentialModern Cond</vt:lpstr>
      <vt:lpstr>PrudentialModern Med</vt:lpstr>
      <vt:lpstr>PrudentialModern Med Cond</vt:lpstr>
      <vt:lpstr>PrudentialModern Medium</vt:lpstr>
      <vt:lpstr>PrudentialModern SemCond</vt:lpstr>
      <vt:lpstr>Wingdings</vt:lpstr>
      <vt:lpstr>ISG ANNUITY 4 by 3</vt:lpstr>
      <vt:lpstr>The SECURE Act </vt:lpstr>
      <vt:lpstr>PowerPoint Presentation</vt:lpstr>
      <vt:lpstr>PowerPoint Presentation</vt:lpstr>
      <vt:lpstr>Repeal Age Limitations for IRA Contributions </vt:lpstr>
      <vt:lpstr>Later Required Beginning Date (RBD) for  Required Minimum Distributions (RMDs)</vt:lpstr>
      <vt:lpstr>Benefits of Taking Distributions Before RBD </vt:lpstr>
      <vt:lpstr>Annuities in 401(k) Plans</vt:lpstr>
      <vt:lpstr>Impact to “Stretch” IRAs</vt:lpstr>
      <vt:lpstr>IRA Trusts: A Ticking Tax Bomb </vt:lpstr>
      <vt:lpstr>Trust Income Taxation</vt:lpstr>
      <vt:lpstr>“Look Through” IRA Trusts</vt:lpstr>
      <vt:lpstr>Guaranteed Income as the Foundation</vt:lpstr>
      <vt:lpstr>Why You Should Consider Incorporating Guaranteed Income into Your Planning</vt:lpstr>
      <vt:lpstr>Conclusion</vt:lpstr>
      <vt:lpstr>Disclosures</vt:lpstr>
    </vt:vector>
  </TitlesOfParts>
  <Company>Prudential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x151826</dc:creator>
  <cp:lastModifiedBy>Jessica Jones</cp:lastModifiedBy>
  <cp:revision>1101</cp:revision>
  <cp:lastPrinted>2020-01-03T13:57:43Z</cp:lastPrinted>
  <dcterms:created xsi:type="dcterms:W3CDTF">2012-07-11T15:15:26Z</dcterms:created>
  <dcterms:modified xsi:type="dcterms:W3CDTF">2020-06-08T19:21:39Z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0x010100A2D851CF30C868459B818B9BB5A126CF</vt:lpwstr>
  </property>
</Properties>
</file>