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63" r:id="rId5"/>
    <p:sldId id="265" r:id="rId6"/>
    <p:sldId id="266" r:id="rId7"/>
    <p:sldId id="268" r:id="rId8"/>
    <p:sldId id="269" r:id="rId9"/>
    <p:sldId id="270" r:id="rId10"/>
    <p:sldId id="271" r:id="rId11"/>
    <p:sldId id="273" r:id="rId12"/>
    <p:sldId id="304" r:id="rId13"/>
    <p:sldId id="306" r:id="rId14"/>
    <p:sldId id="276" r:id="rId15"/>
    <p:sldId id="277" r:id="rId16"/>
    <p:sldId id="278" r:id="rId17"/>
    <p:sldId id="279" r:id="rId18"/>
    <p:sldId id="309" r:id="rId19"/>
    <p:sldId id="284" r:id="rId20"/>
    <p:sldId id="285" r:id="rId21"/>
    <p:sldId id="287" r:id="rId22"/>
    <p:sldId id="289" r:id="rId23"/>
    <p:sldId id="292" r:id="rId24"/>
    <p:sldId id="308" r:id="rId25"/>
    <p:sldId id="307" r:id="rId26"/>
    <p:sldId id="29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A8"/>
    <a:srgbClr val="F89728"/>
    <a:srgbClr val="70A4D8"/>
    <a:srgbClr val="F2A747"/>
    <a:srgbClr val="E43C53"/>
    <a:srgbClr val="6BBF63"/>
    <a:srgbClr val="125DAB"/>
    <a:srgbClr val="6BA7EA"/>
    <a:srgbClr val="5192D1"/>
    <a:srgbClr val="FC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47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47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Absence</c:v>
                </c:pt>
              </c:strCache>
            </c:strRef>
          </c:tx>
          <c:spPr>
            <a:ln>
              <a:solidFill>
                <a:srgbClr val="6BBF63"/>
              </a:solidFill>
            </a:ln>
          </c:spPr>
          <c:marker>
            <c:spPr>
              <a:solidFill>
                <a:srgbClr val="92D050"/>
              </a:solidFill>
              <a:ln>
                <a:solidFill>
                  <a:srgbClr val="6BBF63"/>
                </a:solidFill>
              </a:ln>
            </c:spPr>
          </c:marker>
          <c:dLbls>
            <c:dLbl>
              <c:idx val="0"/>
              <c:layout>
                <c:manualLayout>
                  <c:x val="-3.2653189985867598E-3"/>
                  <c:y val="2.6015748031496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688395921663713E-2"/>
                  <c:y val="2.28907480314960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496088229356042E-2"/>
                  <c:y val="2.28907480314960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chemeClr val="tx2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0 Risk Factors</c:v>
                </c:pt>
                <c:pt idx="1">
                  <c:v>1 Risk Factor</c:v>
                </c:pt>
                <c:pt idx="2">
                  <c:v>2 Risk Factors</c:v>
                </c:pt>
                <c:pt idx="3">
                  <c:v>3 Risk Factors</c:v>
                </c:pt>
                <c:pt idx="4">
                  <c:v>4 Risk Factors</c:v>
                </c:pt>
                <c:pt idx="5">
                  <c:v>5 Risk Factors</c:v>
                </c:pt>
                <c:pt idx="6">
                  <c:v>6 Risk Factors</c:v>
                </c:pt>
                <c:pt idx="7">
                  <c:v>7 Risk Factors</c:v>
                </c:pt>
                <c:pt idx="8">
                  <c:v>8 Risk Factors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0</c:v>
                </c:pt>
                <c:pt idx="1">
                  <c:v>8.0000000000000227E-3</c:v>
                </c:pt>
                <c:pt idx="2">
                  <c:v>8.0000000000000227E-3</c:v>
                </c:pt>
                <c:pt idx="3">
                  <c:v>1.7000000000000119E-2</c:v>
                </c:pt>
                <c:pt idx="4">
                  <c:v>1.6000000000000111E-2</c:v>
                </c:pt>
                <c:pt idx="5">
                  <c:v>2.300000000000001E-2</c:v>
                </c:pt>
                <c:pt idx="6">
                  <c:v>4.0000000000000112E-2</c:v>
                </c:pt>
                <c:pt idx="7">
                  <c:v>2.9000000000000112E-2</c:v>
                </c:pt>
                <c:pt idx="8">
                  <c:v>6.3000000000000014E-2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Presenteeism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chemeClr val="accent5"/>
              </a:solidFill>
              <a:ln>
                <a:solidFill>
                  <a:srgbClr val="FFC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chemeClr val="tx2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0 Risk Factors</c:v>
                </c:pt>
                <c:pt idx="1">
                  <c:v>1 Risk Factor</c:v>
                </c:pt>
                <c:pt idx="2">
                  <c:v>2 Risk Factors</c:v>
                </c:pt>
                <c:pt idx="3">
                  <c:v>3 Risk Factors</c:v>
                </c:pt>
                <c:pt idx="4">
                  <c:v>4 Risk Factors</c:v>
                </c:pt>
                <c:pt idx="5">
                  <c:v>5 Risk Factors</c:v>
                </c:pt>
                <c:pt idx="6">
                  <c:v>6 Risk Factors</c:v>
                </c:pt>
                <c:pt idx="7">
                  <c:v>7 Risk Factors</c:v>
                </c:pt>
                <c:pt idx="8">
                  <c:v>8 Risk Factors</c:v>
                </c:pt>
              </c:strCache>
            </c:strRef>
          </c:cat>
          <c:val>
            <c:numRef>
              <c:f>Sheet1!$C$2:$C$10</c:f>
              <c:numCache>
                <c:formatCode>0.0%</c:formatCode>
                <c:ptCount val="9"/>
                <c:pt idx="0">
                  <c:v>1.2999999999999998E-2</c:v>
                </c:pt>
                <c:pt idx="1">
                  <c:v>2.8000000000000011E-2</c:v>
                </c:pt>
                <c:pt idx="2">
                  <c:v>3.2000000000000257E-2</c:v>
                </c:pt>
                <c:pt idx="3">
                  <c:v>4.8000000000000084E-2</c:v>
                </c:pt>
                <c:pt idx="4">
                  <c:v>6.900000000000045E-2</c:v>
                </c:pt>
                <c:pt idx="5">
                  <c:v>8.5000000000000048E-2</c:v>
                </c:pt>
                <c:pt idx="6">
                  <c:v>0.13500000000000001</c:v>
                </c:pt>
                <c:pt idx="7">
                  <c:v>0.14500000000000021</c:v>
                </c:pt>
                <c:pt idx="8">
                  <c:v>0.25900000000000001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2619600"/>
        <c:axId val="282614896"/>
      </c:lineChart>
      <c:catAx>
        <c:axId val="282619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4EA8"/>
            </a:solidFill>
          </a:ln>
        </c:spPr>
        <c:txPr>
          <a:bodyPr/>
          <a:lstStyle/>
          <a:p>
            <a:pPr>
              <a:defRPr sz="1600">
                <a:solidFill>
                  <a:schemeClr val="tx2"/>
                </a:solidFill>
              </a:defRPr>
            </a:pPr>
            <a:endParaRPr lang="en-US"/>
          </a:p>
        </c:txPr>
        <c:crossAx val="282614896"/>
        <c:crosses val="autoZero"/>
        <c:auto val="1"/>
        <c:lblAlgn val="ctr"/>
        <c:lblOffset val="100"/>
        <c:noMultiLvlLbl val="0"/>
      </c:catAx>
      <c:valAx>
        <c:axId val="282614896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solidFill>
              <a:srgbClr val="004EA8"/>
            </a:solidFill>
          </a:ln>
        </c:spPr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282619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172067433879996"/>
          <c:y val="0.30028469488189347"/>
          <c:w val="0.22443115283666706"/>
          <c:h val="0.16193061023622143"/>
        </c:manualLayout>
      </c:layout>
      <c:overlay val="0"/>
      <c:txPr>
        <a:bodyPr/>
        <a:lstStyle/>
        <a:p>
          <a:pPr>
            <a:defRPr sz="1800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Medical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0"/>
                <c:pt idx="0">
                  <c:v>Hypertension</c:v>
                </c:pt>
                <c:pt idx="1">
                  <c:v>Other Chronic Pain</c:v>
                </c:pt>
                <c:pt idx="2">
                  <c:v>Other Cancer</c:v>
                </c:pt>
                <c:pt idx="3">
                  <c:v>Allergy</c:v>
                </c:pt>
                <c:pt idx="4">
                  <c:v>GERD</c:v>
                </c:pt>
                <c:pt idx="5">
                  <c:v>Anxiety</c:v>
                </c:pt>
                <c:pt idx="6">
                  <c:v>Back/Neck pain</c:v>
                </c:pt>
                <c:pt idx="7">
                  <c:v>Arthritis</c:v>
                </c:pt>
                <c:pt idx="8">
                  <c:v>Obesity</c:v>
                </c:pt>
                <c:pt idx="9">
                  <c:v>Depression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1"/>
                <c:pt idx="0">
                  <c:v>15000</c:v>
                </c:pt>
                <c:pt idx="1">
                  <c:v>115000</c:v>
                </c:pt>
                <c:pt idx="2">
                  <c:v>130000</c:v>
                </c:pt>
                <c:pt idx="3">
                  <c:v>15000</c:v>
                </c:pt>
                <c:pt idx="4">
                  <c:v>10000</c:v>
                </c:pt>
                <c:pt idx="5">
                  <c:v>8000</c:v>
                </c:pt>
                <c:pt idx="6">
                  <c:v>115000</c:v>
                </c:pt>
                <c:pt idx="7">
                  <c:v>30000</c:v>
                </c:pt>
                <c:pt idx="8">
                  <c:v>25000</c:v>
                </c:pt>
                <c:pt idx="9">
                  <c:v>50000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Drug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0"/>
                <c:pt idx="0">
                  <c:v>Hypertension</c:v>
                </c:pt>
                <c:pt idx="1">
                  <c:v>Other Chronic Pain</c:v>
                </c:pt>
                <c:pt idx="2">
                  <c:v>Other Cancer</c:v>
                </c:pt>
                <c:pt idx="3">
                  <c:v>Allergy</c:v>
                </c:pt>
                <c:pt idx="4">
                  <c:v>GERD</c:v>
                </c:pt>
                <c:pt idx="5">
                  <c:v>Anxiety</c:v>
                </c:pt>
                <c:pt idx="6">
                  <c:v>Back/Neck pain</c:v>
                </c:pt>
                <c:pt idx="7">
                  <c:v>Arthritis</c:v>
                </c:pt>
                <c:pt idx="8">
                  <c:v>Obesity</c:v>
                </c:pt>
                <c:pt idx="9">
                  <c:v>Depression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1"/>
                <c:pt idx="0">
                  <c:v>30000</c:v>
                </c:pt>
                <c:pt idx="1">
                  <c:v>5000</c:v>
                </c:pt>
                <c:pt idx="2">
                  <c:v>5000</c:v>
                </c:pt>
                <c:pt idx="3">
                  <c:v>25000</c:v>
                </c:pt>
                <c:pt idx="4">
                  <c:v>30000</c:v>
                </c:pt>
                <c:pt idx="5">
                  <c:v>20000</c:v>
                </c:pt>
                <c:pt idx="6">
                  <c:v>5000</c:v>
                </c:pt>
                <c:pt idx="7">
                  <c:v>30000</c:v>
                </c:pt>
                <c:pt idx="9">
                  <c:v>25000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Absenteeism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0"/>
                <c:pt idx="0">
                  <c:v>Hypertension</c:v>
                </c:pt>
                <c:pt idx="1">
                  <c:v>Other Chronic Pain</c:v>
                </c:pt>
                <c:pt idx="2">
                  <c:v>Other Cancer</c:v>
                </c:pt>
                <c:pt idx="3">
                  <c:v>Allergy</c:v>
                </c:pt>
                <c:pt idx="4">
                  <c:v>GERD</c:v>
                </c:pt>
                <c:pt idx="5">
                  <c:v>Anxiety</c:v>
                </c:pt>
                <c:pt idx="6">
                  <c:v>Back/Neck pain</c:v>
                </c:pt>
                <c:pt idx="7">
                  <c:v>Arthritis</c:v>
                </c:pt>
                <c:pt idx="8">
                  <c:v>Obesity</c:v>
                </c:pt>
                <c:pt idx="9">
                  <c:v>Depression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1"/>
                <c:pt idx="0">
                  <c:v>60000</c:v>
                </c:pt>
                <c:pt idx="1">
                  <c:v>60000</c:v>
                </c:pt>
                <c:pt idx="2">
                  <c:v>55000</c:v>
                </c:pt>
                <c:pt idx="3">
                  <c:v>60000</c:v>
                </c:pt>
                <c:pt idx="4">
                  <c:v>75000</c:v>
                </c:pt>
                <c:pt idx="5">
                  <c:v>75000</c:v>
                </c:pt>
                <c:pt idx="6">
                  <c:v>60000</c:v>
                </c:pt>
                <c:pt idx="7">
                  <c:v>85000</c:v>
                </c:pt>
                <c:pt idx="8">
                  <c:v>100000</c:v>
                </c:pt>
                <c:pt idx="9">
                  <c:v>100000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Presenteeism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0"/>
                <c:pt idx="0">
                  <c:v>Hypertension</c:v>
                </c:pt>
                <c:pt idx="1">
                  <c:v>Other Chronic Pain</c:v>
                </c:pt>
                <c:pt idx="2">
                  <c:v>Other Cancer</c:v>
                </c:pt>
                <c:pt idx="3">
                  <c:v>Allergy</c:v>
                </c:pt>
                <c:pt idx="4">
                  <c:v>GERD</c:v>
                </c:pt>
                <c:pt idx="5">
                  <c:v>Anxiety</c:v>
                </c:pt>
                <c:pt idx="6">
                  <c:v>Back/Neck pain</c:v>
                </c:pt>
                <c:pt idx="7">
                  <c:v>Arthritis</c:v>
                </c:pt>
                <c:pt idx="8">
                  <c:v>Obesity</c:v>
                </c:pt>
                <c:pt idx="9">
                  <c:v>Depression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1"/>
                <c:pt idx="0">
                  <c:v>55000</c:v>
                </c:pt>
                <c:pt idx="1">
                  <c:v>15000</c:v>
                </c:pt>
                <c:pt idx="2">
                  <c:v>6000</c:v>
                </c:pt>
                <c:pt idx="3">
                  <c:v>100000</c:v>
                </c:pt>
                <c:pt idx="4">
                  <c:v>100000</c:v>
                </c:pt>
                <c:pt idx="5">
                  <c:v>125000</c:v>
                </c:pt>
                <c:pt idx="6">
                  <c:v>55000</c:v>
                </c:pt>
                <c:pt idx="7">
                  <c:v>90000</c:v>
                </c:pt>
                <c:pt idx="8">
                  <c:v>125000</c:v>
                </c:pt>
                <c:pt idx="9">
                  <c:v>200000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2616856"/>
        <c:axId val="245347736"/>
      </c:barChart>
      <c:catAx>
        <c:axId val="2826168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5347736"/>
        <c:crosses val="autoZero"/>
        <c:auto val="1"/>
        <c:lblAlgn val="ctr"/>
        <c:lblOffset val="100"/>
        <c:noMultiLvlLbl val="0"/>
      </c:catAx>
      <c:valAx>
        <c:axId val="245347736"/>
        <c:scaling>
          <c:orientation val="minMax"/>
        </c:scaling>
        <c:delete val="0"/>
        <c:axPos val="b"/>
        <c:majorGridlines/>
        <c:numFmt formatCode="#,##0_);\(#,##0\)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82616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834253194986145"/>
          <c:y val="4.4564227265709494E-2"/>
          <c:w val="0.20894718767630927"/>
          <c:h val="0.25400880037054435"/>
        </c:manualLayout>
      </c:layout>
      <c:overlay val="0"/>
    </c:legend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Planned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Exempt</c:v>
                </c:pt>
                <c:pt idx="1">
                  <c:v>Nonexempt Salaried </c:v>
                </c:pt>
                <c:pt idx="2">
                  <c:v>Nonunion Hourly</c:v>
                </c:pt>
                <c:pt idx="3">
                  <c:v>Union Hourly</c:v>
                </c:pt>
                <c:pt idx="4">
                  <c:v>All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9.6000000000000127E-2</c:v>
                </c:pt>
                <c:pt idx="1">
                  <c:v>9.6000000000000127E-2</c:v>
                </c:pt>
                <c:pt idx="2">
                  <c:v>9.6000000000000127E-2</c:v>
                </c:pt>
                <c:pt idx="3">
                  <c:v>9.6000000000000127E-2</c:v>
                </c:pt>
                <c:pt idx="4">
                  <c:v>9.6000000000000127E-2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Incidental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125DAB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Exempt</c:v>
                </c:pt>
                <c:pt idx="1">
                  <c:v>Nonexempt Salaried </c:v>
                </c:pt>
                <c:pt idx="2">
                  <c:v>Nonunion Hourly</c:v>
                </c:pt>
                <c:pt idx="3">
                  <c:v>Union Hourly</c:v>
                </c:pt>
                <c:pt idx="4">
                  <c:v>All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1.4999999999999998E-2</c:v>
                </c:pt>
                <c:pt idx="1">
                  <c:v>1.900000000000017E-2</c:v>
                </c:pt>
                <c:pt idx="2">
                  <c:v>2.2000000000000092E-2</c:v>
                </c:pt>
                <c:pt idx="3">
                  <c:v>2.8000000000000011E-2</c:v>
                </c:pt>
                <c:pt idx="4">
                  <c:v>2.0000000000000032E-2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Extended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5576323987538945E-3"/>
                  <c:y val="-5.59042814960629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576323987538945E-3"/>
                  <c:y val="-5.52066929133864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152647975077621E-3"/>
                  <c:y val="-5.90292814960629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115264797507815E-3"/>
                  <c:y val="-6.11220472440944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1152647975077052E-3"/>
                  <c:y val="-4.96542814960629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125DAB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Exempt</c:v>
                </c:pt>
                <c:pt idx="1">
                  <c:v>Nonexempt Salaried </c:v>
                </c:pt>
                <c:pt idx="2">
                  <c:v>Nonunion Hourly</c:v>
                </c:pt>
                <c:pt idx="3">
                  <c:v>Union Hourly</c:v>
                </c:pt>
                <c:pt idx="4">
                  <c:v>All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6.0000000000000131E-3</c:v>
                </c:pt>
                <c:pt idx="1">
                  <c:v>5.0000000000000131E-3</c:v>
                </c:pt>
                <c:pt idx="2">
                  <c:v>6.0000000000000131E-3</c:v>
                </c:pt>
                <c:pt idx="3">
                  <c:v>9.0000000000000167E-3</c:v>
                </c:pt>
                <c:pt idx="4">
                  <c:v>6.0000000000000131E-3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5348912"/>
        <c:axId val="245342640"/>
      </c:barChart>
      <c:catAx>
        <c:axId val="245348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70C0"/>
            </a:solidFill>
          </a:ln>
        </c:spPr>
        <c:txPr>
          <a:bodyPr anchor="ctr" anchorCtr="1"/>
          <a:lstStyle/>
          <a:p>
            <a:pPr>
              <a:defRPr sz="1400">
                <a:solidFill>
                  <a:srgbClr val="125DAB"/>
                </a:solidFill>
              </a:defRPr>
            </a:pPr>
            <a:endParaRPr lang="en-US"/>
          </a:p>
        </c:txPr>
        <c:crossAx val="245342640"/>
        <c:crosses val="autoZero"/>
        <c:auto val="1"/>
        <c:lblAlgn val="ctr"/>
        <c:lblOffset val="100"/>
        <c:noMultiLvlLbl val="0"/>
      </c:catAx>
      <c:valAx>
        <c:axId val="24534264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0070C0"/>
            </a:solidFill>
          </a:ln>
        </c:spPr>
        <c:txPr>
          <a:bodyPr/>
          <a:lstStyle/>
          <a:p>
            <a:pPr>
              <a:defRPr>
                <a:solidFill>
                  <a:srgbClr val="125DAB"/>
                </a:solidFill>
              </a:defRPr>
            </a:pPr>
            <a:endParaRPr lang="en-US"/>
          </a:p>
        </c:txPr>
        <c:crossAx val="24534891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>
              <a:solidFill>
                <a:srgbClr val="125DAB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Planned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Exempt </c:v>
                </c:pt>
                <c:pt idx="1">
                  <c:v>Nonexempt Salaried</c:v>
                </c:pt>
                <c:pt idx="2">
                  <c:v>Nonunion Hourly</c:v>
                </c:pt>
                <c:pt idx="3">
                  <c:v>Union Hourly</c:v>
                </c:pt>
                <c:pt idx="4">
                  <c:v>All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0.126</c:v>
                </c:pt>
                <c:pt idx="1">
                  <c:v>0.18300000000000041</c:v>
                </c:pt>
                <c:pt idx="2">
                  <c:v>0.19400000000000001</c:v>
                </c:pt>
                <c:pt idx="3">
                  <c:v>0.16500000000000001</c:v>
                </c:pt>
                <c:pt idx="4">
                  <c:v>0.16400000000000001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Incidental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125DAB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Exempt </c:v>
                </c:pt>
                <c:pt idx="1">
                  <c:v>Nonexempt Salaried</c:v>
                </c:pt>
                <c:pt idx="2">
                  <c:v>Nonunion Hourly</c:v>
                </c:pt>
                <c:pt idx="3">
                  <c:v>Union Hourly</c:v>
                </c:pt>
                <c:pt idx="4">
                  <c:v>All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2.3E-2</c:v>
                </c:pt>
                <c:pt idx="1">
                  <c:v>4.0000000000000022E-2</c:v>
                </c:pt>
                <c:pt idx="2">
                  <c:v>4.8000000000000001E-2</c:v>
                </c:pt>
                <c:pt idx="3">
                  <c:v>5.1999999999999998E-2</c:v>
                </c:pt>
                <c:pt idx="4">
                  <c:v>3.7999999999999999E-2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Extended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557632398753894E-3"/>
                  <c:y val="-6.14456200787401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2305295950156481E-3"/>
                  <c:y val="-6.23051181102364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730198444820594E-3"/>
                  <c:y val="-7.33988681102364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728971962617114E-3"/>
                  <c:y val="-8.22271161417322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6728971962617964E-3"/>
                  <c:y val="-6.94143700787404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125DAB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Exempt </c:v>
                </c:pt>
                <c:pt idx="1">
                  <c:v>Nonexempt Salaried</c:v>
                </c:pt>
                <c:pt idx="2">
                  <c:v>Nonunion Hourly</c:v>
                </c:pt>
                <c:pt idx="3">
                  <c:v>Union Hourly</c:v>
                </c:pt>
                <c:pt idx="4">
                  <c:v>All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1.900000000000017E-2</c:v>
                </c:pt>
                <c:pt idx="1">
                  <c:v>2.1000000000000012E-2</c:v>
                </c:pt>
                <c:pt idx="2">
                  <c:v>2.5000000000000001E-2</c:v>
                </c:pt>
                <c:pt idx="3">
                  <c:v>3.1000000000000052E-2</c:v>
                </c:pt>
                <c:pt idx="4">
                  <c:v>2.3E-2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5344208"/>
        <c:axId val="245346168"/>
      </c:barChart>
      <c:catAx>
        <c:axId val="245344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 anchor="ctr" anchorCtr="1"/>
          <a:lstStyle/>
          <a:p>
            <a:pPr>
              <a:defRPr sz="1400">
                <a:solidFill>
                  <a:srgbClr val="125DAB"/>
                </a:solidFill>
              </a:defRPr>
            </a:pPr>
            <a:endParaRPr lang="en-US"/>
          </a:p>
        </c:txPr>
        <c:crossAx val="245346168"/>
        <c:crosses val="autoZero"/>
        <c:auto val="1"/>
        <c:lblAlgn val="ctr"/>
        <c:lblOffset val="100"/>
        <c:noMultiLvlLbl val="0"/>
      </c:catAx>
      <c:valAx>
        <c:axId val="24534616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>
                <a:solidFill>
                  <a:srgbClr val="125DAB"/>
                </a:solidFill>
              </a:defRPr>
            </a:pPr>
            <a:endParaRPr lang="en-US"/>
          </a:p>
        </c:txPr>
        <c:crossAx val="24534420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>
              <a:solidFill>
                <a:srgbClr val="125DAB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Planned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Exempt </c:v>
                </c:pt>
                <c:pt idx="1">
                  <c:v>Nonexempt Salaried</c:v>
                </c:pt>
                <c:pt idx="2">
                  <c:v>Nonunion Hourly</c:v>
                </c:pt>
                <c:pt idx="3">
                  <c:v>Union Hourly</c:v>
                </c:pt>
                <c:pt idx="4">
                  <c:v>All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0.222</c:v>
                </c:pt>
                <c:pt idx="1">
                  <c:v>0.27900000000000008</c:v>
                </c:pt>
                <c:pt idx="2">
                  <c:v>0.29100000000000031</c:v>
                </c:pt>
                <c:pt idx="3">
                  <c:v>0.26100000000000001</c:v>
                </c:pt>
                <c:pt idx="4">
                  <c:v>0.26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Incidental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Exempt </c:v>
                </c:pt>
                <c:pt idx="1">
                  <c:v>Nonexempt Salaried</c:v>
                </c:pt>
                <c:pt idx="2">
                  <c:v>Nonunion Hourly</c:v>
                </c:pt>
                <c:pt idx="3">
                  <c:v>Union Hourly</c:v>
                </c:pt>
                <c:pt idx="4">
                  <c:v>All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3.7999999999999999E-2</c:v>
                </c:pt>
                <c:pt idx="1">
                  <c:v>5.9000000000000434E-2</c:v>
                </c:pt>
                <c:pt idx="2">
                  <c:v>7.0999999999999994E-2</c:v>
                </c:pt>
                <c:pt idx="3">
                  <c:v>8.0000000000000043E-2</c:v>
                </c:pt>
                <c:pt idx="4">
                  <c:v>5.8000000000000003E-2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Extended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557632398753894E-3"/>
                  <c:y val="-4.60939960629921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57632398753894E-3"/>
                  <c:y val="-6.0208907480314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152647975077616E-3"/>
                  <c:y val="-5.71877460629921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152647975078137E-3"/>
                  <c:y val="-6.21358267716534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1152647975077035E-3"/>
                  <c:y val="-6.73179133858274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Exempt </c:v>
                </c:pt>
                <c:pt idx="1">
                  <c:v>Nonexempt Salaried</c:v>
                </c:pt>
                <c:pt idx="2">
                  <c:v>Nonunion Hourly</c:v>
                </c:pt>
                <c:pt idx="3">
                  <c:v>Union Hourly</c:v>
                </c:pt>
                <c:pt idx="4">
                  <c:v>All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2.4E-2</c:v>
                </c:pt>
                <c:pt idx="1">
                  <c:v>2.5999999999999999E-2</c:v>
                </c:pt>
                <c:pt idx="2">
                  <c:v>3.0000000000000002E-2</c:v>
                </c:pt>
                <c:pt idx="3">
                  <c:v>4.0000000000000022E-2</c:v>
                </c:pt>
                <c:pt idx="4">
                  <c:v>2.9000000000000001E-2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5343816"/>
        <c:axId val="245343032"/>
      </c:barChart>
      <c:catAx>
        <c:axId val="245343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 anchor="ctr" anchorCtr="1"/>
          <a:lstStyle/>
          <a:p>
            <a:pPr>
              <a:defRPr sz="1400">
                <a:solidFill>
                  <a:schemeClr val="tx2"/>
                </a:solidFill>
              </a:defRPr>
            </a:pPr>
            <a:endParaRPr lang="en-US"/>
          </a:p>
        </c:txPr>
        <c:crossAx val="245343032"/>
        <c:crosses val="autoZero"/>
        <c:auto val="1"/>
        <c:lblAlgn val="ctr"/>
        <c:lblOffset val="100"/>
        <c:noMultiLvlLbl val="0"/>
      </c:catAx>
      <c:valAx>
        <c:axId val="24534303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en-US"/>
          </a:p>
        </c:txPr>
        <c:crossAx val="24534381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0.79439</cdr:x>
      <cdr:y>0.38235</cdr:y>
    </cdr:from>
    <cdr:to>
      <cdr:x>0.96262</cdr:x>
      <cdr:y>0.66176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76979" y="1981184"/>
          <a:ext cx="1371647" cy="1447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 smtClean="0"/>
            <a:t>10 companies</a:t>
          </a:r>
        </a:p>
        <a:p xmlns:a="http://schemas.openxmlformats.org/drawingml/2006/main">
          <a:r>
            <a:rPr lang="en-US" b="1" dirty="0" smtClean="0"/>
            <a:t>144,400 Employees</a:t>
          </a:r>
        </a:p>
        <a:p xmlns:a="http://schemas.openxmlformats.org/drawingml/2006/main">
          <a:pPr>
            <a:buFont typeface="Arial" pitchFamily="34" charset="0"/>
            <a:buChar char="•"/>
          </a:pPr>
          <a:r>
            <a:rPr lang="en-US" sz="1000" dirty="0" smtClean="0"/>
            <a:t>Manufacturers</a:t>
          </a:r>
        </a:p>
        <a:p xmlns:a="http://schemas.openxmlformats.org/drawingml/2006/main">
          <a:pPr>
            <a:buFont typeface="Arial" pitchFamily="34" charset="0"/>
            <a:buChar char="•"/>
          </a:pPr>
          <a:r>
            <a:rPr lang="en-US" sz="1000" dirty="0" smtClean="0"/>
            <a:t>Telecoms</a:t>
          </a:r>
        </a:p>
        <a:p xmlns:a="http://schemas.openxmlformats.org/drawingml/2006/main">
          <a:pPr>
            <a:buFont typeface="Arial" pitchFamily="34" charset="0"/>
            <a:buChar char="•"/>
          </a:pPr>
          <a:r>
            <a:rPr lang="en-US" sz="1000" dirty="0" smtClean="0"/>
            <a:t>Hospitality</a:t>
          </a:r>
        </a:p>
        <a:p xmlns:a="http://schemas.openxmlformats.org/drawingml/2006/main">
          <a:pPr>
            <a:buFont typeface="Arial" pitchFamily="34" charset="0"/>
            <a:buChar char="•"/>
          </a:pPr>
          <a:r>
            <a:rPr lang="en-US" sz="1000" dirty="0" smtClean="0"/>
            <a:t>Energy</a:t>
          </a:r>
        </a:p>
        <a:p xmlns:a="http://schemas.openxmlformats.org/drawingml/2006/main">
          <a:pPr>
            <a:buFont typeface="Arial" pitchFamily="34" charset="0"/>
            <a:buChar char="•"/>
          </a:pPr>
          <a:r>
            <a:rPr lang="en-US" sz="1000" dirty="0" smtClean="0"/>
            <a:t>Consulting</a:t>
          </a:r>
        </a:p>
        <a:p xmlns:a="http://schemas.openxmlformats.org/drawingml/2006/main">
          <a:pPr>
            <a:buFont typeface="Arial" pitchFamily="34" charset="0"/>
            <a:buChar char="•"/>
          </a:pPr>
          <a:r>
            <a:rPr lang="en-US" sz="1000" dirty="0" smtClean="0"/>
            <a:t>Insurance</a:t>
          </a:r>
        </a:p>
        <a:p xmlns:a="http://schemas.openxmlformats.org/drawingml/2006/main">
          <a:endParaRPr lang="en-US" sz="1100" b="1" dirty="0"/>
        </a:p>
        <a:p xmlns:a="http://schemas.openxmlformats.org/drawingml/2006/main">
          <a:endParaRPr lang="en-US" b="1" dirty="0" smtClean="0"/>
        </a:p>
        <a:p xmlns:a="http://schemas.openxmlformats.org/drawingml/2006/main">
          <a:endParaRPr lang="en-US" sz="1100" b="1" dirty="0"/>
        </a:p>
        <a:p xmlns:a="http://schemas.openxmlformats.org/drawingml/2006/main">
          <a:endParaRPr lang="en-US" sz="1100" b="1" dirty="0"/>
        </a:p>
      </cdr:txBody>
    </cdr:sp>
  </cdr:relSizeAnchor>
  <cdr:relSizeAnchor xmlns:cdr="http://schemas.openxmlformats.org/drawingml/2006/chartDrawing">
    <cdr:from>
      <cdr:x>0.81308</cdr:x>
      <cdr:y>0.82353</cdr:y>
    </cdr:from>
    <cdr:to>
      <cdr:x>0.92523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29400" y="4267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0.72897</cdr:x>
      <cdr:y>0.69118</cdr:y>
    </cdr:from>
    <cdr:to>
      <cdr:x>0.94393</cdr:x>
      <cdr:y>0.77941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943600" y="3581418"/>
          <a:ext cx="1752639" cy="4571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Cost/1000 FTEs</a:t>
          </a:r>
          <a:endParaRPr lang="en-US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C9F9C-D02F-084B-B40F-6AD188F73AB3}" type="datetime4">
              <a:rPr lang="en-US" smtClean="0"/>
              <a:pPr/>
              <a:t>November 13,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0339A-F84D-A047-82CC-573E11369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8483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F7247-3AB1-2E46-ACCF-C866DF5EE5D2}" type="datetime4">
              <a:rPr lang="en-US" smtClean="0"/>
              <a:pPr/>
              <a:t>November 13, 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B7F13-F4BF-477F-86EC-064000495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851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75F7247-3AB1-2E46-ACCF-C866DF5EE5D2}" type="datetime4">
              <a:rPr lang="en-US" smtClean="0"/>
              <a:pPr/>
              <a:t>November 13,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B7F13-F4BF-477F-86EC-06400049527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13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75F7247-3AB1-2E46-ACCF-C866DF5EE5D2}" type="datetime4">
              <a:rPr lang="en-US" smtClean="0"/>
              <a:pPr/>
              <a:t>November 13,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B7F13-F4BF-477F-86EC-06400049527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39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75F7247-3AB1-2E46-ACCF-C866DF5EE5D2}" type="datetime4">
              <a:rPr lang="en-US" smtClean="0"/>
              <a:pPr/>
              <a:t>November 13,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B7F13-F4BF-477F-86EC-06400049527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95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75F7247-3AB1-2E46-ACCF-C866DF5EE5D2}" type="datetime4">
              <a:rPr lang="en-US" smtClean="0"/>
              <a:pPr/>
              <a:t>November 13,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B7F13-F4BF-477F-86EC-06400049527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51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75F7247-3AB1-2E46-ACCF-C866DF5EE5D2}" type="datetime4">
              <a:rPr lang="en-US" smtClean="0"/>
              <a:pPr/>
              <a:t>November 13,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B7F13-F4BF-477F-86EC-06400049527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20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75F7247-3AB1-2E46-ACCF-C866DF5EE5D2}" type="datetime4">
              <a:rPr lang="en-US" smtClean="0"/>
              <a:pPr/>
              <a:t>November 13,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B7F13-F4BF-477F-86EC-06400049527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81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75F7247-3AB1-2E46-ACCF-C866DF5EE5D2}" type="datetime4">
              <a:rPr lang="en-US" smtClean="0"/>
              <a:pPr/>
              <a:t>November 13,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B7F13-F4BF-477F-86EC-06400049527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59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75F7247-3AB1-2E46-ACCF-C866DF5EE5D2}" type="datetime4">
              <a:rPr lang="en-US" smtClean="0"/>
              <a:pPr/>
              <a:t>November 13,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B7F13-F4BF-477F-86EC-06400049527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03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1E6A00-19A4-4564-BE12-8411A94F924D}" type="slidenum">
              <a:rPr lang="en-US"/>
              <a:pPr/>
              <a:t>17</a:t>
            </a:fld>
            <a:endParaRPr lang="en-US"/>
          </a:p>
        </p:txBody>
      </p:sp>
      <p:sp>
        <p:nvSpPr>
          <p:cNvPr id="86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79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36E80D-D003-44FF-B5C6-01F1AB2E7A31}" type="slidenum">
              <a:rPr lang="en-US"/>
              <a:pPr/>
              <a:t>18</a:t>
            </a:fld>
            <a:endParaRPr lang="en-US"/>
          </a:p>
        </p:txBody>
      </p:sp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74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48CEAB-246E-4AA8-84DA-E76983517253}" type="slidenum">
              <a:rPr lang="en-US"/>
              <a:pPr/>
              <a:t>19</a:t>
            </a:fld>
            <a:endParaRPr lang="en-US"/>
          </a:p>
        </p:txBody>
      </p:sp>
      <p:sp>
        <p:nvSpPr>
          <p:cNvPr id="89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58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75F7247-3AB1-2E46-ACCF-C866DF5EE5D2}" type="datetime4">
              <a:rPr lang="en-US" smtClean="0"/>
              <a:pPr/>
              <a:t>November 13,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B7F13-F4BF-477F-86EC-06400049527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48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5D98FE-FF00-4471-8CC2-AF50967CF979}" type="slidenum">
              <a:rPr lang="en-US"/>
              <a:pPr/>
              <a:t>20</a:t>
            </a:fld>
            <a:endParaRPr lang="en-US"/>
          </a:p>
        </p:txBody>
      </p:sp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09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75F7247-3AB1-2E46-ACCF-C866DF5EE5D2}" type="datetime4">
              <a:rPr lang="en-US" smtClean="0"/>
              <a:pPr/>
              <a:t>November 13,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B7F13-F4BF-477F-86EC-06400049527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16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75F7247-3AB1-2E46-ACCF-C866DF5EE5D2}" type="datetime4">
              <a:rPr lang="en-US" smtClean="0"/>
              <a:pPr/>
              <a:t>November 13,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B7F13-F4BF-477F-86EC-06400049527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01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E5E79-EFA8-43A1-A190-6909B24CD44F}" type="slidenum">
              <a:rPr lang="en-US"/>
              <a:pPr/>
              <a:t>23</a:t>
            </a:fld>
            <a:endParaRPr lang="en-US"/>
          </a:p>
        </p:txBody>
      </p:sp>
      <p:sp>
        <p:nvSpPr>
          <p:cNvPr id="92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2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75F7247-3AB1-2E46-ACCF-C866DF5EE5D2}" type="datetime4">
              <a:rPr lang="en-US" smtClean="0"/>
              <a:pPr/>
              <a:t>November 13,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B7F13-F4BF-477F-86EC-06400049527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98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75F7247-3AB1-2E46-ACCF-C866DF5EE5D2}" type="datetime4">
              <a:rPr lang="en-US" smtClean="0"/>
              <a:pPr/>
              <a:t>November 13,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B7F13-F4BF-477F-86EC-06400049527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94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75F7247-3AB1-2E46-ACCF-C866DF5EE5D2}" type="datetime4">
              <a:rPr lang="en-US" smtClean="0"/>
              <a:pPr/>
              <a:t>November 13,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B7F13-F4BF-477F-86EC-06400049527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23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75F7247-3AB1-2E46-ACCF-C866DF5EE5D2}" type="datetime4">
              <a:rPr lang="en-US" smtClean="0"/>
              <a:pPr/>
              <a:t>November 13,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B7F13-F4BF-477F-86EC-06400049527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54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B7F13-F4BF-477F-86EC-06400049527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C3FCD82-C159-5A4F-BF49-8062820024D7}" type="datetime4">
              <a:rPr lang="en-US" smtClean="0"/>
              <a:pPr/>
              <a:t>November 13, 2017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16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75F7247-3AB1-2E46-ACCF-C866DF5EE5D2}" type="datetime4">
              <a:rPr lang="en-US" smtClean="0"/>
              <a:pPr/>
              <a:t>November 13,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B7F13-F4BF-477F-86EC-06400049527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03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75F7247-3AB1-2E46-ACCF-C866DF5EE5D2}" type="datetime4">
              <a:rPr lang="en-US" smtClean="0"/>
              <a:pPr/>
              <a:t>November 13,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0B7F13-F4BF-477F-86EC-06400049527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486400"/>
            <a:ext cx="64770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>
                <a:solidFill>
                  <a:srgbClr val="F89728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6324600"/>
            <a:ext cx="6553200" cy="381000"/>
          </a:xfrm>
          <a:prstGeom prst="rect">
            <a:avLst/>
          </a:prstGeom>
        </p:spPr>
        <p:txBody>
          <a:bodyPr vert="horz" anchor="b"/>
          <a:lstStyle>
            <a:lvl1pPr>
              <a:buNone/>
              <a:defRPr sz="160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518160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solidFill>
                  <a:srgbClr val="125DAB"/>
                </a:solidFill>
                <a:latin typeface="Arial"/>
                <a:cs typeface="Arial"/>
              </a:defRPr>
            </a:lvl1pPr>
          </a:lstStyle>
          <a:p>
            <a:fld id="{65B3DAC0-FEA6-4ED1-8A28-22BBD98A94BB}" type="datetime1">
              <a:rPr lang="en-US" smtClean="0"/>
              <a:pPr/>
              <a:t>11/13/2017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153400" cy="3733800"/>
          </a:xfrm>
          <a:prstGeom prst="rect">
            <a:avLst/>
          </a:prstGeom>
        </p:spPr>
        <p:txBody>
          <a:bodyPr/>
          <a:lstStyle>
            <a:lvl1pPr marL="233363" indent="-233363">
              <a:lnSpc>
                <a:spcPct val="100000"/>
              </a:lnSpc>
              <a:spcAft>
                <a:spcPts val="300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90563" indent="-2333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  <a:defRPr sz="200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300"/>
              </a:spcAft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1534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i="0">
                <a:solidFill>
                  <a:srgbClr val="F89728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375400"/>
            <a:ext cx="457200" cy="365125"/>
          </a:xfrm>
          <a:prstGeom prst="rect">
            <a:avLst/>
          </a:prstGeom>
        </p:spPr>
        <p:txBody>
          <a:bodyPr anchor="b"/>
          <a:lstStyle>
            <a:lvl1pPr algn="l">
              <a:defRPr sz="1100">
                <a:solidFill>
                  <a:srgbClr val="125DA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792E9F5-DAE1-4F6B-A171-BA94FE21EF1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5562600"/>
            <a:ext cx="8458200" cy="0"/>
          </a:xfrm>
          <a:prstGeom prst="line">
            <a:avLst/>
          </a:prstGeom>
          <a:ln>
            <a:solidFill>
              <a:srgbClr val="70A4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TS_bmk_sm_rgb_30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5862828"/>
            <a:ext cx="1142999" cy="739139"/>
          </a:xfrm>
          <a:prstGeom prst="rect">
            <a:avLst/>
          </a:prstGeom>
        </p:spPr>
      </p:pic>
      <p:sp>
        <p:nvSpPr>
          <p:cNvPr id="10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81000" y="838200"/>
            <a:ext cx="81534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wp_tagSM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5944332"/>
            <a:ext cx="3127248" cy="4564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153400" cy="4191000"/>
          </a:xfrm>
          <a:prstGeom prst="rect">
            <a:avLst/>
          </a:prstGeom>
        </p:spPr>
        <p:txBody>
          <a:bodyPr/>
          <a:lstStyle>
            <a:lvl1pPr marL="233363" indent="-233363">
              <a:lnSpc>
                <a:spcPct val="100000"/>
              </a:lnSpc>
              <a:spcAft>
                <a:spcPts val="300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90563" indent="-2333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  <a:defRPr sz="200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300"/>
              </a:spcAft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1534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i="0">
                <a:solidFill>
                  <a:srgbClr val="F89728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375400"/>
            <a:ext cx="457200" cy="365125"/>
          </a:xfrm>
          <a:prstGeom prst="rect">
            <a:avLst/>
          </a:prstGeom>
        </p:spPr>
        <p:txBody>
          <a:bodyPr anchor="b"/>
          <a:lstStyle>
            <a:lvl1pPr algn="l">
              <a:defRPr sz="1100">
                <a:solidFill>
                  <a:srgbClr val="125DA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792E9F5-DAE1-4F6B-A171-BA94FE21EF1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5562600"/>
            <a:ext cx="8458200" cy="0"/>
          </a:xfrm>
          <a:prstGeom prst="line">
            <a:avLst/>
          </a:prstGeom>
          <a:ln>
            <a:solidFill>
              <a:srgbClr val="70A4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TS_bmk_sm_rgb_30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5862828"/>
            <a:ext cx="1142999" cy="739139"/>
          </a:xfrm>
          <a:prstGeom prst="rect">
            <a:avLst/>
          </a:prstGeom>
        </p:spPr>
      </p:pic>
      <p:pic>
        <p:nvPicPr>
          <p:cNvPr id="17" name="Picture 16" descr="wp_tagSM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6888" y="5943600"/>
            <a:ext cx="3354743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153400" cy="4876800"/>
          </a:xfrm>
          <a:prstGeom prst="rect">
            <a:avLst/>
          </a:prstGeom>
        </p:spPr>
        <p:txBody>
          <a:bodyPr/>
          <a:lstStyle>
            <a:lvl1pPr marL="233363" indent="-233363">
              <a:lnSpc>
                <a:spcPct val="100000"/>
              </a:lnSpc>
              <a:spcAft>
                <a:spcPts val="300"/>
              </a:spcAft>
              <a:buFont typeface="Arial" pitchFamily="34" charset="0"/>
              <a:buChar char="•"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690563" indent="-2333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  <a:defRPr sz="180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300"/>
              </a:spcAft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1534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i="0">
                <a:solidFill>
                  <a:srgbClr val="F89728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375400"/>
            <a:ext cx="457200" cy="365125"/>
          </a:xfrm>
          <a:prstGeom prst="rect">
            <a:avLst/>
          </a:prstGeom>
        </p:spPr>
        <p:txBody>
          <a:bodyPr anchor="b"/>
          <a:lstStyle>
            <a:lvl1pPr algn="l">
              <a:defRPr sz="1100">
                <a:solidFill>
                  <a:srgbClr val="125DA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792E9F5-DAE1-4F6B-A171-BA94FE21EF1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5562600"/>
            <a:ext cx="8458200" cy="0"/>
          </a:xfrm>
          <a:prstGeom prst="line">
            <a:avLst/>
          </a:prstGeom>
          <a:ln>
            <a:solidFill>
              <a:srgbClr val="70A4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S_bmk_sm_rgb_30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5862828"/>
            <a:ext cx="1142999" cy="739139"/>
          </a:xfrm>
          <a:prstGeom prst="rect">
            <a:avLst/>
          </a:prstGeom>
        </p:spPr>
      </p:pic>
      <p:pic>
        <p:nvPicPr>
          <p:cNvPr id="12" name="Picture 11" descr="wp_tagSM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6888" y="5943600"/>
            <a:ext cx="3354743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4800600" cy="4648200"/>
          </a:xfrm>
          <a:prstGeom prst="rect">
            <a:avLst/>
          </a:prstGeom>
        </p:spPr>
        <p:txBody>
          <a:bodyPr/>
          <a:lstStyle>
            <a:lvl1pPr marL="233363" indent="-233363">
              <a:lnSpc>
                <a:spcPct val="100000"/>
              </a:lnSpc>
              <a:spcAft>
                <a:spcPts val="300"/>
              </a:spcAft>
              <a:buFont typeface="Arial" pitchFamily="34" charset="0"/>
              <a:buChar char="•"/>
              <a:defRPr sz="2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690563" indent="-2333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  <a:defRPr sz="180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300"/>
              </a:spcAft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48006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i="0">
                <a:solidFill>
                  <a:srgbClr val="F89728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375400"/>
            <a:ext cx="457200" cy="365125"/>
          </a:xfrm>
          <a:prstGeom prst="rect">
            <a:avLst/>
          </a:prstGeom>
        </p:spPr>
        <p:txBody>
          <a:bodyPr anchor="b"/>
          <a:lstStyle>
            <a:lvl1pPr algn="l">
              <a:defRPr sz="1100">
                <a:solidFill>
                  <a:srgbClr val="125DA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792E9F5-DAE1-4F6B-A171-BA94FE21EF1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04800" y="5562600"/>
            <a:ext cx="8458200" cy="0"/>
          </a:xfrm>
          <a:prstGeom prst="line">
            <a:avLst/>
          </a:prstGeom>
          <a:ln>
            <a:solidFill>
              <a:srgbClr val="70A4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TS_bmk_sm_rgb_30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5862828"/>
            <a:ext cx="1142999" cy="739139"/>
          </a:xfrm>
          <a:prstGeom prst="rect">
            <a:avLst/>
          </a:prstGeom>
        </p:spPr>
      </p:pic>
      <p:pic>
        <p:nvPicPr>
          <p:cNvPr id="19" name="Picture 18" descr="wp_tagSM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6888" y="5943600"/>
            <a:ext cx="3354743" cy="4572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486400" y="228600"/>
            <a:ext cx="3276600" cy="5029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304800" y="5791200"/>
            <a:ext cx="64770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 b="1" i="0">
                <a:solidFill>
                  <a:srgbClr val="125DAB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1000" y="2362200"/>
            <a:ext cx="8153400" cy="533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000" b="1" i="0">
                <a:solidFill>
                  <a:srgbClr val="F89728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153400" cy="2286000"/>
          </a:xfrm>
          <a:prstGeom prst="rect">
            <a:avLst/>
          </a:prstGeom>
        </p:spPr>
        <p:txBody>
          <a:bodyPr/>
          <a:lstStyle>
            <a:lvl1pPr marL="233363" indent="-233363">
              <a:lnSpc>
                <a:spcPct val="100000"/>
              </a:lnSpc>
              <a:spcAft>
                <a:spcPts val="300"/>
              </a:spcAft>
              <a:buFont typeface="Arial" pitchFamily="34" charset="0"/>
              <a:buChar char="•"/>
              <a:defRPr sz="2200">
                <a:solidFill>
                  <a:srgbClr val="125DAB"/>
                </a:solidFill>
                <a:latin typeface="Arial" pitchFamily="34" charset="0"/>
                <a:cs typeface="Arial" pitchFamily="34" charset="0"/>
              </a:defRPr>
            </a:lvl1pPr>
            <a:lvl2pPr marL="690563" indent="-2333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  <a:defRPr sz="1800" baseline="0">
                <a:solidFill>
                  <a:srgbClr val="125DAB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Aft>
                <a:spcPts val="300"/>
              </a:spcAft>
              <a:buFont typeface="Arial" pitchFamily="34" charset="0"/>
              <a:buChar char="–"/>
              <a:defRPr sz="1600">
                <a:solidFill>
                  <a:srgbClr val="125DAB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375400"/>
            <a:ext cx="457200" cy="365125"/>
          </a:xfrm>
          <a:prstGeom prst="rect">
            <a:avLst/>
          </a:prstGeom>
        </p:spPr>
        <p:txBody>
          <a:bodyPr anchor="b"/>
          <a:lstStyle>
            <a:lvl1pPr algn="l">
              <a:defRPr sz="1100">
                <a:solidFill>
                  <a:srgbClr val="125DA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792E9F5-DAE1-4F6B-A171-BA94FE21EF1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5562600"/>
            <a:ext cx="8458200" cy="0"/>
          </a:xfrm>
          <a:prstGeom prst="line">
            <a:avLst/>
          </a:prstGeom>
          <a:ln>
            <a:solidFill>
              <a:srgbClr val="70A4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TS_bmk_sm_rgb_30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5862828"/>
            <a:ext cx="1142999" cy="739139"/>
          </a:xfrm>
          <a:prstGeom prst="rect">
            <a:avLst/>
          </a:prstGeom>
        </p:spPr>
      </p:pic>
      <p:pic>
        <p:nvPicPr>
          <p:cNvPr id="15" name="Picture 14" descr="wp_tagSM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6888" y="5943600"/>
            <a:ext cx="3354743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C Closing Slid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C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Y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84048" y="6501384"/>
            <a:ext cx="2895600" cy="356616"/>
          </a:xfrm>
          <a:prstGeom prst="rect">
            <a:avLst/>
          </a:prstGeom>
        </p:spPr>
        <p:txBody>
          <a:bodyPr anchor="t"/>
          <a:lstStyle>
            <a:lvl1pPr algn="l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2010 Standard Insurance Company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5" r:id="rId4"/>
    <p:sldLayoutId id="2147483662" r:id="rId5"/>
    <p:sldLayoutId id="2147483664" r:id="rId6"/>
    <p:sldLayoutId id="2147483668" r:id="rId7"/>
    <p:sldLayoutId id="2147483663" r:id="rId8"/>
    <p:sldLayoutId id="2147483667" r:id="rId9"/>
    <p:sldLayoutId id="2147483669" r:id="rId10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Users/blloyd/Desktop/PPT%20Templates/Images/Man-on-pier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n-on-pier.jpg" descr="/Users/blloyd/Desktop/PPT Templates/Images/Man-on-pier.jpg"/>
          <p:cNvPicPr>
            <a:picLocks noGrp="1" noChangeAspect="1"/>
          </p:cNvPicPr>
          <p:nvPr>
            <p:ph type="pic" sz="quarter" idx="14"/>
          </p:nvPr>
        </p:nvPicPr>
        <p:blipFill>
          <a:blip r:embed="rId3" r:link="rId4" cstate="print"/>
          <a:srcRect/>
          <a:stretch>
            <a:fillRect/>
          </a:stretch>
        </p:blipFill>
        <p:spPr/>
      </p:pic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304800" y="5486400"/>
            <a:ext cx="6934200" cy="914400"/>
          </a:xfrm>
        </p:spPr>
        <p:txBody>
          <a:bodyPr/>
          <a:lstStyle/>
          <a:p>
            <a:r>
              <a:rPr lang="en-US" sz="2400" dirty="0" smtClean="0"/>
              <a:t>Connecting Health Risk, Absence &amp;  Lost Productivity</a:t>
            </a:r>
            <a:br>
              <a:rPr lang="en-US" sz="2400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85800" y="685800"/>
          <a:ext cx="8153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Annual Costs: Top 10 Health Conditions*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762000" y="6375400"/>
            <a:ext cx="1524000" cy="365125"/>
          </a:xfrm>
          <a:prstGeom prst="rect">
            <a:avLst/>
          </a:prstGeom>
        </p:spPr>
        <p:txBody>
          <a:bodyPr/>
          <a:lstStyle/>
          <a:p>
            <a:pPr lvl="0"/>
            <a:fld id="{16B75082-BCB4-4776-B8B3-72DC46D1263F}" type="datetime1">
              <a:rPr lang="en-US" sz="1000" smtClean="0">
                <a:solidFill>
                  <a:srgbClr val="004EA8"/>
                </a:solidFill>
              </a:rPr>
              <a:pPr lvl="0"/>
              <a:t>11/13/2017</a:t>
            </a:fld>
            <a:endParaRPr lang="en-US" sz="1000" dirty="0">
              <a:solidFill>
                <a:srgbClr val="004EA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715000"/>
            <a:ext cx="80650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*Health and Productivity as a business strategy: A multiemployer study, Journal of Occupational and Environmental Medicine, Volume 51, No.4, April 2009</a:t>
            </a:r>
            <a:endParaRPr lang="en-US" sz="9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E9F5-DAE1-4F6B-A171-BA94FE21EF1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Productivity Loss Through Absence/Disability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62000" y="6375400"/>
            <a:ext cx="1524000" cy="365125"/>
          </a:xfrm>
          <a:prstGeom prst="rect">
            <a:avLst/>
          </a:prstGeom>
        </p:spPr>
        <p:txBody>
          <a:bodyPr/>
          <a:lstStyle/>
          <a:p>
            <a:pPr lvl="0"/>
            <a:fld id="{16B75082-BCB4-4776-B8B3-72DC46D1263F}" type="datetime1">
              <a:rPr lang="en-US" sz="1000" smtClean="0">
                <a:solidFill>
                  <a:srgbClr val="004EA8"/>
                </a:solidFill>
              </a:rPr>
              <a:pPr lvl="0"/>
              <a:t>11/13/2017</a:t>
            </a:fld>
            <a:endParaRPr lang="en-US" sz="1000" dirty="0" smtClean="0">
              <a:solidFill>
                <a:srgbClr val="004EA8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E9F5-DAE1-4F6B-A171-BA94FE21EF1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Direct Cost of Absence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762000" y="6375400"/>
            <a:ext cx="1524000" cy="365125"/>
          </a:xfrm>
          <a:prstGeom prst="rect">
            <a:avLst/>
          </a:prstGeom>
        </p:spPr>
        <p:txBody>
          <a:bodyPr/>
          <a:lstStyle/>
          <a:p>
            <a:pPr lvl="0"/>
            <a:fld id="{16B75082-BCB4-4776-B8B3-72DC46D1263F}" type="datetime1">
              <a:rPr lang="en-US" sz="1000" smtClean="0">
                <a:solidFill>
                  <a:srgbClr val="004EA8"/>
                </a:solidFill>
              </a:rPr>
              <a:pPr lvl="0"/>
              <a:t>11/13/2017</a:t>
            </a:fld>
            <a:endParaRPr lang="en-US" sz="1000" dirty="0" smtClean="0">
              <a:solidFill>
                <a:srgbClr val="004EA8"/>
              </a:solidFill>
            </a:endParaRPr>
          </a:p>
          <a:p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731520" y="5562600"/>
            <a:ext cx="579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err="1" smtClean="0"/>
              <a:t>Kronos</a:t>
            </a:r>
            <a:r>
              <a:rPr lang="en-US" sz="1000" dirty="0" smtClean="0"/>
              <a:t>/Mercer survey report on </a:t>
            </a:r>
            <a:r>
              <a:rPr lang="en-US" sz="1000" i="1" dirty="0" smtClean="0"/>
              <a:t>The Total Financial Impact of Employee Absences, </a:t>
            </a:r>
            <a:r>
              <a:rPr lang="en-US" sz="1000" dirty="0" smtClean="0"/>
              <a:t>2010</a:t>
            </a:r>
            <a:endParaRPr lang="en-US" sz="1000" dirty="0"/>
          </a:p>
        </p:txBody>
      </p:sp>
      <p:graphicFrame>
        <p:nvGraphicFramePr>
          <p:cNvPr id="76" name="Chart 75"/>
          <p:cNvGraphicFramePr/>
          <p:nvPr/>
        </p:nvGraphicFramePr>
        <p:xfrm>
          <a:off x="609600" y="1066800"/>
          <a:ext cx="8153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1828800" y="4800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25DAB"/>
                </a:solidFill>
              </a:rPr>
              <a:t>11.7%</a:t>
            </a:r>
            <a:endParaRPr lang="en-US" sz="1400" dirty="0">
              <a:solidFill>
                <a:srgbClr val="125DAB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276600" y="50262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25DAB"/>
                </a:solidFill>
              </a:rPr>
              <a:t>12.0%</a:t>
            </a:r>
            <a:endParaRPr lang="en-US" sz="1400" dirty="0">
              <a:solidFill>
                <a:srgbClr val="125DAB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724400" y="4800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25DAB"/>
                </a:solidFill>
              </a:rPr>
              <a:t>12.4%</a:t>
            </a:r>
            <a:endParaRPr lang="en-US" sz="1400" dirty="0">
              <a:solidFill>
                <a:srgbClr val="125DAB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72200" y="4800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25DAB"/>
                </a:solidFill>
              </a:rPr>
              <a:t>13.3%</a:t>
            </a:r>
            <a:endParaRPr lang="en-US" sz="1400" dirty="0">
              <a:solidFill>
                <a:srgbClr val="125DAB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620000" y="4800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25DAB"/>
                </a:solidFill>
              </a:rPr>
              <a:t>13.2%</a:t>
            </a:r>
            <a:endParaRPr lang="en-US" sz="1400" dirty="0">
              <a:solidFill>
                <a:srgbClr val="125DAB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E9F5-DAE1-4F6B-A171-BA94FE21EF1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Indirect Cost of Absence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762000" y="6375400"/>
            <a:ext cx="1524000" cy="365125"/>
          </a:xfrm>
          <a:prstGeom prst="rect">
            <a:avLst/>
          </a:prstGeom>
        </p:spPr>
        <p:txBody>
          <a:bodyPr/>
          <a:lstStyle/>
          <a:p>
            <a:pPr lvl="0"/>
            <a:fld id="{16B75082-BCB4-4776-B8B3-72DC46D1263F}" type="datetime1">
              <a:rPr lang="en-US" sz="1000" smtClean="0">
                <a:solidFill>
                  <a:srgbClr val="004EA8"/>
                </a:solidFill>
              </a:rPr>
              <a:pPr lvl="0"/>
              <a:t>11/13/2017</a:t>
            </a:fld>
            <a:endParaRPr lang="en-US" sz="1000" dirty="0" smtClean="0">
              <a:solidFill>
                <a:srgbClr val="004EA8"/>
              </a:solidFill>
            </a:endParaRPr>
          </a:p>
          <a:p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731520" y="5562600"/>
            <a:ext cx="579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err="1" smtClean="0"/>
              <a:t>Kronos</a:t>
            </a:r>
            <a:r>
              <a:rPr lang="en-US" sz="1000" dirty="0" smtClean="0"/>
              <a:t>/Mercer survey report on </a:t>
            </a:r>
            <a:r>
              <a:rPr lang="en-US" sz="1000" i="1" dirty="0" smtClean="0"/>
              <a:t>The Total Financial Impact of Employee Absences, </a:t>
            </a:r>
            <a:r>
              <a:rPr lang="en-US" sz="1000" dirty="0" smtClean="0"/>
              <a:t>2010</a:t>
            </a:r>
            <a:endParaRPr lang="en-US" sz="1000" i="1" dirty="0"/>
          </a:p>
        </p:txBody>
      </p:sp>
      <p:graphicFrame>
        <p:nvGraphicFramePr>
          <p:cNvPr id="76" name="Chart 75"/>
          <p:cNvGraphicFramePr/>
          <p:nvPr/>
        </p:nvGraphicFramePr>
        <p:xfrm>
          <a:off x="609600" y="1066800"/>
          <a:ext cx="8153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48400" y="4800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25DAB"/>
                </a:solidFill>
              </a:rPr>
              <a:t>25%</a:t>
            </a:r>
            <a:endParaRPr lang="en-US" sz="1400" dirty="0">
              <a:solidFill>
                <a:srgbClr val="125DA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4800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25DAB"/>
                </a:solidFill>
              </a:rPr>
              <a:t>22%</a:t>
            </a:r>
            <a:endParaRPr lang="en-US" sz="1400" dirty="0">
              <a:solidFill>
                <a:srgbClr val="125DA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4800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25DAB"/>
                </a:solidFill>
              </a:rPr>
              <a:t>17%</a:t>
            </a:r>
            <a:endParaRPr lang="en-US" sz="1400" dirty="0">
              <a:solidFill>
                <a:srgbClr val="125DA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50262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25DAB"/>
                </a:solidFill>
              </a:rPr>
              <a:t>24%</a:t>
            </a:r>
            <a:endParaRPr lang="en-US" sz="1400" dirty="0">
              <a:solidFill>
                <a:srgbClr val="125DAB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4800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25DAB"/>
                </a:solidFill>
              </a:rPr>
              <a:t>27%</a:t>
            </a:r>
            <a:endParaRPr lang="en-US" sz="1400" dirty="0">
              <a:solidFill>
                <a:srgbClr val="125DAB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E9F5-DAE1-4F6B-A171-BA94FE21EF1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Total Cost of Absence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762000" y="6375400"/>
            <a:ext cx="1524000" cy="365125"/>
          </a:xfrm>
          <a:prstGeom prst="rect">
            <a:avLst/>
          </a:prstGeom>
        </p:spPr>
        <p:txBody>
          <a:bodyPr/>
          <a:lstStyle/>
          <a:p>
            <a:pPr lvl="0"/>
            <a:fld id="{16B75082-BCB4-4776-B8B3-72DC46D1263F}" type="datetime1">
              <a:rPr lang="en-US" sz="1000" smtClean="0">
                <a:solidFill>
                  <a:srgbClr val="004EA8"/>
                </a:solidFill>
              </a:rPr>
              <a:pPr lvl="0"/>
              <a:t>11/13/2017</a:t>
            </a:fld>
            <a:endParaRPr lang="en-US" sz="1000" dirty="0" smtClean="0">
              <a:solidFill>
                <a:srgbClr val="004EA8"/>
              </a:solidFill>
            </a:endParaRPr>
          </a:p>
          <a:p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731520" y="5562600"/>
            <a:ext cx="579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err="1" smtClean="0"/>
              <a:t>Kronos</a:t>
            </a:r>
            <a:r>
              <a:rPr lang="en-US" sz="1000" dirty="0" smtClean="0"/>
              <a:t>/Mercer survey report on </a:t>
            </a:r>
            <a:r>
              <a:rPr lang="en-US" sz="1000" i="1" dirty="0" smtClean="0"/>
              <a:t>The Total Financial Impact of Employee Absences, </a:t>
            </a:r>
            <a:r>
              <a:rPr lang="en-US" sz="1000" dirty="0" smtClean="0"/>
              <a:t>2010</a:t>
            </a:r>
            <a:endParaRPr lang="en-US" sz="1000" i="1" dirty="0"/>
          </a:p>
        </p:txBody>
      </p:sp>
      <p:graphicFrame>
        <p:nvGraphicFramePr>
          <p:cNvPr id="76" name="Chart 75"/>
          <p:cNvGraphicFramePr/>
          <p:nvPr/>
        </p:nvGraphicFramePr>
        <p:xfrm>
          <a:off x="609600" y="1066800"/>
          <a:ext cx="8153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48400" y="4800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38%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4800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35%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4800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29%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50262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36%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4800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39%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E9F5-DAE1-4F6B-A171-BA94FE21EF1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600" dirty="0" smtClean="0"/>
              <a:t>Higher Cost &amp; Lower Productivity  =  Lost Profit</a:t>
            </a:r>
            <a:br>
              <a:rPr lang="en-US" sz="2600" dirty="0" smtClean="0"/>
            </a:br>
            <a:endParaRPr lang="en-US" sz="26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E9F5-DAE1-4F6B-A171-BA94FE21EF1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4" name="Footer Placeholder 5"/>
          <p:cNvSpPr txBox="1">
            <a:spLocks/>
          </p:cNvSpPr>
          <p:nvPr/>
        </p:nvSpPr>
        <p:spPr>
          <a:xfrm>
            <a:off x="-152400" y="5562600"/>
            <a:ext cx="5562600" cy="228600"/>
          </a:xfrm>
          <a:prstGeom prst="rect">
            <a:avLst/>
          </a:prstGeom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Kronos/Mercer Survey on The Total Financial Impact of Employee Absences, 2010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6" name="Picture 15" descr="ja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5945" y="1524001"/>
            <a:ext cx="668655" cy="685799"/>
          </a:xfrm>
          <a:prstGeom prst="rect">
            <a:avLst/>
          </a:prstGeom>
        </p:spPr>
      </p:pic>
      <p:pic>
        <p:nvPicPr>
          <p:cNvPr id="17" name="Picture 16" descr="cra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4136" y="1447801"/>
            <a:ext cx="714374" cy="685799"/>
          </a:xfrm>
          <a:prstGeom prst="rect">
            <a:avLst/>
          </a:prstGeom>
        </p:spPr>
      </p:pic>
      <p:pic>
        <p:nvPicPr>
          <p:cNvPr id="18" name="Picture 17" descr="dollar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00" y="1417320"/>
            <a:ext cx="533400" cy="84880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6200" y="174962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125DAB"/>
                </a:solidFill>
              </a:rPr>
              <a:t>Jane at work</a:t>
            </a:r>
            <a:endParaRPr lang="en-US" sz="1400" b="1" dirty="0">
              <a:solidFill>
                <a:srgbClr val="125DAB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371600" y="838200"/>
          <a:ext cx="7543800" cy="4572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600200"/>
                <a:gridCol w="1417320"/>
                <a:gridCol w="1508760"/>
                <a:gridCol w="1508760"/>
                <a:gridCol w="1508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Regular production</a:t>
                      </a:r>
                      <a:r>
                        <a:rPr lang="en-US" sz="1200" baseline="0" dirty="0" smtClean="0"/>
                        <a:t> c</a:t>
                      </a:r>
                      <a:r>
                        <a:rPr lang="en-US" sz="1200" dirty="0" smtClean="0"/>
                        <a:t>ost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Value</a:t>
                      </a:r>
                      <a:r>
                        <a:rPr lang="en-US" sz="1200" baseline="0" dirty="0" smtClean="0"/>
                        <a:t> of goods produced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Production cost 15% higher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Production cost 44% higher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Gross profit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874520" y="2130552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125DAB"/>
                </a:solidFill>
              </a:rPr>
              <a:t>$100</a:t>
            </a:r>
            <a:endParaRPr lang="en-US" sz="1200" b="1" dirty="0">
              <a:solidFill>
                <a:srgbClr val="125DAB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21336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125DAB"/>
                </a:solidFill>
              </a:rPr>
              <a:t>$200</a:t>
            </a:r>
            <a:endParaRPr lang="en-US" sz="1200" b="1" dirty="0">
              <a:solidFill>
                <a:srgbClr val="125DAB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01000" y="2130552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125DAB"/>
                </a:solidFill>
              </a:rPr>
              <a:t>50%</a:t>
            </a:r>
            <a:endParaRPr lang="en-US" sz="1200" b="1" dirty="0">
              <a:solidFill>
                <a:srgbClr val="125DAB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" y="2536448"/>
            <a:ext cx="167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125DAB"/>
                </a:solidFill>
              </a:rPr>
              <a:t>Jane absent: </a:t>
            </a:r>
            <a:r>
              <a:rPr lang="en-US" sz="1200" b="1" i="1" dirty="0" smtClean="0">
                <a:solidFill>
                  <a:srgbClr val="125DAB"/>
                </a:solidFill>
              </a:rPr>
              <a:t>Extended disability  absence: </a:t>
            </a:r>
            <a:r>
              <a:rPr lang="en-US" sz="1200" b="1" i="1" u="sng" dirty="0" smtClean="0">
                <a:solidFill>
                  <a:srgbClr val="125DAB"/>
                </a:solidFill>
              </a:rPr>
              <a:t>This is where Workplace Possibilities has most effect</a:t>
            </a:r>
            <a:endParaRPr lang="en-US" sz="1200" b="1" i="1" dirty="0" smtClean="0">
              <a:solidFill>
                <a:srgbClr val="125DAB"/>
              </a:solidFill>
            </a:endParaRPr>
          </a:p>
          <a:p>
            <a:r>
              <a:rPr lang="en-US" sz="1400" b="1" dirty="0" smtClean="0">
                <a:solidFill>
                  <a:srgbClr val="125DAB"/>
                </a:solidFill>
              </a:rPr>
              <a:t>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53000" y="32766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125DAB"/>
                </a:solidFill>
              </a:rPr>
              <a:t>$115</a:t>
            </a:r>
            <a:endParaRPr lang="en-US" sz="1200" b="1" dirty="0">
              <a:solidFill>
                <a:srgbClr val="125DAB"/>
              </a:solidFill>
            </a:endParaRPr>
          </a:p>
        </p:txBody>
      </p:sp>
      <p:pic>
        <p:nvPicPr>
          <p:cNvPr id="28" name="Picture 27" descr="cra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9" y="2575929"/>
            <a:ext cx="641351" cy="61569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505200" y="32282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125DAB"/>
                </a:solidFill>
              </a:rPr>
              <a:t>$158</a:t>
            </a:r>
            <a:endParaRPr lang="en-US" sz="1200" b="1" dirty="0">
              <a:solidFill>
                <a:srgbClr val="125DAB"/>
              </a:solidFill>
            </a:endParaRPr>
          </a:p>
        </p:txBody>
      </p:sp>
      <p:pic>
        <p:nvPicPr>
          <p:cNvPr id="30" name="Picture 29" descr="dollar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7200" y="2590800"/>
            <a:ext cx="335197" cy="5334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001000" y="30758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125DAB"/>
                </a:solidFill>
              </a:rPr>
              <a:t>27%</a:t>
            </a:r>
            <a:endParaRPr lang="en-US" sz="1200" b="1" dirty="0">
              <a:solidFill>
                <a:srgbClr val="125DAB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1752600" y="2590800"/>
            <a:ext cx="457200" cy="5334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209800" y="25146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125DAB"/>
                </a:solidFill>
              </a:rPr>
              <a:t>21% production    loss</a:t>
            </a:r>
          </a:p>
          <a:p>
            <a:endParaRPr lang="en-US" sz="1200" dirty="0">
              <a:solidFill>
                <a:srgbClr val="125DAB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77000" y="38100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125DAB"/>
                </a:solidFill>
              </a:rPr>
              <a:t>$144</a:t>
            </a:r>
            <a:endParaRPr lang="en-US" sz="1200" b="1" dirty="0">
              <a:solidFill>
                <a:srgbClr val="125DAB"/>
              </a:solidFill>
            </a:endParaRPr>
          </a:p>
        </p:txBody>
      </p:sp>
      <p:pic>
        <p:nvPicPr>
          <p:cNvPr id="36" name="Picture 35" descr="dollar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53400" y="3505200"/>
            <a:ext cx="191541" cy="3048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077200" y="38100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125DAB"/>
                </a:solidFill>
              </a:rPr>
              <a:t>9%</a:t>
            </a:r>
            <a:endParaRPr lang="en-US" sz="1200" b="1" dirty="0">
              <a:solidFill>
                <a:srgbClr val="125DAB"/>
              </a:solidFill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1752600" y="4267200"/>
            <a:ext cx="457200" cy="5334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209800" y="4198203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125DAB"/>
                </a:solidFill>
              </a:rPr>
              <a:t>29% production    loss</a:t>
            </a:r>
          </a:p>
          <a:p>
            <a:endParaRPr lang="en-US" sz="1200" dirty="0">
              <a:solidFill>
                <a:srgbClr val="125DAB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53000" y="49046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125DAB"/>
                </a:solidFill>
              </a:rPr>
              <a:t>$115</a:t>
            </a:r>
            <a:endParaRPr lang="en-US" sz="1200" b="1" dirty="0">
              <a:solidFill>
                <a:srgbClr val="125DAB"/>
              </a:solidFill>
            </a:endParaRPr>
          </a:p>
        </p:txBody>
      </p:sp>
      <p:pic>
        <p:nvPicPr>
          <p:cNvPr id="42" name="Picture 41" descr="cra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199" y="4267200"/>
            <a:ext cx="555624" cy="53339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505200" y="4876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125DAB"/>
                </a:solidFill>
              </a:rPr>
              <a:t>$142</a:t>
            </a:r>
            <a:endParaRPr lang="en-US" sz="1200" b="1" dirty="0">
              <a:solidFill>
                <a:srgbClr val="125DAB"/>
              </a:solidFill>
            </a:endParaRPr>
          </a:p>
        </p:txBody>
      </p:sp>
      <p:pic>
        <p:nvPicPr>
          <p:cNvPr id="44" name="Picture 43" descr="dollar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7201" y="4419600"/>
            <a:ext cx="287312" cy="4572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8001000" y="4797552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125DAB"/>
                </a:solidFill>
              </a:rPr>
              <a:t>19%</a:t>
            </a:r>
            <a:endParaRPr lang="en-US" sz="1200" b="1" dirty="0">
              <a:solidFill>
                <a:srgbClr val="125DAB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00800" y="53618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125DAB"/>
                </a:solidFill>
              </a:rPr>
              <a:t>$144</a:t>
            </a:r>
            <a:endParaRPr lang="en-US" sz="1200" b="1" dirty="0">
              <a:solidFill>
                <a:srgbClr val="125DAB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964424" y="536448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-1.4%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" name="Picture 48" descr="dollarre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53400" y="5181600"/>
            <a:ext cx="143657" cy="228600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0" y="4114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6200" y="4180582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125DAB"/>
                </a:solidFill>
              </a:rPr>
              <a:t>Jane absent: </a:t>
            </a:r>
            <a:r>
              <a:rPr lang="en-US" sz="1200" b="1" i="1" dirty="0" smtClean="0">
                <a:solidFill>
                  <a:srgbClr val="125DAB"/>
                </a:solidFill>
              </a:rPr>
              <a:t>Unplanned incidental absence</a:t>
            </a:r>
          </a:p>
          <a:p>
            <a:endParaRPr lang="en-US" sz="1200" b="1" dirty="0" smtClean="0">
              <a:solidFill>
                <a:srgbClr val="125DAB"/>
              </a:solidFill>
            </a:endParaRPr>
          </a:p>
          <a:p>
            <a:r>
              <a:rPr lang="en-US" sz="1400" b="1" dirty="0" smtClean="0">
                <a:solidFill>
                  <a:srgbClr val="125DAB"/>
                </a:solidFill>
              </a:rPr>
              <a:t>  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0" y="24384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wp_tagS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6019800"/>
            <a:ext cx="3236975" cy="457200"/>
          </a:xfrm>
          <a:prstGeom prst="rect">
            <a:avLst/>
          </a:prstGeom>
        </p:spPr>
      </p:pic>
      <p:pic>
        <p:nvPicPr>
          <p:cNvPr id="54" name="Picture 2" descr="C:\Documents and Settings\ssecreas\Local Settings\Temporary Internet Files\Content.IE5\XUJGP07W\MC900432609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2514600"/>
            <a:ext cx="685800" cy="685800"/>
          </a:xfrm>
          <a:prstGeom prst="rect">
            <a:avLst/>
          </a:prstGeom>
          <a:noFill/>
        </p:spPr>
      </p:pic>
      <p:pic>
        <p:nvPicPr>
          <p:cNvPr id="55" name="Picture 2" descr="C:\Documents and Settings\ssecreas\Local Settings\Temporary Internet Files\Content.IE5\XUJGP07W\MC900432609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4191000"/>
            <a:ext cx="685800" cy="685800"/>
          </a:xfrm>
          <a:prstGeom prst="rect">
            <a:avLst/>
          </a:prstGeom>
          <a:noFill/>
        </p:spPr>
      </p:pic>
      <p:pic>
        <p:nvPicPr>
          <p:cNvPr id="56" name="Picture 4" descr="C:\Documents and Settings\ssecreas\Local Settings\Temporary Internet Files\Content.IE5\ONTM6DVA\MC900432625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3200400"/>
            <a:ext cx="609314" cy="609314"/>
          </a:xfrm>
          <a:prstGeom prst="rect">
            <a:avLst/>
          </a:prstGeom>
          <a:noFill/>
        </p:spPr>
      </p:pic>
      <p:pic>
        <p:nvPicPr>
          <p:cNvPr id="57" name="Picture 4" descr="C:\Documents and Settings\ssecreas\Local Settings\Temporary Internet Files\Content.IE5\ONTM6DVA\MC900432625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4600" y="4724400"/>
            <a:ext cx="609314" cy="609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Productivity Loss Through Presenteeism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62000" y="6375400"/>
            <a:ext cx="1524000" cy="365125"/>
          </a:xfrm>
          <a:prstGeom prst="rect">
            <a:avLst/>
          </a:prstGeom>
        </p:spPr>
        <p:txBody>
          <a:bodyPr/>
          <a:lstStyle/>
          <a:p>
            <a:pPr lvl="0"/>
            <a:fld id="{16B75082-BCB4-4776-B8B3-72DC46D1263F}" type="datetime1">
              <a:rPr lang="en-US" sz="1000" smtClean="0">
                <a:solidFill>
                  <a:srgbClr val="004EA8"/>
                </a:solidFill>
              </a:rPr>
              <a:pPr lvl="0"/>
              <a:t>11/13/2017</a:t>
            </a:fld>
            <a:endParaRPr lang="en-US" sz="1000" dirty="0" smtClean="0">
              <a:solidFill>
                <a:srgbClr val="004EA8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E9F5-DAE1-4F6B-A171-BA94FE21EF1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P</a:t>
            </a:r>
            <a:r>
              <a:rPr lang="en-US" dirty="0" err="1" smtClean="0"/>
              <a:t>resenteeism</a:t>
            </a:r>
            <a:r>
              <a:rPr lang="en-US" dirty="0"/>
              <a:t>?</a:t>
            </a:r>
          </a:p>
        </p:txBody>
      </p:sp>
      <p:sp>
        <p:nvSpPr>
          <p:cNvPr id="86016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Definition: 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/>
              <a:t>Decreased on-the-job performance due to the presence of health </a:t>
            </a:r>
            <a:r>
              <a:rPr lang="en-US" dirty="0" smtClean="0"/>
              <a:t>problems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/>
              <a:t>Measures</a:t>
            </a:r>
            <a:r>
              <a:rPr lang="en-US" dirty="0"/>
              <a:t>:</a:t>
            </a:r>
          </a:p>
          <a:p>
            <a:pPr lvl="2"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/>
              <a:t>The decrease in productivity for the much larger group of employees whose health problems have not necessarily led to absenteeism</a:t>
            </a:r>
          </a:p>
          <a:p>
            <a:pPr lvl="2"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/>
              <a:t>The decrease in productivity for the disabled group before and after the absence </a:t>
            </a:r>
            <a:r>
              <a:rPr lang="en-US" dirty="0" smtClean="0"/>
              <a:t>period</a:t>
            </a:r>
            <a:r>
              <a:rPr lang="en-US" baseline="30000" dirty="0" smtClean="0"/>
              <a:t>*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Research is less advanced than research on absenteeism &amp; health management</a:t>
            </a:r>
          </a:p>
          <a:p>
            <a:pPr>
              <a:spcAft>
                <a:spcPts val="1200"/>
              </a:spcAft>
            </a:pPr>
            <a:endParaRPr lang="en-US" baseline="30000" dirty="0" smtClean="0"/>
          </a:p>
          <a:p>
            <a:pPr lvl="2">
              <a:spcAft>
                <a:spcPts val="1200"/>
              </a:spcAft>
              <a:buNone/>
            </a:pPr>
            <a:endParaRPr lang="en-US" baseline="30000" dirty="0" smtClean="0"/>
          </a:p>
          <a:p>
            <a:pPr>
              <a:spcAft>
                <a:spcPts val="1200"/>
              </a:spcAft>
              <a:buNone/>
            </a:pPr>
            <a:endParaRPr lang="en-US" b="1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562600"/>
            <a:ext cx="8183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/>
            <a:r>
              <a:rPr lang="en-US" sz="1000" dirty="0" smtClean="0"/>
              <a:t>*Schultz, A. B., </a:t>
            </a:r>
            <a:r>
              <a:rPr lang="en-US" sz="1000" dirty="0" err="1" smtClean="0"/>
              <a:t>Edington</a:t>
            </a:r>
            <a:r>
              <a:rPr lang="en-US" sz="1000" dirty="0" smtClean="0"/>
              <a:t>, D. W., (2007) </a:t>
            </a:r>
            <a:r>
              <a:rPr lang="en-US" sz="1000" dirty="0" err="1" smtClean="0"/>
              <a:t>Presenteeism</a:t>
            </a:r>
            <a:r>
              <a:rPr lang="en-US" sz="1000" dirty="0" smtClean="0"/>
              <a:t> A Systematic Review, </a:t>
            </a:r>
            <a:r>
              <a:rPr lang="en-US" sz="1000" i="1" dirty="0" smtClean="0"/>
              <a:t>Journal of Occupational Rehabilitation, 17:547-579</a:t>
            </a:r>
            <a:endParaRPr lang="en-US" sz="1000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762000" y="6375400"/>
            <a:ext cx="1524000" cy="365125"/>
          </a:xfrm>
          <a:prstGeom prst="rect">
            <a:avLst/>
          </a:prstGeom>
        </p:spPr>
        <p:txBody>
          <a:bodyPr/>
          <a:lstStyle/>
          <a:p>
            <a:pPr lvl="0"/>
            <a:fld id="{16B75082-BCB4-4776-B8B3-72DC46D1263F}" type="datetime1">
              <a:rPr lang="en-US" sz="1000" smtClean="0">
                <a:solidFill>
                  <a:srgbClr val="004EA8"/>
                </a:solidFill>
              </a:rPr>
              <a:pPr lvl="0"/>
              <a:t>11/13/2017</a:t>
            </a:fld>
            <a:endParaRPr lang="en-US" sz="1000" dirty="0" smtClean="0">
              <a:solidFill>
                <a:srgbClr val="004EA8"/>
              </a:solidFill>
            </a:endParaRP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E9F5-DAE1-4F6B-A171-BA94FE21EF1C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</a:t>
            </a:r>
            <a:r>
              <a:rPr lang="en-US" dirty="0" smtClean="0"/>
              <a:t>Picture </a:t>
            </a:r>
            <a:r>
              <a:rPr lang="en-US" dirty="0"/>
              <a:t>C</a:t>
            </a:r>
            <a:r>
              <a:rPr lang="en-US" dirty="0" smtClean="0"/>
              <a:t>ost </a:t>
            </a:r>
            <a:r>
              <a:rPr lang="en-US" dirty="0"/>
              <a:t>E</a:t>
            </a:r>
            <a:r>
              <a:rPr lang="en-US" dirty="0" smtClean="0"/>
              <a:t>stimates</a:t>
            </a:r>
            <a:endParaRPr lang="en-US" dirty="0"/>
          </a:p>
        </p:txBody>
      </p:sp>
      <p:sp>
        <p:nvSpPr>
          <p:cNvPr id="87859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Costs American businesses $150 billion in decreased </a:t>
            </a:r>
            <a:r>
              <a:rPr lang="en-US" sz="2000" dirty="0" smtClean="0"/>
              <a:t>productivity*  </a:t>
            </a:r>
            <a:endParaRPr lang="en-US" sz="2000" baseline="30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On the job losses from presenteeism are 60% of the total cost of worker </a:t>
            </a:r>
            <a:r>
              <a:rPr lang="en-US" sz="2000" dirty="0" smtClean="0"/>
              <a:t>illnesses</a:t>
            </a:r>
            <a:r>
              <a:rPr lang="en-US" sz="2000" baseline="30000" dirty="0" smtClean="0"/>
              <a:t>**</a:t>
            </a:r>
            <a:r>
              <a:rPr lang="en-US" sz="2000" dirty="0" smtClean="0"/>
              <a:t> </a:t>
            </a:r>
            <a:r>
              <a:rPr lang="en-US" sz="2000" dirty="0"/>
              <a:t>……..</a:t>
            </a:r>
            <a:r>
              <a:rPr lang="en-US" sz="2000" b="1" dirty="0"/>
              <a:t>exceeds what companies are spending on medical, disability, and absenteeism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American businesses lose 1,228 days/100 full-time equivalents to presenteeism for employees with two to five chronic health </a:t>
            </a:r>
            <a:r>
              <a:rPr lang="en-US" sz="2000" dirty="0" smtClean="0"/>
              <a:t>conditions</a:t>
            </a:r>
            <a:r>
              <a:rPr lang="en-US" sz="2000" baseline="30000" dirty="0" smtClean="0"/>
              <a:t>***</a:t>
            </a:r>
            <a:endParaRPr lang="en-US" sz="2000" baseline="30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Survey of 29,000 workers: p</a:t>
            </a:r>
            <a:r>
              <a:rPr lang="en-US" sz="2000" dirty="0" smtClean="0"/>
              <a:t>resenteeism </a:t>
            </a:r>
            <a:r>
              <a:rPr lang="en-US" sz="2000" dirty="0"/>
              <a:t>accounted for 1.32 hours/week (66%) of lost time……absenteeism accounted for the </a:t>
            </a:r>
            <a:r>
              <a:rPr lang="en-US" sz="2000" dirty="0" smtClean="0"/>
              <a:t>rest</a:t>
            </a:r>
            <a:r>
              <a:rPr lang="en-US" sz="2000" baseline="30000" dirty="0" smtClean="0"/>
              <a:t>****</a:t>
            </a:r>
            <a:endParaRPr lang="en-US" sz="20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572000"/>
            <a:ext cx="8458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/>
            <a:r>
              <a:rPr lang="en-US" sz="1000" dirty="0" smtClean="0"/>
              <a:t>*</a:t>
            </a:r>
            <a:r>
              <a:rPr lang="en-US" sz="1000" dirty="0" err="1" smtClean="0"/>
              <a:t>Zengerle</a:t>
            </a:r>
            <a:r>
              <a:rPr lang="en-US" sz="1000" dirty="0" smtClean="0"/>
              <a:t>, J. (2004, December 12) </a:t>
            </a:r>
            <a:r>
              <a:rPr lang="en-US" sz="1000" dirty="0" err="1" smtClean="0"/>
              <a:t>Presenteeism</a:t>
            </a:r>
            <a:r>
              <a:rPr lang="en-US" sz="1000" dirty="0" smtClean="0"/>
              <a:t>, </a:t>
            </a:r>
            <a:r>
              <a:rPr lang="en-US" sz="1000" i="1" dirty="0" smtClean="0"/>
              <a:t>The New York Times</a:t>
            </a:r>
          </a:p>
          <a:p>
            <a:pPr marL="117475" indent="-117475"/>
            <a:r>
              <a:rPr lang="en-US" sz="1000" dirty="0" smtClean="0"/>
              <a:t>**(2004, April 20) Economists Coin New Word, ”Presenteeism” to Describe Worker Slowdowns That Account for Up to 60% of Employer Health Costs, </a:t>
            </a:r>
            <a:r>
              <a:rPr lang="en-US" sz="1000" i="1" dirty="0" smtClean="0"/>
              <a:t>Cornell University Press</a:t>
            </a:r>
          </a:p>
          <a:p>
            <a:pPr marL="117475" indent="-117475"/>
            <a:r>
              <a:rPr lang="en-US" sz="1000" dirty="0" smtClean="0"/>
              <a:t>***Parry, T. (2008, August), Diseases vs. Populations, The Impact of Chronic Conditions, </a:t>
            </a:r>
            <a:r>
              <a:rPr lang="en-US" sz="1000" i="1" dirty="0" smtClean="0"/>
              <a:t>IBI Research Insights</a:t>
            </a:r>
          </a:p>
          <a:p>
            <a:pPr marL="117475" indent="-117475"/>
            <a:r>
              <a:rPr lang="en-US" sz="1000" dirty="0" smtClean="0"/>
              <a:t>****Stewart, </a:t>
            </a:r>
            <a:r>
              <a:rPr lang="en-US" sz="1000" dirty="0" err="1" smtClean="0"/>
              <a:t>W.F.,et</a:t>
            </a:r>
            <a:r>
              <a:rPr lang="en-US" sz="1000" dirty="0" smtClean="0"/>
              <a:t> al, (2003), Lost productive work time costs from health conditions in the United States: Results from the American Productivity audit, </a:t>
            </a:r>
            <a:r>
              <a:rPr lang="en-US" sz="1000" i="1" dirty="0" smtClean="0"/>
              <a:t>Journal of Occupational and Environmental Medicine, 45, 1234-1246</a:t>
            </a:r>
          </a:p>
          <a:p>
            <a:endParaRPr lang="en-US" sz="1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762000" y="6375400"/>
            <a:ext cx="1524000" cy="365125"/>
          </a:xfrm>
          <a:prstGeom prst="rect">
            <a:avLst/>
          </a:prstGeom>
        </p:spPr>
        <p:txBody>
          <a:bodyPr/>
          <a:lstStyle/>
          <a:p>
            <a:pPr lvl="0"/>
            <a:fld id="{16B75082-BCB4-4776-B8B3-72DC46D1263F}" type="datetime1">
              <a:rPr lang="en-US" sz="1000" smtClean="0">
                <a:solidFill>
                  <a:srgbClr val="004EA8"/>
                </a:solidFill>
              </a:rPr>
              <a:pPr lvl="0"/>
              <a:t>11/13/2017</a:t>
            </a:fld>
            <a:endParaRPr lang="en-US" sz="1000" dirty="0" smtClean="0">
              <a:solidFill>
                <a:srgbClr val="004EA8"/>
              </a:solidFill>
            </a:endParaRP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E9F5-DAE1-4F6B-A171-BA94FE21EF1C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</a:t>
            </a:r>
            <a:r>
              <a:rPr lang="en-US" dirty="0" err="1" smtClean="0"/>
              <a:t>Presenteeism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Health Risks</a:t>
            </a:r>
            <a:endParaRPr lang="en-US" dirty="0"/>
          </a:p>
        </p:txBody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229600" cy="4267200"/>
          </a:xfrm>
        </p:spPr>
        <p:txBody>
          <a:bodyPr/>
          <a:lstStyle/>
          <a:p>
            <a:r>
              <a:rPr lang="en-US" dirty="0"/>
              <a:t>For employees with at least one health risk (high biometric, smoking and alcohol, emotional health):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0.73 to1.65 lost </a:t>
            </a:r>
            <a:r>
              <a:rPr lang="en-US" dirty="0" smtClean="0"/>
              <a:t>days/employee/year</a:t>
            </a:r>
            <a:r>
              <a:rPr lang="en-US" baseline="30000" dirty="0" smtClean="0"/>
              <a:t>*</a:t>
            </a:r>
            <a:endParaRPr lang="en-US" baseline="30000" dirty="0"/>
          </a:p>
          <a:p>
            <a:r>
              <a:rPr lang="en-US" dirty="0"/>
              <a:t>For employees with two or more chronic conditions: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12 to 14 lost work </a:t>
            </a:r>
            <a:r>
              <a:rPr lang="en-US" dirty="0" smtClean="0"/>
              <a:t>days/employee/year</a:t>
            </a:r>
            <a:r>
              <a:rPr lang="en-US" baseline="30000" dirty="0" smtClean="0"/>
              <a:t>**</a:t>
            </a:r>
            <a:r>
              <a:rPr lang="en-US" dirty="0" smtClean="0"/>
              <a:t> </a:t>
            </a:r>
            <a:endParaRPr lang="en-US" baseline="30000" dirty="0"/>
          </a:p>
          <a:p>
            <a:r>
              <a:rPr lang="en-US" dirty="0"/>
              <a:t>For employees with single condition clusters (socio-emotional, metabolic, arthritis, headache, digestive, heart, pulmonary, cancer):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0.6 to 9.6 lost days/employee/year, depending on </a:t>
            </a:r>
            <a:r>
              <a:rPr lang="en-US" dirty="0" smtClean="0"/>
              <a:t>cluster***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800600"/>
            <a:ext cx="899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/>
            <a:r>
              <a:rPr lang="en-US" sz="1000" dirty="0" smtClean="0"/>
              <a:t>*</a:t>
            </a:r>
            <a:r>
              <a:rPr lang="en-US" sz="1000" dirty="0" err="1" smtClean="0"/>
              <a:t>Goetzel</a:t>
            </a:r>
            <a:r>
              <a:rPr lang="en-US" sz="1000" dirty="0" smtClean="0"/>
              <a:t>, R., et al, (2009) The Relationship Between Modifiable Health Risk Factors and Medical Expenditures, Absenteeism, Short Term Disability, and Presenteeism Among Employees at Novartis, </a:t>
            </a:r>
            <a:r>
              <a:rPr lang="en-US" sz="1000" i="1" dirty="0" smtClean="0"/>
              <a:t>Journal of Occupational and Environmental Medicine, p. 495</a:t>
            </a:r>
            <a:endParaRPr lang="en-US" sz="1000" dirty="0" smtClean="0"/>
          </a:p>
          <a:p>
            <a:pPr marL="169863" indent="-169863"/>
            <a:r>
              <a:rPr lang="en-US" sz="1000" dirty="0" smtClean="0"/>
              <a:t>**Parry, T., (2008) Diseases vs. Population – The Impact of Chronic Conditions, </a:t>
            </a:r>
            <a:r>
              <a:rPr lang="en-US" sz="1000" i="1" dirty="0" smtClean="0"/>
              <a:t>IBI Research Insights</a:t>
            </a:r>
          </a:p>
          <a:p>
            <a:pPr marL="169863" indent="-169863"/>
            <a:r>
              <a:rPr lang="en-US" sz="1000" dirty="0" smtClean="0"/>
              <a:t>***2009, The Impact of Chronic Conditions and Co-Morbidity on Lost Work Time, </a:t>
            </a:r>
            <a:r>
              <a:rPr lang="en-US" sz="1000" i="1" dirty="0" smtClean="0"/>
              <a:t>IBI Quick Study </a:t>
            </a:r>
          </a:p>
          <a:p>
            <a:endParaRPr lang="en-US" sz="1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762000" y="6375400"/>
            <a:ext cx="1524000" cy="365125"/>
          </a:xfrm>
          <a:prstGeom prst="rect">
            <a:avLst/>
          </a:prstGeom>
        </p:spPr>
        <p:txBody>
          <a:bodyPr/>
          <a:lstStyle/>
          <a:p>
            <a:pPr lvl="0"/>
            <a:fld id="{16B75082-BCB4-4776-B8B3-72DC46D1263F}" type="datetime1">
              <a:rPr lang="en-US" sz="1000" smtClean="0">
                <a:solidFill>
                  <a:srgbClr val="004EA8"/>
                </a:solidFill>
              </a:rPr>
              <a:pPr lvl="0"/>
              <a:t>11/13/2017</a:t>
            </a:fld>
            <a:endParaRPr lang="en-US" sz="1000" dirty="0" smtClean="0">
              <a:solidFill>
                <a:srgbClr val="004EA8"/>
              </a:solidFill>
            </a:endParaRP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E9F5-DAE1-4F6B-A171-BA94FE21EF1C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dirty="0" smtClean="0"/>
              <a:t>Health care reform and its connection to absence/disability management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What is productivity?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How does productivity get lost?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Absence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Presenteeism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What can employers do about it?</a:t>
            </a:r>
          </a:p>
        </p:txBody>
      </p:sp>
      <p:sp>
        <p:nvSpPr>
          <p:cNvPr id="8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762000" y="6375400"/>
            <a:ext cx="1524000" cy="365125"/>
          </a:xfrm>
          <a:prstGeom prst="rect">
            <a:avLst/>
          </a:prstGeom>
        </p:spPr>
        <p:txBody>
          <a:bodyPr/>
          <a:lstStyle/>
          <a:p>
            <a:fld id="{16B75082-BCB4-4776-B8B3-72DC46D1263F}" type="datetime1">
              <a:rPr lang="en-US" sz="1000" smtClean="0">
                <a:solidFill>
                  <a:srgbClr val="004EA8"/>
                </a:solidFill>
              </a:rPr>
              <a:pPr/>
              <a:t>11/13/2017</a:t>
            </a:fld>
            <a:endParaRPr lang="en-US" sz="1000" dirty="0">
              <a:solidFill>
                <a:srgbClr val="004EA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E9F5-DAE1-4F6B-A171-BA94FE21EF1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Cost </a:t>
            </a:r>
            <a:r>
              <a:rPr lang="en-US" dirty="0"/>
              <a:t>of </a:t>
            </a:r>
            <a:r>
              <a:rPr lang="en-US" dirty="0" err="1"/>
              <a:t>P</a:t>
            </a:r>
            <a:r>
              <a:rPr lang="en-US" dirty="0" err="1" smtClean="0"/>
              <a:t>resenteeism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Behavioral </a:t>
            </a:r>
            <a:r>
              <a:rPr lang="en-US" dirty="0"/>
              <a:t>H</a:t>
            </a:r>
            <a:r>
              <a:rPr lang="en-US" dirty="0" smtClean="0"/>
              <a:t>ealth </a:t>
            </a:r>
            <a:r>
              <a:rPr lang="en-US" dirty="0"/>
              <a:t>C</a:t>
            </a:r>
            <a:r>
              <a:rPr lang="en-US" dirty="0" smtClean="0"/>
              <a:t>onditions</a:t>
            </a:r>
            <a:endParaRPr lang="en-US" dirty="0"/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4267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Socio-emotional (depression, anxiety, fatigue, sleeping problems, etc.):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9.6 lost </a:t>
            </a:r>
            <a:r>
              <a:rPr lang="en-US" dirty="0" smtClean="0"/>
              <a:t>days/employee/year</a:t>
            </a:r>
            <a:r>
              <a:rPr lang="en-US" baseline="30000" dirty="0" smtClean="0"/>
              <a:t>*</a:t>
            </a:r>
            <a:endParaRPr lang="en-US" baseline="30000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For employees with treated or untreated depression: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7.5 lost days/employee/year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63% of total lost productivity from depression is from </a:t>
            </a:r>
            <a:r>
              <a:rPr lang="en-US" dirty="0" smtClean="0"/>
              <a:t>presenteeism</a:t>
            </a:r>
            <a:r>
              <a:rPr lang="en-US" baseline="30000" dirty="0" smtClean="0"/>
              <a:t>**</a:t>
            </a:r>
            <a:endParaRPr lang="en-US" baseline="30000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For employees with mental illness: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$</a:t>
            </a:r>
            <a:r>
              <a:rPr lang="en-US" dirty="0" smtClean="0"/>
              <a:t>247.11/employee/year</a:t>
            </a:r>
            <a:r>
              <a:rPr lang="en-US" baseline="30000" dirty="0" smtClean="0"/>
              <a:t>***</a:t>
            </a:r>
            <a:endParaRPr lang="en-US" baseline="30000" dirty="0"/>
          </a:p>
        </p:txBody>
      </p:sp>
      <p:sp>
        <p:nvSpPr>
          <p:cNvPr id="903172" name="Text Box 4"/>
          <p:cNvSpPr txBox="1">
            <a:spLocks noChangeArrowheads="1"/>
          </p:cNvSpPr>
          <p:nvPr/>
        </p:nvSpPr>
        <p:spPr bwMode="auto">
          <a:xfrm>
            <a:off x="618370" y="5132388"/>
            <a:ext cx="765477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91440" bIns="91440"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5486400"/>
            <a:ext cx="891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/>
            <a:r>
              <a:rPr lang="en-US" sz="1000" dirty="0" smtClean="0"/>
              <a:t>*(2009) The Impact of Chronic Conditions and Co-Morbidity on Lost Work time, </a:t>
            </a:r>
            <a:r>
              <a:rPr lang="en-US" sz="1000" i="1" dirty="0" smtClean="0"/>
              <a:t>IBI Quick Study</a:t>
            </a:r>
            <a:endParaRPr lang="en-US" sz="1000" dirty="0" smtClean="0"/>
          </a:p>
          <a:p>
            <a:pPr marL="176213" indent="-176213"/>
            <a:r>
              <a:rPr lang="en-US" sz="1000" dirty="0" smtClean="0"/>
              <a:t>**Gifford, B., et al (2009), Full Costs of Depression in the Workforce, </a:t>
            </a:r>
            <a:r>
              <a:rPr lang="en-US" sz="1000" i="1" dirty="0" smtClean="0"/>
              <a:t>Research by the Integrated Benefits Institute (IBI), p.15</a:t>
            </a:r>
          </a:p>
          <a:p>
            <a:pPr marL="176213" indent="-176213"/>
            <a:r>
              <a:rPr lang="en-US" sz="1000" dirty="0" smtClean="0"/>
              <a:t>***</a:t>
            </a:r>
            <a:r>
              <a:rPr lang="en-US" sz="1000" dirty="0" err="1" smtClean="0"/>
              <a:t>Goetzel</a:t>
            </a:r>
            <a:r>
              <a:rPr lang="en-US" sz="1000" dirty="0" smtClean="0"/>
              <a:t>, et al, (2006) Estimating Money at Risk, </a:t>
            </a:r>
            <a:r>
              <a:rPr lang="en-US" sz="1000" i="1" dirty="0" smtClean="0"/>
              <a:t>American College of Occupational and Environmental Medicine, Health and Productivity Tool Kit, p. 35</a:t>
            </a:r>
            <a:endParaRPr lang="en-US" sz="1000" i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762000" y="6375400"/>
            <a:ext cx="1524000" cy="365125"/>
          </a:xfrm>
          <a:prstGeom prst="rect">
            <a:avLst/>
          </a:prstGeom>
        </p:spPr>
        <p:txBody>
          <a:bodyPr/>
          <a:lstStyle/>
          <a:p>
            <a:pPr lvl="0"/>
            <a:fld id="{16B75082-BCB4-4776-B8B3-72DC46D1263F}" type="datetime1">
              <a:rPr lang="en-US" sz="1000" smtClean="0">
                <a:solidFill>
                  <a:srgbClr val="004EA8"/>
                </a:solidFill>
              </a:rPr>
              <a:pPr lvl="0"/>
              <a:t>11/13/2017</a:t>
            </a:fld>
            <a:endParaRPr lang="en-US" sz="1000" dirty="0" smtClean="0">
              <a:solidFill>
                <a:srgbClr val="004EA8"/>
              </a:solidFill>
            </a:endParaRPr>
          </a:p>
          <a:p>
            <a:endParaRPr lang="en-US" dirty="0" smtClean="0">
              <a:solidFill>
                <a:srgbClr val="004EA8"/>
              </a:solidFill>
            </a:endParaRPr>
          </a:p>
          <a:p>
            <a:endParaRPr lang="en-US" dirty="0">
              <a:solidFill>
                <a:srgbClr val="004EA8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E9F5-DAE1-4F6B-A171-BA94FE21EF1C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Couple On the Grass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939800">
              <a:lnSpc>
                <a:spcPct val="90000"/>
              </a:lnSpc>
            </a:pPr>
            <a:r>
              <a:rPr lang="en-US" sz="2800" dirty="0" smtClean="0">
                <a:solidFill>
                  <a:srgbClr val="125EAB"/>
                </a:solidFill>
              </a:rPr>
              <a:t>What Can Brokers, Consultants and their Clients Do?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Advise your clients that focusing on only health care/pharmacy only addresses part of the problem.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Help clients understand that merely obtaining disability policies, does not automatically solve workplace problems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Advise your clients that issues of absence and presenteeism require a </a:t>
            </a:r>
            <a:r>
              <a:rPr lang="en-US" smtClean="0"/>
              <a:t>pro-active disability management </a:t>
            </a:r>
            <a:r>
              <a:rPr lang="en-US" dirty="0" smtClean="0"/>
              <a:t>provider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Absence and presenteeism are best addressed through: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RTW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Stay at work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Integration with health management programs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Should Brokers &amp; Consultants Do?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E9F5-DAE1-4F6B-A171-BA94FE21EF1C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with Carriers Who Offer:</a:t>
            </a:r>
            <a:endParaRPr lang="en-US" dirty="0"/>
          </a:p>
        </p:txBody>
      </p:sp>
      <p:sp>
        <p:nvSpPr>
          <p:cNvPr id="924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4495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On-site assistance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Education to </a:t>
            </a:r>
            <a:r>
              <a:rPr lang="en-US" sz="2000" dirty="0"/>
              <a:t>employees on health to ensure proper diagnoses and treatment: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/>
              <a:t>Wellness programs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/>
              <a:t>Disease management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Improved </a:t>
            </a:r>
            <a:r>
              <a:rPr lang="en-US" sz="2000" dirty="0"/>
              <a:t>pharmacy programs: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/>
              <a:t>Decrease employee cost for drugs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/>
              <a:t>Research demonstrates significant improvements in productivity with appropriate drug </a:t>
            </a:r>
            <a:r>
              <a:rPr lang="en-US" sz="1600" dirty="0" smtClean="0"/>
              <a:t>treatments</a:t>
            </a:r>
            <a:r>
              <a:rPr lang="en-US" sz="1600" baseline="30000" dirty="0" smtClean="0"/>
              <a:t>*</a:t>
            </a:r>
            <a:endParaRPr lang="en-US" sz="1600" baseline="30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Target both high risk and low-medium risk workers for health management </a:t>
            </a:r>
            <a:r>
              <a:rPr lang="en-US" sz="2000" dirty="0" smtClean="0"/>
              <a:t>programs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Disability management programs that feature RTW, absence/disability prevention, integration with health management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54349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en-US" sz="1000" dirty="0" smtClean="0"/>
              <a:t>*Schultz, A. B., </a:t>
            </a:r>
            <a:r>
              <a:rPr lang="en-US" sz="1000" dirty="0" err="1" smtClean="0"/>
              <a:t>Eddington</a:t>
            </a:r>
            <a:r>
              <a:rPr lang="en-US" sz="1000" dirty="0" smtClean="0"/>
              <a:t>, D. W., (2007), Employee Health and </a:t>
            </a:r>
            <a:r>
              <a:rPr lang="en-US" sz="1000" dirty="0" err="1" smtClean="0"/>
              <a:t>Presenteeism</a:t>
            </a:r>
            <a:r>
              <a:rPr lang="en-US" sz="1000" dirty="0" smtClean="0"/>
              <a:t>; A Systematic Review, </a:t>
            </a:r>
            <a:r>
              <a:rPr lang="en-US" sz="1000" i="1" dirty="0" smtClean="0"/>
              <a:t>Journal of Occupational Rehabilitation, 17: 547-579</a:t>
            </a:r>
            <a:endParaRPr lang="en-US" sz="1000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762000" y="6375400"/>
            <a:ext cx="1524000" cy="365125"/>
          </a:xfrm>
          <a:prstGeom prst="rect">
            <a:avLst/>
          </a:prstGeom>
        </p:spPr>
        <p:txBody>
          <a:bodyPr/>
          <a:lstStyle/>
          <a:p>
            <a:pPr lvl="0"/>
            <a:fld id="{16B75082-BCB4-4776-B8B3-72DC46D1263F}" type="datetime1">
              <a:rPr lang="en-US" sz="1000" smtClean="0">
                <a:solidFill>
                  <a:srgbClr val="004EA8"/>
                </a:solidFill>
              </a:rPr>
              <a:pPr lvl="0"/>
              <a:t>11/13/2017</a:t>
            </a:fld>
            <a:endParaRPr lang="en-US" sz="1000" dirty="0" smtClean="0">
              <a:solidFill>
                <a:srgbClr val="004EA8"/>
              </a:solidFill>
            </a:endParaRP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E9F5-DAE1-4F6B-A171-BA94FE21EF1C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Conference-Room-Meeting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304800" y="5638800"/>
            <a:ext cx="6477000" cy="533400"/>
          </a:xfrm>
        </p:spPr>
        <p:txBody>
          <a:bodyPr/>
          <a:lstStyle/>
          <a:p>
            <a:r>
              <a:rPr lang="en-US" sz="3200" dirty="0" smtClean="0"/>
              <a:t>Health Care Reform and Absence/Disability Management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5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4267200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sz="1800" dirty="0" smtClean="0"/>
              <a:t>As health care reform is implemented, employer sponsored health care is certain to change</a:t>
            </a:r>
          </a:p>
          <a:p>
            <a:pPr lvl="0">
              <a:buFont typeface="Arial" pitchFamily="34" charset="0"/>
              <a:buChar char="•"/>
            </a:pPr>
            <a:r>
              <a:rPr lang="en-US" sz="1800" dirty="0" smtClean="0"/>
              <a:t>Regardless of the strategy employers choose, there is no way to avoid the impact of workforce health on company costs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 smtClean="0"/>
              <a:t>Employees with high health care costs drive increases in absence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 smtClean="0"/>
              <a:t>High rates of absence result in high income replacement benefit costs, e.g., </a:t>
            </a:r>
          </a:p>
          <a:p>
            <a:pPr lvl="2">
              <a:buFont typeface="Courier New" pitchFamily="49" charset="0"/>
              <a:buChar char="o"/>
            </a:pPr>
            <a:r>
              <a:rPr lang="en-US" sz="1400" dirty="0" smtClean="0"/>
              <a:t>Disability  plans</a:t>
            </a:r>
          </a:p>
          <a:p>
            <a:pPr lvl="2">
              <a:buFont typeface="Courier New" pitchFamily="49" charset="0"/>
              <a:buChar char="o"/>
            </a:pPr>
            <a:r>
              <a:rPr lang="en-US" sz="1400" dirty="0" smtClean="0"/>
              <a:t>Sick leave</a:t>
            </a:r>
          </a:p>
          <a:p>
            <a:pPr lvl="2">
              <a:buFont typeface="Courier New" pitchFamily="49" charset="0"/>
              <a:buChar char="o"/>
            </a:pPr>
            <a:r>
              <a:rPr lang="en-US" sz="1400" dirty="0" smtClean="0"/>
              <a:t>Salary continuance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For some employers, the direct and indirect costs of absence may rival health care costs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Dropping employer-sponsored health care in 2014 and beyond doesn’t immunize a company from health care costs</a:t>
            </a:r>
          </a:p>
        </p:txBody>
      </p:sp>
      <p:sp>
        <p:nvSpPr>
          <p:cNvPr id="8" name="Title 4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8229600" cy="533400"/>
          </a:xfrm>
        </p:spPr>
        <p:txBody>
          <a:bodyPr/>
          <a:lstStyle/>
          <a:p>
            <a:r>
              <a:rPr lang="en-US" dirty="0" smtClean="0"/>
              <a:t>Health Care Reform</a:t>
            </a:r>
            <a:br>
              <a:rPr lang="en-US" dirty="0" smtClean="0"/>
            </a:br>
            <a:r>
              <a:rPr lang="en-US" sz="2400" b="0" dirty="0" smtClean="0"/>
              <a:t>Changing the role of employers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762000" y="6375400"/>
            <a:ext cx="1524000" cy="365125"/>
          </a:xfrm>
          <a:prstGeom prst="rect">
            <a:avLst/>
          </a:prstGeom>
        </p:spPr>
        <p:txBody>
          <a:bodyPr/>
          <a:lstStyle/>
          <a:p>
            <a:pPr lvl="0"/>
            <a:fld id="{16B75082-BCB4-4776-B8B3-72DC46D1263F}" type="datetime1">
              <a:rPr lang="en-US" sz="1000" smtClean="0">
                <a:solidFill>
                  <a:srgbClr val="004EA8"/>
                </a:solidFill>
              </a:rPr>
              <a:pPr lvl="0"/>
              <a:t>11/13/2017</a:t>
            </a:fld>
            <a:endParaRPr lang="en-US" sz="1000" dirty="0" smtClean="0">
              <a:solidFill>
                <a:srgbClr val="004EA8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E9F5-DAE1-4F6B-A171-BA94FE21EF1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Connecting Health Risk and Absence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0" dirty="0" smtClean="0"/>
              <a:t>Health risks impact absence and productivity</a:t>
            </a:r>
            <a:r>
              <a:rPr lang="en-US" dirty="0" smtClean="0">
                <a:solidFill>
                  <a:srgbClr val="125EAB"/>
                </a:solidFill>
              </a:rPr>
              <a:t/>
            </a:r>
            <a:br>
              <a:rPr lang="en-US" dirty="0" smtClean="0">
                <a:solidFill>
                  <a:srgbClr val="125EAB"/>
                </a:solidFill>
              </a:rPr>
            </a:b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762000" y="6375400"/>
            <a:ext cx="1524000" cy="365125"/>
          </a:xfrm>
          <a:prstGeom prst="rect">
            <a:avLst/>
          </a:prstGeom>
        </p:spPr>
        <p:txBody>
          <a:bodyPr/>
          <a:lstStyle/>
          <a:p>
            <a:pPr lvl="0"/>
            <a:fld id="{16B75082-BCB4-4776-B8B3-72DC46D1263F}" type="datetime1">
              <a:rPr lang="en-US" sz="1000" smtClean="0">
                <a:solidFill>
                  <a:srgbClr val="004EA8"/>
                </a:solidFill>
              </a:rPr>
              <a:pPr lvl="0"/>
              <a:t>11/13/2017</a:t>
            </a:fld>
            <a:endParaRPr lang="en-US" sz="1000" dirty="0" smtClean="0">
              <a:solidFill>
                <a:srgbClr val="004EA8"/>
              </a:solidFill>
            </a:endParaRPr>
          </a:p>
          <a:p>
            <a:endParaRPr lang="en-US" dirty="0"/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25EAB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580801" y="2562003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Percentage of time lost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due to health problems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5638800"/>
            <a:ext cx="335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Source: Boles et al. (2004)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1371600"/>
          <a:ext cx="7924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E9F5-DAE1-4F6B-A171-BA94FE21EF1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Female-Coworkers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228600" y="0"/>
            <a:ext cx="9144000" cy="6858000"/>
          </a:xfr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Productivity?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  </a:t>
            </a:r>
            <a:r>
              <a:rPr lang="en-US" sz="3600" dirty="0" smtClean="0"/>
              <a:t>Rate at which goods and services are produced with targeted high or acceptable quality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Definition of Productivity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4294967295"/>
          </p:nvPr>
        </p:nvSpPr>
        <p:spPr>
          <a:xfrm>
            <a:off x="762000" y="6375400"/>
            <a:ext cx="1524000" cy="365125"/>
          </a:xfrm>
          <a:prstGeom prst="rect">
            <a:avLst/>
          </a:prstGeom>
        </p:spPr>
        <p:txBody>
          <a:bodyPr/>
          <a:lstStyle/>
          <a:p>
            <a:pPr lvl="0"/>
            <a:fld id="{16B75082-BCB4-4776-B8B3-72DC46D1263F}" type="datetime1">
              <a:rPr lang="en-US" sz="1000" smtClean="0">
                <a:solidFill>
                  <a:srgbClr val="004EA8"/>
                </a:solidFill>
              </a:rPr>
              <a:pPr lvl="0"/>
              <a:t>11/13/2017</a:t>
            </a:fld>
            <a:endParaRPr lang="en-US" sz="1000" dirty="0" smtClean="0">
              <a:solidFill>
                <a:srgbClr val="004EA8"/>
              </a:solidFill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E9F5-DAE1-4F6B-A171-BA94FE21EF1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Does Productivity Get Lost?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E9F5-DAE1-4F6B-A171-BA94FE21EF1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Date Placeholder 6"/>
          <p:cNvSpPr txBox="1">
            <a:spLocks/>
          </p:cNvSpPr>
          <p:nvPr/>
        </p:nvSpPr>
        <p:spPr>
          <a:xfrm>
            <a:off x="762000" y="6324600"/>
            <a:ext cx="1524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75082-BCB4-4776-B8B3-72DC46D1263F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4EA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11/13/2017</a:t>
            </a:fld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rgbClr val="004EA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2E9F5-DAE1-4F6B-A171-BA94FE21EF1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2743200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3200400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2</a:t>
            </a:r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541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14600" y="3505200"/>
            <a:ext cx="2110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Iceberg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of Full costs 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from poor health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 rot="10800000">
            <a:off x="4343400" y="465117"/>
            <a:ext cx="1298448" cy="4030682"/>
          </a:xfrm>
          <a:prstGeom prst="rightBrace">
            <a:avLst>
              <a:gd name="adj1" fmla="val 9469"/>
              <a:gd name="adj2" fmla="val 69355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257800" y="1897082"/>
            <a:ext cx="383310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Productivity Costs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Absenteeism     Short term Disability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                         Long term Disability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 err="1" smtClean="0">
                <a:solidFill>
                  <a:schemeClr val="bg1"/>
                </a:solidFill>
              </a:rPr>
              <a:t>Presenteeism</a:t>
            </a:r>
            <a:r>
              <a:rPr lang="en-US" sz="1400" b="1" dirty="0" smtClean="0">
                <a:solidFill>
                  <a:schemeClr val="bg1"/>
                </a:solidFill>
              </a:rPr>
              <a:t>     Overtime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                          Turnover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                          Temporary Staffing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                          Administrative Costs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                          Replacement Training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                          Off-Site Travel for Care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                          Customer Dissatisfaction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                           Variable Product Quality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                  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                    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	</a:t>
            </a: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458508" y="2315374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70%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953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(2,3): </a:t>
            </a:r>
            <a:r>
              <a:rPr lang="en-US" sz="900" dirty="0" err="1" smtClean="0">
                <a:solidFill>
                  <a:schemeClr val="bg1"/>
                </a:solidFill>
              </a:rPr>
              <a:t>Loeppke</a:t>
            </a:r>
            <a:r>
              <a:rPr lang="en-US" sz="900" dirty="0" smtClean="0">
                <a:solidFill>
                  <a:schemeClr val="bg1"/>
                </a:solidFill>
              </a:rPr>
              <a:t>, R., et al., "Health and Productivity as a Business Strategy: A Multi-Employer Study", JOEM.2009; 51(4):411-428. and </a:t>
            </a:r>
            <a:r>
              <a:rPr lang="en-US" sz="900" dirty="0" err="1" smtClean="0">
                <a:solidFill>
                  <a:schemeClr val="bg1"/>
                </a:solidFill>
              </a:rPr>
              <a:t>Edington</a:t>
            </a:r>
            <a:r>
              <a:rPr lang="en-US" sz="900" dirty="0" smtClean="0">
                <a:solidFill>
                  <a:schemeClr val="bg1"/>
                </a:solidFill>
              </a:rPr>
              <a:t> DW, Burton WN. Health and Productivity. In </a:t>
            </a:r>
            <a:r>
              <a:rPr lang="en-US" sz="900" dirty="0" err="1" smtClean="0">
                <a:solidFill>
                  <a:schemeClr val="bg1"/>
                </a:solidFill>
              </a:rPr>
              <a:t>McCunney</a:t>
            </a:r>
            <a:r>
              <a:rPr lang="en-US" sz="900" dirty="0" smtClean="0">
                <a:solidFill>
                  <a:schemeClr val="bg1"/>
                </a:solidFill>
              </a:rPr>
              <a:t> RJ, Editor. A Practical Approach to Occupational and Environmental Medicine.3rd edition. Philadelphia, PA. Lippincott, Williams and </a:t>
            </a:r>
            <a:r>
              <a:rPr lang="en-US" sz="900" dirty="0" err="1" smtClean="0">
                <a:solidFill>
                  <a:schemeClr val="bg1"/>
                </a:solidFill>
              </a:rPr>
              <a:t>Wilkens</a:t>
            </a:r>
            <a:r>
              <a:rPr lang="en-US" sz="900" dirty="0" smtClean="0">
                <a:solidFill>
                  <a:schemeClr val="bg1"/>
                </a:solidFill>
              </a:rPr>
              <a:t>; 2003: 40-152s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4" name="Content Placeholder 23" descr="new_iceber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596128"/>
          </a:xfrm>
        </p:spPr>
      </p:pic>
      <p:sp>
        <p:nvSpPr>
          <p:cNvPr id="25" name="TextBox 24"/>
          <p:cNvSpPr txBox="1"/>
          <p:nvPr/>
        </p:nvSpPr>
        <p:spPr>
          <a:xfrm>
            <a:off x="5824146" y="218182"/>
            <a:ext cx="26340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Personal Health Costs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Medical Care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Pharmaceutical costs</a:t>
            </a:r>
          </a:p>
          <a:p>
            <a:endParaRPr lang="en-US" dirty="0"/>
          </a:p>
        </p:txBody>
      </p:sp>
      <p:sp>
        <p:nvSpPr>
          <p:cNvPr id="26" name="Right Brace 25"/>
          <p:cNvSpPr/>
          <p:nvPr/>
        </p:nvSpPr>
        <p:spPr>
          <a:xfrm rot="10800000">
            <a:off x="4495800" y="617517"/>
            <a:ext cx="1298448" cy="4030682"/>
          </a:xfrm>
          <a:prstGeom prst="rightBrace">
            <a:avLst>
              <a:gd name="adj1" fmla="val 9469"/>
              <a:gd name="adj2" fmla="val 69355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4423242" y="377359"/>
            <a:ext cx="697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30%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4610908" y="2467774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70%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10200" y="2049482"/>
            <a:ext cx="488627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Productivity Costs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                </a:t>
            </a:r>
            <a:r>
              <a:rPr lang="en-US" sz="1400" b="1" dirty="0" smtClean="0">
                <a:solidFill>
                  <a:schemeClr val="bg2"/>
                </a:solidFill>
              </a:rPr>
              <a:t>Short term disability</a:t>
            </a:r>
          </a:p>
          <a:p>
            <a:r>
              <a:rPr lang="en-US" sz="1400" b="1" dirty="0">
                <a:solidFill>
                  <a:schemeClr val="bg2"/>
                </a:solidFill>
              </a:rPr>
              <a:t> </a:t>
            </a:r>
            <a:r>
              <a:rPr lang="en-US" sz="1400" b="1" dirty="0" smtClean="0">
                <a:solidFill>
                  <a:schemeClr val="bg2"/>
                </a:solidFill>
              </a:rPr>
              <a:t>               Long term disability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Presenteeism</a:t>
            </a:r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Absenteeism       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                             Overtime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                          Turnover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                          Temporary staffing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                             Working slow 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                             Late deliveries                           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                          Replacement training                            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                          Customer dissatisfaction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                          Variable product quality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                   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                    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	</a:t>
            </a: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67000" y="3657600"/>
            <a:ext cx="2428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Iceberg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of full costs 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from poor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employee health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" y="51054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 Loeppke, R., et al., "Health and Productivity as a Business Strategy: A Multi-Employer Study", JOEM.2009; 51(4):411-428. 140-152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004EA8"/>
      </a:dk2>
      <a:lt2>
        <a:srgbClr val="FFFFFF"/>
      </a:lt2>
      <a:accent1>
        <a:srgbClr val="54B948"/>
      </a:accent1>
      <a:accent2>
        <a:srgbClr val="232F84"/>
      </a:accent2>
      <a:accent3>
        <a:srgbClr val="FCD200"/>
      </a:accent3>
      <a:accent4>
        <a:srgbClr val="F89828"/>
      </a:accent4>
      <a:accent5>
        <a:srgbClr val="E31937"/>
      </a:accent5>
      <a:accent6>
        <a:srgbClr val="6BA7E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bab956b1f44ef9d173162e10f4b2778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6eaa9825d2fedb5a83ac41ebe86c43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538FDE-4E32-45CB-8E7A-D93927C5BD6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7C4A4B9-EFF3-4DC3-AB79-5BE10A8109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9F83F4-A3E3-4B46-BDFC-277F6F1279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5630</TotalTime>
  <Words>1499</Words>
  <Application>Microsoft Office PowerPoint</Application>
  <PresentationFormat>On-screen Show (4:3)</PresentationFormat>
  <Paragraphs>284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Courier New</vt:lpstr>
      <vt:lpstr>Wingdings</vt:lpstr>
      <vt:lpstr>Office Theme</vt:lpstr>
      <vt:lpstr>Connecting Health Risk, Absence &amp;  Lost Productivity </vt:lpstr>
      <vt:lpstr>Agenda</vt:lpstr>
      <vt:lpstr>Health Care Reform and Absence/Disability Management </vt:lpstr>
      <vt:lpstr>Health Care Reform Changing the role of employers  </vt:lpstr>
      <vt:lpstr>Connecting Health Risk and Absence Health risks impact absence and productivity </vt:lpstr>
      <vt:lpstr>What is Productivity?</vt:lpstr>
      <vt:lpstr>Definition of Productivity</vt:lpstr>
      <vt:lpstr>How Does Productivity Get Lost? </vt:lpstr>
      <vt:lpstr>PowerPoint Presentation</vt:lpstr>
      <vt:lpstr>Annual Costs: Top 10 Health Conditions*</vt:lpstr>
      <vt:lpstr>Productivity Loss Through Absence/Disability</vt:lpstr>
      <vt:lpstr>The Direct Cost of Absence</vt:lpstr>
      <vt:lpstr>The Indirect Cost of Absence</vt:lpstr>
      <vt:lpstr>The Total Cost of Absence</vt:lpstr>
      <vt:lpstr>Higher Cost &amp; Lower Productivity  =  Lost Profit </vt:lpstr>
      <vt:lpstr>Productivity Loss Through Presenteeism</vt:lpstr>
      <vt:lpstr>What is Presenteeism?</vt:lpstr>
      <vt:lpstr>Big Picture Cost Estimates</vt:lpstr>
      <vt:lpstr>Cost of Presenteeism – Health Risks</vt:lpstr>
      <vt:lpstr>The Cost of Presenteeism – Behavioral Health Conditions</vt:lpstr>
      <vt:lpstr>What Can Brokers, Consultants and their Clients Do?</vt:lpstr>
      <vt:lpstr>What Should Brokers &amp; Consultants Do?</vt:lpstr>
      <vt:lpstr>Partner with Carriers Who Offer:</vt:lpstr>
    </vt:vector>
  </TitlesOfParts>
  <Company>Standard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aschotla</dc:creator>
  <cp:lastModifiedBy>Jessica Jones</cp:lastModifiedBy>
  <cp:revision>178</cp:revision>
  <cp:lastPrinted>2010-06-18T19:30:12Z</cp:lastPrinted>
  <dcterms:created xsi:type="dcterms:W3CDTF">2010-08-18T23:53:39Z</dcterms:created>
  <dcterms:modified xsi:type="dcterms:W3CDTF">2017-11-13T19:30:11Z</dcterms:modified>
</cp:coreProperties>
</file>