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7" Type="http://schemas.openxmlformats.org/officeDocument/2006/relationships/slide" Target="slides/slide2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customXml" Target="../customXml/item3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ustomXml" Target="../customXml/item1.xml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4046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697468" y="4721352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 h="0">
                <a:moveTo>
                  <a:pt x="0" y="0"/>
                </a:moveTo>
                <a:lnTo>
                  <a:pt x="446531" y="0"/>
                </a:lnTo>
              </a:path>
            </a:pathLst>
          </a:custGeom>
          <a:ln w="6096">
            <a:solidFill>
              <a:srgbClr val="5758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697468" y="4721352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 h="0">
                <a:moveTo>
                  <a:pt x="0" y="0"/>
                </a:moveTo>
                <a:lnTo>
                  <a:pt x="446531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62836" y="1774063"/>
            <a:ext cx="6418326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0464A"/>
                </a:solidFill>
                <a:latin typeface="Impact"/>
                <a:cs typeface="Impac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ED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0464A"/>
                </a:solidFill>
                <a:latin typeface="Impact"/>
                <a:cs typeface="Impac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0464A"/>
                </a:solidFill>
                <a:latin typeface="Impact"/>
                <a:cs typeface="Impac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697468" y="4721352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 h="0">
                <a:moveTo>
                  <a:pt x="0" y="0"/>
                </a:moveTo>
                <a:lnTo>
                  <a:pt x="446531" y="0"/>
                </a:lnTo>
              </a:path>
            </a:pathLst>
          </a:custGeom>
          <a:ln w="6096">
            <a:solidFill>
              <a:srgbClr val="5758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2257" y="247015"/>
            <a:ext cx="6539484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0464A"/>
                </a:solidFill>
                <a:latin typeface="Impact"/>
                <a:cs typeface="Impac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4214" y="1018743"/>
            <a:ext cx="7735570" cy="3203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ED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hyperlink" Target="http://www.SSA.gov/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SA.gov/" TargetMode="External"/><Relationship Id="rId3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SA.gov/" TargetMode="External"/><Relationship Id="rId3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SA.gov/" TargetMode="External"/><Relationship Id="rId3" Type="http://schemas.openxmlformats.org/officeDocument/2006/relationships/image" Target="../media/image1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hyperlink" Target="http://www.SSA.gov/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edicare.gov/" TargetMode="Externa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edicare.gov/" TargetMode="External"/><Relationship Id="rId3" Type="http://schemas.openxmlformats.org/officeDocument/2006/relationships/hyperlink" Target="http://www.Medicare.gov/" TargetMode="External"/><Relationship Id="rId4" Type="http://schemas.openxmlformats.org/officeDocument/2006/relationships/hyperlink" Target="http://www.cms.gov/newsroom/fact-sheets/2019-medicare-advantage-and-part-d-prescription-drug-program-landscape" TargetMode="External"/><Relationship Id="rId5" Type="http://schemas.openxmlformats.org/officeDocument/2006/relationships/hyperlink" Target="http://www.mymedicarematters.org/costs/part-c/" TargetMode="Externa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edicare.gov/" TargetMode="Externa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hyperlink" Target="http://www.ncoa.org/blog/10-common-chronic-diseases-prevention-tips/" TargetMode="External"/><Relationship Id="rId4" Type="http://schemas.openxmlformats.org/officeDocument/2006/relationships/image" Target="../media/image27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5.jpg"/><Relationship Id="rId4" Type="http://schemas.openxmlformats.org/officeDocument/2006/relationships/image" Target="../media/image36.png"/><Relationship Id="rId5" Type="http://schemas.openxmlformats.org/officeDocument/2006/relationships/image" Target="../media/image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hyperlink" Target="http://www.census.gov/" TargetMode="External"/><Relationship Id="rId5" Type="http://schemas.openxmlformats.org/officeDocument/2006/relationships/hyperlink" Target="http://www.ssa.gov/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ED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97468" y="4721352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 h="0">
                <a:moveTo>
                  <a:pt x="0" y="0"/>
                </a:moveTo>
                <a:lnTo>
                  <a:pt x="446531" y="0"/>
                </a:lnTo>
              </a:path>
            </a:pathLst>
          </a:custGeom>
          <a:ln w="6096">
            <a:solidFill>
              <a:srgbClr val="5758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821546" y="4897685"/>
            <a:ext cx="64135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4"/>
              </a:lnSpc>
            </a:pPr>
            <a:r>
              <a:rPr dirty="0" sz="900" spc="-5">
                <a:solidFill>
                  <a:srgbClr val="464646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13319" y="3512820"/>
            <a:ext cx="1630680" cy="1630680"/>
          </a:xfrm>
          <a:custGeom>
            <a:avLst/>
            <a:gdLst/>
            <a:ahLst/>
            <a:cxnLst/>
            <a:rect l="l" t="t" r="r" b="b"/>
            <a:pathLst>
              <a:path w="1630679" h="1630679">
                <a:moveTo>
                  <a:pt x="1630679" y="0"/>
                </a:moveTo>
                <a:lnTo>
                  <a:pt x="0" y="1630679"/>
                </a:lnTo>
                <a:lnTo>
                  <a:pt x="1630679" y="1630679"/>
                </a:lnTo>
                <a:lnTo>
                  <a:pt x="16306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62543" y="4425696"/>
            <a:ext cx="795527" cy="522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45325" y="3544823"/>
            <a:ext cx="1598930" cy="1598930"/>
          </a:xfrm>
          <a:custGeom>
            <a:avLst/>
            <a:gdLst/>
            <a:ahLst/>
            <a:cxnLst/>
            <a:rect l="l" t="t" r="r" b="b"/>
            <a:pathLst>
              <a:path w="1598929" h="1598929">
                <a:moveTo>
                  <a:pt x="1598674" y="0"/>
                </a:moveTo>
                <a:lnTo>
                  <a:pt x="0" y="1598674"/>
                </a:lnTo>
                <a:lnTo>
                  <a:pt x="1598674" y="1598674"/>
                </a:lnTo>
                <a:lnTo>
                  <a:pt x="15986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162543" y="4489703"/>
            <a:ext cx="795527" cy="522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1575816"/>
            <a:ext cx="3479800" cy="611505"/>
          </a:xfrm>
          <a:custGeom>
            <a:avLst/>
            <a:gdLst/>
            <a:ahLst/>
            <a:cxnLst/>
            <a:rect l="l" t="t" r="r" b="b"/>
            <a:pathLst>
              <a:path w="3479800" h="611505">
                <a:moveTo>
                  <a:pt x="3479291" y="0"/>
                </a:moveTo>
                <a:lnTo>
                  <a:pt x="0" y="0"/>
                </a:lnTo>
                <a:lnTo>
                  <a:pt x="0" y="611124"/>
                </a:lnTo>
                <a:lnTo>
                  <a:pt x="3479291" y="611124"/>
                </a:lnTo>
                <a:lnTo>
                  <a:pt x="3479291" y="532003"/>
                </a:lnTo>
                <a:lnTo>
                  <a:pt x="1201077" y="532003"/>
                </a:lnTo>
                <a:lnTo>
                  <a:pt x="1161412" y="526240"/>
                </a:lnTo>
                <a:lnTo>
                  <a:pt x="1159201" y="524891"/>
                </a:lnTo>
                <a:lnTo>
                  <a:pt x="438340" y="524891"/>
                </a:lnTo>
                <a:lnTo>
                  <a:pt x="438340" y="87122"/>
                </a:lnTo>
                <a:lnTo>
                  <a:pt x="1159570" y="87122"/>
                </a:lnTo>
                <a:lnTo>
                  <a:pt x="1161412" y="86002"/>
                </a:lnTo>
                <a:lnTo>
                  <a:pt x="1201077" y="80263"/>
                </a:lnTo>
                <a:lnTo>
                  <a:pt x="3479291" y="80263"/>
                </a:lnTo>
                <a:lnTo>
                  <a:pt x="3479291" y="0"/>
                </a:lnTo>
                <a:close/>
              </a:path>
              <a:path w="3479800" h="611505">
                <a:moveTo>
                  <a:pt x="2354072" y="80263"/>
                </a:moveTo>
                <a:lnTo>
                  <a:pt x="1201077" y="80263"/>
                </a:lnTo>
                <a:lnTo>
                  <a:pt x="1240841" y="86002"/>
                </a:lnTo>
                <a:lnTo>
                  <a:pt x="1269245" y="103219"/>
                </a:lnTo>
                <a:lnTo>
                  <a:pt x="1286289" y="131913"/>
                </a:lnTo>
                <a:lnTo>
                  <a:pt x="1291971" y="172085"/>
                </a:lnTo>
                <a:lnTo>
                  <a:pt x="1291971" y="439801"/>
                </a:lnTo>
                <a:lnTo>
                  <a:pt x="1286289" y="480067"/>
                </a:lnTo>
                <a:lnTo>
                  <a:pt x="1269245" y="508857"/>
                </a:lnTo>
                <a:lnTo>
                  <a:pt x="1240841" y="526168"/>
                </a:lnTo>
                <a:lnTo>
                  <a:pt x="1201077" y="532003"/>
                </a:lnTo>
                <a:lnTo>
                  <a:pt x="2354072" y="532003"/>
                </a:lnTo>
                <a:lnTo>
                  <a:pt x="2314400" y="526240"/>
                </a:lnTo>
                <a:lnTo>
                  <a:pt x="2312188" y="524891"/>
                </a:lnTo>
                <a:lnTo>
                  <a:pt x="1343533" y="524891"/>
                </a:lnTo>
                <a:lnTo>
                  <a:pt x="1343533" y="87122"/>
                </a:lnTo>
                <a:lnTo>
                  <a:pt x="2312558" y="87122"/>
                </a:lnTo>
                <a:lnTo>
                  <a:pt x="2314400" y="86002"/>
                </a:lnTo>
                <a:lnTo>
                  <a:pt x="2354072" y="80263"/>
                </a:lnTo>
                <a:close/>
              </a:path>
              <a:path w="3479800" h="611505">
                <a:moveTo>
                  <a:pt x="3479291" y="80263"/>
                </a:moveTo>
                <a:lnTo>
                  <a:pt x="2354072" y="80263"/>
                </a:lnTo>
                <a:lnTo>
                  <a:pt x="2393817" y="86002"/>
                </a:lnTo>
                <a:lnTo>
                  <a:pt x="2422191" y="103219"/>
                </a:lnTo>
                <a:lnTo>
                  <a:pt x="2439207" y="131913"/>
                </a:lnTo>
                <a:lnTo>
                  <a:pt x="2444877" y="172085"/>
                </a:lnTo>
                <a:lnTo>
                  <a:pt x="2444877" y="439801"/>
                </a:lnTo>
                <a:lnTo>
                  <a:pt x="2439207" y="480067"/>
                </a:lnTo>
                <a:lnTo>
                  <a:pt x="2422191" y="508857"/>
                </a:lnTo>
                <a:lnTo>
                  <a:pt x="2393817" y="526168"/>
                </a:lnTo>
                <a:lnTo>
                  <a:pt x="2354072" y="532003"/>
                </a:lnTo>
                <a:lnTo>
                  <a:pt x="3479291" y="532003"/>
                </a:lnTo>
                <a:lnTo>
                  <a:pt x="3479291" y="524891"/>
                </a:lnTo>
                <a:lnTo>
                  <a:pt x="2496566" y="524891"/>
                </a:lnTo>
                <a:lnTo>
                  <a:pt x="2496566" y="87122"/>
                </a:lnTo>
                <a:lnTo>
                  <a:pt x="3479291" y="87122"/>
                </a:lnTo>
                <a:lnTo>
                  <a:pt x="3479291" y="80263"/>
                </a:lnTo>
                <a:close/>
              </a:path>
              <a:path w="3479800" h="611505">
                <a:moveTo>
                  <a:pt x="667029" y="87122"/>
                </a:moveTo>
                <a:lnTo>
                  <a:pt x="535711" y="87122"/>
                </a:lnTo>
                <a:lnTo>
                  <a:pt x="572549" y="92956"/>
                </a:lnTo>
                <a:lnTo>
                  <a:pt x="598862" y="110267"/>
                </a:lnTo>
                <a:lnTo>
                  <a:pt x="614649" y="139057"/>
                </a:lnTo>
                <a:lnTo>
                  <a:pt x="619912" y="179324"/>
                </a:lnTo>
                <a:lnTo>
                  <a:pt x="619912" y="245110"/>
                </a:lnTo>
                <a:lnTo>
                  <a:pt x="617748" y="265062"/>
                </a:lnTo>
                <a:lnTo>
                  <a:pt x="611255" y="281860"/>
                </a:lnTo>
                <a:lnTo>
                  <a:pt x="600436" y="295491"/>
                </a:lnTo>
                <a:lnTo>
                  <a:pt x="585292" y="305943"/>
                </a:lnTo>
                <a:lnTo>
                  <a:pt x="600436" y="316468"/>
                </a:lnTo>
                <a:lnTo>
                  <a:pt x="611255" y="330136"/>
                </a:lnTo>
                <a:lnTo>
                  <a:pt x="617748" y="346948"/>
                </a:lnTo>
                <a:lnTo>
                  <a:pt x="619912" y="366903"/>
                </a:lnTo>
                <a:lnTo>
                  <a:pt x="619912" y="432943"/>
                </a:lnTo>
                <a:lnTo>
                  <a:pt x="614397" y="473045"/>
                </a:lnTo>
                <a:lnTo>
                  <a:pt x="597855" y="501729"/>
                </a:lnTo>
                <a:lnTo>
                  <a:pt x="570288" y="519007"/>
                </a:lnTo>
                <a:lnTo>
                  <a:pt x="531698" y="524891"/>
                </a:lnTo>
                <a:lnTo>
                  <a:pt x="667029" y="524891"/>
                </a:lnTo>
                <a:lnTo>
                  <a:pt x="667029" y="87122"/>
                </a:lnTo>
                <a:close/>
              </a:path>
              <a:path w="3479800" h="611505">
                <a:moveTo>
                  <a:pt x="856564" y="87122"/>
                </a:moveTo>
                <a:lnTo>
                  <a:pt x="830948" y="87122"/>
                </a:lnTo>
                <a:lnTo>
                  <a:pt x="830948" y="149351"/>
                </a:lnTo>
                <a:lnTo>
                  <a:pt x="730237" y="149351"/>
                </a:lnTo>
                <a:lnTo>
                  <a:pt x="730237" y="274700"/>
                </a:lnTo>
                <a:lnTo>
                  <a:pt x="816876" y="274700"/>
                </a:lnTo>
                <a:lnTo>
                  <a:pt x="816876" y="337185"/>
                </a:lnTo>
                <a:lnTo>
                  <a:pt x="730237" y="337185"/>
                </a:lnTo>
                <a:lnTo>
                  <a:pt x="730237" y="462534"/>
                </a:lnTo>
                <a:lnTo>
                  <a:pt x="830948" y="462534"/>
                </a:lnTo>
                <a:lnTo>
                  <a:pt x="830948" y="524891"/>
                </a:lnTo>
                <a:lnTo>
                  <a:pt x="935177" y="524891"/>
                </a:lnTo>
                <a:lnTo>
                  <a:pt x="935177" y="340741"/>
                </a:lnTo>
                <a:lnTo>
                  <a:pt x="933157" y="335407"/>
                </a:lnTo>
                <a:lnTo>
                  <a:pt x="856564" y="87122"/>
                </a:lnTo>
                <a:close/>
              </a:path>
              <a:path w="3479800" h="611505">
                <a:moveTo>
                  <a:pt x="1159570" y="87122"/>
                </a:moveTo>
                <a:lnTo>
                  <a:pt x="1076756" y="87122"/>
                </a:lnTo>
                <a:lnTo>
                  <a:pt x="1000163" y="335407"/>
                </a:lnTo>
                <a:lnTo>
                  <a:pt x="998372" y="340741"/>
                </a:lnTo>
                <a:lnTo>
                  <a:pt x="998372" y="524891"/>
                </a:lnTo>
                <a:lnTo>
                  <a:pt x="1159201" y="524891"/>
                </a:lnTo>
                <a:lnTo>
                  <a:pt x="1133079" y="508952"/>
                </a:lnTo>
                <a:lnTo>
                  <a:pt x="1116078" y="480139"/>
                </a:lnTo>
                <a:lnTo>
                  <a:pt x="1110411" y="439801"/>
                </a:lnTo>
                <a:lnTo>
                  <a:pt x="1110411" y="172085"/>
                </a:lnTo>
                <a:lnTo>
                  <a:pt x="1116078" y="131913"/>
                </a:lnTo>
                <a:lnTo>
                  <a:pt x="1133079" y="103219"/>
                </a:lnTo>
                <a:lnTo>
                  <a:pt x="1159570" y="87122"/>
                </a:lnTo>
                <a:close/>
              </a:path>
              <a:path w="3479800" h="611505">
                <a:moveTo>
                  <a:pt x="1404366" y="279019"/>
                </a:moveTo>
                <a:lnTo>
                  <a:pt x="1404366" y="524891"/>
                </a:lnTo>
                <a:lnTo>
                  <a:pt x="1461897" y="524891"/>
                </a:lnTo>
                <a:lnTo>
                  <a:pt x="1404366" y="279019"/>
                </a:lnTo>
                <a:close/>
              </a:path>
              <a:path w="3479800" h="611505">
                <a:moveTo>
                  <a:pt x="1581785" y="87122"/>
                </a:moveTo>
                <a:lnTo>
                  <a:pt x="1525143" y="87122"/>
                </a:lnTo>
                <a:lnTo>
                  <a:pt x="1525143" y="524891"/>
                </a:lnTo>
                <a:lnTo>
                  <a:pt x="1581785" y="524891"/>
                </a:lnTo>
                <a:lnTo>
                  <a:pt x="1581785" y="87122"/>
                </a:lnTo>
                <a:close/>
              </a:path>
              <a:path w="3479800" h="611505">
                <a:moveTo>
                  <a:pt x="1934337" y="87122"/>
                </a:moveTo>
                <a:lnTo>
                  <a:pt x="1679194" y="87122"/>
                </a:lnTo>
                <a:lnTo>
                  <a:pt x="1716031" y="92956"/>
                </a:lnTo>
                <a:lnTo>
                  <a:pt x="1742344" y="110267"/>
                </a:lnTo>
                <a:lnTo>
                  <a:pt x="1758132" y="139057"/>
                </a:lnTo>
                <a:lnTo>
                  <a:pt x="1763395" y="179324"/>
                </a:lnTo>
                <a:lnTo>
                  <a:pt x="1763395" y="432943"/>
                </a:lnTo>
                <a:lnTo>
                  <a:pt x="1757872" y="473045"/>
                </a:lnTo>
                <a:lnTo>
                  <a:pt x="1741312" y="501729"/>
                </a:lnTo>
                <a:lnTo>
                  <a:pt x="1713728" y="519007"/>
                </a:lnTo>
                <a:lnTo>
                  <a:pt x="1675130" y="524891"/>
                </a:lnTo>
                <a:lnTo>
                  <a:pt x="1934337" y="524891"/>
                </a:lnTo>
                <a:lnTo>
                  <a:pt x="1934337" y="87122"/>
                </a:lnTo>
                <a:close/>
              </a:path>
              <a:path w="3479800" h="611505">
                <a:moveTo>
                  <a:pt x="1995551" y="279273"/>
                </a:moveTo>
                <a:lnTo>
                  <a:pt x="1995551" y="524891"/>
                </a:lnTo>
                <a:lnTo>
                  <a:pt x="2051177" y="524891"/>
                </a:lnTo>
                <a:lnTo>
                  <a:pt x="1995551" y="279273"/>
                </a:lnTo>
                <a:close/>
              </a:path>
              <a:path w="3479800" h="611505">
                <a:moveTo>
                  <a:pt x="2148078" y="279273"/>
                </a:moveTo>
                <a:lnTo>
                  <a:pt x="2093976" y="524891"/>
                </a:lnTo>
                <a:lnTo>
                  <a:pt x="2148078" y="524891"/>
                </a:lnTo>
                <a:lnTo>
                  <a:pt x="2148078" y="279273"/>
                </a:lnTo>
                <a:close/>
              </a:path>
              <a:path w="3479800" h="611505">
                <a:moveTo>
                  <a:pt x="2312558" y="87122"/>
                </a:moveTo>
                <a:lnTo>
                  <a:pt x="2208530" y="87122"/>
                </a:lnTo>
                <a:lnTo>
                  <a:pt x="2208530" y="524891"/>
                </a:lnTo>
                <a:lnTo>
                  <a:pt x="2312188" y="524891"/>
                </a:lnTo>
                <a:lnTo>
                  <a:pt x="2286063" y="508952"/>
                </a:lnTo>
                <a:lnTo>
                  <a:pt x="2269061" y="480139"/>
                </a:lnTo>
                <a:lnTo>
                  <a:pt x="2263394" y="439801"/>
                </a:lnTo>
                <a:lnTo>
                  <a:pt x="2263394" y="172085"/>
                </a:lnTo>
                <a:lnTo>
                  <a:pt x="2269061" y="131913"/>
                </a:lnTo>
                <a:lnTo>
                  <a:pt x="2286063" y="103219"/>
                </a:lnTo>
                <a:lnTo>
                  <a:pt x="2312558" y="87122"/>
                </a:lnTo>
                <a:close/>
              </a:path>
              <a:path w="3479800" h="611505">
                <a:moveTo>
                  <a:pt x="2557272" y="279019"/>
                </a:moveTo>
                <a:lnTo>
                  <a:pt x="2557272" y="524891"/>
                </a:lnTo>
                <a:lnTo>
                  <a:pt x="2614930" y="524891"/>
                </a:lnTo>
                <a:lnTo>
                  <a:pt x="2557272" y="279019"/>
                </a:lnTo>
                <a:close/>
              </a:path>
              <a:path w="3479800" h="611505">
                <a:moveTo>
                  <a:pt x="2734691" y="87122"/>
                </a:moveTo>
                <a:lnTo>
                  <a:pt x="2678049" y="87122"/>
                </a:lnTo>
                <a:lnTo>
                  <a:pt x="2678049" y="524891"/>
                </a:lnTo>
                <a:lnTo>
                  <a:pt x="2734691" y="524891"/>
                </a:lnTo>
                <a:lnTo>
                  <a:pt x="2734691" y="87122"/>
                </a:lnTo>
                <a:close/>
              </a:path>
              <a:path w="3479800" h="611505">
                <a:moveTo>
                  <a:pt x="2924302" y="87122"/>
                </a:moveTo>
                <a:lnTo>
                  <a:pt x="2898648" y="87122"/>
                </a:lnTo>
                <a:lnTo>
                  <a:pt x="2898648" y="149351"/>
                </a:lnTo>
                <a:lnTo>
                  <a:pt x="2797937" y="149351"/>
                </a:lnTo>
                <a:lnTo>
                  <a:pt x="2797937" y="274700"/>
                </a:lnTo>
                <a:lnTo>
                  <a:pt x="2884551" y="274700"/>
                </a:lnTo>
                <a:lnTo>
                  <a:pt x="2884551" y="337185"/>
                </a:lnTo>
                <a:lnTo>
                  <a:pt x="2797937" y="337185"/>
                </a:lnTo>
                <a:lnTo>
                  <a:pt x="2797937" y="462534"/>
                </a:lnTo>
                <a:lnTo>
                  <a:pt x="2898648" y="462534"/>
                </a:lnTo>
                <a:lnTo>
                  <a:pt x="2898648" y="524891"/>
                </a:lnTo>
                <a:lnTo>
                  <a:pt x="3002915" y="524891"/>
                </a:lnTo>
                <a:lnTo>
                  <a:pt x="3002915" y="340741"/>
                </a:lnTo>
                <a:lnTo>
                  <a:pt x="3000883" y="335407"/>
                </a:lnTo>
                <a:lnTo>
                  <a:pt x="2924302" y="87122"/>
                </a:lnTo>
                <a:close/>
              </a:path>
              <a:path w="3479800" h="611505">
                <a:moveTo>
                  <a:pt x="3479291" y="87122"/>
                </a:moveTo>
                <a:lnTo>
                  <a:pt x="3144520" y="87122"/>
                </a:lnTo>
                <a:lnTo>
                  <a:pt x="3067812" y="335407"/>
                </a:lnTo>
                <a:lnTo>
                  <a:pt x="3066034" y="340741"/>
                </a:lnTo>
                <a:lnTo>
                  <a:pt x="3066034" y="524891"/>
                </a:lnTo>
                <a:lnTo>
                  <a:pt x="3151759" y="524891"/>
                </a:lnTo>
                <a:lnTo>
                  <a:pt x="3151759" y="452374"/>
                </a:lnTo>
                <a:lnTo>
                  <a:pt x="3479291" y="452374"/>
                </a:lnTo>
                <a:lnTo>
                  <a:pt x="3479291" y="300609"/>
                </a:lnTo>
                <a:lnTo>
                  <a:pt x="3151759" y="300609"/>
                </a:lnTo>
                <a:lnTo>
                  <a:pt x="3151759" y="228346"/>
                </a:lnTo>
                <a:lnTo>
                  <a:pt x="3479291" y="228346"/>
                </a:lnTo>
                <a:lnTo>
                  <a:pt x="3479291" y="87122"/>
                </a:lnTo>
                <a:close/>
              </a:path>
              <a:path w="3479800" h="611505">
                <a:moveTo>
                  <a:pt x="3479291" y="452374"/>
                </a:moveTo>
                <a:lnTo>
                  <a:pt x="3224149" y="452374"/>
                </a:lnTo>
                <a:lnTo>
                  <a:pt x="3224149" y="524891"/>
                </a:lnTo>
                <a:lnTo>
                  <a:pt x="3479291" y="524891"/>
                </a:lnTo>
                <a:lnTo>
                  <a:pt x="3479291" y="452374"/>
                </a:lnTo>
                <a:close/>
              </a:path>
              <a:path w="3479800" h="611505">
                <a:moveTo>
                  <a:pt x="2145411" y="87122"/>
                </a:moveTo>
                <a:lnTo>
                  <a:pt x="1997583" y="87122"/>
                </a:lnTo>
                <a:lnTo>
                  <a:pt x="2071877" y="386969"/>
                </a:lnTo>
                <a:lnTo>
                  <a:pt x="2145411" y="87122"/>
                </a:lnTo>
                <a:close/>
              </a:path>
              <a:path w="3479800" h="611505">
                <a:moveTo>
                  <a:pt x="1466596" y="87122"/>
                </a:moveTo>
                <a:lnTo>
                  <a:pt x="1406779" y="87122"/>
                </a:lnTo>
                <a:lnTo>
                  <a:pt x="1466596" y="340995"/>
                </a:lnTo>
                <a:lnTo>
                  <a:pt x="1466596" y="87122"/>
                </a:lnTo>
                <a:close/>
              </a:path>
              <a:path w="3479800" h="611505">
                <a:moveTo>
                  <a:pt x="2619629" y="87122"/>
                </a:moveTo>
                <a:lnTo>
                  <a:pt x="2559685" y="87122"/>
                </a:lnTo>
                <a:lnTo>
                  <a:pt x="2619629" y="340995"/>
                </a:lnTo>
                <a:lnTo>
                  <a:pt x="2619629" y="87122"/>
                </a:lnTo>
                <a:close/>
              </a:path>
              <a:path w="3479800" h="611505">
                <a:moveTo>
                  <a:pt x="3479291" y="228346"/>
                </a:moveTo>
                <a:lnTo>
                  <a:pt x="3224149" y="228346"/>
                </a:lnTo>
                <a:lnTo>
                  <a:pt x="3224149" y="300609"/>
                </a:lnTo>
                <a:lnTo>
                  <a:pt x="3479291" y="300609"/>
                </a:lnTo>
                <a:lnTo>
                  <a:pt x="3479291" y="228346"/>
                </a:lnTo>
                <a:close/>
              </a:path>
              <a:path w="3479800" h="611505">
                <a:moveTo>
                  <a:pt x="1009764" y="87122"/>
                </a:moveTo>
                <a:lnTo>
                  <a:pt x="923556" y="87122"/>
                </a:lnTo>
                <a:lnTo>
                  <a:pt x="966660" y="257810"/>
                </a:lnTo>
                <a:lnTo>
                  <a:pt x="1009764" y="87122"/>
                </a:lnTo>
                <a:close/>
              </a:path>
              <a:path w="3479800" h="611505">
                <a:moveTo>
                  <a:pt x="3077464" y="87122"/>
                </a:moveTo>
                <a:lnTo>
                  <a:pt x="2991231" y="87122"/>
                </a:lnTo>
                <a:lnTo>
                  <a:pt x="3034411" y="257810"/>
                </a:lnTo>
                <a:lnTo>
                  <a:pt x="3077464" y="871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73480" y="1717548"/>
            <a:ext cx="55244" cy="327660"/>
          </a:xfrm>
          <a:custGeom>
            <a:avLst/>
            <a:gdLst/>
            <a:ahLst/>
            <a:cxnLst/>
            <a:rect l="l" t="t" r="r" b="b"/>
            <a:pathLst>
              <a:path w="55244" h="327660">
                <a:moveTo>
                  <a:pt x="27546" y="0"/>
                </a:moveTo>
                <a:lnTo>
                  <a:pt x="27101" y="0"/>
                </a:lnTo>
                <a:lnTo>
                  <a:pt x="15242" y="1857"/>
                </a:lnTo>
                <a:lnTo>
                  <a:pt x="6773" y="7429"/>
                </a:lnTo>
                <a:lnTo>
                  <a:pt x="1693" y="16716"/>
                </a:lnTo>
                <a:lnTo>
                  <a:pt x="0" y="29717"/>
                </a:lnTo>
                <a:lnTo>
                  <a:pt x="0" y="297941"/>
                </a:lnTo>
                <a:lnTo>
                  <a:pt x="1707" y="310943"/>
                </a:lnTo>
                <a:lnTo>
                  <a:pt x="6829" y="320230"/>
                </a:lnTo>
                <a:lnTo>
                  <a:pt x="15366" y="325802"/>
                </a:lnTo>
                <a:lnTo>
                  <a:pt x="27317" y="327659"/>
                </a:lnTo>
                <a:lnTo>
                  <a:pt x="39369" y="325802"/>
                </a:lnTo>
                <a:lnTo>
                  <a:pt x="47977" y="320230"/>
                </a:lnTo>
                <a:lnTo>
                  <a:pt x="53142" y="310943"/>
                </a:lnTo>
                <a:lnTo>
                  <a:pt x="54863" y="297941"/>
                </a:lnTo>
                <a:lnTo>
                  <a:pt x="54863" y="29717"/>
                </a:lnTo>
                <a:lnTo>
                  <a:pt x="53156" y="16787"/>
                </a:lnTo>
                <a:lnTo>
                  <a:pt x="48034" y="7524"/>
                </a:lnTo>
                <a:lnTo>
                  <a:pt x="39497" y="1928"/>
                </a:lnTo>
                <a:lnTo>
                  <a:pt x="27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27148" y="1717548"/>
            <a:ext cx="55244" cy="327660"/>
          </a:xfrm>
          <a:custGeom>
            <a:avLst/>
            <a:gdLst/>
            <a:ahLst/>
            <a:cxnLst/>
            <a:rect l="l" t="t" r="r" b="b"/>
            <a:pathLst>
              <a:path w="55244" h="327660">
                <a:moveTo>
                  <a:pt x="27558" y="0"/>
                </a:moveTo>
                <a:lnTo>
                  <a:pt x="27050" y="0"/>
                </a:lnTo>
                <a:lnTo>
                  <a:pt x="15216" y="1857"/>
                </a:lnTo>
                <a:lnTo>
                  <a:pt x="6762" y="7429"/>
                </a:lnTo>
                <a:lnTo>
                  <a:pt x="1690" y="16716"/>
                </a:lnTo>
                <a:lnTo>
                  <a:pt x="0" y="29717"/>
                </a:lnTo>
                <a:lnTo>
                  <a:pt x="0" y="297941"/>
                </a:lnTo>
                <a:lnTo>
                  <a:pt x="1712" y="310943"/>
                </a:lnTo>
                <a:lnTo>
                  <a:pt x="6842" y="320230"/>
                </a:lnTo>
                <a:lnTo>
                  <a:pt x="15376" y="325802"/>
                </a:lnTo>
                <a:lnTo>
                  <a:pt x="27304" y="327659"/>
                </a:lnTo>
                <a:lnTo>
                  <a:pt x="39379" y="325802"/>
                </a:lnTo>
                <a:lnTo>
                  <a:pt x="47990" y="320230"/>
                </a:lnTo>
                <a:lnTo>
                  <a:pt x="53147" y="310943"/>
                </a:lnTo>
                <a:lnTo>
                  <a:pt x="54863" y="297941"/>
                </a:lnTo>
                <a:lnTo>
                  <a:pt x="54863" y="29717"/>
                </a:lnTo>
                <a:lnTo>
                  <a:pt x="53151" y="16787"/>
                </a:lnTo>
                <a:lnTo>
                  <a:pt x="48021" y="7524"/>
                </a:lnTo>
                <a:lnTo>
                  <a:pt x="39487" y="1928"/>
                </a:lnTo>
                <a:lnTo>
                  <a:pt x="27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1395" y="1725167"/>
            <a:ext cx="56515" cy="125095"/>
          </a:xfrm>
          <a:custGeom>
            <a:avLst/>
            <a:gdLst/>
            <a:ahLst/>
            <a:cxnLst/>
            <a:rect l="l" t="t" r="r" b="b"/>
            <a:pathLst>
              <a:path w="56515" h="125094">
                <a:moveTo>
                  <a:pt x="28308" y="0"/>
                </a:moveTo>
                <a:lnTo>
                  <a:pt x="0" y="0"/>
                </a:lnTo>
                <a:lnTo>
                  <a:pt x="0" y="124968"/>
                </a:lnTo>
                <a:lnTo>
                  <a:pt x="29298" y="124968"/>
                </a:lnTo>
                <a:lnTo>
                  <a:pt x="35458" y="124333"/>
                </a:lnTo>
                <a:lnTo>
                  <a:pt x="56388" y="95377"/>
                </a:lnTo>
                <a:lnTo>
                  <a:pt x="56388" y="29845"/>
                </a:lnTo>
                <a:lnTo>
                  <a:pt x="54633" y="16769"/>
                </a:lnTo>
                <a:lnTo>
                  <a:pt x="49368" y="7445"/>
                </a:lnTo>
                <a:lnTo>
                  <a:pt x="40593" y="1859"/>
                </a:lnTo>
                <a:lnTo>
                  <a:pt x="283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44395" y="1725167"/>
            <a:ext cx="56515" cy="312420"/>
          </a:xfrm>
          <a:custGeom>
            <a:avLst/>
            <a:gdLst/>
            <a:ahLst/>
            <a:cxnLst/>
            <a:rect l="l" t="t" r="r" b="b"/>
            <a:pathLst>
              <a:path w="56514" h="312419">
                <a:moveTo>
                  <a:pt x="28321" y="0"/>
                </a:moveTo>
                <a:lnTo>
                  <a:pt x="0" y="0"/>
                </a:lnTo>
                <a:lnTo>
                  <a:pt x="0" y="312420"/>
                </a:lnTo>
                <a:lnTo>
                  <a:pt x="28321" y="312420"/>
                </a:lnTo>
                <a:lnTo>
                  <a:pt x="40582" y="310564"/>
                </a:lnTo>
                <a:lnTo>
                  <a:pt x="49355" y="305006"/>
                </a:lnTo>
                <a:lnTo>
                  <a:pt x="54627" y="295757"/>
                </a:lnTo>
                <a:lnTo>
                  <a:pt x="56387" y="282829"/>
                </a:lnTo>
                <a:lnTo>
                  <a:pt x="56387" y="29845"/>
                </a:lnTo>
                <a:lnTo>
                  <a:pt x="54627" y="16769"/>
                </a:lnTo>
                <a:lnTo>
                  <a:pt x="49355" y="7445"/>
                </a:lnTo>
                <a:lnTo>
                  <a:pt x="40582" y="1859"/>
                </a:lnTo>
                <a:lnTo>
                  <a:pt x="283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01395" y="1912620"/>
            <a:ext cx="56515" cy="125095"/>
          </a:xfrm>
          <a:custGeom>
            <a:avLst/>
            <a:gdLst/>
            <a:ahLst/>
            <a:cxnLst/>
            <a:rect l="l" t="t" r="r" b="b"/>
            <a:pathLst>
              <a:path w="56515" h="125094">
                <a:moveTo>
                  <a:pt x="29298" y="0"/>
                </a:moveTo>
                <a:lnTo>
                  <a:pt x="0" y="0"/>
                </a:lnTo>
                <a:lnTo>
                  <a:pt x="0" y="124968"/>
                </a:lnTo>
                <a:lnTo>
                  <a:pt x="28308" y="124968"/>
                </a:lnTo>
                <a:lnTo>
                  <a:pt x="40593" y="123112"/>
                </a:lnTo>
                <a:lnTo>
                  <a:pt x="49368" y="117554"/>
                </a:lnTo>
                <a:lnTo>
                  <a:pt x="54633" y="108305"/>
                </a:lnTo>
                <a:lnTo>
                  <a:pt x="56388" y="95377"/>
                </a:lnTo>
                <a:lnTo>
                  <a:pt x="56388" y="29591"/>
                </a:lnTo>
                <a:lnTo>
                  <a:pt x="29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2272792"/>
            <a:ext cx="6878320" cy="612140"/>
          </a:xfrm>
          <a:custGeom>
            <a:avLst/>
            <a:gdLst/>
            <a:ahLst/>
            <a:cxnLst/>
            <a:rect l="l" t="t" r="r" b="b"/>
            <a:pathLst>
              <a:path w="6878320" h="612139">
                <a:moveTo>
                  <a:pt x="6877811" y="0"/>
                </a:moveTo>
                <a:lnTo>
                  <a:pt x="0" y="0"/>
                </a:lnTo>
                <a:lnTo>
                  <a:pt x="0" y="612140"/>
                </a:lnTo>
                <a:lnTo>
                  <a:pt x="6877811" y="612140"/>
                </a:lnTo>
                <a:lnTo>
                  <a:pt x="6877811" y="533400"/>
                </a:lnTo>
                <a:lnTo>
                  <a:pt x="5287391" y="533400"/>
                </a:lnTo>
                <a:lnTo>
                  <a:pt x="5247719" y="527050"/>
                </a:lnTo>
                <a:lnTo>
                  <a:pt x="5245539" y="525780"/>
                </a:lnTo>
                <a:lnTo>
                  <a:pt x="479513" y="525780"/>
                </a:lnTo>
                <a:lnTo>
                  <a:pt x="479513" y="149860"/>
                </a:lnTo>
                <a:lnTo>
                  <a:pt x="420357" y="149860"/>
                </a:lnTo>
                <a:lnTo>
                  <a:pt x="420357" y="87630"/>
                </a:lnTo>
                <a:lnTo>
                  <a:pt x="5245695" y="87630"/>
                </a:lnTo>
                <a:lnTo>
                  <a:pt x="5247719" y="86360"/>
                </a:lnTo>
                <a:lnTo>
                  <a:pt x="5287391" y="80010"/>
                </a:lnTo>
                <a:lnTo>
                  <a:pt x="6877811" y="80010"/>
                </a:lnTo>
                <a:lnTo>
                  <a:pt x="6877811" y="0"/>
                </a:lnTo>
                <a:close/>
              </a:path>
              <a:path w="6878320" h="612139">
                <a:moveTo>
                  <a:pt x="5430901" y="382270"/>
                </a:moveTo>
                <a:lnTo>
                  <a:pt x="5378196" y="382270"/>
                </a:lnTo>
                <a:lnTo>
                  <a:pt x="5378196" y="440690"/>
                </a:lnTo>
                <a:lnTo>
                  <a:pt x="5372526" y="481330"/>
                </a:lnTo>
                <a:lnTo>
                  <a:pt x="5355510" y="510540"/>
                </a:lnTo>
                <a:lnTo>
                  <a:pt x="5327136" y="527050"/>
                </a:lnTo>
                <a:lnTo>
                  <a:pt x="5287391" y="533400"/>
                </a:lnTo>
                <a:lnTo>
                  <a:pt x="5640070" y="533400"/>
                </a:lnTo>
                <a:lnTo>
                  <a:pt x="5600305" y="527050"/>
                </a:lnTo>
                <a:lnTo>
                  <a:pt x="5598119" y="525780"/>
                </a:lnTo>
                <a:lnTo>
                  <a:pt x="5430901" y="525780"/>
                </a:lnTo>
                <a:lnTo>
                  <a:pt x="5430901" y="382270"/>
                </a:lnTo>
                <a:close/>
              </a:path>
              <a:path w="6878320" h="612139">
                <a:moveTo>
                  <a:pt x="5640070" y="143510"/>
                </a:moveTo>
                <a:lnTo>
                  <a:pt x="5639562" y="143510"/>
                </a:lnTo>
                <a:lnTo>
                  <a:pt x="5627653" y="144780"/>
                </a:lnTo>
                <a:lnTo>
                  <a:pt x="5619162" y="149860"/>
                </a:lnTo>
                <a:lnTo>
                  <a:pt x="5614076" y="160020"/>
                </a:lnTo>
                <a:lnTo>
                  <a:pt x="5612384" y="172720"/>
                </a:lnTo>
                <a:lnTo>
                  <a:pt x="5612384" y="212090"/>
                </a:lnTo>
                <a:lnTo>
                  <a:pt x="5616076" y="227330"/>
                </a:lnTo>
                <a:lnTo>
                  <a:pt x="5627163" y="245110"/>
                </a:lnTo>
                <a:lnTo>
                  <a:pt x="5645656" y="264160"/>
                </a:lnTo>
                <a:lnTo>
                  <a:pt x="5671566" y="284480"/>
                </a:lnTo>
                <a:lnTo>
                  <a:pt x="5697402" y="306070"/>
                </a:lnTo>
                <a:lnTo>
                  <a:pt x="5715857" y="330200"/>
                </a:lnTo>
                <a:lnTo>
                  <a:pt x="5726930" y="356870"/>
                </a:lnTo>
                <a:lnTo>
                  <a:pt x="5730621" y="386080"/>
                </a:lnTo>
                <a:lnTo>
                  <a:pt x="5730621" y="440690"/>
                </a:lnTo>
                <a:lnTo>
                  <a:pt x="5724973" y="481330"/>
                </a:lnTo>
                <a:lnTo>
                  <a:pt x="5708015" y="510540"/>
                </a:lnTo>
                <a:lnTo>
                  <a:pt x="5679721" y="527050"/>
                </a:lnTo>
                <a:lnTo>
                  <a:pt x="5640070" y="533400"/>
                </a:lnTo>
                <a:lnTo>
                  <a:pt x="5992241" y="533400"/>
                </a:lnTo>
                <a:lnTo>
                  <a:pt x="5952569" y="527050"/>
                </a:lnTo>
                <a:lnTo>
                  <a:pt x="5950389" y="525780"/>
                </a:lnTo>
                <a:lnTo>
                  <a:pt x="5783326" y="525780"/>
                </a:lnTo>
                <a:lnTo>
                  <a:pt x="5783326" y="231140"/>
                </a:lnTo>
                <a:lnTo>
                  <a:pt x="5667502" y="231140"/>
                </a:lnTo>
                <a:lnTo>
                  <a:pt x="5667502" y="172720"/>
                </a:lnTo>
                <a:lnTo>
                  <a:pt x="5665787" y="160020"/>
                </a:lnTo>
                <a:lnTo>
                  <a:pt x="5660644" y="151130"/>
                </a:lnTo>
                <a:lnTo>
                  <a:pt x="5652071" y="144780"/>
                </a:lnTo>
                <a:lnTo>
                  <a:pt x="5640070" y="143510"/>
                </a:lnTo>
                <a:close/>
              </a:path>
              <a:path w="6878320" h="612139">
                <a:moveTo>
                  <a:pt x="6459093" y="80010"/>
                </a:moveTo>
                <a:lnTo>
                  <a:pt x="5992241" y="80010"/>
                </a:lnTo>
                <a:lnTo>
                  <a:pt x="6032005" y="86360"/>
                </a:lnTo>
                <a:lnTo>
                  <a:pt x="6060424" y="104140"/>
                </a:lnTo>
                <a:lnTo>
                  <a:pt x="6077483" y="132080"/>
                </a:lnTo>
                <a:lnTo>
                  <a:pt x="6083173" y="172720"/>
                </a:lnTo>
                <a:lnTo>
                  <a:pt x="6083173" y="440690"/>
                </a:lnTo>
                <a:lnTo>
                  <a:pt x="6077483" y="481330"/>
                </a:lnTo>
                <a:lnTo>
                  <a:pt x="6060424" y="510540"/>
                </a:lnTo>
                <a:lnTo>
                  <a:pt x="6032005" y="527050"/>
                </a:lnTo>
                <a:lnTo>
                  <a:pt x="5992241" y="533400"/>
                </a:lnTo>
                <a:lnTo>
                  <a:pt x="6459220" y="533400"/>
                </a:lnTo>
                <a:lnTo>
                  <a:pt x="6419474" y="527050"/>
                </a:lnTo>
                <a:lnTo>
                  <a:pt x="6417292" y="525780"/>
                </a:lnTo>
                <a:lnTo>
                  <a:pt x="6134735" y="525780"/>
                </a:lnTo>
                <a:lnTo>
                  <a:pt x="6134735" y="87630"/>
                </a:lnTo>
                <a:lnTo>
                  <a:pt x="6417397" y="87630"/>
                </a:lnTo>
                <a:lnTo>
                  <a:pt x="6419421" y="86360"/>
                </a:lnTo>
                <a:lnTo>
                  <a:pt x="6459093" y="80010"/>
                </a:lnTo>
                <a:close/>
              </a:path>
              <a:path w="6878320" h="612139">
                <a:moveTo>
                  <a:pt x="6459220" y="143510"/>
                </a:moveTo>
                <a:lnTo>
                  <a:pt x="6458839" y="143510"/>
                </a:lnTo>
                <a:lnTo>
                  <a:pt x="6446910" y="144780"/>
                </a:lnTo>
                <a:lnTo>
                  <a:pt x="6438376" y="149860"/>
                </a:lnTo>
                <a:lnTo>
                  <a:pt x="6433246" y="160020"/>
                </a:lnTo>
                <a:lnTo>
                  <a:pt x="6431534" y="172720"/>
                </a:lnTo>
                <a:lnTo>
                  <a:pt x="6431534" y="212090"/>
                </a:lnTo>
                <a:lnTo>
                  <a:pt x="6435244" y="227330"/>
                </a:lnTo>
                <a:lnTo>
                  <a:pt x="6446361" y="245110"/>
                </a:lnTo>
                <a:lnTo>
                  <a:pt x="6464859" y="264160"/>
                </a:lnTo>
                <a:lnTo>
                  <a:pt x="6490716" y="284480"/>
                </a:lnTo>
                <a:lnTo>
                  <a:pt x="6516625" y="306070"/>
                </a:lnTo>
                <a:lnTo>
                  <a:pt x="6535118" y="330200"/>
                </a:lnTo>
                <a:lnTo>
                  <a:pt x="6546205" y="356870"/>
                </a:lnTo>
                <a:lnTo>
                  <a:pt x="6549898" y="386080"/>
                </a:lnTo>
                <a:lnTo>
                  <a:pt x="6549898" y="440690"/>
                </a:lnTo>
                <a:lnTo>
                  <a:pt x="6544230" y="481330"/>
                </a:lnTo>
                <a:lnTo>
                  <a:pt x="6527228" y="510540"/>
                </a:lnTo>
                <a:lnTo>
                  <a:pt x="6498891" y="527050"/>
                </a:lnTo>
                <a:lnTo>
                  <a:pt x="6459220" y="533400"/>
                </a:lnTo>
                <a:lnTo>
                  <a:pt x="6877811" y="533400"/>
                </a:lnTo>
                <a:lnTo>
                  <a:pt x="6877811" y="231140"/>
                </a:lnTo>
                <a:lnTo>
                  <a:pt x="6486779" y="231140"/>
                </a:lnTo>
                <a:lnTo>
                  <a:pt x="6486779" y="172720"/>
                </a:lnTo>
                <a:lnTo>
                  <a:pt x="6485062" y="160020"/>
                </a:lnTo>
                <a:lnTo>
                  <a:pt x="6479905" y="151130"/>
                </a:lnTo>
                <a:lnTo>
                  <a:pt x="6471294" y="144780"/>
                </a:lnTo>
                <a:lnTo>
                  <a:pt x="6459220" y="143510"/>
                </a:lnTo>
                <a:close/>
              </a:path>
              <a:path w="6878320" h="612139">
                <a:moveTo>
                  <a:pt x="638263" y="87630"/>
                </a:moveTo>
                <a:lnTo>
                  <a:pt x="601865" y="87630"/>
                </a:lnTo>
                <a:lnTo>
                  <a:pt x="601865" y="149860"/>
                </a:lnTo>
                <a:lnTo>
                  <a:pt x="542709" y="149860"/>
                </a:lnTo>
                <a:lnTo>
                  <a:pt x="542709" y="525780"/>
                </a:lnTo>
                <a:lnTo>
                  <a:pt x="638263" y="525780"/>
                </a:lnTo>
                <a:lnTo>
                  <a:pt x="638263" y="87630"/>
                </a:lnTo>
                <a:close/>
              </a:path>
              <a:path w="6878320" h="612139">
                <a:moveTo>
                  <a:pt x="756589" y="337820"/>
                </a:moveTo>
                <a:lnTo>
                  <a:pt x="701446" y="337820"/>
                </a:lnTo>
                <a:lnTo>
                  <a:pt x="701446" y="525780"/>
                </a:lnTo>
                <a:lnTo>
                  <a:pt x="756589" y="525780"/>
                </a:lnTo>
                <a:lnTo>
                  <a:pt x="756589" y="337820"/>
                </a:lnTo>
                <a:close/>
              </a:path>
              <a:path w="6878320" h="612139">
                <a:moveTo>
                  <a:pt x="876414" y="87630"/>
                </a:moveTo>
                <a:lnTo>
                  <a:pt x="819772" y="87630"/>
                </a:lnTo>
                <a:lnTo>
                  <a:pt x="819772" y="525780"/>
                </a:lnTo>
                <a:lnTo>
                  <a:pt x="876414" y="525780"/>
                </a:lnTo>
                <a:lnTo>
                  <a:pt x="876414" y="87630"/>
                </a:lnTo>
                <a:close/>
              </a:path>
              <a:path w="6878320" h="612139">
                <a:moveTo>
                  <a:pt x="947623" y="332740"/>
                </a:moveTo>
                <a:lnTo>
                  <a:pt x="939596" y="334010"/>
                </a:lnTo>
                <a:lnTo>
                  <a:pt x="939596" y="525780"/>
                </a:lnTo>
                <a:lnTo>
                  <a:pt x="1004557" y="525780"/>
                </a:lnTo>
                <a:lnTo>
                  <a:pt x="947623" y="332740"/>
                </a:lnTo>
                <a:close/>
              </a:path>
              <a:path w="6878320" h="612139">
                <a:moveTo>
                  <a:pt x="1105027" y="87630"/>
                </a:moveTo>
                <a:lnTo>
                  <a:pt x="968387" y="87630"/>
                </a:lnTo>
                <a:lnTo>
                  <a:pt x="1005216" y="92710"/>
                </a:lnTo>
                <a:lnTo>
                  <a:pt x="1031520" y="110490"/>
                </a:lnTo>
                <a:lnTo>
                  <a:pt x="1047302" y="139700"/>
                </a:lnTo>
                <a:lnTo>
                  <a:pt x="1052563" y="180340"/>
                </a:lnTo>
                <a:lnTo>
                  <a:pt x="1052563" y="246380"/>
                </a:lnTo>
                <a:lnTo>
                  <a:pt x="1049451" y="271780"/>
                </a:lnTo>
                <a:lnTo>
                  <a:pt x="1040115" y="293370"/>
                </a:lnTo>
                <a:lnTo>
                  <a:pt x="1024558" y="309880"/>
                </a:lnTo>
                <a:lnTo>
                  <a:pt x="1002779" y="322580"/>
                </a:lnTo>
                <a:lnTo>
                  <a:pt x="1073772" y="525780"/>
                </a:lnTo>
                <a:lnTo>
                  <a:pt x="1105027" y="525780"/>
                </a:lnTo>
                <a:lnTo>
                  <a:pt x="1105027" y="87630"/>
                </a:lnTo>
                <a:close/>
              </a:path>
              <a:path w="6878320" h="612139">
                <a:moveTo>
                  <a:pt x="1314577" y="87630"/>
                </a:moveTo>
                <a:lnTo>
                  <a:pt x="1268907" y="87630"/>
                </a:lnTo>
                <a:lnTo>
                  <a:pt x="1268907" y="149860"/>
                </a:lnTo>
                <a:lnTo>
                  <a:pt x="1168209" y="149860"/>
                </a:lnTo>
                <a:lnTo>
                  <a:pt x="1168209" y="275590"/>
                </a:lnTo>
                <a:lnTo>
                  <a:pt x="1254836" y="275590"/>
                </a:lnTo>
                <a:lnTo>
                  <a:pt x="1254836" y="337820"/>
                </a:lnTo>
                <a:lnTo>
                  <a:pt x="1168209" y="337820"/>
                </a:lnTo>
                <a:lnTo>
                  <a:pt x="1168209" y="463550"/>
                </a:lnTo>
                <a:lnTo>
                  <a:pt x="1268907" y="463550"/>
                </a:lnTo>
                <a:lnTo>
                  <a:pt x="1268907" y="525780"/>
                </a:lnTo>
                <a:lnTo>
                  <a:pt x="1314577" y="525780"/>
                </a:lnTo>
                <a:lnTo>
                  <a:pt x="1314577" y="87630"/>
                </a:lnTo>
                <a:close/>
              </a:path>
              <a:path w="6878320" h="612139">
                <a:moveTo>
                  <a:pt x="1647952" y="87630"/>
                </a:moveTo>
                <a:lnTo>
                  <a:pt x="1478534" y="87630"/>
                </a:lnTo>
                <a:lnTo>
                  <a:pt x="1478534" y="149860"/>
                </a:lnTo>
                <a:lnTo>
                  <a:pt x="1377823" y="149860"/>
                </a:lnTo>
                <a:lnTo>
                  <a:pt x="1377823" y="275590"/>
                </a:lnTo>
                <a:lnTo>
                  <a:pt x="1464437" y="275590"/>
                </a:lnTo>
                <a:lnTo>
                  <a:pt x="1464437" y="337820"/>
                </a:lnTo>
                <a:lnTo>
                  <a:pt x="1377823" y="337820"/>
                </a:lnTo>
                <a:lnTo>
                  <a:pt x="1377823" y="463550"/>
                </a:lnTo>
                <a:lnTo>
                  <a:pt x="1478534" y="463550"/>
                </a:lnTo>
                <a:lnTo>
                  <a:pt x="1478534" y="525780"/>
                </a:lnTo>
                <a:lnTo>
                  <a:pt x="1647952" y="525780"/>
                </a:lnTo>
                <a:lnTo>
                  <a:pt x="1647952" y="87630"/>
                </a:lnTo>
                <a:close/>
              </a:path>
              <a:path w="6878320" h="612139">
                <a:moveTo>
                  <a:pt x="1711198" y="331470"/>
                </a:moveTo>
                <a:lnTo>
                  <a:pt x="1711198" y="525780"/>
                </a:lnTo>
                <a:lnTo>
                  <a:pt x="1778381" y="525780"/>
                </a:lnTo>
                <a:lnTo>
                  <a:pt x="1711198" y="331470"/>
                </a:lnTo>
                <a:close/>
              </a:path>
              <a:path w="6878320" h="612139">
                <a:moveTo>
                  <a:pt x="1886204" y="87630"/>
                </a:moveTo>
                <a:lnTo>
                  <a:pt x="1846072" y="87630"/>
                </a:lnTo>
                <a:lnTo>
                  <a:pt x="1762506" y="307340"/>
                </a:lnTo>
                <a:lnTo>
                  <a:pt x="1846072" y="525780"/>
                </a:lnTo>
                <a:lnTo>
                  <a:pt x="1886204" y="525780"/>
                </a:lnTo>
                <a:lnTo>
                  <a:pt x="1886204" y="87630"/>
                </a:lnTo>
                <a:close/>
              </a:path>
              <a:path w="6878320" h="612139">
                <a:moveTo>
                  <a:pt x="2075688" y="87630"/>
                </a:moveTo>
                <a:lnTo>
                  <a:pt x="2050033" y="87630"/>
                </a:lnTo>
                <a:lnTo>
                  <a:pt x="2050033" y="149860"/>
                </a:lnTo>
                <a:lnTo>
                  <a:pt x="1949323" y="149860"/>
                </a:lnTo>
                <a:lnTo>
                  <a:pt x="1949323" y="275590"/>
                </a:lnTo>
                <a:lnTo>
                  <a:pt x="2035937" y="275590"/>
                </a:lnTo>
                <a:lnTo>
                  <a:pt x="2035937" y="337820"/>
                </a:lnTo>
                <a:lnTo>
                  <a:pt x="1949323" y="337820"/>
                </a:lnTo>
                <a:lnTo>
                  <a:pt x="1949323" y="463550"/>
                </a:lnTo>
                <a:lnTo>
                  <a:pt x="2050033" y="463550"/>
                </a:lnTo>
                <a:lnTo>
                  <a:pt x="2050033" y="525780"/>
                </a:lnTo>
                <a:lnTo>
                  <a:pt x="2154174" y="525780"/>
                </a:lnTo>
                <a:lnTo>
                  <a:pt x="2154174" y="341630"/>
                </a:lnTo>
                <a:lnTo>
                  <a:pt x="2152269" y="336550"/>
                </a:lnTo>
                <a:lnTo>
                  <a:pt x="2075688" y="87630"/>
                </a:lnTo>
                <a:close/>
              </a:path>
              <a:path w="6878320" h="612139">
                <a:moveTo>
                  <a:pt x="2438654" y="87630"/>
                </a:moveTo>
                <a:lnTo>
                  <a:pt x="2295779" y="87630"/>
                </a:lnTo>
                <a:lnTo>
                  <a:pt x="2219198" y="336550"/>
                </a:lnTo>
                <a:lnTo>
                  <a:pt x="2217420" y="341630"/>
                </a:lnTo>
                <a:lnTo>
                  <a:pt x="2217420" y="525780"/>
                </a:lnTo>
                <a:lnTo>
                  <a:pt x="2438654" y="525780"/>
                </a:lnTo>
                <a:lnTo>
                  <a:pt x="2438654" y="87630"/>
                </a:lnTo>
                <a:close/>
              </a:path>
              <a:path w="6878320" h="612139">
                <a:moveTo>
                  <a:pt x="2509901" y="332740"/>
                </a:moveTo>
                <a:lnTo>
                  <a:pt x="2501900" y="334010"/>
                </a:lnTo>
                <a:lnTo>
                  <a:pt x="2501900" y="525780"/>
                </a:lnTo>
                <a:lnTo>
                  <a:pt x="2566797" y="525780"/>
                </a:lnTo>
                <a:lnTo>
                  <a:pt x="2509901" y="332740"/>
                </a:lnTo>
                <a:close/>
              </a:path>
              <a:path w="6878320" h="612139">
                <a:moveTo>
                  <a:pt x="2667254" y="87630"/>
                </a:moveTo>
                <a:lnTo>
                  <a:pt x="2530602" y="87630"/>
                </a:lnTo>
                <a:lnTo>
                  <a:pt x="2567439" y="92710"/>
                </a:lnTo>
                <a:lnTo>
                  <a:pt x="2593752" y="110490"/>
                </a:lnTo>
                <a:lnTo>
                  <a:pt x="2609540" y="139700"/>
                </a:lnTo>
                <a:lnTo>
                  <a:pt x="2614803" y="180340"/>
                </a:lnTo>
                <a:lnTo>
                  <a:pt x="2614803" y="246380"/>
                </a:lnTo>
                <a:lnTo>
                  <a:pt x="2611685" y="271780"/>
                </a:lnTo>
                <a:lnTo>
                  <a:pt x="2602341" y="293370"/>
                </a:lnTo>
                <a:lnTo>
                  <a:pt x="2586781" y="309880"/>
                </a:lnTo>
                <a:lnTo>
                  <a:pt x="2565019" y="322580"/>
                </a:lnTo>
                <a:lnTo>
                  <a:pt x="2636012" y="525780"/>
                </a:lnTo>
                <a:lnTo>
                  <a:pt x="2667254" y="525780"/>
                </a:lnTo>
                <a:lnTo>
                  <a:pt x="2667254" y="87630"/>
                </a:lnTo>
                <a:close/>
              </a:path>
              <a:path w="6878320" h="612139">
                <a:moveTo>
                  <a:pt x="2918206" y="149860"/>
                </a:moveTo>
                <a:lnTo>
                  <a:pt x="2730500" y="149860"/>
                </a:lnTo>
                <a:lnTo>
                  <a:pt x="2730500" y="275590"/>
                </a:lnTo>
                <a:lnTo>
                  <a:pt x="2817114" y="275590"/>
                </a:lnTo>
                <a:lnTo>
                  <a:pt x="2817114" y="337820"/>
                </a:lnTo>
                <a:lnTo>
                  <a:pt x="2730500" y="337820"/>
                </a:lnTo>
                <a:lnTo>
                  <a:pt x="2730500" y="463550"/>
                </a:lnTo>
                <a:lnTo>
                  <a:pt x="2831211" y="463550"/>
                </a:lnTo>
                <a:lnTo>
                  <a:pt x="2831211" y="525780"/>
                </a:lnTo>
                <a:lnTo>
                  <a:pt x="2918206" y="525780"/>
                </a:lnTo>
                <a:lnTo>
                  <a:pt x="2918206" y="149860"/>
                </a:lnTo>
                <a:close/>
              </a:path>
              <a:path w="6878320" h="612139">
                <a:moveTo>
                  <a:pt x="3077972" y="87630"/>
                </a:moveTo>
                <a:lnTo>
                  <a:pt x="3040507" y="87630"/>
                </a:lnTo>
                <a:lnTo>
                  <a:pt x="3040507" y="149860"/>
                </a:lnTo>
                <a:lnTo>
                  <a:pt x="2981325" y="149860"/>
                </a:lnTo>
                <a:lnTo>
                  <a:pt x="2981325" y="525780"/>
                </a:lnTo>
                <a:lnTo>
                  <a:pt x="3077972" y="525780"/>
                </a:lnTo>
                <a:lnTo>
                  <a:pt x="3077972" y="87630"/>
                </a:lnTo>
                <a:close/>
              </a:path>
              <a:path w="6878320" h="612139">
                <a:moveTo>
                  <a:pt x="3200781" y="87630"/>
                </a:moveTo>
                <a:lnTo>
                  <a:pt x="3141218" y="87630"/>
                </a:lnTo>
                <a:lnTo>
                  <a:pt x="3141218" y="525780"/>
                </a:lnTo>
                <a:lnTo>
                  <a:pt x="3200781" y="525780"/>
                </a:lnTo>
                <a:lnTo>
                  <a:pt x="3200781" y="87630"/>
                </a:lnTo>
                <a:close/>
              </a:path>
              <a:path w="6878320" h="612139">
                <a:moveTo>
                  <a:pt x="3271901" y="332740"/>
                </a:moveTo>
                <a:lnTo>
                  <a:pt x="3263900" y="334010"/>
                </a:lnTo>
                <a:lnTo>
                  <a:pt x="3263900" y="525780"/>
                </a:lnTo>
                <a:lnTo>
                  <a:pt x="3328924" y="525780"/>
                </a:lnTo>
                <a:lnTo>
                  <a:pt x="3271901" y="332740"/>
                </a:lnTo>
                <a:close/>
              </a:path>
              <a:path w="6878320" h="612139">
                <a:moveTo>
                  <a:pt x="3429380" y="87630"/>
                </a:moveTo>
                <a:lnTo>
                  <a:pt x="3292729" y="87630"/>
                </a:lnTo>
                <a:lnTo>
                  <a:pt x="3329566" y="92710"/>
                </a:lnTo>
                <a:lnTo>
                  <a:pt x="3355879" y="110490"/>
                </a:lnTo>
                <a:lnTo>
                  <a:pt x="3371667" y="139700"/>
                </a:lnTo>
                <a:lnTo>
                  <a:pt x="3376929" y="180340"/>
                </a:lnTo>
                <a:lnTo>
                  <a:pt x="3376929" y="246380"/>
                </a:lnTo>
                <a:lnTo>
                  <a:pt x="3373812" y="271780"/>
                </a:lnTo>
                <a:lnTo>
                  <a:pt x="3364468" y="293370"/>
                </a:lnTo>
                <a:lnTo>
                  <a:pt x="3348908" y="309880"/>
                </a:lnTo>
                <a:lnTo>
                  <a:pt x="3327146" y="322580"/>
                </a:lnTo>
                <a:lnTo>
                  <a:pt x="3398139" y="525780"/>
                </a:lnTo>
                <a:lnTo>
                  <a:pt x="3429380" y="525780"/>
                </a:lnTo>
                <a:lnTo>
                  <a:pt x="3429380" y="87630"/>
                </a:lnTo>
                <a:close/>
              </a:path>
              <a:path w="6878320" h="612139">
                <a:moveTo>
                  <a:pt x="3638930" y="87630"/>
                </a:moveTo>
                <a:lnTo>
                  <a:pt x="3593211" y="87630"/>
                </a:lnTo>
                <a:lnTo>
                  <a:pt x="3593211" y="149860"/>
                </a:lnTo>
                <a:lnTo>
                  <a:pt x="3492500" y="149860"/>
                </a:lnTo>
                <a:lnTo>
                  <a:pt x="3492500" y="275590"/>
                </a:lnTo>
                <a:lnTo>
                  <a:pt x="3579114" y="275590"/>
                </a:lnTo>
                <a:lnTo>
                  <a:pt x="3579114" y="337820"/>
                </a:lnTo>
                <a:lnTo>
                  <a:pt x="3492500" y="337820"/>
                </a:lnTo>
                <a:lnTo>
                  <a:pt x="3492500" y="463550"/>
                </a:lnTo>
                <a:lnTo>
                  <a:pt x="3593211" y="463550"/>
                </a:lnTo>
                <a:lnTo>
                  <a:pt x="3593211" y="525780"/>
                </a:lnTo>
                <a:lnTo>
                  <a:pt x="3638930" y="525780"/>
                </a:lnTo>
                <a:lnTo>
                  <a:pt x="3638930" y="87630"/>
                </a:lnTo>
                <a:close/>
              </a:path>
              <a:path w="6878320" h="612139">
                <a:moveTo>
                  <a:pt x="3700145" y="280670"/>
                </a:moveTo>
                <a:lnTo>
                  <a:pt x="3700145" y="525780"/>
                </a:lnTo>
                <a:lnTo>
                  <a:pt x="3755644" y="525780"/>
                </a:lnTo>
                <a:lnTo>
                  <a:pt x="3700145" y="280670"/>
                </a:lnTo>
                <a:close/>
              </a:path>
              <a:path w="6878320" h="612139">
                <a:moveTo>
                  <a:pt x="3852545" y="280670"/>
                </a:moveTo>
                <a:lnTo>
                  <a:pt x="3798570" y="525780"/>
                </a:lnTo>
                <a:lnTo>
                  <a:pt x="3852545" y="525780"/>
                </a:lnTo>
                <a:lnTo>
                  <a:pt x="3852545" y="280670"/>
                </a:lnTo>
                <a:close/>
              </a:path>
              <a:path w="6878320" h="612139">
                <a:moveTo>
                  <a:pt x="3972305" y="87630"/>
                </a:moveTo>
                <a:lnTo>
                  <a:pt x="3913124" y="87630"/>
                </a:lnTo>
                <a:lnTo>
                  <a:pt x="3913124" y="525780"/>
                </a:lnTo>
                <a:lnTo>
                  <a:pt x="3972305" y="525780"/>
                </a:lnTo>
                <a:lnTo>
                  <a:pt x="3972305" y="87630"/>
                </a:lnTo>
                <a:close/>
              </a:path>
              <a:path w="6878320" h="612139">
                <a:moveTo>
                  <a:pt x="4181855" y="87630"/>
                </a:moveTo>
                <a:lnTo>
                  <a:pt x="4136263" y="87630"/>
                </a:lnTo>
                <a:lnTo>
                  <a:pt x="4136263" y="149860"/>
                </a:lnTo>
                <a:lnTo>
                  <a:pt x="4035552" y="149860"/>
                </a:lnTo>
                <a:lnTo>
                  <a:pt x="4035552" y="275590"/>
                </a:lnTo>
                <a:lnTo>
                  <a:pt x="4122166" y="275590"/>
                </a:lnTo>
                <a:lnTo>
                  <a:pt x="4122166" y="337820"/>
                </a:lnTo>
                <a:lnTo>
                  <a:pt x="4035552" y="337820"/>
                </a:lnTo>
                <a:lnTo>
                  <a:pt x="4035552" y="463550"/>
                </a:lnTo>
                <a:lnTo>
                  <a:pt x="4136263" y="463550"/>
                </a:lnTo>
                <a:lnTo>
                  <a:pt x="4136263" y="525780"/>
                </a:lnTo>
                <a:lnTo>
                  <a:pt x="4181855" y="525780"/>
                </a:lnTo>
                <a:lnTo>
                  <a:pt x="4181855" y="87630"/>
                </a:lnTo>
                <a:close/>
              </a:path>
              <a:path w="6878320" h="612139">
                <a:moveTo>
                  <a:pt x="4242689" y="279400"/>
                </a:moveTo>
                <a:lnTo>
                  <a:pt x="4242689" y="525780"/>
                </a:lnTo>
                <a:lnTo>
                  <a:pt x="4300220" y="525780"/>
                </a:lnTo>
                <a:lnTo>
                  <a:pt x="4242689" y="279400"/>
                </a:lnTo>
                <a:close/>
              </a:path>
              <a:path w="6878320" h="612139">
                <a:moveTo>
                  <a:pt x="4402201" y="87630"/>
                </a:moveTo>
                <a:lnTo>
                  <a:pt x="4363466" y="87630"/>
                </a:lnTo>
                <a:lnTo>
                  <a:pt x="4363466" y="525780"/>
                </a:lnTo>
                <a:lnTo>
                  <a:pt x="4461383" y="525780"/>
                </a:lnTo>
                <a:lnTo>
                  <a:pt x="4461383" y="149860"/>
                </a:lnTo>
                <a:lnTo>
                  <a:pt x="4402201" y="149860"/>
                </a:lnTo>
                <a:lnTo>
                  <a:pt x="4402201" y="87630"/>
                </a:lnTo>
                <a:close/>
              </a:path>
              <a:path w="6878320" h="612139">
                <a:moveTo>
                  <a:pt x="4753483" y="87630"/>
                </a:moveTo>
                <a:lnTo>
                  <a:pt x="4583684" y="87630"/>
                </a:lnTo>
                <a:lnTo>
                  <a:pt x="4583684" y="149860"/>
                </a:lnTo>
                <a:lnTo>
                  <a:pt x="4524502" y="149860"/>
                </a:lnTo>
                <a:lnTo>
                  <a:pt x="4524502" y="525780"/>
                </a:lnTo>
                <a:lnTo>
                  <a:pt x="4753483" y="525780"/>
                </a:lnTo>
                <a:lnTo>
                  <a:pt x="4753483" y="87630"/>
                </a:lnTo>
                <a:close/>
              </a:path>
              <a:path w="6878320" h="612139">
                <a:moveTo>
                  <a:pt x="4991608" y="87630"/>
                </a:moveTo>
                <a:lnTo>
                  <a:pt x="4850765" y="87630"/>
                </a:lnTo>
                <a:lnTo>
                  <a:pt x="4887602" y="92710"/>
                </a:lnTo>
                <a:lnTo>
                  <a:pt x="4913915" y="110490"/>
                </a:lnTo>
                <a:lnTo>
                  <a:pt x="4929703" y="139700"/>
                </a:lnTo>
                <a:lnTo>
                  <a:pt x="4934966" y="180340"/>
                </a:lnTo>
                <a:lnTo>
                  <a:pt x="4934966" y="434340"/>
                </a:lnTo>
                <a:lnTo>
                  <a:pt x="4929463" y="474980"/>
                </a:lnTo>
                <a:lnTo>
                  <a:pt x="4912947" y="502920"/>
                </a:lnTo>
                <a:lnTo>
                  <a:pt x="4885406" y="520700"/>
                </a:lnTo>
                <a:lnTo>
                  <a:pt x="4846828" y="525780"/>
                </a:lnTo>
                <a:lnTo>
                  <a:pt x="4991608" y="525780"/>
                </a:lnTo>
                <a:lnTo>
                  <a:pt x="4991608" y="87630"/>
                </a:lnTo>
                <a:close/>
              </a:path>
              <a:path w="6878320" h="612139">
                <a:moveTo>
                  <a:pt x="5245695" y="87630"/>
                </a:moveTo>
                <a:lnTo>
                  <a:pt x="5155438" y="87630"/>
                </a:lnTo>
                <a:lnTo>
                  <a:pt x="5155438" y="149860"/>
                </a:lnTo>
                <a:lnTo>
                  <a:pt x="5054727" y="149860"/>
                </a:lnTo>
                <a:lnTo>
                  <a:pt x="5054727" y="275590"/>
                </a:lnTo>
                <a:lnTo>
                  <a:pt x="5141468" y="275590"/>
                </a:lnTo>
                <a:lnTo>
                  <a:pt x="5141468" y="337820"/>
                </a:lnTo>
                <a:lnTo>
                  <a:pt x="5054727" y="337820"/>
                </a:lnTo>
                <a:lnTo>
                  <a:pt x="5054727" y="463550"/>
                </a:lnTo>
                <a:lnTo>
                  <a:pt x="5155438" y="463550"/>
                </a:lnTo>
                <a:lnTo>
                  <a:pt x="5155438" y="525780"/>
                </a:lnTo>
                <a:lnTo>
                  <a:pt x="5245539" y="525780"/>
                </a:lnTo>
                <a:lnTo>
                  <a:pt x="5219382" y="510540"/>
                </a:lnTo>
                <a:lnTo>
                  <a:pt x="5202380" y="481330"/>
                </a:lnTo>
                <a:lnTo>
                  <a:pt x="5196713" y="440690"/>
                </a:lnTo>
                <a:lnTo>
                  <a:pt x="5196713" y="172720"/>
                </a:lnTo>
                <a:lnTo>
                  <a:pt x="5202380" y="132080"/>
                </a:lnTo>
                <a:lnTo>
                  <a:pt x="5219382" y="104140"/>
                </a:lnTo>
                <a:lnTo>
                  <a:pt x="5245695" y="87630"/>
                </a:lnTo>
                <a:close/>
              </a:path>
              <a:path w="6878320" h="612139">
                <a:moveTo>
                  <a:pt x="5598120" y="87630"/>
                </a:moveTo>
                <a:lnTo>
                  <a:pt x="5494147" y="87630"/>
                </a:lnTo>
                <a:lnTo>
                  <a:pt x="5494147" y="525780"/>
                </a:lnTo>
                <a:lnTo>
                  <a:pt x="5598119" y="525780"/>
                </a:lnTo>
                <a:lnTo>
                  <a:pt x="5571886" y="510540"/>
                </a:lnTo>
                <a:lnTo>
                  <a:pt x="5554827" y="481330"/>
                </a:lnTo>
                <a:lnTo>
                  <a:pt x="5549138" y="440690"/>
                </a:lnTo>
                <a:lnTo>
                  <a:pt x="5549138" y="382270"/>
                </a:lnTo>
                <a:lnTo>
                  <a:pt x="5665513" y="382270"/>
                </a:lnTo>
                <a:lnTo>
                  <a:pt x="5663809" y="374650"/>
                </a:lnTo>
                <a:lnTo>
                  <a:pt x="5652722" y="356870"/>
                </a:lnTo>
                <a:lnTo>
                  <a:pt x="5634229" y="337820"/>
                </a:lnTo>
                <a:lnTo>
                  <a:pt x="5582463" y="294640"/>
                </a:lnTo>
                <a:lnTo>
                  <a:pt x="5563965" y="270510"/>
                </a:lnTo>
                <a:lnTo>
                  <a:pt x="5552848" y="242570"/>
                </a:lnTo>
                <a:lnTo>
                  <a:pt x="5549138" y="213360"/>
                </a:lnTo>
                <a:lnTo>
                  <a:pt x="5549138" y="172720"/>
                </a:lnTo>
                <a:lnTo>
                  <a:pt x="5554805" y="132080"/>
                </a:lnTo>
                <a:lnTo>
                  <a:pt x="5571807" y="104140"/>
                </a:lnTo>
                <a:lnTo>
                  <a:pt x="5598120" y="87630"/>
                </a:lnTo>
                <a:close/>
              </a:path>
              <a:path w="6878320" h="612139">
                <a:moveTo>
                  <a:pt x="5950545" y="87630"/>
                </a:moveTo>
                <a:lnTo>
                  <a:pt x="5846572" y="87630"/>
                </a:lnTo>
                <a:lnTo>
                  <a:pt x="5846572" y="525780"/>
                </a:lnTo>
                <a:lnTo>
                  <a:pt x="5950389" y="525780"/>
                </a:lnTo>
                <a:lnTo>
                  <a:pt x="5924232" y="510540"/>
                </a:lnTo>
                <a:lnTo>
                  <a:pt x="5907230" y="481330"/>
                </a:lnTo>
                <a:lnTo>
                  <a:pt x="5901563" y="440690"/>
                </a:lnTo>
                <a:lnTo>
                  <a:pt x="5901563" y="172720"/>
                </a:lnTo>
                <a:lnTo>
                  <a:pt x="5907230" y="132080"/>
                </a:lnTo>
                <a:lnTo>
                  <a:pt x="5924232" y="104140"/>
                </a:lnTo>
                <a:lnTo>
                  <a:pt x="5950545" y="87630"/>
                </a:lnTo>
                <a:close/>
              </a:path>
              <a:path w="6878320" h="612139">
                <a:moveTo>
                  <a:pt x="6195441" y="279400"/>
                </a:moveTo>
                <a:lnTo>
                  <a:pt x="6195441" y="525780"/>
                </a:lnTo>
                <a:lnTo>
                  <a:pt x="6253099" y="525780"/>
                </a:lnTo>
                <a:lnTo>
                  <a:pt x="6195441" y="279400"/>
                </a:lnTo>
                <a:close/>
              </a:path>
              <a:path w="6878320" h="612139">
                <a:moveTo>
                  <a:pt x="6417397" y="87630"/>
                </a:moveTo>
                <a:lnTo>
                  <a:pt x="6316218" y="87630"/>
                </a:lnTo>
                <a:lnTo>
                  <a:pt x="6316218" y="525780"/>
                </a:lnTo>
                <a:lnTo>
                  <a:pt x="6417292" y="525780"/>
                </a:lnTo>
                <a:lnTo>
                  <a:pt x="6391100" y="510540"/>
                </a:lnTo>
                <a:lnTo>
                  <a:pt x="6374084" y="481330"/>
                </a:lnTo>
                <a:lnTo>
                  <a:pt x="6368415" y="440690"/>
                </a:lnTo>
                <a:lnTo>
                  <a:pt x="6368415" y="382270"/>
                </a:lnTo>
                <a:lnTo>
                  <a:pt x="6484780" y="382270"/>
                </a:lnTo>
                <a:lnTo>
                  <a:pt x="6483068" y="374650"/>
                </a:lnTo>
                <a:lnTo>
                  <a:pt x="6471951" y="356870"/>
                </a:lnTo>
                <a:lnTo>
                  <a:pt x="6453453" y="337820"/>
                </a:lnTo>
                <a:lnTo>
                  <a:pt x="6401687" y="294640"/>
                </a:lnTo>
                <a:lnTo>
                  <a:pt x="6383194" y="270510"/>
                </a:lnTo>
                <a:lnTo>
                  <a:pt x="6372107" y="242570"/>
                </a:lnTo>
                <a:lnTo>
                  <a:pt x="6368415" y="213360"/>
                </a:lnTo>
                <a:lnTo>
                  <a:pt x="6368415" y="172720"/>
                </a:lnTo>
                <a:lnTo>
                  <a:pt x="6374082" y="132080"/>
                </a:lnTo>
                <a:lnTo>
                  <a:pt x="6391084" y="104140"/>
                </a:lnTo>
                <a:lnTo>
                  <a:pt x="6417397" y="87630"/>
                </a:lnTo>
                <a:close/>
              </a:path>
              <a:path w="6878320" h="612139">
                <a:moveTo>
                  <a:pt x="5287518" y="143510"/>
                </a:moveTo>
                <a:lnTo>
                  <a:pt x="5287137" y="143510"/>
                </a:lnTo>
                <a:lnTo>
                  <a:pt x="5275208" y="144780"/>
                </a:lnTo>
                <a:lnTo>
                  <a:pt x="5266674" y="149860"/>
                </a:lnTo>
                <a:lnTo>
                  <a:pt x="5261544" y="160020"/>
                </a:lnTo>
                <a:lnTo>
                  <a:pt x="5259832" y="172720"/>
                </a:lnTo>
                <a:lnTo>
                  <a:pt x="5259832" y="440690"/>
                </a:lnTo>
                <a:lnTo>
                  <a:pt x="5261566" y="454660"/>
                </a:lnTo>
                <a:lnTo>
                  <a:pt x="5266753" y="463550"/>
                </a:lnTo>
                <a:lnTo>
                  <a:pt x="5275369" y="468630"/>
                </a:lnTo>
                <a:lnTo>
                  <a:pt x="5287391" y="471170"/>
                </a:lnTo>
                <a:lnTo>
                  <a:pt x="5299485" y="468630"/>
                </a:lnTo>
                <a:lnTo>
                  <a:pt x="5308139" y="463550"/>
                </a:lnTo>
                <a:lnTo>
                  <a:pt x="5313340" y="454660"/>
                </a:lnTo>
                <a:lnTo>
                  <a:pt x="5315077" y="440690"/>
                </a:lnTo>
                <a:lnTo>
                  <a:pt x="5315077" y="382270"/>
                </a:lnTo>
                <a:lnTo>
                  <a:pt x="5430901" y="382270"/>
                </a:lnTo>
                <a:lnTo>
                  <a:pt x="5430901" y="231140"/>
                </a:lnTo>
                <a:lnTo>
                  <a:pt x="5315077" y="231140"/>
                </a:lnTo>
                <a:lnTo>
                  <a:pt x="5315077" y="172720"/>
                </a:lnTo>
                <a:lnTo>
                  <a:pt x="5313360" y="160020"/>
                </a:lnTo>
                <a:lnTo>
                  <a:pt x="5308203" y="151130"/>
                </a:lnTo>
                <a:lnTo>
                  <a:pt x="5299592" y="144780"/>
                </a:lnTo>
                <a:lnTo>
                  <a:pt x="5287518" y="143510"/>
                </a:lnTo>
                <a:close/>
              </a:path>
              <a:path w="6878320" h="612139">
                <a:moveTo>
                  <a:pt x="5665513" y="382270"/>
                </a:moveTo>
                <a:lnTo>
                  <a:pt x="5612384" y="382270"/>
                </a:lnTo>
                <a:lnTo>
                  <a:pt x="5612384" y="440690"/>
                </a:lnTo>
                <a:lnTo>
                  <a:pt x="5614102" y="454660"/>
                </a:lnTo>
                <a:lnTo>
                  <a:pt x="5619273" y="463550"/>
                </a:lnTo>
                <a:lnTo>
                  <a:pt x="5627921" y="468630"/>
                </a:lnTo>
                <a:lnTo>
                  <a:pt x="5640070" y="471170"/>
                </a:lnTo>
                <a:lnTo>
                  <a:pt x="5652071" y="468630"/>
                </a:lnTo>
                <a:lnTo>
                  <a:pt x="5660644" y="463550"/>
                </a:lnTo>
                <a:lnTo>
                  <a:pt x="5665787" y="454660"/>
                </a:lnTo>
                <a:lnTo>
                  <a:pt x="5667502" y="440690"/>
                </a:lnTo>
                <a:lnTo>
                  <a:pt x="5667502" y="391160"/>
                </a:lnTo>
                <a:lnTo>
                  <a:pt x="5665513" y="382270"/>
                </a:lnTo>
                <a:close/>
              </a:path>
              <a:path w="6878320" h="612139">
                <a:moveTo>
                  <a:pt x="6484780" y="382270"/>
                </a:moveTo>
                <a:lnTo>
                  <a:pt x="6431534" y="382270"/>
                </a:lnTo>
                <a:lnTo>
                  <a:pt x="6431534" y="440690"/>
                </a:lnTo>
                <a:lnTo>
                  <a:pt x="6433270" y="454660"/>
                </a:lnTo>
                <a:lnTo>
                  <a:pt x="6438471" y="463550"/>
                </a:lnTo>
                <a:lnTo>
                  <a:pt x="6447125" y="468630"/>
                </a:lnTo>
                <a:lnTo>
                  <a:pt x="6459220" y="471170"/>
                </a:lnTo>
                <a:lnTo>
                  <a:pt x="6471294" y="468630"/>
                </a:lnTo>
                <a:lnTo>
                  <a:pt x="6479905" y="463550"/>
                </a:lnTo>
                <a:lnTo>
                  <a:pt x="6485062" y="454660"/>
                </a:lnTo>
                <a:lnTo>
                  <a:pt x="6486779" y="440690"/>
                </a:lnTo>
                <a:lnTo>
                  <a:pt x="6486779" y="391160"/>
                </a:lnTo>
                <a:lnTo>
                  <a:pt x="6484780" y="382270"/>
                </a:lnTo>
                <a:close/>
              </a:path>
              <a:path w="6878320" h="612139">
                <a:moveTo>
                  <a:pt x="3849878" y="87630"/>
                </a:moveTo>
                <a:lnTo>
                  <a:pt x="3702050" y="87630"/>
                </a:lnTo>
                <a:lnTo>
                  <a:pt x="3776472" y="388620"/>
                </a:lnTo>
                <a:lnTo>
                  <a:pt x="3849878" y="87630"/>
                </a:lnTo>
                <a:close/>
              </a:path>
              <a:path w="6878320" h="612139">
                <a:moveTo>
                  <a:pt x="4304919" y="87630"/>
                </a:moveTo>
                <a:lnTo>
                  <a:pt x="4245102" y="87630"/>
                </a:lnTo>
                <a:lnTo>
                  <a:pt x="4304919" y="341630"/>
                </a:lnTo>
                <a:lnTo>
                  <a:pt x="4304919" y="87630"/>
                </a:lnTo>
                <a:close/>
              </a:path>
              <a:path w="6878320" h="612139">
                <a:moveTo>
                  <a:pt x="6257671" y="87630"/>
                </a:moveTo>
                <a:lnTo>
                  <a:pt x="6197854" y="87630"/>
                </a:lnTo>
                <a:lnTo>
                  <a:pt x="6257671" y="341630"/>
                </a:lnTo>
                <a:lnTo>
                  <a:pt x="6257671" y="87630"/>
                </a:lnTo>
                <a:close/>
              </a:path>
              <a:path w="6878320" h="612139">
                <a:moveTo>
                  <a:pt x="1778381" y="87630"/>
                </a:moveTo>
                <a:lnTo>
                  <a:pt x="1711198" y="87630"/>
                </a:lnTo>
                <a:lnTo>
                  <a:pt x="1711198" y="283210"/>
                </a:lnTo>
                <a:lnTo>
                  <a:pt x="1778381" y="87630"/>
                </a:lnTo>
                <a:close/>
              </a:path>
              <a:path w="6878320" h="612139">
                <a:moveTo>
                  <a:pt x="756589" y="87630"/>
                </a:moveTo>
                <a:lnTo>
                  <a:pt x="701446" y="87630"/>
                </a:lnTo>
                <a:lnTo>
                  <a:pt x="701446" y="275590"/>
                </a:lnTo>
                <a:lnTo>
                  <a:pt x="756589" y="275590"/>
                </a:lnTo>
                <a:lnTo>
                  <a:pt x="756589" y="87630"/>
                </a:lnTo>
                <a:close/>
              </a:path>
              <a:path w="6878320" h="612139">
                <a:moveTo>
                  <a:pt x="2228850" y="87630"/>
                </a:moveTo>
                <a:lnTo>
                  <a:pt x="2142617" y="87630"/>
                </a:lnTo>
                <a:lnTo>
                  <a:pt x="2185670" y="259080"/>
                </a:lnTo>
                <a:lnTo>
                  <a:pt x="2228850" y="87630"/>
                </a:lnTo>
                <a:close/>
              </a:path>
              <a:path w="6878320" h="612139">
                <a:moveTo>
                  <a:pt x="5639816" y="80010"/>
                </a:moveTo>
                <a:lnTo>
                  <a:pt x="5287391" y="80010"/>
                </a:lnTo>
                <a:lnTo>
                  <a:pt x="5327136" y="86360"/>
                </a:lnTo>
                <a:lnTo>
                  <a:pt x="5355510" y="104140"/>
                </a:lnTo>
                <a:lnTo>
                  <a:pt x="5372526" y="132080"/>
                </a:lnTo>
                <a:lnTo>
                  <a:pt x="5378196" y="172720"/>
                </a:lnTo>
                <a:lnTo>
                  <a:pt x="5378196" y="231140"/>
                </a:lnTo>
                <a:lnTo>
                  <a:pt x="5430901" y="231140"/>
                </a:lnTo>
                <a:lnTo>
                  <a:pt x="5430901" y="87630"/>
                </a:lnTo>
                <a:lnTo>
                  <a:pt x="5598120" y="87630"/>
                </a:lnTo>
                <a:lnTo>
                  <a:pt x="5600144" y="86360"/>
                </a:lnTo>
                <a:lnTo>
                  <a:pt x="5639816" y="80010"/>
                </a:lnTo>
                <a:close/>
              </a:path>
              <a:path w="6878320" h="612139">
                <a:moveTo>
                  <a:pt x="5992241" y="80010"/>
                </a:moveTo>
                <a:lnTo>
                  <a:pt x="5639816" y="80010"/>
                </a:lnTo>
                <a:lnTo>
                  <a:pt x="5679561" y="86360"/>
                </a:lnTo>
                <a:lnTo>
                  <a:pt x="5707935" y="104140"/>
                </a:lnTo>
                <a:lnTo>
                  <a:pt x="5724951" y="132080"/>
                </a:lnTo>
                <a:lnTo>
                  <a:pt x="5730621" y="172720"/>
                </a:lnTo>
                <a:lnTo>
                  <a:pt x="5730621" y="231140"/>
                </a:lnTo>
                <a:lnTo>
                  <a:pt x="5783326" y="231140"/>
                </a:lnTo>
                <a:lnTo>
                  <a:pt x="5783326" y="87630"/>
                </a:lnTo>
                <a:lnTo>
                  <a:pt x="5950545" y="87630"/>
                </a:lnTo>
                <a:lnTo>
                  <a:pt x="5952569" y="86360"/>
                </a:lnTo>
                <a:lnTo>
                  <a:pt x="5992241" y="80010"/>
                </a:lnTo>
                <a:close/>
              </a:path>
              <a:path w="6878320" h="612139">
                <a:moveTo>
                  <a:pt x="6877811" y="80010"/>
                </a:moveTo>
                <a:lnTo>
                  <a:pt x="6459093" y="80010"/>
                </a:lnTo>
                <a:lnTo>
                  <a:pt x="6498838" y="86360"/>
                </a:lnTo>
                <a:lnTo>
                  <a:pt x="6527212" y="104140"/>
                </a:lnTo>
                <a:lnTo>
                  <a:pt x="6544228" y="132080"/>
                </a:lnTo>
                <a:lnTo>
                  <a:pt x="6549898" y="172720"/>
                </a:lnTo>
                <a:lnTo>
                  <a:pt x="6549898" y="231140"/>
                </a:lnTo>
                <a:lnTo>
                  <a:pt x="6877811" y="231140"/>
                </a:lnTo>
                <a:lnTo>
                  <a:pt x="6877811" y="80010"/>
                </a:lnTo>
                <a:close/>
              </a:path>
              <a:path w="6878320" h="612139">
                <a:moveTo>
                  <a:pt x="2859024" y="87630"/>
                </a:moveTo>
                <a:lnTo>
                  <a:pt x="2831211" y="87630"/>
                </a:lnTo>
                <a:lnTo>
                  <a:pt x="2831211" y="149860"/>
                </a:lnTo>
                <a:lnTo>
                  <a:pt x="2859024" y="149860"/>
                </a:lnTo>
                <a:lnTo>
                  <a:pt x="2859024" y="87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964935" y="2415539"/>
            <a:ext cx="55244" cy="327660"/>
          </a:xfrm>
          <a:custGeom>
            <a:avLst/>
            <a:gdLst/>
            <a:ahLst/>
            <a:cxnLst/>
            <a:rect l="l" t="t" r="r" b="b"/>
            <a:pathLst>
              <a:path w="55245" h="327660">
                <a:moveTo>
                  <a:pt x="27559" y="0"/>
                </a:moveTo>
                <a:lnTo>
                  <a:pt x="27050" y="0"/>
                </a:lnTo>
                <a:lnTo>
                  <a:pt x="15216" y="1857"/>
                </a:lnTo>
                <a:lnTo>
                  <a:pt x="6762" y="7429"/>
                </a:lnTo>
                <a:lnTo>
                  <a:pt x="1690" y="16716"/>
                </a:lnTo>
                <a:lnTo>
                  <a:pt x="0" y="29718"/>
                </a:lnTo>
                <a:lnTo>
                  <a:pt x="0" y="297942"/>
                </a:lnTo>
                <a:lnTo>
                  <a:pt x="1712" y="310943"/>
                </a:lnTo>
                <a:lnTo>
                  <a:pt x="6842" y="320230"/>
                </a:lnTo>
                <a:lnTo>
                  <a:pt x="15376" y="325802"/>
                </a:lnTo>
                <a:lnTo>
                  <a:pt x="27304" y="327660"/>
                </a:lnTo>
                <a:lnTo>
                  <a:pt x="39379" y="325802"/>
                </a:lnTo>
                <a:lnTo>
                  <a:pt x="47990" y="320230"/>
                </a:lnTo>
                <a:lnTo>
                  <a:pt x="53147" y="310943"/>
                </a:lnTo>
                <a:lnTo>
                  <a:pt x="54863" y="297942"/>
                </a:lnTo>
                <a:lnTo>
                  <a:pt x="54863" y="29718"/>
                </a:lnTo>
                <a:lnTo>
                  <a:pt x="53151" y="16787"/>
                </a:lnTo>
                <a:lnTo>
                  <a:pt x="48021" y="7524"/>
                </a:lnTo>
                <a:lnTo>
                  <a:pt x="39487" y="1928"/>
                </a:lnTo>
                <a:lnTo>
                  <a:pt x="27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40308" y="2421635"/>
            <a:ext cx="50800" cy="127000"/>
          </a:xfrm>
          <a:custGeom>
            <a:avLst/>
            <a:gdLst/>
            <a:ahLst/>
            <a:cxnLst/>
            <a:rect l="l" t="t" r="r" b="b"/>
            <a:pathLst>
              <a:path w="50800" h="127000">
                <a:moveTo>
                  <a:pt x="22555" y="0"/>
                </a:moveTo>
                <a:lnTo>
                  <a:pt x="0" y="0"/>
                </a:lnTo>
                <a:lnTo>
                  <a:pt x="0" y="126491"/>
                </a:lnTo>
                <a:lnTo>
                  <a:pt x="23533" y="126491"/>
                </a:lnTo>
                <a:lnTo>
                  <a:pt x="29616" y="125856"/>
                </a:lnTo>
                <a:lnTo>
                  <a:pt x="50291" y="96519"/>
                </a:lnTo>
                <a:lnTo>
                  <a:pt x="50291" y="30099"/>
                </a:lnTo>
                <a:lnTo>
                  <a:pt x="48558" y="16930"/>
                </a:lnTo>
                <a:lnTo>
                  <a:pt x="43357" y="7524"/>
                </a:lnTo>
                <a:lnTo>
                  <a:pt x="34690" y="1881"/>
                </a:lnTo>
                <a:lnTo>
                  <a:pt x="225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502407" y="2421635"/>
            <a:ext cx="50800" cy="127000"/>
          </a:xfrm>
          <a:custGeom>
            <a:avLst/>
            <a:gdLst/>
            <a:ahLst/>
            <a:cxnLst/>
            <a:rect l="l" t="t" r="r" b="b"/>
            <a:pathLst>
              <a:path w="50800" h="127000">
                <a:moveTo>
                  <a:pt x="22606" y="0"/>
                </a:moveTo>
                <a:lnTo>
                  <a:pt x="0" y="0"/>
                </a:lnTo>
                <a:lnTo>
                  <a:pt x="0" y="126491"/>
                </a:lnTo>
                <a:lnTo>
                  <a:pt x="23494" y="126491"/>
                </a:lnTo>
                <a:lnTo>
                  <a:pt x="29591" y="125856"/>
                </a:lnTo>
                <a:lnTo>
                  <a:pt x="50292" y="96519"/>
                </a:lnTo>
                <a:lnTo>
                  <a:pt x="50292" y="30099"/>
                </a:lnTo>
                <a:lnTo>
                  <a:pt x="48555" y="16930"/>
                </a:lnTo>
                <a:lnTo>
                  <a:pt x="43354" y="7524"/>
                </a:lnTo>
                <a:lnTo>
                  <a:pt x="34700" y="1881"/>
                </a:lnTo>
                <a:lnTo>
                  <a:pt x="22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264408" y="2421635"/>
            <a:ext cx="50800" cy="127000"/>
          </a:xfrm>
          <a:custGeom>
            <a:avLst/>
            <a:gdLst/>
            <a:ahLst/>
            <a:cxnLst/>
            <a:rect l="l" t="t" r="r" b="b"/>
            <a:pathLst>
              <a:path w="50800" h="127000">
                <a:moveTo>
                  <a:pt x="22605" y="0"/>
                </a:moveTo>
                <a:lnTo>
                  <a:pt x="0" y="0"/>
                </a:lnTo>
                <a:lnTo>
                  <a:pt x="0" y="126491"/>
                </a:lnTo>
                <a:lnTo>
                  <a:pt x="23494" y="126491"/>
                </a:lnTo>
                <a:lnTo>
                  <a:pt x="29590" y="125856"/>
                </a:lnTo>
                <a:lnTo>
                  <a:pt x="50291" y="96519"/>
                </a:lnTo>
                <a:lnTo>
                  <a:pt x="50291" y="30099"/>
                </a:lnTo>
                <a:lnTo>
                  <a:pt x="48555" y="16930"/>
                </a:lnTo>
                <a:lnTo>
                  <a:pt x="43354" y="7524"/>
                </a:lnTo>
                <a:lnTo>
                  <a:pt x="34700" y="1881"/>
                </a:lnTo>
                <a:lnTo>
                  <a:pt x="226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817364" y="2421635"/>
            <a:ext cx="55244" cy="314325"/>
          </a:xfrm>
          <a:custGeom>
            <a:avLst/>
            <a:gdLst/>
            <a:ahLst/>
            <a:cxnLst/>
            <a:rect l="l" t="t" r="r" b="b"/>
            <a:pathLst>
              <a:path w="55245" h="314325">
                <a:moveTo>
                  <a:pt x="27559" y="0"/>
                </a:moveTo>
                <a:lnTo>
                  <a:pt x="0" y="0"/>
                </a:lnTo>
                <a:lnTo>
                  <a:pt x="0" y="313944"/>
                </a:lnTo>
                <a:lnTo>
                  <a:pt x="27559" y="313944"/>
                </a:lnTo>
                <a:lnTo>
                  <a:pt x="39487" y="312086"/>
                </a:lnTo>
                <a:lnTo>
                  <a:pt x="48021" y="306514"/>
                </a:lnTo>
                <a:lnTo>
                  <a:pt x="53151" y="297227"/>
                </a:lnTo>
                <a:lnTo>
                  <a:pt x="54863" y="284225"/>
                </a:lnTo>
                <a:lnTo>
                  <a:pt x="54863" y="29971"/>
                </a:lnTo>
                <a:lnTo>
                  <a:pt x="53151" y="16877"/>
                </a:lnTo>
                <a:lnTo>
                  <a:pt x="48021" y="7508"/>
                </a:lnTo>
                <a:lnTo>
                  <a:pt x="39487" y="1879"/>
                </a:lnTo>
                <a:lnTo>
                  <a:pt x="27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8539353" y="212852"/>
            <a:ext cx="32448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1218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2475" y="4358132"/>
            <a:ext cx="3865879" cy="5892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 marR="5080">
              <a:lnSpc>
                <a:spcPct val="99700"/>
              </a:lnSpc>
              <a:spcBef>
                <a:spcPts val="110"/>
              </a:spcBef>
            </a:pP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Securities may lose </a:t>
            </a:r>
            <a:r>
              <a:rPr dirty="0" sz="1050" spc="-5" b="1">
                <a:solidFill>
                  <a:srgbClr val="FFFFFF"/>
                </a:solidFill>
                <a:latin typeface="Arial"/>
                <a:cs typeface="Arial"/>
              </a:rPr>
              <a:t>value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and are not insured by the FDIC</a:t>
            </a:r>
            <a:r>
              <a:rPr dirty="0" sz="105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or  any federal government </a:t>
            </a:r>
            <a:r>
              <a:rPr dirty="0" sz="1050" spc="-5" b="1">
                <a:solidFill>
                  <a:srgbClr val="FFFFFF"/>
                </a:solidFill>
                <a:latin typeface="Arial"/>
                <a:cs typeface="Arial"/>
              </a:rPr>
              <a:t>agency.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They are not a deposit of or  guaranteed by any bank, bank </a:t>
            </a:r>
            <a:r>
              <a:rPr dirty="0" sz="1050" spc="-5" b="1">
                <a:solidFill>
                  <a:srgbClr val="FFFFFF"/>
                </a:solidFill>
                <a:latin typeface="Arial"/>
                <a:cs typeface="Arial"/>
              </a:rPr>
              <a:t>affiliate,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or credit</a:t>
            </a:r>
            <a:r>
              <a:rPr dirty="0" sz="105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union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28472"/>
            <a:ext cx="3939540" cy="0"/>
          </a:xfrm>
          <a:custGeom>
            <a:avLst/>
            <a:gdLst/>
            <a:ahLst/>
            <a:cxnLst/>
            <a:rect l="l" t="t" r="r" b="b"/>
            <a:pathLst>
              <a:path w="3939540" h="0">
                <a:moveTo>
                  <a:pt x="0" y="0"/>
                </a:moveTo>
                <a:lnTo>
                  <a:pt x="3939540" y="0"/>
                </a:lnTo>
              </a:path>
            </a:pathLst>
          </a:custGeom>
          <a:ln w="12192">
            <a:solidFill>
              <a:srgbClr val="ED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08846" y="4874158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64646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6507" y="247015"/>
            <a:ext cx="24282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SOCIAL</a:t>
            </a:r>
            <a:r>
              <a:rPr dirty="0" spc="-25"/>
              <a:t> </a:t>
            </a:r>
            <a:r>
              <a:rPr dirty="0" spc="-10"/>
              <a:t>SECURITY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08886" y="961136"/>
            <a:ext cx="5614670" cy="27590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9685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ED0000"/>
                </a:solidFill>
                <a:latin typeface="Arial"/>
                <a:cs typeface="Arial"/>
              </a:rPr>
              <a:t>NO SINGLE </a:t>
            </a:r>
            <a:r>
              <a:rPr dirty="0" sz="1400" spc="-5" b="1">
                <a:solidFill>
                  <a:srgbClr val="ED0000"/>
                </a:solidFill>
                <a:latin typeface="Arial"/>
                <a:cs typeface="Arial"/>
              </a:rPr>
              <a:t>FILING </a:t>
            </a:r>
            <a:r>
              <a:rPr dirty="0" sz="1400" spc="-25" b="1">
                <a:solidFill>
                  <a:srgbClr val="ED0000"/>
                </a:solidFill>
                <a:latin typeface="Arial"/>
                <a:cs typeface="Arial"/>
              </a:rPr>
              <a:t>STRATEGY </a:t>
            </a:r>
            <a:r>
              <a:rPr dirty="0" sz="1400" b="1">
                <a:solidFill>
                  <a:srgbClr val="ED0000"/>
                </a:solidFill>
                <a:latin typeface="Arial"/>
                <a:cs typeface="Arial"/>
              </a:rPr>
              <a:t>IS </a:t>
            </a:r>
            <a:r>
              <a:rPr dirty="0" sz="1400" spc="-5" b="1">
                <a:solidFill>
                  <a:srgbClr val="ED0000"/>
                </a:solidFill>
                <a:latin typeface="Arial"/>
                <a:cs typeface="Arial"/>
              </a:rPr>
              <a:t>RIGHT FOR</a:t>
            </a:r>
            <a:r>
              <a:rPr dirty="0" sz="1400" spc="-30" b="1">
                <a:solidFill>
                  <a:srgbClr val="ED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ED0000"/>
                </a:solidFill>
                <a:latin typeface="Arial"/>
                <a:cs typeface="Arial"/>
              </a:rPr>
              <a:t>EVERYONE.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25" b="1">
                <a:solidFill>
                  <a:srgbClr val="40464A"/>
                </a:solidFill>
                <a:latin typeface="Arial"/>
                <a:cs typeface="Arial"/>
              </a:rPr>
              <a:t>IMPACT </a:t>
            </a:r>
            <a:r>
              <a:rPr dirty="0" sz="1400" b="1">
                <a:solidFill>
                  <a:srgbClr val="40464A"/>
                </a:solidFill>
                <a:latin typeface="Arial"/>
                <a:cs typeface="Arial"/>
              </a:rPr>
              <a:t>OF </a:t>
            </a:r>
            <a:r>
              <a:rPr dirty="0" sz="1400" spc="-5" b="1">
                <a:solidFill>
                  <a:srgbClr val="40464A"/>
                </a:solidFill>
                <a:latin typeface="Arial"/>
                <a:cs typeface="Arial"/>
              </a:rPr>
              <a:t>FILING </a:t>
            </a:r>
            <a:r>
              <a:rPr dirty="0" sz="1400" spc="-15" b="1">
                <a:solidFill>
                  <a:srgbClr val="40464A"/>
                </a:solidFill>
                <a:latin typeface="Arial"/>
                <a:cs typeface="Arial"/>
              </a:rPr>
              <a:t>AGE </a:t>
            </a:r>
            <a:r>
              <a:rPr dirty="0" sz="1400" b="1">
                <a:solidFill>
                  <a:srgbClr val="40464A"/>
                </a:solidFill>
                <a:latin typeface="Arial"/>
                <a:cs typeface="Arial"/>
              </a:rPr>
              <a:t>ON </a:t>
            </a:r>
            <a:r>
              <a:rPr dirty="0" sz="1400" spc="-5" b="1">
                <a:solidFill>
                  <a:srgbClr val="40464A"/>
                </a:solidFill>
                <a:latin typeface="Arial"/>
                <a:cs typeface="Arial"/>
              </a:rPr>
              <a:t>THE BENEFIT</a:t>
            </a:r>
            <a:r>
              <a:rPr dirty="0" sz="1400" spc="-70" b="1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40464A"/>
                </a:solidFill>
                <a:latin typeface="Arial"/>
                <a:cs typeface="Arial"/>
              </a:rPr>
              <a:t>AMOUNT</a:t>
            </a:r>
            <a:endParaRPr sz="1400">
              <a:latin typeface="Arial"/>
              <a:cs typeface="Arial"/>
            </a:endParaRPr>
          </a:p>
          <a:p>
            <a:pPr marL="220979" indent="-191770">
              <a:lnSpc>
                <a:spcPct val="100000"/>
              </a:lnSpc>
              <a:spcBef>
                <a:spcPts val="735"/>
              </a:spcBef>
              <a:buSzPct val="82142"/>
              <a:buChar char="•"/>
              <a:tabLst>
                <a:tab pos="220979" algn="l"/>
                <a:tab pos="221615" algn="l"/>
              </a:tabLst>
            </a:pP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Eligible for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reduced benefit at age</a:t>
            </a:r>
            <a:r>
              <a:rPr dirty="0" sz="1400" spc="-13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62</a:t>
            </a:r>
            <a:endParaRPr sz="1400">
              <a:latin typeface="Arial"/>
              <a:cs typeface="Arial"/>
            </a:endParaRPr>
          </a:p>
          <a:p>
            <a:pPr marL="220979" indent="-191770">
              <a:lnSpc>
                <a:spcPct val="100000"/>
              </a:lnSpc>
              <a:spcBef>
                <a:spcPts val="600"/>
              </a:spcBef>
              <a:buSzPct val="82142"/>
              <a:buChar char="•"/>
              <a:tabLst>
                <a:tab pos="220979" algn="l"/>
                <a:tab pos="221615" algn="l"/>
              </a:tabLst>
            </a:pP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Eligible for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full benefit at Full Retirement Age</a:t>
            </a:r>
            <a:r>
              <a:rPr dirty="0" sz="1400" spc="-22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(FRA)</a:t>
            </a:r>
            <a:endParaRPr sz="1400">
              <a:latin typeface="Arial"/>
              <a:cs typeface="Arial"/>
            </a:endParaRPr>
          </a:p>
          <a:p>
            <a:pPr marL="220979" marR="5080" indent="-191770">
              <a:lnSpc>
                <a:spcPct val="100000"/>
              </a:lnSpc>
              <a:spcBef>
                <a:spcPts val="600"/>
              </a:spcBef>
              <a:buSzPct val="82142"/>
              <a:buChar char="•"/>
              <a:tabLst>
                <a:tab pos="220979" algn="l"/>
                <a:tab pos="221615" algn="l"/>
              </a:tabLst>
            </a:pP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Eligible for </a:t>
            </a:r>
            <a:r>
              <a:rPr dirty="0" sz="1400" spc="-10">
                <a:solidFill>
                  <a:srgbClr val="40464A"/>
                </a:solidFill>
                <a:latin typeface="Arial"/>
                <a:cs typeface="Arial"/>
              </a:rPr>
              <a:t>Delayed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Retirement Credits of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8%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per </a:t>
            </a:r>
            <a:r>
              <a:rPr dirty="0" sz="1400" spc="-10">
                <a:solidFill>
                  <a:srgbClr val="40464A"/>
                </a:solidFill>
                <a:latin typeface="Arial"/>
                <a:cs typeface="Arial"/>
              </a:rPr>
              <a:t>year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between FRA 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and age 70 (Born 1943 of</a:t>
            </a:r>
            <a:r>
              <a:rPr dirty="0" sz="1400" spc="-12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later)</a:t>
            </a:r>
            <a:endParaRPr sz="1400">
              <a:latin typeface="Arial"/>
              <a:cs typeface="Arial"/>
            </a:endParaRPr>
          </a:p>
          <a:p>
            <a:pPr marL="220979" marR="331470" indent="-191770">
              <a:lnSpc>
                <a:spcPct val="100000"/>
              </a:lnSpc>
              <a:spcBef>
                <a:spcPts val="600"/>
              </a:spcBef>
              <a:buSzPct val="82142"/>
              <a:buChar char="•"/>
              <a:tabLst>
                <a:tab pos="220979" algn="l"/>
                <a:tab pos="221615" algn="l"/>
              </a:tabLst>
            </a:pP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Careful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considerations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and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assumptions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is needed in selection</a:t>
            </a:r>
            <a:r>
              <a:rPr dirty="0" sz="1400" spc="-18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a  filing</a:t>
            </a:r>
            <a:r>
              <a:rPr dirty="0" sz="1400" spc="-2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strategy</a:t>
            </a:r>
            <a:endParaRPr sz="1400">
              <a:latin typeface="Arial"/>
              <a:cs typeface="Arial"/>
            </a:endParaRPr>
          </a:p>
          <a:p>
            <a:pPr marL="220979" marR="1009650" indent="-191770">
              <a:lnSpc>
                <a:spcPct val="100000"/>
              </a:lnSpc>
              <a:spcBef>
                <a:spcPts val="600"/>
              </a:spcBef>
              <a:buSzPct val="82142"/>
              <a:buChar char="•"/>
              <a:tabLst>
                <a:tab pos="220979" algn="l"/>
                <a:tab pos="221615" algn="l"/>
              </a:tabLst>
            </a:pP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Failure to employ an optimized filing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strategy may</a:t>
            </a:r>
            <a:r>
              <a:rPr dirty="0" sz="1400" spc="-21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result  in the loss of thousands of dollars of potential</a:t>
            </a:r>
            <a:r>
              <a:rPr dirty="0" sz="1400" spc="-22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benefits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84732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515872" y="4463844"/>
            <a:ext cx="4790440" cy="57721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This material </a:t>
            </a:r>
            <a:r>
              <a:rPr dirty="0" sz="1000" spc="-10">
                <a:solidFill>
                  <a:srgbClr val="40464A"/>
                </a:solidFill>
                <a:latin typeface="Arial"/>
                <a:cs typeface="Arial"/>
              </a:rPr>
              <a:t>is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not connected </a:t>
            </a:r>
            <a:r>
              <a:rPr dirty="0" sz="1000" spc="-10">
                <a:solidFill>
                  <a:srgbClr val="40464A"/>
                </a:solidFill>
                <a:latin typeface="Arial"/>
                <a:cs typeface="Arial"/>
              </a:rPr>
              <a:t>with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or endorsed by the </a:t>
            </a:r>
            <a:r>
              <a:rPr dirty="0" sz="1000" spc="-10">
                <a:solidFill>
                  <a:srgbClr val="40464A"/>
                </a:solidFill>
                <a:latin typeface="Arial"/>
                <a:cs typeface="Arial"/>
              </a:rPr>
              <a:t>Social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Security</a:t>
            </a:r>
            <a:r>
              <a:rPr dirty="0" sz="1000" spc="1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Administration.</a:t>
            </a:r>
            <a:endParaRPr sz="1000">
              <a:latin typeface="Arial"/>
              <a:cs typeface="Arial"/>
            </a:endParaRPr>
          </a:p>
          <a:p>
            <a:pPr marL="12700" marR="121285">
              <a:lnSpc>
                <a:spcPct val="100000"/>
              </a:lnSpc>
              <a:spcBef>
                <a:spcPts val="370"/>
              </a:spcBef>
            </a:pP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Source: Social Security Administration, Retirement Planner, Retirement Benefits by  </a:t>
            </a:r>
            <a:r>
              <a:rPr dirty="0" sz="1000" spc="-10">
                <a:solidFill>
                  <a:srgbClr val="40464A"/>
                </a:solidFill>
                <a:latin typeface="Arial"/>
                <a:cs typeface="Arial"/>
              </a:rPr>
              <a:t>Year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of Birth 2018, and </a:t>
            </a:r>
            <a:r>
              <a:rPr dirty="0" sz="1000" spc="-10">
                <a:solidFill>
                  <a:srgbClr val="40464A"/>
                </a:solidFill>
                <a:latin typeface="Arial"/>
                <a:cs typeface="Arial"/>
              </a:rPr>
              <a:t>Delayed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Retirement Credits 2018,</a:t>
            </a:r>
            <a:r>
              <a:rPr dirty="0" sz="1000" spc="4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40464A"/>
                </a:solidFill>
                <a:latin typeface="Arial"/>
                <a:cs typeface="Arial"/>
                <a:hlinkClick r:id="rId3"/>
              </a:rPr>
              <a:t>www.SSA.gov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28472"/>
            <a:ext cx="2839720" cy="0"/>
          </a:xfrm>
          <a:custGeom>
            <a:avLst/>
            <a:gdLst/>
            <a:ahLst/>
            <a:cxnLst/>
            <a:rect l="l" t="t" r="r" b="b"/>
            <a:pathLst>
              <a:path w="2839720" h="0">
                <a:moveTo>
                  <a:pt x="0" y="0"/>
                </a:moveTo>
                <a:lnTo>
                  <a:pt x="2839466" y="0"/>
                </a:lnTo>
              </a:path>
            </a:pathLst>
          </a:custGeom>
          <a:ln w="12192">
            <a:solidFill>
              <a:srgbClr val="ED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9259" y="247015"/>
            <a:ext cx="24257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SOCIAL</a:t>
            </a:r>
            <a:r>
              <a:rPr dirty="0" spc="-30"/>
              <a:t> </a:t>
            </a:r>
            <a:r>
              <a:rPr dirty="0" spc="-10"/>
              <a:t>SECURITY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7794" y="962990"/>
            <a:ext cx="2934335" cy="14859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40" b="1">
                <a:solidFill>
                  <a:srgbClr val="ED0000"/>
                </a:solidFill>
                <a:latin typeface="Arial"/>
                <a:cs typeface="Arial"/>
              </a:rPr>
              <a:t>WHAT </a:t>
            </a:r>
            <a:r>
              <a:rPr dirty="0" sz="1400" b="1">
                <a:solidFill>
                  <a:srgbClr val="ED0000"/>
                </a:solidFill>
                <a:latin typeface="Arial"/>
                <a:cs typeface="Arial"/>
              </a:rPr>
              <a:t>IF YOU’VE </a:t>
            </a:r>
            <a:r>
              <a:rPr dirty="0" sz="1400" spc="-15" b="1">
                <a:solidFill>
                  <a:srgbClr val="ED0000"/>
                </a:solidFill>
                <a:latin typeface="Arial"/>
                <a:cs typeface="Arial"/>
              </a:rPr>
              <a:t>ALREADY</a:t>
            </a:r>
            <a:r>
              <a:rPr dirty="0" sz="1400" spc="-25" b="1">
                <a:solidFill>
                  <a:srgbClr val="ED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ED0000"/>
                </a:solidFill>
                <a:latin typeface="Arial"/>
                <a:cs typeface="Arial"/>
              </a:rPr>
              <a:t>FILED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20" b="1">
                <a:solidFill>
                  <a:srgbClr val="ED0000"/>
                </a:solidFill>
                <a:latin typeface="Arial"/>
                <a:cs typeface="Arial"/>
              </a:rPr>
              <a:t>AND </a:t>
            </a:r>
            <a:r>
              <a:rPr dirty="0" sz="1400" spc="-5" b="1">
                <a:solidFill>
                  <a:srgbClr val="ED0000"/>
                </a:solidFill>
                <a:latin typeface="Arial"/>
                <a:cs typeface="Arial"/>
              </a:rPr>
              <a:t>REGRET THE</a:t>
            </a:r>
            <a:r>
              <a:rPr dirty="0" sz="1400" spc="50" b="1">
                <a:solidFill>
                  <a:srgbClr val="ED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ED0000"/>
                </a:solidFill>
                <a:latin typeface="Arial"/>
                <a:cs typeface="Arial"/>
              </a:rPr>
              <a:t>DECISION?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</a:pPr>
            <a:r>
              <a:rPr dirty="0" sz="1400" spc="-30" b="1">
                <a:solidFill>
                  <a:srgbClr val="40464A"/>
                </a:solidFill>
                <a:latin typeface="Arial"/>
                <a:cs typeface="Arial"/>
              </a:rPr>
              <a:t>REPAIR</a:t>
            </a:r>
            <a:r>
              <a:rPr dirty="0" sz="1400" spc="30" b="1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40464A"/>
                </a:solidFill>
                <a:latin typeface="Arial"/>
                <a:cs typeface="Arial"/>
              </a:rPr>
              <a:t>STRATEGIES:</a:t>
            </a:r>
            <a:endParaRPr sz="1400">
              <a:latin typeface="Arial"/>
              <a:cs typeface="Arial"/>
            </a:endParaRPr>
          </a:p>
          <a:p>
            <a:pPr marL="190500" indent="-170815">
              <a:lnSpc>
                <a:spcPct val="100000"/>
              </a:lnSpc>
              <a:spcBef>
                <a:spcPts val="735"/>
              </a:spcBef>
              <a:buSzPct val="82142"/>
              <a:buChar char="•"/>
              <a:tabLst>
                <a:tab pos="191135" algn="l"/>
              </a:tabLst>
            </a:pP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The</a:t>
            </a:r>
            <a:r>
              <a:rPr dirty="0" sz="1400" spc="-2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“Pay-back”</a:t>
            </a:r>
            <a:endParaRPr sz="1400">
              <a:latin typeface="Arial"/>
              <a:cs typeface="Arial"/>
            </a:endParaRPr>
          </a:p>
          <a:p>
            <a:pPr marL="190500" indent="-170815">
              <a:lnSpc>
                <a:spcPct val="100000"/>
              </a:lnSpc>
              <a:spcBef>
                <a:spcPts val="600"/>
              </a:spcBef>
              <a:buSzPct val="82142"/>
              <a:buChar char="•"/>
              <a:tabLst>
                <a:tab pos="191135" algn="l"/>
              </a:tabLst>
            </a:pP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The</a:t>
            </a:r>
            <a:r>
              <a:rPr dirty="0" sz="1400" spc="-2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“Start-Stop-Start”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4743399"/>
            <a:ext cx="407542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64A"/>
                </a:solidFill>
                <a:latin typeface="Arial"/>
                <a:cs typeface="Arial"/>
              </a:rPr>
              <a:t>Source:</a:t>
            </a:r>
            <a:r>
              <a:rPr dirty="0" sz="900" spc="-3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40464A"/>
                </a:solidFill>
                <a:latin typeface="Arial"/>
                <a:cs typeface="Arial"/>
              </a:rPr>
              <a:t>Social</a:t>
            </a:r>
            <a:r>
              <a:rPr dirty="0" sz="900" spc="-3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40464A"/>
                </a:solidFill>
                <a:latin typeface="Arial"/>
                <a:cs typeface="Arial"/>
              </a:rPr>
              <a:t>Security</a:t>
            </a:r>
            <a:r>
              <a:rPr dirty="0" sz="900" spc="-2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40464A"/>
                </a:solidFill>
                <a:latin typeface="Arial"/>
                <a:cs typeface="Arial"/>
              </a:rPr>
              <a:t>Administration,</a:t>
            </a:r>
            <a:r>
              <a:rPr dirty="0" sz="900" spc="-4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40464A"/>
                </a:solidFill>
                <a:latin typeface="Arial"/>
                <a:cs typeface="Arial"/>
              </a:rPr>
              <a:t>Retirement</a:t>
            </a:r>
            <a:r>
              <a:rPr dirty="0" sz="900" spc="-4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40464A"/>
                </a:solidFill>
                <a:latin typeface="Arial"/>
                <a:cs typeface="Arial"/>
              </a:rPr>
              <a:t>Planner,</a:t>
            </a:r>
            <a:r>
              <a:rPr dirty="0" sz="900" spc="-3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40464A"/>
                </a:solidFill>
                <a:latin typeface="Arial"/>
                <a:cs typeface="Arial"/>
              </a:rPr>
              <a:t>Retirement</a:t>
            </a:r>
            <a:r>
              <a:rPr dirty="0" sz="900" spc="-3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40464A"/>
                </a:solidFill>
                <a:latin typeface="Arial"/>
                <a:cs typeface="Arial"/>
              </a:rPr>
              <a:t>Benefits  </a:t>
            </a:r>
            <a:r>
              <a:rPr dirty="0" sz="900" spc="-5">
                <a:solidFill>
                  <a:srgbClr val="40464A"/>
                </a:solidFill>
                <a:latin typeface="Arial"/>
                <a:cs typeface="Arial"/>
              </a:rPr>
              <a:t>by Year </a:t>
            </a:r>
            <a:r>
              <a:rPr dirty="0" sz="900">
                <a:solidFill>
                  <a:srgbClr val="40464A"/>
                </a:solidFill>
                <a:latin typeface="Arial"/>
                <a:cs typeface="Arial"/>
              </a:rPr>
              <a:t>of Birth </a:t>
            </a:r>
            <a:r>
              <a:rPr dirty="0" sz="900" spc="-5">
                <a:solidFill>
                  <a:srgbClr val="40464A"/>
                </a:solidFill>
                <a:latin typeface="Arial"/>
                <a:cs typeface="Arial"/>
              </a:rPr>
              <a:t>2018, and Delayed </a:t>
            </a:r>
            <a:r>
              <a:rPr dirty="0" sz="900">
                <a:solidFill>
                  <a:srgbClr val="40464A"/>
                </a:solidFill>
                <a:latin typeface="Arial"/>
                <a:cs typeface="Arial"/>
              </a:rPr>
              <a:t>Retirement </a:t>
            </a:r>
            <a:r>
              <a:rPr dirty="0" sz="900" spc="-5">
                <a:solidFill>
                  <a:srgbClr val="40464A"/>
                </a:solidFill>
                <a:latin typeface="Arial"/>
                <a:cs typeface="Arial"/>
              </a:rPr>
              <a:t>Credits 2018,</a:t>
            </a:r>
            <a:r>
              <a:rPr dirty="0" sz="900" spc="-5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40464A"/>
                </a:solidFill>
                <a:latin typeface="Arial"/>
                <a:cs typeface="Arial"/>
                <a:hlinkClick r:id="rId2"/>
              </a:rPr>
              <a:t>www.SSA.gov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89347" y="0"/>
            <a:ext cx="4454652" cy="5138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89347" y="3720084"/>
            <a:ext cx="1423670" cy="1423670"/>
          </a:xfrm>
          <a:custGeom>
            <a:avLst/>
            <a:gdLst/>
            <a:ahLst/>
            <a:cxnLst/>
            <a:rect l="l" t="t" r="r" b="b"/>
            <a:pathLst>
              <a:path w="1423670" h="1423670">
                <a:moveTo>
                  <a:pt x="0" y="0"/>
                </a:moveTo>
                <a:lnTo>
                  <a:pt x="0" y="1423414"/>
                </a:lnTo>
                <a:lnTo>
                  <a:pt x="1423414" y="14234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808846" y="4874158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97468" y="4721352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 h="0">
                <a:moveTo>
                  <a:pt x="0" y="0"/>
                </a:moveTo>
                <a:lnTo>
                  <a:pt x="446531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6" y="1155191"/>
            <a:ext cx="4652645" cy="0"/>
          </a:xfrm>
          <a:custGeom>
            <a:avLst/>
            <a:gdLst/>
            <a:ahLst/>
            <a:cxnLst/>
            <a:rect l="l" t="t" r="r" b="b"/>
            <a:pathLst>
              <a:path w="4652645" h="0">
                <a:moveTo>
                  <a:pt x="0" y="0"/>
                </a:moveTo>
                <a:lnTo>
                  <a:pt x="4652645" y="0"/>
                </a:lnTo>
              </a:path>
            </a:pathLst>
          </a:custGeom>
          <a:ln w="12192">
            <a:solidFill>
              <a:srgbClr val="ED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08846" y="4874158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64646"/>
                </a:solidFill>
                <a:latin typeface="Arial"/>
                <a:cs typeface="Arial"/>
              </a:rPr>
              <a:t>12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6507" y="247015"/>
            <a:ext cx="316801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SOCIAL SECURITY:  </a:t>
            </a:r>
            <a:r>
              <a:rPr dirty="0" spc="-5"/>
              <a:t>FACTORS TO</a:t>
            </a:r>
            <a:r>
              <a:rPr dirty="0" spc="-25"/>
              <a:t> </a:t>
            </a:r>
            <a:r>
              <a:rPr dirty="0" spc="-5"/>
              <a:t>CONSIDER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32000" y="1343207"/>
            <a:ext cx="5356225" cy="2052955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1400" spc="-5" b="1">
                <a:solidFill>
                  <a:srgbClr val="ED0000"/>
                </a:solidFill>
                <a:latin typeface="Arial"/>
                <a:cs typeface="Arial"/>
              </a:rPr>
              <a:t>THE </a:t>
            </a:r>
            <a:r>
              <a:rPr dirty="0" sz="1400" b="1">
                <a:solidFill>
                  <a:srgbClr val="ED0000"/>
                </a:solidFill>
                <a:latin typeface="Arial"/>
                <a:cs typeface="Arial"/>
              </a:rPr>
              <a:t>NEED </a:t>
            </a:r>
            <a:r>
              <a:rPr dirty="0" sz="1400" spc="-5" b="1">
                <a:solidFill>
                  <a:srgbClr val="ED0000"/>
                </a:solidFill>
                <a:latin typeface="Arial"/>
                <a:cs typeface="Arial"/>
              </a:rPr>
              <a:t>FOR </a:t>
            </a:r>
            <a:r>
              <a:rPr dirty="0" sz="1400" b="1">
                <a:solidFill>
                  <a:srgbClr val="ED0000"/>
                </a:solidFill>
                <a:latin typeface="Arial"/>
                <a:cs typeface="Arial"/>
              </a:rPr>
              <a:t>INCOME </a:t>
            </a:r>
            <a:r>
              <a:rPr dirty="0" sz="1400" spc="-20" b="1">
                <a:solidFill>
                  <a:srgbClr val="ED0000"/>
                </a:solidFill>
                <a:latin typeface="Arial"/>
                <a:cs typeface="Arial"/>
              </a:rPr>
              <a:t>AND</a:t>
            </a:r>
            <a:r>
              <a:rPr dirty="0" sz="1400" spc="-50" b="1">
                <a:solidFill>
                  <a:srgbClr val="ED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ED0000"/>
                </a:solidFill>
                <a:latin typeface="Arial"/>
                <a:cs typeface="Arial"/>
              </a:rPr>
              <a:t>EMPLOYMENT</a:t>
            </a:r>
            <a:endParaRPr sz="1400">
              <a:latin typeface="Arial"/>
              <a:cs typeface="Arial"/>
            </a:endParaRPr>
          </a:p>
          <a:p>
            <a:pPr marL="215265" indent="-198120">
              <a:lnSpc>
                <a:spcPct val="100000"/>
              </a:lnSpc>
              <a:spcBef>
                <a:spcPts val="735"/>
              </a:spcBef>
              <a:buSzPct val="85714"/>
              <a:buChar char="•"/>
              <a:tabLst>
                <a:tab pos="215265" algn="l"/>
                <a:tab pos="215900" algn="l"/>
              </a:tabLst>
            </a:pP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Wage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income prior to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FRA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may result in a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withholding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of</a:t>
            </a:r>
            <a:r>
              <a:rPr dirty="0" sz="1400" spc="-25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benefits</a:t>
            </a:r>
            <a:endParaRPr sz="1400">
              <a:latin typeface="Arial"/>
              <a:cs typeface="Arial"/>
            </a:endParaRPr>
          </a:p>
          <a:p>
            <a:pPr marL="215265" indent="-198120">
              <a:lnSpc>
                <a:spcPct val="100000"/>
              </a:lnSpc>
              <a:spcBef>
                <a:spcPts val="600"/>
              </a:spcBef>
              <a:buSzPct val="82142"/>
              <a:buChar char="•"/>
              <a:tabLst>
                <a:tab pos="215265" algn="l"/>
                <a:tab pos="215900" algn="l"/>
              </a:tabLst>
            </a:pP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Wage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income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may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also impact the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taxation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of</a:t>
            </a:r>
            <a:r>
              <a:rPr dirty="0" sz="1400" spc="-17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benefits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40" b="1">
                <a:solidFill>
                  <a:srgbClr val="ED0000"/>
                </a:solidFill>
                <a:latin typeface="Arial"/>
                <a:cs typeface="Arial"/>
              </a:rPr>
              <a:t>FAMILY</a:t>
            </a:r>
            <a:r>
              <a:rPr dirty="0" sz="1400" spc="-35" b="1">
                <a:solidFill>
                  <a:srgbClr val="ED0000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ED0000"/>
                </a:solidFill>
                <a:latin typeface="Arial"/>
                <a:cs typeface="Arial"/>
              </a:rPr>
              <a:t>SITUATION</a:t>
            </a:r>
            <a:endParaRPr sz="1400">
              <a:latin typeface="Arial"/>
              <a:cs typeface="Arial"/>
            </a:endParaRPr>
          </a:p>
          <a:p>
            <a:pPr marL="215265" marR="5080" indent="-198120">
              <a:lnSpc>
                <a:spcPct val="100000"/>
              </a:lnSpc>
              <a:spcBef>
                <a:spcPts val="735"/>
              </a:spcBef>
              <a:buSzPct val="82142"/>
              <a:buChar char="•"/>
              <a:tabLst>
                <a:tab pos="215265" algn="l"/>
                <a:tab pos="215900" algn="l"/>
              </a:tabLst>
            </a:pP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Other family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members may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be eligible for Social Security</a:t>
            </a:r>
            <a:r>
              <a:rPr dirty="0" sz="1400" spc="-20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benefits  based on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your</a:t>
            </a:r>
            <a:r>
              <a:rPr dirty="0" sz="1400" spc="-4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record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16507" y="4878425"/>
            <a:ext cx="49879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Source: </a:t>
            </a:r>
            <a:r>
              <a:rPr dirty="0" sz="1000" spc="-10">
                <a:solidFill>
                  <a:srgbClr val="40464A"/>
                </a:solidFill>
                <a:latin typeface="Arial"/>
                <a:cs typeface="Arial"/>
              </a:rPr>
              <a:t>Social Security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Administration, “How </a:t>
            </a:r>
            <a:r>
              <a:rPr dirty="0" sz="1000" spc="5">
                <a:solidFill>
                  <a:srgbClr val="40464A"/>
                </a:solidFill>
                <a:latin typeface="Arial"/>
                <a:cs typeface="Arial"/>
              </a:rPr>
              <a:t>Work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Affects </a:t>
            </a:r>
            <a:r>
              <a:rPr dirty="0" sz="1000" spc="-10">
                <a:solidFill>
                  <a:srgbClr val="40464A"/>
                </a:solidFill>
                <a:latin typeface="Arial"/>
                <a:cs typeface="Arial"/>
              </a:rPr>
              <a:t>Your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Benefits,”</a:t>
            </a:r>
            <a:r>
              <a:rPr dirty="0" sz="100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40464A"/>
                </a:solidFill>
                <a:latin typeface="Arial"/>
                <a:cs typeface="Arial"/>
                <a:hlinkClick r:id="rId2"/>
              </a:rPr>
              <a:t>www.SSA.gov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283208" cy="5143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6" y="1155191"/>
            <a:ext cx="4667885" cy="0"/>
          </a:xfrm>
          <a:custGeom>
            <a:avLst/>
            <a:gdLst/>
            <a:ahLst/>
            <a:cxnLst/>
            <a:rect l="l" t="t" r="r" b="b"/>
            <a:pathLst>
              <a:path w="4667885" h="0">
                <a:moveTo>
                  <a:pt x="0" y="0"/>
                </a:moveTo>
                <a:lnTo>
                  <a:pt x="4667504" y="0"/>
                </a:lnTo>
              </a:path>
            </a:pathLst>
          </a:custGeom>
          <a:ln w="12192">
            <a:solidFill>
              <a:srgbClr val="ED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08846" y="4874158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64646"/>
                </a:solidFill>
                <a:latin typeface="Arial"/>
                <a:cs typeface="Arial"/>
              </a:rPr>
              <a:t>13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6507" y="247015"/>
            <a:ext cx="316801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SOCIAL SECURITY:  </a:t>
            </a:r>
            <a:r>
              <a:rPr dirty="0" spc="-5"/>
              <a:t>FACTORS TO</a:t>
            </a:r>
            <a:r>
              <a:rPr dirty="0" spc="-25"/>
              <a:t> </a:t>
            </a:r>
            <a:r>
              <a:rPr dirty="0" spc="-5"/>
              <a:t>CONSIDER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32000" y="1343207"/>
            <a:ext cx="7040245" cy="2266315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1400" spc="-30" b="1">
                <a:solidFill>
                  <a:srgbClr val="ED0000"/>
                </a:solidFill>
                <a:latin typeface="Arial"/>
                <a:cs typeface="Arial"/>
              </a:rPr>
              <a:t>MARITAL </a:t>
            </a:r>
            <a:r>
              <a:rPr dirty="0" sz="1400" spc="-50" b="1">
                <a:solidFill>
                  <a:srgbClr val="ED0000"/>
                </a:solidFill>
                <a:latin typeface="Arial"/>
                <a:cs typeface="Arial"/>
              </a:rPr>
              <a:t>STATUS </a:t>
            </a:r>
            <a:r>
              <a:rPr dirty="0" sz="1400" spc="-20" b="1">
                <a:solidFill>
                  <a:srgbClr val="ED0000"/>
                </a:solidFill>
                <a:latin typeface="Arial"/>
                <a:cs typeface="Arial"/>
              </a:rPr>
              <a:t>AND </a:t>
            </a:r>
            <a:r>
              <a:rPr dirty="0" sz="1400" spc="-5" b="1">
                <a:solidFill>
                  <a:srgbClr val="ED0000"/>
                </a:solidFill>
                <a:latin typeface="Arial"/>
                <a:cs typeface="Arial"/>
              </a:rPr>
              <a:t>FILING</a:t>
            </a:r>
            <a:r>
              <a:rPr dirty="0" sz="1400" spc="130" b="1">
                <a:solidFill>
                  <a:srgbClr val="ED0000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ED0000"/>
                </a:solidFill>
                <a:latin typeface="Arial"/>
                <a:cs typeface="Arial"/>
              </a:rPr>
              <a:t>STRATEGIES</a:t>
            </a:r>
            <a:endParaRPr sz="1400">
              <a:latin typeface="Arial"/>
              <a:cs typeface="Arial"/>
            </a:endParaRPr>
          </a:p>
          <a:p>
            <a:pPr marL="242570" indent="-225425">
              <a:lnSpc>
                <a:spcPct val="100000"/>
              </a:lnSpc>
              <a:spcBef>
                <a:spcPts val="735"/>
              </a:spcBef>
              <a:buSzPct val="85714"/>
              <a:buChar char="•"/>
              <a:tabLst>
                <a:tab pos="242570" algn="l"/>
                <a:tab pos="243204" algn="l"/>
              </a:tabLst>
            </a:pP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A</a:t>
            </a:r>
            <a:r>
              <a:rPr dirty="0" sz="1400" spc="-8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coordinated</a:t>
            </a:r>
            <a:r>
              <a:rPr dirty="0" sz="1400" spc="-4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filing</a:t>
            </a:r>
            <a:r>
              <a:rPr dirty="0" sz="1400" spc="-3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strategy</a:t>
            </a:r>
            <a:r>
              <a:rPr dirty="0" sz="1400" spc="-5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between</a:t>
            </a:r>
            <a:r>
              <a:rPr dirty="0" sz="1400" spc="-2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spouses</a:t>
            </a:r>
            <a:r>
              <a:rPr dirty="0" sz="1400" spc="-4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can</a:t>
            </a:r>
            <a:r>
              <a:rPr dirty="0" sz="1400" spc="-2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help</a:t>
            </a:r>
            <a:r>
              <a:rPr dirty="0" sz="1400" spc="-2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optimize</a:t>
            </a:r>
            <a:r>
              <a:rPr dirty="0" sz="1400" spc="-4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the</a:t>
            </a:r>
            <a:r>
              <a:rPr dirty="0" sz="1400" spc="-2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amount</a:t>
            </a:r>
            <a:r>
              <a:rPr dirty="0" sz="1400" spc="-2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received</a:t>
            </a:r>
            <a:endParaRPr sz="1400">
              <a:latin typeface="Arial"/>
              <a:cs typeface="Arial"/>
            </a:endParaRPr>
          </a:p>
          <a:p>
            <a:pPr marL="242570">
              <a:lnSpc>
                <a:spcPct val="100000"/>
              </a:lnSpc>
            </a:pP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from Social</a:t>
            </a:r>
            <a:r>
              <a:rPr dirty="0" sz="1400" spc="-4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Security</a:t>
            </a:r>
            <a:endParaRPr sz="1400">
              <a:latin typeface="Arial"/>
              <a:cs typeface="Arial"/>
            </a:endParaRPr>
          </a:p>
          <a:p>
            <a:pPr marL="242570" indent="-225425">
              <a:lnSpc>
                <a:spcPct val="100000"/>
              </a:lnSpc>
              <a:spcBef>
                <a:spcPts val="600"/>
              </a:spcBef>
              <a:buSzPct val="82142"/>
              <a:buChar char="•"/>
              <a:tabLst>
                <a:tab pos="242570" algn="l"/>
                <a:tab pos="243204" algn="l"/>
              </a:tabLst>
            </a:pP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Divorced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spouses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may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be eligible for</a:t>
            </a:r>
            <a:r>
              <a:rPr dirty="0" sz="1400" spc="-114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benefits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30" b="1">
                <a:solidFill>
                  <a:srgbClr val="ED0000"/>
                </a:solidFill>
                <a:latin typeface="Arial"/>
                <a:cs typeface="Arial"/>
              </a:rPr>
              <a:t>HEALTH </a:t>
            </a:r>
            <a:r>
              <a:rPr dirty="0" sz="1400" spc="-15" b="1">
                <a:solidFill>
                  <a:srgbClr val="ED0000"/>
                </a:solidFill>
                <a:latin typeface="Arial"/>
                <a:cs typeface="Arial"/>
              </a:rPr>
              <a:t>AND</a:t>
            </a:r>
            <a:r>
              <a:rPr dirty="0" sz="1400" spc="55" b="1">
                <a:solidFill>
                  <a:srgbClr val="ED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ED0000"/>
                </a:solidFill>
                <a:latin typeface="Arial"/>
                <a:cs typeface="Arial"/>
              </a:rPr>
              <a:t>LONGEVITY</a:t>
            </a:r>
            <a:endParaRPr sz="1400">
              <a:latin typeface="Arial"/>
              <a:cs typeface="Arial"/>
            </a:endParaRPr>
          </a:p>
          <a:p>
            <a:pPr marL="242570" marR="5080" indent="-225425">
              <a:lnSpc>
                <a:spcPct val="100000"/>
              </a:lnSpc>
              <a:spcBef>
                <a:spcPts val="735"/>
              </a:spcBef>
              <a:buSzPct val="82142"/>
              <a:buChar char="•"/>
              <a:tabLst>
                <a:tab pos="242570" algn="l"/>
                <a:tab pos="243204" algn="l"/>
              </a:tabLst>
            </a:pP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Other</a:t>
            </a:r>
            <a:r>
              <a:rPr dirty="0" sz="1400" spc="-3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sources</a:t>
            </a:r>
            <a:r>
              <a:rPr dirty="0" sz="1400" spc="-5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of income</a:t>
            </a:r>
            <a:r>
              <a:rPr dirty="0" sz="1400" spc="-3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may</a:t>
            </a:r>
            <a:r>
              <a:rPr dirty="0" sz="1400" spc="-1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help</a:t>
            </a:r>
            <a:r>
              <a:rPr dirty="0" sz="1400" spc="-2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bridge</a:t>
            </a:r>
            <a:r>
              <a:rPr dirty="0" sz="1400" spc="-3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the</a:t>
            </a:r>
            <a:r>
              <a:rPr dirty="0" sz="1400" spc="-1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gap</a:t>
            </a:r>
            <a:r>
              <a:rPr dirty="0" sz="1400" spc="-2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so</a:t>
            </a:r>
            <a:r>
              <a:rPr dirty="0" sz="1400" spc="-1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delayed</a:t>
            </a:r>
            <a:r>
              <a:rPr dirty="0" sz="1400" spc="-1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retirement</a:t>
            </a:r>
            <a:r>
              <a:rPr dirty="0" sz="1400" spc="-5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credits</a:t>
            </a:r>
            <a:r>
              <a:rPr dirty="0" sz="1400" spc="-3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can</a:t>
            </a:r>
            <a:r>
              <a:rPr dirty="0" sz="1400" spc="-2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be 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maximized,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if</a:t>
            </a:r>
            <a:r>
              <a:rPr dirty="0" sz="1400" spc="-2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appropriate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16507" y="4878425"/>
            <a:ext cx="45123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64A"/>
                </a:solidFill>
                <a:latin typeface="Arial"/>
                <a:cs typeface="Arial"/>
              </a:rPr>
              <a:t>Source:</a:t>
            </a:r>
            <a:r>
              <a:rPr dirty="0" sz="900" spc="-3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40464A"/>
                </a:solidFill>
                <a:latin typeface="Arial"/>
                <a:cs typeface="Arial"/>
              </a:rPr>
              <a:t>Social</a:t>
            </a:r>
            <a:r>
              <a:rPr dirty="0" sz="900" spc="-2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40464A"/>
                </a:solidFill>
                <a:latin typeface="Arial"/>
                <a:cs typeface="Arial"/>
              </a:rPr>
              <a:t>Security</a:t>
            </a:r>
            <a:r>
              <a:rPr dirty="0" sz="900" spc="-1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40464A"/>
                </a:solidFill>
                <a:latin typeface="Arial"/>
                <a:cs typeface="Arial"/>
              </a:rPr>
              <a:t>Administration,</a:t>
            </a:r>
            <a:r>
              <a:rPr dirty="0" sz="900" spc="-3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40464A"/>
                </a:solidFill>
                <a:latin typeface="Arial"/>
                <a:cs typeface="Arial"/>
              </a:rPr>
              <a:t>“How</a:t>
            </a:r>
            <a:r>
              <a:rPr dirty="0" sz="900" spc="-2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900" spc="5">
                <a:solidFill>
                  <a:srgbClr val="40464A"/>
                </a:solidFill>
                <a:latin typeface="Arial"/>
                <a:cs typeface="Arial"/>
              </a:rPr>
              <a:t>Work</a:t>
            </a:r>
            <a:r>
              <a:rPr dirty="0" sz="900" spc="-4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40464A"/>
                </a:solidFill>
                <a:latin typeface="Arial"/>
                <a:cs typeface="Arial"/>
              </a:rPr>
              <a:t>Affects</a:t>
            </a:r>
            <a:r>
              <a:rPr dirty="0" sz="900" spc="-1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40464A"/>
                </a:solidFill>
                <a:latin typeface="Arial"/>
                <a:cs typeface="Arial"/>
              </a:rPr>
              <a:t>Your</a:t>
            </a:r>
            <a:r>
              <a:rPr dirty="0" sz="900">
                <a:solidFill>
                  <a:srgbClr val="40464A"/>
                </a:solidFill>
                <a:latin typeface="Arial"/>
                <a:cs typeface="Arial"/>
              </a:rPr>
              <a:t> Benefits,”</a:t>
            </a:r>
            <a:r>
              <a:rPr dirty="0" sz="900" spc="-2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40464A"/>
                </a:solidFill>
                <a:latin typeface="Arial"/>
                <a:cs typeface="Arial"/>
                <a:hlinkClick r:id="rId2"/>
              </a:rPr>
              <a:t>www.SSA.gov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278636" cy="5143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819" y="1071372"/>
            <a:ext cx="6847332" cy="3441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08846" y="4874158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64646"/>
                </a:solidFill>
                <a:latin typeface="Arial"/>
                <a:cs typeface="Arial"/>
              </a:rPr>
              <a:t>14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7736" y="247015"/>
            <a:ext cx="25977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70"/>
              <a:t>SOCIAL</a:t>
            </a:r>
            <a:r>
              <a:rPr dirty="0" spc="175"/>
              <a:t> </a:t>
            </a:r>
            <a:r>
              <a:rPr dirty="0" spc="75"/>
              <a:t>SECURITY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728472"/>
            <a:ext cx="3035935" cy="0"/>
          </a:xfrm>
          <a:custGeom>
            <a:avLst/>
            <a:gdLst/>
            <a:ahLst/>
            <a:cxnLst/>
            <a:rect l="l" t="t" r="r" b="b"/>
            <a:pathLst>
              <a:path w="3035935" h="0">
                <a:moveTo>
                  <a:pt x="0" y="0"/>
                </a:moveTo>
                <a:lnTo>
                  <a:pt x="3035808" y="0"/>
                </a:lnTo>
              </a:path>
            </a:pathLst>
          </a:custGeom>
          <a:ln w="12192">
            <a:solidFill>
              <a:srgbClr val="ED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66140" y="4770221"/>
            <a:ext cx="523049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*Source: American Society of Actuaries; data based on </a:t>
            </a:r>
            <a:r>
              <a:rPr dirty="0" sz="1000">
                <a:solidFill>
                  <a:srgbClr val="40464A"/>
                </a:solidFill>
                <a:latin typeface="Arial"/>
                <a:cs typeface="Arial"/>
              </a:rPr>
              <a:t>non-smoking </a:t>
            </a:r>
            <a:r>
              <a:rPr dirty="0" sz="1000" spc="-10">
                <a:solidFill>
                  <a:srgbClr val="40464A"/>
                </a:solidFill>
                <a:latin typeface="Arial"/>
                <a:cs typeface="Arial"/>
              </a:rPr>
              <a:t>individuals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and couples  </a:t>
            </a:r>
            <a:r>
              <a:rPr dirty="0" sz="1000" spc="-10">
                <a:solidFill>
                  <a:srgbClr val="40464A"/>
                </a:solidFill>
                <a:latin typeface="Arial"/>
                <a:cs typeface="Arial"/>
              </a:rPr>
              <a:t>Social Security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Administration, </a:t>
            </a:r>
            <a:r>
              <a:rPr dirty="0" sz="1000">
                <a:solidFill>
                  <a:srgbClr val="40464A"/>
                </a:solidFill>
                <a:latin typeface="Arial"/>
                <a:cs typeface="Arial"/>
              </a:rPr>
              <a:t>“When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to Start </a:t>
            </a:r>
            <a:r>
              <a:rPr dirty="0" sz="1000" spc="-10">
                <a:solidFill>
                  <a:srgbClr val="40464A"/>
                </a:solidFill>
                <a:latin typeface="Arial"/>
                <a:cs typeface="Arial"/>
              </a:rPr>
              <a:t>Receiving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Benefits,”</a:t>
            </a:r>
            <a:r>
              <a:rPr dirty="0" sz="1000" spc="-1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40464A"/>
                </a:solidFill>
                <a:latin typeface="Arial"/>
                <a:cs typeface="Arial"/>
                <a:hlinkClick r:id="rId3"/>
              </a:rPr>
              <a:t>www.SSA.gov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08846" y="4874158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15468" y="1840992"/>
          <a:ext cx="6353810" cy="2688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6905"/>
                <a:gridCol w="3176905"/>
              </a:tblGrid>
              <a:tr h="13456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82245" marR="332740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dirty="0" sz="1500" spc="-5" b="1">
                          <a:solidFill>
                            <a:srgbClr val="3D6B9C"/>
                          </a:solidFill>
                          <a:latin typeface="Arial"/>
                          <a:cs typeface="Arial"/>
                        </a:rPr>
                        <a:t>Discuss </a:t>
                      </a:r>
                      <a:r>
                        <a:rPr dirty="0" sz="15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claiming strategies  </a:t>
                      </a:r>
                      <a:r>
                        <a:rPr dirty="0" sz="15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with your </a:t>
                      </a:r>
                      <a:r>
                        <a:rPr dirty="0" sz="15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financial</a:t>
                      </a:r>
                      <a:r>
                        <a:rPr dirty="0" sz="1500" spc="-7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professional.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53975">
                      <a:solidFill>
                        <a:srgbClr val="FFFFFF"/>
                      </a:solidFill>
                      <a:prstDash val="solid"/>
                    </a:lnR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06375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dirty="0" sz="1500" b="1">
                          <a:solidFill>
                            <a:srgbClr val="3D6B9C"/>
                          </a:solidFill>
                          <a:latin typeface="Arial"/>
                          <a:cs typeface="Arial"/>
                        </a:rPr>
                        <a:t>Determine </a:t>
                      </a:r>
                      <a:r>
                        <a:rPr dirty="0" sz="15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how Social</a:t>
                      </a:r>
                      <a:r>
                        <a:rPr dirty="0" sz="1500" spc="-4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Security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06375">
                        <a:lnSpc>
                          <a:spcPct val="100000"/>
                        </a:lnSpc>
                      </a:pPr>
                      <a:r>
                        <a:rPr dirty="0" sz="15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fits into </a:t>
                      </a:r>
                      <a:r>
                        <a:rPr dirty="0" sz="1500" spc="-1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5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overall</a:t>
                      </a:r>
                      <a:r>
                        <a:rPr dirty="0" sz="1500" spc="-2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retirement.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53975">
                      <a:solidFill>
                        <a:srgbClr val="FFFFFF"/>
                      </a:solidFill>
                      <a:prstDash val="solid"/>
                    </a:lnL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3426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dirty="0" sz="1500" spc="-5" b="1">
                          <a:solidFill>
                            <a:srgbClr val="3D6B9C"/>
                          </a:solidFill>
                          <a:latin typeface="Arial"/>
                          <a:cs typeface="Arial"/>
                        </a:rPr>
                        <a:t>Consider </a:t>
                      </a:r>
                      <a:r>
                        <a:rPr dirty="0" sz="1500" spc="-1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longevity. </a:t>
                      </a:r>
                      <a:r>
                        <a:rPr dirty="0" sz="1500" spc="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What </a:t>
                      </a:r>
                      <a:r>
                        <a:rPr dirty="0" sz="15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500" spc="-9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you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822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500" spc="-1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5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spouse </a:t>
                      </a:r>
                      <a:r>
                        <a:rPr dirty="0" sz="1500" spc="-1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live </a:t>
                      </a:r>
                      <a:r>
                        <a:rPr dirty="0" sz="15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a long</a:t>
                      </a:r>
                      <a:r>
                        <a:rPr dirty="0" sz="1500" spc="4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time?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just" marL="206375" marR="726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 spc="-5" b="1">
                          <a:solidFill>
                            <a:srgbClr val="3D6B9C"/>
                          </a:solidFill>
                          <a:latin typeface="Arial"/>
                          <a:cs typeface="Arial"/>
                        </a:rPr>
                        <a:t>Implement </a:t>
                      </a:r>
                      <a:r>
                        <a:rPr dirty="0" sz="15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5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strategy that  </a:t>
                      </a:r>
                      <a:r>
                        <a:rPr dirty="0" sz="15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5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tailored to </a:t>
                      </a:r>
                      <a:r>
                        <a:rPr dirty="0" sz="1500" spc="-1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500" spc="-9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personal  </a:t>
                      </a:r>
                      <a:r>
                        <a:rPr dirty="0" sz="15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circumstances.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53975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8697468" y="4721352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 h="0">
                <a:moveTo>
                  <a:pt x="0" y="0"/>
                </a:moveTo>
                <a:lnTo>
                  <a:pt x="446531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1042416"/>
            <a:ext cx="2620010" cy="608330"/>
          </a:xfrm>
          <a:custGeom>
            <a:avLst/>
            <a:gdLst/>
            <a:ahLst/>
            <a:cxnLst/>
            <a:rect l="l" t="t" r="r" b="b"/>
            <a:pathLst>
              <a:path w="2620010" h="608330">
                <a:moveTo>
                  <a:pt x="2619756" y="0"/>
                </a:moveTo>
                <a:lnTo>
                  <a:pt x="0" y="0"/>
                </a:lnTo>
                <a:lnTo>
                  <a:pt x="0" y="608076"/>
                </a:lnTo>
                <a:lnTo>
                  <a:pt x="2619756" y="608076"/>
                </a:lnTo>
                <a:lnTo>
                  <a:pt x="2619756" y="530225"/>
                </a:lnTo>
                <a:lnTo>
                  <a:pt x="531228" y="530225"/>
                </a:lnTo>
                <a:lnTo>
                  <a:pt x="491571" y="524462"/>
                </a:lnTo>
                <a:lnTo>
                  <a:pt x="463242" y="507174"/>
                </a:lnTo>
                <a:lnTo>
                  <a:pt x="446242" y="478361"/>
                </a:lnTo>
                <a:lnTo>
                  <a:pt x="440575" y="438023"/>
                </a:lnTo>
                <a:lnTo>
                  <a:pt x="440575" y="170307"/>
                </a:lnTo>
                <a:lnTo>
                  <a:pt x="446242" y="130115"/>
                </a:lnTo>
                <a:lnTo>
                  <a:pt x="463242" y="101377"/>
                </a:lnTo>
                <a:lnTo>
                  <a:pt x="491571" y="84117"/>
                </a:lnTo>
                <a:lnTo>
                  <a:pt x="531228" y="78359"/>
                </a:lnTo>
                <a:lnTo>
                  <a:pt x="2619756" y="78359"/>
                </a:lnTo>
                <a:lnTo>
                  <a:pt x="2619756" y="0"/>
                </a:lnTo>
                <a:close/>
              </a:path>
              <a:path w="2620010" h="608330">
                <a:moveTo>
                  <a:pt x="673671" y="379095"/>
                </a:moveTo>
                <a:lnTo>
                  <a:pt x="622096" y="379095"/>
                </a:lnTo>
                <a:lnTo>
                  <a:pt x="622096" y="438023"/>
                </a:lnTo>
                <a:lnTo>
                  <a:pt x="616417" y="478289"/>
                </a:lnTo>
                <a:lnTo>
                  <a:pt x="599379" y="507079"/>
                </a:lnTo>
                <a:lnTo>
                  <a:pt x="570983" y="524390"/>
                </a:lnTo>
                <a:lnTo>
                  <a:pt x="531228" y="530225"/>
                </a:lnTo>
                <a:lnTo>
                  <a:pt x="1207566" y="530225"/>
                </a:lnTo>
                <a:lnTo>
                  <a:pt x="1167911" y="524462"/>
                </a:lnTo>
                <a:lnTo>
                  <a:pt x="1165492" y="522986"/>
                </a:lnTo>
                <a:lnTo>
                  <a:pt x="673671" y="522986"/>
                </a:lnTo>
                <a:lnTo>
                  <a:pt x="673671" y="379095"/>
                </a:lnTo>
                <a:close/>
              </a:path>
              <a:path w="2620010" h="608330">
                <a:moveTo>
                  <a:pt x="1350010" y="379095"/>
                </a:moveTo>
                <a:lnTo>
                  <a:pt x="1298448" y="379095"/>
                </a:lnTo>
                <a:lnTo>
                  <a:pt x="1298448" y="438023"/>
                </a:lnTo>
                <a:lnTo>
                  <a:pt x="1292766" y="478289"/>
                </a:lnTo>
                <a:lnTo>
                  <a:pt x="1275724" y="507079"/>
                </a:lnTo>
                <a:lnTo>
                  <a:pt x="1247323" y="524390"/>
                </a:lnTo>
                <a:lnTo>
                  <a:pt x="1207566" y="530225"/>
                </a:lnTo>
                <a:lnTo>
                  <a:pt x="1998472" y="530225"/>
                </a:lnTo>
                <a:lnTo>
                  <a:pt x="1958707" y="524390"/>
                </a:lnTo>
                <a:lnTo>
                  <a:pt x="1956400" y="522986"/>
                </a:lnTo>
                <a:lnTo>
                  <a:pt x="1350010" y="522986"/>
                </a:lnTo>
                <a:lnTo>
                  <a:pt x="1350010" y="379095"/>
                </a:lnTo>
                <a:close/>
              </a:path>
              <a:path w="2620010" h="608330">
                <a:moveTo>
                  <a:pt x="1998472" y="140716"/>
                </a:moveTo>
                <a:lnTo>
                  <a:pt x="1997964" y="140716"/>
                </a:lnTo>
                <a:lnTo>
                  <a:pt x="1986055" y="142553"/>
                </a:lnTo>
                <a:lnTo>
                  <a:pt x="1977564" y="148082"/>
                </a:lnTo>
                <a:lnTo>
                  <a:pt x="1972478" y="157325"/>
                </a:lnTo>
                <a:lnTo>
                  <a:pt x="1970786" y="170307"/>
                </a:lnTo>
                <a:lnTo>
                  <a:pt x="1970786" y="210058"/>
                </a:lnTo>
                <a:lnTo>
                  <a:pt x="1974478" y="225464"/>
                </a:lnTo>
                <a:lnTo>
                  <a:pt x="1985565" y="242538"/>
                </a:lnTo>
                <a:lnTo>
                  <a:pt x="2004058" y="261278"/>
                </a:lnTo>
                <a:lnTo>
                  <a:pt x="2029968" y="281686"/>
                </a:lnTo>
                <a:lnTo>
                  <a:pt x="2055824" y="303785"/>
                </a:lnTo>
                <a:lnTo>
                  <a:pt x="2074322" y="327993"/>
                </a:lnTo>
                <a:lnTo>
                  <a:pt x="2085439" y="354320"/>
                </a:lnTo>
                <a:lnTo>
                  <a:pt x="2089150" y="382778"/>
                </a:lnTo>
                <a:lnTo>
                  <a:pt x="2089150" y="438023"/>
                </a:lnTo>
                <a:lnTo>
                  <a:pt x="2083482" y="478361"/>
                </a:lnTo>
                <a:lnTo>
                  <a:pt x="2066480" y="507174"/>
                </a:lnTo>
                <a:lnTo>
                  <a:pt x="2038143" y="524462"/>
                </a:lnTo>
                <a:lnTo>
                  <a:pt x="1998472" y="530225"/>
                </a:lnTo>
                <a:lnTo>
                  <a:pt x="2619756" y="530225"/>
                </a:lnTo>
                <a:lnTo>
                  <a:pt x="2619756" y="522986"/>
                </a:lnTo>
                <a:lnTo>
                  <a:pt x="2181987" y="522986"/>
                </a:lnTo>
                <a:lnTo>
                  <a:pt x="2181987" y="229235"/>
                </a:lnTo>
                <a:lnTo>
                  <a:pt x="2025904" y="229235"/>
                </a:lnTo>
                <a:lnTo>
                  <a:pt x="2025904" y="170307"/>
                </a:lnTo>
                <a:lnTo>
                  <a:pt x="2024189" y="157450"/>
                </a:lnTo>
                <a:lnTo>
                  <a:pt x="2019046" y="148224"/>
                </a:lnTo>
                <a:lnTo>
                  <a:pt x="2010473" y="142642"/>
                </a:lnTo>
                <a:lnTo>
                  <a:pt x="1998472" y="140716"/>
                </a:lnTo>
                <a:close/>
              </a:path>
              <a:path w="2620010" h="608330">
                <a:moveTo>
                  <a:pt x="791997" y="335407"/>
                </a:moveTo>
                <a:lnTo>
                  <a:pt x="736854" y="335407"/>
                </a:lnTo>
                <a:lnTo>
                  <a:pt x="736854" y="522986"/>
                </a:lnTo>
                <a:lnTo>
                  <a:pt x="791997" y="522986"/>
                </a:lnTo>
                <a:lnTo>
                  <a:pt x="791997" y="335407"/>
                </a:lnTo>
                <a:close/>
              </a:path>
              <a:path w="2620010" h="608330">
                <a:moveTo>
                  <a:pt x="911821" y="85344"/>
                </a:moveTo>
                <a:lnTo>
                  <a:pt x="855179" y="85344"/>
                </a:lnTo>
                <a:lnTo>
                  <a:pt x="855179" y="522986"/>
                </a:lnTo>
                <a:lnTo>
                  <a:pt x="911821" y="522986"/>
                </a:lnTo>
                <a:lnTo>
                  <a:pt x="911821" y="85344"/>
                </a:lnTo>
                <a:close/>
              </a:path>
              <a:path w="2620010" h="608330">
                <a:moveTo>
                  <a:pt x="1165899" y="85344"/>
                </a:moveTo>
                <a:lnTo>
                  <a:pt x="1075690" y="85344"/>
                </a:lnTo>
                <a:lnTo>
                  <a:pt x="1075690" y="147574"/>
                </a:lnTo>
                <a:lnTo>
                  <a:pt x="975004" y="147574"/>
                </a:lnTo>
                <a:lnTo>
                  <a:pt x="975004" y="272923"/>
                </a:lnTo>
                <a:lnTo>
                  <a:pt x="1061631" y="272923"/>
                </a:lnTo>
                <a:lnTo>
                  <a:pt x="1061631" y="335407"/>
                </a:lnTo>
                <a:lnTo>
                  <a:pt x="975004" y="335407"/>
                </a:lnTo>
                <a:lnTo>
                  <a:pt x="975004" y="460756"/>
                </a:lnTo>
                <a:lnTo>
                  <a:pt x="1075690" y="460756"/>
                </a:lnTo>
                <a:lnTo>
                  <a:pt x="1075690" y="522986"/>
                </a:lnTo>
                <a:lnTo>
                  <a:pt x="1165492" y="522986"/>
                </a:lnTo>
                <a:lnTo>
                  <a:pt x="1139586" y="507174"/>
                </a:lnTo>
                <a:lnTo>
                  <a:pt x="1122591" y="478361"/>
                </a:lnTo>
                <a:lnTo>
                  <a:pt x="1116926" y="438023"/>
                </a:lnTo>
                <a:lnTo>
                  <a:pt x="1116926" y="170307"/>
                </a:lnTo>
                <a:lnTo>
                  <a:pt x="1122591" y="130115"/>
                </a:lnTo>
                <a:lnTo>
                  <a:pt x="1139586" y="101377"/>
                </a:lnTo>
                <a:lnTo>
                  <a:pt x="1165899" y="85344"/>
                </a:lnTo>
                <a:close/>
              </a:path>
              <a:path w="2620010" h="608330">
                <a:moveTo>
                  <a:pt x="1413256" y="328549"/>
                </a:moveTo>
                <a:lnTo>
                  <a:pt x="1413256" y="522986"/>
                </a:lnTo>
                <a:lnTo>
                  <a:pt x="1480439" y="522986"/>
                </a:lnTo>
                <a:lnTo>
                  <a:pt x="1413256" y="328549"/>
                </a:lnTo>
                <a:close/>
              </a:path>
              <a:path w="2620010" h="608330">
                <a:moveTo>
                  <a:pt x="1588135" y="85344"/>
                </a:moveTo>
                <a:lnTo>
                  <a:pt x="1548003" y="85344"/>
                </a:lnTo>
                <a:lnTo>
                  <a:pt x="1464564" y="304164"/>
                </a:lnTo>
                <a:lnTo>
                  <a:pt x="1548003" y="522986"/>
                </a:lnTo>
                <a:lnTo>
                  <a:pt x="1588135" y="522986"/>
                </a:lnTo>
                <a:lnTo>
                  <a:pt x="1588135" y="85344"/>
                </a:lnTo>
                <a:close/>
              </a:path>
              <a:path w="2620010" h="608330">
                <a:moveTo>
                  <a:pt x="1789302" y="85344"/>
                </a:moveTo>
                <a:lnTo>
                  <a:pt x="1651381" y="85344"/>
                </a:lnTo>
                <a:lnTo>
                  <a:pt x="1651381" y="460756"/>
                </a:lnTo>
                <a:lnTo>
                  <a:pt x="1752092" y="460756"/>
                </a:lnTo>
                <a:lnTo>
                  <a:pt x="1752092" y="522986"/>
                </a:lnTo>
                <a:lnTo>
                  <a:pt x="1789302" y="522986"/>
                </a:lnTo>
                <a:lnTo>
                  <a:pt x="1789302" y="85344"/>
                </a:lnTo>
                <a:close/>
              </a:path>
              <a:path w="2620010" h="608330">
                <a:moveTo>
                  <a:pt x="1956533" y="85344"/>
                </a:moveTo>
                <a:lnTo>
                  <a:pt x="1852549" y="85344"/>
                </a:lnTo>
                <a:lnTo>
                  <a:pt x="1852549" y="522986"/>
                </a:lnTo>
                <a:lnTo>
                  <a:pt x="1956400" y="522986"/>
                </a:lnTo>
                <a:lnTo>
                  <a:pt x="1930288" y="507079"/>
                </a:lnTo>
                <a:lnTo>
                  <a:pt x="1913229" y="478289"/>
                </a:lnTo>
                <a:lnTo>
                  <a:pt x="1907539" y="438023"/>
                </a:lnTo>
                <a:lnTo>
                  <a:pt x="1907539" y="379095"/>
                </a:lnTo>
                <a:lnTo>
                  <a:pt x="2023892" y="379095"/>
                </a:lnTo>
                <a:lnTo>
                  <a:pt x="2022211" y="371558"/>
                </a:lnTo>
                <a:lnTo>
                  <a:pt x="2011124" y="353695"/>
                </a:lnTo>
                <a:lnTo>
                  <a:pt x="1992631" y="334498"/>
                </a:lnTo>
                <a:lnTo>
                  <a:pt x="1966722" y="313944"/>
                </a:lnTo>
                <a:lnTo>
                  <a:pt x="1940865" y="291748"/>
                </a:lnTo>
                <a:lnTo>
                  <a:pt x="1922367" y="267255"/>
                </a:lnTo>
                <a:lnTo>
                  <a:pt x="1911250" y="240452"/>
                </a:lnTo>
                <a:lnTo>
                  <a:pt x="1907539" y="211328"/>
                </a:lnTo>
                <a:lnTo>
                  <a:pt x="1907539" y="170307"/>
                </a:lnTo>
                <a:lnTo>
                  <a:pt x="1913207" y="130115"/>
                </a:lnTo>
                <a:lnTo>
                  <a:pt x="1930209" y="101377"/>
                </a:lnTo>
                <a:lnTo>
                  <a:pt x="1956533" y="85344"/>
                </a:lnTo>
                <a:close/>
              </a:path>
              <a:path w="2620010" h="608330">
                <a:moveTo>
                  <a:pt x="2619756" y="85344"/>
                </a:moveTo>
                <a:lnTo>
                  <a:pt x="2304288" y="85344"/>
                </a:lnTo>
                <a:lnTo>
                  <a:pt x="2304288" y="147574"/>
                </a:lnTo>
                <a:lnTo>
                  <a:pt x="2245106" y="147574"/>
                </a:lnTo>
                <a:lnTo>
                  <a:pt x="2245106" y="522986"/>
                </a:lnTo>
                <a:lnTo>
                  <a:pt x="2619756" y="522986"/>
                </a:lnTo>
                <a:lnTo>
                  <a:pt x="2619756" y="85344"/>
                </a:lnTo>
                <a:close/>
              </a:path>
              <a:path w="2620010" h="608330">
                <a:moveTo>
                  <a:pt x="531444" y="140716"/>
                </a:moveTo>
                <a:lnTo>
                  <a:pt x="530999" y="140716"/>
                </a:lnTo>
                <a:lnTo>
                  <a:pt x="519081" y="142553"/>
                </a:lnTo>
                <a:lnTo>
                  <a:pt x="510568" y="148082"/>
                </a:lnTo>
                <a:lnTo>
                  <a:pt x="505460" y="157325"/>
                </a:lnTo>
                <a:lnTo>
                  <a:pt x="503758" y="170307"/>
                </a:lnTo>
                <a:lnTo>
                  <a:pt x="503758" y="438023"/>
                </a:lnTo>
                <a:lnTo>
                  <a:pt x="505475" y="451024"/>
                </a:lnTo>
                <a:lnTo>
                  <a:pt x="510625" y="460311"/>
                </a:lnTo>
                <a:lnTo>
                  <a:pt x="519210" y="465883"/>
                </a:lnTo>
                <a:lnTo>
                  <a:pt x="531228" y="467741"/>
                </a:lnTo>
                <a:lnTo>
                  <a:pt x="543339" y="465883"/>
                </a:lnTo>
                <a:lnTo>
                  <a:pt x="551991" y="460311"/>
                </a:lnTo>
                <a:lnTo>
                  <a:pt x="557183" y="451024"/>
                </a:lnTo>
                <a:lnTo>
                  <a:pt x="558914" y="438023"/>
                </a:lnTo>
                <a:lnTo>
                  <a:pt x="558914" y="379095"/>
                </a:lnTo>
                <a:lnTo>
                  <a:pt x="673671" y="379095"/>
                </a:lnTo>
                <a:lnTo>
                  <a:pt x="673671" y="229235"/>
                </a:lnTo>
                <a:lnTo>
                  <a:pt x="558914" y="229235"/>
                </a:lnTo>
                <a:lnTo>
                  <a:pt x="558914" y="170307"/>
                </a:lnTo>
                <a:lnTo>
                  <a:pt x="557197" y="157450"/>
                </a:lnTo>
                <a:lnTo>
                  <a:pt x="552046" y="148224"/>
                </a:lnTo>
                <a:lnTo>
                  <a:pt x="543462" y="142642"/>
                </a:lnTo>
                <a:lnTo>
                  <a:pt x="531444" y="140716"/>
                </a:lnTo>
                <a:close/>
              </a:path>
              <a:path w="2620010" h="608330">
                <a:moveTo>
                  <a:pt x="1207795" y="140716"/>
                </a:moveTo>
                <a:lnTo>
                  <a:pt x="1207338" y="140716"/>
                </a:lnTo>
                <a:lnTo>
                  <a:pt x="1195427" y="142553"/>
                </a:lnTo>
                <a:lnTo>
                  <a:pt x="1186918" y="148082"/>
                </a:lnTo>
                <a:lnTo>
                  <a:pt x="1181811" y="157325"/>
                </a:lnTo>
                <a:lnTo>
                  <a:pt x="1180109" y="170307"/>
                </a:lnTo>
                <a:lnTo>
                  <a:pt x="1180109" y="438023"/>
                </a:lnTo>
                <a:lnTo>
                  <a:pt x="1181824" y="451024"/>
                </a:lnTo>
                <a:lnTo>
                  <a:pt x="1186970" y="460311"/>
                </a:lnTo>
                <a:lnTo>
                  <a:pt x="1195550" y="465883"/>
                </a:lnTo>
                <a:lnTo>
                  <a:pt x="1207566" y="467741"/>
                </a:lnTo>
                <a:lnTo>
                  <a:pt x="1219677" y="465883"/>
                </a:lnTo>
                <a:lnTo>
                  <a:pt x="1228329" y="460311"/>
                </a:lnTo>
                <a:lnTo>
                  <a:pt x="1233521" y="451024"/>
                </a:lnTo>
                <a:lnTo>
                  <a:pt x="1235252" y="438023"/>
                </a:lnTo>
                <a:lnTo>
                  <a:pt x="1235252" y="379095"/>
                </a:lnTo>
                <a:lnTo>
                  <a:pt x="1350010" y="379095"/>
                </a:lnTo>
                <a:lnTo>
                  <a:pt x="1350010" y="229235"/>
                </a:lnTo>
                <a:lnTo>
                  <a:pt x="1235252" y="229235"/>
                </a:lnTo>
                <a:lnTo>
                  <a:pt x="1235252" y="170307"/>
                </a:lnTo>
                <a:lnTo>
                  <a:pt x="1233536" y="157450"/>
                </a:lnTo>
                <a:lnTo>
                  <a:pt x="1228386" y="148224"/>
                </a:lnTo>
                <a:lnTo>
                  <a:pt x="1219806" y="142642"/>
                </a:lnTo>
                <a:lnTo>
                  <a:pt x="1207795" y="140716"/>
                </a:lnTo>
                <a:close/>
              </a:path>
              <a:path w="2620010" h="608330">
                <a:moveTo>
                  <a:pt x="2023892" y="379095"/>
                </a:moveTo>
                <a:lnTo>
                  <a:pt x="1970786" y="379095"/>
                </a:lnTo>
                <a:lnTo>
                  <a:pt x="1970786" y="438023"/>
                </a:lnTo>
                <a:lnTo>
                  <a:pt x="1972504" y="451024"/>
                </a:lnTo>
                <a:lnTo>
                  <a:pt x="1977675" y="460311"/>
                </a:lnTo>
                <a:lnTo>
                  <a:pt x="1986323" y="465883"/>
                </a:lnTo>
                <a:lnTo>
                  <a:pt x="1998472" y="467741"/>
                </a:lnTo>
                <a:lnTo>
                  <a:pt x="2010473" y="465883"/>
                </a:lnTo>
                <a:lnTo>
                  <a:pt x="2019046" y="460311"/>
                </a:lnTo>
                <a:lnTo>
                  <a:pt x="2024189" y="451024"/>
                </a:lnTo>
                <a:lnTo>
                  <a:pt x="2025904" y="438023"/>
                </a:lnTo>
                <a:lnTo>
                  <a:pt x="2025904" y="388112"/>
                </a:lnTo>
                <a:lnTo>
                  <a:pt x="2023892" y="379095"/>
                </a:lnTo>
                <a:close/>
              </a:path>
              <a:path w="2620010" h="608330">
                <a:moveTo>
                  <a:pt x="1480439" y="85344"/>
                </a:moveTo>
                <a:lnTo>
                  <a:pt x="1413256" y="85344"/>
                </a:lnTo>
                <a:lnTo>
                  <a:pt x="1413256" y="280035"/>
                </a:lnTo>
                <a:lnTo>
                  <a:pt x="1480439" y="85344"/>
                </a:lnTo>
                <a:close/>
              </a:path>
              <a:path w="2620010" h="608330">
                <a:moveTo>
                  <a:pt x="791997" y="85344"/>
                </a:moveTo>
                <a:lnTo>
                  <a:pt x="736854" y="85344"/>
                </a:lnTo>
                <a:lnTo>
                  <a:pt x="736854" y="272923"/>
                </a:lnTo>
                <a:lnTo>
                  <a:pt x="791997" y="272923"/>
                </a:lnTo>
                <a:lnTo>
                  <a:pt x="791997" y="85344"/>
                </a:lnTo>
                <a:close/>
              </a:path>
              <a:path w="2620010" h="608330">
                <a:moveTo>
                  <a:pt x="1207566" y="78359"/>
                </a:moveTo>
                <a:lnTo>
                  <a:pt x="531228" y="78359"/>
                </a:lnTo>
                <a:lnTo>
                  <a:pt x="570983" y="84117"/>
                </a:lnTo>
                <a:lnTo>
                  <a:pt x="599379" y="101377"/>
                </a:lnTo>
                <a:lnTo>
                  <a:pt x="616417" y="130115"/>
                </a:lnTo>
                <a:lnTo>
                  <a:pt x="622096" y="170307"/>
                </a:lnTo>
                <a:lnTo>
                  <a:pt x="622096" y="229235"/>
                </a:lnTo>
                <a:lnTo>
                  <a:pt x="673671" y="229235"/>
                </a:lnTo>
                <a:lnTo>
                  <a:pt x="673671" y="85344"/>
                </a:lnTo>
                <a:lnTo>
                  <a:pt x="1165899" y="85344"/>
                </a:lnTo>
                <a:lnTo>
                  <a:pt x="1167911" y="84117"/>
                </a:lnTo>
                <a:lnTo>
                  <a:pt x="1207566" y="78359"/>
                </a:lnTo>
                <a:close/>
              </a:path>
              <a:path w="2620010" h="608330">
                <a:moveTo>
                  <a:pt x="1998218" y="78359"/>
                </a:moveTo>
                <a:lnTo>
                  <a:pt x="1207566" y="78359"/>
                </a:lnTo>
                <a:lnTo>
                  <a:pt x="1247323" y="84117"/>
                </a:lnTo>
                <a:lnTo>
                  <a:pt x="1275724" y="101377"/>
                </a:lnTo>
                <a:lnTo>
                  <a:pt x="1292766" y="130115"/>
                </a:lnTo>
                <a:lnTo>
                  <a:pt x="1298448" y="170307"/>
                </a:lnTo>
                <a:lnTo>
                  <a:pt x="1298448" y="229235"/>
                </a:lnTo>
                <a:lnTo>
                  <a:pt x="1350010" y="229235"/>
                </a:lnTo>
                <a:lnTo>
                  <a:pt x="1350010" y="85344"/>
                </a:lnTo>
                <a:lnTo>
                  <a:pt x="1956533" y="85344"/>
                </a:lnTo>
                <a:lnTo>
                  <a:pt x="1958546" y="84117"/>
                </a:lnTo>
                <a:lnTo>
                  <a:pt x="1998218" y="78359"/>
                </a:lnTo>
                <a:close/>
              </a:path>
              <a:path w="2620010" h="608330">
                <a:moveTo>
                  <a:pt x="2619756" y="78359"/>
                </a:moveTo>
                <a:lnTo>
                  <a:pt x="1998218" y="78359"/>
                </a:lnTo>
                <a:lnTo>
                  <a:pt x="2037982" y="84117"/>
                </a:lnTo>
                <a:lnTo>
                  <a:pt x="2066401" y="101377"/>
                </a:lnTo>
                <a:lnTo>
                  <a:pt x="2083460" y="130115"/>
                </a:lnTo>
                <a:lnTo>
                  <a:pt x="2089150" y="170307"/>
                </a:lnTo>
                <a:lnTo>
                  <a:pt x="2089150" y="229235"/>
                </a:lnTo>
                <a:lnTo>
                  <a:pt x="2181987" y="229235"/>
                </a:lnTo>
                <a:lnTo>
                  <a:pt x="2181987" y="147574"/>
                </a:lnTo>
                <a:lnTo>
                  <a:pt x="2122805" y="147574"/>
                </a:lnTo>
                <a:lnTo>
                  <a:pt x="2122805" y="85344"/>
                </a:lnTo>
                <a:lnTo>
                  <a:pt x="2619756" y="85344"/>
                </a:lnTo>
                <a:lnTo>
                  <a:pt x="2619756" y="783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60679"/>
            <a:ext cx="3776979" cy="607060"/>
          </a:xfrm>
          <a:custGeom>
            <a:avLst/>
            <a:gdLst/>
            <a:ahLst/>
            <a:cxnLst/>
            <a:rect l="l" t="t" r="r" b="b"/>
            <a:pathLst>
              <a:path w="3776979" h="607060">
                <a:moveTo>
                  <a:pt x="3776472" y="0"/>
                </a:moveTo>
                <a:lnTo>
                  <a:pt x="0" y="0"/>
                </a:lnTo>
                <a:lnTo>
                  <a:pt x="0" y="607060"/>
                </a:lnTo>
                <a:lnTo>
                  <a:pt x="3776472" y="607060"/>
                </a:lnTo>
                <a:lnTo>
                  <a:pt x="3776472" y="537210"/>
                </a:lnTo>
                <a:lnTo>
                  <a:pt x="531355" y="537210"/>
                </a:lnTo>
                <a:lnTo>
                  <a:pt x="491607" y="532130"/>
                </a:lnTo>
                <a:lnTo>
                  <a:pt x="463215" y="514350"/>
                </a:lnTo>
                <a:lnTo>
                  <a:pt x="446178" y="485139"/>
                </a:lnTo>
                <a:lnTo>
                  <a:pt x="440499" y="445770"/>
                </a:lnTo>
                <a:lnTo>
                  <a:pt x="440499" y="386080"/>
                </a:lnTo>
                <a:lnTo>
                  <a:pt x="556821" y="386080"/>
                </a:lnTo>
                <a:lnTo>
                  <a:pt x="555114" y="378460"/>
                </a:lnTo>
                <a:lnTo>
                  <a:pt x="544021" y="360680"/>
                </a:lnTo>
                <a:lnTo>
                  <a:pt x="525535" y="341630"/>
                </a:lnTo>
                <a:lnTo>
                  <a:pt x="499656" y="321310"/>
                </a:lnTo>
                <a:lnTo>
                  <a:pt x="473776" y="298450"/>
                </a:lnTo>
                <a:lnTo>
                  <a:pt x="455290" y="274320"/>
                </a:lnTo>
                <a:lnTo>
                  <a:pt x="444197" y="247650"/>
                </a:lnTo>
                <a:lnTo>
                  <a:pt x="440499" y="218439"/>
                </a:lnTo>
                <a:lnTo>
                  <a:pt x="440499" y="177800"/>
                </a:lnTo>
                <a:lnTo>
                  <a:pt x="446164" y="137160"/>
                </a:lnTo>
                <a:lnTo>
                  <a:pt x="463157" y="109220"/>
                </a:lnTo>
                <a:lnTo>
                  <a:pt x="491479" y="91439"/>
                </a:lnTo>
                <a:lnTo>
                  <a:pt x="531126" y="85089"/>
                </a:lnTo>
                <a:lnTo>
                  <a:pt x="3776472" y="85089"/>
                </a:lnTo>
                <a:lnTo>
                  <a:pt x="3776472" y="0"/>
                </a:lnTo>
                <a:close/>
              </a:path>
              <a:path w="3776979" h="607060">
                <a:moveTo>
                  <a:pt x="531355" y="147320"/>
                </a:moveTo>
                <a:lnTo>
                  <a:pt x="530910" y="147320"/>
                </a:lnTo>
                <a:lnTo>
                  <a:pt x="518992" y="149860"/>
                </a:lnTo>
                <a:lnTo>
                  <a:pt x="510479" y="154939"/>
                </a:lnTo>
                <a:lnTo>
                  <a:pt x="505371" y="165100"/>
                </a:lnTo>
                <a:lnTo>
                  <a:pt x="503669" y="177800"/>
                </a:lnTo>
                <a:lnTo>
                  <a:pt x="503669" y="217170"/>
                </a:lnTo>
                <a:lnTo>
                  <a:pt x="507367" y="232410"/>
                </a:lnTo>
                <a:lnTo>
                  <a:pt x="518460" y="250189"/>
                </a:lnTo>
                <a:lnTo>
                  <a:pt x="536946" y="267970"/>
                </a:lnTo>
                <a:lnTo>
                  <a:pt x="588710" y="311150"/>
                </a:lnTo>
                <a:lnTo>
                  <a:pt x="607196" y="335280"/>
                </a:lnTo>
                <a:lnTo>
                  <a:pt x="618286" y="361950"/>
                </a:lnTo>
                <a:lnTo>
                  <a:pt x="621982" y="389889"/>
                </a:lnTo>
                <a:lnTo>
                  <a:pt x="621982" y="445770"/>
                </a:lnTo>
                <a:lnTo>
                  <a:pt x="616319" y="485139"/>
                </a:lnTo>
                <a:lnTo>
                  <a:pt x="599328" y="514350"/>
                </a:lnTo>
                <a:lnTo>
                  <a:pt x="571008" y="532130"/>
                </a:lnTo>
                <a:lnTo>
                  <a:pt x="531355" y="537210"/>
                </a:lnTo>
                <a:lnTo>
                  <a:pt x="759714" y="537210"/>
                </a:lnTo>
                <a:lnTo>
                  <a:pt x="720066" y="532130"/>
                </a:lnTo>
                <a:lnTo>
                  <a:pt x="691745" y="514350"/>
                </a:lnTo>
                <a:lnTo>
                  <a:pt x="674751" y="485139"/>
                </a:lnTo>
                <a:lnTo>
                  <a:pt x="669086" y="445770"/>
                </a:lnTo>
                <a:lnTo>
                  <a:pt x="669086" y="236220"/>
                </a:lnTo>
                <a:lnTo>
                  <a:pt x="558812" y="236220"/>
                </a:lnTo>
                <a:lnTo>
                  <a:pt x="558812" y="177800"/>
                </a:lnTo>
                <a:lnTo>
                  <a:pt x="557096" y="165100"/>
                </a:lnTo>
                <a:lnTo>
                  <a:pt x="551946" y="154939"/>
                </a:lnTo>
                <a:lnTo>
                  <a:pt x="543366" y="149860"/>
                </a:lnTo>
                <a:lnTo>
                  <a:pt x="531355" y="147320"/>
                </a:lnTo>
                <a:close/>
              </a:path>
              <a:path w="3776979" h="607060">
                <a:moveTo>
                  <a:pt x="988301" y="85089"/>
                </a:moveTo>
                <a:lnTo>
                  <a:pt x="759714" y="85089"/>
                </a:lnTo>
                <a:lnTo>
                  <a:pt x="799461" y="91439"/>
                </a:lnTo>
                <a:lnTo>
                  <a:pt x="827854" y="109220"/>
                </a:lnTo>
                <a:lnTo>
                  <a:pt x="844890" y="137160"/>
                </a:lnTo>
                <a:lnTo>
                  <a:pt x="850569" y="177800"/>
                </a:lnTo>
                <a:lnTo>
                  <a:pt x="850569" y="445770"/>
                </a:lnTo>
                <a:lnTo>
                  <a:pt x="844890" y="485139"/>
                </a:lnTo>
                <a:lnTo>
                  <a:pt x="827854" y="514350"/>
                </a:lnTo>
                <a:lnTo>
                  <a:pt x="799461" y="532130"/>
                </a:lnTo>
                <a:lnTo>
                  <a:pt x="759714" y="537210"/>
                </a:lnTo>
                <a:lnTo>
                  <a:pt x="988301" y="537210"/>
                </a:lnTo>
                <a:lnTo>
                  <a:pt x="948648" y="532130"/>
                </a:lnTo>
                <a:lnTo>
                  <a:pt x="920327" y="514350"/>
                </a:lnTo>
                <a:lnTo>
                  <a:pt x="903337" y="485139"/>
                </a:lnTo>
                <a:lnTo>
                  <a:pt x="897674" y="445770"/>
                </a:lnTo>
                <a:lnTo>
                  <a:pt x="897674" y="177800"/>
                </a:lnTo>
                <a:lnTo>
                  <a:pt x="903337" y="137160"/>
                </a:lnTo>
                <a:lnTo>
                  <a:pt x="920327" y="109220"/>
                </a:lnTo>
                <a:lnTo>
                  <a:pt x="948648" y="91439"/>
                </a:lnTo>
                <a:lnTo>
                  <a:pt x="988301" y="85089"/>
                </a:lnTo>
                <a:close/>
              </a:path>
              <a:path w="3776979" h="607060">
                <a:moveTo>
                  <a:pt x="1131836" y="386080"/>
                </a:moveTo>
                <a:lnTo>
                  <a:pt x="1079157" y="386080"/>
                </a:lnTo>
                <a:lnTo>
                  <a:pt x="1079157" y="445770"/>
                </a:lnTo>
                <a:lnTo>
                  <a:pt x="1073478" y="485139"/>
                </a:lnTo>
                <a:lnTo>
                  <a:pt x="1056441" y="514350"/>
                </a:lnTo>
                <a:lnTo>
                  <a:pt x="1028048" y="532130"/>
                </a:lnTo>
                <a:lnTo>
                  <a:pt x="988301" y="537210"/>
                </a:lnTo>
                <a:lnTo>
                  <a:pt x="1893316" y="537210"/>
                </a:lnTo>
                <a:lnTo>
                  <a:pt x="1853570" y="532130"/>
                </a:lnTo>
                <a:lnTo>
                  <a:pt x="1851544" y="530860"/>
                </a:lnTo>
                <a:lnTo>
                  <a:pt x="1131836" y="530860"/>
                </a:lnTo>
                <a:lnTo>
                  <a:pt x="1131836" y="386080"/>
                </a:lnTo>
                <a:close/>
              </a:path>
              <a:path w="3776979" h="607060">
                <a:moveTo>
                  <a:pt x="1893316" y="147320"/>
                </a:moveTo>
                <a:lnTo>
                  <a:pt x="1892935" y="147320"/>
                </a:lnTo>
                <a:lnTo>
                  <a:pt x="1881006" y="149860"/>
                </a:lnTo>
                <a:lnTo>
                  <a:pt x="1872472" y="154939"/>
                </a:lnTo>
                <a:lnTo>
                  <a:pt x="1867342" y="165100"/>
                </a:lnTo>
                <a:lnTo>
                  <a:pt x="1865630" y="177800"/>
                </a:lnTo>
                <a:lnTo>
                  <a:pt x="1865630" y="217170"/>
                </a:lnTo>
                <a:lnTo>
                  <a:pt x="1869322" y="232410"/>
                </a:lnTo>
                <a:lnTo>
                  <a:pt x="1880409" y="250189"/>
                </a:lnTo>
                <a:lnTo>
                  <a:pt x="1898902" y="267970"/>
                </a:lnTo>
                <a:lnTo>
                  <a:pt x="1950668" y="311150"/>
                </a:lnTo>
                <a:lnTo>
                  <a:pt x="1969166" y="335280"/>
                </a:lnTo>
                <a:lnTo>
                  <a:pt x="1980283" y="361950"/>
                </a:lnTo>
                <a:lnTo>
                  <a:pt x="1983994" y="389889"/>
                </a:lnTo>
                <a:lnTo>
                  <a:pt x="1983994" y="445770"/>
                </a:lnTo>
                <a:lnTo>
                  <a:pt x="1978326" y="485139"/>
                </a:lnTo>
                <a:lnTo>
                  <a:pt x="1961324" y="514350"/>
                </a:lnTo>
                <a:lnTo>
                  <a:pt x="1932987" y="532130"/>
                </a:lnTo>
                <a:lnTo>
                  <a:pt x="1893316" y="537210"/>
                </a:lnTo>
                <a:lnTo>
                  <a:pt x="2331212" y="537210"/>
                </a:lnTo>
                <a:lnTo>
                  <a:pt x="2291540" y="532130"/>
                </a:lnTo>
                <a:lnTo>
                  <a:pt x="2289516" y="530860"/>
                </a:lnTo>
                <a:lnTo>
                  <a:pt x="2035556" y="530860"/>
                </a:lnTo>
                <a:lnTo>
                  <a:pt x="2035556" y="236220"/>
                </a:lnTo>
                <a:lnTo>
                  <a:pt x="1920748" y="236220"/>
                </a:lnTo>
                <a:lnTo>
                  <a:pt x="1920748" y="177800"/>
                </a:lnTo>
                <a:lnTo>
                  <a:pt x="1919033" y="165100"/>
                </a:lnTo>
                <a:lnTo>
                  <a:pt x="1913890" y="154939"/>
                </a:lnTo>
                <a:lnTo>
                  <a:pt x="1905317" y="149860"/>
                </a:lnTo>
                <a:lnTo>
                  <a:pt x="1893316" y="147320"/>
                </a:lnTo>
                <a:close/>
              </a:path>
              <a:path w="3776979" h="607060">
                <a:moveTo>
                  <a:pt x="2471420" y="386080"/>
                </a:moveTo>
                <a:lnTo>
                  <a:pt x="2422017" y="386080"/>
                </a:lnTo>
                <a:lnTo>
                  <a:pt x="2422017" y="445770"/>
                </a:lnTo>
                <a:lnTo>
                  <a:pt x="2416347" y="485139"/>
                </a:lnTo>
                <a:lnTo>
                  <a:pt x="2399331" y="514350"/>
                </a:lnTo>
                <a:lnTo>
                  <a:pt x="2370957" y="532130"/>
                </a:lnTo>
                <a:lnTo>
                  <a:pt x="2331212" y="537210"/>
                </a:lnTo>
                <a:lnTo>
                  <a:pt x="2562098" y="537210"/>
                </a:lnTo>
                <a:lnTo>
                  <a:pt x="2522426" y="532130"/>
                </a:lnTo>
                <a:lnTo>
                  <a:pt x="2494089" y="514350"/>
                </a:lnTo>
                <a:lnTo>
                  <a:pt x="2477087" y="485139"/>
                </a:lnTo>
                <a:lnTo>
                  <a:pt x="2471420" y="445770"/>
                </a:lnTo>
                <a:lnTo>
                  <a:pt x="2471420" y="386080"/>
                </a:lnTo>
                <a:close/>
              </a:path>
              <a:path w="3776979" h="607060">
                <a:moveTo>
                  <a:pt x="2711704" y="92710"/>
                </a:moveTo>
                <a:lnTo>
                  <a:pt x="2652903" y="92710"/>
                </a:lnTo>
                <a:lnTo>
                  <a:pt x="2652903" y="445770"/>
                </a:lnTo>
                <a:lnTo>
                  <a:pt x="2647215" y="485139"/>
                </a:lnTo>
                <a:lnTo>
                  <a:pt x="2630170" y="514350"/>
                </a:lnTo>
                <a:lnTo>
                  <a:pt x="2601789" y="532130"/>
                </a:lnTo>
                <a:lnTo>
                  <a:pt x="2562098" y="537210"/>
                </a:lnTo>
                <a:lnTo>
                  <a:pt x="3776472" y="537210"/>
                </a:lnTo>
                <a:lnTo>
                  <a:pt x="3776472" y="530860"/>
                </a:lnTo>
                <a:lnTo>
                  <a:pt x="2711704" y="530860"/>
                </a:lnTo>
                <a:lnTo>
                  <a:pt x="2711704" y="92710"/>
                </a:lnTo>
                <a:close/>
              </a:path>
              <a:path w="3776979" h="607060">
                <a:moveTo>
                  <a:pt x="1299591" y="92710"/>
                </a:moveTo>
                <a:lnTo>
                  <a:pt x="1195006" y="92710"/>
                </a:lnTo>
                <a:lnTo>
                  <a:pt x="1195006" y="530860"/>
                </a:lnTo>
                <a:lnTo>
                  <a:pt x="1234440" y="530860"/>
                </a:lnTo>
                <a:lnTo>
                  <a:pt x="1254975" y="375920"/>
                </a:lnTo>
                <a:lnTo>
                  <a:pt x="1299591" y="92710"/>
                </a:lnTo>
                <a:close/>
              </a:path>
              <a:path w="3776979" h="607060">
                <a:moveTo>
                  <a:pt x="1375029" y="438150"/>
                </a:moveTo>
                <a:lnTo>
                  <a:pt x="1310513" y="438150"/>
                </a:lnTo>
                <a:lnTo>
                  <a:pt x="1298067" y="530860"/>
                </a:lnTo>
                <a:lnTo>
                  <a:pt x="1387348" y="530860"/>
                </a:lnTo>
                <a:lnTo>
                  <a:pt x="1375029" y="438150"/>
                </a:lnTo>
                <a:close/>
              </a:path>
              <a:path w="3776979" h="607060">
                <a:moveTo>
                  <a:pt x="1492631" y="92710"/>
                </a:moveTo>
                <a:lnTo>
                  <a:pt x="1386205" y="92710"/>
                </a:lnTo>
                <a:lnTo>
                  <a:pt x="1430655" y="374650"/>
                </a:lnTo>
                <a:lnTo>
                  <a:pt x="1451229" y="530860"/>
                </a:lnTo>
                <a:lnTo>
                  <a:pt x="1492631" y="530860"/>
                </a:lnTo>
                <a:lnTo>
                  <a:pt x="1492631" y="92710"/>
                </a:lnTo>
                <a:close/>
              </a:path>
              <a:path w="3776979" h="607060">
                <a:moveTo>
                  <a:pt x="1851442" y="92710"/>
                </a:moveTo>
                <a:lnTo>
                  <a:pt x="1555750" y="92710"/>
                </a:lnTo>
                <a:lnTo>
                  <a:pt x="1555750" y="467360"/>
                </a:lnTo>
                <a:lnTo>
                  <a:pt x="1656461" y="467360"/>
                </a:lnTo>
                <a:lnTo>
                  <a:pt x="1656461" y="530860"/>
                </a:lnTo>
                <a:lnTo>
                  <a:pt x="1851544" y="530860"/>
                </a:lnTo>
                <a:lnTo>
                  <a:pt x="1825196" y="514350"/>
                </a:lnTo>
                <a:lnTo>
                  <a:pt x="1808180" y="485139"/>
                </a:lnTo>
                <a:lnTo>
                  <a:pt x="1802511" y="445770"/>
                </a:lnTo>
                <a:lnTo>
                  <a:pt x="1802511" y="386080"/>
                </a:lnTo>
                <a:lnTo>
                  <a:pt x="1918760" y="386080"/>
                </a:lnTo>
                <a:lnTo>
                  <a:pt x="1917057" y="378460"/>
                </a:lnTo>
                <a:lnTo>
                  <a:pt x="1905984" y="360680"/>
                </a:lnTo>
                <a:lnTo>
                  <a:pt x="1887529" y="341630"/>
                </a:lnTo>
                <a:lnTo>
                  <a:pt x="1861693" y="321310"/>
                </a:lnTo>
                <a:lnTo>
                  <a:pt x="1835783" y="298450"/>
                </a:lnTo>
                <a:lnTo>
                  <a:pt x="1817290" y="274320"/>
                </a:lnTo>
                <a:lnTo>
                  <a:pt x="1806203" y="247650"/>
                </a:lnTo>
                <a:lnTo>
                  <a:pt x="1802511" y="218439"/>
                </a:lnTo>
                <a:lnTo>
                  <a:pt x="1802511" y="177800"/>
                </a:lnTo>
                <a:lnTo>
                  <a:pt x="1808176" y="137160"/>
                </a:lnTo>
                <a:lnTo>
                  <a:pt x="1825164" y="109220"/>
                </a:lnTo>
                <a:lnTo>
                  <a:pt x="1851442" y="92710"/>
                </a:lnTo>
                <a:close/>
              </a:path>
              <a:path w="3776979" h="607060">
                <a:moveTo>
                  <a:pt x="2289516" y="92710"/>
                </a:moveTo>
                <a:lnTo>
                  <a:pt x="2199386" y="92710"/>
                </a:lnTo>
                <a:lnTo>
                  <a:pt x="2199386" y="154939"/>
                </a:lnTo>
                <a:lnTo>
                  <a:pt x="2098675" y="154939"/>
                </a:lnTo>
                <a:lnTo>
                  <a:pt x="2098675" y="280670"/>
                </a:lnTo>
                <a:lnTo>
                  <a:pt x="2185289" y="280670"/>
                </a:lnTo>
                <a:lnTo>
                  <a:pt x="2185289" y="342900"/>
                </a:lnTo>
                <a:lnTo>
                  <a:pt x="2098675" y="342900"/>
                </a:lnTo>
                <a:lnTo>
                  <a:pt x="2098675" y="467360"/>
                </a:lnTo>
                <a:lnTo>
                  <a:pt x="2199386" y="467360"/>
                </a:lnTo>
                <a:lnTo>
                  <a:pt x="2199386" y="530860"/>
                </a:lnTo>
                <a:lnTo>
                  <a:pt x="2289516" y="530860"/>
                </a:lnTo>
                <a:lnTo>
                  <a:pt x="2263203" y="514350"/>
                </a:lnTo>
                <a:lnTo>
                  <a:pt x="2246201" y="485139"/>
                </a:lnTo>
                <a:lnTo>
                  <a:pt x="2240534" y="445770"/>
                </a:lnTo>
                <a:lnTo>
                  <a:pt x="2240534" y="177800"/>
                </a:lnTo>
                <a:lnTo>
                  <a:pt x="2246201" y="137160"/>
                </a:lnTo>
                <a:lnTo>
                  <a:pt x="2263203" y="109220"/>
                </a:lnTo>
                <a:lnTo>
                  <a:pt x="2289516" y="92710"/>
                </a:lnTo>
                <a:close/>
              </a:path>
              <a:path w="3776979" h="607060">
                <a:moveTo>
                  <a:pt x="2782951" y="337820"/>
                </a:moveTo>
                <a:lnTo>
                  <a:pt x="2774950" y="339089"/>
                </a:lnTo>
                <a:lnTo>
                  <a:pt x="2774950" y="530860"/>
                </a:lnTo>
                <a:lnTo>
                  <a:pt x="2839847" y="530860"/>
                </a:lnTo>
                <a:lnTo>
                  <a:pt x="2782951" y="337820"/>
                </a:lnTo>
                <a:close/>
              </a:path>
              <a:path w="3776979" h="607060">
                <a:moveTo>
                  <a:pt x="2941447" y="92710"/>
                </a:moveTo>
                <a:lnTo>
                  <a:pt x="2803652" y="92710"/>
                </a:lnTo>
                <a:lnTo>
                  <a:pt x="2840489" y="97789"/>
                </a:lnTo>
                <a:lnTo>
                  <a:pt x="2866802" y="115570"/>
                </a:lnTo>
                <a:lnTo>
                  <a:pt x="2882590" y="144780"/>
                </a:lnTo>
                <a:lnTo>
                  <a:pt x="2887853" y="184150"/>
                </a:lnTo>
                <a:lnTo>
                  <a:pt x="2887853" y="250189"/>
                </a:lnTo>
                <a:lnTo>
                  <a:pt x="2884735" y="276860"/>
                </a:lnTo>
                <a:lnTo>
                  <a:pt x="2875391" y="298450"/>
                </a:lnTo>
                <a:lnTo>
                  <a:pt x="2859831" y="314960"/>
                </a:lnTo>
                <a:lnTo>
                  <a:pt x="2838069" y="326389"/>
                </a:lnTo>
                <a:lnTo>
                  <a:pt x="2909062" y="530860"/>
                </a:lnTo>
                <a:lnTo>
                  <a:pt x="2941447" y="530860"/>
                </a:lnTo>
                <a:lnTo>
                  <a:pt x="2941447" y="92710"/>
                </a:lnTo>
                <a:close/>
              </a:path>
              <a:path w="3776979" h="607060">
                <a:moveTo>
                  <a:pt x="3046349" y="92710"/>
                </a:moveTo>
                <a:lnTo>
                  <a:pt x="3004566" y="92710"/>
                </a:lnTo>
                <a:lnTo>
                  <a:pt x="3004566" y="530860"/>
                </a:lnTo>
                <a:lnTo>
                  <a:pt x="3105404" y="530860"/>
                </a:lnTo>
                <a:lnTo>
                  <a:pt x="3105404" y="154939"/>
                </a:lnTo>
                <a:lnTo>
                  <a:pt x="3046349" y="154939"/>
                </a:lnTo>
                <a:lnTo>
                  <a:pt x="3046349" y="92710"/>
                </a:lnTo>
                <a:close/>
              </a:path>
              <a:path w="3776979" h="607060">
                <a:moveTo>
                  <a:pt x="3244088" y="92710"/>
                </a:moveTo>
                <a:lnTo>
                  <a:pt x="3227832" y="92710"/>
                </a:lnTo>
                <a:lnTo>
                  <a:pt x="3227832" y="154939"/>
                </a:lnTo>
                <a:lnTo>
                  <a:pt x="3168650" y="154939"/>
                </a:lnTo>
                <a:lnTo>
                  <a:pt x="3168650" y="530860"/>
                </a:lnTo>
                <a:lnTo>
                  <a:pt x="3322701" y="530860"/>
                </a:lnTo>
                <a:lnTo>
                  <a:pt x="3322701" y="346710"/>
                </a:lnTo>
                <a:lnTo>
                  <a:pt x="3320669" y="340360"/>
                </a:lnTo>
                <a:lnTo>
                  <a:pt x="3244088" y="92710"/>
                </a:lnTo>
                <a:close/>
              </a:path>
              <a:path w="3776979" h="607060">
                <a:moveTo>
                  <a:pt x="3776472" y="92710"/>
                </a:moveTo>
                <a:lnTo>
                  <a:pt x="3464179" y="92710"/>
                </a:lnTo>
                <a:lnTo>
                  <a:pt x="3387598" y="340360"/>
                </a:lnTo>
                <a:lnTo>
                  <a:pt x="3385820" y="346710"/>
                </a:lnTo>
                <a:lnTo>
                  <a:pt x="3385820" y="530860"/>
                </a:lnTo>
                <a:lnTo>
                  <a:pt x="3776472" y="530860"/>
                </a:lnTo>
                <a:lnTo>
                  <a:pt x="3776472" y="92710"/>
                </a:lnTo>
                <a:close/>
              </a:path>
              <a:path w="3776979" h="607060">
                <a:moveTo>
                  <a:pt x="556821" y="386080"/>
                </a:moveTo>
                <a:lnTo>
                  <a:pt x="503669" y="386080"/>
                </a:lnTo>
                <a:lnTo>
                  <a:pt x="503669" y="445770"/>
                </a:lnTo>
                <a:lnTo>
                  <a:pt x="505400" y="458470"/>
                </a:lnTo>
                <a:lnTo>
                  <a:pt x="510592" y="467360"/>
                </a:lnTo>
                <a:lnTo>
                  <a:pt x="519244" y="473710"/>
                </a:lnTo>
                <a:lnTo>
                  <a:pt x="531355" y="474980"/>
                </a:lnTo>
                <a:lnTo>
                  <a:pt x="543366" y="473710"/>
                </a:lnTo>
                <a:lnTo>
                  <a:pt x="551946" y="467360"/>
                </a:lnTo>
                <a:lnTo>
                  <a:pt x="557096" y="458470"/>
                </a:lnTo>
                <a:lnTo>
                  <a:pt x="558812" y="445770"/>
                </a:lnTo>
                <a:lnTo>
                  <a:pt x="558812" y="394970"/>
                </a:lnTo>
                <a:lnTo>
                  <a:pt x="556821" y="386080"/>
                </a:lnTo>
                <a:close/>
              </a:path>
              <a:path w="3776979" h="607060">
                <a:moveTo>
                  <a:pt x="988517" y="147320"/>
                </a:moveTo>
                <a:lnTo>
                  <a:pt x="988072" y="147320"/>
                </a:lnTo>
                <a:lnTo>
                  <a:pt x="976161" y="149860"/>
                </a:lnTo>
                <a:lnTo>
                  <a:pt x="967652" y="154939"/>
                </a:lnTo>
                <a:lnTo>
                  <a:pt x="962546" y="165100"/>
                </a:lnTo>
                <a:lnTo>
                  <a:pt x="960843" y="177800"/>
                </a:lnTo>
                <a:lnTo>
                  <a:pt x="960843" y="445770"/>
                </a:lnTo>
                <a:lnTo>
                  <a:pt x="962558" y="458470"/>
                </a:lnTo>
                <a:lnTo>
                  <a:pt x="967705" y="467360"/>
                </a:lnTo>
                <a:lnTo>
                  <a:pt x="976285" y="473710"/>
                </a:lnTo>
                <a:lnTo>
                  <a:pt x="988301" y="474980"/>
                </a:lnTo>
                <a:lnTo>
                  <a:pt x="1000410" y="473710"/>
                </a:lnTo>
                <a:lnTo>
                  <a:pt x="1009057" y="467360"/>
                </a:lnTo>
                <a:lnTo>
                  <a:pt x="1014245" y="458470"/>
                </a:lnTo>
                <a:lnTo>
                  <a:pt x="1015974" y="445770"/>
                </a:lnTo>
                <a:lnTo>
                  <a:pt x="1015974" y="386080"/>
                </a:lnTo>
                <a:lnTo>
                  <a:pt x="1131836" y="386080"/>
                </a:lnTo>
                <a:lnTo>
                  <a:pt x="1131836" y="236220"/>
                </a:lnTo>
                <a:lnTo>
                  <a:pt x="1015974" y="236220"/>
                </a:lnTo>
                <a:lnTo>
                  <a:pt x="1015974" y="177800"/>
                </a:lnTo>
                <a:lnTo>
                  <a:pt x="1014259" y="165100"/>
                </a:lnTo>
                <a:lnTo>
                  <a:pt x="1009113" y="154939"/>
                </a:lnTo>
                <a:lnTo>
                  <a:pt x="1000533" y="149860"/>
                </a:lnTo>
                <a:lnTo>
                  <a:pt x="988517" y="147320"/>
                </a:lnTo>
                <a:close/>
              </a:path>
              <a:path w="3776979" h="607060">
                <a:moveTo>
                  <a:pt x="1918760" y="386080"/>
                </a:moveTo>
                <a:lnTo>
                  <a:pt x="1865630" y="386080"/>
                </a:lnTo>
                <a:lnTo>
                  <a:pt x="1865630" y="445770"/>
                </a:lnTo>
                <a:lnTo>
                  <a:pt x="1867366" y="458470"/>
                </a:lnTo>
                <a:lnTo>
                  <a:pt x="1872567" y="467360"/>
                </a:lnTo>
                <a:lnTo>
                  <a:pt x="1881221" y="473710"/>
                </a:lnTo>
                <a:lnTo>
                  <a:pt x="1893316" y="474980"/>
                </a:lnTo>
                <a:lnTo>
                  <a:pt x="1905317" y="473710"/>
                </a:lnTo>
                <a:lnTo>
                  <a:pt x="1913890" y="467360"/>
                </a:lnTo>
                <a:lnTo>
                  <a:pt x="1919033" y="458470"/>
                </a:lnTo>
                <a:lnTo>
                  <a:pt x="1920748" y="445770"/>
                </a:lnTo>
                <a:lnTo>
                  <a:pt x="1920748" y="394970"/>
                </a:lnTo>
                <a:lnTo>
                  <a:pt x="1918760" y="386080"/>
                </a:lnTo>
                <a:close/>
              </a:path>
              <a:path w="3776979" h="607060">
                <a:moveTo>
                  <a:pt x="2331466" y="147320"/>
                </a:moveTo>
                <a:lnTo>
                  <a:pt x="2330958" y="147320"/>
                </a:lnTo>
                <a:lnTo>
                  <a:pt x="2319049" y="149860"/>
                </a:lnTo>
                <a:lnTo>
                  <a:pt x="2310558" y="154939"/>
                </a:lnTo>
                <a:lnTo>
                  <a:pt x="2305472" y="165100"/>
                </a:lnTo>
                <a:lnTo>
                  <a:pt x="2303780" y="177800"/>
                </a:lnTo>
                <a:lnTo>
                  <a:pt x="2303780" y="445770"/>
                </a:lnTo>
                <a:lnTo>
                  <a:pt x="2305494" y="458470"/>
                </a:lnTo>
                <a:lnTo>
                  <a:pt x="2310638" y="467360"/>
                </a:lnTo>
                <a:lnTo>
                  <a:pt x="2319210" y="473710"/>
                </a:lnTo>
                <a:lnTo>
                  <a:pt x="2331212" y="474980"/>
                </a:lnTo>
                <a:lnTo>
                  <a:pt x="2343306" y="473710"/>
                </a:lnTo>
                <a:lnTo>
                  <a:pt x="2351960" y="467360"/>
                </a:lnTo>
                <a:lnTo>
                  <a:pt x="2357161" y="458470"/>
                </a:lnTo>
                <a:lnTo>
                  <a:pt x="2358898" y="445770"/>
                </a:lnTo>
                <a:lnTo>
                  <a:pt x="2358898" y="386080"/>
                </a:lnTo>
                <a:lnTo>
                  <a:pt x="2471420" y="386080"/>
                </a:lnTo>
                <a:lnTo>
                  <a:pt x="2471420" y="236220"/>
                </a:lnTo>
                <a:lnTo>
                  <a:pt x="2358898" y="236220"/>
                </a:lnTo>
                <a:lnTo>
                  <a:pt x="2358898" y="177800"/>
                </a:lnTo>
                <a:lnTo>
                  <a:pt x="2357183" y="165100"/>
                </a:lnTo>
                <a:lnTo>
                  <a:pt x="2352040" y="154939"/>
                </a:lnTo>
                <a:lnTo>
                  <a:pt x="2343467" y="149860"/>
                </a:lnTo>
                <a:lnTo>
                  <a:pt x="2331466" y="147320"/>
                </a:lnTo>
                <a:close/>
              </a:path>
              <a:path w="3776979" h="607060">
                <a:moveTo>
                  <a:pt x="2589657" y="92710"/>
                </a:moveTo>
                <a:lnTo>
                  <a:pt x="2534539" y="92710"/>
                </a:lnTo>
                <a:lnTo>
                  <a:pt x="2534539" y="445770"/>
                </a:lnTo>
                <a:lnTo>
                  <a:pt x="2536255" y="458470"/>
                </a:lnTo>
                <a:lnTo>
                  <a:pt x="2541412" y="467360"/>
                </a:lnTo>
                <a:lnTo>
                  <a:pt x="2550023" y="473710"/>
                </a:lnTo>
                <a:lnTo>
                  <a:pt x="2562098" y="474980"/>
                </a:lnTo>
                <a:lnTo>
                  <a:pt x="2574172" y="473710"/>
                </a:lnTo>
                <a:lnTo>
                  <a:pt x="2582783" y="467360"/>
                </a:lnTo>
                <a:lnTo>
                  <a:pt x="2587940" y="458470"/>
                </a:lnTo>
                <a:lnTo>
                  <a:pt x="2589657" y="445770"/>
                </a:lnTo>
                <a:lnTo>
                  <a:pt x="2589657" y="92710"/>
                </a:lnTo>
                <a:close/>
              </a:path>
              <a:path w="3776979" h="607060">
                <a:moveTo>
                  <a:pt x="3397250" y="92710"/>
                </a:moveTo>
                <a:lnTo>
                  <a:pt x="3311016" y="92710"/>
                </a:lnTo>
                <a:lnTo>
                  <a:pt x="3354070" y="262889"/>
                </a:lnTo>
                <a:lnTo>
                  <a:pt x="3397250" y="92710"/>
                </a:lnTo>
                <a:close/>
              </a:path>
              <a:path w="3776979" h="607060">
                <a:moveTo>
                  <a:pt x="759714" y="85089"/>
                </a:moveTo>
                <a:lnTo>
                  <a:pt x="531126" y="85089"/>
                </a:lnTo>
                <a:lnTo>
                  <a:pt x="570879" y="91439"/>
                </a:lnTo>
                <a:lnTo>
                  <a:pt x="599271" y="109220"/>
                </a:lnTo>
                <a:lnTo>
                  <a:pt x="616305" y="137160"/>
                </a:lnTo>
                <a:lnTo>
                  <a:pt x="621982" y="177800"/>
                </a:lnTo>
                <a:lnTo>
                  <a:pt x="621982" y="236220"/>
                </a:lnTo>
                <a:lnTo>
                  <a:pt x="669086" y="236220"/>
                </a:lnTo>
                <a:lnTo>
                  <a:pt x="669086" y="177800"/>
                </a:lnTo>
                <a:lnTo>
                  <a:pt x="674751" y="137160"/>
                </a:lnTo>
                <a:lnTo>
                  <a:pt x="691745" y="109220"/>
                </a:lnTo>
                <a:lnTo>
                  <a:pt x="720066" y="91439"/>
                </a:lnTo>
                <a:lnTo>
                  <a:pt x="759714" y="85089"/>
                </a:lnTo>
                <a:close/>
              </a:path>
              <a:path w="3776979" h="607060">
                <a:moveTo>
                  <a:pt x="1893062" y="85089"/>
                </a:moveTo>
                <a:lnTo>
                  <a:pt x="988301" y="85089"/>
                </a:lnTo>
                <a:lnTo>
                  <a:pt x="1028048" y="91439"/>
                </a:lnTo>
                <a:lnTo>
                  <a:pt x="1056441" y="109220"/>
                </a:lnTo>
                <a:lnTo>
                  <a:pt x="1073478" y="137160"/>
                </a:lnTo>
                <a:lnTo>
                  <a:pt x="1079157" y="177800"/>
                </a:lnTo>
                <a:lnTo>
                  <a:pt x="1079157" y="236220"/>
                </a:lnTo>
                <a:lnTo>
                  <a:pt x="1131836" y="236220"/>
                </a:lnTo>
                <a:lnTo>
                  <a:pt x="1131836" y="92710"/>
                </a:lnTo>
                <a:lnTo>
                  <a:pt x="1851442" y="92710"/>
                </a:lnTo>
                <a:lnTo>
                  <a:pt x="1853463" y="91439"/>
                </a:lnTo>
                <a:lnTo>
                  <a:pt x="1893062" y="85089"/>
                </a:lnTo>
                <a:close/>
              </a:path>
              <a:path w="3776979" h="607060">
                <a:moveTo>
                  <a:pt x="2331212" y="85089"/>
                </a:moveTo>
                <a:lnTo>
                  <a:pt x="1893062" y="85089"/>
                </a:lnTo>
                <a:lnTo>
                  <a:pt x="1932826" y="91439"/>
                </a:lnTo>
                <a:lnTo>
                  <a:pt x="1961245" y="109220"/>
                </a:lnTo>
                <a:lnTo>
                  <a:pt x="1978304" y="137160"/>
                </a:lnTo>
                <a:lnTo>
                  <a:pt x="1983994" y="177800"/>
                </a:lnTo>
                <a:lnTo>
                  <a:pt x="1983994" y="236220"/>
                </a:lnTo>
                <a:lnTo>
                  <a:pt x="2035556" y="236220"/>
                </a:lnTo>
                <a:lnTo>
                  <a:pt x="2035556" y="92710"/>
                </a:lnTo>
                <a:lnTo>
                  <a:pt x="2289516" y="92710"/>
                </a:lnTo>
                <a:lnTo>
                  <a:pt x="2291540" y="91439"/>
                </a:lnTo>
                <a:lnTo>
                  <a:pt x="2331212" y="85089"/>
                </a:lnTo>
                <a:close/>
              </a:path>
              <a:path w="3776979" h="607060">
                <a:moveTo>
                  <a:pt x="3776472" y="85089"/>
                </a:moveTo>
                <a:lnTo>
                  <a:pt x="2331212" y="85089"/>
                </a:lnTo>
                <a:lnTo>
                  <a:pt x="2370957" y="91439"/>
                </a:lnTo>
                <a:lnTo>
                  <a:pt x="2399331" y="109220"/>
                </a:lnTo>
                <a:lnTo>
                  <a:pt x="2416347" y="137160"/>
                </a:lnTo>
                <a:lnTo>
                  <a:pt x="2422017" y="177800"/>
                </a:lnTo>
                <a:lnTo>
                  <a:pt x="2422017" y="236220"/>
                </a:lnTo>
                <a:lnTo>
                  <a:pt x="2471420" y="236220"/>
                </a:lnTo>
                <a:lnTo>
                  <a:pt x="2471420" y="92710"/>
                </a:lnTo>
                <a:lnTo>
                  <a:pt x="3776472" y="92710"/>
                </a:lnTo>
                <a:lnTo>
                  <a:pt x="3776472" y="850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1519" y="507491"/>
            <a:ext cx="56515" cy="327660"/>
          </a:xfrm>
          <a:custGeom>
            <a:avLst/>
            <a:gdLst/>
            <a:ahLst/>
            <a:cxnLst/>
            <a:rect l="l" t="t" r="r" b="b"/>
            <a:pathLst>
              <a:path w="56515" h="327659">
                <a:moveTo>
                  <a:pt x="28308" y="0"/>
                </a:moveTo>
                <a:lnTo>
                  <a:pt x="27851" y="0"/>
                </a:lnTo>
                <a:lnTo>
                  <a:pt x="15666" y="1857"/>
                </a:lnTo>
                <a:lnTo>
                  <a:pt x="6962" y="7429"/>
                </a:lnTo>
                <a:lnTo>
                  <a:pt x="1740" y="16716"/>
                </a:lnTo>
                <a:lnTo>
                  <a:pt x="0" y="29718"/>
                </a:lnTo>
                <a:lnTo>
                  <a:pt x="0" y="297942"/>
                </a:lnTo>
                <a:lnTo>
                  <a:pt x="1754" y="310943"/>
                </a:lnTo>
                <a:lnTo>
                  <a:pt x="7019" y="320230"/>
                </a:lnTo>
                <a:lnTo>
                  <a:pt x="15794" y="325802"/>
                </a:lnTo>
                <a:lnTo>
                  <a:pt x="28079" y="327660"/>
                </a:lnTo>
                <a:lnTo>
                  <a:pt x="40464" y="325802"/>
                </a:lnTo>
                <a:lnTo>
                  <a:pt x="49310" y="320230"/>
                </a:lnTo>
                <a:lnTo>
                  <a:pt x="54618" y="310943"/>
                </a:lnTo>
                <a:lnTo>
                  <a:pt x="56387" y="297942"/>
                </a:lnTo>
                <a:lnTo>
                  <a:pt x="56387" y="29718"/>
                </a:lnTo>
                <a:lnTo>
                  <a:pt x="54633" y="16787"/>
                </a:lnTo>
                <a:lnTo>
                  <a:pt x="49368" y="7524"/>
                </a:lnTo>
                <a:lnTo>
                  <a:pt x="40593" y="1928"/>
                </a:lnTo>
                <a:lnTo>
                  <a:pt x="283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75204" y="515112"/>
            <a:ext cx="48895" cy="125095"/>
          </a:xfrm>
          <a:custGeom>
            <a:avLst/>
            <a:gdLst/>
            <a:ahLst/>
            <a:cxnLst/>
            <a:rect l="l" t="t" r="r" b="b"/>
            <a:pathLst>
              <a:path w="48894" h="125095">
                <a:moveTo>
                  <a:pt x="21843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8701" y="124333"/>
                </a:lnTo>
                <a:lnTo>
                  <a:pt x="48768" y="95376"/>
                </a:lnTo>
                <a:lnTo>
                  <a:pt x="48768" y="29845"/>
                </a:lnTo>
                <a:lnTo>
                  <a:pt x="47079" y="16769"/>
                </a:lnTo>
                <a:lnTo>
                  <a:pt x="42021" y="7445"/>
                </a:lnTo>
                <a:lnTo>
                  <a:pt x="33605" y="1859"/>
                </a:lnTo>
                <a:lnTo>
                  <a:pt x="218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18260" y="553212"/>
            <a:ext cx="48895" cy="181610"/>
          </a:xfrm>
          <a:custGeom>
            <a:avLst/>
            <a:gdLst/>
            <a:ahLst/>
            <a:cxnLst/>
            <a:rect l="l" t="t" r="r" b="b"/>
            <a:pathLst>
              <a:path w="48894" h="181609">
                <a:moveTo>
                  <a:pt x="24384" y="0"/>
                </a:moveTo>
                <a:lnTo>
                  <a:pt x="0" y="181355"/>
                </a:lnTo>
                <a:lnTo>
                  <a:pt x="48768" y="181355"/>
                </a:lnTo>
                <a:lnTo>
                  <a:pt x="243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08846" y="4874158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97468" y="4721352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 h="0">
                <a:moveTo>
                  <a:pt x="0" y="0"/>
                </a:moveTo>
                <a:lnTo>
                  <a:pt x="446531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809244"/>
            <a:ext cx="2936875" cy="608330"/>
          </a:xfrm>
          <a:custGeom>
            <a:avLst/>
            <a:gdLst/>
            <a:ahLst/>
            <a:cxnLst/>
            <a:rect l="l" t="t" r="r" b="b"/>
            <a:pathLst>
              <a:path w="2936875" h="608330">
                <a:moveTo>
                  <a:pt x="2936748" y="0"/>
                </a:moveTo>
                <a:lnTo>
                  <a:pt x="0" y="0"/>
                </a:lnTo>
                <a:lnTo>
                  <a:pt x="0" y="608076"/>
                </a:lnTo>
                <a:lnTo>
                  <a:pt x="2936748" y="608076"/>
                </a:lnTo>
                <a:lnTo>
                  <a:pt x="2936748" y="522604"/>
                </a:lnTo>
                <a:lnTo>
                  <a:pt x="1842135" y="522604"/>
                </a:lnTo>
                <a:lnTo>
                  <a:pt x="1802463" y="516842"/>
                </a:lnTo>
                <a:lnTo>
                  <a:pt x="1800043" y="515365"/>
                </a:lnTo>
                <a:lnTo>
                  <a:pt x="461124" y="515365"/>
                </a:lnTo>
                <a:lnTo>
                  <a:pt x="461124" y="77723"/>
                </a:lnTo>
                <a:lnTo>
                  <a:pt x="1800450" y="77723"/>
                </a:lnTo>
                <a:lnTo>
                  <a:pt x="1802463" y="76497"/>
                </a:lnTo>
                <a:lnTo>
                  <a:pt x="1842135" y="70738"/>
                </a:lnTo>
                <a:lnTo>
                  <a:pt x="2936748" y="70738"/>
                </a:lnTo>
                <a:lnTo>
                  <a:pt x="2936748" y="0"/>
                </a:lnTo>
                <a:close/>
              </a:path>
              <a:path w="2936875" h="608330">
                <a:moveTo>
                  <a:pt x="1983462" y="371475"/>
                </a:moveTo>
                <a:lnTo>
                  <a:pt x="1932940" y="371475"/>
                </a:lnTo>
                <a:lnTo>
                  <a:pt x="1932940" y="430402"/>
                </a:lnTo>
                <a:lnTo>
                  <a:pt x="1927252" y="470652"/>
                </a:lnTo>
                <a:lnTo>
                  <a:pt x="1910207" y="499411"/>
                </a:lnTo>
                <a:lnTo>
                  <a:pt x="1881826" y="516717"/>
                </a:lnTo>
                <a:lnTo>
                  <a:pt x="1842135" y="522604"/>
                </a:lnTo>
                <a:lnTo>
                  <a:pt x="2936748" y="522604"/>
                </a:lnTo>
                <a:lnTo>
                  <a:pt x="2936748" y="515365"/>
                </a:lnTo>
                <a:lnTo>
                  <a:pt x="1964309" y="515365"/>
                </a:lnTo>
                <a:lnTo>
                  <a:pt x="1983462" y="371475"/>
                </a:lnTo>
                <a:close/>
              </a:path>
              <a:path w="2936875" h="608330">
                <a:moveTo>
                  <a:pt x="579399" y="327786"/>
                </a:moveTo>
                <a:lnTo>
                  <a:pt x="524281" y="327786"/>
                </a:lnTo>
                <a:lnTo>
                  <a:pt x="524281" y="515365"/>
                </a:lnTo>
                <a:lnTo>
                  <a:pt x="579399" y="515365"/>
                </a:lnTo>
                <a:lnTo>
                  <a:pt x="579399" y="327786"/>
                </a:lnTo>
                <a:close/>
              </a:path>
              <a:path w="2936875" h="608330">
                <a:moveTo>
                  <a:pt x="699147" y="77723"/>
                </a:moveTo>
                <a:lnTo>
                  <a:pt x="642543" y="77723"/>
                </a:lnTo>
                <a:lnTo>
                  <a:pt x="642543" y="515365"/>
                </a:lnTo>
                <a:lnTo>
                  <a:pt x="699147" y="515365"/>
                </a:lnTo>
                <a:lnTo>
                  <a:pt x="699147" y="77723"/>
                </a:lnTo>
                <a:close/>
              </a:path>
              <a:path w="2936875" h="608330">
                <a:moveTo>
                  <a:pt x="953681" y="77723"/>
                </a:moveTo>
                <a:lnTo>
                  <a:pt x="862939" y="77723"/>
                </a:lnTo>
                <a:lnTo>
                  <a:pt x="862939" y="139953"/>
                </a:lnTo>
                <a:lnTo>
                  <a:pt x="762292" y="139953"/>
                </a:lnTo>
                <a:lnTo>
                  <a:pt x="762292" y="265302"/>
                </a:lnTo>
                <a:lnTo>
                  <a:pt x="848880" y="265302"/>
                </a:lnTo>
                <a:lnTo>
                  <a:pt x="848880" y="327786"/>
                </a:lnTo>
                <a:lnTo>
                  <a:pt x="762292" y="327786"/>
                </a:lnTo>
                <a:lnTo>
                  <a:pt x="762292" y="453135"/>
                </a:lnTo>
                <a:lnTo>
                  <a:pt x="862939" y="453135"/>
                </a:lnTo>
                <a:lnTo>
                  <a:pt x="862939" y="515365"/>
                </a:lnTo>
                <a:lnTo>
                  <a:pt x="888517" y="515365"/>
                </a:lnTo>
                <a:lnTo>
                  <a:pt x="909053" y="360806"/>
                </a:lnTo>
                <a:lnTo>
                  <a:pt x="953681" y="77723"/>
                </a:lnTo>
                <a:close/>
              </a:path>
              <a:path w="2936875" h="608330">
                <a:moveTo>
                  <a:pt x="1029106" y="422655"/>
                </a:moveTo>
                <a:lnTo>
                  <a:pt x="964615" y="422655"/>
                </a:lnTo>
                <a:lnTo>
                  <a:pt x="952119" y="515365"/>
                </a:lnTo>
                <a:lnTo>
                  <a:pt x="1041374" y="515365"/>
                </a:lnTo>
                <a:lnTo>
                  <a:pt x="1029106" y="422655"/>
                </a:lnTo>
                <a:close/>
              </a:path>
              <a:path w="2936875" h="608330">
                <a:moveTo>
                  <a:pt x="1146619" y="77723"/>
                </a:moveTo>
                <a:lnTo>
                  <a:pt x="1040257" y="77723"/>
                </a:lnTo>
                <a:lnTo>
                  <a:pt x="1084668" y="360171"/>
                </a:lnTo>
                <a:lnTo>
                  <a:pt x="1105192" y="515365"/>
                </a:lnTo>
                <a:lnTo>
                  <a:pt x="1146619" y="515365"/>
                </a:lnTo>
                <a:lnTo>
                  <a:pt x="1146619" y="77723"/>
                </a:lnTo>
                <a:close/>
              </a:path>
              <a:path w="2936875" h="608330">
                <a:moveTo>
                  <a:pt x="1300099" y="77723"/>
                </a:moveTo>
                <a:lnTo>
                  <a:pt x="1209776" y="77723"/>
                </a:lnTo>
                <a:lnTo>
                  <a:pt x="1209776" y="453135"/>
                </a:lnTo>
                <a:lnTo>
                  <a:pt x="1310386" y="453135"/>
                </a:lnTo>
                <a:lnTo>
                  <a:pt x="1310386" y="515365"/>
                </a:lnTo>
                <a:lnTo>
                  <a:pt x="1359281" y="515365"/>
                </a:lnTo>
                <a:lnTo>
                  <a:pt x="1359281" y="139953"/>
                </a:lnTo>
                <a:lnTo>
                  <a:pt x="1300099" y="139953"/>
                </a:lnTo>
                <a:lnTo>
                  <a:pt x="1300099" y="77723"/>
                </a:lnTo>
                <a:close/>
              </a:path>
              <a:path w="2936875" h="608330">
                <a:moveTo>
                  <a:pt x="1517904" y="77723"/>
                </a:moveTo>
                <a:lnTo>
                  <a:pt x="1481582" y="77723"/>
                </a:lnTo>
                <a:lnTo>
                  <a:pt x="1481582" y="139953"/>
                </a:lnTo>
                <a:lnTo>
                  <a:pt x="1422400" y="139953"/>
                </a:lnTo>
                <a:lnTo>
                  <a:pt x="1422400" y="515365"/>
                </a:lnTo>
                <a:lnTo>
                  <a:pt x="1517904" y="515365"/>
                </a:lnTo>
                <a:lnTo>
                  <a:pt x="1517904" y="77723"/>
                </a:lnTo>
                <a:close/>
              </a:path>
              <a:path w="2936875" h="608330">
                <a:moveTo>
                  <a:pt x="1636141" y="327786"/>
                </a:moveTo>
                <a:lnTo>
                  <a:pt x="1581023" y="327786"/>
                </a:lnTo>
                <a:lnTo>
                  <a:pt x="1581023" y="515365"/>
                </a:lnTo>
                <a:lnTo>
                  <a:pt x="1636141" y="515365"/>
                </a:lnTo>
                <a:lnTo>
                  <a:pt x="1636141" y="327786"/>
                </a:lnTo>
                <a:close/>
              </a:path>
              <a:path w="2936875" h="608330">
                <a:moveTo>
                  <a:pt x="1800450" y="77723"/>
                </a:moveTo>
                <a:lnTo>
                  <a:pt x="1699387" y="77723"/>
                </a:lnTo>
                <a:lnTo>
                  <a:pt x="1699387" y="515365"/>
                </a:lnTo>
                <a:lnTo>
                  <a:pt x="1800043" y="515365"/>
                </a:lnTo>
                <a:lnTo>
                  <a:pt x="1774126" y="499554"/>
                </a:lnTo>
                <a:lnTo>
                  <a:pt x="1757124" y="470741"/>
                </a:lnTo>
                <a:lnTo>
                  <a:pt x="1751457" y="430402"/>
                </a:lnTo>
                <a:lnTo>
                  <a:pt x="1751457" y="162686"/>
                </a:lnTo>
                <a:lnTo>
                  <a:pt x="1757124" y="122495"/>
                </a:lnTo>
                <a:lnTo>
                  <a:pt x="1774126" y="93757"/>
                </a:lnTo>
                <a:lnTo>
                  <a:pt x="1800450" y="77723"/>
                </a:lnTo>
                <a:close/>
              </a:path>
              <a:path w="2936875" h="608330">
                <a:moveTo>
                  <a:pt x="2104898" y="422655"/>
                </a:moveTo>
                <a:lnTo>
                  <a:pt x="2040509" y="422655"/>
                </a:lnTo>
                <a:lnTo>
                  <a:pt x="2027936" y="515365"/>
                </a:lnTo>
                <a:lnTo>
                  <a:pt x="2117217" y="515365"/>
                </a:lnTo>
                <a:lnTo>
                  <a:pt x="2104898" y="422655"/>
                </a:lnTo>
                <a:close/>
              </a:path>
              <a:path w="2936875" h="608330">
                <a:moveTo>
                  <a:pt x="2222500" y="77723"/>
                </a:moveTo>
                <a:lnTo>
                  <a:pt x="2116074" y="77723"/>
                </a:lnTo>
                <a:lnTo>
                  <a:pt x="2160524" y="360171"/>
                </a:lnTo>
                <a:lnTo>
                  <a:pt x="2181098" y="515365"/>
                </a:lnTo>
                <a:lnTo>
                  <a:pt x="2222500" y="515365"/>
                </a:lnTo>
                <a:lnTo>
                  <a:pt x="2222500" y="77723"/>
                </a:lnTo>
                <a:close/>
              </a:path>
              <a:path w="2936875" h="608330">
                <a:moveTo>
                  <a:pt x="2293620" y="322833"/>
                </a:moveTo>
                <a:lnTo>
                  <a:pt x="2285619" y="323976"/>
                </a:lnTo>
                <a:lnTo>
                  <a:pt x="2285619" y="515365"/>
                </a:lnTo>
                <a:lnTo>
                  <a:pt x="2350516" y="515365"/>
                </a:lnTo>
                <a:lnTo>
                  <a:pt x="2293620" y="322833"/>
                </a:lnTo>
                <a:close/>
              </a:path>
              <a:path w="2936875" h="608330">
                <a:moveTo>
                  <a:pt x="2450973" y="77723"/>
                </a:moveTo>
                <a:lnTo>
                  <a:pt x="2314448" y="77723"/>
                </a:lnTo>
                <a:lnTo>
                  <a:pt x="2351212" y="83556"/>
                </a:lnTo>
                <a:lnTo>
                  <a:pt x="2377487" y="100853"/>
                </a:lnTo>
                <a:lnTo>
                  <a:pt x="2393261" y="129605"/>
                </a:lnTo>
                <a:lnTo>
                  <a:pt x="2398522" y="169798"/>
                </a:lnTo>
                <a:lnTo>
                  <a:pt x="2398522" y="235711"/>
                </a:lnTo>
                <a:lnTo>
                  <a:pt x="2395404" y="262118"/>
                </a:lnTo>
                <a:lnTo>
                  <a:pt x="2386060" y="283606"/>
                </a:lnTo>
                <a:lnTo>
                  <a:pt x="2370500" y="300166"/>
                </a:lnTo>
                <a:lnTo>
                  <a:pt x="2348738" y="311784"/>
                </a:lnTo>
                <a:lnTo>
                  <a:pt x="2419731" y="515365"/>
                </a:lnTo>
                <a:lnTo>
                  <a:pt x="2450973" y="515365"/>
                </a:lnTo>
                <a:lnTo>
                  <a:pt x="2450973" y="77723"/>
                </a:lnTo>
                <a:close/>
              </a:path>
              <a:path w="2936875" h="608330">
                <a:moveTo>
                  <a:pt x="2936748" y="77723"/>
                </a:moveTo>
                <a:lnTo>
                  <a:pt x="2614803" y="77723"/>
                </a:lnTo>
                <a:lnTo>
                  <a:pt x="2614803" y="139953"/>
                </a:lnTo>
                <a:lnTo>
                  <a:pt x="2514092" y="139953"/>
                </a:lnTo>
                <a:lnTo>
                  <a:pt x="2514092" y="265302"/>
                </a:lnTo>
                <a:lnTo>
                  <a:pt x="2600706" y="265302"/>
                </a:lnTo>
                <a:lnTo>
                  <a:pt x="2600706" y="327786"/>
                </a:lnTo>
                <a:lnTo>
                  <a:pt x="2514092" y="327786"/>
                </a:lnTo>
                <a:lnTo>
                  <a:pt x="2514092" y="453135"/>
                </a:lnTo>
                <a:lnTo>
                  <a:pt x="2614803" y="453135"/>
                </a:lnTo>
                <a:lnTo>
                  <a:pt x="2614803" y="515365"/>
                </a:lnTo>
                <a:lnTo>
                  <a:pt x="2936748" y="515365"/>
                </a:lnTo>
                <a:lnTo>
                  <a:pt x="2936748" y="77723"/>
                </a:lnTo>
                <a:close/>
              </a:path>
              <a:path w="2936875" h="608330">
                <a:moveTo>
                  <a:pt x="1842262" y="133095"/>
                </a:moveTo>
                <a:lnTo>
                  <a:pt x="1841881" y="133095"/>
                </a:lnTo>
                <a:lnTo>
                  <a:pt x="1829972" y="134933"/>
                </a:lnTo>
                <a:lnTo>
                  <a:pt x="1821481" y="140462"/>
                </a:lnTo>
                <a:lnTo>
                  <a:pt x="1816395" y="149705"/>
                </a:lnTo>
                <a:lnTo>
                  <a:pt x="1814703" y="162686"/>
                </a:lnTo>
                <a:lnTo>
                  <a:pt x="1814703" y="430402"/>
                </a:lnTo>
                <a:lnTo>
                  <a:pt x="1816417" y="443404"/>
                </a:lnTo>
                <a:lnTo>
                  <a:pt x="1821561" y="452691"/>
                </a:lnTo>
                <a:lnTo>
                  <a:pt x="1830133" y="458263"/>
                </a:lnTo>
                <a:lnTo>
                  <a:pt x="1842135" y="460120"/>
                </a:lnTo>
                <a:lnTo>
                  <a:pt x="1854229" y="458263"/>
                </a:lnTo>
                <a:lnTo>
                  <a:pt x="1862883" y="452691"/>
                </a:lnTo>
                <a:lnTo>
                  <a:pt x="1868084" y="443404"/>
                </a:lnTo>
                <a:lnTo>
                  <a:pt x="1869821" y="430402"/>
                </a:lnTo>
                <a:lnTo>
                  <a:pt x="1869821" y="371475"/>
                </a:lnTo>
                <a:lnTo>
                  <a:pt x="1983462" y="371475"/>
                </a:lnTo>
                <a:lnTo>
                  <a:pt x="1984883" y="360806"/>
                </a:lnTo>
                <a:lnTo>
                  <a:pt x="2006863" y="221614"/>
                </a:lnTo>
                <a:lnTo>
                  <a:pt x="1869821" y="221614"/>
                </a:lnTo>
                <a:lnTo>
                  <a:pt x="1869821" y="162686"/>
                </a:lnTo>
                <a:lnTo>
                  <a:pt x="1868086" y="149830"/>
                </a:lnTo>
                <a:lnTo>
                  <a:pt x="1862899" y="140604"/>
                </a:lnTo>
                <a:lnTo>
                  <a:pt x="1854283" y="135022"/>
                </a:lnTo>
                <a:lnTo>
                  <a:pt x="1842262" y="133095"/>
                </a:lnTo>
                <a:close/>
              </a:path>
              <a:path w="2936875" h="608330">
                <a:moveTo>
                  <a:pt x="579399" y="77723"/>
                </a:moveTo>
                <a:lnTo>
                  <a:pt x="524281" y="77723"/>
                </a:lnTo>
                <a:lnTo>
                  <a:pt x="524281" y="265302"/>
                </a:lnTo>
                <a:lnTo>
                  <a:pt x="579399" y="265302"/>
                </a:lnTo>
                <a:lnTo>
                  <a:pt x="579399" y="77723"/>
                </a:lnTo>
                <a:close/>
              </a:path>
              <a:path w="2936875" h="608330">
                <a:moveTo>
                  <a:pt x="1636141" y="77723"/>
                </a:moveTo>
                <a:lnTo>
                  <a:pt x="1581023" y="77723"/>
                </a:lnTo>
                <a:lnTo>
                  <a:pt x="1581023" y="265302"/>
                </a:lnTo>
                <a:lnTo>
                  <a:pt x="1636141" y="265302"/>
                </a:lnTo>
                <a:lnTo>
                  <a:pt x="1636141" y="77723"/>
                </a:lnTo>
                <a:close/>
              </a:path>
              <a:path w="2936875" h="608330">
                <a:moveTo>
                  <a:pt x="2936748" y="70738"/>
                </a:moveTo>
                <a:lnTo>
                  <a:pt x="1842135" y="70738"/>
                </a:lnTo>
                <a:lnTo>
                  <a:pt x="1881826" y="76497"/>
                </a:lnTo>
                <a:lnTo>
                  <a:pt x="1910207" y="93757"/>
                </a:lnTo>
                <a:lnTo>
                  <a:pt x="1927252" y="122495"/>
                </a:lnTo>
                <a:lnTo>
                  <a:pt x="1932940" y="162686"/>
                </a:lnTo>
                <a:lnTo>
                  <a:pt x="1932940" y="221614"/>
                </a:lnTo>
                <a:lnTo>
                  <a:pt x="2006863" y="221614"/>
                </a:lnTo>
                <a:lnTo>
                  <a:pt x="2029587" y="77723"/>
                </a:lnTo>
                <a:lnTo>
                  <a:pt x="2936748" y="77723"/>
                </a:lnTo>
                <a:lnTo>
                  <a:pt x="2936748" y="70738"/>
                </a:lnTo>
                <a:close/>
              </a:path>
            </a:pathLst>
          </a:custGeom>
          <a:solidFill>
            <a:srgbClr val="3D6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86000" y="949452"/>
            <a:ext cx="50800" cy="125095"/>
          </a:xfrm>
          <a:custGeom>
            <a:avLst/>
            <a:gdLst/>
            <a:ahLst/>
            <a:cxnLst/>
            <a:rect l="l" t="t" r="r" b="b"/>
            <a:pathLst>
              <a:path w="50800" h="125094">
                <a:moveTo>
                  <a:pt x="22606" y="0"/>
                </a:moveTo>
                <a:lnTo>
                  <a:pt x="0" y="0"/>
                </a:lnTo>
                <a:lnTo>
                  <a:pt x="0" y="124968"/>
                </a:lnTo>
                <a:lnTo>
                  <a:pt x="23494" y="124968"/>
                </a:lnTo>
                <a:lnTo>
                  <a:pt x="29591" y="124333"/>
                </a:lnTo>
                <a:lnTo>
                  <a:pt x="50292" y="95376"/>
                </a:lnTo>
                <a:lnTo>
                  <a:pt x="50292" y="29845"/>
                </a:lnTo>
                <a:lnTo>
                  <a:pt x="48555" y="16769"/>
                </a:lnTo>
                <a:lnTo>
                  <a:pt x="43354" y="7445"/>
                </a:lnTo>
                <a:lnTo>
                  <a:pt x="34700" y="1859"/>
                </a:lnTo>
                <a:lnTo>
                  <a:pt x="22606" y="0"/>
                </a:lnTo>
                <a:close/>
              </a:path>
            </a:pathLst>
          </a:custGeom>
          <a:solidFill>
            <a:srgbClr val="3D6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2311" y="987552"/>
            <a:ext cx="48895" cy="181610"/>
          </a:xfrm>
          <a:custGeom>
            <a:avLst/>
            <a:gdLst/>
            <a:ahLst/>
            <a:cxnLst/>
            <a:rect l="l" t="t" r="r" b="b"/>
            <a:pathLst>
              <a:path w="48894" h="181609">
                <a:moveTo>
                  <a:pt x="24384" y="0"/>
                </a:moveTo>
                <a:lnTo>
                  <a:pt x="0" y="181356"/>
                </a:lnTo>
                <a:lnTo>
                  <a:pt x="48768" y="181356"/>
                </a:lnTo>
                <a:lnTo>
                  <a:pt x="24384" y="0"/>
                </a:lnTo>
                <a:close/>
              </a:path>
            </a:pathLst>
          </a:custGeom>
          <a:solidFill>
            <a:srgbClr val="3D6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48255" y="987552"/>
            <a:ext cx="48895" cy="181610"/>
          </a:xfrm>
          <a:custGeom>
            <a:avLst/>
            <a:gdLst/>
            <a:ahLst/>
            <a:cxnLst/>
            <a:rect l="l" t="t" r="r" b="b"/>
            <a:pathLst>
              <a:path w="48894" h="181609">
                <a:moveTo>
                  <a:pt x="24383" y="0"/>
                </a:moveTo>
                <a:lnTo>
                  <a:pt x="0" y="181356"/>
                </a:lnTo>
                <a:lnTo>
                  <a:pt x="48768" y="181356"/>
                </a:lnTo>
                <a:lnTo>
                  <a:pt x="24383" y="0"/>
                </a:lnTo>
                <a:close/>
              </a:path>
            </a:pathLst>
          </a:custGeom>
          <a:solidFill>
            <a:srgbClr val="3D6B9C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8846" y="4874158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65125" marR="5080" indent="-17081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“America’s healthcare </a:t>
            </a:r>
            <a:r>
              <a:rPr dirty="0"/>
              <a:t>system is </a:t>
            </a:r>
            <a:r>
              <a:rPr dirty="0" spc="-5"/>
              <a:t>neither  healthy, caring, </a:t>
            </a:r>
            <a:r>
              <a:rPr dirty="0"/>
              <a:t>nor a</a:t>
            </a:r>
            <a:r>
              <a:rPr dirty="0" spc="10"/>
              <a:t> </a:t>
            </a:r>
            <a:r>
              <a:rPr dirty="0" spc="-5"/>
              <a:t>system.”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42635" y="2883789"/>
            <a:ext cx="12509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i="1">
                <a:solidFill>
                  <a:srgbClr val="FFFFFF"/>
                </a:solidFill>
                <a:latin typeface="Arial"/>
                <a:cs typeface="Arial"/>
              </a:rPr>
              <a:t>—</a:t>
            </a:r>
            <a:r>
              <a:rPr dirty="0" sz="1200" spc="-5" i="1">
                <a:solidFill>
                  <a:srgbClr val="FFFFFF"/>
                </a:solidFill>
                <a:latin typeface="Arial"/>
                <a:cs typeface="Arial"/>
              </a:rPr>
              <a:t>Walter</a:t>
            </a:r>
            <a:r>
              <a:rPr dirty="0" sz="12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FFFFFF"/>
                </a:solidFill>
                <a:latin typeface="Arial"/>
                <a:cs typeface="Arial"/>
              </a:rPr>
              <a:t>Cronkite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75661" y="4872329"/>
            <a:ext cx="39617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i="1">
                <a:solidFill>
                  <a:srgbClr val="FFFFFF"/>
                </a:solidFill>
                <a:latin typeface="Arial"/>
                <a:cs typeface="Arial"/>
              </a:rPr>
              <a:t>Walter Cronkite </a:t>
            </a:r>
            <a:r>
              <a:rPr dirty="0" sz="900" spc="-5" i="1">
                <a:solidFill>
                  <a:srgbClr val="FFFFFF"/>
                </a:solidFill>
                <a:latin typeface="Arial"/>
                <a:cs typeface="Arial"/>
              </a:rPr>
              <a:t>is not affiliated with, </a:t>
            </a:r>
            <a:r>
              <a:rPr dirty="0" sz="900" i="1">
                <a:solidFill>
                  <a:srgbClr val="FFFFFF"/>
                </a:solidFill>
                <a:latin typeface="Arial"/>
                <a:cs typeface="Arial"/>
              </a:rPr>
              <a:t>endorsed, </a:t>
            </a:r>
            <a:r>
              <a:rPr dirty="0" sz="900" spc="-5" i="1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900" i="1">
                <a:solidFill>
                  <a:srgbClr val="FFFFFF"/>
                </a:solidFill>
                <a:latin typeface="Arial"/>
                <a:cs typeface="Arial"/>
              </a:rPr>
              <a:t>sponsored </a:t>
            </a:r>
            <a:r>
              <a:rPr dirty="0" sz="900" spc="-5" i="1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900" spc="-1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FFFFFF"/>
                </a:solidFill>
                <a:latin typeface="Arial"/>
                <a:cs typeface="Arial"/>
              </a:rPr>
              <a:t>Transamerica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8846" y="4874158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64646"/>
                </a:solidFill>
                <a:latin typeface="Arial"/>
                <a:cs typeface="Arial"/>
              </a:rPr>
              <a:t>18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259" y="1020826"/>
            <a:ext cx="478536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30" b="1">
                <a:solidFill>
                  <a:srgbClr val="E6001E"/>
                </a:solidFill>
                <a:latin typeface="Arial"/>
                <a:cs typeface="Arial"/>
              </a:rPr>
              <a:t>HEALTH </a:t>
            </a:r>
            <a:r>
              <a:rPr dirty="0" sz="1400" spc="-15" b="1">
                <a:solidFill>
                  <a:srgbClr val="E6001E"/>
                </a:solidFill>
                <a:latin typeface="Arial"/>
                <a:cs typeface="Arial"/>
              </a:rPr>
              <a:t>CARE </a:t>
            </a:r>
            <a:r>
              <a:rPr dirty="0" sz="1400" b="1">
                <a:solidFill>
                  <a:srgbClr val="E6001E"/>
                </a:solidFill>
                <a:latin typeface="Arial"/>
                <a:cs typeface="Arial"/>
              </a:rPr>
              <a:t>IS A </a:t>
            </a:r>
            <a:r>
              <a:rPr dirty="0" sz="1400" spc="-5" b="1">
                <a:solidFill>
                  <a:srgbClr val="E6001E"/>
                </a:solidFill>
                <a:latin typeface="Arial"/>
                <a:cs typeface="Arial"/>
              </a:rPr>
              <a:t>MAJOR </a:t>
            </a:r>
            <a:r>
              <a:rPr dirty="0" sz="1400" b="1">
                <a:solidFill>
                  <a:srgbClr val="E6001E"/>
                </a:solidFill>
                <a:latin typeface="Arial"/>
                <a:cs typeface="Arial"/>
              </a:rPr>
              <a:t>COST IN </a:t>
            </a:r>
            <a:r>
              <a:rPr dirty="0" sz="1400" spc="-15" b="1">
                <a:solidFill>
                  <a:srgbClr val="E6001E"/>
                </a:solidFill>
                <a:latin typeface="Arial"/>
                <a:cs typeface="Arial"/>
              </a:rPr>
              <a:t>RETIREMENT,</a:t>
            </a:r>
            <a:r>
              <a:rPr dirty="0" sz="1400" spc="-135" b="1">
                <a:solidFill>
                  <a:srgbClr val="E6001E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E6001E"/>
                </a:solidFill>
                <a:latin typeface="Arial"/>
                <a:cs typeface="Arial"/>
              </a:rPr>
              <a:t>AND  </a:t>
            </a:r>
            <a:r>
              <a:rPr dirty="0" sz="1400" spc="-5" b="1">
                <a:solidFill>
                  <a:srgbClr val="E6001E"/>
                </a:solidFill>
                <a:latin typeface="Arial"/>
                <a:cs typeface="Arial"/>
              </a:rPr>
              <a:t>ONE </a:t>
            </a:r>
            <a:r>
              <a:rPr dirty="0" sz="1400" spc="-45" b="1">
                <a:solidFill>
                  <a:srgbClr val="E6001E"/>
                </a:solidFill>
                <a:latin typeface="Arial"/>
                <a:cs typeface="Arial"/>
              </a:rPr>
              <a:t>THAT </a:t>
            </a:r>
            <a:r>
              <a:rPr dirty="0" sz="1400" spc="-25" b="1">
                <a:solidFill>
                  <a:srgbClr val="E6001E"/>
                </a:solidFill>
                <a:latin typeface="Arial"/>
                <a:cs typeface="Arial"/>
              </a:rPr>
              <a:t>PROBABLY </a:t>
            </a:r>
            <a:r>
              <a:rPr dirty="0" sz="1400" spc="-5" b="1">
                <a:solidFill>
                  <a:srgbClr val="E6001E"/>
                </a:solidFill>
                <a:latin typeface="Arial"/>
                <a:cs typeface="Arial"/>
              </a:rPr>
              <a:t>CONCERNS </a:t>
            </a:r>
            <a:r>
              <a:rPr dirty="0" sz="1400" spc="-10" b="1">
                <a:solidFill>
                  <a:srgbClr val="E6001E"/>
                </a:solidFill>
                <a:latin typeface="Arial"/>
                <a:cs typeface="Arial"/>
              </a:rPr>
              <a:t>MANY </a:t>
            </a:r>
            <a:r>
              <a:rPr dirty="0" sz="1400" b="1">
                <a:solidFill>
                  <a:srgbClr val="E6001E"/>
                </a:solidFill>
                <a:latin typeface="Arial"/>
                <a:cs typeface="Arial"/>
              </a:rPr>
              <a:t>OF</a:t>
            </a:r>
            <a:r>
              <a:rPr dirty="0" sz="1400" spc="100" b="1">
                <a:solidFill>
                  <a:srgbClr val="E6001E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E6001E"/>
                </a:solidFill>
                <a:latin typeface="Arial"/>
                <a:cs typeface="Arial"/>
              </a:rPr>
              <a:t>YOU.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9259" y="247015"/>
            <a:ext cx="1945639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70"/>
              <a:t>HEALTH</a:t>
            </a:r>
            <a:r>
              <a:rPr dirty="0" spc="155"/>
              <a:t> </a:t>
            </a:r>
            <a:r>
              <a:rPr dirty="0" spc="60"/>
              <a:t>CARE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728472"/>
            <a:ext cx="2359660" cy="0"/>
          </a:xfrm>
          <a:custGeom>
            <a:avLst/>
            <a:gdLst/>
            <a:ahLst/>
            <a:cxnLst/>
            <a:rect l="l" t="t" r="r" b="b"/>
            <a:pathLst>
              <a:path w="2359660" h="0">
                <a:moveTo>
                  <a:pt x="0" y="0"/>
                </a:moveTo>
                <a:lnTo>
                  <a:pt x="2359152" y="0"/>
                </a:lnTo>
              </a:path>
            </a:pathLst>
          </a:custGeom>
          <a:ln w="12192">
            <a:solidFill>
              <a:srgbClr val="ED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66140" y="4323079"/>
            <a:ext cx="7093584" cy="72644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000" spc="-5" b="1">
                <a:solidFill>
                  <a:srgbClr val="40464A"/>
                </a:solidFill>
                <a:latin typeface="Arial"/>
                <a:cs typeface="Arial"/>
              </a:rPr>
              <a:t>¹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"Health Care Is </a:t>
            </a:r>
            <a:r>
              <a:rPr dirty="0" sz="1000">
                <a:solidFill>
                  <a:srgbClr val="40464A"/>
                </a:solidFill>
                <a:latin typeface="Arial"/>
                <a:cs typeface="Arial"/>
              </a:rPr>
              <a:t>Top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Concern For American Families. Monmouth University </a:t>
            </a:r>
            <a:r>
              <a:rPr dirty="0" sz="1000" spc="-10">
                <a:solidFill>
                  <a:srgbClr val="40464A"/>
                </a:solidFill>
                <a:latin typeface="Arial"/>
                <a:cs typeface="Arial"/>
              </a:rPr>
              <a:t>Poll.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February 7,</a:t>
            </a:r>
            <a:r>
              <a:rPr dirty="0" sz="1000" spc="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2017.</a:t>
            </a:r>
            <a:endParaRPr sz="1000">
              <a:latin typeface="Arial"/>
              <a:cs typeface="Arial"/>
            </a:endParaRPr>
          </a:p>
          <a:p>
            <a:pPr marL="82550" marR="5080" indent="-70485">
              <a:lnSpc>
                <a:spcPct val="100000"/>
              </a:lnSpc>
              <a:spcBef>
                <a:spcPts val="240"/>
              </a:spcBef>
            </a:pP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² </a:t>
            </a:r>
            <a:r>
              <a:rPr dirty="0" sz="1000" spc="-10">
                <a:solidFill>
                  <a:srgbClr val="40464A"/>
                </a:solidFill>
                <a:latin typeface="Arial"/>
                <a:cs typeface="Arial"/>
              </a:rPr>
              <a:t>Fidelity’s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Benefits </a:t>
            </a:r>
            <a:r>
              <a:rPr dirty="0" sz="1000" spc="-10">
                <a:solidFill>
                  <a:srgbClr val="40464A"/>
                </a:solidFill>
                <a:latin typeface="Arial"/>
                <a:cs typeface="Arial"/>
              </a:rPr>
              <a:t>Consulting, 2017. </a:t>
            </a:r>
            <a:r>
              <a:rPr dirty="0" sz="1000">
                <a:solidFill>
                  <a:srgbClr val="40464A"/>
                </a:solidFill>
                <a:latin typeface="Arial"/>
                <a:cs typeface="Arial"/>
              </a:rPr>
              <a:t>The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estimate assumes no employer-provided retiree health care coverage and applies to  retirees </a:t>
            </a:r>
            <a:r>
              <a:rPr dirty="0" sz="1000" spc="-10">
                <a:solidFill>
                  <a:srgbClr val="40464A"/>
                </a:solidFill>
                <a:latin typeface="Arial"/>
                <a:cs typeface="Arial"/>
              </a:rPr>
              <a:t>with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traditional Medicare insurance coverage </a:t>
            </a:r>
            <a:r>
              <a:rPr dirty="0" sz="1000" spc="-10">
                <a:solidFill>
                  <a:srgbClr val="40464A"/>
                </a:solidFill>
                <a:latin typeface="Arial"/>
                <a:cs typeface="Arial"/>
              </a:rPr>
              <a:t>with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life expectancies of 20 </a:t>
            </a:r>
            <a:r>
              <a:rPr dirty="0" sz="1000" spc="-10">
                <a:solidFill>
                  <a:srgbClr val="40464A"/>
                </a:solidFill>
                <a:latin typeface="Arial"/>
                <a:cs typeface="Arial"/>
              </a:rPr>
              <a:t>years </a:t>
            </a:r>
            <a:r>
              <a:rPr dirty="0" sz="1000">
                <a:solidFill>
                  <a:srgbClr val="40464A"/>
                </a:solidFill>
                <a:latin typeface="Arial"/>
                <a:cs typeface="Arial"/>
              </a:rPr>
              <a:t>for men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and 22 </a:t>
            </a:r>
            <a:r>
              <a:rPr dirty="0" sz="1000" spc="-10">
                <a:solidFill>
                  <a:srgbClr val="40464A"/>
                </a:solidFill>
                <a:latin typeface="Arial"/>
                <a:cs typeface="Arial"/>
              </a:rPr>
              <a:t>years </a:t>
            </a:r>
            <a:r>
              <a:rPr dirty="0" sz="1000">
                <a:solidFill>
                  <a:srgbClr val="40464A"/>
                </a:solidFill>
                <a:latin typeface="Arial"/>
                <a:cs typeface="Arial"/>
              </a:rPr>
              <a:t>for</a:t>
            </a:r>
            <a:r>
              <a:rPr dirty="0" sz="1000" spc="8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women.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³ 2017 U.S. Department of Health and </a:t>
            </a:r>
            <a:r>
              <a:rPr dirty="0" sz="1000">
                <a:solidFill>
                  <a:srgbClr val="40464A"/>
                </a:solidFill>
                <a:latin typeface="Arial"/>
                <a:cs typeface="Arial"/>
              </a:rPr>
              <a:t>Human</a:t>
            </a:r>
            <a:r>
              <a:rPr dirty="0" sz="1000" spc="-6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Services.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4908" y="1605533"/>
            <a:ext cx="2082164" cy="1920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5" b="1">
                <a:solidFill>
                  <a:srgbClr val="3D6B9C"/>
                </a:solidFill>
                <a:latin typeface="Georgia"/>
                <a:cs typeface="Georgia"/>
              </a:rPr>
              <a:t>25%</a:t>
            </a:r>
            <a:endParaRPr sz="60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1000"/>
              </a:spcBef>
            </a:pPr>
            <a:r>
              <a:rPr dirty="0" sz="1400" spc="-5" b="1">
                <a:solidFill>
                  <a:srgbClr val="3D6B9C"/>
                </a:solidFill>
                <a:latin typeface="Georgia"/>
                <a:cs typeface="Georgia"/>
              </a:rPr>
              <a:t>of </a:t>
            </a:r>
            <a:r>
              <a:rPr dirty="0" sz="1400" b="1">
                <a:solidFill>
                  <a:srgbClr val="3D6B9C"/>
                </a:solidFill>
                <a:latin typeface="Georgia"/>
                <a:cs typeface="Georgia"/>
              </a:rPr>
              <a:t>Americans</a:t>
            </a:r>
            <a:r>
              <a:rPr dirty="0" sz="1400" spc="-110" b="1">
                <a:solidFill>
                  <a:srgbClr val="3D6B9C"/>
                </a:solidFill>
                <a:latin typeface="Georgia"/>
                <a:cs typeface="Georgia"/>
              </a:rPr>
              <a:t> </a:t>
            </a:r>
            <a:r>
              <a:rPr dirty="0" sz="1400" b="1">
                <a:solidFill>
                  <a:srgbClr val="3D6B9C"/>
                </a:solidFill>
                <a:latin typeface="Georgia"/>
                <a:cs typeface="Georgia"/>
              </a:rPr>
              <a:t>consider  the </a:t>
            </a:r>
            <a:r>
              <a:rPr dirty="0" sz="1400" spc="-5" b="1">
                <a:solidFill>
                  <a:srgbClr val="3D6B9C"/>
                </a:solidFill>
                <a:latin typeface="Georgia"/>
                <a:cs typeface="Georgia"/>
              </a:rPr>
              <a:t>cost of </a:t>
            </a:r>
            <a:r>
              <a:rPr dirty="0" sz="1400" b="1">
                <a:solidFill>
                  <a:srgbClr val="3D6B9C"/>
                </a:solidFill>
                <a:latin typeface="Georgia"/>
                <a:cs typeface="Georgia"/>
              </a:rPr>
              <a:t>health </a:t>
            </a:r>
            <a:r>
              <a:rPr dirty="0" sz="1400" spc="-5" b="1">
                <a:solidFill>
                  <a:srgbClr val="3D6B9C"/>
                </a:solidFill>
                <a:latin typeface="Georgia"/>
                <a:cs typeface="Georgia"/>
              </a:rPr>
              <a:t>care  </a:t>
            </a:r>
            <a:r>
              <a:rPr dirty="0" sz="1400" b="1">
                <a:solidFill>
                  <a:srgbClr val="3D6B9C"/>
                </a:solidFill>
                <a:latin typeface="Georgia"/>
                <a:cs typeface="Georgia"/>
              </a:rPr>
              <a:t>to be their biggest  financial</a:t>
            </a:r>
            <a:r>
              <a:rPr dirty="0" sz="1400" spc="-20" b="1">
                <a:solidFill>
                  <a:srgbClr val="3D6B9C"/>
                </a:solidFill>
                <a:latin typeface="Georgia"/>
                <a:cs typeface="Georgia"/>
              </a:rPr>
              <a:t> </a:t>
            </a:r>
            <a:r>
              <a:rPr dirty="0" sz="1400" b="1">
                <a:solidFill>
                  <a:srgbClr val="3D6B9C"/>
                </a:solidFill>
                <a:latin typeface="Georgia"/>
                <a:cs typeface="Georgia"/>
              </a:rPr>
              <a:t>concern¹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65094" y="1605533"/>
            <a:ext cx="2565400" cy="2134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b="1">
                <a:solidFill>
                  <a:srgbClr val="6C2264"/>
                </a:solidFill>
                <a:latin typeface="Georgia"/>
                <a:cs typeface="Georgia"/>
              </a:rPr>
              <a:t>$275K</a:t>
            </a:r>
            <a:endParaRPr sz="60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1000"/>
              </a:spcBef>
            </a:pPr>
            <a:r>
              <a:rPr dirty="0" sz="1400" b="1">
                <a:solidFill>
                  <a:srgbClr val="6C2264"/>
                </a:solidFill>
                <a:latin typeface="Georgia"/>
                <a:cs typeface="Georgia"/>
              </a:rPr>
              <a:t>The average healthy 65</a:t>
            </a:r>
            <a:r>
              <a:rPr dirty="0" sz="1400" spc="-130" b="1">
                <a:solidFill>
                  <a:srgbClr val="6C2264"/>
                </a:solidFill>
                <a:latin typeface="Georgia"/>
                <a:cs typeface="Georgia"/>
              </a:rPr>
              <a:t> </a:t>
            </a:r>
            <a:r>
              <a:rPr dirty="0" sz="1400" b="1">
                <a:solidFill>
                  <a:srgbClr val="6C2264"/>
                </a:solidFill>
                <a:latin typeface="Georgia"/>
                <a:cs typeface="Georgia"/>
              </a:rPr>
              <a:t>year  </a:t>
            </a:r>
            <a:r>
              <a:rPr dirty="0" sz="1400" spc="-5" b="1">
                <a:solidFill>
                  <a:srgbClr val="6C2264"/>
                </a:solidFill>
                <a:latin typeface="Georgia"/>
                <a:cs typeface="Georgia"/>
              </a:rPr>
              <a:t>old couple will </a:t>
            </a:r>
            <a:r>
              <a:rPr dirty="0" sz="1400" b="1">
                <a:solidFill>
                  <a:srgbClr val="6C2264"/>
                </a:solidFill>
                <a:latin typeface="Georgia"/>
                <a:cs typeface="Georgia"/>
              </a:rPr>
              <a:t>spend an  average </a:t>
            </a:r>
            <a:r>
              <a:rPr dirty="0" sz="1400" spc="-5" b="1">
                <a:solidFill>
                  <a:srgbClr val="6C2264"/>
                </a:solidFill>
                <a:latin typeface="Georgia"/>
                <a:cs typeface="Georgia"/>
              </a:rPr>
              <a:t>of $275,000 </a:t>
            </a:r>
            <a:r>
              <a:rPr dirty="0" sz="1400" b="1">
                <a:solidFill>
                  <a:srgbClr val="6C2264"/>
                </a:solidFill>
                <a:latin typeface="Georgia"/>
                <a:cs typeface="Georgia"/>
              </a:rPr>
              <a:t>in  healthcare during  retirement²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36284" y="1605533"/>
            <a:ext cx="2176145" cy="2134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5" b="1">
                <a:solidFill>
                  <a:srgbClr val="929497"/>
                </a:solidFill>
                <a:latin typeface="Georgia"/>
                <a:cs typeface="Georgia"/>
              </a:rPr>
              <a:t>70%</a:t>
            </a:r>
            <a:endParaRPr sz="60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1000"/>
              </a:spcBef>
            </a:pPr>
            <a:r>
              <a:rPr dirty="0" sz="1400" spc="-5" b="1">
                <a:solidFill>
                  <a:srgbClr val="929497"/>
                </a:solidFill>
                <a:latin typeface="Georgia"/>
                <a:cs typeface="Georgia"/>
              </a:rPr>
              <a:t>of </a:t>
            </a:r>
            <a:r>
              <a:rPr dirty="0" sz="1400" b="1">
                <a:solidFill>
                  <a:srgbClr val="929497"/>
                </a:solidFill>
                <a:latin typeface="Georgia"/>
                <a:cs typeface="Georgia"/>
              </a:rPr>
              <a:t>people turning age  65 are expected to use  some </a:t>
            </a:r>
            <a:r>
              <a:rPr dirty="0" sz="1400" spc="-5" b="1">
                <a:solidFill>
                  <a:srgbClr val="929497"/>
                </a:solidFill>
                <a:latin typeface="Georgia"/>
                <a:cs typeface="Georgia"/>
              </a:rPr>
              <a:t>form of long</a:t>
            </a:r>
            <a:r>
              <a:rPr dirty="0" sz="1400" spc="-100" b="1">
                <a:solidFill>
                  <a:srgbClr val="929497"/>
                </a:solidFill>
                <a:latin typeface="Georgia"/>
                <a:cs typeface="Georgia"/>
              </a:rPr>
              <a:t> </a:t>
            </a:r>
            <a:r>
              <a:rPr dirty="0" sz="1400" spc="5" b="1">
                <a:solidFill>
                  <a:srgbClr val="929497"/>
                </a:solidFill>
                <a:latin typeface="Georgia"/>
                <a:cs typeface="Georgia"/>
              </a:rPr>
              <a:t>term  </a:t>
            </a:r>
            <a:r>
              <a:rPr dirty="0" sz="1400" spc="-5" b="1">
                <a:solidFill>
                  <a:srgbClr val="929497"/>
                </a:solidFill>
                <a:latin typeface="Georgia"/>
                <a:cs typeface="Georgia"/>
              </a:rPr>
              <a:t>care </a:t>
            </a:r>
            <a:r>
              <a:rPr dirty="0" sz="1400" b="1">
                <a:solidFill>
                  <a:srgbClr val="929497"/>
                </a:solidFill>
                <a:latin typeface="Georgia"/>
                <a:cs typeface="Georgia"/>
              </a:rPr>
              <a:t>during their  </a:t>
            </a:r>
            <a:r>
              <a:rPr dirty="0" sz="1400" spc="-5" b="1">
                <a:solidFill>
                  <a:srgbClr val="929497"/>
                </a:solidFill>
                <a:latin typeface="Georgia"/>
                <a:cs typeface="Georgia"/>
              </a:rPr>
              <a:t>lifetime³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28472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 h="0">
                <a:moveTo>
                  <a:pt x="0" y="0"/>
                </a:moveTo>
                <a:lnTo>
                  <a:pt x="5715000" y="0"/>
                </a:lnTo>
              </a:path>
            </a:pathLst>
          </a:custGeom>
          <a:ln w="12192">
            <a:solidFill>
              <a:srgbClr val="ED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08846" y="4874158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64646"/>
                </a:solidFill>
                <a:latin typeface="Arial"/>
                <a:cs typeface="Arial"/>
              </a:rPr>
              <a:t>19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6507" y="247015"/>
            <a:ext cx="41719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80"/>
              <a:t>HEALTHCARE </a:t>
            </a:r>
            <a:r>
              <a:rPr dirty="0" spc="40"/>
              <a:t>IN</a:t>
            </a:r>
            <a:r>
              <a:rPr dirty="0" spc="320"/>
              <a:t> </a:t>
            </a:r>
            <a:r>
              <a:rPr dirty="0" spc="80"/>
              <a:t>RETIREMENT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16507" y="1013206"/>
            <a:ext cx="6653530" cy="9652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9079" indent="-246379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59715" algn="l"/>
              </a:tabLst>
            </a:pPr>
            <a:r>
              <a:rPr dirty="0" sz="1400" spc="-5" b="1">
                <a:solidFill>
                  <a:srgbClr val="ED0000"/>
                </a:solidFill>
                <a:latin typeface="Arial"/>
                <a:cs typeface="Arial"/>
              </a:rPr>
              <a:t>MEDICARE </a:t>
            </a:r>
            <a:r>
              <a:rPr dirty="0" sz="1400" b="1">
                <a:solidFill>
                  <a:srgbClr val="ED0000"/>
                </a:solidFill>
                <a:latin typeface="Arial"/>
                <a:cs typeface="Arial"/>
              </a:rPr>
              <a:t>IS NOT</a:t>
            </a:r>
            <a:r>
              <a:rPr dirty="0" sz="1400" spc="-75" b="1">
                <a:solidFill>
                  <a:srgbClr val="ED0000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ED0000"/>
                </a:solidFill>
                <a:latin typeface="Arial"/>
                <a:cs typeface="Arial"/>
              </a:rPr>
              <a:t>AUTOMATIC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ED0000"/>
              </a:buClr>
              <a:buFont typeface="Arial"/>
              <a:buAutoNum type="arabicPeriod"/>
            </a:pPr>
            <a:endParaRPr sz="2000">
              <a:latin typeface="Times New Roman"/>
              <a:cs typeface="Times New Roman"/>
            </a:endParaRPr>
          </a:p>
          <a:p>
            <a:pPr lvl="1" marL="445770" marR="5080" indent="-177165">
              <a:lnSpc>
                <a:spcPct val="100000"/>
              </a:lnSpc>
              <a:spcBef>
                <a:spcPts val="5"/>
              </a:spcBef>
              <a:buChar char="•"/>
              <a:tabLst>
                <a:tab pos="445770" algn="l"/>
              </a:tabLst>
            </a:pP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If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you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are retired and not collecting Social </a:t>
            </a:r>
            <a:r>
              <a:rPr dirty="0" sz="1400" spc="-15">
                <a:solidFill>
                  <a:srgbClr val="40464A"/>
                </a:solidFill>
                <a:latin typeface="Arial"/>
                <a:cs typeface="Arial"/>
              </a:rPr>
              <a:t>Security,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you must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enroll in</a:t>
            </a:r>
            <a:r>
              <a:rPr dirty="0" sz="1400" spc="-22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Medicare  during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your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initial enrollment</a:t>
            </a:r>
            <a:r>
              <a:rPr dirty="0" sz="1400" spc="-10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period: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00345" y="2897251"/>
            <a:ext cx="165735" cy="84455"/>
          </a:xfrm>
          <a:custGeom>
            <a:avLst/>
            <a:gdLst/>
            <a:ahLst/>
            <a:cxnLst/>
            <a:rect l="l" t="t" r="r" b="b"/>
            <a:pathLst>
              <a:path w="165735" h="84455">
                <a:moveTo>
                  <a:pt x="81152" y="0"/>
                </a:moveTo>
                <a:lnTo>
                  <a:pt x="0" y="84328"/>
                </a:lnTo>
                <a:lnTo>
                  <a:pt x="165480" y="81280"/>
                </a:lnTo>
                <a:lnTo>
                  <a:pt x="81152" y="0"/>
                </a:lnTo>
                <a:close/>
              </a:path>
            </a:pathLst>
          </a:custGeom>
          <a:solidFill>
            <a:srgbClr val="4046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772792" y="3227019"/>
            <a:ext cx="6762115" cy="1169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9230" indent="-176530">
              <a:lnSpc>
                <a:spcPct val="100000"/>
              </a:lnSpc>
              <a:spcBef>
                <a:spcPts val="105"/>
              </a:spcBef>
              <a:buChar char="•"/>
              <a:tabLst>
                <a:tab pos="189865" algn="l"/>
              </a:tabLst>
            </a:pP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Failure</a:t>
            </a:r>
            <a:r>
              <a:rPr dirty="0" sz="1400" spc="-3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to</a:t>
            </a:r>
            <a:r>
              <a:rPr dirty="0" sz="1400" spc="-1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enroll</a:t>
            </a:r>
            <a:r>
              <a:rPr dirty="0" sz="1400" spc="-3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on</a:t>
            </a:r>
            <a:r>
              <a:rPr dirty="0" sz="1400" spc="-1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time</a:t>
            </a:r>
            <a:r>
              <a:rPr dirty="0" sz="1400" spc="-1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subjects</a:t>
            </a:r>
            <a:r>
              <a:rPr dirty="0" sz="1400" spc="-5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you</a:t>
            </a:r>
            <a:r>
              <a:rPr dirty="0" sz="1400" spc="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to</a:t>
            </a:r>
            <a:r>
              <a:rPr dirty="0" sz="1400" spc="-2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late</a:t>
            </a:r>
            <a:r>
              <a:rPr dirty="0" sz="1400" spc="-1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enrollment</a:t>
            </a:r>
            <a:r>
              <a:rPr dirty="0" sz="1400" spc="-4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penalties</a:t>
            </a:r>
            <a:r>
              <a:rPr dirty="0" sz="1400" spc="-4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and</a:t>
            </a:r>
            <a:r>
              <a:rPr dirty="0" sz="1400" spc="-2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means</a:t>
            </a:r>
            <a:r>
              <a:rPr dirty="0" sz="1400" spc="-3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you</a:t>
            </a:r>
            <a:r>
              <a:rPr dirty="0" sz="1400" spc="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do</a:t>
            </a:r>
            <a:endParaRPr sz="1400">
              <a:latin typeface="Arial"/>
              <a:cs typeface="Arial"/>
            </a:endParaRPr>
          </a:p>
          <a:p>
            <a:pPr marL="189230">
              <a:lnSpc>
                <a:spcPct val="100000"/>
              </a:lnSpc>
            </a:pP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not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have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health insurance</a:t>
            </a:r>
            <a:r>
              <a:rPr dirty="0" sz="1400" spc="-9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coverage.</a:t>
            </a:r>
            <a:endParaRPr sz="1400">
              <a:latin typeface="Arial"/>
              <a:cs typeface="Arial"/>
            </a:endParaRPr>
          </a:p>
          <a:p>
            <a:pPr algn="just" marL="189230" marR="72390" indent="-176530">
              <a:lnSpc>
                <a:spcPct val="100000"/>
              </a:lnSpc>
              <a:spcBef>
                <a:spcPts val="600"/>
              </a:spcBef>
              <a:buChar char="•"/>
              <a:tabLst>
                <a:tab pos="189865" algn="l"/>
              </a:tabLst>
            </a:pP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If </a:t>
            </a:r>
            <a:r>
              <a:rPr dirty="0" sz="1400" spc="-10">
                <a:solidFill>
                  <a:srgbClr val="40464A"/>
                </a:solidFill>
                <a:latin typeface="Arial"/>
                <a:cs typeface="Arial"/>
              </a:rPr>
              <a:t>you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are still working,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check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with </a:t>
            </a:r>
            <a:r>
              <a:rPr dirty="0" sz="1400" spc="-10">
                <a:solidFill>
                  <a:srgbClr val="40464A"/>
                </a:solidFill>
                <a:latin typeface="Arial"/>
                <a:cs typeface="Arial"/>
              </a:rPr>
              <a:t>your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employer’s human resources department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to  determine how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your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health insurance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coverage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integrates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with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Medicare and if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you 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qualify for a later special enrollment</a:t>
            </a:r>
            <a:r>
              <a:rPr dirty="0" sz="1400" spc="-17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period.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554223" y="2249423"/>
          <a:ext cx="5625465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5510"/>
                <a:gridCol w="976629"/>
                <a:gridCol w="1857375"/>
                <a:gridCol w="893444"/>
                <a:gridCol w="975995"/>
              </a:tblGrid>
              <a:tr h="723900">
                <a:tc>
                  <a:txBody>
                    <a:bodyPr/>
                    <a:lstStyle/>
                    <a:p>
                      <a:pPr algn="ctr" marL="66040">
                        <a:lnSpc>
                          <a:spcPts val="2715"/>
                        </a:lnSpc>
                      </a:pPr>
                      <a:r>
                        <a:rPr dirty="0" sz="2400" b="1">
                          <a:solidFill>
                            <a:srgbClr val="3D6B9C"/>
                          </a:solidFill>
                          <a:latin typeface="Georgia"/>
                          <a:cs typeface="Georgia"/>
                        </a:rPr>
                        <a:t>3</a:t>
                      </a:r>
                      <a:endParaRPr sz="2400">
                        <a:latin typeface="Georgia"/>
                        <a:cs typeface="Georgia"/>
                      </a:endParaRPr>
                    </a:p>
                    <a:p>
                      <a:pPr algn="ctr" marL="194310" marR="12128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05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50" spc="-1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05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5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50" spc="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05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S  </a:t>
                      </a:r>
                      <a:r>
                        <a:rPr dirty="0" sz="105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BEFORE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0464A"/>
                      </a:solidFill>
                      <a:prstDash val="solid"/>
                    </a:lnL>
                    <a:lnR w="12700">
                      <a:solidFill>
                        <a:srgbClr val="40464A"/>
                      </a:solidFill>
                      <a:prstDash val="solid"/>
                    </a:lnR>
                    <a:lnT w="12700">
                      <a:solidFill>
                        <a:srgbClr val="40464A"/>
                      </a:solidFill>
                      <a:prstDash val="solid"/>
                    </a:lnT>
                    <a:lnB w="12700">
                      <a:solidFill>
                        <a:srgbClr val="4046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2069" marR="34290" indent="42545">
                        <a:lnSpc>
                          <a:spcPct val="100000"/>
                        </a:lnSpc>
                      </a:pPr>
                      <a:r>
                        <a:rPr dirty="0" sz="105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MONTH  </a:t>
                      </a:r>
                      <a:r>
                        <a:rPr dirty="0" sz="105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05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TURN</a:t>
                      </a:r>
                      <a:r>
                        <a:rPr dirty="0" sz="1050" spc="-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65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40464A"/>
                      </a:solidFill>
                      <a:prstDash val="solid"/>
                    </a:lnL>
                    <a:lnR w="19050">
                      <a:solidFill>
                        <a:srgbClr val="40464A"/>
                      </a:solidFill>
                      <a:prstDash val="solid"/>
                    </a:lnR>
                    <a:lnT w="12700">
                      <a:solidFill>
                        <a:srgbClr val="40464A"/>
                      </a:solidFill>
                      <a:prstDash val="solid"/>
                    </a:lnT>
                    <a:lnB w="12700">
                      <a:solidFill>
                        <a:srgbClr val="40464A"/>
                      </a:solidFill>
                      <a:prstDash val="solid"/>
                    </a:lnB>
                    <a:solidFill>
                      <a:srgbClr val="3D6B9C"/>
                    </a:solidFill>
                  </a:tcPr>
                </a:tc>
                <a:tc>
                  <a:txBody>
                    <a:bodyPr/>
                    <a:lstStyle/>
                    <a:p>
                      <a:pPr marL="604520" marR="244475" indent="-32512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dirty="0" sz="1400" b="1">
                          <a:solidFill>
                            <a:srgbClr val="40464A"/>
                          </a:solidFill>
                          <a:latin typeface="Georgia"/>
                          <a:cs typeface="Georgia"/>
                        </a:rPr>
                        <a:t>the month</a:t>
                      </a:r>
                      <a:r>
                        <a:rPr dirty="0" sz="1400" spc="-110" b="1">
                          <a:solidFill>
                            <a:srgbClr val="40464A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400" b="1">
                          <a:solidFill>
                            <a:srgbClr val="40464A"/>
                          </a:solidFill>
                          <a:latin typeface="Georgia"/>
                          <a:cs typeface="Georgia"/>
                        </a:rPr>
                        <a:t>you  turn</a:t>
                      </a:r>
                      <a:r>
                        <a:rPr dirty="0" sz="1400" spc="-30" b="1">
                          <a:solidFill>
                            <a:srgbClr val="40464A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400" b="1">
                          <a:solidFill>
                            <a:srgbClr val="40464A"/>
                          </a:solidFill>
                          <a:latin typeface="Georgia"/>
                          <a:cs typeface="Georgia"/>
                        </a:rPr>
                        <a:t>65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B="0" marT="131445">
                    <a:lnL w="19050">
                      <a:solidFill>
                        <a:srgbClr val="40464A"/>
                      </a:solidFill>
                      <a:prstDash val="solid"/>
                    </a:lnL>
                    <a:lnR w="12700">
                      <a:solidFill>
                        <a:srgbClr val="40464A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4046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2715"/>
                        </a:lnSpc>
                      </a:pPr>
                      <a:r>
                        <a:rPr dirty="0" sz="2400" b="1">
                          <a:solidFill>
                            <a:srgbClr val="087D86"/>
                          </a:solidFill>
                          <a:latin typeface="Georgia"/>
                          <a:cs typeface="Georgia"/>
                        </a:rPr>
                        <a:t>3</a:t>
                      </a:r>
                      <a:endParaRPr sz="2400">
                        <a:latin typeface="Georgia"/>
                        <a:cs typeface="Georgia"/>
                      </a:endParaRPr>
                    </a:p>
                    <a:p>
                      <a:pPr algn="ctr" marL="155575" marR="14732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05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50" spc="-1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05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5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50" spc="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05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S  </a:t>
                      </a:r>
                      <a:r>
                        <a:rPr dirty="0" sz="105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AFTER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40464A"/>
                      </a:solidFill>
                      <a:prstDash val="solid"/>
                    </a:lnL>
                    <a:lnR w="12700">
                      <a:solidFill>
                        <a:srgbClr val="40464A"/>
                      </a:solidFill>
                      <a:prstDash val="solid"/>
                    </a:lnR>
                    <a:lnT w="12700">
                      <a:solidFill>
                        <a:srgbClr val="40464A"/>
                      </a:solidFill>
                      <a:prstDash val="solid"/>
                    </a:lnT>
                    <a:lnB w="12700">
                      <a:solidFill>
                        <a:srgbClr val="4046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45720" marR="40005" indent="42545">
                        <a:lnSpc>
                          <a:spcPct val="100000"/>
                        </a:lnSpc>
                      </a:pPr>
                      <a:r>
                        <a:rPr dirty="0" sz="105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MONTH  </a:t>
                      </a:r>
                      <a:r>
                        <a:rPr dirty="0" sz="105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05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TURN</a:t>
                      </a:r>
                      <a:r>
                        <a:rPr dirty="0" sz="1050" spc="-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65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40464A"/>
                      </a:solidFill>
                      <a:prstDash val="solid"/>
                    </a:lnL>
                    <a:lnR w="12700">
                      <a:solidFill>
                        <a:srgbClr val="40464A"/>
                      </a:solidFill>
                      <a:prstDash val="solid"/>
                    </a:lnR>
                    <a:lnT w="12700">
                      <a:solidFill>
                        <a:srgbClr val="40464A"/>
                      </a:solidFill>
                      <a:prstDash val="solid"/>
                    </a:lnT>
                    <a:lnB w="12700">
                      <a:solidFill>
                        <a:srgbClr val="40464A"/>
                      </a:solidFill>
                      <a:prstDash val="solid"/>
                    </a:lnB>
                    <a:solidFill>
                      <a:srgbClr val="087D86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0" y="0"/>
            <a:ext cx="1322832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623186" y="4792471"/>
            <a:ext cx="485203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solidFill>
                  <a:srgbClr val="40464A"/>
                </a:solidFill>
                <a:latin typeface="Arial"/>
                <a:cs typeface="Arial"/>
              </a:rPr>
              <a:t>This material is not connected </a:t>
            </a:r>
            <a:r>
              <a:rPr dirty="0" sz="1050" spc="-5">
                <a:solidFill>
                  <a:srgbClr val="40464A"/>
                </a:solidFill>
                <a:latin typeface="Arial"/>
                <a:cs typeface="Arial"/>
              </a:rPr>
              <a:t>with </a:t>
            </a:r>
            <a:r>
              <a:rPr dirty="0" sz="1050">
                <a:solidFill>
                  <a:srgbClr val="40464A"/>
                </a:solidFill>
                <a:latin typeface="Arial"/>
                <a:cs typeface="Arial"/>
              </a:rPr>
              <a:t>or endorsed by </a:t>
            </a:r>
            <a:r>
              <a:rPr dirty="0" sz="1050" spc="-5">
                <a:solidFill>
                  <a:srgbClr val="40464A"/>
                </a:solidFill>
                <a:latin typeface="Arial"/>
                <a:cs typeface="Arial"/>
              </a:rPr>
              <a:t>the </a:t>
            </a:r>
            <a:r>
              <a:rPr dirty="0" sz="1050">
                <a:solidFill>
                  <a:srgbClr val="40464A"/>
                </a:solidFill>
                <a:latin typeface="Arial"/>
                <a:cs typeface="Arial"/>
              </a:rPr>
              <a:t>Federal Medicare</a:t>
            </a:r>
            <a:r>
              <a:rPr dirty="0" sz="1050" spc="-7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40464A"/>
                </a:solidFill>
                <a:latin typeface="Arial"/>
                <a:cs typeface="Arial"/>
              </a:rPr>
              <a:t>Program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2023"/>
            <a:ext cx="4008120" cy="312420"/>
          </a:xfrm>
          <a:custGeom>
            <a:avLst/>
            <a:gdLst/>
            <a:ahLst/>
            <a:cxnLst/>
            <a:rect l="l" t="t" r="r" b="b"/>
            <a:pathLst>
              <a:path w="4008120" h="312420">
                <a:moveTo>
                  <a:pt x="0" y="312420"/>
                </a:moveTo>
                <a:lnTo>
                  <a:pt x="4008120" y="312420"/>
                </a:lnTo>
                <a:lnTo>
                  <a:pt x="400812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ED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08846" y="4874158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64646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7736" y="849884"/>
            <a:ext cx="7962265" cy="22053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Neither </a:t>
            </a:r>
            <a:r>
              <a:rPr dirty="0" sz="1300" spc="-10">
                <a:solidFill>
                  <a:srgbClr val="40464A"/>
                </a:solidFill>
                <a:latin typeface="Arial"/>
                <a:cs typeface="Arial"/>
              </a:rPr>
              <a:t>Transamerica </a:t>
            </a: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nor its agents or representatives may provide tax or legal advice. Anyone to </a:t>
            </a:r>
            <a:r>
              <a:rPr dirty="0" sz="1300" spc="-10">
                <a:solidFill>
                  <a:srgbClr val="40464A"/>
                </a:solidFill>
                <a:latin typeface="Arial"/>
                <a:cs typeface="Arial"/>
              </a:rPr>
              <a:t>whom </a:t>
            </a: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this  material is promoted, marketed, or recommended should consult </a:t>
            </a:r>
            <a:r>
              <a:rPr dirty="0" sz="1300" spc="-10">
                <a:solidFill>
                  <a:srgbClr val="40464A"/>
                </a:solidFill>
                <a:latin typeface="Arial"/>
                <a:cs typeface="Arial"/>
              </a:rPr>
              <a:t>with </a:t>
            </a: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and rely on their </a:t>
            </a:r>
            <a:r>
              <a:rPr dirty="0" sz="1300" spc="-10">
                <a:solidFill>
                  <a:srgbClr val="40464A"/>
                </a:solidFill>
                <a:latin typeface="Arial"/>
                <a:cs typeface="Arial"/>
              </a:rPr>
              <a:t>own </a:t>
            </a: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independent tax  and legal advisors regarding their particular situation and the concepts presented</a:t>
            </a:r>
            <a:r>
              <a:rPr dirty="0" sz="1300" spc="30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herein.</a:t>
            </a:r>
            <a:endParaRPr sz="1300">
              <a:latin typeface="Arial"/>
              <a:cs typeface="Arial"/>
            </a:endParaRPr>
          </a:p>
          <a:p>
            <a:pPr marL="12700" marR="609600">
              <a:lnSpc>
                <a:spcPct val="100000"/>
              </a:lnSpc>
            </a:pPr>
            <a:r>
              <a:rPr dirty="0" sz="1300" spc="-10" b="1">
                <a:solidFill>
                  <a:srgbClr val="40464A"/>
                </a:solidFill>
                <a:latin typeface="Arial"/>
                <a:cs typeface="Arial"/>
              </a:rPr>
              <a:t>Securities may lose </a:t>
            </a:r>
            <a:r>
              <a:rPr dirty="0" sz="1300" spc="-15" b="1">
                <a:solidFill>
                  <a:srgbClr val="40464A"/>
                </a:solidFill>
                <a:latin typeface="Arial"/>
                <a:cs typeface="Arial"/>
              </a:rPr>
              <a:t>value </a:t>
            </a:r>
            <a:r>
              <a:rPr dirty="0" sz="1300" spc="-10" b="1">
                <a:solidFill>
                  <a:srgbClr val="40464A"/>
                </a:solidFill>
                <a:latin typeface="Arial"/>
                <a:cs typeface="Arial"/>
              </a:rPr>
              <a:t>and are not insured </a:t>
            </a:r>
            <a:r>
              <a:rPr dirty="0" sz="1300" spc="-5" b="1">
                <a:solidFill>
                  <a:srgbClr val="40464A"/>
                </a:solidFill>
                <a:latin typeface="Arial"/>
                <a:cs typeface="Arial"/>
              </a:rPr>
              <a:t>by </a:t>
            </a:r>
            <a:r>
              <a:rPr dirty="0" sz="1300" spc="-10" b="1">
                <a:solidFill>
                  <a:srgbClr val="40464A"/>
                </a:solidFill>
                <a:latin typeface="Arial"/>
                <a:cs typeface="Arial"/>
              </a:rPr>
              <a:t>the FDIC </a:t>
            </a:r>
            <a:r>
              <a:rPr dirty="0" sz="1300" spc="-5" b="1">
                <a:solidFill>
                  <a:srgbClr val="40464A"/>
                </a:solidFill>
                <a:latin typeface="Arial"/>
                <a:cs typeface="Arial"/>
              </a:rPr>
              <a:t>or </a:t>
            </a:r>
            <a:r>
              <a:rPr dirty="0" sz="1300" spc="-10" b="1">
                <a:solidFill>
                  <a:srgbClr val="40464A"/>
                </a:solidFill>
                <a:latin typeface="Arial"/>
                <a:cs typeface="Arial"/>
              </a:rPr>
              <a:t>any federal government </a:t>
            </a:r>
            <a:r>
              <a:rPr dirty="0" sz="1300" spc="-25" b="1">
                <a:solidFill>
                  <a:srgbClr val="40464A"/>
                </a:solidFill>
                <a:latin typeface="Arial"/>
                <a:cs typeface="Arial"/>
              </a:rPr>
              <a:t>agency.  </a:t>
            </a:r>
            <a:r>
              <a:rPr dirty="0" sz="1300" spc="-5" b="1">
                <a:solidFill>
                  <a:srgbClr val="40464A"/>
                </a:solidFill>
                <a:latin typeface="Arial"/>
                <a:cs typeface="Arial"/>
              </a:rPr>
              <a:t>They are not a deposit of or guaranteed by any bank, bank affiliate, or credit</a:t>
            </a:r>
            <a:r>
              <a:rPr dirty="0" sz="1300" spc="30" b="1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40464A"/>
                </a:solidFill>
                <a:latin typeface="Arial"/>
                <a:cs typeface="Arial"/>
              </a:rPr>
              <a:t>union.</a:t>
            </a:r>
            <a:endParaRPr sz="1300">
              <a:latin typeface="Arial"/>
              <a:cs typeface="Arial"/>
            </a:endParaRPr>
          </a:p>
          <a:p>
            <a:pPr marL="12700" marR="15875">
              <a:lnSpc>
                <a:spcPct val="100000"/>
              </a:lnSpc>
            </a:pPr>
            <a:r>
              <a:rPr dirty="0" sz="1300" spc="-10">
                <a:solidFill>
                  <a:srgbClr val="40464A"/>
                </a:solidFill>
                <a:latin typeface="Arial"/>
                <a:cs typeface="Arial"/>
              </a:rPr>
              <a:t>Transamerica </a:t>
            </a: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Resources, Inc. is an Aegon company and is affiliated </a:t>
            </a:r>
            <a:r>
              <a:rPr dirty="0" sz="1300" spc="-10">
                <a:solidFill>
                  <a:srgbClr val="40464A"/>
                </a:solidFill>
                <a:latin typeface="Arial"/>
                <a:cs typeface="Arial"/>
              </a:rPr>
              <a:t>with </a:t>
            </a: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various companies </a:t>
            </a:r>
            <a:r>
              <a:rPr dirty="0" sz="1300" spc="-10">
                <a:solidFill>
                  <a:srgbClr val="40464A"/>
                </a:solidFill>
                <a:latin typeface="Arial"/>
                <a:cs typeface="Arial"/>
              </a:rPr>
              <a:t>which </a:t>
            </a: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include,  but are not limited to, insurance companies and broker dealers. </a:t>
            </a:r>
            <a:r>
              <a:rPr dirty="0" sz="1300" spc="-10">
                <a:solidFill>
                  <a:srgbClr val="40464A"/>
                </a:solidFill>
                <a:latin typeface="Arial"/>
                <a:cs typeface="Arial"/>
              </a:rPr>
              <a:t>Transamerica </a:t>
            </a: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Resources, Inc. does not </a:t>
            </a:r>
            <a:r>
              <a:rPr dirty="0" sz="1300" spc="-10">
                <a:solidFill>
                  <a:srgbClr val="40464A"/>
                </a:solidFill>
                <a:latin typeface="Arial"/>
                <a:cs typeface="Arial"/>
              </a:rPr>
              <a:t>offer  </a:t>
            </a: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insurance products or securities. </a:t>
            </a:r>
            <a:r>
              <a:rPr dirty="0" sz="1300">
                <a:solidFill>
                  <a:srgbClr val="40464A"/>
                </a:solidFill>
                <a:latin typeface="Arial"/>
                <a:cs typeface="Arial"/>
              </a:rPr>
              <a:t>The </a:t>
            </a: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information provided is for educational purposes only and should not  be construed as insurance, securities, ERISA, </a:t>
            </a:r>
            <a:r>
              <a:rPr dirty="0" sz="1300" spc="-10">
                <a:solidFill>
                  <a:srgbClr val="40464A"/>
                </a:solidFill>
                <a:latin typeface="Arial"/>
                <a:cs typeface="Arial"/>
              </a:rPr>
              <a:t>tax, </a:t>
            </a: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legal or financial advice or guidance. Please consult </a:t>
            </a:r>
            <a:r>
              <a:rPr dirty="0" sz="1300" spc="-10">
                <a:solidFill>
                  <a:srgbClr val="40464A"/>
                </a:solidFill>
                <a:latin typeface="Arial"/>
                <a:cs typeface="Arial"/>
              </a:rPr>
              <a:t>your  </a:t>
            </a: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personal independent advisors for answers to </a:t>
            </a:r>
            <a:r>
              <a:rPr dirty="0" sz="1300" spc="-10">
                <a:solidFill>
                  <a:srgbClr val="40464A"/>
                </a:solidFill>
                <a:latin typeface="Arial"/>
                <a:cs typeface="Arial"/>
              </a:rPr>
              <a:t>your </a:t>
            </a: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specific questions. </a:t>
            </a:r>
            <a:r>
              <a:rPr dirty="0" sz="1300" spc="-10" b="1">
                <a:solidFill>
                  <a:srgbClr val="40464A"/>
                </a:solidFill>
                <a:latin typeface="Arial"/>
                <a:cs typeface="Arial"/>
              </a:rPr>
              <a:t>Securities are offered through  Transamerica </a:t>
            </a:r>
            <a:r>
              <a:rPr dirty="0" sz="1300" spc="-5" b="1">
                <a:solidFill>
                  <a:srgbClr val="40464A"/>
                </a:solidFill>
                <a:latin typeface="Arial"/>
                <a:cs typeface="Arial"/>
              </a:rPr>
              <a:t>Capital, Inc. FINRA</a:t>
            </a:r>
            <a:r>
              <a:rPr dirty="0" sz="1300" spc="65" b="1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300" spc="-15" b="1">
                <a:solidFill>
                  <a:srgbClr val="40464A"/>
                </a:solidFill>
                <a:latin typeface="Arial"/>
                <a:cs typeface="Arial"/>
              </a:rPr>
              <a:t>member.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8650" y="182626"/>
            <a:ext cx="342646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dirty="0" sz="20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DISCLOSURES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28472"/>
            <a:ext cx="5706110" cy="0"/>
          </a:xfrm>
          <a:custGeom>
            <a:avLst/>
            <a:gdLst/>
            <a:ahLst/>
            <a:cxnLst/>
            <a:rect l="l" t="t" r="r" b="b"/>
            <a:pathLst>
              <a:path w="5706110" h="0">
                <a:moveTo>
                  <a:pt x="0" y="0"/>
                </a:moveTo>
                <a:lnTo>
                  <a:pt x="5705856" y="0"/>
                </a:lnTo>
              </a:path>
            </a:pathLst>
          </a:custGeom>
          <a:ln w="12192">
            <a:solidFill>
              <a:srgbClr val="ED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08846" y="4874158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64646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6507" y="247015"/>
            <a:ext cx="41719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80"/>
              <a:t>HEALTHCARE </a:t>
            </a:r>
            <a:r>
              <a:rPr dirty="0" spc="40"/>
              <a:t>IN</a:t>
            </a:r>
            <a:r>
              <a:rPr dirty="0" spc="320"/>
              <a:t> </a:t>
            </a:r>
            <a:r>
              <a:rPr dirty="0" spc="80"/>
              <a:t>RETIREMENT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16507" y="1020826"/>
            <a:ext cx="7338059" cy="1840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9079" indent="-246379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59715" algn="l"/>
              </a:tabLst>
            </a:pPr>
            <a:r>
              <a:rPr dirty="0" sz="1400" spc="-5" b="1">
                <a:solidFill>
                  <a:srgbClr val="ED0000"/>
                </a:solidFill>
                <a:latin typeface="Arial"/>
                <a:cs typeface="Arial"/>
              </a:rPr>
              <a:t>MEDICARE </a:t>
            </a:r>
            <a:r>
              <a:rPr dirty="0" sz="1400" b="1">
                <a:solidFill>
                  <a:srgbClr val="ED0000"/>
                </a:solidFill>
                <a:latin typeface="Arial"/>
                <a:cs typeface="Arial"/>
              </a:rPr>
              <a:t>IS NOT</a:t>
            </a:r>
            <a:r>
              <a:rPr dirty="0" sz="1400" spc="-75" b="1">
                <a:solidFill>
                  <a:srgbClr val="ED0000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ED0000"/>
                </a:solidFill>
                <a:latin typeface="Arial"/>
                <a:cs typeface="Arial"/>
              </a:rPr>
              <a:t>AUTOMATIC</a:t>
            </a:r>
            <a:endParaRPr sz="1400">
              <a:latin typeface="Arial"/>
              <a:cs typeface="Arial"/>
            </a:endParaRPr>
          </a:p>
          <a:p>
            <a:pPr marL="259079" indent="-246379">
              <a:lnSpc>
                <a:spcPct val="100000"/>
              </a:lnSpc>
              <a:spcBef>
                <a:spcPts val="1055"/>
              </a:spcBef>
              <a:buAutoNum type="arabicPeriod"/>
              <a:tabLst>
                <a:tab pos="259715" algn="l"/>
              </a:tabLst>
            </a:pPr>
            <a:r>
              <a:rPr dirty="0" sz="1400" spc="-5" b="1">
                <a:solidFill>
                  <a:srgbClr val="ED0000"/>
                </a:solidFill>
                <a:latin typeface="Arial"/>
                <a:cs typeface="Arial"/>
              </a:rPr>
              <a:t>MEDICARE </a:t>
            </a:r>
            <a:r>
              <a:rPr dirty="0" sz="1400" b="1">
                <a:solidFill>
                  <a:srgbClr val="ED0000"/>
                </a:solidFill>
                <a:latin typeface="Arial"/>
                <a:cs typeface="Arial"/>
              </a:rPr>
              <a:t>DOES NOT COVER YOUR SPOUSE OR</a:t>
            </a:r>
            <a:r>
              <a:rPr dirty="0" sz="1400" spc="-50" b="1">
                <a:solidFill>
                  <a:srgbClr val="ED0000"/>
                </a:solidFill>
                <a:latin typeface="Arial"/>
                <a:cs typeface="Arial"/>
              </a:rPr>
              <a:t> </a:t>
            </a:r>
            <a:r>
              <a:rPr dirty="0" sz="1400" spc="-40" b="1">
                <a:solidFill>
                  <a:srgbClr val="ED0000"/>
                </a:solidFill>
                <a:latin typeface="Arial"/>
                <a:cs typeface="Arial"/>
              </a:rPr>
              <a:t>FAMILY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ED0000"/>
              </a:buClr>
              <a:buFont typeface="Arial"/>
              <a:buAutoNum type="arabicPeriod"/>
            </a:pPr>
            <a:endParaRPr sz="1250">
              <a:latin typeface="Times New Roman"/>
              <a:cs typeface="Times New Roman"/>
            </a:endParaRPr>
          </a:p>
          <a:p>
            <a:pPr lvl="1" marL="478155" indent="-187325">
              <a:lnSpc>
                <a:spcPct val="100000"/>
              </a:lnSpc>
              <a:buChar char="•"/>
              <a:tabLst>
                <a:tab pos="478790" algn="l"/>
              </a:tabLst>
            </a:pP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Unlike Social </a:t>
            </a:r>
            <a:r>
              <a:rPr dirty="0" sz="1400" spc="-15">
                <a:solidFill>
                  <a:srgbClr val="40464A"/>
                </a:solidFill>
                <a:latin typeface="Arial"/>
                <a:cs typeface="Arial"/>
              </a:rPr>
              <a:t>Security,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Medicare is an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individual</a:t>
            </a:r>
            <a:r>
              <a:rPr dirty="0" sz="1400" spc="-12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benefit</a:t>
            </a:r>
            <a:endParaRPr sz="1400">
              <a:latin typeface="Arial"/>
              <a:cs typeface="Arial"/>
            </a:endParaRPr>
          </a:p>
          <a:p>
            <a:pPr lvl="1" marL="478155" indent="-187325">
              <a:lnSpc>
                <a:spcPct val="100000"/>
              </a:lnSpc>
              <a:spcBef>
                <a:spcPts val="770"/>
              </a:spcBef>
              <a:buChar char="•"/>
              <a:tabLst>
                <a:tab pos="478790" algn="l"/>
              </a:tabLst>
            </a:pP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No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coverage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is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provided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to spouses or family members through</a:t>
            </a:r>
            <a:r>
              <a:rPr dirty="0" sz="1400" spc="-21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Medicare</a:t>
            </a:r>
            <a:endParaRPr sz="1400">
              <a:latin typeface="Arial"/>
              <a:cs typeface="Arial"/>
            </a:endParaRPr>
          </a:p>
          <a:p>
            <a:pPr lvl="1" marL="478155" indent="-187325">
              <a:lnSpc>
                <a:spcPct val="100000"/>
              </a:lnSpc>
              <a:spcBef>
                <a:spcPts val="765"/>
              </a:spcBef>
              <a:buChar char="•"/>
              <a:tabLst>
                <a:tab pos="478790" algn="l"/>
              </a:tabLst>
            </a:pP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Additional</a:t>
            </a:r>
            <a:r>
              <a:rPr dirty="0" sz="1400" spc="-3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health</a:t>
            </a:r>
            <a:r>
              <a:rPr dirty="0" sz="1400" spc="-3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insurance</a:t>
            </a:r>
            <a:r>
              <a:rPr dirty="0" sz="1400" spc="-4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may</a:t>
            </a:r>
            <a:r>
              <a:rPr dirty="0" sz="1400" spc="-1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be</a:t>
            </a:r>
            <a:r>
              <a:rPr dirty="0" sz="1400" spc="-1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required</a:t>
            </a:r>
            <a:r>
              <a:rPr dirty="0" sz="1400" spc="-4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for</a:t>
            </a:r>
            <a:r>
              <a:rPr dirty="0" sz="1400" spc="-2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your</a:t>
            </a:r>
            <a:r>
              <a:rPr dirty="0" sz="1400" spc="-1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spouse</a:t>
            </a:r>
            <a:r>
              <a:rPr dirty="0" sz="1400" spc="-4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and</a:t>
            </a:r>
            <a:r>
              <a:rPr dirty="0" sz="1400" spc="-2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family</a:t>
            </a:r>
            <a:r>
              <a:rPr dirty="0" sz="1400" spc="-1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members</a:t>
            </a:r>
            <a:r>
              <a:rPr dirty="0" sz="1400" spc="-3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when</a:t>
            </a:r>
            <a:endParaRPr sz="1400">
              <a:latin typeface="Arial"/>
              <a:cs typeface="Arial"/>
            </a:endParaRPr>
          </a:p>
          <a:p>
            <a:pPr marL="478155">
              <a:lnSpc>
                <a:spcPct val="100000"/>
              </a:lnSpc>
              <a:spcBef>
                <a:spcPts val="175"/>
              </a:spcBef>
            </a:pP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you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enroll in</a:t>
            </a:r>
            <a:r>
              <a:rPr dirty="0" sz="1400" spc="-3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Medicare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47216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28472"/>
            <a:ext cx="5706110" cy="0"/>
          </a:xfrm>
          <a:custGeom>
            <a:avLst/>
            <a:gdLst/>
            <a:ahLst/>
            <a:cxnLst/>
            <a:rect l="l" t="t" r="r" b="b"/>
            <a:pathLst>
              <a:path w="5706110" h="0">
                <a:moveTo>
                  <a:pt x="0" y="0"/>
                </a:moveTo>
                <a:lnTo>
                  <a:pt x="5705856" y="0"/>
                </a:lnTo>
              </a:path>
            </a:pathLst>
          </a:custGeom>
          <a:ln w="12192">
            <a:solidFill>
              <a:srgbClr val="ED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08846" y="4874158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64646"/>
                </a:solidFill>
                <a:latin typeface="Arial"/>
                <a:cs typeface="Arial"/>
              </a:rPr>
              <a:t>21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6507" y="247015"/>
            <a:ext cx="41719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80"/>
              <a:t>HEALTHCARE </a:t>
            </a:r>
            <a:r>
              <a:rPr dirty="0" spc="40"/>
              <a:t>IN</a:t>
            </a:r>
            <a:r>
              <a:rPr dirty="0" spc="320"/>
              <a:t> </a:t>
            </a:r>
            <a:r>
              <a:rPr dirty="0" spc="80"/>
              <a:t>RETIREMENT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16507" y="916025"/>
            <a:ext cx="5237480" cy="3271520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marL="259079" indent="-246379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259715" algn="l"/>
              </a:tabLst>
            </a:pPr>
            <a:r>
              <a:rPr dirty="0" sz="1400" spc="-5" b="1">
                <a:solidFill>
                  <a:srgbClr val="ED0000"/>
                </a:solidFill>
                <a:latin typeface="Arial"/>
                <a:cs typeface="Arial"/>
              </a:rPr>
              <a:t>MEDICARE </a:t>
            </a:r>
            <a:r>
              <a:rPr dirty="0" sz="1400" b="1">
                <a:solidFill>
                  <a:srgbClr val="ED0000"/>
                </a:solidFill>
                <a:latin typeface="Arial"/>
                <a:cs typeface="Arial"/>
              </a:rPr>
              <a:t>IS NOT</a:t>
            </a:r>
            <a:r>
              <a:rPr dirty="0" sz="1400" spc="-75" b="1">
                <a:solidFill>
                  <a:srgbClr val="ED0000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ED0000"/>
                </a:solidFill>
                <a:latin typeface="Arial"/>
                <a:cs typeface="Arial"/>
              </a:rPr>
              <a:t>AUTOMATIC</a:t>
            </a:r>
            <a:endParaRPr sz="1400">
              <a:latin typeface="Arial"/>
              <a:cs typeface="Arial"/>
            </a:endParaRPr>
          </a:p>
          <a:p>
            <a:pPr marL="259079" indent="-246379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259715" algn="l"/>
              </a:tabLst>
            </a:pPr>
            <a:r>
              <a:rPr dirty="0" sz="1400" spc="-5" b="1">
                <a:solidFill>
                  <a:srgbClr val="ED0000"/>
                </a:solidFill>
                <a:latin typeface="Arial"/>
                <a:cs typeface="Arial"/>
              </a:rPr>
              <a:t>MEDICARE </a:t>
            </a:r>
            <a:r>
              <a:rPr dirty="0" sz="1400" b="1">
                <a:solidFill>
                  <a:srgbClr val="ED0000"/>
                </a:solidFill>
                <a:latin typeface="Arial"/>
                <a:cs typeface="Arial"/>
              </a:rPr>
              <a:t>DOES NOT COVER YOUR SPOUSE OR</a:t>
            </a:r>
            <a:r>
              <a:rPr dirty="0" sz="1400" spc="-50" b="1">
                <a:solidFill>
                  <a:srgbClr val="ED0000"/>
                </a:solidFill>
                <a:latin typeface="Arial"/>
                <a:cs typeface="Arial"/>
              </a:rPr>
              <a:t> </a:t>
            </a:r>
            <a:r>
              <a:rPr dirty="0" sz="1400" spc="-40" b="1">
                <a:solidFill>
                  <a:srgbClr val="ED0000"/>
                </a:solidFill>
                <a:latin typeface="Arial"/>
                <a:cs typeface="Arial"/>
              </a:rPr>
              <a:t>FAMILY</a:t>
            </a:r>
            <a:endParaRPr sz="1400">
              <a:latin typeface="Arial"/>
              <a:cs typeface="Arial"/>
            </a:endParaRPr>
          </a:p>
          <a:p>
            <a:pPr marL="259079" indent="-246379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259715" algn="l"/>
              </a:tabLst>
            </a:pPr>
            <a:r>
              <a:rPr dirty="0" sz="1400" spc="-5" b="1">
                <a:solidFill>
                  <a:srgbClr val="ED0000"/>
                </a:solidFill>
                <a:latin typeface="Arial"/>
                <a:cs typeface="Arial"/>
              </a:rPr>
              <a:t>MEDICARE </a:t>
            </a:r>
            <a:r>
              <a:rPr dirty="0" sz="1400" b="1">
                <a:solidFill>
                  <a:srgbClr val="ED0000"/>
                </a:solidFill>
                <a:latin typeface="Arial"/>
                <a:cs typeface="Arial"/>
              </a:rPr>
              <a:t>DOES NOT COVER</a:t>
            </a:r>
            <a:r>
              <a:rPr dirty="0" sz="1400" spc="-15" b="1">
                <a:solidFill>
                  <a:srgbClr val="ED00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ED0000"/>
                </a:solidFill>
                <a:latin typeface="Arial"/>
                <a:cs typeface="Arial"/>
              </a:rPr>
              <a:t>EVERYTHING</a:t>
            </a:r>
            <a:endParaRPr sz="1400">
              <a:latin typeface="Arial"/>
              <a:cs typeface="Arial"/>
            </a:endParaRPr>
          </a:p>
          <a:p>
            <a:pPr marL="249554">
              <a:lnSpc>
                <a:spcPct val="100000"/>
              </a:lnSpc>
              <a:spcBef>
                <a:spcPts val="1240"/>
              </a:spcBef>
            </a:pP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Original Medicare does not</a:t>
            </a:r>
            <a:r>
              <a:rPr dirty="0" sz="1400" spc="-9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cover:</a:t>
            </a:r>
            <a:endParaRPr sz="1400">
              <a:latin typeface="Arial"/>
              <a:cs typeface="Arial"/>
            </a:endParaRPr>
          </a:p>
          <a:p>
            <a:pPr lvl="1" marL="461645" indent="-190500">
              <a:lnSpc>
                <a:spcPct val="100000"/>
              </a:lnSpc>
              <a:spcBef>
                <a:spcPts val="735"/>
              </a:spcBef>
              <a:buSzPct val="82142"/>
              <a:buChar char="•"/>
              <a:tabLst>
                <a:tab pos="461009" algn="l"/>
                <a:tab pos="461645" algn="l"/>
              </a:tabLst>
            </a:pP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Hearing</a:t>
            </a:r>
            <a:r>
              <a:rPr dirty="0" sz="1400" spc="-2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aids</a:t>
            </a:r>
            <a:endParaRPr sz="1400">
              <a:latin typeface="Arial"/>
              <a:cs typeface="Arial"/>
            </a:endParaRPr>
          </a:p>
          <a:p>
            <a:pPr lvl="1" marL="461645" indent="-190500">
              <a:lnSpc>
                <a:spcPct val="100000"/>
              </a:lnSpc>
              <a:spcBef>
                <a:spcPts val="409"/>
              </a:spcBef>
              <a:buSzPct val="82142"/>
              <a:buChar char="•"/>
              <a:tabLst>
                <a:tab pos="461009" algn="l"/>
                <a:tab pos="461645" algn="l"/>
              </a:tabLst>
            </a:pP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Dental and</a:t>
            </a:r>
            <a:r>
              <a:rPr dirty="0" sz="1400" spc="-4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dentures</a:t>
            </a:r>
            <a:endParaRPr sz="1400">
              <a:latin typeface="Arial"/>
              <a:cs typeface="Arial"/>
            </a:endParaRPr>
          </a:p>
          <a:p>
            <a:pPr lvl="1" marL="461645" indent="-190500">
              <a:lnSpc>
                <a:spcPct val="100000"/>
              </a:lnSpc>
              <a:spcBef>
                <a:spcPts val="395"/>
              </a:spcBef>
              <a:buSzPct val="82142"/>
              <a:buChar char="•"/>
              <a:tabLst>
                <a:tab pos="461009" algn="l"/>
                <a:tab pos="461645" algn="l"/>
              </a:tabLst>
            </a:pP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Eye exams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related to prescribing</a:t>
            </a:r>
            <a:r>
              <a:rPr dirty="0" sz="1400" spc="-9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glasses</a:t>
            </a:r>
            <a:endParaRPr sz="1400">
              <a:latin typeface="Arial"/>
              <a:cs typeface="Arial"/>
            </a:endParaRPr>
          </a:p>
          <a:p>
            <a:pPr lvl="1" marL="461645" indent="-190500">
              <a:lnSpc>
                <a:spcPct val="100000"/>
              </a:lnSpc>
              <a:spcBef>
                <a:spcPts val="395"/>
              </a:spcBef>
              <a:buSzPct val="85714"/>
              <a:buChar char="•"/>
              <a:tabLst>
                <a:tab pos="461009" algn="l"/>
                <a:tab pos="461645" algn="l"/>
              </a:tabLst>
            </a:pP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Foot</a:t>
            </a:r>
            <a:r>
              <a:rPr dirty="0" sz="1400" spc="-2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care</a:t>
            </a:r>
            <a:endParaRPr sz="1400">
              <a:latin typeface="Arial"/>
              <a:cs typeface="Arial"/>
            </a:endParaRPr>
          </a:p>
          <a:p>
            <a:pPr lvl="1" marL="461645" indent="-190500">
              <a:lnSpc>
                <a:spcPct val="100000"/>
              </a:lnSpc>
              <a:spcBef>
                <a:spcPts val="409"/>
              </a:spcBef>
              <a:buSzPct val="82142"/>
              <a:buChar char="•"/>
              <a:tabLst>
                <a:tab pos="461009" algn="l"/>
                <a:tab pos="461645" algn="l"/>
              </a:tabLst>
            </a:pP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Acupuncture</a:t>
            </a:r>
            <a:endParaRPr sz="1400">
              <a:latin typeface="Arial"/>
              <a:cs typeface="Arial"/>
            </a:endParaRPr>
          </a:p>
          <a:p>
            <a:pPr lvl="1" marL="461645" indent="-190500">
              <a:lnSpc>
                <a:spcPct val="100000"/>
              </a:lnSpc>
              <a:spcBef>
                <a:spcPts val="395"/>
              </a:spcBef>
              <a:buSzPct val="82142"/>
              <a:buChar char="•"/>
              <a:tabLst>
                <a:tab pos="461009" algn="l"/>
                <a:tab pos="461645" algn="l"/>
              </a:tabLst>
            </a:pP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Medical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services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in foreign</a:t>
            </a:r>
            <a:r>
              <a:rPr dirty="0" sz="1400" spc="-10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countries</a:t>
            </a:r>
            <a:endParaRPr sz="1400">
              <a:latin typeface="Arial"/>
              <a:cs typeface="Arial"/>
            </a:endParaRPr>
          </a:p>
          <a:p>
            <a:pPr lvl="1" marL="461645" indent="-190500">
              <a:lnSpc>
                <a:spcPct val="100000"/>
              </a:lnSpc>
              <a:spcBef>
                <a:spcPts val="400"/>
              </a:spcBef>
              <a:buSzPct val="82142"/>
              <a:buChar char="•"/>
              <a:tabLst>
                <a:tab pos="461009" algn="l"/>
                <a:tab pos="461645" algn="l"/>
              </a:tabLst>
            </a:pP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Co-pays, coinsurance,</a:t>
            </a:r>
            <a:r>
              <a:rPr dirty="0" sz="1400" spc="-5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deductibles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96924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28472"/>
            <a:ext cx="5687695" cy="0"/>
          </a:xfrm>
          <a:custGeom>
            <a:avLst/>
            <a:gdLst/>
            <a:ahLst/>
            <a:cxnLst/>
            <a:rect l="l" t="t" r="r" b="b"/>
            <a:pathLst>
              <a:path w="5687695" h="0">
                <a:moveTo>
                  <a:pt x="0" y="0"/>
                </a:moveTo>
                <a:lnTo>
                  <a:pt x="5687568" y="0"/>
                </a:lnTo>
              </a:path>
            </a:pathLst>
          </a:custGeom>
          <a:ln w="12192">
            <a:solidFill>
              <a:srgbClr val="ED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08846" y="4874158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64646"/>
                </a:solidFill>
                <a:latin typeface="Arial"/>
                <a:cs typeface="Arial"/>
              </a:rPr>
              <a:t>22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6507" y="247015"/>
            <a:ext cx="41719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80"/>
              <a:t>HEALTHCARE </a:t>
            </a:r>
            <a:r>
              <a:rPr dirty="0" spc="40"/>
              <a:t>IN</a:t>
            </a:r>
            <a:r>
              <a:rPr dirty="0" spc="320"/>
              <a:t> </a:t>
            </a:r>
            <a:r>
              <a:rPr dirty="0" spc="80"/>
              <a:t>RETIREMENT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16507" y="778173"/>
            <a:ext cx="4443730" cy="1337310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259079" indent="-246379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259715" algn="l"/>
              </a:tabLst>
            </a:pPr>
            <a:r>
              <a:rPr dirty="0" sz="1400" b="1">
                <a:solidFill>
                  <a:srgbClr val="ED0000"/>
                </a:solidFill>
                <a:latin typeface="Arial"/>
                <a:cs typeface="Arial"/>
              </a:rPr>
              <a:t>IT IS NOT</a:t>
            </a:r>
            <a:r>
              <a:rPr dirty="0" sz="1400" spc="-114" b="1">
                <a:solidFill>
                  <a:srgbClr val="ED0000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ED0000"/>
                </a:solidFill>
                <a:latin typeface="Arial"/>
                <a:cs typeface="Arial"/>
              </a:rPr>
              <a:t>AUTOMATIC</a:t>
            </a:r>
            <a:endParaRPr sz="1400">
              <a:latin typeface="Arial"/>
              <a:cs typeface="Arial"/>
            </a:endParaRPr>
          </a:p>
          <a:p>
            <a:pPr marL="259079" indent="-246379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259715" algn="l"/>
              </a:tabLst>
            </a:pPr>
            <a:r>
              <a:rPr dirty="0" sz="1400" b="1">
                <a:solidFill>
                  <a:srgbClr val="ED0000"/>
                </a:solidFill>
                <a:latin typeface="Arial"/>
                <a:cs typeface="Arial"/>
              </a:rPr>
              <a:t>IT DOES NOT COVER YOUR SPOUSE OR</a:t>
            </a:r>
            <a:r>
              <a:rPr dirty="0" sz="1400" spc="-120" b="1">
                <a:solidFill>
                  <a:srgbClr val="ED0000"/>
                </a:solidFill>
                <a:latin typeface="Arial"/>
                <a:cs typeface="Arial"/>
              </a:rPr>
              <a:t> </a:t>
            </a:r>
            <a:r>
              <a:rPr dirty="0" sz="1400" spc="-40" b="1">
                <a:solidFill>
                  <a:srgbClr val="ED0000"/>
                </a:solidFill>
                <a:latin typeface="Arial"/>
                <a:cs typeface="Arial"/>
              </a:rPr>
              <a:t>FAMILY</a:t>
            </a:r>
            <a:endParaRPr sz="1400">
              <a:latin typeface="Arial"/>
              <a:cs typeface="Arial"/>
            </a:endParaRPr>
          </a:p>
          <a:p>
            <a:pPr marL="259079" indent="-246379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259715" algn="l"/>
              </a:tabLst>
            </a:pPr>
            <a:r>
              <a:rPr dirty="0" sz="1400" b="1">
                <a:solidFill>
                  <a:srgbClr val="ED0000"/>
                </a:solidFill>
                <a:latin typeface="Arial"/>
                <a:cs typeface="Arial"/>
              </a:rPr>
              <a:t>IT DOES NOT COVER</a:t>
            </a:r>
            <a:r>
              <a:rPr dirty="0" sz="1400" spc="-60" b="1">
                <a:solidFill>
                  <a:srgbClr val="ED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ED0000"/>
                </a:solidFill>
                <a:latin typeface="Arial"/>
                <a:cs typeface="Arial"/>
              </a:rPr>
              <a:t>EVERYTHING</a:t>
            </a:r>
            <a:endParaRPr sz="1400">
              <a:latin typeface="Arial"/>
              <a:cs typeface="Arial"/>
            </a:endParaRPr>
          </a:p>
          <a:p>
            <a:pPr marL="256540" indent="-243840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257175" algn="l"/>
              </a:tabLst>
            </a:pPr>
            <a:r>
              <a:rPr dirty="0" sz="1400" b="1">
                <a:solidFill>
                  <a:srgbClr val="ED0000"/>
                </a:solidFill>
                <a:latin typeface="Arial"/>
                <a:cs typeface="Arial"/>
              </a:rPr>
              <a:t>YOU </a:t>
            </a:r>
            <a:r>
              <a:rPr dirty="0" sz="1400" spc="-40" b="1">
                <a:solidFill>
                  <a:srgbClr val="ED0000"/>
                </a:solidFill>
                <a:latin typeface="Arial"/>
                <a:cs typeface="Arial"/>
              </a:rPr>
              <a:t>HAVE</a:t>
            </a:r>
            <a:r>
              <a:rPr dirty="0" sz="1400" spc="15" b="1">
                <a:solidFill>
                  <a:srgbClr val="ED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ED0000"/>
                </a:solidFill>
                <a:latin typeface="Arial"/>
                <a:cs typeface="Arial"/>
              </a:rPr>
              <a:t>CHOICES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92352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34494" y="2463207"/>
            <a:ext cx="3707654" cy="21691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8846" y="4874158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64646"/>
                </a:solidFill>
                <a:latin typeface="Arial"/>
                <a:cs typeface="Arial"/>
              </a:rPr>
              <a:t>23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259" y="923925"/>
            <a:ext cx="7146290" cy="666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E6001E"/>
                </a:solidFill>
                <a:latin typeface="Arial"/>
                <a:cs typeface="Arial"/>
              </a:rPr>
              <a:t>THERE </a:t>
            </a:r>
            <a:r>
              <a:rPr dirty="0" sz="1400" spc="-20" b="1">
                <a:solidFill>
                  <a:srgbClr val="E6001E"/>
                </a:solidFill>
                <a:latin typeface="Arial"/>
                <a:cs typeface="Arial"/>
              </a:rPr>
              <a:t>ARE </a:t>
            </a:r>
            <a:r>
              <a:rPr dirty="0" sz="1400" spc="-5" b="1">
                <a:solidFill>
                  <a:srgbClr val="E6001E"/>
                </a:solidFill>
                <a:latin typeface="Arial"/>
                <a:cs typeface="Arial"/>
              </a:rPr>
              <a:t>TWO </a:t>
            </a:r>
            <a:r>
              <a:rPr dirty="0" sz="1400" spc="-65" b="1">
                <a:solidFill>
                  <a:srgbClr val="E6001E"/>
                </a:solidFill>
                <a:latin typeface="Arial"/>
                <a:cs typeface="Arial"/>
              </a:rPr>
              <a:t>WAYS </a:t>
            </a:r>
            <a:r>
              <a:rPr dirty="0" sz="1400" spc="5" b="1">
                <a:solidFill>
                  <a:srgbClr val="E6001E"/>
                </a:solidFill>
                <a:latin typeface="Arial"/>
                <a:cs typeface="Arial"/>
              </a:rPr>
              <a:t>MOST </a:t>
            </a:r>
            <a:r>
              <a:rPr dirty="0" sz="1400" spc="-10" b="1">
                <a:solidFill>
                  <a:srgbClr val="E6001E"/>
                </a:solidFill>
                <a:latin typeface="Arial"/>
                <a:cs typeface="Arial"/>
              </a:rPr>
              <a:t>INDIVIDUALS </a:t>
            </a:r>
            <a:r>
              <a:rPr dirty="0" sz="1400" spc="-20" b="1">
                <a:solidFill>
                  <a:srgbClr val="E6001E"/>
                </a:solidFill>
                <a:latin typeface="Arial"/>
                <a:cs typeface="Arial"/>
              </a:rPr>
              <a:t>CAN </a:t>
            </a:r>
            <a:r>
              <a:rPr dirty="0" sz="1400" b="1">
                <a:solidFill>
                  <a:srgbClr val="E6001E"/>
                </a:solidFill>
                <a:latin typeface="Arial"/>
                <a:cs typeface="Arial"/>
              </a:rPr>
              <a:t>GET </a:t>
            </a:r>
            <a:r>
              <a:rPr dirty="0" sz="1400" spc="-5" b="1">
                <a:solidFill>
                  <a:srgbClr val="E6001E"/>
                </a:solidFill>
                <a:latin typeface="Arial"/>
                <a:cs typeface="Arial"/>
              </a:rPr>
              <a:t>MEDICARE COVERAGE. </a:t>
            </a:r>
            <a:r>
              <a:rPr dirty="0" sz="1400" spc="-20" b="1">
                <a:solidFill>
                  <a:srgbClr val="E6001E"/>
                </a:solidFill>
                <a:latin typeface="Arial"/>
                <a:cs typeface="Arial"/>
              </a:rPr>
              <a:t>AN  </a:t>
            </a:r>
            <a:r>
              <a:rPr dirty="0" sz="1400" spc="-15" b="1">
                <a:solidFill>
                  <a:srgbClr val="E6001E"/>
                </a:solidFill>
                <a:latin typeface="Arial"/>
                <a:cs typeface="Arial"/>
              </a:rPr>
              <a:t>INDIVIDUAL’S </a:t>
            </a:r>
            <a:r>
              <a:rPr dirty="0" sz="1400" spc="-10" b="1">
                <a:solidFill>
                  <a:srgbClr val="E6001E"/>
                </a:solidFill>
                <a:latin typeface="Arial"/>
                <a:cs typeface="Arial"/>
              </a:rPr>
              <a:t>PERSONAL </a:t>
            </a:r>
            <a:r>
              <a:rPr dirty="0" sz="1400" spc="-15" b="1">
                <a:solidFill>
                  <a:srgbClr val="E6001E"/>
                </a:solidFill>
                <a:latin typeface="Arial"/>
                <a:cs typeface="Arial"/>
              </a:rPr>
              <a:t>CIRCUMSTANCES </a:t>
            </a:r>
            <a:r>
              <a:rPr dirty="0" sz="1400" spc="-20" b="1">
                <a:solidFill>
                  <a:srgbClr val="E6001E"/>
                </a:solidFill>
                <a:latin typeface="Arial"/>
                <a:cs typeface="Arial"/>
              </a:rPr>
              <a:t>AND HEALTHCARE </a:t>
            </a:r>
            <a:r>
              <a:rPr dirty="0" sz="1400" spc="-5" b="1">
                <a:solidFill>
                  <a:srgbClr val="E6001E"/>
                </a:solidFill>
                <a:latin typeface="Arial"/>
                <a:cs typeface="Arial"/>
              </a:rPr>
              <a:t>NEEDS </a:t>
            </a:r>
            <a:r>
              <a:rPr dirty="0" sz="1400" spc="-20" b="1">
                <a:solidFill>
                  <a:srgbClr val="E6001E"/>
                </a:solidFill>
                <a:latin typeface="Arial"/>
                <a:cs typeface="Arial"/>
              </a:rPr>
              <a:t>CAN </a:t>
            </a:r>
            <a:r>
              <a:rPr dirty="0" sz="1400" spc="-5" b="1">
                <a:solidFill>
                  <a:srgbClr val="E6001E"/>
                </a:solidFill>
                <a:latin typeface="Arial"/>
                <a:cs typeface="Arial"/>
              </a:rPr>
              <a:t>HELP  DETERMINE HOW THEY SHOULD </a:t>
            </a:r>
            <a:r>
              <a:rPr dirty="0" sz="1400" spc="-30" b="1">
                <a:solidFill>
                  <a:srgbClr val="E6001E"/>
                </a:solidFill>
                <a:latin typeface="Arial"/>
                <a:cs typeface="Arial"/>
              </a:rPr>
              <a:t>OBTAIN</a:t>
            </a:r>
            <a:r>
              <a:rPr dirty="0" sz="1400" b="1">
                <a:solidFill>
                  <a:srgbClr val="E6001E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E6001E"/>
                </a:solidFill>
                <a:latin typeface="Arial"/>
                <a:cs typeface="Arial"/>
              </a:rPr>
              <a:t>COVERAGE.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9259" y="247015"/>
            <a:ext cx="152590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75"/>
              <a:t>MEDICARE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728472"/>
            <a:ext cx="2031364" cy="0"/>
          </a:xfrm>
          <a:custGeom>
            <a:avLst/>
            <a:gdLst/>
            <a:ahLst/>
            <a:cxnLst/>
            <a:rect l="l" t="t" r="r" b="b"/>
            <a:pathLst>
              <a:path w="2031364" h="0">
                <a:moveTo>
                  <a:pt x="0" y="0"/>
                </a:moveTo>
                <a:lnTo>
                  <a:pt x="2030983" y="0"/>
                </a:lnTo>
              </a:path>
            </a:pathLst>
          </a:custGeom>
          <a:ln w="12192">
            <a:solidFill>
              <a:srgbClr val="ED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16458" y="4878425"/>
            <a:ext cx="30029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Source: Medicare and </a:t>
            </a:r>
            <a:r>
              <a:rPr dirty="0" sz="1000" spc="-10">
                <a:solidFill>
                  <a:srgbClr val="40464A"/>
                </a:solidFill>
                <a:latin typeface="Arial"/>
                <a:cs typeface="Arial"/>
              </a:rPr>
              <a:t>You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2018,</a:t>
            </a:r>
            <a:r>
              <a:rPr dirty="0" sz="1000" spc="1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116C74"/>
                </a:solidFill>
                <a:uFill>
                  <a:solidFill>
                    <a:srgbClr val="116C74"/>
                  </a:solidFill>
                </a:uFill>
                <a:latin typeface="Arial"/>
                <a:cs typeface="Arial"/>
                <a:hlinkClick r:id="rId2"/>
              </a:rPr>
              <a:t>www.Medicare.gov</a:t>
            </a:r>
            <a:r>
              <a:rPr dirty="0" sz="1000" spc="-10">
                <a:solidFill>
                  <a:srgbClr val="40464A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7095" y="1831848"/>
            <a:ext cx="3825240" cy="594360"/>
          </a:xfrm>
          <a:prstGeom prst="rect">
            <a:avLst/>
          </a:prstGeom>
          <a:solidFill>
            <a:srgbClr val="3D6B9C"/>
          </a:solidFill>
        </p:spPr>
        <p:txBody>
          <a:bodyPr wrap="square" lIns="0" tIns="787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ORIGINAL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MEDICARE 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(PARTS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 &amp;</a:t>
            </a: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B)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+ </a:t>
            </a:r>
            <a:r>
              <a:rPr dirty="0" sz="1400" spc="-40" b="1">
                <a:solidFill>
                  <a:srgbClr val="FFFFFF"/>
                </a:solidFill>
                <a:latin typeface="Arial"/>
                <a:cs typeface="Arial"/>
              </a:rPr>
              <a:t>PART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MEDIGAP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8947" y="1831848"/>
            <a:ext cx="3340735" cy="594360"/>
          </a:xfrm>
          <a:prstGeom prst="rect">
            <a:avLst/>
          </a:prstGeom>
          <a:solidFill>
            <a:srgbClr val="3D6B9C"/>
          </a:solidFill>
        </p:spPr>
        <p:txBody>
          <a:bodyPr wrap="square" lIns="0" tIns="78740" rIns="0" bIns="0" rtlCol="0" vert="horz">
            <a:spAutoFit/>
          </a:bodyPr>
          <a:lstStyle/>
          <a:p>
            <a:pPr marL="1287145" marR="293370" indent="-986790">
              <a:lnSpc>
                <a:spcPct val="100000"/>
              </a:lnSpc>
              <a:spcBef>
                <a:spcPts val="620"/>
              </a:spcBef>
            </a:pP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MEDICARE 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ADVANTAGE 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PLANS  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(PART</a:t>
            </a:r>
            <a:r>
              <a:rPr dirty="0" sz="14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C)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0783" y="2568067"/>
            <a:ext cx="3399154" cy="1900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1920" marR="114935" indent="-109220">
              <a:lnSpc>
                <a:spcPct val="100000"/>
              </a:lnSpc>
              <a:spcBef>
                <a:spcPts val="100"/>
              </a:spcBef>
              <a:buSzPct val="104166"/>
              <a:buFont typeface="Arial"/>
              <a:buChar char="•"/>
              <a:tabLst>
                <a:tab pos="122555" algn="l"/>
              </a:tabLst>
            </a:pPr>
            <a:r>
              <a:rPr dirty="0" sz="1200" spc="-5" b="1">
                <a:solidFill>
                  <a:srgbClr val="40464A"/>
                </a:solidFill>
                <a:latin typeface="Arial"/>
                <a:cs typeface="Arial"/>
              </a:rPr>
              <a:t>Part </a:t>
            </a:r>
            <a:r>
              <a:rPr dirty="0" sz="1200" spc="-25" b="1">
                <a:solidFill>
                  <a:srgbClr val="40464A"/>
                </a:solidFill>
                <a:latin typeface="Arial"/>
                <a:cs typeface="Arial"/>
              </a:rPr>
              <a:t>A: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Hospitals,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skilled nursing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facility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stays,  and hospice</a:t>
            </a:r>
            <a:r>
              <a:rPr dirty="0" sz="1200" spc="-2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care</a:t>
            </a:r>
            <a:endParaRPr sz="1200">
              <a:latin typeface="Arial"/>
              <a:cs typeface="Arial"/>
            </a:endParaRPr>
          </a:p>
          <a:p>
            <a:pPr marL="121920" marR="5080" indent="-109220">
              <a:lnSpc>
                <a:spcPct val="100000"/>
              </a:lnSpc>
              <a:spcBef>
                <a:spcPts val="600"/>
              </a:spcBef>
              <a:buSzPct val="104166"/>
              <a:buFont typeface="Arial"/>
              <a:buChar char="•"/>
              <a:tabLst>
                <a:tab pos="122555" algn="l"/>
              </a:tabLst>
            </a:pPr>
            <a:r>
              <a:rPr dirty="0" sz="1200" spc="-5" b="1">
                <a:solidFill>
                  <a:srgbClr val="40464A"/>
                </a:solidFill>
                <a:latin typeface="Arial"/>
                <a:cs typeface="Arial"/>
              </a:rPr>
              <a:t>Part B: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Physician visits, outpatient services,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and  home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health</a:t>
            </a:r>
            <a:r>
              <a:rPr dirty="0" sz="1200" spc="-5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visits</a:t>
            </a:r>
            <a:endParaRPr sz="1200">
              <a:latin typeface="Arial"/>
              <a:cs typeface="Arial"/>
            </a:endParaRPr>
          </a:p>
          <a:p>
            <a:pPr marL="121920" indent="-109220">
              <a:lnSpc>
                <a:spcPct val="100000"/>
              </a:lnSpc>
              <a:spcBef>
                <a:spcPts val="600"/>
              </a:spcBef>
              <a:buSzPct val="104166"/>
              <a:buFont typeface="Arial"/>
              <a:buChar char="•"/>
              <a:tabLst>
                <a:tab pos="122555" algn="l"/>
              </a:tabLst>
            </a:pPr>
            <a:r>
              <a:rPr dirty="0" sz="1200" spc="-5" b="1">
                <a:solidFill>
                  <a:srgbClr val="40464A"/>
                </a:solidFill>
                <a:latin typeface="Arial"/>
                <a:cs typeface="Arial"/>
              </a:rPr>
              <a:t>Part D: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Optional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prescription drug</a:t>
            </a:r>
            <a:r>
              <a:rPr dirty="0" sz="1200" spc="-7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policy</a:t>
            </a:r>
            <a:endParaRPr sz="1200">
              <a:latin typeface="Arial"/>
              <a:cs typeface="Arial"/>
            </a:endParaRPr>
          </a:p>
          <a:p>
            <a:pPr marL="121920" marR="31750" indent="-109220">
              <a:lnSpc>
                <a:spcPct val="100000"/>
              </a:lnSpc>
              <a:spcBef>
                <a:spcPts val="600"/>
              </a:spcBef>
              <a:buSzPct val="104166"/>
              <a:buFont typeface="Arial"/>
              <a:buChar char="•"/>
              <a:tabLst>
                <a:tab pos="122555" algn="l"/>
              </a:tabLst>
            </a:pPr>
            <a:r>
              <a:rPr dirty="0" sz="1200" spc="-5" b="1">
                <a:solidFill>
                  <a:srgbClr val="40464A"/>
                </a:solidFill>
                <a:latin typeface="Arial"/>
                <a:cs typeface="Arial"/>
              </a:rPr>
              <a:t>Medigap: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Optional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standardized plans available  through private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insurers for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out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pocket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costs, 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deductibles and co-pays. (Medigap Plan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F 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typically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has the most</a:t>
            </a:r>
            <a:r>
              <a:rPr dirty="0" sz="1200" spc="-5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coverage)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29073" y="1953895"/>
            <a:ext cx="3695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5" b="1" i="1">
                <a:solidFill>
                  <a:srgbClr val="3D6B9C"/>
                </a:solidFill>
                <a:uFill>
                  <a:solidFill>
                    <a:srgbClr val="3D6B9C"/>
                  </a:solidFill>
                </a:uFill>
                <a:latin typeface="Arial"/>
                <a:cs typeface="Arial"/>
              </a:rPr>
              <a:t>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0255" y="2543301"/>
            <a:ext cx="2900680" cy="1458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1920" marR="95250" indent="-109220">
              <a:lnSpc>
                <a:spcPct val="100000"/>
              </a:lnSpc>
              <a:spcBef>
                <a:spcPts val="100"/>
              </a:spcBef>
              <a:buSzPct val="104166"/>
              <a:buChar char="•"/>
              <a:tabLst>
                <a:tab pos="122555" algn="l"/>
              </a:tabLst>
            </a:pP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This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combines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Part A, B,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and usually D  through a private company approved by  Medicare</a:t>
            </a:r>
            <a:endParaRPr sz="1200">
              <a:latin typeface="Arial"/>
              <a:cs typeface="Arial"/>
            </a:endParaRPr>
          </a:p>
          <a:p>
            <a:pPr marL="121920" marR="5080" indent="-109220">
              <a:lnSpc>
                <a:spcPct val="100000"/>
              </a:lnSpc>
              <a:spcBef>
                <a:spcPts val="600"/>
              </a:spcBef>
              <a:buSzPct val="104166"/>
              <a:buChar char="•"/>
              <a:tabLst>
                <a:tab pos="122555" algn="l"/>
              </a:tabLst>
            </a:pP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People </a:t>
            </a:r>
            <a:r>
              <a:rPr dirty="0" sz="1200" spc="-10">
                <a:solidFill>
                  <a:srgbClr val="40464A"/>
                </a:solidFill>
                <a:latin typeface="Arial"/>
                <a:cs typeface="Arial"/>
              </a:rPr>
              <a:t>who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prefer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coverage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from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one  provider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may be inclined to opt for Part</a:t>
            </a:r>
            <a:r>
              <a:rPr dirty="0" sz="1200" spc="-14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  <a:p>
            <a:pPr marL="121920" marR="758825" indent="-109220">
              <a:lnSpc>
                <a:spcPct val="100000"/>
              </a:lnSpc>
              <a:spcBef>
                <a:spcPts val="600"/>
              </a:spcBef>
              <a:buSzPct val="104166"/>
              <a:buChar char="•"/>
              <a:tabLst>
                <a:tab pos="122555" algn="l"/>
              </a:tabLst>
            </a:pP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Part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C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plans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can cover</a:t>
            </a:r>
            <a:r>
              <a:rPr dirty="0" sz="1200" spc="-9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vision, 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dental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and</a:t>
            </a:r>
            <a:r>
              <a:rPr dirty="0" sz="1200" spc="-7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hearing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8846" y="4874158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64646"/>
                </a:solidFill>
                <a:latin typeface="Arial"/>
                <a:cs typeface="Arial"/>
              </a:rPr>
              <a:t>24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259" y="884300"/>
            <a:ext cx="613727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E6001E"/>
                </a:solidFill>
                <a:latin typeface="Arial"/>
                <a:cs typeface="Arial"/>
              </a:rPr>
              <a:t>CONSIDERATIONS </a:t>
            </a:r>
            <a:r>
              <a:rPr dirty="0" sz="1600" spc="-70" b="1">
                <a:solidFill>
                  <a:srgbClr val="E6001E"/>
                </a:solidFill>
                <a:latin typeface="Arial"/>
                <a:cs typeface="Arial"/>
              </a:rPr>
              <a:t>MAY </a:t>
            </a:r>
            <a:r>
              <a:rPr dirty="0" sz="1600" spc="-5" b="1">
                <a:solidFill>
                  <a:srgbClr val="E6001E"/>
                </a:solidFill>
                <a:latin typeface="Arial"/>
                <a:cs typeface="Arial"/>
              </a:rPr>
              <a:t>INCLUDE COSTS, </a:t>
            </a:r>
            <a:r>
              <a:rPr dirty="0" sz="1600" spc="-10" b="1">
                <a:solidFill>
                  <a:srgbClr val="E6001E"/>
                </a:solidFill>
                <a:latin typeface="Arial"/>
                <a:cs typeface="Arial"/>
              </a:rPr>
              <a:t>SERVICES</a:t>
            </a:r>
            <a:r>
              <a:rPr dirty="0" sz="1600" spc="195" b="1">
                <a:solidFill>
                  <a:srgbClr val="E6001E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E6001E"/>
                </a:solidFill>
                <a:latin typeface="Arial"/>
                <a:cs typeface="Arial"/>
              </a:rPr>
              <a:t>NEEDED,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0" b="1">
                <a:solidFill>
                  <a:srgbClr val="E6001E"/>
                </a:solidFill>
                <a:latin typeface="Arial"/>
                <a:cs typeface="Arial"/>
              </a:rPr>
              <a:t>FLEXIBILITY, AND </a:t>
            </a:r>
            <a:r>
              <a:rPr dirty="0" sz="1600" spc="-15" b="1">
                <a:solidFill>
                  <a:srgbClr val="E6001E"/>
                </a:solidFill>
                <a:latin typeface="Arial"/>
                <a:cs typeface="Arial"/>
              </a:rPr>
              <a:t>DOCTOR</a:t>
            </a:r>
            <a:r>
              <a:rPr dirty="0" sz="1600" spc="60" b="1">
                <a:solidFill>
                  <a:srgbClr val="E6001E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E6001E"/>
                </a:solidFill>
                <a:latin typeface="Arial"/>
                <a:cs typeface="Arial"/>
              </a:rPr>
              <a:t>PREFERENCE.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9259" y="247015"/>
            <a:ext cx="44557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75"/>
              <a:t>MEDICARE </a:t>
            </a:r>
            <a:r>
              <a:rPr dirty="0" spc="60"/>
              <a:t>COST</a:t>
            </a:r>
            <a:r>
              <a:rPr dirty="0" spc="370"/>
              <a:t> </a:t>
            </a:r>
            <a:r>
              <a:rPr dirty="0" spc="75"/>
              <a:t>COMPARISON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728472"/>
            <a:ext cx="4919980" cy="0"/>
          </a:xfrm>
          <a:custGeom>
            <a:avLst/>
            <a:gdLst/>
            <a:ahLst/>
            <a:cxnLst/>
            <a:rect l="l" t="t" r="r" b="b"/>
            <a:pathLst>
              <a:path w="4919980" h="0">
                <a:moveTo>
                  <a:pt x="0" y="0"/>
                </a:moveTo>
                <a:lnTo>
                  <a:pt x="4919472" y="0"/>
                </a:lnTo>
              </a:path>
            </a:pathLst>
          </a:custGeom>
          <a:ln w="12192">
            <a:solidFill>
              <a:srgbClr val="ED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87095" y="1562100"/>
            <a:ext cx="3825240" cy="594360"/>
          </a:xfrm>
          <a:prstGeom prst="rect">
            <a:avLst/>
          </a:prstGeom>
          <a:solidFill>
            <a:srgbClr val="3D6B9C"/>
          </a:solidFill>
        </p:spPr>
        <p:txBody>
          <a:bodyPr wrap="square" lIns="0" tIns="482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ORIGINAL MEDICARE 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(PARTS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A &amp;</a:t>
            </a:r>
            <a:r>
              <a:rPr dirty="0" sz="16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B)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+ </a:t>
            </a:r>
            <a:r>
              <a:rPr dirty="0" sz="1600" spc="-50" b="1">
                <a:solidFill>
                  <a:srgbClr val="FFFFFF"/>
                </a:solidFill>
                <a:latin typeface="Arial"/>
                <a:cs typeface="Arial"/>
              </a:rPr>
              <a:t>PART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MEDIGAP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69991" y="1581911"/>
            <a:ext cx="3340735" cy="593090"/>
          </a:xfrm>
          <a:prstGeom prst="rect">
            <a:avLst/>
          </a:prstGeom>
          <a:solidFill>
            <a:srgbClr val="3D6B9C"/>
          </a:solidFill>
        </p:spPr>
        <p:txBody>
          <a:bodyPr wrap="square" lIns="0" tIns="4762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375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MEDICARE 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ADVANTAGE</a:t>
            </a:r>
            <a:r>
              <a:rPr dirty="0" sz="16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PLANS</a:t>
            </a:r>
            <a:endParaRPr sz="16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</a:pP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(PART</a:t>
            </a:r>
            <a:r>
              <a:rPr dirty="0" sz="1600" spc="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C)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0783" y="2251964"/>
            <a:ext cx="3635375" cy="1978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1920" marR="199390" indent="-109220">
              <a:lnSpc>
                <a:spcPct val="100000"/>
              </a:lnSpc>
              <a:spcBef>
                <a:spcPts val="100"/>
              </a:spcBef>
              <a:buSzPct val="104166"/>
              <a:buChar char="•"/>
              <a:tabLst>
                <a:tab pos="122555" algn="l"/>
              </a:tabLst>
            </a:pP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There may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be no </a:t>
            </a:r>
            <a:r>
              <a:rPr dirty="0" sz="1200" spc="-5" b="1">
                <a:solidFill>
                  <a:srgbClr val="40464A"/>
                </a:solidFill>
                <a:latin typeface="Arial"/>
                <a:cs typeface="Arial"/>
              </a:rPr>
              <a:t>Part A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premium for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people</a:t>
            </a:r>
            <a:r>
              <a:rPr dirty="0" sz="1200" spc="-18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40464A"/>
                </a:solidFill>
                <a:latin typeface="Arial"/>
                <a:cs typeface="Arial"/>
              </a:rPr>
              <a:t>who 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paid Medicare taxes while</a:t>
            </a:r>
            <a:r>
              <a:rPr dirty="0" sz="1200" spc="-4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working</a:t>
            </a:r>
            <a:endParaRPr sz="1200">
              <a:latin typeface="Arial"/>
              <a:cs typeface="Arial"/>
            </a:endParaRPr>
          </a:p>
          <a:p>
            <a:pPr marL="121920" indent="-109220">
              <a:lnSpc>
                <a:spcPct val="100000"/>
              </a:lnSpc>
              <a:spcBef>
                <a:spcPts val="600"/>
              </a:spcBef>
              <a:buSzPct val="104166"/>
              <a:buChar char="•"/>
              <a:tabLst>
                <a:tab pos="122555" algn="l"/>
              </a:tabLst>
            </a:pP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The standard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premium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for </a:t>
            </a:r>
            <a:r>
              <a:rPr dirty="0" sz="1200" spc="-5" b="1">
                <a:solidFill>
                  <a:srgbClr val="40464A"/>
                </a:solidFill>
                <a:latin typeface="Arial"/>
                <a:cs typeface="Arial"/>
              </a:rPr>
              <a:t>Part B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in 2019</a:t>
            </a:r>
            <a:r>
              <a:rPr dirty="0" sz="1200" spc="-10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is</a:t>
            </a:r>
            <a:endParaRPr sz="1200">
              <a:latin typeface="Arial"/>
              <a:cs typeface="Arial"/>
            </a:endParaRPr>
          </a:p>
          <a:p>
            <a:pPr marL="121920">
              <a:lnSpc>
                <a:spcPct val="100000"/>
              </a:lnSpc>
            </a:pPr>
            <a:r>
              <a:rPr dirty="0" sz="1200" spc="-5" b="1">
                <a:solidFill>
                  <a:srgbClr val="40464A"/>
                </a:solidFill>
                <a:latin typeface="Arial"/>
                <a:cs typeface="Arial"/>
              </a:rPr>
              <a:t>$135.50/month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per</a:t>
            </a:r>
            <a:r>
              <a:rPr dirty="0" sz="1200" spc="-2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person</a:t>
            </a:r>
            <a:r>
              <a:rPr dirty="0" baseline="24305" sz="1200">
                <a:solidFill>
                  <a:srgbClr val="40464A"/>
                </a:solidFill>
                <a:latin typeface="Arial"/>
                <a:cs typeface="Arial"/>
              </a:rPr>
              <a:t>1</a:t>
            </a:r>
            <a:endParaRPr baseline="24305" sz="1200">
              <a:latin typeface="Arial"/>
              <a:cs typeface="Arial"/>
            </a:endParaRPr>
          </a:p>
          <a:p>
            <a:pPr marL="121920" indent="-109220">
              <a:lnSpc>
                <a:spcPct val="100000"/>
              </a:lnSpc>
              <a:spcBef>
                <a:spcPts val="600"/>
              </a:spcBef>
              <a:buSzPct val="104166"/>
              <a:buChar char="•"/>
              <a:tabLst>
                <a:tab pos="122555" algn="l"/>
              </a:tabLst>
            </a:pP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The standard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premium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for </a:t>
            </a:r>
            <a:r>
              <a:rPr dirty="0" sz="1200" b="1">
                <a:solidFill>
                  <a:srgbClr val="40464A"/>
                </a:solidFill>
                <a:latin typeface="Arial"/>
                <a:cs typeface="Arial"/>
              </a:rPr>
              <a:t>Part D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in 2019 is</a:t>
            </a:r>
            <a:r>
              <a:rPr dirty="0" sz="1200" spc="-16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40464A"/>
                </a:solidFill>
                <a:latin typeface="Arial"/>
                <a:cs typeface="Arial"/>
              </a:rPr>
              <a:t>$32.50</a:t>
            </a:r>
            <a:r>
              <a:rPr dirty="0" baseline="24305" sz="1200">
                <a:solidFill>
                  <a:srgbClr val="40464A"/>
                </a:solidFill>
                <a:latin typeface="Arial"/>
                <a:cs typeface="Arial"/>
              </a:rPr>
              <a:t>1</a:t>
            </a:r>
            <a:endParaRPr baseline="24305" sz="1200">
              <a:latin typeface="Arial"/>
              <a:cs typeface="Arial"/>
            </a:endParaRPr>
          </a:p>
          <a:p>
            <a:pPr marL="121920" marR="156845" indent="-109220">
              <a:lnSpc>
                <a:spcPct val="100000"/>
              </a:lnSpc>
              <a:spcBef>
                <a:spcPts val="600"/>
              </a:spcBef>
              <a:buSzPct val="104166"/>
              <a:buFont typeface="Arial"/>
              <a:buChar char="•"/>
              <a:tabLst>
                <a:tab pos="122555" algn="l"/>
              </a:tabLst>
            </a:pPr>
            <a:r>
              <a:rPr dirty="0" sz="1200" spc="-5" b="1">
                <a:solidFill>
                  <a:srgbClr val="40464A"/>
                </a:solidFill>
                <a:latin typeface="Arial"/>
                <a:cs typeface="Arial"/>
              </a:rPr>
              <a:t>Medigap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Plan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F premiums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in Colorado can range 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from </a:t>
            </a:r>
            <a:r>
              <a:rPr dirty="0" sz="1200" b="1">
                <a:solidFill>
                  <a:srgbClr val="40464A"/>
                </a:solidFill>
                <a:latin typeface="Arial"/>
                <a:cs typeface="Arial"/>
              </a:rPr>
              <a:t>$140 - </a:t>
            </a:r>
            <a:r>
              <a:rPr dirty="0" sz="1200" spc="-5" b="1">
                <a:solidFill>
                  <a:srgbClr val="40464A"/>
                </a:solidFill>
                <a:latin typeface="Arial"/>
                <a:cs typeface="Arial"/>
              </a:rPr>
              <a:t>$271/month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in 2019 and can vary  based on health, age, and</a:t>
            </a:r>
            <a:r>
              <a:rPr dirty="0" sz="1200" spc="-9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location</a:t>
            </a:r>
            <a:r>
              <a:rPr dirty="0" baseline="24305" sz="1200">
                <a:solidFill>
                  <a:srgbClr val="40464A"/>
                </a:solidFill>
                <a:latin typeface="Arial"/>
                <a:cs typeface="Arial"/>
              </a:rPr>
              <a:t>2</a:t>
            </a:r>
            <a:endParaRPr baseline="24305" sz="1200">
              <a:latin typeface="Arial"/>
              <a:cs typeface="Arial"/>
            </a:endParaRPr>
          </a:p>
          <a:p>
            <a:pPr marL="121920" indent="-109220">
              <a:lnSpc>
                <a:spcPct val="100000"/>
              </a:lnSpc>
              <a:spcBef>
                <a:spcPts val="600"/>
              </a:spcBef>
              <a:buSzPct val="104166"/>
              <a:buChar char="•"/>
              <a:tabLst>
                <a:tab pos="122555" algn="l"/>
              </a:tabLst>
            </a:pP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Medigap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plans may help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reduce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out-of-pocket</a:t>
            </a:r>
            <a:r>
              <a:rPr dirty="0" sz="1200" spc="-17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costs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24883" y="1672208"/>
            <a:ext cx="3695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5" b="1" i="1">
                <a:solidFill>
                  <a:srgbClr val="3D6B9C"/>
                </a:solidFill>
                <a:uFill>
                  <a:solidFill>
                    <a:srgbClr val="3D6B9C"/>
                  </a:solidFill>
                </a:uFill>
                <a:latin typeface="Arial"/>
                <a:cs typeface="Arial"/>
              </a:rPr>
              <a:t>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0255" y="2258948"/>
            <a:ext cx="3159125" cy="1641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1920" indent="-109220">
              <a:lnSpc>
                <a:spcPct val="100000"/>
              </a:lnSpc>
              <a:spcBef>
                <a:spcPts val="100"/>
              </a:spcBef>
              <a:buSzPct val="104166"/>
              <a:buChar char="•"/>
              <a:tabLst>
                <a:tab pos="122555" algn="l"/>
              </a:tabLst>
            </a:pPr>
            <a:r>
              <a:rPr dirty="0" sz="1200" spc="-10">
                <a:solidFill>
                  <a:srgbClr val="40464A"/>
                </a:solidFill>
                <a:latin typeface="Arial"/>
                <a:cs typeface="Arial"/>
              </a:rPr>
              <a:t>Average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monthly premium for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2019</a:t>
            </a:r>
            <a:r>
              <a:rPr dirty="0" sz="1200" spc="-10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is</a:t>
            </a:r>
            <a:endParaRPr sz="1200">
              <a:latin typeface="Arial"/>
              <a:cs typeface="Arial"/>
            </a:endParaRPr>
          </a:p>
          <a:p>
            <a:pPr marL="121920">
              <a:lnSpc>
                <a:spcPct val="100000"/>
              </a:lnSpc>
            </a:pPr>
            <a:r>
              <a:rPr dirty="0" sz="1200" spc="-5" b="1">
                <a:solidFill>
                  <a:srgbClr val="40464A"/>
                </a:solidFill>
                <a:latin typeface="Arial"/>
                <a:cs typeface="Arial"/>
              </a:rPr>
              <a:t>$28/month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, but can range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from </a:t>
            </a:r>
            <a:r>
              <a:rPr dirty="0" sz="1200" spc="-5" b="1">
                <a:solidFill>
                  <a:srgbClr val="40464A"/>
                </a:solidFill>
                <a:latin typeface="Arial"/>
                <a:cs typeface="Arial"/>
              </a:rPr>
              <a:t>$0 </a:t>
            </a:r>
            <a:r>
              <a:rPr dirty="0" sz="1200" b="1">
                <a:solidFill>
                  <a:srgbClr val="40464A"/>
                </a:solidFill>
                <a:latin typeface="Arial"/>
                <a:cs typeface="Arial"/>
              </a:rPr>
              <a:t>–</a:t>
            </a:r>
            <a:r>
              <a:rPr dirty="0" sz="1200" spc="-25" b="1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40464A"/>
                </a:solidFill>
                <a:latin typeface="Arial"/>
                <a:cs typeface="Arial"/>
              </a:rPr>
              <a:t>over</a:t>
            </a:r>
            <a:endParaRPr sz="1200">
              <a:latin typeface="Arial"/>
              <a:cs typeface="Arial"/>
            </a:endParaRPr>
          </a:p>
          <a:p>
            <a:pPr marL="121920" marR="75565">
              <a:lnSpc>
                <a:spcPct val="100000"/>
              </a:lnSpc>
            </a:pPr>
            <a:r>
              <a:rPr dirty="0" sz="1200" spc="-5" b="1">
                <a:solidFill>
                  <a:srgbClr val="40464A"/>
                </a:solidFill>
                <a:latin typeface="Arial"/>
                <a:cs typeface="Arial"/>
              </a:rPr>
              <a:t>$200/month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in addition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to the cost of Part</a:t>
            </a:r>
            <a:r>
              <a:rPr dirty="0" sz="1200" spc="-15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A 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and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Part</a:t>
            </a:r>
            <a:r>
              <a:rPr dirty="0" sz="1200" spc="-2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B</a:t>
            </a:r>
            <a:r>
              <a:rPr dirty="0" baseline="24305" sz="1200">
                <a:solidFill>
                  <a:srgbClr val="40464A"/>
                </a:solidFill>
                <a:latin typeface="Arial"/>
                <a:cs typeface="Arial"/>
              </a:rPr>
              <a:t>3,4</a:t>
            </a:r>
            <a:endParaRPr baseline="24305" sz="1200">
              <a:latin typeface="Arial"/>
              <a:cs typeface="Arial"/>
            </a:endParaRPr>
          </a:p>
          <a:p>
            <a:pPr marL="121920" marR="172085" indent="-109220">
              <a:lnSpc>
                <a:spcPct val="100000"/>
              </a:lnSpc>
              <a:spcBef>
                <a:spcPts val="600"/>
              </a:spcBef>
              <a:buSzPct val="104166"/>
              <a:buChar char="•"/>
              <a:tabLst>
                <a:tab pos="122555" algn="l"/>
              </a:tabLst>
            </a:pP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Lower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premiums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typically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mean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higher  deductibles and higher out-of-pocket</a:t>
            </a:r>
            <a:r>
              <a:rPr dirty="0" sz="1200" spc="-6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costs</a:t>
            </a:r>
            <a:endParaRPr sz="1200">
              <a:latin typeface="Arial"/>
              <a:cs typeface="Arial"/>
            </a:endParaRPr>
          </a:p>
          <a:p>
            <a:pPr marL="121920" marR="5080" indent="-109220">
              <a:lnSpc>
                <a:spcPct val="100000"/>
              </a:lnSpc>
              <a:spcBef>
                <a:spcPts val="600"/>
              </a:spcBef>
              <a:buSzPct val="104166"/>
              <a:buChar char="•"/>
              <a:tabLst>
                <a:tab pos="122555" algn="l"/>
              </a:tabLst>
            </a:pP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For many plans,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out-of-network providers </a:t>
            </a:r>
            <a:r>
              <a:rPr dirty="0" sz="1200" spc="-10">
                <a:solidFill>
                  <a:srgbClr val="40464A"/>
                </a:solidFill>
                <a:latin typeface="Arial"/>
                <a:cs typeface="Arial"/>
              </a:rPr>
              <a:t>will  </a:t>
            </a:r>
            <a:r>
              <a:rPr dirty="0" sz="1200" spc="-5">
                <a:solidFill>
                  <a:srgbClr val="40464A"/>
                </a:solidFill>
                <a:latin typeface="Arial"/>
                <a:cs typeface="Arial"/>
              </a:rPr>
              <a:t>result in higher out-of-pocket</a:t>
            </a:r>
            <a:r>
              <a:rPr dirty="0" sz="1200" spc="-5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64A"/>
                </a:solidFill>
                <a:latin typeface="Arial"/>
                <a:cs typeface="Arial"/>
              </a:rPr>
              <a:t>costs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3715" y="4397146"/>
            <a:ext cx="676910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baseline="25641" sz="975" spc="-7">
                <a:solidFill>
                  <a:srgbClr val="40464A"/>
                </a:solidFill>
                <a:latin typeface="Arial"/>
                <a:cs typeface="Arial"/>
              </a:rPr>
              <a:t>1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Source: Centers </a:t>
            </a:r>
            <a:r>
              <a:rPr dirty="0" sz="1000">
                <a:solidFill>
                  <a:srgbClr val="40464A"/>
                </a:solidFill>
                <a:latin typeface="Arial"/>
                <a:cs typeface="Arial"/>
              </a:rPr>
              <a:t>for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Medicare and Medicaid Services;</a:t>
            </a:r>
            <a:r>
              <a:rPr dirty="0" sz="1000" spc="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u="sng" sz="1000" spc="-5">
                <a:solidFill>
                  <a:srgbClr val="116C74"/>
                </a:solidFill>
                <a:uFill>
                  <a:solidFill>
                    <a:srgbClr val="116C74"/>
                  </a:solidFill>
                </a:uFill>
                <a:latin typeface="Arial"/>
                <a:cs typeface="Arial"/>
                <a:hlinkClick r:id="rId2"/>
              </a:rPr>
              <a:t>www.cms.gov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baseline="25641" sz="975" spc="-7">
                <a:solidFill>
                  <a:srgbClr val="40464A"/>
                </a:solidFill>
                <a:latin typeface="Arial"/>
                <a:cs typeface="Arial"/>
              </a:rPr>
              <a:t>2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  <a:hlinkClick r:id="rId3"/>
              </a:rPr>
              <a:t>www.Medicare.gov. </a:t>
            </a:r>
            <a:r>
              <a:rPr dirty="0" sz="1000" spc="-10">
                <a:solidFill>
                  <a:srgbClr val="40464A"/>
                </a:solidFill>
                <a:latin typeface="Arial"/>
                <a:cs typeface="Arial"/>
              </a:rPr>
              <a:t>Medigap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Policy Search </a:t>
            </a:r>
            <a:r>
              <a:rPr dirty="0" sz="1000">
                <a:solidFill>
                  <a:srgbClr val="40464A"/>
                </a:solidFill>
                <a:latin typeface="Arial"/>
                <a:cs typeface="Arial"/>
              </a:rPr>
              <a:t>for </a:t>
            </a:r>
            <a:r>
              <a:rPr dirty="0" sz="1000" spc="-15">
                <a:solidFill>
                  <a:srgbClr val="40464A"/>
                </a:solidFill>
                <a:latin typeface="Arial"/>
                <a:cs typeface="Arial"/>
              </a:rPr>
              <a:t>zip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code 80202 </a:t>
            </a:r>
            <a:r>
              <a:rPr dirty="0" sz="1000">
                <a:solidFill>
                  <a:srgbClr val="40464A"/>
                </a:solidFill>
                <a:latin typeface="Arial"/>
                <a:cs typeface="Arial"/>
              </a:rPr>
              <a:t>for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people under age 65.  </a:t>
            </a:r>
            <a:r>
              <a:rPr dirty="0" baseline="25641" sz="975" spc="-7">
                <a:solidFill>
                  <a:srgbClr val="40464A"/>
                </a:solidFill>
                <a:latin typeface="Arial"/>
                <a:cs typeface="Arial"/>
              </a:rPr>
              <a:t>3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https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  <a:hlinkClick r:id="rId4"/>
              </a:rPr>
              <a:t>://w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ww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  <a:hlinkClick r:id="rId4"/>
              </a:rPr>
              <a:t>.c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m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  <a:hlinkClick r:id="rId4"/>
              </a:rPr>
              <a:t>s.gov/newsroom/fact-sheets/2019-medicare-advantage-and-part-d-prescription-drug-program-landscape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baseline="25641" sz="975" spc="-7">
                <a:solidFill>
                  <a:srgbClr val="40464A"/>
                </a:solidFill>
                <a:latin typeface="Arial"/>
                <a:cs typeface="Arial"/>
              </a:rPr>
              <a:t>4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htt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  <a:hlinkClick r:id="rId5"/>
              </a:rPr>
              <a:t>p:w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ww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  <a:hlinkClick r:id="rId5"/>
              </a:rPr>
              <a:t>.mymedicarematters.org/costs/part-c/</a:t>
            </a:r>
            <a:r>
              <a:rPr dirty="0" sz="100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40464A"/>
                </a:solidFill>
                <a:latin typeface="Arial"/>
                <a:cs typeface="Arial"/>
              </a:rPr>
              <a:t>2018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8846" y="4874158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64646"/>
                </a:solidFill>
                <a:latin typeface="Arial"/>
                <a:cs typeface="Arial"/>
              </a:rPr>
              <a:t>25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9259" y="247015"/>
            <a:ext cx="359346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75"/>
              <a:t>MEDICARE</a:t>
            </a:r>
            <a:r>
              <a:rPr dirty="0" spc="225"/>
              <a:t> </a:t>
            </a:r>
            <a:r>
              <a:rPr dirty="0" spc="75"/>
              <a:t>COMPARISON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728472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 h="0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2192">
            <a:solidFill>
              <a:srgbClr val="ED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3280" y="4739436"/>
            <a:ext cx="610044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*If </a:t>
            </a:r>
            <a:r>
              <a:rPr dirty="0" sz="1000" spc="-15">
                <a:solidFill>
                  <a:srgbClr val="40464A"/>
                </a:solidFill>
                <a:latin typeface="Arial"/>
                <a:cs typeface="Arial"/>
              </a:rPr>
              <a:t>you </a:t>
            </a:r>
            <a:r>
              <a:rPr dirty="0" sz="1000" spc="-10">
                <a:solidFill>
                  <a:srgbClr val="40464A"/>
                </a:solidFill>
                <a:latin typeface="Arial"/>
                <a:cs typeface="Arial"/>
              </a:rPr>
              <a:t>don’t get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a </a:t>
            </a:r>
            <a:r>
              <a:rPr dirty="0" sz="1000" spc="-10">
                <a:solidFill>
                  <a:srgbClr val="40464A"/>
                </a:solidFill>
                <a:latin typeface="Arial"/>
                <a:cs typeface="Arial"/>
              </a:rPr>
              <a:t>Medicare Advantage plan with drug coverage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then </a:t>
            </a:r>
            <a:r>
              <a:rPr dirty="0" sz="1000" spc="-15">
                <a:solidFill>
                  <a:srgbClr val="40464A"/>
                </a:solidFill>
                <a:latin typeface="Arial"/>
                <a:cs typeface="Arial"/>
              </a:rPr>
              <a:t>you </a:t>
            </a:r>
            <a:r>
              <a:rPr dirty="0" sz="1000" spc="-10">
                <a:solidFill>
                  <a:srgbClr val="40464A"/>
                </a:solidFill>
                <a:latin typeface="Arial"/>
                <a:cs typeface="Arial"/>
              </a:rPr>
              <a:t>would need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to </a:t>
            </a:r>
            <a:r>
              <a:rPr dirty="0" sz="1000" spc="-10">
                <a:solidFill>
                  <a:srgbClr val="40464A"/>
                </a:solidFill>
                <a:latin typeface="Arial"/>
                <a:cs typeface="Arial"/>
              </a:rPr>
              <a:t>get Part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D </a:t>
            </a:r>
            <a:r>
              <a:rPr dirty="0" sz="1000" spc="-10">
                <a:solidFill>
                  <a:srgbClr val="40464A"/>
                </a:solidFill>
                <a:latin typeface="Arial"/>
                <a:cs typeface="Arial"/>
              </a:rPr>
              <a:t>coverage. 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Source: My Medicare Matters;</a:t>
            </a:r>
            <a:r>
              <a:rPr dirty="0" sz="1000" spc="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u="sng" sz="1000" spc="-5">
                <a:solidFill>
                  <a:srgbClr val="116C74"/>
                </a:solidFill>
                <a:uFill>
                  <a:solidFill>
                    <a:srgbClr val="116C74"/>
                  </a:solidFill>
                </a:uFill>
                <a:latin typeface="Arial"/>
                <a:cs typeface="Arial"/>
                <a:hlinkClick r:id="rId2"/>
              </a:rPr>
              <a:t>www.mymedicarematters.org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81050" y="883030"/>
          <a:ext cx="8110855" cy="3639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7205"/>
                <a:gridCol w="1526540"/>
                <a:gridCol w="1592579"/>
                <a:gridCol w="1533525"/>
                <a:gridCol w="1670684"/>
              </a:tblGrid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50" marR="92075" indent="-224154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ORIGINAL MEDICARE  (PARTS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 +</a:t>
                      </a:r>
                      <a:r>
                        <a:rPr dirty="0" sz="10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6B9C"/>
                    </a:solidFill>
                  </a:tcPr>
                </a:tc>
                <a:tc>
                  <a:txBody>
                    <a:bodyPr/>
                    <a:lstStyle/>
                    <a:p>
                      <a:pPr marL="315595" marR="124460" indent="-18288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ORIGINAL MEDICARE 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PLUS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MEDIGAP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6B9C"/>
                    </a:solidFill>
                  </a:tcPr>
                </a:tc>
                <a:tc>
                  <a:txBody>
                    <a:bodyPr/>
                    <a:lstStyle/>
                    <a:p>
                      <a:pPr marL="197485" marR="190500" indent="2330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MEDICARE  ADVANTAGE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HMO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6B9C"/>
                    </a:solidFill>
                  </a:tcPr>
                </a:tc>
                <a:tc>
                  <a:txBody>
                    <a:bodyPr/>
                    <a:lstStyle/>
                    <a:p>
                      <a:pPr marL="299720" marR="257175" indent="19939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MEDICARE  ADVANTAGE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PPO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D6B9C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Can I see any</a:t>
                      </a:r>
                      <a:r>
                        <a:rPr dirty="0" sz="1000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doctor?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D6B9C"/>
                    </a:solidFill>
                  </a:tcPr>
                </a:tc>
                <a:tc>
                  <a:txBody>
                    <a:bodyPr/>
                    <a:lstStyle/>
                    <a:p>
                      <a:pPr marL="503555" marR="240029" indent="-2565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000" spc="-1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Yes,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if they</a:t>
                      </a:r>
                      <a:r>
                        <a:rPr dirty="0" sz="1000" spc="-5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accept  Medicare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25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37210" marR="272415" indent="-2565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000" spc="-1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Yes,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if they</a:t>
                      </a:r>
                      <a:r>
                        <a:rPr dirty="0" sz="1000" spc="-5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accept  Medicare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25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54050" marR="123189" indent="-5232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No. In-network</a:t>
                      </a:r>
                      <a:r>
                        <a:rPr dirty="0" sz="1000" spc="-6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doctors  only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25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27050" marR="128270" indent="-38925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000" spc="-1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Yes.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Out of network </a:t>
                      </a:r>
                      <a:r>
                        <a:rPr dirty="0" sz="10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7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a  higher</a:t>
                      </a:r>
                      <a:r>
                        <a:rPr dirty="0" sz="1000" spc="-1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cost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25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90805" marR="49022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Where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can I get</a:t>
                      </a:r>
                      <a:r>
                        <a:rPr dirty="0" sz="1000" spc="-1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non-  emergency</a:t>
                      </a:r>
                      <a:r>
                        <a:rPr dirty="0" sz="1000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care?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D6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000" spc="-1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Anywhere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in the</a:t>
                      </a:r>
                      <a:r>
                        <a:rPr dirty="0" sz="1000" spc="1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US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000" spc="-1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Anywhere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in the</a:t>
                      </a:r>
                      <a:r>
                        <a:rPr dirty="0" sz="1000" spc="1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US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32434" marR="323850" indent="-1022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most</a:t>
                      </a:r>
                      <a:r>
                        <a:rPr dirty="0" sz="1000" spc="-1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plans,  in </a:t>
                      </a:r>
                      <a:r>
                        <a:rPr dirty="0" sz="1000" spc="-1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0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area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02284" marR="391160" indent="-1022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most</a:t>
                      </a:r>
                      <a:r>
                        <a:rPr dirty="0" sz="1000" spc="-1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plans,  in </a:t>
                      </a:r>
                      <a:r>
                        <a:rPr dirty="0" sz="1000" spc="-1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0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area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0805" marR="69088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Where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can I get  emergency</a:t>
                      </a:r>
                      <a:r>
                        <a:rPr dirty="0" sz="1000" spc="-7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care?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D6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000" spc="-1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Anywhere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in the</a:t>
                      </a:r>
                      <a:r>
                        <a:rPr dirty="0" sz="1000" spc="1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US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000" spc="-1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Anywhere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in the</a:t>
                      </a:r>
                      <a:r>
                        <a:rPr dirty="0" sz="1000" spc="1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US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000" spc="-1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Anywhere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in the</a:t>
                      </a:r>
                      <a:r>
                        <a:rPr dirty="0" sz="1000" spc="1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US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000" spc="-1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Anywhere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in the</a:t>
                      </a:r>
                      <a:r>
                        <a:rPr dirty="0" sz="1000" spc="2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US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486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 I need a referral</a:t>
                      </a:r>
                      <a:r>
                        <a:rPr dirty="0" sz="1000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see a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specialist?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D6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Usually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18465" marR="318135" indent="-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No, but the</a:t>
                      </a:r>
                      <a:r>
                        <a:rPr dirty="0" sz="1000" spc="-8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out-of-  network copay  </a:t>
                      </a:r>
                      <a:r>
                        <a:rPr dirty="0" sz="10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000" spc="-6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higher.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0805" marR="7899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How do I get  drug</a:t>
                      </a:r>
                      <a:r>
                        <a:rPr dirty="0" sz="1000" spc="-7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coverage?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D6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Part</a:t>
                      </a:r>
                      <a:r>
                        <a:rPr dirty="0" sz="1000" spc="-1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Part</a:t>
                      </a:r>
                      <a:r>
                        <a:rPr dirty="0" sz="1000" spc="-1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87325" marR="179705" indent="19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1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0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must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join a  Medicare</a:t>
                      </a:r>
                      <a:r>
                        <a:rPr dirty="0" sz="1000" spc="-7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Advantage </a:t>
                      </a:r>
                      <a:r>
                        <a:rPr dirty="0" sz="10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plan</a:t>
                      </a:r>
                      <a:r>
                        <a:rPr dirty="0" sz="1000" spc="-1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with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drug</a:t>
                      </a:r>
                      <a:r>
                        <a:rPr dirty="0" sz="1000" spc="-1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coverage*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3189" marR="11493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000" spc="-1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0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must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join a</a:t>
                      </a:r>
                      <a:r>
                        <a:rPr dirty="0" sz="1000" spc="-8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Medicare  Advantage plan</a:t>
                      </a:r>
                      <a:r>
                        <a:rPr dirty="0" sz="1000" spc="-3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with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drug</a:t>
                      </a:r>
                      <a:r>
                        <a:rPr dirty="0" sz="1000" spc="-1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coverage*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90805" marR="3270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 there a cap on</a:t>
                      </a:r>
                      <a:r>
                        <a:rPr dirty="0" sz="1000" spc="-7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out-of- 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pocket</a:t>
                      </a:r>
                      <a:r>
                        <a:rPr dirty="0" sz="1000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expenses?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D6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93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93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dirty="0" sz="1000" spc="-1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Yes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93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dirty="0" sz="1000" spc="-1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Yes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93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0805" marR="5632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 spc="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Will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it cover</a:t>
                      </a:r>
                      <a:r>
                        <a:rPr dirty="0" sz="1000" spc="-9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hearing  and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vision?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D6B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93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93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Some plans</a:t>
                      </a:r>
                      <a:r>
                        <a:rPr dirty="0" sz="1000" spc="-4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do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93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dirty="0" sz="10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Some plans</a:t>
                      </a:r>
                      <a:r>
                        <a:rPr dirty="0" sz="1000" spc="-4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do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93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28472"/>
            <a:ext cx="5706110" cy="0"/>
          </a:xfrm>
          <a:custGeom>
            <a:avLst/>
            <a:gdLst/>
            <a:ahLst/>
            <a:cxnLst/>
            <a:rect l="l" t="t" r="r" b="b"/>
            <a:pathLst>
              <a:path w="5706110" h="0">
                <a:moveTo>
                  <a:pt x="0" y="0"/>
                </a:moveTo>
                <a:lnTo>
                  <a:pt x="5705856" y="0"/>
                </a:lnTo>
              </a:path>
            </a:pathLst>
          </a:custGeom>
          <a:ln w="12192">
            <a:solidFill>
              <a:srgbClr val="ED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08846" y="4874158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64646"/>
                </a:solidFill>
                <a:latin typeface="Arial"/>
                <a:cs typeface="Arial"/>
              </a:rPr>
              <a:t>26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6507" y="247015"/>
            <a:ext cx="41719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80"/>
              <a:t>HEALTHCARE </a:t>
            </a:r>
            <a:r>
              <a:rPr dirty="0" spc="40"/>
              <a:t>IN</a:t>
            </a:r>
            <a:r>
              <a:rPr dirty="0" spc="320"/>
              <a:t> </a:t>
            </a:r>
            <a:r>
              <a:rPr dirty="0" spc="80"/>
              <a:t>RETIREMENT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16507" y="907135"/>
            <a:ext cx="6305550" cy="2913380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marL="259079" indent="-246379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259715" algn="l"/>
              </a:tabLst>
            </a:pPr>
            <a:r>
              <a:rPr dirty="0" sz="1400" b="1">
                <a:solidFill>
                  <a:srgbClr val="ED0000"/>
                </a:solidFill>
                <a:latin typeface="Arial"/>
                <a:cs typeface="Arial"/>
              </a:rPr>
              <a:t>IT IS NOT</a:t>
            </a:r>
            <a:r>
              <a:rPr dirty="0" sz="1400" spc="-114" b="1">
                <a:solidFill>
                  <a:srgbClr val="ED0000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ED0000"/>
                </a:solidFill>
                <a:latin typeface="Arial"/>
                <a:cs typeface="Arial"/>
              </a:rPr>
              <a:t>AUTOMATIC</a:t>
            </a:r>
            <a:endParaRPr sz="1400">
              <a:latin typeface="Arial"/>
              <a:cs typeface="Arial"/>
            </a:endParaRPr>
          </a:p>
          <a:p>
            <a:pPr marL="259079" indent="-246379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259715" algn="l"/>
              </a:tabLst>
            </a:pPr>
            <a:r>
              <a:rPr dirty="0" sz="1400" b="1">
                <a:solidFill>
                  <a:srgbClr val="ED0000"/>
                </a:solidFill>
                <a:latin typeface="Arial"/>
                <a:cs typeface="Arial"/>
              </a:rPr>
              <a:t>IT DOES NOT COVER YOUR SPOUSE OR</a:t>
            </a:r>
            <a:r>
              <a:rPr dirty="0" sz="1400" spc="-100" b="1">
                <a:solidFill>
                  <a:srgbClr val="ED0000"/>
                </a:solidFill>
                <a:latin typeface="Arial"/>
                <a:cs typeface="Arial"/>
              </a:rPr>
              <a:t> </a:t>
            </a:r>
            <a:r>
              <a:rPr dirty="0" sz="1400" spc="-40" b="1">
                <a:solidFill>
                  <a:srgbClr val="ED0000"/>
                </a:solidFill>
                <a:latin typeface="Arial"/>
                <a:cs typeface="Arial"/>
              </a:rPr>
              <a:t>FAMILY</a:t>
            </a:r>
            <a:endParaRPr sz="1400">
              <a:latin typeface="Arial"/>
              <a:cs typeface="Arial"/>
            </a:endParaRPr>
          </a:p>
          <a:p>
            <a:pPr marL="255904" indent="-243204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256540" algn="l"/>
              </a:tabLst>
            </a:pPr>
            <a:r>
              <a:rPr dirty="0" sz="1400" b="1">
                <a:solidFill>
                  <a:srgbClr val="ED0000"/>
                </a:solidFill>
                <a:latin typeface="Arial"/>
                <a:cs typeface="Arial"/>
              </a:rPr>
              <a:t>YOU </a:t>
            </a:r>
            <a:r>
              <a:rPr dirty="0" sz="1400" spc="-40" b="1">
                <a:solidFill>
                  <a:srgbClr val="ED0000"/>
                </a:solidFill>
                <a:latin typeface="Arial"/>
                <a:cs typeface="Arial"/>
              </a:rPr>
              <a:t>HAVE</a:t>
            </a:r>
            <a:r>
              <a:rPr dirty="0" sz="1400" spc="25" b="1">
                <a:solidFill>
                  <a:srgbClr val="ED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ED0000"/>
                </a:solidFill>
                <a:latin typeface="Arial"/>
                <a:cs typeface="Arial"/>
              </a:rPr>
              <a:t>OPTIONS</a:t>
            </a:r>
            <a:endParaRPr sz="1400">
              <a:latin typeface="Arial"/>
              <a:cs typeface="Arial"/>
            </a:endParaRPr>
          </a:p>
          <a:p>
            <a:pPr marL="259079" indent="-246379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259715" algn="l"/>
              </a:tabLst>
            </a:pPr>
            <a:r>
              <a:rPr dirty="0" sz="1400" b="1">
                <a:solidFill>
                  <a:srgbClr val="ED0000"/>
                </a:solidFill>
                <a:latin typeface="Arial"/>
                <a:cs typeface="Arial"/>
              </a:rPr>
              <a:t>IT DOES NOT COVER</a:t>
            </a:r>
            <a:r>
              <a:rPr dirty="0" sz="1400" spc="-55" b="1">
                <a:solidFill>
                  <a:srgbClr val="ED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ED0000"/>
                </a:solidFill>
                <a:latin typeface="Arial"/>
                <a:cs typeface="Arial"/>
              </a:rPr>
              <a:t>EVERYTHING</a:t>
            </a:r>
            <a:endParaRPr sz="1400">
              <a:latin typeface="Arial"/>
              <a:cs typeface="Arial"/>
            </a:endParaRPr>
          </a:p>
          <a:p>
            <a:pPr marL="259079" indent="-246379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259715" algn="l"/>
              </a:tabLst>
            </a:pPr>
            <a:r>
              <a:rPr dirty="0" sz="1400" b="1">
                <a:solidFill>
                  <a:srgbClr val="ED0000"/>
                </a:solidFill>
                <a:latin typeface="Arial"/>
                <a:cs typeface="Arial"/>
              </a:rPr>
              <a:t>IT DOES NOT COVER </a:t>
            </a:r>
            <a:r>
              <a:rPr dirty="0" sz="1400" spc="-5" b="1">
                <a:solidFill>
                  <a:srgbClr val="ED0000"/>
                </a:solidFill>
                <a:latin typeface="Arial"/>
                <a:cs typeface="Arial"/>
              </a:rPr>
              <a:t>THE </a:t>
            </a:r>
            <a:r>
              <a:rPr dirty="0" sz="1400" b="1">
                <a:solidFill>
                  <a:srgbClr val="ED0000"/>
                </a:solidFill>
                <a:latin typeface="Arial"/>
                <a:cs typeface="Arial"/>
              </a:rPr>
              <a:t>COST OF LONG TERM</a:t>
            </a:r>
            <a:r>
              <a:rPr dirty="0" sz="1400" spc="-95" b="1">
                <a:solidFill>
                  <a:srgbClr val="ED00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ED0000"/>
                </a:solidFill>
                <a:latin typeface="Arial"/>
                <a:cs typeface="Arial"/>
              </a:rPr>
              <a:t>CARE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ED0000"/>
              </a:buClr>
              <a:buFont typeface="Arial"/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 lvl="1" marL="436880" indent="-155575">
              <a:lnSpc>
                <a:spcPct val="100000"/>
              </a:lnSpc>
              <a:buSzPct val="82142"/>
              <a:buChar char="•"/>
              <a:tabLst>
                <a:tab pos="437515" algn="l"/>
              </a:tabLst>
            </a:pP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THE</a:t>
            </a:r>
            <a:r>
              <a:rPr dirty="0" sz="1400" spc="-8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40464A"/>
                </a:solidFill>
                <a:latin typeface="Arial"/>
                <a:cs typeface="Arial"/>
              </a:rPr>
              <a:t>AVERAGE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 COST</a:t>
            </a:r>
            <a:r>
              <a:rPr dirty="0" sz="1400" spc="-3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OF</a:t>
            </a:r>
            <a:r>
              <a:rPr dirty="0" sz="1400" spc="-9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AN</a:t>
            </a:r>
            <a:r>
              <a:rPr dirty="0" sz="1400" spc="-8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ASSISTED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LIVING</a:t>
            </a:r>
            <a:r>
              <a:rPr dirty="0" sz="1400" spc="-3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40464A"/>
                </a:solidFill>
                <a:latin typeface="Arial"/>
                <a:cs typeface="Arial"/>
              </a:rPr>
              <a:t>FACILITY</a:t>
            </a:r>
            <a:r>
              <a:rPr dirty="0" sz="1400" spc="-4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IN</a:t>
            </a:r>
            <a:r>
              <a:rPr dirty="0" sz="1400" spc="-1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2018</a:t>
            </a:r>
            <a:r>
              <a:rPr dirty="0" sz="1400" spc="-2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40464A"/>
                </a:solidFill>
                <a:latin typeface="Arial"/>
                <a:cs typeface="Arial"/>
              </a:rPr>
              <a:t>WAS</a:t>
            </a:r>
            <a:endParaRPr sz="1400">
              <a:latin typeface="Arial"/>
              <a:cs typeface="Arial"/>
            </a:endParaRPr>
          </a:p>
          <a:p>
            <a:pPr marL="436880">
              <a:lnSpc>
                <a:spcPct val="100000"/>
              </a:lnSpc>
              <a:spcBef>
                <a:spcPts val="170"/>
              </a:spcBef>
            </a:pPr>
            <a:r>
              <a:rPr dirty="0" sz="1400" b="1">
                <a:solidFill>
                  <a:srgbClr val="40464A"/>
                </a:solidFill>
                <a:latin typeface="Arial"/>
                <a:cs typeface="Arial"/>
              </a:rPr>
              <a:t>$48,000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PER</a:t>
            </a:r>
            <a:r>
              <a:rPr dirty="0" sz="1400" spc="-7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YEAR</a:t>
            </a:r>
            <a:r>
              <a:rPr dirty="0" baseline="24691" sz="1350">
                <a:solidFill>
                  <a:srgbClr val="40464A"/>
                </a:solidFill>
                <a:latin typeface="Arial"/>
                <a:cs typeface="Arial"/>
              </a:rPr>
              <a:t>1</a:t>
            </a:r>
            <a:endParaRPr baseline="24691" sz="1350">
              <a:latin typeface="Arial"/>
              <a:cs typeface="Arial"/>
            </a:endParaRPr>
          </a:p>
          <a:p>
            <a:pPr lvl="1" marL="436880" marR="71755" indent="-155575">
              <a:lnSpc>
                <a:spcPct val="110000"/>
              </a:lnSpc>
              <a:spcBef>
                <a:spcPts val="1200"/>
              </a:spcBef>
              <a:buSzPct val="82142"/>
              <a:buChar char="•"/>
              <a:tabLst>
                <a:tab pos="437515" algn="l"/>
              </a:tabLst>
            </a:pP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THE </a:t>
            </a:r>
            <a:r>
              <a:rPr dirty="0" sz="1400" spc="-15">
                <a:solidFill>
                  <a:srgbClr val="40464A"/>
                </a:solidFill>
                <a:latin typeface="Arial"/>
                <a:cs typeface="Arial"/>
              </a:rPr>
              <a:t>AVERAGE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COST OF A</a:t>
            </a:r>
            <a:r>
              <a:rPr dirty="0" sz="1400" spc="-28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40464A"/>
                </a:solidFill>
                <a:latin typeface="Arial"/>
                <a:cs typeface="Arial"/>
              </a:rPr>
              <a:t>SEMI-PRIVATE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NURSING HOME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ROOM IN 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2018 </a:t>
            </a:r>
            <a:r>
              <a:rPr dirty="0" sz="1400" spc="-10">
                <a:solidFill>
                  <a:srgbClr val="40464A"/>
                </a:solidFill>
                <a:latin typeface="Arial"/>
                <a:cs typeface="Arial"/>
              </a:rPr>
              <a:t>WAS </a:t>
            </a:r>
            <a:r>
              <a:rPr dirty="0" sz="1400" b="1">
                <a:solidFill>
                  <a:srgbClr val="40464A"/>
                </a:solidFill>
                <a:latin typeface="Arial"/>
                <a:cs typeface="Arial"/>
              </a:rPr>
              <a:t>$89,297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PER</a:t>
            </a:r>
            <a:r>
              <a:rPr dirty="0" sz="1400" spc="-11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YEAR</a:t>
            </a:r>
            <a:r>
              <a:rPr dirty="0" baseline="24691" sz="1350">
                <a:solidFill>
                  <a:srgbClr val="40464A"/>
                </a:solidFill>
                <a:latin typeface="Arial"/>
                <a:cs typeface="Arial"/>
              </a:rPr>
              <a:t>1</a:t>
            </a:r>
            <a:endParaRPr baseline="24691" sz="13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71016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472311" y="4879644"/>
            <a:ext cx="29419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baseline="25641" sz="975" spc="-7">
                <a:solidFill>
                  <a:srgbClr val="40464A"/>
                </a:solidFill>
                <a:latin typeface="Arial"/>
                <a:cs typeface="Arial"/>
              </a:rPr>
              <a:t>1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Genworth 2018 Cost of Care </a:t>
            </a:r>
            <a:r>
              <a:rPr dirty="0" sz="1000" spc="-10">
                <a:solidFill>
                  <a:srgbClr val="40464A"/>
                </a:solidFill>
                <a:latin typeface="Arial"/>
                <a:cs typeface="Arial"/>
              </a:rPr>
              <a:t>Survey,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October</a:t>
            </a:r>
            <a:r>
              <a:rPr dirty="0" sz="1000" spc="-2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2018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28472"/>
            <a:ext cx="4014470" cy="0"/>
          </a:xfrm>
          <a:custGeom>
            <a:avLst/>
            <a:gdLst/>
            <a:ahLst/>
            <a:cxnLst/>
            <a:rect l="l" t="t" r="r" b="b"/>
            <a:pathLst>
              <a:path w="4014470" h="0">
                <a:moveTo>
                  <a:pt x="0" y="0"/>
                </a:moveTo>
                <a:lnTo>
                  <a:pt x="4014216" y="0"/>
                </a:lnTo>
              </a:path>
            </a:pathLst>
          </a:custGeom>
          <a:ln w="12192">
            <a:solidFill>
              <a:srgbClr val="ED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08846" y="4874158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64646"/>
                </a:solidFill>
                <a:latin typeface="Arial"/>
                <a:cs typeface="Arial"/>
              </a:rPr>
              <a:t>27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6507" y="247015"/>
            <a:ext cx="250126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65"/>
              <a:t>LONG TERM</a:t>
            </a:r>
            <a:r>
              <a:rPr dirty="0" spc="270"/>
              <a:t> </a:t>
            </a:r>
            <a:r>
              <a:rPr dirty="0" spc="65"/>
              <a:t>CARE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16507" y="1040638"/>
            <a:ext cx="6205220" cy="372617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ED0000"/>
                </a:solidFill>
                <a:latin typeface="Arial"/>
                <a:cs typeface="Arial"/>
              </a:rPr>
              <a:t>YOU </a:t>
            </a:r>
            <a:r>
              <a:rPr dirty="0" sz="1400" spc="-15" b="1">
                <a:solidFill>
                  <a:srgbClr val="ED0000"/>
                </a:solidFill>
                <a:latin typeface="Arial"/>
                <a:cs typeface="Arial"/>
              </a:rPr>
              <a:t>CAN </a:t>
            </a:r>
            <a:r>
              <a:rPr dirty="0" sz="1400" b="1">
                <a:solidFill>
                  <a:srgbClr val="ED0000"/>
                </a:solidFill>
                <a:latin typeface="Arial"/>
                <a:cs typeface="Arial"/>
              </a:rPr>
              <a:t>COVER LONG TERM </a:t>
            </a:r>
            <a:r>
              <a:rPr dirty="0" sz="1400" spc="-10" b="1">
                <a:solidFill>
                  <a:srgbClr val="ED0000"/>
                </a:solidFill>
                <a:latin typeface="Arial"/>
                <a:cs typeface="Arial"/>
              </a:rPr>
              <a:t>CARE </a:t>
            </a:r>
            <a:r>
              <a:rPr dirty="0" sz="1400" b="1">
                <a:solidFill>
                  <a:srgbClr val="ED0000"/>
                </a:solidFill>
                <a:latin typeface="Arial"/>
                <a:cs typeface="Arial"/>
              </a:rPr>
              <a:t>COSTS IN </a:t>
            </a:r>
            <a:r>
              <a:rPr dirty="0" sz="1400" spc="-5" b="1">
                <a:solidFill>
                  <a:srgbClr val="ED0000"/>
                </a:solidFill>
                <a:latin typeface="Arial"/>
                <a:cs typeface="Arial"/>
              </a:rPr>
              <a:t>THREE </a:t>
            </a:r>
            <a:r>
              <a:rPr dirty="0" sz="1400" spc="-10" b="1">
                <a:solidFill>
                  <a:srgbClr val="ED0000"/>
                </a:solidFill>
                <a:latin typeface="Arial"/>
                <a:cs typeface="Arial"/>
              </a:rPr>
              <a:t>PRIMARY</a:t>
            </a:r>
            <a:r>
              <a:rPr dirty="0" sz="1400" spc="40" b="1">
                <a:solidFill>
                  <a:srgbClr val="ED0000"/>
                </a:solidFill>
                <a:latin typeface="Arial"/>
                <a:cs typeface="Arial"/>
              </a:rPr>
              <a:t> </a:t>
            </a:r>
            <a:r>
              <a:rPr dirty="0" sz="1400" spc="-50" b="1">
                <a:solidFill>
                  <a:srgbClr val="ED0000"/>
                </a:solidFill>
                <a:latin typeface="Arial"/>
                <a:cs typeface="Arial"/>
              </a:rPr>
              <a:t>WAYS.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L="71755">
              <a:lnSpc>
                <a:spcPct val="100000"/>
              </a:lnSpc>
            </a:pPr>
            <a:r>
              <a:rPr dirty="0" sz="1400" spc="-5" b="1">
                <a:solidFill>
                  <a:srgbClr val="40464A"/>
                </a:solidFill>
                <a:latin typeface="Arial"/>
                <a:cs typeface="Arial"/>
              </a:rPr>
              <a:t>PERSONAL</a:t>
            </a:r>
            <a:r>
              <a:rPr dirty="0" sz="1400" spc="5" b="1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40464A"/>
                </a:solidFill>
                <a:latin typeface="Arial"/>
                <a:cs typeface="Arial"/>
              </a:rPr>
              <a:t>SAVINGS</a:t>
            </a:r>
            <a:endParaRPr sz="1400">
              <a:latin typeface="Arial"/>
              <a:cs typeface="Arial"/>
            </a:endParaRPr>
          </a:p>
          <a:p>
            <a:pPr marL="242570" indent="-168910">
              <a:lnSpc>
                <a:spcPct val="100000"/>
              </a:lnSpc>
              <a:spcBef>
                <a:spcPts val="735"/>
              </a:spcBef>
              <a:buSzPct val="82142"/>
              <a:buChar char="•"/>
              <a:tabLst>
                <a:tab pos="243204" algn="l"/>
              </a:tabLst>
            </a:pP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Self-funded/insured</a:t>
            </a:r>
            <a:endParaRPr sz="1400">
              <a:latin typeface="Arial"/>
              <a:cs typeface="Arial"/>
            </a:endParaRPr>
          </a:p>
          <a:p>
            <a:pPr marL="242570" indent="-168910">
              <a:lnSpc>
                <a:spcPct val="100000"/>
              </a:lnSpc>
              <a:spcBef>
                <a:spcPts val="600"/>
              </a:spcBef>
              <a:buSzPct val="82142"/>
              <a:buChar char="•"/>
              <a:tabLst>
                <a:tab pos="243204" algn="l"/>
              </a:tabLst>
            </a:pP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Reverse</a:t>
            </a:r>
            <a:r>
              <a:rPr dirty="0" sz="1400" spc="-1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mortgage</a:t>
            </a:r>
            <a:endParaRPr sz="1400">
              <a:latin typeface="Arial"/>
              <a:cs typeface="Arial"/>
            </a:endParaRPr>
          </a:p>
          <a:p>
            <a:pPr marL="242570" indent="-168910">
              <a:lnSpc>
                <a:spcPct val="100000"/>
              </a:lnSpc>
              <a:spcBef>
                <a:spcPts val="600"/>
              </a:spcBef>
              <a:buSzPct val="85714"/>
              <a:buChar char="•"/>
              <a:tabLst>
                <a:tab pos="243204" algn="l"/>
              </a:tabLst>
            </a:pP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Reliance on family members for</a:t>
            </a:r>
            <a:r>
              <a:rPr dirty="0" sz="1400" spc="-12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care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2200">
              <a:latin typeface="Times New Roman"/>
              <a:cs typeface="Times New Roman"/>
            </a:endParaRPr>
          </a:p>
          <a:p>
            <a:pPr marL="71755">
              <a:lnSpc>
                <a:spcPct val="100000"/>
              </a:lnSpc>
            </a:pPr>
            <a:r>
              <a:rPr dirty="0" sz="1400" spc="-40" b="1">
                <a:solidFill>
                  <a:srgbClr val="40464A"/>
                </a:solidFill>
                <a:latin typeface="Arial"/>
                <a:cs typeface="Arial"/>
              </a:rPr>
              <a:t>PRIVATE</a:t>
            </a:r>
            <a:r>
              <a:rPr dirty="0" sz="1400" spc="35" b="1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40464A"/>
                </a:solidFill>
                <a:latin typeface="Arial"/>
                <a:cs typeface="Arial"/>
              </a:rPr>
              <a:t>INSURANCE</a:t>
            </a:r>
            <a:endParaRPr sz="1400">
              <a:latin typeface="Arial"/>
              <a:cs typeface="Arial"/>
            </a:endParaRPr>
          </a:p>
          <a:p>
            <a:pPr marL="242570" indent="-168910">
              <a:lnSpc>
                <a:spcPct val="100000"/>
              </a:lnSpc>
              <a:spcBef>
                <a:spcPts val="735"/>
              </a:spcBef>
              <a:buSzPct val="82142"/>
              <a:buChar char="•"/>
              <a:tabLst>
                <a:tab pos="243204" algn="l"/>
              </a:tabLst>
            </a:pP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Long term care</a:t>
            </a:r>
            <a:r>
              <a:rPr dirty="0" sz="1400" spc="-8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insurance</a:t>
            </a:r>
            <a:endParaRPr sz="1400">
              <a:latin typeface="Arial"/>
              <a:cs typeface="Arial"/>
            </a:endParaRPr>
          </a:p>
          <a:p>
            <a:pPr marL="242570" indent="-168910">
              <a:lnSpc>
                <a:spcPct val="100000"/>
              </a:lnSpc>
              <a:spcBef>
                <a:spcPts val="600"/>
              </a:spcBef>
              <a:buSzPct val="82142"/>
              <a:buChar char="•"/>
              <a:tabLst>
                <a:tab pos="243204" algn="l"/>
              </a:tabLst>
            </a:pP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Life insurance and annuity </a:t>
            </a:r>
            <a:r>
              <a:rPr dirty="0" sz="1400" spc="-40">
                <a:solidFill>
                  <a:srgbClr val="40464A"/>
                </a:solidFill>
                <a:latin typeface="Arial"/>
                <a:cs typeface="Arial"/>
              </a:rPr>
              <a:t>LTC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riders, if</a:t>
            </a:r>
            <a:r>
              <a:rPr dirty="0" sz="1400" spc="-13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appropriate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2200">
              <a:latin typeface="Times New Roman"/>
              <a:cs typeface="Times New Roman"/>
            </a:endParaRPr>
          </a:p>
          <a:p>
            <a:pPr marL="71755">
              <a:lnSpc>
                <a:spcPct val="100000"/>
              </a:lnSpc>
              <a:spcBef>
                <a:spcPts val="5"/>
              </a:spcBef>
            </a:pPr>
            <a:r>
              <a:rPr dirty="0" sz="1400" spc="-5" b="1">
                <a:solidFill>
                  <a:srgbClr val="40464A"/>
                </a:solidFill>
                <a:latin typeface="Arial"/>
                <a:cs typeface="Arial"/>
              </a:rPr>
              <a:t>MEDICAID</a:t>
            </a:r>
            <a:endParaRPr sz="1400">
              <a:latin typeface="Arial"/>
              <a:cs typeface="Arial"/>
            </a:endParaRPr>
          </a:p>
          <a:p>
            <a:pPr marL="242570" marR="1573530" indent="-168910">
              <a:lnSpc>
                <a:spcPct val="100000"/>
              </a:lnSpc>
              <a:spcBef>
                <a:spcPts val="730"/>
              </a:spcBef>
              <a:buSzPct val="82142"/>
              <a:buChar char="•"/>
              <a:tabLst>
                <a:tab pos="243204" algn="l"/>
              </a:tabLst>
            </a:pP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It is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recommended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meet with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an eldercare attorney</a:t>
            </a:r>
            <a:r>
              <a:rPr dirty="0" sz="1400" spc="-20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to  determine Medicaid options and strategies in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your</a:t>
            </a:r>
            <a:r>
              <a:rPr dirty="0" sz="1400" spc="-24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state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77112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04444" y="1267967"/>
          <a:ext cx="4729480" cy="2847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4740"/>
                <a:gridCol w="2364740"/>
              </a:tblGrid>
              <a:tr h="1424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182880" marR="334010">
                        <a:lnSpc>
                          <a:spcPct val="100000"/>
                        </a:lnSpc>
                      </a:pPr>
                      <a:r>
                        <a:rPr dirty="0" sz="1500" spc="-5" b="1">
                          <a:solidFill>
                            <a:srgbClr val="3D6B9C"/>
                          </a:solidFill>
                          <a:latin typeface="Arial"/>
                          <a:cs typeface="Arial"/>
                        </a:rPr>
                        <a:t>Discuss </a:t>
                      </a:r>
                      <a:r>
                        <a:rPr dirty="0" sz="15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healthcare  </a:t>
                      </a:r>
                      <a:r>
                        <a:rPr dirty="0" sz="15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options </a:t>
                      </a:r>
                      <a:r>
                        <a:rPr dirty="0" sz="15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with your  </a:t>
                      </a:r>
                      <a:r>
                        <a:rPr dirty="0" sz="15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financial</a:t>
                      </a:r>
                      <a:r>
                        <a:rPr dirty="0" sz="1500" spc="-9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professional.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R w="76200">
                      <a:solidFill>
                        <a:srgbClr val="FFFFFF"/>
                      </a:solidFill>
                      <a:prstDash val="solid"/>
                    </a:lnR>
                    <a:lnB w="79247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212725" marR="416559">
                        <a:lnSpc>
                          <a:spcPct val="100000"/>
                        </a:lnSpc>
                      </a:pPr>
                      <a:r>
                        <a:rPr dirty="0" sz="1500" spc="-5" b="1">
                          <a:solidFill>
                            <a:srgbClr val="3D6B9C"/>
                          </a:solidFill>
                          <a:latin typeface="Arial"/>
                          <a:cs typeface="Arial"/>
                        </a:rPr>
                        <a:t>Budget </a:t>
                      </a:r>
                      <a:r>
                        <a:rPr dirty="0" sz="15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for  deductibles,</a:t>
                      </a:r>
                      <a:r>
                        <a:rPr dirty="0" sz="1500" spc="-114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copays,  and</a:t>
                      </a:r>
                      <a:r>
                        <a:rPr dirty="0" sz="1500" spc="-2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coinsurance.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76200">
                      <a:solidFill>
                        <a:srgbClr val="FFFFFF"/>
                      </a:solidFill>
                      <a:prstDash val="solid"/>
                    </a:lnL>
                    <a:lnB w="79247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508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82880">
                        <a:lnSpc>
                          <a:spcPts val="1780"/>
                        </a:lnSpc>
                        <a:spcBef>
                          <a:spcPts val="5"/>
                        </a:spcBef>
                      </a:pPr>
                      <a:r>
                        <a:rPr dirty="0" sz="1500" spc="-5" b="1">
                          <a:solidFill>
                            <a:srgbClr val="3D6B9C"/>
                          </a:solidFill>
                          <a:latin typeface="Arial"/>
                          <a:cs typeface="Arial"/>
                        </a:rPr>
                        <a:t>Enroll </a:t>
                      </a:r>
                      <a:r>
                        <a:rPr dirty="0" sz="15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500" spc="-1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Medicare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R w="76200">
                      <a:solidFill>
                        <a:srgbClr val="FFFFFF"/>
                      </a:solidFill>
                      <a:prstDash val="solid"/>
                    </a:lnR>
                    <a:lnT w="79247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T w="79247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182880">
                        <a:lnSpc>
                          <a:spcPts val="1700"/>
                        </a:lnSpc>
                      </a:pPr>
                      <a:r>
                        <a:rPr dirty="0" sz="15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on time </a:t>
                      </a:r>
                      <a:r>
                        <a:rPr dirty="0" sz="15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500" spc="-3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avoid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ts val="1700"/>
                        </a:lnSpc>
                      </a:pPr>
                      <a:r>
                        <a:rPr dirty="0" sz="1500" spc="-5" b="1">
                          <a:solidFill>
                            <a:srgbClr val="3D6B9C"/>
                          </a:solidFill>
                          <a:latin typeface="Arial"/>
                          <a:cs typeface="Arial"/>
                        </a:rPr>
                        <a:t>Explore </a:t>
                      </a:r>
                      <a:r>
                        <a:rPr dirty="0" sz="15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long term</a:t>
                      </a:r>
                      <a:r>
                        <a:rPr dirty="0" sz="1500" spc="-4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care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182880">
                        <a:lnSpc>
                          <a:spcPts val="1700"/>
                        </a:lnSpc>
                      </a:pPr>
                      <a:r>
                        <a:rPr dirty="0" sz="15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penalties </a:t>
                      </a:r>
                      <a:r>
                        <a:rPr dirty="0" sz="15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or a</a:t>
                      </a:r>
                      <a:r>
                        <a:rPr dirty="0" sz="1500" spc="-5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lapse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ts val="1700"/>
                        </a:lnSpc>
                      </a:pPr>
                      <a:r>
                        <a:rPr dirty="0" sz="15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insurance</a:t>
                      </a:r>
                      <a:r>
                        <a:rPr dirty="0" sz="1500" spc="-3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options.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456186">
                <a:tc>
                  <a:txBody>
                    <a:bodyPr/>
                    <a:lstStyle/>
                    <a:p>
                      <a:pPr marL="234950">
                        <a:lnSpc>
                          <a:spcPts val="1720"/>
                        </a:lnSpc>
                      </a:pPr>
                      <a:r>
                        <a:rPr dirty="0" sz="15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5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coverage.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808846" y="4874158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28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97468" y="4721352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 h="0">
                <a:moveTo>
                  <a:pt x="0" y="0"/>
                </a:moveTo>
                <a:lnTo>
                  <a:pt x="446531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360679"/>
            <a:ext cx="4944110" cy="607060"/>
          </a:xfrm>
          <a:custGeom>
            <a:avLst/>
            <a:gdLst/>
            <a:ahLst/>
            <a:cxnLst/>
            <a:rect l="l" t="t" r="r" b="b"/>
            <a:pathLst>
              <a:path w="4944110" h="607060">
                <a:moveTo>
                  <a:pt x="4943856" y="0"/>
                </a:moveTo>
                <a:lnTo>
                  <a:pt x="0" y="0"/>
                </a:lnTo>
                <a:lnTo>
                  <a:pt x="0" y="607060"/>
                </a:lnTo>
                <a:lnTo>
                  <a:pt x="4943856" y="607060"/>
                </a:lnTo>
                <a:lnTo>
                  <a:pt x="4943856" y="537210"/>
                </a:lnTo>
                <a:lnTo>
                  <a:pt x="1826387" y="537210"/>
                </a:lnTo>
                <a:lnTo>
                  <a:pt x="1786788" y="532130"/>
                </a:lnTo>
                <a:lnTo>
                  <a:pt x="1784767" y="530860"/>
                </a:lnTo>
                <a:lnTo>
                  <a:pt x="444969" y="530860"/>
                </a:lnTo>
                <a:lnTo>
                  <a:pt x="444969" y="92710"/>
                </a:lnTo>
                <a:lnTo>
                  <a:pt x="1784767" y="92710"/>
                </a:lnTo>
                <a:lnTo>
                  <a:pt x="1786788" y="91439"/>
                </a:lnTo>
                <a:lnTo>
                  <a:pt x="1826387" y="85089"/>
                </a:lnTo>
                <a:lnTo>
                  <a:pt x="4943856" y="85089"/>
                </a:lnTo>
                <a:lnTo>
                  <a:pt x="4943856" y="0"/>
                </a:lnTo>
                <a:close/>
              </a:path>
              <a:path w="4944110" h="607060">
                <a:moveTo>
                  <a:pt x="1967921" y="386080"/>
                </a:moveTo>
                <a:lnTo>
                  <a:pt x="1917319" y="386080"/>
                </a:lnTo>
                <a:lnTo>
                  <a:pt x="1917319" y="445770"/>
                </a:lnTo>
                <a:lnTo>
                  <a:pt x="1911629" y="485139"/>
                </a:lnTo>
                <a:lnTo>
                  <a:pt x="1894570" y="514350"/>
                </a:lnTo>
                <a:lnTo>
                  <a:pt x="1866151" y="532130"/>
                </a:lnTo>
                <a:lnTo>
                  <a:pt x="1826387" y="537210"/>
                </a:lnTo>
                <a:lnTo>
                  <a:pt x="2855087" y="537210"/>
                </a:lnTo>
                <a:lnTo>
                  <a:pt x="2815415" y="532130"/>
                </a:lnTo>
                <a:lnTo>
                  <a:pt x="2813391" y="530860"/>
                </a:lnTo>
                <a:lnTo>
                  <a:pt x="1948815" y="530860"/>
                </a:lnTo>
                <a:lnTo>
                  <a:pt x="1967921" y="386080"/>
                </a:lnTo>
                <a:close/>
              </a:path>
              <a:path w="4944110" h="607060">
                <a:moveTo>
                  <a:pt x="2997454" y="386080"/>
                </a:moveTo>
                <a:lnTo>
                  <a:pt x="2945892" y="386080"/>
                </a:lnTo>
                <a:lnTo>
                  <a:pt x="2945892" y="445770"/>
                </a:lnTo>
                <a:lnTo>
                  <a:pt x="2940222" y="485139"/>
                </a:lnTo>
                <a:lnTo>
                  <a:pt x="2923206" y="514350"/>
                </a:lnTo>
                <a:lnTo>
                  <a:pt x="2894832" y="532130"/>
                </a:lnTo>
                <a:lnTo>
                  <a:pt x="2855087" y="537210"/>
                </a:lnTo>
                <a:lnTo>
                  <a:pt x="3531235" y="537210"/>
                </a:lnTo>
                <a:lnTo>
                  <a:pt x="3491636" y="532130"/>
                </a:lnTo>
                <a:lnTo>
                  <a:pt x="3489615" y="530860"/>
                </a:lnTo>
                <a:lnTo>
                  <a:pt x="2997454" y="530860"/>
                </a:lnTo>
                <a:lnTo>
                  <a:pt x="2997454" y="386080"/>
                </a:lnTo>
                <a:close/>
              </a:path>
              <a:path w="4944110" h="607060">
                <a:moveTo>
                  <a:pt x="3673729" y="386080"/>
                </a:moveTo>
                <a:lnTo>
                  <a:pt x="3622167" y="386080"/>
                </a:lnTo>
                <a:lnTo>
                  <a:pt x="3622167" y="445770"/>
                </a:lnTo>
                <a:lnTo>
                  <a:pt x="3616477" y="485139"/>
                </a:lnTo>
                <a:lnTo>
                  <a:pt x="3599418" y="514350"/>
                </a:lnTo>
                <a:lnTo>
                  <a:pt x="3570999" y="532130"/>
                </a:lnTo>
                <a:lnTo>
                  <a:pt x="3531235" y="537210"/>
                </a:lnTo>
                <a:lnTo>
                  <a:pt x="4322064" y="537210"/>
                </a:lnTo>
                <a:lnTo>
                  <a:pt x="4282299" y="532130"/>
                </a:lnTo>
                <a:lnTo>
                  <a:pt x="4280269" y="530860"/>
                </a:lnTo>
                <a:lnTo>
                  <a:pt x="3673729" y="530860"/>
                </a:lnTo>
                <a:lnTo>
                  <a:pt x="3673729" y="386080"/>
                </a:lnTo>
                <a:close/>
              </a:path>
              <a:path w="4944110" h="607060">
                <a:moveTo>
                  <a:pt x="4322064" y="147320"/>
                </a:moveTo>
                <a:lnTo>
                  <a:pt x="4321556" y="147320"/>
                </a:lnTo>
                <a:lnTo>
                  <a:pt x="4309647" y="149860"/>
                </a:lnTo>
                <a:lnTo>
                  <a:pt x="4301156" y="154939"/>
                </a:lnTo>
                <a:lnTo>
                  <a:pt x="4296070" y="165100"/>
                </a:lnTo>
                <a:lnTo>
                  <a:pt x="4294378" y="177800"/>
                </a:lnTo>
                <a:lnTo>
                  <a:pt x="4294378" y="217170"/>
                </a:lnTo>
                <a:lnTo>
                  <a:pt x="4298068" y="232410"/>
                </a:lnTo>
                <a:lnTo>
                  <a:pt x="4309141" y="250189"/>
                </a:lnTo>
                <a:lnTo>
                  <a:pt x="4327596" y="267970"/>
                </a:lnTo>
                <a:lnTo>
                  <a:pt x="4379342" y="311150"/>
                </a:lnTo>
                <a:lnTo>
                  <a:pt x="4397835" y="335280"/>
                </a:lnTo>
                <a:lnTo>
                  <a:pt x="4408922" y="361950"/>
                </a:lnTo>
                <a:lnTo>
                  <a:pt x="4412615" y="389889"/>
                </a:lnTo>
                <a:lnTo>
                  <a:pt x="4412615" y="445770"/>
                </a:lnTo>
                <a:lnTo>
                  <a:pt x="4406949" y="485139"/>
                </a:lnTo>
                <a:lnTo>
                  <a:pt x="4389961" y="514350"/>
                </a:lnTo>
                <a:lnTo>
                  <a:pt x="4361662" y="532130"/>
                </a:lnTo>
                <a:lnTo>
                  <a:pt x="4322064" y="537210"/>
                </a:lnTo>
                <a:lnTo>
                  <a:pt x="4943856" y="537210"/>
                </a:lnTo>
                <a:lnTo>
                  <a:pt x="4943856" y="530860"/>
                </a:lnTo>
                <a:lnTo>
                  <a:pt x="4505452" y="530860"/>
                </a:lnTo>
                <a:lnTo>
                  <a:pt x="4505452" y="236220"/>
                </a:lnTo>
                <a:lnTo>
                  <a:pt x="4349496" y="236220"/>
                </a:lnTo>
                <a:lnTo>
                  <a:pt x="4349496" y="177800"/>
                </a:lnTo>
                <a:lnTo>
                  <a:pt x="4347781" y="165100"/>
                </a:lnTo>
                <a:lnTo>
                  <a:pt x="4342638" y="154939"/>
                </a:lnTo>
                <a:lnTo>
                  <a:pt x="4334065" y="149860"/>
                </a:lnTo>
                <a:lnTo>
                  <a:pt x="4322064" y="147320"/>
                </a:lnTo>
                <a:close/>
              </a:path>
              <a:path w="4944110" h="607060">
                <a:moveTo>
                  <a:pt x="563270" y="342900"/>
                </a:moveTo>
                <a:lnTo>
                  <a:pt x="508139" y="342900"/>
                </a:lnTo>
                <a:lnTo>
                  <a:pt x="508139" y="530860"/>
                </a:lnTo>
                <a:lnTo>
                  <a:pt x="563270" y="530860"/>
                </a:lnTo>
                <a:lnTo>
                  <a:pt x="563270" y="342900"/>
                </a:lnTo>
                <a:close/>
              </a:path>
              <a:path w="4944110" h="607060">
                <a:moveTo>
                  <a:pt x="683069" y="92710"/>
                </a:moveTo>
                <a:lnTo>
                  <a:pt x="626452" y="92710"/>
                </a:lnTo>
                <a:lnTo>
                  <a:pt x="626452" y="530860"/>
                </a:lnTo>
                <a:lnTo>
                  <a:pt x="683069" y="530860"/>
                </a:lnTo>
                <a:lnTo>
                  <a:pt x="683069" y="92710"/>
                </a:lnTo>
                <a:close/>
              </a:path>
              <a:path w="4944110" h="607060">
                <a:moveTo>
                  <a:pt x="937691" y="92710"/>
                </a:moveTo>
                <a:lnTo>
                  <a:pt x="846924" y="92710"/>
                </a:lnTo>
                <a:lnTo>
                  <a:pt x="846924" y="154939"/>
                </a:lnTo>
                <a:lnTo>
                  <a:pt x="746239" y="154939"/>
                </a:lnTo>
                <a:lnTo>
                  <a:pt x="746239" y="280670"/>
                </a:lnTo>
                <a:lnTo>
                  <a:pt x="832853" y="280670"/>
                </a:lnTo>
                <a:lnTo>
                  <a:pt x="832853" y="342900"/>
                </a:lnTo>
                <a:lnTo>
                  <a:pt x="746239" y="342900"/>
                </a:lnTo>
                <a:lnTo>
                  <a:pt x="746239" y="467360"/>
                </a:lnTo>
                <a:lnTo>
                  <a:pt x="846924" y="467360"/>
                </a:lnTo>
                <a:lnTo>
                  <a:pt x="846924" y="530860"/>
                </a:lnTo>
                <a:lnTo>
                  <a:pt x="872515" y="530860"/>
                </a:lnTo>
                <a:lnTo>
                  <a:pt x="893051" y="375920"/>
                </a:lnTo>
                <a:lnTo>
                  <a:pt x="937691" y="92710"/>
                </a:lnTo>
                <a:close/>
              </a:path>
              <a:path w="4944110" h="607060">
                <a:moveTo>
                  <a:pt x="1013142" y="438150"/>
                </a:moveTo>
                <a:lnTo>
                  <a:pt x="948639" y="438150"/>
                </a:lnTo>
                <a:lnTo>
                  <a:pt x="936129" y="530860"/>
                </a:lnTo>
                <a:lnTo>
                  <a:pt x="1025423" y="530860"/>
                </a:lnTo>
                <a:lnTo>
                  <a:pt x="1013142" y="438150"/>
                </a:lnTo>
                <a:close/>
              </a:path>
              <a:path w="4944110" h="607060">
                <a:moveTo>
                  <a:pt x="1130706" y="92710"/>
                </a:moveTo>
                <a:lnTo>
                  <a:pt x="1024305" y="92710"/>
                </a:lnTo>
                <a:lnTo>
                  <a:pt x="1068730" y="374650"/>
                </a:lnTo>
                <a:lnTo>
                  <a:pt x="1089266" y="530860"/>
                </a:lnTo>
                <a:lnTo>
                  <a:pt x="1130706" y="530860"/>
                </a:lnTo>
                <a:lnTo>
                  <a:pt x="1130706" y="92710"/>
                </a:lnTo>
                <a:close/>
              </a:path>
              <a:path w="4944110" h="607060">
                <a:moveTo>
                  <a:pt x="1284351" y="92710"/>
                </a:moveTo>
                <a:lnTo>
                  <a:pt x="1193888" y="92710"/>
                </a:lnTo>
                <a:lnTo>
                  <a:pt x="1193888" y="467360"/>
                </a:lnTo>
                <a:lnTo>
                  <a:pt x="1294511" y="467360"/>
                </a:lnTo>
                <a:lnTo>
                  <a:pt x="1294511" y="530860"/>
                </a:lnTo>
                <a:lnTo>
                  <a:pt x="1343406" y="530860"/>
                </a:lnTo>
                <a:lnTo>
                  <a:pt x="1343406" y="154939"/>
                </a:lnTo>
                <a:lnTo>
                  <a:pt x="1284351" y="154939"/>
                </a:lnTo>
                <a:lnTo>
                  <a:pt x="1284351" y="92710"/>
                </a:lnTo>
                <a:close/>
              </a:path>
              <a:path w="4944110" h="607060">
                <a:moveTo>
                  <a:pt x="1502156" y="92710"/>
                </a:moveTo>
                <a:lnTo>
                  <a:pt x="1465834" y="92710"/>
                </a:lnTo>
                <a:lnTo>
                  <a:pt x="1465834" y="154939"/>
                </a:lnTo>
                <a:lnTo>
                  <a:pt x="1406652" y="154939"/>
                </a:lnTo>
                <a:lnTo>
                  <a:pt x="1406652" y="530860"/>
                </a:lnTo>
                <a:lnTo>
                  <a:pt x="1502156" y="530860"/>
                </a:lnTo>
                <a:lnTo>
                  <a:pt x="1502156" y="92710"/>
                </a:lnTo>
                <a:close/>
              </a:path>
              <a:path w="4944110" h="607060">
                <a:moveTo>
                  <a:pt x="1620520" y="342900"/>
                </a:moveTo>
                <a:lnTo>
                  <a:pt x="1565275" y="342900"/>
                </a:lnTo>
                <a:lnTo>
                  <a:pt x="1565275" y="530860"/>
                </a:lnTo>
                <a:lnTo>
                  <a:pt x="1620520" y="530860"/>
                </a:lnTo>
                <a:lnTo>
                  <a:pt x="1620520" y="342900"/>
                </a:lnTo>
                <a:close/>
              </a:path>
              <a:path w="4944110" h="607060">
                <a:moveTo>
                  <a:pt x="1784767" y="92710"/>
                </a:moveTo>
                <a:lnTo>
                  <a:pt x="1683639" y="92710"/>
                </a:lnTo>
                <a:lnTo>
                  <a:pt x="1683639" y="530860"/>
                </a:lnTo>
                <a:lnTo>
                  <a:pt x="1784767" y="530860"/>
                </a:lnTo>
                <a:lnTo>
                  <a:pt x="1758489" y="514350"/>
                </a:lnTo>
                <a:lnTo>
                  <a:pt x="1741501" y="485139"/>
                </a:lnTo>
                <a:lnTo>
                  <a:pt x="1735836" y="445770"/>
                </a:lnTo>
                <a:lnTo>
                  <a:pt x="1735836" y="177800"/>
                </a:lnTo>
                <a:lnTo>
                  <a:pt x="1741501" y="137160"/>
                </a:lnTo>
                <a:lnTo>
                  <a:pt x="1758489" y="109220"/>
                </a:lnTo>
                <a:lnTo>
                  <a:pt x="1784767" y="92710"/>
                </a:lnTo>
                <a:close/>
              </a:path>
              <a:path w="4944110" h="607060">
                <a:moveTo>
                  <a:pt x="2089404" y="438150"/>
                </a:moveTo>
                <a:lnTo>
                  <a:pt x="2024888" y="438150"/>
                </a:lnTo>
                <a:lnTo>
                  <a:pt x="2012315" y="530860"/>
                </a:lnTo>
                <a:lnTo>
                  <a:pt x="2101723" y="530860"/>
                </a:lnTo>
                <a:lnTo>
                  <a:pt x="2089404" y="438150"/>
                </a:lnTo>
                <a:close/>
              </a:path>
              <a:path w="4944110" h="607060">
                <a:moveTo>
                  <a:pt x="2207006" y="92710"/>
                </a:moveTo>
                <a:lnTo>
                  <a:pt x="2100580" y="92710"/>
                </a:lnTo>
                <a:lnTo>
                  <a:pt x="2145030" y="374650"/>
                </a:lnTo>
                <a:lnTo>
                  <a:pt x="2165477" y="530860"/>
                </a:lnTo>
                <a:lnTo>
                  <a:pt x="2207006" y="530860"/>
                </a:lnTo>
                <a:lnTo>
                  <a:pt x="2207006" y="92710"/>
                </a:lnTo>
                <a:close/>
              </a:path>
              <a:path w="4944110" h="607060">
                <a:moveTo>
                  <a:pt x="2278126" y="337820"/>
                </a:moveTo>
                <a:lnTo>
                  <a:pt x="2270125" y="339089"/>
                </a:lnTo>
                <a:lnTo>
                  <a:pt x="2270125" y="530860"/>
                </a:lnTo>
                <a:lnTo>
                  <a:pt x="2335022" y="530860"/>
                </a:lnTo>
                <a:lnTo>
                  <a:pt x="2278126" y="337820"/>
                </a:lnTo>
                <a:close/>
              </a:path>
              <a:path w="4944110" h="607060">
                <a:moveTo>
                  <a:pt x="2435479" y="92710"/>
                </a:moveTo>
                <a:lnTo>
                  <a:pt x="2298954" y="92710"/>
                </a:lnTo>
                <a:lnTo>
                  <a:pt x="2335772" y="97789"/>
                </a:lnTo>
                <a:lnTo>
                  <a:pt x="2362041" y="115570"/>
                </a:lnTo>
                <a:lnTo>
                  <a:pt x="2377785" y="144780"/>
                </a:lnTo>
                <a:lnTo>
                  <a:pt x="2383028" y="184150"/>
                </a:lnTo>
                <a:lnTo>
                  <a:pt x="2383028" y="250189"/>
                </a:lnTo>
                <a:lnTo>
                  <a:pt x="2379928" y="276860"/>
                </a:lnTo>
                <a:lnTo>
                  <a:pt x="2370613" y="298450"/>
                </a:lnTo>
                <a:lnTo>
                  <a:pt x="2355060" y="314960"/>
                </a:lnTo>
                <a:lnTo>
                  <a:pt x="2333244" y="326389"/>
                </a:lnTo>
                <a:lnTo>
                  <a:pt x="2404237" y="530860"/>
                </a:lnTo>
                <a:lnTo>
                  <a:pt x="2435479" y="530860"/>
                </a:lnTo>
                <a:lnTo>
                  <a:pt x="2435479" y="92710"/>
                </a:lnTo>
                <a:close/>
              </a:path>
              <a:path w="4944110" h="607060">
                <a:moveTo>
                  <a:pt x="2813391" y="92710"/>
                </a:moveTo>
                <a:lnTo>
                  <a:pt x="2599436" y="92710"/>
                </a:lnTo>
                <a:lnTo>
                  <a:pt x="2599436" y="154939"/>
                </a:lnTo>
                <a:lnTo>
                  <a:pt x="2498725" y="154939"/>
                </a:lnTo>
                <a:lnTo>
                  <a:pt x="2498725" y="280670"/>
                </a:lnTo>
                <a:lnTo>
                  <a:pt x="2585339" y="280670"/>
                </a:lnTo>
                <a:lnTo>
                  <a:pt x="2585339" y="342900"/>
                </a:lnTo>
                <a:lnTo>
                  <a:pt x="2498725" y="342900"/>
                </a:lnTo>
                <a:lnTo>
                  <a:pt x="2498725" y="467360"/>
                </a:lnTo>
                <a:lnTo>
                  <a:pt x="2599436" y="467360"/>
                </a:lnTo>
                <a:lnTo>
                  <a:pt x="2599436" y="530860"/>
                </a:lnTo>
                <a:lnTo>
                  <a:pt x="2813391" y="530860"/>
                </a:lnTo>
                <a:lnTo>
                  <a:pt x="2787078" y="514350"/>
                </a:lnTo>
                <a:lnTo>
                  <a:pt x="2770076" y="485139"/>
                </a:lnTo>
                <a:lnTo>
                  <a:pt x="2764409" y="445770"/>
                </a:lnTo>
                <a:lnTo>
                  <a:pt x="2764409" y="177800"/>
                </a:lnTo>
                <a:lnTo>
                  <a:pt x="2770076" y="137160"/>
                </a:lnTo>
                <a:lnTo>
                  <a:pt x="2787078" y="109220"/>
                </a:lnTo>
                <a:lnTo>
                  <a:pt x="2813391" y="92710"/>
                </a:lnTo>
                <a:close/>
              </a:path>
              <a:path w="4944110" h="607060">
                <a:moveTo>
                  <a:pt x="3115818" y="342900"/>
                </a:moveTo>
                <a:lnTo>
                  <a:pt x="3060700" y="342900"/>
                </a:lnTo>
                <a:lnTo>
                  <a:pt x="3060700" y="530860"/>
                </a:lnTo>
                <a:lnTo>
                  <a:pt x="3115818" y="530860"/>
                </a:lnTo>
                <a:lnTo>
                  <a:pt x="3115818" y="342900"/>
                </a:lnTo>
                <a:close/>
              </a:path>
              <a:path w="4944110" h="607060">
                <a:moveTo>
                  <a:pt x="3235579" y="92710"/>
                </a:moveTo>
                <a:lnTo>
                  <a:pt x="3178937" y="92710"/>
                </a:lnTo>
                <a:lnTo>
                  <a:pt x="3178937" y="530860"/>
                </a:lnTo>
                <a:lnTo>
                  <a:pt x="3235579" y="530860"/>
                </a:lnTo>
                <a:lnTo>
                  <a:pt x="3235579" y="92710"/>
                </a:lnTo>
                <a:close/>
              </a:path>
              <a:path w="4944110" h="607060">
                <a:moveTo>
                  <a:pt x="3489615" y="92710"/>
                </a:moveTo>
                <a:lnTo>
                  <a:pt x="3399409" y="92710"/>
                </a:lnTo>
                <a:lnTo>
                  <a:pt x="3399409" y="154939"/>
                </a:lnTo>
                <a:lnTo>
                  <a:pt x="3298698" y="154939"/>
                </a:lnTo>
                <a:lnTo>
                  <a:pt x="3298698" y="280670"/>
                </a:lnTo>
                <a:lnTo>
                  <a:pt x="3385312" y="280670"/>
                </a:lnTo>
                <a:lnTo>
                  <a:pt x="3385312" y="342900"/>
                </a:lnTo>
                <a:lnTo>
                  <a:pt x="3298698" y="342900"/>
                </a:lnTo>
                <a:lnTo>
                  <a:pt x="3298698" y="467360"/>
                </a:lnTo>
                <a:lnTo>
                  <a:pt x="3399409" y="467360"/>
                </a:lnTo>
                <a:lnTo>
                  <a:pt x="3399409" y="530860"/>
                </a:lnTo>
                <a:lnTo>
                  <a:pt x="3489615" y="530860"/>
                </a:lnTo>
                <a:lnTo>
                  <a:pt x="3463337" y="514350"/>
                </a:lnTo>
                <a:lnTo>
                  <a:pt x="3446349" y="485139"/>
                </a:lnTo>
                <a:lnTo>
                  <a:pt x="3440684" y="445770"/>
                </a:lnTo>
                <a:lnTo>
                  <a:pt x="3440684" y="177800"/>
                </a:lnTo>
                <a:lnTo>
                  <a:pt x="3446349" y="137160"/>
                </a:lnTo>
                <a:lnTo>
                  <a:pt x="3463337" y="109220"/>
                </a:lnTo>
                <a:lnTo>
                  <a:pt x="3489615" y="92710"/>
                </a:lnTo>
                <a:close/>
              </a:path>
              <a:path w="4944110" h="607060">
                <a:moveTo>
                  <a:pt x="3736848" y="335280"/>
                </a:moveTo>
                <a:lnTo>
                  <a:pt x="3736848" y="530860"/>
                </a:lnTo>
                <a:lnTo>
                  <a:pt x="3804031" y="530860"/>
                </a:lnTo>
                <a:lnTo>
                  <a:pt x="3736848" y="335280"/>
                </a:lnTo>
                <a:close/>
              </a:path>
              <a:path w="4944110" h="607060">
                <a:moveTo>
                  <a:pt x="3911854" y="92710"/>
                </a:moveTo>
                <a:lnTo>
                  <a:pt x="3871722" y="92710"/>
                </a:lnTo>
                <a:lnTo>
                  <a:pt x="3788156" y="311150"/>
                </a:lnTo>
                <a:lnTo>
                  <a:pt x="3871722" y="530860"/>
                </a:lnTo>
                <a:lnTo>
                  <a:pt x="3911854" y="530860"/>
                </a:lnTo>
                <a:lnTo>
                  <a:pt x="3911854" y="92710"/>
                </a:lnTo>
                <a:close/>
              </a:path>
              <a:path w="4944110" h="607060">
                <a:moveTo>
                  <a:pt x="4112895" y="92710"/>
                </a:moveTo>
                <a:lnTo>
                  <a:pt x="3974973" y="92710"/>
                </a:lnTo>
                <a:lnTo>
                  <a:pt x="3974973" y="467360"/>
                </a:lnTo>
                <a:lnTo>
                  <a:pt x="4075684" y="467360"/>
                </a:lnTo>
                <a:lnTo>
                  <a:pt x="4075684" y="530860"/>
                </a:lnTo>
                <a:lnTo>
                  <a:pt x="4112895" y="530860"/>
                </a:lnTo>
                <a:lnTo>
                  <a:pt x="4112895" y="92710"/>
                </a:lnTo>
                <a:close/>
              </a:path>
              <a:path w="4944110" h="607060">
                <a:moveTo>
                  <a:pt x="4280114" y="92710"/>
                </a:moveTo>
                <a:lnTo>
                  <a:pt x="4176141" y="92710"/>
                </a:lnTo>
                <a:lnTo>
                  <a:pt x="4176141" y="530860"/>
                </a:lnTo>
                <a:lnTo>
                  <a:pt x="4280269" y="530860"/>
                </a:lnTo>
                <a:lnTo>
                  <a:pt x="4253880" y="514350"/>
                </a:lnTo>
                <a:lnTo>
                  <a:pt x="4236821" y="485139"/>
                </a:lnTo>
                <a:lnTo>
                  <a:pt x="4231132" y="445770"/>
                </a:lnTo>
                <a:lnTo>
                  <a:pt x="4231132" y="386080"/>
                </a:lnTo>
                <a:lnTo>
                  <a:pt x="4347497" y="386080"/>
                </a:lnTo>
                <a:lnTo>
                  <a:pt x="4345785" y="378460"/>
                </a:lnTo>
                <a:lnTo>
                  <a:pt x="4334668" y="360680"/>
                </a:lnTo>
                <a:lnTo>
                  <a:pt x="4316170" y="341630"/>
                </a:lnTo>
                <a:lnTo>
                  <a:pt x="4290314" y="321310"/>
                </a:lnTo>
                <a:lnTo>
                  <a:pt x="4264404" y="298450"/>
                </a:lnTo>
                <a:lnTo>
                  <a:pt x="4245911" y="274320"/>
                </a:lnTo>
                <a:lnTo>
                  <a:pt x="4234824" y="247650"/>
                </a:lnTo>
                <a:lnTo>
                  <a:pt x="4231132" y="218439"/>
                </a:lnTo>
                <a:lnTo>
                  <a:pt x="4231132" y="177800"/>
                </a:lnTo>
                <a:lnTo>
                  <a:pt x="4236799" y="137160"/>
                </a:lnTo>
                <a:lnTo>
                  <a:pt x="4253801" y="109220"/>
                </a:lnTo>
                <a:lnTo>
                  <a:pt x="4280114" y="92710"/>
                </a:lnTo>
                <a:close/>
              </a:path>
              <a:path w="4944110" h="607060">
                <a:moveTo>
                  <a:pt x="4943856" y="92710"/>
                </a:moveTo>
                <a:lnTo>
                  <a:pt x="4627880" y="92710"/>
                </a:lnTo>
                <a:lnTo>
                  <a:pt x="4627880" y="154939"/>
                </a:lnTo>
                <a:lnTo>
                  <a:pt x="4568698" y="154939"/>
                </a:lnTo>
                <a:lnTo>
                  <a:pt x="4568698" y="530860"/>
                </a:lnTo>
                <a:lnTo>
                  <a:pt x="4943856" y="530860"/>
                </a:lnTo>
                <a:lnTo>
                  <a:pt x="4943856" y="92710"/>
                </a:lnTo>
                <a:close/>
              </a:path>
              <a:path w="4944110" h="607060">
                <a:moveTo>
                  <a:pt x="1826641" y="147320"/>
                </a:moveTo>
                <a:lnTo>
                  <a:pt x="1826260" y="147320"/>
                </a:lnTo>
                <a:lnTo>
                  <a:pt x="1814331" y="149860"/>
                </a:lnTo>
                <a:lnTo>
                  <a:pt x="1805797" y="154939"/>
                </a:lnTo>
                <a:lnTo>
                  <a:pt x="1800667" y="165100"/>
                </a:lnTo>
                <a:lnTo>
                  <a:pt x="1798955" y="177800"/>
                </a:lnTo>
                <a:lnTo>
                  <a:pt x="1798955" y="445770"/>
                </a:lnTo>
                <a:lnTo>
                  <a:pt x="1800669" y="458470"/>
                </a:lnTo>
                <a:lnTo>
                  <a:pt x="1805813" y="467360"/>
                </a:lnTo>
                <a:lnTo>
                  <a:pt x="1814385" y="473710"/>
                </a:lnTo>
                <a:lnTo>
                  <a:pt x="1826387" y="474980"/>
                </a:lnTo>
                <a:lnTo>
                  <a:pt x="1838535" y="473710"/>
                </a:lnTo>
                <a:lnTo>
                  <a:pt x="1847183" y="467360"/>
                </a:lnTo>
                <a:lnTo>
                  <a:pt x="1852354" y="458470"/>
                </a:lnTo>
                <a:lnTo>
                  <a:pt x="1854073" y="445770"/>
                </a:lnTo>
                <a:lnTo>
                  <a:pt x="1854073" y="386080"/>
                </a:lnTo>
                <a:lnTo>
                  <a:pt x="1967921" y="386080"/>
                </a:lnTo>
                <a:lnTo>
                  <a:pt x="1969262" y="375920"/>
                </a:lnTo>
                <a:lnTo>
                  <a:pt x="1991313" y="236220"/>
                </a:lnTo>
                <a:lnTo>
                  <a:pt x="1854073" y="236220"/>
                </a:lnTo>
                <a:lnTo>
                  <a:pt x="1854073" y="177800"/>
                </a:lnTo>
                <a:lnTo>
                  <a:pt x="1852358" y="165100"/>
                </a:lnTo>
                <a:lnTo>
                  <a:pt x="1847215" y="154939"/>
                </a:lnTo>
                <a:lnTo>
                  <a:pt x="1838642" y="149860"/>
                </a:lnTo>
                <a:lnTo>
                  <a:pt x="1826641" y="147320"/>
                </a:lnTo>
                <a:close/>
              </a:path>
              <a:path w="4944110" h="607060">
                <a:moveTo>
                  <a:pt x="2855214" y="147320"/>
                </a:moveTo>
                <a:lnTo>
                  <a:pt x="2854833" y="147320"/>
                </a:lnTo>
                <a:lnTo>
                  <a:pt x="2842924" y="149860"/>
                </a:lnTo>
                <a:lnTo>
                  <a:pt x="2834433" y="154939"/>
                </a:lnTo>
                <a:lnTo>
                  <a:pt x="2829347" y="165100"/>
                </a:lnTo>
                <a:lnTo>
                  <a:pt x="2827655" y="177800"/>
                </a:lnTo>
                <a:lnTo>
                  <a:pt x="2827655" y="445770"/>
                </a:lnTo>
                <a:lnTo>
                  <a:pt x="2829369" y="458470"/>
                </a:lnTo>
                <a:lnTo>
                  <a:pt x="2834513" y="467360"/>
                </a:lnTo>
                <a:lnTo>
                  <a:pt x="2843085" y="473710"/>
                </a:lnTo>
                <a:lnTo>
                  <a:pt x="2855087" y="474980"/>
                </a:lnTo>
                <a:lnTo>
                  <a:pt x="2867181" y="473710"/>
                </a:lnTo>
                <a:lnTo>
                  <a:pt x="2875835" y="467360"/>
                </a:lnTo>
                <a:lnTo>
                  <a:pt x="2881036" y="458470"/>
                </a:lnTo>
                <a:lnTo>
                  <a:pt x="2882773" y="445770"/>
                </a:lnTo>
                <a:lnTo>
                  <a:pt x="2882773" y="386080"/>
                </a:lnTo>
                <a:lnTo>
                  <a:pt x="2997454" y="386080"/>
                </a:lnTo>
                <a:lnTo>
                  <a:pt x="2997454" y="236220"/>
                </a:lnTo>
                <a:lnTo>
                  <a:pt x="2882773" y="236220"/>
                </a:lnTo>
                <a:lnTo>
                  <a:pt x="2882773" y="177800"/>
                </a:lnTo>
                <a:lnTo>
                  <a:pt x="2881056" y="165100"/>
                </a:lnTo>
                <a:lnTo>
                  <a:pt x="2875899" y="154939"/>
                </a:lnTo>
                <a:lnTo>
                  <a:pt x="2867288" y="149860"/>
                </a:lnTo>
                <a:lnTo>
                  <a:pt x="2855214" y="147320"/>
                </a:lnTo>
                <a:close/>
              </a:path>
              <a:path w="4944110" h="607060">
                <a:moveTo>
                  <a:pt x="3531489" y="147320"/>
                </a:moveTo>
                <a:lnTo>
                  <a:pt x="3531108" y="147320"/>
                </a:lnTo>
                <a:lnTo>
                  <a:pt x="3519179" y="149860"/>
                </a:lnTo>
                <a:lnTo>
                  <a:pt x="3510645" y="154939"/>
                </a:lnTo>
                <a:lnTo>
                  <a:pt x="3505515" y="165100"/>
                </a:lnTo>
                <a:lnTo>
                  <a:pt x="3503803" y="177800"/>
                </a:lnTo>
                <a:lnTo>
                  <a:pt x="3503803" y="445770"/>
                </a:lnTo>
                <a:lnTo>
                  <a:pt x="3505517" y="458470"/>
                </a:lnTo>
                <a:lnTo>
                  <a:pt x="3510661" y="467360"/>
                </a:lnTo>
                <a:lnTo>
                  <a:pt x="3519233" y="473710"/>
                </a:lnTo>
                <a:lnTo>
                  <a:pt x="3531235" y="474980"/>
                </a:lnTo>
                <a:lnTo>
                  <a:pt x="3543383" y="473710"/>
                </a:lnTo>
                <a:lnTo>
                  <a:pt x="3552031" y="467360"/>
                </a:lnTo>
                <a:lnTo>
                  <a:pt x="3557202" y="458470"/>
                </a:lnTo>
                <a:lnTo>
                  <a:pt x="3558921" y="445770"/>
                </a:lnTo>
                <a:lnTo>
                  <a:pt x="3558921" y="386080"/>
                </a:lnTo>
                <a:lnTo>
                  <a:pt x="3673729" y="386080"/>
                </a:lnTo>
                <a:lnTo>
                  <a:pt x="3673729" y="236220"/>
                </a:lnTo>
                <a:lnTo>
                  <a:pt x="3558921" y="236220"/>
                </a:lnTo>
                <a:lnTo>
                  <a:pt x="3558921" y="177800"/>
                </a:lnTo>
                <a:lnTo>
                  <a:pt x="3557206" y="165100"/>
                </a:lnTo>
                <a:lnTo>
                  <a:pt x="3552063" y="154939"/>
                </a:lnTo>
                <a:lnTo>
                  <a:pt x="3543490" y="149860"/>
                </a:lnTo>
                <a:lnTo>
                  <a:pt x="3531489" y="147320"/>
                </a:lnTo>
                <a:close/>
              </a:path>
              <a:path w="4944110" h="607060">
                <a:moveTo>
                  <a:pt x="4347497" y="386080"/>
                </a:moveTo>
                <a:lnTo>
                  <a:pt x="4294378" y="386080"/>
                </a:lnTo>
                <a:lnTo>
                  <a:pt x="4294378" y="445770"/>
                </a:lnTo>
                <a:lnTo>
                  <a:pt x="4296096" y="458470"/>
                </a:lnTo>
                <a:lnTo>
                  <a:pt x="4301267" y="467360"/>
                </a:lnTo>
                <a:lnTo>
                  <a:pt x="4309915" y="473710"/>
                </a:lnTo>
                <a:lnTo>
                  <a:pt x="4322064" y="474980"/>
                </a:lnTo>
                <a:lnTo>
                  <a:pt x="4334065" y="473710"/>
                </a:lnTo>
                <a:lnTo>
                  <a:pt x="4342638" y="467360"/>
                </a:lnTo>
                <a:lnTo>
                  <a:pt x="4347781" y="458470"/>
                </a:lnTo>
                <a:lnTo>
                  <a:pt x="4349496" y="445770"/>
                </a:lnTo>
                <a:lnTo>
                  <a:pt x="4349496" y="394970"/>
                </a:lnTo>
                <a:lnTo>
                  <a:pt x="4347497" y="386080"/>
                </a:lnTo>
                <a:close/>
              </a:path>
              <a:path w="4944110" h="607060">
                <a:moveTo>
                  <a:pt x="3804031" y="92710"/>
                </a:moveTo>
                <a:lnTo>
                  <a:pt x="3736848" y="92710"/>
                </a:lnTo>
                <a:lnTo>
                  <a:pt x="3736848" y="287020"/>
                </a:lnTo>
                <a:lnTo>
                  <a:pt x="3804031" y="92710"/>
                </a:lnTo>
                <a:close/>
              </a:path>
              <a:path w="4944110" h="607060">
                <a:moveTo>
                  <a:pt x="563270" y="92710"/>
                </a:moveTo>
                <a:lnTo>
                  <a:pt x="508139" y="92710"/>
                </a:lnTo>
                <a:lnTo>
                  <a:pt x="508139" y="280670"/>
                </a:lnTo>
                <a:lnTo>
                  <a:pt x="563270" y="280670"/>
                </a:lnTo>
                <a:lnTo>
                  <a:pt x="563270" y="92710"/>
                </a:lnTo>
                <a:close/>
              </a:path>
              <a:path w="4944110" h="607060">
                <a:moveTo>
                  <a:pt x="1620520" y="92710"/>
                </a:moveTo>
                <a:lnTo>
                  <a:pt x="1565275" y="92710"/>
                </a:lnTo>
                <a:lnTo>
                  <a:pt x="1565275" y="280670"/>
                </a:lnTo>
                <a:lnTo>
                  <a:pt x="1620520" y="280670"/>
                </a:lnTo>
                <a:lnTo>
                  <a:pt x="1620520" y="92710"/>
                </a:lnTo>
                <a:close/>
              </a:path>
              <a:path w="4944110" h="607060">
                <a:moveTo>
                  <a:pt x="3115818" y="92710"/>
                </a:moveTo>
                <a:lnTo>
                  <a:pt x="3060700" y="92710"/>
                </a:lnTo>
                <a:lnTo>
                  <a:pt x="3060700" y="280670"/>
                </a:lnTo>
                <a:lnTo>
                  <a:pt x="3115818" y="280670"/>
                </a:lnTo>
                <a:lnTo>
                  <a:pt x="3115818" y="92710"/>
                </a:lnTo>
                <a:close/>
              </a:path>
              <a:path w="4944110" h="607060">
                <a:moveTo>
                  <a:pt x="2855087" y="85089"/>
                </a:moveTo>
                <a:lnTo>
                  <a:pt x="1826387" y="85089"/>
                </a:lnTo>
                <a:lnTo>
                  <a:pt x="1866151" y="91439"/>
                </a:lnTo>
                <a:lnTo>
                  <a:pt x="1894570" y="109220"/>
                </a:lnTo>
                <a:lnTo>
                  <a:pt x="1911629" y="137160"/>
                </a:lnTo>
                <a:lnTo>
                  <a:pt x="1917319" y="177800"/>
                </a:lnTo>
                <a:lnTo>
                  <a:pt x="1917319" y="236220"/>
                </a:lnTo>
                <a:lnTo>
                  <a:pt x="1991313" y="236220"/>
                </a:lnTo>
                <a:lnTo>
                  <a:pt x="2013966" y="92710"/>
                </a:lnTo>
                <a:lnTo>
                  <a:pt x="2813391" y="92710"/>
                </a:lnTo>
                <a:lnTo>
                  <a:pt x="2815415" y="91439"/>
                </a:lnTo>
                <a:lnTo>
                  <a:pt x="2855087" y="85089"/>
                </a:lnTo>
                <a:close/>
              </a:path>
              <a:path w="4944110" h="607060">
                <a:moveTo>
                  <a:pt x="3531235" y="85089"/>
                </a:moveTo>
                <a:lnTo>
                  <a:pt x="2855087" y="85089"/>
                </a:lnTo>
                <a:lnTo>
                  <a:pt x="2894832" y="91439"/>
                </a:lnTo>
                <a:lnTo>
                  <a:pt x="2923206" y="109220"/>
                </a:lnTo>
                <a:lnTo>
                  <a:pt x="2940222" y="137160"/>
                </a:lnTo>
                <a:lnTo>
                  <a:pt x="2945892" y="177800"/>
                </a:lnTo>
                <a:lnTo>
                  <a:pt x="2945892" y="236220"/>
                </a:lnTo>
                <a:lnTo>
                  <a:pt x="2997454" y="236220"/>
                </a:lnTo>
                <a:lnTo>
                  <a:pt x="2997454" y="92710"/>
                </a:lnTo>
                <a:lnTo>
                  <a:pt x="3489615" y="92710"/>
                </a:lnTo>
                <a:lnTo>
                  <a:pt x="3491636" y="91439"/>
                </a:lnTo>
                <a:lnTo>
                  <a:pt x="3531235" y="85089"/>
                </a:lnTo>
                <a:close/>
              </a:path>
              <a:path w="4944110" h="607060">
                <a:moveTo>
                  <a:pt x="4321810" y="85089"/>
                </a:moveTo>
                <a:lnTo>
                  <a:pt x="3531235" y="85089"/>
                </a:lnTo>
                <a:lnTo>
                  <a:pt x="3570999" y="91439"/>
                </a:lnTo>
                <a:lnTo>
                  <a:pt x="3599418" y="109220"/>
                </a:lnTo>
                <a:lnTo>
                  <a:pt x="3616477" y="137160"/>
                </a:lnTo>
                <a:lnTo>
                  <a:pt x="3622167" y="177800"/>
                </a:lnTo>
                <a:lnTo>
                  <a:pt x="3622167" y="236220"/>
                </a:lnTo>
                <a:lnTo>
                  <a:pt x="3673729" y="236220"/>
                </a:lnTo>
                <a:lnTo>
                  <a:pt x="3673729" y="92710"/>
                </a:lnTo>
                <a:lnTo>
                  <a:pt x="4280114" y="92710"/>
                </a:lnTo>
                <a:lnTo>
                  <a:pt x="4282138" y="91439"/>
                </a:lnTo>
                <a:lnTo>
                  <a:pt x="4321810" y="85089"/>
                </a:lnTo>
                <a:close/>
              </a:path>
              <a:path w="4944110" h="607060">
                <a:moveTo>
                  <a:pt x="4943856" y="85089"/>
                </a:moveTo>
                <a:lnTo>
                  <a:pt x="4321810" y="85089"/>
                </a:lnTo>
                <a:lnTo>
                  <a:pt x="4361555" y="91439"/>
                </a:lnTo>
                <a:lnTo>
                  <a:pt x="4389929" y="109220"/>
                </a:lnTo>
                <a:lnTo>
                  <a:pt x="4406945" y="137160"/>
                </a:lnTo>
                <a:lnTo>
                  <a:pt x="4412615" y="177800"/>
                </a:lnTo>
                <a:lnTo>
                  <a:pt x="4412615" y="236220"/>
                </a:lnTo>
                <a:lnTo>
                  <a:pt x="4505452" y="236220"/>
                </a:lnTo>
                <a:lnTo>
                  <a:pt x="4505452" y="154939"/>
                </a:lnTo>
                <a:lnTo>
                  <a:pt x="4446397" y="154939"/>
                </a:lnTo>
                <a:lnTo>
                  <a:pt x="4446397" y="92710"/>
                </a:lnTo>
                <a:lnTo>
                  <a:pt x="4943856" y="92710"/>
                </a:lnTo>
                <a:lnTo>
                  <a:pt x="4943856" y="850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70760" y="515112"/>
            <a:ext cx="48895" cy="125095"/>
          </a:xfrm>
          <a:custGeom>
            <a:avLst/>
            <a:gdLst/>
            <a:ahLst/>
            <a:cxnLst/>
            <a:rect l="l" t="t" r="r" b="b"/>
            <a:pathLst>
              <a:path w="48894" h="125095">
                <a:moveTo>
                  <a:pt x="21843" y="0"/>
                </a:moveTo>
                <a:lnTo>
                  <a:pt x="0" y="0"/>
                </a:lnTo>
                <a:lnTo>
                  <a:pt x="0" y="124967"/>
                </a:lnTo>
                <a:lnTo>
                  <a:pt x="22859" y="124967"/>
                </a:lnTo>
                <a:lnTo>
                  <a:pt x="28701" y="124333"/>
                </a:lnTo>
                <a:lnTo>
                  <a:pt x="48767" y="95376"/>
                </a:lnTo>
                <a:lnTo>
                  <a:pt x="48767" y="29845"/>
                </a:lnTo>
                <a:lnTo>
                  <a:pt x="47079" y="16769"/>
                </a:lnTo>
                <a:lnTo>
                  <a:pt x="42021" y="7445"/>
                </a:lnTo>
                <a:lnTo>
                  <a:pt x="33605" y="1859"/>
                </a:lnTo>
                <a:lnTo>
                  <a:pt x="218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57072" y="553212"/>
            <a:ext cx="47625" cy="181610"/>
          </a:xfrm>
          <a:custGeom>
            <a:avLst/>
            <a:gdLst/>
            <a:ahLst/>
            <a:cxnLst/>
            <a:rect l="l" t="t" r="r" b="b"/>
            <a:pathLst>
              <a:path w="47625" h="181609">
                <a:moveTo>
                  <a:pt x="23621" y="0"/>
                </a:moveTo>
                <a:lnTo>
                  <a:pt x="0" y="181355"/>
                </a:lnTo>
                <a:lnTo>
                  <a:pt x="47243" y="181355"/>
                </a:lnTo>
                <a:lnTo>
                  <a:pt x="23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33016" y="553212"/>
            <a:ext cx="47625" cy="181610"/>
          </a:xfrm>
          <a:custGeom>
            <a:avLst/>
            <a:gdLst/>
            <a:ahLst/>
            <a:cxnLst/>
            <a:rect l="l" t="t" r="r" b="b"/>
            <a:pathLst>
              <a:path w="47625" h="181609">
                <a:moveTo>
                  <a:pt x="23621" y="0"/>
                </a:moveTo>
                <a:lnTo>
                  <a:pt x="0" y="181355"/>
                </a:lnTo>
                <a:lnTo>
                  <a:pt x="47243" y="181355"/>
                </a:lnTo>
                <a:lnTo>
                  <a:pt x="23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97468" y="4721352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 h="0">
                <a:moveTo>
                  <a:pt x="0" y="0"/>
                </a:moveTo>
                <a:lnTo>
                  <a:pt x="446531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808846" y="4874158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173480"/>
            <a:ext cx="1774189" cy="608330"/>
          </a:xfrm>
          <a:custGeom>
            <a:avLst/>
            <a:gdLst/>
            <a:ahLst/>
            <a:cxnLst/>
            <a:rect l="l" t="t" r="r" b="b"/>
            <a:pathLst>
              <a:path w="1774189" h="608330">
                <a:moveTo>
                  <a:pt x="1773936" y="0"/>
                </a:moveTo>
                <a:lnTo>
                  <a:pt x="0" y="0"/>
                </a:lnTo>
                <a:lnTo>
                  <a:pt x="0" y="608076"/>
                </a:lnTo>
                <a:lnTo>
                  <a:pt x="1773936" y="608076"/>
                </a:lnTo>
                <a:lnTo>
                  <a:pt x="1773936" y="537845"/>
                </a:lnTo>
                <a:lnTo>
                  <a:pt x="769175" y="537845"/>
                </a:lnTo>
                <a:lnTo>
                  <a:pt x="729527" y="532082"/>
                </a:lnTo>
                <a:lnTo>
                  <a:pt x="727109" y="530606"/>
                </a:lnTo>
                <a:lnTo>
                  <a:pt x="424840" y="530606"/>
                </a:lnTo>
                <a:lnTo>
                  <a:pt x="445376" y="376047"/>
                </a:lnTo>
                <a:lnTo>
                  <a:pt x="490016" y="92964"/>
                </a:lnTo>
                <a:lnTo>
                  <a:pt x="727515" y="92964"/>
                </a:lnTo>
                <a:lnTo>
                  <a:pt x="729527" y="91737"/>
                </a:lnTo>
                <a:lnTo>
                  <a:pt x="769175" y="85979"/>
                </a:lnTo>
                <a:lnTo>
                  <a:pt x="1773936" y="85979"/>
                </a:lnTo>
                <a:lnTo>
                  <a:pt x="1773936" y="0"/>
                </a:lnTo>
                <a:close/>
              </a:path>
              <a:path w="1774189" h="608330">
                <a:moveTo>
                  <a:pt x="912698" y="280543"/>
                </a:moveTo>
                <a:lnTo>
                  <a:pt x="860018" y="280543"/>
                </a:lnTo>
                <a:lnTo>
                  <a:pt x="860018" y="445643"/>
                </a:lnTo>
                <a:lnTo>
                  <a:pt x="854341" y="485892"/>
                </a:lnTo>
                <a:lnTo>
                  <a:pt x="837309" y="514651"/>
                </a:lnTo>
                <a:lnTo>
                  <a:pt x="808921" y="531957"/>
                </a:lnTo>
                <a:lnTo>
                  <a:pt x="769175" y="537845"/>
                </a:lnTo>
                <a:lnTo>
                  <a:pt x="1359662" y="537845"/>
                </a:lnTo>
                <a:lnTo>
                  <a:pt x="1319994" y="532082"/>
                </a:lnTo>
                <a:lnTo>
                  <a:pt x="1317575" y="530606"/>
                </a:lnTo>
                <a:lnTo>
                  <a:pt x="912698" y="530606"/>
                </a:lnTo>
                <a:lnTo>
                  <a:pt x="912698" y="280543"/>
                </a:lnTo>
                <a:close/>
              </a:path>
              <a:path w="1774189" h="608330">
                <a:moveTo>
                  <a:pt x="1773936" y="280543"/>
                </a:moveTo>
                <a:lnTo>
                  <a:pt x="1450467" y="280543"/>
                </a:lnTo>
                <a:lnTo>
                  <a:pt x="1450467" y="445643"/>
                </a:lnTo>
                <a:lnTo>
                  <a:pt x="1444797" y="485892"/>
                </a:lnTo>
                <a:lnTo>
                  <a:pt x="1427781" y="514651"/>
                </a:lnTo>
                <a:lnTo>
                  <a:pt x="1399407" y="531957"/>
                </a:lnTo>
                <a:lnTo>
                  <a:pt x="1359662" y="537845"/>
                </a:lnTo>
                <a:lnTo>
                  <a:pt x="1773936" y="537845"/>
                </a:lnTo>
                <a:lnTo>
                  <a:pt x="1773936" y="280543"/>
                </a:lnTo>
                <a:close/>
              </a:path>
              <a:path w="1774189" h="608330">
                <a:moveTo>
                  <a:pt x="565454" y="437896"/>
                </a:moveTo>
                <a:lnTo>
                  <a:pt x="500951" y="437896"/>
                </a:lnTo>
                <a:lnTo>
                  <a:pt x="488454" y="530606"/>
                </a:lnTo>
                <a:lnTo>
                  <a:pt x="577735" y="530606"/>
                </a:lnTo>
                <a:lnTo>
                  <a:pt x="565454" y="437896"/>
                </a:lnTo>
                <a:close/>
              </a:path>
              <a:path w="1774189" h="608330">
                <a:moveTo>
                  <a:pt x="727515" y="92964"/>
                </a:moveTo>
                <a:lnTo>
                  <a:pt x="576618" y="92964"/>
                </a:lnTo>
                <a:lnTo>
                  <a:pt x="621042" y="375412"/>
                </a:lnTo>
                <a:lnTo>
                  <a:pt x="641578" y="530606"/>
                </a:lnTo>
                <a:lnTo>
                  <a:pt x="727109" y="530606"/>
                </a:lnTo>
                <a:lnTo>
                  <a:pt x="701206" y="514794"/>
                </a:lnTo>
                <a:lnTo>
                  <a:pt x="684213" y="485981"/>
                </a:lnTo>
                <a:lnTo>
                  <a:pt x="678548" y="445643"/>
                </a:lnTo>
                <a:lnTo>
                  <a:pt x="678548" y="177927"/>
                </a:lnTo>
                <a:lnTo>
                  <a:pt x="684213" y="137735"/>
                </a:lnTo>
                <a:lnTo>
                  <a:pt x="701206" y="108997"/>
                </a:lnTo>
                <a:lnTo>
                  <a:pt x="727515" y="92964"/>
                </a:lnTo>
                <a:close/>
              </a:path>
              <a:path w="1774189" h="608330">
                <a:moveTo>
                  <a:pt x="1035380" y="92964"/>
                </a:moveTo>
                <a:lnTo>
                  <a:pt x="975868" y="92964"/>
                </a:lnTo>
                <a:lnTo>
                  <a:pt x="975868" y="530606"/>
                </a:lnTo>
                <a:lnTo>
                  <a:pt x="1035380" y="530606"/>
                </a:lnTo>
                <a:lnTo>
                  <a:pt x="1035380" y="92964"/>
                </a:lnTo>
                <a:close/>
              </a:path>
              <a:path w="1774189" h="608330">
                <a:moveTo>
                  <a:pt x="1096098" y="284861"/>
                </a:moveTo>
                <a:lnTo>
                  <a:pt x="1096098" y="530606"/>
                </a:lnTo>
                <a:lnTo>
                  <a:pt x="1153680" y="530606"/>
                </a:lnTo>
                <a:lnTo>
                  <a:pt x="1096098" y="284861"/>
                </a:lnTo>
                <a:close/>
              </a:path>
              <a:path w="1774189" h="608330">
                <a:moveTo>
                  <a:pt x="1317981" y="92964"/>
                </a:moveTo>
                <a:lnTo>
                  <a:pt x="1216850" y="92964"/>
                </a:lnTo>
                <a:lnTo>
                  <a:pt x="1216850" y="530606"/>
                </a:lnTo>
                <a:lnTo>
                  <a:pt x="1317575" y="530606"/>
                </a:lnTo>
                <a:lnTo>
                  <a:pt x="1291666" y="514794"/>
                </a:lnTo>
                <a:lnTo>
                  <a:pt x="1274672" y="485981"/>
                </a:lnTo>
                <a:lnTo>
                  <a:pt x="1269009" y="445643"/>
                </a:lnTo>
                <a:lnTo>
                  <a:pt x="1269009" y="177927"/>
                </a:lnTo>
                <a:lnTo>
                  <a:pt x="1274672" y="137735"/>
                </a:lnTo>
                <a:lnTo>
                  <a:pt x="1291666" y="108997"/>
                </a:lnTo>
                <a:lnTo>
                  <a:pt x="1317981" y="92964"/>
                </a:lnTo>
                <a:close/>
              </a:path>
              <a:path w="1774189" h="608330">
                <a:moveTo>
                  <a:pt x="769391" y="148209"/>
                </a:moveTo>
                <a:lnTo>
                  <a:pt x="768946" y="148209"/>
                </a:lnTo>
                <a:lnTo>
                  <a:pt x="757036" y="150066"/>
                </a:lnTo>
                <a:lnTo>
                  <a:pt x="748526" y="155638"/>
                </a:lnTo>
                <a:lnTo>
                  <a:pt x="743420" y="164925"/>
                </a:lnTo>
                <a:lnTo>
                  <a:pt x="741718" y="177927"/>
                </a:lnTo>
                <a:lnTo>
                  <a:pt x="741718" y="445643"/>
                </a:lnTo>
                <a:lnTo>
                  <a:pt x="743434" y="458644"/>
                </a:lnTo>
                <a:lnTo>
                  <a:pt x="748584" y="467931"/>
                </a:lnTo>
                <a:lnTo>
                  <a:pt x="757164" y="473503"/>
                </a:lnTo>
                <a:lnTo>
                  <a:pt x="769175" y="475361"/>
                </a:lnTo>
                <a:lnTo>
                  <a:pt x="781284" y="473503"/>
                </a:lnTo>
                <a:lnTo>
                  <a:pt x="789932" y="467931"/>
                </a:lnTo>
                <a:lnTo>
                  <a:pt x="795119" y="458644"/>
                </a:lnTo>
                <a:lnTo>
                  <a:pt x="796848" y="445643"/>
                </a:lnTo>
                <a:lnTo>
                  <a:pt x="796848" y="343027"/>
                </a:lnTo>
                <a:lnTo>
                  <a:pt x="764933" y="343027"/>
                </a:lnTo>
                <a:lnTo>
                  <a:pt x="764933" y="280543"/>
                </a:lnTo>
                <a:lnTo>
                  <a:pt x="912698" y="280543"/>
                </a:lnTo>
                <a:lnTo>
                  <a:pt x="912698" y="236855"/>
                </a:lnTo>
                <a:lnTo>
                  <a:pt x="796848" y="236855"/>
                </a:lnTo>
                <a:lnTo>
                  <a:pt x="796848" y="177927"/>
                </a:lnTo>
                <a:lnTo>
                  <a:pt x="795133" y="165068"/>
                </a:lnTo>
                <a:lnTo>
                  <a:pt x="789987" y="155828"/>
                </a:lnTo>
                <a:lnTo>
                  <a:pt x="781407" y="150209"/>
                </a:lnTo>
                <a:lnTo>
                  <a:pt x="769391" y="148209"/>
                </a:lnTo>
                <a:close/>
              </a:path>
              <a:path w="1774189" h="608330">
                <a:moveTo>
                  <a:pt x="1359789" y="148209"/>
                </a:moveTo>
                <a:lnTo>
                  <a:pt x="1359408" y="148209"/>
                </a:lnTo>
                <a:lnTo>
                  <a:pt x="1347499" y="150066"/>
                </a:lnTo>
                <a:lnTo>
                  <a:pt x="1339008" y="155638"/>
                </a:lnTo>
                <a:lnTo>
                  <a:pt x="1333922" y="164925"/>
                </a:lnTo>
                <a:lnTo>
                  <a:pt x="1332230" y="177927"/>
                </a:lnTo>
                <a:lnTo>
                  <a:pt x="1332230" y="445643"/>
                </a:lnTo>
                <a:lnTo>
                  <a:pt x="1333944" y="458644"/>
                </a:lnTo>
                <a:lnTo>
                  <a:pt x="1339088" y="467931"/>
                </a:lnTo>
                <a:lnTo>
                  <a:pt x="1347660" y="473503"/>
                </a:lnTo>
                <a:lnTo>
                  <a:pt x="1359662" y="475361"/>
                </a:lnTo>
                <a:lnTo>
                  <a:pt x="1371756" y="473503"/>
                </a:lnTo>
                <a:lnTo>
                  <a:pt x="1380410" y="467931"/>
                </a:lnTo>
                <a:lnTo>
                  <a:pt x="1385611" y="458644"/>
                </a:lnTo>
                <a:lnTo>
                  <a:pt x="1387348" y="445643"/>
                </a:lnTo>
                <a:lnTo>
                  <a:pt x="1387348" y="343027"/>
                </a:lnTo>
                <a:lnTo>
                  <a:pt x="1355344" y="343027"/>
                </a:lnTo>
                <a:lnTo>
                  <a:pt x="1355344" y="280543"/>
                </a:lnTo>
                <a:lnTo>
                  <a:pt x="1773936" y="280543"/>
                </a:lnTo>
                <a:lnTo>
                  <a:pt x="1773936" y="236855"/>
                </a:lnTo>
                <a:lnTo>
                  <a:pt x="1387348" y="236855"/>
                </a:lnTo>
                <a:lnTo>
                  <a:pt x="1387348" y="177927"/>
                </a:lnTo>
                <a:lnTo>
                  <a:pt x="1385631" y="165068"/>
                </a:lnTo>
                <a:lnTo>
                  <a:pt x="1380474" y="155828"/>
                </a:lnTo>
                <a:lnTo>
                  <a:pt x="1371863" y="150209"/>
                </a:lnTo>
                <a:lnTo>
                  <a:pt x="1359789" y="148209"/>
                </a:lnTo>
                <a:close/>
              </a:path>
              <a:path w="1774189" h="608330">
                <a:moveTo>
                  <a:pt x="1158367" y="92964"/>
                </a:moveTo>
                <a:lnTo>
                  <a:pt x="1098550" y="92964"/>
                </a:lnTo>
                <a:lnTo>
                  <a:pt x="1158367" y="346837"/>
                </a:lnTo>
                <a:lnTo>
                  <a:pt x="1158367" y="92964"/>
                </a:lnTo>
                <a:close/>
              </a:path>
              <a:path w="1774189" h="608330">
                <a:moveTo>
                  <a:pt x="1359662" y="85979"/>
                </a:moveTo>
                <a:lnTo>
                  <a:pt x="769175" y="85979"/>
                </a:lnTo>
                <a:lnTo>
                  <a:pt x="808921" y="91737"/>
                </a:lnTo>
                <a:lnTo>
                  <a:pt x="837309" y="108997"/>
                </a:lnTo>
                <a:lnTo>
                  <a:pt x="854341" y="137735"/>
                </a:lnTo>
                <a:lnTo>
                  <a:pt x="860018" y="177927"/>
                </a:lnTo>
                <a:lnTo>
                  <a:pt x="860018" y="236855"/>
                </a:lnTo>
                <a:lnTo>
                  <a:pt x="912698" y="236855"/>
                </a:lnTo>
                <a:lnTo>
                  <a:pt x="912698" y="92964"/>
                </a:lnTo>
                <a:lnTo>
                  <a:pt x="1317981" y="92964"/>
                </a:lnTo>
                <a:lnTo>
                  <a:pt x="1319994" y="91737"/>
                </a:lnTo>
                <a:lnTo>
                  <a:pt x="1359662" y="85979"/>
                </a:lnTo>
                <a:close/>
              </a:path>
              <a:path w="1774189" h="608330">
                <a:moveTo>
                  <a:pt x="1773936" y="85979"/>
                </a:moveTo>
                <a:lnTo>
                  <a:pt x="1359662" y="85979"/>
                </a:lnTo>
                <a:lnTo>
                  <a:pt x="1399407" y="91737"/>
                </a:lnTo>
                <a:lnTo>
                  <a:pt x="1427781" y="108997"/>
                </a:lnTo>
                <a:lnTo>
                  <a:pt x="1444797" y="137735"/>
                </a:lnTo>
                <a:lnTo>
                  <a:pt x="1450467" y="177927"/>
                </a:lnTo>
                <a:lnTo>
                  <a:pt x="1450467" y="236855"/>
                </a:lnTo>
                <a:lnTo>
                  <a:pt x="1773936" y="236855"/>
                </a:lnTo>
                <a:lnTo>
                  <a:pt x="1773936" y="859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9016" y="1367027"/>
            <a:ext cx="47625" cy="181610"/>
          </a:xfrm>
          <a:custGeom>
            <a:avLst/>
            <a:gdLst/>
            <a:ahLst/>
            <a:cxnLst/>
            <a:rect l="l" t="t" r="r" b="b"/>
            <a:pathLst>
              <a:path w="47625" h="181609">
                <a:moveTo>
                  <a:pt x="23621" y="0"/>
                </a:moveTo>
                <a:lnTo>
                  <a:pt x="0" y="181356"/>
                </a:lnTo>
                <a:lnTo>
                  <a:pt x="47243" y="181356"/>
                </a:lnTo>
                <a:lnTo>
                  <a:pt x="23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8846" y="4874158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3250" y="1774063"/>
            <a:ext cx="561911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7640" marR="5080" indent="-155575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Georgia"/>
                <a:cs typeface="Georgia"/>
              </a:rPr>
              <a:t>“The trouble with retirement </a:t>
            </a:r>
            <a:r>
              <a:rPr dirty="0" sz="2400" b="1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dirty="0" sz="2400" spc="-5" b="1">
                <a:solidFill>
                  <a:srgbClr val="FFFFFF"/>
                </a:solidFill>
                <a:latin typeface="Georgia"/>
                <a:cs typeface="Georgia"/>
              </a:rPr>
              <a:t>that  </a:t>
            </a:r>
            <a:r>
              <a:rPr dirty="0" sz="2400" b="1">
                <a:solidFill>
                  <a:srgbClr val="FFFFFF"/>
                </a:solidFill>
                <a:latin typeface="Georgia"/>
                <a:cs typeface="Georgia"/>
              </a:rPr>
              <a:t>you </a:t>
            </a:r>
            <a:r>
              <a:rPr dirty="0" sz="2400" spc="-5" b="1">
                <a:solidFill>
                  <a:srgbClr val="FFFFFF"/>
                </a:solidFill>
                <a:latin typeface="Georgia"/>
                <a:cs typeface="Georgia"/>
              </a:rPr>
              <a:t>never get </a:t>
            </a:r>
            <a:r>
              <a:rPr dirty="0" sz="2400" b="1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dirty="0" sz="2400" spc="-5" b="1">
                <a:solidFill>
                  <a:srgbClr val="FFFFFF"/>
                </a:solidFill>
                <a:latin typeface="Georgia"/>
                <a:cs typeface="Georgia"/>
              </a:rPr>
              <a:t>day</a:t>
            </a:r>
            <a:r>
              <a:rPr dirty="0" sz="2400" b="1">
                <a:solidFill>
                  <a:srgbClr val="FFFFFF"/>
                </a:solidFill>
                <a:latin typeface="Georgia"/>
                <a:cs typeface="Georgia"/>
              </a:rPr>
              <a:t> off.”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2635" y="2883789"/>
            <a:ext cx="17576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—Coach Abe</a:t>
            </a:r>
            <a:r>
              <a:rPr dirty="0" sz="1400" spc="-1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Lemons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3151" y="4872329"/>
            <a:ext cx="38157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FFFFFF"/>
                </a:solidFill>
                <a:latin typeface="Arial"/>
                <a:cs typeface="Arial"/>
              </a:rPr>
              <a:t>Abe Lemons is not affiliated with, </a:t>
            </a:r>
            <a:r>
              <a:rPr dirty="0" sz="900" i="1">
                <a:solidFill>
                  <a:srgbClr val="FFFFFF"/>
                </a:solidFill>
                <a:latin typeface="Arial"/>
                <a:cs typeface="Arial"/>
              </a:rPr>
              <a:t>endorsed, </a:t>
            </a:r>
            <a:r>
              <a:rPr dirty="0" sz="900" spc="-5" i="1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900" i="1">
                <a:solidFill>
                  <a:srgbClr val="FFFFFF"/>
                </a:solidFill>
                <a:latin typeface="Arial"/>
                <a:cs typeface="Arial"/>
              </a:rPr>
              <a:t>sponsored </a:t>
            </a:r>
            <a:r>
              <a:rPr dirty="0" sz="900" spc="-5" i="1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9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FFFFFF"/>
                </a:solidFill>
                <a:latin typeface="Arial"/>
                <a:cs typeface="Arial"/>
              </a:rPr>
              <a:t>Transamerica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8846" y="4874158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3250" y="1477771"/>
            <a:ext cx="581596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Georgia"/>
                <a:cs typeface="Georgia"/>
              </a:rPr>
              <a:t>“Age </a:t>
            </a:r>
            <a:r>
              <a:rPr dirty="0" sz="2400" b="1">
                <a:solidFill>
                  <a:srgbClr val="FFFFFF"/>
                </a:solidFill>
                <a:latin typeface="Georgia"/>
                <a:cs typeface="Georgia"/>
              </a:rPr>
              <a:t>is an issue of mind </a:t>
            </a:r>
            <a:r>
              <a:rPr dirty="0" sz="2400" spc="-5" b="1">
                <a:solidFill>
                  <a:srgbClr val="FFFFFF"/>
                </a:solidFill>
                <a:latin typeface="Georgia"/>
                <a:cs typeface="Georgia"/>
              </a:rPr>
              <a:t>over </a:t>
            </a:r>
            <a:r>
              <a:rPr dirty="0" sz="2400" spc="-10" b="1">
                <a:solidFill>
                  <a:srgbClr val="FFFFFF"/>
                </a:solidFill>
                <a:latin typeface="Georgia"/>
                <a:cs typeface="Georgia"/>
              </a:rPr>
              <a:t>matter.  </a:t>
            </a:r>
            <a:r>
              <a:rPr dirty="0" sz="2400" b="1">
                <a:solidFill>
                  <a:srgbClr val="FFFFFF"/>
                </a:solidFill>
                <a:latin typeface="Georgia"/>
                <a:cs typeface="Georgia"/>
              </a:rPr>
              <a:t>If you </a:t>
            </a:r>
            <a:r>
              <a:rPr dirty="0" sz="2400" spc="-5" b="1">
                <a:solidFill>
                  <a:srgbClr val="FFFFFF"/>
                </a:solidFill>
                <a:latin typeface="Georgia"/>
                <a:cs typeface="Georgia"/>
              </a:rPr>
              <a:t>don’t </a:t>
            </a:r>
            <a:r>
              <a:rPr dirty="0" sz="2400" b="1">
                <a:solidFill>
                  <a:srgbClr val="FFFFFF"/>
                </a:solidFill>
                <a:latin typeface="Georgia"/>
                <a:cs typeface="Georgia"/>
              </a:rPr>
              <a:t>mind, it </a:t>
            </a:r>
            <a:r>
              <a:rPr dirty="0" sz="2400" spc="-5" b="1">
                <a:solidFill>
                  <a:srgbClr val="FFFFFF"/>
                </a:solidFill>
                <a:latin typeface="Georgia"/>
                <a:cs typeface="Georgia"/>
              </a:rPr>
              <a:t>doesn’t</a:t>
            </a:r>
            <a:r>
              <a:rPr dirty="0" sz="2400" spc="-114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Georgia"/>
                <a:cs typeface="Georgia"/>
              </a:rPr>
              <a:t>matter”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2635" y="2587498"/>
            <a:ext cx="9817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i="1">
                <a:solidFill>
                  <a:srgbClr val="FFFFFF"/>
                </a:solidFill>
                <a:latin typeface="Arial"/>
                <a:cs typeface="Arial"/>
              </a:rPr>
              <a:t>—</a:t>
            </a:r>
            <a:r>
              <a:rPr dirty="0" sz="1200" spc="-5" i="1">
                <a:solidFill>
                  <a:srgbClr val="FFFFFF"/>
                </a:solidFill>
                <a:latin typeface="Arial"/>
                <a:cs typeface="Arial"/>
              </a:rPr>
              <a:t>Mark</a:t>
            </a:r>
            <a:r>
              <a:rPr dirty="0" sz="12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i="1">
                <a:solidFill>
                  <a:srgbClr val="FFFFFF"/>
                </a:solidFill>
                <a:latin typeface="Arial"/>
                <a:cs typeface="Arial"/>
              </a:rPr>
              <a:t>Twain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75661" y="4872329"/>
            <a:ext cx="37649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FFFFFF"/>
                </a:solidFill>
                <a:latin typeface="Arial"/>
                <a:cs typeface="Arial"/>
              </a:rPr>
              <a:t>Mark </a:t>
            </a:r>
            <a:r>
              <a:rPr dirty="0" sz="900" i="1">
                <a:solidFill>
                  <a:srgbClr val="FFFFFF"/>
                </a:solidFill>
                <a:latin typeface="Arial"/>
                <a:cs typeface="Arial"/>
              </a:rPr>
              <a:t>Twain </a:t>
            </a:r>
            <a:r>
              <a:rPr dirty="0" sz="900" spc="-5" i="1">
                <a:solidFill>
                  <a:srgbClr val="FFFFFF"/>
                </a:solidFill>
                <a:latin typeface="Arial"/>
                <a:cs typeface="Arial"/>
              </a:rPr>
              <a:t>is not affiliated with, </a:t>
            </a:r>
            <a:r>
              <a:rPr dirty="0" sz="900" i="1">
                <a:solidFill>
                  <a:srgbClr val="FFFFFF"/>
                </a:solidFill>
                <a:latin typeface="Arial"/>
                <a:cs typeface="Arial"/>
              </a:rPr>
              <a:t>endorsed, </a:t>
            </a:r>
            <a:r>
              <a:rPr dirty="0" sz="900" spc="-5" i="1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900" i="1">
                <a:solidFill>
                  <a:srgbClr val="FFFFFF"/>
                </a:solidFill>
                <a:latin typeface="Arial"/>
                <a:cs typeface="Arial"/>
              </a:rPr>
              <a:t>sponsored </a:t>
            </a:r>
            <a:r>
              <a:rPr dirty="0" sz="900" spc="-5" i="1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9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FFFFFF"/>
                </a:solidFill>
                <a:latin typeface="Arial"/>
                <a:cs typeface="Arial"/>
              </a:rPr>
              <a:t>Transamerica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28472"/>
            <a:ext cx="7800340" cy="0"/>
          </a:xfrm>
          <a:custGeom>
            <a:avLst/>
            <a:gdLst/>
            <a:ahLst/>
            <a:cxnLst/>
            <a:rect l="l" t="t" r="r" b="b"/>
            <a:pathLst>
              <a:path w="7800340" h="0">
                <a:moveTo>
                  <a:pt x="0" y="0"/>
                </a:moveTo>
                <a:lnTo>
                  <a:pt x="7799832" y="0"/>
                </a:lnTo>
              </a:path>
            </a:pathLst>
          </a:custGeom>
          <a:ln w="12192">
            <a:solidFill>
              <a:srgbClr val="ED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08846" y="4874158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64646"/>
                </a:solidFill>
                <a:latin typeface="Arial"/>
                <a:cs typeface="Arial"/>
              </a:rPr>
              <a:t>31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26695">
              <a:lnSpc>
                <a:spcPct val="100000"/>
              </a:lnSpc>
              <a:spcBef>
                <a:spcPts val="95"/>
              </a:spcBef>
            </a:pPr>
            <a:r>
              <a:rPr dirty="0" spc="75"/>
              <a:t>CHRONIC </a:t>
            </a:r>
            <a:r>
              <a:rPr dirty="0" spc="55"/>
              <a:t>AND </a:t>
            </a:r>
            <a:r>
              <a:rPr dirty="0" spc="80"/>
              <a:t>CATASTROPHIC</a:t>
            </a:r>
            <a:r>
              <a:rPr dirty="0" spc="535"/>
              <a:t> </a:t>
            </a:r>
            <a:r>
              <a:rPr dirty="0" spc="80"/>
              <a:t>CONDITIONS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22832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516507" y="4799482"/>
            <a:ext cx="40830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https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  <a:hlinkClick r:id="rId3"/>
              </a:rPr>
              <a:t>://w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ww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  <a:hlinkClick r:id="rId3"/>
              </a:rPr>
              <a:t>.ncoa.org/blog/10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-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  <a:hlinkClick r:id="rId3"/>
              </a:rPr>
              <a:t>common-chronic-diseases-prevention-tips/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77740" y="874775"/>
            <a:ext cx="3747516" cy="3707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77740" y="1921764"/>
            <a:ext cx="2263140" cy="1164590"/>
          </a:xfrm>
          <a:custGeom>
            <a:avLst/>
            <a:gdLst/>
            <a:ahLst/>
            <a:cxnLst/>
            <a:rect l="l" t="t" r="r" b="b"/>
            <a:pathLst>
              <a:path w="2263140" h="1164589">
                <a:moveTo>
                  <a:pt x="0" y="1164336"/>
                </a:moveTo>
                <a:lnTo>
                  <a:pt x="2263140" y="1164336"/>
                </a:lnTo>
                <a:lnTo>
                  <a:pt x="2263140" y="0"/>
                </a:lnTo>
                <a:lnTo>
                  <a:pt x="0" y="0"/>
                </a:lnTo>
                <a:lnTo>
                  <a:pt x="0" y="1164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36208" y="3086100"/>
            <a:ext cx="805180" cy="1019810"/>
          </a:xfrm>
          <a:custGeom>
            <a:avLst/>
            <a:gdLst/>
            <a:ahLst/>
            <a:cxnLst/>
            <a:rect l="l" t="t" r="r" b="b"/>
            <a:pathLst>
              <a:path w="805179" h="1019810">
                <a:moveTo>
                  <a:pt x="0" y="1019556"/>
                </a:moveTo>
                <a:lnTo>
                  <a:pt x="804671" y="1019556"/>
                </a:lnTo>
                <a:lnTo>
                  <a:pt x="804671" y="0"/>
                </a:lnTo>
                <a:lnTo>
                  <a:pt x="0" y="0"/>
                </a:lnTo>
                <a:lnTo>
                  <a:pt x="0" y="10195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519555" y="946784"/>
            <a:ext cx="2618740" cy="3126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ED0000"/>
                </a:solidFill>
                <a:latin typeface="Arial"/>
                <a:cs typeface="Arial"/>
              </a:rPr>
              <a:t>MANAGING </a:t>
            </a:r>
            <a:r>
              <a:rPr dirty="0" sz="1400" b="1">
                <a:solidFill>
                  <a:srgbClr val="ED0000"/>
                </a:solidFill>
                <a:latin typeface="Arial"/>
                <a:cs typeface="Arial"/>
              </a:rPr>
              <a:t>CHRONIC </a:t>
            </a:r>
            <a:r>
              <a:rPr dirty="0" sz="1400" spc="-15" b="1">
                <a:solidFill>
                  <a:srgbClr val="ED0000"/>
                </a:solidFill>
                <a:latin typeface="Arial"/>
                <a:cs typeface="Arial"/>
              </a:rPr>
              <a:t>AND  </a:t>
            </a:r>
            <a:r>
              <a:rPr dirty="0" sz="1400" spc="-25" b="1">
                <a:solidFill>
                  <a:srgbClr val="ED0000"/>
                </a:solidFill>
                <a:latin typeface="Arial"/>
                <a:cs typeface="Arial"/>
              </a:rPr>
              <a:t>CATASTROPHIC </a:t>
            </a:r>
            <a:r>
              <a:rPr dirty="0" sz="1400" spc="-30" b="1">
                <a:solidFill>
                  <a:srgbClr val="ED0000"/>
                </a:solidFill>
                <a:latin typeface="Arial"/>
                <a:cs typeface="Arial"/>
              </a:rPr>
              <a:t>HEALTH  </a:t>
            </a:r>
            <a:r>
              <a:rPr dirty="0" sz="1400" b="1">
                <a:solidFill>
                  <a:srgbClr val="ED0000"/>
                </a:solidFill>
                <a:latin typeface="Arial"/>
                <a:cs typeface="Arial"/>
              </a:rPr>
              <a:t>CONDITIONS IN</a:t>
            </a:r>
            <a:r>
              <a:rPr dirty="0" sz="1400" spc="-70" b="1">
                <a:solidFill>
                  <a:srgbClr val="ED0000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ED0000"/>
                </a:solidFill>
                <a:latin typeface="Arial"/>
                <a:cs typeface="Arial"/>
              </a:rPr>
              <a:t>RETIREMENT: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183515" marR="294640" indent="-158750">
              <a:lnSpc>
                <a:spcPct val="100000"/>
              </a:lnSpc>
              <a:buSzPct val="82142"/>
              <a:buChar char="•"/>
              <a:tabLst>
                <a:tab pos="184150" algn="l"/>
              </a:tabLst>
            </a:pP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Budget and prepare for</a:t>
            </a:r>
            <a:r>
              <a:rPr dirty="0" sz="1400" spc="-17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the  costs of chronic</a:t>
            </a:r>
            <a:r>
              <a:rPr dirty="0" sz="1400" spc="-15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conditions, 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which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become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more  common with</a:t>
            </a:r>
            <a:r>
              <a:rPr dirty="0" sz="1400" spc="-3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age.</a:t>
            </a:r>
            <a:endParaRPr sz="1400">
              <a:latin typeface="Arial"/>
              <a:cs typeface="Arial"/>
            </a:endParaRPr>
          </a:p>
          <a:p>
            <a:pPr marL="183515" marR="237490" indent="-158750">
              <a:lnSpc>
                <a:spcPct val="100000"/>
              </a:lnSpc>
              <a:spcBef>
                <a:spcPts val="600"/>
              </a:spcBef>
              <a:buSzPct val="85714"/>
              <a:buChar char="•"/>
              <a:tabLst>
                <a:tab pos="184150" algn="l"/>
              </a:tabLst>
            </a:pP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Prepare for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catastrophic 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conditions that could</a:t>
            </a:r>
            <a:r>
              <a:rPr dirty="0" sz="1400" spc="-16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impact 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your </a:t>
            </a:r>
            <a:r>
              <a:rPr dirty="0" sz="1400" spc="-15">
                <a:solidFill>
                  <a:srgbClr val="40464A"/>
                </a:solidFill>
                <a:latin typeface="Arial"/>
                <a:cs typeface="Arial"/>
              </a:rPr>
              <a:t>capacity,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both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physical 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and</a:t>
            </a:r>
            <a:r>
              <a:rPr dirty="0" sz="1400" spc="-2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financial.</a:t>
            </a:r>
            <a:endParaRPr sz="1400">
              <a:latin typeface="Arial"/>
              <a:cs typeface="Arial"/>
            </a:endParaRPr>
          </a:p>
          <a:p>
            <a:pPr marL="183515" marR="847725" indent="-158750">
              <a:lnSpc>
                <a:spcPct val="100000"/>
              </a:lnSpc>
              <a:spcBef>
                <a:spcPts val="605"/>
              </a:spcBef>
              <a:buSzPct val="82142"/>
              <a:buChar char="•"/>
              <a:tabLst>
                <a:tab pos="184150" algn="l"/>
              </a:tabLst>
            </a:pP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Consider the</a:t>
            </a:r>
            <a:r>
              <a:rPr dirty="0" sz="1400" spc="-13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impact  of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cognitive</a:t>
            </a:r>
            <a:r>
              <a:rPr dirty="0" sz="1400" spc="-7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decline.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28472"/>
            <a:ext cx="5660390" cy="0"/>
          </a:xfrm>
          <a:custGeom>
            <a:avLst/>
            <a:gdLst/>
            <a:ahLst/>
            <a:cxnLst/>
            <a:rect l="l" t="t" r="r" b="b"/>
            <a:pathLst>
              <a:path w="5660390" h="0">
                <a:moveTo>
                  <a:pt x="0" y="0"/>
                </a:moveTo>
                <a:lnTo>
                  <a:pt x="5660136" y="0"/>
                </a:lnTo>
              </a:path>
            </a:pathLst>
          </a:custGeom>
          <a:ln w="12192">
            <a:solidFill>
              <a:srgbClr val="ED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08846" y="4874158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64646"/>
                </a:solidFill>
                <a:latin typeface="Arial"/>
                <a:cs typeface="Arial"/>
              </a:rPr>
              <a:t>32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6507" y="247015"/>
            <a:ext cx="41344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80"/>
              <a:t>ALZHEIMER’S </a:t>
            </a:r>
            <a:r>
              <a:rPr dirty="0" spc="55"/>
              <a:t>AND</a:t>
            </a:r>
            <a:r>
              <a:rPr dirty="0" spc="355"/>
              <a:t> </a:t>
            </a:r>
            <a:r>
              <a:rPr dirty="0" spc="75"/>
              <a:t>DEMENTIA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20419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TIMING </a:t>
            </a:r>
            <a:r>
              <a:rPr dirty="0"/>
              <a:t>IS </a:t>
            </a:r>
            <a:r>
              <a:rPr dirty="0" spc="-10"/>
              <a:t>CRITICAL </a:t>
            </a:r>
            <a:r>
              <a:rPr dirty="0" spc="-5"/>
              <a:t>WHEN SOMEONE </a:t>
            </a:r>
            <a:r>
              <a:rPr dirty="0"/>
              <a:t>IS </a:t>
            </a:r>
            <a:r>
              <a:rPr dirty="0" spc="-10"/>
              <a:t>DIAGNOSED WITH </a:t>
            </a:r>
            <a:r>
              <a:rPr dirty="0" spc="-15"/>
              <a:t>THE</a:t>
            </a:r>
            <a:r>
              <a:rPr dirty="0" spc="130"/>
              <a:t> </a:t>
            </a:r>
            <a:r>
              <a:rPr dirty="0" spc="-10"/>
              <a:t>DISEASE.</a:t>
            </a:r>
          </a:p>
          <a:p>
            <a:pPr marL="1027430" indent="-182880">
              <a:lnSpc>
                <a:spcPct val="100000"/>
              </a:lnSpc>
              <a:spcBef>
                <a:spcPts val="1125"/>
              </a:spcBef>
              <a:buSzPct val="82142"/>
              <a:buChar char="•"/>
              <a:tabLst>
                <a:tab pos="1027430" algn="l"/>
                <a:tab pos="1028065" algn="l"/>
              </a:tabLst>
            </a:pPr>
            <a:r>
              <a:rPr dirty="0" sz="1400" b="0">
                <a:solidFill>
                  <a:srgbClr val="40464A"/>
                </a:solidFill>
                <a:latin typeface="Arial"/>
                <a:cs typeface="Arial"/>
              </a:rPr>
              <a:t>Alzheimer’s </a:t>
            </a:r>
            <a:r>
              <a:rPr dirty="0" sz="1400" spc="-5" b="0">
                <a:solidFill>
                  <a:srgbClr val="40464A"/>
                </a:solidFill>
                <a:latin typeface="Arial"/>
                <a:cs typeface="Arial"/>
              </a:rPr>
              <a:t>is </a:t>
            </a:r>
            <a:r>
              <a:rPr dirty="0" sz="1400" b="0">
                <a:solidFill>
                  <a:srgbClr val="40464A"/>
                </a:solidFill>
                <a:latin typeface="Arial"/>
                <a:cs typeface="Arial"/>
              </a:rPr>
              <a:t>a </a:t>
            </a:r>
            <a:r>
              <a:rPr dirty="0" sz="1400" spc="-5" b="0">
                <a:solidFill>
                  <a:srgbClr val="40464A"/>
                </a:solidFill>
                <a:latin typeface="Arial"/>
                <a:cs typeface="Arial"/>
              </a:rPr>
              <a:t>progressive</a:t>
            </a:r>
            <a:r>
              <a:rPr dirty="0" sz="1400" spc="-70" b="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40464A"/>
                </a:solidFill>
                <a:latin typeface="Arial"/>
                <a:cs typeface="Arial"/>
              </a:rPr>
              <a:t>disease</a:t>
            </a:r>
            <a:endParaRPr sz="1400">
              <a:latin typeface="Arial"/>
              <a:cs typeface="Arial"/>
            </a:endParaRPr>
          </a:p>
          <a:p>
            <a:pPr marL="1027430" marR="18415" indent="-182880">
              <a:lnSpc>
                <a:spcPct val="100000"/>
              </a:lnSpc>
              <a:spcBef>
                <a:spcPts val="600"/>
              </a:spcBef>
              <a:buSzPct val="82142"/>
              <a:buChar char="•"/>
              <a:tabLst>
                <a:tab pos="1027430" algn="l"/>
                <a:tab pos="1028065" algn="l"/>
              </a:tabLst>
            </a:pPr>
            <a:r>
              <a:rPr dirty="0" sz="1400" b="0">
                <a:solidFill>
                  <a:srgbClr val="40464A"/>
                </a:solidFill>
                <a:latin typeface="Arial"/>
                <a:cs typeface="Arial"/>
              </a:rPr>
              <a:t>Alzheimer’s </a:t>
            </a:r>
            <a:r>
              <a:rPr dirty="0" sz="1400" spc="-5" b="0">
                <a:solidFill>
                  <a:srgbClr val="40464A"/>
                </a:solidFill>
                <a:latin typeface="Arial"/>
                <a:cs typeface="Arial"/>
              </a:rPr>
              <a:t>patients are prone </a:t>
            </a:r>
            <a:r>
              <a:rPr dirty="0" sz="1400" b="0">
                <a:solidFill>
                  <a:srgbClr val="40464A"/>
                </a:solidFill>
                <a:latin typeface="Arial"/>
                <a:cs typeface="Arial"/>
              </a:rPr>
              <a:t>to </a:t>
            </a:r>
            <a:r>
              <a:rPr dirty="0" sz="1400" spc="-5" b="0">
                <a:solidFill>
                  <a:srgbClr val="40464A"/>
                </a:solidFill>
                <a:latin typeface="Arial"/>
                <a:cs typeface="Arial"/>
              </a:rPr>
              <a:t>money mismanagement, poor financial choices and  </a:t>
            </a:r>
            <a:r>
              <a:rPr dirty="0" sz="1400" b="0">
                <a:solidFill>
                  <a:srgbClr val="40464A"/>
                </a:solidFill>
                <a:latin typeface="Arial"/>
                <a:cs typeface="Arial"/>
              </a:rPr>
              <a:t>are </a:t>
            </a:r>
            <a:r>
              <a:rPr dirty="0" sz="1400" spc="-5" b="0">
                <a:solidFill>
                  <a:srgbClr val="40464A"/>
                </a:solidFill>
                <a:latin typeface="Arial"/>
                <a:cs typeface="Arial"/>
              </a:rPr>
              <a:t>vulnerable </a:t>
            </a:r>
            <a:r>
              <a:rPr dirty="0" sz="1400" b="0">
                <a:solidFill>
                  <a:srgbClr val="40464A"/>
                </a:solidFill>
                <a:latin typeface="Arial"/>
                <a:cs typeface="Arial"/>
              </a:rPr>
              <a:t>to elder</a:t>
            </a:r>
            <a:r>
              <a:rPr dirty="0" sz="1400" spc="-75" b="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40464A"/>
                </a:solidFill>
                <a:latin typeface="Arial"/>
                <a:cs typeface="Arial"/>
              </a:rPr>
              <a:t>fraud</a:t>
            </a:r>
            <a:endParaRPr sz="1400">
              <a:latin typeface="Arial"/>
              <a:cs typeface="Arial"/>
            </a:endParaRPr>
          </a:p>
          <a:p>
            <a:pPr marL="1027430" marR="1132205" indent="-182880">
              <a:lnSpc>
                <a:spcPct val="100000"/>
              </a:lnSpc>
              <a:spcBef>
                <a:spcPts val="600"/>
              </a:spcBef>
              <a:buSzPct val="82142"/>
              <a:buChar char="•"/>
              <a:tabLst>
                <a:tab pos="1027430" algn="l"/>
                <a:tab pos="1028065" algn="l"/>
              </a:tabLst>
            </a:pPr>
            <a:r>
              <a:rPr dirty="0" sz="1400" spc="-5" b="0">
                <a:solidFill>
                  <a:srgbClr val="40464A"/>
                </a:solidFill>
                <a:latin typeface="Arial"/>
                <a:cs typeface="Arial"/>
              </a:rPr>
              <a:t>There are more than 16 million caregivers of victims of </a:t>
            </a:r>
            <a:r>
              <a:rPr dirty="0" sz="1400" b="0">
                <a:solidFill>
                  <a:srgbClr val="40464A"/>
                </a:solidFill>
                <a:latin typeface="Arial"/>
                <a:cs typeface="Arial"/>
              </a:rPr>
              <a:t>Alzheimer’s </a:t>
            </a:r>
            <a:r>
              <a:rPr dirty="0" sz="1400" spc="-5" b="0">
                <a:solidFill>
                  <a:srgbClr val="40464A"/>
                </a:solidFill>
                <a:latin typeface="Arial"/>
                <a:cs typeface="Arial"/>
              </a:rPr>
              <a:t>and  </a:t>
            </a:r>
            <a:r>
              <a:rPr dirty="0" sz="1400" b="0">
                <a:solidFill>
                  <a:srgbClr val="40464A"/>
                </a:solidFill>
                <a:latin typeface="Arial"/>
                <a:cs typeface="Arial"/>
              </a:rPr>
              <a:t>other</a:t>
            </a:r>
            <a:r>
              <a:rPr dirty="0" sz="1400" spc="-35" b="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spc="-5" b="0">
                <a:solidFill>
                  <a:srgbClr val="40464A"/>
                </a:solidFill>
                <a:latin typeface="Arial"/>
                <a:cs typeface="Arial"/>
              </a:rPr>
              <a:t>dementias¹</a:t>
            </a:r>
            <a:endParaRPr sz="1400">
              <a:latin typeface="Arial"/>
              <a:cs typeface="Arial"/>
            </a:endParaRPr>
          </a:p>
          <a:p>
            <a:pPr marL="1027430" indent="-182880">
              <a:lnSpc>
                <a:spcPct val="100000"/>
              </a:lnSpc>
              <a:spcBef>
                <a:spcPts val="600"/>
              </a:spcBef>
              <a:buSzPct val="82142"/>
              <a:buChar char="•"/>
              <a:tabLst>
                <a:tab pos="1027430" algn="l"/>
                <a:tab pos="1028065" algn="l"/>
              </a:tabLst>
            </a:pPr>
            <a:r>
              <a:rPr dirty="0" sz="1400" b="0">
                <a:solidFill>
                  <a:srgbClr val="40464A"/>
                </a:solidFill>
                <a:latin typeface="Arial"/>
                <a:cs typeface="Arial"/>
              </a:rPr>
              <a:t>Legal decisions and documents </a:t>
            </a:r>
            <a:r>
              <a:rPr dirty="0" sz="1400" spc="-5" b="0">
                <a:solidFill>
                  <a:srgbClr val="40464A"/>
                </a:solidFill>
                <a:latin typeface="Arial"/>
                <a:cs typeface="Arial"/>
              </a:rPr>
              <a:t>will </a:t>
            </a:r>
            <a:r>
              <a:rPr dirty="0" sz="1400" b="0">
                <a:solidFill>
                  <a:srgbClr val="40464A"/>
                </a:solidFill>
                <a:latin typeface="Arial"/>
                <a:cs typeface="Arial"/>
              </a:rPr>
              <a:t>be</a:t>
            </a:r>
            <a:r>
              <a:rPr dirty="0" sz="1400" spc="-120" b="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40464A"/>
                </a:solidFill>
                <a:latin typeface="Arial"/>
                <a:cs typeface="Arial"/>
              </a:rPr>
              <a:t>required</a:t>
            </a:r>
            <a:endParaRPr sz="1400">
              <a:latin typeface="Arial"/>
              <a:cs typeface="Arial"/>
            </a:endParaRPr>
          </a:p>
          <a:p>
            <a:pPr marL="1027430" marR="5080" indent="-182880">
              <a:lnSpc>
                <a:spcPct val="100000"/>
              </a:lnSpc>
              <a:spcBef>
                <a:spcPts val="600"/>
              </a:spcBef>
              <a:buSzPct val="82142"/>
              <a:buChar char="•"/>
              <a:tabLst>
                <a:tab pos="1027430" algn="l"/>
                <a:tab pos="1028065" algn="l"/>
              </a:tabLst>
            </a:pPr>
            <a:r>
              <a:rPr dirty="0" sz="1400" spc="-85" b="0">
                <a:solidFill>
                  <a:srgbClr val="40464A"/>
                </a:solidFill>
                <a:latin typeface="Arial"/>
                <a:cs typeface="Arial"/>
              </a:rPr>
              <a:t>To </a:t>
            </a:r>
            <a:r>
              <a:rPr dirty="0" sz="1400" spc="-5" b="0">
                <a:solidFill>
                  <a:srgbClr val="40464A"/>
                </a:solidFill>
                <a:latin typeface="Arial"/>
                <a:cs typeface="Arial"/>
              </a:rPr>
              <a:t>draft certain legal documents, </a:t>
            </a:r>
            <a:r>
              <a:rPr dirty="0" sz="1400" spc="-10" b="0">
                <a:solidFill>
                  <a:srgbClr val="40464A"/>
                </a:solidFill>
                <a:latin typeface="Arial"/>
                <a:cs typeface="Arial"/>
              </a:rPr>
              <a:t>you </a:t>
            </a:r>
            <a:r>
              <a:rPr dirty="0" sz="1400" spc="-5" b="0">
                <a:solidFill>
                  <a:srgbClr val="40464A"/>
                </a:solidFill>
                <a:latin typeface="Arial"/>
                <a:cs typeface="Arial"/>
              </a:rPr>
              <a:t>may be </a:t>
            </a:r>
            <a:r>
              <a:rPr dirty="0" sz="1400" b="0">
                <a:solidFill>
                  <a:srgbClr val="40464A"/>
                </a:solidFill>
                <a:latin typeface="Arial"/>
                <a:cs typeface="Arial"/>
              </a:rPr>
              <a:t>required to </a:t>
            </a:r>
            <a:r>
              <a:rPr dirty="0" sz="1400" spc="-5" b="0">
                <a:solidFill>
                  <a:srgbClr val="40464A"/>
                </a:solidFill>
                <a:latin typeface="Arial"/>
                <a:cs typeface="Arial"/>
              </a:rPr>
              <a:t>demonstrate </a:t>
            </a:r>
            <a:r>
              <a:rPr dirty="0" sz="1400" b="0">
                <a:solidFill>
                  <a:srgbClr val="40464A"/>
                </a:solidFill>
                <a:latin typeface="Arial"/>
                <a:cs typeface="Arial"/>
              </a:rPr>
              <a:t>“legal </a:t>
            </a:r>
            <a:r>
              <a:rPr dirty="0" sz="1400" spc="-5" b="0">
                <a:solidFill>
                  <a:srgbClr val="40464A"/>
                </a:solidFill>
                <a:latin typeface="Arial"/>
                <a:cs typeface="Arial"/>
              </a:rPr>
              <a:t>capacity”  </a:t>
            </a:r>
            <a:r>
              <a:rPr dirty="0" sz="1400" b="0">
                <a:solidFill>
                  <a:srgbClr val="40464A"/>
                </a:solidFill>
                <a:latin typeface="Arial"/>
                <a:cs typeface="Arial"/>
              </a:rPr>
              <a:t>to </a:t>
            </a:r>
            <a:r>
              <a:rPr dirty="0" sz="1400" spc="-5" b="0">
                <a:solidFill>
                  <a:srgbClr val="40464A"/>
                </a:solidFill>
                <a:latin typeface="Arial"/>
                <a:cs typeface="Arial"/>
              </a:rPr>
              <a:t>make</a:t>
            </a:r>
            <a:r>
              <a:rPr dirty="0" sz="1400" spc="-40" b="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40464A"/>
                </a:solidFill>
                <a:latin typeface="Arial"/>
                <a:cs typeface="Arial"/>
              </a:rPr>
              <a:t>decisions</a:t>
            </a:r>
            <a:endParaRPr sz="1400">
              <a:latin typeface="Arial"/>
              <a:cs typeface="Arial"/>
            </a:endParaRPr>
          </a:p>
          <a:p>
            <a:pPr lvl="1" marL="1305560" indent="-227329">
              <a:lnSpc>
                <a:spcPct val="100000"/>
              </a:lnSpc>
              <a:spcBef>
                <a:spcPts val="555"/>
              </a:spcBef>
              <a:buSzPct val="103571"/>
              <a:buFont typeface="Lucida Sans"/>
              <a:buChar char="–"/>
              <a:tabLst>
                <a:tab pos="1306195" algn="l"/>
              </a:tabLst>
            </a:pP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Wills</a:t>
            </a:r>
            <a:endParaRPr sz="1400">
              <a:latin typeface="Arial"/>
              <a:cs typeface="Arial"/>
            </a:endParaRPr>
          </a:p>
          <a:p>
            <a:pPr lvl="1" marL="1305560" indent="-227329">
              <a:lnSpc>
                <a:spcPct val="100000"/>
              </a:lnSpc>
              <a:spcBef>
                <a:spcPts val="240"/>
              </a:spcBef>
              <a:buSzPct val="103571"/>
              <a:buFont typeface="Lucida Sans"/>
              <a:buChar char="–"/>
              <a:tabLst>
                <a:tab pos="1306195" algn="l"/>
              </a:tabLst>
            </a:pP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Advance</a:t>
            </a:r>
            <a:r>
              <a:rPr dirty="0" sz="1400" spc="-2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Directives</a:t>
            </a:r>
            <a:endParaRPr sz="1400">
              <a:latin typeface="Arial"/>
              <a:cs typeface="Arial"/>
            </a:endParaRPr>
          </a:p>
          <a:p>
            <a:pPr lvl="1" marL="1305560" indent="-227329">
              <a:lnSpc>
                <a:spcPct val="100000"/>
              </a:lnSpc>
              <a:spcBef>
                <a:spcPts val="240"/>
              </a:spcBef>
              <a:buSzPct val="103571"/>
              <a:buFont typeface="Lucida Sans"/>
              <a:buChar char="–"/>
              <a:tabLst>
                <a:tab pos="1306195" algn="l"/>
              </a:tabLst>
            </a:pP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POAs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98448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515872" y="4878120"/>
            <a:ext cx="36734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27777" sz="900">
                <a:solidFill>
                  <a:srgbClr val="40464A"/>
                </a:solidFill>
                <a:latin typeface="Arial"/>
                <a:cs typeface="Arial"/>
              </a:rPr>
              <a:t>1. </a:t>
            </a:r>
            <a:r>
              <a:rPr dirty="0" sz="900" spc="-5" i="1">
                <a:solidFill>
                  <a:srgbClr val="40464A"/>
                </a:solidFill>
                <a:latin typeface="Arial"/>
                <a:cs typeface="Arial"/>
              </a:rPr>
              <a:t>Alzheimer's </a:t>
            </a:r>
            <a:r>
              <a:rPr dirty="0" sz="900" i="1">
                <a:solidFill>
                  <a:srgbClr val="40464A"/>
                </a:solidFill>
                <a:latin typeface="Arial"/>
                <a:cs typeface="Arial"/>
              </a:rPr>
              <a:t>Disease Caregivers</a:t>
            </a:r>
            <a:r>
              <a:rPr dirty="0" sz="900">
                <a:solidFill>
                  <a:srgbClr val="40464A"/>
                </a:solidFill>
                <a:latin typeface="Arial"/>
                <a:cs typeface="Arial"/>
              </a:rPr>
              <a:t>. </a:t>
            </a:r>
            <a:r>
              <a:rPr dirty="0" sz="900" spc="-5">
                <a:solidFill>
                  <a:srgbClr val="40464A"/>
                </a:solidFill>
                <a:latin typeface="Arial"/>
                <a:cs typeface="Arial"/>
              </a:rPr>
              <a:t>Alzheimer’s </a:t>
            </a:r>
            <a:r>
              <a:rPr dirty="0" sz="900">
                <a:solidFill>
                  <a:srgbClr val="40464A"/>
                </a:solidFill>
                <a:latin typeface="Arial"/>
                <a:cs typeface="Arial"/>
              </a:rPr>
              <a:t>Association. </a:t>
            </a:r>
            <a:r>
              <a:rPr dirty="0" sz="900" spc="-5">
                <a:solidFill>
                  <a:srgbClr val="40464A"/>
                </a:solidFill>
                <a:latin typeface="Arial"/>
                <a:cs typeface="Arial"/>
              </a:rPr>
              <a:t>March</a:t>
            </a:r>
            <a:r>
              <a:rPr dirty="0" sz="900" spc="-1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40464A"/>
                </a:solidFill>
                <a:latin typeface="Arial"/>
                <a:cs typeface="Arial"/>
              </a:rPr>
              <a:t>2018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8846" y="4874158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64646"/>
                </a:solidFill>
                <a:latin typeface="Arial"/>
                <a:cs typeface="Arial"/>
              </a:rPr>
              <a:t>33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9259" y="247015"/>
            <a:ext cx="32734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70"/>
              <a:t>POWERS </a:t>
            </a:r>
            <a:r>
              <a:rPr dirty="0" spc="40"/>
              <a:t>OF</a:t>
            </a:r>
            <a:r>
              <a:rPr dirty="0" spc="254"/>
              <a:t> </a:t>
            </a:r>
            <a:r>
              <a:rPr dirty="0" spc="75"/>
              <a:t>ATTORNEY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728472"/>
            <a:ext cx="3731260" cy="0"/>
          </a:xfrm>
          <a:custGeom>
            <a:avLst/>
            <a:gdLst/>
            <a:ahLst/>
            <a:cxnLst/>
            <a:rect l="l" t="t" r="r" b="b"/>
            <a:pathLst>
              <a:path w="3731260" h="0">
                <a:moveTo>
                  <a:pt x="0" y="0"/>
                </a:moveTo>
                <a:lnTo>
                  <a:pt x="3730752" y="0"/>
                </a:lnTo>
              </a:path>
            </a:pathLst>
          </a:custGeom>
          <a:ln w="12192">
            <a:solidFill>
              <a:srgbClr val="ED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17068" y="1022350"/>
            <a:ext cx="7915909" cy="3498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765" marR="650875">
              <a:lnSpc>
                <a:spcPct val="100000"/>
              </a:lnSpc>
              <a:spcBef>
                <a:spcPts val="100"/>
              </a:spcBef>
            </a:pPr>
            <a:r>
              <a:rPr dirty="0" sz="1500" spc="-15" b="1">
                <a:solidFill>
                  <a:srgbClr val="E6001E"/>
                </a:solidFill>
                <a:latin typeface="Arial"/>
                <a:cs typeface="Arial"/>
              </a:rPr>
              <a:t>THE TOOLS </a:t>
            </a:r>
            <a:r>
              <a:rPr dirty="0" sz="1500" spc="-5" b="1">
                <a:solidFill>
                  <a:srgbClr val="E6001E"/>
                </a:solidFill>
                <a:latin typeface="Arial"/>
                <a:cs typeface="Arial"/>
              </a:rPr>
              <a:t>USED </a:t>
            </a:r>
            <a:r>
              <a:rPr dirty="0" sz="1500" spc="-30" b="1">
                <a:solidFill>
                  <a:srgbClr val="E6001E"/>
                </a:solidFill>
                <a:latin typeface="Arial"/>
                <a:cs typeface="Arial"/>
              </a:rPr>
              <a:t>TO </a:t>
            </a:r>
            <a:r>
              <a:rPr dirty="0" sz="1500" spc="-25" b="1">
                <a:solidFill>
                  <a:srgbClr val="E6001E"/>
                </a:solidFill>
                <a:latin typeface="Arial"/>
                <a:cs typeface="Arial"/>
              </a:rPr>
              <a:t>PREPARE </a:t>
            </a:r>
            <a:r>
              <a:rPr dirty="0" sz="1500" spc="-5" b="1">
                <a:solidFill>
                  <a:srgbClr val="E6001E"/>
                </a:solidFill>
                <a:latin typeface="Arial"/>
                <a:cs typeface="Arial"/>
              </a:rPr>
              <a:t>FOR COGNITIVE DECLINE OR </a:t>
            </a:r>
            <a:r>
              <a:rPr dirty="0" sz="1500" spc="-20" b="1">
                <a:solidFill>
                  <a:srgbClr val="E6001E"/>
                </a:solidFill>
                <a:latin typeface="Arial"/>
                <a:cs typeface="Arial"/>
              </a:rPr>
              <a:t>ANY </a:t>
            </a:r>
            <a:r>
              <a:rPr dirty="0" sz="1500" spc="-10" b="1">
                <a:solidFill>
                  <a:srgbClr val="E6001E"/>
                </a:solidFill>
                <a:latin typeface="Arial"/>
                <a:cs typeface="Arial"/>
              </a:rPr>
              <a:t>OTHER  </a:t>
            </a:r>
            <a:r>
              <a:rPr dirty="0" sz="1500" spc="-25" b="1">
                <a:solidFill>
                  <a:srgbClr val="E6001E"/>
                </a:solidFill>
                <a:latin typeface="Arial"/>
                <a:cs typeface="Arial"/>
              </a:rPr>
              <a:t>CATASTROPHIC </a:t>
            </a:r>
            <a:r>
              <a:rPr dirty="0" sz="1500" spc="-30" b="1">
                <a:solidFill>
                  <a:srgbClr val="E6001E"/>
                </a:solidFill>
                <a:latin typeface="Arial"/>
                <a:cs typeface="Arial"/>
              </a:rPr>
              <a:t>HEALTH </a:t>
            </a:r>
            <a:r>
              <a:rPr dirty="0" sz="1500" spc="-10" b="1">
                <a:solidFill>
                  <a:srgbClr val="E6001E"/>
                </a:solidFill>
                <a:latin typeface="Arial"/>
                <a:cs typeface="Arial"/>
              </a:rPr>
              <a:t>CONDITION </a:t>
            </a:r>
            <a:r>
              <a:rPr dirty="0" sz="1500" spc="-20" b="1">
                <a:solidFill>
                  <a:srgbClr val="E6001E"/>
                </a:solidFill>
                <a:latin typeface="Arial"/>
                <a:cs typeface="Arial"/>
              </a:rPr>
              <a:t>ARE </a:t>
            </a:r>
            <a:r>
              <a:rPr dirty="0" sz="1500" spc="-15" b="1">
                <a:solidFill>
                  <a:srgbClr val="E6001E"/>
                </a:solidFill>
                <a:latin typeface="Arial"/>
                <a:cs typeface="Arial"/>
              </a:rPr>
              <a:t>THE SAME. </a:t>
            </a:r>
            <a:r>
              <a:rPr dirty="0" sz="1500" spc="-5" b="1">
                <a:solidFill>
                  <a:srgbClr val="E6001E"/>
                </a:solidFill>
                <a:latin typeface="Arial"/>
                <a:cs typeface="Arial"/>
              </a:rPr>
              <a:t>SOME </a:t>
            </a:r>
            <a:r>
              <a:rPr dirty="0" sz="1500" b="1">
                <a:solidFill>
                  <a:srgbClr val="E6001E"/>
                </a:solidFill>
                <a:latin typeface="Arial"/>
                <a:cs typeface="Arial"/>
              </a:rPr>
              <a:t>OF </a:t>
            </a:r>
            <a:r>
              <a:rPr dirty="0" sz="1500" spc="-15" b="1">
                <a:solidFill>
                  <a:srgbClr val="E6001E"/>
                </a:solidFill>
                <a:latin typeface="Arial"/>
                <a:cs typeface="Arial"/>
              </a:rPr>
              <a:t>THE </a:t>
            </a:r>
            <a:r>
              <a:rPr dirty="0" sz="1500" spc="-20" b="1">
                <a:solidFill>
                  <a:srgbClr val="E6001E"/>
                </a:solidFill>
                <a:latin typeface="Arial"/>
                <a:cs typeface="Arial"/>
              </a:rPr>
              <a:t>PRIMARY  </a:t>
            </a:r>
            <a:r>
              <a:rPr dirty="0" sz="1500" spc="-10" b="1">
                <a:solidFill>
                  <a:srgbClr val="E6001E"/>
                </a:solidFill>
                <a:latin typeface="Arial"/>
                <a:cs typeface="Arial"/>
              </a:rPr>
              <a:t>ELEMENTS </a:t>
            </a:r>
            <a:r>
              <a:rPr dirty="0" sz="1500" b="1">
                <a:solidFill>
                  <a:srgbClr val="E6001E"/>
                </a:solidFill>
                <a:latin typeface="Arial"/>
                <a:cs typeface="Arial"/>
              </a:rPr>
              <a:t>OF </a:t>
            </a:r>
            <a:r>
              <a:rPr dirty="0" sz="1500" spc="-5" b="1">
                <a:solidFill>
                  <a:srgbClr val="E6001E"/>
                </a:solidFill>
                <a:latin typeface="Arial"/>
                <a:cs typeface="Arial"/>
              </a:rPr>
              <a:t>A SOLID </a:t>
            </a:r>
            <a:r>
              <a:rPr dirty="0" sz="1500" spc="-15" b="1">
                <a:solidFill>
                  <a:srgbClr val="E6001E"/>
                </a:solidFill>
                <a:latin typeface="Arial"/>
                <a:cs typeface="Arial"/>
              </a:rPr>
              <a:t>PLAN</a:t>
            </a:r>
            <a:r>
              <a:rPr dirty="0" sz="1500" spc="-35" b="1">
                <a:solidFill>
                  <a:srgbClr val="E6001E"/>
                </a:solidFill>
                <a:latin typeface="Arial"/>
                <a:cs typeface="Arial"/>
              </a:rPr>
              <a:t> </a:t>
            </a:r>
            <a:r>
              <a:rPr dirty="0" sz="1500" spc="-5" b="1">
                <a:solidFill>
                  <a:srgbClr val="E6001E"/>
                </a:solidFill>
                <a:latin typeface="Arial"/>
                <a:cs typeface="Arial"/>
              </a:rPr>
              <a:t>INCLUDE: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10" b="1">
                <a:solidFill>
                  <a:srgbClr val="40464A"/>
                </a:solidFill>
                <a:latin typeface="Arial"/>
                <a:cs typeface="Arial"/>
              </a:rPr>
              <a:t>GENERAL </a:t>
            </a:r>
            <a:r>
              <a:rPr dirty="0" sz="1400" b="1">
                <a:solidFill>
                  <a:srgbClr val="40464A"/>
                </a:solidFill>
                <a:latin typeface="Arial"/>
                <a:cs typeface="Arial"/>
              </a:rPr>
              <a:t>POWER OF</a:t>
            </a:r>
            <a:r>
              <a:rPr dirty="0" sz="1400" spc="-65" b="1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40464A"/>
                </a:solidFill>
                <a:latin typeface="Arial"/>
                <a:cs typeface="Arial"/>
              </a:rPr>
              <a:t>ATTORNEY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Grants broad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powers, terminates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upon death, disability or</a:t>
            </a:r>
            <a:r>
              <a:rPr dirty="0" sz="1400" spc="-204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incapacitation.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15" b="1">
                <a:solidFill>
                  <a:srgbClr val="40464A"/>
                </a:solidFill>
                <a:latin typeface="Arial"/>
                <a:cs typeface="Arial"/>
              </a:rPr>
              <a:t>DURABLE </a:t>
            </a:r>
            <a:r>
              <a:rPr dirty="0" sz="1400" b="1">
                <a:solidFill>
                  <a:srgbClr val="40464A"/>
                </a:solidFill>
                <a:latin typeface="Arial"/>
                <a:cs typeface="Arial"/>
              </a:rPr>
              <a:t>POWER OF</a:t>
            </a:r>
            <a:r>
              <a:rPr dirty="0" sz="1400" spc="-5" b="1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40464A"/>
                </a:solidFill>
                <a:latin typeface="Arial"/>
                <a:cs typeface="Arial"/>
              </a:rPr>
              <a:t>ATTORNEY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Includes</a:t>
            </a:r>
            <a:r>
              <a:rPr dirty="0" sz="1400" spc="-4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a</a:t>
            </a:r>
            <a:r>
              <a:rPr dirty="0" sz="1400" spc="-1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durable</a:t>
            </a:r>
            <a:r>
              <a:rPr dirty="0" sz="1400" spc="-3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clause</a:t>
            </a:r>
            <a:r>
              <a:rPr dirty="0" sz="1400" spc="-2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that</a:t>
            </a:r>
            <a:r>
              <a:rPr dirty="0" sz="1400" spc="-3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keeps</a:t>
            </a:r>
            <a:r>
              <a:rPr dirty="0" sz="1400" spc="-2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the</a:t>
            </a:r>
            <a:r>
              <a:rPr dirty="0" sz="1400" spc="-2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POA</a:t>
            </a:r>
            <a:r>
              <a:rPr dirty="0" sz="1400" spc="-8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in</a:t>
            </a:r>
            <a:r>
              <a:rPr dirty="0" sz="1400" spc="-1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force</a:t>
            </a:r>
            <a:r>
              <a:rPr dirty="0" sz="1400" spc="-2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after</a:t>
            </a:r>
            <a:r>
              <a:rPr dirty="0" sz="1400" spc="-4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the</a:t>
            </a:r>
            <a:r>
              <a:rPr dirty="0" sz="1400" spc="-1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incapacity</a:t>
            </a:r>
            <a:r>
              <a:rPr dirty="0" sz="1400" spc="-5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of</a:t>
            </a:r>
            <a:r>
              <a:rPr dirty="0" sz="1400" spc="-1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the</a:t>
            </a:r>
            <a:r>
              <a:rPr dirty="0" sz="1400" spc="-2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principal</a:t>
            </a:r>
            <a:r>
              <a:rPr dirty="0" sz="1400" spc="-2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but</a:t>
            </a:r>
            <a:r>
              <a:rPr dirty="0" sz="1400" spc="-2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will</a:t>
            </a:r>
            <a:r>
              <a:rPr dirty="0" sz="1400" spc="1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end 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upon</a:t>
            </a:r>
            <a:r>
              <a:rPr dirty="0" sz="1400" spc="-2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death.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10" b="1">
                <a:solidFill>
                  <a:srgbClr val="40464A"/>
                </a:solidFill>
                <a:latin typeface="Arial"/>
                <a:cs typeface="Arial"/>
              </a:rPr>
              <a:t>SPECIAL </a:t>
            </a:r>
            <a:r>
              <a:rPr dirty="0" sz="1400" b="1">
                <a:solidFill>
                  <a:srgbClr val="40464A"/>
                </a:solidFill>
                <a:latin typeface="Arial"/>
                <a:cs typeface="Arial"/>
              </a:rPr>
              <a:t>OR LIMITED POWER OF</a:t>
            </a:r>
            <a:r>
              <a:rPr dirty="0" sz="1400" spc="-114" b="1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40464A"/>
                </a:solidFill>
                <a:latin typeface="Arial"/>
                <a:cs typeface="Arial"/>
              </a:rPr>
              <a:t>ATTORNEY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The</a:t>
            </a:r>
            <a:r>
              <a:rPr dirty="0" sz="1400" spc="-2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agent</a:t>
            </a:r>
            <a:r>
              <a:rPr dirty="0" sz="1400" spc="-2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is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only</a:t>
            </a:r>
            <a:r>
              <a:rPr dirty="0" sz="1400" spc="-1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granted</a:t>
            </a:r>
            <a:r>
              <a:rPr dirty="0" sz="1400" spc="-4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power over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limited</a:t>
            </a:r>
            <a:r>
              <a:rPr dirty="0" sz="1400" spc="-2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or</a:t>
            </a:r>
            <a:r>
              <a:rPr dirty="0" sz="1400" spc="-1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specific</a:t>
            </a:r>
            <a:r>
              <a:rPr dirty="0" sz="1400" spc="-4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areas,</a:t>
            </a:r>
            <a:r>
              <a:rPr dirty="0" sz="1400" spc="-3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such</a:t>
            </a:r>
            <a:r>
              <a:rPr dirty="0" sz="1400" spc="-3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as finances</a:t>
            </a:r>
            <a:r>
              <a:rPr dirty="0" sz="1400" spc="-5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or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 healthcare.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solidFill>
                  <a:srgbClr val="40464A"/>
                </a:solidFill>
                <a:latin typeface="Arial"/>
                <a:cs typeface="Arial"/>
              </a:rPr>
              <a:t>SPRINGING </a:t>
            </a:r>
            <a:r>
              <a:rPr dirty="0" sz="1400" b="1">
                <a:solidFill>
                  <a:srgbClr val="40464A"/>
                </a:solidFill>
                <a:latin typeface="Arial"/>
                <a:cs typeface="Arial"/>
              </a:rPr>
              <a:t>POWER OF</a:t>
            </a:r>
            <a:r>
              <a:rPr dirty="0" sz="1400" spc="-85" b="1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40464A"/>
                </a:solidFill>
                <a:latin typeface="Arial"/>
                <a:cs typeface="Arial"/>
              </a:rPr>
              <a:t>ATTORNEY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The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POA is not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active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until the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occurrence </a:t>
            </a:r>
            <a:r>
              <a:rPr dirty="0" sz="1400">
                <a:solidFill>
                  <a:srgbClr val="40464A"/>
                </a:solidFill>
                <a:latin typeface="Arial"/>
                <a:cs typeface="Arial"/>
              </a:rPr>
              <a:t>of a specific</a:t>
            </a:r>
            <a:r>
              <a:rPr dirty="0" sz="1400" spc="-27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0464A"/>
                </a:solidFill>
                <a:latin typeface="Arial"/>
                <a:cs typeface="Arial"/>
              </a:rPr>
              <a:t>event.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28472"/>
            <a:ext cx="4434840" cy="0"/>
          </a:xfrm>
          <a:custGeom>
            <a:avLst/>
            <a:gdLst/>
            <a:ahLst/>
            <a:cxnLst/>
            <a:rect l="l" t="t" r="r" b="b"/>
            <a:pathLst>
              <a:path w="4434840" h="0">
                <a:moveTo>
                  <a:pt x="0" y="0"/>
                </a:moveTo>
                <a:lnTo>
                  <a:pt x="4434840" y="0"/>
                </a:lnTo>
              </a:path>
            </a:pathLst>
          </a:custGeom>
          <a:ln w="12192">
            <a:solidFill>
              <a:srgbClr val="ED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08846" y="4874158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64646"/>
                </a:solidFill>
                <a:latin typeface="Arial"/>
                <a:cs typeface="Arial"/>
              </a:rPr>
              <a:t>34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6507" y="247015"/>
            <a:ext cx="28898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70"/>
              <a:t>DEATH </a:t>
            </a:r>
            <a:r>
              <a:rPr dirty="0" spc="40"/>
              <a:t>OF </a:t>
            </a:r>
            <a:r>
              <a:rPr dirty="0" spc="-5"/>
              <a:t>A</a:t>
            </a:r>
            <a:r>
              <a:rPr dirty="0" spc="409"/>
              <a:t> </a:t>
            </a:r>
            <a:r>
              <a:rPr dirty="0" spc="70"/>
              <a:t>SPOUSE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16507" y="1022350"/>
            <a:ext cx="7113905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15" b="1">
                <a:solidFill>
                  <a:srgbClr val="E6001E"/>
                </a:solidFill>
                <a:latin typeface="Arial"/>
                <a:cs typeface="Arial"/>
              </a:rPr>
              <a:t>THE </a:t>
            </a:r>
            <a:r>
              <a:rPr dirty="0" sz="1500" spc="-35" b="1">
                <a:solidFill>
                  <a:srgbClr val="E6001E"/>
                </a:solidFill>
                <a:latin typeface="Arial"/>
                <a:cs typeface="Arial"/>
              </a:rPr>
              <a:t>DEATH </a:t>
            </a:r>
            <a:r>
              <a:rPr dirty="0" sz="1500" b="1">
                <a:solidFill>
                  <a:srgbClr val="E6001E"/>
                </a:solidFill>
                <a:latin typeface="Arial"/>
                <a:cs typeface="Arial"/>
              </a:rPr>
              <a:t>OF </a:t>
            </a:r>
            <a:r>
              <a:rPr dirty="0" sz="1500" spc="-5" b="1">
                <a:solidFill>
                  <a:srgbClr val="E6001E"/>
                </a:solidFill>
                <a:latin typeface="Arial"/>
                <a:cs typeface="Arial"/>
              </a:rPr>
              <a:t>A SPOUSE WILL </a:t>
            </a:r>
            <a:r>
              <a:rPr dirty="0" sz="1500" spc="-40" b="1">
                <a:solidFill>
                  <a:srgbClr val="E6001E"/>
                </a:solidFill>
                <a:latin typeface="Arial"/>
                <a:cs typeface="Arial"/>
              </a:rPr>
              <a:t>HAVE </a:t>
            </a:r>
            <a:r>
              <a:rPr dirty="0" sz="1500" spc="-10" b="1">
                <a:solidFill>
                  <a:srgbClr val="E6001E"/>
                </a:solidFill>
                <a:latin typeface="Arial"/>
                <a:cs typeface="Arial"/>
              </a:rPr>
              <a:t>BOTH </a:t>
            </a:r>
            <a:r>
              <a:rPr dirty="0" sz="1500" spc="-35" b="1">
                <a:solidFill>
                  <a:srgbClr val="E6001E"/>
                </a:solidFill>
                <a:latin typeface="Arial"/>
                <a:cs typeface="Arial"/>
              </a:rPr>
              <a:t>AN </a:t>
            </a:r>
            <a:r>
              <a:rPr dirty="0" sz="1500" spc="-10" b="1">
                <a:solidFill>
                  <a:srgbClr val="E6001E"/>
                </a:solidFill>
                <a:latin typeface="Arial"/>
                <a:cs typeface="Arial"/>
              </a:rPr>
              <a:t>EMOTIONAL </a:t>
            </a:r>
            <a:r>
              <a:rPr dirty="0" sz="1500" spc="-20" b="1">
                <a:solidFill>
                  <a:srgbClr val="E6001E"/>
                </a:solidFill>
                <a:latin typeface="Arial"/>
                <a:cs typeface="Arial"/>
              </a:rPr>
              <a:t>AND </a:t>
            </a:r>
            <a:r>
              <a:rPr dirty="0" sz="1500" spc="-5" b="1">
                <a:solidFill>
                  <a:srgbClr val="E6001E"/>
                </a:solidFill>
                <a:latin typeface="Arial"/>
                <a:cs typeface="Arial"/>
              </a:rPr>
              <a:t>A  </a:t>
            </a:r>
            <a:r>
              <a:rPr dirty="0" sz="1500" spc="-10" b="1">
                <a:solidFill>
                  <a:srgbClr val="E6001E"/>
                </a:solidFill>
                <a:latin typeface="Arial"/>
                <a:cs typeface="Arial"/>
              </a:rPr>
              <a:t>FINANCIAL </a:t>
            </a:r>
            <a:r>
              <a:rPr dirty="0" sz="1500" spc="-30" b="1">
                <a:solidFill>
                  <a:srgbClr val="E6001E"/>
                </a:solidFill>
                <a:latin typeface="Arial"/>
                <a:cs typeface="Arial"/>
              </a:rPr>
              <a:t>IMPACT </a:t>
            </a:r>
            <a:r>
              <a:rPr dirty="0" sz="1500" spc="-5" b="1">
                <a:solidFill>
                  <a:srgbClr val="E6001E"/>
                </a:solidFill>
                <a:latin typeface="Arial"/>
                <a:cs typeface="Arial"/>
              </a:rPr>
              <a:t>ON </a:t>
            </a:r>
            <a:r>
              <a:rPr dirty="0" sz="1500" b="1">
                <a:solidFill>
                  <a:srgbClr val="E6001E"/>
                </a:solidFill>
                <a:latin typeface="Arial"/>
                <a:cs typeface="Arial"/>
              </a:rPr>
              <a:t>YOU </a:t>
            </a:r>
            <a:r>
              <a:rPr dirty="0" sz="1500" spc="-20" b="1">
                <a:solidFill>
                  <a:srgbClr val="E6001E"/>
                </a:solidFill>
                <a:latin typeface="Arial"/>
                <a:cs typeface="Arial"/>
              </a:rPr>
              <a:t>AND </a:t>
            </a:r>
            <a:r>
              <a:rPr dirty="0" sz="1500" spc="-5" b="1">
                <a:solidFill>
                  <a:srgbClr val="E6001E"/>
                </a:solidFill>
                <a:latin typeface="Arial"/>
                <a:cs typeface="Arial"/>
              </a:rPr>
              <a:t>YOUR </a:t>
            </a:r>
            <a:r>
              <a:rPr dirty="0" sz="1500" spc="-75" b="1">
                <a:solidFill>
                  <a:srgbClr val="E6001E"/>
                </a:solidFill>
                <a:latin typeface="Arial"/>
                <a:cs typeface="Arial"/>
              </a:rPr>
              <a:t>FAMLY. </a:t>
            </a:r>
            <a:r>
              <a:rPr dirty="0" sz="1500" spc="-5" b="1">
                <a:solidFill>
                  <a:srgbClr val="E6001E"/>
                </a:solidFill>
                <a:latin typeface="Arial"/>
                <a:cs typeface="Arial"/>
              </a:rPr>
              <a:t>IN </a:t>
            </a:r>
            <a:r>
              <a:rPr dirty="0" sz="1500" b="1">
                <a:solidFill>
                  <a:srgbClr val="E6001E"/>
                </a:solidFill>
                <a:latin typeface="Arial"/>
                <a:cs typeface="Arial"/>
              </a:rPr>
              <a:t>MOST </a:t>
            </a:r>
            <a:r>
              <a:rPr dirty="0" sz="1500" spc="-15" b="1">
                <a:solidFill>
                  <a:srgbClr val="E6001E"/>
                </a:solidFill>
                <a:latin typeface="Arial"/>
                <a:cs typeface="Arial"/>
              </a:rPr>
              <a:t>INSTANCES, THE  </a:t>
            </a:r>
            <a:r>
              <a:rPr dirty="0" sz="1500" b="1">
                <a:solidFill>
                  <a:srgbClr val="E6001E"/>
                </a:solidFill>
                <a:latin typeface="Arial"/>
                <a:cs typeface="Arial"/>
              </a:rPr>
              <a:t>MORE YOU’RE </a:t>
            </a:r>
            <a:r>
              <a:rPr dirty="0" sz="1500" spc="-20" b="1">
                <a:solidFill>
                  <a:srgbClr val="E6001E"/>
                </a:solidFill>
                <a:latin typeface="Arial"/>
                <a:cs typeface="Arial"/>
              </a:rPr>
              <a:t>PREPARED </a:t>
            </a:r>
            <a:r>
              <a:rPr dirty="0" sz="1500" spc="-5" b="1">
                <a:solidFill>
                  <a:srgbClr val="E6001E"/>
                </a:solidFill>
                <a:latin typeface="Arial"/>
                <a:cs typeface="Arial"/>
              </a:rPr>
              <a:t>FOR </a:t>
            </a:r>
            <a:r>
              <a:rPr dirty="0" sz="1500" spc="-15" b="1">
                <a:solidFill>
                  <a:srgbClr val="E6001E"/>
                </a:solidFill>
                <a:latin typeface="Arial"/>
                <a:cs typeface="Arial"/>
              </a:rPr>
              <a:t>THE </a:t>
            </a:r>
            <a:r>
              <a:rPr dirty="0" sz="1500" spc="-40" b="1">
                <a:solidFill>
                  <a:srgbClr val="E6001E"/>
                </a:solidFill>
                <a:latin typeface="Arial"/>
                <a:cs typeface="Arial"/>
              </a:rPr>
              <a:t>EVENT, </a:t>
            </a:r>
            <a:r>
              <a:rPr dirty="0" sz="1500" spc="-15" b="1">
                <a:solidFill>
                  <a:srgbClr val="E6001E"/>
                </a:solidFill>
                <a:latin typeface="Arial"/>
                <a:cs typeface="Arial"/>
              </a:rPr>
              <a:t>THE BETTER </a:t>
            </a:r>
            <a:r>
              <a:rPr dirty="0" sz="1500" spc="-5" b="1">
                <a:solidFill>
                  <a:srgbClr val="E6001E"/>
                </a:solidFill>
                <a:latin typeface="Arial"/>
                <a:cs typeface="Arial"/>
              </a:rPr>
              <a:t>OFF </a:t>
            </a:r>
            <a:r>
              <a:rPr dirty="0" sz="1500" b="1">
                <a:solidFill>
                  <a:srgbClr val="E6001E"/>
                </a:solidFill>
                <a:latin typeface="Arial"/>
                <a:cs typeface="Arial"/>
              </a:rPr>
              <a:t>YOU </a:t>
            </a:r>
            <a:r>
              <a:rPr dirty="0" sz="1500" spc="-5" b="1">
                <a:solidFill>
                  <a:srgbClr val="E6001E"/>
                </a:solidFill>
                <a:latin typeface="Arial"/>
                <a:cs typeface="Arial"/>
              </a:rPr>
              <a:t>WILL</a:t>
            </a:r>
            <a:r>
              <a:rPr dirty="0" sz="1500" spc="200" b="1">
                <a:solidFill>
                  <a:srgbClr val="E6001E"/>
                </a:solidFill>
                <a:latin typeface="Arial"/>
                <a:cs typeface="Arial"/>
              </a:rPr>
              <a:t> </a:t>
            </a:r>
            <a:r>
              <a:rPr dirty="0" sz="1500" spc="-5" b="1">
                <a:solidFill>
                  <a:srgbClr val="E6001E"/>
                </a:solidFill>
                <a:latin typeface="Arial"/>
                <a:cs typeface="Arial"/>
              </a:rPr>
              <a:t>BE.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08886" y="2035556"/>
            <a:ext cx="21196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45" b="1">
                <a:solidFill>
                  <a:srgbClr val="40464A"/>
                </a:solidFill>
                <a:latin typeface="Arial"/>
                <a:cs typeface="Arial"/>
              </a:rPr>
              <a:t>ESTATE</a:t>
            </a:r>
            <a:r>
              <a:rPr dirty="0" sz="1400" spc="-20" b="1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40464A"/>
                </a:solidFill>
                <a:latin typeface="Arial"/>
                <a:cs typeface="Arial"/>
              </a:rPr>
              <a:t>PRESERVATION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5650" y="2343403"/>
            <a:ext cx="3596640" cy="2159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3990" marR="5080" indent="-161290">
              <a:lnSpc>
                <a:spcPct val="100000"/>
              </a:lnSpc>
              <a:spcBef>
                <a:spcPts val="95"/>
              </a:spcBef>
              <a:buSzPct val="84615"/>
              <a:buChar char="•"/>
              <a:tabLst>
                <a:tab pos="174625" algn="l"/>
              </a:tabLst>
            </a:pPr>
            <a:r>
              <a:rPr dirty="0" sz="1300" spc="-50">
                <a:solidFill>
                  <a:srgbClr val="40464A"/>
                </a:solidFill>
                <a:latin typeface="Arial"/>
                <a:cs typeface="Arial"/>
              </a:rPr>
              <a:t>You </a:t>
            </a: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should </a:t>
            </a:r>
            <a:r>
              <a:rPr dirty="0" sz="1300" spc="-10">
                <a:solidFill>
                  <a:srgbClr val="40464A"/>
                </a:solidFill>
                <a:latin typeface="Arial"/>
                <a:cs typeface="Arial"/>
              </a:rPr>
              <a:t>have </a:t>
            </a: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copies of applicable estate  </a:t>
            </a:r>
            <a:r>
              <a:rPr dirty="0" sz="1300" spc="-10">
                <a:solidFill>
                  <a:srgbClr val="40464A"/>
                </a:solidFill>
                <a:latin typeface="Arial"/>
                <a:cs typeface="Arial"/>
              </a:rPr>
              <a:t>planning documents </a:t>
            </a: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on </a:t>
            </a:r>
            <a:r>
              <a:rPr dirty="0" sz="1300" spc="-10">
                <a:solidFill>
                  <a:srgbClr val="40464A"/>
                </a:solidFill>
                <a:latin typeface="Arial"/>
                <a:cs typeface="Arial"/>
              </a:rPr>
              <a:t>file (e.g. </a:t>
            </a:r>
            <a:r>
              <a:rPr dirty="0" sz="1300" spc="-15">
                <a:solidFill>
                  <a:srgbClr val="40464A"/>
                </a:solidFill>
                <a:latin typeface="Arial"/>
                <a:cs typeface="Arial"/>
              </a:rPr>
              <a:t>Trusts, </a:t>
            </a:r>
            <a:r>
              <a:rPr dirty="0" sz="1300" spc="-10">
                <a:solidFill>
                  <a:srgbClr val="40464A"/>
                </a:solidFill>
                <a:latin typeface="Arial"/>
                <a:cs typeface="Arial"/>
              </a:rPr>
              <a:t>POAs,  </a:t>
            </a: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Advance</a:t>
            </a:r>
            <a:r>
              <a:rPr dirty="0" sz="1300" spc="2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Directives).</a:t>
            </a:r>
            <a:endParaRPr sz="1300">
              <a:latin typeface="Arial"/>
              <a:cs typeface="Arial"/>
            </a:endParaRPr>
          </a:p>
          <a:p>
            <a:pPr marL="173990" marR="89535" indent="-161290">
              <a:lnSpc>
                <a:spcPct val="100000"/>
              </a:lnSpc>
              <a:spcBef>
                <a:spcPts val="600"/>
              </a:spcBef>
              <a:buSzPct val="84615"/>
              <a:buChar char="•"/>
              <a:tabLst>
                <a:tab pos="174625" algn="l"/>
              </a:tabLst>
            </a:pP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Remember that a qualified estate planning  attorney </a:t>
            </a:r>
            <a:r>
              <a:rPr dirty="0" sz="1300" spc="-10">
                <a:solidFill>
                  <a:srgbClr val="40464A"/>
                </a:solidFill>
                <a:latin typeface="Arial"/>
                <a:cs typeface="Arial"/>
              </a:rPr>
              <a:t>will </a:t>
            </a: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need to update these documents  as</a:t>
            </a:r>
            <a:r>
              <a:rPr dirty="0" sz="130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needed.</a:t>
            </a:r>
            <a:endParaRPr sz="1300">
              <a:latin typeface="Arial"/>
              <a:cs typeface="Arial"/>
            </a:endParaRPr>
          </a:p>
          <a:p>
            <a:pPr marL="173990" marR="161290" indent="-161290">
              <a:lnSpc>
                <a:spcPct val="100000"/>
              </a:lnSpc>
              <a:spcBef>
                <a:spcPts val="605"/>
              </a:spcBef>
              <a:buSzPct val="84615"/>
              <a:buChar char="•"/>
              <a:tabLst>
                <a:tab pos="174625" algn="l"/>
              </a:tabLst>
            </a:pP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It is recommended that all documents,  passwords, account information, titles, and  contacts be kept in a safe place and location  </a:t>
            </a:r>
            <a:r>
              <a:rPr dirty="0" sz="1300" spc="-10">
                <a:solidFill>
                  <a:srgbClr val="40464A"/>
                </a:solidFill>
                <a:latin typeface="Arial"/>
                <a:cs typeface="Arial"/>
              </a:rPr>
              <a:t>known </a:t>
            </a: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by a trusted</a:t>
            </a:r>
            <a:r>
              <a:rPr dirty="0" sz="1300" spc="7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individual.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13959" y="2024709"/>
            <a:ext cx="1881505" cy="495934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400" spc="-10" b="1">
                <a:solidFill>
                  <a:srgbClr val="40464A"/>
                </a:solidFill>
                <a:latin typeface="Arial"/>
                <a:cs typeface="Arial"/>
              </a:rPr>
              <a:t>SOCIAL</a:t>
            </a:r>
            <a:r>
              <a:rPr dirty="0" sz="1400" spc="-15" b="1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40464A"/>
                </a:solidFill>
                <a:latin typeface="Arial"/>
                <a:cs typeface="Arial"/>
              </a:rPr>
              <a:t>SECURITY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400" spc="-5" b="1">
                <a:solidFill>
                  <a:srgbClr val="40464A"/>
                </a:solidFill>
                <a:latin typeface="Arial"/>
                <a:cs typeface="Arial"/>
              </a:rPr>
              <a:t>SURVIVOR</a:t>
            </a:r>
            <a:r>
              <a:rPr dirty="0" sz="1400" spc="-50" b="1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40464A"/>
                </a:solidFill>
                <a:latin typeface="Arial"/>
                <a:cs typeface="Arial"/>
              </a:rPr>
              <a:t>BENEFITS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30722" y="2588767"/>
            <a:ext cx="2782570" cy="1290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1130" indent="-138430">
              <a:lnSpc>
                <a:spcPct val="100000"/>
              </a:lnSpc>
              <a:spcBef>
                <a:spcPts val="95"/>
              </a:spcBef>
              <a:buSzPct val="84615"/>
              <a:buChar char="•"/>
              <a:tabLst>
                <a:tab pos="151765" algn="l"/>
              </a:tabLst>
            </a:pP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A </a:t>
            </a:r>
            <a:r>
              <a:rPr dirty="0" sz="1300" spc="-10">
                <a:solidFill>
                  <a:srgbClr val="40464A"/>
                </a:solidFill>
                <a:latin typeface="Arial"/>
                <a:cs typeface="Arial"/>
              </a:rPr>
              <a:t>surviving </a:t>
            </a: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spouse is</a:t>
            </a:r>
            <a:r>
              <a:rPr dirty="0" sz="1300" spc="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eligible</a:t>
            </a:r>
            <a:endParaRPr sz="1300">
              <a:latin typeface="Arial"/>
              <a:cs typeface="Arial"/>
            </a:endParaRPr>
          </a:p>
          <a:p>
            <a:pPr marL="151130" marR="5080">
              <a:lnSpc>
                <a:spcPct val="100000"/>
              </a:lnSpc>
            </a:pP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for a </a:t>
            </a:r>
            <a:r>
              <a:rPr dirty="0" sz="1300" spc="-10">
                <a:solidFill>
                  <a:srgbClr val="40464A"/>
                </a:solidFill>
                <a:latin typeface="Arial"/>
                <a:cs typeface="Arial"/>
              </a:rPr>
              <a:t>survivor </a:t>
            </a: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benefit equal to </a:t>
            </a:r>
            <a:r>
              <a:rPr dirty="0" sz="1300" spc="-10">
                <a:solidFill>
                  <a:srgbClr val="40464A"/>
                </a:solidFill>
                <a:latin typeface="Arial"/>
                <a:cs typeface="Arial"/>
              </a:rPr>
              <a:t>what  </a:t>
            </a: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the deceased </a:t>
            </a:r>
            <a:r>
              <a:rPr dirty="0" sz="1300" spc="-10">
                <a:solidFill>
                  <a:srgbClr val="40464A"/>
                </a:solidFill>
                <a:latin typeface="Arial"/>
                <a:cs typeface="Arial"/>
              </a:rPr>
              <a:t>was </a:t>
            </a: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receiving, or </a:t>
            </a:r>
            <a:r>
              <a:rPr dirty="0" sz="1300" spc="-10">
                <a:solidFill>
                  <a:srgbClr val="40464A"/>
                </a:solidFill>
                <a:latin typeface="Arial"/>
                <a:cs typeface="Arial"/>
              </a:rPr>
              <a:t>was  eligible </a:t>
            </a: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to</a:t>
            </a:r>
            <a:r>
              <a:rPr dirty="0" sz="1300" spc="3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464A"/>
                </a:solidFill>
                <a:latin typeface="Arial"/>
                <a:cs typeface="Arial"/>
              </a:rPr>
              <a:t>receive.</a:t>
            </a:r>
            <a:endParaRPr sz="1300">
              <a:latin typeface="Arial"/>
              <a:cs typeface="Arial"/>
            </a:endParaRPr>
          </a:p>
          <a:p>
            <a:pPr marL="151130" marR="288290" indent="-138430">
              <a:lnSpc>
                <a:spcPct val="100000"/>
              </a:lnSpc>
              <a:spcBef>
                <a:spcPts val="600"/>
              </a:spcBef>
              <a:buSzPct val="84615"/>
              <a:buChar char="•"/>
              <a:tabLst>
                <a:tab pos="151765" algn="l"/>
              </a:tabLst>
            </a:pP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Other family members may also  be</a:t>
            </a:r>
            <a:r>
              <a:rPr dirty="0" sz="130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40464A"/>
                </a:solidFill>
                <a:latin typeface="Arial"/>
                <a:cs typeface="Arial"/>
              </a:rPr>
              <a:t>eligible.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271016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08846" y="4874158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65175" y="1313688"/>
          <a:ext cx="4680585" cy="2796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9975"/>
                <a:gridCol w="2339975"/>
              </a:tblGrid>
              <a:tr h="13952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182245" marR="393065">
                        <a:lnSpc>
                          <a:spcPct val="100000"/>
                        </a:lnSpc>
                      </a:pPr>
                      <a:r>
                        <a:rPr dirty="0" sz="1500" spc="-40" b="1">
                          <a:solidFill>
                            <a:srgbClr val="3D6B9C"/>
                          </a:solidFill>
                          <a:latin typeface="Arial"/>
                          <a:cs typeface="Arial"/>
                        </a:rPr>
                        <a:t>Talk </a:t>
                      </a:r>
                      <a:r>
                        <a:rPr dirty="0" sz="15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500" spc="-1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5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financial  professional </a:t>
                      </a:r>
                      <a:r>
                        <a:rPr dirty="0" sz="15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about  </a:t>
                      </a:r>
                      <a:r>
                        <a:rPr dirty="0" sz="1500" spc="-1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5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wishes.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R w="76200">
                      <a:solidFill>
                        <a:srgbClr val="FFFFFF"/>
                      </a:solidFill>
                      <a:prstDash val="solid"/>
                    </a:lnR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212090" marR="329565">
                        <a:lnSpc>
                          <a:spcPct val="100000"/>
                        </a:lnSpc>
                      </a:pPr>
                      <a:r>
                        <a:rPr dirty="0" sz="1500" spc="-5" b="1">
                          <a:solidFill>
                            <a:srgbClr val="3D6B9C"/>
                          </a:solidFill>
                          <a:latin typeface="Arial"/>
                          <a:cs typeface="Arial"/>
                        </a:rPr>
                        <a:t>Ensure </a:t>
                      </a:r>
                      <a:r>
                        <a:rPr dirty="0" sz="1500" spc="-1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you have </a:t>
                      </a:r>
                      <a:r>
                        <a:rPr dirty="0" sz="15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15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proper </a:t>
                      </a:r>
                      <a:r>
                        <a:rPr dirty="0" sz="15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Power </a:t>
                      </a:r>
                      <a:r>
                        <a:rPr dirty="0" sz="15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of  Attorney </a:t>
                      </a:r>
                      <a:r>
                        <a:rPr dirty="0" sz="15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500" spc="-4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place.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76200">
                      <a:solidFill>
                        <a:srgbClr val="FFFFFF"/>
                      </a:solidFill>
                      <a:prstDash val="solid"/>
                    </a:lnL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</a:tr>
              <a:tr h="14013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algn="just" marL="182245" marR="368300">
                        <a:lnSpc>
                          <a:spcPct val="100000"/>
                        </a:lnSpc>
                      </a:pPr>
                      <a:r>
                        <a:rPr dirty="0" sz="1500" spc="-5" b="1">
                          <a:solidFill>
                            <a:srgbClr val="3D6B9C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dirty="0" sz="15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your will </a:t>
                      </a:r>
                      <a:r>
                        <a:rPr dirty="0" sz="15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and  other estate</a:t>
                      </a:r>
                      <a:r>
                        <a:rPr dirty="0" sz="1500" spc="-13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planning  documents.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R w="762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212090" marR="437515">
                        <a:lnSpc>
                          <a:spcPct val="100000"/>
                        </a:lnSpc>
                      </a:pPr>
                      <a:r>
                        <a:rPr dirty="0" sz="1500" spc="-5" b="1">
                          <a:solidFill>
                            <a:srgbClr val="3D6B9C"/>
                          </a:solidFill>
                          <a:latin typeface="Arial"/>
                          <a:cs typeface="Arial"/>
                        </a:rPr>
                        <a:t>Communicate</a:t>
                      </a:r>
                      <a:r>
                        <a:rPr dirty="0" sz="1500" spc="-60" b="1">
                          <a:solidFill>
                            <a:srgbClr val="3D6B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your  wishes </a:t>
                      </a:r>
                      <a:r>
                        <a:rPr dirty="0" sz="15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500" spc="-1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your  </a:t>
                      </a:r>
                      <a:r>
                        <a:rPr dirty="0" sz="1500" spc="-5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loved</a:t>
                      </a:r>
                      <a:r>
                        <a:rPr dirty="0" sz="1500" spc="-1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40464A"/>
                          </a:solidFill>
                          <a:latin typeface="Arial"/>
                          <a:cs typeface="Arial"/>
                        </a:rPr>
                        <a:t>ones.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76200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749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8697468" y="4721352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 h="0">
                <a:moveTo>
                  <a:pt x="0" y="0"/>
                </a:moveTo>
                <a:lnTo>
                  <a:pt x="446531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360679"/>
            <a:ext cx="3789045" cy="607060"/>
          </a:xfrm>
          <a:custGeom>
            <a:avLst/>
            <a:gdLst/>
            <a:ahLst/>
            <a:cxnLst/>
            <a:rect l="l" t="t" r="r" b="b"/>
            <a:pathLst>
              <a:path w="3789045" h="607060">
                <a:moveTo>
                  <a:pt x="3788664" y="0"/>
                </a:moveTo>
                <a:lnTo>
                  <a:pt x="0" y="0"/>
                </a:lnTo>
                <a:lnTo>
                  <a:pt x="0" y="607060"/>
                </a:lnTo>
                <a:lnTo>
                  <a:pt x="3788664" y="607060"/>
                </a:lnTo>
                <a:lnTo>
                  <a:pt x="3788664" y="537210"/>
                </a:lnTo>
                <a:lnTo>
                  <a:pt x="769099" y="537210"/>
                </a:lnTo>
                <a:lnTo>
                  <a:pt x="729459" y="532130"/>
                </a:lnTo>
                <a:lnTo>
                  <a:pt x="727436" y="530860"/>
                </a:lnTo>
                <a:lnTo>
                  <a:pt x="424802" y="530860"/>
                </a:lnTo>
                <a:lnTo>
                  <a:pt x="445338" y="375920"/>
                </a:lnTo>
                <a:lnTo>
                  <a:pt x="489966" y="92710"/>
                </a:lnTo>
                <a:lnTo>
                  <a:pt x="727436" y="92710"/>
                </a:lnTo>
                <a:lnTo>
                  <a:pt x="729459" y="91439"/>
                </a:lnTo>
                <a:lnTo>
                  <a:pt x="769099" y="85089"/>
                </a:lnTo>
                <a:lnTo>
                  <a:pt x="3788664" y="85089"/>
                </a:lnTo>
                <a:lnTo>
                  <a:pt x="3788664" y="0"/>
                </a:lnTo>
                <a:close/>
              </a:path>
              <a:path w="3789045" h="607060">
                <a:moveTo>
                  <a:pt x="912609" y="280670"/>
                </a:moveTo>
                <a:lnTo>
                  <a:pt x="859942" y="280670"/>
                </a:lnTo>
                <a:lnTo>
                  <a:pt x="859942" y="445770"/>
                </a:lnTo>
                <a:lnTo>
                  <a:pt x="854265" y="485139"/>
                </a:lnTo>
                <a:lnTo>
                  <a:pt x="837233" y="514350"/>
                </a:lnTo>
                <a:lnTo>
                  <a:pt x="808844" y="532130"/>
                </a:lnTo>
                <a:lnTo>
                  <a:pt x="769099" y="537210"/>
                </a:lnTo>
                <a:lnTo>
                  <a:pt x="1359535" y="537210"/>
                </a:lnTo>
                <a:lnTo>
                  <a:pt x="1319869" y="532130"/>
                </a:lnTo>
                <a:lnTo>
                  <a:pt x="1317846" y="530860"/>
                </a:lnTo>
                <a:lnTo>
                  <a:pt x="912609" y="530860"/>
                </a:lnTo>
                <a:lnTo>
                  <a:pt x="912609" y="280670"/>
                </a:lnTo>
                <a:close/>
              </a:path>
              <a:path w="3789045" h="607060">
                <a:moveTo>
                  <a:pt x="1611757" y="280670"/>
                </a:moveTo>
                <a:lnTo>
                  <a:pt x="1450340" y="280670"/>
                </a:lnTo>
                <a:lnTo>
                  <a:pt x="1450340" y="445770"/>
                </a:lnTo>
                <a:lnTo>
                  <a:pt x="1444670" y="485139"/>
                </a:lnTo>
                <a:lnTo>
                  <a:pt x="1427654" y="514350"/>
                </a:lnTo>
                <a:lnTo>
                  <a:pt x="1399280" y="532130"/>
                </a:lnTo>
                <a:lnTo>
                  <a:pt x="1359535" y="537210"/>
                </a:lnTo>
                <a:lnTo>
                  <a:pt x="1702308" y="537210"/>
                </a:lnTo>
                <a:lnTo>
                  <a:pt x="1662656" y="532130"/>
                </a:lnTo>
                <a:lnTo>
                  <a:pt x="1634363" y="514350"/>
                </a:lnTo>
                <a:lnTo>
                  <a:pt x="1617404" y="485139"/>
                </a:lnTo>
                <a:lnTo>
                  <a:pt x="1611757" y="445770"/>
                </a:lnTo>
                <a:lnTo>
                  <a:pt x="1611757" y="280670"/>
                </a:lnTo>
                <a:close/>
              </a:path>
              <a:path w="3789045" h="607060">
                <a:moveTo>
                  <a:pt x="1844675" y="386080"/>
                </a:moveTo>
                <a:lnTo>
                  <a:pt x="1793113" y="386080"/>
                </a:lnTo>
                <a:lnTo>
                  <a:pt x="1793113" y="445770"/>
                </a:lnTo>
                <a:lnTo>
                  <a:pt x="1787443" y="485139"/>
                </a:lnTo>
                <a:lnTo>
                  <a:pt x="1770427" y="514350"/>
                </a:lnTo>
                <a:lnTo>
                  <a:pt x="1742053" y="532130"/>
                </a:lnTo>
                <a:lnTo>
                  <a:pt x="1702308" y="537210"/>
                </a:lnTo>
                <a:lnTo>
                  <a:pt x="2378456" y="537210"/>
                </a:lnTo>
                <a:lnTo>
                  <a:pt x="2338784" y="532130"/>
                </a:lnTo>
                <a:lnTo>
                  <a:pt x="2336760" y="530860"/>
                </a:lnTo>
                <a:lnTo>
                  <a:pt x="1844675" y="530860"/>
                </a:lnTo>
                <a:lnTo>
                  <a:pt x="1844675" y="386080"/>
                </a:lnTo>
                <a:close/>
              </a:path>
              <a:path w="3789045" h="607060">
                <a:moveTo>
                  <a:pt x="2520823" y="386080"/>
                </a:moveTo>
                <a:lnTo>
                  <a:pt x="2469261" y="386080"/>
                </a:lnTo>
                <a:lnTo>
                  <a:pt x="2469261" y="445770"/>
                </a:lnTo>
                <a:lnTo>
                  <a:pt x="2463591" y="485139"/>
                </a:lnTo>
                <a:lnTo>
                  <a:pt x="2446575" y="514350"/>
                </a:lnTo>
                <a:lnTo>
                  <a:pt x="2418201" y="532130"/>
                </a:lnTo>
                <a:lnTo>
                  <a:pt x="2378456" y="537210"/>
                </a:lnTo>
                <a:lnTo>
                  <a:pt x="3169031" y="537210"/>
                </a:lnTo>
                <a:lnTo>
                  <a:pt x="3129285" y="532130"/>
                </a:lnTo>
                <a:lnTo>
                  <a:pt x="3127259" y="530860"/>
                </a:lnTo>
                <a:lnTo>
                  <a:pt x="2520823" y="530860"/>
                </a:lnTo>
                <a:lnTo>
                  <a:pt x="2520823" y="386080"/>
                </a:lnTo>
                <a:close/>
              </a:path>
              <a:path w="3789045" h="607060">
                <a:moveTo>
                  <a:pt x="3169031" y="147320"/>
                </a:moveTo>
                <a:lnTo>
                  <a:pt x="3168523" y="147320"/>
                </a:lnTo>
                <a:lnTo>
                  <a:pt x="3156614" y="149860"/>
                </a:lnTo>
                <a:lnTo>
                  <a:pt x="3148123" y="154939"/>
                </a:lnTo>
                <a:lnTo>
                  <a:pt x="3143037" y="165100"/>
                </a:lnTo>
                <a:lnTo>
                  <a:pt x="3141345" y="177800"/>
                </a:lnTo>
                <a:lnTo>
                  <a:pt x="3141345" y="217170"/>
                </a:lnTo>
                <a:lnTo>
                  <a:pt x="3145037" y="232410"/>
                </a:lnTo>
                <a:lnTo>
                  <a:pt x="3156124" y="250189"/>
                </a:lnTo>
                <a:lnTo>
                  <a:pt x="3174617" y="267970"/>
                </a:lnTo>
                <a:lnTo>
                  <a:pt x="3226363" y="311150"/>
                </a:lnTo>
                <a:lnTo>
                  <a:pt x="3244818" y="335280"/>
                </a:lnTo>
                <a:lnTo>
                  <a:pt x="3255891" y="361950"/>
                </a:lnTo>
                <a:lnTo>
                  <a:pt x="3259582" y="389889"/>
                </a:lnTo>
                <a:lnTo>
                  <a:pt x="3259582" y="445770"/>
                </a:lnTo>
                <a:lnTo>
                  <a:pt x="3253934" y="485139"/>
                </a:lnTo>
                <a:lnTo>
                  <a:pt x="3236976" y="514350"/>
                </a:lnTo>
                <a:lnTo>
                  <a:pt x="3208682" y="532130"/>
                </a:lnTo>
                <a:lnTo>
                  <a:pt x="3169031" y="537210"/>
                </a:lnTo>
                <a:lnTo>
                  <a:pt x="3788664" y="537210"/>
                </a:lnTo>
                <a:lnTo>
                  <a:pt x="3788664" y="530860"/>
                </a:lnTo>
                <a:lnTo>
                  <a:pt x="3352419" y="530860"/>
                </a:lnTo>
                <a:lnTo>
                  <a:pt x="3352419" y="236220"/>
                </a:lnTo>
                <a:lnTo>
                  <a:pt x="3196463" y="236220"/>
                </a:lnTo>
                <a:lnTo>
                  <a:pt x="3196463" y="177800"/>
                </a:lnTo>
                <a:lnTo>
                  <a:pt x="3194748" y="165100"/>
                </a:lnTo>
                <a:lnTo>
                  <a:pt x="3189605" y="154939"/>
                </a:lnTo>
                <a:lnTo>
                  <a:pt x="3181032" y="149860"/>
                </a:lnTo>
                <a:lnTo>
                  <a:pt x="3169031" y="147320"/>
                </a:lnTo>
                <a:close/>
              </a:path>
              <a:path w="3789045" h="607060">
                <a:moveTo>
                  <a:pt x="565404" y="438150"/>
                </a:moveTo>
                <a:lnTo>
                  <a:pt x="500900" y="438150"/>
                </a:lnTo>
                <a:lnTo>
                  <a:pt x="488403" y="530860"/>
                </a:lnTo>
                <a:lnTo>
                  <a:pt x="577684" y="530860"/>
                </a:lnTo>
                <a:lnTo>
                  <a:pt x="565404" y="438150"/>
                </a:lnTo>
                <a:close/>
              </a:path>
              <a:path w="3789045" h="607060">
                <a:moveTo>
                  <a:pt x="727436" y="92710"/>
                </a:moveTo>
                <a:lnTo>
                  <a:pt x="576567" y="92710"/>
                </a:lnTo>
                <a:lnTo>
                  <a:pt x="620979" y="374650"/>
                </a:lnTo>
                <a:lnTo>
                  <a:pt x="641515" y="530860"/>
                </a:lnTo>
                <a:lnTo>
                  <a:pt x="727436" y="530860"/>
                </a:lnTo>
                <a:lnTo>
                  <a:pt x="701141" y="514350"/>
                </a:lnTo>
                <a:lnTo>
                  <a:pt x="684149" y="485139"/>
                </a:lnTo>
                <a:lnTo>
                  <a:pt x="678484" y="445770"/>
                </a:lnTo>
                <a:lnTo>
                  <a:pt x="678484" y="177800"/>
                </a:lnTo>
                <a:lnTo>
                  <a:pt x="684149" y="137160"/>
                </a:lnTo>
                <a:lnTo>
                  <a:pt x="701141" y="109220"/>
                </a:lnTo>
                <a:lnTo>
                  <a:pt x="727436" y="92710"/>
                </a:lnTo>
                <a:close/>
              </a:path>
              <a:path w="3789045" h="607060">
                <a:moveTo>
                  <a:pt x="1035291" y="92710"/>
                </a:moveTo>
                <a:lnTo>
                  <a:pt x="975766" y="92710"/>
                </a:lnTo>
                <a:lnTo>
                  <a:pt x="975766" y="530860"/>
                </a:lnTo>
                <a:lnTo>
                  <a:pt x="1035291" y="530860"/>
                </a:lnTo>
                <a:lnTo>
                  <a:pt x="1035291" y="92710"/>
                </a:lnTo>
                <a:close/>
              </a:path>
              <a:path w="3789045" h="607060">
                <a:moveTo>
                  <a:pt x="1095997" y="284480"/>
                </a:moveTo>
                <a:lnTo>
                  <a:pt x="1095997" y="530860"/>
                </a:lnTo>
                <a:lnTo>
                  <a:pt x="1153579" y="530860"/>
                </a:lnTo>
                <a:lnTo>
                  <a:pt x="1095997" y="284480"/>
                </a:lnTo>
                <a:close/>
              </a:path>
              <a:path w="3789045" h="607060">
                <a:moveTo>
                  <a:pt x="1317846" y="92710"/>
                </a:moveTo>
                <a:lnTo>
                  <a:pt x="1216736" y="92710"/>
                </a:lnTo>
                <a:lnTo>
                  <a:pt x="1216736" y="530860"/>
                </a:lnTo>
                <a:lnTo>
                  <a:pt x="1317846" y="530860"/>
                </a:lnTo>
                <a:lnTo>
                  <a:pt x="1291545" y="514350"/>
                </a:lnTo>
                <a:lnTo>
                  <a:pt x="1274556" y="485139"/>
                </a:lnTo>
                <a:lnTo>
                  <a:pt x="1268895" y="445770"/>
                </a:lnTo>
                <a:lnTo>
                  <a:pt x="1268895" y="177800"/>
                </a:lnTo>
                <a:lnTo>
                  <a:pt x="1274556" y="137160"/>
                </a:lnTo>
                <a:lnTo>
                  <a:pt x="1291545" y="109220"/>
                </a:lnTo>
                <a:lnTo>
                  <a:pt x="1317846" y="92710"/>
                </a:lnTo>
                <a:close/>
              </a:path>
              <a:path w="3789045" h="607060">
                <a:moveTo>
                  <a:pt x="1963039" y="342900"/>
                </a:moveTo>
                <a:lnTo>
                  <a:pt x="1907920" y="342900"/>
                </a:lnTo>
                <a:lnTo>
                  <a:pt x="1907920" y="530860"/>
                </a:lnTo>
                <a:lnTo>
                  <a:pt x="1963039" y="530860"/>
                </a:lnTo>
                <a:lnTo>
                  <a:pt x="1963039" y="342900"/>
                </a:lnTo>
                <a:close/>
              </a:path>
              <a:path w="3789045" h="607060">
                <a:moveTo>
                  <a:pt x="2082800" y="92710"/>
                </a:moveTo>
                <a:lnTo>
                  <a:pt x="2026158" y="92710"/>
                </a:lnTo>
                <a:lnTo>
                  <a:pt x="2026158" y="530860"/>
                </a:lnTo>
                <a:lnTo>
                  <a:pt x="2082800" y="530860"/>
                </a:lnTo>
                <a:lnTo>
                  <a:pt x="2082800" y="92710"/>
                </a:lnTo>
                <a:close/>
              </a:path>
              <a:path w="3789045" h="607060">
                <a:moveTo>
                  <a:pt x="2336760" y="92710"/>
                </a:moveTo>
                <a:lnTo>
                  <a:pt x="2246630" y="92710"/>
                </a:lnTo>
                <a:lnTo>
                  <a:pt x="2246630" y="154939"/>
                </a:lnTo>
                <a:lnTo>
                  <a:pt x="2145919" y="154939"/>
                </a:lnTo>
                <a:lnTo>
                  <a:pt x="2145919" y="280670"/>
                </a:lnTo>
                <a:lnTo>
                  <a:pt x="2232533" y="280670"/>
                </a:lnTo>
                <a:lnTo>
                  <a:pt x="2232533" y="342900"/>
                </a:lnTo>
                <a:lnTo>
                  <a:pt x="2145919" y="342900"/>
                </a:lnTo>
                <a:lnTo>
                  <a:pt x="2145919" y="467360"/>
                </a:lnTo>
                <a:lnTo>
                  <a:pt x="2246630" y="467360"/>
                </a:lnTo>
                <a:lnTo>
                  <a:pt x="2246630" y="530860"/>
                </a:lnTo>
                <a:lnTo>
                  <a:pt x="2336760" y="530860"/>
                </a:lnTo>
                <a:lnTo>
                  <a:pt x="2310447" y="514350"/>
                </a:lnTo>
                <a:lnTo>
                  <a:pt x="2293445" y="485139"/>
                </a:lnTo>
                <a:lnTo>
                  <a:pt x="2287778" y="445770"/>
                </a:lnTo>
                <a:lnTo>
                  <a:pt x="2287778" y="177800"/>
                </a:lnTo>
                <a:lnTo>
                  <a:pt x="2293445" y="137160"/>
                </a:lnTo>
                <a:lnTo>
                  <a:pt x="2310447" y="109220"/>
                </a:lnTo>
                <a:lnTo>
                  <a:pt x="2336760" y="92710"/>
                </a:lnTo>
                <a:close/>
              </a:path>
              <a:path w="3789045" h="607060">
                <a:moveTo>
                  <a:pt x="2583942" y="335280"/>
                </a:moveTo>
                <a:lnTo>
                  <a:pt x="2583942" y="530860"/>
                </a:lnTo>
                <a:lnTo>
                  <a:pt x="2651125" y="530860"/>
                </a:lnTo>
                <a:lnTo>
                  <a:pt x="2583942" y="335280"/>
                </a:lnTo>
                <a:close/>
              </a:path>
              <a:path w="3789045" h="607060">
                <a:moveTo>
                  <a:pt x="2758821" y="92710"/>
                </a:moveTo>
                <a:lnTo>
                  <a:pt x="2718816" y="92710"/>
                </a:lnTo>
                <a:lnTo>
                  <a:pt x="2635250" y="311150"/>
                </a:lnTo>
                <a:lnTo>
                  <a:pt x="2718816" y="530860"/>
                </a:lnTo>
                <a:lnTo>
                  <a:pt x="2758821" y="530860"/>
                </a:lnTo>
                <a:lnTo>
                  <a:pt x="2758821" y="92710"/>
                </a:lnTo>
                <a:close/>
              </a:path>
              <a:path w="3789045" h="607060">
                <a:moveTo>
                  <a:pt x="2959989" y="92710"/>
                </a:moveTo>
                <a:lnTo>
                  <a:pt x="2822067" y="92710"/>
                </a:lnTo>
                <a:lnTo>
                  <a:pt x="2822067" y="467360"/>
                </a:lnTo>
                <a:lnTo>
                  <a:pt x="2922651" y="467360"/>
                </a:lnTo>
                <a:lnTo>
                  <a:pt x="2922651" y="530860"/>
                </a:lnTo>
                <a:lnTo>
                  <a:pt x="2959989" y="530860"/>
                </a:lnTo>
                <a:lnTo>
                  <a:pt x="2959989" y="92710"/>
                </a:lnTo>
                <a:close/>
              </a:path>
              <a:path w="3789045" h="607060">
                <a:moveTo>
                  <a:pt x="3127104" y="92710"/>
                </a:moveTo>
                <a:lnTo>
                  <a:pt x="3023108" y="92710"/>
                </a:lnTo>
                <a:lnTo>
                  <a:pt x="3023108" y="530860"/>
                </a:lnTo>
                <a:lnTo>
                  <a:pt x="3127259" y="530860"/>
                </a:lnTo>
                <a:lnTo>
                  <a:pt x="3100911" y="514350"/>
                </a:lnTo>
                <a:lnTo>
                  <a:pt x="3083895" y="485139"/>
                </a:lnTo>
                <a:lnTo>
                  <a:pt x="3078226" y="445770"/>
                </a:lnTo>
                <a:lnTo>
                  <a:pt x="3078226" y="386080"/>
                </a:lnTo>
                <a:lnTo>
                  <a:pt x="3194474" y="386080"/>
                </a:lnTo>
                <a:lnTo>
                  <a:pt x="3192770" y="378460"/>
                </a:lnTo>
                <a:lnTo>
                  <a:pt x="3181683" y="360680"/>
                </a:lnTo>
                <a:lnTo>
                  <a:pt x="3163190" y="341630"/>
                </a:lnTo>
                <a:lnTo>
                  <a:pt x="3137281" y="321310"/>
                </a:lnTo>
                <a:lnTo>
                  <a:pt x="3111444" y="298450"/>
                </a:lnTo>
                <a:lnTo>
                  <a:pt x="3092989" y="274320"/>
                </a:lnTo>
                <a:lnTo>
                  <a:pt x="3081916" y="247650"/>
                </a:lnTo>
                <a:lnTo>
                  <a:pt x="3078226" y="218439"/>
                </a:lnTo>
                <a:lnTo>
                  <a:pt x="3078226" y="177800"/>
                </a:lnTo>
                <a:lnTo>
                  <a:pt x="3083873" y="137160"/>
                </a:lnTo>
                <a:lnTo>
                  <a:pt x="3100832" y="109220"/>
                </a:lnTo>
                <a:lnTo>
                  <a:pt x="3127104" y="92710"/>
                </a:lnTo>
                <a:close/>
              </a:path>
              <a:path w="3789045" h="607060">
                <a:moveTo>
                  <a:pt x="3788664" y="92710"/>
                </a:moveTo>
                <a:lnTo>
                  <a:pt x="3474847" y="92710"/>
                </a:lnTo>
                <a:lnTo>
                  <a:pt x="3474847" y="154939"/>
                </a:lnTo>
                <a:lnTo>
                  <a:pt x="3415665" y="154939"/>
                </a:lnTo>
                <a:lnTo>
                  <a:pt x="3415665" y="530860"/>
                </a:lnTo>
                <a:lnTo>
                  <a:pt x="3788664" y="530860"/>
                </a:lnTo>
                <a:lnTo>
                  <a:pt x="3788664" y="92710"/>
                </a:lnTo>
                <a:close/>
              </a:path>
              <a:path w="3789045" h="607060">
                <a:moveTo>
                  <a:pt x="769327" y="147320"/>
                </a:moveTo>
                <a:lnTo>
                  <a:pt x="768883" y="147320"/>
                </a:lnTo>
                <a:lnTo>
                  <a:pt x="756967" y="149860"/>
                </a:lnTo>
                <a:lnTo>
                  <a:pt x="748458" y="154939"/>
                </a:lnTo>
                <a:lnTo>
                  <a:pt x="743355" y="165100"/>
                </a:lnTo>
                <a:lnTo>
                  <a:pt x="741654" y="177800"/>
                </a:lnTo>
                <a:lnTo>
                  <a:pt x="741654" y="445770"/>
                </a:lnTo>
                <a:lnTo>
                  <a:pt x="743369" y="458470"/>
                </a:lnTo>
                <a:lnTo>
                  <a:pt x="748514" y="467360"/>
                </a:lnTo>
                <a:lnTo>
                  <a:pt x="757090" y="473710"/>
                </a:lnTo>
                <a:lnTo>
                  <a:pt x="769099" y="474980"/>
                </a:lnTo>
                <a:lnTo>
                  <a:pt x="781208" y="473710"/>
                </a:lnTo>
                <a:lnTo>
                  <a:pt x="789855" y="467360"/>
                </a:lnTo>
                <a:lnTo>
                  <a:pt x="795043" y="458470"/>
                </a:lnTo>
                <a:lnTo>
                  <a:pt x="796772" y="445770"/>
                </a:lnTo>
                <a:lnTo>
                  <a:pt x="796772" y="342900"/>
                </a:lnTo>
                <a:lnTo>
                  <a:pt x="764857" y="342900"/>
                </a:lnTo>
                <a:lnTo>
                  <a:pt x="764857" y="280670"/>
                </a:lnTo>
                <a:lnTo>
                  <a:pt x="912609" y="280670"/>
                </a:lnTo>
                <a:lnTo>
                  <a:pt x="912609" y="236220"/>
                </a:lnTo>
                <a:lnTo>
                  <a:pt x="796772" y="236220"/>
                </a:lnTo>
                <a:lnTo>
                  <a:pt x="796772" y="177800"/>
                </a:lnTo>
                <a:lnTo>
                  <a:pt x="795057" y="165100"/>
                </a:lnTo>
                <a:lnTo>
                  <a:pt x="789913" y="154939"/>
                </a:lnTo>
                <a:lnTo>
                  <a:pt x="781336" y="149860"/>
                </a:lnTo>
                <a:lnTo>
                  <a:pt x="769327" y="147320"/>
                </a:lnTo>
                <a:close/>
              </a:path>
              <a:path w="3789045" h="607060">
                <a:moveTo>
                  <a:pt x="1359789" y="147320"/>
                </a:moveTo>
                <a:lnTo>
                  <a:pt x="1359281" y="147320"/>
                </a:lnTo>
                <a:lnTo>
                  <a:pt x="1347372" y="149860"/>
                </a:lnTo>
                <a:lnTo>
                  <a:pt x="1338881" y="154939"/>
                </a:lnTo>
                <a:lnTo>
                  <a:pt x="1333795" y="165100"/>
                </a:lnTo>
                <a:lnTo>
                  <a:pt x="1332103" y="177800"/>
                </a:lnTo>
                <a:lnTo>
                  <a:pt x="1332103" y="445770"/>
                </a:lnTo>
                <a:lnTo>
                  <a:pt x="1333817" y="458470"/>
                </a:lnTo>
                <a:lnTo>
                  <a:pt x="1338961" y="467360"/>
                </a:lnTo>
                <a:lnTo>
                  <a:pt x="1347533" y="473710"/>
                </a:lnTo>
                <a:lnTo>
                  <a:pt x="1359535" y="474980"/>
                </a:lnTo>
                <a:lnTo>
                  <a:pt x="1371629" y="473710"/>
                </a:lnTo>
                <a:lnTo>
                  <a:pt x="1380283" y="467360"/>
                </a:lnTo>
                <a:lnTo>
                  <a:pt x="1385484" y="458470"/>
                </a:lnTo>
                <a:lnTo>
                  <a:pt x="1387221" y="445770"/>
                </a:lnTo>
                <a:lnTo>
                  <a:pt x="1387221" y="342900"/>
                </a:lnTo>
                <a:lnTo>
                  <a:pt x="1355217" y="342900"/>
                </a:lnTo>
                <a:lnTo>
                  <a:pt x="1355217" y="280670"/>
                </a:lnTo>
                <a:lnTo>
                  <a:pt x="1611757" y="280670"/>
                </a:lnTo>
                <a:lnTo>
                  <a:pt x="1611757" y="236220"/>
                </a:lnTo>
                <a:lnTo>
                  <a:pt x="1387221" y="236220"/>
                </a:lnTo>
                <a:lnTo>
                  <a:pt x="1387221" y="177800"/>
                </a:lnTo>
                <a:lnTo>
                  <a:pt x="1385506" y="165100"/>
                </a:lnTo>
                <a:lnTo>
                  <a:pt x="1380363" y="154939"/>
                </a:lnTo>
                <a:lnTo>
                  <a:pt x="1371790" y="149860"/>
                </a:lnTo>
                <a:lnTo>
                  <a:pt x="1359789" y="147320"/>
                </a:lnTo>
                <a:close/>
              </a:path>
              <a:path w="3789045" h="607060">
                <a:moveTo>
                  <a:pt x="1702562" y="147320"/>
                </a:moveTo>
                <a:lnTo>
                  <a:pt x="1702054" y="147320"/>
                </a:lnTo>
                <a:lnTo>
                  <a:pt x="1690145" y="149860"/>
                </a:lnTo>
                <a:lnTo>
                  <a:pt x="1681654" y="154939"/>
                </a:lnTo>
                <a:lnTo>
                  <a:pt x="1676568" y="165100"/>
                </a:lnTo>
                <a:lnTo>
                  <a:pt x="1674876" y="177800"/>
                </a:lnTo>
                <a:lnTo>
                  <a:pt x="1674876" y="445770"/>
                </a:lnTo>
                <a:lnTo>
                  <a:pt x="1676590" y="458470"/>
                </a:lnTo>
                <a:lnTo>
                  <a:pt x="1681733" y="467360"/>
                </a:lnTo>
                <a:lnTo>
                  <a:pt x="1690306" y="473710"/>
                </a:lnTo>
                <a:lnTo>
                  <a:pt x="1702308" y="474980"/>
                </a:lnTo>
                <a:lnTo>
                  <a:pt x="1714402" y="473710"/>
                </a:lnTo>
                <a:lnTo>
                  <a:pt x="1723056" y="467360"/>
                </a:lnTo>
                <a:lnTo>
                  <a:pt x="1728257" y="458470"/>
                </a:lnTo>
                <a:lnTo>
                  <a:pt x="1729994" y="445770"/>
                </a:lnTo>
                <a:lnTo>
                  <a:pt x="1729994" y="386080"/>
                </a:lnTo>
                <a:lnTo>
                  <a:pt x="1844675" y="386080"/>
                </a:lnTo>
                <a:lnTo>
                  <a:pt x="1844675" y="236220"/>
                </a:lnTo>
                <a:lnTo>
                  <a:pt x="1729994" y="236220"/>
                </a:lnTo>
                <a:lnTo>
                  <a:pt x="1729994" y="177800"/>
                </a:lnTo>
                <a:lnTo>
                  <a:pt x="1728279" y="165100"/>
                </a:lnTo>
                <a:lnTo>
                  <a:pt x="1723136" y="154939"/>
                </a:lnTo>
                <a:lnTo>
                  <a:pt x="1714563" y="149860"/>
                </a:lnTo>
                <a:lnTo>
                  <a:pt x="1702562" y="147320"/>
                </a:lnTo>
                <a:close/>
              </a:path>
              <a:path w="3789045" h="607060">
                <a:moveTo>
                  <a:pt x="2378583" y="147320"/>
                </a:moveTo>
                <a:lnTo>
                  <a:pt x="2378202" y="147320"/>
                </a:lnTo>
                <a:lnTo>
                  <a:pt x="2366293" y="149860"/>
                </a:lnTo>
                <a:lnTo>
                  <a:pt x="2357802" y="154939"/>
                </a:lnTo>
                <a:lnTo>
                  <a:pt x="2352716" y="165100"/>
                </a:lnTo>
                <a:lnTo>
                  <a:pt x="2351024" y="177800"/>
                </a:lnTo>
                <a:lnTo>
                  <a:pt x="2351024" y="445770"/>
                </a:lnTo>
                <a:lnTo>
                  <a:pt x="2352738" y="458470"/>
                </a:lnTo>
                <a:lnTo>
                  <a:pt x="2357882" y="467360"/>
                </a:lnTo>
                <a:lnTo>
                  <a:pt x="2366454" y="473710"/>
                </a:lnTo>
                <a:lnTo>
                  <a:pt x="2378456" y="474980"/>
                </a:lnTo>
                <a:lnTo>
                  <a:pt x="2390550" y="473710"/>
                </a:lnTo>
                <a:lnTo>
                  <a:pt x="2399204" y="467360"/>
                </a:lnTo>
                <a:lnTo>
                  <a:pt x="2404405" y="458470"/>
                </a:lnTo>
                <a:lnTo>
                  <a:pt x="2406142" y="445770"/>
                </a:lnTo>
                <a:lnTo>
                  <a:pt x="2406142" y="386080"/>
                </a:lnTo>
                <a:lnTo>
                  <a:pt x="2520823" y="386080"/>
                </a:lnTo>
                <a:lnTo>
                  <a:pt x="2520823" y="236220"/>
                </a:lnTo>
                <a:lnTo>
                  <a:pt x="2406142" y="236220"/>
                </a:lnTo>
                <a:lnTo>
                  <a:pt x="2406142" y="177800"/>
                </a:lnTo>
                <a:lnTo>
                  <a:pt x="2404425" y="165100"/>
                </a:lnTo>
                <a:lnTo>
                  <a:pt x="2399268" y="154939"/>
                </a:lnTo>
                <a:lnTo>
                  <a:pt x="2390657" y="149860"/>
                </a:lnTo>
                <a:lnTo>
                  <a:pt x="2378583" y="147320"/>
                </a:lnTo>
                <a:close/>
              </a:path>
              <a:path w="3789045" h="607060">
                <a:moveTo>
                  <a:pt x="3194474" y="386080"/>
                </a:moveTo>
                <a:lnTo>
                  <a:pt x="3141345" y="386080"/>
                </a:lnTo>
                <a:lnTo>
                  <a:pt x="3141345" y="445770"/>
                </a:lnTo>
                <a:lnTo>
                  <a:pt x="3143081" y="458470"/>
                </a:lnTo>
                <a:lnTo>
                  <a:pt x="3148282" y="467360"/>
                </a:lnTo>
                <a:lnTo>
                  <a:pt x="3156936" y="473710"/>
                </a:lnTo>
                <a:lnTo>
                  <a:pt x="3169031" y="474980"/>
                </a:lnTo>
                <a:lnTo>
                  <a:pt x="3181032" y="473710"/>
                </a:lnTo>
                <a:lnTo>
                  <a:pt x="3189605" y="467360"/>
                </a:lnTo>
                <a:lnTo>
                  <a:pt x="3194748" y="458470"/>
                </a:lnTo>
                <a:lnTo>
                  <a:pt x="3196463" y="445770"/>
                </a:lnTo>
                <a:lnTo>
                  <a:pt x="3196463" y="394970"/>
                </a:lnTo>
                <a:lnTo>
                  <a:pt x="3194474" y="386080"/>
                </a:lnTo>
                <a:close/>
              </a:path>
              <a:path w="3789045" h="607060">
                <a:moveTo>
                  <a:pt x="1158265" y="92710"/>
                </a:moveTo>
                <a:lnTo>
                  <a:pt x="1098448" y="92710"/>
                </a:lnTo>
                <a:lnTo>
                  <a:pt x="1158265" y="346710"/>
                </a:lnTo>
                <a:lnTo>
                  <a:pt x="1158265" y="92710"/>
                </a:lnTo>
                <a:close/>
              </a:path>
              <a:path w="3789045" h="607060">
                <a:moveTo>
                  <a:pt x="2651125" y="92710"/>
                </a:moveTo>
                <a:lnTo>
                  <a:pt x="2583942" y="92710"/>
                </a:lnTo>
                <a:lnTo>
                  <a:pt x="2583942" y="287020"/>
                </a:lnTo>
                <a:lnTo>
                  <a:pt x="2651125" y="92710"/>
                </a:lnTo>
                <a:close/>
              </a:path>
              <a:path w="3789045" h="607060">
                <a:moveTo>
                  <a:pt x="1963039" y="92710"/>
                </a:moveTo>
                <a:lnTo>
                  <a:pt x="1907920" y="92710"/>
                </a:lnTo>
                <a:lnTo>
                  <a:pt x="1907920" y="280670"/>
                </a:lnTo>
                <a:lnTo>
                  <a:pt x="1963039" y="280670"/>
                </a:lnTo>
                <a:lnTo>
                  <a:pt x="1963039" y="92710"/>
                </a:lnTo>
                <a:close/>
              </a:path>
              <a:path w="3789045" h="607060">
                <a:moveTo>
                  <a:pt x="1359535" y="85089"/>
                </a:moveTo>
                <a:lnTo>
                  <a:pt x="769099" y="85089"/>
                </a:lnTo>
                <a:lnTo>
                  <a:pt x="808844" y="91439"/>
                </a:lnTo>
                <a:lnTo>
                  <a:pt x="837233" y="109220"/>
                </a:lnTo>
                <a:lnTo>
                  <a:pt x="854265" y="137160"/>
                </a:lnTo>
                <a:lnTo>
                  <a:pt x="859942" y="177800"/>
                </a:lnTo>
                <a:lnTo>
                  <a:pt x="859942" y="236220"/>
                </a:lnTo>
                <a:lnTo>
                  <a:pt x="912609" y="236220"/>
                </a:lnTo>
                <a:lnTo>
                  <a:pt x="912609" y="92710"/>
                </a:lnTo>
                <a:lnTo>
                  <a:pt x="1317846" y="92710"/>
                </a:lnTo>
                <a:lnTo>
                  <a:pt x="1319869" y="91439"/>
                </a:lnTo>
                <a:lnTo>
                  <a:pt x="1359535" y="85089"/>
                </a:lnTo>
                <a:close/>
              </a:path>
              <a:path w="3789045" h="607060">
                <a:moveTo>
                  <a:pt x="1702308" y="85089"/>
                </a:moveTo>
                <a:lnTo>
                  <a:pt x="1359535" y="85089"/>
                </a:lnTo>
                <a:lnTo>
                  <a:pt x="1399280" y="91439"/>
                </a:lnTo>
                <a:lnTo>
                  <a:pt x="1427654" y="109220"/>
                </a:lnTo>
                <a:lnTo>
                  <a:pt x="1444670" y="137160"/>
                </a:lnTo>
                <a:lnTo>
                  <a:pt x="1450340" y="177800"/>
                </a:lnTo>
                <a:lnTo>
                  <a:pt x="1450340" y="236220"/>
                </a:lnTo>
                <a:lnTo>
                  <a:pt x="1611757" y="236220"/>
                </a:lnTo>
                <a:lnTo>
                  <a:pt x="1611757" y="177800"/>
                </a:lnTo>
                <a:lnTo>
                  <a:pt x="1617404" y="137160"/>
                </a:lnTo>
                <a:lnTo>
                  <a:pt x="1634363" y="109220"/>
                </a:lnTo>
                <a:lnTo>
                  <a:pt x="1662656" y="91439"/>
                </a:lnTo>
                <a:lnTo>
                  <a:pt x="1702308" y="85089"/>
                </a:lnTo>
                <a:close/>
              </a:path>
              <a:path w="3789045" h="607060">
                <a:moveTo>
                  <a:pt x="2378456" y="85089"/>
                </a:moveTo>
                <a:lnTo>
                  <a:pt x="1702308" y="85089"/>
                </a:lnTo>
                <a:lnTo>
                  <a:pt x="1742053" y="91439"/>
                </a:lnTo>
                <a:lnTo>
                  <a:pt x="1770427" y="109220"/>
                </a:lnTo>
                <a:lnTo>
                  <a:pt x="1787443" y="137160"/>
                </a:lnTo>
                <a:lnTo>
                  <a:pt x="1793113" y="177800"/>
                </a:lnTo>
                <a:lnTo>
                  <a:pt x="1793113" y="236220"/>
                </a:lnTo>
                <a:lnTo>
                  <a:pt x="1844675" y="236220"/>
                </a:lnTo>
                <a:lnTo>
                  <a:pt x="1844675" y="92710"/>
                </a:lnTo>
                <a:lnTo>
                  <a:pt x="2336760" y="92710"/>
                </a:lnTo>
                <a:lnTo>
                  <a:pt x="2338784" y="91439"/>
                </a:lnTo>
                <a:lnTo>
                  <a:pt x="2378456" y="85089"/>
                </a:lnTo>
                <a:close/>
              </a:path>
              <a:path w="3789045" h="607060">
                <a:moveTo>
                  <a:pt x="3168777" y="85089"/>
                </a:moveTo>
                <a:lnTo>
                  <a:pt x="2378456" y="85089"/>
                </a:lnTo>
                <a:lnTo>
                  <a:pt x="2418201" y="91439"/>
                </a:lnTo>
                <a:lnTo>
                  <a:pt x="2446575" y="109220"/>
                </a:lnTo>
                <a:lnTo>
                  <a:pt x="2463591" y="137160"/>
                </a:lnTo>
                <a:lnTo>
                  <a:pt x="2469261" y="177800"/>
                </a:lnTo>
                <a:lnTo>
                  <a:pt x="2469261" y="236220"/>
                </a:lnTo>
                <a:lnTo>
                  <a:pt x="2520823" y="236220"/>
                </a:lnTo>
                <a:lnTo>
                  <a:pt x="2520823" y="92710"/>
                </a:lnTo>
                <a:lnTo>
                  <a:pt x="3127104" y="92710"/>
                </a:lnTo>
                <a:lnTo>
                  <a:pt x="3129125" y="91439"/>
                </a:lnTo>
                <a:lnTo>
                  <a:pt x="3168777" y="85089"/>
                </a:lnTo>
                <a:close/>
              </a:path>
              <a:path w="3789045" h="607060">
                <a:moveTo>
                  <a:pt x="3788664" y="85089"/>
                </a:moveTo>
                <a:lnTo>
                  <a:pt x="3168777" y="85089"/>
                </a:lnTo>
                <a:lnTo>
                  <a:pt x="3208522" y="91439"/>
                </a:lnTo>
                <a:lnTo>
                  <a:pt x="3236896" y="109220"/>
                </a:lnTo>
                <a:lnTo>
                  <a:pt x="3253912" y="137160"/>
                </a:lnTo>
                <a:lnTo>
                  <a:pt x="3259582" y="177800"/>
                </a:lnTo>
                <a:lnTo>
                  <a:pt x="3259582" y="236220"/>
                </a:lnTo>
                <a:lnTo>
                  <a:pt x="3352419" y="236220"/>
                </a:lnTo>
                <a:lnTo>
                  <a:pt x="3352419" y="154939"/>
                </a:lnTo>
                <a:lnTo>
                  <a:pt x="3293364" y="154939"/>
                </a:lnTo>
                <a:lnTo>
                  <a:pt x="3293364" y="92710"/>
                </a:lnTo>
                <a:lnTo>
                  <a:pt x="3788664" y="92710"/>
                </a:lnTo>
                <a:lnTo>
                  <a:pt x="3788664" y="850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9016" y="553212"/>
            <a:ext cx="47625" cy="181610"/>
          </a:xfrm>
          <a:custGeom>
            <a:avLst/>
            <a:gdLst/>
            <a:ahLst/>
            <a:cxnLst/>
            <a:rect l="l" t="t" r="r" b="b"/>
            <a:pathLst>
              <a:path w="47625" h="181609">
                <a:moveTo>
                  <a:pt x="23621" y="0"/>
                </a:moveTo>
                <a:lnTo>
                  <a:pt x="0" y="181355"/>
                </a:lnTo>
                <a:lnTo>
                  <a:pt x="47243" y="181355"/>
                </a:lnTo>
                <a:lnTo>
                  <a:pt x="23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8846" y="4874158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64646"/>
                </a:solidFill>
                <a:latin typeface="Arial"/>
                <a:cs typeface="Arial"/>
              </a:rPr>
              <a:t>36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9259" y="247015"/>
            <a:ext cx="32873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65"/>
              <a:t>GOING </a:t>
            </a:r>
            <a:r>
              <a:rPr dirty="0" spc="70"/>
              <a:t>BEYOND</a:t>
            </a:r>
            <a:r>
              <a:rPr dirty="0" spc="320"/>
              <a:t> </a:t>
            </a:r>
            <a:r>
              <a:rPr dirty="0" spc="65"/>
              <a:t>MONEY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746759"/>
            <a:ext cx="3723640" cy="0"/>
          </a:xfrm>
          <a:custGeom>
            <a:avLst/>
            <a:gdLst/>
            <a:ahLst/>
            <a:cxnLst/>
            <a:rect l="l" t="t" r="r" b="b"/>
            <a:pathLst>
              <a:path w="3723640" h="0">
                <a:moveTo>
                  <a:pt x="0" y="0"/>
                </a:moveTo>
                <a:lnTo>
                  <a:pt x="3723513" y="0"/>
                </a:lnTo>
              </a:path>
            </a:pathLst>
          </a:custGeom>
          <a:ln w="12192">
            <a:solidFill>
              <a:srgbClr val="ED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00144" y="249936"/>
            <a:ext cx="4622292" cy="4620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27420" y="2388107"/>
            <a:ext cx="934719" cy="288290"/>
          </a:xfrm>
          <a:custGeom>
            <a:avLst/>
            <a:gdLst/>
            <a:ahLst/>
            <a:cxnLst/>
            <a:rect l="l" t="t" r="r" b="b"/>
            <a:pathLst>
              <a:path w="934720" h="288289">
                <a:moveTo>
                  <a:pt x="0" y="288036"/>
                </a:moveTo>
                <a:lnTo>
                  <a:pt x="934212" y="288036"/>
                </a:lnTo>
                <a:lnTo>
                  <a:pt x="934212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solidFill>
            <a:srgbClr val="ED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1583" y="1862327"/>
            <a:ext cx="733044" cy="809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19201" y="1011173"/>
            <a:ext cx="3402965" cy="1280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91185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E6001E"/>
                </a:solidFill>
                <a:latin typeface="Arial"/>
                <a:cs typeface="Arial"/>
              </a:rPr>
              <a:t>RETIREMENT IS A</a:t>
            </a:r>
            <a:r>
              <a:rPr dirty="0" sz="1600" spc="-165" b="1">
                <a:solidFill>
                  <a:srgbClr val="E6001E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E6001E"/>
                </a:solidFill>
                <a:latin typeface="Arial"/>
                <a:cs typeface="Arial"/>
              </a:rPr>
              <a:t>JOURNEY  </a:t>
            </a:r>
            <a:r>
              <a:rPr dirty="0" sz="1600" spc="-20" b="1">
                <a:solidFill>
                  <a:srgbClr val="E6001E"/>
                </a:solidFill>
                <a:latin typeface="Arial"/>
                <a:cs typeface="Arial"/>
              </a:rPr>
              <a:t>AND </a:t>
            </a:r>
            <a:r>
              <a:rPr dirty="0" sz="1600" spc="-5" b="1">
                <a:solidFill>
                  <a:srgbClr val="E6001E"/>
                </a:solidFill>
                <a:latin typeface="Arial"/>
                <a:cs typeface="Arial"/>
              </a:rPr>
              <a:t>IT </a:t>
            </a:r>
            <a:r>
              <a:rPr dirty="0" sz="1600" spc="-40" b="1">
                <a:solidFill>
                  <a:srgbClr val="E6001E"/>
                </a:solidFill>
                <a:latin typeface="Arial"/>
                <a:cs typeface="Arial"/>
              </a:rPr>
              <a:t>TAKES </a:t>
            </a:r>
            <a:r>
              <a:rPr dirty="0" sz="1600" spc="-5" b="1">
                <a:solidFill>
                  <a:srgbClr val="E6001E"/>
                </a:solidFill>
                <a:latin typeface="Arial"/>
                <a:cs typeface="Arial"/>
              </a:rPr>
              <a:t>A</a:t>
            </a:r>
            <a:r>
              <a:rPr dirty="0" sz="1600" spc="20" b="1">
                <a:solidFill>
                  <a:srgbClr val="E6001E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E6001E"/>
                </a:solidFill>
                <a:latin typeface="Arial"/>
                <a:cs typeface="Arial"/>
              </a:rPr>
              <a:t>TEAM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Times New Roman"/>
              <a:cs typeface="Times New Roman"/>
            </a:endParaRPr>
          </a:p>
          <a:p>
            <a:pPr marL="920115" marR="5080">
              <a:lnSpc>
                <a:spcPct val="100000"/>
              </a:lnSpc>
            </a:pPr>
            <a:r>
              <a:rPr dirty="0" sz="1400" b="1">
                <a:solidFill>
                  <a:srgbClr val="3D6B9C"/>
                </a:solidFill>
                <a:latin typeface="Georgia"/>
                <a:cs typeface="Georgia"/>
              </a:rPr>
              <a:t>Gathering and </a:t>
            </a:r>
            <a:r>
              <a:rPr dirty="0" sz="1400" spc="-5" b="1">
                <a:solidFill>
                  <a:srgbClr val="3D6B9C"/>
                </a:solidFill>
                <a:latin typeface="Georgia"/>
                <a:cs typeface="Georgia"/>
              </a:rPr>
              <a:t>organizing  </a:t>
            </a:r>
            <a:r>
              <a:rPr dirty="0" sz="1400" b="1">
                <a:solidFill>
                  <a:srgbClr val="3D6B9C"/>
                </a:solidFill>
                <a:latin typeface="Georgia"/>
                <a:cs typeface="Georgia"/>
              </a:rPr>
              <a:t>resources </a:t>
            </a:r>
            <a:r>
              <a:rPr dirty="0" sz="1400" spc="-5" b="1">
                <a:solidFill>
                  <a:srgbClr val="3D6B9C"/>
                </a:solidFill>
                <a:latin typeface="Georgia"/>
                <a:cs typeface="Georgia"/>
              </a:rPr>
              <a:t>can </a:t>
            </a:r>
            <a:r>
              <a:rPr dirty="0" sz="1400" b="1">
                <a:solidFill>
                  <a:srgbClr val="3D6B9C"/>
                </a:solidFill>
                <a:latin typeface="Georgia"/>
                <a:cs typeface="Georgia"/>
              </a:rPr>
              <a:t>be</a:t>
            </a:r>
            <a:r>
              <a:rPr dirty="0" sz="1400" spc="-100" b="1">
                <a:solidFill>
                  <a:srgbClr val="3D6B9C"/>
                </a:solidFill>
                <a:latin typeface="Georgia"/>
                <a:cs typeface="Georgia"/>
              </a:rPr>
              <a:t> </a:t>
            </a:r>
            <a:r>
              <a:rPr dirty="0" sz="1400" spc="-5" b="1">
                <a:solidFill>
                  <a:srgbClr val="3D6B9C"/>
                </a:solidFill>
                <a:latin typeface="Georgia"/>
                <a:cs typeface="Georgia"/>
              </a:rPr>
              <a:t>beneficial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5008" y="2988564"/>
            <a:ext cx="766572" cy="541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326896" y="2970022"/>
            <a:ext cx="11690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929497"/>
                </a:solidFill>
                <a:latin typeface="Georgia"/>
                <a:cs typeface="Georgia"/>
              </a:rPr>
              <a:t>Be</a:t>
            </a:r>
            <a:r>
              <a:rPr dirty="0" sz="1400" spc="-85" b="1">
                <a:solidFill>
                  <a:srgbClr val="929497"/>
                </a:solidFill>
                <a:latin typeface="Georgia"/>
                <a:cs typeface="Georgia"/>
              </a:rPr>
              <a:t> </a:t>
            </a:r>
            <a:r>
              <a:rPr dirty="0" sz="1400" b="1">
                <a:solidFill>
                  <a:srgbClr val="929497"/>
                </a:solidFill>
                <a:latin typeface="Georgia"/>
                <a:cs typeface="Georgia"/>
              </a:rPr>
              <a:t>informed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8723" y="3913632"/>
            <a:ext cx="803148" cy="757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326896" y="3896359"/>
            <a:ext cx="2751455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AC00"/>
                </a:solidFill>
                <a:latin typeface="Georgia"/>
                <a:cs typeface="Georgia"/>
              </a:rPr>
              <a:t>Leverage </a:t>
            </a:r>
            <a:r>
              <a:rPr dirty="0" sz="1400" spc="-5" b="1">
                <a:solidFill>
                  <a:srgbClr val="FFAC00"/>
                </a:solidFill>
                <a:latin typeface="Georgia"/>
                <a:cs typeface="Georgia"/>
              </a:rPr>
              <a:t>experience  </a:t>
            </a:r>
            <a:r>
              <a:rPr dirty="0" sz="1400" b="1">
                <a:solidFill>
                  <a:srgbClr val="FFAC00"/>
                </a:solidFill>
                <a:latin typeface="Georgia"/>
                <a:cs typeface="Georgia"/>
              </a:rPr>
              <a:t>professionals to help</a:t>
            </a:r>
            <a:r>
              <a:rPr dirty="0" sz="1400" spc="-145" b="1">
                <a:solidFill>
                  <a:srgbClr val="FFAC00"/>
                </a:solidFill>
                <a:latin typeface="Georgia"/>
                <a:cs typeface="Georgia"/>
              </a:rPr>
              <a:t> </a:t>
            </a:r>
            <a:r>
              <a:rPr dirty="0" sz="1400" b="1">
                <a:solidFill>
                  <a:srgbClr val="FFAC00"/>
                </a:solidFill>
                <a:latin typeface="Georgia"/>
                <a:cs typeface="Georgia"/>
              </a:rPr>
              <a:t>prepare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48528" y="1752600"/>
            <a:ext cx="1635252" cy="16367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263766" y="2372309"/>
            <a:ext cx="5207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15">
                <a:solidFill>
                  <a:srgbClr val="FFFFFF"/>
                </a:solidFill>
                <a:latin typeface="Arial Rounded MT Bold"/>
                <a:cs typeface="Arial Rounded MT Bold"/>
              </a:rPr>
              <a:t>Y</a:t>
            </a:r>
            <a:r>
              <a:rPr dirty="0" baseline="-6944" sz="2400" spc="-772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600" spc="-515">
                <a:solidFill>
                  <a:srgbClr val="FFFFFF"/>
                </a:solidFill>
                <a:latin typeface="Arial Rounded MT Bold"/>
                <a:cs typeface="Arial Rounded MT Bold"/>
              </a:rPr>
              <a:t>O</a:t>
            </a:r>
            <a:r>
              <a:rPr dirty="0" baseline="-6944" sz="2400" spc="-772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600" spc="-515">
                <a:solidFill>
                  <a:srgbClr val="FFFFFF"/>
                </a:solidFill>
                <a:latin typeface="Arial Rounded MT Bold"/>
                <a:cs typeface="Arial Rounded MT Bold"/>
              </a:rPr>
              <a:t>U</a:t>
            </a:r>
            <a:r>
              <a:rPr dirty="0" baseline="-6944" sz="2400" spc="-772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baseline="-6944"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546" y="4897685"/>
            <a:ext cx="128270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4"/>
              </a:lnSpc>
            </a:pPr>
            <a:r>
              <a:rPr dirty="0" sz="900" spc="-5">
                <a:solidFill>
                  <a:srgbClr val="464646"/>
                </a:solidFill>
                <a:latin typeface="Arial"/>
                <a:cs typeface="Arial"/>
              </a:rPr>
              <a:t>37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13319" y="3512820"/>
            <a:ext cx="1630680" cy="1630680"/>
          </a:xfrm>
          <a:custGeom>
            <a:avLst/>
            <a:gdLst/>
            <a:ahLst/>
            <a:cxnLst/>
            <a:rect l="l" t="t" r="r" b="b"/>
            <a:pathLst>
              <a:path w="1630679" h="1630679">
                <a:moveTo>
                  <a:pt x="1630679" y="0"/>
                </a:moveTo>
                <a:lnTo>
                  <a:pt x="0" y="1630679"/>
                </a:lnTo>
                <a:lnTo>
                  <a:pt x="1630679" y="1630679"/>
                </a:lnTo>
                <a:lnTo>
                  <a:pt x="16306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162543" y="4425696"/>
            <a:ext cx="795527" cy="522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519416" y="3518915"/>
            <a:ext cx="1624965" cy="1624965"/>
          </a:xfrm>
          <a:custGeom>
            <a:avLst/>
            <a:gdLst/>
            <a:ahLst/>
            <a:cxnLst/>
            <a:rect l="l" t="t" r="r" b="b"/>
            <a:pathLst>
              <a:path w="1624965" h="1624964">
                <a:moveTo>
                  <a:pt x="1624582" y="0"/>
                </a:moveTo>
                <a:lnTo>
                  <a:pt x="0" y="1624582"/>
                </a:lnTo>
                <a:lnTo>
                  <a:pt x="1624582" y="1624582"/>
                </a:lnTo>
                <a:lnTo>
                  <a:pt x="1624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4611" y="4821935"/>
            <a:ext cx="841247" cy="321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14324" y="4872329"/>
            <a:ext cx="6076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000" spc="-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000" spc="-5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z="1000" spc="-5" b="1">
                <a:solidFill>
                  <a:srgbClr val="FFFFFF"/>
                </a:solidFill>
                <a:latin typeface="Arial"/>
                <a:cs typeface="Arial"/>
              </a:rPr>
              <a:t>R1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2084832"/>
            <a:ext cx="2672080" cy="608330"/>
          </a:xfrm>
          <a:custGeom>
            <a:avLst/>
            <a:gdLst/>
            <a:ahLst/>
            <a:cxnLst/>
            <a:rect l="l" t="t" r="r" b="b"/>
            <a:pathLst>
              <a:path w="2672080" h="608330">
                <a:moveTo>
                  <a:pt x="2671572" y="0"/>
                </a:moveTo>
                <a:lnTo>
                  <a:pt x="0" y="0"/>
                </a:lnTo>
                <a:lnTo>
                  <a:pt x="0" y="608076"/>
                </a:lnTo>
                <a:lnTo>
                  <a:pt x="2671572" y="608076"/>
                </a:lnTo>
                <a:lnTo>
                  <a:pt x="2671572" y="537844"/>
                </a:lnTo>
                <a:lnTo>
                  <a:pt x="2036191" y="537844"/>
                </a:lnTo>
                <a:lnTo>
                  <a:pt x="1996519" y="532082"/>
                </a:lnTo>
                <a:lnTo>
                  <a:pt x="1994099" y="530606"/>
                </a:lnTo>
                <a:lnTo>
                  <a:pt x="486308" y="530606"/>
                </a:lnTo>
                <a:lnTo>
                  <a:pt x="486308" y="155194"/>
                </a:lnTo>
                <a:lnTo>
                  <a:pt x="427151" y="155194"/>
                </a:lnTo>
                <a:lnTo>
                  <a:pt x="427151" y="92963"/>
                </a:lnTo>
                <a:lnTo>
                  <a:pt x="1994506" y="92963"/>
                </a:lnTo>
                <a:lnTo>
                  <a:pt x="1996519" y="91737"/>
                </a:lnTo>
                <a:lnTo>
                  <a:pt x="2036191" y="85979"/>
                </a:lnTo>
                <a:lnTo>
                  <a:pt x="2671572" y="85979"/>
                </a:lnTo>
                <a:lnTo>
                  <a:pt x="2671572" y="0"/>
                </a:lnTo>
                <a:close/>
              </a:path>
              <a:path w="2672080" h="608330">
                <a:moveTo>
                  <a:pt x="2671572" y="85979"/>
                </a:moveTo>
                <a:lnTo>
                  <a:pt x="2036191" y="85979"/>
                </a:lnTo>
                <a:lnTo>
                  <a:pt x="2075936" y="91737"/>
                </a:lnTo>
                <a:lnTo>
                  <a:pt x="2104310" y="108997"/>
                </a:lnTo>
                <a:lnTo>
                  <a:pt x="2121326" y="137735"/>
                </a:lnTo>
                <a:lnTo>
                  <a:pt x="2126996" y="177926"/>
                </a:lnTo>
                <a:lnTo>
                  <a:pt x="2126996" y="445643"/>
                </a:lnTo>
                <a:lnTo>
                  <a:pt x="2121326" y="485892"/>
                </a:lnTo>
                <a:lnTo>
                  <a:pt x="2104310" y="514651"/>
                </a:lnTo>
                <a:lnTo>
                  <a:pt x="2075936" y="531957"/>
                </a:lnTo>
                <a:lnTo>
                  <a:pt x="2036191" y="537844"/>
                </a:lnTo>
                <a:lnTo>
                  <a:pt x="2267077" y="537844"/>
                </a:lnTo>
                <a:lnTo>
                  <a:pt x="2227405" y="532082"/>
                </a:lnTo>
                <a:lnTo>
                  <a:pt x="2199068" y="514794"/>
                </a:lnTo>
                <a:lnTo>
                  <a:pt x="2182066" y="485981"/>
                </a:lnTo>
                <a:lnTo>
                  <a:pt x="2176399" y="445643"/>
                </a:lnTo>
                <a:lnTo>
                  <a:pt x="2176399" y="92963"/>
                </a:lnTo>
                <a:lnTo>
                  <a:pt x="2671572" y="92963"/>
                </a:lnTo>
                <a:lnTo>
                  <a:pt x="2671572" y="85979"/>
                </a:lnTo>
                <a:close/>
              </a:path>
              <a:path w="2672080" h="608330">
                <a:moveTo>
                  <a:pt x="2671572" y="92963"/>
                </a:moveTo>
                <a:lnTo>
                  <a:pt x="2357882" y="92963"/>
                </a:lnTo>
                <a:lnTo>
                  <a:pt x="2357882" y="445643"/>
                </a:lnTo>
                <a:lnTo>
                  <a:pt x="2352194" y="485892"/>
                </a:lnTo>
                <a:lnTo>
                  <a:pt x="2335149" y="514651"/>
                </a:lnTo>
                <a:lnTo>
                  <a:pt x="2306768" y="531957"/>
                </a:lnTo>
                <a:lnTo>
                  <a:pt x="2267077" y="537844"/>
                </a:lnTo>
                <a:lnTo>
                  <a:pt x="2671572" y="537844"/>
                </a:lnTo>
                <a:lnTo>
                  <a:pt x="2671572" y="92963"/>
                </a:lnTo>
                <a:close/>
              </a:path>
              <a:path w="2672080" h="608330">
                <a:moveTo>
                  <a:pt x="645045" y="92963"/>
                </a:moveTo>
                <a:lnTo>
                  <a:pt x="608660" y="92963"/>
                </a:lnTo>
                <a:lnTo>
                  <a:pt x="608660" y="155194"/>
                </a:lnTo>
                <a:lnTo>
                  <a:pt x="549490" y="155194"/>
                </a:lnTo>
                <a:lnTo>
                  <a:pt x="549490" y="530606"/>
                </a:lnTo>
                <a:lnTo>
                  <a:pt x="645045" y="530606"/>
                </a:lnTo>
                <a:lnTo>
                  <a:pt x="645045" y="92963"/>
                </a:lnTo>
                <a:close/>
              </a:path>
              <a:path w="2672080" h="608330">
                <a:moveTo>
                  <a:pt x="763371" y="343026"/>
                </a:moveTo>
                <a:lnTo>
                  <a:pt x="708228" y="343026"/>
                </a:lnTo>
                <a:lnTo>
                  <a:pt x="708228" y="530606"/>
                </a:lnTo>
                <a:lnTo>
                  <a:pt x="763371" y="530606"/>
                </a:lnTo>
                <a:lnTo>
                  <a:pt x="763371" y="343026"/>
                </a:lnTo>
                <a:close/>
              </a:path>
              <a:path w="2672080" h="608330">
                <a:moveTo>
                  <a:pt x="928268" y="92963"/>
                </a:moveTo>
                <a:lnTo>
                  <a:pt x="826541" y="92963"/>
                </a:lnTo>
                <a:lnTo>
                  <a:pt x="826541" y="530606"/>
                </a:lnTo>
                <a:lnTo>
                  <a:pt x="863079" y="530606"/>
                </a:lnTo>
                <a:lnTo>
                  <a:pt x="883627" y="376047"/>
                </a:lnTo>
                <a:lnTo>
                  <a:pt x="928268" y="92963"/>
                </a:lnTo>
                <a:close/>
              </a:path>
              <a:path w="2672080" h="608330">
                <a:moveTo>
                  <a:pt x="1003731" y="437895"/>
                </a:moveTo>
                <a:lnTo>
                  <a:pt x="939215" y="437895"/>
                </a:lnTo>
                <a:lnTo>
                  <a:pt x="926706" y="530606"/>
                </a:lnTo>
                <a:lnTo>
                  <a:pt x="1016012" y="530606"/>
                </a:lnTo>
                <a:lnTo>
                  <a:pt x="1003731" y="437895"/>
                </a:lnTo>
                <a:close/>
              </a:path>
              <a:path w="2672080" h="608330">
                <a:moveTo>
                  <a:pt x="1121308" y="92963"/>
                </a:moveTo>
                <a:lnTo>
                  <a:pt x="1014895" y="92963"/>
                </a:lnTo>
                <a:lnTo>
                  <a:pt x="1059319" y="375412"/>
                </a:lnTo>
                <a:lnTo>
                  <a:pt x="1079855" y="530606"/>
                </a:lnTo>
                <a:lnTo>
                  <a:pt x="1121308" y="530606"/>
                </a:lnTo>
                <a:lnTo>
                  <a:pt x="1121308" y="92963"/>
                </a:lnTo>
                <a:close/>
              </a:path>
              <a:path w="2672080" h="608330">
                <a:moveTo>
                  <a:pt x="1182027" y="284861"/>
                </a:moveTo>
                <a:lnTo>
                  <a:pt x="1182027" y="530606"/>
                </a:lnTo>
                <a:lnTo>
                  <a:pt x="1239634" y="530606"/>
                </a:lnTo>
                <a:lnTo>
                  <a:pt x="1182027" y="284861"/>
                </a:lnTo>
                <a:close/>
              </a:path>
              <a:path w="2672080" h="608330">
                <a:moveTo>
                  <a:pt x="1359408" y="92963"/>
                </a:moveTo>
                <a:lnTo>
                  <a:pt x="1302766" y="92963"/>
                </a:lnTo>
                <a:lnTo>
                  <a:pt x="1302766" y="530606"/>
                </a:lnTo>
                <a:lnTo>
                  <a:pt x="1359408" y="530606"/>
                </a:lnTo>
                <a:lnTo>
                  <a:pt x="1359408" y="92963"/>
                </a:lnTo>
                <a:close/>
              </a:path>
              <a:path w="2672080" h="608330">
                <a:moveTo>
                  <a:pt x="1422654" y="336169"/>
                </a:moveTo>
                <a:lnTo>
                  <a:pt x="1422654" y="530606"/>
                </a:lnTo>
                <a:lnTo>
                  <a:pt x="1489837" y="530606"/>
                </a:lnTo>
                <a:lnTo>
                  <a:pt x="1422654" y="336169"/>
                </a:lnTo>
                <a:close/>
              </a:path>
              <a:path w="2672080" h="608330">
                <a:moveTo>
                  <a:pt x="1691767" y="92963"/>
                </a:moveTo>
                <a:lnTo>
                  <a:pt x="1557401" y="92963"/>
                </a:lnTo>
                <a:lnTo>
                  <a:pt x="1473962" y="311785"/>
                </a:lnTo>
                <a:lnTo>
                  <a:pt x="1557401" y="530606"/>
                </a:lnTo>
                <a:lnTo>
                  <a:pt x="1770380" y="530606"/>
                </a:lnTo>
                <a:lnTo>
                  <a:pt x="1770380" y="346582"/>
                </a:lnTo>
                <a:lnTo>
                  <a:pt x="1768348" y="341249"/>
                </a:lnTo>
                <a:lnTo>
                  <a:pt x="1691767" y="92963"/>
                </a:lnTo>
                <a:close/>
              </a:path>
              <a:path w="2672080" h="608330">
                <a:moveTo>
                  <a:pt x="1994506" y="92963"/>
                </a:moveTo>
                <a:lnTo>
                  <a:pt x="1911858" y="92963"/>
                </a:lnTo>
                <a:lnTo>
                  <a:pt x="1835277" y="341249"/>
                </a:lnTo>
                <a:lnTo>
                  <a:pt x="1833499" y="346582"/>
                </a:lnTo>
                <a:lnTo>
                  <a:pt x="1833499" y="530606"/>
                </a:lnTo>
                <a:lnTo>
                  <a:pt x="1994099" y="530606"/>
                </a:lnTo>
                <a:lnTo>
                  <a:pt x="1968182" y="514794"/>
                </a:lnTo>
                <a:lnTo>
                  <a:pt x="1951180" y="485981"/>
                </a:lnTo>
                <a:lnTo>
                  <a:pt x="1945513" y="445643"/>
                </a:lnTo>
                <a:lnTo>
                  <a:pt x="1945513" y="177926"/>
                </a:lnTo>
                <a:lnTo>
                  <a:pt x="1951180" y="137735"/>
                </a:lnTo>
                <a:lnTo>
                  <a:pt x="1968182" y="108997"/>
                </a:lnTo>
                <a:lnTo>
                  <a:pt x="1994506" y="92963"/>
                </a:lnTo>
                <a:close/>
              </a:path>
              <a:path w="2672080" h="608330">
                <a:moveTo>
                  <a:pt x="2294763" y="92963"/>
                </a:moveTo>
                <a:lnTo>
                  <a:pt x="2239518" y="92963"/>
                </a:lnTo>
                <a:lnTo>
                  <a:pt x="2239518" y="445643"/>
                </a:lnTo>
                <a:lnTo>
                  <a:pt x="2241234" y="458644"/>
                </a:lnTo>
                <a:lnTo>
                  <a:pt x="2246391" y="467931"/>
                </a:lnTo>
                <a:lnTo>
                  <a:pt x="2255002" y="473503"/>
                </a:lnTo>
                <a:lnTo>
                  <a:pt x="2267077" y="475361"/>
                </a:lnTo>
                <a:lnTo>
                  <a:pt x="2279171" y="473503"/>
                </a:lnTo>
                <a:lnTo>
                  <a:pt x="2287825" y="467931"/>
                </a:lnTo>
                <a:lnTo>
                  <a:pt x="2293026" y="458644"/>
                </a:lnTo>
                <a:lnTo>
                  <a:pt x="2294763" y="445643"/>
                </a:lnTo>
                <a:lnTo>
                  <a:pt x="2294763" y="92963"/>
                </a:lnTo>
                <a:close/>
              </a:path>
              <a:path w="2672080" h="608330">
                <a:moveTo>
                  <a:pt x="1244320" y="92963"/>
                </a:moveTo>
                <a:lnTo>
                  <a:pt x="1184490" y="92963"/>
                </a:lnTo>
                <a:lnTo>
                  <a:pt x="1244320" y="346837"/>
                </a:lnTo>
                <a:lnTo>
                  <a:pt x="1244320" y="92963"/>
                </a:lnTo>
                <a:close/>
              </a:path>
              <a:path w="2672080" h="608330">
                <a:moveTo>
                  <a:pt x="1489837" y="92963"/>
                </a:moveTo>
                <a:lnTo>
                  <a:pt x="1422654" y="92963"/>
                </a:lnTo>
                <a:lnTo>
                  <a:pt x="1422654" y="287655"/>
                </a:lnTo>
                <a:lnTo>
                  <a:pt x="1489837" y="92963"/>
                </a:lnTo>
                <a:close/>
              </a:path>
              <a:path w="2672080" h="608330">
                <a:moveTo>
                  <a:pt x="763371" y="92963"/>
                </a:moveTo>
                <a:lnTo>
                  <a:pt x="708228" y="92963"/>
                </a:lnTo>
                <a:lnTo>
                  <a:pt x="708228" y="280543"/>
                </a:lnTo>
                <a:lnTo>
                  <a:pt x="763371" y="280543"/>
                </a:lnTo>
                <a:lnTo>
                  <a:pt x="763371" y="92963"/>
                </a:lnTo>
                <a:close/>
              </a:path>
              <a:path w="2672080" h="608330">
                <a:moveTo>
                  <a:pt x="1844929" y="92963"/>
                </a:moveTo>
                <a:lnTo>
                  <a:pt x="1758695" y="92963"/>
                </a:lnTo>
                <a:lnTo>
                  <a:pt x="1801876" y="263651"/>
                </a:lnTo>
                <a:lnTo>
                  <a:pt x="1844929" y="92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08632" y="2232660"/>
            <a:ext cx="55244" cy="327660"/>
          </a:xfrm>
          <a:custGeom>
            <a:avLst/>
            <a:gdLst/>
            <a:ahLst/>
            <a:cxnLst/>
            <a:rect l="l" t="t" r="r" b="b"/>
            <a:pathLst>
              <a:path w="55244" h="327660">
                <a:moveTo>
                  <a:pt x="27559" y="0"/>
                </a:moveTo>
                <a:lnTo>
                  <a:pt x="27050" y="0"/>
                </a:lnTo>
                <a:lnTo>
                  <a:pt x="15216" y="1857"/>
                </a:lnTo>
                <a:lnTo>
                  <a:pt x="6762" y="7429"/>
                </a:lnTo>
                <a:lnTo>
                  <a:pt x="1690" y="16716"/>
                </a:lnTo>
                <a:lnTo>
                  <a:pt x="0" y="29717"/>
                </a:lnTo>
                <a:lnTo>
                  <a:pt x="0" y="297941"/>
                </a:lnTo>
                <a:lnTo>
                  <a:pt x="1712" y="310943"/>
                </a:lnTo>
                <a:lnTo>
                  <a:pt x="6842" y="320230"/>
                </a:lnTo>
                <a:lnTo>
                  <a:pt x="15376" y="325802"/>
                </a:lnTo>
                <a:lnTo>
                  <a:pt x="27305" y="327659"/>
                </a:lnTo>
                <a:lnTo>
                  <a:pt x="39379" y="325802"/>
                </a:lnTo>
                <a:lnTo>
                  <a:pt x="47990" y="320230"/>
                </a:lnTo>
                <a:lnTo>
                  <a:pt x="53147" y="310943"/>
                </a:lnTo>
                <a:lnTo>
                  <a:pt x="54863" y="297941"/>
                </a:lnTo>
                <a:lnTo>
                  <a:pt x="54863" y="29717"/>
                </a:lnTo>
                <a:lnTo>
                  <a:pt x="53151" y="16787"/>
                </a:lnTo>
                <a:lnTo>
                  <a:pt x="48021" y="7524"/>
                </a:lnTo>
                <a:lnTo>
                  <a:pt x="39487" y="1928"/>
                </a:lnTo>
                <a:lnTo>
                  <a:pt x="27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46403" y="2278379"/>
            <a:ext cx="48895" cy="181610"/>
          </a:xfrm>
          <a:custGeom>
            <a:avLst/>
            <a:gdLst/>
            <a:ahLst/>
            <a:cxnLst/>
            <a:rect l="l" t="t" r="r" b="b"/>
            <a:pathLst>
              <a:path w="48894" h="181610">
                <a:moveTo>
                  <a:pt x="24384" y="0"/>
                </a:moveTo>
                <a:lnTo>
                  <a:pt x="0" y="181356"/>
                </a:lnTo>
                <a:lnTo>
                  <a:pt x="48768" y="181356"/>
                </a:lnTo>
                <a:lnTo>
                  <a:pt x="243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162543" y="4489703"/>
            <a:ext cx="795527" cy="522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6484" y="507491"/>
            <a:ext cx="2805684" cy="3739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70603" y="4790033"/>
            <a:ext cx="4279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27777" sz="900">
                <a:solidFill>
                  <a:srgbClr val="40464A"/>
                </a:solidFill>
                <a:latin typeface="Arial"/>
                <a:cs typeface="Arial"/>
              </a:rPr>
              <a:t>3</a:t>
            </a:r>
            <a:r>
              <a:rPr dirty="0" sz="900">
                <a:solidFill>
                  <a:srgbClr val="40464A"/>
                </a:solidFill>
                <a:latin typeface="Arial"/>
                <a:cs typeface="Arial"/>
              </a:rPr>
              <a:t>American Society of Actuaries; </a:t>
            </a:r>
            <a:r>
              <a:rPr dirty="0" sz="900" spc="-5">
                <a:solidFill>
                  <a:srgbClr val="40464A"/>
                </a:solidFill>
                <a:latin typeface="Arial"/>
                <a:cs typeface="Arial"/>
              </a:rPr>
              <a:t>data </a:t>
            </a:r>
            <a:r>
              <a:rPr dirty="0" sz="900">
                <a:solidFill>
                  <a:srgbClr val="40464A"/>
                </a:solidFill>
                <a:latin typeface="Arial"/>
                <a:cs typeface="Arial"/>
              </a:rPr>
              <a:t>based </a:t>
            </a:r>
            <a:r>
              <a:rPr dirty="0" sz="900" spc="-5">
                <a:solidFill>
                  <a:srgbClr val="40464A"/>
                </a:solidFill>
                <a:latin typeface="Arial"/>
                <a:cs typeface="Arial"/>
              </a:rPr>
              <a:t>on </a:t>
            </a:r>
            <a:r>
              <a:rPr dirty="0" sz="900">
                <a:solidFill>
                  <a:srgbClr val="40464A"/>
                </a:solidFill>
                <a:latin typeface="Arial"/>
                <a:cs typeface="Arial"/>
              </a:rPr>
              <a:t>non-smoking </a:t>
            </a:r>
            <a:r>
              <a:rPr dirty="0" sz="900" spc="-5">
                <a:solidFill>
                  <a:srgbClr val="40464A"/>
                </a:solidFill>
                <a:latin typeface="Arial"/>
                <a:cs typeface="Arial"/>
              </a:rPr>
              <a:t>individuals and</a:t>
            </a:r>
            <a:r>
              <a:rPr dirty="0" sz="900" spc="-16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40464A"/>
                </a:solidFill>
                <a:latin typeface="Arial"/>
                <a:cs typeface="Arial"/>
              </a:rPr>
              <a:t>couples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8846" y="4874158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64646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507992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570603" y="4233269"/>
            <a:ext cx="4277995" cy="582295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871219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40464A"/>
                </a:solidFill>
                <a:latin typeface="Arial"/>
                <a:cs typeface="Arial"/>
              </a:rPr>
              <a:t>Transamerica </a:t>
            </a:r>
            <a:r>
              <a:rPr dirty="0" sz="1000" spc="-5">
                <a:solidFill>
                  <a:srgbClr val="40464A"/>
                </a:solidFill>
                <a:latin typeface="Arial"/>
                <a:cs typeface="Arial"/>
              </a:rPr>
              <a:t>is not affiliated </a:t>
            </a:r>
            <a:r>
              <a:rPr dirty="0" sz="1000" spc="-10">
                <a:solidFill>
                  <a:srgbClr val="40464A"/>
                </a:solidFill>
                <a:latin typeface="Arial"/>
                <a:cs typeface="Arial"/>
              </a:rPr>
              <a:t>with </a:t>
            </a:r>
            <a:r>
              <a:rPr dirty="0" sz="1000">
                <a:solidFill>
                  <a:srgbClr val="40464A"/>
                </a:solidFill>
                <a:latin typeface="Arial"/>
                <a:cs typeface="Arial"/>
              </a:rPr>
              <a:t>Time</a:t>
            </a:r>
            <a:r>
              <a:rPr dirty="0" sz="1000" spc="-5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40464A"/>
                </a:solidFill>
                <a:latin typeface="Arial"/>
                <a:cs typeface="Arial"/>
              </a:rPr>
              <a:t>Magazine.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baseline="27777" sz="900">
                <a:solidFill>
                  <a:srgbClr val="40464A"/>
                </a:solidFill>
                <a:latin typeface="Arial"/>
                <a:cs typeface="Arial"/>
              </a:rPr>
              <a:t>1</a:t>
            </a:r>
            <a:r>
              <a:rPr dirty="0" sz="900">
                <a:solidFill>
                  <a:srgbClr val="40464A"/>
                </a:solidFill>
                <a:latin typeface="Arial"/>
                <a:cs typeface="Arial"/>
              </a:rPr>
              <a:t>United States </a:t>
            </a:r>
            <a:r>
              <a:rPr dirty="0" sz="900" spc="-5">
                <a:solidFill>
                  <a:srgbClr val="40464A"/>
                </a:solidFill>
                <a:latin typeface="Arial"/>
                <a:cs typeface="Arial"/>
              </a:rPr>
              <a:t>Bureau </a:t>
            </a:r>
            <a:r>
              <a:rPr dirty="0" sz="900">
                <a:solidFill>
                  <a:srgbClr val="40464A"/>
                </a:solidFill>
                <a:latin typeface="Arial"/>
                <a:cs typeface="Arial"/>
              </a:rPr>
              <a:t>of the Census. Accessed </a:t>
            </a:r>
            <a:r>
              <a:rPr dirty="0" sz="900" spc="-5">
                <a:solidFill>
                  <a:srgbClr val="40464A"/>
                </a:solidFill>
                <a:latin typeface="Arial"/>
                <a:cs typeface="Arial"/>
              </a:rPr>
              <a:t>online 02/16/2018</a:t>
            </a:r>
            <a:r>
              <a:rPr dirty="0" sz="900" spc="-7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u="sng" sz="900" spc="-5">
                <a:solidFill>
                  <a:srgbClr val="116C74"/>
                </a:solidFill>
                <a:uFill>
                  <a:solidFill>
                    <a:srgbClr val="116C74"/>
                  </a:solidFill>
                </a:uFill>
                <a:latin typeface="Arial"/>
                <a:cs typeface="Arial"/>
                <a:hlinkClick r:id="rId4"/>
              </a:rPr>
              <a:t>www.census.gov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baseline="27777" sz="900">
                <a:solidFill>
                  <a:srgbClr val="40464A"/>
                </a:solidFill>
                <a:latin typeface="Arial"/>
                <a:cs typeface="Arial"/>
              </a:rPr>
              <a:t>2</a:t>
            </a:r>
            <a:r>
              <a:rPr dirty="0" sz="900">
                <a:solidFill>
                  <a:srgbClr val="40464A"/>
                </a:solidFill>
                <a:latin typeface="Arial"/>
                <a:cs typeface="Arial"/>
              </a:rPr>
              <a:t>Social Security Administration. Accessed </a:t>
            </a:r>
            <a:r>
              <a:rPr dirty="0" sz="900" spc="-5">
                <a:solidFill>
                  <a:srgbClr val="40464A"/>
                </a:solidFill>
                <a:latin typeface="Arial"/>
                <a:cs typeface="Arial"/>
              </a:rPr>
              <a:t>online 02/16/2018</a:t>
            </a:r>
            <a:r>
              <a:rPr dirty="0" sz="900" spc="12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u="sng" sz="900" spc="-5">
                <a:solidFill>
                  <a:srgbClr val="116C74"/>
                </a:solidFill>
                <a:uFill>
                  <a:solidFill>
                    <a:srgbClr val="116C74"/>
                  </a:solidFill>
                </a:uFill>
                <a:latin typeface="Arial"/>
                <a:cs typeface="Arial"/>
                <a:hlinkClick r:id="rId5"/>
              </a:rPr>
              <a:t>www.ssa.gov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8846" y="4874158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64646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28472"/>
            <a:ext cx="3390265" cy="0"/>
          </a:xfrm>
          <a:custGeom>
            <a:avLst/>
            <a:gdLst/>
            <a:ahLst/>
            <a:cxnLst/>
            <a:rect l="l" t="t" r="r" b="b"/>
            <a:pathLst>
              <a:path w="3390265" h="0">
                <a:moveTo>
                  <a:pt x="0" y="0"/>
                </a:moveTo>
                <a:lnTo>
                  <a:pt x="3389884" y="0"/>
                </a:lnTo>
              </a:path>
            </a:pathLst>
          </a:custGeom>
          <a:ln w="12192">
            <a:solidFill>
              <a:srgbClr val="ED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437121" y="2022424"/>
            <a:ext cx="83820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10">
                <a:solidFill>
                  <a:srgbClr val="40464A"/>
                </a:solidFill>
                <a:latin typeface="Arial Narrow"/>
                <a:cs typeface="Arial Narrow"/>
              </a:rPr>
              <a:t>Annuities</a:t>
            </a:r>
            <a:endParaRPr sz="19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55877" y="3469004"/>
            <a:ext cx="65532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110">
                <a:solidFill>
                  <a:srgbClr val="40464A"/>
                </a:solidFill>
                <a:latin typeface="Arial"/>
                <a:cs typeface="Arial"/>
              </a:rPr>
              <a:t>T</a:t>
            </a:r>
            <a:r>
              <a:rPr dirty="0" sz="1900" spc="-5">
                <a:solidFill>
                  <a:srgbClr val="40464A"/>
                </a:solidFill>
                <a:latin typeface="Arial"/>
                <a:cs typeface="Arial"/>
              </a:rPr>
              <a:t>-</a:t>
            </a:r>
            <a:r>
              <a:rPr dirty="0" sz="1900" spc="-5">
                <a:solidFill>
                  <a:srgbClr val="40464A"/>
                </a:solidFill>
                <a:latin typeface="Arial"/>
                <a:cs typeface="Arial"/>
              </a:rPr>
              <a:t>bills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34941" y="2380233"/>
            <a:ext cx="226504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5">
                <a:solidFill>
                  <a:srgbClr val="40464A"/>
                </a:solidFill>
                <a:latin typeface="Arial"/>
                <a:cs typeface="Arial"/>
              </a:rPr>
              <a:t>Certificate of</a:t>
            </a:r>
            <a:r>
              <a:rPr dirty="0" sz="1900" spc="-1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40464A"/>
                </a:solidFill>
                <a:latin typeface="Arial"/>
                <a:cs typeface="Arial"/>
              </a:rPr>
              <a:t>Deposit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65801" y="4001515"/>
            <a:ext cx="94932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150">
                <a:solidFill>
                  <a:srgbClr val="40464A"/>
                </a:solidFill>
                <a:latin typeface="Arial"/>
                <a:cs typeface="Arial"/>
              </a:rPr>
              <a:t>N</a:t>
            </a:r>
            <a:r>
              <a:rPr dirty="0" sz="1900" spc="-155">
                <a:solidFill>
                  <a:srgbClr val="40464A"/>
                </a:solidFill>
                <a:latin typeface="Arial"/>
                <a:cs typeface="Arial"/>
              </a:rPr>
              <a:t>AS</a:t>
            </a:r>
            <a:r>
              <a:rPr dirty="0" sz="1900" spc="-150">
                <a:solidFill>
                  <a:srgbClr val="40464A"/>
                </a:solidFill>
                <a:latin typeface="Arial"/>
                <a:cs typeface="Arial"/>
              </a:rPr>
              <a:t>D</a:t>
            </a:r>
            <a:r>
              <a:rPr dirty="0" sz="1900" spc="-155">
                <a:solidFill>
                  <a:srgbClr val="40464A"/>
                </a:solidFill>
                <a:latin typeface="Arial"/>
                <a:cs typeface="Arial"/>
              </a:rPr>
              <a:t>A</a:t>
            </a:r>
            <a:r>
              <a:rPr dirty="0" sz="1900" spc="-5">
                <a:solidFill>
                  <a:srgbClr val="40464A"/>
                </a:solidFill>
                <a:latin typeface="Arial"/>
                <a:cs typeface="Arial"/>
              </a:rPr>
              <a:t>Q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50233" y="3887216"/>
            <a:ext cx="45402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10">
                <a:solidFill>
                  <a:srgbClr val="40464A"/>
                </a:solidFill>
                <a:latin typeface="Arial Narrow"/>
                <a:cs typeface="Arial Narrow"/>
              </a:rPr>
              <a:t>IRAs</a:t>
            </a:r>
            <a:endParaRPr sz="19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33854" y="4318508"/>
            <a:ext cx="947419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10">
                <a:solidFill>
                  <a:srgbClr val="40464A"/>
                </a:solidFill>
                <a:latin typeface="Arial Narrow"/>
                <a:cs typeface="Arial Narrow"/>
              </a:rPr>
              <a:t>Large</a:t>
            </a:r>
            <a:r>
              <a:rPr dirty="0" sz="1900" spc="-60">
                <a:solidFill>
                  <a:srgbClr val="40464A"/>
                </a:solidFill>
                <a:latin typeface="Arial Narrow"/>
                <a:cs typeface="Arial Narrow"/>
              </a:rPr>
              <a:t> </a:t>
            </a:r>
            <a:r>
              <a:rPr dirty="0" sz="1900" spc="-5">
                <a:solidFill>
                  <a:srgbClr val="40464A"/>
                </a:solidFill>
                <a:latin typeface="Arial Narrow"/>
                <a:cs typeface="Arial Narrow"/>
              </a:rPr>
              <a:t>Cap</a:t>
            </a:r>
            <a:endParaRPr sz="19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963" y="3881424"/>
            <a:ext cx="88328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5">
                <a:solidFill>
                  <a:srgbClr val="40464A"/>
                </a:solidFill>
                <a:latin typeface="Arial Narrow"/>
                <a:cs typeface="Arial Narrow"/>
              </a:rPr>
              <a:t>Blue</a:t>
            </a:r>
            <a:r>
              <a:rPr dirty="0" sz="1900" spc="-55">
                <a:solidFill>
                  <a:srgbClr val="40464A"/>
                </a:solidFill>
                <a:latin typeface="Arial Narrow"/>
                <a:cs typeface="Arial Narrow"/>
              </a:rPr>
              <a:t> </a:t>
            </a:r>
            <a:r>
              <a:rPr dirty="0" sz="1900" spc="-5">
                <a:solidFill>
                  <a:srgbClr val="40464A"/>
                </a:solidFill>
                <a:latin typeface="Arial Narrow"/>
                <a:cs typeface="Arial Narrow"/>
              </a:rPr>
              <a:t>Chip</a:t>
            </a:r>
            <a:endParaRPr sz="19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15717" y="3469004"/>
            <a:ext cx="64960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40464A"/>
                </a:solidFill>
                <a:latin typeface="Arial Narrow"/>
                <a:cs typeface="Arial Narrow"/>
              </a:rPr>
              <a:t>St</a:t>
            </a:r>
            <a:r>
              <a:rPr dirty="0" sz="2000" spc="-10">
                <a:solidFill>
                  <a:srgbClr val="40464A"/>
                </a:solidFill>
                <a:latin typeface="Arial Narrow"/>
                <a:cs typeface="Arial Narrow"/>
              </a:rPr>
              <a:t>o</a:t>
            </a:r>
            <a:r>
              <a:rPr dirty="0" sz="2000" spc="-5">
                <a:solidFill>
                  <a:srgbClr val="40464A"/>
                </a:solidFill>
                <a:latin typeface="Arial Narrow"/>
                <a:cs typeface="Arial Narrow"/>
              </a:rPr>
              <a:t>c</a:t>
            </a:r>
            <a:r>
              <a:rPr dirty="0" sz="2000" spc="-15">
                <a:solidFill>
                  <a:srgbClr val="40464A"/>
                </a:solidFill>
                <a:latin typeface="Arial Narrow"/>
                <a:cs typeface="Arial Narrow"/>
              </a:rPr>
              <a:t>k</a:t>
            </a:r>
            <a:r>
              <a:rPr dirty="0" sz="2000">
                <a:solidFill>
                  <a:srgbClr val="40464A"/>
                </a:solidFill>
                <a:latin typeface="Arial Narrow"/>
                <a:cs typeface="Arial Narrow"/>
              </a:rPr>
              <a:t>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33725" y="3185922"/>
            <a:ext cx="53086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5">
                <a:solidFill>
                  <a:srgbClr val="40464A"/>
                </a:solidFill>
                <a:latin typeface="Arial Narrow"/>
                <a:cs typeface="Arial Narrow"/>
              </a:rPr>
              <a:t>Alpha</a:t>
            </a:r>
            <a:endParaRPr sz="19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32652" y="2780156"/>
            <a:ext cx="43180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5">
                <a:solidFill>
                  <a:srgbClr val="40464A"/>
                </a:solidFill>
                <a:latin typeface="Arial Narrow"/>
                <a:cs typeface="Arial Narrow"/>
              </a:rPr>
              <a:t>Beta</a:t>
            </a:r>
            <a:endParaRPr sz="19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18635" y="1074877"/>
            <a:ext cx="1011555" cy="87121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1971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3D6B9C"/>
                </a:solidFill>
                <a:latin typeface="Arial Rounded MT Bold"/>
                <a:cs typeface="Arial Rounded MT Bold"/>
              </a:rPr>
              <a:t>4</a:t>
            </a:r>
            <a:r>
              <a:rPr dirty="0" sz="2000" spc="-10">
                <a:solidFill>
                  <a:srgbClr val="3D6B9C"/>
                </a:solidFill>
                <a:latin typeface="Arial Rounded MT Bold"/>
                <a:cs typeface="Arial Rounded MT Bold"/>
              </a:rPr>
              <a:t>0</a:t>
            </a:r>
            <a:r>
              <a:rPr dirty="0" sz="2000" spc="-5">
                <a:solidFill>
                  <a:srgbClr val="3D6B9C"/>
                </a:solidFill>
                <a:latin typeface="Arial Rounded MT Bold"/>
                <a:cs typeface="Arial Rounded MT Bold"/>
              </a:rPr>
              <a:t>1</a:t>
            </a:r>
            <a:r>
              <a:rPr dirty="0" sz="2000" spc="-10">
                <a:solidFill>
                  <a:srgbClr val="3D6B9C"/>
                </a:solidFill>
                <a:latin typeface="Arial Rounded MT Bold"/>
                <a:cs typeface="Arial Rounded MT Bold"/>
              </a:rPr>
              <a:t>(</a:t>
            </a:r>
            <a:r>
              <a:rPr dirty="0" sz="2000" spc="-5">
                <a:solidFill>
                  <a:srgbClr val="3D6B9C"/>
                </a:solidFill>
                <a:latin typeface="Arial Rounded MT Bold"/>
                <a:cs typeface="Arial Rounded MT Bold"/>
              </a:rPr>
              <a:t>k)</a:t>
            </a:r>
            <a:endParaRPr sz="2000">
              <a:latin typeface="Arial Rounded MT Bold"/>
              <a:cs typeface="Arial Rounded MT Bold"/>
            </a:endParaRPr>
          </a:p>
          <a:p>
            <a:pPr marL="12700">
              <a:lnSpc>
                <a:spcPct val="100000"/>
              </a:lnSpc>
              <a:spcBef>
                <a:spcPts val="1850"/>
              </a:spcBef>
            </a:pPr>
            <a:r>
              <a:rPr dirty="0" sz="2000" spc="-15">
                <a:solidFill>
                  <a:srgbClr val="40464A"/>
                </a:solidFill>
                <a:latin typeface="Arial Narrow"/>
                <a:cs typeface="Arial Narrow"/>
              </a:rPr>
              <a:t>Volatility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51913" y="1736801"/>
            <a:ext cx="93980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40464A"/>
                </a:solidFill>
                <a:latin typeface="Arial Narrow"/>
                <a:cs typeface="Arial Narrow"/>
              </a:rPr>
              <a:t>Dividends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13607" y="4396841"/>
            <a:ext cx="2313305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5">
                <a:solidFill>
                  <a:srgbClr val="3D6B9C"/>
                </a:solidFill>
                <a:latin typeface="Arial Rounded MT Bold"/>
                <a:cs typeface="Arial Rounded MT Bold"/>
              </a:rPr>
              <a:t>Dollar Cost</a:t>
            </a:r>
            <a:r>
              <a:rPr dirty="0" sz="1700" spc="-35">
                <a:solidFill>
                  <a:srgbClr val="3D6B9C"/>
                </a:solidFill>
                <a:latin typeface="Arial Rounded MT Bold"/>
                <a:cs typeface="Arial Rounded MT Bold"/>
              </a:rPr>
              <a:t> </a:t>
            </a:r>
            <a:r>
              <a:rPr dirty="0" sz="1700" spc="-20">
                <a:solidFill>
                  <a:srgbClr val="3D6B9C"/>
                </a:solidFill>
                <a:latin typeface="Arial Rounded MT Bold"/>
                <a:cs typeface="Arial Rounded MT Bold"/>
              </a:rPr>
              <a:t>Averaging</a:t>
            </a:r>
            <a:endParaRPr sz="1700">
              <a:latin typeface="Arial Rounded MT Bold"/>
              <a:cs typeface="Arial Rounded MT 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69029" y="3499866"/>
            <a:ext cx="63182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30" b="1">
                <a:solidFill>
                  <a:srgbClr val="3D6B9C"/>
                </a:solidFill>
                <a:latin typeface="Arial Narrow"/>
                <a:cs typeface="Arial Narrow"/>
              </a:rPr>
              <a:t>Taxes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70041" y="3098419"/>
            <a:ext cx="56134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3D6B9C"/>
                </a:solidFill>
                <a:latin typeface="Arial Rounded MT Bold"/>
                <a:cs typeface="Arial Rounded MT Bold"/>
              </a:rPr>
              <a:t>Risk</a:t>
            </a:r>
            <a:endParaRPr sz="2000">
              <a:latin typeface="Arial Rounded MT Bold"/>
              <a:cs typeface="Arial Rounded MT 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09135" y="3216021"/>
            <a:ext cx="1378585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5">
                <a:solidFill>
                  <a:srgbClr val="3D6B9C"/>
                </a:solidFill>
                <a:latin typeface="Arial Rounded MT Bold"/>
                <a:cs typeface="Arial Rounded MT Bold"/>
              </a:rPr>
              <a:t>Sharpe</a:t>
            </a:r>
            <a:r>
              <a:rPr dirty="0" sz="1700" spc="-60">
                <a:solidFill>
                  <a:srgbClr val="3D6B9C"/>
                </a:solidFill>
                <a:latin typeface="Arial Rounded MT Bold"/>
                <a:cs typeface="Arial Rounded MT Bold"/>
              </a:rPr>
              <a:t> </a:t>
            </a:r>
            <a:r>
              <a:rPr dirty="0" sz="1700" spc="-20">
                <a:solidFill>
                  <a:srgbClr val="3D6B9C"/>
                </a:solidFill>
                <a:latin typeface="Arial Rounded MT Bold"/>
                <a:cs typeface="Arial Rounded MT Bold"/>
              </a:rPr>
              <a:t>Ratio</a:t>
            </a:r>
            <a:endParaRPr sz="1700">
              <a:latin typeface="Arial Rounded MT Bold"/>
              <a:cs typeface="Arial Rounded MT 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47343" y="2784599"/>
            <a:ext cx="1383030" cy="683260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2000" spc="-5">
                <a:solidFill>
                  <a:srgbClr val="40464A"/>
                </a:solidFill>
                <a:latin typeface="Arial Narrow"/>
                <a:cs typeface="Arial Narrow"/>
              </a:rPr>
              <a:t>Expense</a:t>
            </a:r>
            <a:r>
              <a:rPr dirty="0" sz="2000" spc="-50">
                <a:solidFill>
                  <a:srgbClr val="40464A"/>
                </a:solidFill>
                <a:latin typeface="Arial Narrow"/>
                <a:cs typeface="Arial Narrow"/>
              </a:rPr>
              <a:t> </a:t>
            </a:r>
            <a:r>
              <a:rPr dirty="0" sz="2000">
                <a:solidFill>
                  <a:srgbClr val="40464A"/>
                </a:solidFill>
                <a:latin typeface="Arial Narrow"/>
                <a:cs typeface="Arial Narrow"/>
              </a:rPr>
              <a:t>Ratio</a:t>
            </a:r>
            <a:endParaRPr sz="2000">
              <a:latin typeface="Arial Narrow"/>
              <a:cs typeface="Arial Narrow"/>
            </a:endParaRPr>
          </a:p>
          <a:p>
            <a:pPr marL="572770">
              <a:lnSpc>
                <a:spcPct val="100000"/>
              </a:lnSpc>
              <a:spcBef>
                <a:spcPts val="340"/>
              </a:spcBef>
            </a:pPr>
            <a:r>
              <a:rPr dirty="0" sz="1700">
                <a:solidFill>
                  <a:srgbClr val="3D6B9C"/>
                </a:solidFill>
                <a:latin typeface="Arial Rounded MT Bold"/>
                <a:cs typeface="Arial Rounded MT Bold"/>
              </a:rPr>
              <a:t>ETFs</a:t>
            </a:r>
            <a:endParaRPr sz="1700">
              <a:latin typeface="Arial Rounded MT Bold"/>
              <a:cs typeface="Arial Rounded MT 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55901" y="2067407"/>
            <a:ext cx="2001520" cy="624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572770">
              <a:lnSpc>
                <a:spcPct val="115700"/>
              </a:lnSpc>
              <a:spcBef>
                <a:spcPts val="95"/>
              </a:spcBef>
            </a:pPr>
            <a:r>
              <a:rPr dirty="0" sz="1700">
                <a:solidFill>
                  <a:srgbClr val="3D6B9C"/>
                </a:solidFill>
                <a:latin typeface="Arial Rounded MT Bold"/>
                <a:cs typeface="Arial Rounded MT Bold"/>
              </a:rPr>
              <a:t>Mutual</a:t>
            </a:r>
            <a:r>
              <a:rPr dirty="0" sz="1700" spc="-95">
                <a:solidFill>
                  <a:srgbClr val="3D6B9C"/>
                </a:solidFill>
                <a:latin typeface="Arial Rounded MT Bold"/>
                <a:cs typeface="Arial Rounded MT Bold"/>
              </a:rPr>
              <a:t> </a:t>
            </a:r>
            <a:r>
              <a:rPr dirty="0" sz="1700">
                <a:solidFill>
                  <a:srgbClr val="3D6B9C"/>
                </a:solidFill>
                <a:latin typeface="Arial Rounded MT Bold"/>
                <a:cs typeface="Arial Rounded MT Bold"/>
              </a:rPr>
              <a:t>Funds  </a:t>
            </a:r>
            <a:r>
              <a:rPr dirty="0" sz="1700" spc="-10">
                <a:solidFill>
                  <a:srgbClr val="3D6B9C"/>
                </a:solidFill>
                <a:latin typeface="Arial Rounded MT Bold"/>
                <a:cs typeface="Arial Rounded MT Bold"/>
              </a:rPr>
              <a:t>Inflation</a:t>
            </a:r>
            <a:endParaRPr sz="1700">
              <a:latin typeface="Arial Rounded MT Bold"/>
              <a:cs typeface="Arial Rounded MT 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24498" y="4369104"/>
            <a:ext cx="139763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EC161F"/>
                </a:solidFill>
                <a:latin typeface="Impact"/>
                <a:cs typeface="Impact"/>
              </a:rPr>
              <a:t>BE</a:t>
            </a:r>
            <a:r>
              <a:rPr dirty="0" sz="2200" spc="-15">
                <a:solidFill>
                  <a:srgbClr val="EC161F"/>
                </a:solidFill>
                <a:latin typeface="Impact"/>
                <a:cs typeface="Impact"/>
              </a:rPr>
              <a:t>N</a:t>
            </a:r>
            <a:r>
              <a:rPr dirty="0" sz="2200" spc="-5">
                <a:solidFill>
                  <a:srgbClr val="EC161F"/>
                </a:solidFill>
                <a:latin typeface="Impact"/>
                <a:cs typeface="Impact"/>
              </a:rPr>
              <a:t>CHM</a:t>
            </a:r>
            <a:r>
              <a:rPr dirty="0" sz="2200" spc="-15">
                <a:solidFill>
                  <a:srgbClr val="EC161F"/>
                </a:solidFill>
                <a:latin typeface="Impact"/>
                <a:cs typeface="Impact"/>
              </a:rPr>
              <a:t>A</a:t>
            </a:r>
            <a:r>
              <a:rPr dirty="0" sz="2200" spc="-5">
                <a:solidFill>
                  <a:srgbClr val="EC161F"/>
                </a:solidFill>
                <a:latin typeface="Impact"/>
                <a:cs typeface="Impact"/>
              </a:rPr>
              <a:t>RK</a:t>
            </a:r>
            <a:endParaRPr sz="2200">
              <a:latin typeface="Impact"/>
              <a:cs typeface="Impac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52491" y="3514140"/>
            <a:ext cx="883919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EC161F"/>
                </a:solidFill>
                <a:latin typeface="Impact"/>
                <a:cs typeface="Impact"/>
              </a:rPr>
              <a:t>YIELD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84768" y="4369104"/>
            <a:ext cx="51943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06095" algn="l"/>
              </a:tabLst>
            </a:pPr>
            <a:r>
              <a:rPr dirty="0" u="sng" sz="2200" spc="-5">
                <a:solidFill>
                  <a:srgbClr val="EC161F"/>
                </a:solidFill>
                <a:uFill>
                  <a:solidFill>
                    <a:srgbClr val="57585B"/>
                  </a:solidFill>
                </a:uFill>
                <a:latin typeface="Impact"/>
                <a:cs typeface="Impact"/>
              </a:rPr>
              <a:t> </a:t>
            </a:r>
            <a:r>
              <a:rPr dirty="0" u="sng" sz="2200" spc="-5">
                <a:solidFill>
                  <a:srgbClr val="EC161F"/>
                </a:solidFill>
                <a:uFill>
                  <a:solidFill>
                    <a:srgbClr val="57585B"/>
                  </a:solidFill>
                </a:uFill>
                <a:latin typeface="Impact"/>
                <a:cs typeface="Impact"/>
              </a:rPr>
              <a:t>	</a:t>
            </a:r>
            <a:endParaRPr sz="2200">
              <a:latin typeface="Impact"/>
              <a:cs typeface="Impac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80107" y="3864051"/>
            <a:ext cx="19989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30">
                <a:solidFill>
                  <a:srgbClr val="EC161F"/>
                </a:solidFill>
                <a:latin typeface="Impact"/>
                <a:cs typeface="Impact"/>
              </a:rPr>
              <a:t>FIXED</a:t>
            </a:r>
            <a:r>
              <a:rPr dirty="0" sz="2800" spc="45">
                <a:solidFill>
                  <a:srgbClr val="EC161F"/>
                </a:solidFill>
                <a:latin typeface="Impact"/>
                <a:cs typeface="Impact"/>
              </a:rPr>
              <a:t> </a:t>
            </a:r>
            <a:r>
              <a:rPr dirty="0" sz="2800" spc="30">
                <a:solidFill>
                  <a:srgbClr val="EC161F"/>
                </a:solidFill>
                <a:latin typeface="Impact"/>
                <a:cs typeface="Impact"/>
              </a:rPr>
              <a:t>INCOME</a:t>
            </a:r>
            <a:endParaRPr sz="2800">
              <a:latin typeface="Impact"/>
              <a:cs typeface="Impac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3003" y="1828491"/>
            <a:ext cx="1055370" cy="933450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dirty="0" sz="2000">
                <a:solidFill>
                  <a:srgbClr val="40464A"/>
                </a:solidFill>
                <a:latin typeface="Arial Narrow"/>
                <a:cs typeface="Arial Narrow"/>
              </a:rPr>
              <a:t>Dow</a:t>
            </a:r>
            <a:r>
              <a:rPr dirty="0" sz="2000" spc="-80">
                <a:solidFill>
                  <a:srgbClr val="40464A"/>
                </a:solidFill>
                <a:latin typeface="Arial Narrow"/>
                <a:cs typeface="Arial Narrow"/>
              </a:rPr>
              <a:t> </a:t>
            </a:r>
            <a:r>
              <a:rPr dirty="0" sz="2000" spc="-5">
                <a:solidFill>
                  <a:srgbClr val="40464A"/>
                </a:solidFill>
                <a:latin typeface="Arial Narrow"/>
                <a:cs typeface="Arial Narrow"/>
              </a:rPr>
              <a:t>Jones</a:t>
            </a:r>
            <a:endParaRPr sz="2000">
              <a:latin typeface="Arial Narrow"/>
              <a:cs typeface="Arial Narrow"/>
            </a:endParaRPr>
          </a:p>
          <a:p>
            <a:pPr marL="294005">
              <a:lnSpc>
                <a:spcPct val="100000"/>
              </a:lnSpc>
              <a:spcBef>
                <a:spcPts val="965"/>
              </a:spcBef>
            </a:pPr>
            <a:r>
              <a:rPr dirty="0" sz="2500" spc="-10">
                <a:solidFill>
                  <a:srgbClr val="EC161F"/>
                </a:solidFill>
                <a:latin typeface="Impact"/>
                <a:cs typeface="Impact"/>
              </a:rPr>
              <a:t>INDEX</a:t>
            </a:r>
            <a:endParaRPr sz="2500">
              <a:latin typeface="Impact"/>
              <a:cs typeface="Impac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96492" y="874865"/>
            <a:ext cx="2697480" cy="98488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40640">
              <a:lnSpc>
                <a:spcPct val="100000"/>
              </a:lnSpc>
              <a:spcBef>
                <a:spcPts val="420"/>
              </a:spcBef>
            </a:pPr>
            <a:r>
              <a:rPr dirty="0" sz="2000">
                <a:solidFill>
                  <a:srgbClr val="40464A"/>
                </a:solidFill>
                <a:latin typeface="Arial Narrow"/>
                <a:cs typeface="Arial Narrow"/>
              </a:rPr>
              <a:t>Fund</a:t>
            </a:r>
            <a:r>
              <a:rPr dirty="0" sz="2000" spc="-45">
                <a:solidFill>
                  <a:srgbClr val="40464A"/>
                </a:solidFill>
                <a:latin typeface="Arial Narrow"/>
                <a:cs typeface="Arial Narrow"/>
              </a:rPr>
              <a:t> </a:t>
            </a:r>
            <a:r>
              <a:rPr dirty="0" sz="2000" spc="-15">
                <a:solidFill>
                  <a:srgbClr val="40464A"/>
                </a:solidFill>
                <a:latin typeface="Arial Narrow"/>
                <a:cs typeface="Arial Narrow"/>
              </a:rPr>
              <a:t>Turnover</a:t>
            </a:r>
            <a:endParaRPr sz="2000">
              <a:latin typeface="Arial Narrow"/>
              <a:cs typeface="Arial Narrow"/>
            </a:endParaRPr>
          </a:p>
          <a:p>
            <a:pPr marL="871855">
              <a:lnSpc>
                <a:spcPts val="2700"/>
              </a:lnSpc>
              <a:spcBef>
                <a:spcPts val="390"/>
              </a:spcBef>
            </a:pPr>
            <a:r>
              <a:rPr dirty="0" sz="2500" spc="-15">
                <a:solidFill>
                  <a:srgbClr val="EC161F"/>
                </a:solidFill>
                <a:latin typeface="Impact"/>
                <a:cs typeface="Impact"/>
              </a:rPr>
              <a:t>MORNINGSTAR</a:t>
            </a:r>
            <a:endParaRPr sz="2500">
              <a:latin typeface="Impact"/>
              <a:cs typeface="Impact"/>
            </a:endParaRPr>
          </a:p>
          <a:p>
            <a:pPr marL="12700">
              <a:lnSpc>
                <a:spcPts val="1739"/>
              </a:lnSpc>
            </a:pPr>
            <a:r>
              <a:rPr dirty="0" sz="1700" spc="-5">
                <a:solidFill>
                  <a:srgbClr val="3D6B9C"/>
                </a:solidFill>
                <a:latin typeface="Arial Rounded MT Bold"/>
                <a:cs typeface="Arial Rounded MT Bold"/>
              </a:rPr>
              <a:t>Bonds</a:t>
            </a:r>
            <a:endParaRPr sz="1700">
              <a:latin typeface="Arial Rounded MT Bold"/>
              <a:cs typeface="Arial Rounded MT Bol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35448" y="1978913"/>
            <a:ext cx="137160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">
                <a:solidFill>
                  <a:srgbClr val="EC161F"/>
                </a:solidFill>
                <a:latin typeface="Impact"/>
                <a:cs typeface="Impact"/>
              </a:rPr>
              <a:t>SMALL</a:t>
            </a:r>
            <a:r>
              <a:rPr dirty="0" sz="2500" spc="-70">
                <a:solidFill>
                  <a:srgbClr val="EC161F"/>
                </a:solidFill>
                <a:latin typeface="Impact"/>
                <a:cs typeface="Impact"/>
              </a:rPr>
              <a:t> </a:t>
            </a:r>
            <a:r>
              <a:rPr dirty="0" sz="2500" spc="-5">
                <a:solidFill>
                  <a:srgbClr val="EC161F"/>
                </a:solidFill>
                <a:latin typeface="Impact"/>
                <a:cs typeface="Impact"/>
              </a:rPr>
              <a:t>CAP</a:t>
            </a:r>
            <a:endParaRPr sz="2500">
              <a:latin typeface="Impact"/>
              <a:cs typeface="Impac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70022" y="2708529"/>
            <a:ext cx="254571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EC161F"/>
                </a:solidFill>
                <a:latin typeface="Impact"/>
                <a:cs typeface="Impact"/>
              </a:rPr>
              <a:t>INTEREST</a:t>
            </a:r>
            <a:r>
              <a:rPr dirty="0" sz="3200" spc="-85">
                <a:solidFill>
                  <a:srgbClr val="EC161F"/>
                </a:solidFill>
                <a:latin typeface="Impact"/>
                <a:cs typeface="Impact"/>
              </a:rPr>
              <a:t> </a:t>
            </a:r>
            <a:r>
              <a:rPr dirty="0" sz="3200" spc="-35">
                <a:solidFill>
                  <a:srgbClr val="EC161F"/>
                </a:solidFill>
                <a:latin typeface="Impact"/>
                <a:cs typeface="Impact"/>
              </a:rPr>
              <a:t>RATES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23709" y="3169411"/>
            <a:ext cx="88328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5">
                <a:solidFill>
                  <a:srgbClr val="40464A"/>
                </a:solidFill>
                <a:latin typeface="Arial"/>
                <a:cs typeface="Arial"/>
              </a:rPr>
              <a:t>Maturity</a:t>
            </a:r>
            <a:endParaRPr sz="1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46189" y="2451607"/>
            <a:ext cx="127444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0">
                <a:solidFill>
                  <a:srgbClr val="EC161F"/>
                </a:solidFill>
                <a:latin typeface="Impact"/>
                <a:cs typeface="Impact"/>
              </a:rPr>
              <a:t>DURATION</a:t>
            </a:r>
            <a:endParaRPr sz="2500">
              <a:latin typeface="Impact"/>
              <a:cs typeface="Impac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12840" y="3484432"/>
            <a:ext cx="1383030" cy="809625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700" spc="-15">
                <a:solidFill>
                  <a:srgbClr val="3D6B9C"/>
                </a:solidFill>
                <a:latin typeface="Arial Rounded MT Bold"/>
                <a:cs typeface="Arial Rounded MT Bold"/>
              </a:rPr>
              <a:t>Breakpoint</a:t>
            </a:r>
            <a:endParaRPr sz="1700">
              <a:latin typeface="Arial Rounded MT Bold"/>
              <a:cs typeface="Arial Rounded MT Bold"/>
            </a:endParaRPr>
          </a:p>
          <a:p>
            <a:pPr marL="646430">
              <a:lnSpc>
                <a:spcPct val="100000"/>
              </a:lnSpc>
              <a:spcBef>
                <a:spcPts val="975"/>
              </a:spcBef>
            </a:pPr>
            <a:r>
              <a:rPr dirty="0" sz="1900" spc="-5">
                <a:solidFill>
                  <a:srgbClr val="40464A"/>
                </a:solidFill>
                <a:latin typeface="Arial"/>
                <a:cs typeface="Arial"/>
              </a:rPr>
              <a:t>Retu</a:t>
            </a:r>
            <a:r>
              <a:rPr dirty="0" sz="1900">
                <a:solidFill>
                  <a:srgbClr val="40464A"/>
                </a:solidFill>
                <a:latin typeface="Arial"/>
                <a:cs typeface="Arial"/>
              </a:rPr>
              <a:t>r</a:t>
            </a:r>
            <a:r>
              <a:rPr dirty="0" sz="1900" spc="-5">
                <a:solidFill>
                  <a:srgbClr val="40464A"/>
                </a:solidFill>
                <a:latin typeface="Arial"/>
                <a:cs typeface="Arial"/>
              </a:rPr>
              <a:t>n</a:t>
            </a:r>
            <a:endParaRPr sz="1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085334" y="687450"/>
            <a:ext cx="2318385" cy="127952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algn="ctr" marL="122555">
              <a:lnSpc>
                <a:spcPct val="100000"/>
              </a:lnSpc>
              <a:spcBef>
                <a:spcPts val="725"/>
              </a:spcBef>
            </a:pPr>
            <a:r>
              <a:rPr dirty="0" sz="2000">
                <a:solidFill>
                  <a:srgbClr val="40464A"/>
                </a:solidFill>
                <a:latin typeface="Arial Narrow"/>
                <a:cs typeface="Arial Narrow"/>
              </a:rPr>
              <a:t>Net </a:t>
            </a:r>
            <a:r>
              <a:rPr dirty="0" sz="2000" spc="-5">
                <a:solidFill>
                  <a:srgbClr val="40464A"/>
                </a:solidFill>
                <a:latin typeface="Arial Narrow"/>
                <a:cs typeface="Arial Narrow"/>
              </a:rPr>
              <a:t>Asset</a:t>
            </a:r>
            <a:r>
              <a:rPr dirty="0" sz="2000" spc="-110">
                <a:solidFill>
                  <a:srgbClr val="40464A"/>
                </a:solidFill>
                <a:latin typeface="Arial Narrow"/>
                <a:cs typeface="Arial Narrow"/>
              </a:rPr>
              <a:t> </a:t>
            </a:r>
            <a:r>
              <a:rPr dirty="0" sz="2000" spc="-30">
                <a:solidFill>
                  <a:srgbClr val="40464A"/>
                </a:solidFill>
                <a:latin typeface="Arial Narrow"/>
                <a:cs typeface="Arial Narrow"/>
              </a:rPr>
              <a:t>Value</a:t>
            </a:r>
            <a:endParaRPr sz="20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775"/>
              </a:spcBef>
            </a:pPr>
            <a:r>
              <a:rPr dirty="0" sz="2500" spc="-10">
                <a:solidFill>
                  <a:srgbClr val="EC161F"/>
                </a:solidFill>
                <a:latin typeface="Impact"/>
                <a:cs typeface="Impact"/>
              </a:rPr>
              <a:t>ASSET</a:t>
            </a:r>
            <a:r>
              <a:rPr dirty="0" sz="2500" spc="-80">
                <a:solidFill>
                  <a:srgbClr val="EC161F"/>
                </a:solidFill>
                <a:latin typeface="Impact"/>
                <a:cs typeface="Impact"/>
              </a:rPr>
              <a:t> </a:t>
            </a:r>
            <a:r>
              <a:rPr dirty="0" sz="2500" spc="-20">
                <a:solidFill>
                  <a:srgbClr val="EC161F"/>
                </a:solidFill>
                <a:latin typeface="Impact"/>
                <a:cs typeface="Impact"/>
              </a:rPr>
              <a:t>ALLOCATION</a:t>
            </a:r>
            <a:endParaRPr sz="2500">
              <a:latin typeface="Impact"/>
              <a:cs typeface="Impact"/>
            </a:endParaRPr>
          </a:p>
          <a:p>
            <a:pPr marL="370205">
              <a:lnSpc>
                <a:spcPct val="100000"/>
              </a:lnSpc>
              <a:spcBef>
                <a:spcPts val="670"/>
              </a:spcBef>
            </a:pPr>
            <a:r>
              <a:rPr dirty="0" sz="2000" spc="-5">
                <a:solidFill>
                  <a:srgbClr val="40464A"/>
                </a:solidFill>
                <a:latin typeface="Arial Narrow"/>
                <a:cs typeface="Arial Narrow"/>
              </a:rPr>
              <a:t>Diversification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187310" y="1692097"/>
            <a:ext cx="107569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3D6B9C"/>
                </a:solidFill>
                <a:latin typeface="Arial Rounded MT Bold"/>
                <a:cs typeface="Arial Rounded MT Bold"/>
              </a:rPr>
              <a:t>S&amp;P</a:t>
            </a:r>
            <a:r>
              <a:rPr dirty="0" sz="2000" spc="-65">
                <a:solidFill>
                  <a:srgbClr val="3D6B9C"/>
                </a:solidFill>
                <a:latin typeface="Arial Rounded MT Bold"/>
                <a:cs typeface="Arial Rounded MT Bold"/>
              </a:rPr>
              <a:t> </a:t>
            </a:r>
            <a:r>
              <a:rPr dirty="0" sz="2000" spc="-5">
                <a:solidFill>
                  <a:srgbClr val="3D6B9C"/>
                </a:solidFill>
                <a:latin typeface="Arial Rounded MT Bold"/>
                <a:cs typeface="Arial Rounded MT Bold"/>
              </a:rPr>
              <a:t>500</a:t>
            </a:r>
            <a:endParaRPr sz="2000">
              <a:latin typeface="Arial Rounded MT Bold"/>
              <a:cs typeface="Arial Rounded MT Bol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9259" y="247015"/>
            <a:ext cx="29698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40464A"/>
                </a:solidFill>
                <a:latin typeface="Impact"/>
                <a:cs typeface="Impact"/>
              </a:rPr>
              <a:t>IS THIS</a:t>
            </a:r>
            <a:r>
              <a:rPr dirty="0" sz="2800" spc="-40">
                <a:solidFill>
                  <a:srgbClr val="40464A"/>
                </a:solidFill>
                <a:latin typeface="Impact"/>
                <a:cs typeface="Impact"/>
              </a:rPr>
              <a:t> </a:t>
            </a:r>
            <a:r>
              <a:rPr dirty="0" sz="2800" spc="-10">
                <a:solidFill>
                  <a:srgbClr val="40464A"/>
                </a:solidFill>
                <a:latin typeface="Impact"/>
                <a:cs typeface="Impact"/>
              </a:rPr>
              <a:t>RETIREMENT?</a:t>
            </a:r>
            <a:endParaRPr sz="28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8846" y="4874158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64646"/>
                </a:solidFill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259" y="247015"/>
            <a:ext cx="213804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40464A"/>
                </a:solidFill>
                <a:latin typeface="Impact"/>
                <a:cs typeface="Impact"/>
              </a:rPr>
              <a:t>BEYOND</a:t>
            </a:r>
            <a:r>
              <a:rPr dirty="0" sz="2800" spc="-60">
                <a:solidFill>
                  <a:srgbClr val="40464A"/>
                </a:solidFill>
                <a:latin typeface="Impact"/>
                <a:cs typeface="Impact"/>
              </a:rPr>
              <a:t> </a:t>
            </a:r>
            <a:r>
              <a:rPr dirty="0" sz="2800" spc="-5">
                <a:solidFill>
                  <a:srgbClr val="40464A"/>
                </a:solidFill>
                <a:latin typeface="Impact"/>
                <a:cs typeface="Impact"/>
              </a:rPr>
              <a:t>MONEY</a:t>
            </a:r>
            <a:endParaRPr sz="2800">
              <a:latin typeface="Impact"/>
              <a:cs typeface="Impac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28472"/>
            <a:ext cx="2564130" cy="0"/>
          </a:xfrm>
          <a:custGeom>
            <a:avLst/>
            <a:gdLst/>
            <a:ahLst/>
            <a:cxnLst/>
            <a:rect l="l" t="t" r="r" b="b"/>
            <a:pathLst>
              <a:path w="2564130" h="0">
                <a:moveTo>
                  <a:pt x="0" y="0"/>
                </a:moveTo>
                <a:lnTo>
                  <a:pt x="2563749" y="0"/>
                </a:lnTo>
              </a:path>
            </a:pathLst>
          </a:custGeom>
          <a:ln w="12192">
            <a:solidFill>
              <a:srgbClr val="ED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866134" y="888619"/>
            <a:ext cx="17970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solidFill>
                  <a:srgbClr val="3D6B9C"/>
                </a:solidFill>
                <a:latin typeface="Arial Rounded MT Bold"/>
                <a:cs typeface="Arial Rounded MT Bold"/>
              </a:rPr>
              <a:t>Support</a:t>
            </a:r>
            <a:r>
              <a:rPr dirty="0" sz="1800" spc="-80">
                <a:solidFill>
                  <a:srgbClr val="3D6B9C"/>
                </a:solidFill>
                <a:latin typeface="Arial Rounded MT Bold"/>
                <a:cs typeface="Arial Rounded MT Bold"/>
              </a:rPr>
              <a:t> </a:t>
            </a:r>
            <a:r>
              <a:rPr dirty="0" sz="1800" spc="-15">
                <a:solidFill>
                  <a:srgbClr val="3D6B9C"/>
                </a:solidFill>
                <a:latin typeface="Arial Rounded MT Bold"/>
                <a:cs typeface="Arial Rounded MT Bold"/>
              </a:rPr>
              <a:t>Groups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86550" y="2057145"/>
            <a:ext cx="145224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5">
                <a:solidFill>
                  <a:srgbClr val="40464A"/>
                </a:solidFill>
                <a:latin typeface="Arial Narrow"/>
                <a:cs typeface="Arial Narrow"/>
              </a:rPr>
              <a:t>Revocable</a:t>
            </a:r>
            <a:r>
              <a:rPr dirty="0" sz="1900" spc="-105">
                <a:solidFill>
                  <a:srgbClr val="40464A"/>
                </a:solidFill>
                <a:latin typeface="Arial Narrow"/>
                <a:cs typeface="Arial Narrow"/>
              </a:rPr>
              <a:t> </a:t>
            </a:r>
            <a:r>
              <a:rPr dirty="0" sz="1900" spc="-15">
                <a:solidFill>
                  <a:srgbClr val="40464A"/>
                </a:solidFill>
                <a:latin typeface="Arial Narrow"/>
                <a:cs typeface="Arial Narrow"/>
              </a:rPr>
              <a:t>Trust</a:t>
            </a:r>
            <a:endParaRPr sz="19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98565" y="1657045"/>
            <a:ext cx="1917064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100">
                <a:solidFill>
                  <a:srgbClr val="40464A"/>
                </a:solidFill>
                <a:latin typeface="Arial"/>
                <a:cs typeface="Arial"/>
              </a:rPr>
              <a:t>End</a:t>
            </a:r>
            <a:r>
              <a:rPr dirty="0" sz="1900" spc="-32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900" spc="-75">
                <a:solidFill>
                  <a:srgbClr val="40464A"/>
                </a:solidFill>
                <a:latin typeface="Arial"/>
                <a:cs typeface="Arial"/>
              </a:rPr>
              <a:t>of</a:t>
            </a:r>
            <a:r>
              <a:rPr dirty="0" sz="1900" spc="-31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900" spc="-114">
                <a:solidFill>
                  <a:srgbClr val="40464A"/>
                </a:solidFill>
                <a:latin typeface="Arial"/>
                <a:cs typeface="Arial"/>
              </a:rPr>
              <a:t>Life</a:t>
            </a:r>
            <a:r>
              <a:rPr dirty="0" sz="1900" spc="-32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900" spc="-135">
                <a:solidFill>
                  <a:srgbClr val="40464A"/>
                </a:solidFill>
                <a:latin typeface="Arial"/>
                <a:cs typeface="Arial"/>
              </a:rPr>
              <a:t>Preparing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34941" y="2380233"/>
            <a:ext cx="253111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135">
                <a:solidFill>
                  <a:srgbClr val="40464A"/>
                </a:solidFill>
                <a:latin typeface="Arial"/>
                <a:cs typeface="Arial"/>
              </a:rPr>
              <a:t>Springing</a:t>
            </a:r>
            <a:r>
              <a:rPr dirty="0" sz="1900" spc="-31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900" spc="-125">
                <a:solidFill>
                  <a:srgbClr val="40464A"/>
                </a:solidFill>
                <a:latin typeface="Arial"/>
                <a:cs typeface="Arial"/>
              </a:rPr>
              <a:t>Power</a:t>
            </a:r>
            <a:r>
              <a:rPr dirty="0" sz="1900" spc="-30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900" spc="-110">
                <a:solidFill>
                  <a:srgbClr val="40464A"/>
                </a:solidFill>
                <a:latin typeface="Arial"/>
                <a:cs typeface="Arial"/>
              </a:rPr>
              <a:t>ofAttorney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99108" y="4318508"/>
            <a:ext cx="102489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25">
                <a:solidFill>
                  <a:srgbClr val="40464A"/>
                </a:solidFill>
                <a:latin typeface="Arial Narrow"/>
                <a:cs typeface="Arial Narrow"/>
              </a:rPr>
              <a:t>Technology</a:t>
            </a:r>
            <a:endParaRPr sz="19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2491" y="3915562"/>
            <a:ext cx="871219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5">
                <a:solidFill>
                  <a:srgbClr val="40464A"/>
                </a:solidFill>
                <a:latin typeface="Arial Narrow"/>
                <a:cs typeface="Arial Narrow"/>
              </a:rPr>
              <a:t>Dem</a:t>
            </a:r>
            <a:r>
              <a:rPr dirty="0" sz="1900" spc="-10">
                <a:solidFill>
                  <a:srgbClr val="40464A"/>
                </a:solidFill>
                <a:latin typeface="Arial Narrow"/>
                <a:cs typeface="Arial Narrow"/>
              </a:rPr>
              <a:t>entia</a:t>
            </a:r>
            <a:endParaRPr sz="19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7821" y="3453129"/>
            <a:ext cx="85725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40464A"/>
                </a:solidFill>
                <a:latin typeface="Arial Narrow"/>
                <a:cs typeface="Arial Narrow"/>
              </a:rPr>
              <a:t>Di</a:t>
            </a:r>
            <a:r>
              <a:rPr dirty="0" sz="2000" spc="-10">
                <a:solidFill>
                  <a:srgbClr val="40464A"/>
                </a:solidFill>
                <a:latin typeface="Arial Narrow"/>
                <a:cs typeface="Arial Narrow"/>
              </a:rPr>
              <a:t>s</a:t>
            </a:r>
            <a:r>
              <a:rPr dirty="0" sz="2000" spc="-5">
                <a:solidFill>
                  <a:srgbClr val="40464A"/>
                </a:solidFill>
                <a:latin typeface="Arial Narrow"/>
                <a:cs typeface="Arial Narrow"/>
              </a:rPr>
              <a:t>ab</a:t>
            </a:r>
            <a:r>
              <a:rPr dirty="0" sz="2000" spc="-10">
                <a:solidFill>
                  <a:srgbClr val="40464A"/>
                </a:solidFill>
                <a:latin typeface="Arial Narrow"/>
                <a:cs typeface="Arial Narrow"/>
              </a:rPr>
              <a:t>i</a:t>
            </a:r>
            <a:r>
              <a:rPr dirty="0" sz="2000" spc="-5">
                <a:solidFill>
                  <a:srgbClr val="40464A"/>
                </a:solidFill>
                <a:latin typeface="Arial Narrow"/>
                <a:cs typeface="Arial Narrow"/>
              </a:rPr>
              <a:t>l</a:t>
            </a:r>
            <a:r>
              <a:rPr dirty="0" sz="2000" spc="-15">
                <a:solidFill>
                  <a:srgbClr val="40464A"/>
                </a:solidFill>
                <a:latin typeface="Arial Narrow"/>
                <a:cs typeface="Arial Narrow"/>
              </a:rPr>
              <a:t>i</a:t>
            </a:r>
            <a:r>
              <a:rPr dirty="0" sz="2000" spc="-5">
                <a:solidFill>
                  <a:srgbClr val="40464A"/>
                </a:solidFill>
                <a:latin typeface="Arial Narrow"/>
                <a:cs typeface="Arial Narrow"/>
              </a:rPr>
              <a:t>ty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48685" y="3176142"/>
            <a:ext cx="70548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5">
                <a:solidFill>
                  <a:srgbClr val="40464A"/>
                </a:solidFill>
                <a:latin typeface="Arial Narrow"/>
                <a:cs typeface="Arial Narrow"/>
              </a:rPr>
              <a:t>P</a:t>
            </a:r>
            <a:r>
              <a:rPr dirty="0" sz="1900" spc="-15">
                <a:solidFill>
                  <a:srgbClr val="40464A"/>
                </a:solidFill>
                <a:latin typeface="Arial Narrow"/>
                <a:cs typeface="Arial Narrow"/>
              </a:rPr>
              <a:t>a</a:t>
            </a:r>
            <a:r>
              <a:rPr dirty="0" sz="1900" spc="-5">
                <a:solidFill>
                  <a:srgbClr val="40464A"/>
                </a:solidFill>
                <a:latin typeface="Arial Narrow"/>
                <a:cs typeface="Arial Narrow"/>
              </a:rPr>
              <a:t>rents</a:t>
            </a:r>
            <a:endParaRPr sz="19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89426" y="1615186"/>
            <a:ext cx="168338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40464A"/>
                </a:solidFill>
                <a:latin typeface="Arial Narrow"/>
                <a:cs typeface="Arial Narrow"/>
              </a:rPr>
              <a:t>Irrevocable</a:t>
            </a:r>
            <a:r>
              <a:rPr dirty="0" sz="2000" spc="-90">
                <a:solidFill>
                  <a:srgbClr val="40464A"/>
                </a:solidFill>
                <a:latin typeface="Arial Narrow"/>
                <a:cs typeface="Arial Narrow"/>
              </a:rPr>
              <a:t> </a:t>
            </a:r>
            <a:r>
              <a:rPr dirty="0" sz="2000" spc="-10">
                <a:solidFill>
                  <a:srgbClr val="40464A"/>
                </a:solidFill>
                <a:latin typeface="Arial Narrow"/>
                <a:cs typeface="Arial Narrow"/>
              </a:rPr>
              <a:t>Trusts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52702" y="1702689"/>
            <a:ext cx="192468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40464A"/>
                </a:solidFill>
                <a:latin typeface="Arial Narrow"/>
                <a:cs typeface="Arial Narrow"/>
              </a:rPr>
              <a:t>Caregiver </a:t>
            </a:r>
            <a:r>
              <a:rPr dirty="0" sz="2000" spc="-10">
                <a:solidFill>
                  <a:srgbClr val="40464A"/>
                </a:solidFill>
                <a:latin typeface="Arial Narrow"/>
                <a:cs typeface="Arial Narrow"/>
              </a:rPr>
              <a:t>Living </a:t>
            </a:r>
            <a:r>
              <a:rPr dirty="0" sz="2000" spc="-5">
                <a:solidFill>
                  <a:srgbClr val="40464A"/>
                </a:solidFill>
                <a:latin typeface="Arial Narrow"/>
                <a:cs typeface="Arial Narrow"/>
              </a:rPr>
              <a:t>Will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4534" y="915162"/>
            <a:ext cx="1891664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40464A"/>
                </a:solidFill>
                <a:latin typeface="Arial Narrow"/>
                <a:cs typeface="Arial Narrow"/>
              </a:rPr>
              <a:t>Special </a:t>
            </a:r>
            <a:r>
              <a:rPr dirty="0" sz="2000">
                <a:solidFill>
                  <a:srgbClr val="40464A"/>
                </a:solidFill>
                <a:latin typeface="Arial Narrow"/>
                <a:cs typeface="Arial Narrow"/>
              </a:rPr>
              <a:t>Needs</a:t>
            </a:r>
            <a:r>
              <a:rPr dirty="0" sz="2000" spc="-85">
                <a:solidFill>
                  <a:srgbClr val="40464A"/>
                </a:solidFill>
                <a:latin typeface="Arial Narrow"/>
                <a:cs typeface="Arial Narrow"/>
              </a:rPr>
              <a:t> </a:t>
            </a:r>
            <a:r>
              <a:rPr dirty="0" sz="2000" spc="-15">
                <a:solidFill>
                  <a:srgbClr val="40464A"/>
                </a:solidFill>
                <a:latin typeface="Arial Narrow"/>
                <a:cs typeface="Arial Narrow"/>
              </a:rPr>
              <a:t>Trust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13607" y="4396841"/>
            <a:ext cx="2200910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5">
                <a:solidFill>
                  <a:srgbClr val="3D6B9C"/>
                </a:solidFill>
                <a:latin typeface="Arial Rounded MT Bold"/>
                <a:cs typeface="Arial Rounded MT Bold"/>
              </a:rPr>
              <a:t>Beneficiary</a:t>
            </a:r>
            <a:r>
              <a:rPr dirty="0" sz="1700" spc="5">
                <a:solidFill>
                  <a:srgbClr val="3D6B9C"/>
                </a:solidFill>
                <a:latin typeface="Arial Rounded MT Bold"/>
                <a:cs typeface="Arial Rounded MT Bold"/>
              </a:rPr>
              <a:t> </a:t>
            </a:r>
            <a:r>
              <a:rPr dirty="0" sz="1700" spc="-5">
                <a:solidFill>
                  <a:srgbClr val="3D6B9C"/>
                </a:solidFill>
                <a:latin typeface="Arial Rounded MT Bold"/>
                <a:cs typeface="Arial Rounded MT Bold"/>
              </a:rPr>
              <a:t>Planning</a:t>
            </a:r>
            <a:endParaRPr sz="1700">
              <a:latin typeface="Arial Rounded MT Bold"/>
              <a:cs typeface="Arial Rounded MT 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69029" y="3400331"/>
            <a:ext cx="1558925" cy="824230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dirty="0" sz="2100" spc="-5" b="1">
                <a:solidFill>
                  <a:srgbClr val="3D6B9C"/>
                </a:solidFill>
                <a:latin typeface="Arial Narrow"/>
                <a:cs typeface="Arial Narrow"/>
              </a:rPr>
              <a:t>Children</a:t>
            </a:r>
            <a:endParaRPr sz="2100">
              <a:latin typeface="Arial Narrow"/>
              <a:cs typeface="Arial Narrow"/>
            </a:endParaRPr>
          </a:p>
          <a:p>
            <a:pPr marL="132715">
              <a:lnSpc>
                <a:spcPct val="100000"/>
              </a:lnSpc>
              <a:spcBef>
                <a:spcPts val="705"/>
              </a:spcBef>
            </a:pPr>
            <a:r>
              <a:rPr dirty="0" sz="1900" spc="-10">
                <a:solidFill>
                  <a:srgbClr val="40464A"/>
                </a:solidFill>
                <a:latin typeface="Arial Narrow"/>
                <a:cs typeface="Arial Narrow"/>
              </a:rPr>
              <a:t>Long </a:t>
            </a:r>
            <a:r>
              <a:rPr dirty="0" sz="1900" spc="-50">
                <a:solidFill>
                  <a:srgbClr val="40464A"/>
                </a:solidFill>
                <a:latin typeface="Arial Narrow"/>
                <a:cs typeface="Arial Narrow"/>
              </a:rPr>
              <a:t>Term</a:t>
            </a:r>
            <a:r>
              <a:rPr dirty="0" sz="1900" spc="-80">
                <a:solidFill>
                  <a:srgbClr val="40464A"/>
                </a:solidFill>
                <a:latin typeface="Arial Narrow"/>
                <a:cs typeface="Arial Narrow"/>
              </a:rPr>
              <a:t> </a:t>
            </a:r>
            <a:r>
              <a:rPr dirty="0" sz="1900" spc="-5">
                <a:solidFill>
                  <a:srgbClr val="40464A"/>
                </a:solidFill>
                <a:latin typeface="Arial Narrow"/>
                <a:cs typeface="Arial Narrow"/>
              </a:rPr>
              <a:t>Care</a:t>
            </a:r>
            <a:endParaRPr sz="19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60185" y="2693233"/>
            <a:ext cx="1757680" cy="704215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1900" spc="-10">
                <a:solidFill>
                  <a:srgbClr val="40464A"/>
                </a:solidFill>
                <a:latin typeface="Arial Narrow"/>
                <a:cs typeface="Arial Narrow"/>
              </a:rPr>
              <a:t>Adult </a:t>
            </a:r>
            <a:r>
              <a:rPr dirty="0" sz="1900" spc="-5">
                <a:solidFill>
                  <a:srgbClr val="40464A"/>
                </a:solidFill>
                <a:latin typeface="Arial Narrow"/>
                <a:cs typeface="Arial Narrow"/>
              </a:rPr>
              <a:t>Day</a:t>
            </a:r>
            <a:r>
              <a:rPr dirty="0" sz="1900" spc="10">
                <a:solidFill>
                  <a:srgbClr val="40464A"/>
                </a:solidFill>
                <a:latin typeface="Arial Narrow"/>
                <a:cs typeface="Arial Narrow"/>
              </a:rPr>
              <a:t> </a:t>
            </a:r>
            <a:r>
              <a:rPr dirty="0" sz="1900" spc="-5">
                <a:solidFill>
                  <a:srgbClr val="40464A"/>
                </a:solidFill>
                <a:latin typeface="Arial Narrow"/>
                <a:cs typeface="Arial Narrow"/>
              </a:rPr>
              <a:t>Care</a:t>
            </a:r>
            <a:endParaRPr sz="1900">
              <a:latin typeface="Arial Narrow"/>
              <a:cs typeface="Arial Narrow"/>
            </a:endParaRPr>
          </a:p>
          <a:p>
            <a:pPr marL="291465">
              <a:lnSpc>
                <a:spcPct val="100000"/>
              </a:lnSpc>
              <a:spcBef>
                <a:spcPts val="345"/>
              </a:spcBef>
            </a:pPr>
            <a:r>
              <a:rPr dirty="0" sz="2000" spc="-10">
                <a:solidFill>
                  <a:srgbClr val="3D6B9C"/>
                </a:solidFill>
                <a:latin typeface="Arial Rounded MT Bold"/>
                <a:cs typeface="Arial Rounded MT Bold"/>
              </a:rPr>
              <a:t>Alzheimer’s</a:t>
            </a:r>
            <a:endParaRPr sz="2000">
              <a:latin typeface="Arial Rounded MT Bold"/>
              <a:cs typeface="Arial Rounded MT 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09135" y="3216021"/>
            <a:ext cx="1977389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>
                <a:solidFill>
                  <a:srgbClr val="3D6B9C"/>
                </a:solidFill>
                <a:latin typeface="Arial Rounded MT Bold"/>
                <a:cs typeface="Arial Rounded MT Bold"/>
              </a:rPr>
              <a:t>Home</a:t>
            </a:r>
            <a:r>
              <a:rPr dirty="0" sz="1700" spc="-90">
                <a:solidFill>
                  <a:srgbClr val="3D6B9C"/>
                </a:solidFill>
                <a:latin typeface="Arial Rounded MT Bold"/>
                <a:cs typeface="Arial Rounded MT Bold"/>
              </a:rPr>
              <a:t> </a:t>
            </a:r>
            <a:r>
              <a:rPr dirty="0" sz="1700" spc="-15">
                <a:solidFill>
                  <a:srgbClr val="3D6B9C"/>
                </a:solidFill>
                <a:latin typeface="Arial Rounded MT Bold"/>
                <a:cs typeface="Arial Rounded MT Bold"/>
              </a:rPr>
              <a:t>Renovations</a:t>
            </a:r>
            <a:endParaRPr sz="1700">
              <a:latin typeface="Arial Rounded MT Bold"/>
              <a:cs typeface="Arial Rounded MT 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5182" y="2791726"/>
            <a:ext cx="1877695" cy="711200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2000" spc="-5">
                <a:solidFill>
                  <a:srgbClr val="40464A"/>
                </a:solidFill>
                <a:latin typeface="Arial Narrow"/>
                <a:cs typeface="Arial Narrow"/>
              </a:rPr>
              <a:t>Supplemental</a:t>
            </a:r>
            <a:r>
              <a:rPr dirty="0" sz="2000" spc="-65">
                <a:solidFill>
                  <a:srgbClr val="40464A"/>
                </a:solidFill>
                <a:latin typeface="Arial Narrow"/>
                <a:cs typeface="Arial Narrow"/>
              </a:rPr>
              <a:t> </a:t>
            </a:r>
            <a:r>
              <a:rPr dirty="0" sz="2000" spc="-5">
                <a:solidFill>
                  <a:srgbClr val="40464A"/>
                </a:solidFill>
                <a:latin typeface="Arial Narrow"/>
                <a:cs typeface="Arial Narrow"/>
              </a:rPr>
              <a:t>Plans</a:t>
            </a:r>
            <a:endParaRPr sz="2000">
              <a:latin typeface="Arial Narrow"/>
              <a:cs typeface="Arial Narrow"/>
            </a:endParaRPr>
          </a:p>
          <a:p>
            <a:pPr marL="681355">
              <a:lnSpc>
                <a:spcPct val="100000"/>
              </a:lnSpc>
              <a:spcBef>
                <a:spcPts val="440"/>
              </a:spcBef>
            </a:pPr>
            <a:r>
              <a:rPr dirty="0" sz="1700">
                <a:solidFill>
                  <a:srgbClr val="3D6B9C"/>
                </a:solidFill>
                <a:latin typeface="Arial Rounded MT Bold"/>
                <a:cs typeface="Arial Rounded MT Bold"/>
              </a:rPr>
              <a:t>Hospice</a:t>
            </a:r>
            <a:endParaRPr sz="1700">
              <a:latin typeface="Arial Rounded MT Bold"/>
              <a:cs typeface="Arial Rounded MT 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2840" y="1585925"/>
            <a:ext cx="565785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-50">
                <a:solidFill>
                  <a:srgbClr val="3D6B9C"/>
                </a:solidFill>
                <a:latin typeface="Arial Rounded MT Bold"/>
                <a:cs typeface="Arial Rounded MT Bold"/>
              </a:rPr>
              <a:t>W</a:t>
            </a:r>
            <a:r>
              <a:rPr dirty="0" sz="1700">
                <a:solidFill>
                  <a:srgbClr val="3D6B9C"/>
                </a:solidFill>
                <a:latin typeface="Arial Rounded MT Bold"/>
                <a:cs typeface="Arial Rounded MT Bold"/>
              </a:rPr>
              <a:t>o</a:t>
            </a:r>
            <a:r>
              <a:rPr dirty="0" sz="1700" spc="-50">
                <a:solidFill>
                  <a:srgbClr val="3D6B9C"/>
                </a:solidFill>
                <a:latin typeface="Arial Rounded MT Bold"/>
                <a:cs typeface="Arial Rounded MT Bold"/>
              </a:rPr>
              <a:t>r</a:t>
            </a:r>
            <a:r>
              <a:rPr dirty="0" sz="1700">
                <a:solidFill>
                  <a:srgbClr val="3D6B9C"/>
                </a:solidFill>
                <a:latin typeface="Arial Rounded MT Bold"/>
                <a:cs typeface="Arial Rounded MT Bold"/>
              </a:rPr>
              <a:t>k</a:t>
            </a:r>
            <a:endParaRPr sz="1700">
              <a:latin typeface="Arial Rounded MT Bold"/>
              <a:cs typeface="Arial Rounded MT 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66620" y="2103602"/>
            <a:ext cx="1929130" cy="621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5915" marR="5080" indent="-323850">
              <a:lnSpc>
                <a:spcPct val="114999"/>
              </a:lnSpc>
              <a:spcBef>
                <a:spcPts val="100"/>
              </a:spcBef>
            </a:pPr>
            <a:r>
              <a:rPr dirty="0" sz="1700" spc="-25">
                <a:solidFill>
                  <a:srgbClr val="3D6B9C"/>
                </a:solidFill>
                <a:latin typeface="Arial Rounded MT Bold"/>
                <a:cs typeface="Arial Rounded MT Bold"/>
              </a:rPr>
              <a:t>Reverse </a:t>
            </a:r>
            <a:r>
              <a:rPr dirty="0" sz="1700" spc="-15">
                <a:solidFill>
                  <a:srgbClr val="3D6B9C"/>
                </a:solidFill>
                <a:latin typeface="Arial Rounded MT Bold"/>
                <a:cs typeface="Arial Rounded MT Bold"/>
              </a:rPr>
              <a:t>Mortgage  </a:t>
            </a:r>
            <a:r>
              <a:rPr dirty="0" sz="1700">
                <a:solidFill>
                  <a:srgbClr val="3D6B9C"/>
                </a:solidFill>
                <a:latin typeface="Arial Rounded MT Bold"/>
                <a:cs typeface="Arial Rounded MT Bold"/>
              </a:rPr>
              <a:t>Elder</a:t>
            </a:r>
            <a:r>
              <a:rPr dirty="0" sz="1700" spc="-10">
                <a:solidFill>
                  <a:srgbClr val="3D6B9C"/>
                </a:solidFill>
                <a:latin typeface="Arial Rounded MT Bold"/>
                <a:cs typeface="Arial Rounded MT Bold"/>
              </a:rPr>
              <a:t> </a:t>
            </a:r>
            <a:r>
              <a:rPr dirty="0" sz="1700" spc="-15">
                <a:solidFill>
                  <a:srgbClr val="3D6B9C"/>
                </a:solidFill>
                <a:latin typeface="Arial Rounded MT Bold"/>
                <a:cs typeface="Arial Rounded MT Bold"/>
              </a:rPr>
              <a:t>Law</a:t>
            </a:r>
            <a:endParaRPr sz="1700">
              <a:latin typeface="Arial Rounded MT Bold"/>
              <a:cs typeface="Arial Rounded MT 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27090" y="3502863"/>
            <a:ext cx="2629535" cy="1181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EC161F"/>
                </a:solidFill>
                <a:latin typeface="Impact"/>
                <a:cs typeface="Impact"/>
              </a:rPr>
              <a:t>MEDICARE</a:t>
            </a:r>
            <a:endParaRPr sz="3200">
              <a:latin typeface="Impact"/>
              <a:cs typeface="Impact"/>
            </a:endParaRPr>
          </a:p>
          <a:p>
            <a:pPr marL="246379">
              <a:lnSpc>
                <a:spcPct val="100000"/>
              </a:lnSpc>
              <a:spcBef>
                <a:spcPts val="80"/>
              </a:spcBef>
            </a:pPr>
            <a:r>
              <a:rPr dirty="0" sz="1900" spc="-130">
                <a:solidFill>
                  <a:srgbClr val="40464A"/>
                </a:solidFill>
                <a:latin typeface="Arial"/>
                <a:cs typeface="Arial"/>
              </a:rPr>
              <a:t>Durable</a:t>
            </a:r>
            <a:r>
              <a:rPr dirty="0" sz="1900" spc="-310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900" spc="-125">
                <a:solidFill>
                  <a:srgbClr val="40464A"/>
                </a:solidFill>
                <a:latin typeface="Arial"/>
                <a:cs typeface="Arial"/>
              </a:rPr>
              <a:t>Power</a:t>
            </a:r>
            <a:r>
              <a:rPr dirty="0" sz="1900" spc="-295">
                <a:solidFill>
                  <a:srgbClr val="40464A"/>
                </a:solidFill>
                <a:latin typeface="Arial"/>
                <a:cs typeface="Arial"/>
              </a:rPr>
              <a:t> </a:t>
            </a:r>
            <a:r>
              <a:rPr dirty="0" sz="1900" spc="-110">
                <a:solidFill>
                  <a:srgbClr val="40464A"/>
                </a:solidFill>
                <a:latin typeface="Arial"/>
                <a:cs typeface="Arial"/>
              </a:rPr>
              <a:t>ofAttorney</a:t>
            </a:r>
            <a:endParaRPr sz="1900">
              <a:latin typeface="Arial"/>
              <a:cs typeface="Arial"/>
            </a:endParaRPr>
          </a:p>
          <a:p>
            <a:pPr marL="1010919">
              <a:lnSpc>
                <a:spcPct val="100000"/>
              </a:lnSpc>
              <a:spcBef>
                <a:spcPts val="260"/>
              </a:spcBef>
            </a:pPr>
            <a:r>
              <a:rPr dirty="0" sz="2200" spc="-10">
                <a:solidFill>
                  <a:srgbClr val="EC161F"/>
                </a:solidFill>
                <a:latin typeface="Impact"/>
                <a:cs typeface="Impact"/>
              </a:rPr>
              <a:t>N</a:t>
            </a:r>
            <a:r>
              <a:rPr dirty="0" sz="1900" spc="-10">
                <a:solidFill>
                  <a:srgbClr val="EC161F"/>
                </a:solidFill>
                <a:latin typeface="Impact"/>
                <a:cs typeface="Impact"/>
              </a:rPr>
              <a:t>URSING</a:t>
            </a:r>
            <a:r>
              <a:rPr dirty="0" sz="1900" spc="10">
                <a:solidFill>
                  <a:srgbClr val="EC161F"/>
                </a:solidFill>
                <a:latin typeface="Impact"/>
                <a:cs typeface="Impact"/>
              </a:rPr>
              <a:t> </a:t>
            </a:r>
            <a:r>
              <a:rPr dirty="0" sz="2200" spc="-10">
                <a:solidFill>
                  <a:srgbClr val="EC161F"/>
                </a:solidFill>
                <a:latin typeface="Impact"/>
                <a:cs typeface="Impact"/>
              </a:rPr>
              <a:t>H</a:t>
            </a:r>
            <a:r>
              <a:rPr dirty="0" sz="1900" spc="-10">
                <a:solidFill>
                  <a:srgbClr val="EC161F"/>
                </a:solidFill>
                <a:latin typeface="Impact"/>
                <a:cs typeface="Impact"/>
              </a:rPr>
              <a:t>OME</a:t>
            </a:r>
            <a:endParaRPr sz="1900">
              <a:latin typeface="Impact"/>
              <a:cs typeface="Impac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34032" y="3461399"/>
            <a:ext cx="1522095" cy="83058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2000" spc="-5">
                <a:solidFill>
                  <a:srgbClr val="40464A"/>
                </a:solidFill>
                <a:latin typeface="Arial Narrow"/>
                <a:cs typeface="Arial Narrow"/>
              </a:rPr>
              <a:t>Grandchildren</a:t>
            </a:r>
            <a:endParaRPr sz="2000">
              <a:latin typeface="Arial Narrow"/>
              <a:cs typeface="Arial Narrow"/>
            </a:endParaRPr>
          </a:p>
          <a:p>
            <a:pPr marL="260985">
              <a:lnSpc>
                <a:spcPct val="100000"/>
              </a:lnSpc>
              <a:spcBef>
                <a:spcPts val="334"/>
              </a:spcBef>
            </a:pPr>
            <a:r>
              <a:rPr dirty="0" sz="2800" spc="30">
                <a:solidFill>
                  <a:srgbClr val="EC161F"/>
                </a:solidFill>
                <a:latin typeface="Impact"/>
                <a:cs typeface="Impact"/>
              </a:rPr>
              <a:t>DIVORCE</a:t>
            </a:r>
            <a:endParaRPr sz="2800">
              <a:latin typeface="Impact"/>
              <a:cs typeface="Impac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7820" y="1941789"/>
            <a:ext cx="1544955" cy="914400"/>
          </a:xfrm>
          <a:prstGeom prst="rect">
            <a:avLst/>
          </a:prstGeom>
        </p:spPr>
        <p:txBody>
          <a:bodyPr wrap="square" lIns="0" tIns="1035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2000" spc="-5">
                <a:solidFill>
                  <a:srgbClr val="40464A"/>
                </a:solidFill>
                <a:latin typeface="Arial Narrow"/>
                <a:cs typeface="Arial Narrow"/>
              </a:rPr>
              <a:t>Assisted</a:t>
            </a:r>
            <a:r>
              <a:rPr dirty="0" sz="2000" spc="-10">
                <a:solidFill>
                  <a:srgbClr val="40464A"/>
                </a:solidFill>
                <a:latin typeface="Arial Narrow"/>
                <a:cs typeface="Arial Narrow"/>
              </a:rPr>
              <a:t> Living</a:t>
            </a:r>
            <a:endParaRPr sz="2000">
              <a:latin typeface="Arial Narrow"/>
              <a:cs typeface="Arial Narrow"/>
            </a:endParaRPr>
          </a:p>
          <a:p>
            <a:pPr marL="407670">
              <a:lnSpc>
                <a:spcPct val="100000"/>
              </a:lnSpc>
              <a:spcBef>
                <a:spcPts val="885"/>
              </a:spcBef>
            </a:pPr>
            <a:r>
              <a:rPr dirty="0" sz="2500" spc="-10">
                <a:solidFill>
                  <a:srgbClr val="EC161F"/>
                </a:solidFill>
                <a:latin typeface="Impact"/>
                <a:cs typeface="Impact"/>
              </a:rPr>
              <a:t>HOUSING</a:t>
            </a:r>
            <a:endParaRPr sz="2500">
              <a:latin typeface="Impact"/>
              <a:cs typeface="Impac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55977" y="1270761"/>
            <a:ext cx="217932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">
                <a:solidFill>
                  <a:srgbClr val="EC161F"/>
                </a:solidFill>
                <a:latin typeface="Impact"/>
                <a:cs typeface="Impact"/>
              </a:rPr>
              <a:t>SOCIAL</a:t>
            </a:r>
            <a:r>
              <a:rPr dirty="0" sz="2500" spc="-65">
                <a:solidFill>
                  <a:srgbClr val="EC161F"/>
                </a:solidFill>
                <a:latin typeface="Impact"/>
                <a:cs typeface="Impact"/>
              </a:rPr>
              <a:t> </a:t>
            </a:r>
            <a:r>
              <a:rPr dirty="0" sz="2500" spc="5">
                <a:solidFill>
                  <a:srgbClr val="EC161F"/>
                </a:solidFill>
                <a:latin typeface="Impact"/>
                <a:cs typeface="Impact"/>
              </a:rPr>
              <a:t>SECURITY</a:t>
            </a:r>
            <a:endParaRPr sz="2500">
              <a:latin typeface="Impact"/>
              <a:cs typeface="Impac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82615" y="1248867"/>
            <a:ext cx="295275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35">
                <a:solidFill>
                  <a:srgbClr val="EC161F"/>
                </a:solidFill>
                <a:latin typeface="Impact"/>
                <a:cs typeface="Impact"/>
              </a:rPr>
              <a:t>HEALTH </a:t>
            </a:r>
            <a:r>
              <a:rPr dirty="0" sz="2500" spc="-5">
                <a:solidFill>
                  <a:srgbClr val="EC161F"/>
                </a:solidFill>
                <a:latin typeface="Impact"/>
                <a:cs typeface="Impact"/>
              </a:rPr>
              <a:t>CARE</a:t>
            </a:r>
            <a:r>
              <a:rPr dirty="0" sz="2500" spc="35">
                <a:solidFill>
                  <a:srgbClr val="EC161F"/>
                </a:solidFill>
                <a:latin typeface="Impact"/>
                <a:cs typeface="Impact"/>
              </a:rPr>
              <a:t> </a:t>
            </a:r>
            <a:r>
              <a:rPr dirty="0" sz="2500" spc="-5">
                <a:solidFill>
                  <a:srgbClr val="EC161F"/>
                </a:solidFill>
                <a:latin typeface="Impact"/>
                <a:cs typeface="Impact"/>
              </a:rPr>
              <a:t>DIRECTIVE</a:t>
            </a:r>
            <a:endParaRPr sz="2500">
              <a:latin typeface="Impact"/>
              <a:cs typeface="Impac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27575" y="1931619"/>
            <a:ext cx="125603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">
                <a:solidFill>
                  <a:srgbClr val="EC161F"/>
                </a:solidFill>
                <a:latin typeface="Impact"/>
                <a:cs typeface="Impact"/>
              </a:rPr>
              <a:t>MEDICAID</a:t>
            </a:r>
            <a:endParaRPr sz="2500">
              <a:latin typeface="Impact"/>
              <a:cs typeface="Impac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54172" y="2720085"/>
            <a:ext cx="2675255" cy="497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 spc="-55">
                <a:solidFill>
                  <a:srgbClr val="EC161F"/>
                </a:solidFill>
                <a:latin typeface="Impact"/>
                <a:cs typeface="Impact"/>
              </a:rPr>
              <a:t>ESTATE</a:t>
            </a:r>
            <a:r>
              <a:rPr dirty="0" sz="3100" spc="-60">
                <a:solidFill>
                  <a:srgbClr val="EC161F"/>
                </a:solidFill>
                <a:latin typeface="Impact"/>
                <a:cs typeface="Impact"/>
              </a:rPr>
              <a:t> </a:t>
            </a:r>
            <a:r>
              <a:rPr dirty="0" sz="3100" spc="5">
                <a:solidFill>
                  <a:srgbClr val="EC161F"/>
                </a:solidFill>
                <a:latin typeface="Impact"/>
                <a:cs typeface="Impact"/>
              </a:rPr>
              <a:t>PLANNING</a:t>
            </a:r>
            <a:endParaRPr sz="31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8846" y="4874158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64646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9259" y="247015"/>
            <a:ext cx="286893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THE INTERSECTION  </a:t>
            </a:r>
            <a:r>
              <a:rPr dirty="0" spc="-5"/>
              <a:t>OF WEALTH +</a:t>
            </a:r>
            <a:r>
              <a:rPr dirty="0" spc="-105"/>
              <a:t> </a:t>
            </a:r>
            <a:r>
              <a:rPr dirty="0" spc="-5"/>
              <a:t>HEALTH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194816"/>
            <a:ext cx="3341370" cy="0"/>
          </a:xfrm>
          <a:custGeom>
            <a:avLst/>
            <a:gdLst/>
            <a:ahLst/>
            <a:cxnLst/>
            <a:rect l="l" t="t" r="r" b="b"/>
            <a:pathLst>
              <a:path w="3341370" h="0">
                <a:moveTo>
                  <a:pt x="0" y="0"/>
                </a:moveTo>
                <a:lnTo>
                  <a:pt x="3341370" y="0"/>
                </a:lnTo>
              </a:path>
            </a:pathLst>
          </a:custGeom>
          <a:ln w="12192">
            <a:solidFill>
              <a:srgbClr val="ED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053332" y="2945130"/>
            <a:ext cx="10471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B385D"/>
                </a:solidFill>
                <a:latin typeface="Georgia"/>
                <a:cs typeface="Georgia"/>
              </a:rPr>
              <a:t>Healthcare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79747" y="1848611"/>
            <a:ext cx="981455" cy="8641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652641" y="2945130"/>
            <a:ext cx="5518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3D6B9C"/>
                </a:solidFill>
                <a:latin typeface="Georgia"/>
                <a:cs typeface="Georgia"/>
              </a:rPr>
              <a:t>A</a:t>
            </a:r>
            <a:r>
              <a:rPr dirty="0" sz="1400" spc="-10" b="1">
                <a:solidFill>
                  <a:srgbClr val="3D6B9C"/>
                </a:solidFill>
                <a:latin typeface="Georgia"/>
                <a:cs typeface="Georgia"/>
              </a:rPr>
              <a:t>g</a:t>
            </a:r>
            <a:r>
              <a:rPr dirty="0" sz="1400" spc="-5" b="1">
                <a:solidFill>
                  <a:srgbClr val="3D6B9C"/>
                </a:solidFill>
                <a:latin typeface="Georgia"/>
                <a:cs typeface="Georgia"/>
              </a:rPr>
              <a:t>i</a:t>
            </a:r>
            <a:r>
              <a:rPr dirty="0" sz="1400" b="1">
                <a:solidFill>
                  <a:srgbClr val="3D6B9C"/>
                </a:solidFill>
                <a:latin typeface="Georgia"/>
                <a:cs typeface="Georgia"/>
              </a:rPr>
              <a:t>ng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18731" y="1773935"/>
            <a:ext cx="565403" cy="1085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432305" y="2945130"/>
            <a:ext cx="13862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007B85"/>
                </a:solidFill>
                <a:latin typeface="Georgia"/>
                <a:cs typeface="Georgia"/>
              </a:rPr>
              <a:t>Social</a:t>
            </a:r>
            <a:r>
              <a:rPr dirty="0" sz="1400" spc="-35" b="1">
                <a:solidFill>
                  <a:srgbClr val="007B85"/>
                </a:solidFill>
                <a:latin typeface="Georgia"/>
                <a:cs typeface="Georgia"/>
              </a:rPr>
              <a:t> </a:t>
            </a:r>
            <a:r>
              <a:rPr dirty="0" sz="1400" b="1">
                <a:solidFill>
                  <a:srgbClr val="007B85"/>
                </a:solidFill>
                <a:latin typeface="Georgia"/>
                <a:cs typeface="Georgia"/>
              </a:rPr>
              <a:t>Security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05355" y="1834895"/>
            <a:ext cx="832104" cy="886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ED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97468" y="4721352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 h="0">
                <a:moveTo>
                  <a:pt x="0" y="0"/>
                </a:moveTo>
                <a:lnTo>
                  <a:pt x="446531" y="0"/>
                </a:lnTo>
              </a:path>
            </a:pathLst>
          </a:custGeom>
          <a:ln w="6096">
            <a:solidFill>
              <a:srgbClr val="5758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821546" y="4897685"/>
            <a:ext cx="64135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4"/>
              </a:lnSpc>
            </a:pPr>
            <a:r>
              <a:rPr dirty="0" sz="900" spc="-5">
                <a:solidFill>
                  <a:srgbClr val="464646"/>
                </a:solidFill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13319" y="3512820"/>
            <a:ext cx="1630680" cy="1630680"/>
          </a:xfrm>
          <a:custGeom>
            <a:avLst/>
            <a:gdLst/>
            <a:ahLst/>
            <a:cxnLst/>
            <a:rect l="l" t="t" r="r" b="b"/>
            <a:pathLst>
              <a:path w="1630679" h="1630679">
                <a:moveTo>
                  <a:pt x="1630679" y="0"/>
                </a:moveTo>
                <a:lnTo>
                  <a:pt x="0" y="1630679"/>
                </a:lnTo>
                <a:lnTo>
                  <a:pt x="1630679" y="1630679"/>
                </a:lnTo>
                <a:lnTo>
                  <a:pt x="16306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62543" y="4425696"/>
            <a:ext cx="795527" cy="522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808846" y="4874158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64646"/>
                </a:solidFill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0520" y="1158239"/>
            <a:ext cx="3188335" cy="492759"/>
          </a:xfrm>
          <a:custGeom>
            <a:avLst/>
            <a:gdLst/>
            <a:ahLst/>
            <a:cxnLst/>
            <a:rect l="l" t="t" r="r" b="b"/>
            <a:pathLst>
              <a:path w="3188335" h="492760">
                <a:moveTo>
                  <a:pt x="0" y="492251"/>
                </a:moveTo>
                <a:lnTo>
                  <a:pt x="3188208" y="492251"/>
                </a:lnTo>
                <a:lnTo>
                  <a:pt x="3188208" y="0"/>
                </a:lnTo>
                <a:lnTo>
                  <a:pt x="0" y="0"/>
                </a:lnTo>
                <a:lnTo>
                  <a:pt x="0" y="492251"/>
                </a:lnTo>
                <a:close/>
              </a:path>
            </a:pathLst>
          </a:custGeom>
          <a:solidFill>
            <a:srgbClr val="40464A">
              <a:alpha val="4901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1089660"/>
            <a:ext cx="3756660" cy="632460"/>
          </a:xfrm>
          <a:custGeom>
            <a:avLst/>
            <a:gdLst/>
            <a:ahLst/>
            <a:cxnLst/>
            <a:rect l="l" t="t" r="r" b="b"/>
            <a:pathLst>
              <a:path w="3756660" h="632460">
                <a:moveTo>
                  <a:pt x="3756660" y="0"/>
                </a:moveTo>
                <a:lnTo>
                  <a:pt x="0" y="0"/>
                </a:lnTo>
                <a:lnTo>
                  <a:pt x="0" y="632460"/>
                </a:lnTo>
                <a:lnTo>
                  <a:pt x="3756660" y="632460"/>
                </a:lnTo>
                <a:lnTo>
                  <a:pt x="3756660" y="530860"/>
                </a:lnTo>
                <a:lnTo>
                  <a:pt x="515391" y="530860"/>
                </a:lnTo>
                <a:lnTo>
                  <a:pt x="475643" y="525780"/>
                </a:lnTo>
                <a:lnTo>
                  <a:pt x="447251" y="508000"/>
                </a:lnTo>
                <a:lnTo>
                  <a:pt x="430214" y="480060"/>
                </a:lnTo>
                <a:lnTo>
                  <a:pt x="424535" y="439420"/>
                </a:lnTo>
                <a:lnTo>
                  <a:pt x="424535" y="379730"/>
                </a:lnTo>
                <a:lnTo>
                  <a:pt x="540857" y="379730"/>
                </a:lnTo>
                <a:lnTo>
                  <a:pt x="539150" y="372110"/>
                </a:lnTo>
                <a:lnTo>
                  <a:pt x="528058" y="354330"/>
                </a:lnTo>
                <a:lnTo>
                  <a:pt x="509571" y="335280"/>
                </a:lnTo>
                <a:lnTo>
                  <a:pt x="483692" y="314960"/>
                </a:lnTo>
                <a:lnTo>
                  <a:pt x="457812" y="292100"/>
                </a:lnTo>
                <a:lnTo>
                  <a:pt x="439326" y="267970"/>
                </a:lnTo>
                <a:lnTo>
                  <a:pt x="428233" y="241300"/>
                </a:lnTo>
                <a:lnTo>
                  <a:pt x="424535" y="212089"/>
                </a:lnTo>
                <a:lnTo>
                  <a:pt x="424535" y="171450"/>
                </a:lnTo>
                <a:lnTo>
                  <a:pt x="430200" y="130810"/>
                </a:lnTo>
                <a:lnTo>
                  <a:pt x="447193" y="101600"/>
                </a:lnTo>
                <a:lnTo>
                  <a:pt x="475515" y="85089"/>
                </a:lnTo>
                <a:lnTo>
                  <a:pt x="515162" y="78739"/>
                </a:lnTo>
                <a:lnTo>
                  <a:pt x="3756660" y="78739"/>
                </a:lnTo>
                <a:lnTo>
                  <a:pt x="3756660" y="0"/>
                </a:lnTo>
                <a:close/>
              </a:path>
              <a:path w="3756660" h="632460">
                <a:moveTo>
                  <a:pt x="515391" y="140970"/>
                </a:moveTo>
                <a:lnTo>
                  <a:pt x="514946" y="140970"/>
                </a:lnTo>
                <a:lnTo>
                  <a:pt x="503028" y="143510"/>
                </a:lnTo>
                <a:lnTo>
                  <a:pt x="494515" y="148589"/>
                </a:lnTo>
                <a:lnTo>
                  <a:pt x="489407" y="157480"/>
                </a:lnTo>
                <a:lnTo>
                  <a:pt x="487705" y="171450"/>
                </a:lnTo>
                <a:lnTo>
                  <a:pt x="487705" y="210820"/>
                </a:lnTo>
                <a:lnTo>
                  <a:pt x="491403" y="226060"/>
                </a:lnTo>
                <a:lnTo>
                  <a:pt x="502496" y="243839"/>
                </a:lnTo>
                <a:lnTo>
                  <a:pt x="520982" y="261620"/>
                </a:lnTo>
                <a:lnTo>
                  <a:pt x="546862" y="281939"/>
                </a:lnTo>
                <a:lnTo>
                  <a:pt x="572748" y="304800"/>
                </a:lnTo>
                <a:lnTo>
                  <a:pt x="591238" y="328930"/>
                </a:lnTo>
                <a:lnTo>
                  <a:pt x="602333" y="355600"/>
                </a:lnTo>
                <a:lnTo>
                  <a:pt x="606031" y="383539"/>
                </a:lnTo>
                <a:lnTo>
                  <a:pt x="606031" y="439420"/>
                </a:lnTo>
                <a:lnTo>
                  <a:pt x="600366" y="480060"/>
                </a:lnTo>
                <a:lnTo>
                  <a:pt x="583371" y="508000"/>
                </a:lnTo>
                <a:lnTo>
                  <a:pt x="555046" y="525780"/>
                </a:lnTo>
                <a:lnTo>
                  <a:pt x="515391" y="530860"/>
                </a:lnTo>
                <a:lnTo>
                  <a:pt x="743762" y="530860"/>
                </a:lnTo>
                <a:lnTo>
                  <a:pt x="704107" y="525780"/>
                </a:lnTo>
                <a:lnTo>
                  <a:pt x="675782" y="508000"/>
                </a:lnTo>
                <a:lnTo>
                  <a:pt x="658787" y="480060"/>
                </a:lnTo>
                <a:lnTo>
                  <a:pt x="653122" y="439420"/>
                </a:lnTo>
                <a:lnTo>
                  <a:pt x="653122" y="229870"/>
                </a:lnTo>
                <a:lnTo>
                  <a:pt x="542848" y="229870"/>
                </a:lnTo>
                <a:lnTo>
                  <a:pt x="542848" y="171450"/>
                </a:lnTo>
                <a:lnTo>
                  <a:pt x="541132" y="157480"/>
                </a:lnTo>
                <a:lnTo>
                  <a:pt x="535982" y="148589"/>
                </a:lnTo>
                <a:lnTo>
                  <a:pt x="527402" y="143510"/>
                </a:lnTo>
                <a:lnTo>
                  <a:pt x="515391" y="140970"/>
                </a:lnTo>
                <a:close/>
              </a:path>
              <a:path w="3756660" h="632460">
                <a:moveTo>
                  <a:pt x="972362" y="78739"/>
                </a:moveTo>
                <a:lnTo>
                  <a:pt x="743762" y="78739"/>
                </a:lnTo>
                <a:lnTo>
                  <a:pt x="783510" y="85089"/>
                </a:lnTo>
                <a:lnTo>
                  <a:pt x="811903" y="101600"/>
                </a:lnTo>
                <a:lnTo>
                  <a:pt x="828939" y="130810"/>
                </a:lnTo>
                <a:lnTo>
                  <a:pt x="834618" y="171450"/>
                </a:lnTo>
                <a:lnTo>
                  <a:pt x="834618" y="439420"/>
                </a:lnTo>
                <a:lnTo>
                  <a:pt x="828939" y="480060"/>
                </a:lnTo>
                <a:lnTo>
                  <a:pt x="811903" y="508000"/>
                </a:lnTo>
                <a:lnTo>
                  <a:pt x="783510" y="525780"/>
                </a:lnTo>
                <a:lnTo>
                  <a:pt x="743762" y="530860"/>
                </a:lnTo>
                <a:lnTo>
                  <a:pt x="972362" y="530860"/>
                </a:lnTo>
                <a:lnTo>
                  <a:pt x="932707" y="525780"/>
                </a:lnTo>
                <a:lnTo>
                  <a:pt x="904382" y="508000"/>
                </a:lnTo>
                <a:lnTo>
                  <a:pt x="887387" y="480060"/>
                </a:lnTo>
                <a:lnTo>
                  <a:pt x="881722" y="439420"/>
                </a:lnTo>
                <a:lnTo>
                  <a:pt x="881722" y="171450"/>
                </a:lnTo>
                <a:lnTo>
                  <a:pt x="887387" y="130810"/>
                </a:lnTo>
                <a:lnTo>
                  <a:pt x="904382" y="101600"/>
                </a:lnTo>
                <a:lnTo>
                  <a:pt x="932707" y="85089"/>
                </a:lnTo>
                <a:lnTo>
                  <a:pt x="972362" y="78739"/>
                </a:lnTo>
                <a:close/>
              </a:path>
              <a:path w="3756660" h="632460">
                <a:moveTo>
                  <a:pt x="1115898" y="379730"/>
                </a:moveTo>
                <a:lnTo>
                  <a:pt x="1063218" y="379730"/>
                </a:lnTo>
                <a:lnTo>
                  <a:pt x="1063218" y="439420"/>
                </a:lnTo>
                <a:lnTo>
                  <a:pt x="1057539" y="480060"/>
                </a:lnTo>
                <a:lnTo>
                  <a:pt x="1040503" y="508000"/>
                </a:lnTo>
                <a:lnTo>
                  <a:pt x="1012110" y="525780"/>
                </a:lnTo>
                <a:lnTo>
                  <a:pt x="972362" y="530860"/>
                </a:lnTo>
                <a:lnTo>
                  <a:pt x="1877441" y="530860"/>
                </a:lnTo>
                <a:lnTo>
                  <a:pt x="1837695" y="525780"/>
                </a:lnTo>
                <a:lnTo>
                  <a:pt x="1835669" y="524510"/>
                </a:lnTo>
                <a:lnTo>
                  <a:pt x="1115898" y="524510"/>
                </a:lnTo>
                <a:lnTo>
                  <a:pt x="1115898" y="379730"/>
                </a:lnTo>
                <a:close/>
              </a:path>
              <a:path w="3756660" h="632460">
                <a:moveTo>
                  <a:pt x="1877441" y="140970"/>
                </a:moveTo>
                <a:lnTo>
                  <a:pt x="1876933" y="140970"/>
                </a:lnTo>
                <a:lnTo>
                  <a:pt x="1865024" y="143510"/>
                </a:lnTo>
                <a:lnTo>
                  <a:pt x="1856533" y="148589"/>
                </a:lnTo>
                <a:lnTo>
                  <a:pt x="1851447" y="157480"/>
                </a:lnTo>
                <a:lnTo>
                  <a:pt x="1849755" y="171450"/>
                </a:lnTo>
                <a:lnTo>
                  <a:pt x="1849755" y="210820"/>
                </a:lnTo>
                <a:lnTo>
                  <a:pt x="1853447" y="226060"/>
                </a:lnTo>
                <a:lnTo>
                  <a:pt x="1864534" y="243839"/>
                </a:lnTo>
                <a:lnTo>
                  <a:pt x="1883027" y="261620"/>
                </a:lnTo>
                <a:lnTo>
                  <a:pt x="1908937" y="281939"/>
                </a:lnTo>
                <a:lnTo>
                  <a:pt x="1934793" y="304800"/>
                </a:lnTo>
                <a:lnTo>
                  <a:pt x="1953291" y="328930"/>
                </a:lnTo>
                <a:lnTo>
                  <a:pt x="1964408" y="355600"/>
                </a:lnTo>
                <a:lnTo>
                  <a:pt x="1968119" y="383539"/>
                </a:lnTo>
                <a:lnTo>
                  <a:pt x="1968119" y="439420"/>
                </a:lnTo>
                <a:lnTo>
                  <a:pt x="1962451" y="480060"/>
                </a:lnTo>
                <a:lnTo>
                  <a:pt x="1945449" y="508000"/>
                </a:lnTo>
                <a:lnTo>
                  <a:pt x="1917112" y="525780"/>
                </a:lnTo>
                <a:lnTo>
                  <a:pt x="1877441" y="530860"/>
                </a:lnTo>
                <a:lnTo>
                  <a:pt x="2315337" y="530860"/>
                </a:lnTo>
                <a:lnTo>
                  <a:pt x="2275665" y="525780"/>
                </a:lnTo>
                <a:lnTo>
                  <a:pt x="2273641" y="524510"/>
                </a:lnTo>
                <a:lnTo>
                  <a:pt x="2019681" y="524510"/>
                </a:lnTo>
                <a:lnTo>
                  <a:pt x="2019681" y="229870"/>
                </a:lnTo>
                <a:lnTo>
                  <a:pt x="1904873" y="229870"/>
                </a:lnTo>
                <a:lnTo>
                  <a:pt x="1904873" y="171450"/>
                </a:lnTo>
                <a:lnTo>
                  <a:pt x="1903158" y="157480"/>
                </a:lnTo>
                <a:lnTo>
                  <a:pt x="1898015" y="148589"/>
                </a:lnTo>
                <a:lnTo>
                  <a:pt x="1889442" y="143510"/>
                </a:lnTo>
                <a:lnTo>
                  <a:pt x="1877441" y="140970"/>
                </a:lnTo>
                <a:close/>
              </a:path>
              <a:path w="3756660" h="632460">
                <a:moveTo>
                  <a:pt x="2455545" y="379730"/>
                </a:moveTo>
                <a:lnTo>
                  <a:pt x="2406269" y="379730"/>
                </a:lnTo>
                <a:lnTo>
                  <a:pt x="2406269" y="439420"/>
                </a:lnTo>
                <a:lnTo>
                  <a:pt x="2400579" y="480060"/>
                </a:lnTo>
                <a:lnTo>
                  <a:pt x="2383520" y="508000"/>
                </a:lnTo>
                <a:lnTo>
                  <a:pt x="2355101" y="525780"/>
                </a:lnTo>
                <a:lnTo>
                  <a:pt x="2315337" y="530860"/>
                </a:lnTo>
                <a:lnTo>
                  <a:pt x="2546223" y="530860"/>
                </a:lnTo>
                <a:lnTo>
                  <a:pt x="2506551" y="525780"/>
                </a:lnTo>
                <a:lnTo>
                  <a:pt x="2478214" y="508000"/>
                </a:lnTo>
                <a:lnTo>
                  <a:pt x="2461212" y="480060"/>
                </a:lnTo>
                <a:lnTo>
                  <a:pt x="2455545" y="439420"/>
                </a:lnTo>
                <a:lnTo>
                  <a:pt x="2455545" y="379730"/>
                </a:lnTo>
                <a:close/>
              </a:path>
              <a:path w="3756660" h="632460">
                <a:moveTo>
                  <a:pt x="2695956" y="86360"/>
                </a:moveTo>
                <a:lnTo>
                  <a:pt x="2637028" y="86360"/>
                </a:lnTo>
                <a:lnTo>
                  <a:pt x="2637028" y="439420"/>
                </a:lnTo>
                <a:lnTo>
                  <a:pt x="2631358" y="480060"/>
                </a:lnTo>
                <a:lnTo>
                  <a:pt x="2614342" y="508000"/>
                </a:lnTo>
                <a:lnTo>
                  <a:pt x="2585968" y="525780"/>
                </a:lnTo>
                <a:lnTo>
                  <a:pt x="2546223" y="530860"/>
                </a:lnTo>
                <a:lnTo>
                  <a:pt x="3756660" y="530860"/>
                </a:lnTo>
                <a:lnTo>
                  <a:pt x="3756660" y="524510"/>
                </a:lnTo>
                <a:lnTo>
                  <a:pt x="2695956" y="524510"/>
                </a:lnTo>
                <a:lnTo>
                  <a:pt x="2695956" y="86360"/>
                </a:lnTo>
                <a:close/>
              </a:path>
              <a:path w="3756660" h="632460">
                <a:moveTo>
                  <a:pt x="1283716" y="86360"/>
                </a:moveTo>
                <a:lnTo>
                  <a:pt x="1179080" y="86360"/>
                </a:lnTo>
                <a:lnTo>
                  <a:pt x="1179080" y="524510"/>
                </a:lnTo>
                <a:lnTo>
                  <a:pt x="1218514" y="524510"/>
                </a:lnTo>
                <a:lnTo>
                  <a:pt x="1239050" y="369570"/>
                </a:lnTo>
                <a:lnTo>
                  <a:pt x="1283716" y="86360"/>
                </a:lnTo>
                <a:close/>
              </a:path>
              <a:path w="3756660" h="632460">
                <a:moveTo>
                  <a:pt x="1359154" y="431800"/>
                </a:moveTo>
                <a:lnTo>
                  <a:pt x="1294638" y="431800"/>
                </a:lnTo>
                <a:lnTo>
                  <a:pt x="1282192" y="524510"/>
                </a:lnTo>
                <a:lnTo>
                  <a:pt x="1371473" y="524510"/>
                </a:lnTo>
                <a:lnTo>
                  <a:pt x="1359154" y="431800"/>
                </a:lnTo>
                <a:close/>
              </a:path>
              <a:path w="3756660" h="632460">
                <a:moveTo>
                  <a:pt x="1476756" y="86360"/>
                </a:moveTo>
                <a:lnTo>
                  <a:pt x="1370330" y="86360"/>
                </a:lnTo>
                <a:lnTo>
                  <a:pt x="1414780" y="368300"/>
                </a:lnTo>
                <a:lnTo>
                  <a:pt x="1435227" y="524510"/>
                </a:lnTo>
                <a:lnTo>
                  <a:pt x="1476756" y="524510"/>
                </a:lnTo>
                <a:lnTo>
                  <a:pt x="1476756" y="86360"/>
                </a:lnTo>
                <a:close/>
              </a:path>
              <a:path w="3756660" h="632460">
                <a:moveTo>
                  <a:pt x="1835358" y="86360"/>
                </a:moveTo>
                <a:lnTo>
                  <a:pt x="1539875" y="86360"/>
                </a:lnTo>
                <a:lnTo>
                  <a:pt x="1539875" y="462280"/>
                </a:lnTo>
                <a:lnTo>
                  <a:pt x="1640586" y="462280"/>
                </a:lnTo>
                <a:lnTo>
                  <a:pt x="1640586" y="524510"/>
                </a:lnTo>
                <a:lnTo>
                  <a:pt x="1835669" y="524510"/>
                </a:lnTo>
                <a:lnTo>
                  <a:pt x="1809321" y="508000"/>
                </a:lnTo>
                <a:lnTo>
                  <a:pt x="1792305" y="480060"/>
                </a:lnTo>
                <a:lnTo>
                  <a:pt x="1786636" y="439420"/>
                </a:lnTo>
                <a:lnTo>
                  <a:pt x="1786636" y="379730"/>
                </a:lnTo>
                <a:lnTo>
                  <a:pt x="1902884" y="379730"/>
                </a:lnTo>
                <a:lnTo>
                  <a:pt x="1901180" y="372110"/>
                </a:lnTo>
                <a:lnTo>
                  <a:pt x="1890093" y="354330"/>
                </a:lnTo>
                <a:lnTo>
                  <a:pt x="1871600" y="335280"/>
                </a:lnTo>
                <a:lnTo>
                  <a:pt x="1845691" y="314960"/>
                </a:lnTo>
                <a:lnTo>
                  <a:pt x="1819854" y="292100"/>
                </a:lnTo>
                <a:lnTo>
                  <a:pt x="1801399" y="267970"/>
                </a:lnTo>
                <a:lnTo>
                  <a:pt x="1790326" y="241300"/>
                </a:lnTo>
                <a:lnTo>
                  <a:pt x="1786636" y="212089"/>
                </a:lnTo>
                <a:lnTo>
                  <a:pt x="1786636" y="171450"/>
                </a:lnTo>
                <a:lnTo>
                  <a:pt x="1792283" y="130810"/>
                </a:lnTo>
                <a:lnTo>
                  <a:pt x="1809242" y="101600"/>
                </a:lnTo>
                <a:lnTo>
                  <a:pt x="1835358" y="86360"/>
                </a:lnTo>
                <a:close/>
              </a:path>
              <a:path w="3756660" h="632460">
                <a:moveTo>
                  <a:pt x="2273485" y="86360"/>
                </a:moveTo>
                <a:lnTo>
                  <a:pt x="2183511" y="86360"/>
                </a:lnTo>
                <a:lnTo>
                  <a:pt x="2183511" y="148589"/>
                </a:lnTo>
                <a:lnTo>
                  <a:pt x="2082800" y="148589"/>
                </a:lnTo>
                <a:lnTo>
                  <a:pt x="2082800" y="274320"/>
                </a:lnTo>
                <a:lnTo>
                  <a:pt x="2169414" y="274320"/>
                </a:lnTo>
                <a:lnTo>
                  <a:pt x="2169414" y="336550"/>
                </a:lnTo>
                <a:lnTo>
                  <a:pt x="2082800" y="336550"/>
                </a:lnTo>
                <a:lnTo>
                  <a:pt x="2082800" y="462280"/>
                </a:lnTo>
                <a:lnTo>
                  <a:pt x="2183511" y="462280"/>
                </a:lnTo>
                <a:lnTo>
                  <a:pt x="2183511" y="524510"/>
                </a:lnTo>
                <a:lnTo>
                  <a:pt x="2273641" y="524510"/>
                </a:lnTo>
                <a:lnTo>
                  <a:pt x="2247328" y="508000"/>
                </a:lnTo>
                <a:lnTo>
                  <a:pt x="2230326" y="480060"/>
                </a:lnTo>
                <a:lnTo>
                  <a:pt x="2224659" y="439420"/>
                </a:lnTo>
                <a:lnTo>
                  <a:pt x="2224659" y="171450"/>
                </a:lnTo>
                <a:lnTo>
                  <a:pt x="2230326" y="130810"/>
                </a:lnTo>
                <a:lnTo>
                  <a:pt x="2247328" y="101600"/>
                </a:lnTo>
                <a:lnTo>
                  <a:pt x="2273485" y="86360"/>
                </a:lnTo>
                <a:close/>
              </a:path>
              <a:path w="3756660" h="632460">
                <a:moveTo>
                  <a:pt x="2767076" y="331470"/>
                </a:moveTo>
                <a:lnTo>
                  <a:pt x="2759075" y="332739"/>
                </a:lnTo>
                <a:lnTo>
                  <a:pt x="2759075" y="524510"/>
                </a:lnTo>
                <a:lnTo>
                  <a:pt x="2824099" y="524510"/>
                </a:lnTo>
                <a:lnTo>
                  <a:pt x="2767076" y="331470"/>
                </a:lnTo>
                <a:close/>
              </a:path>
              <a:path w="3756660" h="632460">
                <a:moveTo>
                  <a:pt x="2925572" y="86360"/>
                </a:moveTo>
                <a:lnTo>
                  <a:pt x="2787904" y="86360"/>
                </a:lnTo>
                <a:lnTo>
                  <a:pt x="2824722" y="91439"/>
                </a:lnTo>
                <a:lnTo>
                  <a:pt x="2850991" y="109220"/>
                </a:lnTo>
                <a:lnTo>
                  <a:pt x="2866735" y="138430"/>
                </a:lnTo>
                <a:lnTo>
                  <a:pt x="2871978" y="177800"/>
                </a:lnTo>
                <a:lnTo>
                  <a:pt x="2871978" y="243839"/>
                </a:lnTo>
                <a:lnTo>
                  <a:pt x="2868878" y="270510"/>
                </a:lnTo>
                <a:lnTo>
                  <a:pt x="2859563" y="292100"/>
                </a:lnTo>
                <a:lnTo>
                  <a:pt x="2844010" y="308610"/>
                </a:lnTo>
                <a:lnTo>
                  <a:pt x="2822194" y="320039"/>
                </a:lnTo>
                <a:lnTo>
                  <a:pt x="2893187" y="524510"/>
                </a:lnTo>
                <a:lnTo>
                  <a:pt x="2925572" y="524510"/>
                </a:lnTo>
                <a:lnTo>
                  <a:pt x="2925572" y="86360"/>
                </a:lnTo>
                <a:close/>
              </a:path>
              <a:path w="3756660" h="632460">
                <a:moveTo>
                  <a:pt x="3030474" y="86360"/>
                </a:moveTo>
                <a:lnTo>
                  <a:pt x="2988818" y="86360"/>
                </a:lnTo>
                <a:lnTo>
                  <a:pt x="2988818" y="524510"/>
                </a:lnTo>
                <a:lnTo>
                  <a:pt x="3089656" y="524510"/>
                </a:lnTo>
                <a:lnTo>
                  <a:pt x="3089656" y="148589"/>
                </a:lnTo>
                <a:lnTo>
                  <a:pt x="3030474" y="148589"/>
                </a:lnTo>
                <a:lnTo>
                  <a:pt x="3030474" y="86360"/>
                </a:lnTo>
                <a:close/>
              </a:path>
              <a:path w="3756660" h="632460">
                <a:moveTo>
                  <a:pt x="3228213" y="86360"/>
                </a:moveTo>
                <a:lnTo>
                  <a:pt x="3211957" y="86360"/>
                </a:lnTo>
                <a:lnTo>
                  <a:pt x="3211957" y="148589"/>
                </a:lnTo>
                <a:lnTo>
                  <a:pt x="3152775" y="148589"/>
                </a:lnTo>
                <a:lnTo>
                  <a:pt x="3152775" y="524510"/>
                </a:lnTo>
                <a:lnTo>
                  <a:pt x="3306826" y="524510"/>
                </a:lnTo>
                <a:lnTo>
                  <a:pt x="3306826" y="340360"/>
                </a:lnTo>
                <a:lnTo>
                  <a:pt x="3304794" y="334010"/>
                </a:lnTo>
                <a:lnTo>
                  <a:pt x="3228213" y="86360"/>
                </a:lnTo>
                <a:close/>
              </a:path>
              <a:path w="3756660" h="632460">
                <a:moveTo>
                  <a:pt x="3756660" y="86360"/>
                </a:moveTo>
                <a:lnTo>
                  <a:pt x="3448304" y="86360"/>
                </a:lnTo>
                <a:lnTo>
                  <a:pt x="3371850" y="334010"/>
                </a:lnTo>
                <a:lnTo>
                  <a:pt x="3369945" y="340360"/>
                </a:lnTo>
                <a:lnTo>
                  <a:pt x="3369945" y="524510"/>
                </a:lnTo>
                <a:lnTo>
                  <a:pt x="3756660" y="524510"/>
                </a:lnTo>
                <a:lnTo>
                  <a:pt x="3756660" y="86360"/>
                </a:lnTo>
                <a:close/>
              </a:path>
              <a:path w="3756660" h="632460">
                <a:moveTo>
                  <a:pt x="540857" y="379730"/>
                </a:moveTo>
                <a:lnTo>
                  <a:pt x="487705" y="379730"/>
                </a:lnTo>
                <a:lnTo>
                  <a:pt x="487705" y="439420"/>
                </a:lnTo>
                <a:lnTo>
                  <a:pt x="489436" y="452120"/>
                </a:lnTo>
                <a:lnTo>
                  <a:pt x="494628" y="461010"/>
                </a:lnTo>
                <a:lnTo>
                  <a:pt x="503280" y="467360"/>
                </a:lnTo>
                <a:lnTo>
                  <a:pt x="515391" y="468630"/>
                </a:lnTo>
                <a:lnTo>
                  <a:pt x="527402" y="467360"/>
                </a:lnTo>
                <a:lnTo>
                  <a:pt x="535982" y="461010"/>
                </a:lnTo>
                <a:lnTo>
                  <a:pt x="541132" y="452120"/>
                </a:lnTo>
                <a:lnTo>
                  <a:pt x="542848" y="439420"/>
                </a:lnTo>
                <a:lnTo>
                  <a:pt x="542848" y="388620"/>
                </a:lnTo>
                <a:lnTo>
                  <a:pt x="540857" y="379730"/>
                </a:lnTo>
                <a:close/>
              </a:path>
              <a:path w="3756660" h="632460">
                <a:moveTo>
                  <a:pt x="972578" y="140970"/>
                </a:moveTo>
                <a:lnTo>
                  <a:pt x="972134" y="140970"/>
                </a:lnTo>
                <a:lnTo>
                  <a:pt x="960218" y="143510"/>
                </a:lnTo>
                <a:lnTo>
                  <a:pt x="951709" y="148589"/>
                </a:lnTo>
                <a:lnTo>
                  <a:pt x="946606" y="157480"/>
                </a:lnTo>
                <a:lnTo>
                  <a:pt x="944905" y="171450"/>
                </a:lnTo>
                <a:lnTo>
                  <a:pt x="944905" y="439420"/>
                </a:lnTo>
                <a:lnTo>
                  <a:pt x="946620" y="452120"/>
                </a:lnTo>
                <a:lnTo>
                  <a:pt x="951766" y="461010"/>
                </a:lnTo>
                <a:lnTo>
                  <a:pt x="960346" y="467360"/>
                </a:lnTo>
                <a:lnTo>
                  <a:pt x="972362" y="468630"/>
                </a:lnTo>
                <a:lnTo>
                  <a:pt x="984471" y="467360"/>
                </a:lnTo>
                <a:lnTo>
                  <a:pt x="993119" y="461010"/>
                </a:lnTo>
                <a:lnTo>
                  <a:pt x="998307" y="452120"/>
                </a:lnTo>
                <a:lnTo>
                  <a:pt x="1000036" y="439420"/>
                </a:lnTo>
                <a:lnTo>
                  <a:pt x="1000036" y="379730"/>
                </a:lnTo>
                <a:lnTo>
                  <a:pt x="1115898" y="379730"/>
                </a:lnTo>
                <a:lnTo>
                  <a:pt x="1115898" y="229870"/>
                </a:lnTo>
                <a:lnTo>
                  <a:pt x="1000036" y="229870"/>
                </a:lnTo>
                <a:lnTo>
                  <a:pt x="1000036" y="171450"/>
                </a:lnTo>
                <a:lnTo>
                  <a:pt x="998321" y="157480"/>
                </a:lnTo>
                <a:lnTo>
                  <a:pt x="993174" y="148589"/>
                </a:lnTo>
                <a:lnTo>
                  <a:pt x="984594" y="143510"/>
                </a:lnTo>
                <a:lnTo>
                  <a:pt x="972578" y="140970"/>
                </a:lnTo>
                <a:close/>
              </a:path>
              <a:path w="3756660" h="632460">
                <a:moveTo>
                  <a:pt x="1902884" y="379730"/>
                </a:moveTo>
                <a:lnTo>
                  <a:pt x="1849755" y="379730"/>
                </a:lnTo>
                <a:lnTo>
                  <a:pt x="1849755" y="439420"/>
                </a:lnTo>
                <a:lnTo>
                  <a:pt x="1851491" y="452120"/>
                </a:lnTo>
                <a:lnTo>
                  <a:pt x="1856692" y="461010"/>
                </a:lnTo>
                <a:lnTo>
                  <a:pt x="1865346" y="467360"/>
                </a:lnTo>
                <a:lnTo>
                  <a:pt x="1877441" y="468630"/>
                </a:lnTo>
                <a:lnTo>
                  <a:pt x="1889442" y="467360"/>
                </a:lnTo>
                <a:lnTo>
                  <a:pt x="1898015" y="461010"/>
                </a:lnTo>
                <a:lnTo>
                  <a:pt x="1903158" y="452120"/>
                </a:lnTo>
                <a:lnTo>
                  <a:pt x="1904873" y="439420"/>
                </a:lnTo>
                <a:lnTo>
                  <a:pt x="1904873" y="388620"/>
                </a:lnTo>
                <a:lnTo>
                  <a:pt x="1902884" y="379730"/>
                </a:lnTo>
                <a:close/>
              </a:path>
              <a:path w="3756660" h="632460">
                <a:moveTo>
                  <a:pt x="2315591" y="140970"/>
                </a:moveTo>
                <a:lnTo>
                  <a:pt x="2315083" y="140970"/>
                </a:lnTo>
                <a:lnTo>
                  <a:pt x="2303174" y="143510"/>
                </a:lnTo>
                <a:lnTo>
                  <a:pt x="2294683" y="148589"/>
                </a:lnTo>
                <a:lnTo>
                  <a:pt x="2289597" y="157480"/>
                </a:lnTo>
                <a:lnTo>
                  <a:pt x="2287905" y="171450"/>
                </a:lnTo>
                <a:lnTo>
                  <a:pt x="2287905" y="439420"/>
                </a:lnTo>
                <a:lnTo>
                  <a:pt x="2289619" y="452120"/>
                </a:lnTo>
                <a:lnTo>
                  <a:pt x="2294763" y="461010"/>
                </a:lnTo>
                <a:lnTo>
                  <a:pt x="2303335" y="467360"/>
                </a:lnTo>
                <a:lnTo>
                  <a:pt x="2315337" y="468630"/>
                </a:lnTo>
                <a:lnTo>
                  <a:pt x="2327431" y="467360"/>
                </a:lnTo>
                <a:lnTo>
                  <a:pt x="2336085" y="461010"/>
                </a:lnTo>
                <a:lnTo>
                  <a:pt x="2341286" y="452120"/>
                </a:lnTo>
                <a:lnTo>
                  <a:pt x="2343023" y="439420"/>
                </a:lnTo>
                <a:lnTo>
                  <a:pt x="2343023" y="379730"/>
                </a:lnTo>
                <a:lnTo>
                  <a:pt x="2455545" y="379730"/>
                </a:lnTo>
                <a:lnTo>
                  <a:pt x="2455545" y="229870"/>
                </a:lnTo>
                <a:lnTo>
                  <a:pt x="2343023" y="229870"/>
                </a:lnTo>
                <a:lnTo>
                  <a:pt x="2343023" y="171450"/>
                </a:lnTo>
                <a:lnTo>
                  <a:pt x="2341308" y="157480"/>
                </a:lnTo>
                <a:lnTo>
                  <a:pt x="2336165" y="148589"/>
                </a:lnTo>
                <a:lnTo>
                  <a:pt x="2327592" y="143510"/>
                </a:lnTo>
                <a:lnTo>
                  <a:pt x="2315591" y="140970"/>
                </a:lnTo>
                <a:close/>
              </a:path>
              <a:path w="3756660" h="632460">
                <a:moveTo>
                  <a:pt x="2573909" y="86360"/>
                </a:moveTo>
                <a:lnTo>
                  <a:pt x="2518664" y="86360"/>
                </a:lnTo>
                <a:lnTo>
                  <a:pt x="2518664" y="439420"/>
                </a:lnTo>
                <a:lnTo>
                  <a:pt x="2520398" y="452120"/>
                </a:lnTo>
                <a:lnTo>
                  <a:pt x="2525585" y="461010"/>
                </a:lnTo>
                <a:lnTo>
                  <a:pt x="2534201" y="467360"/>
                </a:lnTo>
                <a:lnTo>
                  <a:pt x="2546223" y="468630"/>
                </a:lnTo>
                <a:lnTo>
                  <a:pt x="2558317" y="467360"/>
                </a:lnTo>
                <a:lnTo>
                  <a:pt x="2566971" y="461010"/>
                </a:lnTo>
                <a:lnTo>
                  <a:pt x="2572172" y="452120"/>
                </a:lnTo>
                <a:lnTo>
                  <a:pt x="2573909" y="439420"/>
                </a:lnTo>
                <a:lnTo>
                  <a:pt x="2573909" y="86360"/>
                </a:lnTo>
                <a:close/>
              </a:path>
              <a:path w="3756660" h="632460">
                <a:moveTo>
                  <a:pt x="3381375" y="86360"/>
                </a:moveTo>
                <a:lnTo>
                  <a:pt x="3295269" y="86360"/>
                </a:lnTo>
                <a:lnTo>
                  <a:pt x="3338322" y="256539"/>
                </a:lnTo>
                <a:lnTo>
                  <a:pt x="3381375" y="86360"/>
                </a:lnTo>
                <a:close/>
              </a:path>
              <a:path w="3756660" h="632460">
                <a:moveTo>
                  <a:pt x="743762" y="78739"/>
                </a:moveTo>
                <a:lnTo>
                  <a:pt x="515162" y="78739"/>
                </a:lnTo>
                <a:lnTo>
                  <a:pt x="554917" y="85089"/>
                </a:lnTo>
                <a:lnTo>
                  <a:pt x="583314" y="101600"/>
                </a:lnTo>
                <a:lnTo>
                  <a:pt x="600352" y="130810"/>
                </a:lnTo>
                <a:lnTo>
                  <a:pt x="606031" y="171450"/>
                </a:lnTo>
                <a:lnTo>
                  <a:pt x="606031" y="229870"/>
                </a:lnTo>
                <a:lnTo>
                  <a:pt x="653122" y="229870"/>
                </a:lnTo>
                <a:lnTo>
                  <a:pt x="653122" y="171450"/>
                </a:lnTo>
                <a:lnTo>
                  <a:pt x="658787" y="130810"/>
                </a:lnTo>
                <a:lnTo>
                  <a:pt x="675782" y="101600"/>
                </a:lnTo>
                <a:lnTo>
                  <a:pt x="704107" y="85089"/>
                </a:lnTo>
                <a:lnTo>
                  <a:pt x="743762" y="78739"/>
                </a:lnTo>
                <a:close/>
              </a:path>
              <a:path w="3756660" h="632460">
                <a:moveTo>
                  <a:pt x="1877187" y="78739"/>
                </a:moveTo>
                <a:lnTo>
                  <a:pt x="972362" y="78739"/>
                </a:lnTo>
                <a:lnTo>
                  <a:pt x="1012110" y="85089"/>
                </a:lnTo>
                <a:lnTo>
                  <a:pt x="1040503" y="101600"/>
                </a:lnTo>
                <a:lnTo>
                  <a:pt x="1057539" y="130810"/>
                </a:lnTo>
                <a:lnTo>
                  <a:pt x="1063218" y="171450"/>
                </a:lnTo>
                <a:lnTo>
                  <a:pt x="1063218" y="229870"/>
                </a:lnTo>
                <a:lnTo>
                  <a:pt x="1115898" y="229870"/>
                </a:lnTo>
                <a:lnTo>
                  <a:pt x="1115898" y="86360"/>
                </a:lnTo>
                <a:lnTo>
                  <a:pt x="1835358" y="86360"/>
                </a:lnTo>
                <a:lnTo>
                  <a:pt x="1837535" y="85089"/>
                </a:lnTo>
                <a:lnTo>
                  <a:pt x="1877187" y="78739"/>
                </a:lnTo>
                <a:close/>
              </a:path>
              <a:path w="3756660" h="632460">
                <a:moveTo>
                  <a:pt x="2315337" y="78739"/>
                </a:moveTo>
                <a:lnTo>
                  <a:pt x="1877187" y="78739"/>
                </a:lnTo>
                <a:lnTo>
                  <a:pt x="1916951" y="85089"/>
                </a:lnTo>
                <a:lnTo>
                  <a:pt x="1945370" y="101600"/>
                </a:lnTo>
                <a:lnTo>
                  <a:pt x="1962429" y="130810"/>
                </a:lnTo>
                <a:lnTo>
                  <a:pt x="1968119" y="171450"/>
                </a:lnTo>
                <a:lnTo>
                  <a:pt x="1968119" y="229870"/>
                </a:lnTo>
                <a:lnTo>
                  <a:pt x="2019681" y="229870"/>
                </a:lnTo>
                <a:lnTo>
                  <a:pt x="2019681" y="86360"/>
                </a:lnTo>
                <a:lnTo>
                  <a:pt x="2273485" y="86360"/>
                </a:lnTo>
                <a:lnTo>
                  <a:pt x="2275665" y="85089"/>
                </a:lnTo>
                <a:lnTo>
                  <a:pt x="2315337" y="78739"/>
                </a:lnTo>
                <a:close/>
              </a:path>
              <a:path w="3756660" h="632460">
                <a:moveTo>
                  <a:pt x="3756660" y="78739"/>
                </a:moveTo>
                <a:lnTo>
                  <a:pt x="2315337" y="78739"/>
                </a:lnTo>
                <a:lnTo>
                  <a:pt x="2355101" y="85089"/>
                </a:lnTo>
                <a:lnTo>
                  <a:pt x="2383520" y="101600"/>
                </a:lnTo>
                <a:lnTo>
                  <a:pt x="2400579" y="130810"/>
                </a:lnTo>
                <a:lnTo>
                  <a:pt x="2406269" y="171450"/>
                </a:lnTo>
                <a:lnTo>
                  <a:pt x="2406269" y="229870"/>
                </a:lnTo>
                <a:lnTo>
                  <a:pt x="2455545" y="229870"/>
                </a:lnTo>
                <a:lnTo>
                  <a:pt x="2455545" y="86360"/>
                </a:lnTo>
                <a:lnTo>
                  <a:pt x="3756660" y="86360"/>
                </a:lnTo>
                <a:lnTo>
                  <a:pt x="3756660" y="787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6280" y="1229867"/>
            <a:ext cx="55244" cy="327660"/>
          </a:xfrm>
          <a:custGeom>
            <a:avLst/>
            <a:gdLst/>
            <a:ahLst/>
            <a:cxnLst/>
            <a:rect l="l" t="t" r="r" b="b"/>
            <a:pathLst>
              <a:path w="55245" h="327659">
                <a:moveTo>
                  <a:pt x="27546" y="0"/>
                </a:moveTo>
                <a:lnTo>
                  <a:pt x="27101" y="0"/>
                </a:lnTo>
                <a:lnTo>
                  <a:pt x="15242" y="1857"/>
                </a:lnTo>
                <a:lnTo>
                  <a:pt x="6773" y="7429"/>
                </a:lnTo>
                <a:lnTo>
                  <a:pt x="1693" y="16716"/>
                </a:lnTo>
                <a:lnTo>
                  <a:pt x="0" y="29718"/>
                </a:lnTo>
                <a:lnTo>
                  <a:pt x="0" y="297942"/>
                </a:lnTo>
                <a:lnTo>
                  <a:pt x="1707" y="310943"/>
                </a:lnTo>
                <a:lnTo>
                  <a:pt x="6829" y="320230"/>
                </a:lnTo>
                <a:lnTo>
                  <a:pt x="15366" y="325802"/>
                </a:lnTo>
                <a:lnTo>
                  <a:pt x="27317" y="327660"/>
                </a:lnTo>
                <a:lnTo>
                  <a:pt x="39369" y="325802"/>
                </a:lnTo>
                <a:lnTo>
                  <a:pt x="47977" y="320230"/>
                </a:lnTo>
                <a:lnTo>
                  <a:pt x="53142" y="310943"/>
                </a:lnTo>
                <a:lnTo>
                  <a:pt x="54864" y="297942"/>
                </a:lnTo>
                <a:lnTo>
                  <a:pt x="54864" y="29718"/>
                </a:lnTo>
                <a:lnTo>
                  <a:pt x="53156" y="16787"/>
                </a:lnTo>
                <a:lnTo>
                  <a:pt x="48034" y="7524"/>
                </a:lnTo>
                <a:lnTo>
                  <a:pt x="39497" y="1928"/>
                </a:lnTo>
                <a:lnTo>
                  <a:pt x="27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58439" y="1237488"/>
            <a:ext cx="50800" cy="125095"/>
          </a:xfrm>
          <a:custGeom>
            <a:avLst/>
            <a:gdLst/>
            <a:ahLst/>
            <a:cxnLst/>
            <a:rect l="l" t="t" r="r" b="b"/>
            <a:pathLst>
              <a:path w="50800" h="125094">
                <a:moveTo>
                  <a:pt x="22606" y="0"/>
                </a:moveTo>
                <a:lnTo>
                  <a:pt x="0" y="0"/>
                </a:lnTo>
                <a:lnTo>
                  <a:pt x="0" y="124967"/>
                </a:lnTo>
                <a:lnTo>
                  <a:pt x="23495" y="124967"/>
                </a:lnTo>
                <a:lnTo>
                  <a:pt x="29591" y="124333"/>
                </a:lnTo>
                <a:lnTo>
                  <a:pt x="50292" y="95376"/>
                </a:lnTo>
                <a:lnTo>
                  <a:pt x="50292" y="29845"/>
                </a:lnTo>
                <a:lnTo>
                  <a:pt x="48555" y="16769"/>
                </a:lnTo>
                <a:lnTo>
                  <a:pt x="43354" y="7445"/>
                </a:lnTo>
                <a:lnTo>
                  <a:pt x="34700" y="1859"/>
                </a:lnTo>
                <a:lnTo>
                  <a:pt x="22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03019" y="1275588"/>
            <a:ext cx="47625" cy="181610"/>
          </a:xfrm>
          <a:custGeom>
            <a:avLst/>
            <a:gdLst/>
            <a:ahLst/>
            <a:cxnLst/>
            <a:rect l="l" t="t" r="r" b="b"/>
            <a:pathLst>
              <a:path w="47625" h="181609">
                <a:moveTo>
                  <a:pt x="23621" y="0"/>
                </a:moveTo>
                <a:lnTo>
                  <a:pt x="0" y="181356"/>
                </a:lnTo>
                <a:lnTo>
                  <a:pt x="47243" y="181356"/>
                </a:lnTo>
                <a:lnTo>
                  <a:pt x="23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697468" y="4721352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 h="0">
                <a:moveTo>
                  <a:pt x="0" y="0"/>
                </a:moveTo>
                <a:lnTo>
                  <a:pt x="446531" y="0"/>
                </a:lnTo>
              </a:path>
            </a:pathLst>
          </a:custGeom>
          <a:ln w="6096">
            <a:solidFill>
              <a:srgbClr val="57585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8846" y="4874158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3250" y="1774063"/>
            <a:ext cx="569531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3990" marR="5080" indent="-161925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Georgia"/>
                <a:cs typeface="Georgia"/>
              </a:rPr>
              <a:t>“The question </a:t>
            </a:r>
            <a:r>
              <a:rPr dirty="0" sz="2400" b="1">
                <a:solidFill>
                  <a:srgbClr val="FFFFFF"/>
                </a:solidFill>
                <a:latin typeface="Georgia"/>
                <a:cs typeface="Georgia"/>
              </a:rPr>
              <a:t>isn’t at what </a:t>
            </a:r>
            <a:r>
              <a:rPr dirty="0" sz="2400" spc="-5" b="1">
                <a:solidFill>
                  <a:srgbClr val="FFFFFF"/>
                </a:solidFill>
                <a:latin typeface="Georgia"/>
                <a:cs typeface="Georgia"/>
              </a:rPr>
              <a:t>age </a:t>
            </a:r>
            <a:r>
              <a:rPr dirty="0" sz="2400" b="1">
                <a:solidFill>
                  <a:srgbClr val="FFFFFF"/>
                </a:solidFill>
                <a:latin typeface="Georgia"/>
                <a:cs typeface="Georgia"/>
              </a:rPr>
              <a:t>I  </a:t>
            </a:r>
            <a:r>
              <a:rPr dirty="0" sz="2400" spc="-5" b="1">
                <a:solidFill>
                  <a:srgbClr val="FFFFFF"/>
                </a:solidFill>
                <a:latin typeface="Georgia"/>
                <a:cs typeface="Georgia"/>
              </a:rPr>
              <a:t>want to retire, </a:t>
            </a:r>
            <a:r>
              <a:rPr dirty="0" sz="2400" b="1">
                <a:solidFill>
                  <a:srgbClr val="FFFFFF"/>
                </a:solidFill>
                <a:latin typeface="Georgia"/>
                <a:cs typeface="Georgia"/>
              </a:rPr>
              <a:t>it’s at what</a:t>
            </a:r>
            <a:r>
              <a:rPr dirty="0" sz="2400" spc="-5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Georgia"/>
                <a:cs typeface="Georgia"/>
              </a:rPr>
              <a:t>income.”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2635" y="2883789"/>
            <a:ext cx="13608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—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George</a:t>
            </a:r>
            <a:r>
              <a:rPr dirty="0" sz="12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FFFFFF"/>
                </a:solidFill>
                <a:latin typeface="Arial"/>
                <a:cs typeface="Arial"/>
              </a:rPr>
              <a:t>Foreman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4194" y="4872329"/>
            <a:ext cx="404367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FFFFFF"/>
                </a:solidFill>
                <a:latin typeface="Arial"/>
                <a:cs typeface="Arial"/>
              </a:rPr>
              <a:t>George Foreman is not affiliated with, </a:t>
            </a:r>
            <a:r>
              <a:rPr dirty="0" sz="900" i="1">
                <a:solidFill>
                  <a:srgbClr val="FFFFFF"/>
                </a:solidFill>
                <a:latin typeface="Arial"/>
                <a:cs typeface="Arial"/>
              </a:rPr>
              <a:t>endorsed, </a:t>
            </a:r>
            <a:r>
              <a:rPr dirty="0" sz="900" spc="-5" i="1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900" i="1">
                <a:solidFill>
                  <a:srgbClr val="FFFFFF"/>
                </a:solidFill>
                <a:latin typeface="Arial"/>
                <a:cs typeface="Arial"/>
              </a:rPr>
              <a:t>sponsored </a:t>
            </a:r>
            <a:r>
              <a:rPr dirty="0" sz="900" spc="-5" i="1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9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FFFFFF"/>
                </a:solidFill>
                <a:latin typeface="Arial"/>
                <a:cs typeface="Arial"/>
              </a:rPr>
              <a:t>Transamerica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0C34245716F74EA442005D3ACB553B" ma:contentTypeVersion="8" ma:contentTypeDescription="Create a new document." ma:contentTypeScope="" ma:versionID="e3684091fc66458bd002f86a34491fa5">
  <xsd:schema xmlns:xsd="http://www.w3.org/2001/XMLSchema" xmlns:xs="http://www.w3.org/2001/XMLSchema" xmlns:p="http://schemas.microsoft.com/office/2006/metadata/properties" xmlns:ns2="28a44199-1370-4e3c-89b8-5ca7ae031f67" targetNamespace="http://schemas.microsoft.com/office/2006/metadata/properties" ma:root="true" ma:fieldsID="364007bcb4641cb0a12c318033d5a133" ns2:_="">
    <xsd:import namespace="28a44199-1370-4e3c-89b8-5ca7ae031f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a44199-1370-4e3c-89b8-5ca7ae031f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191387-F791-4D8E-A27E-22F281EB173F}"/>
</file>

<file path=customXml/itemProps2.xml><?xml version="1.0" encoding="utf-8"?>
<ds:datastoreItem xmlns:ds="http://schemas.openxmlformats.org/officeDocument/2006/customXml" ds:itemID="{E5A6FDA9-BCBB-4BC4-89C9-D2CB1424EA16}"/>
</file>

<file path=customXml/itemProps3.xml><?xml version="1.0" encoding="utf-8"?>
<ds:datastoreItem xmlns:ds="http://schemas.openxmlformats.org/officeDocument/2006/customXml" ds:itemID="{04C12518-FAC3-453D-A8C5-0CC4AE06036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money</dc:title>
  <dc:creator>Serniak, Katie</dc:creator>
  <dcterms:created xsi:type="dcterms:W3CDTF">2019-05-09T16:23:21Z</dcterms:created>
  <dcterms:modified xsi:type="dcterms:W3CDTF">2019-05-09T16:23:21Z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2019-04-18T00:00:00Z</vt:filetime>
  </property>
  <property fmtid="{D5CDD505-2E9C-101B-9397-08002B2CF9AE}" pid="3" name="Creator">
    <vt:lpwstr>Foxit Software Inc.</vt:lpwstr>
  </property>
  <property fmtid="{D5CDD505-2E9C-101B-9397-08002B2CF9AE}" pid="4" name="LastSaved">
    <vt:filetime>2019-05-09T00:00:00Z</vt:filetime>
  </property>
  <property fmtid="{D5CDD505-2E9C-101B-9397-08002B2CF9AE}" pid="5" name="ContentTypeId">
    <vt:lpwstr>0x010100D90C34245716F74EA442005D3ACB553B</vt:lpwstr>
  </property>
</Properties>
</file>