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ink/ink1.xml" ContentType="application/inkml+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p:sldMasterIdLst>
    <p:sldMasterId id="2147483652" r:id="rId4"/>
    <p:sldMasterId id="2147483680" r:id="rId5"/>
    <p:sldMasterId id="2147483718" r:id="rId6"/>
    <p:sldMasterId id="2147483683" r:id="rId7"/>
    <p:sldMasterId id="2147483734" r:id="rId8"/>
    <p:sldMasterId id="2147483746" r:id="rId9"/>
  </p:sldMasterIdLst>
  <p:notesMasterIdLst>
    <p:notesMasterId r:id="rId40"/>
  </p:notesMasterIdLst>
  <p:handoutMasterIdLst>
    <p:handoutMasterId r:id="rId41"/>
  </p:handoutMasterIdLst>
  <p:sldIdLst>
    <p:sldId id="387" r:id="rId10"/>
    <p:sldId id="302" r:id="rId11"/>
    <p:sldId id="288" r:id="rId12"/>
    <p:sldId id="398" r:id="rId13"/>
    <p:sldId id="399" r:id="rId14"/>
    <p:sldId id="400" r:id="rId15"/>
    <p:sldId id="310" r:id="rId16"/>
    <p:sldId id="415" r:id="rId17"/>
    <p:sldId id="416" r:id="rId18"/>
    <p:sldId id="417" r:id="rId19"/>
    <p:sldId id="418" r:id="rId20"/>
    <p:sldId id="331" r:id="rId21"/>
    <p:sldId id="401" r:id="rId22"/>
    <p:sldId id="402" r:id="rId23"/>
    <p:sldId id="403" r:id="rId24"/>
    <p:sldId id="335" r:id="rId25"/>
    <p:sldId id="404" r:id="rId26"/>
    <p:sldId id="405" r:id="rId27"/>
    <p:sldId id="406" r:id="rId28"/>
    <p:sldId id="339" r:id="rId29"/>
    <p:sldId id="407" r:id="rId30"/>
    <p:sldId id="408" r:id="rId31"/>
    <p:sldId id="409" r:id="rId32"/>
    <p:sldId id="410" r:id="rId33"/>
    <p:sldId id="366" r:id="rId34"/>
    <p:sldId id="411" r:id="rId35"/>
    <p:sldId id="412" r:id="rId36"/>
    <p:sldId id="413" r:id="rId37"/>
    <p:sldId id="414" r:id="rId38"/>
    <p:sldId id="260" r:id="rId39"/>
  </p:sldIdLst>
  <p:sldSz cx="9144000" cy="6858000" type="screen4x3"/>
  <p:notesSz cx="7023100" cy="93091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36" userDrawn="1">
          <p15:clr>
            <a:srgbClr val="A4A3A4"/>
          </p15:clr>
        </p15:guide>
        <p15:guide id="4" orient="horz" pos="4200" userDrawn="1">
          <p15:clr>
            <a:srgbClr val="A4A3A4"/>
          </p15:clr>
        </p15:guide>
        <p15:guide id="7" pos="1512" userDrawn="1">
          <p15:clr>
            <a:srgbClr val="A4A3A4"/>
          </p15:clr>
        </p15:guide>
        <p15:guide id="9" pos="5568" userDrawn="1">
          <p15:clr>
            <a:srgbClr val="A4A3A4"/>
          </p15:clr>
        </p15:guide>
        <p15:guide id="10" orient="horz" pos="1282" userDrawn="1">
          <p15:clr>
            <a:srgbClr val="A4A3A4"/>
          </p15:clr>
        </p15:guide>
        <p15:guide id="12" orient="horz" pos="827" userDrawn="1">
          <p15:clr>
            <a:srgbClr val="A4A3A4"/>
          </p15:clr>
        </p15:guide>
        <p15:guide id="13" pos="168" userDrawn="1">
          <p15:clr>
            <a:srgbClr val="A4A3A4"/>
          </p15:clr>
        </p15:guide>
        <p15:guide id="14" pos="264" userDrawn="1">
          <p15:clr>
            <a:srgbClr val="A4A3A4"/>
          </p15:clr>
        </p15:guide>
        <p15:guide id="15" pos="600" userDrawn="1">
          <p15:clr>
            <a:srgbClr val="A4A3A4"/>
          </p15:clr>
        </p15:guide>
        <p15:guide id="16" orient="horz" pos="3624" userDrawn="1">
          <p15:clr>
            <a:srgbClr val="A4A3A4"/>
          </p15:clr>
        </p15:guide>
        <p15:guide id="17" pos="5592"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4309" userDrawn="1">
          <p15:clr>
            <a:srgbClr val="A4A3A4"/>
          </p15:clr>
        </p15:guide>
        <p15:guide id="3" pos="71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598"/>
    <a:srgbClr val="DFF0F7"/>
    <a:srgbClr val="D82D7E"/>
    <a:srgbClr val="BA3290"/>
    <a:srgbClr val="FFFC00"/>
    <a:srgbClr val="1DA1F2"/>
    <a:srgbClr val="2DC100"/>
    <a:srgbClr val="3C5A9A"/>
    <a:srgbClr val="485A96"/>
    <a:srgbClr val="812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3901" autoAdjust="0"/>
  </p:normalViewPr>
  <p:slideViewPr>
    <p:cSldViewPr snapToGrid="0">
      <p:cViewPr>
        <p:scale>
          <a:sx n="118" d="100"/>
          <a:sy n="118" d="100"/>
        </p:scale>
        <p:origin x="0" y="-2520"/>
      </p:cViewPr>
      <p:guideLst>
        <p:guide orient="horz" pos="336"/>
        <p:guide orient="horz" pos="4200"/>
        <p:guide pos="1512"/>
        <p:guide pos="5568"/>
        <p:guide orient="horz" pos="1282"/>
        <p:guide orient="horz" pos="827"/>
        <p:guide pos="168"/>
        <p:guide pos="264"/>
        <p:guide pos="600"/>
        <p:guide orient="horz" pos="3624"/>
        <p:guide pos="559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8" d="100"/>
        <a:sy n="68" d="100"/>
      </p:scale>
      <p:origin x="0" y="0"/>
    </p:cViewPr>
  </p:sorterViewPr>
  <p:notesViewPr>
    <p:cSldViewPr snapToGrid="0">
      <p:cViewPr>
        <p:scale>
          <a:sx n="70" d="100"/>
          <a:sy n="70" d="100"/>
        </p:scale>
        <p:origin x="3432" y="432"/>
      </p:cViewPr>
      <p:guideLst>
        <p:guide orient="horz" pos="2932"/>
        <p:guide pos="4309"/>
        <p:guide pos="71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527305054607E-2"/>
          <c:y val="2.5336500395882817E-2"/>
          <c:w val="0.93117021326635241"/>
          <c:h val="0.75855132251554758"/>
        </c:manualLayout>
      </c:layout>
      <c:barChart>
        <c:barDir val="col"/>
        <c:grouping val="clustered"/>
        <c:varyColors val="0"/>
        <c:ser>
          <c:idx val="0"/>
          <c:order val="0"/>
          <c:tx>
            <c:strRef>
              <c:f>'A. Middle Class Data'!$C$29</c:f>
              <c:strCache>
                <c:ptCount val="1"/>
                <c:pt idx="0">
                  <c:v>2015</c:v>
                </c:pt>
              </c:strCache>
            </c:strRef>
          </c:tx>
          <c:spPr>
            <a:solidFill>
              <a:schemeClr val="accent1"/>
            </a:solidFill>
            <a:ln>
              <a:noFill/>
            </a:ln>
            <a:effectLst/>
          </c:spPr>
          <c:invertIfNegative val="0"/>
          <c:cat>
            <c:strRef>
              <c:f>'A. Middle Class Data'!$B$30:$B$34</c:f>
              <c:strCache>
                <c:ptCount val="5"/>
                <c:pt idx="0">
                  <c:v>North America</c:v>
                </c:pt>
                <c:pt idx="1">
                  <c:v>Europe</c:v>
                </c:pt>
                <c:pt idx="2">
                  <c:v>Central &amp; South America</c:v>
                </c:pt>
                <c:pt idx="3">
                  <c:v>Asia Pacific</c:v>
                </c:pt>
                <c:pt idx="4">
                  <c:v>Middle East and Africa </c:v>
                </c:pt>
              </c:strCache>
            </c:strRef>
          </c:cat>
          <c:val>
            <c:numRef>
              <c:f>'A. Middle Class Data'!$C$30:$C$34</c:f>
              <c:numCache>
                <c:formatCode>#,##0_);\(#,##0\)</c:formatCode>
                <c:ptCount val="5"/>
                <c:pt idx="0">
                  <c:v>335</c:v>
                </c:pt>
                <c:pt idx="1">
                  <c:v>724</c:v>
                </c:pt>
                <c:pt idx="2">
                  <c:v>285</c:v>
                </c:pt>
                <c:pt idx="3">
                  <c:v>1380</c:v>
                </c:pt>
                <c:pt idx="4">
                  <c:v>192</c:v>
                </c:pt>
              </c:numCache>
            </c:numRef>
          </c:val>
          <c:extLst>
            <c:ext xmlns:c16="http://schemas.microsoft.com/office/drawing/2014/chart" uri="{C3380CC4-5D6E-409C-BE32-E72D297353CC}">
              <c16:uniqueId val="{00000000-FCFA-4962-97E4-0CE35A322644}"/>
            </c:ext>
          </c:extLst>
        </c:ser>
        <c:ser>
          <c:idx val="1"/>
          <c:order val="1"/>
          <c:tx>
            <c:strRef>
              <c:f>'A. Middle Class Data'!$D$29</c:f>
              <c:strCache>
                <c:ptCount val="1"/>
                <c:pt idx="0">
                  <c:v>2030 (Projected)</c:v>
                </c:pt>
              </c:strCache>
            </c:strRef>
          </c:tx>
          <c:spPr>
            <a:solidFill>
              <a:schemeClr val="accent2"/>
            </a:solidFill>
            <a:ln>
              <a:noFill/>
            </a:ln>
            <a:effectLst/>
          </c:spPr>
          <c:invertIfNegative val="0"/>
          <c:cat>
            <c:strRef>
              <c:f>'A. Middle Class Data'!$B$30:$B$34</c:f>
              <c:strCache>
                <c:ptCount val="5"/>
                <c:pt idx="0">
                  <c:v>North America</c:v>
                </c:pt>
                <c:pt idx="1">
                  <c:v>Europe</c:v>
                </c:pt>
                <c:pt idx="2">
                  <c:v>Central &amp; South America</c:v>
                </c:pt>
                <c:pt idx="3">
                  <c:v>Asia Pacific</c:v>
                </c:pt>
                <c:pt idx="4">
                  <c:v>Middle East and Africa </c:v>
                </c:pt>
              </c:strCache>
            </c:strRef>
          </c:cat>
          <c:val>
            <c:numRef>
              <c:f>'A. Middle Class Data'!$D$30:$D$34</c:f>
              <c:numCache>
                <c:formatCode>#,##0_);\(#,##0\)</c:formatCode>
                <c:ptCount val="5"/>
                <c:pt idx="0">
                  <c:v>354</c:v>
                </c:pt>
                <c:pt idx="1">
                  <c:v>733</c:v>
                </c:pt>
                <c:pt idx="2">
                  <c:v>335</c:v>
                </c:pt>
                <c:pt idx="3">
                  <c:v>3492</c:v>
                </c:pt>
                <c:pt idx="4">
                  <c:v>285</c:v>
                </c:pt>
              </c:numCache>
            </c:numRef>
          </c:val>
          <c:extLst>
            <c:ext xmlns:c16="http://schemas.microsoft.com/office/drawing/2014/chart" uri="{C3380CC4-5D6E-409C-BE32-E72D297353CC}">
              <c16:uniqueId val="{00000001-FCFA-4962-97E4-0CE35A322644}"/>
            </c:ext>
          </c:extLst>
        </c:ser>
        <c:dLbls>
          <c:showLegendKey val="0"/>
          <c:showVal val="0"/>
          <c:showCatName val="0"/>
          <c:showSerName val="0"/>
          <c:showPercent val="0"/>
          <c:showBubbleSize val="0"/>
        </c:dLbls>
        <c:gapWidth val="150"/>
        <c:axId val="579528072"/>
        <c:axId val="579528728"/>
      </c:barChart>
      <c:catAx>
        <c:axId val="57952807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300" b="1" i="0" u="none" strike="noStrike" kern="1200" baseline="0">
                <a:solidFill>
                  <a:schemeClr val="tx1"/>
                </a:solidFill>
                <a:latin typeface="Arial Narrow" panose="020B0606020202030204" pitchFamily="34" charset="0"/>
                <a:ea typeface="+mn-ea"/>
                <a:cs typeface="+mn-cs"/>
              </a:defRPr>
            </a:pPr>
            <a:endParaRPr lang="en-US"/>
          </a:p>
        </c:txPr>
        <c:crossAx val="579528728"/>
        <c:crosses val="autoZero"/>
        <c:auto val="1"/>
        <c:lblAlgn val="ctr"/>
        <c:lblOffset val="100"/>
        <c:noMultiLvlLbl val="0"/>
      </c:catAx>
      <c:valAx>
        <c:axId val="579528728"/>
        <c:scaling>
          <c:orientation val="minMax"/>
          <c:max val="4000"/>
        </c:scaling>
        <c:delete val="0"/>
        <c:axPos val="l"/>
        <c:majorGridlines>
          <c:spPr>
            <a:ln w="6350" cap="flat" cmpd="sng" algn="ctr">
              <a:solidFill>
                <a:schemeClr val="bg1">
                  <a:lumMod val="7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Narrow" panose="020B0606020202030204" pitchFamily="34" charset="0"/>
                <a:ea typeface="+mn-ea"/>
                <a:cs typeface="+mn-cs"/>
              </a:defRPr>
            </a:pPr>
            <a:endParaRPr lang="en-US"/>
          </a:p>
        </c:txPr>
        <c:crossAx val="579528072"/>
        <c:crosses val="autoZero"/>
        <c:crossBetween val="between"/>
        <c:majorUnit val="1000"/>
      </c:valAx>
      <c:spPr>
        <a:noFill/>
        <a:ln>
          <a:noFill/>
        </a:ln>
        <a:effectLst/>
      </c:spPr>
    </c:plotArea>
    <c:legend>
      <c:legendPos val="b"/>
      <c:layout>
        <c:manualLayout>
          <c:xMode val="edge"/>
          <c:yMode val="edge"/>
          <c:x val="4.5560867387662699E-2"/>
          <c:y val="0.92271561871929841"/>
          <c:w val="0.27264337334243166"/>
          <c:h val="5.992452792362029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Arial Narrow" panose="020B0606020202030204" pitchFamily="34" charset="0"/>
              <a:ea typeface="+mn-ea"/>
              <a:cs typeface="+mn-cs"/>
            </a:defRPr>
          </a:pPr>
          <a:endParaRPr lang="en-US"/>
        </a:p>
      </c:txPr>
    </c:legend>
    <c:plotVisOnly val="1"/>
    <c:dispBlanksAs val="gap"/>
    <c:showDLblsOverMax val="0"/>
  </c:chart>
  <c:spPr>
    <a:noFill/>
    <a:ln>
      <a:noFill/>
    </a:ln>
    <a:effectLst/>
  </c:spPr>
  <c:txPr>
    <a:bodyPr/>
    <a:lstStyle/>
    <a:p>
      <a:pPr>
        <a:defRPr sz="1300" b="1" i="0" baseline="0">
          <a:solidFill>
            <a:schemeClr val="tx1"/>
          </a:solidFill>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 Global Spending'!$C$31</c:f>
              <c:strCache>
                <c:ptCount val="1"/>
                <c:pt idx="0">
                  <c:v>2015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64-4B00-98DA-2F8A8A4AF9F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64-4B00-98DA-2F8A8A4AF9F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B64-4B00-98DA-2F8A8A4AF9F0}"/>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7B64-4B00-98DA-2F8A8A4AF9F0}"/>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7B64-4B00-98DA-2F8A8A4AF9F0}"/>
              </c:ext>
            </c:extLst>
          </c:dPt>
          <c:cat>
            <c:strRef>
              <c:f>'D. Global Spending'!$B$32:$B$36</c:f>
              <c:strCache>
                <c:ptCount val="5"/>
                <c:pt idx="0">
                  <c:v>North America</c:v>
                </c:pt>
                <c:pt idx="1">
                  <c:v>Europe</c:v>
                </c:pt>
                <c:pt idx="2">
                  <c:v>Central &amp; South America</c:v>
                </c:pt>
                <c:pt idx="3">
                  <c:v>Asia Pacific</c:v>
                </c:pt>
                <c:pt idx="4">
                  <c:v>Middle East &amp; Africa </c:v>
                </c:pt>
              </c:strCache>
            </c:strRef>
          </c:cat>
          <c:val>
            <c:numRef>
              <c:f>'D. Global Spending'!$C$32:$C$36</c:f>
              <c:numCache>
                <c:formatCode>#,##0_);\(#,##0\)</c:formatCode>
                <c:ptCount val="5"/>
                <c:pt idx="0">
                  <c:v>6174</c:v>
                </c:pt>
                <c:pt idx="1">
                  <c:v>10920</c:v>
                </c:pt>
                <c:pt idx="2">
                  <c:v>2931</c:v>
                </c:pt>
                <c:pt idx="3">
                  <c:v>12332</c:v>
                </c:pt>
                <c:pt idx="4">
                  <c:v>2456</c:v>
                </c:pt>
              </c:numCache>
            </c:numRef>
          </c:val>
          <c:extLst>
            <c:ext xmlns:c16="http://schemas.microsoft.com/office/drawing/2014/chart" uri="{C3380CC4-5D6E-409C-BE32-E72D297353CC}">
              <c16:uniqueId val="{0000000A-7B64-4B00-98DA-2F8A8A4AF9F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'D. Global Spending'!$C$40</c:f>
              <c:strCache>
                <c:ptCount val="1"/>
                <c:pt idx="0">
                  <c:v>2030 (Projected)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6A-4E2E-9EC3-BB5A0DA8DF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6A-4E2E-9EC3-BB5A0DA8DF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6A-4E2E-9EC3-BB5A0DA8DF3D}"/>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5E6A-4E2E-9EC3-BB5A0DA8DF3D}"/>
              </c:ext>
            </c:extLst>
          </c:dPt>
          <c:dPt>
            <c:idx val="4"/>
            <c:bubble3D val="0"/>
            <c:spPr>
              <a:solidFill>
                <a:schemeClr val="accent4"/>
              </a:solidFill>
              <a:ln w="19050">
                <a:solidFill>
                  <a:schemeClr val="lt1"/>
                </a:solidFill>
              </a:ln>
              <a:effectLst/>
            </c:spPr>
            <c:extLst>
              <c:ext xmlns:c16="http://schemas.microsoft.com/office/drawing/2014/chart" uri="{C3380CC4-5D6E-409C-BE32-E72D297353CC}">
                <c16:uniqueId val="{00000009-5E6A-4E2E-9EC3-BB5A0DA8DF3D}"/>
              </c:ext>
            </c:extLst>
          </c:dPt>
          <c:cat>
            <c:strRef>
              <c:f>'D. Global Spending'!$B$41:$B$45</c:f>
              <c:strCache>
                <c:ptCount val="5"/>
                <c:pt idx="0">
                  <c:v>North America</c:v>
                </c:pt>
                <c:pt idx="1">
                  <c:v>Europe</c:v>
                </c:pt>
                <c:pt idx="2">
                  <c:v>Central &amp; South America</c:v>
                </c:pt>
                <c:pt idx="3">
                  <c:v>Asia Pacific</c:v>
                </c:pt>
                <c:pt idx="4">
                  <c:v>Middle East &amp; Africa </c:v>
                </c:pt>
              </c:strCache>
            </c:strRef>
          </c:cat>
          <c:val>
            <c:numRef>
              <c:f>'D. Global Spending'!$C$41:$C$45</c:f>
              <c:numCache>
                <c:formatCode>#,##0_);\(#,##0\)</c:formatCode>
                <c:ptCount val="5"/>
                <c:pt idx="0">
                  <c:v>6681</c:v>
                </c:pt>
                <c:pt idx="1">
                  <c:v>12573</c:v>
                </c:pt>
                <c:pt idx="2">
                  <c:v>3630</c:v>
                </c:pt>
                <c:pt idx="3">
                  <c:v>36631</c:v>
                </c:pt>
                <c:pt idx="4">
                  <c:v>4340</c:v>
                </c:pt>
              </c:numCache>
            </c:numRef>
          </c:val>
          <c:extLst>
            <c:ext xmlns:c16="http://schemas.microsoft.com/office/drawing/2014/chart" uri="{C3380CC4-5D6E-409C-BE32-E72D297353CC}">
              <c16:uniqueId val="{0000000A-5E6A-4E2E-9EC3-BB5A0DA8DF3D}"/>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767676"/>
              </a:solidFill>
              <a:ln>
                <a:noFill/>
              </a:ln>
              <a:effectLst/>
            </c:spPr>
            <c:extLst>
              <c:ext xmlns:c16="http://schemas.microsoft.com/office/drawing/2014/chart" uri="{C3380CC4-5D6E-409C-BE32-E72D297353CC}">
                <c16:uniqueId val="{00000001-426D-43F3-A99F-D016EED45A86}"/>
              </c:ext>
            </c:extLst>
          </c:dPt>
          <c:dLbls>
            <c:dLbl>
              <c:idx val="0"/>
              <c:tx>
                <c:rich>
                  <a:bodyPr/>
                  <a:lstStyle/>
                  <a:p>
                    <a:r>
                      <a:rPr lang="en-US" dirty="0"/>
                      <a:t>374.45%</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6D-43F3-A99F-D016EED45A86}"/>
                </c:ext>
              </c:extLst>
            </c:dLbl>
            <c:dLbl>
              <c:idx val="1"/>
              <c:tx>
                <c:rich>
                  <a:bodyPr/>
                  <a:lstStyle/>
                  <a:p>
                    <a:r>
                      <a:rPr lang="en-US" dirty="0"/>
                      <a:t>293.24%</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6D-43F3-A99F-D016EED45A86}"/>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More Global</c:v>
                </c:pt>
                <c:pt idx="1">
                  <c:v>Less Global</c:v>
                </c:pt>
              </c:strCache>
            </c:strRef>
          </c:cat>
          <c:val>
            <c:numRef>
              <c:f>Sheet1!$B$2:$B$3</c:f>
              <c:numCache>
                <c:formatCode>0.00%</c:formatCode>
                <c:ptCount val="2"/>
                <c:pt idx="0">
                  <c:v>4.3795999999999999</c:v>
                </c:pt>
                <c:pt idx="1">
                  <c:v>3.3001</c:v>
                </c:pt>
              </c:numCache>
            </c:numRef>
          </c:val>
          <c:extLst>
            <c:ext xmlns:c16="http://schemas.microsoft.com/office/drawing/2014/chart" uri="{C3380CC4-5D6E-409C-BE32-E72D297353CC}">
              <c16:uniqueId val="{00000003-426D-43F3-A99F-D016EED45A86}"/>
            </c:ext>
          </c:extLst>
        </c:ser>
        <c:dLbls>
          <c:showLegendKey val="0"/>
          <c:showVal val="0"/>
          <c:showCatName val="0"/>
          <c:showSerName val="0"/>
          <c:showPercent val="0"/>
          <c:showBubbleSize val="0"/>
        </c:dLbls>
        <c:gapWidth val="122"/>
        <c:overlap val="-27"/>
        <c:axId val="347327496"/>
        <c:axId val="543349808"/>
      </c:barChart>
      <c:catAx>
        <c:axId val="34732749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333333"/>
                </a:solidFill>
                <a:latin typeface="Arial Narrow" panose="020B0606020202030204" pitchFamily="34" charset="0"/>
                <a:ea typeface="+mn-ea"/>
                <a:cs typeface="+mn-cs"/>
              </a:defRPr>
            </a:pPr>
            <a:endParaRPr lang="en-US"/>
          </a:p>
        </c:txPr>
        <c:crossAx val="543349808"/>
        <c:crosses val="autoZero"/>
        <c:auto val="1"/>
        <c:lblAlgn val="ctr"/>
        <c:lblOffset val="100"/>
        <c:noMultiLvlLbl val="0"/>
      </c:catAx>
      <c:valAx>
        <c:axId val="543349808"/>
        <c:scaling>
          <c:orientation val="minMax"/>
        </c:scaling>
        <c:delete val="1"/>
        <c:axPos val="l"/>
        <c:numFmt formatCode="0.00%" sourceLinked="1"/>
        <c:majorTickMark val="none"/>
        <c:minorTickMark val="none"/>
        <c:tickLblPos val="nextTo"/>
        <c:crossAx val="347327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7051959901908083E-2"/>
          <c:y val="5.1401869158878503E-2"/>
          <c:w val="0.94589608019618387"/>
          <c:h val="0.89719626168224298"/>
        </c:manualLayout>
      </c:layout>
      <c:barChart>
        <c:barDir val="col"/>
        <c:grouping val="percentStacked"/>
        <c:varyColors val="0"/>
        <c:ser>
          <c:idx val="0"/>
          <c:order val="0"/>
          <c:tx>
            <c:strRef>
              <c:f>Sheet1!$B$1</c:f>
              <c:strCache>
                <c:ptCount val="1"/>
                <c:pt idx="0">
                  <c:v>Series 1</c:v>
                </c:pt>
              </c:strCache>
            </c:strRef>
          </c:tx>
          <c:spPr>
            <a:solidFill>
              <a:srgbClr val="767676"/>
            </a:solidFill>
          </c:spPr>
          <c:invertIfNegative val="0"/>
          <c:dLbls>
            <c:dLbl>
              <c:idx val="0"/>
              <c:tx>
                <c:rich>
                  <a:bodyPr/>
                  <a:lstStyle/>
                  <a:p>
                    <a:r>
                      <a:rPr lang="en-US"/>
                      <a:t>77%</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70-4326-B12C-49E375ED7450}"/>
                </c:ext>
              </c:extLst>
            </c:dLbl>
            <c:dLbl>
              <c:idx val="1"/>
              <c:tx>
                <c:rich>
                  <a:bodyPr/>
                  <a:lstStyle/>
                  <a:p>
                    <a:r>
                      <a:rPr lang="en-US"/>
                      <a:t>54%</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70-4326-B12C-49E375ED7450}"/>
                </c:ext>
              </c:extLst>
            </c:dLbl>
            <c:spPr>
              <a:noFill/>
              <a:ln>
                <a:noFill/>
              </a:ln>
              <a:effectLst/>
            </c:spPr>
            <c:txPr>
              <a:bodyPr wrap="square" lIns="38100" tIns="19050" rIns="38100" bIns="19050" anchor="ctr">
                <a:spAutoFit/>
              </a:bodyPr>
              <a:lstStyle/>
              <a:p>
                <a:pPr>
                  <a:defRPr sz="2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U.S. Retail Investors</c:v>
                </c:pt>
                <c:pt idx="1">
                  <c:v>World Stock Market Capitalization</c:v>
                </c:pt>
              </c:strCache>
            </c:strRef>
          </c:cat>
          <c:val>
            <c:numRef>
              <c:f>Sheet1!$B$2:$B$3</c:f>
              <c:numCache>
                <c:formatCode>0%</c:formatCode>
                <c:ptCount val="2"/>
                <c:pt idx="0">
                  <c:v>0.77</c:v>
                </c:pt>
                <c:pt idx="1">
                  <c:v>0.54</c:v>
                </c:pt>
              </c:numCache>
            </c:numRef>
          </c:val>
          <c:extLst>
            <c:ext xmlns:c16="http://schemas.microsoft.com/office/drawing/2014/chart" uri="{C3380CC4-5D6E-409C-BE32-E72D297353CC}">
              <c16:uniqueId val="{00000002-3370-4326-B12C-49E375ED7450}"/>
            </c:ext>
          </c:extLst>
        </c:ser>
        <c:ser>
          <c:idx val="1"/>
          <c:order val="1"/>
          <c:tx>
            <c:strRef>
              <c:f>Sheet1!$C$1</c:f>
              <c:strCache>
                <c:ptCount val="1"/>
                <c:pt idx="0">
                  <c:v>Series 2</c:v>
                </c:pt>
              </c:strCache>
            </c:strRef>
          </c:tx>
          <c:spPr>
            <a:solidFill>
              <a:schemeClr val="accent4"/>
            </a:solidFill>
          </c:spPr>
          <c:invertIfNegative val="0"/>
          <c:dLbls>
            <c:dLbl>
              <c:idx val="0"/>
              <c:tx>
                <c:rich>
                  <a:bodyPr/>
                  <a:lstStyle/>
                  <a:p>
                    <a:r>
                      <a:rPr lang="en-US"/>
                      <a:t>23%</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70-4326-B12C-49E375ED7450}"/>
                </c:ext>
              </c:extLst>
            </c:dLbl>
            <c:dLbl>
              <c:idx val="1"/>
              <c:tx>
                <c:rich>
                  <a:bodyPr/>
                  <a:lstStyle/>
                  <a:p>
                    <a:r>
                      <a:rPr lang="en-US"/>
                      <a:t>46%</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70-4326-B12C-49E375ED7450}"/>
                </c:ext>
              </c:extLst>
            </c:dLbl>
            <c:spPr>
              <a:noFill/>
              <a:ln>
                <a:noFill/>
              </a:ln>
              <a:effectLst/>
            </c:spPr>
            <c:txPr>
              <a:bodyPr wrap="square" lIns="38100" tIns="19050" rIns="38100" bIns="19050" anchor="ctr">
                <a:spAutoFit/>
              </a:bodyPr>
              <a:lstStyle/>
              <a:p>
                <a:pPr>
                  <a:defRPr sz="24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U.S. Retail Investors</c:v>
                </c:pt>
                <c:pt idx="1">
                  <c:v>World Stock Market Capitalization</c:v>
                </c:pt>
              </c:strCache>
            </c:strRef>
          </c:cat>
          <c:val>
            <c:numRef>
              <c:f>Sheet1!$C$2:$C$3</c:f>
              <c:numCache>
                <c:formatCode>0%</c:formatCode>
                <c:ptCount val="2"/>
                <c:pt idx="0">
                  <c:v>0.23</c:v>
                </c:pt>
                <c:pt idx="1">
                  <c:v>0.46</c:v>
                </c:pt>
              </c:numCache>
            </c:numRef>
          </c:val>
          <c:extLst>
            <c:ext xmlns:c16="http://schemas.microsoft.com/office/drawing/2014/chart" uri="{C3380CC4-5D6E-409C-BE32-E72D297353CC}">
              <c16:uniqueId val="{00000005-3370-4326-B12C-49E375ED7450}"/>
            </c:ext>
          </c:extLst>
        </c:ser>
        <c:dLbls>
          <c:showLegendKey val="0"/>
          <c:showVal val="0"/>
          <c:showCatName val="0"/>
          <c:showSerName val="0"/>
          <c:showPercent val="0"/>
          <c:showBubbleSize val="0"/>
        </c:dLbls>
        <c:gapWidth val="150"/>
        <c:overlap val="100"/>
        <c:axId val="543345496"/>
        <c:axId val="543343536"/>
      </c:barChart>
      <c:catAx>
        <c:axId val="543345496"/>
        <c:scaling>
          <c:orientation val="minMax"/>
        </c:scaling>
        <c:delete val="1"/>
        <c:axPos val="b"/>
        <c:numFmt formatCode="General" sourceLinked="0"/>
        <c:majorTickMark val="out"/>
        <c:minorTickMark val="none"/>
        <c:tickLblPos val="nextTo"/>
        <c:crossAx val="543343536"/>
        <c:crosses val="autoZero"/>
        <c:auto val="1"/>
        <c:lblAlgn val="ctr"/>
        <c:lblOffset val="100"/>
        <c:noMultiLvlLbl val="0"/>
      </c:catAx>
      <c:valAx>
        <c:axId val="543343536"/>
        <c:scaling>
          <c:orientation val="minMax"/>
        </c:scaling>
        <c:delete val="1"/>
        <c:axPos val="l"/>
        <c:majorGridlines>
          <c:spPr>
            <a:ln>
              <a:noFill/>
            </a:ln>
          </c:spPr>
        </c:majorGridlines>
        <c:numFmt formatCode="0%" sourceLinked="1"/>
        <c:majorTickMark val="out"/>
        <c:minorTickMark val="none"/>
        <c:tickLblPos val="nextTo"/>
        <c:crossAx val="543345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80" cy="465773"/>
          </a:xfrm>
          <a:prstGeom prst="rect">
            <a:avLst/>
          </a:prstGeom>
        </p:spPr>
        <p:txBody>
          <a:bodyPr vert="horz" lIns="91569" tIns="45784" rIns="91569" bIns="45784" rtlCol="0"/>
          <a:lstStyle>
            <a:lvl1pPr algn="l">
              <a:defRPr sz="1200"/>
            </a:lvl1pPr>
          </a:lstStyle>
          <a:p>
            <a:r>
              <a:rPr lang="en-US"/>
              <a:t>Global—The New Core Presentation</a:t>
            </a:r>
          </a:p>
        </p:txBody>
      </p:sp>
      <p:sp>
        <p:nvSpPr>
          <p:cNvPr id="3" name="Date Placeholder 2"/>
          <p:cNvSpPr>
            <a:spLocks noGrp="1"/>
          </p:cNvSpPr>
          <p:nvPr>
            <p:ph type="dt" sz="quarter" idx="1"/>
          </p:nvPr>
        </p:nvSpPr>
        <p:spPr>
          <a:xfrm>
            <a:off x="3977532" y="0"/>
            <a:ext cx="3043980" cy="465773"/>
          </a:xfrm>
          <a:prstGeom prst="rect">
            <a:avLst/>
          </a:prstGeom>
        </p:spPr>
        <p:txBody>
          <a:bodyPr vert="horz" lIns="91569" tIns="45784" rIns="91569" bIns="45784" rtlCol="0"/>
          <a:lstStyle>
            <a:lvl1pPr algn="r">
              <a:defRPr sz="1200"/>
            </a:lvl1pPr>
          </a:lstStyle>
          <a:p>
            <a:fld id="{33CFDB7C-E24F-4A63-89C8-DC589730D3FF}" type="datetime1">
              <a:rPr lang="en-US" smtClean="0"/>
              <a:t>11/14/2019</a:t>
            </a:fld>
            <a:endParaRPr lang="en-US"/>
          </a:p>
        </p:txBody>
      </p:sp>
      <p:sp>
        <p:nvSpPr>
          <p:cNvPr id="4" name="Footer Placeholder 3"/>
          <p:cNvSpPr>
            <a:spLocks noGrp="1"/>
          </p:cNvSpPr>
          <p:nvPr>
            <p:ph type="ftr" sz="quarter" idx="2"/>
          </p:nvPr>
        </p:nvSpPr>
        <p:spPr>
          <a:xfrm>
            <a:off x="0" y="8841738"/>
            <a:ext cx="3043980" cy="465773"/>
          </a:xfrm>
          <a:prstGeom prst="rect">
            <a:avLst/>
          </a:prstGeom>
        </p:spPr>
        <p:txBody>
          <a:bodyPr vert="horz" lIns="91569" tIns="45784" rIns="91569" bIns="45784" rtlCol="0" anchor="b"/>
          <a:lstStyle>
            <a:lvl1pPr algn="l">
              <a:defRPr sz="1200"/>
            </a:lvl1pPr>
          </a:lstStyle>
          <a:p>
            <a:r>
              <a:rPr lang="en-US"/>
              <a:t>GNC PPT 03/18</a:t>
            </a:r>
          </a:p>
        </p:txBody>
      </p:sp>
      <p:sp>
        <p:nvSpPr>
          <p:cNvPr id="5" name="Slide Number Placeholder 4"/>
          <p:cNvSpPr>
            <a:spLocks noGrp="1"/>
          </p:cNvSpPr>
          <p:nvPr>
            <p:ph type="sldNum" sz="quarter" idx="3"/>
          </p:nvPr>
        </p:nvSpPr>
        <p:spPr>
          <a:xfrm>
            <a:off x="3977532" y="8841738"/>
            <a:ext cx="3043980" cy="465773"/>
          </a:xfrm>
          <a:prstGeom prst="rect">
            <a:avLst/>
          </a:prstGeom>
        </p:spPr>
        <p:txBody>
          <a:bodyPr vert="horz" lIns="91569" tIns="45784" rIns="91569" bIns="45784" rtlCol="0" anchor="b"/>
          <a:lstStyle>
            <a:lvl1pPr algn="r">
              <a:defRPr sz="1200"/>
            </a:lvl1pPr>
          </a:lstStyle>
          <a:p>
            <a:fld id="{656CEB88-2D79-49C3-B4F0-845F10A8399F}" type="slidenum">
              <a:rPr lang="en-US" smtClean="0"/>
              <a:t>‹#›</a:t>
            </a:fld>
            <a:endParaRPr lang="en-US"/>
          </a:p>
        </p:txBody>
      </p:sp>
    </p:spTree>
    <p:extLst>
      <p:ext uri="{BB962C8B-B14F-4D97-AF65-F5344CB8AC3E}">
        <p14:creationId xmlns:p14="http://schemas.microsoft.com/office/powerpoint/2010/main" val="583791513"/>
      </p:ext>
    </p:extLst>
  </p:cSld>
  <p:clrMap bg1="lt1" tx1="dk1" bg2="lt2" tx2="dk2" accent1="accent1" accent2="accent2" accent3="accent3" accent4="accent4" accent5="accent5" accent6="accent6" hlink="hlink" folHlink="folHlink"/>
  <p:hf sldNum="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3T19:24:22.86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Image Placeholder 9">
            <a:extLst>
              <a:ext uri="{FF2B5EF4-FFF2-40B4-BE49-F238E27FC236}">
                <a16:creationId xmlns:a16="http://schemas.microsoft.com/office/drawing/2014/main" id="{F7663BD7-9DE2-4A1F-A67A-CDBE2D463A0B}"/>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440" tIns="45720" rIns="91440" bIns="45720" rtlCol="0" anchor="ctr"/>
          <a:lstStyle/>
          <a:p>
            <a:endParaRPr lang="en-US"/>
          </a:p>
        </p:txBody>
      </p:sp>
      <p:sp>
        <p:nvSpPr>
          <p:cNvPr id="12" name="Footer Placeholder 11">
            <a:extLst>
              <a:ext uri="{FF2B5EF4-FFF2-40B4-BE49-F238E27FC236}">
                <a16:creationId xmlns:a16="http://schemas.microsoft.com/office/drawing/2014/main" id="{AAB220D2-CC2E-4B3A-8C28-80A98D464030}"/>
              </a:ext>
            </a:extLst>
          </p:cNvPr>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r>
              <a:rPr lang="en-US" dirty="0"/>
              <a:t>GNC PPT </a:t>
            </a:r>
          </a:p>
        </p:txBody>
      </p:sp>
      <p:sp>
        <p:nvSpPr>
          <p:cNvPr id="14" name="Notes Placeholder 13">
            <a:extLst>
              <a:ext uri="{FF2B5EF4-FFF2-40B4-BE49-F238E27FC236}">
                <a16:creationId xmlns:a16="http://schemas.microsoft.com/office/drawing/2014/main" id="{8A729889-F69F-45F4-A95C-D570C19ACF91}"/>
              </a:ext>
            </a:extLst>
          </p:cNvPr>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4">
            <a:extLst>
              <a:ext uri="{FF2B5EF4-FFF2-40B4-BE49-F238E27FC236}">
                <a16:creationId xmlns:a16="http://schemas.microsoft.com/office/drawing/2014/main" id="{090C6005-A4C9-48F2-8661-3BFBD74FB6FF}"/>
              </a:ext>
            </a:extLst>
          </p:cNvPr>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453B6F77-F98E-4DE6-9921-CDE4E4C3B18E}" type="slidenum">
              <a:rPr lang="en-US" smtClean="0"/>
              <a:t>‹#›</a:t>
            </a:fld>
            <a:endParaRPr lang="en-US"/>
          </a:p>
        </p:txBody>
      </p:sp>
      <p:sp>
        <p:nvSpPr>
          <p:cNvPr id="16" name="Header Placeholder 7">
            <a:extLst>
              <a:ext uri="{FF2B5EF4-FFF2-40B4-BE49-F238E27FC236}">
                <a16:creationId xmlns:a16="http://schemas.microsoft.com/office/drawing/2014/main" id="{E0162CB9-C41E-4960-B36A-0BBDDF3A6088}"/>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r>
              <a:rPr lang="en-US"/>
              <a:t>Global—The New Core Presentation</a:t>
            </a:r>
            <a:endParaRPr lang="en-US" dirty="0"/>
          </a:p>
        </p:txBody>
      </p:sp>
    </p:spTree>
    <p:extLst>
      <p:ext uri="{BB962C8B-B14F-4D97-AF65-F5344CB8AC3E}">
        <p14:creationId xmlns:p14="http://schemas.microsoft.com/office/powerpoint/2010/main" val="163957342"/>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ct val="100000"/>
      </a:lnSpc>
      <a:spcAft>
        <a:spcPts val="600"/>
      </a:spcAft>
      <a:defRPr sz="11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Aft>
        <a:spcPts val="600"/>
      </a:spcAft>
      <a:buClr>
        <a:schemeClr val="accent5"/>
      </a:buClr>
      <a:buSzPct val="110000"/>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2pPr>
    <a:lvl3pPr marL="176213" indent="-176213" algn="l" defTabSz="914400" rtl="0" eaLnBrk="1" latinLnBrk="0" hangingPunct="1">
      <a:lnSpc>
        <a:spcPts val="1400"/>
      </a:lnSpc>
      <a:spcAft>
        <a:spcPts val="600"/>
      </a:spcAft>
      <a:buClr>
        <a:schemeClr val="accent5"/>
      </a:buClr>
      <a:buSzPct val="110000"/>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365760" indent="-182880" algn="l" defTabSz="914400" rtl="0" eaLnBrk="1" latinLnBrk="0" hangingPunct="1">
      <a:lnSpc>
        <a:spcPct val="100000"/>
      </a:lnSpc>
      <a:spcAft>
        <a:spcPts val="600"/>
      </a:spcAft>
      <a:buClr>
        <a:schemeClr val="accent5"/>
      </a:buClr>
      <a:buSzPct val="110000"/>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0" algn="l" defTabSz="914400" rtl="0" eaLnBrk="1" latinLnBrk="0" hangingPunct="1">
      <a:lnSpc>
        <a:spcPct val="100000"/>
      </a:lnSpc>
      <a:spcAft>
        <a:spcPts val="600"/>
      </a:spcAft>
      <a:defRPr sz="1000" kern="1200">
        <a:solidFill>
          <a:schemeClr val="tx1"/>
        </a:solidFill>
        <a:latin typeface="Arial Narrow" panose="020B060602020203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33"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endParaRPr lang="en-US" dirty="0"/>
          </a:p>
        </p:txBody>
      </p:sp>
      <p:sp>
        <p:nvSpPr>
          <p:cNvPr id="7" name="Header Placeholder 6"/>
          <p:cNvSpPr>
            <a:spLocks noGrp="1"/>
          </p:cNvSpPr>
          <p:nvPr>
            <p:ph type="hdr" sz="quarter" idx="12"/>
          </p:nvPr>
        </p:nvSpPr>
        <p:spPr>
          <a:xfrm>
            <a:off x="229014" y="228912"/>
            <a:ext cx="5129917" cy="274695"/>
          </a:xfrm>
          <a:prstGeom prst="rect">
            <a:avLst/>
          </a:prstGeom>
        </p:spPr>
        <p:txBody>
          <a:bodyPr/>
          <a:lstStyle/>
          <a:p>
            <a:r>
              <a:rPr lang="en-US" dirty="0"/>
              <a:t>Global—The New Core Presentation</a:t>
            </a:r>
          </a:p>
        </p:txBody>
      </p:sp>
      <p:sp>
        <p:nvSpPr>
          <p:cNvPr id="6" name="Footer Placeholder 5">
            <a:extLst>
              <a:ext uri="{FF2B5EF4-FFF2-40B4-BE49-F238E27FC236}">
                <a16:creationId xmlns:a16="http://schemas.microsoft.com/office/drawing/2014/main" id="{1A80990D-4102-443F-9BCE-9BAD530FF8A9}"/>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571477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An increase in the size of the middle class is generally predictive of an increase in spending due to the growth in disposable income that comes with it.  </a:t>
            </a:r>
          </a:p>
          <a:p>
            <a:pPr lvl="2"/>
            <a:r>
              <a:rPr lang="en-US" dirty="0"/>
              <a:t>Here’s a look at projected spending by the middle class. You can see that by 2030, spending is projected to exceed $63 trillion (in US dollars).  </a:t>
            </a:r>
          </a:p>
          <a:p>
            <a:pPr lvl="2"/>
            <a:r>
              <a:rPr lang="en-US" dirty="0"/>
              <a:t>Looking at Asia, spending is projected to reach $34.8 trillion dollars, an almost three-fold increase from only 15 years earlier. </a:t>
            </a:r>
          </a:p>
          <a:p>
            <a:pPr lvl="2"/>
            <a:r>
              <a:rPr lang="en-US" dirty="0"/>
              <a:t>The impact of this spending increase in Asia can already be seen. If we take a look at the automobile industry, for example, back in 2009, average monthly car sales in China surpassed those in the US for the first time in history. As of December 31, 201</a:t>
            </a:r>
            <a:r>
              <a:rPr lang="pl-PL" dirty="0"/>
              <a:t>8</a:t>
            </a:r>
            <a:r>
              <a:rPr lang="en-US" dirty="0"/>
              <a:t>, the 12-month rolling average for car sales in China was 2.3 million units versus</a:t>
            </a:r>
            <a:r>
              <a:rPr lang="pl-PL" dirty="0"/>
              <a:t> </a:t>
            </a:r>
            <a:r>
              <a:rPr lang="en-US" dirty="0"/>
              <a:t>1.6 million units in the US.</a:t>
            </a:r>
            <a:r>
              <a:rPr lang="en-US" baseline="30000" dirty="0"/>
              <a:t>1</a:t>
            </a:r>
          </a:p>
          <a:p>
            <a:endParaRPr lang="en-US" dirty="0"/>
          </a:p>
          <a:p>
            <a:pPr lvl="4"/>
            <a:r>
              <a:rPr lang="en-US" dirty="0"/>
              <a:t>1. Sources: China Association of Automobile Manufacturers, U.S. Bureau of Economic Analysis.</a:t>
            </a:r>
          </a:p>
          <a:p>
            <a:endParaRPr lang="en-US" dirty="0"/>
          </a:p>
        </p:txBody>
      </p:sp>
      <p:sp>
        <p:nvSpPr>
          <p:cNvPr id="4" name="Header Placeholder 3"/>
          <p:cNvSpPr>
            <a:spLocks noGrp="1"/>
          </p:cNvSpPr>
          <p:nvPr>
            <p:ph type="hdr" sz="quarter" idx="10"/>
          </p:nvPr>
        </p:nvSpPr>
        <p:spPr>
          <a:xfrm>
            <a:off x="0" y="0"/>
            <a:ext cx="3043238" cy="46672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1FC4726A-D7DA-4F43-90DC-2A4F7E37F3A8}"/>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90282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t>This chart shows the potential for increased consumption of consumer products and services, and how much market penetration there has been in the US and in each of these countries. The three we’ve chosen to highlight are cars, cell phones and internet users. </a:t>
            </a:r>
          </a:p>
          <a:p>
            <a:pPr rtl="0"/>
            <a:r>
              <a:rPr lang="en-US" b="0" dirty="0"/>
              <a:t>As you can see, roughly 80% of the people in the US own a car, 76% are using the internet and 122% have a cell phone. Compared to the US, ownership of cars, cell phones and the number of internet users is far lower in these other countries. But let’s put this further into context.  </a:t>
            </a:r>
          </a:p>
          <a:p>
            <a:pPr rtl="0"/>
            <a:r>
              <a:rPr lang="en-US" b="0" dirty="0"/>
              <a:t>[CLICK] The shaded bars represent the total population of these countries. Over 325 million for the US, 40 million for Poland, 130 million for Mexico, 210 million for Brazil, and India and China with well over 1 billion people.</a:t>
            </a:r>
          </a:p>
          <a:p>
            <a:pPr rtl="0"/>
            <a:r>
              <a:rPr lang="en-US" b="0" dirty="0"/>
              <a:t>The population size really impacts the way we look at market penetration. You can see that there is significant potential for increased consumption based on the total population size—especially in China and India.  For example, although India has more cell phone subscribers than there are Americans, there is still room to grow. And when you look at cars and internet use—there is even more potential.</a:t>
            </a:r>
          </a:p>
          <a:p>
            <a:pPr rtl="0"/>
            <a:r>
              <a:rPr lang="en-US" b="0" dirty="0"/>
              <a:t>How can you position yourself advantage of the projected spending boom?</a:t>
            </a:r>
          </a:p>
          <a:p>
            <a:endParaRPr lang="en-US" dirty="0"/>
          </a:p>
        </p:txBody>
      </p:sp>
      <p:sp>
        <p:nvSpPr>
          <p:cNvPr id="4" name="Header Placeholder 3"/>
          <p:cNvSpPr>
            <a:spLocks noGrp="1"/>
          </p:cNvSpPr>
          <p:nvPr>
            <p:ph type="hdr" sz="quarter" idx="10"/>
          </p:nvPr>
        </p:nvSpPr>
        <p:spPr>
          <a:xfrm>
            <a:off x="0" y="0"/>
            <a:ext cx="3043238" cy="46672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141278C7-139D-47B3-A785-6B9B4C5753C7}"/>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211997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While the demographics of the world are rapidly changing, so too is how we communicate with each other. We are more connected than ever before.</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11" name="Slide Image Placeholder 10"/>
          <p:cNvSpPr>
            <a:spLocks noGrp="1" noRot="1" noChangeAspect="1"/>
          </p:cNvSpPr>
          <p:nvPr>
            <p:ph type="sldImg"/>
          </p:nvPr>
        </p:nvSpPr>
        <p:spPr>
          <a:xfrm>
            <a:off x="1184275" y="698500"/>
            <a:ext cx="4654550" cy="3490913"/>
          </a:xfrm>
          <a:prstGeom prst="rect">
            <a:avLst/>
          </a:prstGeom>
        </p:spPr>
      </p:sp>
      <p:sp>
        <p:nvSpPr>
          <p:cNvPr id="2" name="Footer Placeholder 1">
            <a:extLst>
              <a:ext uri="{FF2B5EF4-FFF2-40B4-BE49-F238E27FC236}">
                <a16:creationId xmlns:a16="http://schemas.microsoft.com/office/drawing/2014/main" id="{3835CFB6-97BF-4F69-A9AD-F7C573054494}"/>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8991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As people around the world enter the middle class, they gain the purchasing power to consume a wider variety of goods and services, including technology.</a:t>
            </a:r>
          </a:p>
          <a:p>
            <a:pPr lvl="2"/>
            <a:r>
              <a:rPr lang="en-US" dirty="0"/>
              <a:t>Back in 1989, our methods of getting news and communicating with each other were slower and more cumbersome fax machines were all the rage and most of the world </a:t>
            </a:r>
            <a:r>
              <a:rPr lang="en-US" dirty="0" err="1"/>
              <a:t>hadn</a:t>
            </a:r>
            <a:r>
              <a:rPr lang="pl-PL" dirty="0"/>
              <a:t>’</a:t>
            </a:r>
            <a:r>
              <a:rPr lang="en-US" dirty="0"/>
              <a:t>t heard of email yet. </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74CEFDA1-0B12-4F27-85F6-5392ED6A3A96}"/>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Social media has become part of the day-to-day “norm</a:t>
            </a:r>
            <a:r>
              <a:rPr lang="pl-PL" dirty="0"/>
              <a:t>”</a:t>
            </a:r>
            <a:r>
              <a:rPr lang="en-US" dirty="0"/>
              <a:t> for many of us. It’s almost hard to remember a time when checking Facebook wasn’t part of our lives. Here are some impressive stats for several social media platforms that illustrate just how connected we are. </a:t>
            </a:r>
          </a:p>
          <a:p>
            <a:pPr lvl="2"/>
            <a:r>
              <a:rPr lang="en-US" dirty="0"/>
              <a:t>As of June 2019, there were more than 2.3 billion active Facebook users worldwide. In fact, if Facebook was a country, it would be the most populous in the world.</a:t>
            </a:r>
            <a:r>
              <a:rPr lang="en-US" baseline="30000" dirty="0"/>
              <a:t>1</a:t>
            </a:r>
          </a:p>
          <a:p>
            <a:pPr lvl="2"/>
            <a:r>
              <a:rPr lang="en-US" dirty="0"/>
              <a:t>Of the </a:t>
            </a:r>
            <a:r>
              <a:rPr lang="pl-PL" dirty="0"/>
              <a:t>1 b</a:t>
            </a:r>
            <a:r>
              <a:rPr lang="en-US" dirty="0" err="1"/>
              <a:t>illion</a:t>
            </a:r>
            <a:r>
              <a:rPr lang="en-US" dirty="0"/>
              <a:t> active Instagram users, more than 500 million report using this hugely popular mobile photo sharing network daily. </a:t>
            </a:r>
          </a:p>
          <a:p>
            <a:pPr lvl="2"/>
            <a:r>
              <a:rPr lang="en-US" dirty="0"/>
              <a:t>Twitter usage has also increased significantly. As of March 2019, there were more than 333 million Twitter users. The first tweet was sent on March 21, 2006 by Jack Dorsey, the creator of Twitter. It took over three years to reach the one billion tweets milestone. Today, it takes less than 24 hours.</a:t>
            </a:r>
          </a:p>
          <a:p>
            <a:pPr lvl="2"/>
            <a:r>
              <a:rPr lang="en-US" dirty="0"/>
              <a:t>And a newer example, Snapchat, has more than 200 million active users all over the world. </a:t>
            </a:r>
          </a:p>
          <a:p>
            <a:pPr lvl="2"/>
            <a:r>
              <a:rPr lang="en-US" dirty="0"/>
              <a:t>Lastly, and an example you may not be familiar with, WeChat, launched in 2011, has been enhancing the lives of hundreds of millions users with its innovative features. If WeChat was a country, it would be the third most populous in the world.</a:t>
            </a:r>
            <a:r>
              <a:rPr lang="en-US" baseline="30000" dirty="0"/>
              <a:t>1</a:t>
            </a:r>
          </a:p>
          <a:p>
            <a:pPr lvl="4"/>
            <a:r>
              <a:rPr lang="en-US" dirty="0"/>
              <a:t>1. Population Data from The World Bank.</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CB64DFFC-892D-4550-9EB2-D2D3CD275926}"/>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is an example of the sum being greater than the individual parts. Apple is truly a global company with product components coming from all over the world.</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635E8D60-7D6C-4F70-8D3C-6CA4934D868E}"/>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Now let’s talk about the globalization of some US companies. Some of this information may surprise you.</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11" name="Slide Image Placeholder 10"/>
          <p:cNvSpPr>
            <a:spLocks noGrp="1" noRot="1" noChangeAspect="1"/>
          </p:cNvSpPr>
          <p:nvPr>
            <p:ph type="sldImg"/>
          </p:nvPr>
        </p:nvSpPr>
        <p:spPr>
          <a:xfrm>
            <a:off x="1184275" y="698500"/>
            <a:ext cx="4654550" cy="3490913"/>
          </a:xfrm>
          <a:prstGeom prst="rect">
            <a:avLst/>
          </a:prstGeom>
        </p:spPr>
      </p:sp>
      <p:sp>
        <p:nvSpPr>
          <p:cNvPr id="2" name="Footer Placeholder 1">
            <a:extLst>
              <a:ext uri="{FF2B5EF4-FFF2-40B4-BE49-F238E27FC236}">
                <a16:creationId xmlns:a16="http://schemas.microsoft.com/office/drawing/2014/main" id="{2DACACF1-EBE4-41F5-B23E-68BA83883A10}"/>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400579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Many well-known US-based S&amp;P 500 companies receive a majority of their revenues from overseas. Here are some examples.</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DAE409E8-7FF8-4057-818C-F1F81738ECB9}"/>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412853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Of course this works both ways–many overseas companies receive a significant portion of their revenues from the US.</a:t>
            </a:r>
          </a:p>
          <a:p>
            <a:pPr lvl="2"/>
            <a:r>
              <a:rPr lang="en-US" b="1" dirty="0"/>
              <a:t>Note to the presenter: </a:t>
            </a:r>
          </a:p>
          <a:p>
            <a:pPr lvl="2"/>
            <a:r>
              <a:rPr lang="en-US" sz="1100" b="0" i="0" kern="1200" dirty="0">
                <a:solidFill>
                  <a:schemeClr val="tx1"/>
                </a:solidFill>
                <a:effectLst/>
                <a:latin typeface="Arial" panose="020B0604020202020204" pitchFamily="34" charset="0"/>
                <a:ea typeface="+mn-ea"/>
                <a:cs typeface="Arial" panose="020B0604020202020204" pitchFamily="34" charset="0"/>
              </a:rPr>
              <a:t>Infosys Limited is an Indian multinational corporation that provides business consulting, information technology and outsourcing services.</a:t>
            </a:r>
          </a:p>
          <a:p>
            <a:pPr lvl="2"/>
            <a:r>
              <a:rPr lang="en-US" sz="1100" b="0" i="0" kern="1200" dirty="0">
                <a:solidFill>
                  <a:schemeClr val="tx1"/>
                </a:solidFill>
                <a:effectLst/>
                <a:latin typeface="Arial" panose="020B0604020202020204" pitchFamily="34" charset="0"/>
                <a:ea typeface="+mn-ea"/>
                <a:cs typeface="Arial" panose="020B0604020202020204" pitchFamily="34" charset="0"/>
              </a:rPr>
              <a:t>Nintendo Co., Ltd. is a Japanese multinational consumer electronics and video game company headquartered in Kyoto.</a:t>
            </a:r>
          </a:p>
          <a:p>
            <a:pPr lvl="2"/>
            <a:r>
              <a:rPr lang="en-US" sz="1100" b="0" i="0" kern="1200" dirty="0">
                <a:solidFill>
                  <a:schemeClr val="tx1"/>
                </a:solidFill>
                <a:effectLst/>
                <a:latin typeface="Arial" panose="020B0604020202020204" pitchFamily="34" charset="0"/>
                <a:ea typeface="+mn-ea"/>
                <a:cs typeface="Arial" panose="020B0604020202020204" pitchFamily="34" charset="0"/>
              </a:rPr>
              <a:t>Taiwan Semiconductor Manufacturing Company, Limited, is the world's largest dedicated independent semiconductor foundry, with its headquarters and main operations located in the Hsinchu Science and Industrial Park in Hsinchu, Taiwan.</a:t>
            </a:r>
          </a:p>
          <a:p>
            <a:pPr lvl="2"/>
            <a:r>
              <a:rPr lang="en-US" sz="1100" b="0" i="0" kern="1200" dirty="0">
                <a:solidFill>
                  <a:schemeClr val="tx1"/>
                </a:solidFill>
                <a:effectLst/>
                <a:latin typeface="Arial" panose="020B0604020202020204" pitchFamily="34" charset="0"/>
                <a:ea typeface="+mn-ea"/>
                <a:cs typeface="Arial" panose="020B0604020202020204" pitchFamily="34" charset="0"/>
              </a:rPr>
              <a:t>Experian PLC is a consumer credit reporting company headquartered in Dublin, Ireland. </a:t>
            </a:r>
          </a:p>
          <a:p>
            <a:pPr lvl="2"/>
            <a:r>
              <a:rPr lang="en-US" sz="1100" b="0" i="0" kern="1200" dirty="0">
                <a:solidFill>
                  <a:schemeClr val="tx1"/>
                </a:solidFill>
                <a:effectLst/>
                <a:latin typeface="Arial" panose="020B0604020202020204" pitchFamily="34" charset="0"/>
                <a:ea typeface="+mn-ea"/>
                <a:cs typeface="Arial" panose="020B0604020202020204" pitchFamily="34" charset="0"/>
              </a:rPr>
              <a:t>Teva Pharmaceutical Industries Ltd is an Israeli multinational pharmaceutical company headquartered in Petah </a:t>
            </a:r>
            <a:r>
              <a:rPr lang="en-US" sz="1100" b="0" i="0" kern="1200" dirty="0" err="1">
                <a:solidFill>
                  <a:schemeClr val="tx1"/>
                </a:solidFill>
                <a:effectLst/>
                <a:latin typeface="Arial" panose="020B0604020202020204" pitchFamily="34" charset="0"/>
                <a:ea typeface="+mn-ea"/>
                <a:cs typeface="Arial" panose="020B0604020202020204" pitchFamily="34" charset="0"/>
              </a:rPr>
              <a:t>Tikva</a:t>
            </a:r>
            <a:r>
              <a:rPr lang="en-US" sz="1100" b="0" i="0" kern="1200" dirty="0">
                <a:solidFill>
                  <a:schemeClr val="tx1"/>
                </a:solidFill>
                <a:effectLst/>
                <a:latin typeface="Arial" panose="020B0604020202020204" pitchFamily="34" charset="0"/>
                <a:ea typeface="+mn-ea"/>
                <a:cs typeface="Arial" panose="020B0604020202020204" pitchFamily="34" charset="0"/>
              </a:rPr>
              <a:t>, Israel.</a:t>
            </a:r>
          </a:p>
          <a:p>
            <a:pPr lvl="2"/>
            <a:r>
              <a:rPr lang="en-US" sz="1100" b="0" i="0" kern="1200" dirty="0" err="1">
                <a:solidFill>
                  <a:schemeClr val="tx1"/>
                </a:solidFill>
                <a:effectLst/>
                <a:latin typeface="Arial" panose="020B0604020202020204" pitchFamily="34" charset="0"/>
                <a:ea typeface="+mn-ea"/>
                <a:cs typeface="Arial" panose="020B0604020202020204" pitchFamily="34" charset="0"/>
              </a:rPr>
              <a:t>VTech</a:t>
            </a:r>
            <a:r>
              <a:rPr lang="en-US" sz="1100" b="0" i="0" kern="1200" dirty="0">
                <a:solidFill>
                  <a:schemeClr val="tx1"/>
                </a:solidFill>
                <a:effectLst/>
                <a:latin typeface="Arial" panose="020B0604020202020204" pitchFamily="34" charset="0"/>
                <a:ea typeface="+mn-ea"/>
                <a:cs typeface="Arial" panose="020B0604020202020204" pitchFamily="34" charset="0"/>
              </a:rPr>
              <a:t> is a Hong Kong-based global supplier of electronic learning products from infancy to preschool and the world's largest manufacturer of cordless phones.</a:t>
            </a:r>
          </a:p>
          <a:p>
            <a:pPr lvl="2"/>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lvl="2"/>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DF138E3C-1DC5-47D8-B23E-627CBABDD88D}"/>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2774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Business is borderless and so are opportunities. Companies that realize this and pursue global business (the blue bar on the left), have fared better over time than those who have not (grey bar on the right).   </a:t>
            </a:r>
          </a:p>
          <a:p>
            <a:pPr lvl="2"/>
            <a:r>
              <a:rPr lang="en-US" dirty="0"/>
              <a:t>S&amp;P 500 companies that have 50% or more of their pre-tax income from outside the US have had better returns over the 20-year period ended June 30, 2019 than those with less than 50%.</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CF9945A9-CEFD-46D8-8E13-AC9B524223FE}"/>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97299" y="4523581"/>
            <a:ext cx="5578373" cy="4666172"/>
          </a:xfrm>
          <a:prstGeom prst="rect">
            <a:avLst/>
          </a:prstGeom>
        </p:spPr>
        <p:txBody>
          <a:bodyPr/>
          <a:lstStyle/>
          <a:p>
            <a:pPr>
              <a:spcAft>
                <a:spcPts val="0"/>
              </a:spcAft>
            </a:pPr>
            <a:r>
              <a:rPr lang="en-US" dirty="0"/>
              <a:t>Sales Script</a:t>
            </a:r>
          </a:p>
          <a:p>
            <a:pPr>
              <a:spcAft>
                <a:spcPts val="0"/>
              </a:spcAft>
            </a:pPr>
            <a:r>
              <a:rPr lang="en-US" b="0" dirty="0"/>
              <a:t>Good morning/afternoon/evening. My name is ________ and I represent Franklin Templeton.</a:t>
            </a:r>
          </a:p>
          <a:p>
            <a:pPr>
              <a:spcAft>
                <a:spcPts val="0"/>
              </a:spcAft>
            </a:pPr>
            <a:r>
              <a:rPr lang="en-US" b="0" dirty="0"/>
              <a:t>Since 1947, our firm has been dedicated to delivering exceptional asset management for our clients. We’re proud to be one of the world’s largest and most trusted asset management firms. Our success comes from our core strengths:</a:t>
            </a:r>
          </a:p>
          <a:p>
            <a:pPr>
              <a:spcAft>
                <a:spcPts val="0"/>
              </a:spcAft>
            </a:pPr>
            <a:r>
              <a:rPr lang="en-US" dirty="0"/>
              <a:t>Our focus on investment excellence</a:t>
            </a:r>
          </a:p>
          <a:p>
            <a:pPr marL="109693" indent="-109693">
              <a:spcAft>
                <a:spcPts val="0"/>
              </a:spcAft>
              <a:buClr>
                <a:srgbClr val="00A0DC"/>
              </a:buClr>
              <a:buFont typeface="Arial" panose="020B0604020202020204" pitchFamily="34" charset="0"/>
              <a:buChar char="•"/>
            </a:pPr>
            <a:r>
              <a:rPr lang="en-US" b="0" dirty="0"/>
              <a:t>Our unique multiple manager structure brings world-class investment teams together in a single firm.</a:t>
            </a:r>
          </a:p>
          <a:p>
            <a:pPr marL="109693" indent="-109693">
              <a:spcAft>
                <a:spcPts val="0"/>
              </a:spcAft>
              <a:buClr>
                <a:srgbClr val="00A0DC"/>
              </a:buClr>
              <a:buFont typeface="Arial" panose="020B0604020202020204" pitchFamily="34" charset="0"/>
              <a:buChar char="•"/>
            </a:pPr>
            <a:r>
              <a:rPr lang="en-US" b="0" dirty="0"/>
              <a:t>Our specialized teams cover all major investment styles and types, from traditional to alternative.</a:t>
            </a:r>
          </a:p>
          <a:p>
            <a:pPr marL="109693" indent="-109693">
              <a:spcAft>
                <a:spcPts val="200"/>
              </a:spcAft>
              <a:buClr>
                <a:srgbClr val="00A0DC"/>
              </a:buClr>
              <a:buFont typeface="Arial" panose="020B0604020202020204" pitchFamily="34" charset="0"/>
              <a:buChar char="•"/>
            </a:pPr>
            <a:r>
              <a:rPr lang="en-US" b="0" dirty="0"/>
              <a:t>We are as diligent about assessing risk as we are about seeking reward.</a:t>
            </a:r>
          </a:p>
          <a:p>
            <a:pPr>
              <a:spcAft>
                <a:spcPts val="0"/>
              </a:spcAft>
              <a:buClr>
                <a:srgbClr val="00A0DC"/>
              </a:buClr>
            </a:pPr>
            <a:r>
              <a:rPr lang="en-US" dirty="0"/>
              <a:t>Our global perspective, shaped by local expertise</a:t>
            </a:r>
          </a:p>
          <a:p>
            <a:pPr marL="109693" indent="-109693">
              <a:spcAft>
                <a:spcPts val="0"/>
              </a:spcAft>
              <a:buClr>
                <a:srgbClr val="00A0DC"/>
              </a:buClr>
              <a:buFont typeface="Arial" panose="020B0604020202020204" pitchFamily="34" charset="0"/>
              <a:buChar char="•"/>
            </a:pPr>
            <a:r>
              <a:rPr lang="en-US" b="0" dirty="0"/>
              <a:t>We have </a:t>
            </a:r>
            <a:r>
              <a:rPr lang="pl-PL" b="0" dirty="0"/>
              <a:t>over</a:t>
            </a:r>
            <a:r>
              <a:rPr lang="en-US" b="0" dirty="0"/>
              <a:t> 600 investment professionals in 25 countries, with access to trading 24 hours a day, 7 days a week.</a:t>
            </a:r>
          </a:p>
          <a:p>
            <a:pPr marL="109693" indent="-109693">
              <a:spcAft>
                <a:spcPts val="200"/>
              </a:spcAft>
              <a:buClr>
                <a:srgbClr val="00A0DC"/>
              </a:buClr>
              <a:buFont typeface="Arial" panose="020B0604020202020204" pitchFamily="34" charset="0"/>
              <a:buChar char="•"/>
            </a:pPr>
            <a:r>
              <a:rPr lang="en-US" b="0" dirty="0"/>
              <a:t>Our in-depth understanding of local culture, companies and economies makes us unique as a global partner.</a:t>
            </a:r>
          </a:p>
          <a:p>
            <a:pPr>
              <a:spcAft>
                <a:spcPts val="0"/>
              </a:spcAft>
              <a:buClr>
                <a:srgbClr val="00A0DC"/>
              </a:buClr>
            </a:pPr>
            <a:r>
              <a:rPr lang="en-US" b="0" dirty="0"/>
              <a:t>The </a:t>
            </a:r>
            <a:r>
              <a:rPr lang="en-US" dirty="0"/>
              <a:t>strength and experience gained from over 70 years </a:t>
            </a:r>
            <a:r>
              <a:rPr lang="en-US" b="0" dirty="0"/>
              <a:t>of active management and commitment to reliable, personalized service</a:t>
            </a:r>
          </a:p>
          <a:p>
            <a:pPr marL="109693" indent="-109693">
              <a:spcAft>
                <a:spcPts val="0"/>
              </a:spcAft>
              <a:buClr>
                <a:srgbClr val="00A0DC"/>
              </a:buClr>
              <a:buFont typeface="Arial" panose="020B0604020202020204" pitchFamily="34" charset="0"/>
              <a:buChar char="•"/>
            </a:pPr>
            <a:r>
              <a:rPr lang="en-US" b="0" dirty="0"/>
              <a:t>We manage $650 Billion in assets for clients in more than 170 countries.</a:t>
            </a:r>
          </a:p>
          <a:p>
            <a:pPr marL="109693" indent="-109693">
              <a:spcAft>
                <a:spcPts val="0"/>
              </a:spcAft>
              <a:buClr>
                <a:srgbClr val="00A0DC"/>
              </a:buClr>
              <a:buFont typeface="Arial" panose="020B0604020202020204" pitchFamily="34" charset="0"/>
              <a:buChar char="•"/>
            </a:pPr>
            <a:r>
              <a:rPr lang="en-US" b="0" dirty="0"/>
              <a:t>And we run our business with the same prudence we apply to asset management; diversifying by investment objective, geography and client type.</a:t>
            </a:r>
          </a:p>
          <a:p>
            <a:pPr marL="109693" indent="-109693">
              <a:spcAft>
                <a:spcPts val="200"/>
              </a:spcAft>
              <a:buClr>
                <a:srgbClr val="00A0DC"/>
              </a:buClr>
              <a:buFont typeface="Arial" panose="020B0604020202020204" pitchFamily="34" charset="0"/>
              <a:buChar char="•"/>
            </a:pPr>
            <a:r>
              <a:rPr lang="en-US" b="0" dirty="0"/>
              <a:t>We believe these strengths uniquely position us to offer clients the </a:t>
            </a:r>
            <a:r>
              <a:rPr lang="en-US" dirty="0"/>
              <a:t>expertise of many </a:t>
            </a:r>
            <a:r>
              <a:rPr lang="en-US" b="0" dirty="0"/>
              <a:t>with the </a:t>
            </a:r>
            <a:r>
              <a:rPr lang="en-US" dirty="0"/>
              <a:t>strength of one.</a:t>
            </a:r>
            <a:endParaRPr lang="en-US" b="0" i="1" dirty="0"/>
          </a:p>
          <a:p>
            <a:pPr>
              <a:spcBef>
                <a:spcPts val="579"/>
              </a:spcBef>
              <a:spcAft>
                <a:spcPts val="0"/>
              </a:spcAft>
            </a:pPr>
            <a:r>
              <a:rPr lang="en-US" sz="1000" b="0" dirty="0"/>
              <a:t>Data and number of countries as of December 31, 201</a:t>
            </a:r>
            <a:r>
              <a:rPr lang="pl-PL" sz="1000" b="0" dirty="0"/>
              <a:t>8</a:t>
            </a:r>
            <a:r>
              <a:rPr lang="en-US" sz="1000" b="0" dirty="0"/>
              <a:t>.</a:t>
            </a:r>
            <a:endParaRPr lang="en-US" sz="1000"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dirty="0">
                <a:solidFill>
                  <a:srgbClr val="000000"/>
                </a:solidFill>
              </a:rPr>
              <a:t>Global—The New Core Presentation</a:t>
            </a:r>
          </a:p>
        </p:txBody>
      </p:sp>
      <p:sp>
        <p:nvSpPr>
          <p:cNvPr id="5" name="Footer Placeholder 4">
            <a:extLst>
              <a:ext uri="{FF2B5EF4-FFF2-40B4-BE49-F238E27FC236}">
                <a16:creationId xmlns:a16="http://schemas.microsoft.com/office/drawing/2014/main" id="{ED57BDEC-4791-4BAB-B323-202097185EB8}"/>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584713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With all of the global opportunities today, it begs the question, is your </a:t>
            </a:r>
            <a:r>
              <a:rPr lang="en-US" altLang="ja-JP" dirty="0"/>
              <a:t>portfolio as global as it should be? </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11" name="Slide Image Placeholder 10"/>
          <p:cNvSpPr>
            <a:spLocks noGrp="1" noRot="1" noChangeAspect="1"/>
          </p:cNvSpPr>
          <p:nvPr>
            <p:ph type="sldImg"/>
          </p:nvPr>
        </p:nvSpPr>
        <p:spPr>
          <a:xfrm>
            <a:off x="1184275" y="698500"/>
            <a:ext cx="4654550" cy="3490913"/>
          </a:xfrm>
          <a:prstGeom prst="rect">
            <a:avLst/>
          </a:prstGeom>
        </p:spPr>
      </p:sp>
      <p:sp>
        <p:nvSpPr>
          <p:cNvPr id="2" name="Footer Placeholder 1">
            <a:extLst>
              <a:ext uri="{FF2B5EF4-FFF2-40B4-BE49-F238E27FC236}">
                <a16:creationId xmlns:a16="http://schemas.microsoft.com/office/drawing/2014/main" id="{ADAB431A-762A-4A40-BA56-26D83FBEF606}"/>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217638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With the changes in the global investment landscape world, US retail investors may be out of step.</a:t>
            </a:r>
          </a:p>
          <a:p>
            <a:pPr lvl="2"/>
            <a:r>
              <a:rPr lang="en-US" dirty="0"/>
              <a:t>Here we can see that, as of December 31, 2018, the average US retail investor had allocated less than a quarter (23%) of their portfolio to foreign stocks.</a:t>
            </a:r>
          </a:p>
          <a:p>
            <a:pPr lvl="2"/>
            <a:r>
              <a:rPr lang="en-US" dirty="0"/>
              <a:t>However, when you look at the entire world stock market capitalization, you can see that 46%, almost half of the world’s equity investment opportunities were outside the US.</a:t>
            </a:r>
          </a:p>
          <a:p>
            <a:pPr lvl="2"/>
            <a:r>
              <a:rPr lang="en-US" dirty="0"/>
              <a:t>This means that despite the growing number of investment opportunities found outside the US, many investors </a:t>
            </a:r>
            <a:r>
              <a:rPr lang="en-US" dirty="0" err="1"/>
              <a:t>aren</a:t>
            </a:r>
            <a:r>
              <a:rPr lang="pl-PL" dirty="0"/>
              <a:t>’</a:t>
            </a:r>
            <a:r>
              <a:rPr lang="en-US" dirty="0"/>
              <a:t>t adjusting their portfolios to potentially benefit from them, choosing instead to invest domestically. </a:t>
            </a:r>
          </a:p>
          <a:p>
            <a:pPr lvl="2"/>
            <a:r>
              <a:rPr lang="en-US" dirty="0"/>
              <a:t>Granted, investing internationally does come with risks, but it also offers the potential for reward.  </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Global—The New Core Presentation</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BA5B9EDB-EC96-4579-A1FC-F7C13034A4FD}"/>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48945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This chart shows how domestic and foreign stocks line up based on valuations (the bigger the number, the more expensive) along with their respective dividend yields. </a:t>
            </a:r>
          </a:p>
          <a:p>
            <a:pPr lvl="2"/>
            <a:r>
              <a:rPr lang="en-US" dirty="0"/>
              <a:t>Investment opportunities in emerging and frontier markets have recently appeared more attractive on a valuation basis compared to the US (as of June 30, 2019).</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Global—The New Core Presentation</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1CDFE6BE-BE0A-470E-9373-5399263B5958}"/>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245369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This table shows the top 3 performing stock markets for the last 10 years. You can see that these countries can all be considered “developed countries”.</a:t>
            </a:r>
          </a:p>
          <a:p>
            <a:pPr lvl="2"/>
            <a:r>
              <a:rPr lang="en-US" dirty="0"/>
              <a:t> The grey row under each year shows where the US placed. You can see that the US was never the top performing market—ranked as high as 2nd and as low as 17th.</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Global—The New Core Presentation</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7999EEE0-2F13-4BD5-BF6E-39FF7BD0A89E}"/>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697528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When emerging markets are added to the mix, the results change dramatically. </a:t>
            </a:r>
          </a:p>
          <a:p>
            <a:pPr lvl="2"/>
            <a:r>
              <a:rPr lang="en-US" dirty="0"/>
              <a:t>Here we see the top three performing markets over the last 10 years based on the</a:t>
            </a:r>
            <a:br>
              <a:rPr lang="en-US" dirty="0"/>
            </a:br>
            <a:r>
              <a:rPr lang="en-US" dirty="0"/>
              <a:t> MSCI All Country World Index, which includes the markets of both developed and developing markets. </a:t>
            </a:r>
          </a:p>
          <a:p>
            <a:pPr lvl="2"/>
            <a:r>
              <a:rPr lang="en-US" dirty="0"/>
              <a:t>You can see that over the past decade, the US ranked as high as 4th and as low as 38th.</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Global—The New Core Presentation</a:t>
            </a: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2125F73D-778B-4F34-B457-338EBB135E70}"/>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564956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2" name="Rectangle 3"/>
          <p:cNvSpPr>
            <a:spLocks noGrp="1" noChangeArrowheads="1"/>
          </p:cNvSpPr>
          <p:nvPr>
            <p:ph type="body" idx="1"/>
          </p:nvPr>
        </p:nvSpPr>
        <p:spPr>
          <a:xfrm>
            <a:off x="658416" y="4508545"/>
            <a:ext cx="5672504" cy="4664158"/>
          </a:xfrm>
          <a:prstGeom prst="rect">
            <a:avLst/>
          </a:prstGeom>
        </p:spPr>
        <p:txBody>
          <a:bodyPr/>
          <a:lstStyle/>
          <a:p>
            <a:pPr lvl="1"/>
            <a:r>
              <a:rPr lang="en-US" dirty="0"/>
              <a:t>The ageless wisdom of Sir John</a:t>
            </a:r>
            <a:r>
              <a:rPr lang="pl-PL" dirty="0"/>
              <a:t>’</a:t>
            </a:r>
            <a:r>
              <a:rPr lang="en-US" altLang="ja-JP" dirty="0"/>
              <a:t>s view on investing is very apparent today.</a:t>
            </a:r>
            <a:endParaRPr lang="en-US" dirty="0"/>
          </a:p>
        </p:txBody>
      </p:sp>
      <p:sp>
        <p:nvSpPr>
          <p:cNvPr id="5" name="Header Placeholder 4"/>
          <p:cNvSpPr>
            <a:spLocks noGrp="1"/>
          </p:cNvSpPr>
          <p:nvPr>
            <p:ph type="hdr" sz="quarter" idx="12"/>
          </p:nvPr>
        </p:nvSpPr>
        <p:spPr>
          <a:xfrm>
            <a:off x="229014" y="228912"/>
            <a:ext cx="5129917" cy="274695"/>
          </a:xfrm>
          <a:prstGeom prst="rect">
            <a:avLst/>
          </a:prstGeom>
        </p:spPr>
        <p:txBody>
          <a:bodyPr/>
          <a:lstStyle/>
          <a:p>
            <a:r>
              <a:rPr lang="en-US" dirty="0"/>
              <a:t>Global—The New Core Presentation</a:t>
            </a:r>
          </a:p>
        </p:txBody>
      </p:sp>
      <p:sp>
        <p:nvSpPr>
          <p:cNvPr id="10" name="Slide Image Placeholder 9"/>
          <p:cNvSpPr>
            <a:spLocks noGrp="1" noRot="1" noChangeAspect="1"/>
          </p:cNvSpPr>
          <p:nvPr>
            <p:ph type="sldImg"/>
          </p:nvPr>
        </p:nvSpPr>
        <p:spPr>
          <a:xfrm>
            <a:off x="1184275" y="698500"/>
            <a:ext cx="4654550" cy="3490913"/>
          </a:xfrm>
          <a:prstGeom prst="rect">
            <a:avLst/>
          </a:prstGeom>
        </p:spPr>
      </p:sp>
      <p:sp>
        <p:nvSpPr>
          <p:cNvPr id="3" name="Footer Placeholder 2">
            <a:extLst>
              <a:ext uri="{FF2B5EF4-FFF2-40B4-BE49-F238E27FC236}">
                <a16:creationId xmlns:a16="http://schemas.microsoft.com/office/drawing/2014/main" id="{B14386D5-9462-4570-992A-B7EE648FE9CD}"/>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063266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Franklin Templeton takes a global perspective on the world of investing. We have offices in 35 countries that when combined, represent 8</a:t>
            </a:r>
            <a:r>
              <a:rPr lang="pl-PL" dirty="0"/>
              <a:t>5</a:t>
            </a:r>
            <a:r>
              <a:rPr lang="en-US" dirty="0"/>
              <a:t>% of the world's GDP.</a:t>
            </a:r>
            <a:r>
              <a:rPr lang="en-US" baseline="30000" dirty="0"/>
              <a:t>1</a:t>
            </a:r>
            <a:endParaRPr lang="en-US" dirty="0"/>
          </a:p>
          <a:p>
            <a:pPr lvl="2"/>
            <a:endParaRPr lang="en-US" dirty="0"/>
          </a:p>
          <a:p>
            <a:pPr lvl="4"/>
            <a:r>
              <a:rPr lang="en-US" dirty="0"/>
              <a:t>1. Source: International Monetary Fund, World Economic Outlook Database, June 2019. Most recent data available.</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2D9AECC8-B6C4-497F-B0BF-18A4BDA15FA7}"/>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You can see just how global Franklin Templeton is with 25 global and international mutual funds and ETFs. Global is core to Franklin Templeton.  </a:t>
            </a:r>
            <a:endParaRPr lang="pl-PL" dirty="0"/>
          </a:p>
          <a:p>
            <a:pPr lvl="2"/>
            <a:endParaRPr lang="pl-PL" dirty="0"/>
          </a:p>
          <a:p>
            <a:pPr marL="0" lvl="2" indent="0">
              <a:buNone/>
            </a:pPr>
            <a:r>
              <a:rPr lang="en-US" dirty="0">
                <a:solidFill>
                  <a:srgbClr val="FF0000"/>
                </a:solidFill>
              </a:rPr>
              <a:t>NOTE:  </a:t>
            </a:r>
            <a:r>
              <a:rPr lang="en-US" dirty="0"/>
              <a:t>Please remove this slide when presenting to Edward Jones advisors</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480B593D-6D82-474A-98FB-18FE6359C818}"/>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85315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1"/>
            <a:r>
              <a:rPr lang="en-US" dirty="0"/>
              <a:t>Here are the topics that were covered today as we looked at Global—The New Core:</a:t>
            </a:r>
          </a:p>
          <a:p>
            <a:pPr lvl="2"/>
            <a:r>
              <a:rPr lang="en-US" dirty="0"/>
              <a:t>How the World Is Changing</a:t>
            </a:r>
          </a:p>
          <a:p>
            <a:pPr lvl="2"/>
            <a:r>
              <a:rPr lang="en-US" dirty="0"/>
              <a:t>Our World Is More Connected Than Ever</a:t>
            </a:r>
          </a:p>
          <a:p>
            <a:pPr lvl="2"/>
            <a:r>
              <a:rPr lang="en-US" dirty="0"/>
              <a:t>Is Your Portfolio as Global as It Should Be?</a:t>
            </a:r>
          </a:p>
          <a:p>
            <a:pPr lvl="2"/>
            <a:r>
              <a:rPr lang="en-US" dirty="0"/>
              <a:t>Global Is Core to Franklin Templeton</a:t>
            </a:r>
          </a:p>
          <a:p>
            <a:pPr lvl="1"/>
            <a:r>
              <a:rPr lang="en-US" dirty="0"/>
              <a:t>Now that you have learned about the benefits of having a global portfolio, talk to your financial advisor about a strategy you can use to put this idea into action.</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DFAC6BE9-3345-4179-BCC7-ADA0FFB1C84A}"/>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2081033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5CAA31B4-2793-4041-9CE0-6077FF7BD8C2}"/>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2151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Let’s start by thinking back to 1989 and the fall of the Berlin Wall. No one knew it was going to happen, but when it did, it was widely considered to be a game changer; a chance to take advantage of new opportunities that opened up around the world.</a:t>
            </a:r>
          </a:p>
          <a:p>
            <a:pPr lvl="2"/>
            <a:r>
              <a:rPr lang="en-US" dirty="0"/>
              <a:t>Let me show you some examples.</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17" name="Slide Image Placeholder 16"/>
          <p:cNvSpPr>
            <a:spLocks noGrp="1" noRot="1" noChangeAspect="1"/>
          </p:cNvSpPr>
          <p:nvPr>
            <p:ph type="sldImg"/>
          </p:nvPr>
        </p:nvSpPr>
        <p:spPr>
          <a:xfrm>
            <a:off x="1184275" y="698500"/>
            <a:ext cx="4654550" cy="3490913"/>
          </a:xfrm>
          <a:prstGeom prst="rect">
            <a:avLst/>
          </a:prstGeom>
        </p:spPr>
      </p:sp>
      <p:sp>
        <p:nvSpPr>
          <p:cNvPr id="2" name="Footer Placeholder 1">
            <a:extLst>
              <a:ext uri="{FF2B5EF4-FFF2-40B4-BE49-F238E27FC236}">
                <a16:creationId xmlns:a16="http://schemas.microsoft.com/office/drawing/2014/main" id="{6C650949-12BC-476C-9B4D-520B202C02D1}"/>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91960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endParaRPr lang="en-US"/>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3949CAF9-453F-4079-9852-890F29A27CEA}"/>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403781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r>
              <a:rPr lang="en-US" b="0" dirty="0"/>
              <a:t>Look at the incredible growth of the Hong Kong Hang Seng Index. In 1989, it was less than 3,000. At the end of June 2019, it was over 28,000.</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0700CDAE-E230-4B31-8F7C-70666A798851}"/>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lvl="2"/>
            <a:r>
              <a:rPr lang="en-US" dirty="0"/>
              <a:t>Gross Domestic Product (GDP) is a measurement of the value of total goods and services produced by a country. It’s one way to measure the “health” of an economy. The debt to GDP ratio refers to how much debt a country has in relation to its GDP (value of goods produced). The lower the percentage, the healthier the economy is.</a:t>
            </a:r>
          </a:p>
          <a:p>
            <a:pPr lvl="2"/>
            <a:r>
              <a:rPr lang="en-US" dirty="0"/>
              <a:t>You can see that the debt to GDP ratio for developed markets, or advanced economies as defined by the International Monetary Fund, has increased significantly since 2000 (oldest data available), going from 71% to over 100% by the end of 2019. </a:t>
            </a:r>
          </a:p>
          <a:p>
            <a:pPr lvl="2"/>
            <a:r>
              <a:rPr lang="en-US" dirty="0"/>
              <a:t>In contrast, the debt to GDP ratio for Emerging Markets</a:t>
            </a:r>
            <a:r>
              <a:rPr lang="pl-PL" dirty="0"/>
              <a:t> </a:t>
            </a:r>
            <a:r>
              <a:rPr lang="en-US" dirty="0"/>
              <a:t>hasn’t changed</a:t>
            </a:r>
            <a:r>
              <a:rPr lang="pl-PL" dirty="0"/>
              <a:t> much</a:t>
            </a:r>
            <a:r>
              <a:rPr lang="en-US" dirty="0"/>
              <a:t> since 2000. </a:t>
            </a:r>
            <a:br>
              <a:rPr lang="pl-PL" dirty="0"/>
            </a:br>
            <a:r>
              <a:rPr lang="en-US" dirty="0"/>
              <a:t>At 52%, emerging markets</a:t>
            </a:r>
            <a:r>
              <a:rPr lang="pl-PL" dirty="0"/>
              <a:t>’</a:t>
            </a:r>
            <a:r>
              <a:rPr lang="en-US" dirty="0"/>
              <a:t> debt-to-GDP has remained far below the level of developed markets. </a:t>
            </a:r>
          </a:p>
          <a:p>
            <a:pPr lvl="2"/>
            <a:r>
              <a:rPr lang="en-US" dirty="0"/>
              <a:t>The results are even more dramatic on a country-by-country basis. For example, Turkey</a:t>
            </a:r>
            <a:r>
              <a:rPr lang="pl-PL" dirty="0"/>
              <a:t>’</a:t>
            </a:r>
            <a:r>
              <a:rPr lang="en-US" dirty="0"/>
              <a:t>s debt to GDP ratio went from 52% in 2000 to an impressive 29% in 2018.</a:t>
            </a:r>
          </a:p>
          <a:p>
            <a:endParaRPr lang="en-US" dirty="0"/>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B63E9D53-CFCA-45FC-AEFA-ECB88853C0AC}"/>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399226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a:prstGeom prst="rect">
            <a:avLst/>
          </a:prstGeom>
        </p:spPr>
      </p:sp>
      <p:sp>
        <p:nvSpPr>
          <p:cNvPr id="3" name="Notes Placeholder 2"/>
          <p:cNvSpPr>
            <a:spLocks noGrp="1"/>
          </p:cNvSpPr>
          <p:nvPr>
            <p:ph type="body" idx="1"/>
          </p:nvPr>
        </p:nvSpPr>
        <p:spPr>
          <a:xfrm>
            <a:off x="658416" y="4508545"/>
            <a:ext cx="5672504" cy="4664158"/>
          </a:xfrm>
          <a:prstGeom prst="rect">
            <a:avLst/>
          </a:prstGeom>
        </p:spPr>
        <p:txBody>
          <a:bodyPr/>
          <a:lstStyle/>
          <a:p>
            <a:pPr marL="0" marR="0" lvl="1" indent="0" algn="l" defTabSz="914400" rtl="0" eaLnBrk="1" fontAlgn="auto" latinLnBrk="0" hangingPunct="1">
              <a:lnSpc>
                <a:spcPct val="100000"/>
              </a:lnSpc>
              <a:spcBef>
                <a:spcPts val="0"/>
              </a:spcBef>
              <a:spcAft>
                <a:spcPts val="600"/>
              </a:spcAft>
              <a:buClr>
                <a:srgbClr val="00A0DC"/>
              </a:buClr>
              <a:buSzPct val="110000"/>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are the topics that will be covered today as we look at Global—The New Core:</a:t>
            </a:r>
          </a:p>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the World Is Changing</a:t>
            </a:r>
          </a:p>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Our World Is More Connected Than Ever</a:t>
            </a:r>
          </a:p>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Your Portfolio as Global as It Should Be?</a:t>
            </a:r>
          </a:p>
          <a:p>
            <a:pPr marL="176213" marR="0" lvl="2" indent="-176213" algn="l" defTabSz="914400" rtl="0" eaLnBrk="1" fontAlgn="auto" latinLnBrk="0" hangingPunct="1">
              <a:lnSpc>
                <a:spcPts val="1400"/>
              </a:lnSpc>
              <a:spcBef>
                <a:spcPts val="0"/>
              </a:spcBef>
              <a:spcAft>
                <a:spcPts val="600"/>
              </a:spcAft>
              <a:buClr>
                <a:srgbClr val="00A0DC"/>
              </a:buClr>
              <a:buSzPct val="110000"/>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Global Is Core to Franklin Templeton</a:t>
            </a:r>
          </a:p>
          <a:p>
            <a:endParaRPr lang="en-US" dirty="0"/>
          </a:p>
        </p:txBody>
      </p:sp>
      <p:sp>
        <p:nvSpPr>
          <p:cNvPr id="8" name="Footer Placeholder 7">
            <a:extLst>
              <a:ext uri="{FF2B5EF4-FFF2-40B4-BE49-F238E27FC236}">
                <a16:creationId xmlns:a16="http://schemas.microsoft.com/office/drawing/2014/main" id="{0B42DC97-D5DC-4ECA-A053-49ABC6F88A54}"/>
              </a:ext>
            </a:extLst>
          </p:cNvPr>
          <p:cNvSpPr>
            <a:spLocks noGrp="1"/>
          </p:cNvSpPr>
          <p:nvPr>
            <p:ph type="ftr" sz="quarter" idx="4"/>
          </p:nvPr>
        </p:nvSpPr>
        <p:spPr/>
        <p:txBody>
          <a:bodyPr/>
          <a:lstStyle/>
          <a:p>
            <a:r>
              <a:rPr lang="en-US"/>
              <a:t>GNC PPT </a:t>
            </a:r>
            <a:endParaRPr lang="en-US" dirty="0"/>
          </a:p>
        </p:txBody>
      </p:sp>
      <p:sp>
        <p:nvSpPr>
          <p:cNvPr id="9" name="Header Placeholder 8">
            <a:extLst>
              <a:ext uri="{FF2B5EF4-FFF2-40B4-BE49-F238E27FC236}">
                <a16:creationId xmlns:a16="http://schemas.microsoft.com/office/drawing/2014/main" id="{EC7456F7-9CAF-4BF5-9A69-3CA692390792}"/>
              </a:ext>
            </a:extLst>
          </p:cNvPr>
          <p:cNvSpPr>
            <a:spLocks noGrp="1"/>
          </p:cNvSpPr>
          <p:nvPr>
            <p:ph type="hdr" sz="quarter"/>
          </p:nvPr>
        </p:nvSpPr>
        <p:spPr/>
        <p:txBody>
          <a:bodyPr/>
          <a:lstStyle/>
          <a:p>
            <a:r>
              <a:rPr lang="en-US"/>
              <a:t>Global—The New Core Presentation</a:t>
            </a:r>
            <a:endParaRPr lang="en-US" dirty="0"/>
          </a:p>
        </p:txBody>
      </p:sp>
    </p:spTree>
    <p:extLst>
      <p:ext uri="{BB962C8B-B14F-4D97-AF65-F5344CB8AC3E}">
        <p14:creationId xmlns:p14="http://schemas.microsoft.com/office/powerpoint/2010/main" val="1009223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8416" y="4508545"/>
            <a:ext cx="5672504" cy="4664158"/>
          </a:xfrm>
          <a:prstGeom prst="rect">
            <a:avLst/>
          </a:prstGeom>
        </p:spPr>
        <p:txBody>
          <a:bodyPr/>
          <a:lstStyle/>
          <a:p>
            <a:pPr lvl="1"/>
            <a:r>
              <a:rPr lang="en-US" dirty="0"/>
              <a:t>First, let’s look at how the world is changing.</a:t>
            </a:r>
          </a:p>
        </p:txBody>
      </p:sp>
      <p:sp>
        <p:nvSpPr>
          <p:cNvPr id="4" name="Header Placeholder 3"/>
          <p:cNvSpPr>
            <a:spLocks noGrp="1"/>
          </p:cNvSpPr>
          <p:nvPr>
            <p:ph type="hdr" sz="quarter" idx="10"/>
          </p:nvPr>
        </p:nvSpPr>
        <p:spPr>
          <a:xfrm>
            <a:off x="229014" y="228912"/>
            <a:ext cx="5129917" cy="274695"/>
          </a:xfrm>
          <a:prstGeom prst="rect">
            <a:avLst/>
          </a:prstGeom>
        </p:spPr>
        <p:txBody>
          <a:bodyPr/>
          <a:lstStyle/>
          <a:p>
            <a:r>
              <a:rPr lang="en-US"/>
              <a:t>Global—The New Core Presentation</a:t>
            </a:r>
            <a:endParaRPr lang="en-US" dirty="0"/>
          </a:p>
        </p:txBody>
      </p:sp>
      <p:sp>
        <p:nvSpPr>
          <p:cNvPr id="11" name="Slide Image Placeholder 10"/>
          <p:cNvSpPr>
            <a:spLocks noGrp="1" noRot="1" noChangeAspect="1"/>
          </p:cNvSpPr>
          <p:nvPr>
            <p:ph type="sldImg"/>
          </p:nvPr>
        </p:nvSpPr>
        <p:spPr>
          <a:xfrm>
            <a:off x="1184275" y="698500"/>
            <a:ext cx="4654550" cy="3490913"/>
          </a:xfrm>
          <a:prstGeom prst="rect">
            <a:avLst/>
          </a:prstGeom>
        </p:spPr>
      </p:sp>
      <p:sp>
        <p:nvSpPr>
          <p:cNvPr id="2" name="Footer Placeholder 1">
            <a:extLst>
              <a:ext uri="{FF2B5EF4-FFF2-40B4-BE49-F238E27FC236}">
                <a16:creationId xmlns:a16="http://schemas.microsoft.com/office/drawing/2014/main" id="{AE558134-62B5-4D54-905C-B43CA3CA0887}"/>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600868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The growth of the middle class is projected to increase rapidly and steadily over the coming years. </a:t>
            </a:r>
          </a:p>
          <a:p>
            <a:pPr lvl="2"/>
            <a:r>
              <a:rPr lang="en-US" dirty="0"/>
              <a:t>The rate of increase of the middle class is approaching an all-time high.  </a:t>
            </a:r>
          </a:p>
          <a:p>
            <a:pPr lvl="2"/>
            <a:r>
              <a:rPr lang="en-US" dirty="0"/>
              <a:t>Already, about 140 million are joining the middle class annually; this number could rise to 170 million in 5 years time.  </a:t>
            </a:r>
          </a:p>
          <a:p>
            <a:endParaRPr lang="en-US" dirty="0"/>
          </a:p>
        </p:txBody>
      </p:sp>
      <p:sp>
        <p:nvSpPr>
          <p:cNvPr id="8" name="Footer Placeholder 7">
            <a:extLst>
              <a:ext uri="{FF2B5EF4-FFF2-40B4-BE49-F238E27FC236}">
                <a16:creationId xmlns:a16="http://schemas.microsoft.com/office/drawing/2014/main" id="{CA6C35B8-07C3-4C9A-8A45-F8F694D85624}"/>
              </a:ext>
            </a:extLst>
          </p:cNvPr>
          <p:cNvSpPr>
            <a:spLocks noGrp="1"/>
          </p:cNvSpPr>
          <p:nvPr>
            <p:ph type="ftr" sz="quarter" idx="4"/>
          </p:nvPr>
        </p:nvSpPr>
        <p:spPr/>
        <p:txBody>
          <a:bodyPr/>
          <a:lstStyle/>
          <a:p>
            <a:r>
              <a:rPr lang="en-US"/>
              <a:t>GNC PPT </a:t>
            </a:r>
            <a:endParaRPr lang="en-US" dirty="0"/>
          </a:p>
        </p:txBody>
      </p:sp>
      <p:sp>
        <p:nvSpPr>
          <p:cNvPr id="9" name="Header Placeholder 8">
            <a:extLst>
              <a:ext uri="{FF2B5EF4-FFF2-40B4-BE49-F238E27FC236}">
                <a16:creationId xmlns:a16="http://schemas.microsoft.com/office/drawing/2014/main" id="{85D66D97-93BC-4FCF-AB37-86565581E188}"/>
              </a:ext>
            </a:extLst>
          </p:cNvPr>
          <p:cNvSpPr>
            <a:spLocks noGrp="1"/>
          </p:cNvSpPr>
          <p:nvPr>
            <p:ph type="hdr" sz="quarter"/>
          </p:nvPr>
        </p:nvSpPr>
        <p:spPr/>
        <p:txBody>
          <a:bodyPr/>
          <a:lstStyle/>
          <a:p>
            <a:r>
              <a:rPr lang="en-US"/>
              <a:t>Global—The New Core Presentation</a:t>
            </a:r>
            <a:endParaRPr lang="en-US" dirty="0"/>
          </a:p>
        </p:txBody>
      </p:sp>
    </p:spTree>
    <p:extLst>
      <p:ext uri="{BB962C8B-B14F-4D97-AF65-F5344CB8AC3E}">
        <p14:creationId xmlns:p14="http://schemas.microsoft.com/office/powerpoint/2010/main" val="134860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Much of the growth in the middle class is expected to come from Asia.</a:t>
            </a:r>
          </a:p>
          <a:p>
            <a:r>
              <a:rPr lang="en-US" b="0" dirty="0"/>
              <a:t>By 2030, nearly two thirds of the world’s middle class is projected to be in Asia.  </a:t>
            </a:r>
          </a:p>
          <a:p>
            <a:endParaRPr lang="en-US" dirty="0"/>
          </a:p>
        </p:txBody>
      </p:sp>
      <p:sp>
        <p:nvSpPr>
          <p:cNvPr id="4" name="Header Placeholder 3"/>
          <p:cNvSpPr>
            <a:spLocks noGrp="1"/>
          </p:cNvSpPr>
          <p:nvPr>
            <p:ph type="hdr" sz="quarter" idx="10"/>
          </p:nvPr>
        </p:nvSpPr>
        <p:spPr>
          <a:xfrm>
            <a:off x="0" y="0"/>
            <a:ext cx="3043238" cy="466725"/>
          </a:xfrm>
          <a:prstGeom prst="rect">
            <a:avLst/>
          </a:prstGeom>
        </p:spPr>
        <p:txBody>
          <a:bodyPr/>
          <a:lstStyle/>
          <a:p>
            <a:r>
              <a:rPr lang="en-US"/>
              <a:t>Global—The New Core Presentation</a:t>
            </a:r>
            <a:endParaRPr lang="en-US" dirty="0"/>
          </a:p>
        </p:txBody>
      </p:sp>
      <p:sp>
        <p:nvSpPr>
          <p:cNvPr id="8" name="Footer Placeholder 7">
            <a:extLst>
              <a:ext uri="{FF2B5EF4-FFF2-40B4-BE49-F238E27FC236}">
                <a16:creationId xmlns:a16="http://schemas.microsoft.com/office/drawing/2014/main" id="{D34A9780-3518-4C72-89E1-FA28425C7413}"/>
              </a:ext>
            </a:extLst>
          </p:cNvPr>
          <p:cNvSpPr>
            <a:spLocks noGrp="1"/>
          </p:cNvSpPr>
          <p:nvPr>
            <p:ph type="ftr" sz="quarter" idx="4"/>
          </p:nvPr>
        </p:nvSpPr>
        <p:spPr/>
        <p:txBody>
          <a:bodyPr/>
          <a:lstStyle/>
          <a:p>
            <a:r>
              <a:rPr lang="en-US"/>
              <a:t>GNC PPT </a:t>
            </a:r>
            <a:endParaRPr lang="en-US" dirty="0"/>
          </a:p>
        </p:txBody>
      </p:sp>
    </p:spTree>
    <p:extLst>
      <p:ext uri="{BB962C8B-B14F-4D97-AF65-F5344CB8AC3E}">
        <p14:creationId xmlns:p14="http://schemas.microsoft.com/office/powerpoint/2010/main" val="1139369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5" name="Text Placeholder 4"/>
          <p:cNvSpPr>
            <a:spLocks noGrp="1"/>
          </p:cNvSpPr>
          <p:nvPr>
            <p:ph type="body" sz="quarter" idx="14" hasCustomPrompt="1"/>
          </p:nvPr>
        </p:nvSpPr>
        <p:spPr>
          <a:xfrm>
            <a:off x="274320" y="1371600"/>
            <a:ext cx="8595360"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dirty="0"/>
              <a:t>Section Title</a:t>
            </a:r>
          </a:p>
        </p:txBody>
      </p:sp>
      <p:sp>
        <p:nvSpPr>
          <p:cNvPr id="8"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289320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ne Content with Quot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6309360" y="1371600"/>
            <a:ext cx="2560320" cy="902811"/>
          </a:xfrm>
          <a:prstGeom prst="rect">
            <a:avLst/>
          </a:prstGeom>
        </p:spPr>
        <p:txBody>
          <a:bodyPr lIns="0" tIns="0" rIns="0" bIns="0">
            <a:spAutoFit/>
          </a:bodyPr>
          <a:lstStyle>
            <a:lvl1pPr marL="0" indent="0">
              <a:lnSpc>
                <a:spcPct val="100000"/>
              </a:lnSpc>
              <a:spcBef>
                <a:spcPts val="0"/>
              </a:spcBef>
              <a:spcAft>
                <a:spcPts val="1200"/>
              </a:spcAft>
              <a:buNone/>
              <a:defRPr sz="2200">
                <a:solidFill>
                  <a:srgbClr val="00A0DC"/>
                </a:solidFill>
                <a:latin typeface="Arial" panose="020B0604020202020204" pitchFamily="34" charset="0"/>
                <a:cs typeface="Arial" panose="020B0604020202020204" pitchFamily="34" charset="0"/>
              </a:defRPr>
            </a:lvl1pPr>
            <a:lvl2pPr marL="0" indent="0">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0" indent="0">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dirty="0"/>
              <a:t>Quote</a:t>
            </a:r>
          </a:p>
          <a:p>
            <a:pPr lvl="1"/>
            <a:r>
              <a:rPr lang="en-US" dirty="0"/>
              <a:t>Name</a:t>
            </a:r>
          </a:p>
          <a:p>
            <a:pPr lvl="2"/>
            <a:r>
              <a:rPr lang="en-US" dirty="0"/>
              <a:t>Job Title</a:t>
            </a:r>
          </a:p>
        </p:txBody>
      </p:sp>
      <p:sp>
        <p:nvSpPr>
          <p:cNvPr id="9" name="TextBox 8"/>
          <p:cNvSpPr txBox="1"/>
          <p:nvPr userDrawn="1"/>
        </p:nvSpPr>
        <p:spPr>
          <a:xfrm>
            <a:off x="5925312" y="1216152"/>
            <a:ext cx="353568" cy="380999"/>
          </a:xfrm>
          <a:prstGeom prst="rect">
            <a:avLst/>
          </a:prstGeom>
          <a:noFill/>
        </p:spPr>
        <p:txBody>
          <a:bodyPr wrap="square" lIns="0" tIns="0" rIns="0" bIns="0" rtlCol="0">
            <a:noAutofit/>
          </a:bodyPr>
          <a:lstStyle/>
          <a:p>
            <a:pPr algn="l">
              <a:lnSpc>
                <a:spcPts val="6000"/>
              </a:lnSpc>
            </a:pPr>
            <a:r>
              <a:rPr lang="en-US" sz="6000" b="1" spc="-20" dirty="0">
                <a:solidFill>
                  <a:srgbClr val="00A0DC"/>
                </a:solidFill>
                <a:latin typeface="Arial" panose="020B0604020202020204" pitchFamily="34" charset="0"/>
                <a:cs typeface="Arial" panose="020B0604020202020204" pitchFamily="34" charset="0"/>
              </a:rPr>
              <a:t>“</a:t>
            </a:r>
          </a:p>
        </p:txBody>
      </p:sp>
      <p:sp>
        <p:nvSpPr>
          <p:cNvPr id="11"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27" hasCustomPrompt="1"/>
          </p:nvPr>
        </p:nvSpPr>
        <p:spPr>
          <a:xfrm>
            <a:off x="274320" y="1371600"/>
            <a:ext cx="548640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01284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ntent with Title and Quot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6309360" y="1371600"/>
            <a:ext cx="2560320" cy="902811"/>
          </a:xfrm>
          <a:prstGeom prst="rect">
            <a:avLst/>
          </a:prstGeom>
        </p:spPr>
        <p:txBody>
          <a:bodyPr lIns="0" tIns="0" rIns="0" bIns="0">
            <a:spAutoFit/>
          </a:bodyPr>
          <a:lstStyle>
            <a:lvl1pPr marL="0" indent="0">
              <a:lnSpc>
                <a:spcPct val="100000"/>
              </a:lnSpc>
              <a:spcBef>
                <a:spcPts val="0"/>
              </a:spcBef>
              <a:spcAft>
                <a:spcPts val="1200"/>
              </a:spcAft>
              <a:buNone/>
              <a:defRPr sz="2200">
                <a:solidFill>
                  <a:srgbClr val="00A0DC"/>
                </a:solidFill>
                <a:latin typeface="Arial" panose="020B0604020202020204" pitchFamily="34" charset="0"/>
                <a:cs typeface="Arial" panose="020B0604020202020204" pitchFamily="34" charset="0"/>
              </a:defRPr>
            </a:lvl1pPr>
            <a:lvl2pPr marL="0" indent="0">
              <a:lnSpc>
                <a:spcPct val="100000"/>
              </a:lnSpc>
              <a:spcBef>
                <a:spcPts val="0"/>
              </a:spcBef>
              <a:buNone/>
              <a:defRPr sz="1300" b="1">
                <a:solidFill>
                  <a:srgbClr val="00A0DC"/>
                </a:solidFill>
                <a:latin typeface="Arial" panose="020B0604020202020204" pitchFamily="34" charset="0"/>
                <a:cs typeface="Arial" panose="020B0604020202020204" pitchFamily="34" charset="0"/>
              </a:defRPr>
            </a:lvl2pPr>
            <a:lvl3pPr marL="0" indent="0">
              <a:lnSpc>
                <a:spcPct val="100000"/>
              </a:lnSpc>
              <a:spcBef>
                <a:spcPts val="0"/>
              </a:spcBef>
              <a:buNone/>
              <a:defRPr sz="1200">
                <a:solidFill>
                  <a:srgbClr val="00A0DC"/>
                </a:solidFill>
                <a:latin typeface="Arial" panose="020B0604020202020204" pitchFamily="34" charset="0"/>
                <a:cs typeface="Arial" panose="020B0604020202020204" pitchFamily="34" charset="0"/>
              </a:defRPr>
            </a:lvl3pPr>
          </a:lstStyle>
          <a:p>
            <a:pPr lvl="0"/>
            <a:r>
              <a:rPr lang="en-US" dirty="0"/>
              <a:t>Quote</a:t>
            </a:r>
          </a:p>
          <a:p>
            <a:pPr lvl="1"/>
            <a:r>
              <a:rPr lang="en-US" dirty="0"/>
              <a:t>Name</a:t>
            </a:r>
          </a:p>
          <a:p>
            <a:pPr lvl="2"/>
            <a:r>
              <a:rPr lang="en-US" dirty="0"/>
              <a:t>Job Title</a:t>
            </a:r>
          </a:p>
        </p:txBody>
      </p:sp>
      <p:sp>
        <p:nvSpPr>
          <p:cNvPr id="9" name="TextBox 8"/>
          <p:cNvSpPr txBox="1"/>
          <p:nvPr userDrawn="1"/>
        </p:nvSpPr>
        <p:spPr>
          <a:xfrm>
            <a:off x="5925312" y="1216152"/>
            <a:ext cx="353568" cy="380999"/>
          </a:xfrm>
          <a:prstGeom prst="rect">
            <a:avLst/>
          </a:prstGeom>
          <a:noFill/>
        </p:spPr>
        <p:txBody>
          <a:bodyPr wrap="square" lIns="0" tIns="0" rIns="0" bIns="0" rtlCol="0">
            <a:noAutofit/>
          </a:bodyPr>
          <a:lstStyle/>
          <a:p>
            <a:pPr algn="l">
              <a:lnSpc>
                <a:spcPts val="6000"/>
              </a:lnSpc>
            </a:pPr>
            <a:r>
              <a:rPr lang="en-US" sz="6000" b="1" spc="-20" dirty="0">
                <a:solidFill>
                  <a:srgbClr val="00A0DC"/>
                </a:solidFill>
                <a:latin typeface="Arial" panose="020B0604020202020204" pitchFamily="34" charset="0"/>
                <a:cs typeface="Arial" panose="020B0604020202020204" pitchFamily="34" charset="0"/>
              </a:rPr>
              <a:t>“</a:t>
            </a:r>
          </a:p>
        </p:txBody>
      </p:sp>
      <p:sp>
        <p:nvSpPr>
          <p:cNvPr id="13"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3"/>
          <p:cNvSpPr>
            <a:spLocks noGrp="1"/>
          </p:cNvSpPr>
          <p:nvPr>
            <p:ph type="body" sz="quarter" idx="27" hasCustomPrompt="1"/>
          </p:nvPr>
        </p:nvSpPr>
        <p:spPr>
          <a:xfrm>
            <a:off x="274320" y="1371600"/>
            <a:ext cx="54864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5" name="Content Placeholder 2"/>
          <p:cNvSpPr>
            <a:spLocks noGrp="1"/>
          </p:cNvSpPr>
          <p:nvPr>
            <p:ph sz="quarter" idx="28" hasCustomPrompt="1"/>
          </p:nvPr>
        </p:nvSpPr>
        <p:spPr>
          <a:xfrm>
            <a:off x="274320" y="1920240"/>
            <a:ext cx="548640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399171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H Content">
    <p:spTree>
      <p:nvGrpSpPr>
        <p:cNvPr id="1" name=""/>
        <p:cNvGrpSpPr/>
        <p:nvPr/>
      </p:nvGrpSpPr>
      <p:grpSpPr>
        <a:xfrm>
          <a:off x="0" y="0"/>
          <a:ext cx="0" cy="0"/>
          <a:chOff x="0" y="0"/>
          <a:chExt cx="0" cy="0"/>
        </a:xfrm>
      </p:grpSpPr>
      <p:sp>
        <p:nvSpPr>
          <p:cNvPr id="8"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Content Placeholder 2"/>
          <p:cNvSpPr>
            <a:spLocks noGrp="1"/>
          </p:cNvSpPr>
          <p:nvPr>
            <p:ph sz="quarter" idx="27" hasCustomPrompt="1"/>
          </p:nvPr>
        </p:nvSpPr>
        <p:spPr>
          <a:xfrm>
            <a:off x="274320" y="1371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p:cNvSpPr>
            <a:spLocks noGrp="1"/>
          </p:cNvSpPr>
          <p:nvPr>
            <p:ph sz="quarter" idx="28" hasCustomPrompt="1"/>
          </p:nvPr>
        </p:nvSpPr>
        <p:spPr>
          <a:xfrm>
            <a:off x="274320" y="374904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7"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219109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spTree>
      <p:nvGrpSpPr>
        <p:cNvPr id="1" name=""/>
        <p:cNvGrpSpPr/>
        <p:nvPr/>
      </p:nvGrpSpPr>
      <p:grpSpPr>
        <a:xfrm>
          <a:off x="0" y="0"/>
          <a:ext cx="0" cy="0"/>
          <a:chOff x="0" y="0"/>
          <a:chExt cx="0" cy="0"/>
        </a:xfrm>
      </p:grpSpPr>
      <p:sp>
        <p:nvSpPr>
          <p:cNvPr id="9"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Content Placeholder 2"/>
          <p:cNvSpPr>
            <a:spLocks noGrp="1"/>
          </p:cNvSpPr>
          <p:nvPr>
            <p:ph sz="quarter" idx="27" hasCustomPrompt="1"/>
          </p:nvPr>
        </p:nvSpPr>
        <p:spPr>
          <a:xfrm>
            <a:off x="274320" y="137160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274320" y="429768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Text Placeholder 3"/>
          <p:cNvSpPr>
            <a:spLocks noGrp="1"/>
          </p:cNvSpPr>
          <p:nvPr>
            <p:ph type="body" sz="quarter" idx="29" hasCustomPrompt="1"/>
          </p:nvPr>
        </p:nvSpPr>
        <p:spPr>
          <a:xfrm>
            <a:off x="274320" y="374904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3"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282117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H Content :: Top with Titles">
    <p:spTree>
      <p:nvGrpSpPr>
        <p:cNvPr id="1" name=""/>
        <p:cNvGrpSpPr/>
        <p:nvPr/>
      </p:nvGrpSpPr>
      <p:grpSpPr>
        <a:xfrm>
          <a:off x="0" y="0"/>
          <a:ext cx="0" cy="0"/>
          <a:chOff x="0" y="0"/>
          <a:chExt cx="0" cy="0"/>
        </a:xfrm>
      </p:grpSpPr>
      <p:sp>
        <p:nvSpPr>
          <p:cNvPr id="9"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Content Placeholder 2"/>
          <p:cNvSpPr>
            <a:spLocks noGrp="1"/>
          </p:cNvSpPr>
          <p:nvPr>
            <p:ph sz="quarter" idx="28" hasCustomPrompt="1"/>
          </p:nvPr>
        </p:nvSpPr>
        <p:spPr>
          <a:xfrm>
            <a:off x="274320" y="192024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Text Placeholder 3"/>
          <p:cNvSpPr>
            <a:spLocks noGrp="1"/>
          </p:cNvSpPr>
          <p:nvPr>
            <p:ph type="body" sz="quarter" idx="29" hasCustomPrompt="1"/>
          </p:nvPr>
        </p:nvSpPr>
        <p:spPr>
          <a:xfrm>
            <a:off x="274320" y="137160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5" name="Content Placeholder 2"/>
          <p:cNvSpPr>
            <a:spLocks noGrp="1"/>
          </p:cNvSpPr>
          <p:nvPr>
            <p:ph sz="quarter" idx="30" hasCustomPrompt="1"/>
          </p:nvPr>
        </p:nvSpPr>
        <p:spPr>
          <a:xfrm>
            <a:off x="274320" y="3749040"/>
            <a:ext cx="8595360" cy="2103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41715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H Content with Titles">
    <p:spTree>
      <p:nvGrpSpPr>
        <p:cNvPr id="1" name=""/>
        <p:cNvGrpSpPr/>
        <p:nvPr/>
      </p:nvGrpSpPr>
      <p:grpSpPr>
        <a:xfrm>
          <a:off x="0" y="0"/>
          <a:ext cx="0" cy="0"/>
          <a:chOff x="0" y="0"/>
          <a:chExt cx="0" cy="0"/>
        </a:xfrm>
      </p:grpSpPr>
      <p:sp>
        <p:nvSpPr>
          <p:cNvPr id="13"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Content Placeholder 2"/>
          <p:cNvSpPr>
            <a:spLocks noGrp="1"/>
          </p:cNvSpPr>
          <p:nvPr>
            <p:ph sz="quarter" idx="28" hasCustomPrompt="1"/>
          </p:nvPr>
        </p:nvSpPr>
        <p:spPr>
          <a:xfrm>
            <a:off x="274320" y="192024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Text Placeholder 3"/>
          <p:cNvSpPr>
            <a:spLocks noGrp="1"/>
          </p:cNvSpPr>
          <p:nvPr>
            <p:ph type="body" sz="quarter" idx="29" hasCustomPrompt="1"/>
          </p:nvPr>
        </p:nvSpPr>
        <p:spPr>
          <a:xfrm>
            <a:off x="274320" y="137160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5" name="Content Placeholder 2"/>
          <p:cNvSpPr>
            <a:spLocks noGrp="1"/>
          </p:cNvSpPr>
          <p:nvPr>
            <p:ph sz="quarter" idx="30" hasCustomPrompt="1"/>
          </p:nvPr>
        </p:nvSpPr>
        <p:spPr>
          <a:xfrm>
            <a:off x="274320" y="4297680"/>
            <a:ext cx="8595360" cy="16459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6" name="Text Placeholder 3"/>
          <p:cNvSpPr>
            <a:spLocks noGrp="1"/>
          </p:cNvSpPr>
          <p:nvPr>
            <p:ph type="body" sz="quarter" idx="31" hasCustomPrompt="1"/>
          </p:nvPr>
        </p:nvSpPr>
        <p:spPr>
          <a:xfrm>
            <a:off x="274320" y="374904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9"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952967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H :: Titles only">
    <p:spTree>
      <p:nvGrpSpPr>
        <p:cNvPr id="1" name=""/>
        <p:cNvGrpSpPr/>
        <p:nvPr/>
      </p:nvGrpSpPr>
      <p:grpSpPr>
        <a:xfrm>
          <a:off x="0" y="0"/>
          <a:ext cx="0" cy="0"/>
          <a:chOff x="0" y="0"/>
          <a:chExt cx="0" cy="0"/>
        </a:xfrm>
      </p:grpSpPr>
      <p:sp>
        <p:nvSpPr>
          <p:cNvPr id="13"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Text Placeholder 3"/>
          <p:cNvSpPr>
            <a:spLocks noGrp="1"/>
          </p:cNvSpPr>
          <p:nvPr>
            <p:ph type="body" sz="quarter" idx="29" hasCustomPrompt="1"/>
          </p:nvPr>
        </p:nvSpPr>
        <p:spPr>
          <a:xfrm>
            <a:off x="274320" y="137160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6" name="Text Placeholder 3"/>
          <p:cNvSpPr>
            <a:spLocks noGrp="1"/>
          </p:cNvSpPr>
          <p:nvPr>
            <p:ph type="body" sz="quarter" idx="31" hasCustomPrompt="1"/>
          </p:nvPr>
        </p:nvSpPr>
        <p:spPr>
          <a:xfrm>
            <a:off x="274320" y="374904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9"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8"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787293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H Content">
    <p:spTree>
      <p:nvGrpSpPr>
        <p:cNvPr id="1" name=""/>
        <p:cNvGrpSpPr/>
        <p:nvPr/>
      </p:nvGrpSpPr>
      <p:grpSpPr>
        <a:xfrm>
          <a:off x="0" y="0"/>
          <a:ext cx="0" cy="0"/>
          <a:chOff x="0" y="0"/>
          <a:chExt cx="0" cy="0"/>
        </a:xfrm>
      </p:grpSpPr>
      <p:sp>
        <p:nvSpPr>
          <p:cNvPr id="9"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Content Placeholder 2"/>
          <p:cNvSpPr>
            <a:spLocks noGrp="1"/>
          </p:cNvSpPr>
          <p:nvPr>
            <p:ph sz="quarter" idx="27" hasCustomPrompt="1"/>
          </p:nvPr>
        </p:nvSpPr>
        <p:spPr>
          <a:xfrm>
            <a:off x="274320" y="137160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274320" y="292608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Content Placeholder 2"/>
          <p:cNvSpPr>
            <a:spLocks noGrp="1"/>
          </p:cNvSpPr>
          <p:nvPr>
            <p:ph sz="quarter" idx="29" hasCustomPrompt="1"/>
          </p:nvPr>
        </p:nvSpPr>
        <p:spPr>
          <a:xfrm>
            <a:off x="274320" y="4480560"/>
            <a:ext cx="8595360" cy="137160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085854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V Content">
    <p:spTree>
      <p:nvGrpSpPr>
        <p:cNvPr id="1" name=""/>
        <p:cNvGrpSpPr/>
        <p:nvPr/>
      </p:nvGrpSpPr>
      <p:grpSpPr>
        <a:xfrm>
          <a:off x="0" y="0"/>
          <a:ext cx="0" cy="0"/>
          <a:chOff x="0" y="0"/>
          <a:chExt cx="0" cy="0"/>
        </a:xfrm>
      </p:grpSpPr>
      <p:sp>
        <p:nvSpPr>
          <p:cNvPr id="9"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7" name="Content Placeholder 2"/>
          <p:cNvSpPr>
            <a:spLocks noGrp="1"/>
          </p:cNvSpPr>
          <p:nvPr>
            <p:ph sz="quarter" idx="27" hasCustomPrompt="1"/>
          </p:nvPr>
        </p:nvSpPr>
        <p:spPr>
          <a:xfrm>
            <a:off x="27432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1" name="Content Placeholder 2"/>
          <p:cNvSpPr>
            <a:spLocks noGrp="1"/>
          </p:cNvSpPr>
          <p:nvPr>
            <p:ph sz="quarter" idx="28" hasCustomPrompt="1"/>
          </p:nvPr>
        </p:nvSpPr>
        <p:spPr>
          <a:xfrm>
            <a:off x="475488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142151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V Content :: Right with Titles">
    <p:spTree>
      <p:nvGrpSpPr>
        <p:cNvPr id="1" name=""/>
        <p:cNvGrpSpPr/>
        <p:nvPr/>
      </p:nvGrpSpPr>
      <p:grpSpPr>
        <a:xfrm>
          <a:off x="0" y="0"/>
          <a:ext cx="0" cy="0"/>
          <a:chOff x="0" y="0"/>
          <a:chExt cx="0" cy="0"/>
        </a:xfrm>
      </p:grpSpPr>
      <p:sp>
        <p:nvSpPr>
          <p:cNvPr id="11"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9" name="Content Placeholder 2"/>
          <p:cNvSpPr>
            <a:spLocks noGrp="1"/>
          </p:cNvSpPr>
          <p:nvPr>
            <p:ph sz="quarter" idx="28" hasCustomPrompt="1"/>
          </p:nvPr>
        </p:nvSpPr>
        <p:spPr>
          <a:xfrm>
            <a:off x="4754880" y="192024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Content Placeholder 2"/>
          <p:cNvSpPr>
            <a:spLocks noGrp="1"/>
          </p:cNvSpPr>
          <p:nvPr>
            <p:ph sz="quarter" idx="27" hasCustomPrompt="1"/>
          </p:nvPr>
        </p:nvSpPr>
        <p:spPr>
          <a:xfrm>
            <a:off x="27432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Text Placeholder 3"/>
          <p:cNvSpPr>
            <a:spLocks noGrp="1"/>
          </p:cNvSpPr>
          <p:nvPr>
            <p:ph type="body" sz="quarter" idx="29"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07560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ri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74320" y="424787"/>
            <a:ext cx="6400800" cy="644735"/>
          </a:xfrm>
          <a:prstGeom prst="rect">
            <a:avLst/>
          </a:prstGeom>
        </p:spPr>
        <p:txBody>
          <a:bodyPr lIns="0" tIns="0" rIns="0" bIns="0"/>
          <a:lstStyle>
            <a:lvl1pPr algn="l">
              <a:lnSpc>
                <a:spcPct val="100000"/>
              </a:lnSpc>
              <a:defRPr sz="24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
        <p:nvSpPr>
          <p:cNvPr id="6" name="Text Placeholder 2"/>
          <p:cNvSpPr>
            <a:spLocks noGrp="1"/>
          </p:cNvSpPr>
          <p:nvPr>
            <p:ph type="body" sz="quarter" idx="15" hasCustomPrompt="1"/>
          </p:nvPr>
        </p:nvSpPr>
        <p:spPr>
          <a:xfrm>
            <a:off x="274319" y="1280160"/>
            <a:ext cx="8595360" cy="1118255"/>
          </a:xfrm>
          <a:prstGeom prst="rect">
            <a:avLst/>
          </a:prstGeom>
        </p:spPr>
        <p:txBody>
          <a:bodyPr wrap="square" lIns="0" tIns="0" rIns="0" bIns="0">
            <a:spAutoFit/>
          </a:bodyPr>
          <a:lstStyle>
            <a:lvl1pPr marL="0" marR="0" indent="0" algn="l" defTabSz="806867" rtl="0" eaLnBrk="1" fontAlgn="auto" latinLnBrk="0" hangingPunct="1">
              <a:lnSpc>
                <a:spcPct val="100000"/>
              </a:lnSpc>
              <a:spcBef>
                <a:spcPts val="1200"/>
              </a:spcBef>
              <a:spcAft>
                <a:spcPts val="400"/>
              </a:spcAft>
              <a:buClr>
                <a:srgbClr val="0055B6"/>
              </a:buClr>
              <a:buSzPct val="120000"/>
              <a:buFont typeface="Arial" panose="020B0604020202020204" pitchFamily="34" charset="0"/>
              <a:buNone/>
              <a:tabLst/>
              <a:defRPr lang="en-US" sz="1200" b="1" kern="1200" dirty="0" smtClean="0">
                <a:solidFill>
                  <a:schemeClr val="accent1"/>
                </a:solidFill>
                <a:latin typeface="Arial" panose="020B0604020202020204" pitchFamily="34" charset="0"/>
                <a:ea typeface="+mn-ea"/>
                <a:cs typeface="Arial" panose="020B0604020202020204" pitchFamily="34" charset="0"/>
              </a:defRPr>
            </a:lvl1pPr>
            <a:lvl2pPr marL="0" indent="0">
              <a:lnSpc>
                <a:spcPct val="100000"/>
              </a:lnSpc>
              <a:spcBef>
                <a:spcPts val="0"/>
              </a:spcBef>
              <a:spcAft>
                <a:spcPts val="600"/>
              </a:spcAft>
              <a:buClr>
                <a:srgbClr val="002856"/>
              </a:buClr>
              <a:buSzPct val="120000"/>
              <a:buFont typeface="Arial" panose="020B0604020202020204" pitchFamily="34" charset="0"/>
              <a:buNone/>
              <a:tabLst/>
              <a:defRPr sz="1100" baseline="0">
                <a:latin typeface="+mn-lt"/>
              </a:defRPr>
            </a:lvl2pPr>
            <a:lvl3pPr marL="102260" indent="-102260">
              <a:lnSpc>
                <a:spcPct val="100000"/>
              </a:lnSpc>
              <a:spcBef>
                <a:spcPts val="0"/>
              </a:spcBef>
              <a:spcAft>
                <a:spcPts val="600"/>
              </a:spcAft>
              <a:buClr>
                <a:schemeClr val="accent4"/>
              </a:buClr>
              <a:buSzPct val="110000"/>
              <a:buFont typeface="Arial" panose="020B0604020202020204" pitchFamily="34" charset="0"/>
              <a:buChar char="•"/>
              <a:defRPr sz="1100" baseline="0">
                <a:latin typeface="+mn-lt"/>
              </a:defRPr>
            </a:lvl3pPr>
            <a:lvl4pPr marL="250745" indent="-148486">
              <a:lnSpc>
                <a:spcPct val="100000"/>
              </a:lnSpc>
              <a:spcBef>
                <a:spcPts val="0"/>
              </a:spcBef>
              <a:spcAft>
                <a:spcPts val="400"/>
              </a:spcAft>
              <a:buClr>
                <a:schemeClr val="accent4"/>
              </a:buClr>
              <a:buSzPct val="110000"/>
              <a:buFont typeface="Arial" panose="020B0604020202020204" pitchFamily="34" charset="0"/>
              <a:buChar char="–"/>
              <a:defRPr sz="1100">
                <a:latin typeface="+mn-lt"/>
              </a:defRPr>
            </a:lvl4pPr>
            <a:lvl5pPr marL="353004" indent="-102260">
              <a:lnSpc>
                <a:spcPct val="100000"/>
              </a:lnSpc>
              <a:spcBef>
                <a:spcPts val="0"/>
              </a:spcBef>
              <a:spcAft>
                <a:spcPts val="400"/>
              </a:spcAft>
              <a:buClr>
                <a:schemeClr val="accent4"/>
              </a:buClr>
              <a:buSzPct val="110000"/>
              <a:buFont typeface="Arial" panose="020B0604020202020204" pitchFamily="34" charset="0"/>
              <a:buChar char="•"/>
              <a:defRPr lang="en-US" sz="1100" kern="1200" dirty="0">
                <a:solidFill>
                  <a:schemeClr val="tx1"/>
                </a:solidFill>
                <a:latin typeface="+mn-lt"/>
                <a:ea typeface="+mn-ea"/>
                <a:cs typeface="+mn-cs"/>
              </a:defRPr>
            </a:lvl5pPr>
            <a:lvl6pPr marL="607952" indent="-120470">
              <a:lnSpc>
                <a:spcPts val="1324"/>
              </a:lnSpc>
              <a:spcBef>
                <a:spcPts val="353"/>
              </a:spcBef>
              <a:spcAft>
                <a:spcPts val="0"/>
              </a:spcAft>
              <a:buClr>
                <a:schemeClr val="accent1"/>
              </a:buClr>
              <a:buSzPct val="120000"/>
              <a:buFont typeface="Arial" panose="020B0604020202020204" pitchFamily="34" charset="0"/>
              <a:buChar char="•"/>
              <a:defRPr sz="971"/>
            </a:lvl6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p:txBody>
      </p:sp>
      <p:sp>
        <p:nvSpPr>
          <p:cNvPr id="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grpSp>
        <p:nvGrpSpPr>
          <p:cNvPr id="11" name="Group 10"/>
          <p:cNvGrpSpPr>
            <a:grpSpLocks noChangeAspect="1"/>
          </p:cNvGrpSpPr>
          <p:nvPr userDrawn="1"/>
        </p:nvGrpSpPr>
        <p:grpSpPr>
          <a:xfrm>
            <a:off x="6812280" y="483320"/>
            <a:ext cx="2057400" cy="279311"/>
            <a:chOff x="7037041" y="653111"/>
            <a:chExt cx="1832322" cy="248755"/>
          </a:xfrm>
        </p:grpSpPr>
        <p:pic>
          <p:nvPicPr>
            <p:cNvPr id="12" name="Picture 11"/>
            <p:cNvPicPr>
              <a:picLocks noChangeAspect="1"/>
            </p:cNvPicPr>
            <p:nvPr userDrawn="1"/>
          </p:nvPicPr>
          <p:blipFill>
            <a:blip r:embed="rId2"/>
            <a:stretch>
              <a:fillRect/>
            </a:stretch>
          </p:blipFill>
          <p:spPr>
            <a:xfrm>
              <a:off x="7419442" y="685800"/>
              <a:ext cx="1449921" cy="216066"/>
            </a:xfrm>
            <a:prstGeom prst="rect">
              <a:avLst/>
            </a:prstGeom>
          </p:spPr>
        </p:pic>
        <p:grpSp>
          <p:nvGrpSpPr>
            <p:cNvPr id="13" name="Group 12"/>
            <p:cNvGrpSpPr/>
            <p:nvPr userDrawn="1"/>
          </p:nvGrpSpPr>
          <p:grpSpPr>
            <a:xfrm>
              <a:off x="7037041" y="653111"/>
              <a:ext cx="339127" cy="246432"/>
              <a:chOff x="7028410" y="609836"/>
              <a:chExt cx="381361" cy="277123"/>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410" y="609836"/>
                <a:ext cx="381361" cy="277123"/>
              </a:xfrm>
              <a:prstGeom prst="rect">
                <a:avLst/>
              </a:prstGeom>
            </p:spPr>
          </p:pic>
          <p:sp>
            <p:nvSpPr>
              <p:cNvPr id="15" name="Freeform 14"/>
              <p:cNvSpPr>
                <a:spLocks noEditPoints="1"/>
              </p:cNvSpPr>
              <p:nvPr/>
            </p:nvSpPr>
            <p:spPr bwMode="auto">
              <a:xfrm>
                <a:off x="7386160" y="839565"/>
                <a:ext cx="18288" cy="18288"/>
              </a:xfrm>
              <a:custGeom>
                <a:avLst/>
                <a:gdLst>
                  <a:gd name="T0" fmla="*/ 43 w 481"/>
                  <a:gd name="T1" fmla="*/ 238 h 476"/>
                  <a:gd name="T2" fmla="*/ 240 w 481"/>
                  <a:gd name="T3" fmla="*/ 35 h 476"/>
                  <a:gd name="T4" fmla="*/ 438 w 481"/>
                  <a:gd name="T5" fmla="*/ 238 h 476"/>
                  <a:gd name="T6" fmla="*/ 240 w 481"/>
                  <a:gd name="T7" fmla="*/ 439 h 476"/>
                  <a:gd name="T8" fmla="*/ 43 w 481"/>
                  <a:gd name="T9" fmla="*/ 238 h 476"/>
                  <a:gd name="T10" fmla="*/ 240 w 481"/>
                  <a:gd name="T11" fmla="*/ 476 h 476"/>
                  <a:gd name="T12" fmla="*/ 481 w 481"/>
                  <a:gd name="T13" fmla="*/ 238 h 476"/>
                  <a:gd name="T14" fmla="*/ 240 w 481"/>
                  <a:gd name="T15" fmla="*/ 0 h 476"/>
                  <a:gd name="T16" fmla="*/ 0 w 481"/>
                  <a:gd name="T17" fmla="*/ 238 h 476"/>
                  <a:gd name="T18" fmla="*/ 240 w 481"/>
                  <a:gd name="T19" fmla="*/ 476 h 476"/>
                  <a:gd name="T20" fmla="*/ 194 w 481"/>
                  <a:gd name="T21" fmla="*/ 254 h 476"/>
                  <a:gd name="T22" fmla="*/ 239 w 481"/>
                  <a:gd name="T23" fmla="*/ 254 h 476"/>
                  <a:gd name="T24" fmla="*/ 306 w 481"/>
                  <a:gd name="T25" fmla="*/ 365 h 476"/>
                  <a:gd name="T26" fmla="*/ 349 w 481"/>
                  <a:gd name="T27" fmla="*/ 365 h 476"/>
                  <a:gd name="T28" fmla="*/ 277 w 481"/>
                  <a:gd name="T29" fmla="*/ 253 h 476"/>
                  <a:gd name="T30" fmla="*/ 343 w 481"/>
                  <a:gd name="T31" fmla="*/ 183 h 476"/>
                  <a:gd name="T32" fmla="*/ 253 w 481"/>
                  <a:gd name="T33" fmla="*/ 111 h 476"/>
                  <a:gd name="T34" fmla="*/ 156 w 481"/>
                  <a:gd name="T35" fmla="*/ 111 h 476"/>
                  <a:gd name="T36" fmla="*/ 156 w 481"/>
                  <a:gd name="T37" fmla="*/ 365 h 476"/>
                  <a:gd name="T38" fmla="*/ 194 w 481"/>
                  <a:gd name="T39" fmla="*/ 365 h 476"/>
                  <a:gd name="T40" fmla="*/ 194 w 481"/>
                  <a:gd name="T41" fmla="*/ 254 h 476"/>
                  <a:gd name="T42" fmla="*/ 194 w 481"/>
                  <a:gd name="T43" fmla="*/ 221 h 476"/>
                  <a:gd name="T44" fmla="*/ 194 w 481"/>
                  <a:gd name="T45" fmla="*/ 143 h 476"/>
                  <a:gd name="T46" fmla="*/ 247 w 481"/>
                  <a:gd name="T47" fmla="*/ 143 h 476"/>
                  <a:gd name="T48" fmla="*/ 302 w 481"/>
                  <a:gd name="T49" fmla="*/ 181 h 476"/>
                  <a:gd name="T50" fmla="*/ 240 w 481"/>
                  <a:gd name="T51" fmla="*/ 221 h 476"/>
                  <a:gd name="T52" fmla="*/ 194 w 481"/>
                  <a:gd name="T53" fmla="*/ 2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1" h="476">
                    <a:moveTo>
                      <a:pt x="43" y="238"/>
                    </a:moveTo>
                    <a:cubicBezTo>
                      <a:pt x="43" y="122"/>
                      <a:pt x="131" y="35"/>
                      <a:pt x="240" y="35"/>
                    </a:cubicBezTo>
                    <a:cubicBezTo>
                      <a:pt x="351" y="35"/>
                      <a:pt x="438" y="122"/>
                      <a:pt x="438" y="238"/>
                    </a:cubicBezTo>
                    <a:cubicBezTo>
                      <a:pt x="438" y="354"/>
                      <a:pt x="351" y="439"/>
                      <a:pt x="240" y="439"/>
                    </a:cubicBezTo>
                    <a:cubicBezTo>
                      <a:pt x="131" y="439"/>
                      <a:pt x="43" y="354"/>
                      <a:pt x="43" y="238"/>
                    </a:cubicBezTo>
                    <a:moveTo>
                      <a:pt x="240" y="476"/>
                    </a:moveTo>
                    <a:cubicBezTo>
                      <a:pt x="371" y="476"/>
                      <a:pt x="481" y="375"/>
                      <a:pt x="481" y="238"/>
                    </a:cubicBezTo>
                    <a:cubicBezTo>
                      <a:pt x="481" y="101"/>
                      <a:pt x="371" y="0"/>
                      <a:pt x="240" y="0"/>
                    </a:cubicBezTo>
                    <a:cubicBezTo>
                      <a:pt x="111" y="0"/>
                      <a:pt x="0" y="101"/>
                      <a:pt x="0" y="238"/>
                    </a:cubicBezTo>
                    <a:cubicBezTo>
                      <a:pt x="0" y="375"/>
                      <a:pt x="111" y="476"/>
                      <a:pt x="240" y="476"/>
                    </a:cubicBezTo>
                    <a:moveTo>
                      <a:pt x="194" y="254"/>
                    </a:moveTo>
                    <a:cubicBezTo>
                      <a:pt x="239" y="254"/>
                      <a:pt x="239" y="254"/>
                      <a:pt x="239" y="254"/>
                    </a:cubicBezTo>
                    <a:cubicBezTo>
                      <a:pt x="306" y="365"/>
                      <a:pt x="306" y="365"/>
                      <a:pt x="306" y="365"/>
                    </a:cubicBezTo>
                    <a:cubicBezTo>
                      <a:pt x="349" y="365"/>
                      <a:pt x="349" y="365"/>
                      <a:pt x="349" y="365"/>
                    </a:cubicBezTo>
                    <a:cubicBezTo>
                      <a:pt x="277" y="253"/>
                      <a:pt x="277" y="253"/>
                      <a:pt x="277" y="253"/>
                    </a:cubicBezTo>
                    <a:cubicBezTo>
                      <a:pt x="314" y="249"/>
                      <a:pt x="343" y="229"/>
                      <a:pt x="343" y="183"/>
                    </a:cubicBezTo>
                    <a:cubicBezTo>
                      <a:pt x="343" y="133"/>
                      <a:pt x="313" y="111"/>
                      <a:pt x="253" y="111"/>
                    </a:cubicBezTo>
                    <a:cubicBezTo>
                      <a:pt x="156" y="111"/>
                      <a:pt x="156" y="111"/>
                      <a:pt x="156" y="111"/>
                    </a:cubicBezTo>
                    <a:cubicBezTo>
                      <a:pt x="156" y="365"/>
                      <a:pt x="156" y="365"/>
                      <a:pt x="156" y="365"/>
                    </a:cubicBezTo>
                    <a:cubicBezTo>
                      <a:pt x="194" y="365"/>
                      <a:pt x="194" y="365"/>
                      <a:pt x="194" y="365"/>
                    </a:cubicBezTo>
                    <a:lnTo>
                      <a:pt x="194" y="254"/>
                    </a:lnTo>
                    <a:close/>
                    <a:moveTo>
                      <a:pt x="194" y="221"/>
                    </a:moveTo>
                    <a:cubicBezTo>
                      <a:pt x="194" y="143"/>
                      <a:pt x="194" y="143"/>
                      <a:pt x="194" y="143"/>
                    </a:cubicBezTo>
                    <a:cubicBezTo>
                      <a:pt x="247" y="143"/>
                      <a:pt x="247" y="143"/>
                      <a:pt x="247" y="143"/>
                    </a:cubicBezTo>
                    <a:cubicBezTo>
                      <a:pt x="274" y="143"/>
                      <a:pt x="302" y="149"/>
                      <a:pt x="302" y="181"/>
                    </a:cubicBezTo>
                    <a:cubicBezTo>
                      <a:pt x="302" y="219"/>
                      <a:pt x="273" y="221"/>
                      <a:pt x="240" y="221"/>
                    </a:cubicBezTo>
                    <a:lnTo>
                      <a:pt x="194"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9" name="Text Placeholder 3"/>
          <p:cNvSpPr>
            <a:spLocks noGrp="1"/>
          </p:cNvSpPr>
          <p:nvPr>
            <p:ph type="body" sz="quarter" idx="26" hasCustomPrompt="1"/>
          </p:nvPr>
        </p:nvSpPr>
        <p:spPr>
          <a:xfrm>
            <a:off x="274320" y="6404875"/>
            <a:ext cx="8503920" cy="138499"/>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p:txBody>
      </p:sp>
    </p:spTree>
    <p:extLst>
      <p:ext uri="{BB962C8B-B14F-4D97-AF65-F5344CB8AC3E}">
        <p14:creationId xmlns:p14="http://schemas.microsoft.com/office/powerpoint/2010/main" val="4025386270"/>
      </p:ext>
    </p:extLst>
  </p:cSld>
  <p:clrMapOvr>
    <a:masterClrMapping/>
  </p:clrMapOvr>
  <p:extLst>
    <p:ext uri="{DCECCB84-F9BA-43D5-87BE-67443E8EF086}">
      <p15:sldGuideLst xmlns:p15="http://schemas.microsoft.com/office/powerpoint/2012/main">
        <p15:guide id="1" orient="horz" pos="696">
          <p15:clr>
            <a:srgbClr val="FBAE40"/>
          </p15:clr>
        </p15:guide>
        <p15:guide id="2" orient="horz" pos="2520">
          <p15:clr>
            <a:srgbClr val="FBAE40"/>
          </p15:clr>
        </p15:guide>
        <p15:guide id="3" pos="432">
          <p15:clr>
            <a:srgbClr val="FBAE40"/>
          </p15:clr>
        </p15:guide>
        <p15:guide id="4" pos="55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V Content :: Left with Titles">
    <p:spTree>
      <p:nvGrpSpPr>
        <p:cNvPr id="1" name=""/>
        <p:cNvGrpSpPr/>
        <p:nvPr/>
      </p:nvGrpSpPr>
      <p:grpSpPr>
        <a:xfrm>
          <a:off x="0" y="0"/>
          <a:ext cx="0" cy="0"/>
          <a:chOff x="0" y="0"/>
          <a:chExt cx="0" cy="0"/>
        </a:xfrm>
      </p:grpSpPr>
      <p:sp>
        <p:nvSpPr>
          <p:cNvPr id="11"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9" name="Content Placeholder 2"/>
          <p:cNvSpPr>
            <a:spLocks noGrp="1"/>
          </p:cNvSpPr>
          <p:nvPr>
            <p:ph sz="quarter" idx="28" hasCustomPrompt="1"/>
          </p:nvPr>
        </p:nvSpPr>
        <p:spPr>
          <a:xfrm>
            <a:off x="274320" y="192024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Text Placeholder 3"/>
          <p:cNvSpPr>
            <a:spLocks noGrp="1"/>
          </p:cNvSpPr>
          <p:nvPr>
            <p:ph type="body" sz="quarter" idx="29" hasCustomPrompt="1"/>
          </p:nvPr>
        </p:nvSpPr>
        <p:spPr>
          <a:xfrm>
            <a:off x="27432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3" name="Content Placeholder 2"/>
          <p:cNvSpPr>
            <a:spLocks noGrp="1"/>
          </p:cNvSpPr>
          <p:nvPr>
            <p:ph sz="quarter" idx="30" hasCustomPrompt="1"/>
          </p:nvPr>
        </p:nvSpPr>
        <p:spPr>
          <a:xfrm>
            <a:off x="475488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43824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V Content with Titles">
    <p:spTree>
      <p:nvGrpSpPr>
        <p:cNvPr id="1" name=""/>
        <p:cNvGrpSpPr/>
        <p:nvPr/>
      </p:nvGrpSpPr>
      <p:grpSpPr>
        <a:xfrm>
          <a:off x="0" y="0"/>
          <a:ext cx="0" cy="0"/>
          <a:chOff x="0" y="0"/>
          <a:chExt cx="0" cy="0"/>
        </a:xfrm>
      </p:grpSpPr>
      <p:sp>
        <p:nvSpPr>
          <p:cNvPr id="15"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28" hasCustomPrompt="1"/>
          </p:nvPr>
        </p:nvSpPr>
        <p:spPr>
          <a:xfrm>
            <a:off x="274320" y="192024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Text Placeholder 3"/>
          <p:cNvSpPr>
            <a:spLocks noGrp="1"/>
          </p:cNvSpPr>
          <p:nvPr>
            <p:ph type="body" sz="quarter" idx="29" hasCustomPrompt="1"/>
          </p:nvPr>
        </p:nvSpPr>
        <p:spPr>
          <a:xfrm>
            <a:off x="27432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6" name="Content Placeholder 2"/>
          <p:cNvSpPr>
            <a:spLocks noGrp="1"/>
          </p:cNvSpPr>
          <p:nvPr>
            <p:ph sz="quarter" idx="30" hasCustomPrompt="1"/>
          </p:nvPr>
        </p:nvSpPr>
        <p:spPr>
          <a:xfrm>
            <a:off x="4754880" y="1920240"/>
            <a:ext cx="4114800" cy="38404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Text Placeholder 3"/>
          <p:cNvSpPr>
            <a:spLocks noGrp="1"/>
          </p:cNvSpPr>
          <p:nvPr>
            <p:ph type="body" sz="quarter" idx="31"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9"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4080452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 :: 2 Right with Titles">
    <p:spTree>
      <p:nvGrpSpPr>
        <p:cNvPr id="1" name=""/>
        <p:cNvGrpSpPr/>
        <p:nvPr/>
      </p:nvGrpSpPr>
      <p:grpSpPr>
        <a:xfrm>
          <a:off x="0" y="0"/>
          <a:ext cx="0" cy="0"/>
          <a:chOff x="0" y="0"/>
          <a:chExt cx="0" cy="0"/>
        </a:xfrm>
      </p:grpSpPr>
      <p:sp>
        <p:nvSpPr>
          <p:cNvPr id="18"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Content Placeholder 2"/>
          <p:cNvSpPr>
            <a:spLocks noGrp="1"/>
          </p:cNvSpPr>
          <p:nvPr>
            <p:ph sz="quarter" idx="27" hasCustomPrompt="1"/>
          </p:nvPr>
        </p:nvSpPr>
        <p:spPr>
          <a:xfrm>
            <a:off x="27432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Content Placeholder 2"/>
          <p:cNvSpPr>
            <a:spLocks noGrp="1"/>
          </p:cNvSpPr>
          <p:nvPr>
            <p:ph sz="quarter" idx="30" hasCustomPrompt="1"/>
          </p:nvPr>
        </p:nvSpPr>
        <p:spPr>
          <a:xfrm>
            <a:off x="475488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0" name="Text Placeholder 3"/>
          <p:cNvSpPr>
            <a:spLocks noGrp="1"/>
          </p:cNvSpPr>
          <p:nvPr>
            <p:ph type="body" sz="quarter" idx="31"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1" name="Text Placeholder 3"/>
          <p:cNvSpPr>
            <a:spLocks noGrp="1"/>
          </p:cNvSpPr>
          <p:nvPr>
            <p:ph type="body" sz="quarter" idx="32" hasCustomPrompt="1"/>
          </p:nvPr>
        </p:nvSpPr>
        <p:spPr>
          <a:xfrm>
            <a:off x="475488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2" name="Content Placeholder 2"/>
          <p:cNvSpPr>
            <a:spLocks noGrp="1"/>
          </p:cNvSpPr>
          <p:nvPr>
            <p:ph sz="quarter" idx="33" hasCustomPrompt="1"/>
          </p:nvPr>
        </p:nvSpPr>
        <p:spPr>
          <a:xfrm>
            <a:off x="475488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661621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 2 Left with Titles">
    <p:spTree>
      <p:nvGrpSpPr>
        <p:cNvPr id="1" name=""/>
        <p:cNvGrpSpPr/>
        <p:nvPr/>
      </p:nvGrpSpPr>
      <p:grpSpPr>
        <a:xfrm>
          <a:off x="0" y="0"/>
          <a:ext cx="0" cy="0"/>
          <a:chOff x="0" y="0"/>
          <a:chExt cx="0" cy="0"/>
        </a:xfrm>
      </p:grpSpPr>
      <p:sp>
        <p:nvSpPr>
          <p:cNvPr id="11" name="Text Placeholder 3"/>
          <p:cNvSpPr>
            <a:spLocks noGrp="1"/>
          </p:cNvSpPr>
          <p:nvPr>
            <p:ph type="body" sz="quarter" idx="18"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8" name="Content Placeholder 2"/>
          <p:cNvSpPr>
            <a:spLocks noGrp="1"/>
          </p:cNvSpPr>
          <p:nvPr>
            <p:ph sz="quarter" idx="30" hasCustomPrompt="1"/>
          </p:nvPr>
        </p:nvSpPr>
        <p:spPr>
          <a:xfrm>
            <a:off x="27432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9" name="Text Placeholder 3"/>
          <p:cNvSpPr>
            <a:spLocks noGrp="1"/>
          </p:cNvSpPr>
          <p:nvPr>
            <p:ph type="body" sz="quarter" idx="31" hasCustomPrompt="1"/>
          </p:nvPr>
        </p:nvSpPr>
        <p:spPr>
          <a:xfrm>
            <a:off x="27432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0" name="Text Placeholder 3"/>
          <p:cNvSpPr>
            <a:spLocks noGrp="1"/>
          </p:cNvSpPr>
          <p:nvPr>
            <p:ph type="body" sz="quarter" idx="32" hasCustomPrompt="1"/>
          </p:nvPr>
        </p:nvSpPr>
        <p:spPr>
          <a:xfrm>
            <a:off x="27432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1" name="Content Placeholder 2"/>
          <p:cNvSpPr>
            <a:spLocks noGrp="1"/>
          </p:cNvSpPr>
          <p:nvPr>
            <p:ph sz="quarter" idx="33" hasCustomPrompt="1"/>
          </p:nvPr>
        </p:nvSpPr>
        <p:spPr>
          <a:xfrm>
            <a:off x="27432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2" name="Content Placeholder 2"/>
          <p:cNvSpPr>
            <a:spLocks noGrp="1"/>
          </p:cNvSpPr>
          <p:nvPr>
            <p:ph sz="quarter" idx="34" hasCustomPrompt="1"/>
          </p:nvPr>
        </p:nvSpPr>
        <p:spPr>
          <a:xfrm>
            <a:off x="4754880" y="1371600"/>
            <a:ext cx="41148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2"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670822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with Titles">
    <p:spTree>
      <p:nvGrpSpPr>
        <p:cNvPr id="1" name=""/>
        <p:cNvGrpSpPr/>
        <p:nvPr/>
      </p:nvGrpSpPr>
      <p:grpSpPr>
        <a:xfrm>
          <a:off x="0" y="0"/>
          <a:ext cx="0" cy="0"/>
          <a:chOff x="0" y="0"/>
          <a:chExt cx="0" cy="0"/>
        </a:xfrm>
      </p:grpSpPr>
      <p:sp>
        <p:nvSpPr>
          <p:cNvPr id="22"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1" name="Content Placeholder 2"/>
          <p:cNvSpPr>
            <a:spLocks noGrp="1"/>
          </p:cNvSpPr>
          <p:nvPr>
            <p:ph sz="quarter" idx="30" hasCustomPrompt="1"/>
          </p:nvPr>
        </p:nvSpPr>
        <p:spPr>
          <a:xfrm>
            <a:off x="27432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Text Placeholder 3"/>
          <p:cNvSpPr>
            <a:spLocks noGrp="1"/>
          </p:cNvSpPr>
          <p:nvPr>
            <p:ph type="body" sz="quarter" idx="31" hasCustomPrompt="1"/>
          </p:nvPr>
        </p:nvSpPr>
        <p:spPr>
          <a:xfrm>
            <a:off x="27432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4" name="Text Placeholder 3"/>
          <p:cNvSpPr>
            <a:spLocks noGrp="1"/>
          </p:cNvSpPr>
          <p:nvPr>
            <p:ph type="body" sz="quarter" idx="32" hasCustomPrompt="1"/>
          </p:nvPr>
        </p:nvSpPr>
        <p:spPr>
          <a:xfrm>
            <a:off x="27432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5" name="Content Placeholder 2"/>
          <p:cNvSpPr>
            <a:spLocks noGrp="1"/>
          </p:cNvSpPr>
          <p:nvPr>
            <p:ph sz="quarter" idx="33" hasCustomPrompt="1"/>
          </p:nvPr>
        </p:nvSpPr>
        <p:spPr>
          <a:xfrm>
            <a:off x="27432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6" name="Content Placeholder 2"/>
          <p:cNvSpPr>
            <a:spLocks noGrp="1"/>
          </p:cNvSpPr>
          <p:nvPr>
            <p:ph sz="quarter" idx="34" hasCustomPrompt="1"/>
          </p:nvPr>
        </p:nvSpPr>
        <p:spPr>
          <a:xfrm>
            <a:off x="475488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Text Placeholder 3"/>
          <p:cNvSpPr>
            <a:spLocks noGrp="1"/>
          </p:cNvSpPr>
          <p:nvPr>
            <p:ph type="body" sz="quarter" idx="35"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8" name="Text Placeholder 3"/>
          <p:cNvSpPr>
            <a:spLocks noGrp="1"/>
          </p:cNvSpPr>
          <p:nvPr>
            <p:ph type="body" sz="quarter" idx="36" hasCustomPrompt="1"/>
          </p:nvPr>
        </p:nvSpPr>
        <p:spPr>
          <a:xfrm>
            <a:off x="475488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9" name="Content Placeholder 2"/>
          <p:cNvSpPr>
            <a:spLocks noGrp="1"/>
          </p:cNvSpPr>
          <p:nvPr>
            <p:ph sz="quarter" idx="37" hasCustomPrompt="1"/>
          </p:nvPr>
        </p:nvSpPr>
        <p:spPr>
          <a:xfrm>
            <a:off x="475488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4"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2856672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Top Left No Titles">
    <p:spTree>
      <p:nvGrpSpPr>
        <p:cNvPr id="1" name=""/>
        <p:cNvGrpSpPr/>
        <p:nvPr/>
      </p:nvGrpSpPr>
      <p:grpSpPr>
        <a:xfrm>
          <a:off x="0" y="0"/>
          <a:ext cx="0" cy="0"/>
          <a:chOff x="0" y="0"/>
          <a:chExt cx="0" cy="0"/>
        </a:xfrm>
      </p:grpSpPr>
      <p:sp>
        <p:nvSpPr>
          <p:cNvPr id="15"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30" hasCustomPrompt="1"/>
          </p:nvPr>
        </p:nvSpPr>
        <p:spPr>
          <a:xfrm>
            <a:off x="274320" y="137160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1" name="Text Placeholder 3"/>
          <p:cNvSpPr>
            <a:spLocks noGrp="1"/>
          </p:cNvSpPr>
          <p:nvPr>
            <p:ph type="body" sz="quarter" idx="32" hasCustomPrompt="1"/>
          </p:nvPr>
        </p:nvSpPr>
        <p:spPr>
          <a:xfrm>
            <a:off x="27432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2" name="Content Placeholder 2"/>
          <p:cNvSpPr>
            <a:spLocks noGrp="1"/>
          </p:cNvSpPr>
          <p:nvPr>
            <p:ph sz="quarter" idx="33" hasCustomPrompt="1"/>
          </p:nvPr>
        </p:nvSpPr>
        <p:spPr>
          <a:xfrm>
            <a:off x="27432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3" name="Content Placeholder 2"/>
          <p:cNvSpPr>
            <a:spLocks noGrp="1"/>
          </p:cNvSpPr>
          <p:nvPr>
            <p:ph sz="quarter" idx="34" hasCustomPrompt="1"/>
          </p:nvPr>
        </p:nvSpPr>
        <p:spPr>
          <a:xfrm>
            <a:off x="475488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Text Placeholder 3"/>
          <p:cNvSpPr>
            <a:spLocks noGrp="1"/>
          </p:cNvSpPr>
          <p:nvPr>
            <p:ph type="body" sz="quarter" idx="35"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5" name="Text Placeholder 3"/>
          <p:cNvSpPr>
            <a:spLocks noGrp="1"/>
          </p:cNvSpPr>
          <p:nvPr>
            <p:ph type="body" sz="quarter" idx="36" hasCustomPrompt="1"/>
          </p:nvPr>
        </p:nvSpPr>
        <p:spPr>
          <a:xfrm>
            <a:off x="475488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6" name="Content Placeholder 2"/>
          <p:cNvSpPr>
            <a:spLocks noGrp="1"/>
          </p:cNvSpPr>
          <p:nvPr>
            <p:ph sz="quarter" idx="37" hasCustomPrompt="1"/>
          </p:nvPr>
        </p:nvSpPr>
        <p:spPr>
          <a:xfrm>
            <a:off x="475488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4"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52918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spTree>
      <p:nvGrpSpPr>
        <p:cNvPr id="1" name=""/>
        <p:cNvGrpSpPr/>
        <p:nvPr/>
      </p:nvGrpSpPr>
      <p:grpSpPr>
        <a:xfrm>
          <a:off x="0" y="0"/>
          <a:ext cx="0" cy="0"/>
          <a:chOff x="0" y="0"/>
          <a:chExt cx="0" cy="0"/>
        </a:xfrm>
      </p:grpSpPr>
      <p:sp>
        <p:nvSpPr>
          <p:cNvPr id="22"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2" name="Content Placeholder 2"/>
          <p:cNvSpPr>
            <a:spLocks noGrp="1"/>
          </p:cNvSpPr>
          <p:nvPr>
            <p:ph sz="quarter" idx="30" hasCustomPrompt="1"/>
          </p:nvPr>
        </p:nvSpPr>
        <p:spPr>
          <a:xfrm>
            <a:off x="27432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0" name="Text Placeholder 3"/>
          <p:cNvSpPr>
            <a:spLocks noGrp="1"/>
          </p:cNvSpPr>
          <p:nvPr>
            <p:ph type="body" sz="quarter" idx="31" hasCustomPrompt="1"/>
          </p:nvPr>
        </p:nvSpPr>
        <p:spPr>
          <a:xfrm>
            <a:off x="27432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1" name="Text Placeholder 3"/>
          <p:cNvSpPr>
            <a:spLocks noGrp="1"/>
          </p:cNvSpPr>
          <p:nvPr>
            <p:ph type="body" sz="quarter" idx="32" hasCustomPrompt="1"/>
          </p:nvPr>
        </p:nvSpPr>
        <p:spPr>
          <a:xfrm>
            <a:off x="274320" y="374904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3" name="Content Placeholder 2"/>
          <p:cNvSpPr>
            <a:spLocks noGrp="1"/>
          </p:cNvSpPr>
          <p:nvPr>
            <p:ph sz="quarter" idx="33" hasCustomPrompt="1"/>
          </p:nvPr>
        </p:nvSpPr>
        <p:spPr>
          <a:xfrm>
            <a:off x="274320" y="429768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4" name="Content Placeholder 2"/>
          <p:cNvSpPr>
            <a:spLocks noGrp="1"/>
          </p:cNvSpPr>
          <p:nvPr>
            <p:ph sz="quarter" idx="34" hasCustomPrompt="1"/>
          </p:nvPr>
        </p:nvSpPr>
        <p:spPr>
          <a:xfrm>
            <a:off x="4754880" y="1920240"/>
            <a:ext cx="41148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Text Placeholder 3"/>
          <p:cNvSpPr>
            <a:spLocks noGrp="1"/>
          </p:cNvSpPr>
          <p:nvPr>
            <p:ph type="body" sz="quarter" idx="35" hasCustomPrompt="1"/>
          </p:nvPr>
        </p:nvSpPr>
        <p:spPr>
          <a:xfrm>
            <a:off x="4754880" y="1371600"/>
            <a:ext cx="4114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7" name="Content Placeholder 2"/>
          <p:cNvSpPr>
            <a:spLocks noGrp="1"/>
          </p:cNvSpPr>
          <p:nvPr>
            <p:ph sz="quarter" idx="37" hasCustomPrompt="1"/>
          </p:nvPr>
        </p:nvSpPr>
        <p:spPr>
          <a:xfrm>
            <a:off x="4754880" y="3749040"/>
            <a:ext cx="4114800" cy="201168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3"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4"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68111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ntent :: Left with No Titles">
    <p:spTree>
      <p:nvGrpSpPr>
        <p:cNvPr id="1" name=""/>
        <p:cNvGrpSpPr/>
        <p:nvPr/>
      </p:nvGrpSpPr>
      <p:grpSpPr>
        <a:xfrm>
          <a:off x="0" y="0"/>
          <a:ext cx="0" cy="0"/>
          <a:chOff x="0" y="0"/>
          <a:chExt cx="0" cy="0"/>
        </a:xfrm>
      </p:grpSpPr>
      <p:sp>
        <p:nvSpPr>
          <p:cNvPr id="16"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7" name="Content Placeholder 2"/>
          <p:cNvSpPr>
            <a:spLocks noGrp="1"/>
          </p:cNvSpPr>
          <p:nvPr>
            <p:ph sz="quarter" idx="30" hasCustomPrompt="1"/>
          </p:nvPr>
        </p:nvSpPr>
        <p:spPr>
          <a:xfrm>
            <a:off x="320040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Text Placeholder 3"/>
          <p:cNvSpPr>
            <a:spLocks noGrp="1"/>
          </p:cNvSpPr>
          <p:nvPr>
            <p:ph type="body" sz="quarter" idx="31" hasCustomPrompt="1"/>
          </p:nvPr>
        </p:nvSpPr>
        <p:spPr>
          <a:xfrm>
            <a:off x="320040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6" name="Text Placeholder 3"/>
          <p:cNvSpPr>
            <a:spLocks noGrp="1"/>
          </p:cNvSpPr>
          <p:nvPr>
            <p:ph type="body" sz="quarter" idx="32" hasCustomPrompt="1"/>
          </p:nvPr>
        </p:nvSpPr>
        <p:spPr>
          <a:xfrm>
            <a:off x="320040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7" name="Content Placeholder 2"/>
          <p:cNvSpPr>
            <a:spLocks noGrp="1"/>
          </p:cNvSpPr>
          <p:nvPr>
            <p:ph sz="quarter" idx="33" hasCustomPrompt="1"/>
          </p:nvPr>
        </p:nvSpPr>
        <p:spPr>
          <a:xfrm>
            <a:off x="320040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Content Placeholder 2"/>
          <p:cNvSpPr>
            <a:spLocks noGrp="1"/>
          </p:cNvSpPr>
          <p:nvPr>
            <p:ph sz="quarter" idx="34" hasCustomPrompt="1"/>
          </p:nvPr>
        </p:nvSpPr>
        <p:spPr>
          <a:xfrm>
            <a:off x="612648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9" name="Text Placeholder 3"/>
          <p:cNvSpPr>
            <a:spLocks noGrp="1"/>
          </p:cNvSpPr>
          <p:nvPr>
            <p:ph type="body" sz="quarter" idx="35" hasCustomPrompt="1"/>
          </p:nvPr>
        </p:nvSpPr>
        <p:spPr>
          <a:xfrm>
            <a:off x="612648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0" name="Text Placeholder 3"/>
          <p:cNvSpPr>
            <a:spLocks noGrp="1"/>
          </p:cNvSpPr>
          <p:nvPr>
            <p:ph type="body" sz="quarter" idx="36" hasCustomPrompt="1"/>
          </p:nvPr>
        </p:nvSpPr>
        <p:spPr>
          <a:xfrm>
            <a:off x="612648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1" name="Content Placeholder 2"/>
          <p:cNvSpPr>
            <a:spLocks noGrp="1"/>
          </p:cNvSpPr>
          <p:nvPr>
            <p:ph sz="quarter" idx="37" hasCustomPrompt="1"/>
          </p:nvPr>
        </p:nvSpPr>
        <p:spPr>
          <a:xfrm>
            <a:off x="612648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Content Placeholder 2"/>
          <p:cNvSpPr>
            <a:spLocks noGrp="1"/>
          </p:cNvSpPr>
          <p:nvPr>
            <p:ph sz="quarter" idx="38" hasCustomPrompt="1"/>
          </p:nvPr>
        </p:nvSpPr>
        <p:spPr>
          <a:xfrm>
            <a:off x="274320" y="137160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4"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838553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spTree>
      <p:nvGrpSpPr>
        <p:cNvPr id="1" name=""/>
        <p:cNvGrpSpPr/>
        <p:nvPr/>
      </p:nvGrpSpPr>
      <p:grpSpPr>
        <a:xfrm>
          <a:off x="0" y="0"/>
          <a:ext cx="0" cy="0"/>
          <a:chOff x="0" y="0"/>
          <a:chExt cx="0" cy="0"/>
        </a:xfrm>
      </p:grpSpPr>
      <p:sp>
        <p:nvSpPr>
          <p:cNvPr id="16"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7" name="Content Placeholder 2"/>
          <p:cNvSpPr>
            <a:spLocks noGrp="1"/>
          </p:cNvSpPr>
          <p:nvPr>
            <p:ph sz="quarter" idx="30" hasCustomPrompt="1"/>
          </p:nvPr>
        </p:nvSpPr>
        <p:spPr>
          <a:xfrm>
            <a:off x="27432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5" name="Text Placeholder 3"/>
          <p:cNvSpPr>
            <a:spLocks noGrp="1"/>
          </p:cNvSpPr>
          <p:nvPr>
            <p:ph type="body" sz="quarter" idx="31" hasCustomPrompt="1"/>
          </p:nvPr>
        </p:nvSpPr>
        <p:spPr>
          <a:xfrm>
            <a:off x="27432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6" name="Text Placeholder 3"/>
          <p:cNvSpPr>
            <a:spLocks noGrp="1"/>
          </p:cNvSpPr>
          <p:nvPr>
            <p:ph type="body" sz="quarter" idx="32" hasCustomPrompt="1"/>
          </p:nvPr>
        </p:nvSpPr>
        <p:spPr>
          <a:xfrm>
            <a:off x="27432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7" name="Content Placeholder 2"/>
          <p:cNvSpPr>
            <a:spLocks noGrp="1"/>
          </p:cNvSpPr>
          <p:nvPr>
            <p:ph sz="quarter" idx="33" hasCustomPrompt="1"/>
          </p:nvPr>
        </p:nvSpPr>
        <p:spPr>
          <a:xfrm>
            <a:off x="27432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8" name="Content Placeholder 2"/>
          <p:cNvSpPr>
            <a:spLocks noGrp="1"/>
          </p:cNvSpPr>
          <p:nvPr>
            <p:ph sz="quarter" idx="34" hasCustomPrompt="1"/>
          </p:nvPr>
        </p:nvSpPr>
        <p:spPr>
          <a:xfrm>
            <a:off x="320040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9" name="Text Placeholder 3"/>
          <p:cNvSpPr>
            <a:spLocks noGrp="1"/>
          </p:cNvSpPr>
          <p:nvPr>
            <p:ph type="body" sz="quarter" idx="35" hasCustomPrompt="1"/>
          </p:nvPr>
        </p:nvSpPr>
        <p:spPr>
          <a:xfrm>
            <a:off x="320040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0" name="Text Placeholder 3"/>
          <p:cNvSpPr>
            <a:spLocks noGrp="1"/>
          </p:cNvSpPr>
          <p:nvPr>
            <p:ph type="body" sz="quarter" idx="36" hasCustomPrompt="1"/>
          </p:nvPr>
        </p:nvSpPr>
        <p:spPr>
          <a:xfrm>
            <a:off x="320040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1" name="Content Placeholder 2"/>
          <p:cNvSpPr>
            <a:spLocks noGrp="1"/>
          </p:cNvSpPr>
          <p:nvPr>
            <p:ph sz="quarter" idx="37" hasCustomPrompt="1"/>
          </p:nvPr>
        </p:nvSpPr>
        <p:spPr>
          <a:xfrm>
            <a:off x="320040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Content Placeholder 2"/>
          <p:cNvSpPr>
            <a:spLocks noGrp="1"/>
          </p:cNvSpPr>
          <p:nvPr>
            <p:ph sz="quarter" idx="38" hasCustomPrompt="1"/>
          </p:nvPr>
        </p:nvSpPr>
        <p:spPr>
          <a:xfrm>
            <a:off x="6126480" y="1371600"/>
            <a:ext cx="2743200" cy="438912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5"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4"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4272597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Content with Titles">
    <p:spTree>
      <p:nvGrpSpPr>
        <p:cNvPr id="1" name=""/>
        <p:cNvGrpSpPr/>
        <p:nvPr/>
      </p:nvGrpSpPr>
      <p:grpSpPr>
        <a:xfrm>
          <a:off x="0" y="0"/>
          <a:ext cx="0" cy="0"/>
          <a:chOff x="0" y="0"/>
          <a:chExt cx="0" cy="0"/>
        </a:xfrm>
      </p:grpSpPr>
      <p:sp>
        <p:nvSpPr>
          <p:cNvPr id="26"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25" name="Content Placeholder 2"/>
          <p:cNvSpPr>
            <a:spLocks noGrp="1"/>
          </p:cNvSpPr>
          <p:nvPr>
            <p:ph sz="quarter" idx="30" hasCustomPrompt="1"/>
          </p:nvPr>
        </p:nvSpPr>
        <p:spPr>
          <a:xfrm>
            <a:off x="27432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27" name="Text Placeholder 3"/>
          <p:cNvSpPr>
            <a:spLocks noGrp="1"/>
          </p:cNvSpPr>
          <p:nvPr>
            <p:ph type="body" sz="quarter" idx="31" hasCustomPrompt="1"/>
          </p:nvPr>
        </p:nvSpPr>
        <p:spPr>
          <a:xfrm>
            <a:off x="27432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8" name="Text Placeholder 3"/>
          <p:cNvSpPr>
            <a:spLocks noGrp="1"/>
          </p:cNvSpPr>
          <p:nvPr>
            <p:ph type="body" sz="quarter" idx="32" hasCustomPrompt="1"/>
          </p:nvPr>
        </p:nvSpPr>
        <p:spPr>
          <a:xfrm>
            <a:off x="27432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29" name="Content Placeholder 2"/>
          <p:cNvSpPr>
            <a:spLocks noGrp="1"/>
          </p:cNvSpPr>
          <p:nvPr>
            <p:ph sz="quarter" idx="33" hasCustomPrompt="1"/>
          </p:nvPr>
        </p:nvSpPr>
        <p:spPr>
          <a:xfrm>
            <a:off x="27432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0" name="Content Placeholder 2"/>
          <p:cNvSpPr>
            <a:spLocks noGrp="1"/>
          </p:cNvSpPr>
          <p:nvPr>
            <p:ph sz="quarter" idx="34" hasCustomPrompt="1"/>
          </p:nvPr>
        </p:nvSpPr>
        <p:spPr>
          <a:xfrm>
            <a:off x="320040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1" name="Text Placeholder 3"/>
          <p:cNvSpPr>
            <a:spLocks noGrp="1"/>
          </p:cNvSpPr>
          <p:nvPr>
            <p:ph type="body" sz="quarter" idx="35" hasCustomPrompt="1"/>
          </p:nvPr>
        </p:nvSpPr>
        <p:spPr>
          <a:xfrm>
            <a:off x="320040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2" name="Text Placeholder 3"/>
          <p:cNvSpPr>
            <a:spLocks noGrp="1"/>
          </p:cNvSpPr>
          <p:nvPr>
            <p:ph type="body" sz="quarter" idx="36" hasCustomPrompt="1"/>
          </p:nvPr>
        </p:nvSpPr>
        <p:spPr>
          <a:xfrm>
            <a:off x="320040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3" name="Content Placeholder 2"/>
          <p:cNvSpPr>
            <a:spLocks noGrp="1"/>
          </p:cNvSpPr>
          <p:nvPr>
            <p:ph sz="quarter" idx="37" hasCustomPrompt="1"/>
          </p:nvPr>
        </p:nvSpPr>
        <p:spPr>
          <a:xfrm>
            <a:off x="320040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4" name="Content Placeholder 2"/>
          <p:cNvSpPr>
            <a:spLocks noGrp="1"/>
          </p:cNvSpPr>
          <p:nvPr>
            <p:ph sz="quarter" idx="38" hasCustomPrompt="1"/>
          </p:nvPr>
        </p:nvSpPr>
        <p:spPr>
          <a:xfrm>
            <a:off x="6126480" y="192024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35" name="Text Placeholder 3"/>
          <p:cNvSpPr>
            <a:spLocks noGrp="1"/>
          </p:cNvSpPr>
          <p:nvPr>
            <p:ph type="body" sz="quarter" idx="39" hasCustomPrompt="1"/>
          </p:nvPr>
        </p:nvSpPr>
        <p:spPr>
          <a:xfrm>
            <a:off x="6126480" y="137160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6" name="Text Placeholder 3"/>
          <p:cNvSpPr>
            <a:spLocks noGrp="1"/>
          </p:cNvSpPr>
          <p:nvPr>
            <p:ph type="body" sz="quarter" idx="40" hasCustomPrompt="1"/>
          </p:nvPr>
        </p:nvSpPr>
        <p:spPr>
          <a:xfrm>
            <a:off x="6126480" y="3749040"/>
            <a:ext cx="27432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37" name="Content Placeholder 2"/>
          <p:cNvSpPr>
            <a:spLocks noGrp="1"/>
          </p:cNvSpPr>
          <p:nvPr>
            <p:ph sz="quarter" idx="41" hasCustomPrompt="1"/>
          </p:nvPr>
        </p:nvSpPr>
        <p:spPr>
          <a:xfrm>
            <a:off x="6126480" y="4297680"/>
            <a:ext cx="2743200" cy="1463040"/>
          </a:xfrm>
          <a:prstGeom prst="rect">
            <a:avLst/>
          </a:prstGeom>
        </p:spPr>
        <p:txBody>
          <a:bodyPr wrap="square" lIns="0" tIns="0" rIns="0" bIns="0"/>
          <a:lstStyle>
            <a:lvl1pPr marL="0" indent="0">
              <a:lnSpc>
                <a:spcPct val="100000"/>
              </a:lnSpc>
              <a:spcBef>
                <a:spcPts val="0"/>
              </a:spcBef>
              <a:spcAft>
                <a:spcPts val="600"/>
              </a:spcAft>
              <a:buClr>
                <a:schemeClr val="accent4"/>
              </a:buClr>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Clr>
                <a:schemeClr val="accent4"/>
              </a:buClr>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chemeClr val="accent4"/>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7"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9"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85730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projected)">
    <p:spTree>
      <p:nvGrpSpPr>
        <p:cNvPr id="1" name=""/>
        <p:cNvGrpSpPr/>
        <p:nvPr/>
      </p:nvGrpSpPr>
      <p:grpSpPr>
        <a:xfrm>
          <a:off x="0" y="0"/>
          <a:ext cx="0" cy="0"/>
          <a:chOff x="0" y="0"/>
          <a:chExt cx="0" cy="0"/>
        </a:xfrm>
      </p:grpSpPr>
      <p:sp>
        <p:nvSpPr>
          <p:cNvPr id="3"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5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grpSp>
        <p:nvGrpSpPr>
          <p:cNvPr id="10" name="Group 9"/>
          <p:cNvGrpSpPr>
            <a:grpSpLocks noChangeAspect="1"/>
          </p:cNvGrpSpPr>
          <p:nvPr userDrawn="1"/>
        </p:nvGrpSpPr>
        <p:grpSpPr>
          <a:xfrm>
            <a:off x="6812280" y="483320"/>
            <a:ext cx="2057400" cy="279311"/>
            <a:chOff x="7037041" y="653111"/>
            <a:chExt cx="1832322" cy="248755"/>
          </a:xfrm>
        </p:grpSpPr>
        <p:pic>
          <p:nvPicPr>
            <p:cNvPr id="11" name="Picture 10"/>
            <p:cNvPicPr>
              <a:picLocks noChangeAspect="1"/>
            </p:cNvPicPr>
            <p:nvPr userDrawn="1"/>
          </p:nvPicPr>
          <p:blipFill>
            <a:blip r:embed="rId2"/>
            <a:stretch>
              <a:fillRect/>
            </a:stretch>
          </p:blipFill>
          <p:spPr>
            <a:xfrm>
              <a:off x="7419442" y="685800"/>
              <a:ext cx="1449921" cy="216066"/>
            </a:xfrm>
            <a:prstGeom prst="rect">
              <a:avLst/>
            </a:prstGeom>
          </p:spPr>
        </p:pic>
        <p:grpSp>
          <p:nvGrpSpPr>
            <p:cNvPr id="12" name="Group 11"/>
            <p:cNvGrpSpPr/>
            <p:nvPr userDrawn="1"/>
          </p:nvGrpSpPr>
          <p:grpSpPr>
            <a:xfrm>
              <a:off x="7037041" y="653111"/>
              <a:ext cx="339127" cy="246432"/>
              <a:chOff x="7028410" y="609836"/>
              <a:chExt cx="381361" cy="277123"/>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410" y="609836"/>
                <a:ext cx="381361" cy="277123"/>
              </a:xfrm>
              <a:prstGeom prst="rect">
                <a:avLst/>
              </a:prstGeom>
            </p:spPr>
          </p:pic>
          <p:sp>
            <p:nvSpPr>
              <p:cNvPr id="14" name="Freeform 13"/>
              <p:cNvSpPr>
                <a:spLocks noEditPoints="1"/>
              </p:cNvSpPr>
              <p:nvPr/>
            </p:nvSpPr>
            <p:spPr bwMode="auto">
              <a:xfrm>
                <a:off x="7386160" y="839565"/>
                <a:ext cx="18288" cy="18288"/>
              </a:xfrm>
              <a:custGeom>
                <a:avLst/>
                <a:gdLst>
                  <a:gd name="T0" fmla="*/ 43 w 481"/>
                  <a:gd name="T1" fmla="*/ 238 h 476"/>
                  <a:gd name="T2" fmla="*/ 240 w 481"/>
                  <a:gd name="T3" fmla="*/ 35 h 476"/>
                  <a:gd name="T4" fmla="*/ 438 w 481"/>
                  <a:gd name="T5" fmla="*/ 238 h 476"/>
                  <a:gd name="T6" fmla="*/ 240 w 481"/>
                  <a:gd name="T7" fmla="*/ 439 h 476"/>
                  <a:gd name="T8" fmla="*/ 43 w 481"/>
                  <a:gd name="T9" fmla="*/ 238 h 476"/>
                  <a:gd name="T10" fmla="*/ 240 w 481"/>
                  <a:gd name="T11" fmla="*/ 476 h 476"/>
                  <a:gd name="T12" fmla="*/ 481 w 481"/>
                  <a:gd name="T13" fmla="*/ 238 h 476"/>
                  <a:gd name="T14" fmla="*/ 240 w 481"/>
                  <a:gd name="T15" fmla="*/ 0 h 476"/>
                  <a:gd name="T16" fmla="*/ 0 w 481"/>
                  <a:gd name="T17" fmla="*/ 238 h 476"/>
                  <a:gd name="T18" fmla="*/ 240 w 481"/>
                  <a:gd name="T19" fmla="*/ 476 h 476"/>
                  <a:gd name="T20" fmla="*/ 194 w 481"/>
                  <a:gd name="T21" fmla="*/ 254 h 476"/>
                  <a:gd name="T22" fmla="*/ 239 w 481"/>
                  <a:gd name="T23" fmla="*/ 254 h 476"/>
                  <a:gd name="T24" fmla="*/ 306 w 481"/>
                  <a:gd name="T25" fmla="*/ 365 h 476"/>
                  <a:gd name="T26" fmla="*/ 349 w 481"/>
                  <a:gd name="T27" fmla="*/ 365 h 476"/>
                  <a:gd name="T28" fmla="*/ 277 w 481"/>
                  <a:gd name="T29" fmla="*/ 253 h 476"/>
                  <a:gd name="T30" fmla="*/ 343 w 481"/>
                  <a:gd name="T31" fmla="*/ 183 h 476"/>
                  <a:gd name="T32" fmla="*/ 253 w 481"/>
                  <a:gd name="T33" fmla="*/ 111 h 476"/>
                  <a:gd name="T34" fmla="*/ 156 w 481"/>
                  <a:gd name="T35" fmla="*/ 111 h 476"/>
                  <a:gd name="T36" fmla="*/ 156 w 481"/>
                  <a:gd name="T37" fmla="*/ 365 h 476"/>
                  <a:gd name="T38" fmla="*/ 194 w 481"/>
                  <a:gd name="T39" fmla="*/ 365 h 476"/>
                  <a:gd name="T40" fmla="*/ 194 w 481"/>
                  <a:gd name="T41" fmla="*/ 254 h 476"/>
                  <a:gd name="T42" fmla="*/ 194 w 481"/>
                  <a:gd name="T43" fmla="*/ 221 h 476"/>
                  <a:gd name="T44" fmla="*/ 194 w 481"/>
                  <a:gd name="T45" fmla="*/ 143 h 476"/>
                  <a:gd name="T46" fmla="*/ 247 w 481"/>
                  <a:gd name="T47" fmla="*/ 143 h 476"/>
                  <a:gd name="T48" fmla="*/ 302 w 481"/>
                  <a:gd name="T49" fmla="*/ 181 h 476"/>
                  <a:gd name="T50" fmla="*/ 240 w 481"/>
                  <a:gd name="T51" fmla="*/ 221 h 476"/>
                  <a:gd name="T52" fmla="*/ 194 w 481"/>
                  <a:gd name="T53" fmla="*/ 2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1" h="476">
                    <a:moveTo>
                      <a:pt x="43" y="238"/>
                    </a:moveTo>
                    <a:cubicBezTo>
                      <a:pt x="43" y="122"/>
                      <a:pt x="131" y="35"/>
                      <a:pt x="240" y="35"/>
                    </a:cubicBezTo>
                    <a:cubicBezTo>
                      <a:pt x="351" y="35"/>
                      <a:pt x="438" y="122"/>
                      <a:pt x="438" y="238"/>
                    </a:cubicBezTo>
                    <a:cubicBezTo>
                      <a:pt x="438" y="354"/>
                      <a:pt x="351" y="439"/>
                      <a:pt x="240" y="439"/>
                    </a:cubicBezTo>
                    <a:cubicBezTo>
                      <a:pt x="131" y="439"/>
                      <a:pt x="43" y="354"/>
                      <a:pt x="43" y="238"/>
                    </a:cubicBezTo>
                    <a:moveTo>
                      <a:pt x="240" y="476"/>
                    </a:moveTo>
                    <a:cubicBezTo>
                      <a:pt x="371" y="476"/>
                      <a:pt x="481" y="375"/>
                      <a:pt x="481" y="238"/>
                    </a:cubicBezTo>
                    <a:cubicBezTo>
                      <a:pt x="481" y="101"/>
                      <a:pt x="371" y="0"/>
                      <a:pt x="240" y="0"/>
                    </a:cubicBezTo>
                    <a:cubicBezTo>
                      <a:pt x="111" y="0"/>
                      <a:pt x="0" y="101"/>
                      <a:pt x="0" y="238"/>
                    </a:cubicBezTo>
                    <a:cubicBezTo>
                      <a:pt x="0" y="375"/>
                      <a:pt x="111" y="476"/>
                      <a:pt x="240" y="476"/>
                    </a:cubicBezTo>
                    <a:moveTo>
                      <a:pt x="194" y="254"/>
                    </a:moveTo>
                    <a:cubicBezTo>
                      <a:pt x="239" y="254"/>
                      <a:pt x="239" y="254"/>
                      <a:pt x="239" y="254"/>
                    </a:cubicBezTo>
                    <a:cubicBezTo>
                      <a:pt x="306" y="365"/>
                      <a:pt x="306" y="365"/>
                      <a:pt x="306" y="365"/>
                    </a:cubicBezTo>
                    <a:cubicBezTo>
                      <a:pt x="349" y="365"/>
                      <a:pt x="349" y="365"/>
                      <a:pt x="349" y="365"/>
                    </a:cubicBezTo>
                    <a:cubicBezTo>
                      <a:pt x="277" y="253"/>
                      <a:pt x="277" y="253"/>
                      <a:pt x="277" y="253"/>
                    </a:cubicBezTo>
                    <a:cubicBezTo>
                      <a:pt x="314" y="249"/>
                      <a:pt x="343" y="229"/>
                      <a:pt x="343" y="183"/>
                    </a:cubicBezTo>
                    <a:cubicBezTo>
                      <a:pt x="343" y="133"/>
                      <a:pt x="313" y="111"/>
                      <a:pt x="253" y="111"/>
                    </a:cubicBezTo>
                    <a:cubicBezTo>
                      <a:pt x="156" y="111"/>
                      <a:pt x="156" y="111"/>
                      <a:pt x="156" y="111"/>
                    </a:cubicBezTo>
                    <a:cubicBezTo>
                      <a:pt x="156" y="365"/>
                      <a:pt x="156" y="365"/>
                      <a:pt x="156" y="365"/>
                    </a:cubicBezTo>
                    <a:cubicBezTo>
                      <a:pt x="194" y="365"/>
                      <a:pt x="194" y="365"/>
                      <a:pt x="194" y="365"/>
                    </a:cubicBezTo>
                    <a:lnTo>
                      <a:pt x="194" y="254"/>
                    </a:lnTo>
                    <a:close/>
                    <a:moveTo>
                      <a:pt x="194" y="221"/>
                    </a:moveTo>
                    <a:cubicBezTo>
                      <a:pt x="194" y="143"/>
                      <a:pt x="194" y="143"/>
                      <a:pt x="194" y="143"/>
                    </a:cubicBezTo>
                    <a:cubicBezTo>
                      <a:pt x="247" y="143"/>
                      <a:pt x="247" y="143"/>
                      <a:pt x="247" y="143"/>
                    </a:cubicBezTo>
                    <a:cubicBezTo>
                      <a:pt x="274" y="143"/>
                      <a:pt x="302" y="149"/>
                      <a:pt x="302" y="181"/>
                    </a:cubicBezTo>
                    <a:cubicBezTo>
                      <a:pt x="302" y="219"/>
                      <a:pt x="273" y="221"/>
                      <a:pt x="240" y="221"/>
                    </a:cubicBezTo>
                    <a:lnTo>
                      <a:pt x="194"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249142"/>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p:cNvSpPr>
            <a:spLocks noGrp="1"/>
          </p:cNvSpPr>
          <p:nvPr>
            <p:ph type="body" sz="quarter" idx="32" hasCustomPrompt="1"/>
          </p:nvPr>
        </p:nvSpPr>
        <p:spPr>
          <a:xfrm>
            <a:off x="270639" y="425006"/>
            <a:ext cx="5695446" cy="640080"/>
          </a:xfrm>
          <a:prstGeom prst="rect">
            <a:avLst/>
          </a:prstGeom>
        </p:spPr>
        <p:txBody>
          <a:bodyPr lIns="0" tIns="0" rIns="0" bIns="0"/>
          <a:lstStyle>
            <a:lvl1pPr marL="0" indent="0" algn="l" defTabSz="914400" rtl="0" eaLnBrk="1" latinLnBrk="0" hangingPunct="1">
              <a:spcBef>
                <a:spcPts val="0"/>
              </a:spcBef>
              <a:buNone/>
              <a:defRPr lang="en-US" sz="24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Tree>
    <p:extLst>
      <p:ext uri="{BB962C8B-B14F-4D97-AF65-F5344CB8AC3E}">
        <p14:creationId xmlns:p14="http://schemas.microsoft.com/office/powerpoint/2010/main" val="2205482667"/>
      </p:ext>
    </p:extLst>
  </p:cSld>
  <p:clrMapOvr>
    <a:masterClrMapping/>
  </p:clrMapOvr>
  <p:extLst>
    <p:ext uri="{DCECCB84-F9BA-43D5-87BE-67443E8EF086}">
      <p15:sldGuideLst xmlns:p15="http://schemas.microsoft.com/office/powerpoint/2012/main">
        <p15:guide id="1" orient="horz" pos="41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table title only">
    <p:spTree>
      <p:nvGrpSpPr>
        <p:cNvPr id="1" name=""/>
        <p:cNvGrpSpPr/>
        <p:nvPr/>
      </p:nvGrpSpPr>
      <p:grpSpPr>
        <a:xfrm>
          <a:off x="0" y="0"/>
          <a:ext cx="0" cy="0"/>
          <a:chOff x="0" y="0"/>
          <a:chExt cx="0" cy="0"/>
        </a:xfrm>
      </p:grpSpPr>
      <p:sp>
        <p:nvSpPr>
          <p:cNvPr id="5"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6"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Text Placeholder 3"/>
          <p:cNvSpPr>
            <a:spLocks noGrp="1"/>
          </p:cNvSpPr>
          <p:nvPr>
            <p:ph type="body" sz="quarter" idx="29" hasCustomPrompt="1"/>
          </p:nvPr>
        </p:nvSpPr>
        <p:spPr>
          <a:xfrm>
            <a:off x="274320" y="1371600"/>
            <a:ext cx="859536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068988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5"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6"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8"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303871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1600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6" name="Content Placeholder 2"/>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44282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74319" y="1280160"/>
            <a:ext cx="8595360" cy="4206240"/>
          </a:xfrm>
          <a:prstGeom prst="rect">
            <a:avLst/>
          </a:prstGeom>
        </p:spPr>
        <p:txBody>
          <a:bodyPr lIns="0" tIns="0" rIns="0" bIns="0"/>
          <a:lstStyle>
            <a:lvl1pPr marL="168275" indent="-16827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dirty="0"/>
              <a:t>Section Title</a:t>
            </a:r>
          </a:p>
        </p:txBody>
      </p:sp>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3" name="Text Placeholder 3">
            <a:extLst>
              <a:ext uri="{FF2B5EF4-FFF2-40B4-BE49-F238E27FC236}">
                <a16:creationId xmlns:a16="http://schemas.microsoft.com/office/drawing/2014/main" id="{92C84C8F-B37E-4E57-A4C4-D0020E330A8A}"/>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1" name="Picture 10">
            <a:extLst>
              <a:ext uri="{FF2B5EF4-FFF2-40B4-BE49-F238E27FC236}">
                <a16:creationId xmlns:a16="http://schemas.microsoft.com/office/drawing/2014/main" id="{A9ED9396-B5C2-4051-BE60-7DB7AC11E148}"/>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93108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rporate Back Wrapp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78056AA-F550-41FC-B72E-3C8A2423B410}"/>
              </a:ext>
            </a:extLst>
          </p:cNvPr>
          <p:cNvPicPr>
            <a:picLocks noChangeAspect="1"/>
          </p:cNvPicPr>
          <p:nvPr userDrawn="1"/>
        </p:nvPicPr>
        <p:blipFill rotWithShape="1">
          <a:blip r:embed="rId2"/>
          <a:stretch/>
        </p:blipFill>
        <p:spPr>
          <a:xfrm>
            <a:off x="140094" y="4892194"/>
            <a:ext cx="1950494" cy="718664"/>
          </a:xfrm>
          <a:prstGeom prst="rect">
            <a:avLst/>
          </a:prstGeom>
        </p:spPr>
      </p:pic>
      <p:sp>
        <p:nvSpPr>
          <p:cNvPr id="20" name="Text Placeholder 7">
            <a:extLst>
              <a:ext uri="{FF2B5EF4-FFF2-40B4-BE49-F238E27FC236}">
                <a16:creationId xmlns:a16="http://schemas.microsoft.com/office/drawing/2014/main" id="{91F428C6-8005-410F-A363-731401A864BC}"/>
              </a:ext>
            </a:extLst>
          </p:cNvPr>
          <p:cNvSpPr>
            <a:spLocks noGrp="1"/>
          </p:cNvSpPr>
          <p:nvPr>
            <p:ph type="body" sz="quarter" idx="10" hasCustomPrompt="1"/>
          </p:nvPr>
        </p:nvSpPr>
        <p:spPr>
          <a:xfrm>
            <a:off x="2223895" y="5038253"/>
            <a:ext cx="4114800" cy="914400"/>
          </a:xfrm>
          <a:prstGeom prst="rect">
            <a:avLst/>
          </a:prstGeom>
        </p:spPr>
        <p:txBody>
          <a:bodyPr lIns="0" tIns="0" rIns="0" bIns="0"/>
          <a:lstStyle>
            <a:lvl1pPr marL="0" indent="0">
              <a:lnSpc>
                <a:spcPct val="100000"/>
              </a:lnSpc>
              <a:spcBef>
                <a:spcPts val="0"/>
              </a:spcBef>
              <a:buNone/>
              <a:defRPr sz="1000" baseline="0"/>
            </a:lvl1pPr>
            <a:lvl2pPr marL="0" indent="0">
              <a:lnSpc>
                <a:spcPct val="100000"/>
              </a:lnSpc>
              <a:spcBef>
                <a:spcPts val="0"/>
              </a:spcBef>
              <a:buNone/>
              <a:defRPr sz="1100">
                <a:solidFill>
                  <a:schemeClr val="accent1"/>
                </a:solidFill>
              </a:defRPr>
            </a:lvl2pPr>
          </a:lstStyle>
          <a:p>
            <a:pPr lvl="0"/>
            <a:r>
              <a:rPr lang="en-US" dirty="0"/>
              <a:t>Franklin Templeton Distributors, Inc.</a:t>
            </a:r>
          </a:p>
          <a:p>
            <a:pPr lvl="0"/>
            <a:r>
              <a:rPr lang="en-US" dirty="0"/>
              <a:t>Address Line 1</a:t>
            </a:r>
          </a:p>
          <a:p>
            <a:pPr lvl="0"/>
            <a:r>
              <a:rPr lang="en-US" dirty="0"/>
              <a:t>Address Line 2</a:t>
            </a:r>
          </a:p>
          <a:p>
            <a:pPr lvl="1"/>
            <a:r>
              <a:rPr lang="en-US" dirty="0"/>
              <a:t>URL</a:t>
            </a:r>
          </a:p>
        </p:txBody>
      </p:sp>
      <p:sp>
        <p:nvSpPr>
          <p:cNvPr id="21" name="Text Placeholder 3">
            <a:extLst>
              <a:ext uri="{FF2B5EF4-FFF2-40B4-BE49-F238E27FC236}">
                <a16:creationId xmlns:a16="http://schemas.microsoft.com/office/drawing/2014/main" id="{75F725D1-E6BE-4044-A7C3-2F729E39B489}"/>
              </a:ext>
            </a:extLst>
          </p:cNvPr>
          <p:cNvSpPr>
            <a:spLocks noGrp="1"/>
          </p:cNvSpPr>
          <p:nvPr>
            <p:ph type="body" sz="quarter" idx="26" hasCustomPrompt="1"/>
          </p:nvPr>
        </p:nvSpPr>
        <p:spPr>
          <a:xfrm>
            <a:off x="274320" y="4101027"/>
            <a:ext cx="8595360" cy="487313"/>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b="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1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cxnSp>
        <p:nvCxnSpPr>
          <p:cNvPr id="22" name="Straight Connector 21">
            <a:extLst>
              <a:ext uri="{FF2B5EF4-FFF2-40B4-BE49-F238E27FC236}">
                <a16:creationId xmlns:a16="http://schemas.microsoft.com/office/drawing/2014/main" id="{C811FF35-AF80-43CD-9453-81696A43C3F1}"/>
              </a:ext>
            </a:extLst>
          </p:cNvPr>
          <p:cNvCxnSpPr/>
          <p:nvPr userDrawn="1"/>
        </p:nvCxnSpPr>
        <p:spPr>
          <a:xfrm>
            <a:off x="274320" y="4754880"/>
            <a:ext cx="8595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Text Placeholder 9">
            <a:extLst>
              <a:ext uri="{FF2B5EF4-FFF2-40B4-BE49-F238E27FC236}">
                <a16:creationId xmlns:a16="http://schemas.microsoft.com/office/drawing/2014/main" id="{0FEB149E-C344-4B65-AC62-3616A9D39914}"/>
              </a:ext>
            </a:extLst>
          </p:cNvPr>
          <p:cNvSpPr>
            <a:spLocks noGrp="1"/>
          </p:cNvSpPr>
          <p:nvPr>
            <p:ph type="body" sz="quarter" idx="11" hasCustomPrompt="1"/>
          </p:nvPr>
        </p:nvSpPr>
        <p:spPr>
          <a:xfrm>
            <a:off x="7040880" y="6537960"/>
            <a:ext cx="1828800" cy="164592"/>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XX/XX</a:t>
            </a:r>
          </a:p>
        </p:txBody>
      </p:sp>
      <p:sp>
        <p:nvSpPr>
          <p:cNvPr id="25" name="Rectangle 24">
            <a:extLst>
              <a:ext uri="{FF2B5EF4-FFF2-40B4-BE49-F238E27FC236}">
                <a16:creationId xmlns:a16="http://schemas.microsoft.com/office/drawing/2014/main" id="{1655DF30-4EC6-4530-8454-9F40A4CA6578}"/>
              </a:ext>
            </a:extLst>
          </p:cNvPr>
          <p:cNvSpPr/>
          <p:nvPr userDrawn="1"/>
        </p:nvSpPr>
        <p:spPr>
          <a:xfrm>
            <a:off x="2223895" y="6425747"/>
            <a:ext cx="2935099" cy="123111"/>
          </a:xfrm>
          <a:prstGeom prst="rect">
            <a:avLst/>
          </a:prstGeom>
        </p:spPr>
        <p:txBody>
          <a:bodyPr wrap="square" lIns="0" tIns="0" rIns="0" bIns="0">
            <a:noAutofit/>
          </a:bodyPr>
          <a:lstStyle/>
          <a:p>
            <a:r>
              <a:rPr lang="en-US" sz="800" b="1" dirty="0">
                <a:latin typeface="Arial" panose="020B0604020202020204" pitchFamily="34" charset="0"/>
                <a:cs typeface="Arial" panose="020B0604020202020204" pitchFamily="34" charset="0"/>
              </a:rPr>
              <a:t>© 2019 Franklin Templeton. All rights reserved.</a:t>
            </a:r>
          </a:p>
        </p:txBody>
      </p:sp>
    </p:spTree>
    <p:extLst>
      <p:ext uri="{BB962C8B-B14F-4D97-AF65-F5344CB8AC3E}">
        <p14:creationId xmlns:p14="http://schemas.microsoft.com/office/powerpoint/2010/main" val="846410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2107341" y="2313432"/>
            <a:ext cx="4921347" cy="2215991"/>
          </a:xfrm>
          <a:prstGeom prst="rect">
            <a:avLst/>
          </a:prstGeom>
          <a:ln w="15875">
            <a:solidFill>
              <a:schemeClr val="bg1"/>
            </a:solidFill>
          </a:ln>
        </p:spPr>
        <p:txBody>
          <a:bodyPr wrap="none" lIns="301752" tIns="228600" rIns="228600" bIns="228600" anchor="b" anchorCtr="0">
            <a:spAutoFit/>
          </a:bodyPr>
          <a:lstStyle>
            <a:lvl1pPr marL="0" indent="0">
              <a:spcBef>
                <a:spcPts val="0"/>
              </a:spcBef>
              <a:spcAft>
                <a:spcPts val="1200"/>
              </a:spcAft>
              <a:buNone/>
              <a:defRPr sz="4000" b="1" cap="all" baseline="0">
                <a:solidFill>
                  <a:schemeClr val="bg1"/>
                </a:solidFill>
                <a:latin typeface="Arial" panose="020B0604020202020204" pitchFamily="34" charset="0"/>
                <a:cs typeface="Arial" panose="020B0604020202020204" pitchFamily="34" charset="0"/>
              </a:defRPr>
            </a:lvl1pPr>
            <a:lvl2pPr marL="0" indent="0">
              <a:spcBef>
                <a:spcPts val="0"/>
              </a:spcBef>
              <a:buNone/>
              <a:defRPr sz="2400">
                <a:solidFill>
                  <a:schemeClr val="bg1"/>
                </a:solidFill>
                <a:latin typeface="Arial" panose="020B0604020202020204" pitchFamily="34" charset="0"/>
                <a:cs typeface="Arial" panose="020B0604020202020204" pitchFamily="34" charset="0"/>
              </a:defRPr>
            </a:lvl2pPr>
          </a:lstStyle>
          <a:p>
            <a:pPr lvl="0"/>
            <a:r>
              <a:rPr lang="en-US" dirty="0"/>
              <a:t>Section break </a:t>
            </a:r>
            <a:br>
              <a:rPr lang="en-US" dirty="0"/>
            </a:br>
            <a:r>
              <a:rPr lang="en-US" dirty="0"/>
              <a:t>title</a:t>
            </a:r>
          </a:p>
          <a:p>
            <a:pPr lvl="1"/>
            <a:r>
              <a:rPr lang="en-US" dirty="0"/>
              <a:t>Second level</a:t>
            </a:r>
          </a:p>
        </p:txBody>
      </p:sp>
      <p:sp>
        <p:nvSpPr>
          <p:cNvPr id="11" name="Picture Placeholder 10"/>
          <p:cNvSpPr>
            <a:spLocks noGrp="1"/>
          </p:cNvSpPr>
          <p:nvPr>
            <p:ph type="pic" sz="quarter" idx="12" hasCustomPrompt="1"/>
          </p:nvPr>
        </p:nvSpPr>
        <p:spPr>
          <a:xfrm>
            <a:off x="1800104" y="453142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Tree>
    <p:extLst>
      <p:ext uri="{BB962C8B-B14F-4D97-AF65-F5344CB8AC3E}">
        <p14:creationId xmlns:p14="http://schemas.microsoft.com/office/powerpoint/2010/main" val="3231609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 Slide :: 1-3 presenters">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3048000" y="401116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
        <p:nvSpPr>
          <p:cNvPr id="3" name="Text Placeholder 2"/>
          <p:cNvSpPr>
            <a:spLocks noGrp="1"/>
          </p:cNvSpPr>
          <p:nvPr>
            <p:ph type="body" sz="quarter" idx="13" hasCustomPrompt="1"/>
          </p:nvPr>
        </p:nvSpPr>
        <p:spPr>
          <a:xfrm>
            <a:off x="3352800" y="2857006"/>
            <a:ext cx="2412392" cy="1154162"/>
          </a:xfrm>
          <a:prstGeom prst="rect">
            <a:avLst/>
          </a:prstGeom>
          <a:ln w="15875">
            <a:solidFill>
              <a:schemeClr val="bg1"/>
            </a:solidFill>
          </a:ln>
        </p:spPr>
        <p:txBody>
          <a:bodyPr wrap="none" lIns="301752" tIns="228600" rIns="228600" bIns="228600" anchor="b" anchorCtr="0">
            <a:spAutoFit/>
          </a:bodyPr>
          <a:lstStyle>
            <a:lvl1pPr marL="0" indent="0">
              <a:spcBef>
                <a:spcPts val="0"/>
              </a:spcBef>
              <a:spcAft>
                <a:spcPts val="600"/>
              </a:spcAft>
              <a:buNone/>
              <a:defRPr sz="1400" baseline="0">
                <a:solidFill>
                  <a:srgbClr val="A5D7F5"/>
                </a:solidFill>
              </a:defRPr>
            </a:lvl1pPr>
            <a:lvl2pPr marL="0" indent="0">
              <a:spcBef>
                <a:spcPts val="0"/>
              </a:spcBef>
              <a:buNone/>
              <a:defRPr sz="1400" b="1" baseline="0">
                <a:solidFill>
                  <a:schemeClr val="bg1"/>
                </a:solidFill>
              </a:defRPr>
            </a:lvl2pPr>
            <a:lvl3pPr marL="0" indent="0">
              <a:spcBef>
                <a:spcPts val="0"/>
              </a:spcBef>
              <a:buNone/>
              <a:defRPr sz="1200">
                <a:solidFill>
                  <a:srgbClr val="A5D7F5"/>
                </a:solidFill>
              </a:defRPr>
            </a:lvl3pPr>
            <a:lvl4pPr marL="1371600" indent="0">
              <a:spcBef>
                <a:spcPts val="0"/>
              </a:spcBef>
              <a:buNone/>
              <a:defRPr sz="1200"/>
            </a:lvl4pPr>
            <a:lvl5pPr marL="1828800" indent="0">
              <a:spcBef>
                <a:spcPts val="0"/>
              </a:spcBef>
              <a:buNone/>
              <a:defRPr sz="1200"/>
            </a:lvl5pPr>
          </a:lstStyle>
          <a:p>
            <a:pPr lvl="0"/>
            <a:r>
              <a:rPr lang="en-US" dirty="0"/>
              <a:t>Presented by</a:t>
            </a:r>
          </a:p>
          <a:p>
            <a:pPr lvl="1"/>
            <a:r>
              <a:rPr lang="en-US" dirty="0"/>
              <a:t>Presenter’s Name</a:t>
            </a:r>
          </a:p>
          <a:p>
            <a:pPr lvl="2"/>
            <a:r>
              <a:rPr lang="en-US" dirty="0"/>
              <a:t>Presenter’s title + other info</a:t>
            </a:r>
          </a:p>
        </p:txBody>
      </p:sp>
    </p:spTree>
    <p:extLst>
      <p:ext uri="{BB962C8B-B14F-4D97-AF65-F5344CB8AC3E}">
        <p14:creationId xmlns:p14="http://schemas.microsoft.com/office/powerpoint/2010/main" val="738260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er Info :: 4-6 presenters">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1295400" y="579424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
        <p:nvSpPr>
          <p:cNvPr id="3" name="Text Placeholder 2"/>
          <p:cNvSpPr>
            <a:spLocks noGrp="1"/>
          </p:cNvSpPr>
          <p:nvPr>
            <p:ph type="body" sz="quarter" idx="13" hasCustomPrompt="1"/>
          </p:nvPr>
        </p:nvSpPr>
        <p:spPr>
          <a:xfrm>
            <a:off x="1600200" y="1036320"/>
            <a:ext cx="5943600" cy="4754880"/>
          </a:xfrm>
          <a:prstGeom prst="rect">
            <a:avLst/>
          </a:prstGeom>
          <a:ln w="15875">
            <a:solidFill>
              <a:schemeClr val="bg1"/>
            </a:solidFill>
          </a:ln>
        </p:spPr>
        <p:txBody>
          <a:bodyPr wrap="none" lIns="301752" tIns="228600" rIns="228600" bIns="228600" numCol="2" anchor="b" anchorCtr="0">
            <a:noAutofit/>
          </a:bodyPr>
          <a:lstStyle>
            <a:lvl1pPr marL="0" indent="0">
              <a:spcBef>
                <a:spcPts val="0"/>
              </a:spcBef>
              <a:spcAft>
                <a:spcPts val="600"/>
              </a:spcAft>
              <a:buNone/>
              <a:defRPr sz="1400" baseline="0">
                <a:solidFill>
                  <a:srgbClr val="A5D7F5"/>
                </a:solidFill>
              </a:defRPr>
            </a:lvl1pPr>
            <a:lvl2pPr marL="0" indent="0">
              <a:spcBef>
                <a:spcPts val="0"/>
              </a:spcBef>
              <a:buNone/>
              <a:defRPr sz="1400" b="1" baseline="0">
                <a:solidFill>
                  <a:schemeClr val="bg1"/>
                </a:solidFill>
              </a:defRPr>
            </a:lvl2pPr>
            <a:lvl3pPr marL="0" indent="0">
              <a:spcBef>
                <a:spcPts val="0"/>
              </a:spcBef>
              <a:buNone/>
              <a:defRPr sz="1200">
                <a:solidFill>
                  <a:srgbClr val="A5D7F5"/>
                </a:solidFill>
              </a:defRPr>
            </a:lvl3pPr>
            <a:lvl4pPr marL="1371600" indent="0">
              <a:spcBef>
                <a:spcPts val="0"/>
              </a:spcBef>
              <a:buNone/>
              <a:defRPr sz="1200"/>
            </a:lvl4pPr>
            <a:lvl5pPr marL="1828800" indent="0">
              <a:spcBef>
                <a:spcPts val="0"/>
              </a:spcBef>
              <a:buNone/>
              <a:defRPr sz="1200"/>
            </a:lvl5pPr>
          </a:lstStyle>
          <a:p>
            <a:pPr lvl="0"/>
            <a:r>
              <a:rPr lang="en-US" dirty="0"/>
              <a:t>Presented by</a:t>
            </a:r>
          </a:p>
          <a:p>
            <a:pPr lvl="1"/>
            <a:r>
              <a:rPr lang="en-US" dirty="0"/>
              <a:t>Presenter’s Name</a:t>
            </a:r>
          </a:p>
          <a:p>
            <a:pPr lvl="2"/>
            <a:r>
              <a:rPr lang="en-US" dirty="0"/>
              <a:t>Presenter’s title + other info</a:t>
            </a:r>
          </a:p>
        </p:txBody>
      </p:sp>
    </p:spTree>
    <p:extLst>
      <p:ext uri="{BB962C8B-B14F-4D97-AF65-F5344CB8AC3E}">
        <p14:creationId xmlns:p14="http://schemas.microsoft.com/office/powerpoint/2010/main" val="2817908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Box 2"/>
          <p:cNvSpPr txBox="1"/>
          <p:nvPr userDrawn="1"/>
        </p:nvSpPr>
        <p:spPr>
          <a:xfrm>
            <a:off x="777240" y="1371600"/>
            <a:ext cx="301752" cy="769441"/>
          </a:xfrm>
          <a:prstGeom prst="rect">
            <a:avLst/>
          </a:prstGeom>
          <a:noFill/>
        </p:spPr>
        <p:txBody>
          <a:bodyPr wrap="square" lIns="0" tIns="0" rIns="0" bIns="0" rtlCol="0" anchor="t" anchorCtr="0">
            <a:spAutoFit/>
          </a:bodyPr>
          <a:lstStyle/>
          <a:p>
            <a:pPr algn="l">
              <a:lnSpc>
                <a:spcPts val="6000"/>
              </a:lnSpc>
            </a:pPr>
            <a:r>
              <a:rPr lang="en-US" sz="6000" b="1" spc="-20" dirty="0">
                <a:solidFill>
                  <a:schemeClr val="bg2"/>
                </a:solidFill>
                <a:latin typeface="Arial" panose="020B0604020202020204" pitchFamily="34" charset="0"/>
                <a:cs typeface="Arial" panose="020B0604020202020204" pitchFamily="34" charset="0"/>
              </a:rPr>
              <a:t>“</a:t>
            </a:r>
          </a:p>
        </p:txBody>
      </p:sp>
      <p:sp>
        <p:nvSpPr>
          <p:cNvPr id="5"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0" indent="0">
              <a:lnSpc>
                <a:spcPct val="100000"/>
              </a:lnSpc>
              <a:spcBef>
                <a:spcPts val="0"/>
              </a:spcBef>
              <a:spcAft>
                <a:spcPts val="1200"/>
              </a:spcAft>
              <a:buNone/>
              <a:defRPr>
                <a:solidFill>
                  <a:schemeClr val="bg1"/>
                </a:solidFill>
                <a:latin typeface="Arial" panose="020B0604020202020204" pitchFamily="34" charset="0"/>
                <a:cs typeface="Arial" panose="020B0604020202020204" pitchFamily="34" charset="0"/>
              </a:defRPr>
            </a:lvl1pPr>
            <a:lvl2pPr marL="0" indent="0">
              <a:lnSpc>
                <a:spcPct val="100000"/>
              </a:lnSpc>
              <a:spcBef>
                <a:spcPts val="0"/>
              </a:spcBef>
              <a:buNone/>
              <a:defRPr sz="1400" b="1">
                <a:solidFill>
                  <a:schemeClr val="bg1"/>
                </a:solidFill>
                <a:latin typeface="Arial" panose="020B0604020202020204" pitchFamily="34" charset="0"/>
                <a:cs typeface="Arial" panose="020B0604020202020204" pitchFamily="34" charset="0"/>
              </a:defRPr>
            </a:lvl2pPr>
            <a:lvl3pPr marL="0" indent="0">
              <a:lnSpc>
                <a:spcPct val="100000"/>
              </a:lnSpc>
              <a:spcBef>
                <a:spcPts val="0"/>
              </a:spcBef>
              <a:buNone/>
              <a:defRPr sz="14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Portfolio Manager</a:t>
            </a:r>
          </a:p>
          <a:p>
            <a:pPr lvl="2"/>
            <a:r>
              <a:rPr lang="en-US" dirty="0"/>
              <a:t>Portfolio Manager Title</a:t>
            </a:r>
          </a:p>
        </p:txBody>
      </p:sp>
    </p:spTree>
    <p:extLst>
      <p:ext uri="{BB962C8B-B14F-4D97-AF65-F5344CB8AC3E}">
        <p14:creationId xmlns:p14="http://schemas.microsoft.com/office/powerpoint/2010/main" val="243870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rojected)">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274319" y="1280160"/>
            <a:ext cx="8595360" cy="4206240"/>
          </a:xfrm>
          <a:prstGeom prst="rect">
            <a:avLst/>
          </a:prstGeom>
        </p:spPr>
        <p:txBody>
          <a:bodyPr lIns="0" tIns="0" rIns="0" bIns="0"/>
          <a:lstStyle>
            <a:lvl1pPr marL="168275" indent="-168275">
              <a:lnSpc>
                <a:spcPct val="100000"/>
              </a:lnSpc>
              <a:spcBef>
                <a:spcPts val="0"/>
              </a:spcBef>
              <a:spcAft>
                <a:spcPts val="1200"/>
              </a:spcAft>
              <a:buClr>
                <a:srgbClr val="00A0DC"/>
              </a:buClr>
              <a:buSzPct val="110000"/>
              <a:buFont typeface="Arial" panose="020B0604020202020204" pitchFamily="34" charset="0"/>
              <a:buChar char="•"/>
              <a:defRPr sz="1600" b="0">
                <a:latin typeface="Arial" panose="020B0604020202020204" pitchFamily="34" charset="0"/>
                <a:cs typeface="Arial" panose="020B0604020202020204" pitchFamily="34" charset="0"/>
              </a:defRPr>
            </a:lvl1pPr>
          </a:lstStyle>
          <a:p>
            <a:pPr lvl="0"/>
            <a:r>
              <a:rPr lang="en-US" dirty="0"/>
              <a:t>Section Title</a:t>
            </a:r>
          </a:p>
        </p:txBody>
      </p:sp>
      <p:sp>
        <p:nvSpPr>
          <p:cNvPr id="16" name="Title 1"/>
          <p:cNvSpPr>
            <a:spLocks noGrp="1"/>
          </p:cNvSpPr>
          <p:nvPr>
            <p:ph type="title" hasCustomPrompt="1"/>
          </p:nvPr>
        </p:nvSpPr>
        <p:spPr>
          <a:xfrm>
            <a:off x="274320" y="424787"/>
            <a:ext cx="6400800" cy="644735"/>
          </a:xfrm>
          <a:prstGeom prst="rect">
            <a:avLst/>
          </a:prstGeom>
        </p:spPr>
        <p:txBody>
          <a:bodyPr lIns="0" tIns="0" rIns="0" bIns="0"/>
          <a:lstStyle>
            <a:lvl1pPr algn="l">
              <a:defRPr sz="2400" b="1">
                <a:solidFill>
                  <a:schemeClr val="accent1"/>
                </a:solidFill>
                <a:latin typeface="Arial" panose="020B0604020202020204" pitchFamily="34" charset="0"/>
                <a:cs typeface="Arial" panose="020B0604020202020204" pitchFamily="34" charset="0"/>
              </a:defRPr>
            </a:lvl1pPr>
          </a:lstStyle>
          <a:p>
            <a:r>
              <a:rPr lang="en-US" dirty="0"/>
              <a:t>Slide title</a:t>
            </a:r>
          </a:p>
        </p:txBody>
      </p:sp>
      <p:grpSp>
        <p:nvGrpSpPr>
          <p:cNvPr id="17" name="Group 16"/>
          <p:cNvGrpSpPr>
            <a:grpSpLocks noChangeAspect="1"/>
          </p:cNvGrpSpPr>
          <p:nvPr userDrawn="1"/>
        </p:nvGrpSpPr>
        <p:grpSpPr>
          <a:xfrm>
            <a:off x="6812280" y="483320"/>
            <a:ext cx="2057400" cy="279311"/>
            <a:chOff x="7037041" y="653111"/>
            <a:chExt cx="1832322" cy="248755"/>
          </a:xfrm>
        </p:grpSpPr>
        <p:pic>
          <p:nvPicPr>
            <p:cNvPr id="18" name="Picture 17"/>
            <p:cNvPicPr>
              <a:picLocks noChangeAspect="1"/>
            </p:cNvPicPr>
            <p:nvPr userDrawn="1"/>
          </p:nvPicPr>
          <p:blipFill>
            <a:blip r:embed="rId2"/>
            <a:stretch>
              <a:fillRect/>
            </a:stretch>
          </p:blipFill>
          <p:spPr>
            <a:xfrm>
              <a:off x="7419442" y="685800"/>
              <a:ext cx="1449921" cy="216066"/>
            </a:xfrm>
            <a:prstGeom prst="rect">
              <a:avLst/>
            </a:prstGeom>
          </p:spPr>
        </p:pic>
        <p:grpSp>
          <p:nvGrpSpPr>
            <p:cNvPr id="19" name="Group 18"/>
            <p:cNvGrpSpPr/>
            <p:nvPr userDrawn="1"/>
          </p:nvGrpSpPr>
          <p:grpSpPr>
            <a:xfrm>
              <a:off x="7037041" y="653111"/>
              <a:ext cx="339127" cy="246432"/>
              <a:chOff x="7028410" y="609836"/>
              <a:chExt cx="381361" cy="277123"/>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410" y="609836"/>
                <a:ext cx="381361" cy="277123"/>
              </a:xfrm>
              <a:prstGeom prst="rect">
                <a:avLst/>
              </a:prstGeom>
            </p:spPr>
          </p:pic>
          <p:sp>
            <p:nvSpPr>
              <p:cNvPr id="21" name="Freeform 20"/>
              <p:cNvSpPr>
                <a:spLocks noEditPoints="1"/>
              </p:cNvSpPr>
              <p:nvPr/>
            </p:nvSpPr>
            <p:spPr bwMode="auto">
              <a:xfrm>
                <a:off x="7386160" y="839565"/>
                <a:ext cx="18288" cy="18288"/>
              </a:xfrm>
              <a:custGeom>
                <a:avLst/>
                <a:gdLst>
                  <a:gd name="T0" fmla="*/ 43 w 481"/>
                  <a:gd name="T1" fmla="*/ 238 h 476"/>
                  <a:gd name="T2" fmla="*/ 240 w 481"/>
                  <a:gd name="T3" fmla="*/ 35 h 476"/>
                  <a:gd name="T4" fmla="*/ 438 w 481"/>
                  <a:gd name="T5" fmla="*/ 238 h 476"/>
                  <a:gd name="T6" fmla="*/ 240 w 481"/>
                  <a:gd name="T7" fmla="*/ 439 h 476"/>
                  <a:gd name="T8" fmla="*/ 43 w 481"/>
                  <a:gd name="T9" fmla="*/ 238 h 476"/>
                  <a:gd name="T10" fmla="*/ 240 w 481"/>
                  <a:gd name="T11" fmla="*/ 476 h 476"/>
                  <a:gd name="T12" fmla="*/ 481 w 481"/>
                  <a:gd name="T13" fmla="*/ 238 h 476"/>
                  <a:gd name="T14" fmla="*/ 240 w 481"/>
                  <a:gd name="T15" fmla="*/ 0 h 476"/>
                  <a:gd name="T16" fmla="*/ 0 w 481"/>
                  <a:gd name="T17" fmla="*/ 238 h 476"/>
                  <a:gd name="T18" fmla="*/ 240 w 481"/>
                  <a:gd name="T19" fmla="*/ 476 h 476"/>
                  <a:gd name="T20" fmla="*/ 194 w 481"/>
                  <a:gd name="T21" fmla="*/ 254 h 476"/>
                  <a:gd name="T22" fmla="*/ 239 w 481"/>
                  <a:gd name="T23" fmla="*/ 254 h 476"/>
                  <a:gd name="T24" fmla="*/ 306 w 481"/>
                  <a:gd name="T25" fmla="*/ 365 h 476"/>
                  <a:gd name="T26" fmla="*/ 349 w 481"/>
                  <a:gd name="T27" fmla="*/ 365 h 476"/>
                  <a:gd name="T28" fmla="*/ 277 w 481"/>
                  <a:gd name="T29" fmla="*/ 253 h 476"/>
                  <a:gd name="T30" fmla="*/ 343 w 481"/>
                  <a:gd name="T31" fmla="*/ 183 h 476"/>
                  <a:gd name="T32" fmla="*/ 253 w 481"/>
                  <a:gd name="T33" fmla="*/ 111 h 476"/>
                  <a:gd name="T34" fmla="*/ 156 w 481"/>
                  <a:gd name="T35" fmla="*/ 111 h 476"/>
                  <a:gd name="T36" fmla="*/ 156 w 481"/>
                  <a:gd name="T37" fmla="*/ 365 h 476"/>
                  <a:gd name="T38" fmla="*/ 194 w 481"/>
                  <a:gd name="T39" fmla="*/ 365 h 476"/>
                  <a:gd name="T40" fmla="*/ 194 w 481"/>
                  <a:gd name="T41" fmla="*/ 254 h 476"/>
                  <a:gd name="T42" fmla="*/ 194 w 481"/>
                  <a:gd name="T43" fmla="*/ 221 h 476"/>
                  <a:gd name="T44" fmla="*/ 194 w 481"/>
                  <a:gd name="T45" fmla="*/ 143 h 476"/>
                  <a:gd name="T46" fmla="*/ 247 w 481"/>
                  <a:gd name="T47" fmla="*/ 143 h 476"/>
                  <a:gd name="T48" fmla="*/ 302 w 481"/>
                  <a:gd name="T49" fmla="*/ 181 h 476"/>
                  <a:gd name="T50" fmla="*/ 240 w 481"/>
                  <a:gd name="T51" fmla="*/ 221 h 476"/>
                  <a:gd name="T52" fmla="*/ 194 w 481"/>
                  <a:gd name="T53" fmla="*/ 2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1" h="476">
                    <a:moveTo>
                      <a:pt x="43" y="238"/>
                    </a:moveTo>
                    <a:cubicBezTo>
                      <a:pt x="43" y="122"/>
                      <a:pt x="131" y="35"/>
                      <a:pt x="240" y="35"/>
                    </a:cubicBezTo>
                    <a:cubicBezTo>
                      <a:pt x="351" y="35"/>
                      <a:pt x="438" y="122"/>
                      <a:pt x="438" y="238"/>
                    </a:cubicBezTo>
                    <a:cubicBezTo>
                      <a:pt x="438" y="354"/>
                      <a:pt x="351" y="439"/>
                      <a:pt x="240" y="439"/>
                    </a:cubicBezTo>
                    <a:cubicBezTo>
                      <a:pt x="131" y="439"/>
                      <a:pt x="43" y="354"/>
                      <a:pt x="43" y="238"/>
                    </a:cubicBezTo>
                    <a:moveTo>
                      <a:pt x="240" y="476"/>
                    </a:moveTo>
                    <a:cubicBezTo>
                      <a:pt x="371" y="476"/>
                      <a:pt x="481" y="375"/>
                      <a:pt x="481" y="238"/>
                    </a:cubicBezTo>
                    <a:cubicBezTo>
                      <a:pt x="481" y="101"/>
                      <a:pt x="371" y="0"/>
                      <a:pt x="240" y="0"/>
                    </a:cubicBezTo>
                    <a:cubicBezTo>
                      <a:pt x="111" y="0"/>
                      <a:pt x="0" y="101"/>
                      <a:pt x="0" y="238"/>
                    </a:cubicBezTo>
                    <a:cubicBezTo>
                      <a:pt x="0" y="375"/>
                      <a:pt x="111" y="476"/>
                      <a:pt x="240" y="476"/>
                    </a:cubicBezTo>
                    <a:moveTo>
                      <a:pt x="194" y="254"/>
                    </a:moveTo>
                    <a:cubicBezTo>
                      <a:pt x="239" y="254"/>
                      <a:pt x="239" y="254"/>
                      <a:pt x="239" y="254"/>
                    </a:cubicBezTo>
                    <a:cubicBezTo>
                      <a:pt x="306" y="365"/>
                      <a:pt x="306" y="365"/>
                      <a:pt x="306" y="365"/>
                    </a:cubicBezTo>
                    <a:cubicBezTo>
                      <a:pt x="349" y="365"/>
                      <a:pt x="349" y="365"/>
                      <a:pt x="349" y="365"/>
                    </a:cubicBezTo>
                    <a:cubicBezTo>
                      <a:pt x="277" y="253"/>
                      <a:pt x="277" y="253"/>
                      <a:pt x="277" y="253"/>
                    </a:cubicBezTo>
                    <a:cubicBezTo>
                      <a:pt x="314" y="249"/>
                      <a:pt x="343" y="229"/>
                      <a:pt x="343" y="183"/>
                    </a:cubicBezTo>
                    <a:cubicBezTo>
                      <a:pt x="343" y="133"/>
                      <a:pt x="313" y="111"/>
                      <a:pt x="253" y="111"/>
                    </a:cubicBezTo>
                    <a:cubicBezTo>
                      <a:pt x="156" y="111"/>
                      <a:pt x="156" y="111"/>
                      <a:pt x="156" y="111"/>
                    </a:cubicBezTo>
                    <a:cubicBezTo>
                      <a:pt x="156" y="365"/>
                      <a:pt x="156" y="365"/>
                      <a:pt x="156" y="365"/>
                    </a:cubicBezTo>
                    <a:cubicBezTo>
                      <a:pt x="194" y="365"/>
                      <a:pt x="194" y="365"/>
                      <a:pt x="194" y="365"/>
                    </a:cubicBezTo>
                    <a:lnTo>
                      <a:pt x="194" y="254"/>
                    </a:lnTo>
                    <a:close/>
                    <a:moveTo>
                      <a:pt x="194" y="221"/>
                    </a:moveTo>
                    <a:cubicBezTo>
                      <a:pt x="194" y="143"/>
                      <a:pt x="194" y="143"/>
                      <a:pt x="194" y="143"/>
                    </a:cubicBezTo>
                    <a:cubicBezTo>
                      <a:pt x="247" y="143"/>
                      <a:pt x="247" y="143"/>
                      <a:pt x="247" y="143"/>
                    </a:cubicBezTo>
                    <a:cubicBezTo>
                      <a:pt x="274" y="143"/>
                      <a:pt x="302" y="149"/>
                      <a:pt x="302" y="181"/>
                    </a:cubicBezTo>
                    <a:cubicBezTo>
                      <a:pt x="302" y="219"/>
                      <a:pt x="273" y="221"/>
                      <a:pt x="240" y="221"/>
                    </a:cubicBezTo>
                    <a:lnTo>
                      <a:pt x="194"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14" name="Text Placeholder 3"/>
          <p:cNvSpPr>
            <a:spLocks noGrp="1"/>
          </p:cNvSpPr>
          <p:nvPr>
            <p:ph type="body" sz="quarter" idx="26" hasCustomPrompt="1"/>
          </p:nvPr>
        </p:nvSpPr>
        <p:spPr>
          <a:xfrm>
            <a:off x="274320" y="6288169"/>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Tree>
    <p:extLst>
      <p:ext uri="{BB962C8B-B14F-4D97-AF65-F5344CB8AC3E}">
        <p14:creationId xmlns:p14="http://schemas.microsoft.com/office/powerpoint/2010/main" val="2019689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background ::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536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1 Chart (projected)">
    <p:spTree>
      <p:nvGrpSpPr>
        <p:cNvPr id="1" name=""/>
        <p:cNvGrpSpPr/>
        <p:nvPr/>
      </p:nvGrpSpPr>
      <p:grpSpPr>
        <a:xfrm>
          <a:off x="0" y="0"/>
          <a:ext cx="0" cy="0"/>
          <a:chOff x="0" y="0"/>
          <a:chExt cx="0" cy="0"/>
        </a:xfrm>
      </p:grpSpPr>
      <p:sp>
        <p:nvSpPr>
          <p:cNvPr id="15"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4"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4" name="Text Placeholder 20"/>
          <p:cNvSpPr>
            <a:spLocks noGrp="1"/>
          </p:cNvSpPr>
          <p:nvPr>
            <p:ph type="body" sz="quarter" idx="10" hasCustomPrompt="1"/>
          </p:nvPr>
        </p:nvSpPr>
        <p:spPr>
          <a:xfrm>
            <a:off x="274320" y="1280159"/>
            <a:ext cx="8595360" cy="365760"/>
          </a:xfrm>
          <a:prstGeom prst="rect">
            <a:avLst/>
          </a:prstGeom>
        </p:spPr>
        <p:txBody>
          <a:bodyPr lIns="0" tIns="0" rIns="0" bIns="0" anchor="t" anchorCtr="0"/>
          <a:lstStyle>
            <a:lvl1pPr marL="0" marR="0" indent="0" algn="l" defTabSz="899010" rtl="0" eaLnBrk="1" fontAlgn="auto" latinLnBrk="0" hangingPunct="1">
              <a:lnSpc>
                <a:spcPct val="100000"/>
              </a:lnSpc>
              <a:spcBef>
                <a:spcPts val="240"/>
              </a:spcBef>
              <a:spcAft>
                <a:spcPts val="0"/>
              </a:spcAft>
              <a:buClrTx/>
              <a:buSzTx/>
              <a:buFont typeface="Arial" pitchFamily="34" charset="0"/>
              <a:buNone/>
              <a:tabLst/>
              <a:defRPr sz="1200" b="1">
                <a:solidFill>
                  <a:schemeClr val="tx1"/>
                </a:solidFill>
                <a:latin typeface="Arial" panose="020B0604020202020204" pitchFamily="34" charset="0"/>
                <a:cs typeface="Arial" panose="020B0604020202020204" pitchFamily="34" charset="0"/>
              </a:defRPr>
            </a:lvl1pPr>
            <a:lvl2pPr marL="1401" indent="0">
              <a:lnSpc>
                <a:spcPct val="100000"/>
              </a:lnSpc>
              <a:spcBef>
                <a:spcPts val="240"/>
              </a:spcBef>
              <a:spcAft>
                <a:spcPts val="0"/>
              </a:spcAft>
              <a:buFontTx/>
              <a:buNone/>
              <a:defRPr sz="1000"/>
            </a:lvl2pPr>
          </a:lstStyle>
          <a:p>
            <a:pPr lvl="0"/>
            <a:r>
              <a:rPr lang="en-US" dirty="0"/>
              <a:t>Chart/Table Head</a:t>
            </a:r>
          </a:p>
          <a:p>
            <a:pPr lvl="1"/>
            <a:r>
              <a:rPr lang="en-US" dirty="0"/>
              <a:t>Date</a:t>
            </a:r>
          </a:p>
        </p:txBody>
      </p:sp>
      <p:sp>
        <p:nvSpPr>
          <p:cNvPr id="16" name="Content Placeholder 2"/>
          <p:cNvSpPr>
            <a:spLocks noGrp="1"/>
          </p:cNvSpPr>
          <p:nvPr>
            <p:ph sz="quarter" idx="27" hasCustomPrompt="1"/>
          </p:nvPr>
        </p:nvSpPr>
        <p:spPr>
          <a:xfrm>
            <a:off x="274320" y="1737360"/>
            <a:ext cx="8595360" cy="3840480"/>
          </a:xfrm>
          <a:prstGeom prst="rect">
            <a:avLst/>
          </a:prstGeom>
        </p:spPr>
        <p:txBody>
          <a:bodyPr wrap="square" lIns="0" tIns="0" rIns="0" bIns="0"/>
          <a:lstStyle>
            <a:lvl1pPr marL="0" indent="0">
              <a:lnSpc>
                <a:spcPct val="100000"/>
              </a:lnSpc>
              <a:spcBef>
                <a:spcPts val="0"/>
              </a:spcBef>
              <a:spcAft>
                <a:spcPts val="600"/>
              </a:spcAft>
              <a:buNone/>
              <a:defRPr sz="14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097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352425" indent="-180975">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523875" indent="-17145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18" name="Text Placeholder 3">
            <a:extLst>
              <a:ext uri="{FF2B5EF4-FFF2-40B4-BE49-F238E27FC236}">
                <a16:creationId xmlns:a16="http://schemas.microsoft.com/office/drawing/2014/main" id="{442D8F70-F25D-4298-B6F9-4B37931F2CCC}"/>
              </a:ext>
            </a:extLst>
          </p:cNvPr>
          <p:cNvSpPr>
            <a:spLocks noGrp="1"/>
          </p:cNvSpPr>
          <p:nvPr>
            <p:ph type="body" sz="quarter" idx="32" hasCustomPrompt="1"/>
          </p:nvPr>
        </p:nvSpPr>
        <p:spPr>
          <a:xfrm>
            <a:off x="274320" y="429768"/>
            <a:ext cx="6400800" cy="640080"/>
          </a:xfrm>
          <a:prstGeom prst="rect">
            <a:avLst/>
          </a:prstGeom>
        </p:spPr>
        <p:txBody>
          <a:bodyPr lIns="0" tIns="0" rIns="0" bIns="0"/>
          <a:lstStyle>
            <a:lvl1pPr marL="0" indent="0" algn="l" defTabSz="914400" rtl="0" eaLnBrk="1" latinLnBrk="0" hangingPunct="1">
              <a:spcBef>
                <a:spcPts val="0"/>
              </a:spcBef>
              <a:buNone/>
              <a:defRPr lang="en-US" sz="18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16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pic>
        <p:nvPicPr>
          <p:cNvPr id="12" name="Picture 11">
            <a:extLst>
              <a:ext uri="{FF2B5EF4-FFF2-40B4-BE49-F238E27FC236}">
                <a16:creationId xmlns:a16="http://schemas.microsoft.com/office/drawing/2014/main" id="{BAAC0D73-E937-4806-9022-41371F53588A}"/>
              </a:ext>
            </a:extLst>
          </p:cNvPr>
          <p:cNvPicPr>
            <a:picLocks noChangeAspect="1"/>
          </p:cNvPicPr>
          <p:nvPr userDrawn="1"/>
        </p:nvPicPr>
        <p:blipFill rotWithShape="1">
          <a:blip r:embed="rId2"/>
          <a:stretch/>
        </p:blipFill>
        <p:spPr>
          <a:xfrm>
            <a:off x="7278491" y="271004"/>
            <a:ext cx="1788753" cy="659070"/>
          </a:xfrm>
          <a:prstGeom prst="rect">
            <a:avLst/>
          </a:prstGeom>
        </p:spPr>
      </p:pic>
    </p:spTree>
    <p:extLst>
      <p:ext uri="{BB962C8B-B14F-4D97-AF65-F5344CB8AC3E}">
        <p14:creationId xmlns:p14="http://schemas.microsoft.com/office/powerpoint/2010/main" val="26926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inter Friendly Section Break">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2107341" y="2313432"/>
            <a:ext cx="4921347" cy="2215991"/>
          </a:xfrm>
          <a:prstGeom prst="rect">
            <a:avLst/>
          </a:prstGeom>
          <a:ln w="15875">
            <a:solidFill>
              <a:schemeClr val="accent1"/>
            </a:solidFill>
          </a:ln>
        </p:spPr>
        <p:txBody>
          <a:bodyPr wrap="none" lIns="301752" tIns="228600" rIns="228600" bIns="228600" anchor="b" anchorCtr="0">
            <a:spAutoFit/>
          </a:bodyPr>
          <a:lstStyle>
            <a:lvl1pPr marL="0" indent="0">
              <a:spcBef>
                <a:spcPts val="0"/>
              </a:spcBef>
              <a:spcAft>
                <a:spcPts val="1200"/>
              </a:spcAft>
              <a:buNone/>
              <a:defRPr sz="4000" b="1" cap="all" baseline="0">
                <a:solidFill>
                  <a:schemeClr val="accent1"/>
                </a:solidFill>
                <a:latin typeface="Arial" panose="020B0604020202020204" pitchFamily="34" charset="0"/>
                <a:cs typeface="Arial" panose="020B0604020202020204" pitchFamily="34" charset="0"/>
              </a:defRPr>
            </a:lvl1pPr>
            <a:lvl2pPr marL="0" indent="0">
              <a:spcBef>
                <a:spcPts val="0"/>
              </a:spcBef>
              <a:buNone/>
              <a:defRPr sz="2400">
                <a:solidFill>
                  <a:schemeClr val="accent1"/>
                </a:solidFill>
                <a:latin typeface="Arial" panose="020B0604020202020204" pitchFamily="34" charset="0"/>
                <a:cs typeface="Arial" panose="020B0604020202020204" pitchFamily="34" charset="0"/>
              </a:defRPr>
            </a:lvl2pPr>
          </a:lstStyle>
          <a:p>
            <a:pPr lvl="0"/>
            <a:r>
              <a:rPr lang="en-US" dirty="0"/>
              <a:t>Section break </a:t>
            </a:r>
            <a:br>
              <a:rPr lang="en-US" dirty="0"/>
            </a:br>
            <a:r>
              <a:rPr lang="en-US" dirty="0"/>
              <a:t>title</a:t>
            </a:r>
          </a:p>
          <a:p>
            <a:pPr lvl="1"/>
            <a:r>
              <a:rPr lang="en-US" dirty="0"/>
              <a:t>Second level</a:t>
            </a:r>
          </a:p>
        </p:txBody>
      </p:sp>
      <p:sp>
        <p:nvSpPr>
          <p:cNvPr id="3" name="Picture Placeholder 10"/>
          <p:cNvSpPr>
            <a:spLocks noGrp="1"/>
          </p:cNvSpPr>
          <p:nvPr>
            <p:ph type="pic" sz="quarter" idx="12" hasCustomPrompt="1"/>
          </p:nvPr>
        </p:nvSpPr>
        <p:spPr>
          <a:xfrm>
            <a:off x="1800104" y="453142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Tree>
    <p:extLst>
      <p:ext uri="{BB962C8B-B14F-4D97-AF65-F5344CB8AC3E}">
        <p14:creationId xmlns:p14="http://schemas.microsoft.com/office/powerpoint/2010/main" val="2338977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inter Friendly Presenter Slide :: 1-3 presenters">
    <p:spTree>
      <p:nvGrpSpPr>
        <p:cNvPr id="1" name=""/>
        <p:cNvGrpSpPr/>
        <p:nvPr/>
      </p:nvGrpSpPr>
      <p:grpSpPr>
        <a:xfrm>
          <a:off x="0" y="0"/>
          <a:ext cx="0" cy="0"/>
          <a:chOff x="0" y="0"/>
          <a:chExt cx="0" cy="0"/>
        </a:xfrm>
      </p:grpSpPr>
      <p:sp>
        <p:nvSpPr>
          <p:cNvPr id="4" name="Picture Placeholder 10"/>
          <p:cNvSpPr>
            <a:spLocks noGrp="1"/>
          </p:cNvSpPr>
          <p:nvPr>
            <p:ph type="pic" sz="quarter" idx="12" hasCustomPrompt="1"/>
          </p:nvPr>
        </p:nvSpPr>
        <p:spPr>
          <a:xfrm>
            <a:off x="3048000" y="401116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
        <p:nvSpPr>
          <p:cNvPr id="5" name="Text Placeholder 2"/>
          <p:cNvSpPr>
            <a:spLocks noGrp="1"/>
          </p:cNvSpPr>
          <p:nvPr>
            <p:ph type="body" sz="quarter" idx="13" hasCustomPrompt="1"/>
          </p:nvPr>
        </p:nvSpPr>
        <p:spPr>
          <a:xfrm>
            <a:off x="3352800" y="2857006"/>
            <a:ext cx="2412392" cy="1154162"/>
          </a:xfrm>
          <a:prstGeom prst="rect">
            <a:avLst/>
          </a:prstGeom>
          <a:ln w="15875">
            <a:solidFill>
              <a:schemeClr val="accent1"/>
            </a:solidFill>
          </a:ln>
        </p:spPr>
        <p:txBody>
          <a:bodyPr wrap="none" lIns="301752" tIns="228600" rIns="228600" bIns="228600" anchor="b" anchorCtr="0">
            <a:spAutoFit/>
          </a:bodyPr>
          <a:lstStyle>
            <a:lvl1pPr marL="0" indent="0">
              <a:spcBef>
                <a:spcPts val="0"/>
              </a:spcBef>
              <a:spcAft>
                <a:spcPts val="600"/>
              </a:spcAft>
              <a:buNone/>
              <a:defRPr sz="1400" baseline="0">
                <a:solidFill>
                  <a:schemeClr val="accent4"/>
                </a:solidFill>
                <a:latin typeface="Arial" panose="020B0604020202020204" pitchFamily="34" charset="0"/>
                <a:cs typeface="Arial" panose="020B0604020202020204" pitchFamily="34" charset="0"/>
              </a:defRPr>
            </a:lvl1pPr>
            <a:lvl2pPr marL="0" indent="0">
              <a:spcBef>
                <a:spcPts val="0"/>
              </a:spcBef>
              <a:buNone/>
              <a:defRPr sz="1400" b="1" baseline="0">
                <a:solidFill>
                  <a:schemeClr val="accent1"/>
                </a:solidFill>
                <a:latin typeface="Arial" panose="020B0604020202020204" pitchFamily="34" charset="0"/>
                <a:cs typeface="Arial" panose="020B0604020202020204" pitchFamily="34" charset="0"/>
              </a:defRPr>
            </a:lvl2pPr>
            <a:lvl3pPr marL="0" indent="0">
              <a:spcBef>
                <a:spcPts val="0"/>
              </a:spcBef>
              <a:buNone/>
              <a:defRPr sz="1200">
                <a:solidFill>
                  <a:schemeClr val="accent4"/>
                </a:solidFill>
                <a:latin typeface="Arial" panose="020B0604020202020204" pitchFamily="34" charset="0"/>
                <a:cs typeface="Arial" panose="020B0604020202020204" pitchFamily="34" charset="0"/>
              </a:defRPr>
            </a:lvl3pPr>
            <a:lvl4pPr marL="1371600" indent="0">
              <a:spcBef>
                <a:spcPts val="0"/>
              </a:spcBef>
              <a:buNone/>
              <a:defRPr sz="1200"/>
            </a:lvl4pPr>
            <a:lvl5pPr marL="1828800" indent="0">
              <a:spcBef>
                <a:spcPts val="0"/>
              </a:spcBef>
              <a:buNone/>
              <a:defRPr sz="1200"/>
            </a:lvl5pPr>
          </a:lstStyle>
          <a:p>
            <a:pPr lvl="0"/>
            <a:r>
              <a:rPr lang="en-US" dirty="0"/>
              <a:t>Presented by</a:t>
            </a:r>
          </a:p>
          <a:p>
            <a:pPr lvl="1"/>
            <a:r>
              <a:rPr lang="en-US" dirty="0"/>
              <a:t>Presenter’s Name</a:t>
            </a:r>
          </a:p>
          <a:p>
            <a:pPr lvl="2"/>
            <a:r>
              <a:rPr lang="en-US" dirty="0"/>
              <a:t>Presenter’s title + other info</a:t>
            </a:r>
          </a:p>
        </p:txBody>
      </p:sp>
    </p:spTree>
    <p:extLst>
      <p:ext uri="{BB962C8B-B14F-4D97-AF65-F5344CB8AC3E}">
        <p14:creationId xmlns:p14="http://schemas.microsoft.com/office/powerpoint/2010/main" val="2125840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inter Friendly Presenter Slide :: 4-6 presenters">
    <p:spTree>
      <p:nvGrpSpPr>
        <p:cNvPr id="1" name=""/>
        <p:cNvGrpSpPr/>
        <p:nvPr/>
      </p:nvGrpSpPr>
      <p:grpSpPr>
        <a:xfrm>
          <a:off x="0" y="0"/>
          <a:ext cx="0" cy="0"/>
          <a:chOff x="0" y="0"/>
          <a:chExt cx="0" cy="0"/>
        </a:xfrm>
      </p:grpSpPr>
      <p:sp>
        <p:nvSpPr>
          <p:cNvPr id="6" name="Picture Placeholder 10"/>
          <p:cNvSpPr>
            <a:spLocks noGrp="1"/>
          </p:cNvSpPr>
          <p:nvPr>
            <p:ph type="pic" sz="quarter" idx="12" hasCustomPrompt="1"/>
          </p:nvPr>
        </p:nvSpPr>
        <p:spPr>
          <a:xfrm>
            <a:off x="1295400" y="5794248"/>
            <a:ext cx="301752" cy="301752"/>
          </a:xfrm>
          <a:prstGeom prst="rect">
            <a:avLst/>
          </a:prstGeom>
          <a:blipFill>
            <a:blip r:embed="rId2"/>
            <a:stretch>
              <a:fillRect/>
            </a:stretch>
          </a:blipFill>
        </p:spPr>
        <p:txBody>
          <a:bodyPr lIns="0" tIns="0" rIns="0" bIns="0"/>
          <a:lstStyle>
            <a:lvl1pPr marL="0" indent="0">
              <a:buNone/>
              <a:defRPr sz="800">
                <a:solidFill>
                  <a:schemeClr val="accent1"/>
                </a:solidFill>
              </a:defRPr>
            </a:lvl1pPr>
          </a:lstStyle>
          <a:p>
            <a:r>
              <a:rPr lang="en-US" dirty="0"/>
              <a:t>‍</a:t>
            </a:r>
          </a:p>
        </p:txBody>
      </p:sp>
      <p:sp>
        <p:nvSpPr>
          <p:cNvPr id="7" name="Text Placeholder 2"/>
          <p:cNvSpPr>
            <a:spLocks noGrp="1"/>
          </p:cNvSpPr>
          <p:nvPr>
            <p:ph type="body" sz="quarter" idx="13" hasCustomPrompt="1"/>
          </p:nvPr>
        </p:nvSpPr>
        <p:spPr>
          <a:xfrm>
            <a:off x="1600200" y="1036320"/>
            <a:ext cx="5943600" cy="4754880"/>
          </a:xfrm>
          <a:prstGeom prst="rect">
            <a:avLst/>
          </a:prstGeom>
          <a:ln w="15875">
            <a:solidFill>
              <a:schemeClr val="accent1"/>
            </a:solidFill>
          </a:ln>
        </p:spPr>
        <p:txBody>
          <a:bodyPr wrap="none" lIns="301752" tIns="228600" rIns="228600" bIns="228600" numCol="2" anchor="b" anchorCtr="0">
            <a:noAutofit/>
          </a:bodyPr>
          <a:lstStyle>
            <a:lvl1pPr marL="0" indent="0">
              <a:spcBef>
                <a:spcPts val="0"/>
              </a:spcBef>
              <a:spcAft>
                <a:spcPts val="600"/>
              </a:spcAft>
              <a:buNone/>
              <a:defRPr sz="1400" baseline="0">
                <a:solidFill>
                  <a:schemeClr val="accent4"/>
                </a:solidFill>
                <a:latin typeface="Arial" panose="020B0604020202020204" pitchFamily="34" charset="0"/>
                <a:cs typeface="Arial" panose="020B0604020202020204" pitchFamily="34" charset="0"/>
              </a:defRPr>
            </a:lvl1pPr>
            <a:lvl2pPr marL="0" indent="0">
              <a:spcBef>
                <a:spcPts val="0"/>
              </a:spcBef>
              <a:buNone/>
              <a:defRPr sz="1400" b="1" baseline="0">
                <a:solidFill>
                  <a:schemeClr val="accent1"/>
                </a:solidFill>
                <a:latin typeface="Arial" panose="020B0604020202020204" pitchFamily="34" charset="0"/>
                <a:cs typeface="Arial" panose="020B0604020202020204" pitchFamily="34" charset="0"/>
              </a:defRPr>
            </a:lvl2pPr>
            <a:lvl3pPr marL="0" indent="0">
              <a:spcBef>
                <a:spcPts val="0"/>
              </a:spcBef>
              <a:buNone/>
              <a:defRPr sz="1200">
                <a:solidFill>
                  <a:schemeClr val="accent4"/>
                </a:solidFill>
                <a:latin typeface="Arial" panose="020B0604020202020204" pitchFamily="34" charset="0"/>
                <a:cs typeface="Arial" panose="020B0604020202020204" pitchFamily="34" charset="0"/>
              </a:defRPr>
            </a:lvl3pPr>
            <a:lvl4pPr marL="1371600" indent="0">
              <a:spcBef>
                <a:spcPts val="0"/>
              </a:spcBef>
              <a:buNone/>
              <a:defRPr sz="1200"/>
            </a:lvl4pPr>
            <a:lvl5pPr marL="1828800" indent="0">
              <a:spcBef>
                <a:spcPts val="0"/>
              </a:spcBef>
              <a:buNone/>
              <a:defRPr sz="1200"/>
            </a:lvl5pPr>
          </a:lstStyle>
          <a:p>
            <a:pPr lvl="0"/>
            <a:r>
              <a:rPr lang="en-US" dirty="0"/>
              <a:t>Presented by</a:t>
            </a:r>
          </a:p>
          <a:p>
            <a:pPr lvl="1"/>
            <a:r>
              <a:rPr lang="en-US" dirty="0"/>
              <a:t>Presenter’s Name</a:t>
            </a:r>
          </a:p>
          <a:p>
            <a:pPr lvl="2"/>
            <a:r>
              <a:rPr lang="en-US" dirty="0"/>
              <a:t>Presenter’s title + other info</a:t>
            </a:r>
          </a:p>
        </p:txBody>
      </p:sp>
    </p:spTree>
    <p:extLst>
      <p:ext uri="{BB962C8B-B14F-4D97-AF65-F5344CB8AC3E}">
        <p14:creationId xmlns:p14="http://schemas.microsoft.com/office/powerpoint/2010/main" val="3953702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inter Friendly Quote slide">
    <p:spTree>
      <p:nvGrpSpPr>
        <p:cNvPr id="1" name=""/>
        <p:cNvGrpSpPr/>
        <p:nvPr/>
      </p:nvGrpSpPr>
      <p:grpSpPr>
        <a:xfrm>
          <a:off x="0" y="0"/>
          <a:ext cx="0" cy="0"/>
          <a:chOff x="0" y="0"/>
          <a:chExt cx="0" cy="0"/>
        </a:xfrm>
      </p:grpSpPr>
      <p:sp>
        <p:nvSpPr>
          <p:cNvPr id="3" name="TextBox 2"/>
          <p:cNvSpPr txBox="1"/>
          <p:nvPr userDrawn="1"/>
        </p:nvSpPr>
        <p:spPr>
          <a:xfrm>
            <a:off x="777240" y="1371600"/>
            <a:ext cx="301752" cy="769441"/>
          </a:xfrm>
          <a:prstGeom prst="rect">
            <a:avLst/>
          </a:prstGeom>
          <a:noFill/>
        </p:spPr>
        <p:txBody>
          <a:bodyPr wrap="square" lIns="0" tIns="0" rIns="0" bIns="0" rtlCol="0" anchor="t" anchorCtr="0">
            <a:spAutoFit/>
          </a:bodyPr>
          <a:lstStyle/>
          <a:p>
            <a:pPr algn="l">
              <a:lnSpc>
                <a:spcPts val="6000"/>
              </a:lnSpc>
            </a:pPr>
            <a:r>
              <a:rPr lang="en-US" sz="6000" b="1" spc="-20" dirty="0">
                <a:solidFill>
                  <a:schemeClr val="accent1"/>
                </a:solidFill>
                <a:latin typeface="Arial" panose="020B0604020202020204" pitchFamily="34" charset="0"/>
                <a:cs typeface="Arial" panose="020B0604020202020204" pitchFamily="34" charset="0"/>
              </a:rPr>
              <a:t>“</a:t>
            </a:r>
          </a:p>
        </p:txBody>
      </p:sp>
      <p:sp>
        <p:nvSpPr>
          <p:cNvPr id="4" name="Text Placeholder 4"/>
          <p:cNvSpPr>
            <a:spLocks noGrp="1"/>
          </p:cNvSpPr>
          <p:nvPr>
            <p:ph type="body" sz="quarter" idx="10" hasCustomPrompt="1"/>
          </p:nvPr>
        </p:nvSpPr>
        <p:spPr>
          <a:xfrm>
            <a:off x="1188720" y="1371600"/>
            <a:ext cx="6858000" cy="1077218"/>
          </a:xfrm>
          <a:prstGeom prst="rect">
            <a:avLst/>
          </a:prstGeom>
        </p:spPr>
        <p:txBody>
          <a:bodyPr lIns="0" tIns="0" rIns="0" bIns="0">
            <a:spAutoFit/>
          </a:bodyPr>
          <a:lstStyle>
            <a:lvl1pPr marL="0" indent="0">
              <a:lnSpc>
                <a:spcPct val="100000"/>
              </a:lnSpc>
              <a:spcBef>
                <a:spcPts val="0"/>
              </a:spcBef>
              <a:spcAft>
                <a:spcPts val="1200"/>
              </a:spcAft>
              <a:buNone/>
              <a:defRPr>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buNone/>
              <a:defRPr sz="1400" b="1">
                <a:solidFill>
                  <a:schemeClr val="accent1"/>
                </a:solidFill>
                <a:latin typeface="Arial" panose="020B0604020202020204" pitchFamily="34" charset="0"/>
                <a:cs typeface="Arial" panose="020B0604020202020204" pitchFamily="34" charset="0"/>
              </a:defRPr>
            </a:lvl2pPr>
            <a:lvl3pPr marL="0" indent="0">
              <a:lnSpc>
                <a:spcPct val="100000"/>
              </a:lnSpc>
              <a:spcBef>
                <a:spcPts val="0"/>
              </a:spcBef>
              <a:buNone/>
              <a:defRPr sz="1400">
                <a:solidFill>
                  <a:schemeClr val="accent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Portfolio Manager</a:t>
            </a:r>
          </a:p>
          <a:p>
            <a:pPr lvl="2"/>
            <a:r>
              <a:rPr lang="en-US" dirty="0"/>
              <a:t>Portfolio Manager Title</a:t>
            </a:r>
          </a:p>
        </p:txBody>
      </p:sp>
    </p:spTree>
    <p:extLst>
      <p:ext uri="{BB962C8B-B14F-4D97-AF65-F5344CB8AC3E}">
        <p14:creationId xmlns:p14="http://schemas.microsoft.com/office/powerpoint/2010/main" val="4072686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inter Friendly black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7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 name="Content Placeholder 2"/>
          <p:cNvSpPr>
            <a:spLocks noGrp="1"/>
          </p:cNvSpPr>
          <p:nvPr>
            <p:ph sz="quarter" idx="27" hasCustomPrompt="1"/>
          </p:nvPr>
        </p:nvSpPr>
        <p:spPr>
          <a:xfrm>
            <a:off x="274320" y="1371600"/>
            <a:ext cx="859536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a:prstGeom prst="rect">
            <a:avLst/>
          </a:prstGeom>
        </p:spPr>
        <p:txBody>
          <a:bodyPr/>
          <a:lstStyle/>
          <a:p>
            <a:fld id="{8DEE4CCE-E124-4EEF-808B-DF88997C2318}" type="slidenum">
              <a:rPr lang="en-US" smtClean="0"/>
              <a:t>‹#›</a:t>
            </a:fld>
            <a:endParaRPr lang="en-US" dirty="0"/>
          </a:p>
        </p:txBody>
      </p:sp>
      <p:sp>
        <p:nvSpPr>
          <p:cNvPr id="9"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311059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ontent (projected)">
    <p:spTree>
      <p:nvGrpSpPr>
        <p:cNvPr id="1" name=""/>
        <p:cNvGrpSpPr/>
        <p:nvPr/>
      </p:nvGrpSpPr>
      <p:grpSpPr>
        <a:xfrm>
          <a:off x="0" y="0"/>
          <a:ext cx="0" cy="0"/>
          <a:chOff x="0" y="0"/>
          <a:chExt cx="0" cy="0"/>
        </a:xfrm>
      </p:grpSpPr>
      <p:sp>
        <p:nvSpPr>
          <p:cNvPr id="3" name="Content Placeholder 2"/>
          <p:cNvSpPr>
            <a:spLocks noGrp="1"/>
          </p:cNvSpPr>
          <p:nvPr>
            <p:ph sz="quarter" idx="27" hasCustomPrompt="1"/>
          </p:nvPr>
        </p:nvSpPr>
        <p:spPr>
          <a:xfrm>
            <a:off x="274320" y="1280160"/>
            <a:ext cx="8595360" cy="4389120"/>
          </a:xfrm>
          <a:prstGeom prst="rect">
            <a:avLst/>
          </a:prstGeom>
        </p:spPr>
        <p:txBody>
          <a:bodyPr wrap="square" lIns="0" tIns="0" rIns="0" bIns="0"/>
          <a:lstStyle>
            <a:lvl1pPr marL="0" indent="0">
              <a:lnSpc>
                <a:spcPct val="100000"/>
              </a:lnSpc>
              <a:spcBef>
                <a:spcPts val="0"/>
              </a:spcBef>
              <a:spcAft>
                <a:spcPts val="600"/>
              </a:spcAft>
              <a:buNone/>
              <a:defRPr sz="1500" b="1">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4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4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grpSp>
        <p:nvGrpSpPr>
          <p:cNvPr id="10" name="Group 9"/>
          <p:cNvGrpSpPr>
            <a:grpSpLocks noChangeAspect="1"/>
          </p:cNvGrpSpPr>
          <p:nvPr userDrawn="1"/>
        </p:nvGrpSpPr>
        <p:grpSpPr>
          <a:xfrm>
            <a:off x="6812280" y="483320"/>
            <a:ext cx="2057400" cy="279311"/>
            <a:chOff x="7037041" y="653111"/>
            <a:chExt cx="1832322" cy="248755"/>
          </a:xfrm>
        </p:grpSpPr>
        <p:pic>
          <p:nvPicPr>
            <p:cNvPr id="11" name="Picture 10"/>
            <p:cNvPicPr>
              <a:picLocks noChangeAspect="1"/>
            </p:cNvPicPr>
            <p:nvPr userDrawn="1"/>
          </p:nvPicPr>
          <p:blipFill>
            <a:blip r:embed="rId2"/>
            <a:stretch>
              <a:fillRect/>
            </a:stretch>
          </p:blipFill>
          <p:spPr>
            <a:xfrm>
              <a:off x="7419442" y="685800"/>
              <a:ext cx="1449921" cy="216066"/>
            </a:xfrm>
            <a:prstGeom prst="rect">
              <a:avLst/>
            </a:prstGeom>
          </p:spPr>
        </p:pic>
        <p:grpSp>
          <p:nvGrpSpPr>
            <p:cNvPr id="12" name="Group 11"/>
            <p:cNvGrpSpPr/>
            <p:nvPr userDrawn="1"/>
          </p:nvGrpSpPr>
          <p:grpSpPr>
            <a:xfrm>
              <a:off x="7037041" y="653111"/>
              <a:ext cx="339127" cy="246432"/>
              <a:chOff x="7028410" y="609836"/>
              <a:chExt cx="381361" cy="277123"/>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410" y="609836"/>
                <a:ext cx="381361" cy="277123"/>
              </a:xfrm>
              <a:prstGeom prst="rect">
                <a:avLst/>
              </a:prstGeom>
            </p:spPr>
          </p:pic>
          <p:sp>
            <p:nvSpPr>
              <p:cNvPr id="14" name="Freeform 13"/>
              <p:cNvSpPr>
                <a:spLocks noEditPoints="1"/>
              </p:cNvSpPr>
              <p:nvPr/>
            </p:nvSpPr>
            <p:spPr bwMode="auto">
              <a:xfrm>
                <a:off x="7386160" y="839565"/>
                <a:ext cx="18288" cy="18288"/>
              </a:xfrm>
              <a:custGeom>
                <a:avLst/>
                <a:gdLst>
                  <a:gd name="T0" fmla="*/ 43 w 481"/>
                  <a:gd name="T1" fmla="*/ 238 h 476"/>
                  <a:gd name="T2" fmla="*/ 240 w 481"/>
                  <a:gd name="T3" fmla="*/ 35 h 476"/>
                  <a:gd name="T4" fmla="*/ 438 w 481"/>
                  <a:gd name="T5" fmla="*/ 238 h 476"/>
                  <a:gd name="T6" fmla="*/ 240 w 481"/>
                  <a:gd name="T7" fmla="*/ 439 h 476"/>
                  <a:gd name="T8" fmla="*/ 43 w 481"/>
                  <a:gd name="T9" fmla="*/ 238 h 476"/>
                  <a:gd name="T10" fmla="*/ 240 w 481"/>
                  <a:gd name="T11" fmla="*/ 476 h 476"/>
                  <a:gd name="T12" fmla="*/ 481 w 481"/>
                  <a:gd name="T13" fmla="*/ 238 h 476"/>
                  <a:gd name="T14" fmla="*/ 240 w 481"/>
                  <a:gd name="T15" fmla="*/ 0 h 476"/>
                  <a:gd name="T16" fmla="*/ 0 w 481"/>
                  <a:gd name="T17" fmla="*/ 238 h 476"/>
                  <a:gd name="T18" fmla="*/ 240 w 481"/>
                  <a:gd name="T19" fmla="*/ 476 h 476"/>
                  <a:gd name="T20" fmla="*/ 194 w 481"/>
                  <a:gd name="T21" fmla="*/ 254 h 476"/>
                  <a:gd name="T22" fmla="*/ 239 w 481"/>
                  <a:gd name="T23" fmla="*/ 254 h 476"/>
                  <a:gd name="T24" fmla="*/ 306 w 481"/>
                  <a:gd name="T25" fmla="*/ 365 h 476"/>
                  <a:gd name="T26" fmla="*/ 349 w 481"/>
                  <a:gd name="T27" fmla="*/ 365 h 476"/>
                  <a:gd name="T28" fmla="*/ 277 w 481"/>
                  <a:gd name="T29" fmla="*/ 253 h 476"/>
                  <a:gd name="T30" fmla="*/ 343 w 481"/>
                  <a:gd name="T31" fmla="*/ 183 h 476"/>
                  <a:gd name="T32" fmla="*/ 253 w 481"/>
                  <a:gd name="T33" fmla="*/ 111 h 476"/>
                  <a:gd name="T34" fmla="*/ 156 w 481"/>
                  <a:gd name="T35" fmla="*/ 111 h 476"/>
                  <a:gd name="T36" fmla="*/ 156 w 481"/>
                  <a:gd name="T37" fmla="*/ 365 h 476"/>
                  <a:gd name="T38" fmla="*/ 194 w 481"/>
                  <a:gd name="T39" fmla="*/ 365 h 476"/>
                  <a:gd name="T40" fmla="*/ 194 w 481"/>
                  <a:gd name="T41" fmla="*/ 254 h 476"/>
                  <a:gd name="T42" fmla="*/ 194 w 481"/>
                  <a:gd name="T43" fmla="*/ 221 h 476"/>
                  <a:gd name="T44" fmla="*/ 194 w 481"/>
                  <a:gd name="T45" fmla="*/ 143 h 476"/>
                  <a:gd name="T46" fmla="*/ 247 w 481"/>
                  <a:gd name="T47" fmla="*/ 143 h 476"/>
                  <a:gd name="T48" fmla="*/ 302 w 481"/>
                  <a:gd name="T49" fmla="*/ 181 h 476"/>
                  <a:gd name="T50" fmla="*/ 240 w 481"/>
                  <a:gd name="T51" fmla="*/ 221 h 476"/>
                  <a:gd name="T52" fmla="*/ 194 w 481"/>
                  <a:gd name="T53" fmla="*/ 2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1" h="476">
                    <a:moveTo>
                      <a:pt x="43" y="238"/>
                    </a:moveTo>
                    <a:cubicBezTo>
                      <a:pt x="43" y="122"/>
                      <a:pt x="131" y="35"/>
                      <a:pt x="240" y="35"/>
                    </a:cubicBezTo>
                    <a:cubicBezTo>
                      <a:pt x="351" y="35"/>
                      <a:pt x="438" y="122"/>
                      <a:pt x="438" y="238"/>
                    </a:cubicBezTo>
                    <a:cubicBezTo>
                      <a:pt x="438" y="354"/>
                      <a:pt x="351" y="439"/>
                      <a:pt x="240" y="439"/>
                    </a:cubicBezTo>
                    <a:cubicBezTo>
                      <a:pt x="131" y="439"/>
                      <a:pt x="43" y="354"/>
                      <a:pt x="43" y="238"/>
                    </a:cubicBezTo>
                    <a:moveTo>
                      <a:pt x="240" y="476"/>
                    </a:moveTo>
                    <a:cubicBezTo>
                      <a:pt x="371" y="476"/>
                      <a:pt x="481" y="375"/>
                      <a:pt x="481" y="238"/>
                    </a:cubicBezTo>
                    <a:cubicBezTo>
                      <a:pt x="481" y="101"/>
                      <a:pt x="371" y="0"/>
                      <a:pt x="240" y="0"/>
                    </a:cubicBezTo>
                    <a:cubicBezTo>
                      <a:pt x="111" y="0"/>
                      <a:pt x="0" y="101"/>
                      <a:pt x="0" y="238"/>
                    </a:cubicBezTo>
                    <a:cubicBezTo>
                      <a:pt x="0" y="375"/>
                      <a:pt x="111" y="476"/>
                      <a:pt x="240" y="476"/>
                    </a:cubicBezTo>
                    <a:moveTo>
                      <a:pt x="194" y="254"/>
                    </a:moveTo>
                    <a:cubicBezTo>
                      <a:pt x="239" y="254"/>
                      <a:pt x="239" y="254"/>
                      <a:pt x="239" y="254"/>
                    </a:cubicBezTo>
                    <a:cubicBezTo>
                      <a:pt x="306" y="365"/>
                      <a:pt x="306" y="365"/>
                      <a:pt x="306" y="365"/>
                    </a:cubicBezTo>
                    <a:cubicBezTo>
                      <a:pt x="349" y="365"/>
                      <a:pt x="349" y="365"/>
                      <a:pt x="349" y="365"/>
                    </a:cubicBezTo>
                    <a:cubicBezTo>
                      <a:pt x="277" y="253"/>
                      <a:pt x="277" y="253"/>
                      <a:pt x="277" y="253"/>
                    </a:cubicBezTo>
                    <a:cubicBezTo>
                      <a:pt x="314" y="249"/>
                      <a:pt x="343" y="229"/>
                      <a:pt x="343" y="183"/>
                    </a:cubicBezTo>
                    <a:cubicBezTo>
                      <a:pt x="343" y="133"/>
                      <a:pt x="313" y="111"/>
                      <a:pt x="253" y="111"/>
                    </a:cubicBezTo>
                    <a:cubicBezTo>
                      <a:pt x="156" y="111"/>
                      <a:pt x="156" y="111"/>
                      <a:pt x="156" y="111"/>
                    </a:cubicBezTo>
                    <a:cubicBezTo>
                      <a:pt x="156" y="365"/>
                      <a:pt x="156" y="365"/>
                      <a:pt x="156" y="365"/>
                    </a:cubicBezTo>
                    <a:cubicBezTo>
                      <a:pt x="194" y="365"/>
                      <a:pt x="194" y="365"/>
                      <a:pt x="194" y="365"/>
                    </a:cubicBezTo>
                    <a:lnTo>
                      <a:pt x="194" y="254"/>
                    </a:lnTo>
                    <a:close/>
                    <a:moveTo>
                      <a:pt x="194" y="221"/>
                    </a:moveTo>
                    <a:cubicBezTo>
                      <a:pt x="194" y="143"/>
                      <a:pt x="194" y="143"/>
                      <a:pt x="194" y="143"/>
                    </a:cubicBezTo>
                    <a:cubicBezTo>
                      <a:pt x="247" y="143"/>
                      <a:pt x="247" y="143"/>
                      <a:pt x="247" y="143"/>
                    </a:cubicBezTo>
                    <a:cubicBezTo>
                      <a:pt x="274" y="143"/>
                      <a:pt x="302" y="149"/>
                      <a:pt x="302" y="181"/>
                    </a:cubicBezTo>
                    <a:cubicBezTo>
                      <a:pt x="302" y="219"/>
                      <a:pt x="273" y="221"/>
                      <a:pt x="240" y="221"/>
                    </a:cubicBezTo>
                    <a:lnTo>
                      <a:pt x="194" y="2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8" name="Slide Number Placeholder 9"/>
          <p:cNvSpPr>
            <a:spLocks noGrp="1"/>
          </p:cNvSpPr>
          <p:nvPr>
            <p:ph type="sldNum" sz="quarter" idx="4"/>
          </p:nvPr>
        </p:nvSpPr>
        <p:spPr>
          <a:xfrm>
            <a:off x="8504434" y="6536549"/>
            <a:ext cx="365760" cy="164592"/>
          </a:xfrm>
          <a:prstGeom prst="rect">
            <a:avLst/>
          </a:prstGeom>
        </p:spPr>
        <p:txBody>
          <a:bodyPr vert="horz" lIns="0" tIns="0" rIns="0" bIns="0" rtlCol="0" anchor="b" anchorCtr="0"/>
          <a:lstStyle>
            <a:lvl1pPr algn="r">
              <a:defRPr sz="9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
        <p:nvSpPr>
          <p:cNvPr id="20" name="Text Placeholder 3"/>
          <p:cNvSpPr>
            <a:spLocks noGrp="1"/>
          </p:cNvSpPr>
          <p:nvPr>
            <p:ph type="body" sz="quarter" idx="26" hasCustomPrompt="1"/>
          </p:nvPr>
        </p:nvSpPr>
        <p:spPr>
          <a:xfrm>
            <a:off x="274320" y="6097098"/>
            <a:ext cx="8503920" cy="446276"/>
          </a:xfrm>
          <a:prstGeom prst="rect">
            <a:avLst/>
          </a:prstGeom>
        </p:spPr>
        <p:txBody>
          <a:bodyPr wrap="square" lIns="0" tIns="0" rIns="0" bIns="0" anchor="b" anchorCtr="0">
            <a:spAutoFit/>
          </a:bodyPr>
          <a:lstStyle>
            <a:lvl1pPr marL="0" indent="0">
              <a:lnSpc>
                <a:spcPct val="100000"/>
              </a:lnSpc>
              <a:spcBef>
                <a:spcPts val="0"/>
              </a:spcBef>
              <a:spcAft>
                <a:spcPts val="0"/>
              </a:spcAft>
              <a:buNone/>
              <a:defRPr sz="900" i="0">
                <a:latin typeface="Arial Narrow" panose="020B0606020202030204" pitchFamily="34" charset="0"/>
                <a:cs typeface="Arial" panose="020B0604020202020204" pitchFamily="34" charset="0"/>
              </a:defRPr>
            </a:lvl1pPr>
            <a:lvl2pPr marL="0" indent="0">
              <a:lnSpc>
                <a:spcPts val="11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ts val="11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6" name="Text Placeholder 3"/>
          <p:cNvSpPr>
            <a:spLocks noGrp="1"/>
          </p:cNvSpPr>
          <p:nvPr>
            <p:ph type="body" sz="quarter" idx="32" hasCustomPrompt="1"/>
          </p:nvPr>
        </p:nvSpPr>
        <p:spPr>
          <a:xfrm>
            <a:off x="270639" y="425006"/>
            <a:ext cx="5695446" cy="640080"/>
          </a:xfrm>
          <a:prstGeom prst="rect">
            <a:avLst/>
          </a:prstGeom>
        </p:spPr>
        <p:txBody>
          <a:bodyPr lIns="0" tIns="0" rIns="0" bIns="0"/>
          <a:lstStyle>
            <a:lvl1pPr marL="0" indent="0" algn="l" defTabSz="914400" rtl="0" eaLnBrk="1" latinLnBrk="0" hangingPunct="1">
              <a:spcBef>
                <a:spcPts val="0"/>
              </a:spcBef>
              <a:buNone/>
              <a:defRPr lang="en-US" sz="2400" b="1" kern="1200" dirty="0" smtClean="0">
                <a:solidFill>
                  <a:schemeClr val="accent1"/>
                </a:solidFill>
                <a:latin typeface="Arial" panose="020B0604020202020204" pitchFamily="34" charset="0"/>
                <a:ea typeface="+mj-ea"/>
                <a:cs typeface="Arial" panose="020B0604020202020204" pitchFamily="34" charset="0"/>
              </a:defRPr>
            </a:lvl1pPr>
            <a:lvl2pPr marL="0" indent="0">
              <a:spcBef>
                <a:spcPts val="0"/>
              </a:spcBef>
              <a:buNone/>
              <a:defRPr sz="2000">
                <a:solidFill>
                  <a:srgbClr val="767676"/>
                </a:solidFill>
              </a:defRPr>
            </a:lvl2pPr>
            <a:lvl3pPr marL="0" indent="0">
              <a:buNone/>
              <a:defRPr sz="1500"/>
            </a:lvl3pPr>
            <a:lvl4pPr marL="0" indent="0">
              <a:buNone/>
              <a:defRPr sz="1500"/>
            </a:lvl4pPr>
            <a:lvl5pPr marL="0" indent="0">
              <a:buNone/>
              <a:defRPr sz="1500"/>
            </a:lvl5pPr>
          </a:lstStyle>
          <a:p>
            <a:pPr lvl="0"/>
            <a:r>
              <a:rPr lang="en-US" dirty="0"/>
              <a:t>Slide title</a:t>
            </a:r>
          </a:p>
          <a:p>
            <a:pPr lvl="1"/>
            <a:r>
              <a:rPr lang="en-US" dirty="0"/>
              <a:t>Second level</a:t>
            </a:r>
          </a:p>
        </p:txBody>
      </p:sp>
    </p:spTree>
    <p:extLst>
      <p:ext uri="{BB962C8B-B14F-4D97-AF65-F5344CB8AC3E}">
        <p14:creationId xmlns:p14="http://schemas.microsoft.com/office/powerpoint/2010/main" val="668498665"/>
      </p:ext>
    </p:extLst>
  </p:cSld>
  <p:clrMapOvr>
    <a:masterClrMapping/>
  </p:clrMapOvr>
  <p:extLst>
    <p:ext uri="{DCECCB84-F9BA-43D5-87BE-67443E8EF086}">
      <p15:sldGuideLst xmlns:p15="http://schemas.microsoft.com/office/powerpoint/2012/main">
        <p15:guide id="1" orient="horz" pos="41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ck Wrapper">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377440" y="5029200"/>
            <a:ext cx="4114800" cy="914400"/>
          </a:xfrm>
          <a:prstGeom prst="rect">
            <a:avLst/>
          </a:prstGeom>
        </p:spPr>
        <p:txBody>
          <a:bodyPr lIns="0" tIns="0" rIns="0" bIns="0"/>
          <a:lstStyle>
            <a:lvl1pPr marL="0" indent="0">
              <a:lnSpc>
                <a:spcPct val="100000"/>
              </a:lnSpc>
              <a:spcBef>
                <a:spcPts val="0"/>
              </a:spcBef>
              <a:buNone/>
              <a:defRPr sz="1200" baseline="0"/>
            </a:lvl1pPr>
            <a:lvl2pPr marL="0" indent="0">
              <a:lnSpc>
                <a:spcPct val="100000"/>
              </a:lnSpc>
              <a:spcBef>
                <a:spcPts val="0"/>
              </a:spcBef>
              <a:buNone/>
              <a:defRPr sz="1200">
                <a:solidFill>
                  <a:schemeClr val="accent1"/>
                </a:solidFill>
              </a:defRPr>
            </a:lvl2pPr>
          </a:lstStyle>
          <a:p>
            <a:pPr lvl="0"/>
            <a:r>
              <a:rPr lang="en-US" dirty="0"/>
              <a:t>Franklin Templeton Distributors, Inc.</a:t>
            </a:r>
          </a:p>
          <a:p>
            <a:pPr lvl="0"/>
            <a:r>
              <a:rPr lang="en-US" dirty="0"/>
              <a:t>Address Line 1</a:t>
            </a:r>
          </a:p>
          <a:p>
            <a:pPr lvl="0"/>
            <a:r>
              <a:rPr lang="en-US" dirty="0"/>
              <a:t>Address Line 2</a:t>
            </a:r>
          </a:p>
          <a:p>
            <a:pPr lvl="1"/>
            <a:r>
              <a:rPr lang="en-US" dirty="0"/>
              <a:t>URL</a:t>
            </a:r>
          </a:p>
        </p:txBody>
      </p:sp>
      <p:sp>
        <p:nvSpPr>
          <p:cNvPr id="10" name="Text Placeholder 9"/>
          <p:cNvSpPr>
            <a:spLocks noGrp="1"/>
          </p:cNvSpPr>
          <p:nvPr>
            <p:ph type="body" sz="quarter" idx="11" hasCustomPrompt="1"/>
          </p:nvPr>
        </p:nvSpPr>
        <p:spPr>
          <a:xfrm>
            <a:off x="7040880" y="6537960"/>
            <a:ext cx="1828800" cy="182880"/>
          </a:xfrm>
          <a:prstGeom prst="rect">
            <a:avLst/>
          </a:prstGeom>
        </p:spPr>
        <p:txBody>
          <a:bodyPr lIns="0" tIns="0" rIns="0" bIns="0" anchor="b" anchorCtr="0"/>
          <a:lstStyle>
            <a:lvl1pPr marL="0" indent="0" algn="r">
              <a:spcBef>
                <a:spcPts val="0"/>
              </a:spcBef>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dirty="0"/>
              <a:t>Lit Code XX/16</a:t>
            </a:r>
          </a:p>
        </p:txBody>
      </p:sp>
      <p:sp>
        <p:nvSpPr>
          <p:cNvPr id="5" name="Text Placeholder 3"/>
          <p:cNvSpPr>
            <a:spLocks noGrp="1"/>
          </p:cNvSpPr>
          <p:nvPr>
            <p:ph type="body" sz="quarter" idx="26" hasCustomPrompt="1"/>
          </p:nvPr>
        </p:nvSpPr>
        <p:spPr>
          <a:xfrm>
            <a:off x="274320" y="4032726"/>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Tree>
    <p:extLst>
      <p:ext uri="{BB962C8B-B14F-4D97-AF65-F5344CB8AC3E}">
        <p14:creationId xmlns:p14="http://schemas.microsoft.com/office/powerpoint/2010/main" val="608671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 name="Content Placeholder 2"/>
          <p:cNvSpPr>
            <a:spLocks noGrp="1"/>
          </p:cNvSpPr>
          <p:nvPr>
            <p:ph sz="quarter" idx="27" hasCustomPrompt="1"/>
          </p:nvPr>
        </p:nvSpPr>
        <p:spPr>
          <a:xfrm>
            <a:off x="274320" y="1371600"/>
            <a:ext cx="859536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9" name="Title 1"/>
          <p:cNvSpPr>
            <a:spLocks noGrp="1"/>
          </p:cNvSpPr>
          <p:nvPr>
            <p:ph type="title" hasCustomPrompt="1"/>
          </p:nvPr>
        </p:nvSpPr>
        <p:spPr>
          <a:xfrm>
            <a:off x="274320" y="210312"/>
            <a:ext cx="6400800" cy="731520"/>
          </a:xfrm>
          <a:prstGeom prst="rect">
            <a:avLst/>
          </a:prstGeom>
        </p:spPr>
        <p:txBody>
          <a:bodyPr lIns="0" tIns="0" rIns="0" bIns="0"/>
          <a:lstStyle>
            <a:lvl1pPr algn="l">
              <a:defRPr sz="24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5758767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ext Placeholder 3"/>
          <p:cNvSpPr>
            <a:spLocks noGrp="1"/>
          </p:cNvSpPr>
          <p:nvPr>
            <p:ph type="body" sz="quarter" idx="26" hasCustomPrompt="1"/>
          </p:nvPr>
        </p:nvSpPr>
        <p:spPr>
          <a:xfrm>
            <a:off x="274320" y="6072391"/>
            <a:ext cx="77724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solidFill>
                  <a:schemeClr val="bg1"/>
                </a:solidFill>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solidFill>
                  <a:schemeClr val="bg1"/>
                </a:solidFill>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solidFill>
                  <a:schemeClr val="bg1"/>
                </a:solidFill>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Tree>
    <p:extLst>
      <p:ext uri="{BB962C8B-B14F-4D97-AF65-F5344CB8AC3E}">
        <p14:creationId xmlns:p14="http://schemas.microsoft.com/office/powerpoint/2010/main" val="1564389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Box 2"/>
          <p:cNvSpPr txBox="1"/>
          <p:nvPr userDrawn="1"/>
        </p:nvSpPr>
        <p:spPr>
          <a:xfrm>
            <a:off x="868680" y="1371600"/>
            <a:ext cx="301752" cy="769441"/>
          </a:xfrm>
          <a:prstGeom prst="rect">
            <a:avLst/>
          </a:prstGeom>
          <a:noFill/>
        </p:spPr>
        <p:txBody>
          <a:bodyPr wrap="square" lIns="0" tIns="0" rIns="0" bIns="0" rtlCol="0" anchor="t" anchorCtr="0">
            <a:spAutoFit/>
          </a:bodyPr>
          <a:lstStyle/>
          <a:p>
            <a:pPr algn="ctr">
              <a:lnSpc>
                <a:spcPts val="6000"/>
              </a:lnSpc>
            </a:pPr>
            <a:r>
              <a:rPr lang="en-US" sz="6000" spc="-20" dirty="0">
                <a:solidFill>
                  <a:srgbClr val="FFFFFF"/>
                </a:solidFill>
                <a:cs typeface="Arial" panose="020B0604020202020204" pitchFamily="34" charset="0"/>
              </a:rPr>
              <a:t>“</a:t>
            </a:r>
          </a:p>
        </p:txBody>
      </p:sp>
      <p:sp>
        <p:nvSpPr>
          <p:cNvPr id="5" name="Text Placeholder 4"/>
          <p:cNvSpPr>
            <a:spLocks noGrp="1"/>
          </p:cNvSpPr>
          <p:nvPr>
            <p:ph type="body" sz="quarter" idx="10" hasCustomPrompt="1"/>
          </p:nvPr>
        </p:nvSpPr>
        <p:spPr>
          <a:xfrm>
            <a:off x="1188720" y="1371600"/>
            <a:ext cx="6858000" cy="1128514"/>
          </a:xfrm>
          <a:prstGeom prst="rect">
            <a:avLst/>
          </a:prstGeom>
        </p:spPr>
        <p:txBody>
          <a:bodyPr lIns="0" tIns="0" rIns="0" bIns="0">
            <a:spAutoFit/>
          </a:bodyPr>
          <a:lstStyle>
            <a:lvl1pPr marL="0" indent="0">
              <a:lnSpc>
                <a:spcPts val="4000"/>
              </a:lnSpc>
              <a:spcBef>
                <a:spcPts val="0"/>
              </a:spcBef>
              <a:spcAft>
                <a:spcPts val="1200"/>
              </a:spcAft>
              <a:buNone/>
              <a:defRPr>
                <a:solidFill>
                  <a:schemeClr val="bg1"/>
                </a:solidFill>
                <a:latin typeface="Arial" panose="020B0604020202020204" pitchFamily="34" charset="0"/>
                <a:cs typeface="Arial" panose="020B0604020202020204" pitchFamily="34" charset="0"/>
              </a:defRPr>
            </a:lvl1pPr>
            <a:lvl2pPr marL="0" indent="0">
              <a:lnSpc>
                <a:spcPts val="1800"/>
              </a:lnSpc>
              <a:spcBef>
                <a:spcPts val="0"/>
              </a:spcBef>
              <a:buNone/>
              <a:defRPr sz="1400" b="1">
                <a:solidFill>
                  <a:schemeClr val="bg1"/>
                </a:solidFill>
                <a:latin typeface="Arial" panose="020B0604020202020204" pitchFamily="34" charset="0"/>
                <a:cs typeface="Arial" panose="020B0604020202020204" pitchFamily="34" charset="0"/>
              </a:defRPr>
            </a:lvl2pPr>
            <a:lvl3pPr marL="0" indent="0">
              <a:lnSpc>
                <a:spcPts val="1800"/>
              </a:lnSpc>
              <a:spcBef>
                <a:spcPts val="0"/>
              </a:spcBef>
              <a:buNone/>
              <a:defRPr sz="1400">
                <a:solidFill>
                  <a:schemeClr val="bg1"/>
                </a:solidFill>
                <a:latin typeface="Arial" panose="020B0604020202020204" pitchFamily="34" charset="0"/>
                <a:cs typeface="Arial" panose="020B0604020202020204" pitchFamily="34" charset="0"/>
              </a:defRPr>
            </a:lvl3pPr>
            <a:lvl4pPr marL="0" indent="0">
              <a:lnSpc>
                <a:spcPts val="1800"/>
              </a:lnSpc>
              <a:spcBef>
                <a:spcPts val="0"/>
              </a:spcBef>
              <a:buNone/>
              <a:defRPr sz="1400">
                <a:solidFill>
                  <a:schemeClr val="bg1"/>
                </a:solidFill>
              </a:defRPr>
            </a:lvl4pPr>
            <a:lvl5pPr marL="0" indent="0">
              <a:lnSpc>
                <a:spcPts val="1800"/>
              </a:lnSpc>
              <a:spcBef>
                <a:spcPts val="0"/>
              </a:spcBef>
              <a:buNone/>
              <a:defRPr sz="1400">
                <a:solidFill>
                  <a:schemeClr val="bg1"/>
                </a:solidFill>
              </a:defRPr>
            </a:lvl5pPr>
          </a:lstStyle>
          <a:p>
            <a:pPr lvl="0"/>
            <a:r>
              <a:rPr lang="en-US" dirty="0"/>
              <a:t>Quote</a:t>
            </a:r>
          </a:p>
          <a:p>
            <a:pPr lvl="1"/>
            <a:r>
              <a:rPr lang="en-US" dirty="0"/>
              <a:t>Portfolio Manager</a:t>
            </a:r>
          </a:p>
          <a:p>
            <a:pPr lvl="2"/>
            <a:r>
              <a:rPr lang="en-US" dirty="0"/>
              <a:t>Portfolio Manager Title</a:t>
            </a:r>
          </a:p>
        </p:txBody>
      </p:sp>
    </p:spTree>
    <p:extLst>
      <p:ext uri="{BB962C8B-B14F-4D97-AF65-F5344CB8AC3E}">
        <p14:creationId xmlns:p14="http://schemas.microsoft.com/office/powerpoint/2010/main" val="155654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Break :: Insert 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a:prstGeom prst="rect">
            <a:avLst/>
          </a:prstGeom>
        </p:spPr>
        <p:txBody>
          <a:bodyPr/>
          <a:lstStyle>
            <a:lvl1pPr marL="0" indent="0">
              <a:buNone/>
              <a:defRPr sz="1400" b="1">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93383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6" descr="slide2B.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1588"/>
            <a:ext cx="91582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707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w/Secondary Title">
    <p:spTree>
      <p:nvGrpSpPr>
        <p:cNvPr id="1" name=""/>
        <p:cNvGrpSpPr/>
        <p:nvPr/>
      </p:nvGrpSpPr>
      <p:grpSpPr>
        <a:xfrm>
          <a:off x="0" y="0"/>
          <a:ext cx="0" cy="0"/>
          <a:chOff x="0" y="0"/>
          <a:chExt cx="0" cy="0"/>
        </a:xfrm>
      </p:grpSpPr>
      <p:sp>
        <p:nvSpPr>
          <p:cNvPr id="7"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3" name="Content Placeholder 2"/>
          <p:cNvSpPr>
            <a:spLocks noGrp="1"/>
          </p:cNvSpPr>
          <p:nvPr>
            <p:ph sz="quarter" idx="27" hasCustomPrompt="1"/>
          </p:nvPr>
        </p:nvSpPr>
        <p:spPr>
          <a:xfrm>
            <a:off x="274320" y="1371600"/>
            <a:ext cx="859536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9" name="Title 1"/>
          <p:cNvSpPr>
            <a:spLocks noGrp="1"/>
          </p:cNvSpPr>
          <p:nvPr>
            <p:ph type="title" hasCustomPrompt="1"/>
          </p:nvPr>
        </p:nvSpPr>
        <p:spPr>
          <a:xfrm>
            <a:off x="274320" y="210312"/>
            <a:ext cx="6400800" cy="41148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
        <p:nvSpPr>
          <p:cNvPr id="6" name="Text Placeholder 2"/>
          <p:cNvSpPr>
            <a:spLocks noGrp="1"/>
          </p:cNvSpPr>
          <p:nvPr>
            <p:ph type="body" sz="quarter" idx="31" hasCustomPrompt="1"/>
          </p:nvPr>
        </p:nvSpPr>
        <p:spPr>
          <a:xfrm>
            <a:off x="274320" y="612648"/>
            <a:ext cx="6400800" cy="365760"/>
          </a:xfrm>
          <a:prstGeom prst="rect">
            <a:avLst/>
          </a:prstGeom>
        </p:spPr>
        <p:txBody>
          <a:bodyPr lIns="0" tIns="0" rIns="0" bIns="0"/>
          <a:lstStyle>
            <a:lvl1pPr marL="0" indent="0">
              <a:buNone/>
              <a:defRPr sz="2000">
                <a:latin typeface="Arial" panose="020B0604020202020204" pitchFamily="34" charset="0"/>
                <a:cs typeface="Arial" panose="020B0604020202020204" pitchFamily="34" charset="0"/>
              </a:defRPr>
            </a:lvl1pPr>
            <a:lvl2pPr marL="457200" indent="0">
              <a:buNone/>
              <a:defRPr/>
            </a:lvl2pPr>
          </a:lstStyle>
          <a:p>
            <a:pPr lvl="0"/>
            <a:r>
              <a:rPr lang="en-US" dirty="0"/>
              <a:t>Secondary Title</a:t>
            </a:r>
          </a:p>
        </p:txBody>
      </p:sp>
    </p:spTree>
    <p:extLst>
      <p:ext uri="{BB962C8B-B14F-4D97-AF65-F5344CB8AC3E}">
        <p14:creationId xmlns:p14="http://schemas.microsoft.com/office/powerpoint/2010/main" val="297066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with Titles">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274320" y="1371600"/>
            <a:ext cx="77724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8"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7" name="Content Placeholder 2"/>
          <p:cNvSpPr>
            <a:spLocks noGrp="1"/>
          </p:cNvSpPr>
          <p:nvPr>
            <p:ph sz="quarter" idx="27" hasCustomPrompt="1"/>
          </p:nvPr>
        </p:nvSpPr>
        <p:spPr>
          <a:xfrm>
            <a:off x="274320" y="1920240"/>
            <a:ext cx="859536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9"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83408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with Sidebar">
    <p:spTree>
      <p:nvGrpSpPr>
        <p:cNvPr id="1" name=""/>
        <p:cNvGrpSpPr/>
        <p:nvPr/>
      </p:nvGrpSpPr>
      <p:grpSpPr>
        <a:xfrm>
          <a:off x="0" y="0"/>
          <a:ext cx="0" cy="0"/>
          <a:chOff x="0" y="0"/>
          <a:chExt cx="0" cy="0"/>
        </a:xfrm>
      </p:grpSpPr>
      <p:sp>
        <p:nvSpPr>
          <p:cNvPr id="9"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7" name="Content Placeholder 2"/>
          <p:cNvSpPr>
            <a:spLocks noGrp="1"/>
          </p:cNvSpPr>
          <p:nvPr>
            <p:ph sz="quarter" idx="27" hasCustomPrompt="1"/>
          </p:nvPr>
        </p:nvSpPr>
        <p:spPr>
          <a:xfrm>
            <a:off x="274320" y="1371600"/>
            <a:ext cx="640080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0"/>
            <a:endParaRPr lang="en-US" dirty="0"/>
          </a:p>
        </p:txBody>
      </p:sp>
      <p:sp>
        <p:nvSpPr>
          <p:cNvPr id="3" name="Text Placeholder 2"/>
          <p:cNvSpPr>
            <a:spLocks noGrp="1"/>
          </p:cNvSpPr>
          <p:nvPr>
            <p:ph type="body" sz="quarter" idx="28" hasCustomPrompt="1"/>
          </p:nvPr>
        </p:nvSpPr>
        <p:spPr>
          <a:xfrm>
            <a:off x="6858000" y="1371600"/>
            <a:ext cx="2011680" cy="846386"/>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600"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accent4"/>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
        <p:nvSpPr>
          <p:cNvPr id="8"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140525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ntent with Title and Sidebar">
    <p:spTree>
      <p:nvGrpSpPr>
        <p:cNvPr id="1" name=""/>
        <p:cNvGrpSpPr/>
        <p:nvPr/>
      </p:nvGrpSpPr>
      <p:grpSpPr>
        <a:xfrm>
          <a:off x="0" y="0"/>
          <a:ext cx="0" cy="0"/>
          <a:chOff x="0" y="0"/>
          <a:chExt cx="0" cy="0"/>
        </a:xfrm>
      </p:grpSpPr>
      <p:sp>
        <p:nvSpPr>
          <p:cNvPr id="12" name="Text Placeholder 3"/>
          <p:cNvSpPr>
            <a:spLocks noGrp="1"/>
          </p:cNvSpPr>
          <p:nvPr>
            <p:ph type="body" sz="quarter" idx="26" hasCustomPrompt="1"/>
          </p:nvPr>
        </p:nvSpPr>
        <p:spPr>
          <a:xfrm>
            <a:off x="274320" y="5948501"/>
            <a:ext cx="8595360"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dirty="0"/>
              <a:t>Caveats</a:t>
            </a:r>
          </a:p>
          <a:p>
            <a:pPr lvl="1"/>
            <a:r>
              <a:rPr lang="en-US" dirty="0"/>
              <a:t>Performance Disclosure</a:t>
            </a:r>
          </a:p>
          <a:p>
            <a:pPr lvl="2"/>
            <a:r>
              <a:rPr lang="en-US" dirty="0"/>
              <a:t>Legal Disclosure Italicized</a:t>
            </a:r>
          </a:p>
        </p:txBody>
      </p:sp>
      <p:sp>
        <p:nvSpPr>
          <p:cNvPr id="11" name="Text Placeholder 3"/>
          <p:cNvSpPr>
            <a:spLocks noGrp="1"/>
          </p:cNvSpPr>
          <p:nvPr>
            <p:ph type="body" sz="quarter" idx="27" hasCustomPrompt="1"/>
          </p:nvPr>
        </p:nvSpPr>
        <p:spPr>
          <a:xfrm>
            <a:off x="274320" y="1371600"/>
            <a:ext cx="6400800" cy="548640"/>
          </a:xfrm>
          <a:prstGeom prst="rect">
            <a:avLst/>
          </a:prstGeom>
        </p:spPr>
        <p:txBody>
          <a:bodyPr lIns="0" tIns="0" rIns="0" bIns="0"/>
          <a:lstStyle>
            <a:lvl1pPr marL="0" indent="0">
              <a:lnSpc>
                <a:spcPct val="100000"/>
              </a:lnSpc>
              <a:spcBef>
                <a:spcPts val="0"/>
              </a:spcBef>
              <a:buNone/>
              <a:defRPr sz="1600" b="1">
                <a:latin typeface="Arial" panose="020B0604020202020204" pitchFamily="34" charset="0"/>
                <a:cs typeface="Arial" panose="020B0604020202020204" pitchFamily="34" charset="0"/>
              </a:defRPr>
            </a:lvl1pPr>
            <a:lvl2pPr marL="0" indent="0">
              <a:lnSpc>
                <a:spcPct val="100000"/>
              </a:lnSpc>
              <a:spcBef>
                <a:spcPts val="0"/>
              </a:spcBef>
              <a:buNone/>
              <a:defRPr sz="1500">
                <a:latin typeface="Arial" panose="020B0604020202020204" pitchFamily="34" charset="0"/>
                <a:cs typeface="Arial" panose="020B0604020202020204" pitchFamily="34" charset="0"/>
              </a:defRPr>
            </a:lvl2pPr>
          </a:lstStyle>
          <a:p>
            <a:pPr lvl="0"/>
            <a:r>
              <a:rPr lang="en-US" dirty="0"/>
              <a:t>Chart / Table Head</a:t>
            </a:r>
          </a:p>
          <a:p>
            <a:pPr lvl="1"/>
            <a:r>
              <a:rPr lang="en-US" dirty="0"/>
              <a:t>Second level</a:t>
            </a:r>
          </a:p>
        </p:txBody>
      </p:sp>
      <p:sp>
        <p:nvSpPr>
          <p:cNvPr id="13" name="Content Placeholder 2"/>
          <p:cNvSpPr>
            <a:spLocks noGrp="1"/>
          </p:cNvSpPr>
          <p:nvPr>
            <p:ph sz="quarter" idx="28" hasCustomPrompt="1"/>
          </p:nvPr>
        </p:nvSpPr>
        <p:spPr>
          <a:xfrm>
            <a:off x="274320" y="1920240"/>
            <a:ext cx="6400800" cy="384048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dirty="0"/>
              <a:t>Subhead</a:t>
            </a:r>
          </a:p>
          <a:p>
            <a:pPr lvl="1"/>
            <a:r>
              <a:rPr lang="en-US" dirty="0"/>
              <a:t>Body Copy</a:t>
            </a:r>
          </a:p>
          <a:p>
            <a:pPr lvl="2"/>
            <a:r>
              <a:rPr lang="en-US" dirty="0"/>
              <a:t>First level bullet</a:t>
            </a:r>
          </a:p>
          <a:p>
            <a:pPr lvl="3"/>
            <a:r>
              <a:rPr lang="en-US" dirty="0"/>
              <a:t>Second level bullet</a:t>
            </a:r>
          </a:p>
          <a:p>
            <a:pPr lvl="4"/>
            <a:r>
              <a:rPr lang="en-US" dirty="0"/>
              <a:t>Third level bullet</a:t>
            </a:r>
          </a:p>
          <a:p>
            <a:pPr lvl="4"/>
            <a:endParaRPr lang="en-US" dirty="0"/>
          </a:p>
        </p:txBody>
      </p:sp>
      <p:sp>
        <p:nvSpPr>
          <p:cNvPr id="8" name="Text Placeholder 2"/>
          <p:cNvSpPr>
            <a:spLocks noGrp="1"/>
          </p:cNvSpPr>
          <p:nvPr>
            <p:ph type="body" sz="quarter" idx="29" hasCustomPrompt="1"/>
          </p:nvPr>
        </p:nvSpPr>
        <p:spPr>
          <a:xfrm>
            <a:off x="6858000" y="1920240"/>
            <a:ext cx="2011680" cy="846386"/>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600"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600" baseline="0">
                <a:solidFill>
                  <a:schemeClr val="accent4"/>
                </a:solidFill>
                <a:latin typeface="Arial" panose="020B0604020202020204" pitchFamily="34" charset="0"/>
                <a:cs typeface="Arial" panose="020B0604020202020204" pitchFamily="34" charset="0"/>
              </a:defRPr>
            </a:lvl2pPr>
            <a:lvl3pPr marL="914400" indent="0">
              <a:buNone/>
              <a:defRPr sz="1600">
                <a:solidFill>
                  <a:schemeClr val="accent4"/>
                </a:solidFill>
                <a:latin typeface="Arial" panose="020B0604020202020204" pitchFamily="34" charset="0"/>
                <a:cs typeface="Arial" panose="020B0604020202020204" pitchFamily="34" charset="0"/>
              </a:defRPr>
            </a:lvl3pPr>
            <a:lvl4pPr marL="1371600" indent="0">
              <a:buNone/>
              <a:defRPr sz="1600">
                <a:solidFill>
                  <a:schemeClr val="accent4"/>
                </a:solidFill>
                <a:latin typeface="Arial" panose="020B0604020202020204" pitchFamily="34" charset="0"/>
                <a:cs typeface="Arial" panose="020B0604020202020204" pitchFamily="34" charset="0"/>
              </a:defRPr>
            </a:lvl4pPr>
            <a:lvl5pPr marL="1828800" indent="0">
              <a:buNone/>
              <a:defRPr sz="1600">
                <a:solidFill>
                  <a:schemeClr val="accent4"/>
                </a:solidFill>
                <a:latin typeface="Arial" panose="020B0604020202020204" pitchFamily="34" charset="0"/>
                <a:cs typeface="Arial" panose="020B0604020202020204" pitchFamily="34" charset="0"/>
              </a:defRPr>
            </a:lvl5pPr>
          </a:lstStyle>
          <a:p>
            <a:pPr lvl="0"/>
            <a:r>
              <a:rPr lang="en-US" dirty="0"/>
              <a:t>Sidebar Subhead</a:t>
            </a:r>
          </a:p>
          <a:p>
            <a:pPr lvl="1"/>
            <a:r>
              <a:rPr lang="en-US" dirty="0"/>
              <a:t>Sidebar Body</a:t>
            </a:r>
          </a:p>
        </p:txBody>
      </p:sp>
      <p:sp>
        <p:nvSpPr>
          <p:cNvPr id="9" name="Slide Number Placeholder 9"/>
          <p:cNvSpPr>
            <a:spLocks noGrp="1"/>
          </p:cNvSpPr>
          <p:nvPr>
            <p:ph type="sldNum" sz="quarter" idx="10"/>
          </p:nvPr>
        </p:nvSpPr>
        <p:spPr>
          <a:xfrm>
            <a:off x="8503920" y="6533806"/>
            <a:ext cx="365760" cy="182880"/>
          </a:xfrm>
        </p:spPr>
        <p:txBody>
          <a:bodyPr/>
          <a:lstStyle/>
          <a:p>
            <a:fld id="{8DEE4CCE-E124-4EEF-808B-DF88997C2318}" type="slidenum">
              <a:rPr lang="en-US" smtClean="0"/>
              <a:t>‹#›</a:t>
            </a:fld>
            <a:endParaRPr lang="en-US" dirty="0"/>
          </a:p>
        </p:txBody>
      </p:sp>
      <p:sp>
        <p:nvSpPr>
          <p:cNvPr id="10" name="Title 1"/>
          <p:cNvSpPr>
            <a:spLocks noGrp="1"/>
          </p:cNvSpPr>
          <p:nvPr>
            <p:ph type="title" hasCustomPrompt="1"/>
          </p:nvPr>
        </p:nvSpPr>
        <p:spPr>
          <a:xfrm>
            <a:off x="274320" y="210312"/>
            <a:ext cx="64008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dirty="0"/>
              <a:t>Slide title</a:t>
            </a:r>
          </a:p>
        </p:txBody>
      </p:sp>
    </p:spTree>
    <p:extLst>
      <p:ext uri="{BB962C8B-B14F-4D97-AF65-F5344CB8AC3E}">
        <p14:creationId xmlns:p14="http://schemas.microsoft.com/office/powerpoint/2010/main" val="31498472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4.xml"/><Relationship Id="rId1" Type="http://schemas.openxmlformats.org/officeDocument/2006/relationships/slideLayout" Target="../slideLayouts/slideLayout49.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a:xfrm>
            <a:off x="8503920" y="6537960"/>
            <a:ext cx="365760" cy="18288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dirty="0"/>
          </a:p>
        </p:txBody>
      </p:sp>
    </p:spTree>
    <p:extLst>
      <p:ext uri="{BB962C8B-B14F-4D97-AF65-F5344CB8AC3E}">
        <p14:creationId xmlns:p14="http://schemas.microsoft.com/office/powerpoint/2010/main" val="1187067514"/>
      </p:ext>
    </p:extLst>
  </p:cSld>
  <p:clrMap bg1="lt1" tx1="dk1" bg2="lt2" tx2="dk2" accent1="accent1" accent2="accent2" accent3="accent3" accent4="accent4" accent5="accent5" accent6="accent6" hlink="hlink" folHlink="folHlink"/>
  <p:sldLayoutIdLst>
    <p:sldLayoutId id="2147483653" r:id="rId1"/>
    <p:sldLayoutId id="2147483739" r:id="rId2"/>
    <p:sldLayoutId id="2147483740" r:id="rId3"/>
    <p:sldLayoutId id="2147483741" r:id="rId4"/>
    <p:sldLayoutId id="2147483656" r:id="rId5"/>
    <p:sldLayoutId id="2147483731" r:id="rId6"/>
    <p:sldLayoutId id="2147483655" r:id="rId7"/>
    <p:sldLayoutId id="2147483676" r:id="rId8"/>
    <p:sldLayoutId id="2147483677" r:id="rId9"/>
    <p:sldLayoutId id="2147483678" r:id="rId10"/>
    <p:sldLayoutId id="2147483679" r:id="rId11"/>
    <p:sldLayoutId id="2147483657" r:id="rId12"/>
    <p:sldLayoutId id="2147483658" r:id="rId13"/>
    <p:sldLayoutId id="2147483659" r:id="rId14"/>
    <p:sldLayoutId id="2147483660" r:id="rId15"/>
    <p:sldLayoutId id="2147483722"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2" r:id="rId27"/>
    <p:sldLayoutId id="2147483682" r:id="rId28"/>
    <p:sldLayoutId id="2147483671" r:id="rId29"/>
    <p:sldLayoutId id="2147483654" r:id="rId30"/>
    <p:sldLayoutId id="2147483723" r:id="rId31"/>
    <p:sldLayoutId id="2147483743" r:id="rId32"/>
    <p:sldLayoutId id="2147483748" r:id="rId33"/>
    <p:sldLayoutId id="2147483749" r:id="rId34"/>
    <p:sldLayoutId id="2147483750" r:id="rId3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22290"/>
      </p:ext>
    </p:extLst>
  </p:cSld>
  <p:clrMap bg1="lt1" tx1="dk1" bg2="lt2" tx2="dk2" accent1="accent1" accent2="accent2" accent3="accent3" accent4="accent4" accent5="accent5" accent6="accent6" hlink="hlink" folHlink="folHlink"/>
  <p:sldLayoutIdLst>
    <p:sldLayoutId id="2147483681" r:id="rId1"/>
    <p:sldLayoutId id="2147483726" r:id="rId2"/>
    <p:sldLayoutId id="2147483727" r:id="rId3"/>
    <p:sldLayoutId id="2147483697" r:id="rId4"/>
    <p:sldLayoutId id="2147483724" r:id="rId5"/>
    <p:sldLayoutId id="2147483751" r:id="rId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977227"/>
      </p:ext>
    </p:extLst>
  </p:cSld>
  <p:clrMap bg1="lt1" tx1="dk1" bg2="lt2" tx2="dk2" accent1="accent1" accent2="accent2" accent3="accent3" accent4="accent4" accent5="accent5" accent6="accent6" hlink="hlink" folHlink="folHlink"/>
  <p:sldLayoutIdLst>
    <p:sldLayoutId id="2147483719" r:id="rId1"/>
    <p:sldLayoutId id="2147483728" r:id="rId2"/>
    <p:sldLayoutId id="2147483729" r:id="rId3"/>
    <p:sldLayoutId id="2147483720" r:id="rId4"/>
    <p:sldLayoutId id="2147483725" r:id="rId5"/>
    <p:sldLayoutId id="2147483738" r:id="rId6"/>
    <p:sldLayoutId id="214748374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9" name="Straight Connector 8"/>
          <p:cNvCxnSpPr/>
          <p:nvPr/>
        </p:nvCxnSpPr>
        <p:spPr>
          <a:xfrm>
            <a:off x="274320" y="4754880"/>
            <a:ext cx="85953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77440" y="6593306"/>
            <a:ext cx="2935099" cy="123111"/>
          </a:xfrm>
          <a:prstGeom prst="rect">
            <a:avLst/>
          </a:prstGeom>
        </p:spPr>
        <p:txBody>
          <a:bodyPr wrap="square" lIns="0" tIns="0" rIns="0" bIns="0">
            <a:noAutofit/>
          </a:bodyPr>
          <a:lstStyle/>
          <a:p>
            <a:r>
              <a:rPr lang="en-US" sz="800" b="1" dirty="0">
                <a:latin typeface="Arial" panose="020B0604020202020204" pitchFamily="34" charset="0"/>
                <a:cs typeface="Arial" panose="020B0604020202020204" pitchFamily="34" charset="0"/>
              </a:rPr>
              <a:t>© 2018 Franklin Templeton Investments. All rights reserved.</a:t>
            </a:r>
          </a:p>
        </p:txBody>
      </p:sp>
      <p:grpSp>
        <p:nvGrpSpPr>
          <p:cNvPr id="43" name="Group 42"/>
          <p:cNvGrpSpPr/>
          <p:nvPr/>
        </p:nvGrpSpPr>
        <p:grpSpPr>
          <a:xfrm>
            <a:off x="288606" y="5026257"/>
            <a:ext cx="1667919" cy="822018"/>
            <a:chOff x="288606" y="5026257"/>
            <a:chExt cx="1667919" cy="822018"/>
          </a:xfrm>
        </p:grpSpPr>
        <p:pic>
          <p:nvPicPr>
            <p:cNvPr id="44" name="Picture 43"/>
            <p:cNvPicPr>
              <a:picLocks noChangeAspect="1"/>
            </p:cNvPicPr>
            <p:nvPr userDrawn="1"/>
          </p:nvPicPr>
          <p:blipFill>
            <a:blip r:embed="rId3"/>
            <a:stretch>
              <a:fillRect/>
            </a:stretch>
          </p:blipFill>
          <p:spPr>
            <a:xfrm>
              <a:off x="288606" y="5609412"/>
              <a:ext cx="1667919" cy="238863"/>
            </a:xfrm>
            <a:prstGeom prst="rect">
              <a:avLst/>
            </a:prstGeom>
          </p:spPr>
        </p:pic>
        <p:grpSp>
          <p:nvGrpSpPr>
            <p:cNvPr id="45" name="Group 44"/>
            <p:cNvGrpSpPr/>
            <p:nvPr userDrawn="1"/>
          </p:nvGrpSpPr>
          <p:grpSpPr>
            <a:xfrm>
              <a:off x="598388" y="5026257"/>
              <a:ext cx="1044775" cy="536343"/>
              <a:chOff x="5312539" y="1278125"/>
              <a:chExt cx="2803867" cy="1439386"/>
            </a:xfrm>
          </p:grpSpPr>
          <p:sp>
            <p:nvSpPr>
              <p:cNvPr id="46" name="Freeform 5"/>
              <p:cNvSpPr>
                <a:spLocks noEditPoints="1"/>
              </p:cNvSpPr>
              <p:nvPr userDrawn="1"/>
            </p:nvSpPr>
            <p:spPr bwMode="auto">
              <a:xfrm>
                <a:off x="7827141" y="2533599"/>
                <a:ext cx="96838" cy="98425"/>
              </a:xfrm>
              <a:custGeom>
                <a:avLst/>
                <a:gdLst>
                  <a:gd name="T0" fmla="*/ 2 w 26"/>
                  <a:gd name="T1" fmla="*/ 13 h 26"/>
                  <a:gd name="T2" fmla="*/ 13 w 26"/>
                  <a:gd name="T3" fmla="*/ 2 h 26"/>
                  <a:gd name="T4" fmla="*/ 24 w 26"/>
                  <a:gd name="T5" fmla="*/ 13 h 26"/>
                  <a:gd name="T6" fmla="*/ 13 w 26"/>
                  <a:gd name="T7" fmla="*/ 24 h 26"/>
                  <a:gd name="T8" fmla="*/ 2 w 26"/>
                  <a:gd name="T9" fmla="*/ 13 h 26"/>
                  <a:gd name="T10" fmla="*/ 13 w 26"/>
                  <a:gd name="T11" fmla="*/ 26 h 26"/>
                  <a:gd name="T12" fmla="*/ 26 w 26"/>
                  <a:gd name="T13" fmla="*/ 13 h 26"/>
                  <a:gd name="T14" fmla="*/ 13 w 26"/>
                  <a:gd name="T15" fmla="*/ 0 h 26"/>
                  <a:gd name="T16" fmla="*/ 0 w 26"/>
                  <a:gd name="T17" fmla="*/ 13 h 26"/>
                  <a:gd name="T18" fmla="*/ 13 w 26"/>
                  <a:gd name="T19" fmla="*/ 26 h 26"/>
                  <a:gd name="T20" fmla="*/ 10 w 26"/>
                  <a:gd name="T21" fmla="*/ 14 h 26"/>
                  <a:gd name="T22" fmla="*/ 13 w 26"/>
                  <a:gd name="T23" fmla="*/ 14 h 26"/>
                  <a:gd name="T24" fmla="*/ 16 w 26"/>
                  <a:gd name="T25" fmla="*/ 20 h 26"/>
                  <a:gd name="T26" fmla="*/ 19 w 26"/>
                  <a:gd name="T27" fmla="*/ 20 h 26"/>
                  <a:gd name="T28" fmla="*/ 15 w 26"/>
                  <a:gd name="T29" fmla="*/ 14 h 26"/>
                  <a:gd name="T30" fmla="*/ 18 w 26"/>
                  <a:gd name="T31" fmla="*/ 10 h 26"/>
                  <a:gd name="T32" fmla="*/ 13 w 26"/>
                  <a:gd name="T33" fmla="*/ 6 h 26"/>
                  <a:gd name="T34" fmla="*/ 8 w 26"/>
                  <a:gd name="T35" fmla="*/ 6 h 26"/>
                  <a:gd name="T36" fmla="*/ 8 w 26"/>
                  <a:gd name="T37" fmla="*/ 20 h 26"/>
                  <a:gd name="T38" fmla="*/ 10 w 26"/>
                  <a:gd name="T39" fmla="*/ 20 h 26"/>
                  <a:gd name="T40" fmla="*/ 10 w 26"/>
                  <a:gd name="T41" fmla="*/ 14 h 26"/>
                  <a:gd name="T42" fmla="*/ 10 w 26"/>
                  <a:gd name="T43" fmla="*/ 12 h 26"/>
                  <a:gd name="T44" fmla="*/ 10 w 26"/>
                  <a:gd name="T45" fmla="*/ 8 h 26"/>
                  <a:gd name="T46" fmla="*/ 13 w 26"/>
                  <a:gd name="T47" fmla="*/ 8 h 26"/>
                  <a:gd name="T48" fmla="*/ 16 w 26"/>
                  <a:gd name="T49" fmla="*/ 10 h 26"/>
                  <a:gd name="T50" fmla="*/ 13 w 26"/>
                  <a:gd name="T51" fmla="*/ 12 h 26"/>
                  <a:gd name="T52" fmla="*/ 10 w 26"/>
                  <a:gd name="T5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6">
                    <a:moveTo>
                      <a:pt x="2" y="13"/>
                    </a:moveTo>
                    <a:cubicBezTo>
                      <a:pt x="2" y="7"/>
                      <a:pt x="7" y="2"/>
                      <a:pt x="13" y="2"/>
                    </a:cubicBezTo>
                    <a:cubicBezTo>
                      <a:pt x="19" y="2"/>
                      <a:pt x="24" y="7"/>
                      <a:pt x="24" y="13"/>
                    </a:cubicBezTo>
                    <a:cubicBezTo>
                      <a:pt x="24" y="19"/>
                      <a:pt x="19" y="24"/>
                      <a:pt x="13" y="24"/>
                    </a:cubicBezTo>
                    <a:cubicBezTo>
                      <a:pt x="7" y="24"/>
                      <a:pt x="2" y="19"/>
                      <a:pt x="2" y="13"/>
                    </a:cubicBezTo>
                    <a:moveTo>
                      <a:pt x="13" y="26"/>
                    </a:moveTo>
                    <a:cubicBezTo>
                      <a:pt x="20" y="26"/>
                      <a:pt x="26" y="21"/>
                      <a:pt x="26" y="13"/>
                    </a:cubicBezTo>
                    <a:cubicBezTo>
                      <a:pt x="26" y="6"/>
                      <a:pt x="20" y="0"/>
                      <a:pt x="13" y="0"/>
                    </a:cubicBezTo>
                    <a:cubicBezTo>
                      <a:pt x="6" y="0"/>
                      <a:pt x="0" y="6"/>
                      <a:pt x="0" y="13"/>
                    </a:cubicBezTo>
                    <a:cubicBezTo>
                      <a:pt x="0" y="21"/>
                      <a:pt x="6" y="26"/>
                      <a:pt x="13" y="26"/>
                    </a:cubicBezTo>
                    <a:moveTo>
                      <a:pt x="10" y="14"/>
                    </a:moveTo>
                    <a:cubicBezTo>
                      <a:pt x="13" y="14"/>
                      <a:pt x="13" y="14"/>
                      <a:pt x="13" y="14"/>
                    </a:cubicBezTo>
                    <a:cubicBezTo>
                      <a:pt x="16" y="20"/>
                      <a:pt x="16" y="20"/>
                      <a:pt x="16" y="20"/>
                    </a:cubicBezTo>
                    <a:cubicBezTo>
                      <a:pt x="19" y="20"/>
                      <a:pt x="19" y="20"/>
                      <a:pt x="19" y="20"/>
                    </a:cubicBezTo>
                    <a:cubicBezTo>
                      <a:pt x="15" y="14"/>
                      <a:pt x="15" y="14"/>
                      <a:pt x="15" y="14"/>
                    </a:cubicBezTo>
                    <a:cubicBezTo>
                      <a:pt x="17" y="14"/>
                      <a:pt x="18" y="13"/>
                      <a:pt x="18" y="10"/>
                    </a:cubicBezTo>
                    <a:cubicBezTo>
                      <a:pt x="18" y="7"/>
                      <a:pt x="17" y="6"/>
                      <a:pt x="13" y="6"/>
                    </a:cubicBezTo>
                    <a:cubicBezTo>
                      <a:pt x="8" y="6"/>
                      <a:pt x="8" y="6"/>
                      <a:pt x="8" y="6"/>
                    </a:cubicBezTo>
                    <a:cubicBezTo>
                      <a:pt x="8" y="20"/>
                      <a:pt x="8" y="20"/>
                      <a:pt x="8" y="20"/>
                    </a:cubicBezTo>
                    <a:cubicBezTo>
                      <a:pt x="10" y="20"/>
                      <a:pt x="10" y="20"/>
                      <a:pt x="10" y="20"/>
                    </a:cubicBezTo>
                    <a:lnTo>
                      <a:pt x="10" y="14"/>
                    </a:lnTo>
                    <a:close/>
                    <a:moveTo>
                      <a:pt x="10" y="12"/>
                    </a:moveTo>
                    <a:cubicBezTo>
                      <a:pt x="10" y="8"/>
                      <a:pt x="10" y="8"/>
                      <a:pt x="10" y="8"/>
                    </a:cubicBezTo>
                    <a:cubicBezTo>
                      <a:pt x="13" y="8"/>
                      <a:pt x="13" y="8"/>
                      <a:pt x="13" y="8"/>
                    </a:cubicBezTo>
                    <a:cubicBezTo>
                      <a:pt x="15" y="8"/>
                      <a:pt x="16" y="8"/>
                      <a:pt x="16" y="10"/>
                    </a:cubicBezTo>
                    <a:cubicBezTo>
                      <a:pt x="16" y="12"/>
                      <a:pt x="14" y="12"/>
                      <a:pt x="13" y="12"/>
                    </a:cubicBezTo>
                    <a:lnTo>
                      <a:pt x="1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7" name="Picture 4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12539" y="1278125"/>
                <a:ext cx="2803867" cy="1439386"/>
              </a:xfrm>
              <a:prstGeom prst="rect">
                <a:avLst/>
              </a:prstGeom>
            </p:spPr>
          </p:pic>
        </p:grpSp>
      </p:grpSp>
    </p:spTree>
    <p:extLst>
      <p:ext uri="{BB962C8B-B14F-4D97-AF65-F5344CB8AC3E}">
        <p14:creationId xmlns:p14="http://schemas.microsoft.com/office/powerpoint/2010/main" val="2773029669"/>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89888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646983"/>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rtl="0" eaLnBrk="0" fontAlgn="base" hangingPunct="0">
        <a:spcBef>
          <a:spcPct val="0"/>
        </a:spcBef>
        <a:spcAft>
          <a:spcPct val="0"/>
        </a:spcAft>
        <a:defRPr kumimoji="1" sz="3000" b="1">
          <a:solidFill>
            <a:srgbClr val="004FA6"/>
          </a:solidFill>
          <a:latin typeface="Arial" charset="0"/>
          <a:ea typeface="Geneva" charset="-128"/>
          <a:cs typeface="Geneva" charset="-128"/>
        </a:defRPr>
      </a:lvl1pPr>
      <a:lvl2pPr algn="l" rtl="0" eaLnBrk="0" fontAlgn="base" hangingPunct="0">
        <a:spcBef>
          <a:spcPct val="0"/>
        </a:spcBef>
        <a:spcAft>
          <a:spcPct val="0"/>
        </a:spcAft>
        <a:defRPr kumimoji="1" sz="3000" b="1">
          <a:solidFill>
            <a:srgbClr val="004FA6"/>
          </a:solidFill>
          <a:latin typeface="Arial" charset="0"/>
          <a:ea typeface="Geneva" charset="-128"/>
          <a:cs typeface="Geneva" charset="-128"/>
        </a:defRPr>
      </a:lvl2pPr>
      <a:lvl3pPr algn="l" rtl="0" eaLnBrk="0" fontAlgn="base" hangingPunct="0">
        <a:spcBef>
          <a:spcPct val="0"/>
        </a:spcBef>
        <a:spcAft>
          <a:spcPct val="0"/>
        </a:spcAft>
        <a:defRPr kumimoji="1" sz="3000" b="1">
          <a:solidFill>
            <a:srgbClr val="004FA6"/>
          </a:solidFill>
          <a:latin typeface="Arial" charset="0"/>
          <a:ea typeface="Geneva" charset="-128"/>
          <a:cs typeface="Geneva" charset="-128"/>
        </a:defRPr>
      </a:lvl3pPr>
      <a:lvl4pPr algn="l" rtl="0" eaLnBrk="0" fontAlgn="base" hangingPunct="0">
        <a:spcBef>
          <a:spcPct val="0"/>
        </a:spcBef>
        <a:spcAft>
          <a:spcPct val="0"/>
        </a:spcAft>
        <a:defRPr kumimoji="1" sz="3000" b="1">
          <a:solidFill>
            <a:srgbClr val="004FA6"/>
          </a:solidFill>
          <a:latin typeface="Arial" charset="0"/>
          <a:ea typeface="Geneva" charset="-128"/>
          <a:cs typeface="Geneva" charset="-128"/>
        </a:defRPr>
      </a:lvl4pPr>
      <a:lvl5pPr algn="l" rtl="0" eaLnBrk="0" fontAlgn="base" hangingPunct="0">
        <a:spcBef>
          <a:spcPct val="0"/>
        </a:spcBef>
        <a:spcAft>
          <a:spcPct val="0"/>
        </a:spcAft>
        <a:defRPr kumimoji="1" sz="3000" b="1">
          <a:solidFill>
            <a:srgbClr val="004FA6"/>
          </a:solidFill>
          <a:latin typeface="Arial" charset="0"/>
          <a:ea typeface="Geneva" charset="-128"/>
          <a:cs typeface="Geneva" charset="-128"/>
        </a:defRPr>
      </a:lvl5pPr>
      <a:lvl6pPr marL="457200" algn="l" rtl="0" fontAlgn="base">
        <a:spcBef>
          <a:spcPct val="0"/>
        </a:spcBef>
        <a:spcAft>
          <a:spcPct val="0"/>
        </a:spcAft>
        <a:defRPr kumimoji="1" sz="3000" b="1">
          <a:solidFill>
            <a:srgbClr val="004FA6"/>
          </a:solidFill>
          <a:latin typeface="Arial" charset="0"/>
        </a:defRPr>
      </a:lvl6pPr>
      <a:lvl7pPr marL="914400" algn="l" rtl="0" fontAlgn="base">
        <a:spcBef>
          <a:spcPct val="0"/>
        </a:spcBef>
        <a:spcAft>
          <a:spcPct val="0"/>
        </a:spcAft>
        <a:defRPr kumimoji="1" sz="3000" b="1">
          <a:solidFill>
            <a:srgbClr val="004FA6"/>
          </a:solidFill>
          <a:latin typeface="Arial" charset="0"/>
        </a:defRPr>
      </a:lvl7pPr>
      <a:lvl8pPr marL="1371600" algn="l" rtl="0" fontAlgn="base">
        <a:spcBef>
          <a:spcPct val="0"/>
        </a:spcBef>
        <a:spcAft>
          <a:spcPct val="0"/>
        </a:spcAft>
        <a:defRPr kumimoji="1" sz="3000" b="1">
          <a:solidFill>
            <a:srgbClr val="004FA6"/>
          </a:solidFill>
          <a:latin typeface="Arial" charset="0"/>
        </a:defRPr>
      </a:lvl8pPr>
      <a:lvl9pPr marL="1828800" algn="l" rtl="0" fontAlgn="base">
        <a:spcBef>
          <a:spcPct val="0"/>
        </a:spcBef>
        <a:spcAft>
          <a:spcPct val="0"/>
        </a:spcAft>
        <a:defRPr kumimoji="1" sz="3000" b="1">
          <a:solidFill>
            <a:srgbClr val="004FA6"/>
          </a:solidFill>
          <a:latin typeface="Arial" charset="0"/>
        </a:defRPr>
      </a:lvl9pPr>
    </p:titleStyle>
    <p:bodyStyle>
      <a:lvl1pPr marL="292100" indent="-292100" algn="l" rtl="0" eaLnBrk="0" fontAlgn="base" hangingPunct="0">
        <a:spcBef>
          <a:spcPct val="0"/>
        </a:spcBef>
        <a:spcAft>
          <a:spcPct val="25000"/>
        </a:spcAft>
        <a:buClr>
          <a:srgbClr val="004FA6"/>
        </a:buClr>
        <a:buSzPct val="115000"/>
        <a:buChar char="•"/>
        <a:defRPr sz="2400">
          <a:solidFill>
            <a:srgbClr val="000000"/>
          </a:solidFill>
          <a:latin typeface="Arial" charset="0"/>
          <a:ea typeface="Geneva" charset="-128"/>
          <a:cs typeface="Geneva" charset="-128"/>
        </a:defRPr>
      </a:lvl1pPr>
      <a:lvl2pPr marL="749300" indent="-292100" algn="l" rtl="0" eaLnBrk="0" fontAlgn="base" hangingPunct="0">
        <a:spcBef>
          <a:spcPct val="0"/>
        </a:spcBef>
        <a:spcAft>
          <a:spcPct val="25000"/>
        </a:spcAft>
        <a:buSzPct val="115000"/>
        <a:buChar char="–"/>
        <a:defRPr sz="2200">
          <a:solidFill>
            <a:srgbClr val="000000"/>
          </a:solidFill>
          <a:latin typeface="Arial" charset="0"/>
          <a:ea typeface="Geneva" charset="-128"/>
          <a:cs typeface="Geneva" charset="-128"/>
        </a:defRPr>
      </a:lvl2pPr>
      <a:lvl3pPr marL="1143000" indent="-228600" algn="l" rtl="0" eaLnBrk="0" fontAlgn="base" hangingPunct="0">
        <a:spcBef>
          <a:spcPct val="0"/>
        </a:spcBef>
        <a:spcAft>
          <a:spcPct val="25000"/>
        </a:spcAft>
        <a:buSzPct val="115000"/>
        <a:buChar char="•"/>
        <a:defRPr sz="2000">
          <a:solidFill>
            <a:srgbClr val="000000"/>
          </a:solidFill>
          <a:latin typeface="Arial" charset="0"/>
          <a:ea typeface="Geneva" charset="-128"/>
          <a:cs typeface="Geneva" charset="0"/>
        </a:defRPr>
      </a:lvl3pPr>
      <a:lvl4pPr marL="1600200" indent="-228600" algn="l" rtl="0" eaLnBrk="0" fontAlgn="base" hangingPunct="0">
        <a:spcBef>
          <a:spcPct val="20000"/>
        </a:spcBef>
        <a:spcAft>
          <a:spcPct val="0"/>
        </a:spcAft>
        <a:buChar char="–"/>
        <a:defRPr>
          <a:solidFill>
            <a:schemeClr val="tx1"/>
          </a:solidFill>
          <a:latin typeface="Arial" charset="0"/>
          <a:ea typeface="Geneva" charset="-128"/>
          <a:cs typeface="Geneva" charset="0"/>
        </a:defRPr>
      </a:lvl4pPr>
      <a:lvl5pPr marL="2057400" indent="-228600" algn="l" rtl="0" eaLnBrk="0" fontAlgn="base" hangingPunct="0">
        <a:spcBef>
          <a:spcPct val="20000"/>
        </a:spcBef>
        <a:spcAft>
          <a:spcPct val="0"/>
        </a:spcAft>
        <a:buChar char="»"/>
        <a:defRPr>
          <a:solidFill>
            <a:schemeClr val="tx1"/>
          </a:solidFill>
          <a:latin typeface="Arial" charset="0"/>
          <a:ea typeface="Geneva" charset="-128"/>
          <a:cs typeface="Geneva" charset="0"/>
        </a:defRPr>
      </a:lvl5pPr>
      <a:lvl6pPr marL="2514600" indent="-228600" algn="l" rtl="0" fontAlgn="base">
        <a:spcBef>
          <a:spcPct val="20000"/>
        </a:spcBef>
        <a:spcAft>
          <a:spcPct val="0"/>
        </a:spcAft>
        <a:buChar char="»"/>
        <a:defRPr>
          <a:solidFill>
            <a:schemeClr val="tx1"/>
          </a:solidFill>
          <a:latin typeface="+mn-lt"/>
          <a:ea typeface="Geneva" charset="-128"/>
        </a:defRPr>
      </a:lvl6pPr>
      <a:lvl7pPr marL="2971800" indent="-228600" algn="l" rtl="0" fontAlgn="base">
        <a:spcBef>
          <a:spcPct val="20000"/>
        </a:spcBef>
        <a:spcAft>
          <a:spcPct val="0"/>
        </a:spcAft>
        <a:buChar char="»"/>
        <a:defRPr>
          <a:solidFill>
            <a:schemeClr val="tx1"/>
          </a:solidFill>
          <a:latin typeface="+mn-lt"/>
          <a:ea typeface="Geneva" charset="-128"/>
        </a:defRPr>
      </a:lvl7pPr>
      <a:lvl8pPr marL="3429000" indent="-228600" algn="l" rtl="0" fontAlgn="base">
        <a:spcBef>
          <a:spcPct val="20000"/>
        </a:spcBef>
        <a:spcAft>
          <a:spcPct val="0"/>
        </a:spcAft>
        <a:buChar char="»"/>
        <a:defRPr>
          <a:solidFill>
            <a:schemeClr val="tx1"/>
          </a:solidFill>
          <a:latin typeface="+mn-lt"/>
          <a:ea typeface="Geneva" charset="-128"/>
        </a:defRPr>
      </a:lvl8pPr>
      <a:lvl9pPr marL="3886200" indent="-228600" algn="l" rtl="0" fontAlgn="base">
        <a:spcBef>
          <a:spcPct val="20000"/>
        </a:spcBef>
        <a:spcAft>
          <a:spcPct val="0"/>
        </a:spcAft>
        <a:buChar char="»"/>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3.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png"/><Relationship Id="rId7"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emf"/></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3.xml"/><Relationship Id="rId5" Type="http://schemas.openxmlformats.org/officeDocument/2006/relationships/chart" Target="../charts/chart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23.xml"/><Relationship Id="rId16" Type="http://schemas.openxmlformats.org/officeDocument/2006/relationships/image" Target="../media/image64.png"/><Relationship Id="rId1" Type="http://schemas.openxmlformats.org/officeDocument/2006/relationships/slideLayout" Target="../slideLayouts/slideLayout3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21" Type="http://schemas.openxmlformats.org/officeDocument/2006/relationships/image" Target="../media/image85.jpe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24.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3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descr="GNC_globe_highligh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2895600" y="1049338"/>
            <a:ext cx="2438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GNC_globe.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2884488" y="1030288"/>
            <a:ext cx="2438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1113" y="1606550"/>
            <a:ext cx="68103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82736"/>
            <a:ext cx="751541" cy="107722"/>
          </a:xfrm>
          <a:prstGeom prst="rect">
            <a:avLst/>
          </a:prstGeom>
          <a:noFill/>
        </p:spPr>
        <p:txBody>
          <a:bodyPr wrap="square" rtlCol="0">
            <a:spAutoFit/>
          </a:bodyPr>
          <a:lstStyle/>
          <a:p>
            <a:pPr fontAlgn="base">
              <a:spcBef>
                <a:spcPct val="0"/>
              </a:spcBef>
              <a:spcAft>
                <a:spcPct val="0"/>
              </a:spcAft>
            </a:pPr>
            <a:r>
              <a:rPr lang="en-US" sz="100" b="1" dirty="0">
                <a:solidFill>
                  <a:srgbClr val="001F5C"/>
                </a:solidFill>
                <a:latin typeface="Arial" pitchFamily="34" charset="0"/>
                <a:ea typeface="ＭＳ Ｐゴシック" pitchFamily="34" charset="-128"/>
              </a:rPr>
              <a:t>Global: The New Core </a:t>
            </a:r>
          </a:p>
        </p:txBody>
      </p:sp>
      <p:grpSp>
        <p:nvGrpSpPr>
          <p:cNvPr id="10" name="Group 5"/>
          <p:cNvGrpSpPr>
            <a:grpSpLocks/>
          </p:cNvGrpSpPr>
          <p:nvPr/>
        </p:nvGrpSpPr>
        <p:grpSpPr bwMode="auto">
          <a:xfrm>
            <a:off x="263525" y="6464606"/>
            <a:ext cx="3138488" cy="217488"/>
            <a:chOff x="1892" y="3495"/>
            <a:chExt cx="1977" cy="137"/>
          </a:xfrm>
        </p:grpSpPr>
        <p:sp>
          <p:nvSpPr>
            <p:cNvPr id="11" name="Text Box 6"/>
            <p:cNvSpPr txBox="1">
              <a:spLocks noChangeArrowheads="1"/>
            </p:cNvSpPr>
            <p:nvPr/>
          </p:nvSpPr>
          <p:spPr bwMode="gray">
            <a:xfrm>
              <a:off x="1892" y="3513"/>
              <a:ext cx="1977" cy="108"/>
            </a:xfrm>
            <a:prstGeom prst="rect">
              <a:avLst/>
            </a:prstGeom>
            <a:noFill/>
            <a:ln w="6350">
              <a:noFill/>
              <a:miter lim="800000"/>
              <a:headEnd/>
              <a:tailEnd/>
            </a:ln>
            <a:effectLst/>
          </p:spPr>
          <p:txBody>
            <a:bodyPr lIns="109728" tIns="0" rIns="109728" bIns="18288">
              <a:spAutoFit/>
            </a:bodyPr>
            <a:lstStyle>
              <a:lvl1pPr marL="115888" indent="-115888"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ctr"/>
              <a:r>
                <a:rPr lang="en-US" sz="1000" b="1" dirty="0">
                  <a:solidFill>
                    <a:srgbClr val="FFFFFF"/>
                  </a:solidFill>
                  <a:latin typeface="Arial Narrow" pitchFamily="34" charset="0"/>
                </a:rPr>
                <a:t>Not FDIC Insured  |  May Lose Value  | </a:t>
              </a:r>
              <a:r>
                <a:rPr lang="en-US" sz="1000" b="1" baseline="-6000" dirty="0">
                  <a:solidFill>
                    <a:srgbClr val="FFFFFF"/>
                  </a:solidFill>
                  <a:latin typeface="Arial Narrow" pitchFamily="34" charset="0"/>
                </a:rPr>
                <a:t> </a:t>
              </a:r>
              <a:r>
                <a:rPr lang="en-US" sz="1000" b="1" dirty="0">
                  <a:solidFill>
                    <a:srgbClr val="FFFFFF"/>
                  </a:solidFill>
                  <a:latin typeface="Arial Narrow" pitchFamily="34" charset="0"/>
                </a:rPr>
                <a:t>No Bank Guarantee</a:t>
              </a:r>
              <a:endParaRPr lang="en-US" sz="1000" b="1" baseline="-6000" dirty="0">
                <a:solidFill>
                  <a:srgbClr val="FFFFFF"/>
                </a:solidFill>
                <a:latin typeface="Arial Narrow" pitchFamily="34" charset="0"/>
              </a:endParaRPr>
            </a:p>
          </p:txBody>
        </p:sp>
        <p:sp>
          <p:nvSpPr>
            <p:cNvPr id="12" name="Rectangle 7"/>
            <p:cNvSpPr>
              <a:spLocks noChangeArrowheads="1"/>
            </p:cNvSpPr>
            <p:nvPr/>
          </p:nvSpPr>
          <p:spPr bwMode="gray">
            <a:xfrm>
              <a:off x="1917" y="3495"/>
              <a:ext cx="1904" cy="137"/>
            </a:xfrm>
            <a:prstGeom prst="rect">
              <a:avLst/>
            </a:prstGeom>
            <a:noFill/>
            <a:ln w="63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
              </a:endParaRPr>
            </a:p>
          </p:txBody>
        </p:sp>
      </p:grpSp>
      <p:pic>
        <p:nvPicPr>
          <p:cNvPr id="6" name="Picture 5">
            <a:extLst>
              <a:ext uri="{FF2B5EF4-FFF2-40B4-BE49-F238E27FC236}">
                <a16:creationId xmlns:a16="http://schemas.microsoft.com/office/drawing/2014/main" id="{CAF1373E-37E1-49C9-AED4-B7DB1B3CC1F2}"/>
              </a:ext>
            </a:extLst>
          </p:cNvPr>
          <p:cNvPicPr>
            <a:picLocks noChangeAspect="1"/>
          </p:cNvPicPr>
          <p:nvPr/>
        </p:nvPicPr>
        <p:blipFill>
          <a:blip r:embed="rId6"/>
          <a:stretch>
            <a:fillRect/>
          </a:stretch>
        </p:blipFill>
        <p:spPr>
          <a:xfrm>
            <a:off x="2549637" y="4122306"/>
            <a:ext cx="4044725" cy="1490288"/>
          </a:xfrm>
          <a:prstGeom prst="rect">
            <a:avLst/>
          </a:prstGeom>
        </p:spPr>
      </p:pic>
    </p:spTree>
    <p:extLst>
      <p:ext uri="{BB962C8B-B14F-4D97-AF65-F5344CB8AC3E}">
        <p14:creationId xmlns:p14="http://schemas.microsoft.com/office/powerpoint/2010/main" val="20983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Potential for Increased Consumption</a:t>
            </a:r>
          </a:p>
        </p:txBody>
      </p:sp>
      <p:sp>
        <p:nvSpPr>
          <p:cNvPr id="25" name="Slide Number Placeholder 2">
            <a:extLst>
              <a:ext uri="{FF2B5EF4-FFF2-40B4-BE49-F238E27FC236}">
                <a16:creationId xmlns:a16="http://schemas.microsoft.com/office/drawing/2014/main" id="{DC296CD9-2A3E-4AEE-8EE7-AD71AC75742B}"/>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9</a:t>
            </a:fld>
            <a:endParaRPr lang="en-US" dirty="0"/>
          </a:p>
        </p:txBody>
      </p:sp>
      <p:sp>
        <p:nvSpPr>
          <p:cNvPr id="64" name="Rectangle 63">
            <a:extLst>
              <a:ext uri="{FF2B5EF4-FFF2-40B4-BE49-F238E27FC236}">
                <a16:creationId xmlns:a16="http://schemas.microsoft.com/office/drawing/2014/main" id="{2F9AE88E-D614-47D8-97BE-03E3C7713642}"/>
              </a:ext>
            </a:extLst>
          </p:cNvPr>
          <p:cNvSpPr/>
          <p:nvPr/>
        </p:nvSpPr>
        <p:spPr>
          <a:xfrm>
            <a:off x="204401" y="654012"/>
            <a:ext cx="4044697" cy="338554"/>
          </a:xfrm>
          <a:prstGeom prst="rect">
            <a:avLst/>
          </a:prstGeom>
        </p:spPr>
        <p:txBody>
          <a:bodyPr wrap="none">
            <a:spAutoFit/>
          </a:bodyPr>
          <a:lstStyle/>
          <a:p>
            <a:pPr marL="0" lvl="1"/>
            <a:r>
              <a:rPr lang="en-US" sz="1600" dirty="0">
                <a:solidFill>
                  <a:srgbClr val="767676"/>
                </a:solidFill>
              </a:rPr>
              <a:t>Projected Spending Middle Class (in USD)</a:t>
            </a:r>
          </a:p>
        </p:txBody>
      </p:sp>
      <p:sp>
        <p:nvSpPr>
          <p:cNvPr id="8" name="TextBox 7">
            <a:extLst>
              <a:ext uri="{FF2B5EF4-FFF2-40B4-BE49-F238E27FC236}">
                <a16:creationId xmlns:a16="http://schemas.microsoft.com/office/drawing/2014/main" id="{36C1AD3B-B5B2-47E3-A1F2-7C96AFA625EB}"/>
              </a:ext>
            </a:extLst>
          </p:cNvPr>
          <p:cNvSpPr txBox="1"/>
          <p:nvPr/>
        </p:nvSpPr>
        <p:spPr>
          <a:xfrm>
            <a:off x="1192170" y="4701991"/>
            <a:ext cx="1767307" cy="307777"/>
          </a:xfrm>
          <a:prstGeom prst="rect">
            <a:avLst/>
          </a:prstGeom>
          <a:noFill/>
        </p:spPr>
        <p:txBody>
          <a:bodyPr wrap="square" lIns="0" tIns="0" rIns="0" bIns="0" rtlCol="0">
            <a:spAutoFit/>
          </a:bodyPr>
          <a:lstStyle/>
          <a:p>
            <a:pPr algn="ctr"/>
            <a:r>
              <a:rPr lang="en-US" sz="2000" b="1" dirty="0"/>
              <a:t>$34.8 trillion</a:t>
            </a:r>
          </a:p>
        </p:txBody>
      </p:sp>
      <p:sp>
        <p:nvSpPr>
          <p:cNvPr id="9" name="TextBox 8">
            <a:extLst>
              <a:ext uri="{FF2B5EF4-FFF2-40B4-BE49-F238E27FC236}">
                <a16:creationId xmlns:a16="http://schemas.microsoft.com/office/drawing/2014/main" id="{A6E933B7-FC18-42C9-B5BA-F438EB4BEAB0}"/>
              </a:ext>
            </a:extLst>
          </p:cNvPr>
          <p:cNvSpPr txBox="1"/>
          <p:nvPr/>
        </p:nvSpPr>
        <p:spPr>
          <a:xfrm>
            <a:off x="4035875" y="4701991"/>
            <a:ext cx="1767307" cy="307777"/>
          </a:xfrm>
          <a:prstGeom prst="rect">
            <a:avLst/>
          </a:prstGeom>
          <a:noFill/>
        </p:spPr>
        <p:txBody>
          <a:bodyPr wrap="square" lIns="0" tIns="0" rIns="0" bIns="0" rtlCol="0">
            <a:spAutoFit/>
          </a:bodyPr>
          <a:lstStyle/>
          <a:p>
            <a:pPr algn="ctr"/>
            <a:r>
              <a:rPr lang="en-US" sz="2000" b="1" dirty="0"/>
              <a:t>$63.9 trillion</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96A59D7-9638-4B13-9604-E59099A17BBB}"/>
                  </a:ext>
                </a:extLst>
              </p14:cNvPr>
              <p14:cNvContentPartPr/>
              <p14:nvPr/>
            </p14:nvContentPartPr>
            <p14:xfrm>
              <a:off x="8338533" y="5361788"/>
              <a:ext cx="360" cy="360"/>
            </p14:xfrm>
          </p:contentPart>
        </mc:Choice>
        <mc:Fallback xmlns="">
          <p:pic>
            <p:nvPicPr>
              <p:cNvPr id="10" name="Ink 9">
                <a:extLst>
                  <a:ext uri="{FF2B5EF4-FFF2-40B4-BE49-F238E27FC236}">
                    <a16:creationId xmlns:a16="http://schemas.microsoft.com/office/drawing/2014/main" id="{696A59D7-9638-4B13-9604-E59099A17BBB}"/>
                  </a:ext>
                </a:extLst>
              </p:cNvPr>
              <p:cNvPicPr/>
              <p:nvPr/>
            </p:nvPicPr>
            <p:blipFill>
              <a:blip r:embed="rId4"/>
              <a:stretch>
                <a:fillRect/>
              </a:stretch>
            </p:blipFill>
            <p:spPr>
              <a:xfrm>
                <a:off x="8329533" y="5352788"/>
                <a:ext cx="18000" cy="18000"/>
              </a:xfrm>
              <a:prstGeom prst="rect">
                <a:avLst/>
              </a:prstGeom>
            </p:spPr>
          </p:pic>
        </mc:Fallback>
      </mc:AlternateContent>
      <p:graphicFrame>
        <p:nvGraphicFramePr>
          <p:cNvPr id="11" name="Chart 10">
            <a:extLst>
              <a:ext uri="{FF2B5EF4-FFF2-40B4-BE49-F238E27FC236}">
                <a16:creationId xmlns:a16="http://schemas.microsoft.com/office/drawing/2014/main" id="{72360A1A-8B9E-464F-B76F-691BB308A810}"/>
              </a:ext>
            </a:extLst>
          </p:cNvPr>
          <p:cNvGraphicFramePr>
            <a:graphicFrameLocks/>
          </p:cNvGraphicFramePr>
          <p:nvPr>
            <p:extLst>
              <p:ext uri="{D42A27DB-BD31-4B8C-83A1-F6EECF244321}">
                <p14:modId xmlns:p14="http://schemas.microsoft.com/office/powerpoint/2010/main" val="809807772"/>
              </p:ext>
            </p:extLst>
          </p:nvPr>
        </p:nvGraphicFramePr>
        <p:xfrm>
          <a:off x="328798" y="2392571"/>
          <a:ext cx="3455950" cy="19544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50440770-7220-474F-A974-0E33BC999555}"/>
              </a:ext>
            </a:extLst>
          </p:cNvPr>
          <p:cNvGraphicFramePr>
            <a:graphicFrameLocks/>
          </p:cNvGraphicFramePr>
          <p:nvPr>
            <p:extLst>
              <p:ext uri="{D42A27DB-BD31-4B8C-83A1-F6EECF244321}">
                <p14:modId xmlns:p14="http://schemas.microsoft.com/office/powerpoint/2010/main" val="3357592461"/>
              </p:ext>
            </p:extLst>
          </p:nvPr>
        </p:nvGraphicFramePr>
        <p:xfrm>
          <a:off x="-141432" y="2031631"/>
          <a:ext cx="4396408" cy="2637845"/>
        </p:xfrm>
        <a:graphic>
          <a:graphicData uri="http://schemas.openxmlformats.org/drawingml/2006/chart">
            <c:chart xmlns:c="http://schemas.openxmlformats.org/drawingml/2006/chart" xmlns:r="http://schemas.openxmlformats.org/officeDocument/2006/relationships" r:id="rId6"/>
          </a:graphicData>
        </a:graphic>
      </p:graphicFrame>
      <p:grpSp>
        <p:nvGrpSpPr>
          <p:cNvPr id="14" name="Group 13">
            <a:extLst>
              <a:ext uri="{FF2B5EF4-FFF2-40B4-BE49-F238E27FC236}">
                <a16:creationId xmlns:a16="http://schemas.microsoft.com/office/drawing/2014/main" id="{31EA57C8-E82B-4682-BD6A-9231C645EDF2}"/>
              </a:ext>
            </a:extLst>
          </p:cNvPr>
          <p:cNvGrpSpPr/>
          <p:nvPr/>
        </p:nvGrpSpPr>
        <p:grpSpPr>
          <a:xfrm>
            <a:off x="1232664" y="5269635"/>
            <a:ext cx="1207648" cy="184666"/>
            <a:chOff x="647037" y="5057474"/>
            <a:chExt cx="1207648" cy="184666"/>
          </a:xfrm>
        </p:grpSpPr>
        <p:sp>
          <p:nvSpPr>
            <p:cNvPr id="15" name="Rectangle 14">
              <a:extLst>
                <a:ext uri="{FF2B5EF4-FFF2-40B4-BE49-F238E27FC236}">
                  <a16:creationId xmlns:a16="http://schemas.microsoft.com/office/drawing/2014/main" id="{72389E4A-036A-48B9-9CB8-88F8E4804D0A}"/>
                </a:ext>
              </a:extLst>
            </p:cNvPr>
            <p:cNvSpPr/>
            <p:nvPr/>
          </p:nvSpPr>
          <p:spPr>
            <a:xfrm>
              <a:off x="647037" y="5095196"/>
              <a:ext cx="109222" cy="1092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1016537-3E3A-459C-890F-36F35EFCCCD8}"/>
                </a:ext>
              </a:extLst>
            </p:cNvPr>
            <p:cNvSpPr txBox="1"/>
            <p:nvPr/>
          </p:nvSpPr>
          <p:spPr>
            <a:xfrm>
              <a:off x="882111" y="5057474"/>
              <a:ext cx="972574" cy="184666"/>
            </a:xfrm>
            <a:prstGeom prst="rect">
              <a:avLst/>
            </a:prstGeom>
            <a:noFill/>
          </p:spPr>
          <p:txBody>
            <a:bodyPr wrap="none" lIns="0" tIns="0" rIns="0" bIns="0" rtlCol="0">
              <a:spAutoFit/>
            </a:bodyPr>
            <a:lstStyle/>
            <a:p>
              <a:r>
                <a:rPr lang="en-US" sz="1200" dirty="0"/>
                <a:t>North America</a:t>
              </a:r>
            </a:p>
          </p:txBody>
        </p:sp>
      </p:grpSp>
      <p:grpSp>
        <p:nvGrpSpPr>
          <p:cNvPr id="17" name="Group 16">
            <a:extLst>
              <a:ext uri="{FF2B5EF4-FFF2-40B4-BE49-F238E27FC236}">
                <a16:creationId xmlns:a16="http://schemas.microsoft.com/office/drawing/2014/main" id="{F39809A9-6EB0-4D3C-96B2-895E5AF6229F}"/>
              </a:ext>
            </a:extLst>
          </p:cNvPr>
          <p:cNvGrpSpPr/>
          <p:nvPr/>
        </p:nvGrpSpPr>
        <p:grpSpPr>
          <a:xfrm>
            <a:off x="2563249" y="5269635"/>
            <a:ext cx="728799" cy="184666"/>
            <a:chOff x="647037" y="5308850"/>
            <a:chExt cx="728799" cy="184666"/>
          </a:xfrm>
        </p:grpSpPr>
        <p:sp>
          <p:nvSpPr>
            <p:cNvPr id="18" name="Rectangle 17">
              <a:extLst>
                <a:ext uri="{FF2B5EF4-FFF2-40B4-BE49-F238E27FC236}">
                  <a16:creationId xmlns:a16="http://schemas.microsoft.com/office/drawing/2014/main" id="{5C1170C1-B59F-44AA-8E38-ED9D0453CB0E}"/>
                </a:ext>
              </a:extLst>
            </p:cNvPr>
            <p:cNvSpPr/>
            <p:nvPr/>
          </p:nvSpPr>
          <p:spPr>
            <a:xfrm>
              <a:off x="647037" y="5346572"/>
              <a:ext cx="109222" cy="1092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8E4DE61-774D-458F-8BA0-EE2F93CA8008}"/>
                </a:ext>
              </a:extLst>
            </p:cNvPr>
            <p:cNvSpPr txBox="1"/>
            <p:nvPr/>
          </p:nvSpPr>
          <p:spPr>
            <a:xfrm>
              <a:off x="882111" y="5308850"/>
              <a:ext cx="493725" cy="184666"/>
            </a:xfrm>
            <a:prstGeom prst="rect">
              <a:avLst/>
            </a:prstGeom>
            <a:noFill/>
          </p:spPr>
          <p:txBody>
            <a:bodyPr wrap="none" lIns="0" tIns="0" rIns="0" bIns="0" rtlCol="0">
              <a:spAutoFit/>
            </a:bodyPr>
            <a:lstStyle/>
            <a:p>
              <a:r>
                <a:rPr lang="en-US" sz="1200" dirty="0"/>
                <a:t>Europe</a:t>
              </a:r>
            </a:p>
          </p:txBody>
        </p:sp>
      </p:grpSp>
      <p:grpSp>
        <p:nvGrpSpPr>
          <p:cNvPr id="20" name="Group 19">
            <a:extLst>
              <a:ext uri="{FF2B5EF4-FFF2-40B4-BE49-F238E27FC236}">
                <a16:creationId xmlns:a16="http://schemas.microsoft.com/office/drawing/2014/main" id="{43BF713D-51A6-42F8-8EAA-6FD92194B381}"/>
              </a:ext>
            </a:extLst>
          </p:cNvPr>
          <p:cNvGrpSpPr/>
          <p:nvPr/>
        </p:nvGrpSpPr>
        <p:grpSpPr>
          <a:xfrm>
            <a:off x="3414985" y="5269635"/>
            <a:ext cx="1916175" cy="184666"/>
            <a:chOff x="647037" y="5556212"/>
            <a:chExt cx="1916175" cy="184666"/>
          </a:xfrm>
        </p:grpSpPr>
        <p:sp>
          <p:nvSpPr>
            <p:cNvPr id="21" name="Rectangle 20">
              <a:extLst>
                <a:ext uri="{FF2B5EF4-FFF2-40B4-BE49-F238E27FC236}">
                  <a16:creationId xmlns:a16="http://schemas.microsoft.com/office/drawing/2014/main" id="{825DED04-DED4-47D0-9094-8151DCE8EEDF}"/>
                </a:ext>
              </a:extLst>
            </p:cNvPr>
            <p:cNvSpPr/>
            <p:nvPr/>
          </p:nvSpPr>
          <p:spPr>
            <a:xfrm>
              <a:off x="647037" y="5593934"/>
              <a:ext cx="109222" cy="1092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255061-BBA1-46B7-893A-4CD4B86C72DA}"/>
                </a:ext>
              </a:extLst>
            </p:cNvPr>
            <p:cNvSpPr txBox="1"/>
            <p:nvPr/>
          </p:nvSpPr>
          <p:spPr>
            <a:xfrm>
              <a:off x="882111" y="5556212"/>
              <a:ext cx="1681101" cy="184666"/>
            </a:xfrm>
            <a:prstGeom prst="rect">
              <a:avLst/>
            </a:prstGeom>
            <a:noFill/>
          </p:spPr>
          <p:txBody>
            <a:bodyPr wrap="none" lIns="0" tIns="0" rIns="0" bIns="0" rtlCol="0">
              <a:spAutoFit/>
            </a:bodyPr>
            <a:lstStyle/>
            <a:p>
              <a:r>
                <a:rPr lang="en-US" sz="1200" dirty="0"/>
                <a:t>Central &amp; South America</a:t>
              </a:r>
            </a:p>
          </p:txBody>
        </p:sp>
      </p:grpSp>
      <p:grpSp>
        <p:nvGrpSpPr>
          <p:cNvPr id="23" name="Group 22">
            <a:extLst>
              <a:ext uri="{FF2B5EF4-FFF2-40B4-BE49-F238E27FC236}">
                <a16:creationId xmlns:a16="http://schemas.microsoft.com/office/drawing/2014/main" id="{7F218CFE-A177-4F4C-8912-6663655B7811}"/>
              </a:ext>
            </a:extLst>
          </p:cNvPr>
          <p:cNvGrpSpPr/>
          <p:nvPr/>
        </p:nvGrpSpPr>
        <p:grpSpPr>
          <a:xfrm>
            <a:off x="5454097" y="5269635"/>
            <a:ext cx="1028561" cy="184666"/>
            <a:chOff x="647037" y="5879644"/>
            <a:chExt cx="1028561" cy="184666"/>
          </a:xfrm>
        </p:grpSpPr>
        <p:sp>
          <p:nvSpPr>
            <p:cNvPr id="24" name="Rectangle 23">
              <a:extLst>
                <a:ext uri="{FF2B5EF4-FFF2-40B4-BE49-F238E27FC236}">
                  <a16:creationId xmlns:a16="http://schemas.microsoft.com/office/drawing/2014/main" id="{58F760FB-D7E8-4A5D-B105-80E9C6D421DE}"/>
                </a:ext>
              </a:extLst>
            </p:cNvPr>
            <p:cNvSpPr/>
            <p:nvPr/>
          </p:nvSpPr>
          <p:spPr>
            <a:xfrm>
              <a:off x="647037" y="5917366"/>
              <a:ext cx="109222" cy="1092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6965504-0407-4FA0-8191-15F70C666316}"/>
                </a:ext>
              </a:extLst>
            </p:cNvPr>
            <p:cNvSpPr txBox="1"/>
            <p:nvPr/>
          </p:nvSpPr>
          <p:spPr>
            <a:xfrm>
              <a:off x="882111" y="5879644"/>
              <a:ext cx="793487" cy="184666"/>
            </a:xfrm>
            <a:prstGeom prst="rect">
              <a:avLst/>
            </a:prstGeom>
            <a:noFill/>
          </p:spPr>
          <p:txBody>
            <a:bodyPr wrap="none" lIns="0" tIns="0" rIns="0" bIns="0" rtlCol="0">
              <a:spAutoFit/>
            </a:bodyPr>
            <a:lstStyle/>
            <a:p>
              <a:r>
                <a:rPr lang="en-US" sz="1200" dirty="0"/>
                <a:t>Asia Pacific</a:t>
              </a:r>
            </a:p>
          </p:txBody>
        </p:sp>
      </p:grpSp>
      <p:grpSp>
        <p:nvGrpSpPr>
          <p:cNvPr id="28" name="Group 27">
            <a:extLst>
              <a:ext uri="{FF2B5EF4-FFF2-40B4-BE49-F238E27FC236}">
                <a16:creationId xmlns:a16="http://schemas.microsoft.com/office/drawing/2014/main" id="{1D697261-9486-491B-BBCE-AF828A69CA1D}"/>
              </a:ext>
            </a:extLst>
          </p:cNvPr>
          <p:cNvGrpSpPr/>
          <p:nvPr/>
        </p:nvGrpSpPr>
        <p:grpSpPr>
          <a:xfrm>
            <a:off x="6605595" y="5269635"/>
            <a:ext cx="1610002" cy="184666"/>
            <a:chOff x="647037" y="6260134"/>
            <a:chExt cx="1610002" cy="184666"/>
          </a:xfrm>
        </p:grpSpPr>
        <p:sp>
          <p:nvSpPr>
            <p:cNvPr id="29" name="Rectangle 28">
              <a:extLst>
                <a:ext uri="{FF2B5EF4-FFF2-40B4-BE49-F238E27FC236}">
                  <a16:creationId xmlns:a16="http://schemas.microsoft.com/office/drawing/2014/main" id="{75BEDA91-5DCA-4AFE-9A05-8F5730A216E3}"/>
                </a:ext>
              </a:extLst>
            </p:cNvPr>
            <p:cNvSpPr/>
            <p:nvPr/>
          </p:nvSpPr>
          <p:spPr>
            <a:xfrm>
              <a:off x="647037" y="6297856"/>
              <a:ext cx="109222" cy="109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81912AF-E971-40C9-A439-31317EDC9DFC}"/>
                </a:ext>
              </a:extLst>
            </p:cNvPr>
            <p:cNvSpPr txBox="1"/>
            <p:nvPr/>
          </p:nvSpPr>
          <p:spPr>
            <a:xfrm>
              <a:off x="882111" y="6260134"/>
              <a:ext cx="1374928" cy="184666"/>
            </a:xfrm>
            <a:prstGeom prst="rect">
              <a:avLst/>
            </a:prstGeom>
            <a:noFill/>
          </p:spPr>
          <p:txBody>
            <a:bodyPr wrap="none" lIns="0" tIns="0" rIns="0" bIns="0" rtlCol="0">
              <a:spAutoFit/>
            </a:bodyPr>
            <a:lstStyle/>
            <a:p>
              <a:r>
                <a:rPr lang="en-US" sz="1200" dirty="0"/>
                <a:t>Middle East &amp; Africa</a:t>
              </a:r>
            </a:p>
          </p:txBody>
        </p:sp>
      </p:grpSp>
      <p:sp>
        <p:nvSpPr>
          <p:cNvPr id="31" name="TextBox 30">
            <a:extLst>
              <a:ext uri="{FF2B5EF4-FFF2-40B4-BE49-F238E27FC236}">
                <a16:creationId xmlns:a16="http://schemas.microsoft.com/office/drawing/2014/main" id="{B60A075E-69FA-4B5B-ABA7-10CF91BCD200}"/>
              </a:ext>
            </a:extLst>
          </p:cNvPr>
          <p:cNvSpPr txBox="1"/>
          <p:nvPr/>
        </p:nvSpPr>
        <p:spPr>
          <a:xfrm>
            <a:off x="4186955" y="1812550"/>
            <a:ext cx="1465145" cy="276999"/>
          </a:xfrm>
          <a:prstGeom prst="rect">
            <a:avLst/>
          </a:prstGeom>
          <a:noFill/>
        </p:spPr>
        <p:txBody>
          <a:bodyPr wrap="none" lIns="0" tIns="0" rIns="0" bIns="0" rtlCol="0">
            <a:spAutoFit/>
          </a:bodyPr>
          <a:lstStyle/>
          <a:p>
            <a:r>
              <a:rPr lang="en-US" b="1" dirty="0">
                <a:latin typeface="Arial Narrow" panose="020B0606020202030204" pitchFamily="34" charset="0"/>
              </a:rPr>
              <a:t>2030 (Projected)</a:t>
            </a:r>
          </a:p>
        </p:txBody>
      </p:sp>
      <p:sp>
        <p:nvSpPr>
          <p:cNvPr id="32" name="TextBox 31">
            <a:extLst>
              <a:ext uri="{FF2B5EF4-FFF2-40B4-BE49-F238E27FC236}">
                <a16:creationId xmlns:a16="http://schemas.microsoft.com/office/drawing/2014/main" id="{CEF86663-225F-447A-9731-443DA39F7BE0}"/>
              </a:ext>
            </a:extLst>
          </p:cNvPr>
          <p:cNvSpPr txBox="1"/>
          <p:nvPr/>
        </p:nvSpPr>
        <p:spPr>
          <a:xfrm>
            <a:off x="1845176" y="1812551"/>
            <a:ext cx="423193" cy="276999"/>
          </a:xfrm>
          <a:prstGeom prst="rect">
            <a:avLst/>
          </a:prstGeom>
          <a:noFill/>
        </p:spPr>
        <p:txBody>
          <a:bodyPr wrap="none" lIns="0" tIns="0" rIns="0" bIns="0" rtlCol="0">
            <a:spAutoFit/>
          </a:bodyPr>
          <a:lstStyle/>
          <a:p>
            <a:r>
              <a:rPr lang="en-US" b="1" dirty="0">
                <a:latin typeface="Arial Narrow" panose="020B0606020202030204" pitchFamily="34" charset="0"/>
              </a:rPr>
              <a:t>2015</a:t>
            </a:r>
          </a:p>
        </p:txBody>
      </p:sp>
      <p:sp>
        <p:nvSpPr>
          <p:cNvPr id="61" name="Text Placeholder 7">
            <a:extLst>
              <a:ext uri="{FF2B5EF4-FFF2-40B4-BE49-F238E27FC236}">
                <a16:creationId xmlns:a16="http://schemas.microsoft.com/office/drawing/2014/main" id="{1FDCE621-429B-4848-AFD0-0F067657E372}"/>
              </a:ext>
            </a:extLst>
          </p:cNvPr>
          <p:cNvSpPr>
            <a:spLocks noGrp="1"/>
          </p:cNvSpPr>
          <p:nvPr>
            <p:ph type="body" sz="quarter" idx="26"/>
          </p:nvPr>
        </p:nvSpPr>
        <p:spPr>
          <a:xfrm>
            <a:off x="274320" y="6556919"/>
            <a:ext cx="8503920" cy="138499"/>
          </a:xfrm>
        </p:spPr>
        <p:txBody>
          <a:bodyPr/>
          <a:lstStyle/>
          <a:p>
            <a:r>
              <a:rPr lang="en-US" dirty="0"/>
              <a:t>Sources: </a:t>
            </a:r>
            <a:r>
              <a:rPr lang="en-US" dirty="0" err="1"/>
              <a:t>Homi</a:t>
            </a:r>
            <a:r>
              <a:rPr lang="en-US" dirty="0"/>
              <a:t> </a:t>
            </a:r>
            <a:r>
              <a:rPr lang="en-US" dirty="0" err="1"/>
              <a:t>Kharas</a:t>
            </a:r>
            <a:r>
              <a:rPr lang="en-US" dirty="0"/>
              <a:t>, Brookings Institution, 2017. Total Consumption in USD. Most recent data available.</a:t>
            </a:r>
          </a:p>
        </p:txBody>
      </p:sp>
    </p:spTree>
    <p:extLst>
      <p:ext uri="{BB962C8B-B14F-4D97-AF65-F5344CB8AC3E}">
        <p14:creationId xmlns:p14="http://schemas.microsoft.com/office/powerpoint/2010/main" val="11126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par>
                                <p:cTn id="12" presetID="42" presetClass="path" presetSubtype="0" accel="50000" decel="50000" fill="hold" grpId="1" nodeType="withEffect">
                                  <p:stCondLst>
                                    <p:cond delay="0"/>
                                  </p:stCondLst>
                                  <p:childTnLst>
                                    <p:animMotion origin="layout" path="M 5E-6 4.81481E-6 L 0.30989 0.00763 " pathEditMode="relative" rAng="0" ptsTypes="AA">
                                      <p:cBhvr>
                                        <p:cTn id="13" dur="2000" fill="hold"/>
                                        <p:tgtEl>
                                          <p:spTgt spid="13"/>
                                        </p:tgtEl>
                                        <p:attrNameLst>
                                          <p:attrName>ppt_x</p:attrName>
                                          <p:attrName>ppt_y</p:attrName>
                                        </p:attrNameLst>
                                      </p:cBhvr>
                                      <p:rCtr x="15642" y="856"/>
                                    </p:animMotion>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1" grpId="0">
        <p:bldAsOne/>
      </p:bldGraphic>
      <p:bldGraphic spid="13" grpId="0">
        <p:bldAsOne/>
      </p:bldGraphic>
      <p:bldGraphic spid="13" grpId="1">
        <p:bldAsOne/>
      </p:bldGraphic>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The Global Opportunity </a:t>
            </a:r>
          </a:p>
        </p:txBody>
      </p:sp>
      <p:sp>
        <p:nvSpPr>
          <p:cNvPr id="25" name="Slide Number Placeholder 2">
            <a:extLst>
              <a:ext uri="{FF2B5EF4-FFF2-40B4-BE49-F238E27FC236}">
                <a16:creationId xmlns:a16="http://schemas.microsoft.com/office/drawing/2014/main" id="{DC296CD9-2A3E-4AEE-8EE7-AD71AC75742B}"/>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10</a:t>
            </a:fld>
            <a:endParaRPr lang="en-US" dirty="0"/>
          </a:p>
        </p:txBody>
      </p:sp>
      <p:pic>
        <p:nvPicPr>
          <p:cNvPr id="10" name="Picture 9">
            <a:extLst>
              <a:ext uri="{FF2B5EF4-FFF2-40B4-BE49-F238E27FC236}">
                <a16:creationId xmlns:a16="http://schemas.microsoft.com/office/drawing/2014/main" id="{381151D9-9A60-48EB-9AD6-C51905F7A1F0}"/>
              </a:ext>
            </a:extLst>
          </p:cNvPr>
          <p:cNvPicPr>
            <a:picLocks noChangeAspect="1"/>
          </p:cNvPicPr>
          <p:nvPr/>
        </p:nvPicPr>
        <p:blipFill>
          <a:blip r:embed="rId3"/>
          <a:stretch>
            <a:fillRect/>
          </a:stretch>
        </p:blipFill>
        <p:spPr>
          <a:xfrm>
            <a:off x="378" y="2061691"/>
            <a:ext cx="9143244" cy="4114460"/>
          </a:xfrm>
          <a:prstGeom prst="rect">
            <a:avLst/>
          </a:prstGeom>
        </p:spPr>
      </p:pic>
      <p:pic>
        <p:nvPicPr>
          <p:cNvPr id="11" name="Picture 10">
            <a:extLst>
              <a:ext uri="{FF2B5EF4-FFF2-40B4-BE49-F238E27FC236}">
                <a16:creationId xmlns:a16="http://schemas.microsoft.com/office/drawing/2014/main" id="{92A77099-ECD4-4637-AD8F-A314BA4A7865}"/>
              </a:ext>
            </a:extLst>
          </p:cNvPr>
          <p:cNvPicPr>
            <a:picLocks noChangeAspect="1"/>
          </p:cNvPicPr>
          <p:nvPr/>
        </p:nvPicPr>
        <p:blipFill>
          <a:blip r:embed="rId4"/>
          <a:stretch>
            <a:fillRect/>
          </a:stretch>
        </p:blipFill>
        <p:spPr>
          <a:xfrm>
            <a:off x="378" y="2061691"/>
            <a:ext cx="9143244" cy="4114460"/>
          </a:xfrm>
          <a:prstGeom prst="rect">
            <a:avLst/>
          </a:prstGeom>
        </p:spPr>
      </p:pic>
      <p:sp>
        <p:nvSpPr>
          <p:cNvPr id="13" name="TextBox 18">
            <a:extLst>
              <a:ext uri="{FF2B5EF4-FFF2-40B4-BE49-F238E27FC236}">
                <a16:creationId xmlns:a16="http://schemas.microsoft.com/office/drawing/2014/main" id="{B20922CF-AE06-4966-9A69-58B8A04CD1D7}"/>
              </a:ext>
            </a:extLst>
          </p:cNvPr>
          <p:cNvSpPr txBox="1">
            <a:spLocks noChangeArrowheads="1"/>
          </p:cNvSpPr>
          <p:nvPr/>
        </p:nvSpPr>
        <p:spPr bwMode="gray">
          <a:xfrm>
            <a:off x="274320" y="1234364"/>
            <a:ext cx="43465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spcAft>
                <a:spcPts val="600"/>
              </a:spcAft>
            </a:pPr>
            <a:r>
              <a:rPr lang="en-US" sz="1400" b="0" dirty="0">
                <a:solidFill>
                  <a:srgbClr val="000000"/>
                </a:solidFill>
              </a:rPr>
              <a:t>Solid bars show current consumption of passenger cars, cell phones</a:t>
            </a:r>
            <a:r>
              <a:rPr lang="en-US" b="0" dirty="0">
                <a:solidFill>
                  <a:srgbClr val="000000"/>
                </a:solidFill>
              </a:rPr>
              <a:t> </a:t>
            </a:r>
            <a:r>
              <a:rPr lang="en-US" sz="1400" b="0" dirty="0">
                <a:solidFill>
                  <a:srgbClr val="000000"/>
                </a:solidFill>
              </a:rPr>
              <a:t>and number of internet users.</a:t>
            </a:r>
          </a:p>
          <a:p>
            <a:pPr eaLnBrk="1" hangingPunct="1">
              <a:spcAft>
                <a:spcPts val="600"/>
              </a:spcAft>
            </a:pPr>
            <a:r>
              <a:rPr lang="en-US" sz="1400" b="0" dirty="0">
                <a:solidFill>
                  <a:srgbClr val="000000"/>
                </a:solidFill>
              </a:rPr>
              <a:t>Shaded bars show potential based on population.</a:t>
            </a:r>
          </a:p>
        </p:txBody>
      </p:sp>
      <p:sp>
        <p:nvSpPr>
          <p:cNvPr id="14" name="Text Placeholder 8">
            <a:extLst>
              <a:ext uri="{FF2B5EF4-FFF2-40B4-BE49-F238E27FC236}">
                <a16:creationId xmlns:a16="http://schemas.microsoft.com/office/drawing/2014/main" id="{9CFBC484-BE1A-4EB6-8F69-6730D6711116}"/>
              </a:ext>
            </a:extLst>
          </p:cNvPr>
          <p:cNvSpPr>
            <a:spLocks noGrp="1"/>
          </p:cNvSpPr>
          <p:nvPr>
            <p:ph type="body" sz="quarter" idx="26"/>
          </p:nvPr>
        </p:nvSpPr>
        <p:spPr>
          <a:xfrm>
            <a:off x="274320" y="6279920"/>
            <a:ext cx="8503920" cy="415498"/>
          </a:xfrm>
        </p:spPr>
        <p:txBody>
          <a:bodyPr/>
          <a:lstStyle/>
          <a:p>
            <a:r>
              <a:rPr lang="en-US" dirty="0"/>
              <a:t>Sources: © 2017 The World Bank: World Development Indicators: United Nations, World Population Prospects; International Road Federation, World Road Statistics; and International Telecommunication Union, World Telecommunication/ICT. As of 2015 (based on most recent data available, 2005–2015).</a:t>
            </a:r>
          </a:p>
          <a:p>
            <a:r>
              <a:rPr lang="en-US" dirty="0"/>
              <a:t>Internet users are defined as people having access to the worldwide network.</a:t>
            </a:r>
          </a:p>
        </p:txBody>
      </p:sp>
      <p:grpSp>
        <p:nvGrpSpPr>
          <p:cNvPr id="15" name="Group 14">
            <a:extLst>
              <a:ext uri="{FF2B5EF4-FFF2-40B4-BE49-F238E27FC236}">
                <a16:creationId xmlns:a16="http://schemas.microsoft.com/office/drawing/2014/main" id="{2BDD5362-7496-475E-9B8A-39D57F020097}"/>
              </a:ext>
            </a:extLst>
          </p:cNvPr>
          <p:cNvGrpSpPr/>
          <p:nvPr/>
        </p:nvGrpSpPr>
        <p:grpSpPr>
          <a:xfrm>
            <a:off x="380583" y="1443587"/>
            <a:ext cx="8328276" cy="3558597"/>
            <a:chOff x="380583" y="1443587"/>
            <a:chExt cx="8328276" cy="3558597"/>
          </a:xfrm>
        </p:grpSpPr>
        <p:grpSp>
          <p:nvGrpSpPr>
            <p:cNvPr id="16" name="Group 15">
              <a:extLst>
                <a:ext uri="{FF2B5EF4-FFF2-40B4-BE49-F238E27FC236}">
                  <a16:creationId xmlns:a16="http://schemas.microsoft.com/office/drawing/2014/main" id="{9D2F8545-3863-4D71-AD07-73AA28DA32A9}"/>
                </a:ext>
              </a:extLst>
            </p:cNvPr>
            <p:cNvGrpSpPr/>
            <p:nvPr/>
          </p:nvGrpSpPr>
          <p:grpSpPr>
            <a:xfrm>
              <a:off x="380583" y="3846542"/>
              <a:ext cx="1015881" cy="446276"/>
              <a:chOff x="366415" y="4033038"/>
              <a:chExt cx="1015881" cy="446276"/>
            </a:xfrm>
          </p:grpSpPr>
          <p:sp>
            <p:nvSpPr>
              <p:cNvPr id="34" name="TextBox 18">
                <a:extLst>
                  <a:ext uri="{FF2B5EF4-FFF2-40B4-BE49-F238E27FC236}">
                    <a16:creationId xmlns:a16="http://schemas.microsoft.com/office/drawing/2014/main" id="{232F919F-5FB9-48DE-B086-ED24299E6884}"/>
                  </a:ext>
                </a:extLst>
              </p:cNvPr>
              <p:cNvSpPr txBox="1">
                <a:spLocks noChangeArrowheads="1"/>
              </p:cNvSpPr>
              <p:nvPr/>
            </p:nvSpPr>
            <p:spPr bwMode="gray">
              <a:xfrm>
                <a:off x="366415" y="4033038"/>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325 Million</a:t>
                </a:r>
              </a:p>
              <a:p>
                <a:pPr algn="ctr" eaLnBrk="1" hangingPunct="1">
                  <a:spcAft>
                    <a:spcPts val="400"/>
                  </a:spcAft>
                </a:pPr>
                <a:r>
                  <a:rPr lang="en-US" sz="800" b="0" dirty="0">
                    <a:solidFill>
                      <a:srgbClr val="000000"/>
                    </a:solidFill>
                  </a:rPr>
                  <a:t>Population</a:t>
                </a:r>
              </a:p>
            </p:txBody>
          </p:sp>
          <p:cxnSp>
            <p:nvCxnSpPr>
              <p:cNvPr id="35" name="Straight Connector 34">
                <a:extLst>
                  <a:ext uri="{FF2B5EF4-FFF2-40B4-BE49-F238E27FC236}">
                    <a16:creationId xmlns:a16="http://schemas.microsoft.com/office/drawing/2014/main" id="{245F7100-5673-4F9E-9E06-CE6BD8DF4DE7}"/>
                  </a:ext>
                </a:extLst>
              </p:cNvPr>
              <p:cNvCxnSpPr>
                <a:cxnSpLocks/>
              </p:cNvCxnSpPr>
              <p:nvPr/>
            </p:nvCxnSpPr>
            <p:spPr>
              <a:xfrm>
                <a:off x="366415" y="4303927"/>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FB24761-3CB9-48EE-BF54-9831FBBB7A72}"/>
                </a:ext>
              </a:extLst>
            </p:cNvPr>
            <p:cNvGrpSpPr/>
            <p:nvPr/>
          </p:nvGrpSpPr>
          <p:grpSpPr>
            <a:xfrm>
              <a:off x="1843062" y="4555908"/>
              <a:ext cx="1015881" cy="446276"/>
              <a:chOff x="1793515" y="4710618"/>
              <a:chExt cx="1015881" cy="446276"/>
            </a:xfrm>
          </p:grpSpPr>
          <p:sp>
            <p:nvSpPr>
              <p:cNvPr id="32" name="TextBox 18">
                <a:extLst>
                  <a:ext uri="{FF2B5EF4-FFF2-40B4-BE49-F238E27FC236}">
                    <a16:creationId xmlns:a16="http://schemas.microsoft.com/office/drawing/2014/main" id="{3AD32120-A73F-4A45-8C50-71B670512472}"/>
                  </a:ext>
                </a:extLst>
              </p:cNvPr>
              <p:cNvSpPr txBox="1">
                <a:spLocks noChangeArrowheads="1"/>
              </p:cNvSpPr>
              <p:nvPr/>
            </p:nvSpPr>
            <p:spPr bwMode="gray">
              <a:xfrm>
                <a:off x="1793515" y="4710618"/>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40 Million</a:t>
                </a:r>
              </a:p>
              <a:p>
                <a:pPr algn="ctr" eaLnBrk="1" hangingPunct="1">
                  <a:spcAft>
                    <a:spcPts val="400"/>
                  </a:spcAft>
                </a:pPr>
                <a:r>
                  <a:rPr lang="en-US" sz="800" b="0" dirty="0">
                    <a:solidFill>
                      <a:srgbClr val="000000"/>
                    </a:solidFill>
                  </a:rPr>
                  <a:t>Population</a:t>
                </a:r>
              </a:p>
            </p:txBody>
          </p:sp>
          <p:cxnSp>
            <p:nvCxnSpPr>
              <p:cNvPr id="33" name="Straight Connector 32">
                <a:extLst>
                  <a:ext uri="{FF2B5EF4-FFF2-40B4-BE49-F238E27FC236}">
                    <a16:creationId xmlns:a16="http://schemas.microsoft.com/office/drawing/2014/main" id="{D1911D1F-F0FA-4EFB-A7FE-3A319AFC1F95}"/>
                  </a:ext>
                </a:extLst>
              </p:cNvPr>
              <p:cNvCxnSpPr>
                <a:cxnSpLocks/>
              </p:cNvCxnSpPr>
              <p:nvPr/>
            </p:nvCxnSpPr>
            <p:spPr>
              <a:xfrm>
                <a:off x="1793515" y="4981507"/>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F9D705F7-334A-4429-BF24-203102D57BBD}"/>
                </a:ext>
              </a:extLst>
            </p:cNvPr>
            <p:cNvGrpSpPr/>
            <p:nvPr/>
          </p:nvGrpSpPr>
          <p:grpSpPr>
            <a:xfrm>
              <a:off x="3305541" y="4394127"/>
              <a:ext cx="1015881" cy="446276"/>
              <a:chOff x="3220615" y="4600289"/>
              <a:chExt cx="1015881" cy="446276"/>
            </a:xfrm>
          </p:grpSpPr>
          <p:sp>
            <p:nvSpPr>
              <p:cNvPr id="30" name="TextBox 18">
                <a:extLst>
                  <a:ext uri="{FF2B5EF4-FFF2-40B4-BE49-F238E27FC236}">
                    <a16:creationId xmlns:a16="http://schemas.microsoft.com/office/drawing/2014/main" id="{16A65AC5-BC84-40F6-B7EC-C3AA18BC0CEF}"/>
                  </a:ext>
                </a:extLst>
              </p:cNvPr>
              <p:cNvSpPr txBox="1">
                <a:spLocks noChangeArrowheads="1"/>
              </p:cNvSpPr>
              <p:nvPr/>
            </p:nvSpPr>
            <p:spPr bwMode="gray">
              <a:xfrm>
                <a:off x="3220615" y="4600289"/>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130 Million</a:t>
                </a:r>
              </a:p>
              <a:p>
                <a:pPr algn="ctr" eaLnBrk="1" hangingPunct="1">
                  <a:spcAft>
                    <a:spcPts val="400"/>
                  </a:spcAft>
                </a:pPr>
                <a:r>
                  <a:rPr lang="en-US" sz="800" b="0" dirty="0">
                    <a:solidFill>
                      <a:srgbClr val="000000"/>
                    </a:solidFill>
                  </a:rPr>
                  <a:t>Population</a:t>
                </a:r>
              </a:p>
            </p:txBody>
          </p:sp>
          <p:cxnSp>
            <p:nvCxnSpPr>
              <p:cNvPr id="31" name="Straight Connector 30">
                <a:extLst>
                  <a:ext uri="{FF2B5EF4-FFF2-40B4-BE49-F238E27FC236}">
                    <a16:creationId xmlns:a16="http://schemas.microsoft.com/office/drawing/2014/main" id="{4E3731DF-2313-45E2-9AC1-3C7AB29FF5A8}"/>
                  </a:ext>
                </a:extLst>
              </p:cNvPr>
              <p:cNvCxnSpPr>
                <a:cxnSpLocks/>
              </p:cNvCxnSpPr>
              <p:nvPr/>
            </p:nvCxnSpPr>
            <p:spPr>
              <a:xfrm>
                <a:off x="3220615" y="4871178"/>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6714C6E-AF9B-4EF0-BEC0-7B8CDA35D464}"/>
                </a:ext>
              </a:extLst>
            </p:cNvPr>
            <p:cNvGrpSpPr/>
            <p:nvPr/>
          </p:nvGrpSpPr>
          <p:grpSpPr>
            <a:xfrm>
              <a:off x="4768020" y="4129734"/>
              <a:ext cx="1015881" cy="446276"/>
              <a:chOff x="4647715" y="4381573"/>
              <a:chExt cx="1015881" cy="446276"/>
            </a:xfrm>
          </p:grpSpPr>
          <p:sp>
            <p:nvSpPr>
              <p:cNvPr id="28" name="TextBox 18">
                <a:extLst>
                  <a:ext uri="{FF2B5EF4-FFF2-40B4-BE49-F238E27FC236}">
                    <a16:creationId xmlns:a16="http://schemas.microsoft.com/office/drawing/2014/main" id="{C0B55169-F444-49F1-9DA2-F27AD5C661F2}"/>
                  </a:ext>
                </a:extLst>
              </p:cNvPr>
              <p:cNvSpPr txBox="1">
                <a:spLocks noChangeArrowheads="1"/>
              </p:cNvSpPr>
              <p:nvPr/>
            </p:nvSpPr>
            <p:spPr bwMode="gray">
              <a:xfrm>
                <a:off x="4647715" y="4381573"/>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210 Million</a:t>
                </a:r>
              </a:p>
              <a:p>
                <a:pPr algn="ctr" eaLnBrk="1" hangingPunct="1">
                  <a:spcAft>
                    <a:spcPts val="400"/>
                  </a:spcAft>
                </a:pPr>
                <a:r>
                  <a:rPr lang="en-US" sz="800" b="0" dirty="0">
                    <a:solidFill>
                      <a:srgbClr val="000000"/>
                    </a:solidFill>
                  </a:rPr>
                  <a:t>Population</a:t>
                </a:r>
              </a:p>
            </p:txBody>
          </p:sp>
          <p:cxnSp>
            <p:nvCxnSpPr>
              <p:cNvPr id="29" name="Straight Connector 28">
                <a:extLst>
                  <a:ext uri="{FF2B5EF4-FFF2-40B4-BE49-F238E27FC236}">
                    <a16:creationId xmlns:a16="http://schemas.microsoft.com/office/drawing/2014/main" id="{8C3A395D-A8E7-4E46-8DB6-099EAEEEDD68}"/>
                  </a:ext>
                </a:extLst>
              </p:cNvPr>
              <p:cNvCxnSpPr>
                <a:cxnSpLocks/>
              </p:cNvCxnSpPr>
              <p:nvPr/>
            </p:nvCxnSpPr>
            <p:spPr>
              <a:xfrm>
                <a:off x="4647715" y="4652462"/>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20BCF8A-6A87-436F-BB04-30CCC96B8257}"/>
                </a:ext>
              </a:extLst>
            </p:cNvPr>
            <p:cNvGrpSpPr/>
            <p:nvPr/>
          </p:nvGrpSpPr>
          <p:grpSpPr>
            <a:xfrm>
              <a:off x="7692978" y="2213841"/>
              <a:ext cx="1015881" cy="446276"/>
              <a:chOff x="7657377" y="1984168"/>
              <a:chExt cx="1015881" cy="446276"/>
            </a:xfrm>
          </p:grpSpPr>
          <p:sp>
            <p:nvSpPr>
              <p:cNvPr id="24" name="TextBox 18">
                <a:extLst>
                  <a:ext uri="{FF2B5EF4-FFF2-40B4-BE49-F238E27FC236}">
                    <a16:creationId xmlns:a16="http://schemas.microsoft.com/office/drawing/2014/main" id="{D80B65F6-BFF7-4F34-B129-D67807ADFFCB}"/>
                  </a:ext>
                </a:extLst>
              </p:cNvPr>
              <p:cNvSpPr txBox="1">
                <a:spLocks noChangeArrowheads="1"/>
              </p:cNvSpPr>
              <p:nvPr/>
            </p:nvSpPr>
            <p:spPr bwMode="gray">
              <a:xfrm>
                <a:off x="7657377" y="1984168"/>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1.3 Billion</a:t>
                </a:r>
              </a:p>
              <a:p>
                <a:pPr algn="ctr" eaLnBrk="1" hangingPunct="1">
                  <a:spcAft>
                    <a:spcPts val="400"/>
                  </a:spcAft>
                </a:pPr>
                <a:r>
                  <a:rPr lang="en-US" sz="800" b="0" dirty="0">
                    <a:solidFill>
                      <a:srgbClr val="000000"/>
                    </a:solidFill>
                  </a:rPr>
                  <a:t>Population</a:t>
                </a:r>
              </a:p>
            </p:txBody>
          </p:sp>
          <p:cxnSp>
            <p:nvCxnSpPr>
              <p:cNvPr id="27" name="Straight Connector 26">
                <a:extLst>
                  <a:ext uri="{FF2B5EF4-FFF2-40B4-BE49-F238E27FC236}">
                    <a16:creationId xmlns:a16="http://schemas.microsoft.com/office/drawing/2014/main" id="{2A50DA55-4118-4696-B791-9B7EFB612750}"/>
                  </a:ext>
                </a:extLst>
              </p:cNvPr>
              <p:cNvCxnSpPr>
                <a:cxnSpLocks/>
              </p:cNvCxnSpPr>
              <p:nvPr/>
            </p:nvCxnSpPr>
            <p:spPr>
              <a:xfrm>
                <a:off x="7657377" y="2255057"/>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172273C-BF96-4487-8CFA-962630B7B45E}"/>
                </a:ext>
              </a:extLst>
            </p:cNvPr>
            <p:cNvGrpSpPr/>
            <p:nvPr/>
          </p:nvGrpSpPr>
          <p:grpSpPr>
            <a:xfrm>
              <a:off x="6230499" y="1443587"/>
              <a:ext cx="1015881" cy="446276"/>
              <a:chOff x="6074815" y="1265282"/>
              <a:chExt cx="1015881" cy="446276"/>
            </a:xfrm>
          </p:grpSpPr>
          <p:sp>
            <p:nvSpPr>
              <p:cNvPr id="22" name="TextBox 18">
                <a:extLst>
                  <a:ext uri="{FF2B5EF4-FFF2-40B4-BE49-F238E27FC236}">
                    <a16:creationId xmlns:a16="http://schemas.microsoft.com/office/drawing/2014/main" id="{13110C45-F8D0-43A2-BAA8-0819C6CAD006}"/>
                  </a:ext>
                </a:extLst>
              </p:cNvPr>
              <p:cNvSpPr txBox="1">
                <a:spLocks noChangeArrowheads="1"/>
              </p:cNvSpPr>
              <p:nvPr/>
            </p:nvSpPr>
            <p:spPr bwMode="gray">
              <a:xfrm>
                <a:off x="6074815" y="1265282"/>
                <a:ext cx="1015881" cy="446276"/>
              </a:xfrm>
              <a:prstGeom prst="rect">
                <a:avLst/>
              </a:prstGeom>
              <a:noFill/>
              <a:ln w="12700">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45720" tIns="64008" rIns="45720" bIns="27432">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000000"/>
                    </a:solidFill>
                  </a:rPr>
                  <a:t>1.4 Billion</a:t>
                </a:r>
              </a:p>
              <a:p>
                <a:pPr algn="ctr" eaLnBrk="1" hangingPunct="1">
                  <a:spcAft>
                    <a:spcPts val="400"/>
                  </a:spcAft>
                </a:pPr>
                <a:r>
                  <a:rPr lang="en-US" sz="800" b="0" dirty="0">
                    <a:solidFill>
                      <a:srgbClr val="000000"/>
                    </a:solidFill>
                  </a:rPr>
                  <a:t>Population</a:t>
                </a:r>
              </a:p>
            </p:txBody>
          </p:sp>
          <p:cxnSp>
            <p:nvCxnSpPr>
              <p:cNvPr id="23" name="Straight Connector 22">
                <a:extLst>
                  <a:ext uri="{FF2B5EF4-FFF2-40B4-BE49-F238E27FC236}">
                    <a16:creationId xmlns:a16="http://schemas.microsoft.com/office/drawing/2014/main" id="{F5359CD2-ECBB-45F6-941B-F3EEA4183B88}"/>
                  </a:ext>
                </a:extLst>
              </p:cNvPr>
              <p:cNvCxnSpPr>
                <a:cxnSpLocks/>
              </p:cNvCxnSpPr>
              <p:nvPr/>
            </p:nvCxnSpPr>
            <p:spPr>
              <a:xfrm>
                <a:off x="6074815" y="1536171"/>
                <a:ext cx="10158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1D2FA7D5-CFDE-4F7D-AD2A-9F0ADCD962ED}"/>
              </a:ext>
            </a:extLst>
          </p:cNvPr>
          <p:cNvGrpSpPr/>
          <p:nvPr/>
        </p:nvGrpSpPr>
        <p:grpSpPr>
          <a:xfrm>
            <a:off x="274320" y="2170748"/>
            <a:ext cx="3465609" cy="176331"/>
            <a:chOff x="274320" y="2199323"/>
            <a:chExt cx="3465609" cy="176331"/>
          </a:xfrm>
        </p:grpSpPr>
        <p:sp>
          <p:nvSpPr>
            <p:cNvPr id="37" name="Automotive">
              <a:extLst>
                <a:ext uri="{FF2B5EF4-FFF2-40B4-BE49-F238E27FC236}">
                  <a16:creationId xmlns:a16="http://schemas.microsoft.com/office/drawing/2014/main" id="{BD96D997-862A-4E5F-B2FD-2DBB63DC54AD}"/>
                </a:ext>
              </a:extLst>
            </p:cNvPr>
            <p:cNvSpPr>
              <a:spLocks noChangeAspect="1" noEditPoints="1"/>
            </p:cNvSpPr>
            <p:nvPr/>
          </p:nvSpPr>
          <p:spPr bwMode="gray">
            <a:xfrm>
              <a:off x="274320" y="2216209"/>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TextBox 18">
              <a:extLst>
                <a:ext uri="{FF2B5EF4-FFF2-40B4-BE49-F238E27FC236}">
                  <a16:creationId xmlns:a16="http://schemas.microsoft.com/office/drawing/2014/main" id="{D377CABF-5FC7-4966-BA67-5B98ECD54C82}"/>
                </a:ext>
              </a:extLst>
            </p:cNvPr>
            <p:cNvSpPr txBox="1">
              <a:spLocks noChangeArrowheads="1"/>
            </p:cNvSpPr>
            <p:nvPr/>
          </p:nvSpPr>
          <p:spPr bwMode="gray">
            <a:xfrm>
              <a:off x="542619" y="2218239"/>
              <a:ext cx="87442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spcAft>
                  <a:spcPts val="600"/>
                </a:spcAft>
              </a:pPr>
              <a:r>
                <a:rPr lang="en-US" sz="900" b="0" dirty="0">
                  <a:solidFill>
                    <a:srgbClr val="000000"/>
                  </a:solidFill>
                  <a:latin typeface="Arial Narrow" panose="020B0606020202030204" pitchFamily="34" charset="0"/>
                </a:rPr>
                <a:t>PASSENGER CARS</a:t>
              </a:r>
            </a:p>
          </p:txBody>
        </p:sp>
        <p:sp>
          <p:nvSpPr>
            <p:cNvPr id="39" name="Freeform 16">
              <a:extLst>
                <a:ext uri="{FF2B5EF4-FFF2-40B4-BE49-F238E27FC236}">
                  <a16:creationId xmlns:a16="http://schemas.microsoft.com/office/drawing/2014/main" id="{BD6C1F90-F6E1-4A16-BD48-10436B961936}"/>
                </a:ext>
              </a:extLst>
            </p:cNvPr>
            <p:cNvSpPr>
              <a:spLocks noEditPoints="1"/>
            </p:cNvSpPr>
            <p:nvPr/>
          </p:nvSpPr>
          <p:spPr bwMode="auto">
            <a:xfrm>
              <a:off x="1604976" y="2212588"/>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40" name="TextBox 18">
              <a:extLst>
                <a:ext uri="{FF2B5EF4-FFF2-40B4-BE49-F238E27FC236}">
                  <a16:creationId xmlns:a16="http://schemas.microsoft.com/office/drawing/2014/main" id="{DC8EEF14-3B48-4AE8-88F4-8A80609DCAC2}"/>
                </a:ext>
              </a:extLst>
            </p:cNvPr>
            <p:cNvSpPr txBox="1">
              <a:spLocks noChangeArrowheads="1"/>
            </p:cNvSpPr>
            <p:nvPr/>
          </p:nvSpPr>
          <p:spPr bwMode="gray">
            <a:xfrm>
              <a:off x="1884996" y="2218239"/>
              <a:ext cx="8482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spcAft>
                  <a:spcPts val="600"/>
                </a:spcAft>
              </a:pPr>
              <a:r>
                <a:rPr lang="en-US" sz="900" b="0" dirty="0">
                  <a:solidFill>
                    <a:srgbClr val="000000"/>
                  </a:solidFill>
                  <a:latin typeface="Arial Narrow" panose="020B0606020202030204" pitchFamily="34" charset="0"/>
                </a:rPr>
                <a:t>INTERNET USERS</a:t>
              </a:r>
            </a:p>
          </p:txBody>
        </p:sp>
        <p:sp>
          <p:nvSpPr>
            <p:cNvPr id="41" name="Mobile Device :: Smartphone">
              <a:extLst>
                <a:ext uri="{FF2B5EF4-FFF2-40B4-BE49-F238E27FC236}">
                  <a16:creationId xmlns:a16="http://schemas.microsoft.com/office/drawing/2014/main" id="{FD0D23F2-3FE6-49F0-AEC3-46EB509F896B}"/>
                </a:ext>
              </a:extLst>
            </p:cNvPr>
            <p:cNvSpPr>
              <a:spLocks noChangeAspect="1" noEditPoints="1"/>
            </p:cNvSpPr>
            <p:nvPr/>
          </p:nvSpPr>
          <p:spPr bwMode="gray">
            <a:xfrm>
              <a:off x="2918041" y="2199323"/>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2" name="TextBox 18">
              <a:extLst>
                <a:ext uri="{FF2B5EF4-FFF2-40B4-BE49-F238E27FC236}">
                  <a16:creationId xmlns:a16="http://schemas.microsoft.com/office/drawing/2014/main" id="{915C92A0-C342-412C-B8D1-1ADB44F817A5}"/>
                </a:ext>
              </a:extLst>
            </p:cNvPr>
            <p:cNvSpPr txBox="1">
              <a:spLocks noChangeArrowheads="1"/>
            </p:cNvSpPr>
            <p:nvPr/>
          </p:nvSpPr>
          <p:spPr bwMode="gray">
            <a:xfrm>
              <a:off x="3083022" y="2218239"/>
              <a:ext cx="6569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spcAft>
                  <a:spcPts val="600"/>
                </a:spcAft>
              </a:pPr>
              <a:r>
                <a:rPr lang="en-US" sz="900" b="0" dirty="0">
                  <a:solidFill>
                    <a:srgbClr val="000000"/>
                  </a:solidFill>
                  <a:latin typeface="Arial Narrow" panose="020B0606020202030204" pitchFamily="34" charset="0"/>
                </a:rPr>
                <a:t>CELL PHONES</a:t>
              </a:r>
            </a:p>
          </p:txBody>
        </p:sp>
      </p:grpSp>
      <p:grpSp>
        <p:nvGrpSpPr>
          <p:cNvPr id="43" name="Group 42">
            <a:extLst>
              <a:ext uri="{FF2B5EF4-FFF2-40B4-BE49-F238E27FC236}">
                <a16:creationId xmlns:a16="http://schemas.microsoft.com/office/drawing/2014/main" id="{8F4B665F-00B5-44FE-8F24-0C54BF9112D5}"/>
              </a:ext>
            </a:extLst>
          </p:cNvPr>
          <p:cNvGrpSpPr/>
          <p:nvPr/>
        </p:nvGrpSpPr>
        <p:grpSpPr>
          <a:xfrm>
            <a:off x="288184" y="2035038"/>
            <a:ext cx="8526938" cy="3533084"/>
            <a:chOff x="288184" y="2035038"/>
            <a:chExt cx="8526938" cy="3533084"/>
          </a:xfrm>
        </p:grpSpPr>
        <p:grpSp>
          <p:nvGrpSpPr>
            <p:cNvPr id="44" name="Group 43">
              <a:extLst>
                <a:ext uri="{FF2B5EF4-FFF2-40B4-BE49-F238E27FC236}">
                  <a16:creationId xmlns:a16="http://schemas.microsoft.com/office/drawing/2014/main" id="{271A1CDD-5DDE-4B4B-9528-2B5A79652F92}"/>
                </a:ext>
              </a:extLst>
            </p:cNvPr>
            <p:cNvGrpSpPr/>
            <p:nvPr/>
          </p:nvGrpSpPr>
          <p:grpSpPr>
            <a:xfrm>
              <a:off x="288184" y="4757673"/>
              <a:ext cx="337512" cy="314377"/>
              <a:chOff x="270664" y="4576313"/>
              <a:chExt cx="337512" cy="314377"/>
            </a:xfrm>
          </p:grpSpPr>
          <p:sp>
            <p:nvSpPr>
              <p:cNvPr id="98" name="Automotive">
                <a:extLst>
                  <a:ext uri="{FF2B5EF4-FFF2-40B4-BE49-F238E27FC236}">
                    <a16:creationId xmlns:a16="http://schemas.microsoft.com/office/drawing/2014/main" id="{09B0E114-8D66-4D88-9944-46C3FA67AD0C}"/>
                  </a:ext>
                </a:extLst>
              </p:cNvPr>
              <p:cNvSpPr>
                <a:spLocks noChangeAspect="1" noEditPoints="1"/>
              </p:cNvSpPr>
              <p:nvPr/>
            </p:nvSpPr>
            <p:spPr bwMode="gray">
              <a:xfrm>
                <a:off x="356870" y="4748132"/>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9" name="TextBox 18">
                <a:extLst>
                  <a:ext uri="{FF2B5EF4-FFF2-40B4-BE49-F238E27FC236}">
                    <a16:creationId xmlns:a16="http://schemas.microsoft.com/office/drawing/2014/main" id="{036DDE22-2A07-42C3-BB07-97CAA6596FA4}"/>
                  </a:ext>
                </a:extLst>
              </p:cNvPr>
              <p:cNvSpPr txBox="1">
                <a:spLocks noChangeArrowheads="1"/>
              </p:cNvSpPr>
              <p:nvPr/>
            </p:nvSpPr>
            <p:spPr bwMode="gray">
              <a:xfrm>
                <a:off x="270664" y="4576313"/>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1"/>
                    </a:solidFill>
                    <a:latin typeface="Arial Narrow" panose="020B0606020202030204" pitchFamily="34" charset="0"/>
                  </a:rPr>
                  <a:t>78.6%</a:t>
                </a:r>
              </a:p>
            </p:txBody>
          </p:sp>
        </p:grpSp>
        <p:grpSp>
          <p:nvGrpSpPr>
            <p:cNvPr id="45" name="Group 44">
              <a:extLst>
                <a:ext uri="{FF2B5EF4-FFF2-40B4-BE49-F238E27FC236}">
                  <a16:creationId xmlns:a16="http://schemas.microsoft.com/office/drawing/2014/main" id="{9A6E7743-A02D-40A0-B1D9-6189BB82575F}"/>
                </a:ext>
              </a:extLst>
            </p:cNvPr>
            <p:cNvGrpSpPr/>
            <p:nvPr/>
          </p:nvGrpSpPr>
          <p:grpSpPr>
            <a:xfrm>
              <a:off x="705214" y="4768748"/>
              <a:ext cx="337512" cy="312293"/>
              <a:chOff x="634400" y="4587388"/>
              <a:chExt cx="337512" cy="312293"/>
            </a:xfrm>
          </p:grpSpPr>
          <p:sp>
            <p:nvSpPr>
              <p:cNvPr id="96" name="Freeform 16">
                <a:extLst>
                  <a:ext uri="{FF2B5EF4-FFF2-40B4-BE49-F238E27FC236}">
                    <a16:creationId xmlns:a16="http://schemas.microsoft.com/office/drawing/2014/main" id="{52633341-394B-41C0-9CF1-7C30B6876D66}"/>
                  </a:ext>
                </a:extLst>
              </p:cNvPr>
              <p:cNvSpPr>
                <a:spLocks noEditPoints="1"/>
              </p:cNvSpPr>
              <p:nvPr/>
            </p:nvSpPr>
            <p:spPr bwMode="auto">
              <a:xfrm>
                <a:off x="697611" y="4749881"/>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7" name="TextBox 18">
                <a:extLst>
                  <a:ext uri="{FF2B5EF4-FFF2-40B4-BE49-F238E27FC236}">
                    <a16:creationId xmlns:a16="http://schemas.microsoft.com/office/drawing/2014/main" id="{BD9575FA-787B-4F7D-ACDB-81CD55A1BCE9}"/>
                  </a:ext>
                </a:extLst>
              </p:cNvPr>
              <p:cNvSpPr txBox="1">
                <a:spLocks noChangeArrowheads="1"/>
              </p:cNvSpPr>
              <p:nvPr/>
            </p:nvSpPr>
            <p:spPr bwMode="gray">
              <a:xfrm>
                <a:off x="634400" y="4587388"/>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81BB00"/>
                    </a:solidFill>
                    <a:latin typeface="Arial Narrow" panose="020B0606020202030204" pitchFamily="34" charset="0"/>
                  </a:rPr>
                  <a:t>76.2%</a:t>
                </a:r>
              </a:p>
            </p:txBody>
          </p:sp>
        </p:grpSp>
        <p:grpSp>
          <p:nvGrpSpPr>
            <p:cNvPr id="46" name="Group 45">
              <a:extLst>
                <a:ext uri="{FF2B5EF4-FFF2-40B4-BE49-F238E27FC236}">
                  <a16:creationId xmlns:a16="http://schemas.microsoft.com/office/drawing/2014/main" id="{ED434C66-79D7-41FF-8EDF-FFE2F469FD81}"/>
                </a:ext>
              </a:extLst>
            </p:cNvPr>
            <p:cNvGrpSpPr/>
            <p:nvPr/>
          </p:nvGrpSpPr>
          <p:grpSpPr>
            <a:xfrm>
              <a:off x="1045962" y="4414916"/>
              <a:ext cx="470928" cy="351663"/>
              <a:chOff x="952467" y="4249944"/>
              <a:chExt cx="470928" cy="351663"/>
            </a:xfrm>
          </p:grpSpPr>
          <p:sp>
            <p:nvSpPr>
              <p:cNvPr id="94" name="Mobile Device :: Smartphone">
                <a:extLst>
                  <a:ext uri="{FF2B5EF4-FFF2-40B4-BE49-F238E27FC236}">
                    <a16:creationId xmlns:a16="http://schemas.microsoft.com/office/drawing/2014/main" id="{C786F457-C018-4D0E-BF1E-2B544774375E}"/>
                  </a:ext>
                </a:extLst>
              </p:cNvPr>
              <p:cNvSpPr>
                <a:spLocks noChangeAspect="1" noEditPoints="1"/>
              </p:cNvSpPr>
              <p:nvPr/>
            </p:nvSpPr>
            <p:spPr bwMode="gray">
              <a:xfrm>
                <a:off x="1143017" y="4425276"/>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5" name="TextBox 18">
                <a:extLst>
                  <a:ext uri="{FF2B5EF4-FFF2-40B4-BE49-F238E27FC236}">
                    <a16:creationId xmlns:a16="http://schemas.microsoft.com/office/drawing/2014/main" id="{F7614252-D7B8-4CAA-A763-83E9173947DC}"/>
                  </a:ext>
                </a:extLst>
              </p:cNvPr>
              <p:cNvSpPr txBox="1">
                <a:spLocks noChangeArrowheads="1"/>
              </p:cNvSpPr>
              <p:nvPr/>
            </p:nvSpPr>
            <p:spPr bwMode="gray">
              <a:xfrm>
                <a:off x="952467" y="4249944"/>
                <a:ext cx="4709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4"/>
                    </a:solidFill>
                    <a:latin typeface="Arial Narrow" panose="020B0606020202030204" pitchFamily="34" charset="0"/>
                  </a:rPr>
                  <a:t>122.0%</a:t>
                </a:r>
              </a:p>
            </p:txBody>
          </p:sp>
        </p:grpSp>
        <p:grpSp>
          <p:nvGrpSpPr>
            <p:cNvPr id="47" name="Group 46">
              <a:extLst>
                <a:ext uri="{FF2B5EF4-FFF2-40B4-BE49-F238E27FC236}">
                  <a16:creationId xmlns:a16="http://schemas.microsoft.com/office/drawing/2014/main" id="{6B2FCEEE-7F2B-486F-B80E-090BBC2D9D97}"/>
                </a:ext>
              </a:extLst>
            </p:cNvPr>
            <p:cNvGrpSpPr/>
            <p:nvPr/>
          </p:nvGrpSpPr>
          <p:grpSpPr>
            <a:xfrm>
              <a:off x="1764074" y="5253745"/>
              <a:ext cx="337512" cy="314377"/>
              <a:chOff x="1708836" y="5054841"/>
              <a:chExt cx="337512" cy="314377"/>
            </a:xfrm>
          </p:grpSpPr>
          <p:sp>
            <p:nvSpPr>
              <p:cNvPr id="92" name="Automotive">
                <a:extLst>
                  <a:ext uri="{FF2B5EF4-FFF2-40B4-BE49-F238E27FC236}">
                    <a16:creationId xmlns:a16="http://schemas.microsoft.com/office/drawing/2014/main" id="{67E2088B-D364-479C-B93B-846D0C2F87E1}"/>
                  </a:ext>
                </a:extLst>
              </p:cNvPr>
              <p:cNvSpPr>
                <a:spLocks noChangeAspect="1" noEditPoints="1"/>
              </p:cNvSpPr>
              <p:nvPr/>
            </p:nvSpPr>
            <p:spPr bwMode="gray">
              <a:xfrm>
                <a:off x="1795042" y="5226660"/>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3" name="TextBox 18">
                <a:extLst>
                  <a:ext uri="{FF2B5EF4-FFF2-40B4-BE49-F238E27FC236}">
                    <a16:creationId xmlns:a16="http://schemas.microsoft.com/office/drawing/2014/main" id="{596ED255-04F3-47F5-8A7F-106DF21678F2}"/>
                  </a:ext>
                </a:extLst>
              </p:cNvPr>
              <p:cNvSpPr txBox="1">
                <a:spLocks noChangeArrowheads="1"/>
              </p:cNvSpPr>
              <p:nvPr/>
            </p:nvSpPr>
            <p:spPr bwMode="gray">
              <a:xfrm>
                <a:off x="1708836" y="5054841"/>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1"/>
                    </a:solidFill>
                    <a:latin typeface="Arial Narrow" panose="020B0606020202030204" pitchFamily="34" charset="0"/>
                  </a:rPr>
                  <a:t>55.4%</a:t>
                </a:r>
              </a:p>
            </p:txBody>
          </p:sp>
        </p:grpSp>
        <p:grpSp>
          <p:nvGrpSpPr>
            <p:cNvPr id="48" name="Group 47">
              <a:extLst>
                <a:ext uri="{FF2B5EF4-FFF2-40B4-BE49-F238E27FC236}">
                  <a16:creationId xmlns:a16="http://schemas.microsoft.com/office/drawing/2014/main" id="{74463322-7ABE-4E9F-82F7-A94C162415AB}"/>
                </a:ext>
              </a:extLst>
            </p:cNvPr>
            <p:cNvGrpSpPr/>
            <p:nvPr/>
          </p:nvGrpSpPr>
          <p:grpSpPr>
            <a:xfrm>
              <a:off x="2176009" y="5207404"/>
              <a:ext cx="337512" cy="312293"/>
              <a:chOff x="2034472" y="5032315"/>
              <a:chExt cx="337512" cy="312293"/>
            </a:xfrm>
          </p:grpSpPr>
          <p:sp>
            <p:nvSpPr>
              <p:cNvPr id="90" name="Freeform 16">
                <a:extLst>
                  <a:ext uri="{FF2B5EF4-FFF2-40B4-BE49-F238E27FC236}">
                    <a16:creationId xmlns:a16="http://schemas.microsoft.com/office/drawing/2014/main" id="{FFF7D222-6B13-4799-8B1A-A95C095FC7C9}"/>
                  </a:ext>
                </a:extLst>
              </p:cNvPr>
              <p:cNvSpPr>
                <a:spLocks noEditPoints="1"/>
              </p:cNvSpPr>
              <p:nvPr/>
            </p:nvSpPr>
            <p:spPr bwMode="auto">
              <a:xfrm>
                <a:off x="2097683" y="5194808"/>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91" name="TextBox 18">
                <a:extLst>
                  <a:ext uri="{FF2B5EF4-FFF2-40B4-BE49-F238E27FC236}">
                    <a16:creationId xmlns:a16="http://schemas.microsoft.com/office/drawing/2014/main" id="{F60E9614-F03D-4927-A88C-B34042723F97}"/>
                  </a:ext>
                </a:extLst>
              </p:cNvPr>
              <p:cNvSpPr txBox="1">
                <a:spLocks noChangeArrowheads="1"/>
              </p:cNvSpPr>
              <p:nvPr/>
            </p:nvSpPr>
            <p:spPr bwMode="gray">
              <a:xfrm>
                <a:off x="2034472" y="5032315"/>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81BB00"/>
                    </a:solidFill>
                    <a:latin typeface="Arial Narrow" panose="020B0606020202030204" pitchFamily="34" charset="0"/>
                  </a:rPr>
                  <a:t>76.0%</a:t>
                </a:r>
              </a:p>
            </p:txBody>
          </p:sp>
        </p:grpSp>
        <p:grpSp>
          <p:nvGrpSpPr>
            <p:cNvPr id="49" name="Group 48">
              <a:extLst>
                <a:ext uri="{FF2B5EF4-FFF2-40B4-BE49-F238E27FC236}">
                  <a16:creationId xmlns:a16="http://schemas.microsoft.com/office/drawing/2014/main" id="{82054F7F-CB33-4C32-94D5-EE634000880B}"/>
                </a:ext>
              </a:extLst>
            </p:cNvPr>
            <p:cNvGrpSpPr/>
            <p:nvPr/>
          </p:nvGrpSpPr>
          <p:grpSpPr>
            <a:xfrm>
              <a:off x="2533205" y="5151034"/>
              <a:ext cx="429750" cy="351663"/>
              <a:chOff x="2330168" y="4952130"/>
              <a:chExt cx="429750" cy="351663"/>
            </a:xfrm>
          </p:grpSpPr>
          <p:sp>
            <p:nvSpPr>
              <p:cNvPr id="88" name="Mobile Device :: Smartphone">
                <a:extLst>
                  <a:ext uri="{FF2B5EF4-FFF2-40B4-BE49-F238E27FC236}">
                    <a16:creationId xmlns:a16="http://schemas.microsoft.com/office/drawing/2014/main" id="{5DDD197F-225E-4756-A1FC-8AE333839D0D}"/>
                  </a:ext>
                </a:extLst>
              </p:cNvPr>
              <p:cNvSpPr>
                <a:spLocks noChangeAspect="1" noEditPoints="1"/>
              </p:cNvSpPr>
              <p:nvPr/>
            </p:nvSpPr>
            <p:spPr bwMode="gray">
              <a:xfrm>
                <a:off x="2500129" y="5127462"/>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9" name="TextBox 18">
                <a:extLst>
                  <a:ext uri="{FF2B5EF4-FFF2-40B4-BE49-F238E27FC236}">
                    <a16:creationId xmlns:a16="http://schemas.microsoft.com/office/drawing/2014/main" id="{60E01328-13B3-4FB1-BD44-3F07CA8DA83E}"/>
                  </a:ext>
                </a:extLst>
              </p:cNvPr>
              <p:cNvSpPr txBox="1">
                <a:spLocks noChangeArrowheads="1"/>
              </p:cNvSpPr>
              <p:nvPr/>
            </p:nvSpPr>
            <p:spPr bwMode="gray">
              <a:xfrm>
                <a:off x="2330168" y="4952130"/>
                <a:ext cx="4297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4"/>
                    </a:solidFill>
                    <a:latin typeface="Arial Narrow" panose="020B0606020202030204" pitchFamily="34" charset="0"/>
                  </a:rPr>
                  <a:t>130.0%</a:t>
                </a:r>
              </a:p>
            </p:txBody>
          </p:sp>
        </p:grpSp>
        <p:grpSp>
          <p:nvGrpSpPr>
            <p:cNvPr id="50" name="Group 49">
              <a:extLst>
                <a:ext uri="{FF2B5EF4-FFF2-40B4-BE49-F238E27FC236}">
                  <a16:creationId xmlns:a16="http://schemas.microsoft.com/office/drawing/2014/main" id="{0AF31C2B-620D-4DA3-A9FD-77BFE25DA081}"/>
                </a:ext>
              </a:extLst>
            </p:cNvPr>
            <p:cNvGrpSpPr/>
            <p:nvPr/>
          </p:nvGrpSpPr>
          <p:grpSpPr>
            <a:xfrm>
              <a:off x="3238116" y="5236764"/>
              <a:ext cx="337512" cy="314377"/>
              <a:chOff x="1785134" y="5054841"/>
              <a:chExt cx="337512" cy="314377"/>
            </a:xfrm>
          </p:grpSpPr>
          <p:sp>
            <p:nvSpPr>
              <p:cNvPr id="86" name="Automotive">
                <a:extLst>
                  <a:ext uri="{FF2B5EF4-FFF2-40B4-BE49-F238E27FC236}">
                    <a16:creationId xmlns:a16="http://schemas.microsoft.com/office/drawing/2014/main" id="{98071104-6D4E-47F1-80E4-BA48689C58CE}"/>
                  </a:ext>
                </a:extLst>
              </p:cNvPr>
              <p:cNvSpPr>
                <a:spLocks noChangeAspect="1" noEditPoints="1"/>
              </p:cNvSpPr>
              <p:nvPr/>
            </p:nvSpPr>
            <p:spPr bwMode="gray">
              <a:xfrm>
                <a:off x="1871340" y="5226660"/>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7" name="TextBox 18">
                <a:extLst>
                  <a:ext uri="{FF2B5EF4-FFF2-40B4-BE49-F238E27FC236}">
                    <a16:creationId xmlns:a16="http://schemas.microsoft.com/office/drawing/2014/main" id="{3E9E10EC-0CA8-4BB5-A814-DBB9CD426995}"/>
                  </a:ext>
                </a:extLst>
              </p:cNvPr>
              <p:cNvSpPr txBox="1">
                <a:spLocks noChangeArrowheads="1"/>
              </p:cNvSpPr>
              <p:nvPr/>
            </p:nvSpPr>
            <p:spPr bwMode="gray">
              <a:xfrm>
                <a:off x="1785134" y="5054841"/>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1"/>
                    </a:solidFill>
                    <a:latin typeface="Arial Narrow" panose="020B0606020202030204" pitchFamily="34" charset="0"/>
                  </a:rPr>
                  <a:t>27.8%</a:t>
                </a:r>
              </a:p>
            </p:txBody>
          </p:sp>
        </p:grpSp>
        <p:grpSp>
          <p:nvGrpSpPr>
            <p:cNvPr id="51" name="Group 50">
              <a:extLst>
                <a:ext uri="{FF2B5EF4-FFF2-40B4-BE49-F238E27FC236}">
                  <a16:creationId xmlns:a16="http://schemas.microsoft.com/office/drawing/2014/main" id="{88D25410-366F-4933-B982-706950BACF4F}"/>
                </a:ext>
              </a:extLst>
            </p:cNvPr>
            <p:cNvGrpSpPr/>
            <p:nvPr/>
          </p:nvGrpSpPr>
          <p:grpSpPr>
            <a:xfrm>
              <a:off x="3647500" y="5141686"/>
              <a:ext cx="337512" cy="312293"/>
              <a:chOff x="2136170" y="5025965"/>
              <a:chExt cx="337512" cy="312293"/>
            </a:xfrm>
          </p:grpSpPr>
          <p:sp>
            <p:nvSpPr>
              <p:cNvPr id="84" name="Freeform 16">
                <a:extLst>
                  <a:ext uri="{FF2B5EF4-FFF2-40B4-BE49-F238E27FC236}">
                    <a16:creationId xmlns:a16="http://schemas.microsoft.com/office/drawing/2014/main" id="{7C968A2A-7291-4AA2-BE64-0B5953F3095F}"/>
                  </a:ext>
                </a:extLst>
              </p:cNvPr>
              <p:cNvSpPr>
                <a:spLocks noEditPoints="1"/>
              </p:cNvSpPr>
              <p:nvPr/>
            </p:nvSpPr>
            <p:spPr bwMode="auto">
              <a:xfrm>
                <a:off x="2199381" y="5188458"/>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85" name="TextBox 18">
                <a:extLst>
                  <a:ext uri="{FF2B5EF4-FFF2-40B4-BE49-F238E27FC236}">
                    <a16:creationId xmlns:a16="http://schemas.microsoft.com/office/drawing/2014/main" id="{A920263E-D2DF-4EE6-9036-609BCFF70B00}"/>
                  </a:ext>
                </a:extLst>
              </p:cNvPr>
              <p:cNvSpPr txBox="1">
                <a:spLocks noChangeArrowheads="1"/>
              </p:cNvSpPr>
              <p:nvPr/>
            </p:nvSpPr>
            <p:spPr bwMode="gray">
              <a:xfrm>
                <a:off x="2136170" y="5025965"/>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81BB00"/>
                    </a:solidFill>
                    <a:latin typeface="Arial Narrow" panose="020B0606020202030204" pitchFamily="34" charset="0"/>
                  </a:rPr>
                  <a:t>63.9%</a:t>
                </a:r>
              </a:p>
            </p:txBody>
          </p:sp>
        </p:grpSp>
        <p:grpSp>
          <p:nvGrpSpPr>
            <p:cNvPr id="52" name="Group 51">
              <a:extLst>
                <a:ext uri="{FF2B5EF4-FFF2-40B4-BE49-F238E27FC236}">
                  <a16:creationId xmlns:a16="http://schemas.microsoft.com/office/drawing/2014/main" id="{A6258A5F-C5A4-4AE0-B80C-8E64FF4783D2}"/>
                </a:ext>
              </a:extLst>
            </p:cNvPr>
            <p:cNvGrpSpPr/>
            <p:nvPr/>
          </p:nvGrpSpPr>
          <p:grpSpPr>
            <a:xfrm>
              <a:off x="4044340" y="5018242"/>
              <a:ext cx="337512" cy="351663"/>
              <a:chOff x="2452585" y="4948955"/>
              <a:chExt cx="337512" cy="351663"/>
            </a:xfrm>
          </p:grpSpPr>
          <p:sp>
            <p:nvSpPr>
              <p:cNvPr id="82" name="Mobile Device :: Smartphone">
                <a:extLst>
                  <a:ext uri="{FF2B5EF4-FFF2-40B4-BE49-F238E27FC236}">
                    <a16:creationId xmlns:a16="http://schemas.microsoft.com/office/drawing/2014/main" id="{7943AC50-5ADE-49F6-85A7-E0760C1A0710}"/>
                  </a:ext>
                </a:extLst>
              </p:cNvPr>
              <p:cNvSpPr>
                <a:spLocks noChangeAspect="1" noEditPoints="1"/>
              </p:cNvSpPr>
              <p:nvPr/>
            </p:nvSpPr>
            <p:spPr bwMode="gray">
              <a:xfrm>
                <a:off x="2576427" y="5124287"/>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3" name="TextBox 18">
                <a:extLst>
                  <a:ext uri="{FF2B5EF4-FFF2-40B4-BE49-F238E27FC236}">
                    <a16:creationId xmlns:a16="http://schemas.microsoft.com/office/drawing/2014/main" id="{DA814E8A-07C8-4F1A-8CBA-3F34EFFE0605}"/>
                  </a:ext>
                </a:extLst>
              </p:cNvPr>
              <p:cNvSpPr txBox="1">
                <a:spLocks noChangeArrowheads="1"/>
              </p:cNvSpPr>
              <p:nvPr/>
            </p:nvSpPr>
            <p:spPr bwMode="gray">
              <a:xfrm>
                <a:off x="2452585" y="4948955"/>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4"/>
                    </a:solidFill>
                    <a:latin typeface="Arial Narrow" panose="020B0606020202030204" pitchFamily="34" charset="0"/>
                  </a:rPr>
                  <a:t>88.5%</a:t>
                </a:r>
              </a:p>
            </p:txBody>
          </p:sp>
        </p:grpSp>
        <p:grpSp>
          <p:nvGrpSpPr>
            <p:cNvPr id="53" name="Group 52">
              <a:extLst>
                <a:ext uri="{FF2B5EF4-FFF2-40B4-BE49-F238E27FC236}">
                  <a16:creationId xmlns:a16="http://schemas.microsoft.com/office/drawing/2014/main" id="{890849B4-72E5-427C-8350-3943D7386D2F}"/>
                </a:ext>
              </a:extLst>
            </p:cNvPr>
            <p:cNvGrpSpPr/>
            <p:nvPr/>
          </p:nvGrpSpPr>
          <p:grpSpPr>
            <a:xfrm>
              <a:off x="4692625" y="5216581"/>
              <a:ext cx="337512" cy="314377"/>
              <a:chOff x="1785134" y="5054841"/>
              <a:chExt cx="337512" cy="314377"/>
            </a:xfrm>
          </p:grpSpPr>
          <p:sp>
            <p:nvSpPr>
              <p:cNvPr id="80" name="Automotive">
                <a:extLst>
                  <a:ext uri="{FF2B5EF4-FFF2-40B4-BE49-F238E27FC236}">
                    <a16:creationId xmlns:a16="http://schemas.microsoft.com/office/drawing/2014/main" id="{3B1ECBC7-D495-4D04-A329-9C1835C94347}"/>
                  </a:ext>
                </a:extLst>
              </p:cNvPr>
              <p:cNvSpPr>
                <a:spLocks noChangeAspect="1" noEditPoints="1"/>
              </p:cNvSpPr>
              <p:nvPr/>
            </p:nvSpPr>
            <p:spPr bwMode="gray">
              <a:xfrm>
                <a:off x="1871340" y="5226660"/>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1" name="TextBox 18">
                <a:extLst>
                  <a:ext uri="{FF2B5EF4-FFF2-40B4-BE49-F238E27FC236}">
                    <a16:creationId xmlns:a16="http://schemas.microsoft.com/office/drawing/2014/main" id="{143E15FA-5C3B-447D-9387-52569B412406}"/>
                  </a:ext>
                </a:extLst>
              </p:cNvPr>
              <p:cNvSpPr txBox="1">
                <a:spLocks noChangeArrowheads="1"/>
              </p:cNvSpPr>
              <p:nvPr/>
            </p:nvSpPr>
            <p:spPr bwMode="gray">
              <a:xfrm>
                <a:off x="1785134" y="5054841"/>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1"/>
                    </a:solidFill>
                    <a:latin typeface="Arial Narrow" panose="020B0606020202030204" pitchFamily="34" charset="0"/>
                  </a:rPr>
                  <a:t>21.0%</a:t>
                </a:r>
              </a:p>
            </p:txBody>
          </p:sp>
        </p:grpSp>
        <p:grpSp>
          <p:nvGrpSpPr>
            <p:cNvPr id="54" name="Group 53">
              <a:extLst>
                <a:ext uri="{FF2B5EF4-FFF2-40B4-BE49-F238E27FC236}">
                  <a16:creationId xmlns:a16="http://schemas.microsoft.com/office/drawing/2014/main" id="{E2811A38-A295-446E-8E4A-D3BE6033B726}"/>
                </a:ext>
              </a:extLst>
            </p:cNvPr>
            <p:cNvGrpSpPr/>
            <p:nvPr/>
          </p:nvGrpSpPr>
          <p:grpSpPr>
            <a:xfrm>
              <a:off x="5098025" y="5026334"/>
              <a:ext cx="337512" cy="312293"/>
              <a:chOff x="2126645" y="5032315"/>
              <a:chExt cx="337512" cy="312293"/>
            </a:xfrm>
          </p:grpSpPr>
          <p:sp>
            <p:nvSpPr>
              <p:cNvPr id="78" name="Freeform 16">
                <a:extLst>
                  <a:ext uri="{FF2B5EF4-FFF2-40B4-BE49-F238E27FC236}">
                    <a16:creationId xmlns:a16="http://schemas.microsoft.com/office/drawing/2014/main" id="{BFBE2C2C-3DD3-4C50-9733-0DFCEEFB596A}"/>
                  </a:ext>
                </a:extLst>
              </p:cNvPr>
              <p:cNvSpPr>
                <a:spLocks noEditPoints="1"/>
              </p:cNvSpPr>
              <p:nvPr/>
            </p:nvSpPr>
            <p:spPr bwMode="auto">
              <a:xfrm>
                <a:off x="2189856" y="5194808"/>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79" name="TextBox 18">
                <a:extLst>
                  <a:ext uri="{FF2B5EF4-FFF2-40B4-BE49-F238E27FC236}">
                    <a16:creationId xmlns:a16="http://schemas.microsoft.com/office/drawing/2014/main" id="{3DAE74F1-7793-4BEB-AB1B-D879B32DAB6C}"/>
                  </a:ext>
                </a:extLst>
              </p:cNvPr>
              <p:cNvSpPr txBox="1">
                <a:spLocks noChangeArrowheads="1"/>
              </p:cNvSpPr>
              <p:nvPr/>
            </p:nvSpPr>
            <p:spPr bwMode="gray">
              <a:xfrm>
                <a:off x="2126645" y="5032315"/>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rgbClr val="81BB00"/>
                    </a:solidFill>
                    <a:latin typeface="Arial Narrow" panose="020B0606020202030204" pitchFamily="34" charset="0"/>
                  </a:rPr>
                  <a:t>60.9%</a:t>
                </a:r>
              </a:p>
            </p:txBody>
          </p:sp>
        </p:grpSp>
        <p:grpSp>
          <p:nvGrpSpPr>
            <p:cNvPr id="55" name="Group 54">
              <a:extLst>
                <a:ext uri="{FF2B5EF4-FFF2-40B4-BE49-F238E27FC236}">
                  <a16:creationId xmlns:a16="http://schemas.microsoft.com/office/drawing/2014/main" id="{6DB9076A-545C-434B-8AD1-C0A7E14669AC}"/>
                </a:ext>
              </a:extLst>
            </p:cNvPr>
            <p:cNvGrpSpPr/>
            <p:nvPr/>
          </p:nvGrpSpPr>
          <p:grpSpPr>
            <a:xfrm>
              <a:off x="5443347" y="4756526"/>
              <a:ext cx="397660" cy="351663"/>
              <a:chOff x="2422511" y="4952130"/>
              <a:chExt cx="397660" cy="351663"/>
            </a:xfrm>
          </p:grpSpPr>
          <p:sp>
            <p:nvSpPr>
              <p:cNvPr id="76" name="Mobile Device :: Smartphone">
                <a:extLst>
                  <a:ext uri="{FF2B5EF4-FFF2-40B4-BE49-F238E27FC236}">
                    <a16:creationId xmlns:a16="http://schemas.microsoft.com/office/drawing/2014/main" id="{7BA4200F-CA8D-42C4-BA21-AE2E146062C1}"/>
                  </a:ext>
                </a:extLst>
              </p:cNvPr>
              <p:cNvSpPr>
                <a:spLocks noChangeAspect="1" noEditPoints="1"/>
              </p:cNvSpPr>
              <p:nvPr/>
            </p:nvSpPr>
            <p:spPr bwMode="gray">
              <a:xfrm>
                <a:off x="2576427" y="5127462"/>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7" name="TextBox 18">
                <a:extLst>
                  <a:ext uri="{FF2B5EF4-FFF2-40B4-BE49-F238E27FC236}">
                    <a16:creationId xmlns:a16="http://schemas.microsoft.com/office/drawing/2014/main" id="{60059536-48BB-4712-9AFA-DAB848254BBE}"/>
                  </a:ext>
                </a:extLst>
              </p:cNvPr>
              <p:cNvSpPr txBox="1">
                <a:spLocks noChangeArrowheads="1"/>
              </p:cNvSpPr>
              <p:nvPr/>
            </p:nvSpPr>
            <p:spPr bwMode="gray">
              <a:xfrm>
                <a:off x="2422511" y="4952130"/>
                <a:ext cx="3976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00" dirty="0">
                    <a:solidFill>
                      <a:schemeClr val="accent4"/>
                    </a:solidFill>
                    <a:latin typeface="Arial Narrow" panose="020B0606020202030204" pitchFamily="34" charset="0"/>
                  </a:rPr>
                  <a:t>113.0%</a:t>
                </a:r>
              </a:p>
            </p:txBody>
          </p:sp>
        </p:grpSp>
        <p:grpSp>
          <p:nvGrpSpPr>
            <p:cNvPr id="56" name="Group 55">
              <a:extLst>
                <a:ext uri="{FF2B5EF4-FFF2-40B4-BE49-F238E27FC236}">
                  <a16:creationId xmlns:a16="http://schemas.microsoft.com/office/drawing/2014/main" id="{8C18A92B-A536-4030-AC2E-AD2BF445AF58}"/>
                </a:ext>
              </a:extLst>
            </p:cNvPr>
            <p:cNvGrpSpPr/>
            <p:nvPr/>
          </p:nvGrpSpPr>
          <p:grpSpPr>
            <a:xfrm>
              <a:off x="6137222" y="5093256"/>
              <a:ext cx="337512" cy="314377"/>
              <a:chOff x="270664" y="4576313"/>
              <a:chExt cx="337512" cy="314377"/>
            </a:xfrm>
          </p:grpSpPr>
          <p:sp>
            <p:nvSpPr>
              <p:cNvPr id="74" name="Automotive">
                <a:extLst>
                  <a:ext uri="{FF2B5EF4-FFF2-40B4-BE49-F238E27FC236}">
                    <a16:creationId xmlns:a16="http://schemas.microsoft.com/office/drawing/2014/main" id="{DCF6B4FD-6276-462E-B5B5-E36B5880110F}"/>
                  </a:ext>
                </a:extLst>
              </p:cNvPr>
              <p:cNvSpPr>
                <a:spLocks noChangeAspect="1" noEditPoints="1"/>
              </p:cNvSpPr>
              <p:nvPr/>
            </p:nvSpPr>
            <p:spPr bwMode="gray">
              <a:xfrm>
                <a:off x="356870" y="4748132"/>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5" name="TextBox 18">
                <a:extLst>
                  <a:ext uri="{FF2B5EF4-FFF2-40B4-BE49-F238E27FC236}">
                    <a16:creationId xmlns:a16="http://schemas.microsoft.com/office/drawing/2014/main" id="{B0A79467-AC82-486C-8533-F97FC3313BED}"/>
                  </a:ext>
                </a:extLst>
              </p:cNvPr>
              <p:cNvSpPr txBox="1">
                <a:spLocks noChangeArrowheads="1"/>
              </p:cNvSpPr>
              <p:nvPr/>
            </p:nvSpPr>
            <p:spPr bwMode="gray">
              <a:xfrm>
                <a:off x="270664" y="4576313"/>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chemeClr val="accent1"/>
                    </a:solidFill>
                    <a:latin typeface="Arial Narrow" panose="020B0606020202030204" pitchFamily="34" charset="0"/>
                  </a:rPr>
                  <a:t>6.9</a:t>
                </a:r>
                <a:r>
                  <a:rPr lang="en-US" sz="1000" dirty="0">
                    <a:solidFill>
                      <a:schemeClr val="accent1"/>
                    </a:solidFill>
                    <a:latin typeface="Arial Narrow" panose="020B0606020202030204" pitchFamily="34" charset="0"/>
                  </a:rPr>
                  <a:t>%</a:t>
                </a:r>
              </a:p>
            </p:txBody>
          </p:sp>
        </p:grpSp>
        <p:grpSp>
          <p:nvGrpSpPr>
            <p:cNvPr id="57" name="Group 56">
              <a:extLst>
                <a:ext uri="{FF2B5EF4-FFF2-40B4-BE49-F238E27FC236}">
                  <a16:creationId xmlns:a16="http://schemas.microsoft.com/office/drawing/2014/main" id="{46622E4A-5634-4597-9893-4417FA5C40AF}"/>
                </a:ext>
              </a:extLst>
            </p:cNvPr>
            <p:cNvGrpSpPr/>
            <p:nvPr/>
          </p:nvGrpSpPr>
          <p:grpSpPr>
            <a:xfrm>
              <a:off x="6557751" y="3641796"/>
              <a:ext cx="337512" cy="312293"/>
              <a:chOff x="623287" y="4573099"/>
              <a:chExt cx="337512" cy="312293"/>
            </a:xfrm>
          </p:grpSpPr>
          <p:sp>
            <p:nvSpPr>
              <p:cNvPr id="72" name="Freeform 16">
                <a:extLst>
                  <a:ext uri="{FF2B5EF4-FFF2-40B4-BE49-F238E27FC236}">
                    <a16:creationId xmlns:a16="http://schemas.microsoft.com/office/drawing/2014/main" id="{F024DE13-8D7F-41A9-AFE7-41DFFCF0181B}"/>
                  </a:ext>
                </a:extLst>
              </p:cNvPr>
              <p:cNvSpPr>
                <a:spLocks noEditPoints="1"/>
              </p:cNvSpPr>
              <p:nvPr/>
            </p:nvSpPr>
            <p:spPr bwMode="auto">
              <a:xfrm>
                <a:off x="686498" y="4735592"/>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dirty="0"/>
              </a:p>
            </p:txBody>
          </p:sp>
          <p:sp>
            <p:nvSpPr>
              <p:cNvPr id="73" name="TextBox 18">
                <a:extLst>
                  <a:ext uri="{FF2B5EF4-FFF2-40B4-BE49-F238E27FC236}">
                    <a16:creationId xmlns:a16="http://schemas.microsoft.com/office/drawing/2014/main" id="{98E85DE6-B712-4FE3-B08E-61FC1E0C9E8C}"/>
                  </a:ext>
                </a:extLst>
              </p:cNvPr>
              <p:cNvSpPr txBox="1">
                <a:spLocks noChangeArrowheads="1"/>
              </p:cNvSpPr>
              <p:nvPr/>
            </p:nvSpPr>
            <p:spPr bwMode="gray">
              <a:xfrm>
                <a:off x="623287" y="4573099"/>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rgbClr val="81BB00"/>
                    </a:solidFill>
                    <a:latin typeface="Arial Narrow" panose="020B0606020202030204" pitchFamily="34" charset="0"/>
                  </a:rPr>
                  <a:t>54.3</a:t>
                </a:r>
                <a:r>
                  <a:rPr lang="en-US" sz="1000" dirty="0">
                    <a:solidFill>
                      <a:srgbClr val="81BB00"/>
                    </a:solidFill>
                    <a:latin typeface="Arial Narrow" panose="020B0606020202030204" pitchFamily="34" charset="0"/>
                  </a:rPr>
                  <a:t>%</a:t>
                </a:r>
              </a:p>
            </p:txBody>
          </p:sp>
        </p:grpSp>
        <p:grpSp>
          <p:nvGrpSpPr>
            <p:cNvPr id="58" name="Group 57">
              <a:extLst>
                <a:ext uri="{FF2B5EF4-FFF2-40B4-BE49-F238E27FC236}">
                  <a16:creationId xmlns:a16="http://schemas.microsoft.com/office/drawing/2014/main" id="{C4040431-D096-4F17-BB6D-D455CB49D521}"/>
                </a:ext>
              </a:extLst>
            </p:cNvPr>
            <p:cNvGrpSpPr/>
            <p:nvPr/>
          </p:nvGrpSpPr>
          <p:grpSpPr>
            <a:xfrm>
              <a:off x="6895263" y="2035038"/>
              <a:ext cx="470928" cy="351663"/>
              <a:chOff x="946117" y="4232164"/>
              <a:chExt cx="470928" cy="351663"/>
            </a:xfrm>
          </p:grpSpPr>
          <p:sp>
            <p:nvSpPr>
              <p:cNvPr id="70" name="Mobile Device :: Smartphone">
                <a:extLst>
                  <a:ext uri="{FF2B5EF4-FFF2-40B4-BE49-F238E27FC236}">
                    <a16:creationId xmlns:a16="http://schemas.microsoft.com/office/drawing/2014/main" id="{FE329C78-1159-496C-853D-DC9C4CCFC9BC}"/>
                  </a:ext>
                </a:extLst>
              </p:cNvPr>
              <p:cNvSpPr>
                <a:spLocks noChangeAspect="1" noEditPoints="1"/>
              </p:cNvSpPr>
              <p:nvPr/>
            </p:nvSpPr>
            <p:spPr bwMode="gray">
              <a:xfrm>
                <a:off x="1136667" y="4407496"/>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1" name="TextBox 18">
                <a:extLst>
                  <a:ext uri="{FF2B5EF4-FFF2-40B4-BE49-F238E27FC236}">
                    <a16:creationId xmlns:a16="http://schemas.microsoft.com/office/drawing/2014/main" id="{547EDEB8-9D6F-4A30-9C7C-B065E09EB34E}"/>
                  </a:ext>
                </a:extLst>
              </p:cNvPr>
              <p:cNvSpPr txBox="1">
                <a:spLocks noChangeArrowheads="1"/>
              </p:cNvSpPr>
              <p:nvPr/>
            </p:nvSpPr>
            <p:spPr bwMode="gray">
              <a:xfrm>
                <a:off x="946117" y="4232164"/>
                <a:ext cx="4709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chemeClr val="accent4"/>
                    </a:solidFill>
                    <a:latin typeface="Arial Narrow" panose="020B0606020202030204" pitchFamily="34" charset="0"/>
                  </a:rPr>
                  <a:t>104.6</a:t>
                </a:r>
                <a:r>
                  <a:rPr lang="en-US" sz="1000" dirty="0">
                    <a:solidFill>
                      <a:schemeClr val="accent4"/>
                    </a:solidFill>
                    <a:latin typeface="Arial Narrow" panose="020B0606020202030204" pitchFamily="34" charset="0"/>
                  </a:rPr>
                  <a:t>%</a:t>
                </a:r>
              </a:p>
            </p:txBody>
          </p:sp>
        </p:grpSp>
        <p:grpSp>
          <p:nvGrpSpPr>
            <p:cNvPr id="59" name="Group 58">
              <a:extLst>
                <a:ext uri="{FF2B5EF4-FFF2-40B4-BE49-F238E27FC236}">
                  <a16:creationId xmlns:a16="http://schemas.microsoft.com/office/drawing/2014/main" id="{CCE734E3-ABD9-4C87-BB93-DB8F46B98EE3}"/>
                </a:ext>
              </a:extLst>
            </p:cNvPr>
            <p:cNvGrpSpPr/>
            <p:nvPr/>
          </p:nvGrpSpPr>
          <p:grpSpPr>
            <a:xfrm>
              <a:off x="7604013" y="5236764"/>
              <a:ext cx="337512" cy="314377"/>
              <a:chOff x="1785134" y="5054841"/>
              <a:chExt cx="337512" cy="314377"/>
            </a:xfrm>
          </p:grpSpPr>
          <p:sp>
            <p:nvSpPr>
              <p:cNvPr id="68" name="Automotive">
                <a:extLst>
                  <a:ext uri="{FF2B5EF4-FFF2-40B4-BE49-F238E27FC236}">
                    <a16:creationId xmlns:a16="http://schemas.microsoft.com/office/drawing/2014/main" id="{B68096BB-FF9D-42D6-98A1-D87F05426704}"/>
                  </a:ext>
                </a:extLst>
              </p:cNvPr>
              <p:cNvSpPr>
                <a:spLocks noChangeAspect="1" noEditPoints="1"/>
              </p:cNvSpPr>
              <p:nvPr/>
            </p:nvSpPr>
            <p:spPr bwMode="gray">
              <a:xfrm>
                <a:off x="1871340" y="5226660"/>
                <a:ext cx="165101" cy="142558"/>
              </a:xfrm>
              <a:custGeom>
                <a:avLst/>
                <a:gdLst>
                  <a:gd name="T0" fmla="*/ 5533 w 6085"/>
                  <a:gd name="T1" fmla="*/ 1746 h 5253"/>
                  <a:gd name="T2" fmla="*/ 5034 w 6085"/>
                  <a:gd name="T3" fmla="*/ 458 h 5253"/>
                  <a:gd name="T4" fmla="*/ 4351 w 6085"/>
                  <a:gd name="T5" fmla="*/ 0 h 5253"/>
                  <a:gd name="T6" fmla="*/ 3648 w 6085"/>
                  <a:gd name="T7" fmla="*/ 0 h 5253"/>
                  <a:gd name="T8" fmla="*/ 2446 w 6085"/>
                  <a:gd name="T9" fmla="*/ 0 h 5253"/>
                  <a:gd name="T10" fmla="*/ 1730 w 6085"/>
                  <a:gd name="T11" fmla="*/ 0 h 5253"/>
                  <a:gd name="T12" fmla="*/ 1047 w 6085"/>
                  <a:gd name="T13" fmla="*/ 458 h 5253"/>
                  <a:gd name="T14" fmla="*/ 548 w 6085"/>
                  <a:gd name="T15" fmla="*/ 1746 h 5253"/>
                  <a:gd name="T16" fmla="*/ 1 w 6085"/>
                  <a:gd name="T17" fmla="*/ 2445 h 5253"/>
                  <a:gd name="T18" fmla="*/ 1 w 6085"/>
                  <a:gd name="T19" fmla="*/ 4085 h 5253"/>
                  <a:gd name="T20" fmla="*/ 487 w 6085"/>
                  <a:gd name="T21" fmla="*/ 4085 h 5253"/>
                  <a:gd name="T22" fmla="*/ 487 w 6085"/>
                  <a:gd name="T23" fmla="*/ 4607 h 5253"/>
                  <a:gd name="T24" fmla="*/ 1399 w 6085"/>
                  <a:gd name="T25" fmla="*/ 4607 h 5253"/>
                  <a:gd name="T26" fmla="*/ 1399 w 6085"/>
                  <a:gd name="T27" fmla="*/ 4085 h 5253"/>
                  <a:gd name="T28" fmla="*/ 3043 w 6085"/>
                  <a:gd name="T29" fmla="*/ 4085 h 5253"/>
                  <a:gd name="T30" fmla="*/ 4682 w 6085"/>
                  <a:gd name="T31" fmla="*/ 4085 h 5253"/>
                  <a:gd name="T32" fmla="*/ 4682 w 6085"/>
                  <a:gd name="T33" fmla="*/ 4607 h 5253"/>
                  <a:gd name="T34" fmla="*/ 5598 w 6085"/>
                  <a:gd name="T35" fmla="*/ 4607 h 5253"/>
                  <a:gd name="T36" fmla="*/ 5598 w 6085"/>
                  <a:gd name="T37" fmla="*/ 4085 h 5253"/>
                  <a:gd name="T38" fmla="*/ 6085 w 6085"/>
                  <a:gd name="T39" fmla="*/ 4085 h 5253"/>
                  <a:gd name="T40" fmla="*/ 6085 w 6085"/>
                  <a:gd name="T41" fmla="*/ 2445 h 5253"/>
                  <a:gd name="T42" fmla="*/ 5533 w 6085"/>
                  <a:gd name="T43" fmla="*/ 1746 h 5253"/>
                  <a:gd name="T44" fmla="*/ 957 w 6085"/>
                  <a:gd name="T45" fmla="*/ 3095 h 5253"/>
                  <a:gd name="T46" fmla="*/ 536 w 6085"/>
                  <a:gd name="T47" fmla="*/ 2662 h 5253"/>
                  <a:gd name="T48" fmla="*/ 957 w 6085"/>
                  <a:gd name="T49" fmla="*/ 2228 h 5253"/>
                  <a:gd name="T50" fmla="*/ 1378 w 6085"/>
                  <a:gd name="T51" fmla="*/ 2662 h 5253"/>
                  <a:gd name="T52" fmla="*/ 957 w 6085"/>
                  <a:gd name="T53" fmla="*/ 3095 h 5253"/>
                  <a:gd name="T54" fmla="*/ 3043 w 6085"/>
                  <a:gd name="T55" fmla="*/ 1734 h 5253"/>
                  <a:gd name="T56" fmla="*/ 3038 w 6085"/>
                  <a:gd name="T57" fmla="*/ 1734 h 5253"/>
                  <a:gd name="T58" fmla="*/ 1067 w 6085"/>
                  <a:gd name="T59" fmla="*/ 1734 h 5253"/>
                  <a:gd name="T60" fmla="*/ 1444 w 6085"/>
                  <a:gd name="T61" fmla="*/ 720 h 5253"/>
                  <a:gd name="T62" fmla="*/ 1725 w 6085"/>
                  <a:gd name="T63" fmla="*/ 470 h 5253"/>
                  <a:gd name="T64" fmla="*/ 3038 w 6085"/>
                  <a:gd name="T65" fmla="*/ 470 h 5253"/>
                  <a:gd name="T66" fmla="*/ 3043 w 6085"/>
                  <a:gd name="T67" fmla="*/ 470 h 5253"/>
                  <a:gd name="T68" fmla="*/ 4360 w 6085"/>
                  <a:gd name="T69" fmla="*/ 470 h 5253"/>
                  <a:gd name="T70" fmla="*/ 4641 w 6085"/>
                  <a:gd name="T71" fmla="*/ 720 h 5253"/>
                  <a:gd name="T72" fmla="*/ 5018 w 6085"/>
                  <a:gd name="T73" fmla="*/ 1734 h 5253"/>
                  <a:gd name="T74" fmla="*/ 3043 w 6085"/>
                  <a:gd name="T75" fmla="*/ 1734 h 5253"/>
                  <a:gd name="T76" fmla="*/ 5128 w 6085"/>
                  <a:gd name="T77" fmla="*/ 3095 h 5253"/>
                  <a:gd name="T78" fmla="*/ 4702 w 6085"/>
                  <a:gd name="T79" fmla="*/ 2662 h 5253"/>
                  <a:gd name="T80" fmla="*/ 5128 w 6085"/>
                  <a:gd name="T81" fmla="*/ 2228 h 5253"/>
                  <a:gd name="T82" fmla="*/ 5550 w 6085"/>
                  <a:gd name="T83" fmla="*/ 2662 h 5253"/>
                  <a:gd name="T84" fmla="*/ 5128 w 6085"/>
                  <a:gd name="T85" fmla="*/ 3095 h 5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85" h="5253">
                    <a:moveTo>
                      <a:pt x="5533" y="1746"/>
                    </a:moveTo>
                    <a:cubicBezTo>
                      <a:pt x="5034" y="458"/>
                      <a:pt x="5034" y="458"/>
                      <a:pt x="5034" y="458"/>
                    </a:cubicBezTo>
                    <a:cubicBezTo>
                      <a:pt x="4941" y="211"/>
                      <a:pt x="4737" y="2"/>
                      <a:pt x="4351" y="0"/>
                    </a:cubicBezTo>
                    <a:cubicBezTo>
                      <a:pt x="3648" y="0"/>
                      <a:pt x="3648" y="0"/>
                      <a:pt x="3648" y="0"/>
                    </a:cubicBezTo>
                    <a:cubicBezTo>
                      <a:pt x="2446" y="0"/>
                      <a:pt x="2446" y="0"/>
                      <a:pt x="2446" y="0"/>
                    </a:cubicBezTo>
                    <a:cubicBezTo>
                      <a:pt x="1730" y="0"/>
                      <a:pt x="1730" y="0"/>
                      <a:pt x="1730" y="0"/>
                    </a:cubicBezTo>
                    <a:cubicBezTo>
                      <a:pt x="1346" y="2"/>
                      <a:pt x="1142" y="211"/>
                      <a:pt x="1047" y="458"/>
                    </a:cubicBezTo>
                    <a:cubicBezTo>
                      <a:pt x="548" y="1746"/>
                      <a:pt x="548" y="1746"/>
                      <a:pt x="548" y="1746"/>
                    </a:cubicBezTo>
                    <a:cubicBezTo>
                      <a:pt x="351" y="1772"/>
                      <a:pt x="0" y="2004"/>
                      <a:pt x="1" y="2445"/>
                    </a:cubicBezTo>
                    <a:cubicBezTo>
                      <a:pt x="1" y="4085"/>
                      <a:pt x="1" y="4085"/>
                      <a:pt x="1" y="4085"/>
                    </a:cubicBezTo>
                    <a:cubicBezTo>
                      <a:pt x="487" y="4085"/>
                      <a:pt x="487" y="4085"/>
                      <a:pt x="487" y="4085"/>
                    </a:cubicBezTo>
                    <a:cubicBezTo>
                      <a:pt x="487" y="4607"/>
                      <a:pt x="487" y="4607"/>
                      <a:pt x="487" y="4607"/>
                    </a:cubicBezTo>
                    <a:cubicBezTo>
                      <a:pt x="486" y="5253"/>
                      <a:pt x="1399" y="5246"/>
                      <a:pt x="1399" y="4607"/>
                    </a:cubicBezTo>
                    <a:cubicBezTo>
                      <a:pt x="1399" y="4085"/>
                      <a:pt x="1399" y="4085"/>
                      <a:pt x="1399" y="4085"/>
                    </a:cubicBezTo>
                    <a:cubicBezTo>
                      <a:pt x="3043" y="4085"/>
                      <a:pt x="3043" y="4085"/>
                      <a:pt x="3043" y="4085"/>
                    </a:cubicBezTo>
                    <a:cubicBezTo>
                      <a:pt x="4682" y="4085"/>
                      <a:pt x="4682" y="4085"/>
                      <a:pt x="4682" y="4085"/>
                    </a:cubicBezTo>
                    <a:cubicBezTo>
                      <a:pt x="4682" y="4607"/>
                      <a:pt x="4682" y="4607"/>
                      <a:pt x="4682" y="4607"/>
                    </a:cubicBezTo>
                    <a:cubicBezTo>
                      <a:pt x="4684" y="5246"/>
                      <a:pt x="5597" y="5253"/>
                      <a:pt x="5598" y="4607"/>
                    </a:cubicBezTo>
                    <a:cubicBezTo>
                      <a:pt x="5598" y="4085"/>
                      <a:pt x="5598" y="4085"/>
                      <a:pt x="5598" y="4085"/>
                    </a:cubicBezTo>
                    <a:cubicBezTo>
                      <a:pt x="6085" y="4085"/>
                      <a:pt x="6085" y="4085"/>
                      <a:pt x="6085" y="4085"/>
                    </a:cubicBezTo>
                    <a:cubicBezTo>
                      <a:pt x="6085" y="2445"/>
                      <a:pt x="6085" y="2445"/>
                      <a:pt x="6085" y="2445"/>
                    </a:cubicBezTo>
                    <a:cubicBezTo>
                      <a:pt x="6083" y="2004"/>
                      <a:pt x="5732" y="1772"/>
                      <a:pt x="5533" y="1746"/>
                    </a:cubicBezTo>
                    <a:close/>
                    <a:moveTo>
                      <a:pt x="957" y="3095"/>
                    </a:moveTo>
                    <a:cubicBezTo>
                      <a:pt x="724" y="3096"/>
                      <a:pt x="535" y="2901"/>
                      <a:pt x="536" y="2662"/>
                    </a:cubicBezTo>
                    <a:cubicBezTo>
                      <a:pt x="535" y="2421"/>
                      <a:pt x="724" y="2226"/>
                      <a:pt x="957" y="2228"/>
                    </a:cubicBezTo>
                    <a:cubicBezTo>
                      <a:pt x="1190" y="2226"/>
                      <a:pt x="1379" y="2421"/>
                      <a:pt x="1378" y="2662"/>
                    </a:cubicBezTo>
                    <a:cubicBezTo>
                      <a:pt x="1379" y="2901"/>
                      <a:pt x="1189" y="3096"/>
                      <a:pt x="957" y="3095"/>
                    </a:cubicBezTo>
                    <a:close/>
                    <a:moveTo>
                      <a:pt x="3043" y="1734"/>
                    </a:moveTo>
                    <a:cubicBezTo>
                      <a:pt x="3038" y="1734"/>
                      <a:pt x="3038" y="1734"/>
                      <a:pt x="3038" y="1734"/>
                    </a:cubicBezTo>
                    <a:cubicBezTo>
                      <a:pt x="1067" y="1734"/>
                      <a:pt x="1067" y="1734"/>
                      <a:pt x="1067" y="1734"/>
                    </a:cubicBezTo>
                    <a:cubicBezTo>
                      <a:pt x="1444" y="720"/>
                      <a:pt x="1444" y="720"/>
                      <a:pt x="1444" y="720"/>
                    </a:cubicBezTo>
                    <a:cubicBezTo>
                      <a:pt x="1489" y="575"/>
                      <a:pt x="1560" y="473"/>
                      <a:pt x="1725" y="470"/>
                    </a:cubicBezTo>
                    <a:cubicBezTo>
                      <a:pt x="3038" y="470"/>
                      <a:pt x="3038" y="470"/>
                      <a:pt x="3038" y="470"/>
                    </a:cubicBezTo>
                    <a:cubicBezTo>
                      <a:pt x="3043" y="470"/>
                      <a:pt x="3043" y="470"/>
                      <a:pt x="3043" y="470"/>
                    </a:cubicBezTo>
                    <a:cubicBezTo>
                      <a:pt x="4360" y="470"/>
                      <a:pt x="4360" y="470"/>
                      <a:pt x="4360" y="470"/>
                    </a:cubicBezTo>
                    <a:cubicBezTo>
                      <a:pt x="4523" y="473"/>
                      <a:pt x="4594" y="575"/>
                      <a:pt x="4641" y="720"/>
                    </a:cubicBezTo>
                    <a:cubicBezTo>
                      <a:pt x="5018" y="1734"/>
                      <a:pt x="5018" y="1734"/>
                      <a:pt x="5018" y="1734"/>
                    </a:cubicBezTo>
                    <a:lnTo>
                      <a:pt x="3043" y="1734"/>
                    </a:lnTo>
                    <a:close/>
                    <a:moveTo>
                      <a:pt x="5128" y="3095"/>
                    </a:moveTo>
                    <a:cubicBezTo>
                      <a:pt x="4893" y="3096"/>
                      <a:pt x="4704" y="2901"/>
                      <a:pt x="4702" y="2662"/>
                    </a:cubicBezTo>
                    <a:cubicBezTo>
                      <a:pt x="4704" y="2421"/>
                      <a:pt x="4893" y="2226"/>
                      <a:pt x="5128" y="2228"/>
                    </a:cubicBezTo>
                    <a:cubicBezTo>
                      <a:pt x="5359" y="2226"/>
                      <a:pt x="5547" y="2421"/>
                      <a:pt x="5550" y="2662"/>
                    </a:cubicBezTo>
                    <a:cubicBezTo>
                      <a:pt x="5547" y="2901"/>
                      <a:pt x="5359" y="3096"/>
                      <a:pt x="5128" y="309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69" name="TextBox 18">
                <a:extLst>
                  <a:ext uri="{FF2B5EF4-FFF2-40B4-BE49-F238E27FC236}">
                    <a16:creationId xmlns:a16="http://schemas.microsoft.com/office/drawing/2014/main" id="{768A81E4-2E3B-4B49-8336-4C83E2EA520C}"/>
                  </a:ext>
                </a:extLst>
              </p:cNvPr>
              <p:cNvSpPr txBox="1">
                <a:spLocks noChangeArrowheads="1"/>
              </p:cNvSpPr>
              <p:nvPr/>
            </p:nvSpPr>
            <p:spPr bwMode="gray">
              <a:xfrm>
                <a:off x="1785134" y="5054841"/>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chemeClr val="accent1"/>
                    </a:solidFill>
                    <a:latin typeface="Arial Narrow" panose="020B0606020202030204" pitchFamily="34" charset="0"/>
                  </a:rPr>
                  <a:t>1.8</a:t>
                </a:r>
                <a:r>
                  <a:rPr lang="en-US" sz="1000" dirty="0">
                    <a:solidFill>
                      <a:schemeClr val="accent1"/>
                    </a:solidFill>
                    <a:latin typeface="Arial Narrow" panose="020B0606020202030204" pitchFamily="34" charset="0"/>
                  </a:rPr>
                  <a:t>%</a:t>
                </a:r>
              </a:p>
            </p:txBody>
          </p:sp>
        </p:grpSp>
        <p:grpSp>
          <p:nvGrpSpPr>
            <p:cNvPr id="60" name="Group 59">
              <a:extLst>
                <a:ext uri="{FF2B5EF4-FFF2-40B4-BE49-F238E27FC236}">
                  <a16:creationId xmlns:a16="http://schemas.microsoft.com/office/drawing/2014/main" id="{CFB89ACD-A985-4DBF-8F40-7A009E1533BC}"/>
                </a:ext>
              </a:extLst>
            </p:cNvPr>
            <p:cNvGrpSpPr/>
            <p:nvPr/>
          </p:nvGrpSpPr>
          <p:grpSpPr>
            <a:xfrm>
              <a:off x="8031460" y="4454286"/>
              <a:ext cx="337512" cy="312293"/>
              <a:chOff x="2123468" y="5018025"/>
              <a:chExt cx="337512" cy="312293"/>
            </a:xfrm>
          </p:grpSpPr>
          <p:sp>
            <p:nvSpPr>
              <p:cNvPr id="66" name="Freeform 16">
                <a:extLst>
                  <a:ext uri="{FF2B5EF4-FFF2-40B4-BE49-F238E27FC236}">
                    <a16:creationId xmlns:a16="http://schemas.microsoft.com/office/drawing/2014/main" id="{7AE08EEB-7574-41FF-8E0D-AD67AC9DF362}"/>
                  </a:ext>
                </a:extLst>
              </p:cNvPr>
              <p:cNvSpPr>
                <a:spLocks noEditPoints="1"/>
              </p:cNvSpPr>
              <p:nvPr/>
            </p:nvSpPr>
            <p:spPr bwMode="auto">
              <a:xfrm>
                <a:off x="2186679" y="5180518"/>
                <a:ext cx="211091" cy="149800"/>
              </a:xfrm>
              <a:custGeom>
                <a:avLst/>
                <a:gdLst>
                  <a:gd name="T0" fmla="*/ 1050 w 1092"/>
                  <a:gd name="T1" fmla="*/ 281 h 775"/>
                  <a:gd name="T2" fmla="*/ 1092 w 1092"/>
                  <a:gd name="T3" fmla="*/ 229 h 775"/>
                  <a:gd name="T4" fmla="*/ 1086 w 1092"/>
                  <a:gd name="T5" fmla="*/ 216 h 775"/>
                  <a:gd name="T6" fmla="*/ 839 w 1092"/>
                  <a:gd name="T7" fmla="*/ 56 h 775"/>
                  <a:gd name="T8" fmla="*/ 546 w 1092"/>
                  <a:gd name="T9" fmla="*/ 0 h 775"/>
                  <a:gd name="T10" fmla="*/ 253 w 1092"/>
                  <a:gd name="T11" fmla="*/ 56 h 775"/>
                  <a:gd name="T12" fmla="*/ 5 w 1092"/>
                  <a:gd name="T13" fmla="*/ 216 h 775"/>
                  <a:gd name="T14" fmla="*/ 0 w 1092"/>
                  <a:gd name="T15" fmla="*/ 229 h 775"/>
                  <a:gd name="T16" fmla="*/ 42 w 1092"/>
                  <a:gd name="T17" fmla="*/ 281 h 775"/>
                  <a:gd name="T18" fmla="*/ 93 w 1092"/>
                  <a:gd name="T19" fmla="*/ 323 h 775"/>
                  <a:gd name="T20" fmla="*/ 105 w 1092"/>
                  <a:gd name="T21" fmla="*/ 318 h 775"/>
                  <a:gd name="T22" fmla="*/ 312 w 1092"/>
                  <a:gd name="T23" fmla="*/ 186 h 775"/>
                  <a:gd name="T24" fmla="*/ 546 w 1092"/>
                  <a:gd name="T25" fmla="*/ 142 h 775"/>
                  <a:gd name="T26" fmla="*/ 779 w 1092"/>
                  <a:gd name="T27" fmla="*/ 186 h 775"/>
                  <a:gd name="T28" fmla="*/ 986 w 1092"/>
                  <a:gd name="T29" fmla="*/ 318 h 775"/>
                  <a:gd name="T30" fmla="*/ 998 w 1092"/>
                  <a:gd name="T31" fmla="*/ 323 h 775"/>
                  <a:gd name="T32" fmla="*/ 1050 w 1092"/>
                  <a:gd name="T33" fmla="*/ 281 h 775"/>
                  <a:gd name="T34" fmla="*/ 899 w 1092"/>
                  <a:gd name="T35" fmla="*/ 432 h 775"/>
                  <a:gd name="T36" fmla="*/ 940 w 1092"/>
                  <a:gd name="T37" fmla="*/ 380 h 775"/>
                  <a:gd name="T38" fmla="*/ 935 w 1092"/>
                  <a:gd name="T39" fmla="*/ 368 h 775"/>
                  <a:gd name="T40" fmla="*/ 757 w 1092"/>
                  <a:gd name="T41" fmla="*/ 254 h 775"/>
                  <a:gd name="T42" fmla="*/ 546 w 1092"/>
                  <a:gd name="T43" fmla="*/ 213 h 775"/>
                  <a:gd name="T44" fmla="*/ 334 w 1092"/>
                  <a:gd name="T45" fmla="*/ 254 h 775"/>
                  <a:gd name="T46" fmla="*/ 156 w 1092"/>
                  <a:gd name="T47" fmla="*/ 368 h 775"/>
                  <a:gd name="T48" fmla="*/ 151 w 1092"/>
                  <a:gd name="T49" fmla="*/ 380 h 775"/>
                  <a:gd name="T50" fmla="*/ 193 w 1092"/>
                  <a:gd name="T51" fmla="*/ 432 h 775"/>
                  <a:gd name="T52" fmla="*/ 244 w 1092"/>
                  <a:gd name="T53" fmla="*/ 473 h 775"/>
                  <a:gd name="T54" fmla="*/ 261 w 1092"/>
                  <a:gd name="T55" fmla="*/ 461 h 775"/>
                  <a:gd name="T56" fmla="*/ 305 w 1092"/>
                  <a:gd name="T57" fmla="*/ 432 h 775"/>
                  <a:gd name="T58" fmla="*/ 368 w 1092"/>
                  <a:gd name="T59" fmla="*/ 397 h 775"/>
                  <a:gd name="T60" fmla="*/ 451 w 1092"/>
                  <a:gd name="T61" fmla="*/ 368 h 775"/>
                  <a:gd name="T62" fmla="*/ 546 w 1092"/>
                  <a:gd name="T63" fmla="*/ 355 h 775"/>
                  <a:gd name="T64" fmla="*/ 695 w 1092"/>
                  <a:gd name="T65" fmla="*/ 383 h 775"/>
                  <a:gd name="T66" fmla="*/ 835 w 1092"/>
                  <a:gd name="T67" fmla="*/ 469 h 775"/>
                  <a:gd name="T68" fmla="*/ 848 w 1092"/>
                  <a:gd name="T69" fmla="*/ 473 h 775"/>
                  <a:gd name="T70" fmla="*/ 899 w 1092"/>
                  <a:gd name="T71" fmla="*/ 432 h 775"/>
                  <a:gd name="T72" fmla="*/ 748 w 1092"/>
                  <a:gd name="T73" fmla="*/ 583 h 775"/>
                  <a:gd name="T74" fmla="*/ 790 w 1092"/>
                  <a:gd name="T75" fmla="*/ 531 h 775"/>
                  <a:gd name="T76" fmla="*/ 784 w 1092"/>
                  <a:gd name="T77" fmla="*/ 518 h 775"/>
                  <a:gd name="T78" fmla="*/ 675 w 1092"/>
                  <a:gd name="T79" fmla="*/ 451 h 775"/>
                  <a:gd name="T80" fmla="*/ 546 w 1092"/>
                  <a:gd name="T81" fmla="*/ 427 h 775"/>
                  <a:gd name="T82" fmla="*/ 416 w 1092"/>
                  <a:gd name="T83" fmla="*/ 451 h 775"/>
                  <a:gd name="T84" fmla="*/ 307 w 1092"/>
                  <a:gd name="T85" fmla="*/ 518 h 775"/>
                  <a:gd name="T86" fmla="*/ 302 w 1092"/>
                  <a:gd name="T87" fmla="*/ 531 h 775"/>
                  <a:gd name="T88" fmla="*/ 344 w 1092"/>
                  <a:gd name="T89" fmla="*/ 583 h 775"/>
                  <a:gd name="T90" fmla="*/ 396 w 1092"/>
                  <a:gd name="T91" fmla="*/ 625 h 775"/>
                  <a:gd name="T92" fmla="*/ 418 w 1092"/>
                  <a:gd name="T93" fmla="*/ 611 h 775"/>
                  <a:gd name="T94" fmla="*/ 474 w 1092"/>
                  <a:gd name="T95" fmla="*/ 583 h 775"/>
                  <a:gd name="T96" fmla="*/ 546 w 1092"/>
                  <a:gd name="T97" fmla="*/ 569 h 775"/>
                  <a:gd name="T98" fmla="*/ 617 w 1092"/>
                  <a:gd name="T99" fmla="*/ 583 h 775"/>
                  <a:gd name="T100" fmla="*/ 674 w 1092"/>
                  <a:gd name="T101" fmla="*/ 611 h 775"/>
                  <a:gd name="T102" fmla="*/ 696 w 1092"/>
                  <a:gd name="T103" fmla="*/ 625 h 775"/>
                  <a:gd name="T104" fmla="*/ 748 w 1092"/>
                  <a:gd name="T105" fmla="*/ 583 h 775"/>
                  <a:gd name="T106" fmla="*/ 638 w 1092"/>
                  <a:gd name="T107" fmla="*/ 682 h 775"/>
                  <a:gd name="T108" fmla="*/ 603 w 1092"/>
                  <a:gd name="T109" fmla="*/ 652 h 775"/>
                  <a:gd name="T110" fmla="*/ 546 w 1092"/>
                  <a:gd name="T111" fmla="*/ 640 h 775"/>
                  <a:gd name="T112" fmla="*/ 488 w 1092"/>
                  <a:gd name="T113" fmla="*/ 652 h 775"/>
                  <a:gd name="T114" fmla="*/ 453 w 1092"/>
                  <a:gd name="T115" fmla="*/ 682 h 775"/>
                  <a:gd name="T116" fmla="*/ 494 w 1092"/>
                  <a:gd name="T117" fmla="*/ 734 h 775"/>
                  <a:gd name="T118" fmla="*/ 546 w 1092"/>
                  <a:gd name="T119" fmla="*/ 775 h 775"/>
                  <a:gd name="T120" fmla="*/ 597 w 1092"/>
                  <a:gd name="T121" fmla="*/ 734 h 775"/>
                  <a:gd name="T122" fmla="*/ 638 w 1092"/>
                  <a:gd name="T123" fmla="*/ 682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2" h="775">
                    <a:moveTo>
                      <a:pt x="1050" y="281"/>
                    </a:moveTo>
                    <a:cubicBezTo>
                      <a:pt x="1078" y="253"/>
                      <a:pt x="1092" y="236"/>
                      <a:pt x="1092" y="229"/>
                    </a:cubicBezTo>
                    <a:cubicBezTo>
                      <a:pt x="1086" y="216"/>
                      <a:pt x="1086" y="216"/>
                      <a:pt x="1086" y="216"/>
                    </a:cubicBezTo>
                    <a:cubicBezTo>
                      <a:pt x="1017" y="147"/>
                      <a:pt x="934" y="94"/>
                      <a:pt x="839" y="56"/>
                    </a:cubicBezTo>
                    <a:cubicBezTo>
                      <a:pt x="743" y="18"/>
                      <a:pt x="645" y="0"/>
                      <a:pt x="546" y="0"/>
                    </a:cubicBezTo>
                    <a:cubicBezTo>
                      <a:pt x="446" y="0"/>
                      <a:pt x="348" y="18"/>
                      <a:pt x="253" y="56"/>
                    </a:cubicBezTo>
                    <a:cubicBezTo>
                      <a:pt x="157" y="94"/>
                      <a:pt x="74" y="147"/>
                      <a:pt x="5" y="216"/>
                    </a:cubicBezTo>
                    <a:cubicBezTo>
                      <a:pt x="0" y="229"/>
                      <a:pt x="0" y="229"/>
                      <a:pt x="0" y="229"/>
                    </a:cubicBezTo>
                    <a:cubicBezTo>
                      <a:pt x="0" y="236"/>
                      <a:pt x="14" y="253"/>
                      <a:pt x="42" y="281"/>
                    </a:cubicBezTo>
                    <a:cubicBezTo>
                      <a:pt x="70" y="309"/>
                      <a:pt x="87" y="323"/>
                      <a:pt x="93" y="323"/>
                    </a:cubicBezTo>
                    <a:cubicBezTo>
                      <a:pt x="105" y="318"/>
                      <a:pt x="105" y="318"/>
                      <a:pt x="105" y="318"/>
                    </a:cubicBezTo>
                    <a:cubicBezTo>
                      <a:pt x="172" y="259"/>
                      <a:pt x="240" y="216"/>
                      <a:pt x="312" y="186"/>
                    </a:cubicBezTo>
                    <a:cubicBezTo>
                      <a:pt x="383" y="157"/>
                      <a:pt x="461" y="142"/>
                      <a:pt x="546" y="142"/>
                    </a:cubicBezTo>
                    <a:cubicBezTo>
                      <a:pt x="630" y="142"/>
                      <a:pt x="708" y="157"/>
                      <a:pt x="779" y="186"/>
                    </a:cubicBezTo>
                    <a:cubicBezTo>
                      <a:pt x="851" y="216"/>
                      <a:pt x="920" y="259"/>
                      <a:pt x="986" y="318"/>
                    </a:cubicBezTo>
                    <a:cubicBezTo>
                      <a:pt x="998" y="323"/>
                      <a:pt x="998" y="323"/>
                      <a:pt x="998" y="323"/>
                    </a:cubicBezTo>
                    <a:cubicBezTo>
                      <a:pt x="1005" y="323"/>
                      <a:pt x="1022" y="309"/>
                      <a:pt x="1050" y="281"/>
                    </a:cubicBezTo>
                    <a:close/>
                    <a:moveTo>
                      <a:pt x="899" y="432"/>
                    </a:moveTo>
                    <a:cubicBezTo>
                      <a:pt x="927" y="404"/>
                      <a:pt x="940" y="387"/>
                      <a:pt x="940" y="380"/>
                    </a:cubicBezTo>
                    <a:cubicBezTo>
                      <a:pt x="935" y="368"/>
                      <a:pt x="935" y="368"/>
                      <a:pt x="935" y="368"/>
                    </a:cubicBezTo>
                    <a:cubicBezTo>
                      <a:pt x="886" y="319"/>
                      <a:pt x="827" y="281"/>
                      <a:pt x="757" y="254"/>
                    </a:cubicBezTo>
                    <a:cubicBezTo>
                      <a:pt x="687" y="227"/>
                      <a:pt x="617" y="213"/>
                      <a:pt x="546" y="213"/>
                    </a:cubicBezTo>
                    <a:cubicBezTo>
                      <a:pt x="474" y="213"/>
                      <a:pt x="404" y="227"/>
                      <a:pt x="334" y="254"/>
                    </a:cubicBezTo>
                    <a:cubicBezTo>
                      <a:pt x="265" y="281"/>
                      <a:pt x="205" y="319"/>
                      <a:pt x="156" y="368"/>
                    </a:cubicBezTo>
                    <a:cubicBezTo>
                      <a:pt x="151" y="380"/>
                      <a:pt x="151" y="380"/>
                      <a:pt x="151" y="380"/>
                    </a:cubicBezTo>
                    <a:cubicBezTo>
                      <a:pt x="151" y="387"/>
                      <a:pt x="165" y="404"/>
                      <a:pt x="193" y="432"/>
                    </a:cubicBezTo>
                    <a:cubicBezTo>
                      <a:pt x="220" y="459"/>
                      <a:pt x="237" y="473"/>
                      <a:pt x="244" y="473"/>
                    </a:cubicBezTo>
                    <a:cubicBezTo>
                      <a:pt x="244" y="473"/>
                      <a:pt x="250" y="469"/>
                      <a:pt x="261" y="461"/>
                    </a:cubicBezTo>
                    <a:cubicBezTo>
                      <a:pt x="272" y="453"/>
                      <a:pt x="286" y="443"/>
                      <a:pt x="305" y="432"/>
                    </a:cubicBezTo>
                    <a:cubicBezTo>
                      <a:pt x="323" y="420"/>
                      <a:pt x="344" y="409"/>
                      <a:pt x="368" y="397"/>
                    </a:cubicBezTo>
                    <a:cubicBezTo>
                      <a:pt x="392" y="386"/>
                      <a:pt x="419" y="376"/>
                      <a:pt x="451" y="368"/>
                    </a:cubicBezTo>
                    <a:cubicBezTo>
                      <a:pt x="483" y="360"/>
                      <a:pt x="514" y="355"/>
                      <a:pt x="546" y="355"/>
                    </a:cubicBezTo>
                    <a:cubicBezTo>
                      <a:pt x="602" y="355"/>
                      <a:pt x="652" y="365"/>
                      <a:pt x="695" y="383"/>
                    </a:cubicBezTo>
                    <a:cubicBezTo>
                      <a:pt x="738" y="401"/>
                      <a:pt x="784" y="430"/>
                      <a:pt x="835" y="469"/>
                    </a:cubicBezTo>
                    <a:cubicBezTo>
                      <a:pt x="848" y="473"/>
                      <a:pt x="848" y="473"/>
                      <a:pt x="848" y="473"/>
                    </a:cubicBezTo>
                    <a:cubicBezTo>
                      <a:pt x="854" y="473"/>
                      <a:pt x="871" y="459"/>
                      <a:pt x="899" y="432"/>
                    </a:cubicBezTo>
                    <a:close/>
                    <a:moveTo>
                      <a:pt x="748" y="583"/>
                    </a:moveTo>
                    <a:cubicBezTo>
                      <a:pt x="776" y="555"/>
                      <a:pt x="790" y="538"/>
                      <a:pt x="790" y="531"/>
                    </a:cubicBezTo>
                    <a:cubicBezTo>
                      <a:pt x="784" y="518"/>
                      <a:pt x="784" y="518"/>
                      <a:pt x="784" y="518"/>
                    </a:cubicBezTo>
                    <a:cubicBezTo>
                      <a:pt x="755" y="490"/>
                      <a:pt x="719" y="467"/>
                      <a:pt x="675" y="451"/>
                    </a:cubicBezTo>
                    <a:cubicBezTo>
                      <a:pt x="631" y="435"/>
                      <a:pt x="588" y="427"/>
                      <a:pt x="546" y="427"/>
                    </a:cubicBezTo>
                    <a:cubicBezTo>
                      <a:pt x="503" y="427"/>
                      <a:pt x="460" y="435"/>
                      <a:pt x="416" y="451"/>
                    </a:cubicBezTo>
                    <a:cubicBezTo>
                      <a:pt x="372" y="467"/>
                      <a:pt x="336" y="490"/>
                      <a:pt x="307" y="518"/>
                    </a:cubicBezTo>
                    <a:cubicBezTo>
                      <a:pt x="302" y="531"/>
                      <a:pt x="302" y="531"/>
                      <a:pt x="302" y="531"/>
                    </a:cubicBezTo>
                    <a:cubicBezTo>
                      <a:pt x="302" y="538"/>
                      <a:pt x="316" y="555"/>
                      <a:pt x="344" y="583"/>
                    </a:cubicBezTo>
                    <a:cubicBezTo>
                      <a:pt x="372" y="611"/>
                      <a:pt x="389" y="625"/>
                      <a:pt x="396" y="625"/>
                    </a:cubicBezTo>
                    <a:cubicBezTo>
                      <a:pt x="397" y="625"/>
                      <a:pt x="404" y="620"/>
                      <a:pt x="418" y="611"/>
                    </a:cubicBezTo>
                    <a:cubicBezTo>
                      <a:pt x="432" y="601"/>
                      <a:pt x="451" y="592"/>
                      <a:pt x="474" y="583"/>
                    </a:cubicBezTo>
                    <a:cubicBezTo>
                      <a:pt x="498" y="574"/>
                      <a:pt x="522" y="569"/>
                      <a:pt x="546" y="569"/>
                    </a:cubicBezTo>
                    <a:cubicBezTo>
                      <a:pt x="570" y="569"/>
                      <a:pt x="594" y="574"/>
                      <a:pt x="617" y="583"/>
                    </a:cubicBezTo>
                    <a:cubicBezTo>
                      <a:pt x="641" y="592"/>
                      <a:pt x="659" y="601"/>
                      <a:pt x="674" y="611"/>
                    </a:cubicBezTo>
                    <a:cubicBezTo>
                      <a:pt x="688" y="620"/>
                      <a:pt x="695" y="625"/>
                      <a:pt x="696" y="625"/>
                    </a:cubicBezTo>
                    <a:cubicBezTo>
                      <a:pt x="702" y="625"/>
                      <a:pt x="720" y="611"/>
                      <a:pt x="748" y="583"/>
                    </a:cubicBezTo>
                    <a:close/>
                    <a:moveTo>
                      <a:pt x="638" y="682"/>
                    </a:moveTo>
                    <a:cubicBezTo>
                      <a:pt x="638" y="671"/>
                      <a:pt x="626" y="661"/>
                      <a:pt x="603" y="652"/>
                    </a:cubicBezTo>
                    <a:cubicBezTo>
                      <a:pt x="580" y="644"/>
                      <a:pt x="561" y="640"/>
                      <a:pt x="546" y="640"/>
                    </a:cubicBezTo>
                    <a:cubicBezTo>
                      <a:pt x="530" y="640"/>
                      <a:pt x="511" y="644"/>
                      <a:pt x="488" y="652"/>
                    </a:cubicBezTo>
                    <a:cubicBezTo>
                      <a:pt x="465" y="661"/>
                      <a:pt x="453" y="671"/>
                      <a:pt x="453" y="682"/>
                    </a:cubicBezTo>
                    <a:cubicBezTo>
                      <a:pt x="453" y="690"/>
                      <a:pt x="467" y="707"/>
                      <a:pt x="494" y="734"/>
                    </a:cubicBezTo>
                    <a:cubicBezTo>
                      <a:pt x="521" y="762"/>
                      <a:pt x="538" y="775"/>
                      <a:pt x="546" y="775"/>
                    </a:cubicBezTo>
                    <a:cubicBezTo>
                      <a:pt x="553" y="775"/>
                      <a:pt x="570" y="762"/>
                      <a:pt x="597" y="734"/>
                    </a:cubicBezTo>
                    <a:cubicBezTo>
                      <a:pt x="624" y="707"/>
                      <a:pt x="638" y="690"/>
                      <a:pt x="638" y="682"/>
                    </a:cubicBezTo>
                    <a:close/>
                  </a:path>
                </a:pathLst>
              </a:custGeom>
              <a:solidFill>
                <a:srgbClr val="81BB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CA"/>
              </a:p>
            </p:txBody>
          </p:sp>
          <p:sp>
            <p:nvSpPr>
              <p:cNvPr id="67" name="TextBox 18">
                <a:extLst>
                  <a:ext uri="{FF2B5EF4-FFF2-40B4-BE49-F238E27FC236}">
                    <a16:creationId xmlns:a16="http://schemas.microsoft.com/office/drawing/2014/main" id="{F0996FD9-4771-44E7-A58C-9C75D9AC0CBC}"/>
                  </a:ext>
                </a:extLst>
              </p:cNvPr>
              <p:cNvSpPr txBox="1">
                <a:spLocks noChangeArrowheads="1"/>
              </p:cNvSpPr>
              <p:nvPr/>
            </p:nvSpPr>
            <p:spPr bwMode="gray">
              <a:xfrm>
                <a:off x="2123468" y="5018025"/>
                <a:ext cx="3375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rgbClr val="81BB00"/>
                    </a:solidFill>
                    <a:latin typeface="Arial Narrow" panose="020B0606020202030204" pitchFamily="34" charset="0"/>
                  </a:rPr>
                  <a:t>29.5</a:t>
                </a:r>
                <a:r>
                  <a:rPr lang="en-US" sz="1000" dirty="0">
                    <a:solidFill>
                      <a:srgbClr val="81BB00"/>
                    </a:solidFill>
                    <a:latin typeface="Arial Narrow" panose="020B0606020202030204" pitchFamily="34" charset="0"/>
                  </a:rPr>
                  <a:t>%</a:t>
                </a:r>
              </a:p>
            </p:txBody>
          </p:sp>
        </p:grpSp>
        <p:grpSp>
          <p:nvGrpSpPr>
            <p:cNvPr id="61" name="Group 60">
              <a:extLst>
                <a:ext uri="{FF2B5EF4-FFF2-40B4-BE49-F238E27FC236}">
                  <a16:creationId xmlns:a16="http://schemas.microsoft.com/office/drawing/2014/main" id="{8CC6D7BA-F247-4B9A-A57B-1C58B273EFCB}"/>
                </a:ext>
              </a:extLst>
            </p:cNvPr>
            <p:cNvGrpSpPr/>
            <p:nvPr/>
          </p:nvGrpSpPr>
          <p:grpSpPr>
            <a:xfrm>
              <a:off x="8417462" y="2780131"/>
              <a:ext cx="397660" cy="351663"/>
              <a:chOff x="2422511" y="4964830"/>
              <a:chExt cx="397660" cy="351663"/>
            </a:xfrm>
          </p:grpSpPr>
          <p:sp>
            <p:nvSpPr>
              <p:cNvPr id="62" name="Mobile Device :: Smartphone">
                <a:extLst>
                  <a:ext uri="{FF2B5EF4-FFF2-40B4-BE49-F238E27FC236}">
                    <a16:creationId xmlns:a16="http://schemas.microsoft.com/office/drawing/2014/main" id="{C938915A-AB70-4F5C-9E29-D0D6EEC2EE4B}"/>
                  </a:ext>
                </a:extLst>
              </p:cNvPr>
              <p:cNvSpPr>
                <a:spLocks noChangeAspect="1" noEditPoints="1"/>
              </p:cNvSpPr>
              <p:nvPr/>
            </p:nvSpPr>
            <p:spPr bwMode="gray">
              <a:xfrm>
                <a:off x="2576427" y="5140162"/>
                <a:ext cx="89828" cy="176331"/>
              </a:xfrm>
              <a:custGeom>
                <a:avLst/>
                <a:gdLst>
                  <a:gd name="T0" fmla="*/ 2225 w 2629"/>
                  <a:gd name="T1" fmla="*/ 0 h 5160"/>
                  <a:gd name="T2" fmla="*/ 405 w 2629"/>
                  <a:gd name="T3" fmla="*/ 0 h 5160"/>
                  <a:gd name="T4" fmla="*/ 0 w 2629"/>
                  <a:gd name="T5" fmla="*/ 404 h 5160"/>
                  <a:gd name="T6" fmla="*/ 0 w 2629"/>
                  <a:gd name="T7" fmla="*/ 4756 h 5160"/>
                  <a:gd name="T8" fmla="*/ 405 w 2629"/>
                  <a:gd name="T9" fmla="*/ 5160 h 5160"/>
                  <a:gd name="T10" fmla="*/ 2225 w 2629"/>
                  <a:gd name="T11" fmla="*/ 5160 h 5160"/>
                  <a:gd name="T12" fmla="*/ 2629 w 2629"/>
                  <a:gd name="T13" fmla="*/ 4756 h 5160"/>
                  <a:gd name="T14" fmla="*/ 2629 w 2629"/>
                  <a:gd name="T15" fmla="*/ 404 h 5160"/>
                  <a:gd name="T16" fmla="*/ 2225 w 2629"/>
                  <a:gd name="T17" fmla="*/ 0 h 5160"/>
                  <a:gd name="T18" fmla="*/ 1116 w 2629"/>
                  <a:gd name="T19" fmla="*/ 429 h 5160"/>
                  <a:gd name="T20" fmla="*/ 1514 w 2629"/>
                  <a:gd name="T21" fmla="*/ 429 h 5160"/>
                  <a:gd name="T22" fmla="*/ 1567 w 2629"/>
                  <a:gd name="T23" fmla="*/ 483 h 5160"/>
                  <a:gd name="T24" fmla="*/ 1514 w 2629"/>
                  <a:gd name="T25" fmla="*/ 536 h 5160"/>
                  <a:gd name="T26" fmla="*/ 1116 w 2629"/>
                  <a:gd name="T27" fmla="*/ 536 h 5160"/>
                  <a:gd name="T28" fmla="*/ 1062 w 2629"/>
                  <a:gd name="T29" fmla="*/ 483 h 5160"/>
                  <a:gd name="T30" fmla="*/ 1116 w 2629"/>
                  <a:gd name="T31" fmla="*/ 429 h 5160"/>
                  <a:gd name="T32" fmla="*/ 884 w 2629"/>
                  <a:gd name="T33" fmla="*/ 408 h 5160"/>
                  <a:gd name="T34" fmla="*/ 948 w 2629"/>
                  <a:gd name="T35" fmla="*/ 473 h 5160"/>
                  <a:gd name="T36" fmla="*/ 884 w 2629"/>
                  <a:gd name="T37" fmla="*/ 536 h 5160"/>
                  <a:gd name="T38" fmla="*/ 820 w 2629"/>
                  <a:gd name="T39" fmla="*/ 473 h 5160"/>
                  <a:gd name="T40" fmla="*/ 884 w 2629"/>
                  <a:gd name="T41" fmla="*/ 408 h 5160"/>
                  <a:gd name="T42" fmla="*/ 1315 w 2629"/>
                  <a:gd name="T43" fmla="*/ 4942 h 5160"/>
                  <a:gd name="T44" fmla="*/ 1062 w 2629"/>
                  <a:gd name="T45" fmla="*/ 4690 h 5160"/>
                  <a:gd name="T46" fmla="*/ 1315 w 2629"/>
                  <a:gd name="T47" fmla="*/ 4436 h 5160"/>
                  <a:gd name="T48" fmla="*/ 1567 w 2629"/>
                  <a:gd name="T49" fmla="*/ 4690 h 5160"/>
                  <a:gd name="T50" fmla="*/ 1315 w 2629"/>
                  <a:gd name="T51" fmla="*/ 4942 h 5160"/>
                  <a:gd name="T52" fmla="*/ 2427 w 2629"/>
                  <a:gd name="T53" fmla="*/ 4257 h 5160"/>
                  <a:gd name="T54" fmla="*/ 203 w 2629"/>
                  <a:gd name="T55" fmla="*/ 4257 h 5160"/>
                  <a:gd name="T56" fmla="*/ 203 w 2629"/>
                  <a:gd name="T57" fmla="*/ 903 h 5160"/>
                  <a:gd name="T58" fmla="*/ 2427 w 2629"/>
                  <a:gd name="T59" fmla="*/ 903 h 5160"/>
                  <a:gd name="T60" fmla="*/ 2427 w 2629"/>
                  <a:gd name="T61" fmla="*/ 4257 h 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9" h="5160">
                    <a:moveTo>
                      <a:pt x="2225" y="0"/>
                    </a:moveTo>
                    <a:cubicBezTo>
                      <a:pt x="405" y="0"/>
                      <a:pt x="405" y="0"/>
                      <a:pt x="405" y="0"/>
                    </a:cubicBezTo>
                    <a:cubicBezTo>
                      <a:pt x="181" y="0"/>
                      <a:pt x="0" y="181"/>
                      <a:pt x="0" y="404"/>
                    </a:cubicBezTo>
                    <a:cubicBezTo>
                      <a:pt x="0" y="4756"/>
                      <a:pt x="0" y="4756"/>
                      <a:pt x="0" y="4756"/>
                    </a:cubicBezTo>
                    <a:cubicBezTo>
                      <a:pt x="0" y="4980"/>
                      <a:pt x="181" y="5160"/>
                      <a:pt x="405" y="5160"/>
                    </a:cubicBezTo>
                    <a:cubicBezTo>
                      <a:pt x="2225" y="5160"/>
                      <a:pt x="2225" y="5160"/>
                      <a:pt x="2225" y="5160"/>
                    </a:cubicBezTo>
                    <a:cubicBezTo>
                      <a:pt x="2448" y="5160"/>
                      <a:pt x="2629" y="4980"/>
                      <a:pt x="2629" y="4756"/>
                    </a:cubicBezTo>
                    <a:cubicBezTo>
                      <a:pt x="2629" y="404"/>
                      <a:pt x="2629" y="404"/>
                      <a:pt x="2629" y="404"/>
                    </a:cubicBezTo>
                    <a:cubicBezTo>
                      <a:pt x="2629" y="181"/>
                      <a:pt x="2448" y="0"/>
                      <a:pt x="2225" y="0"/>
                    </a:cubicBezTo>
                    <a:close/>
                    <a:moveTo>
                      <a:pt x="1116" y="429"/>
                    </a:moveTo>
                    <a:cubicBezTo>
                      <a:pt x="1514" y="429"/>
                      <a:pt x="1514" y="429"/>
                      <a:pt x="1514" y="429"/>
                    </a:cubicBezTo>
                    <a:cubicBezTo>
                      <a:pt x="1543" y="429"/>
                      <a:pt x="1567" y="453"/>
                      <a:pt x="1567" y="483"/>
                    </a:cubicBezTo>
                    <a:cubicBezTo>
                      <a:pt x="1567" y="513"/>
                      <a:pt x="1543" y="536"/>
                      <a:pt x="1514" y="536"/>
                    </a:cubicBezTo>
                    <a:cubicBezTo>
                      <a:pt x="1116" y="536"/>
                      <a:pt x="1116" y="536"/>
                      <a:pt x="1116" y="536"/>
                    </a:cubicBezTo>
                    <a:cubicBezTo>
                      <a:pt x="1086" y="536"/>
                      <a:pt x="1062" y="513"/>
                      <a:pt x="1062" y="483"/>
                    </a:cubicBezTo>
                    <a:cubicBezTo>
                      <a:pt x="1062" y="453"/>
                      <a:pt x="1086" y="429"/>
                      <a:pt x="1116" y="429"/>
                    </a:cubicBezTo>
                    <a:close/>
                    <a:moveTo>
                      <a:pt x="884" y="408"/>
                    </a:moveTo>
                    <a:cubicBezTo>
                      <a:pt x="920" y="408"/>
                      <a:pt x="948" y="437"/>
                      <a:pt x="948" y="473"/>
                    </a:cubicBezTo>
                    <a:cubicBezTo>
                      <a:pt x="948" y="509"/>
                      <a:pt x="920" y="536"/>
                      <a:pt x="884" y="536"/>
                    </a:cubicBezTo>
                    <a:cubicBezTo>
                      <a:pt x="848" y="536"/>
                      <a:pt x="820" y="509"/>
                      <a:pt x="820" y="473"/>
                    </a:cubicBezTo>
                    <a:cubicBezTo>
                      <a:pt x="820" y="437"/>
                      <a:pt x="848" y="408"/>
                      <a:pt x="884" y="408"/>
                    </a:cubicBezTo>
                    <a:close/>
                    <a:moveTo>
                      <a:pt x="1315" y="4942"/>
                    </a:moveTo>
                    <a:cubicBezTo>
                      <a:pt x="1175" y="4942"/>
                      <a:pt x="1062" y="4829"/>
                      <a:pt x="1062" y="4690"/>
                    </a:cubicBezTo>
                    <a:cubicBezTo>
                      <a:pt x="1062" y="4550"/>
                      <a:pt x="1175" y="4436"/>
                      <a:pt x="1315" y="4436"/>
                    </a:cubicBezTo>
                    <a:cubicBezTo>
                      <a:pt x="1455" y="4436"/>
                      <a:pt x="1567" y="4550"/>
                      <a:pt x="1567" y="4690"/>
                    </a:cubicBezTo>
                    <a:cubicBezTo>
                      <a:pt x="1567" y="4829"/>
                      <a:pt x="1455" y="4942"/>
                      <a:pt x="1315" y="4942"/>
                    </a:cubicBezTo>
                    <a:close/>
                    <a:moveTo>
                      <a:pt x="2427" y="4257"/>
                    </a:moveTo>
                    <a:cubicBezTo>
                      <a:pt x="203" y="4257"/>
                      <a:pt x="203" y="4257"/>
                      <a:pt x="203" y="4257"/>
                    </a:cubicBezTo>
                    <a:cubicBezTo>
                      <a:pt x="203" y="903"/>
                      <a:pt x="203" y="903"/>
                      <a:pt x="203" y="903"/>
                    </a:cubicBezTo>
                    <a:cubicBezTo>
                      <a:pt x="2427" y="903"/>
                      <a:pt x="2427" y="903"/>
                      <a:pt x="2427" y="903"/>
                    </a:cubicBezTo>
                    <a:lnTo>
                      <a:pt x="2427" y="425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accent4"/>
                  </a:solidFill>
                </a:endParaRPr>
              </a:p>
            </p:txBody>
          </p:sp>
          <p:sp>
            <p:nvSpPr>
              <p:cNvPr id="63" name="TextBox 18">
                <a:extLst>
                  <a:ext uri="{FF2B5EF4-FFF2-40B4-BE49-F238E27FC236}">
                    <a16:creationId xmlns:a16="http://schemas.microsoft.com/office/drawing/2014/main" id="{9158A91F-769A-4D70-8463-9B8159E17ED7}"/>
                  </a:ext>
                </a:extLst>
              </p:cNvPr>
              <p:cNvSpPr txBox="1">
                <a:spLocks noChangeArrowheads="1"/>
              </p:cNvSpPr>
              <p:nvPr/>
            </p:nvSpPr>
            <p:spPr bwMode="gray">
              <a:xfrm>
                <a:off x="2422511" y="4964830"/>
                <a:ext cx="3976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pl-PL" sz="1000" dirty="0">
                    <a:solidFill>
                      <a:schemeClr val="accent4"/>
                    </a:solidFill>
                    <a:latin typeface="Arial Narrow" panose="020B0606020202030204" pitchFamily="34" charset="0"/>
                  </a:rPr>
                  <a:t>87.3</a:t>
                </a:r>
                <a:r>
                  <a:rPr lang="en-US" sz="1000" dirty="0">
                    <a:solidFill>
                      <a:schemeClr val="accent4"/>
                    </a:solidFill>
                    <a:latin typeface="Arial Narrow" panose="020B0606020202030204" pitchFamily="34" charset="0"/>
                  </a:rPr>
                  <a:t>%</a:t>
                </a:r>
              </a:p>
            </p:txBody>
          </p:sp>
        </p:grpSp>
      </p:grpSp>
      <p:cxnSp>
        <p:nvCxnSpPr>
          <p:cNvPr id="100" name="Straight Connector 99">
            <a:extLst>
              <a:ext uri="{FF2B5EF4-FFF2-40B4-BE49-F238E27FC236}">
                <a16:creationId xmlns:a16="http://schemas.microsoft.com/office/drawing/2014/main" id="{DC033BCA-285F-4AD8-A6C4-BAA0A098E9E8}"/>
              </a:ext>
            </a:extLst>
          </p:cNvPr>
          <p:cNvCxnSpPr/>
          <p:nvPr/>
        </p:nvCxnSpPr>
        <p:spPr>
          <a:xfrm>
            <a:off x="274320"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1ACB016-EC1A-4C2C-9383-0398D6F39394}"/>
              </a:ext>
            </a:extLst>
          </p:cNvPr>
          <p:cNvCxnSpPr/>
          <p:nvPr/>
        </p:nvCxnSpPr>
        <p:spPr>
          <a:xfrm>
            <a:off x="1736799"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90ADEB0-CBD0-414A-B533-CF95B7B80D0B}"/>
              </a:ext>
            </a:extLst>
          </p:cNvPr>
          <p:cNvCxnSpPr/>
          <p:nvPr/>
        </p:nvCxnSpPr>
        <p:spPr>
          <a:xfrm>
            <a:off x="3199278"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8CC7E0F-448D-49F4-B8FE-3EACD5DAC2D5}"/>
              </a:ext>
            </a:extLst>
          </p:cNvPr>
          <p:cNvCxnSpPr/>
          <p:nvPr/>
        </p:nvCxnSpPr>
        <p:spPr>
          <a:xfrm>
            <a:off x="4661757"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E7CE9D8-449E-4081-AF44-6753363B4E96}"/>
              </a:ext>
            </a:extLst>
          </p:cNvPr>
          <p:cNvCxnSpPr/>
          <p:nvPr/>
        </p:nvCxnSpPr>
        <p:spPr>
          <a:xfrm>
            <a:off x="6124236"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F533A26-A8B4-4FF5-BEAA-8431B7074DAD}"/>
              </a:ext>
            </a:extLst>
          </p:cNvPr>
          <p:cNvCxnSpPr/>
          <p:nvPr/>
        </p:nvCxnSpPr>
        <p:spPr>
          <a:xfrm>
            <a:off x="7586715" y="5846487"/>
            <a:ext cx="12284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TextBox 18">
            <a:extLst>
              <a:ext uri="{FF2B5EF4-FFF2-40B4-BE49-F238E27FC236}">
                <a16:creationId xmlns:a16="http://schemas.microsoft.com/office/drawing/2014/main" id="{1F50FF6F-E885-4729-8222-486576198A6A}"/>
              </a:ext>
            </a:extLst>
          </p:cNvPr>
          <p:cNvSpPr txBox="1">
            <a:spLocks noChangeArrowheads="1"/>
          </p:cNvSpPr>
          <p:nvPr/>
        </p:nvSpPr>
        <p:spPr bwMode="gray">
          <a:xfrm>
            <a:off x="274320"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UNITED STATES</a:t>
            </a:r>
          </a:p>
        </p:txBody>
      </p:sp>
      <p:sp>
        <p:nvSpPr>
          <p:cNvPr id="107" name="TextBox 18">
            <a:extLst>
              <a:ext uri="{FF2B5EF4-FFF2-40B4-BE49-F238E27FC236}">
                <a16:creationId xmlns:a16="http://schemas.microsoft.com/office/drawing/2014/main" id="{159633C5-87B8-45F6-9C24-F4E8EE01B48F}"/>
              </a:ext>
            </a:extLst>
          </p:cNvPr>
          <p:cNvSpPr txBox="1">
            <a:spLocks noChangeArrowheads="1"/>
          </p:cNvSpPr>
          <p:nvPr/>
        </p:nvSpPr>
        <p:spPr bwMode="gray">
          <a:xfrm>
            <a:off x="1736799"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POLAND</a:t>
            </a:r>
          </a:p>
        </p:txBody>
      </p:sp>
      <p:sp>
        <p:nvSpPr>
          <p:cNvPr id="108" name="TextBox 18">
            <a:extLst>
              <a:ext uri="{FF2B5EF4-FFF2-40B4-BE49-F238E27FC236}">
                <a16:creationId xmlns:a16="http://schemas.microsoft.com/office/drawing/2014/main" id="{92969F1E-3FAE-40C9-9795-841AF20409EF}"/>
              </a:ext>
            </a:extLst>
          </p:cNvPr>
          <p:cNvSpPr txBox="1">
            <a:spLocks noChangeArrowheads="1"/>
          </p:cNvSpPr>
          <p:nvPr/>
        </p:nvSpPr>
        <p:spPr bwMode="gray">
          <a:xfrm>
            <a:off x="3199278"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MEXICO</a:t>
            </a:r>
          </a:p>
        </p:txBody>
      </p:sp>
      <p:sp>
        <p:nvSpPr>
          <p:cNvPr id="109" name="TextBox 18">
            <a:extLst>
              <a:ext uri="{FF2B5EF4-FFF2-40B4-BE49-F238E27FC236}">
                <a16:creationId xmlns:a16="http://schemas.microsoft.com/office/drawing/2014/main" id="{96CBDDFD-1E9E-4448-8E69-3C58AF3C5258}"/>
              </a:ext>
            </a:extLst>
          </p:cNvPr>
          <p:cNvSpPr txBox="1">
            <a:spLocks noChangeArrowheads="1"/>
          </p:cNvSpPr>
          <p:nvPr/>
        </p:nvSpPr>
        <p:spPr bwMode="gray">
          <a:xfrm>
            <a:off x="4661757"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BRAZIL</a:t>
            </a:r>
          </a:p>
        </p:txBody>
      </p:sp>
      <p:sp>
        <p:nvSpPr>
          <p:cNvPr id="110" name="TextBox 18">
            <a:extLst>
              <a:ext uri="{FF2B5EF4-FFF2-40B4-BE49-F238E27FC236}">
                <a16:creationId xmlns:a16="http://schemas.microsoft.com/office/drawing/2014/main" id="{8E4707AF-A2A5-4335-ABB5-68FFB20E78AA}"/>
              </a:ext>
            </a:extLst>
          </p:cNvPr>
          <p:cNvSpPr txBox="1">
            <a:spLocks noChangeArrowheads="1"/>
          </p:cNvSpPr>
          <p:nvPr/>
        </p:nvSpPr>
        <p:spPr bwMode="gray">
          <a:xfrm>
            <a:off x="6124236"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CHINA</a:t>
            </a:r>
          </a:p>
        </p:txBody>
      </p:sp>
      <p:sp>
        <p:nvSpPr>
          <p:cNvPr id="111" name="TextBox 18">
            <a:extLst>
              <a:ext uri="{FF2B5EF4-FFF2-40B4-BE49-F238E27FC236}">
                <a16:creationId xmlns:a16="http://schemas.microsoft.com/office/drawing/2014/main" id="{57A7CF06-8327-47EF-9992-09CF6316D89C}"/>
              </a:ext>
            </a:extLst>
          </p:cNvPr>
          <p:cNvSpPr txBox="1">
            <a:spLocks noChangeArrowheads="1"/>
          </p:cNvSpPr>
          <p:nvPr/>
        </p:nvSpPr>
        <p:spPr bwMode="gray">
          <a:xfrm>
            <a:off x="7586715" y="5910799"/>
            <a:ext cx="122840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algn="ctr" eaLnBrk="1" hangingPunct="1">
              <a:spcAft>
                <a:spcPts val="600"/>
              </a:spcAft>
            </a:pPr>
            <a:r>
              <a:rPr lang="en-US" sz="1050" dirty="0">
                <a:latin typeface="Arial Narrow" panose="020B0606020202030204" pitchFamily="34" charset="0"/>
              </a:rPr>
              <a:t>INDIA</a:t>
            </a:r>
          </a:p>
        </p:txBody>
      </p:sp>
    </p:spTree>
    <p:extLst>
      <p:ext uri="{BB962C8B-B14F-4D97-AF65-F5344CB8AC3E}">
        <p14:creationId xmlns:p14="http://schemas.microsoft.com/office/powerpoint/2010/main" val="23055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829754" y="2313432"/>
            <a:ext cx="5518102" cy="2215991"/>
          </a:xfrm>
        </p:spPr>
        <p:txBody>
          <a:bodyPr wrap="square"/>
          <a:lstStyle/>
          <a:p>
            <a:r>
              <a:rPr lang="en-US" dirty="0"/>
              <a:t>Our World Is More Connected Than Ever</a:t>
            </a:r>
          </a:p>
        </p:txBody>
      </p:sp>
      <p:sp>
        <p:nvSpPr>
          <p:cNvPr id="2" name="Picture Placeholder 1"/>
          <p:cNvSpPr>
            <a:spLocks noGrp="1"/>
          </p:cNvSpPr>
          <p:nvPr>
            <p:ph type="pic" sz="quarter" idx="12"/>
          </p:nvPr>
        </p:nvSpPr>
        <p:spPr>
          <a:xfrm>
            <a:off x="1522517" y="4531428"/>
            <a:ext cx="301752" cy="301752"/>
          </a:xfrm>
        </p:spPr>
      </p:sp>
    </p:spTree>
    <p:extLst>
      <p:ext uri="{BB962C8B-B14F-4D97-AF65-F5344CB8AC3E}">
        <p14:creationId xmlns:p14="http://schemas.microsoft.com/office/powerpoint/2010/main" val="3262299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Global Communications Circa 1989 </a:t>
            </a:r>
          </a:p>
        </p:txBody>
      </p:sp>
      <p:sp>
        <p:nvSpPr>
          <p:cNvPr id="11" name="Slide Number Placeholder 3">
            <a:extLst>
              <a:ext uri="{FF2B5EF4-FFF2-40B4-BE49-F238E27FC236}">
                <a16:creationId xmlns:a16="http://schemas.microsoft.com/office/drawing/2014/main" id="{90422E9D-41DC-47A7-B1D6-ECD695B45B4B}"/>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12</a:t>
            </a:fld>
            <a:endParaRPr lang="en-US" dirty="0"/>
          </a:p>
        </p:txBody>
      </p:sp>
      <p:sp>
        <p:nvSpPr>
          <p:cNvPr id="13" name="Text Placeholder 4">
            <a:extLst>
              <a:ext uri="{FF2B5EF4-FFF2-40B4-BE49-F238E27FC236}">
                <a16:creationId xmlns:a16="http://schemas.microsoft.com/office/drawing/2014/main" id="{46AB9604-FC9A-41AD-8331-9E764E50B93D}"/>
              </a:ext>
            </a:extLst>
          </p:cNvPr>
          <p:cNvSpPr txBox="1">
            <a:spLocks/>
          </p:cNvSpPr>
          <p:nvPr/>
        </p:nvSpPr>
        <p:spPr>
          <a:xfrm>
            <a:off x="274320" y="6249142"/>
            <a:ext cx="8503920" cy="446276"/>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Sources: Journalism.org, Nielsen Media Research, USPS, ideafinder.com.</a:t>
            </a:r>
            <a:endParaRPr lang="en-US" dirty="0"/>
          </a:p>
        </p:txBody>
      </p:sp>
      <p:pic>
        <p:nvPicPr>
          <p:cNvPr id="16" name="Picture 3" descr="slide3A.jpg">
            <a:extLst>
              <a:ext uri="{FF2B5EF4-FFF2-40B4-BE49-F238E27FC236}">
                <a16:creationId xmlns:a16="http://schemas.microsoft.com/office/drawing/2014/main" id="{EECF5C52-3400-440A-934F-19170838FA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0" y="1371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lide3A.jpg">
            <a:extLst>
              <a:ext uri="{FF2B5EF4-FFF2-40B4-BE49-F238E27FC236}">
                <a16:creationId xmlns:a16="http://schemas.microsoft.com/office/drawing/2014/main" id="{5178534E-48BF-433C-BD7B-E025F2FF3D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gray">
          <a:xfrm>
            <a:off x="0" y="1371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lide3A.jpg">
            <a:extLst>
              <a:ext uri="{FF2B5EF4-FFF2-40B4-BE49-F238E27FC236}">
                <a16:creationId xmlns:a16="http://schemas.microsoft.com/office/drawing/2014/main" id="{93DB13AD-74E4-4E67-B08F-22410000C3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gray">
          <a:xfrm>
            <a:off x="0" y="1371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lide3A.jpg">
            <a:extLst>
              <a:ext uri="{FF2B5EF4-FFF2-40B4-BE49-F238E27FC236}">
                <a16:creationId xmlns:a16="http://schemas.microsoft.com/office/drawing/2014/main" id="{8E4108D8-824C-4641-8F57-176F1D673A0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gray">
          <a:xfrm>
            <a:off x="0" y="13716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F8E3CD19-44F7-4F08-B558-031094223F67}"/>
              </a:ext>
            </a:extLst>
          </p:cNvPr>
          <p:cNvSpPr txBox="1">
            <a:spLocks noChangeArrowheads="1"/>
          </p:cNvSpPr>
          <p:nvPr/>
        </p:nvSpPr>
        <p:spPr bwMode="gray">
          <a:xfrm>
            <a:off x="228600" y="4306888"/>
            <a:ext cx="42941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3600">
                <a:solidFill>
                  <a:srgbClr val="004FA6"/>
                </a:solidFill>
                <a:cs typeface="Arial" pitchFamily="34" charset="0"/>
              </a:rPr>
              <a:t>4 Million</a:t>
            </a:r>
            <a:r>
              <a:rPr lang="en-US" sz="3600">
                <a:solidFill>
                  <a:srgbClr val="000000"/>
                </a:solidFill>
                <a:cs typeface="Arial" pitchFamily="34" charset="0"/>
              </a:rPr>
              <a:t> </a:t>
            </a:r>
            <a:br>
              <a:rPr lang="en-US" b="0">
                <a:solidFill>
                  <a:srgbClr val="000000"/>
                </a:solidFill>
                <a:cs typeface="Arial" pitchFamily="34" charset="0"/>
              </a:rPr>
            </a:br>
            <a:r>
              <a:rPr lang="en-US" b="0">
                <a:solidFill>
                  <a:srgbClr val="000000"/>
                </a:solidFill>
                <a:cs typeface="Arial" pitchFamily="34" charset="0"/>
              </a:rPr>
              <a:t>fax machines</a:t>
            </a:r>
          </a:p>
        </p:txBody>
      </p:sp>
      <p:sp>
        <p:nvSpPr>
          <p:cNvPr id="21" name="TextBox 20">
            <a:extLst>
              <a:ext uri="{FF2B5EF4-FFF2-40B4-BE49-F238E27FC236}">
                <a16:creationId xmlns:a16="http://schemas.microsoft.com/office/drawing/2014/main" id="{5E4F6F66-47CB-4B80-8BC1-B2ED691C56F2}"/>
              </a:ext>
            </a:extLst>
          </p:cNvPr>
          <p:cNvSpPr txBox="1">
            <a:spLocks noChangeArrowheads="1"/>
          </p:cNvSpPr>
          <p:nvPr/>
        </p:nvSpPr>
        <p:spPr bwMode="gray">
          <a:xfrm>
            <a:off x="228600" y="3322638"/>
            <a:ext cx="4294188"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3600" dirty="0">
                <a:solidFill>
                  <a:srgbClr val="004FA6"/>
                </a:solidFill>
                <a:cs typeface="Arial" pitchFamily="34" charset="0"/>
              </a:rPr>
              <a:t>161.6 Billion</a:t>
            </a:r>
            <a:br>
              <a:rPr lang="en-US" sz="3600" dirty="0">
                <a:solidFill>
                  <a:srgbClr val="004FA6"/>
                </a:solidFill>
                <a:cs typeface="Arial" pitchFamily="34" charset="0"/>
              </a:rPr>
            </a:br>
            <a:r>
              <a:rPr lang="en-US" b="0" dirty="0">
                <a:solidFill>
                  <a:srgbClr val="000000"/>
                </a:solidFill>
                <a:cs typeface="Arial" pitchFamily="34" charset="0"/>
              </a:rPr>
              <a:t>pieces of mail were handled by the USPS</a:t>
            </a:r>
            <a:endParaRPr lang="en-US" sz="3600" dirty="0">
              <a:solidFill>
                <a:srgbClr val="004FA6"/>
              </a:solidFill>
              <a:cs typeface="Arial" pitchFamily="34" charset="0"/>
            </a:endParaRPr>
          </a:p>
        </p:txBody>
      </p:sp>
      <p:sp>
        <p:nvSpPr>
          <p:cNvPr id="22" name="TextBox 4">
            <a:extLst>
              <a:ext uri="{FF2B5EF4-FFF2-40B4-BE49-F238E27FC236}">
                <a16:creationId xmlns:a16="http://schemas.microsoft.com/office/drawing/2014/main" id="{1FFB916F-BEB5-4569-9F4C-147BABCFCDDB}"/>
              </a:ext>
            </a:extLst>
          </p:cNvPr>
          <p:cNvSpPr txBox="1">
            <a:spLocks noChangeArrowheads="1"/>
          </p:cNvSpPr>
          <p:nvPr/>
        </p:nvSpPr>
        <p:spPr bwMode="gray">
          <a:xfrm>
            <a:off x="228600" y="1352550"/>
            <a:ext cx="4760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3600" dirty="0">
                <a:solidFill>
                  <a:srgbClr val="004FA6"/>
                </a:solidFill>
                <a:cs typeface="Arial" pitchFamily="34" charset="0"/>
              </a:rPr>
              <a:t>62 Million </a:t>
            </a:r>
            <a:br>
              <a:rPr lang="en-US" sz="3600" dirty="0">
                <a:solidFill>
                  <a:srgbClr val="004FA6"/>
                </a:solidFill>
                <a:cs typeface="Arial" pitchFamily="34" charset="0"/>
              </a:rPr>
            </a:br>
            <a:r>
              <a:rPr lang="en-US" b="0" dirty="0">
                <a:solidFill>
                  <a:srgbClr val="000000"/>
                </a:solidFill>
                <a:cs typeface="Arial" pitchFamily="34" charset="0"/>
              </a:rPr>
              <a:t>total US daily newspaper circulation</a:t>
            </a:r>
            <a:endParaRPr lang="en-US" sz="3600" dirty="0">
              <a:solidFill>
                <a:srgbClr val="004FA6"/>
              </a:solidFill>
              <a:cs typeface="Arial" pitchFamily="34" charset="0"/>
            </a:endParaRPr>
          </a:p>
        </p:txBody>
      </p:sp>
      <p:sp>
        <p:nvSpPr>
          <p:cNvPr id="23" name="TextBox 22">
            <a:extLst>
              <a:ext uri="{FF2B5EF4-FFF2-40B4-BE49-F238E27FC236}">
                <a16:creationId xmlns:a16="http://schemas.microsoft.com/office/drawing/2014/main" id="{B827E056-5554-4E42-A54C-7D95EC483210}"/>
              </a:ext>
            </a:extLst>
          </p:cNvPr>
          <p:cNvSpPr txBox="1">
            <a:spLocks noChangeArrowheads="1"/>
          </p:cNvSpPr>
          <p:nvPr/>
        </p:nvSpPr>
        <p:spPr bwMode="gray">
          <a:xfrm>
            <a:off x="228600" y="2341563"/>
            <a:ext cx="42941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3600" dirty="0">
                <a:solidFill>
                  <a:srgbClr val="004FA6"/>
                </a:solidFill>
                <a:cs typeface="Arial" pitchFamily="34" charset="0"/>
              </a:rPr>
              <a:t>40% of the US</a:t>
            </a:r>
            <a:br>
              <a:rPr lang="en-US" b="0" dirty="0">
                <a:solidFill>
                  <a:srgbClr val="000000"/>
                </a:solidFill>
                <a:cs typeface="Arial" pitchFamily="34" charset="0"/>
              </a:rPr>
            </a:br>
            <a:r>
              <a:rPr lang="en-US" b="0" dirty="0">
                <a:solidFill>
                  <a:srgbClr val="000000"/>
                </a:solidFill>
                <a:cs typeface="Arial" pitchFamily="34" charset="0"/>
              </a:rPr>
              <a:t>watched network news nightly</a:t>
            </a:r>
          </a:p>
        </p:txBody>
      </p:sp>
    </p:spTree>
    <p:extLst>
      <p:ext uri="{BB962C8B-B14F-4D97-AF65-F5344CB8AC3E}">
        <p14:creationId xmlns:p14="http://schemas.microsoft.com/office/powerpoint/2010/main" val="37732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13</a:t>
            </a:fld>
            <a:endParaRPr lang="en-US" dirty="0"/>
          </a:p>
        </p:txBody>
      </p:sp>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Today People Around the World Are Linked </a:t>
            </a:r>
          </a:p>
        </p:txBody>
      </p:sp>
      <p:sp>
        <p:nvSpPr>
          <p:cNvPr id="10" name="Slide Number Placeholder 3">
            <a:extLst>
              <a:ext uri="{FF2B5EF4-FFF2-40B4-BE49-F238E27FC236}">
                <a16:creationId xmlns:a16="http://schemas.microsoft.com/office/drawing/2014/main" id="{B017E4F0-2261-437F-B1C7-815272A8C728}"/>
              </a:ext>
            </a:extLst>
          </p:cNvPr>
          <p:cNvSpPr txBox="1">
            <a:spLocks/>
          </p:cNvSpPr>
          <p:nvPr/>
        </p:nvSpPr>
        <p:spPr>
          <a:xfrm>
            <a:off x="8504434" y="6536549"/>
            <a:ext cx="365760" cy="164592"/>
          </a:xfrm>
          <a:prstGeom prst="rect">
            <a:avLst/>
          </a:prstGeom>
        </p:spPr>
        <p:txBody>
          <a:bodyPr vert="horz" lIns="0" tIns="0" rIns="0" bIns="0" rtlCol="0" anchor="b" anchorCtr="0"/>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EE4CCE-E124-4EEF-808B-DF88997C2318}" type="slidenum">
              <a:rPr lang="en-US" smtClean="0"/>
              <a:pPr/>
              <a:t>13</a:t>
            </a:fld>
            <a:endParaRPr lang="en-US" dirty="0"/>
          </a:p>
        </p:txBody>
      </p:sp>
      <p:sp>
        <p:nvSpPr>
          <p:cNvPr id="11" name="Text Placeholder 4">
            <a:extLst>
              <a:ext uri="{FF2B5EF4-FFF2-40B4-BE49-F238E27FC236}">
                <a16:creationId xmlns:a16="http://schemas.microsoft.com/office/drawing/2014/main" id="{0F05DCB4-8F12-4880-BBEB-67D2CEAA1978}"/>
              </a:ext>
            </a:extLst>
          </p:cNvPr>
          <p:cNvSpPr txBox="1">
            <a:spLocks/>
          </p:cNvSpPr>
          <p:nvPr/>
        </p:nvSpPr>
        <p:spPr>
          <a:xfrm>
            <a:off x="274320" y="6249142"/>
            <a:ext cx="8503920" cy="446276"/>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Sources: World Development Indicators: United Nations, World Population Prospects. Facebook.com, Instagram.com, Twitter.com, Snapchat.com, Tencent.com. Logos are trademarks of their respective owners and are used for illustrative purposes and should not be construed as an endorsement or sponsorship of Franklin Templeton Investments. </a:t>
            </a:r>
            <a:endParaRPr lang="en-US" dirty="0"/>
          </a:p>
        </p:txBody>
      </p:sp>
      <p:grpSp>
        <p:nvGrpSpPr>
          <p:cNvPr id="13" name="Group 4">
            <a:extLst>
              <a:ext uri="{FF2B5EF4-FFF2-40B4-BE49-F238E27FC236}">
                <a16:creationId xmlns:a16="http://schemas.microsoft.com/office/drawing/2014/main" id="{0FE32B9B-CDBC-4C9A-844F-8F28A0135F4A}"/>
              </a:ext>
            </a:extLst>
          </p:cNvPr>
          <p:cNvGrpSpPr>
            <a:grpSpLocks noChangeAspect="1"/>
          </p:cNvGrpSpPr>
          <p:nvPr/>
        </p:nvGrpSpPr>
        <p:grpSpPr bwMode="auto">
          <a:xfrm>
            <a:off x="296638" y="2880624"/>
            <a:ext cx="1594086" cy="1507242"/>
            <a:chOff x="4299" y="1457"/>
            <a:chExt cx="1083" cy="1024"/>
          </a:xfrm>
          <a:solidFill>
            <a:srgbClr val="C9C9C9"/>
          </a:solidFill>
        </p:grpSpPr>
        <p:sp>
          <p:nvSpPr>
            <p:cNvPr id="16" name="Freeform 5">
              <a:extLst>
                <a:ext uri="{FF2B5EF4-FFF2-40B4-BE49-F238E27FC236}">
                  <a16:creationId xmlns:a16="http://schemas.microsoft.com/office/drawing/2014/main" id="{54377AA6-0EEE-42E3-9C50-E19304E4126E}"/>
                </a:ext>
              </a:extLst>
            </p:cNvPr>
            <p:cNvSpPr>
              <a:spLocks/>
            </p:cNvSpPr>
            <p:nvPr/>
          </p:nvSpPr>
          <p:spPr bwMode="auto">
            <a:xfrm>
              <a:off x="4989" y="1870"/>
              <a:ext cx="23" cy="37"/>
            </a:xfrm>
            <a:custGeom>
              <a:avLst/>
              <a:gdLst>
                <a:gd name="T0" fmla="*/ 4 w 23"/>
                <a:gd name="T1" fmla="*/ 17 h 37"/>
                <a:gd name="T2" fmla="*/ 18 w 23"/>
                <a:gd name="T3" fmla="*/ 37 h 37"/>
                <a:gd name="T4" fmla="*/ 21 w 23"/>
                <a:gd name="T5" fmla="*/ 36 h 37"/>
                <a:gd name="T6" fmla="*/ 22 w 23"/>
                <a:gd name="T7" fmla="*/ 24 h 37"/>
                <a:gd name="T8" fmla="*/ 23 w 23"/>
                <a:gd name="T9" fmla="*/ 10 h 37"/>
                <a:gd name="T10" fmla="*/ 22 w 23"/>
                <a:gd name="T11" fmla="*/ 1 h 37"/>
                <a:gd name="T12" fmla="*/ 17 w 23"/>
                <a:gd name="T13" fmla="*/ 0 h 37"/>
                <a:gd name="T14" fmla="*/ 11 w 23"/>
                <a:gd name="T15" fmla="*/ 6 h 37"/>
                <a:gd name="T16" fmla="*/ 0 w 23"/>
                <a:gd name="T17" fmla="*/ 10 h 37"/>
                <a:gd name="T18" fmla="*/ 4 w 23"/>
                <a:gd name="T19"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4" y="17"/>
                  </a:moveTo>
                  <a:lnTo>
                    <a:pt x="18" y="37"/>
                  </a:lnTo>
                  <a:lnTo>
                    <a:pt x="21" y="36"/>
                  </a:lnTo>
                  <a:lnTo>
                    <a:pt x="22" y="24"/>
                  </a:lnTo>
                  <a:lnTo>
                    <a:pt x="23" y="10"/>
                  </a:lnTo>
                  <a:lnTo>
                    <a:pt x="22" y="1"/>
                  </a:lnTo>
                  <a:lnTo>
                    <a:pt x="17" y="0"/>
                  </a:lnTo>
                  <a:lnTo>
                    <a:pt x="11" y="6"/>
                  </a:lnTo>
                  <a:lnTo>
                    <a:pt x="0" y="10"/>
                  </a:lnTo>
                  <a:lnTo>
                    <a:pt x="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B63B520C-F73D-4DE4-AEAF-2E8FF00B6B8C}"/>
                </a:ext>
              </a:extLst>
            </p:cNvPr>
            <p:cNvSpPr>
              <a:spLocks noEditPoints="1"/>
            </p:cNvSpPr>
            <p:nvPr/>
          </p:nvSpPr>
          <p:spPr bwMode="auto">
            <a:xfrm>
              <a:off x="4299" y="1457"/>
              <a:ext cx="1083" cy="1024"/>
            </a:xfrm>
            <a:custGeom>
              <a:avLst/>
              <a:gdLst>
                <a:gd name="T0" fmla="*/ 2137 w 2435"/>
                <a:gd name="T1" fmla="*/ 555 h 2304"/>
                <a:gd name="T2" fmla="*/ 1581 w 2435"/>
                <a:gd name="T3" fmla="*/ 83 h 2304"/>
                <a:gd name="T4" fmla="*/ 1117 w 2435"/>
                <a:gd name="T5" fmla="*/ 1 h 2304"/>
                <a:gd name="T6" fmla="*/ 777 w 2435"/>
                <a:gd name="T7" fmla="*/ 63 h 2304"/>
                <a:gd name="T8" fmla="*/ 545 w 2435"/>
                <a:gd name="T9" fmla="*/ 173 h 2304"/>
                <a:gd name="T10" fmla="*/ 267 w 2435"/>
                <a:gd name="T11" fmla="*/ 414 h 2304"/>
                <a:gd name="T12" fmla="*/ 129 w 2435"/>
                <a:gd name="T13" fmla="*/ 622 h 2304"/>
                <a:gd name="T14" fmla="*/ 9 w 2435"/>
                <a:gd name="T15" fmla="*/ 1012 h 2304"/>
                <a:gd name="T16" fmla="*/ 13 w 2435"/>
                <a:gd name="T17" fmla="*/ 1319 h 2304"/>
                <a:gd name="T18" fmla="*/ 82 w 2435"/>
                <a:gd name="T19" fmla="*/ 1578 h 2304"/>
                <a:gd name="T20" fmla="*/ 200 w 2435"/>
                <a:gd name="T21" fmla="*/ 1800 h 2304"/>
                <a:gd name="T22" fmla="*/ 338 w 2435"/>
                <a:gd name="T23" fmla="*/ 1816 h 2304"/>
                <a:gd name="T24" fmla="*/ 335 w 2435"/>
                <a:gd name="T25" fmla="*/ 1555 h 2304"/>
                <a:gd name="T26" fmla="*/ 105 w 2435"/>
                <a:gd name="T27" fmla="*/ 1189 h 2304"/>
                <a:gd name="T28" fmla="*/ 94 w 2435"/>
                <a:gd name="T29" fmla="*/ 895 h 2304"/>
                <a:gd name="T30" fmla="*/ 382 w 2435"/>
                <a:gd name="T31" fmla="*/ 504 h 2304"/>
                <a:gd name="T32" fmla="*/ 519 w 2435"/>
                <a:gd name="T33" fmla="*/ 436 h 2304"/>
                <a:gd name="T34" fmla="*/ 495 w 2435"/>
                <a:gd name="T35" fmla="*/ 299 h 2304"/>
                <a:gd name="T36" fmla="*/ 678 w 2435"/>
                <a:gd name="T37" fmla="*/ 259 h 2304"/>
                <a:gd name="T38" fmla="*/ 860 w 2435"/>
                <a:gd name="T39" fmla="*/ 118 h 2304"/>
                <a:gd name="T40" fmla="*/ 731 w 2435"/>
                <a:gd name="T41" fmla="*/ 285 h 2304"/>
                <a:gd name="T42" fmla="*/ 815 w 2435"/>
                <a:gd name="T43" fmla="*/ 316 h 2304"/>
                <a:gd name="T44" fmla="*/ 1066 w 2435"/>
                <a:gd name="T45" fmla="*/ 171 h 2304"/>
                <a:gd name="T46" fmla="*/ 1316 w 2435"/>
                <a:gd name="T47" fmla="*/ 136 h 2304"/>
                <a:gd name="T48" fmla="*/ 1436 w 2435"/>
                <a:gd name="T49" fmla="*/ 90 h 2304"/>
                <a:gd name="T50" fmla="*/ 1448 w 2435"/>
                <a:gd name="T51" fmla="*/ 275 h 2304"/>
                <a:gd name="T52" fmla="*/ 1304 w 2435"/>
                <a:gd name="T53" fmla="*/ 293 h 2304"/>
                <a:gd name="T54" fmla="*/ 1159 w 2435"/>
                <a:gd name="T55" fmla="*/ 382 h 2304"/>
                <a:gd name="T56" fmla="*/ 1156 w 2435"/>
                <a:gd name="T57" fmla="*/ 467 h 2304"/>
                <a:gd name="T58" fmla="*/ 1243 w 2435"/>
                <a:gd name="T59" fmla="*/ 505 h 2304"/>
                <a:gd name="T60" fmla="*/ 1272 w 2435"/>
                <a:gd name="T61" fmla="*/ 358 h 2304"/>
                <a:gd name="T62" fmla="*/ 1360 w 2435"/>
                <a:gd name="T63" fmla="*/ 437 h 2304"/>
                <a:gd name="T64" fmla="*/ 1305 w 2435"/>
                <a:gd name="T65" fmla="*/ 527 h 2304"/>
                <a:gd name="T66" fmla="*/ 1211 w 2435"/>
                <a:gd name="T67" fmla="*/ 544 h 2304"/>
                <a:gd name="T68" fmla="*/ 1156 w 2435"/>
                <a:gd name="T69" fmla="*/ 540 h 2304"/>
                <a:gd name="T70" fmla="*/ 1049 w 2435"/>
                <a:gd name="T71" fmla="*/ 626 h 2304"/>
                <a:gd name="T72" fmla="*/ 1012 w 2435"/>
                <a:gd name="T73" fmla="*/ 678 h 2304"/>
                <a:gd name="T74" fmla="*/ 884 w 2435"/>
                <a:gd name="T75" fmla="*/ 775 h 2304"/>
                <a:gd name="T76" fmla="*/ 985 w 2435"/>
                <a:gd name="T77" fmla="*/ 865 h 2304"/>
                <a:gd name="T78" fmla="*/ 1071 w 2435"/>
                <a:gd name="T79" fmla="*/ 745 h 2304"/>
                <a:gd name="T80" fmla="*/ 1235 w 2435"/>
                <a:gd name="T81" fmla="*/ 785 h 2304"/>
                <a:gd name="T82" fmla="*/ 1292 w 2435"/>
                <a:gd name="T83" fmla="*/ 821 h 2304"/>
                <a:gd name="T84" fmla="*/ 1284 w 2435"/>
                <a:gd name="T85" fmla="*/ 784 h 2304"/>
                <a:gd name="T86" fmla="*/ 1207 w 2435"/>
                <a:gd name="T87" fmla="*/ 708 h 2304"/>
                <a:gd name="T88" fmla="*/ 1306 w 2435"/>
                <a:gd name="T89" fmla="*/ 757 h 2304"/>
                <a:gd name="T90" fmla="*/ 1385 w 2435"/>
                <a:gd name="T91" fmla="*/ 817 h 2304"/>
                <a:gd name="T92" fmla="*/ 1455 w 2435"/>
                <a:gd name="T93" fmla="*/ 719 h 2304"/>
                <a:gd name="T94" fmla="*/ 1574 w 2435"/>
                <a:gd name="T95" fmla="*/ 746 h 2304"/>
                <a:gd name="T96" fmla="*/ 1474 w 2435"/>
                <a:gd name="T97" fmla="*/ 856 h 2304"/>
                <a:gd name="T98" fmla="*/ 1590 w 2435"/>
                <a:gd name="T99" fmla="*/ 928 h 2304"/>
                <a:gd name="T100" fmla="*/ 1692 w 2435"/>
                <a:gd name="T101" fmla="*/ 1111 h 2304"/>
                <a:gd name="T102" fmla="*/ 1926 w 2435"/>
                <a:gd name="T103" fmla="*/ 1150 h 2304"/>
                <a:gd name="T104" fmla="*/ 1948 w 2435"/>
                <a:gd name="T105" fmla="*/ 990 h 2304"/>
                <a:gd name="T106" fmla="*/ 1852 w 2435"/>
                <a:gd name="T107" fmla="*/ 979 h 2304"/>
                <a:gd name="T108" fmla="*/ 1862 w 2435"/>
                <a:gd name="T109" fmla="*/ 942 h 2304"/>
                <a:gd name="T110" fmla="*/ 2036 w 2435"/>
                <a:gd name="T111" fmla="*/ 908 h 2304"/>
                <a:gd name="T112" fmla="*/ 2223 w 2435"/>
                <a:gd name="T113" fmla="*/ 1104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5" h="2304">
                  <a:moveTo>
                    <a:pt x="2236" y="763"/>
                  </a:moveTo>
                  <a:cubicBezTo>
                    <a:pt x="2234" y="759"/>
                    <a:pt x="2233" y="754"/>
                    <a:pt x="2231" y="750"/>
                  </a:cubicBezTo>
                  <a:cubicBezTo>
                    <a:pt x="2225" y="733"/>
                    <a:pt x="2218" y="717"/>
                    <a:pt x="2211" y="700"/>
                  </a:cubicBezTo>
                  <a:cubicBezTo>
                    <a:pt x="2208" y="693"/>
                    <a:pt x="2205" y="686"/>
                    <a:pt x="2201" y="678"/>
                  </a:cubicBezTo>
                  <a:cubicBezTo>
                    <a:pt x="2199" y="673"/>
                    <a:pt x="2197" y="668"/>
                    <a:pt x="2194" y="662"/>
                  </a:cubicBezTo>
                  <a:cubicBezTo>
                    <a:pt x="2188" y="649"/>
                    <a:pt x="2182" y="636"/>
                    <a:pt x="2175" y="623"/>
                  </a:cubicBezTo>
                  <a:cubicBezTo>
                    <a:pt x="2174" y="621"/>
                    <a:pt x="2173" y="620"/>
                    <a:pt x="2173" y="619"/>
                  </a:cubicBezTo>
                  <a:cubicBezTo>
                    <a:pt x="2162" y="598"/>
                    <a:pt x="2151" y="578"/>
                    <a:pt x="2139" y="559"/>
                  </a:cubicBezTo>
                  <a:cubicBezTo>
                    <a:pt x="2139" y="558"/>
                    <a:pt x="2138" y="556"/>
                    <a:pt x="2137" y="555"/>
                  </a:cubicBezTo>
                  <a:cubicBezTo>
                    <a:pt x="2124" y="535"/>
                    <a:pt x="2111" y="514"/>
                    <a:pt x="2098" y="495"/>
                  </a:cubicBezTo>
                  <a:cubicBezTo>
                    <a:pt x="2097" y="494"/>
                    <a:pt x="2097" y="494"/>
                    <a:pt x="2097" y="493"/>
                  </a:cubicBezTo>
                  <a:cubicBezTo>
                    <a:pt x="2010" y="369"/>
                    <a:pt x="1902" y="266"/>
                    <a:pt x="1780" y="187"/>
                  </a:cubicBezTo>
                  <a:cubicBezTo>
                    <a:pt x="1780" y="186"/>
                    <a:pt x="1779" y="186"/>
                    <a:pt x="1778" y="185"/>
                  </a:cubicBezTo>
                  <a:cubicBezTo>
                    <a:pt x="1758" y="173"/>
                    <a:pt x="1738" y="160"/>
                    <a:pt x="1718" y="149"/>
                  </a:cubicBezTo>
                  <a:cubicBezTo>
                    <a:pt x="1716" y="148"/>
                    <a:pt x="1714" y="147"/>
                    <a:pt x="1712" y="146"/>
                  </a:cubicBezTo>
                  <a:cubicBezTo>
                    <a:pt x="1692" y="135"/>
                    <a:pt x="1672" y="124"/>
                    <a:pt x="1651" y="114"/>
                  </a:cubicBezTo>
                  <a:cubicBezTo>
                    <a:pt x="1649" y="113"/>
                    <a:pt x="1647" y="112"/>
                    <a:pt x="1645" y="111"/>
                  </a:cubicBezTo>
                  <a:cubicBezTo>
                    <a:pt x="1624" y="101"/>
                    <a:pt x="1603" y="92"/>
                    <a:pt x="1581" y="83"/>
                  </a:cubicBezTo>
                  <a:cubicBezTo>
                    <a:pt x="1580" y="83"/>
                    <a:pt x="1579" y="82"/>
                    <a:pt x="1577" y="82"/>
                  </a:cubicBezTo>
                  <a:cubicBezTo>
                    <a:pt x="1556" y="73"/>
                    <a:pt x="1533" y="65"/>
                    <a:pt x="1511" y="58"/>
                  </a:cubicBezTo>
                  <a:cubicBezTo>
                    <a:pt x="1510" y="57"/>
                    <a:pt x="1509" y="57"/>
                    <a:pt x="1509" y="57"/>
                  </a:cubicBezTo>
                  <a:cubicBezTo>
                    <a:pt x="1485" y="49"/>
                    <a:pt x="1462" y="43"/>
                    <a:pt x="1438" y="37"/>
                  </a:cubicBezTo>
                  <a:cubicBezTo>
                    <a:pt x="1438" y="36"/>
                    <a:pt x="1437" y="36"/>
                    <a:pt x="1436" y="36"/>
                  </a:cubicBezTo>
                  <a:cubicBezTo>
                    <a:pt x="1436" y="36"/>
                    <a:pt x="1436" y="36"/>
                    <a:pt x="1436" y="36"/>
                  </a:cubicBezTo>
                  <a:cubicBezTo>
                    <a:pt x="1343" y="12"/>
                    <a:pt x="1248" y="0"/>
                    <a:pt x="1151" y="0"/>
                  </a:cubicBezTo>
                  <a:cubicBezTo>
                    <a:pt x="1144" y="0"/>
                    <a:pt x="1137" y="0"/>
                    <a:pt x="1130" y="1"/>
                  </a:cubicBezTo>
                  <a:cubicBezTo>
                    <a:pt x="1126" y="1"/>
                    <a:pt x="1121" y="1"/>
                    <a:pt x="1117" y="1"/>
                  </a:cubicBezTo>
                  <a:cubicBezTo>
                    <a:pt x="1078" y="2"/>
                    <a:pt x="1039" y="5"/>
                    <a:pt x="1001" y="10"/>
                  </a:cubicBezTo>
                  <a:cubicBezTo>
                    <a:pt x="995" y="11"/>
                    <a:pt x="989" y="12"/>
                    <a:pt x="983" y="13"/>
                  </a:cubicBezTo>
                  <a:cubicBezTo>
                    <a:pt x="973" y="14"/>
                    <a:pt x="962" y="16"/>
                    <a:pt x="951" y="18"/>
                  </a:cubicBezTo>
                  <a:cubicBezTo>
                    <a:pt x="943" y="19"/>
                    <a:pt x="936" y="21"/>
                    <a:pt x="928" y="22"/>
                  </a:cubicBezTo>
                  <a:cubicBezTo>
                    <a:pt x="915" y="25"/>
                    <a:pt x="901" y="28"/>
                    <a:pt x="887" y="31"/>
                  </a:cubicBezTo>
                  <a:cubicBezTo>
                    <a:pt x="876" y="34"/>
                    <a:pt x="864" y="37"/>
                    <a:pt x="852" y="40"/>
                  </a:cubicBezTo>
                  <a:cubicBezTo>
                    <a:pt x="845" y="42"/>
                    <a:pt x="837" y="44"/>
                    <a:pt x="830" y="46"/>
                  </a:cubicBezTo>
                  <a:cubicBezTo>
                    <a:pt x="818" y="50"/>
                    <a:pt x="806" y="54"/>
                    <a:pt x="794" y="57"/>
                  </a:cubicBezTo>
                  <a:cubicBezTo>
                    <a:pt x="789" y="59"/>
                    <a:pt x="783" y="61"/>
                    <a:pt x="777" y="63"/>
                  </a:cubicBezTo>
                  <a:cubicBezTo>
                    <a:pt x="760" y="69"/>
                    <a:pt x="743" y="75"/>
                    <a:pt x="726" y="82"/>
                  </a:cubicBezTo>
                  <a:cubicBezTo>
                    <a:pt x="722" y="84"/>
                    <a:pt x="718" y="85"/>
                    <a:pt x="714" y="87"/>
                  </a:cubicBezTo>
                  <a:cubicBezTo>
                    <a:pt x="699" y="93"/>
                    <a:pt x="684" y="100"/>
                    <a:pt x="670" y="106"/>
                  </a:cubicBezTo>
                  <a:cubicBezTo>
                    <a:pt x="667" y="107"/>
                    <a:pt x="665" y="108"/>
                    <a:pt x="662" y="110"/>
                  </a:cubicBezTo>
                  <a:cubicBezTo>
                    <a:pt x="661" y="110"/>
                    <a:pt x="659" y="111"/>
                    <a:pt x="658" y="112"/>
                  </a:cubicBezTo>
                  <a:cubicBezTo>
                    <a:pt x="642" y="120"/>
                    <a:pt x="626" y="127"/>
                    <a:pt x="610" y="136"/>
                  </a:cubicBezTo>
                  <a:cubicBezTo>
                    <a:pt x="607" y="137"/>
                    <a:pt x="604" y="139"/>
                    <a:pt x="601" y="141"/>
                  </a:cubicBezTo>
                  <a:cubicBezTo>
                    <a:pt x="590" y="147"/>
                    <a:pt x="578" y="154"/>
                    <a:pt x="566" y="161"/>
                  </a:cubicBezTo>
                  <a:cubicBezTo>
                    <a:pt x="559" y="165"/>
                    <a:pt x="552" y="169"/>
                    <a:pt x="545" y="173"/>
                  </a:cubicBezTo>
                  <a:cubicBezTo>
                    <a:pt x="538" y="178"/>
                    <a:pt x="531" y="182"/>
                    <a:pt x="524" y="187"/>
                  </a:cubicBezTo>
                  <a:cubicBezTo>
                    <a:pt x="516" y="192"/>
                    <a:pt x="508" y="197"/>
                    <a:pt x="500" y="203"/>
                  </a:cubicBezTo>
                  <a:cubicBezTo>
                    <a:pt x="496" y="205"/>
                    <a:pt x="492" y="208"/>
                    <a:pt x="488" y="211"/>
                  </a:cubicBezTo>
                  <a:cubicBezTo>
                    <a:pt x="456" y="233"/>
                    <a:pt x="426" y="257"/>
                    <a:pt x="397" y="283"/>
                  </a:cubicBezTo>
                  <a:cubicBezTo>
                    <a:pt x="395" y="284"/>
                    <a:pt x="393" y="286"/>
                    <a:pt x="391" y="288"/>
                  </a:cubicBezTo>
                  <a:cubicBezTo>
                    <a:pt x="381" y="297"/>
                    <a:pt x="371" y="306"/>
                    <a:pt x="361" y="315"/>
                  </a:cubicBezTo>
                  <a:cubicBezTo>
                    <a:pt x="360" y="316"/>
                    <a:pt x="359" y="317"/>
                    <a:pt x="358" y="318"/>
                  </a:cubicBezTo>
                  <a:cubicBezTo>
                    <a:pt x="328" y="346"/>
                    <a:pt x="300" y="376"/>
                    <a:pt x="274" y="407"/>
                  </a:cubicBezTo>
                  <a:cubicBezTo>
                    <a:pt x="272" y="409"/>
                    <a:pt x="269" y="412"/>
                    <a:pt x="267" y="414"/>
                  </a:cubicBezTo>
                  <a:cubicBezTo>
                    <a:pt x="260" y="423"/>
                    <a:pt x="253" y="432"/>
                    <a:pt x="246" y="441"/>
                  </a:cubicBezTo>
                  <a:cubicBezTo>
                    <a:pt x="243" y="445"/>
                    <a:pt x="239" y="450"/>
                    <a:pt x="236" y="454"/>
                  </a:cubicBezTo>
                  <a:cubicBezTo>
                    <a:pt x="230" y="462"/>
                    <a:pt x="223" y="471"/>
                    <a:pt x="217" y="479"/>
                  </a:cubicBezTo>
                  <a:cubicBezTo>
                    <a:pt x="213" y="485"/>
                    <a:pt x="209" y="491"/>
                    <a:pt x="205" y="496"/>
                  </a:cubicBezTo>
                  <a:cubicBezTo>
                    <a:pt x="200" y="504"/>
                    <a:pt x="195" y="512"/>
                    <a:pt x="190" y="519"/>
                  </a:cubicBezTo>
                  <a:cubicBezTo>
                    <a:pt x="181" y="532"/>
                    <a:pt x="173" y="545"/>
                    <a:pt x="165" y="559"/>
                  </a:cubicBezTo>
                  <a:cubicBezTo>
                    <a:pt x="161" y="564"/>
                    <a:pt x="158" y="570"/>
                    <a:pt x="155" y="576"/>
                  </a:cubicBezTo>
                  <a:cubicBezTo>
                    <a:pt x="150" y="585"/>
                    <a:pt x="144" y="594"/>
                    <a:pt x="139" y="604"/>
                  </a:cubicBezTo>
                  <a:cubicBezTo>
                    <a:pt x="136" y="610"/>
                    <a:pt x="133" y="616"/>
                    <a:pt x="129" y="622"/>
                  </a:cubicBezTo>
                  <a:cubicBezTo>
                    <a:pt x="125" y="631"/>
                    <a:pt x="120" y="640"/>
                    <a:pt x="116" y="650"/>
                  </a:cubicBezTo>
                  <a:cubicBezTo>
                    <a:pt x="113" y="656"/>
                    <a:pt x="110" y="662"/>
                    <a:pt x="107" y="669"/>
                  </a:cubicBezTo>
                  <a:cubicBezTo>
                    <a:pt x="102" y="678"/>
                    <a:pt x="98" y="688"/>
                    <a:pt x="94" y="698"/>
                  </a:cubicBezTo>
                  <a:cubicBezTo>
                    <a:pt x="91" y="704"/>
                    <a:pt x="89" y="710"/>
                    <a:pt x="86" y="716"/>
                  </a:cubicBezTo>
                  <a:cubicBezTo>
                    <a:pt x="85" y="718"/>
                    <a:pt x="84" y="720"/>
                    <a:pt x="83" y="722"/>
                  </a:cubicBezTo>
                  <a:cubicBezTo>
                    <a:pt x="84" y="722"/>
                    <a:pt x="84" y="722"/>
                    <a:pt x="84" y="722"/>
                  </a:cubicBezTo>
                  <a:cubicBezTo>
                    <a:pt x="48" y="811"/>
                    <a:pt x="23" y="905"/>
                    <a:pt x="10" y="1002"/>
                  </a:cubicBezTo>
                  <a:cubicBezTo>
                    <a:pt x="10" y="1002"/>
                    <a:pt x="10" y="1002"/>
                    <a:pt x="10" y="1002"/>
                  </a:cubicBezTo>
                  <a:cubicBezTo>
                    <a:pt x="10" y="1005"/>
                    <a:pt x="9" y="1009"/>
                    <a:pt x="9" y="1012"/>
                  </a:cubicBezTo>
                  <a:cubicBezTo>
                    <a:pt x="7" y="1029"/>
                    <a:pt x="5" y="1047"/>
                    <a:pt x="4" y="1064"/>
                  </a:cubicBezTo>
                  <a:cubicBezTo>
                    <a:pt x="3" y="1069"/>
                    <a:pt x="3" y="1074"/>
                    <a:pt x="3" y="1079"/>
                  </a:cubicBezTo>
                  <a:cubicBezTo>
                    <a:pt x="2" y="1095"/>
                    <a:pt x="1" y="1111"/>
                    <a:pt x="1" y="1128"/>
                  </a:cubicBezTo>
                  <a:cubicBezTo>
                    <a:pt x="1" y="1133"/>
                    <a:pt x="1" y="1137"/>
                    <a:pt x="1" y="1142"/>
                  </a:cubicBezTo>
                  <a:cubicBezTo>
                    <a:pt x="0" y="1158"/>
                    <a:pt x="1" y="1175"/>
                    <a:pt x="1" y="1192"/>
                  </a:cubicBezTo>
                  <a:cubicBezTo>
                    <a:pt x="1" y="1196"/>
                    <a:pt x="1" y="1200"/>
                    <a:pt x="2" y="1205"/>
                  </a:cubicBezTo>
                  <a:cubicBezTo>
                    <a:pt x="2" y="1222"/>
                    <a:pt x="4" y="1239"/>
                    <a:pt x="5" y="1256"/>
                  </a:cubicBezTo>
                  <a:cubicBezTo>
                    <a:pt x="5" y="1260"/>
                    <a:pt x="6" y="1264"/>
                    <a:pt x="6" y="1267"/>
                  </a:cubicBezTo>
                  <a:cubicBezTo>
                    <a:pt x="8" y="1285"/>
                    <a:pt x="10" y="1302"/>
                    <a:pt x="13" y="1319"/>
                  </a:cubicBezTo>
                  <a:cubicBezTo>
                    <a:pt x="13" y="1323"/>
                    <a:pt x="14" y="1327"/>
                    <a:pt x="14" y="1330"/>
                  </a:cubicBezTo>
                  <a:cubicBezTo>
                    <a:pt x="17" y="1347"/>
                    <a:pt x="20" y="1364"/>
                    <a:pt x="23" y="1381"/>
                  </a:cubicBezTo>
                  <a:cubicBezTo>
                    <a:pt x="24" y="1385"/>
                    <a:pt x="25" y="1389"/>
                    <a:pt x="26" y="1393"/>
                  </a:cubicBezTo>
                  <a:cubicBezTo>
                    <a:pt x="29" y="1409"/>
                    <a:pt x="33" y="1426"/>
                    <a:pt x="37" y="1442"/>
                  </a:cubicBezTo>
                  <a:cubicBezTo>
                    <a:pt x="39" y="1446"/>
                    <a:pt x="40" y="1451"/>
                    <a:pt x="41" y="1456"/>
                  </a:cubicBezTo>
                  <a:cubicBezTo>
                    <a:pt x="45" y="1470"/>
                    <a:pt x="50" y="1485"/>
                    <a:pt x="54" y="1500"/>
                  </a:cubicBezTo>
                  <a:cubicBezTo>
                    <a:pt x="56" y="1506"/>
                    <a:pt x="58" y="1512"/>
                    <a:pt x="60" y="1517"/>
                  </a:cubicBezTo>
                  <a:cubicBezTo>
                    <a:pt x="64" y="1530"/>
                    <a:pt x="69" y="1543"/>
                    <a:pt x="74" y="1556"/>
                  </a:cubicBezTo>
                  <a:cubicBezTo>
                    <a:pt x="77" y="1563"/>
                    <a:pt x="79" y="1571"/>
                    <a:pt x="82" y="1578"/>
                  </a:cubicBezTo>
                  <a:cubicBezTo>
                    <a:pt x="86" y="1589"/>
                    <a:pt x="91" y="1600"/>
                    <a:pt x="96" y="1611"/>
                  </a:cubicBezTo>
                  <a:cubicBezTo>
                    <a:pt x="100" y="1620"/>
                    <a:pt x="103" y="1628"/>
                    <a:pt x="107" y="1637"/>
                  </a:cubicBezTo>
                  <a:cubicBezTo>
                    <a:pt x="108" y="1638"/>
                    <a:pt x="109" y="1640"/>
                    <a:pt x="110" y="1642"/>
                  </a:cubicBezTo>
                  <a:cubicBezTo>
                    <a:pt x="117" y="1657"/>
                    <a:pt x="124" y="1672"/>
                    <a:pt x="132" y="1686"/>
                  </a:cubicBezTo>
                  <a:cubicBezTo>
                    <a:pt x="133" y="1689"/>
                    <a:pt x="135" y="1692"/>
                    <a:pt x="137" y="1695"/>
                  </a:cubicBezTo>
                  <a:cubicBezTo>
                    <a:pt x="145" y="1711"/>
                    <a:pt x="154" y="1727"/>
                    <a:pt x="163" y="1742"/>
                  </a:cubicBezTo>
                  <a:cubicBezTo>
                    <a:pt x="164" y="1744"/>
                    <a:pt x="165" y="1745"/>
                    <a:pt x="166" y="1747"/>
                  </a:cubicBezTo>
                  <a:cubicBezTo>
                    <a:pt x="177" y="1765"/>
                    <a:pt x="188" y="1783"/>
                    <a:pt x="200" y="1800"/>
                  </a:cubicBezTo>
                  <a:cubicBezTo>
                    <a:pt x="200" y="1800"/>
                    <a:pt x="200" y="1800"/>
                    <a:pt x="200" y="1800"/>
                  </a:cubicBezTo>
                  <a:cubicBezTo>
                    <a:pt x="417" y="2120"/>
                    <a:pt x="778" y="2304"/>
                    <a:pt x="1153" y="2304"/>
                  </a:cubicBezTo>
                  <a:cubicBezTo>
                    <a:pt x="1317" y="2304"/>
                    <a:pt x="1484" y="2269"/>
                    <a:pt x="1642" y="2194"/>
                  </a:cubicBezTo>
                  <a:cubicBezTo>
                    <a:pt x="2184" y="1940"/>
                    <a:pt x="2435" y="1316"/>
                    <a:pt x="2236" y="763"/>
                  </a:cubicBezTo>
                  <a:close/>
                  <a:moveTo>
                    <a:pt x="1622" y="2153"/>
                  </a:moveTo>
                  <a:cubicBezTo>
                    <a:pt x="1474" y="2223"/>
                    <a:pt x="1316" y="2258"/>
                    <a:pt x="1153" y="2258"/>
                  </a:cubicBezTo>
                  <a:cubicBezTo>
                    <a:pt x="813" y="2258"/>
                    <a:pt x="495" y="2100"/>
                    <a:pt x="288" y="1841"/>
                  </a:cubicBezTo>
                  <a:cubicBezTo>
                    <a:pt x="285" y="1834"/>
                    <a:pt x="282" y="1826"/>
                    <a:pt x="279" y="1818"/>
                  </a:cubicBezTo>
                  <a:cubicBezTo>
                    <a:pt x="292" y="1820"/>
                    <a:pt x="305" y="1821"/>
                    <a:pt x="317" y="1823"/>
                  </a:cubicBezTo>
                  <a:cubicBezTo>
                    <a:pt x="324" y="1820"/>
                    <a:pt x="331" y="1818"/>
                    <a:pt x="338" y="1816"/>
                  </a:cubicBezTo>
                  <a:cubicBezTo>
                    <a:pt x="341" y="1801"/>
                    <a:pt x="343" y="1786"/>
                    <a:pt x="345" y="1771"/>
                  </a:cubicBezTo>
                  <a:cubicBezTo>
                    <a:pt x="344" y="1753"/>
                    <a:pt x="342" y="1735"/>
                    <a:pt x="340" y="1716"/>
                  </a:cubicBezTo>
                  <a:cubicBezTo>
                    <a:pt x="337" y="1708"/>
                    <a:pt x="333" y="1699"/>
                    <a:pt x="330" y="1690"/>
                  </a:cubicBezTo>
                  <a:cubicBezTo>
                    <a:pt x="335" y="1687"/>
                    <a:pt x="339" y="1684"/>
                    <a:pt x="344" y="1681"/>
                  </a:cubicBezTo>
                  <a:cubicBezTo>
                    <a:pt x="346" y="1673"/>
                    <a:pt x="348" y="1664"/>
                    <a:pt x="350" y="1656"/>
                  </a:cubicBezTo>
                  <a:cubicBezTo>
                    <a:pt x="357" y="1651"/>
                    <a:pt x="363" y="1647"/>
                    <a:pt x="370" y="1642"/>
                  </a:cubicBezTo>
                  <a:cubicBezTo>
                    <a:pt x="371" y="1627"/>
                    <a:pt x="372" y="1611"/>
                    <a:pt x="373" y="1596"/>
                  </a:cubicBezTo>
                  <a:cubicBezTo>
                    <a:pt x="369" y="1587"/>
                    <a:pt x="365" y="1578"/>
                    <a:pt x="361" y="1569"/>
                  </a:cubicBezTo>
                  <a:cubicBezTo>
                    <a:pt x="352" y="1565"/>
                    <a:pt x="343" y="1560"/>
                    <a:pt x="335" y="1555"/>
                  </a:cubicBezTo>
                  <a:cubicBezTo>
                    <a:pt x="326" y="1540"/>
                    <a:pt x="317" y="1525"/>
                    <a:pt x="308" y="1510"/>
                  </a:cubicBezTo>
                  <a:cubicBezTo>
                    <a:pt x="296" y="1503"/>
                    <a:pt x="285" y="1496"/>
                    <a:pt x="273" y="1490"/>
                  </a:cubicBezTo>
                  <a:cubicBezTo>
                    <a:pt x="259" y="1481"/>
                    <a:pt x="245" y="1473"/>
                    <a:pt x="231" y="1464"/>
                  </a:cubicBezTo>
                  <a:cubicBezTo>
                    <a:pt x="223" y="1450"/>
                    <a:pt x="215" y="1436"/>
                    <a:pt x="208" y="1422"/>
                  </a:cubicBezTo>
                  <a:cubicBezTo>
                    <a:pt x="196" y="1407"/>
                    <a:pt x="185" y="1393"/>
                    <a:pt x="173" y="1378"/>
                  </a:cubicBezTo>
                  <a:cubicBezTo>
                    <a:pt x="173" y="1364"/>
                    <a:pt x="173" y="1350"/>
                    <a:pt x="173" y="1336"/>
                  </a:cubicBezTo>
                  <a:cubicBezTo>
                    <a:pt x="169" y="1324"/>
                    <a:pt x="165" y="1311"/>
                    <a:pt x="161" y="1298"/>
                  </a:cubicBezTo>
                  <a:cubicBezTo>
                    <a:pt x="150" y="1282"/>
                    <a:pt x="140" y="1265"/>
                    <a:pt x="129" y="1248"/>
                  </a:cubicBezTo>
                  <a:cubicBezTo>
                    <a:pt x="121" y="1229"/>
                    <a:pt x="113" y="1209"/>
                    <a:pt x="105" y="1189"/>
                  </a:cubicBezTo>
                  <a:cubicBezTo>
                    <a:pt x="102" y="1169"/>
                    <a:pt x="99" y="1150"/>
                    <a:pt x="96" y="1130"/>
                  </a:cubicBezTo>
                  <a:cubicBezTo>
                    <a:pt x="93" y="1117"/>
                    <a:pt x="89" y="1104"/>
                    <a:pt x="86" y="1091"/>
                  </a:cubicBezTo>
                  <a:cubicBezTo>
                    <a:pt x="76" y="1068"/>
                    <a:pt x="65" y="1046"/>
                    <a:pt x="55" y="1023"/>
                  </a:cubicBezTo>
                  <a:cubicBezTo>
                    <a:pt x="60" y="982"/>
                    <a:pt x="67" y="941"/>
                    <a:pt x="76" y="900"/>
                  </a:cubicBezTo>
                  <a:cubicBezTo>
                    <a:pt x="89" y="936"/>
                    <a:pt x="89" y="936"/>
                    <a:pt x="89" y="936"/>
                  </a:cubicBezTo>
                  <a:cubicBezTo>
                    <a:pt x="107" y="964"/>
                    <a:pt x="107" y="964"/>
                    <a:pt x="107" y="964"/>
                  </a:cubicBezTo>
                  <a:cubicBezTo>
                    <a:pt x="122" y="971"/>
                    <a:pt x="122" y="971"/>
                    <a:pt x="122" y="971"/>
                  </a:cubicBezTo>
                  <a:cubicBezTo>
                    <a:pt x="106" y="936"/>
                    <a:pt x="106" y="936"/>
                    <a:pt x="106" y="936"/>
                  </a:cubicBezTo>
                  <a:cubicBezTo>
                    <a:pt x="94" y="895"/>
                    <a:pt x="94" y="895"/>
                    <a:pt x="94" y="895"/>
                  </a:cubicBezTo>
                  <a:cubicBezTo>
                    <a:pt x="93" y="855"/>
                    <a:pt x="93" y="855"/>
                    <a:pt x="93" y="855"/>
                  </a:cubicBezTo>
                  <a:cubicBezTo>
                    <a:pt x="92" y="843"/>
                    <a:pt x="92" y="843"/>
                    <a:pt x="92" y="843"/>
                  </a:cubicBezTo>
                  <a:cubicBezTo>
                    <a:pt x="120" y="745"/>
                    <a:pt x="161" y="652"/>
                    <a:pt x="215" y="566"/>
                  </a:cubicBezTo>
                  <a:cubicBezTo>
                    <a:pt x="224" y="559"/>
                    <a:pt x="233" y="553"/>
                    <a:pt x="242" y="546"/>
                  </a:cubicBezTo>
                  <a:cubicBezTo>
                    <a:pt x="253" y="536"/>
                    <a:pt x="264" y="525"/>
                    <a:pt x="275" y="515"/>
                  </a:cubicBezTo>
                  <a:cubicBezTo>
                    <a:pt x="292" y="509"/>
                    <a:pt x="308" y="502"/>
                    <a:pt x="325" y="496"/>
                  </a:cubicBezTo>
                  <a:cubicBezTo>
                    <a:pt x="334" y="492"/>
                    <a:pt x="343" y="489"/>
                    <a:pt x="352" y="485"/>
                  </a:cubicBezTo>
                  <a:cubicBezTo>
                    <a:pt x="353" y="491"/>
                    <a:pt x="354" y="498"/>
                    <a:pt x="355" y="504"/>
                  </a:cubicBezTo>
                  <a:cubicBezTo>
                    <a:pt x="364" y="504"/>
                    <a:pt x="373" y="504"/>
                    <a:pt x="382" y="504"/>
                  </a:cubicBezTo>
                  <a:cubicBezTo>
                    <a:pt x="395" y="500"/>
                    <a:pt x="409" y="496"/>
                    <a:pt x="422" y="491"/>
                  </a:cubicBezTo>
                  <a:cubicBezTo>
                    <a:pt x="410" y="487"/>
                    <a:pt x="397" y="483"/>
                    <a:pt x="385" y="478"/>
                  </a:cubicBezTo>
                  <a:cubicBezTo>
                    <a:pt x="393" y="471"/>
                    <a:pt x="401" y="464"/>
                    <a:pt x="409" y="457"/>
                  </a:cubicBezTo>
                  <a:cubicBezTo>
                    <a:pt x="416" y="450"/>
                    <a:pt x="422" y="444"/>
                    <a:pt x="428" y="437"/>
                  </a:cubicBezTo>
                  <a:cubicBezTo>
                    <a:pt x="425" y="430"/>
                    <a:pt x="423" y="423"/>
                    <a:pt x="420" y="416"/>
                  </a:cubicBezTo>
                  <a:cubicBezTo>
                    <a:pt x="427" y="416"/>
                    <a:pt x="435" y="415"/>
                    <a:pt x="443" y="414"/>
                  </a:cubicBezTo>
                  <a:cubicBezTo>
                    <a:pt x="451" y="422"/>
                    <a:pt x="460" y="430"/>
                    <a:pt x="468" y="438"/>
                  </a:cubicBezTo>
                  <a:cubicBezTo>
                    <a:pt x="477" y="438"/>
                    <a:pt x="486" y="437"/>
                    <a:pt x="495" y="437"/>
                  </a:cubicBezTo>
                  <a:cubicBezTo>
                    <a:pt x="503" y="437"/>
                    <a:pt x="511" y="436"/>
                    <a:pt x="519" y="436"/>
                  </a:cubicBezTo>
                  <a:cubicBezTo>
                    <a:pt x="525" y="425"/>
                    <a:pt x="531" y="415"/>
                    <a:pt x="537" y="404"/>
                  </a:cubicBezTo>
                  <a:cubicBezTo>
                    <a:pt x="541" y="390"/>
                    <a:pt x="545" y="375"/>
                    <a:pt x="550" y="360"/>
                  </a:cubicBezTo>
                  <a:cubicBezTo>
                    <a:pt x="569" y="336"/>
                    <a:pt x="588" y="312"/>
                    <a:pt x="608" y="288"/>
                  </a:cubicBezTo>
                  <a:cubicBezTo>
                    <a:pt x="594" y="292"/>
                    <a:pt x="581" y="296"/>
                    <a:pt x="567" y="299"/>
                  </a:cubicBezTo>
                  <a:cubicBezTo>
                    <a:pt x="577" y="286"/>
                    <a:pt x="587" y="274"/>
                    <a:pt x="597" y="261"/>
                  </a:cubicBezTo>
                  <a:cubicBezTo>
                    <a:pt x="604" y="250"/>
                    <a:pt x="611" y="239"/>
                    <a:pt x="618" y="228"/>
                  </a:cubicBezTo>
                  <a:cubicBezTo>
                    <a:pt x="607" y="233"/>
                    <a:pt x="595" y="238"/>
                    <a:pt x="584" y="243"/>
                  </a:cubicBezTo>
                  <a:cubicBezTo>
                    <a:pt x="567" y="256"/>
                    <a:pt x="550" y="269"/>
                    <a:pt x="534" y="281"/>
                  </a:cubicBezTo>
                  <a:cubicBezTo>
                    <a:pt x="521" y="287"/>
                    <a:pt x="508" y="293"/>
                    <a:pt x="495" y="299"/>
                  </a:cubicBezTo>
                  <a:cubicBezTo>
                    <a:pt x="477" y="306"/>
                    <a:pt x="459" y="313"/>
                    <a:pt x="441" y="321"/>
                  </a:cubicBezTo>
                  <a:cubicBezTo>
                    <a:pt x="458" y="306"/>
                    <a:pt x="474" y="292"/>
                    <a:pt x="491" y="277"/>
                  </a:cubicBezTo>
                  <a:cubicBezTo>
                    <a:pt x="496" y="270"/>
                    <a:pt x="500" y="263"/>
                    <a:pt x="504" y="256"/>
                  </a:cubicBezTo>
                  <a:cubicBezTo>
                    <a:pt x="548" y="225"/>
                    <a:pt x="594" y="196"/>
                    <a:pt x="643" y="171"/>
                  </a:cubicBezTo>
                  <a:cubicBezTo>
                    <a:pt x="651" y="172"/>
                    <a:pt x="658" y="173"/>
                    <a:pt x="666" y="174"/>
                  </a:cubicBezTo>
                  <a:cubicBezTo>
                    <a:pt x="667" y="182"/>
                    <a:pt x="668" y="190"/>
                    <a:pt x="669" y="199"/>
                  </a:cubicBezTo>
                  <a:cubicBezTo>
                    <a:pt x="663" y="209"/>
                    <a:pt x="657" y="220"/>
                    <a:pt x="650" y="231"/>
                  </a:cubicBezTo>
                  <a:cubicBezTo>
                    <a:pt x="645" y="240"/>
                    <a:pt x="640" y="249"/>
                    <a:pt x="635" y="259"/>
                  </a:cubicBezTo>
                  <a:cubicBezTo>
                    <a:pt x="649" y="259"/>
                    <a:pt x="664" y="259"/>
                    <a:pt x="678" y="259"/>
                  </a:cubicBezTo>
                  <a:cubicBezTo>
                    <a:pt x="694" y="251"/>
                    <a:pt x="709" y="243"/>
                    <a:pt x="725" y="235"/>
                  </a:cubicBezTo>
                  <a:cubicBezTo>
                    <a:pt x="742" y="226"/>
                    <a:pt x="760" y="218"/>
                    <a:pt x="778" y="210"/>
                  </a:cubicBezTo>
                  <a:cubicBezTo>
                    <a:pt x="794" y="203"/>
                    <a:pt x="810" y="196"/>
                    <a:pt x="826" y="189"/>
                  </a:cubicBezTo>
                  <a:cubicBezTo>
                    <a:pt x="820" y="185"/>
                    <a:pt x="813" y="182"/>
                    <a:pt x="807" y="178"/>
                  </a:cubicBezTo>
                  <a:cubicBezTo>
                    <a:pt x="807" y="172"/>
                    <a:pt x="806" y="166"/>
                    <a:pt x="806" y="160"/>
                  </a:cubicBezTo>
                  <a:cubicBezTo>
                    <a:pt x="812" y="152"/>
                    <a:pt x="819" y="144"/>
                    <a:pt x="826" y="137"/>
                  </a:cubicBezTo>
                  <a:cubicBezTo>
                    <a:pt x="829" y="129"/>
                    <a:pt x="833" y="121"/>
                    <a:pt x="836" y="113"/>
                  </a:cubicBezTo>
                  <a:cubicBezTo>
                    <a:pt x="842" y="118"/>
                    <a:pt x="847" y="123"/>
                    <a:pt x="853" y="128"/>
                  </a:cubicBezTo>
                  <a:cubicBezTo>
                    <a:pt x="855" y="124"/>
                    <a:pt x="858" y="121"/>
                    <a:pt x="860" y="118"/>
                  </a:cubicBezTo>
                  <a:cubicBezTo>
                    <a:pt x="866" y="120"/>
                    <a:pt x="873" y="122"/>
                    <a:pt x="879" y="124"/>
                  </a:cubicBezTo>
                  <a:cubicBezTo>
                    <a:pt x="890" y="125"/>
                    <a:pt x="900" y="125"/>
                    <a:pt x="911" y="126"/>
                  </a:cubicBezTo>
                  <a:cubicBezTo>
                    <a:pt x="904" y="136"/>
                    <a:pt x="897" y="146"/>
                    <a:pt x="889" y="156"/>
                  </a:cubicBezTo>
                  <a:cubicBezTo>
                    <a:pt x="885" y="160"/>
                    <a:pt x="881" y="165"/>
                    <a:pt x="877" y="170"/>
                  </a:cubicBezTo>
                  <a:cubicBezTo>
                    <a:pt x="869" y="180"/>
                    <a:pt x="860" y="190"/>
                    <a:pt x="852" y="200"/>
                  </a:cubicBezTo>
                  <a:cubicBezTo>
                    <a:pt x="839" y="211"/>
                    <a:pt x="825" y="223"/>
                    <a:pt x="812" y="234"/>
                  </a:cubicBezTo>
                  <a:cubicBezTo>
                    <a:pt x="803" y="237"/>
                    <a:pt x="795" y="240"/>
                    <a:pt x="786" y="243"/>
                  </a:cubicBezTo>
                  <a:cubicBezTo>
                    <a:pt x="777" y="252"/>
                    <a:pt x="768" y="261"/>
                    <a:pt x="759" y="271"/>
                  </a:cubicBezTo>
                  <a:cubicBezTo>
                    <a:pt x="749" y="275"/>
                    <a:pt x="740" y="280"/>
                    <a:pt x="731" y="285"/>
                  </a:cubicBezTo>
                  <a:cubicBezTo>
                    <a:pt x="722" y="294"/>
                    <a:pt x="712" y="304"/>
                    <a:pt x="703" y="313"/>
                  </a:cubicBezTo>
                  <a:cubicBezTo>
                    <a:pt x="698" y="321"/>
                    <a:pt x="693" y="328"/>
                    <a:pt x="689" y="336"/>
                  </a:cubicBezTo>
                  <a:cubicBezTo>
                    <a:pt x="691" y="338"/>
                    <a:pt x="694" y="341"/>
                    <a:pt x="696" y="343"/>
                  </a:cubicBezTo>
                  <a:cubicBezTo>
                    <a:pt x="694" y="349"/>
                    <a:pt x="692" y="355"/>
                    <a:pt x="691" y="360"/>
                  </a:cubicBezTo>
                  <a:cubicBezTo>
                    <a:pt x="697" y="363"/>
                    <a:pt x="702" y="366"/>
                    <a:pt x="708" y="369"/>
                  </a:cubicBezTo>
                  <a:cubicBezTo>
                    <a:pt x="714" y="364"/>
                    <a:pt x="721" y="359"/>
                    <a:pt x="727" y="354"/>
                  </a:cubicBezTo>
                  <a:cubicBezTo>
                    <a:pt x="735" y="349"/>
                    <a:pt x="744" y="343"/>
                    <a:pt x="752" y="338"/>
                  </a:cubicBezTo>
                  <a:cubicBezTo>
                    <a:pt x="762" y="332"/>
                    <a:pt x="773" y="326"/>
                    <a:pt x="783" y="319"/>
                  </a:cubicBezTo>
                  <a:cubicBezTo>
                    <a:pt x="793" y="318"/>
                    <a:pt x="804" y="317"/>
                    <a:pt x="815" y="316"/>
                  </a:cubicBezTo>
                  <a:cubicBezTo>
                    <a:pt x="828" y="311"/>
                    <a:pt x="841" y="307"/>
                    <a:pt x="854" y="303"/>
                  </a:cubicBezTo>
                  <a:cubicBezTo>
                    <a:pt x="860" y="299"/>
                    <a:pt x="867" y="294"/>
                    <a:pt x="873" y="290"/>
                  </a:cubicBezTo>
                  <a:cubicBezTo>
                    <a:pt x="880" y="292"/>
                    <a:pt x="886" y="293"/>
                    <a:pt x="893" y="295"/>
                  </a:cubicBezTo>
                  <a:cubicBezTo>
                    <a:pt x="909" y="292"/>
                    <a:pt x="926" y="290"/>
                    <a:pt x="942" y="287"/>
                  </a:cubicBezTo>
                  <a:cubicBezTo>
                    <a:pt x="949" y="283"/>
                    <a:pt x="955" y="278"/>
                    <a:pt x="962" y="274"/>
                  </a:cubicBezTo>
                  <a:cubicBezTo>
                    <a:pt x="970" y="265"/>
                    <a:pt x="978" y="257"/>
                    <a:pt x="986" y="249"/>
                  </a:cubicBezTo>
                  <a:cubicBezTo>
                    <a:pt x="997" y="238"/>
                    <a:pt x="1009" y="228"/>
                    <a:pt x="1020" y="217"/>
                  </a:cubicBezTo>
                  <a:cubicBezTo>
                    <a:pt x="1027" y="210"/>
                    <a:pt x="1033" y="203"/>
                    <a:pt x="1040" y="196"/>
                  </a:cubicBezTo>
                  <a:cubicBezTo>
                    <a:pt x="1049" y="187"/>
                    <a:pt x="1057" y="179"/>
                    <a:pt x="1066" y="171"/>
                  </a:cubicBezTo>
                  <a:cubicBezTo>
                    <a:pt x="1073" y="168"/>
                    <a:pt x="1080" y="166"/>
                    <a:pt x="1087" y="163"/>
                  </a:cubicBezTo>
                  <a:cubicBezTo>
                    <a:pt x="1082" y="154"/>
                    <a:pt x="1078" y="146"/>
                    <a:pt x="1074" y="137"/>
                  </a:cubicBezTo>
                  <a:cubicBezTo>
                    <a:pt x="1083" y="142"/>
                    <a:pt x="1091" y="146"/>
                    <a:pt x="1100" y="151"/>
                  </a:cubicBezTo>
                  <a:cubicBezTo>
                    <a:pt x="1116" y="154"/>
                    <a:pt x="1133" y="156"/>
                    <a:pt x="1149" y="159"/>
                  </a:cubicBezTo>
                  <a:cubicBezTo>
                    <a:pt x="1164" y="158"/>
                    <a:pt x="1180" y="158"/>
                    <a:pt x="1195" y="158"/>
                  </a:cubicBezTo>
                  <a:cubicBezTo>
                    <a:pt x="1215" y="154"/>
                    <a:pt x="1234" y="151"/>
                    <a:pt x="1253" y="147"/>
                  </a:cubicBezTo>
                  <a:cubicBezTo>
                    <a:pt x="1258" y="141"/>
                    <a:pt x="1263" y="135"/>
                    <a:pt x="1268" y="128"/>
                  </a:cubicBezTo>
                  <a:cubicBezTo>
                    <a:pt x="1279" y="131"/>
                    <a:pt x="1290" y="134"/>
                    <a:pt x="1301" y="137"/>
                  </a:cubicBezTo>
                  <a:cubicBezTo>
                    <a:pt x="1306" y="136"/>
                    <a:pt x="1311" y="136"/>
                    <a:pt x="1316" y="136"/>
                  </a:cubicBezTo>
                  <a:cubicBezTo>
                    <a:pt x="1315" y="127"/>
                    <a:pt x="1314" y="119"/>
                    <a:pt x="1313" y="111"/>
                  </a:cubicBezTo>
                  <a:cubicBezTo>
                    <a:pt x="1320" y="107"/>
                    <a:pt x="1326" y="103"/>
                    <a:pt x="1333" y="99"/>
                  </a:cubicBezTo>
                  <a:cubicBezTo>
                    <a:pt x="1342" y="95"/>
                    <a:pt x="1351" y="92"/>
                    <a:pt x="1361" y="89"/>
                  </a:cubicBezTo>
                  <a:cubicBezTo>
                    <a:pt x="1371" y="89"/>
                    <a:pt x="1382" y="89"/>
                    <a:pt x="1393" y="90"/>
                  </a:cubicBezTo>
                  <a:cubicBezTo>
                    <a:pt x="1394" y="85"/>
                    <a:pt x="1394" y="80"/>
                    <a:pt x="1395" y="75"/>
                  </a:cubicBezTo>
                  <a:cubicBezTo>
                    <a:pt x="1394" y="75"/>
                    <a:pt x="1393" y="74"/>
                    <a:pt x="1392" y="73"/>
                  </a:cubicBezTo>
                  <a:cubicBezTo>
                    <a:pt x="1413" y="78"/>
                    <a:pt x="1434" y="83"/>
                    <a:pt x="1455" y="89"/>
                  </a:cubicBezTo>
                  <a:cubicBezTo>
                    <a:pt x="1454" y="92"/>
                    <a:pt x="1453" y="96"/>
                    <a:pt x="1452" y="99"/>
                  </a:cubicBezTo>
                  <a:cubicBezTo>
                    <a:pt x="1447" y="96"/>
                    <a:pt x="1442" y="93"/>
                    <a:pt x="1436" y="90"/>
                  </a:cubicBezTo>
                  <a:cubicBezTo>
                    <a:pt x="1425" y="92"/>
                    <a:pt x="1415" y="94"/>
                    <a:pt x="1404" y="96"/>
                  </a:cubicBezTo>
                  <a:cubicBezTo>
                    <a:pt x="1407" y="104"/>
                    <a:pt x="1410" y="112"/>
                    <a:pt x="1413" y="120"/>
                  </a:cubicBezTo>
                  <a:cubicBezTo>
                    <a:pt x="1426" y="134"/>
                    <a:pt x="1439" y="147"/>
                    <a:pt x="1452" y="160"/>
                  </a:cubicBezTo>
                  <a:cubicBezTo>
                    <a:pt x="1451" y="172"/>
                    <a:pt x="1451" y="183"/>
                    <a:pt x="1451" y="194"/>
                  </a:cubicBezTo>
                  <a:cubicBezTo>
                    <a:pt x="1460" y="201"/>
                    <a:pt x="1469" y="208"/>
                    <a:pt x="1478" y="215"/>
                  </a:cubicBezTo>
                  <a:cubicBezTo>
                    <a:pt x="1471" y="226"/>
                    <a:pt x="1464" y="238"/>
                    <a:pt x="1458" y="249"/>
                  </a:cubicBezTo>
                  <a:cubicBezTo>
                    <a:pt x="1462" y="249"/>
                    <a:pt x="1466" y="250"/>
                    <a:pt x="1471" y="251"/>
                  </a:cubicBezTo>
                  <a:cubicBezTo>
                    <a:pt x="1475" y="256"/>
                    <a:pt x="1479" y="260"/>
                    <a:pt x="1483" y="265"/>
                  </a:cubicBezTo>
                  <a:cubicBezTo>
                    <a:pt x="1471" y="268"/>
                    <a:pt x="1460" y="272"/>
                    <a:pt x="1448" y="275"/>
                  </a:cubicBezTo>
                  <a:cubicBezTo>
                    <a:pt x="1444" y="285"/>
                    <a:pt x="1440" y="295"/>
                    <a:pt x="1436" y="304"/>
                  </a:cubicBezTo>
                  <a:cubicBezTo>
                    <a:pt x="1432" y="308"/>
                    <a:pt x="1428" y="311"/>
                    <a:pt x="1424" y="314"/>
                  </a:cubicBezTo>
                  <a:cubicBezTo>
                    <a:pt x="1418" y="318"/>
                    <a:pt x="1412" y="322"/>
                    <a:pt x="1406" y="326"/>
                  </a:cubicBezTo>
                  <a:cubicBezTo>
                    <a:pt x="1401" y="322"/>
                    <a:pt x="1396" y="319"/>
                    <a:pt x="1391" y="315"/>
                  </a:cubicBezTo>
                  <a:cubicBezTo>
                    <a:pt x="1387" y="312"/>
                    <a:pt x="1383" y="309"/>
                    <a:pt x="1380" y="306"/>
                  </a:cubicBezTo>
                  <a:cubicBezTo>
                    <a:pt x="1373" y="304"/>
                    <a:pt x="1366" y="302"/>
                    <a:pt x="1359" y="300"/>
                  </a:cubicBezTo>
                  <a:cubicBezTo>
                    <a:pt x="1349" y="299"/>
                    <a:pt x="1339" y="298"/>
                    <a:pt x="1329" y="297"/>
                  </a:cubicBezTo>
                  <a:cubicBezTo>
                    <a:pt x="1324" y="297"/>
                    <a:pt x="1318" y="296"/>
                    <a:pt x="1313" y="295"/>
                  </a:cubicBezTo>
                  <a:cubicBezTo>
                    <a:pt x="1310" y="294"/>
                    <a:pt x="1307" y="294"/>
                    <a:pt x="1304" y="293"/>
                  </a:cubicBezTo>
                  <a:cubicBezTo>
                    <a:pt x="1300" y="290"/>
                    <a:pt x="1297" y="287"/>
                    <a:pt x="1293" y="284"/>
                  </a:cubicBezTo>
                  <a:cubicBezTo>
                    <a:pt x="1287" y="284"/>
                    <a:pt x="1281" y="284"/>
                    <a:pt x="1275" y="284"/>
                  </a:cubicBezTo>
                  <a:cubicBezTo>
                    <a:pt x="1268" y="285"/>
                    <a:pt x="1262" y="286"/>
                    <a:pt x="1255" y="288"/>
                  </a:cubicBezTo>
                  <a:cubicBezTo>
                    <a:pt x="1247" y="290"/>
                    <a:pt x="1240" y="292"/>
                    <a:pt x="1233" y="293"/>
                  </a:cubicBezTo>
                  <a:cubicBezTo>
                    <a:pt x="1227" y="300"/>
                    <a:pt x="1222" y="306"/>
                    <a:pt x="1217" y="313"/>
                  </a:cubicBezTo>
                  <a:cubicBezTo>
                    <a:pt x="1214" y="320"/>
                    <a:pt x="1211" y="327"/>
                    <a:pt x="1208" y="334"/>
                  </a:cubicBezTo>
                  <a:cubicBezTo>
                    <a:pt x="1204" y="340"/>
                    <a:pt x="1200" y="345"/>
                    <a:pt x="1196" y="351"/>
                  </a:cubicBezTo>
                  <a:cubicBezTo>
                    <a:pt x="1189" y="357"/>
                    <a:pt x="1183" y="364"/>
                    <a:pt x="1177" y="371"/>
                  </a:cubicBezTo>
                  <a:cubicBezTo>
                    <a:pt x="1171" y="374"/>
                    <a:pt x="1165" y="378"/>
                    <a:pt x="1159" y="382"/>
                  </a:cubicBezTo>
                  <a:cubicBezTo>
                    <a:pt x="1152" y="390"/>
                    <a:pt x="1146" y="397"/>
                    <a:pt x="1140" y="405"/>
                  </a:cubicBezTo>
                  <a:cubicBezTo>
                    <a:pt x="1133" y="411"/>
                    <a:pt x="1126" y="417"/>
                    <a:pt x="1119" y="424"/>
                  </a:cubicBezTo>
                  <a:cubicBezTo>
                    <a:pt x="1118" y="430"/>
                    <a:pt x="1117" y="436"/>
                    <a:pt x="1116" y="442"/>
                  </a:cubicBezTo>
                  <a:cubicBezTo>
                    <a:pt x="1116" y="447"/>
                    <a:pt x="1116" y="452"/>
                    <a:pt x="1117" y="456"/>
                  </a:cubicBezTo>
                  <a:cubicBezTo>
                    <a:pt x="1118" y="461"/>
                    <a:pt x="1120" y="466"/>
                    <a:pt x="1121" y="470"/>
                  </a:cubicBezTo>
                  <a:cubicBezTo>
                    <a:pt x="1123" y="474"/>
                    <a:pt x="1125" y="478"/>
                    <a:pt x="1128" y="482"/>
                  </a:cubicBezTo>
                  <a:cubicBezTo>
                    <a:pt x="1131" y="484"/>
                    <a:pt x="1134" y="485"/>
                    <a:pt x="1138" y="487"/>
                  </a:cubicBezTo>
                  <a:cubicBezTo>
                    <a:pt x="1143" y="484"/>
                    <a:pt x="1149" y="482"/>
                    <a:pt x="1155" y="479"/>
                  </a:cubicBezTo>
                  <a:cubicBezTo>
                    <a:pt x="1155" y="475"/>
                    <a:pt x="1156" y="471"/>
                    <a:pt x="1156" y="467"/>
                  </a:cubicBezTo>
                  <a:cubicBezTo>
                    <a:pt x="1164" y="465"/>
                    <a:pt x="1171" y="463"/>
                    <a:pt x="1179" y="462"/>
                  </a:cubicBezTo>
                  <a:cubicBezTo>
                    <a:pt x="1179" y="465"/>
                    <a:pt x="1180" y="467"/>
                    <a:pt x="1180" y="470"/>
                  </a:cubicBezTo>
                  <a:cubicBezTo>
                    <a:pt x="1184" y="477"/>
                    <a:pt x="1187" y="483"/>
                    <a:pt x="1191" y="490"/>
                  </a:cubicBezTo>
                  <a:cubicBezTo>
                    <a:pt x="1193" y="494"/>
                    <a:pt x="1196" y="499"/>
                    <a:pt x="1199" y="503"/>
                  </a:cubicBezTo>
                  <a:cubicBezTo>
                    <a:pt x="1198" y="506"/>
                    <a:pt x="1198" y="509"/>
                    <a:pt x="1197" y="511"/>
                  </a:cubicBezTo>
                  <a:cubicBezTo>
                    <a:pt x="1198" y="515"/>
                    <a:pt x="1198" y="519"/>
                    <a:pt x="1198" y="523"/>
                  </a:cubicBezTo>
                  <a:cubicBezTo>
                    <a:pt x="1204" y="524"/>
                    <a:pt x="1210" y="525"/>
                    <a:pt x="1215" y="526"/>
                  </a:cubicBezTo>
                  <a:cubicBezTo>
                    <a:pt x="1219" y="523"/>
                    <a:pt x="1222" y="520"/>
                    <a:pt x="1225" y="517"/>
                  </a:cubicBezTo>
                  <a:cubicBezTo>
                    <a:pt x="1231" y="513"/>
                    <a:pt x="1237" y="509"/>
                    <a:pt x="1243" y="505"/>
                  </a:cubicBezTo>
                  <a:cubicBezTo>
                    <a:pt x="1241" y="500"/>
                    <a:pt x="1239" y="495"/>
                    <a:pt x="1237" y="490"/>
                  </a:cubicBezTo>
                  <a:cubicBezTo>
                    <a:pt x="1237" y="484"/>
                    <a:pt x="1236" y="479"/>
                    <a:pt x="1235" y="474"/>
                  </a:cubicBezTo>
                  <a:cubicBezTo>
                    <a:pt x="1244" y="471"/>
                    <a:pt x="1253" y="467"/>
                    <a:pt x="1261" y="464"/>
                  </a:cubicBezTo>
                  <a:cubicBezTo>
                    <a:pt x="1258" y="459"/>
                    <a:pt x="1255" y="454"/>
                    <a:pt x="1252" y="450"/>
                  </a:cubicBezTo>
                  <a:cubicBezTo>
                    <a:pt x="1246" y="446"/>
                    <a:pt x="1240" y="443"/>
                    <a:pt x="1235" y="439"/>
                  </a:cubicBezTo>
                  <a:cubicBezTo>
                    <a:pt x="1235" y="429"/>
                    <a:pt x="1235" y="419"/>
                    <a:pt x="1235" y="409"/>
                  </a:cubicBezTo>
                  <a:cubicBezTo>
                    <a:pt x="1242" y="403"/>
                    <a:pt x="1249" y="397"/>
                    <a:pt x="1256" y="392"/>
                  </a:cubicBezTo>
                  <a:cubicBezTo>
                    <a:pt x="1258" y="386"/>
                    <a:pt x="1260" y="379"/>
                    <a:pt x="1262" y="373"/>
                  </a:cubicBezTo>
                  <a:cubicBezTo>
                    <a:pt x="1266" y="368"/>
                    <a:pt x="1269" y="363"/>
                    <a:pt x="1272" y="358"/>
                  </a:cubicBezTo>
                  <a:cubicBezTo>
                    <a:pt x="1279" y="358"/>
                    <a:pt x="1286" y="358"/>
                    <a:pt x="1294" y="359"/>
                  </a:cubicBezTo>
                  <a:cubicBezTo>
                    <a:pt x="1295" y="364"/>
                    <a:pt x="1296" y="369"/>
                    <a:pt x="1297" y="375"/>
                  </a:cubicBezTo>
                  <a:cubicBezTo>
                    <a:pt x="1291" y="380"/>
                    <a:pt x="1285" y="385"/>
                    <a:pt x="1278" y="390"/>
                  </a:cubicBezTo>
                  <a:cubicBezTo>
                    <a:pt x="1276" y="396"/>
                    <a:pt x="1275" y="402"/>
                    <a:pt x="1273" y="408"/>
                  </a:cubicBezTo>
                  <a:cubicBezTo>
                    <a:pt x="1276" y="416"/>
                    <a:pt x="1279" y="424"/>
                    <a:pt x="1282" y="431"/>
                  </a:cubicBezTo>
                  <a:cubicBezTo>
                    <a:pt x="1285" y="436"/>
                    <a:pt x="1288" y="440"/>
                    <a:pt x="1291" y="445"/>
                  </a:cubicBezTo>
                  <a:cubicBezTo>
                    <a:pt x="1300" y="444"/>
                    <a:pt x="1309" y="444"/>
                    <a:pt x="1317" y="443"/>
                  </a:cubicBezTo>
                  <a:cubicBezTo>
                    <a:pt x="1322" y="439"/>
                    <a:pt x="1326" y="434"/>
                    <a:pt x="1330" y="430"/>
                  </a:cubicBezTo>
                  <a:cubicBezTo>
                    <a:pt x="1340" y="432"/>
                    <a:pt x="1350" y="434"/>
                    <a:pt x="1360" y="437"/>
                  </a:cubicBezTo>
                  <a:cubicBezTo>
                    <a:pt x="1360" y="439"/>
                    <a:pt x="1359" y="441"/>
                    <a:pt x="1359" y="444"/>
                  </a:cubicBezTo>
                  <a:cubicBezTo>
                    <a:pt x="1355" y="446"/>
                    <a:pt x="1352" y="448"/>
                    <a:pt x="1348" y="450"/>
                  </a:cubicBezTo>
                  <a:cubicBezTo>
                    <a:pt x="1340" y="453"/>
                    <a:pt x="1332" y="456"/>
                    <a:pt x="1324" y="459"/>
                  </a:cubicBezTo>
                  <a:cubicBezTo>
                    <a:pt x="1318" y="460"/>
                    <a:pt x="1312" y="462"/>
                    <a:pt x="1306" y="463"/>
                  </a:cubicBezTo>
                  <a:cubicBezTo>
                    <a:pt x="1303" y="468"/>
                    <a:pt x="1300" y="473"/>
                    <a:pt x="1298" y="479"/>
                  </a:cubicBezTo>
                  <a:cubicBezTo>
                    <a:pt x="1300" y="481"/>
                    <a:pt x="1302" y="483"/>
                    <a:pt x="1304" y="486"/>
                  </a:cubicBezTo>
                  <a:cubicBezTo>
                    <a:pt x="1300" y="487"/>
                    <a:pt x="1296" y="488"/>
                    <a:pt x="1293" y="490"/>
                  </a:cubicBezTo>
                  <a:cubicBezTo>
                    <a:pt x="1294" y="497"/>
                    <a:pt x="1295" y="505"/>
                    <a:pt x="1296" y="512"/>
                  </a:cubicBezTo>
                  <a:cubicBezTo>
                    <a:pt x="1299" y="517"/>
                    <a:pt x="1302" y="522"/>
                    <a:pt x="1305" y="527"/>
                  </a:cubicBezTo>
                  <a:cubicBezTo>
                    <a:pt x="1298" y="531"/>
                    <a:pt x="1291" y="536"/>
                    <a:pt x="1285" y="540"/>
                  </a:cubicBezTo>
                  <a:cubicBezTo>
                    <a:pt x="1281" y="541"/>
                    <a:pt x="1277" y="542"/>
                    <a:pt x="1273" y="543"/>
                  </a:cubicBezTo>
                  <a:cubicBezTo>
                    <a:pt x="1270" y="541"/>
                    <a:pt x="1267" y="539"/>
                    <a:pt x="1265" y="536"/>
                  </a:cubicBezTo>
                  <a:cubicBezTo>
                    <a:pt x="1263" y="538"/>
                    <a:pt x="1261" y="539"/>
                    <a:pt x="1259" y="540"/>
                  </a:cubicBezTo>
                  <a:cubicBezTo>
                    <a:pt x="1255" y="543"/>
                    <a:pt x="1251" y="546"/>
                    <a:pt x="1247" y="548"/>
                  </a:cubicBezTo>
                  <a:cubicBezTo>
                    <a:pt x="1243" y="550"/>
                    <a:pt x="1238" y="553"/>
                    <a:pt x="1234" y="555"/>
                  </a:cubicBezTo>
                  <a:cubicBezTo>
                    <a:pt x="1232" y="558"/>
                    <a:pt x="1231" y="562"/>
                    <a:pt x="1229" y="565"/>
                  </a:cubicBezTo>
                  <a:cubicBezTo>
                    <a:pt x="1225" y="562"/>
                    <a:pt x="1222" y="559"/>
                    <a:pt x="1218" y="556"/>
                  </a:cubicBezTo>
                  <a:cubicBezTo>
                    <a:pt x="1216" y="552"/>
                    <a:pt x="1213" y="548"/>
                    <a:pt x="1211" y="544"/>
                  </a:cubicBezTo>
                  <a:cubicBezTo>
                    <a:pt x="1208" y="547"/>
                    <a:pt x="1205" y="550"/>
                    <a:pt x="1202" y="553"/>
                  </a:cubicBezTo>
                  <a:cubicBezTo>
                    <a:pt x="1194" y="552"/>
                    <a:pt x="1186" y="551"/>
                    <a:pt x="1179" y="551"/>
                  </a:cubicBezTo>
                  <a:cubicBezTo>
                    <a:pt x="1176" y="546"/>
                    <a:pt x="1173" y="542"/>
                    <a:pt x="1170" y="538"/>
                  </a:cubicBezTo>
                  <a:cubicBezTo>
                    <a:pt x="1172" y="532"/>
                    <a:pt x="1174" y="527"/>
                    <a:pt x="1175" y="522"/>
                  </a:cubicBezTo>
                  <a:cubicBezTo>
                    <a:pt x="1177" y="517"/>
                    <a:pt x="1179" y="513"/>
                    <a:pt x="1181" y="508"/>
                  </a:cubicBezTo>
                  <a:cubicBezTo>
                    <a:pt x="1178" y="503"/>
                    <a:pt x="1175" y="498"/>
                    <a:pt x="1171" y="493"/>
                  </a:cubicBezTo>
                  <a:cubicBezTo>
                    <a:pt x="1168" y="496"/>
                    <a:pt x="1164" y="499"/>
                    <a:pt x="1160" y="503"/>
                  </a:cubicBezTo>
                  <a:cubicBezTo>
                    <a:pt x="1156" y="507"/>
                    <a:pt x="1153" y="511"/>
                    <a:pt x="1149" y="516"/>
                  </a:cubicBezTo>
                  <a:cubicBezTo>
                    <a:pt x="1151" y="524"/>
                    <a:pt x="1153" y="532"/>
                    <a:pt x="1156" y="540"/>
                  </a:cubicBezTo>
                  <a:cubicBezTo>
                    <a:pt x="1156" y="546"/>
                    <a:pt x="1157" y="551"/>
                    <a:pt x="1157" y="557"/>
                  </a:cubicBezTo>
                  <a:cubicBezTo>
                    <a:pt x="1152" y="559"/>
                    <a:pt x="1147" y="561"/>
                    <a:pt x="1142" y="562"/>
                  </a:cubicBezTo>
                  <a:cubicBezTo>
                    <a:pt x="1136" y="562"/>
                    <a:pt x="1130" y="562"/>
                    <a:pt x="1124" y="562"/>
                  </a:cubicBezTo>
                  <a:cubicBezTo>
                    <a:pt x="1120" y="565"/>
                    <a:pt x="1117" y="568"/>
                    <a:pt x="1113" y="570"/>
                  </a:cubicBezTo>
                  <a:cubicBezTo>
                    <a:pt x="1110" y="575"/>
                    <a:pt x="1107" y="581"/>
                    <a:pt x="1103" y="586"/>
                  </a:cubicBezTo>
                  <a:cubicBezTo>
                    <a:pt x="1099" y="590"/>
                    <a:pt x="1095" y="593"/>
                    <a:pt x="1090" y="597"/>
                  </a:cubicBezTo>
                  <a:cubicBezTo>
                    <a:pt x="1083" y="600"/>
                    <a:pt x="1075" y="603"/>
                    <a:pt x="1068" y="605"/>
                  </a:cubicBezTo>
                  <a:cubicBezTo>
                    <a:pt x="1067" y="609"/>
                    <a:pt x="1067" y="613"/>
                    <a:pt x="1066" y="617"/>
                  </a:cubicBezTo>
                  <a:cubicBezTo>
                    <a:pt x="1061" y="620"/>
                    <a:pt x="1055" y="623"/>
                    <a:pt x="1049" y="626"/>
                  </a:cubicBezTo>
                  <a:cubicBezTo>
                    <a:pt x="1049" y="629"/>
                    <a:pt x="1048" y="631"/>
                    <a:pt x="1048" y="633"/>
                  </a:cubicBezTo>
                  <a:cubicBezTo>
                    <a:pt x="1040" y="632"/>
                    <a:pt x="1032" y="631"/>
                    <a:pt x="1023" y="630"/>
                  </a:cubicBezTo>
                  <a:cubicBezTo>
                    <a:pt x="1022" y="634"/>
                    <a:pt x="1021" y="638"/>
                    <a:pt x="1021" y="641"/>
                  </a:cubicBezTo>
                  <a:cubicBezTo>
                    <a:pt x="1017" y="643"/>
                    <a:pt x="1014" y="644"/>
                    <a:pt x="1011" y="645"/>
                  </a:cubicBezTo>
                  <a:cubicBezTo>
                    <a:pt x="1005" y="642"/>
                    <a:pt x="999" y="640"/>
                    <a:pt x="993" y="638"/>
                  </a:cubicBezTo>
                  <a:cubicBezTo>
                    <a:pt x="988" y="641"/>
                    <a:pt x="982" y="643"/>
                    <a:pt x="977" y="646"/>
                  </a:cubicBezTo>
                  <a:cubicBezTo>
                    <a:pt x="980" y="649"/>
                    <a:pt x="982" y="652"/>
                    <a:pt x="984" y="654"/>
                  </a:cubicBezTo>
                  <a:cubicBezTo>
                    <a:pt x="993" y="657"/>
                    <a:pt x="1001" y="660"/>
                    <a:pt x="1009" y="664"/>
                  </a:cubicBezTo>
                  <a:cubicBezTo>
                    <a:pt x="1010" y="668"/>
                    <a:pt x="1011" y="673"/>
                    <a:pt x="1012" y="678"/>
                  </a:cubicBezTo>
                  <a:cubicBezTo>
                    <a:pt x="1015" y="681"/>
                    <a:pt x="1018" y="684"/>
                    <a:pt x="1021" y="687"/>
                  </a:cubicBezTo>
                  <a:cubicBezTo>
                    <a:pt x="1020" y="690"/>
                    <a:pt x="1019" y="694"/>
                    <a:pt x="1019" y="697"/>
                  </a:cubicBezTo>
                  <a:cubicBezTo>
                    <a:pt x="1017" y="707"/>
                    <a:pt x="1016" y="716"/>
                    <a:pt x="1014" y="726"/>
                  </a:cubicBezTo>
                  <a:cubicBezTo>
                    <a:pt x="1011" y="730"/>
                    <a:pt x="1007" y="733"/>
                    <a:pt x="1004" y="737"/>
                  </a:cubicBezTo>
                  <a:cubicBezTo>
                    <a:pt x="996" y="738"/>
                    <a:pt x="987" y="738"/>
                    <a:pt x="979" y="738"/>
                  </a:cubicBezTo>
                  <a:cubicBezTo>
                    <a:pt x="966" y="736"/>
                    <a:pt x="953" y="733"/>
                    <a:pt x="940" y="730"/>
                  </a:cubicBezTo>
                  <a:cubicBezTo>
                    <a:pt x="932" y="731"/>
                    <a:pt x="924" y="732"/>
                    <a:pt x="916" y="733"/>
                  </a:cubicBezTo>
                  <a:cubicBezTo>
                    <a:pt x="911" y="739"/>
                    <a:pt x="907" y="744"/>
                    <a:pt x="902" y="750"/>
                  </a:cubicBezTo>
                  <a:cubicBezTo>
                    <a:pt x="896" y="758"/>
                    <a:pt x="890" y="767"/>
                    <a:pt x="884" y="775"/>
                  </a:cubicBezTo>
                  <a:cubicBezTo>
                    <a:pt x="884" y="782"/>
                    <a:pt x="885" y="789"/>
                    <a:pt x="886" y="796"/>
                  </a:cubicBezTo>
                  <a:cubicBezTo>
                    <a:pt x="884" y="802"/>
                    <a:pt x="883" y="809"/>
                    <a:pt x="881" y="815"/>
                  </a:cubicBezTo>
                  <a:cubicBezTo>
                    <a:pt x="883" y="822"/>
                    <a:pt x="885" y="828"/>
                    <a:pt x="887" y="835"/>
                  </a:cubicBezTo>
                  <a:cubicBezTo>
                    <a:pt x="891" y="839"/>
                    <a:pt x="894" y="842"/>
                    <a:pt x="898" y="846"/>
                  </a:cubicBezTo>
                  <a:cubicBezTo>
                    <a:pt x="905" y="848"/>
                    <a:pt x="912" y="850"/>
                    <a:pt x="919" y="851"/>
                  </a:cubicBezTo>
                  <a:cubicBezTo>
                    <a:pt x="919" y="857"/>
                    <a:pt x="919" y="863"/>
                    <a:pt x="919" y="869"/>
                  </a:cubicBezTo>
                  <a:cubicBezTo>
                    <a:pt x="922" y="871"/>
                    <a:pt x="925" y="872"/>
                    <a:pt x="928" y="874"/>
                  </a:cubicBezTo>
                  <a:cubicBezTo>
                    <a:pt x="934" y="871"/>
                    <a:pt x="940" y="869"/>
                    <a:pt x="946" y="866"/>
                  </a:cubicBezTo>
                  <a:cubicBezTo>
                    <a:pt x="959" y="866"/>
                    <a:pt x="972" y="866"/>
                    <a:pt x="985" y="865"/>
                  </a:cubicBezTo>
                  <a:cubicBezTo>
                    <a:pt x="988" y="863"/>
                    <a:pt x="991" y="862"/>
                    <a:pt x="994" y="860"/>
                  </a:cubicBezTo>
                  <a:cubicBezTo>
                    <a:pt x="1000" y="856"/>
                    <a:pt x="1005" y="852"/>
                    <a:pt x="1010" y="849"/>
                  </a:cubicBezTo>
                  <a:cubicBezTo>
                    <a:pt x="1013" y="845"/>
                    <a:pt x="1016" y="842"/>
                    <a:pt x="1019" y="839"/>
                  </a:cubicBezTo>
                  <a:cubicBezTo>
                    <a:pt x="1017" y="833"/>
                    <a:pt x="1015" y="827"/>
                    <a:pt x="1013" y="821"/>
                  </a:cubicBezTo>
                  <a:cubicBezTo>
                    <a:pt x="1014" y="815"/>
                    <a:pt x="1015" y="809"/>
                    <a:pt x="1016" y="803"/>
                  </a:cubicBezTo>
                  <a:cubicBezTo>
                    <a:pt x="1022" y="797"/>
                    <a:pt x="1028" y="790"/>
                    <a:pt x="1034" y="783"/>
                  </a:cubicBezTo>
                  <a:cubicBezTo>
                    <a:pt x="1041" y="781"/>
                    <a:pt x="1049" y="778"/>
                    <a:pt x="1057" y="776"/>
                  </a:cubicBezTo>
                  <a:cubicBezTo>
                    <a:pt x="1061" y="770"/>
                    <a:pt x="1065" y="764"/>
                    <a:pt x="1069" y="757"/>
                  </a:cubicBezTo>
                  <a:cubicBezTo>
                    <a:pt x="1069" y="753"/>
                    <a:pt x="1070" y="749"/>
                    <a:pt x="1071" y="745"/>
                  </a:cubicBezTo>
                  <a:cubicBezTo>
                    <a:pt x="1078" y="743"/>
                    <a:pt x="1084" y="742"/>
                    <a:pt x="1091" y="740"/>
                  </a:cubicBezTo>
                  <a:cubicBezTo>
                    <a:pt x="1097" y="742"/>
                    <a:pt x="1104" y="744"/>
                    <a:pt x="1111" y="746"/>
                  </a:cubicBezTo>
                  <a:cubicBezTo>
                    <a:pt x="1121" y="742"/>
                    <a:pt x="1132" y="738"/>
                    <a:pt x="1143" y="734"/>
                  </a:cubicBezTo>
                  <a:cubicBezTo>
                    <a:pt x="1150" y="732"/>
                    <a:pt x="1158" y="730"/>
                    <a:pt x="1166" y="727"/>
                  </a:cubicBezTo>
                  <a:cubicBezTo>
                    <a:pt x="1170" y="729"/>
                    <a:pt x="1174" y="731"/>
                    <a:pt x="1179" y="733"/>
                  </a:cubicBezTo>
                  <a:cubicBezTo>
                    <a:pt x="1180" y="737"/>
                    <a:pt x="1182" y="741"/>
                    <a:pt x="1184" y="746"/>
                  </a:cubicBezTo>
                  <a:cubicBezTo>
                    <a:pt x="1189" y="751"/>
                    <a:pt x="1194" y="757"/>
                    <a:pt x="1200" y="762"/>
                  </a:cubicBezTo>
                  <a:cubicBezTo>
                    <a:pt x="1204" y="767"/>
                    <a:pt x="1209" y="771"/>
                    <a:pt x="1214" y="776"/>
                  </a:cubicBezTo>
                  <a:cubicBezTo>
                    <a:pt x="1221" y="779"/>
                    <a:pt x="1228" y="782"/>
                    <a:pt x="1235" y="785"/>
                  </a:cubicBezTo>
                  <a:cubicBezTo>
                    <a:pt x="1241" y="788"/>
                    <a:pt x="1246" y="791"/>
                    <a:pt x="1252" y="794"/>
                  </a:cubicBezTo>
                  <a:cubicBezTo>
                    <a:pt x="1257" y="797"/>
                    <a:pt x="1261" y="801"/>
                    <a:pt x="1265" y="804"/>
                  </a:cubicBezTo>
                  <a:cubicBezTo>
                    <a:pt x="1268" y="809"/>
                    <a:pt x="1271" y="813"/>
                    <a:pt x="1273" y="818"/>
                  </a:cubicBezTo>
                  <a:cubicBezTo>
                    <a:pt x="1273" y="822"/>
                    <a:pt x="1273" y="826"/>
                    <a:pt x="1272" y="830"/>
                  </a:cubicBezTo>
                  <a:cubicBezTo>
                    <a:pt x="1271" y="833"/>
                    <a:pt x="1269" y="836"/>
                    <a:pt x="1268" y="839"/>
                  </a:cubicBezTo>
                  <a:cubicBezTo>
                    <a:pt x="1270" y="841"/>
                    <a:pt x="1271" y="844"/>
                    <a:pt x="1273" y="847"/>
                  </a:cubicBezTo>
                  <a:cubicBezTo>
                    <a:pt x="1275" y="844"/>
                    <a:pt x="1278" y="842"/>
                    <a:pt x="1280" y="840"/>
                  </a:cubicBezTo>
                  <a:cubicBezTo>
                    <a:pt x="1283" y="836"/>
                    <a:pt x="1286" y="832"/>
                    <a:pt x="1288" y="828"/>
                  </a:cubicBezTo>
                  <a:cubicBezTo>
                    <a:pt x="1289" y="826"/>
                    <a:pt x="1291" y="823"/>
                    <a:pt x="1292" y="821"/>
                  </a:cubicBezTo>
                  <a:cubicBezTo>
                    <a:pt x="1290" y="818"/>
                    <a:pt x="1289" y="816"/>
                    <a:pt x="1287" y="814"/>
                  </a:cubicBezTo>
                  <a:cubicBezTo>
                    <a:pt x="1285" y="811"/>
                    <a:pt x="1283" y="809"/>
                    <a:pt x="1281" y="807"/>
                  </a:cubicBezTo>
                  <a:cubicBezTo>
                    <a:pt x="1282" y="805"/>
                    <a:pt x="1283" y="803"/>
                    <a:pt x="1285" y="801"/>
                  </a:cubicBezTo>
                  <a:cubicBezTo>
                    <a:pt x="1286" y="800"/>
                    <a:pt x="1287" y="798"/>
                    <a:pt x="1288" y="796"/>
                  </a:cubicBezTo>
                  <a:cubicBezTo>
                    <a:pt x="1291" y="799"/>
                    <a:pt x="1295" y="801"/>
                    <a:pt x="1299" y="803"/>
                  </a:cubicBezTo>
                  <a:cubicBezTo>
                    <a:pt x="1300" y="806"/>
                    <a:pt x="1302" y="808"/>
                    <a:pt x="1303" y="810"/>
                  </a:cubicBezTo>
                  <a:cubicBezTo>
                    <a:pt x="1306" y="808"/>
                    <a:pt x="1308" y="807"/>
                    <a:pt x="1310" y="805"/>
                  </a:cubicBezTo>
                  <a:cubicBezTo>
                    <a:pt x="1306" y="801"/>
                    <a:pt x="1302" y="798"/>
                    <a:pt x="1298" y="794"/>
                  </a:cubicBezTo>
                  <a:cubicBezTo>
                    <a:pt x="1294" y="790"/>
                    <a:pt x="1289" y="787"/>
                    <a:pt x="1284" y="784"/>
                  </a:cubicBezTo>
                  <a:cubicBezTo>
                    <a:pt x="1280" y="780"/>
                    <a:pt x="1275" y="777"/>
                    <a:pt x="1270" y="773"/>
                  </a:cubicBezTo>
                  <a:cubicBezTo>
                    <a:pt x="1268" y="773"/>
                    <a:pt x="1265" y="774"/>
                    <a:pt x="1263" y="774"/>
                  </a:cubicBezTo>
                  <a:cubicBezTo>
                    <a:pt x="1258" y="772"/>
                    <a:pt x="1252" y="771"/>
                    <a:pt x="1247" y="769"/>
                  </a:cubicBezTo>
                  <a:cubicBezTo>
                    <a:pt x="1244" y="765"/>
                    <a:pt x="1241" y="761"/>
                    <a:pt x="1238" y="757"/>
                  </a:cubicBezTo>
                  <a:cubicBezTo>
                    <a:pt x="1235" y="751"/>
                    <a:pt x="1232" y="746"/>
                    <a:pt x="1229" y="740"/>
                  </a:cubicBezTo>
                  <a:cubicBezTo>
                    <a:pt x="1225" y="738"/>
                    <a:pt x="1221" y="736"/>
                    <a:pt x="1216" y="734"/>
                  </a:cubicBezTo>
                  <a:cubicBezTo>
                    <a:pt x="1214" y="730"/>
                    <a:pt x="1211" y="725"/>
                    <a:pt x="1209" y="721"/>
                  </a:cubicBezTo>
                  <a:cubicBezTo>
                    <a:pt x="1210" y="719"/>
                    <a:pt x="1211" y="718"/>
                    <a:pt x="1211" y="716"/>
                  </a:cubicBezTo>
                  <a:cubicBezTo>
                    <a:pt x="1210" y="713"/>
                    <a:pt x="1209" y="711"/>
                    <a:pt x="1207" y="708"/>
                  </a:cubicBezTo>
                  <a:cubicBezTo>
                    <a:pt x="1209" y="706"/>
                    <a:pt x="1211" y="704"/>
                    <a:pt x="1212" y="702"/>
                  </a:cubicBezTo>
                  <a:cubicBezTo>
                    <a:pt x="1217" y="701"/>
                    <a:pt x="1221" y="700"/>
                    <a:pt x="1225" y="699"/>
                  </a:cubicBezTo>
                  <a:cubicBezTo>
                    <a:pt x="1229" y="702"/>
                    <a:pt x="1233" y="704"/>
                    <a:pt x="1236" y="707"/>
                  </a:cubicBezTo>
                  <a:cubicBezTo>
                    <a:pt x="1239" y="711"/>
                    <a:pt x="1242" y="714"/>
                    <a:pt x="1245" y="718"/>
                  </a:cubicBezTo>
                  <a:cubicBezTo>
                    <a:pt x="1248" y="722"/>
                    <a:pt x="1251" y="726"/>
                    <a:pt x="1254" y="730"/>
                  </a:cubicBezTo>
                  <a:cubicBezTo>
                    <a:pt x="1258" y="733"/>
                    <a:pt x="1261" y="736"/>
                    <a:pt x="1265" y="739"/>
                  </a:cubicBezTo>
                  <a:cubicBezTo>
                    <a:pt x="1269" y="740"/>
                    <a:pt x="1273" y="742"/>
                    <a:pt x="1277" y="743"/>
                  </a:cubicBezTo>
                  <a:cubicBezTo>
                    <a:pt x="1280" y="746"/>
                    <a:pt x="1282" y="749"/>
                    <a:pt x="1284" y="751"/>
                  </a:cubicBezTo>
                  <a:cubicBezTo>
                    <a:pt x="1291" y="753"/>
                    <a:pt x="1299" y="755"/>
                    <a:pt x="1306" y="757"/>
                  </a:cubicBezTo>
                  <a:cubicBezTo>
                    <a:pt x="1310" y="762"/>
                    <a:pt x="1314" y="768"/>
                    <a:pt x="1318" y="774"/>
                  </a:cubicBezTo>
                  <a:cubicBezTo>
                    <a:pt x="1316" y="778"/>
                    <a:pt x="1315" y="783"/>
                    <a:pt x="1314" y="788"/>
                  </a:cubicBezTo>
                  <a:cubicBezTo>
                    <a:pt x="1317" y="791"/>
                    <a:pt x="1321" y="795"/>
                    <a:pt x="1324" y="799"/>
                  </a:cubicBezTo>
                  <a:cubicBezTo>
                    <a:pt x="1330" y="803"/>
                    <a:pt x="1335" y="807"/>
                    <a:pt x="1340" y="811"/>
                  </a:cubicBezTo>
                  <a:cubicBezTo>
                    <a:pt x="1347" y="812"/>
                    <a:pt x="1354" y="813"/>
                    <a:pt x="1361" y="814"/>
                  </a:cubicBezTo>
                  <a:cubicBezTo>
                    <a:pt x="1364" y="818"/>
                    <a:pt x="1366" y="823"/>
                    <a:pt x="1369" y="828"/>
                  </a:cubicBezTo>
                  <a:cubicBezTo>
                    <a:pt x="1378" y="832"/>
                    <a:pt x="1388" y="836"/>
                    <a:pt x="1397" y="840"/>
                  </a:cubicBezTo>
                  <a:cubicBezTo>
                    <a:pt x="1399" y="836"/>
                    <a:pt x="1401" y="833"/>
                    <a:pt x="1402" y="829"/>
                  </a:cubicBezTo>
                  <a:cubicBezTo>
                    <a:pt x="1396" y="825"/>
                    <a:pt x="1391" y="821"/>
                    <a:pt x="1385" y="817"/>
                  </a:cubicBezTo>
                  <a:cubicBezTo>
                    <a:pt x="1382" y="813"/>
                    <a:pt x="1380" y="809"/>
                    <a:pt x="1378" y="805"/>
                  </a:cubicBezTo>
                  <a:cubicBezTo>
                    <a:pt x="1376" y="801"/>
                    <a:pt x="1375" y="797"/>
                    <a:pt x="1373" y="793"/>
                  </a:cubicBezTo>
                  <a:cubicBezTo>
                    <a:pt x="1377" y="788"/>
                    <a:pt x="1382" y="783"/>
                    <a:pt x="1386" y="778"/>
                  </a:cubicBezTo>
                  <a:cubicBezTo>
                    <a:pt x="1392" y="778"/>
                    <a:pt x="1398" y="777"/>
                    <a:pt x="1404" y="777"/>
                  </a:cubicBezTo>
                  <a:cubicBezTo>
                    <a:pt x="1410" y="777"/>
                    <a:pt x="1415" y="777"/>
                    <a:pt x="1421" y="777"/>
                  </a:cubicBezTo>
                  <a:cubicBezTo>
                    <a:pt x="1426" y="775"/>
                    <a:pt x="1432" y="772"/>
                    <a:pt x="1438" y="770"/>
                  </a:cubicBezTo>
                  <a:cubicBezTo>
                    <a:pt x="1440" y="767"/>
                    <a:pt x="1443" y="765"/>
                    <a:pt x="1445" y="762"/>
                  </a:cubicBezTo>
                  <a:cubicBezTo>
                    <a:pt x="1440" y="752"/>
                    <a:pt x="1435" y="741"/>
                    <a:pt x="1430" y="731"/>
                  </a:cubicBezTo>
                  <a:cubicBezTo>
                    <a:pt x="1438" y="727"/>
                    <a:pt x="1447" y="723"/>
                    <a:pt x="1455" y="719"/>
                  </a:cubicBezTo>
                  <a:cubicBezTo>
                    <a:pt x="1467" y="711"/>
                    <a:pt x="1478" y="703"/>
                    <a:pt x="1489" y="695"/>
                  </a:cubicBezTo>
                  <a:cubicBezTo>
                    <a:pt x="1497" y="696"/>
                    <a:pt x="1505" y="696"/>
                    <a:pt x="1514" y="697"/>
                  </a:cubicBezTo>
                  <a:cubicBezTo>
                    <a:pt x="1520" y="692"/>
                    <a:pt x="1527" y="687"/>
                    <a:pt x="1534" y="681"/>
                  </a:cubicBezTo>
                  <a:cubicBezTo>
                    <a:pt x="1544" y="682"/>
                    <a:pt x="1554" y="683"/>
                    <a:pt x="1564" y="684"/>
                  </a:cubicBezTo>
                  <a:cubicBezTo>
                    <a:pt x="1574" y="689"/>
                    <a:pt x="1585" y="693"/>
                    <a:pt x="1595" y="698"/>
                  </a:cubicBezTo>
                  <a:cubicBezTo>
                    <a:pt x="1603" y="703"/>
                    <a:pt x="1611" y="708"/>
                    <a:pt x="1619" y="713"/>
                  </a:cubicBezTo>
                  <a:cubicBezTo>
                    <a:pt x="1619" y="719"/>
                    <a:pt x="1619" y="726"/>
                    <a:pt x="1619" y="733"/>
                  </a:cubicBezTo>
                  <a:cubicBezTo>
                    <a:pt x="1613" y="736"/>
                    <a:pt x="1606" y="738"/>
                    <a:pt x="1600" y="741"/>
                  </a:cubicBezTo>
                  <a:cubicBezTo>
                    <a:pt x="1591" y="743"/>
                    <a:pt x="1583" y="745"/>
                    <a:pt x="1574" y="746"/>
                  </a:cubicBezTo>
                  <a:cubicBezTo>
                    <a:pt x="1565" y="743"/>
                    <a:pt x="1556" y="740"/>
                    <a:pt x="1547" y="736"/>
                  </a:cubicBezTo>
                  <a:cubicBezTo>
                    <a:pt x="1537" y="736"/>
                    <a:pt x="1526" y="735"/>
                    <a:pt x="1516" y="734"/>
                  </a:cubicBezTo>
                  <a:cubicBezTo>
                    <a:pt x="1509" y="740"/>
                    <a:pt x="1503" y="745"/>
                    <a:pt x="1497" y="751"/>
                  </a:cubicBezTo>
                  <a:cubicBezTo>
                    <a:pt x="1489" y="753"/>
                    <a:pt x="1482" y="755"/>
                    <a:pt x="1474" y="758"/>
                  </a:cubicBezTo>
                  <a:cubicBezTo>
                    <a:pt x="1467" y="762"/>
                    <a:pt x="1459" y="766"/>
                    <a:pt x="1451" y="770"/>
                  </a:cubicBezTo>
                  <a:cubicBezTo>
                    <a:pt x="1442" y="774"/>
                    <a:pt x="1433" y="778"/>
                    <a:pt x="1424" y="782"/>
                  </a:cubicBezTo>
                  <a:cubicBezTo>
                    <a:pt x="1425" y="790"/>
                    <a:pt x="1425" y="797"/>
                    <a:pt x="1426" y="805"/>
                  </a:cubicBezTo>
                  <a:cubicBezTo>
                    <a:pt x="1434" y="812"/>
                    <a:pt x="1442" y="820"/>
                    <a:pt x="1450" y="827"/>
                  </a:cubicBezTo>
                  <a:cubicBezTo>
                    <a:pt x="1458" y="837"/>
                    <a:pt x="1466" y="846"/>
                    <a:pt x="1474" y="856"/>
                  </a:cubicBezTo>
                  <a:cubicBezTo>
                    <a:pt x="1481" y="854"/>
                    <a:pt x="1489" y="852"/>
                    <a:pt x="1496" y="851"/>
                  </a:cubicBezTo>
                  <a:cubicBezTo>
                    <a:pt x="1498" y="846"/>
                    <a:pt x="1501" y="842"/>
                    <a:pt x="1504" y="837"/>
                  </a:cubicBezTo>
                  <a:cubicBezTo>
                    <a:pt x="1508" y="841"/>
                    <a:pt x="1513" y="845"/>
                    <a:pt x="1518" y="848"/>
                  </a:cubicBezTo>
                  <a:cubicBezTo>
                    <a:pt x="1528" y="847"/>
                    <a:pt x="1538" y="845"/>
                    <a:pt x="1548" y="844"/>
                  </a:cubicBezTo>
                  <a:cubicBezTo>
                    <a:pt x="1552" y="839"/>
                    <a:pt x="1555" y="835"/>
                    <a:pt x="1558" y="830"/>
                  </a:cubicBezTo>
                  <a:cubicBezTo>
                    <a:pt x="1569" y="831"/>
                    <a:pt x="1579" y="832"/>
                    <a:pt x="1590" y="833"/>
                  </a:cubicBezTo>
                  <a:cubicBezTo>
                    <a:pt x="1589" y="838"/>
                    <a:pt x="1588" y="844"/>
                    <a:pt x="1587" y="850"/>
                  </a:cubicBezTo>
                  <a:cubicBezTo>
                    <a:pt x="1587" y="866"/>
                    <a:pt x="1586" y="881"/>
                    <a:pt x="1586" y="896"/>
                  </a:cubicBezTo>
                  <a:cubicBezTo>
                    <a:pt x="1587" y="907"/>
                    <a:pt x="1589" y="918"/>
                    <a:pt x="1590" y="928"/>
                  </a:cubicBezTo>
                  <a:cubicBezTo>
                    <a:pt x="1593" y="929"/>
                    <a:pt x="1597" y="930"/>
                    <a:pt x="1600" y="931"/>
                  </a:cubicBezTo>
                  <a:cubicBezTo>
                    <a:pt x="1603" y="940"/>
                    <a:pt x="1605" y="950"/>
                    <a:pt x="1608" y="960"/>
                  </a:cubicBezTo>
                  <a:cubicBezTo>
                    <a:pt x="1606" y="965"/>
                    <a:pt x="1605" y="971"/>
                    <a:pt x="1603" y="977"/>
                  </a:cubicBezTo>
                  <a:cubicBezTo>
                    <a:pt x="1604" y="985"/>
                    <a:pt x="1605" y="994"/>
                    <a:pt x="1606" y="1003"/>
                  </a:cubicBezTo>
                  <a:cubicBezTo>
                    <a:pt x="1610" y="1005"/>
                    <a:pt x="1613" y="1008"/>
                    <a:pt x="1617" y="1010"/>
                  </a:cubicBezTo>
                  <a:cubicBezTo>
                    <a:pt x="1625" y="1020"/>
                    <a:pt x="1633" y="1029"/>
                    <a:pt x="1641" y="1038"/>
                  </a:cubicBezTo>
                  <a:cubicBezTo>
                    <a:pt x="1647" y="1048"/>
                    <a:pt x="1654" y="1058"/>
                    <a:pt x="1661" y="1068"/>
                  </a:cubicBezTo>
                  <a:cubicBezTo>
                    <a:pt x="1666" y="1071"/>
                    <a:pt x="1670" y="1074"/>
                    <a:pt x="1675" y="1076"/>
                  </a:cubicBezTo>
                  <a:cubicBezTo>
                    <a:pt x="1681" y="1088"/>
                    <a:pt x="1687" y="1100"/>
                    <a:pt x="1692" y="1111"/>
                  </a:cubicBezTo>
                  <a:cubicBezTo>
                    <a:pt x="1698" y="1119"/>
                    <a:pt x="1703" y="1128"/>
                    <a:pt x="1709" y="1136"/>
                  </a:cubicBezTo>
                  <a:cubicBezTo>
                    <a:pt x="1716" y="1139"/>
                    <a:pt x="1724" y="1142"/>
                    <a:pt x="1731" y="1145"/>
                  </a:cubicBezTo>
                  <a:cubicBezTo>
                    <a:pt x="1735" y="1152"/>
                    <a:pt x="1740" y="1160"/>
                    <a:pt x="1744" y="1167"/>
                  </a:cubicBezTo>
                  <a:cubicBezTo>
                    <a:pt x="1752" y="1176"/>
                    <a:pt x="1761" y="1185"/>
                    <a:pt x="1769" y="1194"/>
                  </a:cubicBezTo>
                  <a:cubicBezTo>
                    <a:pt x="1781" y="1222"/>
                    <a:pt x="1792" y="1249"/>
                    <a:pt x="1803" y="1277"/>
                  </a:cubicBezTo>
                  <a:cubicBezTo>
                    <a:pt x="1823" y="1262"/>
                    <a:pt x="1842" y="1248"/>
                    <a:pt x="1861" y="1234"/>
                  </a:cubicBezTo>
                  <a:cubicBezTo>
                    <a:pt x="1877" y="1219"/>
                    <a:pt x="1893" y="1204"/>
                    <a:pt x="1908" y="1189"/>
                  </a:cubicBezTo>
                  <a:cubicBezTo>
                    <a:pt x="1914" y="1184"/>
                    <a:pt x="1919" y="1179"/>
                    <a:pt x="1924" y="1173"/>
                  </a:cubicBezTo>
                  <a:cubicBezTo>
                    <a:pt x="1925" y="1166"/>
                    <a:pt x="1926" y="1158"/>
                    <a:pt x="1926" y="1150"/>
                  </a:cubicBezTo>
                  <a:cubicBezTo>
                    <a:pt x="1933" y="1143"/>
                    <a:pt x="1941" y="1137"/>
                    <a:pt x="1948" y="1130"/>
                  </a:cubicBezTo>
                  <a:cubicBezTo>
                    <a:pt x="1953" y="1125"/>
                    <a:pt x="1957" y="1121"/>
                    <a:pt x="1962" y="1116"/>
                  </a:cubicBezTo>
                  <a:cubicBezTo>
                    <a:pt x="1964" y="1107"/>
                    <a:pt x="1966" y="1098"/>
                    <a:pt x="1968" y="1089"/>
                  </a:cubicBezTo>
                  <a:cubicBezTo>
                    <a:pt x="1972" y="1086"/>
                    <a:pt x="1977" y="1082"/>
                    <a:pt x="1981" y="1078"/>
                  </a:cubicBezTo>
                  <a:cubicBezTo>
                    <a:pt x="1979" y="1070"/>
                    <a:pt x="1976" y="1063"/>
                    <a:pt x="1973" y="1055"/>
                  </a:cubicBezTo>
                  <a:cubicBezTo>
                    <a:pt x="1977" y="1045"/>
                    <a:pt x="1981" y="1036"/>
                    <a:pt x="1985" y="1027"/>
                  </a:cubicBezTo>
                  <a:cubicBezTo>
                    <a:pt x="1986" y="1019"/>
                    <a:pt x="1988" y="1011"/>
                    <a:pt x="1989" y="1003"/>
                  </a:cubicBezTo>
                  <a:cubicBezTo>
                    <a:pt x="1981" y="998"/>
                    <a:pt x="1973" y="992"/>
                    <a:pt x="1966" y="986"/>
                  </a:cubicBezTo>
                  <a:cubicBezTo>
                    <a:pt x="1960" y="988"/>
                    <a:pt x="1954" y="989"/>
                    <a:pt x="1948" y="990"/>
                  </a:cubicBezTo>
                  <a:cubicBezTo>
                    <a:pt x="1943" y="986"/>
                    <a:pt x="1938" y="983"/>
                    <a:pt x="1933" y="980"/>
                  </a:cubicBezTo>
                  <a:cubicBezTo>
                    <a:pt x="1928" y="969"/>
                    <a:pt x="1923" y="957"/>
                    <a:pt x="1918" y="946"/>
                  </a:cubicBezTo>
                  <a:cubicBezTo>
                    <a:pt x="1915" y="957"/>
                    <a:pt x="1912" y="969"/>
                    <a:pt x="1908" y="980"/>
                  </a:cubicBezTo>
                  <a:cubicBezTo>
                    <a:pt x="1905" y="987"/>
                    <a:pt x="1901" y="994"/>
                    <a:pt x="1897" y="1001"/>
                  </a:cubicBezTo>
                  <a:cubicBezTo>
                    <a:pt x="1891" y="1004"/>
                    <a:pt x="1885" y="1008"/>
                    <a:pt x="1878" y="1011"/>
                  </a:cubicBezTo>
                  <a:cubicBezTo>
                    <a:pt x="1874" y="1010"/>
                    <a:pt x="1871" y="1008"/>
                    <a:pt x="1867" y="1007"/>
                  </a:cubicBezTo>
                  <a:cubicBezTo>
                    <a:pt x="1867" y="1002"/>
                    <a:pt x="1866" y="997"/>
                    <a:pt x="1866" y="992"/>
                  </a:cubicBezTo>
                  <a:cubicBezTo>
                    <a:pt x="1864" y="986"/>
                    <a:pt x="1862" y="979"/>
                    <a:pt x="1860" y="973"/>
                  </a:cubicBezTo>
                  <a:cubicBezTo>
                    <a:pt x="1858" y="975"/>
                    <a:pt x="1855" y="977"/>
                    <a:pt x="1852" y="979"/>
                  </a:cubicBezTo>
                  <a:cubicBezTo>
                    <a:pt x="1852" y="984"/>
                    <a:pt x="1852" y="989"/>
                    <a:pt x="1852" y="994"/>
                  </a:cubicBezTo>
                  <a:cubicBezTo>
                    <a:pt x="1849" y="990"/>
                    <a:pt x="1846" y="986"/>
                    <a:pt x="1842" y="982"/>
                  </a:cubicBezTo>
                  <a:cubicBezTo>
                    <a:pt x="1837" y="976"/>
                    <a:pt x="1832" y="969"/>
                    <a:pt x="1827" y="963"/>
                  </a:cubicBezTo>
                  <a:cubicBezTo>
                    <a:pt x="1817" y="954"/>
                    <a:pt x="1808" y="946"/>
                    <a:pt x="1799" y="937"/>
                  </a:cubicBezTo>
                  <a:cubicBezTo>
                    <a:pt x="1797" y="930"/>
                    <a:pt x="1796" y="922"/>
                    <a:pt x="1794" y="915"/>
                  </a:cubicBezTo>
                  <a:cubicBezTo>
                    <a:pt x="1801" y="911"/>
                    <a:pt x="1808" y="907"/>
                    <a:pt x="1814" y="904"/>
                  </a:cubicBezTo>
                  <a:cubicBezTo>
                    <a:pt x="1823" y="912"/>
                    <a:pt x="1831" y="920"/>
                    <a:pt x="1839" y="928"/>
                  </a:cubicBezTo>
                  <a:cubicBezTo>
                    <a:pt x="1842" y="933"/>
                    <a:pt x="1846" y="938"/>
                    <a:pt x="1849" y="943"/>
                  </a:cubicBezTo>
                  <a:cubicBezTo>
                    <a:pt x="1854" y="942"/>
                    <a:pt x="1858" y="942"/>
                    <a:pt x="1862" y="942"/>
                  </a:cubicBezTo>
                  <a:cubicBezTo>
                    <a:pt x="1869" y="945"/>
                    <a:pt x="1876" y="949"/>
                    <a:pt x="1883" y="953"/>
                  </a:cubicBezTo>
                  <a:cubicBezTo>
                    <a:pt x="1887" y="953"/>
                    <a:pt x="1892" y="953"/>
                    <a:pt x="1896" y="953"/>
                  </a:cubicBezTo>
                  <a:cubicBezTo>
                    <a:pt x="1902" y="945"/>
                    <a:pt x="1908" y="938"/>
                    <a:pt x="1914" y="930"/>
                  </a:cubicBezTo>
                  <a:cubicBezTo>
                    <a:pt x="1918" y="930"/>
                    <a:pt x="1921" y="930"/>
                    <a:pt x="1925" y="929"/>
                  </a:cubicBezTo>
                  <a:cubicBezTo>
                    <a:pt x="1929" y="937"/>
                    <a:pt x="1933" y="945"/>
                    <a:pt x="1936" y="953"/>
                  </a:cubicBezTo>
                  <a:cubicBezTo>
                    <a:pt x="1951" y="948"/>
                    <a:pt x="1966" y="944"/>
                    <a:pt x="1981" y="939"/>
                  </a:cubicBezTo>
                  <a:cubicBezTo>
                    <a:pt x="1992" y="934"/>
                    <a:pt x="2002" y="928"/>
                    <a:pt x="2013" y="923"/>
                  </a:cubicBezTo>
                  <a:cubicBezTo>
                    <a:pt x="2020" y="918"/>
                    <a:pt x="2027" y="914"/>
                    <a:pt x="2034" y="909"/>
                  </a:cubicBezTo>
                  <a:cubicBezTo>
                    <a:pt x="2035" y="909"/>
                    <a:pt x="2035" y="908"/>
                    <a:pt x="2036" y="908"/>
                  </a:cubicBezTo>
                  <a:cubicBezTo>
                    <a:pt x="2043" y="915"/>
                    <a:pt x="2051" y="922"/>
                    <a:pt x="2058" y="929"/>
                  </a:cubicBezTo>
                  <a:cubicBezTo>
                    <a:pt x="2066" y="932"/>
                    <a:pt x="2074" y="935"/>
                    <a:pt x="2082" y="937"/>
                  </a:cubicBezTo>
                  <a:cubicBezTo>
                    <a:pt x="2088" y="933"/>
                    <a:pt x="2093" y="928"/>
                    <a:pt x="2099" y="924"/>
                  </a:cubicBezTo>
                  <a:cubicBezTo>
                    <a:pt x="2106" y="932"/>
                    <a:pt x="2114" y="939"/>
                    <a:pt x="2121" y="947"/>
                  </a:cubicBezTo>
                  <a:cubicBezTo>
                    <a:pt x="2130" y="968"/>
                    <a:pt x="2139" y="989"/>
                    <a:pt x="2148" y="1010"/>
                  </a:cubicBezTo>
                  <a:cubicBezTo>
                    <a:pt x="2156" y="1025"/>
                    <a:pt x="2164" y="1041"/>
                    <a:pt x="2173" y="1056"/>
                  </a:cubicBezTo>
                  <a:cubicBezTo>
                    <a:pt x="2182" y="1072"/>
                    <a:pt x="2191" y="1089"/>
                    <a:pt x="2201" y="1105"/>
                  </a:cubicBezTo>
                  <a:cubicBezTo>
                    <a:pt x="2206" y="1121"/>
                    <a:pt x="2211" y="1137"/>
                    <a:pt x="2216" y="1153"/>
                  </a:cubicBezTo>
                  <a:cubicBezTo>
                    <a:pt x="2219" y="1137"/>
                    <a:pt x="2221" y="1121"/>
                    <a:pt x="2223" y="1104"/>
                  </a:cubicBezTo>
                  <a:cubicBezTo>
                    <a:pt x="2222" y="1078"/>
                    <a:pt x="2222" y="1052"/>
                    <a:pt x="2221" y="1026"/>
                  </a:cubicBezTo>
                  <a:cubicBezTo>
                    <a:pt x="2215" y="1015"/>
                    <a:pt x="2210" y="1004"/>
                    <a:pt x="2204" y="993"/>
                  </a:cubicBezTo>
                  <a:cubicBezTo>
                    <a:pt x="2207" y="975"/>
                    <a:pt x="2209" y="957"/>
                    <a:pt x="2212" y="939"/>
                  </a:cubicBezTo>
                  <a:cubicBezTo>
                    <a:pt x="2209" y="917"/>
                    <a:pt x="2206" y="895"/>
                    <a:pt x="2203" y="873"/>
                  </a:cubicBezTo>
                  <a:cubicBezTo>
                    <a:pt x="2202" y="861"/>
                    <a:pt x="2201" y="849"/>
                    <a:pt x="2200" y="836"/>
                  </a:cubicBezTo>
                  <a:cubicBezTo>
                    <a:pt x="2202" y="830"/>
                    <a:pt x="2204" y="824"/>
                    <a:pt x="2206" y="818"/>
                  </a:cubicBezTo>
                  <a:cubicBezTo>
                    <a:pt x="2371" y="1338"/>
                    <a:pt x="2129" y="1914"/>
                    <a:pt x="1622" y="21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56900CBF-B15B-468F-9646-7DE21AC8E7B2}"/>
                </a:ext>
              </a:extLst>
            </p:cNvPr>
            <p:cNvSpPr>
              <a:spLocks/>
            </p:cNvSpPr>
            <p:nvPr/>
          </p:nvSpPr>
          <p:spPr bwMode="auto">
            <a:xfrm>
              <a:off x="4697" y="1606"/>
              <a:ext cx="36" cy="19"/>
            </a:xfrm>
            <a:custGeom>
              <a:avLst/>
              <a:gdLst>
                <a:gd name="T0" fmla="*/ 36 w 36"/>
                <a:gd name="T1" fmla="*/ 13 h 19"/>
                <a:gd name="T2" fmla="*/ 32 w 36"/>
                <a:gd name="T3" fmla="*/ 3 h 19"/>
                <a:gd name="T4" fmla="*/ 24 w 36"/>
                <a:gd name="T5" fmla="*/ 2 h 19"/>
                <a:gd name="T6" fmla="*/ 15 w 36"/>
                <a:gd name="T7" fmla="*/ 1 h 19"/>
                <a:gd name="T8" fmla="*/ 6 w 36"/>
                <a:gd name="T9" fmla="*/ 0 h 19"/>
                <a:gd name="T10" fmla="*/ 1 w 36"/>
                <a:gd name="T11" fmla="*/ 4 h 19"/>
                <a:gd name="T12" fmla="*/ 3 w 36"/>
                <a:gd name="T13" fmla="*/ 8 h 19"/>
                <a:gd name="T14" fmla="*/ 0 w 36"/>
                <a:gd name="T15" fmla="*/ 14 h 19"/>
                <a:gd name="T16" fmla="*/ 5 w 36"/>
                <a:gd name="T17" fmla="*/ 18 h 19"/>
                <a:gd name="T18" fmla="*/ 15 w 36"/>
                <a:gd name="T19" fmla="*/ 19 h 19"/>
                <a:gd name="T20" fmla="*/ 25 w 36"/>
                <a:gd name="T21" fmla="*/ 16 h 19"/>
                <a:gd name="T22" fmla="*/ 36 w 36"/>
                <a:gd name="T2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9">
                  <a:moveTo>
                    <a:pt x="36" y="13"/>
                  </a:moveTo>
                  <a:lnTo>
                    <a:pt x="32" y="3"/>
                  </a:lnTo>
                  <a:lnTo>
                    <a:pt x="24" y="2"/>
                  </a:lnTo>
                  <a:lnTo>
                    <a:pt x="15" y="1"/>
                  </a:lnTo>
                  <a:lnTo>
                    <a:pt x="6" y="0"/>
                  </a:lnTo>
                  <a:lnTo>
                    <a:pt x="1" y="4"/>
                  </a:lnTo>
                  <a:lnTo>
                    <a:pt x="3" y="8"/>
                  </a:lnTo>
                  <a:lnTo>
                    <a:pt x="0" y="14"/>
                  </a:lnTo>
                  <a:lnTo>
                    <a:pt x="5" y="18"/>
                  </a:lnTo>
                  <a:lnTo>
                    <a:pt x="15" y="19"/>
                  </a:lnTo>
                  <a:lnTo>
                    <a:pt x="25" y="16"/>
                  </a:lnTo>
                  <a:lnTo>
                    <a:pt x="3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14118E86-81CB-40B4-9631-16BAFF84BB73}"/>
                </a:ext>
              </a:extLst>
            </p:cNvPr>
            <p:cNvSpPr>
              <a:spLocks/>
            </p:cNvSpPr>
            <p:nvPr/>
          </p:nvSpPr>
          <p:spPr bwMode="auto">
            <a:xfrm>
              <a:off x="4712" y="1688"/>
              <a:ext cx="28" cy="29"/>
            </a:xfrm>
            <a:custGeom>
              <a:avLst/>
              <a:gdLst>
                <a:gd name="T0" fmla="*/ 3 w 28"/>
                <a:gd name="T1" fmla="*/ 29 h 29"/>
                <a:gd name="T2" fmla="*/ 12 w 28"/>
                <a:gd name="T3" fmla="*/ 27 h 29"/>
                <a:gd name="T4" fmla="*/ 18 w 28"/>
                <a:gd name="T5" fmla="*/ 25 h 29"/>
                <a:gd name="T6" fmla="*/ 23 w 28"/>
                <a:gd name="T7" fmla="*/ 19 h 29"/>
                <a:gd name="T8" fmla="*/ 25 w 28"/>
                <a:gd name="T9" fmla="*/ 13 h 29"/>
                <a:gd name="T10" fmla="*/ 28 w 28"/>
                <a:gd name="T11" fmla="*/ 9 h 29"/>
                <a:gd name="T12" fmla="*/ 24 w 28"/>
                <a:gd name="T13" fmla="*/ 1 h 29"/>
                <a:gd name="T14" fmla="*/ 16 w 28"/>
                <a:gd name="T15" fmla="*/ 0 h 29"/>
                <a:gd name="T16" fmla="*/ 12 w 28"/>
                <a:gd name="T17" fmla="*/ 7 h 29"/>
                <a:gd name="T18" fmla="*/ 8 w 28"/>
                <a:gd name="T19" fmla="*/ 9 h 29"/>
                <a:gd name="T20" fmla="*/ 7 w 28"/>
                <a:gd name="T21" fmla="*/ 15 h 29"/>
                <a:gd name="T22" fmla="*/ 4 w 28"/>
                <a:gd name="T23" fmla="*/ 17 h 29"/>
                <a:gd name="T24" fmla="*/ 3 w 28"/>
                <a:gd name="T25" fmla="*/ 20 h 29"/>
                <a:gd name="T26" fmla="*/ 0 w 28"/>
                <a:gd name="T27" fmla="*/ 23 h 29"/>
                <a:gd name="T28" fmla="*/ 0 w 28"/>
                <a:gd name="T29" fmla="*/ 28 h 29"/>
                <a:gd name="T30" fmla="*/ 3 w 28"/>
                <a:gd name="T3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3" y="29"/>
                  </a:moveTo>
                  <a:lnTo>
                    <a:pt x="12" y="27"/>
                  </a:lnTo>
                  <a:lnTo>
                    <a:pt x="18" y="25"/>
                  </a:lnTo>
                  <a:lnTo>
                    <a:pt x="23" y="19"/>
                  </a:lnTo>
                  <a:lnTo>
                    <a:pt x="25" y="13"/>
                  </a:lnTo>
                  <a:lnTo>
                    <a:pt x="28" y="9"/>
                  </a:lnTo>
                  <a:lnTo>
                    <a:pt x="24" y="1"/>
                  </a:lnTo>
                  <a:lnTo>
                    <a:pt x="16" y="0"/>
                  </a:lnTo>
                  <a:lnTo>
                    <a:pt x="12" y="7"/>
                  </a:lnTo>
                  <a:lnTo>
                    <a:pt x="8" y="9"/>
                  </a:lnTo>
                  <a:lnTo>
                    <a:pt x="7" y="15"/>
                  </a:lnTo>
                  <a:lnTo>
                    <a:pt x="4" y="17"/>
                  </a:lnTo>
                  <a:lnTo>
                    <a:pt x="3" y="20"/>
                  </a:lnTo>
                  <a:lnTo>
                    <a:pt x="0" y="23"/>
                  </a:lnTo>
                  <a:lnTo>
                    <a:pt x="0" y="28"/>
                  </a:lnTo>
                  <a:lnTo>
                    <a:pt x="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F9B8DB92-A6EF-4BC6-9E11-26B82E800CFC}"/>
                </a:ext>
              </a:extLst>
            </p:cNvPr>
            <p:cNvSpPr>
              <a:spLocks/>
            </p:cNvSpPr>
            <p:nvPr/>
          </p:nvSpPr>
          <p:spPr bwMode="auto">
            <a:xfrm>
              <a:off x="4734" y="1664"/>
              <a:ext cx="43" cy="67"/>
            </a:xfrm>
            <a:custGeom>
              <a:avLst/>
              <a:gdLst>
                <a:gd name="T0" fmla="*/ 0 w 43"/>
                <a:gd name="T1" fmla="*/ 67 h 67"/>
                <a:gd name="T2" fmla="*/ 6 w 43"/>
                <a:gd name="T3" fmla="*/ 64 h 67"/>
                <a:gd name="T4" fmla="*/ 10 w 43"/>
                <a:gd name="T5" fmla="*/ 65 h 67"/>
                <a:gd name="T6" fmla="*/ 16 w 43"/>
                <a:gd name="T7" fmla="*/ 62 h 67"/>
                <a:gd name="T8" fmla="*/ 27 w 43"/>
                <a:gd name="T9" fmla="*/ 62 h 67"/>
                <a:gd name="T10" fmla="*/ 37 w 43"/>
                <a:gd name="T11" fmla="*/ 61 h 67"/>
                <a:gd name="T12" fmla="*/ 41 w 43"/>
                <a:gd name="T13" fmla="*/ 58 h 67"/>
                <a:gd name="T14" fmla="*/ 39 w 43"/>
                <a:gd name="T15" fmla="*/ 54 h 67"/>
                <a:gd name="T16" fmla="*/ 43 w 43"/>
                <a:gd name="T17" fmla="*/ 50 h 67"/>
                <a:gd name="T18" fmla="*/ 38 w 43"/>
                <a:gd name="T19" fmla="*/ 46 h 67"/>
                <a:gd name="T20" fmla="*/ 34 w 43"/>
                <a:gd name="T21" fmla="*/ 40 h 67"/>
                <a:gd name="T22" fmla="*/ 31 w 43"/>
                <a:gd name="T23" fmla="*/ 34 h 67"/>
                <a:gd name="T24" fmla="*/ 28 w 43"/>
                <a:gd name="T25" fmla="*/ 30 h 67"/>
                <a:gd name="T26" fmla="*/ 28 w 43"/>
                <a:gd name="T27" fmla="*/ 26 h 67"/>
                <a:gd name="T28" fmla="*/ 23 w 43"/>
                <a:gd name="T29" fmla="*/ 22 h 67"/>
                <a:gd name="T30" fmla="*/ 24 w 43"/>
                <a:gd name="T31" fmla="*/ 17 h 67"/>
                <a:gd name="T32" fmla="*/ 28 w 43"/>
                <a:gd name="T33" fmla="*/ 14 h 67"/>
                <a:gd name="T34" fmla="*/ 29 w 43"/>
                <a:gd name="T35" fmla="*/ 8 h 67"/>
                <a:gd name="T36" fmla="*/ 29 w 43"/>
                <a:gd name="T37" fmla="*/ 0 h 67"/>
                <a:gd name="T38" fmla="*/ 9 w 43"/>
                <a:gd name="T39" fmla="*/ 1 h 67"/>
                <a:gd name="T40" fmla="*/ 6 w 43"/>
                <a:gd name="T41" fmla="*/ 11 h 67"/>
                <a:gd name="T42" fmla="*/ 7 w 43"/>
                <a:gd name="T43" fmla="*/ 19 h 67"/>
                <a:gd name="T44" fmla="*/ 9 w 43"/>
                <a:gd name="T45" fmla="*/ 27 h 67"/>
                <a:gd name="T46" fmla="*/ 15 w 43"/>
                <a:gd name="T47" fmla="*/ 31 h 67"/>
                <a:gd name="T48" fmla="*/ 19 w 43"/>
                <a:gd name="T49" fmla="*/ 38 h 67"/>
                <a:gd name="T50" fmla="*/ 14 w 43"/>
                <a:gd name="T51" fmla="*/ 42 h 67"/>
                <a:gd name="T52" fmla="*/ 10 w 43"/>
                <a:gd name="T53" fmla="*/ 42 h 67"/>
                <a:gd name="T54" fmla="*/ 11 w 43"/>
                <a:gd name="T55" fmla="*/ 49 h 67"/>
                <a:gd name="T56" fmla="*/ 7 w 43"/>
                <a:gd name="T57" fmla="*/ 51 h 67"/>
                <a:gd name="T58" fmla="*/ 5 w 43"/>
                <a:gd name="T59" fmla="*/ 54 h 67"/>
                <a:gd name="T60" fmla="*/ 8 w 43"/>
                <a:gd name="T61" fmla="*/ 58 h 67"/>
                <a:gd name="T62" fmla="*/ 0 w 43"/>
                <a:gd name="T6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67">
                  <a:moveTo>
                    <a:pt x="0" y="67"/>
                  </a:moveTo>
                  <a:lnTo>
                    <a:pt x="6" y="64"/>
                  </a:lnTo>
                  <a:lnTo>
                    <a:pt x="10" y="65"/>
                  </a:lnTo>
                  <a:lnTo>
                    <a:pt x="16" y="62"/>
                  </a:lnTo>
                  <a:lnTo>
                    <a:pt x="27" y="62"/>
                  </a:lnTo>
                  <a:lnTo>
                    <a:pt x="37" y="61"/>
                  </a:lnTo>
                  <a:lnTo>
                    <a:pt x="41" y="58"/>
                  </a:lnTo>
                  <a:lnTo>
                    <a:pt x="39" y="54"/>
                  </a:lnTo>
                  <a:lnTo>
                    <a:pt x="43" y="50"/>
                  </a:lnTo>
                  <a:lnTo>
                    <a:pt x="38" y="46"/>
                  </a:lnTo>
                  <a:lnTo>
                    <a:pt x="34" y="40"/>
                  </a:lnTo>
                  <a:lnTo>
                    <a:pt x="31" y="34"/>
                  </a:lnTo>
                  <a:lnTo>
                    <a:pt x="28" y="30"/>
                  </a:lnTo>
                  <a:lnTo>
                    <a:pt x="28" y="26"/>
                  </a:lnTo>
                  <a:lnTo>
                    <a:pt x="23" y="22"/>
                  </a:lnTo>
                  <a:lnTo>
                    <a:pt x="24" y="17"/>
                  </a:lnTo>
                  <a:lnTo>
                    <a:pt x="28" y="14"/>
                  </a:lnTo>
                  <a:lnTo>
                    <a:pt x="29" y="8"/>
                  </a:lnTo>
                  <a:lnTo>
                    <a:pt x="29" y="0"/>
                  </a:lnTo>
                  <a:lnTo>
                    <a:pt x="9" y="1"/>
                  </a:lnTo>
                  <a:lnTo>
                    <a:pt x="6" y="11"/>
                  </a:lnTo>
                  <a:lnTo>
                    <a:pt x="7" y="19"/>
                  </a:lnTo>
                  <a:lnTo>
                    <a:pt x="9" y="27"/>
                  </a:lnTo>
                  <a:lnTo>
                    <a:pt x="15" y="31"/>
                  </a:lnTo>
                  <a:lnTo>
                    <a:pt x="19" y="38"/>
                  </a:lnTo>
                  <a:lnTo>
                    <a:pt x="14" y="42"/>
                  </a:lnTo>
                  <a:lnTo>
                    <a:pt x="10" y="42"/>
                  </a:lnTo>
                  <a:lnTo>
                    <a:pt x="11" y="49"/>
                  </a:lnTo>
                  <a:lnTo>
                    <a:pt x="7" y="51"/>
                  </a:lnTo>
                  <a:lnTo>
                    <a:pt x="5" y="54"/>
                  </a:lnTo>
                  <a:lnTo>
                    <a:pt x="8" y="58"/>
                  </a:ln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475D8520-0947-4322-8011-F9C9053770DB}"/>
                </a:ext>
              </a:extLst>
            </p:cNvPr>
            <p:cNvSpPr>
              <a:spLocks/>
            </p:cNvSpPr>
            <p:nvPr/>
          </p:nvSpPr>
          <p:spPr bwMode="auto">
            <a:xfrm>
              <a:off x="5081" y="2212"/>
              <a:ext cx="61" cy="103"/>
            </a:xfrm>
            <a:custGeom>
              <a:avLst/>
              <a:gdLst>
                <a:gd name="T0" fmla="*/ 7 w 61"/>
                <a:gd name="T1" fmla="*/ 103 h 103"/>
                <a:gd name="T2" fmla="*/ 22 w 61"/>
                <a:gd name="T3" fmla="*/ 97 h 103"/>
                <a:gd name="T4" fmla="*/ 29 w 61"/>
                <a:gd name="T5" fmla="*/ 84 h 103"/>
                <a:gd name="T6" fmla="*/ 42 w 61"/>
                <a:gd name="T7" fmla="*/ 62 h 103"/>
                <a:gd name="T8" fmla="*/ 51 w 61"/>
                <a:gd name="T9" fmla="*/ 44 h 103"/>
                <a:gd name="T10" fmla="*/ 61 w 61"/>
                <a:gd name="T11" fmla="*/ 25 h 103"/>
                <a:gd name="T12" fmla="*/ 60 w 61"/>
                <a:gd name="T13" fmla="*/ 0 h 103"/>
                <a:gd name="T14" fmla="*/ 53 w 61"/>
                <a:gd name="T15" fmla="*/ 13 h 103"/>
                <a:gd name="T16" fmla="*/ 50 w 61"/>
                <a:gd name="T17" fmla="*/ 13 h 103"/>
                <a:gd name="T18" fmla="*/ 47 w 61"/>
                <a:gd name="T19" fmla="*/ 19 h 103"/>
                <a:gd name="T20" fmla="*/ 39 w 61"/>
                <a:gd name="T21" fmla="*/ 29 h 103"/>
                <a:gd name="T22" fmla="*/ 29 w 61"/>
                <a:gd name="T23" fmla="*/ 37 h 103"/>
                <a:gd name="T24" fmla="*/ 20 w 61"/>
                <a:gd name="T25" fmla="*/ 42 h 103"/>
                <a:gd name="T26" fmla="*/ 19 w 61"/>
                <a:gd name="T27" fmla="*/ 48 h 103"/>
                <a:gd name="T28" fmla="*/ 15 w 61"/>
                <a:gd name="T29" fmla="*/ 52 h 103"/>
                <a:gd name="T30" fmla="*/ 17 w 61"/>
                <a:gd name="T31" fmla="*/ 61 h 103"/>
                <a:gd name="T32" fmla="*/ 15 w 61"/>
                <a:gd name="T33" fmla="*/ 68 h 103"/>
                <a:gd name="T34" fmla="*/ 10 w 61"/>
                <a:gd name="T35" fmla="*/ 73 h 103"/>
                <a:gd name="T36" fmla="*/ 4 w 61"/>
                <a:gd name="T37" fmla="*/ 81 h 103"/>
                <a:gd name="T38" fmla="*/ 0 w 61"/>
                <a:gd name="T39" fmla="*/ 87 h 103"/>
                <a:gd name="T40" fmla="*/ 2 w 61"/>
                <a:gd name="T41" fmla="*/ 91 h 103"/>
                <a:gd name="T42" fmla="*/ 0 w 61"/>
                <a:gd name="T43" fmla="*/ 97 h 103"/>
                <a:gd name="T44" fmla="*/ 7 w 61"/>
                <a:gd name="T4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103">
                  <a:moveTo>
                    <a:pt x="7" y="103"/>
                  </a:moveTo>
                  <a:lnTo>
                    <a:pt x="22" y="97"/>
                  </a:lnTo>
                  <a:lnTo>
                    <a:pt x="29" y="84"/>
                  </a:lnTo>
                  <a:lnTo>
                    <a:pt x="42" y="62"/>
                  </a:lnTo>
                  <a:lnTo>
                    <a:pt x="51" y="44"/>
                  </a:lnTo>
                  <a:lnTo>
                    <a:pt x="61" y="25"/>
                  </a:lnTo>
                  <a:lnTo>
                    <a:pt x="60" y="0"/>
                  </a:lnTo>
                  <a:lnTo>
                    <a:pt x="53" y="13"/>
                  </a:lnTo>
                  <a:lnTo>
                    <a:pt x="50" y="13"/>
                  </a:lnTo>
                  <a:lnTo>
                    <a:pt x="47" y="19"/>
                  </a:lnTo>
                  <a:lnTo>
                    <a:pt x="39" y="29"/>
                  </a:lnTo>
                  <a:lnTo>
                    <a:pt x="29" y="37"/>
                  </a:lnTo>
                  <a:lnTo>
                    <a:pt x="20" y="42"/>
                  </a:lnTo>
                  <a:lnTo>
                    <a:pt x="19" y="48"/>
                  </a:lnTo>
                  <a:lnTo>
                    <a:pt x="15" y="52"/>
                  </a:lnTo>
                  <a:lnTo>
                    <a:pt x="17" y="61"/>
                  </a:lnTo>
                  <a:lnTo>
                    <a:pt x="15" y="68"/>
                  </a:lnTo>
                  <a:lnTo>
                    <a:pt x="10" y="73"/>
                  </a:lnTo>
                  <a:lnTo>
                    <a:pt x="4" y="81"/>
                  </a:lnTo>
                  <a:lnTo>
                    <a:pt x="0" y="87"/>
                  </a:lnTo>
                  <a:lnTo>
                    <a:pt x="2" y="91"/>
                  </a:lnTo>
                  <a:lnTo>
                    <a:pt x="0" y="97"/>
                  </a:lnTo>
                  <a:lnTo>
                    <a:pt x="7"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E0990516-970A-4277-A112-1324ED039FFA}"/>
                </a:ext>
              </a:extLst>
            </p:cNvPr>
            <p:cNvSpPr>
              <a:spLocks/>
            </p:cNvSpPr>
            <p:nvPr/>
          </p:nvSpPr>
          <p:spPr bwMode="auto">
            <a:xfrm>
              <a:off x="4594" y="1842"/>
              <a:ext cx="565" cy="563"/>
            </a:xfrm>
            <a:custGeom>
              <a:avLst/>
              <a:gdLst>
                <a:gd name="T0" fmla="*/ 296 w 565"/>
                <a:gd name="T1" fmla="*/ 547 h 563"/>
                <a:gd name="T2" fmla="*/ 288 w 565"/>
                <a:gd name="T3" fmla="*/ 523 h 563"/>
                <a:gd name="T4" fmla="*/ 275 w 565"/>
                <a:gd name="T5" fmla="*/ 490 h 563"/>
                <a:gd name="T6" fmla="*/ 256 w 565"/>
                <a:gd name="T7" fmla="*/ 438 h 563"/>
                <a:gd name="T8" fmla="*/ 266 w 565"/>
                <a:gd name="T9" fmla="*/ 399 h 563"/>
                <a:gd name="T10" fmla="*/ 257 w 565"/>
                <a:gd name="T11" fmla="*/ 369 h 563"/>
                <a:gd name="T12" fmla="*/ 240 w 565"/>
                <a:gd name="T13" fmla="*/ 302 h 563"/>
                <a:gd name="T14" fmla="*/ 205 w 565"/>
                <a:gd name="T15" fmla="*/ 287 h 563"/>
                <a:gd name="T16" fmla="*/ 186 w 565"/>
                <a:gd name="T17" fmla="*/ 268 h 563"/>
                <a:gd name="T18" fmla="*/ 131 w 565"/>
                <a:gd name="T19" fmla="*/ 282 h 563"/>
                <a:gd name="T20" fmla="*/ 81 w 565"/>
                <a:gd name="T21" fmla="*/ 282 h 563"/>
                <a:gd name="T22" fmla="*/ 20 w 565"/>
                <a:gd name="T23" fmla="*/ 233 h 563"/>
                <a:gd name="T24" fmla="*/ 13 w 565"/>
                <a:gd name="T25" fmla="*/ 183 h 563"/>
                <a:gd name="T26" fmla="*/ 21 w 565"/>
                <a:gd name="T27" fmla="*/ 125 h 563"/>
                <a:gd name="T28" fmla="*/ 42 w 565"/>
                <a:gd name="T29" fmla="*/ 96 h 563"/>
                <a:gd name="T30" fmla="*/ 60 w 565"/>
                <a:gd name="T31" fmla="*/ 70 h 563"/>
                <a:gd name="T32" fmla="*/ 96 w 565"/>
                <a:gd name="T33" fmla="*/ 28 h 563"/>
                <a:gd name="T34" fmla="*/ 124 w 565"/>
                <a:gd name="T35" fmla="*/ 7 h 563"/>
                <a:gd name="T36" fmla="*/ 147 w 565"/>
                <a:gd name="T37" fmla="*/ 16 h 563"/>
                <a:gd name="T38" fmla="*/ 181 w 565"/>
                <a:gd name="T39" fmla="*/ 2 h 563"/>
                <a:gd name="T40" fmla="*/ 226 w 565"/>
                <a:gd name="T41" fmla="*/ 5 h 563"/>
                <a:gd name="T42" fmla="*/ 247 w 565"/>
                <a:gd name="T43" fmla="*/ 3 h 563"/>
                <a:gd name="T44" fmla="*/ 247 w 565"/>
                <a:gd name="T45" fmla="*/ 31 h 563"/>
                <a:gd name="T46" fmla="*/ 286 w 565"/>
                <a:gd name="T47" fmla="*/ 50 h 563"/>
                <a:gd name="T48" fmla="*/ 316 w 565"/>
                <a:gd name="T49" fmla="*/ 51 h 563"/>
                <a:gd name="T50" fmla="*/ 319 w 565"/>
                <a:gd name="T51" fmla="*/ 34 h 563"/>
                <a:gd name="T52" fmla="*/ 378 w 565"/>
                <a:gd name="T53" fmla="*/ 43 h 563"/>
                <a:gd name="T54" fmla="*/ 406 w 565"/>
                <a:gd name="T55" fmla="*/ 45 h 563"/>
                <a:gd name="T56" fmla="*/ 443 w 565"/>
                <a:gd name="T57" fmla="*/ 106 h 563"/>
                <a:gd name="T58" fmla="*/ 462 w 565"/>
                <a:gd name="T59" fmla="*/ 139 h 563"/>
                <a:gd name="T60" fmla="*/ 484 w 565"/>
                <a:gd name="T61" fmla="*/ 164 h 563"/>
                <a:gd name="T62" fmla="*/ 516 w 565"/>
                <a:gd name="T63" fmla="*/ 192 h 563"/>
                <a:gd name="T64" fmla="*/ 529 w 565"/>
                <a:gd name="T65" fmla="*/ 193 h 563"/>
                <a:gd name="T66" fmla="*/ 547 w 565"/>
                <a:gd name="T67" fmla="*/ 183 h 563"/>
                <a:gd name="T68" fmla="*/ 565 w 565"/>
                <a:gd name="T69" fmla="*/ 201 h 563"/>
                <a:gd name="T70" fmla="*/ 522 w 565"/>
                <a:gd name="T71" fmla="*/ 283 h 563"/>
                <a:gd name="T72" fmla="*/ 485 w 565"/>
                <a:gd name="T73" fmla="*/ 348 h 563"/>
                <a:gd name="T74" fmla="*/ 491 w 565"/>
                <a:gd name="T75" fmla="*/ 412 h 563"/>
                <a:gd name="T76" fmla="*/ 451 w 565"/>
                <a:gd name="T77" fmla="*/ 442 h 563"/>
                <a:gd name="T78" fmla="*/ 442 w 565"/>
                <a:gd name="T79" fmla="*/ 473 h 563"/>
                <a:gd name="T80" fmla="*/ 414 w 565"/>
                <a:gd name="T81" fmla="*/ 495 h 563"/>
                <a:gd name="T82" fmla="*/ 396 w 565"/>
                <a:gd name="T83" fmla="*/ 520 h 563"/>
                <a:gd name="T84" fmla="*/ 347 w 565"/>
                <a:gd name="T85" fmla="*/ 553 h 563"/>
                <a:gd name="T86" fmla="*/ 309 w 565"/>
                <a:gd name="T87" fmla="*/ 55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563">
                  <a:moveTo>
                    <a:pt x="309" y="555"/>
                  </a:moveTo>
                  <a:lnTo>
                    <a:pt x="296" y="547"/>
                  </a:lnTo>
                  <a:lnTo>
                    <a:pt x="298" y="541"/>
                  </a:lnTo>
                  <a:lnTo>
                    <a:pt x="288" y="523"/>
                  </a:lnTo>
                  <a:lnTo>
                    <a:pt x="282" y="522"/>
                  </a:lnTo>
                  <a:lnTo>
                    <a:pt x="275" y="490"/>
                  </a:lnTo>
                  <a:lnTo>
                    <a:pt x="254" y="459"/>
                  </a:lnTo>
                  <a:lnTo>
                    <a:pt x="256" y="438"/>
                  </a:lnTo>
                  <a:lnTo>
                    <a:pt x="274" y="416"/>
                  </a:lnTo>
                  <a:lnTo>
                    <a:pt x="266" y="399"/>
                  </a:lnTo>
                  <a:lnTo>
                    <a:pt x="269" y="388"/>
                  </a:lnTo>
                  <a:lnTo>
                    <a:pt x="257" y="369"/>
                  </a:lnTo>
                  <a:lnTo>
                    <a:pt x="232" y="335"/>
                  </a:lnTo>
                  <a:lnTo>
                    <a:pt x="240" y="302"/>
                  </a:lnTo>
                  <a:lnTo>
                    <a:pt x="231" y="287"/>
                  </a:lnTo>
                  <a:lnTo>
                    <a:pt x="205" y="287"/>
                  </a:lnTo>
                  <a:lnTo>
                    <a:pt x="196" y="283"/>
                  </a:lnTo>
                  <a:lnTo>
                    <a:pt x="186" y="268"/>
                  </a:lnTo>
                  <a:lnTo>
                    <a:pt x="141" y="277"/>
                  </a:lnTo>
                  <a:lnTo>
                    <a:pt x="131" y="282"/>
                  </a:lnTo>
                  <a:lnTo>
                    <a:pt x="117" y="276"/>
                  </a:lnTo>
                  <a:lnTo>
                    <a:pt x="81" y="282"/>
                  </a:lnTo>
                  <a:lnTo>
                    <a:pt x="45" y="249"/>
                  </a:lnTo>
                  <a:lnTo>
                    <a:pt x="20" y="233"/>
                  </a:lnTo>
                  <a:lnTo>
                    <a:pt x="0" y="225"/>
                  </a:lnTo>
                  <a:lnTo>
                    <a:pt x="13" y="183"/>
                  </a:lnTo>
                  <a:lnTo>
                    <a:pt x="25" y="155"/>
                  </a:lnTo>
                  <a:lnTo>
                    <a:pt x="21" y="125"/>
                  </a:lnTo>
                  <a:lnTo>
                    <a:pt x="30" y="105"/>
                  </a:lnTo>
                  <a:lnTo>
                    <a:pt x="42" y="96"/>
                  </a:lnTo>
                  <a:lnTo>
                    <a:pt x="44" y="84"/>
                  </a:lnTo>
                  <a:lnTo>
                    <a:pt x="60" y="70"/>
                  </a:lnTo>
                  <a:lnTo>
                    <a:pt x="88" y="56"/>
                  </a:lnTo>
                  <a:lnTo>
                    <a:pt x="96" y="28"/>
                  </a:lnTo>
                  <a:lnTo>
                    <a:pt x="112" y="19"/>
                  </a:lnTo>
                  <a:lnTo>
                    <a:pt x="124" y="7"/>
                  </a:lnTo>
                  <a:lnTo>
                    <a:pt x="134" y="14"/>
                  </a:lnTo>
                  <a:lnTo>
                    <a:pt x="147" y="16"/>
                  </a:lnTo>
                  <a:lnTo>
                    <a:pt x="163" y="10"/>
                  </a:lnTo>
                  <a:lnTo>
                    <a:pt x="181" y="2"/>
                  </a:lnTo>
                  <a:lnTo>
                    <a:pt x="208" y="2"/>
                  </a:lnTo>
                  <a:lnTo>
                    <a:pt x="226" y="5"/>
                  </a:lnTo>
                  <a:lnTo>
                    <a:pt x="236" y="0"/>
                  </a:lnTo>
                  <a:lnTo>
                    <a:pt x="247" y="3"/>
                  </a:lnTo>
                  <a:lnTo>
                    <a:pt x="240" y="25"/>
                  </a:lnTo>
                  <a:lnTo>
                    <a:pt x="247" y="31"/>
                  </a:lnTo>
                  <a:lnTo>
                    <a:pt x="275" y="42"/>
                  </a:lnTo>
                  <a:lnTo>
                    <a:pt x="286" y="50"/>
                  </a:lnTo>
                  <a:lnTo>
                    <a:pt x="307" y="57"/>
                  </a:lnTo>
                  <a:lnTo>
                    <a:pt x="316" y="51"/>
                  </a:lnTo>
                  <a:lnTo>
                    <a:pt x="313" y="42"/>
                  </a:lnTo>
                  <a:lnTo>
                    <a:pt x="319" y="34"/>
                  </a:lnTo>
                  <a:lnTo>
                    <a:pt x="347" y="40"/>
                  </a:lnTo>
                  <a:lnTo>
                    <a:pt x="378" y="43"/>
                  </a:lnTo>
                  <a:lnTo>
                    <a:pt x="391" y="42"/>
                  </a:lnTo>
                  <a:lnTo>
                    <a:pt x="406" y="45"/>
                  </a:lnTo>
                  <a:lnTo>
                    <a:pt x="433" y="91"/>
                  </a:lnTo>
                  <a:lnTo>
                    <a:pt x="443" y="106"/>
                  </a:lnTo>
                  <a:lnTo>
                    <a:pt x="452" y="112"/>
                  </a:lnTo>
                  <a:lnTo>
                    <a:pt x="462" y="139"/>
                  </a:lnTo>
                  <a:lnTo>
                    <a:pt x="473" y="147"/>
                  </a:lnTo>
                  <a:lnTo>
                    <a:pt x="484" y="164"/>
                  </a:lnTo>
                  <a:lnTo>
                    <a:pt x="498" y="176"/>
                  </a:lnTo>
                  <a:lnTo>
                    <a:pt x="516" y="192"/>
                  </a:lnTo>
                  <a:lnTo>
                    <a:pt x="522" y="200"/>
                  </a:lnTo>
                  <a:lnTo>
                    <a:pt x="529" y="193"/>
                  </a:lnTo>
                  <a:lnTo>
                    <a:pt x="540" y="192"/>
                  </a:lnTo>
                  <a:lnTo>
                    <a:pt x="547" y="183"/>
                  </a:lnTo>
                  <a:lnTo>
                    <a:pt x="565" y="171"/>
                  </a:lnTo>
                  <a:lnTo>
                    <a:pt x="565" y="201"/>
                  </a:lnTo>
                  <a:lnTo>
                    <a:pt x="549" y="243"/>
                  </a:lnTo>
                  <a:lnTo>
                    <a:pt x="522" y="283"/>
                  </a:lnTo>
                  <a:lnTo>
                    <a:pt x="492" y="322"/>
                  </a:lnTo>
                  <a:lnTo>
                    <a:pt x="485" y="348"/>
                  </a:lnTo>
                  <a:lnTo>
                    <a:pt x="489" y="378"/>
                  </a:lnTo>
                  <a:lnTo>
                    <a:pt x="491" y="412"/>
                  </a:lnTo>
                  <a:lnTo>
                    <a:pt x="471" y="430"/>
                  </a:lnTo>
                  <a:lnTo>
                    <a:pt x="451" y="442"/>
                  </a:lnTo>
                  <a:lnTo>
                    <a:pt x="439" y="454"/>
                  </a:lnTo>
                  <a:lnTo>
                    <a:pt x="442" y="473"/>
                  </a:lnTo>
                  <a:lnTo>
                    <a:pt x="437" y="483"/>
                  </a:lnTo>
                  <a:lnTo>
                    <a:pt x="414" y="495"/>
                  </a:lnTo>
                  <a:lnTo>
                    <a:pt x="411" y="508"/>
                  </a:lnTo>
                  <a:lnTo>
                    <a:pt x="396" y="520"/>
                  </a:lnTo>
                  <a:lnTo>
                    <a:pt x="370" y="541"/>
                  </a:lnTo>
                  <a:lnTo>
                    <a:pt x="347" y="553"/>
                  </a:lnTo>
                  <a:lnTo>
                    <a:pt x="323" y="563"/>
                  </a:lnTo>
                  <a:lnTo>
                    <a:pt x="309" y="5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489FA1B6-B3A8-4131-86F2-F07F8917900A}"/>
                </a:ext>
              </a:extLst>
            </p:cNvPr>
            <p:cNvSpPr>
              <a:spLocks/>
            </p:cNvSpPr>
            <p:nvPr/>
          </p:nvSpPr>
          <p:spPr bwMode="auto">
            <a:xfrm>
              <a:off x="4845" y="1832"/>
              <a:ext cx="20" cy="14"/>
            </a:xfrm>
            <a:custGeom>
              <a:avLst/>
              <a:gdLst>
                <a:gd name="T0" fmla="*/ 17 w 20"/>
                <a:gd name="T1" fmla="*/ 0 h 14"/>
                <a:gd name="T2" fmla="*/ 8 w 20"/>
                <a:gd name="T3" fmla="*/ 3 h 14"/>
                <a:gd name="T4" fmla="*/ 1 w 20"/>
                <a:gd name="T5" fmla="*/ 5 h 14"/>
                <a:gd name="T6" fmla="*/ 0 w 20"/>
                <a:gd name="T7" fmla="*/ 9 h 14"/>
                <a:gd name="T8" fmla="*/ 10 w 20"/>
                <a:gd name="T9" fmla="*/ 12 h 14"/>
                <a:gd name="T10" fmla="*/ 16 w 20"/>
                <a:gd name="T11" fmla="*/ 14 h 14"/>
                <a:gd name="T12" fmla="*/ 20 w 20"/>
                <a:gd name="T13" fmla="*/ 10 h 14"/>
                <a:gd name="T14" fmla="*/ 18 w 20"/>
                <a:gd name="T15" fmla="*/ 5 h 14"/>
                <a:gd name="T16" fmla="*/ 17 w 20"/>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17" y="0"/>
                  </a:moveTo>
                  <a:lnTo>
                    <a:pt x="8" y="3"/>
                  </a:lnTo>
                  <a:lnTo>
                    <a:pt x="1" y="5"/>
                  </a:lnTo>
                  <a:lnTo>
                    <a:pt x="0" y="9"/>
                  </a:lnTo>
                  <a:lnTo>
                    <a:pt x="10" y="12"/>
                  </a:lnTo>
                  <a:lnTo>
                    <a:pt x="16" y="14"/>
                  </a:lnTo>
                  <a:lnTo>
                    <a:pt x="20" y="10"/>
                  </a:lnTo>
                  <a:lnTo>
                    <a:pt x="18" y="5"/>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CE0FFC93-7F45-45E2-8AD6-3E4A2C06BB1F}"/>
                </a:ext>
              </a:extLst>
            </p:cNvPr>
            <p:cNvSpPr>
              <a:spLocks/>
            </p:cNvSpPr>
            <p:nvPr/>
          </p:nvSpPr>
          <p:spPr bwMode="auto">
            <a:xfrm>
              <a:off x="4845" y="1832"/>
              <a:ext cx="20" cy="14"/>
            </a:xfrm>
            <a:custGeom>
              <a:avLst/>
              <a:gdLst>
                <a:gd name="T0" fmla="*/ 17 w 20"/>
                <a:gd name="T1" fmla="*/ 0 h 14"/>
                <a:gd name="T2" fmla="*/ 8 w 20"/>
                <a:gd name="T3" fmla="*/ 3 h 14"/>
                <a:gd name="T4" fmla="*/ 1 w 20"/>
                <a:gd name="T5" fmla="*/ 5 h 14"/>
                <a:gd name="T6" fmla="*/ 0 w 20"/>
                <a:gd name="T7" fmla="*/ 9 h 14"/>
                <a:gd name="T8" fmla="*/ 10 w 20"/>
                <a:gd name="T9" fmla="*/ 12 h 14"/>
                <a:gd name="T10" fmla="*/ 16 w 20"/>
                <a:gd name="T11" fmla="*/ 14 h 14"/>
                <a:gd name="T12" fmla="*/ 20 w 20"/>
                <a:gd name="T13" fmla="*/ 10 h 14"/>
                <a:gd name="T14" fmla="*/ 18 w 20"/>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7" y="0"/>
                  </a:moveTo>
                  <a:lnTo>
                    <a:pt x="8" y="3"/>
                  </a:lnTo>
                  <a:lnTo>
                    <a:pt x="1" y="5"/>
                  </a:lnTo>
                  <a:lnTo>
                    <a:pt x="0" y="9"/>
                  </a:lnTo>
                  <a:lnTo>
                    <a:pt x="10" y="12"/>
                  </a:lnTo>
                  <a:lnTo>
                    <a:pt x="16" y="14"/>
                  </a:lnTo>
                  <a:lnTo>
                    <a:pt x="20" y="10"/>
                  </a:lnTo>
                  <a:lnTo>
                    <a:pt x="18" y="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40704B87-3974-4225-99AC-8F2DD34C7667}"/>
                </a:ext>
              </a:extLst>
            </p:cNvPr>
            <p:cNvSpPr>
              <a:spLocks/>
            </p:cNvSpPr>
            <p:nvPr/>
          </p:nvSpPr>
          <p:spPr bwMode="auto">
            <a:xfrm>
              <a:off x="4965" y="1841"/>
              <a:ext cx="21" cy="18"/>
            </a:xfrm>
            <a:custGeom>
              <a:avLst/>
              <a:gdLst>
                <a:gd name="T0" fmla="*/ 2 w 21"/>
                <a:gd name="T1" fmla="*/ 11 h 18"/>
                <a:gd name="T2" fmla="*/ 8 w 21"/>
                <a:gd name="T3" fmla="*/ 8 h 18"/>
                <a:gd name="T4" fmla="*/ 14 w 21"/>
                <a:gd name="T5" fmla="*/ 5 h 18"/>
                <a:gd name="T6" fmla="*/ 21 w 21"/>
                <a:gd name="T7" fmla="*/ 0 h 18"/>
                <a:gd name="T8" fmla="*/ 21 w 21"/>
                <a:gd name="T9" fmla="*/ 2 h 18"/>
                <a:gd name="T10" fmla="*/ 19 w 21"/>
                <a:gd name="T11" fmla="*/ 4 h 18"/>
                <a:gd name="T12" fmla="*/ 18 w 21"/>
                <a:gd name="T13" fmla="*/ 8 h 18"/>
                <a:gd name="T14" fmla="*/ 20 w 21"/>
                <a:gd name="T15" fmla="*/ 9 h 18"/>
                <a:gd name="T16" fmla="*/ 21 w 21"/>
                <a:gd name="T17" fmla="*/ 12 h 18"/>
                <a:gd name="T18" fmla="*/ 19 w 21"/>
                <a:gd name="T19" fmla="*/ 14 h 18"/>
                <a:gd name="T20" fmla="*/ 16 w 21"/>
                <a:gd name="T21" fmla="*/ 15 h 18"/>
                <a:gd name="T22" fmla="*/ 12 w 21"/>
                <a:gd name="T23" fmla="*/ 18 h 18"/>
                <a:gd name="T24" fmla="*/ 2 w 21"/>
                <a:gd name="T25" fmla="*/ 18 h 18"/>
                <a:gd name="T26" fmla="*/ 0 w 21"/>
                <a:gd name="T27" fmla="*/ 15 h 18"/>
                <a:gd name="T28" fmla="*/ 2 w 21"/>
                <a:gd name="T29"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18">
                  <a:moveTo>
                    <a:pt x="2" y="11"/>
                  </a:moveTo>
                  <a:lnTo>
                    <a:pt x="8" y="8"/>
                  </a:lnTo>
                  <a:lnTo>
                    <a:pt x="14" y="5"/>
                  </a:lnTo>
                  <a:lnTo>
                    <a:pt x="21" y="0"/>
                  </a:lnTo>
                  <a:lnTo>
                    <a:pt x="21" y="2"/>
                  </a:lnTo>
                  <a:lnTo>
                    <a:pt x="19" y="4"/>
                  </a:lnTo>
                  <a:lnTo>
                    <a:pt x="18" y="8"/>
                  </a:lnTo>
                  <a:lnTo>
                    <a:pt x="20" y="9"/>
                  </a:lnTo>
                  <a:lnTo>
                    <a:pt x="21" y="12"/>
                  </a:lnTo>
                  <a:lnTo>
                    <a:pt x="19" y="14"/>
                  </a:lnTo>
                  <a:lnTo>
                    <a:pt x="16" y="15"/>
                  </a:lnTo>
                  <a:lnTo>
                    <a:pt x="12" y="18"/>
                  </a:lnTo>
                  <a:lnTo>
                    <a:pt x="2" y="18"/>
                  </a:lnTo>
                  <a:lnTo>
                    <a:pt x="0" y="15"/>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86E8B123-BE43-485C-A033-66D37AA36BB5}"/>
                </a:ext>
              </a:extLst>
            </p:cNvPr>
            <p:cNvSpPr>
              <a:spLocks/>
            </p:cNvSpPr>
            <p:nvPr/>
          </p:nvSpPr>
          <p:spPr bwMode="auto">
            <a:xfrm>
              <a:off x="4965" y="1841"/>
              <a:ext cx="21" cy="18"/>
            </a:xfrm>
            <a:custGeom>
              <a:avLst/>
              <a:gdLst>
                <a:gd name="T0" fmla="*/ 2 w 21"/>
                <a:gd name="T1" fmla="*/ 11 h 18"/>
                <a:gd name="T2" fmla="*/ 8 w 21"/>
                <a:gd name="T3" fmla="*/ 8 h 18"/>
                <a:gd name="T4" fmla="*/ 14 w 21"/>
                <a:gd name="T5" fmla="*/ 5 h 18"/>
                <a:gd name="T6" fmla="*/ 21 w 21"/>
                <a:gd name="T7" fmla="*/ 0 h 18"/>
                <a:gd name="T8" fmla="*/ 21 w 21"/>
                <a:gd name="T9" fmla="*/ 2 h 18"/>
                <a:gd name="T10" fmla="*/ 19 w 21"/>
                <a:gd name="T11" fmla="*/ 4 h 18"/>
                <a:gd name="T12" fmla="*/ 18 w 21"/>
                <a:gd name="T13" fmla="*/ 8 h 18"/>
                <a:gd name="T14" fmla="*/ 20 w 21"/>
                <a:gd name="T15" fmla="*/ 9 h 18"/>
                <a:gd name="T16" fmla="*/ 21 w 21"/>
                <a:gd name="T17" fmla="*/ 12 h 18"/>
                <a:gd name="T18" fmla="*/ 19 w 21"/>
                <a:gd name="T19" fmla="*/ 14 h 18"/>
                <a:gd name="T20" fmla="*/ 16 w 21"/>
                <a:gd name="T21" fmla="*/ 15 h 18"/>
                <a:gd name="T22" fmla="*/ 12 w 21"/>
                <a:gd name="T23" fmla="*/ 18 h 18"/>
                <a:gd name="T24" fmla="*/ 2 w 21"/>
                <a:gd name="T25" fmla="*/ 18 h 18"/>
                <a:gd name="T26" fmla="*/ 0 w 21"/>
                <a:gd name="T27"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8">
                  <a:moveTo>
                    <a:pt x="2" y="11"/>
                  </a:moveTo>
                  <a:lnTo>
                    <a:pt x="8" y="8"/>
                  </a:lnTo>
                  <a:lnTo>
                    <a:pt x="14" y="5"/>
                  </a:lnTo>
                  <a:lnTo>
                    <a:pt x="21" y="0"/>
                  </a:lnTo>
                  <a:lnTo>
                    <a:pt x="21" y="2"/>
                  </a:lnTo>
                  <a:lnTo>
                    <a:pt x="19" y="4"/>
                  </a:lnTo>
                  <a:lnTo>
                    <a:pt x="18" y="8"/>
                  </a:lnTo>
                  <a:lnTo>
                    <a:pt x="20" y="9"/>
                  </a:lnTo>
                  <a:lnTo>
                    <a:pt x="21" y="12"/>
                  </a:lnTo>
                  <a:lnTo>
                    <a:pt x="19" y="14"/>
                  </a:lnTo>
                  <a:lnTo>
                    <a:pt x="16" y="15"/>
                  </a:lnTo>
                  <a:lnTo>
                    <a:pt x="12" y="18"/>
                  </a:lnTo>
                  <a:lnTo>
                    <a:pt x="2" y="18"/>
                  </a:lnTo>
                  <a:lnTo>
                    <a:pt x="0" y="1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F96FEB25-47C1-4033-B03E-6E013F13A822}"/>
                </a:ext>
              </a:extLst>
            </p:cNvPr>
            <p:cNvSpPr>
              <a:spLocks/>
            </p:cNvSpPr>
            <p:nvPr/>
          </p:nvSpPr>
          <p:spPr bwMode="auto">
            <a:xfrm>
              <a:off x="4808" y="1806"/>
              <a:ext cx="5" cy="8"/>
            </a:xfrm>
            <a:custGeom>
              <a:avLst/>
              <a:gdLst>
                <a:gd name="T0" fmla="*/ 3 w 5"/>
                <a:gd name="T1" fmla="*/ 0 h 8"/>
                <a:gd name="T2" fmla="*/ 0 w 5"/>
                <a:gd name="T3" fmla="*/ 3 h 8"/>
                <a:gd name="T4" fmla="*/ 1 w 5"/>
                <a:gd name="T5" fmla="*/ 6 h 8"/>
                <a:gd name="T6" fmla="*/ 4 w 5"/>
                <a:gd name="T7" fmla="*/ 8 h 8"/>
                <a:gd name="T8" fmla="*/ 4 w 5"/>
                <a:gd name="T9" fmla="*/ 6 h 8"/>
                <a:gd name="T10" fmla="*/ 5 w 5"/>
                <a:gd name="T11" fmla="*/ 2 h 8"/>
                <a:gd name="T12" fmla="*/ 3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3" y="0"/>
                  </a:moveTo>
                  <a:lnTo>
                    <a:pt x="0" y="3"/>
                  </a:lnTo>
                  <a:lnTo>
                    <a:pt x="1" y="6"/>
                  </a:lnTo>
                  <a:lnTo>
                    <a:pt x="4" y="8"/>
                  </a:lnTo>
                  <a:lnTo>
                    <a:pt x="4" y="6"/>
                  </a:lnTo>
                  <a:lnTo>
                    <a:pt x="5" y="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D350E1F6-4995-4C98-8C74-6E6614B645CA}"/>
                </a:ext>
              </a:extLst>
            </p:cNvPr>
            <p:cNvSpPr>
              <a:spLocks/>
            </p:cNvSpPr>
            <p:nvPr/>
          </p:nvSpPr>
          <p:spPr bwMode="auto">
            <a:xfrm>
              <a:off x="4808" y="1806"/>
              <a:ext cx="5" cy="8"/>
            </a:xfrm>
            <a:custGeom>
              <a:avLst/>
              <a:gdLst>
                <a:gd name="T0" fmla="*/ 3 w 5"/>
                <a:gd name="T1" fmla="*/ 0 h 8"/>
                <a:gd name="T2" fmla="*/ 0 w 5"/>
                <a:gd name="T3" fmla="*/ 3 h 8"/>
                <a:gd name="T4" fmla="*/ 1 w 5"/>
                <a:gd name="T5" fmla="*/ 6 h 8"/>
                <a:gd name="T6" fmla="*/ 4 w 5"/>
                <a:gd name="T7" fmla="*/ 8 h 8"/>
                <a:gd name="T8" fmla="*/ 4 w 5"/>
                <a:gd name="T9" fmla="*/ 6 h 8"/>
                <a:gd name="T10" fmla="*/ 5 w 5"/>
                <a:gd name="T11" fmla="*/ 2 h 8"/>
              </a:gdLst>
              <a:ahLst/>
              <a:cxnLst>
                <a:cxn ang="0">
                  <a:pos x="T0" y="T1"/>
                </a:cxn>
                <a:cxn ang="0">
                  <a:pos x="T2" y="T3"/>
                </a:cxn>
                <a:cxn ang="0">
                  <a:pos x="T4" y="T5"/>
                </a:cxn>
                <a:cxn ang="0">
                  <a:pos x="T6" y="T7"/>
                </a:cxn>
                <a:cxn ang="0">
                  <a:pos x="T8" y="T9"/>
                </a:cxn>
                <a:cxn ang="0">
                  <a:pos x="T10" y="T11"/>
                </a:cxn>
              </a:cxnLst>
              <a:rect l="0" t="0" r="r" b="b"/>
              <a:pathLst>
                <a:path w="5" h="8">
                  <a:moveTo>
                    <a:pt x="3" y="0"/>
                  </a:moveTo>
                  <a:lnTo>
                    <a:pt x="0" y="3"/>
                  </a:lnTo>
                  <a:lnTo>
                    <a:pt x="1" y="6"/>
                  </a:lnTo>
                  <a:lnTo>
                    <a:pt x="4" y="8"/>
                  </a:lnTo>
                  <a:lnTo>
                    <a:pt x="4" y="6"/>
                  </a:lnTo>
                  <a:lnTo>
                    <a:pt x="5" y="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4">
            <a:extLst>
              <a:ext uri="{FF2B5EF4-FFF2-40B4-BE49-F238E27FC236}">
                <a16:creationId xmlns:a16="http://schemas.microsoft.com/office/drawing/2014/main" id="{1C9116C4-B493-4ED2-BA26-42142A478789}"/>
              </a:ext>
            </a:extLst>
          </p:cNvPr>
          <p:cNvGrpSpPr>
            <a:grpSpLocks noChangeAspect="1"/>
          </p:cNvGrpSpPr>
          <p:nvPr/>
        </p:nvGrpSpPr>
        <p:grpSpPr bwMode="auto">
          <a:xfrm>
            <a:off x="295337" y="2882477"/>
            <a:ext cx="1501651" cy="1502551"/>
            <a:chOff x="3147" y="1464"/>
            <a:chExt cx="1669" cy="1670"/>
          </a:xfrm>
        </p:grpSpPr>
        <p:sp>
          <p:nvSpPr>
            <p:cNvPr id="30" name="Oval 5">
              <a:extLst>
                <a:ext uri="{FF2B5EF4-FFF2-40B4-BE49-F238E27FC236}">
                  <a16:creationId xmlns:a16="http://schemas.microsoft.com/office/drawing/2014/main" id="{DCEE9AC8-C5DC-40FD-8C27-3B1321D86E17}"/>
                </a:ext>
              </a:extLst>
            </p:cNvPr>
            <p:cNvSpPr>
              <a:spLocks noChangeArrowheads="1"/>
            </p:cNvSpPr>
            <p:nvPr/>
          </p:nvSpPr>
          <p:spPr bwMode="auto">
            <a:xfrm>
              <a:off x="3147" y="1464"/>
              <a:ext cx="1669" cy="1670"/>
            </a:xfrm>
            <a:prstGeom prst="ellipse">
              <a:avLst/>
            </a:prstGeom>
            <a:solidFill>
              <a:srgbClr val="3C5A9A"/>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FFBDB03B-7EBF-4A43-9333-8E737AB9F363}"/>
                </a:ext>
              </a:extLst>
            </p:cNvPr>
            <p:cNvSpPr>
              <a:spLocks/>
            </p:cNvSpPr>
            <p:nvPr/>
          </p:nvSpPr>
          <p:spPr bwMode="auto">
            <a:xfrm>
              <a:off x="3709" y="1721"/>
              <a:ext cx="545" cy="1156"/>
            </a:xfrm>
            <a:custGeom>
              <a:avLst/>
              <a:gdLst>
                <a:gd name="T0" fmla="*/ 3257 w 3261"/>
                <a:gd name="T1" fmla="*/ 0 h 6930"/>
                <a:gd name="T2" fmla="*/ 2149 w 3261"/>
                <a:gd name="T3" fmla="*/ 0 h 6930"/>
                <a:gd name="T4" fmla="*/ 761 w 3261"/>
                <a:gd name="T5" fmla="*/ 1229 h 6930"/>
                <a:gd name="T6" fmla="*/ 761 w 3261"/>
                <a:gd name="T7" fmla="*/ 2237 h 6930"/>
                <a:gd name="T8" fmla="*/ 0 w 3261"/>
                <a:gd name="T9" fmla="*/ 2237 h 6930"/>
                <a:gd name="T10" fmla="*/ 0 w 3261"/>
                <a:gd name="T11" fmla="*/ 3447 h 6930"/>
                <a:gd name="T12" fmla="*/ 784 w 3261"/>
                <a:gd name="T13" fmla="*/ 3447 h 6930"/>
                <a:gd name="T14" fmla="*/ 784 w 3261"/>
                <a:gd name="T15" fmla="*/ 6930 h 6930"/>
                <a:gd name="T16" fmla="*/ 2225 w 3261"/>
                <a:gd name="T17" fmla="*/ 6930 h 6930"/>
                <a:gd name="T18" fmla="*/ 2225 w 3261"/>
                <a:gd name="T19" fmla="*/ 3424 h 6930"/>
                <a:gd name="T20" fmla="*/ 3175 w 3261"/>
                <a:gd name="T21" fmla="*/ 3424 h 6930"/>
                <a:gd name="T22" fmla="*/ 3261 w 3261"/>
                <a:gd name="T23" fmla="*/ 2233 h 6930"/>
                <a:gd name="T24" fmla="*/ 2200 w 3261"/>
                <a:gd name="T25" fmla="*/ 2233 h 6930"/>
                <a:gd name="T26" fmla="*/ 2200 w 3261"/>
                <a:gd name="T27" fmla="*/ 1550 h 6930"/>
                <a:gd name="T28" fmla="*/ 2615 w 3261"/>
                <a:gd name="T29" fmla="*/ 1195 h 6930"/>
                <a:gd name="T30" fmla="*/ 3257 w 3261"/>
                <a:gd name="T31" fmla="*/ 1195 h 6930"/>
                <a:gd name="T32" fmla="*/ 3257 w 3261"/>
                <a:gd name="T33" fmla="*/ 0 h 6930"/>
                <a:gd name="T34" fmla="*/ 3257 w 3261"/>
                <a:gd name="T35" fmla="*/ 0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61" h="6930">
                  <a:moveTo>
                    <a:pt x="3257" y="0"/>
                  </a:moveTo>
                  <a:cubicBezTo>
                    <a:pt x="2149" y="0"/>
                    <a:pt x="2149" y="0"/>
                    <a:pt x="2149" y="0"/>
                  </a:cubicBezTo>
                  <a:cubicBezTo>
                    <a:pt x="1492" y="0"/>
                    <a:pt x="761" y="276"/>
                    <a:pt x="761" y="1229"/>
                  </a:cubicBezTo>
                  <a:cubicBezTo>
                    <a:pt x="764" y="1561"/>
                    <a:pt x="761" y="1879"/>
                    <a:pt x="761" y="2237"/>
                  </a:cubicBezTo>
                  <a:cubicBezTo>
                    <a:pt x="0" y="2237"/>
                    <a:pt x="0" y="2237"/>
                    <a:pt x="0" y="2237"/>
                  </a:cubicBezTo>
                  <a:cubicBezTo>
                    <a:pt x="0" y="3447"/>
                    <a:pt x="0" y="3447"/>
                    <a:pt x="0" y="3447"/>
                  </a:cubicBezTo>
                  <a:cubicBezTo>
                    <a:pt x="784" y="3447"/>
                    <a:pt x="784" y="3447"/>
                    <a:pt x="784" y="3447"/>
                  </a:cubicBezTo>
                  <a:cubicBezTo>
                    <a:pt x="784" y="6930"/>
                    <a:pt x="784" y="6930"/>
                    <a:pt x="784" y="6930"/>
                  </a:cubicBezTo>
                  <a:cubicBezTo>
                    <a:pt x="2225" y="6930"/>
                    <a:pt x="2225" y="6930"/>
                    <a:pt x="2225" y="6930"/>
                  </a:cubicBezTo>
                  <a:cubicBezTo>
                    <a:pt x="2225" y="3424"/>
                    <a:pt x="2225" y="3424"/>
                    <a:pt x="2225" y="3424"/>
                  </a:cubicBezTo>
                  <a:cubicBezTo>
                    <a:pt x="3175" y="3424"/>
                    <a:pt x="3175" y="3424"/>
                    <a:pt x="3175" y="3424"/>
                  </a:cubicBezTo>
                  <a:cubicBezTo>
                    <a:pt x="3261" y="2233"/>
                    <a:pt x="3261" y="2233"/>
                    <a:pt x="3261" y="2233"/>
                  </a:cubicBezTo>
                  <a:cubicBezTo>
                    <a:pt x="2200" y="2233"/>
                    <a:pt x="2200" y="2233"/>
                    <a:pt x="2200" y="2233"/>
                  </a:cubicBezTo>
                  <a:cubicBezTo>
                    <a:pt x="2200" y="2233"/>
                    <a:pt x="2202" y="1704"/>
                    <a:pt x="2200" y="1550"/>
                  </a:cubicBezTo>
                  <a:cubicBezTo>
                    <a:pt x="2200" y="1174"/>
                    <a:pt x="2592" y="1195"/>
                    <a:pt x="2615" y="1195"/>
                  </a:cubicBezTo>
                  <a:cubicBezTo>
                    <a:pt x="2802" y="1195"/>
                    <a:pt x="3164" y="1196"/>
                    <a:pt x="3257" y="1195"/>
                  </a:cubicBezTo>
                  <a:cubicBezTo>
                    <a:pt x="3257" y="0"/>
                    <a:pt x="3257" y="0"/>
                    <a:pt x="3257" y="0"/>
                  </a:cubicBezTo>
                  <a:cubicBezTo>
                    <a:pt x="3257" y="0"/>
                    <a:pt x="3257" y="0"/>
                    <a:pt x="3257" y="0"/>
                  </a:cubicBezTo>
                  <a:close/>
                </a:path>
              </a:pathLst>
            </a:custGeom>
            <a:solidFill>
              <a:srgbClr val="FFFFFF"/>
            </a:solidFill>
            <a:ln w="15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2" name="Picture 31">
            <a:extLst>
              <a:ext uri="{FF2B5EF4-FFF2-40B4-BE49-F238E27FC236}">
                <a16:creationId xmlns:a16="http://schemas.microsoft.com/office/drawing/2014/main" id="{4D6AD36D-AFD1-46AA-8CA2-6F0C0441548E}"/>
              </a:ext>
            </a:extLst>
          </p:cNvPr>
          <p:cNvPicPr>
            <a:picLocks noChangeAspect="1"/>
          </p:cNvPicPr>
          <p:nvPr/>
        </p:nvPicPr>
        <p:blipFill>
          <a:blip r:embed="rId3"/>
          <a:stretch>
            <a:fillRect/>
          </a:stretch>
        </p:blipFill>
        <p:spPr>
          <a:xfrm>
            <a:off x="509865" y="2146331"/>
            <a:ext cx="1030494" cy="204273"/>
          </a:xfrm>
          <a:prstGeom prst="rect">
            <a:avLst/>
          </a:prstGeom>
        </p:spPr>
      </p:pic>
      <p:pic>
        <p:nvPicPr>
          <p:cNvPr id="33" name="Picture 32">
            <a:extLst>
              <a:ext uri="{FF2B5EF4-FFF2-40B4-BE49-F238E27FC236}">
                <a16:creationId xmlns:a16="http://schemas.microsoft.com/office/drawing/2014/main" id="{3CA7EBFE-9710-4627-88B0-0DFCAA1A87C9}"/>
              </a:ext>
            </a:extLst>
          </p:cNvPr>
          <p:cNvPicPr>
            <a:picLocks noChangeAspect="1"/>
          </p:cNvPicPr>
          <p:nvPr/>
        </p:nvPicPr>
        <p:blipFill>
          <a:blip r:embed="rId4"/>
          <a:stretch>
            <a:fillRect/>
          </a:stretch>
        </p:blipFill>
        <p:spPr>
          <a:xfrm>
            <a:off x="7606391" y="2168106"/>
            <a:ext cx="940904" cy="193429"/>
          </a:xfrm>
          <a:prstGeom prst="rect">
            <a:avLst/>
          </a:prstGeom>
        </p:spPr>
      </p:pic>
      <p:sp>
        <p:nvSpPr>
          <p:cNvPr id="34" name="Rectangle 33">
            <a:extLst>
              <a:ext uri="{FF2B5EF4-FFF2-40B4-BE49-F238E27FC236}">
                <a16:creationId xmlns:a16="http://schemas.microsoft.com/office/drawing/2014/main" id="{377AA454-8D7B-48B5-8B29-9972E16BF630}"/>
              </a:ext>
            </a:extLst>
          </p:cNvPr>
          <p:cNvSpPr/>
          <p:nvPr/>
        </p:nvSpPr>
        <p:spPr>
          <a:xfrm>
            <a:off x="110194" y="2458986"/>
            <a:ext cx="1854978" cy="271998"/>
          </a:xfrm>
          <a:prstGeom prst="rect">
            <a:avLst/>
          </a:prstGeom>
        </p:spPr>
        <p:txBody>
          <a:bodyPr wrap="square" lIns="0" tIns="0" rIns="0" bIns="0">
            <a:spAutoFit/>
          </a:bodyPr>
          <a:lstStyle/>
          <a:p>
            <a:pPr algn="ctr">
              <a:lnSpc>
                <a:spcPts val="2100"/>
              </a:lnSpc>
            </a:pPr>
            <a:r>
              <a:rPr lang="en-US" sz="2000" b="1" dirty="0">
                <a:solidFill>
                  <a:srgbClr val="767676"/>
                </a:solidFill>
                <a:cs typeface="Arial" pitchFamily="34" charset="0"/>
              </a:rPr>
              <a:t>2.4 Billion </a:t>
            </a:r>
          </a:p>
        </p:txBody>
      </p:sp>
      <p:sp>
        <p:nvSpPr>
          <p:cNvPr id="35" name="Rectangle 34">
            <a:extLst>
              <a:ext uri="{FF2B5EF4-FFF2-40B4-BE49-F238E27FC236}">
                <a16:creationId xmlns:a16="http://schemas.microsoft.com/office/drawing/2014/main" id="{5B11CEA9-5876-4893-A6F1-4C43300485D7}"/>
              </a:ext>
            </a:extLst>
          </p:cNvPr>
          <p:cNvSpPr/>
          <p:nvPr/>
        </p:nvSpPr>
        <p:spPr>
          <a:xfrm>
            <a:off x="7424396" y="2459529"/>
            <a:ext cx="1208664" cy="269304"/>
          </a:xfrm>
          <a:prstGeom prst="rect">
            <a:avLst/>
          </a:prstGeom>
        </p:spPr>
        <p:txBody>
          <a:bodyPr wrap="none" lIns="0" tIns="0" rIns="0" bIns="0">
            <a:spAutoFit/>
          </a:bodyPr>
          <a:lstStyle/>
          <a:p>
            <a:pPr>
              <a:lnSpc>
                <a:spcPts val="2100"/>
              </a:lnSpc>
            </a:pPr>
            <a:r>
              <a:rPr lang="pl-PL" sz="2000" b="1" dirty="0">
                <a:solidFill>
                  <a:srgbClr val="767676"/>
                </a:solidFill>
                <a:cs typeface="Arial" pitchFamily="34" charset="0"/>
              </a:rPr>
              <a:t>1.1</a:t>
            </a:r>
            <a:r>
              <a:rPr lang="en-US" sz="2000" b="1" dirty="0">
                <a:solidFill>
                  <a:srgbClr val="767676"/>
                </a:solidFill>
                <a:cs typeface="Arial" pitchFamily="34" charset="0"/>
              </a:rPr>
              <a:t> </a:t>
            </a:r>
            <a:r>
              <a:rPr lang="pl-PL" sz="2000" b="1" dirty="0">
                <a:solidFill>
                  <a:srgbClr val="767676"/>
                </a:solidFill>
                <a:cs typeface="Arial" pitchFamily="34" charset="0"/>
              </a:rPr>
              <a:t>B</a:t>
            </a:r>
            <a:r>
              <a:rPr lang="en-US" sz="2000" b="1" dirty="0" err="1">
                <a:solidFill>
                  <a:srgbClr val="767676"/>
                </a:solidFill>
                <a:cs typeface="Arial" pitchFamily="34" charset="0"/>
              </a:rPr>
              <a:t>illion</a:t>
            </a:r>
            <a:endParaRPr lang="en-US" sz="2000" b="1" dirty="0">
              <a:solidFill>
                <a:srgbClr val="767676"/>
              </a:solidFill>
              <a:cs typeface="Arial" pitchFamily="34" charset="0"/>
            </a:endParaRPr>
          </a:p>
        </p:txBody>
      </p:sp>
      <p:sp>
        <p:nvSpPr>
          <p:cNvPr id="36" name="Rectangle 35">
            <a:extLst>
              <a:ext uri="{FF2B5EF4-FFF2-40B4-BE49-F238E27FC236}">
                <a16:creationId xmlns:a16="http://schemas.microsoft.com/office/drawing/2014/main" id="{D6930189-5DCE-4D33-A8BB-84FA795F8F0A}"/>
              </a:ext>
            </a:extLst>
          </p:cNvPr>
          <p:cNvSpPr/>
          <p:nvPr/>
        </p:nvSpPr>
        <p:spPr>
          <a:xfrm>
            <a:off x="2144842" y="2459529"/>
            <a:ext cx="995465" cy="269304"/>
          </a:xfrm>
          <a:prstGeom prst="rect">
            <a:avLst/>
          </a:prstGeom>
        </p:spPr>
        <p:txBody>
          <a:bodyPr wrap="none" lIns="0" tIns="0" rIns="0" bIns="0">
            <a:spAutoFit/>
          </a:bodyPr>
          <a:lstStyle/>
          <a:p>
            <a:pPr>
              <a:lnSpc>
                <a:spcPts val="2100"/>
              </a:lnSpc>
            </a:pPr>
            <a:r>
              <a:rPr lang="pl-PL" sz="2000" b="1" dirty="0">
                <a:solidFill>
                  <a:srgbClr val="767676"/>
                </a:solidFill>
                <a:cs typeface="Arial" pitchFamily="34" charset="0"/>
              </a:rPr>
              <a:t>1</a:t>
            </a:r>
            <a:r>
              <a:rPr lang="en-US" sz="2000" b="1" dirty="0">
                <a:solidFill>
                  <a:srgbClr val="767676"/>
                </a:solidFill>
                <a:cs typeface="Arial" pitchFamily="34" charset="0"/>
              </a:rPr>
              <a:t> </a:t>
            </a:r>
            <a:r>
              <a:rPr lang="pl-PL" sz="2000" b="1" dirty="0">
                <a:solidFill>
                  <a:srgbClr val="767676"/>
                </a:solidFill>
                <a:cs typeface="Arial" pitchFamily="34" charset="0"/>
              </a:rPr>
              <a:t>B</a:t>
            </a:r>
            <a:r>
              <a:rPr lang="en-US" sz="2000" b="1" dirty="0" err="1">
                <a:solidFill>
                  <a:srgbClr val="767676"/>
                </a:solidFill>
                <a:cs typeface="Arial" pitchFamily="34" charset="0"/>
              </a:rPr>
              <a:t>illion</a:t>
            </a:r>
            <a:endParaRPr lang="en-US" sz="2000" b="1" dirty="0">
              <a:solidFill>
                <a:srgbClr val="767676"/>
              </a:solidFill>
              <a:cs typeface="Arial" pitchFamily="34" charset="0"/>
            </a:endParaRPr>
          </a:p>
        </p:txBody>
      </p:sp>
      <p:pic>
        <p:nvPicPr>
          <p:cNvPr id="37" name="Picture 36">
            <a:extLst>
              <a:ext uri="{FF2B5EF4-FFF2-40B4-BE49-F238E27FC236}">
                <a16:creationId xmlns:a16="http://schemas.microsoft.com/office/drawing/2014/main" id="{E69F996A-9519-4AD4-9B74-95360958F476}"/>
              </a:ext>
            </a:extLst>
          </p:cNvPr>
          <p:cNvPicPr>
            <a:picLocks noChangeAspect="1"/>
          </p:cNvPicPr>
          <p:nvPr/>
        </p:nvPicPr>
        <p:blipFill>
          <a:blip r:embed="rId5"/>
          <a:stretch>
            <a:fillRect/>
          </a:stretch>
        </p:blipFill>
        <p:spPr>
          <a:xfrm>
            <a:off x="2278961" y="2159662"/>
            <a:ext cx="1020417" cy="288532"/>
          </a:xfrm>
          <a:prstGeom prst="rect">
            <a:avLst/>
          </a:prstGeom>
        </p:spPr>
      </p:pic>
      <p:sp>
        <p:nvSpPr>
          <p:cNvPr id="38" name="Rectangle 37">
            <a:extLst>
              <a:ext uri="{FF2B5EF4-FFF2-40B4-BE49-F238E27FC236}">
                <a16:creationId xmlns:a16="http://schemas.microsoft.com/office/drawing/2014/main" id="{997D19F7-2EB1-48B9-B833-1DCCE42499C7}"/>
              </a:ext>
            </a:extLst>
          </p:cNvPr>
          <p:cNvSpPr/>
          <p:nvPr/>
        </p:nvSpPr>
        <p:spPr>
          <a:xfrm>
            <a:off x="3920404" y="2453667"/>
            <a:ext cx="1308050" cy="269304"/>
          </a:xfrm>
          <a:prstGeom prst="rect">
            <a:avLst/>
          </a:prstGeom>
        </p:spPr>
        <p:txBody>
          <a:bodyPr wrap="none" lIns="0" tIns="0" rIns="0" bIns="0">
            <a:spAutoFit/>
          </a:bodyPr>
          <a:lstStyle/>
          <a:p>
            <a:pPr>
              <a:lnSpc>
                <a:spcPts val="2100"/>
              </a:lnSpc>
            </a:pPr>
            <a:r>
              <a:rPr lang="en-US" sz="2000" b="1" dirty="0">
                <a:solidFill>
                  <a:srgbClr val="767676"/>
                </a:solidFill>
                <a:cs typeface="Arial" pitchFamily="34" charset="0"/>
              </a:rPr>
              <a:t>333 Million</a:t>
            </a:r>
          </a:p>
        </p:txBody>
      </p:sp>
      <p:pic>
        <p:nvPicPr>
          <p:cNvPr id="39" name="Picture 38">
            <a:extLst>
              <a:ext uri="{FF2B5EF4-FFF2-40B4-BE49-F238E27FC236}">
                <a16:creationId xmlns:a16="http://schemas.microsoft.com/office/drawing/2014/main" id="{6F3E2918-C14D-4438-96B9-DBB193B6EF19}"/>
              </a:ext>
            </a:extLst>
          </p:cNvPr>
          <p:cNvPicPr>
            <a:picLocks noChangeAspect="1"/>
          </p:cNvPicPr>
          <p:nvPr/>
        </p:nvPicPr>
        <p:blipFill>
          <a:blip r:embed="rId6"/>
          <a:stretch>
            <a:fillRect/>
          </a:stretch>
        </p:blipFill>
        <p:spPr>
          <a:xfrm>
            <a:off x="3802613" y="2842726"/>
            <a:ext cx="1538773" cy="1538773"/>
          </a:xfrm>
          <a:prstGeom prst="rect">
            <a:avLst/>
          </a:prstGeom>
        </p:spPr>
      </p:pic>
      <p:pic>
        <p:nvPicPr>
          <p:cNvPr id="40" name="Picture 39">
            <a:extLst>
              <a:ext uri="{FF2B5EF4-FFF2-40B4-BE49-F238E27FC236}">
                <a16:creationId xmlns:a16="http://schemas.microsoft.com/office/drawing/2014/main" id="{F22A06A6-DF76-493C-9AD1-501F9EC338A4}"/>
              </a:ext>
            </a:extLst>
          </p:cNvPr>
          <p:cNvPicPr>
            <a:picLocks noChangeAspect="1"/>
          </p:cNvPicPr>
          <p:nvPr/>
        </p:nvPicPr>
        <p:blipFill>
          <a:blip r:embed="rId7"/>
          <a:stretch>
            <a:fillRect/>
          </a:stretch>
        </p:blipFill>
        <p:spPr>
          <a:xfrm>
            <a:off x="4139579" y="2183334"/>
            <a:ext cx="874268" cy="175405"/>
          </a:xfrm>
          <a:prstGeom prst="rect">
            <a:avLst/>
          </a:prstGeom>
        </p:spPr>
      </p:pic>
      <p:sp>
        <p:nvSpPr>
          <p:cNvPr id="41" name="Rectangle 40">
            <a:extLst>
              <a:ext uri="{FF2B5EF4-FFF2-40B4-BE49-F238E27FC236}">
                <a16:creationId xmlns:a16="http://schemas.microsoft.com/office/drawing/2014/main" id="{B1AE23FB-AFF2-43F2-87F2-5586E8856DAC}"/>
              </a:ext>
            </a:extLst>
          </p:cNvPr>
          <p:cNvSpPr/>
          <p:nvPr/>
        </p:nvSpPr>
        <p:spPr>
          <a:xfrm>
            <a:off x="5690315" y="2453992"/>
            <a:ext cx="1308050" cy="269304"/>
          </a:xfrm>
          <a:prstGeom prst="rect">
            <a:avLst/>
          </a:prstGeom>
        </p:spPr>
        <p:txBody>
          <a:bodyPr wrap="none" lIns="0" tIns="0" rIns="0" bIns="0">
            <a:spAutoFit/>
          </a:bodyPr>
          <a:lstStyle/>
          <a:p>
            <a:pPr>
              <a:lnSpc>
                <a:spcPts val="2100"/>
              </a:lnSpc>
            </a:pPr>
            <a:r>
              <a:rPr lang="en-US" sz="2000" b="1" dirty="0">
                <a:solidFill>
                  <a:srgbClr val="767676"/>
                </a:solidFill>
                <a:cs typeface="Arial" pitchFamily="34" charset="0"/>
              </a:rPr>
              <a:t>203 Million</a:t>
            </a:r>
          </a:p>
        </p:txBody>
      </p:sp>
      <p:pic>
        <p:nvPicPr>
          <p:cNvPr id="42" name="Picture 41">
            <a:extLst>
              <a:ext uri="{FF2B5EF4-FFF2-40B4-BE49-F238E27FC236}">
                <a16:creationId xmlns:a16="http://schemas.microsoft.com/office/drawing/2014/main" id="{1B240F8D-8D7C-42A5-AF8A-5502A7A24C23}"/>
              </a:ext>
            </a:extLst>
          </p:cNvPr>
          <p:cNvPicPr>
            <a:picLocks noChangeAspect="1"/>
          </p:cNvPicPr>
          <p:nvPr/>
        </p:nvPicPr>
        <p:blipFill rotWithShape="1">
          <a:blip r:embed="rId8"/>
          <a:srcRect l="25140" b="-11190"/>
          <a:stretch/>
        </p:blipFill>
        <p:spPr>
          <a:xfrm>
            <a:off x="5812384" y="2131529"/>
            <a:ext cx="1061911" cy="304571"/>
          </a:xfrm>
          <a:prstGeom prst="rect">
            <a:avLst/>
          </a:prstGeom>
        </p:spPr>
      </p:pic>
      <p:pic>
        <p:nvPicPr>
          <p:cNvPr id="43" name="Picture 42">
            <a:extLst>
              <a:ext uri="{FF2B5EF4-FFF2-40B4-BE49-F238E27FC236}">
                <a16:creationId xmlns:a16="http://schemas.microsoft.com/office/drawing/2014/main" id="{BF523AB0-CAA9-448F-A747-FEEE05964212}"/>
              </a:ext>
            </a:extLst>
          </p:cNvPr>
          <p:cNvPicPr>
            <a:picLocks noChangeAspect="1"/>
          </p:cNvPicPr>
          <p:nvPr/>
        </p:nvPicPr>
        <p:blipFill>
          <a:blip r:embed="rId9"/>
          <a:stretch>
            <a:fillRect/>
          </a:stretch>
        </p:blipFill>
        <p:spPr>
          <a:xfrm>
            <a:off x="2239619" y="3078268"/>
            <a:ext cx="1113183" cy="1112849"/>
          </a:xfrm>
          <a:prstGeom prst="rect">
            <a:avLst/>
          </a:prstGeom>
        </p:spPr>
      </p:pic>
      <p:pic>
        <p:nvPicPr>
          <p:cNvPr id="44" name="Picture 43">
            <a:extLst>
              <a:ext uri="{FF2B5EF4-FFF2-40B4-BE49-F238E27FC236}">
                <a16:creationId xmlns:a16="http://schemas.microsoft.com/office/drawing/2014/main" id="{026EC42E-472C-448C-A8AF-BC462AFDCA33}"/>
              </a:ext>
            </a:extLst>
          </p:cNvPr>
          <p:cNvPicPr>
            <a:picLocks noChangeAspect="1"/>
          </p:cNvPicPr>
          <p:nvPr/>
        </p:nvPicPr>
        <p:blipFill rotWithShape="1">
          <a:blip r:embed="rId10">
            <a:extLst>
              <a:ext uri="{28A0092B-C50C-407E-A947-70E740481C1C}">
                <a14:useLocalDpi xmlns:a14="http://schemas.microsoft.com/office/drawing/2010/main" val="0"/>
              </a:ext>
            </a:extLst>
          </a:blip>
          <a:srcRect l="33593" t="6404" b="34976"/>
          <a:stretch/>
        </p:blipFill>
        <p:spPr>
          <a:xfrm>
            <a:off x="2213113" y="2584173"/>
            <a:ext cx="1771079" cy="1577009"/>
          </a:xfrm>
          <a:prstGeom prst="rect">
            <a:avLst/>
          </a:prstGeom>
        </p:spPr>
      </p:pic>
      <p:pic>
        <p:nvPicPr>
          <p:cNvPr id="45" name="Picture 44">
            <a:extLst>
              <a:ext uri="{FF2B5EF4-FFF2-40B4-BE49-F238E27FC236}">
                <a16:creationId xmlns:a16="http://schemas.microsoft.com/office/drawing/2014/main" id="{C35D1DCA-A3DB-4826-BE5C-13B6E3CF7B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7585" y="2863647"/>
            <a:ext cx="1537652" cy="1517853"/>
          </a:xfrm>
          <a:prstGeom prst="rect">
            <a:avLst/>
          </a:prstGeom>
        </p:spPr>
      </p:pic>
      <p:sp>
        <p:nvSpPr>
          <p:cNvPr id="46" name="Freeform 36">
            <a:extLst>
              <a:ext uri="{FF2B5EF4-FFF2-40B4-BE49-F238E27FC236}">
                <a16:creationId xmlns:a16="http://schemas.microsoft.com/office/drawing/2014/main" id="{E7D3E8BB-669B-4A9C-A39C-DA37BAD38399}"/>
              </a:ext>
            </a:extLst>
          </p:cNvPr>
          <p:cNvSpPr>
            <a:spLocks/>
          </p:cNvSpPr>
          <p:nvPr/>
        </p:nvSpPr>
        <p:spPr bwMode="auto">
          <a:xfrm>
            <a:off x="4062550" y="3204334"/>
            <a:ext cx="996798" cy="811075"/>
          </a:xfrm>
          <a:custGeom>
            <a:avLst/>
            <a:gdLst>
              <a:gd name="T0" fmla="*/ 566 w 1800"/>
              <a:gd name="T1" fmla="*/ 1464 h 1464"/>
              <a:gd name="T2" fmla="*/ 1616 w 1800"/>
              <a:gd name="T3" fmla="*/ 413 h 1464"/>
              <a:gd name="T4" fmla="*/ 1615 w 1800"/>
              <a:gd name="T5" fmla="*/ 366 h 1464"/>
              <a:gd name="T6" fmla="*/ 1800 w 1800"/>
              <a:gd name="T7" fmla="*/ 174 h 1464"/>
              <a:gd name="T8" fmla="*/ 1587 w 1800"/>
              <a:gd name="T9" fmla="*/ 232 h 1464"/>
              <a:gd name="T10" fmla="*/ 1750 w 1800"/>
              <a:gd name="T11" fmla="*/ 28 h 1464"/>
              <a:gd name="T12" fmla="*/ 1515 w 1800"/>
              <a:gd name="T13" fmla="*/ 117 h 1464"/>
              <a:gd name="T14" fmla="*/ 1246 w 1800"/>
              <a:gd name="T15" fmla="*/ 0 h 1464"/>
              <a:gd name="T16" fmla="*/ 877 w 1800"/>
              <a:gd name="T17" fmla="*/ 370 h 1464"/>
              <a:gd name="T18" fmla="*/ 886 w 1800"/>
              <a:gd name="T19" fmla="*/ 454 h 1464"/>
              <a:gd name="T20" fmla="*/ 125 w 1800"/>
              <a:gd name="T21" fmla="*/ 68 h 1464"/>
              <a:gd name="T22" fmla="*/ 75 w 1800"/>
              <a:gd name="T23" fmla="*/ 254 h 1464"/>
              <a:gd name="T24" fmla="*/ 239 w 1800"/>
              <a:gd name="T25" fmla="*/ 561 h 1464"/>
              <a:gd name="T26" fmla="*/ 72 w 1800"/>
              <a:gd name="T27" fmla="*/ 515 h 1464"/>
              <a:gd name="T28" fmla="*/ 72 w 1800"/>
              <a:gd name="T29" fmla="*/ 520 h 1464"/>
              <a:gd name="T30" fmla="*/ 368 w 1800"/>
              <a:gd name="T31" fmla="*/ 882 h 1464"/>
              <a:gd name="T32" fmla="*/ 271 w 1800"/>
              <a:gd name="T33" fmla="*/ 895 h 1464"/>
              <a:gd name="T34" fmla="*/ 202 w 1800"/>
              <a:gd name="T35" fmla="*/ 889 h 1464"/>
              <a:gd name="T36" fmla="*/ 547 w 1800"/>
              <a:gd name="T37" fmla="*/ 1145 h 1464"/>
              <a:gd name="T38" fmla="*/ 88 w 1800"/>
              <a:gd name="T39" fmla="*/ 1304 h 1464"/>
              <a:gd name="T40" fmla="*/ 0 w 1800"/>
              <a:gd name="T41" fmla="*/ 1299 h 1464"/>
              <a:gd name="T42" fmla="*/ 566 w 1800"/>
              <a:gd name="T4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0" h="1464">
                <a:moveTo>
                  <a:pt x="566" y="1464"/>
                </a:moveTo>
                <a:cubicBezTo>
                  <a:pt x="1245" y="1464"/>
                  <a:pt x="1616" y="900"/>
                  <a:pt x="1616" y="413"/>
                </a:cubicBezTo>
                <a:cubicBezTo>
                  <a:pt x="1616" y="397"/>
                  <a:pt x="1616" y="381"/>
                  <a:pt x="1615" y="366"/>
                </a:cubicBezTo>
                <a:cubicBezTo>
                  <a:pt x="1687" y="314"/>
                  <a:pt x="1750" y="248"/>
                  <a:pt x="1800" y="174"/>
                </a:cubicBezTo>
                <a:cubicBezTo>
                  <a:pt x="1733" y="204"/>
                  <a:pt x="1662" y="223"/>
                  <a:pt x="1587" y="232"/>
                </a:cubicBezTo>
                <a:cubicBezTo>
                  <a:pt x="1664" y="187"/>
                  <a:pt x="1722" y="114"/>
                  <a:pt x="1750" y="28"/>
                </a:cubicBezTo>
                <a:cubicBezTo>
                  <a:pt x="1679" y="70"/>
                  <a:pt x="1600" y="101"/>
                  <a:pt x="1515" y="117"/>
                </a:cubicBezTo>
                <a:cubicBezTo>
                  <a:pt x="1448" y="45"/>
                  <a:pt x="1352" y="0"/>
                  <a:pt x="1246" y="0"/>
                </a:cubicBezTo>
                <a:cubicBezTo>
                  <a:pt x="1042" y="0"/>
                  <a:pt x="877" y="166"/>
                  <a:pt x="877" y="370"/>
                </a:cubicBezTo>
                <a:cubicBezTo>
                  <a:pt x="877" y="399"/>
                  <a:pt x="880" y="427"/>
                  <a:pt x="886" y="454"/>
                </a:cubicBezTo>
                <a:cubicBezTo>
                  <a:pt x="579" y="439"/>
                  <a:pt x="307" y="291"/>
                  <a:pt x="125" y="68"/>
                </a:cubicBezTo>
                <a:cubicBezTo>
                  <a:pt x="93" y="123"/>
                  <a:pt x="75" y="186"/>
                  <a:pt x="75" y="254"/>
                </a:cubicBezTo>
                <a:cubicBezTo>
                  <a:pt x="75" y="382"/>
                  <a:pt x="141" y="495"/>
                  <a:pt x="239" y="561"/>
                </a:cubicBezTo>
                <a:cubicBezTo>
                  <a:pt x="179" y="559"/>
                  <a:pt x="122" y="543"/>
                  <a:pt x="72" y="515"/>
                </a:cubicBezTo>
                <a:cubicBezTo>
                  <a:pt x="72" y="517"/>
                  <a:pt x="72" y="518"/>
                  <a:pt x="72" y="520"/>
                </a:cubicBezTo>
                <a:cubicBezTo>
                  <a:pt x="72" y="699"/>
                  <a:pt x="200" y="849"/>
                  <a:pt x="368" y="882"/>
                </a:cubicBezTo>
                <a:cubicBezTo>
                  <a:pt x="337" y="891"/>
                  <a:pt x="305" y="895"/>
                  <a:pt x="271" y="895"/>
                </a:cubicBezTo>
                <a:cubicBezTo>
                  <a:pt x="247" y="895"/>
                  <a:pt x="224" y="893"/>
                  <a:pt x="202" y="889"/>
                </a:cubicBezTo>
                <a:cubicBezTo>
                  <a:pt x="249" y="1036"/>
                  <a:pt x="386" y="1142"/>
                  <a:pt x="547" y="1145"/>
                </a:cubicBezTo>
                <a:cubicBezTo>
                  <a:pt x="420" y="1245"/>
                  <a:pt x="261" y="1304"/>
                  <a:pt x="88" y="1304"/>
                </a:cubicBezTo>
                <a:cubicBezTo>
                  <a:pt x="59" y="1304"/>
                  <a:pt x="29" y="1302"/>
                  <a:pt x="0" y="1299"/>
                </a:cubicBezTo>
                <a:cubicBezTo>
                  <a:pt x="163" y="1402"/>
                  <a:pt x="358" y="1464"/>
                  <a:pt x="566" y="1464"/>
                </a:cubicBezTo>
              </a:path>
            </a:pathLst>
          </a:custGeom>
          <a:solidFill>
            <a:srgbClr val="1DA1F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36">
            <a:extLst>
              <a:ext uri="{FF2B5EF4-FFF2-40B4-BE49-F238E27FC236}">
                <a16:creationId xmlns:a16="http://schemas.microsoft.com/office/drawing/2014/main" id="{0CC70E7B-E1D3-4832-8D8A-24562AA16825}"/>
              </a:ext>
            </a:extLst>
          </p:cNvPr>
          <p:cNvSpPr>
            <a:spLocks/>
          </p:cNvSpPr>
          <p:nvPr/>
        </p:nvSpPr>
        <p:spPr bwMode="auto">
          <a:xfrm>
            <a:off x="4074358" y="3197707"/>
            <a:ext cx="996798" cy="811075"/>
          </a:xfrm>
          <a:custGeom>
            <a:avLst/>
            <a:gdLst>
              <a:gd name="T0" fmla="*/ 566 w 1800"/>
              <a:gd name="T1" fmla="*/ 1464 h 1464"/>
              <a:gd name="T2" fmla="*/ 1616 w 1800"/>
              <a:gd name="T3" fmla="*/ 413 h 1464"/>
              <a:gd name="T4" fmla="*/ 1615 w 1800"/>
              <a:gd name="T5" fmla="*/ 366 h 1464"/>
              <a:gd name="T6" fmla="*/ 1800 w 1800"/>
              <a:gd name="T7" fmla="*/ 174 h 1464"/>
              <a:gd name="T8" fmla="*/ 1587 w 1800"/>
              <a:gd name="T9" fmla="*/ 232 h 1464"/>
              <a:gd name="T10" fmla="*/ 1750 w 1800"/>
              <a:gd name="T11" fmla="*/ 28 h 1464"/>
              <a:gd name="T12" fmla="*/ 1515 w 1800"/>
              <a:gd name="T13" fmla="*/ 117 h 1464"/>
              <a:gd name="T14" fmla="*/ 1246 w 1800"/>
              <a:gd name="T15" fmla="*/ 0 h 1464"/>
              <a:gd name="T16" fmla="*/ 877 w 1800"/>
              <a:gd name="T17" fmla="*/ 370 h 1464"/>
              <a:gd name="T18" fmla="*/ 886 w 1800"/>
              <a:gd name="T19" fmla="*/ 454 h 1464"/>
              <a:gd name="T20" fmla="*/ 125 w 1800"/>
              <a:gd name="T21" fmla="*/ 68 h 1464"/>
              <a:gd name="T22" fmla="*/ 75 w 1800"/>
              <a:gd name="T23" fmla="*/ 254 h 1464"/>
              <a:gd name="T24" fmla="*/ 239 w 1800"/>
              <a:gd name="T25" fmla="*/ 561 h 1464"/>
              <a:gd name="T26" fmla="*/ 72 w 1800"/>
              <a:gd name="T27" fmla="*/ 515 h 1464"/>
              <a:gd name="T28" fmla="*/ 72 w 1800"/>
              <a:gd name="T29" fmla="*/ 520 h 1464"/>
              <a:gd name="T30" fmla="*/ 368 w 1800"/>
              <a:gd name="T31" fmla="*/ 882 h 1464"/>
              <a:gd name="T32" fmla="*/ 271 w 1800"/>
              <a:gd name="T33" fmla="*/ 895 h 1464"/>
              <a:gd name="T34" fmla="*/ 202 w 1800"/>
              <a:gd name="T35" fmla="*/ 889 h 1464"/>
              <a:gd name="T36" fmla="*/ 547 w 1800"/>
              <a:gd name="T37" fmla="*/ 1145 h 1464"/>
              <a:gd name="T38" fmla="*/ 88 w 1800"/>
              <a:gd name="T39" fmla="*/ 1304 h 1464"/>
              <a:gd name="T40" fmla="*/ 0 w 1800"/>
              <a:gd name="T41" fmla="*/ 1299 h 1464"/>
              <a:gd name="T42" fmla="*/ 566 w 1800"/>
              <a:gd name="T4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0" h="1464">
                <a:moveTo>
                  <a:pt x="566" y="1464"/>
                </a:moveTo>
                <a:cubicBezTo>
                  <a:pt x="1245" y="1464"/>
                  <a:pt x="1616" y="900"/>
                  <a:pt x="1616" y="413"/>
                </a:cubicBezTo>
                <a:cubicBezTo>
                  <a:pt x="1616" y="397"/>
                  <a:pt x="1616" y="381"/>
                  <a:pt x="1615" y="366"/>
                </a:cubicBezTo>
                <a:cubicBezTo>
                  <a:pt x="1687" y="314"/>
                  <a:pt x="1750" y="248"/>
                  <a:pt x="1800" y="174"/>
                </a:cubicBezTo>
                <a:cubicBezTo>
                  <a:pt x="1733" y="204"/>
                  <a:pt x="1662" y="223"/>
                  <a:pt x="1587" y="232"/>
                </a:cubicBezTo>
                <a:cubicBezTo>
                  <a:pt x="1664" y="187"/>
                  <a:pt x="1722" y="114"/>
                  <a:pt x="1750" y="28"/>
                </a:cubicBezTo>
                <a:cubicBezTo>
                  <a:pt x="1679" y="70"/>
                  <a:pt x="1600" y="101"/>
                  <a:pt x="1515" y="117"/>
                </a:cubicBezTo>
                <a:cubicBezTo>
                  <a:pt x="1448" y="45"/>
                  <a:pt x="1352" y="0"/>
                  <a:pt x="1246" y="0"/>
                </a:cubicBezTo>
                <a:cubicBezTo>
                  <a:pt x="1042" y="0"/>
                  <a:pt x="877" y="166"/>
                  <a:pt x="877" y="370"/>
                </a:cubicBezTo>
                <a:cubicBezTo>
                  <a:pt x="877" y="399"/>
                  <a:pt x="880" y="427"/>
                  <a:pt x="886" y="454"/>
                </a:cubicBezTo>
                <a:cubicBezTo>
                  <a:pt x="579" y="439"/>
                  <a:pt x="307" y="291"/>
                  <a:pt x="125" y="68"/>
                </a:cubicBezTo>
                <a:cubicBezTo>
                  <a:pt x="93" y="123"/>
                  <a:pt x="75" y="186"/>
                  <a:pt x="75" y="254"/>
                </a:cubicBezTo>
                <a:cubicBezTo>
                  <a:pt x="75" y="382"/>
                  <a:pt x="141" y="495"/>
                  <a:pt x="239" y="561"/>
                </a:cubicBezTo>
                <a:cubicBezTo>
                  <a:pt x="179" y="559"/>
                  <a:pt x="122" y="543"/>
                  <a:pt x="72" y="515"/>
                </a:cubicBezTo>
                <a:cubicBezTo>
                  <a:pt x="72" y="517"/>
                  <a:pt x="72" y="518"/>
                  <a:pt x="72" y="520"/>
                </a:cubicBezTo>
                <a:cubicBezTo>
                  <a:pt x="72" y="699"/>
                  <a:pt x="200" y="849"/>
                  <a:pt x="368" y="882"/>
                </a:cubicBezTo>
                <a:cubicBezTo>
                  <a:pt x="337" y="891"/>
                  <a:pt x="305" y="895"/>
                  <a:pt x="271" y="895"/>
                </a:cubicBezTo>
                <a:cubicBezTo>
                  <a:pt x="247" y="895"/>
                  <a:pt x="224" y="893"/>
                  <a:pt x="202" y="889"/>
                </a:cubicBezTo>
                <a:cubicBezTo>
                  <a:pt x="249" y="1036"/>
                  <a:pt x="386" y="1142"/>
                  <a:pt x="547" y="1145"/>
                </a:cubicBezTo>
                <a:cubicBezTo>
                  <a:pt x="420" y="1245"/>
                  <a:pt x="261" y="1304"/>
                  <a:pt x="88" y="1304"/>
                </a:cubicBezTo>
                <a:cubicBezTo>
                  <a:pt x="59" y="1304"/>
                  <a:pt x="29" y="1302"/>
                  <a:pt x="0" y="1299"/>
                </a:cubicBezTo>
                <a:cubicBezTo>
                  <a:pt x="163" y="1402"/>
                  <a:pt x="358" y="1464"/>
                  <a:pt x="566" y="1464"/>
                </a:cubicBezTo>
              </a:path>
            </a:pathLst>
          </a:custGeom>
          <a:solidFill>
            <a:srgbClr val="1DA1F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6">
            <a:extLst>
              <a:ext uri="{FF2B5EF4-FFF2-40B4-BE49-F238E27FC236}">
                <a16:creationId xmlns:a16="http://schemas.microsoft.com/office/drawing/2014/main" id="{16F11997-2756-4639-BC01-BA900B8BB84A}"/>
              </a:ext>
            </a:extLst>
          </p:cNvPr>
          <p:cNvSpPr>
            <a:spLocks/>
          </p:cNvSpPr>
          <p:nvPr/>
        </p:nvSpPr>
        <p:spPr bwMode="auto">
          <a:xfrm>
            <a:off x="4067733" y="3185281"/>
            <a:ext cx="996798" cy="811075"/>
          </a:xfrm>
          <a:custGeom>
            <a:avLst/>
            <a:gdLst>
              <a:gd name="T0" fmla="*/ 566 w 1800"/>
              <a:gd name="T1" fmla="*/ 1464 h 1464"/>
              <a:gd name="T2" fmla="*/ 1616 w 1800"/>
              <a:gd name="T3" fmla="*/ 413 h 1464"/>
              <a:gd name="T4" fmla="*/ 1615 w 1800"/>
              <a:gd name="T5" fmla="*/ 366 h 1464"/>
              <a:gd name="T6" fmla="*/ 1800 w 1800"/>
              <a:gd name="T7" fmla="*/ 174 h 1464"/>
              <a:gd name="T8" fmla="*/ 1587 w 1800"/>
              <a:gd name="T9" fmla="*/ 232 h 1464"/>
              <a:gd name="T10" fmla="*/ 1750 w 1800"/>
              <a:gd name="T11" fmla="*/ 28 h 1464"/>
              <a:gd name="T12" fmla="*/ 1515 w 1800"/>
              <a:gd name="T13" fmla="*/ 117 h 1464"/>
              <a:gd name="T14" fmla="*/ 1246 w 1800"/>
              <a:gd name="T15" fmla="*/ 0 h 1464"/>
              <a:gd name="T16" fmla="*/ 877 w 1800"/>
              <a:gd name="T17" fmla="*/ 370 h 1464"/>
              <a:gd name="T18" fmla="*/ 886 w 1800"/>
              <a:gd name="T19" fmla="*/ 454 h 1464"/>
              <a:gd name="T20" fmla="*/ 125 w 1800"/>
              <a:gd name="T21" fmla="*/ 68 h 1464"/>
              <a:gd name="T22" fmla="*/ 75 w 1800"/>
              <a:gd name="T23" fmla="*/ 254 h 1464"/>
              <a:gd name="T24" fmla="*/ 239 w 1800"/>
              <a:gd name="T25" fmla="*/ 561 h 1464"/>
              <a:gd name="T26" fmla="*/ 72 w 1800"/>
              <a:gd name="T27" fmla="*/ 515 h 1464"/>
              <a:gd name="T28" fmla="*/ 72 w 1800"/>
              <a:gd name="T29" fmla="*/ 520 h 1464"/>
              <a:gd name="T30" fmla="*/ 368 w 1800"/>
              <a:gd name="T31" fmla="*/ 882 h 1464"/>
              <a:gd name="T32" fmla="*/ 271 w 1800"/>
              <a:gd name="T33" fmla="*/ 895 h 1464"/>
              <a:gd name="T34" fmla="*/ 202 w 1800"/>
              <a:gd name="T35" fmla="*/ 889 h 1464"/>
              <a:gd name="T36" fmla="*/ 547 w 1800"/>
              <a:gd name="T37" fmla="*/ 1145 h 1464"/>
              <a:gd name="T38" fmla="*/ 88 w 1800"/>
              <a:gd name="T39" fmla="*/ 1304 h 1464"/>
              <a:gd name="T40" fmla="*/ 0 w 1800"/>
              <a:gd name="T41" fmla="*/ 1299 h 1464"/>
              <a:gd name="T42" fmla="*/ 566 w 1800"/>
              <a:gd name="T43" fmla="*/ 146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0" h="1464">
                <a:moveTo>
                  <a:pt x="566" y="1464"/>
                </a:moveTo>
                <a:cubicBezTo>
                  <a:pt x="1245" y="1464"/>
                  <a:pt x="1616" y="900"/>
                  <a:pt x="1616" y="413"/>
                </a:cubicBezTo>
                <a:cubicBezTo>
                  <a:pt x="1616" y="397"/>
                  <a:pt x="1616" y="381"/>
                  <a:pt x="1615" y="366"/>
                </a:cubicBezTo>
                <a:cubicBezTo>
                  <a:pt x="1687" y="314"/>
                  <a:pt x="1750" y="248"/>
                  <a:pt x="1800" y="174"/>
                </a:cubicBezTo>
                <a:cubicBezTo>
                  <a:pt x="1733" y="204"/>
                  <a:pt x="1662" y="223"/>
                  <a:pt x="1587" y="232"/>
                </a:cubicBezTo>
                <a:cubicBezTo>
                  <a:pt x="1664" y="187"/>
                  <a:pt x="1722" y="114"/>
                  <a:pt x="1750" y="28"/>
                </a:cubicBezTo>
                <a:cubicBezTo>
                  <a:pt x="1679" y="70"/>
                  <a:pt x="1600" y="101"/>
                  <a:pt x="1515" y="117"/>
                </a:cubicBezTo>
                <a:cubicBezTo>
                  <a:pt x="1448" y="45"/>
                  <a:pt x="1352" y="0"/>
                  <a:pt x="1246" y="0"/>
                </a:cubicBezTo>
                <a:cubicBezTo>
                  <a:pt x="1042" y="0"/>
                  <a:pt x="877" y="166"/>
                  <a:pt x="877" y="370"/>
                </a:cubicBezTo>
                <a:cubicBezTo>
                  <a:pt x="877" y="399"/>
                  <a:pt x="880" y="427"/>
                  <a:pt x="886" y="454"/>
                </a:cubicBezTo>
                <a:cubicBezTo>
                  <a:pt x="579" y="439"/>
                  <a:pt x="307" y="291"/>
                  <a:pt x="125" y="68"/>
                </a:cubicBezTo>
                <a:cubicBezTo>
                  <a:pt x="93" y="123"/>
                  <a:pt x="75" y="186"/>
                  <a:pt x="75" y="254"/>
                </a:cubicBezTo>
                <a:cubicBezTo>
                  <a:pt x="75" y="382"/>
                  <a:pt x="141" y="495"/>
                  <a:pt x="239" y="561"/>
                </a:cubicBezTo>
                <a:cubicBezTo>
                  <a:pt x="179" y="559"/>
                  <a:pt x="122" y="543"/>
                  <a:pt x="72" y="515"/>
                </a:cubicBezTo>
                <a:cubicBezTo>
                  <a:pt x="72" y="517"/>
                  <a:pt x="72" y="518"/>
                  <a:pt x="72" y="520"/>
                </a:cubicBezTo>
                <a:cubicBezTo>
                  <a:pt x="72" y="699"/>
                  <a:pt x="200" y="849"/>
                  <a:pt x="368" y="882"/>
                </a:cubicBezTo>
                <a:cubicBezTo>
                  <a:pt x="337" y="891"/>
                  <a:pt x="305" y="895"/>
                  <a:pt x="271" y="895"/>
                </a:cubicBezTo>
                <a:cubicBezTo>
                  <a:pt x="247" y="895"/>
                  <a:pt x="224" y="893"/>
                  <a:pt x="202" y="889"/>
                </a:cubicBezTo>
                <a:cubicBezTo>
                  <a:pt x="249" y="1036"/>
                  <a:pt x="386" y="1142"/>
                  <a:pt x="547" y="1145"/>
                </a:cubicBezTo>
                <a:cubicBezTo>
                  <a:pt x="420" y="1245"/>
                  <a:pt x="261" y="1304"/>
                  <a:pt x="88" y="1304"/>
                </a:cubicBezTo>
                <a:cubicBezTo>
                  <a:pt x="59" y="1304"/>
                  <a:pt x="29" y="1302"/>
                  <a:pt x="0" y="1299"/>
                </a:cubicBezTo>
                <a:cubicBezTo>
                  <a:pt x="163" y="1402"/>
                  <a:pt x="358" y="1464"/>
                  <a:pt x="566" y="146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AutoShape 3">
            <a:extLst>
              <a:ext uri="{FF2B5EF4-FFF2-40B4-BE49-F238E27FC236}">
                <a16:creationId xmlns:a16="http://schemas.microsoft.com/office/drawing/2014/main" id="{9611DBAA-C8F3-44A9-8582-B2C03840BF98}"/>
              </a:ext>
            </a:extLst>
          </p:cNvPr>
          <p:cNvSpPr>
            <a:spLocks noChangeAspect="1" noChangeArrowheads="1" noTextEdit="1"/>
          </p:cNvSpPr>
          <p:nvPr/>
        </p:nvSpPr>
        <p:spPr bwMode="auto">
          <a:xfrm>
            <a:off x="5584963" y="2876550"/>
            <a:ext cx="15049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5">
            <a:extLst>
              <a:ext uri="{FF2B5EF4-FFF2-40B4-BE49-F238E27FC236}">
                <a16:creationId xmlns:a16="http://schemas.microsoft.com/office/drawing/2014/main" id="{CBE19B84-2BE2-468D-A766-A4419AB204F5}"/>
              </a:ext>
            </a:extLst>
          </p:cNvPr>
          <p:cNvSpPr>
            <a:spLocks noChangeArrowheads="1"/>
          </p:cNvSpPr>
          <p:nvPr/>
        </p:nvSpPr>
        <p:spPr bwMode="auto">
          <a:xfrm>
            <a:off x="5584963" y="2876550"/>
            <a:ext cx="1504950" cy="1504950"/>
          </a:xfrm>
          <a:prstGeom prst="ellipse">
            <a:avLst/>
          </a:pr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1" name="Group 50">
            <a:extLst>
              <a:ext uri="{FF2B5EF4-FFF2-40B4-BE49-F238E27FC236}">
                <a16:creationId xmlns:a16="http://schemas.microsoft.com/office/drawing/2014/main" id="{9BFAD1D3-2CF9-4DDE-9118-14797DE2C27E}"/>
              </a:ext>
            </a:extLst>
          </p:cNvPr>
          <p:cNvGrpSpPr/>
          <p:nvPr/>
        </p:nvGrpSpPr>
        <p:grpSpPr>
          <a:xfrm>
            <a:off x="5786576" y="3132138"/>
            <a:ext cx="1068388" cy="1001713"/>
            <a:chOff x="7535863" y="3132138"/>
            <a:chExt cx="1068388" cy="1001713"/>
          </a:xfrm>
        </p:grpSpPr>
        <p:sp>
          <p:nvSpPr>
            <p:cNvPr id="52" name="Freeform 6">
              <a:extLst>
                <a:ext uri="{FF2B5EF4-FFF2-40B4-BE49-F238E27FC236}">
                  <a16:creationId xmlns:a16="http://schemas.microsoft.com/office/drawing/2014/main" id="{1B3F184E-0926-4CD4-9EE7-0549C72AF5B1}"/>
                </a:ext>
              </a:extLst>
            </p:cNvPr>
            <p:cNvSpPr>
              <a:spLocks/>
            </p:cNvSpPr>
            <p:nvPr/>
          </p:nvSpPr>
          <p:spPr bwMode="auto">
            <a:xfrm>
              <a:off x="7548563" y="3144838"/>
              <a:ext cx="1042988" cy="977900"/>
            </a:xfrm>
            <a:custGeom>
              <a:avLst/>
              <a:gdLst>
                <a:gd name="T0" fmla="*/ 3710 w 7327"/>
                <a:gd name="T1" fmla="*/ 6875 h 6875"/>
                <a:gd name="T2" fmla="*/ 3654 w 7327"/>
                <a:gd name="T3" fmla="*/ 6873 h 6875"/>
                <a:gd name="T4" fmla="*/ 3617 w 7327"/>
                <a:gd name="T5" fmla="*/ 6875 h 6875"/>
                <a:gd name="T6" fmla="*/ 2633 w 7327"/>
                <a:gd name="T7" fmla="*/ 6487 h 6875"/>
                <a:gd name="T8" fmla="*/ 2071 w 7327"/>
                <a:gd name="T9" fmla="*/ 6199 h 6875"/>
                <a:gd name="T10" fmla="*/ 1775 w 7327"/>
                <a:gd name="T11" fmla="*/ 6174 h 6875"/>
                <a:gd name="T12" fmla="*/ 1365 w 7327"/>
                <a:gd name="T13" fmla="*/ 6221 h 6875"/>
                <a:gd name="T14" fmla="*/ 1209 w 7327"/>
                <a:gd name="T15" fmla="*/ 6243 h 6875"/>
                <a:gd name="T16" fmla="*/ 1092 w 7327"/>
                <a:gd name="T17" fmla="*/ 6159 h 6875"/>
                <a:gd name="T18" fmla="*/ 1051 w 7327"/>
                <a:gd name="T19" fmla="*/ 5989 h 6875"/>
                <a:gd name="T20" fmla="*/ 948 w 7327"/>
                <a:gd name="T21" fmla="*/ 5762 h 6875"/>
                <a:gd name="T22" fmla="*/ 14 w 7327"/>
                <a:gd name="T23" fmla="*/ 5403 h 6875"/>
                <a:gd name="T24" fmla="*/ 2 w 7327"/>
                <a:gd name="T25" fmla="*/ 5355 h 6875"/>
                <a:gd name="T26" fmla="*/ 76 w 7327"/>
                <a:gd name="T27" fmla="*/ 5263 h 6875"/>
                <a:gd name="T28" fmla="*/ 1224 w 7327"/>
                <a:gd name="T29" fmla="*/ 4581 h 6875"/>
                <a:gd name="T30" fmla="*/ 1615 w 7327"/>
                <a:gd name="T31" fmla="*/ 3973 h 6875"/>
                <a:gd name="T32" fmla="*/ 1617 w 7327"/>
                <a:gd name="T33" fmla="*/ 3968 h 6875"/>
                <a:gd name="T34" fmla="*/ 1654 w 7327"/>
                <a:gd name="T35" fmla="*/ 3640 h 6875"/>
                <a:gd name="T36" fmla="*/ 1196 w 7327"/>
                <a:gd name="T37" fmla="*/ 3351 h 6875"/>
                <a:gd name="T38" fmla="*/ 1093 w 7327"/>
                <a:gd name="T39" fmla="*/ 3315 h 6875"/>
                <a:gd name="T40" fmla="*/ 761 w 7327"/>
                <a:gd name="T41" fmla="*/ 2989 h 6875"/>
                <a:gd name="T42" fmla="*/ 1057 w 7327"/>
                <a:gd name="T43" fmla="*/ 2794 h 6875"/>
                <a:gd name="T44" fmla="*/ 1147 w 7327"/>
                <a:gd name="T45" fmla="*/ 2812 h 6875"/>
                <a:gd name="T46" fmla="*/ 1518 w 7327"/>
                <a:gd name="T47" fmla="*/ 2910 h 6875"/>
                <a:gd name="T48" fmla="*/ 1732 w 7327"/>
                <a:gd name="T49" fmla="*/ 2845 h 6875"/>
                <a:gd name="T50" fmla="*/ 1719 w 7327"/>
                <a:gd name="T51" fmla="*/ 2626 h 6875"/>
                <a:gd name="T52" fmla="*/ 1807 w 7327"/>
                <a:gd name="T53" fmla="*/ 1150 h 6875"/>
                <a:gd name="T54" fmla="*/ 3588 w 7327"/>
                <a:gd name="T55" fmla="*/ 2 h 6875"/>
                <a:gd name="T56" fmla="*/ 3735 w 7327"/>
                <a:gd name="T57" fmla="*/ 0 h 6875"/>
                <a:gd name="T58" fmla="*/ 5520 w 7327"/>
                <a:gd name="T59" fmla="*/ 1150 h 6875"/>
                <a:gd name="T60" fmla="*/ 5608 w 7327"/>
                <a:gd name="T61" fmla="*/ 2627 h 6875"/>
                <a:gd name="T62" fmla="*/ 5606 w 7327"/>
                <a:gd name="T63" fmla="*/ 2651 h 6875"/>
                <a:gd name="T64" fmla="*/ 5595 w 7327"/>
                <a:gd name="T65" fmla="*/ 2845 h 6875"/>
                <a:gd name="T66" fmla="*/ 5789 w 7327"/>
                <a:gd name="T67" fmla="*/ 2910 h 6875"/>
                <a:gd name="T68" fmla="*/ 6138 w 7327"/>
                <a:gd name="T69" fmla="*/ 2812 h 6875"/>
                <a:gd name="T70" fmla="*/ 6253 w 7327"/>
                <a:gd name="T71" fmla="*/ 2790 h 6875"/>
                <a:gd name="T72" fmla="*/ 6383 w 7327"/>
                <a:gd name="T73" fmla="*/ 2815 h 6875"/>
                <a:gd name="T74" fmla="*/ 6385 w 7327"/>
                <a:gd name="T75" fmla="*/ 2816 h 6875"/>
                <a:gd name="T76" fmla="*/ 6569 w 7327"/>
                <a:gd name="T77" fmla="*/ 3015 h 6875"/>
                <a:gd name="T78" fmla="*/ 6234 w 7327"/>
                <a:gd name="T79" fmla="*/ 3315 h 6875"/>
                <a:gd name="T80" fmla="*/ 6131 w 7327"/>
                <a:gd name="T81" fmla="*/ 3351 h 6875"/>
                <a:gd name="T82" fmla="*/ 5672 w 7327"/>
                <a:gd name="T83" fmla="*/ 3640 h 6875"/>
                <a:gd name="T84" fmla="*/ 5710 w 7327"/>
                <a:gd name="T85" fmla="*/ 3968 h 6875"/>
                <a:gd name="T86" fmla="*/ 5712 w 7327"/>
                <a:gd name="T87" fmla="*/ 3973 h 6875"/>
                <a:gd name="T88" fmla="*/ 7251 w 7327"/>
                <a:gd name="T89" fmla="*/ 5263 h 6875"/>
                <a:gd name="T90" fmla="*/ 7324 w 7327"/>
                <a:gd name="T91" fmla="*/ 5355 h 6875"/>
                <a:gd name="T92" fmla="*/ 7313 w 7327"/>
                <a:gd name="T93" fmla="*/ 5403 h 6875"/>
                <a:gd name="T94" fmla="*/ 6379 w 7327"/>
                <a:gd name="T95" fmla="*/ 5761 h 6875"/>
                <a:gd name="T96" fmla="*/ 6276 w 7327"/>
                <a:gd name="T97" fmla="*/ 5988 h 6875"/>
                <a:gd name="T98" fmla="*/ 6235 w 7327"/>
                <a:gd name="T99" fmla="*/ 6157 h 6875"/>
                <a:gd name="T100" fmla="*/ 6126 w 7327"/>
                <a:gd name="T101" fmla="*/ 6238 h 6875"/>
                <a:gd name="T102" fmla="*/ 6118 w 7327"/>
                <a:gd name="T103" fmla="*/ 6238 h 6875"/>
                <a:gd name="T104" fmla="*/ 5962 w 7327"/>
                <a:gd name="T105" fmla="*/ 6218 h 6875"/>
                <a:gd name="T106" fmla="*/ 5552 w 7327"/>
                <a:gd name="T107" fmla="*/ 6174 h 6875"/>
                <a:gd name="T108" fmla="*/ 5256 w 7327"/>
                <a:gd name="T109" fmla="*/ 6200 h 6875"/>
                <a:gd name="T110" fmla="*/ 4695 w 7327"/>
                <a:gd name="T111" fmla="*/ 6486 h 6875"/>
                <a:gd name="T112" fmla="*/ 3710 w 7327"/>
                <a:gd name="T113" fmla="*/ 6875 h 6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27" h="6875">
                  <a:moveTo>
                    <a:pt x="3710" y="6875"/>
                  </a:moveTo>
                  <a:cubicBezTo>
                    <a:pt x="3689" y="6875"/>
                    <a:pt x="3669" y="6874"/>
                    <a:pt x="3654" y="6873"/>
                  </a:cubicBezTo>
                  <a:cubicBezTo>
                    <a:pt x="3642" y="6874"/>
                    <a:pt x="3630" y="6875"/>
                    <a:pt x="3617" y="6875"/>
                  </a:cubicBezTo>
                  <a:cubicBezTo>
                    <a:pt x="3181" y="6875"/>
                    <a:pt x="2890" y="6669"/>
                    <a:pt x="2633" y="6487"/>
                  </a:cubicBezTo>
                  <a:cubicBezTo>
                    <a:pt x="2448" y="6356"/>
                    <a:pt x="2274" y="6233"/>
                    <a:pt x="2071" y="6199"/>
                  </a:cubicBezTo>
                  <a:cubicBezTo>
                    <a:pt x="1971" y="6183"/>
                    <a:pt x="1871" y="6174"/>
                    <a:pt x="1775" y="6174"/>
                  </a:cubicBezTo>
                  <a:cubicBezTo>
                    <a:pt x="1602" y="6174"/>
                    <a:pt x="1465" y="6201"/>
                    <a:pt x="1365" y="6221"/>
                  </a:cubicBezTo>
                  <a:cubicBezTo>
                    <a:pt x="1303" y="6233"/>
                    <a:pt x="1250" y="6243"/>
                    <a:pt x="1209" y="6243"/>
                  </a:cubicBezTo>
                  <a:cubicBezTo>
                    <a:pt x="1166" y="6243"/>
                    <a:pt x="1114" y="6234"/>
                    <a:pt x="1092" y="6159"/>
                  </a:cubicBezTo>
                  <a:cubicBezTo>
                    <a:pt x="1075" y="6101"/>
                    <a:pt x="1063" y="6044"/>
                    <a:pt x="1051" y="5989"/>
                  </a:cubicBezTo>
                  <a:cubicBezTo>
                    <a:pt x="1021" y="5853"/>
                    <a:pt x="999" y="5770"/>
                    <a:pt x="948" y="5762"/>
                  </a:cubicBezTo>
                  <a:cubicBezTo>
                    <a:pt x="401" y="5677"/>
                    <a:pt x="78" y="5553"/>
                    <a:pt x="14" y="5403"/>
                  </a:cubicBezTo>
                  <a:cubicBezTo>
                    <a:pt x="7" y="5387"/>
                    <a:pt x="3" y="5371"/>
                    <a:pt x="2" y="5355"/>
                  </a:cubicBezTo>
                  <a:cubicBezTo>
                    <a:pt x="0" y="5310"/>
                    <a:pt x="32" y="5271"/>
                    <a:pt x="76" y="5263"/>
                  </a:cubicBezTo>
                  <a:cubicBezTo>
                    <a:pt x="510" y="5192"/>
                    <a:pt x="896" y="4962"/>
                    <a:pt x="1224" y="4581"/>
                  </a:cubicBezTo>
                  <a:cubicBezTo>
                    <a:pt x="1477" y="4286"/>
                    <a:pt x="1602" y="4004"/>
                    <a:pt x="1615" y="3973"/>
                  </a:cubicBezTo>
                  <a:cubicBezTo>
                    <a:pt x="1616" y="3971"/>
                    <a:pt x="1616" y="3970"/>
                    <a:pt x="1617" y="3968"/>
                  </a:cubicBezTo>
                  <a:cubicBezTo>
                    <a:pt x="1680" y="3840"/>
                    <a:pt x="1693" y="3730"/>
                    <a:pt x="1654" y="3640"/>
                  </a:cubicBezTo>
                  <a:cubicBezTo>
                    <a:pt x="1584" y="3474"/>
                    <a:pt x="1351" y="3399"/>
                    <a:pt x="1196" y="3351"/>
                  </a:cubicBezTo>
                  <a:cubicBezTo>
                    <a:pt x="1158" y="3338"/>
                    <a:pt x="1121" y="3327"/>
                    <a:pt x="1093" y="3315"/>
                  </a:cubicBezTo>
                  <a:cubicBezTo>
                    <a:pt x="956" y="3261"/>
                    <a:pt x="731" y="3147"/>
                    <a:pt x="761" y="2989"/>
                  </a:cubicBezTo>
                  <a:cubicBezTo>
                    <a:pt x="782" y="2875"/>
                    <a:pt x="935" y="2794"/>
                    <a:pt x="1057" y="2794"/>
                  </a:cubicBezTo>
                  <a:cubicBezTo>
                    <a:pt x="1092" y="2794"/>
                    <a:pt x="1122" y="2800"/>
                    <a:pt x="1147" y="2812"/>
                  </a:cubicBezTo>
                  <a:cubicBezTo>
                    <a:pt x="1286" y="2877"/>
                    <a:pt x="1411" y="2910"/>
                    <a:pt x="1518" y="2910"/>
                  </a:cubicBezTo>
                  <a:cubicBezTo>
                    <a:pt x="1652" y="2910"/>
                    <a:pt x="1717" y="2860"/>
                    <a:pt x="1732" y="2845"/>
                  </a:cubicBezTo>
                  <a:cubicBezTo>
                    <a:pt x="1728" y="2772"/>
                    <a:pt x="1724" y="2699"/>
                    <a:pt x="1719" y="2626"/>
                  </a:cubicBezTo>
                  <a:cubicBezTo>
                    <a:pt x="1688" y="2127"/>
                    <a:pt x="1648" y="1507"/>
                    <a:pt x="1807" y="1150"/>
                  </a:cubicBezTo>
                  <a:cubicBezTo>
                    <a:pt x="2283" y="85"/>
                    <a:pt x="3291" y="2"/>
                    <a:pt x="3588" y="2"/>
                  </a:cubicBezTo>
                  <a:cubicBezTo>
                    <a:pt x="3637" y="1"/>
                    <a:pt x="3686" y="1"/>
                    <a:pt x="3735" y="0"/>
                  </a:cubicBezTo>
                  <a:cubicBezTo>
                    <a:pt x="4034" y="0"/>
                    <a:pt x="5044" y="83"/>
                    <a:pt x="5520" y="1150"/>
                  </a:cubicBezTo>
                  <a:cubicBezTo>
                    <a:pt x="5678" y="1506"/>
                    <a:pt x="5639" y="2127"/>
                    <a:pt x="5608" y="2627"/>
                  </a:cubicBezTo>
                  <a:cubicBezTo>
                    <a:pt x="5606" y="2651"/>
                    <a:pt x="5606" y="2651"/>
                    <a:pt x="5606" y="2651"/>
                  </a:cubicBezTo>
                  <a:cubicBezTo>
                    <a:pt x="5602" y="2719"/>
                    <a:pt x="5598" y="2783"/>
                    <a:pt x="5595" y="2845"/>
                  </a:cubicBezTo>
                  <a:cubicBezTo>
                    <a:pt x="5609" y="2859"/>
                    <a:pt x="5668" y="2905"/>
                    <a:pt x="5789" y="2910"/>
                  </a:cubicBezTo>
                  <a:cubicBezTo>
                    <a:pt x="5891" y="2906"/>
                    <a:pt x="6009" y="2873"/>
                    <a:pt x="6138" y="2812"/>
                  </a:cubicBezTo>
                  <a:cubicBezTo>
                    <a:pt x="6178" y="2794"/>
                    <a:pt x="6223" y="2790"/>
                    <a:pt x="6253" y="2790"/>
                  </a:cubicBezTo>
                  <a:cubicBezTo>
                    <a:pt x="6298" y="2790"/>
                    <a:pt x="6345" y="2799"/>
                    <a:pt x="6383" y="2815"/>
                  </a:cubicBezTo>
                  <a:cubicBezTo>
                    <a:pt x="6385" y="2816"/>
                    <a:pt x="6385" y="2816"/>
                    <a:pt x="6385" y="2816"/>
                  </a:cubicBezTo>
                  <a:cubicBezTo>
                    <a:pt x="6495" y="2855"/>
                    <a:pt x="6567" y="2933"/>
                    <a:pt x="6569" y="3015"/>
                  </a:cubicBezTo>
                  <a:cubicBezTo>
                    <a:pt x="6570" y="3091"/>
                    <a:pt x="6513" y="3205"/>
                    <a:pt x="6234" y="3315"/>
                  </a:cubicBezTo>
                  <a:cubicBezTo>
                    <a:pt x="6206" y="3327"/>
                    <a:pt x="6169" y="3338"/>
                    <a:pt x="6131" y="3351"/>
                  </a:cubicBezTo>
                  <a:cubicBezTo>
                    <a:pt x="5976" y="3400"/>
                    <a:pt x="5743" y="3474"/>
                    <a:pt x="5672" y="3640"/>
                  </a:cubicBezTo>
                  <a:cubicBezTo>
                    <a:pt x="5634" y="3730"/>
                    <a:pt x="5647" y="3840"/>
                    <a:pt x="5710" y="3968"/>
                  </a:cubicBezTo>
                  <a:cubicBezTo>
                    <a:pt x="5711" y="3970"/>
                    <a:pt x="5711" y="3971"/>
                    <a:pt x="5712" y="3973"/>
                  </a:cubicBezTo>
                  <a:cubicBezTo>
                    <a:pt x="5731" y="4018"/>
                    <a:pt x="6202" y="5091"/>
                    <a:pt x="7251" y="5263"/>
                  </a:cubicBezTo>
                  <a:cubicBezTo>
                    <a:pt x="7295" y="5271"/>
                    <a:pt x="7327" y="5310"/>
                    <a:pt x="7324" y="5355"/>
                  </a:cubicBezTo>
                  <a:cubicBezTo>
                    <a:pt x="7323" y="5371"/>
                    <a:pt x="7319" y="5388"/>
                    <a:pt x="7313" y="5403"/>
                  </a:cubicBezTo>
                  <a:cubicBezTo>
                    <a:pt x="7249" y="5553"/>
                    <a:pt x="6926" y="5677"/>
                    <a:pt x="6379" y="5761"/>
                  </a:cubicBezTo>
                  <a:cubicBezTo>
                    <a:pt x="6327" y="5769"/>
                    <a:pt x="6306" y="5852"/>
                    <a:pt x="6276" y="5988"/>
                  </a:cubicBezTo>
                  <a:cubicBezTo>
                    <a:pt x="6264" y="6044"/>
                    <a:pt x="6252" y="6099"/>
                    <a:pt x="6235" y="6157"/>
                  </a:cubicBezTo>
                  <a:cubicBezTo>
                    <a:pt x="6219" y="6211"/>
                    <a:pt x="6183" y="6238"/>
                    <a:pt x="6126" y="6238"/>
                  </a:cubicBezTo>
                  <a:cubicBezTo>
                    <a:pt x="6118" y="6238"/>
                    <a:pt x="6118" y="6238"/>
                    <a:pt x="6118" y="6238"/>
                  </a:cubicBezTo>
                  <a:cubicBezTo>
                    <a:pt x="6081" y="6238"/>
                    <a:pt x="6028" y="6231"/>
                    <a:pt x="5962" y="6218"/>
                  </a:cubicBezTo>
                  <a:cubicBezTo>
                    <a:pt x="5847" y="6195"/>
                    <a:pt x="5717" y="6174"/>
                    <a:pt x="5552" y="6174"/>
                  </a:cubicBezTo>
                  <a:cubicBezTo>
                    <a:pt x="5456" y="6174"/>
                    <a:pt x="5356" y="6183"/>
                    <a:pt x="5256" y="6200"/>
                  </a:cubicBezTo>
                  <a:cubicBezTo>
                    <a:pt x="5053" y="6233"/>
                    <a:pt x="4879" y="6356"/>
                    <a:pt x="4695" y="6486"/>
                  </a:cubicBezTo>
                  <a:cubicBezTo>
                    <a:pt x="4437" y="6669"/>
                    <a:pt x="4145" y="6875"/>
                    <a:pt x="3710" y="68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
              <a:extLst>
                <a:ext uri="{FF2B5EF4-FFF2-40B4-BE49-F238E27FC236}">
                  <a16:creationId xmlns:a16="http://schemas.microsoft.com/office/drawing/2014/main" id="{559816FD-7023-4B9F-AC91-B10AC5861EF2}"/>
                </a:ext>
              </a:extLst>
            </p:cNvPr>
            <p:cNvSpPr>
              <a:spLocks noEditPoints="1"/>
            </p:cNvSpPr>
            <p:nvPr/>
          </p:nvSpPr>
          <p:spPr bwMode="auto">
            <a:xfrm>
              <a:off x="7535863" y="3132138"/>
              <a:ext cx="1068388" cy="1001713"/>
            </a:xfrm>
            <a:custGeom>
              <a:avLst/>
              <a:gdLst>
                <a:gd name="T0" fmla="*/ 5610 w 7507"/>
                <a:gd name="T1" fmla="*/ 2708 h 7049"/>
                <a:gd name="T2" fmla="*/ 5616 w 7507"/>
                <a:gd name="T3" fmla="*/ 2987 h 7049"/>
                <a:gd name="T4" fmla="*/ 5881 w 7507"/>
                <a:gd name="T5" fmla="*/ 3085 h 7049"/>
                <a:gd name="T6" fmla="*/ 6440 w 7507"/>
                <a:gd name="T7" fmla="*/ 2983 h 7049"/>
                <a:gd name="T8" fmla="*/ 6292 w 7507"/>
                <a:gd name="T9" fmla="*/ 3321 h 7049"/>
                <a:gd name="T10" fmla="*/ 5721 w 7507"/>
                <a:gd name="T11" fmla="*/ 4094 h 7049"/>
                <a:gd name="T12" fmla="*/ 6455 w 7507"/>
                <a:gd name="T13" fmla="*/ 5761 h 7049"/>
                <a:gd name="T14" fmla="*/ 6216 w 7507"/>
                <a:gd name="T15" fmla="*/ 6237 h 7049"/>
                <a:gd name="T16" fmla="*/ 5642 w 7507"/>
                <a:gd name="T17" fmla="*/ 6174 h 7049"/>
                <a:gd name="T18" fmla="*/ 3800 w 7507"/>
                <a:gd name="T19" fmla="*/ 6874 h 7049"/>
                <a:gd name="T20" fmla="*/ 3738 w 7507"/>
                <a:gd name="T21" fmla="*/ 6873 h 7049"/>
                <a:gd name="T22" fmla="*/ 2175 w 7507"/>
                <a:gd name="T23" fmla="*/ 6200 h 7049"/>
                <a:gd name="T24" fmla="*/ 1299 w 7507"/>
                <a:gd name="T25" fmla="*/ 6242 h 7049"/>
                <a:gd name="T26" fmla="*/ 1052 w 7507"/>
                <a:gd name="T27" fmla="*/ 5762 h 7049"/>
                <a:gd name="T28" fmla="*/ 1786 w 7507"/>
                <a:gd name="T29" fmla="*/ 4094 h 7049"/>
                <a:gd name="T30" fmla="*/ 1215 w 7507"/>
                <a:gd name="T31" fmla="*/ 3321 h 7049"/>
                <a:gd name="T32" fmla="*/ 1200 w 7507"/>
                <a:gd name="T33" fmla="*/ 2979 h 7049"/>
                <a:gd name="T34" fmla="*/ 1912 w 7507"/>
                <a:gd name="T35" fmla="*/ 2964 h 7049"/>
                <a:gd name="T36" fmla="*/ 1978 w 7507"/>
                <a:gd name="T37" fmla="*/ 1273 h 7049"/>
                <a:gd name="T38" fmla="*/ 3825 w 7507"/>
                <a:gd name="T39" fmla="*/ 175 h 7049"/>
                <a:gd name="T40" fmla="*/ 3807 w 7507"/>
                <a:gd name="T41" fmla="*/ 0 h 7049"/>
                <a:gd name="T42" fmla="*/ 2274 w 7507"/>
                <a:gd name="T43" fmla="*/ 545 h 7049"/>
                <a:gd name="T44" fmla="*/ 1721 w 7507"/>
                <a:gd name="T45" fmla="*/ 2720 h 7049"/>
                <a:gd name="T46" fmla="*/ 1275 w 7507"/>
                <a:gd name="T47" fmla="*/ 2820 h 7049"/>
                <a:gd name="T48" fmla="*/ 764 w 7507"/>
                <a:gd name="T49" fmla="*/ 3060 h 7049"/>
                <a:gd name="T50" fmla="*/ 1260 w 7507"/>
                <a:gd name="T51" fmla="*/ 3521 h 7049"/>
                <a:gd name="T52" fmla="*/ 1624 w 7507"/>
                <a:gd name="T53" fmla="*/ 4025 h 7049"/>
                <a:gd name="T54" fmla="*/ 152 w 7507"/>
                <a:gd name="T55" fmla="*/ 5264 h 7049"/>
                <a:gd name="T56" fmla="*/ 23 w 7507"/>
                <a:gd name="T57" fmla="*/ 5524 h 7049"/>
                <a:gd name="T58" fmla="*/ 1055 w 7507"/>
                <a:gd name="T59" fmla="*/ 6095 h 7049"/>
                <a:gd name="T60" fmla="*/ 1471 w 7507"/>
                <a:gd name="T61" fmla="*/ 6394 h 7049"/>
                <a:gd name="T62" fmla="*/ 2672 w 7507"/>
                <a:gd name="T63" fmla="*/ 6645 h 7049"/>
                <a:gd name="T64" fmla="*/ 3800 w 7507"/>
                <a:gd name="T65" fmla="*/ 7049 h 7049"/>
                <a:gd name="T66" fmla="*/ 5361 w 7507"/>
                <a:gd name="T67" fmla="*/ 6373 h 7049"/>
                <a:gd name="T68" fmla="*/ 6208 w 7507"/>
                <a:gd name="T69" fmla="*/ 6412 h 7049"/>
                <a:gd name="T70" fmla="*/ 6409 w 7507"/>
                <a:gd name="T71" fmla="*/ 6268 h 7049"/>
                <a:gd name="T72" fmla="*/ 7230 w 7507"/>
                <a:gd name="T73" fmla="*/ 5741 h 7049"/>
                <a:gd name="T74" fmla="*/ 7355 w 7507"/>
                <a:gd name="T75" fmla="*/ 5264 h 7049"/>
                <a:gd name="T76" fmla="*/ 5843 w 7507"/>
                <a:gd name="T77" fmla="*/ 3761 h 7049"/>
                <a:gd name="T78" fmla="*/ 6656 w 7507"/>
                <a:gd name="T79" fmla="*/ 3305 h 7049"/>
                <a:gd name="T80" fmla="*/ 6343 w 7507"/>
                <a:gd name="T81" fmla="*/ 2789 h 7049"/>
                <a:gd name="T82" fmla="*/ 5775 w 7507"/>
                <a:gd name="T83" fmla="*/ 2886 h 7049"/>
                <a:gd name="T84" fmla="*/ 5690 w 7507"/>
                <a:gd name="T85" fmla="*/ 1201 h 7049"/>
                <a:gd name="T86" fmla="*/ 3825 w 7507"/>
                <a:gd name="T87" fmla="*/ 0 h 7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07" h="7049">
                  <a:moveTo>
                    <a:pt x="3825" y="175"/>
                  </a:moveTo>
                  <a:cubicBezTo>
                    <a:pt x="4106" y="175"/>
                    <a:pt x="5074" y="251"/>
                    <a:pt x="5529" y="1273"/>
                  </a:cubicBezTo>
                  <a:cubicBezTo>
                    <a:pt x="5679" y="1609"/>
                    <a:pt x="5641" y="2219"/>
                    <a:pt x="5610" y="2708"/>
                  </a:cubicBezTo>
                  <a:cubicBezTo>
                    <a:pt x="5605" y="2786"/>
                    <a:pt x="5600" y="2861"/>
                    <a:pt x="5597" y="2933"/>
                  </a:cubicBezTo>
                  <a:cubicBezTo>
                    <a:pt x="5595" y="2964"/>
                    <a:pt x="5595" y="2964"/>
                    <a:pt x="5595" y="2964"/>
                  </a:cubicBezTo>
                  <a:cubicBezTo>
                    <a:pt x="5616" y="2987"/>
                    <a:pt x="5616" y="2987"/>
                    <a:pt x="5616" y="2987"/>
                  </a:cubicBezTo>
                  <a:cubicBezTo>
                    <a:pt x="5624" y="2996"/>
                    <a:pt x="5702" y="3078"/>
                    <a:pt x="5875" y="3085"/>
                  </a:cubicBezTo>
                  <a:cubicBezTo>
                    <a:pt x="5878" y="3085"/>
                    <a:pt x="5878" y="3085"/>
                    <a:pt x="5878" y="3085"/>
                  </a:cubicBezTo>
                  <a:cubicBezTo>
                    <a:pt x="5881" y="3085"/>
                    <a:pt x="5881" y="3085"/>
                    <a:pt x="5881" y="3085"/>
                  </a:cubicBezTo>
                  <a:cubicBezTo>
                    <a:pt x="5996" y="3080"/>
                    <a:pt x="6125" y="3045"/>
                    <a:pt x="6265" y="2979"/>
                  </a:cubicBezTo>
                  <a:cubicBezTo>
                    <a:pt x="6286" y="2969"/>
                    <a:pt x="6314" y="2965"/>
                    <a:pt x="6343" y="2965"/>
                  </a:cubicBezTo>
                  <a:cubicBezTo>
                    <a:pt x="6376" y="2965"/>
                    <a:pt x="6411" y="2971"/>
                    <a:pt x="6440" y="2983"/>
                  </a:cubicBezTo>
                  <a:cubicBezTo>
                    <a:pt x="6445" y="2985"/>
                    <a:pt x="6445" y="2985"/>
                    <a:pt x="6445" y="2985"/>
                  </a:cubicBezTo>
                  <a:cubicBezTo>
                    <a:pt x="6518" y="3011"/>
                    <a:pt x="6570" y="3059"/>
                    <a:pt x="6571" y="3103"/>
                  </a:cubicBezTo>
                  <a:cubicBezTo>
                    <a:pt x="6571" y="3128"/>
                    <a:pt x="6553" y="3218"/>
                    <a:pt x="6292" y="3321"/>
                  </a:cubicBezTo>
                  <a:cubicBezTo>
                    <a:pt x="6267" y="3331"/>
                    <a:pt x="6233" y="3341"/>
                    <a:pt x="6194" y="3354"/>
                  </a:cubicBezTo>
                  <a:cubicBezTo>
                    <a:pt x="6024" y="3408"/>
                    <a:pt x="5768" y="3489"/>
                    <a:pt x="5682" y="3692"/>
                  </a:cubicBezTo>
                  <a:cubicBezTo>
                    <a:pt x="5633" y="3807"/>
                    <a:pt x="5646" y="3942"/>
                    <a:pt x="5721" y="4094"/>
                  </a:cubicBezTo>
                  <a:cubicBezTo>
                    <a:pt x="5752" y="4166"/>
                    <a:pt x="6236" y="5257"/>
                    <a:pt x="7327" y="5437"/>
                  </a:cubicBezTo>
                  <a:cubicBezTo>
                    <a:pt x="7326" y="5443"/>
                    <a:pt x="7325" y="5449"/>
                    <a:pt x="7322" y="5455"/>
                  </a:cubicBezTo>
                  <a:cubicBezTo>
                    <a:pt x="7304" y="5498"/>
                    <a:pt x="7186" y="5648"/>
                    <a:pt x="6455" y="5761"/>
                  </a:cubicBezTo>
                  <a:cubicBezTo>
                    <a:pt x="6341" y="5779"/>
                    <a:pt x="6313" y="5907"/>
                    <a:pt x="6280" y="6056"/>
                  </a:cubicBezTo>
                  <a:cubicBezTo>
                    <a:pt x="6269" y="6109"/>
                    <a:pt x="6257" y="6163"/>
                    <a:pt x="6240" y="6219"/>
                  </a:cubicBezTo>
                  <a:cubicBezTo>
                    <a:pt x="6235" y="6236"/>
                    <a:pt x="6234" y="6237"/>
                    <a:pt x="6216" y="6237"/>
                  </a:cubicBezTo>
                  <a:cubicBezTo>
                    <a:pt x="6208" y="6237"/>
                    <a:pt x="6208" y="6237"/>
                    <a:pt x="6208" y="6237"/>
                  </a:cubicBezTo>
                  <a:cubicBezTo>
                    <a:pt x="6175" y="6237"/>
                    <a:pt x="6126" y="6230"/>
                    <a:pt x="6069" y="6219"/>
                  </a:cubicBezTo>
                  <a:cubicBezTo>
                    <a:pt x="5965" y="6198"/>
                    <a:pt x="5823" y="6174"/>
                    <a:pt x="5642" y="6174"/>
                  </a:cubicBezTo>
                  <a:cubicBezTo>
                    <a:pt x="5541" y="6174"/>
                    <a:pt x="5437" y="6182"/>
                    <a:pt x="5332" y="6200"/>
                  </a:cubicBezTo>
                  <a:cubicBezTo>
                    <a:pt x="5108" y="6237"/>
                    <a:pt x="4926" y="6366"/>
                    <a:pt x="4734" y="6502"/>
                  </a:cubicBezTo>
                  <a:cubicBezTo>
                    <a:pt x="4475" y="6685"/>
                    <a:pt x="4208" y="6874"/>
                    <a:pt x="3800" y="6874"/>
                  </a:cubicBezTo>
                  <a:cubicBezTo>
                    <a:pt x="3782" y="6874"/>
                    <a:pt x="3764" y="6873"/>
                    <a:pt x="3747" y="6872"/>
                  </a:cubicBezTo>
                  <a:cubicBezTo>
                    <a:pt x="3742" y="6872"/>
                    <a:pt x="3742" y="6872"/>
                    <a:pt x="3742" y="6872"/>
                  </a:cubicBezTo>
                  <a:cubicBezTo>
                    <a:pt x="3738" y="6873"/>
                    <a:pt x="3738" y="6873"/>
                    <a:pt x="3738" y="6873"/>
                  </a:cubicBezTo>
                  <a:cubicBezTo>
                    <a:pt x="3728" y="6873"/>
                    <a:pt x="3718" y="6874"/>
                    <a:pt x="3707" y="6874"/>
                  </a:cubicBezTo>
                  <a:cubicBezTo>
                    <a:pt x="3300" y="6874"/>
                    <a:pt x="3032" y="6685"/>
                    <a:pt x="2773" y="6502"/>
                  </a:cubicBezTo>
                  <a:cubicBezTo>
                    <a:pt x="2581" y="6366"/>
                    <a:pt x="2399" y="6237"/>
                    <a:pt x="2175" y="6200"/>
                  </a:cubicBezTo>
                  <a:cubicBezTo>
                    <a:pt x="2071" y="6182"/>
                    <a:pt x="1966" y="6174"/>
                    <a:pt x="1865" y="6174"/>
                  </a:cubicBezTo>
                  <a:cubicBezTo>
                    <a:pt x="1684" y="6174"/>
                    <a:pt x="1542" y="6201"/>
                    <a:pt x="1438" y="6222"/>
                  </a:cubicBezTo>
                  <a:cubicBezTo>
                    <a:pt x="1381" y="6233"/>
                    <a:pt x="1332" y="6242"/>
                    <a:pt x="1299" y="6242"/>
                  </a:cubicBezTo>
                  <a:cubicBezTo>
                    <a:pt x="1273" y="6242"/>
                    <a:pt x="1272" y="6241"/>
                    <a:pt x="1267" y="6222"/>
                  </a:cubicBezTo>
                  <a:cubicBezTo>
                    <a:pt x="1250" y="6166"/>
                    <a:pt x="1238" y="6111"/>
                    <a:pt x="1227" y="6058"/>
                  </a:cubicBezTo>
                  <a:cubicBezTo>
                    <a:pt x="1194" y="5908"/>
                    <a:pt x="1166" y="5780"/>
                    <a:pt x="1052" y="5762"/>
                  </a:cubicBezTo>
                  <a:cubicBezTo>
                    <a:pt x="321" y="5649"/>
                    <a:pt x="203" y="5498"/>
                    <a:pt x="185" y="5455"/>
                  </a:cubicBezTo>
                  <a:cubicBezTo>
                    <a:pt x="182" y="5449"/>
                    <a:pt x="181" y="5443"/>
                    <a:pt x="180" y="5437"/>
                  </a:cubicBezTo>
                  <a:cubicBezTo>
                    <a:pt x="1271" y="5258"/>
                    <a:pt x="1755" y="4166"/>
                    <a:pt x="1786" y="4094"/>
                  </a:cubicBezTo>
                  <a:cubicBezTo>
                    <a:pt x="1861" y="3942"/>
                    <a:pt x="1874" y="3807"/>
                    <a:pt x="1825" y="3692"/>
                  </a:cubicBezTo>
                  <a:cubicBezTo>
                    <a:pt x="1739" y="3489"/>
                    <a:pt x="1483" y="3408"/>
                    <a:pt x="1313" y="3354"/>
                  </a:cubicBezTo>
                  <a:cubicBezTo>
                    <a:pt x="1274" y="3341"/>
                    <a:pt x="1241" y="3331"/>
                    <a:pt x="1215" y="3321"/>
                  </a:cubicBezTo>
                  <a:cubicBezTo>
                    <a:pt x="995" y="3234"/>
                    <a:pt x="927" y="3146"/>
                    <a:pt x="937" y="3093"/>
                  </a:cubicBezTo>
                  <a:cubicBezTo>
                    <a:pt x="949" y="3032"/>
                    <a:pt x="1055" y="2969"/>
                    <a:pt x="1148" y="2969"/>
                  </a:cubicBezTo>
                  <a:cubicBezTo>
                    <a:pt x="1168" y="2969"/>
                    <a:pt x="1187" y="2973"/>
                    <a:pt x="1200" y="2979"/>
                  </a:cubicBezTo>
                  <a:cubicBezTo>
                    <a:pt x="1351" y="3050"/>
                    <a:pt x="1488" y="3085"/>
                    <a:pt x="1609" y="3085"/>
                  </a:cubicBezTo>
                  <a:cubicBezTo>
                    <a:pt x="1798" y="3085"/>
                    <a:pt x="1882" y="2997"/>
                    <a:pt x="1892" y="2987"/>
                  </a:cubicBezTo>
                  <a:cubicBezTo>
                    <a:pt x="1912" y="2964"/>
                    <a:pt x="1912" y="2964"/>
                    <a:pt x="1912" y="2964"/>
                  </a:cubicBezTo>
                  <a:cubicBezTo>
                    <a:pt x="1910" y="2933"/>
                    <a:pt x="1910" y="2933"/>
                    <a:pt x="1910" y="2933"/>
                  </a:cubicBezTo>
                  <a:cubicBezTo>
                    <a:pt x="1907" y="2861"/>
                    <a:pt x="1902" y="2786"/>
                    <a:pt x="1897" y="2709"/>
                  </a:cubicBezTo>
                  <a:cubicBezTo>
                    <a:pt x="1866" y="2219"/>
                    <a:pt x="1828" y="1610"/>
                    <a:pt x="1978" y="1273"/>
                  </a:cubicBezTo>
                  <a:cubicBezTo>
                    <a:pt x="2432" y="255"/>
                    <a:pt x="3394" y="177"/>
                    <a:pt x="3678" y="177"/>
                  </a:cubicBezTo>
                  <a:cubicBezTo>
                    <a:pt x="3685" y="177"/>
                    <a:pt x="3809" y="175"/>
                    <a:pt x="3809" y="175"/>
                  </a:cubicBezTo>
                  <a:cubicBezTo>
                    <a:pt x="3814" y="175"/>
                    <a:pt x="3820" y="175"/>
                    <a:pt x="3825" y="175"/>
                  </a:cubicBezTo>
                  <a:moveTo>
                    <a:pt x="3825" y="0"/>
                  </a:moveTo>
                  <a:cubicBezTo>
                    <a:pt x="3825" y="0"/>
                    <a:pt x="3825" y="0"/>
                    <a:pt x="3825" y="0"/>
                  </a:cubicBezTo>
                  <a:cubicBezTo>
                    <a:pt x="3819" y="0"/>
                    <a:pt x="3813" y="0"/>
                    <a:pt x="3807" y="0"/>
                  </a:cubicBezTo>
                  <a:cubicBezTo>
                    <a:pt x="3678" y="1"/>
                    <a:pt x="3678" y="1"/>
                    <a:pt x="3678" y="1"/>
                  </a:cubicBezTo>
                  <a:cubicBezTo>
                    <a:pt x="3511" y="1"/>
                    <a:pt x="3178" y="25"/>
                    <a:pt x="2821" y="182"/>
                  </a:cubicBezTo>
                  <a:cubicBezTo>
                    <a:pt x="2616" y="273"/>
                    <a:pt x="2432" y="395"/>
                    <a:pt x="2274" y="545"/>
                  </a:cubicBezTo>
                  <a:cubicBezTo>
                    <a:pt x="2085" y="724"/>
                    <a:pt x="1931" y="945"/>
                    <a:pt x="1817" y="1202"/>
                  </a:cubicBezTo>
                  <a:cubicBezTo>
                    <a:pt x="1650" y="1577"/>
                    <a:pt x="1689" y="2210"/>
                    <a:pt x="1721" y="2719"/>
                  </a:cubicBezTo>
                  <a:cubicBezTo>
                    <a:pt x="1721" y="2720"/>
                    <a:pt x="1721" y="2720"/>
                    <a:pt x="1721" y="2720"/>
                  </a:cubicBezTo>
                  <a:cubicBezTo>
                    <a:pt x="1725" y="2774"/>
                    <a:pt x="1728" y="2831"/>
                    <a:pt x="1732" y="2886"/>
                  </a:cubicBezTo>
                  <a:cubicBezTo>
                    <a:pt x="1707" y="2898"/>
                    <a:pt x="1667" y="2910"/>
                    <a:pt x="1608" y="2910"/>
                  </a:cubicBezTo>
                  <a:cubicBezTo>
                    <a:pt x="1514" y="2910"/>
                    <a:pt x="1402" y="2879"/>
                    <a:pt x="1275" y="2820"/>
                  </a:cubicBezTo>
                  <a:cubicBezTo>
                    <a:pt x="1237" y="2802"/>
                    <a:pt x="1194" y="2794"/>
                    <a:pt x="1147" y="2794"/>
                  </a:cubicBezTo>
                  <a:cubicBezTo>
                    <a:pt x="1072" y="2794"/>
                    <a:pt x="992" y="2816"/>
                    <a:pt x="923" y="2857"/>
                  </a:cubicBezTo>
                  <a:cubicBezTo>
                    <a:pt x="836" y="2908"/>
                    <a:pt x="780" y="2980"/>
                    <a:pt x="764" y="3060"/>
                  </a:cubicBezTo>
                  <a:cubicBezTo>
                    <a:pt x="754" y="3113"/>
                    <a:pt x="755" y="3218"/>
                    <a:pt x="871" y="3324"/>
                  </a:cubicBezTo>
                  <a:cubicBezTo>
                    <a:pt x="935" y="3382"/>
                    <a:pt x="1029" y="3436"/>
                    <a:pt x="1150" y="3484"/>
                  </a:cubicBezTo>
                  <a:cubicBezTo>
                    <a:pt x="1182" y="3497"/>
                    <a:pt x="1220" y="3509"/>
                    <a:pt x="1260" y="3521"/>
                  </a:cubicBezTo>
                  <a:cubicBezTo>
                    <a:pt x="1399" y="3565"/>
                    <a:pt x="1609" y="3632"/>
                    <a:pt x="1664" y="3761"/>
                  </a:cubicBezTo>
                  <a:cubicBezTo>
                    <a:pt x="1691" y="3826"/>
                    <a:pt x="1679" y="3912"/>
                    <a:pt x="1628" y="4016"/>
                  </a:cubicBezTo>
                  <a:cubicBezTo>
                    <a:pt x="1627" y="4019"/>
                    <a:pt x="1625" y="4022"/>
                    <a:pt x="1624" y="4025"/>
                  </a:cubicBezTo>
                  <a:cubicBezTo>
                    <a:pt x="1611" y="4055"/>
                    <a:pt x="1492" y="4326"/>
                    <a:pt x="1247" y="4611"/>
                  </a:cubicBezTo>
                  <a:cubicBezTo>
                    <a:pt x="1108" y="4773"/>
                    <a:pt x="954" y="4909"/>
                    <a:pt x="791" y="5014"/>
                  </a:cubicBezTo>
                  <a:cubicBezTo>
                    <a:pt x="592" y="5143"/>
                    <a:pt x="377" y="5227"/>
                    <a:pt x="152" y="5264"/>
                  </a:cubicBezTo>
                  <a:cubicBezTo>
                    <a:pt x="63" y="5278"/>
                    <a:pt x="0" y="5357"/>
                    <a:pt x="5" y="5447"/>
                  </a:cubicBezTo>
                  <a:cubicBezTo>
                    <a:pt x="6" y="5473"/>
                    <a:pt x="12" y="5499"/>
                    <a:pt x="23" y="5524"/>
                  </a:cubicBezTo>
                  <a:cubicBezTo>
                    <a:pt x="23" y="5524"/>
                    <a:pt x="23" y="5524"/>
                    <a:pt x="23" y="5524"/>
                  </a:cubicBezTo>
                  <a:cubicBezTo>
                    <a:pt x="59" y="5608"/>
                    <a:pt x="142" y="5679"/>
                    <a:pt x="277" y="5742"/>
                  </a:cubicBezTo>
                  <a:cubicBezTo>
                    <a:pt x="442" y="5818"/>
                    <a:pt x="689" y="5883"/>
                    <a:pt x="1010" y="5933"/>
                  </a:cubicBezTo>
                  <a:cubicBezTo>
                    <a:pt x="1026" y="5964"/>
                    <a:pt x="1043" y="6042"/>
                    <a:pt x="1055" y="6095"/>
                  </a:cubicBezTo>
                  <a:cubicBezTo>
                    <a:pt x="1067" y="6151"/>
                    <a:pt x="1080" y="6209"/>
                    <a:pt x="1098" y="6271"/>
                  </a:cubicBezTo>
                  <a:cubicBezTo>
                    <a:pt x="1118" y="6338"/>
                    <a:pt x="1168" y="6418"/>
                    <a:pt x="1299" y="6418"/>
                  </a:cubicBezTo>
                  <a:cubicBezTo>
                    <a:pt x="1349" y="6418"/>
                    <a:pt x="1406" y="6407"/>
                    <a:pt x="1471" y="6394"/>
                  </a:cubicBezTo>
                  <a:cubicBezTo>
                    <a:pt x="1568" y="6375"/>
                    <a:pt x="1700" y="6349"/>
                    <a:pt x="1865" y="6349"/>
                  </a:cubicBezTo>
                  <a:cubicBezTo>
                    <a:pt x="1956" y="6349"/>
                    <a:pt x="2051" y="6357"/>
                    <a:pt x="2146" y="6373"/>
                  </a:cubicBezTo>
                  <a:cubicBezTo>
                    <a:pt x="2330" y="6404"/>
                    <a:pt x="2488" y="6516"/>
                    <a:pt x="2672" y="6645"/>
                  </a:cubicBezTo>
                  <a:cubicBezTo>
                    <a:pt x="2940" y="6835"/>
                    <a:pt x="3243" y="7049"/>
                    <a:pt x="3707" y="7049"/>
                  </a:cubicBezTo>
                  <a:cubicBezTo>
                    <a:pt x="3720" y="7049"/>
                    <a:pt x="3733" y="7049"/>
                    <a:pt x="3745" y="7048"/>
                  </a:cubicBezTo>
                  <a:cubicBezTo>
                    <a:pt x="3760" y="7049"/>
                    <a:pt x="3779" y="7049"/>
                    <a:pt x="3800" y="7049"/>
                  </a:cubicBezTo>
                  <a:cubicBezTo>
                    <a:pt x="4264" y="7049"/>
                    <a:pt x="4567" y="6835"/>
                    <a:pt x="4835" y="6645"/>
                  </a:cubicBezTo>
                  <a:cubicBezTo>
                    <a:pt x="4835" y="6645"/>
                    <a:pt x="4835" y="6645"/>
                    <a:pt x="4835" y="6645"/>
                  </a:cubicBezTo>
                  <a:cubicBezTo>
                    <a:pt x="5019" y="6515"/>
                    <a:pt x="5177" y="6404"/>
                    <a:pt x="5361" y="6373"/>
                  </a:cubicBezTo>
                  <a:cubicBezTo>
                    <a:pt x="5456" y="6357"/>
                    <a:pt x="5551" y="6349"/>
                    <a:pt x="5642" y="6349"/>
                  </a:cubicBezTo>
                  <a:cubicBezTo>
                    <a:pt x="5799" y="6349"/>
                    <a:pt x="5924" y="6369"/>
                    <a:pt x="6035" y="6391"/>
                  </a:cubicBezTo>
                  <a:cubicBezTo>
                    <a:pt x="6108" y="6405"/>
                    <a:pt x="6164" y="6412"/>
                    <a:pt x="6208" y="6412"/>
                  </a:cubicBezTo>
                  <a:cubicBezTo>
                    <a:pt x="6212" y="6412"/>
                    <a:pt x="6212" y="6412"/>
                    <a:pt x="6212" y="6412"/>
                  </a:cubicBezTo>
                  <a:cubicBezTo>
                    <a:pt x="6216" y="6412"/>
                    <a:pt x="6216" y="6412"/>
                    <a:pt x="6216" y="6412"/>
                  </a:cubicBezTo>
                  <a:cubicBezTo>
                    <a:pt x="6312" y="6412"/>
                    <a:pt x="6382" y="6360"/>
                    <a:pt x="6409" y="6268"/>
                  </a:cubicBezTo>
                  <a:cubicBezTo>
                    <a:pt x="6427" y="6208"/>
                    <a:pt x="6439" y="6151"/>
                    <a:pt x="6452" y="6093"/>
                  </a:cubicBezTo>
                  <a:cubicBezTo>
                    <a:pt x="6463" y="6044"/>
                    <a:pt x="6480" y="5964"/>
                    <a:pt x="6497" y="5933"/>
                  </a:cubicBezTo>
                  <a:cubicBezTo>
                    <a:pt x="6818" y="5882"/>
                    <a:pt x="7065" y="5818"/>
                    <a:pt x="7230" y="5741"/>
                  </a:cubicBezTo>
                  <a:cubicBezTo>
                    <a:pt x="7364" y="5679"/>
                    <a:pt x="7447" y="5608"/>
                    <a:pt x="7483" y="5524"/>
                  </a:cubicBezTo>
                  <a:cubicBezTo>
                    <a:pt x="7494" y="5499"/>
                    <a:pt x="7501" y="5473"/>
                    <a:pt x="7502" y="5447"/>
                  </a:cubicBezTo>
                  <a:cubicBezTo>
                    <a:pt x="7507" y="5357"/>
                    <a:pt x="7444" y="5278"/>
                    <a:pt x="7355" y="5264"/>
                  </a:cubicBezTo>
                  <a:cubicBezTo>
                    <a:pt x="6353" y="5099"/>
                    <a:pt x="5901" y="4069"/>
                    <a:pt x="5883" y="4025"/>
                  </a:cubicBezTo>
                  <a:cubicBezTo>
                    <a:pt x="5881" y="4022"/>
                    <a:pt x="5880" y="4019"/>
                    <a:pt x="5879" y="4016"/>
                  </a:cubicBezTo>
                  <a:cubicBezTo>
                    <a:pt x="5827" y="3912"/>
                    <a:pt x="5815" y="3826"/>
                    <a:pt x="5843" y="3761"/>
                  </a:cubicBezTo>
                  <a:cubicBezTo>
                    <a:pt x="5898" y="3632"/>
                    <a:pt x="6108" y="3565"/>
                    <a:pt x="6247" y="3521"/>
                  </a:cubicBezTo>
                  <a:cubicBezTo>
                    <a:pt x="6287" y="3509"/>
                    <a:pt x="6325" y="3497"/>
                    <a:pt x="6357" y="3484"/>
                  </a:cubicBezTo>
                  <a:cubicBezTo>
                    <a:pt x="6493" y="3430"/>
                    <a:pt x="6591" y="3371"/>
                    <a:pt x="6656" y="3305"/>
                  </a:cubicBezTo>
                  <a:cubicBezTo>
                    <a:pt x="6733" y="3226"/>
                    <a:pt x="6748" y="3150"/>
                    <a:pt x="6747" y="3100"/>
                  </a:cubicBezTo>
                  <a:cubicBezTo>
                    <a:pt x="6744" y="2979"/>
                    <a:pt x="6652" y="2872"/>
                    <a:pt x="6506" y="2820"/>
                  </a:cubicBezTo>
                  <a:cubicBezTo>
                    <a:pt x="6457" y="2800"/>
                    <a:pt x="6400" y="2789"/>
                    <a:pt x="6343" y="2789"/>
                  </a:cubicBezTo>
                  <a:cubicBezTo>
                    <a:pt x="6304" y="2789"/>
                    <a:pt x="6246" y="2794"/>
                    <a:pt x="6191" y="2820"/>
                  </a:cubicBezTo>
                  <a:cubicBezTo>
                    <a:pt x="6074" y="2875"/>
                    <a:pt x="5969" y="2905"/>
                    <a:pt x="5879" y="2909"/>
                  </a:cubicBezTo>
                  <a:cubicBezTo>
                    <a:pt x="5831" y="2907"/>
                    <a:pt x="5797" y="2896"/>
                    <a:pt x="5775" y="2886"/>
                  </a:cubicBezTo>
                  <a:cubicBezTo>
                    <a:pt x="5778" y="2839"/>
                    <a:pt x="5781" y="2791"/>
                    <a:pt x="5784" y="2741"/>
                  </a:cubicBezTo>
                  <a:cubicBezTo>
                    <a:pt x="5785" y="2719"/>
                    <a:pt x="5785" y="2719"/>
                    <a:pt x="5785" y="2719"/>
                  </a:cubicBezTo>
                  <a:cubicBezTo>
                    <a:pt x="5817" y="2210"/>
                    <a:pt x="5857" y="1577"/>
                    <a:pt x="5690" y="1201"/>
                  </a:cubicBezTo>
                  <a:cubicBezTo>
                    <a:pt x="5575" y="943"/>
                    <a:pt x="5421" y="722"/>
                    <a:pt x="5231" y="542"/>
                  </a:cubicBezTo>
                  <a:cubicBezTo>
                    <a:pt x="5072" y="392"/>
                    <a:pt x="4888" y="270"/>
                    <a:pt x="4682" y="180"/>
                  </a:cubicBezTo>
                  <a:cubicBezTo>
                    <a:pt x="4325" y="23"/>
                    <a:pt x="3992" y="0"/>
                    <a:pt x="3825" y="0"/>
                  </a:cubicBezTo>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4" name="Picture 53">
            <a:extLst>
              <a:ext uri="{FF2B5EF4-FFF2-40B4-BE49-F238E27FC236}">
                <a16:creationId xmlns:a16="http://schemas.microsoft.com/office/drawing/2014/main" id="{324ADFD4-0171-4F1D-9A8B-81DE6B43161A}"/>
              </a:ext>
            </a:extLst>
          </p:cNvPr>
          <p:cNvPicPr>
            <a:picLocks noChangeAspect="1"/>
          </p:cNvPicPr>
          <p:nvPr/>
        </p:nvPicPr>
        <p:blipFill>
          <a:blip r:embed="rId12"/>
          <a:stretch>
            <a:fillRect/>
          </a:stretch>
        </p:blipFill>
        <p:spPr>
          <a:xfrm>
            <a:off x="5790269" y="3133773"/>
            <a:ext cx="1068951" cy="1006299"/>
          </a:xfrm>
          <a:prstGeom prst="rect">
            <a:avLst/>
          </a:prstGeom>
        </p:spPr>
      </p:pic>
      <p:pic>
        <p:nvPicPr>
          <p:cNvPr id="55" name="Picture 54">
            <a:extLst>
              <a:ext uri="{FF2B5EF4-FFF2-40B4-BE49-F238E27FC236}">
                <a16:creationId xmlns:a16="http://schemas.microsoft.com/office/drawing/2014/main" id="{10B4F53F-8D79-4B34-A247-F4FDF80205A6}"/>
              </a:ext>
            </a:extLst>
          </p:cNvPr>
          <p:cNvPicPr>
            <a:picLocks noChangeAspect="1"/>
          </p:cNvPicPr>
          <p:nvPr/>
        </p:nvPicPr>
        <p:blipFill>
          <a:blip r:embed="rId13"/>
          <a:stretch>
            <a:fillRect/>
          </a:stretch>
        </p:blipFill>
        <p:spPr>
          <a:xfrm flipH="1">
            <a:off x="7516466" y="3623069"/>
            <a:ext cx="325321" cy="297082"/>
          </a:xfrm>
          <a:prstGeom prst="rect">
            <a:avLst/>
          </a:prstGeom>
        </p:spPr>
      </p:pic>
      <p:pic>
        <p:nvPicPr>
          <p:cNvPr id="56" name="Picture 55">
            <a:extLst>
              <a:ext uri="{FF2B5EF4-FFF2-40B4-BE49-F238E27FC236}">
                <a16:creationId xmlns:a16="http://schemas.microsoft.com/office/drawing/2014/main" id="{47D36601-AE9D-4A17-B16E-A055F317420C}"/>
              </a:ext>
            </a:extLst>
          </p:cNvPr>
          <p:cNvPicPr>
            <a:picLocks noChangeAspect="1"/>
          </p:cNvPicPr>
          <p:nvPr/>
        </p:nvPicPr>
        <p:blipFill>
          <a:blip r:embed="rId13"/>
          <a:stretch>
            <a:fillRect/>
          </a:stretch>
        </p:blipFill>
        <p:spPr>
          <a:xfrm flipH="1">
            <a:off x="8133147" y="3518578"/>
            <a:ext cx="444233" cy="405672"/>
          </a:xfrm>
          <a:prstGeom prst="rect">
            <a:avLst/>
          </a:prstGeom>
        </p:spPr>
      </p:pic>
      <p:pic>
        <p:nvPicPr>
          <p:cNvPr id="57" name="Picture 56">
            <a:extLst>
              <a:ext uri="{FF2B5EF4-FFF2-40B4-BE49-F238E27FC236}">
                <a16:creationId xmlns:a16="http://schemas.microsoft.com/office/drawing/2014/main" id="{0BADBFAE-6E2C-41E8-BF68-8F6E4292235F}"/>
              </a:ext>
            </a:extLst>
          </p:cNvPr>
          <p:cNvPicPr>
            <a:picLocks noChangeAspect="1"/>
          </p:cNvPicPr>
          <p:nvPr/>
        </p:nvPicPr>
        <p:blipFill>
          <a:blip r:embed="rId13"/>
          <a:stretch>
            <a:fillRect/>
          </a:stretch>
        </p:blipFill>
        <p:spPr>
          <a:xfrm>
            <a:off x="7867900" y="3745934"/>
            <a:ext cx="352390" cy="321801"/>
          </a:xfrm>
          <a:prstGeom prst="rect">
            <a:avLst/>
          </a:prstGeom>
        </p:spPr>
      </p:pic>
      <p:pic>
        <p:nvPicPr>
          <p:cNvPr id="58" name="Picture 57">
            <a:extLst>
              <a:ext uri="{FF2B5EF4-FFF2-40B4-BE49-F238E27FC236}">
                <a16:creationId xmlns:a16="http://schemas.microsoft.com/office/drawing/2014/main" id="{2BBA8483-AC81-4046-86EF-BC5536DCB006}"/>
              </a:ext>
            </a:extLst>
          </p:cNvPr>
          <p:cNvPicPr>
            <a:picLocks noChangeAspect="1"/>
          </p:cNvPicPr>
          <p:nvPr/>
        </p:nvPicPr>
        <p:blipFill>
          <a:blip r:embed="rId13"/>
          <a:stretch>
            <a:fillRect/>
          </a:stretch>
        </p:blipFill>
        <p:spPr>
          <a:xfrm flipH="1">
            <a:off x="8161817" y="3128963"/>
            <a:ext cx="425502" cy="388566"/>
          </a:xfrm>
          <a:prstGeom prst="rect">
            <a:avLst/>
          </a:prstGeom>
        </p:spPr>
      </p:pic>
      <p:pic>
        <p:nvPicPr>
          <p:cNvPr id="59" name="Picture 58">
            <a:extLst>
              <a:ext uri="{FF2B5EF4-FFF2-40B4-BE49-F238E27FC236}">
                <a16:creationId xmlns:a16="http://schemas.microsoft.com/office/drawing/2014/main" id="{8EC4593E-119B-4283-9BC4-B1BF5A3E7E04}"/>
              </a:ext>
            </a:extLst>
          </p:cNvPr>
          <p:cNvPicPr>
            <a:picLocks noChangeAspect="1"/>
          </p:cNvPicPr>
          <p:nvPr/>
        </p:nvPicPr>
        <p:blipFill>
          <a:blip r:embed="rId13"/>
          <a:stretch>
            <a:fillRect/>
          </a:stretch>
        </p:blipFill>
        <p:spPr>
          <a:xfrm>
            <a:off x="7810940" y="3373639"/>
            <a:ext cx="433344" cy="395728"/>
          </a:xfrm>
          <a:prstGeom prst="rect">
            <a:avLst/>
          </a:prstGeom>
        </p:spPr>
      </p:pic>
      <p:pic>
        <p:nvPicPr>
          <p:cNvPr id="60" name="Picture 59">
            <a:extLst>
              <a:ext uri="{FF2B5EF4-FFF2-40B4-BE49-F238E27FC236}">
                <a16:creationId xmlns:a16="http://schemas.microsoft.com/office/drawing/2014/main" id="{F4EAE387-79F2-40BA-8AEE-AFF2DDB709F2}"/>
              </a:ext>
            </a:extLst>
          </p:cNvPr>
          <p:cNvPicPr>
            <a:picLocks noChangeAspect="1"/>
          </p:cNvPicPr>
          <p:nvPr/>
        </p:nvPicPr>
        <p:blipFill>
          <a:blip r:embed="rId13"/>
          <a:stretch>
            <a:fillRect/>
          </a:stretch>
        </p:blipFill>
        <p:spPr>
          <a:xfrm>
            <a:off x="7848063" y="2925481"/>
            <a:ext cx="475101" cy="433860"/>
          </a:xfrm>
          <a:prstGeom prst="rect">
            <a:avLst/>
          </a:prstGeom>
        </p:spPr>
      </p:pic>
      <p:pic>
        <p:nvPicPr>
          <p:cNvPr id="61" name="Picture 60">
            <a:extLst>
              <a:ext uri="{FF2B5EF4-FFF2-40B4-BE49-F238E27FC236}">
                <a16:creationId xmlns:a16="http://schemas.microsoft.com/office/drawing/2014/main" id="{DB0DB093-C771-4697-9ED7-FF767687D642}"/>
              </a:ext>
            </a:extLst>
          </p:cNvPr>
          <p:cNvPicPr>
            <a:picLocks noChangeAspect="1"/>
          </p:cNvPicPr>
          <p:nvPr/>
        </p:nvPicPr>
        <p:blipFill>
          <a:blip r:embed="rId13"/>
          <a:stretch>
            <a:fillRect/>
          </a:stretch>
        </p:blipFill>
        <p:spPr>
          <a:xfrm>
            <a:off x="7436758" y="3198720"/>
            <a:ext cx="475101" cy="433860"/>
          </a:xfrm>
          <a:prstGeom prst="rect">
            <a:avLst/>
          </a:prstGeom>
        </p:spPr>
      </p:pic>
      <p:grpSp>
        <p:nvGrpSpPr>
          <p:cNvPr id="62" name="Group 9">
            <a:extLst>
              <a:ext uri="{FF2B5EF4-FFF2-40B4-BE49-F238E27FC236}">
                <a16:creationId xmlns:a16="http://schemas.microsoft.com/office/drawing/2014/main" id="{C15CE3C6-C787-4BA6-9A19-90C76F545F40}"/>
              </a:ext>
            </a:extLst>
          </p:cNvPr>
          <p:cNvGrpSpPr>
            <a:grpSpLocks noChangeAspect="1"/>
          </p:cNvGrpSpPr>
          <p:nvPr/>
        </p:nvGrpSpPr>
        <p:grpSpPr bwMode="auto">
          <a:xfrm>
            <a:off x="7329390" y="2876660"/>
            <a:ext cx="1509810" cy="1509809"/>
            <a:chOff x="2706" y="1619"/>
            <a:chExt cx="1115" cy="1115"/>
          </a:xfrm>
        </p:grpSpPr>
        <p:sp>
          <p:nvSpPr>
            <p:cNvPr id="63" name="Oval 10">
              <a:extLst>
                <a:ext uri="{FF2B5EF4-FFF2-40B4-BE49-F238E27FC236}">
                  <a16:creationId xmlns:a16="http://schemas.microsoft.com/office/drawing/2014/main" id="{39926BAF-6640-4D95-9F03-316D66439390}"/>
                </a:ext>
              </a:extLst>
            </p:cNvPr>
            <p:cNvSpPr>
              <a:spLocks noChangeArrowheads="1"/>
            </p:cNvSpPr>
            <p:nvPr/>
          </p:nvSpPr>
          <p:spPr bwMode="auto">
            <a:xfrm>
              <a:off x="2706" y="1619"/>
              <a:ext cx="1115" cy="1115"/>
            </a:xfrm>
            <a:prstGeom prst="ellipse">
              <a:avLst/>
            </a:prstGeom>
            <a:solidFill>
              <a:srgbClr val="2DC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
              <a:extLst>
                <a:ext uri="{FF2B5EF4-FFF2-40B4-BE49-F238E27FC236}">
                  <a16:creationId xmlns:a16="http://schemas.microsoft.com/office/drawing/2014/main" id="{EB161B19-E18D-45B2-9F8D-BA01252F9A02}"/>
                </a:ext>
              </a:extLst>
            </p:cNvPr>
            <p:cNvSpPr>
              <a:spLocks noEditPoints="1"/>
            </p:cNvSpPr>
            <p:nvPr/>
          </p:nvSpPr>
          <p:spPr bwMode="auto">
            <a:xfrm>
              <a:off x="2818" y="1775"/>
              <a:ext cx="605" cy="594"/>
            </a:xfrm>
            <a:custGeom>
              <a:avLst/>
              <a:gdLst>
                <a:gd name="T0" fmla="*/ 6247 w 6247"/>
                <a:gd name="T1" fmla="*/ 2726 h 6138"/>
                <a:gd name="T2" fmla="*/ 4168 w 6247"/>
                <a:gd name="T3" fmla="*/ 3565 h 6138"/>
                <a:gd name="T4" fmla="*/ 3401 w 6247"/>
                <a:gd name="T5" fmla="*/ 5656 h 6138"/>
                <a:gd name="T6" fmla="*/ 2510 w 6247"/>
                <a:gd name="T7" fmla="*/ 5550 h 6138"/>
                <a:gd name="T8" fmla="*/ 2207 w 6247"/>
                <a:gd name="T9" fmla="*/ 5601 h 6138"/>
                <a:gd name="T10" fmla="*/ 1339 w 6247"/>
                <a:gd name="T11" fmla="*/ 6138 h 6138"/>
                <a:gd name="T12" fmla="*/ 1502 w 6247"/>
                <a:gd name="T13" fmla="*/ 5418 h 6138"/>
                <a:gd name="T14" fmla="*/ 1377 w 6247"/>
                <a:gd name="T15" fmla="*/ 5057 h 6138"/>
                <a:gd name="T16" fmla="*/ 306 w 6247"/>
                <a:gd name="T17" fmla="*/ 2295 h 6138"/>
                <a:gd name="T18" fmla="*/ 2227 w 6247"/>
                <a:gd name="T19" fmla="*/ 421 h 6138"/>
                <a:gd name="T20" fmla="*/ 5745 w 6247"/>
                <a:gd name="T21" fmla="*/ 1451 h 6138"/>
                <a:gd name="T22" fmla="*/ 6247 w 6247"/>
                <a:gd name="T23" fmla="*/ 2726 h 6138"/>
                <a:gd name="T24" fmla="*/ 2532 w 6247"/>
                <a:gd name="T25" fmla="*/ 2397 h 6138"/>
                <a:gd name="T26" fmla="*/ 2174 w 6247"/>
                <a:gd name="T27" fmla="*/ 2025 h 6138"/>
                <a:gd name="T28" fmla="*/ 1798 w 6247"/>
                <a:gd name="T29" fmla="*/ 2374 h 6138"/>
                <a:gd name="T30" fmla="*/ 2152 w 6247"/>
                <a:gd name="T31" fmla="*/ 2745 h 6138"/>
                <a:gd name="T32" fmla="*/ 2532 w 6247"/>
                <a:gd name="T33" fmla="*/ 2397 h 6138"/>
                <a:gd name="T34" fmla="*/ 4470 w 6247"/>
                <a:gd name="T35" fmla="*/ 2025 h 6138"/>
                <a:gd name="T36" fmla="*/ 4106 w 6247"/>
                <a:gd name="T37" fmla="*/ 2392 h 6138"/>
                <a:gd name="T38" fmla="*/ 4480 w 6247"/>
                <a:gd name="T39" fmla="*/ 2747 h 6138"/>
                <a:gd name="T40" fmla="*/ 4839 w 6247"/>
                <a:gd name="T41" fmla="*/ 2381 h 6138"/>
                <a:gd name="T42" fmla="*/ 4470 w 6247"/>
                <a:gd name="T43" fmla="*/ 2025 h 6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47" h="6138">
                  <a:moveTo>
                    <a:pt x="6247" y="2726"/>
                  </a:moveTo>
                  <a:cubicBezTo>
                    <a:pt x="5440" y="2768"/>
                    <a:pt x="4738" y="3012"/>
                    <a:pt x="4168" y="3565"/>
                  </a:cubicBezTo>
                  <a:cubicBezTo>
                    <a:pt x="3592" y="4124"/>
                    <a:pt x="3330" y="4808"/>
                    <a:pt x="3401" y="5656"/>
                  </a:cubicBezTo>
                  <a:cubicBezTo>
                    <a:pt x="3086" y="5617"/>
                    <a:pt x="2799" y="5574"/>
                    <a:pt x="2510" y="5550"/>
                  </a:cubicBezTo>
                  <a:cubicBezTo>
                    <a:pt x="2410" y="5542"/>
                    <a:pt x="2291" y="5553"/>
                    <a:pt x="2207" y="5601"/>
                  </a:cubicBezTo>
                  <a:cubicBezTo>
                    <a:pt x="1926" y="5760"/>
                    <a:pt x="1657" y="5938"/>
                    <a:pt x="1339" y="6138"/>
                  </a:cubicBezTo>
                  <a:cubicBezTo>
                    <a:pt x="1397" y="5873"/>
                    <a:pt x="1435" y="5641"/>
                    <a:pt x="1502" y="5418"/>
                  </a:cubicBezTo>
                  <a:cubicBezTo>
                    <a:pt x="1551" y="5255"/>
                    <a:pt x="1528" y="5163"/>
                    <a:pt x="1377" y="5057"/>
                  </a:cubicBezTo>
                  <a:cubicBezTo>
                    <a:pt x="409" y="4373"/>
                    <a:pt x="0" y="3349"/>
                    <a:pt x="306" y="2295"/>
                  </a:cubicBezTo>
                  <a:cubicBezTo>
                    <a:pt x="589" y="1320"/>
                    <a:pt x="1283" y="729"/>
                    <a:pt x="2227" y="421"/>
                  </a:cubicBezTo>
                  <a:cubicBezTo>
                    <a:pt x="3514" y="0"/>
                    <a:pt x="4962" y="429"/>
                    <a:pt x="5745" y="1451"/>
                  </a:cubicBezTo>
                  <a:cubicBezTo>
                    <a:pt x="6028" y="1821"/>
                    <a:pt x="6201" y="2235"/>
                    <a:pt x="6247" y="2726"/>
                  </a:cubicBezTo>
                  <a:close/>
                  <a:moveTo>
                    <a:pt x="2532" y="2397"/>
                  </a:moveTo>
                  <a:cubicBezTo>
                    <a:pt x="2540" y="2204"/>
                    <a:pt x="2373" y="2031"/>
                    <a:pt x="2174" y="2025"/>
                  </a:cubicBezTo>
                  <a:cubicBezTo>
                    <a:pt x="1971" y="2019"/>
                    <a:pt x="1804" y="2174"/>
                    <a:pt x="1798" y="2374"/>
                  </a:cubicBezTo>
                  <a:cubicBezTo>
                    <a:pt x="1792" y="2577"/>
                    <a:pt x="1947" y="2740"/>
                    <a:pt x="2152" y="2745"/>
                  </a:cubicBezTo>
                  <a:cubicBezTo>
                    <a:pt x="2355" y="2750"/>
                    <a:pt x="2525" y="2595"/>
                    <a:pt x="2532" y="2397"/>
                  </a:cubicBezTo>
                  <a:close/>
                  <a:moveTo>
                    <a:pt x="4470" y="2025"/>
                  </a:moveTo>
                  <a:cubicBezTo>
                    <a:pt x="4271" y="2029"/>
                    <a:pt x="4103" y="2198"/>
                    <a:pt x="4106" y="2392"/>
                  </a:cubicBezTo>
                  <a:cubicBezTo>
                    <a:pt x="4110" y="2592"/>
                    <a:pt x="4275" y="2749"/>
                    <a:pt x="4480" y="2747"/>
                  </a:cubicBezTo>
                  <a:cubicBezTo>
                    <a:pt x="4685" y="2744"/>
                    <a:pt x="4841" y="2586"/>
                    <a:pt x="4839" y="2381"/>
                  </a:cubicBezTo>
                  <a:cubicBezTo>
                    <a:pt x="4837" y="2180"/>
                    <a:pt x="4673" y="2021"/>
                    <a:pt x="4470" y="20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2">
              <a:extLst>
                <a:ext uri="{FF2B5EF4-FFF2-40B4-BE49-F238E27FC236}">
                  <a16:creationId xmlns:a16="http://schemas.microsoft.com/office/drawing/2014/main" id="{21056F50-BADA-41AA-8D43-A114F27350F4}"/>
                </a:ext>
              </a:extLst>
            </p:cNvPr>
            <p:cNvSpPr>
              <a:spLocks noEditPoints="1"/>
            </p:cNvSpPr>
            <p:nvPr/>
          </p:nvSpPr>
          <p:spPr bwMode="auto">
            <a:xfrm>
              <a:off x="3143" y="2037"/>
              <a:ext cx="559" cy="489"/>
            </a:xfrm>
            <a:custGeom>
              <a:avLst/>
              <a:gdLst>
                <a:gd name="T0" fmla="*/ 4710 w 5781"/>
                <a:gd name="T1" fmla="*/ 5050 h 5050"/>
                <a:gd name="T2" fmla="*/ 3971 w 5781"/>
                <a:gd name="T3" fmla="*/ 4740 h 5050"/>
                <a:gd name="T4" fmla="*/ 3200 w 5781"/>
                <a:gd name="T5" fmla="*/ 4884 h 5050"/>
                <a:gd name="T6" fmla="*/ 1113 w 5781"/>
                <a:gd name="T7" fmla="*/ 4203 h 5050"/>
                <a:gd name="T8" fmla="*/ 1447 w 5781"/>
                <a:gd name="T9" fmla="*/ 750 h 5050"/>
                <a:gd name="T10" fmla="*/ 5077 w 5781"/>
                <a:gd name="T11" fmla="*/ 1291 h 5050"/>
                <a:gd name="T12" fmla="*/ 4839 w 5781"/>
                <a:gd name="T13" fmla="*/ 4167 h 5050"/>
                <a:gd name="T14" fmla="*/ 4660 w 5781"/>
                <a:gd name="T15" fmla="*/ 4861 h 5050"/>
                <a:gd name="T16" fmla="*/ 4710 w 5781"/>
                <a:gd name="T17" fmla="*/ 5050 h 5050"/>
                <a:gd name="T18" fmla="*/ 1801 w 5781"/>
                <a:gd name="T19" fmla="*/ 2234 h 5050"/>
                <a:gd name="T20" fmla="*/ 2104 w 5781"/>
                <a:gd name="T21" fmla="*/ 1946 h 5050"/>
                <a:gd name="T22" fmla="*/ 1803 w 5781"/>
                <a:gd name="T23" fmla="*/ 1632 h 5050"/>
                <a:gd name="T24" fmla="*/ 1499 w 5781"/>
                <a:gd name="T25" fmla="*/ 1944 h 5050"/>
                <a:gd name="T26" fmla="*/ 1801 w 5781"/>
                <a:gd name="T27" fmla="*/ 2234 h 5050"/>
                <a:gd name="T28" fmla="*/ 3676 w 5781"/>
                <a:gd name="T29" fmla="*/ 1633 h 5050"/>
                <a:gd name="T30" fmla="*/ 3378 w 5781"/>
                <a:gd name="T31" fmla="*/ 1921 h 5050"/>
                <a:gd name="T32" fmla="*/ 3672 w 5781"/>
                <a:gd name="T33" fmla="*/ 2232 h 5050"/>
                <a:gd name="T34" fmla="*/ 3971 w 5781"/>
                <a:gd name="T35" fmla="*/ 1946 h 5050"/>
                <a:gd name="T36" fmla="*/ 3676 w 5781"/>
                <a:gd name="T37" fmla="*/ 1633 h 5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81" h="5050">
                  <a:moveTo>
                    <a:pt x="4710" y="5050"/>
                  </a:moveTo>
                  <a:cubicBezTo>
                    <a:pt x="4455" y="4936"/>
                    <a:pt x="4220" y="4766"/>
                    <a:pt x="3971" y="4740"/>
                  </a:cubicBezTo>
                  <a:cubicBezTo>
                    <a:pt x="3722" y="4714"/>
                    <a:pt x="3461" y="4857"/>
                    <a:pt x="3200" y="4884"/>
                  </a:cubicBezTo>
                  <a:cubicBezTo>
                    <a:pt x="2408" y="4965"/>
                    <a:pt x="1698" y="4744"/>
                    <a:pt x="1113" y="4203"/>
                  </a:cubicBezTo>
                  <a:cubicBezTo>
                    <a:pt x="0" y="3173"/>
                    <a:pt x="159" y="1594"/>
                    <a:pt x="1447" y="750"/>
                  </a:cubicBezTo>
                  <a:cubicBezTo>
                    <a:pt x="2591" y="0"/>
                    <a:pt x="4270" y="250"/>
                    <a:pt x="5077" y="1291"/>
                  </a:cubicBezTo>
                  <a:cubicBezTo>
                    <a:pt x="5781" y="2199"/>
                    <a:pt x="5699" y="3404"/>
                    <a:pt x="4839" y="4167"/>
                  </a:cubicBezTo>
                  <a:cubicBezTo>
                    <a:pt x="4590" y="4388"/>
                    <a:pt x="4501" y="4570"/>
                    <a:pt x="4660" y="4861"/>
                  </a:cubicBezTo>
                  <a:cubicBezTo>
                    <a:pt x="4690" y="4914"/>
                    <a:pt x="4693" y="4982"/>
                    <a:pt x="4710" y="5050"/>
                  </a:cubicBezTo>
                  <a:close/>
                  <a:moveTo>
                    <a:pt x="1801" y="2234"/>
                  </a:moveTo>
                  <a:cubicBezTo>
                    <a:pt x="1964" y="2234"/>
                    <a:pt x="2098" y="2106"/>
                    <a:pt x="2104" y="1946"/>
                  </a:cubicBezTo>
                  <a:cubicBezTo>
                    <a:pt x="2110" y="1776"/>
                    <a:pt x="1974" y="1633"/>
                    <a:pt x="1803" y="1632"/>
                  </a:cubicBezTo>
                  <a:cubicBezTo>
                    <a:pt x="1634" y="1631"/>
                    <a:pt x="1493" y="1776"/>
                    <a:pt x="1499" y="1944"/>
                  </a:cubicBezTo>
                  <a:cubicBezTo>
                    <a:pt x="1505" y="2104"/>
                    <a:pt x="1639" y="2233"/>
                    <a:pt x="1801" y="2234"/>
                  </a:cubicBezTo>
                  <a:close/>
                  <a:moveTo>
                    <a:pt x="3676" y="1633"/>
                  </a:moveTo>
                  <a:cubicBezTo>
                    <a:pt x="3519" y="1632"/>
                    <a:pt x="3384" y="1761"/>
                    <a:pt x="3378" y="1921"/>
                  </a:cubicBezTo>
                  <a:cubicBezTo>
                    <a:pt x="3371" y="2091"/>
                    <a:pt x="3504" y="2231"/>
                    <a:pt x="3672" y="2232"/>
                  </a:cubicBezTo>
                  <a:cubicBezTo>
                    <a:pt x="3836" y="2232"/>
                    <a:pt x="3965" y="2109"/>
                    <a:pt x="3971" y="1946"/>
                  </a:cubicBezTo>
                  <a:cubicBezTo>
                    <a:pt x="3977" y="1775"/>
                    <a:pt x="3844" y="1634"/>
                    <a:pt x="3676" y="16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Rectangle 6">
            <a:extLst>
              <a:ext uri="{FF2B5EF4-FFF2-40B4-BE49-F238E27FC236}">
                <a16:creationId xmlns:a16="http://schemas.microsoft.com/office/drawing/2014/main" id="{B1991FBB-5298-4A7B-824F-9738D87121B8}"/>
              </a:ext>
            </a:extLst>
          </p:cNvPr>
          <p:cNvSpPr/>
          <p:nvPr/>
        </p:nvSpPr>
        <p:spPr>
          <a:xfrm>
            <a:off x="204401" y="654012"/>
            <a:ext cx="2340577" cy="338554"/>
          </a:xfrm>
          <a:prstGeom prst="rect">
            <a:avLst/>
          </a:prstGeom>
        </p:spPr>
        <p:txBody>
          <a:bodyPr wrap="none">
            <a:spAutoFit/>
          </a:bodyPr>
          <a:lstStyle/>
          <a:p>
            <a:pPr marL="0" lvl="1"/>
            <a:r>
              <a:rPr lang="en-US" sz="1600" dirty="0">
                <a:solidFill>
                  <a:srgbClr val="767676"/>
                </a:solidFill>
              </a:rPr>
              <a:t>Number of Active Users</a:t>
            </a:r>
          </a:p>
        </p:txBody>
      </p:sp>
    </p:spTree>
    <p:extLst>
      <p:ext uri="{BB962C8B-B14F-4D97-AF65-F5344CB8AC3E}">
        <p14:creationId xmlns:p14="http://schemas.microsoft.com/office/powerpoint/2010/main" val="387544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childTnLst>
                                </p:cTn>
                              </p:par>
                            </p:childTnLst>
                          </p:cTn>
                        </p:par>
                        <p:par>
                          <p:cTn id="20" fill="hold">
                            <p:stCondLst>
                              <p:cond delay="275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750"/>
                            </p:stCondLst>
                            <p:childTnLst>
                              <p:par>
                                <p:cTn id="29" presetID="10" presetClass="entr" presetSubtype="0"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par>
                          <p:cTn id="32" fill="hold">
                            <p:stCondLst>
                              <p:cond delay="4250"/>
                            </p:stCondLst>
                            <p:childTnLst>
                              <p:par>
                                <p:cTn id="33" presetID="1"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par>
                          <p:cTn id="35" fill="hold">
                            <p:stCondLst>
                              <p:cond delay="4250"/>
                            </p:stCondLst>
                            <p:childTnLst>
                              <p:par>
                                <p:cTn id="36" presetID="6" presetClass="emph" presetSubtype="0" fill="hold" nodeType="afterEffect">
                                  <p:stCondLst>
                                    <p:cond delay="0"/>
                                  </p:stCondLst>
                                  <p:childTnLst>
                                    <p:animScale>
                                      <p:cBhvr>
                                        <p:cTn id="37" dur="250" fill="hold"/>
                                        <p:tgtEl>
                                          <p:spTgt spid="44"/>
                                        </p:tgtEl>
                                      </p:cBhvr>
                                      <p:by x="200000" y="200000"/>
                                    </p:animScale>
                                  </p:childTnLst>
                                </p:cTn>
                              </p:par>
                            </p:childTnLst>
                          </p:cTn>
                        </p:par>
                        <p:par>
                          <p:cTn id="38" fill="hold">
                            <p:stCondLst>
                              <p:cond delay="4500"/>
                            </p:stCondLst>
                            <p:childTnLst>
                              <p:par>
                                <p:cTn id="39" presetID="1" presetClass="exit" presetSubtype="0" fill="hold" nodeType="afterEffect">
                                  <p:stCondLst>
                                    <p:cond delay="250"/>
                                  </p:stCondLst>
                                  <p:childTnLst>
                                    <p:set>
                                      <p:cBhvr>
                                        <p:cTn id="40" dur="1" fill="hold">
                                          <p:stCondLst>
                                            <p:cond delay="0"/>
                                          </p:stCondLst>
                                        </p:cTn>
                                        <p:tgtEl>
                                          <p:spTgt spid="44"/>
                                        </p:tgtEl>
                                        <p:attrNameLst>
                                          <p:attrName>style.visibility</p:attrName>
                                        </p:attrNameLst>
                                      </p:cBhvr>
                                      <p:to>
                                        <p:strVal val="hidden"/>
                                      </p:to>
                                    </p:set>
                                  </p:childTnLst>
                                </p:cTn>
                              </p:par>
                            </p:childTnLst>
                          </p:cTn>
                        </p:par>
                        <p:par>
                          <p:cTn id="41" fill="hold">
                            <p:stCondLst>
                              <p:cond delay="4750"/>
                            </p:stCondLst>
                            <p:childTnLst>
                              <p:par>
                                <p:cTn id="42" presetID="10" presetClass="entr" presetSubtype="0" fill="hold" nodeType="after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6500"/>
                            </p:stCondLst>
                            <p:childTnLst>
                              <p:par>
                                <p:cTn id="54" presetID="10" presetClass="entr" presetSubtype="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par>
                          <p:cTn id="57" fill="hold">
                            <p:stCondLst>
                              <p:cond delay="7000"/>
                            </p:stCondLst>
                            <p:childTnLst>
                              <p:par>
                                <p:cTn id="58" presetID="10"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childTnLst>
                          </p:cTn>
                        </p:par>
                        <p:par>
                          <p:cTn id="61" fill="hold">
                            <p:stCondLst>
                              <p:cond delay="7500"/>
                            </p:stCondLst>
                            <p:childTnLst>
                              <p:par>
                                <p:cTn id="62" presetID="6" presetClass="emph" presetSubtype="0" fill="hold" grpId="2" nodeType="afterEffect">
                                  <p:stCondLst>
                                    <p:cond delay="0"/>
                                  </p:stCondLst>
                                  <p:childTnLst>
                                    <p:animScale>
                                      <p:cBhvr>
                                        <p:cTn id="63" dur="500" fill="hold"/>
                                        <p:tgtEl>
                                          <p:spTgt spid="46"/>
                                        </p:tgtEl>
                                      </p:cBhvr>
                                      <p:by x="50000" y="50000"/>
                                    </p:animScale>
                                  </p:childTnLst>
                                </p:cTn>
                              </p:par>
                              <p:par>
                                <p:cTn id="64" presetID="64" presetClass="path" presetSubtype="0" fill="hold" grpId="1" nodeType="withEffect">
                                  <p:stCondLst>
                                    <p:cond delay="0"/>
                                  </p:stCondLst>
                                  <p:childTnLst>
                                    <p:animMotion origin="layout" path="M 4.44444E-6 2.59259E-6 L 0.09548 -0.20533 " pathEditMode="relative" rAng="0" ptsTypes="AA">
                                      <p:cBhvr>
                                        <p:cTn id="65" dur="500" fill="hold"/>
                                        <p:tgtEl>
                                          <p:spTgt spid="46"/>
                                        </p:tgtEl>
                                        <p:attrNameLst>
                                          <p:attrName>ppt_x</p:attrName>
                                          <p:attrName>ppt_y</p:attrName>
                                        </p:attrNameLst>
                                      </p:cBhvr>
                                      <p:rCtr x="4774" y="-10278"/>
                                    </p:animMotion>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6" presetClass="emph" presetSubtype="0" fill="hold" grpId="2" nodeType="withEffect">
                                  <p:stCondLst>
                                    <p:cond delay="0"/>
                                  </p:stCondLst>
                                  <p:childTnLst>
                                    <p:animScale>
                                      <p:cBhvr>
                                        <p:cTn id="70" dur="500" fill="hold"/>
                                        <p:tgtEl>
                                          <p:spTgt spid="47"/>
                                        </p:tgtEl>
                                      </p:cBhvr>
                                      <p:by x="75000" y="75000"/>
                                    </p:animScale>
                                  </p:childTnLst>
                                </p:cTn>
                              </p:par>
                              <p:par>
                                <p:cTn id="71" presetID="64" presetClass="path" presetSubtype="0" fill="hold" grpId="1" nodeType="withEffect">
                                  <p:stCondLst>
                                    <p:cond delay="0"/>
                                  </p:stCondLst>
                                  <p:childTnLst>
                                    <p:animMotion origin="layout" path="M -8.33333E-7 -1.48148E-6 L 0.17257 -0.27014 " pathEditMode="relative" rAng="0" ptsTypes="AA">
                                      <p:cBhvr>
                                        <p:cTn id="72" dur="500" fill="hold"/>
                                        <p:tgtEl>
                                          <p:spTgt spid="47"/>
                                        </p:tgtEl>
                                        <p:attrNameLst>
                                          <p:attrName>ppt_x</p:attrName>
                                          <p:attrName>ppt_y</p:attrName>
                                        </p:attrNameLst>
                                      </p:cBhvr>
                                      <p:rCtr x="8628" y="-13519"/>
                                    </p:animMotion>
                                  </p:childTnLst>
                                </p:cTn>
                              </p:par>
                              <p:par>
                                <p:cTn id="73" presetID="1" presetClass="emph" presetSubtype="2" fill="hold" nodeType="withEffect">
                                  <p:stCondLst>
                                    <p:cond delay="0"/>
                                  </p:stCondLst>
                                  <p:childTnLst>
                                    <p:animClr clrSpc="rgb" dir="cw">
                                      <p:cBhvr>
                                        <p:cTn id="74" dur="750" fill="hold"/>
                                        <p:tgtEl>
                                          <p:spTgt spid="48"/>
                                        </p:tgtEl>
                                        <p:attrNameLst>
                                          <p:attrName>fillcolor</p:attrName>
                                        </p:attrNameLst>
                                      </p:cBhvr>
                                      <p:to>
                                        <a:srgbClr val="00A0DC"/>
                                      </p:to>
                                    </p:animClr>
                                    <p:set>
                                      <p:cBhvr>
                                        <p:cTn id="75" dur="750" fill="hold"/>
                                        <p:tgtEl>
                                          <p:spTgt spid="48"/>
                                        </p:tgtEl>
                                        <p:attrNameLst>
                                          <p:attrName>fill.type</p:attrName>
                                        </p:attrNameLst>
                                      </p:cBhvr>
                                      <p:to>
                                        <p:strVal val="solid"/>
                                      </p:to>
                                    </p:set>
                                    <p:set>
                                      <p:cBhvr>
                                        <p:cTn id="76" dur="750" fill="hold"/>
                                        <p:tgtEl>
                                          <p:spTgt spid="48"/>
                                        </p:tgtEl>
                                        <p:attrNameLst>
                                          <p:attrName>fill.on</p:attrName>
                                        </p:attrNameLst>
                                      </p:cBhvr>
                                      <p:to>
                                        <p:strVal val="true"/>
                                      </p:to>
                                    </p:se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6" presetClass="emph" presetSubtype="0" fill="hold" grpId="2" nodeType="withEffect">
                                  <p:stCondLst>
                                    <p:cond delay="0"/>
                                  </p:stCondLst>
                                  <p:childTnLst>
                                    <p:animScale>
                                      <p:cBhvr>
                                        <p:cTn id="81" dur="500" fill="hold"/>
                                        <p:tgtEl>
                                          <p:spTgt spid="48"/>
                                        </p:tgtEl>
                                      </p:cBhvr>
                                      <p:by x="100000" y="100000"/>
                                    </p:animScale>
                                  </p:childTnLst>
                                </p:cTn>
                              </p:par>
                              <p:par>
                                <p:cTn id="82" presetID="64" presetClass="path" presetSubtype="0" fill="hold" grpId="1" nodeType="withEffect">
                                  <p:stCondLst>
                                    <p:cond delay="0"/>
                                  </p:stCondLst>
                                  <p:childTnLst>
                                    <p:animMotion origin="layout" path="M 4.44444E-6 3.7037E-7 L 0.25729 -0.32708 " pathEditMode="relative" rAng="0" ptsTypes="AA">
                                      <p:cBhvr>
                                        <p:cTn id="83" dur="500" fill="hold"/>
                                        <p:tgtEl>
                                          <p:spTgt spid="48"/>
                                        </p:tgtEl>
                                        <p:attrNameLst>
                                          <p:attrName>ppt_x</p:attrName>
                                          <p:attrName>ppt_y</p:attrName>
                                        </p:attrNameLst>
                                      </p:cBhvr>
                                      <p:rCtr x="12865" y="-16366"/>
                                    </p:animMotion>
                                  </p:childTnLst>
                                </p:cTn>
                              </p:par>
                            </p:childTnLst>
                          </p:cTn>
                        </p:par>
                        <p:par>
                          <p:cTn id="84" fill="hold">
                            <p:stCondLst>
                              <p:cond delay="8250"/>
                            </p:stCondLst>
                            <p:childTnLst>
                              <p:par>
                                <p:cTn id="85" presetID="10" presetClass="exit" presetSubtype="0" fill="hold" grpId="3" nodeType="afterEffect">
                                  <p:stCondLst>
                                    <p:cond delay="0"/>
                                  </p:stCondLst>
                                  <p:childTnLst>
                                    <p:animEffect transition="out" filter="fade">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par>
                                <p:cTn id="88" presetID="10" presetClass="exit" presetSubtype="0" fill="hold" grpId="3" nodeType="with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childTnLst>
                          </p:cTn>
                        </p:par>
                        <p:par>
                          <p:cTn id="94" fill="hold">
                            <p:stCondLst>
                              <p:cond delay="8750"/>
                            </p:stCondLst>
                            <p:childTnLst>
                              <p:par>
                                <p:cTn id="95" presetID="10" presetClass="entr" presetSubtype="0" fill="hold" nodeType="after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par>
                          <p:cTn id="98" fill="hold">
                            <p:stCondLst>
                              <p:cond delay="9250"/>
                            </p:stCondLst>
                            <p:childTnLst>
                              <p:par>
                                <p:cTn id="99" presetID="10" presetClass="entr" presetSubtype="0" fill="hold" grpId="0" nodeType="after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par>
                          <p:cTn id="102" fill="hold">
                            <p:stCondLst>
                              <p:cond delay="9750"/>
                            </p:stCondLst>
                            <p:childTnLst>
                              <p:par>
                                <p:cTn id="103" presetID="10" presetClass="entr" presetSubtype="0" fill="hold" grpId="0" nodeType="after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fade">
                                      <p:cBhvr>
                                        <p:cTn id="105" dur="500"/>
                                        <p:tgtEl>
                                          <p:spTgt spid="50"/>
                                        </p:tgtEl>
                                      </p:cBhvr>
                                    </p:animEffect>
                                  </p:childTnLst>
                                </p:cTn>
                              </p:par>
                              <p:par>
                                <p:cTn id="106" presetID="10" presetClass="entr" presetSubtype="0" fill="hold"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fade">
                                      <p:cBhvr>
                                        <p:cTn id="108" dur="500"/>
                                        <p:tgtEl>
                                          <p:spTgt spid="51"/>
                                        </p:tgtEl>
                                      </p:cBhvr>
                                    </p:animEffect>
                                  </p:childTnLst>
                                </p:cTn>
                              </p:par>
                            </p:childTnLst>
                          </p:cTn>
                        </p:par>
                        <p:par>
                          <p:cTn id="109" fill="hold">
                            <p:stCondLst>
                              <p:cond delay="10250"/>
                            </p:stCondLst>
                            <p:childTnLst>
                              <p:par>
                                <p:cTn id="110" presetID="1" presetClass="entr" presetSubtype="0" fill="hold" nodeType="afterEffect">
                                  <p:stCondLst>
                                    <p:cond delay="750"/>
                                  </p:stCondLst>
                                  <p:childTnLst>
                                    <p:set>
                                      <p:cBhvr>
                                        <p:cTn id="111" dur="1" fill="hold">
                                          <p:stCondLst>
                                            <p:cond delay="0"/>
                                          </p:stCondLst>
                                        </p:cTn>
                                        <p:tgtEl>
                                          <p:spTgt spid="54"/>
                                        </p:tgtEl>
                                        <p:attrNameLst>
                                          <p:attrName>style.visibility</p:attrName>
                                        </p:attrNameLst>
                                      </p:cBhvr>
                                      <p:to>
                                        <p:strVal val="visible"/>
                                      </p:to>
                                    </p:set>
                                  </p:childTnLst>
                                </p:cTn>
                              </p:par>
                            </p:childTnLst>
                          </p:cTn>
                        </p:par>
                        <p:par>
                          <p:cTn id="112" fill="hold">
                            <p:stCondLst>
                              <p:cond delay="11000"/>
                            </p:stCondLst>
                            <p:childTnLst>
                              <p:par>
                                <p:cTn id="113" presetID="1" presetClass="exit" presetSubtype="0" fill="hold" nodeType="afterEffect">
                                  <p:stCondLst>
                                    <p:cond delay="750"/>
                                  </p:stCondLst>
                                  <p:childTnLst>
                                    <p:set>
                                      <p:cBhvr>
                                        <p:cTn id="114" dur="1" fill="hold">
                                          <p:stCondLst>
                                            <p:cond delay="0"/>
                                          </p:stCondLst>
                                        </p:cTn>
                                        <p:tgtEl>
                                          <p:spTgt spid="54"/>
                                        </p:tgtEl>
                                        <p:attrNameLst>
                                          <p:attrName>style.visibility</p:attrName>
                                        </p:attrNameLst>
                                      </p:cBhvr>
                                      <p:to>
                                        <p:strVal val="hidden"/>
                                      </p:to>
                                    </p:set>
                                  </p:childTnLst>
                                </p:cTn>
                              </p:par>
                            </p:childTnLst>
                          </p:cTn>
                        </p:par>
                        <p:par>
                          <p:cTn id="115" fill="hold">
                            <p:stCondLst>
                              <p:cond delay="11750"/>
                            </p:stCondLst>
                            <p:childTnLst>
                              <p:par>
                                <p:cTn id="116" presetID="10"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500"/>
                                        <p:tgtEl>
                                          <p:spTgt spid="33"/>
                                        </p:tgtEl>
                                      </p:cBhvr>
                                    </p:animEffect>
                                  </p:childTnLst>
                                </p:cTn>
                              </p:par>
                            </p:childTnLst>
                          </p:cTn>
                        </p:par>
                        <p:par>
                          <p:cTn id="119" fill="hold">
                            <p:stCondLst>
                              <p:cond delay="12250"/>
                            </p:stCondLst>
                            <p:childTnLst>
                              <p:par>
                                <p:cTn id="120" presetID="10" presetClass="entr" presetSubtype="0" fill="hold" grpId="0" nodeType="after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cTn>
                              </p:par>
                            </p:childTnLst>
                          </p:cTn>
                        </p:par>
                        <p:par>
                          <p:cTn id="123" fill="hold">
                            <p:stCondLst>
                              <p:cond delay="12750"/>
                            </p:stCondLst>
                            <p:childTnLst>
                              <p:par>
                                <p:cTn id="124" presetID="1" presetClass="entr" presetSubtype="0" fill="hold" nodeType="afterEffect">
                                  <p:stCondLst>
                                    <p:cond delay="250"/>
                                  </p:stCondLst>
                                  <p:childTnLst>
                                    <p:set>
                                      <p:cBhvr>
                                        <p:cTn id="125" dur="1" fill="hold">
                                          <p:stCondLst>
                                            <p:cond delay="0"/>
                                          </p:stCondLst>
                                        </p:cTn>
                                        <p:tgtEl>
                                          <p:spTgt spid="56"/>
                                        </p:tgtEl>
                                        <p:attrNameLst>
                                          <p:attrName>style.visibility</p:attrName>
                                        </p:attrNameLst>
                                      </p:cBhvr>
                                      <p:to>
                                        <p:strVal val="visible"/>
                                      </p:to>
                                    </p:set>
                                  </p:childTnLst>
                                </p:cTn>
                              </p:par>
                            </p:childTnLst>
                          </p:cTn>
                        </p:par>
                        <p:par>
                          <p:cTn id="126" fill="hold">
                            <p:stCondLst>
                              <p:cond delay="13000"/>
                            </p:stCondLst>
                            <p:childTnLst>
                              <p:par>
                                <p:cTn id="127" presetID="1" presetClass="entr" presetSubtype="0" fill="hold" nodeType="afterEffect">
                                  <p:stCondLst>
                                    <p:cond delay="250"/>
                                  </p:stCondLst>
                                  <p:childTnLst>
                                    <p:set>
                                      <p:cBhvr>
                                        <p:cTn id="128" dur="1" fill="hold">
                                          <p:stCondLst>
                                            <p:cond delay="0"/>
                                          </p:stCondLst>
                                        </p:cTn>
                                        <p:tgtEl>
                                          <p:spTgt spid="61"/>
                                        </p:tgtEl>
                                        <p:attrNameLst>
                                          <p:attrName>style.visibility</p:attrName>
                                        </p:attrNameLst>
                                      </p:cBhvr>
                                      <p:to>
                                        <p:strVal val="visible"/>
                                      </p:to>
                                    </p:set>
                                  </p:childTnLst>
                                </p:cTn>
                              </p:par>
                            </p:childTnLst>
                          </p:cTn>
                        </p:par>
                        <p:par>
                          <p:cTn id="129" fill="hold">
                            <p:stCondLst>
                              <p:cond delay="13250"/>
                            </p:stCondLst>
                            <p:childTnLst>
                              <p:par>
                                <p:cTn id="130" presetID="1" presetClass="entr" presetSubtype="0" fill="hold" nodeType="afterEffect">
                                  <p:stCondLst>
                                    <p:cond delay="250"/>
                                  </p:stCondLst>
                                  <p:childTnLst>
                                    <p:set>
                                      <p:cBhvr>
                                        <p:cTn id="131" dur="1" fill="hold">
                                          <p:stCondLst>
                                            <p:cond delay="0"/>
                                          </p:stCondLst>
                                        </p:cTn>
                                        <p:tgtEl>
                                          <p:spTgt spid="60"/>
                                        </p:tgtEl>
                                        <p:attrNameLst>
                                          <p:attrName>style.visibility</p:attrName>
                                        </p:attrNameLst>
                                      </p:cBhvr>
                                      <p:to>
                                        <p:strVal val="visible"/>
                                      </p:to>
                                    </p:set>
                                  </p:childTnLst>
                                </p:cTn>
                              </p:par>
                            </p:childTnLst>
                          </p:cTn>
                        </p:par>
                        <p:par>
                          <p:cTn id="132" fill="hold">
                            <p:stCondLst>
                              <p:cond delay="13500"/>
                            </p:stCondLst>
                            <p:childTnLst>
                              <p:par>
                                <p:cTn id="133" presetID="1" presetClass="entr" presetSubtype="0" fill="hold" nodeType="afterEffect">
                                  <p:stCondLst>
                                    <p:cond delay="250"/>
                                  </p:stCondLst>
                                  <p:childTnLst>
                                    <p:set>
                                      <p:cBhvr>
                                        <p:cTn id="134" dur="1" fill="hold">
                                          <p:stCondLst>
                                            <p:cond delay="0"/>
                                          </p:stCondLst>
                                        </p:cTn>
                                        <p:tgtEl>
                                          <p:spTgt spid="57"/>
                                        </p:tgtEl>
                                        <p:attrNameLst>
                                          <p:attrName>style.visibility</p:attrName>
                                        </p:attrNameLst>
                                      </p:cBhvr>
                                      <p:to>
                                        <p:strVal val="visible"/>
                                      </p:to>
                                    </p:set>
                                  </p:childTnLst>
                                </p:cTn>
                              </p:par>
                            </p:childTnLst>
                          </p:cTn>
                        </p:par>
                        <p:par>
                          <p:cTn id="135" fill="hold">
                            <p:stCondLst>
                              <p:cond delay="13750"/>
                            </p:stCondLst>
                            <p:childTnLst>
                              <p:par>
                                <p:cTn id="136" presetID="1" presetClass="entr" presetSubtype="0" fill="hold" nodeType="afterEffect">
                                  <p:stCondLst>
                                    <p:cond delay="250"/>
                                  </p:stCondLst>
                                  <p:childTnLst>
                                    <p:set>
                                      <p:cBhvr>
                                        <p:cTn id="137" dur="1" fill="hold">
                                          <p:stCondLst>
                                            <p:cond delay="0"/>
                                          </p:stCondLst>
                                        </p:cTn>
                                        <p:tgtEl>
                                          <p:spTgt spid="58"/>
                                        </p:tgtEl>
                                        <p:attrNameLst>
                                          <p:attrName>style.visibility</p:attrName>
                                        </p:attrNameLst>
                                      </p:cBhvr>
                                      <p:to>
                                        <p:strVal val="visible"/>
                                      </p:to>
                                    </p:set>
                                  </p:childTnLst>
                                </p:cTn>
                              </p:par>
                            </p:childTnLst>
                          </p:cTn>
                        </p:par>
                        <p:par>
                          <p:cTn id="138" fill="hold">
                            <p:stCondLst>
                              <p:cond delay="14000"/>
                            </p:stCondLst>
                            <p:childTnLst>
                              <p:par>
                                <p:cTn id="139" presetID="1" presetClass="entr" presetSubtype="0" fill="hold" nodeType="afterEffect">
                                  <p:stCondLst>
                                    <p:cond delay="250"/>
                                  </p:stCondLst>
                                  <p:childTnLst>
                                    <p:set>
                                      <p:cBhvr>
                                        <p:cTn id="140" dur="1" fill="hold">
                                          <p:stCondLst>
                                            <p:cond delay="0"/>
                                          </p:stCondLst>
                                        </p:cTn>
                                        <p:tgtEl>
                                          <p:spTgt spid="55"/>
                                        </p:tgtEl>
                                        <p:attrNameLst>
                                          <p:attrName>style.visibility</p:attrName>
                                        </p:attrNameLst>
                                      </p:cBhvr>
                                      <p:to>
                                        <p:strVal val="visible"/>
                                      </p:to>
                                    </p:set>
                                  </p:childTnLst>
                                </p:cTn>
                              </p:par>
                            </p:childTnLst>
                          </p:cTn>
                        </p:par>
                        <p:par>
                          <p:cTn id="141" fill="hold">
                            <p:stCondLst>
                              <p:cond delay="14250"/>
                            </p:stCondLst>
                            <p:childTnLst>
                              <p:par>
                                <p:cTn id="142" presetID="1" presetClass="entr" presetSubtype="0" fill="hold" nodeType="afterEffect">
                                  <p:stCondLst>
                                    <p:cond delay="250"/>
                                  </p:stCondLst>
                                  <p:childTnLst>
                                    <p:set>
                                      <p:cBhvr>
                                        <p:cTn id="143" dur="1" fill="hold">
                                          <p:stCondLst>
                                            <p:cond delay="0"/>
                                          </p:stCondLst>
                                        </p:cTn>
                                        <p:tgtEl>
                                          <p:spTgt spid="59"/>
                                        </p:tgtEl>
                                        <p:attrNameLst>
                                          <p:attrName>style.visibility</p:attrName>
                                        </p:attrNameLst>
                                      </p:cBhvr>
                                      <p:to>
                                        <p:strVal val="visible"/>
                                      </p:to>
                                    </p:set>
                                  </p:childTnLst>
                                </p:cTn>
                              </p:par>
                            </p:childTnLst>
                          </p:cTn>
                        </p:par>
                        <p:par>
                          <p:cTn id="144" fill="hold">
                            <p:stCondLst>
                              <p:cond delay="14500"/>
                            </p:stCondLst>
                            <p:childTnLst>
                              <p:par>
                                <p:cTn id="145" presetID="10" presetClass="entr" presetSubtype="0" fill="hold" nodeType="afterEffect">
                                  <p:stCondLst>
                                    <p:cond delay="500"/>
                                  </p:stCondLst>
                                  <p:childTnLst>
                                    <p:set>
                                      <p:cBhvr>
                                        <p:cTn id="146" dur="1" fill="hold">
                                          <p:stCondLst>
                                            <p:cond delay="0"/>
                                          </p:stCondLst>
                                        </p:cTn>
                                        <p:tgtEl>
                                          <p:spTgt spid="62"/>
                                        </p:tgtEl>
                                        <p:attrNameLst>
                                          <p:attrName>style.visibility</p:attrName>
                                        </p:attrNameLst>
                                      </p:cBhvr>
                                      <p:to>
                                        <p:strVal val="visible"/>
                                      </p:to>
                                    </p:set>
                                    <p:animEffect transition="in" filter="fade">
                                      <p:cBhvr>
                                        <p:cTn id="14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p:bldP spid="41" grpId="0"/>
      <p:bldP spid="46" grpId="0" animBg="1"/>
      <p:bldP spid="46" grpId="1" animBg="1"/>
      <p:bldP spid="46" grpId="2" animBg="1"/>
      <p:bldP spid="46" grpId="3" animBg="1"/>
      <p:bldP spid="47" grpId="0" animBg="1"/>
      <p:bldP spid="47" grpId="1" animBg="1"/>
      <p:bldP spid="47" grpId="2" animBg="1"/>
      <p:bldP spid="47" grpId="3" animBg="1"/>
      <p:bldP spid="48" grpId="0" animBg="1"/>
      <p:bldP spid="48" grpId="1" animBg="1"/>
      <p:bldP spid="48" grpId="2" animBg="1"/>
      <p:bldP spid="48" grpId="3"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14</a:t>
            </a:fld>
            <a:endParaRPr lang="en-US" dirty="0"/>
          </a:p>
        </p:txBody>
      </p:sp>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Companies Around the World Are Linked Too</a:t>
            </a:r>
          </a:p>
        </p:txBody>
      </p:sp>
      <p:sp>
        <p:nvSpPr>
          <p:cNvPr id="11" name="Content Placeholder 14">
            <a:extLst>
              <a:ext uri="{FF2B5EF4-FFF2-40B4-BE49-F238E27FC236}">
                <a16:creationId xmlns:a16="http://schemas.microsoft.com/office/drawing/2014/main" id="{C9EFA336-897D-4084-BAB6-2E2C0647B701}"/>
              </a:ext>
            </a:extLst>
          </p:cNvPr>
          <p:cNvSpPr>
            <a:spLocks noGrp="1"/>
          </p:cNvSpPr>
          <p:nvPr>
            <p:ph sz="quarter" idx="27"/>
          </p:nvPr>
        </p:nvSpPr>
        <p:spPr>
          <a:xfrm>
            <a:off x="274320" y="1280160"/>
            <a:ext cx="8595360" cy="4389120"/>
          </a:xfrm>
        </p:spPr>
        <p:txBody>
          <a:bodyPr/>
          <a:lstStyle/>
          <a:p>
            <a:pPr lvl="1"/>
            <a:r>
              <a:rPr lang="en-US" b="1" dirty="0"/>
              <a:t>Selected Countries and Companies Involved in the Production of Apple Products</a:t>
            </a:r>
          </a:p>
        </p:txBody>
      </p:sp>
      <p:sp>
        <p:nvSpPr>
          <p:cNvPr id="13" name="Slide Number Placeholder 2">
            <a:extLst>
              <a:ext uri="{FF2B5EF4-FFF2-40B4-BE49-F238E27FC236}">
                <a16:creationId xmlns:a16="http://schemas.microsoft.com/office/drawing/2014/main" id="{DF6B9F9D-2698-4069-A298-F018911F5440}"/>
              </a:ext>
            </a:extLst>
          </p:cNvPr>
          <p:cNvSpPr txBox="1">
            <a:spLocks/>
          </p:cNvSpPr>
          <p:nvPr/>
        </p:nvSpPr>
        <p:spPr>
          <a:xfrm>
            <a:off x="8504434" y="6536549"/>
            <a:ext cx="365760" cy="164592"/>
          </a:xfrm>
          <a:prstGeom prst="rect">
            <a:avLst/>
          </a:prstGeom>
        </p:spPr>
        <p:txBody>
          <a:bodyPr vert="horz" lIns="0" tIns="0" rIns="0" bIns="0" rtlCol="0" anchor="b" anchorCtr="0"/>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EE4CCE-E124-4EEF-808B-DF88997C2318}" type="slidenum">
              <a:rPr lang="en-US" smtClean="0"/>
              <a:pPr/>
              <a:t>14</a:t>
            </a:fld>
            <a:endParaRPr lang="en-US" dirty="0"/>
          </a:p>
        </p:txBody>
      </p:sp>
      <p:sp>
        <p:nvSpPr>
          <p:cNvPr id="16" name="Text Placeholder 3">
            <a:extLst>
              <a:ext uri="{FF2B5EF4-FFF2-40B4-BE49-F238E27FC236}">
                <a16:creationId xmlns:a16="http://schemas.microsoft.com/office/drawing/2014/main" id="{7833C747-06DF-4A30-A4C5-EADCD2A551FA}"/>
              </a:ext>
            </a:extLst>
          </p:cNvPr>
          <p:cNvSpPr>
            <a:spLocks noGrp="1"/>
          </p:cNvSpPr>
          <p:nvPr>
            <p:ph type="body" sz="quarter" idx="26"/>
          </p:nvPr>
        </p:nvSpPr>
        <p:spPr>
          <a:xfrm>
            <a:off x="274320" y="6556919"/>
            <a:ext cx="8503920" cy="138499"/>
          </a:xfrm>
        </p:spPr>
        <p:txBody>
          <a:bodyPr/>
          <a:lstStyle/>
          <a:p>
            <a:r>
              <a:rPr lang="en-US" dirty="0"/>
              <a:t>Source: Apple Supplier List, June 2019</a:t>
            </a:r>
            <a:r>
              <a:rPr lang="pl-PL" dirty="0"/>
              <a:t>.</a:t>
            </a:r>
            <a:endParaRPr lang="en-US" dirty="0"/>
          </a:p>
        </p:txBody>
      </p:sp>
      <p:graphicFrame>
        <p:nvGraphicFramePr>
          <p:cNvPr id="17" name="Table 16">
            <a:extLst>
              <a:ext uri="{FF2B5EF4-FFF2-40B4-BE49-F238E27FC236}">
                <a16:creationId xmlns:a16="http://schemas.microsoft.com/office/drawing/2014/main" id="{A12D27AC-1CC6-434D-B530-DCEAA75F1A30}"/>
              </a:ext>
            </a:extLst>
          </p:cNvPr>
          <p:cNvGraphicFramePr>
            <a:graphicFrameLocks noGrp="1"/>
          </p:cNvGraphicFramePr>
          <p:nvPr>
            <p:extLst>
              <p:ext uri="{D42A27DB-BD31-4B8C-83A1-F6EECF244321}">
                <p14:modId xmlns:p14="http://schemas.microsoft.com/office/powerpoint/2010/main" val="2737665849"/>
              </p:ext>
            </p:extLst>
          </p:nvPr>
        </p:nvGraphicFramePr>
        <p:xfrm>
          <a:off x="269875" y="1811998"/>
          <a:ext cx="3832893" cy="3541053"/>
        </p:xfrm>
        <a:graphic>
          <a:graphicData uri="http://schemas.openxmlformats.org/drawingml/2006/table">
            <a:tbl>
              <a:tblPr firstRow="1" bandRow="1">
                <a:tableStyleId>{3B4B98B0-60AC-42C2-AFA5-B58CD77FA1E5}</a:tableStyleId>
              </a:tblPr>
              <a:tblGrid>
                <a:gridCol w="1378566">
                  <a:extLst>
                    <a:ext uri="{9D8B030D-6E8A-4147-A177-3AD203B41FA5}">
                      <a16:colId xmlns:a16="http://schemas.microsoft.com/office/drawing/2014/main" val="20000"/>
                    </a:ext>
                  </a:extLst>
                </a:gridCol>
                <a:gridCol w="2454327">
                  <a:extLst>
                    <a:ext uri="{9D8B030D-6E8A-4147-A177-3AD203B41FA5}">
                      <a16:colId xmlns:a16="http://schemas.microsoft.com/office/drawing/2014/main" val="20001"/>
                    </a:ext>
                  </a:extLst>
                </a:gridCol>
              </a:tblGrid>
              <a:tr h="287977">
                <a:tc>
                  <a:txBody>
                    <a:bodyPr/>
                    <a:lstStyle/>
                    <a:p>
                      <a:r>
                        <a:rPr lang="en-US" sz="1200" dirty="0">
                          <a:solidFill>
                            <a:schemeClr val="accent1"/>
                          </a:solidFill>
                        </a:rPr>
                        <a:t>Headquarters</a:t>
                      </a:r>
                    </a:p>
                  </a:txBody>
                  <a:tcP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tcPr>
                </a:tc>
                <a:tc>
                  <a:txBody>
                    <a:bodyPr/>
                    <a:lstStyle/>
                    <a:p>
                      <a:r>
                        <a:rPr lang="en-US" sz="1200" dirty="0">
                          <a:solidFill>
                            <a:schemeClr val="accent1"/>
                          </a:solidFill>
                        </a:rPr>
                        <a:t>Manufacturer</a:t>
                      </a:r>
                    </a:p>
                  </a:txBody>
                  <a:tcPr>
                    <a:lnL w="19050" cap="flat" cmpd="sng" algn="ctr">
                      <a:solidFill>
                        <a:schemeClr val="bg1"/>
                      </a:solidFill>
                      <a:prstDash val="solid"/>
                      <a:round/>
                      <a:headEnd type="none" w="med" len="med"/>
                      <a:tailEnd type="none" w="med" len="med"/>
                    </a:lnL>
                    <a:lnT w="19050" cap="flat" cmpd="sng" algn="ctr">
                      <a:noFill/>
                      <a:prstDash val="solid"/>
                      <a:round/>
                      <a:headEnd type="none" w="med" len="med"/>
                      <a:tailEnd type="none" w="med" len="med"/>
                    </a:lnT>
                  </a:tcPr>
                </a:tc>
                <a:extLst>
                  <a:ext uri="{0D108BD9-81ED-4DB2-BD59-A6C34878D82A}">
                    <a16:rowId xmlns:a16="http://schemas.microsoft.com/office/drawing/2014/main" val="10000"/>
                  </a:ext>
                </a:extLst>
              </a:tr>
              <a:tr h="1410555">
                <a:tc>
                  <a:txBody>
                    <a:bodyPr/>
                    <a:lstStyle/>
                    <a:p>
                      <a:pPr>
                        <a:lnSpc>
                          <a:spcPts val="1900"/>
                        </a:lnSpc>
                      </a:pPr>
                      <a:r>
                        <a:rPr lang="en-US" sz="1200" b="1" dirty="0"/>
                        <a:t>United States</a:t>
                      </a:r>
                    </a:p>
                  </a:txBody>
                  <a:tcPr marT="91440">
                    <a:lnR w="190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CCE2F5"/>
                    </a:solidFill>
                  </a:tcPr>
                </a:tc>
                <a:tc>
                  <a:txBody>
                    <a:bodyPr/>
                    <a:lstStyle/>
                    <a:p>
                      <a:pPr>
                        <a:lnSpc>
                          <a:spcPts val="1900"/>
                        </a:lnSpc>
                      </a:pPr>
                      <a:r>
                        <a:rPr lang="pl-PL" sz="1200" dirty="0"/>
                        <a:t>3M Company</a:t>
                      </a:r>
                    </a:p>
                    <a:p>
                      <a:pPr>
                        <a:lnSpc>
                          <a:spcPts val="1900"/>
                        </a:lnSpc>
                      </a:pPr>
                      <a:r>
                        <a:rPr lang="pl-PL" sz="1200" dirty="0"/>
                        <a:t>Intel Corp.</a:t>
                      </a:r>
                    </a:p>
                    <a:p>
                      <a:pPr>
                        <a:lnSpc>
                          <a:spcPts val="1900"/>
                        </a:lnSpc>
                      </a:pPr>
                      <a:r>
                        <a:rPr lang="pl-PL" sz="1200" baseline="0" dirty="0"/>
                        <a:t>S</a:t>
                      </a:r>
                      <a:r>
                        <a:rPr lang="en-US" sz="1200" baseline="0" dirty="0" err="1"/>
                        <a:t>kyworks</a:t>
                      </a:r>
                      <a:r>
                        <a:rPr lang="en-US" sz="1200" baseline="0" dirty="0"/>
                        <a:t> Solutions Inc.</a:t>
                      </a:r>
                      <a:br>
                        <a:rPr lang="en-US" sz="1200" baseline="0" dirty="0"/>
                      </a:br>
                      <a:r>
                        <a:rPr lang="en-US" sz="1200" baseline="0" dirty="0"/>
                        <a:t>Cirrus Logic Inc.</a:t>
                      </a:r>
                      <a:endParaRPr lang="en-US" sz="1200" dirty="0"/>
                    </a:p>
                  </a:txBody>
                  <a:tcPr marT="91440">
                    <a:lnL w="1905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10001"/>
                  </a:ext>
                </a:extLst>
              </a:tr>
              <a:tr h="397302">
                <a:tc>
                  <a:txBody>
                    <a:bodyPr/>
                    <a:lstStyle/>
                    <a:p>
                      <a:pPr>
                        <a:lnSpc>
                          <a:spcPts val="1900"/>
                        </a:lnSpc>
                      </a:pPr>
                      <a:r>
                        <a:rPr lang="en-US" sz="1200" b="1" dirty="0"/>
                        <a:t>South</a:t>
                      </a:r>
                      <a:r>
                        <a:rPr lang="en-US" sz="1200" b="1" baseline="0" dirty="0"/>
                        <a:t> Korea</a:t>
                      </a:r>
                      <a:endParaRPr lang="en-US" sz="1200" b="1" dirty="0"/>
                    </a:p>
                  </a:txBody>
                  <a:tcPr marT="91440">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2F5"/>
                    </a:solidFill>
                  </a:tcPr>
                </a:tc>
                <a:tc>
                  <a:txBody>
                    <a:bodyPr/>
                    <a:lstStyle/>
                    <a:p>
                      <a:pPr>
                        <a:lnSpc>
                          <a:spcPts val="1900"/>
                        </a:lnSpc>
                      </a:pPr>
                      <a:r>
                        <a:rPr lang="en-US" sz="1200" dirty="0"/>
                        <a:t>Samsung Electronics Co., Ltd.</a:t>
                      </a:r>
                    </a:p>
                  </a:txBody>
                  <a:tcPr marT="91440">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10002"/>
                  </a:ext>
                </a:extLst>
              </a:tr>
              <a:tr h="650615">
                <a:tc>
                  <a:txBody>
                    <a:bodyPr/>
                    <a:lstStyle/>
                    <a:p>
                      <a:pPr>
                        <a:lnSpc>
                          <a:spcPts val="1900"/>
                        </a:lnSpc>
                      </a:pPr>
                      <a:r>
                        <a:rPr lang="en-US" sz="1200" b="1" dirty="0"/>
                        <a:t>Japan</a:t>
                      </a:r>
                    </a:p>
                  </a:txBody>
                  <a:tcPr marT="91440">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2F5"/>
                    </a:solidFill>
                  </a:tcPr>
                </a:tc>
                <a:tc>
                  <a:txBody>
                    <a:bodyPr/>
                    <a:lstStyle/>
                    <a:p>
                      <a:pPr>
                        <a:lnSpc>
                          <a:spcPts val="1900"/>
                        </a:lnSpc>
                      </a:pPr>
                      <a:r>
                        <a:rPr lang="en-US" sz="1200" dirty="0"/>
                        <a:t>Murata Manufacturing</a:t>
                      </a:r>
                      <a:r>
                        <a:rPr lang="en-US" sz="1200" baseline="0" dirty="0"/>
                        <a:t> Co., Ltd.</a:t>
                      </a:r>
                      <a:br>
                        <a:rPr lang="en-US" sz="1200" baseline="0" dirty="0"/>
                      </a:br>
                      <a:r>
                        <a:rPr lang="en-US" sz="1200" baseline="0" dirty="0"/>
                        <a:t>Toshiba Corp.</a:t>
                      </a:r>
                      <a:endParaRPr lang="en-US" sz="1200" dirty="0"/>
                    </a:p>
                  </a:txBody>
                  <a:tcPr marT="91440">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10003"/>
                  </a:ext>
                </a:extLst>
              </a:tr>
              <a:tr h="397302">
                <a:tc>
                  <a:txBody>
                    <a:bodyPr/>
                    <a:lstStyle/>
                    <a:p>
                      <a:pPr>
                        <a:lnSpc>
                          <a:spcPts val="1900"/>
                        </a:lnSpc>
                      </a:pPr>
                      <a:r>
                        <a:rPr lang="en-US" sz="1200" b="1" dirty="0"/>
                        <a:t>Netherlands</a:t>
                      </a:r>
                    </a:p>
                  </a:txBody>
                  <a:tcPr marT="91440">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CE2F5"/>
                    </a:solidFill>
                  </a:tcPr>
                </a:tc>
                <a:tc>
                  <a:txBody>
                    <a:bodyPr/>
                    <a:lstStyle/>
                    <a:p>
                      <a:pPr>
                        <a:lnSpc>
                          <a:spcPts val="1900"/>
                        </a:lnSpc>
                      </a:pPr>
                      <a:r>
                        <a:rPr lang="en-US" sz="1200" spc="-30" baseline="0" dirty="0"/>
                        <a:t>DSM Engineering Plastics Co., Ltd.</a:t>
                      </a:r>
                    </a:p>
                  </a:txBody>
                  <a:tcPr marT="91440">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FF0F7"/>
                    </a:solidFill>
                  </a:tcPr>
                </a:tc>
                <a:extLst>
                  <a:ext uri="{0D108BD9-81ED-4DB2-BD59-A6C34878D82A}">
                    <a16:rowId xmlns:a16="http://schemas.microsoft.com/office/drawing/2014/main" val="10004"/>
                  </a:ext>
                </a:extLst>
              </a:tr>
              <a:tr h="397302">
                <a:tc>
                  <a:txBody>
                    <a:bodyPr/>
                    <a:lstStyle/>
                    <a:p>
                      <a:pPr>
                        <a:lnSpc>
                          <a:spcPts val="1900"/>
                        </a:lnSpc>
                      </a:pPr>
                      <a:r>
                        <a:rPr lang="en-US" sz="1200" b="1" dirty="0"/>
                        <a:t>United Kingdom</a:t>
                      </a:r>
                    </a:p>
                  </a:txBody>
                  <a:tcPr marT="91440">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CE2F5"/>
                    </a:solidFill>
                  </a:tcPr>
                </a:tc>
                <a:tc>
                  <a:txBody>
                    <a:bodyPr/>
                    <a:lstStyle/>
                    <a:p>
                      <a:pPr>
                        <a:lnSpc>
                          <a:spcPts val="1900"/>
                        </a:lnSpc>
                      </a:pPr>
                      <a:r>
                        <a:rPr lang="en-US" sz="1200" dirty="0"/>
                        <a:t>Diodes Inc.</a:t>
                      </a:r>
                    </a:p>
                  </a:txBody>
                  <a:tcPr marT="91440">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extLst>
                  <a:ext uri="{0D108BD9-81ED-4DB2-BD59-A6C34878D82A}">
                    <a16:rowId xmlns:a16="http://schemas.microsoft.com/office/drawing/2014/main" val="10005"/>
                  </a:ext>
                </a:extLst>
              </a:tr>
            </a:tbl>
          </a:graphicData>
        </a:graphic>
      </p:graphicFrame>
      <p:pic>
        <p:nvPicPr>
          <p:cNvPr id="18" name="Picture 17">
            <a:extLst>
              <a:ext uri="{FF2B5EF4-FFF2-40B4-BE49-F238E27FC236}">
                <a16:creationId xmlns:a16="http://schemas.microsoft.com/office/drawing/2014/main" id="{972BB14A-5C5A-402C-9EB7-335DAC7995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0200" y="2082800"/>
            <a:ext cx="3683000" cy="3263900"/>
          </a:xfrm>
          <a:prstGeom prst="rect">
            <a:avLst/>
          </a:prstGeom>
        </p:spPr>
      </p:pic>
    </p:spTree>
    <p:extLst>
      <p:ext uri="{BB962C8B-B14F-4D97-AF65-F5344CB8AC3E}">
        <p14:creationId xmlns:p14="http://schemas.microsoft.com/office/powerpoint/2010/main" val="27646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2309255" y="2591326"/>
            <a:ext cx="4537592" cy="1692771"/>
          </a:xfrm>
        </p:spPr>
        <p:txBody>
          <a:bodyPr wrap="square"/>
          <a:lstStyle/>
          <a:p>
            <a:r>
              <a:rPr lang="en-US" dirty="0"/>
              <a:t>Us companies go global</a:t>
            </a:r>
          </a:p>
        </p:txBody>
      </p:sp>
      <p:sp>
        <p:nvSpPr>
          <p:cNvPr id="2" name="Picture Placeholder 1"/>
          <p:cNvSpPr>
            <a:spLocks noGrp="1"/>
          </p:cNvSpPr>
          <p:nvPr>
            <p:ph type="pic" sz="quarter" idx="12"/>
          </p:nvPr>
        </p:nvSpPr>
        <p:spPr>
          <a:xfrm>
            <a:off x="2002018" y="4286102"/>
            <a:ext cx="301752" cy="301752"/>
          </a:xfrm>
        </p:spPr>
      </p:sp>
    </p:spTree>
    <p:extLst>
      <p:ext uri="{BB962C8B-B14F-4D97-AF65-F5344CB8AC3E}">
        <p14:creationId xmlns:p14="http://schemas.microsoft.com/office/powerpoint/2010/main" val="260017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Born in the USA, Adopted Globally </a:t>
            </a:r>
          </a:p>
        </p:txBody>
      </p:sp>
      <p:sp>
        <p:nvSpPr>
          <p:cNvPr id="4" name="Rectangle 3">
            <a:extLst>
              <a:ext uri="{FF2B5EF4-FFF2-40B4-BE49-F238E27FC236}">
                <a16:creationId xmlns:a16="http://schemas.microsoft.com/office/drawing/2014/main" id="{066756F4-A026-49C1-9604-52033E6E81C7}"/>
              </a:ext>
            </a:extLst>
          </p:cNvPr>
          <p:cNvSpPr/>
          <p:nvPr/>
        </p:nvSpPr>
        <p:spPr>
          <a:xfrm>
            <a:off x="196345" y="647033"/>
            <a:ext cx="4572000" cy="338554"/>
          </a:xfrm>
          <a:prstGeom prst="rect">
            <a:avLst/>
          </a:prstGeom>
        </p:spPr>
        <p:txBody>
          <a:bodyPr>
            <a:spAutoFit/>
          </a:bodyPr>
          <a:lstStyle/>
          <a:p>
            <a:pPr marL="0" lvl="1"/>
            <a:r>
              <a:rPr lang="en-US" sz="1600" dirty="0">
                <a:solidFill>
                  <a:srgbClr val="767676"/>
                </a:solidFill>
              </a:rPr>
              <a:t>Percentage of Revenues Generated Overseas</a:t>
            </a:r>
          </a:p>
        </p:txBody>
      </p:sp>
      <p:grpSp>
        <p:nvGrpSpPr>
          <p:cNvPr id="15" name="Group 14">
            <a:extLst>
              <a:ext uri="{FF2B5EF4-FFF2-40B4-BE49-F238E27FC236}">
                <a16:creationId xmlns:a16="http://schemas.microsoft.com/office/drawing/2014/main" id="{4C2D9074-420B-4B0F-8782-9FFEBE8AA129}"/>
              </a:ext>
            </a:extLst>
          </p:cNvPr>
          <p:cNvGrpSpPr/>
          <p:nvPr/>
        </p:nvGrpSpPr>
        <p:grpSpPr>
          <a:xfrm>
            <a:off x="318476" y="3031321"/>
            <a:ext cx="8484745" cy="2373255"/>
            <a:chOff x="320536" y="3031119"/>
            <a:chExt cx="8484745" cy="2373255"/>
          </a:xfrm>
        </p:grpSpPr>
        <p:sp>
          <p:nvSpPr>
            <p:cNvPr id="19" name="Qualcomm">
              <a:extLst>
                <a:ext uri="{FF2B5EF4-FFF2-40B4-BE49-F238E27FC236}">
                  <a16:creationId xmlns:a16="http://schemas.microsoft.com/office/drawing/2014/main" id="{78586B6D-5A12-4D5F-BE4D-4DC04802152E}"/>
                </a:ext>
              </a:extLst>
            </p:cNvPr>
            <p:cNvSpPr>
              <a:spLocks noChangeArrowheads="1"/>
            </p:cNvSpPr>
            <p:nvPr/>
          </p:nvSpPr>
          <p:spPr bwMode="gray">
            <a:xfrm>
              <a:off x="6924054" y="4980473"/>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0" name="Chevron">
              <a:extLst>
                <a:ext uri="{FF2B5EF4-FFF2-40B4-BE49-F238E27FC236}">
                  <a16:creationId xmlns:a16="http://schemas.microsoft.com/office/drawing/2014/main" id="{A1BF1240-2A22-4C66-9B2C-416EE875759F}"/>
                </a:ext>
              </a:extLst>
            </p:cNvPr>
            <p:cNvSpPr>
              <a:spLocks noChangeArrowheads="1"/>
            </p:cNvSpPr>
            <p:nvPr/>
          </p:nvSpPr>
          <p:spPr bwMode="gray">
            <a:xfrm>
              <a:off x="4712145" y="4982061"/>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1" name="Heinz">
              <a:extLst>
                <a:ext uri="{FF2B5EF4-FFF2-40B4-BE49-F238E27FC236}">
                  <a16:creationId xmlns:a16="http://schemas.microsoft.com/office/drawing/2014/main" id="{543D37D7-6881-44A6-A3F9-8A081F3C355E}"/>
                </a:ext>
              </a:extLst>
            </p:cNvPr>
            <p:cNvSpPr>
              <a:spLocks noChangeArrowheads="1"/>
            </p:cNvSpPr>
            <p:nvPr/>
          </p:nvSpPr>
          <p:spPr bwMode="gray">
            <a:xfrm>
              <a:off x="2497060" y="4982061"/>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2" name="Coca-Cola">
              <a:extLst>
                <a:ext uri="{FF2B5EF4-FFF2-40B4-BE49-F238E27FC236}">
                  <a16:creationId xmlns:a16="http://schemas.microsoft.com/office/drawing/2014/main" id="{252AF99E-49C9-47E8-8064-9E18AFB99CB5}"/>
                </a:ext>
              </a:extLst>
            </p:cNvPr>
            <p:cNvSpPr>
              <a:spLocks noChangeArrowheads="1"/>
            </p:cNvSpPr>
            <p:nvPr/>
          </p:nvSpPr>
          <p:spPr bwMode="gray">
            <a:xfrm>
              <a:off x="327839" y="4991624"/>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3" name="3M">
              <a:extLst>
                <a:ext uri="{FF2B5EF4-FFF2-40B4-BE49-F238E27FC236}">
                  <a16:creationId xmlns:a16="http://schemas.microsoft.com/office/drawing/2014/main" id="{94BC3302-CA0E-44FE-930B-60FBAD2F52DE}"/>
                </a:ext>
              </a:extLst>
            </p:cNvPr>
            <p:cNvSpPr>
              <a:spLocks noChangeArrowheads="1"/>
            </p:cNvSpPr>
            <p:nvPr/>
          </p:nvSpPr>
          <p:spPr bwMode="gray">
            <a:xfrm>
              <a:off x="6930443" y="3038999"/>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4" name="Apple">
              <a:extLst>
                <a:ext uri="{FF2B5EF4-FFF2-40B4-BE49-F238E27FC236}">
                  <a16:creationId xmlns:a16="http://schemas.microsoft.com/office/drawing/2014/main" id="{30DA5D77-B0A6-4DE7-90F0-55B72753A12A}"/>
                </a:ext>
              </a:extLst>
            </p:cNvPr>
            <p:cNvSpPr>
              <a:spLocks noChangeArrowheads="1"/>
            </p:cNvSpPr>
            <p:nvPr/>
          </p:nvSpPr>
          <p:spPr bwMode="gray">
            <a:xfrm>
              <a:off x="4711159" y="3031119"/>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5" name="Avon">
              <a:extLst>
                <a:ext uri="{FF2B5EF4-FFF2-40B4-BE49-F238E27FC236}">
                  <a16:creationId xmlns:a16="http://schemas.microsoft.com/office/drawing/2014/main" id="{AC7C7D60-6915-4122-B6D1-79234A23E5FD}"/>
                </a:ext>
              </a:extLst>
            </p:cNvPr>
            <p:cNvSpPr>
              <a:spLocks noChangeArrowheads="1"/>
            </p:cNvSpPr>
            <p:nvPr/>
          </p:nvSpPr>
          <p:spPr bwMode="gray">
            <a:xfrm>
              <a:off x="2493930" y="3038999"/>
              <a:ext cx="1873250"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sp>
          <p:nvSpPr>
            <p:cNvPr id="26" name="Nike">
              <a:extLst>
                <a:ext uri="{FF2B5EF4-FFF2-40B4-BE49-F238E27FC236}">
                  <a16:creationId xmlns:a16="http://schemas.microsoft.com/office/drawing/2014/main" id="{F32E0776-F0B1-4F3A-839F-68B460E3FEB9}"/>
                </a:ext>
              </a:extLst>
            </p:cNvPr>
            <p:cNvSpPr>
              <a:spLocks noChangeArrowheads="1"/>
            </p:cNvSpPr>
            <p:nvPr/>
          </p:nvSpPr>
          <p:spPr bwMode="gray">
            <a:xfrm>
              <a:off x="320536" y="3042184"/>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endParaRPr kumimoji="0" lang="en-US" sz="1800" b="1" i="0" u="none" strike="noStrike" kern="1200" cap="none" spc="0" normalizeH="0" baseline="0" noProof="0" dirty="0">
                <a:ln>
                  <a:noFill/>
                </a:ln>
                <a:solidFill>
                  <a:srgbClr val="005598"/>
                </a:solidFill>
                <a:effectLst/>
                <a:uLnTx/>
                <a:uFillTx/>
                <a:latin typeface="Arial" pitchFamily="34" charset="0"/>
                <a:ea typeface="+mn-ea"/>
                <a:cs typeface="+mn-cs"/>
              </a:endParaRPr>
            </a:p>
          </p:txBody>
        </p:sp>
      </p:grpSp>
      <p:sp>
        <p:nvSpPr>
          <p:cNvPr id="27" name="Slide Number Placeholder 2">
            <a:extLst>
              <a:ext uri="{FF2B5EF4-FFF2-40B4-BE49-F238E27FC236}">
                <a16:creationId xmlns:a16="http://schemas.microsoft.com/office/drawing/2014/main" id="{19B425AE-C67D-4709-9722-B9F9341242E6}"/>
              </a:ext>
            </a:extLst>
          </p:cNvPr>
          <p:cNvSpPr>
            <a:spLocks noGrp="1"/>
          </p:cNvSpPr>
          <p:nvPr>
            <p:ph type="sldNum" sz="quarter" idx="4"/>
          </p:nvPr>
        </p:nvSpPr>
        <p:spPr>
          <a:xfrm>
            <a:off x="8504434" y="6536549"/>
            <a:ext cx="365760" cy="1645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Text Placeholder 3">
            <a:extLst>
              <a:ext uri="{FF2B5EF4-FFF2-40B4-BE49-F238E27FC236}">
                <a16:creationId xmlns:a16="http://schemas.microsoft.com/office/drawing/2014/main" id="{DB978CA2-F748-4DB6-AFC8-4EE197B74005}"/>
              </a:ext>
            </a:extLst>
          </p:cNvPr>
          <p:cNvSpPr>
            <a:spLocks noGrp="1"/>
          </p:cNvSpPr>
          <p:nvPr>
            <p:ph type="body" sz="quarter" idx="26"/>
          </p:nvPr>
        </p:nvSpPr>
        <p:spPr>
          <a:xfrm>
            <a:off x="274320" y="6279920"/>
            <a:ext cx="8503920" cy="415498"/>
          </a:xfrm>
        </p:spPr>
        <p:txBody>
          <a:bodyPr/>
          <a:lstStyle/>
          <a:p>
            <a:r>
              <a:rPr lang="en-US" dirty="0"/>
              <a:t>Sources: Data is as of company’s latest financial statements: May 31, 2018 (Nike, Inc.), December 31, 2018 (McDonald’s Corp., eBay Inc., 3M Co., Mastercard Incorporated, Alphabet (represented by Google Inc.)., Chevron Corp.), September 30, 2018 (Qualcomm, Inc.). Foreign Revenue is based on Total Revenue – Domestic Revenue. Logos are trademarks of their respective owners and are used for illustrative purposes and should not be construed as an endorsement or sponsorship of Franklin Templeton Investments.</a:t>
            </a:r>
          </a:p>
        </p:txBody>
      </p:sp>
      <p:sp>
        <p:nvSpPr>
          <p:cNvPr id="29" name="3M Box">
            <a:extLst>
              <a:ext uri="{FF2B5EF4-FFF2-40B4-BE49-F238E27FC236}">
                <a16:creationId xmlns:a16="http://schemas.microsoft.com/office/drawing/2014/main" id="{61AAA040-7A08-4E07-A9F4-F47E478F1314}"/>
              </a:ext>
            </a:extLst>
          </p:cNvPr>
          <p:cNvSpPr>
            <a:spLocks noChangeArrowheads="1"/>
          </p:cNvSpPr>
          <p:nvPr/>
        </p:nvSpPr>
        <p:spPr bwMode="gray">
          <a:xfrm>
            <a:off x="6874919" y="189286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 name="Qualcomm Box">
            <a:extLst>
              <a:ext uri="{FF2B5EF4-FFF2-40B4-BE49-F238E27FC236}">
                <a16:creationId xmlns:a16="http://schemas.microsoft.com/office/drawing/2014/main" id="{0A0F35E3-64B1-4235-A5D8-EDA9252A3166}"/>
              </a:ext>
            </a:extLst>
          </p:cNvPr>
          <p:cNvSpPr>
            <a:spLocks noChangeArrowheads="1"/>
          </p:cNvSpPr>
          <p:nvPr/>
        </p:nvSpPr>
        <p:spPr bwMode="gray">
          <a:xfrm>
            <a:off x="6879682" y="3847075"/>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 name="Chevron Box">
            <a:extLst>
              <a:ext uri="{FF2B5EF4-FFF2-40B4-BE49-F238E27FC236}">
                <a16:creationId xmlns:a16="http://schemas.microsoft.com/office/drawing/2014/main" id="{D73560A2-ADF5-4CA0-9BC5-1DBF92FFBD58}"/>
              </a:ext>
            </a:extLst>
          </p:cNvPr>
          <p:cNvSpPr>
            <a:spLocks noChangeArrowheads="1"/>
          </p:cNvSpPr>
          <p:nvPr/>
        </p:nvSpPr>
        <p:spPr bwMode="gray">
          <a:xfrm>
            <a:off x="4664597" y="3847075"/>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 name="Heinz Box">
            <a:extLst>
              <a:ext uri="{FF2B5EF4-FFF2-40B4-BE49-F238E27FC236}">
                <a16:creationId xmlns:a16="http://schemas.microsoft.com/office/drawing/2014/main" id="{85815FA5-67F3-452A-B48B-324B19DCC30B}"/>
              </a:ext>
            </a:extLst>
          </p:cNvPr>
          <p:cNvSpPr>
            <a:spLocks noChangeArrowheads="1"/>
          </p:cNvSpPr>
          <p:nvPr/>
        </p:nvSpPr>
        <p:spPr bwMode="gray">
          <a:xfrm>
            <a:off x="2449513" y="3847075"/>
            <a:ext cx="1966912"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 name="Coca-Cola Box">
            <a:extLst>
              <a:ext uri="{FF2B5EF4-FFF2-40B4-BE49-F238E27FC236}">
                <a16:creationId xmlns:a16="http://schemas.microsoft.com/office/drawing/2014/main" id="{6FDF07D5-78EF-4432-9C13-10E5D82D4EA7}"/>
              </a:ext>
            </a:extLst>
          </p:cNvPr>
          <p:cNvSpPr>
            <a:spLocks noChangeArrowheads="1"/>
          </p:cNvSpPr>
          <p:nvPr/>
        </p:nvSpPr>
        <p:spPr bwMode="gray">
          <a:xfrm>
            <a:off x="280292" y="3847075"/>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 name="Apple Box">
            <a:extLst>
              <a:ext uri="{FF2B5EF4-FFF2-40B4-BE49-F238E27FC236}">
                <a16:creationId xmlns:a16="http://schemas.microsoft.com/office/drawing/2014/main" id="{1F9DF551-2186-493C-90B2-0BD8E5412EB6}"/>
              </a:ext>
            </a:extLst>
          </p:cNvPr>
          <p:cNvSpPr>
            <a:spLocks noChangeArrowheads="1"/>
          </p:cNvSpPr>
          <p:nvPr/>
        </p:nvSpPr>
        <p:spPr bwMode="gray">
          <a:xfrm>
            <a:off x="4659835" y="189286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 name="Avon Box">
            <a:extLst>
              <a:ext uri="{FF2B5EF4-FFF2-40B4-BE49-F238E27FC236}">
                <a16:creationId xmlns:a16="http://schemas.microsoft.com/office/drawing/2014/main" id="{1C6B3789-8B97-4729-A602-E5A6AF116644}"/>
              </a:ext>
            </a:extLst>
          </p:cNvPr>
          <p:cNvSpPr>
            <a:spLocks noChangeArrowheads="1"/>
          </p:cNvSpPr>
          <p:nvPr/>
        </p:nvSpPr>
        <p:spPr bwMode="gray">
          <a:xfrm>
            <a:off x="2444750" y="1892863"/>
            <a:ext cx="1966913"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 name="Nike Box">
            <a:extLst>
              <a:ext uri="{FF2B5EF4-FFF2-40B4-BE49-F238E27FC236}">
                <a16:creationId xmlns:a16="http://schemas.microsoft.com/office/drawing/2014/main" id="{F7C31788-6E60-497B-A918-CD085C3732AB}"/>
              </a:ext>
            </a:extLst>
          </p:cNvPr>
          <p:cNvSpPr>
            <a:spLocks noChangeArrowheads="1"/>
          </p:cNvSpPr>
          <p:nvPr/>
        </p:nvSpPr>
        <p:spPr bwMode="gray">
          <a:xfrm>
            <a:off x="275529" y="189286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37" name="Group 36">
            <a:extLst>
              <a:ext uri="{FF2B5EF4-FFF2-40B4-BE49-F238E27FC236}">
                <a16:creationId xmlns:a16="http://schemas.microsoft.com/office/drawing/2014/main" id="{383499E1-330F-4056-8C96-E05E68D0F589}"/>
              </a:ext>
            </a:extLst>
          </p:cNvPr>
          <p:cNvGrpSpPr/>
          <p:nvPr/>
        </p:nvGrpSpPr>
        <p:grpSpPr>
          <a:xfrm>
            <a:off x="320536" y="3031119"/>
            <a:ext cx="8484745" cy="2373255"/>
            <a:chOff x="320536" y="3031119"/>
            <a:chExt cx="8484745" cy="2373255"/>
          </a:xfrm>
        </p:grpSpPr>
        <p:sp>
          <p:nvSpPr>
            <p:cNvPr id="38" name="Qualcomm">
              <a:extLst>
                <a:ext uri="{FF2B5EF4-FFF2-40B4-BE49-F238E27FC236}">
                  <a16:creationId xmlns:a16="http://schemas.microsoft.com/office/drawing/2014/main" id="{31A1C7D0-3785-4F50-9376-1FD9BC3DF700}"/>
                </a:ext>
              </a:extLst>
            </p:cNvPr>
            <p:cNvSpPr>
              <a:spLocks noChangeArrowheads="1"/>
            </p:cNvSpPr>
            <p:nvPr/>
          </p:nvSpPr>
          <p:spPr bwMode="gray">
            <a:xfrm>
              <a:off x="6924054" y="4980473"/>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97%</a:t>
              </a:r>
            </a:p>
          </p:txBody>
        </p:sp>
        <p:sp>
          <p:nvSpPr>
            <p:cNvPr id="39" name="Chevron">
              <a:extLst>
                <a:ext uri="{FF2B5EF4-FFF2-40B4-BE49-F238E27FC236}">
                  <a16:creationId xmlns:a16="http://schemas.microsoft.com/office/drawing/2014/main" id="{A2816F8E-939E-4B68-9B5D-007B43CF736A}"/>
                </a:ext>
              </a:extLst>
            </p:cNvPr>
            <p:cNvSpPr>
              <a:spLocks noChangeArrowheads="1"/>
            </p:cNvSpPr>
            <p:nvPr/>
          </p:nvSpPr>
          <p:spPr bwMode="gray">
            <a:xfrm>
              <a:off x="4712145" y="4982061"/>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59%</a:t>
              </a:r>
            </a:p>
          </p:txBody>
        </p:sp>
        <p:sp>
          <p:nvSpPr>
            <p:cNvPr id="40" name="Heinz">
              <a:extLst>
                <a:ext uri="{FF2B5EF4-FFF2-40B4-BE49-F238E27FC236}">
                  <a16:creationId xmlns:a16="http://schemas.microsoft.com/office/drawing/2014/main" id="{7B8BFFF9-161F-4DB6-B810-021321A4544E}"/>
                </a:ext>
              </a:extLst>
            </p:cNvPr>
            <p:cNvSpPr>
              <a:spLocks noChangeArrowheads="1"/>
            </p:cNvSpPr>
            <p:nvPr/>
          </p:nvSpPr>
          <p:spPr bwMode="gray">
            <a:xfrm>
              <a:off x="2497060" y="4982061"/>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54%</a:t>
              </a:r>
            </a:p>
          </p:txBody>
        </p:sp>
        <p:sp>
          <p:nvSpPr>
            <p:cNvPr id="41" name="Coca-Cola">
              <a:extLst>
                <a:ext uri="{FF2B5EF4-FFF2-40B4-BE49-F238E27FC236}">
                  <a16:creationId xmlns:a16="http://schemas.microsoft.com/office/drawing/2014/main" id="{8FD02A9D-857A-4AA1-86D7-79E05E0233C7}"/>
                </a:ext>
              </a:extLst>
            </p:cNvPr>
            <p:cNvSpPr>
              <a:spLocks noChangeArrowheads="1"/>
            </p:cNvSpPr>
            <p:nvPr/>
          </p:nvSpPr>
          <p:spPr bwMode="gray">
            <a:xfrm>
              <a:off x="327839" y="4991624"/>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lang="en-US" sz="2200" b="1" dirty="0">
                  <a:solidFill>
                    <a:srgbClr val="005598"/>
                  </a:solidFill>
                  <a:latin typeface="Arial" pitchFamily="34" charset="0"/>
                </a:rPr>
                <a:t>67</a:t>
              </a: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a:t>
              </a:r>
            </a:p>
          </p:txBody>
        </p:sp>
        <p:sp>
          <p:nvSpPr>
            <p:cNvPr id="42" name="3M">
              <a:extLst>
                <a:ext uri="{FF2B5EF4-FFF2-40B4-BE49-F238E27FC236}">
                  <a16:creationId xmlns:a16="http://schemas.microsoft.com/office/drawing/2014/main" id="{0558BDB7-401D-413D-AD13-E06ACEC9C3BE}"/>
                </a:ext>
              </a:extLst>
            </p:cNvPr>
            <p:cNvSpPr>
              <a:spLocks noChangeArrowheads="1"/>
            </p:cNvSpPr>
            <p:nvPr/>
          </p:nvSpPr>
          <p:spPr bwMode="gray">
            <a:xfrm>
              <a:off x="6930443" y="3038999"/>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61%</a:t>
              </a:r>
            </a:p>
          </p:txBody>
        </p:sp>
        <p:sp>
          <p:nvSpPr>
            <p:cNvPr id="43" name="Apple">
              <a:extLst>
                <a:ext uri="{FF2B5EF4-FFF2-40B4-BE49-F238E27FC236}">
                  <a16:creationId xmlns:a16="http://schemas.microsoft.com/office/drawing/2014/main" id="{218F7F80-E44C-4E54-8191-366DBC3D869C}"/>
                </a:ext>
              </a:extLst>
            </p:cNvPr>
            <p:cNvSpPr>
              <a:spLocks noChangeArrowheads="1"/>
            </p:cNvSpPr>
            <p:nvPr/>
          </p:nvSpPr>
          <p:spPr bwMode="gray">
            <a:xfrm>
              <a:off x="4711159" y="3031119"/>
              <a:ext cx="1874838" cy="412750"/>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59%</a:t>
              </a:r>
            </a:p>
          </p:txBody>
        </p:sp>
        <p:sp>
          <p:nvSpPr>
            <p:cNvPr id="44" name="Avon">
              <a:extLst>
                <a:ext uri="{FF2B5EF4-FFF2-40B4-BE49-F238E27FC236}">
                  <a16:creationId xmlns:a16="http://schemas.microsoft.com/office/drawing/2014/main" id="{D61F7C4A-5904-48E2-96D2-7442DA783A1E}"/>
                </a:ext>
              </a:extLst>
            </p:cNvPr>
            <p:cNvSpPr>
              <a:spLocks noChangeArrowheads="1"/>
            </p:cNvSpPr>
            <p:nvPr/>
          </p:nvSpPr>
          <p:spPr bwMode="gray">
            <a:xfrm>
              <a:off x="2493930" y="3038999"/>
              <a:ext cx="1873250"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lang="en-US" sz="2200" b="1" dirty="0">
                  <a:solidFill>
                    <a:srgbClr val="005598"/>
                  </a:solidFill>
                  <a:latin typeface="Arial" pitchFamily="34" charset="0"/>
                </a:rPr>
                <a:t>65</a:t>
              </a: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a:t>
              </a:r>
            </a:p>
          </p:txBody>
        </p:sp>
        <p:sp>
          <p:nvSpPr>
            <p:cNvPr id="45" name="Nike">
              <a:extLst>
                <a:ext uri="{FF2B5EF4-FFF2-40B4-BE49-F238E27FC236}">
                  <a16:creationId xmlns:a16="http://schemas.microsoft.com/office/drawing/2014/main" id="{478C17B4-95C1-4D39-B12E-5436244E7DAA}"/>
                </a:ext>
              </a:extLst>
            </p:cNvPr>
            <p:cNvSpPr>
              <a:spLocks noChangeArrowheads="1"/>
            </p:cNvSpPr>
            <p:nvPr/>
          </p:nvSpPr>
          <p:spPr bwMode="gray">
            <a:xfrm>
              <a:off x="320536" y="3042184"/>
              <a:ext cx="1874838" cy="411163"/>
            </a:xfrm>
            <a:prstGeom prst="rect">
              <a:avLst/>
            </a:prstGeom>
            <a:solidFill>
              <a:srgbClr val="DFF0F7"/>
            </a:solidFill>
            <a:ln>
              <a:noFill/>
            </a:ln>
          </p:spPr>
          <p:txBody>
            <a:bodyPr wrap="none" lIns="0" tIns="0" rIns="45720" bIns="0" anchor="ctr"/>
            <a:lstStyle/>
            <a:p>
              <a:pPr marL="0" marR="0" lvl="0" indent="0" algn="ctr" defTabSz="914400" rtl="0" eaLnBrk="1" fontAlgn="auto" latinLnBrk="0" hangingPunct="1">
                <a:lnSpc>
                  <a:spcPct val="100000"/>
                </a:lnSpc>
                <a:spcBef>
                  <a:spcPct val="15000"/>
                </a:spcBef>
                <a:spcAft>
                  <a:spcPts val="0"/>
                </a:spcAft>
                <a:buClr>
                  <a:srgbClr val="004FA6"/>
                </a:buClr>
                <a:buSzPct val="115000"/>
                <a:buFontTx/>
                <a:buNone/>
                <a:tabLst/>
                <a:defRPr/>
              </a:pPr>
              <a:r>
                <a:rPr kumimoji="0" lang="en-US" sz="2200" b="1" i="0" u="none" strike="noStrike" kern="1200" cap="none" spc="0" normalizeH="0" baseline="0" noProof="0" dirty="0">
                  <a:ln>
                    <a:noFill/>
                  </a:ln>
                  <a:solidFill>
                    <a:srgbClr val="005598"/>
                  </a:solidFill>
                  <a:effectLst/>
                  <a:uLnTx/>
                  <a:uFillTx/>
                  <a:latin typeface="Arial" pitchFamily="34" charset="0"/>
                  <a:ea typeface="+mn-ea"/>
                  <a:cs typeface="+mn-cs"/>
                </a:rPr>
                <a:t>64</a:t>
              </a:r>
              <a:r>
                <a:rPr kumimoji="0" lang="en-US" sz="1800" b="1" i="0" u="none" strike="noStrike" kern="1200" cap="none" spc="0" normalizeH="0" baseline="0" noProof="0" dirty="0">
                  <a:ln>
                    <a:noFill/>
                  </a:ln>
                  <a:solidFill>
                    <a:srgbClr val="005598"/>
                  </a:solidFill>
                  <a:effectLst/>
                  <a:uLnTx/>
                  <a:uFillTx/>
                  <a:latin typeface="Arial" pitchFamily="34" charset="0"/>
                  <a:ea typeface="+mn-ea"/>
                  <a:cs typeface="+mn-cs"/>
                </a:rPr>
                <a:t>%</a:t>
              </a:r>
            </a:p>
          </p:txBody>
        </p:sp>
      </p:grpSp>
      <p:pic>
        <p:nvPicPr>
          <p:cNvPr id="46" name="Picture 45">
            <a:extLst>
              <a:ext uri="{FF2B5EF4-FFF2-40B4-BE49-F238E27FC236}">
                <a16:creationId xmlns:a16="http://schemas.microsoft.com/office/drawing/2014/main" id="{C69F9B7F-EFE8-42C8-8FFF-41E0D44B8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3" y="2033955"/>
            <a:ext cx="838198" cy="838198"/>
          </a:xfrm>
          <a:prstGeom prst="rect">
            <a:avLst/>
          </a:prstGeom>
        </p:spPr>
      </p:pic>
      <p:pic>
        <p:nvPicPr>
          <p:cNvPr id="47" name="Picture 46">
            <a:extLst>
              <a:ext uri="{FF2B5EF4-FFF2-40B4-BE49-F238E27FC236}">
                <a16:creationId xmlns:a16="http://schemas.microsoft.com/office/drawing/2014/main" id="{45DB92F9-3ED7-47B7-A929-2C2AF35DC73B}"/>
              </a:ext>
            </a:extLst>
          </p:cNvPr>
          <p:cNvPicPr>
            <a:picLocks noChangeAspect="1"/>
          </p:cNvPicPr>
          <p:nvPr/>
        </p:nvPicPr>
        <p:blipFill>
          <a:blip r:embed="rId4"/>
          <a:stretch>
            <a:fillRect/>
          </a:stretch>
        </p:blipFill>
        <p:spPr>
          <a:xfrm>
            <a:off x="4985834" y="2243106"/>
            <a:ext cx="1277246" cy="511818"/>
          </a:xfrm>
          <a:prstGeom prst="rect">
            <a:avLst/>
          </a:prstGeom>
        </p:spPr>
      </p:pic>
      <p:pic>
        <p:nvPicPr>
          <p:cNvPr id="48" name="Picture 47">
            <a:extLst>
              <a:ext uri="{FF2B5EF4-FFF2-40B4-BE49-F238E27FC236}">
                <a16:creationId xmlns:a16="http://schemas.microsoft.com/office/drawing/2014/main" id="{57C8C47F-DBA5-454D-9961-A5E2DC0BD3B3}"/>
              </a:ext>
            </a:extLst>
          </p:cNvPr>
          <p:cNvPicPr>
            <a:picLocks noChangeAspect="1"/>
          </p:cNvPicPr>
          <p:nvPr/>
        </p:nvPicPr>
        <p:blipFill>
          <a:blip r:embed="rId5"/>
          <a:stretch>
            <a:fillRect/>
          </a:stretch>
        </p:blipFill>
        <p:spPr>
          <a:xfrm>
            <a:off x="7380721" y="2262554"/>
            <a:ext cx="926122" cy="476735"/>
          </a:xfrm>
          <a:prstGeom prst="rect">
            <a:avLst/>
          </a:prstGeom>
        </p:spPr>
      </p:pic>
      <p:pic>
        <p:nvPicPr>
          <p:cNvPr id="50" name="Picture 49">
            <a:extLst>
              <a:ext uri="{FF2B5EF4-FFF2-40B4-BE49-F238E27FC236}">
                <a16:creationId xmlns:a16="http://schemas.microsoft.com/office/drawing/2014/main" id="{84A2CAE0-703D-4166-B3A0-FC1D7741B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2975" y="4005385"/>
            <a:ext cx="667997" cy="746756"/>
          </a:xfrm>
          <a:prstGeom prst="rect">
            <a:avLst/>
          </a:prstGeom>
        </p:spPr>
      </p:pic>
      <p:pic>
        <p:nvPicPr>
          <p:cNvPr id="51" name="Picture 50">
            <a:extLst>
              <a:ext uri="{FF2B5EF4-FFF2-40B4-BE49-F238E27FC236}">
                <a16:creationId xmlns:a16="http://schemas.microsoft.com/office/drawing/2014/main" id="{4ACF0F7C-B2E7-4CC3-A05C-96898E367E6C}"/>
              </a:ext>
            </a:extLst>
          </p:cNvPr>
          <p:cNvPicPr>
            <a:picLocks noChangeAspect="1"/>
          </p:cNvPicPr>
          <p:nvPr/>
        </p:nvPicPr>
        <p:blipFill>
          <a:blip r:embed="rId7"/>
          <a:stretch>
            <a:fillRect/>
          </a:stretch>
        </p:blipFill>
        <p:spPr>
          <a:xfrm>
            <a:off x="7071655" y="4352075"/>
            <a:ext cx="1579799" cy="305610"/>
          </a:xfrm>
          <a:prstGeom prst="rect">
            <a:avLst/>
          </a:prstGeom>
        </p:spPr>
      </p:pic>
      <p:pic>
        <p:nvPicPr>
          <p:cNvPr id="52" name="Picture 51">
            <a:extLst>
              <a:ext uri="{FF2B5EF4-FFF2-40B4-BE49-F238E27FC236}">
                <a16:creationId xmlns:a16="http://schemas.microsoft.com/office/drawing/2014/main" id="{2AFCB4B3-2D42-4971-8B74-9A219FFD0F4D}"/>
              </a:ext>
            </a:extLst>
          </p:cNvPr>
          <p:cNvPicPr>
            <a:picLocks noChangeAspect="1"/>
          </p:cNvPicPr>
          <p:nvPr/>
        </p:nvPicPr>
        <p:blipFill>
          <a:blip r:embed="rId8"/>
          <a:stretch>
            <a:fillRect/>
          </a:stretch>
        </p:blipFill>
        <p:spPr>
          <a:xfrm>
            <a:off x="2867431" y="2194560"/>
            <a:ext cx="1151414" cy="602440"/>
          </a:xfrm>
          <a:prstGeom prst="rect">
            <a:avLst/>
          </a:prstGeom>
        </p:spPr>
      </p:pic>
      <p:pic>
        <p:nvPicPr>
          <p:cNvPr id="53" name="Picture 52">
            <a:extLst>
              <a:ext uri="{FF2B5EF4-FFF2-40B4-BE49-F238E27FC236}">
                <a16:creationId xmlns:a16="http://schemas.microsoft.com/office/drawing/2014/main" id="{2C4B0FB5-DB2D-46F9-830B-48D774E8CA7F}"/>
              </a:ext>
            </a:extLst>
          </p:cNvPr>
          <p:cNvPicPr>
            <a:picLocks noChangeAspect="1"/>
          </p:cNvPicPr>
          <p:nvPr/>
        </p:nvPicPr>
        <p:blipFill>
          <a:blip r:embed="rId9"/>
          <a:stretch>
            <a:fillRect/>
          </a:stretch>
        </p:blipFill>
        <p:spPr>
          <a:xfrm>
            <a:off x="2685450" y="4257187"/>
            <a:ext cx="1467662" cy="479245"/>
          </a:xfrm>
          <a:prstGeom prst="rect">
            <a:avLst/>
          </a:prstGeom>
        </p:spPr>
      </p:pic>
      <p:pic>
        <p:nvPicPr>
          <p:cNvPr id="1026" name="Picture 2" descr="Image result for mastercard logo">
            <a:extLst>
              <a:ext uri="{FF2B5EF4-FFF2-40B4-BE49-F238E27FC236}">
                <a16:creationId xmlns:a16="http://schemas.microsoft.com/office/drawing/2014/main" id="{55AC6640-BEA6-4C7D-9FA8-D049E923FE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464" y="3929638"/>
            <a:ext cx="1302862" cy="107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8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The US is a Global Market Too</a:t>
            </a:r>
          </a:p>
        </p:txBody>
      </p:sp>
      <p:sp>
        <p:nvSpPr>
          <p:cNvPr id="4" name="Rectangle 3">
            <a:extLst>
              <a:ext uri="{FF2B5EF4-FFF2-40B4-BE49-F238E27FC236}">
                <a16:creationId xmlns:a16="http://schemas.microsoft.com/office/drawing/2014/main" id="{066756F4-A026-49C1-9604-52033E6E81C7}"/>
              </a:ext>
            </a:extLst>
          </p:cNvPr>
          <p:cNvSpPr/>
          <p:nvPr/>
        </p:nvSpPr>
        <p:spPr>
          <a:xfrm>
            <a:off x="236640" y="677865"/>
            <a:ext cx="4937125" cy="338554"/>
          </a:xfrm>
          <a:prstGeom prst="rect">
            <a:avLst/>
          </a:prstGeom>
        </p:spPr>
        <p:txBody>
          <a:bodyPr wrap="square">
            <a:spAutoFit/>
          </a:bodyPr>
          <a:lstStyle/>
          <a:p>
            <a:pPr marL="0" lvl="1"/>
            <a:r>
              <a:rPr lang="en-US" sz="1600" dirty="0">
                <a:solidFill>
                  <a:srgbClr val="767676"/>
                </a:solidFill>
              </a:rPr>
              <a:t>Percentage of Revenues Generated from the US</a:t>
            </a:r>
          </a:p>
        </p:txBody>
      </p:sp>
      <p:grpSp>
        <p:nvGrpSpPr>
          <p:cNvPr id="54" name="Group 53">
            <a:extLst>
              <a:ext uri="{FF2B5EF4-FFF2-40B4-BE49-F238E27FC236}">
                <a16:creationId xmlns:a16="http://schemas.microsoft.com/office/drawing/2014/main" id="{BDB5C9FC-0FC2-41B1-AC2A-7FBA1DF9525A}"/>
              </a:ext>
            </a:extLst>
          </p:cNvPr>
          <p:cNvGrpSpPr/>
          <p:nvPr/>
        </p:nvGrpSpPr>
        <p:grpSpPr>
          <a:xfrm>
            <a:off x="959643" y="3268198"/>
            <a:ext cx="7224713" cy="2365376"/>
            <a:chOff x="963574" y="3260764"/>
            <a:chExt cx="7224713" cy="2365376"/>
          </a:xfrm>
        </p:grpSpPr>
        <p:sp>
          <p:nvSpPr>
            <p:cNvPr id="55" name="VTECH">
              <a:extLst>
                <a:ext uri="{FF2B5EF4-FFF2-40B4-BE49-F238E27FC236}">
                  <a16:creationId xmlns:a16="http://schemas.microsoft.com/office/drawing/2014/main" id="{32EBCE75-1B0D-43B3-BD96-AD12A955D1CE}"/>
                </a:ext>
              </a:extLst>
            </p:cNvPr>
            <p:cNvSpPr>
              <a:spLocks noChangeArrowheads="1"/>
            </p:cNvSpPr>
            <p:nvPr/>
          </p:nvSpPr>
          <p:spPr bwMode="gray">
            <a:xfrm>
              <a:off x="6313449" y="5213389"/>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sz="2200" b="1" dirty="0">
                <a:solidFill>
                  <a:srgbClr val="055598"/>
                </a:solidFill>
                <a:latin typeface="Arial" pitchFamily="34" charset="0"/>
              </a:endParaRPr>
            </a:p>
          </p:txBody>
        </p:sp>
        <p:sp>
          <p:nvSpPr>
            <p:cNvPr id="56" name="TEVA">
              <a:extLst>
                <a:ext uri="{FF2B5EF4-FFF2-40B4-BE49-F238E27FC236}">
                  <a16:creationId xmlns:a16="http://schemas.microsoft.com/office/drawing/2014/main" id="{A9C64A9B-7592-435F-8B82-041A7F3CA01C}"/>
                </a:ext>
              </a:extLst>
            </p:cNvPr>
            <p:cNvSpPr>
              <a:spLocks noChangeArrowheads="1"/>
            </p:cNvSpPr>
            <p:nvPr/>
          </p:nvSpPr>
          <p:spPr bwMode="gray">
            <a:xfrm>
              <a:off x="3624224" y="5214977"/>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sz="2200" b="1" dirty="0">
                <a:solidFill>
                  <a:srgbClr val="055598"/>
                </a:solidFill>
                <a:latin typeface="Arial" pitchFamily="34" charset="0"/>
              </a:endParaRPr>
            </a:p>
          </p:txBody>
        </p:sp>
        <p:sp>
          <p:nvSpPr>
            <p:cNvPr id="57" name="UBS">
              <a:extLst>
                <a:ext uri="{FF2B5EF4-FFF2-40B4-BE49-F238E27FC236}">
                  <a16:creationId xmlns:a16="http://schemas.microsoft.com/office/drawing/2014/main" id="{FC9D2E0B-D5B8-41D8-A3D9-4772D4677C6B}"/>
                </a:ext>
              </a:extLst>
            </p:cNvPr>
            <p:cNvSpPr>
              <a:spLocks noChangeArrowheads="1"/>
            </p:cNvSpPr>
            <p:nvPr/>
          </p:nvSpPr>
          <p:spPr bwMode="gray">
            <a:xfrm>
              <a:off x="963574" y="5214977"/>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sz="2200" b="1" dirty="0">
                <a:solidFill>
                  <a:srgbClr val="055598"/>
                </a:solidFill>
                <a:latin typeface="Arial" pitchFamily="34" charset="0"/>
              </a:endParaRPr>
            </a:p>
          </p:txBody>
        </p:sp>
        <p:sp>
          <p:nvSpPr>
            <p:cNvPr id="58" name="TSMC">
              <a:extLst>
                <a:ext uri="{FF2B5EF4-FFF2-40B4-BE49-F238E27FC236}">
                  <a16:creationId xmlns:a16="http://schemas.microsoft.com/office/drawing/2014/main" id="{606B75EB-4816-4604-908F-246A01766942}"/>
                </a:ext>
              </a:extLst>
            </p:cNvPr>
            <p:cNvSpPr>
              <a:spLocks noChangeArrowheads="1"/>
            </p:cNvSpPr>
            <p:nvPr/>
          </p:nvSpPr>
          <p:spPr bwMode="gray">
            <a:xfrm>
              <a:off x="6313449"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sz="2200" b="1" dirty="0">
                <a:solidFill>
                  <a:srgbClr val="055598"/>
                </a:solidFill>
                <a:latin typeface="Arial" pitchFamily="34" charset="0"/>
              </a:endParaRPr>
            </a:p>
          </p:txBody>
        </p:sp>
        <p:sp>
          <p:nvSpPr>
            <p:cNvPr id="59" name="Nintendo">
              <a:extLst>
                <a:ext uri="{FF2B5EF4-FFF2-40B4-BE49-F238E27FC236}">
                  <a16:creationId xmlns:a16="http://schemas.microsoft.com/office/drawing/2014/main" id="{7F29EA54-7206-4B64-B9DA-D07FF36AAF8A}"/>
                </a:ext>
              </a:extLst>
            </p:cNvPr>
            <p:cNvSpPr>
              <a:spLocks noChangeArrowheads="1"/>
            </p:cNvSpPr>
            <p:nvPr/>
          </p:nvSpPr>
          <p:spPr bwMode="gray">
            <a:xfrm>
              <a:off x="3625812"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sz="2200" b="1" dirty="0">
                <a:solidFill>
                  <a:srgbClr val="055598"/>
                </a:solidFill>
                <a:latin typeface="Arial" pitchFamily="34" charset="0"/>
              </a:endParaRPr>
            </a:p>
          </p:txBody>
        </p:sp>
        <p:sp>
          <p:nvSpPr>
            <p:cNvPr id="60" name="Infosys">
              <a:extLst>
                <a:ext uri="{FF2B5EF4-FFF2-40B4-BE49-F238E27FC236}">
                  <a16:creationId xmlns:a16="http://schemas.microsoft.com/office/drawing/2014/main" id="{7A603A1B-3EE4-4FDB-8E77-FA2A5156D186}"/>
                </a:ext>
              </a:extLst>
            </p:cNvPr>
            <p:cNvSpPr>
              <a:spLocks noChangeArrowheads="1"/>
            </p:cNvSpPr>
            <p:nvPr/>
          </p:nvSpPr>
          <p:spPr bwMode="gray">
            <a:xfrm>
              <a:off x="963574"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endParaRPr lang="en-US" b="1" dirty="0">
                <a:solidFill>
                  <a:srgbClr val="055598"/>
                </a:solidFill>
                <a:latin typeface="Arial" pitchFamily="34" charset="0"/>
              </a:endParaRPr>
            </a:p>
          </p:txBody>
        </p:sp>
      </p:grpSp>
      <p:sp>
        <p:nvSpPr>
          <p:cNvPr id="61" name="Slide Number Placeholder 2">
            <a:extLst>
              <a:ext uri="{FF2B5EF4-FFF2-40B4-BE49-F238E27FC236}">
                <a16:creationId xmlns:a16="http://schemas.microsoft.com/office/drawing/2014/main" id="{A2D38FB3-CC10-4884-86A0-5B69F98E153D}"/>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17</a:t>
            </a:fld>
            <a:endParaRPr lang="en-US" dirty="0"/>
          </a:p>
        </p:txBody>
      </p:sp>
      <p:sp>
        <p:nvSpPr>
          <p:cNvPr id="62" name="Text Placeholder 3">
            <a:extLst>
              <a:ext uri="{FF2B5EF4-FFF2-40B4-BE49-F238E27FC236}">
                <a16:creationId xmlns:a16="http://schemas.microsoft.com/office/drawing/2014/main" id="{93E414A9-BBC5-4123-83C8-9A188E186E46}"/>
              </a:ext>
            </a:extLst>
          </p:cNvPr>
          <p:cNvSpPr txBox="1">
            <a:spLocks/>
          </p:cNvSpPr>
          <p:nvPr/>
        </p:nvSpPr>
        <p:spPr>
          <a:xfrm>
            <a:off x="274320" y="6279920"/>
            <a:ext cx="8252735" cy="4154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Sources: Most recent data available in each company’s latest financial statements: March 31, 2019 (Infosys Ltd., Nintendo Co. Ltd., </a:t>
            </a:r>
            <a:r>
              <a:rPr lang="en-US" dirty="0" err="1"/>
              <a:t>VTech</a:t>
            </a:r>
            <a:r>
              <a:rPr lang="en-US" dirty="0"/>
              <a:t> Holdings Ltd., Experian PLC)</a:t>
            </a:r>
            <a:r>
              <a:rPr lang="pl-PL" dirty="0"/>
              <a:t>,</a:t>
            </a:r>
            <a:r>
              <a:rPr lang="en-US" dirty="0"/>
              <a:t> December 31, 2018 (Taiwan Semiconductor Manufacturing Co. Ltd., Teva Pharmaceutical Industries Ltd.). Logos are trademarks of their respective owners and are used for illustrative purposes and should not be construed as an endorsement or sponsorship of Franklin Templeton Investments.</a:t>
            </a:r>
            <a:endParaRPr lang="en-US" dirty="0">
              <a:solidFill>
                <a:srgbClr val="000000"/>
              </a:solidFill>
            </a:endParaRPr>
          </a:p>
        </p:txBody>
      </p:sp>
      <p:sp>
        <p:nvSpPr>
          <p:cNvPr id="63" name="Hong Kong Tag">
            <a:extLst>
              <a:ext uri="{FF2B5EF4-FFF2-40B4-BE49-F238E27FC236}">
                <a16:creationId xmlns:a16="http://schemas.microsoft.com/office/drawing/2014/main" id="{9A123379-F3B1-46DF-B53B-6FFFD0F23B28}"/>
              </a:ext>
            </a:extLst>
          </p:cNvPr>
          <p:cNvSpPr txBox="1">
            <a:spLocks noChangeArrowheads="1"/>
          </p:cNvSpPr>
          <p:nvPr/>
        </p:nvSpPr>
        <p:spPr bwMode="gray">
          <a:xfrm>
            <a:off x="6308725" y="4105275"/>
            <a:ext cx="1874838" cy="261938"/>
          </a:xfrm>
          <a:prstGeom prst="rect">
            <a:avLst/>
          </a:prstGeom>
          <a:solidFill>
            <a:srgbClr val="055598"/>
          </a:solidFill>
          <a:ln w="9525">
            <a:solidFill>
              <a:srgbClr val="004FA6"/>
            </a:solidFill>
            <a:miter lim="800000"/>
            <a:headEnd/>
            <a:tailEnd/>
          </a:ln>
        </p:spPr>
        <p:txBody>
          <a:bodyPr>
            <a:spAutoFit/>
          </a:bodyPr>
          <a:lstStyle>
            <a:defPPr>
              <a:defRPr lang="en-US"/>
            </a:defPPr>
            <a:lvl1pPr algn="ctr" eaLnBrk="1" hangingPunct="1">
              <a:defRPr sz="1100" b="1">
                <a:solidFill>
                  <a:srgbClr val="FFFFFF"/>
                </a:solidFill>
                <a:latin typeface="Arial" pitchFamily="34" charset="0"/>
                <a:cs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H O N G </a:t>
            </a:r>
            <a:r>
              <a:rPr lang="pl-PL" dirty="0"/>
              <a:t> </a:t>
            </a:r>
            <a:r>
              <a:rPr lang="en-US" dirty="0"/>
              <a:t>K O N G</a:t>
            </a:r>
          </a:p>
        </p:txBody>
      </p:sp>
      <p:sp>
        <p:nvSpPr>
          <p:cNvPr id="64" name="VTECH Box">
            <a:extLst>
              <a:ext uri="{FF2B5EF4-FFF2-40B4-BE49-F238E27FC236}">
                <a16:creationId xmlns:a16="http://schemas.microsoft.com/office/drawing/2014/main" id="{7BF861C3-E20E-4AAC-BCC0-0009593F6C37}"/>
              </a:ext>
            </a:extLst>
          </p:cNvPr>
          <p:cNvSpPr>
            <a:spLocks noChangeArrowheads="1"/>
          </p:cNvSpPr>
          <p:nvPr/>
        </p:nvSpPr>
        <p:spPr bwMode="gray">
          <a:xfrm>
            <a:off x="6264275" y="4059238"/>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sp>
        <p:nvSpPr>
          <p:cNvPr id="65" name="Israel Tag">
            <a:extLst>
              <a:ext uri="{FF2B5EF4-FFF2-40B4-BE49-F238E27FC236}">
                <a16:creationId xmlns:a16="http://schemas.microsoft.com/office/drawing/2014/main" id="{669E420E-9E9D-40E6-BE60-76DA0D0BFC12}"/>
              </a:ext>
            </a:extLst>
          </p:cNvPr>
          <p:cNvSpPr txBox="1">
            <a:spLocks noChangeArrowheads="1"/>
          </p:cNvSpPr>
          <p:nvPr/>
        </p:nvSpPr>
        <p:spPr bwMode="gray">
          <a:xfrm>
            <a:off x="3621088" y="4105275"/>
            <a:ext cx="1874837" cy="261938"/>
          </a:xfrm>
          <a:prstGeom prst="rect">
            <a:avLst/>
          </a:prstGeom>
          <a:solidFill>
            <a:srgbClr val="055598"/>
          </a:solidFill>
          <a:ln w="9525">
            <a:solidFill>
              <a:srgbClr val="004FA6"/>
            </a:solidFill>
            <a:miter lim="800000"/>
            <a:headEnd/>
            <a:tailEnd/>
          </a:ln>
        </p:spPr>
        <p:txBody>
          <a:bodyPr>
            <a:spAutoFit/>
          </a:bodyPr>
          <a:lstStyle>
            <a:defPPr>
              <a:defRPr lang="en-US"/>
            </a:defPPr>
            <a:lvl1pPr algn="ctr" eaLnBrk="1" hangingPunct="1">
              <a:defRPr sz="1100" b="1">
                <a:solidFill>
                  <a:srgbClr val="FFFFFF"/>
                </a:solidFill>
                <a:latin typeface="Arial" pitchFamily="34" charset="0"/>
                <a:cs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I S R A E L</a:t>
            </a:r>
          </a:p>
        </p:txBody>
      </p:sp>
      <p:sp>
        <p:nvSpPr>
          <p:cNvPr id="66" name="TEVA Box">
            <a:extLst>
              <a:ext uri="{FF2B5EF4-FFF2-40B4-BE49-F238E27FC236}">
                <a16:creationId xmlns:a16="http://schemas.microsoft.com/office/drawing/2014/main" id="{A3311808-285C-403B-B550-1D2EA9F022A6}"/>
              </a:ext>
            </a:extLst>
          </p:cNvPr>
          <p:cNvSpPr>
            <a:spLocks noChangeArrowheads="1"/>
          </p:cNvSpPr>
          <p:nvPr/>
        </p:nvSpPr>
        <p:spPr bwMode="gray">
          <a:xfrm>
            <a:off x="3575050" y="4060825"/>
            <a:ext cx="1966913"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sp>
        <p:nvSpPr>
          <p:cNvPr id="67" name="Switzerland Tag">
            <a:extLst>
              <a:ext uri="{FF2B5EF4-FFF2-40B4-BE49-F238E27FC236}">
                <a16:creationId xmlns:a16="http://schemas.microsoft.com/office/drawing/2014/main" id="{34D8BF93-0996-4407-9627-357A8BD60CEA}"/>
              </a:ext>
            </a:extLst>
          </p:cNvPr>
          <p:cNvSpPr txBox="1">
            <a:spLocks noChangeArrowheads="1"/>
          </p:cNvSpPr>
          <p:nvPr/>
        </p:nvSpPr>
        <p:spPr bwMode="gray">
          <a:xfrm>
            <a:off x="960438" y="4103688"/>
            <a:ext cx="1874837" cy="261937"/>
          </a:xfrm>
          <a:prstGeom prst="rect">
            <a:avLst/>
          </a:prstGeom>
          <a:solidFill>
            <a:srgbClr val="055598"/>
          </a:solidFill>
          <a:ln w="9525">
            <a:solidFill>
              <a:srgbClr val="004FA6"/>
            </a:solidFill>
            <a:miter lim="800000"/>
            <a:headEnd/>
            <a:tailEnd/>
          </a:ln>
        </p:spPr>
        <p:txBody>
          <a:bodyPr>
            <a:spAutoFit/>
          </a:bodyPr>
          <a:lstStyle>
            <a:defPPr>
              <a:defRPr lang="en-US"/>
            </a:defPPr>
            <a:lvl1pPr algn="ctr" eaLnBrk="1" hangingPunct="1">
              <a:defRPr sz="1100" b="1">
                <a:solidFill>
                  <a:srgbClr val="FFFFFF"/>
                </a:solidFill>
                <a:latin typeface="Arial" pitchFamily="34" charset="0"/>
                <a:cs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I R E L A N D</a:t>
            </a:r>
          </a:p>
        </p:txBody>
      </p:sp>
      <p:sp>
        <p:nvSpPr>
          <p:cNvPr id="68" name="UBS Box">
            <a:extLst>
              <a:ext uri="{FF2B5EF4-FFF2-40B4-BE49-F238E27FC236}">
                <a16:creationId xmlns:a16="http://schemas.microsoft.com/office/drawing/2014/main" id="{1A346B8C-2D29-448E-839B-85F460D8BF6D}"/>
              </a:ext>
            </a:extLst>
          </p:cNvPr>
          <p:cNvSpPr>
            <a:spLocks noChangeArrowheads="1"/>
          </p:cNvSpPr>
          <p:nvPr/>
        </p:nvSpPr>
        <p:spPr bwMode="gray">
          <a:xfrm>
            <a:off x="914400" y="4060825"/>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sp>
        <p:nvSpPr>
          <p:cNvPr id="69" name="Taiwan Tag">
            <a:extLst>
              <a:ext uri="{FF2B5EF4-FFF2-40B4-BE49-F238E27FC236}">
                <a16:creationId xmlns:a16="http://schemas.microsoft.com/office/drawing/2014/main" id="{8D563C4B-BDDF-446E-B0AD-36A58AB69B25}"/>
              </a:ext>
            </a:extLst>
          </p:cNvPr>
          <p:cNvSpPr txBox="1">
            <a:spLocks noChangeArrowheads="1"/>
          </p:cNvSpPr>
          <p:nvPr/>
        </p:nvSpPr>
        <p:spPr bwMode="gray">
          <a:xfrm>
            <a:off x="6305550" y="2155825"/>
            <a:ext cx="1874838" cy="269875"/>
          </a:xfrm>
          <a:prstGeom prst="rect">
            <a:avLst/>
          </a:prstGeom>
          <a:solidFill>
            <a:srgbClr val="055598"/>
          </a:solidFill>
          <a:ln w="9525">
            <a:solidFill>
              <a:srgbClr val="BDAFA2"/>
            </a:solidFill>
            <a:miter lim="800000"/>
            <a:headEnd/>
            <a:tailEnd/>
          </a:ln>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100" dirty="0">
                <a:solidFill>
                  <a:srgbClr val="FFFFFF"/>
                </a:solidFill>
                <a:cs typeface="Arial" pitchFamily="34" charset="0"/>
              </a:rPr>
              <a:t>T A I W A N</a:t>
            </a:r>
          </a:p>
        </p:txBody>
      </p:sp>
      <p:sp>
        <p:nvSpPr>
          <p:cNvPr id="70" name="TSMC Box">
            <a:extLst>
              <a:ext uri="{FF2B5EF4-FFF2-40B4-BE49-F238E27FC236}">
                <a16:creationId xmlns:a16="http://schemas.microsoft.com/office/drawing/2014/main" id="{B6F772DC-4A0B-4C01-8C47-75C65A3DDAB3}"/>
              </a:ext>
            </a:extLst>
          </p:cNvPr>
          <p:cNvSpPr>
            <a:spLocks noChangeArrowheads="1"/>
          </p:cNvSpPr>
          <p:nvPr/>
        </p:nvSpPr>
        <p:spPr bwMode="gray">
          <a:xfrm>
            <a:off x="6264275" y="210661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sp>
        <p:nvSpPr>
          <p:cNvPr id="71" name="Japan Tag">
            <a:extLst>
              <a:ext uri="{FF2B5EF4-FFF2-40B4-BE49-F238E27FC236}">
                <a16:creationId xmlns:a16="http://schemas.microsoft.com/office/drawing/2014/main" id="{874E78CB-5818-4C35-88C1-D0E845C10315}"/>
              </a:ext>
            </a:extLst>
          </p:cNvPr>
          <p:cNvSpPr txBox="1">
            <a:spLocks noChangeArrowheads="1"/>
          </p:cNvSpPr>
          <p:nvPr/>
        </p:nvSpPr>
        <p:spPr bwMode="gray">
          <a:xfrm>
            <a:off x="3621088" y="2147888"/>
            <a:ext cx="1865312" cy="269875"/>
          </a:xfrm>
          <a:prstGeom prst="rect">
            <a:avLst/>
          </a:prstGeom>
          <a:solidFill>
            <a:srgbClr val="055598"/>
          </a:solidFill>
          <a:ln w="9525">
            <a:solidFill>
              <a:srgbClr val="004FA6"/>
            </a:solidFill>
            <a:miter lim="800000"/>
            <a:headEnd/>
            <a:tailEnd/>
          </a:ln>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100">
                <a:solidFill>
                  <a:srgbClr val="FFFFFF"/>
                </a:solidFill>
                <a:cs typeface="Arial" pitchFamily="34" charset="0"/>
              </a:rPr>
              <a:t>J A P A N</a:t>
            </a:r>
          </a:p>
        </p:txBody>
      </p:sp>
      <p:sp>
        <p:nvSpPr>
          <p:cNvPr id="72" name="Nintendo Box">
            <a:extLst>
              <a:ext uri="{FF2B5EF4-FFF2-40B4-BE49-F238E27FC236}">
                <a16:creationId xmlns:a16="http://schemas.microsoft.com/office/drawing/2014/main" id="{26E26814-34CB-4117-AE1C-E430D3AFFBCB}"/>
              </a:ext>
            </a:extLst>
          </p:cNvPr>
          <p:cNvSpPr>
            <a:spLocks noChangeArrowheads="1"/>
          </p:cNvSpPr>
          <p:nvPr/>
        </p:nvSpPr>
        <p:spPr bwMode="gray">
          <a:xfrm>
            <a:off x="3573463" y="210661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sp>
        <p:nvSpPr>
          <p:cNvPr id="73" name="India Tag">
            <a:extLst>
              <a:ext uri="{FF2B5EF4-FFF2-40B4-BE49-F238E27FC236}">
                <a16:creationId xmlns:a16="http://schemas.microsoft.com/office/drawing/2014/main" id="{2F47DAFC-A492-4995-B493-CD27337CEEB6}"/>
              </a:ext>
            </a:extLst>
          </p:cNvPr>
          <p:cNvSpPr txBox="1">
            <a:spLocks noChangeArrowheads="1"/>
          </p:cNvSpPr>
          <p:nvPr/>
        </p:nvSpPr>
        <p:spPr bwMode="gray">
          <a:xfrm>
            <a:off x="960438" y="2149475"/>
            <a:ext cx="1874837" cy="269875"/>
          </a:xfrm>
          <a:prstGeom prst="rect">
            <a:avLst/>
          </a:prstGeom>
          <a:solidFill>
            <a:srgbClr val="055598"/>
          </a:solidFill>
          <a:ln w="9525">
            <a:solidFill>
              <a:srgbClr val="004FA6"/>
            </a:solidFill>
            <a:miter lim="800000"/>
            <a:headEnd/>
            <a:tailEnd/>
          </a:ln>
        </p:spPr>
        <p:txBody>
          <a:bodyPr>
            <a:spAutoFit/>
          </a:bodyPr>
          <a:lstStyle>
            <a:defPPr>
              <a:defRPr lang="en-US"/>
            </a:defPPr>
            <a:lvl1pPr algn="ctr" eaLnBrk="1" hangingPunct="1">
              <a:defRPr sz="1100" b="1">
                <a:solidFill>
                  <a:srgbClr val="FFFFFF"/>
                </a:solidFill>
                <a:latin typeface="Arial" pitchFamily="34" charset="0"/>
                <a:cs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I N D I A</a:t>
            </a:r>
          </a:p>
        </p:txBody>
      </p:sp>
      <p:sp>
        <p:nvSpPr>
          <p:cNvPr id="74" name="Infosys Box">
            <a:extLst>
              <a:ext uri="{FF2B5EF4-FFF2-40B4-BE49-F238E27FC236}">
                <a16:creationId xmlns:a16="http://schemas.microsoft.com/office/drawing/2014/main" id="{8C202E5C-1993-44ED-B140-3083398E8B35}"/>
              </a:ext>
            </a:extLst>
          </p:cNvPr>
          <p:cNvSpPr>
            <a:spLocks noChangeArrowheads="1"/>
          </p:cNvSpPr>
          <p:nvPr/>
        </p:nvSpPr>
        <p:spPr bwMode="gray">
          <a:xfrm>
            <a:off x="914400" y="2106613"/>
            <a:ext cx="1965325" cy="1600200"/>
          </a:xfrm>
          <a:prstGeom prst="rect">
            <a:avLst/>
          </a:prstGeom>
          <a:noFill/>
          <a:ln w="19050">
            <a:solidFill>
              <a:srgbClr val="C9C9C9"/>
            </a:solidFill>
            <a:miter lim="800000"/>
            <a:headEnd/>
            <a:tailEnd/>
          </a:ln>
          <a:extLst>
            <a:ext uri="{909E8E84-426E-40DD-AFC4-6F175D3DCCD1}">
              <a14:hiddenFill xmlns:a14="http://schemas.microsoft.com/office/drawing/2010/main">
                <a:solidFill>
                  <a:srgbClr val="FFFFFF"/>
                </a:solidFill>
              </a14:hiddenFill>
            </a:ext>
          </a:extLst>
        </p:spPr>
        <p:txBody>
          <a:bodyPr wrap="none" lIns="91407" tIns="45704" rIns="91407" bIns="45704" anchor="ctr"/>
          <a:lstStyle/>
          <a:p>
            <a:endParaRPr lang="en-US" sz="1600">
              <a:solidFill>
                <a:srgbClr val="000000"/>
              </a:solidFill>
              <a:latin typeface="Arial" pitchFamily="34" charset="0"/>
            </a:endParaRPr>
          </a:p>
        </p:txBody>
      </p:sp>
      <p:grpSp>
        <p:nvGrpSpPr>
          <p:cNvPr id="75" name="Group 74">
            <a:extLst>
              <a:ext uri="{FF2B5EF4-FFF2-40B4-BE49-F238E27FC236}">
                <a16:creationId xmlns:a16="http://schemas.microsoft.com/office/drawing/2014/main" id="{44D0C4A7-E3F8-43E7-BED1-95677DDF97FA}"/>
              </a:ext>
            </a:extLst>
          </p:cNvPr>
          <p:cNvGrpSpPr/>
          <p:nvPr/>
        </p:nvGrpSpPr>
        <p:grpSpPr>
          <a:xfrm>
            <a:off x="963574" y="3260764"/>
            <a:ext cx="7224713" cy="2365376"/>
            <a:chOff x="963574" y="3260764"/>
            <a:chExt cx="7224713" cy="2365376"/>
          </a:xfrm>
        </p:grpSpPr>
        <p:sp>
          <p:nvSpPr>
            <p:cNvPr id="76" name="VTECH">
              <a:extLst>
                <a:ext uri="{FF2B5EF4-FFF2-40B4-BE49-F238E27FC236}">
                  <a16:creationId xmlns:a16="http://schemas.microsoft.com/office/drawing/2014/main" id="{AC3FA51D-D873-4B67-AB36-6A3D1A5D1F9D}"/>
                </a:ext>
              </a:extLst>
            </p:cNvPr>
            <p:cNvSpPr>
              <a:spLocks noChangeArrowheads="1"/>
            </p:cNvSpPr>
            <p:nvPr/>
          </p:nvSpPr>
          <p:spPr bwMode="gray">
            <a:xfrm>
              <a:off x="6313449" y="5213389"/>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39%</a:t>
              </a:r>
            </a:p>
          </p:txBody>
        </p:sp>
        <p:sp>
          <p:nvSpPr>
            <p:cNvPr id="77" name="TEVA">
              <a:extLst>
                <a:ext uri="{FF2B5EF4-FFF2-40B4-BE49-F238E27FC236}">
                  <a16:creationId xmlns:a16="http://schemas.microsoft.com/office/drawing/2014/main" id="{91E7EA2D-0078-48EB-913D-3FB1319DCD71}"/>
                </a:ext>
              </a:extLst>
            </p:cNvPr>
            <p:cNvSpPr>
              <a:spLocks noChangeArrowheads="1"/>
            </p:cNvSpPr>
            <p:nvPr/>
          </p:nvSpPr>
          <p:spPr bwMode="gray">
            <a:xfrm>
              <a:off x="3624224" y="5214977"/>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25%</a:t>
              </a:r>
            </a:p>
          </p:txBody>
        </p:sp>
        <p:sp>
          <p:nvSpPr>
            <p:cNvPr id="78" name="UBS">
              <a:extLst>
                <a:ext uri="{FF2B5EF4-FFF2-40B4-BE49-F238E27FC236}">
                  <a16:creationId xmlns:a16="http://schemas.microsoft.com/office/drawing/2014/main" id="{8C41267F-D4C7-46B1-BE97-71CAAC6D6A23}"/>
                </a:ext>
              </a:extLst>
            </p:cNvPr>
            <p:cNvSpPr>
              <a:spLocks noChangeArrowheads="1"/>
            </p:cNvSpPr>
            <p:nvPr/>
          </p:nvSpPr>
          <p:spPr bwMode="gray">
            <a:xfrm>
              <a:off x="963574" y="5214977"/>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60%</a:t>
              </a:r>
            </a:p>
          </p:txBody>
        </p:sp>
        <p:sp>
          <p:nvSpPr>
            <p:cNvPr id="79" name="TSMC">
              <a:extLst>
                <a:ext uri="{FF2B5EF4-FFF2-40B4-BE49-F238E27FC236}">
                  <a16:creationId xmlns:a16="http://schemas.microsoft.com/office/drawing/2014/main" id="{326D7C97-ABC5-4991-873E-D4577C1FEC08}"/>
                </a:ext>
              </a:extLst>
            </p:cNvPr>
            <p:cNvSpPr>
              <a:spLocks noChangeArrowheads="1"/>
            </p:cNvSpPr>
            <p:nvPr/>
          </p:nvSpPr>
          <p:spPr bwMode="gray">
            <a:xfrm>
              <a:off x="6313449"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61%</a:t>
              </a:r>
            </a:p>
          </p:txBody>
        </p:sp>
        <p:sp>
          <p:nvSpPr>
            <p:cNvPr id="80" name="Nintendo">
              <a:extLst>
                <a:ext uri="{FF2B5EF4-FFF2-40B4-BE49-F238E27FC236}">
                  <a16:creationId xmlns:a16="http://schemas.microsoft.com/office/drawing/2014/main" id="{BF55DCB4-509F-4091-9400-C27A7D6C9DAD}"/>
                </a:ext>
              </a:extLst>
            </p:cNvPr>
            <p:cNvSpPr>
              <a:spLocks noChangeArrowheads="1"/>
            </p:cNvSpPr>
            <p:nvPr/>
          </p:nvSpPr>
          <p:spPr bwMode="gray">
            <a:xfrm>
              <a:off x="3625812"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38%</a:t>
              </a:r>
            </a:p>
          </p:txBody>
        </p:sp>
        <p:sp>
          <p:nvSpPr>
            <p:cNvPr id="81" name="Infosys">
              <a:extLst>
                <a:ext uri="{FF2B5EF4-FFF2-40B4-BE49-F238E27FC236}">
                  <a16:creationId xmlns:a16="http://schemas.microsoft.com/office/drawing/2014/main" id="{84F6EE0E-419A-469D-A4AC-F1150F93A73A}"/>
                </a:ext>
              </a:extLst>
            </p:cNvPr>
            <p:cNvSpPr>
              <a:spLocks noChangeArrowheads="1"/>
            </p:cNvSpPr>
            <p:nvPr/>
          </p:nvSpPr>
          <p:spPr bwMode="gray">
            <a:xfrm>
              <a:off x="963574" y="3260764"/>
              <a:ext cx="1874838" cy="411163"/>
            </a:xfrm>
            <a:prstGeom prst="rect">
              <a:avLst/>
            </a:prstGeom>
            <a:solidFill>
              <a:srgbClr val="DFF0F7"/>
            </a:solidFill>
            <a:ln>
              <a:noFill/>
            </a:ln>
          </p:spPr>
          <p:txBody>
            <a:bodyPr wrap="none" lIns="0" tIns="0" rIns="45720" bIns="0" anchor="ctr"/>
            <a:lstStyle/>
            <a:p>
              <a:pPr algn="ctr">
                <a:spcBef>
                  <a:spcPct val="15000"/>
                </a:spcBef>
                <a:buClr>
                  <a:srgbClr val="004FA6"/>
                </a:buClr>
                <a:buSzPct val="115000"/>
              </a:pPr>
              <a:r>
                <a:rPr lang="en-US" sz="2200" b="1" dirty="0">
                  <a:solidFill>
                    <a:srgbClr val="055598"/>
                  </a:solidFill>
                  <a:latin typeface="Arial" pitchFamily="34" charset="0"/>
                </a:rPr>
                <a:t>24</a:t>
              </a:r>
              <a:r>
                <a:rPr lang="en-US" b="1" dirty="0">
                  <a:solidFill>
                    <a:srgbClr val="055598"/>
                  </a:solidFill>
                  <a:latin typeface="Arial" pitchFamily="34" charset="0"/>
                </a:rPr>
                <a:t>%</a:t>
              </a:r>
            </a:p>
          </p:txBody>
        </p:sp>
      </p:grpSp>
      <p:pic>
        <p:nvPicPr>
          <p:cNvPr id="82" name="Picture 81">
            <a:extLst>
              <a:ext uri="{FF2B5EF4-FFF2-40B4-BE49-F238E27FC236}">
                <a16:creationId xmlns:a16="http://schemas.microsoft.com/office/drawing/2014/main" id="{7715F353-75DE-427D-B953-047CE7ED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379" y="2632500"/>
            <a:ext cx="1347421" cy="497914"/>
          </a:xfrm>
          <a:prstGeom prst="rect">
            <a:avLst/>
          </a:prstGeom>
        </p:spPr>
      </p:pic>
      <p:pic>
        <p:nvPicPr>
          <p:cNvPr id="83" name="Picture 82">
            <a:extLst>
              <a:ext uri="{FF2B5EF4-FFF2-40B4-BE49-F238E27FC236}">
                <a16:creationId xmlns:a16="http://schemas.microsoft.com/office/drawing/2014/main" id="{16C9E98B-7B9B-4669-A035-6078BAF7564D}"/>
              </a:ext>
            </a:extLst>
          </p:cNvPr>
          <p:cNvPicPr>
            <a:picLocks noChangeAspect="1"/>
          </p:cNvPicPr>
          <p:nvPr/>
        </p:nvPicPr>
        <p:blipFill>
          <a:blip r:embed="rId4"/>
          <a:stretch>
            <a:fillRect/>
          </a:stretch>
        </p:blipFill>
        <p:spPr>
          <a:xfrm>
            <a:off x="3774336" y="2661138"/>
            <a:ext cx="1571881" cy="387627"/>
          </a:xfrm>
          <a:prstGeom prst="rect">
            <a:avLst/>
          </a:prstGeom>
        </p:spPr>
      </p:pic>
      <p:pic>
        <p:nvPicPr>
          <p:cNvPr id="84" name="Picture 83">
            <a:extLst>
              <a:ext uri="{FF2B5EF4-FFF2-40B4-BE49-F238E27FC236}">
                <a16:creationId xmlns:a16="http://schemas.microsoft.com/office/drawing/2014/main" id="{33A68734-48DD-40D5-B63F-F6BB80ADB71D}"/>
              </a:ext>
            </a:extLst>
          </p:cNvPr>
          <p:cNvPicPr>
            <a:picLocks noChangeAspect="1"/>
          </p:cNvPicPr>
          <p:nvPr/>
        </p:nvPicPr>
        <p:blipFill>
          <a:blip r:embed="rId5"/>
          <a:stretch>
            <a:fillRect/>
          </a:stretch>
        </p:blipFill>
        <p:spPr>
          <a:xfrm>
            <a:off x="6896100" y="2555630"/>
            <a:ext cx="730360" cy="574310"/>
          </a:xfrm>
          <a:prstGeom prst="rect">
            <a:avLst/>
          </a:prstGeom>
        </p:spPr>
      </p:pic>
      <p:pic>
        <p:nvPicPr>
          <p:cNvPr id="85" name="Picture 84">
            <a:extLst>
              <a:ext uri="{FF2B5EF4-FFF2-40B4-BE49-F238E27FC236}">
                <a16:creationId xmlns:a16="http://schemas.microsoft.com/office/drawing/2014/main" id="{4F005195-F5C4-44F4-8245-76EB0FE25362}"/>
              </a:ext>
            </a:extLst>
          </p:cNvPr>
          <p:cNvPicPr>
            <a:picLocks noChangeAspect="1"/>
          </p:cNvPicPr>
          <p:nvPr/>
        </p:nvPicPr>
        <p:blipFill>
          <a:blip r:embed="rId6"/>
          <a:stretch>
            <a:fillRect/>
          </a:stretch>
        </p:blipFill>
        <p:spPr>
          <a:xfrm>
            <a:off x="3883831" y="4621873"/>
            <a:ext cx="1329445" cy="372157"/>
          </a:xfrm>
          <a:prstGeom prst="rect">
            <a:avLst/>
          </a:prstGeom>
        </p:spPr>
      </p:pic>
      <p:pic>
        <p:nvPicPr>
          <p:cNvPr id="86" name="Picture 85">
            <a:extLst>
              <a:ext uri="{FF2B5EF4-FFF2-40B4-BE49-F238E27FC236}">
                <a16:creationId xmlns:a16="http://schemas.microsoft.com/office/drawing/2014/main" id="{4D4AE482-15A7-4A87-92C5-1545EF738624}"/>
              </a:ext>
            </a:extLst>
          </p:cNvPr>
          <p:cNvPicPr>
            <a:picLocks noChangeAspect="1"/>
          </p:cNvPicPr>
          <p:nvPr/>
        </p:nvPicPr>
        <p:blipFill>
          <a:blip r:embed="rId7"/>
          <a:stretch>
            <a:fillRect/>
          </a:stretch>
        </p:blipFill>
        <p:spPr>
          <a:xfrm>
            <a:off x="6555036" y="4598894"/>
            <a:ext cx="1387879" cy="347680"/>
          </a:xfrm>
          <a:prstGeom prst="rect">
            <a:avLst/>
          </a:prstGeom>
        </p:spPr>
      </p:pic>
      <p:pic>
        <p:nvPicPr>
          <p:cNvPr id="87" name="Picture 86">
            <a:extLst>
              <a:ext uri="{FF2B5EF4-FFF2-40B4-BE49-F238E27FC236}">
                <a16:creationId xmlns:a16="http://schemas.microsoft.com/office/drawing/2014/main" id="{681E33D7-66AD-44A7-AC5B-F354B34340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175" y="4434681"/>
            <a:ext cx="1695553" cy="808037"/>
          </a:xfrm>
          <a:prstGeom prst="rect">
            <a:avLst/>
          </a:prstGeom>
        </p:spPr>
      </p:pic>
    </p:spTree>
    <p:extLst>
      <p:ext uri="{BB962C8B-B14F-4D97-AF65-F5344CB8AC3E}">
        <p14:creationId xmlns:p14="http://schemas.microsoft.com/office/powerpoint/2010/main" val="160865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A Comparison of S&amp;P 500 Companies’ Returns</a:t>
            </a:r>
          </a:p>
        </p:txBody>
      </p:sp>
      <p:sp>
        <p:nvSpPr>
          <p:cNvPr id="5" name="Rectangle 4">
            <a:extLst>
              <a:ext uri="{FF2B5EF4-FFF2-40B4-BE49-F238E27FC236}">
                <a16:creationId xmlns:a16="http://schemas.microsoft.com/office/drawing/2014/main" id="{8CC43B9C-731D-4BE3-A043-7C075242F378}"/>
              </a:ext>
            </a:extLst>
          </p:cNvPr>
          <p:cNvSpPr/>
          <p:nvPr/>
        </p:nvSpPr>
        <p:spPr>
          <a:xfrm>
            <a:off x="187325" y="698458"/>
            <a:ext cx="4572000" cy="584775"/>
          </a:xfrm>
          <a:prstGeom prst="rect">
            <a:avLst/>
          </a:prstGeom>
        </p:spPr>
        <p:txBody>
          <a:bodyPr>
            <a:spAutoFit/>
          </a:bodyPr>
          <a:lstStyle/>
          <a:p>
            <a:pPr marL="0" lvl="1"/>
            <a:r>
              <a:rPr lang="en-US" sz="1600" dirty="0">
                <a:solidFill>
                  <a:srgbClr val="767676"/>
                </a:solidFill>
              </a:rPr>
              <a:t>Cumulative Total Return </a:t>
            </a:r>
            <a:br>
              <a:rPr lang="en-US" sz="1600" dirty="0">
                <a:solidFill>
                  <a:srgbClr val="767676"/>
                </a:solidFill>
              </a:rPr>
            </a:br>
            <a:r>
              <a:rPr lang="en-US" sz="1600" dirty="0">
                <a:solidFill>
                  <a:srgbClr val="767676"/>
                </a:solidFill>
              </a:rPr>
              <a:t>(20-year period ended June 30, 2019)</a:t>
            </a:r>
          </a:p>
        </p:txBody>
      </p:sp>
      <p:graphicFrame>
        <p:nvGraphicFramePr>
          <p:cNvPr id="13" name="Chart 12">
            <a:extLst>
              <a:ext uri="{FF2B5EF4-FFF2-40B4-BE49-F238E27FC236}">
                <a16:creationId xmlns:a16="http://schemas.microsoft.com/office/drawing/2014/main" id="{6DE739DA-1D08-4F08-862B-B5BFA2828FF5}"/>
              </a:ext>
            </a:extLst>
          </p:cNvPr>
          <p:cNvGraphicFramePr/>
          <p:nvPr>
            <p:extLst>
              <p:ext uri="{D42A27DB-BD31-4B8C-83A1-F6EECF244321}">
                <p14:modId xmlns:p14="http://schemas.microsoft.com/office/powerpoint/2010/main" val="1463408148"/>
              </p:ext>
            </p:extLst>
          </p:nvPr>
        </p:nvGraphicFramePr>
        <p:xfrm>
          <a:off x="741409" y="1797579"/>
          <a:ext cx="5313405" cy="3902096"/>
        </p:xfrm>
        <a:graphic>
          <a:graphicData uri="http://schemas.openxmlformats.org/drawingml/2006/chart">
            <c:chart xmlns:c="http://schemas.openxmlformats.org/drawingml/2006/chart" xmlns:r="http://schemas.openxmlformats.org/officeDocument/2006/relationships" r:id="rId3"/>
          </a:graphicData>
        </a:graphic>
      </p:graphicFrame>
      <p:sp>
        <p:nvSpPr>
          <p:cNvPr id="16" name="Slide Number Placeholder 2">
            <a:extLst>
              <a:ext uri="{FF2B5EF4-FFF2-40B4-BE49-F238E27FC236}">
                <a16:creationId xmlns:a16="http://schemas.microsoft.com/office/drawing/2014/main" id="{29B54353-5F09-424A-8C90-E71714445876}"/>
              </a:ext>
            </a:extLst>
          </p:cNvPr>
          <p:cNvSpPr>
            <a:spLocks noGrp="1"/>
          </p:cNvSpPr>
          <p:nvPr>
            <p:ph type="sldNum" sz="quarter" idx="4"/>
          </p:nvPr>
        </p:nvSpPr>
        <p:spPr>
          <a:xfrm>
            <a:off x="8504434" y="6536549"/>
            <a:ext cx="365760" cy="1645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 Placeholder 3">
            <a:extLst>
              <a:ext uri="{FF2B5EF4-FFF2-40B4-BE49-F238E27FC236}">
                <a16:creationId xmlns:a16="http://schemas.microsoft.com/office/drawing/2014/main" id="{35033E1F-E3F7-4415-A31F-90F82909B0C0}"/>
              </a:ext>
            </a:extLst>
          </p:cNvPr>
          <p:cNvSpPr>
            <a:spLocks noGrp="1"/>
          </p:cNvSpPr>
          <p:nvPr>
            <p:ph type="body" sz="quarter" idx="26"/>
          </p:nvPr>
        </p:nvSpPr>
        <p:spPr>
          <a:xfrm>
            <a:off x="274320" y="6141420"/>
            <a:ext cx="8503920" cy="553998"/>
          </a:xfrm>
        </p:spPr>
        <p:txBody>
          <a:bodyPr/>
          <a:lstStyle/>
          <a:p>
            <a:r>
              <a:rPr lang="en-US" dirty="0"/>
              <a:t>Source: © 2019 Ned Davis Research Group, Inc.</a:t>
            </a:r>
            <a:br>
              <a:rPr lang="en-US" dirty="0"/>
            </a:br>
            <a:r>
              <a:rPr lang="en-US" dirty="0"/>
              <a:t>“More Global” represents S&amp;P 500 companies with reported pre-tax income of more than 50% from foreign operations. “Less Global” represents S&amp;P 500 companies with reported pre-tax income of less than 50% from foreign operations. Indexes are unmanaged and one cannot invest directly in an index. Past performance does not guarantee future results. S&amp;P 500 Index is a market capitalization-weighted index of 500 stocks designed to measure total US equity market performance. </a:t>
            </a:r>
          </a:p>
        </p:txBody>
      </p:sp>
      <p:grpSp>
        <p:nvGrpSpPr>
          <p:cNvPr id="18" name="Group 17">
            <a:extLst>
              <a:ext uri="{FF2B5EF4-FFF2-40B4-BE49-F238E27FC236}">
                <a16:creationId xmlns:a16="http://schemas.microsoft.com/office/drawing/2014/main" id="{DE7DFFFA-E17B-4B07-AE96-6DA619FCA2AF}"/>
              </a:ext>
            </a:extLst>
          </p:cNvPr>
          <p:cNvGrpSpPr/>
          <p:nvPr/>
        </p:nvGrpSpPr>
        <p:grpSpPr>
          <a:xfrm>
            <a:off x="2697487" y="2542890"/>
            <a:ext cx="5551998" cy="1015663"/>
            <a:chOff x="2697487" y="2808890"/>
            <a:chExt cx="5551998" cy="1015663"/>
          </a:xfrm>
        </p:grpSpPr>
        <p:grpSp>
          <p:nvGrpSpPr>
            <p:cNvPr id="19" name="Group 18">
              <a:extLst>
                <a:ext uri="{FF2B5EF4-FFF2-40B4-BE49-F238E27FC236}">
                  <a16:creationId xmlns:a16="http://schemas.microsoft.com/office/drawing/2014/main" id="{2CA11088-314E-402B-AFAD-7BAF4F380DAC}"/>
                </a:ext>
              </a:extLst>
            </p:cNvPr>
            <p:cNvGrpSpPr/>
            <p:nvPr/>
          </p:nvGrpSpPr>
          <p:grpSpPr>
            <a:xfrm>
              <a:off x="6063349" y="2808890"/>
              <a:ext cx="2186136" cy="1015663"/>
              <a:chOff x="2957650" y="3371821"/>
              <a:chExt cx="2186136" cy="1015663"/>
            </a:xfrm>
          </p:grpSpPr>
          <p:sp>
            <p:nvSpPr>
              <p:cNvPr id="21" name="TextBox 19">
                <a:extLst>
                  <a:ext uri="{FF2B5EF4-FFF2-40B4-BE49-F238E27FC236}">
                    <a16:creationId xmlns:a16="http://schemas.microsoft.com/office/drawing/2014/main" id="{B7AC6008-D805-4A6B-844D-042A12A092A7}"/>
                  </a:ext>
                </a:extLst>
              </p:cNvPr>
              <p:cNvSpPr txBox="1"/>
              <p:nvPr/>
            </p:nvSpPr>
            <p:spPr bwMode="auto">
              <a:xfrm>
                <a:off x="3133639" y="3371821"/>
                <a:ext cx="2010147" cy="1015663"/>
              </a:xfrm>
              <a:prstGeom prst="rect">
                <a:avLst/>
              </a:prstGeom>
              <a:solidFill>
                <a:schemeClr val="accent4"/>
              </a:solidFill>
              <a:ln w="12700">
                <a:noFill/>
              </a:ln>
              <a:effectLst/>
            </p:spPr>
            <p:txBody>
              <a:bodyPr wrap="square" lIns="182880" tIns="45720" rIns="91440" bIns="4572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lang="en-US" sz="3200" b="1" dirty="0">
                    <a:solidFill>
                      <a:srgbClr val="FFFFFF"/>
                    </a:solidFill>
                    <a:latin typeface="Arial" charset="0"/>
                    <a:ea typeface="ＭＳ Ｐゴシック" charset="0"/>
                  </a:rPr>
                  <a:t>81</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ts val="18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Percentage </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mn-cs"/>
                  </a:rPr>
                  <a:t>Point Difference</a:t>
                </a:r>
              </a:p>
            </p:txBody>
          </p:sp>
          <p:sp>
            <p:nvSpPr>
              <p:cNvPr id="22" name="Isosceles Triangle 21">
                <a:extLst>
                  <a:ext uri="{FF2B5EF4-FFF2-40B4-BE49-F238E27FC236}">
                    <a16:creationId xmlns:a16="http://schemas.microsoft.com/office/drawing/2014/main" id="{DCE09D16-67BA-4BBA-B340-CF2914219610}"/>
                  </a:ext>
                </a:extLst>
              </p:cNvPr>
              <p:cNvSpPr/>
              <p:nvPr/>
            </p:nvSpPr>
            <p:spPr>
              <a:xfrm rot="5400000" flipH="1" flipV="1">
                <a:off x="2934789" y="3796177"/>
                <a:ext cx="228601" cy="182880"/>
              </a:xfrm>
              <a:prstGeom prst="triangle">
                <a:avLst/>
              </a:prstGeom>
              <a:solidFill>
                <a:schemeClr val="accent4"/>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20" name="Straight Connector 19">
              <a:extLst>
                <a:ext uri="{FF2B5EF4-FFF2-40B4-BE49-F238E27FC236}">
                  <a16:creationId xmlns:a16="http://schemas.microsoft.com/office/drawing/2014/main" id="{6982FFB7-8106-4611-B2A3-441CB7D667E9}"/>
                </a:ext>
              </a:extLst>
            </p:cNvPr>
            <p:cNvCxnSpPr/>
            <p:nvPr/>
          </p:nvCxnSpPr>
          <p:spPr>
            <a:xfrm flipH="1">
              <a:off x="2697487" y="3326992"/>
              <a:ext cx="3398520" cy="0"/>
            </a:xfrm>
            <a:prstGeom prst="line">
              <a:avLst/>
            </a:prstGeom>
            <a:noFill/>
            <a:ln w="31750" cap="flat" cmpd="sng" algn="ctr">
              <a:solidFill>
                <a:schemeClr val="accent4"/>
              </a:solidFill>
              <a:prstDash val="solid"/>
            </a:ln>
            <a:effectLst/>
          </p:spPr>
        </p:cxnSp>
      </p:grpSp>
      <p:sp>
        <p:nvSpPr>
          <p:cNvPr id="23" name="Rectangle 22">
            <a:extLst>
              <a:ext uri="{FF2B5EF4-FFF2-40B4-BE49-F238E27FC236}">
                <a16:creationId xmlns:a16="http://schemas.microsoft.com/office/drawing/2014/main" id="{D74555F4-DEC0-4B92-A156-EF1C045843CF}"/>
              </a:ext>
            </a:extLst>
          </p:cNvPr>
          <p:cNvSpPr/>
          <p:nvPr/>
        </p:nvSpPr>
        <p:spPr>
          <a:xfrm>
            <a:off x="187325" y="5674129"/>
            <a:ext cx="857567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This chart is for illustrative purposes only and does not reflect the performance of any Franklin Templeton fund.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Past performance does not guarantee future results.</a:t>
            </a:r>
          </a:p>
        </p:txBody>
      </p:sp>
    </p:spTree>
    <p:extLst>
      <p:ext uri="{BB962C8B-B14F-4D97-AF65-F5344CB8AC3E}">
        <p14:creationId xmlns:p14="http://schemas.microsoft.com/office/powerpoint/2010/main" val="26289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down)">
                                      <p:cBhvr>
                                        <p:cTn id="7" dur="1000"/>
                                        <p:tgtEl>
                                          <p:spTgt spid="13">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wipe(down)">
                                      <p:cBhvr>
                                        <p:cTn id="11" dur="1000"/>
                                        <p:tgtEl>
                                          <p:spTgt spid="13">
                                            <p:graphicEl>
                                              <a:chart seriesIdx="-4" categoryIdx="0" bldStep="category"/>
                                            </p:graphic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wipe(down)">
                                      <p:cBhvr>
                                        <p:cTn id="15" dur="1000"/>
                                        <p:tgtEl>
                                          <p:spTgt spid="13">
                                            <p:graphicEl>
                                              <a:chart seriesIdx="-4" categoryIdx="1" bldStep="category"/>
                                            </p:graphicEl>
                                          </p:spTgt>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category"/>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reeform 5"/>
          <p:cNvSpPr>
            <a:spLocks/>
          </p:cNvSpPr>
          <p:nvPr/>
        </p:nvSpPr>
        <p:spPr bwMode="auto">
          <a:xfrm>
            <a:off x="876026" y="1100138"/>
            <a:ext cx="7400925" cy="4273550"/>
          </a:xfrm>
          <a:custGeom>
            <a:avLst/>
            <a:gdLst>
              <a:gd name="T0" fmla="*/ 0 w 4662"/>
              <a:gd name="T1" fmla="*/ 0 h 2692"/>
              <a:gd name="T2" fmla="*/ 4662 w 4662"/>
              <a:gd name="T3" fmla="*/ 0 h 2692"/>
              <a:gd name="T4" fmla="*/ 4662 w 4662"/>
              <a:gd name="T5" fmla="*/ 2692 h 2692"/>
              <a:gd name="T6" fmla="*/ 0 w 4662"/>
              <a:gd name="T7" fmla="*/ 2692 h 2692"/>
              <a:gd name="T8" fmla="*/ 0 w 4662"/>
              <a:gd name="T9" fmla="*/ 0 h 2692"/>
              <a:gd name="T10" fmla="*/ 0 w 4662"/>
              <a:gd name="T11" fmla="*/ 0 h 2692"/>
            </a:gdLst>
            <a:ahLst/>
            <a:cxnLst>
              <a:cxn ang="0">
                <a:pos x="T0" y="T1"/>
              </a:cxn>
              <a:cxn ang="0">
                <a:pos x="T2" y="T3"/>
              </a:cxn>
              <a:cxn ang="0">
                <a:pos x="T4" y="T5"/>
              </a:cxn>
              <a:cxn ang="0">
                <a:pos x="T6" y="T7"/>
              </a:cxn>
              <a:cxn ang="0">
                <a:pos x="T8" y="T9"/>
              </a:cxn>
              <a:cxn ang="0">
                <a:pos x="T10" y="T11"/>
              </a:cxn>
            </a:cxnLst>
            <a:rect l="0" t="0" r="r" b="b"/>
            <a:pathLst>
              <a:path w="4662" h="2692">
                <a:moveTo>
                  <a:pt x="0" y="0"/>
                </a:moveTo>
                <a:lnTo>
                  <a:pt x="4662" y="0"/>
                </a:lnTo>
                <a:lnTo>
                  <a:pt x="4662" y="2692"/>
                </a:lnTo>
                <a:lnTo>
                  <a:pt x="0" y="2692"/>
                </a:lnTo>
                <a:lnTo>
                  <a:pt x="0" y="0"/>
                </a:lnTo>
                <a:lnTo>
                  <a:pt x="0" y="0"/>
                </a:lnTo>
                <a:close/>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Freeform 13"/>
          <p:cNvSpPr>
            <a:spLocks/>
          </p:cNvSpPr>
          <p:nvPr/>
        </p:nvSpPr>
        <p:spPr bwMode="auto">
          <a:xfrm>
            <a:off x="569639" y="5376863"/>
            <a:ext cx="306387" cy="306387"/>
          </a:xfrm>
          <a:custGeom>
            <a:avLst/>
            <a:gdLst>
              <a:gd name="connsiteX0" fmla="*/ 0 w 306387"/>
              <a:gd name="connsiteY0" fmla="*/ 0 h 306387"/>
              <a:gd name="connsiteX1" fmla="*/ 203200 w 306387"/>
              <a:gd name="connsiteY1" fmla="*/ 0 h 306387"/>
              <a:gd name="connsiteX2" fmla="*/ 306387 w 306387"/>
              <a:gd name="connsiteY2" fmla="*/ 0 h 306387"/>
              <a:gd name="connsiteX3" fmla="*/ 306387 w 306387"/>
              <a:gd name="connsiteY3" fmla="*/ 103187 h 306387"/>
              <a:gd name="connsiteX4" fmla="*/ 306387 w 306387"/>
              <a:gd name="connsiteY4" fmla="*/ 306387 h 306387"/>
              <a:gd name="connsiteX5" fmla="*/ 203200 w 306387"/>
              <a:gd name="connsiteY5" fmla="*/ 306387 h 306387"/>
              <a:gd name="connsiteX6" fmla="*/ 203200 w 306387"/>
              <a:gd name="connsiteY6" fmla="*/ 103187 h 306387"/>
              <a:gd name="connsiteX7" fmla="*/ 0 w 306387"/>
              <a:gd name="connsiteY7" fmla="*/ 103187 h 3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387" h="306387">
                <a:moveTo>
                  <a:pt x="0" y="0"/>
                </a:moveTo>
                <a:lnTo>
                  <a:pt x="203200" y="0"/>
                </a:lnTo>
                <a:lnTo>
                  <a:pt x="306387" y="0"/>
                </a:lnTo>
                <a:lnTo>
                  <a:pt x="306387" y="103187"/>
                </a:lnTo>
                <a:lnTo>
                  <a:pt x="306387" y="306387"/>
                </a:lnTo>
                <a:lnTo>
                  <a:pt x="203200" y="306387"/>
                </a:lnTo>
                <a:lnTo>
                  <a:pt x="203200" y="103187"/>
                </a:lnTo>
                <a:lnTo>
                  <a:pt x="0" y="1031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15" name="Line 170"/>
          <p:cNvSpPr>
            <a:spLocks noChangeShapeType="1"/>
          </p:cNvSpPr>
          <p:nvPr/>
        </p:nvSpPr>
        <p:spPr bwMode="auto">
          <a:xfrm>
            <a:off x="3434731" y="2924935"/>
            <a:ext cx="0" cy="1898650"/>
          </a:xfrm>
          <a:prstGeom prst="line">
            <a:avLst/>
          </a:prstGeom>
          <a:noFill/>
          <a:ln w="9525" cap="flat">
            <a:solidFill>
              <a:srgbClr val="CBE1F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Line 171"/>
          <p:cNvSpPr>
            <a:spLocks noChangeShapeType="1"/>
          </p:cNvSpPr>
          <p:nvPr/>
        </p:nvSpPr>
        <p:spPr bwMode="auto">
          <a:xfrm>
            <a:off x="6041406" y="2924935"/>
            <a:ext cx="0" cy="1898650"/>
          </a:xfrm>
          <a:prstGeom prst="line">
            <a:avLst/>
          </a:prstGeom>
          <a:noFill/>
          <a:ln w="9525" cap="flat">
            <a:solidFill>
              <a:srgbClr val="CBE1F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TextBox 16"/>
          <p:cNvSpPr txBox="1"/>
          <p:nvPr/>
        </p:nvSpPr>
        <p:spPr>
          <a:xfrm>
            <a:off x="1246366" y="2892980"/>
            <a:ext cx="1920240" cy="1231106"/>
          </a:xfrm>
          <a:prstGeom prst="rect">
            <a:avLst/>
          </a:prstGeom>
          <a:noFill/>
        </p:spPr>
        <p:txBody>
          <a:bodyPr wrap="square" lIns="0" tIns="0" rIns="0" bIns="0" rtlCol="0">
            <a:spAutoFit/>
          </a:bodyPr>
          <a:lstStyle/>
          <a:p>
            <a:pPr>
              <a:lnSpc>
                <a:spcPts val="3200"/>
              </a:lnSpc>
            </a:pPr>
            <a:r>
              <a:rPr lang="en-US" sz="3200" b="1" kern="900" dirty="0">
                <a:solidFill>
                  <a:srgbClr val="FFFFFF"/>
                </a:solidFill>
                <a:latin typeface="Arial Narrow" panose="020B0606020202030204" pitchFamily="34" charset="0"/>
                <a:cs typeface="Arial" panose="020B0604020202020204" pitchFamily="34" charset="0"/>
              </a:rPr>
              <a:t>Focus on Investment Excellence</a:t>
            </a:r>
          </a:p>
        </p:txBody>
      </p:sp>
      <p:sp>
        <p:nvSpPr>
          <p:cNvPr id="18" name="TextBox 17"/>
          <p:cNvSpPr txBox="1"/>
          <p:nvPr/>
        </p:nvSpPr>
        <p:spPr>
          <a:xfrm>
            <a:off x="3768586" y="2892980"/>
            <a:ext cx="2057400" cy="2051844"/>
          </a:xfrm>
          <a:prstGeom prst="rect">
            <a:avLst/>
          </a:prstGeom>
          <a:noFill/>
        </p:spPr>
        <p:txBody>
          <a:bodyPr wrap="square" lIns="0" tIns="0" rIns="0" bIns="0" rtlCol="0">
            <a:spAutoFit/>
          </a:bodyPr>
          <a:lstStyle/>
          <a:p>
            <a:pPr>
              <a:lnSpc>
                <a:spcPts val="3200"/>
              </a:lnSpc>
            </a:pPr>
            <a:r>
              <a:rPr lang="en-US" sz="3200" b="1" kern="900" dirty="0">
                <a:solidFill>
                  <a:srgbClr val="FFFFFF"/>
                </a:solidFill>
                <a:latin typeface="Arial Narrow" panose="020B0606020202030204" pitchFamily="34" charset="0"/>
                <a:cs typeface="Arial" panose="020B0604020202020204" pitchFamily="34" charset="0"/>
              </a:rPr>
              <a:t>Global Perspective Shaped by Local Expertise</a:t>
            </a:r>
          </a:p>
        </p:txBody>
      </p:sp>
      <p:sp>
        <p:nvSpPr>
          <p:cNvPr id="19" name="TextBox 18"/>
          <p:cNvSpPr txBox="1"/>
          <p:nvPr/>
        </p:nvSpPr>
        <p:spPr>
          <a:xfrm>
            <a:off x="6290806" y="2892980"/>
            <a:ext cx="1892312" cy="1231106"/>
          </a:xfrm>
          <a:prstGeom prst="rect">
            <a:avLst/>
          </a:prstGeom>
          <a:noFill/>
        </p:spPr>
        <p:txBody>
          <a:bodyPr wrap="square" lIns="0" tIns="0" rIns="0" bIns="0" rtlCol="0">
            <a:spAutoFit/>
          </a:bodyPr>
          <a:lstStyle/>
          <a:p>
            <a:pPr>
              <a:lnSpc>
                <a:spcPts val="3200"/>
              </a:lnSpc>
            </a:pPr>
            <a:r>
              <a:rPr lang="en-US" sz="3200" b="1" kern="900" dirty="0">
                <a:solidFill>
                  <a:srgbClr val="FFFFFF"/>
                </a:solidFill>
                <a:latin typeface="Arial Narrow" panose="020B0606020202030204" pitchFamily="34" charset="0"/>
                <a:cs typeface="Arial" panose="020B0604020202020204" pitchFamily="34" charset="0"/>
              </a:rPr>
              <a:t>Strength and Experience</a:t>
            </a:r>
          </a:p>
        </p:txBody>
      </p:sp>
      <p:sp>
        <p:nvSpPr>
          <p:cNvPr id="20" name="Rectangle 19"/>
          <p:cNvSpPr/>
          <p:nvPr/>
        </p:nvSpPr>
        <p:spPr>
          <a:xfrm>
            <a:off x="1128168" y="1480984"/>
            <a:ext cx="7209693" cy="1160639"/>
          </a:xfrm>
          <a:prstGeom prst="rect">
            <a:avLst/>
          </a:prstGeom>
        </p:spPr>
        <p:txBody>
          <a:bodyPr wrap="square">
            <a:spAutoFit/>
          </a:bodyPr>
          <a:lstStyle/>
          <a:p>
            <a:pPr algn="ctr">
              <a:lnSpc>
                <a:spcPts val="4500"/>
              </a:lnSpc>
            </a:pPr>
            <a:r>
              <a:rPr lang="en-US" sz="3400" b="1" dirty="0">
                <a:solidFill>
                  <a:srgbClr val="FFFFFF"/>
                </a:solidFill>
                <a:cs typeface="Arial" panose="020B0604020202020204" pitchFamily="34" charset="0"/>
              </a:rPr>
              <a:t>Franklin Templeton </a:t>
            </a:r>
          </a:p>
          <a:p>
            <a:pPr>
              <a:lnSpc>
                <a:spcPts val="4500"/>
              </a:lnSpc>
            </a:pPr>
            <a:r>
              <a:rPr lang="en-US" sz="2000" kern="800" dirty="0">
                <a:solidFill>
                  <a:srgbClr val="FFFFFF"/>
                </a:solidFill>
                <a:cs typeface="Arial" panose="020B0604020202020204" pitchFamily="34" charset="0"/>
              </a:rPr>
              <a:t>A Trusted, Long-Term Partner in Investment Management</a:t>
            </a:r>
          </a:p>
        </p:txBody>
      </p:sp>
    </p:spTree>
    <p:extLst>
      <p:ext uri="{BB962C8B-B14F-4D97-AF65-F5344CB8AC3E}">
        <p14:creationId xmlns:p14="http://schemas.microsoft.com/office/powerpoint/2010/main" val="2026841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659257" y="2218144"/>
            <a:ext cx="5777129" cy="2308324"/>
          </a:xfrm>
        </p:spPr>
        <p:txBody>
          <a:bodyPr wrap="square"/>
          <a:lstStyle/>
          <a:p>
            <a:r>
              <a:rPr lang="en-US" dirty="0"/>
              <a:t>Is Your </a:t>
            </a:r>
            <a:r>
              <a:rPr lang="en-US" altLang="ja-JP" dirty="0"/>
              <a:t>Portfolio as Global as It Should Be?</a:t>
            </a:r>
            <a:endParaRPr lang="en-US" dirty="0"/>
          </a:p>
        </p:txBody>
      </p:sp>
      <p:sp>
        <p:nvSpPr>
          <p:cNvPr id="2" name="Picture Placeholder 1"/>
          <p:cNvSpPr>
            <a:spLocks noGrp="1"/>
          </p:cNvSpPr>
          <p:nvPr>
            <p:ph type="pic" sz="quarter" idx="12"/>
          </p:nvPr>
        </p:nvSpPr>
        <p:spPr>
          <a:xfrm>
            <a:off x="1352020" y="4528473"/>
            <a:ext cx="301752" cy="301752"/>
          </a:xfrm>
        </p:spPr>
      </p:sp>
    </p:spTree>
    <p:extLst>
      <p:ext uri="{BB962C8B-B14F-4D97-AF65-F5344CB8AC3E}">
        <p14:creationId xmlns:p14="http://schemas.microsoft.com/office/powerpoint/2010/main" val="9563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Are Investors Out of Step?</a:t>
            </a:r>
          </a:p>
        </p:txBody>
      </p:sp>
      <p:sp>
        <p:nvSpPr>
          <p:cNvPr id="5" name="Rectangle 4">
            <a:extLst>
              <a:ext uri="{FF2B5EF4-FFF2-40B4-BE49-F238E27FC236}">
                <a16:creationId xmlns:a16="http://schemas.microsoft.com/office/drawing/2014/main" id="{8CC43B9C-731D-4BE3-A043-7C075242F378}"/>
              </a:ext>
            </a:extLst>
          </p:cNvPr>
          <p:cNvSpPr/>
          <p:nvPr/>
        </p:nvSpPr>
        <p:spPr>
          <a:xfrm>
            <a:off x="187325" y="698458"/>
            <a:ext cx="4572000" cy="830997"/>
          </a:xfrm>
          <a:prstGeom prst="rect">
            <a:avLst/>
          </a:prstGeom>
        </p:spPr>
        <p:txBody>
          <a:bodyPr>
            <a:spAutoFit/>
          </a:bodyPr>
          <a:lstStyle/>
          <a:p>
            <a:pPr marL="0" lvl="1"/>
            <a:r>
              <a:rPr lang="en-US" sz="1600" dirty="0">
                <a:solidFill>
                  <a:srgbClr val="767676"/>
                </a:solidFill>
              </a:rPr>
              <a:t>US Investors Remain Highly Allocated to </a:t>
            </a:r>
            <a:br>
              <a:rPr lang="en-US" sz="1600" dirty="0">
                <a:solidFill>
                  <a:srgbClr val="767676"/>
                </a:solidFill>
              </a:rPr>
            </a:br>
            <a:r>
              <a:rPr lang="en-US" sz="1600" dirty="0">
                <a:solidFill>
                  <a:srgbClr val="767676"/>
                </a:solidFill>
              </a:rPr>
              <a:t>Domestic Opportunities </a:t>
            </a:r>
          </a:p>
          <a:p>
            <a:pPr marL="0" lvl="1"/>
            <a:r>
              <a:rPr lang="en-US" sz="1600" dirty="0">
                <a:solidFill>
                  <a:srgbClr val="767676"/>
                </a:solidFill>
              </a:rPr>
              <a:t>(as of December 31, 2018)</a:t>
            </a:r>
          </a:p>
        </p:txBody>
      </p:sp>
      <p:sp>
        <p:nvSpPr>
          <p:cNvPr id="16" name="Slide Number Placeholder 2">
            <a:extLst>
              <a:ext uri="{FF2B5EF4-FFF2-40B4-BE49-F238E27FC236}">
                <a16:creationId xmlns:a16="http://schemas.microsoft.com/office/drawing/2014/main" id="{29B54353-5F09-424A-8C90-E71714445876}"/>
              </a:ext>
            </a:extLst>
          </p:cNvPr>
          <p:cNvSpPr>
            <a:spLocks noGrp="1"/>
          </p:cNvSpPr>
          <p:nvPr>
            <p:ph type="sldNum" sz="quarter" idx="4"/>
          </p:nvPr>
        </p:nvSpPr>
        <p:spPr>
          <a:xfrm>
            <a:off x="8504434" y="6536549"/>
            <a:ext cx="365760" cy="16459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Slide Number Placeholder 2">
            <a:extLst>
              <a:ext uri="{FF2B5EF4-FFF2-40B4-BE49-F238E27FC236}">
                <a16:creationId xmlns:a16="http://schemas.microsoft.com/office/drawing/2014/main" id="{1756A684-B6BA-4B95-8DA7-5B22E8D9AE28}"/>
              </a:ext>
            </a:extLst>
          </p:cNvPr>
          <p:cNvSpPr txBox="1">
            <a:spLocks/>
          </p:cNvSpPr>
          <p:nvPr/>
        </p:nvSpPr>
        <p:spPr>
          <a:xfrm>
            <a:off x="8504434" y="6536549"/>
            <a:ext cx="365760" cy="164592"/>
          </a:xfrm>
          <a:prstGeom prst="rect">
            <a:avLst/>
          </a:prstGeom>
        </p:spPr>
        <p:txBody>
          <a:bodyPr vert="horz" lIns="0" tIns="0" rIns="0" bIns="0" rtlCol="0" anchor="b" anchorCtr="0"/>
          <a:lstStyle>
            <a:defPPr>
              <a:defRPr lang="en-US"/>
            </a:defPPr>
            <a:lvl1pPr marL="0" algn="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DEE4CCE-E124-4EEF-808B-DF88997C2318}" type="slidenum">
              <a:rPr lang="en-US" smtClean="0">
                <a:solidFill>
                  <a:srgbClr val="000000"/>
                </a:solidFill>
              </a:rPr>
              <a:pPr>
                <a:defRPr/>
              </a:pPr>
              <a:t>20</a:t>
            </a:fld>
            <a:endParaRPr lang="en-US" dirty="0">
              <a:solidFill>
                <a:srgbClr val="000000"/>
              </a:solidFill>
            </a:endParaRPr>
          </a:p>
        </p:txBody>
      </p:sp>
      <p:sp>
        <p:nvSpPr>
          <p:cNvPr id="15" name="Text Placeholder 3">
            <a:extLst>
              <a:ext uri="{FF2B5EF4-FFF2-40B4-BE49-F238E27FC236}">
                <a16:creationId xmlns:a16="http://schemas.microsoft.com/office/drawing/2014/main" id="{890CABFF-F72D-4E49-AD20-2A2EEA24E58E}"/>
              </a:ext>
            </a:extLst>
          </p:cNvPr>
          <p:cNvSpPr>
            <a:spLocks noGrp="1"/>
          </p:cNvSpPr>
          <p:nvPr>
            <p:ph type="body" sz="quarter" idx="26"/>
          </p:nvPr>
        </p:nvSpPr>
        <p:spPr>
          <a:xfrm>
            <a:off x="274320" y="6418419"/>
            <a:ext cx="8503920" cy="276999"/>
          </a:xfrm>
        </p:spPr>
        <p:txBody>
          <a:bodyPr/>
          <a:lstStyle/>
          <a:p>
            <a:r>
              <a:rPr lang="en-US" dirty="0"/>
              <a:t>As of 12/31/18.</a:t>
            </a:r>
          </a:p>
          <a:p>
            <a:r>
              <a:rPr lang="en-US" dirty="0"/>
              <a:t>Sources: US Retail Investors: ICI. Based on total net assets of Equity mutual funds invested in World Equity funds; World Market Capitalization: MSCI Perspectives</a:t>
            </a:r>
            <a:r>
              <a:rPr lang="pl-PL" dirty="0"/>
              <a:t>. </a:t>
            </a:r>
            <a:r>
              <a:rPr lang="en-US" dirty="0"/>
              <a:t>Most recent data av</a:t>
            </a:r>
            <a:r>
              <a:rPr lang="pl-PL" dirty="0"/>
              <a:t>a</a:t>
            </a:r>
            <a:r>
              <a:rPr lang="en-US" dirty="0" err="1"/>
              <a:t>ilable</a:t>
            </a:r>
            <a:r>
              <a:rPr lang="en-US" dirty="0"/>
              <a:t>.</a:t>
            </a:r>
          </a:p>
        </p:txBody>
      </p:sp>
      <p:pic>
        <p:nvPicPr>
          <p:cNvPr id="24" name="Picture 23">
            <a:extLst>
              <a:ext uri="{FF2B5EF4-FFF2-40B4-BE49-F238E27FC236}">
                <a16:creationId xmlns:a16="http://schemas.microsoft.com/office/drawing/2014/main" id="{CE8C2527-5669-407F-A545-1DB6D58369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5735412" y="2996162"/>
            <a:ext cx="547688" cy="14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0AB67528-3FC0-4265-8DDD-059F9B4DF5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2977904" y="2828925"/>
            <a:ext cx="55725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 name="Chart 25">
            <a:extLst>
              <a:ext uri="{FF2B5EF4-FFF2-40B4-BE49-F238E27FC236}">
                <a16:creationId xmlns:a16="http://schemas.microsoft.com/office/drawing/2014/main" id="{0E13A7B6-73A8-499D-B963-ED73B67D62DC}"/>
              </a:ext>
            </a:extLst>
          </p:cNvPr>
          <p:cNvGraphicFramePr/>
          <p:nvPr>
            <p:extLst>
              <p:ext uri="{D42A27DB-BD31-4B8C-83A1-F6EECF244321}">
                <p14:modId xmlns:p14="http://schemas.microsoft.com/office/powerpoint/2010/main" val="3973154094"/>
              </p:ext>
            </p:extLst>
          </p:nvPr>
        </p:nvGraphicFramePr>
        <p:xfrm>
          <a:off x="1971451" y="2095500"/>
          <a:ext cx="5164136" cy="3092450"/>
        </p:xfrm>
        <a:graphic>
          <a:graphicData uri="http://schemas.openxmlformats.org/drawingml/2006/chart">
            <c:chart xmlns:c="http://schemas.openxmlformats.org/drawingml/2006/chart" xmlns:r="http://schemas.openxmlformats.org/officeDocument/2006/relationships" r:id="rId5"/>
          </a:graphicData>
        </a:graphic>
      </p:graphicFrame>
      <p:grpSp>
        <p:nvGrpSpPr>
          <p:cNvPr id="27" name="Group 26">
            <a:extLst>
              <a:ext uri="{FF2B5EF4-FFF2-40B4-BE49-F238E27FC236}">
                <a16:creationId xmlns:a16="http://schemas.microsoft.com/office/drawing/2014/main" id="{5BF44653-E6BF-4810-9F73-7E1F0D182B2B}"/>
              </a:ext>
            </a:extLst>
          </p:cNvPr>
          <p:cNvGrpSpPr/>
          <p:nvPr/>
        </p:nvGrpSpPr>
        <p:grpSpPr>
          <a:xfrm>
            <a:off x="3283164" y="5699654"/>
            <a:ext cx="4053298" cy="194229"/>
            <a:chOff x="1109283" y="5756428"/>
            <a:chExt cx="4053298" cy="194229"/>
          </a:xfrm>
        </p:grpSpPr>
        <p:grpSp>
          <p:nvGrpSpPr>
            <p:cNvPr id="28" name="Group 27">
              <a:extLst>
                <a:ext uri="{FF2B5EF4-FFF2-40B4-BE49-F238E27FC236}">
                  <a16:creationId xmlns:a16="http://schemas.microsoft.com/office/drawing/2014/main" id="{B4856790-1BD2-4856-9D43-C3C65BD018A0}"/>
                </a:ext>
              </a:extLst>
            </p:cNvPr>
            <p:cNvGrpSpPr/>
            <p:nvPr/>
          </p:nvGrpSpPr>
          <p:grpSpPr>
            <a:xfrm>
              <a:off x="1109283" y="5796769"/>
              <a:ext cx="1197269" cy="153888"/>
              <a:chOff x="96916" y="5884024"/>
              <a:chExt cx="1197269" cy="153888"/>
            </a:xfrm>
          </p:grpSpPr>
          <p:sp>
            <p:nvSpPr>
              <p:cNvPr id="32" name="Rectangle 31">
                <a:extLst>
                  <a:ext uri="{FF2B5EF4-FFF2-40B4-BE49-F238E27FC236}">
                    <a16:creationId xmlns:a16="http://schemas.microsoft.com/office/drawing/2014/main" id="{3E06270A-DDF2-4A0E-A4F9-932D33952589}"/>
                  </a:ext>
                </a:extLst>
              </p:cNvPr>
              <p:cNvSpPr/>
              <p:nvPr/>
            </p:nvSpPr>
            <p:spPr>
              <a:xfrm>
                <a:off x="96916" y="5884024"/>
                <a:ext cx="141515" cy="14151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TextBox 32">
                <a:extLst>
                  <a:ext uri="{FF2B5EF4-FFF2-40B4-BE49-F238E27FC236}">
                    <a16:creationId xmlns:a16="http://schemas.microsoft.com/office/drawing/2014/main" id="{5947BBF7-6E62-43D8-98E4-5861963C3A03}"/>
                  </a:ext>
                </a:extLst>
              </p:cNvPr>
              <p:cNvSpPr txBox="1"/>
              <p:nvPr/>
            </p:nvSpPr>
            <p:spPr>
              <a:xfrm>
                <a:off x="301204" y="5884024"/>
                <a:ext cx="992981"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U</a:t>
                </a:r>
                <a:r>
                  <a:rPr kumimoji="0" lang="pl-PL"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a:t>
                </a:r>
                <a:endPar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9" name="Group 28">
              <a:extLst>
                <a:ext uri="{FF2B5EF4-FFF2-40B4-BE49-F238E27FC236}">
                  <a16:creationId xmlns:a16="http://schemas.microsoft.com/office/drawing/2014/main" id="{B46297D5-88D9-4AC6-A48F-D4A43CA8E82A}"/>
                </a:ext>
              </a:extLst>
            </p:cNvPr>
            <p:cNvGrpSpPr/>
            <p:nvPr/>
          </p:nvGrpSpPr>
          <p:grpSpPr>
            <a:xfrm>
              <a:off x="2835637" y="5756428"/>
              <a:ext cx="2326944" cy="154346"/>
              <a:chOff x="2927077" y="5756428"/>
              <a:chExt cx="2326944" cy="154346"/>
            </a:xfrm>
          </p:grpSpPr>
          <p:sp>
            <p:nvSpPr>
              <p:cNvPr id="30" name="Rectangle 29">
                <a:extLst>
                  <a:ext uri="{FF2B5EF4-FFF2-40B4-BE49-F238E27FC236}">
                    <a16:creationId xmlns:a16="http://schemas.microsoft.com/office/drawing/2014/main" id="{BEE01EC5-F437-498D-8FDC-52A8506FAD3D}"/>
                  </a:ext>
                </a:extLst>
              </p:cNvPr>
              <p:cNvSpPr/>
              <p:nvPr/>
            </p:nvSpPr>
            <p:spPr>
              <a:xfrm>
                <a:off x="2927077" y="5769259"/>
                <a:ext cx="141515" cy="1415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36473235-E9F9-42FB-9199-77B4CC57696C}"/>
                  </a:ext>
                </a:extLst>
              </p:cNvPr>
              <p:cNvSpPr txBox="1"/>
              <p:nvPr/>
            </p:nvSpPr>
            <p:spPr>
              <a:xfrm>
                <a:off x="3147297" y="5756428"/>
                <a:ext cx="2106724"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Foreign</a:t>
                </a:r>
              </a:p>
            </p:txBody>
          </p:sp>
        </p:grpSp>
      </p:grpSp>
      <p:grpSp>
        <p:nvGrpSpPr>
          <p:cNvPr id="34" name="Group 33">
            <a:extLst>
              <a:ext uri="{FF2B5EF4-FFF2-40B4-BE49-F238E27FC236}">
                <a16:creationId xmlns:a16="http://schemas.microsoft.com/office/drawing/2014/main" id="{F0475DB5-4630-4D2B-930A-19053586A8B5}"/>
              </a:ext>
            </a:extLst>
          </p:cNvPr>
          <p:cNvGrpSpPr/>
          <p:nvPr/>
        </p:nvGrpSpPr>
        <p:grpSpPr>
          <a:xfrm>
            <a:off x="4343400" y="5027966"/>
            <a:ext cx="2786743" cy="301040"/>
            <a:chOff x="4343400" y="5047016"/>
            <a:chExt cx="2786743" cy="301040"/>
          </a:xfrm>
        </p:grpSpPr>
        <p:sp>
          <p:nvSpPr>
            <p:cNvPr id="35" name="TextBox 34">
              <a:extLst>
                <a:ext uri="{FF2B5EF4-FFF2-40B4-BE49-F238E27FC236}">
                  <a16:creationId xmlns:a16="http://schemas.microsoft.com/office/drawing/2014/main" id="{EBAD8384-1778-4F2B-9B87-07CE4E8850BB}"/>
                </a:ext>
              </a:extLst>
            </p:cNvPr>
            <p:cNvSpPr txBox="1"/>
            <p:nvPr/>
          </p:nvSpPr>
          <p:spPr>
            <a:xfrm>
              <a:off x="4343400" y="5132612"/>
              <a:ext cx="2786743"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World Stock Market Capitalization</a:t>
              </a:r>
            </a:p>
          </p:txBody>
        </p:sp>
        <p:cxnSp>
          <p:nvCxnSpPr>
            <p:cNvPr id="36" name="Straight Connector 35">
              <a:extLst>
                <a:ext uri="{FF2B5EF4-FFF2-40B4-BE49-F238E27FC236}">
                  <a16:creationId xmlns:a16="http://schemas.microsoft.com/office/drawing/2014/main" id="{E363F568-7173-4EFA-88AC-9756BB4D8ABD}"/>
                </a:ext>
              </a:extLst>
            </p:cNvPr>
            <p:cNvCxnSpPr/>
            <p:nvPr/>
          </p:nvCxnSpPr>
          <p:spPr>
            <a:xfrm>
              <a:off x="5076306" y="5047016"/>
              <a:ext cx="13743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BD9975E9-3259-46D5-BC5E-A66AF246B996}"/>
              </a:ext>
            </a:extLst>
          </p:cNvPr>
          <p:cNvGrpSpPr/>
          <p:nvPr/>
        </p:nvGrpSpPr>
        <p:grpSpPr>
          <a:xfrm>
            <a:off x="2498271" y="5032318"/>
            <a:ext cx="1605644" cy="512131"/>
            <a:chOff x="2498271" y="5051368"/>
            <a:chExt cx="1605644" cy="512131"/>
          </a:xfrm>
        </p:grpSpPr>
        <p:sp>
          <p:nvSpPr>
            <p:cNvPr id="38" name="TextBox 37">
              <a:extLst>
                <a:ext uri="{FF2B5EF4-FFF2-40B4-BE49-F238E27FC236}">
                  <a16:creationId xmlns:a16="http://schemas.microsoft.com/office/drawing/2014/main" id="{80965378-55AF-4C96-B04D-F2C1966011C4}"/>
                </a:ext>
              </a:extLst>
            </p:cNvPr>
            <p:cNvSpPr txBox="1"/>
            <p:nvPr/>
          </p:nvSpPr>
          <p:spPr>
            <a:xfrm>
              <a:off x="2498271" y="5132612"/>
              <a:ext cx="16056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US Retail Investors' Equity Allocation </a:t>
              </a:r>
            </a:p>
          </p:txBody>
        </p:sp>
        <p:cxnSp>
          <p:nvCxnSpPr>
            <p:cNvPr id="39" name="Straight Connector 38">
              <a:extLst>
                <a:ext uri="{FF2B5EF4-FFF2-40B4-BE49-F238E27FC236}">
                  <a16:creationId xmlns:a16="http://schemas.microsoft.com/office/drawing/2014/main" id="{BD0E2608-3849-4CF8-BB00-B0D978007A8F}"/>
                </a:ext>
              </a:extLst>
            </p:cNvPr>
            <p:cNvCxnSpPr/>
            <p:nvPr/>
          </p:nvCxnSpPr>
          <p:spPr>
            <a:xfrm>
              <a:off x="2635135" y="5051368"/>
              <a:ext cx="13743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576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graphicEl>
                                              <a:chart seriesIdx="-4" categoryIdx="0" bldStep="category"/>
                                            </p:graphicEl>
                                          </p:spTgt>
                                        </p:tgtEl>
                                        <p:attrNameLst>
                                          <p:attrName>style.visibility</p:attrName>
                                        </p:attrNameLst>
                                      </p:cBhvr>
                                      <p:to>
                                        <p:strVal val="visible"/>
                                      </p:to>
                                    </p:set>
                                    <p:animEffect transition="in" filter="wipe(down)">
                                      <p:cBhvr>
                                        <p:cTn id="11" dur="500"/>
                                        <p:tgtEl>
                                          <p:spTgt spid="26">
                                            <p:graphicEl>
                                              <a:chart seriesIdx="-4" categoryIdx="0" bldStep="category"/>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graphicEl>
                                              <a:chart seriesIdx="-4" categoryIdx="1" bldStep="category"/>
                                            </p:graphicEl>
                                          </p:spTgt>
                                        </p:tgtEl>
                                        <p:attrNameLst>
                                          <p:attrName>style.visibility</p:attrName>
                                        </p:attrNameLst>
                                      </p:cBhvr>
                                      <p:to>
                                        <p:strVal val="visible"/>
                                      </p:to>
                                    </p:set>
                                    <p:animEffect transition="in" filter="wipe(down)">
                                      <p:cBhvr>
                                        <p:cTn id="22" dur="500"/>
                                        <p:tgtEl>
                                          <p:spTgt spid="26">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uiExpand="1">
        <p:bldSub>
          <a:bldChart bld="category" animBg="0"/>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a:xfrm>
            <a:off x="263525" y="387094"/>
            <a:ext cx="6400800" cy="640080"/>
          </a:xfrm>
        </p:spPr>
        <p:txBody>
          <a:bodyPr/>
          <a:lstStyle/>
          <a:p>
            <a:r>
              <a:rPr lang="en-US" dirty="0"/>
              <a:t>Foreign Stocks Have Recently Been Less Expensive </a:t>
            </a:r>
          </a:p>
        </p:txBody>
      </p:sp>
      <p:sp>
        <p:nvSpPr>
          <p:cNvPr id="3" name="Rectangle 2">
            <a:extLst>
              <a:ext uri="{FF2B5EF4-FFF2-40B4-BE49-F238E27FC236}">
                <a16:creationId xmlns:a16="http://schemas.microsoft.com/office/drawing/2014/main" id="{317D5343-4146-4C02-9F9D-3AC38068FE83}"/>
              </a:ext>
            </a:extLst>
          </p:cNvPr>
          <p:cNvSpPr/>
          <p:nvPr/>
        </p:nvSpPr>
        <p:spPr>
          <a:xfrm>
            <a:off x="184782" y="688620"/>
            <a:ext cx="2125903" cy="338554"/>
          </a:xfrm>
          <a:prstGeom prst="rect">
            <a:avLst/>
          </a:prstGeom>
        </p:spPr>
        <p:txBody>
          <a:bodyPr wrap="none">
            <a:spAutoFit/>
          </a:bodyPr>
          <a:lstStyle/>
          <a:p>
            <a:pPr marL="0" lvl="1"/>
            <a:r>
              <a:rPr lang="en-US" sz="1600" dirty="0">
                <a:solidFill>
                  <a:srgbClr val="767676"/>
                </a:solidFill>
              </a:rPr>
              <a:t>(as of June 30, 2019)</a:t>
            </a:r>
          </a:p>
        </p:txBody>
      </p:sp>
      <p:sp>
        <p:nvSpPr>
          <p:cNvPr id="40" name="Slide Number Placeholder 2">
            <a:extLst>
              <a:ext uri="{FF2B5EF4-FFF2-40B4-BE49-F238E27FC236}">
                <a16:creationId xmlns:a16="http://schemas.microsoft.com/office/drawing/2014/main" id="{8AED83B8-4C35-4300-8BE2-8007D9006ECC}"/>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21</a:t>
            </a:fld>
            <a:endParaRPr lang="en-US" dirty="0"/>
          </a:p>
        </p:txBody>
      </p:sp>
      <p:sp>
        <p:nvSpPr>
          <p:cNvPr id="41" name="Text Placeholder 6">
            <a:extLst>
              <a:ext uri="{FF2B5EF4-FFF2-40B4-BE49-F238E27FC236}">
                <a16:creationId xmlns:a16="http://schemas.microsoft.com/office/drawing/2014/main" id="{D1AB2799-D35D-416A-8156-0E7CCED97FF2}"/>
              </a:ext>
            </a:extLst>
          </p:cNvPr>
          <p:cNvSpPr>
            <a:spLocks noGrp="1"/>
          </p:cNvSpPr>
          <p:nvPr>
            <p:ph type="body" sz="quarter" idx="26"/>
          </p:nvPr>
        </p:nvSpPr>
        <p:spPr>
          <a:xfrm>
            <a:off x="269875" y="5721746"/>
            <a:ext cx="8503920" cy="969496"/>
          </a:xfrm>
        </p:spPr>
        <p:txBody>
          <a:bodyPr/>
          <a:lstStyle/>
          <a:p>
            <a:r>
              <a:rPr lang="en-US" dirty="0"/>
              <a:t>Figures reflect last twelve months performance. </a:t>
            </a:r>
          </a:p>
          <a:p>
            <a:r>
              <a:rPr lang="en-US" dirty="0"/>
              <a:t>Source: MSCI. The US Market is represented by the MSCI USA Index; Developed Markets are represented by MSCI EAFE Index; Emerging Markets are represented by the MSCI Emerging Markets Index; Frontier Markets are represented by MSCI Frontier Markets Index. The MSCI USA Index is a free float-adjusted, market capitalization-weighted index that is designed to measure the equity market performance of the United States. The MSCI EAFE index is an equity index which captures large and mid cap representation across Developed Markets countries around the world, excluding the US and Canada. The MSCI Emerging Markets Index is a free float-adjusted, market capitalization-weighted index that is designed to measure the equity market performance of global emerging markets. The MSCI Frontier Markets is a free float-adjusted, market capitalization-weighted index that is designed to measure the equity market performance of global frontier markets. MSCI makes no warranties and shall have no liability with respect to any MSCI data reproduced herein. Indexes are unmanaged and one cannot invest directly in an index. </a:t>
            </a:r>
          </a:p>
        </p:txBody>
      </p:sp>
      <p:sp>
        <p:nvSpPr>
          <p:cNvPr id="42" name="Line 79">
            <a:extLst>
              <a:ext uri="{FF2B5EF4-FFF2-40B4-BE49-F238E27FC236}">
                <a16:creationId xmlns:a16="http://schemas.microsoft.com/office/drawing/2014/main" id="{EF094C30-9C26-4E57-A113-2FDC820BBE80}"/>
              </a:ext>
            </a:extLst>
          </p:cNvPr>
          <p:cNvSpPr>
            <a:spLocks noChangeShapeType="1"/>
          </p:cNvSpPr>
          <p:nvPr/>
        </p:nvSpPr>
        <p:spPr bwMode="gray">
          <a:xfrm>
            <a:off x="8177213" y="1828800"/>
            <a:ext cx="0" cy="3063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z="1600" b="1">
              <a:solidFill>
                <a:srgbClr val="000000"/>
              </a:solidFill>
              <a:latin typeface="Arial" pitchFamily="34" charset="0"/>
              <a:ea typeface="ＭＳ Ｐゴシック" pitchFamily="34" charset="-128"/>
            </a:endParaRPr>
          </a:p>
        </p:txBody>
      </p:sp>
      <p:graphicFrame>
        <p:nvGraphicFramePr>
          <p:cNvPr id="43" name="Table 42">
            <a:extLst>
              <a:ext uri="{FF2B5EF4-FFF2-40B4-BE49-F238E27FC236}">
                <a16:creationId xmlns:a16="http://schemas.microsoft.com/office/drawing/2014/main" id="{2FFD4E4E-CF2E-4DE8-BC19-699813D9495A}"/>
              </a:ext>
            </a:extLst>
          </p:cNvPr>
          <p:cNvGraphicFramePr>
            <a:graphicFrameLocks noGrp="1"/>
          </p:cNvGraphicFramePr>
          <p:nvPr>
            <p:extLst>
              <p:ext uri="{D42A27DB-BD31-4B8C-83A1-F6EECF244321}">
                <p14:modId xmlns:p14="http://schemas.microsoft.com/office/powerpoint/2010/main" val="2122147632"/>
              </p:ext>
            </p:extLst>
          </p:nvPr>
        </p:nvGraphicFramePr>
        <p:xfrm>
          <a:off x="269875" y="1917700"/>
          <a:ext cx="7133817" cy="1178395"/>
        </p:xfrm>
        <a:graphic>
          <a:graphicData uri="http://schemas.openxmlformats.org/drawingml/2006/table">
            <a:tbl>
              <a:tblPr firstRow="1" bandRow="1">
                <a:tableStyleId>{3B4B98B0-60AC-42C2-AFA5-B58CD77FA1E5}</a:tableStyleId>
              </a:tblPr>
              <a:tblGrid>
                <a:gridCol w="2355338">
                  <a:extLst>
                    <a:ext uri="{9D8B030D-6E8A-4147-A177-3AD203B41FA5}">
                      <a16:colId xmlns:a16="http://schemas.microsoft.com/office/drawing/2014/main" val="20000"/>
                    </a:ext>
                  </a:extLst>
                </a:gridCol>
                <a:gridCol w="1268361">
                  <a:extLst>
                    <a:ext uri="{9D8B030D-6E8A-4147-A177-3AD203B41FA5}">
                      <a16:colId xmlns:a16="http://schemas.microsoft.com/office/drawing/2014/main" val="20001"/>
                    </a:ext>
                  </a:extLst>
                </a:gridCol>
                <a:gridCol w="1165123">
                  <a:extLst>
                    <a:ext uri="{9D8B030D-6E8A-4147-A177-3AD203B41FA5}">
                      <a16:colId xmlns:a16="http://schemas.microsoft.com/office/drawing/2014/main" val="20002"/>
                    </a:ext>
                  </a:extLst>
                </a:gridCol>
                <a:gridCol w="1224116">
                  <a:extLst>
                    <a:ext uri="{9D8B030D-6E8A-4147-A177-3AD203B41FA5}">
                      <a16:colId xmlns:a16="http://schemas.microsoft.com/office/drawing/2014/main" val="20003"/>
                    </a:ext>
                  </a:extLst>
                </a:gridCol>
                <a:gridCol w="1120879">
                  <a:extLst>
                    <a:ext uri="{9D8B030D-6E8A-4147-A177-3AD203B41FA5}">
                      <a16:colId xmlns:a16="http://schemas.microsoft.com/office/drawing/2014/main" val="20004"/>
                    </a:ext>
                  </a:extLst>
                </a:gridCol>
              </a:tblGrid>
              <a:tr h="451173">
                <a:tc>
                  <a:txBody>
                    <a:bodyPr/>
                    <a:lstStyle/>
                    <a:p>
                      <a:r>
                        <a:rPr lang="en-US" sz="1400" dirty="0">
                          <a:solidFill>
                            <a:schemeClr val="accent1"/>
                          </a:solidFill>
                        </a:rPr>
                        <a:t>Region</a:t>
                      </a:r>
                    </a:p>
                  </a:txBody>
                  <a:tcPr anchor="b">
                    <a:lnT w="12700" cap="flat" cmpd="sng" algn="ctr">
                      <a:noFill/>
                      <a:prstDash val="solid"/>
                      <a:round/>
                      <a:headEnd type="none" w="med" len="med"/>
                      <a:tailEnd type="none" w="med" len="med"/>
                    </a:lnT>
                  </a:tcPr>
                </a:tc>
                <a:tc>
                  <a:txBody>
                    <a:bodyPr/>
                    <a:lstStyle/>
                    <a:p>
                      <a:pPr algn="r"/>
                      <a:r>
                        <a:rPr lang="en-US" sz="1400" dirty="0">
                          <a:solidFill>
                            <a:schemeClr val="accent1"/>
                          </a:solidFill>
                        </a:rPr>
                        <a:t>Price-to-Earnings</a:t>
                      </a:r>
                    </a:p>
                  </a:txBody>
                  <a:tcPr marR="182880" anchor="b">
                    <a:lnT w="12700" cap="flat" cmpd="sng" algn="ctr">
                      <a:noFill/>
                      <a:prstDash val="solid"/>
                      <a:round/>
                      <a:headEnd type="none" w="med" len="med"/>
                      <a:tailEnd type="none" w="med" len="med"/>
                    </a:lnT>
                  </a:tcPr>
                </a:tc>
                <a:tc>
                  <a:txBody>
                    <a:bodyPr/>
                    <a:lstStyle/>
                    <a:p>
                      <a:pPr algn="r"/>
                      <a:r>
                        <a:rPr lang="en-US" sz="1400" dirty="0">
                          <a:solidFill>
                            <a:schemeClr val="accent1"/>
                          </a:solidFill>
                        </a:rPr>
                        <a:t>Price-to-Book</a:t>
                      </a:r>
                    </a:p>
                  </a:txBody>
                  <a:tcPr marR="182880" anchor="b">
                    <a:lnT w="12700" cap="flat" cmpd="sng" algn="ctr">
                      <a:noFill/>
                      <a:prstDash val="solid"/>
                      <a:round/>
                      <a:headEnd type="none" w="med" len="med"/>
                      <a:tailEnd type="none" w="med" len="med"/>
                    </a:lnT>
                  </a:tcPr>
                </a:tc>
                <a:tc>
                  <a:txBody>
                    <a:bodyPr/>
                    <a:lstStyle/>
                    <a:p>
                      <a:pPr algn="r"/>
                      <a:r>
                        <a:rPr lang="en-US" sz="1400" dirty="0">
                          <a:solidFill>
                            <a:schemeClr val="accent1"/>
                          </a:solidFill>
                        </a:rPr>
                        <a:t>Price-to-Cash</a:t>
                      </a:r>
                      <a:r>
                        <a:rPr lang="en-US" sz="1400" baseline="0" dirty="0">
                          <a:solidFill>
                            <a:schemeClr val="accent1"/>
                          </a:solidFill>
                        </a:rPr>
                        <a:t> Flow</a:t>
                      </a:r>
                      <a:endParaRPr lang="en-US" sz="1400" dirty="0">
                        <a:solidFill>
                          <a:schemeClr val="accent1"/>
                        </a:solidFill>
                      </a:endParaRPr>
                    </a:p>
                  </a:txBody>
                  <a:tcPr marR="182880" anchor="b">
                    <a:lnT w="12700" cap="flat" cmpd="sng" algn="ctr">
                      <a:noFill/>
                      <a:prstDash val="solid"/>
                      <a:round/>
                      <a:headEnd type="none" w="med" len="med"/>
                      <a:tailEnd type="none" w="med" len="med"/>
                    </a:lnT>
                  </a:tcPr>
                </a:tc>
                <a:tc>
                  <a:txBody>
                    <a:bodyPr/>
                    <a:lstStyle/>
                    <a:p>
                      <a:pPr algn="r"/>
                      <a:r>
                        <a:rPr lang="en-US" sz="1400" dirty="0">
                          <a:solidFill>
                            <a:schemeClr val="accent1"/>
                          </a:solidFill>
                        </a:rPr>
                        <a:t>Dividend</a:t>
                      </a:r>
                      <a:r>
                        <a:rPr lang="en-US" sz="1400" baseline="0" dirty="0">
                          <a:solidFill>
                            <a:schemeClr val="accent1"/>
                          </a:solidFill>
                        </a:rPr>
                        <a:t> Yield</a:t>
                      </a:r>
                      <a:endParaRPr lang="en-US" sz="1400" dirty="0">
                        <a:solidFill>
                          <a:schemeClr val="accent1"/>
                        </a:solidFill>
                      </a:endParaRPr>
                    </a:p>
                  </a:txBody>
                  <a:tcPr marR="182880" anchor="b">
                    <a:lnT w="12700" cap="flat" cmpd="sng" algn="ctr">
                      <a:noFill/>
                      <a:prstDash val="solid"/>
                      <a:round/>
                      <a:headEnd type="none" w="med" len="med"/>
                      <a:tailEnd type="none" w="med" len="med"/>
                    </a:lnT>
                  </a:tcPr>
                </a:tc>
                <a:extLst>
                  <a:ext uri="{0D108BD9-81ED-4DB2-BD59-A6C34878D82A}">
                    <a16:rowId xmlns:a16="http://schemas.microsoft.com/office/drawing/2014/main" val="10000"/>
                  </a:ext>
                </a:extLst>
              </a:tr>
              <a:tr h="660235">
                <a:tc>
                  <a:txBody>
                    <a:bodyPr/>
                    <a:lstStyle/>
                    <a:p>
                      <a:r>
                        <a:rPr lang="en-US" sz="1800" b="1" dirty="0"/>
                        <a:t>US Market</a:t>
                      </a:r>
                    </a:p>
                  </a:txBody>
                  <a:tcPr marB="91440" anchor="b">
                    <a:lnB w="12700" cap="flat" cmpd="sng" algn="ctr">
                      <a:noFill/>
                      <a:prstDash val="solid"/>
                      <a:round/>
                      <a:headEnd type="none" w="med" len="med"/>
                      <a:tailEnd type="none" w="med" len="med"/>
                    </a:lnB>
                    <a:solidFill>
                      <a:srgbClr val="DFF0F7"/>
                    </a:solidFill>
                  </a:tcPr>
                </a:tc>
                <a:tc>
                  <a:txBody>
                    <a:bodyPr/>
                    <a:lstStyle/>
                    <a:p>
                      <a:pPr algn="r"/>
                      <a:r>
                        <a:rPr lang="en-US" sz="1800" b="1" dirty="0"/>
                        <a:t>20.9x</a:t>
                      </a:r>
                    </a:p>
                  </a:txBody>
                  <a:tcPr marR="182880" marB="91440" anchor="b">
                    <a:lnB w="12700" cap="flat" cmpd="sng" algn="ctr">
                      <a:noFill/>
                      <a:prstDash val="solid"/>
                      <a:round/>
                      <a:headEnd type="none" w="med" len="med"/>
                      <a:tailEnd type="none" w="med" len="med"/>
                    </a:lnB>
                    <a:solidFill>
                      <a:srgbClr val="DFF0F7"/>
                    </a:solidFill>
                  </a:tcPr>
                </a:tc>
                <a:tc>
                  <a:txBody>
                    <a:bodyPr/>
                    <a:lstStyle/>
                    <a:p>
                      <a:pPr algn="r"/>
                      <a:r>
                        <a:rPr lang="en-US" sz="1800" b="1" dirty="0"/>
                        <a:t>3.5x</a:t>
                      </a:r>
                    </a:p>
                  </a:txBody>
                  <a:tcPr marR="182880" marB="91440" anchor="b">
                    <a:lnB w="12700" cap="flat" cmpd="sng" algn="ctr">
                      <a:noFill/>
                      <a:prstDash val="solid"/>
                      <a:round/>
                      <a:headEnd type="none" w="med" len="med"/>
                      <a:tailEnd type="none" w="med" len="med"/>
                    </a:lnB>
                    <a:solidFill>
                      <a:srgbClr val="DFF0F7"/>
                    </a:solidFill>
                  </a:tcPr>
                </a:tc>
                <a:tc>
                  <a:txBody>
                    <a:bodyPr/>
                    <a:lstStyle/>
                    <a:p>
                      <a:pPr algn="r"/>
                      <a:r>
                        <a:rPr lang="en-US" sz="1800" b="1" dirty="0"/>
                        <a:t>13.9x</a:t>
                      </a:r>
                    </a:p>
                  </a:txBody>
                  <a:tcPr marR="182880" marB="91440" anchor="b">
                    <a:lnB w="12700" cap="flat" cmpd="sng" algn="ctr">
                      <a:noFill/>
                      <a:prstDash val="solid"/>
                      <a:round/>
                      <a:headEnd type="none" w="med" len="med"/>
                      <a:tailEnd type="none" w="med" len="med"/>
                    </a:lnB>
                    <a:solidFill>
                      <a:srgbClr val="DFF0F7"/>
                    </a:solidFill>
                  </a:tcPr>
                </a:tc>
                <a:tc>
                  <a:txBody>
                    <a:bodyPr/>
                    <a:lstStyle/>
                    <a:p>
                      <a:pPr algn="r"/>
                      <a:r>
                        <a:rPr lang="en-US" sz="1800" b="1" dirty="0"/>
                        <a:t>1.9%</a:t>
                      </a:r>
                    </a:p>
                  </a:txBody>
                  <a:tcPr marR="182880" marB="91440" anchor="b">
                    <a:lnB w="12700" cap="flat" cmpd="sng" algn="ctr">
                      <a:noFill/>
                      <a:prstDash val="solid"/>
                      <a:round/>
                      <a:headEnd type="none" w="med" len="med"/>
                      <a:tailEnd type="none" w="med" len="med"/>
                    </a:lnB>
                    <a:solidFill>
                      <a:srgbClr val="DFF0F7"/>
                    </a:solidFill>
                  </a:tcPr>
                </a:tc>
                <a:extLst>
                  <a:ext uri="{0D108BD9-81ED-4DB2-BD59-A6C34878D82A}">
                    <a16:rowId xmlns:a16="http://schemas.microsoft.com/office/drawing/2014/main" val="10001"/>
                  </a:ext>
                </a:extLst>
              </a:tr>
            </a:tbl>
          </a:graphicData>
        </a:graphic>
      </p:graphicFrame>
      <p:graphicFrame>
        <p:nvGraphicFramePr>
          <p:cNvPr id="44" name="Table 43">
            <a:extLst>
              <a:ext uri="{FF2B5EF4-FFF2-40B4-BE49-F238E27FC236}">
                <a16:creationId xmlns:a16="http://schemas.microsoft.com/office/drawing/2014/main" id="{05EDEF4F-773A-4147-8C3F-443EADEA18EB}"/>
              </a:ext>
            </a:extLst>
          </p:cNvPr>
          <p:cNvGraphicFramePr>
            <a:graphicFrameLocks noGrp="1"/>
          </p:cNvGraphicFramePr>
          <p:nvPr>
            <p:extLst>
              <p:ext uri="{D42A27DB-BD31-4B8C-83A1-F6EECF244321}">
                <p14:modId xmlns:p14="http://schemas.microsoft.com/office/powerpoint/2010/main" val="2282295090"/>
              </p:ext>
            </p:extLst>
          </p:nvPr>
        </p:nvGraphicFramePr>
        <p:xfrm>
          <a:off x="269875" y="3116584"/>
          <a:ext cx="7133817" cy="660235"/>
        </p:xfrm>
        <a:graphic>
          <a:graphicData uri="http://schemas.openxmlformats.org/drawingml/2006/table">
            <a:tbl>
              <a:tblPr firstRow="1" bandRow="1">
                <a:tableStyleId>{3B4B98B0-60AC-42C2-AFA5-B58CD77FA1E5}</a:tableStyleId>
              </a:tblPr>
              <a:tblGrid>
                <a:gridCol w="2355338">
                  <a:extLst>
                    <a:ext uri="{9D8B030D-6E8A-4147-A177-3AD203B41FA5}">
                      <a16:colId xmlns:a16="http://schemas.microsoft.com/office/drawing/2014/main" val="20000"/>
                    </a:ext>
                  </a:extLst>
                </a:gridCol>
                <a:gridCol w="1268361">
                  <a:extLst>
                    <a:ext uri="{9D8B030D-6E8A-4147-A177-3AD203B41FA5}">
                      <a16:colId xmlns:a16="http://schemas.microsoft.com/office/drawing/2014/main" val="20001"/>
                    </a:ext>
                  </a:extLst>
                </a:gridCol>
                <a:gridCol w="1165123">
                  <a:extLst>
                    <a:ext uri="{9D8B030D-6E8A-4147-A177-3AD203B41FA5}">
                      <a16:colId xmlns:a16="http://schemas.microsoft.com/office/drawing/2014/main" val="20002"/>
                    </a:ext>
                  </a:extLst>
                </a:gridCol>
                <a:gridCol w="1224116">
                  <a:extLst>
                    <a:ext uri="{9D8B030D-6E8A-4147-A177-3AD203B41FA5}">
                      <a16:colId xmlns:a16="http://schemas.microsoft.com/office/drawing/2014/main" val="20003"/>
                    </a:ext>
                  </a:extLst>
                </a:gridCol>
                <a:gridCol w="1120879">
                  <a:extLst>
                    <a:ext uri="{9D8B030D-6E8A-4147-A177-3AD203B41FA5}">
                      <a16:colId xmlns:a16="http://schemas.microsoft.com/office/drawing/2014/main" val="20004"/>
                    </a:ext>
                  </a:extLst>
                </a:gridCol>
              </a:tblGrid>
              <a:tr h="660235">
                <a:tc>
                  <a:txBody>
                    <a:bodyPr/>
                    <a:lstStyle/>
                    <a:p>
                      <a:r>
                        <a:rPr lang="en-US" sz="1800" b="1" dirty="0"/>
                        <a:t>Developed Markets</a:t>
                      </a:r>
                    </a:p>
                  </a:txBody>
                  <a:tcPr marB="91440" anchor="b">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1800" b="1" dirty="0"/>
                        <a:t>15.0x</a:t>
                      </a:r>
                    </a:p>
                  </a:txBody>
                  <a:tcPr marR="182880" marB="91440" anchor="b">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1800" b="1" dirty="0"/>
                        <a:t>1.6x</a:t>
                      </a:r>
                    </a:p>
                  </a:txBody>
                  <a:tcPr marR="182880" marB="91440" anchor="b">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1800" b="1" dirty="0"/>
                        <a:t>8.9x</a:t>
                      </a:r>
                    </a:p>
                  </a:txBody>
                  <a:tcPr marR="182880" marB="91440" anchor="b">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pl-PL" sz="1800" b="1" dirty="0"/>
                        <a:t>3.</a:t>
                      </a:r>
                      <a:r>
                        <a:rPr lang="en-US" sz="1800" b="1" dirty="0"/>
                        <a:t>4%</a:t>
                      </a:r>
                    </a:p>
                  </a:txBody>
                  <a:tcPr marR="182880" marB="91440" anchor="b">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45" name="Table 44">
            <a:extLst>
              <a:ext uri="{FF2B5EF4-FFF2-40B4-BE49-F238E27FC236}">
                <a16:creationId xmlns:a16="http://schemas.microsoft.com/office/drawing/2014/main" id="{C77ED86C-73BF-4DD9-9324-04A0DF1E4828}"/>
              </a:ext>
            </a:extLst>
          </p:cNvPr>
          <p:cNvGraphicFramePr>
            <a:graphicFrameLocks noGrp="1"/>
          </p:cNvGraphicFramePr>
          <p:nvPr>
            <p:extLst>
              <p:ext uri="{D42A27DB-BD31-4B8C-83A1-F6EECF244321}">
                <p14:modId xmlns:p14="http://schemas.microsoft.com/office/powerpoint/2010/main" val="436724642"/>
              </p:ext>
            </p:extLst>
          </p:nvPr>
        </p:nvGraphicFramePr>
        <p:xfrm>
          <a:off x="269875" y="4432382"/>
          <a:ext cx="7133817" cy="660235"/>
        </p:xfrm>
        <a:graphic>
          <a:graphicData uri="http://schemas.openxmlformats.org/drawingml/2006/table">
            <a:tbl>
              <a:tblPr firstRow="1" bandRow="1">
                <a:tableStyleId>{3B4B98B0-60AC-42C2-AFA5-B58CD77FA1E5}</a:tableStyleId>
              </a:tblPr>
              <a:tblGrid>
                <a:gridCol w="2355338">
                  <a:extLst>
                    <a:ext uri="{9D8B030D-6E8A-4147-A177-3AD203B41FA5}">
                      <a16:colId xmlns:a16="http://schemas.microsoft.com/office/drawing/2014/main" val="20000"/>
                    </a:ext>
                  </a:extLst>
                </a:gridCol>
                <a:gridCol w="1268361">
                  <a:extLst>
                    <a:ext uri="{9D8B030D-6E8A-4147-A177-3AD203B41FA5}">
                      <a16:colId xmlns:a16="http://schemas.microsoft.com/office/drawing/2014/main" val="20001"/>
                    </a:ext>
                  </a:extLst>
                </a:gridCol>
                <a:gridCol w="1165123">
                  <a:extLst>
                    <a:ext uri="{9D8B030D-6E8A-4147-A177-3AD203B41FA5}">
                      <a16:colId xmlns:a16="http://schemas.microsoft.com/office/drawing/2014/main" val="20002"/>
                    </a:ext>
                  </a:extLst>
                </a:gridCol>
                <a:gridCol w="1224116">
                  <a:extLst>
                    <a:ext uri="{9D8B030D-6E8A-4147-A177-3AD203B41FA5}">
                      <a16:colId xmlns:a16="http://schemas.microsoft.com/office/drawing/2014/main" val="20003"/>
                    </a:ext>
                  </a:extLst>
                </a:gridCol>
                <a:gridCol w="1120879">
                  <a:extLst>
                    <a:ext uri="{9D8B030D-6E8A-4147-A177-3AD203B41FA5}">
                      <a16:colId xmlns:a16="http://schemas.microsoft.com/office/drawing/2014/main" val="20004"/>
                    </a:ext>
                  </a:extLst>
                </a:gridCol>
              </a:tblGrid>
              <a:tr h="660235">
                <a:tc>
                  <a:txBody>
                    <a:bodyPr/>
                    <a:lstStyle/>
                    <a:p>
                      <a:r>
                        <a:rPr lang="en-US" sz="1800" b="1" dirty="0"/>
                        <a:t>Frontier</a:t>
                      </a:r>
                      <a:r>
                        <a:rPr lang="en-US" sz="1800" b="1" baseline="0" dirty="0"/>
                        <a:t> Markets</a:t>
                      </a:r>
                      <a:endParaRPr lang="en-US" sz="1800" b="1" dirty="0"/>
                    </a:p>
                  </a:txBody>
                  <a:tcPr marB="91440" anchor="b">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solidFill>
                      <a:schemeClr val="bg1"/>
                    </a:solidFill>
                  </a:tcPr>
                </a:tc>
                <a:tc>
                  <a:txBody>
                    <a:bodyPr/>
                    <a:lstStyle/>
                    <a:p>
                      <a:pPr algn="r"/>
                      <a:r>
                        <a:rPr lang="en-US" sz="1800" b="1" dirty="0"/>
                        <a:t>12.5x</a:t>
                      </a:r>
                    </a:p>
                  </a:txBody>
                  <a:tcPr marR="182880" marB="91440" anchor="b">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solidFill>
                      <a:schemeClr val="bg1"/>
                    </a:solidFill>
                  </a:tcPr>
                </a:tc>
                <a:tc>
                  <a:txBody>
                    <a:bodyPr/>
                    <a:lstStyle/>
                    <a:p>
                      <a:pPr algn="r"/>
                      <a:r>
                        <a:rPr lang="en-US" sz="1800" b="1" dirty="0"/>
                        <a:t>1.8x</a:t>
                      </a:r>
                    </a:p>
                  </a:txBody>
                  <a:tcPr marR="182880" marB="91440" anchor="b">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solidFill>
                      <a:schemeClr val="bg1"/>
                    </a:solidFill>
                  </a:tcPr>
                </a:tc>
                <a:tc>
                  <a:txBody>
                    <a:bodyPr/>
                    <a:lstStyle/>
                    <a:p>
                      <a:pPr algn="r"/>
                      <a:r>
                        <a:rPr lang="en-US" sz="1800" b="1" dirty="0"/>
                        <a:t>8.8x</a:t>
                      </a:r>
                    </a:p>
                  </a:txBody>
                  <a:tcPr marR="182880" marB="91440" anchor="b">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solidFill>
                      <a:schemeClr val="bg1"/>
                    </a:solidFill>
                  </a:tcPr>
                </a:tc>
                <a:tc>
                  <a:txBody>
                    <a:bodyPr/>
                    <a:lstStyle/>
                    <a:p>
                      <a:pPr algn="r"/>
                      <a:r>
                        <a:rPr lang="en-US" sz="1800" b="1" dirty="0"/>
                        <a:t>4.3%</a:t>
                      </a:r>
                    </a:p>
                  </a:txBody>
                  <a:tcPr marR="182880" marB="91440" anchor="b">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46" name="Table 45">
            <a:extLst>
              <a:ext uri="{FF2B5EF4-FFF2-40B4-BE49-F238E27FC236}">
                <a16:creationId xmlns:a16="http://schemas.microsoft.com/office/drawing/2014/main" id="{195337C9-0A8B-44ED-AE00-8DC41D594897}"/>
              </a:ext>
            </a:extLst>
          </p:cNvPr>
          <p:cNvGraphicFramePr>
            <a:graphicFrameLocks noGrp="1"/>
          </p:cNvGraphicFramePr>
          <p:nvPr>
            <p:extLst>
              <p:ext uri="{D42A27DB-BD31-4B8C-83A1-F6EECF244321}">
                <p14:modId xmlns:p14="http://schemas.microsoft.com/office/powerpoint/2010/main" val="1139571563"/>
              </p:ext>
            </p:extLst>
          </p:nvPr>
        </p:nvGraphicFramePr>
        <p:xfrm>
          <a:off x="263525" y="3791324"/>
          <a:ext cx="7133817" cy="660235"/>
        </p:xfrm>
        <a:graphic>
          <a:graphicData uri="http://schemas.openxmlformats.org/drawingml/2006/table">
            <a:tbl>
              <a:tblPr firstRow="1" bandRow="1">
                <a:tableStyleId>{3B4B98B0-60AC-42C2-AFA5-B58CD77FA1E5}</a:tableStyleId>
              </a:tblPr>
              <a:tblGrid>
                <a:gridCol w="2355338">
                  <a:extLst>
                    <a:ext uri="{9D8B030D-6E8A-4147-A177-3AD203B41FA5}">
                      <a16:colId xmlns:a16="http://schemas.microsoft.com/office/drawing/2014/main" val="20000"/>
                    </a:ext>
                  </a:extLst>
                </a:gridCol>
                <a:gridCol w="1268361">
                  <a:extLst>
                    <a:ext uri="{9D8B030D-6E8A-4147-A177-3AD203B41FA5}">
                      <a16:colId xmlns:a16="http://schemas.microsoft.com/office/drawing/2014/main" val="20001"/>
                    </a:ext>
                  </a:extLst>
                </a:gridCol>
                <a:gridCol w="1165123">
                  <a:extLst>
                    <a:ext uri="{9D8B030D-6E8A-4147-A177-3AD203B41FA5}">
                      <a16:colId xmlns:a16="http://schemas.microsoft.com/office/drawing/2014/main" val="20002"/>
                    </a:ext>
                  </a:extLst>
                </a:gridCol>
                <a:gridCol w="1224116">
                  <a:extLst>
                    <a:ext uri="{9D8B030D-6E8A-4147-A177-3AD203B41FA5}">
                      <a16:colId xmlns:a16="http://schemas.microsoft.com/office/drawing/2014/main" val="20003"/>
                    </a:ext>
                  </a:extLst>
                </a:gridCol>
                <a:gridCol w="1120879">
                  <a:extLst>
                    <a:ext uri="{9D8B030D-6E8A-4147-A177-3AD203B41FA5}">
                      <a16:colId xmlns:a16="http://schemas.microsoft.com/office/drawing/2014/main" val="20004"/>
                    </a:ext>
                  </a:extLst>
                </a:gridCol>
              </a:tblGrid>
              <a:tr h="660235">
                <a:tc>
                  <a:txBody>
                    <a:bodyPr/>
                    <a:lstStyle/>
                    <a:p>
                      <a:r>
                        <a:rPr lang="en-US" sz="1800" b="1" dirty="0"/>
                        <a:t>Emerging Markets</a:t>
                      </a:r>
                    </a:p>
                  </a:txBody>
                  <a:tcPr marB="9144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tc>
                  <a:txBody>
                    <a:bodyPr/>
                    <a:lstStyle/>
                    <a:p>
                      <a:pPr algn="r"/>
                      <a:r>
                        <a:rPr lang="en-US" sz="1800" b="1" dirty="0"/>
                        <a:t>13.5x</a:t>
                      </a:r>
                    </a:p>
                  </a:txBody>
                  <a:tcPr marR="182880" marB="9144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tc>
                  <a:txBody>
                    <a:bodyPr/>
                    <a:lstStyle/>
                    <a:p>
                      <a:pPr algn="r"/>
                      <a:r>
                        <a:rPr lang="en-US" sz="1800" b="1" dirty="0"/>
                        <a:t>1.6x</a:t>
                      </a:r>
                    </a:p>
                  </a:txBody>
                  <a:tcPr marR="182880" marB="9144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tc>
                  <a:txBody>
                    <a:bodyPr/>
                    <a:lstStyle/>
                    <a:p>
                      <a:pPr algn="r"/>
                      <a:r>
                        <a:rPr lang="en-US" sz="1800" b="1" dirty="0"/>
                        <a:t>8.4x</a:t>
                      </a:r>
                    </a:p>
                  </a:txBody>
                  <a:tcPr marR="182880" marB="9144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tc>
                  <a:txBody>
                    <a:bodyPr/>
                    <a:lstStyle/>
                    <a:p>
                      <a:pPr algn="r"/>
                      <a:r>
                        <a:rPr lang="en-US" sz="1800" b="1" dirty="0"/>
                        <a:t>2.8%</a:t>
                      </a:r>
                    </a:p>
                  </a:txBody>
                  <a:tcPr marR="182880" marB="9144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FF0F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623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1000"/>
                                        <p:tgtEl>
                                          <p:spTgt spid="46"/>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Leaders Rotate: Traditional World View </a:t>
            </a:r>
          </a:p>
        </p:txBody>
      </p:sp>
      <p:sp>
        <p:nvSpPr>
          <p:cNvPr id="3" name="Rectangle 2">
            <a:extLst>
              <a:ext uri="{FF2B5EF4-FFF2-40B4-BE49-F238E27FC236}">
                <a16:creationId xmlns:a16="http://schemas.microsoft.com/office/drawing/2014/main" id="{317D5343-4146-4C02-9F9D-3AC38068FE83}"/>
              </a:ext>
            </a:extLst>
          </p:cNvPr>
          <p:cNvSpPr/>
          <p:nvPr/>
        </p:nvSpPr>
        <p:spPr>
          <a:xfrm>
            <a:off x="184782" y="688620"/>
            <a:ext cx="5505803" cy="338554"/>
          </a:xfrm>
          <a:prstGeom prst="rect">
            <a:avLst/>
          </a:prstGeom>
        </p:spPr>
        <p:txBody>
          <a:bodyPr wrap="none">
            <a:spAutoFit/>
          </a:bodyPr>
          <a:lstStyle/>
          <a:p>
            <a:r>
              <a:rPr lang="en-US" sz="1600" b="1" dirty="0"/>
              <a:t>Top Performing Stock Markets of Developed Countries</a:t>
            </a:r>
          </a:p>
        </p:txBody>
      </p:sp>
      <p:sp>
        <p:nvSpPr>
          <p:cNvPr id="13" name="Slide Number Placeholder 2">
            <a:extLst>
              <a:ext uri="{FF2B5EF4-FFF2-40B4-BE49-F238E27FC236}">
                <a16:creationId xmlns:a16="http://schemas.microsoft.com/office/drawing/2014/main" id="{AEF5C04B-7309-47FD-A415-5D63D106C334}"/>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22</a:t>
            </a:fld>
            <a:endParaRPr lang="en-US" dirty="0"/>
          </a:p>
        </p:txBody>
      </p:sp>
      <p:sp>
        <p:nvSpPr>
          <p:cNvPr id="14" name="Text Placeholder 1">
            <a:extLst>
              <a:ext uri="{FF2B5EF4-FFF2-40B4-BE49-F238E27FC236}">
                <a16:creationId xmlns:a16="http://schemas.microsoft.com/office/drawing/2014/main" id="{5C2211FB-E85C-46F5-AEFC-B9C50818372F}"/>
              </a:ext>
            </a:extLst>
          </p:cNvPr>
          <p:cNvSpPr>
            <a:spLocks noGrp="1"/>
          </p:cNvSpPr>
          <p:nvPr>
            <p:ph type="body" sz="quarter" idx="26"/>
          </p:nvPr>
        </p:nvSpPr>
        <p:spPr>
          <a:xfrm>
            <a:off x="274320" y="6141420"/>
            <a:ext cx="8564880" cy="553998"/>
          </a:xfrm>
        </p:spPr>
        <p:txBody>
          <a:bodyPr/>
          <a:lstStyle/>
          <a:p>
            <a:r>
              <a:rPr lang="en-US" dirty="0"/>
              <a:t>Source:</a:t>
            </a:r>
            <a:r>
              <a:rPr lang="pl-PL" dirty="0"/>
              <a:t> </a:t>
            </a:r>
            <a:r>
              <a:rPr lang="en-US" dirty="0"/>
              <a:t>© 2018 Morningstar, MSCI. Based on the MSCI World Index. The performance of countries and unmanaged indexes does not reflect expenses and may not correspond to the performance of </a:t>
            </a:r>
            <a:br>
              <a:rPr lang="pl-PL" dirty="0"/>
            </a:br>
            <a:r>
              <a:rPr lang="en-US" dirty="0"/>
              <a:t>a mutual fund, which may be actively managed and incur expenses. One cannot invest directly in an index. The MSCI World Index is a free float-adjusted, market capitalization-weighted index that is designed to measure the equity market performance of global developed markets. MSCI makes no warranties and shall have no liability with respect to any MSCI data reproduced herein. Indexes are unmanaged and one cannot invest directly in an index. </a:t>
            </a:r>
          </a:p>
        </p:txBody>
      </p:sp>
      <p:graphicFrame>
        <p:nvGraphicFramePr>
          <p:cNvPr id="15" name="Group 135">
            <a:extLst>
              <a:ext uri="{FF2B5EF4-FFF2-40B4-BE49-F238E27FC236}">
                <a16:creationId xmlns:a16="http://schemas.microsoft.com/office/drawing/2014/main" id="{C2152CB1-7778-444D-BF63-24043451829C}"/>
              </a:ext>
            </a:extLst>
          </p:cNvPr>
          <p:cNvGraphicFramePr>
            <a:graphicFrameLocks noGrp="1"/>
          </p:cNvGraphicFramePr>
          <p:nvPr>
            <p:extLst>
              <p:ext uri="{D42A27DB-BD31-4B8C-83A1-F6EECF244321}">
                <p14:modId xmlns:p14="http://schemas.microsoft.com/office/powerpoint/2010/main" val="2523056301"/>
              </p:ext>
            </p:extLst>
          </p:nvPr>
        </p:nvGraphicFramePr>
        <p:xfrm>
          <a:off x="269874" y="1533840"/>
          <a:ext cx="7783512" cy="1939290"/>
        </p:xfrm>
        <a:graphic>
          <a:graphicData uri="http://schemas.openxmlformats.org/drawingml/2006/table">
            <a:tbl>
              <a:tblPr/>
              <a:tblGrid>
                <a:gridCol w="735247">
                  <a:extLst>
                    <a:ext uri="{9D8B030D-6E8A-4147-A177-3AD203B41FA5}">
                      <a16:colId xmlns:a16="http://schemas.microsoft.com/office/drawing/2014/main" val="20000"/>
                    </a:ext>
                  </a:extLst>
                </a:gridCol>
                <a:gridCol w="1409653">
                  <a:extLst>
                    <a:ext uri="{9D8B030D-6E8A-4147-A177-3AD203B41FA5}">
                      <a16:colId xmlns:a16="http://schemas.microsoft.com/office/drawing/2014/main" val="20001"/>
                    </a:ext>
                  </a:extLst>
                </a:gridCol>
                <a:gridCol w="1409653">
                  <a:extLst>
                    <a:ext uri="{9D8B030D-6E8A-4147-A177-3AD203B41FA5}">
                      <a16:colId xmlns:a16="http://schemas.microsoft.com/office/drawing/2014/main" val="20002"/>
                    </a:ext>
                  </a:extLst>
                </a:gridCol>
                <a:gridCol w="1409653">
                  <a:extLst>
                    <a:ext uri="{9D8B030D-6E8A-4147-A177-3AD203B41FA5}">
                      <a16:colId xmlns:a16="http://schemas.microsoft.com/office/drawing/2014/main" val="20003"/>
                    </a:ext>
                  </a:extLst>
                </a:gridCol>
                <a:gridCol w="1409653">
                  <a:extLst>
                    <a:ext uri="{9D8B030D-6E8A-4147-A177-3AD203B41FA5}">
                      <a16:colId xmlns:a16="http://schemas.microsoft.com/office/drawing/2014/main" val="20004"/>
                    </a:ext>
                  </a:extLst>
                </a:gridCol>
                <a:gridCol w="1409653">
                  <a:extLst>
                    <a:ext uri="{9D8B030D-6E8A-4147-A177-3AD203B41FA5}">
                      <a16:colId xmlns:a16="http://schemas.microsoft.com/office/drawing/2014/main" val="20005"/>
                    </a:ext>
                  </a:extLst>
                </a:gridCol>
              </a:tblGrid>
              <a:tr h="23597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Rank</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2018</a:t>
                      </a:r>
                    </a:p>
                  </a:txBody>
                  <a:tcPr marL="91449" marR="91449"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2017</a:t>
                      </a:r>
                    </a:p>
                  </a:txBody>
                  <a:tcPr marL="91449" marR="91449"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2016</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2015</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2014</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1</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Finland</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Austria</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Canada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Denmark</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Israel </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2</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New Zealand</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Hong Kong </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New Zealand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USA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3</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USA</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Singapore</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Norway</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Belgium</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New Zealand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Geneva" charset="-128"/>
                        <a:cs typeface="Arial" charset="0"/>
                      </a:endParaRP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extLst>
                  <a:ext uri="{0D108BD9-81ED-4DB2-BD59-A6C34878D82A}">
                    <a16:rowId xmlns:a16="http://schemas.microsoft.com/office/drawing/2014/main" val="10004"/>
                  </a:ext>
                </a:extLst>
              </a:tr>
            </a:tbl>
          </a:graphicData>
        </a:graphic>
      </p:graphicFrame>
      <p:graphicFrame>
        <p:nvGraphicFramePr>
          <p:cNvPr id="16" name="Group 136">
            <a:extLst>
              <a:ext uri="{FF2B5EF4-FFF2-40B4-BE49-F238E27FC236}">
                <a16:creationId xmlns:a16="http://schemas.microsoft.com/office/drawing/2014/main" id="{D3B3133A-D31A-4BD9-8D8B-DDC57D8A7D63}"/>
              </a:ext>
            </a:extLst>
          </p:cNvPr>
          <p:cNvGraphicFramePr>
            <a:graphicFrameLocks noGrp="1"/>
          </p:cNvGraphicFramePr>
          <p:nvPr/>
        </p:nvGraphicFramePr>
        <p:xfrm>
          <a:off x="269875" y="3856705"/>
          <a:ext cx="7783513" cy="1903095"/>
        </p:xfrm>
        <a:graphic>
          <a:graphicData uri="http://schemas.openxmlformats.org/drawingml/2006/table">
            <a:tbl>
              <a:tblPr/>
              <a:tblGrid>
                <a:gridCol w="736178">
                  <a:extLst>
                    <a:ext uri="{9D8B030D-6E8A-4147-A177-3AD203B41FA5}">
                      <a16:colId xmlns:a16="http://schemas.microsoft.com/office/drawing/2014/main" val="20000"/>
                    </a:ext>
                  </a:extLst>
                </a:gridCol>
                <a:gridCol w="1409467">
                  <a:extLst>
                    <a:ext uri="{9D8B030D-6E8A-4147-A177-3AD203B41FA5}">
                      <a16:colId xmlns:a16="http://schemas.microsoft.com/office/drawing/2014/main" val="20001"/>
                    </a:ext>
                  </a:extLst>
                </a:gridCol>
                <a:gridCol w="1409467">
                  <a:extLst>
                    <a:ext uri="{9D8B030D-6E8A-4147-A177-3AD203B41FA5}">
                      <a16:colId xmlns:a16="http://schemas.microsoft.com/office/drawing/2014/main" val="20002"/>
                    </a:ext>
                  </a:extLst>
                </a:gridCol>
                <a:gridCol w="1409467">
                  <a:extLst>
                    <a:ext uri="{9D8B030D-6E8A-4147-A177-3AD203B41FA5}">
                      <a16:colId xmlns:a16="http://schemas.microsoft.com/office/drawing/2014/main" val="20003"/>
                    </a:ext>
                  </a:extLst>
                </a:gridCol>
                <a:gridCol w="1409467">
                  <a:extLst>
                    <a:ext uri="{9D8B030D-6E8A-4147-A177-3AD203B41FA5}">
                      <a16:colId xmlns:a16="http://schemas.microsoft.com/office/drawing/2014/main" val="20004"/>
                    </a:ext>
                  </a:extLst>
                </a:gridCol>
                <a:gridCol w="1409467">
                  <a:extLst>
                    <a:ext uri="{9D8B030D-6E8A-4147-A177-3AD203B41FA5}">
                      <a16:colId xmlns:a16="http://schemas.microsoft.com/office/drawing/2014/main" val="20005"/>
                    </a:ext>
                  </a:extLst>
                </a:gridCol>
              </a:tblGrid>
              <a:tr h="263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Rank</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2013</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2012</a:t>
                      </a:r>
                    </a:p>
                  </a:txBody>
                  <a:tcPr marL="91449" marR="91449"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2011</a:t>
                      </a:r>
                      <a:endParaRPr kumimoji="0" lang="en-US" sz="1400" b="1" i="0" u="none" strike="noStrike" kern="1200" cap="none" normalizeH="0" baseline="0" dirty="0">
                        <a:ln>
                          <a:noFill/>
                        </a:ln>
                        <a:solidFill>
                          <a:schemeClr val="accent1"/>
                        </a:solidFill>
                        <a:effectLst/>
                        <a:latin typeface="Arial" charset="0"/>
                        <a:ea typeface="Geneva" charset="-128"/>
                        <a:cs typeface="Times New Roman" pitchFamily="18" charset="0"/>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accent1"/>
                          </a:solidFill>
                          <a:effectLst/>
                          <a:latin typeface="Arial" charset="0"/>
                          <a:ea typeface="Geneva" charset="-128"/>
                          <a:cs typeface="Times New Roman" pitchFamily="18" charset="0"/>
                        </a:rPr>
                        <a:t>2010</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2009</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1</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Finland</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Belgium</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Sweden</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Norway </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2</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Germany</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New Zealand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Denmark</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Australia </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3</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USA</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Denmark</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USA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Hong Kong</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Singapore</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Geneva" charset="-128"/>
                        <a:cs typeface="Arial" charset="0"/>
                      </a:endParaRP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charset="0"/>
                        <a:ea typeface="Geneva" charset="-128"/>
                        <a:cs typeface="Times New Roman" pitchFamily="18" charset="0"/>
                      </a:endParaRPr>
                    </a:p>
                  </a:txBody>
                  <a:tcPr marL="91449" marR="91449"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charset="0"/>
                        <a:ea typeface="Geneva" charset="-128"/>
                        <a:cs typeface="Times New Roman" pitchFamily="18" charset="0"/>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9C9C9"/>
                    </a:solidFill>
                  </a:tcPr>
                </a:tc>
                <a:extLst>
                  <a:ext uri="{0D108BD9-81ED-4DB2-BD59-A6C34878D82A}">
                    <a16:rowId xmlns:a16="http://schemas.microsoft.com/office/drawing/2014/main" val="10004"/>
                  </a:ext>
                </a:extLst>
              </a:tr>
            </a:tbl>
          </a:graphicData>
        </a:graphic>
      </p:graphicFrame>
      <p:pic>
        <p:nvPicPr>
          <p:cNvPr id="17" name="Picture 55" descr="Norway_flag1.PNG">
            <a:extLst>
              <a:ext uri="{FF2B5EF4-FFF2-40B4-BE49-F238E27FC236}">
                <a16:creationId xmlns:a16="http://schemas.microsoft.com/office/drawing/2014/main" id="{B6A7F267-0C85-4E23-BEA4-B8151357FD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gray">
          <a:xfrm>
            <a:off x="6764545" y="4239087"/>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61" descr="Singapore_flag1.PNG">
            <a:extLst>
              <a:ext uri="{FF2B5EF4-FFF2-40B4-BE49-F238E27FC236}">
                <a16:creationId xmlns:a16="http://schemas.microsoft.com/office/drawing/2014/main" id="{8562E4A3-B456-48C6-893C-D8F152B4612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gray">
          <a:xfrm>
            <a:off x="6764545" y="5037600"/>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8" descr="Germany_flag1.PNG">
            <a:extLst>
              <a:ext uri="{FF2B5EF4-FFF2-40B4-BE49-F238E27FC236}">
                <a16:creationId xmlns:a16="http://schemas.microsoft.com/office/drawing/2014/main" id="{72500F87-7FA7-4F42-A440-4ED90AFF7BD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gray">
          <a:xfrm>
            <a:off x="2525558" y="4652962"/>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72" descr="Hong_Kong_flag1.PNG">
            <a:extLst>
              <a:ext uri="{FF2B5EF4-FFF2-40B4-BE49-F238E27FC236}">
                <a16:creationId xmlns:a16="http://schemas.microsoft.com/office/drawing/2014/main" id="{370F4DC7-4C37-4503-9AD5-0B44BABC177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gray">
          <a:xfrm>
            <a:off x="5355335" y="5055691"/>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59" descr="Australia_flag1.PNG">
            <a:extLst>
              <a:ext uri="{FF2B5EF4-FFF2-40B4-BE49-F238E27FC236}">
                <a16:creationId xmlns:a16="http://schemas.microsoft.com/office/drawing/2014/main" id="{CF870E92-2A8B-4B8F-89BE-76D044603FC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gray">
          <a:xfrm>
            <a:off x="6761370" y="4645487"/>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79" descr="Sweden_flag1.PNG">
            <a:extLst>
              <a:ext uri="{FF2B5EF4-FFF2-40B4-BE49-F238E27FC236}">
                <a16:creationId xmlns:a16="http://schemas.microsoft.com/office/drawing/2014/main" id="{F73352FF-2493-4CB4-89A6-3F2D8F90BEF2}"/>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gray">
          <a:xfrm>
            <a:off x="5368035" y="4252813"/>
            <a:ext cx="366712"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52" descr="Denmark_flag_RGB">
            <a:extLst>
              <a:ext uri="{FF2B5EF4-FFF2-40B4-BE49-F238E27FC236}">
                <a16:creationId xmlns:a16="http://schemas.microsoft.com/office/drawing/2014/main" id="{130FC509-70BF-4323-9E4B-398EA608AEC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64860" y="4654096"/>
            <a:ext cx="365125" cy="219075"/>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sp>
        <p:nvSpPr>
          <p:cNvPr id="24" name="TextBox 44">
            <a:extLst>
              <a:ext uri="{FF2B5EF4-FFF2-40B4-BE49-F238E27FC236}">
                <a16:creationId xmlns:a16="http://schemas.microsoft.com/office/drawing/2014/main" id="{FF75C758-E3C8-4C42-A404-3E61ECA3529D}"/>
              </a:ext>
            </a:extLst>
          </p:cNvPr>
          <p:cNvSpPr txBox="1">
            <a:spLocks noChangeArrowheads="1"/>
          </p:cNvSpPr>
          <p:nvPr/>
        </p:nvSpPr>
        <p:spPr bwMode="gray">
          <a:xfrm>
            <a:off x="2491054" y="3110540"/>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dirty="0">
                <a:solidFill>
                  <a:srgbClr val="055598"/>
                </a:solidFill>
              </a:rPr>
              <a:t>16</a:t>
            </a:r>
          </a:p>
        </p:txBody>
      </p:sp>
      <p:sp>
        <p:nvSpPr>
          <p:cNvPr id="25" name="TextBox 45">
            <a:extLst>
              <a:ext uri="{FF2B5EF4-FFF2-40B4-BE49-F238E27FC236}">
                <a16:creationId xmlns:a16="http://schemas.microsoft.com/office/drawing/2014/main" id="{66C35121-D85A-4919-8707-638E27DC7C60}"/>
              </a:ext>
            </a:extLst>
          </p:cNvPr>
          <p:cNvSpPr txBox="1">
            <a:spLocks noChangeArrowheads="1"/>
          </p:cNvSpPr>
          <p:nvPr/>
        </p:nvSpPr>
        <p:spPr bwMode="gray">
          <a:xfrm>
            <a:off x="1068672" y="5395708"/>
            <a:ext cx="123504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3</a:t>
            </a:r>
          </a:p>
        </p:txBody>
      </p:sp>
      <p:sp>
        <p:nvSpPr>
          <p:cNvPr id="26" name="TextBox 47">
            <a:extLst>
              <a:ext uri="{FF2B5EF4-FFF2-40B4-BE49-F238E27FC236}">
                <a16:creationId xmlns:a16="http://schemas.microsoft.com/office/drawing/2014/main" id="{27A1E86B-890F-4444-8744-94ABEF0351E1}"/>
              </a:ext>
            </a:extLst>
          </p:cNvPr>
          <p:cNvSpPr txBox="1">
            <a:spLocks noChangeArrowheads="1"/>
          </p:cNvSpPr>
          <p:nvPr/>
        </p:nvSpPr>
        <p:spPr bwMode="gray">
          <a:xfrm>
            <a:off x="3932723" y="3078660"/>
            <a:ext cx="123504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6</a:t>
            </a:r>
          </a:p>
        </p:txBody>
      </p:sp>
      <p:sp>
        <p:nvSpPr>
          <p:cNvPr id="27" name="TextBox 48">
            <a:extLst>
              <a:ext uri="{FF2B5EF4-FFF2-40B4-BE49-F238E27FC236}">
                <a16:creationId xmlns:a16="http://schemas.microsoft.com/office/drawing/2014/main" id="{2537908D-ED28-4AE1-AC7E-3DE21E915E03}"/>
              </a:ext>
            </a:extLst>
          </p:cNvPr>
          <p:cNvSpPr txBox="1">
            <a:spLocks noChangeArrowheads="1"/>
          </p:cNvSpPr>
          <p:nvPr/>
        </p:nvSpPr>
        <p:spPr bwMode="gray">
          <a:xfrm>
            <a:off x="5328960" y="5403056"/>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7</a:t>
            </a:r>
          </a:p>
        </p:txBody>
      </p:sp>
      <p:sp>
        <p:nvSpPr>
          <p:cNvPr id="28" name="TextBox 49">
            <a:extLst>
              <a:ext uri="{FF2B5EF4-FFF2-40B4-BE49-F238E27FC236}">
                <a16:creationId xmlns:a16="http://schemas.microsoft.com/office/drawing/2014/main" id="{140AAB2D-66C4-4752-AF80-59DC953C3982}"/>
              </a:ext>
            </a:extLst>
          </p:cNvPr>
          <p:cNvSpPr txBox="1">
            <a:spLocks noChangeArrowheads="1"/>
          </p:cNvSpPr>
          <p:nvPr/>
        </p:nvSpPr>
        <p:spPr bwMode="gray">
          <a:xfrm>
            <a:off x="5350805" y="3078659"/>
            <a:ext cx="1191126"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11</a:t>
            </a:r>
          </a:p>
        </p:txBody>
      </p:sp>
      <p:sp>
        <p:nvSpPr>
          <p:cNvPr id="29" name="TextBox 50">
            <a:extLst>
              <a:ext uri="{FF2B5EF4-FFF2-40B4-BE49-F238E27FC236}">
                <a16:creationId xmlns:a16="http://schemas.microsoft.com/office/drawing/2014/main" id="{9D1D5A02-6511-4A8B-A700-271B577DA1F4}"/>
              </a:ext>
            </a:extLst>
          </p:cNvPr>
          <p:cNvSpPr txBox="1">
            <a:spLocks noChangeArrowheads="1"/>
          </p:cNvSpPr>
          <p:nvPr/>
        </p:nvSpPr>
        <p:spPr bwMode="gray">
          <a:xfrm>
            <a:off x="6764545" y="5401271"/>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17</a:t>
            </a:r>
          </a:p>
        </p:txBody>
      </p:sp>
      <p:sp>
        <p:nvSpPr>
          <p:cNvPr id="30" name="TextBox 51">
            <a:extLst>
              <a:ext uri="{FF2B5EF4-FFF2-40B4-BE49-F238E27FC236}">
                <a16:creationId xmlns:a16="http://schemas.microsoft.com/office/drawing/2014/main" id="{390BBA18-C10E-4414-95E3-ECCB0B34CF4E}"/>
              </a:ext>
            </a:extLst>
          </p:cNvPr>
          <p:cNvSpPr txBox="1">
            <a:spLocks noChangeArrowheads="1"/>
          </p:cNvSpPr>
          <p:nvPr/>
        </p:nvSpPr>
        <p:spPr bwMode="gray">
          <a:xfrm>
            <a:off x="6761370" y="3090475"/>
            <a:ext cx="123504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2</a:t>
            </a:r>
          </a:p>
        </p:txBody>
      </p:sp>
      <p:sp>
        <p:nvSpPr>
          <p:cNvPr id="31" name="TextBox 60">
            <a:extLst>
              <a:ext uri="{FF2B5EF4-FFF2-40B4-BE49-F238E27FC236}">
                <a16:creationId xmlns:a16="http://schemas.microsoft.com/office/drawing/2014/main" id="{C387437C-D448-457C-8A7C-3CC382B52DBA}"/>
              </a:ext>
            </a:extLst>
          </p:cNvPr>
          <p:cNvSpPr txBox="1">
            <a:spLocks noChangeArrowheads="1"/>
          </p:cNvSpPr>
          <p:nvPr/>
        </p:nvSpPr>
        <p:spPr bwMode="gray">
          <a:xfrm>
            <a:off x="286671" y="3130247"/>
            <a:ext cx="68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400" dirty="0">
                <a:solidFill>
                  <a:srgbClr val="000000"/>
                </a:solidFill>
              </a:rPr>
              <a:t>US</a:t>
            </a:r>
          </a:p>
        </p:txBody>
      </p:sp>
      <p:sp>
        <p:nvSpPr>
          <p:cNvPr id="32" name="TextBox 61">
            <a:extLst>
              <a:ext uri="{FF2B5EF4-FFF2-40B4-BE49-F238E27FC236}">
                <a16:creationId xmlns:a16="http://schemas.microsoft.com/office/drawing/2014/main" id="{BD45A39F-E861-4ABB-9440-3281C98D5E2E}"/>
              </a:ext>
            </a:extLst>
          </p:cNvPr>
          <p:cNvSpPr txBox="1">
            <a:spLocks noChangeArrowheads="1"/>
          </p:cNvSpPr>
          <p:nvPr/>
        </p:nvSpPr>
        <p:spPr bwMode="gray">
          <a:xfrm>
            <a:off x="252413" y="5411583"/>
            <a:ext cx="68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400" dirty="0">
                <a:solidFill>
                  <a:srgbClr val="000000"/>
                </a:solidFill>
              </a:rPr>
              <a:t>US</a:t>
            </a:r>
          </a:p>
        </p:txBody>
      </p:sp>
      <p:sp>
        <p:nvSpPr>
          <p:cNvPr id="33" name="TextBox 53">
            <a:extLst>
              <a:ext uri="{FF2B5EF4-FFF2-40B4-BE49-F238E27FC236}">
                <a16:creationId xmlns:a16="http://schemas.microsoft.com/office/drawing/2014/main" id="{AA01CEA2-6598-4431-915B-F904EF01ACA8}"/>
              </a:ext>
            </a:extLst>
          </p:cNvPr>
          <p:cNvSpPr txBox="1">
            <a:spLocks noChangeArrowheads="1"/>
          </p:cNvSpPr>
          <p:nvPr/>
        </p:nvSpPr>
        <p:spPr bwMode="gray">
          <a:xfrm>
            <a:off x="2549624" y="5404106"/>
            <a:ext cx="1235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15</a:t>
            </a:r>
          </a:p>
        </p:txBody>
      </p:sp>
      <p:pic>
        <p:nvPicPr>
          <p:cNvPr id="34" name="Picture 152" descr="Denmark_flag_RGB">
            <a:extLst>
              <a:ext uri="{FF2B5EF4-FFF2-40B4-BE49-F238E27FC236}">
                <a16:creationId xmlns:a16="http://schemas.microsoft.com/office/drawing/2014/main" id="{141153B7-9EB8-48CF-A865-68F28FA363C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25557" y="5071354"/>
            <a:ext cx="365125" cy="219075"/>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66" descr="USA_flag1.PNG">
            <a:extLst>
              <a:ext uri="{FF2B5EF4-FFF2-40B4-BE49-F238E27FC236}">
                <a16:creationId xmlns:a16="http://schemas.microsoft.com/office/drawing/2014/main" id="{41AF26FA-8C8B-4E80-AF25-A52932E32A6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gray">
          <a:xfrm>
            <a:off x="3957482" y="5081656"/>
            <a:ext cx="366713"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75" descr="New_Zealand_flag1.PNG">
            <a:extLst>
              <a:ext uri="{FF2B5EF4-FFF2-40B4-BE49-F238E27FC236}">
                <a16:creationId xmlns:a16="http://schemas.microsoft.com/office/drawing/2014/main" id="{9DF33B59-0026-4483-B0B5-D3BC1EBA2333}"/>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gray">
          <a:xfrm>
            <a:off x="3952720" y="4660445"/>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73" descr="Ireland_flag1.PNG">
            <a:extLst>
              <a:ext uri="{FF2B5EF4-FFF2-40B4-BE49-F238E27FC236}">
                <a16:creationId xmlns:a16="http://schemas.microsoft.com/office/drawing/2014/main" id="{690DEFD9-35AF-4D3C-B26F-220643A5F99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gray">
          <a:xfrm>
            <a:off x="3951132" y="4252812"/>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D2951CEC-DF42-4C18-91B5-C921863324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5558" y="4246917"/>
            <a:ext cx="365760" cy="219456"/>
          </a:xfrm>
          <a:prstGeom prst="rect">
            <a:avLst/>
          </a:prstGeom>
          <a:ln>
            <a:solidFill>
              <a:srgbClr val="767676"/>
            </a:solidFill>
          </a:ln>
        </p:spPr>
      </p:pic>
      <p:pic>
        <p:nvPicPr>
          <p:cNvPr id="39" name="Picture 66" descr="USA_flag1.PNG">
            <a:extLst>
              <a:ext uri="{FF2B5EF4-FFF2-40B4-BE49-F238E27FC236}">
                <a16:creationId xmlns:a16="http://schemas.microsoft.com/office/drawing/2014/main" id="{DC2BD8AC-73E0-4BD4-BA70-C2B7962BEB3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gray">
          <a:xfrm>
            <a:off x="1103842" y="5081656"/>
            <a:ext cx="366713"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47" name="Picture 73" descr="Ireland_flag1.PNG">
            <a:extLst>
              <a:ext uri="{FF2B5EF4-FFF2-40B4-BE49-F238E27FC236}">
                <a16:creationId xmlns:a16="http://schemas.microsoft.com/office/drawing/2014/main" id="{EB363250-821D-4271-A954-C7541682550C}"/>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gray">
          <a:xfrm>
            <a:off x="1103842" y="4666794"/>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67" descr="Finland_flag1.PNG">
            <a:extLst>
              <a:ext uri="{FF2B5EF4-FFF2-40B4-BE49-F238E27FC236}">
                <a16:creationId xmlns:a16="http://schemas.microsoft.com/office/drawing/2014/main" id="{E617AE43-13A1-4409-A0F5-2BC6B54A8DF0}"/>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gray">
          <a:xfrm>
            <a:off x="1103842" y="4252811"/>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75" descr="New_Zealand_flag1.PNG">
            <a:extLst>
              <a:ext uri="{FF2B5EF4-FFF2-40B4-BE49-F238E27FC236}">
                <a16:creationId xmlns:a16="http://schemas.microsoft.com/office/drawing/2014/main" id="{1E9577B7-8726-4031-B470-03A21DC76C12}"/>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gray">
          <a:xfrm>
            <a:off x="6729679" y="2766972"/>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0" name="Picture 66" descr="USA_flag1.PNG">
            <a:extLst>
              <a:ext uri="{FF2B5EF4-FFF2-40B4-BE49-F238E27FC236}">
                <a16:creationId xmlns:a16="http://schemas.microsoft.com/office/drawing/2014/main" id="{A7FD7273-0660-43EC-963F-69A53506C23F}"/>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gray">
          <a:xfrm>
            <a:off x="6729679" y="2335880"/>
            <a:ext cx="366713"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95DFB3F7-254B-441C-9EA3-CF96912929D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29679" y="1933835"/>
            <a:ext cx="365760" cy="219456"/>
          </a:xfrm>
          <a:prstGeom prst="rect">
            <a:avLst/>
          </a:prstGeom>
          <a:noFill/>
          <a:ln w="9525">
            <a:solidFill>
              <a:srgbClr val="767676"/>
            </a:solidFill>
            <a:miter lim="800000"/>
            <a:headEnd/>
            <a:tailEnd/>
          </a:ln>
        </p:spPr>
      </p:pic>
      <p:pic>
        <p:nvPicPr>
          <p:cNvPr id="52" name="Picture 75" descr="New_Zealand_flag1.PNG">
            <a:extLst>
              <a:ext uri="{FF2B5EF4-FFF2-40B4-BE49-F238E27FC236}">
                <a16:creationId xmlns:a16="http://schemas.microsoft.com/office/drawing/2014/main" id="{77988066-2A26-4C40-845E-4E306AC42ED8}"/>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gray">
          <a:xfrm>
            <a:off x="3914026" y="2344185"/>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73" descr="Ireland_flag1.PNG">
            <a:extLst>
              <a:ext uri="{FF2B5EF4-FFF2-40B4-BE49-F238E27FC236}">
                <a16:creationId xmlns:a16="http://schemas.microsoft.com/office/drawing/2014/main" id="{C3D51D23-2DD7-4E27-8F6C-5F6AB4C4C914}"/>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gray">
          <a:xfrm>
            <a:off x="5326462" y="2346081"/>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4" name="Picture 152" descr="Denmark_flag_RGB">
            <a:extLst>
              <a:ext uri="{FF2B5EF4-FFF2-40B4-BE49-F238E27FC236}">
                <a16:creationId xmlns:a16="http://schemas.microsoft.com/office/drawing/2014/main" id="{A9E2051E-6131-4BE6-9659-F0FB01B9960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26462" y="1930562"/>
            <a:ext cx="365125" cy="219075"/>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67A158AF-E921-4780-BA1E-36CE644FCFD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326462" y="2738266"/>
            <a:ext cx="365760" cy="219456"/>
          </a:xfrm>
          <a:prstGeom prst="rect">
            <a:avLst/>
          </a:prstGeom>
          <a:ln>
            <a:solidFill>
              <a:srgbClr val="767676"/>
            </a:solidFill>
          </a:ln>
        </p:spPr>
      </p:pic>
      <p:pic>
        <p:nvPicPr>
          <p:cNvPr id="56" name="Picture 55" descr="Norway_flag1.PNG">
            <a:extLst>
              <a:ext uri="{FF2B5EF4-FFF2-40B4-BE49-F238E27FC236}">
                <a16:creationId xmlns:a16="http://schemas.microsoft.com/office/drawing/2014/main" id="{A127DACD-0756-4A50-A7C8-4A8FFA4C215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gray">
          <a:xfrm>
            <a:off x="3914026" y="2743971"/>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7" name="Picture 152">
            <a:extLst>
              <a:ext uri="{FF2B5EF4-FFF2-40B4-BE49-F238E27FC236}">
                <a16:creationId xmlns:a16="http://schemas.microsoft.com/office/drawing/2014/main" id="{0869B0CF-6FA0-411B-B7E7-44005A4188F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914026" y="1935478"/>
            <a:ext cx="365125" cy="219074"/>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8" name="Picture 72" descr="Hong_Kong_flag1.PNG">
            <a:extLst>
              <a:ext uri="{FF2B5EF4-FFF2-40B4-BE49-F238E27FC236}">
                <a16:creationId xmlns:a16="http://schemas.microsoft.com/office/drawing/2014/main" id="{3FC55CE7-045C-474A-A960-075ED633DA8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gray">
          <a:xfrm>
            <a:off x="2491054" y="2331541"/>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59" name="Picture 72">
            <a:extLst>
              <a:ext uri="{FF2B5EF4-FFF2-40B4-BE49-F238E27FC236}">
                <a16:creationId xmlns:a16="http://schemas.microsoft.com/office/drawing/2014/main" id="{0F7D68B2-E5B4-4AC4-AB6B-E4794B68851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bwMode="gray">
          <a:xfrm>
            <a:off x="2491054" y="1921966"/>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55">
            <a:extLst>
              <a:ext uri="{FF2B5EF4-FFF2-40B4-BE49-F238E27FC236}">
                <a16:creationId xmlns:a16="http://schemas.microsoft.com/office/drawing/2014/main" id="{852D17F9-84AF-4E4A-BA45-6B734AC3F3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gray">
          <a:xfrm>
            <a:off x="2491054" y="2763021"/>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61" name="Picture 75" descr="New_Zealand_flag1.PNG">
            <a:extLst>
              <a:ext uri="{FF2B5EF4-FFF2-40B4-BE49-F238E27FC236}">
                <a16:creationId xmlns:a16="http://schemas.microsoft.com/office/drawing/2014/main" id="{0461D11F-03CB-41FB-817A-3E6501CB3237}"/>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gray">
          <a:xfrm>
            <a:off x="1087837" y="2331540"/>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62" name="Picture 67" descr="Finland_flag1.PNG">
            <a:extLst>
              <a:ext uri="{FF2B5EF4-FFF2-40B4-BE49-F238E27FC236}">
                <a16:creationId xmlns:a16="http://schemas.microsoft.com/office/drawing/2014/main" id="{9F7F62A3-B44C-4C1E-86B4-22EADC0396AF}"/>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gray">
          <a:xfrm>
            <a:off x="1087837" y="1935783"/>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sp>
        <p:nvSpPr>
          <p:cNvPr id="63" name="TextBox 45">
            <a:extLst>
              <a:ext uri="{FF2B5EF4-FFF2-40B4-BE49-F238E27FC236}">
                <a16:creationId xmlns:a16="http://schemas.microsoft.com/office/drawing/2014/main" id="{3880AAED-F7AB-4965-AEB4-B2752B76A981}"/>
              </a:ext>
            </a:extLst>
          </p:cNvPr>
          <p:cNvSpPr txBox="1">
            <a:spLocks noChangeArrowheads="1"/>
          </p:cNvSpPr>
          <p:nvPr/>
        </p:nvSpPr>
        <p:spPr bwMode="gray">
          <a:xfrm>
            <a:off x="3939307" y="5389577"/>
            <a:ext cx="123504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3</a:t>
            </a:r>
          </a:p>
        </p:txBody>
      </p:sp>
      <p:sp>
        <p:nvSpPr>
          <p:cNvPr id="64" name="TextBox 44">
            <a:extLst>
              <a:ext uri="{FF2B5EF4-FFF2-40B4-BE49-F238E27FC236}">
                <a16:creationId xmlns:a16="http://schemas.microsoft.com/office/drawing/2014/main" id="{5AF37558-3EA3-4E66-87FD-12BEF6127A59}"/>
              </a:ext>
            </a:extLst>
          </p:cNvPr>
          <p:cNvSpPr txBox="1">
            <a:spLocks noChangeArrowheads="1"/>
          </p:cNvSpPr>
          <p:nvPr/>
        </p:nvSpPr>
        <p:spPr bwMode="gray">
          <a:xfrm>
            <a:off x="1076844" y="3092942"/>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dirty="0">
                <a:solidFill>
                  <a:srgbClr val="055598"/>
                </a:solidFill>
              </a:rPr>
              <a:t>3</a:t>
            </a:r>
          </a:p>
        </p:txBody>
      </p:sp>
      <p:pic>
        <p:nvPicPr>
          <p:cNvPr id="65" name="Picture 66" descr="USA_flag1.PNG">
            <a:extLst>
              <a:ext uri="{FF2B5EF4-FFF2-40B4-BE49-F238E27FC236}">
                <a16:creationId xmlns:a16="http://schemas.microsoft.com/office/drawing/2014/main" id="{EA2ECD1A-810A-4482-80D2-AEEC448A684A}"/>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gray">
          <a:xfrm>
            <a:off x="1084136" y="2757132"/>
            <a:ext cx="366713"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9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3" grpId="0"/>
      <p:bldP spid="63" grpId="0"/>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Leaders Rotate: Today’s World View </a:t>
            </a:r>
          </a:p>
        </p:txBody>
      </p:sp>
      <p:sp>
        <p:nvSpPr>
          <p:cNvPr id="3" name="Rectangle 2">
            <a:extLst>
              <a:ext uri="{FF2B5EF4-FFF2-40B4-BE49-F238E27FC236}">
                <a16:creationId xmlns:a16="http://schemas.microsoft.com/office/drawing/2014/main" id="{317D5343-4146-4C02-9F9D-3AC38068FE83}"/>
              </a:ext>
            </a:extLst>
          </p:cNvPr>
          <p:cNvSpPr/>
          <p:nvPr/>
        </p:nvSpPr>
        <p:spPr>
          <a:xfrm>
            <a:off x="184782" y="688620"/>
            <a:ext cx="63281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Top Performing Stock Markets I</a:t>
            </a:r>
            <a:r>
              <a:rPr lang="en-US" sz="1600" b="1" dirty="0" err="1">
                <a:solidFill>
                  <a:srgbClr val="000000"/>
                </a:solidFill>
                <a:latin typeface="Arial"/>
              </a:rPr>
              <a:t>ncluding</a:t>
            </a:r>
            <a:r>
              <a:rPr lang="en-US" sz="1600" b="1" dirty="0">
                <a:solidFill>
                  <a:srgbClr val="000000"/>
                </a:solidFill>
                <a:latin typeface="Arial"/>
              </a:rPr>
              <a:t> Developing Countries</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66" name="Slide Number Placeholder 2">
            <a:extLst>
              <a:ext uri="{FF2B5EF4-FFF2-40B4-BE49-F238E27FC236}">
                <a16:creationId xmlns:a16="http://schemas.microsoft.com/office/drawing/2014/main" id="{8FA2D2D8-01D5-4EAB-A012-20667164DBF9}"/>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23</a:t>
            </a:fld>
            <a:endParaRPr lang="en-US" dirty="0"/>
          </a:p>
        </p:txBody>
      </p:sp>
      <p:sp>
        <p:nvSpPr>
          <p:cNvPr id="67" name="Text Placeholder 1">
            <a:extLst>
              <a:ext uri="{FF2B5EF4-FFF2-40B4-BE49-F238E27FC236}">
                <a16:creationId xmlns:a16="http://schemas.microsoft.com/office/drawing/2014/main" id="{FA1CD3E9-C9A1-4455-A7E9-B4E642F329CC}"/>
              </a:ext>
            </a:extLst>
          </p:cNvPr>
          <p:cNvSpPr txBox="1">
            <a:spLocks/>
          </p:cNvSpPr>
          <p:nvPr/>
        </p:nvSpPr>
        <p:spPr>
          <a:xfrm>
            <a:off x="305314" y="6021075"/>
            <a:ext cx="8564880" cy="553998"/>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ts val="11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ts val="1100"/>
              </a:lnSpc>
              <a:spcBef>
                <a:spcPts val="0"/>
              </a:spcBef>
              <a:spcAft>
                <a:spcPts val="15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Source: Morningstar, MSCI. Based on the MSCI All Country World Index. The performance of countries and unmanaged indexes does not reflect expenses and may not correspond to the performance of </a:t>
            </a:r>
            <a:br>
              <a:rPr lang="pl-PL" dirty="0"/>
            </a:br>
            <a:r>
              <a:rPr lang="en-US" dirty="0"/>
              <a:t>a mutual fund, which may be actively managed and incur expenses. One cannot invest directly in an index. The All Country MSCI World Index is a free float-adjusted, market capitalization-weighted index that is designed to measure the equity market performance of global developed and emerging markets. MSCI makes no warranties and shall have no liability with respect to any MSCI data reproduced herein. Indexes are unmanaged and one cannot invest directly in an index. </a:t>
            </a:r>
          </a:p>
        </p:txBody>
      </p:sp>
      <p:graphicFrame>
        <p:nvGraphicFramePr>
          <p:cNvPr id="68" name="Group 135">
            <a:extLst>
              <a:ext uri="{FF2B5EF4-FFF2-40B4-BE49-F238E27FC236}">
                <a16:creationId xmlns:a16="http://schemas.microsoft.com/office/drawing/2014/main" id="{F436E0A1-0184-4C05-8FBA-95DA454CE524}"/>
              </a:ext>
            </a:extLst>
          </p:cNvPr>
          <p:cNvGraphicFramePr>
            <a:graphicFrameLocks noGrp="1"/>
          </p:cNvGraphicFramePr>
          <p:nvPr/>
        </p:nvGraphicFramePr>
        <p:xfrm>
          <a:off x="269874" y="1521138"/>
          <a:ext cx="7783512" cy="1933262"/>
        </p:xfrm>
        <a:graphic>
          <a:graphicData uri="http://schemas.openxmlformats.org/drawingml/2006/table">
            <a:tbl>
              <a:tblPr/>
              <a:tblGrid>
                <a:gridCol w="735247">
                  <a:extLst>
                    <a:ext uri="{9D8B030D-6E8A-4147-A177-3AD203B41FA5}">
                      <a16:colId xmlns:a16="http://schemas.microsoft.com/office/drawing/2014/main" val="20000"/>
                    </a:ext>
                  </a:extLst>
                </a:gridCol>
                <a:gridCol w="1409653">
                  <a:extLst>
                    <a:ext uri="{9D8B030D-6E8A-4147-A177-3AD203B41FA5}">
                      <a16:colId xmlns:a16="http://schemas.microsoft.com/office/drawing/2014/main" val="20001"/>
                    </a:ext>
                  </a:extLst>
                </a:gridCol>
                <a:gridCol w="1409653">
                  <a:extLst>
                    <a:ext uri="{9D8B030D-6E8A-4147-A177-3AD203B41FA5}">
                      <a16:colId xmlns:a16="http://schemas.microsoft.com/office/drawing/2014/main" val="20002"/>
                    </a:ext>
                  </a:extLst>
                </a:gridCol>
                <a:gridCol w="1409653">
                  <a:extLst>
                    <a:ext uri="{9D8B030D-6E8A-4147-A177-3AD203B41FA5}">
                      <a16:colId xmlns:a16="http://schemas.microsoft.com/office/drawing/2014/main" val="20003"/>
                    </a:ext>
                  </a:extLst>
                </a:gridCol>
                <a:gridCol w="1409653">
                  <a:extLst>
                    <a:ext uri="{9D8B030D-6E8A-4147-A177-3AD203B41FA5}">
                      <a16:colId xmlns:a16="http://schemas.microsoft.com/office/drawing/2014/main" val="20004"/>
                    </a:ext>
                  </a:extLst>
                </a:gridCol>
                <a:gridCol w="1409653">
                  <a:extLst>
                    <a:ext uri="{9D8B030D-6E8A-4147-A177-3AD203B41FA5}">
                      <a16:colId xmlns:a16="http://schemas.microsoft.com/office/drawing/2014/main" val="20005"/>
                    </a:ext>
                  </a:extLst>
                </a:gridCol>
              </a:tblGrid>
              <a:tr h="31563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Rank</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2018</a:t>
                      </a:r>
                    </a:p>
                  </a:txBody>
                  <a:tcPr marL="91449" marR="91449"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2017</a:t>
                      </a:r>
                    </a:p>
                  </a:txBody>
                  <a:tcPr marL="91449" marR="91449"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2016</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2015</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2014</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40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1</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Qatar</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Austria</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Brazil</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Hungary</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Egypt</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1"/>
                  </a:ext>
                </a:extLst>
              </a:tr>
              <a:tr h="40440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2</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Peru</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Poland</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Russia </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Denmark</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Indonesia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2"/>
                  </a:ext>
                </a:extLst>
              </a:tr>
              <a:tr h="40440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3</a:t>
                      </a: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Russia</a:t>
                      </a:r>
                    </a:p>
                  </a:txBody>
                  <a:tcPr marR="45724"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China</a:t>
                      </a:r>
                    </a:p>
                  </a:txBody>
                  <a:tcPr marR="45724"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Peru</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Philippines </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3"/>
                  </a:ext>
                </a:extLst>
              </a:tr>
              <a:tr h="404407">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Geneva" charset="-128"/>
                        <a:cs typeface="Arial" charset="0"/>
                      </a:endParaRPr>
                    </a:p>
                  </a:txBody>
                  <a:tcPr marL="91449" marR="91449" anchor="ctr" horzOverflow="overflow">
                    <a:lnL w="28575"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1905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4"/>
                  </a:ext>
                </a:extLst>
              </a:tr>
            </a:tbl>
          </a:graphicData>
        </a:graphic>
      </p:graphicFrame>
      <p:graphicFrame>
        <p:nvGraphicFramePr>
          <p:cNvPr id="69" name="Group 136">
            <a:extLst>
              <a:ext uri="{FF2B5EF4-FFF2-40B4-BE49-F238E27FC236}">
                <a16:creationId xmlns:a16="http://schemas.microsoft.com/office/drawing/2014/main" id="{6DC1E7B4-AD0E-4467-A971-AF43BA64D20D}"/>
              </a:ext>
            </a:extLst>
          </p:cNvPr>
          <p:cNvGraphicFramePr>
            <a:graphicFrameLocks noGrp="1"/>
          </p:cNvGraphicFramePr>
          <p:nvPr/>
        </p:nvGraphicFramePr>
        <p:xfrm>
          <a:off x="269875" y="3856705"/>
          <a:ext cx="7783513" cy="1903095"/>
        </p:xfrm>
        <a:graphic>
          <a:graphicData uri="http://schemas.openxmlformats.org/drawingml/2006/table">
            <a:tbl>
              <a:tblPr/>
              <a:tblGrid>
                <a:gridCol w="736178">
                  <a:extLst>
                    <a:ext uri="{9D8B030D-6E8A-4147-A177-3AD203B41FA5}">
                      <a16:colId xmlns:a16="http://schemas.microsoft.com/office/drawing/2014/main" val="20000"/>
                    </a:ext>
                  </a:extLst>
                </a:gridCol>
                <a:gridCol w="1409467">
                  <a:extLst>
                    <a:ext uri="{9D8B030D-6E8A-4147-A177-3AD203B41FA5}">
                      <a16:colId xmlns:a16="http://schemas.microsoft.com/office/drawing/2014/main" val="20001"/>
                    </a:ext>
                  </a:extLst>
                </a:gridCol>
                <a:gridCol w="1409467">
                  <a:extLst>
                    <a:ext uri="{9D8B030D-6E8A-4147-A177-3AD203B41FA5}">
                      <a16:colId xmlns:a16="http://schemas.microsoft.com/office/drawing/2014/main" val="20002"/>
                    </a:ext>
                  </a:extLst>
                </a:gridCol>
                <a:gridCol w="1409467">
                  <a:extLst>
                    <a:ext uri="{9D8B030D-6E8A-4147-A177-3AD203B41FA5}">
                      <a16:colId xmlns:a16="http://schemas.microsoft.com/office/drawing/2014/main" val="20003"/>
                    </a:ext>
                  </a:extLst>
                </a:gridCol>
                <a:gridCol w="1409467">
                  <a:extLst>
                    <a:ext uri="{9D8B030D-6E8A-4147-A177-3AD203B41FA5}">
                      <a16:colId xmlns:a16="http://schemas.microsoft.com/office/drawing/2014/main" val="20004"/>
                    </a:ext>
                  </a:extLst>
                </a:gridCol>
                <a:gridCol w="1409467">
                  <a:extLst>
                    <a:ext uri="{9D8B030D-6E8A-4147-A177-3AD203B41FA5}">
                      <a16:colId xmlns:a16="http://schemas.microsoft.com/office/drawing/2014/main" val="20005"/>
                    </a:ext>
                  </a:extLst>
                </a:gridCol>
              </a:tblGrid>
              <a:tr h="263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Rank</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accent1"/>
                          </a:solidFill>
                          <a:effectLst/>
                          <a:latin typeface="Arial" charset="0"/>
                          <a:ea typeface="Geneva" charset="-128"/>
                          <a:cs typeface="Times New Roman" pitchFamily="18" charset="0"/>
                        </a:rPr>
                        <a:t>2013</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2012</a:t>
                      </a:r>
                    </a:p>
                  </a:txBody>
                  <a:tcPr marL="91449" marR="91449"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2011</a:t>
                      </a:r>
                      <a:endParaRPr kumimoji="0" lang="en-US" sz="1400" b="1" i="0" u="none" strike="noStrike" kern="1200" cap="none" normalizeH="0" baseline="0" dirty="0">
                        <a:ln>
                          <a:noFill/>
                        </a:ln>
                        <a:solidFill>
                          <a:schemeClr val="accent1"/>
                        </a:solidFill>
                        <a:effectLst/>
                        <a:latin typeface="Arial" charset="0"/>
                        <a:ea typeface="Geneva" charset="-128"/>
                        <a:cs typeface="Times New Roman" pitchFamily="18" charset="0"/>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kern="1200" cap="none" normalizeH="0" baseline="0" dirty="0">
                          <a:ln>
                            <a:noFill/>
                          </a:ln>
                          <a:solidFill>
                            <a:schemeClr val="accent1"/>
                          </a:solidFill>
                          <a:effectLst/>
                          <a:latin typeface="Arial" charset="0"/>
                          <a:ea typeface="Geneva" charset="-128"/>
                          <a:cs typeface="Times New Roman" pitchFamily="18" charset="0"/>
                        </a:rPr>
                        <a:t>2010</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accent1"/>
                          </a:solidFill>
                          <a:effectLst/>
                          <a:latin typeface="Arial" charset="0"/>
                          <a:ea typeface="Geneva" charset="-128"/>
                          <a:cs typeface="Times New Roman" pitchFamily="18" charset="0"/>
                        </a:rPr>
                        <a:t>2009</a:t>
                      </a: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Geneva" charset="-128"/>
                          <a:cs typeface="Times New Roman" pitchFamily="18" charset="0"/>
                        </a:rPr>
                        <a:t>1</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Greece</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Turkey</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Thailand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1" fontAlgn="base" latinLnBrk="0" hangingPunct="1">
                        <a:lnSpc>
                          <a:spcPct val="100000"/>
                        </a:lnSpc>
                        <a:spcBef>
                          <a:spcPct val="0"/>
                        </a:spcBef>
                        <a:spcAft>
                          <a:spcPct val="25000"/>
                        </a:spcAft>
                        <a:buClrTx/>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Brazil</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1"/>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2</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Finland</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Philippines</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Indonesia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Peru</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Indonesia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2"/>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Geneva" charset="-128"/>
                          <a:cs typeface="Times New Roman" pitchFamily="18" charset="0"/>
                        </a:rPr>
                        <a:t>3</a:t>
                      </a: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Ireland</a:t>
                      </a:r>
                    </a:p>
                  </a:txBody>
                  <a:tcPr marR="45724"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Egypt</a:t>
                      </a:r>
                    </a:p>
                  </a:txBody>
                  <a:tcPr marR="45724"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New Zealand</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Chile</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tc>
                  <a:txBody>
                    <a:bodyPr/>
                    <a:lstStyle/>
                    <a:p>
                      <a:pPr marL="457200" marR="0" lvl="0" indent="0" algn="l" defTabSz="914400" rtl="0" eaLnBrk="0" fontAlgn="base" latinLnBrk="0" hangingPunct="0">
                        <a:lnSpc>
                          <a:spcPct val="100000"/>
                        </a:lnSpc>
                        <a:spcBef>
                          <a:spcPct val="0"/>
                        </a:spcBef>
                        <a:spcAft>
                          <a:spcPct val="25000"/>
                        </a:spcAft>
                        <a:buClr>
                          <a:schemeClr val="bg1"/>
                        </a:buClr>
                        <a:buSzPct val="115000"/>
                        <a:buFontTx/>
                        <a:buNone/>
                        <a:tabLst/>
                      </a:pPr>
                      <a:r>
                        <a:rPr kumimoji="0" lang="en-GB" sz="1100" b="1" i="0" u="none" strike="noStrike" cap="none" normalizeH="0" baseline="0" dirty="0">
                          <a:ln>
                            <a:noFill/>
                          </a:ln>
                          <a:solidFill>
                            <a:schemeClr val="tx1"/>
                          </a:solidFill>
                          <a:effectLst/>
                          <a:latin typeface="Arial" charset="0"/>
                          <a:ea typeface="Geneva" charset="-128"/>
                        </a:rPr>
                        <a:t>Russia</a:t>
                      </a:r>
                    </a:p>
                  </a:txBody>
                  <a:tcPr marR="45724"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DFF0F7"/>
                    </a:solidFill>
                  </a:tcPr>
                </a:tc>
                <a:extLst>
                  <a:ext uri="{0D108BD9-81ED-4DB2-BD59-A6C34878D82A}">
                    <a16:rowId xmlns:a16="http://schemas.microsoft.com/office/drawing/2014/main" val="10003"/>
                  </a:ext>
                </a:extLst>
              </a:tr>
              <a:tr h="390525">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ea typeface="Geneva" charset="-128"/>
                        <a:cs typeface="Arial" charset="0"/>
                      </a:endParaRP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charset="0"/>
                        <a:ea typeface="Geneva" charset="-128"/>
                        <a:cs typeface="Times New Roman" pitchFamily="18" charset="0"/>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a typeface="Geneva" charset="-128"/>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Arial" charset="0"/>
                        <a:ea typeface="Geneva" charset="-128"/>
                        <a:cs typeface="Times New Roman" pitchFamily="18" charset="0"/>
                      </a:endParaRPr>
                    </a:p>
                  </a:txBody>
                  <a:tcPr marL="91449" marR="91449"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4"/>
                  </a:ext>
                </a:extLst>
              </a:tr>
            </a:tbl>
          </a:graphicData>
        </a:graphic>
      </p:graphicFrame>
      <p:pic>
        <p:nvPicPr>
          <p:cNvPr id="70" name="Picture 55">
            <a:extLst>
              <a:ext uri="{FF2B5EF4-FFF2-40B4-BE49-F238E27FC236}">
                <a16:creationId xmlns:a16="http://schemas.microsoft.com/office/drawing/2014/main" id="{B3222CEF-B989-498A-A513-C6DE2D9C6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6730962" y="4248612"/>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61">
            <a:extLst>
              <a:ext uri="{FF2B5EF4-FFF2-40B4-BE49-F238E27FC236}">
                <a16:creationId xmlns:a16="http://schemas.microsoft.com/office/drawing/2014/main" id="{1F9ECEE4-F77C-426C-921D-4E009AA63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6730962" y="5037600"/>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68">
            <a:extLst>
              <a:ext uri="{FF2B5EF4-FFF2-40B4-BE49-F238E27FC236}">
                <a16:creationId xmlns:a16="http://schemas.microsoft.com/office/drawing/2014/main" id="{7B4C6FB8-9B36-478F-BC38-A220B801E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493562" y="4652696"/>
            <a:ext cx="365125" cy="218347"/>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7739C68-6997-4DF6-A249-7C2F22C66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5321752" y="5055691"/>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59">
            <a:extLst>
              <a:ext uri="{FF2B5EF4-FFF2-40B4-BE49-F238E27FC236}">
                <a16:creationId xmlns:a16="http://schemas.microsoft.com/office/drawing/2014/main" id="{36452168-B8DD-44B2-894E-B086A0813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6737312" y="4645487"/>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79">
            <a:extLst>
              <a:ext uri="{FF2B5EF4-FFF2-40B4-BE49-F238E27FC236}">
                <a16:creationId xmlns:a16="http://schemas.microsoft.com/office/drawing/2014/main" id="{A4C24147-00DC-4611-A9C2-5338277D9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gray">
          <a:xfrm>
            <a:off x="5335245" y="4252813"/>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76" name="Picture 152">
            <a:extLst>
              <a:ext uri="{FF2B5EF4-FFF2-40B4-BE49-F238E27FC236}">
                <a16:creationId xmlns:a16="http://schemas.microsoft.com/office/drawing/2014/main" id="{BA77356F-A1FB-40B0-8451-DE8703E99B9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331277" y="4654096"/>
            <a:ext cx="365125" cy="219074"/>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sp>
        <p:nvSpPr>
          <p:cNvPr id="77" name="TextBox 44">
            <a:extLst>
              <a:ext uri="{FF2B5EF4-FFF2-40B4-BE49-F238E27FC236}">
                <a16:creationId xmlns:a16="http://schemas.microsoft.com/office/drawing/2014/main" id="{DF3ECE91-1B9C-464F-A002-916BAE4831CB}"/>
              </a:ext>
            </a:extLst>
          </p:cNvPr>
          <p:cNvSpPr txBox="1">
            <a:spLocks noChangeArrowheads="1"/>
          </p:cNvSpPr>
          <p:nvPr/>
        </p:nvSpPr>
        <p:spPr bwMode="gray">
          <a:xfrm>
            <a:off x="1095346" y="3102799"/>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dirty="0">
                <a:solidFill>
                  <a:srgbClr val="055598"/>
                </a:solidFill>
              </a:rPr>
              <a:t>8</a:t>
            </a:r>
          </a:p>
        </p:txBody>
      </p:sp>
      <p:sp>
        <p:nvSpPr>
          <p:cNvPr id="78" name="TextBox 45">
            <a:extLst>
              <a:ext uri="{FF2B5EF4-FFF2-40B4-BE49-F238E27FC236}">
                <a16:creationId xmlns:a16="http://schemas.microsoft.com/office/drawing/2014/main" id="{9359DECD-25CB-4197-AB2E-15C1EA6D9274}"/>
              </a:ext>
            </a:extLst>
          </p:cNvPr>
          <p:cNvSpPr txBox="1">
            <a:spLocks noChangeArrowheads="1"/>
          </p:cNvSpPr>
          <p:nvPr/>
        </p:nvSpPr>
        <p:spPr bwMode="gray">
          <a:xfrm>
            <a:off x="2509413" y="5402360"/>
            <a:ext cx="123504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29</a:t>
            </a:r>
          </a:p>
        </p:txBody>
      </p:sp>
      <p:sp>
        <p:nvSpPr>
          <p:cNvPr id="79" name="TextBox 47">
            <a:extLst>
              <a:ext uri="{FF2B5EF4-FFF2-40B4-BE49-F238E27FC236}">
                <a16:creationId xmlns:a16="http://schemas.microsoft.com/office/drawing/2014/main" id="{9EB6D803-FECD-43FA-A40F-DB1C5FA31838}"/>
              </a:ext>
            </a:extLst>
          </p:cNvPr>
          <p:cNvSpPr txBox="1">
            <a:spLocks noChangeArrowheads="1"/>
          </p:cNvSpPr>
          <p:nvPr/>
        </p:nvSpPr>
        <p:spPr bwMode="gray">
          <a:xfrm>
            <a:off x="2493436" y="3102799"/>
            <a:ext cx="123504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33</a:t>
            </a:r>
          </a:p>
        </p:txBody>
      </p:sp>
      <p:sp>
        <p:nvSpPr>
          <p:cNvPr id="80" name="TextBox 48">
            <a:extLst>
              <a:ext uri="{FF2B5EF4-FFF2-40B4-BE49-F238E27FC236}">
                <a16:creationId xmlns:a16="http://schemas.microsoft.com/office/drawing/2014/main" id="{773B4E80-D2CA-4027-B581-CA2F4A46F9A0}"/>
              </a:ext>
            </a:extLst>
          </p:cNvPr>
          <p:cNvSpPr txBox="1">
            <a:spLocks noChangeArrowheads="1"/>
          </p:cNvSpPr>
          <p:nvPr/>
        </p:nvSpPr>
        <p:spPr bwMode="gray">
          <a:xfrm>
            <a:off x="3897191" y="5403056"/>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4</a:t>
            </a:r>
          </a:p>
        </p:txBody>
      </p:sp>
      <p:sp>
        <p:nvSpPr>
          <p:cNvPr id="81" name="TextBox 49">
            <a:extLst>
              <a:ext uri="{FF2B5EF4-FFF2-40B4-BE49-F238E27FC236}">
                <a16:creationId xmlns:a16="http://schemas.microsoft.com/office/drawing/2014/main" id="{46CE5771-89FB-4D39-A9B8-D7DDBDD8BF97}"/>
              </a:ext>
            </a:extLst>
          </p:cNvPr>
          <p:cNvSpPr txBox="1">
            <a:spLocks noChangeArrowheads="1"/>
          </p:cNvSpPr>
          <p:nvPr/>
        </p:nvSpPr>
        <p:spPr bwMode="gray">
          <a:xfrm>
            <a:off x="3904688" y="3102799"/>
            <a:ext cx="1233455"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17</a:t>
            </a:r>
          </a:p>
        </p:txBody>
      </p:sp>
      <p:sp>
        <p:nvSpPr>
          <p:cNvPr id="82" name="TextBox 50">
            <a:extLst>
              <a:ext uri="{FF2B5EF4-FFF2-40B4-BE49-F238E27FC236}">
                <a16:creationId xmlns:a16="http://schemas.microsoft.com/office/drawing/2014/main" id="{12C0F83E-A9E9-4B00-8ADE-59FA30033C75}"/>
              </a:ext>
            </a:extLst>
          </p:cNvPr>
          <p:cNvSpPr txBox="1">
            <a:spLocks noChangeArrowheads="1"/>
          </p:cNvSpPr>
          <p:nvPr/>
        </p:nvSpPr>
        <p:spPr bwMode="gray">
          <a:xfrm>
            <a:off x="5318429" y="5403056"/>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22</a:t>
            </a:r>
          </a:p>
        </p:txBody>
      </p:sp>
      <p:sp>
        <p:nvSpPr>
          <p:cNvPr id="83" name="TextBox 51">
            <a:extLst>
              <a:ext uri="{FF2B5EF4-FFF2-40B4-BE49-F238E27FC236}">
                <a16:creationId xmlns:a16="http://schemas.microsoft.com/office/drawing/2014/main" id="{B2FBE34F-B714-4E54-8852-9F2B2D4A2484}"/>
              </a:ext>
            </a:extLst>
          </p:cNvPr>
          <p:cNvSpPr txBox="1">
            <a:spLocks noChangeArrowheads="1"/>
          </p:cNvSpPr>
          <p:nvPr/>
        </p:nvSpPr>
        <p:spPr bwMode="gray">
          <a:xfrm>
            <a:off x="5334323" y="3102799"/>
            <a:ext cx="1235043"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13</a:t>
            </a:r>
          </a:p>
        </p:txBody>
      </p:sp>
      <p:sp>
        <p:nvSpPr>
          <p:cNvPr id="84" name="TextBox 53">
            <a:extLst>
              <a:ext uri="{FF2B5EF4-FFF2-40B4-BE49-F238E27FC236}">
                <a16:creationId xmlns:a16="http://schemas.microsoft.com/office/drawing/2014/main" id="{4AE3281E-D7EE-4B85-A85B-BB0650B152D7}"/>
              </a:ext>
            </a:extLst>
          </p:cNvPr>
          <p:cNvSpPr txBox="1">
            <a:spLocks noChangeArrowheads="1"/>
          </p:cNvSpPr>
          <p:nvPr/>
        </p:nvSpPr>
        <p:spPr bwMode="gray">
          <a:xfrm>
            <a:off x="6736048" y="3102799"/>
            <a:ext cx="1235044" cy="33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10</a:t>
            </a:r>
          </a:p>
        </p:txBody>
      </p:sp>
      <p:sp>
        <p:nvSpPr>
          <p:cNvPr id="85" name="TextBox 60">
            <a:extLst>
              <a:ext uri="{FF2B5EF4-FFF2-40B4-BE49-F238E27FC236}">
                <a16:creationId xmlns:a16="http://schemas.microsoft.com/office/drawing/2014/main" id="{8E254856-EFCA-4FD3-B297-16E46329C9F3}"/>
              </a:ext>
            </a:extLst>
          </p:cNvPr>
          <p:cNvSpPr txBox="1">
            <a:spLocks noChangeArrowheads="1"/>
          </p:cNvSpPr>
          <p:nvPr/>
        </p:nvSpPr>
        <p:spPr bwMode="gray">
          <a:xfrm>
            <a:off x="286671" y="3117547"/>
            <a:ext cx="68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400" dirty="0">
                <a:solidFill>
                  <a:srgbClr val="000000"/>
                </a:solidFill>
              </a:rPr>
              <a:t>US</a:t>
            </a:r>
          </a:p>
        </p:txBody>
      </p:sp>
      <p:sp>
        <p:nvSpPr>
          <p:cNvPr id="86" name="TextBox 61">
            <a:extLst>
              <a:ext uri="{FF2B5EF4-FFF2-40B4-BE49-F238E27FC236}">
                <a16:creationId xmlns:a16="http://schemas.microsoft.com/office/drawing/2014/main" id="{45F521A9-DFA6-4A84-9A80-7A117DD14889}"/>
              </a:ext>
            </a:extLst>
          </p:cNvPr>
          <p:cNvSpPr txBox="1">
            <a:spLocks noChangeArrowheads="1"/>
          </p:cNvSpPr>
          <p:nvPr/>
        </p:nvSpPr>
        <p:spPr bwMode="gray">
          <a:xfrm>
            <a:off x="252413" y="5411583"/>
            <a:ext cx="68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algn="ctr" eaLnBrk="1" hangingPunct="1"/>
            <a:r>
              <a:rPr lang="en-US" sz="1400" dirty="0">
                <a:solidFill>
                  <a:srgbClr val="000000"/>
                </a:solidFill>
              </a:rPr>
              <a:t>US</a:t>
            </a:r>
          </a:p>
        </p:txBody>
      </p:sp>
      <p:sp>
        <p:nvSpPr>
          <p:cNvPr id="87" name="TextBox 53">
            <a:extLst>
              <a:ext uri="{FF2B5EF4-FFF2-40B4-BE49-F238E27FC236}">
                <a16:creationId xmlns:a16="http://schemas.microsoft.com/office/drawing/2014/main" id="{D1BC4A99-0248-4D88-B1F8-3537E6838A25}"/>
              </a:ext>
            </a:extLst>
          </p:cNvPr>
          <p:cNvSpPr txBox="1">
            <a:spLocks noChangeArrowheads="1"/>
          </p:cNvSpPr>
          <p:nvPr/>
        </p:nvSpPr>
        <p:spPr bwMode="gray">
          <a:xfrm>
            <a:off x="1117855" y="5404106"/>
            <a:ext cx="1235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4</a:t>
            </a:r>
          </a:p>
        </p:txBody>
      </p:sp>
      <p:pic>
        <p:nvPicPr>
          <p:cNvPr id="88" name="Picture 152">
            <a:extLst>
              <a:ext uri="{FF2B5EF4-FFF2-40B4-BE49-F238E27FC236}">
                <a16:creationId xmlns:a16="http://schemas.microsoft.com/office/drawing/2014/main" id="{9B553FBC-26B9-4B22-9982-5B37276E46BA}"/>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493561" y="5070725"/>
            <a:ext cx="365125" cy="219074"/>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89" name="Picture 66">
            <a:extLst>
              <a:ext uri="{FF2B5EF4-FFF2-40B4-BE49-F238E27FC236}">
                <a16:creationId xmlns:a16="http://schemas.microsoft.com/office/drawing/2014/main" id="{39114471-BB99-4C54-BD6D-BCD905A6EB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3924693" y="5081656"/>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0" name="Picture 75">
            <a:extLst>
              <a:ext uri="{FF2B5EF4-FFF2-40B4-BE49-F238E27FC236}">
                <a16:creationId xmlns:a16="http://schemas.microsoft.com/office/drawing/2014/main" id="{03B935E5-DA39-4D0B-A459-04B2C10D2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3919137" y="4660445"/>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1" name="Picture 73">
            <a:extLst>
              <a:ext uri="{FF2B5EF4-FFF2-40B4-BE49-F238E27FC236}">
                <a16:creationId xmlns:a16="http://schemas.microsoft.com/office/drawing/2014/main" id="{C1C19A03-A582-4E4E-917C-C02ECD9F41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3917549" y="4252812"/>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F9BB1EDB-A7D3-4298-9700-C777680D49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3562" y="4246288"/>
            <a:ext cx="365760" cy="219455"/>
          </a:xfrm>
          <a:prstGeom prst="rect">
            <a:avLst/>
          </a:prstGeom>
          <a:ln>
            <a:solidFill>
              <a:srgbClr val="767676"/>
            </a:solidFill>
          </a:ln>
        </p:spPr>
      </p:pic>
      <p:pic>
        <p:nvPicPr>
          <p:cNvPr id="93" name="Picture 66">
            <a:extLst>
              <a:ext uri="{FF2B5EF4-FFF2-40B4-BE49-F238E27FC236}">
                <a16:creationId xmlns:a16="http://schemas.microsoft.com/office/drawing/2014/main" id="{992D6774-4DBA-4DB4-9899-0EDE25E008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1071003" y="5072794"/>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4" name="Picture 73">
            <a:extLst>
              <a:ext uri="{FF2B5EF4-FFF2-40B4-BE49-F238E27FC236}">
                <a16:creationId xmlns:a16="http://schemas.microsoft.com/office/drawing/2014/main" id="{872EB98E-602A-4245-B73A-7905581AB1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gray">
          <a:xfrm>
            <a:off x="1070209" y="4657932"/>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5" name="Picture 67">
            <a:extLst>
              <a:ext uri="{FF2B5EF4-FFF2-40B4-BE49-F238E27FC236}">
                <a16:creationId xmlns:a16="http://schemas.microsoft.com/office/drawing/2014/main" id="{26BB9754-907C-48D9-9F9F-B6C56A6365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gray">
          <a:xfrm>
            <a:off x="1070209" y="4243949"/>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sp>
        <p:nvSpPr>
          <p:cNvPr id="96" name="TextBox 50">
            <a:extLst>
              <a:ext uri="{FF2B5EF4-FFF2-40B4-BE49-F238E27FC236}">
                <a16:creationId xmlns:a16="http://schemas.microsoft.com/office/drawing/2014/main" id="{E0E34DC0-260D-480D-9F8A-143837EB4FDC}"/>
              </a:ext>
            </a:extLst>
          </p:cNvPr>
          <p:cNvSpPr txBox="1">
            <a:spLocks noChangeArrowheads="1"/>
          </p:cNvSpPr>
          <p:nvPr/>
        </p:nvSpPr>
        <p:spPr bwMode="gray">
          <a:xfrm>
            <a:off x="6736276" y="5402835"/>
            <a:ext cx="1234816" cy="33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1">
                <a:solidFill>
                  <a:srgbClr val="055598"/>
                </a:solidFill>
                <a:latin typeface="Arial" pitchFamily="34" charset="0"/>
              </a:defRPr>
            </a:lvl1pPr>
            <a:lvl2pPr marL="742950" indent="-285750" eaLnBrk="0" hangingPunct="0">
              <a:defRPr sz="1600" b="1">
                <a:latin typeface="Arial" pitchFamily="34" charset="0"/>
              </a:defRPr>
            </a:lvl2pPr>
            <a:lvl3pPr marL="1143000" indent="-228600" eaLnBrk="0" hangingPunct="0">
              <a:defRPr sz="1600" b="1">
                <a:latin typeface="Arial" pitchFamily="34" charset="0"/>
              </a:defRPr>
            </a:lvl3pPr>
            <a:lvl4pPr marL="1600200" indent="-228600" eaLnBrk="0" hangingPunct="0">
              <a:defRPr sz="1600" b="1">
                <a:latin typeface="Arial" pitchFamily="34" charset="0"/>
              </a:defRPr>
            </a:lvl4pPr>
            <a:lvl5pPr marL="2057400" indent="-228600" eaLnBrk="0" hangingPunct="0">
              <a:defRPr sz="1600" b="1">
                <a:latin typeface="Arial" pitchFamily="34" charset="0"/>
              </a:defRPr>
            </a:lvl5pPr>
            <a:lvl6pPr marL="2514600" indent="-228600" eaLnBrk="0" fontAlgn="base" hangingPunct="0">
              <a:spcBef>
                <a:spcPct val="0"/>
              </a:spcBef>
              <a:spcAft>
                <a:spcPct val="0"/>
              </a:spcAft>
              <a:defRPr sz="1600" b="1">
                <a:latin typeface="Arial" pitchFamily="34" charset="0"/>
              </a:defRPr>
            </a:lvl6pPr>
            <a:lvl7pPr marL="2971800" indent="-228600" eaLnBrk="0" fontAlgn="base" hangingPunct="0">
              <a:spcBef>
                <a:spcPct val="0"/>
              </a:spcBef>
              <a:spcAft>
                <a:spcPct val="0"/>
              </a:spcAft>
              <a:defRPr sz="1600" b="1">
                <a:latin typeface="Arial" pitchFamily="34" charset="0"/>
              </a:defRPr>
            </a:lvl7pPr>
            <a:lvl8pPr marL="3429000" indent="-228600" eaLnBrk="0" fontAlgn="base" hangingPunct="0">
              <a:spcBef>
                <a:spcPct val="0"/>
              </a:spcBef>
              <a:spcAft>
                <a:spcPct val="0"/>
              </a:spcAft>
              <a:defRPr sz="1600" b="1">
                <a:latin typeface="Arial" pitchFamily="34" charset="0"/>
              </a:defRPr>
            </a:lvl8pPr>
            <a:lvl9pPr marL="3886200" indent="-228600" eaLnBrk="0" fontAlgn="base" hangingPunct="0">
              <a:spcBef>
                <a:spcPct val="0"/>
              </a:spcBef>
              <a:spcAft>
                <a:spcPct val="0"/>
              </a:spcAft>
              <a:defRPr sz="1600" b="1">
                <a:latin typeface="Arial" pitchFamily="34" charset="0"/>
              </a:defRPr>
            </a:lvl9pPr>
          </a:lstStyle>
          <a:p>
            <a:r>
              <a:rPr lang="en-US" dirty="0"/>
              <a:t>38</a:t>
            </a:r>
          </a:p>
        </p:txBody>
      </p:sp>
      <p:pic>
        <p:nvPicPr>
          <p:cNvPr id="97" name="Picture 75">
            <a:extLst>
              <a:ext uri="{FF2B5EF4-FFF2-40B4-BE49-F238E27FC236}">
                <a16:creationId xmlns:a16="http://schemas.microsoft.com/office/drawing/2014/main" id="{6F597AD1-7D8C-4B1B-A7A6-9A28BD07C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6754765" y="2754635"/>
            <a:ext cx="365125" cy="218347"/>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8" name="Picture 66">
            <a:extLst>
              <a:ext uri="{FF2B5EF4-FFF2-40B4-BE49-F238E27FC236}">
                <a16:creationId xmlns:a16="http://schemas.microsoft.com/office/drawing/2014/main" id="{152E912B-C7F5-4FB7-AE8C-437C1A6AB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6755558" y="2323180"/>
            <a:ext cx="365125" cy="219075"/>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0769F620-C381-4741-A2F2-16B732D836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54765" y="1921135"/>
            <a:ext cx="365760" cy="219455"/>
          </a:xfrm>
          <a:prstGeom prst="rect">
            <a:avLst/>
          </a:prstGeom>
          <a:noFill/>
          <a:ln w="9525">
            <a:solidFill>
              <a:srgbClr val="767676"/>
            </a:solidFill>
            <a:miter lim="800000"/>
            <a:headEnd/>
            <a:tailEnd/>
          </a:ln>
        </p:spPr>
      </p:pic>
      <p:pic>
        <p:nvPicPr>
          <p:cNvPr id="100" name="Picture 75">
            <a:extLst>
              <a:ext uri="{FF2B5EF4-FFF2-40B4-BE49-F238E27FC236}">
                <a16:creationId xmlns:a16="http://schemas.microsoft.com/office/drawing/2014/main" id="{CC81B91B-C504-4F60-A82D-4C741CF06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3939112" y="2331485"/>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1" name="Picture 73">
            <a:extLst>
              <a:ext uri="{FF2B5EF4-FFF2-40B4-BE49-F238E27FC236}">
                <a16:creationId xmlns:a16="http://schemas.microsoft.com/office/drawing/2014/main" id="{9DE81C5A-D261-4B18-AB19-EBCB48C799B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gray">
          <a:xfrm>
            <a:off x="5351548" y="2333381"/>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2" name="Picture 152">
            <a:extLst>
              <a:ext uri="{FF2B5EF4-FFF2-40B4-BE49-F238E27FC236}">
                <a16:creationId xmlns:a16="http://schemas.microsoft.com/office/drawing/2014/main" id="{E5D2EF6E-AAF9-4027-909A-893744900352}"/>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351548" y="1917862"/>
            <a:ext cx="365125" cy="219074"/>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0EAFE9BD-D0B8-4EC5-8F74-91D1326461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1548" y="2725566"/>
            <a:ext cx="365760" cy="219455"/>
          </a:xfrm>
          <a:prstGeom prst="rect">
            <a:avLst/>
          </a:prstGeom>
          <a:ln>
            <a:solidFill>
              <a:srgbClr val="767676"/>
            </a:solidFill>
          </a:ln>
        </p:spPr>
      </p:pic>
      <p:pic>
        <p:nvPicPr>
          <p:cNvPr id="104" name="Picture 55">
            <a:extLst>
              <a:ext uri="{FF2B5EF4-FFF2-40B4-BE49-F238E27FC236}">
                <a16:creationId xmlns:a16="http://schemas.microsoft.com/office/drawing/2014/main" id="{1F27917D-F228-4C24-AC3B-34FE780C32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3939112" y="2731272"/>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5" name="Picture 152">
            <a:extLst>
              <a:ext uri="{FF2B5EF4-FFF2-40B4-BE49-F238E27FC236}">
                <a16:creationId xmlns:a16="http://schemas.microsoft.com/office/drawing/2014/main" id="{5C82400B-4890-4499-839B-87D1E55E4F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39113" y="1922778"/>
            <a:ext cx="365123" cy="219074"/>
          </a:xfrm>
          <a:prstGeom prst="rect">
            <a:avLst/>
          </a:prstGeom>
          <a:noFill/>
          <a:ln w="6350">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6" name="Picture 72">
            <a:extLst>
              <a:ext uri="{FF2B5EF4-FFF2-40B4-BE49-F238E27FC236}">
                <a16:creationId xmlns:a16="http://schemas.microsoft.com/office/drawing/2014/main" id="{EC66A49B-ED5B-4770-875E-786FB88A8EE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gray">
          <a:xfrm>
            <a:off x="2515124" y="2318841"/>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7" name="Picture 72">
            <a:extLst>
              <a:ext uri="{FF2B5EF4-FFF2-40B4-BE49-F238E27FC236}">
                <a16:creationId xmlns:a16="http://schemas.microsoft.com/office/drawing/2014/main" id="{905A58FE-DF70-4A95-B6C9-2EF089944B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gray">
          <a:xfrm>
            <a:off x="2515124" y="1909266"/>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8" name="Picture 55">
            <a:extLst>
              <a:ext uri="{FF2B5EF4-FFF2-40B4-BE49-F238E27FC236}">
                <a16:creationId xmlns:a16="http://schemas.microsoft.com/office/drawing/2014/main" id="{BA9960A9-424A-4024-9DDF-80DCF0F6B43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bwMode="gray">
          <a:xfrm>
            <a:off x="2515124" y="2750321"/>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09" name="Picture 75">
            <a:extLst>
              <a:ext uri="{FF2B5EF4-FFF2-40B4-BE49-F238E27FC236}">
                <a16:creationId xmlns:a16="http://schemas.microsoft.com/office/drawing/2014/main" id="{0D639C0B-4DD1-444C-8A35-3D8AA4119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1107298" y="2725756"/>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10" name="Picture 55">
            <a:extLst>
              <a:ext uri="{FF2B5EF4-FFF2-40B4-BE49-F238E27FC236}">
                <a16:creationId xmlns:a16="http://schemas.microsoft.com/office/drawing/2014/main" id="{81CA1499-1568-42E2-A589-4CE69643C3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1107297" y="2342533"/>
            <a:ext cx="365125" cy="219074"/>
          </a:xfrm>
          <a:prstGeom prst="rect">
            <a:avLst/>
          </a:prstGeom>
          <a:noFill/>
          <a:ln w="9525">
            <a:solidFill>
              <a:srgbClr val="767676"/>
            </a:solidFill>
            <a:miter lim="800000"/>
            <a:headEnd/>
            <a:tailEnd/>
          </a:ln>
          <a:extLst>
            <a:ext uri="{909E8E84-426E-40DD-AFC4-6F175D3DCCD1}">
              <a14:hiddenFill xmlns:a14="http://schemas.microsoft.com/office/drawing/2010/main">
                <a:solidFill>
                  <a:srgbClr val="FFFFFF"/>
                </a:solidFill>
              </a14:hiddenFill>
            </a:ext>
          </a:extLst>
        </p:spPr>
      </p:pic>
      <p:pic>
        <p:nvPicPr>
          <p:cNvPr id="111" name="Picture 2" descr="Image result for qatar flag">
            <a:extLst>
              <a:ext uri="{FF2B5EF4-FFF2-40B4-BE49-F238E27FC236}">
                <a16:creationId xmlns:a16="http://schemas.microsoft.com/office/drawing/2014/main" id="{92D4AD57-4B19-4B80-9EA4-4E609492DA8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829" t="9404" r="1903" b="9548"/>
          <a:stretch/>
        </p:blipFill>
        <p:spPr bwMode="auto">
          <a:xfrm>
            <a:off x="1114239" y="1917327"/>
            <a:ext cx="353573" cy="240642"/>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50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82" grpId="0"/>
      <p:bldP spid="83" grpId="0"/>
      <p:bldP spid="84" grpId="0"/>
      <p:bldP spid="87" grpId="0"/>
      <p:bldP spid="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 y="569"/>
            <a:ext cx="9180576" cy="685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4"/>
          <p:cNvSpPr txBox="1">
            <a:spLocks noChangeArrowheads="1"/>
          </p:cNvSpPr>
          <p:nvPr/>
        </p:nvSpPr>
        <p:spPr bwMode="gray">
          <a:xfrm>
            <a:off x="3997325" y="3398838"/>
            <a:ext cx="196850" cy="369887"/>
          </a:xfrm>
          <a:prstGeom prst="rect">
            <a:avLst/>
          </a:prstGeom>
          <a:solidFill>
            <a:schemeClr val="tx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1800">
                <a:solidFill>
                  <a:srgbClr val="000000"/>
                </a:solidFill>
              </a:rPr>
              <a:t>–</a:t>
            </a:r>
            <a:r>
              <a:rPr lang="en-US" sz="1800">
                <a:solidFill>
                  <a:srgbClr val="EDB220"/>
                </a:solidFill>
              </a:rPr>
              <a:t> </a:t>
            </a:r>
            <a:endParaRPr lang="en-US">
              <a:solidFill>
                <a:srgbClr val="EDB220"/>
              </a:solidFill>
            </a:endParaRPr>
          </a:p>
        </p:txBody>
      </p:sp>
      <p:sp>
        <p:nvSpPr>
          <p:cNvPr id="7" name="TextBox 6"/>
          <p:cNvSpPr txBox="1"/>
          <p:nvPr/>
        </p:nvSpPr>
        <p:spPr>
          <a:xfrm>
            <a:off x="1311710" y="2197504"/>
            <a:ext cx="420838" cy="923330"/>
          </a:xfrm>
          <a:prstGeom prst="rect">
            <a:avLst/>
          </a:prstGeom>
          <a:noFill/>
        </p:spPr>
        <p:txBody>
          <a:bodyPr wrap="square" lIns="0" tIns="0" rIns="0" bIns="0" rtlCol="0">
            <a:spAutoFit/>
          </a:bodyPr>
          <a:lstStyle/>
          <a:p>
            <a:r>
              <a:rPr lang="en-US" sz="6000" b="1" dirty="0">
                <a:solidFill>
                  <a:schemeClr val="bg1"/>
                </a:solidFill>
              </a:rPr>
              <a:t>“</a:t>
            </a:r>
          </a:p>
        </p:txBody>
      </p:sp>
      <p:sp>
        <p:nvSpPr>
          <p:cNvPr id="13" name="Rectangle 12"/>
          <p:cNvSpPr/>
          <p:nvPr/>
        </p:nvSpPr>
        <p:spPr>
          <a:xfrm>
            <a:off x="1656791" y="3949905"/>
            <a:ext cx="4572000" cy="523220"/>
          </a:xfrm>
          <a:prstGeom prst="rect">
            <a:avLst/>
          </a:prstGeom>
        </p:spPr>
        <p:txBody>
          <a:bodyPr>
            <a:spAutoFit/>
          </a:bodyPr>
          <a:lstStyle/>
          <a:p>
            <a:pPr marL="0" lvl="1"/>
            <a:r>
              <a:rPr lang="en-US" sz="1400" dirty="0">
                <a:solidFill>
                  <a:srgbClr val="FFFFFF"/>
                </a:solidFill>
              </a:rPr>
              <a:t>SIR JOHN TEMPLETON</a:t>
            </a:r>
          </a:p>
          <a:p>
            <a:pPr marL="0" lvl="2"/>
            <a:r>
              <a:rPr lang="en-US" sz="1400" dirty="0">
                <a:solidFill>
                  <a:srgbClr val="FFFFFF"/>
                </a:solidFill>
              </a:rPr>
              <a:t>Templeton Funds Founder and Former Chairman</a:t>
            </a:r>
          </a:p>
        </p:txBody>
      </p:sp>
      <p:sp>
        <p:nvSpPr>
          <p:cNvPr id="16" name="Text Box 10"/>
          <p:cNvSpPr txBox="1">
            <a:spLocks noChangeArrowheads="1"/>
          </p:cNvSpPr>
          <p:nvPr/>
        </p:nvSpPr>
        <p:spPr bwMode="gray">
          <a:xfrm>
            <a:off x="1663579" y="2396392"/>
            <a:ext cx="66715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pitchFamily="34" charset="0"/>
                <a:ea typeface="ＭＳ Ｐゴシック" pitchFamily="34" charset="-128"/>
              </a:defRPr>
            </a:lvl1pPr>
            <a:lvl2pPr marL="742950" indent="-285750" eaLnBrk="0" hangingPunct="0">
              <a:defRPr sz="1600" b="1">
                <a:solidFill>
                  <a:schemeClr val="tx1"/>
                </a:solidFill>
                <a:latin typeface="Arial" pitchFamily="34" charset="0"/>
                <a:ea typeface="ＭＳ Ｐゴシック" pitchFamily="34" charset="-128"/>
              </a:defRPr>
            </a:lvl2pPr>
            <a:lvl3pPr marL="1143000" indent="-228600" eaLnBrk="0" hangingPunct="0">
              <a:defRPr sz="1600" b="1">
                <a:solidFill>
                  <a:schemeClr val="tx1"/>
                </a:solidFill>
                <a:latin typeface="Arial" pitchFamily="34" charset="0"/>
                <a:ea typeface="ＭＳ Ｐゴシック" pitchFamily="34" charset="-128"/>
              </a:defRPr>
            </a:lvl3pPr>
            <a:lvl4pPr marL="1600200" indent="-228600" eaLnBrk="0" hangingPunct="0">
              <a:defRPr sz="1600" b="1">
                <a:solidFill>
                  <a:schemeClr val="tx1"/>
                </a:solidFill>
                <a:latin typeface="Arial" pitchFamily="34" charset="0"/>
                <a:ea typeface="ＭＳ Ｐゴシック" pitchFamily="34" charset="-128"/>
              </a:defRPr>
            </a:lvl4pPr>
            <a:lvl5pPr marL="2057400" indent="-228600" eaLnBrk="0" hangingPunct="0">
              <a:defRPr sz="16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b="1">
                <a:solidFill>
                  <a:schemeClr val="tx1"/>
                </a:solidFill>
                <a:latin typeface="Arial" pitchFamily="34" charset="0"/>
                <a:ea typeface="ＭＳ Ｐゴシック" pitchFamily="34" charset="-128"/>
              </a:defRPr>
            </a:lvl9pPr>
          </a:lstStyle>
          <a:p>
            <a:pPr eaLnBrk="1" hangingPunct="1"/>
            <a:r>
              <a:rPr lang="en-US" sz="3200" b="0" dirty="0">
                <a:solidFill>
                  <a:srgbClr val="FFFFFF"/>
                </a:solidFill>
                <a:ea typeface="+mn-ea"/>
                <a:cs typeface="Arial" panose="020B0604020202020204" pitchFamily="34" charset="0"/>
              </a:rPr>
              <a:t>If you search worldwide, you will find more and better bargains </a:t>
            </a:r>
            <a:br>
              <a:rPr lang="en-US" sz="3200" b="0" dirty="0">
                <a:solidFill>
                  <a:srgbClr val="FFFFFF"/>
                </a:solidFill>
                <a:ea typeface="+mn-ea"/>
                <a:cs typeface="Arial" panose="020B0604020202020204" pitchFamily="34" charset="0"/>
              </a:rPr>
            </a:br>
            <a:r>
              <a:rPr lang="en-US" sz="3200" b="0" dirty="0">
                <a:solidFill>
                  <a:srgbClr val="FFFFFF"/>
                </a:solidFill>
                <a:ea typeface="+mn-ea"/>
                <a:cs typeface="Arial" panose="020B0604020202020204" pitchFamily="34" charset="0"/>
              </a:rPr>
              <a:t>than by studying only one nation.</a:t>
            </a:r>
            <a:r>
              <a:rPr lang="ja-JP" altLang="en-US" sz="3200" b="0" dirty="0">
                <a:solidFill>
                  <a:srgbClr val="FFFFFF"/>
                </a:solidFill>
                <a:ea typeface="+mn-ea"/>
                <a:cs typeface="Arial" panose="020B0604020202020204" pitchFamily="34" charset="0"/>
              </a:rPr>
              <a:t>”</a:t>
            </a:r>
            <a:endParaRPr lang="en-US" sz="3200" b="0" dirty="0">
              <a:solidFill>
                <a:srgbClr val="FFFFFF"/>
              </a:solidFill>
              <a:ea typeface="+mn-ea"/>
              <a:cs typeface="Arial" panose="020B0604020202020204" pitchFamily="34" charset="0"/>
            </a:endParaRPr>
          </a:p>
        </p:txBody>
      </p:sp>
    </p:spTree>
    <p:extLst>
      <p:ext uri="{BB962C8B-B14F-4D97-AF65-F5344CB8AC3E}">
        <p14:creationId xmlns:p14="http://schemas.microsoft.com/office/powerpoint/2010/main" val="322410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par>
                          <p:cTn id="11" fill="hold">
                            <p:stCondLst>
                              <p:cond delay="29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Global is Core to Franklin Templeton </a:t>
            </a:r>
          </a:p>
        </p:txBody>
      </p:sp>
      <p:sp>
        <p:nvSpPr>
          <p:cNvPr id="11" name="Slide Number Placeholder 3">
            <a:extLst>
              <a:ext uri="{FF2B5EF4-FFF2-40B4-BE49-F238E27FC236}">
                <a16:creationId xmlns:a16="http://schemas.microsoft.com/office/drawing/2014/main" id="{4A8AD0D9-F096-4274-B8B8-05C6C7B9F895}"/>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25</a:t>
            </a:fld>
            <a:endParaRPr lang="en-US" dirty="0"/>
          </a:p>
        </p:txBody>
      </p:sp>
      <p:sp>
        <p:nvSpPr>
          <p:cNvPr id="13" name="Text Placeholder 1">
            <a:extLst>
              <a:ext uri="{FF2B5EF4-FFF2-40B4-BE49-F238E27FC236}">
                <a16:creationId xmlns:a16="http://schemas.microsoft.com/office/drawing/2014/main" id="{AFBD343D-08C0-4859-8A69-4454A1270385}"/>
              </a:ext>
            </a:extLst>
          </p:cNvPr>
          <p:cNvSpPr>
            <a:spLocks noGrp="1"/>
          </p:cNvSpPr>
          <p:nvPr>
            <p:ph type="body" sz="quarter" idx="26"/>
          </p:nvPr>
        </p:nvSpPr>
        <p:spPr>
          <a:xfrm>
            <a:off x="274320" y="6556919"/>
            <a:ext cx="8503920" cy="138499"/>
          </a:xfrm>
        </p:spPr>
        <p:txBody>
          <a:bodyPr/>
          <a:lstStyle/>
          <a:p>
            <a:r>
              <a:rPr lang="en-US" dirty="0"/>
              <a:t>1. Source for GDP: International Monetary Fund, World Economic Outlook Database, June 2019. Most recent data available</a:t>
            </a:r>
            <a:r>
              <a:rPr lang="pl-PL" dirty="0"/>
              <a:t>.</a:t>
            </a:r>
            <a:endParaRPr lang="en-US" dirty="0"/>
          </a:p>
        </p:txBody>
      </p:sp>
      <p:sp>
        <p:nvSpPr>
          <p:cNvPr id="16" name="TextBox 7">
            <a:extLst>
              <a:ext uri="{FF2B5EF4-FFF2-40B4-BE49-F238E27FC236}">
                <a16:creationId xmlns:a16="http://schemas.microsoft.com/office/drawing/2014/main" id="{88D592E5-F744-479C-97C1-73A44061F38A}"/>
              </a:ext>
            </a:extLst>
          </p:cNvPr>
          <p:cNvSpPr txBox="1">
            <a:spLocks noChangeArrowheads="1"/>
          </p:cNvSpPr>
          <p:nvPr/>
        </p:nvSpPr>
        <p:spPr bwMode="gray">
          <a:xfrm>
            <a:off x="1644444" y="4549937"/>
            <a:ext cx="1452563" cy="14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eaLnBrk="1" hangingPunct="1">
              <a:lnSpc>
                <a:spcPts val="1600"/>
              </a:lnSpc>
              <a:defRPr sz="1200" b="0">
                <a:solidFill>
                  <a:srgbClr val="055598"/>
                </a:solidFill>
                <a:latin typeface="Arial" pitchFamily="34" charset="0"/>
                <a:ea typeface="ＭＳ Ｐゴシック" pitchFamily="34" charset="-128"/>
                <a:cs typeface="Arial" pitchFamily="34" charset="0"/>
              </a:defRPr>
            </a:lvl1pPr>
            <a:lvl2pPr marL="742950" indent="-285750" eaLnBrk="0" hangingPunct="0">
              <a:defRPr sz="1600" b="1">
                <a:latin typeface="Arial" pitchFamily="34" charset="0"/>
                <a:ea typeface="ＭＳ Ｐゴシック" pitchFamily="34" charset="-128"/>
              </a:defRPr>
            </a:lvl2pPr>
            <a:lvl3pPr marL="1143000" indent="-228600" eaLnBrk="0" hangingPunct="0">
              <a:defRPr sz="1600" b="1">
                <a:latin typeface="Arial" pitchFamily="34" charset="0"/>
                <a:ea typeface="ＭＳ Ｐゴシック" pitchFamily="34" charset="-128"/>
              </a:defRPr>
            </a:lvl3pPr>
            <a:lvl4pPr marL="1600200" indent="-228600" eaLnBrk="0" hangingPunct="0">
              <a:defRPr sz="1600" b="1">
                <a:latin typeface="Arial" pitchFamily="34" charset="0"/>
                <a:ea typeface="ＭＳ Ｐゴシック" pitchFamily="34" charset="-128"/>
              </a:defRPr>
            </a:lvl4pPr>
            <a:lvl5pPr marL="2057400" indent="-228600" eaLnBrk="0" hangingPunct="0">
              <a:defRPr sz="1600" b="1">
                <a:latin typeface="Arial" pitchFamily="34" charset="0"/>
                <a:ea typeface="ＭＳ Ｐゴシック" pitchFamily="34" charset="-128"/>
              </a:defRPr>
            </a:lvl5pPr>
            <a:lvl6pPr marL="2514600" indent="-228600" eaLnBrk="0" fontAlgn="base" hangingPunct="0">
              <a:spcBef>
                <a:spcPct val="0"/>
              </a:spcBef>
              <a:spcAft>
                <a:spcPct val="0"/>
              </a:spcAft>
              <a:defRPr sz="1600" b="1">
                <a:latin typeface="Arial" pitchFamily="34" charset="0"/>
                <a:ea typeface="ＭＳ Ｐゴシック" pitchFamily="34" charset="-128"/>
              </a:defRPr>
            </a:lvl6pPr>
            <a:lvl7pPr marL="2971800" indent="-228600" eaLnBrk="0" fontAlgn="base" hangingPunct="0">
              <a:spcBef>
                <a:spcPct val="0"/>
              </a:spcBef>
              <a:spcAft>
                <a:spcPct val="0"/>
              </a:spcAft>
              <a:defRPr sz="1600" b="1">
                <a:latin typeface="Arial" pitchFamily="34" charset="0"/>
                <a:ea typeface="ＭＳ Ｐゴシック" pitchFamily="34" charset="-128"/>
              </a:defRPr>
            </a:lvl7pPr>
            <a:lvl8pPr marL="3429000" indent="-228600" eaLnBrk="0" fontAlgn="base" hangingPunct="0">
              <a:spcBef>
                <a:spcPct val="0"/>
              </a:spcBef>
              <a:spcAft>
                <a:spcPct val="0"/>
              </a:spcAft>
              <a:defRPr sz="1600" b="1">
                <a:latin typeface="Arial" pitchFamily="34" charset="0"/>
                <a:ea typeface="ＭＳ Ｐゴシック" pitchFamily="34" charset="-128"/>
              </a:defRPr>
            </a:lvl8pPr>
            <a:lvl9pPr marL="3886200" indent="-228600" eaLnBrk="0" fontAlgn="base" hangingPunct="0">
              <a:spcBef>
                <a:spcPct val="0"/>
              </a:spcBef>
              <a:spcAft>
                <a:spcPct val="0"/>
              </a:spcAft>
              <a:defRPr sz="1600" b="1">
                <a:latin typeface="Arial" pitchFamily="34" charset="0"/>
                <a:ea typeface="ＭＳ Ｐゴシック" pitchFamily="34" charset="-128"/>
              </a:defRPr>
            </a:lvl9pPr>
          </a:lstStyle>
          <a:p>
            <a:r>
              <a:rPr lang="en-US" dirty="0"/>
              <a:t>Romania</a:t>
            </a:r>
          </a:p>
          <a:p>
            <a:r>
              <a:rPr lang="en-US" dirty="0"/>
              <a:t>Thailand </a:t>
            </a:r>
          </a:p>
          <a:p>
            <a:r>
              <a:rPr lang="en-US" dirty="0"/>
              <a:t>Colombia</a:t>
            </a:r>
          </a:p>
          <a:p>
            <a:r>
              <a:rPr lang="en-US" dirty="0"/>
              <a:t>Belgium</a:t>
            </a:r>
            <a:endParaRPr lang="pl-PL" dirty="0"/>
          </a:p>
          <a:p>
            <a:r>
              <a:rPr lang="pl-PL" dirty="0"/>
              <a:t>Singapore</a:t>
            </a:r>
          </a:p>
          <a:p>
            <a:r>
              <a:rPr lang="en-US" dirty="0"/>
              <a:t>Chile </a:t>
            </a:r>
          </a:p>
          <a:p>
            <a:r>
              <a:rPr lang="en-US" dirty="0"/>
              <a:t>Israel </a:t>
            </a:r>
          </a:p>
        </p:txBody>
      </p:sp>
      <p:sp>
        <p:nvSpPr>
          <p:cNvPr id="17" name="TextBox 8">
            <a:extLst>
              <a:ext uri="{FF2B5EF4-FFF2-40B4-BE49-F238E27FC236}">
                <a16:creationId xmlns:a16="http://schemas.microsoft.com/office/drawing/2014/main" id="{B88648D1-1F44-424E-82B1-ED80A3EC73CD}"/>
              </a:ext>
            </a:extLst>
          </p:cNvPr>
          <p:cNvSpPr txBox="1">
            <a:spLocks noChangeArrowheads="1"/>
          </p:cNvSpPr>
          <p:nvPr/>
        </p:nvSpPr>
        <p:spPr bwMode="gray">
          <a:xfrm>
            <a:off x="1644444" y="3122775"/>
            <a:ext cx="14525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eaLnBrk="1" hangingPunct="1">
              <a:lnSpc>
                <a:spcPts val="1600"/>
              </a:lnSpc>
              <a:defRPr sz="1200" b="0">
                <a:solidFill>
                  <a:srgbClr val="055598"/>
                </a:solidFill>
                <a:latin typeface="Arial" pitchFamily="34" charset="0"/>
                <a:ea typeface="ＭＳ Ｐゴシック" pitchFamily="34" charset="-128"/>
                <a:cs typeface="Arial" pitchFamily="34" charset="0"/>
              </a:defRPr>
            </a:lvl1pPr>
            <a:lvl2pPr marL="742950" indent="-285750" eaLnBrk="0" hangingPunct="0">
              <a:defRPr sz="1600" b="1">
                <a:latin typeface="Arial" pitchFamily="34" charset="0"/>
                <a:ea typeface="ＭＳ Ｐゴシック" pitchFamily="34" charset="-128"/>
              </a:defRPr>
            </a:lvl2pPr>
            <a:lvl3pPr marL="1143000" indent="-228600" eaLnBrk="0" hangingPunct="0">
              <a:defRPr sz="1600" b="1">
                <a:latin typeface="Arial" pitchFamily="34" charset="0"/>
                <a:ea typeface="ＭＳ Ｐゴシック" pitchFamily="34" charset="-128"/>
              </a:defRPr>
            </a:lvl3pPr>
            <a:lvl4pPr marL="1600200" indent="-228600" eaLnBrk="0" hangingPunct="0">
              <a:defRPr sz="1600" b="1">
                <a:latin typeface="Arial" pitchFamily="34" charset="0"/>
                <a:ea typeface="ＭＳ Ｐゴシック" pitchFamily="34" charset="-128"/>
              </a:defRPr>
            </a:lvl4pPr>
            <a:lvl5pPr marL="2057400" indent="-228600" eaLnBrk="0" hangingPunct="0">
              <a:defRPr sz="1600" b="1">
                <a:latin typeface="Arial" pitchFamily="34" charset="0"/>
                <a:ea typeface="ＭＳ Ｐゴシック" pitchFamily="34" charset="-128"/>
              </a:defRPr>
            </a:lvl5pPr>
            <a:lvl6pPr marL="2514600" indent="-228600" eaLnBrk="0" fontAlgn="base" hangingPunct="0">
              <a:spcBef>
                <a:spcPct val="0"/>
              </a:spcBef>
              <a:spcAft>
                <a:spcPct val="0"/>
              </a:spcAft>
              <a:defRPr sz="1600" b="1">
                <a:latin typeface="Arial" pitchFamily="34" charset="0"/>
                <a:ea typeface="ＭＳ Ｐゴシック" pitchFamily="34" charset="-128"/>
              </a:defRPr>
            </a:lvl6pPr>
            <a:lvl7pPr marL="2971800" indent="-228600" eaLnBrk="0" fontAlgn="base" hangingPunct="0">
              <a:spcBef>
                <a:spcPct val="0"/>
              </a:spcBef>
              <a:spcAft>
                <a:spcPct val="0"/>
              </a:spcAft>
              <a:defRPr sz="1600" b="1">
                <a:latin typeface="Arial" pitchFamily="34" charset="0"/>
                <a:ea typeface="ＭＳ Ｐゴシック" pitchFamily="34" charset="-128"/>
              </a:defRPr>
            </a:lvl7pPr>
            <a:lvl8pPr marL="3429000" indent="-228600" eaLnBrk="0" fontAlgn="base" hangingPunct="0">
              <a:spcBef>
                <a:spcPct val="0"/>
              </a:spcBef>
              <a:spcAft>
                <a:spcPct val="0"/>
              </a:spcAft>
              <a:defRPr sz="1600" b="1">
                <a:latin typeface="Arial" pitchFamily="34" charset="0"/>
                <a:ea typeface="ＭＳ Ｐゴシック" pitchFamily="34" charset="-128"/>
              </a:defRPr>
            </a:lvl8pPr>
            <a:lvl9pPr marL="3886200" indent="-228600" eaLnBrk="0" fontAlgn="base" hangingPunct="0">
              <a:spcBef>
                <a:spcPct val="0"/>
              </a:spcBef>
              <a:spcAft>
                <a:spcPct val="0"/>
              </a:spcAft>
              <a:defRPr sz="1600" b="1">
                <a:latin typeface="Arial" pitchFamily="34" charset="0"/>
                <a:ea typeface="ＭＳ Ｐゴシック" pitchFamily="34" charset="-128"/>
              </a:defRPr>
            </a:lvl9pPr>
          </a:lstStyle>
          <a:p>
            <a:r>
              <a:rPr lang="en-US" dirty="0"/>
              <a:t>China</a:t>
            </a:r>
          </a:p>
          <a:p>
            <a:r>
              <a:rPr lang="en-US" dirty="0"/>
              <a:t>Austria</a:t>
            </a:r>
          </a:p>
          <a:p>
            <a:r>
              <a:rPr lang="en-US" dirty="0"/>
              <a:t>Mexico</a:t>
            </a:r>
          </a:p>
          <a:p>
            <a:r>
              <a:rPr lang="en-US" dirty="0"/>
              <a:t>Turkey</a:t>
            </a:r>
          </a:p>
          <a:p>
            <a:r>
              <a:rPr lang="en-US" dirty="0"/>
              <a:t>Hungary</a:t>
            </a:r>
          </a:p>
          <a:p>
            <a:r>
              <a:rPr lang="en-US" dirty="0"/>
              <a:t>Vietnam</a:t>
            </a:r>
          </a:p>
          <a:p>
            <a:r>
              <a:rPr lang="en-US" dirty="0"/>
              <a:t>Malaysia</a:t>
            </a:r>
          </a:p>
        </p:txBody>
      </p:sp>
      <p:sp>
        <p:nvSpPr>
          <p:cNvPr id="18" name="TextBox 10">
            <a:extLst>
              <a:ext uri="{FF2B5EF4-FFF2-40B4-BE49-F238E27FC236}">
                <a16:creationId xmlns:a16="http://schemas.microsoft.com/office/drawing/2014/main" id="{CE541EED-40A8-4FE2-8D60-A2607CA81B64}"/>
              </a:ext>
            </a:extLst>
          </p:cNvPr>
          <p:cNvSpPr txBox="1">
            <a:spLocks noChangeArrowheads="1"/>
          </p:cNvSpPr>
          <p:nvPr/>
        </p:nvSpPr>
        <p:spPr bwMode="gray">
          <a:xfrm>
            <a:off x="272844" y="2103438"/>
            <a:ext cx="1371600" cy="367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eaLnBrk="1" hangingPunct="1">
              <a:lnSpc>
                <a:spcPts val="1600"/>
              </a:lnSpc>
              <a:defRPr sz="1200" b="0">
                <a:solidFill>
                  <a:srgbClr val="055598"/>
                </a:solidFill>
                <a:latin typeface="Arial" pitchFamily="34" charset="0"/>
                <a:ea typeface="ＭＳ Ｐゴシック" pitchFamily="34" charset="-128"/>
                <a:cs typeface="Arial" pitchFamily="34" charset="0"/>
              </a:defRPr>
            </a:lvl1pPr>
            <a:lvl2pPr marL="742950" indent="-285750" eaLnBrk="0" hangingPunct="0">
              <a:defRPr sz="1600" b="1">
                <a:latin typeface="Arial" pitchFamily="34" charset="0"/>
                <a:ea typeface="ＭＳ Ｐゴシック" pitchFamily="34" charset="-128"/>
              </a:defRPr>
            </a:lvl2pPr>
            <a:lvl3pPr marL="1143000" indent="-228600" eaLnBrk="0" hangingPunct="0">
              <a:defRPr sz="1600" b="1">
                <a:latin typeface="Arial" pitchFamily="34" charset="0"/>
                <a:ea typeface="ＭＳ Ｐゴシック" pitchFamily="34" charset="-128"/>
              </a:defRPr>
            </a:lvl3pPr>
            <a:lvl4pPr marL="1600200" indent="-228600" eaLnBrk="0" hangingPunct="0">
              <a:defRPr sz="1600" b="1">
                <a:latin typeface="Arial" pitchFamily="34" charset="0"/>
                <a:ea typeface="ＭＳ Ｐゴシック" pitchFamily="34" charset="-128"/>
              </a:defRPr>
            </a:lvl4pPr>
            <a:lvl5pPr marL="2057400" indent="-228600" eaLnBrk="0" hangingPunct="0">
              <a:defRPr sz="1600" b="1">
                <a:latin typeface="Arial" pitchFamily="34" charset="0"/>
                <a:ea typeface="ＭＳ Ｐゴシック" pitchFamily="34" charset="-128"/>
              </a:defRPr>
            </a:lvl5pPr>
            <a:lvl6pPr marL="2514600" indent="-228600" eaLnBrk="0" fontAlgn="base" hangingPunct="0">
              <a:spcBef>
                <a:spcPct val="0"/>
              </a:spcBef>
              <a:spcAft>
                <a:spcPct val="0"/>
              </a:spcAft>
              <a:defRPr sz="1600" b="1">
                <a:latin typeface="Arial" pitchFamily="34" charset="0"/>
                <a:ea typeface="ＭＳ Ｐゴシック" pitchFamily="34" charset="-128"/>
              </a:defRPr>
            </a:lvl6pPr>
            <a:lvl7pPr marL="2971800" indent="-228600" eaLnBrk="0" fontAlgn="base" hangingPunct="0">
              <a:spcBef>
                <a:spcPct val="0"/>
              </a:spcBef>
              <a:spcAft>
                <a:spcPct val="0"/>
              </a:spcAft>
              <a:defRPr sz="1600" b="1">
                <a:latin typeface="Arial" pitchFamily="34" charset="0"/>
                <a:ea typeface="ＭＳ Ｐゴシック" pitchFamily="34" charset="-128"/>
              </a:defRPr>
            </a:lvl7pPr>
            <a:lvl8pPr marL="3429000" indent="-228600" eaLnBrk="0" fontAlgn="base" hangingPunct="0">
              <a:spcBef>
                <a:spcPct val="0"/>
              </a:spcBef>
              <a:spcAft>
                <a:spcPct val="0"/>
              </a:spcAft>
              <a:defRPr sz="1600" b="1">
                <a:latin typeface="Arial" pitchFamily="34" charset="0"/>
                <a:ea typeface="ＭＳ Ｐゴシック" pitchFamily="34" charset="-128"/>
              </a:defRPr>
            </a:lvl8pPr>
            <a:lvl9pPr marL="3886200" indent="-228600" eaLnBrk="0" fontAlgn="base" hangingPunct="0">
              <a:spcBef>
                <a:spcPct val="0"/>
              </a:spcBef>
              <a:spcAft>
                <a:spcPct val="0"/>
              </a:spcAft>
              <a:defRPr sz="1600" b="1">
                <a:latin typeface="Arial" pitchFamily="34" charset="0"/>
                <a:ea typeface="ＭＳ Ｐゴシック" pitchFamily="34" charset="-128"/>
              </a:defRPr>
            </a:lvl9pPr>
          </a:lstStyle>
          <a:p>
            <a:r>
              <a:rPr lang="en-US" dirty="0"/>
              <a:t>United States</a:t>
            </a:r>
          </a:p>
          <a:p>
            <a:r>
              <a:rPr lang="en-US" dirty="0"/>
              <a:t>Bahamas</a:t>
            </a:r>
          </a:p>
          <a:p>
            <a:r>
              <a:rPr lang="en-US" dirty="0"/>
              <a:t>Canada</a:t>
            </a:r>
          </a:p>
          <a:p>
            <a:r>
              <a:rPr lang="en-US" dirty="0"/>
              <a:t>Australia</a:t>
            </a:r>
          </a:p>
          <a:p>
            <a:r>
              <a:rPr lang="en-US" dirty="0"/>
              <a:t>United Kingdom</a:t>
            </a:r>
          </a:p>
          <a:p>
            <a:r>
              <a:rPr lang="en-US" dirty="0"/>
              <a:t>Luxembourg</a:t>
            </a:r>
          </a:p>
          <a:p>
            <a:r>
              <a:rPr lang="en-US" dirty="0"/>
              <a:t>Switzerland</a:t>
            </a:r>
          </a:p>
          <a:p>
            <a:r>
              <a:rPr lang="en-US" dirty="0"/>
              <a:t>Germany</a:t>
            </a:r>
          </a:p>
          <a:p>
            <a:r>
              <a:rPr lang="en-US" dirty="0"/>
              <a:t>Argentina</a:t>
            </a:r>
          </a:p>
          <a:p>
            <a:r>
              <a:rPr lang="en-US" dirty="0"/>
              <a:t>Brazil</a:t>
            </a:r>
          </a:p>
          <a:p>
            <a:r>
              <a:rPr lang="en-US" dirty="0"/>
              <a:t>France</a:t>
            </a:r>
          </a:p>
          <a:p>
            <a:r>
              <a:rPr lang="en-US" dirty="0"/>
              <a:t>India</a:t>
            </a:r>
          </a:p>
          <a:p>
            <a:r>
              <a:rPr lang="en-US" dirty="0"/>
              <a:t>Italy</a:t>
            </a:r>
          </a:p>
          <a:p>
            <a:r>
              <a:rPr lang="en-US" dirty="0"/>
              <a:t>Japan</a:t>
            </a:r>
          </a:p>
          <a:p>
            <a:r>
              <a:rPr lang="en-US" dirty="0"/>
              <a:t>Netherlands</a:t>
            </a:r>
          </a:p>
          <a:p>
            <a:r>
              <a:rPr lang="en-US" dirty="0"/>
              <a:t>Poland</a:t>
            </a:r>
          </a:p>
          <a:p>
            <a:br>
              <a:rPr lang="en-US" dirty="0"/>
            </a:br>
            <a:endParaRPr lang="en-US" dirty="0"/>
          </a:p>
        </p:txBody>
      </p:sp>
      <p:sp>
        <p:nvSpPr>
          <p:cNvPr id="19" name="TextBox 12">
            <a:extLst>
              <a:ext uri="{FF2B5EF4-FFF2-40B4-BE49-F238E27FC236}">
                <a16:creationId xmlns:a16="http://schemas.microsoft.com/office/drawing/2014/main" id="{CC090BB6-3119-4C43-A27D-BD5AFEBFE16A}"/>
              </a:ext>
            </a:extLst>
          </p:cNvPr>
          <p:cNvSpPr txBox="1">
            <a:spLocks noChangeArrowheads="1"/>
          </p:cNvSpPr>
          <p:nvPr/>
        </p:nvSpPr>
        <p:spPr bwMode="gray">
          <a:xfrm>
            <a:off x="1644444" y="2103438"/>
            <a:ext cx="1452563"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eaLnBrk="1" hangingPunct="1">
              <a:lnSpc>
                <a:spcPts val="1600"/>
              </a:lnSpc>
              <a:defRPr sz="1200" b="0">
                <a:solidFill>
                  <a:srgbClr val="055598"/>
                </a:solidFill>
                <a:latin typeface="Arial" pitchFamily="34" charset="0"/>
                <a:ea typeface="ＭＳ Ｐゴシック" pitchFamily="34" charset="-128"/>
                <a:cs typeface="Arial" pitchFamily="34" charset="0"/>
              </a:defRPr>
            </a:lvl1pPr>
            <a:lvl2pPr marL="742950" indent="-285750" eaLnBrk="0" hangingPunct="0">
              <a:defRPr sz="1600" b="1">
                <a:latin typeface="Arial" pitchFamily="34" charset="0"/>
                <a:ea typeface="ＭＳ Ｐゴシック" pitchFamily="34" charset="-128"/>
              </a:defRPr>
            </a:lvl2pPr>
            <a:lvl3pPr marL="1143000" indent="-228600" eaLnBrk="0" hangingPunct="0">
              <a:defRPr sz="1600" b="1">
                <a:latin typeface="Arial" pitchFamily="34" charset="0"/>
                <a:ea typeface="ＭＳ Ｐゴシック" pitchFamily="34" charset="-128"/>
              </a:defRPr>
            </a:lvl3pPr>
            <a:lvl4pPr marL="1600200" indent="-228600" eaLnBrk="0" hangingPunct="0">
              <a:defRPr sz="1600" b="1">
                <a:latin typeface="Arial" pitchFamily="34" charset="0"/>
                <a:ea typeface="ＭＳ Ｐゴシック" pitchFamily="34" charset="-128"/>
              </a:defRPr>
            </a:lvl4pPr>
            <a:lvl5pPr marL="2057400" indent="-228600" eaLnBrk="0" hangingPunct="0">
              <a:defRPr sz="1600" b="1">
                <a:latin typeface="Arial" pitchFamily="34" charset="0"/>
                <a:ea typeface="ＭＳ Ｐゴシック" pitchFamily="34" charset="-128"/>
              </a:defRPr>
            </a:lvl5pPr>
            <a:lvl6pPr marL="2514600" indent="-228600" eaLnBrk="0" fontAlgn="base" hangingPunct="0">
              <a:spcBef>
                <a:spcPct val="0"/>
              </a:spcBef>
              <a:spcAft>
                <a:spcPct val="0"/>
              </a:spcAft>
              <a:defRPr sz="1600" b="1">
                <a:latin typeface="Arial" pitchFamily="34" charset="0"/>
                <a:ea typeface="ＭＳ Ｐゴシック" pitchFamily="34" charset="-128"/>
              </a:defRPr>
            </a:lvl6pPr>
            <a:lvl7pPr marL="2971800" indent="-228600" eaLnBrk="0" fontAlgn="base" hangingPunct="0">
              <a:spcBef>
                <a:spcPct val="0"/>
              </a:spcBef>
              <a:spcAft>
                <a:spcPct val="0"/>
              </a:spcAft>
              <a:defRPr sz="1600" b="1">
                <a:latin typeface="Arial" pitchFamily="34" charset="0"/>
                <a:ea typeface="ＭＳ Ｐゴシック" pitchFamily="34" charset="-128"/>
              </a:defRPr>
            </a:lvl7pPr>
            <a:lvl8pPr marL="3429000" indent="-228600" eaLnBrk="0" fontAlgn="base" hangingPunct="0">
              <a:spcBef>
                <a:spcPct val="0"/>
              </a:spcBef>
              <a:spcAft>
                <a:spcPct val="0"/>
              </a:spcAft>
              <a:defRPr sz="1600" b="1">
                <a:latin typeface="Arial" pitchFamily="34" charset="0"/>
                <a:ea typeface="ＭＳ Ｐゴシック" pitchFamily="34" charset="-128"/>
              </a:defRPr>
            </a:lvl8pPr>
            <a:lvl9pPr marL="3886200" indent="-228600" eaLnBrk="0" fontAlgn="base" hangingPunct="0">
              <a:spcBef>
                <a:spcPct val="0"/>
              </a:spcBef>
              <a:spcAft>
                <a:spcPct val="0"/>
              </a:spcAft>
              <a:defRPr sz="1600" b="1">
                <a:latin typeface="Arial" pitchFamily="34" charset="0"/>
                <a:ea typeface="ＭＳ Ｐゴシック" pitchFamily="34" charset="-128"/>
              </a:defRPr>
            </a:lvl9pPr>
          </a:lstStyle>
          <a:p>
            <a:r>
              <a:rPr lang="en-US" dirty="0"/>
              <a:t>South Africa</a:t>
            </a:r>
          </a:p>
          <a:p>
            <a:r>
              <a:rPr lang="en-US" dirty="0"/>
              <a:t>South Korea</a:t>
            </a:r>
          </a:p>
          <a:p>
            <a:r>
              <a:rPr lang="en-US" dirty="0"/>
              <a:t>UAE</a:t>
            </a:r>
          </a:p>
          <a:p>
            <a:r>
              <a:rPr lang="en-US" dirty="0"/>
              <a:t>Spain</a:t>
            </a:r>
          </a:p>
          <a:p>
            <a:r>
              <a:rPr lang="en-US" dirty="0"/>
              <a:t>Sweden</a:t>
            </a:r>
          </a:p>
        </p:txBody>
      </p:sp>
      <p:sp>
        <p:nvSpPr>
          <p:cNvPr id="20" name="Rectangle 19">
            <a:extLst>
              <a:ext uri="{FF2B5EF4-FFF2-40B4-BE49-F238E27FC236}">
                <a16:creationId xmlns:a16="http://schemas.microsoft.com/office/drawing/2014/main" id="{81255489-6A19-4D56-BD69-A95D86AE4D35}"/>
              </a:ext>
            </a:extLst>
          </p:cNvPr>
          <p:cNvSpPr/>
          <p:nvPr/>
        </p:nvSpPr>
        <p:spPr>
          <a:xfrm>
            <a:off x="207817" y="1045480"/>
            <a:ext cx="8648008" cy="769441"/>
          </a:xfrm>
          <a:prstGeom prst="rect">
            <a:avLst/>
          </a:prstGeom>
        </p:spPr>
        <p:txBody>
          <a:bodyPr wrap="square">
            <a:spAutoFit/>
          </a:bodyPr>
          <a:lstStyle/>
          <a:p>
            <a:pPr lvl="0">
              <a:spcAft>
                <a:spcPts val="600"/>
              </a:spcAft>
            </a:pPr>
            <a:r>
              <a:rPr lang="en-US" sz="1500" b="1" dirty="0">
                <a:solidFill>
                  <a:srgbClr val="595959"/>
                </a:solidFill>
                <a:latin typeface="Arial" panose="020B0604020202020204" pitchFamily="34" charset="0"/>
                <a:ea typeface="Geneva" charset="0"/>
                <a:cs typeface="Arial" panose="020B0604020202020204" pitchFamily="34" charset="0"/>
              </a:rPr>
              <a:t>OFFICES IN </a:t>
            </a:r>
            <a:r>
              <a:rPr lang="en-US" sz="4400" b="1" dirty="0">
                <a:solidFill>
                  <a:srgbClr val="055598"/>
                </a:solidFill>
                <a:cs typeface="Arial"/>
              </a:rPr>
              <a:t>35</a:t>
            </a:r>
            <a:r>
              <a:rPr lang="en-US" sz="1200" b="1" dirty="0">
                <a:solidFill>
                  <a:srgbClr val="004FA6"/>
                </a:solidFill>
                <a:latin typeface="Arial" panose="020B0604020202020204" pitchFamily="34" charset="0"/>
                <a:ea typeface="Geneva" charset="0"/>
                <a:cs typeface="Arial" panose="020B0604020202020204" pitchFamily="34" charset="0"/>
              </a:rPr>
              <a:t> </a:t>
            </a:r>
            <a:r>
              <a:rPr lang="en-US" sz="1500" b="1" dirty="0">
                <a:solidFill>
                  <a:srgbClr val="595959"/>
                </a:solidFill>
                <a:latin typeface="Arial" panose="020B0604020202020204" pitchFamily="34" charset="0"/>
                <a:ea typeface="Geneva" charset="0"/>
                <a:cs typeface="Arial" panose="020B0604020202020204" pitchFamily="34" charset="0"/>
              </a:rPr>
              <a:t>COUNTRIES REPRESENTING 8</a:t>
            </a:r>
            <a:r>
              <a:rPr lang="pl-PL" sz="1500" b="1" dirty="0">
                <a:solidFill>
                  <a:srgbClr val="595959"/>
                </a:solidFill>
                <a:latin typeface="Arial" panose="020B0604020202020204" pitchFamily="34" charset="0"/>
                <a:ea typeface="Geneva" charset="0"/>
                <a:cs typeface="Arial" panose="020B0604020202020204" pitchFamily="34" charset="0"/>
              </a:rPr>
              <a:t>5</a:t>
            </a:r>
            <a:r>
              <a:rPr lang="en-US" sz="1500" b="1" dirty="0">
                <a:solidFill>
                  <a:srgbClr val="595959"/>
                </a:solidFill>
                <a:latin typeface="Arial" panose="020B0604020202020204" pitchFamily="34" charset="0"/>
                <a:ea typeface="Geneva" charset="0"/>
                <a:cs typeface="Arial" panose="020B0604020202020204" pitchFamily="34" charset="0"/>
              </a:rPr>
              <a:t>% OF THE WORLD</a:t>
            </a:r>
            <a:r>
              <a:rPr lang="pl-PL" sz="1500" b="1" dirty="0">
                <a:solidFill>
                  <a:srgbClr val="595959"/>
                </a:solidFill>
                <a:latin typeface="Arial" panose="020B0604020202020204" pitchFamily="34" charset="0"/>
                <a:ea typeface="Geneva" charset="0"/>
                <a:cs typeface="Arial" panose="020B0604020202020204" pitchFamily="34" charset="0"/>
              </a:rPr>
              <a:t>’</a:t>
            </a:r>
            <a:r>
              <a:rPr lang="en-US" sz="1500" b="1" dirty="0">
                <a:solidFill>
                  <a:srgbClr val="595959"/>
                </a:solidFill>
                <a:latin typeface="Arial" panose="020B0604020202020204" pitchFamily="34" charset="0"/>
                <a:ea typeface="Geneva" charset="0"/>
                <a:cs typeface="Arial" panose="020B0604020202020204" pitchFamily="34" charset="0"/>
              </a:rPr>
              <a:t>S GDP</a:t>
            </a:r>
            <a:r>
              <a:rPr lang="en-US" sz="1500" b="1" baseline="30000" dirty="0">
                <a:solidFill>
                  <a:srgbClr val="595959"/>
                </a:solidFill>
                <a:latin typeface="Arial" panose="020B0604020202020204" pitchFamily="34" charset="0"/>
                <a:ea typeface="Geneva" charset="0"/>
                <a:cs typeface="Arial" panose="020B0604020202020204" pitchFamily="34" charset="0"/>
              </a:rPr>
              <a:t>1</a:t>
            </a:r>
          </a:p>
        </p:txBody>
      </p:sp>
      <p:pic>
        <p:nvPicPr>
          <p:cNvPr id="2" name="Picture 1">
            <a:extLst>
              <a:ext uri="{FF2B5EF4-FFF2-40B4-BE49-F238E27FC236}">
                <a16:creationId xmlns:a16="http://schemas.microsoft.com/office/drawing/2014/main" id="{72521B05-D0A2-4EF4-A8F5-F08B5730C2E2}"/>
              </a:ext>
            </a:extLst>
          </p:cNvPr>
          <p:cNvPicPr>
            <a:picLocks noChangeAspect="1"/>
          </p:cNvPicPr>
          <p:nvPr/>
        </p:nvPicPr>
        <p:blipFill>
          <a:blip r:embed="rId3"/>
          <a:stretch>
            <a:fillRect/>
          </a:stretch>
        </p:blipFill>
        <p:spPr>
          <a:xfrm>
            <a:off x="2515398" y="2035276"/>
            <a:ext cx="6540112" cy="3650587"/>
          </a:xfrm>
          <a:prstGeom prst="rect">
            <a:avLst/>
          </a:prstGeom>
        </p:spPr>
      </p:pic>
    </p:spTree>
    <p:extLst>
      <p:ext uri="{BB962C8B-B14F-4D97-AF65-F5344CB8AC3E}">
        <p14:creationId xmlns:p14="http://schemas.microsoft.com/office/powerpoint/2010/main" val="55838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a:xfrm>
            <a:off x="274320" y="429768"/>
            <a:ext cx="6400800" cy="640080"/>
          </a:xfrm>
        </p:spPr>
        <p:txBody>
          <a:bodyPr/>
          <a:lstStyle/>
          <a:p>
            <a:r>
              <a:rPr lang="en-US" dirty="0"/>
              <a:t>Franklin Templeton’s Global and International Lineup</a:t>
            </a:r>
          </a:p>
        </p:txBody>
      </p:sp>
      <p:sp>
        <p:nvSpPr>
          <p:cNvPr id="11" name="Slide Number Placeholder 3">
            <a:extLst>
              <a:ext uri="{FF2B5EF4-FFF2-40B4-BE49-F238E27FC236}">
                <a16:creationId xmlns:a16="http://schemas.microsoft.com/office/drawing/2014/main" id="{4A8AD0D9-F096-4274-B8B8-05C6C7B9F895}"/>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26</a:t>
            </a:fld>
            <a:endParaRPr lang="en-US" dirty="0"/>
          </a:p>
        </p:txBody>
      </p:sp>
      <p:grpSp>
        <p:nvGrpSpPr>
          <p:cNvPr id="14" name="Group 13">
            <a:extLst>
              <a:ext uri="{FF2B5EF4-FFF2-40B4-BE49-F238E27FC236}">
                <a16:creationId xmlns:a16="http://schemas.microsoft.com/office/drawing/2014/main" id="{EB80B3AF-231F-42E2-B58A-CBC9448B8EE6}"/>
              </a:ext>
            </a:extLst>
          </p:cNvPr>
          <p:cNvGrpSpPr/>
          <p:nvPr/>
        </p:nvGrpSpPr>
        <p:grpSpPr>
          <a:xfrm>
            <a:off x="530942" y="1578078"/>
            <a:ext cx="7647408" cy="4297680"/>
            <a:chOff x="1371600" y="1371600"/>
            <a:chExt cx="7647408" cy="4297680"/>
          </a:xfrm>
        </p:grpSpPr>
        <p:sp>
          <p:nvSpPr>
            <p:cNvPr id="15" name="South Africa">
              <a:extLst>
                <a:ext uri="{FF2B5EF4-FFF2-40B4-BE49-F238E27FC236}">
                  <a16:creationId xmlns:a16="http://schemas.microsoft.com/office/drawing/2014/main" id="{54C6716E-D382-4429-9B95-C6267D5512A1}"/>
                </a:ext>
              </a:extLst>
            </p:cNvPr>
            <p:cNvSpPr>
              <a:spLocks noChangeAspect="1"/>
            </p:cNvSpPr>
            <p:nvPr/>
          </p:nvSpPr>
          <p:spPr bwMode="gray">
            <a:xfrm>
              <a:off x="5401908" y="4672717"/>
              <a:ext cx="375231" cy="358520"/>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 name="Swaziland">
              <a:extLst>
                <a:ext uri="{FF2B5EF4-FFF2-40B4-BE49-F238E27FC236}">
                  <a16:creationId xmlns:a16="http://schemas.microsoft.com/office/drawing/2014/main" id="{F0CE1EB2-B6CB-495F-BAC3-F109D9B8B17A}"/>
                </a:ext>
              </a:extLst>
            </p:cNvPr>
            <p:cNvSpPr>
              <a:spLocks noChangeAspect="1"/>
            </p:cNvSpPr>
            <p:nvPr/>
          </p:nvSpPr>
          <p:spPr bwMode="gray">
            <a:xfrm>
              <a:off x="5725488" y="4772981"/>
              <a:ext cx="33421" cy="44056"/>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 name="Namibia">
              <a:extLst>
                <a:ext uri="{FF2B5EF4-FFF2-40B4-BE49-F238E27FC236}">
                  <a16:creationId xmlns:a16="http://schemas.microsoft.com/office/drawing/2014/main" id="{A8F0A283-626B-4F3C-9828-489B2401B85C}"/>
                </a:ext>
              </a:extLst>
            </p:cNvPr>
            <p:cNvSpPr>
              <a:spLocks noChangeAspect="1"/>
            </p:cNvSpPr>
            <p:nvPr/>
          </p:nvSpPr>
          <p:spPr bwMode="gray">
            <a:xfrm>
              <a:off x="5294049" y="4531435"/>
              <a:ext cx="311426" cy="332694"/>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 name="Botswana">
              <a:extLst>
                <a:ext uri="{FF2B5EF4-FFF2-40B4-BE49-F238E27FC236}">
                  <a16:creationId xmlns:a16="http://schemas.microsoft.com/office/drawing/2014/main" id="{DA6B5D20-224A-4467-B200-7C0030603144}"/>
                </a:ext>
              </a:extLst>
            </p:cNvPr>
            <p:cNvSpPr>
              <a:spLocks noChangeAspect="1"/>
            </p:cNvSpPr>
            <p:nvPr/>
          </p:nvSpPr>
          <p:spPr bwMode="gray">
            <a:xfrm>
              <a:off x="5483943" y="4557261"/>
              <a:ext cx="211163" cy="246102"/>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 name="Zimbabwe">
              <a:extLst>
                <a:ext uri="{FF2B5EF4-FFF2-40B4-BE49-F238E27FC236}">
                  <a16:creationId xmlns:a16="http://schemas.microsoft.com/office/drawing/2014/main" id="{D548A2B9-0949-4D4C-82A4-79F37A24A269}"/>
                </a:ext>
              </a:extLst>
            </p:cNvPr>
            <p:cNvSpPr>
              <a:spLocks noChangeAspect="1"/>
            </p:cNvSpPr>
            <p:nvPr/>
          </p:nvSpPr>
          <p:spPr bwMode="gray">
            <a:xfrm>
              <a:off x="5605474" y="4494976"/>
              <a:ext cx="179260" cy="186856"/>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 name="Mozambique">
              <a:extLst>
                <a:ext uri="{FF2B5EF4-FFF2-40B4-BE49-F238E27FC236}">
                  <a16:creationId xmlns:a16="http://schemas.microsoft.com/office/drawing/2014/main" id="{66EB0A05-B364-492B-872C-BA8FA9CFA57B}"/>
                </a:ext>
              </a:extLst>
            </p:cNvPr>
            <p:cNvSpPr>
              <a:spLocks noChangeAspect="1"/>
            </p:cNvSpPr>
            <p:nvPr/>
          </p:nvSpPr>
          <p:spPr bwMode="gray">
            <a:xfrm>
              <a:off x="5720930" y="4353695"/>
              <a:ext cx="244584" cy="449669"/>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 name="Malawi">
              <a:extLst>
                <a:ext uri="{FF2B5EF4-FFF2-40B4-BE49-F238E27FC236}">
                  <a16:creationId xmlns:a16="http://schemas.microsoft.com/office/drawing/2014/main" id="{EAC98E64-CBD8-481F-A0DC-419C1DCB95EF}"/>
                </a:ext>
              </a:extLst>
            </p:cNvPr>
            <p:cNvSpPr>
              <a:spLocks noChangeAspect="1"/>
            </p:cNvSpPr>
            <p:nvPr/>
          </p:nvSpPr>
          <p:spPr bwMode="gray">
            <a:xfrm>
              <a:off x="5777139" y="4326350"/>
              <a:ext cx="74439" cy="205086"/>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 name="Zambia">
              <a:extLst>
                <a:ext uri="{FF2B5EF4-FFF2-40B4-BE49-F238E27FC236}">
                  <a16:creationId xmlns:a16="http://schemas.microsoft.com/office/drawing/2014/main" id="{81F02B7E-0D6E-4EDB-97DE-21024C3D00C9}"/>
                </a:ext>
              </a:extLst>
            </p:cNvPr>
            <p:cNvSpPr>
              <a:spLocks noChangeAspect="1"/>
            </p:cNvSpPr>
            <p:nvPr/>
          </p:nvSpPr>
          <p:spPr bwMode="gray">
            <a:xfrm>
              <a:off x="5532555" y="4297486"/>
              <a:ext cx="271928" cy="267370"/>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 name="Burundi">
              <a:extLst>
                <a:ext uri="{FF2B5EF4-FFF2-40B4-BE49-F238E27FC236}">
                  <a16:creationId xmlns:a16="http://schemas.microsoft.com/office/drawing/2014/main" id="{645E39C6-D578-4B7D-9D99-E194B21CEAD8}"/>
                </a:ext>
              </a:extLst>
            </p:cNvPr>
            <p:cNvSpPr>
              <a:spLocks noChangeAspect="1"/>
            </p:cNvSpPr>
            <p:nvPr/>
          </p:nvSpPr>
          <p:spPr bwMode="gray">
            <a:xfrm>
              <a:off x="5695105" y="4141013"/>
              <a:ext cx="44056" cy="62285"/>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 name="Rwanda">
              <a:extLst>
                <a:ext uri="{FF2B5EF4-FFF2-40B4-BE49-F238E27FC236}">
                  <a16:creationId xmlns:a16="http://schemas.microsoft.com/office/drawing/2014/main" id="{6C67747C-8928-417F-9E14-4CA0EC9994FC}"/>
                </a:ext>
              </a:extLst>
            </p:cNvPr>
            <p:cNvSpPr>
              <a:spLocks noChangeAspect="1"/>
            </p:cNvSpPr>
            <p:nvPr/>
          </p:nvSpPr>
          <p:spPr bwMode="gray">
            <a:xfrm>
              <a:off x="5693585" y="4107592"/>
              <a:ext cx="47094" cy="45574"/>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30" name="Angola">
              <a:extLst>
                <a:ext uri="{FF2B5EF4-FFF2-40B4-BE49-F238E27FC236}">
                  <a16:creationId xmlns:a16="http://schemas.microsoft.com/office/drawing/2014/main" id="{ABE25741-C384-4FC6-96CD-620F3F5CDA4A}"/>
                </a:ext>
              </a:extLst>
            </p:cNvPr>
            <p:cNvGrpSpPr/>
            <p:nvPr/>
          </p:nvGrpSpPr>
          <p:grpSpPr bwMode="gray">
            <a:xfrm>
              <a:off x="5297087" y="4195703"/>
              <a:ext cx="287120" cy="366115"/>
              <a:chOff x="4657007" y="4104263"/>
              <a:chExt cx="287120" cy="366115"/>
            </a:xfrm>
            <a:solidFill>
              <a:srgbClr val="DFF0F7"/>
            </a:solidFill>
          </p:grpSpPr>
          <p:sp>
            <p:nvSpPr>
              <p:cNvPr id="417" name="Freeform 0004">
                <a:extLst>
                  <a:ext uri="{FF2B5EF4-FFF2-40B4-BE49-F238E27FC236}">
                    <a16:creationId xmlns:a16="http://schemas.microsoft.com/office/drawing/2014/main" id="{5ED8CA89-A741-41AF-9DC4-B8DB5F8313A1}"/>
                  </a:ext>
                </a:extLst>
              </p:cNvPr>
              <p:cNvSpPr>
                <a:spLocks noChangeAspect="1"/>
              </p:cNvSpPr>
              <p:nvPr userDrawn="1"/>
            </p:nvSpPr>
            <p:spPr bwMode="gray">
              <a:xfrm>
                <a:off x="4657007" y="4142242"/>
                <a:ext cx="287120" cy="328136"/>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8" name="Freeform 2523">
                <a:extLst>
                  <a:ext uri="{FF2B5EF4-FFF2-40B4-BE49-F238E27FC236}">
                    <a16:creationId xmlns:a16="http://schemas.microsoft.com/office/drawing/2014/main" id="{C66C657D-3B2C-401F-A66A-A36527107997}"/>
                  </a:ext>
                </a:extLst>
              </p:cNvPr>
              <p:cNvSpPr>
                <a:spLocks noChangeAspect="1"/>
              </p:cNvSpPr>
              <p:nvPr userDrawn="1"/>
            </p:nvSpPr>
            <p:spPr bwMode="gray">
              <a:xfrm>
                <a:off x="4663084" y="4104263"/>
                <a:ext cx="25826" cy="39498"/>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31" name="Democratic Republic of the Congo">
              <a:extLst>
                <a:ext uri="{FF2B5EF4-FFF2-40B4-BE49-F238E27FC236}">
                  <a16:creationId xmlns:a16="http://schemas.microsoft.com/office/drawing/2014/main" id="{CFF059F5-3EF6-409F-B21B-15653FB26F79}"/>
                </a:ext>
              </a:extLst>
            </p:cNvPr>
            <p:cNvSpPr>
              <a:spLocks noChangeAspect="1"/>
            </p:cNvSpPr>
            <p:nvPr/>
          </p:nvSpPr>
          <p:spPr bwMode="gray">
            <a:xfrm>
              <a:off x="5309240" y="3940485"/>
              <a:ext cx="439035" cy="502839"/>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 name="Republic of the Congo">
              <a:extLst>
                <a:ext uri="{FF2B5EF4-FFF2-40B4-BE49-F238E27FC236}">
                  <a16:creationId xmlns:a16="http://schemas.microsoft.com/office/drawing/2014/main" id="{7192AF44-7085-48B2-B690-41D48C0765A3}"/>
                </a:ext>
              </a:extLst>
            </p:cNvPr>
            <p:cNvSpPr>
              <a:spLocks noChangeAspect="1"/>
            </p:cNvSpPr>
            <p:nvPr/>
          </p:nvSpPr>
          <p:spPr bwMode="gray">
            <a:xfrm>
              <a:off x="5283414" y="3983022"/>
              <a:ext cx="174703" cy="227873"/>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 name="Brazil">
              <a:extLst>
                <a:ext uri="{FF2B5EF4-FFF2-40B4-BE49-F238E27FC236}">
                  <a16:creationId xmlns:a16="http://schemas.microsoft.com/office/drawing/2014/main" id="{633CF895-BA50-4474-8CA8-F096FFDC4059}"/>
                </a:ext>
              </a:extLst>
            </p:cNvPr>
            <p:cNvSpPr>
              <a:spLocks noChangeAspect="1"/>
            </p:cNvSpPr>
            <p:nvPr/>
          </p:nvSpPr>
          <p:spPr bwMode="gray">
            <a:xfrm>
              <a:off x="3320670" y="3935927"/>
              <a:ext cx="902376" cy="1054291"/>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 name="Bolivia">
              <a:extLst>
                <a:ext uri="{FF2B5EF4-FFF2-40B4-BE49-F238E27FC236}">
                  <a16:creationId xmlns:a16="http://schemas.microsoft.com/office/drawing/2014/main" id="{B608EAAD-F90C-4ED9-BA4F-605B222CFD48}"/>
                </a:ext>
              </a:extLst>
            </p:cNvPr>
            <p:cNvSpPr>
              <a:spLocks noChangeAspect="1"/>
            </p:cNvSpPr>
            <p:nvPr/>
          </p:nvSpPr>
          <p:spPr bwMode="gray">
            <a:xfrm>
              <a:off x="3427011" y="4330907"/>
              <a:ext cx="281043" cy="360040"/>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 name="Paraguay">
              <a:extLst>
                <a:ext uri="{FF2B5EF4-FFF2-40B4-BE49-F238E27FC236}">
                  <a16:creationId xmlns:a16="http://schemas.microsoft.com/office/drawing/2014/main" id="{ABFB2AAB-C72B-43AA-9423-DCD4B69FAD12}"/>
                </a:ext>
              </a:extLst>
            </p:cNvPr>
            <p:cNvSpPr>
              <a:spLocks noChangeAspect="1"/>
            </p:cNvSpPr>
            <p:nvPr/>
          </p:nvSpPr>
          <p:spPr bwMode="gray">
            <a:xfrm>
              <a:off x="3598676" y="4586124"/>
              <a:ext cx="197490" cy="226354"/>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 name="Uruguay">
              <a:extLst>
                <a:ext uri="{FF2B5EF4-FFF2-40B4-BE49-F238E27FC236}">
                  <a16:creationId xmlns:a16="http://schemas.microsoft.com/office/drawing/2014/main" id="{27B96D4E-15F9-454F-A4CD-EAE9F212E056}"/>
                </a:ext>
              </a:extLst>
            </p:cNvPr>
            <p:cNvSpPr>
              <a:spLocks noChangeAspect="1"/>
            </p:cNvSpPr>
            <p:nvPr/>
          </p:nvSpPr>
          <p:spPr bwMode="gray">
            <a:xfrm>
              <a:off x="3712612" y="4880840"/>
              <a:ext cx="120013" cy="14280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 name="Peru">
              <a:extLst>
                <a:ext uri="{FF2B5EF4-FFF2-40B4-BE49-F238E27FC236}">
                  <a16:creationId xmlns:a16="http://schemas.microsoft.com/office/drawing/2014/main" id="{9A4746D8-CEB7-41E4-B37E-294A3DF82291}"/>
                </a:ext>
              </a:extLst>
            </p:cNvPr>
            <p:cNvSpPr>
              <a:spLocks noChangeAspect="1"/>
            </p:cNvSpPr>
            <p:nvPr/>
          </p:nvSpPr>
          <p:spPr bwMode="gray">
            <a:xfrm>
              <a:off x="3149007" y="4074171"/>
              <a:ext cx="306868" cy="490686"/>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 name="Ecuador">
              <a:extLst>
                <a:ext uri="{FF2B5EF4-FFF2-40B4-BE49-F238E27FC236}">
                  <a16:creationId xmlns:a16="http://schemas.microsoft.com/office/drawing/2014/main" id="{858FFAE2-1FED-4A9D-9004-0022BC0AFC4F}"/>
                </a:ext>
              </a:extLst>
            </p:cNvPr>
            <p:cNvSpPr>
              <a:spLocks noChangeAspect="1"/>
            </p:cNvSpPr>
            <p:nvPr/>
          </p:nvSpPr>
          <p:spPr bwMode="gray">
            <a:xfrm>
              <a:off x="3156603" y="4037712"/>
              <a:ext cx="135205" cy="165588"/>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 name="Dominican Republic">
              <a:extLst>
                <a:ext uri="{FF2B5EF4-FFF2-40B4-BE49-F238E27FC236}">
                  <a16:creationId xmlns:a16="http://schemas.microsoft.com/office/drawing/2014/main" id="{1D6C181B-2C1A-4483-8050-9643033C127E}"/>
                </a:ext>
              </a:extLst>
            </p:cNvPr>
            <p:cNvSpPr>
              <a:spLocks noChangeAspect="1"/>
            </p:cNvSpPr>
            <p:nvPr/>
          </p:nvSpPr>
          <p:spPr bwMode="gray">
            <a:xfrm>
              <a:off x="3375361" y="3548545"/>
              <a:ext cx="86592" cy="54689"/>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 name="Mexico">
              <a:extLst>
                <a:ext uri="{FF2B5EF4-FFF2-40B4-BE49-F238E27FC236}">
                  <a16:creationId xmlns:a16="http://schemas.microsoft.com/office/drawing/2014/main" id="{16DC99A6-B688-4B42-8619-6428178534BB}"/>
                </a:ext>
              </a:extLst>
            </p:cNvPr>
            <p:cNvSpPr>
              <a:spLocks noChangeAspect="1"/>
            </p:cNvSpPr>
            <p:nvPr/>
          </p:nvSpPr>
          <p:spPr bwMode="gray">
            <a:xfrm>
              <a:off x="2383354" y="3191543"/>
              <a:ext cx="659312" cy="499801"/>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 name="Belize">
              <a:extLst>
                <a:ext uri="{FF2B5EF4-FFF2-40B4-BE49-F238E27FC236}">
                  <a16:creationId xmlns:a16="http://schemas.microsoft.com/office/drawing/2014/main" id="{987731E7-D380-4469-BF73-95AAB05E0BAB}"/>
                </a:ext>
              </a:extLst>
            </p:cNvPr>
            <p:cNvSpPr>
              <a:spLocks noChangeAspect="1"/>
            </p:cNvSpPr>
            <p:nvPr/>
          </p:nvSpPr>
          <p:spPr bwMode="gray">
            <a:xfrm>
              <a:off x="2978862" y="3588043"/>
              <a:ext cx="30383" cy="6532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2" name="Guatemala">
              <a:extLst>
                <a:ext uri="{FF2B5EF4-FFF2-40B4-BE49-F238E27FC236}">
                  <a16:creationId xmlns:a16="http://schemas.microsoft.com/office/drawing/2014/main" id="{0144255B-7697-44F3-B63D-994059AEA0AE}"/>
                </a:ext>
              </a:extLst>
            </p:cNvPr>
            <p:cNvSpPr>
              <a:spLocks noChangeAspect="1"/>
            </p:cNvSpPr>
            <p:nvPr/>
          </p:nvSpPr>
          <p:spPr bwMode="gray">
            <a:xfrm>
              <a:off x="2905943" y="3606272"/>
              <a:ext cx="95707" cy="104821"/>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3" name="El Salvador">
              <a:extLst>
                <a:ext uri="{FF2B5EF4-FFF2-40B4-BE49-F238E27FC236}">
                  <a16:creationId xmlns:a16="http://schemas.microsoft.com/office/drawing/2014/main" id="{48E536C7-13C0-4914-A48B-CFF0988A0F40}"/>
                </a:ext>
              </a:extLst>
            </p:cNvPr>
            <p:cNvSpPr>
              <a:spLocks noChangeAspect="1"/>
            </p:cNvSpPr>
            <p:nvPr/>
          </p:nvSpPr>
          <p:spPr bwMode="gray">
            <a:xfrm>
              <a:off x="2951518" y="3691345"/>
              <a:ext cx="59247" cy="39498"/>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4" name="Honduras">
              <a:extLst>
                <a:ext uri="{FF2B5EF4-FFF2-40B4-BE49-F238E27FC236}">
                  <a16:creationId xmlns:a16="http://schemas.microsoft.com/office/drawing/2014/main" id="{07A739CE-E58F-4183-A3CF-AAF7F2D268AA}"/>
                </a:ext>
              </a:extLst>
            </p:cNvPr>
            <p:cNvSpPr>
              <a:spLocks noChangeAspect="1"/>
            </p:cNvSpPr>
            <p:nvPr/>
          </p:nvSpPr>
          <p:spPr bwMode="gray">
            <a:xfrm>
              <a:off x="2978862" y="3654885"/>
              <a:ext cx="136724" cy="80515"/>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5" name="Nicaragua">
              <a:extLst>
                <a:ext uri="{FF2B5EF4-FFF2-40B4-BE49-F238E27FC236}">
                  <a16:creationId xmlns:a16="http://schemas.microsoft.com/office/drawing/2014/main" id="{EE919E10-0130-4ABB-985C-B36856F69077}"/>
                </a:ext>
              </a:extLst>
            </p:cNvPr>
            <p:cNvSpPr>
              <a:spLocks noChangeAspect="1"/>
            </p:cNvSpPr>
            <p:nvPr/>
          </p:nvSpPr>
          <p:spPr bwMode="gray">
            <a:xfrm>
              <a:off x="3007725" y="3680710"/>
              <a:ext cx="104821" cy="113936"/>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p>
          </p:txBody>
        </p:sp>
        <p:sp>
          <p:nvSpPr>
            <p:cNvPr id="46" name="Panama">
              <a:extLst>
                <a:ext uri="{FF2B5EF4-FFF2-40B4-BE49-F238E27FC236}">
                  <a16:creationId xmlns:a16="http://schemas.microsoft.com/office/drawing/2014/main" id="{DDD5F46E-FB55-4774-A2D0-9263B37F96A2}"/>
                </a:ext>
              </a:extLst>
            </p:cNvPr>
            <p:cNvSpPr>
              <a:spLocks noChangeAspect="1"/>
            </p:cNvSpPr>
            <p:nvPr/>
          </p:nvSpPr>
          <p:spPr bwMode="gray">
            <a:xfrm>
              <a:off x="3115586" y="3821992"/>
              <a:ext cx="127609" cy="66842"/>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7" name="Costa Rica">
              <a:extLst>
                <a:ext uri="{FF2B5EF4-FFF2-40B4-BE49-F238E27FC236}">
                  <a16:creationId xmlns:a16="http://schemas.microsoft.com/office/drawing/2014/main" id="{F364B221-6BD1-4BE0-9B93-00F2CF81A605}"/>
                </a:ext>
              </a:extLst>
            </p:cNvPr>
            <p:cNvSpPr>
              <a:spLocks noChangeAspect="1"/>
            </p:cNvSpPr>
            <p:nvPr/>
          </p:nvSpPr>
          <p:spPr bwMode="gray">
            <a:xfrm>
              <a:off x="3047223" y="3780975"/>
              <a:ext cx="77477" cy="85072"/>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8" name="Columbia">
              <a:extLst>
                <a:ext uri="{FF2B5EF4-FFF2-40B4-BE49-F238E27FC236}">
                  <a16:creationId xmlns:a16="http://schemas.microsoft.com/office/drawing/2014/main" id="{8E67DDB8-4C0E-4AF5-9864-6D292FD0C042}"/>
                </a:ext>
              </a:extLst>
            </p:cNvPr>
            <p:cNvSpPr>
              <a:spLocks noChangeAspect="1"/>
            </p:cNvSpPr>
            <p:nvPr/>
          </p:nvSpPr>
          <p:spPr bwMode="gray">
            <a:xfrm>
              <a:off x="3203697" y="3747553"/>
              <a:ext cx="278005" cy="439035"/>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9" name="Venezuela">
              <a:extLst>
                <a:ext uri="{FF2B5EF4-FFF2-40B4-BE49-F238E27FC236}">
                  <a16:creationId xmlns:a16="http://schemas.microsoft.com/office/drawing/2014/main" id="{4196F2C3-ADFB-425F-8AF7-99BC972F65B5}"/>
                </a:ext>
              </a:extLst>
            </p:cNvPr>
            <p:cNvSpPr>
              <a:spLocks noChangeAspect="1"/>
            </p:cNvSpPr>
            <p:nvPr/>
          </p:nvSpPr>
          <p:spPr bwMode="gray">
            <a:xfrm>
              <a:off x="3334343" y="3756668"/>
              <a:ext cx="314464" cy="300792"/>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0" name="Guyana">
              <a:extLst>
                <a:ext uri="{FF2B5EF4-FFF2-40B4-BE49-F238E27FC236}">
                  <a16:creationId xmlns:a16="http://schemas.microsoft.com/office/drawing/2014/main" id="{7E17A7EC-E18D-48B0-922D-7EB657603133}"/>
                </a:ext>
              </a:extLst>
            </p:cNvPr>
            <p:cNvSpPr>
              <a:spLocks noChangeAspect="1"/>
            </p:cNvSpPr>
            <p:nvPr/>
          </p:nvSpPr>
          <p:spPr bwMode="gray">
            <a:xfrm>
              <a:off x="3607791" y="3858451"/>
              <a:ext cx="113936" cy="188375"/>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1" name="Suriname">
              <a:extLst>
                <a:ext uri="{FF2B5EF4-FFF2-40B4-BE49-F238E27FC236}">
                  <a16:creationId xmlns:a16="http://schemas.microsoft.com/office/drawing/2014/main" id="{05A7AFE1-DF86-4DF5-B522-91F2F115EFE8}"/>
                </a:ext>
              </a:extLst>
            </p:cNvPr>
            <p:cNvSpPr>
              <a:spLocks noChangeAspect="1"/>
            </p:cNvSpPr>
            <p:nvPr/>
          </p:nvSpPr>
          <p:spPr bwMode="gray">
            <a:xfrm>
              <a:off x="3686787" y="3917698"/>
              <a:ext cx="94187" cy="104821"/>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2" name="French Guiana">
              <a:extLst>
                <a:ext uri="{FF2B5EF4-FFF2-40B4-BE49-F238E27FC236}">
                  <a16:creationId xmlns:a16="http://schemas.microsoft.com/office/drawing/2014/main" id="{1BED250A-B183-4930-B0B3-DF455E933DE9}"/>
                </a:ext>
              </a:extLst>
            </p:cNvPr>
            <p:cNvSpPr>
              <a:spLocks noChangeAspect="1"/>
            </p:cNvSpPr>
            <p:nvPr/>
          </p:nvSpPr>
          <p:spPr bwMode="gray">
            <a:xfrm>
              <a:off x="3762744" y="3925294"/>
              <a:ext cx="75957" cy="9418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3" name="Western Sahara">
              <a:extLst>
                <a:ext uri="{FF2B5EF4-FFF2-40B4-BE49-F238E27FC236}">
                  <a16:creationId xmlns:a16="http://schemas.microsoft.com/office/drawing/2014/main" id="{8DFA8269-4F40-4CAC-A019-C87E82AC5434}"/>
                </a:ext>
              </a:extLst>
            </p:cNvPr>
            <p:cNvSpPr>
              <a:spLocks noChangeAspect="1"/>
            </p:cNvSpPr>
            <p:nvPr/>
          </p:nvSpPr>
          <p:spPr bwMode="gray">
            <a:xfrm>
              <a:off x="4636256" y="3338902"/>
              <a:ext cx="188375" cy="182298"/>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4" name="Morocco">
              <a:extLst>
                <a:ext uri="{FF2B5EF4-FFF2-40B4-BE49-F238E27FC236}">
                  <a16:creationId xmlns:a16="http://schemas.microsoft.com/office/drawing/2014/main" id="{79E405A1-55EE-4396-8CF2-E80622F45308}"/>
                </a:ext>
              </a:extLst>
            </p:cNvPr>
            <p:cNvSpPr>
              <a:spLocks noChangeAspect="1"/>
            </p:cNvSpPr>
            <p:nvPr/>
          </p:nvSpPr>
          <p:spPr bwMode="gray">
            <a:xfrm>
              <a:off x="4722847" y="3101914"/>
              <a:ext cx="273447" cy="23698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5" name="Mauritania">
              <a:extLst>
                <a:ext uri="{FF2B5EF4-FFF2-40B4-BE49-F238E27FC236}">
                  <a16:creationId xmlns:a16="http://schemas.microsoft.com/office/drawing/2014/main" id="{96FED3D7-2D4B-42BF-89EC-557C5960940C}"/>
                </a:ext>
              </a:extLst>
            </p:cNvPr>
            <p:cNvSpPr>
              <a:spLocks noChangeAspect="1"/>
            </p:cNvSpPr>
            <p:nvPr/>
          </p:nvSpPr>
          <p:spPr bwMode="gray">
            <a:xfrm>
              <a:off x="4637775" y="3348017"/>
              <a:ext cx="274967" cy="341809"/>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6" name="Senegal">
              <a:extLst>
                <a:ext uri="{FF2B5EF4-FFF2-40B4-BE49-F238E27FC236}">
                  <a16:creationId xmlns:a16="http://schemas.microsoft.com/office/drawing/2014/main" id="{6951BAC9-C2B6-49D3-AB6B-3165DDC94072}"/>
                </a:ext>
              </a:extLst>
            </p:cNvPr>
            <p:cNvSpPr>
              <a:spLocks noChangeAspect="1"/>
            </p:cNvSpPr>
            <p:nvPr/>
          </p:nvSpPr>
          <p:spPr bwMode="gray">
            <a:xfrm>
              <a:off x="4619546" y="3633617"/>
              <a:ext cx="141282" cy="115456"/>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7" name="Guinea-Bissau">
              <a:extLst>
                <a:ext uri="{FF2B5EF4-FFF2-40B4-BE49-F238E27FC236}">
                  <a16:creationId xmlns:a16="http://schemas.microsoft.com/office/drawing/2014/main" id="{17E55240-9C32-49E3-B3FB-4232FCBC93A9}"/>
                </a:ext>
              </a:extLst>
            </p:cNvPr>
            <p:cNvSpPr>
              <a:spLocks noChangeAspect="1"/>
            </p:cNvSpPr>
            <p:nvPr/>
          </p:nvSpPr>
          <p:spPr bwMode="gray">
            <a:xfrm>
              <a:off x="4637775" y="3739957"/>
              <a:ext cx="75957" cy="50132"/>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8" name="The Gambia">
              <a:extLst>
                <a:ext uri="{FF2B5EF4-FFF2-40B4-BE49-F238E27FC236}">
                  <a16:creationId xmlns:a16="http://schemas.microsoft.com/office/drawing/2014/main" id="{1BA12662-4A73-49EE-95CB-BA493A096922}"/>
                </a:ext>
              </a:extLst>
            </p:cNvPr>
            <p:cNvSpPr>
              <a:spLocks noChangeAspect="1"/>
            </p:cNvSpPr>
            <p:nvPr/>
          </p:nvSpPr>
          <p:spPr bwMode="gray">
            <a:xfrm>
              <a:off x="4636256" y="3712613"/>
              <a:ext cx="69881" cy="21268"/>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 name="Guinea">
              <a:extLst>
                <a:ext uri="{FF2B5EF4-FFF2-40B4-BE49-F238E27FC236}">
                  <a16:creationId xmlns:a16="http://schemas.microsoft.com/office/drawing/2014/main" id="{345623E5-6447-4106-949F-D5B771114322}"/>
                </a:ext>
              </a:extLst>
            </p:cNvPr>
            <p:cNvSpPr>
              <a:spLocks noChangeAspect="1"/>
            </p:cNvSpPr>
            <p:nvPr/>
          </p:nvSpPr>
          <p:spPr bwMode="gray">
            <a:xfrm>
              <a:off x="4677273" y="3742995"/>
              <a:ext cx="174703" cy="147359"/>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0" name="Sierra Leone">
              <a:extLst>
                <a:ext uri="{FF2B5EF4-FFF2-40B4-BE49-F238E27FC236}">
                  <a16:creationId xmlns:a16="http://schemas.microsoft.com/office/drawing/2014/main" id="{D246130B-32D9-444C-B686-153BB35CF992}"/>
                </a:ext>
              </a:extLst>
            </p:cNvPr>
            <p:cNvSpPr>
              <a:spLocks noChangeAspect="1"/>
            </p:cNvSpPr>
            <p:nvPr/>
          </p:nvSpPr>
          <p:spPr bwMode="gray">
            <a:xfrm>
              <a:off x="4719809" y="3812877"/>
              <a:ext cx="65324" cy="85072"/>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1" name="Liberia">
              <a:extLst>
                <a:ext uri="{FF2B5EF4-FFF2-40B4-BE49-F238E27FC236}">
                  <a16:creationId xmlns:a16="http://schemas.microsoft.com/office/drawing/2014/main" id="{3BABAB53-5B83-4EE7-AD91-DC8BA9C77539}"/>
                </a:ext>
              </a:extLst>
            </p:cNvPr>
            <p:cNvSpPr>
              <a:spLocks noChangeAspect="1"/>
            </p:cNvSpPr>
            <p:nvPr/>
          </p:nvSpPr>
          <p:spPr bwMode="gray">
            <a:xfrm>
              <a:off x="4760827" y="3853894"/>
              <a:ext cx="95707" cy="112417"/>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2" name="Côte d'Ivoire">
              <a:extLst>
                <a:ext uri="{FF2B5EF4-FFF2-40B4-BE49-F238E27FC236}">
                  <a16:creationId xmlns:a16="http://schemas.microsoft.com/office/drawing/2014/main" id="{F9955838-6B0E-4997-AFA7-C80EF63775F0}"/>
                </a:ext>
              </a:extLst>
            </p:cNvPr>
            <p:cNvSpPr>
              <a:spLocks noChangeAspect="1"/>
            </p:cNvSpPr>
            <p:nvPr/>
          </p:nvSpPr>
          <p:spPr bwMode="gray">
            <a:xfrm>
              <a:off x="4829189" y="3799204"/>
              <a:ext cx="138244" cy="167107"/>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3" name="Mali">
              <a:extLst>
                <a:ext uri="{FF2B5EF4-FFF2-40B4-BE49-F238E27FC236}">
                  <a16:creationId xmlns:a16="http://schemas.microsoft.com/office/drawing/2014/main" id="{BDEB5883-1545-4A80-BC9E-A3A50A8D4B46}"/>
                </a:ext>
              </a:extLst>
            </p:cNvPr>
            <p:cNvSpPr>
              <a:spLocks noChangeAspect="1"/>
            </p:cNvSpPr>
            <p:nvPr/>
          </p:nvSpPr>
          <p:spPr bwMode="gray">
            <a:xfrm>
              <a:off x="4742597" y="3401186"/>
              <a:ext cx="379788" cy="410171"/>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4" name="Burkina Faso">
              <a:extLst>
                <a:ext uri="{FF2B5EF4-FFF2-40B4-BE49-F238E27FC236}">
                  <a16:creationId xmlns:a16="http://schemas.microsoft.com/office/drawing/2014/main" id="{49CCC55B-96CF-4773-8572-5B3A548992AA}"/>
                </a:ext>
              </a:extLst>
            </p:cNvPr>
            <p:cNvSpPr>
              <a:spLocks noChangeAspect="1"/>
            </p:cNvSpPr>
            <p:nvPr/>
          </p:nvSpPr>
          <p:spPr bwMode="gray">
            <a:xfrm>
              <a:off x="4897550" y="3679191"/>
              <a:ext cx="180780" cy="147359"/>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5" name="Ghana">
              <a:extLst>
                <a:ext uri="{FF2B5EF4-FFF2-40B4-BE49-F238E27FC236}">
                  <a16:creationId xmlns:a16="http://schemas.microsoft.com/office/drawing/2014/main" id="{EEF77762-140C-4AE0-9E99-E6D6ABF12F5E}"/>
                </a:ext>
              </a:extLst>
            </p:cNvPr>
            <p:cNvSpPr>
              <a:spLocks noChangeAspect="1"/>
            </p:cNvSpPr>
            <p:nvPr/>
          </p:nvSpPr>
          <p:spPr bwMode="gray">
            <a:xfrm>
              <a:off x="4950720" y="3785533"/>
              <a:ext cx="106340" cy="168627"/>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6" name="Togo">
              <a:extLst>
                <a:ext uri="{FF2B5EF4-FFF2-40B4-BE49-F238E27FC236}">
                  <a16:creationId xmlns:a16="http://schemas.microsoft.com/office/drawing/2014/main" id="{6E93C347-FB9E-424D-A653-CB0731C3595D}"/>
                </a:ext>
              </a:extLst>
            </p:cNvPr>
            <p:cNvSpPr>
              <a:spLocks noChangeAspect="1"/>
            </p:cNvSpPr>
            <p:nvPr/>
          </p:nvSpPr>
          <p:spPr bwMode="gray">
            <a:xfrm>
              <a:off x="5022120" y="3790089"/>
              <a:ext cx="44056" cy="130647"/>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7" name="Benin">
              <a:extLst>
                <a:ext uri="{FF2B5EF4-FFF2-40B4-BE49-F238E27FC236}">
                  <a16:creationId xmlns:a16="http://schemas.microsoft.com/office/drawing/2014/main" id="{2FD8A019-ED5C-48DF-A9FB-B5753F82DC37}"/>
                </a:ext>
              </a:extLst>
            </p:cNvPr>
            <p:cNvSpPr>
              <a:spLocks noChangeAspect="1"/>
            </p:cNvSpPr>
            <p:nvPr/>
          </p:nvSpPr>
          <p:spPr bwMode="gray">
            <a:xfrm>
              <a:off x="5041870" y="3749072"/>
              <a:ext cx="71400" cy="167107"/>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8" name="Nigeria">
              <a:extLst>
                <a:ext uri="{FF2B5EF4-FFF2-40B4-BE49-F238E27FC236}">
                  <a16:creationId xmlns:a16="http://schemas.microsoft.com/office/drawing/2014/main" id="{5C89AA1E-A65D-489B-9170-E5E78A75A0E6}"/>
                </a:ext>
              </a:extLst>
            </p:cNvPr>
            <p:cNvSpPr>
              <a:spLocks noChangeAspect="1"/>
            </p:cNvSpPr>
            <p:nvPr/>
          </p:nvSpPr>
          <p:spPr bwMode="gray">
            <a:xfrm>
              <a:off x="5085925" y="3717169"/>
              <a:ext cx="279524" cy="24914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9" name="Niger">
              <a:extLst>
                <a:ext uri="{FF2B5EF4-FFF2-40B4-BE49-F238E27FC236}">
                  <a16:creationId xmlns:a16="http://schemas.microsoft.com/office/drawing/2014/main" id="{CE59E442-11DD-4E19-84B4-53F202DC01FE}"/>
                </a:ext>
              </a:extLst>
            </p:cNvPr>
            <p:cNvSpPr>
              <a:spLocks noChangeAspect="1"/>
            </p:cNvSpPr>
            <p:nvPr/>
          </p:nvSpPr>
          <p:spPr bwMode="gray">
            <a:xfrm>
              <a:off x="5025159" y="3454357"/>
              <a:ext cx="366116" cy="312945"/>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0" name="Algeria">
              <a:extLst>
                <a:ext uri="{FF2B5EF4-FFF2-40B4-BE49-F238E27FC236}">
                  <a16:creationId xmlns:a16="http://schemas.microsoft.com/office/drawing/2014/main" id="{7BD88EBE-820E-49BB-B306-EC0DC442BA87}"/>
                </a:ext>
              </a:extLst>
            </p:cNvPr>
            <p:cNvSpPr>
              <a:spLocks noChangeAspect="1"/>
            </p:cNvSpPr>
            <p:nvPr/>
          </p:nvSpPr>
          <p:spPr bwMode="gray">
            <a:xfrm>
              <a:off x="4824631" y="3071530"/>
              <a:ext cx="470937" cy="50739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1" name="Gabon">
              <a:extLst>
                <a:ext uri="{FF2B5EF4-FFF2-40B4-BE49-F238E27FC236}">
                  <a16:creationId xmlns:a16="http://schemas.microsoft.com/office/drawing/2014/main" id="{DB51EC2F-1E61-4E5B-B35A-0B27A3DD6409}"/>
                </a:ext>
              </a:extLst>
            </p:cNvPr>
            <p:cNvSpPr>
              <a:spLocks noChangeAspect="1"/>
            </p:cNvSpPr>
            <p:nvPr/>
          </p:nvSpPr>
          <p:spPr bwMode="gray">
            <a:xfrm>
              <a:off x="5231763" y="4019482"/>
              <a:ext cx="133686" cy="164069"/>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2" name="Equitorial Guinea">
              <a:extLst>
                <a:ext uri="{FF2B5EF4-FFF2-40B4-BE49-F238E27FC236}">
                  <a16:creationId xmlns:a16="http://schemas.microsoft.com/office/drawing/2014/main" id="{D106017E-22AC-4A74-B3F7-6C884159DAEE}"/>
                </a:ext>
              </a:extLst>
            </p:cNvPr>
            <p:cNvSpPr>
              <a:spLocks noChangeAspect="1"/>
            </p:cNvSpPr>
            <p:nvPr/>
          </p:nvSpPr>
          <p:spPr bwMode="gray">
            <a:xfrm>
              <a:off x="5246955" y="4022520"/>
              <a:ext cx="41017" cy="30383"/>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3" name="Cameroon">
              <a:extLst>
                <a:ext uri="{FF2B5EF4-FFF2-40B4-BE49-F238E27FC236}">
                  <a16:creationId xmlns:a16="http://schemas.microsoft.com/office/drawing/2014/main" id="{CB7304EF-E1A6-49E2-AC25-56198B32ABA4}"/>
                </a:ext>
              </a:extLst>
            </p:cNvPr>
            <p:cNvSpPr>
              <a:spLocks noChangeAspect="1"/>
            </p:cNvSpPr>
            <p:nvPr/>
          </p:nvSpPr>
          <p:spPr bwMode="gray">
            <a:xfrm>
              <a:off x="5219610" y="3739957"/>
              <a:ext cx="180780" cy="296235"/>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4" name="Chad">
              <a:extLst>
                <a:ext uri="{FF2B5EF4-FFF2-40B4-BE49-F238E27FC236}">
                  <a16:creationId xmlns:a16="http://schemas.microsoft.com/office/drawing/2014/main" id="{7CBF1EE0-BA06-464E-9613-2EFE1E9CD96F}"/>
                </a:ext>
              </a:extLst>
            </p:cNvPr>
            <p:cNvSpPr>
              <a:spLocks noChangeAspect="1"/>
            </p:cNvSpPr>
            <p:nvPr/>
          </p:nvSpPr>
          <p:spPr bwMode="gray">
            <a:xfrm>
              <a:off x="5338104" y="3457395"/>
              <a:ext cx="236988" cy="423844"/>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5" name="Central African Republic">
              <a:extLst>
                <a:ext uri="{FF2B5EF4-FFF2-40B4-BE49-F238E27FC236}">
                  <a16:creationId xmlns:a16="http://schemas.microsoft.com/office/drawing/2014/main" id="{8A1FF2C8-8687-4A5B-ACED-661F9B7D1B28}"/>
                </a:ext>
              </a:extLst>
            </p:cNvPr>
            <p:cNvSpPr>
              <a:spLocks noChangeAspect="1"/>
            </p:cNvSpPr>
            <p:nvPr/>
          </p:nvSpPr>
          <p:spPr bwMode="gray">
            <a:xfrm>
              <a:off x="5357853" y="3790089"/>
              <a:ext cx="300792" cy="226354"/>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6" name="Kenya">
              <a:extLst>
                <a:ext uri="{FF2B5EF4-FFF2-40B4-BE49-F238E27FC236}">
                  <a16:creationId xmlns:a16="http://schemas.microsoft.com/office/drawing/2014/main" id="{BD9D2FF0-67E3-4E51-A758-34B7695950B3}"/>
                </a:ext>
              </a:extLst>
            </p:cNvPr>
            <p:cNvSpPr>
              <a:spLocks noChangeAspect="1"/>
            </p:cNvSpPr>
            <p:nvPr/>
          </p:nvSpPr>
          <p:spPr bwMode="gray">
            <a:xfrm>
              <a:off x="5801445" y="3937447"/>
              <a:ext cx="183818" cy="267370"/>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7" name="Uganda">
              <a:extLst>
                <a:ext uri="{FF2B5EF4-FFF2-40B4-BE49-F238E27FC236}">
                  <a16:creationId xmlns:a16="http://schemas.microsoft.com/office/drawing/2014/main" id="{1165BE5E-3954-4E2E-8DD6-B4D571B1B740}"/>
                </a:ext>
              </a:extLst>
            </p:cNvPr>
            <p:cNvSpPr>
              <a:spLocks noChangeAspect="1"/>
            </p:cNvSpPr>
            <p:nvPr/>
          </p:nvSpPr>
          <p:spPr bwMode="gray">
            <a:xfrm>
              <a:off x="5707258" y="3967830"/>
              <a:ext cx="130647" cy="148877"/>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8" name="Ethiopia">
              <a:extLst>
                <a:ext uri="{FF2B5EF4-FFF2-40B4-BE49-F238E27FC236}">
                  <a16:creationId xmlns:a16="http://schemas.microsoft.com/office/drawing/2014/main" id="{1E57CBB2-13AB-4CB3-A424-712B0EB1736D}"/>
                </a:ext>
              </a:extLst>
            </p:cNvPr>
            <p:cNvSpPr>
              <a:spLocks noChangeAspect="1"/>
            </p:cNvSpPr>
            <p:nvPr/>
          </p:nvSpPr>
          <p:spPr bwMode="gray">
            <a:xfrm>
              <a:off x="5780177" y="3682230"/>
              <a:ext cx="352444" cy="306868"/>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79" name="Djibouti">
              <a:extLst>
                <a:ext uri="{FF2B5EF4-FFF2-40B4-BE49-F238E27FC236}">
                  <a16:creationId xmlns:a16="http://schemas.microsoft.com/office/drawing/2014/main" id="{D9C5D92B-74CB-4E9E-B2ED-14234D4C2DE4}"/>
                </a:ext>
              </a:extLst>
            </p:cNvPr>
            <p:cNvSpPr>
              <a:spLocks noChangeAspect="1"/>
            </p:cNvSpPr>
            <p:nvPr/>
          </p:nvSpPr>
          <p:spPr bwMode="gray">
            <a:xfrm>
              <a:off x="5985262" y="3747553"/>
              <a:ext cx="39498" cy="4709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0" name="Eritrea">
              <a:extLst>
                <a:ext uri="{FF2B5EF4-FFF2-40B4-BE49-F238E27FC236}">
                  <a16:creationId xmlns:a16="http://schemas.microsoft.com/office/drawing/2014/main" id="{DC2DD171-337D-4FB1-B6EC-308E51A6A6F5}"/>
                </a:ext>
              </a:extLst>
            </p:cNvPr>
            <p:cNvSpPr>
              <a:spLocks noChangeAspect="1"/>
            </p:cNvSpPr>
            <p:nvPr/>
          </p:nvSpPr>
          <p:spPr bwMode="gray">
            <a:xfrm>
              <a:off x="5859173" y="3607791"/>
              <a:ext cx="156473" cy="148877"/>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1" name="Sudan">
              <a:extLst>
                <a:ext uri="{FF2B5EF4-FFF2-40B4-BE49-F238E27FC236}">
                  <a16:creationId xmlns:a16="http://schemas.microsoft.com/office/drawing/2014/main" id="{047A3A00-843D-46D3-8D12-53BD70C46DBF}"/>
                </a:ext>
              </a:extLst>
            </p:cNvPr>
            <p:cNvSpPr>
              <a:spLocks noChangeAspect="1"/>
            </p:cNvSpPr>
            <p:nvPr/>
          </p:nvSpPr>
          <p:spPr bwMode="gray">
            <a:xfrm>
              <a:off x="5524960" y="3466510"/>
              <a:ext cx="385865" cy="522588"/>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2" name="Libya">
              <a:extLst>
                <a:ext uri="{FF2B5EF4-FFF2-40B4-BE49-F238E27FC236}">
                  <a16:creationId xmlns:a16="http://schemas.microsoft.com/office/drawing/2014/main" id="{C75D3FB0-A39A-4BD6-A4AF-22975F2D46FD}"/>
                </a:ext>
              </a:extLst>
            </p:cNvPr>
            <p:cNvSpPr>
              <a:spLocks noChangeAspect="1"/>
            </p:cNvSpPr>
            <p:nvPr/>
          </p:nvSpPr>
          <p:spPr bwMode="gray">
            <a:xfrm>
              <a:off x="5231763" y="3182429"/>
              <a:ext cx="363078" cy="384346"/>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3" name="Portugal">
              <a:extLst>
                <a:ext uri="{FF2B5EF4-FFF2-40B4-BE49-F238E27FC236}">
                  <a16:creationId xmlns:a16="http://schemas.microsoft.com/office/drawing/2014/main" id="{22A4AB7E-5E91-40AE-841F-A52FC6BE442D}"/>
                </a:ext>
              </a:extLst>
            </p:cNvPr>
            <p:cNvSpPr>
              <a:spLocks noChangeAspect="1"/>
            </p:cNvSpPr>
            <p:nvPr/>
          </p:nvSpPr>
          <p:spPr bwMode="gray">
            <a:xfrm>
              <a:off x="4812477" y="2916578"/>
              <a:ext cx="72919" cy="156473"/>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4" name="Luxembourg">
              <a:extLst>
                <a:ext uri="{FF2B5EF4-FFF2-40B4-BE49-F238E27FC236}">
                  <a16:creationId xmlns:a16="http://schemas.microsoft.com/office/drawing/2014/main" id="{239AC652-24A8-4EE0-86BB-6661A6212CB2}"/>
                </a:ext>
              </a:extLst>
            </p:cNvPr>
            <p:cNvSpPr>
              <a:spLocks noChangeAspect="1"/>
            </p:cNvSpPr>
            <p:nvPr/>
          </p:nvSpPr>
          <p:spPr bwMode="gray">
            <a:xfrm>
              <a:off x="5146690" y="2662879"/>
              <a:ext cx="16711" cy="21268"/>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5" name="Switzerland">
              <a:extLst>
                <a:ext uri="{FF2B5EF4-FFF2-40B4-BE49-F238E27FC236}">
                  <a16:creationId xmlns:a16="http://schemas.microsoft.com/office/drawing/2014/main" id="{EFE4F1A1-7DD6-4FE2-98FC-21A51918E531}"/>
                </a:ext>
              </a:extLst>
            </p:cNvPr>
            <p:cNvSpPr>
              <a:spLocks noChangeAspect="1"/>
            </p:cNvSpPr>
            <p:nvPr/>
          </p:nvSpPr>
          <p:spPr bwMode="gray">
            <a:xfrm>
              <a:off x="5154287" y="2738836"/>
              <a:ext cx="97225" cy="62285"/>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6" name="Austria">
              <a:extLst>
                <a:ext uri="{FF2B5EF4-FFF2-40B4-BE49-F238E27FC236}">
                  <a16:creationId xmlns:a16="http://schemas.microsoft.com/office/drawing/2014/main" id="{476AFE3C-7F1A-4E86-B0CE-7FE54132CFD3}"/>
                </a:ext>
              </a:extLst>
            </p:cNvPr>
            <p:cNvSpPr>
              <a:spLocks noChangeAspect="1"/>
            </p:cNvSpPr>
            <p:nvPr/>
          </p:nvSpPr>
          <p:spPr bwMode="gray">
            <a:xfrm>
              <a:off x="5230245" y="2697820"/>
              <a:ext cx="165588" cy="86592"/>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7" name="Czech Republic">
              <a:extLst>
                <a:ext uri="{FF2B5EF4-FFF2-40B4-BE49-F238E27FC236}">
                  <a16:creationId xmlns:a16="http://schemas.microsoft.com/office/drawing/2014/main" id="{70F80ABB-7C77-4673-B3D3-853BA7118418}"/>
                </a:ext>
              </a:extLst>
            </p:cNvPr>
            <p:cNvSpPr>
              <a:spLocks noChangeAspect="1"/>
            </p:cNvSpPr>
            <p:nvPr/>
          </p:nvSpPr>
          <p:spPr bwMode="gray">
            <a:xfrm>
              <a:off x="5283414" y="2634016"/>
              <a:ext cx="148877" cy="80515"/>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8" name="Slovenia">
              <a:extLst>
                <a:ext uri="{FF2B5EF4-FFF2-40B4-BE49-F238E27FC236}">
                  <a16:creationId xmlns:a16="http://schemas.microsoft.com/office/drawing/2014/main" id="{9F0C3B97-7276-4386-895D-FDA1B683CBEF}"/>
                </a:ext>
              </a:extLst>
            </p:cNvPr>
            <p:cNvSpPr>
              <a:spLocks noChangeAspect="1"/>
            </p:cNvSpPr>
            <p:nvPr/>
          </p:nvSpPr>
          <p:spPr bwMode="gray">
            <a:xfrm>
              <a:off x="5315317" y="2769219"/>
              <a:ext cx="68362" cy="48613"/>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89" name="Hungary">
              <a:extLst>
                <a:ext uri="{FF2B5EF4-FFF2-40B4-BE49-F238E27FC236}">
                  <a16:creationId xmlns:a16="http://schemas.microsoft.com/office/drawing/2014/main" id="{65A3A2E7-3D2D-4221-AA78-5EF5FF9427D1}"/>
                </a:ext>
              </a:extLst>
            </p:cNvPr>
            <p:cNvSpPr>
              <a:spLocks noChangeAspect="1" noEditPoints="1"/>
            </p:cNvSpPr>
            <p:nvPr/>
          </p:nvSpPr>
          <p:spPr bwMode="gray">
            <a:xfrm>
              <a:off x="5377601" y="2714530"/>
              <a:ext cx="144320" cy="91149"/>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0" name="Slovakia">
              <a:extLst>
                <a:ext uri="{FF2B5EF4-FFF2-40B4-BE49-F238E27FC236}">
                  <a16:creationId xmlns:a16="http://schemas.microsoft.com/office/drawing/2014/main" id="{BED1E102-0BF4-48D2-9329-3B7C90195076}"/>
                </a:ext>
              </a:extLst>
            </p:cNvPr>
            <p:cNvSpPr>
              <a:spLocks noChangeAspect="1"/>
            </p:cNvSpPr>
            <p:nvPr/>
          </p:nvSpPr>
          <p:spPr bwMode="gray">
            <a:xfrm>
              <a:off x="5388236" y="2681109"/>
              <a:ext cx="126091" cy="60766"/>
            </a:xfrm>
            <a:custGeom>
              <a:avLst/>
              <a:gdLst>
                <a:gd name="T0" fmla="*/ 77 w 69"/>
                <a:gd name="T1" fmla="*/ 25 h 33"/>
                <a:gd name="T2" fmla="*/ 77 w 69"/>
                <a:gd name="T3" fmla="*/ 22 h 33"/>
                <a:gd name="T4" fmla="*/ 79 w 69"/>
                <a:gd name="T5" fmla="*/ 18 h 33"/>
                <a:gd name="T6" fmla="*/ 81 w 69"/>
                <a:gd name="T7" fmla="*/ 13 h 33"/>
                <a:gd name="T8" fmla="*/ 83 w 69"/>
                <a:gd name="T9" fmla="*/ 11 h 33"/>
                <a:gd name="T10" fmla="*/ 76 w 69"/>
                <a:gd name="T11" fmla="*/ 10 h 33"/>
                <a:gd name="T12" fmla="*/ 71 w 69"/>
                <a:gd name="T13" fmla="*/ 5 h 33"/>
                <a:gd name="T14" fmla="*/ 64 w 69"/>
                <a:gd name="T15" fmla="*/ 4 h 33"/>
                <a:gd name="T16" fmla="*/ 59 w 69"/>
                <a:gd name="T17" fmla="*/ 7 h 33"/>
                <a:gd name="T18" fmla="*/ 57 w 69"/>
                <a:gd name="T19" fmla="*/ 5 h 33"/>
                <a:gd name="T20" fmla="*/ 49 w 69"/>
                <a:gd name="T21" fmla="*/ 5 h 33"/>
                <a:gd name="T22" fmla="*/ 46 w 69"/>
                <a:gd name="T23" fmla="*/ 8 h 33"/>
                <a:gd name="T24" fmla="*/ 42 w 69"/>
                <a:gd name="T25" fmla="*/ 10 h 33"/>
                <a:gd name="T26" fmla="*/ 42 w 69"/>
                <a:gd name="T27" fmla="*/ 6 h 33"/>
                <a:gd name="T28" fmla="*/ 37 w 69"/>
                <a:gd name="T29" fmla="*/ 0 h 33"/>
                <a:gd name="T30" fmla="*/ 32 w 69"/>
                <a:gd name="T31" fmla="*/ 5 h 33"/>
                <a:gd name="T32" fmla="*/ 29 w 69"/>
                <a:gd name="T33" fmla="*/ 2 h 33"/>
                <a:gd name="T34" fmla="*/ 24 w 69"/>
                <a:gd name="T35" fmla="*/ 4 h 33"/>
                <a:gd name="T36" fmla="*/ 19 w 69"/>
                <a:gd name="T37" fmla="*/ 6 h 33"/>
                <a:gd name="T38" fmla="*/ 18 w 69"/>
                <a:gd name="T39" fmla="*/ 11 h 33"/>
                <a:gd name="T40" fmla="*/ 11 w 69"/>
                <a:gd name="T41" fmla="*/ 16 h 33"/>
                <a:gd name="T42" fmla="*/ 5 w 69"/>
                <a:gd name="T43" fmla="*/ 16 h 33"/>
                <a:gd name="T44" fmla="*/ 1 w 69"/>
                <a:gd name="T45" fmla="*/ 19 h 33"/>
                <a:gd name="T46" fmla="*/ 1 w 69"/>
                <a:gd name="T47" fmla="*/ 24 h 33"/>
                <a:gd name="T48" fmla="*/ 1 w 69"/>
                <a:gd name="T49" fmla="*/ 29 h 33"/>
                <a:gd name="T50" fmla="*/ 5 w 69"/>
                <a:gd name="T51" fmla="*/ 34 h 33"/>
                <a:gd name="T52" fmla="*/ 11 w 69"/>
                <a:gd name="T53" fmla="*/ 39 h 33"/>
                <a:gd name="T54" fmla="*/ 26 w 69"/>
                <a:gd name="T55" fmla="*/ 40 h 33"/>
                <a:gd name="T56" fmla="*/ 29 w 69"/>
                <a:gd name="T57" fmla="*/ 38 h 33"/>
                <a:gd name="T58" fmla="*/ 28 w 69"/>
                <a:gd name="T59" fmla="*/ 34 h 33"/>
                <a:gd name="T60" fmla="*/ 31 w 69"/>
                <a:gd name="T61" fmla="*/ 34 h 33"/>
                <a:gd name="T62" fmla="*/ 38 w 69"/>
                <a:gd name="T63" fmla="*/ 34 h 33"/>
                <a:gd name="T64" fmla="*/ 40 w 69"/>
                <a:gd name="T65" fmla="*/ 29 h 33"/>
                <a:gd name="T66" fmla="*/ 46 w 69"/>
                <a:gd name="T67" fmla="*/ 32 h 33"/>
                <a:gd name="T68" fmla="*/ 51 w 69"/>
                <a:gd name="T69" fmla="*/ 28 h 33"/>
                <a:gd name="T70" fmla="*/ 54 w 69"/>
                <a:gd name="T71" fmla="*/ 23 h 33"/>
                <a:gd name="T72" fmla="*/ 61 w 69"/>
                <a:gd name="T73" fmla="*/ 23 h 33"/>
                <a:gd name="T74" fmla="*/ 66 w 69"/>
                <a:gd name="T75" fmla="*/ 22 h 33"/>
                <a:gd name="T76" fmla="*/ 71 w 69"/>
                <a:gd name="T77" fmla="*/ 28 h 33"/>
                <a:gd name="T78" fmla="*/ 77 w 69"/>
                <a:gd name="T79" fmla="*/ 25 h 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33"/>
                <a:gd name="T122" fmla="*/ 69 w 69"/>
                <a:gd name="T123" fmla="*/ 33 h 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33">
                  <a:moveTo>
                    <a:pt x="64" y="21"/>
                  </a:moveTo>
                  <a:cubicBezTo>
                    <a:pt x="64" y="20"/>
                    <a:pt x="64" y="19"/>
                    <a:pt x="64" y="18"/>
                  </a:cubicBezTo>
                  <a:cubicBezTo>
                    <a:pt x="64" y="17"/>
                    <a:pt x="65" y="16"/>
                    <a:pt x="66" y="15"/>
                  </a:cubicBezTo>
                  <a:cubicBezTo>
                    <a:pt x="66" y="14"/>
                    <a:pt x="66" y="12"/>
                    <a:pt x="67" y="11"/>
                  </a:cubicBezTo>
                  <a:cubicBezTo>
                    <a:pt x="67" y="11"/>
                    <a:pt x="68" y="10"/>
                    <a:pt x="69" y="9"/>
                  </a:cubicBezTo>
                  <a:cubicBezTo>
                    <a:pt x="67" y="9"/>
                    <a:pt x="65" y="9"/>
                    <a:pt x="63" y="8"/>
                  </a:cubicBezTo>
                  <a:cubicBezTo>
                    <a:pt x="62" y="7"/>
                    <a:pt x="61" y="5"/>
                    <a:pt x="59" y="4"/>
                  </a:cubicBezTo>
                  <a:cubicBezTo>
                    <a:pt x="57" y="3"/>
                    <a:pt x="55" y="3"/>
                    <a:pt x="53" y="3"/>
                  </a:cubicBezTo>
                  <a:cubicBezTo>
                    <a:pt x="51" y="3"/>
                    <a:pt x="51" y="5"/>
                    <a:pt x="49" y="6"/>
                  </a:cubicBezTo>
                  <a:cubicBezTo>
                    <a:pt x="49" y="6"/>
                    <a:pt x="48" y="5"/>
                    <a:pt x="47" y="4"/>
                  </a:cubicBezTo>
                  <a:cubicBezTo>
                    <a:pt x="45" y="4"/>
                    <a:pt x="43" y="3"/>
                    <a:pt x="41" y="4"/>
                  </a:cubicBezTo>
                  <a:cubicBezTo>
                    <a:pt x="40" y="4"/>
                    <a:pt x="40" y="6"/>
                    <a:pt x="38" y="7"/>
                  </a:cubicBezTo>
                  <a:cubicBezTo>
                    <a:pt x="37" y="8"/>
                    <a:pt x="36" y="8"/>
                    <a:pt x="35" y="8"/>
                  </a:cubicBezTo>
                  <a:cubicBezTo>
                    <a:pt x="34" y="7"/>
                    <a:pt x="36" y="6"/>
                    <a:pt x="35" y="5"/>
                  </a:cubicBezTo>
                  <a:cubicBezTo>
                    <a:pt x="34" y="3"/>
                    <a:pt x="33" y="1"/>
                    <a:pt x="31" y="0"/>
                  </a:cubicBezTo>
                  <a:cubicBezTo>
                    <a:pt x="29" y="0"/>
                    <a:pt x="29" y="4"/>
                    <a:pt x="27" y="4"/>
                  </a:cubicBezTo>
                  <a:cubicBezTo>
                    <a:pt x="26" y="4"/>
                    <a:pt x="25" y="3"/>
                    <a:pt x="24" y="2"/>
                  </a:cubicBezTo>
                  <a:cubicBezTo>
                    <a:pt x="23" y="2"/>
                    <a:pt x="21" y="3"/>
                    <a:pt x="20" y="3"/>
                  </a:cubicBezTo>
                  <a:cubicBezTo>
                    <a:pt x="19" y="3"/>
                    <a:pt x="17" y="4"/>
                    <a:pt x="16" y="5"/>
                  </a:cubicBezTo>
                  <a:cubicBezTo>
                    <a:pt x="15" y="6"/>
                    <a:pt x="15" y="8"/>
                    <a:pt x="15" y="9"/>
                  </a:cubicBezTo>
                  <a:cubicBezTo>
                    <a:pt x="13" y="10"/>
                    <a:pt x="11" y="12"/>
                    <a:pt x="9" y="13"/>
                  </a:cubicBezTo>
                  <a:cubicBezTo>
                    <a:pt x="7" y="14"/>
                    <a:pt x="6" y="12"/>
                    <a:pt x="4" y="13"/>
                  </a:cubicBezTo>
                  <a:cubicBezTo>
                    <a:pt x="3" y="13"/>
                    <a:pt x="2" y="15"/>
                    <a:pt x="1" y="16"/>
                  </a:cubicBezTo>
                  <a:cubicBezTo>
                    <a:pt x="1" y="17"/>
                    <a:pt x="1" y="19"/>
                    <a:pt x="1" y="20"/>
                  </a:cubicBezTo>
                  <a:cubicBezTo>
                    <a:pt x="1" y="21"/>
                    <a:pt x="0" y="23"/>
                    <a:pt x="1" y="24"/>
                  </a:cubicBezTo>
                  <a:cubicBezTo>
                    <a:pt x="1" y="25"/>
                    <a:pt x="3" y="26"/>
                    <a:pt x="4" y="28"/>
                  </a:cubicBezTo>
                  <a:cubicBezTo>
                    <a:pt x="6" y="29"/>
                    <a:pt x="7" y="31"/>
                    <a:pt x="9" y="32"/>
                  </a:cubicBezTo>
                  <a:cubicBezTo>
                    <a:pt x="13" y="33"/>
                    <a:pt x="18" y="33"/>
                    <a:pt x="22" y="33"/>
                  </a:cubicBezTo>
                  <a:cubicBezTo>
                    <a:pt x="23" y="33"/>
                    <a:pt x="24" y="32"/>
                    <a:pt x="24" y="31"/>
                  </a:cubicBezTo>
                  <a:cubicBezTo>
                    <a:pt x="25" y="30"/>
                    <a:pt x="23" y="29"/>
                    <a:pt x="23" y="28"/>
                  </a:cubicBezTo>
                  <a:cubicBezTo>
                    <a:pt x="23" y="27"/>
                    <a:pt x="25" y="28"/>
                    <a:pt x="26" y="28"/>
                  </a:cubicBezTo>
                  <a:cubicBezTo>
                    <a:pt x="28" y="27"/>
                    <a:pt x="30" y="28"/>
                    <a:pt x="32" y="28"/>
                  </a:cubicBezTo>
                  <a:cubicBezTo>
                    <a:pt x="33" y="27"/>
                    <a:pt x="32" y="24"/>
                    <a:pt x="33" y="24"/>
                  </a:cubicBezTo>
                  <a:cubicBezTo>
                    <a:pt x="35" y="24"/>
                    <a:pt x="36" y="26"/>
                    <a:pt x="38" y="26"/>
                  </a:cubicBezTo>
                  <a:cubicBezTo>
                    <a:pt x="39" y="25"/>
                    <a:pt x="41" y="24"/>
                    <a:pt x="42" y="23"/>
                  </a:cubicBezTo>
                  <a:cubicBezTo>
                    <a:pt x="43" y="22"/>
                    <a:pt x="43" y="19"/>
                    <a:pt x="45" y="19"/>
                  </a:cubicBezTo>
                  <a:cubicBezTo>
                    <a:pt x="47" y="18"/>
                    <a:pt x="49" y="19"/>
                    <a:pt x="51" y="19"/>
                  </a:cubicBezTo>
                  <a:cubicBezTo>
                    <a:pt x="53" y="19"/>
                    <a:pt x="54" y="18"/>
                    <a:pt x="55" y="18"/>
                  </a:cubicBezTo>
                  <a:cubicBezTo>
                    <a:pt x="57" y="19"/>
                    <a:pt x="57" y="22"/>
                    <a:pt x="59" y="23"/>
                  </a:cubicBezTo>
                  <a:cubicBezTo>
                    <a:pt x="61" y="23"/>
                    <a:pt x="63" y="22"/>
                    <a:pt x="64" y="2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1" name="Croatia">
              <a:extLst>
                <a:ext uri="{FF2B5EF4-FFF2-40B4-BE49-F238E27FC236}">
                  <a16:creationId xmlns:a16="http://schemas.microsoft.com/office/drawing/2014/main" id="{E572DBC1-1803-48A9-8B42-BC1B0F0BC6F4}"/>
                </a:ext>
              </a:extLst>
            </p:cNvPr>
            <p:cNvSpPr>
              <a:spLocks noChangeAspect="1"/>
            </p:cNvSpPr>
            <p:nvPr/>
          </p:nvSpPr>
          <p:spPr bwMode="gray">
            <a:xfrm>
              <a:off x="5318355" y="2779854"/>
              <a:ext cx="129129" cy="110898"/>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2" name="Bosnia and Herzegovina">
              <a:extLst>
                <a:ext uri="{FF2B5EF4-FFF2-40B4-BE49-F238E27FC236}">
                  <a16:creationId xmlns:a16="http://schemas.microsoft.com/office/drawing/2014/main" id="{42A49E97-1B59-4969-9362-86ED6BC8FD87}"/>
                </a:ext>
              </a:extLst>
            </p:cNvPr>
            <p:cNvSpPr>
              <a:spLocks noChangeAspect="1"/>
            </p:cNvSpPr>
            <p:nvPr/>
          </p:nvSpPr>
          <p:spPr bwMode="gray">
            <a:xfrm>
              <a:off x="5366968" y="2820870"/>
              <a:ext cx="89630" cy="85072"/>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3" name="Serbia">
              <a:extLst>
                <a:ext uri="{FF2B5EF4-FFF2-40B4-BE49-F238E27FC236}">
                  <a16:creationId xmlns:a16="http://schemas.microsoft.com/office/drawing/2014/main" id="{446DC0F0-C6E2-48E6-9FD7-78D718B115D6}"/>
                </a:ext>
              </a:extLst>
            </p:cNvPr>
            <p:cNvSpPr>
              <a:spLocks noChangeAspect="1"/>
            </p:cNvSpPr>
            <p:nvPr/>
          </p:nvSpPr>
          <p:spPr bwMode="gray">
            <a:xfrm>
              <a:off x="5429253" y="2790487"/>
              <a:ext cx="100264" cy="135205"/>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4" name="Macedonia">
              <a:extLst>
                <a:ext uri="{FF2B5EF4-FFF2-40B4-BE49-F238E27FC236}">
                  <a16:creationId xmlns:a16="http://schemas.microsoft.com/office/drawing/2014/main" id="{8256E36E-4E1E-48D4-A7FC-C99D188009A3}"/>
                </a:ext>
              </a:extLst>
            </p:cNvPr>
            <p:cNvSpPr>
              <a:spLocks noChangeAspect="1"/>
            </p:cNvSpPr>
            <p:nvPr/>
          </p:nvSpPr>
          <p:spPr bwMode="gray">
            <a:xfrm>
              <a:off x="5476347" y="2908981"/>
              <a:ext cx="54689" cy="47094"/>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5" name="Albania">
              <a:extLst>
                <a:ext uri="{FF2B5EF4-FFF2-40B4-BE49-F238E27FC236}">
                  <a16:creationId xmlns:a16="http://schemas.microsoft.com/office/drawing/2014/main" id="{26F81870-D4E4-414D-8417-8291FB5A912E}"/>
                </a:ext>
              </a:extLst>
            </p:cNvPr>
            <p:cNvSpPr>
              <a:spLocks noChangeAspect="1"/>
            </p:cNvSpPr>
            <p:nvPr/>
          </p:nvSpPr>
          <p:spPr bwMode="gray">
            <a:xfrm>
              <a:off x="5450521" y="2901386"/>
              <a:ext cx="41017" cy="91149"/>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6" name="Bulgaria">
              <a:extLst>
                <a:ext uri="{FF2B5EF4-FFF2-40B4-BE49-F238E27FC236}">
                  <a16:creationId xmlns:a16="http://schemas.microsoft.com/office/drawing/2014/main" id="{07E529AA-8D63-4510-B34F-AAA02E85F246}"/>
                </a:ext>
              </a:extLst>
            </p:cNvPr>
            <p:cNvSpPr>
              <a:spLocks noChangeAspect="1"/>
            </p:cNvSpPr>
            <p:nvPr/>
          </p:nvSpPr>
          <p:spPr bwMode="gray">
            <a:xfrm>
              <a:off x="5511287" y="2851254"/>
              <a:ext cx="141282" cy="92668"/>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7" name="Romania">
              <a:extLst>
                <a:ext uri="{FF2B5EF4-FFF2-40B4-BE49-F238E27FC236}">
                  <a16:creationId xmlns:a16="http://schemas.microsoft.com/office/drawing/2014/main" id="{4FB3F1A5-8A31-4C39-85EE-7D71EDCB82B6}"/>
                </a:ext>
              </a:extLst>
            </p:cNvPr>
            <p:cNvSpPr>
              <a:spLocks noChangeAspect="1"/>
            </p:cNvSpPr>
            <p:nvPr/>
          </p:nvSpPr>
          <p:spPr bwMode="gray">
            <a:xfrm>
              <a:off x="5467232" y="2728203"/>
              <a:ext cx="211163" cy="13824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8" name="Maldova">
              <a:extLst>
                <a:ext uri="{FF2B5EF4-FFF2-40B4-BE49-F238E27FC236}">
                  <a16:creationId xmlns:a16="http://schemas.microsoft.com/office/drawing/2014/main" id="{99CA5305-2F50-4D56-A043-90D75A692EEA}"/>
                </a:ext>
              </a:extLst>
            </p:cNvPr>
            <p:cNvSpPr>
              <a:spLocks noChangeAspect="1"/>
            </p:cNvSpPr>
            <p:nvPr/>
          </p:nvSpPr>
          <p:spPr bwMode="gray">
            <a:xfrm>
              <a:off x="5602436" y="2716050"/>
              <a:ext cx="77477" cy="104821"/>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99" name="Ukraine">
              <a:extLst>
                <a:ext uri="{FF2B5EF4-FFF2-40B4-BE49-F238E27FC236}">
                  <a16:creationId xmlns:a16="http://schemas.microsoft.com/office/drawing/2014/main" id="{F56E7113-0BC9-4099-B1AE-D7860E35D7C9}"/>
                </a:ext>
              </a:extLst>
            </p:cNvPr>
            <p:cNvSpPr>
              <a:spLocks noChangeAspect="1"/>
            </p:cNvSpPr>
            <p:nvPr/>
          </p:nvSpPr>
          <p:spPr bwMode="gray">
            <a:xfrm>
              <a:off x="5505211" y="2591479"/>
              <a:ext cx="390423" cy="255217"/>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0" name="Kazakhstan">
              <a:extLst>
                <a:ext uri="{FF2B5EF4-FFF2-40B4-BE49-F238E27FC236}">
                  <a16:creationId xmlns:a16="http://schemas.microsoft.com/office/drawing/2014/main" id="{8F9BB149-3B2E-4F9C-9EB8-B04448619864}"/>
                </a:ext>
              </a:extLst>
            </p:cNvPr>
            <p:cNvSpPr>
              <a:spLocks noChangeAspect="1"/>
            </p:cNvSpPr>
            <p:nvPr/>
          </p:nvSpPr>
          <p:spPr bwMode="gray">
            <a:xfrm>
              <a:off x="6030837" y="2492734"/>
              <a:ext cx="890223" cy="467899"/>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01" name="Turkey">
              <a:extLst>
                <a:ext uri="{FF2B5EF4-FFF2-40B4-BE49-F238E27FC236}">
                  <a16:creationId xmlns:a16="http://schemas.microsoft.com/office/drawing/2014/main" id="{76354B66-22CA-41CC-9053-462CFDA66097}"/>
                </a:ext>
              </a:extLst>
            </p:cNvPr>
            <p:cNvGrpSpPr/>
            <p:nvPr/>
          </p:nvGrpSpPr>
          <p:grpSpPr bwMode="gray">
            <a:xfrm>
              <a:off x="5597879" y="2915058"/>
              <a:ext cx="425362" cy="189895"/>
              <a:chOff x="4957799" y="2823618"/>
              <a:chExt cx="425362" cy="189895"/>
            </a:xfrm>
            <a:solidFill>
              <a:srgbClr val="DFF0F7"/>
            </a:solidFill>
          </p:grpSpPr>
          <p:sp>
            <p:nvSpPr>
              <p:cNvPr id="415" name="Freeform 2597">
                <a:extLst>
                  <a:ext uri="{FF2B5EF4-FFF2-40B4-BE49-F238E27FC236}">
                    <a16:creationId xmlns:a16="http://schemas.microsoft.com/office/drawing/2014/main" id="{835E0B22-5171-4E48-A03A-C624D60F5DBF}"/>
                  </a:ext>
                </a:extLst>
              </p:cNvPr>
              <p:cNvSpPr>
                <a:spLocks noChangeAspect="1"/>
              </p:cNvSpPr>
              <p:nvPr userDrawn="1"/>
            </p:nvSpPr>
            <p:spPr bwMode="gray">
              <a:xfrm>
                <a:off x="4957799" y="2825138"/>
                <a:ext cx="63804" cy="48613"/>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6" name="Freeform 2603">
                <a:extLst>
                  <a:ext uri="{FF2B5EF4-FFF2-40B4-BE49-F238E27FC236}">
                    <a16:creationId xmlns:a16="http://schemas.microsoft.com/office/drawing/2014/main" id="{E85B9594-0C52-4F3A-82E2-47D636D1EF2A}"/>
                  </a:ext>
                </a:extLst>
              </p:cNvPr>
              <p:cNvSpPr>
                <a:spLocks noChangeAspect="1"/>
              </p:cNvSpPr>
              <p:nvPr userDrawn="1"/>
            </p:nvSpPr>
            <p:spPr bwMode="gray">
              <a:xfrm>
                <a:off x="4960837" y="2823618"/>
                <a:ext cx="422324" cy="189895"/>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02" name="Israel">
              <a:extLst>
                <a:ext uri="{FF2B5EF4-FFF2-40B4-BE49-F238E27FC236}">
                  <a16:creationId xmlns:a16="http://schemas.microsoft.com/office/drawing/2014/main" id="{13C5CD9A-B6F8-4E57-8F8B-2FA19AD341BE}"/>
                </a:ext>
              </a:extLst>
            </p:cNvPr>
            <p:cNvSpPr>
              <a:spLocks noChangeAspect="1"/>
            </p:cNvSpPr>
            <p:nvPr/>
          </p:nvSpPr>
          <p:spPr bwMode="gray">
            <a:xfrm>
              <a:off x="5795369" y="3180910"/>
              <a:ext cx="33421" cy="106340"/>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3" name="West Bank">
              <a:extLst>
                <a:ext uri="{FF2B5EF4-FFF2-40B4-BE49-F238E27FC236}">
                  <a16:creationId xmlns:a16="http://schemas.microsoft.com/office/drawing/2014/main" id="{DF81DAA4-836B-4C83-B98E-AFDA2B8B77F3}"/>
                </a:ext>
              </a:extLst>
            </p:cNvPr>
            <p:cNvSpPr>
              <a:spLocks noChangeAspect="1"/>
            </p:cNvSpPr>
            <p:nvPr/>
          </p:nvSpPr>
          <p:spPr bwMode="gray">
            <a:xfrm>
              <a:off x="5813598" y="3202178"/>
              <a:ext cx="10635" cy="39498"/>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4" name="Syria">
              <a:extLst>
                <a:ext uri="{FF2B5EF4-FFF2-40B4-BE49-F238E27FC236}">
                  <a16:creationId xmlns:a16="http://schemas.microsoft.com/office/drawing/2014/main" id="{C21F0A7D-0863-4296-A533-F48B4EA9782E}"/>
                </a:ext>
              </a:extLst>
            </p:cNvPr>
            <p:cNvSpPr>
              <a:spLocks noChangeAspect="1"/>
            </p:cNvSpPr>
            <p:nvPr/>
          </p:nvSpPr>
          <p:spPr bwMode="gray">
            <a:xfrm>
              <a:off x="5824232" y="3062416"/>
              <a:ext cx="145839" cy="151915"/>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5" name="Lebanon">
              <a:extLst>
                <a:ext uri="{FF2B5EF4-FFF2-40B4-BE49-F238E27FC236}">
                  <a16:creationId xmlns:a16="http://schemas.microsoft.com/office/drawing/2014/main" id="{0BD85E1E-E83F-4CB7-A4AF-2C8A1882BD4B}"/>
                </a:ext>
              </a:extLst>
            </p:cNvPr>
            <p:cNvSpPr>
              <a:spLocks noChangeAspect="1"/>
            </p:cNvSpPr>
            <p:nvPr/>
          </p:nvSpPr>
          <p:spPr bwMode="gray">
            <a:xfrm>
              <a:off x="5816637" y="3142931"/>
              <a:ext cx="33421" cy="4101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6" name="Saudi Arabia">
              <a:extLst>
                <a:ext uri="{FF2B5EF4-FFF2-40B4-BE49-F238E27FC236}">
                  <a16:creationId xmlns:a16="http://schemas.microsoft.com/office/drawing/2014/main" id="{39C44654-3B5A-4422-A6D2-2A48C02687DA}"/>
                </a:ext>
              </a:extLst>
            </p:cNvPr>
            <p:cNvSpPr>
              <a:spLocks noChangeAspect="1"/>
            </p:cNvSpPr>
            <p:nvPr/>
          </p:nvSpPr>
          <p:spPr bwMode="gray">
            <a:xfrm>
              <a:off x="5807522" y="3208255"/>
              <a:ext cx="487648" cy="440554"/>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07" name="Jordan">
              <a:extLst>
                <a:ext uri="{FF2B5EF4-FFF2-40B4-BE49-F238E27FC236}">
                  <a16:creationId xmlns:a16="http://schemas.microsoft.com/office/drawing/2014/main" id="{54C0B749-332E-422C-9786-C9C082539756}"/>
                </a:ext>
              </a:extLst>
            </p:cNvPr>
            <p:cNvSpPr>
              <a:spLocks noChangeAspect="1"/>
            </p:cNvSpPr>
            <p:nvPr/>
          </p:nvSpPr>
          <p:spPr bwMode="gray">
            <a:xfrm>
              <a:off x="5815117" y="3174833"/>
              <a:ext cx="98745" cy="123052"/>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08" name="Egypt">
              <a:extLst>
                <a:ext uri="{FF2B5EF4-FFF2-40B4-BE49-F238E27FC236}">
                  <a16:creationId xmlns:a16="http://schemas.microsoft.com/office/drawing/2014/main" id="{24E78062-ADF8-430E-9320-63FD0BFF91A5}"/>
                </a:ext>
              </a:extLst>
            </p:cNvPr>
            <p:cNvGrpSpPr/>
            <p:nvPr/>
          </p:nvGrpSpPr>
          <p:grpSpPr bwMode="gray">
            <a:xfrm>
              <a:off x="5582687" y="3223446"/>
              <a:ext cx="261294" cy="285600"/>
              <a:chOff x="4942607" y="3132006"/>
              <a:chExt cx="261294" cy="285600"/>
            </a:xfrm>
            <a:solidFill>
              <a:srgbClr val="DFF0F7"/>
            </a:solidFill>
          </p:grpSpPr>
          <p:sp>
            <p:nvSpPr>
              <p:cNvPr id="413" name="Freeform 2604">
                <a:extLst>
                  <a:ext uri="{FF2B5EF4-FFF2-40B4-BE49-F238E27FC236}">
                    <a16:creationId xmlns:a16="http://schemas.microsoft.com/office/drawing/2014/main" id="{6F000C3C-CBBA-4004-80B4-30A4303883BE}"/>
                  </a:ext>
                </a:extLst>
              </p:cNvPr>
              <p:cNvSpPr>
                <a:spLocks noChangeAspect="1"/>
              </p:cNvSpPr>
              <p:nvPr userDrawn="1"/>
            </p:nvSpPr>
            <p:spPr bwMode="gray">
              <a:xfrm>
                <a:off x="4942607" y="3132006"/>
                <a:ext cx="261294" cy="285600"/>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4" name="Freeform 2611">
                <a:extLst>
                  <a:ext uri="{FF2B5EF4-FFF2-40B4-BE49-F238E27FC236}">
                    <a16:creationId xmlns:a16="http://schemas.microsoft.com/office/drawing/2014/main" id="{A8241C6B-E09A-4859-9D10-D0436D4C3706}"/>
                  </a:ext>
                </a:extLst>
              </p:cNvPr>
              <p:cNvSpPr>
                <a:spLocks noChangeAspect="1"/>
              </p:cNvSpPr>
              <p:nvPr userDrawn="1"/>
            </p:nvSpPr>
            <p:spPr bwMode="gray">
              <a:xfrm>
                <a:off x="5111233" y="3147197"/>
                <a:ext cx="63804" cy="97225"/>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09" name="United Arab Emirates">
              <a:extLst>
                <a:ext uri="{FF2B5EF4-FFF2-40B4-BE49-F238E27FC236}">
                  <a16:creationId xmlns:a16="http://schemas.microsoft.com/office/drawing/2014/main" id="{6AE62BD3-7EBC-40E7-B0DD-592FEEC5FECE}"/>
                </a:ext>
              </a:extLst>
            </p:cNvPr>
            <p:cNvSpPr>
              <a:spLocks noChangeAspect="1"/>
            </p:cNvSpPr>
            <p:nvPr/>
          </p:nvSpPr>
          <p:spPr bwMode="gray">
            <a:xfrm>
              <a:off x="6197944" y="3381438"/>
              <a:ext cx="113936" cy="100264"/>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0" name="Iraq">
              <a:extLst>
                <a:ext uri="{FF2B5EF4-FFF2-40B4-BE49-F238E27FC236}">
                  <a16:creationId xmlns:a16="http://schemas.microsoft.com/office/drawing/2014/main" id="{074F3292-E57C-4EE2-8E02-3B54D73E0465}"/>
                </a:ext>
              </a:extLst>
            </p:cNvPr>
            <p:cNvSpPr>
              <a:spLocks noChangeAspect="1"/>
            </p:cNvSpPr>
            <p:nvPr/>
          </p:nvSpPr>
          <p:spPr bwMode="gray">
            <a:xfrm>
              <a:off x="5901710" y="3059377"/>
              <a:ext cx="223316" cy="238507"/>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1" name="Georgia">
              <a:extLst>
                <a:ext uri="{FF2B5EF4-FFF2-40B4-BE49-F238E27FC236}">
                  <a16:creationId xmlns:a16="http://schemas.microsoft.com/office/drawing/2014/main" id="{399C38B1-65FA-4A3F-A63C-C60AEFA49EA5}"/>
                </a:ext>
              </a:extLst>
            </p:cNvPr>
            <p:cNvSpPr>
              <a:spLocks noChangeAspect="1"/>
            </p:cNvSpPr>
            <p:nvPr/>
          </p:nvSpPr>
          <p:spPr bwMode="gray">
            <a:xfrm>
              <a:off x="5906267" y="2874042"/>
              <a:ext cx="151915" cy="7747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2" name="Armenia">
              <a:extLst>
                <a:ext uri="{FF2B5EF4-FFF2-40B4-BE49-F238E27FC236}">
                  <a16:creationId xmlns:a16="http://schemas.microsoft.com/office/drawing/2014/main" id="{FE43503D-1752-43CD-91F6-83645325F51E}"/>
                </a:ext>
              </a:extLst>
            </p:cNvPr>
            <p:cNvSpPr>
              <a:spLocks noChangeAspect="1"/>
            </p:cNvSpPr>
            <p:nvPr/>
          </p:nvSpPr>
          <p:spPr bwMode="gray">
            <a:xfrm>
              <a:off x="5986782" y="2943922"/>
              <a:ext cx="74439" cy="74439"/>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13" name="Azerbaijan">
              <a:extLst>
                <a:ext uri="{FF2B5EF4-FFF2-40B4-BE49-F238E27FC236}">
                  <a16:creationId xmlns:a16="http://schemas.microsoft.com/office/drawing/2014/main" id="{4B434B3A-F73A-4A61-929F-E4726F15FC3C}"/>
                </a:ext>
              </a:extLst>
            </p:cNvPr>
            <p:cNvGrpSpPr/>
            <p:nvPr/>
          </p:nvGrpSpPr>
          <p:grpSpPr bwMode="gray">
            <a:xfrm>
              <a:off x="6020203" y="2924173"/>
              <a:ext cx="121533" cy="104821"/>
              <a:chOff x="5380123" y="2832733"/>
              <a:chExt cx="121533" cy="104821"/>
            </a:xfrm>
            <a:solidFill>
              <a:srgbClr val="DFF0F7"/>
            </a:solidFill>
          </p:grpSpPr>
          <p:sp>
            <p:nvSpPr>
              <p:cNvPr id="411" name="Freeform 2618">
                <a:extLst>
                  <a:ext uri="{FF2B5EF4-FFF2-40B4-BE49-F238E27FC236}">
                    <a16:creationId xmlns:a16="http://schemas.microsoft.com/office/drawing/2014/main" id="{F8C03F15-11F5-4F0A-B912-94BDC3D31354}"/>
                  </a:ext>
                </a:extLst>
              </p:cNvPr>
              <p:cNvSpPr>
                <a:spLocks noChangeAspect="1"/>
              </p:cNvSpPr>
              <p:nvPr userDrawn="1"/>
            </p:nvSpPr>
            <p:spPr bwMode="gray">
              <a:xfrm>
                <a:off x="5380123" y="2899575"/>
                <a:ext cx="31903" cy="27345"/>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2" name="Freeform">
                <a:extLst>
                  <a:ext uri="{FF2B5EF4-FFF2-40B4-BE49-F238E27FC236}">
                    <a16:creationId xmlns:a16="http://schemas.microsoft.com/office/drawing/2014/main" id="{F32AB5D4-1623-40AF-B671-77188E978096}"/>
                  </a:ext>
                </a:extLst>
              </p:cNvPr>
              <p:cNvSpPr>
                <a:spLocks noChangeAspect="1"/>
              </p:cNvSpPr>
              <p:nvPr userDrawn="1"/>
            </p:nvSpPr>
            <p:spPr bwMode="gray">
              <a:xfrm>
                <a:off x="5380123" y="2832733"/>
                <a:ext cx="121533" cy="104821"/>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14" name="Turkmenistan">
              <a:extLst>
                <a:ext uri="{FF2B5EF4-FFF2-40B4-BE49-F238E27FC236}">
                  <a16:creationId xmlns:a16="http://schemas.microsoft.com/office/drawing/2014/main" id="{23DD3355-00D1-4559-93AF-314B49379A69}"/>
                </a:ext>
              </a:extLst>
            </p:cNvPr>
            <p:cNvSpPr>
              <a:spLocks noChangeAspect="1"/>
            </p:cNvSpPr>
            <p:nvPr/>
          </p:nvSpPr>
          <p:spPr bwMode="gray">
            <a:xfrm>
              <a:off x="6185790" y="2899867"/>
              <a:ext cx="326618" cy="223316"/>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5" name="Uzbekistan">
              <a:extLst>
                <a:ext uri="{FF2B5EF4-FFF2-40B4-BE49-F238E27FC236}">
                  <a16:creationId xmlns:a16="http://schemas.microsoft.com/office/drawing/2014/main" id="{35F96F15-F04D-4971-BF33-B989EB2EDD05}"/>
                </a:ext>
              </a:extLst>
            </p:cNvPr>
            <p:cNvSpPr>
              <a:spLocks noChangeAspect="1"/>
            </p:cNvSpPr>
            <p:nvPr/>
          </p:nvSpPr>
          <p:spPr bwMode="gray">
            <a:xfrm>
              <a:off x="6254152" y="2808717"/>
              <a:ext cx="394980" cy="255217"/>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6" name="Afghanistan">
              <a:extLst>
                <a:ext uri="{FF2B5EF4-FFF2-40B4-BE49-F238E27FC236}">
                  <a16:creationId xmlns:a16="http://schemas.microsoft.com/office/drawing/2014/main" id="{E0AD1CDA-D290-456C-A2EE-7152AF24E9FA}"/>
                </a:ext>
              </a:extLst>
            </p:cNvPr>
            <p:cNvSpPr>
              <a:spLocks noChangeAspect="1"/>
            </p:cNvSpPr>
            <p:nvPr/>
          </p:nvSpPr>
          <p:spPr bwMode="gray">
            <a:xfrm>
              <a:off x="6380242" y="3027475"/>
              <a:ext cx="315983" cy="256737"/>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7" name="Pakistan">
              <a:extLst>
                <a:ext uri="{FF2B5EF4-FFF2-40B4-BE49-F238E27FC236}">
                  <a16:creationId xmlns:a16="http://schemas.microsoft.com/office/drawing/2014/main" id="{990DB3F5-6F08-4A86-9A4D-B248807B0D64}"/>
                </a:ext>
              </a:extLst>
            </p:cNvPr>
            <p:cNvSpPr>
              <a:spLocks noChangeAspect="1"/>
            </p:cNvSpPr>
            <p:nvPr/>
          </p:nvSpPr>
          <p:spPr bwMode="gray">
            <a:xfrm>
              <a:off x="6398472" y="3071530"/>
              <a:ext cx="367635" cy="376750"/>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8" name="Mongolia">
              <a:extLst>
                <a:ext uri="{FF2B5EF4-FFF2-40B4-BE49-F238E27FC236}">
                  <a16:creationId xmlns:a16="http://schemas.microsoft.com/office/drawing/2014/main" id="{CB181B31-AC1A-4EC0-A5F8-D02E9144C263}"/>
                </a:ext>
              </a:extLst>
            </p:cNvPr>
            <p:cNvSpPr>
              <a:spLocks noChangeAspect="1"/>
            </p:cNvSpPr>
            <p:nvPr/>
          </p:nvSpPr>
          <p:spPr bwMode="gray">
            <a:xfrm>
              <a:off x="6933213" y="2600594"/>
              <a:ext cx="717039" cy="337251"/>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19" name="Kyrgyzstan">
              <a:extLst>
                <a:ext uri="{FF2B5EF4-FFF2-40B4-BE49-F238E27FC236}">
                  <a16:creationId xmlns:a16="http://schemas.microsoft.com/office/drawing/2014/main" id="{3C1CA487-040D-43B7-83BB-9FCFB1795CEF}"/>
                </a:ext>
              </a:extLst>
            </p:cNvPr>
            <p:cNvSpPr>
              <a:spLocks noChangeAspect="1"/>
            </p:cNvSpPr>
            <p:nvPr/>
          </p:nvSpPr>
          <p:spPr bwMode="gray">
            <a:xfrm>
              <a:off x="6561021" y="2883157"/>
              <a:ext cx="238507" cy="123052"/>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0" name="Tajikistan">
              <a:extLst>
                <a:ext uri="{FF2B5EF4-FFF2-40B4-BE49-F238E27FC236}">
                  <a16:creationId xmlns:a16="http://schemas.microsoft.com/office/drawing/2014/main" id="{51DA07D8-13D2-45CA-B9D9-2A3A02653012}"/>
                </a:ext>
              </a:extLst>
            </p:cNvPr>
            <p:cNvSpPr>
              <a:spLocks noChangeAspect="1"/>
            </p:cNvSpPr>
            <p:nvPr/>
          </p:nvSpPr>
          <p:spPr bwMode="gray">
            <a:xfrm>
              <a:off x="6524561" y="2957594"/>
              <a:ext cx="180780" cy="12457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1" name="India">
              <a:extLst>
                <a:ext uri="{FF2B5EF4-FFF2-40B4-BE49-F238E27FC236}">
                  <a16:creationId xmlns:a16="http://schemas.microsoft.com/office/drawing/2014/main" id="{24E850C8-3A4A-490F-BE80-23DF49BC50BC}"/>
                </a:ext>
              </a:extLst>
            </p:cNvPr>
            <p:cNvSpPr>
              <a:spLocks noChangeAspect="1"/>
            </p:cNvSpPr>
            <p:nvPr/>
          </p:nvSpPr>
          <p:spPr bwMode="gray">
            <a:xfrm>
              <a:off x="6576212" y="3117106"/>
              <a:ext cx="657793" cy="750460"/>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2" name="Bhutan">
              <a:extLst>
                <a:ext uri="{FF2B5EF4-FFF2-40B4-BE49-F238E27FC236}">
                  <a16:creationId xmlns:a16="http://schemas.microsoft.com/office/drawing/2014/main" id="{FFC02342-CECD-49C2-BBE4-3CBEE2EB2884}"/>
                </a:ext>
              </a:extLst>
            </p:cNvPr>
            <p:cNvSpPr>
              <a:spLocks noChangeAspect="1"/>
            </p:cNvSpPr>
            <p:nvPr/>
          </p:nvSpPr>
          <p:spPr bwMode="gray">
            <a:xfrm>
              <a:off x="7041072" y="3323711"/>
              <a:ext cx="77477" cy="45574"/>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3" name="Nepal">
              <a:extLst>
                <a:ext uri="{FF2B5EF4-FFF2-40B4-BE49-F238E27FC236}">
                  <a16:creationId xmlns:a16="http://schemas.microsoft.com/office/drawing/2014/main" id="{3BA474C7-6ABC-4247-A051-6D18449168F8}"/>
                </a:ext>
              </a:extLst>
            </p:cNvPr>
            <p:cNvSpPr>
              <a:spLocks noChangeAspect="1"/>
            </p:cNvSpPr>
            <p:nvPr/>
          </p:nvSpPr>
          <p:spPr bwMode="gray">
            <a:xfrm>
              <a:off x="6839026" y="3265982"/>
              <a:ext cx="186856" cy="115456"/>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4" name="Myanmar">
              <a:extLst>
                <a:ext uri="{FF2B5EF4-FFF2-40B4-BE49-F238E27FC236}">
                  <a16:creationId xmlns:a16="http://schemas.microsoft.com/office/drawing/2014/main" id="{711F4188-1C4D-403C-9285-FBEBAA6E2F1B}"/>
                </a:ext>
              </a:extLst>
            </p:cNvPr>
            <p:cNvSpPr>
              <a:spLocks noChangeAspect="1"/>
            </p:cNvSpPr>
            <p:nvPr/>
          </p:nvSpPr>
          <p:spPr bwMode="gray">
            <a:xfrm>
              <a:off x="7127664" y="3319153"/>
              <a:ext cx="206605" cy="499801"/>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25" name="Malaysia">
              <a:extLst>
                <a:ext uri="{FF2B5EF4-FFF2-40B4-BE49-F238E27FC236}">
                  <a16:creationId xmlns:a16="http://schemas.microsoft.com/office/drawing/2014/main" id="{CD78FD4B-A1A0-40BC-A7E2-29E4761F5B93}"/>
                </a:ext>
              </a:extLst>
            </p:cNvPr>
            <p:cNvGrpSpPr/>
            <p:nvPr/>
          </p:nvGrpSpPr>
          <p:grpSpPr bwMode="gray">
            <a:xfrm>
              <a:off x="7335789" y="3894911"/>
              <a:ext cx="446630" cy="159512"/>
              <a:chOff x="6695709" y="3803471"/>
              <a:chExt cx="446630" cy="159512"/>
            </a:xfrm>
            <a:solidFill>
              <a:srgbClr val="DFF0F7"/>
            </a:solidFill>
          </p:grpSpPr>
          <p:sp>
            <p:nvSpPr>
              <p:cNvPr id="409" name="Freeform 2634">
                <a:extLst>
                  <a:ext uri="{FF2B5EF4-FFF2-40B4-BE49-F238E27FC236}">
                    <a16:creationId xmlns:a16="http://schemas.microsoft.com/office/drawing/2014/main" id="{294E121A-A640-4EB6-A606-9F5AC07AF283}"/>
                  </a:ext>
                </a:extLst>
              </p:cNvPr>
              <p:cNvSpPr>
                <a:spLocks noChangeAspect="1"/>
              </p:cNvSpPr>
              <p:nvPr userDrawn="1"/>
            </p:nvSpPr>
            <p:spPr bwMode="gray">
              <a:xfrm>
                <a:off x="6920543" y="3803471"/>
                <a:ext cx="221796" cy="159512"/>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10" name="Freeform 2635">
                <a:extLst>
                  <a:ext uri="{FF2B5EF4-FFF2-40B4-BE49-F238E27FC236}">
                    <a16:creationId xmlns:a16="http://schemas.microsoft.com/office/drawing/2014/main" id="{52709317-DCD6-4490-A06E-B6C87CB792C9}"/>
                  </a:ext>
                </a:extLst>
              </p:cNvPr>
              <p:cNvSpPr>
                <a:spLocks noChangeAspect="1"/>
              </p:cNvSpPr>
              <p:nvPr userDrawn="1"/>
            </p:nvSpPr>
            <p:spPr bwMode="gray">
              <a:xfrm>
                <a:off x="6695709" y="3812586"/>
                <a:ext cx="100264" cy="133686"/>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26" name="Thailand">
              <a:extLst>
                <a:ext uri="{FF2B5EF4-FFF2-40B4-BE49-F238E27FC236}">
                  <a16:creationId xmlns:a16="http://schemas.microsoft.com/office/drawing/2014/main" id="{74D4BD69-8AA4-4918-B76C-F663F38E3CDC}"/>
                </a:ext>
              </a:extLst>
            </p:cNvPr>
            <p:cNvSpPr>
              <a:spLocks noChangeAspect="1"/>
            </p:cNvSpPr>
            <p:nvPr/>
          </p:nvSpPr>
          <p:spPr bwMode="gray">
            <a:xfrm>
              <a:off x="7255272" y="3542468"/>
              <a:ext cx="195971" cy="393461"/>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7" name="Laos">
              <a:extLst>
                <a:ext uri="{FF2B5EF4-FFF2-40B4-BE49-F238E27FC236}">
                  <a16:creationId xmlns:a16="http://schemas.microsoft.com/office/drawing/2014/main" id="{A5A28B4B-4852-4A7E-B6C1-8C9781350878}"/>
                </a:ext>
              </a:extLst>
            </p:cNvPr>
            <p:cNvSpPr>
              <a:spLocks noChangeAspect="1"/>
            </p:cNvSpPr>
            <p:nvPr/>
          </p:nvSpPr>
          <p:spPr bwMode="gray">
            <a:xfrm>
              <a:off x="7313001" y="3483220"/>
              <a:ext cx="183818" cy="233949"/>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8" name="Cambodia">
              <a:extLst>
                <a:ext uri="{FF2B5EF4-FFF2-40B4-BE49-F238E27FC236}">
                  <a16:creationId xmlns:a16="http://schemas.microsoft.com/office/drawing/2014/main" id="{941DDBB2-B562-45F4-ADD2-EE33C16538D3}"/>
                </a:ext>
              </a:extLst>
            </p:cNvPr>
            <p:cNvSpPr>
              <a:spLocks noChangeAspect="1"/>
            </p:cNvSpPr>
            <p:nvPr/>
          </p:nvSpPr>
          <p:spPr bwMode="gray">
            <a:xfrm>
              <a:off x="7378325" y="3697421"/>
              <a:ext cx="126091" cy="109378"/>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29" name="Vietnam">
              <a:extLst>
                <a:ext uri="{FF2B5EF4-FFF2-40B4-BE49-F238E27FC236}">
                  <a16:creationId xmlns:a16="http://schemas.microsoft.com/office/drawing/2014/main" id="{6BED2B73-CD0F-4998-9A36-0D2C5B47B85C}"/>
                </a:ext>
              </a:extLst>
            </p:cNvPr>
            <p:cNvSpPr>
              <a:spLocks noChangeAspect="1"/>
            </p:cNvSpPr>
            <p:nvPr/>
          </p:nvSpPr>
          <p:spPr bwMode="gray">
            <a:xfrm>
              <a:off x="7355537" y="3457395"/>
              <a:ext cx="185337" cy="399538"/>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0" name="North Korea">
              <a:extLst>
                <a:ext uri="{FF2B5EF4-FFF2-40B4-BE49-F238E27FC236}">
                  <a16:creationId xmlns:a16="http://schemas.microsoft.com/office/drawing/2014/main" id="{7D16213E-29E1-4679-A4DA-E1D80C04DDFA}"/>
                </a:ext>
              </a:extLst>
            </p:cNvPr>
            <p:cNvSpPr>
              <a:spLocks noChangeAspect="1"/>
            </p:cNvSpPr>
            <p:nvPr/>
          </p:nvSpPr>
          <p:spPr bwMode="gray">
            <a:xfrm>
              <a:off x="7788496" y="2889233"/>
              <a:ext cx="118494" cy="167107"/>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1" name="South Korea">
              <a:extLst>
                <a:ext uri="{FF2B5EF4-FFF2-40B4-BE49-F238E27FC236}">
                  <a16:creationId xmlns:a16="http://schemas.microsoft.com/office/drawing/2014/main" id="{8206AFE5-EC26-42BE-AD6D-896CFDC0B9EA}"/>
                </a:ext>
              </a:extLst>
            </p:cNvPr>
            <p:cNvSpPr>
              <a:spLocks noChangeAspect="1"/>
            </p:cNvSpPr>
            <p:nvPr/>
          </p:nvSpPr>
          <p:spPr bwMode="gray">
            <a:xfrm>
              <a:off x="7843185" y="3027475"/>
              <a:ext cx="85072" cy="126091"/>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2" name="Belarus">
              <a:extLst>
                <a:ext uri="{FF2B5EF4-FFF2-40B4-BE49-F238E27FC236}">
                  <a16:creationId xmlns:a16="http://schemas.microsoft.com/office/drawing/2014/main" id="{EBD8A8A3-3F3A-4214-A9FF-3A98D7DF4CB7}"/>
                </a:ext>
              </a:extLst>
            </p:cNvPr>
            <p:cNvSpPr>
              <a:spLocks noChangeAspect="1"/>
            </p:cNvSpPr>
            <p:nvPr/>
          </p:nvSpPr>
          <p:spPr bwMode="gray">
            <a:xfrm>
              <a:off x="5521922" y="2469947"/>
              <a:ext cx="203566" cy="159512"/>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3" name="Poland">
              <a:extLst>
                <a:ext uri="{FF2B5EF4-FFF2-40B4-BE49-F238E27FC236}">
                  <a16:creationId xmlns:a16="http://schemas.microsoft.com/office/drawing/2014/main" id="{6F687954-D952-4542-8F92-1957E89A622D}"/>
                </a:ext>
              </a:extLst>
            </p:cNvPr>
            <p:cNvSpPr>
              <a:spLocks noChangeAspect="1"/>
            </p:cNvSpPr>
            <p:nvPr/>
          </p:nvSpPr>
          <p:spPr bwMode="gray">
            <a:xfrm>
              <a:off x="5327470" y="2515522"/>
              <a:ext cx="218758" cy="185337"/>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4" name="Lithuania">
              <a:extLst>
                <a:ext uri="{FF2B5EF4-FFF2-40B4-BE49-F238E27FC236}">
                  <a16:creationId xmlns:a16="http://schemas.microsoft.com/office/drawing/2014/main" id="{CF1BBD91-5105-4FAA-B82E-0208520E8D59}"/>
                </a:ext>
              </a:extLst>
            </p:cNvPr>
            <p:cNvSpPr>
              <a:spLocks noChangeAspect="1"/>
            </p:cNvSpPr>
            <p:nvPr/>
          </p:nvSpPr>
          <p:spPr bwMode="gray">
            <a:xfrm>
              <a:off x="5468751" y="2459313"/>
              <a:ext cx="127609" cy="86592"/>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5" name="Latvia">
              <a:extLst>
                <a:ext uri="{FF2B5EF4-FFF2-40B4-BE49-F238E27FC236}">
                  <a16:creationId xmlns:a16="http://schemas.microsoft.com/office/drawing/2014/main" id="{C6B0FC56-E8C2-42AC-949F-D55255A69EBD}"/>
                </a:ext>
              </a:extLst>
            </p:cNvPr>
            <p:cNvSpPr>
              <a:spLocks noChangeAspect="1"/>
            </p:cNvSpPr>
            <p:nvPr/>
          </p:nvSpPr>
          <p:spPr bwMode="gray">
            <a:xfrm>
              <a:off x="5467232" y="2401585"/>
              <a:ext cx="156473" cy="91149"/>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6" name="Estonia">
              <a:extLst>
                <a:ext uri="{FF2B5EF4-FFF2-40B4-BE49-F238E27FC236}">
                  <a16:creationId xmlns:a16="http://schemas.microsoft.com/office/drawing/2014/main" id="{C7CB19FE-9AF1-4098-8481-B619F316C3D8}"/>
                </a:ext>
              </a:extLst>
            </p:cNvPr>
            <p:cNvSpPr>
              <a:spLocks noChangeAspect="1"/>
            </p:cNvSpPr>
            <p:nvPr/>
          </p:nvSpPr>
          <p:spPr bwMode="gray">
            <a:xfrm>
              <a:off x="5515845" y="2354491"/>
              <a:ext cx="97225" cy="68362"/>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7" name="Finland">
              <a:extLst>
                <a:ext uri="{FF2B5EF4-FFF2-40B4-BE49-F238E27FC236}">
                  <a16:creationId xmlns:a16="http://schemas.microsoft.com/office/drawing/2014/main" id="{94ACDE8D-D87D-41C2-A500-62853B630B6E}"/>
                </a:ext>
              </a:extLst>
            </p:cNvPr>
            <p:cNvSpPr>
              <a:spLocks noChangeAspect="1"/>
            </p:cNvSpPr>
            <p:nvPr/>
          </p:nvSpPr>
          <p:spPr bwMode="gray">
            <a:xfrm>
              <a:off x="5442926" y="1962551"/>
              <a:ext cx="232431" cy="384346"/>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8" name="Sweden">
              <a:extLst>
                <a:ext uri="{FF2B5EF4-FFF2-40B4-BE49-F238E27FC236}">
                  <a16:creationId xmlns:a16="http://schemas.microsoft.com/office/drawing/2014/main" id="{8E4DF5A2-103D-462A-8AD4-E566BA924756}"/>
                </a:ext>
              </a:extLst>
            </p:cNvPr>
            <p:cNvSpPr>
              <a:spLocks noChangeAspect="1"/>
            </p:cNvSpPr>
            <p:nvPr/>
          </p:nvSpPr>
          <p:spPr bwMode="gray">
            <a:xfrm>
              <a:off x="5256070" y="2000529"/>
              <a:ext cx="259775" cy="499801"/>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39" name="Germany">
              <a:extLst>
                <a:ext uri="{FF2B5EF4-FFF2-40B4-BE49-F238E27FC236}">
                  <a16:creationId xmlns:a16="http://schemas.microsoft.com/office/drawing/2014/main" id="{7C0B90B5-A2DB-458C-9063-5BB6ADBF0AFC}"/>
                </a:ext>
              </a:extLst>
            </p:cNvPr>
            <p:cNvSpPr>
              <a:spLocks noChangeAspect="1"/>
            </p:cNvSpPr>
            <p:nvPr/>
          </p:nvSpPr>
          <p:spPr bwMode="gray">
            <a:xfrm>
              <a:off x="5149729" y="2510964"/>
              <a:ext cx="197490" cy="244584"/>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40" name="Belgium">
              <a:extLst>
                <a:ext uri="{FF2B5EF4-FFF2-40B4-BE49-F238E27FC236}">
                  <a16:creationId xmlns:a16="http://schemas.microsoft.com/office/drawing/2014/main" id="{D5C6A3F6-9E3C-47BB-9275-6413ECFEEA2B}"/>
                </a:ext>
              </a:extLst>
            </p:cNvPr>
            <p:cNvSpPr>
              <a:spLocks noChangeAspect="1"/>
            </p:cNvSpPr>
            <p:nvPr/>
          </p:nvSpPr>
          <p:spPr bwMode="gray">
            <a:xfrm>
              <a:off x="5076810" y="2623381"/>
              <a:ext cx="83553" cy="59247"/>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41" name="Netherlands">
              <a:extLst>
                <a:ext uri="{FF2B5EF4-FFF2-40B4-BE49-F238E27FC236}">
                  <a16:creationId xmlns:a16="http://schemas.microsoft.com/office/drawing/2014/main" id="{0AD32CEB-145D-4D2F-8497-722CB5452D34}"/>
                </a:ext>
              </a:extLst>
            </p:cNvPr>
            <p:cNvSpPr>
              <a:spLocks noChangeAspect="1"/>
            </p:cNvSpPr>
            <p:nvPr/>
          </p:nvSpPr>
          <p:spPr bwMode="gray">
            <a:xfrm>
              <a:off x="5113269" y="2559576"/>
              <a:ext cx="63804" cy="85072"/>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42" name="Ireland">
              <a:extLst>
                <a:ext uri="{FF2B5EF4-FFF2-40B4-BE49-F238E27FC236}">
                  <a16:creationId xmlns:a16="http://schemas.microsoft.com/office/drawing/2014/main" id="{52C6940D-F5F4-46F2-A518-ADD8D7492C1F}"/>
                </a:ext>
              </a:extLst>
            </p:cNvPr>
            <p:cNvSpPr>
              <a:spLocks noChangeAspect="1"/>
            </p:cNvSpPr>
            <p:nvPr/>
          </p:nvSpPr>
          <p:spPr bwMode="gray">
            <a:xfrm>
              <a:off x="4791209" y="2492734"/>
              <a:ext cx="101783" cy="132167"/>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43" name="Somalia">
              <a:extLst>
                <a:ext uri="{FF2B5EF4-FFF2-40B4-BE49-F238E27FC236}">
                  <a16:creationId xmlns:a16="http://schemas.microsoft.com/office/drawing/2014/main" id="{D228172E-1D2C-45D5-B6BA-5E5EE7CB4034}"/>
                </a:ext>
              </a:extLst>
            </p:cNvPr>
            <p:cNvSpPr>
              <a:spLocks noChangeAspect="1"/>
            </p:cNvSpPr>
            <p:nvPr/>
          </p:nvSpPr>
          <p:spPr bwMode="gray">
            <a:xfrm>
              <a:off x="5968552" y="3765783"/>
              <a:ext cx="236988" cy="357002"/>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44" name="Lesotho">
              <a:extLst>
                <a:ext uri="{FF2B5EF4-FFF2-40B4-BE49-F238E27FC236}">
                  <a16:creationId xmlns:a16="http://schemas.microsoft.com/office/drawing/2014/main" id="{83771635-E80E-4EF8-AD45-4A9372EC622F}"/>
                </a:ext>
              </a:extLst>
            </p:cNvPr>
            <p:cNvSpPr>
              <a:spLocks noChangeAspect="1"/>
            </p:cNvSpPr>
            <p:nvPr/>
          </p:nvSpPr>
          <p:spPr bwMode="gray">
            <a:xfrm>
              <a:off x="5640415" y="4850456"/>
              <a:ext cx="54689" cy="59247"/>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45" name="Tunisia">
              <a:extLst>
                <a:ext uri="{FF2B5EF4-FFF2-40B4-BE49-F238E27FC236}">
                  <a16:creationId xmlns:a16="http://schemas.microsoft.com/office/drawing/2014/main" id="{A9B76C85-AF4A-48A0-87E2-125051F4A872}"/>
                </a:ext>
              </a:extLst>
            </p:cNvPr>
            <p:cNvGrpSpPr/>
            <p:nvPr/>
          </p:nvGrpSpPr>
          <p:grpSpPr bwMode="gray">
            <a:xfrm>
              <a:off x="5190746" y="3063934"/>
              <a:ext cx="95707" cy="202048"/>
              <a:chOff x="4550666" y="2972494"/>
              <a:chExt cx="95707" cy="202048"/>
            </a:xfrm>
            <a:solidFill>
              <a:srgbClr val="DFF0F7"/>
            </a:solidFill>
          </p:grpSpPr>
          <p:sp>
            <p:nvSpPr>
              <p:cNvPr id="407" name="Freeform 2568">
                <a:extLst>
                  <a:ext uri="{FF2B5EF4-FFF2-40B4-BE49-F238E27FC236}">
                    <a16:creationId xmlns:a16="http://schemas.microsoft.com/office/drawing/2014/main" id="{C8CFAB3F-2C16-4683-A4E0-1A026077B518}"/>
                  </a:ext>
                </a:extLst>
              </p:cNvPr>
              <p:cNvSpPr>
                <a:spLocks noChangeAspect="1"/>
              </p:cNvSpPr>
              <p:nvPr userDrawn="1"/>
            </p:nvSpPr>
            <p:spPr bwMode="gray">
              <a:xfrm>
                <a:off x="4550666" y="2972494"/>
                <a:ext cx="95707" cy="20204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8" name="Freeform 2661">
                <a:extLst>
                  <a:ext uri="{FF2B5EF4-FFF2-40B4-BE49-F238E27FC236}">
                    <a16:creationId xmlns:a16="http://schemas.microsoft.com/office/drawing/2014/main" id="{BA89E8C1-5AD9-4208-97EB-0614861CB2D2}"/>
                  </a:ext>
                </a:extLst>
              </p:cNvPr>
              <p:cNvSpPr>
                <a:spLocks noChangeAspect="1"/>
              </p:cNvSpPr>
              <p:nvPr userDrawn="1"/>
            </p:nvSpPr>
            <p:spPr bwMode="gray">
              <a:xfrm>
                <a:off x="4625105" y="3069721"/>
                <a:ext cx="9115" cy="7596"/>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46" name="Tanzania">
              <a:extLst>
                <a:ext uri="{FF2B5EF4-FFF2-40B4-BE49-F238E27FC236}">
                  <a16:creationId xmlns:a16="http://schemas.microsoft.com/office/drawing/2014/main" id="{A63D431D-ED46-4410-8402-B64BD6466587}"/>
                </a:ext>
              </a:extLst>
            </p:cNvPr>
            <p:cNvGrpSpPr/>
            <p:nvPr/>
          </p:nvGrpSpPr>
          <p:grpSpPr bwMode="gray">
            <a:xfrm>
              <a:off x="5707258" y="4099996"/>
              <a:ext cx="244584" cy="290158"/>
              <a:chOff x="5067178" y="4008556"/>
              <a:chExt cx="244584" cy="290158"/>
            </a:xfrm>
            <a:solidFill>
              <a:srgbClr val="DFF0F7"/>
            </a:solidFill>
          </p:grpSpPr>
          <p:sp>
            <p:nvSpPr>
              <p:cNvPr id="405" name="Freeform 2520">
                <a:extLst>
                  <a:ext uri="{FF2B5EF4-FFF2-40B4-BE49-F238E27FC236}">
                    <a16:creationId xmlns:a16="http://schemas.microsoft.com/office/drawing/2014/main" id="{1AC48A58-ACEE-4787-BC84-F2915CDB218F}"/>
                  </a:ext>
                </a:extLst>
              </p:cNvPr>
              <p:cNvSpPr>
                <a:spLocks noChangeAspect="1"/>
              </p:cNvSpPr>
              <p:nvPr userDrawn="1"/>
            </p:nvSpPr>
            <p:spPr bwMode="gray">
              <a:xfrm>
                <a:off x="5067178" y="4008556"/>
                <a:ext cx="244584" cy="29015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6" name="Freeform 2663">
                <a:extLst>
                  <a:ext uri="{FF2B5EF4-FFF2-40B4-BE49-F238E27FC236}">
                    <a16:creationId xmlns:a16="http://schemas.microsoft.com/office/drawing/2014/main" id="{16BF1033-FBBE-4378-8790-B4C4F37DF076}"/>
                  </a:ext>
                </a:extLst>
              </p:cNvPr>
              <p:cNvSpPr>
                <a:spLocks noChangeAspect="1"/>
              </p:cNvSpPr>
              <p:nvPr userDrawn="1"/>
            </p:nvSpPr>
            <p:spPr bwMode="gray">
              <a:xfrm>
                <a:off x="5288974" y="4134647"/>
                <a:ext cx="10635" cy="22788"/>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47" name="Bangladesh">
              <a:extLst>
                <a:ext uri="{FF2B5EF4-FFF2-40B4-BE49-F238E27FC236}">
                  <a16:creationId xmlns:a16="http://schemas.microsoft.com/office/drawing/2014/main" id="{310DD4AF-350E-4DC9-AB7B-37F08FA541DE}"/>
                </a:ext>
              </a:extLst>
            </p:cNvPr>
            <p:cNvGrpSpPr/>
            <p:nvPr/>
          </p:nvGrpSpPr>
          <p:grpSpPr bwMode="gray">
            <a:xfrm>
              <a:off x="7030438" y="3369285"/>
              <a:ext cx="113936" cy="156473"/>
              <a:chOff x="6390358" y="3277845"/>
              <a:chExt cx="113936" cy="156473"/>
            </a:xfrm>
            <a:solidFill>
              <a:srgbClr val="DFF0F7"/>
            </a:solidFill>
          </p:grpSpPr>
          <p:sp>
            <p:nvSpPr>
              <p:cNvPr id="400" name="Freeform 2632">
                <a:extLst>
                  <a:ext uri="{FF2B5EF4-FFF2-40B4-BE49-F238E27FC236}">
                    <a16:creationId xmlns:a16="http://schemas.microsoft.com/office/drawing/2014/main" id="{F1B0B440-2112-4D39-94E3-E80F0CB9D4D9}"/>
                  </a:ext>
                </a:extLst>
              </p:cNvPr>
              <p:cNvSpPr>
                <a:spLocks noChangeAspect="1"/>
              </p:cNvSpPr>
              <p:nvPr userDrawn="1"/>
            </p:nvSpPr>
            <p:spPr bwMode="gray">
              <a:xfrm>
                <a:off x="6390358" y="3277845"/>
                <a:ext cx="113936" cy="156473"/>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1" name="Freeform 2694">
                <a:extLst>
                  <a:ext uri="{FF2B5EF4-FFF2-40B4-BE49-F238E27FC236}">
                    <a16:creationId xmlns:a16="http://schemas.microsoft.com/office/drawing/2014/main" id="{3E9BEF23-06B4-4C8F-AA10-00DBE4069724}"/>
                  </a:ext>
                </a:extLst>
              </p:cNvPr>
              <p:cNvSpPr>
                <a:spLocks noChangeAspect="1"/>
              </p:cNvSpPr>
              <p:nvPr userDrawn="1"/>
            </p:nvSpPr>
            <p:spPr bwMode="gray">
              <a:xfrm>
                <a:off x="6473912" y="3390262"/>
                <a:ext cx="3038" cy="607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2" name="Freeform 2695">
                <a:extLst>
                  <a:ext uri="{FF2B5EF4-FFF2-40B4-BE49-F238E27FC236}">
                    <a16:creationId xmlns:a16="http://schemas.microsoft.com/office/drawing/2014/main" id="{23ECA822-9B36-4C87-B25E-E6B63EA98E58}"/>
                  </a:ext>
                </a:extLst>
              </p:cNvPr>
              <p:cNvSpPr>
                <a:spLocks noChangeAspect="1"/>
              </p:cNvSpPr>
              <p:nvPr userDrawn="1"/>
            </p:nvSpPr>
            <p:spPr bwMode="gray">
              <a:xfrm>
                <a:off x="6463278" y="3384185"/>
                <a:ext cx="3038" cy="6077"/>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3" name="Freeform 2696">
                <a:extLst>
                  <a:ext uri="{FF2B5EF4-FFF2-40B4-BE49-F238E27FC236}">
                    <a16:creationId xmlns:a16="http://schemas.microsoft.com/office/drawing/2014/main" id="{0E7B3261-5A6B-483E-88B7-BF566AECDB10}"/>
                  </a:ext>
                </a:extLst>
              </p:cNvPr>
              <p:cNvSpPr>
                <a:spLocks noChangeAspect="1"/>
              </p:cNvSpPr>
              <p:nvPr userDrawn="1"/>
            </p:nvSpPr>
            <p:spPr bwMode="gray">
              <a:xfrm>
                <a:off x="6464798" y="3393300"/>
                <a:ext cx="3038" cy="607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404" name="Freeform 2697">
                <a:extLst>
                  <a:ext uri="{FF2B5EF4-FFF2-40B4-BE49-F238E27FC236}">
                    <a16:creationId xmlns:a16="http://schemas.microsoft.com/office/drawing/2014/main" id="{8C161E86-7E59-4D02-823A-6DEEB2291AD4}"/>
                  </a:ext>
                </a:extLst>
              </p:cNvPr>
              <p:cNvSpPr>
                <a:spLocks noChangeAspect="1"/>
              </p:cNvSpPr>
              <p:nvPr userDrawn="1"/>
            </p:nvSpPr>
            <p:spPr bwMode="gray">
              <a:xfrm>
                <a:off x="6454163" y="3384185"/>
                <a:ext cx="6077" cy="15191"/>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48" name="Madagascar">
              <a:extLst>
                <a:ext uri="{FF2B5EF4-FFF2-40B4-BE49-F238E27FC236}">
                  <a16:creationId xmlns:a16="http://schemas.microsoft.com/office/drawing/2014/main" id="{51CE1FA1-415C-44CB-ACCE-0D8F1F5FD563}"/>
                </a:ext>
              </a:extLst>
            </p:cNvPr>
            <p:cNvSpPr>
              <a:spLocks noChangeAspect="1"/>
            </p:cNvSpPr>
            <p:nvPr/>
          </p:nvSpPr>
          <p:spPr bwMode="gray">
            <a:xfrm>
              <a:off x="6014127" y="4397749"/>
              <a:ext cx="173184" cy="370673"/>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49" name="Spain">
              <a:extLst>
                <a:ext uri="{FF2B5EF4-FFF2-40B4-BE49-F238E27FC236}">
                  <a16:creationId xmlns:a16="http://schemas.microsoft.com/office/drawing/2014/main" id="{5DD8A606-7541-416F-9636-DDB5B69B9D9C}"/>
                </a:ext>
              </a:extLst>
            </p:cNvPr>
            <p:cNvGrpSpPr/>
            <p:nvPr/>
          </p:nvGrpSpPr>
          <p:grpSpPr bwMode="gray">
            <a:xfrm>
              <a:off x="4813997" y="2866445"/>
              <a:ext cx="308388" cy="230911"/>
              <a:chOff x="4319588" y="2930525"/>
              <a:chExt cx="322263" cy="241300"/>
            </a:xfrm>
            <a:solidFill>
              <a:srgbClr val="DFF0F7"/>
            </a:solidFill>
          </p:grpSpPr>
          <p:sp>
            <p:nvSpPr>
              <p:cNvPr id="397" name="Freeform 2721">
                <a:extLst>
                  <a:ext uri="{FF2B5EF4-FFF2-40B4-BE49-F238E27FC236}">
                    <a16:creationId xmlns:a16="http://schemas.microsoft.com/office/drawing/2014/main" id="{9B368E9C-C1D2-4C7E-9E09-1889830E676E}"/>
                  </a:ext>
                </a:extLst>
              </p:cNvPr>
              <p:cNvSpPr>
                <a:spLocks noChangeAspect="1"/>
              </p:cNvSpPr>
              <p:nvPr/>
            </p:nvSpPr>
            <p:spPr bwMode="gray">
              <a:xfrm>
                <a:off x="4319588" y="2930525"/>
                <a:ext cx="293688" cy="241300"/>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8" name="Freeform 2723">
                <a:extLst>
                  <a:ext uri="{FF2B5EF4-FFF2-40B4-BE49-F238E27FC236}">
                    <a16:creationId xmlns:a16="http://schemas.microsoft.com/office/drawing/2014/main" id="{F24E6772-B817-4B1D-A4F5-048FA0B13E91}"/>
                  </a:ext>
                </a:extLst>
              </p:cNvPr>
              <p:cNvSpPr>
                <a:spLocks noChangeAspect="1"/>
              </p:cNvSpPr>
              <p:nvPr/>
            </p:nvSpPr>
            <p:spPr bwMode="gray">
              <a:xfrm>
                <a:off x="4591050" y="3051175"/>
                <a:ext cx="28575" cy="22225"/>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 name="Freeform 2724">
                <a:extLst>
                  <a:ext uri="{FF2B5EF4-FFF2-40B4-BE49-F238E27FC236}">
                    <a16:creationId xmlns:a16="http://schemas.microsoft.com/office/drawing/2014/main" id="{6D3AC431-CE3E-4BB4-BB69-2A3D82B1524A}"/>
                  </a:ext>
                </a:extLst>
              </p:cNvPr>
              <p:cNvSpPr>
                <a:spLocks noChangeAspect="1"/>
              </p:cNvSpPr>
              <p:nvPr/>
            </p:nvSpPr>
            <p:spPr bwMode="gray">
              <a:xfrm>
                <a:off x="4627563" y="3048000"/>
                <a:ext cx="14288" cy="11113"/>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50" name="France">
              <a:extLst>
                <a:ext uri="{FF2B5EF4-FFF2-40B4-BE49-F238E27FC236}">
                  <a16:creationId xmlns:a16="http://schemas.microsoft.com/office/drawing/2014/main" id="{8E389698-ABF8-42B0-B599-DE5CE4FA9C54}"/>
                </a:ext>
              </a:extLst>
            </p:cNvPr>
            <p:cNvGrpSpPr/>
            <p:nvPr/>
          </p:nvGrpSpPr>
          <p:grpSpPr bwMode="gray">
            <a:xfrm>
              <a:off x="4915779" y="2634016"/>
              <a:ext cx="317503" cy="305349"/>
              <a:chOff x="4425950" y="2687638"/>
              <a:chExt cx="331788" cy="319087"/>
            </a:xfrm>
            <a:solidFill>
              <a:srgbClr val="DFF0F7"/>
            </a:solidFill>
          </p:grpSpPr>
          <p:sp>
            <p:nvSpPr>
              <p:cNvPr id="395" name="Freeform 2582">
                <a:extLst>
                  <a:ext uri="{FF2B5EF4-FFF2-40B4-BE49-F238E27FC236}">
                    <a16:creationId xmlns:a16="http://schemas.microsoft.com/office/drawing/2014/main" id="{F0F0A666-7F54-40B8-83CA-D47747A447D2}"/>
                  </a:ext>
                </a:extLst>
              </p:cNvPr>
              <p:cNvSpPr>
                <a:spLocks noChangeAspect="1"/>
              </p:cNvSpPr>
              <p:nvPr/>
            </p:nvSpPr>
            <p:spPr bwMode="gray">
              <a:xfrm>
                <a:off x="4425950" y="2687638"/>
                <a:ext cx="298450" cy="285750"/>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6" name="Freeform 2750">
                <a:extLst>
                  <a:ext uri="{FF2B5EF4-FFF2-40B4-BE49-F238E27FC236}">
                    <a16:creationId xmlns:a16="http://schemas.microsoft.com/office/drawing/2014/main" id="{842D9C93-35D6-4346-ACCF-2EE881E6DEF3}"/>
                  </a:ext>
                </a:extLst>
              </p:cNvPr>
              <p:cNvSpPr>
                <a:spLocks noChangeAspect="1"/>
              </p:cNvSpPr>
              <p:nvPr/>
            </p:nvSpPr>
            <p:spPr bwMode="gray">
              <a:xfrm>
                <a:off x="4733925" y="2952750"/>
                <a:ext cx="23813" cy="53975"/>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51" name="Italy">
              <a:extLst>
                <a:ext uri="{FF2B5EF4-FFF2-40B4-BE49-F238E27FC236}">
                  <a16:creationId xmlns:a16="http://schemas.microsoft.com/office/drawing/2014/main" id="{8F715ED5-0652-4D6A-8038-F64262BF4B9A}"/>
                </a:ext>
              </a:extLst>
            </p:cNvPr>
            <p:cNvGrpSpPr/>
            <p:nvPr/>
          </p:nvGrpSpPr>
          <p:grpSpPr bwMode="gray">
            <a:xfrm>
              <a:off x="5169478" y="2763143"/>
              <a:ext cx="264332" cy="319022"/>
              <a:chOff x="4691063" y="2822575"/>
              <a:chExt cx="276225" cy="333376"/>
            </a:xfrm>
            <a:solidFill>
              <a:srgbClr val="DFF0F7"/>
            </a:solidFill>
          </p:grpSpPr>
          <p:sp>
            <p:nvSpPr>
              <p:cNvPr id="392" name="Freeform 2584">
                <a:extLst>
                  <a:ext uri="{FF2B5EF4-FFF2-40B4-BE49-F238E27FC236}">
                    <a16:creationId xmlns:a16="http://schemas.microsoft.com/office/drawing/2014/main" id="{FBCE27F4-F82E-4705-93C6-C90ACEAF5F19}"/>
                  </a:ext>
                </a:extLst>
              </p:cNvPr>
              <p:cNvSpPr>
                <a:spLocks noChangeAspect="1"/>
              </p:cNvSpPr>
              <p:nvPr/>
            </p:nvSpPr>
            <p:spPr bwMode="gray">
              <a:xfrm>
                <a:off x="4691063" y="2822575"/>
                <a:ext cx="276225" cy="293688"/>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3" name="Freeform 2751">
                <a:extLst>
                  <a:ext uri="{FF2B5EF4-FFF2-40B4-BE49-F238E27FC236}">
                    <a16:creationId xmlns:a16="http://schemas.microsoft.com/office/drawing/2014/main" id="{F07256C6-8D32-46E2-87CE-424B4433BD4F}"/>
                  </a:ext>
                </a:extLst>
              </p:cNvPr>
              <p:cNvSpPr>
                <a:spLocks noChangeAspect="1"/>
              </p:cNvSpPr>
              <p:nvPr/>
            </p:nvSpPr>
            <p:spPr bwMode="gray">
              <a:xfrm>
                <a:off x="4724400" y="3011488"/>
                <a:ext cx="41275" cy="74613"/>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4" name="Freeform 2752">
                <a:extLst>
                  <a:ext uri="{FF2B5EF4-FFF2-40B4-BE49-F238E27FC236}">
                    <a16:creationId xmlns:a16="http://schemas.microsoft.com/office/drawing/2014/main" id="{30CA11D0-E0B9-401A-841E-18B1573BBD69}"/>
                  </a:ext>
                </a:extLst>
              </p:cNvPr>
              <p:cNvSpPr>
                <a:spLocks noChangeAspect="1"/>
              </p:cNvSpPr>
              <p:nvPr/>
            </p:nvSpPr>
            <p:spPr bwMode="gray">
              <a:xfrm>
                <a:off x="4827588" y="3103563"/>
                <a:ext cx="73025" cy="52388"/>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52" name="Denmark">
              <a:extLst>
                <a:ext uri="{FF2B5EF4-FFF2-40B4-BE49-F238E27FC236}">
                  <a16:creationId xmlns:a16="http://schemas.microsoft.com/office/drawing/2014/main" id="{4BD08F30-A976-466A-977F-9F864019A88E}"/>
                </a:ext>
              </a:extLst>
            </p:cNvPr>
            <p:cNvGrpSpPr/>
            <p:nvPr/>
          </p:nvGrpSpPr>
          <p:grpSpPr bwMode="gray">
            <a:xfrm>
              <a:off x="5193784" y="2416777"/>
              <a:ext cx="97226" cy="98745"/>
              <a:chOff x="4553704" y="2325337"/>
              <a:chExt cx="97226" cy="98745"/>
            </a:xfrm>
            <a:solidFill>
              <a:srgbClr val="DFF0F7"/>
            </a:solidFill>
          </p:grpSpPr>
          <p:sp>
            <p:nvSpPr>
              <p:cNvPr id="389" name="Freeform 2753">
                <a:extLst>
                  <a:ext uri="{FF2B5EF4-FFF2-40B4-BE49-F238E27FC236}">
                    <a16:creationId xmlns:a16="http://schemas.microsoft.com/office/drawing/2014/main" id="{CEF5A07E-322F-4DE0-8C82-2E78BF5DDA93}"/>
                  </a:ext>
                </a:extLst>
              </p:cNvPr>
              <p:cNvSpPr>
                <a:spLocks noChangeAspect="1"/>
              </p:cNvSpPr>
              <p:nvPr userDrawn="1"/>
            </p:nvSpPr>
            <p:spPr bwMode="gray">
              <a:xfrm>
                <a:off x="4556744" y="2325337"/>
                <a:ext cx="50132" cy="34941"/>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0" name="Freeform 2754">
                <a:extLst>
                  <a:ext uri="{FF2B5EF4-FFF2-40B4-BE49-F238E27FC236}">
                    <a16:creationId xmlns:a16="http://schemas.microsoft.com/office/drawing/2014/main" id="{6533071E-E5E6-4492-825E-C6DC30FB63B1}"/>
                  </a:ext>
                </a:extLst>
              </p:cNvPr>
              <p:cNvSpPr>
                <a:spLocks noChangeAspect="1"/>
              </p:cNvSpPr>
              <p:nvPr userDrawn="1"/>
            </p:nvSpPr>
            <p:spPr bwMode="gray">
              <a:xfrm>
                <a:off x="4553704" y="2349643"/>
                <a:ext cx="62285" cy="74439"/>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1" name="Freeform 2772">
                <a:extLst>
                  <a:ext uri="{FF2B5EF4-FFF2-40B4-BE49-F238E27FC236}">
                    <a16:creationId xmlns:a16="http://schemas.microsoft.com/office/drawing/2014/main" id="{70F103CC-2782-4B02-908E-E17B8518D196}"/>
                  </a:ext>
                </a:extLst>
              </p:cNvPr>
              <p:cNvSpPr>
                <a:spLocks noChangeAspect="1"/>
              </p:cNvSpPr>
              <p:nvPr userDrawn="1"/>
            </p:nvSpPr>
            <p:spPr bwMode="gray">
              <a:xfrm>
                <a:off x="4614471" y="2380026"/>
                <a:ext cx="36459" cy="42536"/>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53" name="United Kingdom">
              <a:extLst>
                <a:ext uri="{FF2B5EF4-FFF2-40B4-BE49-F238E27FC236}">
                  <a16:creationId xmlns:a16="http://schemas.microsoft.com/office/drawing/2014/main" id="{82FA0869-5874-413F-B136-A8F0B78C92EC}"/>
                </a:ext>
              </a:extLst>
            </p:cNvPr>
            <p:cNvGrpSpPr/>
            <p:nvPr/>
          </p:nvGrpSpPr>
          <p:grpSpPr bwMode="gray">
            <a:xfrm>
              <a:off x="4845899" y="2383354"/>
              <a:ext cx="212681" cy="288638"/>
              <a:chOff x="4205819" y="2291914"/>
              <a:chExt cx="212681" cy="288638"/>
            </a:xfrm>
            <a:solidFill>
              <a:srgbClr val="DFF0F7"/>
            </a:solidFill>
          </p:grpSpPr>
          <p:sp>
            <p:nvSpPr>
              <p:cNvPr id="387" name="Freeform 2655">
                <a:extLst>
                  <a:ext uri="{FF2B5EF4-FFF2-40B4-BE49-F238E27FC236}">
                    <a16:creationId xmlns:a16="http://schemas.microsoft.com/office/drawing/2014/main" id="{7CAA156C-5876-4E61-9488-39524D5758A9}"/>
                  </a:ext>
                </a:extLst>
              </p:cNvPr>
              <p:cNvSpPr>
                <a:spLocks noChangeAspect="1"/>
              </p:cNvSpPr>
              <p:nvPr userDrawn="1"/>
            </p:nvSpPr>
            <p:spPr bwMode="gray">
              <a:xfrm>
                <a:off x="4205819" y="2407370"/>
                <a:ext cx="56209" cy="45574"/>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8" name="Freeform 2777">
                <a:extLst>
                  <a:ext uri="{FF2B5EF4-FFF2-40B4-BE49-F238E27FC236}">
                    <a16:creationId xmlns:a16="http://schemas.microsoft.com/office/drawing/2014/main" id="{35C16BED-74D4-4DDA-949D-4C21AF8CB465}"/>
                  </a:ext>
                </a:extLst>
              </p:cNvPr>
              <p:cNvSpPr>
                <a:spLocks noChangeAspect="1"/>
              </p:cNvSpPr>
              <p:nvPr userDrawn="1"/>
            </p:nvSpPr>
            <p:spPr bwMode="gray">
              <a:xfrm>
                <a:off x="4254431" y="2291914"/>
                <a:ext cx="164069" cy="288638"/>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54" name="Greece">
              <a:extLst>
                <a:ext uri="{FF2B5EF4-FFF2-40B4-BE49-F238E27FC236}">
                  <a16:creationId xmlns:a16="http://schemas.microsoft.com/office/drawing/2014/main" id="{5C3BF7C1-DEB3-49A3-8196-BDDC9C75A219}"/>
                </a:ext>
              </a:extLst>
            </p:cNvPr>
            <p:cNvGrpSpPr/>
            <p:nvPr/>
          </p:nvGrpSpPr>
          <p:grpSpPr bwMode="gray">
            <a:xfrm>
              <a:off x="5470271" y="2930250"/>
              <a:ext cx="144320" cy="203566"/>
              <a:chOff x="5005388" y="2997200"/>
              <a:chExt cx="150813" cy="212725"/>
            </a:xfrm>
            <a:solidFill>
              <a:srgbClr val="DFF0F7"/>
            </a:solidFill>
          </p:grpSpPr>
          <p:sp>
            <p:nvSpPr>
              <p:cNvPr id="385" name="Freeform 2596">
                <a:extLst>
                  <a:ext uri="{FF2B5EF4-FFF2-40B4-BE49-F238E27FC236}">
                    <a16:creationId xmlns:a16="http://schemas.microsoft.com/office/drawing/2014/main" id="{68579E29-55D3-404D-AF03-D5C3924BAB43}"/>
                  </a:ext>
                </a:extLst>
              </p:cNvPr>
              <p:cNvSpPr>
                <a:spLocks noChangeAspect="1"/>
              </p:cNvSpPr>
              <p:nvPr/>
            </p:nvSpPr>
            <p:spPr bwMode="gray">
              <a:xfrm>
                <a:off x="5005388" y="2997200"/>
                <a:ext cx="146050" cy="165100"/>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6" name="Freeform 2862">
                <a:extLst>
                  <a:ext uri="{FF2B5EF4-FFF2-40B4-BE49-F238E27FC236}">
                    <a16:creationId xmlns:a16="http://schemas.microsoft.com/office/drawing/2014/main" id="{B159BEB9-AF41-4223-B14D-6941893CD302}"/>
                  </a:ext>
                </a:extLst>
              </p:cNvPr>
              <p:cNvSpPr>
                <a:spLocks noChangeAspect="1"/>
              </p:cNvSpPr>
              <p:nvPr/>
            </p:nvSpPr>
            <p:spPr bwMode="gray">
              <a:xfrm>
                <a:off x="5087938" y="3184525"/>
                <a:ext cx="68263" cy="25400"/>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55" name="Cyprus">
              <a:extLst>
                <a:ext uri="{FF2B5EF4-FFF2-40B4-BE49-F238E27FC236}">
                  <a16:creationId xmlns:a16="http://schemas.microsoft.com/office/drawing/2014/main" id="{9323D42D-A02D-488F-AD59-FA1482DA050B}"/>
                </a:ext>
              </a:extLst>
            </p:cNvPr>
            <p:cNvSpPr>
              <a:spLocks noChangeAspect="1"/>
            </p:cNvSpPr>
            <p:nvPr/>
          </p:nvSpPr>
          <p:spPr bwMode="gray">
            <a:xfrm>
              <a:off x="5743718" y="3109510"/>
              <a:ext cx="57727" cy="34941"/>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56" name="Yemen">
              <a:extLst>
                <a:ext uri="{FF2B5EF4-FFF2-40B4-BE49-F238E27FC236}">
                  <a16:creationId xmlns:a16="http://schemas.microsoft.com/office/drawing/2014/main" id="{42FFDA33-0E29-4108-BCC4-744812B8189D}"/>
                </a:ext>
              </a:extLst>
            </p:cNvPr>
            <p:cNvSpPr>
              <a:spLocks noChangeAspect="1"/>
            </p:cNvSpPr>
            <p:nvPr/>
          </p:nvSpPr>
          <p:spPr bwMode="gray">
            <a:xfrm>
              <a:off x="5998935" y="3575890"/>
              <a:ext cx="244584" cy="171665"/>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57" name="Oman">
              <a:extLst>
                <a:ext uri="{FF2B5EF4-FFF2-40B4-BE49-F238E27FC236}">
                  <a16:creationId xmlns:a16="http://schemas.microsoft.com/office/drawing/2014/main" id="{FD27A3A1-3C2A-4CCC-B5A2-836684E3DCB0}"/>
                </a:ext>
              </a:extLst>
            </p:cNvPr>
            <p:cNvGrpSpPr/>
            <p:nvPr/>
          </p:nvGrpSpPr>
          <p:grpSpPr bwMode="gray">
            <a:xfrm>
              <a:off x="6213135" y="3369285"/>
              <a:ext cx="179260" cy="270409"/>
              <a:chOff x="5573055" y="3277845"/>
              <a:chExt cx="179260" cy="270409"/>
            </a:xfrm>
            <a:solidFill>
              <a:srgbClr val="DFF0F7"/>
            </a:solidFill>
          </p:grpSpPr>
          <p:sp>
            <p:nvSpPr>
              <p:cNvPr id="383" name="Freeform 0001">
                <a:extLst>
                  <a:ext uri="{FF2B5EF4-FFF2-40B4-BE49-F238E27FC236}">
                    <a16:creationId xmlns:a16="http://schemas.microsoft.com/office/drawing/2014/main" id="{335AE56F-A35B-42C5-90EF-6955A289D329}"/>
                  </a:ext>
                </a:extLst>
              </p:cNvPr>
              <p:cNvSpPr>
                <a:spLocks noChangeAspect="1"/>
              </p:cNvSpPr>
              <p:nvPr userDrawn="1"/>
            </p:nvSpPr>
            <p:spPr bwMode="gray">
              <a:xfrm>
                <a:off x="5573055" y="3324938"/>
                <a:ext cx="179260" cy="223316"/>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4" name="Freeform 2873">
                <a:extLst>
                  <a:ext uri="{FF2B5EF4-FFF2-40B4-BE49-F238E27FC236}">
                    <a16:creationId xmlns:a16="http://schemas.microsoft.com/office/drawing/2014/main" id="{C8353514-9C98-4C71-A0D4-2B26F334C81E}"/>
                  </a:ext>
                </a:extLst>
              </p:cNvPr>
              <p:cNvSpPr>
                <a:spLocks noChangeAspect="1"/>
              </p:cNvSpPr>
              <p:nvPr userDrawn="1"/>
            </p:nvSpPr>
            <p:spPr bwMode="gray">
              <a:xfrm>
                <a:off x="5661165" y="3277845"/>
                <a:ext cx="12153" cy="31903"/>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58" name="Qatar">
              <a:extLst>
                <a:ext uri="{FF2B5EF4-FFF2-40B4-BE49-F238E27FC236}">
                  <a16:creationId xmlns:a16="http://schemas.microsoft.com/office/drawing/2014/main" id="{9C66B2EF-5885-4F5A-B69E-A96FE0110A23}"/>
                </a:ext>
              </a:extLst>
            </p:cNvPr>
            <p:cNvSpPr>
              <a:spLocks noChangeAspect="1"/>
            </p:cNvSpPr>
            <p:nvPr/>
          </p:nvSpPr>
          <p:spPr bwMode="gray">
            <a:xfrm>
              <a:off x="6181233" y="3379918"/>
              <a:ext cx="22788" cy="48613"/>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59" name="Kuwait">
              <a:extLst>
                <a:ext uri="{FF2B5EF4-FFF2-40B4-BE49-F238E27FC236}">
                  <a16:creationId xmlns:a16="http://schemas.microsoft.com/office/drawing/2014/main" id="{0B46FD1A-807F-498B-80EF-B3F759746A60}"/>
                </a:ext>
              </a:extLst>
            </p:cNvPr>
            <p:cNvGrpSpPr/>
            <p:nvPr/>
          </p:nvGrpSpPr>
          <p:grpSpPr bwMode="gray">
            <a:xfrm>
              <a:off x="6074892" y="3270539"/>
              <a:ext cx="48613" cy="47094"/>
              <a:chOff x="5434812" y="3179099"/>
              <a:chExt cx="48613" cy="47094"/>
            </a:xfrm>
            <a:solidFill>
              <a:srgbClr val="DFF0F7"/>
            </a:solidFill>
          </p:grpSpPr>
          <p:sp>
            <p:nvSpPr>
              <p:cNvPr id="381" name="Freeform 2614">
                <a:extLst>
                  <a:ext uri="{FF2B5EF4-FFF2-40B4-BE49-F238E27FC236}">
                    <a16:creationId xmlns:a16="http://schemas.microsoft.com/office/drawing/2014/main" id="{CE2F6C9D-9E5F-469C-A735-5E61297F469D}"/>
                  </a:ext>
                </a:extLst>
              </p:cNvPr>
              <p:cNvSpPr>
                <a:spLocks noChangeAspect="1"/>
              </p:cNvSpPr>
              <p:nvPr userDrawn="1"/>
            </p:nvSpPr>
            <p:spPr bwMode="gray">
              <a:xfrm>
                <a:off x="5434812" y="3179099"/>
                <a:ext cx="48613" cy="4709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2" name="Freeform 2875">
                <a:extLst>
                  <a:ext uri="{FF2B5EF4-FFF2-40B4-BE49-F238E27FC236}">
                    <a16:creationId xmlns:a16="http://schemas.microsoft.com/office/drawing/2014/main" id="{E4DF8B72-75A8-4181-80F6-687C62333867}"/>
                  </a:ext>
                </a:extLst>
              </p:cNvPr>
              <p:cNvSpPr>
                <a:spLocks noChangeAspect="1"/>
              </p:cNvSpPr>
              <p:nvPr userDrawn="1"/>
            </p:nvSpPr>
            <p:spPr bwMode="gray">
              <a:xfrm>
                <a:off x="5472791" y="3183657"/>
                <a:ext cx="9115" cy="12153"/>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60" name="Iran">
              <a:extLst>
                <a:ext uri="{FF2B5EF4-FFF2-40B4-BE49-F238E27FC236}">
                  <a16:creationId xmlns:a16="http://schemas.microsoft.com/office/drawing/2014/main" id="{35A790A4-80F0-493B-9904-D6B7B2B4F07C}"/>
                </a:ext>
              </a:extLst>
            </p:cNvPr>
            <p:cNvGrpSpPr/>
            <p:nvPr/>
          </p:nvGrpSpPr>
          <p:grpSpPr bwMode="gray">
            <a:xfrm>
              <a:off x="6001973" y="2987977"/>
              <a:ext cx="457265" cy="423844"/>
              <a:chOff x="5361893" y="2896537"/>
              <a:chExt cx="457265" cy="423844"/>
            </a:xfrm>
            <a:solidFill>
              <a:srgbClr val="DFF0F7"/>
            </a:solidFill>
          </p:grpSpPr>
          <p:sp>
            <p:nvSpPr>
              <p:cNvPr id="379" name="Freeform 0001">
                <a:extLst>
                  <a:ext uri="{FF2B5EF4-FFF2-40B4-BE49-F238E27FC236}">
                    <a16:creationId xmlns:a16="http://schemas.microsoft.com/office/drawing/2014/main" id="{12666502-F9B9-4FE7-A06B-2704DFCE661A}"/>
                  </a:ext>
                </a:extLst>
              </p:cNvPr>
              <p:cNvSpPr>
                <a:spLocks noChangeAspect="1"/>
              </p:cNvSpPr>
              <p:nvPr userDrawn="1"/>
            </p:nvSpPr>
            <p:spPr bwMode="gray">
              <a:xfrm>
                <a:off x="5361893" y="2896537"/>
                <a:ext cx="457265" cy="423844"/>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80" name="Freeform 2877">
                <a:extLst>
                  <a:ext uri="{FF2B5EF4-FFF2-40B4-BE49-F238E27FC236}">
                    <a16:creationId xmlns:a16="http://schemas.microsoft.com/office/drawing/2014/main" id="{EB269EF9-7B09-4BD2-9E4E-C075804F0BA0}"/>
                  </a:ext>
                </a:extLst>
              </p:cNvPr>
              <p:cNvSpPr>
                <a:spLocks noChangeAspect="1"/>
              </p:cNvSpPr>
              <p:nvPr userDrawn="1"/>
            </p:nvSpPr>
            <p:spPr bwMode="gray">
              <a:xfrm>
                <a:off x="5638379" y="3270249"/>
                <a:ext cx="24306" cy="13673"/>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61" name="China">
              <a:extLst>
                <a:ext uri="{FF2B5EF4-FFF2-40B4-BE49-F238E27FC236}">
                  <a16:creationId xmlns:a16="http://schemas.microsoft.com/office/drawing/2014/main" id="{B3250C07-7D4A-4353-A26B-636C2CB7595D}"/>
                </a:ext>
              </a:extLst>
            </p:cNvPr>
            <p:cNvGrpSpPr/>
            <p:nvPr/>
          </p:nvGrpSpPr>
          <p:grpSpPr bwMode="gray">
            <a:xfrm>
              <a:off x="6665842" y="2564134"/>
              <a:ext cx="1298875" cy="1039100"/>
              <a:chOff x="6254750" y="2614613"/>
              <a:chExt cx="1357313" cy="1085850"/>
            </a:xfrm>
            <a:solidFill>
              <a:srgbClr val="DFF0F7"/>
            </a:solidFill>
          </p:grpSpPr>
          <p:sp>
            <p:nvSpPr>
              <p:cNvPr id="377" name="Freeform 2625">
                <a:extLst>
                  <a:ext uri="{FF2B5EF4-FFF2-40B4-BE49-F238E27FC236}">
                    <a16:creationId xmlns:a16="http://schemas.microsoft.com/office/drawing/2014/main" id="{94EFCA55-8579-4750-96DD-72A284C3CE89}"/>
                  </a:ext>
                </a:extLst>
              </p:cNvPr>
              <p:cNvSpPr>
                <a:spLocks noChangeAspect="1"/>
              </p:cNvSpPr>
              <p:nvPr/>
            </p:nvSpPr>
            <p:spPr bwMode="gray">
              <a:xfrm>
                <a:off x="6254750" y="2614613"/>
                <a:ext cx="1357313" cy="1028700"/>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8" name="Freeform 2879">
                <a:extLst>
                  <a:ext uri="{FF2B5EF4-FFF2-40B4-BE49-F238E27FC236}">
                    <a16:creationId xmlns:a16="http://schemas.microsoft.com/office/drawing/2014/main" id="{45804528-1D5E-4A59-A7EC-FE44D0C74E66}"/>
                  </a:ext>
                </a:extLst>
              </p:cNvPr>
              <p:cNvSpPr>
                <a:spLocks noChangeAspect="1"/>
              </p:cNvSpPr>
              <p:nvPr/>
            </p:nvSpPr>
            <p:spPr bwMode="gray">
              <a:xfrm>
                <a:off x="7132638" y="3641725"/>
                <a:ext cx="58738" cy="58738"/>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62" name="Taiwan">
              <a:extLst>
                <a:ext uri="{FF2B5EF4-FFF2-40B4-BE49-F238E27FC236}">
                  <a16:creationId xmlns:a16="http://schemas.microsoft.com/office/drawing/2014/main" id="{55A8E8B4-CC37-4843-84A8-8F5F0F5F053F}"/>
                </a:ext>
              </a:extLst>
            </p:cNvPr>
            <p:cNvSpPr>
              <a:spLocks noChangeAspect="1"/>
            </p:cNvSpPr>
            <p:nvPr/>
          </p:nvSpPr>
          <p:spPr bwMode="gray">
            <a:xfrm>
              <a:off x="7761151" y="3407263"/>
              <a:ext cx="37979" cy="92668"/>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63" name="Japan">
              <a:extLst>
                <a:ext uri="{FF2B5EF4-FFF2-40B4-BE49-F238E27FC236}">
                  <a16:creationId xmlns:a16="http://schemas.microsoft.com/office/drawing/2014/main" id="{A4682B89-D989-4138-887C-91079C3E9029}"/>
                </a:ext>
              </a:extLst>
            </p:cNvPr>
            <p:cNvGrpSpPr/>
            <p:nvPr/>
          </p:nvGrpSpPr>
          <p:grpSpPr bwMode="gray">
            <a:xfrm>
              <a:off x="7940410" y="2816313"/>
              <a:ext cx="305350" cy="431439"/>
              <a:chOff x="7586663" y="2878138"/>
              <a:chExt cx="319088" cy="450850"/>
            </a:xfrm>
            <a:solidFill>
              <a:srgbClr val="DFF0F7"/>
            </a:solidFill>
          </p:grpSpPr>
          <p:sp>
            <p:nvSpPr>
              <p:cNvPr id="373" name="Freeform 2887">
                <a:extLst>
                  <a:ext uri="{FF2B5EF4-FFF2-40B4-BE49-F238E27FC236}">
                    <a16:creationId xmlns:a16="http://schemas.microsoft.com/office/drawing/2014/main" id="{530A00B1-415E-4FFA-A893-47C13E84B541}"/>
                  </a:ext>
                </a:extLst>
              </p:cNvPr>
              <p:cNvSpPr>
                <a:spLocks noChangeAspect="1"/>
              </p:cNvSpPr>
              <p:nvPr/>
            </p:nvSpPr>
            <p:spPr bwMode="gray">
              <a:xfrm>
                <a:off x="7770813" y="2878138"/>
                <a:ext cx="134938" cy="128588"/>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4" name="Freeform 2888">
                <a:extLst>
                  <a:ext uri="{FF2B5EF4-FFF2-40B4-BE49-F238E27FC236}">
                    <a16:creationId xmlns:a16="http://schemas.microsoft.com/office/drawing/2014/main" id="{61D0D406-2246-450D-9F08-5B775DD0C932}"/>
                  </a:ext>
                </a:extLst>
              </p:cNvPr>
              <p:cNvSpPr>
                <a:spLocks noChangeAspect="1"/>
              </p:cNvSpPr>
              <p:nvPr/>
            </p:nvSpPr>
            <p:spPr bwMode="gray">
              <a:xfrm>
                <a:off x="7610475" y="3005138"/>
                <a:ext cx="234950" cy="252413"/>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5" name="Freeform 2889">
                <a:extLst>
                  <a:ext uri="{FF2B5EF4-FFF2-40B4-BE49-F238E27FC236}">
                    <a16:creationId xmlns:a16="http://schemas.microsoft.com/office/drawing/2014/main" id="{982EECDF-639D-4806-BFFB-571B92BCD90F}"/>
                  </a:ext>
                </a:extLst>
              </p:cNvPr>
              <p:cNvSpPr>
                <a:spLocks noChangeAspect="1"/>
              </p:cNvSpPr>
              <p:nvPr/>
            </p:nvSpPr>
            <p:spPr bwMode="gray">
              <a:xfrm>
                <a:off x="7650163" y="3230563"/>
                <a:ext cx="53975" cy="47625"/>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6" name="Freeform 2896">
                <a:extLst>
                  <a:ext uri="{FF2B5EF4-FFF2-40B4-BE49-F238E27FC236}">
                    <a16:creationId xmlns:a16="http://schemas.microsoft.com/office/drawing/2014/main" id="{906BED25-4A84-404C-92F5-458DD9320B27}"/>
                  </a:ext>
                </a:extLst>
              </p:cNvPr>
              <p:cNvSpPr>
                <a:spLocks noChangeAspect="1"/>
              </p:cNvSpPr>
              <p:nvPr/>
            </p:nvSpPr>
            <p:spPr bwMode="gray">
              <a:xfrm>
                <a:off x="7586663" y="3246438"/>
                <a:ext cx="58738" cy="82550"/>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64" name="Sri Lanka">
              <a:extLst>
                <a:ext uri="{FF2B5EF4-FFF2-40B4-BE49-F238E27FC236}">
                  <a16:creationId xmlns:a16="http://schemas.microsoft.com/office/drawing/2014/main" id="{B70E2F8A-6D24-42ED-BD9D-6EAD1B482072}"/>
                </a:ext>
              </a:extLst>
            </p:cNvPr>
            <p:cNvSpPr>
              <a:spLocks noChangeAspect="1"/>
            </p:cNvSpPr>
            <p:nvPr/>
          </p:nvSpPr>
          <p:spPr bwMode="gray">
            <a:xfrm>
              <a:off x="6857255" y="3821992"/>
              <a:ext cx="56209" cy="100264"/>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65" name="Indonesia">
              <a:extLst>
                <a:ext uri="{FF2B5EF4-FFF2-40B4-BE49-F238E27FC236}">
                  <a16:creationId xmlns:a16="http://schemas.microsoft.com/office/drawing/2014/main" id="{79457C7A-034B-44AF-8D35-911E08C84E7E}"/>
                </a:ext>
              </a:extLst>
            </p:cNvPr>
            <p:cNvGrpSpPr/>
            <p:nvPr/>
          </p:nvGrpSpPr>
          <p:grpSpPr bwMode="gray">
            <a:xfrm>
              <a:off x="7217294" y="3928332"/>
              <a:ext cx="1063406" cy="428401"/>
              <a:chOff x="6831013" y="4040188"/>
              <a:chExt cx="1111250" cy="447675"/>
            </a:xfrm>
            <a:solidFill>
              <a:srgbClr val="DFF0F7"/>
            </a:solidFill>
          </p:grpSpPr>
          <p:sp>
            <p:nvSpPr>
              <p:cNvPr id="350" name="Freeform 3055">
                <a:extLst>
                  <a:ext uri="{FF2B5EF4-FFF2-40B4-BE49-F238E27FC236}">
                    <a16:creationId xmlns:a16="http://schemas.microsoft.com/office/drawing/2014/main" id="{D6642FC9-76E2-441B-8385-11C8AD5D487E}"/>
                  </a:ext>
                </a:extLst>
              </p:cNvPr>
              <p:cNvSpPr>
                <a:spLocks noChangeAspect="1"/>
              </p:cNvSpPr>
              <p:nvPr/>
            </p:nvSpPr>
            <p:spPr bwMode="gray">
              <a:xfrm>
                <a:off x="7856538" y="4400550"/>
                <a:ext cx="34925" cy="31750"/>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351" name="Group 350">
                <a:extLst>
                  <a:ext uri="{FF2B5EF4-FFF2-40B4-BE49-F238E27FC236}">
                    <a16:creationId xmlns:a16="http://schemas.microsoft.com/office/drawing/2014/main" id="{F1C3FDB8-A9CE-44D1-B08A-06DA0B6F026F}"/>
                  </a:ext>
                </a:extLst>
              </p:cNvPr>
              <p:cNvGrpSpPr/>
              <p:nvPr/>
            </p:nvGrpSpPr>
            <p:grpSpPr bwMode="gray">
              <a:xfrm>
                <a:off x="6831013" y="4040188"/>
                <a:ext cx="1111250" cy="447675"/>
                <a:chOff x="6831013" y="4040188"/>
                <a:chExt cx="1111250" cy="447675"/>
              </a:xfrm>
              <a:grpFill/>
            </p:grpSpPr>
            <p:sp>
              <p:nvSpPr>
                <p:cNvPr id="352" name="Freeform 2509">
                  <a:extLst>
                    <a:ext uri="{FF2B5EF4-FFF2-40B4-BE49-F238E27FC236}">
                      <a16:creationId xmlns:a16="http://schemas.microsoft.com/office/drawing/2014/main" id="{B409F562-BDBB-4CB3-ACD7-358B640FAA8D}"/>
                    </a:ext>
                  </a:extLst>
                </p:cNvPr>
                <p:cNvSpPr>
                  <a:spLocks noChangeAspect="1"/>
                </p:cNvSpPr>
                <p:nvPr/>
              </p:nvSpPr>
              <p:spPr bwMode="gray">
                <a:xfrm>
                  <a:off x="7700963" y="4205288"/>
                  <a:ext cx="241300" cy="244475"/>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3" name="Freeform 2510">
                  <a:extLst>
                    <a:ext uri="{FF2B5EF4-FFF2-40B4-BE49-F238E27FC236}">
                      <a16:creationId xmlns:a16="http://schemas.microsoft.com/office/drawing/2014/main" id="{93EF2F42-E4AB-46BA-9D27-4D8F3D51156D}"/>
                    </a:ext>
                  </a:extLst>
                </p:cNvPr>
                <p:cNvSpPr>
                  <a:spLocks noChangeAspect="1"/>
                </p:cNvSpPr>
                <p:nvPr/>
              </p:nvSpPr>
              <p:spPr bwMode="gray">
                <a:xfrm>
                  <a:off x="7512050" y="4445000"/>
                  <a:ext cx="42863" cy="42863"/>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4" name="Freeform 2902">
                  <a:extLst>
                    <a:ext uri="{FF2B5EF4-FFF2-40B4-BE49-F238E27FC236}">
                      <a16:creationId xmlns:a16="http://schemas.microsoft.com/office/drawing/2014/main" id="{0D63E89F-3ABE-476E-93EF-3102A441C273}"/>
                    </a:ext>
                  </a:extLst>
                </p:cNvPr>
                <p:cNvSpPr>
                  <a:spLocks noChangeAspect="1"/>
                </p:cNvSpPr>
                <p:nvPr/>
              </p:nvSpPr>
              <p:spPr bwMode="gray">
                <a:xfrm>
                  <a:off x="6831013" y="4040188"/>
                  <a:ext cx="273050" cy="320675"/>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5" name="Freeform 2926">
                  <a:extLst>
                    <a:ext uri="{FF2B5EF4-FFF2-40B4-BE49-F238E27FC236}">
                      <a16:creationId xmlns:a16="http://schemas.microsoft.com/office/drawing/2014/main" id="{3DCDB98B-587F-4F91-AE0A-5C22FDC1B48D}"/>
                    </a:ext>
                  </a:extLst>
                </p:cNvPr>
                <p:cNvSpPr>
                  <a:spLocks noChangeAspect="1"/>
                </p:cNvSpPr>
                <p:nvPr/>
              </p:nvSpPr>
              <p:spPr bwMode="gray">
                <a:xfrm>
                  <a:off x="7078663" y="4356100"/>
                  <a:ext cx="227013" cy="82550"/>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6" name="Freeform 2927">
                  <a:extLst>
                    <a:ext uri="{FF2B5EF4-FFF2-40B4-BE49-F238E27FC236}">
                      <a16:creationId xmlns:a16="http://schemas.microsoft.com/office/drawing/2014/main" id="{D9ED1DEA-1D29-46ED-9C41-6CEB6692FE1B}"/>
                    </a:ext>
                  </a:extLst>
                </p:cNvPr>
                <p:cNvSpPr>
                  <a:spLocks noChangeAspect="1"/>
                </p:cNvSpPr>
                <p:nvPr/>
              </p:nvSpPr>
              <p:spPr bwMode="gray">
                <a:xfrm>
                  <a:off x="7167563" y="4078288"/>
                  <a:ext cx="252413" cy="231775"/>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7" name="Freeform 2929">
                  <a:extLst>
                    <a:ext uri="{FF2B5EF4-FFF2-40B4-BE49-F238E27FC236}">
                      <a16:creationId xmlns:a16="http://schemas.microsoft.com/office/drawing/2014/main" id="{E9D703E7-F562-4D59-A21E-1B238323C276}"/>
                    </a:ext>
                  </a:extLst>
                </p:cNvPr>
                <p:cNvSpPr>
                  <a:spLocks noChangeAspect="1"/>
                </p:cNvSpPr>
                <p:nvPr/>
              </p:nvSpPr>
              <p:spPr bwMode="gray">
                <a:xfrm>
                  <a:off x="7405688" y="4151313"/>
                  <a:ext cx="161925" cy="201613"/>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8" name="Freeform 2930">
                  <a:extLst>
                    <a:ext uri="{FF2B5EF4-FFF2-40B4-BE49-F238E27FC236}">
                      <a16:creationId xmlns:a16="http://schemas.microsoft.com/office/drawing/2014/main" id="{CB1B27A6-4F1A-4394-907D-A15B775E7581}"/>
                    </a:ext>
                  </a:extLst>
                </p:cNvPr>
                <p:cNvSpPr>
                  <a:spLocks noChangeAspect="1"/>
                </p:cNvSpPr>
                <p:nvPr/>
              </p:nvSpPr>
              <p:spPr bwMode="gray">
                <a:xfrm>
                  <a:off x="7340600" y="4287838"/>
                  <a:ext cx="9525" cy="20638"/>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59" name="Freeform 2931">
                  <a:extLst>
                    <a:ext uri="{FF2B5EF4-FFF2-40B4-BE49-F238E27FC236}">
                      <a16:creationId xmlns:a16="http://schemas.microsoft.com/office/drawing/2014/main" id="{C3B76CA4-C185-4166-B0B2-A44EA917424E}"/>
                    </a:ext>
                  </a:extLst>
                </p:cNvPr>
                <p:cNvSpPr>
                  <a:spLocks noChangeAspect="1"/>
                </p:cNvSpPr>
                <p:nvPr/>
              </p:nvSpPr>
              <p:spPr bwMode="gray">
                <a:xfrm>
                  <a:off x="7300913" y="4419600"/>
                  <a:ext cx="30163" cy="22225"/>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0" name="Freeform 2932">
                  <a:extLst>
                    <a:ext uri="{FF2B5EF4-FFF2-40B4-BE49-F238E27FC236}">
                      <a16:creationId xmlns:a16="http://schemas.microsoft.com/office/drawing/2014/main" id="{EB9C6C39-9524-4516-A5DA-B0BD1782ED77}"/>
                    </a:ext>
                  </a:extLst>
                </p:cNvPr>
                <p:cNvSpPr>
                  <a:spLocks noChangeAspect="1"/>
                </p:cNvSpPr>
                <p:nvPr/>
              </p:nvSpPr>
              <p:spPr bwMode="gray">
                <a:xfrm>
                  <a:off x="7326313" y="4422775"/>
                  <a:ext cx="26988" cy="22225"/>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1" name="Freeform 2933">
                  <a:extLst>
                    <a:ext uri="{FF2B5EF4-FFF2-40B4-BE49-F238E27FC236}">
                      <a16:creationId xmlns:a16="http://schemas.microsoft.com/office/drawing/2014/main" id="{F5E425D4-8519-47E3-AC39-06D8F290C53F}"/>
                    </a:ext>
                  </a:extLst>
                </p:cNvPr>
                <p:cNvSpPr>
                  <a:spLocks noChangeAspect="1"/>
                </p:cNvSpPr>
                <p:nvPr/>
              </p:nvSpPr>
              <p:spPr bwMode="gray">
                <a:xfrm>
                  <a:off x="7351713" y="4419600"/>
                  <a:ext cx="60325" cy="28575"/>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2" name="Freeform 2934">
                  <a:extLst>
                    <a:ext uri="{FF2B5EF4-FFF2-40B4-BE49-F238E27FC236}">
                      <a16:creationId xmlns:a16="http://schemas.microsoft.com/office/drawing/2014/main" id="{72CEFD2E-7CB4-438A-B349-240558848CC8}"/>
                    </a:ext>
                  </a:extLst>
                </p:cNvPr>
                <p:cNvSpPr>
                  <a:spLocks noChangeAspect="1"/>
                </p:cNvSpPr>
                <p:nvPr/>
              </p:nvSpPr>
              <p:spPr bwMode="gray">
                <a:xfrm>
                  <a:off x="7400925" y="4454525"/>
                  <a:ext cx="52388" cy="30163"/>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3" name="Freeform 2935">
                  <a:extLst>
                    <a:ext uri="{FF2B5EF4-FFF2-40B4-BE49-F238E27FC236}">
                      <a16:creationId xmlns:a16="http://schemas.microsoft.com/office/drawing/2014/main" id="{BC0D1FB8-80DD-4D59-AFEB-B1E9BC59AADA}"/>
                    </a:ext>
                  </a:extLst>
                </p:cNvPr>
                <p:cNvSpPr>
                  <a:spLocks noChangeAspect="1"/>
                </p:cNvSpPr>
                <p:nvPr/>
              </p:nvSpPr>
              <p:spPr bwMode="gray">
                <a:xfrm>
                  <a:off x="7424738" y="4422775"/>
                  <a:ext cx="88900" cy="23813"/>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4" name="Freeform 3012">
                  <a:extLst>
                    <a:ext uri="{FF2B5EF4-FFF2-40B4-BE49-F238E27FC236}">
                      <a16:creationId xmlns:a16="http://schemas.microsoft.com/office/drawing/2014/main" id="{47E9AA07-7BF9-438D-896F-3354CC41812C}"/>
                    </a:ext>
                  </a:extLst>
                </p:cNvPr>
                <p:cNvSpPr>
                  <a:spLocks noChangeAspect="1"/>
                </p:cNvSpPr>
                <p:nvPr/>
              </p:nvSpPr>
              <p:spPr bwMode="gray">
                <a:xfrm>
                  <a:off x="7881938" y="4427538"/>
                  <a:ext cx="3175" cy="3175"/>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5" name="Freeform 3019">
                  <a:extLst>
                    <a:ext uri="{FF2B5EF4-FFF2-40B4-BE49-F238E27FC236}">
                      <a16:creationId xmlns:a16="http://schemas.microsoft.com/office/drawing/2014/main" id="{1234ED99-BAB5-4B57-82D2-4EED043C77CA}"/>
                    </a:ext>
                  </a:extLst>
                </p:cNvPr>
                <p:cNvSpPr>
                  <a:spLocks noChangeAspect="1"/>
                </p:cNvSpPr>
                <p:nvPr/>
              </p:nvSpPr>
              <p:spPr bwMode="gray">
                <a:xfrm>
                  <a:off x="7621588" y="4275138"/>
                  <a:ext cx="6350" cy="4763"/>
                </a:xfrm>
                <a:custGeom>
                  <a:avLst/>
                  <a:gdLst>
                    <a:gd name="T0" fmla="*/ 3 w 3"/>
                    <a:gd name="T1" fmla="*/ 2 h 3"/>
                    <a:gd name="T2" fmla="*/ 1 w 3"/>
                    <a:gd name="T3" fmla="*/ 3 h 3"/>
                    <a:gd name="T4" fmla="*/ 1 w 3"/>
                    <a:gd name="T5" fmla="*/ 1 h 3"/>
                    <a:gd name="T6" fmla="*/ 3 w 3"/>
                    <a:gd name="T7" fmla="*/ 1 h 3"/>
                    <a:gd name="T8" fmla="*/ 3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3"/>
                        <a:pt x="1" y="3"/>
                        <a:pt x="1" y="3"/>
                      </a:cubicBezTo>
                      <a:cubicBezTo>
                        <a:pt x="0" y="2"/>
                        <a:pt x="0" y="2"/>
                        <a:pt x="1" y="1"/>
                      </a:cubicBezTo>
                      <a:cubicBezTo>
                        <a:pt x="1" y="1"/>
                        <a:pt x="1" y="0"/>
                        <a:pt x="2" y="1"/>
                      </a:cubicBezTo>
                      <a:cubicBezTo>
                        <a:pt x="3" y="1"/>
                        <a:pt x="2" y="2"/>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6" name="Freeform 3043">
                  <a:extLst>
                    <a:ext uri="{FF2B5EF4-FFF2-40B4-BE49-F238E27FC236}">
                      <a16:creationId xmlns:a16="http://schemas.microsoft.com/office/drawing/2014/main" id="{4A78201B-D7E0-4EDA-B639-7FDAB1F5A85E}"/>
                    </a:ext>
                  </a:extLst>
                </p:cNvPr>
                <p:cNvSpPr>
                  <a:spLocks noChangeAspect="1"/>
                </p:cNvSpPr>
                <p:nvPr/>
              </p:nvSpPr>
              <p:spPr bwMode="gray">
                <a:xfrm>
                  <a:off x="7580313" y="4279900"/>
                  <a:ext cx="31750" cy="23813"/>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7" name="Freeform 3045">
                  <a:extLst>
                    <a:ext uri="{FF2B5EF4-FFF2-40B4-BE49-F238E27FC236}">
                      <a16:creationId xmlns:a16="http://schemas.microsoft.com/office/drawing/2014/main" id="{84B43F37-3D55-44AF-B575-9DF600F701D8}"/>
                    </a:ext>
                  </a:extLst>
                </p:cNvPr>
                <p:cNvSpPr>
                  <a:spLocks noChangeAspect="1"/>
                </p:cNvSpPr>
                <p:nvPr/>
              </p:nvSpPr>
              <p:spPr bwMode="gray">
                <a:xfrm>
                  <a:off x="7615238" y="4135438"/>
                  <a:ext cx="34925" cy="84138"/>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8" name="Freeform 3048">
                  <a:extLst>
                    <a:ext uri="{FF2B5EF4-FFF2-40B4-BE49-F238E27FC236}">
                      <a16:creationId xmlns:a16="http://schemas.microsoft.com/office/drawing/2014/main" id="{125AD29D-6768-4E1F-9DB9-F5CF1AEA605F}"/>
                    </a:ext>
                  </a:extLst>
                </p:cNvPr>
                <p:cNvSpPr>
                  <a:spLocks noChangeAspect="1"/>
                </p:cNvSpPr>
                <p:nvPr/>
              </p:nvSpPr>
              <p:spPr bwMode="gray">
                <a:xfrm>
                  <a:off x="7631113" y="4270375"/>
                  <a:ext cx="66675" cy="3016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69" name="Freeform 3051">
                  <a:extLst>
                    <a:ext uri="{FF2B5EF4-FFF2-40B4-BE49-F238E27FC236}">
                      <a16:creationId xmlns:a16="http://schemas.microsoft.com/office/drawing/2014/main" id="{86439FF4-792C-4B49-B876-D442AAFFA5AD}"/>
                    </a:ext>
                  </a:extLst>
                </p:cNvPr>
                <p:cNvSpPr>
                  <a:spLocks noChangeAspect="1"/>
                </p:cNvSpPr>
                <p:nvPr/>
              </p:nvSpPr>
              <p:spPr bwMode="gray">
                <a:xfrm>
                  <a:off x="7621588" y="4281488"/>
                  <a:ext cx="9525" cy="12700"/>
                </a:xfrm>
                <a:custGeom>
                  <a:avLst/>
                  <a:gdLst>
                    <a:gd name="T0" fmla="*/ 1 w 5"/>
                    <a:gd name="T1" fmla="*/ 1 h 6"/>
                    <a:gd name="T2" fmla="*/ 1 w 5"/>
                    <a:gd name="T3" fmla="*/ 8 h 6"/>
                    <a:gd name="T4" fmla="*/ 4 w 5"/>
                    <a:gd name="T5" fmla="*/ 7 h 6"/>
                    <a:gd name="T6" fmla="*/ 6 w 5"/>
                    <a:gd name="T7" fmla="*/ 1 h 6"/>
                    <a:gd name="T8" fmla="*/ 1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1"/>
                      </a:moveTo>
                      <a:cubicBezTo>
                        <a:pt x="0" y="2"/>
                        <a:pt x="1" y="4"/>
                        <a:pt x="1" y="6"/>
                      </a:cubicBezTo>
                      <a:cubicBezTo>
                        <a:pt x="1" y="6"/>
                        <a:pt x="3" y="5"/>
                        <a:pt x="3" y="5"/>
                      </a:cubicBezTo>
                      <a:cubicBezTo>
                        <a:pt x="4" y="4"/>
                        <a:pt x="5" y="3"/>
                        <a:pt x="5" y="1"/>
                      </a:cubicBezTo>
                      <a:cubicBezTo>
                        <a:pt x="4" y="0"/>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0" name="Freeform 3056">
                  <a:extLst>
                    <a:ext uri="{FF2B5EF4-FFF2-40B4-BE49-F238E27FC236}">
                      <a16:creationId xmlns:a16="http://schemas.microsoft.com/office/drawing/2014/main" id="{399B5EFD-312E-4DA5-BC17-487C34D88817}"/>
                    </a:ext>
                  </a:extLst>
                </p:cNvPr>
                <p:cNvSpPr>
                  <a:spLocks noChangeAspect="1"/>
                </p:cNvSpPr>
                <p:nvPr/>
              </p:nvSpPr>
              <p:spPr bwMode="gray">
                <a:xfrm>
                  <a:off x="7777163" y="4352925"/>
                  <a:ext cx="14288" cy="11113"/>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1" name="Freeform 3057">
                  <a:extLst>
                    <a:ext uri="{FF2B5EF4-FFF2-40B4-BE49-F238E27FC236}">
                      <a16:creationId xmlns:a16="http://schemas.microsoft.com/office/drawing/2014/main" id="{7EE77603-AE99-4585-B50F-EAE6588B2C3A}"/>
                    </a:ext>
                  </a:extLst>
                </p:cNvPr>
                <p:cNvSpPr>
                  <a:spLocks noChangeAspect="1"/>
                </p:cNvSpPr>
                <p:nvPr/>
              </p:nvSpPr>
              <p:spPr bwMode="gray">
                <a:xfrm>
                  <a:off x="7780338" y="4362450"/>
                  <a:ext cx="9525" cy="9525"/>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72" name="Freeform 3058">
                  <a:extLst>
                    <a:ext uri="{FF2B5EF4-FFF2-40B4-BE49-F238E27FC236}">
                      <a16:creationId xmlns:a16="http://schemas.microsoft.com/office/drawing/2014/main" id="{E115C5DF-930D-48E4-B64A-C8C88DD70307}"/>
                    </a:ext>
                  </a:extLst>
                </p:cNvPr>
                <p:cNvSpPr>
                  <a:spLocks noChangeAspect="1"/>
                </p:cNvSpPr>
                <p:nvPr/>
              </p:nvSpPr>
              <p:spPr bwMode="gray">
                <a:xfrm>
                  <a:off x="7772400" y="4364038"/>
                  <a:ext cx="14288" cy="25400"/>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grpSp>
          <p:nvGrpSpPr>
            <p:cNvPr id="166" name="Papa New Guinea">
              <a:extLst>
                <a:ext uri="{FF2B5EF4-FFF2-40B4-BE49-F238E27FC236}">
                  <a16:creationId xmlns:a16="http://schemas.microsoft.com/office/drawing/2014/main" id="{273F1B05-C19D-40B1-B4EB-3D044A9762ED}"/>
                </a:ext>
              </a:extLst>
            </p:cNvPr>
            <p:cNvGrpSpPr/>
            <p:nvPr/>
          </p:nvGrpSpPr>
          <p:grpSpPr bwMode="gray">
            <a:xfrm>
              <a:off x="8274624" y="4141013"/>
              <a:ext cx="346366" cy="215720"/>
              <a:chOff x="7935913" y="4262438"/>
              <a:chExt cx="361950" cy="225425"/>
            </a:xfrm>
            <a:solidFill>
              <a:srgbClr val="DFF0F7"/>
            </a:solidFill>
          </p:grpSpPr>
          <p:sp>
            <p:nvSpPr>
              <p:cNvPr id="346" name="Freeform 3059">
                <a:extLst>
                  <a:ext uri="{FF2B5EF4-FFF2-40B4-BE49-F238E27FC236}">
                    <a16:creationId xmlns:a16="http://schemas.microsoft.com/office/drawing/2014/main" id="{18CA3B17-B384-47FD-B420-178DFB18A902}"/>
                  </a:ext>
                </a:extLst>
              </p:cNvPr>
              <p:cNvSpPr>
                <a:spLocks noChangeAspect="1"/>
              </p:cNvSpPr>
              <p:nvPr/>
            </p:nvSpPr>
            <p:spPr bwMode="gray">
              <a:xfrm>
                <a:off x="7935913" y="4268788"/>
                <a:ext cx="231775" cy="219075"/>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7" name="Freeform 3061">
                <a:extLst>
                  <a:ext uri="{FF2B5EF4-FFF2-40B4-BE49-F238E27FC236}">
                    <a16:creationId xmlns:a16="http://schemas.microsoft.com/office/drawing/2014/main" id="{65F49472-6B78-4AA6-A181-791D0527AAA3}"/>
                  </a:ext>
                </a:extLst>
              </p:cNvPr>
              <p:cNvSpPr>
                <a:spLocks noChangeAspect="1"/>
              </p:cNvSpPr>
              <p:nvPr/>
            </p:nvSpPr>
            <p:spPr bwMode="gray">
              <a:xfrm>
                <a:off x="8116888" y="4310063"/>
                <a:ext cx="98425" cy="60325"/>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8" name="Freeform 3062">
                <a:extLst>
                  <a:ext uri="{FF2B5EF4-FFF2-40B4-BE49-F238E27FC236}">
                    <a16:creationId xmlns:a16="http://schemas.microsoft.com/office/drawing/2014/main" id="{55F9887D-7BD5-453A-B5EA-EFD5E5C2267E}"/>
                  </a:ext>
                </a:extLst>
              </p:cNvPr>
              <p:cNvSpPr>
                <a:spLocks noChangeAspect="1"/>
              </p:cNvSpPr>
              <p:nvPr/>
            </p:nvSpPr>
            <p:spPr bwMode="gray">
              <a:xfrm>
                <a:off x="8177213" y="4262438"/>
                <a:ext cx="53975" cy="66675"/>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9" name="Freeform 3063">
                <a:extLst>
                  <a:ext uri="{FF2B5EF4-FFF2-40B4-BE49-F238E27FC236}">
                    <a16:creationId xmlns:a16="http://schemas.microsoft.com/office/drawing/2014/main" id="{9233B403-D17D-4EDF-8F8A-847C68CE7071}"/>
                  </a:ext>
                </a:extLst>
              </p:cNvPr>
              <p:cNvSpPr>
                <a:spLocks noChangeAspect="1"/>
              </p:cNvSpPr>
              <p:nvPr/>
            </p:nvSpPr>
            <p:spPr bwMode="gray">
              <a:xfrm>
                <a:off x="8269288" y="4346575"/>
                <a:ext cx="28575" cy="38100"/>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67" name="Solomon Islands">
              <a:extLst>
                <a:ext uri="{FF2B5EF4-FFF2-40B4-BE49-F238E27FC236}">
                  <a16:creationId xmlns:a16="http://schemas.microsoft.com/office/drawing/2014/main" id="{8DD6D745-7350-4081-8DF0-F5B9905B7A58}"/>
                </a:ext>
              </a:extLst>
            </p:cNvPr>
            <p:cNvGrpSpPr/>
            <p:nvPr/>
          </p:nvGrpSpPr>
          <p:grpSpPr bwMode="gray">
            <a:xfrm>
              <a:off x="8633143" y="4254950"/>
              <a:ext cx="130647" cy="139762"/>
              <a:chOff x="8310563" y="4381500"/>
              <a:chExt cx="136525" cy="146050"/>
            </a:xfrm>
            <a:solidFill>
              <a:srgbClr val="DFF0F7"/>
            </a:solidFill>
          </p:grpSpPr>
          <p:sp>
            <p:nvSpPr>
              <p:cNvPr id="337" name="Freeform 3001">
                <a:extLst>
                  <a:ext uri="{FF2B5EF4-FFF2-40B4-BE49-F238E27FC236}">
                    <a16:creationId xmlns:a16="http://schemas.microsoft.com/office/drawing/2014/main" id="{E746615E-9BE5-407A-AE26-8DDB2A8359CD}"/>
                  </a:ext>
                </a:extLst>
              </p:cNvPr>
              <p:cNvSpPr>
                <a:spLocks noChangeAspect="1"/>
              </p:cNvSpPr>
              <p:nvPr/>
            </p:nvSpPr>
            <p:spPr bwMode="gray">
              <a:xfrm>
                <a:off x="8428038" y="4464050"/>
                <a:ext cx="4763" cy="4763"/>
              </a:xfrm>
              <a:custGeom>
                <a:avLst/>
                <a:gdLst>
                  <a:gd name="T0" fmla="*/ 3 w 2"/>
                  <a:gd name="T1" fmla="*/ 2 h 3"/>
                  <a:gd name="T2" fmla="*/ 2 w 2"/>
                  <a:gd name="T3" fmla="*/ 3 h 3"/>
                  <a:gd name="T4" fmla="*/ 0 w 2"/>
                  <a:gd name="T5" fmla="*/ 2 h 3"/>
                  <a:gd name="T6" fmla="*/ 2 w 2"/>
                  <a:gd name="T7" fmla="*/ 0 h 3"/>
                  <a:gd name="T8" fmla="*/ 3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8" name="Freeform 3006">
                <a:extLst>
                  <a:ext uri="{FF2B5EF4-FFF2-40B4-BE49-F238E27FC236}">
                    <a16:creationId xmlns:a16="http://schemas.microsoft.com/office/drawing/2014/main" id="{4EEA5B4A-FDCD-4FB7-BE85-CEA8D9D5D1E6}"/>
                  </a:ext>
                </a:extLst>
              </p:cNvPr>
              <p:cNvSpPr>
                <a:spLocks noChangeAspect="1"/>
              </p:cNvSpPr>
              <p:nvPr/>
            </p:nvSpPr>
            <p:spPr bwMode="gray">
              <a:xfrm>
                <a:off x="8380413" y="4432300"/>
                <a:ext cx="6350" cy="6350"/>
              </a:xfrm>
              <a:custGeom>
                <a:avLst/>
                <a:gdLst>
                  <a:gd name="T0" fmla="*/ 3 w 3"/>
                  <a:gd name="T1" fmla="*/ 1 h 3"/>
                  <a:gd name="T2" fmla="*/ 3 w 3"/>
                  <a:gd name="T3" fmla="*/ 3 h 3"/>
                  <a:gd name="T4" fmla="*/ 1 w 3"/>
                  <a:gd name="T5" fmla="*/ 3 h 3"/>
                  <a:gd name="T6" fmla="*/ 0 w 3"/>
                  <a:gd name="T7" fmla="*/ 1 h 3"/>
                  <a:gd name="T8" fmla="*/ 3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2"/>
                      <a:pt x="2" y="2"/>
                    </a:cubicBezTo>
                    <a:cubicBezTo>
                      <a:pt x="2" y="3"/>
                      <a:pt x="1" y="2"/>
                      <a:pt x="1" y="2"/>
                    </a:cubicBezTo>
                    <a:cubicBezTo>
                      <a:pt x="1" y="2"/>
                      <a:pt x="0" y="1"/>
                      <a:pt x="0" y="1"/>
                    </a:cubicBezTo>
                    <a:cubicBezTo>
                      <a:pt x="1" y="0"/>
                      <a:pt x="1" y="1"/>
                      <a:pt x="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9" name="Freeform 3064">
                <a:extLst>
                  <a:ext uri="{FF2B5EF4-FFF2-40B4-BE49-F238E27FC236}">
                    <a16:creationId xmlns:a16="http://schemas.microsoft.com/office/drawing/2014/main" id="{2F6654F7-489A-439A-884A-6C22046D7A45}"/>
                  </a:ext>
                </a:extLst>
              </p:cNvPr>
              <p:cNvSpPr>
                <a:spLocks noChangeAspect="1"/>
              </p:cNvSpPr>
              <p:nvPr/>
            </p:nvSpPr>
            <p:spPr bwMode="gray">
              <a:xfrm>
                <a:off x="8310563" y="4381500"/>
                <a:ext cx="22225" cy="22225"/>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0" name="Freeform 3065">
                <a:extLst>
                  <a:ext uri="{FF2B5EF4-FFF2-40B4-BE49-F238E27FC236}">
                    <a16:creationId xmlns:a16="http://schemas.microsoft.com/office/drawing/2014/main" id="{70B0775A-80CC-465C-A0CC-A9C75FAC68E1}"/>
                  </a:ext>
                </a:extLst>
              </p:cNvPr>
              <p:cNvSpPr>
                <a:spLocks noChangeAspect="1"/>
              </p:cNvSpPr>
              <p:nvPr/>
            </p:nvSpPr>
            <p:spPr bwMode="gray">
              <a:xfrm>
                <a:off x="8356600" y="4408488"/>
                <a:ext cx="34925" cy="23813"/>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1" name="Freeform 3066">
                <a:extLst>
                  <a:ext uri="{FF2B5EF4-FFF2-40B4-BE49-F238E27FC236}">
                    <a16:creationId xmlns:a16="http://schemas.microsoft.com/office/drawing/2014/main" id="{05D31990-CDF7-401E-88BE-C1E6639D335C}"/>
                  </a:ext>
                </a:extLst>
              </p:cNvPr>
              <p:cNvSpPr>
                <a:spLocks noChangeAspect="1"/>
              </p:cNvSpPr>
              <p:nvPr/>
            </p:nvSpPr>
            <p:spPr bwMode="gray">
              <a:xfrm>
                <a:off x="8407400" y="4425950"/>
                <a:ext cx="20638" cy="39688"/>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2" name="Freeform 3067">
                <a:extLst>
                  <a:ext uri="{FF2B5EF4-FFF2-40B4-BE49-F238E27FC236}">
                    <a16:creationId xmlns:a16="http://schemas.microsoft.com/office/drawing/2014/main" id="{09EF6D1B-1C60-48D1-9BDD-C85D5C5B1E17}"/>
                  </a:ext>
                </a:extLst>
              </p:cNvPr>
              <p:cNvSpPr>
                <a:spLocks noChangeAspect="1"/>
              </p:cNvSpPr>
              <p:nvPr/>
            </p:nvSpPr>
            <p:spPr bwMode="gray">
              <a:xfrm>
                <a:off x="8423275" y="4483100"/>
                <a:ext cx="23813" cy="1587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3" name="Freeform 3068">
                <a:extLst>
                  <a:ext uri="{FF2B5EF4-FFF2-40B4-BE49-F238E27FC236}">
                    <a16:creationId xmlns:a16="http://schemas.microsoft.com/office/drawing/2014/main" id="{08536D45-F97B-44A6-8BBE-7637E2DA4FCC}"/>
                  </a:ext>
                </a:extLst>
              </p:cNvPr>
              <p:cNvSpPr>
                <a:spLocks noChangeAspect="1"/>
              </p:cNvSpPr>
              <p:nvPr/>
            </p:nvSpPr>
            <p:spPr bwMode="gray">
              <a:xfrm>
                <a:off x="8324850" y="4418013"/>
                <a:ext cx="15875" cy="14288"/>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4" name="Freeform 3069">
                <a:extLst>
                  <a:ext uri="{FF2B5EF4-FFF2-40B4-BE49-F238E27FC236}">
                    <a16:creationId xmlns:a16="http://schemas.microsoft.com/office/drawing/2014/main" id="{692519DA-82CE-42D8-8BEB-DE307DCBC641}"/>
                  </a:ext>
                </a:extLst>
              </p:cNvPr>
              <p:cNvSpPr>
                <a:spLocks noChangeAspect="1"/>
              </p:cNvSpPr>
              <p:nvPr/>
            </p:nvSpPr>
            <p:spPr bwMode="gray">
              <a:xfrm>
                <a:off x="8382000" y="4457700"/>
                <a:ext cx="31750" cy="17463"/>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45" name="Freeform 3070">
                <a:extLst>
                  <a:ext uri="{FF2B5EF4-FFF2-40B4-BE49-F238E27FC236}">
                    <a16:creationId xmlns:a16="http://schemas.microsoft.com/office/drawing/2014/main" id="{25D3E20B-08AE-4BB4-8A8D-5D0D54F4130D}"/>
                  </a:ext>
                </a:extLst>
              </p:cNvPr>
              <p:cNvSpPr>
                <a:spLocks noChangeAspect="1"/>
              </p:cNvSpPr>
              <p:nvPr/>
            </p:nvSpPr>
            <p:spPr bwMode="gray">
              <a:xfrm>
                <a:off x="8385175" y="4521200"/>
                <a:ext cx="20638" cy="6350"/>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68" name="Vanuatu">
              <a:extLst>
                <a:ext uri="{FF2B5EF4-FFF2-40B4-BE49-F238E27FC236}">
                  <a16:creationId xmlns:a16="http://schemas.microsoft.com/office/drawing/2014/main" id="{53499270-3507-4222-B336-1D1DB0FE4A75}"/>
                </a:ext>
              </a:extLst>
            </p:cNvPr>
            <p:cNvGrpSpPr/>
            <p:nvPr/>
          </p:nvGrpSpPr>
          <p:grpSpPr bwMode="gray">
            <a:xfrm>
              <a:off x="8850381" y="4467631"/>
              <a:ext cx="24307" cy="53171"/>
              <a:chOff x="8537575" y="4603750"/>
              <a:chExt cx="25401" cy="55563"/>
            </a:xfrm>
            <a:solidFill>
              <a:srgbClr val="DFF0F7"/>
            </a:solidFill>
          </p:grpSpPr>
          <p:sp>
            <p:nvSpPr>
              <p:cNvPr id="335" name="Freeform 3088">
                <a:extLst>
                  <a:ext uri="{FF2B5EF4-FFF2-40B4-BE49-F238E27FC236}">
                    <a16:creationId xmlns:a16="http://schemas.microsoft.com/office/drawing/2014/main" id="{098AB20B-AD6D-490F-9542-24B451965095}"/>
                  </a:ext>
                </a:extLst>
              </p:cNvPr>
              <p:cNvSpPr>
                <a:spLocks noChangeAspect="1"/>
              </p:cNvSpPr>
              <p:nvPr/>
            </p:nvSpPr>
            <p:spPr bwMode="gray">
              <a:xfrm>
                <a:off x="8537575" y="4603750"/>
                <a:ext cx="15875" cy="33338"/>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6" name="Freeform 3089">
                <a:extLst>
                  <a:ext uri="{FF2B5EF4-FFF2-40B4-BE49-F238E27FC236}">
                    <a16:creationId xmlns:a16="http://schemas.microsoft.com/office/drawing/2014/main" id="{1F9A0DE7-DDD8-4044-99B3-B35250AB4250}"/>
                  </a:ext>
                </a:extLst>
              </p:cNvPr>
              <p:cNvSpPr>
                <a:spLocks noChangeAspect="1"/>
              </p:cNvSpPr>
              <p:nvPr/>
            </p:nvSpPr>
            <p:spPr bwMode="gray">
              <a:xfrm>
                <a:off x="8548688" y="4640263"/>
                <a:ext cx="14288" cy="1905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69" name="New Caldonia">
              <a:extLst>
                <a:ext uri="{FF2B5EF4-FFF2-40B4-BE49-F238E27FC236}">
                  <a16:creationId xmlns:a16="http://schemas.microsoft.com/office/drawing/2014/main" id="{A80E282F-ED9A-4076-8A61-8437D6947C37}"/>
                </a:ext>
              </a:extLst>
            </p:cNvPr>
            <p:cNvSpPr>
              <a:spLocks noChangeAspect="1"/>
            </p:cNvSpPr>
            <p:nvPr/>
          </p:nvSpPr>
          <p:spPr bwMode="gray">
            <a:xfrm>
              <a:off x="8777462" y="4616507"/>
              <a:ext cx="60766" cy="63804"/>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70" name="Australia">
              <a:extLst>
                <a:ext uri="{FF2B5EF4-FFF2-40B4-BE49-F238E27FC236}">
                  <a16:creationId xmlns:a16="http://schemas.microsoft.com/office/drawing/2014/main" id="{1E4FE799-0541-402B-941D-EDCF14A3B0DB}"/>
                </a:ext>
              </a:extLst>
            </p:cNvPr>
            <p:cNvGrpSpPr/>
            <p:nvPr/>
          </p:nvGrpSpPr>
          <p:grpSpPr bwMode="gray">
            <a:xfrm>
              <a:off x="7603159" y="4365848"/>
              <a:ext cx="903896" cy="920606"/>
              <a:chOff x="7234238" y="4497388"/>
              <a:chExt cx="944563" cy="962025"/>
            </a:xfrm>
            <a:solidFill>
              <a:srgbClr val="DFF0F7"/>
            </a:solidFill>
          </p:grpSpPr>
          <p:sp>
            <p:nvSpPr>
              <p:cNvPr id="333" name="Freeform 3093">
                <a:extLst>
                  <a:ext uri="{FF2B5EF4-FFF2-40B4-BE49-F238E27FC236}">
                    <a16:creationId xmlns:a16="http://schemas.microsoft.com/office/drawing/2014/main" id="{AB28FEBA-A443-41BD-8C23-D55C76447D92}"/>
                  </a:ext>
                </a:extLst>
              </p:cNvPr>
              <p:cNvSpPr>
                <a:spLocks noChangeAspect="1"/>
              </p:cNvSpPr>
              <p:nvPr/>
            </p:nvSpPr>
            <p:spPr bwMode="gray">
              <a:xfrm>
                <a:off x="7234238" y="4497388"/>
                <a:ext cx="944563" cy="814388"/>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4" name="Freeform 3100">
                <a:extLst>
                  <a:ext uri="{FF2B5EF4-FFF2-40B4-BE49-F238E27FC236}">
                    <a16:creationId xmlns:a16="http://schemas.microsoft.com/office/drawing/2014/main" id="{EC5CA901-519C-472F-8C15-865E5BE1DA6F}"/>
                  </a:ext>
                </a:extLst>
              </p:cNvPr>
              <p:cNvSpPr>
                <a:spLocks noChangeAspect="1"/>
              </p:cNvSpPr>
              <p:nvPr/>
            </p:nvSpPr>
            <p:spPr bwMode="gray">
              <a:xfrm>
                <a:off x="7897813" y="5364163"/>
                <a:ext cx="80963" cy="95250"/>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71" name="New Zealand">
              <a:extLst>
                <a:ext uri="{FF2B5EF4-FFF2-40B4-BE49-F238E27FC236}">
                  <a16:creationId xmlns:a16="http://schemas.microsoft.com/office/drawing/2014/main" id="{788C7A6A-BE39-4694-9D1C-D9EE5E4601F1}"/>
                </a:ext>
              </a:extLst>
            </p:cNvPr>
            <p:cNvGrpSpPr/>
            <p:nvPr/>
          </p:nvGrpSpPr>
          <p:grpSpPr bwMode="gray">
            <a:xfrm>
              <a:off x="8674161" y="5013006"/>
              <a:ext cx="344847" cy="370673"/>
              <a:chOff x="8353425" y="5173663"/>
              <a:chExt cx="360363" cy="387350"/>
            </a:xfrm>
            <a:solidFill>
              <a:srgbClr val="DFF0F7"/>
            </a:solidFill>
          </p:grpSpPr>
          <p:sp>
            <p:nvSpPr>
              <p:cNvPr id="330" name="Freeform 3132">
                <a:extLst>
                  <a:ext uri="{FF2B5EF4-FFF2-40B4-BE49-F238E27FC236}">
                    <a16:creationId xmlns:a16="http://schemas.microsoft.com/office/drawing/2014/main" id="{053FC8ED-0CFB-470B-AE38-58AF8D359398}"/>
                  </a:ext>
                </a:extLst>
              </p:cNvPr>
              <p:cNvSpPr>
                <a:spLocks noChangeAspect="1"/>
              </p:cNvSpPr>
              <p:nvPr/>
            </p:nvSpPr>
            <p:spPr bwMode="gray">
              <a:xfrm>
                <a:off x="8582025" y="5245100"/>
                <a:ext cx="131763" cy="153988"/>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1" name="Freeform 3133">
                <a:extLst>
                  <a:ext uri="{FF2B5EF4-FFF2-40B4-BE49-F238E27FC236}">
                    <a16:creationId xmlns:a16="http://schemas.microsoft.com/office/drawing/2014/main" id="{BF22ED4E-A138-4CB8-B994-5F014E637846}"/>
                  </a:ext>
                </a:extLst>
              </p:cNvPr>
              <p:cNvSpPr>
                <a:spLocks noChangeAspect="1"/>
              </p:cNvSpPr>
              <p:nvPr/>
            </p:nvSpPr>
            <p:spPr bwMode="gray">
              <a:xfrm>
                <a:off x="8594725" y="5173663"/>
                <a:ext cx="38100" cy="76200"/>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32" name="Freeform 3134">
                <a:extLst>
                  <a:ext uri="{FF2B5EF4-FFF2-40B4-BE49-F238E27FC236}">
                    <a16:creationId xmlns:a16="http://schemas.microsoft.com/office/drawing/2014/main" id="{5E653DA0-46C8-418C-A314-CA2E054BFE79}"/>
                  </a:ext>
                </a:extLst>
              </p:cNvPr>
              <p:cNvSpPr>
                <a:spLocks noChangeAspect="1"/>
              </p:cNvSpPr>
              <p:nvPr/>
            </p:nvSpPr>
            <p:spPr bwMode="gray">
              <a:xfrm>
                <a:off x="8353425" y="5360988"/>
                <a:ext cx="231775" cy="200025"/>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72" name="Iceland">
              <a:extLst>
                <a:ext uri="{FF2B5EF4-FFF2-40B4-BE49-F238E27FC236}">
                  <a16:creationId xmlns:a16="http://schemas.microsoft.com/office/drawing/2014/main" id="{47B9CFC0-24BF-462F-8784-4B2F3244904B}"/>
                </a:ext>
              </a:extLst>
            </p:cNvPr>
            <p:cNvSpPr>
              <a:spLocks noChangeAspect="1"/>
            </p:cNvSpPr>
            <p:nvPr/>
          </p:nvSpPr>
          <p:spPr bwMode="gray">
            <a:xfrm>
              <a:off x="4514724" y="2091678"/>
              <a:ext cx="232431" cy="124571"/>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73" name="Norway">
              <a:extLst>
                <a:ext uri="{FF2B5EF4-FFF2-40B4-BE49-F238E27FC236}">
                  <a16:creationId xmlns:a16="http://schemas.microsoft.com/office/drawing/2014/main" id="{2FDFB57B-C82F-42DD-A5E5-FC59777BA249}"/>
                </a:ext>
              </a:extLst>
            </p:cNvPr>
            <p:cNvGrpSpPr/>
            <p:nvPr/>
          </p:nvGrpSpPr>
          <p:grpSpPr bwMode="gray">
            <a:xfrm>
              <a:off x="5123901" y="1518958"/>
              <a:ext cx="524107" cy="888704"/>
              <a:chOff x="4643443" y="1522413"/>
              <a:chExt cx="547689" cy="928689"/>
            </a:xfrm>
            <a:solidFill>
              <a:srgbClr val="DFF0F7"/>
            </a:solidFill>
          </p:grpSpPr>
          <p:sp>
            <p:nvSpPr>
              <p:cNvPr id="325" name="Freeform 2650">
                <a:extLst>
                  <a:ext uri="{FF2B5EF4-FFF2-40B4-BE49-F238E27FC236}">
                    <a16:creationId xmlns:a16="http://schemas.microsoft.com/office/drawing/2014/main" id="{F6C83D3D-BFBC-4F00-BCF7-14B15E9B01F5}"/>
                  </a:ext>
                </a:extLst>
              </p:cNvPr>
              <p:cNvSpPr>
                <a:spLocks noChangeAspect="1"/>
              </p:cNvSpPr>
              <p:nvPr/>
            </p:nvSpPr>
            <p:spPr bwMode="gray">
              <a:xfrm>
                <a:off x="4643443" y="1943102"/>
                <a:ext cx="547689" cy="508000"/>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6" name="Freeform 3140">
                <a:extLst>
                  <a:ext uri="{FF2B5EF4-FFF2-40B4-BE49-F238E27FC236}">
                    <a16:creationId xmlns:a16="http://schemas.microsoft.com/office/drawing/2014/main" id="{914CFFDC-3D1C-4272-A774-4FF0DE462309}"/>
                  </a:ext>
                </a:extLst>
              </p:cNvPr>
              <p:cNvSpPr>
                <a:spLocks noChangeAspect="1"/>
              </p:cNvSpPr>
              <p:nvPr/>
            </p:nvSpPr>
            <p:spPr bwMode="gray">
              <a:xfrm>
                <a:off x="4748219" y="1544636"/>
                <a:ext cx="223839" cy="173038"/>
              </a:xfrm>
              <a:custGeom>
                <a:avLst/>
                <a:gdLst>
                  <a:gd name="T0" fmla="*/ 139 w 117"/>
                  <a:gd name="T1" fmla="*/ 42 h 91"/>
                  <a:gd name="T2" fmla="*/ 117 w 117"/>
                  <a:gd name="T3" fmla="*/ 46 h 91"/>
                  <a:gd name="T4" fmla="*/ 108 w 117"/>
                  <a:gd name="T5" fmla="*/ 60 h 91"/>
                  <a:gd name="T6" fmla="*/ 99 w 117"/>
                  <a:gd name="T7" fmla="*/ 75 h 91"/>
                  <a:gd name="T8" fmla="*/ 84 w 117"/>
                  <a:gd name="T9" fmla="*/ 105 h 91"/>
                  <a:gd name="T10" fmla="*/ 69 w 117"/>
                  <a:gd name="T11" fmla="*/ 98 h 91"/>
                  <a:gd name="T12" fmla="*/ 77 w 117"/>
                  <a:gd name="T13" fmla="*/ 92 h 91"/>
                  <a:gd name="T14" fmla="*/ 58 w 117"/>
                  <a:gd name="T15" fmla="*/ 91 h 91"/>
                  <a:gd name="T16" fmla="*/ 47 w 117"/>
                  <a:gd name="T17" fmla="*/ 78 h 91"/>
                  <a:gd name="T18" fmla="*/ 53 w 117"/>
                  <a:gd name="T19" fmla="*/ 80 h 91"/>
                  <a:gd name="T20" fmla="*/ 67 w 117"/>
                  <a:gd name="T21" fmla="*/ 78 h 91"/>
                  <a:gd name="T22" fmla="*/ 59 w 117"/>
                  <a:gd name="T23" fmla="*/ 73 h 91"/>
                  <a:gd name="T24" fmla="*/ 83 w 117"/>
                  <a:gd name="T25" fmla="*/ 68 h 91"/>
                  <a:gd name="T26" fmla="*/ 60 w 117"/>
                  <a:gd name="T27" fmla="*/ 71 h 91"/>
                  <a:gd name="T28" fmla="*/ 43 w 117"/>
                  <a:gd name="T29" fmla="*/ 74 h 91"/>
                  <a:gd name="T30" fmla="*/ 40 w 117"/>
                  <a:gd name="T31" fmla="*/ 62 h 91"/>
                  <a:gd name="T32" fmla="*/ 46 w 117"/>
                  <a:gd name="T33" fmla="*/ 65 h 91"/>
                  <a:gd name="T34" fmla="*/ 57 w 117"/>
                  <a:gd name="T35" fmla="*/ 61 h 91"/>
                  <a:gd name="T36" fmla="*/ 77 w 117"/>
                  <a:gd name="T37" fmla="*/ 55 h 91"/>
                  <a:gd name="T38" fmla="*/ 82 w 117"/>
                  <a:gd name="T39" fmla="*/ 52 h 91"/>
                  <a:gd name="T40" fmla="*/ 77 w 117"/>
                  <a:gd name="T41" fmla="*/ 47 h 91"/>
                  <a:gd name="T42" fmla="*/ 81 w 117"/>
                  <a:gd name="T43" fmla="*/ 37 h 91"/>
                  <a:gd name="T44" fmla="*/ 65 w 117"/>
                  <a:gd name="T45" fmla="*/ 50 h 91"/>
                  <a:gd name="T46" fmla="*/ 63 w 117"/>
                  <a:gd name="T47" fmla="*/ 40 h 91"/>
                  <a:gd name="T48" fmla="*/ 55 w 117"/>
                  <a:gd name="T49" fmla="*/ 44 h 91"/>
                  <a:gd name="T50" fmla="*/ 53 w 117"/>
                  <a:gd name="T51" fmla="*/ 52 h 91"/>
                  <a:gd name="T52" fmla="*/ 46 w 117"/>
                  <a:gd name="T53" fmla="*/ 54 h 91"/>
                  <a:gd name="T54" fmla="*/ 24 w 117"/>
                  <a:gd name="T55" fmla="*/ 50 h 91"/>
                  <a:gd name="T56" fmla="*/ 14 w 117"/>
                  <a:gd name="T57" fmla="*/ 42 h 91"/>
                  <a:gd name="T58" fmla="*/ 22 w 117"/>
                  <a:gd name="T59" fmla="*/ 38 h 91"/>
                  <a:gd name="T60" fmla="*/ 18 w 117"/>
                  <a:gd name="T61" fmla="*/ 34 h 91"/>
                  <a:gd name="T62" fmla="*/ 17 w 117"/>
                  <a:gd name="T63" fmla="*/ 24 h 91"/>
                  <a:gd name="T64" fmla="*/ 11 w 117"/>
                  <a:gd name="T65" fmla="*/ 30 h 91"/>
                  <a:gd name="T66" fmla="*/ 4 w 117"/>
                  <a:gd name="T67" fmla="*/ 13 h 91"/>
                  <a:gd name="T68" fmla="*/ 20 w 117"/>
                  <a:gd name="T69" fmla="*/ 13 h 91"/>
                  <a:gd name="T70" fmla="*/ 28 w 117"/>
                  <a:gd name="T71" fmla="*/ 8 h 91"/>
                  <a:gd name="T72" fmla="*/ 40 w 117"/>
                  <a:gd name="T73" fmla="*/ 11 h 91"/>
                  <a:gd name="T74" fmla="*/ 27 w 117"/>
                  <a:gd name="T75" fmla="*/ 14 h 91"/>
                  <a:gd name="T76" fmla="*/ 35 w 117"/>
                  <a:gd name="T77" fmla="*/ 19 h 91"/>
                  <a:gd name="T78" fmla="*/ 45 w 117"/>
                  <a:gd name="T79" fmla="*/ 28 h 91"/>
                  <a:gd name="T80" fmla="*/ 46 w 117"/>
                  <a:gd name="T81" fmla="*/ 13 h 91"/>
                  <a:gd name="T82" fmla="*/ 55 w 117"/>
                  <a:gd name="T83" fmla="*/ 13 h 91"/>
                  <a:gd name="T84" fmla="*/ 61 w 117"/>
                  <a:gd name="T85" fmla="*/ 29 h 91"/>
                  <a:gd name="T86" fmla="*/ 70 w 117"/>
                  <a:gd name="T87" fmla="*/ 36 h 91"/>
                  <a:gd name="T88" fmla="*/ 65 w 117"/>
                  <a:gd name="T89" fmla="*/ 16 h 91"/>
                  <a:gd name="T90" fmla="*/ 72 w 117"/>
                  <a:gd name="T91" fmla="*/ 1 h 91"/>
                  <a:gd name="T92" fmla="*/ 81 w 117"/>
                  <a:gd name="T93" fmla="*/ 6 h 91"/>
                  <a:gd name="T94" fmla="*/ 90 w 117"/>
                  <a:gd name="T95" fmla="*/ 24 h 91"/>
                  <a:gd name="T96" fmla="*/ 94 w 117"/>
                  <a:gd name="T97" fmla="*/ 14 h 91"/>
                  <a:gd name="T98" fmla="*/ 102 w 117"/>
                  <a:gd name="T99" fmla="*/ 24 h 91"/>
                  <a:gd name="T100" fmla="*/ 119 w 117"/>
                  <a:gd name="T101" fmla="*/ 34 h 91"/>
                  <a:gd name="T102" fmla="*/ 137 w 117"/>
                  <a:gd name="T103" fmla="*/ 3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91"/>
                  <a:gd name="T158" fmla="*/ 117 w 117"/>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91">
                    <a:moveTo>
                      <a:pt x="114" y="31"/>
                    </a:moveTo>
                    <a:cubicBezTo>
                      <a:pt x="115" y="31"/>
                      <a:pt x="117" y="34"/>
                      <a:pt x="115" y="35"/>
                    </a:cubicBezTo>
                    <a:cubicBezTo>
                      <a:pt x="113" y="37"/>
                      <a:pt x="110" y="35"/>
                      <a:pt x="108" y="35"/>
                    </a:cubicBezTo>
                    <a:cubicBezTo>
                      <a:pt x="104" y="36"/>
                      <a:pt x="100" y="36"/>
                      <a:pt x="97" y="38"/>
                    </a:cubicBezTo>
                    <a:cubicBezTo>
                      <a:pt x="94" y="39"/>
                      <a:pt x="91" y="40"/>
                      <a:pt x="90" y="43"/>
                    </a:cubicBezTo>
                    <a:cubicBezTo>
                      <a:pt x="89" y="45"/>
                      <a:pt x="92" y="48"/>
                      <a:pt x="90" y="50"/>
                    </a:cubicBezTo>
                    <a:cubicBezTo>
                      <a:pt x="89" y="51"/>
                      <a:pt x="85" y="49"/>
                      <a:pt x="84" y="51"/>
                    </a:cubicBezTo>
                    <a:cubicBezTo>
                      <a:pt x="82" y="55"/>
                      <a:pt x="85" y="60"/>
                      <a:pt x="82" y="63"/>
                    </a:cubicBezTo>
                    <a:cubicBezTo>
                      <a:pt x="81" y="65"/>
                      <a:pt x="76" y="64"/>
                      <a:pt x="75" y="66"/>
                    </a:cubicBezTo>
                    <a:cubicBezTo>
                      <a:pt x="72" y="73"/>
                      <a:pt x="74" y="82"/>
                      <a:pt x="70" y="88"/>
                    </a:cubicBezTo>
                    <a:cubicBezTo>
                      <a:pt x="69" y="90"/>
                      <a:pt x="65" y="91"/>
                      <a:pt x="63" y="90"/>
                    </a:cubicBezTo>
                    <a:cubicBezTo>
                      <a:pt x="60" y="88"/>
                      <a:pt x="58" y="85"/>
                      <a:pt x="57" y="82"/>
                    </a:cubicBezTo>
                    <a:cubicBezTo>
                      <a:pt x="56" y="81"/>
                      <a:pt x="58" y="79"/>
                      <a:pt x="59" y="79"/>
                    </a:cubicBezTo>
                    <a:cubicBezTo>
                      <a:pt x="60" y="78"/>
                      <a:pt x="64" y="79"/>
                      <a:pt x="64" y="77"/>
                    </a:cubicBezTo>
                    <a:cubicBezTo>
                      <a:pt x="63" y="75"/>
                      <a:pt x="60" y="75"/>
                      <a:pt x="58" y="75"/>
                    </a:cubicBezTo>
                    <a:cubicBezTo>
                      <a:pt x="55" y="75"/>
                      <a:pt x="52" y="77"/>
                      <a:pt x="48" y="76"/>
                    </a:cubicBezTo>
                    <a:cubicBezTo>
                      <a:pt x="45" y="75"/>
                      <a:pt x="41" y="73"/>
                      <a:pt x="39" y="70"/>
                    </a:cubicBezTo>
                    <a:cubicBezTo>
                      <a:pt x="37" y="69"/>
                      <a:pt x="38" y="66"/>
                      <a:pt x="39" y="65"/>
                    </a:cubicBezTo>
                    <a:cubicBezTo>
                      <a:pt x="39" y="64"/>
                      <a:pt x="42" y="64"/>
                      <a:pt x="43" y="65"/>
                    </a:cubicBezTo>
                    <a:cubicBezTo>
                      <a:pt x="44" y="65"/>
                      <a:pt x="43" y="67"/>
                      <a:pt x="44" y="67"/>
                    </a:cubicBezTo>
                    <a:cubicBezTo>
                      <a:pt x="47" y="68"/>
                      <a:pt x="52" y="68"/>
                      <a:pt x="56" y="67"/>
                    </a:cubicBezTo>
                    <a:cubicBezTo>
                      <a:pt x="56" y="67"/>
                      <a:pt x="57" y="65"/>
                      <a:pt x="56" y="65"/>
                    </a:cubicBezTo>
                    <a:cubicBezTo>
                      <a:pt x="54" y="64"/>
                      <a:pt x="51" y="65"/>
                      <a:pt x="48" y="64"/>
                    </a:cubicBezTo>
                    <a:cubicBezTo>
                      <a:pt x="48" y="64"/>
                      <a:pt x="48" y="62"/>
                      <a:pt x="49" y="61"/>
                    </a:cubicBezTo>
                    <a:cubicBezTo>
                      <a:pt x="55" y="60"/>
                      <a:pt x="62" y="61"/>
                      <a:pt x="68" y="60"/>
                    </a:cubicBezTo>
                    <a:cubicBezTo>
                      <a:pt x="69" y="60"/>
                      <a:pt x="70" y="58"/>
                      <a:pt x="69" y="57"/>
                    </a:cubicBezTo>
                    <a:cubicBezTo>
                      <a:pt x="67" y="56"/>
                      <a:pt x="64" y="57"/>
                      <a:pt x="62" y="57"/>
                    </a:cubicBezTo>
                    <a:cubicBezTo>
                      <a:pt x="58" y="57"/>
                      <a:pt x="54" y="58"/>
                      <a:pt x="50" y="59"/>
                    </a:cubicBezTo>
                    <a:cubicBezTo>
                      <a:pt x="48" y="59"/>
                      <a:pt x="47" y="61"/>
                      <a:pt x="45" y="62"/>
                    </a:cubicBezTo>
                    <a:cubicBezTo>
                      <a:pt x="42" y="62"/>
                      <a:pt x="39" y="63"/>
                      <a:pt x="36" y="62"/>
                    </a:cubicBezTo>
                    <a:cubicBezTo>
                      <a:pt x="35" y="62"/>
                      <a:pt x="34" y="60"/>
                      <a:pt x="33" y="59"/>
                    </a:cubicBezTo>
                    <a:cubicBezTo>
                      <a:pt x="32" y="57"/>
                      <a:pt x="32" y="54"/>
                      <a:pt x="33" y="52"/>
                    </a:cubicBezTo>
                    <a:cubicBezTo>
                      <a:pt x="33" y="51"/>
                      <a:pt x="35" y="52"/>
                      <a:pt x="36" y="52"/>
                    </a:cubicBezTo>
                    <a:cubicBezTo>
                      <a:pt x="37" y="52"/>
                      <a:pt x="37" y="54"/>
                      <a:pt x="38" y="54"/>
                    </a:cubicBezTo>
                    <a:cubicBezTo>
                      <a:pt x="40" y="53"/>
                      <a:pt x="41" y="51"/>
                      <a:pt x="42" y="51"/>
                    </a:cubicBezTo>
                    <a:cubicBezTo>
                      <a:pt x="44" y="50"/>
                      <a:pt x="46" y="51"/>
                      <a:pt x="47" y="51"/>
                    </a:cubicBezTo>
                    <a:cubicBezTo>
                      <a:pt x="50" y="50"/>
                      <a:pt x="53" y="47"/>
                      <a:pt x="56" y="46"/>
                    </a:cubicBezTo>
                    <a:cubicBezTo>
                      <a:pt x="59" y="45"/>
                      <a:pt x="62" y="46"/>
                      <a:pt x="64" y="46"/>
                    </a:cubicBezTo>
                    <a:cubicBezTo>
                      <a:pt x="66" y="46"/>
                      <a:pt x="67" y="46"/>
                      <a:pt x="68" y="45"/>
                    </a:cubicBezTo>
                    <a:cubicBezTo>
                      <a:pt x="69" y="45"/>
                      <a:pt x="69" y="43"/>
                      <a:pt x="68" y="43"/>
                    </a:cubicBezTo>
                    <a:cubicBezTo>
                      <a:pt x="67" y="42"/>
                      <a:pt x="64" y="44"/>
                      <a:pt x="63" y="43"/>
                    </a:cubicBezTo>
                    <a:cubicBezTo>
                      <a:pt x="62" y="42"/>
                      <a:pt x="64" y="40"/>
                      <a:pt x="64" y="39"/>
                    </a:cubicBezTo>
                    <a:cubicBezTo>
                      <a:pt x="66" y="37"/>
                      <a:pt x="68" y="36"/>
                      <a:pt x="69" y="34"/>
                    </a:cubicBezTo>
                    <a:cubicBezTo>
                      <a:pt x="70" y="33"/>
                      <a:pt x="68" y="31"/>
                      <a:pt x="67" y="31"/>
                    </a:cubicBezTo>
                    <a:cubicBezTo>
                      <a:pt x="63" y="33"/>
                      <a:pt x="60" y="36"/>
                      <a:pt x="57" y="39"/>
                    </a:cubicBezTo>
                    <a:cubicBezTo>
                      <a:pt x="56" y="40"/>
                      <a:pt x="55" y="42"/>
                      <a:pt x="54" y="42"/>
                    </a:cubicBezTo>
                    <a:cubicBezTo>
                      <a:pt x="52" y="41"/>
                      <a:pt x="50" y="40"/>
                      <a:pt x="50" y="38"/>
                    </a:cubicBezTo>
                    <a:cubicBezTo>
                      <a:pt x="50" y="36"/>
                      <a:pt x="53" y="34"/>
                      <a:pt x="52" y="33"/>
                    </a:cubicBezTo>
                    <a:cubicBezTo>
                      <a:pt x="52" y="31"/>
                      <a:pt x="50" y="31"/>
                      <a:pt x="49" y="32"/>
                    </a:cubicBezTo>
                    <a:cubicBezTo>
                      <a:pt x="47" y="33"/>
                      <a:pt x="47" y="36"/>
                      <a:pt x="46" y="37"/>
                    </a:cubicBezTo>
                    <a:cubicBezTo>
                      <a:pt x="45" y="38"/>
                      <a:pt x="43" y="37"/>
                      <a:pt x="43" y="37"/>
                    </a:cubicBezTo>
                    <a:cubicBezTo>
                      <a:pt x="43" y="39"/>
                      <a:pt x="45" y="41"/>
                      <a:pt x="44" y="43"/>
                    </a:cubicBezTo>
                    <a:cubicBezTo>
                      <a:pt x="44" y="44"/>
                      <a:pt x="41" y="42"/>
                      <a:pt x="40" y="43"/>
                    </a:cubicBezTo>
                    <a:cubicBezTo>
                      <a:pt x="39" y="43"/>
                      <a:pt x="39" y="45"/>
                      <a:pt x="38" y="45"/>
                    </a:cubicBezTo>
                    <a:cubicBezTo>
                      <a:pt x="34" y="46"/>
                      <a:pt x="30" y="46"/>
                      <a:pt x="27" y="45"/>
                    </a:cubicBezTo>
                    <a:cubicBezTo>
                      <a:pt x="24" y="45"/>
                      <a:pt x="21" y="44"/>
                      <a:pt x="20" y="42"/>
                    </a:cubicBezTo>
                    <a:cubicBezTo>
                      <a:pt x="19" y="40"/>
                      <a:pt x="24" y="40"/>
                      <a:pt x="23" y="39"/>
                    </a:cubicBezTo>
                    <a:cubicBezTo>
                      <a:pt x="19" y="38"/>
                      <a:pt x="14" y="38"/>
                      <a:pt x="12" y="35"/>
                    </a:cubicBezTo>
                    <a:cubicBezTo>
                      <a:pt x="13" y="31"/>
                      <a:pt x="9" y="29"/>
                      <a:pt x="11" y="28"/>
                    </a:cubicBezTo>
                    <a:cubicBezTo>
                      <a:pt x="12" y="28"/>
                      <a:pt x="15" y="29"/>
                      <a:pt x="18" y="32"/>
                    </a:cubicBezTo>
                    <a:cubicBezTo>
                      <a:pt x="19" y="31"/>
                      <a:pt x="20" y="30"/>
                      <a:pt x="19" y="29"/>
                    </a:cubicBezTo>
                    <a:cubicBezTo>
                      <a:pt x="18" y="28"/>
                      <a:pt x="16" y="29"/>
                      <a:pt x="15" y="28"/>
                    </a:cubicBezTo>
                    <a:cubicBezTo>
                      <a:pt x="14" y="27"/>
                      <a:pt x="14" y="26"/>
                      <a:pt x="13" y="25"/>
                    </a:cubicBezTo>
                    <a:cubicBezTo>
                      <a:pt x="13" y="23"/>
                      <a:pt x="14" y="22"/>
                      <a:pt x="14" y="20"/>
                    </a:cubicBezTo>
                    <a:cubicBezTo>
                      <a:pt x="13" y="19"/>
                      <a:pt x="12" y="19"/>
                      <a:pt x="11" y="20"/>
                    </a:cubicBezTo>
                    <a:cubicBezTo>
                      <a:pt x="10" y="21"/>
                      <a:pt x="11" y="25"/>
                      <a:pt x="9" y="25"/>
                    </a:cubicBezTo>
                    <a:cubicBezTo>
                      <a:pt x="6" y="25"/>
                      <a:pt x="3" y="22"/>
                      <a:pt x="1" y="19"/>
                    </a:cubicBezTo>
                    <a:cubicBezTo>
                      <a:pt x="0" y="16"/>
                      <a:pt x="1" y="13"/>
                      <a:pt x="3" y="11"/>
                    </a:cubicBezTo>
                    <a:cubicBezTo>
                      <a:pt x="5" y="8"/>
                      <a:pt x="9" y="8"/>
                      <a:pt x="12" y="8"/>
                    </a:cubicBezTo>
                    <a:cubicBezTo>
                      <a:pt x="14" y="8"/>
                      <a:pt x="15" y="12"/>
                      <a:pt x="17" y="11"/>
                    </a:cubicBezTo>
                    <a:cubicBezTo>
                      <a:pt x="19" y="10"/>
                      <a:pt x="16" y="7"/>
                      <a:pt x="17" y="6"/>
                    </a:cubicBezTo>
                    <a:cubicBezTo>
                      <a:pt x="19" y="5"/>
                      <a:pt x="21" y="7"/>
                      <a:pt x="23" y="7"/>
                    </a:cubicBezTo>
                    <a:cubicBezTo>
                      <a:pt x="26" y="7"/>
                      <a:pt x="30" y="6"/>
                      <a:pt x="33" y="6"/>
                    </a:cubicBezTo>
                    <a:cubicBezTo>
                      <a:pt x="34" y="6"/>
                      <a:pt x="34" y="8"/>
                      <a:pt x="33" y="9"/>
                    </a:cubicBezTo>
                    <a:cubicBezTo>
                      <a:pt x="29" y="10"/>
                      <a:pt x="25" y="9"/>
                      <a:pt x="22" y="10"/>
                    </a:cubicBezTo>
                    <a:cubicBezTo>
                      <a:pt x="21" y="10"/>
                      <a:pt x="22" y="12"/>
                      <a:pt x="22" y="12"/>
                    </a:cubicBezTo>
                    <a:cubicBezTo>
                      <a:pt x="24" y="12"/>
                      <a:pt x="27" y="11"/>
                      <a:pt x="29" y="12"/>
                    </a:cubicBezTo>
                    <a:cubicBezTo>
                      <a:pt x="30" y="13"/>
                      <a:pt x="28" y="15"/>
                      <a:pt x="29" y="16"/>
                    </a:cubicBezTo>
                    <a:cubicBezTo>
                      <a:pt x="30" y="19"/>
                      <a:pt x="31" y="22"/>
                      <a:pt x="33" y="23"/>
                    </a:cubicBezTo>
                    <a:cubicBezTo>
                      <a:pt x="34" y="24"/>
                      <a:pt x="37" y="25"/>
                      <a:pt x="37" y="23"/>
                    </a:cubicBezTo>
                    <a:cubicBezTo>
                      <a:pt x="37" y="20"/>
                      <a:pt x="32" y="19"/>
                      <a:pt x="33" y="15"/>
                    </a:cubicBezTo>
                    <a:cubicBezTo>
                      <a:pt x="33" y="13"/>
                      <a:pt x="36" y="13"/>
                      <a:pt x="38" y="11"/>
                    </a:cubicBezTo>
                    <a:cubicBezTo>
                      <a:pt x="40" y="10"/>
                      <a:pt x="41" y="8"/>
                      <a:pt x="42" y="8"/>
                    </a:cubicBezTo>
                    <a:cubicBezTo>
                      <a:pt x="44" y="8"/>
                      <a:pt x="45" y="10"/>
                      <a:pt x="46" y="11"/>
                    </a:cubicBezTo>
                    <a:cubicBezTo>
                      <a:pt x="48" y="14"/>
                      <a:pt x="49" y="17"/>
                      <a:pt x="50" y="20"/>
                    </a:cubicBezTo>
                    <a:cubicBezTo>
                      <a:pt x="51" y="21"/>
                      <a:pt x="50" y="23"/>
                      <a:pt x="51" y="24"/>
                    </a:cubicBezTo>
                    <a:cubicBezTo>
                      <a:pt x="52" y="25"/>
                      <a:pt x="54" y="23"/>
                      <a:pt x="54" y="24"/>
                    </a:cubicBezTo>
                    <a:cubicBezTo>
                      <a:pt x="56" y="25"/>
                      <a:pt x="56" y="28"/>
                      <a:pt x="58" y="30"/>
                    </a:cubicBezTo>
                    <a:cubicBezTo>
                      <a:pt x="58" y="31"/>
                      <a:pt x="61" y="30"/>
                      <a:pt x="61" y="29"/>
                    </a:cubicBezTo>
                    <a:cubicBezTo>
                      <a:pt x="60" y="23"/>
                      <a:pt x="55" y="19"/>
                      <a:pt x="54" y="13"/>
                    </a:cubicBezTo>
                    <a:cubicBezTo>
                      <a:pt x="54" y="9"/>
                      <a:pt x="55" y="4"/>
                      <a:pt x="56" y="1"/>
                    </a:cubicBezTo>
                    <a:cubicBezTo>
                      <a:pt x="57" y="0"/>
                      <a:pt x="59" y="0"/>
                      <a:pt x="60" y="1"/>
                    </a:cubicBezTo>
                    <a:cubicBezTo>
                      <a:pt x="62" y="3"/>
                      <a:pt x="62" y="8"/>
                      <a:pt x="65" y="10"/>
                    </a:cubicBezTo>
                    <a:cubicBezTo>
                      <a:pt x="67" y="11"/>
                      <a:pt x="66" y="5"/>
                      <a:pt x="67" y="5"/>
                    </a:cubicBezTo>
                    <a:cubicBezTo>
                      <a:pt x="70" y="5"/>
                      <a:pt x="74" y="7"/>
                      <a:pt x="75" y="9"/>
                    </a:cubicBezTo>
                    <a:cubicBezTo>
                      <a:pt x="77" y="13"/>
                      <a:pt x="74" y="17"/>
                      <a:pt x="75" y="20"/>
                    </a:cubicBezTo>
                    <a:cubicBezTo>
                      <a:pt x="76" y="21"/>
                      <a:pt x="78" y="21"/>
                      <a:pt x="78" y="20"/>
                    </a:cubicBezTo>
                    <a:cubicBezTo>
                      <a:pt x="79" y="18"/>
                      <a:pt x="76" y="13"/>
                      <a:pt x="78" y="12"/>
                    </a:cubicBezTo>
                    <a:cubicBezTo>
                      <a:pt x="81" y="11"/>
                      <a:pt x="84" y="14"/>
                      <a:pt x="86" y="17"/>
                    </a:cubicBezTo>
                    <a:cubicBezTo>
                      <a:pt x="87" y="17"/>
                      <a:pt x="84" y="20"/>
                      <a:pt x="85" y="20"/>
                    </a:cubicBezTo>
                    <a:cubicBezTo>
                      <a:pt x="88" y="22"/>
                      <a:pt x="93" y="20"/>
                      <a:pt x="96" y="22"/>
                    </a:cubicBezTo>
                    <a:cubicBezTo>
                      <a:pt x="98" y="23"/>
                      <a:pt x="97" y="28"/>
                      <a:pt x="99" y="28"/>
                    </a:cubicBezTo>
                    <a:cubicBezTo>
                      <a:pt x="102" y="29"/>
                      <a:pt x="105" y="28"/>
                      <a:pt x="108" y="31"/>
                    </a:cubicBezTo>
                    <a:cubicBezTo>
                      <a:pt x="109" y="33"/>
                      <a:pt x="112" y="30"/>
                      <a:pt x="114" y="3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7" name="Freeform 3141">
                <a:extLst>
                  <a:ext uri="{FF2B5EF4-FFF2-40B4-BE49-F238E27FC236}">
                    <a16:creationId xmlns:a16="http://schemas.microsoft.com/office/drawing/2014/main" id="{A2994593-6633-4B09-8E73-CA9C2118C46B}"/>
                  </a:ext>
                </a:extLst>
              </p:cNvPr>
              <p:cNvSpPr>
                <a:spLocks noChangeAspect="1"/>
              </p:cNvSpPr>
              <p:nvPr/>
            </p:nvSpPr>
            <p:spPr bwMode="gray">
              <a:xfrm>
                <a:off x="4941894" y="1616072"/>
                <a:ext cx="44450" cy="23813"/>
              </a:xfrm>
              <a:custGeom>
                <a:avLst/>
                <a:gdLst>
                  <a:gd name="T0" fmla="*/ 23 w 24"/>
                  <a:gd name="T1" fmla="*/ 0 h 12"/>
                  <a:gd name="T2" fmla="*/ 27 w 24"/>
                  <a:gd name="T3" fmla="*/ 1 h 12"/>
                  <a:gd name="T4" fmla="*/ 25 w 24"/>
                  <a:gd name="T5" fmla="*/ 11 h 12"/>
                  <a:gd name="T6" fmla="*/ 12 w 24"/>
                  <a:gd name="T7" fmla="*/ 14 h 12"/>
                  <a:gd name="T8" fmla="*/ 7 w 24"/>
                  <a:gd name="T9" fmla="*/ 13 h 12"/>
                  <a:gd name="T10" fmla="*/ 1 w 24"/>
                  <a:gd name="T11" fmla="*/ 4 h 12"/>
                  <a:gd name="T12" fmla="*/ 6 w 24"/>
                  <a:gd name="T13" fmla="*/ 3 h 12"/>
                  <a:gd name="T14" fmla="*/ 23 w 2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2"/>
                  <a:gd name="T26" fmla="*/ 24 w 2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2">
                    <a:moveTo>
                      <a:pt x="20" y="0"/>
                    </a:moveTo>
                    <a:cubicBezTo>
                      <a:pt x="21" y="0"/>
                      <a:pt x="23" y="0"/>
                      <a:pt x="23" y="1"/>
                    </a:cubicBezTo>
                    <a:cubicBezTo>
                      <a:pt x="24" y="4"/>
                      <a:pt x="23" y="8"/>
                      <a:pt x="21" y="9"/>
                    </a:cubicBezTo>
                    <a:cubicBezTo>
                      <a:pt x="18" y="12"/>
                      <a:pt x="14" y="11"/>
                      <a:pt x="10" y="11"/>
                    </a:cubicBezTo>
                    <a:cubicBezTo>
                      <a:pt x="8" y="11"/>
                      <a:pt x="6" y="12"/>
                      <a:pt x="6" y="10"/>
                    </a:cubicBezTo>
                    <a:cubicBezTo>
                      <a:pt x="6" y="7"/>
                      <a:pt x="2" y="5"/>
                      <a:pt x="1" y="3"/>
                    </a:cubicBezTo>
                    <a:cubicBezTo>
                      <a:pt x="0" y="2"/>
                      <a:pt x="3" y="2"/>
                      <a:pt x="5" y="2"/>
                    </a:cubicBezTo>
                    <a:cubicBezTo>
                      <a:pt x="10" y="1"/>
                      <a:pt x="15" y="0"/>
                      <a:pt x="2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8" name="Freeform 3142">
                <a:extLst>
                  <a:ext uri="{FF2B5EF4-FFF2-40B4-BE49-F238E27FC236}">
                    <a16:creationId xmlns:a16="http://schemas.microsoft.com/office/drawing/2014/main" id="{579B45FE-69AB-4D4F-A854-5B37294982A8}"/>
                  </a:ext>
                </a:extLst>
              </p:cNvPr>
              <p:cNvSpPr>
                <a:spLocks noChangeAspect="1"/>
              </p:cNvSpPr>
              <p:nvPr/>
            </p:nvSpPr>
            <p:spPr bwMode="gray">
              <a:xfrm>
                <a:off x="4956181" y="1630362"/>
                <a:ext cx="80963" cy="57150"/>
              </a:xfrm>
              <a:custGeom>
                <a:avLst/>
                <a:gdLst>
                  <a:gd name="T0" fmla="*/ 28 w 42"/>
                  <a:gd name="T1" fmla="*/ 1 h 30"/>
                  <a:gd name="T2" fmla="*/ 30 w 42"/>
                  <a:gd name="T3" fmla="*/ 4 h 30"/>
                  <a:gd name="T4" fmla="*/ 28 w 42"/>
                  <a:gd name="T5" fmla="*/ 11 h 30"/>
                  <a:gd name="T6" fmla="*/ 41 w 42"/>
                  <a:gd name="T7" fmla="*/ 17 h 30"/>
                  <a:gd name="T8" fmla="*/ 49 w 42"/>
                  <a:gd name="T9" fmla="*/ 13 h 30"/>
                  <a:gd name="T10" fmla="*/ 50 w 42"/>
                  <a:gd name="T11" fmla="*/ 20 h 30"/>
                  <a:gd name="T12" fmla="*/ 35 w 42"/>
                  <a:gd name="T13" fmla="*/ 29 h 30"/>
                  <a:gd name="T14" fmla="*/ 29 w 42"/>
                  <a:gd name="T15" fmla="*/ 35 h 30"/>
                  <a:gd name="T16" fmla="*/ 27 w 42"/>
                  <a:gd name="T17" fmla="*/ 32 h 30"/>
                  <a:gd name="T18" fmla="*/ 30 w 42"/>
                  <a:gd name="T19" fmla="*/ 24 h 30"/>
                  <a:gd name="T20" fmla="*/ 23 w 42"/>
                  <a:gd name="T21" fmla="*/ 24 h 30"/>
                  <a:gd name="T22" fmla="*/ 19 w 42"/>
                  <a:gd name="T23" fmla="*/ 28 h 30"/>
                  <a:gd name="T24" fmla="*/ 2 w 42"/>
                  <a:gd name="T25" fmla="*/ 28 h 30"/>
                  <a:gd name="T26" fmla="*/ 0 w 42"/>
                  <a:gd name="T27" fmla="*/ 22 h 30"/>
                  <a:gd name="T28" fmla="*/ 5 w 42"/>
                  <a:gd name="T29" fmla="*/ 13 h 30"/>
                  <a:gd name="T30" fmla="*/ 1 w 42"/>
                  <a:gd name="T31" fmla="*/ 8 h 30"/>
                  <a:gd name="T32" fmla="*/ 4 w 42"/>
                  <a:gd name="T33" fmla="*/ 7 h 30"/>
                  <a:gd name="T34" fmla="*/ 15 w 42"/>
                  <a:gd name="T35" fmla="*/ 7 h 30"/>
                  <a:gd name="T36" fmla="*/ 23 w 42"/>
                  <a:gd name="T37" fmla="*/ 0 h 30"/>
                  <a:gd name="T38" fmla="*/ 28 w 42"/>
                  <a:gd name="T39" fmla="*/ 1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0"/>
                  <a:gd name="T62" fmla="*/ 42 w 42"/>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0">
                    <a:moveTo>
                      <a:pt x="23" y="1"/>
                    </a:moveTo>
                    <a:cubicBezTo>
                      <a:pt x="24" y="1"/>
                      <a:pt x="25" y="2"/>
                      <a:pt x="25" y="3"/>
                    </a:cubicBezTo>
                    <a:cubicBezTo>
                      <a:pt x="25" y="5"/>
                      <a:pt x="22" y="7"/>
                      <a:pt x="23" y="9"/>
                    </a:cubicBezTo>
                    <a:cubicBezTo>
                      <a:pt x="26" y="12"/>
                      <a:pt x="30" y="13"/>
                      <a:pt x="34" y="14"/>
                    </a:cubicBezTo>
                    <a:cubicBezTo>
                      <a:pt x="37" y="14"/>
                      <a:pt x="38" y="10"/>
                      <a:pt x="40" y="11"/>
                    </a:cubicBezTo>
                    <a:cubicBezTo>
                      <a:pt x="42" y="12"/>
                      <a:pt x="42" y="16"/>
                      <a:pt x="41" y="17"/>
                    </a:cubicBezTo>
                    <a:cubicBezTo>
                      <a:pt x="37" y="18"/>
                      <a:pt x="35" y="22"/>
                      <a:pt x="29" y="24"/>
                    </a:cubicBezTo>
                    <a:cubicBezTo>
                      <a:pt x="26" y="24"/>
                      <a:pt x="25" y="27"/>
                      <a:pt x="24" y="29"/>
                    </a:cubicBezTo>
                    <a:cubicBezTo>
                      <a:pt x="23" y="30"/>
                      <a:pt x="21" y="28"/>
                      <a:pt x="22" y="27"/>
                    </a:cubicBezTo>
                    <a:cubicBezTo>
                      <a:pt x="22" y="25"/>
                      <a:pt x="26" y="23"/>
                      <a:pt x="25" y="20"/>
                    </a:cubicBezTo>
                    <a:cubicBezTo>
                      <a:pt x="24" y="19"/>
                      <a:pt x="21" y="20"/>
                      <a:pt x="19" y="20"/>
                    </a:cubicBezTo>
                    <a:cubicBezTo>
                      <a:pt x="18" y="21"/>
                      <a:pt x="17" y="23"/>
                      <a:pt x="16" y="23"/>
                    </a:cubicBezTo>
                    <a:cubicBezTo>
                      <a:pt x="11" y="22"/>
                      <a:pt x="6" y="22"/>
                      <a:pt x="2" y="23"/>
                    </a:cubicBezTo>
                    <a:cubicBezTo>
                      <a:pt x="0" y="23"/>
                      <a:pt x="0" y="20"/>
                      <a:pt x="0" y="18"/>
                    </a:cubicBezTo>
                    <a:cubicBezTo>
                      <a:pt x="1" y="15"/>
                      <a:pt x="4" y="14"/>
                      <a:pt x="4" y="11"/>
                    </a:cubicBezTo>
                    <a:cubicBezTo>
                      <a:pt x="4" y="9"/>
                      <a:pt x="1" y="9"/>
                      <a:pt x="1" y="7"/>
                    </a:cubicBezTo>
                    <a:cubicBezTo>
                      <a:pt x="1" y="7"/>
                      <a:pt x="2" y="6"/>
                      <a:pt x="3" y="6"/>
                    </a:cubicBezTo>
                    <a:cubicBezTo>
                      <a:pt x="6" y="6"/>
                      <a:pt x="9" y="7"/>
                      <a:pt x="12" y="6"/>
                    </a:cubicBezTo>
                    <a:cubicBezTo>
                      <a:pt x="15" y="5"/>
                      <a:pt x="17" y="2"/>
                      <a:pt x="19" y="0"/>
                    </a:cubicBezTo>
                    <a:cubicBezTo>
                      <a:pt x="20" y="0"/>
                      <a:pt x="22" y="0"/>
                      <a:pt x="2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9" name="Freeform 3144">
                <a:extLst>
                  <a:ext uri="{FF2B5EF4-FFF2-40B4-BE49-F238E27FC236}">
                    <a16:creationId xmlns:a16="http://schemas.microsoft.com/office/drawing/2014/main" id="{4F373FD4-A644-4B2D-AA11-FD39563FD96C}"/>
                  </a:ext>
                </a:extLst>
              </p:cNvPr>
              <p:cNvSpPr>
                <a:spLocks noChangeAspect="1"/>
              </p:cNvSpPr>
              <p:nvPr/>
            </p:nvSpPr>
            <p:spPr bwMode="gray">
              <a:xfrm>
                <a:off x="4884738" y="1522413"/>
                <a:ext cx="193675" cy="73025"/>
              </a:xfrm>
              <a:custGeom>
                <a:avLst/>
                <a:gdLst>
                  <a:gd name="T0" fmla="*/ 121 w 102"/>
                  <a:gd name="T1" fmla="*/ 19 h 38"/>
                  <a:gd name="T2" fmla="*/ 121 w 102"/>
                  <a:gd name="T3" fmla="*/ 16 h 38"/>
                  <a:gd name="T4" fmla="*/ 106 w 102"/>
                  <a:gd name="T5" fmla="*/ 12 h 38"/>
                  <a:gd name="T6" fmla="*/ 94 w 102"/>
                  <a:gd name="T7" fmla="*/ 7 h 38"/>
                  <a:gd name="T8" fmla="*/ 86 w 102"/>
                  <a:gd name="T9" fmla="*/ 6 h 38"/>
                  <a:gd name="T10" fmla="*/ 79 w 102"/>
                  <a:gd name="T11" fmla="*/ 11 h 38"/>
                  <a:gd name="T12" fmla="*/ 72 w 102"/>
                  <a:gd name="T13" fmla="*/ 12 h 38"/>
                  <a:gd name="T14" fmla="*/ 72 w 102"/>
                  <a:gd name="T15" fmla="*/ 7 h 38"/>
                  <a:gd name="T16" fmla="*/ 66 w 102"/>
                  <a:gd name="T17" fmla="*/ 0 h 38"/>
                  <a:gd name="T18" fmla="*/ 65 w 102"/>
                  <a:gd name="T19" fmla="*/ 5 h 38"/>
                  <a:gd name="T20" fmla="*/ 62 w 102"/>
                  <a:gd name="T21" fmla="*/ 5 h 38"/>
                  <a:gd name="T22" fmla="*/ 65 w 102"/>
                  <a:gd name="T23" fmla="*/ 17 h 38"/>
                  <a:gd name="T24" fmla="*/ 60 w 102"/>
                  <a:gd name="T25" fmla="*/ 17 h 38"/>
                  <a:gd name="T26" fmla="*/ 54 w 102"/>
                  <a:gd name="T27" fmla="*/ 10 h 38"/>
                  <a:gd name="T28" fmla="*/ 41 w 102"/>
                  <a:gd name="T29" fmla="*/ 10 h 38"/>
                  <a:gd name="T30" fmla="*/ 33 w 102"/>
                  <a:gd name="T31" fmla="*/ 2 h 38"/>
                  <a:gd name="T32" fmla="*/ 26 w 102"/>
                  <a:gd name="T33" fmla="*/ 2 h 38"/>
                  <a:gd name="T34" fmla="*/ 31 w 102"/>
                  <a:gd name="T35" fmla="*/ 15 h 38"/>
                  <a:gd name="T36" fmla="*/ 22 w 102"/>
                  <a:gd name="T37" fmla="*/ 8 h 38"/>
                  <a:gd name="T38" fmla="*/ 18 w 102"/>
                  <a:gd name="T39" fmla="*/ 5 h 38"/>
                  <a:gd name="T40" fmla="*/ 20 w 102"/>
                  <a:gd name="T41" fmla="*/ 15 h 38"/>
                  <a:gd name="T42" fmla="*/ 14 w 102"/>
                  <a:gd name="T43" fmla="*/ 8 h 38"/>
                  <a:gd name="T44" fmla="*/ 5 w 102"/>
                  <a:gd name="T45" fmla="*/ 7 h 38"/>
                  <a:gd name="T46" fmla="*/ 0 w 102"/>
                  <a:gd name="T47" fmla="*/ 8 h 38"/>
                  <a:gd name="T48" fmla="*/ 12 w 102"/>
                  <a:gd name="T49" fmla="*/ 13 h 38"/>
                  <a:gd name="T50" fmla="*/ 11 w 102"/>
                  <a:gd name="T51" fmla="*/ 17 h 38"/>
                  <a:gd name="T52" fmla="*/ 18 w 102"/>
                  <a:gd name="T53" fmla="*/ 18 h 38"/>
                  <a:gd name="T54" fmla="*/ 18 w 102"/>
                  <a:gd name="T55" fmla="*/ 19 h 38"/>
                  <a:gd name="T56" fmla="*/ 11 w 102"/>
                  <a:gd name="T57" fmla="*/ 22 h 38"/>
                  <a:gd name="T58" fmla="*/ 17 w 102"/>
                  <a:gd name="T59" fmla="*/ 25 h 38"/>
                  <a:gd name="T60" fmla="*/ 26 w 102"/>
                  <a:gd name="T61" fmla="*/ 25 h 38"/>
                  <a:gd name="T62" fmla="*/ 39 w 102"/>
                  <a:gd name="T63" fmla="*/ 23 h 38"/>
                  <a:gd name="T64" fmla="*/ 57 w 102"/>
                  <a:gd name="T65" fmla="*/ 23 h 38"/>
                  <a:gd name="T66" fmla="*/ 57 w 102"/>
                  <a:gd name="T67" fmla="*/ 27 h 38"/>
                  <a:gd name="T68" fmla="*/ 43 w 102"/>
                  <a:gd name="T69" fmla="*/ 28 h 38"/>
                  <a:gd name="T70" fmla="*/ 41 w 102"/>
                  <a:gd name="T71" fmla="*/ 30 h 38"/>
                  <a:gd name="T72" fmla="*/ 32 w 102"/>
                  <a:gd name="T73" fmla="*/ 28 h 38"/>
                  <a:gd name="T74" fmla="*/ 32 w 102"/>
                  <a:gd name="T75" fmla="*/ 30 h 38"/>
                  <a:gd name="T76" fmla="*/ 42 w 102"/>
                  <a:gd name="T77" fmla="*/ 33 h 38"/>
                  <a:gd name="T78" fmla="*/ 45 w 102"/>
                  <a:gd name="T79" fmla="*/ 39 h 38"/>
                  <a:gd name="T80" fmla="*/ 66 w 102"/>
                  <a:gd name="T81" fmla="*/ 36 h 38"/>
                  <a:gd name="T82" fmla="*/ 67 w 102"/>
                  <a:gd name="T83" fmla="*/ 41 h 38"/>
                  <a:gd name="T84" fmla="*/ 83 w 102"/>
                  <a:gd name="T85" fmla="*/ 45 h 38"/>
                  <a:gd name="T86" fmla="*/ 93 w 102"/>
                  <a:gd name="T87" fmla="*/ 35 h 38"/>
                  <a:gd name="T88" fmla="*/ 103 w 102"/>
                  <a:gd name="T89" fmla="*/ 35 h 38"/>
                  <a:gd name="T90" fmla="*/ 108 w 102"/>
                  <a:gd name="T91" fmla="*/ 27 h 38"/>
                  <a:gd name="T92" fmla="*/ 121 w 102"/>
                  <a:gd name="T93" fmla="*/ 1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2"/>
                  <a:gd name="T142" fmla="*/ 0 h 38"/>
                  <a:gd name="T143" fmla="*/ 102 w 102"/>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2" h="38">
                    <a:moveTo>
                      <a:pt x="101" y="16"/>
                    </a:moveTo>
                    <a:cubicBezTo>
                      <a:pt x="102" y="16"/>
                      <a:pt x="102" y="13"/>
                      <a:pt x="101" y="13"/>
                    </a:cubicBezTo>
                    <a:cubicBezTo>
                      <a:pt x="97" y="11"/>
                      <a:pt x="93" y="11"/>
                      <a:pt x="89" y="10"/>
                    </a:cubicBezTo>
                    <a:cubicBezTo>
                      <a:pt x="86" y="9"/>
                      <a:pt x="82" y="7"/>
                      <a:pt x="79" y="6"/>
                    </a:cubicBezTo>
                    <a:cubicBezTo>
                      <a:pt x="76" y="6"/>
                      <a:pt x="74" y="4"/>
                      <a:pt x="72" y="5"/>
                    </a:cubicBezTo>
                    <a:cubicBezTo>
                      <a:pt x="69" y="6"/>
                      <a:pt x="68" y="8"/>
                      <a:pt x="66" y="9"/>
                    </a:cubicBezTo>
                    <a:cubicBezTo>
                      <a:pt x="65" y="10"/>
                      <a:pt x="62" y="11"/>
                      <a:pt x="60" y="10"/>
                    </a:cubicBezTo>
                    <a:cubicBezTo>
                      <a:pt x="59" y="10"/>
                      <a:pt x="60" y="8"/>
                      <a:pt x="60" y="6"/>
                    </a:cubicBezTo>
                    <a:cubicBezTo>
                      <a:pt x="58" y="4"/>
                      <a:pt x="57" y="1"/>
                      <a:pt x="55" y="0"/>
                    </a:cubicBezTo>
                    <a:cubicBezTo>
                      <a:pt x="54" y="0"/>
                      <a:pt x="55" y="3"/>
                      <a:pt x="54" y="4"/>
                    </a:cubicBezTo>
                    <a:cubicBezTo>
                      <a:pt x="54" y="5"/>
                      <a:pt x="52" y="4"/>
                      <a:pt x="52" y="4"/>
                    </a:cubicBezTo>
                    <a:cubicBezTo>
                      <a:pt x="52" y="8"/>
                      <a:pt x="54" y="11"/>
                      <a:pt x="54" y="14"/>
                    </a:cubicBezTo>
                    <a:cubicBezTo>
                      <a:pt x="53" y="15"/>
                      <a:pt x="51" y="15"/>
                      <a:pt x="50" y="14"/>
                    </a:cubicBezTo>
                    <a:cubicBezTo>
                      <a:pt x="48" y="13"/>
                      <a:pt x="47" y="9"/>
                      <a:pt x="45" y="8"/>
                    </a:cubicBezTo>
                    <a:cubicBezTo>
                      <a:pt x="42" y="7"/>
                      <a:pt x="38" y="9"/>
                      <a:pt x="34" y="8"/>
                    </a:cubicBezTo>
                    <a:cubicBezTo>
                      <a:pt x="32" y="7"/>
                      <a:pt x="31" y="4"/>
                      <a:pt x="28" y="2"/>
                    </a:cubicBezTo>
                    <a:cubicBezTo>
                      <a:pt x="26" y="2"/>
                      <a:pt x="23" y="1"/>
                      <a:pt x="22" y="2"/>
                    </a:cubicBezTo>
                    <a:cubicBezTo>
                      <a:pt x="22" y="6"/>
                      <a:pt x="28" y="9"/>
                      <a:pt x="26" y="12"/>
                    </a:cubicBezTo>
                    <a:cubicBezTo>
                      <a:pt x="24" y="14"/>
                      <a:pt x="21" y="8"/>
                      <a:pt x="18" y="7"/>
                    </a:cubicBezTo>
                    <a:cubicBezTo>
                      <a:pt x="17" y="6"/>
                      <a:pt x="16" y="3"/>
                      <a:pt x="15" y="4"/>
                    </a:cubicBezTo>
                    <a:cubicBezTo>
                      <a:pt x="15" y="7"/>
                      <a:pt x="19" y="10"/>
                      <a:pt x="17" y="12"/>
                    </a:cubicBezTo>
                    <a:cubicBezTo>
                      <a:pt x="15" y="14"/>
                      <a:pt x="14" y="8"/>
                      <a:pt x="12" y="7"/>
                    </a:cubicBezTo>
                    <a:cubicBezTo>
                      <a:pt x="10" y="6"/>
                      <a:pt x="7" y="7"/>
                      <a:pt x="4" y="6"/>
                    </a:cubicBezTo>
                    <a:cubicBezTo>
                      <a:pt x="3" y="6"/>
                      <a:pt x="0" y="6"/>
                      <a:pt x="0" y="7"/>
                    </a:cubicBezTo>
                    <a:cubicBezTo>
                      <a:pt x="3" y="9"/>
                      <a:pt x="7" y="9"/>
                      <a:pt x="10" y="11"/>
                    </a:cubicBezTo>
                    <a:cubicBezTo>
                      <a:pt x="11" y="12"/>
                      <a:pt x="8" y="13"/>
                      <a:pt x="9" y="14"/>
                    </a:cubicBezTo>
                    <a:cubicBezTo>
                      <a:pt x="10" y="15"/>
                      <a:pt x="13" y="14"/>
                      <a:pt x="15" y="15"/>
                    </a:cubicBezTo>
                    <a:cubicBezTo>
                      <a:pt x="15" y="15"/>
                      <a:pt x="15" y="16"/>
                      <a:pt x="15" y="16"/>
                    </a:cubicBezTo>
                    <a:cubicBezTo>
                      <a:pt x="13" y="17"/>
                      <a:pt x="9" y="16"/>
                      <a:pt x="9" y="18"/>
                    </a:cubicBezTo>
                    <a:cubicBezTo>
                      <a:pt x="8" y="20"/>
                      <a:pt x="12" y="21"/>
                      <a:pt x="14" y="21"/>
                    </a:cubicBezTo>
                    <a:cubicBezTo>
                      <a:pt x="17" y="22"/>
                      <a:pt x="19" y="22"/>
                      <a:pt x="22" y="21"/>
                    </a:cubicBezTo>
                    <a:cubicBezTo>
                      <a:pt x="26" y="21"/>
                      <a:pt x="29" y="20"/>
                      <a:pt x="33" y="19"/>
                    </a:cubicBezTo>
                    <a:cubicBezTo>
                      <a:pt x="38" y="19"/>
                      <a:pt x="43" y="18"/>
                      <a:pt x="48" y="19"/>
                    </a:cubicBezTo>
                    <a:cubicBezTo>
                      <a:pt x="49" y="19"/>
                      <a:pt x="49" y="22"/>
                      <a:pt x="48" y="22"/>
                    </a:cubicBezTo>
                    <a:cubicBezTo>
                      <a:pt x="44" y="24"/>
                      <a:pt x="40" y="22"/>
                      <a:pt x="36" y="23"/>
                    </a:cubicBezTo>
                    <a:cubicBezTo>
                      <a:pt x="35" y="23"/>
                      <a:pt x="35" y="25"/>
                      <a:pt x="34" y="25"/>
                    </a:cubicBezTo>
                    <a:cubicBezTo>
                      <a:pt x="32" y="25"/>
                      <a:pt x="30" y="23"/>
                      <a:pt x="27" y="23"/>
                    </a:cubicBezTo>
                    <a:cubicBezTo>
                      <a:pt x="27" y="23"/>
                      <a:pt x="26" y="25"/>
                      <a:pt x="27" y="25"/>
                    </a:cubicBezTo>
                    <a:cubicBezTo>
                      <a:pt x="30" y="27"/>
                      <a:pt x="33" y="25"/>
                      <a:pt x="35" y="27"/>
                    </a:cubicBezTo>
                    <a:cubicBezTo>
                      <a:pt x="37" y="28"/>
                      <a:pt x="36" y="32"/>
                      <a:pt x="38" y="32"/>
                    </a:cubicBezTo>
                    <a:cubicBezTo>
                      <a:pt x="44" y="33"/>
                      <a:pt x="49" y="29"/>
                      <a:pt x="55" y="30"/>
                    </a:cubicBezTo>
                    <a:cubicBezTo>
                      <a:pt x="56" y="30"/>
                      <a:pt x="55" y="34"/>
                      <a:pt x="56" y="34"/>
                    </a:cubicBezTo>
                    <a:cubicBezTo>
                      <a:pt x="60" y="36"/>
                      <a:pt x="65" y="38"/>
                      <a:pt x="69" y="37"/>
                    </a:cubicBezTo>
                    <a:cubicBezTo>
                      <a:pt x="73" y="36"/>
                      <a:pt x="74" y="31"/>
                      <a:pt x="78" y="29"/>
                    </a:cubicBezTo>
                    <a:cubicBezTo>
                      <a:pt x="80" y="28"/>
                      <a:pt x="84" y="31"/>
                      <a:pt x="86" y="29"/>
                    </a:cubicBezTo>
                    <a:cubicBezTo>
                      <a:pt x="88" y="28"/>
                      <a:pt x="87" y="24"/>
                      <a:pt x="90" y="22"/>
                    </a:cubicBezTo>
                    <a:cubicBezTo>
                      <a:pt x="93" y="19"/>
                      <a:pt x="98" y="19"/>
                      <a:pt x="101" y="1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74" name="Russia">
              <a:extLst>
                <a:ext uri="{FF2B5EF4-FFF2-40B4-BE49-F238E27FC236}">
                  <a16:creationId xmlns:a16="http://schemas.microsoft.com/office/drawing/2014/main" id="{0DD2029A-52C4-4E92-A672-84AB96ED5163}"/>
                </a:ext>
              </a:extLst>
            </p:cNvPr>
            <p:cNvGrpSpPr/>
            <p:nvPr/>
          </p:nvGrpSpPr>
          <p:grpSpPr bwMode="gray">
            <a:xfrm>
              <a:off x="5447483" y="1480978"/>
              <a:ext cx="3471261" cy="1465981"/>
              <a:chOff x="4981575" y="1482725"/>
              <a:chExt cx="3627438" cy="1531938"/>
            </a:xfrm>
            <a:solidFill>
              <a:srgbClr val="DFF0F7"/>
            </a:solidFill>
          </p:grpSpPr>
          <p:sp>
            <p:nvSpPr>
              <p:cNvPr id="290" name="Freeform 2644">
                <a:extLst>
                  <a:ext uri="{FF2B5EF4-FFF2-40B4-BE49-F238E27FC236}">
                    <a16:creationId xmlns:a16="http://schemas.microsoft.com/office/drawing/2014/main" id="{56C0F011-9DF6-47C4-87F2-851503AA4DB6}"/>
                  </a:ext>
                </a:extLst>
              </p:cNvPr>
              <p:cNvSpPr>
                <a:spLocks noChangeAspect="1"/>
              </p:cNvSpPr>
              <p:nvPr/>
            </p:nvSpPr>
            <p:spPr bwMode="gray">
              <a:xfrm>
                <a:off x="4981575" y="2554288"/>
                <a:ext cx="66675" cy="28575"/>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291" name="Group 290">
                <a:extLst>
                  <a:ext uri="{FF2B5EF4-FFF2-40B4-BE49-F238E27FC236}">
                    <a16:creationId xmlns:a16="http://schemas.microsoft.com/office/drawing/2014/main" id="{561C3492-2B31-4644-80BF-D5D5104F96D0}"/>
                  </a:ext>
                </a:extLst>
              </p:cNvPr>
              <p:cNvGrpSpPr/>
              <p:nvPr/>
            </p:nvGrpSpPr>
            <p:grpSpPr bwMode="gray">
              <a:xfrm>
                <a:off x="5138738" y="1482725"/>
                <a:ext cx="3470275" cy="1531938"/>
                <a:chOff x="5138738" y="1482725"/>
                <a:chExt cx="3470275" cy="1531938"/>
              </a:xfrm>
              <a:grpFill/>
            </p:grpSpPr>
            <p:sp>
              <p:nvSpPr>
                <p:cNvPr id="292" name="Freeform 2886">
                  <a:extLst>
                    <a:ext uri="{FF2B5EF4-FFF2-40B4-BE49-F238E27FC236}">
                      <a16:creationId xmlns:a16="http://schemas.microsoft.com/office/drawing/2014/main" id="{B7C6AC6E-137F-4AB8-8D5A-77B0A7E3EC07}"/>
                    </a:ext>
                  </a:extLst>
                </p:cNvPr>
                <p:cNvSpPr>
                  <a:spLocks noChangeAspect="1"/>
                </p:cNvSpPr>
                <p:nvPr/>
              </p:nvSpPr>
              <p:spPr bwMode="gray">
                <a:xfrm>
                  <a:off x="5138738" y="1652588"/>
                  <a:ext cx="3470275" cy="1362075"/>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3" name="Freeform 3106">
                  <a:extLst>
                    <a:ext uri="{FF2B5EF4-FFF2-40B4-BE49-F238E27FC236}">
                      <a16:creationId xmlns:a16="http://schemas.microsoft.com/office/drawing/2014/main" id="{23A6C4DF-0B9A-40CF-9FB8-3B177B2E833C}"/>
                    </a:ext>
                  </a:extLst>
                </p:cNvPr>
                <p:cNvSpPr>
                  <a:spLocks noChangeAspect="1"/>
                </p:cNvSpPr>
                <p:nvPr/>
              </p:nvSpPr>
              <p:spPr bwMode="gray">
                <a:xfrm>
                  <a:off x="5675313" y="2033588"/>
                  <a:ext cx="14288" cy="1588"/>
                </a:xfrm>
                <a:custGeom>
                  <a:avLst/>
                  <a:gdLst>
                    <a:gd name="T0" fmla="*/ 3 w 8"/>
                    <a:gd name="T1" fmla="*/ 1 h 1"/>
                    <a:gd name="T2" fmla="*/ 0 w 8"/>
                    <a:gd name="T3" fmla="*/ 0 h 1"/>
                    <a:gd name="T4" fmla="*/ 5 w 8"/>
                    <a:gd name="T5" fmla="*/ 0 h 1"/>
                    <a:gd name="T6" fmla="*/ 8 w 8"/>
                    <a:gd name="T7" fmla="*/ 1 h 1"/>
                    <a:gd name="T8" fmla="*/ 3 w 8"/>
                    <a:gd name="T9" fmla="*/ 1 h 1"/>
                    <a:gd name="T10" fmla="*/ 0 60000 65536"/>
                    <a:gd name="T11" fmla="*/ 0 60000 65536"/>
                    <a:gd name="T12" fmla="*/ 0 60000 65536"/>
                    <a:gd name="T13" fmla="*/ 0 60000 65536"/>
                    <a:gd name="T14" fmla="*/ 0 60000 65536"/>
                    <a:gd name="T15" fmla="*/ 0 w 8"/>
                    <a:gd name="T16" fmla="*/ 0 h 1"/>
                    <a:gd name="T17" fmla="*/ 8 w 8"/>
                    <a:gd name="T18" fmla="*/ 1 h 1"/>
                  </a:gdLst>
                  <a:ahLst/>
                  <a:cxnLst>
                    <a:cxn ang="T10">
                      <a:pos x="T0" y="T1"/>
                    </a:cxn>
                    <a:cxn ang="T11">
                      <a:pos x="T2" y="T3"/>
                    </a:cxn>
                    <a:cxn ang="T12">
                      <a:pos x="T4" y="T5"/>
                    </a:cxn>
                    <a:cxn ang="T13">
                      <a:pos x="T6" y="T7"/>
                    </a:cxn>
                    <a:cxn ang="T14">
                      <a:pos x="T8" y="T9"/>
                    </a:cxn>
                  </a:cxnLst>
                  <a:rect l="T15" t="T16" r="T17" b="T18"/>
                  <a:pathLst>
                    <a:path w="8" h="1">
                      <a:moveTo>
                        <a:pt x="3" y="1"/>
                      </a:moveTo>
                      <a:cubicBezTo>
                        <a:pt x="2" y="1"/>
                        <a:pt x="0" y="1"/>
                        <a:pt x="0" y="0"/>
                      </a:cubicBezTo>
                      <a:cubicBezTo>
                        <a:pt x="1" y="0"/>
                        <a:pt x="2" y="0"/>
                        <a:pt x="4" y="0"/>
                      </a:cubicBezTo>
                      <a:cubicBezTo>
                        <a:pt x="5" y="0"/>
                        <a:pt x="8" y="0"/>
                        <a:pt x="7" y="1"/>
                      </a:cubicBezTo>
                      <a:cubicBezTo>
                        <a:pt x="7" y="1"/>
                        <a:pt x="4" y="1"/>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4" name="Freeform 3107">
                  <a:extLst>
                    <a:ext uri="{FF2B5EF4-FFF2-40B4-BE49-F238E27FC236}">
                      <a16:creationId xmlns:a16="http://schemas.microsoft.com/office/drawing/2014/main" id="{29CF0650-D9F2-4645-81DE-629FC578B8F1}"/>
                    </a:ext>
                  </a:extLst>
                </p:cNvPr>
                <p:cNvSpPr>
                  <a:spLocks noChangeAspect="1"/>
                </p:cNvSpPr>
                <p:nvPr/>
              </p:nvSpPr>
              <p:spPr bwMode="gray">
                <a:xfrm>
                  <a:off x="5743575" y="2039938"/>
                  <a:ext cx="12700" cy="4763"/>
                </a:xfrm>
                <a:custGeom>
                  <a:avLst/>
                  <a:gdLst>
                    <a:gd name="T0" fmla="*/ 2 w 7"/>
                    <a:gd name="T1" fmla="*/ 2 h 3"/>
                    <a:gd name="T2" fmla="*/ 0 w 7"/>
                    <a:gd name="T3" fmla="*/ 2 h 3"/>
                    <a:gd name="T4" fmla="*/ 3 w 7"/>
                    <a:gd name="T5" fmla="*/ 1 h 3"/>
                    <a:gd name="T6" fmla="*/ 7 w 7"/>
                    <a:gd name="T7" fmla="*/ 1 h 3"/>
                    <a:gd name="T8" fmla="*/ 2 w 7"/>
                    <a:gd name="T9" fmla="*/ 2 h 3"/>
                    <a:gd name="T10" fmla="*/ 0 60000 65536"/>
                    <a:gd name="T11" fmla="*/ 0 60000 65536"/>
                    <a:gd name="T12" fmla="*/ 0 60000 65536"/>
                    <a:gd name="T13" fmla="*/ 0 60000 65536"/>
                    <a:gd name="T14" fmla="*/ 0 60000 65536"/>
                    <a:gd name="T15" fmla="*/ 0 w 7"/>
                    <a:gd name="T16" fmla="*/ 0 h 3"/>
                    <a:gd name="T17" fmla="*/ 7 w 7"/>
                    <a:gd name="T18" fmla="*/ 3 h 3"/>
                  </a:gdLst>
                  <a:ahLst/>
                  <a:cxnLst>
                    <a:cxn ang="T10">
                      <a:pos x="T0" y="T1"/>
                    </a:cxn>
                    <a:cxn ang="T11">
                      <a:pos x="T2" y="T3"/>
                    </a:cxn>
                    <a:cxn ang="T12">
                      <a:pos x="T4" y="T5"/>
                    </a:cxn>
                    <a:cxn ang="T13">
                      <a:pos x="T6" y="T7"/>
                    </a:cxn>
                    <a:cxn ang="T14">
                      <a:pos x="T8" y="T9"/>
                    </a:cxn>
                  </a:cxnLst>
                  <a:rect l="T15" t="T16" r="T17" b="T18"/>
                  <a:pathLst>
                    <a:path w="7" h="3">
                      <a:moveTo>
                        <a:pt x="2" y="2"/>
                      </a:moveTo>
                      <a:cubicBezTo>
                        <a:pt x="2" y="3"/>
                        <a:pt x="0" y="3"/>
                        <a:pt x="0" y="2"/>
                      </a:cubicBezTo>
                      <a:cubicBezTo>
                        <a:pt x="0" y="2"/>
                        <a:pt x="2" y="1"/>
                        <a:pt x="3" y="1"/>
                      </a:cubicBezTo>
                      <a:cubicBezTo>
                        <a:pt x="4" y="0"/>
                        <a:pt x="7" y="0"/>
                        <a:pt x="6" y="1"/>
                      </a:cubicBezTo>
                      <a:cubicBezTo>
                        <a:pt x="6" y="1"/>
                        <a:pt x="4" y="2"/>
                        <a:pt x="2"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5" name="Freeform 3148">
                  <a:extLst>
                    <a:ext uri="{FF2B5EF4-FFF2-40B4-BE49-F238E27FC236}">
                      <a16:creationId xmlns:a16="http://schemas.microsoft.com/office/drawing/2014/main" id="{CCAC6C1F-1A99-4C41-9B8E-2BEF4C680E14}"/>
                    </a:ext>
                  </a:extLst>
                </p:cNvPr>
                <p:cNvSpPr>
                  <a:spLocks noChangeAspect="1"/>
                </p:cNvSpPr>
                <p:nvPr/>
              </p:nvSpPr>
              <p:spPr bwMode="gray">
                <a:xfrm>
                  <a:off x="8142288" y="2411413"/>
                  <a:ext cx="22225" cy="23813"/>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6" name="Freeform 3149">
                  <a:extLst>
                    <a:ext uri="{FF2B5EF4-FFF2-40B4-BE49-F238E27FC236}">
                      <a16:creationId xmlns:a16="http://schemas.microsoft.com/office/drawing/2014/main" id="{CD3FF1BF-AFD9-4DE4-81B9-1ABB4AB4BA5F}"/>
                    </a:ext>
                  </a:extLst>
                </p:cNvPr>
                <p:cNvSpPr>
                  <a:spLocks noChangeAspect="1"/>
                </p:cNvSpPr>
                <p:nvPr/>
              </p:nvSpPr>
              <p:spPr bwMode="gray">
                <a:xfrm>
                  <a:off x="5556250" y="2014538"/>
                  <a:ext cx="38100" cy="33338"/>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7" name="Freeform 3150">
                  <a:extLst>
                    <a:ext uri="{FF2B5EF4-FFF2-40B4-BE49-F238E27FC236}">
                      <a16:creationId xmlns:a16="http://schemas.microsoft.com/office/drawing/2014/main" id="{92B2433C-D0D3-491C-AE3E-1ACC3A34560D}"/>
                    </a:ext>
                  </a:extLst>
                </p:cNvPr>
                <p:cNvSpPr>
                  <a:spLocks noChangeAspect="1"/>
                </p:cNvSpPr>
                <p:nvPr/>
              </p:nvSpPr>
              <p:spPr bwMode="gray">
                <a:xfrm>
                  <a:off x="5761038" y="1968500"/>
                  <a:ext cx="47625" cy="38100"/>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8" name="Freeform 3151">
                  <a:extLst>
                    <a:ext uri="{FF2B5EF4-FFF2-40B4-BE49-F238E27FC236}">
                      <a16:creationId xmlns:a16="http://schemas.microsoft.com/office/drawing/2014/main" id="{2A4C5F63-04A1-4E02-AA52-B520E03ACF53}"/>
                    </a:ext>
                  </a:extLst>
                </p:cNvPr>
                <p:cNvSpPr>
                  <a:spLocks noChangeAspect="1"/>
                </p:cNvSpPr>
                <p:nvPr/>
              </p:nvSpPr>
              <p:spPr bwMode="gray">
                <a:xfrm>
                  <a:off x="5643563" y="1689100"/>
                  <a:ext cx="293688" cy="163513"/>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99" name="Freeform 3152">
                  <a:extLst>
                    <a:ext uri="{FF2B5EF4-FFF2-40B4-BE49-F238E27FC236}">
                      <a16:creationId xmlns:a16="http://schemas.microsoft.com/office/drawing/2014/main" id="{20274867-7972-4C54-A0DE-3EB53FD934A4}"/>
                    </a:ext>
                  </a:extLst>
                </p:cNvPr>
                <p:cNvSpPr>
                  <a:spLocks noChangeAspect="1"/>
                </p:cNvSpPr>
                <p:nvPr/>
              </p:nvSpPr>
              <p:spPr bwMode="gray">
                <a:xfrm>
                  <a:off x="5611813" y="1849438"/>
                  <a:ext cx="125413" cy="122238"/>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0" name="Freeform 3440">
                  <a:extLst>
                    <a:ext uri="{FF2B5EF4-FFF2-40B4-BE49-F238E27FC236}">
                      <a16:creationId xmlns:a16="http://schemas.microsoft.com/office/drawing/2014/main" id="{D0ABE0E8-508C-4162-8733-BA5CD98E2270}"/>
                    </a:ext>
                  </a:extLst>
                </p:cNvPr>
                <p:cNvSpPr>
                  <a:spLocks noChangeAspect="1"/>
                </p:cNvSpPr>
                <p:nvPr/>
              </p:nvSpPr>
              <p:spPr bwMode="gray">
                <a:xfrm>
                  <a:off x="6546850" y="1576388"/>
                  <a:ext cx="109538" cy="76200"/>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1" name="Freeform 3441">
                  <a:extLst>
                    <a:ext uri="{FF2B5EF4-FFF2-40B4-BE49-F238E27FC236}">
                      <a16:creationId xmlns:a16="http://schemas.microsoft.com/office/drawing/2014/main" id="{3D5D5D18-2D6B-4FB7-B85A-681880CA9DD5}"/>
                    </a:ext>
                  </a:extLst>
                </p:cNvPr>
                <p:cNvSpPr>
                  <a:spLocks noChangeAspect="1"/>
                </p:cNvSpPr>
                <p:nvPr/>
              </p:nvSpPr>
              <p:spPr bwMode="gray">
                <a:xfrm>
                  <a:off x="6394450" y="1539875"/>
                  <a:ext cx="149225" cy="77788"/>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2" name="Freeform 3442">
                  <a:extLst>
                    <a:ext uri="{FF2B5EF4-FFF2-40B4-BE49-F238E27FC236}">
                      <a16:creationId xmlns:a16="http://schemas.microsoft.com/office/drawing/2014/main" id="{89D58FF8-1830-4799-B181-3A5F3E413256}"/>
                    </a:ext>
                  </a:extLst>
                </p:cNvPr>
                <p:cNvSpPr>
                  <a:spLocks noChangeAspect="1"/>
                </p:cNvSpPr>
                <p:nvPr/>
              </p:nvSpPr>
              <p:spPr bwMode="gray">
                <a:xfrm>
                  <a:off x="6354763" y="1487488"/>
                  <a:ext cx="119063" cy="61913"/>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3" name="Freeform 3443">
                  <a:extLst>
                    <a:ext uri="{FF2B5EF4-FFF2-40B4-BE49-F238E27FC236}">
                      <a16:creationId xmlns:a16="http://schemas.microsoft.com/office/drawing/2014/main" id="{D6D06654-3542-45EC-AF42-94E6955E84A1}"/>
                    </a:ext>
                  </a:extLst>
                </p:cNvPr>
                <p:cNvSpPr>
                  <a:spLocks noChangeAspect="1"/>
                </p:cNvSpPr>
                <p:nvPr/>
              </p:nvSpPr>
              <p:spPr bwMode="gray">
                <a:xfrm>
                  <a:off x="6350000" y="1549400"/>
                  <a:ext cx="53975" cy="25400"/>
                </a:xfrm>
                <a:custGeom>
                  <a:avLst/>
                  <a:gdLst>
                    <a:gd name="T0" fmla="*/ 4 w 29"/>
                    <a:gd name="T1" fmla="*/ 0 h 13"/>
                    <a:gd name="T2" fmla="*/ 1 w 29"/>
                    <a:gd name="T3" fmla="*/ 2 h 13"/>
                    <a:gd name="T4" fmla="*/ 16 w 29"/>
                    <a:gd name="T5" fmla="*/ 10 h 13"/>
                    <a:gd name="T6" fmla="*/ 16 w 29"/>
                    <a:gd name="T7" fmla="*/ 15 h 13"/>
                    <a:gd name="T8" fmla="*/ 26 w 29"/>
                    <a:gd name="T9" fmla="*/ 12 h 13"/>
                    <a:gd name="T10" fmla="*/ 34 w 29"/>
                    <a:gd name="T11" fmla="*/ 7 h 13"/>
                    <a:gd name="T12" fmla="*/ 25 w 29"/>
                    <a:gd name="T13" fmla="*/ 1 h 13"/>
                    <a:gd name="T14" fmla="*/ 14 w 29"/>
                    <a:gd name="T15" fmla="*/ 1 h 13"/>
                    <a:gd name="T16" fmla="*/ 7 w 29"/>
                    <a:gd name="T17" fmla="*/ 0 h 13"/>
                    <a:gd name="T18" fmla="*/ 4 w 29"/>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3"/>
                    <a:gd name="T32" fmla="*/ 29 w 29"/>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3">
                      <a:moveTo>
                        <a:pt x="3" y="0"/>
                      </a:moveTo>
                      <a:cubicBezTo>
                        <a:pt x="2" y="0"/>
                        <a:pt x="0" y="1"/>
                        <a:pt x="1" y="2"/>
                      </a:cubicBezTo>
                      <a:cubicBezTo>
                        <a:pt x="5" y="5"/>
                        <a:pt x="10" y="5"/>
                        <a:pt x="14" y="8"/>
                      </a:cubicBezTo>
                      <a:cubicBezTo>
                        <a:pt x="15" y="9"/>
                        <a:pt x="12" y="12"/>
                        <a:pt x="14" y="12"/>
                      </a:cubicBezTo>
                      <a:cubicBezTo>
                        <a:pt x="16" y="13"/>
                        <a:pt x="19" y="11"/>
                        <a:pt x="22" y="10"/>
                      </a:cubicBezTo>
                      <a:cubicBezTo>
                        <a:pt x="24" y="9"/>
                        <a:pt x="29" y="9"/>
                        <a:pt x="29" y="6"/>
                      </a:cubicBezTo>
                      <a:cubicBezTo>
                        <a:pt x="29" y="3"/>
                        <a:pt x="24" y="2"/>
                        <a:pt x="21" y="1"/>
                      </a:cubicBezTo>
                      <a:cubicBezTo>
                        <a:pt x="18" y="0"/>
                        <a:pt x="15" y="1"/>
                        <a:pt x="12" y="1"/>
                      </a:cubicBezTo>
                      <a:cubicBezTo>
                        <a:pt x="10" y="1"/>
                        <a:pt x="8" y="0"/>
                        <a:pt x="6" y="0"/>
                      </a:cubicBezTo>
                      <a:cubicBezTo>
                        <a:pt x="5" y="0"/>
                        <a:pt x="4" y="0"/>
                        <a:pt x="3"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4" name="Freeform 3446">
                  <a:extLst>
                    <a:ext uri="{FF2B5EF4-FFF2-40B4-BE49-F238E27FC236}">
                      <a16:creationId xmlns:a16="http://schemas.microsoft.com/office/drawing/2014/main" id="{633472CF-FD61-49FC-8721-F6AE60065BAD}"/>
                    </a:ext>
                  </a:extLst>
                </p:cNvPr>
                <p:cNvSpPr>
                  <a:spLocks noChangeAspect="1"/>
                </p:cNvSpPr>
                <p:nvPr/>
              </p:nvSpPr>
              <p:spPr bwMode="gray">
                <a:xfrm>
                  <a:off x="7424738" y="1812925"/>
                  <a:ext cx="20638" cy="20638"/>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5" name="Freeform 3447">
                  <a:extLst>
                    <a:ext uri="{FF2B5EF4-FFF2-40B4-BE49-F238E27FC236}">
                      <a16:creationId xmlns:a16="http://schemas.microsoft.com/office/drawing/2014/main" id="{B167AFB7-3DD4-4BEE-86EA-FE38619FA74F}"/>
                    </a:ext>
                  </a:extLst>
                </p:cNvPr>
                <p:cNvSpPr>
                  <a:spLocks noChangeAspect="1"/>
                </p:cNvSpPr>
                <p:nvPr/>
              </p:nvSpPr>
              <p:spPr bwMode="gray">
                <a:xfrm>
                  <a:off x="7429500" y="1830388"/>
                  <a:ext cx="73025" cy="31750"/>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6" name="Freeform 3448">
                  <a:extLst>
                    <a:ext uri="{FF2B5EF4-FFF2-40B4-BE49-F238E27FC236}">
                      <a16:creationId xmlns:a16="http://schemas.microsoft.com/office/drawing/2014/main" id="{261FF797-911D-46A2-BE2C-1DBAD7B556A9}"/>
                    </a:ext>
                  </a:extLst>
                </p:cNvPr>
                <p:cNvSpPr>
                  <a:spLocks noChangeAspect="1"/>
                </p:cNvSpPr>
                <p:nvPr/>
              </p:nvSpPr>
              <p:spPr bwMode="gray">
                <a:xfrm>
                  <a:off x="7339013" y="1727200"/>
                  <a:ext cx="166688" cy="77788"/>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7" name="Freeform 3450">
                  <a:extLst>
                    <a:ext uri="{FF2B5EF4-FFF2-40B4-BE49-F238E27FC236}">
                      <a16:creationId xmlns:a16="http://schemas.microsoft.com/office/drawing/2014/main" id="{4705C7E8-8E6E-4383-8508-52E86ABEDDEB}"/>
                    </a:ext>
                  </a:extLst>
                </p:cNvPr>
                <p:cNvSpPr>
                  <a:spLocks noChangeAspect="1"/>
                </p:cNvSpPr>
                <p:nvPr/>
              </p:nvSpPr>
              <p:spPr bwMode="gray">
                <a:xfrm>
                  <a:off x="7524750" y="1749425"/>
                  <a:ext cx="103188" cy="47625"/>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8" name="Freeform 3452">
                  <a:extLst>
                    <a:ext uri="{FF2B5EF4-FFF2-40B4-BE49-F238E27FC236}">
                      <a16:creationId xmlns:a16="http://schemas.microsoft.com/office/drawing/2014/main" id="{ECABA108-BE9E-446B-BC16-FD2FB0013C3F}"/>
                    </a:ext>
                  </a:extLst>
                </p:cNvPr>
                <p:cNvSpPr>
                  <a:spLocks noChangeAspect="1"/>
                </p:cNvSpPr>
                <p:nvPr/>
              </p:nvSpPr>
              <p:spPr bwMode="gray">
                <a:xfrm>
                  <a:off x="8069263" y="1997075"/>
                  <a:ext cx="34925" cy="19050"/>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09" name="Freeform 3453">
                  <a:extLst>
                    <a:ext uri="{FF2B5EF4-FFF2-40B4-BE49-F238E27FC236}">
                      <a16:creationId xmlns:a16="http://schemas.microsoft.com/office/drawing/2014/main" id="{04022DBD-00FE-4F3B-9DD6-BF592B046A89}"/>
                    </a:ext>
                  </a:extLst>
                </p:cNvPr>
                <p:cNvSpPr>
                  <a:spLocks noChangeAspect="1"/>
                </p:cNvSpPr>
                <p:nvPr/>
              </p:nvSpPr>
              <p:spPr bwMode="gray">
                <a:xfrm>
                  <a:off x="8272463" y="1928813"/>
                  <a:ext cx="77788" cy="42863"/>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0" name="Freeform 3460">
                  <a:extLst>
                    <a:ext uri="{FF2B5EF4-FFF2-40B4-BE49-F238E27FC236}">
                      <a16:creationId xmlns:a16="http://schemas.microsoft.com/office/drawing/2014/main" id="{8A49A13C-8606-4F30-9EBD-8D25560B799D}"/>
                    </a:ext>
                  </a:extLst>
                </p:cNvPr>
                <p:cNvSpPr>
                  <a:spLocks noChangeAspect="1"/>
                </p:cNvSpPr>
                <p:nvPr/>
              </p:nvSpPr>
              <p:spPr bwMode="gray">
                <a:xfrm>
                  <a:off x="7723188" y="2605088"/>
                  <a:ext cx="111125" cy="263525"/>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1" name="Freeform 3462">
                  <a:extLst>
                    <a:ext uri="{FF2B5EF4-FFF2-40B4-BE49-F238E27FC236}">
                      <a16:creationId xmlns:a16="http://schemas.microsoft.com/office/drawing/2014/main" id="{3316A3E9-F5B5-42F5-9AD7-813CF6BC7D93}"/>
                    </a:ext>
                  </a:extLst>
                </p:cNvPr>
                <p:cNvSpPr>
                  <a:spLocks noChangeAspect="1"/>
                </p:cNvSpPr>
                <p:nvPr/>
              </p:nvSpPr>
              <p:spPr bwMode="gray">
                <a:xfrm>
                  <a:off x="5773738" y="1492250"/>
                  <a:ext cx="55563" cy="34925"/>
                </a:xfrm>
                <a:custGeom>
                  <a:avLst/>
                  <a:gdLst>
                    <a:gd name="T0" fmla="*/ 30 w 29"/>
                    <a:gd name="T1" fmla="*/ 2 h 18"/>
                    <a:gd name="T2" fmla="*/ 33 w 29"/>
                    <a:gd name="T3" fmla="*/ 13 h 18"/>
                    <a:gd name="T4" fmla="*/ 21 w 29"/>
                    <a:gd name="T5" fmla="*/ 18 h 18"/>
                    <a:gd name="T6" fmla="*/ 7 w 29"/>
                    <a:gd name="T7" fmla="*/ 21 h 18"/>
                    <a:gd name="T8" fmla="*/ 1 w 29"/>
                    <a:gd name="T9" fmla="*/ 13 h 18"/>
                    <a:gd name="T10" fmla="*/ 11 w 29"/>
                    <a:gd name="T11" fmla="*/ 10 h 18"/>
                    <a:gd name="T12" fmla="*/ 21 w 29"/>
                    <a:gd name="T13" fmla="*/ 9 h 18"/>
                    <a:gd name="T14" fmla="*/ 21 w 29"/>
                    <a:gd name="T15" fmla="*/ 2 h 18"/>
                    <a:gd name="T16" fmla="*/ 30 w 29"/>
                    <a:gd name="T17" fmla="*/ 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18"/>
                    <a:gd name="T29" fmla="*/ 29 w 29"/>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18">
                      <a:moveTo>
                        <a:pt x="25" y="2"/>
                      </a:moveTo>
                      <a:cubicBezTo>
                        <a:pt x="28" y="4"/>
                        <a:pt x="29" y="9"/>
                        <a:pt x="27" y="11"/>
                      </a:cubicBezTo>
                      <a:cubicBezTo>
                        <a:pt x="25" y="14"/>
                        <a:pt x="20" y="14"/>
                        <a:pt x="17" y="15"/>
                      </a:cubicBezTo>
                      <a:cubicBezTo>
                        <a:pt x="13" y="16"/>
                        <a:pt x="10" y="18"/>
                        <a:pt x="6" y="17"/>
                      </a:cubicBezTo>
                      <a:cubicBezTo>
                        <a:pt x="4" y="17"/>
                        <a:pt x="0" y="14"/>
                        <a:pt x="1" y="11"/>
                      </a:cubicBezTo>
                      <a:cubicBezTo>
                        <a:pt x="2" y="9"/>
                        <a:pt x="6" y="9"/>
                        <a:pt x="9" y="8"/>
                      </a:cubicBezTo>
                      <a:cubicBezTo>
                        <a:pt x="12" y="8"/>
                        <a:pt x="15" y="8"/>
                        <a:pt x="17" y="7"/>
                      </a:cubicBezTo>
                      <a:cubicBezTo>
                        <a:pt x="18" y="6"/>
                        <a:pt x="16" y="3"/>
                        <a:pt x="17" y="2"/>
                      </a:cubicBezTo>
                      <a:cubicBezTo>
                        <a:pt x="19" y="1"/>
                        <a:pt x="23" y="0"/>
                        <a:pt x="25"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2" name="Freeform 3463">
                  <a:extLst>
                    <a:ext uri="{FF2B5EF4-FFF2-40B4-BE49-F238E27FC236}">
                      <a16:creationId xmlns:a16="http://schemas.microsoft.com/office/drawing/2014/main" id="{84C30440-C100-469C-A084-E73371155812}"/>
                    </a:ext>
                  </a:extLst>
                </p:cNvPr>
                <p:cNvSpPr>
                  <a:spLocks noChangeAspect="1"/>
                </p:cNvSpPr>
                <p:nvPr/>
              </p:nvSpPr>
              <p:spPr bwMode="gray">
                <a:xfrm>
                  <a:off x="5573713" y="1531938"/>
                  <a:ext cx="34925" cy="15875"/>
                </a:xfrm>
                <a:custGeom>
                  <a:avLst/>
                  <a:gdLst>
                    <a:gd name="T0" fmla="*/ 7 w 18"/>
                    <a:gd name="T1" fmla="*/ 0 h 8"/>
                    <a:gd name="T2" fmla="*/ 21 w 18"/>
                    <a:gd name="T3" fmla="*/ 6 h 8"/>
                    <a:gd name="T4" fmla="*/ 17 w 18"/>
                    <a:gd name="T5" fmla="*/ 10 h 8"/>
                    <a:gd name="T6" fmla="*/ 1 w 18"/>
                    <a:gd name="T7" fmla="*/ 10 h 8"/>
                    <a:gd name="T8" fmla="*/ 1 w 18"/>
                    <a:gd name="T9" fmla="*/ 6 h 8"/>
                    <a:gd name="T10" fmla="*/ 7 w 18"/>
                    <a:gd name="T11" fmla="*/ 0 h 8"/>
                    <a:gd name="T12" fmla="*/ 0 60000 65536"/>
                    <a:gd name="T13" fmla="*/ 0 60000 65536"/>
                    <a:gd name="T14" fmla="*/ 0 60000 65536"/>
                    <a:gd name="T15" fmla="*/ 0 60000 65536"/>
                    <a:gd name="T16" fmla="*/ 0 60000 65536"/>
                    <a:gd name="T17" fmla="*/ 0 60000 65536"/>
                    <a:gd name="T18" fmla="*/ 0 w 18"/>
                    <a:gd name="T19" fmla="*/ 0 h 8"/>
                    <a:gd name="T20" fmla="*/ 18 w 18"/>
                    <a:gd name="T21" fmla="*/ 8 h 8"/>
                  </a:gdLst>
                  <a:ahLst/>
                  <a:cxnLst>
                    <a:cxn ang="T12">
                      <a:pos x="T0" y="T1"/>
                    </a:cxn>
                    <a:cxn ang="T13">
                      <a:pos x="T2" y="T3"/>
                    </a:cxn>
                    <a:cxn ang="T14">
                      <a:pos x="T4" y="T5"/>
                    </a:cxn>
                    <a:cxn ang="T15">
                      <a:pos x="T6" y="T7"/>
                    </a:cxn>
                    <a:cxn ang="T16">
                      <a:pos x="T8" y="T9"/>
                    </a:cxn>
                    <a:cxn ang="T17">
                      <a:pos x="T10" y="T11"/>
                    </a:cxn>
                  </a:cxnLst>
                  <a:rect l="T18" t="T19" r="T20" b="T21"/>
                  <a:pathLst>
                    <a:path w="18" h="8">
                      <a:moveTo>
                        <a:pt x="6" y="0"/>
                      </a:moveTo>
                      <a:cubicBezTo>
                        <a:pt x="10" y="0"/>
                        <a:pt x="14" y="2"/>
                        <a:pt x="17" y="5"/>
                      </a:cubicBezTo>
                      <a:cubicBezTo>
                        <a:pt x="18" y="6"/>
                        <a:pt x="15" y="8"/>
                        <a:pt x="14" y="8"/>
                      </a:cubicBezTo>
                      <a:cubicBezTo>
                        <a:pt x="10" y="8"/>
                        <a:pt x="5" y="8"/>
                        <a:pt x="1" y="8"/>
                      </a:cubicBezTo>
                      <a:cubicBezTo>
                        <a:pt x="0" y="8"/>
                        <a:pt x="0" y="6"/>
                        <a:pt x="1" y="5"/>
                      </a:cubicBezTo>
                      <a:cubicBezTo>
                        <a:pt x="3" y="4"/>
                        <a:pt x="5" y="2"/>
                        <a:pt x="6"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3" name="Freeform 3464">
                  <a:extLst>
                    <a:ext uri="{FF2B5EF4-FFF2-40B4-BE49-F238E27FC236}">
                      <a16:creationId xmlns:a16="http://schemas.microsoft.com/office/drawing/2014/main" id="{EE4B3451-398D-4A11-9C29-CB1975BB9D73}"/>
                    </a:ext>
                  </a:extLst>
                </p:cNvPr>
                <p:cNvSpPr>
                  <a:spLocks noChangeAspect="1"/>
                </p:cNvSpPr>
                <p:nvPr/>
              </p:nvSpPr>
              <p:spPr bwMode="gray">
                <a:xfrm>
                  <a:off x="5665788" y="1528763"/>
                  <a:ext cx="47625" cy="19050"/>
                </a:xfrm>
                <a:custGeom>
                  <a:avLst/>
                  <a:gdLst>
                    <a:gd name="T0" fmla="*/ 2 w 25"/>
                    <a:gd name="T1" fmla="*/ 1 h 10"/>
                    <a:gd name="T2" fmla="*/ 23 w 25"/>
                    <a:gd name="T3" fmla="*/ 1 h 10"/>
                    <a:gd name="T4" fmla="*/ 29 w 25"/>
                    <a:gd name="T5" fmla="*/ 6 h 10"/>
                    <a:gd name="T6" fmla="*/ 20 w 25"/>
                    <a:gd name="T7" fmla="*/ 6 h 10"/>
                    <a:gd name="T8" fmla="*/ 20 w 25"/>
                    <a:gd name="T9" fmla="*/ 11 h 10"/>
                    <a:gd name="T10" fmla="*/ 12 w 25"/>
                    <a:gd name="T11" fmla="*/ 12 h 10"/>
                    <a:gd name="T12" fmla="*/ 4 w 25"/>
                    <a:gd name="T13" fmla="*/ 7 h 10"/>
                    <a:gd name="T14" fmla="*/ 2 w 25"/>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0"/>
                    <a:gd name="T26" fmla="*/ 25 w 25"/>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0">
                      <a:moveTo>
                        <a:pt x="2" y="1"/>
                      </a:moveTo>
                      <a:cubicBezTo>
                        <a:pt x="7" y="0"/>
                        <a:pt x="14" y="0"/>
                        <a:pt x="19" y="1"/>
                      </a:cubicBezTo>
                      <a:cubicBezTo>
                        <a:pt x="21" y="1"/>
                        <a:pt x="25" y="3"/>
                        <a:pt x="24" y="5"/>
                      </a:cubicBezTo>
                      <a:cubicBezTo>
                        <a:pt x="23" y="7"/>
                        <a:pt x="19" y="4"/>
                        <a:pt x="17" y="5"/>
                      </a:cubicBezTo>
                      <a:cubicBezTo>
                        <a:pt x="16" y="6"/>
                        <a:pt x="18" y="8"/>
                        <a:pt x="17" y="9"/>
                      </a:cubicBezTo>
                      <a:cubicBezTo>
                        <a:pt x="15" y="8"/>
                        <a:pt x="12" y="9"/>
                        <a:pt x="10" y="10"/>
                      </a:cubicBezTo>
                      <a:cubicBezTo>
                        <a:pt x="7" y="10"/>
                        <a:pt x="4" y="9"/>
                        <a:pt x="3" y="6"/>
                      </a:cubicBezTo>
                      <a:cubicBezTo>
                        <a:pt x="2" y="5"/>
                        <a:pt x="0" y="2"/>
                        <a:pt x="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4" name="Freeform 3465">
                  <a:extLst>
                    <a:ext uri="{FF2B5EF4-FFF2-40B4-BE49-F238E27FC236}">
                      <a16:creationId xmlns:a16="http://schemas.microsoft.com/office/drawing/2014/main" id="{31976DBE-9DB3-45AC-BDB9-7B45728FA407}"/>
                    </a:ext>
                  </a:extLst>
                </p:cNvPr>
                <p:cNvSpPr>
                  <a:spLocks noChangeAspect="1"/>
                </p:cNvSpPr>
                <p:nvPr/>
              </p:nvSpPr>
              <p:spPr bwMode="gray">
                <a:xfrm>
                  <a:off x="5710238" y="1509713"/>
                  <a:ext cx="60325" cy="30163"/>
                </a:xfrm>
                <a:custGeom>
                  <a:avLst/>
                  <a:gdLst>
                    <a:gd name="T0" fmla="*/ 13 w 31"/>
                    <a:gd name="T1" fmla="*/ 2 h 16"/>
                    <a:gd name="T2" fmla="*/ 26 w 31"/>
                    <a:gd name="T3" fmla="*/ 2 h 16"/>
                    <a:gd name="T4" fmla="*/ 36 w 31"/>
                    <a:gd name="T5" fmla="*/ 2 h 16"/>
                    <a:gd name="T6" fmla="*/ 36 w 31"/>
                    <a:gd name="T7" fmla="*/ 10 h 16"/>
                    <a:gd name="T8" fmla="*/ 29 w 31"/>
                    <a:gd name="T9" fmla="*/ 18 h 16"/>
                    <a:gd name="T10" fmla="*/ 16 w 31"/>
                    <a:gd name="T11" fmla="*/ 14 h 16"/>
                    <a:gd name="T12" fmla="*/ 6 w 31"/>
                    <a:gd name="T13" fmla="*/ 18 h 16"/>
                    <a:gd name="T14" fmla="*/ 1 w 31"/>
                    <a:gd name="T15" fmla="*/ 13 h 16"/>
                    <a:gd name="T16" fmla="*/ 2 w 31"/>
                    <a:gd name="T17" fmla="*/ 4 h 16"/>
                    <a:gd name="T18" fmla="*/ 13 w 31"/>
                    <a:gd name="T19" fmla="*/ 2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16"/>
                    <a:gd name="T32" fmla="*/ 31 w 31"/>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16">
                      <a:moveTo>
                        <a:pt x="11" y="2"/>
                      </a:moveTo>
                      <a:cubicBezTo>
                        <a:pt x="14" y="2"/>
                        <a:pt x="17" y="2"/>
                        <a:pt x="21" y="2"/>
                      </a:cubicBezTo>
                      <a:cubicBezTo>
                        <a:pt x="24" y="2"/>
                        <a:pt x="27" y="0"/>
                        <a:pt x="29" y="2"/>
                      </a:cubicBezTo>
                      <a:cubicBezTo>
                        <a:pt x="31" y="3"/>
                        <a:pt x="30" y="6"/>
                        <a:pt x="29" y="8"/>
                      </a:cubicBezTo>
                      <a:cubicBezTo>
                        <a:pt x="26" y="10"/>
                        <a:pt x="25" y="14"/>
                        <a:pt x="24" y="15"/>
                      </a:cubicBezTo>
                      <a:cubicBezTo>
                        <a:pt x="20" y="16"/>
                        <a:pt x="17" y="12"/>
                        <a:pt x="13" y="12"/>
                      </a:cubicBezTo>
                      <a:cubicBezTo>
                        <a:pt x="10" y="12"/>
                        <a:pt x="8" y="15"/>
                        <a:pt x="5" y="15"/>
                      </a:cubicBezTo>
                      <a:cubicBezTo>
                        <a:pt x="3" y="15"/>
                        <a:pt x="1" y="13"/>
                        <a:pt x="1" y="11"/>
                      </a:cubicBezTo>
                      <a:cubicBezTo>
                        <a:pt x="0" y="8"/>
                        <a:pt x="0" y="5"/>
                        <a:pt x="2" y="3"/>
                      </a:cubicBezTo>
                      <a:cubicBezTo>
                        <a:pt x="4" y="1"/>
                        <a:pt x="8" y="3"/>
                        <a:pt x="1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5" name="Freeform 3466">
                  <a:extLst>
                    <a:ext uri="{FF2B5EF4-FFF2-40B4-BE49-F238E27FC236}">
                      <a16:creationId xmlns:a16="http://schemas.microsoft.com/office/drawing/2014/main" id="{B93EF8AB-F46E-4ECD-B454-76171026109F}"/>
                    </a:ext>
                  </a:extLst>
                </p:cNvPr>
                <p:cNvSpPr>
                  <a:spLocks noChangeAspect="1"/>
                </p:cNvSpPr>
                <p:nvPr/>
              </p:nvSpPr>
              <p:spPr bwMode="gray">
                <a:xfrm>
                  <a:off x="5643563" y="1536700"/>
                  <a:ext cx="26988" cy="17463"/>
                </a:xfrm>
                <a:custGeom>
                  <a:avLst/>
                  <a:gdLst>
                    <a:gd name="T0" fmla="*/ 1 w 14"/>
                    <a:gd name="T1" fmla="*/ 1 h 9"/>
                    <a:gd name="T2" fmla="*/ 1 w 14"/>
                    <a:gd name="T3" fmla="*/ 7 h 9"/>
                    <a:gd name="T4" fmla="*/ 15 w 14"/>
                    <a:gd name="T5" fmla="*/ 10 h 9"/>
                    <a:gd name="T6" fmla="*/ 15 w 14"/>
                    <a:gd name="T7" fmla="*/ 1 h 9"/>
                    <a:gd name="T8" fmla="*/ 1 w 14"/>
                    <a:gd name="T9" fmla="*/ 1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1" y="1"/>
                      </a:moveTo>
                      <a:cubicBezTo>
                        <a:pt x="1" y="1"/>
                        <a:pt x="0" y="5"/>
                        <a:pt x="1" y="6"/>
                      </a:cubicBezTo>
                      <a:cubicBezTo>
                        <a:pt x="4" y="8"/>
                        <a:pt x="8" y="9"/>
                        <a:pt x="12" y="8"/>
                      </a:cubicBezTo>
                      <a:cubicBezTo>
                        <a:pt x="14" y="7"/>
                        <a:pt x="14" y="2"/>
                        <a:pt x="12" y="1"/>
                      </a:cubicBezTo>
                      <a:cubicBezTo>
                        <a:pt x="9" y="0"/>
                        <a:pt x="4" y="1"/>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6" name="Freeform 3467">
                  <a:extLst>
                    <a:ext uri="{FF2B5EF4-FFF2-40B4-BE49-F238E27FC236}">
                      <a16:creationId xmlns:a16="http://schemas.microsoft.com/office/drawing/2014/main" id="{08F72D31-7921-4D39-BB5F-ADD832254BDE}"/>
                    </a:ext>
                  </a:extLst>
                </p:cNvPr>
                <p:cNvSpPr>
                  <a:spLocks noChangeAspect="1"/>
                </p:cNvSpPr>
                <p:nvPr/>
              </p:nvSpPr>
              <p:spPr bwMode="gray">
                <a:xfrm>
                  <a:off x="5610225" y="1498600"/>
                  <a:ext cx="68263" cy="19050"/>
                </a:xfrm>
                <a:custGeom>
                  <a:avLst/>
                  <a:gdLst>
                    <a:gd name="T0" fmla="*/ 4 w 36"/>
                    <a:gd name="T1" fmla="*/ 1 h 10"/>
                    <a:gd name="T2" fmla="*/ 1 w 36"/>
                    <a:gd name="T3" fmla="*/ 5 h 10"/>
                    <a:gd name="T4" fmla="*/ 8 w 36"/>
                    <a:gd name="T5" fmla="*/ 7 h 10"/>
                    <a:gd name="T6" fmla="*/ 18 w 36"/>
                    <a:gd name="T7" fmla="*/ 8 h 10"/>
                    <a:gd name="T8" fmla="*/ 29 w 36"/>
                    <a:gd name="T9" fmla="*/ 10 h 10"/>
                    <a:gd name="T10" fmla="*/ 35 w 36"/>
                    <a:gd name="T11" fmla="*/ 11 h 10"/>
                    <a:gd name="T12" fmla="*/ 39 w 36"/>
                    <a:gd name="T13" fmla="*/ 12 h 10"/>
                    <a:gd name="T14" fmla="*/ 42 w 36"/>
                    <a:gd name="T15" fmla="*/ 10 h 10"/>
                    <a:gd name="T16" fmla="*/ 32 w 36"/>
                    <a:gd name="T17" fmla="*/ 6 h 10"/>
                    <a:gd name="T18" fmla="*/ 22 w 36"/>
                    <a:gd name="T19" fmla="*/ 4 h 10"/>
                    <a:gd name="T20" fmla="*/ 16 w 36"/>
                    <a:gd name="T21" fmla="*/ 5 h 10"/>
                    <a:gd name="T22" fmla="*/ 8 w 36"/>
                    <a:gd name="T23" fmla="*/ 1 h 10"/>
                    <a:gd name="T24" fmla="*/ 4 w 36"/>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10"/>
                    <a:gd name="T41" fmla="*/ 36 w 36"/>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10">
                      <a:moveTo>
                        <a:pt x="3" y="1"/>
                      </a:moveTo>
                      <a:cubicBezTo>
                        <a:pt x="2" y="1"/>
                        <a:pt x="0" y="3"/>
                        <a:pt x="1" y="4"/>
                      </a:cubicBezTo>
                      <a:cubicBezTo>
                        <a:pt x="2" y="5"/>
                        <a:pt x="5" y="5"/>
                        <a:pt x="7" y="6"/>
                      </a:cubicBezTo>
                      <a:cubicBezTo>
                        <a:pt x="10" y="7"/>
                        <a:pt x="12" y="7"/>
                        <a:pt x="15" y="7"/>
                      </a:cubicBezTo>
                      <a:cubicBezTo>
                        <a:pt x="18" y="8"/>
                        <a:pt x="21" y="8"/>
                        <a:pt x="24" y="8"/>
                      </a:cubicBezTo>
                      <a:cubicBezTo>
                        <a:pt x="26" y="8"/>
                        <a:pt x="28" y="8"/>
                        <a:pt x="29" y="9"/>
                      </a:cubicBezTo>
                      <a:cubicBezTo>
                        <a:pt x="31" y="9"/>
                        <a:pt x="32" y="10"/>
                        <a:pt x="33" y="10"/>
                      </a:cubicBezTo>
                      <a:cubicBezTo>
                        <a:pt x="34" y="10"/>
                        <a:pt x="36" y="9"/>
                        <a:pt x="35" y="8"/>
                      </a:cubicBezTo>
                      <a:cubicBezTo>
                        <a:pt x="33" y="6"/>
                        <a:pt x="30" y="6"/>
                        <a:pt x="27" y="5"/>
                      </a:cubicBezTo>
                      <a:cubicBezTo>
                        <a:pt x="24" y="4"/>
                        <a:pt x="21" y="3"/>
                        <a:pt x="18" y="3"/>
                      </a:cubicBezTo>
                      <a:cubicBezTo>
                        <a:pt x="17" y="3"/>
                        <a:pt x="15" y="4"/>
                        <a:pt x="13" y="4"/>
                      </a:cubicBezTo>
                      <a:cubicBezTo>
                        <a:pt x="11" y="3"/>
                        <a:pt x="9" y="2"/>
                        <a:pt x="7" y="1"/>
                      </a:cubicBezTo>
                      <a:cubicBezTo>
                        <a:pt x="5" y="1"/>
                        <a:pt x="4"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7" name="Freeform 3468">
                  <a:extLst>
                    <a:ext uri="{FF2B5EF4-FFF2-40B4-BE49-F238E27FC236}">
                      <a16:creationId xmlns:a16="http://schemas.microsoft.com/office/drawing/2014/main" id="{1606F1F1-E6C0-4A9A-AF4D-EE4DE62F2153}"/>
                    </a:ext>
                  </a:extLst>
                </p:cNvPr>
                <p:cNvSpPr>
                  <a:spLocks noChangeAspect="1"/>
                </p:cNvSpPr>
                <p:nvPr/>
              </p:nvSpPr>
              <p:spPr bwMode="gray">
                <a:xfrm>
                  <a:off x="5600700" y="1519238"/>
                  <a:ext cx="14288" cy="17463"/>
                </a:xfrm>
                <a:custGeom>
                  <a:avLst/>
                  <a:gdLst>
                    <a:gd name="T0" fmla="*/ 1 w 8"/>
                    <a:gd name="T1" fmla="*/ 1 h 9"/>
                    <a:gd name="T2" fmla="*/ 2 w 8"/>
                    <a:gd name="T3" fmla="*/ 7 h 9"/>
                    <a:gd name="T4" fmla="*/ 8 w 8"/>
                    <a:gd name="T5" fmla="*/ 10 h 9"/>
                    <a:gd name="T6" fmla="*/ 6 w 8"/>
                    <a:gd name="T7" fmla="*/ 2 h 9"/>
                    <a:gd name="T8" fmla="*/ 1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1" y="1"/>
                      </a:moveTo>
                      <a:cubicBezTo>
                        <a:pt x="0" y="3"/>
                        <a:pt x="1" y="5"/>
                        <a:pt x="2" y="6"/>
                      </a:cubicBezTo>
                      <a:cubicBezTo>
                        <a:pt x="3" y="7"/>
                        <a:pt x="6" y="9"/>
                        <a:pt x="7" y="8"/>
                      </a:cubicBezTo>
                      <a:cubicBezTo>
                        <a:pt x="8" y="6"/>
                        <a:pt x="7" y="3"/>
                        <a:pt x="5" y="2"/>
                      </a:cubicBezTo>
                      <a:cubicBezTo>
                        <a:pt x="4" y="1"/>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8" name="Freeform 3470">
                  <a:extLst>
                    <a:ext uri="{FF2B5EF4-FFF2-40B4-BE49-F238E27FC236}">
                      <a16:creationId xmlns:a16="http://schemas.microsoft.com/office/drawing/2014/main" id="{063CF61F-513B-42A8-ABD3-2CB65B877417}"/>
                    </a:ext>
                  </a:extLst>
                </p:cNvPr>
                <p:cNvSpPr>
                  <a:spLocks noChangeAspect="1"/>
                </p:cNvSpPr>
                <p:nvPr/>
              </p:nvSpPr>
              <p:spPr bwMode="gray">
                <a:xfrm>
                  <a:off x="5603875" y="1509713"/>
                  <a:ext cx="34925" cy="9525"/>
                </a:xfrm>
                <a:custGeom>
                  <a:avLst/>
                  <a:gdLst>
                    <a:gd name="T0" fmla="*/ 1 w 18"/>
                    <a:gd name="T1" fmla="*/ 1 h 5"/>
                    <a:gd name="T2" fmla="*/ 1 w 18"/>
                    <a:gd name="T3" fmla="*/ 4 h 5"/>
                    <a:gd name="T4" fmla="*/ 17 w 18"/>
                    <a:gd name="T5" fmla="*/ 6 h 5"/>
                    <a:gd name="T6" fmla="*/ 21 w 18"/>
                    <a:gd name="T7" fmla="*/ 5 h 5"/>
                    <a:gd name="T8" fmla="*/ 17 w 18"/>
                    <a:gd name="T9" fmla="*/ 4 h 5"/>
                    <a:gd name="T10" fmla="*/ 6 w 18"/>
                    <a:gd name="T11" fmla="*/ 1 h 5"/>
                    <a:gd name="T12" fmla="*/ 1 w 18"/>
                    <a:gd name="T13" fmla="*/ 1 h 5"/>
                    <a:gd name="T14" fmla="*/ 0 60000 65536"/>
                    <a:gd name="T15" fmla="*/ 0 60000 65536"/>
                    <a:gd name="T16" fmla="*/ 0 60000 65536"/>
                    <a:gd name="T17" fmla="*/ 0 60000 65536"/>
                    <a:gd name="T18" fmla="*/ 0 60000 65536"/>
                    <a:gd name="T19" fmla="*/ 0 60000 65536"/>
                    <a:gd name="T20" fmla="*/ 0 60000 65536"/>
                    <a:gd name="T21" fmla="*/ 0 w 18"/>
                    <a:gd name="T22" fmla="*/ 0 h 5"/>
                    <a:gd name="T23" fmla="*/ 18 w 18"/>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5">
                      <a:moveTo>
                        <a:pt x="1" y="1"/>
                      </a:moveTo>
                      <a:cubicBezTo>
                        <a:pt x="0" y="1"/>
                        <a:pt x="0" y="3"/>
                        <a:pt x="1" y="3"/>
                      </a:cubicBezTo>
                      <a:cubicBezTo>
                        <a:pt x="5" y="4"/>
                        <a:pt x="9" y="5"/>
                        <a:pt x="14" y="5"/>
                      </a:cubicBezTo>
                      <a:cubicBezTo>
                        <a:pt x="15" y="5"/>
                        <a:pt x="17" y="5"/>
                        <a:pt x="17" y="4"/>
                      </a:cubicBezTo>
                      <a:cubicBezTo>
                        <a:pt x="18" y="3"/>
                        <a:pt x="15" y="3"/>
                        <a:pt x="14" y="3"/>
                      </a:cubicBezTo>
                      <a:cubicBezTo>
                        <a:pt x="11" y="2"/>
                        <a:pt x="8" y="1"/>
                        <a:pt x="5" y="1"/>
                      </a:cubicBezTo>
                      <a:cubicBezTo>
                        <a:pt x="4" y="1"/>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19" name="Freeform 3471">
                  <a:extLst>
                    <a:ext uri="{FF2B5EF4-FFF2-40B4-BE49-F238E27FC236}">
                      <a16:creationId xmlns:a16="http://schemas.microsoft.com/office/drawing/2014/main" id="{DD66510D-2629-4014-B79E-21B3938D60D9}"/>
                    </a:ext>
                  </a:extLst>
                </p:cNvPr>
                <p:cNvSpPr>
                  <a:spLocks noChangeAspect="1"/>
                </p:cNvSpPr>
                <p:nvPr/>
              </p:nvSpPr>
              <p:spPr bwMode="gray">
                <a:xfrm>
                  <a:off x="5630863" y="1482725"/>
                  <a:ext cx="103188" cy="23813"/>
                </a:xfrm>
                <a:custGeom>
                  <a:avLst/>
                  <a:gdLst>
                    <a:gd name="T0" fmla="*/ 1 w 54"/>
                    <a:gd name="T1" fmla="*/ 3 h 12"/>
                    <a:gd name="T2" fmla="*/ 1 w 54"/>
                    <a:gd name="T3" fmla="*/ 6 h 12"/>
                    <a:gd name="T4" fmla="*/ 6 w 54"/>
                    <a:gd name="T5" fmla="*/ 8 h 12"/>
                    <a:gd name="T6" fmla="*/ 12 w 54"/>
                    <a:gd name="T7" fmla="*/ 6 h 12"/>
                    <a:gd name="T8" fmla="*/ 16 w 54"/>
                    <a:gd name="T9" fmla="*/ 8 h 12"/>
                    <a:gd name="T10" fmla="*/ 23 w 54"/>
                    <a:gd name="T11" fmla="*/ 8 h 12"/>
                    <a:gd name="T12" fmla="*/ 29 w 54"/>
                    <a:gd name="T13" fmla="*/ 10 h 12"/>
                    <a:gd name="T14" fmla="*/ 36 w 54"/>
                    <a:gd name="T15" fmla="*/ 14 h 12"/>
                    <a:gd name="T16" fmla="*/ 46 w 54"/>
                    <a:gd name="T17" fmla="*/ 14 h 12"/>
                    <a:gd name="T18" fmla="*/ 58 w 54"/>
                    <a:gd name="T19" fmla="*/ 14 h 12"/>
                    <a:gd name="T20" fmla="*/ 65 w 54"/>
                    <a:gd name="T21" fmla="*/ 11 h 12"/>
                    <a:gd name="T22" fmla="*/ 55 w 54"/>
                    <a:gd name="T23" fmla="*/ 6 h 12"/>
                    <a:gd name="T24" fmla="*/ 43 w 54"/>
                    <a:gd name="T25" fmla="*/ 6 h 12"/>
                    <a:gd name="T26" fmla="*/ 28 w 54"/>
                    <a:gd name="T27" fmla="*/ 1 h 12"/>
                    <a:gd name="T28" fmla="*/ 17 w 54"/>
                    <a:gd name="T29" fmla="*/ 1 h 12"/>
                    <a:gd name="T30" fmla="*/ 11 w 54"/>
                    <a:gd name="T31" fmla="*/ 0 h 12"/>
                    <a:gd name="T32" fmla="*/ 10 w 54"/>
                    <a:gd name="T33" fmla="*/ 4 h 12"/>
                    <a:gd name="T34" fmla="*/ 5 w 54"/>
                    <a:gd name="T35" fmla="*/ 3 h 12"/>
                    <a:gd name="T36" fmla="*/ 1 w 54"/>
                    <a:gd name="T37" fmla="*/ 3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12"/>
                    <a:gd name="T59" fmla="*/ 54 w 54"/>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12">
                      <a:moveTo>
                        <a:pt x="1" y="2"/>
                      </a:moveTo>
                      <a:cubicBezTo>
                        <a:pt x="0" y="2"/>
                        <a:pt x="0" y="4"/>
                        <a:pt x="1" y="5"/>
                      </a:cubicBezTo>
                      <a:cubicBezTo>
                        <a:pt x="2" y="6"/>
                        <a:pt x="4" y="6"/>
                        <a:pt x="5" y="6"/>
                      </a:cubicBezTo>
                      <a:cubicBezTo>
                        <a:pt x="7" y="6"/>
                        <a:pt x="8" y="5"/>
                        <a:pt x="10" y="5"/>
                      </a:cubicBezTo>
                      <a:cubicBezTo>
                        <a:pt x="11" y="5"/>
                        <a:pt x="12" y="6"/>
                        <a:pt x="13" y="6"/>
                      </a:cubicBezTo>
                      <a:cubicBezTo>
                        <a:pt x="15" y="6"/>
                        <a:pt x="17" y="6"/>
                        <a:pt x="19" y="6"/>
                      </a:cubicBezTo>
                      <a:cubicBezTo>
                        <a:pt x="20" y="6"/>
                        <a:pt x="22" y="7"/>
                        <a:pt x="24" y="8"/>
                      </a:cubicBezTo>
                      <a:cubicBezTo>
                        <a:pt x="26" y="9"/>
                        <a:pt x="28" y="10"/>
                        <a:pt x="30" y="11"/>
                      </a:cubicBezTo>
                      <a:cubicBezTo>
                        <a:pt x="33" y="11"/>
                        <a:pt x="35" y="10"/>
                        <a:pt x="38" y="11"/>
                      </a:cubicBezTo>
                      <a:cubicBezTo>
                        <a:pt x="41" y="11"/>
                        <a:pt x="45" y="12"/>
                        <a:pt x="48" y="11"/>
                      </a:cubicBezTo>
                      <a:cubicBezTo>
                        <a:pt x="50" y="11"/>
                        <a:pt x="54" y="11"/>
                        <a:pt x="54" y="9"/>
                      </a:cubicBezTo>
                      <a:cubicBezTo>
                        <a:pt x="53" y="6"/>
                        <a:pt x="49" y="6"/>
                        <a:pt x="46" y="5"/>
                      </a:cubicBezTo>
                      <a:cubicBezTo>
                        <a:pt x="43" y="4"/>
                        <a:pt x="39" y="5"/>
                        <a:pt x="36" y="5"/>
                      </a:cubicBezTo>
                      <a:cubicBezTo>
                        <a:pt x="31" y="4"/>
                        <a:pt x="27" y="2"/>
                        <a:pt x="23" y="1"/>
                      </a:cubicBezTo>
                      <a:cubicBezTo>
                        <a:pt x="20" y="1"/>
                        <a:pt x="17" y="1"/>
                        <a:pt x="14" y="1"/>
                      </a:cubicBezTo>
                      <a:cubicBezTo>
                        <a:pt x="12" y="1"/>
                        <a:pt x="10" y="0"/>
                        <a:pt x="9" y="0"/>
                      </a:cubicBezTo>
                      <a:cubicBezTo>
                        <a:pt x="8" y="0"/>
                        <a:pt x="9" y="2"/>
                        <a:pt x="8" y="3"/>
                      </a:cubicBezTo>
                      <a:cubicBezTo>
                        <a:pt x="7" y="3"/>
                        <a:pt x="6" y="3"/>
                        <a:pt x="4" y="2"/>
                      </a:cubicBezTo>
                      <a:cubicBezTo>
                        <a:pt x="3" y="2"/>
                        <a:pt x="2" y="1"/>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0" name="Freeform 3474">
                  <a:extLst>
                    <a:ext uri="{FF2B5EF4-FFF2-40B4-BE49-F238E27FC236}">
                      <a16:creationId xmlns:a16="http://schemas.microsoft.com/office/drawing/2014/main" id="{08FF7EF9-75CA-419F-8AD8-D71F0968D173}"/>
                    </a:ext>
                  </a:extLst>
                </p:cNvPr>
                <p:cNvSpPr>
                  <a:spLocks noChangeAspect="1"/>
                </p:cNvSpPr>
                <p:nvPr/>
              </p:nvSpPr>
              <p:spPr bwMode="gray">
                <a:xfrm>
                  <a:off x="5640388" y="1517650"/>
                  <a:ext cx="22225" cy="7938"/>
                </a:xfrm>
                <a:custGeom>
                  <a:avLst/>
                  <a:gdLst>
                    <a:gd name="T0" fmla="*/ 1 w 12"/>
                    <a:gd name="T1" fmla="*/ 1 h 4"/>
                    <a:gd name="T2" fmla="*/ 1 w 12"/>
                    <a:gd name="T3" fmla="*/ 4 h 4"/>
                    <a:gd name="T4" fmla="*/ 13 w 12"/>
                    <a:gd name="T5" fmla="*/ 4 h 4"/>
                    <a:gd name="T6" fmla="*/ 14 w 12"/>
                    <a:gd name="T7" fmla="*/ 1 h 4"/>
                    <a:gd name="T8" fmla="*/ 6 w 12"/>
                    <a:gd name="T9" fmla="*/ 0 h 4"/>
                    <a:gd name="T10" fmla="*/ 1 w 12"/>
                    <a:gd name="T11" fmla="*/ 1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 y="1"/>
                      </a:moveTo>
                      <a:cubicBezTo>
                        <a:pt x="0" y="1"/>
                        <a:pt x="0" y="3"/>
                        <a:pt x="1" y="3"/>
                      </a:cubicBezTo>
                      <a:cubicBezTo>
                        <a:pt x="4" y="4"/>
                        <a:pt x="7" y="4"/>
                        <a:pt x="11" y="3"/>
                      </a:cubicBezTo>
                      <a:cubicBezTo>
                        <a:pt x="12" y="3"/>
                        <a:pt x="12" y="1"/>
                        <a:pt x="12" y="1"/>
                      </a:cubicBezTo>
                      <a:cubicBezTo>
                        <a:pt x="10" y="0"/>
                        <a:pt x="7" y="0"/>
                        <a:pt x="5" y="0"/>
                      </a:cubicBezTo>
                      <a:cubicBezTo>
                        <a:pt x="3" y="0"/>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1" name="Freeform 3475">
                  <a:extLst>
                    <a:ext uri="{FF2B5EF4-FFF2-40B4-BE49-F238E27FC236}">
                      <a16:creationId xmlns:a16="http://schemas.microsoft.com/office/drawing/2014/main" id="{14D53AEB-95F4-4144-BB39-18E1ED877D6A}"/>
                    </a:ext>
                  </a:extLst>
                </p:cNvPr>
                <p:cNvSpPr>
                  <a:spLocks noChangeAspect="1"/>
                </p:cNvSpPr>
                <p:nvPr/>
              </p:nvSpPr>
              <p:spPr bwMode="gray">
                <a:xfrm>
                  <a:off x="5681663" y="1509713"/>
                  <a:ext cx="19050" cy="9525"/>
                </a:xfrm>
                <a:custGeom>
                  <a:avLst/>
                  <a:gdLst>
                    <a:gd name="T0" fmla="*/ 1 w 10"/>
                    <a:gd name="T1" fmla="*/ 2 h 5"/>
                    <a:gd name="T2" fmla="*/ 0 w 10"/>
                    <a:gd name="T3" fmla="*/ 5 h 5"/>
                    <a:gd name="T4" fmla="*/ 7 w 10"/>
                    <a:gd name="T5" fmla="*/ 5 h 5"/>
                    <a:gd name="T6" fmla="*/ 12 w 10"/>
                    <a:gd name="T7" fmla="*/ 4 h 5"/>
                    <a:gd name="T8" fmla="*/ 10 w 10"/>
                    <a:gd name="T9" fmla="*/ 0 h 5"/>
                    <a:gd name="T10" fmla="*/ 4 w 10"/>
                    <a:gd name="T11" fmla="*/ 1 h 5"/>
                    <a:gd name="T12" fmla="*/ 1 w 10"/>
                    <a:gd name="T13" fmla="*/ 2 h 5"/>
                    <a:gd name="T14" fmla="*/ 0 60000 65536"/>
                    <a:gd name="T15" fmla="*/ 0 60000 65536"/>
                    <a:gd name="T16" fmla="*/ 0 60000 65536"/>
                    <a:gd name="T17" fmla="*/ 0 60000 65536"/>
                    <a:gd name="T18" fmla="*/ 0 60000 65536"/>
                    <a:gd name="T19" fmla="*/ 0 60000 65536"/>
                    <a:gd name="T20" fmla="*/ 0 60000 65536"/>
                    <a:gd name="T21" fmla="*/ 0 w 10"/>
                    <a:gd name="T22" fmla="*/ 0 h 5"/>
                    <a:gd name="T23" fmla="*/ 10 w 10"/>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5">
                      <a:moveTo>
                        <a:pt x="1" y="2"/>
                      </a:moveTo>
                      <a:cubicBezTo>
                        <a:pt x="0" y="2"/>
                        <a:pt x="0" y="3"/>
                        <a:pt x="0" y="4"/>
                      </a:cubicBezTo>
                      <a:cubicBezTo>
                        <a:pt x="2" y="5"/>
                        <a:pt x="4" y="5"/>
                        <a:pt x="6" y="4"/>
                      </a:cubicBezTo>
                      <a:cubicBezTo>
                        <a:pt x="7" y="4"/>
                        <a:pt x="9" y="4"/>
                        <a:pt x="10" y="3"/>
                      </a:cubicBezTo>
                      <a:cubicBezTo>
                        <a:pt x="10" y="2"/>
                        <a:pt x="9" y="0"/>
                        <a:pt x="8" y="0"/>
                      </a:cubicBezTo>
                      <a:cubicBezTo>
                        <a:pt x="6" y="0"/>
                        <a:pt x="5" y="0"/>
                        <a:pt x="3" y="1"/>
                      </a:cubicBezTo>
                      <a:cubicBezTo>
                        <a:pt x="2" y="1"/>
                        <a:pt x="1" y="1"/>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2" name="Freeform 3477">
                  <a:extLst>
                    <a:ext uri="{FF2B5EF4-FFF2-40B4-BE49-F238E27FC236}">
                      <a16:creationId xmlns:a16="http://schemas.microsoft.com/office/drawing/2014/main" id="{8CE0E873-EB1F-4C1F-A4BE-5A56E9C4951B}"/>
                    </a:ext>
                  </a:extLst>
                </p:cNvPr>
                <p:cNvSpPr>
                  <a:spLocks noChangeAspect="1"/>
                </p:cNvSpPr>
                <p:nvPr/>
              </p:nvSpPr>
              <p:spPr bwMode="gray">
                <a:xfrm>
                  <a:off x="5465763" y="1508125"/>
                  <a:ext cx="96838" cy="46038"/>
                </a:xfrm>
                <a:custGeom>
                  <a:avLst/>
                  <a:gdLst>
                    <a:gd name="T0" fmla="*/ 60 w 51"/>
                    <a:gd name="T1" fmla="*/ 6 h 24"/>
                    <a:gd name="T2" fmla="*/ 60 w 51"/>
                    <a:gd name="T3" fmla="*/ 10 h 24"/>
                    <a:gd name="T4" fmla="*/ 53 w 51"/>
                    <a:gd name="T5" fmla="*/ 12 h 24"/>
                    <a:gd name="T6" fmla="*/ 42 w 51"/>
                    <a:gd name="T7" fmla="*/ 12 h 24"/>
                    <a:gd name="T8" fmla="*/ 36 w 51"/>
                    <a:gd name="T9" fmla="*/ 17 h 24"/>
                    <a:gd name="T10" fmla="*/ 26 w 51"/>
                    <a:gd name="T11" fmla="*/ 15 h 24"/>
                    <a:gd name="T12" fmla="*/ 23 w 51"/>
                    <a:gd name="T13" fmla="*/ 18 h 24"/>
                    <a:gd name="T14" fmla="*/ 29 w 51"/>
                    <a:gd name="T15" fmla="*/ 23 h 24"/>
                    <a:gd name="T16" fmla="*/ 23 w 51"/>
                    <a:gd name="T17" fmla="*/ 23 h 24"/>
                    <a:gd name="T18" fmla="*/ 18 w 51"/>
                    <a:gd name="T19" fmla="*/ 25 h 24"/>
                    <a:gd name="T20" fmla="*/ 14 w 51"/>
                    <a:gd name="T21" fmla="*/ 25 h 24"/>
                    <a:gd name="T22" fmla="*/ 10 w 51"/>
                    <a:gd name="T23" fmla="*/ 28 h 24"/>
                    <a:gd name="T24" fmla="*/ 13 w 51"/>
                    <a:gd name="T25" fmla="*/ 22 h 24"/>
                    <a:gd name="T26" fmla="*/ 14 w 51"/>
                    <a:gd name="T27" fmla="*/ 19 h 24"/>
                    <a:gd name="T28" fmla="*/ 7 w 51"/>
                    <a:gd name="T29" fmla="*/ 21 h 24"/>
                    <a:gd name="T30" fmla="*/ 5 w 51"/>
                    <a:gd name="T31" fmla="*/ 25 h 24"/>
                    <a:gd name="T32" fmla="*/ 0 w 51"/>
                    <a:gd name="T33" fmla="*/ 19 h 24"/>
                    <a:gd name="T34" fmla="*/ 4 w 51"/>
                    <a:gd name="T35" fmla="*/ 16 h 24"/>
                    <a:gd name="T36" fmla="*/ 7 w 51"/>
                    <a:gd name="T37" fmla="*/ 18 h 24"/>
                    <a:gd name="T38" fmla="*/ 14 w 51"/>
                    <a:gd name="T39" fmla="*/ 17 h 24"/>
                    <a:gd name="T40" fmla="*/ 11 w 51"/>
                    <a:gd name="T41" fmla="*/ 15 h 24"/>
                    <a:gd name="T42" fmla="*/ 14 w 51"/>
                    <a:gd name="T43" fmla="*/ 13 h 24"/>
                    <a:gd name="T44" fmla="*/ 11 w 51"/>
                    <a:gd name="T45" fmla="*/ 12 h 24"/>
                    <a:gd name="T46" fmla="*/ 17 w 51"/>
                    <a:gd name="T47" fmla="*/ 10 h 24"/>
                    <a:gd name="T48" fmla="*/ 22 w 51"/>
                    <a:gd name="T49" fmla="*/ 12 h 24"/>
                    <a:gd name="T50" fmla="*/ 28 w 51"/>
                    <a:gd name="T51" fmla="*/ 10 h 24"/>
                    <a:gd name="T52" fmla="*/ 29 w 51"/>
                    <a:gd name="T53" fmla="*/ 7 h 24"/>
                    <a:gd name="T54" fmla="*/ 25 w 51"/>
                    <a:gd name="T55" fmla="*/ 5 h 24"/>
                    <a:gd name="T56" fmla="*/ 26 w 51"/>
                    <a:gd name="T57" fmla="*/ 2 h 24"/>
                    <a:gd name="T58" fmla="*/ 38 w 51"/>
                    <a:gd name="T59" fmla="*/ 0 h 24"/>
                    <a:gd name="T60" fmla="*/ 42 w 51"/>
                    <a:gd name="T61" fmla="*/ 2 h 24"/>
                    <a:gd name="T62" fmla="*/ 47 w 51"/>
                    <a:gd name="T63" fmla="*/ 1 h 24"/>
                    <a:gd name="T64" fmla="*/ 48 w 51"/>
                    <a:gd name="T65" fmla="*/ 2 h 24"/>
                    <a:gd name="T66" fmla="*/ 41 w 51"/>
                    <a:gd name="T67" fmla="*/ 6 h 24"/>
                    <a:gd name="T68" fmla="*/ 42 w 51"/>
                    <a:gd name="T69" fmla="*/ 7 h 24"/>
                    <a:gd name="T70" fmla="*/ 51 w 51"/>
                    <a:gd name="T71" fmla="*/ 5 h 24"/>
                    <a:gd name="T72" fmla="*/ 60 w 51"/>
                    <a:gd name="T73" fmla="*/ 6 h 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24"/>
                    <a:gd name="T113" fmla="*/ 51 w 51"/>
                    <a:gd name="T114" fmla="*/ 24 h 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24">
                      <a:moveTo>
                        <a:pt x="50" y="5"/>
                      </a:moveTo>
                      <a:cubicBezTo>
                        <a:pt x="51" y="6"/>
                        <a:pt x="51" y="8"/>
                        <a:pt x="50" y="8"/>
                      </a:cubicBezTo>
                      <a:cubicBezTo>
                        <a:pt x="48" y="9"/>
                        <a:pt x="46" y="10"/>
                        <a:pt x="44" y="10"/>
                      </a:cubicBezTo>
                      <a:cubicBezTo>
                        <a:pt x="41" y="10"/>
                        <a:pt x="38" y="9"/>
                        <a:pt x="35" y="10"/>
                      </a:cubicBezTo>
                      <a:cubicBezTo>
                        <a:pt x="33" y="11"/>
                        <a:pt x="32" y="14"/>
                        <a:pt x="30" y="14"/>
                      </a:cubicBezTo>
                      <a:cubicBezTo>
                        <a:pt x="27" y="14"/>
                        <a:pt x="25" y="12"/>
                        <a:pt x="22" y="12"/>
                      </a:cubicBezTo>
                      <a:cubicBezTo>
                        <a:pt x="21" y="13"/>
                        <a:pt x="18" y="14"/>
                        <a:pt x="19" y="15"/>
                      </a:cubicBezTo>
                      <a:cubicBezTo>
                        <a:pt x="19" y="17"/>
                        <a:pt x="24" y="17"/>
                        <a:pt x="24" y="19"/>
                      </a:cubicBezTo>
                      <a:cubicBezTo>
                        <a:pt x="24" y="20"/>
                        <a:pt x="20" y="19"/>
                        <a:pt x="19" y="19"/>
                      </a:cubicBezTo>
                      <a:cubicBezTo>
                        <a:pt x="18" y="20"/>
                        <a:pt x="16" y="21"/>
                        <a:pt x="15" y="21"/>
                      </a:cubicBezTo>
                      <a:cubicBezTo>
                        <a:pt x="14" y="21"/>
                        <a:pt x="13" y="21"/>
                        <a:pt x="12" y="21"/>
                      </a:cubicBezTo>
                      <a:cubicBezTo>
                        <a:pt x="10" y="21"/>
                        <a:pt x="8" y="24"/>
                        <a:pt x="8" y="23"/>
                      </a:cubicBezTo>
                      <a:cubicBezTo>
                        <a:pt x="7" y="21"/>
                        <a:pt x="10" y="19"/>
                        <a:pt x="11" y="18"/>
                      </a:cubicBezTo>
                      <a:cubicBezTo>
                        <a:pt x="11" y="17"/>
                        <a:pt x="13" y="16"/>
                        <a:pt x="12" y="16"/>
                      </a:cubicBezTo>
                      <a:cubicBezTo>
                        <a:pt x="10" y="16"/>
                        <a:pt x="8" y="16"/>
                        <a:pt x="6" y="17"/>
                      </a:cubicBezTo>
                      <a:cubicBezTo>
                        <a:pt x="5" y="18"/>
                        <a:pt x="5" y="21"/>
                        <a:pt x="4" y="21"/>
                      </a:cubicBezTo>
                      <a:cubicBezTo>
                        <a:pt x="2" y="21"/>
                        <a:pt x="0" y="18"/>
                        <a:pt x="0" y="16"/>
                      </a:cubicBezTo>
                      <a:cubicBezTo>
                        <a:pt x="0" y="15"/>
                        <a:pt x="2" y="13"/>
                        <a:pt x="3" y="13"/>
                      </a:cubicBezTo>
                      <a:cubicBezTo>
                        <a:pt x="4" y="13"/>
                        <a:pt x="5" y="14"/>
                        <a:pt x="6" y="15"/>
                      </a:cubicBezTo>
                      <a:cubicBezTo>
                        <a:pt x="8" y="15"/>
                        <a:pt x="10" y="15"/>
                        <a:pt x="12" y="14"/>
                      </a:cubicBezTo>
                      <a:cubicBezTo>
                        <a:pt x="13" y="13"/>
                        <a:pt x="9" y="13"/>
                        <a:pt x="9" y="12"/>
                      </a:cubicBezTo>
                      <a:cubicBezTo>
                        <a:pt x="9" y="11"/>
                        <a:pt x="12" y="12"/>
                        <a:pt x="12" y="11"/>
                      </a:cubicBezTo>
                      <a:cubicBezTo>
                        <a:pt x="11" y="10"/>
                        <a:pt x="8" y="10"/>
                        <a:pt x="9" y="10"/>
                      </a:cubicBezTo>
                      <a:cubicBezTo>
                        <a:pt x="10" y="8"/>
                        <a:pt x="12" y="8"/>
                        <a:pt x="14" y="8"/>
                      </a:cubicBezTo>
                      <a:cubicBezTo>
                        <a:pt x="15" y="8"/>
                        <a:pt x="16" y="10"/>
                        <a:pt x="18" y="10"/>
                      </a:cubicBezTo>
                      <a:cubicBezTo>
                        <a:pt x="20" y="10"/>
                        <a:pt x="22" y="10"/>
                        <a:pt x="23" y="8"/>
                      </a:cubicBezTo>
                      <a:cubicBezTo>
                        <a:pt x="24" y="8"/>
                        <a:pt x="24" y="7"/>
                        <a:pt x="24" y="6"/>
                      </a:cubicBezTo>
                      <a:cubicBezTo>
                        <a:pt x="24" y="5"/>
                        <a:pt x="22" y="5"/>
                        <a:pt x="21" y="4"/>
                      </a:cubicBezTo>
                      <a:cubicBezTo>
                        <a:pt x="21" y="3"/>
                        <a:pt x="22" y="2"/>
                        <a:pt x="22" y="2"/>
                      </a:cubicBezTo>
                      <a:cubicBezTo>
                        <a:pt x="25" y="1"/>
                        <a:pt x="29" y="0"/>
                        <a:pt x="32" y="0"/>
                      </a:cubicBezTo>
                      <a:cubicBezTo>
                        <a:pt x="33" y="0"/>
                        <a:pt x="34" y="2"/>
                        <a:pt x="35" y="2"/>
                      </a:cubicBezTo>
                      <a:cubicBezTo>
                        <a:pt x="36" y="2"/>
                        <a:pt x="37" y="1"/>
                        <a:pt x="39" y="1"/>
                      </a:cubicBezTo>
                      <a:cubicBezTo>
                        <a:pt x="39" y="1"/>
                        <a:pt x="40" y="2"/>
                        <a:pt x="40" y="2"/>
                      </a:cubicBezTo>
                      <a:cubicBezTo>
                        <a:pt x="38" y="4"/>
                        <a:pt x="35" y="3"/>
                        <a:pt x="34" y="5"/>
                      </a:cubicBezTo>
                      <a:cubicBezTo>
                        <a:pt x="33" y="5"/>
                        <a:pt x="34" y="6"/>
                        <a:pt x="35" y="6"/>
                      </a:cubicBezTo>
                      <a:cubicBezTo>
                        <a:pt x="37" y="6"/>
                        <a:pt x="40" y="4"/>
                        <a:pt x="43" y="4"/>
                      </a:cubicBezTo>
                      <a:cubicBezTo>
                        <a:pt x="45" y="4"/>
                        <a:pt x="48" y="4"/>
                        <a:pt x="50"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3" name="Freeform 3478">
                  <a:extLst>
                    <a:ext uri="{FF2B5EF4-FFF2-40B4-BE49-F238E27FC236}">
                      <a16:creationId xmlns:a16="http://schemas.microsoft.com/office/drawing/2014/main" id="{4FC9B537-BA68-461D-8D6B-FC4C8F1563A0}"/>
                    </a:ext>
                  </a:extLst>
                </p:cNvPr>
                <p:cNvSpPr>
                  <a:spLocks noChangeAspect="1"/>
                </p:cNvSpPr>
                <p:nvPr/>
              </p:nvSpPr>
              <p:spPr bwMode="gray">
                <a:xfrm>
                  <a:off x="5427663" y="1509713"/>
                  <a:ext cx="73025" cy="22225"/>
                </a:xfrm>
                <a:custGeom>
                  <a:avLst/>
                  <a:gdLst>
                    <a:gd name="T0" fmla="*/ 26 w 39"/>
                    <a:gd name="T1" fmla="*/ 0 h 12"/>
                    <a:gd name="T2" fmla="*/ 42 w 39"/>
                    <a:gd name="T3" fmla="*/ 1 h 12"/>
                    <a:gd name="T4" fmla="*/ 46 w 39"/>
                    <a:gd name="T5" fmla="*/ 6 h 12"/>
                    <a:gd name="T6" fmla="*/ 41 w 39"/>
                    <a:gd name="T7" fmla="*/ 6 h 12"/>
                    <a:gd name="T8" fmla="*/ 33 w 39"/>
                    <a:gd name="T9" fmla="*/ 4 h 12"/>
                    <a:gd name="T10" fmla="*/ 29 w 39"/>
                    <a:gd name="T11" fmla="*/ 8 h 12"/>
                    <a:gd name="T12" fmla="*/ 25 w 39"/>
                    <a:gd name="T13" fmla="*/ 7 h 12"/>
                    <a:gd name="T14" fmla="*/ 18 w 39"/>
                    <a:gd name="T15" fmla="*/ 13 h 12"/>
                    <a:gd name="T16" fmla="*/ 13 w 39"/>
                    <a:gd name="T17" fmla="*/ 14 h 12"/>
                    <a:gd name="T18" fmla="*/ 12 w 39"/>
                    <a:gd name="T19" fmla="*/ 12 h 12"/>
                    <a:gd name="T20" fmla="*/ 7 w 39"/>
                    <a:gd name="T21" fmla="*/ 11 h 12"/>
                    <a:gd name="T22" fmla="*/ 1 w 39"/>
                    <a:gd name="T23" fmla="*/ 11 h 12"/>
                    <a:gd name="T24" fmla="*/ 4 w 39"/>
                    <a:gd name="T25" fmla="*/ 8 h 12"/>
                    <a:gd name="T26" fmla="*/ 15 w 39"/>
                    <a:gd name="T27" fmla="*/ 8 h 12"/>
                    <a:gd name="T28" fmla="*/ 22 w 39"/>
                    <a:gd name="T29" fmla="*/ 4 h 12"/>
                    <a:gd name="T30" fmla="*/ 26 w 39"/>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12"/>
                    <a:gd name="T50" fmla="*/ 39 w 39"/>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12">
                      <a:moveTo>
                        <a:pt x="22" y="0"/>
                      </a:moveTo>
                      <a:cubicBezTo>
                        <a:pt x="26" y="0"/>
                        <a:pt x="31" y="0"/>
                        <a:pt x="36" y="1"/>
                      </a:cubicBezTo>
                      <a:cubicBezTo>
                        <a:pt x="37" y="2"/>
                        <a:pt x="39" y="3"/>
                        <a:pt x="39" y="5"/>
                      </a:cubicBezTo>
                      <a:cubicBezTo>
                        <a:pt x="39" y="6"/>
                        <a:pt x="36" y="6"/>
                        <a:pt x="35" y="5"/>
                      </a:cubicBezTo>
                      <a:cubicBezTo>
                        <a:pt x="32" y="5"/>
                        <a:pt x="30" y="3"/>
                        <a:pt x="28" y="3"/>
                      </a:cubicBezTo>
                      <a:cubicBezTo>
                        <a:pt x="26" y="3"/>
                        <a:pt x="26" y="6"/>
                        <a:pt x="25" y="7"/>
                      </a:cubicBezTo>
                      <a:cubicBezTo>
                        <a:pt x="24" y="7"/>
                        <a:pt x="22" y="6"/>
                        <a:pt x="21" y="6"/>
                      </a:cubicBezTo>
                      <a:cubicBezTo>
                        <a:pt x="19" y="7"/>
                        <a:pt x="17" y="9"/>
                        <a:pt x="15" y="11"/>
                      </a:cubicBezTo>
                      <a:cubicBezTo>
                        <a:pt x="13" y="11"/>
                        <a:pt x="12" y="12"/>
                        <a:pt x="11" y="12"/>
                      </a:cubicBezTo>
                      <a:cubicBezTo>
                        <a:pt x="10" y="12"/>
                        <a:pt x="11" y="10"/>
                        <a:pt x="10" y="10"/>
                      </a:cubicBezTo>
                      <a:cubicBezTo>
                        <a:pt x="9" y="9"/>
                        <a:pt x="7" y="9"/>
                        <a:pt x="6" y="9"/>
                      </a:cubicBezTo>
                      <a:cubicBezTo>
                        <a:pt x="4" y="9"/>
                        <a:pt x="2" y="10"/>
                        <a:pt x="1" y="9"/>
                      </a:cubicBezTo>
                      <a:cubicBezTo>
                        <a:pt x="0" y="8"/>
                        <a:pt x="2" y="7"/>
                        <a:pt x="3" y="7"/>
                      </a:cubicBezTo>
                      <a:cubicBezTo>
                        <a:pt x="7" y="6"/>
                        <a:pt x="10" y="7"/>
                        <a:pt x="13" y="7"/>
                      </a:cubicBezTo>
                      <a:cubicBezTo>
                        <a:pt x="15" y="6"/>
                        <a:pt x="17" y="5"/>
                        <a:pt x="19" y="3"/>
                      </a:cubicBezTo>
                      <a:cubicBezTo>
                        <a:pt x="20" y="2"/>
                        <a:pt x="20" y="1"/>
                        <a:pt x="2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24" name="Freeform 3481">
                  <a:extLst>
                    <a:ext uri="{FF2B5EF4-FFF2-40B4-BE49-F238E27FC236}">
                      <a16:creationId xmlns:a16="http://schemas.microsoft.com/office/drawing/2014/main" id="{160CB3C8-D414-4C5B-85B9-B2A22CD155EF}"/>
                    </a:ext>
                  </a:extLst>
                </p:cNvPr>
                <p:cNvSpPr>
                  <a:spLocks noChangeAspect="1"/>
                </p:cNvSpPr>
                <p:nvPr/>
              </p:nvSpPr>
              <p:spPr bwMode="gray">
                <a:xfrm>
                  <a:off x="5529263" y="1544638"/>
                  <a:ext cx="33338" cy="15875"/>
                </a:xfrm>
                <a:custGeom>
                  <a:avLst/>
                  <a:gdLst>
                    <a:gd name="T0" fmla="*/ 1 w 17"/>
                    <a:gd name="T1" fmla="*/ 6 h 9"/>
                    <a:gd name="T2" fmla="*/ 5 w 17"/>
                    <a:gd name="T3" fmla="*/ 9 h 9"/>
                    <a:gd name="T4" fmla="*/ 20 w 17"/>
                    <a:gd name="T5" fmla="*/ 9 h 9"/>
                    <a:gd name="T6" fmla="*/ 20 w 17"/>
                    <a:gd name="T7" fmla="*/ 7 h 9"/>
                    <a:gd name="T8" fmla="*/ 16 w 17"/>
                    <a:gd name="T9" fmla="*/ 3 h 9"/>
                    <a:gd name="T10" fmla="*/ 12 w 17"/>
                    <a:gd name="T11" fmla="*/ 1 h 9"/>
                    <a:gd name="T12" fmla="*/ 9 w 17"/>
                    <a:gd name="T13" fmla="*/ 7 h 9"/>
                    <a:gd name="T14" fmla="*/ 1 w 17"/>
                    <a:gd name="T15" fmla="*/ 6 h 9"/>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9"/>
                    <a:gd name="T26" fmla="*/ 17 w 17"/>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9">
                      <a:moveTo>
                        <a:pt x="1" y="5"/>
                      </a:moveTo>
                      <a:cubicBezTo>
                        <a:pt x="0" y="6"/>
                        <a:pt x="3" y="7"/>
                        <a:pt x="4" y="8"/>
                      </a:cubicBezTo>
                      <a:cubicBezTo>
                        <a:pt x="8" y="8"/>
                        <a:pt x="12" y="9"/>
                        <a:pt x="16" y="8"/>
                      </a:cubicBezTo>
                      <a:cubicBezTo>
                        <a:pt x="17" y="8"/>
                        <a:pt x="16" y="7"/>
                        <a:pt x="16" y="6"/>
                      </a:cubicBezTo>
                      <a:cubicBezTo>
                        <a:pt x="15" y="5"/>
                        <a:pt x="14" y="4"/>
                        <a:pt x="13" y="3"/>
                      </a:cubicBezTo>
                      <a:cubicBezTo>
                        <a:pt x="12" y="3"/>
                        <a:pt x="11" y="0"/>
                        <a:pt x="10" y="1"/>
                      </a:cubicBezTo>
                      <a:cubicBezTo>
                        <a:pt x="8" y="2"/>
                        <a:pt x="9" y="5"/>
                        <a:pt x="7" y="6"/>
                      </a:cubicBezTo>
                      <a:cubicBezTo>
                        <a:pt x="5" y="7"/>
                        <a:pt x="3" y="5"/>
                        <a:pt x="1"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grpSp>
          <p:nvGrpSpPr>
            <p:cNvPr id="175" name="Argentina">
              <a:extLst>
                <a:ext uri="{FF2B5EF4-FFF2-40B4-BE49-F238E27FC236}">
                  <a16:creationId xmlns:a16="http://schemas.microsoft.com/office/drawing/2014/main" id="{9BCBF663-E9C5-4100-8E99-3F9A08F150B3}"/>
                </a:ext>
              </a:extLst>
            </p:cNvPr>
            <p:cNvGrpSpPr/>
            <p:nvPr/>
          </p:nvGrpSpPr>
          <p:grpSpPr bwMode="gray">
            <a:xfrm>
              <a:off x="3431569" y="4654487"/>
              <a:ext cx="379788" cy="990486"/>
              <a:chOff x="2874963" y="4799013"/>
              <a:chExt cx="396875" cy="1035050"/>
            </a:xfrm>
            <a:solidFill>
              <a:srgbClr val="DFF0F7"/>
            </a:solidFill>
          </p:grpSpPr>
          <p:sp>
            <p:nvSpPr>
              <p:cNvPr id="288" name="Freeform 2531">
                <a:extLst>
                  <a:ext uri="{FF2B5EF4-FFF2-40B4-BE49-F238E27FC236}">
                    <a16:creationId xmlns:a16="http://schemas.microsoft.com/office/drawing/2014/main" id="{B1004DD4-F286-4A0F-88F2-60E9E2AF05B6}"/>
                  </a:ext>
                </a:extLst>
              </p:cNvPr>
              <p:cNvSpPr>
                <a:spLocks noChangeAspect="1"/>
              </p:cNvSpPr>
              <p:nvPr/>
            </p:nvSpPr>
            <p:spPr bwMode="gray">
              <a:xfrm>
                <a:off x="2874963" y="4799013"/>
                <a:ext cx="396875" cy="949325"/>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9" name="Freeform 3482">
                <a:extLst>
                  <a:ext uri="{FF2B5EF4-FFF2-40B4-BE49-F238E27FC236}">
                    <a16:creationId xmlns:a16="http://schemas.microsoft.com/office/drawing/2014/main" id="{7A7E59E5-76D1-4A46-A186-CFCBE054B03A}"/>
                  </a:ext>
                </a:extLst>
              </p:cNvPr>
              <p:cNvSpPr>
                <a:spLocks noChangeAspect="1"/>
              </p:cNvSpPr>
              <p:nvPr/>
            </p:nvSpPr>
            <p:spPr bwMode="gray">
              <a:xfrm>
                <a:off x="2998788" y="5748338"/>
                <a:ext cx="90488" cy="85725"/>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76" name="Chile">
              <a:extLst>
                <a:ext uri="{FF2B5EF4-FFF2-40B4-BE49-F238E27FC236}">
                  <a16:creationId xmlns:a16="http://schemas.microsoft.com/office/drawing/2014/main" id="{9000260A-785A-4043-8AD8-4618CF7F3985}"/>
                </a:ext>
              </a:extLst>
            </p:cNvPr>
            <p:cNvGrpSpPr/>
            <p:nvPr/>
          </p:nvGrpSpPr>
          <p:grpSpPr bwMode="gray">
            <a:xfrm>
              <a:off x="3373842" y="4543588"/>
              <a:ext cx="221796" cy="1125692"/>
              <a:chOff x="2814638" y="4683125"/>
              <a:chExt cx="231775" cy="1176338"/>
            </a:xfrm>
            <a:solidFill>
              <a:srgbClr val="DFF0F7"/>
            </a:solidFill>
          </p:grpSpPr>
          <p:sp>
            <p:nvSpPr>
              <p:cNvPr id="277" name="Freeform 2530">
                <a:extLst>
                  <a:ext uri="{FF2B5EF4-FFF2-40B4-BE49-F238E27FC236}">
                    <a16:creationId xmlns:a16="http://schemas.microsoft.com/office/drawing/2014/main" id="{4028F5AD-DDAF-446F-B322-8906A6739E20}"/>
                  </a:ext>
                </a:extLst>
              </p:cNvPr>
              <p:cNvSpPr>
                <a:spLocks noChangeAspect="1"/>
              </p:cNvSpPr>
              <p:nvPr/>
            </p:nvSpPr>
            <p:spPr bwMode="gray">
              <a:xfrm>
                <a:off x="2957513" y="5741988"/>
                <a:ext cx="53975" cy="85725"/>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8" name="Freeform 2532">
                <a:extLst>
                  <a:ext uri="{FF2B5EF4-FFF2-40B4-BE49-F238E27FC236}">
                    <a16:creationId xmlns:a16="http://schemas.microsoft.com/office/drawing/2014/main" id="{A35BBB2A-F0C4-4E47-BD0E-C0B0AC9AC0CB}"/>
                  </a:ext>
                </a:extLst>
              </p:cNvPr>
              <p:cNvSpPr>
                <a:spLocks noChangeAspect="1"/>
              </p:cNvSpPr>
              <p:nvPr/>
            </p:nvSpPr>
            <p:spPr bwMode="gray">
              <a:xfrm>
                <a:off x="2814638" y="4683125"/>
                <a:ext cx="130175" cy="1041400"/>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9" name="Freeform 3483">
                <a:extLst>
                  <a:ext uri="{FF2B5EF4-FFF2-40B4-BE49-F238E27FC236}">
                    <a16:creationId xmlns:a16="http://schemas.microsoft.com/office/drawing/2014/main" id="{EEEF9A62-9C0E-4905-98BB-448B8D7B04E4}"/>
                  </a:ext>
                </a:extLst>
              </p:cNvPr>
              <p:cNvSpPr>
                <a:spLocks noChangeAspect="1"/>
              </p:cNvSpPr>
              <p:nvPr/>
            </p:nvSpPr>
            <p:spPr bwMode="gray">
              <a:xfrm>
                <a:off x="3025775" y="5827713"/>
                <a:ext cx="20638" cy="12700"/>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0" name="Freeform 3484">
                <a:extLst>
                  <a:ext uri="{FF2B5EF4-FFF2-40B4-BE49-F238E27FC236}">
                    <a16:creationId xmlns:a16="http://schemas.microsoft.com/office/drawing/2014/main" id="{F957CA7B-61A5-49BF-B454-E818E806C61C}"/>
                  </a:ext>
                </a:extLst>
              </p:cNvPr>
              <p:cNvSpPr>
                <a:spLocks noChangeAspect="1"/>
              </p:cNvSpPr>
              <p:nvPr/>
            </p:nvSpPr>
            <p:spPr bwMode="gray">
              <a:xfrm>
                <a:off x="2909888" y="5711825"/>
                <a:ext cx="76200" cy="77788"/>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1" name="Freeform 3485">
                <a:extLst>
                  <a:ext uri="{FF2B5EF4-FFF2-40B4-BE49-F238E27FC236}">
                    <a16:creationId xmlns:a16="http://schemas.microsoft.com/office/drawing/2014/main" id="{729624A2-5AEF-4863-B2D6-B38CF2D8E94C}"/>
                  </a:ext>
                </a:extLst>
              </p:cNvPr>
              <p:cNvSpPr>
                <a:spLocks noChangeAspect="1"/>
              </p:cNvSpPr>
              <p:nvPr/>
            </p:nvSpPr>
            <p:spPr bwMode="gray">
              <a:xfrm>
                <a:off x="2979738" y="5827713"/>
                <a:ext cx="53975" cy="31750"/>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2" name="Freeform 3487">
                <a:extLst>
                  <a:ext uri="{FF2B5EF4-FFF2-40B4-BE49-F238E27FC236}">
                    <a16:creationId xmlns:a16="http://schemas.microsoft.com/office/drawing/2014/main" id="{CAAB490E-1CE9-48A5-ADA9-20AE7AC74E6B}"/>
                  </a:ext>
                </a:extLst>
              </p:cNvPr>
              <p:cNvSpPr>
                <a:spLocks noChangeAspect="1"/>
              </p:cNvSpPr>
              <p:nvPr/>
            </p:nvSpPr>
            <p:spPr bwMode="gray">
              <a:xfrm>
                <a:off x="2959100" y="5773738"/>
                <a:ext cx="14288" cy="28575"/>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3" name="Freeform 3491">
                <a:extLst>
                  <a:ext uri="{FF2B5EF4-FFF2-40B4-BE49-F238E27FC236}">
                    <a16:creationId xmlns:a16="http://schemas.microsoft.com/office/drawing/2014/main" id="{B5EF54F5-902C-410A-BBC6-1E5D842E55A6}"/>
                  </a:ext>
                </a:extLst>
              </p:cNvPr>
              <p:cNvSpPr>
                <a:spLocks noChangeAspect="1"/>
              </p:cNvSpPr>
              <p:nvPr/>
            </p:nvSpPr>
            <p:spPr bwMode="gray">
              <a:xfrm>
                <a:off x="2959100" y="5827713"/>
                <a:ext cx="17463" cy="12700"/>
              </a:xfrm>
              <a:custGeom>
                <a:avLst/>
                <a:gdLst>
                  <a:gd name="T0" fmla="*/ 6 w 9"/>
                  <a:gd name="T1" fmla="*/ 0 h 7"/>
                  <a:gd name="T2" fmla="*/ 1 w 9"/>
                  <a:gd name="T3" fmla="*/ 3 h 7"/>
                  <a:gd name="T4" fmla="*/ 9 w 9"/>
                  <a:gd name="T5" fmla="*/ 8 h 7"/>
                  <a:gd name="T6" fmla="*/ 7 w 9"/>
                  <a:gd name="T7" fmla="*/ 5 h 7"/>
                  <a:gd name="T8" fmla="*/ 9 w 9"/>
                  <a:gd name="T9" fmla="*/ 1 h 7"/>
                  <a:gd name="T10" fmla="*/ 6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5" y="0"/>
                    </a:moveTo>
                    <a:cubicBezTo>
                      <a:pt x="4" y="0"/>
                      <a:pt x="0" y="1"/>
                      <a:pt x="1" y="3"/>
                    </a:cubicBezTo>
                    <a:cubicBezTo>
                      <a:pt x="1" y="5"/>
                      <a:pt x="5" y="6"/>
                      <a:pt x="7" y="7"/>
                    </a:cubicBezTo>
                    <a:cubicBezTo>
                      <a:pt x="9" y="7"/>
                      <a:pt x="6" y="5"/>
                      <a:pt x="6" y="4"/>
                    </a:cubicBezTo>
                    <a:cubicBezTo>
                      <a:pt x="6" y="3"/>
                      <a:pt x="7" y="2"/>
                      <a:pt x="7" y="1"/>
                    </a:cubicBezTo>
                    <a:cubicBezTo>
                      <a:pt x="7" y="0"/>
                      <a:pt x="6" y="0"/>
                      <a:pt x="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4" name="Freeform 3492">
                <a:extLst>
                  <a:ext uri="{FF2B5EF4-FFF2-40B4-BE49-F238E27FC236}">
                    <a16:creationId xmlns:a16="http://schemas.microsoft.com/office/drawing/2014/main" id="{247F5303-3E7C-4649-B884-BAB3838FEFC9}"/>
                  </a:ext>
                </a:extLst>
              </p:cNvPr>
              <p:cNvSpPr>
                <a:spLocks noChangeAspect="1"/>
              </p:cNvSpPr>
              <p:nvPr/>
            </p:nvSpPr>
            <p:spPr bwMode="gray">
              <a:xfrm>
                <a:off x="2979738" y="5826125"/>
                <a:ext cx="15875" cy="7938"/>
              </a:xfrm>
              <a:custGeom>
                <a:avLst/>
                <a:gdLst>
                  <a:gd name="T0" fmla="*/ 1 w 8"/>
                  <a:gd name="T1" fmla="*/ 1 h 4"/>
                  <a:gd name="T2" fmla="*/ 1 w 8"/>
                  <a:gd name="T3" fmla="*/ 5 h 4"/>
                  <a:gd name="T4" fmla="*/ 9 w 8"/>
                  <a:gd name="T5" fmla="*/ 3 h 4"/>
                  <a:gd name="T6" fmla="*/ 7 w 8"/>
                  <a:gd name="T7" fmla="*/ 1 h 4"/>
                  <a:gd name="T8" fmla="*/ 1 w 8"/>
                  <a:gd name="T9" fmla="*/ 1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1" y="1"/>
                    </a:moveTo>
                    <a:cubicBezTo>
                      <a:pt x="0" y="2"/>
                      <a:pt x="0" y="4"/>
                      <a:pt x="1" y="4"/>
                    </a:cubicBezTo>
                    <a:cubicBezTo>
                      <a:pt x="3" y="4"/>
                      <a:pt x="6" y="3"/>
                      <a:pt x="7" y="2"/>
                    </a:cubicBezTo>
                    <a:cubicBezTo>
                      <a:pt x="8" y="2"/>
                      <a:pt x="6" y="1"/>
                      <a:pt x="6" y="1"/>
                    </a:cubicBezTo>
                    <a:cubicBezTo>
                      <a:pt x="4" y="1"/>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5" name="Freeform 3493">
                <a:extLst>
                  <a:ext uri="{FF2B5EF4-FFF2-40B4-BE49-F238E27FC236}">
                    <a16:creationId xmlns:a16="http://schemas.microsoft.com/office/drawing/2014/main" id="{7F40170A-14D0-403D-B8B1-7506CE0FCEE7}"/>
                  </a:ext>
                </a:extLst>
              </p:cNvPr>
              <p:cNvSpPr>
                <a:spLocks noChangeAspect="1"/>
              </p:cNvSpPr>
              <p:nvPr/>
            </p:nvSpPr>
            <p:spPr bwMode="gray">
              <a:xfrm>
                <a:off x="2908300" y="5743575"/>
                <a:ext cx="31750" cy="30163"/>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6" name="Freeform 3495">
                <a:extLst>
                  <a:ext uri="{FF2B5EF4-FFF2-40B4-BE49-F238E27FC236}">
                    <a16:creationId xmlns:a16="http://schemas.microsoft.com/office/drawing/2014/main" id="{B93CFA12-EE6D-4D15-BC13-2D2AF2F981A2}"/>
                  </a:ext>
                </a:extLst>
              </p:cNvPr>
              <p:cNvSpPr>
                <a:spLocks noChangeAspect="1"/>
              </p:cNvSpPr>
              <p:nvPr/>
            </p:nvSpPr>
            <p:spPr bwMode="gray">
              <a:xfrm>
                <a:off x="2889250" y="5721350"/>
                <a:ext cx="22225" cy="36513"/>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87" name="Freeform 3501">
                <a:extLst>
                  <a:ext uri="{FF2B5EF4-FFF2-40B4-BE49-F238E27FC236}">
                    <a16:creationId xmlns:a16="http://schemas.microsoft.com/office/drawing/2014/main" id="{A9BDABD5-2430-419B-A710-C2405328ECB1}"/>
                  </a:ext>
                </a:extLst>
              </p:cNvPr>
              <p:cNvSpPr>
                <a:spLocks noChangeAspect="1"/>
              </p:cNvSpPr>
              <p:nvPr/>
            </p:nvSpPr>
            <p:spPr bwMode="gray">
              <a:xfrm>
                <a:off x="2825750" y="5394325"/>
                <a:ext cx="23813" cy="53975"/>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sp>
          <p:nvSpPr>
            <p:cNvPr id="177" name="Puerto Rico">
              <a:extLst>
                <a:ext uri="{FF2B5EF4-FFF2-40B4-BE49-F238E27FC236}">
                  <a16:creationId xmlns:a16="http://schemas.microsoft.com/office/drawing/2014/main" id="{88179A2A-73CD-47B7-93F0-C55634F0A99F}"/>
                </a:ext>
              </a:extLst>
            </p:cNvPr>
            <p:cNvSpPr>
              <a:spLocks noChangeAspect="1"/>
            </p:cNvSpPr>
            <p:nvPr/>
          </p:nvSpPr>
          <p:spPr bwMode="gray">
            <a:xfrm>
              <a:off x="3484739" y="3580446"/>
              <a:ext cx="44056" cy="16711"/>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78" name="Turks and Caicos Islands">
              <a:extLst>
                <a:ext uri="{FF2B5EF4-FFF2-40B4-BE49-F238E27FC236}">
                  <a16:creationId xmlns:a16="http://schemas.microsoft.com/office/drawing/2014/main" id="{EFA06CE7-651F-4F43-AF70-54695B7257D3}"/>
                </a:ext>
              </a:extLst>
            </p:cNvPr>
            <p:cNvSpPr>
              <a:spLocks noChangeAspect="1"/>
            </p:cNvSpPr>
            <p:nvPr/>
          </p:nvSpPr>
          <p:spPr bwMode="gray">
            <a:xfrm>
              <a:off x="3337381" y="3510565"/>
              <a:ext cx="19749" cy="13673"/>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dirty="0"/>
            </a:p>
          </p:txBody>
        </p:sp>
        <p:sp>
          <p:nvSpPr>
            <p:cNvPr id="179" name="Haiti">
              <a:extLst>
                <a:ext uri="{FF2B5EF4-FFF2-40B4-BE49-F238E27FC236}">
                  <a16:creationId xmlns:a16="http://schemas.microsoft.com/office/drawing/2014/main" id="{63BAFB5A-555B-419E-97EC-AD9DC0593C12}"/>
                </a:ext>
              </a:extLst>
            </p:cNvPr>
            <p:cNvSpPr>
              <a:spLocks noChangeAspect="1"/>
            </p:cNvSpPr>
            <p:nvPr/>
          </p:nvSpPr>
          <p:spPr bwMode="gray">
            <a:xfrm>
              <a:off x="3316113" y="3547025"/>
              <a:ext cx="69881" cy="4709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80" name="Jamaica">
              <a:extLst>
                <a:ext uri="{FF2B5EF4-FFF2-40B4-BE49-F238E27FC236}">
                  <a16:creationId xmlns:a16="http://schemas.microsoft.com/office/drawing/2014/main" id="{A283CC2B-2BD9-48B8-9A3E-9D8C71D5A598}"/>
                </a:ext>
              </a:extLst>
            </p:cNvPr>
            <p:cNvSpPr>
              <a:spLocks noChangeAspect="1"/>
            </p:cNvSpPr>
            <p:nvPr/>
          </p:nvSpPr>
          <p:spPr bwMode="gray">
            <a:xfrm>
              <a:off x="3224965" y="3583485"/>
              <a:ext cx="51651" cy="22788"/>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81" name="Cuba">
              <a:extLst>
                <a:ext uri="{FF2B5EF4-FFF2-40B4-BE49-F238E27FC236}">
                  <a16:creationId xmlns:a16="http://schemas.microsoft.com/office/drawing/2014/main" id="{2A5791D6-3D3A-40BB-BD35-106A6323CFB0}"/>
                </a:ext>
              </a:extLst>
            </p:cNvPr>
            <p:cNvSpPr>
              <a:spLocks noChangeAspect="1"/>
            </p:cNvSpPr>
            <p:nvPr/>
          </p:nvSpPr>
          <p:spPr bwMode="gray">
            <a:xfrm>
              <a:off x="3085202" y="3457395"/>
              <a:ext cx="244584" cy="957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rgbClr val="DFF0F7"/>
            </a:solid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nvGrpSpPr>
            <p:cNvPr id="182" name="The Bahamas">
              <a:extLst>
                <a:ext uri="{FF2B5EF4-FFF2-40B4-BE49-F238E27FC236}">
                  <a16:creationId xmlns:a16="http://schemas.microsoft.com/office/drawing/2014/main" id="{75248BE7-9A08-4D80-902D-90A4A37D9317}"/>
                </a:ext>
              </a:extLst>
            </p:cNvPr>
            <p:cNvGrpSpPr/>
            <p:nvPr/>
          </p:nvGrpSpPr>
          <p:grpSpPr bwMode="gray">
            <a:xfrm>
              <a:off x="3224965" y="3355612"/>
              <a:ext cx="47094" cy="91149"/>
              <a:chOff x="2659063" y="3441700"/>
              <a:chExt cx="49213" cy="95250"/>
            </a:xfrm>
            <a:solidFill>
              <a:srgbClr val="DFF0F7"/>
            </a:solidFill>
          </p:grpSpPr>
          <p:sp>
            <p:nvSpPr>
              <p:cNvPr id="273" name="Freeform 3257">
                <a:extLst>
                  <a:ext uri="{FF2B5EF4-FFF2-40B4-BE49-F238E27FC236}">
                    <a16:creationId xmlns:a16="http://schemas.microsoft.com/office/drawing/2014/main" id="{83453AEF-658A-40F5-96B1-AC900C97B4A1}"/>
                  </a:ext>
                </a:extLst>
              </p:cNvPr>
              <p:cNvSpPr>
                <a:spLocks noChangeAspect="1"/>
              </p:cNvSpPr>
              <p:nvPr/>
            </p:nvSpPr>
            <p:spPr bwMode="gray">
              <a:xfrm>
                <a:off x="2684463" y="3527425"/>
                <a:ext cx="4763" cy="9525"/>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4" name="Freeform 3517">
                <a:extLst>
                  <a:ext uri="{FF2B5EF4-FFF2-40B4-BE49-F238E27FC236}">
                    <a16:creationId xmlns:a16="http://schemas.microsoft.com/office/drawing/2014/main" id="{6C844CCF-74EF-4DBF-BAEC-C5497946C7C3}"/>
                  </a:ext>
                </a:extLst>
              </p:cNvPr>
              <p:cNvSpPr>
                <a:spLocks noChangeAspect="1"/>
              </p:cNvSpPr>
              <p:nvPr/>
            </p:nvSpPr>
            <p:spPr bwMode="gray">
              <a:xfrm>
                <a:off x="2673350" y="3495675"/>
                <a:ext cx="14288" cy="22225"/>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5" name="Freeform 3518">
                <a:extLst>
                  <a:ext uri="{FF2B5EF4-FFF2-40B4-BE49-F238E27FC236}">
                    <a16:creationId xmlns:a16="http://schemas.microsoft.com/office/drawing/2014/main" id="{47310714-371C-47DD-A92E-37676E6E2355}"/>
                  </a:ext>
                </a:extLst>
              </p:cNvPr>
              <p:cNvSpPr>
                <a:spLocks noChangeAspect="1"/>
              </p:cNvSpPr>
              <p:nvPr/>
            </p:nvSpPr>
            <p:spPr bwMode="gray">
              <a:xfrm>
                <a:off x="2659063" y="3448050"/>
                <a:ext cx="31750" cy="7938"/>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6" name="Freeform 3519">
                <a:extLst>
                  <a:ext uri="{FF2B5EF4-FFF2-40B4-BE49-F238E27FC236}">
                    <a16:creationId xmlns:a16="http://schemas.microsoft.com/office/drawing/2014/main" id="{399CC428-0EAE-4DC3-9EBC-391B8F9CDAAD}"/>
                  </a:ext>
                </a:extLst>
              </p:cNvPr>
              <p:cNvSpPr>
                <a:spLocks noChangeAspect="1"/>
              </p:cNvSpPr>
              <p:nvPr/>
            </p:nvSpPr>
            <p:spPr bwMode="gray">
              <a:xfrm>
                <a:off x="2693988" y="3441700"/>
                <a:ext cx="14288" cy="36513"/>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3" name="Greenland">
              <a:extLst>
                <a:ext uri="{FF2B5EF4-FFF2-40B4-BE49-F238E27FC236}">
                  <a16:creationId xmlns:a16="http://schemas.microsoft.com/office/drawing/2014/main" id="{0EF5289B-08F7-46B2-B842-A44C15E27039}"/>
                </a:ext>
              </a:extLst>
            </p:cNvPr>
            <p:cNvGrpSpPr/>
            <p:nvPr/>
          </p:nvGrpSpPr>
          <p:grpSpPr bwMode="gray">
            <a:xfrm>
              <a:off x="3616906" y="1371600"/>
              <a:ext cx="1175823" cy="970738"/>
              <a:chOff x="3068638" y="1368425"/>
              <a:chExt cx="1228725" cy="1014413"/>
            </a:xfrm>
            <a:solidFill>
              <a:srgbClr val="DFF0F7"/>
            </a:solidFill>
          </p:grpSpPr>
          <p:sp>
            <p:nvSpPr>
              <p:cNvPr id="271" name="Freeform 3601">
                <a:extLst>
                  <a:ext uri="{FF2B5EF4-FFF2-40B4-BE49-F238E27FC236}">
                    <a16:creationId xmlns:a16="http://schemas.microsoft.com/office/drawing/2014/main" id="{D3F06985-4711-4ED7-9E5B-3D402C0594BA}"/>
                  </a:ext>
                </a:extLst>
              </p:cNvPr>
              <p:cNvSpPr>
                <a:spLocks noChangeAspect="1"/>
              </p:cNvSpPr>
              <p:nvPr/>
            </p:nvSpPr>
            <p:spPr bwMode="gray">
              <a:xfrm>
                <a:off x="3068638" y="1368425"/>
                <a:ext cx="1228725" cy="1014413"/>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2" name="Freeform 3602">
                <a:extLst>
                  <a:ext uri="{FF2B5EF4-FFF2-40B4-BE49-F238E27FC236}">
                    <a16:creationId xmlns:a16="http://schemas.microsoft.com/office/drawing/2014/main" id="{A0D9D27F-F004-414B-9058-C60DD2C56518}"/>
                  </a:ext>
                </a:extLst>
              </p:cNvPr>
              <p:cNvSpPr>
                <a:spLocks noChangeAspect="1"/>
              </p:cNvSpPr>
              <p:nvPr/>
            </p:nvSpPr>
            <p:spPr bwMode="gray">
              <a:xfrm>
                <a:off x="3376613" y="1973263"/>
                <a:ext cx="66675" cy="47625"/>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4" name="Canada">
              <a:extLst>
                <a:ext uri="{FF2B5EF4-FFF2-40B4-BE49-F238E27FC236}">
                  <a16:creationId xmlns:a16="http://schemas.microsoft.com/office/drawing/2014/main" id="{B0C70F3D-17FB-48BE-83A3-3601D206814E}"/>
                </a:ext>
              </a:extLst>
            </p:cNvPr>
            <p:cNvGrpSpPr/>
            <p:nvPr/>
          </p:nvGrpSpPr>
          <p:grpSpPr bwMode="gray">
            <a:xfrm>
              <a:off x="2061295" y="1391349"/>
              <a:ext cx="1815387" cy="1520670"/>
              <a:chOff x="1443038" y="1389063"/>
              <a:chExt cx="1897063" cy="1589087"/>
            </a:xfrm>
            <a:solidFill>
              <a:srgbClr val="DFF0F7"/>
            </a:solidFill>
          </p:grpSpPr>
          <p:sp>
            <p:nvSpPr>
              <p:cNvPr id="225" name="Freeform 2656">
                <a:extLst>
                  <a:ext uri="{FF2B5EF4-FFF2-40B4-BE49-F238E27FC236}">
                    <a16:creationId xmlns:a16="http://schemas.microsoft.com/office/drawing/2014/main" id="{EE26EDA5-B306-46E2-9D21-E08C13AE5E13}"/>
                  </a:ext>
                </a:extLst>
              </p:cNvPr>
              <p:cNvSpPr>
                <a:spLocks noChangeAspect="1"/>
              </p:cNvSpPr>
              <p:nvPr/>
            </p:nvSpPr>
            <p:spPr bwMode="gray">
              <a:xfrm>
                <a:off x="1443038" y="1901825"/>
                <a:ext cx="1838325" cy="1076325"/>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6" name="Freeform 2657">
                <a:extLst>
                  <a:ext uri="{FF2B5EF4-FFF2-40B4-BE49-F238E27FC236}">
                    <a16:creationId xmlns:a16="http://schemas.microsoft.com/office/drawing/2014/main" id="{F11CB6B4-8BC6-4FEF-9FBB-05819DF2E71B}"/>
                  </a:ext>
                </a:extLst>
              </p:cNvPr>
              <p:cNvSpPr>
                <a:spLocks noChangeAspect="1"/>
              </p:cNvSpPr>
              <p:nvPr/>
            </p:nvSpPr>
            <p:spPr bwMode="gray">
              <a:xfrm>
                <a:off x="2798763" y="2740025"/>
                <a:ext cx="339725" cy="196850"/>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7" name="Freeform 3187">
                <a:extLst>
                  <a:ext uri="{FF2B5EF4-FFF2-40B4-BE49-F238E27FC236}">
                    <a16:creationId xmlns:a16="http://schemas.microsoft.com/office/drawing/2014/main" id="{02646219-E95F-412A-A024-1D2FCA63D26D}"/>
                  </a:ext>
                </a:extLst>
              </p:cNvPr>
              <p:cNvSpPr>
                <a:spLocks noChangeAspect="1"/>
              </p:cNvSpPr>
              <p:nvPr/>
            </p:nvSpPr>
            <p:spPr bwMode="gray">
              <a:xfrm>
                <a:off x="2709863" y="2147888"/>
                <a:ext cx="7938" cy="17463"/>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8" name="Freeform 3527">
                <a:extLst>
                  <a:ext uri="{FF2B5EF4-FFF2-40B4-BE49-F238E27FC236}">
                    <a16:creationId xmlns:a16="http://schemas.microsoft.com/office/drawing/2014/main" id="{8AF129D5-E0BA-40E7-9DA5-23FE06AAC223}"/>
                  </a:ext>
                </a:extLst>
              </p:cNvPr>
              <p:cNvSpPr>
                <a:spLocks noChangeAspect="1"/>
              </p:cNvSpPr>
              <p:nvPr/>
            </p:nvSpPr>
            <p:spPr bwMode="gray">
              <a:xfrm>
                <a:off x="3128963" y="2820988"/>
                <a:ext cx="41275" cy="49213"/>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9" name="Freeform 3529">
                <a:extLst>
                  <a:ext uri="{FF2B5EF4-FFF2-40B4-BE49-F238E27FC236}">
                    <a16:creationId xmlns:a16="http://schemas.microsoft.com/office/drawing/2014/main" id="{526A34BF-600C-4D2A-ADAB-B1B02E7CB1D0}"/>
                  </a:ext>
                </a:extLst>
              </p:cNvPr>
              <p:cNvSpPr>
                <a:spLocks noChangeAspect="1"/>
              </p:cNvSpPr>
              <p:nvPr/>
            </p:nvSpPr>
            <p:spPr bwMode="gray">
              <a:xfrm>
                <a:off x="3073400" y="2724150"/>
                <a:ext cx="63500" cy="28575"/>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0" name="Freeform 3531">
                <a:extLst>
                  <a:ext uri="{FF2B5EF4-FFF2-40B4-BE49-F238E27FC236}">
                    <a16:creationId xmlns:a16="http://schemas.microsoft.com/office/drawing/2014/main" id="{B3279CE9-1146-43A4-A307-7F9E024243C9}"/>
                  </a:ext>
                </a:extLst>
              </p:cNvPr>
              <p:cNvSpPr>
                <a:spLocks noChangeAspect="1"/>
              </p:cNvSpPr>
              <p:nvPr/>
            </p:nvSpPr>
            <p:spPr bwMode="gray">
              <a:xfrm>
                <a:off x="3182938" y="2668588"/>
                <a:ext cx="157163" cy="166688"/>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1" name="Freeform 3537">
                <a:extLst>
                  <a:ext uri="{FF2B5EF4-FFF2-40B4-BE49-F238E27FC236}">
                    <a16:creationId xmlns:a16="http://schemas.microsoft.com/office/drawing/2014/main" id="{5DE8C044-FB0A-4343-8463-D28522911641}"/>
                  </a:ext>
                </a:extLst>
              </p:cNvPr>
              <p:cNvSpPr>
                <a:spLocks noChangeAspect="1"/>
              </p:cNvSpPr>
              <p:nvPr/>
            </p:nvSpPr>
            <p:spPr bwMode="gray">
              <a:xfrm>
                <a:off x="2859088" y="2239963"/>
                <a:ext cx="14288" cy="11113"/>
              </a:xfrm>
              <a:custGeom>
                <a:avLst/>
                <a:gdLst>
                  <a:gd name="T0" fmla="*/ 1 w 8"/>
                  <a:gd name="T1" fmla="*/ 0 h 6"/>
                  <a:gd name="T2" fmla="*/ 0 w 8"/>
                  <a:gd name="T3" fmla="*/ 2 h 6"/>
                  <a:gd name="T4" fmla="*/ 7 w 8"/>
                  <a:gd name="T5" fmla="*/ 7 h 6"/>
                  <a:gd name="T6" fmla="*/ 8 w 8"/>
                  <a:gd name="T7" fmla="*/ 1 h 6"/>
                  <a:gd name="T8" fmla="*/ 1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0"/>
                    </a:moveTo>
                    <a:cubicBezTo>
                      <a:pt x="0" y="0"/>
                      <a:pt x="0" y="1"/>
                      <a:pt x="0" y="2"/>
                    </a:cubicBezTo>
                    <a:cubicBezTo>
                      <a:pt x="2" y="4"/>
                      <a:pt x="3" y="6"/>
                      <a:pt x="6" y="6"/>
                    </a:cubicBezTo>
                    <a:cubicBezTo>
                      <a:pt x="7" y="6"/>
                      <a:pt x="8" y="2"/>
                      <a:pt x="7" y="1"/>
                    </a:cubicBezTo>
                    <a:cubicBezTo>
                      <a:pt x="6" y="0"/>
                      <a:pt x="3" y="0"/>
                      <a:pt x="1"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2" name="Freeform 3538">
                <a:extLst>
                  <a:ext uri="{FF2B5EF4-FFF2-40B4-BE49-F238E27FC236}">
                    <a16:creationId xmlns:a16="http://schemas.microsoft.com/office/drawing/2014/main" id="{13FD4CB9-7688-45DC-9F8F-5F82F1333CBF}"/>
                  </a:ext>
                </a:extLst>
              </p:cNvPr>
              <p:cNvSpPr>
                <a:spLocks noChangeAspect="1"/>
              </p:cNvSpPr>
              <p:nvPr/>
            </p:nvSpPr>
            <p:spPr bwMode="gray">
              <a:xfrm>
                <a:off x="2830513" y="2244725"/>
                <a:ext cx="20638" cy="17463"/>
              </a:xfrm>
              <a:custGeom>
                <a:avLst/>
                <a:gdLst>
                  <a:gd name="T0" fmla="*/ 2 w 11"/>
                  <a:gd name="T1" fmla="*/ 0 h 9"/>
                  <a:gd name="T2" fmla="*/ 0 w 11"/>
                  <a:gd name="T3" fmla="*/ 2 h 9"/>
                  <a:gd name="T4" fmla="*/ 7 w 11"/>
                  <a:gd name="T5" fmla="*/ 11 h 9"/>
                  <a:gd name="T6" fmla="*/ 13 w 11"/>
                  <a:gd name="T7" fmla="*/ 7 h 9"/>
                  <a:gd name="T8" fmla="*/ 12 w 11"/>
                  <a:gd name="T9" fmla="*/ 1 h 9"/>
                  <a:gd name="T10" fmla="*/ 7 w 11"/>
                  <a:gd name="T11" fmla="*/ 0 h 9"/>
                  <a:gd name="T12" fmla="*/ 2 w 11"/>
                  <a:gd name="T13" fmla="*/ 0 h 9"/>
                  <a:gd name="T14" fmla="*/ 0 60000 65536"/>
                  <a:gd name="T15" fmla="*/ 0 60000 65536"/>
                  <a:gd name="T16" fmla="*/ 0 60000 65536"/>
                  <a:gd name="T17" fmla="*/ 0 60000 65536"/>
                  <a:gd name="T18" fmla="*/ 0 60000 65536"/>
                  <a:gd name="T19" fmla="*/ 0 60000 65536"/>
                  <a:gd name="T20" fmla="*/ 0 60000 65536"/>
                  <a:gd name="T21" fmla="*/ 0 w 11"/>
                  <a:gd name="T22" fmla="*/ 0 h 9"/>
                  <a:gd name="T23" fmla="*/ 11 w 11"/>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9">
                    <a:moveTo>
                      <a:pt x="2" y="0"/>
                    </a:moveTo>
                    <a:cubicBezTo>
                      <a:pt x="1" y="1"/>
                      <a:pt x="0" y="1"/>
                      <a:pt x="0" y="2"/>
                    </a:cubicBezTo>
                    <a:cubicBezTo>
                      <a:pt x="2" y="5"/>
                      <a:pt x="3" y="8"/>
                      <a:pt x="6" y="9"/>
                    </a:cubicBezTo>
                    <a:cubicBezTo>
                      <a:pt x="8" y="9"/>
                      <a:pt x="10" y="7"/>
                      <a:pt x="11" y="6"/>
                    </a:cubicBezTo>
                    <a:cubicBezTo>
                      <a:pt x="11" y="5"/>
                      <a:pt x="11" y="3"/>
                      <a:pt x="10" y="1"/>
                    </a:cubicBezTo>
                    <a:cubicBezTo>
                      <a:pt x="10" y="0"/>
                      <a:pt x="8" y="0"/>
                      <a:pt x="6" y="0"/>
                    </a:cubicBezTo>
                    <a:cubicBezTo>
                      <a:pt x="5" y="0"/>
                      <a:pt x="3"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3" name="Freeform 3539">
                <a:extLst>
                  <a:ext uri="{FF2B5EF4-FFF2-40B4-BE49-F238E27FC236}">
                    <a16:creationId xmlns:a16="http://schemas.microsoft.com/office/drawing/2014/main" id="{41C2DBAD-D99E-46F6-B640-FD462C6411E4}"/>
                  </a:ext>
                </a:extLst>
              </p:cNvPr>
              <p:cNvSpPr>
                <a:spLocks noChangeAspect="1"/>
              </p:cNvSpPr>
              <p:nvPr/>
            </p:nvSpPr>
            <p:spPr bwMode="gray">
              <a:xfrm>
                <a:off x="2782888" y="2282825"/>
                <a:ext cx="22225" cy="3492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4" name="Freeform 3540">
                <a:extLst>
                  <a:ext uri="{FF2B5EF4-FFF2-40B4-BE49-F238E27FC236}">
                    <a16:creationId xmlns:a16="http://schemas.microsoft.com/office/drawing/2014/main" id="{9955AD7F-E8EB-4C24-B7CF-6B97A391F45E}"/>
                  </a:ext>
                </a:extLst>
              </p:cNvPr>
              <p:cNvSpPr>
                <a:spLocks noChangeAspect="1"/>
              </p:cNvSpPr>
              <p:nvPr/>
            </p:nvSpPr>
            <p:spPr bwMode="gray">
              <a:xfrm>
                <a:off x="2706688" y="2266950"/>
                <a:ext cx="47625" cy="31750"/>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5" name="Freeform 3541">
                <a:extLst>
                  <a:ext uri="{FF2B5EF4-FFF2-40B4-BE49-F238E27FC236}">
                    <a16:creationId xmlns:a16="http://schemas.microsoft.com/office/drawing/2014/main" id="{2B66C510-95AA-49D9-B197-1D73DA208061}"/>
                  </a:ext>
                </a:extLst>
              </p:cNvPr>
              <p:cNvSpPr>
                <a:spLocks noChangeAspect="1"/>
              </p:cNvSpPr>
              <p:nvPr/>
            </p:nvSpPr>
            <p:spPr bwMode="gray">
              <a:xfrm>
                <a:off x="2644775" y="2149475"/>
                <a:ext cx="153988" cy="112713"/>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6" name="Freeform 3542">
                <a:extLst>
                  <a:ext uri="{FF2B5EF4-FFF2-40B4-BE49-F238E27FC236}">
                    <a16:creationId xmlns:a16="http://schemas.microsoft.com/office/drawing/2014/main" id="{AE1B0892-4C72-4C66-A3A6-1DEA40F48BA6}"/>
                  </a:ext>
                </a:extLst>
              </p:cNvPr>
              <p:cNvSpPr>
                <a:spLocks noChangeAspect="1"/>
              </p:cNvSpPr>
              <p:nvPr/>
            </p:nvSpPr>
            <p:spPr bwMode="gray">
              <a:xfrm>
                <a:off x="2722563" y="2144713"/>
                <a:ext cx="25400" cy="20638"/>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7" name="Freeform 3544">
                <a:extLst>
                  <a:ext uri="{FF2B5EF4-FFF2-40B4-BE49-F238E27FC236}">
                    <a16:creationId xmlns:a16="http://schemas.microsoft.com/office/drawing/2014/main" id="{59B1D291-E80D-4A4E-A69E-28B2C6EECE67}"/>
                  </a:ext>
                </a:extLst>
              </p:cNvPr>
              <p:cNvSpPr>
                <a:spLocks noChangeAspect="1"/>
              </p:cNvSpPr>
              <p:nvPr/>
            </p:nvSpPr>
            <p:spPr bwMode="gray">
              <a:xfrm>
                <a:off x="2425700" y="1987550"/>
                <a:ext cx="93663" cy="66675"/>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8" name="Freeform 3553">
                <a:extLst>
                  <a:ext uri="{FF2B5EF4-FFF2-40B4-BE49-F238E27FC236}">
                    <a16:creationId xmlns:a16="http://schemas.microsoft.com/office/drawing/2014/main" id="{C67047EE-82DF-4DC5-8AC7-5610B3CBF682}"/>
                  </a:ext>
                </a:extLst>
              </p:cNvPr>
              <p:cNvSpPr>
                <a:spLocks noChangeAspect="1"/>
              </p:cNvSpPr>
              <p:nvPr/>
            </p:nvSpPr>
            <p:spPr bwMode="gray">
              <a:xfrm>
                <a:off x="2649538" y="1824038"/>
                <a:ext cx="573088" cy="484188"/>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39" name="Freeform 3554">
                <a:extLst>
                  <a:ext uri="{FF2B5EF4-FFF2-40B4-BE49-F238E27FC236}">
                    <a16:creationId xmlns:a16="http://schemas.microsoft.com/office/drawing/2014/main" id="{46B2B15E-B757-4D98-9C5A-0C947068B417}"/>
                  </a:ext>
                </a:extLst>
              </p:cNvPr>
              <p:cNvSpPr>
                <a:spLocks noChangeAspect="1"/>
              </p:cNvSpPr>
              <p:nvPr/>
            </p:nvSpPr>
            <p:spPr bwMode="gray">
              <a:xfrm>
                <a:off x="2889250" y="2054225"/>
                <a:ext cx="49213" cy="47625"/>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0" name="Freeform 3557">
                <a:extLst>
                  <a:ext uri="{FF2B5EF4-FFF2-40B4-BE49-F238E27FC236}">
                    <a16:creationId xmlns:a16="http://schemas.microsoft.com/office/drawing/2014/main" id="{F3D12399-2B73-4E58-9447-4A16AECC93B9}"/>
                  </a:ext>
                </a:extLst>
              </p:cNvPr>
              <p:cNvSpPr>
                <a:spLocks noChangeAspect="1"/>
              </p:cNvSpPr>
              <p:nvPr/>
            </p:nvSpPr>
            <p:spPr bwMode="gray">
              <a:xfrm>
                <a:off x="2846388" y="2011363"/>
                <a:ext cx="36513" cy="28575"/>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1" name="Freeform 3562">
                <a:extLst>
                  <a:ext uri="{FF2B5EF4-FFF2-40B4-BE49-F238E27FC236}">
                    <a16:creationId xmlns:a16="http://schemas.microsoft.com/office/drawing/2014/main" id="{FF43754E-5602-450D-9392-B55FEBE8AD73}"/>
                  </a:ext>
                </a:extLst>
              </p:cNvPr>
              <p:cNvSpPr>
                <a:spLocks noChangeAspect="1"/>
              </p:cNvSpPr>
              <p:nvPr/>
            </p:nvSpPr>
            <p:spPr bwMode="gray">
              <a:xfrm>
                <a:off x="2860675" y="1824038"/>
                <a:ext cx="96838" cy="49213"/>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2" name="Freeform 3563">
                <a:extLst>
                  <a:ext uri="{FF2B5EF4-FFF2-40B4-BE49-F238E27FC236}">
                    <a16:creationId xmlns:a16="http://schemas.microsoft.com/office/drawing/2014/main" id="{D59B3417-C6A4-44C7-BF9A-CFA54ABC1E54}"/>
                  </a:ext>
                </a:extLst>
              </p:cNvPr>
              <p:cNvSpPr>
                <a:spLocks noChangeAspect="1"/>
              </p:cNvSpPr>
              <p:nvPr/>
            </p:nvSpPr>
            <p:spPr bwMode="gray">
              <a:xfrm>
                <a:off x="2549525" y="1808163"/>
                <a:ext cx="123825" cy="96838"/>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3" name="Freeform 3564">
                <a:extLst>
                  <a:ext uri="{FF2B5EF4-FFF2-40B4-BE49-F238E27FC236}">
                    <a16:creationId xmlns:a16="http://schemas.microsoft.com/office/drawing/2014/main" id="{9914E925-7D1D-44ED-8C08-F34E45821C74}"/>
                  </a:ext>
                </a:extLst>
              </p:cNvPr>
              <p:cNvSpPr>
                <a:spLocks noChangeAspect="1"/>
              </p:cNvSpPr>
              <p:nvPr/>
            </p:nvSpPr>
            <p:spPr bwMode="gray">
              <a:xfrm>
                <a:off x="2411413" y="1820863"/>
                <a:ext cx="120650" cy="109538"/>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4" name="Freeform 3567">
                <a:extLst>
                  <a:ext uri="{FF2B5EF4-FFF2-40B4-BE49-F238E27FC236}">
                    <a16:creationId xmlns:a16="http://schemas.microsoft.com/office/drawing/2014/main" id="{AA3E8201-53FE-4A67-85DD-E51DBD020342}"/>
                  </a:ext>
                </a:extLst>
              </p:cNvPr>
              <p:cNvSpPr>
                <a:spLocks noChangeAspect="1"/>
              </p:cNvSpPr>
              <p:nvPr/>
            </p:nvSpPr>
            <p:spPr bwMode="gray">
              <a:xfrm>
                <a:off x="2551113" y="1746250"/>
                <a:ext cx="71438" cy="47625"/>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5" name="Freeform 3570">
                <a:extLst>
                  <a:ext uri="{FF2B5EF4-FFF2-40B4-BE49-F238E27FC236}">
                    <a16:creationId xmlns:a16="http://schemas.microsoft.com/office/drawing/2014/main" id="{413C298F-ED2A-4F1C-9867-4A4C802A2F34}"/>
                  </a:ext>
                </a:extLst>
              </p:cNvPr>
              <p:cNvSpPr>
                <a:spLocks noChangeAspect="1"/>
              </p:cNvSpPr>
              <p:nvPr/>
            </p:nvSpPr>
            <p:spPr bwMode="gray">
              <a:xfrm>
                <a:off x="2317750" y="1824038"/>
                <a:ext cx="58738" cy="42863"/>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6" name="Freeform 3571">
                <a:extLst>
                  <a:ext uri="{FF2B5EF4-FFF2-40B4-BE49-F238E27FC236}">
                    <a16:creationId xmlns:a16="http://schemas.microsoft.com/office/drawing/2014/main" id="{186F5C6A-66D2-4E0A-A3DC-3E5040FBC032}"/>
                  </a:ext>
                </a:extLst>
              </p:cNvPr>
              <p:cNvSpPr>
                <a:spLocks noChangeAspect="1"/>
              </p:cNvSpPr>
              <p:nvPr/>
            </p:nvSpPr>
            <p:spPr bwMode="gray">
              <a:xfrm>
                <a:off x="2046288" y="1841500"/>
                <a:ext cx="369888" cy="207963"/>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7" name="Freeform 3572">
                <a:extLst>
                  <a:ext uri="{FF2B5EF4-FFF2-40B4-BE49-F238E27FC236}">
                    <a16:creationId xmlns:a16="http://schemas.microsoft.com/office/drawing/2014/main" id="{4FF5D150-5495-426C-BA42-CD3D46B52047}"/>
                  </a:ext>
                </a:extLst>
              </p:cNvPr>
              <p:cNvSpPr>
                <a:spLocks noChangeAspect="1"/>
              </p:cNvSpPr>
              <p:nvPr/>
            </p:nvSpPr>
            <p:spPr bwMode="gray">
              <a:xfrm>
                <a:off x="1908175" y="1792288"/>
                <a:ext cx="242888" cy="150813"/>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8" name="Freeform 3573">
                <a:extLst>
                  <a:ext uri="{FF2B5EF4-FFF2-40B4-BE49-F238E27FC236}">
                    <a16:creationId xmlns:a16="http://schemas.microsoft.com/office/drawing/2014/main" id="{31AB252F-340C-4380-B6EB-642B6427E481}"/>
                  </a:ext>
                </a:extLst>
              </p:cNvPr>
              <p:cNvSpPr>
                <a:spLocks noChangeAspect="1"/>
              </p:cNvSpPr>
              <p:nvPr/>
            </p:nvSpPr>
            <p:spPr bwMode="gray">
              <a:xfrm>
                <a:off x="2125663" y="1690688"/>
                <a:ext cx="260350" cy="114300"/>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49" name="Freeform 3574">
                <a:extLst>
                  <a:ext uri="{FF2B5EF4-FFF2-40B4-BE49-F238E27FC236}">
                    <a16:creationId xmlns:a16="http://schemas.microsoft.com/office/drawing/2014/main" id="{5D6586BF-9ACB-4FCD-85F0-C8C83E5D1E07}"/>
                  </a:ext>
                </a:extLst>
              </p:cNvPr>
              <p:cNvSpPr>
                <a:spLocks noChangeAspect="1"/>
              </p:cNvSpPr>
              <p:nvPr/>
            </p:nvSpPr>
            <p:spPr bwMode="gray">
              <a:xfrm>
                <a:off x="2032000" y="1662113"/>
                <a:ext cx="166688" cy="79375"/>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0" name="Freeform 3575">
                <a:extLst>
                  <a:ext uri="{FF2B5EF4-FFF2-40B4-BE49-F238E27FC236}">
                    <a16:creationId xmlns:a16="http://schemas.microsoft.com/office/drawing/2014/main" id="{62BD7CE5-D97C-4DDA-9FCF-D69C7C15CBC4}"/>
                  </a:ext>
                </a:extLst>
              </p:cNvPr>
              <p:cNvSpPr>
                <a:spLocks noChangeAspect="1"/>
              </p:cNvSpPr>
              <p:nvPr/>
            </p:nvSpPr>
            <p:spPr bwMode="gray">
              <a:xfrm>
                <a:off x="2097088" y="1727200"/>
                <a:ext cx="39688" cy="28575"/>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1" name="Freeform 3576">
                <a:extLst>
                  <a:ext uri="{FF2B5EF4-FFF2-40B4-BE49-F238E27FC236}">
                    <a16:creationId xmlns:a16="http://schemas.microsoft.com/office/drawing/2014/main" id="{1C818C18-D94D-4DE6-A056-8F248C31E211}"/>
                  </a:ext>
                </a:extLst>
              </p:cNvPr>
              <p:cNvSpPr>
                <a:spLocks noChangeAspect="1"/>
              </p:cNvSpPr>
              <p:nvPr/>
            </p:nvSpPr>
            <p:spPr bwMode="gray">
              <a:xfrm>
                <a:off x="2201863" y="1690688"/>
                <a:ext cx="30163" cy="9525"/>
              </a:xfrm>
              <a:custGeom>
                <a:avLst/>
                <a:gdLst>
                  <a:gd name="T0" fmla="*/ 2 w 16"/>
                  <a:gd name="T1" fmla="*/ 0 h 5"/>
                  <a:gd name="T2" fmla="*/ 1 w 16"/>
                  <a:gd name="T3" fmla="*/ 4 h 5"/>
                  <a:gd name="T4" fmla="*/ 15 w 16"/>
                  <a:gd name="T5" fmla="*/ 6 h 5"/>
                  <a:gd name="T6" fmla="*/ 19 w 16"/>
                  <a:gd name="T7" fmla="*/ 2 h 5"/>
                  <a:gd name="T8" fmla="*/ 13 w 16"/>
                  <a:gd name="T9" fmla="*/ 1 h 5"/>
                  <a:gd name="T10" fmla="*/ 7 w 16"/>
                  <a:gd name="T11" fmla="*/ 1 h 5"/>
                  <a:gd name="T12" fmla="*/ 2 w 16"/>
                  <a:gd name="T13" fmla="*/ 0 h 5"/>
                  <a:gd name="T14" fmla="*/ 0 60000 65536"/>
                  <a:gd name="T15" fmla="*/ 0 60000 65536"/>
                  <a:gd name="T16" fmla="*/ 0 60000 65536"/>
                  <a:gd name="T17" fmla="*/ 0 60000 65536"/>
                  <a:gd name="T18" fmla="*/ 0 60000 65536"/>
                  <a:gd name="T19" fmla="*/ 0 60000 65536"/>
                  <a:gd name="T20" fmla="*/ 0 60000 65536"/>
                  <a:gd name="T21" fmla="*/ 0 w 16"/>
                  <a:gd name="T22" fmla="*/ 0 h 5"/>
                  <a:gd name="T23" fmla="*/ 16 w 1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5">
                    <a:moveTo>
                      <a:pt x="2" y="0"/>
                    </a:moveTo>
                    <a:cubicBezTo>
                      <a:pt x="1" y="1"/>
                      <a:pt x="0" y="3"/>
                      <a:pt x="1" y="3"/>
                    </a:cubicBezTo>
                    <a:cubicBezTo>
                      <a:pt x="4" y="5"/>
                      <a:pt x="9" y="5"/>
                      <a:pt x="13" y="5"/>
                    </a:cubicBezTo>
                    <a:cubicBezTo>
                      <a:pt x="14" y="5"/>
                      <a:pt x="16" y="3"/>
                      <a:pt x="16" y="2"/>
                    </a:cubicBezTo>
                    <a:cubicBezTo>
                      <a:pt x="15" y="1"/>
                      <a:pt x="13" y="1"/>
                      <a:pt x="11" y="1"/>
                    </a:cubicBezTo>
                    <a:cubicBezTo>
                      <a:pt x="9" y="0"/>
                      <a:pt x="7" y="1"/>
                      <a:pt x="6" y="1"/>
                    </a:cubicBezTo>
                    <a:cubicBezTo>
                      <a:pt x="4" y="1"/>
                      <a:pt x="3"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2" name="Freeform 3577">
                <a:extLst>
                  <a:ext uri="{FF2B5EF4-FFF2-40B4-BE49-F238E27FC236}">
                    <a16:creationId xmlns:a16="http://schemas.microsoft.com/office/drawing/2014/main" id="{169CF57E-D814-479E-B49E-F084A97B10B3}"/>
                  </a:ext>
                </a:extLst>
              </p:cNvPr>
              <p:cNvSpPr>
                <a:spLocks noChangeAspect="1"/>
              </p:cNvSpPr>
              <p:nvPr/>
            </p:nvSpPr>
            <p:spPr bwMode="gray">
              <a:xfrm>
                <a:off x="2214563" y="1639888"/>
                <a:ext cx="26988" cy="19050"/>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3" name="Freeform 3578">
                <a:extLst>
                  <a:ext uri="{FF2B5EF4-FFF2-40B4-BE49-F238E27FC236}">
                    <a16:creationId xmlns:a16="http://schemas.microsoft.com/office/drawing/2014/main" id="{26BB9F08-D944-4062-9CC1-C3514E8F2620}"/>
                  </a:ext>
                </a:extLst>
              </p:cNvPr>
              <p:cNvSpPr>
                <a:spLocks noChangeAspect="1"/>
              </p:cNvSpPr>
              <p:nvPr/>
            </p:nvSpPr>
            <p:spPr bwMode="gray">
              <a:xfrm>
                <a:off x="2244725" y="1635125"/>
                <a:ext cx="80963" cy="39688"/>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4" name="Freeform 3579">
                <a:extLst>
                  <a:ext uri="{FF2B5EF4-FFF2-40B4-BE49-F238E27FC236}">
                    <a16:creationId xmlns:a16="http://schemas.microsoft.com/office/drawing/2014/main" id="{CF1273F0-679A-4DD1-B049-6B1A9E313928}"/>
                  </a:ext>
                </a:extLst>
              </p:cNvPr>
              <p:cNvSpPr>
                <a:spLocks noChangeAspect="1"/>
              </p:cNvSpPr>
              <p:nvPr/>
            </p:nvSpPr>
            <p:spPr bwMode="gray">
              <a:xfrm>
                <a:off x="2254250" y="1604963"/>
                <a:ext cx="76200" cy="25400"/>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5" name="Freeform 3580">
                <a:extLst>
                  <a:ext uri="{FF2B5EF4-FFF2-40B4-BE49-F238E27FC236}">
                    <a16:creationId xmlns:a16="http://schemas.microsoft.com/office/drawing/2014/main" id="{1DD574E6-EBC5-4FD9-9043-14E83C43A8E0}"/>
                  </a:ext>
                </a:extLst>
              </p:cNvPr>
              <p:cNvSpPr>
                <a:spLocks noChangeAspect="1"/>
              </p:cNvSpPr>
              <p:nvPr/>
            </p:nvSpPr>
            <p:spPr bwMode="gray">
              <a:xfrm>
                <a:off x="2382838" y="1754188"/>
                <a:ext cx="28575" cy="22225"/>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 name="Freeform 3581">
                <a:extLst>
                  <a:ext uri="{FF2B5EF4-FFF2-40B4-BE49-F238E27FC236}">
                    <a16:creationId xmlns:a16="http://schemas.microsoft.com/office/drawing/2014/main" id="{903D7C1D-8962-41B2-9A29-50259855A4FE}"/>
                  </a:ext>
                </a:extLst>
              </p:cNvPr>
              <p:cNvSpPr>
                <a:spLocks noChangeAspect="1"/>
              </p:cNvSpPr>
              <p:nvPr/>
            </p:nvSpPr>
            <p:spPr bwMode="gray">
              <a:xfrm>
                <a:off x="2393950" y="1651000"/>
                <a:ext cx="28575" cy="31750"/>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7" name="Freeform 3582">
                <a:extLst>
                  <a:ext uri="{FF2B5EF4-FFF2-40B4-BE49-F238E27FC236}">
                    <a16:creationId xmlns:a16="http://schemas.microsoft.com/office/drawing/2014/main" id="{9C0D048C-E941-4369-A9DF-5E35A10EE73D}"/>
                  </a:ext>
                </a:extLst>
              </p:cNvPr>
              <p:cNvSpPr>
                <a:spLocks noChangeAspect="1"/>
              </p:cNvSpPr>
              <p:nvPr/>
            </p:nvSpPr>
            <p:spPr bwMode="gray">
              <a:xfrm>
                <a:off x="2405063" y="1697038"/>
                <a:ext cx="36513" cy="1905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8" name="Freeform 3583">
                <a:extLst>
                  <a:ext uri="{FF2B5EF4-FFF2-40B4-BE49-F238E27FC236}">
                    <a16:creationId xmlns:a16="http://schemas.microsoft.com/office/drawing/2014/main" id="{5A96DCAA-40F3-45FA-98FD-3F11787D3FBE}"/>
                  </a:ext>
                </a:extLst>
              </p:cNvPr>
              <p:cNvSpPr>
                <a:spLocks noChangeAspect="1"/>
              </p:cNvSpPr>
              <p:nvPr/>
            </p:nvSpPr>
            <p:spPr bwMode="gray">
              <a:xfrm>
                <a:off x="2408238" y="1716088"/>
                <a:ext cx="41275" cy="11113"/>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9" name="Freeform 3584">
                <a:extLst>
                  <a:ext uri="{FF2B5EF4-FFF2-40B4-BE49-F238E27FC236}">
                    <a16:creationId xmlns:a16="http://schemas.microsoft.com/office/drawing/2014/main" id="{02681BA4-F3D6-4D78-B13B-5DAF09423645}"/>
                  </a:ext>
                </a:extLst>
              </p:cNvPr>
              <p:cNvSpPr>
                <a:spLocks noChangeAspect="1"/>
              </p:cNvSpPr>
              <p:nvPr/>
            </p:nvSpPr>
            <p:spPr bwMode="gray">
              <a:xfrm>
                <a:off x="2414588" y="1727200"/>
                <a:ext cx="36513" cy="1111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0" name="Freeform 3585">
                <a:extLst>
                  <a:ext uri="{FF2B5EF4-FFF2-40B4-BE49-F238E27FC236}">
                    <a16:creationId xmlns:a16="http://schemas.microsoft.com/office/drawing/2014/main" id="{90512113-004B-419F-8F5E-425D4B21C863}"/>
                  </a:ext>
                </a:extLst>
              </p:cNvPr>
              <p:cNvSpPr>
                <a:spLocks noChangeAspect="1"/>
              </p:cNvSpPr>
              <p:nvPr/>
            </p:nvSpPr>
            <p:spPr bwMode="gray">
              <a:xfrm>
                <a:off x="2427288" y="1731963"/>
                <a:ext cx="26988" cy="14288"/>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1" name="Freeform 3586">
                <a:extLst>
                  <a:ext uri="{FF2B5EF4-FFF2-40B4-BE49-F238E27FC236}">
                    <a16:creationId xmlns:a16="http://schemas.microsoft.com/office/drawing/2014/main" id="{BC2F7F0E-15ED-4D33-8B29-603B4818E26F}"/>
                  </a:ext>
                </a:extLst>
              </p:cNvPr>
              <p:cNvSpPr>
                <a:spLocks noChangeAspect="1"/>
              </p:cNvSpPr>
              <p:nvPr/>
            </p:nvSpPr>
            <p:spPr bwMode="gray">
              <a:xfrm>
                <a:off x="2435225" y="1700213"/>
                <a:ext cx="112713" cy="76200"/>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2" name="Freeform 3589">
                <a:extLst>
                  <a:ext uri="{FF2B5EF4-FFF2-40B4-BE49-F238E27FC236}">
                    <a16:creationId xmlns:a16="http://schemas.microsoft.com/office/drawing/2014/main" id="{6D146E84-C6AC-40FA-919D-DA9136D8450C}"/>
                  </a:ext>
                </a:extLst>
              </p:cNvPr>
              <p:cNvSpPr>
                <a:spLocks noChangeAspect="1"/>
              </p:cNvSpPr>
              <p:nvPr/>
            </p:nvSpPr>
            <p:spPr bwMode="gray">
              <a:xfrm>
                <a:off x="2414588" y="1574800"/>
                <a:ext cx="123825" cy="79375"/>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3" name="Freeform 3590">
                <a:extLst>
                  <a:ext uri="{FF2B5EF4-FFF2-40B4-BE49-F238E27FC236}">
                    <a16:creationId xmlns:a16="http://schemas.microsoft.com/office/drawing/2014/main" id="{C3B002AC-E3C5-4EF2-972E-61C536DE3E81}"/>
                  </a:ext>
                </a:extLst>
              </p:cNvPr>
              <p:cNvSpPr>
                <a:spLocks noChangeAspect="1"/>
              </p:cNvSpPr>
              <p:nvPr/>
            </p:nvSpPr>
            <p:spPr bwMode="gray">
              <a:xfrm>
                <a:off x="2551113" y="1539875"/>
                <a:ext cx="28575" cy="25400"/>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4" name="Freeform 3591">
                <a:extLst>
                  <a:ext uri="{FF2B5EF4-FFF2-40B4-BE49-F238E27FC236}">
                    <a16:creationId xmlns:a16="http://schemas.microsoft.com/office/drawing/2014/main" id="{DE55CAC1-CC5A-433B-A17E-3AB0FE7C0F83}"/>
                  </a:ext>
                </a:extLst>
              </p:cNvPr>
              <p:cNvSpPr>
                <a:spLocks noChangeAspect="1"/>
              </p:cNvSpPr>
              <p:nvPr/>
            </p:nvSpPr>
            <p:spPr bwMode="gray">
              <a:xfrm>
                <a:off x="2559050" y="1598613"/>
                <a:ext cx="66675" cy="55563"/>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5" name="Freeform 3592">
                <a:extLst>
                  <a:ext uri="{FF2B5EF4-FFF2-40B4-BE49-F238E27FC236}">
                    <a16:creationId xmlns:a16="http://schemas.microsoft.com/office/drawing/2014/main" id="{374F74B6-0686-4246-9C36-0CC842BB25A1}"/>
                  </a:ext>
                </a:extLst>
              </p:cNvPr>
              <p:cNvSpPr>
                <a:spLocks noChangeAspect="1"/>
              </p:cNvSpPr>
              <p:nvPr/>
            </p:nvSpPr>
            <p:spPr bwMode="gray">
              <a:xfrm>
                <a:off x="2587625" y="1655763"/>
                <a:ext cx="66675" cy="17463"/>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6" name="Freeform 3593">
                <a:extLst>
                  <a:ext uri="{FF2B5EF4-FFF2-40B4-BE49-F238E27FC236}">
                    <a16:creationId xmlns:a16="http://schemas.microsoft.com/office/drawing/2014/main" id="{53252097-35BF-4670-AB91-4303BB588694}"/>
                  </a:ext>
                </a:extLst>
              </p:cNvPr>
              <p:cNvSpPr>
                <a:spLocks noChangeAspect="1"/>
              </p:cNvSpPr>
              <p:nvPr/>
            </p:nvSpPr>
            <p:spPr bwMode="gray">
              <a:xfrm>
                <a:off x="2692400" y="1660525"/>
                <a:ext cx="23813" cy="17463"/>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7" name="Freeform 3594">
                <a:extLst>
                  <a:ext uri="{FF2B5EF4-FFF2-40B4-BE49-F238E27FC236}">
                    <a16:creationId xmlns:a16="http://schemas.microsoft.com/office/drawing/2014/main" id="{E8C66672-D00F-461C-BD5E-D268EAAD6584}"/>
                  </a:ext>
                </a:extLst>
              </p:cNvPr>
              <p:cNvSpPr>
                <a:spLocks noChangeAspect="1"/>
              </p:cNvSpPr>
              <p:nvPr/>
            </p:nvSpPr>
            <p:spPr bwMode="gray">
              <a:xfrm>
                <a:off x="2563813" y="1684338"/>
                <a:ext cx="336550" cy="120650"/>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8" name="Freeform 3596">
                <a:extLst>
                  <a:ext uri="{FF2B5EF4-FFF2-40B4-BE49-F238E27FC236}">
                    <a16:creationId xmlns:a16="http://schemas.microsoft.com/office/drawing/2014/main" id="{D8FE5A85-EE99-4A48-9B1D-D9B325F3AD0E}"/>
                  </a:ext>
                </a:extLst>
              </p:cNvPr>
              <p:cNvSpPr>
                <a:spLocks noChangeAspect="1"/>
              </p:cNvSpPr>
              <p:nvPr/>
            </p:nvSpPr>
            <p:spPr bwMode="gray">
              <a:xfrm>
                <a:off x="2620963" y="1473200"/>
                <a:ext cx="214313" cy="166688"/>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9" name="Freeform 3597">
                <a:extLst>
                  <a:ext uri="{FF2B5EF4-FFF2-40B4-BE49-F238E27FC236}">
                    <a16:creationId xmlns:a16="http://schemas.microsoft.com/office/drawing/2014/main" id="{D0E913A2-3C87-433F-AAF5-10E08D5332E5}"/>
                  </a:ext>
                </a:extLst>
              </p:cNvPr>
              <p:cNvSpPr>
                <a:spLocks noChangeAspect="1"/>
              </p:cNvSpPr>
              <p:nvPr/>
            </p:nvSpPr>
            <p:spPr bwMode="gray">
              <a:xfrm>
                <a:off x="2709863" y="1389063"/>
                <a:ext cx="625475" cy="339725"/>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70" name="Freeform 3618">
                <a:extLst>
                  <a:ext uri="{FF2B5EF4-FFF2-40B4-BE49-F238E27FC236}">
                    <a16:creationId xmlns:a16="http://schemas.microsoft.com/office/drawing/2014/main" id="{28560178-FA65-4A34-ADBC-3E2353F0BB2A}"/>
                  </a:ext>
                </a:extLst>
              </p:cNvPr>
              <p:cNvSpPr>
                <a:spLocks noChangeAspect="1"/>
              </p:cNvSpPr>
              <p:nvPr/>
            </p:nvSpPr>
            <p:spPr bwMode="gray">
              <a:xfrm>
                <a:off x="1633538" y="2689225"/>
                <a:ext cx="93663" cy="8890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5" name="United States">
              <a:extLst>
                <a:ext uri="{FF2B5EF4-FFF2-40B4-BE49-F238E27FC236}">
                  <a16:creationId xmlns:a16="http://schemas.microsoft.com/office/drawing/2014/main" id="{87F7CC4D-073D-48BC-BEF5-4E0307D75EEA}"/>
                </a:ext>
              </a:extLst>
            </p:cNvPr>
            <p:cNvGrpSpPr/>
            <p:nvPr/>
          </p:nvGrpSpPr>
          <p:grpSpPr bwMode="gray">
            <a:xfrm>
              <a:off x="2260303" y="2699339"/>
              <a:ext cx="1283683" cy="712482"/>
              <a:chOff x="1651000" y="2755900"/>
              <a:chExt cx="1341438" cy="744538"/>
            </a:xfrm>
            <a:solidFill>
              <a:srgbClr val="DFF0F7"/>
            </a:solidFill>
          </p:grpSpPr>
          <p:sp>
            <p:nvSpPr>
              <p:cNvPr id="223" name="Freeform 2547">
                <a:extLst>
                  <a:ext uri="{FF2B5EF4-FFF2-40B4-BE49-F238E27FC236}">
                    <a16:creationId xmlns:a16="http://schemas.microsoft.com/office/drawing/2014/main" id="{071E800A-F7ED-4134-A3D0-1C683FD79E26}"/>
                  </a:ext>
                </a:extLst>
              </p:cNvPr>
              <p:cNvSpPr>
                <a:spLocks noChangeAspect="1"/>
              </p:cNvSpPr>
              <p:nvPr/>
            </p:nvSpPr>
            <p:spPr bwMode="gray">
              <a:xfrm>
                <a:off x="1651000" y="2755900"/>
                <a:ext cx="1341438" cy="744538"/>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4" name="Freeform 3532">
                <a:extLst>
                  <a:ext uri="{FF2B5EF4-FFF2-40B4-BE49-F238E27FC236}">
                    <a16:creationId xmlns:a16="http://schemas.microsoft.com/office/drawing/2014/main" id="{1E7F18E4-AF29-42F9-AD38-232E8E95B4A7}"/>
                  </a:ext>
                </a:extLst>
              </p:cNvPr>
              <p:cNvSpPr>
                <a:spLocks noChangeAspect="1"/>
              </p:cNvSpPr>
              <p:nvPr/>
            </p:nvSpPr>
            <p:spPr bwMode="gray">
              <a:xfrm>
                <a:off x="2824163" y="3006725"/>
                <a:ext cx="47625" cy="1905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6" name="United States :: Alaska">
              <a:extLst>
                <a:ext uri="{FF2B5EF4-FFF2-40B4-BE49-F238E27FC236}">
                  <a16:creationId xmlns:a16="http://schemas.microsoft.com/office/drawing/2014/main" id="{C41D1E3D-AEBF-477A-A085-DB39C7DFDACE}"/>
                </a:ext>
              </a:extLst>
            </p:cNvPr>
            <p:cNvGrpSpPr/>
            <p:nvPr/>
          </p:nvGrpSpPr>
          <p:grpSpPr bwMode="gray">
            <a:xfrm>
              <a:off x="1386791" y="1909379"/>
              <a:ext cx="861359" cy="692734"/>
              <a:chOff x="738188" y="1930400"/>
              <a:chExt cx="900112" cy="723901"/>
            </a:xfrm>
            <a:solidFill>
              <a:srgbClr val="DFF0F7"/>
            </a:solidFill>
          </p:grpSpPr>
          <p:sp>
            <p:nvSpPr>
              <p:cNvPr id="206" name="Freeform 2658">
                <a:extLst>
                  <a:ext uri="{FF2B5EF4-FFF2-40B4-BE49-F238E27FC236}">
                    <a16:creationId xmlns:a16="http://schemas.microsoft.com/office/drawing/2014/main" id="{18E08CB3-3193-468C-9C33-01C9DFCF6AA6}"/>
                  </a:ext>
                </a:extLst>
              </p:cNvPr>
              <p:cNvSpPr>
                <a:spLocks noChangeAspect="1"/>
              </p:cNvSpPr>
              <p:nvPr/>
            </p:nvSpPr>
            <p:spPr bwMode="gray">
              <a:xfrm>
                <a:off x="889000" y="1930400"/>
                <a:ext cx="749300" cy="627063"/>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7" name="Freeform 3166">
                <a:extLst>
                  <a:ext uri="{FF2B5EF4-FFF2-40B4-BE49-F238E27FC236}">
                    <a16:creationId xmlns:a16="http://schemas.microsoft.com/office/drawing/2014/main" id="{58F61F8A-8906-4592-85A6-A54B7F367907}"/>
                  </a:ext>
                </a:extLst>
              </p:cNvPr>
              <p:cNvSpPr>
                <a:spLocks noChangeAspect="1"/>
              </p:cNvSpPr>
              <p:nvPr/>
            </p:nvSpPr>
            <p:spPr bwMode="gray">
              <a:xfrm>
                <a:off x="976313" y="2419350"/>
                <a:ext cx="14288" cy="11113"/>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8" name="Freeform 3173">
                <a:extLst>
                  <a:ext uri="{FF2B5EF4-FFF2-40B4-BE49-F238E27FC236}">
                    <a16:creationId xmlns:a16="http://schemas.microsoft.com/office/drawing/2014/main" id="{EFCFE3C6-662B-4622-8029-47358609B77F}"/>
                  </a:ext>
                </a:extLst>
              </p:cNvPr>
              <p:cNvSpPr>
                <a:spLocks noChangeAspect="1"/>
              </p:cNvSpPr>
              <p:nvPr/>
            </p:nvSpPr>
            <p:spPr bwMode="gray">
              <a:xfrm>
                <a:off x="1557338" y="2544763"/>
                <a:ext cx="9525" cy="11113"/>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9" name="Freeform 3619">
                <a:extLst>
                  <a:ext uri="{FF2B5EF4-FFF2-40B4-BE49-F238E27FC236}">
                    <a16:creationId xmlns:a16="http://schemas.microsoft.com/office/drawing/2014/main" id="{A791F2A3-F447-453F-8E83-3276109C68EC}"/>
                  </a:ext>
                </a:extLst>
              </p:cNvPr>
              <p:cNvSpPr>
                <a:spLocks noChangeAspect="1"/>
              </p:cNvSpPr>
              <p:nvPr/>
            </p:nvSpPr>
            <p:spPr bwMode="gray">
              <a:xfrm>
                <a:off x="1550988" y="2576513"/>
                <a:ext cx="33338" cy="36513"/>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0" name="Freeform 3620">
                <a:extLst>
                  <a:ext uri="{FF2B5EF4-FFF2-40B4-BE49-F238E27FC236}">
                    <a16:creationId xmlns:a16="http://schemas.microsoft.com/office/drawing/2014/main" id="{584B1A3B-8CFA-43AB-B48C-108E450AAC85}"/>
                  </a:ext>
                </a:extLst>
              </p:cNvPr>
              <p:cNvSpPr>
                <a:spLocks noChangeAspect="1"/>
              </p:cNvSpPr>
              <p:nvPr/>
            </p:nvSpPr>
            <p:spPr bwMode="gray">
              <a:xfrm>
                <a:off x="1557338" y="2611438"/>
                <a:ext cx="28575" cy="42863"/>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1" name="Freeform 3621">
                <a:extLst>
                  <a:ext uri="{FF2B5EF4-FFF2-40B4-BE49-F238E27FC236}">
                    <a16:creationId xmlns:a16="http://schemas.microsoft.com/office/drawing/2014/main" id="{CDF0C09B-1A0B-455B-8F38-231E8FA1409A}"/>
                  </a:ext>
                </a:extLst>
              </p:cNvPr>
              <p:cNvSpPr>
                <a:spLocks noChangeAspect="1"/>
              </p:cNvSpPr>
              <p:nvPr/>
            </p:nvSpPr>
            <p:spPr bwMode="gray">
              <a:xfrm>
                <a:off x="804863" y="2228850"/>
                <a:ext cx="65088" cy="3016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2" name="Freeform 3622">
                <a:extLst>
                  <a:ext uri="{FF2B5EF4-FFF2-40B4-BE49-F238E27FC236}">
                    <a16:creationId xmlns:a16="http://schemas.microsoft.com/office/drawing/2014/main" id="{28714A3E-0C47-44F6-86C9-7E3C4880E49F}"/>
                  </a:ext>
                </a:extLst>
              </p:cNvPr>
              <p:cNvSpPr>
                <a:spLocks noChangeAspect="1"/>
              </p:cNvSpPr>
              <p:nvPr/>
            </p:nvSpPr>
            <p:spPr bwMode="gray">
              <a:xfrm>
                <a:off x="1549400" y="2505075"/>
                <a:ext cx="34925" cy="571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3" name="Freeform 3623">
                <a:extLst>
                  <a:ext uri="{FF2B5EF4-FFF2-40B4-BE49-F238E27FC236}">
                    <a16:creationId xmlns:a16="http://schemas.microsoft.com/office/drawing/2014/main" id="{FBF9E651-403E-444C-84E7-B24C73FC3D88}"/>
                  </a:ext>
                </a:extLst>
              </p:cNvPr>
              <p:cNvSpPr>
                <a:spLocks noChangeAspect="1"/>
              </p:cNvSpPr>
              <p:nvPr/>
            </p:nvSpPr>
            <p:spPr bwMode="gray">
              <a:xfrm>
                <a:off x="1558925" y="2479675"/>
                <a:ext cx="28575" cy="25400"/>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4" name="Freeform 3624">
                <a:extLst>
                  <a:ext uri="{FF2B5EF4-FFF2-40B4-BE49-F238E27FC236}">
                    <a16:creationId xmlns:a16="http://schemas.microsoft.com/office/drawing/2014/main" id="{F99B6ABD-8ACF-41C4-A47A-258C87CDBE82}"/>
                  </a:ext>
                </a:extLst>
              </p:cNvPr>
              <p:cNvSpPr>
                <a:spLocks noChangeAspect="1"/>
              </p:cNvSpPr>
              <p:nvPr/>
            </p:nvSpPr>
            <p:spPr bwMode="gray">
              <a:xfrm>
                <a:off x="1543050" y="2486025"/>
                <a:ext cx="14288" cy="28575"/>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 name="Freeform 3625">
                <a:extLst>
                  <a:ext uri="{FF2B5EF4-FFF2-40B4-BE49-F238E27FC236}">
                    <a16:creationId xmlns:a16="http://schemas.microsoft.com/office/drawing/2014/main" id="{340A0B73-A5A3-416C-91D8-FFF01FB3D4B3}"/>
                  </a:ext>
                </a:extLst>
              </p:cNvPr>
              <p:cNvSpPr>
                <a:spLocks noChangeAspect="1"/>
              </p:cNvSpPr>
              <p:nvPr/>
            </p:nvSpPr>
            <p:spPr bwMode="gray">
              <a:xfrm>
                <a:off x="1527175" y="2470150"/>
                <a:ext cx="15875" cy="38100"/>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6" name="Freeform 3626">
                <a:extLst>
                  <a:ext uri="{FF2B5EF4-FFF2-40B4-BE49-F238E27FC236}">
                    <a16:creationId xmlns:a16="http://schemas.microsoft.com/office/drawing/2014/main" id="{D9F93777-EADE-40D6-A3CA-F9EEC78FFE6C}"/>
                  </a:ext>
                </a:extLst>
              </p:cNvPr>
              <p:cNvSpPr>
                <a:spLocks noChangeAspect="1"/>
              </p:cNvSpPr>
              <p:nvPr/>
            </p:nvSpPr>
            <p:spPr bwMode="gray">
              <a:xfrm>
                <a:off x="1509713" y="2444750"/>
                <a:ext cx="38100" cy="28575"/>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7" name="Freeform 3630">
                <a:extLst>
                  <a:ext uri="{FF2B5EF4-FFF2-40B4-BE49-F238E27FC236}">
                    <a16:creationId xmlns:a16="http://schemas.microsoft.com/office/drawing/2014/main" id="{A716378F-3620-4E73-B46B-3227EAFA0FD2}"/>
                  </a:ext>
                </a:extLst>
              </p:cNvPr>
              <p:cNvSpPr>
                <a:spLocks noChangeAspect="1"/>
              </p:cNvSpPr>
              <p:nvPr/>
            </p:nvSpPr>
            <p:spPr bwMode="gray">
              <a:xfrm>
                <a:off x="1100138" y="2454275"/>
                <a:ext cx="65088" cy="41275"/>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8" name="Freeform 3631">
                <a:extLst>
                  <a:ext uri="{FF2B5EF4-FFF2-40B4-BE49-F238E27FC236}">
                    <a16:creationId xmlns:a16="http://schemas.microsoft.com/office/drawing/2014/main" id="{2E495B2A-F0A5-43E0-90B4-FB3F9120EBE7}"/>
                  </a:ext>
                </a:extLst>
              </p:cNvPr>
              <p:cNvSpPr>
                <a:spLocks noChangeAspect="1"/>
              </p:cNvSpPr>
              <p:nvPr/>
            </p:nvSpPr>
            <p:spPr bwMode="gray">
              <a:xfrm>
                <a:off x="1146175" y="2435225"/>
                <a:ext cx="30163" cy="17463"/>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9" name="Freeform 3632">
                <a:extLst>
                  <a:ext uri="{FF2B5EF4-FFF2-40B4-BE49-F238E27FC236}">
                    <a16:creationId xmlns:a16="http://schemas.microsoft.com/office/drawing/2014/main" id="{8EC04C74-1565-4806-AC73-AAE0533AE4BA}"/>
                  </a:ext>
                </a:extLst>
              </p:cNvPr>
              <p:cNvSpPr>
                <a:spLocks noChangeAspect="1"/>
              </p:cNvSpPr>
              <p:nvPr/>
            </p:nvSpPr>
            <p:spPr bwMode="gray">
              <a:xfrm>
                <a:off x="846138" y="2549525"/>
                <a:ext cx="36513" cy="23813"/>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0" name="Freeform 3633">
                <a:extLst>
                  <a:ext uri="{FF2B5EF4-FFF2-40B4-BE49-F238E27FC236}">
                    <a16:creationId xmlns:a16="http://schemas.microsoft.com/office/drawing/2014/main" id="{98213560-8C8C-4A0F-A7A1-6E1CFFA10A76}"/>
                  </a:ext>
                </a:extLst>
              </p:cNvPr>
              <p:cNvSpPr>
                <a:spLocks noChangeAspect="1"/>
              </p:cNvSpPr>
              <p:nvPr/>
            </p:nvSpPr>
            <p:spPr bwMode="gray">
              <a:xfrm>
                <a:off x="769938" y="2581275"/>
                <a:ext cx="39688" cy="28575"/>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1" name="Freeform 3634">
                <a:extLst>
                  <a:ext uri="{FF2B5EF4-FFF2-40B4-BE49-F238E27FC236}">
                    <a16:creationId xmlns:a16="http://schemas.microsoft.com/office/drawing/2014/main" id="{6CE2C64E-4371-4FE7-BAA2-940909DB2214}"/>
                  </a:ext>
                </a:extLst>
              </p:cNvPr>
              <p:cNvSpPr>
                <a:spLocks noChangeAspect="1"/>
              </p:cNvSpPr>
              <p:nvPr/>
            </p:nvSpPr>
            <p:spPr bwMode="gray">
              <a:xfrm>
                <a:off x="738188" y="2592388"/>
                <a:ext cx="31750" cy="26988"/>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22" name="Freeform 3641">
                <a:extLst>
                  <a:ext uri="{FF2B5EF4-FFF2-40B4-BE49-F238E27FC236}">
                    <a16:creationId xmlns:a16="http://schemas.microsoft.com/office/drawing/2014/main" id="{0E7D909C-EE7C-48D8-837E-F41FC42637D6}"/>
                  </a:ext>
                </a:extLst>
              </p:cNvPr>
              <p:cNvSpPr>
                <a:spLocks noChangeAspect="1"/>
              </p:cNvSpPr>
              <p:nvPr/>
            </p:nvSpPr>
            <p:spPr bwMode="gray">
              <a:xfrm>
                <a:off x="860425" y="2359025"/>
                <a:ext cx="38100" cy="26988"/>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7" name="United States :: Hawaii">
              <a:extLst>
                <a:ext uri="{FF2B5EF4-FFF2-40B4-BE49-F238E27FC236}">
                  <a16:creationId xmlns:a16="http://schemas.microsoft.com/office/drawing/2014/main" id="{571A2984-3C27-477D-99EE-28CF7E4F0ACF}"/>
                </a:ext>
              </a:extLst>
            </p:cNvPr>
            <p:cNvGrpSpPr/>
            <p:nvPr/>
          </p:nvGrpSpPr>
          <p:grpSpPr bwMode="gray">
            <a:xfrm>
              <a:off x="1371600" y="3481702"/>
              <a:ext cx="107860" cy="92668"/>
              <a:chOff x="722313" y="3573463"/>
              <a:chExt cx="112713" cy="96838"/>
            </a:xfrm>
            <a:solidFill>
              <a:srgbClr val="DFF0F7"/>
            </a:solidFill>
          </p:grpSpPr>
          <p:sp>
            <p:nvSpPr>
              <p:cNvPr id="202" name="Freeform 3642">
                <a:extLst>
                  <a:ext uri="{FF2B5EF4-FFF2-40B4-BE49-F238E27FC236}">
                    <a16:creationId xmlns:a16="http://schemas.microsoft.com/office/drawing/2014/main" id="{025EFB21-9D86-4AF0-A385-990D231A6AE3}"/>
                  </a:ext>
                </a:extLst>
              </p:cNvPr>
              <p:cNvSpPr>
                <a:spLocks noChangeAspect="1"/>
              </p:cNvSpPr>
              <p:nvPr/>
            </p:nvSpPr>
            <p:spPr bwMode="gray">
              <a:xfrm>
                <a:off x="722313" y="3573463"/>
                <a:ext cx="17463" cy="15875"/>
              </a:xfrm>
              <a:custGeom>
                <a:avLst/>
                <a:gdLst>
                  <a:gd name="T0" fmla="*/ 1 w 9"/>
                  <a:gd name="T1" fmla="*/ 1 h 8"/>
                  <a:gd name="T2" fmla="*/ 1 w 9"/>
                  <a:gd name="T3" fmla="*/ 7 h 8"/>
                  <a:gd name="T4" fmla="*/ 7 w 9"/>
                  <a:gd name="T5" fmla="*/ 9 h 8"/>
                  <a:gd name="T6" fmla="*/ 9 w 9"/>
                  <a:gd name="T7" fmla="*/ 3 h 8"/>
                  <a:gd name="T8" fmla="*/ 1 w 9"/>
                  <a:gd name="T9" fmla="*/ 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1" y="1"/>
                    </a:moveTo>
                    <a:cubicBezTo>
                      <a:pt x="0" y="2"/>
                      <a:pt x="0" y="5"/>
                      <a:pt x="1" y="6"/>
                    </a:cubicBezTo>
                    <a:cubicBezTo>
                      <a:pt x="2" y="7"/>
                      <a:pt x="5" y="8"/>
                      <a:pt x="6" y="7"/>
                    </a:cubicBezTo>
                    <a:cubicBezTo>
                      <a:pt x="8" y="6"/>
                      <a:pt x="9" y="3"/>
                      <a:pt x="7" y="2"/>
                    </a:cubicBezTo>
                    <a:cubicBezTo>
                      <a:pt x="6" y="0"/>
                      <a:pt x="3" y="0"/>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3" name="Freeform 3643">
                <a:extLst>
                  <a:ext uri="{FF2B5EF4-FFF2-40B4-BE49-F238E27FC236}">
                    <a16:creationId xmlns:a16="http://schemas.microsoft.com/office/drawing/2014/main" id="{C3352823-55CF-4A4A-9C43-EAF92A8C7CB8}"/>
                  </a:ext>
                </a:extLst>
              </p:cNvPr>
              <p:cNvSpPr>
                <a:spLocks noChangeAspect="1"/>
              </p:cNvSpPr>
              <p:nvPr/>
            </p:nvSpPr>
            <p:spPr bwMode="gray">
              <a:xfrm>
                <a:off x="757238" y="3589338"/>
                <a:ext cx="19050" cy="12700"/>
              </a:xfrm>
              <a:custGeom>
                <a:avLst/>
                <a:gdLst>
                  <a:gd name="T0" fmla="*/ 1 w 10"/>
                  <a:gd name="T1" fmla="*/ 2 h 7"/>
                  <a:gd name="T2" fmla="*/ 7 w 10"/>
                  <a:gd name="T3" fmla="*/ 0 h 7"/>
                  <a:gd name="T4" fmla="*/ 12 w 10"/>
                  <a:gd name="T5" fmla="*/ 7 h 7"/>
                  <a:gd name="T6" fmla="*/ 6 w 10"/>
                  <a:gd name="T7" fmla="*/ 7 h 7"/>
                  <a:gd name="T8" fmla="*/ 1 w 10"/>
                  <a:gd name="T9" fmla="*/ 2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1" y="2"/>
                    </a:moveTo>
                    <a:cubicBezTo>
                      <a:pt x="1" y="0"/>
                      <a:pt x="4" y="0"/>
                      <a:pt x="6" y="0"/>
                    </a:cubicBezTo>
                    <a:cubicBezTo>
                      <a:pt x="8" y="1"/>
                      <a:pt x="10" y="4"/>
                      <a:pt x="10" y="6"/>
                    </a:cubicBezTo>
                    <a:cubicBezTo>
                      <a:pt x="10" y="7"/>
                      <a:pt x="7" y="6"/>
                      <a:pt x="5" y="6"/>
                    </a:cubicBezTo>
                    <a:cubicBezTo>
                      <a:pt x="3" y="5"/>
                      <a:pt x="0" y="4"/>
                      <a:pt x="1"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4" name="Freeform 3644">
                <a:extLst>
                  <a:ext uri="{FF2B5EF4-FFF2-40B4-BE49-F238E27FC236}">
                    <a16:creationId xmlns:a16="http://schemas.microsoft.com/office/drawing/2014/main" id="{E86036A1-1023-4E88-A87D-0213E759441F}"/>
                  </a:ext>
                </a:extLst>
              </p:cNvPr>
              <p:cNvSpPr>
                <a:spLocks noChangeAspect="1"/>
              </p:cNvSpPr>
              <p:nvPr/>
            </p:nvSpPr>
            <p:spPr bwMode="gray">
              <a:xfrm>
                <a:off x="792163" y="3609975"/>
                <a:ext cx="17463" cy="12700"/>
              </a:xfrm>
              <a:custGeom>
                <a:avLst/>
                <a:gdLst>
                  <a:gd name="T0" fmla="*/ 1 w 9"/>
                  <a:gd name="T1" fmla="*/ 1 h 7"/>
                  <a:gd name="T2" fmla="*/ 7 w 9"/>
                  <a:gd name="T3" fmla="*/ 2 h 7"/>
                  <a:gd name="T4" fmla="*/ 11 w 9"/>
                  <a:gd name="T5" fmla="*/ 7 h 7"/>
                  <a:gd name="T6" fmla="*/ 4 w 9"/>
                  <a:gd name="T7" fmla="*/ 8 h 7"/>
                  <a:gd name="T8" fmla="*/ 1 w 9"/>
                  <a:gd name="T9" fmla="*/ 5 h 7"/>
                  <a:gd name="T10" fmla="*/ 1 w 9"/>
                  <a:gd name="T11" fmla="*/ 1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1" y="1"/>
                    </a:moveTo>
                    <a:cubicBezTo>
                      <a:pt x="3" y="0"/>
                      <a:pt x="4" y="1"/>
                      <a:pt x="6" y="2"/>
                    </a:cubicBezTo>
                    <a:cubicBezTo>
                      <a:pt x="7" y="3"/>
                      <a:pt x="9" y="4"/>
                      <a:pt x="9" y="6"/>
                    </a:cubicBezTo>
                    <a:cubicBezTo>
                      <a:pt x="8" y="7"/>
                      <a:pt x="5" y="7"/>
                      <a:pt x="3" y="7"/>
                    </a:cubicBezTo>
                    <a:cubicBezTo>
                      <a:pt x="2" y="6"/>
                      <a:pt x="2" y="5"/>
                      <a:pt x="1" y="4"/>
                    </a:cubicBezTo>
                    <a:cubicBezTo>
                      <a:pt x="1" y="3"/>
                      <a:pt x="0" y="1"/>
                      <a:pt x="1"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5" name="Freeform 3645">
                <a:extLst>
                  <a:ext uri="{FF2B5EF4-FFF2-40B4-BE49-F238E27FC236}">
                    <a16:creationId xmlns:a16="http://schemas.microsoft.com/office/drawing/2014/main" id="{A2DF04ED-BD47-4CFA-9C06-A5D03F6E55A9}"/>
                  </a:ext>
                </a:extLst>
              </p:cNvPr>
              <p:cNvSpPr>
                <a:spLocks noChangeAspect="1"/>
              </p:cNvSpPr>
              <p:nvPr/>
            </p:nvSpPr>
            <p:spPr bwMode="gray">
              <a:xfrm>
                <a:off x="801688" y="3633788"/>
                <a:ext cx="33338" cy="36513"/>
              </a:xfrm>
              <a:custGeom>
                <a:avLst/>
                <a:gdLst>
                  <a:gd name="T0" fmla="*/ 5 w 17"/>
                  <a:gd name="T1" fmla="*/ 0 h 19"/>
                  <a:gd name="T2" fmla="*/ 6 w 17"/>
                  <a:gd name="T3" fmla="*/ 4 h 19"/>
                  <a:gd name="T4" fmla="*/ 0 w 17"/>
                  <a:gd name="T5" fmla="*/ 10 h 19"/>
                  <a:gd name="T6" fmla="*/ 4 w 17"/>
                  <a:gd name="T7" fmla="*/ 16 h 19"/>
                  <a:gd name="T8" fmla="*/ 4 w 17"/>
                  <a:gd name="T9" fmla="*/ 23 h 19"/>
                  <a:gd name="T10" fmla="*/ 14 w 17"/>
                  <a:gd name="T11" fmla="*/ 17 h 19"/>
                  <a:gd name="T12" fmla="*/ 20 w 17"/>
                  <a:gd name="T13" fmla="*/ 12 h 19"/>
                  <a:gd name="T14" fmla="*/ 17 w 17"/>
                  <a:gd name="T15" fmla="*/ 8 h 19"/>
                  <a:gd name="T16" fmla="*/ 16 w 17"/>
                  <a:gd name="T17" fmla="*/ 5 h 19"/>
                  <a:gd name="T18" fmla="*/ 5 w 17"/>
                  <a:gd name="T19" fmla="*/ 0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9"/>
                  <a:gd name="T32" fmla="*/ 17 w 17"/>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9">
                    <a:moveTo>
                      <a:pt x="4" y="0"/>
                    </a:moveTo>
                    <a:cubicBezTo>
                      <a:pt x="3" y="0"/>
                      <a:pt x="5" y="2"/>
                      <a:pt x="5" y="3"/>
                    </a:cubicBezTo>
                    <a:cubicBezTo>
                      <a:pt x="4" y="5"/>
                      <a:pt x="1" y="6"/>
                      <a:pt x="0" y="8"/>
                    </a:cubicBezTo>
                    <a:cubicBezTo>
                      <a:pt x="0" y="10"/>
                      <a:pt x="2" y="11"/>
                      <a:pt x="3" y="13"/>
                    </a:cubicBezTo>
                    <a:cubicBezTo>
                      <a:pt x="3" y="15"/>
                      <a:pt x="2" y="19"/>
                      <a:pt x="3" y="19"/>
                    </a:cubicBezTo>
                    <a:cubicBezTo>
                      <a:pt x="6" y="19"/>
                      <a:pt x="8" y="16"/>
                      <a:pt x="11" y="14"/>
                    </a:cubicBezTo>
                    <a:cubicBezTo>
                      <a:pt x="13" y="13"/>
                      <a:pt x="15" y="12"/>
                      <a:pt x="16" y="10"/>
                    </a:cubicBezTo>
                    <a:cubicBezTo>
                      <a:pt x="17" y="9"/>
                      <a:pt x="15" y="8"/>
                      <a:pt x="14" y="7"/>
                    </a:cubicBezTo>
                    <a:cubicBezTo>
                      <a:pt x="14" y="6"/>
                      <a:pt x="14" y="4"/>
                      <a:pt x="13" y="4"/>
                    </a:cubicBezTo>
                    <a:cubicBezTo>
                      <a:pt x="10" y="2"/>
                      <a:pt x="8" y="0"/>
                      <a:pt x="4"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8" name="Falkland Islands">
              <a:extLst>
                <a:ext uri="{FF2B5EF4-FFF2-40B4-BE49-F238E27FC236}">
                  <a16:creationId xmlns:a16="http://schemas.microsoft.com/office/drawing/2014/main" id="{03272F99-3773-4AA2-99BD-2348E1C1E59E}"/>
                </a:ext>
              </a:extLst>
            </p:cNvPr>
            <p:cNvGrpSpPr/>
            <p:nvPr/>
          </p:nvGrpSpPr>
          <p:grpSpPr bwMode="gray">
            <a:xfrm>
              <a:off x="3712612" y="5521921"/>
              <a:ext cx="71400" cy="31903"/>
              <a:chOff x="3168650" y="5705475"/>
              <a:chExt cx="74613" cy="33338"/>
            </a:xfrm>
            <a:solidFill>
              <a:srgbClr val="DFF0F7"/>
            </a:solidFill>
          </p:grpSpPr>
          <p:sp>
            <p:nvSpPr>
              <p:cNvPr id="200" name="Freeform 3646">
                <a:extLst>
                  <a:ext uri="{FF2B5EF4-FFF2-40B4-BE49-F238E27FC236}">
                    <a16:creationId xmlns:a16="http://schemas.microsoft.com/office/drawing/2014/main" id="{EBEC36F5-CFF4-4F8C-B5F5-C4408B700798}"/>
                  </a:ext>
                </a:extLst>
              </p:cNvPr>
              <p:cNvSpPr>
                <a:spLocks noChangeAspect="1"/>
              </p:cNvSpPr>
              <p:nvPr/>
            </p:nvSpPr>
            <p:spPr bwMode="gray">
              <a:xfrm>
                <a:off x="3168650" y="5705475"/>
                <a:ext cx="38100" cy="3016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01" name="Freeform 3647">
                <a:extLst>
                  <a:ext uri="{FF2B5EF4-FFF2-40B4-BE49-F238E27FC236}">
                    <a16:creationId xmlns:a16="http://schemas.microsoft.com/office/drawing/2014/main" id="{3DC6BDF0-B1E5-4669-9EEE-A00B7E6BD249}"/>
                  </a:ext>
                </a:extLst>
              </p:cNvPr>
              <p:cNvSpPr>
                <a:spLocks noChangeAspect="1"/>
              </p:cNvSpPr>
              <p:nvPr/>
            </p:nvSpPr>
            <p:spPr bwMode="gray">
              <a:xfrm>
                <a:off x="3198813" y="5705475"/>
                <a:ext cx="44450" cy="33338"/>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nvGrpSpPr>
            <p:cNvPr id="189" name="Philippines">
              <a:extLst>
                <a:ext uri="{FF2B5EF4-FFF2-40B4-BE49-F238E27FC236}">
                  <a16:creationId xmlns:a16="http://schemas.microsoft.com/office/drawing/2014/main" id="{22CE8596-F15E-4A93-9921-DD43DB51DD1C}"/>
                </a:ext>
              </a:extLst>
            </p:cNvPr>
            <p:cNvGrpSpPr/>
            <p:nvPr/>
          </p:nvGrpSpPr>
          <p:grpSpPr bwMode="gray">
            <a:xfrm>
              <a:off x="7724691" y="3588043"/>
              <a:ext cx="221796" cy="350925"/>
              <a:chOff x="7361238" y="3684588"/>
              <a:chExt cx="231775" cy="366713"/>
            </a:xfrm>
            <a:solidFill>
              <a:srgbClr val="DFF0F7"/>
            </a:solidFill>
          </p:grpSpPr>
          <p:sp>
            <p:nvSpPr>
              <p:cNvPr id="190" name="Freeform 3071">
                <a:extLst>
                  <a:ext uri="{FF2B5EF4-FFF2-40B4-BE49-F238E27FC236}">
                    <a16:creationId xmlns:a16="http://schemas.microsoft.com/office/drawing/2014/main" id="{BDA93049-386B-47E6-95B2-B4A64820DD7D}"/>
                  </a:ext>
                </a:extLst>
              </p:cNvPr>
              <p:cNvSpPr>
                <a:spLocks noChangeAspect="1"/>
              </p:cNvSpPr>
              <p:nvPr/>
            </p:nvSpPr>
            <p:spPr bwMode="gray">
              <a:xfrm>
                <a:off x="7408863" y="3684588"/>
                <a:ext cx="114300" cy="166688"/>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1" name="Freeform 3072">
                <a:extLst>
                  <a:ext uri="{FF2B5EF4-FFF2-40B4-BE49-F238E27FC236}">
                    <a16:creationId xmlns:a16="http://schemas.microsoft.com/office/drawing/2014/main" id="{67FF4638-9681-4B86-8EC8-2DB857A0A957}"/>
                  </a:ext>
                </a:extLst>
              </p:cNvPr>
              <p:cNvSpPr>
                <a:spLocks noChangeAspect="1"/>
              </p:cNvSpPr>
              <p:nvPr/>
            </p:nvSpPr>
            <p:spPr bwMode="gray">
              <a:xfrm>
                <a:off x="7426325" y="3827463"/>
                <a:ext cx="39688" cy="39688"/>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2" name="Freeform 3073">
                <a:extLst>
                  <a:ext uri="{FF2B5EF4-FFF2-40B4-BE49-F238E27FC236}">
                    <a16:creationId xmlns:a16="http://schemas.microsoft.com/office/drawing/2014/main" id="{24AEED6B-A18C-4E83-8644-CF47B3BE42E7}"/>
                  </a:ext>
                </a:extLst>
              </p:cNvPr>
              <p:cNvSpPr>
                <a:spLocks noChangeAspect="1"/>
              </p:cNvSpPr>
              <p:nvPr/>
            </p:nvSpPr>
            <p:spPr bwMode="gray">
              <a:xfrm>
                <a:off x="7526338" y="3856038"/>
                <a:ext cx="38100" cy="41275"/>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3" name="Freeform 3074">
                <a:extLst>
                  <a:ext uri="{FF2B5EF4-FFF2-40B4-BE49-F238E27FC236}">
                    <a16:creationId xmlns:a16="http://schemas.microsoft.com/office/drawing/2014/main" id="{895F5549-86AB-4350-9EC0-EC3C190B1F93}"/>
                  </a:ext>
                </a:extLst>
              </p:cNvPr>
              <p:cNvSpPr>
                <a:spLocks noChangeAspect="1"/>
              </p:cNvSpPr>
              <p:nvPr/>
            </p:nvSpPr>
            <p:spPr bwMode="gray">
              <a:xfrm>
                <a:off x="7467600" y="3870325"/>
                <a:ext cx="36513" cy="44450"/>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4" name="Freeform 3075">
                <a:extLst>
                  <a:ext uri="{FF2B5EF4-FFF2-40B4-BE49-F238E27FC236}">
                    <a16:creationId xmlns:a16="http://schemas.microsoft.com/office/drawing/2014/main" id="{BA2047B4-12F4-4342-9187-2FD7E841A5C4}"/>
                  </a:ext>
                </a:extLst>
              </p:cNvPr>
              <p:cNvSpPr>
                <a:spLocks noChangeAspect="1"/>
              </p:cNvSpPr>
              <p:nvPr/>
            </p:nvSpPr>
            <p:spPr bwMode="gray">
              <a:xfrm>
                <a:off x="7496175" y="3859213"/>
                <a:ext cx="26988" cy="17463"/>
              </a:xfrm>
              <a:custGeom>
                <a:avLst/>
                <a:gdLst>
                  <a:gd name="T0" fmla="*/ 5 w 14"/>
                  <a:gd name="T1" fmla="*/ 2 h 9"/>
                  <a:gd name="T2" fmla="*/ 5 w 14"/>
                  <a:gd name="T3" fmla="*/ 2 h 9"/>
                  <a:gd name="T4" fmla="*/ 9 w 14"/>
                  <a:gd name="T5" fmla="*/ 5 h 9"/>
                  <a:gd name="T6" fmla="*/ 16 w 14"/>
                  <a:gd name="T7" fmla="*/ 11 h 9"/>
                  <a:gd name="T8" fmla="*/ 17 w 14"/>
                  <a:gd name="T9" fmla="*/ 10 h 9"/>
                  <a:gd name="T10" fmla="*/ 15 w 14"/>
                  <a:gd name="T11" fmla="*/ 4 h 9"/>
                  <a:gd name="T12" fmla="*/ 7 w 14"/>
                  <a:gd name="T13" fmla="*/ 0 h 9"/>
                  <a:gd name="T14" fmla="*/ 4 w 14"/>
                  <a:gd name="T15" fmla="*/ 1 h 9"/>
                  <a:gd name="T16" fmla="*/ 1 w 14"/>
                  <a:gd name="T17" fmla="*/ 4 h 9"/>
                  <a:gd name="T18" fmla="*/ 5 w 14"/>
                  <a:gd name="T19" fmla="*/ 2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4" y="2"/>
                    </a:moveTo>
                    <a:cubicBezTo>
                      <a:pt x="4" y="2"/>
                      <a:pt x="4" y="2"/>
                      <a:pt x="4" y="2"/>
                    </a:cubicBezTo>
                    <a:cubicBezTo>
                      <a:pt x="5" y="3"/>
                      <a:pt x="6" y="3"/>
                      <a:pt x="7" y="4"/>
                    </a:cubicBezTo>
                    <a:cubicBezTo>
                      <a:pt x="9" y="6"/>
                      <a:pt x="10" y="8"/>
                      <a:pt x="13" y="9"/>
                    </a:cubicBezTo>
                    <a:cubicBezTo>
                      <a:pt x="13" y="9"/>
                      <a:pt x="14" y="8"/>
                      <a:pt x="14" y="8"/>
                    </a:cubicBezTo>
                    <a:cubicBezTo>
                      <a:pt x="13" y="6"/>
                      <a:pt x="13" y="5"/>
                      <a:pt x="12" y="3"/>
                    </a:cubicBezTo>
                    <a:cubicBezTo>
                      <a:pt x="10" y="2"/>
                      <a:pt x="8" y="1"/>
                      <a:pt x="6" y="0"/>
                    </a:cubicBezTo>
                    <a:cubicBezTo>
                      <a:pt x="5" y="0"/>
                      <a:pt x="4" y="0"/>
                      <a:pt x="3" y="1"/>
                    </a:cubicBezTo>
                    <a:cubicBezTo>
                      <a:pt x="2" y="1"/>
                      <a:pt x="0" y="2"/>
                      <a:pt x="1" y="3"/>
                    </a:cubicBezTo>
                    <a:cubicBezTo>
                      <a:pt x="1" y="4"/>
                      <a:pt x="3" y="3"/>
                      <a:pt x="4"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5" name="Freeform 3076">
                <a:extLst>
                  <a:ext uri="{FF2B5EF4-FFF2-40B4-BE49-F238E27FC236}">
                    <a16:creationId xmlns:a16="http://schemas.microsoft.com/office/drawing/2014/main" id="{213033A3-F829-418A-AB58-4C0FB2D420D5}"/>
                  </a:ext>
                </a:extLst>
              </p:cNvPr>
              <p:cNvSpPr>
                <a:spLocks noChangeAspect="1"/>
              </p:cNvSpPr>
              <p:nvPr/>
            </p:nvSpPr>
            <p:spPr bwMode="gray">
              <a:xfrm>
                <a:off x="7483475" y="3897313"/>
                <a:ext cx="26988" cy="53975"/>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6" name="Freeform 3077">
                <a:extLst>
                  <a:ext uri="{FF2B5EF4-FFF2-40B4-BE49-F238E27FC236}">
                    <a16:creationId xmlns:a16="http://schemas.microsoft.com/office/drawing/2014/main" id="{E0344FE8-65F6-4588-A8BB-FBDD55DEBA0D}"/>
                  </a:ext>
                </a:extLst>
              </p:cNvPr>
              <p:cNvSpPr>
                <a:spLocks noChangeAspect="1"/>
              </p:cNvSpPr>
              <p:nvPr/>
            </p:nvSpPr>
            <p:spPr bwMode="gray">
              <a:xfrm>
                <a:off x="7507288" y="3887788"/>
                <a:ext cx="17463" cy="53975"/>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7" name="Freeform 3078">
                <a:extLst>
                  <a:ext uri="{FF2B5EF4-FFF2-40B4-BE49-F238E27FC236}">
                    <a16:creationId xmlns:a16="http://schemas.microsoft.com/office/drawing/2014/main" id="{EC33EA96-E0CB-499A-AC09-59C395BCB241}"/>
                  </a:ext>
                </a:extLst>
              </p:cNvPr>
              <p:cNvSpPr>
                <a:spLocks noChangeAspect="1"/>
              </p:cNvSpPr>
              <p:nvPr/>
            </p:nvSpPr>
            <p:spPr bwMode="gray">
              <a:xfrm>
                <a:off x="7526338" y="3886200"/>
                <a:ext cx="26988" cy="41275"/>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8" name="Freeform 3080">
                <a:extLst>
                  <a:ext uri="{FF2B5EF4-FFF2-40B4-BE49-F238E27FC236}">
                    <a16:creationId xmlns:a16="http://schemas.microsoft.com/office/drawing/2014/main" id="{34A0FA9C-CA66-49DB-9C3F-D93DDD3D246E}"/>
                  </a:ext>
                </a:extLst>
              </p:cNvPr>
              <p:cNvSpPr>
                <a:spLocks noChangeAspect="1"/>
              </p:cNvSpPr>
              <p:nvPr/>
            </p:nvSpPr>
            <p:spPr bwMode="gray">
              <a:xfrm>
                <a:off x="7361238" y="3886200"/>
                <a:ext cx="58738" cy="85725"/>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99" name="Freeform 3650">
                <a:extLst>
                  <a:ext uri="{FF2B5EF4-FFF2-40B4-BE49-F238E27FC236}">
                    <a16:creationId xmlns:a16="http://schemas.microsoft.com/office/drawing/2014/main" id="{BD3327FF-DD4B-425C-B391-B72256C92506}"/>
                  </a:ext>
                </a:extLst>
              </p:cNvPr>
              <p:cNvSpPr>
                <a:spLocks noChangeAspect="1"/>
              </p:cNvSpPr>
              <p:nvPr/>
            </p:nvSpPr>
            <p:spPr bwMode="gray">
              <a:xfrm>
                <a:off x="7473950" y="3941763"/>
                <a:ext cx="119063" cy="109538"/>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grpFill/>
              <a:ln w="3175" cap="rnd">
                <a:solidFill>
                  <a:srgbClr val="DFF0F7"/>
                </a:solidFill>
                <a:round/>
                <a:headEnd/>
                <a:tailEnd/>
              </a:ln>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grpSp>
      </p:grpSp>
      <p:sp>
        <p:nvSpPr>
          <p:cNvPr id="419" name="TextBox 21">
            <a:extLst>
              <a:ext uri="{FF2B5EF4-FFF2-40B4-BE49-F238E27FC236}">
                <a16:creationId xmlns:a16="http://schemas.microsoft.com/office/drawing/2014/main" id="{BDC470CC-74B6-47F7-B47A-1621F02436A4}"/>
              </a:ext>
            </a:extLst>
          </p:cNvPr>
          <p:cNvSpPr txBox="1">
            <a:spLocks noChangeArrowheads="1"/>
          </p:cNvSpPr>
          <p:nvPr/>
        </p:nvSpPr>
        <p:spPr bwMode="gray">
          <a:xfrm>
            <a:off x="1179095" y="1647973"/>
            <a:ext cx="3705725" cy="403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Global Listed Infrastructure Fund¹Franklin International Growth Fund</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Liberty International Opportunities ETF</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a:t>
            </a:r>
            <a:r>
              <a:rPr lang="en-US" sz="1100" b="1" dirty="0" err="1">
                <a:solidFill>
                  <a:srgbClr val="333333"/>
                </a:solidFill>
                <a:latin typeface="Arial" panose="020B0604020202020204" pitchFamily="34" charset="0"/>
                <a:cs typeface="Arial" panose="020B0604020202020204" pitchFamily="34" charset="0"/>
              </a:rPr>
              <a:t>LibertyQ</a:t>
            </a:r>
            <a:r>
              <a:rPr lang="en-US" sz="1100" b="1" dirty="0">
                <a:solidFill>
                  <a:srgbClr val="333333"/>
                </a:solidFill>
                <a:latin typeface="Arial" panose="020B0604020202020204" pitchFamily="34" charset="0"/>
                <a:cs typeface="Arial" panose="020B0604020202020204" pitchFamily="34" charset="0"/>
              </a:rPr>
              <a:t> Emerging Markets ETF</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a:t>
            </a:r>
            <a:r>
              <a:rPr lang="en-US" sz="1100" b="1" dirty="0" err="1">
                <a:solidFill>
                  <a:srgbClr val="333333"/>
                </a:solidFill>
                <a:latin typeface="Arial" panose="020B0604020202020204" pitchFamily="34" charset="0"/>
                <a:cs typeface="Arial" panose="020B0604020202020204" pitchFamily="34" charset="0"/>
              </a:rPr>
              <a:t>LibertyQ</a:t>
            </a:r>
            <a:r>
              <a:rPr lang="en-US" sz="1100" b="1" dirty="0">
                <a:solidFill>
                  <a:srgbClr val="333333"/>
                </a:solidFill>
                <a:latin typeface="Arial" panose="020B0604020202020204" pitchFamily="34" charset="0"/>
                <a:cs typeface="Arial" panose="020B0604020202020204" pitchFamily="34" charset="0"/>
              </a:rPr>
              <a:t> Global Dividend ETF</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a:t>
            </a:r>
            <a:r>
              <a:rPr lang="en-US" sz="1100" b="1" dirty="0" err="1">
                <a:solidFill>
                  <a:srgbClr val="333333"/>
                </a:solidFill>
                <a:latin typeface="Arial" panose="020B0604020202020204" pitchFamily="34" charset="0"/>
                <a:cs typeface="Arial" panose="020B0604020202020204" pitchFamily="34" charset="0"/>
              </a:rPr>
              <a:t>LibertyQ</a:t>
            </a:r>
            <a:r>
              <a:rPr lang="en-US" sz="1100" b="1" dirty="0">
                <a:solidFill>
                  <a:srgbClr val="333333"/>
                </a:solidFill>
                <a:latin typeface="Arial" panose="020B0604020202020204" pitchFamily="34" charset="0"/>
                <a:cs typeface="Arial" panose="020B0604020202020204" pitchFamily="34" charset="0"/>
              </a:rPr>
              <a:t> Global Equity ETF</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a:t>
            </a:r>
            <a:r>
              <a:rPr lang="en-US" sz="1100" b="1" dirty="0" err="1">
                <a:solidFill>
                  <a:srgbClr val="333333"/>
                </a:solidFill>
                <a:latin typeface="Arial" panose="020B0604020202020204" pitchFamily="34" charset="0"/>
                <a:cs typeface="Arial" panose="020B0604020202020204" pitchFamily="34" charset="0"/>
              </a:rPr>
              <a:t>LiberyQ</a:t>
            </a:r>
            <a:r>
              <a:rPr lang="en-US" sz="1100" b="1" dirty="0">
                <a:solidFill>
                  <a:srgbClr val="333333"/>
                </a:solidFill>
                <a:latin typeface="Arial" panose="020B0604020202020204" pitchFamily="34" charset="0"/>
                <a:cs typeface="Arial" panose="020B0604020202020204" pitchFamily="34" charset="0"/>
              </a:rPr>
              <a:t> International Equity Hedged ETF</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Mutual Beacon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Franklin Mutual Global Discovery Fund</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Mutual European Fund</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Mutual International Fund²</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Franklin Mutual Quest Fund</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Templeton China World Fund</a:t>
            </a:r>
          </a:p>
          <a:p>
            <a:pPr eaLnBrk="1" fontAlgn="base" hangingPunct="1">
              <a:lnSpc>
                <a:spcPts val="1600"/>
              </a:lnSpc>
              <a:spcBef>
                <a:spcPct val="0"/>
              </a:spcBef>
              <a:spcAft>
                <a:spcPts val="400"/>
              </a:spcAft>
            </a:pPr>
            <a:endParaRPr lang="en-US" sz="1100" b="1" dirty="0">
              <a:solidFill>
                <a:srgbClr val="333333"/>
              </a:solidFill>
              <a:latin typeface="Arial" panose="020B0604020202020204" pitchFamily="34" charset="0"/>
              <a:cs typeface="Arial" panose="020B0604020202020204" pitchFamily="34" charset="0"/>
            </a:endParaRPr>
          </a:p>
          <a:p>
            <a:pPr eaLnBrk="1" fontAlgn="base" hangingPunct="1">
              <a:lnSpc>
                <a:spcPts val="1600"/>
              </a:lnSpc>
              <a:spcBef>
                <a:spcPct val="0"/>
              </a:spcBef>
              <a:spcAft>
                <a:spcPts val="400"/>
              </a:spcAft>
            </a:pPr>
            <a:endParaRPr lang="en-US" sz="1100" b="1" dirty="0">
              <a:solidFill>
                <a:srgbClr val="333333"/>
              </a:solidFill>
              <a:latin typeface="Arial" panose="020B0604020202020204" pitchFamily="34" charset="0"/>
              <a:cs typeface="Arial" panose="020B0604020202020204" pitchFamily="34" charset="0"/>
            </a:endParaRPr>
          </a:p>
          <a:p>
            <a:pPr eaLnBrk="1" fontAlgn="base" hangingPunct="1">
              <a:lnSpc>
                <a:spcPts val="1600"/>
              </a:lnSpc>
              <a:spcBef>
                <a:spcPct val="0"/>
              </a:spcBef>
              <a:spcAft>
                <a:spcPts val="400"/>
              </a:spcAft>
            </a:pPr>
            <a:endParaRPr lang="en-US" sz="1100" b="1" dirty="0">
              <a:solidFill>
                <a:srgbClr val="333333"/>
              </a:solidFill>
              <a:latin typeface="Arial" panose="020B0604020202020204" pitchFamily="34" charset="0"/>
              <a:cs typeface="Arial" panose="020B0604020202020204" pitchFamily="34" charset="0"/>
            </a:endParaRPr>
          </a:p>
        </p:txBody>
      </p:sp>
      <p:sp>
        <p:nvSpPr>
          <p:cNvPr id="420" name="TextBox 23">
            <a:extLst>
              <a:ext uri="{FF2B5EF4-FFF2-40B4-BE49-F238E27FC236}">
                <a16:creationId xmlns:a16="http://schemas.microsoft.com/office/drawing/2014/main" id="{733BA0E0-ABDA-4849-9D96-D06450CD574E}"/>
              </a:ext>
            </a:extLst>
          </p:cNvPr>
          <p:cNvSpPr txBox="1">
            <a:spLocks noChangeArrowheads="1"/>
          </p:cNvSpPr>
          <p:nvPr/>
        </p:nvSpPr>
        <p:spPr bwMode="gray">
          <a:xfrm>
            <a:off x="4842286" y="1651148"/>
            <a:ext cx="3741277" cy="365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Developing Markets Trust</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Emerging Markets Bond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Emerging Markets Small Cap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Foreign Fund</a:t>
            </a:r>
          </a:p>
          <a:p>
            <a:pPr>
              <a:lnSpc>
                <a:spcPts val="1600"/>
              </a:lnSpc>
              <a:spcAft>
                <a:spcPts val="400"/>
              </a:spcAft>
            </a:pPr>
            <a:r>
              <a:rPr lang="en-US" sz="1100" b="1" dirty="0">
                <a:solidFill>
                  <a:srgbClr val="333333"/>
                </a:solidFill>
                <a:latin typeface="Arial" panose="020B0604020202020204" pitchFamily="34" charset="0"/>
                <a:cs typeface="Arial" panose="020B0604020202020204" pitchFamily="34" charset="0"/>
              </a:rPr>
              <a:t>Templeton Frontier Markets Fund³</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Global Balanced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Global Bond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Global Smaller Companies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Global Total Return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Growth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International Bond Fund</a:t>
            </a:r>
          </a:p>
          <a:p>
            <a:pPr eaLnBrk="1" fontAlgn="base" hangingPunct="1">
              <a:lnSpc>
                <a:spcPts val="1600"/>
              </a:lnSpc>
              <a:spcBef>
                <a:spcPct val="0"/>
              </a:spcBef>
              <a:spcAft>
                <a:spcPts val="400"/>
              </a:spcAft>
            </a:pPr>
            <a:r>
              <a:rPr lang="en-US" sz="1100" b="1" dirty="0">
                <a:solidFill>
                  <a:srgbClr val="333333"/>
                </a:solidFill>
                <a:latin typeface="Arial" panose="020B0604020202020204" pitchFamily="34" charset="0"/>
                <a:cs typeface="Arial" panose="020B0604020202020204" pitchFamily="34" charset="0"/>
              </a:rPr>
              <a:t>Templeton World Fund</a:t>
            </a:r>
          </a:p>
        </p:txBody>
      </p:sp>
      <p:sp>
        <p:nvSpPr>
          <p:cNvPr id="5" name="Rectangle 4">
            <a:extLst>
              <a:ext uri="{FF2B5EF4-FFF2-40B4-BE49-F238E27FC236}">
                <a16:creationId xmlns:a16="http://schemas.microsoft.com/office/drawing/2014/main" id="{B72A9767-55FF-4BA1-9694-2487C0819B50}"/>
              </a:ext>
            </a:extLst>
          </p:cNvPr>
          <p:cNvSpPr/>
          <p:nvPr/>
        </p:nvSpPr>
        <p:spPr>
          <a:xfrm>
            <a:off x="1164922" y="5140761"/>
            <a:ext cx="7107121" cy="523220"/>
          </a:xfrm>
          <a:prstGeom prst="rect">
            <a:avLst/>
          </a:prstGeom>
        </p:spPr>
        <p:txBody>
          <a:bodyPr wrap="square">
            <a:spAutoFit/>
          </a:bodyPr>
          <a:lstStyle/>
          <a:p>
            <a:r>
              <a:rPr lang="en-US" sz="1400" dirty="0">
                <a:latin typeface="+mj-lt"/>
              </a:rPr>
              <a:t>Franklin </a:t>
            </a:r>
            <a:r>
              <a:rPr lang="en-US" sz="1400" dirty="0" err="1">
                <a:latin typeface="+mj-lt"/>
              </a:rPr>
              <a:t>LibertyShares</a:t>
            </a:r>
            <a:r>
              <a:rPr lang="en-US" sz="1400" dirty="0">
                <a:latin typeface="+mj-lt"/>
              </a:rPr>
              <a:t> ETF lineup also includes 23 passively-managed ETFs that provide exposure to single-country and regional equity markets at a low cost.</a:t>
            </a:r>
          </a:p>
        </p:txBody>
      </p:sp>
      <p:sp>
        <p:nvSpPr>
          <p:cNvPr id="2" name="TextBox 1">
            <a:extLst>
              <a:ext uri="{FF2B5EF4-FFF2-40B4-BE49-F238E27FC236}">
                <a16:creationId xmlns:a16="http://schemas.microsoft.com/office/drawing/2014/main" id="{83D5E2E6-9091-4390-BF94-D7657D35936F}"/>
              </a:ext>
            </a:extLst>
          </p:cNvPr>
          <p:cNvSpPr txBox="1"/>
          <p:nvPr/>
        </p:nvSpPr>
        <p:spPr>
          <a:xfrm>
            <a:off x="221866" y="5790958"/>
            <a:ext cx="8529891" cy="923330"/>
          </a:xfrm>
          <a:prstGeom prst="rect">
            <a:avLst/>
          </a:prstGeom>
          <a:noFill/>
        </p:spPr>
        <p:txBody>
          <a:bodyPr wrap="square" rtlCol="0">
            <a:spAutoFit/>
          </a:bodyPr>
          <a:lstStyle/>
          <a:p>
            <a:r>
              <a:rPr lang="en-US" sz="900" dirty="0">
                <a:latin typeface="Arial Narrow" panose="020B0606020202030204" pitchFamily="34" charset="0"/>
              </a:rPr>
              <a:t>1.This fund is scheduled to be liquidated on 11/6/19. In preparation for the liquidation, the fund closed to new investors on 8/19/19, and will close to all investors on 11/4/19. Future dates are subject to change. Shareholders may exchange their investment for another Franklin Templeton fund prior to the liquidation.</a:t>
            </a:r>
          </a:p>
          <a:p>
            <a:r>
              <a:rPr lang="en-US" sz="900" dirty="0">
                <a:latin typeface="Arial Narrow" panose="020B0606020202030204" pitchFamily="34" charset="0"/>
              </a:rPr>
              <a:t>2. This fund is proposing to reorganize into Franklin Mutual Global Discovery Fund effective 2/21/20, subject to shareholder approval. In preparation for the proposed reorganization, the fund will close to new investors with limited exceptions on 8/27/19. These dates are subject to change.</a:t>
            </a:r>
          </a:p>
          <a:p>
            <a:r>
              <a:rPr lang="en-US" sz="900" dirty="0">
                <a:latin typeface="Arial Narrow" panose="020B0606020202030204" pitchFamily="34" charset="0"/>
              </a:rPr>
              <a:t>3. Templeton Frontier Markets Fund is expected to be liquidated prior to the fund's 3/31/20 fiscal year-end but may be delayed if unforeseen circumstances arise. In preparation for the liquidation, the fund closed to new investors on 8/19/19. Future dates are subject to change. Shareholders may exchange their investment for another Franklin Templeton fund prior to the liquidation.</a:t>
            </a:r>
          </a:p>
        </p:txBody>
      </p:sp>
    </p:spTree>
    <p:extLst>
      <p:ext uri="{BB962C8B-B14F-4D97-AF65-F5344CB8AC3E}">
        <p14:creationId xmlns:p14="http://schemas.microsoft.com/office/powerpoint/2010/main" val="17395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b="1" dirty="0"/>
              <a:t>How the World is Changing </a:t>
            </a:r>
          </a:p>
          <a:p>
            <a:r>
              <a:rPr lang="en-US" b="1" dirty="0"/>
              <a:t>Our World is More Connected than Ever </a:t>
            </a:r>
          </a:p>
          <a:p>
            <a:r>
              <a:rPr lang="en-US" b="1" dirty="0"/>
              <a:t>Is Your Portfolio as Global as it Should Be?</a:t>
            </a:r>
          </a:p>
          <a:p>
            <a:r>
              <a:rPr lang="en-US" b="1" dirty="0"/>
              <a:t>Global is Core to Franklin Templeton</a:t>
            </a:r>
          </a:p>
        </p:txBody>
      </p:sp>
      <p:sp>
        <p:nvSpPr>
          <p:cNvPr id="2" name="Slide Number Placeholder 1"/>
          <p:cNvSpPr>
            <a:spLocks noGrp="1"/>
          </p:cNvSpPr>
          <p:nvPr>
            <p:ph type="sldNum" sz="quarter" idx="4"/>
          </p:nvPr>
        </p:nvSpPr>
        <p:spPr/>
        <p:txBody>
          <a:bodyPr/>
          <a:lstStyle/>
          <a:p>
            <a:fld id="{8DEE4CCE-E124-4EEF-808B-DF88997C2318}" type="slidenum">
              <a:rPr lang="en-US" smtClean="0"/>
              <a:pPr/>
              <a:t>27</a:t>
            </a:fld>
            <a:endParaRPr lang="en-US" dirty="0"/>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p:txBody>
          <a:bodyPr/>
          <a:lstStyle/>
          <a:p>
            <a:r>
              <a:rPr lang="en-US" dirty="0"/>
              <a:t>Today’s Discussion </a:t>
            </a:r>
          </a:p>
        </p:txBody>
      </p:sp>
      <p:sp>
        <p:nvSpPr>
          <p:cNvPr id="5" name="Text Placeholder 4">
            <a:extLst>
              <a:ext uri="{FF2B5EF4-FFF2-40B4-BE49-F238E27FC236}">
                <a16:creationId xmlns:a16="http://schemas.microsoft.com/office/drawing/2014/main" id="{0CACDAFC-1569-4276-AAF7-EDBFA3ED1096}"/>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141595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28</a:t>
            </a:fld>
            <a:endParaRPr lang="en-US" dirty="0"/>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p:txBody>
          <a:bodyPr/>
          <a:lstStyle/>
          <a:p>
            <a:r>
              <a:rPr lang="en-US" dirty="0"/>
              <a:t>A Few Words About Risk </a:t>
            </a:r>
          </a:p>
        </p:txBody>
      </p:sp>
      <p:sp>
        <p:nvSpPr>
          <p:cNvPr id="8" name="Rectangle 7">
            <a:extLst>
              <a:ext uri="{FF2B5EF4-FFF2-40B4-BE49-F238E27FC236}">
                <a16:creationId xmlns:a16="http://schemas.microsoft.com/office/drawing/2014/main" id="{022CD51C-69C5-4B1B-9EB1-85CC6CA75481}"/>
              </a:ext>
            </a:extLst>
          </p:cNvPr>
          <p:cNvSpPr/>
          <p:nvPr/>
        </p:nvSpPr>
        <p:spPr>
          <a:xfrm>
            <a:off x="152400" y="1069848"/>
            <a:ext cx="8736330" cy="2495427"/>
          </a:xfrm>
          <a:prstGeom prst="rect">
            <a:avLst/>
          </a:prstGeom>
        </p:spPr>
        <p:txBody>
          <a:bodyPr wrap="square">
            <a:spAutoFit/>
          </a:bodyPr>
          <a:lstStyle/>
          <a:p>
            <a:pPr marL="0" lvl="1">
              <a:lnSpc>
                <a:spcPts val="2100"/>
              </a:lnSpc>
              <a:spcAft>
                <a:spcPts val="600"/>
              </a:spcAft>
              <a:buClr>
                <a:srgbClr val="002856"/>
              </a:buClr>
              <a:buSzPct val="120000"/>
            </a:pPr>
            <a:r>
              <a:rPr lang="en-US" sz="1600" dirty="0">
                <a:solidFill>
                  <a:srgbClr val="000000"/>
                </a:solidFill>
              </a:rPr>
              <a:t>All investments involve risks, including possible loss of principal. Special risks are associated with foreign investing, including currency fluctuations, economic instability and political developments. Investments in emerging markets, of which frontier markets are </a:t>
            </a:r>
            <a:r>
              <a:rPr lang="en-US" sz="1600">
                <a:solidFill>
                  <a:srgbClr val="000000"/>
                </a:solidFill>
              </a:rPr>
              <a:t>a subset, </a:t>
            </a:r>
            <a:r>
              <a:rPr lang="en-US" sz="1600" dirty="0">
                <a:solidFill>
                  <a:srgbClr val="000000"/>
                </a:solidFill>
              </a:rPr>
              <a:t>involve heightened risks related to the same factors, in addition to those associated with these markets</a:t>
            </a:r>
            <a:r>
              <a:rPr lang="pl-PL" sz="1600" dirty="0">
                <a:solidFill>
                  <a:srgbClr val="000000"/>
                </a:solidFill>
              </a:rPr>
              <a:t>’</a:t>
            </a:r>
            <a:r>
              <a:rPr lang="en-US" sz="1600" dirty="0">
                <a:solidFill>
                  <a:srgbClr val="000000"/>
                </a:solidFill>
              </a:rPr>
              <a:t> smaller size, lesser liquidity and lack of established legal, political, business and social frameworks to support securities markets. Because these frameworks are typically even less developed in frontier markets, as well as various factors including the increased potential for extreme price volatility, illiquidity, trade barriers and exchange controls, the risks associated with emerging markets are magnified in frontier markets. </a:t>
            </a:r>
          </a:p>
        </p:txBody>
      </p:sp>
    </p:spTree>
    <p:extLst>
      <p:ext uri="{BB962C8B-B14F-4D97-AF65-F5344CB8AC3E}">
        <p14:creationId xmlns:p14="http://schemas.microsoft.com/office/powerpoint/2010/main" val="15253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transition_Berlin_Wall"/>
          <p:cNvPicPr>
            <a:picLocks noChangeAspect="1" noChangeArrowheads="1"/>
          </p:cNvPicPr>
          <p:nvPr/>
        </p:nvPicPr>
        <p:blipFill rotWithShape="1">
          <a:blip r:embed="rId3">
            <a:extLst>
              <a:ext uri="{28A0092B-C50C-407E-A947-70E740481C1C}">
                <a14:useLocalDpi xmlns:a14="http://schemas.microsoft.com/office/drawing/2010/main" val="0"/>
              </a:ext>
            </a:extLst>
          </a:blip>
          <a:srcRect r="13034"/>
          <a:stretch/>
        </p:blipFill>
        <p:spPr bwMode="gray">
          <a:xfrm>
            <a:off x="0" y="0"/>
            <a:ext cx="91755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0"/>
          <p:cNvSpPr/>
          <p:nvPr/>
        </p:nvSpPr>
        <p:spPr>
          <a:xfrm>
            <a:off x="274638" y="3579794"/>
            <a:ext cx="301752" cy="301752"/>
          </a:xfrm>
          <a:custGeom>
            <a:avLst/>
            <a:gdLst>
              <a:gd name="connsiteX0" fmla="*/ 201168 w 301752"/>
              <a:gd name="connsiteY0" fmla="*/ 0 h 301752"/>
              <a:gd name="connsiteX1" fmla="*/ 301752 w 301752"/>
              <a:gd name="connsiteY1" fmla="*/ 0 h 301752"/>
              <a:gd name="connsiteX2" fmla="*/ 301752 w 301752"/>
              <a:gd name="connsiteY2" fmla="*/ 1 h 301752"/>
              <a:gd name="connsiteX3" fmla="*/ 301752 w 301752"/>
              <a:gd name="connsiteY3" fmla="*/ 100585 h 301752"/>
              <a:gd name="connsiteX4" fmla="*/ 301752 w 301752"/>
              <a:gd name="connsiteY4" fmla="*/ 301752 h 301752"/>
              <a:gd name="connsiteX5" fmla="*/ 201168 w 301752"/>
              <a:gd name="connsiteY5" fmla="*/ 301752 h 301752"/>
              <a:gd name="connsiteX6" fmla="*/ 201168 w 301752"/>
              <a:gd name="connsiteY6" fmla="*/ 100585 h 301752"/>
              <a:gd name="connsiteX7" fmla="*/ 0 w 301752"/>
              <a:gd name="connsiteY7" fmla="*/ 100585 h 301752"/>
              <a:gd name="connsiteX8" fmla="*/ 0 w 301752"/>
              <a:gd name="connsiteY8" fmla="*/ 1 h 301752"/>
              <a:gd name="connsiteX9" fmla="*/ 201168 w 301752"/>
              <a:gd name="connsiteY9" fmla="*/ 1 h 3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2" h="301752">
                <a:moveTo>
                  <a:pt x="201168" y="0"/>
                </a:moveTo>
                <a:lnTo>
                  <a:pt x="301752" y="0"/>
                </a:lnTo>
                <a:lnTo>
                  <a:pt x="301752" y="1"/>
                </a:lnTo>
                <a:lnTo>
                  <a:pt x="301752" y="100585"/>
                </a:lnTo>
                <a:lnTo>
                  <a:pt x="301752" y="301752"/>
                </a:lnTo>
                <a:lnTo>
                  <a:pt x="201168" y="301752"/>
                </a:lnTo>
                <a:lnTo>
                  <a:pt x="201168" y="100585"/>
                </a:lnTo>
                <a:lnTo>
                  <a:pt x="0" y="100585"/>
                </a:lnTo>
                <a:lnTo>
                  <a:pt x="0" y="1"/>
                </a:lnTo>
                <a:lnTo>
                  <a:pt x="201168"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p:cNvSpPr/>
          <p:nvPr/>
        </p:nvSpPr>
        <p:spPr>
          <a:xfrm>
            <a:off x="576389" y="1087821"/>
            <a:ext cx="3995611" cy="2467307"/>
          </a:xfrm>
          <a:prstGeom prst="rect">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56973" y="1608808"/>
            <a:ext cx="3299718" cy="1731243"/>
          </a:xfrm>
          <a:prstGeom prst="rect">
            <a:avLst/>
          </a:prstGeom>
          <a:noFill/>
          <a:ln w="15875">
            <a:noFill/>
          </a:ln>
        </p:spPr>
        <p:txBody>
          <a:bodyPr wrap="square" lIns="0" tIns="0" rIns="0" bIns="0" rtlCol="0" anchor="t" anchorCtr="0">
            <a:spAutoFit/>
          </a:bodyPr>
          <a:lstStyle/>
          <a:p>
            <a:pPr>
              <a:lnSpc>
                <a:spcPts val="4500"/>
              </a:lnSpc>
              <a:spcAft>
                <a:spcPts val="1800"/>
              </a:spcAft>
            </a:pPr>
            <a:r>
              <a:rPr lang="en-US" sz="5400" b="1" spc="-20" dirty="0">
                <a:solidFill>
                  <a:schemeClr val="bg1"/>
                </a:solidFill>
                <a:latin typeface="Arial" panose="020B0604020202020204" pitchFamily="34" charset="0"/>
                <a:cs typeface="Arial" panose="020B0604020202020204" pitchFamily="34" charset="0"/>
              </a:rPr>
              <a:t>1989</a:t>
            </a:r>
            <a:br>
              <a:rPr lang="en-US" sz="4000" b="1" spc="-20" dirty="0">
                <a:solidFill>
                  <a:schemeClr val="bg1"/>
                </a:solidFill>
                <a:latin typeface="Arial" panose="020B0604020202020204" pitchFamily="34" charset="0"/>
                <a:cs typeface="Arial" panose="020B0604020202020204" pitchFamily="34" charset="0"/>
              </a:rPr>
            </a:br>
            <a:r>
              <a:rPr lang="en-US" sz="4000" b="1" spc="-20" dirty="0">
                <a:solidFill>
                  <a:schemeClr val="bg1"/>
                </a:solidFill>
                <a:latin typeface="Arial" panose="020B0604020202020204" pitchFamily="34" charset="0"/>
                <a:cs typeface="Arial" panose="020B0604020202020204" pitchFamily="34" charset="0"/>
              </a:rPr>
              <a:t>The Rise </a:t>
            </a:r>
            <a:br>
              <a:rPr lang="en-US" sz="4000" b="1" spc="-20" dirty="0">
                <a:solidFill>
                  <a:schemeClr val="bg1"/>
                </a:solidFill>
                <a:latin typeface="Arial" panose="020B0604020202020204" pitchFamily="34" charset="0"/>
                <a:cs typeface="Arial" panose="020B0604020202020204" pitchFamily="34" charset="0"/>
              </a:rPr>
            </a:br>
            <a:r>
              <a:rPr lang="en-US" sz="4000" b="1" spc="-20" dirty="0">
                <a:solidFill>
                  <a:schemeClr val="bg1"/>
                </a:solidFill>
                <a:latin typeface="Arial" panose="020B0604020202020204" pitchFamily="34" charset="0"/>
                <a:cs typeface="Arial" panose="020B0604020202020204" pitchFamily="34" charset="0"/>
              </a:rPr>
              <a:t>of Capitalism</a:t>
            </a:r>
            <a:endParaRPr lang="en-US" sz="2400" dirty="0">
              <a:solidFill>
                <a:srgbClr val="FFFFFF"/>
              </a:solidFill>
              <a:cs typeface="Geneva" charset="0"/>
            </a:endParaRPr>
          </a:p>
        </p:txBody>
      </p:sp>
    </p:spTree>
    <p:extLst>
      <p:ext uri="{BB962C8B-B14F-4D97-AF65-F5344CB8AC3E}">
        <p14:creationId xmlns:p14="http://schemas.microsoft.com/office/powerpoint/2010/main" val="106054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4088" y="5038725"/>
            <a:ext cx="4114800" cy="914400"/>
          </a:xfrm>
        </p:spPr>
        <p:txBody>
          <a:bodyPr/>
          <a:lstStyle/>
          <a:p>
            <a:r>
              <a:rPr lang="en-US" dirty="0"/>
              <a:t>Franklin Templeton Distributors, Inc.</a:t>
            </a:r>
          </a:p>
          <a:p>
            <a:r>
              <a:rPr lang="en-US" dirty="0"/>
              <a:t>One Franklin Parkway</a:t>
            </a:r>
          </a:p>
          <a:p>
            <a:r>
              <a:rPr lang="en-US" dirty="0"/>
              <a:t>San Mateo, CA 94403-1906</a:t>
            </a:r>
          </a:p>
          <a:p>
            <a:pPr lvl="1"/>
            <a:r>
              <a:rPr lang="en-US" dirty="0"/>
              <a:t>franklintempleton.com</a:t>
            </a:r>
          </a:p>
        </p:txBody>
      </p:sp>
      <p:sp>
        <p:nvSpPr>
          <p:cNvPr id="11" name="Text Placeholder 10">
            <a:extLst>
              <a:ext uri="{FF2B5EF4-FFF2-40B4-BE49-F238E27FC236}">
                <a16:creationId xmlns:a16="http://schemas.microsoft.com/office/drawing/2014/main" id="{11546BDF-351A-4A84-B7B5-E79F3B27B766}"/>
              </a:ext>
            </a:extLst>
          </p:cNvPr>
          <p:cNvSpPr>
            <a:spLocks noGrp="1"/>
          </p:cNvSpPr>
          <p:nvPr>
            <p:ph type="body" sz="quarter" idx="11"/>
          </p:nvPr>
        </p:nvSpPr>
        <p:spPr/>
        <p:txBody>
          <a:bodyPr/>
          <a:lstStyle/>
          <a:p>
            <a:r>
              <a:rPr lang="en-US" dirty="0"/>
              <a:t>GNC PPT 08/19</a:t>
            </a:r>
          </a:p>
        </p:txBody>
      </p:sp>
      <p:sp>
        <p:nvSpPr>
          <p:cNvPr id="7" name="Text Placeholder 3">
            <a:extLst>
              <a:ext uri="{FF2B5EF4-FFF2-40B4-BE49-F238E27FC236}">
                <a16:creationId xmlns:a16="http://schemas.microsoft.com/office/drawing/2014/main" id="{05059139-5D22-410C-8DA7-93007CD62206}"/>
              </a:ext>
            </a:extLst>
          </p:cNvPr>
          <p:cNvSpPr txBox="1">
            <a:spLocks/>
          </p:cNvSpPr>
          <p:nvPr/>
        </p:nvSpPr>
        <p:spPr>
          <a:xfrm>
            <a:off x="274320" y="2588741"/>
            <a:ext cx="8376386" cy="1987724"/>
          </a:xfrm>
          <a:prstGeom prst="rect">
            <a:avLst/>
          </a:prstGeom>
        </p:spPr>
        <p:txBody>
          <a:bodyPr wrap="square" lIns="0" tIns="0" rIns="0" bIns="0" anchor="b" anchorCtr="0">
            <a:sp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900" b="0" i="0" kern="1200">
                <a:solidFill>
                  <a:schemeClr val="tx1"/>
                </a:solidFill>
                <a:latin typeface="Arial Narrow" panose="020B060602020203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5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150"/>
              </a:spcAft>
              <a:buFont typeface="Arial" panose="020B0604020202020204" pitchFamily="34" charset="0"/>
              <a:buNone/>
              <a:defRPr sz="1100" i="1"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400"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lnSpc>
                <a:spcPts val="2100"/>
              </a:lnSpc>
            </a:pPr>
            <a:endParaRPr lang="en-US" sz="1600"/>
          </a:p>
          <a:p>
            <a:pPr lvl="2">
              <a:lnSpc>
                <a:spcPts val="2100"/>
              </a:lnSpc>
              <a:spcAft>
                <a:spcPts val="600"/>
              </a:spcAft>
            </a:pPr>
            <a:r>
              <a:rPr lang="en-US" sz="1600"/>
              <a:t>Investors should carefully consider a fund’s investment goals, risks, charges and </a:t>
            </a:r>
            <a:br>
              <a:rPr lang="en-US" sz="1600"/>
            </a:br>
            <a:r>
              <a:rPr lang="en-US" sz="1600"/>
              <a:t>expenses before investing. To obtain a mutual fund or ETF summary prospectus and/or prospectus, which contains this and other information, talk to your financial advisor, call us </a:t>
            </a:r>
            <a:br>
              <a:rPr lang="en-US" sz="1600"/>
            </a:br>
            <a:r>
              <a:rPr lang="en-US" sz="1600"/>
              <a:t>at (800) DIAL BEN/342-5236 or visit franklintempleton.com. Please carefully read the prospectus before you invest or send money.</a:t>
            </a:r>
          </a:p>
          <a:p>
            <a:pPr lvl="2">
              <a:lnSpc>
                <a:spcPts val="2100"/>
              </a:lnSpc>
            </a:pPr>
            <a:r>
              <a:rPr lang="en-US" sz="1600" i="0"/>
              <a:t>Important data provider notices and terms available at franklintempletondatasources.com</a:t>
            </a:r>
            <a:endParaRPr lang="en-US" sz="1600" i="0" dirty="0"/>
          </a:p>
        </p:txBody>
      </p:sp>
    </p:spTree>
    <p:extLst>
      <p:ext uri="{BB962C8B-B14F-4D97-AF65-F5344CB8AC3E}">
        <p14:creationId xmlns:p14="http://schemas.microsoft.com/office/powerpoint/2010/main" val="1441486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3</a:t>
            </a:fld>
            <a:endParaRPr lang="en-US" dirty="0"/>
          </a:p>
        </p:txBody>
      </p:sp>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What the Markets Looked Like Then and Now </a:t>
            </a:r>
          </a:p>
        </p:txBody>
      </p:sp>
      <p:pic>
        <p:nvPicPr>
          <p:cNvPr id="10" name="Picture 9">
            <a:extLst>
              <a:ext uri="{FF2B5EF4-FFF2-40B4-BE49-F238E27FC236}">
                <a16:creationId xmlns:a16="http://schemas.microsoft.com/office/drawing/2014/main" id="{9EF9B34A-85BC-441A-81E3-8DFE28209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7701"/>
            <a:ext cx="9144000" cy="4602162"/>
          </a:xfrm>
          <a:prstGeom prst="rect">
            <a:avLst/>
          </a:prstGeom>
          <a:noFill/>
          <a:ln>
            <a:noFill/>
          </a:ln>
        </p:spPr>
      </p:pic>
      <p:sp>
        <p:nvSpPr>
          <p:cNvPr id="11" name="Rectangle 10">
            <a:extLst>
              <a:ext uri="{FF2B5EF4-FFF2-40B4-BE49-F238E27FC236}">
                <a16:creationId xmlns:a16="http://schemas.microsoft.com/office/drawing/2014/main" id="{F9FC8DA4-9743-4DE9-BD32-AE15A93BBE69}"/>
              </a:ext>
            </a:extLst>
          </p:cNvPr>
          <p:cNvSpPr/>
          <p:nvPr/>
        </p:nvSpPr>
        <p:spPr>
          <a:xfrm>
            <a:off x="780713" y="2173045"/>
            <a:ext cx="7594899" cy="71000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7EC342E-CEBE-4892-9434-19E9E7E92081}"/>
              </a:ext>
            </a:extLst>
          </p:cNvPr>
          <p:cNvSpPr txBox="1"/>
          <p:nvPr/>
        </p:nvSpPr>
        <p:spPr bwMode="gray">
          <a:xfrm>
            <a:off x="835819" y="2278602"/>
            <a:ext cx="7472362" cy="523875"/>
          </a:xfrm>
          <a:prstGeom prst="rect">
            <a:avLst/>
          </a:prstGeom>
          <a:noFill/>
        </p:spPr>
        <p:txBody>
          <a:bodyPr>
            <a:spAutoFit/>
          </a:bodyPr>
          <a:lstStyle/>
          <a:p>
            <a:pPr algn="ctr" fontAlgn="auto">
              <a:spcBef>
                <a:spcPts val="0"/>
              </a:spcBef>
              <a:spcAft>
                <a:spcPts val="0"/>
              </a:spcAft>
              <a:defRPr/>
            </a:pPr>
            <a:r>
              <a:rPr lang="en-US" sz="2800" b="1" kern="0" dirty="0">
                <a:solidFill>
                  <a:schemeClr val="bg1"/>
                </a:solidFill>
                <a:latin typeface="Arial"/>
                <a:cs typeface="Arial"/>
              </a:rPr>
              <a:t>Hong Kong Hang </a:t>
            </a:r>
            <a:r>
              <a:rPr lang="en-US" sz="2800" b="1" kern="0" dirty="0" err="1">
                <a:solidFill>
                  <a:schemeClr val="bg1"/>
                </a:solidFill>
                <a:latin typeface="Arial"/>
                <a:cs typeface="Arial"/>
              </a:rPr>
              <a:t>Seng</a:t>
            </a:r>
            <a:r>
              <a:rPr lang="en-US" sz="2800" b="1" kern="0" dirty="0">
                <a:solidFill>
                  <a:schemeClr val="bg1"/>
                </a:solidFill>
                <a:latin typeface="Arial"/>
                <a:cs typeface="Arial"/>
              </a:rPr>
              <a:t> Index </a:t>
            </a:r>
          </a:p>
        </p:txBody>
      </p:sp>
      <p:sp>
        <p:nvSpPr>
          <p:cNvPr id="16" name="Rectangle 15">
            <a:extLst>
              <a:ext uri="{FF2B5EF4-FFF2-40B4-BE49-F238E27FC236}">
                <a16:creationId xmlns:a16="http://schemas.microsoft.com/office/drawing/2014/main" id="{9CD0421E-6C65-4723-8DEB-C240144DE0FA}"/>
              </a:ext>
            </a:extLst>
          </p:cNvPr>
          <p:cNvSpPr/>
          <p:nvPr/>
        </p:nvSpPr>
        <p:spPr>
          <a:xfrm>
            <a:off x="781190" y="2956142"/>
            <a:ext cx="3753232" cy="2217107"/>
          </a:xfrm>
          <a:prstGeom prst="rect">
            <a:avLst/>
          </a:prstGeom>
          <a:solidFill>
            <a:srgbClr val="002E6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E2EAF9A-6E4C-4509-8EDD-DA6B32F8CF60}"/>
              </a:ext>
            </a:extLst>
          </p:cNvPr>
          <p:cNvSpPr/>
          <p:nvPr/>
        </p:nvSpPr>
        <p:spPr>
          <a:xfrm>
            <a:off x="4628768" y="2958229"/>
            <a:ext cx="3753232" cy="2217107"/>
          </a:xfrm>
          <a:prstGeom prst="rect">
            <a:avLst/>
          </a:prstGeom>
          <a:solidFill>
            <a:srgbClr val="002E6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36E7497D-EF97-40E4-A6E9-0E657C7A71E6}"/>
              </a:ext>
            </a:extLst>
          </p:cNvPr>
          <p:cNvGraphicFramePr>
            <a:graphicFrameLocks noGrp="1"/>
          </p:cNvGraphicFramePr>
          <p:nvPr>
            <p:extLst>
              <p:ext uri="{D42A27DB-BD31-4B8C-83A1-F6EECF244321}">
                <p14:modId xmlns:p14="http://schemas.microsoft.com/office/powerpoint/2010/main" val="1876273945"/>
              </p:ext>
            </p:extLst>
          </p:nvPr>
        </p:nvGraphicFramePr>
        <p:xfrm>
          <a:off x="748145" y="2903856"/>
          <a:ext cx="7647710" cy="2339287"/>
        </p:xfrm>
        <a:graphic>
          <a:graphicData uri="http://schemas.openxmlformats.org/drawingml/2006/table">
            <a:tbl>
              <a:tblPr firstRow="1" bandRow="1">
                <a:tableStyleId>{3B4B98B0-60AC-42C2-AFA5-B58CD77FA1E5}</a:tableStyleId>
              </a:tblPr>
              <a:tblGrid>
                <a:gridCol w="3823855">
                  <a:extLst>
                    <a:ext uri="{9D8B030D-6E8A-4147-A177-3AD203B41FA5}">
                      <a16:colId xmlns:a16="http://schemas.microsoft.com/office/drawing/2014/main" val="20000"/>
                    </a:ext>
                  </a:extLst>
                </a:gridCol>
                <a:gridCol w="3823855">
                  <a:extLst>
                    <a:ext uri="{9D8B030D-6E8A-4147-A177-3AD203B41FA5}">
                      <a16:colId xmlns:a16="http://schemas.microsoft.com/office/drawing/2014/main" val="20001"/>
                    </a:ext>
                  </a:extLst>
                </a:gridCol>
              </a:tblGrid>
              <a:tr h="2339287">
                <a:tc>
                  <a:txBody>
                    <a:bodyPr/>
                    <a:lstStyle/>
                    <a:p>
                      <a:pPr marL="0" marR="0" lvl="0" indent="0" algn="ctr" defTabSz="914400" rtl="0" eaLnBrk="1" fontAlgn="base" latinLnBrk="0" hangingPunct="1">
                        <a:lnSpc>
                          <a:spcPct val="100000"/>
                        </a:lnSpc>
                        <a:spcBef>
                          <a:spcPct val="0"/>
                        </a:spcBef>
                        <a:spcAft>
                          <a:spcPts val="420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1989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chemeClr val="accent4"/>
                        </a:solidFill>
                        <a:effectLst/>
                        <a:uLnTx/>
                        <a:uFillTx/>
                        <a:latin typeface="Arial" panose="020B0604020202020204" pitchFamily="34" charset="0"/>
                        <a:ea typeface="+mn-ea"/>
                        <a:cs typeface="Arial" panose="020B0604020202020204" pitchFamily="34" charset="0"/>
                      </a:endParaRPr>
                    </a:p>
                    <a:p>
                      <a:pPr algn="ctr" eaLnBrk="1" hangingPunct="1">
                        <a:lnSpc>
                          <a:spcPts val="3600"/>
                        </a:lnSpc>
                      </a:pPr>
                      <a:r>
                        <a:rPr lang="en-US" sz="6000" b="1" dirty="0">
                          <a:solidFill>
                            <a:srgbClr val="F7BB00"/>
                          </a:solidFill>
                          <a:latin typeface="Arial" panose="020B0604020202020204" pitchFamily="34" charset="0"/>
                          <a:cs typeface="Arial" panose="020B0604020202020204" pitchFamily="34" charset="0"/>
                        </a:rPr>
                        <a:t>2,837</a:t>
                      </a:r>
                      <a:endParaRPr lang="en-US" sz="3000" b="1" dirty="0">
                        <a:solidFill>
                          <a:srgbClr val="F7BB00"/>
                        </a:solidFill>
                        <a:latin typeface="Arial" panose="020B0604020202020204" pitchFamily="34" charset="0"/>
                        <a:cs typeface="Arial" panose="020B0604020202020204" pitchFamily="34" charset="0"/>
                      </a:endParaRPr>
                    </a:p>
                  </a:txBody>
                  <a:tcPr marL="0" marR="0" marT="182880" marB="91440">
                    <a:lnL>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ts val="420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06</a:t>
                      </a:r>
                      <a:r>
                        <a:rPr kumimoji="0" lang="pl-PL"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0/19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5FC0EB"/>
                        </a:solidFill>
                        <a:effectLst/>
                        <a:uLnTx/>
                        <a:uFillTx/>
                        <a:latin typeface="Arial" panose="020B0604020202020204" pitchFamily="34" charset="0"/>
                        <a:ea typeface="+mn-ea"/>
                        <a:cs typeface="Arial" panose="020B0604020202020204" pitchFamily="34" charset="0"/>
                      </a:endParaRPr>
                    </a:p>
                    <a:p>
                      <a:pPr algn="ctr" eaLnBrk="1" hangingPunct="1">
                        <a:lnSpc>
                          <a:spcPts val="3600"/>
                        </a:lnSpc>
                      </a:pPr>
                      <a:r>
                        <a:rPr lang="en-US" sz="6000" b="1" dirty="0">
                          <a:solidFill>
                            <a:srgbClr val="F7BB00"/>
                          </a:solidFill>
                          <a:latin typeface="Arial" panose="020B0604020202020204" pitchFamily="34" charset="0"/>
                          <a:cs typeface="Arial" panose="020B0604020202020204" pitchFamily="34" charset="0"/>
                        </a:rPr>
                        <a:t>28,543</a:t>
                      </a:r>
                      <a:endParaRPr lang="en-US" sz="3000" b="1" dirty="0">
                        <a:solidFill>
                          <a:srgbClr val="F7BB00"/>
                        </a:solidFill>
                        <a:latin typeface="Arial" panose="020B0604020202020204" pitchFamily="34" charset="0"/>
                        <a:cs typeface="Arial" panose="020B0604020202020204" pitchFamily="34" charset="0"/>
                      </a:endParaRPr>
                    </a:p>
                  </a:txBody>
                  <a:tcPr marT="182880">
                    <a:lnL w="76200"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9" name="Text Placeholder 5">
            <a:extLst>
              <a:ext uri="{FF2B5EF4-FFF2-40B4-BE49-F238E27FC236}">
                <a16:creationId xmlns:a16="http://schemas.microsoft.com/office/drawing/2014/main" id="{4EF0945E-488E-40F4-809D-BC2C7589691F}"/>
              </a:ext>
            </a:extLst>
          </p:cNvPr>
          <p:cNvSpPr>
            <a:spLocks noGrp="1"/>
          </p:cNvSpPr>
          <p:nvPr>
            <p:ph type="body" sz="quarter" idx="26"/>
          </p:nvPr>
        </p:nvSpPr>
        <p:spPr>
          <a:xfrm>
            <a:off x="274320" y="6556919"/>
            <a:ext cx="8503920" cy="138499"/>
          </a:xfrm>
        </p:spPr>
        <p:txBody>
          <a:bodyPr/>
          <a:lstStyle/>
          <a:p>
            <a:pPr algn="just"/>
            <a:r>
              <a:rPr lang="en-US" dirty="0">
                <a:solidFill>
                  <a:srgbClr val="000000"/>
                </a:solidFill>
                <a:latin typeface="Arial Narrow"/>
                <a:cs typeface="Arial Narrow"/>
              </a:rPr>
              <a:t>Source: The Stock Exchange of Hong Kong Limited, as of June</a:t>
            </a:r>
            <a:r>
              <a:rPr lang="en-US" dirty="0"/>
              <a:t> 30, 2019</a:t>
            </a:r>
            <a:r>
              <a:rPr lang="en-US" dirty="0">
                <a:solidFill>
                  <a:srgbClr val="000000"/>
                </a:solidFill>
                <a:latin typeface="Arial Narrow"/>
                <a:cs typeface="Arial Narrow"/>
              </a:rPr>
              <a:t>. Index levels are in Hong Kong dollars. </a:t>
            </a:r>
          </a:p>
        </p:txBody>
      </p:sp>
    </p:spTree>
    <p:extLst>
      <p:ext uri="{BB962C8B-B14F-4D97-AF65-F5344CB8AC3E}">
        <p14:creationId xmlns:p14="http://schemas.microsoft.com/office/powerpoint/2010/main" val="294209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8DEE4CCE-E124-4EEF-808B-DF88997C2318}" type="slidenum">
              <a:rPr lang="en-US" smtClean="0"/>
              <a:pPr/>
              <a:t>4</a:t>
            </a:fld>
            <a:endParaRPr lang="en-US" dirty="0"/>
          </a:p>
        </p:txBody>
      </p:sp>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What the Markets Looked Like Then and Now </a:t>
            </a:r>
          </a:p>
        </p:txBody>
      </p:sp>
      <p:pic>
        <p:nvPicPr>
          <p:cNvPr id="14" name="Picture 3">
            <a:extLst>
              <a:ext uri="{FF2B5EF4-FFF2-40B4-BE49-F238E27FC236}">
                <a16:creationId xmlns:a16="http://schemas.microsoft.com/office/drawing/2014/main" id="{E1A12F92-DB10-4932-9B3D-B76BBC7F90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gray">
          <a:xfrm>
            <a:off x="0" y="1371600"/>
            <a:ext cx="9144000" cy="456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EB05F44-E63B-4D45-B5AA-222A2C4E1D10}"/>
              </a:ext>
            </a:extLst>
          </p:cNvPr>
          <p:cNvSpPr/>
          <p:nvPr/>
        </p:nvSpPr>
        <p:spPr>
          <a:xfrm>
            <a:off x="780713" y="2173045"/>
            <a:ext cx="7594899" cy="710005"/>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21A6D2A-FB43-449F-95A7-50FF37DC3248}"/>
              </a:ext>
            </a:extLst>
          </p:cNvPr>
          <p:cNvSpPr txBox="1"/>
          <p:nvPr/>
        </p:nvSpPr>
        <p:spPr bwMode="gray">
          <a:xfrm>
            <a:off x="835819" y="2278602"/>
            <a:ext cx="7472362" cy="523875"/>
          </a:xfrm>
          <a:prstGeom prst="rect">
            <a:avLst/>
          </a:prstGeom>
          <a:noFill/>
        </p:spPr>
        <p:txBody>
          <a:bodyPr>
            <a:spAutoFit/>
          </a:bodyPr>
          <a:lstStyle/>
          <a:p>
            <a:pPr algn="ctr" fontAlgn="auto">
              <a:spcBef>
                <a:spcPts val="0"/>
              </a:spcBef>
              <a:spcAft>
                <a:spcPts val="0"/>
              </a:spcAft>
              <a:defRPr/>
            </a:pPr>
            <a:r>
              <a:rPr lang="en-US" sz="2800" b="1" kern="0" dirty="0">
                <a:solidFill>
                  <a:schemeClr val="bg1"/>
                </a:solidFill>
                <a:cs typeface="Arial"/>
              </a:rPr>
              <a:t>Debt to GDP Ratio</a:t>
            </a:r>
          </a:p>
        </p:txBody>
      </p:sp>
      <p:sp>
        <p:nvSpPr>
          <p:cNvPr id="21" name="Rectangle 20">
            <a:extLst>
              <a:ext uri="{FF2B5EF4-FFF2-40B4-BE49-F238E27FC236}">
                <a16:creationId xmlns:a16="http://schemas.microsoft.com/office/drawing/2014/main" id="{50A78055-63CD-459B-88D8-9EAED97AE030}"/>
              </a:ext>
            </a:extLst>
          </p:cNvPr>
          <p:cNvSpPr/>
          <p:nvPr/>
        </p:nvSpPr>
        <p:spPr>
          <a:xfrm>
            <a:off x="781190" y="2956142"/>
            <a:ext cx="3753232" cy="2217107"/>
          </a:xfrm>
          <a:prstGeom prst="rect">
            <a:avLst/>
          </a:prstGeom>
          <a:solidFill>
            <a:srgbClr val="002E6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0C235D-8580-41BB-9396-2AEBDF810C19}"/>
              </a:ext>
            </a:extLst>
          </p:cNvPr>
          <p:cNvSpPr/>
          <p:nvPr/>
        </p:nvSpPr>
        <p:spPr>
          <a:xfrm>
            <a:off x="4628768" y="2958229"/>
            <a:ext cx="3753232" cy="2217107"/>
          </a:xfrm>
          <a:prstGeom prst="rect">
            <a:avLst/>
          </a:prstGeom>
          <a:solidFill>
            <a:srgbClr val="002E6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22">
            <a:extLst>
              <a:ext uri="{FF2B5EF4-FFF2-40B4-BE49-F238E27FC236}">
                <a16:creationId xmlns:a16="http://schemas.microsoft.com/office/drawing/2014/main" id="{65308E2C-F06B-493A-975B-7D2D514278C5}"/>
              </a:ext>
            </a:extLst>
          </p:cNvPr>
          <p:cNvGraphicFramePr>
            <a:graphicFrameLocks noGrp="1"/>
          </p:cNvGraphicFramePr>
          <p:nvPr>
            <p:extLst>
              <p:ext uri="{D42A27DB-BD31-4B8C-83A1-F6EECF244321}">
                <p14:modId xmlns:p14="http://schemas.microsoft.com/office/powerpoint/2010/main" val="2227459761"/>
              </p:ext>
            </p:extLst>
          </p:nvPr>
        </p:nvGraphicFramePr>
        <p:xfrm>
          <a:off x="758903" y="2909681"/>
          <a:ext cx="7647710" cy="2339287"/>
        </p:xfrm>
        <a:graphic>
          <a:graphicData uri="http://schemas.openxmlformats.org/drawingml/2006/table">
            <a:tbl>
              <a:tblPr firstRow="1" bandRow="1">
                <a:tableStyleId>{3B4B98B0-60AC-42C2-AFA5-B58CD77FA1E5}</a:tableStyleId>
              </a:tblPr>
              <a:tblGrid>
                <a:gridCol w="3823855">
                  <a:extLst>
                    <a:ext uri="{9D8B030D-6E8A-4147-A177-3AD203B41FA5}">
                      <a16:colId xmlns:a16="http://schemas.microsoft.com/office/drawing/2014/main" val="20000"/>
                    </a:ext>
                  </a:extLst>
                </a:gridCol>
                <a:gridCol w="3823855">
                  <a:extLst>
                    <a:ext uri="{9D8B030D-6E8A-4147-A177-3AD203B41FA5}">
                      <a16:colId xmlns:a16="http://schemas.microsoft.com/office/drawing/2014/main" val="20001"/>
                    </a:ext>
                  </a:extLst>
                </a:gridCol>
              </a:tblGrid>
              <a:tr h="2339287">
                <a:tc>
                  <a:txBody>
                    <a:bodyPr/>
                    <a:lstStyle/>
                    <a:p>
                      <a:pPr marL="0" marR="0" lvl="0" indent="0" algn="ctr" defTabSz="914400" rtl="0" eaLnBrk="1" fontAlgn="base" latinLnBrk="0" hangingPunct="1">
                        <a:lnSpc>
                          <a:spcPct val="100000"/>
                        </a:lnSpc>
                        <a:spcBef>
                          <a:spcPct val="0"/>
                        </a:spcBef>
                        <a:spcAft>
                          <a:spcPts val="420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charset="0"/>
                          <a:ea typeface="+mn-ea"/>
                          <a:cs typeface="Arial" pitchFamily="34" charset="0"/>
                        </a:rPr>
                        <a:t>2000</a:t>
                      </a:r>
                    </a:p>
                    <a:p>
                      <a:pPr marL="0" marR="0" lvl="0" indent="171450" algn="l" defTabSz="914400" rtl="0" eaLnBrk="1" fontAlgn="base" latinLnBrk="0" hangingPunct="1">
                        <a:lnSpc>
                          <a:spcPts val="2800"/>
                        </a:lnSpc>
                        <a:spcBef>
                          <a:spcPct val="0"/>
                        </a:spcBef>
                        <a:spcAft>
                          <a:spcPts val="1200"/>
                        </a:spcAft>
                        <a:buClrTx/>
                        <a:buSzTx/>
                        <a:buFontTx/>
                        <a:buNone/>
                        <a:tabLst>
                          <a:tab pos="3597275" algn="r"/>
                        </a:tabLst>
                        <a:defRPr/>
                      </a:pP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Developed Markets  </a:t>
                      </a:r>
                      <a:r>
                        <a:rPr kumimoji="0" lang="en-US" sz="2800" b="1" i="0" u="none" strike="noStrike" kern="1200" cap="none" spc="0" normalizeH="0" baseline="0" noProof="0" dirty="0">
                          <a:ln>
                            <a:noFill/>
                          </a:ln>
                          <a:solidFill>
                            <a:srgbClr val="F7BB00"/>
                          </a:solidFill>
                          <a:effectLst/>
                          <a:uLnTx/>
                          <a:uFillTx/>
                          <a:latin typeface="Arial" charset="0"/>
                          <a:ea typeface="+mn-ea"/>
                          <a:cs typeface="Arial" pitchFamily="34" charset="0"/>
                        </a:rPr>
                        <a:t>71</a:t>
                      </a: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a:t>
                      </a:r>
                    </a:p>
                    <a:p>
                      <a:pPr marL="0" marR="0" lvl="0" indent="171450" algn="l" defTabSz="914400" rtl="0" eaLnBrk="1" fontAlgn="base" latinLnBrk="0" hangingPunct="1">
                        <a:lnSpc>
                          <a:spcPts val="2800"/>
                        </a:lnSpc>
                        <a:spcBef>
                          <a:spcPct val="0"/>
                        </a:spcBef>
                        <a:spcAft>
                          <a:spcPct val="0"/>
                        </a:spcAft>
                        <a:buClrTx/>
                        <a:buSzTx/>
                        <a:buFontTx/>
                        <a:buNone/>
                        <a:tabLst>
                          <a:tab pos="3597275" algn="r"/>
                        </a:tabLst>
                        <a:defRPr/>
                      </a:pP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Emerging Markets    </a:t>
                      </a:r>
                      <a:r>
                        <a:rPr kumimoji="0" lang="en-US" sz="2800" b="1" i="0" u="none" strike="noStrike" kern="1200" cap="none" spc="0" normalizeH="0" baseline="0" noProof="0" dirty="0">
                          <a:ln>
                            <a:noFill/>
                          </a:ln>
                          <a:solidFill>
                            <a:srgbClr val="F7BB00"/>
                          </a:solidFill>
                          <a:effectLst/>
                          <a:uLnTx/>
                          <a:uFillTx/>
                          <a:latin typeface="Arial" charset="0"/>
                          <a:ea typeface="+mn-ea"/>
                          <a:cs typeface="Arial" pitchFamily="34" charset="0"/>
                        </a:rPr>
                        <a:t>48</a:t>
                      </a: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a:t>
                      </a:r>
                    </a:p>
                  </a:txBody>
                  <a:tcPr marL="0" marR="0" marT="182880" marB="91440">
                    <a:lnL>
                      <a:noFill/>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ts val="420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charset="0"/>
                          <a:ea typeface="+mn-ea"/>
                          <a:cs typeface="Arial" pitchFamily="34" charset="0"/>
                        </a:rPr>
                        <a:t>2019</a:t>
                      </a:r>
                      <a:endParaRPr kumimoji="0" lang="en-US" sz="3200" b="0" i="0" u="none" strike="noStrike" kern="1200" cap="none" spc="0" normalizeH="0" baseline="30000" noProof="0" dirty="0">
                        <a:ln>
                          <a:noFill/>
                        </a:ln>
                        <a:solidFill>
                          <a:schemeClr val="bg1"/>
                        </a:solidFill>
                        <a:effectLst/>
                        <a:uLnTx/>
                        <a:uFillTx/>
                        <a:latin typeface="Arial" charset="0"/>
                        <a:ea typeface="+mn-ea"/>
                        <a:cs typeface="Arial" pitchFamily="34" charset="0"/>
                      </a:endParaRPr>
                    </a:p>
                    <a:p>
                      <a:pPr marL="61913" marR="0" lvl="0" indent="0" algn="l" defTabSz="914400" rtl="0" eaLnBrk="1" fontAlgn="base" latinLnBrk="0" hangingPunct="1">
                        <a:lnSpc>
                          <a:spcPts val="34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Developed Markets	</a:t>
                      </a:r>
                      <a:r>
                        <a:rPr kumimoji="0" lang="en-US" sz="2800" b="1" i="0" u="none" strike="noStrike" kern="1200" cap="none" spc="0" normalizeH="0" baseline="0" noProof="0" dirty="0">
                          <a:ln>
                            <a:noFill/>
                          </a:ln>
                          <a:solidFill>
                            <a:srgbClr val="F7BB00"/>
                          </a:solidFill>
                          <a:effectLst/>
                          <a:uLnTx/>
                          <a:uFillTx/>
                          <a:latin typeface="Arial" charset="0"/>
                          <a:ea typeface="+mn-ea"/>
                          <a:cs typeface="Arial" pitchFamily="34" charset="0"/>
                        </a:rPr>
                        <a:t>103</a:t>
                      </a: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a:t>
                      </a:r>
                    </a:p>
                    <a:p>
                      <a:pPr marL="61913" marR="0" lvl="0" indent="0" algn="l" defTabSz="914400" rtl="0" eaLnBrk="1" fontAlgn="base" latinLnBrk="0" hangingPunct="1">
                        <a:lnSpc>
                          <a:spcPts val="3400"/>
                        </a:lnSpc>
                        <a:spcBef>
                          <a:spcPct val="0"/>
                        </a:spcBef>
                        <a:spcAft>
                          <a:spcPts val="600"/>
                        </a:spcAft>
                        <a:buClrTx/>
                        <a:buSzTx/>
                        <a:buFontTx/>
                        <a:buNone/>
                        <a:tabLst>
                          <a:tab pos="3548063" algn="r"/>
                        </a:tabLst>
                        <a:defRPr/>
                      </a:pP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Emerging Markets    	</a:t>
                      </a:r>
                      <a:r>
                        <a:rPr kumimoji="0" lang="en-US" sz="2800" b="1" i="0" u="none" strike="noStrike" kern="1200" cap="none" spc="0" normalizeH="0" baseline="0" noProof="0" dirty="0">
                          <a:ln>
                            <a:noFill/>
                          </a:ln>
                          <a:solidFill>
                            <a:srgbClr val="F7BB00"/>
                          </a:solidFill>
                          <a:effectLst/>
                          <a:uLnTx/>
                          <a:uFillTx/>
                          <a:latin typeface="Arial" charset="0"/>
                          <a:ea typeface="+mn-ea"/>
                          <a:cs typeface="Arial" pitchFamily="34" charset="0"/>
                        </a:rPr>
                        <a:t>53</a:t>
                      </a:r>
                      <a:r>
                        <a:rPr kumimoji="0" lang="en-US" sz="2200" b="1" i="0" u="none" strike="noStrike" kern="1200" cap="none" spc="0" normalizeH="0" baseline="0" noProof="0" dirty="0">
                          <a:ln>
                            <a:noFill/>
                          </a:ln>
                          <a:solidFill>
                            <a:srgbClr val="F7BB00"/>
                          </a:solidFill>
                          <a:effectLst/>
                          <a:uLnTx/>
                          <a:uFillTx/>
                          <a:latin typeface="Arial" charset="0"/>
                          <a:ea typeface="+mn-ea"/>
                          <a:cs typeface="Arial" pitchFamily="34" charset="0"/>
                        </a:rPr>
                        <a:t>%</a:t>
                      </a:r>
                    </a:p>
                  </a:txBody>
                  <a:tcPr marT="182880">
                    <a:lnL w="76200"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4" name="Text Placeholder 3">
            <a:extLst>
              <a:ext uri="{FF2B5EF4-FFF2-40B4-BE49-F238E27FC236}">
                <a16:creationId xmlns:a16="http://schemas.microsoft.com/office/drawing/2014/main" id="{C459DB94-EE68-4B0E-A78E-52B5BE285B68}"/>
              </a:ext>
            </a:extLst>
          </p:cNvPr>
          <p:cNvSpPr>
            <a:spLocks noGrp="1"/>
          </p:cNvSpPr>
          <p:nvPr>
            <p:ph type="body" sz="quarter" idx="26"/>
          </p:nvPr>
        </p:nvSpPr>
        <p:spPr>
          <a:xfrm>
            <a:off x="274320" y="6266375"/>
            <a:ext cx="8503920" cy="276999"/>
          </a:xfrm>
        </p:spPr>
        <p:txBody>
          <a:bodyPr/>
          <a:lstStyle/>
          <a:p>
            <a:r>
              <a:rPr lang="en-US" dirty="0"/>
              <a:t>Source: International Money Fund, World Economic Outlook Database, as of April 2019. Most recent data available.</a:t>
            </a:r>
            <a:r>
              <a:rPr lang="pl-PL" dirty="0"/>
              <a:t> </a:t>
            </a:r>
            <a:r>
              <a:rPr lang="en-US" dirty="0"/>
              <a:t>Public Debt (% of GDP) is represented by General Government Gross Debt (% of GDP). Developed Markets are represented by Advanced Economies as defined by the IMF; Emerging Markets are represented by Emerging </a:t>
            </a:r>
            <a:r>
              <a:rPr lang="pl-PL" dirty="0"/>
              <a:t>M</a:t>
            </a:r>
            <a:r>
              <a:rPr lang="en-US" dirty="0" err="1"/>
              <a:t>arket</a:t>
            </a:r>
            <a:r>
              <a:rPr lang="en-US" dirty="0"/>
              <a:t> and Developing Economies as defined by the IMF</a:t>
            </a:r>
            <a:r>
              <a:rPr lang="pl-PL" dirty="0"/>
              <a:t>.</a:t>
            </a:r>
            <a:endParaRPr lang="en-US" dirty="0"/>
          </a:p>
        </p:txBody>
      </p:sp>
    </p:spTree>
    <p:extLst>
      <p:ext uri="{BB962C8B-B14F-4D97-AF65-F5344CB8AC3E}">
        <p14:creationId xmlns:p14="http://schemas.microsoft.com/office/powerpoint/2010/main" val="199058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US" b="1" dirty="0"/>
              <a:t>How the World is Changing </a:t>
            </a:r>
          </a:p>
          <a:p>
            <a:r>
              <a:rPr lang="en-US" b="1" dirty="0"/>
              <a:t>Our World is More Connected than Ever </a:t>
            </a:r>
          </a:p>
          <a:p>
            <a:r>
              <a:rPr lang="en-US" b="1" dirty="0"/>
              <a:t>Is Your Portfolio as Global as it Should Be?</a:t>
            </a:r>
          </a:p>
          <a:p>
            <a:r>
              <a:rPr lang="en-US" b="1" dirty="0"/>
              <a:t>Global is Core to Franklin Templeton</a:t>
            </a:r>
          </a:p>
        </p:txBody>
      </p:sp>
      <p:sp>
        <p:nvSpPr>
          <p:cNvPr id="2" name="Slide Number Placeholder 1"/>
          <p:cNvSpPr>
            <a:spLocks noGrp="1"/>
          </p:cNvSpPr>
          <p:nvPr>
            <p:ph type="sldNum" sz="quarter" idx="4"/>
          </p:nvPr>
        </p:nvSpPr>
        <p:spPr/>
        <p:txBody>
          <a:bodyPr/>
          <a:lstStyle/>
          <a:p>
            <a:fld id="{8DEE4CCE-E124-4EEF-808B-DF88997C2318}" type="slidenum">
              <a:rPr lang="en-US" smtClean="0"/>
              <a:pPr/>
              <a:t>5</a:t>
            </a:fld>
            <a:endParaRPr lang="en-US" dirty="0"/>
          </a:p>
        </p:txBody>
      </p:sp>
      <p:sp>
        <p:nvSpPr>
          <p:cNvPr id="14" name="Text Placeholder 13">
            <a:extLst>
              <a:ext uri="{FF2B5EF4-FFF2-40B4-BE49-F238E27FC236}">
                <a16:creationId xmlns:a16="http://schemas.microsoft.com/office/drawing/2014/main" id="{189FCE3E-3881-49B4-B201-2135541DF822}"/>
              </a:ext>
            </a:extLst>
          </p:cNvPr>
          <p:cNvSpPr>
            <a:spLocks noGrp="1"/>
          </p:cNvSpPr>
          <p:nvPr>
            <p:ph type="body" sz="quarter" idx="32"/>
          </p:nvPr>
        </p:nvSpPr>
        <p:spPr/>
        <p:txBody>
          <a:bodyPr/>
          <a:lstStyle/>
          <a:p>
            <a:r>
              <a:rPr lang="en-US" dirty="0"/>
              <a:t>Today’s Discussion </a:t>
            </a:r>
          </a:p>
        </p:txBody>
      </p:sp>
    </p:spTree>
    <p:extLst>
      <p:ext uri="{BB962C8B-B14F-4D97-AF65-F5344CB8AC3E}">
        <p14:creationId xmlns:p14="http://schemas.microsoft.com/office/powerpoint/2010/main" val="290847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2038066" y="2573411"/>
            <a:ext cx="5110877" cy="1692771"/>
          </a:xfrm>
        </p:spPr>
        <p:txBody>
          <a:bodyPr/>
          <a:lstStyle/>
          <a:p>
            <a:r>
              <a:rPr lang="en-US" dirty="0"/>
              <a:t>How the World </a:t>
            </a:r>
            <a:br>
              <a:rPr lang="en-US" dirty="0"/>
            </a:br>
            <a:r>
              <a:rPr lang="en-US" dirty="0"/>
              <a:t>Is Changing</a:t>
            </a:r>
          </a:p>
        </p:txBody>
      </p:sp>
      <p:sp>
        <p:nvSpPr>
          <p:cNvPr id="12" name="Picture Placeholder 11"/>
          <p:cNvSpPr>
            <a:spLocks noGrp="1"/>
          </p:cNvSpPr>
          <p:nvPr>
            <p:ph type="pic" sz="quarter" idx="12"/>
          </p:nvPr>
        </p:nvSpPr>
        <p:spPr>
          <a:xfrm>
            <a:off x="1730829" y="4268187"/>
            <a:ext cx="301752" cy="301752"/>
          </a:xfrm>
        </p:spPr>
      </p:sp>
    </p:spTree>
    <p:extLst>
      <p:ext uri="{BB962C8B-B14F-4D97-AF65-F5344CB8AC3E}">
        <p14:creationId xmlns:p14="http://schemas.microsoft.com/office/powerpoint/2010/main" val="725135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The World’s Middle Class is Growing </a:t>
            </a:r>
          </a:p>
        </p:txBody>
      </p:sp>
      <p:sp>
        <p:nvSpPr>
          <p:cNvPr id="10" name="Rectangle 9">
            <a:extLst>
              <a:ext uri="{FF2B5EF4-FFF2-40B4-BE49-F238E27FC236}">
                <a16:creationId xmlns:a16="http://schemas.microsoft.com/office/drawing/2014/main" id="{E78CD570-A8FE-4D20-8295-A9E295239B94}"/>
              </a:ext>
            </a:extLst>
          </p:cNvPr>
          <p:cNvSpPr/>
          <p:nvPr/>
        </p:nvSpPr>
        <p:spPr>
          <a:xfrm>
            <a:off x="7073964" y="1946007"/>
            <a:ext cx="1809429" cy="3911048"/>
          </a:xfrm>
          <a:prstGeom prst="rect">
            <a:avLst/>
          </a:prstGeom>
          <a:solidFill>
            <a:srgbClr val="DFF0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9">
            <a:extLst>
              <a:ext uri="{FF2B5EF4-FFF2-40B4-BE49-F238E27FC236}">
                <a16:creationId xmlns:a16="http://schemas.microsoft.com/office/drawing/2014/main" id="{96B60F3E-FA79-4B08-8827-66C917AF615A}"/>
              </a:ext>
            </a:extLst>
          </p:cNvPr>
          <p:cNvSpPr/>
          <p:nvPr/>
        </p:nvSpPr>
        <p:spPr>
          <a:xfrm>
            <a:off x="7529453" y="2742534"/>
            <a:ext cx="573381" cy="566791"/>
          </a:xfrm>
          <a:custGeom>
            <a:avLst/>
            <a:gdLst>
              <a:gd name="connsiteX0" fmla="*/ 0 w 1089764"/>
              <a:gd name="connsiteY0" fmla="*/ 1077239 h 1077239"/>
              <a:gd name="connsiteX1" fmla="*/ 1089764 w 1089764"/>
              <a:gd name="connsiteY1" fmla="*/ 0 h 1077239"/>
            </a:gdLst>
            <a:ahLst/>
            <a:cxnLst>
              <a:cxn ang="0">
                <a:pos x="connsiteX0" y="connsiteY0"/>
              </a:cxn>
              <a:cxn ang="0">
                <a:pos x="connsiteX1" y="connsiteY1"/>
              </a:cxn>
            </a:cxnLst>
            <a:rect l="l" t="t" r="r" b="b"/>
            <a:pathLst>
              <a:path w="1089764" h="1077239">
                <a:moveTo>
                  <a:pt x="0" y="1077239"/>
                </a:moveTo>
                <a:lnTo>
                  <a:pt x="1089764" y="0"/>
                </a:lnTo>
              </a:path>
            </a:pathLst>
          </a:cu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C42D209-A68E-45B6-A779-78C39C704CEE}"/>
              </a:ext>
            </a:extLst>
          </p:cNvPr>
          <p:cNvSpPr txBox="1"/>
          <p:nvPr/>
        </p:nvSpPr>
        <p:spPr>
          <a:xfrm>
            <a:off x="864677"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1965</a:t>
            </a:r>
          </a:p>
        </p:txBody>
      </p:sp>
      <p:sp>
        <p:nvSpPr>
          <p:cNvPr id="16" name="TextBox 15">
            <a:extLst>
              <a:ext uri="{FF2B5EF4-FFF2-40B4-BE49-F238E27FC236}">
                <a16:creationId xmlns:a16="http://schemas.microsoft.com/office/drawing/2014/main" id="{A516A6AE-2F54-47E0-94E2-E0A374624DC5}"/>
              </a:ext>
            </a:extLst>
          </p:cNvPr>
          <p:cNvSpPr txBox="1"/>
          <p:nvPr/>
        </p:nvSpPr>
        <p:spPr>
          <a:xfrm>
            <a:off x="1951441"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1975</a:t>
            </a:r>
          </a:p>
        </p:txBody>
      </p:sp>
      <p:sp>
        <p:nvSpPr>
          <p:cNvPr id="17" name="TextBox 16">
            <a:extLst>
              <a:ext uri="{FF2B5EF4-FFF2-40B4-BE49-F238E27FC236}">
                <a16:creationId xmlns:a16="http://schemas.microsoft.com/office/drawing/2014/main" id="{8451D32F-7897-4635-98D7-5A50D3430926}"/>
              </a:ext>
            </a:extLst>
          </p:cNvPr>
          <p:cNvSpPr txBox="1"/>
          <p:nvPr/>
        </p:nvSpPr>
        <p:spPr>
          <a:xfrm>
            <a:off x="3038205"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1985</a:t>
            </a:r>
          </a:p>
        </p:txBody>
      </p:sp>
      <p:sp>
        <p:nvSpPr>
          <p:cNvPr id="18" name="TextBox 17">
            <a:extLst>
              <a:ext uri="{FF2B5EF4-FFF2-40B4-BE49-F238E27FC236}">
                <a16:creationId xmlns:a16="http://schemas.microsoft.com/office/drawing/2014/main" id="{43933E15-FD5C-403A-8315-BEA619E23651}"/>
              </a:ext>
            </a:extLst>
          </p:cNvPr>
          <p:cNvSpPr txBox="1"/>
          <p:nvPr/>
        </p:nvSpPr>
        <p:spPr>
          <a:xfrm>
            <a:off x="4124969"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1995</a:t>
            </a:r>
          </a:p>
        </p:txBody>
      </p:sp>
      <p:sp>
        <p:nvSpPr>
          <p:cNvPr id="19" name="TextBox 18">
            <a:extLst>
              <a:ext uri="{FF2B5EF4-FFF2-40B4-BE49-F238E27FC236}">
                <a16:creationId xmlns:a16="http://schemas.microsoft.com/office/drawing/2014/main" id="{59C422D0-B164-413D-88A4-33DC6E0D077D}"/>
              </a:ext>
            </a:extLst>
          </p:cNvPr>
          <p:cNvSpPr txBox="1"/>
          <p:nvPr/>
        </p:nvSpPr>
        <p:spPr>
          <a:xfrm>
            <a:off x="5211733"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2005</a:t>
            </a:r>
          </a:p>
        </p:txBody>
      </p:sp>
      <p:sp>
        <p:nvSpPr>
          <p:cNvPr id="20" name="TextBox 19">
            <a:extLst>
              <a:ext uri="{FF2B5EF4-FFF2-40B4-BE49-F238E27FC236}">
                <a16:creationId xmlns:a16="http://schemas.microsoft.com/office/drawing/2014/main" id="{8FA8F145-59A9-4AE3-9311-554BDA1AD902}"/>
              </a:ext>
            </a:extLst>
          </p:cNvPr>
          <p:cNvSpPr txBox="1"/>
          <p:nvPr/>
        </p:nvSpPr>
        <p:spPr>
          <a:xfrm>
            <a:off x="6298497"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2015</a:t>
            </a:r>
          </a:p>
        </p:txBody>
      </p:sp>
      <p:sp>
        <p:nvSpPr>
          <p:cNvPr id="21" name="TextBox 20">
            <a:extLst>
              <a:ext uri="{FF2B5EF4-FFF2-40B4-BE49-F238E27FC236}">
                <a16:creationId xmlns:a16="http://schemas.microsoft.com/office/drawing/2014/main" id="{B7DBDF87-006A-419C-BE4C-11E1D2FBD134}"/>
              </a:ext>
            </a:extLst>
          </p:cNvPr>
          <p:cNvSpPr txBox="1"/>
          <p:nvPr/>
        </p:nvSpPr>
        <p:spPr>
          <a:xfrm>
            <a:off x="8102835"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2030</a:t>
            </a:r>
          </a:p>
        </p:txBody>
      </p:sp>
      <p:cxnSp>
        <p:nvCxnSpPr>
          <p:cNvPr id="22" name="Straight Connector 21">
            <a:extLst>
              <a:ext uri="{FF2B5EF4-FFF2-40B4-BE49-F238E27FC236}">
                <a16:creationId xmlns:a16="http://schemas.microsoft.com/office/drawing/2014/main" id="{9826C9FA-7709-4DA2-A515-7B238A6DFB6A}"/>
              </a:ext>
            </a:extLst>
          </p:cNvPr>
          <p:cNvCxnSpPr/>
          <p:nvPr/>
        </p:nvCxnSpPr>
        <p:spPr>
          <a:xfrm>
            <a:off x="609600" y="5854192"/>
            <a:ext cx="826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A4BA67F-C088-47E5-A476-2A9CF3241DCA}"/>
              </a:ext>
            </a:extLst>
          </p:cNvPr>
          <p:cNvCxnSpPr/>
          <p:nvPr/>
        </p:nvCxnSpPr>
        <p:spPr>
          <a:xfrm>
            <a:off x="609600" y="4553372"/>
            <a:ext cx="8260593" cy="0"/>
          </a:xfrm>
          <a:prstGeom prst="line">
            <a:avLst/>
          </a:prstGeom>
          <a:ln>
            <a:solidFill>
              <a:srgbClr val="C9C9C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64AF967-D4A7-4FA4-A9F6-DB75FE915E44}"/>
              </a:ext>
            </a:extLst>
          </p:cNvPr>
          <p:cNvCxnSpPr/>
          <p:nvPr/>
        </p:nvCxnSpPr>
        <p:spPr>
          <a:xfrm>
            <a:off x="609600" y="3252551"/>
            <a:ext cx="8260593" cy="0"/>
          </a:xfrm>
          <a:prstGeom prst="line">
            <a:avLst/>
          </a:prstGeom>
          <a:ln>
            <a:solidFill>
              <a:srgbClr val="C9C9C9"/>
            </a:solidFill>
          </a:ln>
        </p:spPr>
        <p:style>
          <a:lnRef idx="1">
            <a:schemeClr val="accent1"/>
          </a:lnRef>
          <a:fillRef idx="0">
            <a:schemeClr val="accent1"/>
          </a:fillRef>
          <a:effectRef idx="0">
            <a:schemeClr val="accent1"/>
          </a:effectRef>
          <a:fontRef idx="minor">
            <a:schemeClr val="tx1"/>
          </a:fontRef>
        </p:style>
      </p:cxnSp>
      <p:sp>
        <p:nvSpPr>
          <p:cNvPr id="25" name="Slide Number Placeholder 2">
            <a:extLst>
              <a:ext uri="{FF2B5EF4-FFF2-40B4-BE49-F238E27FC236}">
                <a16:creationId xmlns:a16="http://schemas.microsoft.com/office/drawing/2014/main" id="{DC296CD9-2A3E-4AEE-8EE7-AD71AC75742B}"/>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7</a:t>
            </a:fld>
            <a:endParaRPr lang="en-US" dirty="0"/>
          </a:p>
        </p:txBody>
      </p:sp>
      <p:sp>
        <p:nvSpPr>
          <p:cNvPr id="26" name="Text Placeholder 7">
            <a:extLst>
              <a:ext uri="{FF2B5EF4-FFF2-40B4-BE49-F238E27FC236}">
                <a16:creationId xmlns:a16="http://schemas.microsoft.com/office/drawing/2014/main" id="{FB563B31-AE0B-4655-BF03-AD3C401F8A95}"/>
              </a:ext>
            </a:extLst>
          </p:cNvPr>
          <p:cNvSpPr>
            <a:spLocks noGrp="1"/>
          </p:cNvSpPr>
          <p:nvPr>
            <p:ph type="body" sz="quarter" idx="26"/>
          </p:nvPr>
        </p:nvSpPr>
        <p:spPr>
          <a:xfrm>
            <a:off x="274320" y="6556919"/>
            <a:ext cx="8503920" cy="138499"/>
          </a:xfrm>
        </p:spPr>
        <p:txBody>
          <a:bodyPr/>
          <a:lstStyle/>
          <a:p>
            <a:r>
              <a:rPr lang="en-US" dirty="0"/>
              <a:t>Sources: </a:t>
            </a:r>
            <a:r>
              <a:rPr lang="en-US" dirty="0" err="1"/>
              <a:t>Homi</a:t>
            </a:r>
            <a:r>
              <a:rPr lang="en-US" dirty="0"/>
              <a:t> </a:t>
            </a:r>
            <a:r>
              <a:rPr lang="en-US" dirty="0" err="1"/>
              <a:t>Kharas</a:t>
            </a:r>
            <a:r>
              <a:rPr lang="en-US" dirty="0"/>
              <a:t>, Brookings Institution, 2017. Most recent data available.</a:t>
            </a:r>
          </a:p>
        </p:txBody>
      </p:sp>
      <p:sp>
        <p:nvSpPr>
          <p:cNvPr id="27" name="TextBox 26">
            <a:extLst>
              <a:ext uri="{FF2B5EF4-FFF2-40B4-BE49-F238E27FC236}">
                <a16:creationId xmlns:a16="http://schemas.microsoft.com/office/drawing/2014/main" id="{063971FC-13BD-4A51-A180-AB9C7D21077C}"/>
              </a:ext>
            </a:extLst>
          </p:cNvPr>
          <p:cNvSpPr txBox="1"/>
          <p:nvPr/>
        </p:nvSpPr>
        <p:spPr>
          <a:xfrm>
            <a:off x="7099563" y="1654007"/>
            <a:ext cx="1783830" cy="246221"/>
          </a:xfrm>
          <a:prstGeom prst="rect">
            <a:avLst/>
          </a:prstGeom>
          <a:noFill/>
        </p:spPr>
        <p:txBody>
          <a:bodyPr wrap="square" lIns="0" tIns="0" rIns="0" bIns="0" rtlCol="0">
            <a:spAutoFit/>
          </a:bodyPr>
          <a:lstStyle/>
          <a:p>
            <a:pPr algn="ctr"/>
            <a:r>
              <a:rPr lang="en-US" sz="1600" b="1" dirty="0"/>
              <a:t>PROJECTED</a:t>
            </a:r>
          </a:p>
        </p:txBody>
      </p:sp>
      <p:sp>
        <p:nvSpPr>
          <p:cNvPr id="28" name="Freeform 1">
            <a:extLst>
              <a:ext uri="{FF2B5EF4-FFF2-40B4-BE49-F238E27FC236}">
                <a16:creationId xmlns:a16="http://schemas.microsoft.com/office/drawing/2014/main" id="{4C10D9F7-EA11-46C3-A5E2-823E1330F7C8}"/>
              </a:ext>
            </a:extLst>
          </p:cNvPr>
          <p:cNvSpPr/>
          <p:nvPr/>
        </p:nvSpPr>
        <p:spPr>
          <a:xfrm>
            <a:off x="1077238" y="5128016"/>
            <a:ext cx="1102290" cy="125261"/>
          </a:xfrm>
          <a:custGeom>
            <a:avLst/>
            <a:gdLst>
              <a:gd name="connsiteX0" fmla="*/ 0 w 1102290"/>
              <a:gd name="connsiteY0" fmla="*/ 125261 h 125261"/>
              <a:gd name="connsiteX1" fmla="*/ 1102290 w 1102290"/>
              <a:gd name="connsiteY1" fmla="*/ 0 h 125261"/>
            </a:gdLst>
            <a:ahLst/>
            <a:cxnLst>
              <a:cxn ang="0">
                <a:pos x="connsiteX0" y="connsiteY0"/>
              </a:cxn>
              <a:cxn ang="0">
                <a:pos x="connsiteX1" y="connsiteY1"/>
              </a:cxn>
            </a:cxnLst>
            <a:rect l="l" t="t" r="r" b="b"/>
            <a:pathLst>
              <a:path w="1102290" h="125261">
                <a:moveTo>
                  <a:pt x="0" y="125261"/>
                </a:moveTo>
                <a:lnTo>
                  <a:pt x="1102290" y="0"/>
                </a:lnTo>
              </a:path>
            </a:pathLst>
          </a:custGeom>
          <a:noFill/>
          <a:ln w="31750">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3">
            <a:extLst>
              <a:ext uri="{FF2B5EF4-FFF2-40B4-BE49-F238E27FC236}">
                <a16:creationId xmlns:a16="http://schemas.microsoft.com/office/drawing/2014/main" id="{9F4DA891-AA28-4CF9-BB90-D9AF9E2ECA53}"/>
              </a:ext>
            </a:extLst>
          </p:cNvPr>
          <p:cNvSpPr/>
          <p:nvPr/>
        </p:nvSpPr>
        <p:spPr>
          <a:xfrm>
            <a:off x="2254684" y="5102964"/>
            <a:ext cx="1002082" cy="12526"/>
          </a:xfrm>
          <a:custGeom>
            <a:avLst/>
            <a:gdLst>
              <a:gd name="connsiteX0" fmla="*/ 0 w 1002082"/>
              <a:gd name="connsiteY0" fmla="*/ 0 h 12526"/>
              <a:gd name="connsiteX1" fmla="*/ 1002082 w 1002082"/>
              <a:gd name="connsiteY1" fmla="*/ 12526 h 12526"/>
            </a:gdLst>
            <a:ahLst/>
            <a:cxnLst>
              <a:cxn ang="0">
                <a:pos x="connsiteX0" y="connsiteY0"/>
              </a:cxn>
              <a:cxn ang="0">
                <a:pos x="connsiteX1" y="connsiteY1"/>
              </a:cxn>
            </a:cxnLst>
            <a:rect l="l" t="t" r="r" b="b"/>
            <a:pathLst>
              <a:path w="1002082" h="12526">
                <a:moveTo>
                  <a:pt x="0" y="0"/>
                </a:moveTo>
                <a:lnTo>
                  <a:pt x="1002082" y="12526"/>
                </a:lnTo>
              </a:path>
            </a:pathLst>
          </a:custGeom>
          <a:noFill/>
          <a:ln w="31750">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146E7014-4977-4572-98CA-732CD9F4B3E2}"/>
              </a:ext>
            </a:extLst>
          </p:cNvPr>
          <p:cNvSpPr/>
          <p:nvPr/>
        </p:nvSpPr>
        <p:spPr>
          <a:xfrm>
            <a:off x="3344449" y="5027808"/>
            <a:ext cx="1039660" cy="125260"/>
          </a:xfrm>
          <a:custGeom>
            <a:avLst/>
            <a:gdLst>
              <a:gd name="connsiteX0" fmla="*/ 0 w 1039660"/>
              <a:gd name="connsiteY0" fmla="*/ 125260 h 125260"/>
              <a:gd name="connsiteX1" fmla="*/ 1039660 w 1039660"/>
              <a:gd name="connsiteY1" fmla="*/ 0 h 125260"/>
            </a:gdLst>
            <a:ahLst/>
            <a:cxnLst>
              <a:cxn ang="0">
                <a:pos x="connsiteX0" y="connsiteY0"/>
              </a:cxn>
              <a:cxn ang="0">
                <a:pos x="connsiteX1" y="connsiteY1"/>
              </a:cxn>
            </a:cxnLst>
            <a:rect l="l" t="t" r="r" b="b"/>
            <a:pathLst>
              <a:path w="1039660" h="125260">
                <a:moveTo>
                  <a:pt x="0" y="125260"/>
                </a:moveTo>
                <a:lnTo>
                  <a:pt x="1039660" y="0"/>
                </a:lnTo>
              </a:path>
            </a:pathLst>
          </a:custGeom>
          <a:noFill/>
          <a:ln w="31750">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6">
            <a:extLst>
              <a:ext uri="{FF2B5EF4-FFF2-40B4-BE49-F238E27FC236}">
                <a16:creationId xmlns:a16="http://schemas.microsoft.com/office/drawing/2014/main" id="{69472FD8-EAE3-437C-B649-1B3AF42AAED1}"/>
              </a:ext>
            </a:extLst>
          </p:cNvPr>
          <p:cNvSpPr/>
          <p:nvPr/>
        </p:nvSpPr>
        <p:spPr>
          <a:xfrm>
            <a:off x="4446739" y="4902548"/>
            <a:ext cx="926926" cy="175364"/>
          </a:xfrm>
          <a:custGeom>
            <a:avLst/>
            <a:gdLst>
              <a:gd name="connsiteX0" fmla="*/ 0 w 926926"/>
              <a:gd name="connsiteY0" fmla="*/ 175364 h 175364"/>
              <a:gd name="connsiteX1" fmla="*/ 926926 w 926926"/>
              <a:gd name="connsiteY1" fmla="*/ 0 h 175364"/>
            </a:gdLst>
            <a:ahLst/>
            <a:cxnLst>
              <a:cxn ang="0">
                <a:pos x="connsiteX0" y="connsiteY0"/>
              </a:cxn>
              <a:cxn ang="0">
                <a:pos x="connsiteX1" y="connsiteY1"/>
              </a:cxn>
            </a:cxnLst>
            <a:rect l="l" t="t" r="r" b="b"/>
            <a:pathLst>
              <a:path w="926926" h="175364">
                <a:moveTo>
                  <a:pt x="0" y="175364"/>
                </a:moveTo>
                <a:lnTo>
                  <a:pt x="926926" y="0"/>
                </a:lnTo>
              </a:path>
            </a:pathLst>
          </a:custGeom>
          <a:noFill/>
          <a:ln w="31750">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8">
            <a:extLst>
              <a:ext uri="{FF2B5EF4-FFF2-40B4-BE49-F238E27FC236}">
                <a16:creationId xmlns:a16="http://schemas.microsoft.com/office/drawing/2014/main" id="{D88B7057-6A1F-4DF5-BAA5-48307FC7FF76}"/>
              </a:ext>
            </a:extLst>
          </p:cNvPr>
          <p:cNvSpPr/>
          <p:nvPr/>
        </p:nvSpPr>
        <p:spPr>
          <a:xfrm>
            <a:off x="5436295" y="4363929"/>
            <a:ext cx="1039661" cy="526093"/>
          </a:xfrm>
          <a:custGeom>
            <a:avLst/>
            <a:gdLst>
              <a:gd name="connsiteX0" fmla="*/ 0 w 1039661"/>
              <a:gd name="connsiteY0" fmla="*/ 526093 h 526093"/>
              <a:gd name="connsiteX1" fmla="*/ 1039661 w 1039661"/>
              <a:gd name="connsiteY1" fmla="*/ 0 h 526093"/>
            </a:gdLst>
            <a:ahLst/>
            <a:cxnLst>
              <a:cxn ang="0">
                <a:pos x="connsiteX0" y="connsiteY0"/>
              </a:cxn>
              <a:cxn ang="0">
                <a:pos x="connsiteX1" y="connsiteY1"/>
              </a:cxn>
            </a:cxnLst>
            <a:rect l="l" t="t" r="r" b="b"/>
            <a:pathLst>
              <a:path w="1039661" h="526093">
                <a:moveTo>
                  <a:pt x="0" y="526093"/>
                </a:moveTo>
                <a:lnTo>
                  <a:pt x="1039661" y="0"/>
                </a:lnTo>
              </a:path>
            </a:pathLst>
          </a:custGeom>
          <a:noFill/>
          <a:ln w="31750">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9">
            <a:extLst>
              <a:ext uri="{FF2B5EF4-FFF2-40B4-BE49-F238E27FC236}">
                <a16:creationId xmlns:a16="http://schemas.microsoft.com/office/drawing/2014/main" id="{F93C75AD-FF8C-4F13-A5FA-295F7D0662FA}"/>
              </a:ext>
            </a:extLst>
          </p:cNvPr>
          <p:cNvSpPr/>
          <p:nvPr/>
        </p:nvSpPr>
        <p:spPr>
          <a:xfrm>
            <a:off x="6501008" y="3224060"/>
            <a:ext cx="1089764" cy="1077239"/>
          </a:xfrm>
          <a:custGeom>
            <a:avLst/>
            <a:gdLst>
              <a:gd name="connsiteX0" fmla="*/ 0 w 1089764"/>
              <a:gd name="connsiteY0" fmla="*/ 1077239 h 1077239"/>
              <a:gd name="connsiteX1" fmla="*/ 1089764 w 1089764"/>
              <a:gd name="connsiteY1" fmla="*/ 0 h 1077239"/>
            </a:gdLst>
            <a:ahLst/>
            <a:cxnLst>
              <a:cxn ang="0">
                <a:pos x="connsiteX0" y="connsiteY0"/>
              </a:cxn>
              <a:cxn ang="0">
                <a:pos x="connsiteX1" y="connsiteY1"/>
              </a:cxn>
            </a:cxnLst>
            <a:rect l="l" t="t" r="r" b="b"/>
            <a:pathLst>
              <a:path w="1089764" h="1077239">
                <a:moveTo>
                  <a:pt x="0" y="1077239"/>
                </a:moveTo>
                <a:lnTo>
                  <a:pt x="1089764" y="0"/>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603C597-71DC-4715-BBE9-F7D5D6C57ECB}"/>
              </a:ext>
            </a:extLst>
          </p:cNvPr>
          <p:cNvGrpSpPr/>
          <p:nvPr/>
        </p:nvGrpSpPr>
        <p:grpSpPr>
          <a:xfrm>
            <a:off x="7613422" y="2244823"/>
            <a:ext cx="1188720" cy="1188720"/>
            <a:chOff x="6167250" y="2278505"/>
            <a:chExt cx="1188720" cy="1188720"/>
          </a:xfrm>
        </p:grpSpPr>
        <p:sp>
          <p:nvSpPr>
            <p:cNvPr id="35" name="Oval 34">
              <a:extLst>
                <a:ext uri="{FF2B5EF4-FFF2-40B4-BE49-F238E27FC236}">
                  <a16:creationId xmlns:a16="http://schemas.microsoft.com/office/drawing/2014/main" id="{7B17FFEA-30A6-4090-8A2B-8321AA24C63B}"/>
                </a:ext>
              </a:extLst>
            </p:cNvPr>
            <p:cNvSpPr/>
            <p:nvPr/>
          </p:nvSpPr>
          <p:spPr>
            <a:xfrm>
              <a:off x="6167250" y="2278505"/>
              <a:ext cx="1188720" cy="1188720"/>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5D07696-DC3E-45F7-8BAF-8A48D7A1150D}"/>
                </a:ext>
              </a:extLst>
            </p:cNvPr>
            <p:cNvSpPr txBox="1"/>
            <p:nvPr/>
          </p:nvSpPr>
          <p:spPr>
            <a:xfrm>
              <a:off x="6427655" y="2708030"/>
              <a:ext cx="691662" cy="461665"/>
            </a:xfrm>
            <a:prstGeom prst="rect">
              <a:avLst/>
            </a:prstGeom>
            <a:noFill/>
          </p:spPr>
          <p:txBody>
            <a:bodyPr wrap="square" lIns="0" tIns="0" rIns="0" bIns="0" rtlCol="0">
              <a:spAutoFit/>
            </a:bodyPr>
            <a:lstStyle/>
            <a:p>
              <a:pPr algn="ctr">
                <a:lnSpc>
                  <a:spcPts val="1800"/>
                </a:lnSpc>
              </a:pPr>
              <a:r>
                <a:rPr lang="en-US" sz="3300" b="1" dirty="0">
                  <a:solidFill>
                    <a:schemeClr val="bg1"/>
                  </a:solidFill>
                </a:rPr>
                <a:t>4.7</a:t>
              </a:r>
            </a:p>
            <a:p>
              <a:pPr algn="ctr">
                <a:lnSpc>
                  <a:spcPts val="1800"/>
                </a:lnSpc>
              </a:pPr>
              <a:r>
                <a:rPr lang="en-US" dirty="0">
                  <a:solidFill>
                    <a:schemeClr val="bg1"/>
                  </a:solidFill>
                </a:rPr>
                <a:t>Billion</a:t>
              </a:r>
            </a:p>
          </p:txBody>
        </p:sp>
      </p:grpSp>
      <p:grpSp>
        <p:nvGrpSpPr>
          <p:cNvPr id="37" name="Group 36">
            <a:extLst>
              <a:ext uri="{FF2B5EF4-FFF2-40B4-BE49-F238E27FC236}">
                <a16:creationId xmlns:a16="http://schemas.microsoft.com/office/drawing/2014/main" id="{AC8C8FDD-CD68-4D79-AD61-819BBD016FA7}"/>
              </a:ext>
            </a:extLst>
          </p:cNvPr>
          <p:cNvGrpSpPr/>
          <p:nvPr/>
        </p:nvGrpSpPr>
        <p:grpSpPr>
          <a:xfrm>
            <a:off x="6082526" y="4030241"/>
            <a:ext cx="896112" cy="896112"/>
            <a:chOff x="5268464" y="3471160"/>
            <a:chExt cx="944982" cy="956933"/>
          </a:xfrm>
        </p:grpSpPr>
        <p:sp>
          <p:nvSpPr>
            <p:cNvPr id="38" name="Oval 37">
              <a:extLst>
                <a:ext uri="{FF2B5EF4-FFF2-40B4-BE49-F238E27FC236}">
                  <a16:creationId xmlns:a16="http://schemas.microsoft.com/office/drawing/2014/main" id="{1DB45A83-3A72-45BA-B859-23B3837B576A}"/>
                </a:ext>
              </a:extLst>
            </p:cNvPr>
            <p:cNvSpPr/>
            <p:nvPr/>
          </p:nvSpPr>
          <p:spPr>
            <a:xfrm>
              <a:off x="5268464" y="3471160"/>
              <a:ext cx="944982" cy="95693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10502A6A-7569-42BC-9120-F527543D51AA}"/>
                </a:ext>
              </a:extLst>
            </p:cNvPr>
            <p:cNvSpPr txBox="1"/>
            <p:nvPr/>
          </p:nvSpPr>
          <p:spPr>
            <a:xfrm>
              <a:off x="5395124" y="3768566"/>
              <a:ext cx="691661" cy="492999"/>
            </a:xfrm>
            <a:prstGeom prst="rect">
              <a:avLst/>
            </a:prstGeom>
            <a:noFill/>
          </p:spPr>
          <p:txBody>
            <a:bodyPr wrap="square" lIns="0" tIns="0" rIns="0" bIns="0" rtlCol="0">
              <a:spAutoFit/>
            </a:bodyPr>
            <a:lstStyle/>
            <a:p>
              <a:pPr algn="ctr">
                <a:lnSpc>
                  <a:spcPts val="1800"/>
                </a:lnSpc>
              </a:pPr>
              <a:r>
                <a:rPr lang="en-US" sz="2900" b="1" dirty="0">
                  <a:solidFill>
                    <a:schemeClr val="bg1"/>
                  </a:solidFill>
                </a:rPr>
                <a:t>2.3</a:t>
              </a:r>
            </a:p>
            <a:p>
              <a:pPr algn="ctr">
                <a:lnSpc>
                  <a:spcPts val="1800"/>
                </a:lnSpc>
              </a:pPr>
              <a:r>
                <a:rPr lang="en-US" dirty="0">
                  <a:solidFill>
                    <a:schemeClr val="bg1"/>
                  </a:solidFill>
                </a:rPr>
                <a:t>Billion</a:t>
              </a:r>
            </a:p>
          </p:txBody>
        </p:sp>
      </p:grpSp>
      <p:grpSp>
        <p:nvGrpSpPr>
          <p:cNvPr id="40" name="Group 39">
            <a:extLst>
              <a:ext uri="{FF2B5EF4-FFF2-40B4-BE49-F238E27FC236}">
                <a16:creationId xmlns:a16="http://schemas.microsoft.com/office/drawing/2014/main" id="{2C0AD379-5F1F-4057-AE59-7599EC75806B}"/>
              </a:ext>
            </a:extLst>
          </p:cNvPr>
          <p:cNvGrpSpPr/>
          <p:nvPr/>
        </p:nvGrpSpPr>
        <p:grpSpPr>
          <a:xfrm>
            <a:off x="5037053" y="4493721"/>
            <a:ext cx="813529" cy="813529"/>
            <a:chOff x="4371553" y="4148215"/>
            <a:chExt cx="813529" cy="813529"/>
          </a:xfrm>
        </p:grpSpPr>
        <p:sp>
          <p:nvSpPr>
            <p:cNvPr id="41" name="Oval 40">
              <a:extLst>
                <a:ext uri="{FF2B5EF4-FFF2-40B4-BE49-F238E27FC236}">
                  <a16:creationId xmlns:a16="http://schemas.microsoft.com/office/drawing/2014/main" id="{41F412ED-BA5C-46FA-B243-B51BAE8D7B0D}"/>
                </a:ext>
              </a:extLst>
            </p:cNvPr>
            <p:cNvSpPr/>
            <p:nvPr/>
          </p:nvSpPr>
          <p:spPr>
            <a:xfrm>
              <a:off x="4371553" y="4148215"/>
              <a:ext cx="813529" cy="813529"/>
            </a:xfrm>
            <a:prstGeom prst="ellipse">
              <a:avLst/>
            </a:prstGeom>
            <a:solidFill>
              <a:schemeClr val="accent1"/>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23A391-E14A-45E5-A0AB-82A4E55304FA}"/>
                </a:ext>
              </a:extLst>
            </p:cNvPr>
            <p:cNvSpPr txBox="1"/>
            <p:nvPr/>
          </p:nvSpPr>
          <p:spPr>
            <a:xfrm>
              <a:off x="4423010" y="4413335"/>
              <a:ext cx="691662" cy="384721"/>
            </a:xfrm>
            <a:prstGeom prst="rect">
              <a:avLst/>
            </a:prstGeom>
            <a:noFill/>
          </p:spPr>
          <p:txBody>
            <a:bodyPr wrap="square" lIns="0" tIns="0" rIns="0" bIns="0" rtlCol="0">
              <a:spAutoFit/>
            </a:bodyPr>
            <a:lstStyle/>
            <a:p>
              <a:pPr algn="ctr">
                <a:lnSpc>
                  <a:spcPts val="1500"/>
                </a:lnSpc>
              </a:pPr>
              <a:r>
                <a:rPr lang="en-US" sz="2700" b="1" dirty="0">
                  <a:solidFill>
                    <a:schemeClr val="bg1"/>
                  </a:solidFill>
                </a:rPr>
                <a:t>1.6</a:t>
              </a:r>
            </a:p>
            <a:p>
              <a:pPr algn="ctr">
                <a:lnSpc>
                  <a:spcPts val="1500"/>
                </a:lnSpc>
              </a:pPr>
              <a:r>
                <a:rPr lang="en-US" sz="1600" dirty="0">
                  <a:solidFill>
                    <a:schemeClr val="bg1"/>
                  </a:solidFill>
                </a:rPr>
                <a:t>Billion</a:t>
              </a:r>
            </a:p>
          </p:txBody>
        </p:sp>
      </p:grpSp>
      <p:grpSp>
        <p:nvGrpSpPr>
          <p:cNvPr id="43" name="Group 42">
            <a:extLst>
              <a:ext uri="{FF2B5EF4-FFF2-40B4-BE49-F238E27FC236}">
                <a16:creationId xmlns:a16="http://schemas.microsoft.com/office/drawing/2014/main" id="{21BF4C0B-0C25-478F-BB29-C351EC1211EC}"/>
              </a:ext>
            </a:extLst>
          </p:cNvPr>
          <p:cNvGrpSpPr/>
          <p:nvPr/>
        </p:nvGrpSpPr>
        <p:grpSpPr>
          <a:xfrm>
            <a:off x="3981051" y="4642854"/>
            <a:ext cx="752006" cy="752006"/>
            <a:chOff x="3375020" y="4317167"/>
            <a:chExt cx="752006" cy="752006"/>
          </a:xfrm>
        </p:grpSpPr>
        <p:sp>
          <p:nvSpPr>
            <p:cNvPr id="44" name="Oval 43">
              <a:extLst>
                <a:ext uri="{FF2B5EF4-FFF2-40B4-BE49-F238E27FC236}">
                  <a16:creationId xmlns:a16="http://schemas.microsoft.com/office/drawing/2014/main" id="{CC129862-1B30-4C12-B0C8-4C9F240143F0}"/>
                </a:ext>
              </a:extLst>
            </p:cNvPr>
            <p:cNvSpPr/>
            <p:nvPr/>
          </p:nvSpPr>
          <p:spPr>
            <a:xfrm>
              <a:off x="3375020" y="4317167"/>
              <a:ext cx="752006" cy="752006"/>
            </a:xfrm>
            <a:prstGeom prst="ellipse">
              <a:avLst/>
            </a:prstGeom>
            <a:solidFill>
              <a:schemeClr val="accent1"/>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539D035-0D11-4131-BD52-81C86B715B8D}"/>
                </a:ext>
              </a:extLst>
            </p:cNvPr>
            <p:cNvSpPr txBox="1"/>
            <p:nvPr/>
          </p:nvSpPr>
          <p:spPr>
            <a:xfrm>
              <a:off x="3408963" y="4554012"/>
              <a:ext cx="691662" cy="359073"/>
            </a:xfrm>
            <a:prstGeom prst="rect">
              <a:avLst/>
            </a:prstGeom>
            <a:noFill/>
          </p:spPr>
          <p:txBody>
            <a:bodyPr wrap="square" lIns="0" tIns="0" rIns="0" bIns="0" rtlCol="0">
              <a:spAutoFit/>
            </a:bodyPr>
            <a:lstStyle/>
            <a:p>
              <a:pPr algn="ctr">
                <a:lnSpc>
                  <a:spcPts val="1400"/>
                </a:lnSpc>
              </a:pPr>
              <a:r>
                <a:rPr lang="en-US" sz="2400" b="1" dirty="0">
                  <a:solidFill>
                    <a:schemeClr val="bg1"/>
                  </a:solidFill>
                </a:rPr>
                <a:t>1.2</a:t>
              </a:r>
            </a:p>
            <a:p>
              <a:pPr algn="ctr">
                <a:lnSpc>
                  <a:spcPts val="1400"/>
                </a:lnSpc>
              </a:pPr>
              <a:r>
                <a:rPr lang="en-US" sz="1400" dirty="0">
                  <a:solidFill>
                    <a:schemeClr val="bg1"/>
                  </a:solidFill>
                </a:rPr>
                <a:t>Billion</a:t>
              </a:r>
            </a:p>
          </p:txBody>
        </p:sp>
      </p:grpSp>
      <p:grpSp>
        <p:nvGrpSpPr>
          <p:cNvPr id="46" name="Group 45">
            <a:extLst>
              <a:ext uri="{FF2B5EF4-FFF2-40B4-BE49-F238E27FC236}">
                <a16:creationId xmlns:a16="http://schemas.microsoft.com/office/drawing/2014/main" id="{E89292D9-B6AD-4FA6-A3D2-876E79A30191}"/>
              </a:ext>
            </a:extLst>
          </p:cNvPr>
          <p:cNvGrpSpPr/>
          <p:nvPr/>
        </p:nvGrpSpPr>
        <p:grpSpPr>
          <a:xfrm>
            <a:off x="2924459" y="4825663"/>
            <a:ext cx="691662" cy="567128"/>
            <a:chOff x="2618977" y="4469568"/>
            <a:chExt cx="691662" cy="567128"/>
          </a:xfrm>
        </p:grpSpPr>
        <p:sp>
          <p:nvSpPr>
            <p:cNvPr id="47" name="Oval 46">
              <a:extLst>
                <a:ext uri="{FF2B5EF4-FFF2-40B4-BE49-F238E27FC236}">
                  <a16:creationId xmlns:a16="http://schemas.microsoft.com/office/drawing/2014/main" id="{FBE0B6B3-AF0B-4C4A-ABD8-670E785ED808}"/>
                </a:ext>
              </a:extLst>
            </p:cNvPr>
            <p:cNvSpPr/>
            <p:nvPr/>
          </p:nvSpPr>
          <p:spPr>
            <a:xfrm>
              <a:off x="2684585" y="4469568"/>
              <a:ext cx="567128" cy="567128"/>
            </a:xfrm>
            <a:prstGeom prst="ellipse">
              <a:avLst/>
            </a:prstGeom>
            <a:solidFill>
              <a:schemeClr val="accent1"/>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4CDFC0B3-C42E-4E8D-9D30-DEE7E5F23135}"/>
                </a:ext>
              </a:extLst>
            </p:cNvPr>
            <p:cNvSpPr txBox="1"/>
            <p:nvPr/>
          </p:nvSpPr>
          <p:spPr>
            <a:xfrm>
              <a:off x="2618977" y="4647796"/>
              <a:ext cx="691662" cy="307777"/>
            </a:xfrm>
            <a:prstGeom prst="rect">
              <a:avLst/>
            </a:prstGeom>
            <a:noFill/>
          </p:spPr>
          <p:txBody>
            <a:bodyPr wrap="square" lIns="0" tIns="0" rIns="0" bIns="0" rtlCol="0">
              <a:spAutoFit/>
            </a:bodyPr>
            <a:lstStyle/>
            <a:p>
              <a:pPr algn="ctr">
                <a:lnSpc>
                  <a:spcPts val="1200"/>
                </a:lnSpc>
              </a:pPr>
              <a:r>
                <a:rPr lang="en-US" sz="2000" b="1" dirty="0">
                  <a:solidFill>
                    <a:schemeClr val="bg1"/>
                  </a:solidFill>
                </a:rPr>
                <a:t>1.0</a:t>
              </a:r>
            </a:p>
            <a:p>
              <a:pPr algn="ctr">
                <a:lnSpc>
                  <a:spcPts val="1200"/>
                </a:lnSpc>
              </a:pPr>
              <a:r>
                <a:rPr lang="en-US" sz="1200" dirty="0">
                  <a:solidFill>
                    <a:schemeClr val="bg1"/>
                  </a:solidFill>
                </a:rPr>
                <a:t>Billion</a:t>
              </a:r>
            </a:p>
          </p:txBody>
        </p:sp>
      </p:grpSp>
      <p:grpSp>
        <p:nvGrpSpPr>
          <p:cNvPr id="49" name="Group 48">
            <a:extLst>
              <a:ext uri="{FF2B5EF4-FFF2-40B4-BE49-F238E27FC236}">
                <a16:creationId xmlns:a16="http://schemas.microsoft.com/office/drawing/2014/main" id="{3E00C6A3-4D69-45DE-B9AF-B04875705262}"/>
              </a:ext>
            </a:extLst>
          </p:cNvPr>
          <p:cNvGrpSpPr/>
          <p:nvPr/>
        </p:nvGrpSpPr>
        <p:grpSpPr>
          <a:xfrm>
            <a:off x="1837695" y="4859401"/>
            <a:ext cx="691662" cy="519658"/>
            <a:chOff x="1404317" y="4502047"/>
            <a:chExt cx="691662" cy="519658"/>
          </a:xfrm>
        </p:grpSpPr>
        <p:sp>
          <p:nvSpPr>
            <p:cNvPr id="50" name="Oval 49">
              <a:extLst>
                <a:ext uri="{FF2B5EF4-FFF2-40B4-BE49-F238E27FC236}">
                  <a16:creationId xmlns:a16="http://schemas.microsoft.com/office/drawing/2014/main" id="{04DF6351-C4EC-471B-BB77-3C81866A2DDE}"/>
                </a:ext>
              </a:extLst>
            </p:cNvPr>
            <p:cNvSpPr/>
            <p:nvPr/>
          </p:nvSpPr>
          <p:spPr>
            <a:xfrm>
              <a:off x="1491256" y="4502047"/>
              <a:ext cx="519658" cy="519658"/>
            </a:xfrm>
            <a:prstGeom prst="ellipse">
              <a:avLst/>
            </a:prstGeom>
            <a:solidFill>
              <a:schemeClr val="accent1"/>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A5FBC13-690E-43DA-AAB0-1816EE79AE75}"/>
                </a:ext>
              </a:extLst>
            </p:cNvPr>
            <p:cNvSpPr txBox="1"/>
            <p:nvPr/>
          </p:nvSpPr>
          <p:spPr>
            <a:xfrm>
              <a:off x="1404317" y="4659519"/>
              <a:ext cx="691662" cy="256480"/>
            </a:xfrm>
            <a:prstGeom prst="rect">
              <a:avLst/>
            </a:prstGeom>
            <a:noFill/>
          </p:spPr>
          <p:txBody>
            <a:bodyPr wrap="square" lIns="0" tIns="0" rIns="0" bIns="0" rtlCol="0">
              <a:spAutoFit/>
            </a:bodyPr>
            <a:lstStyle/>
            <a:p>
              <a:pPr algn="ctr">
                <a:lnSpc>
                  <a:spcPts val="1000"/>
                </a:lnSpc>
              </a:pPr>
              <a:r>
                <a:rPr lang="en-US" sz="1600" b="1" dirty="0">
                  <a:solidFill>
                    <a:schemeClr val="bg1"/>
                  </a:solidFill>
                </a:rPr>
                <a:t>861</a:t>
              </a:r>
            </a:p>
            <a:p>
              <a:pPr algn="ctr">
                <a:lnSpc>
                  <a:spcPts val="1000"/>
                </a:lnSpc>
              </a:pPr>
              <a:r>
                <a:rPr lang="pl-PL" sz="1050" dirty="0">
                  <a:solidFill>
                    <a:schemeClr val="bg1"/>
                  </a:solidFill>
                </a:rPr>
                <a:t>M</a:t>
              </a:r>
              <a:r>
                <a:rPr lang="en-US" sz="1050" dirty="0" err="1">
                  <a:solidFill>
                    <a:schemeClr val="bg1"/>
                  </a:solidFill>
                </a:rPr>
                <a:t>illion</a:t>
              </a:r>
              <a:endParaRPr lang="en-US" sz="1050" dirty="0">
                <a:solidFill>
                  <a:schemeClr val="bg1"/>
                </a:solidFill>
              </a:endParaRPr>
            </a:p>
          </p:txBody>
        </p:sp>
      </p:grpSp>
      <p:grpSp>
        <p:nvGrpSpPr>
          <p:cNvPr id="52" name="Group 51">
            <a:extLst>
              <a:ext uri="{FF2B5EF4-FFF2-40B4-BE49-F238E27FC236}">
                <a16:creationId xmlns:a16="http://schemas.microsoft.com/office/drawing/2014/main" id="{D3D06D5D-3AB0-41A8-8CC0-94B79AD94094}"/>
              </a:ext>
            </a:extLst>
          </p:cNvPr>
          <p:cNvGrpSpPr/>
          <p:nvPr/>
        </p:nvGrpSpPr>
        <p:grpSpPr>
          <a:xfrm>
            <a:off x="740198" y="5025037"/>
            <a:ext cx="691662" cy="442209"/>
            <a:chOff x="407856" y="4669437"/>
            <a:chExt cx="691662" cy="442209"/>
          </a:xfrm>
        </p:grpSpPr>
        <p:sp>
          <p:nvSpPr>
            <p:cNvPr id="53" name="Oval 52">
              <a:extLst>
                <a:ext uri="{FF2B5EF4-FFF2-40B4-BE49-F238E27FC236}">
                  <a16:creationId xmlns:a16="http://schemas.microsoft.com/office/drawing/2014/main" id="{B7232D86-CDCF-4DDA-84EA-9BE4B0C689A6}"/>
                </a:ext>
              </a:extLst>
            </p:cNvPr>
            <p:cNvSpPr/>
            <p:nvPr/>
          </p:nvSpPr>
          <p:spPr>
            <a:xfrm>
              <a:off x="534384" y="4669437"/>
              <a:ext cx="442209" cy="442209"/>
            </a:xfrm>
            <a:prstGeom prst="ellipse">
              <a:avLst/>
            </a:prstGeom>
            <a:solidFill>
              <a:schemeClr val="accent1"/>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1740BF6C-43BA-4B34-9C07-CDC41224EF8B}"/>
                </a:ext>
              </a:extLst>
            </p:cNvPr>
            <p:cNvSpPr txBox="1"/>
            <p:nvPr/>
          </p:nvSpPr>
          <p:spPr>
            <a:xfrm>
              <a:off x="407856" y="4788472"/>
              <a:ext cx="691662" cy="256480"/>
            </a:xfrm>
            <a:prstGeom prst="rect">
              <a:avLst/>
            </a:prstGeom>
            <a:noFill/>
          </p:spPr>
          <p:txBody>
            <a:bodyPr wrap="square" lIns="0" tIns="0" rIns="0" bIns="0" rtlCol="0">
              <a:spAutoFit/>
            </a:bodyPr>
            <a:lstStyle/>
            <a:p>
              <a:pPr algn="ctr">
                <a:lnSpc>
                  <a:spcPts val="1000"/>
                </a:lnSpc>
              </a:pPr>
              <a:r>
                <a:rPr lang="en-US" sz="1400" b="1" dirty="0">
                  <a:solidFill>
                    <a:schemeClr val="bg1"/>
                  </a:solidFill>
                </a:rPr>
                <a:t>668</a:t>
              </a:r>
            </a:p>
            <a:p>
              <a:pPr algn="ctr">
                <a:lnSpc>
                  <a:spcPts val="1000"/>
                </a:lnSpc>
              </a:pPr>
              <a:r>
                <a:rPr lang="pl-PL" sz="1000" dirty="0">
                  <a:solidFill>
                    <a:schemeClr val="bg1"/>
                  </a:solidFill>
                </a:rPr>
                <a:t>M</a:t>
              </a:r>
              <a:r>
                <a:rPr lang="en-US" sz="1000" dirty="0" err="1">
                  <a:solidFill>
                    <a:schemeClr val="bg1"/>
                  </a:solidFill>
                </a:rPr>
                <a:t>illion</a:t>
              </a:r>
              <a:endParaRPr lang="en-US" sz="1000" dirty="0">
                <a:solidFill>
                  <a:schemeClr val="bg1"/>
                </a:solidFill>
              </a:endParaRPr>
            </a:p>
          </p:txBody>
        </p:sp>
      </p:grpSp>
      <p:sp>
        <p:nvSpPr>
          <p:cNvPr id="55" name="TextBox 54">
            <a:extLst>
              <a:ext uri="{FF2B5EF4-FFF2-40B4-BE49-F238E27FC236}">
                <a16:creationId xmlns:a16="http://schemas.microsoft.com/office/drawing/2014/main" id="{AE55C222-94AA-4266-849E-A3846A6CBA91}"/>
              </a:ext>
            </a:extLst>
          </p:cNvPr>
          <p:cNvSpPr txBox="1"/>
          <p:nvPr/>
        </p:nvSpPr>
        <p:spPr>
          <a:xfrm>
            <a:off x="171612" y="5720838"/>
            <a:ext cx="479618" cy="307777"/>
          </a:xfrm>
          <a:prstGeom prst="rect">
            <a:avLst/>
          </a:prstGeom>
          <a:noFill/>
        </p:spPr>
        <p:txBody>
          <a:bodyPr wrap="none" rtlCol="0">
            <a:spAutoFit/>
          </a:bodyPr>
          <a:lstStyle/>
          <a:p>
            <a:r>
              <a:rPr lang="en-US" sz="1400" dirty="0">
                <a:latin typeface="Arial Narrow" panose="020B0606020202030204" pitchFamily="34" charset="0"/>
              </a:rPr>
              <a:t>10%</a:t>
            </a:r>
          </a:p>
        </p:txBody>
      </p:sp>
      <p:sp>
        <p:nvSpPr>
          <p:cNvPr id="56" name="TextBox 55">
            <a:extLst>
              <a:ext uri="{FF2B5EF4-FFF2-40B4-BE49-F238E27FC236}">
                <a16:creationId xmlns:a16="http://schemas.microsoft.com/office/drawing/2014/main" id="{95FF1104-7B20-4431-B3FF-32971F365F0B}"/>
              </a:ext>
            </a:extLst>
          </p:cNvPr>
          <p:cNvSpPr txBox="1"/>
          <p:nvPr/>
        </p:nvSpPr>
        <p:spPr>
          <a:xfrm>
            <a:off x="163238" y="4401847"/>
            <a:ext cx="479618" cy="307777"/>
          </a:xfrm>
          <a:prstGeom prst="rect">
            <a:avLst/>
          </a:prstGeom>
          <a:noFill/>
        </p:spPr>
        <p:txBody>
          <a:bodyPr wrap="none" rtlCol="0">
            <a:spAutoFit/>
          </a:bodyPr>
          <a:lstStyle/>
          <a:p>
            <a:r>
              <a:rPr lang="en-US" sz="1400" dirty="0">
                <a:latin typeface="Arial Narrow" panose="020B0606020202030204" pitchFamily="34" charset="0"/>
              </a:rPr>
              <a:t>30%</a:t>
            </a:r>
          </a:p>
        </p:txBody>
      </p:sp>
      <p:sp>
        <p:nvSpPr>
          <p:cNvPr id="57" name="TextBox 56">
            <a:extLst>
              <a:ext uri="{FF2B5EF4-FFF2-40B4-BE49-F238E27FC236}">
                <a16:creationId xmlns:a16="http://schemas.microsoft.com/office/drawing/2014/main" id="{0306E7E2-97E8-445A-A79C-DF740946CE8B}"/>
              </a:ext>
            </a:extLst>
          </p:cNvPr>
          <p:cNvSpPr txBox="1"/>
          <p:nvPr/>
        </p:nvSpPr>
        <p:spPr>
          <a:xfrm>
            <a:off x="175524" y="3081140"/>
            <a:ext cx="479618" cy="307777"/>
          </a:xfrm>
          <a:prstGeom prst="rect">
            <a:avLst/>
          </a:prstGeom>
          <a:noFill/>
        </p:spPr>
        <p:txBody>
          <a:bodyPr wrap="none" rtlCol="0">
            <a:spAutoFit/>
          </a:bodyPr>
          <a:lstStyle/>
          <a:p>
            <a:r>
              <a:rPr lang="en-US" sz="1400" dirty="0">
                <a:latin typeface="Arial Narrow" panose="020B0606020202030204" pitchFamily="34" charset="0"/>
              </a:rPr>
              <a:t>50%</a:t>
            </a:r>
          </a:p>
        </p:txBody>
      </p:sp>
      <p:sp>
        <p:nvSpPr>
          <p:cNvPr id="58" name="TextBox 57">
            <a:extLst>
              <a:ext uri="{FF2B5EF4-FFF2-40B4-BE49-F238E27FC236}">
                <a16:creationId xmlns:a16="http://schemas.microsoft.com/office/drawing/2014/main" id="{1118AACB-4C35-42EE-9CBE-2B43D85AA7F8}"/>
              </a:ext>
            </a:extLst>
          </p:cNvPr>
          <p:cNvSpPr txBox="1"/>
          <p:nvPr/>
        </p:nvSpPr>
        <p:spPr>
          <a:xfrm>
            <a:off x="172175" y="1801888"/>
            <a:ext cx="479618" cy="307777"/>
          </a:xfrm>
          <a:prstGeom prst="rect">
            <a:avLst/>
          </a:prstGeom>
          <a:noFill/>
        </p:spPr>
        <p:txBody>
          <a:bodyPr wrap="none" rtlCol="0">
            <a:spAutoFit/>
          </a:bodyPr>
          <a:lstStyle/>
          <a:p>
            <a:r>
              <a:rPr lang="en-US" sz="1400" dirty="0">
                <a:latin typeface="Arial Narrow" panose="020B0606020202030204" pitchFamily="34" charset="0"/>
              </a:rPr>
              <a:t>70%</a:t>
            </a:r>
          </a:p>
        </p:txBody>
      </p:sp>
      <p:sp>
        <p:nvSpPr>
          <p:cNvPr id="59" name="TextBox 58">
            <a:extLst>
              <a:ext uri="{FF2B5EF4-FFF2-40B4-BE49-F238E27FC236}">
                <a16:creationId xmlns:a16="http://schemas.microsoft.com/office/drawing/2014/main" id="{A63BCC98-5388-49F1-B3AA-AEA67270C2A4}"/>
              </a:ext>
            </a:extLst>
          </p:cNvPr>
          <p:cNvSpPr txBox="1"/>
          <p:nvPr/>
        </p:nvSpPr>
        <p:spPr>
          <a:xfrm>
            <a:off x="7385260" y="5915152"/>
            <a:ext cx="464170" cy="219456"/>
          </a:xfrm>
          <a:prstGeom prst="rect">
            <a:avLst/>
          </a:prstGeom>
          <a:noFill/>
        </p:spPr>
        <p:txBody>
          <a:bodyPr wrap="square" lIns="0" tIns="0" rIns="0" bIns="0" rtlCol="0">
            <a:spAutoFit/>
          </a:bodyPr>
          <a:lstStyle/>
          <a:p>
            <a:pPr algn="ctr"/>
            <a:r>
              <a:rPr lang="en-US" sz="1400" b="1" dirty="0">
                <a:latin typeface="Arial Narrow" panose="020B0606020202030204" pitchFamily="34" charset="0"/>
              </a:rPr>
              <a:t>2025</a:t>
            </a:r>
          </a:p>
        </p:txBody>
      </p:sp>
      <p:grpSp>
        <p:nvGrpSpPr>
          <p:cNvPr id="60" name="Group 59">
            <a:extLst>
              <a:ext uri="{FF2B5EF4-FFF2-40B4-BE49-F238E27FC236}">
                <a16:creationId xmlns:a16="http://schemas.microsoft.com/office/drawing/2014/main" id="{4D992C48-4824-4848-85DD-B55776CBD0A2}"/>
              </a:ext>
            </a:extLst>
          </p:cNvPr>
          <p:cNvGrpSpPr/>
          <p:nvPr/>
        </p:nvGrpSpPr>
        <p:grpSpPr>
          <a:xfrm>
            <a:off x="7016176" y="2927179"/>
            <a:ext cx="1051560" cy="1051560"/>
            <a:chOff x="5268463" y="3471160"/>
            <a:chExt cx="1108909" cy="1122931"/>
          </a:xfrm>
        </p:grpSpPr>
        <p:sp>
          <p:nvSpPr>
            <p:cNvPr id="61" name="Oval 60">
              <a:extLst>
                <a:ext uri="{FF2B5EF4-FFF2-40B4-BE49-F238E27FC236}">
                  <a16:creationId xmlns:a16="http://schemas.microsoft.com/office/drawing/2014/main" id="{77082A6A-ECE3-4CCC-BB51-A0297BB25256}"/>
                </a:ext>
              </a:extLst>
            </p:cNvPr>
            <p:cNvSpPr/>
            <p:nvPr/>
          </p:nvSpPr>
          <p:spPr>
            <a:xfrm>
              <a:off x="5268463" y="3471160"/>
              <a:ext cx="1108909" cy="1122931"/>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4DA4503-745D-4C32-B818-798E9B5793A1}"/>
                </a:ext>
              </a:extLst>
            </p:cNvPr>
            <p:cNvSpPr txBox="1"/>
            <p:nvPr/>
          </p:nvSpPr>
          <p:spPr>
            <a:xfrm>
              <a:off x="5477086" y="3882332"/>
              <a:ext cx="691662" cy="492999"/>
            </a:xfrm>
            <a:prstGeom prst="rect">
              <a:avLst/>
            </a:prstGeom>
            <a:noFill/>
          </p:spPr>
          <p:txBody>
            <a:bodyPr wrap="square" lIns="0" tIns="0" rIns="0" bIns="0" rtlCol="0">
              <a:spAutoFit/>
            </a:bodyPr>
            <a:lstStyle/>
            <a:p>
              <a:pPr algn="ctr">
                <a:lnSpc>
                  <a:spcPts val="1800"/>
                </a:lnSpc>
              </a:pPr>
              <a:r>
                <a:rPr lang="en-US" sz="2900" b="1" dirty="0">
                  <a:solidFill>
                    <a:schemeClr val="bg1"/>
                  </a:solidFill>
                </a:rPr>
                <a:t>3.8</a:t>
              </a:r>
            </a:p>
            <a:p>
              <a:pPr algn="ctr">
                <a:lnSpc>
                  <a:spcPts val="1800"/>
                </a:lnSpc>
              </a:pPr>
              <a:r>
                <a:rPr lang="en-US" dirty="0">
                  <a:solidFill>
                    <a:schemeClr val="bg1"/>
                  </a:solidFill>
                </a:rPr>
                <a:t>Billion</a:t>
              </a:r>
            </a:p>
          </p:txBody>
        </p:sp>
      </p:grpSp>
      <p:cxnSp>
        <p:nvCxnSpPr>
          <p:cNvPr id="63" name="Straight Connector 62">
            <a:extLst>
              <a:ext uri="{FF2B5EF4-FFF2-40B4-BE49-F238E27FC236}">
                <a16:creationId xmlns:a16="http://schemas.microsoft.com/office/drawing/2014/main" id="{D8C94A34-C9C4-4BF1-AE8A-9639677B3B22}"/>
              </a:ext>
            </a:extLst>
          </p:cNvPr>
          <p:cNvCxnSpPr/>
          <p:nvPr/>
        </p:nvCxnSpPr>
        <p:spPr>
          <a:xfrm>
            <a:off x="609600" y="1951730"/>
            <a:ext cx="8260593" cy="0"/>
          </a:xfrm>
          <a:prstGeom prst="line">
            <a:avLst/>
          </a:prstGeom>
          <a:ln>
            <a:solidFill>
              <a:srgbClr val="C9C9C9"/>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9AE88E-D614-47D8-97BE-03E3C7713642}"/>
              </a:ext>
            </a:extLst>
          </p:cNvPr>
          <p:cNvSpPr/>
          <p:nvPr/>
        </p:nvSpPr>
        <p:spPr>
          <a:xfrm>
            <a:off x="204401" y="654012"/>
            <a:ext cx="5704382" cy="338554"/>
          </a:xfrm>
          <a:prstGeom prst="rect">
            <a:avLst/>
          </a:prstGeom>
        </p:spPr>
        <p:txBody>
          <a:bodyPr wrap="none">
            <a:spAutoFit/>
          </a:bodyPr>
          <a:lstStyle/>
          <a:p>
            <a:pPr marL="0" lvl="1"/>
            <a:r>
              <a:rPr lang="en-US" sz="1600" dirty="0">
                <a:solidFill>
                  <a:srgbClr val="767676"/>
                </a:solidFill>
              </a:rPr>
              <a:t>Percentage and Size of the World’s Middle Class Population </a:t>
            </a:r>
          </a:p>
        </p:txBody>
      </p:sp>
    </p:spTree>
    <p:extLst>
      <p:ext uri="{BB962C8B-B14F-4D97-AF65-F5344CB8AC3E}">
        <p14:creationId xmlns:p14="http://schemas.microsoft.com/office/powerpoint/2010/main" val="16165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fill="hold"/>
                                        <p:tgtEl>
                                          <p:spTgt spid="40"/>
                                        </p:tgtEl>
                                        <p:attrNameLst>
                                          <p:attrName>ppt_w</p:attrName>
                                        </p:attrNameLst>
                                      </p:cBhvr>
                                      <p:tavLst>
                                        <p:tav tm="0">
                                          <p:val>
                                            <p:fltVal val="0"/>
                                          </p:val>
                                        </p:tav>
                                        <p:tav tm="100000">
                                          <p:val>
                                            <p:strVal val="#ppt_w"/>
                                          </p:val>
                                        </p:tav>
                                      </p:tavLst>
                                    </p:anim>
                                    <p:anim calcmode="lin" valueType="num">
                                      <p:cBhvr>
                                        <p:cTn id="41" dur="500" fill="hold"/>
                                        <p:tgtEl>
                                          <p:spTgt spid="40"/>
                                        </p:tgtEl>
                                        <p:attrNameLst>
                                          <p:attrName>ppt_h</p:attrName>
                                        </p:attrNameLst>
                                      </p:cBhvr>
                                      <p:tavLst>
                                        <p:tav tm="0">
                                          <p:val>
                                            <p:fltVal val="0"/>
                                          </p:val>
                                        </p:tav>
                                        <p:tav tm="100000">
                                          <p:val>
                                            <p:strVal val="#ppt_h"/>
                                          </p:val>
                                        </p:tav>
                                      </p:tavLst>
                                    </p:anim>
                                    <p:animEffect transition="in" filter="fade">
                                      <p:cBhvr>
                                        <p:cTn id="42" dur="500"/>
                                        <p:tgtEl>
                                          <p:spTgt spid="4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par>
                          <p:cTn id="46" fill="hold">
                            <p:stCondLst>
                              <p:cond delay="2500"/>
                            </p:stCondLst>
                            <p:childTnLst>
                              <p:par>
                                <p:cTn id="47" presetID="53" presetClass="entr" presetSubtype="16"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animEffect transition="in" filter="fade">
                                      <p:cBhvr>
                                        <p:cTn id="51" dur="500"/>
                                        <p:tgtEl>
                                          <p:spTgt spid="3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left)">
                                      <p:cBhvr>
                                        <p:cTn id="54" dur="500"/>
                                        <p:tgtEl>
                                          <p:spTgt spid="32"/>
                                        </p:tgtEl>
                                      </p:cBhvr>
                                    </p:animEffect>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Effect transition="in" filter="fade">
                                      <p:cBhvr>
                                        <p:cTn id="60" dur="500"/>
                                        <p:tgtEl>
                                          <p:spTgt spid="6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par>
                          <p:cTn id="73" fill="hold">
                            <p:stCondLst>
                              <p:cond delay="4000"/>
                            </p:stCondLst>
                            <p:childTnLst>
                              <p:par>
                                <p:cTn id="74" presetID="10" presetClass="entr" presetSubtype="0"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7" grpId="0"/>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3BE59E-9BE4-402D-A908-51C32BECC044}"/>
              </a:ext>
            </a:extLst>
          </p:cNvPr>
          <p:cNvSpPr>
            <a:spLocks noGrp="1"/>
          </p:cNvSpPr>
          <p:nvPr>
            <p:ph type="body" sz="quarter" idx="32"/>
          </p:nvPr>
        </p:nvSpPr>
        <p:spPr/>
        <p:txBody>
          <a:bodyPr/>
          <a:lstStyle/>
          <a:p>
            <a:r>
              <a:rPr lang="en-US" dirty="0"/>
              <a:t>Asia is Leading the Way</a:t>
            </a:r>
          </a:p>
        </p:txBody>
      </p:sp>
      <p:sp>
        <p:nvSpPr>
          <p:cNvPr id="25" name="Slide Number Placeholder 2">
            <a:extLst>
              <a:ext uri="{FF2B5EF4-FFF2-40B4-BE49-F238E27FC236}">
                <a16:creationId xmlns:a16="http://schemas.microsoft.com/office/drawing/2014/main" id="{DC296CD9-2A3E-4AEE-8EE7-AD71AC75742B}"/>
              </a:ext>
            </a:extLst>
          </p:cNvPr>
          <p:cNvSpPr>
            <a:spLocks noGrp="1"/>
          </p:cNvSpPr>
          <p:nvPr>
            <p:ph type="sldNum" sz="quarter" idx="4"/>
          </p:nvPr>
        </p:nvSpPr>
        <p:spPr>
          <a:xfrm>
            <a:off x="8504434" y="6536549"/>
            <a:ext cx="365760" cy="164592"/>
          </a:xfrm>
        </p:spPr>
        <p:txBody>
          <a:bodyPr/>
          <a:lstStyle/>
          <a:p>
            <a:fld id="{8DEE4CCE-E124-4EEF-808B-DF88997C2318}" type="slidenum">
              <a:rPr lang="en-US" smtClean="0"/>
              <a:pPr/>
              <a:t>8</a:t>
            </a:fld>
            <a:endParaRPr lang="en-US" dirty="0"/>
          </a:p>
        </p:txBody>
      </p:sp>
      <p:sp>
        <p:nvSpPr>
          <p:cNvPr id="26" name="Text Placeholder 7">
            <a:extLst>
              <a:ext uri="{FF2B5EF4-FFF2-40B4-BE49-F238E27FC236}">
                <a16:creationId xmlns:a16="http://schemas.microsoft.com/office/drawing/2014/main" id="{FB563B31-AE0B-4655-BF03-AD3C401F8A95}"/>
              </a:ext>
            </a:extLst>
          </p:cNvPr>
          <p:cNvSpPr>
            <a:spLocks noGrp="1"/>
          </p:cNvSpPr>
          <p:nvPr>
            <p:ph type="body" sz="quarter" idx="26"/>
          </p:nvPr>
        </p:nvSpPr>
        <p:spPr>
          <a:xfrm>
            <a:off x="274320" y="6556919"/>
            <a:ext cx="8503920" cy="138499"/>
          </a:xfrm>
        </p:spPr>
        <p:txBody>
          <a:bodyPr/>
          <a:lstStyle/>
          <a:p>
            <a:r>
              <a:rPr lang="en-US" dirty="0"/>
              <a:t>Sources: </a:t>
            </a:r>
            <a:r>
              <a:rPr lang="en-US" dirty="0" err="1"/>
              <a:t>Homi</a:t>
            </a:r>
            <a:r>
              <a:rPr lang="en-US" dirty="0"/>
              <a:t> </a:t>
            </a:r>
            <a:r>
              <a:rPr lang="en-US" dirty="0" err="1"/>
              <a:t>Kharas</a:t>
            </a:r>
            <a:r>
              <a:rPr lang="en-US" dirty="0"/>
              <a:t>, Brookings Institution, 2017. Most recent data available.</a:t>
            </a:r>
          </a:p>
        </p:txBody>
      </p:sp>
      <p:sp>
        <p:nvSpPr>
          <p:cNvPr id="64" name="Rectangle 63">
            <a:extLst>
              <a:ext uri="{FF2B5EF4-FFF2-40B4-BE49-F238E27FC236}">
                <a16:creationId xmlns:a16="http://schemas.microsoft.com/office/drawing/2014/main" id="{2F9AE88E-D614-47D8-97BE-03E3C7713642}"/>
              </a:ext>
            </a:extLst>
          </p:cNvPr>
          <p:cNvSpPr/>
          <p:nvPr/>
        </p:nvSpPr>
        <p:spPr>
          <a:xfrm>
            <a:off x="204401" y="654012"/>
            <a:ext cx="5152373" cy="338554"/>
          </a:xfrm>
          <a:prstGeom prst="rect">
            <a:avLst/>
          </a:prstGeom>
        </p:spPr>
        <p:txBody>
          <a:bodyPr wrap="none">
            <a:spAutoFit/>
          </a:bodyPr>
          <a:lstStyle/>
          <a:p>
            <a:pPr marL="0" lvl="1"/>
            <a:r>
              <a:rPr lang="en-US" sz="1600" dirty="0">
                <a:solidFill>
                  <a:srgbClr val="767676"/>
                </a:solidFill>
              </a:rPr>
              <a:t>Number (in millions) of Global Middle Class by Region</a:t>
            </a:r>
          </a:p>
        </p:txBody>
      </p:sp>
      <p:graphicFrame>
        <p:nvGraphicFramePr>
          <p:cNvPr id="65" name="Content Placeholder 8">
            <a:extLst>
              <a:ext uri="{FF2B5EF4-FFF2-40B4-BE49-F238E27FC236}">
                <a16:creationId xmlns:a16="http://schemas.microsoft.com/office/drawing/2014/main" id="{6E963503-6965-4657-B4E0-1F6245387E9B}"/>
              </a:ext>
            </a:extLst>
          </p:cNvPr>
          <p:cNvGraphicFramePr>
            <a:graphicFrameLocks noGrp="1"/>
          </p:cNvGraphicFramePr>
          <p:nvPr>
            <p:ph sz="quarter" idx="27"/>
            <p:extLst>
              <p:ext uri="{D42A27DB-BD31-4B8C-83A1-F6EECF244321}">
                <p14:modId xmlns:p14="http://schemas.microsoft.com/office/powerpoint/2010/main" val="1663329457"/>
              </p:ext>
            </p:extLst>
          </p:nvPr>
        </p:nvGraphicFramePr>
        <p:xfrm>
          <a:off x="270639" y="1660003"/>
          <a:ext cx="7425561" cy="4389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645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5">
                                            <p:graphicEl>
                                              <a:chart seriesIdx="1" categoryIdx="-4" bldStep="series"/>
                                            </p:graphicEl>
                                          </p:spTgt>
                                        </p:tgtEl>
                                        <p:attrNameLst>
                                          <p:attrName>style.visibility</p:attrName>
                                        </p:attrNameLst>
                                      </p:cBhvr>
                                      <p:to>
                                        <p:strVal val="visible"/>
                                      </p:to>
                                    </p:set>
                                    <p:animEffect transition="in" filter="wipe(down)">
                                      <p:cBhvr>
                                        <p:cTn id="11" dur="500"/>
                                        <p:tgtEl>
                                          <p:spTgt spid="6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5" grpId="0" uiExpand="1">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2121&quot;&gt;&lt;object type=&quot;3&quot; unique_id=&quot;12122&quot;&gt;&lt;property id=&quot;20148&quot; value=&quot;5&quot;/&gt;&lt;property id=&quot;20300&quot; value=&quot;Slide 1&quot;/&gt;&lt;property id=&quot;20307&quot; value=&quot;296&quot;/&gt;&lt;/object&gt;&lt;object type=&quot;3&quot; unique_id=&quot;12123&quot;&gt;&lt;property id=&quot;20148&quot; value=&quot;5&quot;/&gt;&lt;property id=&quot;20300&quot; value=&quot;Slide 2&quot;/&gt;&lt;property id=&quot;20307&quot; value=&quot;284&quot;/&gt;&lt;/object&gt;&lt;object type=&quot;3&quot; unique_id=&quot;12124&quot;&gt;&lt;property id=&quot;20148&quot; value=&quot;5&quot;/&gt;&lt;property id=&quot;20300&quot; value=&quot;Slide 3&quot;/&gt;&lt;property id=&quot;20307&quot; value=&quot;283&quot;/&gt;&lt;/object&gt;&lt;object type=&quot;3&quot; unique_id=&quot;12125&quot;&gt;&lt;property id=&quot;20148&quot; value=&quot;5&quot;/&gt;&lt;property id=&quot;20300&quot; value=&quot;Slide 4&quot;/&gt;&lt;property id=&quot;20307&quot; value=&quot;295&quot;/&gt;&lt;/object&gt;&lt;object type=&quot;3&quot; unique_id=&quot;12126&quot;&gt;&lt;property id=&quot;20148&quot; value=&quot;5&quot;/&gt;&lt;property id=&quot;20300&quot; value=&quot;Slide 5&quot;/&gt;&lt;property id=&quot;20307&quot; value=&quot;270&quot;/&gt;&lt;/object&gt;&lt;object type=&quot;3&quot; unique_id=&quot;12127&quot;&gt;&lt;property id=&quot;20148&quot; value=&quot;5&quot;/&gt;&lt;property id=&quot;20300&quot; value=&quot;Slide 6&quot;/&gt;&lt;property id=&quot;20307&quot; value=&quot;256&quot;/&gt;&lt;/object&gt;&lt;object type=&quot;3&quot; unique_id=&quot;12128&quot;&gt;&lt;property id=&quot;20148&quot; value=&quot;5&quot;/&gt;&lt;property id=&quot;20300&quot; value=&quot;Slide 7&quot;/&gt;&lt;property id=&quot;20307&quot; value=&quot;263&quot;/&gt;&lt;/object&gt;&lt;object type=&quot;3&quot; unique_id=&quot;12129&quot;&gt;&lt;property id=&quot;20148&quot; value=&quot;5&quot;/&gt;&lt;property id=&quot;20300&quot; value=&quot;Slide 8&quot;/&gt;&lt;property id=&quot;20307&quot; value=&quot;264&quot;/&gt;&lt;/object&gt;&lt;object type=&quot;3&quot; unique_id=&quot;12130&quot;&gt;&lt;property id=&quot;20148&quot; value=&quot;5&quot;/&gt;&lt;property id=&quot;20300&quot; value=&quot;Slide 9&quot;/&gt;&lt;property id=&quot;20307&quot; value=&quot;287&quot;/&gt;&lt;/object&gt;&lt;object type=&quot;3&quot; unique_id=&quot;12131&quot;&gt;&lt;property id=&quot;20148&quot; value=&quot;5&quot;/&gt;&lt;property id=&quot;20300&quot; value=&quot;Slide 10&quot;/&gt;&lt;property id=&quot;20307&quot; value=&quot;292&quot;/&gt;&lt;/object&gt;&lt;object type=&quot;3&quot; unique_id=&quot;12132&quot;&gt;&lt;property id=&quot;20148&quot; value=&quot;5&quot;/&gt;&lt;property id=&quot;20300&quot; value=&quot;Slide 11&quot;/&gt;&lt;property id=&quot;20307&quot; value=&quot;265&quot;/&gt;&lt;/object&gt;&lt;object type=&quot;3&quot; unique_id=&quot;12133&quot;&gt;&lt;property id=&quot;20148&quot; value=&quot;5&quot;/&gt;&lt;property id=&quot;20300&quot; value=&quot;Slide 12&quot;/&gt;&lt;property id=&quot;20307&quot; value=&quot;261&quot;/&gt;&lt;/object&gt;&lt;object type=&quot;3&quot; unique_id=&quot;12134&quot;&gt;&lt;property id=&quot;20148&quot; value=&quot;5&quot;/&gt;&lt;property id=&quot;20300&quot; value=&quot;Slide 13&quot;/&gt;&lt;property id=&quot;20307&quot; value=&quot;257&quot;/&gt;&lt;/object&gt;&lt;object type=&quot;3&quot; unique_id=&quot;12135&quot;&gt;&lt;property id=&quot;20148&quot; value=&quot;5&quot;/&gt;&lt;property id=&quot;20300&quot; value=&quot;Slide 14&quot;/&gt;&lt;property id=&quot;20307&quot; value=&quot;266&quot;/&gt;&lt;/object&gt;&lt;object type=&quot;3&quot; unique_id=&quot;12136&quot;&gt;&lt;property id=&quot;20148&quot; value=&quot;5&quot;/&gt;&lt;property id=&quot;20300&quot; value=&quot;Slide 15&quot;/&gt;&lt;property id=&quot;20307&quot; value=&quot;267&quot;/&gt;&lt;/object&gt;&lt;object type=&quot;3&quot; unique_id=&quot;12137&quot;&gt;&lt;property id=&quot;20148&quot; value=&quot;5&quot;/&gt;&lt;property id=&quot;20300&quot; value=&quot;Slide 16&quot;/&gt;&lt;property id=&quot;20307&quot; value=&quot;268&quot;/&gt;&lt;/object&gt;&lt;object type=&quot;3&quot; unique_id=&quot;12138&quot;&gt;&lt;property id=&quot;20148&quot; value=&quot;5&quot;/&gt;&lt;property id=&quot;20300&quot; value=&quot;Slide 17&quot;/&gt;&lt;property id=&quot;20307&quot; value=&quot;269&quot;/&gt;&lt;/object&gt;&lt;object type=&quot;3&quot; unique_id=&quot;12139&quot;&gt;&lt;property id=&quot;20148&quot; value=&quot;5&quot;/&gt;&lt;property id=&quot;20300&quot; value=&quot;Slide 18&quot;/&gt;&lt;property id=&quot;20307&quot; value=&quot;271&quot;/&gt;&lt;/object&gt;&lt;object type=&quot;3&quot; unique_id=&quot;12140&quot;&gt;&lt;property id=&quot;20148&quot; value=&quot;5&quot;/&gt;&lt;property id=&quot;20300&quot; value=&quot;Slide 19&quot;/&gt;&lt;property id=&quot;20307&quot; value=&quot;272&quot;/&gt;&lt;/object&gt;&lt;object type=&quot;3&quot; unique_id=&quot;12141&quot;&gt;&lt;property id=&quot;20148&quot; value=&quot;5&quot;/&gt;&lt;property id=&quot;20300&quot; value=&quot;Slide 20&quot;/&gt;&lt;property id=&quot;20307&quot; value=&quot;273&quot;/&gt;&lt;/object&gt;&lt;object type=&quot;3&quot; unique_id=&quot;12142&quot;&gt;&lt;property id=&quot;20148&quot; value=&quot;5&quot;/&gt;&lt;property id=&quot;20300&quot; value=&quot;Slide 21&quot;/&gt;&lt;property id=&quot;20307&quot; value=&quot;274&quot;/&gt;&lt;/object&gt;&lt;object type=&quot;3&quot; unique_id=&quot;12143&quot;&gt;&lt;property id=&quot;20148&quot; value=&quot;5&quot;/&gt;&lt;property id=&quot;20300&quot; value=&quot;Slide 22&quot;/&gt;&lt;property id=&quot;20307&quot; value=&quot;275&quot;/&gt;&lt;/object&gt;&lt;object type=&quot;3&quot; unique_id=&quot;12144&quot;&gt;&lt;property id=&quot;20148&quot; value=&quot;5&quot;/&gt;&lt;property id=&quot;20300&quot; value=&quot;Slide 23&quot;/&gt;&lt;property id=&quot;20307&quot; value=&quot;276&quot;/&gt;&lt;/object&gt;&lt;object type=&quot;3&quot; unique_id=&quot;12145&quot;&gt;&lt;property id=&quot;20148&quot; value=&quot;5&quot;/&gt;&lt;property id=&quot;20300&quot; value=&quot;Slide 24&quot;/&gt;&lt;property id=&quot;20307&quot; value=&quot;277&quot;/&gt;&lt;/object&gt;&lt;object type=&quot;3&quot; unique_id=&quot;12146&quot;&gt;&lt;property id=&quot;20148&quot; value=&quot;5&quot;/&gt;&lt;property id=&quot;20300&quot; value=&quot;Slide 25&quot;/&gt;&lt;property id=&quot;20307&quot; value=&quot;278&quot;/&gt;&lt;/object&gt;&lt;object type=&quot;3&quot; unique_id=&quot;12147&quot;&gt;&lt;property id=&quot;20148&quot; value=&quot;5&quot;/&gt;&lt;property id=&quot;20300&quot; value=&quot;Slide 26&quot;/&gt;&lt;property id=&quot;20307&quot; value=&quot;281&quot;/&gt;&lt;/object&gt;&lt;object type=&quot;3&quot; unique_id=&quot;12148&quot;&gt;&lt;property id=&quot;20148&quot; value=&quot;5&quot;/&gt;&lt;property id=&quot;20300&quot; value=&quot;Slide 27&quot;/&gt;&lt;property id=&quot;20307&quot; value=&quot;279&quot;/&gt;&lt;/object&gt;&lt;object type=&quot;3&quot; unique_id=&quot;12149&quot;&gt;&lt;property id=&quot;20148&quot; value=&quot;5&quot;/&gt;&lt;property id=&quot;20300&quot; value=&quot;Slide 28&quot;/&gt;&lt;property id=&quot;20307&quot; value=&quot;294&quot;/&gt;&lt;/object&gt;&lt;object type=&quot;3&quot; unique_id=&quot;12150&quot;&gt;&lt;property id=&quot;20148&quot; value=&quot;5&quot;/&gt;&lt;property id=&quot;20300&quot; value=&quot;Slide 29&quot;/&gt;&lt;property id=&quot;20307&quot; value=&quot;288&quot;/&gt;&lt;/object&gt;&lt;object type=&quot;3&quot; unique_id=&quot;12151&quot;&gt;&lt;property id=&quot;20148&quot; value=&quot;5&quot;/&gt;&lt;property id=&quot;20300&quot; value=&quot;Slide 30&quot;/&gt;&lt;property id=&quot;20307&quot; value=&quot;291&quot;/&gt;&lt;/object&gt;&lt;object type=&quot;3&quot; unique_id=&quot;12152&quot;&gt;&lt;property id=&quot;20148&quot; value=&quot;5&quot;/&gt;&lt;property id=&quot;20300&quot; value=&quot;Slide 31&quot;/&gt;&lt;property id=&quot;20307&quot; value=&quot;293&quot;/&gt;&lt;/object&gt;&lt;object type=&quot;3&quot; unique_id=&quot;12153&quot;&gt;&lt;property id=&quot;20148&quot; value=&quot;5&quot;/&gt;&lt;property id=&quot;20300&quot; value=&quot;Slide 32&quot;/&gt;&lt;property id=&quot;20307&quot; value=&quot;289&quot;/&gt;&lt;/object&gt;&lt;object type=&quot;3&quot; unique_id=&quot;12154&quot;&gt;&lt;property id=&quot;20148&quot; value=&quot;5&quot;/&gt;&lt;property id=&quot;20300&quot; value=&quot;Slide 33&quot;/&gt;&lt;property id=&quot;20307&quot; value=&quot;290&quot;/&gt;&lt;/object&gt;&lt;object type=&quot;3&quot; unique_id=&quot;12155&quot;&gt;&lt;property id=&quot;20148&quot; value=&quot;5&quot;/&gt;&lt;property id=&quot;20300&quot; value=&quot;Slide 34&quot;/&gt;&lt;property id=&quot;20307&quot; value=&quot;260&quot;/&gt;&lt;/object&gt;&lt;/object&gt;&lt;object type=&quot;8&quot; unique_id=&quot;12191&quot;&gt;&lt;/object&gt;&lt;/object&gt;&lt;/database&gt;"/>
  <p:tag name="SECTOMILLISECCONVERTED" val="1"/>
  <p:tag name="ENGAGE" val="{&quot;SavedSwatch&quot;:&quot;-16755304|-11625171|-16736036|-8816263|-1148928|Franklin Templeton&quot;,&quot;Id&quot;:&quot;58e2c0e73232331ec0896bc8&quot;,&quot;SmartGridHorizontal&quot;:0,&quot;LinkedExcelSources&quot;:{},&quot;LinkedProjectSources&quot;:{}}"/>
</p:tagLst>
</file>

<file path=ppt/theme/theme1.xml><?xml version="1.0" encoding="utf-8"?>
<a:theme xmlns:a="http://schemas.openxmlformats.org/drawingml/2006/main" name="Content">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0417_4x3" id="{4EC2C518-FAC5-413F-B084-088A1D527E8C}" vid="{43988C4F-73EB-4B93-AFA2-79119E38C957}"/>
    </a:ext>
  </a:extLst>
</a:theme>
</file>

<file path=ppt/theme/theme2.xml><?xml version="1.0" encoding="utf-8"?>
<a:theme xmlns:a="http://schemas.openxmlformats.org/drawingml/2006/main" name="Section Break">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67676"/>
      </a:accent4>
      <a:accent5>
        <a:srgbClr val="00A0DC"/>
      </a:accent5>
      <a:accent6>
        <a:srgbClr val="F7BB00"/>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0417_4x3" id="{4EC2C518-FAC5-413F-B084-088A1D527E8C}" vid="{06D06D00-9613-4F5B-B311-428F40666AFB}"/>
    </a:ext>
  </a:extLst>
</a:theme>
</file>

<file path=ppt/theme/theme3.xml><?xml version="1.0" encoding="utf-8"?>
<a:theme xmlns:a="http://schemas.openxmlformats.org/drawingml/2006/main" name="Printer Friendly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TI_PPT_0417_4x3" id="{4EC2C518-FAC5-413F-B084-088A1D527E8C}" vid="{89D785D5-FC6D-485B-8520-61F2DB961BA3}"/>
    </a:ext>
  </a:extLst>
</a:theme>
</file>

<file path=ppt/theme/theme4.xml><?xml version="1.0" encoding="utf-8"?>
<a:theme xmlns:a="http://schemas.openxmlformats.org/drawingml/2006/main" name="Back Wrapper">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67676"/>
      </a:accent4>
      <a:accent5>
        <a:srgbClr val="00A0DC"/>
      </a:accent5>
      <a:accent6>
        <a:srgbClr val="F7BB00"/>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0417_4x3" id="{4EC2C518-FAC5-413F-B084-088A1D527E8C}" vid="{EC93E1F9-156A-438E-BB7D-99DAA77A4C9F}"/>
    </a:ext>
  </a:extLst>
</a:theme>
</file>

<file path=ppt/theme/theme5.xml><?xml version="1.0" encoding="utf-8"?>
<a:theme xmlns:a="http://schemas.openxmlformats.org/drawingml/2006/main" name="1_Section Break">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6.xml><?xml version="1.0" encoding="utf-8"?>
<a:theme xmlns:a="http://schemas.openxmlformats.org/drawingml/2006/main" name="2_Presenter Title Slide ">
  <a:themeElements>
    <a:clrScheme name="1_Presenter Title Slide  16">
      <a:dk1>
        <a:srgbClr val="000000"/>
      </a:dk1>
      <a:lt1>
        <a:srgbClr val="FFFFFF"/>
      </a:lt1>
      <a:dk2>
        <a:srgbClr val="000000"/>
      </a:dk2>
      <a:lt2>
        <a:srgbClr val="808080"/>
      </a:lt2>
      <a:accent1>
        <a:srgbClr val="004FA6"/>
      </a:accent1>
      <a:accent2>
        <a:srgbClr val="F8981D"/>
      </a:accent2>
      <a:accent3>
        <a:srgbClr val="FFFFFF"/>
      </a:accent3>
      <a:accent4>
        <a:srgbClr val="000000"/>
      </a:accent4>
      <a:accent5>
        <a:srgbClr val="AAB2D0"/>
      </a:accent5>
      <a:accent6>
        <a:srgbClr val="E18919"/>
      </a:accent6>
      <a:hlink>
        <a:srgbClr val="004FA6"/>
      </a:hlink>
      <a:folHlink>
        <a:srgbClr val="716E75"/>
      </a:folHlink>
    </a:clrScheme>
    <a:fontScheme name="2_Presenter Title Slide ">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charset="0"/>
          </a:defRPr>
        </a:defPPr>
      </a:lstStyle>
    </a:lnDef>
  </a:objectDefaults>
  <a:extraClrSchemeLst>
    <a:extraClrScheme>
      <a:clrScheme name="1_Presenter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esenter 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esenter 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esenter 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esenter 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esenter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esenter 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esenter 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esenter 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esenter 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esenter 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esenter 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Presenter Title Slide  13">
        <a:dk1>
          <a:srgbClr val="000000"/>
        </a:dk1>
        <a:lt1>
          <a:srgbClr val="FFFFFF"/>
        </a:lt1>
        <a:dk2>
          <a:srgbClr val="000000"/>
        </a:dk2>
        <a:lt2>
          <a:srgbClr val="808080"/>
        </a:lt2>
        <a:accent1>
          <a:srgbClr val="004FA6"/>
        </a:accent1>
        <a:accent2>
          <a:srgbClr val="333399"/>
        </a:accent2>
        <a:accent3>
          <a:srgbClr val="FFFFFF"/>
        </a:accent3>
        <a:accent4>
          <a:srgbClr val="000000"/>
        </a:accent4>
        <a:accent5>
          <a:srgbClr val="AAB2D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esenter Title Slide  14">
        <a:dk1>
          <a:srgbClr val="000000"/>
        </a:dk1>
        <a:lt1>
          <a:srgbClr val="FFFFFF"/>
        </a:lt1>
        <a:dk2>
          <a:srgbClr val="000000"/>
        </a:dk2>
        <a:lt2>
          <a:srgbClr val="808080"/>
        </a:lt2>
        <a:accent1>
          <a:srgbClr val="004FA6"/>
        </a:accent1>
        <a:accent2>
          <a:srgbClr val="F8981D"/>
        </a:accent2>
        <a:accent3>
          <a:srgbClr val="FFFFFF"/>
        </a:accent3>
        <a:accent4>
          <a:srgbClr val="000000"/>
        </a:accent4>
        <a:accent5>
          <a:srgbClr val="AAB2D0"/>
        </a:accent5>
        <a:accent6>
          <a:srgbClr val="E18919"/>
        </a:accent6>
        <a:hlink>
          <a:srgbClr val="86A37B"/>
        </a:hlink>
        <a:folHlink>
          <a:srgbClr val="711C2F"/>
        </a:folHlink>
      </a:clrScheme>
      <a:clrMap bg1="lt1" tx1="dk1" bg2="lt2" tx2="dk2" accent1="accent1" accent2="accent2" accent3="accent3" accent4="accent4" accent5="accent5" accent6="accent6" hlink="hlink" folHlink="folHlink"/>
    </a:extraClrScheme>
    <a:extraClrScheme>
      <a:clrScheme name="1_Presenter Title Slide  15">
        <a:dk1>
          <a:srgbClr val="000000"/>
        </a:dk1>
        <a:lt1>
          <a:srgbClr val="FFFFFF"/>
        </a:lt1>
        <a:dk2>
          <a:srgbClr val="000000"/>
        </a:dk2>
        <a:lt2>
          <a:srgbClr val="808080"/>
        </a:lt2>
        <a:accent1>
          <a:srgbClr val="004FA6"/>
        </a:accent1>
        <a:accent2>
          <a:srgbClr val="F8981D"/>
        </a:accent2>
        <a:accent3>
          <a:srgbClr val="FFFFFF"/>
        </a:accent3>
        <a:accent4>
          <a:srgbClr val="000000"/>
        </a:accent4>
        <a:accent5>
          <a:srgbClr val="AAB2D0"/>
        </a:accent5>
        <a:accent6>
          <a:srgbClr val="E18919"/>
        </a:accent6>
        <a:hlink>
          <a:srgbClr val="86A37B"/>
        </a:hlink>
        <a:folHlink>
          <a:srgbClr val="716E75"/>
        </a:folHlink>
      </a:clrScheme>
      <a:clrMap bg1="lt1" tx1="dk1" bg2="lt2" tx2="dk2" accent1="accent1" accent2="accent2" accent3="accent3" accent4="accent4" accent5="accent5" accent6="accent6" hlink="hlink" folHlink="folHlink"/>
    </a:extraClrScheme>
    <a:extraClrScheme>
      <a:clrScheme name="1_Presenter Title Slide  16">
        <a:dk1>
          <a:srgbClr val="000000"/>
        </a:dk1>
        <a:lt1>
          <a:srgbClr val="FFFFFF"/>
        </a:lt1>
        <a:dk2>
          <a:srgbClr val="000000"/>
        </a:dk2>
        <a:lt2>
          <a:srgbClr val="808080"/>
        </a:lt2>
        <a:accent1>
          <a:srgbClr val="004FA6"/>
        </a:accent1>
        <a:accent2>
          <a:srgbClr val="F8981D"/>
        </a:accent2>
        <a:accent3>
          <a:srgbClr val="FFFFFF"/>
        </a:accent3>
        <a:accent4>
          <a:srgbClr val="000000"/>
        </a:accent4>
        <a:accent5>
          <a:srgbClr val="AAB2D0"/>
        </a:accent5>
        <a:accent6>
          <a:srgbClr val="E18919"/>
        </a:accent6>
        <a:hlink>
          <a:srgbClr val="004FA6"/>
        </a:hlink>
        <a:folHlink>
          <a:srgbClr val="716E7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E67BEEC3EAD541BCBA5D21C3188C9F" ma:contentTypeVersion="10" ma:contentTypeDescription="Create a new document." ma:contentTypeScope="" ma:versionID="20ee53e04217fc85ff7eedd54ac76924">
  <xsd:schema xmlns:xsd="http://www.w3.org/2001/XMLSchema" xmlns:xs="http://www.w3.org/2001/XMLSchema" xmlns:p="http://schemas.microsoft.com/office/2006/metadata/properties" xmlns:ns3="fd68f43e-f96c-41fa-b030-f4f9cc5de8df" targetNamespace="http://schemas.microsoft.com/office/2006/metadata/properties" ma:root="true" ma:fieldsID="d525ede341b4eb47dd3a2e0f1713e862" ns3:_="">
    <xsd:import namespace="fd68f43e-f96c-41fa-b030-f4f9cc5de8d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68f43e-f96c-41fa-b030-f4f9cc5de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F29BB1-14B9-40D4-94EA-8714D5C2E6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68f43e-f96c-41fa-b030-f4f9cc5de8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D899F4-31BD-4583-948F-4C94F172AB43}">
  <ds:schemaRefs>
    <ds:schemaRef ds:uri="http://schemas.microsoft.com/sharepoint/v3/contenttype/forms"/>
  </ds:schemaRefs>
</ds:datastoreItem>
</file>

<file path=customXml/itemProps3.xml><?xml version="1.0" encoding="utf-8"?>
<ds:datastoreItem xmlns:ds="http://schemas.openxmlformats.org/officeDocument/2006/customXml" ds:itemID="{6ADC947F-25B0-4A2F-8271-62AF97AD327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FTI_PPT_0417_4x3</Template>
  <TotalTime>0</TotalTime>
  <Words>5159</Words>
  <Application>Microsoft Office PowerPoint</Application>
  <PresentationFormat>On-screen Show (4:3)</PresentationFormat>
  <Paragraphs>626</Paragraphs>
  <Slides>30</Slides>
  <Notes>30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30</vt:i4>
      </vt:variant>
    </vt:vector>
  </HeadingPairs>
  <TitlesOfParts>
    <vt:vector size="40" baseType="lpstr">
      <vt:lpstr>Arial</vt:lpstr>
      <vt:lpstr>Arial Narrow</vt:lpstr>
      <vt:lpstr>Calibri</vt:lpstr>
      <vt:lpstr>Times New Roman</vt:lpstr>
      <vt:lpstr>Content</vt:lpstr>
      <vt:lpstr>Section Break</vt:lpstr>
      <vt:lpstr>Printer Friendly slide</vt:lpstr>
      <vt:lpstr>Back Wrapper</vt:lpstr>
      <vt:lpstr>1_Section Break</vt:lpstr>
      <vt:lpstr>2_Presenter Title Slide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GNC_PPT_1018_FA_PR</dc:title>
  <dc:creator/>
  <cp:lastModifiedBy/>
  <cp:revision>1</cp:revision>
  <dcterms:created xsi:type="dcterms:W3CDTF">2017-11-27T23:48:31Z</dcterms:created>
  <dcterms:modified xsi:type="dcterms:W3CDTF">2019-11-14T18:24:20Z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0x010100BCE67BEEC3EAD541BCBA5D21C3188C9F</vt:lpwstr>
  </property>
</Properties>
</file>