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2"/>
  </p:notesMasterIdLst>
  <p:handoutMasterIdLst>
    <p:handoutMasterId r:id="rId43"/>
  </p:handoutMasterIdLst>
  <p:sldIdLst>
    <p:sldId id="256" r:id="rId5"/>
    <p:sldId id="509" r:id="rId6"/>
    <p:sldId id="306" r:id="rId7"/>
    <p:sldId id="588" r:id="rId8"/>
    <p:sldId id="513" r:id="rId9"/>
    <p:sldId id="589" r:id="rId10"/>
    <p:sldId id="590" r:id="rId11"/>
    <p:sldId id="515" r:id="rId12"/>
    <p:sldId id="308" r:id="rId13"/>
    <p:sldId id="522" r:id="rId14"/>
    <p:sldId id="603" r:id="rId15"/>
    <p:sldId id="523" r:id="rId16"/>
    <p:sldId id="524" r:id="rId17"/>
    <p:sldId id="525" r:id="rId18"/>
    <p:sldId id="527" r:id="rId19"/>
    <p:sldId id="528" r:id="rId20"/>
    <p:sldId id="529" r:id="rId21"/>
    <p:sldId id="530" r:id="rId22"/>
    <p:sldId id="531" r:id="rId23"/>
    <p:sldId id="532" r:id="rId24"/>
    <p:sldId id="533" r:id="rId25"/>
    <p:sldId id="534" r:id="rId26"/>
    <p:sldId id="535" r:id="rId27"/>
    <p:sldId id="536" r:id="rId28"/>
    <p:sldId id="537" r:id="rId29"/>
    <p:sldId id="538" r:id="rId30"/>
    <p:sldId id="330" r:id="rId31"/>
    <p:sldId id="539" r:id="rId32"/>
    <p:sldId id="540" r:id="rId33"/>
    <p:sldId id="541" r:id="rId34"/>
    <p:sldId id="593" r:id="rId35"/>
    <p:sldId id="594" r:id="rId36"/>
    <p:sldId id="604" r:id="rId37"/>
    <p:sldId id="601" r:id="rId38"/>
    <p:sldId id="602" r:id="rId39"/>
    <p:sldId id="599" r:id="rId40"/>
    <p:sldId id="585" r:id="rId41"/>
  </p:sldIdLst>
  <p:sldSz cx="9144000" cy="6858000" type="screen4x3"/>
  <p:notesSz cx="7010400" cy="9296400"/>
  <p:custDataLst>
    <p:tags r:id="rId44"/>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344" userDrawn="1">
          <p15:clr>
            <a:srgbClr val="A4A3A4"/>
          </p15:clr>
        </p15:guide>
        <p15:guide id="2" pos="360" userDrawn="1">
          <p15:clr>
            <a:srgbClr val="A4A3A4"/>
          </p15:clr>
        </p15:guide>
        <p15:guide id="3" pos="1872" userDrawn="1">
          <p15:clr>
            <a:srgbClr val="A4A3A4"/>
          </p15:clr>
        </p15:guide>
        <p15:guide id="4" orient="horz" pos="456" userDrawn="1">
          <p15:clr>
            <a:srgbClr val="A4A3A4"/>
          </p15:clr>
        </p15:guide>
        <p15:guide id="5" pos="456" userDrawn="1">
          <p15:clr>
            <a:srgbClr val="A4A3A4"/>
          </p15:clr>
        </p15:guide>
        <p15:guide id="6" orient="horz" pos="4056" userDrawn="1">
          <p15:clr>
            <a:srgbClr val="A4A3A4"/>
          </p15:clr>
        </p15:guide>
        <p15:guide id="7" pos="33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STOUN" initials="M" lastIdx="33" clrIdx="0"/>
  <p:cmAuthor id="107" name="Kowalik, Michele K" initials="KMK" lastIdx="126" clrIdx="107"/>
  <p:cmAuthor id="1" name="Nationwide" initials="N" lastIdx="8" clrIdx="1"/>
  <p:cmAuthor id="2" name="madmin" initials="m" lastIdx="0" clrIdx="2"/>
  <p:cmAuthor id="3" name="john" initials="j" lastIdx="1" clrIdx="3"/>
  <p:cmAuthor id="4" name="Chris Braunreuther" initials="CB" lastIdx="2" clrIdx="4"/>
  <p:cmAuthor id="5" name="Robert Poletto" initials="RP" lastIdx="11" clrIdx="5"/>
  <p:cmAuthor id="6" name="SHUGERM" initials="S" lastIdx="23" clrIdx="6"/>
  <p:cmAuthor id="7" name="Jay Blistan" initials="JB" lastIdx="2" clrIdx="7"/>
  <p:cmAuthor id="8" name="R Poletto" initials="RP" lastIdx="1" clrIdx="8"/>
  <p:cmAuthor id="9" name="garbes3" initials="sg" lastIdx="1" clrIdx="9"/>
  <p:cmAuthor id="10" name="Robert Nance" initials="RN" lastIdx="25" clrIdx="10"/>
  <p:cmAuthor id="11" name="Hausch, Staci" initials="HS" lastIdx="1" clrIdx="11"/>
  <p:cmAuthor id="12" name="Hausch, Staci" initials="HS [2]" lastIdx="1" clrIdx="12"/>
  <p:cmAuthor id="13" name="Waldrop, Rachel" initials="WR" lastIdx="1" clrIdx="13"/>
  <p:cmAuthor id="14" name="Waldrop, Rachel" initials="WR [2]" lastIdx="1" clrIdx="14"/>
  <p:cmAuthor id="15" name="Queen, Stephanie G" initials="QSG" lastIdx="1" clrIdx="15"/>
  <p:cmAuthor id="16" name="Queen, Stephanie G" initials="QSG [2]" lastIdx="1" clrIdx="16"/>
  <p:cmAuthor id="17" name="Queen, Stephanie G" initials="QSG [3]" lastIdx="1" clrIdx="17"/>
  <p:cmAuthor id="18" name="Queen, Stephanie G" initials="QSG [4]" lastIdx="1" clrIdx="18"/>
  <p:cmAuthor id="19" name="Queen, Stephanie G" initials="QSG [5]" lastIdx="1" clrIdx="19"/>
  <p:cmAuthor id="20" name="Queen, Stephanie G" initials="QSG [6]" lastIdx="1" clrIdx="20"/>
  <p:cmAuthor id="21" name="Queen, Stephanie G" initials="QSG [7]" lastIdx="1" clrIdx="21"/>
  <p:cmAuthor id="22" name="Queen, Stephanie G" initials="QSG [8]" lastIdx="1" clrIdx="22"/>
  <p:cmAuthor id="23" name="Queen, Stephanie G" initials="QSG [9]" lastIdx="1" clrIdx="23"/>
  <p:cmAuthor id="24" name="Queen, Stephanie G" initials="QSG [10]" lastIdx="1" clrIdx="24"/>
  <p:cmAuthor id="25" name="Queen, Stephanie G" initials="QSG [11]" lastIdx="1" clrIdx="25"/>
  <p:cmAuthor id="26" name="Queen, Stephanie G" initials="QSG [12]" lastIdx="1" clrIdx="26"/>
  <p:cmAuthor id="27" name="Queen, Stephanie G" initials="QSG [13]" lastIdx="1" clrIdx="27"/>
  <p:cmAuthor id="28" name="Queen, Stephanie G" initials="QSG [14]" lastIdx="1" clrIdx="28"/>
  <p:cmAuthor id="29" name="Queen, Stephanie G" initials="QSG [15]" lastIdx="1" clrIdx="29"/>
  <p:cmAuthor id="30" name="Queen, Stephanie G" initials="QSG [16]" lastIdx="1" clrIdx="30"/>
  <p:cmAuthor id="31" name="Queen, Stephanie G" initials="QSG [17]" lastIdx="1" clrIdx="31"/>
  <p:cmAuthor id="32" name="Queen, Stephanie G" initials="QSG [18]" lastIdx="1" clrIdx="32"/>
  <p:cmAuthor id="33" name="Queen, Stephanie G" initials="QSG [19]" lastIdx="1" clrIdx="33"/>
  <p:cmAuthor id="34" name="Queen, Stephanie G" initials="QSG [20]" lastIdx="1" clrIdx="34"/>
  <p:cmAuthor id="35" name="Queen, Stephanie G" initials="QSG [21]" lastIdx="1" clrIdx="35"/>
  <p:cmAuthor id="36" name="Queen, Stephanie G" initials="QSG [22]" lastIdx="1" clrIdx="36"/>
  <p:cmAuthor id="37" name="Queen, Stephanie G" initials="QSG [23]" lastIdx="1" clrIdx="37"/>
  <p:cmAuthor id="38" name="Queen, Stephanie G" initials="QSG [24]" lastIdx="1" clrIdx="38"/>
  <p:cmAuthor id="39" name="Queen, Stephanie G" initials="QSG [25]" lastIdx="1" clrIdx="39"/>
  <p:cmAuthor id="40" name="Queen, Stephanie G" initials="QSG [26]" lastIdx="1" clrIdx="40"/>
  <p:cmAuthor id="41" name="Queen, Stephanie G" initials="QSG [27]" lastIdx="1" clrIdx="41"/>
  <p:cmAuthor id="42" name="Queen, Stephanie G" initials="QSG [28]" lastIdx="1" clrIdx="42"/>
  <p:cmAuthor id="43" name="Queen, Stephanie G" initials="QSG [29]" lastIdx="1" clrIdx="43"/>
  <p:cmAuthor id="44" name="Queen, Stephanie G" initials="QSG [30]" lastIdx="1" clrIdx="44"/>
  <p:cmAuthor id="45" name="Queen, Stephanie G" initials="QSG [31]" lastIdx="1" clrIdx="45"/>
  <p:cmAuthor id="46" name="Queen, Stephanie G" initials="QSG [32]" lastIdx="1" clrIdx="46"/>
  <p:cmAuthor id="47" name="Queen, Stephanie G" initials="QSG [33]" lastIdx="1" clrIdx="47"/>
  <p:cmAuthor id="48" name="Queen, Stephanie G" initials="QSG [34]" lastIdx="1" clrIdx="48"/>
  <p:cmAuthor id="49" name="Queen, Stephanie G" initials="QSG [35]" lastIdx="1" clrIdx="49"/>
  <p:cmAuthor id="50" name="Queen, Stephanie G" initials="QSG [36]" lastIdx="1" clrIdx="50"/>
  <p:cmAuthor id="51" name="Queen, Stephanie G" initials="QSG [37]" lastIdx="1" clrIdx="51"/>
  <p:cmAuthor id="52" name="Queen, Stephanie G" initials="QSG [38]" lastIdx="1" clrIdx="52"/>
  <p:cmAuthor id="53" name="Queen, Stephanie G" initials="QSG [39]" lastIdx="1" clrIdx="53"/>
  <p:cmAuthor id="54" name="Queen, Stephanie G" initials="QSG [40]" lastIdx="1" clrIdx="54"/>
  <p:cmAuthor id="55" name="Queen, Stephanie G" initials="QSG [41]" lastIdx="1" clrIdx="55"/>
  <p:cmAuthor id="56" name="Queen, Stephanie G" initials="QSG [42]" lastIdx="1" clrIdx="56"/>
  <p:cmAuthor id="57" name="Queen, Stephanie G" initials="QSG [43]" lastIdx="1" clrIdx="57"/>
  <p:cmAuthor id="58" name="Queen, Stephanie G" initials="QSG [44]" lastIdx="1" clrIdx="58"/>
  <p:cmAuthor id="59" name="Queen, Stephanie G" initials="QSG [45]" lastIdx="1" clrIdx="59"/>
  <p:cmAuthor id="60" name="Queen, Stephanie G" initials="QSG [46]" lastIdx="1" clrIdx="60"/>
  <p:cmAuthor id="61" name="Queen, Stephanie G" initials="QSG [47]" lastIdx="1" clrIdx="61"/>
  <p:cmAuthor id="62" name="Queen, Stephanie G" initials="QSG [48]" lastIdx="1" clrIdx="62"/>
  <p:cmAuthor id="63" name="Queen, Stephanie G" initials="QSG [49]" lastIdx="1" clrIdx="63"/>
  <p:cmAuthor id="64" name="Queen, Stephanie G" initials="QSG [50]" lastIdx="1" clrIdx="64"/>
  <p:cmAuthor id="65" name="Queen, Stephanie G" initials="QSG [51]" lastIdx="1" clrIdx="65"/>
  <p:cmAuthor id="66" name="Queen, Stephanie G" initials="QSG [52]" lastIdx="1" clrIdx="66"/>
  <p:cmAuthor id="67" name="Queen, Stephanie G" initials="QSG [53]" lastIdx="1" clrIdx="67"/>
  <p:cmAuthor id="68" name="Queen, Stephanie G" initials="QSG [54]" lastIdx="1" clrIdx="68"/>
  <p:cmAuthor id="69" name="Queen, Stephanie G" initials="QSG [55]" lastIdx="1" clrIdx="69"/>
  <p:cmAuthor id="70" name="Queen, Stephanie G" initials="QSG [56]" lastIdx="1" clrIdx="70"/>
  <p:cmAuthor id="71" name="Queen, Stephanie G" initials="QSG [57]" lastIdx="1" clrIdx="71"/>
  <p:cmAuthor id="72" name="Queen, Stephanie G" initials="QSG [58]" lastIdx="1" clrIdx="72"/>
  <p:cmAuthor id="73" name="Queen, Stephanie G" initials="QSG [59]" lastIdx="1" clrIdx="73"/>
  <p:cmAuthor id="74" name="Queen, Stephanie G" initials="QSG [60]" lastIdx="1" clrIdx="74"/>
  <p:cmAuthor id="75" name="Queen, Stephanie G" initials="QSG [61]" lastIdx="1" clrIdx="75"/>
  <p:cmAuthor id="76" name="Queen, Stephanie G" initials="QSG [62]" lastIdx="1" clrIdx="76"/>
  <p:cmAuthor id="77" name="Queen, Stephanie G" initials="QSG [63]" lastIdx="1" clrIdx="77"/>
  <p:cmAuthor id="78" name="Queen, Stephanie G" initials="QSG [64]" lastIdx="1" clrIdx="78"/>
  <p:cmAuthor id="79" name="Queen, Stephanie G" initials="QSG [65]" lastIdx="1" clrIdx="79"/>
  <p:cmAuthor id="80" name="Queen, Stephanie G" initials="QSG [66]" lastIdx="1" clrIdx="80"/>
  <p:cmAuthor id="81" name="Queen, Stephanie G" initials="QSG [67]" lastIdx="1" clrIdx="81"/>
  <p:cmAuthor id="82" name="Queen, Stephanie G" initials="QSG [68]" lastIdx="1" clrIdx="82"/>
  <p:cmAuthor id="83" name="Queen, Stephanie G" initials="QSG [69]" lastIdx="1" clrIdx="83"/>
  <p:cmAuthor id="84" name="Queen, Stephanie G" initials="QSG [70]" lastIdx="1" clrIdx="84"/>
  <p:cmAuthor id="85" name="Queen, Stephanie G" initials="QSG [71]" lastIdx="1" clrIdx="85"/>
  <p:cmAuthor id="86" name="Queen, Stephanie G" initials="QSG [72]" lastIdx="1" clrIdx="86"/>
  <p:cmAuthor id="87" name="Queen, Stephanie G" initials="QSG [73]" lastIdx="1" clrIdx="87"/>
  <p:cmAuthor id="88" name="Queen, Stephanie G" initials="QSG [74]" lastIdx="1" clrIdx="88"/>
  <p:cmAuthor id="89" name="Queen, Stephanie G" initials="QSG [75]" lastIdx="1" clrIdx="89"/>
  <p:cmAuthor id="90" name="Queen, Stephanie G" initials="QSG [76]" lastIdx="1" clrIdx="90"/>
  <p:cmAuthor id="91" name="Queen, Stephanie G" initials="QSG [77]" lastIdx="1" clrIdx="91"/>
  <p:cmAuthor id="92" name="Queen, Stephanie G" initials="QSG [78]" lastIdx="1" clrIdx="92"/>
  <p:cmAuthor id="93" name="Queen, Stephanie G" initials="QSG [79]" lastIdx="1" clrIdx="93"/>
  <p:cmAuthor id="94" name="Queen, Stephanie G" initials="QSG [80]" lastIdx="1" clrIdx="94"/>
  <p:cmAuthor id="95" name="Queen, Stephanie G" initials="QSG [81]" lastIdx="1" clrIdx="95"/>
  <p:cmAuthor id="96" name="Queen, Stephanie G" initials="QSG [82]" lastIdx="1" clrIdx="96"/>
  <p:cmAuthor id="97" name="Queen, Stephanie G" initials="QSG [83]" lastIdx="1" clrIdx="97"/>
  <p:cmAuthor id="98" name="Queen, Stephanie G" initials="QSG [84]" lastIdx="1" clrIdx="98"/>
  <p:cmAuthor id="99" name="Queen, Stephanie G" initials="QSG [85]" lastIdx="1" clrIdx="99"/>
  <p:cmAuthor id="100" name="Queen, Stephanie G" initials="QSG [86]" lastIdx="1" clrIdx="100"/>
  <p:cmAuthor id="101" name="Queen, Stephanie G" initials="QSG [87]" lastIdx="1" clrIdx="101"/>
  <p:cmAuthor id="102" name="Queen, Stephanie G" initials="QSG [88]" lastIdx="1" clrIdx="102"/>
  <p:cmAuthor id="103" name="Queen, Stephanie G" initials="QSG [89]" lastIdx="1" clrIdx="103"/>
  <p:cmAuthor id="104" name="Queen, Stephanie G" initials="QSG [90]" lastIdx="1" clrIdx="104"/>
  <p:cmAuthor id="105" name="Queen, Stephanie G" initials="QSG [91]" lastIdx="1" clrIdx="105"/>
  <p:cmAuthor id="106" name="Queen, Stephanie G" initials="QSG [92]" lastIdx="1" clrIdx="10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D4F53"/>
    <a:srgbClr val="62706F"/>
    <a:srgbClr val="003B5C"/>
    <a:srgbClr val="326295"/>
    <a:srgbClr val="FDBA2E"/>
    <a:srgbClr val="87898B"/>
    <a:srgbClr val="6E8878"/>
    <a:srgbClr val="948756"/>
    <a:srgbClr val="003D71"/>
    <a:srgbClr val="003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1" autoAdjust="0"/>
    <p:restoredTop sz="77414" autoAdjust="0"/>
  </p:normalViewPr>
  <p:slideViewPr>
    <p:cSldViewPr snapToGrid="0" snapToObjects="1">
      <p:cViewPr>
        <p:scale>
          <a:sx n="71" d="100"/>
          <a:sy n="71" d="100"/>
        </p:scale>
        <p:origin x="1638" y="-276"/>
      </p:cViewPr>
      <p:guideLst>
        <p:guide orient="horz" pos="1344"/>
        <p:guide pos="360"/>
        <p:guide pos="1872"/>
        <p:guide orient="horz" pos="456"/>
        <p:guide pos="456"/>
        <p:guide orient="horz" pos="4056"/>
        <p:guide pos="336"/>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8" d="100"/>
          <a:sy n="108" d="100"/>
        </p:scale>
        <p:origin x="3808" y="2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Early retirees</c:v>
                </c:pt>
              </c:strCache>
            </c:strRef>
          </c:tx>
          <c:spPr>
            <a:solidFill>
              <a:srgbClr val="326295"/>
            </a:solidFill>
            <a:ln>
              <a:noFill/>
            </a:ln>
            <a:effectLst/>
          </c:spPr>
          <c:cat>
            <c:numRef>
              <c:f>Sheet1!$A$2:$A$6</c:f>
              <c:numCache>
                <c:formatCode>General</c:formatCode>
                <c:ptCount val="5"/>
                <c:pt idx="0">
                  <c:v>1997</c:v>
                </c:pt>
                <c:pt idx="1">
                  <c:v>2001</c:v>
                </c:pt>
                <c:pt idx="2">
                  <c:v>2005</c:v>
                </c:pt>
                <c:pt idx="3">
                  <c:v>2010</c:v>
                </c:pt>
                <c:pt idx="4">
                  <c:v>2014</c:v>
                </c:pt>
              </c:numCache>
            </c:numRef>
          </c:cat>
          <c:val>
            <c:numRef>
              <c:f>Sheet1!$B$2:$B$6</c:f>
              <c:numCache>
                <c:formatCode>0.0%</c:formatCode>
                <c:ptCount val="5"/>
                <c:pt idx="0">
                  <c:v>0.28899999999999998</c:v>
                </c:pt>
                <c:pt idx="1">
                  <c:v>0.20399999999999999</c:v>
                </c:pt>
                <c:pt idx="2">
                  <c:v>0.20599999999999999</c:v>
                </c:pt>
                <c:pt idx="3">
                  <c:v>0.17699999999999999</c:v>
                </c:pt>
                <c:pt idx="4">
                  <c:v>0.16600000000000001</c:v>
                </c:pt>
              </c:numCache>
            </c:numRef>
          </c:val>
          <c:extLst>
            <c:ext xmlns:c16="http://schemas.microsoft.com/office/drawing/2014/chart" uri="{C3380CC4-5D6E-409C-BE32-E72D297353CC}">
              <c16:uniqueId val="{00000000-33D6-46FD-B49A-CE457CD9CE1A}"/>
            </c:ext>
          </c:extLst>
        </c:ser>
        <c:ser>
          <c:idx val="1"/>
          <c:order val="1"/>
          <c:tx>
            <c:strRef>
              <c:f>Sheet1!$C$1</c:f>
              <c:strCache>
                <c:ptCount val="1"/>
                <c:pt idx="0">
                  <c:v>Medicare eligibles</c:v>
                </c:pt>
              </c:strCache>
            </c:strRef>
          </c:tx>
          <c:spPr>
            <a:solidFill>
              <a:srgbClr val="003B5C"/>
            </a:solidFill>
            <a:ln>
              <a:noFill/>
            </a:ln>
            <a:effectLst/>
          </c:spPr>
          <c:cat>
            <c:numRef>
              <c:f>Sheet1!$A$2:$A$6</c:f>
              <c:numCache>
                <c:formatCode>General</c:formatCode>
                <c:ptCount val="5"/>
                <c:pt idx="0">
                  <c:v>1997</c:v>
                </c:pt>
                <c:pt idx="1">
                  <c:v>2001</c:v>
                </c:pt>
                <c:pt idx="2">
                  <c:v>2005</c:v>
                </c:pt>
                <c:pt idx="3">
                  <c:v>2010</c:v>
                </c:pt>
                <c:pt idx="4">
                  <c:v>2014</c:v>
                </c:pt>
              </c:numCache>
            </c:numRef>
          </c:cat>
          <c:val>
            <c:numRef>
              <c:f>Sheet1!$C$2:$C$6</c:f>
              <c:numCache>
                <c:formatCode>0.0%</c:formatCode>
                <c:ptCount val="5"/>
                <c:pt idx="0">
                  <c:v>0.254</c:v>
                </c:pt>
                <c:pt idx="1">
                  <c:v>0.19400000000000001</c:v>
                </c:pt>
                <c:pt idx="2">
                  <c:v>0.2</c:v>
                </c:pt>
                <c:pt idx="3">
                  <c:v>0.159</c:v>
                </c:pt>
                <c:pt idx="4">
                  <c:v>0.14099999999999999</c:v>
                </c:pt>
              </c:numCache>
            </c:numRef>
          </c:val>
          <c:extLst>
            <c:ext xmlns:c16="http://schemas.microsoft.com/office/drawing/2014/chart" uri="{C3380CC4-5D6E-409C-BE32-E72D297353CC}">
              <c16:uniqueId val="{00000001-33D6-46FD-B49A-CE457CD9CE1A}"/>
            </c:ext>
          </c:extLst>
        </c:ser>
        <c:dLbls>
          <c:showLegendKey val="0"/>
          <c:showVal val="0"/>
          <c:showCatName val="0"/>
          <c:showSerName val="0"/>
          <c:showPercent val="0"/>
          <c:showBubbleSize val="0"/>
        </c:dLbls>
        <c:axId val="1239945792"/>
        <c:axId val="1239947840"/>
      </c:areaChart>
      <c:catAx>
        <c:axId val="123994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charset="0"/>
                <a:ea typeface="Arial" charset="0"/>
                <a:cs typeface="Arial" charset="0"/>
              </a:defRPr>
            </a:pPr>
            <a:endParaRPr lang="en-US"/>
          </a:p>
        </c:txPr>
        <c:crossAx val="1239947840"/>
        <c:crosses val="autoZero"/>
        <c:auto val="1"/>
        <c:lblAlgn val="ctr"/>
        <c:lblOffset val="100"/>
        <c:noMultiLvlLbl val="0"/>
      </c:catAx>
      <c:valAx>
        <c:axId val="12399478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F53"/>
                </a:solidFill>
                <a:latin typeface="Arial" charset="0"/>
                <a:ea typeface="Arial" charset="0"/>
                <a:cs typeface="Arial" charset="0"/>
              </a:defRPr>
            </a:pPr>
            <a:endParaRPr lang="en-US"/>
          </a:p>
        </c:txPr>
        <c:crossAx val="12399457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4D4F53"/>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326295"/>
              </a:solidFill>
              <a:ln w="19050">
                <a:solidFill>
                  <a:schemeClr val="lt1"/>
                </a:solidFill>
              </a:ln>
              <a:effectLst/>
            </c:spPr>
            <c:extLst>
              <c:ext xmlns:c16="http://schemas.microsoft.com/office/drawing/2014/chart" uri="{C3380CC4-5D6E-409C-BE32-E72D297353CC}">
                <c16:uniqueId val="{00000001-AD7A-4774-B665-C374F37C334C}"/>
              </c:ext>
            </c:extLst>
          </c:dPt>
          <c:dPt>
            <c:idx val="1"/>
            <c:bubble3D val="0"/>
            <c:spPr>
              <a:solidFill>
                <a:srgbClr val="87898B"/>
              </a:solidFill>
              <a:ln w="31750">
                <a:solidFill>
                  <a:schemeClr val="lt1"/>
                </a:solidFill>
              </a:ln>
              <a:effectLst/>
            </c:spPr>
            <c:extLst>
              <c:ext xmlns:c16="http://schemas.microsoft.com/office/drawing/2014/chart" uri="{C3380CC4-5D6E-409C-BE32-E72D297353CC}">
                <c16:uniqueId val="{00000003-AD7A-4774-B665-C374F37C334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D7A-4774-B665-C374F37C33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D7A-4774-B665-C374F37C334C}"/>
              </c:ext>
            </c:extLst>
          </c:dPt>
          <c:cat>
            <c:strRef>
              <c:f>Sheet1!$A$2:$A$5</c:f>
              <c:strCache>
                <c:ptCount val="2"/>
                <c:pt idx="0">
                  <c:v>1st Qtr</c:v>
                </c:pt>
                <c:pt idx="1">
                  <c:v>2nd Qtr</c:v>
                </c:pt>
              </c:strCache>
            </c:strRef>
          </c:cat>
          <c:val>
            <c:numRef>
              <c:f>Sheet1!$B$2:$B$5</c:f>
              <c:numCache>
                <c:formatCode>0%</c:formatCode>
                <c:ptCount val="4"/>
                <c:pt idx="0">
                  <c:v>0.84</c:v>
                </c:pt>
                <c:pt idx="1">
                  <c:v>0.16</c:v>
                </c:pt>
              </c:numCache>
            </c:numRef>
          </c:val>
          <c:extLst>
            <c:ext xmlns:c16="http://schemas.microsoft.com/office/drawing/2014/chart" uri="{C3380CC4-5D6E-409C-BE32-E72D297353CC}">
              <c16:uniqueId val="{00000008-AD7A-4774-B665-C374F37C334C}"/>
            </c:ext>
          </c:extLst>
        </c:ser>
        <c:dLbls>
          <c:showLegendKey val="0"/>
          <c:showVal val="0"/>
          <c:showCatName val="0"/>
          <c:showSerName val="0"/>
          <c:showPercent val="0"/>
          <c:showBubbleSize val="0"/>
          <c:showLeaderLines val="1"/>
        </c:dLbls>
        <c:firstSliceAng val="0"/>
        <c:holeSize val="7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Expense</c:v>
                </c:pt>
              </c:strCache>
            </c:strRef>
          </c:tx>
          <c:dPt>
            <c:idx val="0"/>
            <c:bubble3D val="0"/>
            <c:spPr>
              <a:solidFill>
                <a:srgbClr val="FDBA2E"/>
              </a:solidFill>
              <a:ln w="31750">
                <a:noFill/>
              </a:ln>
              <a:effectLst/>
            </c:spPr>
            <c:extLst>
              <c:ext xmlns:c16="http://schemas.microsoft.com/office/drawing/2014/chart" uri="{C3380CC4-5D6E-409C-BE32-E72D297353CC}">
                <c16:uniqueId val="{00000001-607B-40EF-BDA8-6310C59EABD7}"/>
              </c:ext>
            </c:extLst>
          </c:dPt>
          <c:dPt>
            <c:idx val="1"/>
            <c:bubble3D val="0"/>
            <c:spPr>
              <a:solidFill>
                <a:srgbClr val="326295"/>
              </a:solidFill>
              <a:ln w="31750">
                <a:noFill/>
              </a:ln>
              <a:effectLst/>
            </c:spPr>
            <c:extLst>
              <c:ext xmlns:c16="http://schemas.microsoft.com/office/drawing/2014/chart" uri="{C3380CC4-5D6E-409C-BE32-E72D297353CC}">
                <c16:uniqueId val="{00000003-607B-40EF-BDA8-6310C59EABD7}"/>
              </c:ext>
            </c:extLst>
          </c:dPt>
          <c:dPt>
            <c:idx val="2"/>
            <c:bubble3D val="0"/>
            <c:spPr>
              <a:solidFill>
                <a:srgbClr val="003B5C"/>
              </a:solidFill>
              <a:ln w="31750">
                <a:noFill/>
              </a:ln>
              <a:effectLst/>
            </c:spPr>
            <c:extLst>
              <c:ext xmlns:c16="http://schemas.microsoft.com/office/drawing/2014/chart" uri="{C3380CC4-5D6E-409C-BE32-E72D297353CC}">
                <c16:uniqueId val="{00000005-607B-40EF-BDA8-6310C59EABD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07B-40EF-BDA8-6310C59EABD7}"/>
              </c:ext>
            </c:extLst>
          </c:dPt>
          <c:cat>
            <c:strRef>
              <c:f>Sheet1!$A$2:$A$5</c:f>
              <c:strCache>
                <c:ptCount val="3"/>
                <c:pt idx="0">
                  <c:v>Cost-sharing</c:v>
                </c:pt>
                <c:pt idx="1">
                  <c:v>Premiums</c:v>
                </c:pt>
                <c:pt idx="2">
                  <c:v>Out-of-Pocket</c:v>
                </c:pt>
              </c:strCache>
            </c:strRef>
          </c:cat>
          <c:val>
            <c:numRef>
              <c:f>Sheet1!$B$2:$B$5</c:f>
              <c:numCache>
                <c:formatCode>0%</c:formatCode>
                <c:ptCount val="4"/>
                <c:pt idx="0">
                  <c:v>0.45</c:v>
                </c:pt>
                <c:pt idx="1">
                  <c:v>0.32</c:v>
                </c:pt>
                <c:pt idx="2">
                  <c:v>0.23</c:v>
                </c:pt>
              </c:numCache>
            </c:numRef>
          </c:val>
          <c:extLst>
            <c:ext xmlns:c16="http://schemas.microsoft.com/office/drawing/2014/chart" uri="{C3380CC4-5D6E-409C-BE32-E72D297353CC}">
              <c16:uniqueId val="{00000008-607B-40EF-BDA8-6310C59EABD7}"/>
            </c:ext>
          </c:extLst>
        </c:ser>
        <c:dLbls>
          <c:showLegendKey val="0"/>
          <c:showVal val="0"/>
          <c:showCatName val="0"/>
          <c:showSerName val="0"/>
          <c:showPercent val="0"/>
          <c:showBubbleSize val="0"/>
          <c:showLeaderLines val="1"/>
        </c:dLbls>
        <c:firstSliceAng val="0"/>
        <c:holeSize val="7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5" cy="465743"/>
          </a:xfrm>
          <a:prstGeom prst="rect">
            <a:avLst/>
          </a:prstGeom>
        </p:spPr>
        <p:txBody>
          <a:bodyPr vert="horz" lIns="91400" tIns="45699" rIns="91400" bIns="45699"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970734" y="2"/>
            <a:ext cx="3038145" cy="465743"/>
          </a:xfrm>
          <a:prstGeom prst="rect">
            <a:avLst/>
          </a:prstGeom>
        </p:spPr>
        <p:txBody>
          <a:bodyPr vert="horz" wrap="square" lIns="91400" tIns="45699" rIns="91400" bIns="45699" numCol="1" anchor="t" anchorCtr="0" compatLnSpc="1">
            <a:prstTxWarp prst="textNoShape">
              <a:avLst/>
            </a:prstTxWarp>
          </a:bodyPr>
          <a:lstStyle>
            <a:lvl1pPr algn="r">
              <a:defRPr sz="1200"/>
            </a:lvl1pPr>
          </a:lstStyle>
          <a:p>
            <a:fld id="{46944D7C-E4E0-4D33-874B-7F9206727CFF}" type="datetime1">
              <a:rPr lang="en-US"/>
              <a:pPr/>
              <a:t>11/14/2019</a:t>
            </a:fld>
            <a:endParaRPr lang="en-US" dirty="0"/>
          </a:p>
        </p:txBody>
      </p:sp>
      <p:sp>
        <p:nvSpPr>
          <p:cNvPr id="4" name="Footer Placeholder 3"/>
          <p:cNvSpPr>
            <a:spLocks noGrp="1"/>
          </p:cNvSpPr>
          <p:nvPr>
            <p:ph type="ftr" sz="quarter" idx="2"/>
          </p:nvPr>
        </p:nvSpPr>
        <p:spPr>
          <a:xfrm>
            <a:off x="2" y="8829123"/>
            <a:ext cx="3038145" cy="465743"/>
          </a:xfrm>
          <a:prstGeom prst="rect">
            <a:avLst/>
          </a:prstGeom>
        </p:spPr>
        <p:txBody>
          <a:bodyPr vert="horz" lIns="91400" tIns="45699" rIns="91400" bIns="45699"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970734" y="8829123"/>
            <a:ext cx="3038145" cy="465743"/>
          </a:xfrm>
          <a:prstGeom prst="rect">
            <a:avLst/>
          </a:prstGeom>
        </p:spPr>
        <p:txBody>
          <a:bodyPr vert="horz" wrap="square" lIns="91400" tIns="45699" rIns="91400" bIns="45699" numCol="1" anchor="b" anchorCtr="0" compatLnSpc="1">
            <a:prstTxWarp prst="textNoShape">
              <a:avLst/>
            </a:prstTxWarp>
          </a:bodyPr>
          <a:lstStyle>
            <a:lvl1pPr algn="r">
              <a:defRPr sz="1200"/>
            </a:lvl1pPr>
          </a:lstStyle>
          <a:p>
            <a:fld id="{7511CB9A-7982-4E95-B351-9A7F8E9F715E}" type="slidenum">
              <a:rPr lang="en-US"/>
              <a:pPr/>
              <a:t>‹#›</a:t>
            </a:fld>
            <a:endParaRPr lang="en-US" dirty="0"/>
          </a:p>
        </p:txBody>
      </p:sp>
    </p:spTree>
    <p:extLst>
      <p:ext uri="{BB962C8B-B14F-4D97-AF65-F5344CB8AC3E}">
        <p14:creationId xmlns:p14="http://schemas.microsoft.com/office/powerpoint/2010/main" val="37778372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38145" cy="464205"/>
          </a:xfrm>
          <a:prstGeom prst="rect">
            <a:avLst/>
          </a:prstGeom>
        </p:spPr>
        <p:txBody>
          <a:bodyPr vert="horz" lIns="93136" tIns="46569" rIns="93136" bIns="46569"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idx="1"/>
          </p:nvPr>
        </p:nvSpPr>
        <p:spPr>
          <a:xfrm>
            <a:off x="3970734" y="3"/>
            <a:ext cx="3038145" cy="464205"/>
          </a:xfrm>
          <a:prstGeom prst="rect">
            <a:avLst/>
          </a:prstGeom>
        </p:spPr>
        <p:txBody>
          <a:bodyPr vert="horz" wrap="square" lIns="93136" tIns="46569" rIns="93136" bIns="46569" numCol="1" anchor="t" anchorCtr="0" compatLnSpc="1">
            <a:prstTxWarp prst="textNoShape">
              <a:avLst/>
            </a:prstTxWarp>
          </a:bodyPr>
          <a:lstStyle>
            <a:lvl1pPr algn="r">
              <a:defRPr sz="1200"/>
            </a:lvl1pPr>
          </a:lstStyle>
          <a:p>
            <a:fld id="{7BB2688F-B517-4037-8121-E131C8FAF3CD}" type="datetime1">
              <a:rPr lang="en-US"/>
              <a:pPr/>
              <a:t>11/14/2019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6" tIns="46569" rIns="93136" bIns="46569" rtlCol="0" anchor="ctr"/>
          <a:lstStyle/>
          <a:p>
            <a:pPr lvl="0"/>
            <a:endParaRPr lang="en-US" noProof="0" dirty="0"/>
          </a:p>
        </p:txBody>
      </p:sp>
      <p:sp>
        <p:nvSpPr>
          <p:cNvPr id="5" name="Notes Placeholder 4"/>
          <p:cNvSpPr>
            <a:spLocks noGrp="1"/>
          </p:cNvSpPr>
          <p:nvPr>
            <p:ph type="body" sz="quarter" idx="3"/>
          </p:nvPr>
        </p:nvSpPr>
        <p:spPr>
          <a:xfrm>
            <a:off x="701347" y="4416101"/>
            <a:ext cx="5607711" cy="4182457"/>
          </a:xfrm>
          <a:prstGeom prst="rect">
            <a:avLst/>
          </a:prstGeom>
        </p:spPr>
        <p:txBody>
          <a:bodyPr vert="horz" lIns="93136" tIns="46569" rIns="93136" bIns="4656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30661"/>
            <a:ext cx="3038145" cy="464205"/>
          </a:xfrm>
          <a:prstGeom prst="rect">
            <a:avLst/>
          </a:prstGeom>
        </p:spPr>
        <p:txBody>
          <a:bodyPr vert="horz" lIns="93136" tIns="46569" rIns="93136" bIns="46569" rtlCol="0" anchor="b"/>
          <a:lstStyle>
            <a:lvl1pPr algn="l">
              <a:defRPr sz="1200">
                <a:cs typeface="ＭＳ Ｐゴシック" charset="-128"/>
              </a:defRPr>
            </a:lvl1pPr>
          </a:lstStyle>
          <a:p>
            <a:pPr>
              <a:defRPr/>
            </a:pPr>
            <a:endParaRPr lang="en-US" dirty="0"/>
          </a:p>
        </p:txBody>
      </p:sp>
      <p:sp>
        <p:nvSpPr>
          <p:cNvPr id="7" name="Slide Number Placeholder 6"/>
          <p:cNvSpPr>
            <a:spLocks noGrp="1"/>
          </p:cNvSpPr>
          <p:nvPr>
            <p:ph type="sldNum" sz="quarter" idx="5"/>
          </p:nvPr>
        </p:nvSpPr>
        <p:spPr>
          <a:xfrm>
            <a:off x="3970734" y="8830661"/>
            <a:ext cx="3038145" cy="464205"/>
          </a:xfrm>
          <a:prstGeom prst="rect">
            <a:avLst/>
          </a:prstGeom>
        </p:spPr>
        <p:txBody>
          <a:bodyPr vert="horz" wrap="square" lIns="93136" tIns="46569" rIns="93136" bIns="46569" numCol="1" anchor="b" anchorCtr="0" compatLnSpc="1">
            <a:prstTxWarp prst="textNoShape">
              <a:avLst/>
            </a:prstTxWarp>
          </a:bodyPr>
          <a:lstStyle>
            <a:lvl1pPr algn="r">
              <a:defRPr sz="1200"/>
            </a:lvl1pPr>
          </a:lstStyle>
          <a:p>
            <a:fld id="{DB6AD210-D280-4354-8A72-E237CE8EC9FD}" type="slidenum">
              <a:rPr lang="en-US"/>
              <a:pPr/>
              <a:t>‹#›</a:t>
            </a:fld>
            <a:endParaRPr lang="en-US" dirty="0"/>
          </a:p>
        </p:txBody>
      </p:sp>
    </p:spTree>
    <p:extLst>
      <p:ext uri="{BB962C8B-B14F-4D97-AF65-F5344CB8AC3E}">
        <p14:creationId xmlns:p14="http://schemas.microsoft.com/office/powerpoint/2010/main" val="8893512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ヒラギノ角ゴ Pro W3" charset="-128"/>
              </a:rPr>
              <a:t>Health care is consistently among the primary concerns of retirees and pre-retirees as they consider their post-employment finances.</a:t>
            </a:r>
          </a:p>
          <a:p>
            <a:pPr eaLnBrk="1" hangingPunct="1">
              <a:spcBef>
                <a:spcPct val="0"/>
              </a:spcBef>
            </a:pPr>
            <a:endParaRPr lang="en-US" dirty="0">
              <a:latin typeface="Arial" charset="0"/>
              <a:ea typeface="ヒラギノ角ゴ Pro W3" charset="-128"/>
            </a:endParaRPr>
          </a:p>
          <a:p>
            <a:pPr eaLnBrk="1" hangingPunct="1">
              <a:spcBef>
                <a:spcPct val="0"/>
              </a:spcBef>
            </a:pPr>
            <a:r>
              <a:rPr lang="en-US" dirty="0">
                <a:latin typeface="Arial" charset="0"/>
                <a:ea typeface="ヒラギノ角ゴ Pro W3" charset="-128"/>
              </a:rPr>
              <a:t>This concern is due, in part, to the historical growth in health care expenses relative to overall inflation, the on-going debate among our political leaders how to best fund, manage and deliver health care to retirees, and the shift in retirement income and retiree health care responsibilities from employer-sponsored defined benefit plans and retiree medical insurance plans to the individual’s personal savings and private insurance. There is also a growing awareness of the effects of increased longevity and better medical care on an individual’s potential need for non-medical long-term living assistance.</a:t>
            </a:r>
          </a:p>
          <a:p>
            <a:pPr eaLnBrk="1" hangingPunct="1">
              <a:spcBef>
                <a:spcPct val="0"/>
              </a:spcBef>
            </a:pPr>
            <a:endParaRPr lang="en-US" dirty="0">
              <a:latin typeface="Arial" charset="0"/>
              <a:ea typeface="ヒラギノ角ゴ Pro W3" charset="-128"/>
            </a:endParaRPr>
          </a:p>
          <a:p>
            <a:pPr eaLnBrk="1" hangingPunct="1">
              <a:spcBef>
                <a:spcPct val="0"/>
              </a:spcBef>
            </a:pPr>
            <a:r>
              <a:rPr lang="en-US" dirty="0">
                <a:latin typeface="Arial" charset="0"/>
                <a:ea typeface="ヒラギノ角ゴ Pro W3" charset="-128"/>
              </a:rPr>
              <a:t>Today, we’ll examine how you can help clients place the health care expense question into their overall retirement income plan, understand the importance of planning for health care-related expenses in retirement, and the options available to them to address and manage their health care expense risk.</a:t>
            </a:r>
          </a:p>
        </p:txBody>
      </p:sp>
      <p:sp>
        <p:nvSpPr>
          <p:cNvPr id="29700" name="Slide Number Placeholder 3"/>
          <p:cNvSpPr>
            <a:spLocks noGrp="1"/>
          </p:cNvSpPr>
          <p:nvPr>
            <p:ph type="sldNum" sz="quarter" idx="5"/>
          </p:nvPr>
        </p:nvSpPr>
        <p:spPr bwMode="auto">
          <a:noFill/>
          <a:ln>
            <a:miter lim="800000"/>
            <a:headEnd/>
            <a:tailEnd/>
          </a:ln>
        </p:spPr>
        <p:txBody>
          <a:bodyPr/>
          <a:lstStyle/>
          <a:p>
            <a:fld id="{3169576E-FF83-4141-9D8C-00804E48D26B}" type="slidenum">
              <a:rPr lang="en-US"/>
              <a:pPr/>
              <a:t>1</a:t>
            </a:fld>
            <a:endParaRPr lang="en-US" dirty="0"/>
          </a:p>
        </p:txBody>
      </p:sp>
    </p:spTree>
    <p:extLst>
      <p:ext uri="{BB962C8B-B14F-4D97-AF65-F5344CB8AC3E}">
        <p14:creationId xmlns:p14="http://schemas.microsoft.com/office/powerpoint/2010/main" val="2780958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at the beginning of the presentation, the rising cost of health care has become one of the largest and most complex issues facing our country. In fact, it’s likely to be one of your greatest expenses in retirement. And while it ranks as a top concern, most Americans aren’t thinking about—much less planning for—their health care costs in retirement. </a:t>
            </a:r>
          </a:p>
          <a:p>
            <a:endParaRPr lang="en-US" dirty="0"/>
          </a:p>
          <a:p>
            <a:r>
              <a:rPr lang="en-US" dirty="0"/>
              <a:t>When you think about future health care costs, it is important to consider inflation. Health care spending continues to rise at the fastest rate in our history.  According to the CMS, U.S. healt</a:t>
            </a:r>
            <a:r>
              <a:rPr lang="en-US" baseline="0" dirty="0"/>
              <a:t>h care spending is projected to reach nearly $5.5 trillion by 2025. The agency attributed the increase in large part to the United States’ aging population and rising prices for health care services.</a:t>
            </a:r>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10</a:t>
            </a:fld>
            <a:endParaRPr lang="en-US" dirty="0"/>
          </a:p>
        </p:txBody>
      </p:sp>
    </p:spTree>
    <p:extLst>
      <p:ext uri="{BB962C8B-B14F-4D97-AF65-F5344CB8AC3E}">
        <p14:creationId xmlns:p14="http://schemas.microsoft.com/office/powerpoint/2010/main" val="1544392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ea typeface="ヒラギノ角ゴ Pro W3" charset="-128"/>
              </a:rPr>
              <a:t>[READ SLIDE]</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11</a:t>
            </a:fld>
            <a:endParaRPr lang="en-US" dirty="0"/>
          </a:p>
        </p:txBody>
      </p:sp>
    </p:spTree>
    <p:extLst>
      <p:ext uri="{BB962C8B-B14F-4D97-AF65-F5344CB8AC3E}">
        <p14:creationId xmlns:p14="http://schemas.microsoft.com/office/powerpoint/2010/main" val="1608971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To do this, let’s break down health care expenses for the average retired couple.</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Nearly half of their expenses are Medicare cost-sharing provisions such as copays and deductibles. It’s important to note that Premiums for Medicare Parts B and D as well as out of pocket expenses make up over half their expenses.</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It’s been estimated that a couple retiring now will need between $296,000 and $399,000 to cover their out of pocket health care expenses. </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It’s important to note that the pie chart does not include other health-related expenses, such as over-the-counter medications, most dental services and long-term care.</a:t>
            </a:r>
            <a:endParaRPr lang="en-US" sz="1000"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12</a:t>
            </a:fld>
            <a:endParaRPr lang="en-US" dirty="0"/>
          </a:p>
        </p:txBody>
      </p:sp>
    </p:spTree>
    <p:extLst>
      <p:ext uri="{BB962C8B-B14F-4D97-AF65-F5344CB8AC3E}">
        <p14:creationId xmlns:p14="http://schemas.microsoft.com/office/powerpoint/2010/main" val="50081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It’s been estimated that a couple retiring now will need between $296,000 and $399,000 to cover their out of pocket health care expenses. </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13</a:t>
            </a:fld>
            <a:endParaRPr lang="en-US" dirty="0"/>
          </a:p>
        </p:txBody>
      </p:sp>
    </p:spTree>
    <p:extLst>
      <p:ext uri="{BB962C8B-B14F-4D97-AF65-F5344CB8AC3E}">
        <p14:creationId xmlns:p14="http://schemas.microsoft.com/office/powerpoint/2010/main" val="1961414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Americans, on the whole, are not prepared for the reality of health care costs in retirement. In addition, Americans don’t really understand how Medicare works. For example, 47% of people surveyed think that Medicare helps pay for long-term care, and it does not. In fact, according to MedicareSolutions, Medicare covers 62% of expenses associated with health care services. Individuals are in large part responsible for covering the other 38%.</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The Medicare website states, "It is important … to understand that Medicare does not cover everything, and it does not pay the total cost for most services or supplies that are covered.“</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The website has a Medicare Coverage Database where you can search for Medicare Coverage information by state and coverage topic. Entering information into the Medicare Coverage Database will most likely reinforce the idea that “Medicare does not cover everything.” For example, I entered a few coverage topics in Massachusetts and received the following information:</a:t>
            </a:r>
          </a:p>
          <a:p>
            <a:pPr marL="628650" lvl="1" indent="-171450" eaLnBrk="1" hangingPunct="1">
              <a:spcBef>
                <a:spcPct val="0"/>
              </a:spcBef>
              <a:buFontTx/>
              <a:buChar char="-"/>
            </a:pPr>
            <a:r>
              <a:rPr lang="en-US" sz="1000" dirty="0">
                <a:latin typeface="Arial" charset="0"/>
                <a:ea typeface="ヒラギノ角ゴ Pro W3" charset="-128"/>
              </a:rPr>
              <a:t>Medicare does not cover an eye exam.</a:t>
            </a:r>
          </a:p>
          <a:p>
            <a:pPr marL="628650" lvl="1" indent="-171450" eaLnBrk="1" hangingPunct="1">
              <a:spcBef>
                <a:spcPct val="0"/>
              </a:spcBef>
              <a:buFontTx/>
              <a:buChar char="-"/>
            </a:pPr>
            <a:r>
              <a:rPr lang="en-US" sz="1000" dirty="0">
                <a:latin typeface="Arial" charset="0"/>
                <a:ea typeface="ヒラギノ角ゴ Pro W3" charset="-128"/>
              </a:rPr>
              <a:t>Generally Medicare does not cover eyeglasses or contact lenses.</a:t>
            </a:r>
          </a:p>
          <a:p>
            <a:pPr marL="628650" lvl="1" indent="-171450" eaLnBrk="1" hangingPunct="1">
              <a:spcBef>
                <a:spcPct val="0"/>
              </a:spcBef>
              <a:buFontTx/>
              <a:buChar char="-"/>
            </a:pPr>
            <a:r>
              <a:rPr lang="en-US" sz="1000" dirty="0">
                <a:latin typeface="Arial" charset="0"/>
                <a:ea typeface="ヒラギノ角ゴ Pro W3" charset="-128"/>
              </a:rPr>
              <a:t>Medicare does not cover routine hearing exams or hearing aids.-  Medicare does not cover routine dental care or most dental procedures such as cleanings, fillings, tooth extractions or dentures. Medicare does not pay for dental plates or other dental devices.</a:t>
            </a:r>
            <a:endParaRPr lang="en-US" sz="1000"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14</a:t>
            </a:fld>
            <a:endParaRPr lang="en-US" dirty="0"/>
          </a:p>
        </p:txBody>
      </p:sp>
    </p:spTree>
    <p:extLst>
      <p:ext uri="{BB962C8B-B14F-4D97-AF65-F5344CB8AC3E}">
        <p14:creationId xmlns:p14="http://schemas.microsoft.com/office/powerpoint/2010/main" val="108683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Let’s talk more about Medicare to get a better understanding of what we’re dealing with. </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[OPTIONAL]</a:t>
            </a:r>
          </a:p>
          <a:p>
            <a:pPr eaLnBrk="1" hangingPunct="1">
              <a:spcBef>
                <a:spcPct val="0"/>
              </a:spcBef>
            </a:pPr>
            <a:endParaRPr lang="en-US" sz="1000" dirty="0">
              <a:latin typeface="Arial" charset="0"/>
              <a:ea typeface="ヒラギノ角ゴ Pro W3" charset="-128"/>
            </a:endParaRPr>
          </a:p>
          <a:p>
            <a:pPr eaLnBrk="1" hangingPunct="1">
              <a:spcBef>
                <a:spcPct val="0"/>
              </a:spcBef>
            </a:pPr>
            <a:r>
              <a:rPr lang="en-US" sz="1000" dirty="0">
                <a:latin typeface="Arial" charset="0"/>
                <a:ea typeface="ヒラギノ角ゴ Pro W3" charset="-128"/>
              </a:rPr>
              <a:t>Medicare is a federal health insurance program administered by the Centers for Medicare and Medicaid Services (CMS) for people 65 and older, any age and disabled, or those diagnosed with End Stage Renal Disease (ESRD).</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15</a:t>
            </a:fld>
            <a:endParaRPr lang="en-US" dirty="0"/>
          </a:p>
        </p:txBody>
      </p:sp>
    </p:spTree>
    <p:extLst>
      <p:ext uri="{BB962C8B-B14F-4D97-AF65-F5344CB8AC3E}">
        <p14:creationId xmlns:p14="http://schemas.microsoft.com/office/powerpoint/2010/main" val="816008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Let’s just look at an overview of what Medicare Part A doesn’t cover. Notice the high out-of-pocket cost for an extended hospital stay.</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16</a:t>
            </a:fld>
            <a:endParaRPr lang="en-US" dirty="0"/>
          </a:p>
        </p:txBody>
      </p:sp>
    </p:spTree>
    <p:extLst>
      <p:ext uri="{BB962C8B-B14F-4D97-AF65-F5344CB8AC3E}">
        <p14:creationId xmlns:p14="http://schemas.microsoft.com/office/powerpoint/2010/main" val="2042227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sz="1000" dirty="0">
                <a:latin typeface="Arial" charset="0"/>
                <a:ea typeface="ヒラギノ角ゴ Pro W3" charset="-128"/>
              </a:rPr>
              <a:t>Let’s look at an overview of what Medicare Part B doesn’t cover. Please also note that your income in retirement determines the monthly premium for Medicare Part B – the higher the modified adjusted gross income, the higher the premium.</a:t>
            </a:r>
          </a:p>
          <a:p>
            <a:pPr eaLnBrk="1" hangingPunct="1">
              <a:spcBef>
                <a:spcPct val="0"/>
              </a:spcBef>
            </a:pPr>
            <a:endParaRPr lang="en-US" sz="1000" dirty="0">
              <a:latin typeface="Arial" charset="0"/>
              <a:ea typeface="ヒラギノ角ゴ Pro W3" charset="-128"/>
            </a:endParaRPr>
          </a:p>
          <a:p>
            <a:pPr marL="171450" indent="-171450" eaLnBrk="1" hangingPunct="1">
              <a:spcBef>
                <a:spcPct val="0"/>
              </a:spcBef>
              <a:buFont typeface="Arial" charset="0"/>
              <a:buChar char="•"/>
            </a:pPr>
            <a:r>
              <a:rPr lang="en-US" sz="1000" dirty="0">
                <a:latin typeface="Arial" charset="0"/>
                <a:ea typeface="ヒラギノ角ゴ Pro W3" charset="-128"/>
              </a:rPr>
              <a:t>Changes to original Medicare under the Affordable Care Act, in effect since 2011:</a:t>
            </a:r>
          </a:p>
          <a:p>
            <a:pPr marL="171450" indent="-171450" eaLnBrk="1" hangingPunct="1">
              <a:spcBef>
                <a:spcPct val="0"/>
              </a:spcBef>
              <a:buFont typeface="Arial" charset="0"/>
              <a:buChar char="•"/>
            </a:pPr>
            <a:r>
              <a:rPr lang="en-US" sz="1000" dirty="0">
                <a:latin typeface="Arial" charset="0"/>
                <a:ea typeface="ヒラギノ角ゴ Pro W3" charset="-128"/>
              </a:rPr>
              <a:t>No out-of-pocket costs for most preventive services</a:t>
            </a:r>
          </a:p>
          <a:p>
            <a:pPr marL="628650" lvl="1" indent="-171450" eaLnBrk="1" hangingPunct="1">
              <a:spcBef>
                <a:spcPct val="0"/>
              </a:spcBef>
              <a:buFont typeface="Arial" charset="0"/>
              <a:buChar char="•"/>
            </a:pPr>
            <a:r>
              <a:rPr lang="en-US" sz="1000" dirty="0">
                <a:latin typeface="Arial" charset="0"/>
                <a:ea typeface="ヒラギノ角ゴ Pro W3" charset="-128"/>
              </a:rPr>
              <a:t>Part B Deductible and Coinsurance will be waived</a:t>
            </a:r>
          </a:p>
          <a:p>
            <a:pPr marL="171450" indent="-171450" eaLnBrk="1" hangingPunct="1">
              <a:spcBef>
                <a:spcPct val="0"/>
              </a:spcBef>
              <a:buFont typeface="Arial" charset="0"/>
              <a:buChar char="•"/>
            </a:pPr>
            <a:r>
              <a:rPr lang="en-US" sz="1000" dirty="0">
                <a:latin typeface="Arial" charset="0"/>
                <a:ea typeface="ヒラギノ角ゴ Pro W3" charset="-128"/>
              </a:rPr>
              <a:t>Annual Wellness Visit</a:t>
            </a:r>
          </a:p>
          <a:p>
            <a:pPr marL="628650" lvl="1" indent="-171450" eaLnBrk="1" hangingPunct="1">
              <a:spcBef>
                <a:spcPct val="0"/>
              </a:spcBef>
              <a:buFont typeface="Arial" charset="0"/>
              <a:buChar char="•"/>
            </a:pPr>
            <a:r>
              <a:rPr lang="en-US" sz="1000" dirty="0">
                <a:latin typeface="Arial" charset="0"/>
                <a:ea typeface="ヒラギノ角ゴ Pro W3" charset="-128"/>
              </a:rPr>
              <a:t>Comprehensive health risk assessment</a:t>
            </a:r>
          </a:p>
          <a:p>
            <a:pPr marL="628650" lvl="1" indent="-171450" eaLnBrk="1" hangingPunct="1">
              <a:spcBef>
                <a:spcPct val="0"/>
              </a:spcBef>
              <a:buFont typeface="Arial" charset="0"/>
              <a:buChar char="•"/>
            </a:pPr>
            <a:r>
              <a:rPr lang="en-US" sz="1000" dirty="0">
                <a:latin typeface="Arial" charset="0"/>
                <a:ea typeface="ヒラギノ角ゴ Pro W3" charset="-128"/>
              </a:rPr>
              <a:t>Personalized Prevention Plan</a:t>
            </a:r>
          </a:p>
          <a:p>
            <a:pPr marL="628650" lvl="1" indent="-171450" eaLnBrk="1" hangingPunct="1">
              <a:spcBef>
                <a:spcPct val="0"/>
              </a:spcBef>
              <a:buFont typeface="Arial" charset="0"/>
              <a:buChar char="•"/>
            </a:pPr>
            <a:r>
              <a:rPr lang="en-US" sz="1000" dirty="0">
                <a:latin typeface="Arial" charset="0"/>
                <a:ea typeface="ヒラギノ角ゴ Pro W3" charset="-128"/>
              </a:rPr>
              <a:t>Health advice and referral to education and preventive counseling</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17</a:t>
            </a:fld>
            <a:endParaRPr lang="en-US" dirty="0"/>
          </a:p>
        </p:txBody>
      </p:sp>
    </p:spTree>
    <p:extLst>
      <p:ext uri="{BB962C8B-B14F-4D97-AF65-F5344CB8AC3E}">
        <p14:creationId xmlns:p14="http://schemas.microsoft.com/office/powerpoint/2010/main" val="226512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Let’s look at an overview of what Medicare Part B doesn’t cover. Please also note that your income in retirement determines the monthly premium for Medicare Part B – the higher the modified adjusted gross income, the higher the premium.  It covers expenses for doctors, equipment and some preventive services.  </a:t>
            </a:r>
          </a:p>
          <a:p>
            <a:br>
              <a:rPr lang="en-US" sz="1200" kern="1200" dirty="0">
                <a:solidFill>
                  <a:schemeClr val="tx1"/>
                </a:solidFill>
                <a:effectLst/>
                <a:latin typeface="+mn-lt"/>
                <a:ea typeface="ＭＳ Ｐゴシック" charset="-128"/>
                <a:cs typeface="ＭＳ Ｐゴシック" charset="-128"/>
              </a:rPr>
            </a:br>
            <a:r>
              <a:rPr lang="en-US" sz="1200" kern="1200" dirty="0">
                <a:solidFill>
                  <a:schemeClr val="tx1"/>
                </a:solidFill>
                <a:effectLst/>
                <a:latin typeface="+mn-lt"/>
                <a:ea typeface="ＭＳ Ｐゴシック" charset="-128"/>
                <a:cs typeface="ＭＳ Ｐゴシック" charset="-128"/>
              </a:rPr>
              <a:t>Premiums are paid monthly, starting at just over $135 and scale up based on your modified adjusted gross income. (Your adjusted gross income plus your tax exempt interest income). Please note that your</a:t>
            </a:r>
            <a:r>
              <a:rPr lang="en-US" sz="1200" kern="1200" baseline="0" dirty="0">
                <a:solidFill>
                  <a:schemeClr val="tx1"/>
                </a:solidFill>
                <a:effectLst/>
                <a:latin typeface="+mn-lt"/>
                <a:ea typeface="ＭＳ Ｐゴシック" charset="-128"/>
                <a:cs typeface="ＭＳ Ｐゴシック" charset="-128"/>
              </a:rPr>
              <a:t> </a:t>
            </a:r>
            <a:r>
              <a:rPr lang="en-US" sz="1200" kern="1200" dirty="0">
                <a:solidFill>
                  <a:schemeClr val="tx1"/>
                </a:solidFill>
                <a:effectLst/>
                <a:latin typeface="+mn-lt"/>
                <a:ea typeface="ＭＳ Ｐゴシック" charset="-128"/>
                <a:cs typeface="ＭＳ Ｐゴシック" charset="-128"/>
              </a:rPr>
              <a:t>income in retirement determines the monthly premium for Medicare Part B -- the higher the modified adjusted gross income, the higher the premium.</a:t>
            </a:r>
          </a:p>
          <a:p>
            <a:br>
              <a:rPr lang="en-US" sz="1200" kern="1200" dirty="0">
                <a:solidFill>
                  <a:schemeClr val="tx1"/>
                </a:solidFill>
                <a:effectLst/>
                <a:latin typeface="+mn-lt"/>
                <a:ea typeface="ＭＳ Ｐゴシック" charset="-128"/>
                <a:cs typeface="ＭＳ Ｐゴシック" charset="-128"/>
              </a:rPr>
            </a:br>
            <a:r>
              <a:rPr lang="en-US" sz="1200" kern="1200" dirty="0">
                <a:solidFill>
                  <a:schemeClr val="tx1"/>
                </a:solidFill>
                <a:effectLst/>
                <a:latin typeface="+mn-lt"/>
                <a:ea typeface="ＭＳ Ｐゴシック" charset="-128"/>
                <a:cs typeface="ＭＳ Ｐゴシック" charset="-128"/>
              </a:rPr>
              <a:t>$85,000 or less $170,000 or less $135.50*</a:t>
            </a:r>
            <a:br>
              <a:rPr lang="en-US" sz="1200" kern="1200" dirty="0">
                <a:solidFill>
                  <a:schemeClr val="tx1"/>
                </a:solidFill>
                <a:effectLst/>
                <a:latin typeface="+mn-lt"/>
                <a:ea typeface="ＭＳ Ｐゴシック" charset="-128"/>
                <a:cs typeface="ＭＳ Ｐゴシック" charset="-128"/>
              </a:rPr>
            </a:br>
            <a:r>
              <a:rPr lang="en-US" sz="1200" kern="1200" dirty="0">
                <a:solidFill>
                  <a:schemeClr val="tx1"/>
                </a:solidFill>
                <a:effectLst/>
                <a:latin typeface="+mn-lt"/>
                <a:ea typeface="ＭＳ Ｐゴシック" charset="-128"/>
                <a:cs typeface="ＭＳ Ｐゴシック" charset="-128"/>
              </a:rPr>
              <a:t>*If protected by the hold-harmless provision;</a:t>
            </a:r>
            <a:r>
              <a:rPr lang="en-US" sz="1200" kern="1200" baseline="0" dirty="0">
                <a:solidFill>
                  <a:schemeClr val="tx1"/>
                </a:solidFill>
                <a:effectLst/>
                <a:latin typeface="+mn-lt"/>
                <a:ea typeface="ＭＳ Ｐゴシック" charset="-128"/>
                <a:cs typeface="ＭＳ Ｐゴシック" charset="-128"/>
              </a:rPr>
              <a:t> it’s $130, on average.</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18</a:t>
            </a:fld>
            <a:endParaRPr lang="en-US" dirty="0"/>
          </a:p>
        </p:txBody>
      </p:sp>
    </p:spTree>
    <p:extLst>
      <p:ext uri="{BB962C8B-B14F-4D97-AF65-F5344CB8AC3E}">
        <p14:creationId xmlns:p14="http://schemas.microsoft.com/office/powerpoint/2010/main" val="1216075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spcBef>
                <a:spcPct val="0"/>
              </a:spcBef>
            </a:pPr>
            <a:r>
              <a:rPr lang="en-US" sz="1000" dirty="0">
                <a:latin typeface="Arial" charset="0"/>
                <a:ea typeface="ヒラギノ角ゴ Pro W3" charset="-128"/>
              </a:rPr>
              <a:t>All people with Medicare have the option to join a plan that covers prescription drugs.</a:t>
            </a:r>
          </a:p>
          <a:p>
            <a:pPr eaLnBrk="1" hangingPunct="1">
              <a:lnSpc>
                <a:spcPct val="90000"/>
              </a:lnSpc>
              <a:spcBef>
                <a:spcPct val="0"/>
              </a:spcBef>
            </a:pPr>
            <a:r>
              <a:rPr lang="en-US" sz="1000" dirty="0">
                <a:latin typeface="Arial" charset="0"/>
                <a:ea typeface="ヒラギノ角ゴ Pro W3" charset="-128"/>
              </a:rPr>
              <a:t>Anyone who has Medicare Part A (Hospital Insurance), or Medicare Part B (Medical Insurance), or both Part A and Part B is eligible to join a Medicare prescription drug plan and must enroll in a plan to get Medicare prescription drug coverage. However, those who live outside the U.S. or who are incarcerated may not enroll and are not eligible for coverage.</a:t>
            </a:r>
          </a:p>
          <a:p>
            <a:pPr eaLnBrk="1" hangingPunct="1">
              <a:lnSpc>
                <a:spcPct val="90000"/>
              </a:lnSpc>
              <a:spcBef>
                <a:spcPct val="0"/>
              </a:spcBef>
            </a:pPr>
            <a:endParaRPr lang="en-US" sz="1000" dirty="0">
              <a:latin typeface="Arial" charset="0"/>
              <a:ea typeface="ヒラギノ角ゴ Pro W3" charset="-128"/>
            </a:endParaRPr>
          </a:p>
          <a:p>
            <a:pPr eaLnBrk="1" hangingPunct="1">
              <a:lnSpc>
                <a:spcPct val="90000"/>
              </a:lnSpc>
              <a:spcBef>
                <a:spcPct val="0"/>
              </a:spcBef>
            </a:pPr>
            <a:r>
              <a:rPr lang="en-US" sz="1000" dirty="0">
                <a:latin typeface="Arial" charset="0"/>
                <a:ea typeface="ヒラギノ角ゴ Pro W3" charset="-128"/>
              </a:rPr>
              <a:t>Costs will vary depending on the plan; at a minimum, plans must provide a standard level of coverage as shown here. Plans may offer more coverage and additional drugs for a higher monthly premium. </a:t>
            </a:r>
          </a:p>
        </p:txBody>
      </p:sp>
      <p:sp>
        <p:nvSpPr>
          <p:cNvPr id="4" name="Slide Number Placeholder 3"/>
          <p:cNvSpPr>
            <a:spLocks noGrp="1"/>
          </p:cNvSpPr>
          <p:nvPr>
            <p:ph type="sldNum" sz="quarter" idx="10"/>
          </p:nvPr>
        </p:nvSpPr>
        <p:spPr/>
        <p:txBody>
          <a:bodyPr/>
          <a:lstStyle/>
          <a:p>
            <a:fld id="{DB6AD210-D280-4354-8A72-E237CE8EC9FD}" type="slidenum">
              <a:rPr lang="en-US" smtClean="0"/>
              <a:pPr/>
              <a:t>19</a:t>
            </a:fld>
            <a:endParaRPr lang="en-US" dirty="0"/>
          </a:p>
        </p:txBody>
      </p:sp>
    </p:spTree>
    <p:extLst>
      <p:ext uri="{BB962C8B-B14F-4D97-AF65-F5344CB8AC3E}">
        <p14:creationId xmlns:p14="http://schemas.microsoft.com/office/powerpoint/2010/main" val="137867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[READ SLIDE]</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a:t>
            </a:fld>
            <a:endParaRPr lang="en-US" dirty="0"/>
          </a:p>
        </p:txBody>
      </p:sp>
    </p:spTree>
    <p:extLst>
      <p:ext uri="{BB962C8B-B14F-4D97-AF65-F5344CB8AC3E}">
        <p14:creationId xmlns:p14="http://schemas.microsoft.com/office/powerpoint/2010/main" val="1049531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This slide provides an overview of what Medicare Part D covers and what it doesn’t. </a:t>
            </a:r>
            <a:br>
              <a:rPr lang="en-US" sz="1200" kern="1200" dirty="0">
                <a:solidFill>
                  <a:schemeClr val="tx1"/>
                </a:solidFill>
                <a:effectLst/>
                <a:latin typeface="+mn-lt"/>
                <a:ea typeface="ＭＳ Ｐゴシック" charset="-128"/>
                <a:cs typeface="ＭＳ Ｐゴシック" charset="-128"/>
              </a:rPr>
            </a:br>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Some recent changes to Medicare Part D include:</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  Annual Deductible: $0 – $415</a:t>
            </a:r>
          </a:p>
          <a:p>
            <a:r>
              <a:rPr lang="en-US" sz="1200" kern="1200" dirty="0">
                <a:solidFill>
                  <a:schemeClr val="tx1"/>
                </a:solidFill>
                <a:effectLst/>
                <a:latin typeface="+mn-lt"/>
                <a:ea typeface="ＭＳ Ｐゴシック" charset="-128"/>
                <a:cs typeface="ＭＳ Ｐゴシック" charset="-128"/>
              </a:rPr>
              <a:t>•  Co-pays: 25% or flat co-pay amounts based on formulary</a:t>
            </a:r>
          </a:p>
          <a:p>
            <a:r>
              <a:rPr lang="en-US" sz="1200" kern="1200" dirty="0">
                <a:solidFill>
                  <a:schemeClr val="tx1"/>
                </a:solidFill>
                <a:effectLst/>
                <a:latin typeface="+mn-lt"/>
                <a:ea typeface="ＭＳ Ｐゴシック" charset="-128"/>
                <a:cs typeface="ＭＳ Ｐゴシック" charset="-128"/>
              </a:rPr>
              <a:t>•  Coverage Gap (donut hole): $3,820 - $8,906 in total drug costs</a:t>
            </a:r>
          </a:p>
          <a:p>
            <a:r>
              <a:rPr lang="en-US" sz="1200" kern="1200" dirty="0">
                <a:solidFill>
                  <a:schemeClr val="tx1"/>
                </a:solidFill>
                <a:effectLst/>
                <a:latin typeface="+mn-lt"/>
                <a:ea typeface="ＭＳ Ｐゴシック" charset="-128"/>
                <a:cs typeface="ＭＳ Ｐゴシック" charset="-128"/>
              </a:rPr>
              <a:t>•  Coverage Gap the insured pays: 25% of the cost on brand name medications and 37% of the cost on generic medications during coverage gap</a:t>
            </a:r>
          </a:p>
          <a:p>
            <a:r>
              <a:rPr lang="en-US" sz="1200" kern="1200" dirty="0">
                <a:solidFill>
                  <a:schemeClr val="tx1"/>
                </a:solidFill>
                <a:effectLst/>
                <a:latin typeface="+mn-lt"/>
                <a:ea typeface="ＭＳ Ｐゴシック" charset="-128"/>
                <a:cs typeface="ＭＳ Ｐゴシック" charset="-128"/>
              </a:rPr>
              <a:t>•  Catastrophic Coverage is reached after $5,100 is spent out of pocket: approximately 5% co-pay after coverage gap</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The “donut hole” discounts will increase each year until the gap is closed in 2020. After that, retirees will be responsible for 25% of all prescription drug costs after the deductible until they reach the level of catastrophic coverage.</a:t>
            </a:r>
          </a:p>
          <a:p>
            <a:pPr eaLnBrk="1" hangingPunct="1">
              <a:lnSpc>
                <a:spcPct val="90000"/>
              </a:lnSpc>
              <a:spcBef>
                <a:spcPct val="0"/>
              </a:spcBef>
            </a:pPr>
            <a:endParaRPr lang="en-US" sz="1000" dirty="0">
              <a:latin typeface="Arial" charset="0"/>
              <a:ea typeface="ヒラギノ角ゴ Pro W3" charset="-128"/>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20</a:t>
            </a:fld>
            <a:endParaRPr lang="en-US" dirty="0"/>
          </a:p>
        </p:txBody>
      </p:sp>
    </p:spTree>
    <p:extLst>
      <p:ext uri="{BB962C8B-B14F-4D97-AF65-F5344CB8AC3E}">
        <p14:creationId xmlns:p14="http://schemas.microsoft.com/office/powerpoint/2010/main" val="469030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Arial"/>
                <a:ea typeface="ヒラギノ角ゴ Pro W3" charset="-128"/>
                <a:cs typeface="Arial"/>
              </a:rPr>
              <a:t>This slide provides an overview of Medigap coverage. [Read bullets.]</a:t>
            </a:r>
          </a:p>
          <a:p>
            <a:pPr eaLnBrk="1" hangingPunct="1">
              <a:spcBef>
                <a:spcPct val="0"/>
              </a:spcBef>
            </a:pPr>
            <a:endParaRPr lang="en-US" dirty="0">
              <a:latin typeface="Arial"/>
              <a:ea typeface="ヒラギノ角ゴ Pro W3" charset="-128"/>
              <a:cs typeface="Arial"/>
            </a:endParaRPr>
          </a:p>
          <a:p>
            <a:pPr eaLnBrk="1" hangingPunct="1">
              <a:spcBef>
                <a:spcPct val="0"/>
              </a:spcBef>
            </a:pPr>
            <a:r>
              <a:rPr lang="en-US" dirty="0">
                <a:latin typeface="Arial"/>
                <a:ea typeface="ヒラギノ角ゴ Pro W3" charset="-128"/>
                <a:cs typeface="Arial"/>
              </a:rPr>
              <a:t>Additional talking points:</a:t>
            </a:r>
          </a:p>
          <a:p>
            <a:pPr marL="218754" lvl="1" indent="-218754" defTabSz="440565">
              <a:buClr>
                <a:schemeClr val="tx1"/>
              </a:buClr>
              <a:buFont typeface="Arial" charset="0"/>
              <a:buChar char="•"/>
              <a:defRPr/>
            </a:pPr>
            <a:r>
              <a:rPr lang="en-US" dirty="0">
                <a:solidFill>
                  <a:srgbClr val="000000"/>
                </a:solidFill>
                <a:latin typeface="Arial"/>
                <a:cs typeface="Arial"/>
              </a:rPr>
              <a:t>In 2019 there are still 10 standard plans offering different levels of coverage, (plan options A through N); however, starting January 1 2020, Medigap Plans C and F will no longer be available due to not being allowed to cover the Medicare Part B deductible. (If you already have either of these two (2) plans before January 1, 2020, you’ll be able to keep you plan.  If you were eligible for Medicare before January 2, 2020, but not yet enrolled, you may be able to buy one of these plans.) </a:t>
            </a:r>
          </a:p>
          <a:p>
            <a:pPr marL="218754" lvl="1" indent="-218754" defTabSz="440565">
              <a:buClr>
                <a:schemeClr val="tx1"/>
              </a:buClr>
              <a:buFont typeface="Arial" charset="0"/>
              <a:buChar char="•"/>
              <a:defRPr/>
            </a:pPr>
            <a:r>
              <a:rPr lang="en-US" dirty="0">
                <a:solidFill>
                  <a:srgbClr val="000000"/>
                </a:solidFill>
                <a:latin typeface="Arial"/>
                <a:cs typeface="Arial"/>
              </a:rPr>
              <a:t>Different premiums for same coverage, depending upon insurance company</a:t>
            </a:r>
          </a:p>
          <a:p>
            <a:pPr marL="218754" indent="-218754">
              <a:buClr>
                <a:schemeClr val="tx1"/>
              </a:buClr>
              <a:buFont typeface="Arial" charset="0"/>
              <a:buChar char="•"/>
            </a:pPr>
            <a:r>
              <a:rPr lang="en-US" dirty="0">
                <a:solidFill>
                  <a:srgbClr val="000000"/>
                </a:solidFill>
                <a:latin typeface="Arial"/>
                <a:cs typeface="Arial"/>
              </a:rPr>
              <a:t>No coverage for prescription drugs, dental, hearing or vision</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21</a:t>
            </a:fld>
            <a:endParaRPr lang="en-US" dirty="0"/>
          </a:p>
        </p:txBody>
      </p:sp>
    </p:spTree>
    <p:extLst>
      <p:ext uri="{BB962C8B-B14F-4D97-AF65-F5344CB8AC3E}">
        <p14:creationId xmlns:p14="http://schemas.microsoft.com/office/powerpoint/2010/main" val="1371573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For this discussion let’s look at a couple who is married, filing jointly with a MAGI below $170,000.  Both husband and wife are healthy and will not have any additional health care expenses besides required premiums.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Medicare Part B premiums are based on your MAGI. This grid shows you the actual cost of premiums based on a couple’s annual income below $170,000 married filed jointly is $135.50 per month.</a:t>
            </a:r>
          </a:p>
          <a:p>
            <a:r>
              <a:rPr lang="en-US" sz="1200" kern="1200" dirty="0">
                <a:solidFill>
                  <a:schemeClr val="tx1"/>
                </a:solidFill>
                <a:effectLst/>
                <a:latin typeface="+mn-lt"/>
                <a:ea typeface="ＭＳ Ｐゴシック" charset="-128"/>
                <a:cs typeface="ＭＳ Ｐゴシック" charset="-128"/>
              </a:rPr>
              <a:t> </a:t>
            </a:r>
          </a:p>
          <a:p>
            <a:r>
              <a:rPr lang="en-US" sz="1200" kern="1200" dirty="0">
                <a:solidFill>
                  <a:schemeClr val="tx1"/>
                </a:solidFill>
                <a:effectLst/>
                <a:latin typeface="+mn-lt"/>
                <a:ea typeface="ＭＳ Ｐゴシック" charset="-128"/>
                <a:cs typeface="ＭＳ Ｐゴシック" charset="-128"/>
              </a:rPr>
              <a:t>Medicare Part D premiums are on average about $390 per year (varies by state) and are subject to the plan a person selects. The plan would be selected based on the prescription drugs being taken.</a:t>
            </a:r>
          </a:p>
          <a:p>
            <a:r>
              <a:rPr lang="en-US" sz="1200" kern="1200" dirty="0">
                <a:solidFill>
                  <a:schemeClr val="tx1"/>
                </a:solidFill>
                <a:effectLst/>
                <a:latin typeface="+mn-lt"/>
                <a:ea typeface="ＭＳ Ｐゴシック" charset="-128"/>
                <a:cs typeface="ＭＳ Ｐゴシック" charset="-128"/>
              </a:rPr>
              <a:t> </a:t>
            </a:r>
          </a:p>
          <a:p>
            <a:r>
              <a:rPr lang="en-US" sz="1200" kern="1200" dirty="0">
                <a:solidFill>
                  <a:schemeClr val="tx1"/>
                </a:solidFill>
                <a:effectLst/>
                <a:latin typeface="+mn-lt"/>
                <a:ea typeface="ＭＳ Ｐゴシック" charset="-128"/>
                <a:cs typeface="ＭＳ Ｐゴシック" charset="-128"/>
              </a:rPr>
              <a:t>Medigap insurance can vary by carrier and plan option. The upper premium in Ohio for 2019 is $169.00 per person per month for an annual cost of about $2,028. This would cover Medigap Policy G, which is considered to be the benchmark after Policy C and F are no longer available to new enrollees after January 1, 2020. </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Medigap G policies range between $97 and $169 per month in Columbus, Ohio.</a:t>
            </a:r>
            <a:endParaRPr lang="en-US" sz="1000" dirty="0">
              <a:latin typeface="Arial" charset="0"/>
              <a:ea typeface="ヒラギノ角ゴ Pro W3" charset="-128"/>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22</a:t>
            </a:fld>
            <a:endParaRPr lang="en-US" dirty="0"/>
          </a:p>
        </p:txBody>
      </p:sp>
    </p:spTree>
    <p:extLst>
      <p:ext uri="{BB962C8B-B14F-4D97-AF65-F5344CB8AC3E}">
        <p14:creationId xmlns:p14="http://schemas.microsoft.com/office/powerpoint/2010/main" val="1764730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Arial"/>
                <a:ea typeface="ヒラギノ角ゴ Pro W3" charset="-128"/>
                <a:cs typeface="Arial"/>
              </a:rPr>
              <a:t>Let’s go over Medicare Part C and what is included (and not included) in the plan.</a:t>
            </a:r>
            <a:endParaRPr lang="en-US"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23</a:t>
            </a:fld>
            <a:endParaRPr lang="en-US" dirty="0"/>
          </a:p>
        </p:txBody>
      </p:sp>
    </p:spTree>
    <p:extLst>
      <p:ext uri="{BB962C8B-B14F-4D97-AF65-F5344CB8AC3E}">
        <p14:creationId xmlns:p14="http://schemas.microsoft.com/office/powerpoint/2010/main" val="639117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24</a:t>
            </a:fld>
            <a:endParaRPr lang="en-US" dirty="0"/>
          </a:p>
        </p:txBody>
      </p:sp>
    </p:spTree>
    <p:extLst>
      <p:ext uri="{BB962C8B-B14F-4D97-AF65-F5344CB8AC3E}">
        <p14:creationId xmlns:p14="http://schemas.microsoft.com/office/powerpoint/2010/main" val="2144359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Arial" charset="0"/>
                <a:ea typeface="ヒラギノ角ゴ Pro W3" charset="-128"/>
              </a:rPr>
              <a:t>Social Security tells people it is best to apply for Medicare three months before age 65. You don’t have to be retired to get Medicare. The retirement age for full Social Security benefits is slowly going up to age 67, but you can still get full Medicare benefits at age 65. You can’t get Medicare benefits before age 65 unless you have a disability or End Stage Renal Disease. If you are already receiving Social Security benefits (for example, getting early retirement), you will be automatically enrolled in Medicare without having to apply again. You will get a Medicare card and other information about three months before age 65 or before their 25th month of disability benefits.</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25</a:t>
            </a:fld>
            <a:endParaRPr lang="en-US" dirty="0"/>
          </a:p>
        </p:txBody>
      </p:sp>
    </p:spTree>
    <p:extLst>
      <p:ext uri="{BB962C8B-B14F-4D97-AF65-F5344CB8AC3E}">
        <p14:creationId xmlns:p14="http://schemas.microsoft.com/office/powerpoint/2010/main" val="284235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a:latin typeface="Arial" charset="0"/>
                <a:ea typeface="ヒラギノ角ゴ Pro W3" charset="-128"/>
              </a:rPr>
              <a:t>Here are a few resources for furthering your health care planning knowledge. Please note that SHIP programs and contact information vary by state.</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26</a:t>
            </a:fld>
            <a:endParaRPr lang="en-US" dirty="0"/>
          </a:p>
        </p:txBody>
      </p:sp>
    </p:spTree>
    <p:extLst>
      <p:ext uri="{BB962C8B-B14F-4D97-AF65-F5344CB8AC3E}">
        <p14:creationId xmlns:p14="http://schemas.microsoft.com/office/powerpoint/2010/main" val="119728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ヒラギノ角ゴ Pro W3" charset="-128"/>
              </a:rPr>
              <a:t>[READ SLIDE]</a:t>
            </a:r>
          </a:p>
        </p:txBody>
      </p:sp>
      <p:sp>
        <p:nvSpPr>
          <p:cNvPr id="89092" name="Slide Number Placeholder 3"/>
          <p:cNvSpPr>
            <a:spLocks noGrp="1"/>
          </p:cNvSpPr>
          <p:nvPr>
            <p:ph type="sldNum" sz="quarter" idx="5"/>
          </p:nvPr>
        </p:nvSpPr>
        <p:spPr bwMode="auto">
          <a:noFill/>
          <a:ln>
            <a:miter lim="800000"/>
            <a:headEnd/>
            <a:tailEnd/>
          </a:ln>
        </p:spPr>
        <p:txBody>
          <a:bodyPr/>
          <a:lstStyle/>
          <a:p>
            <a:fld id="{817D0AE5-E537-4142-9261-98910E90E991}" type="slidenum">
              <a:rPr lang="en-US"/>
              <a:pPr/>
              <a:t>27</a:t>
            </a:fld>
            <a:endParaRPr lang="en-US" dirty="0"/>
          </a:p>
        </p:txBody>
      </p:sp>
    </p:spTree>
    <p:extLst>
      <p:ext uri="{BB962C8B-B14F-4D97-AF65-F5344CB8AC3E}">
        <p14:creationId xmlns:p14="http://schemas.microsoft.com/office/powerpoint/2010/main" val="3305167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charset="0"/>
                <a:ea typeface="ヒラギノ角ゴ Pro W3" charset="-128"/>
              </a:rPr>
              <a:t>[READ SLIDE]</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28</a:t>
            </a:fld>
            <a:endParaRPr lang="en-US" dirty="0"/>
          </a:p>
        </p:txBody>
      </p:sp>
    </p:spTree>
    <p:extLst>
      <p:ext uri="{BB962C8B-B14F-4D97-AF65-F5344CB8AC3E}">
        <p14:creationId xmlns:p14="http://schemas.microsoft.com/office/powerpoint/2010/main" val="853562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US" sz="1200" dirty="0">
                <a:latin typeface="Arial" charset="0"/>
                <a:cs typeface="Arial" charset="0"/>
              </a:rPr>
              <a:t>We know that a couple both age 65 today living to average life expectancy could need as much as $296,000 to cover premiums for health insurance coverage and out-of-pocket expenses during retirement. A couple who lives to age 95 could need as a much as $399,000. This example is for an </a:t>
            </a:r>
            <a:r>
              <a:rPr lang="en-US" sz="1200" i="1" dirty="0">
                <a:latin typeface="Arial" charset="0"/>
                <a:cs typeface="Arial" charset="0"/>
              </a:rPr>
              <a:t>average</a:t>
            </a:r>
            <a:r>
              <a:rPr lang="en-US" sz="1200" dirty="0">
                <a:latin typeface="Arial" charset="0"/>
                <a:cs typeface="Arial" charset="0"/>
              </a:rPr>
              <a:t> couple. This is an important number; but a realistic number for you, based on your personal health history, will be much more valuable.</a:t>
            </a:r>
          </a:p>
          <a:p>
            <a:pPr eaLnBrk="1" hangingPunct="1">
              <a:lnSpc>
                <a:spcPct val="80000"/>
              </a:lnSpc>
              <a:spcBef>
                <a:spcPct val="0"/>
              </a:spcBef>
            </a:pPr>
            <a:endParaRPr lang="en-US" sz="1200" dirty="0">
              <a:latin typeface="Arial" charset="0"/>
              <a:cs typeface="Arial" charset="0"/>
            </a:endParaRPr>
          </a:p>
          <a:p>
            <a:pPr eaLnBrk="1" hangingPunct="1">
              <a:lnSpc>
                <a:spcPct val="80000"/>
              </a:lnSpc>
              <a:spcBef>
                <a:spcPct val="0"/>
              </a:spcBef>
            </a:pPr>
            <a:r>
              <a:rPr lang="en-US" sz="1200" dirty="0">
                <a:latin typeface="Arial" charset="0"/>
                <a:cs typeface="Arial" charset="0"/>
              </a:rPr>
              <a:t>Fortunately, we can help you with a tool called the Nationwide Health Care Cost Assessment. This tool was developed by a team of professionals, including leading physicians and experienced actuaries, using proprietary health risk analysis and up-to-date actuarial cost data. These experts analyze personal health and lifestyle information, healthcare costs, actuarial data and medical coverage. The result is a meaningful, personalized cost estimate that will help you plan for future health care expenses, including Medicare, out-of-pocket and long-term care costs. </a:t>
            </a:r>
          </a:p>
          <a:p>
            <a:pPr eaLnBrk="1" hangingPunct="1">
              <a:lnSpc>
                <a:spcPct val="80000"/>
              </a:lnSpc>
              <a:spcBef>
                <a:spcPct val="0"/>
              </a:spcBef>
            </a:pPr>
            <a:endParaRPr lang="en-US" sz="1200" dirty="0">
              <a:latin typeface="Arial" charset="0"/>
              <a:cs typeface="Arial" charset="0"/>
            </a:endParaRPr>
          </a:p>
          <a:p>
            <a:pPr eaLnBrk="1" hangingPunct="1">
              <a:lnSpc>
                <a:spcPct val="80000"/>
              </a:lnSpc>
              <a:spcBef>
                <a:spcPct val="0"/>
              </a:spcBef>
            </a:pPr>
            <a:r>
              <a:rPr lang="en-US" sz="1200" dirty="0">
                <a:latin typeface="Arial" charset="0"/>
                <a:cs typeface="Arial" charset="0"/>
              </a:rPr>
              <a:t>With the Nationwide Health Care Cost Assessment, we can assess your health status and how it may affect your future medical costs. Then we can estimate your years in retirement and health care costs during those years. We can also assess alternative scenarios. For example, what is the financial impact if you retire one year earlier or one year later than you currently plan?</a:t>
            </a:r>
          </a:p>
        </p:txBody>
      </p:sp>
      <p:sp>
        <p:nvSpPr>
          <p:cNvPr id="4" name="Slide Number Placeholder 3"/>
          <p:cNvSpPr>
            <a:spLocks noGrp="1"/>
          </p:cNvSpPr>
          <p:nvPr>
            <p:ph type="sldNum" sz="quarter" idx="10"/>
          </p:nvPr>
        </p:nvSpPr>
        <p:spPr/>
        <p:txBody>
          <a:bodyPr/>
          <a:lstStyle/>
          <a:p>
            <a:fld id="{DB6AD210-D280-4354-8A72-E237CE8EC9FD}" type="slidenum">
              <a:rPr lang="en-US" smtClean="0"/>
              <a:pPr/>
              <a:t>29</a:t>
            </a:fld>
            <a:endParaRPr lang="en-US" dirty="0"/>
          </a:p>
        </p:txBody>
      </p:sp>
    </p:spTree>
    <p:extLst>
      <p:ext uri="{BB962C8B-B14F-4D97-AF65-F5344CB8AC3E}">
        <p14:creationId xmlns:p14="http://schemas.microsoft.com/office/powerpoint/2010/main" val="155239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ヒラギノ角ゴ Pro W3" charset="-128"/>
              </a:rPr>
              <a:t>[READ SLIDE]</a:t>
            </a:r>
          </a:p>
        </p:txBody>
      </p:sp>
      <p:sp>
        <p:nvSpPr>
          <p:cNvPr id="35844" name="Slide Number Placeholder 3"/>
          <p:cNvSpPr>
            <a:spLocks noGrp="1"/>
          </p:cNvSpPr>
          <p:nvPr>
            <p:ph type="sldNum" sz="quarter" idx="5"/>
          </p:nvPr>
        </p:nvSpPr>
        <p:spPr bwMode="auto">
          <a:noFill/>
          <a:ln>
            <a:miter lim="800000"/>
            <a:headEnd/>
            <a:tailEnd/>
          </a:ln>
        </p:spPr>
        <p:txBody>
          <a:bodyPr/>
          <a:lstStyle/>
          <a:p>
            <a:fld id="{27C45C27-A89A-410D-A22B-3DAAD589625E}" type="slidenum">
              <a:rPr lang="en-US"/>
              <a:pPr/>
              <a:t>3</a:t>
            </a:fld>
            <a:endParaRPr lang="en-US" dirty="0"/>
          </a:p>
        </p:txBody>
      </p:sp>
    </p:spTree>
    <p:extLst>
      <p:ext uri="{BB962C8B-B14F-4D97-AF65-F5344CB8AC3E}">
        <p14:creationId xmlns:p14="http://schemas.microsoft.com/office/powerpoint/2010/main" val="2207409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40541">
              <a:spcBef>
                <a:spcPct val="0"/>
              </a:spcBef>
              <a:defRPr/>
            </a:pPr>
            <a:r>
              <a:rPr lang="en-US" sz="1000" dirty="0">
                <a:latin typeface="Arial" pitchFamily="34" charset="0"/>
                <a:cs typeface="Arial" pitchFamily="34" charset="0"/>
              </a:rPr>
              <a:t>The personalized health care cost assessment allows us to easily and quickly provide you with possible annual health care cost estimates based on your individual profiles.</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The assessment starts with a 3-part, 15-question</a:t>
            </a:r>
            <a:r>
              <a:rPr lang="en-US" sz="1000" baseline="0" dirty="0">
                <a:latin typeface="Arial" pitchFamily="34" charset="0"/>
                <a:cs typeface="Arial" pitchFamily="34" charset="0"/>
              </a:rPr>
              <a:t> fact finder</a:t>
            </a:r>
            <a:r>
              <a:rPr lang="en-US" sz="1000" dirty="0">
                <a:latin typeface="Arial" pitchFamily="34" charset="0"/>
                <a:cs typeface="Arial" pitchFamily="34" charset="0"/>
              </a:rPr>
              <a:t> on your health history, lifestyle and history of medical conditions. It also allows you to choose a metro region for retirement, which will more accurately calculate the cost of long-term care in that area.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Completing this assessment is a critical first step for planning. The report will tell you about your health profile, health risks, estimated life expectancy based on those risks and hypothetical estimates for health care costs in retirement. Costs are broken out into Medicare, out-of-pocket and long-term care expense categories so you can take an even more detailed look into what your costs will be.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The report will help you determine what you may need to invest today to fund your health care costs during retirement. We will utilize tools that allow for “what-if” scenarios. For example, how will a change in your year of retirement affect your out-of-pocket health care costs?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You can discuss the most appropriate way to save so that you</a:t>
            </a:r>
            <a:r>
              <a:rPr lang="en-US" sz="1000" baseline="0" dirty="0">
                <a:latin typeface="Arial" pitchFamily="34" charset="0"/>
                <a:cs typeface="Arial" pitchFamily="34" charset="0"/>
              </a:rPr>
              <a:t> can feel more confident</a:t>
            </a:r>
            <a:r>
              <a:rPr lang="en-US" sz="1000" dirty="0">
                <a:latin typeface="Arial" pitchFamily="34" charset="0"/>
                <a:cs typeface="Arial" pitchFamily="34" charset="0"/>
              </a:rPr>
              <a:t> about having the funds needed to cover one of the most important expenses you will have during retirement.</a:t>
            </a:r>
          </a:p>
          <a:p>
            <a:pPr eaLnBrk="1" hangingPunct="1">
              <a:spcBef>
                <a:spcPct val="0"/>
              </a:spcBef>
            </a:pPr>
            <a:endParaRPr lang="en-US" dirty="0"/>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30</a:t>
            </a:fld>
            <a:endParaRPr lang="en-US" dirty="0"/>
          </a:p>
        </p:txBody>
      </p:sp>
    </p:spTree>
    <p:extLst>
      <p:ext uri="{BB962C8B-B14F-4D97-AF65-F5344CB8AC3E}">
        <p14:creationId xmlns:p14="http://schemas.microsoft.com/office/powerpoint/2010/main" val="804671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40541">
              <a:spcBef>
                <a:spcPct val="0"/>
              </a:spcBef>
              <a:defRPr/>
            </a:pPr>
            <a:r>
              <a:rPr lang="en-US" sz="1000" dirty="0">
                <a:latin typeface="Arial" pitchFamily="34" charset="0"/>
                <a:cs typeface="Arial" pitchFamily="34" charset="0"/>
              </a:rPr>
              <a:t>The personalized health care cost assessment allows us to easily and quickly provide you with possible annual health care cost estimates based on your individual profiles.</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The assessment starts with a 3-part, 15-question fact finder on the your health history, lifestyle and history of medical conditions. It also allows you to choose a metro region for retirement, which will more accurately calculate the cost of long-term care in that area.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Completing this assessment is a critical first step for planning. The report will tell you about your health profile, health risks, estimated life expectancy based on those risks and hypothetical estimates for health care costs in retirement. Costs are broken out into Medicare, out-of-pocket and long-term care expense categories so you can take an even more detailed look into what your costs will be.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The report will help you determine what you may need to invest today to fund your health care costs during retirement. We will utilize tools that allow for “what-if” scenarios. For example, how will a change in your year of retirement affect your out-of-pocket health care costs? </a:t>
            </a:r>
          </a:p>
          <a:p>
            <a:pPr marL="0" lvl="1" defTabSz="440541">
              <a:spcBef>
                <a:spcPct val="0"/>
              </a:spcBef>
              <a:defRPr/>
            </a:pPr>
            <a:endParaRPr lang="en-US" sz="1000" dirty="0">
              <a:latin typeface="Arial" pitchFamily="34" charset="0"/>
              <a:cs typeface="Arial" pitchFamily="34" charset="0"/>
            </a:endParaRPr>
          </a:p>
          <a:p>
            <a:pPr marL="0" lvl="1" defTabSz="440541">
              <a:spcBef>
                <a:spcPct val="0"/>
              </a:spcBef>
              <a:defRPr/>
            </a:pPr>
            <a:r>
              <a:rPr lang="en-US" sz="1000" dirty="0">
                <a:latin typeface="Arial" pitchFamily="34" charset="0"/>
                <a:cs typeface="Arial" pitchFamily="34" charset="0"/>
              </a:rPr>
              <a:t>You can discuss the most appropriate way to save so that you</a:t>
            </a:r>
            <a:r>
              <a:rPr lang="en-US" sz="1000" baseline="0" dirty="0">
                <a:latin typeface="Arial" pitchFamily="34" charset="0"/>
                <a:cs typeface="Arial" pitchFamily="34" charset="0"/>
              </a:rPr>
              <a:t> can feel more confident</a:t>
            </a:r>
            <a:r>
              <a:rPr lang="en-US" sz="1000" dirty="0">
                <a:latin typeface="Arial" pitchFamily="34" charset="0"/>
                <a:cs typeface="Arial" pitchFamily="34" charset="0"/>
              </a:rPr>
              <a:t> about having the funds needed to cover one of the most important expenses you will have during retirement.</a:t>
            </a:r>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31</a:t>
            </a:fld>
            <a:endParaRPr lang="en-US" dirty="0"/>
          </a:p>
        </p:txBody>
      </p:sp>
    </p:spTree>
    <p:extLst>
      <p:ext uri="{BB962C8B-B14F-4D97-AF65-F5344CB8AC3E}">
        <p14:creationId xmlns:p14="http://schemas.microsoft.com/office/powerpoint/2010/main" val="165186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32</a:t>
            </a:fld>
            <a:endParaRPr lang="en-US" dirty="0"/>
          </a:p>
        </p:txBody>
      </p:sp>
    </p:spTree>
    <p:extLst>
      <p:ext uri="{BB962C8B-B14F-4D97-AF65-F5344CB8AC3E}">
        <p14:creationId xmlns:p14="http://schemas.microsoft.com/office/powerpoint/2010/main" val="373004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33</a:t>
            </a:fld>
            <a:endParaRPr lang="en-US" dirty="0"/>
          </a:p>
        </p:txBody>
      </p:sp>
    </p:spTree>
    <p:extLst>
      <p:ext uri="{BB962C8B-B14F-4D97-AF65-F5344CB8AC3E}">
        <p14:creationId xmlns:p14="http://schemas.microsoft.com/office/powerpoint/2010/main" val="3428466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6AD210-D280-4354-8A72-E237CE8EC9FD}" type="slidenum">
              <a:rPr lang="en-US" smtClean="0"/>
              <a:pPr/>
              <a:t>34</a:t>
            </a:fld>
            <a:endParaRPr lang="en-US" dirty="0"/>
          </a:p>
        </p:txBody>
      </p:sp>
    </p:spTree>
    <p:extLst>
      <p:ext uri="{BB962C8B-B14F-4D97-AF65-F5344CB8AC3E}">
        <p14:creationId xmlns:p14="http://schemas.microsoft.com/office/powerpoint/2010/main" val="1712213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000" dirty="0">
                <a:latin typeface="Arial" pitchFamily="34" charset="0"/>
                <a:ea typeface="ＭＳ Ｐゴシック"/>
                <a:cs typeface="Arial" pitchFamily="34" charset="0"/>
              </a:rPr>
              <a:t>[TALK ABOUT Fact finder]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dirty="0">
              <a:latin typeface="Arial" pitchFamily="34" charset="0"/>
              <a:ea typeface="ＭＳ Ｐゴシック"/>
              <a:cs typeface="Arial"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dirty="0">
                <a:latin typeface="Arial" pitchFamily="34" charset="0"/>
                <a:ea typeface="ＭＳ Ｐゴシック"/>
                <a:cs typeface="Arial" pitchFamily="34" charset="0"/>
              </a:rPr>
              <a:t>The information collected on the Health Care Cost Assessment will be kept confidential and used to provide an estimate of your potential health care costs in retirement.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000" dirty="0">
              <a:latin typeface="Arial" pitchFamily="34" charset="0"/>
              <a:ea typeface="ＭＳ Ｐゴシック"/>
              <a:cs typeface="Arial" pitchFamily="34"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000" dirty="0">
                <a:latin typeface="Arial" pitchFamily="34" charset="0"/>
                <a:ea typeface="ＭＳ Ｐゴシック"/>
                <a:cs typeface="Arial" pitchFamily="34" charset="0"/>
              </a:rPr>
              <a:t>The estimate is based on your</a:t>
            </a:r>
            <a:r>
              <a:rPr lang="en-US" sz="1000" baseline="0" dirty="0">
                <a:latin typeface="Arial" pitchFamily="34" charset="0"/>
                <a:ea typeface="ＭＳ Ｐゴシック"/>
                <a:cs typeface="Arial" pitchFamily="34" charset="0"/>
              </a:rPr>
              <a:t> </a:t>
            </a:r>
            <a:r>
              <a:rPr lang="en-US" sz="1000" dirty="0">
                <a:latin typeface="Arial" pitchFamily="34" charset="0"/>
                <a:ea typeface="ＭＳ Ｐゴシック"/>
                <a:cs typeface="Arial" pitchFamily="34" charset="0"/>
              </a:rPr>
              <a:t>specific financial situation and goals, plus your current overall health condition. As your</a:t>
            </a:r>
            <a:r>
              <a:rPr lang="en-US" sz="1000" baseline="0" dirty="0">
                <a:latin typeface="Arial" pitchFamily="34" charset="0"/>
                <a:ea typeface="ＭＳ Ｐゴシック"/>
                <a:cs typeface="Arial" pitchFamily="34" charset="0"/>
              </a:rPr>
              <a:t> </a:t>
            </a:r>
            <a:r>
              <a:rPr lang="en-US" sz="1000" dirty="0">
                <a:latin typeface="Arial" pitchFamily="34" charset="0"/>
                <a:ea typeface="ＭＳ Ｐゴシック"/>
                <a:cs typeface="Arial" pitchFamily="34" charset="0"/>
              </a:rPr>
              <a:t>financial situation and health conditions may change over time, these changes may affect future costs. Please keep in mind that the estimates resulting from this fact finder are for hypothetical purposes only and are not guaranteed.</a:t>
            </a:r>
          </a:p>
          <a:p>
            <a:endParaRPr lang="en-US" sz="1000" dirty="0"/>
          </a:p>
        </p:txBody>
      </p:sp>
      <p:sp>
        <p:nvSpPr>
          <p:cNvPr id="97284" name="Slide Number Placeholder 3"/>
          <p:cNvSpPr>
            <a:spLocks noGrp="1"/>
          </p:cNvSpPr>
          <p:nvPr>
            <p:ph type="sldNum" sz="quarter" idx="5"/>
          </p:nvPr>
        </p:nvSpPr>
        <p:spPr bwMode="auto">
          <a:noFill/>
          <a:ln>
            <a:miter lim="800000"/>
            <a:headEnd/>
            <a:tailEnd/>
          </a:ln>
        </p:spPr>
        <p:txBody>
          <a:bodyPr/>
          <a:lstStyle/>
          <a:p>
            <a:fld id="{A0A76E7F-ED57-4542-8D43-9AA4369CDB79}" type="slidenum">
              <a:rPr lang="en-US"/>
              <a:pPr/>
              <a:t>36</a:t>
            </a:fld>
            <a:endParaRPr lang="en-US" dirty="0"/>
          </a:p>
        </p:txBody>
      </p:sp>
    </p:spTree>
    <p:extLst>
      <p:ext uri="{BB962C8B-B14F-4D97-AF65-F5344CB8AC3E}">
        <p14:creationId xmlns:p14="http://schemas.microsoft.com/office/powerpoint/2010/main" val="1550003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latin typeface="Arial" charset="0"/>
                <a:cs typeface="Arial" charset="0"/>
              </a:rPr>
              <a:t>Now that we have covered these topics in detail, let’s summarize our discussion:</a:t>
            </a:r>
          </a:p>
          <a:p>
            <a:pPr>
              <a:spcBef>
                <a:spcPct val="0"/>
              </a:spcBef>
            </a:pPr>
            <a:endParaRPr lang="en-US" dirty="0">
              <a:latin typeface="Arial" charset="0"/>
              <a:cs typeface="Arial" charset="0"/>
            </a:endParaRPr>
          </a:p>
          <a:p>
            <a:pPr lvl="1" eaLnBrk="1" hangingPunct="1">
              <a:spcBef>
                <a:spcPct val="0"/>
              </a:spcBef>
              <a:buFont typeface="Arial"/>
              <a:buChar char="•"/>
            </a:pPr>
            <a:r>
              <a:rPr lang="en-US" baseline="0" dirty="0">
                <a:latin typeface="Arial" charset="0"/>
                <a:cs typeface="Arial" charset="0"/>
              </a:rPr>
              <a:t>  Retirees face a challenge in creating and managing secure and sustainable income to last throughout retirement</a:t>
            </a:r>
          </a:p>
          <a:p>
            <a:pPr lvl="1" eaLnBrk="1" hangingPunct="1">
              <a:spcBef>
                <a:spcPct val="0"/>
              </a:spcBef>
              <a:buFont typeface="Arial"/>
              <a:buChar char="•"/>
            </a:pPr>
            <a:r>
              <a:rPr lang="en-US" baseline="0" dirty="0">
                <a:latin typeface="Arial" charset="0"/>
                <a:cs typeface="Arial" charset="0"/>
              </a:rPr>
              <a:t>  The increasing cost of health care in retirement compounds the retirement income challenge for retirees</a:t>
            </a:r>
          </a:p>
          <a:p>
            <a:pPr lvl="1" eaLnBrk="1" hangingPunct="1">
              <a:spcBef>
                <a:spcPct val="0"/>
              </a:spcBef>
              <a:buFont typeface="Arial"/>
              <a:buChar char="•"/>
            </a:pPr>
            <a:r>
              <a:rPr lang="en-US" baseline="0" dirty="0">
                <a:latin typeface="Arial" charset="0"/>
                <a:cs typeface="Arial" charset="0"/>
              </a:rPr>
              <a:t>  To start planning adequately for these likely expenses, it’s important to understand first what Medicare covers and what costs you’re likely to pay in the form of premiums, deductibles and copays</a:t>
            </a:r>
          </a:p>
          <a:p>
            <a:pPr lvl="1" eaLnBrk="1" hangingPunct="1">
              <a:spcBef>
                <a:spcPct val="0"/>
              </a:spcBef>
              <a:buFont typeface="Arial"/>
              <a:buChar char="•"/>
            </a:pPr>
            <a:r>
              <a:rPr lang="en-US" baseline="0" dirty="0">
                <a:latin typeface="Arial" charset="0"/>
                <a:cs typeface="Arial" charset="0"/>
              </a:rPr>
              <a:t>  To help you and your advisor plan for retirement health care costs, the Nationwide Personalized Health Care Cost Assessment offers a picture of the costs you’re likely to pay based on your individual health profile and medical history.</a:t>
            </a:r>
            <a:endParaRPr lang="en-US" dirty="0">
              <a:latin typeface="Arial" charset="0"/>
              <a:cs typeface="Arial" charset="0"/>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37</a:t>
            </a:fld>
            <a:endParaRPr lang="en-US" dirty="0"/>
          </a:p>
        </p:txBody>
      </p:sp>
    </p:spTree>
    <p:extLst>
      <p:ext uri="{BB962C8B-B14F-4D97-AF65-F5344CB8AC3E}">
        <p14:creationId xmlns:p14="http://schemas.microsoft.com/office/powerpoint/2010/main" val="204886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Retirees must plan for many decisions, most of them guided by law, between the ages of 55 and 70½. These decisions may largely influence retirement success as well as long-term financial adequacy – how and when you withdraw, and how to get the most from retirement benefits like Social Security and Medicare.</a:t>
            </a:r>
          </a:p>
          <a:p>
            <a:pPr marL="0" marR="0" indent="0" algn="l" defTabSz="457200" rtl="0" eaLnBrk="1" fontAlgn="base" latinLnBrk="0" hangingPunct="1">
              <a:lnSpc>
                <a:spcPct val="100000"/>
              </a:lnSpc>
              <a:spcBef>
                <a:spcPct val="0"/>
              </a:spcBef>
              <a:spcAft>
                <a:spcPct val="0"/>
              </a:spcAft>
              <a:buClrTx/>
              <a:buSzTx/>
              <a:buFontTx/>
              <a:buNone/>
              <a:tabLst/>
              <a:defRPr/>
            </a:pPr>
            <a:endParaRPr lang="en-US" dirty="0">
              <a:latin typeface="Arial" charset="0"/>
              <a:ea typeface="ＭＳ Ｐゴシック"/>
              <a:cs typeface="Arial"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This means that everyone needs to be educated before and after retirement to make decisions at these key ages. </a:t>
            </a:r>
          </a:p>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4</a:t>
            </a:fld>
            <a:endParaRPr lang="en-US" dirty="0"/>
          </a:p>
        </p:txBody>
      </p:sp>
    </p:spTree>
    <p:extLst>
      <p:ext uri="{BB962C8B-B14F-4D97-AF65-F5344CB8AC3E}">
        <p14:creationId xmlns:p14="http://schemas.microsoft.com/office/powerpoint/2010/main" val="65888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Retirees have three questions to ask with regard to retirement income:</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How do I invest for growth?</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How do I protect my assets?</a:t>
            </a:r>
          </a:p>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ＭＳ Ｐゴシック"/>
                <a:cs typeface="Arial" charset="0"/>
              </a:rPr>
              <a:t>Home much income can I take and when?</a:t>
            </a:r>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5</a:t>
            </a:fld>
            <a:endParaRPr lang="en-US" dirty="0"/>
          </a:p>
        </p:txBody>
      </p:sp>
    </p:spTree>
    <p:extLst>
      <p:ext uri="{BB962C8B-B14F-4D97-AF65-F5344CB8AC3E}">
        <p14:creationId xmlns:p14="http://schemas.microsoft.com/office/powerpoint/2010/main" val="13888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dirty="0">
                <a:latin typeface="Arial" charset="0"/>
                <a:ea typeface="ヒラギノ角ゴ Pro W3" charset="-128"/>
              </a:rPr>
              <a:t>Risks differ for pre-retirees and retirees. For example, if you’re a retiree,</a:t>
            </a:r>
            <a:r>
              <a:rPr lang="en-US" baseline="0" dirty="0">
                <a:latin typeface="Arial" charset="0"/>
                <a:ea typeface="ヒラギノ角ゴ Pro W3" charset="-128"/>
              </a:rPr>
              <a:t> you could </a:t>
            </a:r>
            <a:r>
              <a:rPr lang="en-US" dirty="0">
                <a:latin typeface="Arial" charset="0"/>
                <a:ea typeface="ヒラギノ角ゴ Pro W3" charset="-128"/>
              </a:rPr>
              <a:t>face additional risks that pre-retirees do not:</a:t>
            </a:r>
          </a:p>
          <a:p>
            <a:pPr eaLnBrk="1" hangingPunct="1">
              <a:spcBef>
                <a:spcPct val="0"/>
              </a:spcBef>
              <a:buFontTx/>
              <a:buChar char="-"/>
            </a:pPr>
            <a:endParaRPr lang="en-US" dirty="0">
              <a:latin typeface="Arial" charset="0"/>
              <a:ea typeface="ヒラギノ角ゴ Pro W3" charset="-128"/>
            </a:endParaRPr>
          </a:p>
          <a:p>
            <a:pPr eaLnBrk="1" hangingPunct="1">
              <a:spcBef>
                <a:spcPct val="0"/>
              </a:spcBef>
              <a:buFontTx/>
              <a:buChar char="-"/>
            </a:pPr>
            <a:r>
              <a:rPr lang="en-US" dirty="0">
                <a:latin typeface="Arial" charset="0"/>
                <a:ea typeface="ヒラギノ角ゴ Pro W3" charset="-128"/>
              </a:rPr>
              <a:t> Market loss and inflation risks continue, but their risk is amplified.</a:t>
            </a:r>
          </a:p>
          <a:p>
            <a:pPr eaLnBrk="1" hangingPunct="1">
              <a:spcBef>
                <a:spcPct val="0"/>
              </a:spcBef>
              <a:buFontTx/>
              <a:buChar char="-"/>
            </a:pPr>
            <a:r>
              <a:rPr lang="en-US" dirty="0">
                <a:latin typeface="Arial" charset="0"/>
                <a:ea typeface="ヒラギノ角ゴ Pro W3" charset="-128"/>
              </a:rPr>
              <a:t> Risks of outliving assets, incurring larger-than-expected health care costs and losing a spouse on whom they rely for income are new risks they’ll face.</a:t>
            </a:r>
          </a:p>
          <a:p>
            <a:endParaRPr lang="en-US" dirty="0"/>
          </a:p>
        </p:txBody>
      </p:sp>
      <p:sp>
        <p:nvSpPr>
          <p:cNvPr id="4" name="Slide Number Placeholder 3"/>
          <p:cNvSpPr>
            <a:spLocks noGrp="1"/>
          </p:cNvSpPr>
          <p:nvPr>
            <p:ph type="sldNum" sz="quarter" idx="10"/>
          </p:nvPr>
        </p:nvSpPr>
        <p:spPr/>
        <p:txBody>
          <a:bodyPr/>
          <a:lstStyle/>
          <a:p>
            <a:fld id="{DB6AD210-D280-4354-8A72-E237CE8EC9FD}" type="slidenum">
              <a:rPr lang="en-US" smtClean="0"/>
              <a:pPr/>
              <a:t>6</a:t>
            </a:fld>
            <a:endParaRPr lang="en-US" dirty="0"/>
          </a:p>
        </p:txBody>
      </p:sp>
    </p:spTree>
    <p:extLst>
      <p:ext uri="{BB962C8B-B14F-4D97-AF65-F5344CB8AC3E}">
        <p14:creationId xmlns:p14="http://schemas.microsoft.com/office/powerpoint/2010/main" val="187307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spcBef>
                <a:spcPct val="0"/>
              </a:spcBef>
            </a:pPr>
            <a:r>
              <a:rPr lang="en-US" sz="1000" dirty="0">
                <a:latin typeface="Arial"/>
                <a:cs typeface="Arial"/>
              </a:rPr>
              <a:t>Fewer employers offer retiree health insurance and benefits. According to EBRI:</a:t>
            </a:r>
          </a:p>
          <a:p>
            <a:pPr lvl="1" eaLnBrk="1" hangingPunct="1">
              <a:lnSpc>
                <a:spcPct val="80000"/>
              </a:lnSpc>
              <a:spcBef>
                <a:spcPct val="0"/>
              </a:spcBef>
              <a:buFont typeface="Arial"/>
              <a:buChar char="•"/>
            </a:pPr>
            <a:r>
              <a:rPr lang="en-US" sz="1000" dirty="0">
                <a:latin typeface="Arial"/>
                <a:cs typeface="Arial"/>
              </a:rPr>
              <a:t>  Fewer and fewer employers are covering retiree health insurance; in addition, the retirees covered in employer plans face rising premiums, higher out-of-pocket expenses and strict eligibility requirements</a:t>
            </a:r>
          </a:p>
          <a:p>
            <a:pPr lvl="1" eaLnBrk="1" hangingPunct="1">
              <a:lnSpc>
                <a:spcPct val="80000"/>
              </a:lnSpc>
              <a:spcBef>
                <a:spcPct val="0"/>
              </a:spcBef>
              <a:buFont typeface="Arial"/>
              <a:buChar char="•"/>
            </a:pPr>
            <a:r>
              <a:rPr lang="en-US" sz="1000" dirty="0">
                <a:latin typeface="Arial"/>
                <a:cs typeface="Arial"/>
              </a:rPr>
              <a:t>  Many employers are not obligated to continue retiree health coverage, and retirees presently enjoying the benefit may face cancellation</a:t>
            </a:r>
          </a:p>
          <a:p>
            <a:pPr lvl="1" eaLnBrk="1" hangingPunct="1">
              <a:lnSpc>
                <a:spcPct val="80000"/>
              </a:lnSpc>
              <a:spcBef>
                <a:spcPct val="0"/>
              </a:spcBef>
            </a:pPr>
            <a:endParaRPr lang="en-US" sz="1000" dirty="0">
              <a:latin typeface="Arial"/>
              <a:cs typeface="Arial"/>
            </a:endParaRPr>
          </a:p>
          <a:p>
            <a:pPr lvl="1" eaLnBrk="1" hangingPunct="1">
              <a:lnSpc>
                <a:spcPct val="80000"/>
              </a:lnSpc>
              <a:spcBef>
                <a:spcPct val="0"/>
              </a:spcBef>
            </a:pPr>
            <a:r>
              <a:rPr lang="en-US" sz="1000" dirty="0">
                <a:latin typeface="Arial"/>
                <a:cs typeface="Arial"/>
              </a:rPr>
              <a:t>This means:</a:t>
            </a:r>
          </a:p>
          <a:p>
            <a:pPr lvl="1" eaLnBrk="1" hangingPunct="1">
              <a:lnSpc>
                <a:spcPct val="80000"/>
              </a:lnSpc>
              <a:spcBef>
                <a:spcPct val="0"/>
              </a:spcBef>
              <a:buFont typeface="Arial"/>
              <a:buChar char="•"/>
            </a:pPr>
            <a:r>
              <a:rPr lang="en-US" sz="1000" dirty="0">
                <a:latin typeface="Arial"/>
                <a:cs typeface="Arial"/>
              </a:rPr>
              <a:t>  The uncertainty of company-provided retiree health insurance adds another level of complexity, particularly for retirees not yet eligible for Medicare; therefore, increased health insurance premiums and care costs may negatively impact their ability to pay for other basic needs</a:t>
            </a:r>
          </a:p>
          <a:p>
            <a:pPr lvl="1" eaLnBrk="1" hangingPunct="1">
              <a:lnSpc>
                <a:spcPct val="80000"/>
              </a:lnSpc>
              <a:spcBef>
                <a:spcPct val="0"/>
              </a:spcBef>
              <a:buFont typeface="Arial"/>
              <a:buChar char="•"/>
            </a:pPr>
            <a:r>
              <a:rPr lang="en-US" sz="1000" dirty="0">
                <a:latin typeface="Arial"/>
                <a:cs typeface="Arial"/>
              </a:rPr>
              <a:t>  This, together with the spiraling cost of Medicare, may well explain why retirees and pre-retirees are so concerned about health care costs; if their programs are eliminated, what will they do and will they be able to shoulder the cost?</a:t>
            </a:r>
          </a:p>
        </p:txBody>
      </p:sp>
      <p:sp>
        <p:nvSpPr>
          <p:cNvPr id="4" name="Slide Number Placeholder 3"/>
          <p:cNvSpPr>
            <a:spLocks noGrp="1"/>
          </p:cNvSpPr>
          <p:nvPr>
            <p:ph type="sldNum" sz="quarter" idx="10"/>
          </p:nvPr>
        </p:nvSpPr>
        <p:spPr/>
        <p:txBody>
          <a:bodyPr/>
          <a:lstStyle/>
          <a:p>
            <a:fld id="{DB6AD210-D280-4354-8A72-E237CE8EC9FD}" type="slidenum">
              <a:rPr lang="en-US" smtClean="0"/>
              <a:pPr/>
              <a:t>7</a:t>
            </a:fld>
            <a:endParaRPr lang="en-US" dirty="0"/>
          </a:p>
        </p:txBody>
      </p:sp>
    </p:spTree>
    <p:extLst>
      <p:ext uri="{BB962C8B-B14F-4D97-AF65-F5344CB8AC3E}">
        <p14:creationId xmlns:p14="http://schemas.microsoft.com/office/powerpoint/2010/main" val="1132687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charset="-128"/>
                <a:cs typeface="ＭＳ Ｐゴシック" charset="-128"/>
              </a:rPr>
              <a:t>According to a study by Nationwide titled “Health care costs in retirement”, over three-quarters of consumers underestimate, or have no idea about health care costs.</a:t>
            </a:r>
          </a:p>
          <a:p>
            <a:endParaRPr lang="en-US" sz="1200" kern="1200" dirty="0">
              <a:solidFill>
                <a:schemeClr val="tx1"/>
              </a:solidFill>
              <a:effectLst/>
              <a:latin typeface="+mn-lt"/>
              <a:ea typeface="ＭＳ Ｐゴシック" charset="-128"/>
              <a:cs typeface="ＭＳ Ｐゴシック" charset="-128"/>
            </a:endParaRPr>
          </a:p>
          <a:p>
            <a:r>
              <a:rPr lang="en-US" sz="1200" kern="1200" dirty="0">
                <a:solidFill>
                  <a:schemeClr val="tx1"/>
                </a:solidFill>
                <a:effectLst/>
                <a:latin typeface="+mn-lt"/>
                <a:ea typeface="ＭＳ Ｐゴシック" charset="-128"/>
                <a:cs typeface="ＭＳ Ｐゴシック" charset="-128"/>
              </a:rPr>
              <a:t>Almost half of adults can’t estimate their health care costs in retirement (44%) or their LTC costs (67%) for themselves. </a:t>
            </a:r>
          </a:p>
          <a:p>
            <a:r>
              <a:rPr lang="en-US" sz="1200" kern="1200">
                <a:solidFill>
                  <a:schemeClr val="tx1"/>
                </a:solidFill>
                <a:effectLst/>
                <a:latin typeface="+mn-lt"/>
                <a:ea typeface="ＭＳ Ｐゴシック" charset="-128"/>
                <a:cs typeface="ＭＳ Ｐゴシック" charset="-128"/>
              </a:rPr>
              <a:t>However, among those who provided an estimate, the annual costs for health care in retirement are expected to be approximately $5,900 for themselves; the estimate is considerably higher for LTC costs at $43,100. </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DB6AD210-D280-4354-8A72-E237CE8EC9FD}" type="slidenum">
              <a:rPr lang="en-US" smtClean="0"/>
              <a:pPr/>
              <a:t>8</a:t>
            </a:fld>
            <a:endParaRPr lang="en-US" dirty="0"/>
          </a:p>
        </p:txBody>
      </p:sp>
    </p:spTree>
    <p:extLst>
      <p:ext uri="{BB962C8B-B14F-4D97-AF65-F5344CB8AC3E}">
        <p14:creationId xmlns:p14="http://schemas.microsoft.com/office/powerpoint/2010/main" val="188086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rial" charset="0"/>
                <a:ea typeface="ヒラギノ角ゴ Pro W3" charset="-128"/>
              </a:rPr>
              <a:t>[READ SLIDE]</a:t>
            </a:r>
          </a:p>
        </p:txBody>
      </p:sp>
      <p:sp>
        <p:nvSpPr>
          <p:cNvPr id="62468" name="Slide Number Placeholder 3"/>
          <p:cNvSpPr>
            <a:spLocks noGrp="1"/>
          </p:cNvSpPr>
          <p:nvPr>
            <p:ph type="sldNum" sz="quarter" idx="5"/>
          </p:nvPr>
        </p:nvSpPr>
        <p:spPr bwMode="auto">
          <a:noFill/>
          <a:ln>
            <a:miter lim="800000"/>
            <a:headEnd/>
            <a:tailEnd/>
          </a:ln>
        </p:spPr>
        <p:txBody>
          <a:bodyPr/>
          <a:lstStyle/>
          <a:p>
            <a:fld id="{83E9F15A-3F97-41E6-A021-D3D7ACC33AD1}" type="slidenum">
              <a:rPr lang="en-US"/>
              <a:pPr/>
              <a:t>9</a:t>
            </a:fld>
            <a:endParaRPr lang="en-US" dirty="0"/>
          </a:p>
        </p:txBody>
      </p:sp>
    </p:spTree>
    <p:extLst>
      <p:ext uri="{BB962C8B-B14F-4D97-AF65-F5344CB8AC3E}">
        <p14:creationId xmlns:p14="http://schemas.microsoft.com/office/powerpoint/2010/main" val="146519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8600" y="6686166"/>
            <a:ext cx="5577840" cy="123111"/>
          </a:xfrm>
          <a:prstGeom prst="rect">
            <a:avLst/>
          </a:prstGeom>
          <a:noFill/>
        </p:spPr>
        <p:txBody>
          <a:bodyPr wrap="square" lIns="0" tIns="0" rIns="0" bIns="0" rtlCol="0" anchor="b">
            <a:spAutoFit/>
          </a:bodyPr>
          <a:lstStyle/>
          <a:p>
            <a:r>
              <a:rPr lang="en-US" sz="800" dirty="0">
                <a:solidFill>
                  <a:srgbClr val="FFFFFF"/>
                </a:solidFill>
                <a:latin typeface="Arial"/>
                <a:cs typeface="Arial"/>
              </a:rPr>
              <a:t>NFM-9512AO.20</a:t>
            </a:r>
            <a:r>
              <a:rPr lang="en-US" sz="800" baseline="0" dirty="0">
                <a:solidFill>
                  <a:srgbClr val="FFFFFF"/>
                </a:solidFill>
                <a:latin typeface="Arial"/>
                <a:cs typeface="Arial"/>
              </a:rPr>
              <a:t> </a:t>
            </a:r>
            <a:r>
              <a:rPr lang="en-US" sz="800" dirty="0">
                <a:solidFill>
                  <a:srgbClr val="FFFFFF"/>
                </a:solidFill>
                <a:latin typeface="Arial"/>
                <a:cs typeface="Arial"/>
              </a:rPr>
              <a:t>(03/16)     FOR BROKER/DEALER USE ONLY—NOT FOR USE WITH THE PUBLIC</a:t>
            </a:r>
          </a:p>
        </p:txBody>
      </p:sp>
      <p:sp>
        <p:nvSpPr>
          <p:cNvPr id="14" name="Rectangle 13"/>
          <p:cNvSpPr/>
          <p:nvPr userDrawn="1"/>
        </p:nvSpPr>
        <p:spPr>
          <a:xfrm>
            <a:off x="4898570" y="731518"/>
            <a:ext cx="3026229" cy="14490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content slide 1">
    <p:spTree>
      <p:nvGrpSpPr>
        <p:cNvPr id="1" name=""/>
        <p:cNvGrpSpPr/>
        <p:nvPr/>
      </p:nvGrpSpPr>
      <p:grpSpPr>
        <a:xfrm>
          <a:off x="0" y="0"/>
          <a:ext cx="0" cy="0"/>
          <a:chOff x="0" y="0"/>
          <a:chExt cx="0" cy="0"/>
        </a:xfrm>
      </p:grpSpPr>
      <p:sp>
        <p:nvSpPr>
          <p:cNvPr id="9" name="Rectangle 8"/>
          <p:cNvSpPr/>
          <p:nvPr userDrawn="1"/>
        </p:nvSpPr>
        <p:spPr>
          <a:xfrm>
            <a:off x="0" y="6601373"/>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628650" y="741638"/>
            <a:ext cx="7886700" cy="1325563"/>
          </a:xfrm>
          <a:prstGeom prst="rect">
            <a:avLst/>
          </a:prstGeom>
        </p:spPr>
        <p:txBody>
          <a:bodyPr/>
          <a:lstStyle/>
          <a:p>
            <a:r>
              <a:rPr lang="en-US"/>
              <a:t>Slide title here</a:t>
            </a:r>
            <a:endParaRPr lang="en-US" dirty="0"/>
          </a:p>
        </p:txBody>
      </p:sp>
      <p:sp>
        <p:nvSpPr>
          <p:cNvPr id="4" name="Text Placeholder 3"/>
          <p:cNvSpPr>
            <a:spLocks noGrp="1"/>
          </p:cNvSpPr>
          <p:nvPr>
            <p:ph type="body" sz="quarter" idx="10" hasCustomPrompt="1"/>
          </p:nvPr>
        </p:nvSpPr>
        <p:spPr>
          <a:xfrm>
            <a:off x="623888" y="214401"/>
            <a:ext cx="7918450" cy="528638"/>
          </a:xfrm>
          <a:prstGeom prst="rect">
            <a:avLst/>
          </a:prstGeom>
        </p:spPr>
        <p:txBody>
          <a:bodyPr bIns="0" anchor="b" anchorCtr="0"/>
          <a:lstStyle>
            <a:lvl1pPr marL="0" indent="0">
              <a:buNone/>
              <a:defRPr sz="1200" cap="all" baseline="0">
                <a:solidFill>
                  <a:srgbClr val="62706F"/>
                </a:solidFill>
                <a:latin typeface="Arial" charset="0"/>
                <a:ea typeface="Arial" charset="0"/>
                <a:cs typeface="Arial" charset="0"/>
              </a:defRPr>
            </a:lvl1pPr>
          </a:lstStyle>
          <a:p>
            <a:pPr lvl="0"/>
            <a:r>
              <a:rPr lang="en-US" dirty="0"/>
              <a:t>Section title here</a:t>
            </a:r>
          </a:p>
        </p:txBody>
      </p:sp>
      <p:sp>
        <p:nvSpPr>
          <p:cNvPr id="6" name="Text Placeholder 5"/>
          <p:cNvSpPr>
            <a:spLocks noGrp="1"/>
          </p:cNvSpPr>
          <p:nvPr>
            <p:ph type="body" sz="quarter" idx="11"/>
          </p:nvPr>
        </p:nvSpPr>
        <p:spPr>
          <a:xfrm>
            <a:off x="623888" y="2066925"/>
            <a:ext cx="7918450" cy="3074988"/>
          </a:xfrm>
          <a:prstGeom prst="rect">
            <a:avLst/>
          </a:prstGeom>
        </p:spPr>
        <p:txBody>
          <a:bodyPr/>
          <a:lstStyle>
            <a:lvl1pPr marL="0" indent="0">
              <a:buNone/>
              <a:defRPr sz="2000">
                <a:solidFill>
                  <a:srgbClr val="003B5C"/>
                </a:solidFill>
                <a:latin typeface="Arial" charset="0"/>
                <a:ea typeface="Arial" charset="0"/>
                <a:cs typeface="Arial" charset="0"/>
              </a:defRPr>
            </a:lvl1pPr>
            <a:lvl2pPr marL="457200" indent="0">
              <a:buNone/>
              <a:defRPr sz="2000">
                <a:solidFill>
                  <a:srgbClr val="003B5C"/>
                </a:solidFill>
                <a:latin typeface="Arial" charset="0"/>
                <a:ea typeface="Arial" charset="0"/>
                <a:cs typeface="Arial" charset="0"/>
              </a:defRPr>
            </a:lvl2pPr>
            <a:lvl3pPr marL="914400" indent="0">
              <a:buNone/>
              <a:defRPr sz="2000">
                <a:solidFill>
                  <a:srgbClr val="003B5C"/>
                </a:solidFill>
                <a:latin typeface="Arial" charset="0"/>
                <a:ea typeface="Arial" charset="0"/>
                <a:cs typeface="Arial" charset="0"/>
              </a:defRPr>
            </a:lvl3pPr>
            <a:lvl4pPr marL="1371600" indent="0">
              <a:buNone/>
              <a:defRPr sz="2000">
                <a:solidFill>
                  <a:srgbClr val="003B5C"/>
                </a:solidFill>
                <a:latin typeface="Arial" charset="0"/>
                <a:ea typeface="Arial" charset="0"/>
                <a:cs typeface="Arial" charset="0"/>
              </a:defRPr>
            </a:lvl4pPr>
            <a:lvl5pPr marL="1828800" indent="0">
              <a:buNone/>
              <a:defRPr sz="2000">
                <a:solidFill>
                  <a:srgbClr val="003B5C"/>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6819900" y="6600170"/>
            <a:ext cx="2133600" cy="257830"/>
          </a:xfrm>
          <a:prstGeom prst="rect">
            <a:avLst/>
          </a:prstGeom>
        </p:spPr>
        <p:txBody>
          <a:bodyPr vert="horz" lIns="91440" tIns="45720" rIns="0" bIns="0" rtlCol="0" anchor="ctr"/>
          <a:lstStyle>
            <a:lvl1pPr algn="r">
              <a:defRPr sz="900">
                <a:solidFill>
                  <a:srgbClr val="FFFFFF"/>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D0E1C95-8D5A-2245-83ED-DCE907925895}" type="slidenum">
              <a:rPr kumimoji="0" lang="en-US" sz="900" b="0" i="0" u="none" strike="noStrike" kern="1200" cap="none" spc="0" normalizeH="0" baseline="0" noProof="0" smtClean="0">
                <a:ln>
                  <a:noFill/>
                </a:ln>
                <a:solidFill>
                  <a:srgbClr val="4D4F53"/>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D4F53"/>
              </a:solidFill>
              <a:effectLst/>
              <a:uLnTx/>
              <a:uFillTx/>
              <a:latin typeface="Arial"/>
              <a:ea typeface="+mn-ea"/>
              <a:cs typeface="Arial"/>
            </a:endParaRPr>
          </a:p>
        </p:txBody>
      </p:sp>
    </p:spTree>
    <p:extLst>
      <p:ext uri="{BB962C8B-B14F-4D97-AF65-F5344CB8AC3E}">
        <p14:creationId xmlns:p14="http://schemas.microsoft.com/office/powerpoint/2010/main" val="1529466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421454"/>
            <a:ext cx="2133600" cy="214296"/>
          </a:xfrm>
          <a:prstGeom prst="rect">
            <a:avLst/>
          </a:prstGeom>
        </p:spPr>
        <p:txBody>
          <a:bodyPr/>
          <a:lstStyle>
            <a:lvl1pPr>
              <a:defRPr/>
            </a:lvl1pPr>
          </a:lstStyle>
          <a:p>
            <a:fld id="{63795AFA-DCCB-4248-B202-8A418B6CA38F}"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02605" y="1775975"/>
            <a:ext cx="7684195" cy="86283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421454"/>
            <a:ext cx="2133600" cy="214296"/>
          </a:xfrm>
          <a:prstGeom prst="rect">
            <a:avLst/>
          </a:prstGeom>
        </p:spPr>
        <p:txBody>
          <a:bodyPr/>
          <a:lstStyle>
            <a:lvl1pPr>
              <a:defRPr/>
            </a:lvl1pPr>
          </a:lstStyle>
          <a:p>
            <a:fld id="{8C9C9A9C-4A71-4135-89BB-A8AB57BCA1E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421454"/>
            <a:ext cx="2133600" cy="214296"/>
          </a:xfrm>
          <a:prstGeom prst="rect">
            <a:avLst/>
          </a:prstGeom>
        </p:spPr>
        <p:txBody>
          <a:bodyPr/>
          <a:lstStyle>
            <a:lvl1pPr>
              <a:defRPr/>
            </a:lvl1pPr>
          </a:lstStyle>
          <a:p>
            <a:fld id="{614EFCBD-A122-45EE-9D49-267D3629F79C}"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421454"/>
            <a:ext cx="2133600" cy="214296"/>
          </a:xfrm>
          <a:prstGeom prst="rect">
            <a:avLst/>
          </a:prstGeom>
        </p:spPr>
        <p:txBody>
          <a:bodyPr/>
          <a:lstStyle>
            <a:lvl1pPr>
              <a:defRPr/>
            </a:lvl1pPr>
          </a:lstStyle>
          <a:p>
            <a:fld id="{7FCDB613-2080-4694-80EF-07110BBA64E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6601373"/>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lide Number Placeholder 5"/>
          <p:cNvSpPr txBox="1">
            <a:spLocks/>
          </p:cNvSpPr>
          <p:nvPr userDrawn="1"/>
        </p:nvSpPr>
        <p:spPr>
          <a:xfrm>
            <a:off x="6819900" y="6600170"/>
            <a:ext cx="2133600" cy="257830"/>
          </a:xfrm>
          <a:prstGeom prst="rect">
            <a:avLst/>
          </a:prstGeom>
        </p:spPr>
        <p:txBody>
          <a:bodyPr vert="horz" lIns="91440" tIns="45720" rIns="0" bIns="0" rtlCol="0" anchor="ctr"/>
          <a:lstStyle>
            <a:lvl1pPr algn="r">
              <a:defRPr sz="900">
                <a:solidFill>
                  <a:srgbClr val="FFFFFF"/>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D0E1C95-8D5A-2245-83ED-DCE907925895}" type="slidenum">
              <a:rPr kumimoji="0" lang="en-US" sz="900" b="0" i="0" u="none" strike="noStrike" kern="1200" cap="none" spc="0" normalizeH="0" baseline="0" noProof="0" smtClean="0">
                <a:ln>
                  <a:noFill/>
                </a:ln>
                <a:solidFill>
                  <a:srgbClr val="4D4F53"/>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D4F53"/>
              </a:solidFill>
              <a:effectLst/>
              <a:uLnTx/>
              <a:uFillTx/>
              <a:latin typeface="Arial"/>
              <a:ea typeface="+mn-ea"/>
              <a:cs typeface="Arial"/>
            </a:endParaRPr>
          </a:p>
        </p:txBody>
      </p:sp>
    </p:spTree>
    <p:extLst>
      <p:ext uri="{BB962C8B-B14F-4D97-AF65-F5344CB8AC3E}">
        <p14:creationId xmlns:p14="http://schemas.microsoft.com/office/powerpoint/2010/main" val="138660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ed list">
    <p:spTree>
      <p:nvGrpSpPr>
        <p:cNvPr id="1" name=""/>
        <p:cNvGrpSpPr/>
        <p:nvPr/>
      </p:nvGrpSpPr>
      <p:grpSpPr>
        <a:xfrm>
          <a:off x="0" y="0"/>
          <a:ext cx="0" cy="0"/>
          <a:chOff x="0" y="0"/>
          <a:chExt cx="0" cy="0"/>
        </a:xfrm>
      </p:grpSpPr>
      <p:sp>
        <p:nvSpPr>
          <p:cNvPr id="2" name="Rectangle 1"/>
          <p:cNvSpPr/>
          <p:nvPr userDrawn="1"/>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914400" y="987014"/>
            <a:ext cx="8229600" cy="970878"/>
          </a:xfrm>
          <a:prstGeom prst="rect">
            <a:avLst/>
          </a:prstGeom>
        </p:spPr>
        <p:txBody>
          <a:bodyPr lIns="0" tIns="0" rIns="0" bIns="0" anchor="t">
            <a:normAutofit/>
          </a:bodyPr>
          <a:lstStyle>
            <a:lvl1pPr algn="l">
              <a:defRPr sz="3600" b="0" i="0">
                <a:solidFill>
                  <a:srgbClr val="62706F"/>
                </a:solidFill>
                <a:latin typeface="Arial"/>
                <a:cs typeface="Arial"/>
              </a:defRPr>
            </a:lvl1pPr>
          </a:lstStyle>
          <a:p>
            <a:r>
              <a:rPr lang="en-US" dirty="0"/>
              <a:t>Click to edit Master title style</a:t>
            </a:r>
          </a:p>
        </p:txBody>
      </p:sp>
      <p:sp>
        <p:nvSpPr>
          <p:cNvPr id="8" name="Text Placeholder 7"/>
          <p:cNvSpPr>
            <a:spLocks noGrp="1"/>
          </p:cNvSpPr>
          <p:nvPr>
            <p:ph type="body" sz="quarter" idx="10"/>
          </p:nvPr>
        </p:nvSpPr>
        <p:spPr>
          <a:xfrm>
            <a:off x="1726406" y="2355571"/>
            <a:ext cx="6605588" cy="3582650"/>
          </a:xfrm>
          <a:prstGeom prst="rect">
            <a:avLst/>
          </a:prstGeom>
        </p:spPr>
        <p:txBody>
          <a:bodyPr/>
          <a:lstStyle>
            <a:lvl1pPr>
              <a:buClr>
                <a:srgbClr val="FDBA2E"/>
              </a:buClr>
              <a:buSzPct val="125000"/>
              <a:defRPr sz="2400">
                <a:solidFill>
                  <a:srgbClr val="62706F"/>
                </a:solidFill>
                <a:latin typeface="Arial" charset="0"/>
                <a:ea typeface="Arial" charset="0"/>
                <a:cs typeface="Arial" charset="0"/>
              </a:defRPr>
            </a:lvl1pPr>
            <a:lvl2pPr>
              <a:defRPr sz="2400">
                <a:latin typeface="Arial" charset="0"/>
                <a:ea typeface="Arial" charset="0"/>
                <a:cs typeface="Arial" charset="0"/>
              </a:defRPr>
            </a:lvl2pPr>
            <a:lvl3pPr>
              <a:defRPr sz="2400">
                <a:latin typeface="Arial" charset="0"/>
                <a:ea typeface="Arial" charset="0"/>
                <a:cs typeface="Arial" charset="0"/>
              </a:defRPr>
            </a:lvl3pPr>
            <a:lvl4pPr>
              <a:defRPr sz="2400">
                <a:latin typeface="Arial" charset="0"/>
                <a:ea typeface="Arial" charset="0"/>
                <a:cs typeface="Arial" charset="0"/>
              </a:defRPr>
            </a:lvl4pPr>
            <a:lvl5pPr>
              <a:defRPr sz="2400">
                <a:latin typeface="Arial" charset="0"/>
                <a:ea typeface="Arial" charset="0"/>
                <a:cs typeface="Arial" charset="0"/>
              </a:defRPr>
            </a:lvl5pPr>
          </a:lstStyle>
          <a:p>
            <a:pPr lvl="0"/>
            <a:r>
              <a:rPr lang="en-US" dirty="0"/>
              <a:t>Click to edit Master text styles</a:t>
            </a:r>
          </a:p>
        </p:txBody>
      </p:sp>
      <p:sp>
        <p:nvSpPr>
          <p:cNvPr id="9" name="Slide Number Placeholder 5"/>
          <p:cNvSpPr txBox="1">
            <a:spLocks/>
          </p:cNvSpPr>
          <p:nvPr userDrawn="1"/>
        </p:nvSpPr>
        <p:spPr>
          <a:xfrm>
            <a:off x="6819900" y="6600170"/>
            <a:ext cx="2133600" cy="257830"/>
          </a:xfrm>
          <a:prstGeom prst="rect">
            <a:avLst/>
          </a:prstGeom>
        </p:spPr>
        <p:txBody>
          <a:bodyPr vert="horz" lIns="91440" tIns="45720" rIns="0" bIns="0" rtlCol="0" anchor="ctr"/>
          <a:lstStyle>
            <a:lvl1pPr algn="r">
              <a:defRPr sz="900">
                <a:solidFill>
                  <a:srgbClr val="FFFFFF"/>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D0E1C95-8D5A-2245-83ED-DCE907925895}" type="slidenum">
              <a:rPr kumimoji="0" lang="en-US" sz="900" b="0" i="0" u="none" strike="noStrike" kern="1200" cap="none" spc="0" normalizeH="0" baseline="0" noProof="0" smtClean="0">
                <a:ln>
                  <a:noFill/>
                </a:ln>
                <a:solidFill>
                  <a:srgbClr val="4D4F53"/>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D4F53"/>
              </a:solidFill>
              <a:effectLst/>
              <a:uLnTx/>
              <a:uFillTx/>
              <a:latin typeface="Arial"/>
              <a:ea typeface="+mn-ea"/>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aragraph">
    <p:spTree>
      <p:nvGrpSpPr>
        <p:cNvPr id="1" name=""/>
        <p:cNvGrpSpPr/>
        <p:nvPr/>
      </p:nvGrpSpPr>
      <p:grpSpPr>
        <a:xfrm>
          <a:off x="0" y="0"/>
          <a:ext cx="0" cy="0"/>
          <a:chOff x="0" y="0"/>
          <a:chExt cx="0" cy="0"/>
        </a:xfrm>
      </p:grpSpPr>
      <p:sp>
        <p:nvSpPr>
          <p:cNvPr id="2" name="Title 1"/>
          <p:cNvSpPr>
            <a:spLocks noGrp="1"/>
          </p:cNvSpPr>
          <p:nvPr>
            <p:ph type="title"/>
          </p:nvPr>
        </p:nvSpPr>
        <p:spPr>
          <a:xfrm>
            <a:off x="851647" y="1677560"/>
            <a:ext cx="7886700" cy="473970"/>
          </a:xfrm>
          <a:prstGeom prst="rect">
            <a:avLst/>
          </a:prstGeom>
        </p:spPr>
        <p:txBody>
          <a:bodyPr/>
          <a:lstStyle>
            <a:lvl1pPr>
              <a:defRPr sz="2400">
                <a:solidFill>
                  <a:srgbClr val="003B5C"/>
                </a:solidFill>
              </a:defRPr>
            </a:lvl1pPr>
          </a:lstStyle>
          <a:p>
            <a:r>
              <a:rPr lang="en-US" dirty="0"/>
              <a:t>Click to edit Master title style</a:t>
            </a:r>
          </a:p>
        </p:txBody>
      </p:sp>
      <p:sp>
        <p:nvSpPr>
          <p:cNvPr id="3" name="Rectangle 2"/>
          <p:cNvSpPr/>
          <p:nvPr userDrawn="1"/>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228600" y="6695008"/>
            <a:ext cx="5577840" cy="123111"/>
          </a:xfrm>
          <a:prstGeom prst="rect">
            <a:avLst/>
          </a:prstGeom>
          <a:noFill/>
        </p:spPr>
        <p:txBody>
          <a:bodyPr wrap="square" lIns="0" tIns="0" rIns="0" bIns="0" rtlCol="0" anchor="b">
            <a:spAutoFit/>
          </a:bodyPr>
          <a:lstStyle/>
          <a:p>
            <a:r>
              <a:rPr lang="en-US" sz="800" dirty="0">
                <a:solidFill>
                  <a:srgbClr val="4D4F53"/>
                </a:solidFill>
                <a:latin typeface="Arial"/>
                <a:cs typeface="Arial"/>
              </a:rPr>
              <a:t>FOR BROKER/DEALER USE ONLY—NOT FOR USE WITH THE PUBLIC</a:t>
            </a:r>
          </a:p>
        </p:txBody>
      </p:sp>
      <p:sp>
        <p:nvSpPr>
          <p:cNvPr id="5" name="Slide Number Placeholder 5"/>
          <p:cNvSpPr>
            <a:spLocks noGrp="1"/>
          </p:cNvSpPr>
          <p:nvPr>
            <p:ph type="sldNum" sz="quarter" idx="4"/>
          </p:nvPr>
        </p:nvSpPr>
        <p:spPr>
          <a:xfrm>
            <a:off x="6819900" y="6616640"/>
            <a:ext cx="2133600" cy="237027"/>
          </a:xfrm>
          <a:prstGeom prst="rect">
            <a:avLst/>
          </a:prstGeom>
        </p:spPr>
        <p:txBody>
          <a:bodyPr vert="horz" lIns="91440" tIns="45720" rIns="0" bIns="0" rtlCol="0" anchor="ctr"/>
          <a:lstStyle>
            <a:lvl1pPr algn="r">
              <a:defRPr sz="900">
                <a:solidFill>
                  <a:srgbClr val="4D4F53"/>
                </a:solidFill>
                <a:latin typeface="Arial"/>
                <a:cs typeface="Arial"/>
              </a:defRPr>
            </a:lvl1pPr>
          </a:lstStyle>
          <a:p>
            <a:fld id="{7D0E1C95-8D5A-2245-83ED-DCE907925895}" type="slidenum">
              <a:rPr lang="en-US" smtClean="0"/>
              <a:pPr/>
              <a:t>‹#›</a:t>
            </a:fld>
            <a:endParaRPr lang="en-US" dirty="0"/>
          </a:p>
        </p:txBody>
      </p:sp>
      <p:sp>
        <p:nvSpPr>
          <p:cNvPr id="7" name="Text Placeholder 6"/>
          <p:cNvSpPr>
            <a:spLocks noGrp="1"/>
          </p:cNvSpPr>
          <p:nvPr>
            <p:ph type="body" sz="quarter" idx="10"/>
          </p:nvPr>
        </p:nvSpPr>
        <p:spPr>
          <a:xfrm>
            <a:off x="850900" y="2281238"/>
            <a:ext cx="7886700" cy="3398837"/>
          </a:xfrm>
          <a:prstGeom prst="rect">
            <a:avLst/>
          </a:prstGeom>
        </p:spPr>
        <p:txBody>
          <a:bodyPr/>
          <a:lstStyle>
            <a:lvl1pPr marL="0" indent="0">
              <a:buNone/>
              <a:defRPr sz="2400">
                <a:solidFill>
                  <a:srgbClr val="62706F"/>
                </a:solidFill>
                <a:latin typeface="Arial" charset="0"/>
                <a:ea typeface="Arial" charset="0"/>
                <a:cs typeface="Arial" charset="0"/>
              </a:defRPr>
            </a:lvl1pPr>
          </a:lstStyle>
          <a:p>
            <a:pPr lvl="0"/>
            <a:endParaRPr lang="en-US" dirty="0"/>
          </a:p>
        </p:txBody>
      </p:sp>
    </p:spTree>
    <p:extLst>
      <p:ext uri="{BB962C8B-B14F-4D97-AF65-F5344CB8AC3E}">
        <p14:creationId xmlns:p14="http://schemas.microsoft.com/office/powerpoint/2010/main" val="34524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osure slide">
    <p:spTree>
      <p:nvGrpSpPr>
        <p:cNvPr id="1" name=""/>
        <p:cNvGrpSpPr/>
        <p:nvPr/>
      </p:nvGrpSpPr>
      <p:grpSpPr>
        <a:xfrm>
          <a:off x="0" y="0"/>
          <a:ext cx="0" cy="0"/>
          <a:chOff x="0" y="0"/>
          <a:chExt cx="0" cy="0"/>
        </a:xfrm>
      </p:grpSpPr>
      <p:sp>
        <p:nvSpPr>
          <p:cNvPr id="9" name="Rectangle 8"/>
          <p:cNvSpPr/>
          <p:nvPr userDrawn="1"/>
        </p:nvSpPr>
        <p:spPr>
          <a:xfrm>
            <a:off x="0" y="6616640"/>
            <a:ext cx="9144000" cy="256627"/>
          </a:xfrm>
          <a:prstGeom prst="rect">
            <a:avLst/>
          </a:prstGeom>
          <a:solidFill>
            <a:srgbClr val="FDBA2E">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365125"/>
            <a:ext cx="7886700" cy="742913"/>
          </a:xfrm>
          <a:prstGeom prst="rect">
            <a:avLst/>
          </a:prstGeom>
        </p:spPr>
        <p:txBody>
          <a:bodyPr/>
          <a:lstStyle/>
          <a:p>
            <a:r>
              <a:rPr lang="en-US" dirty="0"/>
              <a:t>Click to edit Master title style</a:t>
            </a:r>
          </a:p>
        </p:txBody>
      </p:sp>
      <p:sp>
        <p:nvSpPr>
          <p:cNvPr id="4" name="Text Placeholder 3"/>
          <p:cNvSpPr>
            <a:spLocks noGrp="1"/>
          </p:cNvSpPr>
          <p:nvPr>
            <p:ph type="body" sz="quarter" idx="10" hasCustomPrompt="1"/>
          </p:nvPr>
        </p:nvSpPr>
        <p:spPr>
          <a:xfrm>
            <a:off x="623888" y="1366838"/>
            <a:ext cx="7896225" cy="827087"/>
          </a:xfrm>
          <a:prstGeom prst="rect">
            <a:avLst/>
          </a:prstGeom>
          <a:ln w="6350">
            <a:solidFill>
              <a:srgbClr val="62706F"/>
            </a:solidFill>
          </a:ln>
        </p:spPr>
        <p:txBody>
          <a:bodyPr anchor="ctr" anchorCtr="0"/>
          <a:lstStyle>
            <a:lvl1pPr marL="0" indent="0" algn="ctr">
              <a:buNone/>
              <a:defRPr sz="1100">
                <a:solidFill>
                  <a:srgbClr val="62706F"/>
                </a:solidFill>
                <a:latin typeface="Arial" charset="0"/>
                <a:ea typeface="Arial" charset="0"/>
                <a:cs typeface="Arial" charset="0"/>
              </a:defRPr>
            </a:lvl1pPr>
            <a:lvl2pPr marL="457200" indent="0" algn="ctr">
              <a:buNone/>
              <a:defRPr sz="1100">
                <a:solidFill>
                  <a:srgbClr val="62706F"/>
                </a:solidFill>
                <a:latin typeface="Arial" charset="0"/>
                <a:ea typeface="Arial" charset="0"/>
                <a:cs typeface="Arial" charset="0"/>
              </a:defRPr>
            </a:lvl2pPr>
            <a:lvl3pPr marL="914400" indent="0" algn="ctr">
              <a:buNone/>
              <a:defRPr sz="1100">
                <a:solidFill>
                  <a:srgbClr val="62706F"/>
                </a:solidFill>
                <a:latin typeface="Arial" charset="0"/>
                <a:ea typeface="Arial" charset="0"/>
                <a:cs typeface="Arial" charset="0"/>
              </a:defRPr>
            </a:lvl3pPr>
            <a:lvl4pPr marL="1371600" indent="0" algn="ctr">
              <a:buNone/>
              <a:defRPr sz="1100">
                <a:solidFill>
                  <a:srgbClr val="62706F"/>
                </a:solidFill>
                <a:latin typeface="Arial" charset="0"/>
                <a:ea typeface="Arial" charset="0"/>
                <a:cs typeface="Arial" charset="0"/>
              </a:defRPr>
            </a:lvl4pPr>
            <a:lvl5pPr marL="1828800" indent="0" algn="ctr">
              <a:buNone/>
              <a:defRPr sz="1100">
                <a:solidFill>
                  <a:srgbClr val="62706F"/>
                </a:solidFill>
                <a:latin typeface="Arial" charset="0"/>
                <a:ea typeface="Arial" charset="0"/>
                <a:cs typeface="Arial" charset="0"/>
              </a:defRPr>
            </a:lvl5pPr>
          </a:lstStyle>
          <a:p>
            <a:pPr lvl="0"/>
            <a:r>
              <a:rPr lang="en-US"/>
              <a:t>FDIC disclosure</a:t>
            </a:r>
            <a:endParaRPr lang="en-US" dirty="0"/>
          </a:p>
        </p:txBody>
      </p:sp>
      <p:sp>
        <p:nvSpPr>
          <p:cNvPr id="6" name="Text Placeholder 5"/>
          <p:cNvSpPr>
            <a:spLocks noGrp="1"/>
          </p:cNvSpPr>
          <p:nvPr>
            <p:ph type="body" sz="quarter" idx="11" hasCustomPrompt="1"/>
          </p:nvPr>
        </p:nvSpPr>
        <p:spPr>
          <a:xfrm>
            <a:off x="623888" y="2301876"/>
            <a:ext cx="7891462" cy="4131198"/>
          </a:xfrm>
          <a:prstGeom prst="rect">
            <a:avLst/>
          </a:prstGeom>
        </p:spPr>
        <p:txBody>
          <a:bodyPr/>
          <a:lstStyle>
            <a:lvl1pPr marL="0" indent="0">
              <a:spcBef>
                <a:spcPts val="0"/>
              </a:spcBef>
              <a:spcAft>
                <a:spcPts val="600"/>
              </a:spcAft>
              <a:buNone/>
              <a:defRPr sz="1100">
                <a:solidFill>
                  <a:srgbClr val="62706F"/>
                </a:solidFill>
                <a:latin typeface="Arial" charset="0"/>
                <a:ea typeface="Arial" charset="0"/>
                <a:cs typeface="Arial" charset="0"/>
              </a:defRPr>
            </a:lvl1pPr>
            <a:lvl2pPr marL="457200" indent="0">
              <a:buNone/>
              <a:defRPr sz="1100">
                <a:solidFill>
                  <a:srgbClr val="62706F"/>
                </a:solidFill>
                <a:latin typeface="Arial" charset="0"/>
                <a:ea typeface="Arial" charset="0"/>
                <a:cs typeface="Arial" charset="0"/>
              </a:defRPr>
            </a:lvl2pPr>
            <a:lvl3pPr marL="914400" indent="0">
              <a:buNone/>
              <a:defRPr sz="1100">
                <a:solidFill>
                  <a:srgbClr val="62706F"/>
                </a:solidFill>
                <a:latin typeface="Arial" charset="0"/>
                <a:ea typeface="Arial" charset="0"/>
                <a:cs typeface="Arial" charset="0"/>
              </a:defRPr>
            </a:lvl3pPr>
            <a:lvl4pPr marL="1371600" indent="0">
              <a:buNone/>
              <a:defRPr sz="1100">
                <a:solidFill>
                  <a:srgbClr val="62706F"/>
                </a:solidFill>
                <a:latin typeface="Arial" charset="0"/>
                <a:ea typeface="Arial" charset="0"/>
                <a:cs typeface="Arial" charset="0"/>
              </a:defRPr>
            </a:lvl4pPr>
            <a:lvl5pPr marL="1828800" indent="0">
              <a:buNone/>
              <a:defRPr sz="1100">
                <a:solidFill>
                  <a:srgbClr val="62706F"/>
                </a:solidFill>
                <a:latin typeface="Arial" charset="0"/>
                <a:ea typeface="Arial" charset="0"/>
                <a:cs typeface="Arial" charset="0"/>
              </a:defRPr>
            </a:lvl5pPr>
          </a:lstStyle>
          <a:p>
            <a:pPr lvl="0"/>
            <a:r>
              <a:rPr lang="en-US"/>
              <a:t>Disclosure copy here.</a:t>
            </a:r>
            <a:endParaRPr lang="en-US" dirty="0"/>
          </a:p>
        </p:txBody>
      </p:sp>
      <p:sp>
        <p:nvSpPr>
          <p:cNvPr id="7" name="Slide Number Placeholder 5"/>
          <p:cNvSpPr>
            <a:spLocks noGrp="1"/>
          </p:cNvSpPr>
          <p:nvPr>
            <p:ph type="sldNum" sz="quarter" idx="4"/>
          </p:nvPr>
        </p:nvSpPr>
        <p:spPr>
          <a:xfrm>
            <a:off x="6819900" y="6616640"/>
            <a:ext cx="2133600" cy="237027"/>
          </a:xfrm>
          <a:prstGeom prst="rect">
            <a:avLst/>
          </a:prstGeom>
        </p:spPr>
        <p:txBody>
          <a:bodyPr vert="horz" lIns="91440" tIns="45720" rIns="0" bIns="0" rtlCol="0" anchor="ctr"/>
          <a:lstStyle>
            <a:lvl1pPr algn="r">
              <a:defRPr sz="900">
                <a:solidFill>
                  <a:srgbClr val="4D4F53"/>
                </a:solidFill>
                <a:latin typeface="Arial"/>
                <a:cs typeface="Arial"/>
              </a:defRPr>
            </a:lvl1pPr>
          </a:lstStyle>
          <a:p>
            <a:fld id="{7D0E1C95-8D5A-2245-83ED-DCE907925895}" type="slidenum">
              <a:rPr lang="en-US" smtClean="0"/>
              <a:pPr/>
              <a:t>‹#›</a:t>
            </a:fld>
            <a:endParaRPr lang="en-US" dirty="0"/>
          </a:p>
        </p:txBody>
      </p:sp>
    </p:spTree>
    <p:extLst>
      <p:ext uri="{BB962C8B-B14F-4D97-AF65-F5344CB8AC3E}">
        <p14:creationId xmlns:p14="http://schemas.microsoft.com/office/powerpoint/2010/main" val="94117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rgbClr val="003B5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957431"/>
            <a:ext cx="7886700" cy="2248349"/>
          </a:xfrm>
          <a:prstGeom prst="rect">
            <a:avLst/>
          </a:prstGeom>
        </p:spPr>
        <p:txBody>
          <a:bodyPr anchor="b" anchorCtr="0"/>
          <a:lstStyle>
            <a:lvl1pPr algn="ctr">
              <a:defRPr sz="6000" b="1" baseline="0">
                <a:solidFill>
                  <a:schemeClr val="bg1"/>
                </a:solidFill>
              </a:defRPr>
            </a:lvl1pPr>
          </a:lstStyle>
          <a:p>
            <a:r>
              <a:rPr lang="en-US" dirty="0"/>
              <a:t>Section title</a:t>
            </a:r>
          </a:p>
        </p:txBody>
      </p:sp>
      <p:sp>
        <p:nvSpPr>
          <p:cNvPr id="6" name="Text Placeholder 5"/>
          <p:cNvSpPr>
            <a:spLocks noGrp="1"/>
          </p:cNvSpPr>
          <p:nvPr>
            <p:ph type="body" sz="quarter" idx="10" hasCustomPrompt="1"/>
          </p:nvPr>
        </p:nvSpPr>
        <p:spPr>
          <a:xfrm>
            <a:off x="628650" y="3324225"/>
            <a:ext cx="7886700" cy="720725"/>
          </a:xfrm>
          <a:prstGeom prst="rect">
            <a:avLst/>
          </a:prstGeom>
        </p:spPr>
        <p:txBody>
          <a:bodyPr/>
          <a:lstStyle>
            <a:lvl1pPr marL="0" indent="0" algn="ctr">
              <a:buFont typeface="Arial" charset="0"/>
              <a:buNone/>
              <a:defRPr sz="2400" baseline="0">
                <a:solidFill>
                  <a:srgbClr val="FDBA2E"/>
                </a:solidFill>
                <a:latin typeface="Arial" charset="0"/>
                <a:ea typeface="Arial" charset="0"/>
                <a:cs typeface="Arial" charset="0"/>
              </a:defRPr>
            </a:lvl1pPr>
          </a:lstStyle>
          <a:p>
            <a:pPr lvl="0"/>
            <a:r>
              <a:rPr lang="en-US" dirty="0"/>
              <a:t>— </a:t>
            </a:r>
            <a:r>
              <a:rPr lang="en-US"/>
              <a:t>Subhead here —</a:t>
            </a:r>
            <a:endParaRPr lang="en-US" dirty="0"/>
          </a:p>
        </p:txBody>
      </p:sp>
    </p:spTree>
    <p:extLst>
      <p:ext uri="{BB962C8B-B14F-4D97-AF65-F5344CB8AC3E}">
        <p14:creationId xmlns:p14="http://schemas.microsoft.com/office/powerpoint/2010/main" val="52807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2">
    <p:bg>
      <p:bgPr>
        <a:solidFill>
          <a:srgbClr val="FDBA2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90117"/>
            <a:ext cx="7886700" cy="1015663"/>
          </a:xfrm>
          <a:prstGeom prst="rect">
            <a:avLst/>
          </a:prstGeom>
        </p:spPr>
        <p:txBody>
          <a:bodyPr anchor="b" anchorCtr="0">
            <a:spAutoFit/>
          </a:bodyPr>
          <a:lstStyle>
            <a:lvl1pPr algn="ctr">
              <a:defRPr sz="6000" b="1" baseline="0">
                <a:solidFill>
                  <a:schemeClr val="bg1"/>
                </a:solidFill>
              </a:defRPr>
            </a:lvl1pPr>
          </a:lstStyle>
          <a:p>
            <a:r>
              <a:rPr lang="en-US" dirty="0"/>
              <a:t>Section title</a:t>
            </a:r>
          </a:p>
        </p:txBody>
      </p:sp>
      <p:sp>
        <p:nvSpPr>
          <p:cNvPr id="6" name="Text Placeholder 5"/>
          <p:cNvSpPr>
            <a:spLocks noGrp="1"/>
          </p:cNvSpPr>
          <p:nvPr>
            <p:ph type="body" sz="quarter" idx="10" hasCustomPrompt="1"/>
          </p:nvPr>
        </p:nvSpPr>
        <p:spPr>
          <a:xfrm>
            <a:off x="628650" y="3324225"/>
            <a:ext cx="7886700" cy="720725"/>
          </a:xfrm>
          <a:prstGeom prst="rect">
            <a:avLst/>
          </a:prstGeom>
        </p:spPr>
        <p:txBody>
          <a:bodyPr/>
          <a:lstStyle>
            <a:lvl1pPr marL="0" indent="0" algn="ctr">
              <a:buFont typeface="Arial" charset="0"/>
              <a:buNone/>
              <a:defRPr sz="2400" baseline="0">
                <a:solidFill>
                  <a:srgbClr val="003B5C"/>
                </a:solidFill>
                <a:latin typeface="Arial" charset="0"/>
                <a:ea typeface="Arial" charset="0"/>
                <a:cs typeface="Arial" charset="0"/>
              </a:defRPr>
            </a:lvl1pPr>
          </a:lstStyle>
          <a:p>
            <a:pPr lvl="0"/>
            <a:r>
              <a:rPr lang="en-US" dirty="0"/>
              <a:t>— </a:t>
            </a:r>
            <a:r>
              <a:rPr lang="en-US"/>
              <a:t>Subhead here —</a:t>
            </a:r>
            <a:endParaRPr lang="en-US" dirty="0"/>
          </a:p>
        </p:txBody>
      </p:sp>
      <p:sp>
        <p:nvSpPr>
          <p:cNvPr id="5" name="TextBox 4"/>
          <p:cNvSpPr txBox="1"/>
          <p:nvPr userDrawn="1"/>
        </p:nvSpPr>
        <p:spPr>
          <a:xfrm>
            <a:off x="228600" y="6660108"/>
            <a:ext cx="5577840" cy="123111"/>
          </a:xfrm>
          <a:prstGeom prst="rect">
            <a:avLst/>
          </a:prstGeom>
          <a:noFill/>
        </p:spPr>
        <p:txBody>
          <a:bodyPr wrap="square" lIns="0" tIns="0" rIns="0" bIns="0" rtlCol="0" anchor="b">
            <a:spAutoFit/>
          </a:bodyPr>
          <a:lstStyle/>
          <a:p>
            <a:r>
              <a:rPr lang="en-US" sz="800" dirty="0">
                <a:solidFill>
                  <a:schemeClr val="bg1"/>
                </a:solidFill>
                <a:latin typeface="Arial"/>
                <a:cs typeface="Arial"/>
              </a:rPr>
              <a:t>FOR BROKER/DEALER USE ONLY—NOT FOR USE WITH THE PUBLIC</a:t>
            </a:r>
          </a:p>
        </p:txBody>
      </p:sp>
    </p:spTree>
    <p:extLst>
      <p:ext uri="{BB962C8B-B14F-4D97-AF65-F5344CB8AC3E}">
        <p14:creationId xmlns:p14="http://schemas.microsoft.com/office/powerpoint/2010/main" val="157326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3">
    <p:bg>
      <p:bgPr>
        <a:solidFill>
          <a:srgbClr val="32629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90117"/>
            <a:ext cx="7886700" cy="1015663"/>
          </a:xfrm>
          <a:prstGeom prst="rect">
            <a:avLst/>
          </a:prstGeom>
        </p:spPr>
        <p:txBody>
          <a:bodyPr anchor="b" anchorCtr="0">
            <a:spAutoFit/>
          </a:bodyPr>
          <a:lstStyle>
            <a:lvl1pPr algn="ctr">
              <a:defRPr sz="6000" b="1" baseline="0">
                <a:solidFill>
                  <a:schemeClr val="bg1"/>
                </a:solidFill>
              </a:defRPr>
            </a:lvl1pPr>
          </a:lstStyle>
          <a:p>
            <a:r>
              <a:rPr lang="en-US" dirty="0"/>
              <a:t>Section title</a:t>
            </a:r>
          </a:p>
        </p:txBody>
      </p:sp>
      <p:sp>
        <p:nvSpPr>
          <p:cNvPr id="6" name="Text Placeholder 5"/>
          <p:cNvSpPr>
            <a:spLocks noGrp="1"/>
          </p:cNvSpPr>
          <p:nvPr>
            <p:ph type="body" sz="quarter" idx="10" hasCustomPrompt="1"/>
          </p:nvPr>
        </p:nvSpPr>
        <p:spPr>
          <a:xfrm>
            <a:off x="628650" y="3324225"/>
            <a:ext cx="7886700" cy="720725"/>
          </a:xfrm>
          <a:prstGeom prst="rect">
            <a:avLst/>
          </a:prstGeom>
        </p:spPr>
        <p:txBody>
          <a:bodyPr/>
          <a:lstStyle>
            <a:lvl1pPr marL="0" indent="0" algn="ctr">
              <a:buFont typeface="Arial" charset="0"/>
              <a:buNone/>
              <a:defRPr sz="2400" baseline="0">
                <a:solidFill>
                  <a:srgbClr val="FDBA2E"/>
                </a:solidFill>
                <a:latin typeface="Arial" charset="0"/>
                <a:ea typeface="Arial" charset="0"/>
                <a:cs typeface="Arial" charset="0"/>
              </a:defRPr>
            </a:lvl1pPr>
          </a:lstStyle>
          <a:p>
            <a:pPr lvl="0"/>
            <a:r>
              <a:rPr lang="en-US" dirty="0"/>
              <a:t>— </a:t>
            </a:r>
            <a:r>
              <a:rPr lang="en-US"/>
              <a:t>Subhead here —</a:t>
            </a:r>
            <a:endParaRPr lang="en-US" dirty="0"/>
          </a:p>
        </p:txBody>
      </p:sp>
    </p:spTree>
    <p:extLst>
      <p:ext uri="{BB962C8B-B14F-4D97-AF65-F5344CB8AC3E}">
        <p14:creationId xmlns:p14="http://schemas.microsoft.com/office/powerpoint/2010/main" val="1543831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4">
    <p:bg>
      <p:bgPr>
        <a:solidFill>
          <a:srgbClr val="4D4F5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190117"/>
            <a:ext cx="7886700" cy="1015663"/>
          </a:xfrm>
          <a:prstGeom prst="rect">
            <a:avLst/>
          </a:prstGeom>
        </p:spPr>
        <p:txBody>
          <a:bodyPr anchor="b" anchorCtr="0">
            <a:spAutoFit/>
          </a:bodyPr>
          <a:lstStyle>
            <a:lvl1pPr algn="ctr">
              <a:defRPr sz="6000" b="1" baseline="0">
                <a:solidFill>
                  <a:schemeClr val="bg1"/>
                </a:solidFill>
              </a:defRPr>
            </a:lvl1pPr>
          </a:lstStyle>
          <a:p>
            <a:r>
              <a:rPr lang="en-US" dirty="0"/>
              <a:t>Section title</a:t>
            </a:r>
          </a:p>
        </p:txBody>
      </p:sp>
      <p:sp>
        <p:nvSpPr>
          <p:cNvPr id="6" name="Text Placeholder 5"/>
          <p:cNvSpPr>
            <a:spLocks noGrp="1"/>
          </p:cNvSpPr>
          <p:nvPr>
            <p:ph type="body" sz="quarter" idx="10" hasCustomPrompt="1"/>
          </p:nvPr>
        </p:nvSpPr>
        <p:spPr>
          <a:xfrm>
            <a:off x="628650" y="3324225"/>
            <a:ext cx="7886700" cy="720725"/>
          </a:xfrm>
          <a:prstGeom prst="rect">
            <a:avLst/>
          </a:prstGeom>
        </p:spPr>
        <p:txBody>
          <a:bodyPr/>
          <a:lstStyle>
            <a:lvl1pPr marL="0" indent="0" algn="ctr">
              <a:buFont typeface="Arial" charset="0"/>
              <a:buNone/>
              <a:defRPr sz="2400" baseline="0">
                <a:solidFill>
                  <a:srgbClr val="FDBA2E"/>
                </a:solidFill>
                <a:latin typeface="Arial" charset="0"/>
                <a:ea typeface="Arial" charset="0"/>
                <a:cs typeface="Arial" charset="0"/>
              </a:defRPr>
            </a:lvl1pPr>
          </a:lstStyle>
          <a:p>
            <a:pPr lvl="0"/>
            <a:r>
              <a:rPr lang="en-US" dirty="0"/>
              <a:t>— </a:t>
            </a:r>
            <a:r>
              <a:rPr lang="en-US"/>
              <a:t>Subhead here —</a:t>
            </a:r>
            <a:endParaRPr lang="en-US" dirty="0"/>
          </a:p>
        </p:txBody>
      </p:sp>
      <p:sp>
        <p:nvSpPr>
          <p:cNvPr id="5" name="TextBox 4"/>
          <p:cNvSpPr txBox="1"/>
          <p:nvPr userDrawn="1"/>
        </p:nvSpPr>
        <p:spPr>
          <a:xfrm>
            <a:off x="228600" y="6660108"/>
            <a:ext cx="5577840" cy="123111"/>
          </a:xfrm>
          <a:prstGeom prst="rect">
            <a:avLst/>
          </a:prstGeom>
          <a:noFill/>
        </p:spPr>
        <p:txBody>
          <a:bodyPr wrap="square" lIns="0" tIns="0" rIns="0" bIns="0" rtlCol="0" anchor="b">
            <a:spAutoFit/>
          </a:bodyPr>
          <a:lstStyle/>
          <a:p>
            <a:r>
              <a:rPr lang="en-US" sz="800" dirty="0">
                <a:solidFill>
                  <a:schemeClr val="bg1"/>
                </a:solidFill>
                <a:latin typeface="Arial"/>
                <a:cs typeface="Arial"/>
              </a:rPr>
              <a:t>FOR BROKER/DEALER USE ONLY—NOT FOR USE WITH THE PUBLIC</a:t>
            </a:r>
          </a:p>
        </p:txBody>
      </p:sp>
    </p:spTree>
    <p:extLst>
      <p:ext uri="{BB962C8B-B14F-4D97-AF65-F5344CB8AC3E}">
        <p14:creationId xmlns:p14="http://schemas.microsoft.com/office/powerpoint/2010/main" val="7215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6819900" y="6572250"/>
            <a:ext cx="2133600" cy="237027"/>
          </a:xfrm>
          <a:prstGeom prst="rect">
            <a:avLst/>
          </a:prstGeom>
        </p:spPr>
        <p:txBody>
          <a:bodyPr vert="horz" lIns="91440" tIns="45720" rIns="0" bIns="0" rtlCol="0" anchor="ctr"/>
          <a:lstStyle>
            <a:lvl1pPr algn="r">
              <a:defRPr sz="900">
                <a:solidFill>
                  <a:srgbClr val="FFFFFF"/>
                </a:solidFill>
                <a:latin typeface="Arial"/>
                <a:cs typeface="Aria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D0E1C95-8D5A-2245-83ED-DCE907925895}" type="slidenum">
              <a:rPr kumimoji="0" lang="en-US" sz="900" b="0" i="0" u="none" strike="noStrike" kern="1200" cap="none" spc="0" normalizeH="0" baseline="0" noProof="0" smtClean="0">
                <a:ln>
                  <a:noFill/>
                </a:ln>
                <a:solidFill>
                  <a:srgbClr val="FFFFFF"/>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Arial"/>
              <a:ea typeface="+mn-ea"/>
              <a:cs typeface="Arial"/>
            </a:endParaRPr>
          </a:p>
        </p:txBody>
      </p:sp>
    </p:spTree>
  </p:cSld>
  <p:clrMap bg1="lt1" tx1="dk1" bg2="lt2" tx2="dk2" accent1="accent1" accent2="accent2" accent3="accent3" accent4="accent4" accent5="accent5" accent6="accent6" hlink="hlink" folHlink="folHlink"/>
  <p:sldLayoutIdLst>
    <p:sldLayoutId id="2147484240" r:id="rId1"/>
    <p:sldLayoutId id="2147484302" r:id="rId2"/>
    <p:sldLayoutId id="2147484241" r:id="rId3"/>
    <p:sldLayoutId id="2147484294" r:id="rId4"/>
    <p:sldLayoutId id="2147484296" r:id="rId5"/>
    <p:sldLayoutId id="2147484295" r:id="rId6"/>
    <p:sldLayoutId id="2147484298" r:id="rId7"/>
    <p:sldLayoutId id="2147484299" r:id="rId8"/>
    <p:sldLayoutId id="2147484300" r:id="rId9"/>
    <p:sldLayoutId id="2147484297" r:id="rId10"/>
    <p:sldLayoutId id="2147484242" r:id="rId11"/>
    <p:sldLayoutId id="2147484245" r:id="rId12"/>
    <p:sldLayoutId id="2147484246" r:id="rId13"/>
    <p:sldLayoutId id="2147484248" r:id="rId14"/>
  </p:sldLayoutIdLst>
  <p:hf hdr="0" ftr="0" dt="0"/>
  <p:txStyles>
    <p:titleStyle>
      <a:lvl1pPr algn="l" defTabSz="457200" rtl="0" eaLnBrk="0" fontAlgn="base" hangingPunct="0">
        <a:spcBef>
          <a:spcPct val="0"/>
        </a:spcBef>
        <a:spcAft>
          <a:spcPct val="0"/>
        </a:spcAft>
        <a:defRPr sz="3600" kern="1200">
          <a:solidFill>
            <a:srgbClr val="717073"/>
          </a:solidFill>
          <a:latin typeface="Arial"/>
          <a:ea typeface="ＭＳ Ｐゴシック" charset="-128"/>
          <a:cs typeface="Arial"/>
        </a:defRPr>
      </a:lvl1pPr>
      <a:lvl2pPr algn="l" defTabSz="457200" rtl="0" eaLnBrk="0" fontAlgn="base" hangingPunct="0">
        <a:spcBef>
          <a:spcPct val="0"/>
        </a:spcBef>
        <a:spcAft>
          <a:spcPct val="0"/>
        </a:spcAft>
        <a:defRPr sz="3600">
          <a:solidFill>
            <a:srgbClr val="717073"/>
          </a:solidFill>
          <a:latin typeface="Arial" charset="0"/>
          <a:ea typeface="ＭＳ Ｐゴシック" charset="-128"/>
        </a:defRPr>
      </a:lvl2pPr>
      <a:lvl3pPr algn="l" defTabSz="457200" rtl="0" eaLnBrk="0" fontAlgn="base" hangingPunct="0">
        <a:spcBef>
          <a:spcPct val="0"/>
        </a:spcBef>
        <a:spcAft>
          <a:spcPct val="0"/>
        </a:spcAft>
        <a:defRPr sz="3600">
          <a:solidFill>
            <a:srgbClr val="717073"/>
          </a:solidFill>
          <a:latin typeface="Arial" charset="0"/>
          <a:ea typeface="ＭＳ Ｐゴシック" charset="-128"/>
        </a:defRPr>
      </a:lvl3pPr>
      <a:lvl4pPr algn="l" defTabSz="457200" rtl="0" eaLnBrk="0" fontAlgn="base" hangingPunct="0">
        <a:spcBef>
          <a:spcPct val="0"/>
        </a:spcBef>
        <a:spcAft>
          <a:spcPct val="0"/>
        </a:spcAft>
        <a:defRPr sz="3600">
          <a:solidFill>
            <a:srgbClr val="717073"/>
          </a:solidFill>
          <a:latin typeface="Arial" charset="0"/>
          <a:ea typeface="ＭＳ Ｐゴシック" charset="-128"/>
        </a:defRPr>
      </a:lvl4pPr>
      <a:lvl5pPr algn="l" defTabSz="457200" rtl="0" eaLnBrk="0" fontAlgn="base" hangingPunct="0">
        <a:spcBef>
          <a:spcPct val="0"/>
        </a:spcBef>
        <a:spcAft>
          <a:spcPct val="0"/>
        </a:spcAft>
        <a:defRPr sz="3600">
          <a:solidFill>
            <a:srgbClr val="717073"/>
          </a:solidFill>
          <a:latin typeface="Arial" charset="0"/>
          <a:ea typeface="ＭＳ Ｐゴシック" charset="-128"/>
        </a:defRPr>
      </a:lvl5pPr>
      <a:lvl6pPr marL="457200" algn="l" defTabSz="457200" rtl="0" fontAlgn="base">
        <a:spcBef>
          <a:spcPct val="0"/>
        </a:spcBef>
        <a:spcAft>
          <a:spcPct val="0"/>
        </a:spcAft>
        <a:defRPr sz="3600">
          <a:solidFill>
            <a:srgbClr val="717073"/>
          </a:solidFill>
          <a:latin typeface="Arial" charset="0"/>
          <a:ea typeface="ＭＳ Ｐゴシック" charset="-128"/>
        </a:defRPr>
      </a:lvl6pPr>
      <a:lvl7pPr marL="914400" algn="l" defTabSz="457200" rtl="0" fontAlgn="base">
        <a:spcBef>
          <a:spcPct val="0"/>
        </a:spcBef>
        <a:spcAft>
          <a:spcPct val="0"/>
        </a:spcAft>
        <a:defRPr sz="3600">
          <a:solidFill>
            <a:srgbClr val="717073"/>
          </a:solidFill>
          <a:latin typeface="Arial" charset="0"/>
          <a:ea typeface="ＭＳ Ｐゴシック" charset="-128"/>
        </a:defRPr>
      </a:lvl7pPr>
      <a:lvl8pPr marL="1371600" algn="l" defTabSz="457200" rtl="0" fontAlgn="base">
        <a:spcBef>
          <a:spcPct val="0"/>
        </a:spcBef>
        <a:spcAft>
          <a:spcPct val="0"/>
        </a:spcAft>
        <a:defRPr sz="3600">
          <a:solidFill>
            <a:srgbClr val="717073"/>
          </a:solidFill>
          <a:latin typeface="Arial" charset="0"/>
          <a:ea typeface="ＭＳ Ｐゴシック" charset="-128"/>
        </a:defRPr>
      </a:lvl8pPr>
      <a:lvl9pPr marL="1828800" algn="l" defTabSz="457200" rtl="0" fontAlgn="base">
        <a:spcBef>
          <a:spcPct val="0"/>
        </a:spcBef>
        <a:spcAft>
          <a:spcPct val="0"/>
        </a:spcAft>
        <a:defRPr sz="3600">
          <a:solidFill>
            <a:srgbClr val="717073"/>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0.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32.xml"/><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0.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1.bin"/><Relationship Id="rId10" Type="http://schemas.openxmlformats.org/officeDocument/2006/relationships/image" Target="../media/image14.png"/><Relationship Id="rId4" Type="http://schemas.openxmlformats.org/officeDocument/2006/relationships/notesSlide" Target="../notesSlides/notesSlide33.xml"/><Relationship Id="rId9"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slideLayout" Target="../slideLayouts/slideLayout10.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7.emf"/><Relationship Id="rId11" Type="http://schemas.openxmlformats.org/officeDocument/2006/relationships/image" Target="../media/image28.png"/><Relationship Id="rId5" Type="http://schemas.openxmlformats.org/officeDocument/2006/relationships/oleObject" Target="../embeddings/oleObject2.bin"/><Relationship Id="rId10" Type="http://schemas.openxmlformats.org/officeDocument/2006/relationships/image" Target="../media/image27.png"/><Relationship Id="rId4" Type="http://schemas.openxmlformats.org/officeDocument/2006/relationships/notesSlide" Target="../notesSlides/notesSlide35.xml"/><Relationship Id="rId9" Type="http://schemas.openxmlformats.org/officeDocument/2006/relationships/image" Target="../media/image26.png"/><Relationship Id="rId1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D787579E-5F5F-4933-AA73-4B9AFB33BD3C}"/>
              </a:ext>
            </a:extLst>
          </p:cNvPr>
          <p:cNvSpPr txBox="1"/>
          <p:nvPr/>
        </p:nvSpPr>
        <p:spPr>
          <a:xfrm>
            <a:off x="2438401" y="6292025"/>
            <a:ext cx="6705599" cy="369332"/>
          </a:xfrm>
          <a:prstGeom prst="rect">
            <a:avLst/>
          </a:prstGeom>
          <a:noFill/>
        </p:spPr>
        <p:txBody>
          <a:bodyPr wrap="square" rtlCol="0">
            <a:spAutoFit/>
          </a:bodyPr>
          <a:lstStyle/>
          <a:p>
            <a:r>
              <a:rPr lang="en-US" sz="900" baseline="30000" dirty="0">
                <a:solidFill>
                  <a:schemeClr val="bg1"/>
                </a:solidFill>
              </a:rPr>
              <a:t>1</a:t>
            </a:r>
            <a:r>
              <a:rPr lang="en-US" sz="900" dirty="0">
                <a:solidFill>
                  <a:schemeClr val="bg1"/>
                </a:solidFill>
              </a:rPr>
              <a:t> “Health Care and Long-Term Care Study,” a consumer study of U.S. adults ages 50 and up, </a:t>
            </a:r>
          </a:p>
          <a:p>
            <a:r>
              <a:rPr lang="en-US" sz="900" dirty="0">
                <a:solidFill>
                  <a:schemeClr val="bg1"/>
                </a:solidFill>
              </a:rPr>
              <a:t>Nationwide/Harris Poll Survey (May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4" name="Title 1"/>
          <p:cNvSpPr>
            <a:spLocks noGrp="1"/>
          </p:cNvSpPr>
          <p:nvPr>
            <p:ph type="title"/>
          </p:nvPr>
        </p:nvSpPr>
        <p:spPr>
          <a:xfrm>
            <a:off x="628650" y="1101401"/>
            <a:ext cx="7886700" cy="1325563"/>
          </a:xfrm>
        </p:spPr>
        <p:txBody>
          <a:bodyPr/>
          <a:lstStyle/>
          <a:p>
            <a:r>
              <a:rPr lang="en-US" dirty="0"/>
              <a:t>The health care opportunity</a:t>
            </a:r>
          </a:p>
        </p:txBody>
      </p:sp>
      <p:sp>
        <p:nvSpPr>
          <p:cNvPr id="7" name="Text Placeholder 5"/>
          <p:cNvSpPr txBox="1">
            <a:spLocks/>
          </p:cNvSpPr>
          <p:nvPr/>
        </p:nvSpPr>
        <p:spPr>
          <a:xfrm>
            <a:off x="1485899" y="2066925"/>
            <a:ext cx="6373311" cy="3074988"/>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sz="2400" dirty="0">
                <a:solidFill>
                  <a:srgbClr val="62706F"/>
                </a:solidFill>
              </a:rPr>
              <a:t>Managing the cost of health care is one </a:t>
            </a:r>
            <a:br>
              <a:rPr lang="en-US" sz="2400" dirty="0">
                <a:solidFill>
                  <a:srgbClr val="62706F"/>
                </a:solidFill>
              </a:rPr>
            </a:br>
            <a:r>
              <a:rPr lang="en-US" sz="2400" dirty="0">
                <a:solidFill>
                  <a:srgbClr val="62706F"/>
                </a:solidFill>
              </a:rPr>
              <a:t>of the most complex issues facing society</a:t>
            </a:r>
          </a:p>
          <a:p>
            <a:pPr marL="342900" indent="-342900">
              <a:buClr>
                <a:srgbClr val="FDBA2E"/>
              </a:buClr>
              <a:buSzPct val="125000"/>
              <a:buFont typeface="Arial" charset="0"/>
              <a:buChar char="•"/>
            </a:pPr>
            <a:endParaRPr lang="en-US" sz="2400" dirty="0">
              <a:solidFill>
                <a:srgbClr val="62706F"/>
              </a:solidFill>
            </a:endParaRPr>
          </a:p>
          <a:p>
            <a:pPr marL="342900" indent="-342900">
              <a:buClr>
                <a:srgbClr val="FDBA2E"/>
              </a:buClr>
              <a:buSzPct val="125000"/>
              <a:buFont typeface="Arial" charset="0"/>
              <a:buChar char="•"/>
            </a:pPr>
            <a:r>
              <a:rPr lang="en-US" sz="2400" dirty="0">
                <a:solidFill>
                  <a:srgbClr val="62706F"/>
                </a:solidFill>
              </a:rPr>
              <a:t>Will likely be among your greatest expenses in retirement</a:t>
            </a:r>
          </a:p>
          <a:p>
            <a:pPr marL="342900" indent="-342900">
              <a:buClr>
                <a:srgbClr val="FDBA2E"/>
              </a:buClr>
              <a:buSzPct val="125000"/>
              <a:buFont typeface="Arial" charset="0"/>
              <a:buChar char="•"/>
            </a:pPr>
            <a:endParaRPr lang="en-US" sz="2400" dirty="0">
              <a:solidFill>
                <a:srgbClr val="62706F"/>
              </a:solidFill>
            </a:endParaRPr>
          </a:p>
        </p:txBody>
      </p:sp>
    </p:spTree>
    <p:extLst>
      <p:ext uri="{BB962C8B-B14F-4D97-AF65-F5344CB8AC3E}">
        <p14:creationId xmlns:p14="http://schemas.microsoft.com/office/powerpoint/2010/main" val="1130756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778000" y="2148303"/>
            <a:ext cx="6235700" cy="3074988"/>
          </a:xfrm>
        </p:spPr>
        <p:txBody>
          <a:bodyPr/>
          <a:lstStyle/>
          <a:p>
            <a:pPr marL="342900" indent="-342900">
              <a:buClr>
                <a:srgbClr val="FDBA2E"/>
              </a:buClr>
              <a:buSzPct val="125000"/>
              <a:buFont typeface="Arial" charset="0"/>
              <a:buChar char="•"/>
            </a:pPr>
            <a:r>
              <a:rPr lang="en-US" sz="2400" dirty="0">
                <a:solidFill>
                  <a:srgbClr val="62706F"/>
                </a:solidFill>
              </a:rPr>
              <a:t>The impact of health care costs on </a:t>
            </a:r>
            <a:br>
              <a:rPr lang="en-US" sz="2400" dirty="0">
                <a:solidFill>
                  <a:srgbClr val="62706F"/>
                </a:solidFill>
              </a:rPr>
            </a:br>
            <a:r>
              <a:rPr lang="en-US" sz="2400" dirty="0">
                <a:solidFill>
                  <a:srgbClr val="62706F"/>
                </a:solidFill>
              </a:rPr>
              <a:t>retirement income</a:t>
            </a:r>
          </a:p>
          <a:p>
            <a:pPr marL="342900" indent="-342900">
              <a:buClr>
                <a:srgbClr val="FDBA2E"/>
              </a:buClr>
              <a:buSzPct val="125000"/>
              <a:buFont typeface="Arial" charset="0"/>
              <a:buChar char="•"/>
            </a:pPr>
            <a:endParaRPr lang="en-US" sz="2400" dirty="0">
              <a:solidFill>
                <a:srgbClr val="62706F"/>
              </a:solidFill>
            </a:endParaRPr>
          </a:p>
          <a:p>
            <a:pPr marL="342900" indent="-342900">
              <a:buClr>
                <a:srgbClr val="FDBA2E"/>
              </a:buClr>
              <a:buSzPct val="125000"/>
              <a:buFont typeface="Arial" charset="0"/>
              <a:buChar char="•"/>
            </a:pPr>
            <a:r>
              <a:rPr lang="en-US" sz="2400" dirty="0">
                <a:solidFill>
                  <a:srgbClr val="62706F"/>
                </a:solidFill>
              </a:rPr>
              <a:t>Understanding health care specifics</a:t>
            </a:r>
          </a:p>
        </p:txBody>
      </p:sp>
      <p:sp>
        <p:nvSpPr>
          <p:cNvPr id="8"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Tree>
    <p:extLst>
      <p:ext uri="{BB962C8B-B14F-4D97-AF65-F5344CB8AC3E}">
        <p14:creationId xmlns:p14="http://schemas.microsoft.com/office/powerpoint/2010/main" val="18242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4" name="Text Placeholder 3"/>
          <p:cNvSpPr>
            <a:spLocks noGrp="1"/>
          </p:cNvSpPr>
          <p:nvPr>
            <p:ph type="body" sz="quarter" idx="11"/>
          </p:nvPr>
        </p:nvSpPr>
        <p:spPr>
          <a:xfrm>
            <a:off x="623888" y="1028669"/>
            <a:ext cx="7918450" cy="717506"/>
          </a:xfrm>
        </p:spPr>
        <p:txBody>
          <a:bodyPr/>
          <a:lstStyle/>
          <a:p>
            <a:r>
              <a:rPr lang="en-US" dirty="0"/>
              <a:t>Health care expenses</a:t>
            </a:r>
          </a:p>
        </p:txBody>
      </p:sp>
      <p:graphicFrame>
        <p:nvGraphicFramePr>
          <p:cNvPr id="5" name="Chart 4"/>
          <p:cNvGraphicFramePr/>
          <p:nvPr>
            <p:extLst>
              <p:ext uri="{D42A27DB-BD31-4B8C-83A1-F6EECF244321}">
                <p14:modId xmlns:p14="http://schemas.microsoft.com/office/powerpoint/2010/main" val="1447058592"/>
              </p:ext>
            </p:extLst>
          </p:nvPr>
        </p:nvGraphicFramePr>
        <p:xfrm>
          <a:off x="2365462" y="1466643"/>
          <a:ext cx="3690657" cy="3809711"/>
        </p:xfrm>
        <a:graphic>
          <a:graphicData uri="http://schemas.openxmlformats.org/drawingml/2006/chart">
            <c:chart xmlns:c="http://schemas.openxmlformats.org/drawingml/2006/chart" xmlns:r="http://schemas.openxmlformats.org/officeDocument/2006/relationships" r:id="rId3"/>
          </a:graphicData>
        </a:graphic>
      </p:graphicFrame>
      <p:grpSp>
        <p:nvGrpSpPr>
          <p:cNvPr id="45" name="Group 44"/>
          <p:cNvGrpSpPr/>
          <p:nvPr/>
        </p:nvGrpSpPr>
        <p:grpSpPr>
          <a:xfrm>
            <a:off x="5565768" y="3315345"/>
            <a:ext cx="3177130" cy="1316055"/>
            <a:chOff x="5565768" y="3315345"/>
            <a:chExt cx="3177130" cy="1316055"/>
          </a:xfrm>
        </p:grpSpPr>
        <p:sp>
          <p:nvSpPr>
            <p:cNvPr id="20" name="Rectangle 19"/>
            <p:cNvSpPr/>
            <p:nvPr/>
          </p:nvSpPr>
          <p:spPr>
            <a:xfrm>
              <a:off x="6191443" y="3315345"/>
              <a:ext cx="2350026" cy="830997"/>
            </a:xfrm>
            <a:prstGeom prst="rect">
              <a:avLst/>
            </a:prstGeom>
          </p:spPr>
          <p:txBody>
            <a:bodyPr wrap="square">
              <a:spAutoFit/>
            </a:bodyPr>
            <a:lstStyle/>
            <a:p>
              <a:r>
                <a:rPr lang="en-US" sz="4800" spc="-200" dirty="0">
                  <a:solidFill>
                    <a:srgbClr val="FDBA2E"/>
                  </a:solidFill>
                  <a:ea typeface="Arial" charset="0"/>
                  <a:cs typeface="Arial" charset="0"/>
                </a:rPr>
                <a:t>45</a:t>
              </a:r>
              <a:r>
                <a:rPr lang="en-US" sz="4800" spc="100" dirty="0">
                  <a:solidFill>
                    <a:srgbClr val="FDBA2E"/>
                  </a:solidFill>
                  <a:ea typeface="Arial" charset="0"/>
                  <a:cs typeface="Arial" charset="0"/>
                </a:rPr>
                <a:t>%</a:t>
              </a:r>
            </a:p>
          </p:txBody>
        </p:sp>
        <p:sp>
          <p:nvSpPr>
            <p:cNvPr id="21" name="TextBox 20"/>
            <p:cNvSpPr txBox="1"/>
            <p:nvPr/>
          </p:nvSpPr>
          <p:spPr>
            <a:xfrm>
              <a:off x="6191443" y="4026106"/>
              <a:ext cx="2551455" cy="605294"/>
            </a:xfrm>
            <a:prstGeom prst="rect">
              <a:avLst/>
            </a:prstGeom>
            <a:noFill/>
          </p:spPr>
          <p:txBody>
            <a:bodyPr wrap="square" rtlCol="0">
              <a:spAutoFit/>
            </a:bodyPr>
            <a:lstStyle/>
            <a:p>
              <a:pPr lvl="0">
                <a:lnSpc>
                  <a:spcPts val="1960"/>
                </a:lnSpc>
                <a:spcAft>
                  <a:spcPts val="600"/>
                </a:spcAft>
              </a:pPr>
              <a:r>
                <a:rPr lang="en-US" sz="1800" dirty="0">
                  <a:solidFill>
                    <a:srgbClr val="62706F"/>
                  </a:solidFill>
                </a:rPr>
                <a:t>Medicare cost-sharing provisions</a:t>
              </a:r>
            </a:p>
          </p:txBody>
        </p:sp>
        <p:cxnSp>
          <p:nvCxnSpPr>
            <p:cNvPr id="9" name="Straight Connector 8"/>
            <p:cNvCxnSpPr/>
            <p:nvPr/>
          </p:nvCxnSpPr>
          <p:spPr>
            <a:xfrm>
              <a:off x="5565768" y="3326359"/>
              <a:ext cx="1838440" cy="0"/>
            </a:xfrm>
            <a:prstGeom prst="line">
              <a:avLst/>
            </a:prstGeom>
            <a:ln w="19050">
              <a:solidFill>
                <a:srgbClr val="FDBA2E"/>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643673" y="1972365"/>
            <a:ext cx="3258552" cy="1572535"/>
            <a:chOff x="643673" y="1972365"/>
            <a:chExt cx="3258552" cy="1572535"/>
          </a:xfrm>
        </p:grpSpPr>
        <p:cxnSp>
          <p:nvCxnSpPr>
            <p:cNvPr id="32" name="Straight Connector 31"/>
            <p:cNvCxnSpPr/>
            <p:nvPr/>
          </p:nvCxnSpPr>
          <p:spPr>
            <a:xfrm>
              <a:off x="747362" y="1999287"/>
              <a:ext cx="3154863" cy="0"/>
            </a:xfrm>
            <a:prstGeom prst="line">
              <a:avLst/>
            </a:prstGeom>
            <a:ln w="19050">
              <a:solidFill>
                <a:srgbClr val="003B5C"/>
              </a:solidFill>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643673" y="1972365"/>
              <a:ext cx="2551455" cy="1572535"/>
              <a:chOff x="5454436" y="814279"/>
              <a:chExt cx="2551455" cy="1572535"/>
            </a:xfrm>
          </p:grpSpPr>
          <p:sp>
            <p:nvSpPr>
              <p:cNvPr id="39" name="Rectangle 38"/>
              <p:cNvSpPr/>
              <p:nvPr/>
            </p:nvSpPr>
            <p:spPr>
              <a:xfrm>
                <a:off x="5454436" y="814279"/>
                <a:ext cx="2350026" cy="830997"/>
              </a:xfrm>
              <a:prstGeom prst="rect">
                <a:avLst/>
              </a:prstGeom>
            </p:spPr>
            <p:txBody>
              <a:bodyPr wrap="square">
                <a:spAutoFit/>
              </a:bodyPr>
              <a:lstStyle/>
              <a:p>
                <a:r>
                  <a:rPr lang="en-US" sz="4800" spc="-200" dirty="0">
                    <a:solidFill>
                      <a:srgbClr val="003B5C"/>
                    </a:solidFill>
                    <a:ea typeface="Arial" charset="0"/>
                    <a:cs typeface="Arial" charset="0"/>
                  </a:rPr>
                  <a:t>23</a:t>
                </a:r>
                <a:r>
                  <a:rPr lang="en-US" sz="4800" spc="100" dirty="0">
                    <a:solidFill>
                      <a:srgbClr val="003B5C"/>
                    </a:solidFill>
                    <a:ea typeface="Arial" charset="0"/>
                    <a:cs typeface="Arial" charset="0"/>
                  </a:rPr>
                  <a:t>%</a:t>
                </a:r>
              </a:p>
            </p:txBody>
          </p:sp>
          <p:sp>
            <p:nvSpPr>
              <p:cNvPr id="40" name="TextBox 39"/>
              <p:cNvSpPr txBox="1"/>
              <p:nvPr/>
            </p:nvSpPr>
            <p:spPr>
              <a:xfrm>
                <a:off x="5454436" y="1525040"/>
                <a:ext cx="2551455" cy="861774"/>
              </a:xfrm>
              <a:prstGeom prst="rect">
                <a:avLst/>
              </a:prstGeom>
              <a:noFill/>
            </p:spPr>
            <p:txBody>
              <a:bodyPr wrap="square" rtlCol="0">
                <a:spAutoFit/>
              </a:bodyPr>
              <a:lstStyle/>
              <a:p>
                <a:pPr lvl="0">
                  <a:lnSpc>
                    <a:spcPts val="1960"/>
                  </a:lnSpc>
                  <a:spcAft>
                    <a:spcPts val="600"/>
                  </a:spcAft>
                </a:pPr>
                <a:r>
                  <a:rPr lang="en-US" sz="1800" dirty="0">
                    <a:solidFill>
                      <a:srgbClr val="62706F"/>
                    </a:solidFill>
                  </a:rPr>
                  <a:t>Out-of-pocket </a:t>
                </a:r>
                <a:br>
                  <a:rPr lang="en-US" sz="1800" dirty="0">
                    <a:solidFill>
                      <a:srgbClr val="62706F"/>
                    </a:solidFill>
                  </a:rPr>
                </a:br>
                <a:r>
                  <a:rPr lang="en-US" sz="1800" dirty="0">
                    <a:solidFill>
                      <a:srgbClr val="62706F"/>
                    </a:solidFill>
                  </a:rPr>
                  <a:t>prescription drug expenses</a:t>
                </a:r>
              </a:p>
            </p:txBody>
          </p:sp>
        </p:grpSp>
      </p:grpSp>
      <p:grpSp>
        <p:nvGrpSpPr>
          <p:cNvPr id="41" name="Group 40"/>
          <p:cNvGrpSpPr/>
          <p:nvPr/>
        </p:nvGrpSpPr>
        <p:grpSpPr>
          <a:xfrm>
            <a:off x="643673" y="4266678"/>
            <a:ext cx="2551455" cy="1316055"/>
            <a:chOff x="643673" y="4266678"/>
            <a:chExt cx="2551455" cy="1316055"/>
          </a:xfrm>
        </p:grpSpPr>
        <p:cxnSp>
          <p:nvCxnSpPr>
            <p:cNvPr id="28" name="Straight Connector 27"/>
            <p:cNvCxnSpPr/>
            <p:nvPr/>
          </p:nvCxnSpPr>
          <p:spPr>
            <a:xfrm>
              <a:off x="747362" y="4297222"/>
              <a:ext cx="2317579" cy="0"/>
            </a:xfrm>
            <a:prstGeom prst="line">
              <a:avLst/>
            </a:prstGeom>
            <a:ln w="19050">
              <a:solidFill>
                <a:srgbClr val="326295"/>
              </a:solidFill>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43673" y="4266678"/>
              <a:ext cx="2551455" cy="1316055"/>
              <a:chOff x="5454436" y="814279"/>
              <a:chExt cx="2551455" cy="1316055"/>
            </a:xfrm>
          </p:grpSpPr>
          <p:sp>
            <p:nvSpPr>
              <p:cNvPr id="43" name="Rectangle 42"/>
              <p:cNvSpPr/>
              <p:nvPr/>
            </p:nvSpPr>
            <p:spPr>
              <a:xfrm>
                <a:off x="5454436" y="814279"/>
                <a:ext cx="2350026" cy="830997"/>
              </a:xfrm>
              <a:prstGeom prst="rect">
                <a:avLst/>
              </a:prstGeom>
            </p:spPr>
            <p:txBody>
              <a:bodyPr wrap="square">
                <a:spAutoFit/>
              </a:bodyPr>
              <a:lstStyle/>
              <a:p>
                <a:r>
                  <a:rPr lang="en-US" sz="4800" spc="-200" dirty="0">
                    <a:solidFill>
                      <a:srgbClr val="326295"/>
                    </a:solidFill>
                    <a:ea typeface="Arial" charset="0"/>
                    <a:cs typeface="Arial" charset="0"/>
                  </a:rPr>
                  <a:t>32</a:t>
                </a:r>
                <a:r>
                  <a:rPr lang="en-US" sz="4800" spc="100" dirty="0">
                    <a:solidFill>
                      <a:srgbClr val="326295"/>
                    </a:solidFill>
                    <a:ea typeface="Arial" charset="0"/>
                    <a:cs typeface="Arial" charset="0"/>
                  </a:rPr>
                  <a:t>%</a:t>
                </a:r>
              </a:p>
            </p:txBody>
          </p:sp>
          <p:sp>
            <p:nvSpPr>
              <p:cNvPr id="44" name="TextBox 43"/>
              <p:cNvSpPr txBox="1"/>
              <p:nvPr/>
            </p:nvSpPr>
            <p:spPr>
              <a:xfrm>
                <a:off x="5454436" y="1525040"/>
                <a:ext cx="2551455" cy="605294"/>
              </a:xfrm>
              <a:prstGeom prst="rect">
                <a:avLst/>
              </a:prstGeom>
              <a:noFill/>
            </p:spPr>
            <p:txBody>
              <a:bodyPr wrap="square" rtlCol="0">
                <a:spAutoFit/>
              </a:bodyPr>
              <a:lstStyle/>
              <a:p>
                <a:pPr lvl="0">
                  <a:lnSpc>
                    <a:spcPts val="1960"/>
                  </a:lnSpc>
                  <a:spcAft>
                    <a:spcPts val="600"/>
                  </a:spcAft>
                </a:pPr>
                <a:r>
                  <a:rPr lang="en-US" sz="1800" dirty="0">
                    <a:solidFill>
                      <a:srgbClr val="62706F"/>
                    </a:solidFill>
                  </a:rPr>
                  <a:t>Premiums for Medicare, Part B &amp; D</a:t>
                </a:r>
              </a:p>
            </p:txBody>
          </p:sp>
        </p:grpSp>
      </p:grpSp>
      <p:sp>
        <p:nvSpPr>
          <p:cNvPr id="22" name="TextBox 8"/>
          <p:cNvSpPr txBox="1">
            <a:spLocks noChangeArrowheads="1"/>
          </p:cNvSpPr>
          <p:nvPr/>
        </p:nvSpPr>
        <p:spPr bwMode="auto">
          <a:xfrm>
            <a:off x="486307" y="6256116"/>
            <a:ext cx="8760816" cy="246221"/>
          </a:xfrm>
          <a:prstGeom prst="rect">
            <a:avLst/>
          </a:prstGeom>
          <a:noFill/>
          <a:ln w="9525">
            <a:noFill/>
            <a:miter lim="800000"/>
            <a:headEnd/>
            <a:tailEnd/>
          </a:ln>
        </p:spPr>
        <p:txBody>
          <a:bodyPr wrap="square">
            <a:spAutoFit/>
          </a:bodyPr>
          <a:lstStyle/>
          <a:p>
            <a:r>
              <a:rPr lang="en-US" sz="1000" dirty="0"/>
              <a:t>Source: Medicare.gov, 2017.</a:t>
            </a:r>
          </a:p>
        </p:txBody>
      </p:sp>
    </p:spTree>
    <p:extLst>
      <p:ext uri="{BB962C8B-B14F-4D97-AF65-F5344CB8AC3E}">
        <p14:creationId xmlns:p14="http://schemas.microsoft.com/office/powerpoint/2010/main" val="7630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400" fill="hold"/>
                                        <p:tgtEl>
                                          <p:spTgt spid="5"/>
                                        </p:tgtEl>
                                        <p:attrNameLst>
                                          <p:attrName>ppt_w</p:attrName>
                                        </p:attrNameLst>
                                      </p:cBhvr>
                                      <p:tavLst>
                                        <p:tav tm="0">
                                          <p:val>
                                            <p:fltVal val="0"/>
                                          </p:val>
                                        </p:tav>
                                        <p:tav tm="100000">
                                          <p:val>
                                            <p:strVal val="#ppt_w"/>
                                          </p:val>
                                        </p:tav>
                                      </p:tavLst>
                                    </p:anim>
                                    <p:anim calcmode="lin" valueType="num">
                                      <p:cBhvr>
                                        <p:cTn id="8" dur="400" fill="hold"/>
                                        <p:tgtEl>
                                          <p:spTgt spid="5"/>
                                        </p:tgtEl>
                                        <p:attrNameLst>
                                          <p:attrName>ppt_h</p:attrName>
                                        </p:attrNameLst>
                                      </p:cBhvr>
                                      <p:tavLst>
                                        <p:tav tm="0">
                                          <p:val>
                                            <p:fltVal val="0"/>
                                          </p:val>
                                        </p:tav>
                                        <p:tav tm="100000">
                                          <p:val>
                                            <p:strVal val="#ppt_h"/>
                                          </p:val>
                                        </p:tav>
                                      </p:tavLst>
                                    </p:anim>
                                    <p:animEffect transition="in" filter="fade">
                                      <p:cBhvr>
                                        <p:cTn id="9" dur="400"/>
                                        <p:tgtEl>
                                          <p:spTgt spid="5"/>
                                        </p:tgtEl>
                                      </p:cBhvr>
                                    </p:animEffect>
                                  </p:childTnLst>
                                </p:cTn>
                              </p:par>
                            </p:childTnLst>
                          </p:cTn>
                        </p:par>
                        <p:par>
                          <p:cTn id="10" fill="hold">
                            <p:stCondLst>
                              <p:cond delay="400"/>
                            </p:stCondLst>
                            <p:childTnLst>
                              <p:par>
                                <p:cTn id="11" presetID="10" presetClass="entr" presetSubtype="0" fill="hold" nodeType="afterEffect">
                                  <p:stCondLst>
                                    <p:cond delay="3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1200"/>
                            </p:stCondLst>
                            <p:childTnLst>
                              <p:par>
                                <p:cTn id="15" presetID="10"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7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648419"/>
            <a:ext cx="9144000" cy="3847553"/>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2"/>
          <p:cNvSpPr>
            <a:spLocks noGrp="1"/>
          </p:cNvSpPr>
          <p:nvPr>
            <p:ph type="body" sz="quarter" idx="10"/>
          </p:nvPr>
        </p:nvSpPr>
        <p:spPr>
          <a:xfrm>
            <a:off x="623888" y="214401"/>
            <a:ext cx="7918450" cy="528638"/>
          </a:xfrm>
        </p:spPr>
        <p:txBody>
          <a:bodyPr/>
          <a:lstStyle/>
          <a:p>
            <a:r>
              <a:rPr lang="en-US" dirty="0"/>
              <a:t>Understanding health care</a:t>
            </a:r>
          </a:p>
        </p:txBody>
      </p:sp>
      <p:sp>
        <p:nvSpPr>
          <p:cNvPr id="16" name="Text Placeholder 3"/>
          <p:cNvSpPr>
            <a:spLocks noGrp="1"/>
          </p:cNvSpPr>
          <p:nvPr>
            <p:ph type="body" sz="quarter" idx="11"/>
          </p:nvPr>
        </p:nvSpPr>
        <p:spPr>
          <a:xfrm>
            <a:off x="623888" y="987172"/>
            <a:ext cx="7918450" cy="717506"/>
          </a:xfrm>
        </p:spPr>
        <p:txBody>
          <a:bodyPr/>
          <a:lstStyle/>
          <a:p>
            <a:r>
              <a:rPr lang="en-US" dirty="0"/>
              <a:t>Health care expenses</a:t>
            </a:r>
          </a:p>
        </p:txBody>
      </p:sp>
      <p:sp>
        <p:nvSpPr>
          <p:cNvPr id="18" name="TextBox 8"/>
          <p:cNvSpPr txBox="1">
            <a:spLocks noChangeArrowheads="1"/>
          </p:cNvSpPr>
          <p:nvPr/>
        </p:nvSpPr>
        <p:spPr bwMode="auto">
          <a:xfrm>
            <a:off x="486306" y="6097594"/>
            <a:ext cx="8760816" cy="400110"/>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"Savings Medicare Beneficiaries Need for Health Expenses: Some Couples Could Need as Much as $400,000, Up From $370,000 in 2017" at age 65 assuming 90% chance of having enough savings, EBRI, October 8, 2018.</a:t>
            </a:r>
          </a:p>
        </p:txBody>
      </p:sp>
      <p:grpSp>
        <p:nvGrpSpPr>
          <p:cNvPr id="19" name="Group 18"/>
          <p:cNvGrpSpPr/>
          <p:nvPr/>
        </p:nvGrpSpPr>
        <p:grpSpPr>
          <a:xfrm>
            <a:off x="455163" y="2178563"/>
            <a:ext cx="8233673" cy="2787265"/>
            <a:chOff x="455163" y="2247442"/>
            <a:chExt cx="8233673" cy="2787265"/>
          </a:xfrm>
        </p:grpSpPr>
        <p:sp>
          <p:nvSpPr>
            <p:cNvPr id="20" name="TextBox 19"/>
            <p:cNvSpPr txBox="1"/>
            <p:nvPr/>
          </p:nvSpPr>
          <p:spPr>
            <a:xfrm>
              <a:off x="455163" y="2793154"/>
              <a:ext cx="8233673" cy="2031325"/>
            </a:xfrm>
            <a:prstGeom prst="rect">
              <a:avLst/>
            </a:prstGeom>
            <a:noFill/>
          </p:spPr>
          <p:txBody>
            <a:bodyPr wrap="square" rtlCol="0">
              <a:spAutoFit/>
            </a:bodyPr>
            <a:lstStyle/>
            <a:p>
              <a:pPr algn="ctr"/>
              <a:r>
                <a:rPr lang="en-US" sz="2000" dirty="0">
                  <a:solidFill>
                    <a:schemeClr val="bg1"/>
                  </a:solidFill>
                </a:rPr>
                <a:t>Out-of-pocket health care estimates </a:t>
              </a:r>
              <a:br>
                <a:rPr lang="en-US" sz="2000" dirty="0">
                  <a:solidFill>
                    <a:schemeClr val="bg1"/>
                  </a:solidFill>
                </a:rPr>
              </a:br>
              <a:r>
                <a:rPr lang="en-US" sz="2000" dirty="0">
                  <a:solidFill>
                    <a:schemeClr val="bg1"/>
                  </a:solidFill>
                </a:rPr>
                <a:t>for a 65-year-old couple can reach </a:t>
              </a:r>
              <a:br>
                <a:rPr lang="en-US" sz="2000" dirty="0">
                  <a:solidFill>
                    <a:schemeClr val="bg1"/>
                  </a:solidFill>
                </a:rPr>
              </a:br>
              <a:r>
                <a:rPr lang="en-US" sz="4800" i="1" dirty="0">
                  <a:solidFill>
                    <a:srgbClr val="FDBA2E"/>
                  </a:solidFill>
                  <a:latin typeface="Georgia" charset="0"/>
                  <a:ea typeface="Georgia" charset="0"/>
                  <a:cs typeface="Georgia" charset="0"/>
                </a:rPr>
                <a:t>$296,000−$399,000</a:t>
              </a:r>
              <a:br>
                <a:rPr lang="en-US" sz="3200" dirty="0">
                  <a:solidFill>
                    <a:schemeClr val="bg1"/>
                  </a:solidFill>
                </a:rPr>
              </a:br>
              <a:r>
                <a:rPr lang="en-US" sz="2000" dirty="0">
                  <a:solidFill>
                    <a:schemeClr val="bg1"/>
                  </a:solidFill>
                </a:rPr>
                <a:t>during retirement.</a:t>
              </a:r>
              <a:br>
                <a:rPr lang="en-US" sz="2000" dirty="0">
                  <a:solidFill>
                    <a:schemeClr val="bg1"/>
                  </a:solidFill>
                </a:rPr>
              </a:br>
              <a:endParaRPr lang="en-US" sz="1800" i="1" dirty="0">
                <a:solidFill>
                  <a:srgbClr val="FDBA2E"/>
                </a:solidFill>
                <a:latin typeface="Georgia" charset="0"/>
                <a:ea typeface="Georgia" charset="0"/>
                <a:cs typeface="Georgia" charset="0"/>
              </a:endParaRPr>
            </a:p>
          </p:txBody>
        </p:sp>
        <p:cxnSp>
          <p:nvCxnSpPr>
            <p:cNvPr id="21" name="Straight Connector 20"/>
            <p:cNvCxnSpPr/>
            <p:nvPr/>
          </p:nvCxnSpPr>
          <p:spPr>
            <a:xfrm>
              <a:off x="2500829" y="2247442"/>
              <a:ext cx="4021157"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500829" y="5034707"/>
              <a:ext cx="4021157"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632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717506"/>
          </a:xfrm>
        </p:spPr>
        <p:txBody>
          <a:bodyPr/>
          <a:lstStyle/>
          <a:p>
            <a:r>
              <a:rPr lang="en-US" dirty="0"/>
              <a:t>Health care expenses</a:t>
            </a:r>
          </a:p>
        </p:txBody>
      </p:sp>
      <p:sp>
        <p:nvSpPr>
          <p:cNvPr id="24" name="Rectangle 23"/>
          <p:cNvSpPr/>
          <p:nvPr/>
        </p:nvSpPr>
        <p:spPr>
          <a:xfrm>
            <a:off x="0" y="1648419"/>
            <a:ext cx="9144000" cy="3847553"/>
          </a:xfrm>
          <a:prstGeom prst="rect">
            <a:avLst/>
          </a:prstGeom>
          <a:solidFill>
            <a:srgbClr val="FDBA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455163" y="2509069"/>
            <a:ext cx="8233673" cy="2126253"/>
            <a:chOff x="455163" y="2247442"/>
            <a:chExt cx="8233673" cy="2126253"/>
          </a:xfrm>
        </p:grpSpPr>
        <p:sp>
          <p:nvSpPr>
            <p:cNvPr id="26" name="TextBox 25"/>
            <p:cNvSpPr txBox="1"/>
            <p:nvPr/>
          </p:nvSpPr>
          <p:spPr>
            <a:xfrm>
              <a:off x="455163" y="2619904"/>
              <a:ext cx="8233673" cy="1446550"/>
            </a:xfrm>
            <a:prstGeom prst="rect">
              <a:avLst/>
            </a:prstGeom>
            <a:noFill/>
          </p:spPr>
          <p:txBody>
            <a:bodyPr wrap="square" rtlCol="0">
              <a:spAutoFit/>
            </a:bodyPr>
            <a:lstStyle/>
            <a:p>
              <a:pPr algn="ctr"/>
              <a:r>
                <a:rPr lang="en-US" sz="2000" dirty="0">
                  <a:solidFill>
                    <a:srgbClr val="003B5C"/>
                  </a:solidFill>
                </a:rPr>
                <a:t>Medicare covers only about</a:t>
              </a:r>
              <a:br>
                <a:rPr lang="en-US" sz="2000" dirty="0">
                  <a:solidFill>
                    <a:srgbClr val="003B5C"/>
                  </a:solidFill>
                </a:rPr>
              </a:br>
              <a:r>
                <a:rPr lang="en-US" sz="4800" i="1" dirty="0">
                  <a:solidFill>
                    <a:srgbClr val="326295"/>
                  </a:solidFill>
                  <a:latin typeface="Georgia" charset="0"/>
                  <a:ea typeface="Georgia" charset="0"/>
                  <a:cs typeface="Georgia" charset="0"/>
                </a:rPr>
                <a:t>62% of expenses</a:t>
              </a:r>
              <a:br>
                <a:rPr lang="en-US" sz="3200" dirty="0">
                  <a:solidFill>
                    <a:srgbClr val="326295"/>
                  </a:solidFill>
                </a:rPr>
              </a:br>
              <a:r>
                <a:rPr lang="en-US" sz="2000" dirty="0">
                  <a:solidFill>
                    <a:schemeClr val="bg1"/>
                  </a:solidFill>
                </a:rPr>
                <a:t> </a:t>
              </a:r>
              <a:r>
                <a:rPr lang="en-US" sz="2000" dirty="0">
                  <a:solidFill>
                    <a:srgbClr val="003B5C"/>
                  </a:solidFill>
                </a:rPr>
                <a:t>associated with health care services</a:t>
              </a:r>
              <a:endParaRPr lang="en-US" sz="1800" i="1" dirty="0">
                <a:solidFill>
                  <a:srgbClr val="003B5C"/>
                </a:solidFill>
                <a:latin typeface="Georgia" charset="0"/>
                <a:ea typeface="Georgia" charset="0"/>
                <a:cs typeface="Georgia" charset="0"/>
              </a:endParaRPr>
            </a:p>
          </p:txBody>
        </p:sp>
        <p:cxnSp>
          <p:nvCxnSpPr>
            <p:cNvPr id="27" name="Straight Connector 26"/>
            <p:cNvCxnSpPr/>
            <p:nvPr/>
          </p:nvCxnSpPr>
          <p:spPr>
            <a:xfrm>
              <a:off x="2500829" y="2247442"/>
              <a:ext cx="4021157" cy="0"/>
            </a:xfrm>
            <a:prstGeom prst="line">
              <a:avLst/>
            </a:prstGeom>
            <a:ln w="15875">
              <a:solidFill>
                <a:srgbClr val="003B5C"/>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500829" y="4373695"/>
              <a:ext cx="4021157" cy="0"/>
            </a:xfrm>
            <a:prstGeom prst="line">
              <a:avLst/>
            </a:prstGeom>
            <a:ln w="15875">
              <a:solidFill>
                <a:srgbClr val="003B5C"/>
              </a:solidFill>
            </a:ln>
            <a:effectLst/>
          </p:spPr>
          <p:style>
            <a:lnRef idx="2">
              <a:schemeClr val="accent1"/>
            </a:lnRef>
            <a:fillRef idx="0">
              <a:schemeClr val="accent1"/>
            </a:fillRef>
            <a:effectRef idx="1">
              <a:schemeClr val="accent1"/>
            </a:effectRef>
            <a:fontRef idx="minor">
              <a:schemeClr val="tx1"/>
            </a:fontRef>
          </p:style>
        </p:cxnSp>
      </p:grpSp>
      <p:sp>
        <p:nvSpPr>
          <p:cNvPr id="11" name="TextBox 8"/>
          <p:cNvSpPr txBox="1">
            <a:spLocks noChangeArrowheads="1"/>
          </p:cNvSpPr>
          <p:nvPr/>
        </p:nvSpPr>
        <p:spPr bwMode="auto">
          <a:xfrm>
            <a:off x="486307" y="625150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MedicareSolutions.com, May 23, 2017</a:t>
            </a:r>
          </a:p>
        </p:txBody>
      </p:sp>
    </p:spTree>
    <p:extLst>
      <p:ext uri="{BB962C8B-B14F-4D97-AF65-F5344CB8AC3E}">
        <p14:creationId xmlns:p14="http://schemas.microsoft.com/office/powerpoint/2010/main" val="6175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graphicFrame>
        <p:nvGraphicFramePr>
          <p:cNvPr id="17" name="Table 16"/>
          <p:cNvGraphicFramePr>
            <a:graphicFrameLocks noGrp="1"/>
          </p:cNvGraphicFramePr>
          <p:nvPr>
            <p:extLst>
              <p:ext uri="{D42A27DB-BD31-4B8C-83A1-F6EECF244321}">
                <p14:modId xmlns:p14="http://schemas.microsoft.com/office/powerpoint/2010/main" val="1884309593"/>
              </p:ext>
            </p:extLst>
          </p:nvPr>
        </p:nvGraphicFramePr>
        <p:xfrm>
          <a:off x="891319" y="1958653"/>
          <a:ext cx="2997635" cy="2709602"/>
        </p:xfrm>
        <a:graphic>
          <a:graphicData uri="http://schemas.openxmlformats.org/drawingml/2006/table">
            <a:tbl>
              <a:tblPr firstRow="1" bandRow="1">
                <a:tableStyleId>{5C22544A-7EE6-4342-B048-85BDC9FD1C3A}</a:tableStyleId>
              </a:tblPr>
              <a:tblGrid>
                <a:gridCol w="2997635">
                  <a:extLst>
                    <a:ext uri="{9D8B030D-6E8A-4147-A177-3AD203B41FA5}">
                      <a16:colId xmlns:a16="http://schemas.microsoft.com/office/drawing/2014/main" val="20000"/>
                    </a:ext>
                  </a:extLst>
                </a:gridCol>
              </a:tblGrid>
              <a:tr h="606482">
                <a:tc>
                  <a:txBody>
                    <a:bodyPr/>
                    <a:lstStyle/>
                    <a:p>
                      <a:r>
                        <a:rPr lang="en-US" sz="2000" b="0" dirty="0">
                          <a:solidFill>
                            <a:srgbClr val="326295"/>
                          </a:solidFill>
                          <a:latin typeface="Arial" charset="0"/>
                          <a:ea typeface="Arial" charset="0"/>
                          <a:cs typeface="Arial" charset="0"/>
                        </a:rPr>
                        <a:t>Option 1</a:t>
                      </a:r>
                    </a:p>
                  </a:txBody>
                  <a:tcPr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Original Medicare</a:t>
                      </a:r>
                      <a:br>
                        <a:rPr lang="en-US" sz="2000" dirty="0">
                          <a:solidFill>
                            <a:srgbClr val="4D4F53"/>
                          </a:solidFill>
                          <a:latin typeface="Arial" charset="0"/>
                          <a:ea typeface="Arial" charset="0"/>
                          <a:cs typeface="Arial" charset="0"/>
                        </a:rPr>
                      </a:br>
                      <a:r>
                        <a:rPr lang="en-US" sz="2000" dirty="0">
                          <a:solidFill>
                            <a:srgbClr val="4D4F53"/>
                          </a:solidFill>
                          <a:latin typeface="Arial" charset="0"/>
                          <a:ea typeface="Arial" charset="0"/>
                          <a:cs typeface="Arial" charset="0"/>
                        </a:rPr>
                        <a:t>Part A and Part B </a:t>
                      </a:r>
                      <a:r>
                        <a:rPr lang="en-US" sz="2000" b="1" dirty="0">
                          <a:solidFill>
                            <a:srgbClr val="4D4F53"/>
                          </a:solidFill>
                          <a:latin typeface="Arial" charset="0"/>
                          <a:ea typeface="Arial" charset="0"/>
                          <a:cs typeface="Arial" charset="0"/>
                        </a:rPr>
                        <a:t>+</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Secondary insurance</a:t>
                      </a:r>
                      <a:br>
                        <a:rPr lang="en-US" sz="2000" b="1" dirty="0">
                          <a:solidFill>
                            <a:srgbClr val="4D4F53"/>
                          </a:solidFill>
                          <a:latin typeface="Arial" charset="0"/>
                          <a:ea typeface="Arial" charset="0"/>
                          <a:cs typeface="Arial" charset="0"/>
                        </a:rPr>
                      </a:br>
                      <a:r>
                        <a:rPr lang="en-US" sz="2000" dirty="0">
                          <a:solidFill>
                            <a:srgbClr val="4D4F53"/>
                          </a:solidFill>
                          <a:latin typeface="Arial" charset="0"/>
                          <a:ea typeface="Arial" charset="0"/>
                          <a:cs typeface="Arial" charset="0"/>
                        </a:rPr>
                        <a:t>GHI, MedSup </a:t>
                      </a:r>
                      <a:r>
                        <a:rPr lang="en-US" sz="2000" b="1" dirty="0">
                          <a:solidFill>
                            <a:srgbClr val="4D4F53"/>
                          </a:solidFill>
                          <a:latin typeface="Arial" charset="0"/>
                          <a:ea typeface="Arial" charset="0"/>
                          <a:cs typeface="Arial" charset="0"/>
                        </a:rPr>
                        <a:t>+</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Rx coverage </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Part D or GHI</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726517777"/>
              </p:ext>
            </p:extLst>
          </p:nvPr>
        </p:nvGraphicFramePr>
        <p:xfrm>
          <a:off x="5100810" y="1958653"/>
          <a:ext cx="2997635" cy="2734533"/>
        </p:xfrm>
        <a:graphic>
          <a:graphicData uri="http://schemas.openxmlformats.org/drawingml/2006/table">
            <a:tbl>
              <a:tblPr firstRow="1" bandRow="1">
                <a:tableStyleId>{5C22544A-7EE6-4342-B048-85BDC9FD1C3A}</a:tableStyleId>
              </a:tblPr>
              <a:tblGrid>
                <a:gridCol w="2997635">
                  <a:extLst>
                    <a:ext uri="{9D8B030D-6E8A-4147-A177-3AD203B41FA5}">
                      <a16:colId xmlns:a16="http://schemas.microsoft.com/office/drawing/2014/main" val="20000"/>
                    </a:ext>
                  </a:extLst>
                </a:gridCol>
              </a:tblGrid>
              <a:tr h="606482">
                <a:tc>
                  <a:txBody>
                    <a:bodyPr/>
                    <a:lstStyle/>
                    <a:p>
                      <a:r>
                        <a:rPr lang="en-US" sz="2000" b="0" dirty="0">
                          <a:solidFill>
                            <a:srgbClr val="FDBA2E"/>
                          </a:solidFill>
                          <a:latin typeface="Arial" charset="0"/>
                          <a:ea typeface="Arial" charset="0"/>
                          <a:cs typeface="Arial" charset="0"/>
                        </a:rPr>
                        <a:t>Option 2</a:t>
                      </a:r>
                    </a:p>
                  </a:txBody>
                  <a:tcPr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280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Medicare</a:t>
                      </a:r>
                      <a:br>
                        <a:rPr lang="en-US" sz="2000" b="1" dirty="0">
                          <a:solidFill>
                            <a:srgbClr val="4D4F53"/>
                          </a:solidFill>
                          <a:latin typeface="Arial" charset="0"/>
                          <a:ea typeface="Arial" charset="0"/>
                          <a:cs typeface="Arial" charset="0"/>
                        </a:rPr>
                      </a:br>
                      <a:r>
                        <a:rPr lang="en-US" sz="2000" b="1" dirty="0">
                          <a:solidFill>
                            <a:srgbClr val="4D4F53"/>
                          </a:solidFill>
                          <a:latin typeface="Arial" charset="0"/>
                          <a:ea typeface="Arial" charset="0"/>
                          <a:cs typeface="Arial" charset="0"/>
                        </a:rPr>
                        <a:t>Advantage (Part C)</a:t>
                      </a:r>
                    </a:p>
                    <a:p>
                      <a:pPr marL="0" marR="0" indent="0" algn="l" defTabSz="457200" rtl="0" eaLnBrk="1" fontAlgn="auto" latinLnBrk="0" hangingPunct="1">
                        <a:lnSpc>
                          <a:spcPct val="100000"/>
                        </a:lnSpc>
                        <a:spcBef>
                          <a:spcPts val="0"/>
                        </a:spcBef>
                        <a:spcAft>
                          <a:spcPts val="0"/>
                        </a:spcAft>
                        <a:buClrTx/>
                        <a:buSzTx/>
                        <a:buFontTx/>
                        <a:buNone/>
                        <a:tabLst/>
                        <a:defRPr/>
                      </a:pPr>
                      <a:br>
                        <a:rPr lang="en-US" sz="2000" dirty="0">
                          <a:solidFill>
                            <a:srgbClr val="4D4F53"/>
                          </a:solidFill>
                          <a:latin typeface="Arial" charset="0"/>
                          <a:ea typeface="Arial" charset="0"/>
                          <a:cs typeface="Arial" charset="0"/>
                        </a:rPr>
                      </a:br>
                      <a:r>
                        <a:rPr lang="en-US" sz="2000" dirty="0">
                          <a:solidFill>
                            <a:srgbClr val="4D4F53"/>
                          </a:solidFill>
                          <a:latin typeface="Arial" charset="0"/>
                          <a:ea typeface="Arial" charset="0"/>
                          <a:cs typeface="Arial" charset="0"/>
                        </a:rPr>
                        <a:t>1. Hospitalization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2. Medical </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3. Rx (MA-PD)</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 name="TextBox 1"/>
          <p:cNvSpPr txBox="1"/>
          <p:nvPr/>
        </p:nvSpPr>
        <p:spPr>
          <a:xfrm>
            <a:off x="4095574" y="2910420"/>
            <a:ext cx="798617" cy="830997"/>
          </a:xfrm>
          <a:prstGeom prst="rect">
            <a:avLst/>
          </a:prstGeom>
          <a:noFill/>
        </p:spPr>
        <p:txBody>
          <a:bodyPr wrap="none" rtlCol="0">
            <a:spAutoFit/>
          </a:bodyPr>
          <a:lstStyle/>
          <a:p>
            <a:pPr algn="ctr"/>
            <a:r>
              <a:rPr lang="en-US" sz="4800" i="1" dirty="0">
                <a:solidFill>
                  <a:srgbClr val="003B5C"/>
                </a:solidFill>
                <a:latin typeface="Georgia" charset="0"/>
                <a:ea typeface="Georgia" charset="0"/>
                <a:cs typeface="Georgia" charset="0"/>
              </a:rPr>
              <a:t>or</a:t>
            </a:r>
            <a:endParaRPr lang="en-US" dirty="0">
              <a:solidFill>
                <a:srgbClr val="003B5C"/>
              </a:solidFill>
            </a:endParaRPr>
          </a:p>
        </p:txBody>
      </p:sp>
    </p:spTree>
    <p:extLst>
      <p:ext uri="{BB962C8B-B14F-4D97-AF65-F5344CB8AC3E}">
        <p14:creationId xmlns:p14="http://schemas.microsoft.com/office/powerpoint/2010/main" val="20621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1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32" name="Text Placeholder 3"/>
          <p:cNvSpPr>
            <a:spLocks noGrp="1"/>
          </p:cNvSpPr>
          <p:nvPr>
            <p:ph type="body" sz="quarter" idx="11"/>
          </p:nvPr>
        </p:nvSpPr>
        <p:spPr>
          <a:xfrm>
            <a:off x="623888" y="987172"/>
            <a:ext cx="7918450" cy="717506"/>
          </a:xfrm>
        </p:spPr>
        <p:txBody>
          <a:bodyPr/>
          <a:lstStyle/>
          <a:p>
            <a:r>
              <a:rPr lang="en-US" dirty="0"/>
              <a:t>Option 1 – Medicare Part A: Hospital Insurance</a:t>
            </a:r>
          </a:p>
        </p:txBody>
      </p:sp>
      <p:sp>
        <p:nvSpPr>
          <p:cNvPr id="33" name="TextBox 8"/>
          <p:cNvSpPr txBox="1">
            <a:spLocks noChangeArrowheads="1"/>
          </p:cNvSpPr>
          <p:nvPr/>
        </p:nvSpPr>
        <p:spPr bwMode="auto">
          <a:xfrm>
            <a:off x="479327" y="625150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Medicare.gov, October 2018.</a:t>
            </a:r>
          </a:p>
        </p:txBody>
      </p:sp>
      <p:grpSp>
        <p:nvGrpSpPr>
          <p:cNvPr id="34" name="Group 33"/>
          <p:cNvGrpSpPr/>
          <p:nvPr/>
        </p:nvGrpSpPr>
        <p:grpSpPr>
          <a:xfrm>
            <a:off x="623888" y="2399304"/>
            <a:ext cx="3298117" cy="1773716"/>
            <a:chOff x="623888" y="1881107"/>
            <a:chExt cx="3298117" cy="1773716"/>
          </a:xfrm>
        </p:grpSpPr>
        <p:sp>
          <p:nvSpPr>
            <p:cNvPr id="35" name="Text Placeholder 5"/>
            <p:cNvSpPr txBox="1">
              <a:spLocks/>
            </p:cNvSpPr>
            <p:nvPr/>
          </p:nvSpPr>
          <p:spPr>
            <a:xfrm>
              <a:off x="623888" y="2022858"/>
              <a:ext cx="3298117" cy="145553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dirty="0">
                  <a:solidFill>
                    <a:srgbClr val="62706F"/>
                  </a:solidFill>
                </a:rPr>
                <a:t>Inpatient hospitalization</a:t>
              </a:r>
            </a:p>
            <a:p>
              <a:pPr marL="342900" indent="-342900">
                <a:buClr>
                  <a:srgbClr val="FDBA2E"/>
                </a:buClr>
                <a:buSzPct val="125000"/>
                <a:buFont typeface="Arial" charset="0"/>
                <a:buChar char="•"/>
              </a:pPr>
              <a:r>
                <a:rPr lang="en-US" dirty="0">
                  <a:solidFill>
                    <a:srgbClr val="62706F"/>
                  </a:solidFill>
                </a:rPr>
                <a:t>Skilled nursing facilities</a:t>
              </a:r>
            </a:p>
            <a:p>
              <a:pPr marL="342900" indent="-342900">
                <a:buClr>
                  <a:srgbClr val="FDBA2E"/>
                </a:buClr>
                <a:buSzPct val="125000"/>
                <a:buFont typeface="Arial" charset="0"/>
                <a:buChar char="•"/>
              </a:pPr>
              <a:r>
                <a:rPr lang="en-US" dirty="0">
                  <a:solidFill>
                    <a:srgbClr val="62706F"/>
                  </a:solidFill>
                </a:rPr>
                <a:t>Home health care</a:t>
              </a:r>
            </a:p>
            <a:p>
              <a:pPr marL="342900" indent="-342900">
                <a:buClr>
                  <a:srgbClr val="FDBA2E"/>
                </a:buClr>
                <a:buSzPct val="125000"/>
                <a:buFont typeface="Arial" charset="0"/>
                <a:buChar char="•"/>
              </a:pPr>
              <a:r>
                <a:rPr lang="en-US" dirty="0">
                  <a:solidFill>
                    <a:srgbClr val="62706F"/>
                  </a:solidFill>
                </a:rPr>
                <a:t>Hospice</a:t>
              </a:r>
            </a:p>
          </p:txBody>
        </p:sp>
        <p:cxnSp>
          <p:nvCxnSpPr>
            <p:cNvPr id="36" name="Straight Connector 35"/>
            <p:cNvCxnSpPr/>
            <p:nvPr/>
          </p:nvCxnSpPr>
          <p:spPr>
            <a:xfrm>
              <a:off x="716096" y="1881107"/>
              <a:ext cx="3117774"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16096" y="3654823"/>
              <a:ext cx="3117774"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4459658" y="1649868"/>
            <a:ext cx="4493842" cy="584775"/>
          </a:xfrm>
          <a:prstGeom prst="rect">
            <a:avLst/>
          </a:prstGeom>
          <a:noFill/>
        </p:spPr>
        <p:txBody>
          <a:bodyPr wrap="square" rtlCol="0">
            <a:spAutoFit/>
          </a:bodyPr>
          <a:lstStyle/>
          <a:p>
            <a:pPr lvl="0" eaLnBrk="0" hangingPunct="0">
              <a:spcBef>
                <a:spcPct val="20000"/>
              </a:spcBef>
            </a:pPr>
            <a:r>
              <a:rPr lang="en-US" sz="1600" cap="all" dirty="0">
                <a:solidFill>
                  <a:srgbClr val="FDBA2E"/>
                </a:solidFill>
                <a:ea typeface="Arial" charset="0"/>
                <a:cs typeface="Arial" charset="0"/>
              </a:rPr>
              <a:t>Patient costs for an </a:t>
            </a:r>
            <a:br>
              <a:rPr lang="en-US" sz="1600" cap="all" dirty="0">
                <a:solidFill>
                  <a:srgbClr val="FDBA2E"/>
                </a:solidFill>
                <a:ea typeface="Arial" charset="0"/>
                <a:cs typeface="Arial" charset="0"/>
              </a:rPr>
            </a:br>
            <a:r>
              <a:rPr lang="en-US" sz="1600" cap="all" dirty="0">
                <a:solidFill>
                  <a:srgbClr val="FDBA2E"/>
                </a:solidFill>
                <a:ea typeface="Arial" charset="0"/>
                <a:cs typeface="Arial" charset="0"/>
              </a:rPr>
              <a:t>in-hospital stay, 2019</a:t>
            </a:r>
          </a:p>
        </p:txBody>
      </p:sp>
      <p:graphicFrame>
        <p:nvGraphicFramePr>
          <p:cNvPr id="39" name="Table 38"/>
          <p:cNvGraphicFramePr>
            <a:graphicFrameLocks noGrp="1"/>
          </p:cNvGraphicFramePr>
          <p:nvPr>
            <p:extLst>
              <p:ext uri="{D42A27DB-BD31-4B8C-83A1-F6EECF244321}">
                <p14:modId xmlns:p14="http://schemas.microsoft.com/office/powerpoint/2010/main" val="3353579066"/>
              </p:ext>
            </p:extLst>
          </p:nvPr>
        </p:nvGraphicFramePr>
        <p:xfrm>
          <a:off x="4459656" y="2399304"/>
          <a:ext cx="4210620" cy="2425928"/>
        </p:xfrm>
        <a:graphic>
          <a:graphicData uri="http://schemas.openxmlformats.org/drawingml/2006/table">
            <a:tbl>
              <a:tblPr firstRow="1" bandRow="1">
                <a:tableStyleId>{5C22544A-7EE6-4342-B048-85BDC9FD1C3A}</a:tableStyleId>
              </a:tblPr>
              <a:tblGrid>
                <a:gridCol w="1687756">
                  <a:extLst>
                    <a:ext uri="{9D8B030D-6E8A-4147-A177-3AD203B41FA5}">
                      <a16:colId xmlns:a16="http://schemas.microsoft.com/office/drawing/2014/main" val="20000"/>
                    </a:ext>
                  </a:extLst>
                </a:gridCol>
                <a:gridCol w="2522864">
                  <a:extLst>
                    <a:ext uri="{9D8B030D-6E8A-4147-A177-3AD203B41FA5}">
                      <a16:colId xmlns:a16="http://schemas.microsoft.com/office/drawing/2014/main" val="20001"/>
                    </a:ext>
                  </a:extLst>
                </a:gridCol>
              </a:tblGrid>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Days 1−60</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$1,364</a:t>
                      </a:r>
                      <a:r>
                        <a:rPr lang="en-US" sz="2000" b="0" baseline="0" dirty="0">
                          <a:solidFill>
                            <a:srgbClr val="62706F"/>
                          </a:solidFill>
                          <a:latin typeface="Arial" charset="0"/>
                          <a:ea typeface="Arial" charset="0"/>
                          <a:cs typeface="Arial" charset="0"/>
                        </a:rPr>
                        <a:t> </a:t>
                      </a:r>
                      <a:r>
                        <a:rPr lang="en-US" sz="2000" b="0" dirty="0">
                          <a:solidFill>
                            <a:srgbClr val="62706F"/>
                          </a:solidFill>
                          <a:latin typeface="Arial" charset="0"/>
                          <a:ea typeface="Arial" charset="0"/>
                          <a:cs typeface="Arial" charset="0"/>
                        </a:rPr>
                        <a:t>deductible</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Days 61−90</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$341</a:t>
                      </a:r>
                      <a:r>
                        <a:rPr lang="en-US" sz="2000" b="0" baseline="0" dirty="0">
                          <a:solidFill>
                            <a:srgbClr val="62706F"/>
                          </a:solidFill>
                          <a:latin typeface="Arial" charset="0"/>
                          <a:ea typeface="Arial" charset="0"/>
                          <a:cs typeface="Arial" charset="0"/>
                        </a:rPr>
                        <a:t> </a:t>
                      </a:r>
                      <a:r>
                        <a:rPr lang="en-US" sz="2000" b="0" dirty="0">
                          <a:solidFill>
                            <a:srgbClr val="62706F"/>
                          </a:solidFill>
                          <a:latin typeface="Arial" charset="0"/>
                          <a:ea typeface="Arial" charset="0"/>
                          <a:cs typeface="Arial" charset="0"/>
                        </a:rPr>
                        <a:t>per day copay</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Days 91−150</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$682</a:t>
                      </a:r>
                      <a:r>
                        <a:rPr lang="en-US" sz="2000" b="0" baseline="0" dirty="0">
                          <a:solidFill>
                            <a:srgbClr val="62706F"/>
                          </a:solidFill>
                          <a:latin typeface="Arial" charset="0"/>
                          <a:ea typeface="Arial" charset="0"/>
                          <a:cs typeface="Arial" charset="0"/>
                        </a:rPr>
                        <a:t> </a:t>
                      </a:r>
                      <a:r>
                        <a:rPr lang="en-US" sz="2000" b="0" dirty="0">
                          <a:solidFill>
                            <a:srgbClr val="62706F"/>
                          </a:solidFill>
                          <a:latin typeface="Arial" charset="0"/>
                          <a:ea typeface="Arial" charset="0"/>
                          <a:cs typeface="Arial" charset="0"/>
                        </a:rPr>
                        <a:t>per day copay</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Days 150+</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rgbClr val="62706F"/>
                          </a:solidFill>
                          <a:latin typeface="Arial" charset="0"/>
                          <a:ea typeface="Arial" charset="0"/>
                          <a:cs typeface="Arial" charset="0"/>
                        </a:rPr>
                        <a:t>All costs</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47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5753763" cy="717506"/>
          </a:xfrm>
        </p:spPr>
        <p:txBody>
          <a:bodyPr/>
          <a:lstStyle/>
          <a:p>
            <a:r>
              <a:rPr lang="en-US" dirty="0"/>
              <a:t>Option 1 – Medicare Part B: Medical Insurance</a:t>
            </a:r>
          </a:p>
        </p:txBody>
      </p:sp>
      <p:sp>
        <p:nvSpPr>
          <p:cNvPr id="23" name="TextBox 8"/>
          <p:cNvSpPr txBox="1">
            <a:spLocks noChangeArrowheads="1"/>
          </p:cNvSpPr>
          <p:nvPr/>
        </p:nvSpPr>
        <p:spPr bwMode="auto">
          <a:xfrm>
            <a:off x="486307" y="625150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Medicare.gov, October 2018.</a:t>
            </a:r>
          </a:p>
        </p:txBody>
      </p:sp>
      <p:grpSp>
        <p:nvGrpSpPr>
          <p:cNvPr id="4" name="Group 3"/>
          <p:cNvGrpSpPr/>
          <p:nvPr/>
        </p:nvGrpSpPr>
        <p:grpSpPr>
          <a:xfrm>
            <a:off x="623888" y="2399304"/>
            <a:ext cx="3298117" cy="2104221"/>
            <a:chOff x="623888" y="1881107"/>
            <a:chExt cx="3298117" cy="2104221"/>
          </a:xfrm>
        </p:grpSpPr>
        <p:sp>
          <p:nvSpPr>
            <p:cNvPr id="17" name="Text Placeholder 5"/>
            <p:cNvSpPr txBox="1">
              <a:spLocks/>
            </p:cNvSpPr>
            <p:nvPr/>
          </p:nvSpPr>
          <p:spPr>
            <a:xfrm>
              <a:off x="623888" y="2022858"/>
              <a:ext cx="3298117" cy="1892414"/>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dirty="0">
                  <a:solidFill>
                    <a:srgbClr val="62706F"/>
                  </a:solidFill>
                </a:rPr>
                <a:t>Doctors/providers</a:t>
              </a:r>
            </a:p>
            <a:p>
              <a:pPr marL="342900" indent="-342900">
                <a:buClr>
                  <a:srgbClr val="FDBA2E"/>
                </a:buClr>
                <a:buSzPct val="125000"/>
                <a:buFont typeface="Arial" charset="0"/>
                <a:buChar char="•"/>
              </a:pPr>
              <a:r>
                <a:rPr lang="en-US" dirty="0">
                  <a:solidFill>
                    <a:srgbClr val="62706F"/>
                  </a:solidFill>
                </a:rPr>
                <a:t>Preventive benefits</a:t>
              </a:r>
            </a:p>
            <a:p>
              <a:pPr marL="342900" indent="-342900">
                <a:buClr>
                  <a:srgbClr val="FDBA2E"/>
                </a:buClr>
                <a:buSzPct val="125000"/>
                <a:buFont typeface="Arial" charset="0"/>
                <a:buChar char="•"/>
              </a:pPr>
              <a:r>
                <a:rPr lang="en-US" dirty="0">
                  <a:solidFill>
                    <a:srgbClr val="62706F"/>
                  </a:solidFill>
                </a:rPr>
                <a:t>Durable medical equipment</a:t>
              </a:r>
            </a:p>
            <a:p>
              <a:pPr marL="342900" indent="-342900">
                <a:buClr>
                  <a:srgbClr val="FDBA2E"/>
                </a:buClr>
                <a:buSzPct val="125000"/>
                <a:buFont typeface="Arial" charset="0"/>
                <a:buChar char="•"/>
              </a:pPr>
              <a:r>
                <a:rPr lang="en-US" dirty="0">
                  <a:solidFill>
                    <a:srgbClr val="62706F"/>
                  </a:solidFill>
                </a:rPr>
                <a:t>Outpatient services</a:t>
              </a:r>
            </a:p>
          </p:txBody>
        </p:sp>
        <p:cxnSp>
          <p:nvCxnSpPr>
            <p:cNvPr id="25" name="Straight Connector 24"/>
            <p:cNvCxnSpPr/>
            <p:nvPr/>
          </p:nvCxnSpPr>
          <p:spPr>
            <a:xfrm>
              <a:off x="716096" y="1881107"/>
              <a:ext cx="3117774"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16096" y="3985328"/>
              <a:ext cx="3117774"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4459658" y="1882714"/>
            <a:ext cx="4493842" cy="338554"/>
          </a:xfrm>
          <a:prstGeom prst="rect">
            <a:avLst/>
          </a:prstGeom>
          <a:noFill/>
        </p:spPr>
        <p:txBody>
          <a:bodyPr wrap="square" rtlCol="0">
            <a:spAutoFit/>
          </a:bodyPr>
          <a:lstStyle/>
          <a:p>
            <a:pPr lvl="0" eaLnBrk="0" hangingPunct="0">
              <a:spcBef>
                <a:spcPct val="20000"/>
              </a:spcBef>
            </a:pPr>
            <a:r>
              <a:rPr lang="en-US" sz="1600" cap="all" dirty="0">
                <a:solidFill>
                  <a:srgbClr val="FDBA2E"/>
                </a:solidFill>
                <a:ea typeface="Arial" charset="0"/>
                <a:cs typeface="Arial" charset="0"/>
              </a:rPr>
              <a:t>Individual pays, 2019</a:t>
            </a:r>
          </a:p>
        </p:txBody>
      </p:sp>
      <p:graphicFrame>
        <p:nvGraphicFramePr>
          <p:cNvPr id="2" name="Table 1"/>
          <p:cNvGraphicFramePr>
            <a:graphicFrameLocks noGrp="1"/>
          </p:cNvGraphicFramePr>
          <p:nvPr>
            <p:extLst>
              <p:ext uri="{D42A27DB-BD31-4B8C-83A1-F6EECF244321}">
                <p14:modId xmlns:p14="http://schemas.microsoft.com/office/powerpoint/2010/main" val="4270463890"/>
              </p:ext>
            </p:extLst>
          </p:nvPr>
        </p:nvGraphicFramePr>
        <p:xfrm>
          <a:off x="4459656" y="2399304"/>
          <a:ext cx="4210619" cy="1914004"/>
        </p:xfrm>
        <a:graphic>
          <a:graphicData uri="http://schemas.openxmlformats.org/drawingml/2006/table">
            <a:tbl>
              <a:tblPr firstRow="1" bandRow="1">
                <a:tableStyleId>{5C22544A-7EE6-4342-B048-85BDC9FD1C3A}</a:tableStyleId>
              </a:tblPr>
              <a:tblGrid>
                <a:gridCol w="4210619">
                  <a:extLst>
                    <a:ext uri="{9D8B030D-6E8A-4147-A177-3AD203B41FA5}">
                      <a16:colId xmlns:a16="http://schemas.microsoft.com/office/drawing/2014/main" val="20000"/>
                    </a:ext>
                  </a:extLst>
                </a:gridCol>
              </a:tblGrid>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Monthly premium (based on MAGI)</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$185 deductible</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20% coinsurance on doctors’ services and outpatient care</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0097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17" name="Text Placeholder 3"/>
          <p:cNvSpPr>
            <a:spLocks noGrp="1"/>
          </p:cNvSpPr>
          <p:nvPr>
            <p:ph type="body" sz="quarter" idx="11"/>
          </p:nvPr>
        </p:nvSpPr>
        <p:spPr>
          <a:xfrm>
            <a:off x="623888" y="987172"/>
            <a:ext cx="7918450" cy="717506"/>
          </a:xfrm>
        </p:spPr>
        <p:txBody>
          <a:bodyPr/>
          <a:lstStyle/>
          <a:p>
            <a:r>
              <a:rPr lang="en-US" dirty="0"/>
              <a:t>Option 1 – Medicare Part B: Monthly Premiums</a:t>
            </a:r>
          </a:p>
        </p:txBody>
      </p:sp>
      <p:sp>
        <p:nvSpPr>
          <p:cNvPr id="18" name="TextBox 8"/>
          <p:cNvSpPr txBox="1">
            <a:spLocks noChangeArrowheads="1"/>
          </p:cNvSpPr>
          <p:nvPr/>
        </p:nvSpPr>
        <p:spPr bwMode="auto">
          <a:xfrm>
            <a:off x="486307" y="625150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Medicare.gov, October 2018.</a:t>
            </a:r>
          </a:p>
        </p:txBody>
      </p:sp>
      <p:grpSp>
        <p:nvGrpSpPr>
          <p:cNvPr id="20" name="Group 19"/>
          <p:cNvGrpSpPr/>
          <p:nvPr/>
        </p:nvGrpSpPr>
        <p:grpSpPr>
          <a:xfrm>
            <a:off x="862560" y="1418257"/>
            <a:ext cx="7438558" cy="338554"/>
            <a:chOff x="702906" y="1882714"/>
            <a:chExt cx="7438558" cy="338554"/>
          </a:xfrm>
        </p:grpSpPr>
        <p:sp>
          <p:nvSpPr>
            <p:cNvPr id="21" name="TextBox 20"/>
            <p:cNvSpPr txBox="1"/>
            <p:nvPr/>
          </p:nvSpPr>
          <p:spPr>
            <a:xfrm>
              <a:off x="702906" y="1882714"/>
              <a:ext cx="4493842" cy="338554"/>
            </a:xfrm>
            <a:prstGeom prst="rect">
              <a:avLst/>
            </a:prstGeom>
            <a:noFill/>
          </p:spPr>
          <p:txBody>
            <a:bodyPr wrap="square" rtlCol="0">
              <a:spAutoFit/>
            </a:bodyPr>
            <a:lstStyle/>
            <a:p>
              <a:pPr lvl="0" eaLnBrk="0" hangingPunct="0">
                <a:spcBef>
                  <a:spcPct val="20000"/>
                </a:spcBef>
              </a:pPr>
              <a:r>
                <a:rPr lang="en-US" sz="1600" cap="all" dirty="0">
                  <a:solidFill>
                    <a:srgbClr val="FDBA2E"/>
                  </a:solidFill>
                  <a:ea typeface="Arial" charset="0"/>
                  <a:cs typeface="Arial" charset="0"/>
                </a:rPr>
                <a:t>If Your Yearly Income in 2017 was:</a:t>
              </a:r>
            </a:p>
          </p:txBody>
        </p:sp>
        <p:sp>
          <p:nvSpPr>
            <p:cNvPr id="24" name="TextBox 23"/>
            <p:cNvSpPr txBox="1"/>
            <p:nvPr/>
          </p:nvSpPr>
          <p:spPr>
            <a:xfrm>
              <a:off x="6299474" y="1882714"/>
              <a:ext cx="1841990" cy="338554"/>
            </a:xfrm>
            <a:prstGeom prst="rect">
              <a:avLst/>
            </a:prstGeom>
            <a:noFill/>
          </p:spPr>
          <p:txBody>
            <a:bodyPr wrap="square" rtlCol="0">
              <a:spAutoFit/>
            </a:bodyPr>
            <a:lstStyle/>
            <a:p>
              <a:pPr lvl="0" eaLnBrk="0" hangingPunct="0">
                <a:spcBef>
                  <a:spcPct val="20000"/>
                </a:spcBef>
              </a:pPr>
              <a:r>
                <a:rPr lang="en-US" sz="1600" cap="all" dirty="0">
                  <a:solidFill>
                    <a:srgbClr val="FDBA2E"/>
                  </a:solidFill>
                  <a:ea typeface="Arial" charset="0"/>
                  <a:cs typeface="Arial" charset="0"/>
                </a:rPr>
                <a:t>You pay (2019)</a:t>
              </a:r>
            </a:p>
          </p:txBody>
        </p:sp>
      </p:grpSp>
      <p:sp>
        <p:nvSpPr>
          <p:cNvPr id="25" name="TextBox 8"/>
          <p:cNvSpPr txBox="1">
            <a:spLocks noChangeArrowheads="1"/>
          </p:cNvSpPr>
          <p:nvPr/>
        </p:nvSpPr>
        <p:spPr bwMode="auto">
          <a:xfrm>
            <a:off x="887037" y="5779072"/>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i="1" dirty="0">
                <a:solidFill>
                  <a:srgbClr val="000000"/>
                </a:solidFill>
                <a:latin typeface="Arial" panose="020B0604020202020204" pitchFamily="34" charset="0"/>
                <a:cs typeface="Arial" pitchFamily="34" charset="0"/>
              </a:rPr>
              <a:t>*If protected with the hold-harmless provision, it's $130, on average.</a:t>
            </a:r>
          </a:p>
        </p:txBody>
      </p:sp>
      <p:graphicFrame>
        <p:nvGraphicFramePr>
          <p:cNvPr id="11" name="Table 10">
            <a:extLst>
              <a:ext uri="{FF2B5EF4-FFF2-40B4-BE49-F238E27FC236}">
                <a16:creationId xmlns:a16="http://schemas.microsoft.com/office/drawing/2014/main" id="{5BEAEB4C-C252-431B-B17D-E01ECFD5BC9A}"/>
              </a:ext>
            </a:extLst>
          </p:cNvPr>
          <p:cNvGraphicFramePr>
            <a:graphicFrameLocks noGrp="1"/>
          </p:cNvGraphicFramePr>
          <p:nvPr>
            <p:extLst>
              <p:ext uri="{D42A27DB-BD31-4B8C-83A1-F6EECF244321}">
                <p14:modId xmlns:p14="http://schemas.microsoft.com/office/powerpoint/2010/main" val="908309297"/>
              </p:ext>
            </p:extLst>
          </p:nvPr>
        </p:nvGraphicFramePr>
        <p:xfrm>
          <a:off x="966782" y="1762292"/>
          <a:ext cx="7218224" cy="4004652"/>
        </p:xfrm>
        <a:graphic>
          <a:graphicData uri="http://schemas.openxmlformats.org/drawingml/2006/table">
            <a:tbl>
              <a:tblPr firstRow="1" bandRow="1">
                <a:tableStyleId>{5C22544A-7EE6-4342-B048-85BDC9FD1C3A}</a:tableStyleId>
              </a:tblPr>
              <a:tblGrid>
                <a:gridCol w="2811477">
                  <a:extLst>
                    <a:ext uri="{9D8B030D-6E8A-4147-A177-3AD203B41FA5}">
                      <a16:colId xmlns:a16="http://schemas.microsoft.com/office/drawing/2014/main" val="20000"/>
                    </a:ext>
                  </a:extLst>
                </a:gridCol>
                <a:gridCol w="2831335">
                  <a:extLst>
                    <a:ext uri="{9D8B030D-6E8A-4147-A177-3AD203B41FA5}">
                      <a16:colId xmlns:a16="http://schemas.microsoft.com/office/drawing/2014/main" val="20001"/>
                    </a:ext>
                  </a:extLst>
                </a:gridCol>
                <a:gridCol w="1575412">
                  <a:extLst>
                    <a:ext uri="{9D8B030D-6E8A-4147-A177-3AD203B41FA5}">
                      <a16:colId xmlns:a16="http://schemas.microsoft.com/office/drawing/2014/main" val="20002"/>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Filed individual tax return</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Filed joint tax return</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extLst>
                  <a:ext uri="{0D108BD9-81ED-4DB2-BD59-A6C34878D82A}">
                    <a16:rowId xmlns:a16="http://schemas.microsoft.com/office/drawing/2014/main" val="10000"/>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$85,000 or less</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$170,000 or less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$135.50*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$85,001−$107,000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$170,001 - $214,000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$189.60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$107,001−$133,500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$214,001 - $267,000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$270.90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$133,501−$160,000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$267,001 - $320,000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$352.20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$160,001−$499,999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$320,001 - $749,999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$433.40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7664740"/>
                  </a:ext>
                </a:extLst>
              </a:tr>
              <a:tr h="6064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above $500,000 </a:t>
                      </a:r>
                    </a:p>
                  </a:txBody>
                  <a:tcPr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above $750,000 </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$460.50</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979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Option 1 – Medicare Part D: Prescription Drug Coverage</a:t>
            </a:r>
          </a:p>
        </p:txBody>
      </p:sp>
      <p:sp>
        <p:nvSpPr>
          <p:cNvPr id="17" name="Text Placeholder 5"/>
          <p:cNvSpPr txBox="1">
            <a:spLocks/>
          </p:cNvSpPr>
          <p:nvPr/>
        </p:nvSpPr>
        <p:spPr>
          <a:xfrm>
            <a:off x="623888" y="2122414"/>
            <a:ext cx="8329612" cy="350720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dirty="0">
                <a:solidFill>
                  <a:srgbClr val="62706F"/>
                </a:solidFill>
              </a:rPr>
              <a:t>Available two ways:</a:t>
            </a:r>
          </a:p>
          <a:p>
            <a:pPr marL="800100" lvl="1" indent="-342900">
              <a:buClr>
                <a:srgbClr val="FDBA2E"/>
              </a:buClr>
              <a:buSzPct val="125000"/>
              <a:buFont typeface=".AppleSystemUIFont" charset="-120"/>
              <a:buChar char="−"/>
            </a:pPr>
            <a:r>
              <a:rPr lang="en-US" sz="1600" dirty="0">
                <a:solidFill>
                  <a:srgbClr val="62706F"/>
                </a:solidFill>
              </a:rPr>
              <a:t>Stand-alone Prescription Drug Plans (PDPs)</a:t>
            </a:r>
          </a:p>
          <a:p>
            <a:pPr marL="800100" lvl="1" indent="-342900">
              <a:buClr>
                <a:srgbClr val="FDBA2E"/>
              </a:buClr>
              <a:buSzPct val="125000"/>
              <a:buFont typeface=".AppleSystemUIFont" charset="-120"/>
              <a:buChar char="−"/>
            </a:pPr>
            <a:r>
              <a:rPr lang="en-US" sz="1600" dirty="0">
                <a:solidFill>
                  <a:srgbClr val="62706F"/>
                </a:solidFill>
              </a:rPr>
              <a:t>Through Medicare Advantage Plans (MAPDs)</a:t>
            </a:r>
          </a:p>
          <a:p>
            <a:pPr marL="342900" indent="-342900">
              <a:buClr>
                <a:srgbClr val="FDBA2E"/>
              </a:buClr>
              <a:buSzPct val="125000"/>
              <a:buFont typeface="Arial" charset="0"/>
              <a:buChar char="•"/>
            </a:pPr>
            <a:endParaRPr lang="en-US" dirty="0">
              <a:solidFill>
                <a:srgbClr val="62706F"/>
              </a:solidFill>
            </a:endParaRPr>
          </a:p>
          <a:p>
            <a:pPr marL="342900" indent="-342900">
              <a:buClr>
                <a:srgbClr val="FDBA2E"/>
              </a:buClr>
              <a:buSzPct val="125000"/>
              <a:buFont typeface="Arial" charset="0"/>
              <a:buChar char="•"/>
            </a:pPr>
            <a:r>
              <a:rPr lang="en-US" dirty="0">
                <a:solidFill>
                  <a:srgbClr val="62706F"/>
                </a:solidFill>
              </a:rPr>
              <a:t>ALL people with Medicare can get Part D</a:t>
            </a:r>
          </a:p>
          <a:p>
            <a:pPr marL="342900" indent="-342900">
              <a:buClr>
                <a:srgbClr val="FDBA2E"/>
              </a:buClr>
              <a:buSzPct val="125000"/>
              <a:buFont typeface="Arial" charset="0"/>
              <a:buChar char="•"/>
            </a:pPr>
            <a:endParaRPr lang="en-US" dirty="0">
              <a:solidFill>
                <a:srgbClr val="62706F"/>
              </a:solidFill>
            </a:endParaRPr>
          </a:p>
          <a:p>
            <a:pPr marL="342900" indent="-342900">
              <a:buClr>
                <a:srgbClr val="FDBA2E"/>
              </a:buClr>
              <a:buSzPct val="125000"/>
              <a:buFont typeface="Arial" charset="0"/>
              <a:buChar char="•"/>
            </a:pPr>
            <a:r>
              <a:rPr lang="en-US" dirty="0">
                <a:solidFill>
                  <a:srgbClr val="62706F"/>
                </a:solidFill>
              </a:rPr>
              <a:t>Open Enrollment October 15 to December 7:</a:t>
            </a:r>
          </a:p>
          <a:p>
            <a:pPr marL="800100" lvl="1" indent="-342900">
              <a:buClr>
                <a:srgbClr val="FDBA2E"/>
              </a:buClr>
              <a:buSzPct val="125000"/>
              <a:buFont typeface=".AppleSystemUIFont" charset="-120"/>
              <a:buChar char="−"/>
            </a:pPr>
            <a:r>
              <a:rPr lang="en-US" sz="1600" dirty="0">
                <a:solidFill>
                  <a:srgbClr val="62706F"/>
                </a:solidFill>
              </a:rPr>
              <a:t>Other enrollment times based on circumstance</a:t>
            </a:r>
          </a:p>
          <a:p>
            <a:pPr marL="800100" lvl="1" indent="-342900">
              <a:buClr>
                <a:srgbClr val="FDBA2E"/>
              </a:buClr>
              <a:buSzPct val="125000"/>
              <a:buFont typeface=".AppleSystemUIFont" charset="-120"/>
              <a:buChar char="−"/>
            </a:pPr>
            <a:r>
              <a:rPr lang="en-US" sz="1600" dirty="0">
                <a:solidFill>
                  <a:srgbClr val="62706F"/>
                </a:solidFill>
              </a:rPr>
              <a:t>Coverage begins January 1</a:t>
            </a:r>
          </a:p>
        </p:txBody>
      </p:sp>
      <p:cxnSp>
        <p:nvCxnSpPr>
          <p:cNvPr id="25" name="Straight Connector 24"/>
          <p:cNvCxnSpPr/>
          <p:nvPr/>
        </p:nvCxnSpPr>
        <p:spPr>
          <a:xfrm>
            <a:off x="716096" y="3247602"/>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16096" y="3996749"/>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16096" y="5296738"/>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16096" y="1969645"/>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3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1635"/>
            <a:ext cx="7886700" cy="742913"/>
          </a:xfrm>
        </p:spPr>
        <p:txBody>
          <a:bodyPr/>
          <a:lstStyle/>
          <a:p>
            <a:r>
              <a:rPr lang="en-US" dirty="0"/>
              <a:t>Important things to keep in mind</a:t>
            </a:r>
          </a:p>
        </p:txBody>
      </p:sp>
      <p:sp>
        <p:nvSpPr>
          <p:cNvPr id="3" name="Text Placeholder 2"/>
          <p:cNvSpPr>
            <a:spLocks noGrp="1"/>
          </p:cNvSpPr>
          <p:nvPr>
            <p:ph type="body" sz="quarter" idx="10"/>
          </p:nvPr>
        </p:nvSpPr>
        <p:spPr>
          <a:xfrm>
            <a:off x="702644" y="1570048"/>
            <a:ext cx="7690585" cy="525461"/>
          </a:xfrm>
        </p:spPr>
        <p:txBody>
          <a:bodyPr/>
          <a:lstStyle/>
          <a:p>
            <a:r>
              <a:rPr lang="en-US" dirty="0"/>
              <a:t>• Not a deposit • Not FDIC or  NCUSIF insured • Not guaranteed by the institution  </a:t>
            </a:r>
            <a:br>
              <a:rPr lang="en-US" dirty="0"/>
            </a:br>
            <a:r>
              <a:rPr lang="en-US" dirty="0"/>
              <a:t>• Not insured by any federal government agency • May lose value</a:t>
            </a:r>
          </a:p>
        </p:txBody>
      </p:sp>
      <p:sp>
        <p:nvSpPr>
          <p:cNvPr id="4" name="Text Placeholder 3"/>
          <p:cNvSpPr>
            <a:spLocks noGrp="1"/>
          </p:cNvSpPr>
          <p:nvPr>
            <p:ph type="body" sz="quarter" idx="11"/>
          </p:nvPr>
        </p:nvSpPr>
        <p:spPr>
          <a:xfrm>
            <a:off x="623888" y="2341836"/>
            <a:ext cx="7891462" cy="3837580"/>
          </a:xfrm>
        </p:spPr>
        <p:txBody>
          <a:bodyPr/>
          <a:lstStyle/>
          <a:p>
            <a:r>
              <a:rPr lang="en-US" dirty="0"/>
              <a:t>This material is not a recommendation to buy, sell, hold or roll over any asset, adopt an investment strategy, retain a specific investment manager or use a particular account type. It does not take into account the specific investment objectives, tax </a:t>
            </a:r>
            <a:br>
              <a:rPr lang="en-US" dirty="0"/>
            </a:br>
            <a:r>
              <a:rPr lang="en-US" dirty="0"/>
              <a:t>and financial condition, or particular needs of any specific person. Investors should work with their financial professional to discuss their specific situation.</a:t>
            </a:r>
          </a:p>
          <a:p>
            <a:pPr>
              <a:spcBef>
                <a:spcPts val="0"/>
              </a:spcBef>
              <a:spcAft>
                <a:spcPts val="600"/>
              </a:spcAft>
            </a:pPr>
            <a:r>
              <a:rPr lang="en-US" dirty="0"/>
              <a:t>This material should be regarded as educational information on health care and is not intended to provide specific advice. </a:t>
            </a:r>
            <a:br>
              <a:rPr lang="en-US" dirty="0"/>
            </a:br>
            <a:r>
              <a:rPr lang="en-US" dirty="0"/>
              <a:t>If you have questions regarding your particular situation, you should contact your legal or tax advisors.</a:t>
            </a:r>
          </a:p>
          <a:p>
            <a:r>
              <a:rPr lang="en-US" dirty="0">
                <a:latin typeface="Arial" panose="020B0604020202020204" pitchFamily="34" charset="0"/>
                <a:cs typeface="Arial" panose="020B0604020202020204" pitchFamily="34" charset="0"/>
              </a:rPr>
              <a:t>This information is general in nature and is not intended to be tax, legal, accounting or other professional advice. The information provided is based on current laws, which are subject to change at any time, and has not been endorsed by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any government agency.</a:t>
            </a:r>
            <a:endParaRPr lang="en-US" dirty="0"/>
          </a:p>
          <a:p>
            <a:r>
              <a:rPr lang="en-US" dirty="0"/>
              <a:t>Nationwide Investment Services Corporation (NISC), member FINRA, Columbus, OH. Nationwide Retirement Institute is </a:t>
            </a:r>
            <a:br>
              <a:rPr lang="en-US" dirty="0"/>
            </a:br>
            <a:r>
              <a:rPr lang="en-US" dirty="0"/>
              <a:t>a division of NISC.</a:t>
            </a:r>
          </a:p>
          <a:p>
            <a:r>
              <a:rPr lang="en-US" dirty="0"/>
              <a:t>Nationwide, the Nationwide N and Eagle, Nationwide is on your side and Nationwide Retirement Institute are service marks of Nationwide Mutual Insurance Company. © 2019 Nationwide</a:t>
            </a:r>
          </a:p>
          <a:p>
            <a:br>
              <a:rPr lang="en-US" b="1" dirty="0"/>
            </a:br>
            <a:r>
              <a:rPr lang="is-IS" b="1" dirty="0"/>
              <a:t>NFM-10373AO.22 (08/19)</a:t>
            </a:r>
            <a:endParaRPr lang="en-US" b="1" dirty="0"/>
          </a:p>
        </p:txBody>
      </p:sp>
      <p:sp>
        <p:nvSpPr>
          <p:cNvPr id="5" name="Slide Number Placeholder 4"/>
          <p:cNvSpPr>
            <a:spLocks noGrp="1"/>
          </p:cNvSpPr>
          <p:nvPr>
            <p:ph type="sldNum" sz="quarter" idx="4"/>
          </p:nvPr>
        </p:nvSpPr>
        <p:spPr/>
        <p:txBody>
          <a:bodyPr/>
          <a:lstStyle/>
          <a:p>
            <a:fld id="{7D0E1C95-8D5A-2245-83ED-DCE907925895}" type="slidenum">
              <a:rPr lang="en-US" smtClean="0"/>
              <a:pPr/>
              <a:t>2</a:t>
            </a:fld>
            <a:endParaRPr lang="en-US" dirty="0"/>
          </a:p>
        </p:txBody>
      </p:sp>
    </p:spTree>
    <p:extLst>
      <p:ext uri="{BB962C8B-B14F-4D97-AF65-F5344CB8AC3E}">
        <p14:creationId xmlns:p14="http://schemas.microsoft.com/office/powerpoint/2010/main" val="617780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111" name="Text Placeholder 3"/>
          <p:cNvSpPr>
            <a:spLocks noGrp="1"/>
          </p:cNvSpPr>
          <p:nvPr>
            <p:ph type="body" sz="quarter" idx="11"/>
          </p:nvPr>
        </p:nvSpPr>
        <p:spPr>
          <a:xfrm>
            <a:off x="623888" y="987172"/>
            <a:ext cx="7918450" cy="555189"/>
          </a:xfrm>
        </p:spPr>
        <p:txBody>
          <a:bodyPr/>
          <a:lstStyle/>
          <a:p>
            <a:r>
              <a:rPr lang="en-US" dirty="0"/>
              <a:t>Option 1 – Medicare Part D: Prescription Drug Coverage (2019)</a:t>
            </a:r>
          </a:p>
        </p:txBody>
      </p:sp>
      <p:sp>
        <p:nvSpPr>
          <p:cNvPr id="112" name="AutoShape 18"/>
          <p:cNvSpPr>
            <a:spLocks noChangeArrowheads="1"/>
          </p:cNvSpPr>
          <p:nvPr/>
        </p:nvSpPr>
        <p:spPr bwMode="auto">
          <a:xfrm rot="2609181">
            <a:off x="5702851" y="5552454"/>
            <a:ext cx="221039" cy="306972"/>
          </a:xfrm>
          <a:prstGeom prst="rtTriangle">
            <a:avLst/>
          </a:prstGeom>
          <a:solidFill>
            <a:schemeClr val="bg1"/>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sp>
        <p:nvSpPr>
          <p:cNvPr id="113" name="Line 37"/>
          <p:cNvSpPr>
            <a:spLocks noChangeShapeType="1"/>
          </p:cNvSpPr>
          <p:nvPr/>
        </p:nvSpPr>
        <p:spPr bwMode="auto">
          <a:xfrm>
            <a:off x="3160906" y="5547463"/>
            <a:ext cx="2471614" cy="0"/>
          </a:xfrm>
          <a:prstGeom prst="line">
            <a:avLst/>
          </a:prstGeom>
          <a:noFill/>
          <a:ln w="28575">
            <a:noFill/>
            <a:round/>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sp>
        <p:nvSpPr>
          <p:cNvPr id="122" name="AutoShape 38"/>
          <p:cNvSpPr>
            <a:spLocks noChangeArrowheads="1"/>
          </p:cNvSpPr>
          <p:nvPr/>
        </p:nvSpPr>
        <p:spPr bwMode="auto">
          <a:xfrm rot="2609181">
            <a:off x="5698934" y="2132225"/>
            <a:ext cx="221055" cy="199730"/>
          </a:xfrm>
          <a:prstGeom prst="rtTriangle">
            <a:avLst/>
          </a:prstGeom>
          <a:solidFill>
            <a:schemeClr val="bg1"/>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sp>
        <p:nvSpPr>
          <p:cNvPr id="123" name="Line 33"/>
          <p:cNvSpPr>
            <a:spLocks noChangeShapeType="1"/>
          </p:cNvSpPr>
          <p:nvPr/>
        </p:nvSpPr>
        <p:spPr bwMode="auto">
          <a:xfrm>
            <a:off x="3124264" y="5581045"/>
            <a:ext cx="2536280" cy="0"/>
          </a:xfrm>
          <a:prstGeom prst="line">
            <a:avLst/>
          </a:prstGeom>
          <a:noFill/>
          <a:ln w="28575">
            <a:solidFill>
              <a:schemeClr val="bg1"/>
            </a:solidFill>
            <a:round/>
            <a:headEnd/>
            <a:tailEnd/>
          </a:ln>
        </p:spPr>
        <p:txBody>
          <a:bodyPr wrap="none" anchor="ctr"/>
          <a:lstStyle/>
          <a:p>
            <a:pPr>
              <a:defRPr/>
            </a:pPr>
            <a:endParaRPr lang="en-US" sz="1800" dirty="0">
              <a:solidFill>
                <a:srgbClr val="000000"/>
              </a:solidFill>
              <a:latin typeface="Arial" pitchFamily="34" charset="0"/>
              <a:cs typeface="Arial" pitchFamily="34" charset="0"/>
            </a:endParaRPr>
          </a:p>
        </p:txBody>
      </p:sp>
      <p:sp>
        <p:nvSpPr>
          <p:cNvPr id="141" name="Line 33"/>
          <p:cNvSpPr>
            <a:spLocks noChangeShapeType="1"/>
          </p:cNvSpPr>
          <p:nvPr/>
        </p:nvSpPr>
        <p:spPr bwMode="auto">
          <a:xfrm>
            <a:off x="3134297" y="4469309"/>
            <a:ext cx="2495903" cy="0"/>
          </a:xfrm>
          <a:prstGeom prst="line">
            <a:avLst/>
          </a:prstGeom>
          <a:noFill/>
          <a:ln w="31750">
            <a:solidFill>
              <a:schemeClr val="bg1"/>
            </a:solidFill>
            <a:round/>
            <a:headEnd/>
            <a:tailEnd/>
          </a:ln>
        </p:spPr>
        <p:txBody>
          <a:bodyPr wrap="none" anchor="ctr"/>
          <a:lstStyle/>
          <a:p>
            <a:pPr>
              <a:defRPr/>
            </a:pPr>
            <a:endParaRPr lang="en-US" sz="1800" dirty="0">
              <a:solidFill>
                <a:srgbClr val="000000"/>
              </a:solidFill>
              <a:latin typeface="+mn-lt"/>
              <a:cs typeface="ＭＳ Ｐゴシック" charset="-128"/>
            </a:endParaRPr>
          </a:p>
        </p:txBody>
      </p:sp>
      <p:grpSp>
        <p:nvGrpSpPr>
          <p:cNvPr id="28" name="Group 27"/>
          <p:cNvGrpSpPr/>
          <p:nvPr/>
        </p:nvGrpSpPr>
        <p:grpSpPr>
          <a:xfrm>
            <a:off x="3160905" y="5631200"/>
            <a:ext cx="5670035" cy="384339"/>
            <a:chOff x="3160905" y="5631200"/>
            <a:chExt cx="5670035" cy="384339"/>
          </a:xfrm>
        </p:grpSpPr>
        <p:sp>
          <p:nvSpPr>
            <p:cNvPr id="115" name="Rectangle 20"/>
            <p:cNvSpPr>
              <a:spLocks noChangeArrowheads="1"/>
            </p:cNvSpPr>
            <p:nvPr/>
          </p:nvSpPr>
          <p:spPr bwMode="auto">
            <a:xfrm>
              <a:off x="3160905" y="5631200"/>
              <a:ext cx="2443653" cy="384339"/>
            </a:xfrm>
            <a:prstGeom prst="rect">
              <a:avLst/>
            </a:prstGeom>
            <a:solidFill>
              <a:srgbClr val="326295"/>
            </a:solidFill>
            <a:ln w="9525">
              <a:noFill/>
              <a:miter lim="800000"/>
              <a:headEnd/>
              <a:tailEnd/>
            </a:ln>
            <a:effectLst/>
          </p:spPr>
          <p:txBody>
            <a:bodyPr wrap="none" anchor="ctr"/>
            <a:lstStyle/>
            <a:p>
              <a:pPr marL="274320">
                <a:defRPr/>
              </a:pPr>
              <a:r>
                <a:rPr lang="en-US" sz="1200" dirty="0">
                  <a:solidFill>
                    <a:schemeClr val="bg1"/>
                  </a:solidFill>
                  <a:latin typeface="Arial" pitchFamily="34" charset="0"/>
                  <a:ea typeface="+mn-ea"/>
                  <a:cs typeface="Arial" pitchFamily="34" charset="0"/>
                </a:rPr>
                <a:t>100% Deductible</a:t>
              </a:r>
            </a:p>
          </p:txBody>
        </p:sp>
        <p:grpSp>
          <p:nvGrpSpPr>
            <p:cNvPr id="11" name="Group 10"/>
            <p:cNvGrpSpPr/>
            <p:nvPr/>
          </p:nvGrpSpPr>
          <p:grpSpPr>
            <a:xfrm>
              <a:off x="5701429" y="5684857"/>
              <a:ext cx="3129511" cy="277024"/>
              <a:chOff x="5701429" y="5654494"/>
              <a:chExt cx="3129511" cy="277024"/>
            </a:xfrm>
          </p:grpSpPr>
          <p:sp>
            <p:nvSpPr>
              <p:cNvPr id="116" name="Text Box 14"/>
              <p:cNvSpPr txBox="1">
                <a:spLocks noChangeArrowheads="1"/>
              </p:cNvSpPr>
              <p:nvPr/>
            </p:nvSpPr>
            <p:spPr bwMode="auto">
              <a:xfrm>
                <a:off x="5760512" y="5654494"/>
                <a:ext cx="3070428" cy="277024"/>
              </a:xfrm>
              <a:prstGeom prst="rect">
                <a:avLst/>
              </a:prstGeom>
              <a:noFill/>
              <a:ln w="9525">
                <a:noFill/>
                <a:miter lim="800000"/>
                <a:headEnd/>
                <a:tailEnd/>
              </a:ln>
            </p:spPr>
            <p:txBody>
              <a:bodyPr>
                <a:spAutoFit/>
              </a:bodyPr>
              <a:lstStyle/>
              <a:p>
                <a:pPr>
                  <a:defRPr/>
                </a:pPr>
                <a:r>
                  <a:rPr lang="en-US" sz="1200" b="1" dirty="0">
                    <a:solidFill>
                      <a:schemeClr val="tx1">
                        <a:lumMod val="75000"/>
                        <a:lumOff val="25000"/>
                      </a:schemeClr>
                    </a:solidFill>
                    <a:latin typeface="Arial" pitchFamily="34" charset="0"/>
                    <a:cs typeface="Arial" pitchFamily="34" charset="0"/>
                  </a:rPr>
                  <a:t>Beneficiary pays </a:t>
                </a:r>
                <a:r>
                  <a:rPr lang="en-US" sz="1200" dirty="0">
                    <a:solidFill>
                      <a:schemeClr val="tx1">
                        <a:lumMod val="75000"/>
                        <a:lumOff val="25000"/>
                      </a:schemeClr>
                    </a:solidFill>
                    <a:latin typeface="Arial" pitchFamily="34" charset="0"/>
                    <a:cs typeface="Arial" pitchFamily="34" charset="0"/>
                  </a:rPr>
                  <a:t>$415</a:t>
                </a:r>
              </a:p>
            </p:txBody>
          </p:sp>
          <p:sp>
            <p:nvSpPr>
              <p:cNvPr id="117" name="AutoShape 30"/>
              <p:cNvSpPr>
                <a:spLocks noChangeArrowheads="1"/>
              </p:cNvSpPr>
              <p:nvPr/>
            </p:nvSpPr>
            <p:spPr bwMode="auto">
              <a:xfrm rot="2609181">
                <a:off x="5701429" y="5670875"/>
                <a:ext cx="221038" cy="244263"/>
              </a:xfrm>
              <a:prstGeom prst="rtTriangle">
                <a:avLst/>
              </a:prstGeom>
              <a:solidFill>
                <a:srgbClr val="326295"/>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grpSp>
      <p:grpSp>
        <p:nvGrpSpPr>
          <p:cNvPr id="25" name="Group 24"/>
          <p:cNvGrpSpPr/>
          <p:nvPr/>
        </p:nvGrpSpPr>
        <p:grpSpPr>
          <a:xfrm>
            <a:off x="3160906" y="1895448"/>
            <a:ext cx="6105182" cy="811806"/>
            <a:chOff x="3160906" y="1895448"/>
            <a:chExt cx="6105182" cy="811806"/>
          </a:xfrm>
        </p:grpSpPr>
        <p:grpSp>
          <p:nvGrpSpPr>
            <p:cNvPr id="24" name="Group 23"/>
            <p:cNvGrpSpPr/>
            <p:nvPr/>
          </p:nvGrpSpPr>
          <p:grpSpPr>
            <a:xfrm>
              <a:off x="3160906" y="1895448"/>
              <a:ext cx="2446452" cy="811806"/>
              <a:chOff x="3160906" y="1895448"/>
              <a:chExt cx="2446452" cy="811806"/>
            </a:xfrm>
          </p:grpSpPr>
          <p:sp>
            <p:nvSpPr>
              <p:cNvPr id="134" name="Rectangle 24"/>
              <p:cNvSpPr>
                <a:spLocks noChangeArrowheads="1"/>
              </p:cNvSpPr>
              <p:nvPr/>
            </p:nvSpPr>
            <p:spPr bwMode="auto">
              <a:xfrm>
                <a:off x="3160906" y="1897059"/>
                <a:ext cx="2265234" cy="810195"/>
              </a:xfrm>
              <a:prstGeom prst="rect">
                <a:avLst/>
              </a:prstGeom>
              <a:solidFill>
                <a:srgbClr val="003B5C"/>
              </a:solidFill>
              <a:ln w="9525">
                <a:noFill/>
                <a:miter lim="800000"/>
                <a:headEnd/>
                <a:tailEnd/>
              </a:ln>
              <a:effectLst/>
            </p:spPr>
            <p:txBody>
              <a:bodyPr wrap="none" anchor="ctr" anchorCtr="1"/>
              <a:lstStyle/>
              <a:p>
                <a:pPr>
                  <a:lnSpc>
                    <a:spcPct val="80000"/>
                  </a:lnSpc>
                </a:pPr>
                <a:endParaRPr lang="en-US" sz="1400" b="1" dirty="0">
                  <a:solidFill>
                    <a:srgbClr val="FFFFFF"/>
                  </a:solidFill>
                  <a:latin typeface="Arial" pitchFamily="34" charset="0"/>
                  <a:cs typeface="Arial" pitchFamily="34" charset="0"/>
                </a:endParaRPr>
              </a:p>
              <a:p>
                <a:pPr marL="91440">
                  <a:lnSpc>
                    <a:spcPct val="80000"/>
                  </a:lnSpc>
                </a:pPr>
                <a:r>
                  <a:rPr lang="en-US" sz="1400" b="1" dirty="0">
                    <a:solidFill>
                      <a:srgbClr val="FFFFFF"/>
                    </a:solidFill>
                    <a:latin typeface="Arial" pitchFamily="34" charset="0"/>
                    <a:cs typeface="Arial" pitchFamily="34" charset="0"/>
                  </a:rPr>
                  <a:t>95% </a:t>
                </a:r>
                <a:br>
                  <a:rPr lang="en-US" sz="1400" b="1" dirty="0">
                    <a:solidFill>
                      <a:srgbClr val="FFFFFF"/>
                    </a:solidFill>
                    <a:latin typeface="Arial" pitchFamily="34" charset="0"/>
                    <a:cs typeface="Arial" pitchFamily="34" charset="0"/>
                  </a:rPr>
                </a:br>
                <a:r>
                  <a:rPr lang="en-US" sz="1400" b="1" dirty="0">
                    <a:solidFill>
                      <a:srgbClr val="FFFFFF"/>
                    </a:solidFill>
                    <a:latin typeface="Arial" pitchFamily="34" charset="0"/>
                    <a:cs typeface="Arial" pitchFamily="34" charset="0"/>
                  </a:rPr>
                  <a:t>Medicare benefit</a:t>
                </a:r>
              </a:p>
              <a:p>
                <a:pPr marL="91440">
                  <a:lnSpc>
                    <a:spcPct val="80000"/>
                  </a:lnSpc>
                </a:pPr>
                <a:r>
                  <a:rPr lang="en-US" sz="1200" dirty="0">
                    <a:solidFill>
                      <a:srgbClr val="FFFFFF"/>
                    </a:solidFill>
                    <a:latin typeface="Arial" pitchFamily="34" charset="0"/>
                    <a:cs typeface="Arial" pitchFamily="34" charset="0"/>
                  </a:rPr>
                  <a:t>(catastrophic coverage)</a:t>
                </a:r>
              </a:p>
              <a:p>
                <a:pPr>
                  <a:lnSpc>
                    <a:spcPct val="80000"/>
                  </a:lnSpc>
                </a:pPr>
                <a:endParaRPr lang="en-US" sz="1200" dirty="0">
                  <a:solidFill>
                    <a:schemeClr val="bg1"/>
                  </a:solidFill>
                  <a:latin typeface="Arial" pitchFamily="34" charset="0"/>
                  <a:cs typeface="Arial" pitchFamily="34" charset="0"/>
                </a:endParaRPr>
              </a:p>
            </p:txBody>
          </p:sp>
          <p:sp>
            <p:nvSpPr>
              <p:cNvPr id="135" name="Rectangle 25"/>
              <p:cNvSpPr>
                <a:spLocks noChangeArrowheads="1"/>
              </p:cNvSpPr>
              <p:nvPr/>
            </p:nvSpPr>
            <p:spPr bwMode="auto">
              <a:xfrm>
                <a:off x="5424126" y="1895448"/>
                <a:ext cx="183232" cy="811806"/>
              </a:xfrm>
              <a:prstGeom prst="rect">
                <a:avLst/>
              </a:prstGeom>
              <a:solidFill>
                <a:srgbClr val="326295"/>
              </a:solidFill>
              <a:ln w="9525">
                <a:noFill/>
                <a:miter lim="800000"/>
                <a:headEnd/>
                <a:tailEnd/>
              </a:ln>
              <a:effectLst/>
            </p:spPr>
            <p:txBody>
              <a:bodyPr wrap="none" anchor="ctr"/>
              <a:lstStyle/>
              <a:p>
                <a:pPr>
                  <a:defRPr/>
                </a:pPr>
                <a:endParaRPr lang="en-US" sz="1800" dirty="0">
                  <a:solidFill>
                    <a:schemeClr val="bg1"/>
                  </a:solidFill>
                  <a:latin typeface="Arial" pitchFamily="34" charset="0"/>
                  <a:ea typeface="+mn-ea"/>
                  <a:cs typeface="Arial" pitchFamily="34" charset="0"/>
                </a:endParaRPr>
              </a:p>
            </p:txBody>
          </p:sp>
        </p:grpSp>
        <p:grpSp>
          <p:nvGrpSpPr>
            <p:cNvPr id="16" name="Group 15"/>
            <p:cNvGrpSpPr/>
            <p:nvPr/>
          </p:nvGrpSpPr>
          <p:grpSpPr>
            <a:xfrm>
              <a:off x="5701055" y="1913365"/>
              <a:ext cx="3565033" cy="461665"/>
              <a:chOff x="5701055" y="1913365"/>
              <a:chExt cx="3565033" cy="461665"/>
            </a:xfrm>
          </p:grpSpPr>
          <p:sp>
            <p:nvSpPr>
              <p:cNvPr id="136" name="Text Box 11"/>
              <p:cNvSpPr txBox="1">
                <a:spLocks noChangeArrowheads="1"/>
              </p:cNvSpPr>
              <p:nvPr/>
            </p:nvSpPr>
            <p:spPr bwMode="auto">
              <a:xfrm>
                <a:off x="5760512" y="1913365"/>
                <a:ext cx="3505576" cy="461665"/>
              </a:xfrm>
              <a:prstGeom prst="rect">
                <a:avLst/>
              </a:prstGeom>
              <a:noFill/>
              <a:ln w="9525">
                <a:noFill/>
                <a:miter lim="800000"/>
                <a:headEnd/>
                <a:tailEnd/>
              </a:ln>
            </p:spPr>
            <p:txBody>
              <a:bodyPr>
                <a:spAutoFit/>
              </a:bodyPr>
              <a:lstStyle/>
              <a:p>
                <a:r>
                  <a:rPr lang="en-US" sz="1200" b="1" dirty="0">
                    <a:solidFill>
                      <a:schemeClr val="tx1">
                        <a:lumMod val="75000"/>
                        <a:lumOff val="25000"/>
                      </a:schemeClr>
                    </a:solidFill>
                    <a:latin typeface="Arial" pitchFamily="34" charset="0"/>
                    <a:cs typeface="Arial" pitchFamily="34" charset="0"/>
                  </a:rPr>
                  <a:t>Beneficiary pays </a:t>
                </a:r>
                <a:r>
                  <a:rPr lang="en-US" sz="1200" dirty="0">
                    <a:solidFill>
                      <a:schemeClr val="tx1">
                        <a:lumMod val="75000"/>
                        <a:lumOff val="25000"/>
                      </a:schemeClr>
                    </a:solidFill>
                    <a:latin typeface="Arial" pitchFamily="34" charset="0"/>
                    <a:cs typeface="Arial" pitchFamily="34" charset="0"/>
                  </a:rPr>
                  <a:t>5% (min. co–pay)</a:t>
                </a:r>
              </a:p>
              <a:p>
                <a:r>
                  <a:rPr lang="en-US" sz="1200" dirty="0">
                    <a:solidFill>
                      <a:schemeClr val="tx1">
                        <a:lumMod val="75000"/>
                        <a:lumOff val="25000"/>
                      </a:schemeClr>
                    </a:solidFill>
                    <a:latin typeface="Arial" pitchFamily="34" charset="0"/>
                    <a:cs typeface="Arial" pitchFamily="34" charset="0"/>
                  </a:rPr>
                  <a:t>$3.40 generic or $8.50 brand</a:t>
                </a:r>
              </a:p>
            </p:txBody>
          </p:sp>
          <p:sp>
            <p:nvSpPr>
              <p:cNvPr id="137" name="AutoShape 30"/>
              <p:cNvSpPr>
                <a:spLocks noChangeArrowheads="1"/>
              </p:cNvSpPr>
              <p:nvPr/>
            </p:nvSpPr>
            <p:spPr bwMode="auto">
              <a:xfrm rot="2609181">
                <a:off x="5701055" y="2022066"/>
                <a:ext cx="221472" cy="244262"/>
              </a:xfrm>
              <a:prstGeom prst="rtTriangle">
                <a:avLst/>
              </a:prstGeom>
              <a:solidFill>
                <a:srgbClr val="326295"/>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grpSp>
      <p:grpSp>
        <p:nvGrpSpPr>
          <p:cNvPr id="142" name="Group 141"/>
          <p:cNvGrpSpPr/>
          <p:nvPr/>
        </p:nvGrpSpPr>
        <p:grpSpPr>
          <a:xfrm>
            <a:off x="731938" y="1826372"/>
            <a:ext cx="1666780" cy="605485"/>
            <a:chOff x="864458" y="1760112"/>
            <a:chExt cx="1666780" cy="605485"/>
          </a:xfrm>
        </p:grpSpPr>
        <p:sp>
          <p:nvSpPr>
            <p:cNvPr id="143" name="Oval 142"/>
            <p:cNvSpPr/>
            <p:nvPr/>
          </p:nvSpPr>
          <p:spPr>
            <a:xfrm>
              <a:off x="864458" y="1841113"/>
              <a:ext cx="185930" cy="185930"/>
            </a:xfrm>
            <a:prstGeom prst="ellipse">
              <a:avLst/>
            </a:prstGeom>
            <a:solidFill>
              <a:srgbClr val="32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4" name="Oval 143"/>
            <p:cNvSpPr/>
            <p:nvPr/>
          </p:nvSpPr>
          <p:spPr>
            <a:xfrm>
              <a:off x="864458" y="2121895"/>
              <a:ext cx="185930" cy="185930"/>
            </a:xfrm>
            <a:prstGeom prst="ellipse">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5" name="TextBox 144"/>
            <p:cNvSpPr txBox="1"/>
            <p:nvPr/>
          </p:nvSpPr>
          <p:spPr>
            <a:xfrm>
              <a:off x="1012874" y="1760112"/>
              <a:ext cx="917815" cy="338554"/>
            </a:xfrm>
            <a:prstGeom prst="rect">
              <a:avLst/>
            </a:prstGeom>
            <a:noFill/>
          </p:spPr>
          <p:txBody>
            <a:bodyPr wrap="none" rtlCol="0">
              <a:spAutoFit/>
            </a:bodyPr>
            <a:lstStyle/>
            <a:p>
              <a:r>
                <a:rPr lang="en-US" sz="1600" dirty="0">
                  <a:solidFill>
                    <a:srgbClr val="62706F"/>
                  </a:solidFill>
                </a:rPr>
                <a:t>You pay</a:t>
              </a:r>
              <a:endParaRPr lang="en-US" dirty="0"/>
            </a:p>
          </p:txBody>
        </p:sp>
        <p:sp>
          <p:nvSpPr>
            <p:cNvPr id="146" name="TextBox 145"/>
            <p:cNvSpPr txBox="1"/>
            <p:nvPr/>
          </p:nvSpPr>
          <p:spPr>
            <a:xfrm>
              <a:off x="1012874" y="2027043"/>
              <a:ext cx="1518364" cy="338554"/>
            </a:xfrm>
            <a:prstGeom prst="rect">
              <a:avLst/>
            </a:prstGeom>
            <a:noFill/>
          </p:spPr>
          <p:txBody>
            <a:bodyPr wrap="none" rtlCol="0">
              <a:spAutoFit/>
            </a:bodyPr>
            <a:lstStyle/>
            <a:p>
              <a:r>
                <a:rPr lang="en-US" sz="1600" dirty="0">
                  <a:solidFill>
                    <a:srgbClr val="62706F"/>
                  </a:solidFill>
                </a:rPr>
                <a:t>Medicare pays</a:t>
              </a:r>
              <a:endParaRPr lang="en-US" dirty="0"/>
            </a:p>
          </p:txBody>
        </p:sp>
      </p:grpSp>
      <p:sp>
        <p:nvSpPr>
          <p:cNvPr id="147" name="TextBox 8"/>
          <p:cNvSpPr txBox="1">
            <a:spLocks noChangeArrowheads="1"/>
          </p:cNvSpPr>
          <p:nvPr/>
        </p:nvSpPr>
        <p:spPr bwMode="auto">
          <a:xfrm>
            <a:off x="486307" y="6251503"/>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dirty="0">
                <a:solidFill>
                  <a:srgbClr val="000000"/>
                </a:solidFill>
                <a:latin typeface="Arial" panose="020B0604020202020204" pitchFamily="34" charset="0"/>
                <a:cs typeface="Arial" pitchFamily="34" charset="0"/>
              </a:rPr>
              <a:t>Source: </a:t>
            </a:r>
            <a:r>
              <a:rPr lang="en-US" sz="1000" dirty="0">
                <a:latin typeface="Arial" panose="020B0604020202020204" pitchFamily="34" charset="0"/>
                <a:cs typeface="Arial" panose="020B0604020202020204" pitchFamily="34" charset="0"/>
              </a:rPr>
              <a:t>Medicare.gov, October, 2018..</a:t>
            </a:r>
          </a:p>
        </p:txBody>
      </p:sp>
      <p:grpSp>
        <p:nvGrpSpPr>
          <p:cNvPr id="2" name="Group 1"/>
          <p:cNvGrpSpPr/>
          <p:nvPr/>
        </p:nvGrpSpPr>
        <p:grpSpPr>
          <a:xfrm>
            <a:off x="3160907" y="4327042"/>
            <a:ext cx="5649908" cy="1266275"/>
            <a:chOff x="3160907" y="4327042"/>
            <a:chExt cx="5649908" cy="1266275"/>
          </a:xfrm>
        </p:grpSpPr>
        <p:grpSp>
          <p:nvGrpSpPr>
            <p:cNvPr id="22" name="Group 21"/>
            <p:cNvGrpSpPr/>
            <p:nvPr/>
          </p:nvGrpSpPr>
          <p:grpSpPr>
            <a:xfrm>
              <a:off x="3160907" y="4484287"/>
              <a:ext cx="5649908" cy="1109030"/>
              <a:chOff x="3160907" y="4455487"/>
              <a:chExt cx="5649908" cy="1109030"/>
            </a:xfrm>
          </p:grpSpPr>
          <p:grpSp>
            <p:nvGrpSpPr>
              <p:cNvPr id="12" name="Group 11"/>
              <p:cNvGrpSpPr/>
              <p:nvPr/>
            </p:nvGrpSpPr>
            <p:grpSpPr>
              <a:xfrm>
                <a:off x="5702057" y="4837772"/>
                <a:ext cx="3108758" cy="461665"/>
                <a:chOff x="5702057" y="4837772"/>
                <a:chExt cx="3108758" cy="461665"/>
              </a:xfrm>
            </p:grpSpPr>
            <p:sp>
              <p:nvSpPr>
                <p:cNvPr id="125" name="AutoShape 30"/>
                <p:cNvSpPr>
                  <a:spLocks noChangeArrowheads="1"/>
                </p:cNvSpPr>
                <p:nvPr/>
              </p:nvSpPr>
              <p:spPr bwMode="auto">
                <a:xfrm rot="2609181">
                  <a:off x="5702057" y="4946473"/>
                  <a:ext cx="220311" cy="244262"/>
                </a:xfrm>
                <a:prstGeom prst="rtTriangle">
                  <a:avLst/>
                </a:prstGeom>
                <a:solidFill>
                  <a:srgbClr val="326295"/>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sp>
              <p:nvSpPr>
                <p:cNvPr id="128" name="Text Box 13"/>
                <p:cNvSpPr txBox="1">
                  <a:spLocks noChangeArrowheads="1"/>
                </p:cNvSpPr>
                <p:nvPr/>
              </p:nvSpPr>
              <p:spPr bwMode="auto">
                <a:xfrm>
                  <a:off x="5760512" y="4837772"/>
                  <a:ext cx="3050303" cy="461665"/>
                </a:xfrm>
                <a:prstGeom prst="rect">
                  <a:avLst/>
                </a:prstGeom>
                <a:noFill/>
                <a:ln w="9525">
                  <a:noFill/>
                  <a:miter lim="800000"/>
                  <a:headEnd/>
                  <a:tailEnd/>
                </a:ln>
              </p:spPr>
              <p:txBody>
                <a:bodyPr wrap="square">
                  <a:spAutoFit/>
                </a:bodyPr>
                <a:lstStyle/>
                <a:p>
                  <a:pPr>
                    <a:defRPr/>
                  </a:pPr>
                  <a:r>
                    <a:rPr lang="en-US" sz="1200" b="1" dirty="0">
                      <a:solidFill>
                        <a:schemeClr val="tx1">
                          <a:lumMod val="75000"/>
                          <a:lumOff val="25000"/>
                        </a:schemeClr>
                      </a:solidFill>
                      <a:latin typeface="Arial" pitchFamily="34" charset="0"/>
                      <a:cs typeface="Arial" pitchFamily="34" charset="0"/>
                    </a:rPr>
                    <a:t>Beneficiary pays</a:t>
                  </a:r>
                  <a:r>
                    <a:rPr lang="en-US" sz="1200" dirty="0">
                      <a:solidFill>
                        <a:schemeClr val="tx1">
                          <a:lumMod val="75000"/>
                          <a:lumOff val="25000"/>
                        </a:schemeClr>
                      </a:solidFill>
                      <a:latin typeface="Arial" pitchFamily="34" charset="0"/>
                      <a:cs typeface="Arial" pitchFamily="34" charset="0"/>
                    </a:rPr>
                    <a:t> 25% or flat co-pay amounts based on formulary</a:t>
                  </a:r>
                </a:p>
              </p:txBody>
            </p:sp>
          </p:grpSp>
          <p:grpSp>
            <p:nvGrpSpPr>
              <p:cNvPr id="18" name="Group 17"/>
              <p:cNvGrpSpPr/>
              <p:nvPr/>
            </p:nvGrpSpPr>
            <p:grpSpPr>
              <a:xfrm>
                <a:off x="3160907" y="4455487"/>
                <a:ext cx="2446452" cy="1109030"/>
                <a:chOff x="3160907" y="4455487"/>
                <a:chExt cx="2446452" cy="1109030"/>
              </a:xfrm>
            </p:grpSpPr>
            <p:sp>
              <p:nvSpPr>
                <p:cNvPr id="127" name="Rectangle 21"/>
                <p:cNvSpPr>
                  <a:spLocks noChangeArrowheads="1"/>
                </p:cNvSpPr>
                <p:nvPr/>
              </p:nvSpPr>
              <p:spPr bwMode="auto">
                <a:xfrm>
                  <a:off x="3160907" y="4459427"/>
                  <a:ext cx="1960766" cy="1105090"/>
                </a:xfrm>
                <a:prstGeom prst="rect">
                  <a:avLst/>
                </a:prstGeom>
                <a:solidFill>
                  <a:srgbClr val="003B5C"/>
                </a:solidFill>
                <a:ln w="9525">
                  <a:noFill/>
                  <a:miter lim="800000"/>
                  <a:headEnd/>
                  <a:tailEnd/>
                </a:ln>
                <a:effectLst/>
              </p:spPr>
              <p:txBody>
                <a:bodyPr wrap="none" anchor="ctr"/>
                <a:lstStyle/>
                <a:p>
                  <a:pPr marL="274320">
                    <a:lnSpc>
                      <a:spcPct val="80000"/>
                    </a:lnSpc>
                    <a:defRPr/>
                  </a:pPr>
                  <a:r>
                    <a:rPr lang="en-US" sz="1400" b="1" dirty="0">
                      <a:solidFill>
                        <a:srgbClr val="FFFFFF"/>
                      </a:solidFill>
                      <a:latin typeface="Arial" pitchFamily="34" charset="0"/>
                      <a:ea typeface="+mn-ea"/>
                      <a:cs typeface="Arial" pitchFamily="34" charset="0"/>
                    </a:rPr>
                    <a:t>75%</a:t>
                  </a:r>
                </a:p>
                <a:p>
                  <a:pPr marL="274320">
                    <a:lnSpc>
                      <a:spcPct val="80000"/>
                    </a:lnSpc>
                    <a:defRPr/>
                  </a:pPr>
                  <a:r>
                    <a:rPr lang="en-US" sz="1400" b="1" dirty="0">
                      <a:solidFill>
                        <a:srgbClr val="FFFFFF"/>
                      </a:solidFill>
                      <a:latin typeface="Arial" pitchFamily="34" charset="0"/>
                      <a:ea typeface="+mn-ea"/>
                      <a:cs typeface="Arial" pitchFamily="34" charset="0"/>
                    </a:rPr>
                    <a:t>Medicare benefit</a:t>
                  </a:r>
                </a:p>
                <a:p>
                  <a:pPr marL="274320">
                    <a:lnSpc>
                      <a:spcPct val="80000"/>
                    </a:lnSpc>
                    <a:defRPr/>
                  </a:pPr>
                  <a:r>
                    <a:rPr lang="en-US" sz="1400" dirty="0">
                      <a:solidFill>
                        <a:srgbClr val="FFFFFF"/>
                      </a:solidFill>
                      <a:latin typeface="Arial" pitchFamily="34" charset="0"/>
                      <a:ea typeface="+mn-ea"/>
                      <a:cs typeface="Arial" pitchFamily="34" charset="0"/>
                    </a:rPr>
                    <a:t>(initial coverage)</a:t>
                  </a:r>
                </a:p>
              </p:txBody>
            </p:sp>
            <p:sp>
              <p:nvSpPr>
                <p:cNvPr id="129" name="Rectangle 22"/>
                <p:cNvSpPr>
                  <a:spLocks noChangeArrowheads="1"/>
                </p:cNvSpPr>
                <p:nvPr/>
              </p:nvSpPr>
              <p:spPr bwMode="auto">
                <a:xfrm>
                  <a:off x="5121673" y="4455487"/>
                  <a:ext cx="485686" cy="1107060"/>
                </a:xfrm>
                <a:prstGeom prst="rect">
                  <a:avLst/>
                </a:prstGeom>
                <a:solidFill>
                  <a:srgbClr val="326295"/>
                </a:solidFill>
                <a:ln w="9525">
                  <a:noFill/>
                  <a:miter lim="800000"/>
                  <a:headEnd/>
                  <a:tailEnd/>
                </a:ln>
                <a:effectLst/>
              </p:spPr>
              <p:txBody>
                <a:bodyPr wrap="none" anchor="ctr"/>
                <a:lstStyle/>
                <a:p>
                  <a:pPr>
                    <a:defRPr/>
                  </a:pPr>
                  <a:endParaRPr lang="en-US" sz="1800" dirty="0">
                    <a:solidFill>
                      <a:schemeClr val="bg1"/>
                    </a:solidFill>
                    <a:latin typeface="Arial" pitchFamily="34" charset="0"/>
                    <a:ea typeface="+mn-ea"/>
                    <a:cs typeface="Arial" pitchFamily="34" charset="0"/>
                  </a:endParaRPr>
                </a:p>
              </p:txBody>
            </p:sp>
          </p:grpSp>
        </p:grpSp>
        <p:grpSp>
          <p:nvGrpSpPr>
            <p:cNvPr id="13" name="Group 12"/>
            <p:cNvGrpSpPr/>
            <p:nvPr/>
          </p:nvGrpSpPr>
          <p:grpSpPr>
            <a:xfrm>
              <a:off x="5701429" y="4327042"/>
              <a:ext cx="2609244" cy="276999"/>
              <a:chOff x="5701429" y="4327042"/>
              <a:chExt cx="2609244" cy="276999"/>
            </a:xfrm>
          </p:grpSpPr>
          <p:sp>
            <p:nvSpPr>
              <p:cNvPr id="131" name="Text Box 10"/>
              <p:cNvSpPr txBox="1">
                <a:spLocks noChangeArrowheads="1"/>
              </p:cNvSpPr>
              <p:nvPr/>
            </p:nvSpPr>
            <p:spPr bwMode="auto">
              <a:xfrm>
                <a:off x="5760512" y="4327042"/>
                <a:ext cx="2550161" cy="276999"/>
              </a:xfrm>
              <a:prstGeom prst="rect">
                <a:avLst/>
              </a:prstGeom>
              <a:noFill/>
              <a:ln w="9525">
                <a:noFill/>
                <a:miter lim="800000"/>
                <a:headEnd/>
                <a:tailEnd/>
              </a:ln>
            </p:spPr>
            <p:txBody>
              <a:bodyPr>
                <a:spAutoFit/>
              </a:bodyPr>
              <a:lstStyle/>
              <a:p>
                <a:pPr>
                  <a:defRPr/>
                </a:pPr>
                <a:r>
                  <a:rPr lang="en-US" sz="1200" dirty="0">
                    <a:solidFill>
                      <a:schemeClr val="tx1">
                        <a:lumMod val="75000"/>
                        <a:lumOff val="25000"/>
                      </a:schemeClr>
                    </a:solidFill>
                    <a:latin typeface="Arial" pitchFamily="34" charset="0"/>
                    <a:cs typeface="Arial" pitchFamily="34" charset="0"/>
                  </a:rPr>
                  <a:t>$3,820 in total drug costs</a:t>
                </a:r>
              </a:p>
            </p:txBody>
          </p:sp>
          <p:sp>
            <p:nvSpPr>
              <p:cNvPr id="132" name="AutoShape 30"/>
              <p:cNvSpPr>
                <a:spLocks noChangeArrowheads="1"/>
              </p:cNvSpPr>
              <p:nvPr/>
            </p:nvSpPr>
            <p:spPr bwMode="auto">
              <a:xfrm rot="2609181">
                <a:off x="5701429" y="4343410"/>
                <a:ext cx="221038" cy="244262"/>
              </a:xfrm>
              <a:prstGeom prst="rtTriangle">
                <a:avLst/>
              </a:prstGeom>
              <a:solidFill>
                <a:srgbClr val="003B5C"/>
              </a:solidFill>
              <a:ln w="9525">
                <a:solidFill>
                  <a:srgbClr val="00355E"/>
                </a:solidFill>
                <a:miter lim="800000"/>
                <a:headEnd/>
                <a:tailEnd/>
              </a:ln>
            </p:spPr>
            <p:txBody>
              <a:bodyPr wrap="none" anchor="ctr"/>
              <a:lstStyle/>
              <a:p>
                <a:pPr>
                  <a:defRPr/>
                </a:pPr>
                <a:endParaRPr lang="en-US" sz="1800" dirty="0">
                  <a:solidFill>
                    <a:schemeClr val="bg1"/>
                  </a:solidFill>
                  <a:latin typeface="+mn-lt"/>
                  <a:cs typeface="ＭＳ Ｐゴシック" charset="-128"/>
                </a:endParaRPr>
              </a:p>
            </p:txBody>
          </p:sp>
        </p:grpSp>
      </p:grpSp>
      <p:grpSp>
        <p:nvGrpSpPr>
          <p:cNvPr id="6" name="Group 5"/>
          <p:cNvGrpSpPr/>
          <p:nvPr/>
        </p:nvGrpSpPr>
        <p:grpSpPr>
          <a:xfrm>
            <a:off x="2575829" y="2506022"/>
            <a:ext cx="6519983" cy="2124187"/>
            <a:chOff x="2575829" y="2506022"/>
            <a:chExt cx="6519983" cy="2124187"/>
          </a:xfrm>
        </p:grpSpPr>
        <p:grpSp>
          <p:nvGrpSpPr>
            <p:cNvPr id="15" name="Group 14"/>
            <p:cNvGrpSpPr/>
            <p:nvPr/>
          </p:nvGrpSpPr>
          <p:grpSpPr>
            <a:xfrm>
              <a:off x="5701429" y="2506022"/>
              <a:ext cx="2970508" cy="461665"/>
              <a:chOff x="5701429" y="2506022"/>
              <a:chExt cx="2970508" cy="461665"/>
            </a:xfrm>
          </p:grpSpPr>
          <p:sp>
            <p:nvSpPr>
              <p:cNvPr id="139" name="Text Box 12"/>
              <p:cNvSpPr txBox="1">
                <a:spLocks noChangeArrowheads="1"/>
              </p:cNvSpPr>
              <p:nvPr/>
            </p:nvSpPr>
            <p:spPr bwMode="auto">
              <a:xfrm>
                <a:off x="5760512" y="2506022"/>
                <a:ext cx="2911425" cy="461665"/>
              </a:xfrm>
              <a:prstGeom prst="rect">
                <a:avLst/>
              </a:prstGeom>
              <a:noFill/>
              <a:ln w="9525">
                <a:noFill/>
                <a:miter lim="800000"/>
                <a:headEnd/>
                <a:tailEnd/>
              </a:ln>
            </p:spPr>
            <p:txBody>
              <a:bodyPr>
                <a:spAutoFit/>
              </a:bodyPr>
              <a:lstStyle/>
              <a:p>
                <a:pPr>
                  <a:defRPr/>
                </a:pPr>
                <a:r>
                  <a:rPr lang="en-US" sz="1200" dirty="0">
                    <a:solidFill>
                      <a:schemeClr val="tx1">
                        <a:lumMod val="75000"/>
                        <a:lumOff val="25000"/>
                      </a:schemeClr>
                    </a:solidFill>
                    <a:latin typeface="Arial" pitchFamily="34" charset="0"/>
                    <a:cs typeface="Arial" pitchFamily="34" charset="0"/>
                  </a:rPr>
                  <a:t>$5,100 out-of-pocket reached</a:t>
                </a:r>
              </a:p>
              <a:p>
                <a:pPr>
                  <a:defRPr/>
                </a:pPr>
                <a:r>
                  <a:rPr lang="en-US" sz="1200" dirty="0">
                    <a:solidFill>
                      <a:schemeClr val="tx1">
                        <a:lumMod val="75000"/>
                        <a:lumOff val="25000"/>
                      </a:schemeClr>
                    </a:solidFill>
                    <a:latin typeface="Arial" pitchFamily="34" charset="0"/>
                    <a:cs typeface="Arial" pitchFamily="34" charset="0"/>
                  </a:rPr>
                  <a:t>$8,906 in total drug costs</a:t>
                </a:r>
              </a:p>
            </p:txBody>
          </p:sp>
          <p:sp>
            <p:nvSpPr>
              <p:cNvPr id="140" name="AutoShape 30"/>
              <p:cNvSpPr>
                <a:spLocks noChangeArrowheads="1"/>
              </p:cNvSpPr>
              <p:nvPr/>
            </p:nvSpPr>
            <p:spPr bwMode="auto">
              <a:xfrm rot="2609181">
                <a:off x="5701429" y="2614723"/>
                <a:ext cx="221038" cy="244263"/>
              </a:xfrm>
              <a:prstGeom prst="rtTriangle">
                <a:avLst/>
              </a:prstGeom>
              <a:solidFill>
                <a:srgbClr val="003B5C"/>
              </a:solidFill>
              <a:ln w="9525">
                <a:solidFill>
                  <a:srgbClr val="00355E"/>
                </a:solid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grpSp>
          <p:nvGrpSpPr>
            <p:cNvPr id="14" name="Group 13"/>
            <p:cNvGrpSpPr/>
            <p:nvPr/>
          </p:nvGrpSpPr>
          <p:grpSpPr>
            <a:xfrm>
              <a:off x="5701429" y="3549720"/>
              <a:ext cx="3394383" cy="615553"/>
              <a:chOff x="5701429" y="3549720"/>
              <a:chExt cx="3394383" cy="615553"/>
            </a:xfrm>
          </p:grpSpPr>
          <p:sp>
            <p:nvSpPr>
              <p:cNvPr id="120" name="Text Box 35"/>
              <p:cNvSpPr txBox="1">
                <a:spLocks noChangeArrowheads="1"/>
              </p:cNvSpPr>
              <p:nvPr/>
            </p:nvSpPr>
            <p:spPr bwMode="auto">
              <a:xfrm>
                <a:off x="5760512" y="3549720"/>
                <a:ext cx="3335300" cy="615553"/>
              </a:xfrm>
              <a:prstGeom prst="rect">
                <a:avLst/>
              </a:prstGeom>
              <a:noFill/>
              <a:ln w="9525">
                <a:noFill/>
                <a:miter lim="800000"/>
                <a:headEnd/>
                <a:tailEnd/>
              </a:ln>
            </p:spPr>
            <p:txBody>
              <a:bodyPr wrap="square">
                <a:spAutoFit/>
              </a:bodyPr>
              <a:lstStyle/>
              <a:p>
                <a:pPr>
                  <a:defRPr/>
                </a:pPr>
                <a:r>
                  <a:rPr lang="en-US" sz="1200" b="1" dirty="0">
                    <a:solidFill>
                      <a:schemeClr val="tx1">
                        <a:lumMod val="75000"/>
                        <a:lumOff val="25000"/>
                      </a:schemeClr>
                    </a:solidFill>
                    <a:latin typeface="Arial" pitchFamily="34" charset="0"/>
                    <a:cs typeface="Arial" pitchFamily="34" charset="0"/>
                  </a:rPr>
                  <a:t>Beneficiary pays </a:t>
                </a:r>
                <a:r>
                  <a:rPr lang="en-US" sz="1200" dirty="0">
                    <a:solidFill>
                      <a:schemeClr val="tx1">
                        <a:lumMod val="75000"/>
                        <a:lumOff val="25000"/>
                      </a:schemeClr>
                    </a:solidFill>
                    <a:latin typeface="Arial" pitchFamily="34" charset="0"/>
                    <a:cs typeface="Arial" pitchFamily="34" charset="0"/>
                  </a:rPr>
                  <a:t>100%</a:t>
                </a:r>
              </a:p>
              <a:p>
                <a:pPr marL="182880" indent="-91440">
                  <a:buFont typeface="Arial"/>
                  <a:buChar char="•"/>
                  <a:defRPr/>
                </a:pPr>
                <a:r>
                  <a:rPr lang="en-US" sz="1100" dirty="0">
                    <a:solidFill>
                      <a:schemeClr val="tx1">
                        <a:lumMod val="75000"/>
                        <a:lumOff val="25000"/>
                      </a:schemeClr>
                    </a:solidFill>
                    <a:latin typeface="Arial" pitchFamily="34" charset="0"/>
                    <a:cs typeface="Arial" pitchFamily="34" charset="0"/>
                  </a:rPr>
                  <a:t>25% of the cost for brand name medications</a:t>
                </a:r>
              </a:p>
              <a:p>
                <a:pPr marL="182880" indent="-91440">
                  <a:buFont typeface="Arial"/>
                  <a:buChar char="•"/>
                  <a:defRPr/>
                </a:pPr>
                <a:r>
                  <a:rPr lang="en-US" sz="1100" dirty="0">
                    <a:solidFill>
                      <a:schemeClr val="tx1">
                        <a:lumMod val="75000"/>
                        <a:lumOff val="25000"/>
                      </a:schemeClr>
                    </a:solidFill>
                    <a:latin typeface="Arial" pitchFamily="34" charset="0"/>
                    <a:cs typeface="Arial" pitchFamily="34" charset="0"/>
                  </a:rPr>
                  <a:t>37% of the cost of generic medications</a:t>
                </a:r>
              </a:p>
            </p:txBody>
          </p:sp>
          <p:sp>
            <p:nvSpPr>
              <p:cNvPr id="121" name="AutoShape 30"/>
              <p:cNvSpPr>
                <a:spLocks noChangeArrowheads="1"/>
              </p:cNvSpPr>
              <p:nvPr/>
            </p:nvSpPr>
            <p:spPr bwMode="auto">
              <a:xfrm rot="2609181">
                <a:off x="5701429" y="3566827"/>
                <a:ext cx="221038" cy="244263"/>
              </a:xfrm>
              <a:prstGeom prst="rtTriangle">
                <a:avLst/>
              </a:prstGeom>
              <a:solidFill>
                <a:srgbClr val="326295"/>
              </a:solidFill>
              <a:ln w="9525">
                <a:noFill/>
                <a:miter lim="800000"/>
                <a:headEnd/>
                <a:tailEnd/>
              </a:ln>
            </p:spPr>
            <p:txBody>
              <a:bodyPr wrap="none" anchor="ctr"/>
              <a:lstStyle/>
              <a:p>
                <a:pPr>
                  <a:defRPr/>
                </a:pPr>
                <a:endParaRPr lang="en-US" sz="1800" dirty="0">
                  <a:solidFill>
                    <a:schemeClr val="bg1"/>
                  </a:solidFill>
                  <a:latin typeface="Arial" pitchFamily="34" charset="0"/>
                  <a:cs typeface="Arial" pitchFamily="34" charset="0"/>
                </a:endParaRPr>
              </a:p>
            </p:txBody>
          </p:sp>
        </p:grpSp>
        <p:grpSp>
          <p:nvGrpSpPr>
            <p:cNvPr id="4" name="Group 3"/>
            <p:cNvGrpSpPr/>
            <p:nvPr/>
          </p:nvGrpSpPr>
          <p:grpSpPr>
            <a:xfrm>
              <a:off x="2575829" y="2538859"/>
              <a:ext cx="3031599" cy="2091350"/>
              <a:chOff x="2575829" y="2538859"/>
              <a:chExt cx="3031599" cy="2091350"/>
            </a:xfrm>
          </p:grpSpPr>
          <p:sp>
            <p:nvSpPr>
              <p:cNvPr id="151" name="Isosceles Triangle 4"/>
              <p:cNvSpPr/>
              <p:nvPr/>
            </p:nvSpPr>
            <p:spPr>
              <a:xfrm rot="16200000">
                <a:off x="1805522" y="3309166"/>
                <a:ext cx="2091350" cy="550736"/>
              </a:xfrm>
              <a:prstGeom prst="triangle">
                <a:avLst/>
              </a:prstGeom>
              <a:solidFill>
                <a:srgbClr val="32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2" name="Rectangle 23"/>
              <p:cNvSpPr>
                <a:spLocks noChangeArrowheads="1"/>
              </p:cNvSpPr>
              <p:nvPr/>
            </p:nvSpPr>
            <p:spPr bwMode="auto">
              <a:xfrm>
                <a:off x="3124264" y="2740196"/>
                <a:ext cx="2483164" cy="1707645"/>
              </a:xfrm>
              <a:prstGeom prst="rect">
                <a:avLst/>
              </a:prstGeom>
              <a:solidFill>
                <a:srgbClr val="326295"/>
              </a:solidFill>
              <a:ln w="9525">
                <a:noFill/>
                <a:miter lim="800000"/>
                <a:headEnd/>
                <a:tailEnd/>
              </a:ln>
              <a:effectLst/>
            </p:spPr>
            <p:txBody>
              <a:bodyPr wrap="none" anchor="ctr"/>
              <a:lstStyle/>
              <a:p>
                <a:pPr marL="91440">
                  <a:lnSpc>
                    <a:spcPts val="2800"/>
                  </a:lnSpc>
                  <a:defRPr/>
                </a:pPr>
                <a:r>
                  <a:rPr lang="en-US" sz="2200" b="1" dirty="0">
                    <a:solidFill>
                      <a:schemeClr val="bg1"/>
                    </a:solidFill>
                    <a:latin typeface="Arial" pitchFamily="34" charset="0"/>
                    <a:ea typeface="+mn-ea"/>
                    <a:cs typeface="Arial" pitchFamily="34" charset="0"/>
                  </a:rPr>
                  <a:t>100%</a:t>
                </a:r>
              </a:p>
              <a:p>
                <a:pPr marL="91440">
                  <a:lnSpc>
                    <a:spcPts val="1600"/>
                  </a:lnSpc>
                  <a:defRPr/>
                </a:pPr>
                <a:r>
                  <a:rPr lang="en-US" sz="1400" b="1" dirty="0">
                    <a:solidFill>
                      <a:schemeClr val="bg1"/>
                    </a:solidFill>
                    <a:latin typeface="Arial" pitchFamily="34" charset="0"/>
                    <a:ea typeface="+mn-ea"/>
                    <a:cs typeface="Arial" pitchFamily="34" charset="0"/>
                  </a:rPr>
                  <a:t>No Medicare coverage</a:t>
                </a:r>
              </a:p>
              <a:p>
                <a:pPr marL="91440">
                  <a:lnSpc>
                    <a:spcPts val="1600"/>
                  </a:lnSpc>
                  <a:defRPr/>
                </a:pPr>
                <a:r>
                  <a:rPr lang="en-US" sz="1400" dirty="0">
                    <a:solidFill>
                      <a:schemeClr val="bg1"/>
                    </a:solidFill>
                    <a:latin typeface="Arial" pitchFamily="34" charset="0"/>
                    <a:ea typeface="+mn-ea"/>
                    <a:cs typeface="Arial" pitchFamily="34" charset="0"/>
                  </a:rPr>
                  <a:t>in donut hole</a:t>
                </a:r>
              </a:p>
            </p:txBody>
          </p:sp>
        </p:grpSp>
      </p:grpSp>
      <p:sp>
        <p:nvSpPr>
          <p:cNvPr id="150" name="TextBox 149"/>
          <p:cNvSpPr txBox="1"/>
          <p:nvPr/>
        </p:nvSpPr>
        <p:spPr>
          <a:xfrm>
            <a:off x="-426316" y="3264656"/>
            <a:ext cx="3011030" cy="584775"/>
          </a:xfrm>
          <a:prstGeom prst="rect">
            <a:avLst/>
          </a:prstGeom>
          <a:noFill/>
        </p:spPr>
        <p:txBody>
          <a:bodyPr wrap="square" rtlCol="0">
            <a:spAutoFit/>
          </a:bodyPr>
          <a:lstStyle/>
          <a:p>
            <a:pPr algn="r"/>
            <a:r>
              <a:rPr lang="en-US" sz="1600" b="1" i="1" dirty="0">
                <a:solidFill>
                  <a:srgbClr val="326295"/>
                </a:solidFill>
                <a:latin typeface="Georgia" charset="0"/>
                <a:ea typeface="Georgia" charset="0"/>
                <a:cs typeface="Georgia" charset="0"/>
              </a:rPr>
              <a:t>The donut hole is </a:t>
            </a:r>
            <a:br>
              <a:rPr lang="en-US" sz="1600" b="1" i="1" dirty="0">
                <a:solidFill>
                  <a:srgbClr val="326295"/>
                </a:solidFill>
                <a:latin typeface="Georgia" charset="0"/>
                <a:ea typeface="Georgia" charset="0"/>
                <a:cs typeface="Georgia" charset="0"/>
              </a:rPr>
            </a:br>
            <a:r>
              <a:rPr lang="en-US" sz="1600" b="1" i="1" dirty="0">
                <a:solidFill>
                  <a:srgbClr val="326295"/>
                </a:solidFill>
                <a:latin typeface="Georgia" charset="0"/>
                <a:ea typeface="Georgia" charset="0"/>
                <a:cs typeface="Georgia" charset="0"/>
              </a:rPr>
              <a:t>large and expensive</a:t>
            </a:r>
          </a:p>
        </p:txBody>
      </p:sp>
    </p:spTree>
    <p:extLst>
      <p:ext uri="{BB962C8B-B14F-4D97-AF65-F5344CB8AC3E}">
        <p14:creationId xmlns:p14="http://schemas.microsoft.com/office/powerpoint/2010/main" val="161150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fade">
                                      <p:cBhvr>
                                        <p:cTn id="10" dur="500"/>
                                        <p:tgtEl>
                                          <p:spTgt spid="1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wipe(right)">
                                      <p:cBhvr>
                                        <p:cTn id="23" dur="500"/>
                                        <p:tgtEl>
                                          <p:spTgt spid="1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Option 1 – Medigap: Medicare supplemental insurance</a:t>
            </a:r>
          </a:p>
        </p:txBody>
      </p:sp>
      <p:sp>
        <p:nvSpPr>
          <p:cNvPr id="17" name="Text Placeholder 5"/>
          <p:cNvSpPr txBox="1">
            <a:spLocks/>
          </p:cNvSpPr>
          <p:nvPr/>
        </p:nvSpPr>
        <p:spPr>
          <a:xfrm>
            <a:off x="623888" y="2122414"/>
            <a:ext cx="8329612" cy="350720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rgbClr val="FDBA2E"/>
              </a:buClr>
              <a:buSzPct val="125000"/>
              <a:buFont typeface="Arial" charset="0"/>
              <a:buChar char="•"/>
            </a:pPr>
            <a:r>
              <a:rPr lang="en-US" dirty="0">
                <a:solidFill>
                  <a:srgbClr val="62706F"/>
                </a:solidFill>
              </a:rPr>
              <a:t>Pay only after Original Medicare (Parts A &amp; B)</a:t>
            </a:r>
          </a:p>
          <a:p>
            <a:pPr marL="342900" indent="-342900">
              <a:buClr>
                <a:srgbClr val="FDBA2E"/>
              </a:buClr>
              <a:buSzPct val="125000"/>
              <a:buFont typeface="Arial" charset="0"/>
              <a:buChar char="•"/>
            </a:pPr>
            <a:endParaRPr lang="en-US" dirty="0">
              <a:solidFill>
                <a:srgbClr val="62706F"/>
              </a:solidFill>
            </a:endParaRPr>
          </a:p>
          <a:p>
            <a:pPr marL="342900" indent="-342900">
              <a:buClr>
                <a:srgbClr val="FDBA2E"/>
              </a:buClr>
              <a:buSzPct val="125000"/>
              <a:buFont typeface="Arial" charset="0"/>
              <a:buChar char="•"/>
            </a:pPr>
            <a:r>
              <a:rPr lang="en-US" dirty="0">
                <a:solidFill>
                  <a:srgbClr val="62706F"/>
                </a:solidFill>
              </a:rPr>
              <a:t>Flexibility to see any doctor who accepts Medicare</a:t>
            </a:r>
          </a:p>
          <a:p>
            <a:pPr marL="342900" indent="-342900">
              <a:buClr>
                <a:srgbClr val="FDBA2E"/>
              </a:buClr>
              <a:buSzPct val="125000"/>
              <a:buFont typeface="Arial" charset="0"/>
              <a:buChar char="•"/>
            </a:pPr>
            <a:endParaRPr lang="en-US" dirty="0">
              <a:solidFill>
                <a:srgbClr val="62706F"/>
              </a:solidFill>
            </a:endParaRPr>
          </a:p>
          <a:p>
            <a:pPr marL="342900" indent="-342900">
              <a:buClr>
                <a:srgbClr val="FDBA2E"/>
              </a:buClr>
              <a:buSzPct val="125000"/>
              <a:buFont typeface="Arial" charset="0"/>
              <a:buChar char="•"/>
            </a:pPr>
            <a:r>
              <a:rPr lang="en-US" dirty="0">
                <a:solidFill>
                  <a:srgbClr val="62706F"/>
                </a:solidFill>
              </a:rPr>
              <a:t>Open Enrollment − Six months beginning with Part B </a:t>
            </a:r>
            <a:br>
              <a:rPr lang="en-US" dirty="0">
                <a:solidFill>
                  <a:srgbClr val="62706F"/>
                </a:solidFill>
              </a:rPr>
            </a:br>
            <a:r>
              <a:rPr lang="en-US" dirty="0">
                <a:solidFill>
                  <a:srgbClr val="62706F"/>
                </a:solidFill>
              </a:rPr>
              <a:t>effective date at age 65 or older</a:t>
            </a:r>
          </a:p>
          <a:p>
            <a:pPr marL="342900" indent="-342900">
              <a:buClr>
                <a:srgbClr val="FDBA2E"/>
              </a:buClr>
              <a:buSzPct val="125000"/>
              <a:buFont typeface="Arial" charset="0"/>
              <a:buChar char="•"/>
            </a:pPr>
            <a:endParaRPr lang="en-US" dirty="0">
              <a:solidFill>
                <a:srgbClr val="62706F"/>
              </a:solidFill>
            </a:endParaRPr>
          </a:p>
        </p:txBody>
      </p:sp>
      <p:cxnSp>
        <p:nvCxnSpPr>
          <p:cNvPr id="25" name="Straight Connector 24"/>
          <p:cNvCxnSpPr/>
          <p:nvPr/>
        </p:nvCxnSpPr>
        <p:spPr>
          <a:xfrm>
            <a:off x="716096" y="2704262"/>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716096" y="3413654"/>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16096" y="1996150"/>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16096" y="4448598"/>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0009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15" name="Text Placeholder 3"/>
          <p:cNvSpPr>
            <a:spLocks noGrp="1"/>
          </p:cNvSpPr>
          <p:nvPr>
            <p:ph type="body" sz="quarter" idx="11"/>
          </p:nvPr>
        </p:nvSpPr>
        <p:spPr>
          <a:xfrm>
            <a:off x="623888" y="987172"/>
            <a:ext cx="7918450" cy="430811"/>
          </a:xfrm>
        </p:spPr>
        <p:txBody>
          <a:bodyPr/>
          <a:lstStyle/>
          <a:p>
            <a:r>
              <a:rPr lang="en-US" dirty="0"/>
              <a:t>Cost of Medicare Premiums</a:t>
            </a:r>
          </a:p>
        </p:txBody>
      </p:sp>
      <p:sp>
        <p:nvSpPr>
          <p:cNvPr id="16" name="TextBox 8"/>
          <p:cNvSpPr txBox="1">
            <a:spLocks noChangeArrowheads="1"/>
          </p:cNvSpPr>
          <p:nvPr/>
        </p:nvSpPr>
        <p:spPr bwMode="auto">
          <a:xfrm>
            <a:off x="482707" y="5951640"/>
            <a:ext cx="8760816" cy="553998"/>
          </a:xfrm>
          <a:prstGeom prst="rect">
            <a:avLst/>
          </a:prstGeom>
          <a:noFill/>
          <a:ln w="9525">
            <a:noFill/>
            <a:miter lim="800000"/>
            <a:headEnd/>
            <a:tailEnd/>
          </a:ln>
        </p:spPr>
        <p:txBody>
          <a:bodyPr wrap="square">
            <a:spAutoFit/>
          </a:bodyPr>
          <a:lstStyle/>
          <a:p>
            <a:pPr marL="155448" indent="-155448"/>
            <a:r>
              <a:rPr lang="en-US" sz="1000" baseline="30000" dirty="0"/>
              <a:t>1	</a:t>
            </a:r>
            <a:r>
              <a:rPr lang="en-US" sz="1000" dirty="0"/>
              <a:t>Medicare.gov, October 2018.</a:t>
            </a:r>
          </a:p>
          <a:p>
            <a:pPr marL="155448" indent="-155448"/>
            <a:r>
              <a:rPr lang="en-US" sz="1000" baseline="30000" dirty="0"/>
              <a:t>2	</a:t>
            </a:r>
            <a:r>
              <a:rPr lang="en-US" sz="1000" dirty="0"/>
              <a:t>Center for Medicare &amp; Medicaid Services, CMS.gov, October 2018.</a:t>
            </a:r>
          </a:p>
          <a:p>
            <a:pPr marL="155448" indent="-155448"/>
            <a:r>
              <a:rPr lang="en-US" sz="1000" baseline="30000" dirty="0"/>
              <a:t>3	</a:t>
            </a:r>
            <a:r>
              <a:rPr lang="en-US" sz="1000" dirty="0"/>
              <a:t>Medicare.gov, October 2018. Cost for Medigap Supplement Policy G in Columbus, Ohio. Ranges from $97-169.</a:t>
            </a:r>
          </a:p>
        </p:txBody>
      </p:sp>
      <p:graphicFrame>
        <p:nvGraphicFramePr>
          <p:cNvPr id="17" name="Table 16"/>
          <p:cNvGraphicFramePr>
            <a:graphicFrameLocks noGrp="1"/>
          </p:cNvGraphicFramePr>
          <p:nvPr>
            <p:extLst>
              <p:ext uri="{D42A27DB-BD31-4B8C-83A1-F6EECF244321}">
                <p14:modId xmlns:p14="http://schemas.microsoft.com/office/powerpoint/2010/main" val="1429653583"/>
              </p:ext>
            </p:extLst>
          </p:nvPr>
        </p:nvGraphicFramePr>
        <p:xfrm>
          <a:off x="742120" y="1697823"/>
          <a:ext cx="6972473" cy="3383280"/>
        </p:xfrm>
        <a:graphic>
          <a:graphicData uri="http://schemas.openxmlformats.org/drawingml/2006/table">
            <a:tbl>
              <a:tblPr firstRow="1" bandRow="1">
                <a:tableStyleId>{5C22544A-7EE6-4342-B048-85BDC9FD1C3A}</a:tableStyleId>
              </a:tblPr>
              <a:tblGrid>
                <a:gridCol w="2886916">
                  <a:extLst>
                    <a:ext uri="{9D8B030D-6E8A-4147-A177-3AD203B41FA5}">
                      <a16:colId xmlns:a16="http://schemas.microsoft.com/office/drawing/2014/main" val="20000"/>
                    </a:ext>
                  </a:extLst>
                </a:gridCol>
                <a:gridCol w="2038746">
                  <a:extLst>
                    <a:ext uri="{9D8B030D-6E8A-4147-A177-3AD203B41FA5}">
                      <a16:colId xmlns:a16="http://schemas.microsoft.com/office/drawing/2014/main" val="20001"/>
                    </a:ext>
                  </a:extLst>
                </a:gridCol>
                <a:gridCol w="2046811">
                  <a:extLst>
                    <a:ext uri="{9D8B030D-6E8A-4147-A177-3AD203B41FA5}">
                      <a16:colId xmlns:a16="http://schemas.microsoft.com/office/drawing/2014/main" val="20002"/>
                    </a:ext>
                  </a:extLst>
                </a:gridCol>
              </a:tblGrid>
              <a:tr h="3657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Monthly</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solidFill>
                          <a:effectLst/>
                          <a:uLnTx/>
                          <a:uFillTx/>
                          <a:latin typeface="Arial" charset="0"/>
                          <a:ea typeface="Arial" charset="0"/>
                          <a:cs typeface="Arial" charset="0"/>
                        </a:rPr>
                        <a:t>Annual</a:t>
                      </a: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B5C"/>
                    </a:solidFill>
                  </a:tcPr>
                </a:tc>
                <a:extLst>
                  <a:ext uri="{0D108BD9-81ED-4DB2-BD59-A6C34878D82A}">
                    <a16:rowId xmlns:a16="http://schemas.microsoft.com/office/drawing/2014/main" val="10000"/>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029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R="182880" anchor="ctr">
                    <a:lnL w="12700" cmpd="sng">
                      <a:noFill/>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18" name="TextBox 8"/>
          <p:cNvSpPr txBox="1">
            <a:spLocks noChangeArrowheads="1"/>
          </p:cNvSpPr>
          <p:nvPr/>
        </p:nvSpPr>
        <p:spPr bwMode="auto">
          <a:xfrm>
            <a:off x="625785" y="5090992"/>
            <a:ext cx="8760816" cy="246221"/>
          </a:xfrm>
          <a:prstGeom prst="rect">
            <a:avLst/>
          </a:prstGeom>
          <a:noFill/>
          <a:ln w="9525">
            <a:noFill/>
            <a:miter lim="800000"/>
            <a:headEnd/>
            <a:tailEnd/>
          </a:ln>
        </p:spPr>
        <p:txBody>
          <a:bodyPr wrap="square">
            <a:spAutoFit/>
          </a:bodyPr>
          <a:lstStyle/>
          <a:p>
            <a:pPr marL="118872" indent="-118872">
              <a:spcBef>
                <a:spcPts val="0"/>
              </a:spcBef>
            </a:pPr>
            <a:r>
              <a:rPr lang="en-US" sz="1000" i="1" dirty="0">
                <a:solidFill>
                  <a:srgbClr val="000000"/>
                </a:solidFill>
                <a:latin typeface="Arial" panose="020B0604020202020204" pitchFamily="34" charset="0"/>
                <a:cs typeface="Arial" pitchFamily="34" charset="0"/>
              </a:rPr>
              <a:t>*If protected with the hold-harmless provision, it's $130, on average.</a:t>
            </a:r>
          </a:p>
        </p:txBody>
      </p:sp>
      <p:sp>
        <p:nvSpPr>
          <p:cNvPr id="19" name="TextBox 8"/>
          <p:cNvSpPr txBox="1">
            <a:spLocks noChangeArrowheads="1"/>
          </p:cNvSpPr>
          <p:nvPr/>
        </p:nvSpPr>
        <p:spPr bwMode="auto">
          <a:xfrm>
            <a:off x="625785" y="5399442"/>
            <a:ext cx="7016674" cy="400110"/>
          </a:xfrm>
          <a:prstGeom prst="rect">
            <a:avLst/>
          </a:prstGeom>
          <a:noFill/>
          <a:ln w="9525">
            <a:noFill/>
            <a:miter lim="800000"/>
            <a:headEnd/>
            <a:tailEnd/>
          </a:ln>
        </p:spPr>
        <p:txBody>
          <a:bodyPr wrap="square">
            <a:spAutoFit/>
          </a:bodyPr>
          <a:lstStyle/>
          <a:p>
            <a:r>
              <a:rPr lang="en-US" sz="1000" dirty="0"/>
              <a:t>This grid shows you the actual cost of premiums based on a couple’s annual income below $170,000 married filed jointly. This is for illustrative purposes only. </a:t>
            </a:r>
          </a:p>
        </p:txBody>
      </p:sp>
      <p:graphicFrame>
        <p:nvGraphicFramePr>
          <p:cNvPr id="20" name="Table 19"/>
          <p:cNvGraphicFramePr>
            <a:graphicFrameLocks noGrp="1"/>
          </p:cNvGraphicFramePr>
          <p:nvPr>
            <p:extLst>
              <p:ext uri="{D42A27DB-BD31-4B8C-83A1-F6EECF244321}">
                <p14:modId xmlns:p14="http://schemas.microsoft.com/office/powerpoint/2010/main" val="1210876636"/>
              </p:ext>
            </p:extLst>
          </p:nvPr>
        </p:nvGraphicFramePr>
        <p:xfrm>
          <a:off x="742118" y="2046547"/>
          <a:ext cx="6972474" cy="518114"/>
        </p:xfrm>
        <a:graphic>
          <a:graphicData uri="http://schemas.openxmlformats.org/drawingml/2006/table">
            <a:tbl>
              <a:tblPr firstRow="1">
                <a:tableStyleId>{5C22544A-7EE6-4342-B048-85BDC9FD1C3A}</a:tableStyleId>
              </a:tblPr>
              <a:tblGrid>
                <a:gridCol w="2886682">
                  <a:extLst>
                    <a:ext uri="{9D8B030D-6E8A-4147-A177-3AD203B41FA5}">
                      <a16:colId xmlns:a16="http://schemas.microsoft.com/office/drawing/2014/main" val="20000"/>
                    </a:ext>
                  </a:extLst>
                </a:gridCol>
                <a:gridCol w="1922400">
                  <a:extLst>
                    <a:ext uri="{9D8B030D-6E8A-4147-A177-3AD203B41FA5}">
                      <a16:colId xmlns:a16="http://schemas.microsoft.com/office/drawing/2014/main" val="20001"/>
                    </a:ext>
                  </a:extLst>
                </a:gridCol>
                <a:gridCol w="2163392">
                  <a:extLst>
                    <a:ext uri="{9D8B030D-6E8A-4147-A177-3AD203B41FA5}">
                      <a16:colId xmlns:a16="http://schemas.microsoft.com/office/drawing/2014/main" val="20002"/>
                    </a:ext>
                  </a:extLst>
                </a:gridCol>
              </a:tblGrid>
              <a:tr h="51811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Medicare Part A</a:t>
                      </a:r>
                    </a:p>
                  </a:txBody>
                  <a:tcPr marR="18288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$0</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$0</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2742450858"/>
              </p:ext>
            </p:extLst>
          </p:nvPr>
        </p:nvGraphicFramePr>
        <p:xfrm>
          <a:off x="742119" y="2585692"/>
          <a:ext cx="6972474" cy="510914"/>
        </p:xfrm>
        <a:graphic>
          <a:graphicData uri="http://schemas.openxmlformats.org/drawingml/2006/table">
            <a:tbl>
              <a:tblPr firstRow="1">
                <a:tableStyleId>{5C22544A-7EE6-4342-B048-85BDC9FD1C3A}</a:tableStyleId>
              </a:tblPr>
              <a:tblGrid>
                <a:gridCol w="2886682">
                  <a:extLst>
                    <a:ext uri="{9D8B030D-6E8A-4147-A177-3AD203B41FA5}">
                      <a16:colId xmlns:a16="http://schemas.microsoft.com/office/drawing/2014/main" val="20000"/>
                    </a:ext>
                  </a:extLst>
                </a:gridCol>
                <a:gridCol w="2008799">
                  <a:extLst>
                    <a:ext uri="{9D8B030D-6E8A-4147-A177-3AD203B41FA5}">
                      <a16:colId xmlns:a16="http://schemas.microsoft.com/office/drawing/2014/main" val="20001"/>
                    </a:ext>
                  </a:extLst>
                </a:gridCol>
                <a:gridCol w="2076993">
                  <a:extLst>
                    <a:ext uri="{9D8B030D-6E8A-4147-A177-3AD203B41FA5}">
                      <a16:colId xmlns:a16="http://schemas.microsoft.com/office/drawing/2014/main" val="20002"/>
                    </a:ext>
                  </a:extLst>
                </a:gridCol>
              </a:tblGrid>
              <a:tr h="51091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Medicare Part B</a:t>
                      </a:r>
                    </a:p>
                  </a:txBody>
                  <a:tcPr marR="18288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t>
                      </a:r>
                      <a:r>
                        <a:rPr kumimoji="0" lang="hr-HR" sz="2000" b="0" i="0" u="none" strike="noStrike" kern="1200" cap="none" spc="0" normalizeH="0" baseline="0" noProof="0" dirty="0">
                          <a:ln>
                            <a:noFill/>
                          </a:ln>
                          <a:solidFill>
                            <a:srgbClr val="62706F"/>
                          </a:solidFill>
                          <a:effectLst/>
                          <a:uLnTx/>
                          <a:uFillTx/>
                          <a:latin typeface="Arial" charset="0"/>
                          <a:ea typeface="Arial" charset="0"/>
                          <a:cs typeface="Arial" charset="0"/>
                        </a:rPr>
                        <a:t>13</a:t>
                      </a: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5</a:t>
                      </a:r>
                      <a:r>
                        <a:rPr kumimoji="0" lang="hr-HR" sz="2000" b="0" i="0" u="none" strike="noStrike" kern="1200" cap="none" spc="0" normalizeH="0" baseline="0" noProof="0" dirty="0">
                          <a:ln>
                            <a:noFill/>
                          </a:ln>
                          <a:solidFill>
                            <a:srgbClr val="62706F"/>
                          </a:solidFill>
                          <a:effectLst/>
                          <a:uLnTx/>
                          <a:uFillTx/>
                          <a:latin typeface="Arial" charset="0"/>
                          <a:ea typeface="Arial" charset="0"/>
                          <a:cs typeface="Arial" charset="0"/>
                        </a:rPr>
                        <a:t>.</a:t>
                      </a: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5</a:t>
                      </a:r>
                      <a:r>
                        <a:rPr kumimoji="0" lang="hr-HR" sz="2000" b="0" i="0" u="none" strike="noStrike" kern="1200" cap="none" spc="0" normalizeH="0" baseline="0" noProof="0" dirty="0">
                          <a:ln>
                            <a:noFill/>
                          </a:ln>
                          <a:solidFill>
                            <a:srgbClr val="62706F"/>
                          </a:solidFill>
                          <a:effectLst/>
                          <a:uLnTx/>
                          <a:uFillTx/>
                          <a:latin typeface="Arial" charset="0"/>
                          <a:ea typeface="Arial" charset="0"/>
                          <a:cs typeface="Arial" charset="0"/>
                        </a:rPr>
                        <a:t>0</a:t>
                      </a: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t>
                      </a:r>
                      <a:r>
                        <a:rPr kumimoji="0" lang="hr-HR" sz="2000" b="0" i="0" u="none" strike="noStrike" kern="1200" cap="none" spc="0" normalizeH="0" baseline="0" noProof="0" dirty="0">
                          <a:ln>
                            <a:noFill/>
                          </a:ln>
                          <a:solidFill>
                            <a:srgbClr val="62706F"/>
                          </a:solidFill>
                          <a:effectLst/>
                          <a:uLnTx/>
                          <a:uFillTx/>
                          <a:latin typeface="Arial" charset="0"/>
                          <a:ea typeface="Arial" charset="0"/>
                          <a:cs typeface="Arial" charset="0"/>
                        </a:rPr>
                        <a:t>16</a:t>
                      </a: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26</a:t>
                      </a:r>
                      <a:r>
                        <a:rPr kumimoji="0" lang="hr-HR" sz="2000" b="0" i="0" u="none" strike="noStrike" kern="1200" cap="none" spc="0" normalizeH="0" baseline="0" noProof="0" dirty="0">
                          <a:ln>
                            <a:noFill/>
                          </a:ln>
                          <a:solidFill>
                            <a:srgbClr val="62706F"/>
                          </a:solidFill>
                          <a:effectLst/>
                          <a:uLnTx/>
                          <a:uFillTx/>
                          <a:latin typeface="Arial" charset="0"/>
                          <a:ea typeface="Arial" charset="0"/>
                          <a:cs typeface="Arial" charset="0"/>
                        </a:rPr>
                        <a:t>.00</a:t>
                      </a:r>
                      <a:r>
                        <a:rPr kumimoji="0" lang="hr-HR" sz="2000" b="0" i="0" u="none" strike="noStrike" kern="1200" cap="none" spc="0" normalizeH="0" baseline="30000" noProof="0" dirty="0">
                          <a:ln>
                            <a:noFill/>
                          </a:ln>
                          <a:solidFill>
                            <a:srgbClr val="62706F"/>
                          </a:solidFill>
                          <a:effectLst/>
                          <a:uLnTx/>
                          <a:uFillTx/>
                          <a:latin typeface="Arial" charset="0"/>
                          <a:ea typeface="Arial" charset="0"/>
                          <a:cs typeface="Arial" charset="0"/>
                        </a:rPr>
                        <a:t>1</a:t>
                      </a:r>
                      <a:endPar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endParaRP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520692111"/>
              </p:ext>
            </p:extLst>
          </p:nvPr>
        </p:nvGraphicFramePr>
        <p:xfrm>
          <a:off x="742118" y="3072970"/>
          <a:ext cx="6972474" cy="510914"/>
        </p:xfrm>
        <a:graphic>
          <a:graphicData uri="http://schemas.openxmlformats.org/drawingml/2006/table">
            <a:tbl>
              <a:tblPr firstRow="1">
                <a:tableStyleId>{5C22544A-7EE6-4342-B048-85BDC9FD1C3A}</a:tableStyleId>
              </a:tblPr>
              <a:tblGrid>
                <a:gridCol w="2886682">
                  <a:extLst>
                    <a:ext uri="{9D8B030D-6E8A-4147-A177-3AD203B41FA5}">
                      <a16:colId xmlns:a16="http://schemas.microsoft.com/office/drawing/2014/main" val="20000"/>
                    </a:ext>
                  </a:extLst>
                </a:gridCol>
                <a:gridCol w="2008799">
                  <a:extLst>
                    <a:ext uri="{9D8B030D-6E8A-4147-A177-3AD203B41FA5}">
                      <a16:colId xmlns:a16="http://schemas.microsoft.com/office/drawing/2014/main" val="20001"/>
                    </a:ext>
                  </a:extLst>
                </a:gridCol>
                <a:gridCol w="2076993">
                  <a:extLst>
                    <a:ext uri="{9D8B030D-6E8A-4147-A177-3AD203B41FA5}">
                      <a16:colId xmlns:a16="http://schemas.microsoft.com/office/drawing/2014/main" val="20002"/>
                    </a:ext>
                  </a:extLst>
                </a:gridCol>
              </a:tblGrid>
              <a:tr h="51091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Medicare Part D</a:t>
                      </a:r>
                    </a:p>
                  </a:txBody>
                  <a:tcPr marR="18288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$32.50</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t>
                      </a:r>
                      <a:r>
                        <a:rPr kumimoji="0" lang="is-IS" sz="2000" b="0" i="0" u="none" strike="noStrike" kern="1200" cap="none" spc="0" normalizeH="0" baseline="0" noProof="0" dirty="0">
                          <a:ln>
                            <a:noFill/>
                          </a:ln>
                          <a:solidFill>
                            <a:srgbClr val="62706F"/>
                          </a:solidFill>
                          <a:effectLst/>
                          <a:uLnTx/>
                          <a:uFillTx/>
                          <a:latin typeface="Arial" charset="0"/>
                          <a:ea typeface="Arial" charset="0"/>
                          <a:cs typeface="Arial" charset="0"/>
                        </a:rPr>
                        <a:t>390.00</a:t>
                      </a:r>
                      <a:r>
                        <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rPr>
                        <a:t>2</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90273613"/>
              </p:ext>
            </p:extLst>
          </p:nvPr>
        </p:nvGraphicFramePr>
        <p:xfrm>
          <a:off x="742118" y="3555370"/>
          <a:ext cx="6972474" cy="510914"/>
        </p:xfrm>
        <a:graphic>
          <a:graphicData uri="http://schemas.openxmlformats.org/drawingml/2006/table">
            <a:tbl>
              <a:tblPr firstRow="1">
                <a:tableStyleId>{5C22544A-7EE6-4342-B048-85BDC9FD1C3A}</a:tableStyleId>
              </a:tblPr>
              <a:tblGrid>
                <a:gridCol w="2886682">
                  <a:extLst>
                    <a:ext uri="{9D8B030D-6E8A-4147-A177-3AD203B41FA5}">
                      <a16:colId xmlns:a16="http://schemas.microsoft.com/office/drawing/2014/main" val="20000"/>
                    </a:ext>
                  </a:extLst>
                </a:gridCol>
                <a:gridCol w="2008799">
                  <a:extLst>
                    <a:ext uri="{9D8B030D-6E8A-4147-A177-3AD203B41FA5}">
                      <a16:colId xmlns:a16="http://schemas.microsoft.com/office/drawing/2014/main" val="20001"/>
                    </a:ext>
                  </a:extLst>
                </a:gridCol>
                <a:gridCol w="2076993">
                  <a:extLst>
                    <a:ext uri="{9D8B030D-6E8A-4147-A177-3AD203B41FA5}">
                      <a16:colId xmlns:a16="http://schemas.microsoft.com/office/drawing/2014/main" val="20002"/>
                    </a:ext>
                  </a:extLst>
                </a:gridCol>
              </a:tblGrid>
              <a:tr h="51091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Medigap Policy G</a:t>
                      </a:r>
                    </a:p>
                  </a:txBody>
                  <a:tcPr marR="18288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$169.00</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62706F"/>
                          </a:solidFill>
                          <a:effectLst/>
                          <a:uLnTx/>
                          <a:uFillTx/>
                          <a:latin typeface="Arial" charset="0"/>
                          <a:ea typeface="Arial" charset="0"/>
                          <a:cs typeface="Arial" charset="0"/>
                        </a:rPr>
                        <a:t>$</a:t>
                      </a:r>
                      <a:r>
                        <a:rPr kumimoji="0" lang="nb-NO" sz="2000" b="0" i="0" u="none" strike="noStrike" kern="1200" cap="none" spc="0" normalizeH="0" baseline="0" noProof="0" dirty="0">
                          <a:ln>
                            <a:noFill/>
                          </a:ln>
                          <a:solidFill>
                            <a:srgbClr val="62706F"/>
                          </a:solidFill>
                          <a:effectLst/>
                          <a:uLnTx/>
                          <a:uFillTx/>
                          <a:latin typeface="Arial" charset="0"/>
                          <a:ea typeface="Arial" charset="0"/>
                          <a:cs typeface="Arial" charset="0"/>
                        </a:rPr>
                        <a:t>2,028.00</a:t>
                      </a:r>
                      <a:r>
                        <a:rPr kumimoji="0" lang="en-US" sz="2000" b="0" i="0" u="none" strike="noStrike" kern="1200" cap="none" spc="0" normalizeH="0" baseline="30000" noProof="0" dirty="0">
                          <a:ln>
                            <a:noFill/>
                          </a:ln>
                          <a:solidFill>
                            <a:srgbClr val="62706F"/>
                          </a:solidFill>
                          <a:effectLst/>
                          <a:uLnTx/>
                          <a:uFillTx/>
                          <a:latin typeface="Arial" charset="0"/>
                          <a:ea typeface="Arial" charset="0"/>
                          <a:cs typeface="Arial" charset="0"/>
                        </a:rPr>
                        <a:t>3</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1649533681"/>
              </p:ext>
            </p:extLst>
          </p:nvPr>
        </p:nvGraphicFramePr>
        <p:xfrm>
          <a:off x="742118" y="4071162"/>
          <a:ext cx="6972474" cy="510914"/>
        </p:xfrm>
        <a:graphic>
          <a:graphicData uri="http://schemas.openxmlformats.org/drawingml/2006/table">
            <a:tbl>
              <a:tblPr firstRow="1">
                <a:tableStyleId>{5C22544A-7EE6-4342-B048-85BDC9FD1C3A}</a:tableStyleId>
              </a:tblPr>
              <a:tblGrid>
                <a:gridCol w="2886682">
                  <a:extLst>
                    <a:ext uri="{9D8B030D-6E8A-4147-A177-3AD203B41FA5}">
                      <a16:colId xmlns:a16="http://schemas.microsoft.com/office/drawing/2014/main" val="20000"/>
                    </a:ext>
                  </a:extLst>
                </a:gridCol>
                <a:gridCol w="2008799">
                  <a:extLst>
                    <a:ext uri="{9D8B030D-6E8A-4147-A177-3AD203B41FA5}">
                      <a16:colId xmlns:a16="http://schemas.microsoft.com/office/drawing/2014/main" val="20001"/>
                    </a:ext>
                  </a:extLst>
                </a:gridCol>
                <a:gridCol w="2076993">
                  <a:extLst>
                    <a:ext uri="{9D8B030D-6E8A-4147-A177-3AD203B41FA5}">
                      <a16:colId xmlns:a16="http://schemas.microsoft.com/office/drawing/2014/main" val="20002"/>
                    </a:ext>
                  </a:extLst>
                </a:gridCol>
              </a:tblGrid>
              <a:tr h="51091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Total per person</a:t>
                      </a:r>
                    </a:p>
                  </a:txBody>
                  <a:tcPr marR="18288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a:t>
                      </a:r>
                      <a:r>
                        <a:rPr kumimoji="0" lang="hr-HR" sz="2000" b="1" i="0" u="none" strike="noStrike" kern="1200" cap="none" spc="0" normalizeH="0" baseline="0" noProof="0" dirty="0">
                          <a:ln>
                            <a:noFill/>
                          </a:ln>
                          <a:solidFill>
                            <a:srgbClr val="003B5C"/>
                          </a:solidFill>
                          <a:effectLst/>
                          <a:uLnTx/>
                          <a:uFillTx/>
                          <a:latin typeface="Arial" charset="0"/>
                          <a:ea typeface="Arial" charset="0"/>
                          <a:cs typeface="Arial" charset="0"/>
                        </a:rPr>
                        <a:t>3</a:t>
                      </a: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37</a:t>
                      </a:r>
                      <a:r>
                        <a:rPr kumimoji="0" lang="hr-HR" sz="2000" b="1" i="0" u="none" strike="noStrike" kern="1200" cap="none" spc="0" normalizeH="0" baseline="0" noProof="0" dirty="0">
                          <a:ln>
                            <a:noFill/>
                          </a:ln>
                          <a:solidFill>
                            <a:srgbClr val="003B5C"/>
                          </a:solidFill>
                          <a:effectLst/>
                          <a:uLnTx/>
                          <a:uFillTx/>
                          <a:latin typeface="Arial" charset="0"/>
                          <a:ea typeface="Arial" charset="0"/>
                          <a:cs typeface="Arial" charset="0"/>
                        </a:rPr>
                        <a:t>.</a:t>
                      </a: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00</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$4</a:t>
                      </a:r>
                      <a:r>
                        <a:rPr kumimoji="0" lang="is-IS" sz="2000" b="1" i="0" u="none" strike="noStrike" kern="1200" cap="none" spc="0" normalizeH="0" baseline="0" noProof="0" dirty="0">
                          <a:ln>
                            <a:noFill/>
                          </a:ln>
                          <a:solidFill>
                            <a:srgbClr val="003B5C"/>
                          </a:solidFill>
                          <a:effectLst/>
                          <a:uLnTx/>
                          <a:uFillTx/>
                          <a:latin typeface="Arial" charset="0"/>
                          <a:ea typeface="Arial" charset="0"/>
                          <a:cs typeface="Arial" charset="0"/>
                        </a:rPr>
                        <a:t>,044.00 </a:t>
                      </a:r>
                      <a:endPar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endParaRP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105176495"/>
              </p:ext>
            </p:extLst>
          </p:nvPr>
        </p:nvGraphicFramePr>
        <p:xfrm>
          <a:off x="742118" y="4570189"/>
          <a:ext cx="6972474" cy="510914"/>
        </p:xfrm>
        <a:graphic>
          <a:graphicData uri="http://schemas.openxmlformats.org/drawingml/2006/table">
            <a:tbl>
              <a:tblPr firstRow="1">
                <a:tableStyleId>{5C22544A-7EE6-4342-B048-85BDC9FD1C3A}</a:tableStyleId>
              </a:tblPr>
              <a:tblGrid>
                <a:gridCol w="2886682">
                  <a:extLst>
                    <a:ext uri="{9D8B030D-6E8A-4147-A177-3AD203B41FA5}">
                      <a16:colId xmlns:a16="http://schemas.microsoft.com/office/drawing/2014/main" val="20000"/>
                    </a:ext>
                  </a:extLst>
                </a:gridCol>
                <a:gridCol w="2008799">
                  <a:extLst>
                    <a:ext uri="{9D8B030D-6E8A-4147-A177-3AD203B41FA5}">
                      <a16:colId xmlns:a16="http://schemas.microsoft.com/office/drawing/2014/main" val="20001"/>
                    </a:ext>
                  </a:extLst>
                </a:gridCol>
                <a:gridCol w="2076993">
                  <a:extLst>
                    <a:ext uri="{9D8B030D-6E8A-4147-A177-3AD203B41FA5}">
                      <a16:colId xmlns:a16="http://schemas.microsoft.com/office/drawing/2014/main" val="20002"/>
                    </a:ext>
                  </a:extLst>
                </a:gridCol>
              </a:tblGrid>
              <a:tr h="510914">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Total per couple</a:t>
                      </a:r>
                    </a:p>
                  </a:txBody>
                  <a:tcPr marR="18288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$674</a:t>
                      </a:r>
                      <a:r>
                        <a:rPr kumimoji="0" lang="hr-HR" sz="2000" b="1" i="0" u="none" strike="noStrike" kern="1200" cap="none" spc="0" normalizeH="0" baseline="0" noProof="0" dirty="0">
                          <a:ln>
                            <a:noFill/>
                          </a:ln>
                          <a:solidFill>
                            <a:srgbClr val="003B5C"/>
                          </a:solidFill>
                          <a:effectLst/>
                          <a:uLnTx/>
                          <a:uFillTx/>
                          <a:latin typeface="Arial" charset="0"/>
                          <a:ea typeface="Arial" charset="0"/>
                          <a:cs typeface="Arial" charset="0"/>
                        </a:rPr>
                        <a:t>.</a:t>
                      </a: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00</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B5C"/>
                          </a:solidFill>
                          <a:effectLst/>
                          <a:uLnTx/>
                          <a:uFillTx/>
                          <a:latin typeface="Arial" charset="0"/>
                          <a:ea typeface="Arial" charset="0"/>
                          <a:cs typeface="Arial" charset="0"/>
                        </a:rPr>
                        <a:t>$8,088.00</a:t>
                      </a:r>
                    </a:p>
                  </a:txBody>
                  <a:tcPr marL="18288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086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Option 2 – Medicare Part C: Medicare Advantage Plans</a:t>
            </a:r>
          </a:p>
        </p:txBody>
      </p:sp>
      <p:grpSp>
        <p:nvGrpSpPr>
          <p:cNvPr id="4" name="Group 3"/>
          <p:cNvGrpSpPr/>
          <p:nvPr/>
        </p:nvGrpSpPr>
        <p:grpSpPr>
          <a:xfrm>
            <a:off x="623888" y="1869033"/>
            <a:ext cx="8329612" cy="3633469"/>
            <a:chOff x="623888" y="1648315"/>
            <a:chExt cx="8329612" cy="3633469"/>
          </a:xfrm>
        </p:grpSpPr>
        <p:sp>
          <p:nvSpPr>
            <p:cNvPr id="17" name="Text Placeholder 5"/>
            <p:cNvSpPr txBox="1">
              <a:spLocks/>
            </p:cNvSpPr>
            <p:nvPr/>
          </p:nvSpPr>
          <p:spPr>
            <a:xfrm>
              <a:off x="623888" y="1774579"/>
              <a:ext cx="8329612" cy="350720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DBA2E"/>
                </a:buClr>
                <a:buSzPct val="125000"/>
              </a:pPr>
              <a:r>
                <a:rPr lang="en-US" dirty="0">
                  <a:solidFill>
                    <a:srgbClr val="62706F"/>
                  </a:solidFill>
                </a:rPr>
                <a:t>Offered by private companies to replace Original Medicare </a:t>
              </a:r>
              <a:br>
                <a:rPr lang="en-US" dirty="0">
                  <a:solidFill>
                    <a:srgbClr val="62706F"/>
                  </a:solidFill>
                </a:rPr>
              </a:br>
              <a:r>
                <a:rPr lang="en-US" dirty="0">
                  <a:solidFill>
                    <a:srgbClr val="62706F"/>
                  </a:solidFill>
                </a:rPr>
                <a:t>and secondary insurance</a:t>
              </a:r>
              <a:br>
                <a:rPr lang="en-US" dirty="0">
                  <a:solidFill>
                    <a:srgbClr val="62706F"/>
                  </a:solidFill>
                </a:rPr>
              </a:br>
              <a:endParaRPr lang="en-US" dirty="0">
                <a:solidFill>
                  <a:srgbClr val="62706F"/>
                </a:solidFill>
              </a:endParaRPr>
            </a:p>
            <a:p>
              <a:pPr>
                <a:buClr>
                  <a:srgbClr val="FDBA2E"/>
                </a:buClr>
                <a:buSzPct val="125000"/>
              </a:pPr>
              <a:r>
                <a:rPr lang="en-US" dirty="0">
                  <a:solidFill>
                    <a:srgbClr val="62706F"/>
                  </a:solidFill>
                </a:rPr>
                <a:t>Numerous options by county:</a:t>
              </a:r>
            </a:p>
            <a:p>
              <a:pPr marL="800100" lvl="1" indent="-342900">
                <a:buClr>
                  <a:srgbClr val="FDBA2E"/>
                </a:buClr>
                <a:buSzPct val="125000"/>
                <a:buFont typeface="Arial" charset="0"/>
                <a:buChar char="•"/>
              </a:pPr>
              <a:r>
                <a:rPr lang="en-US" dirty="0">
                  <a:solidFill>
                    <a:srgbClr val="62706F"/>
                  </a:solidFill>
                </a:rPr>
                <a:t>Managed Care (HMO/PPO)</a:t>
              </a:r>
            </a:p>
            <a:p>
              <a:pPr marL="800100" lvl="1" indent="-342900">
                <a:buClr>
                  <a:srgbClr val="FDBA2E"/>
                </a:buClr>
                <a:buSzPct val="125000"/>
                <a:buFont typeface="Arial" charset="0"/>
                <a:buChar char="•"/>
              </a:pPr>
              <a:r>
                <a:rPr lang="en-US" dirty="0">
                  <a:solidFill>
                    <a:srgbClr val="62706F"/>
                  </a:solidFill>
                </a:rPr>
                <a:t>Non-Managed Care (PFFS/MSA)</a:t>
              </a:r>
              <a:br>
                <a:rPr lang="en-US" dirty="0">
                  <a:solidFill>
                    <a:srgbClr val="62706F"/>
                  </a:solidFill>
                </a:rPr>
              </a:br>
              <a:endParaRPr lang="en-US" dirty="0">
                <a:solidFill>
                  <a:srgbClr val="62706F"/>
                </a:solidFill>
              </a:endParaRPr>
            </a:p>
            <a:p>
              <a:pPr>
                <a:buClr>
                  <a:srgbClr val="FDBA2E"/>
                </a:buClr>
                <a:buSzPct val="125000"/>
              </a:pPr>
              <a:r>
                <a:rPr lang="en-US" dirty="0">
                  <a:solidFill>
                    <a:srgbClr val="62706F"/>
                  </a:solidFill>
                </a:rPr>
                <a:t>Most plans include Part D benefit (MA-PD)</a:t>
              </a:r>
              <a:br>
                <a:rPr lang="en-US" dirty="0">
                  <a:solidFill>
                    <a:srgbClr val="62706F"/>
                  </a:solidFill>
                </a:rPr>
              </a:br>
              <a:endParaRPr lang="en-US" dirty="0">
                <a:solidFill>
                  <a:srgbClr val="62706F"/>
                </a:solidFill>
              </a:endParaRPr>
            </a:p>
          </p:txBody>
        </p:sp>
        <p:cxnSp>
          <p:nvCxnSpPr>
            <p:cNvPr id="18" name="Straight Connector 17"/>
            <p:cNvCxnSpPr/>
            <p:nvPr/>
          </p:nvCxnSpPr>
          <p:spPr>
            <a:xfrm>
              <a:off x="716096" y="1648315"/>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16096" y="2636288"/>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16096" y="4023653"/>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16096" y="4706825"/>
              <a:ext cx="643385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5683607" y="5057008"/>
            <a:ext cx="1550424" cy="400110"/>
          </a:xfrm>
          <a:prstGeom prst="rect">
            <a:avLst/>
          </a:prstGeom>
          <a:noFill/>
        </p:spPr>
        <p:txBody>
          <a:bodyPr wrap="none" rtlCol="0">
            <a:spAutoFit/>
          </a:bodyPr>
          <a:lstStyle/>
          <a:p>
            <a:r>
              <a:rPr lang="en-US" sz="2000" i="1" dirty="0">
                <a:solidFill>
                  <a:srgbClr val="FDBA2E"/>
                </a:solidFill>
                <a:latin typeface="Georgia" charset="0"/>
                <a:ea typeface="Georgia" charset="0"/>
                <a:cs typeface="Georgia" charset="0"/>
              </a:rPr>
              <a:t>continued &gt;</a:t>
            </a:r>
          </a:p>
        </p:txBody>
      </p:sp>
    </p:spTree>
    <p:extLst>
      <p:ext uri="{BB962C8B-B14F-4D97-AF65-F5344CB8AC3E}">
        <p14:creationId xmlns:p14="http://schemas.microsoft.com/office/powerpoint/2010/main" val="1366188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Option 2 – Medicare Part C: Medicare Advantage Plans </a:t>
            </a:r>
            <a:r>
              <a:rPr lang="en-US" i="1" dirty="0"/>
              <a:t>(continued)</a:t>
            </a:r>
          </a:p>
        </p:txBody>
      </p:sp>
      <p:grpSp>
        <p:nvGrpSpPr>
          <p:cNvPr id="9" name="Group 8"/>
          <p:cNvGrpSpPr/>
          <p:nvPr/>
        </p:nvGrpSpPr>
        <p:grpSpPr>
          <a:xfrm>
            <a:off x="623888" y="1874685"/>
            <a:ext cx="8329612" cy="3773213"/>
            <a:chOff x="623888" y="1648315"/>
            <a:chExt cx="8329612" cy="3773213"/>
          </a:xfrm>
        </p:grpSpPr>
        <p:sp>
          <p:nvSpPr>
            <p:cNvPr id="17" name="Text Placeholder 5"/>
            <p:cNvSpPr txBox="1">
              <a:spLocks/>
            </p:cNvSpPr>
            <p:nvPr/>
          </p:nvSpPr>
          <p:spPr>
            <a:xfrm>
              <a:off x="623888" y="1774579"/>
              <a:ext cx="8329612" cy="3507205"/>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FDBA2E"/>
                </a:buClr>
                <a:buSzPct val="125000"/>
              </a:pPr>
              <a:r>
                <a:rPr lang="en-US" dirty="0">
                  <a:solidFill>
                    <a:srgbClr val="62706F"/>
                  </a:solidFill>
                </a:rPr>
                <a:t>Hearing, dental, and vision may be covered</a:t>
              </a:r>
              <a:br>
                <a:rPr lang="en-US" dirty="0">
                  <a:solidFill>
                    <a:srgbClr val="62706F"/>
                  </a:solidFill>
                </a:rPr>
              </a:br>
              <a:endParaRPr lang="en-US" dirty="0">
                <a:solidFill>
                  <a:srgbClr val="62706F"/>
                </a:solidFill>
              </a:endParaRPr>
            </a:p>
            <a:p>
              <a:pPr>
                <a:buClr>
                  <a:srgbClr val="FDBA2E"/>
                </a:buClr>
                <a:buSzPct val="125000"/>
              </a:pPr>
              <a:r>
                <a:rPr lang="en-US" dirty="0">
                  <a:solidFill>
                    <a:srgbClr val="62706F"/>
                  </a:solidFill>
                </a:rPr>
                <a:t>Costs may increase for out-of-network doctors</a:t>
              </a:r>
              <a:br>
                <a:rPr lang="en-US" dirty="0">
                  <a:solidFill>
                    <a:srgbClr val="62706F"/>
                  </a:solidFill>
                </a:rPr>
              </a:br>
              <a:endParaRPr lang="en-US" dirty="0">
                <a:solidFill>
                  <a:srgbClr val="62706F"/>
                </a:solidFill>
              </a:endParaRPr>
            </a:p>
            <a:p>
              <a:pPr>
                <a:buClr>
                  <a:srgbClr val="FDBA2E"/>
                </a:buClr>
                <a:buSzPct val="125000"/>
              </a:pPr>
              <a:r>
                <a:rPr lang="en-US" dirty="0">
                  <a:solidFill>
                    <a:srgbClr val="62706F"/>
                  </a:solidFill>
                </a:rPr>
                <a:t>Available to those:</a:t>
              </a:r>
            </a:p>
            <a:p>
              <a:pPr marL="800100" lvl="1" indent="-342900">
                <a:buClr>
                  <a:srgbClr val="FDBA2E"/>
                </a:buClr>
                <a:buSzPct val="125000"/>
                <a:buFont typeface="Arial" charset="0"/>
                <a:buChar char="•"/>
              </a:pPr>
              <a:r>
                <a:rPr lang="en-US" dirty="0">
                  <a:solidFill>
                    <a:srgbClr val="62706F"/>
                  </a:solidFill>
                </a:rPr>
                <a:t>As an alternative to Parts A &amp; B</a:t>
              </a:r>
            </a:p>
            <a:p>
              <a:pPr marL="800100" lvl="1" indent="-342900">
                <a:buClr>
                  <a:srgbClr val="FDBA2E"/>
                </a:buClr>
                <a:buSzPct val="125000"/>
                <a:buFont typeface="Arial" charset="0"/>
                <a:buChar char="•"/>
              </a:pPr>
              <a:r>
                <a:rPr lang="en-US" dirty="0">
                  <a:solidFill>
                    <a:srgbClr val="62706F"/>
                  </a:solidFill>
                </a:rPr>
                <a:t>That live within the plan’s service area (county)</a:t>
              </a:r>
            </a:p>
            <a:p>
              <a:pPr marL="800100" lvl="1" indent="-342900">
                <a:buClr>
                  <a:srgbClr val="FDBA2E"/>
                </a:buClr>
                <a:buSzPct val="125000"/>
                <a:buFont typeface="Arial" charset="0"/>
                <a:buChar char="•"/>
              </a:pPr>
              <a:r>
                <a:rPr lang="en-US" dirty="0">
                  <a:solidFill>
                    <a:srgbClr val="62706F"/>
                  </a:solidFill>
                </a:rPr>
                <a:t>That do NOT have End Stage Renal Disease</a:t>
              </a:r>
              <a:br>
                <a:rPr lang="en-US" dirty="0">
                  <a:solidFill>
                    <a:srgbClr val="62706F"/>
                  </a:solidFill>
                </a:rPr>
              </a:br>
              <a:endParaRPr lang="en-US" dirty="0">
                <a:solidFill>
                  <a:srgbClr val="62706F"/>
                </a:solidFill>
              </a:endParaRPr>
            </a:p>
            <a:p>
              <a:pPr>
                <a:buClr>
                  <a:srgbClr val="FDBA2E"/>
                </a:buClr>
                <a:buSzPct val="125000"/>
              </a:pPr>
              <a:r>
                <a:rPr lang="en-US" dirty="0">
                  <a:solidFill>
                    <a:srgbClr val="62706F"/>
                  </a:solidFill>
                </a:rPr>
                <a:t>Enrollees pay Part B premium and any other applicable costs</a:t>
              </a:r>
              <a:br>
                <a:rPr lang="en-US" dirty="0">
                  <a:solidFill>
                    <a:srgbClr val="62706F"/>
                  </a:solidFill>
                </a:rPr>
              </a:br>
              <a:endParaRPr lang="en-US" dirty="0">
                <a:solidFill>
                  <a:srgbClr val="62706F"/>
                </a:solidFill>
              </a:endParaRPr>
            </a:p>
          </p:txBody>
        </p:sp>
        <p:cxnSp>
          <p:nvCxnSpPr>
            <p:cNvPr id="18" name="Straight Connector 17"/>
            <p:cNvCxnSpPr/>
            <p:nvPr/>
          </p:nvCxnSpPr>
          <p:spPr>
            <a:xfrm>
              <a:off x="716096" y="1648315"/>
              <a:ext cx="679880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16096" y="2310469"/>
              <a:ext cx="679880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16096" y="2962105"/>
              <a:ext cx="6798801"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16096" y="4738355"/>
              <a:ext cx="6893394"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16096" y="5421528"/>
              <a:ext cx="6893394" cy="0"/>
            </a:xfrm>
            <a:prstGeom prst="line">
              <a:avLst/>
            </a:prstGeom>
            <a:ln w="9525">
              <a:solidFill>
                <a:srgbClr val="62706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78114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Applying for Medicare</a:t>
            </a:r>
            <a:endParaRPr lang="en-US" i="1" dirty="0"/>
          </a:p>
        </p:txBody>
      </p:sp>
      <p:grpSp>
        <p:nvGrpSpPr>
          <p:cNvPr id="30" name="Group 29"/>
          <p:cNvGrpSpPr/>
          <p:nvPr/>
        </p:nvGrpSpPr>
        <p:grpSpPr>
          <a:xfrm>
            <a:off x="623888" y="1712637"/>
            <a:ext cx="7343324" cy="707886"/>
            <a:chOff x="623888" y="1712637"/>
            <a:chExt cx="7343324" cy="707886"/>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1781975"/>
              <a:ext cx="518073" cy="518073"/>
            </a:xfrm>
            <a:prstGeom prst="rect">
              <a:avLst/>
            </a:prstGeom>
          </p:spPr>
        </p:pic>
        <p:sp>
          <p:nvSpPr>
            <p:cNvPr id="8" name="TextBox 7"/>
            <p:cNvSpPr txBox="1"/>
            <p:nvPr/>
          </p:nvSpPr>
          <p:spPr>
            <a:xfrm>
              <a:off x="1199013" y="1712637"/>
              <a:ext cx="6768199" cy="707886"/>
            </a:xfrm>
            <a:prstGeom prst="rect">
              <a:avLst/>
            </a:prstGeom>
            <a:noFill/>
          </p:spPr>
          <p:txBody>
            <a:bodyPr wrap="none" rtlCol="0">
              <a:spAutoFit/>
            </a:bodyPr>
            <a:lstStyle/>
            <a:p>
              <a:r>
                <a:rPr lang="en-US" sz="2000" dirty="0">
                  <a:solidFill>
                    <a:srgbClr val="62706F"/>
                  </a:solidFill>
                </a:rPr>
                <a:t>Enrollment is automatic if clients get Social Security </a:t>
              </a:r>
              <a:br>
                <a:rPr lang="en-US" sz="2000" dirty="0">
                  <a:solidFill>
                    <a:srgbClr val="62706F"/>
                  </a:solidFill>
                </a:rPr>
              </a:br>
              <a:r>
                <a:rPr lang="en-US" sz="2000" dirty="0">
                  <a:solidFill>
                    <a:srgbClr val="62706F"/>
                  </a:solidFill>
                </a:rPr>
                <a:t>or Railroad Retirement benefits prior to Medicare eligibility</a:t>
              </a:r>
            </a:p>
          </p:txBody>
        </p:sp>
      </p:grpSp>
      <p:sp>
        <p:nvSpPr>
          <p:cNvPr id="9" name="TextBox 8"/>
          <p:cNvSpPr txBox="1"/>
          <p:nvPr/>
        </p:nvSpPr>
        <p:spPr>
          <a:xfrm>
            <a:off x="2875114" y="6117292"/>
            <a:ext cx="2585964" cy="338554"/>
          </a:xfrm>
          <a:prstGeom prst="rect">
            <a:avLst/>
          </a:prstGeom>
          <a:noFill/>
        </p:spPr>
        <p:txBody>
          <a:bodyPr wrap="none" rtlCol="0">
            <a:spAutoFit/>
          </a:bodyPr>
          <a:lstStyle/>
          <a:p>
            <a:pPr marL="0" lvl="1" algn="ctr"/>
            <a:r>
              <a:rPr lang="en-US" sz="1600" b="1" i="1" dirty="0">
                <a:solidFill>
                  <a:srgbClr val="326295"/>
                </a:solidFill>
                <a:latin typeface="Georgia" charset="0"/>
                <a:ea typeface="Georgia" charset="0"/>
                <a:cs typeface="Georgia" charset="0"/>
              </a:rPr>
              <a:t>The sooner, the better.</a:t>
            </a:r>
          </a:p>
        </p:txBody>
      </p:sp>
      <p:grpSp>
        <p:nvGrpSpPr>
          <p:cNvPr id="42" name="Group 41"/>
          <p:cNvGrpSpPr/>
          <p:nvPr/>
        </p:nvGrpSpPr>
        <p:grpSpPr>
          <a:xfrm>
            <a:off x="1199013" y="2720820"/>
            <a:ext cx="6967088" cy="3257850"/>
            <a:chOff x="1199013" y="2720820"/>
            <a:chExt cx="6967088" cy="3257850"/>
          </a:xfrm>
        </p:grpSpPr>
        <p:sp>
          <p:nvSpPr>
            <p:cNvPr id="12" name="TextBox 11"/>
            <p:cNvSpPr txBox="1"/>
            <p:nvPr/>
          </p:nvSpPr>
          <p:spPr>
            <a:xfrm>
              <a:off x="1199013" y="2720820"/>
              <a:ext cx="6967088" cy="1015663"/>
            </a:xfrm>
            <a:prstGeom prst="rect">
              <a:avLst/>
            </a:prstGeom>
            <a:noFill/>
          </p:spPr>
          <p:txBody>
            <a:bodyPr wrap="square" rtlCol="0">
              <a:spAutoFit/>
            </a:bodyPr>
            <a:lstStyle/>
            <a:p>
              <a:r>
                <a:rPr lang="en-US" sz="2000" dirty="0">
                  <a:solidFill>
                    <a:srgbClr val="62706F"/>
                  </a:solidFill>
                </a:rPr>
                <a:t>All others must apply with Social Security </a:t>
              </a:r>
              <a:br>
                <a:rPr lang="en-US" sz="2000" dirty="0">
                  <a:solidFill>
                    <a:srgbClr val="62706F"/>
                  </a:solidFill>
                </a:rPr>
              </a:br>
              <a:r>
                <a:rPr lang="en-US" sz="2000" dirty="0">
                  <a:solidFill>
                    <a:srgbClr val="62706F"/>
                  </a:solidFill>
                </a:rPr>
                <a:t>(or Railroad Retirement) during their </a:t>
              </a:r>
              <a:br>
                <a:rPr lang="en-US" sz="2000" dirty="0">
                  <a:solidFill>
                    <a:srgbClr val="62706F"/>
                  </a:solidFill>
                </a:rPr>
              </a:br>
              <a:r>
                <a:rPr lang="en-US" sz="2000" dirty="0">
                  <a:solidFill>
                    <a:srgbClr val="326295"/>
                  </a:solidFill>
                </a:rPr>
                <a:t>seven-month Initial Enrollment Period (IEP)</a:t>
              </a:r>
            </a:p>
          </p:txBody>
        </p:sp>
        <p:grpSp>
          <p:nvGrpSpPr>
            <p:cNvPr id="41" name="Group 40"/>
            <p:cNvGrpSpPr/>
            <p:nvPr/>
          </p:nvGrpSpPr>
          <p:grpSpPr>
            <a:xfrm>
              <a:off x="1231603" y="3946725"/>
              <a:ext cx="5862558" cy="2031945"/>
              <a:chOff x="1231603" y="3692725"/>
              <a:chExt cx="5862558" cy="2031945"/>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193" y="3692725"/>
                <a:ext cx="807807" cy="1023221"/>
              </a:xfrm>
              <a:prstGeom prst="rect">
                <a:avLst/>
              </a:prstGeom>
            </p:spPr>
          </p:pic>
          <p:grpSp>
            <p:nvGrpSpPr>
              <p:cNvPr id="11" name="Group 10"/>
              <p:cNvGrpSpPr/>
              <p:nvPr/>
            </p:nvGrpSpPr>
            <p:grpSpPr>
              <a:xfrm>
                <a:off x="1249813" y="4798206"/>
                <a:ext cx="5836567" cy="193457"/>
                <a:chOff x="1249813" y="4988706"/>
                <a:chExt cx="5836567" cy="193457"/>
              </a:xfrm>
            </p:grpSpPr>
            <p:sp>
              <p:nvSpPr>
                <p:cNvPr id="10" name="Rectangle 9"/>
                <p:cNvSpPr/>
                <p:nvPr/>
              </p:nvSpPr>
              <p:spPr>
                <a:xfrm>
                  <a:off x="1249813" y="4988706"/>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2087940" y="4992329"/>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2926067" y="4992329"/>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4602321" y="4988706"/>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5440448" y="4992329"/>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6278573" y="4992329"/>
                  <a:ext cx="807807" cy="189834"/>
                </a:xfrm>
                <a:prstGeom prst="rect">
                  <a:avLst/>
                </a:prstGeom>
                <a:solidFill>
                  <a:srgbClr val="003B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3764194" y="4988706"/>
                  <a:ext cx="807807" cy="189834"/>
                </a:xfrm>
                <a:prstGeom prst="rect">
                  <a:avLst/>
                </a:prstGeom>
                <a:solidFill>
                  <a:srgbClr val="32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3" name="TextBox 12"/>
              <p:cNvSpPr txBox="1"/>
              <p:nvPr/>
            </p:nvSpPr>
            <p:spPr>
              <a:xfrm>
                <a:off x="1568356" y="5201450"/>
                <a:ext cx="1846973" cy="523220"/>
              </a:xfrm>
              <a:prstGeom prst="rect">
                <a:avLst/>
              </a:prstGeom>
              <a:noFill/>
            </p:spPr>
            <p:txBody>
              <a:bodyPr wrap="square" rtlCol="0">
                <a:spAutoFit/>
              </a:bodyPr>
              <a:lstStyle/>
              <a:p>
                <a:pPr lvl="0" algn="ctr"/>
                <a:r>
                  <a:rPr lang="en-US" sz="1400" dirty="0">
                    <a:solidFill>
                      <a:srgbClr val="4D4F53"/>
                    </a:solidFill>
                    <a:ea typeface="Arial" charset="0"/>
                    <a:cs typeface="Arial" charset="0"/>
                  </a:rPr>
                  <a:t>Three months before 65th birthday</a:t>
                </a:r>
              </a:p>
            </p:txBody>
          </p:sp>
          <p:sp>
            <p:nvSpPr>
              <p:cNvPr id="24" name="TextBox 23"/>
              <p:cNvSpPr txBox="1"/>
              <p:nvPr/>
            </p:nvSpPr>
            <p:spPr>
              <a:xfrm>
                <a:off x="4878517" y="5201450"/>
                <a:ext cx="1846973" cy="523220"/>
              </a:xfrm>
              <a:prstGeom prst="rect">
                <a:avLst/>
              </a:prstGeom>
              <a:noFill/>
            </p:spPr>
            <p:txBody>
              <a:bodyPr wrap="square" rtlCol="0">
                <a:spAutoFit/>
              </a:bodyPr>
              <a:lstStyle/>
              <a:p>
                <a:pPr lvl="0" algn="ctr"/>
                <a:r>
                  <a:rPr lang="en-US" sz="1400" dirty="0">
                    <a:solidFill>
                      <a:srgbClr val="4D4F53"/>
                    </a:solidFill>
                    <a:ea typeface="Arial" charset="0"/>
                    <a:cs typeface="Arial" charset="0"/>
                  </a:rPr>
                  <a:t>Three months after 65th birthday</a:t>
                </a:r>
              </a:p>
            </p:txBody>
          </p:sp>
          <p:sp>
            <p:nvSpPr>
              <p:cNvPr id="25" name="TextBox 24"/>
              <p:cNvSpPr txBox="1"/>
              <p:nvPr/>
            </p:nvSpPr>
            <p:spPr>
              <a:xfrm>
                <a:off x="3265617" y="5201450"/>
                <a:ext cx="1846973" cy="523220"/>
              </a:xfrm>
              <a:prstGeom prst="rect">
                <a:avLst/>
              </a:prstGeom>
              <a:noFill/>
            </p:spPr>
            <p:txBody>
              <a:bodyPr wrap="square" rtlCol="0">
                <a:spAutoFit/>
              </a:bodyPr>
              <a:lstStyle/>
              <a:p>
                <a:pPr lvl="0" algn="ctr"/>
                <a:r>
                  <a:rPr lang="en-US" sz="1400" dirty="0">
                    <a:solidFill>
                      <a:srgbClr val="4D4F53"/>
                    </a:solidFill>
                    <a:ea typeface="Arial" charset="0"/>
                    <a:cs typeface="Arial" charset="0"/>
                  </a:rPr>
                  <a:t>Month of </a:t>
                </a:r>
                <a:br>
                  <a:rPr lang="en-US" sz="1400" dirty="0">
                    <a:solidFill>
                      <a:srgbClr val="4D4F53"/>
                    </a:solidFill>
                    <a:ea typeface="Arial" charset="0"/>
                    <a:cs typeface="Arial" charset="0"/>
                  </a:rPr>
                </a:br>
                <a:r>
                  <a:rPr lang="en-US" sz="1400" dirty="0">
                    <a:solidFill>
                      <a:srgbClr val="4D4F53"/>
                    </a:solidFill>
                    <a:ea typeface="Arial" charset="0"/>
                    <a:cs typeface="Arial" charset="0"/>
                  </a:rPr>
                  <a:t>65th birthday</a:t>
                </a:r>
              </a:p>
            </p:txBody>
          </p:sp>
          <p:grpSp>
            <p:nvGrpSpPr>
              <p:cNvPr id="28" name="Group 27"/>
              <p:cNvGrpSpPr/>
              <p:nvPr/>
            </p:nvGrpSpPr>
            <p:grpSpPr>
              <a:xfrm>
                <a:off x="1231603" y="5052358"/>
                <a:ext cx="348488" cy="348488"/>
                <a:chOff x="5112590" y="120416"/>
                <a:chExt cx="348488" cy="348488"/>
              </a:xfrm>
            </p:grpSpPr>
            <p:cxnSp>
              <p:nvCxnSpPr>
                <p:cNvPr id="27" name="Straight Connector 26"/>
                <p:cNvCxnSpPr/>
                <p:nvPr/>
              </p:nvCxnSpPr>
              <p:spPr>
                <a:xfrm>
                  <a:off x="5112590" y="468904"/>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4938346" y="294660"/>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flipH="1">
                <a:off x="3382442" y="5052358"/>
                <a:ext cx="348488" cy="348488"/>
                <a:chOff x="5112590" y="120416"/>
                <a:chExt cx="348488" cy="348488"/>
              </a:xfrm>
            </p:grpSpPr>
            <p:cxnSp>
              <p:nvCxnSpPr>
                <p:cNvPr id="32" name="Straight Connector 31"/>
                <p:cNvCxnSpPr/>
                <p:nvPr/>
              </p:nvCxnSpPr>
              <p:spPr>
                <a:xfrm>
                  <a:off x="5112590" y="468904"/>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938346" y="294660"/>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4594834" y="5052358"/>
                <a:ext cx="348488" cy="348488"/>
                <a:chOff x="5112590" y="120416"/>
                <a:chExt cx="348488" cy="348488"/>
              </a:xfrm>
            </p:grpSpPr>
            <p:cxnSp>
              <p:nvCxnSpPr>
                <p:cNvPr id="35" name="Straight Connector 34"/>
                <p:cNvCxnSpPr/>
                <p:nvPr/>
              </p:nvCxnSpPr>
              <p:spPr>
                <a:xfrm>
                  <a:off x="5112590" y="468904"/>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938346" y="294660"/>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grpSp>
            <p:nvGrpSpPr>
              <p:cNvPr id="37" name="Group 36"/>
              <p:cNvGrpSpPr/>
              <p:nvPr/>
            </p:nvGrpSpPr>
            <p:grpSpPr>
              <a:xfrm flipH="1">
                <a:off x="6745673" y="5052358"/>
                <a:ext cx="348488" cy="348488"/>
                <a:chOff x="5112590" y="120416"/>
                <a:chExt cx="348488" cy="348488"/>
              </a:xfrm>
            </p:grpSpPr>
            <p:cxnSp>
              <p:nvCxnSpPr>
                <p:cNvPr id="38" name="Straight Connector 37"/>
                <p:cNvCxnSpPr/>
                <p:nvPr/>
              </p:nvCxnSpPr>
              <p:spPr>
                <a:xfrm>
                  <a:off x="5112590" y="468904"/>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4938346" y="294660"/>
                  <a:ext cx="348488" cy="0"/>
                </a:xfrm>
                <a:prstGeom prst="line">
                  <a:avLst/>
                </a:prstGeom>
                <a:ln w="15875">
                  <a:solidFill>
                    <a:srgbClr val="4D4F53"/>
                  </a:solidFill>
                </a:ln>
                <a:effectLst/>
              </p:spPr>
              <p:style>
                <a:lnRef idx="2">
                  <a:schemeClr val="accent1"/>
                </a:lnRef>
                <a:fillRef idx="0">
                  <a:schemeClr val="accent1"/>
                </a:fillRef>
                <a:effectRef idx="1">
                  <a:schemeClr val="accent1"/>
                </a:effectRef>
                <a:fontRef idx="minor">
                  <a:schemeClr val="tx1"/>
                </a:fontRef>
              </p:style>
            </p:cxnSp>
          </p:grpSp>
        </p:grpSp>
      </p:grpSp>
    </p:spTree>
    <p:extLst>
      <p:ext uri="{BB962C8B-B14F-4D97-AF65-F5344CB8AC3E}">
        <p14:creationId xmlns:p14="http://schemas.microsoft.com/office/powerpoint/2010/main" val="8596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2775" y="226316"/>
            <a:ext cx="7918450" cy="528638"/>
          </a:xfrm>
        </p:spPr>
        <p:txBody>
          <a:bodyPr/>
          <a:lstStyle/>
          <a:p>
            <a:r>
              <a:rPr lang="en-US" dirty="0"/>
              <a:t>Understanding health care</a:t>
            </a:r>
          </a:p>
        </p:txBody>
      </p:sp>
      <p:sp>
        <p:nvSpPr>
          <p:cNvPr id="22" name="Text Placeholder 3"/>
          <p:cNvSpPr>
            <a:spLocks noGrp="1"/>
          </p:cNvSpPr>
          <p:nvPr>
            <p:ph type="body" sz="quarter" idx="11"/>
          </p:nvPr>
        </p:nvSpPr>
        <p:spPr>
          <a:xfrm>
            <a:off x="623888" y="987172"/>
            <a:ext cx="7918450" cy="555189"/>
          </a:xfrm>
        </p:spPr>
        <p:txBody>
          <a:bodyPr/>
          <a:lstStyle/>
          <a:p>
            <a:r>
              <a:rPr lang="en-US" dirty="0"/>
              <a:t>Leverage these health care planning resources</a:t>
            </a:r>
          </a:p>
        </p:txBody>
      </p:sp>
      <p:graphicFrame>
        <p:nvGraphicFramePr>
          <p:cNvPr id="40" name="Table 39"/>
          <p:cNvGraphicFramePr>
            <a:graphicFrameLocks noGrp="1"/>
          </p:cNvGraphicFramePr>
          <p:nvPr>
            <p:extLst>
              <p:ext uri="{D42A27DB-BD31-4B8C-83A1-F6EECF244321}">
                <p14:modId xmlns:p14="http://schemas.microsoft.com/office/powerpoint/2010/main" val="73965643"/>
              </p:ext>
            </p:extLst>
          </p:nvPr>
        </p:nvGraphicFramePr>
        <p:xfrm>
          <a:off x="2399872" y="1655216"/>
          <a:ext cx="3886628" cy="4631284"/>
        </p:xfrm>
        <a:graphic>
          <a:graphicData uri="http://schemas.openxmlformats.org/drawingml/2006/table">
            <a:tbl>
              <a:tblPr firstRow="1" bandRow="1">
                <a:tableStyleId>{5C22544A-7EE6-4342-B048-85BDC9FD1C3A}</a:tableStyleId>
              </a:tblPr>
              <a:tblGrid>
                <a:gridCol w="3886628">
                  <a:extLst>
                    <a:ext uri="{9D8B030D-6E8A-4147-A177-3AD203B41FA5}">
                      <a16:colId xmlns:a16="http://schemas.microsoft.com/office/drawing/2014/main" val="20000"/>
                    </a:ext>
                  </a:extLst>
                </a:gridCol>
              </a:tblGrid>
              <a:tr h="15070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Medicare</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4D4F53"/>
                          </a:solidFill>
                          <a:latin typeface="Arial" charset="0"/>
                          <a:ea typeface="Arial" charset="0"/>
                          <a:cs typeface="Arial" charset="0"/>
                        </a:rPr>
                        <a:t>www.Medicare.gov</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4D4F53"/>
                          </a:solidFill>
                          <a:latin typeface="Arial" charset="0"/>
                          <a:ea typeface="Arial" charset="0"/>
                          <a:cs typeface="Arial" charset="0"/>
                        </a:rPr>
                        <a:t>1-800-MEDICARE</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4D4F53"/>
                          </a:solidFill>
                          <a:latin typeface="Arial" charset="0"/>
                          <a:ea typeface="Arial" charset="0"/>
                          <a:cs typeface="Arial" charset="0"/>
                        </a:rPr>
                        <a:t>www.MyMedicare.govA</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Eldercare.org</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032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State Health Insurance Programs (SHIP)</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Benefitscheckup.org</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0801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4D4F53"/>
                          </a:solidFill>
                          <a:latin typeface="Arial" charset="0"/>
                          <a:ea typeface="Arial" charset="0"/>
                          <a:cs typeface="Arial" charset="0"/>
                        </a:rPr>
                        <a:t>Social Security Administration</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4D4F53"/>
                          </a:solidFill>
                          <a:latin typeface="Arial" charset="0"/>
                          <a:ea typeface="Arial" charset="0"/>
                          <a:cs typeface="Arial" charset="0"/>
                        </a:rPr>
                        <a:t>www.SocialSecurity.gov</a:t>
                      </a:r>
                    </a:p>
                    <a:p>
                      <a:pPr marL="342900" marR="0" indent="-177800" algn="l" defTabSz="457200" rtl="0" eaLnBrk="1" fontAlgn="auto" latinLnBrk="0" hangingPunct="1">
                        <a:lnSpc>
                          <a:spcPct val="100000"/>
                        </a:lnSpc>
                        <a:spcBef>
                          <a:spcPts val="0"/>
                        </a:spcBef>
                        <a:spcAft>
                          <a:spcPts val="0"/>
                        </a:spcAft>
                        <a:buClrTx/>
                        <a:buSzTx/>
                        <a:buFont typeface="Arial" charset="0"/>
                        <a:buChar char="•"/>
                        <a:tabLst/>
                        <a:defRPr/>
                      </a:pPr>
                      <a:r>
                        <a:rPr lang="en-US" sz="2000" b="0" dirty="0">
                          <a:solidFill>
                            <a:srgbClr val="4D4F53"/>
                          </a:solidFill>
                          <a:latin typeface="Arial" charset="0"/>
                          <a:ea typeface="Arial" charset="0"/>
                          <a:cs typeface="Arial" charset="0"/>
                        </a:rPr>
                        <a:t>1-800-772-1213</a:t>
                      </a:r>
                    </a:p>
                  </a:txBody>
                  <a:tcPr anchor="ctr">
                    <a:lnL w="12700" cmpd="sng">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15" name="Group 14"/>
          <p:cNvGrpSpPr/>
          <p:nvPr/>
        </p:nvGrpSpPr>
        <p:grpSpPr>
          <a:xfrm>
            <a:off x="1106488" y="1655216"/>
            <a:ext cx="1116012" cy="4631284"/>
            <a:chOff x="1714500" y="1883816"/>
            <a:chExt cx="1116012" cy="4631284"/>
          </a:xfrm>
        </p:grpSpPr>
        <p:grpSp>
          <p:nvGrpSpPr>
            <p:cNvPr id="14" name="Group 13"/>
            <p:cNvGrpSpPr/>
            <p:nvPr/>
          </p:nvGrpSpPr>
          <p:grpSpPr>
            <a:xfrm>
              <a:off x="1714500" y="4557339"/>
              <a:ext cx="1116012" cy="1957761"/>
              <a:chOff x="1231603" y="4097885"/>
              <a:chExt cx="1116012" cy="1957761"/>
            </a:xfrm>
          </p:grpSpPr>
          <p:cxnSp>
            <p:nvCxnSpPr>
              <p:cNvPr id="43" name="Straight Connector 42"/>
              <p:cNvCxnSpPr/>
              <p:nvPr/>
            </p:nvCxnSpPr>
            <p:spPr>
              <a:xfrm>
                <a:off x="1231603" y="6055646"/>
                <a:ext cx="1116012" cy="0"/>
              </a:xfrm>
              <a:prstGeom prst="line">
                <a:avLst/>
              </a:prstGeom>
              <a:ln w="15875">
                <a:solidFill>
                  <a:srgbClr val="32629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 idx="2"/>
              </p:cNvCxnSpPr>
              <p:nvPr/>
            </p:nvCxnSpPr>
            <p:spPr>
              <a:xfrm>
                <a:off x="1231603" y="4097885"/>
                <a:ext cx="0" cy="1957761"/>
              </a:xfrm>
              <a:prstGeom prst="line">
                <a:avLst/>
              </a:prstGeom>
              <a:ln w="15875">
                <a:solidFill>
                  <a:srgbClr val="326295"/>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p:nvGrpSpPr>
          <p:grpSpPr>
            <a:xfrm flipV="1">
              <a:off x="1714500" y="1883816"/>
              <a:ext cx="1116012" cy="1820342"/>
              <a:chOff x="1231603" y="3834504"/>
              <a:chExt cx="1116012" cy="1820342"/>
            </a:xfrm>
          </p:grpSpPr>
          <p:cxnSp>
            <p:nvCxnSpPr>
              <p:cNvPr id="46" name="Straight Connector 45"/>
              <p:cNvCxnSpPr/>
              <p:nvPr/>
            </p:nvCxnSpPr>
            <p:spPr>
              <a:xfrm flipV="1">
                <a:off x="1231603" y="5654846"/>
                <a:ext cx="1116012" cy="0"/>
              </a:xfrm>
              <a:prstGeom prst="line">
                <a:avLst/>
              </a:prstGeom>
              <a:ln w="15875">
                <a:solidFill>
                  <a:srgbClr val="32629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 idx="0"/>
              </p:cNvCxnSpPr>
              <p:nvPr/>
            </p:nvCxnSpPr>
            <p:spPr>
              <a:xfrm>
                <a:off x="1231603" y="3834504"/>
                <a:ext cx="0" cy="1820342"/>
              </a:xfrm>
              <a:prstGeom prst="line">
                <a:avLst/>
              </a:prstGeom>
              <a:ln w="15875">
                <a:solidFill>
                  <a:srgbClr val="326295"/>
                </a:solidFill>
              </a:ln>
              <a:effectLst/>
            </p:spPr>
            <p:style>
              <a:lnRef idx="2">
                <a:schemeClr val="accent1"/>
              </a:lnRef>
              <a:fillRef idx="0">
                <a:schemeClr val="accent1"/>
              </a:fillRef>
              <a:effectRef idx="1">
                <a:schemeClr val="accent1"/>
              </a:effectRef>
              <a:fontRef idx="minor">
                <a:schemeClr val="tx1"/>
              </a:fontRef>
            </p:style>
          </p:cxnSp>
        </p:gr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897" y="3475558"/>
            <a:ext cx="853181" cy="853181"/>
          </a:xfrm>
          <a:prstGeom prst="rect">
            <a:avLst/>
          </a:prstGeom>
        </p:spPr>
      </p:pic>
    </p:spTree>
    <p:extLst>
      <p:ext uri="{BB962C8B-B14F-4D97-AF65-F5344CB8AC3E}">
        <p14:creationId xmlns:p14="http://schemas.microsoft.com/office/powerpoint/2010/main" val="1372290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4"/>
          <p:cNvSpPr>
            <a:spLocks noGrp="1"/>
          </p:cNvSpPr>
          <p:nvPr>
            <p:ph type="title"/>
          </p:nvPr>
        </p:nvSpPr>
        <p:spPr>
          <a:prstGeom prst="rect">
            <a:avLst/>
          </a:prstGeom>
        </p:spPr>
        <p:txBody>
          <a:bodyPr>
            <a:noAutofit/>
          </a:bodyPr>
          <a:lstStyle/>
          <a:p>
            <a:pPr eaLnBrk="1" hangingPunct="1"/>
            <a:r>
              <a:rPr lang="en-US" dirty="0">
                <a:latin typeface="Arial" charset="0"/>
              </a:rPr>
              <a:t>Creating a plan</a:t>
            </a:r>
          </a:p>
        </p:txBody>
      </p:sp>
      <p:sp>
        <p:nvSpPr>
          <p:cNvPr id="2" name="Text Placeholder 1"/>
          <p:cNvSpPr>
            <a:spLocks noGrp="1"/>
          </p:cNvSpPr>
          <p:nvPr>
            <p:ph type="body" sz="quarter" idx="10"/>
          </p:nvPr>
        </p:nvSpPr>
        <p:spPr/>
        <p:txBody>
          <a:bodyPr/>
          <a:lstStyle/>
          <a:p>
            <a:r>
              <a:rPr lang="en-US" dirty="0"/>
              <a:t>— to address health care costs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778000" y="2148303"/>
            <a:ext cx="6235700" cy="3074988"/>
          </a:xfrm>
        </p:spPr>
        <p:txBody>
          <a:bodyPr/>
          <a:lstStyle/>
          <a:p>
            <a:pPr marL="342900" indent="-342900">
              <a:buClr>
                <a:srgbClr val="FDBA2E"/>
              </a:buClr>
              <a:buSzPct val="125000"/>
              <a:buFont typeface="Arial" charset="0"/>
              <a:buChar char="•"/>
            </a:pPr>
            <a:r>
              <a:rPr lang="en-US" sz="2400" dirty="0">
                <a:solidFill>
                  <a:srgbClr val="62706F"/>
                </a:solidFill>
              </a:rPr>
              <a:t>The majority of pre-retirees have underestimated the cost of health </a:t>
            </a:r>
            <a:br>
              <a:rPr lang="en-US" sz="2400" dirty="0">
                <a:solidFill>
                  <a:srgbClr val="62706F"/>
                </a:solidFill>
              </a:rPr>
            </a:br>
            <a:r>
              <a:rPr lang="en-US" sz="2400" dirty="0">
                <a:solidFill>
                  <a:srgbClr val="62706F"/>
                </a:solidFill>
              </a:rPr>
              <a:t>care in retirement</a:t>
            </a:r>
          </a:p>
          <a:p>
            <a:pPr marL="342900" indent="-342900">
              <a:buClr>
                <a:srgbClr val="FDBA2E"/>
              </a:buClr>
              <a:buSzPct val="125000"/>
              <a:buFont typeface="Arial" charset="0"/>
              <a:buChar char="•"/>
            </a:pPr>
            <a:endParaRPr lang="en-US" sz="2400" dirty="0">
              <a:solidFill>
                <a:srgbClr val="62706F"/>
              </a:solidFill>
            </a:endParaRPr>
          </a:p>
          <a:p>
            <a:pPr marL="342900" indent="-342900">
              <a:buClr>
                <a:srgbClr val="FDBA2E"/>
              </a:buClr>
              <a:buSzPct val="125000"/>
              <a:buFont typeface="Arial" charset="0"/>
              <a:buChar char="•"/>
            </a:pPr>
            <a:r>
              <a:rPr lang="en-US" sz="2400" dirty="0">
                <a:solidFill>
                  <a:srgbClr val="62706F"/>
                </a:solidFill>
              </a:rPr>
              <a:t>Help you eliminate the guesswork with a personalized Health Care Cost Assessment from Nationwide</a:t>
            </a:r>
          </a:p>
        </p:txBody>
      </p:sp>
      <p:sp>
        <p:nvSpPr>
          <p:cNvPr id="2" name="Text Placeholder 1"/>
          <p:cNvSpPr>
            <a:spLocks noGrp="1"/>
          </p:cNvSpPr>
          <p:nvPr>
            <p:ph type="body" sz="quarter" idx="10"/>
          </p:nvPr>
        </p:nvSpPr>
        <p:spPr/>
        <p:txBody>
          <a:bodyPr/>
          <a:lstStyle/>
          <a:p>
            <a:r>
              <a:rPr lang="en-US" dirty="0"/>
              <a:t>Creating a plan to address health care costs</a:t>
            </a:r>
          </a:p>
        </p:txBody>
      </p:sp>
      <p:sp>
        <p:nvSpPr>
          <p:cNvPr id="10" name="Text Placeholder 3"/>
          <p:cNvSpPr txBox="1">
            <a:spLocks/>
          </p:cNvSpPr>
          <p:nvPr/>
        </p:nvSpPr>
        <p:spPr>
          <a:xfrm>
            <a:off x="623888" y="987172"/>
            <a:ext cx="7918450" cy="555189"/>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Americans underestimate retirement health care costs</a:t>
            </a:r>
          </a:p>
        </p:txBody>
      </p:sp>
    </p:spTree>
    <p:extLst>
      <p:ext uri="{BB962C8B-B14F-4D97-AF65-F5344CB8AC3E}">
        <p14:creationId xmlns:p14="http://schemas.microsoft.com/office/powerpoint/2010/main" val="1460625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118513" y="3008404"/>
            <a:ext cx="5397500" cy="3074988"/>
          </a:xfrm>
        </p:spPr>
        <p:txBody>
          <a:bodyPr/>
          <a:lstStyle/>
          <a:p>
            <a:pPr marL="342900" indent="-292100">
              <a:spcAft>
                <a:spcPts val="600"/>
              </a:spcAft>
              <a:buClr>
                <a:srgbClr val="FDBA2E"/>
              </a:buClr>
              <a:buSzPct val="125000"/>
              <a:buFont typeface="Arial" charset="0"/>
              <a:buChar char="•"/>
            </a:pPr>
            <a:r>
              <a:rPr lang="en-US" dirty="0">
                <a:solidFill>
                  <a:srgbClr val="62706F"/>
                </a:solidFill>
              </a:rPr>
              <a:t>Powered by calculations from one of the world’s leading actuarial firms</a:t>
            </a:r>
          </a:p>
          <a:p>
            <a:pPr marL="342900" indent="-292100">
              <a:spcAft>
                <a:spcPts val="600"/>
              </a:spcAft>
              <a:buClr>
                <a:srgbClr val="FDBA2E"/>
              </a:buClr>
              <a:buSzPct val="125000"/>
              <a:buFont typeface="Arial" charset="0"/>
              <a:buChar char="•"/>
            </a:pPr>
            <a:r>
              <a:rPr lang="en-US" dirty="0">
                <a:solidFill>
                  <a:srgbClr val="62706F"/>
                </a:solidFill>
              </a:rPr>
              <a:t>Provides a personalized estimate of possible annual health care expenses</a:t>
            </a:r>
          </a:p>
          <a:p>
            <a:pPr marL="342900" indent="-292100">
              <a:buClr>
                <a:srgbClr val="FDBA2E"/>
              </a:buClr>
              <a:buSzPct val="125000"/>
              <a:buFont typeface="Arial" charset="0"/>
              <a:buChar char="•"/>
            </a:pPr>
            <a:r>
              <a:rPr lang="en-US" dirty="0">
                <a:solidFill>
                  <a:srgbClr val="62706F"/>
                </a:solidFill>
              </a:rPr>
              <a:t>Includes estimates for Medicare, </a:t>
            </a:r>
            <a:br>
              <a:rPr lang="en-US" dirty="0">
                <a:solidFill>
                  <a:srgbClr val="62706F"/>
                </a:solidFill>
              </a:rPr>
            </a:br>
            <a:r>
              <a:rPr lang="en-US" dirty="0">
                <a:solidFill>
                  <a:srgbClr val="62706F"/>
                </a:solidFill>
              </a:rPr>
              <a:t>out-of-pocket and long-term care expenses</a:t>
            </a:r>
          </a:p>
        </p:txBody>
      </p:sp>
      <p:sp>
        <p:nvSpPr>
          <p:cNvPr id="2" name="Text Placeholder 1"/>
          <p:cNvSpPr>
            <a:spLocks noGrp="1"/>
          </p:cNvSpPr>
          <p:nvPr>
            <p:ph type="body" sz="quarter" idx="10"/>
          </p:nvPr>
        </p:nvSpPr>
        <p:spPr/>
        <p:txBody>
          <a:bodyPr/>
          <a:lstStyle/>
          <a:p>
            <a:r>
              <a:rPr lang="en-US" dirty="0"/>
              <a:t>Start with a Health Care Cost Assessment</a:t>
            </a:r>
          </a:p>
        </p:txBody>
      </p:sp>
      <p:sp>
        <p:nvSpPr>
          <p:cNvPr id="10" name="Text Placeholder 3"/>
          <p:cNvSpPr txBox="1">
            <a:spLocks/>
          </p:cNvSpPr>
          <p:nvPr/>
        </p:nvSpPr>
        <p:spPr>
          <a:xfrm>
            <a:off x="623888" y="987172"/>
            <a:ext cx="7918450" cy="555189"/>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Determine individual health care costs</a:t>
            </a:r>
          </a:p>
        </p:txBody>
      </p:sp>
      <p:grpSp>
        <p:nvGrpSpPr>
          <p:cNvPr id="5" name="Group 4"/>
          <p:cNvGrpSpPr/>
          <p:nvPr/>
        </p:nvGrpSpPr>
        <p:grpSpPr>
          <a:xfrm>
            <a:off x="1335088" y="2058273"/>
            <a:ext cx="5751452" cy="830997"/>
            <a:chOff x="1335088" y="2058273"/>
            <a:chExt cx="5751452" cy="830997"/>
          </a:xfrm>
        </p:grpSpPr>
        <p:sp>
          <p:nvSpPr>
            <p:cNvPr id="3" name="TextBox 2"/>
            <p:cNvSpPr txBox="1"/>
            <p:nvPr/>
          </p:nvSpPr>
          <p:spPr>
            <a:xfrm>
              <a:off x="2118513" y="2058273"/>
              <a:ext cx="4968027" cy="830997"/>
            </a:xfrm>
            <a:prstGeom prst="rect">
              <a:avLst/>
            </a:prstGeom>
            <a:noFill/>
          </p:spPr>
          <p:txBody>
            <a:bodyPr wrap="none" rtlCol="0">
              <a:spAutoFit/>
            </a:bodyPr>
            <a:lstStyle/>
            <a:p>
              <a:pPr lvl="0"/>
              <a:r>
                <a:rPr lang="en-US" b="1" i="1" dirty="0">
                  <a:solidFill>
                    <a:srgbClr val="326295"/>
                  </a:solidFill>
                  <a:latin typeface="Georgia" charset="0"/>
                  <a:ea typeface="Georgia" charset="0"/>
                  <a:cs typeface="Georgia" charset="0"/>
                </a:rPr>
                <a:t>The Nationwide Personalized </a:t>
              </a:r>
              <a:br>
                <a:rPr lang="en-US" b="1" i="1" dirty="0">
                  <a:solidFill>
                    <a:srgbClr val="326295"/>
                  </a:solidFill>
                  <a:latin typeface="Georgia" charset="0"/>
                  <a:ea typeface="Georgia" charset="0"/>
                  <a:cs typeface="Georgia" charset="0"/>
                </a:rPr>
              </a:br>
              <a:r>
                <a:rPr lang="en-US" b="1" i="1" dirty="0">
                  <a:solidFill>
                    <a:srgbClr val="326295"/>
                  </a:solidFill>
                  <a:latin typeface="Georgia" charset="0"/>
                  <a:ea typeface="Georgia" charset="0"/>
                  <a:cs typeface="Georgia" charset="0"/>
                </a:rPr>
                <a:t>Health Care Cost Assessment</a:t>
              </a:r>
              <a:endParaRPr lang="en-US" sz="2000" b="1" i="1" dirty="0">
                <a:solidFill>
                  <a:srgbClr val="326295"/>
                </a:solidFill>
                <a:latin typeface="Georgia" charset="0"/>
                <a:ea typeface="Georgia" charset="0"/>
                <a:cs typeface="Georgia"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088" y="2126509"/>
              <a:ext cx="694525" cy="694525"/>
            </a:xfrm>
            <a:prstGeom prst="rect">
              <a:avLst/>
            </a:prstGeom>
          </p:spPr>
        </p:pic>
      </p:grpSp>
    </p:spTree>
    <p:extLst>
      <p:ext uri="{BB962C8B-B14F-4D97-AF65-F5344CB8AC3E}">
        <p14:creationId xmlns:p14="http://schemas.microsoft.com/office/powerpoint/2010/main" val="152966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8650" y="2508642"/>
            <a:ext cx="7886700" cy="720725"/>
          </a:xfrm>
        </p:spPr>
        <p:txBody>
          <a:bodyPr/>
          <a:lstStyle/>
          <a:p>
            <a:r>
              <a:rPr lang="en-US" dirty="0"/>
              <a:t>— The retirement income —</a:t>
            </a:r>
          </a:p>
        </p:txBody>
      </p:sp>
      <p:sp>
        <p:nvSpPr>
          <p:cNvPr id="5" name="Title 4"/>
          <p:cNvSpPr>
            <a:spLocks noGrp="1"/>
          </p:cNvSpPr>
          <p:nvPr>
            <p:ph type="title"/>
          </p:nvPr>
        </p:nvSpPr>
        <p:spPr>
          <a:xfrm>
            <a:off x="628650" y="2933700"/>
            <a:ext cx="7886700" cy="970580"/>
          </a:xfrm>
        </p:spPr>
        <p:txBody>
          <a:bodyPr/>
          <a:lstStyle/>
          <a:p>
            <a:r>
              <a:rPr lang="en-US" dirty="0"/>
              <a:t>Challenge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Creating a plan to address health care costs</a:t>
            </a:r>
          </a:p>
        </p:txBody>
      </p:sp>
      <p:sp>
        <p:nvSpPr>
          <p:cNvPr id="10" name="Text Placeholder 3"/>
          <p:cNvSpPr txBox="1">
            <a:spLocks/>
          </p:cNvSpPr>
          <p:nvPr/>
        </p:nvSpPr>
        <p:spPr>
          <a:xfrm>
            <a:off x="623888" y="987172"/>
            <a:ext cx="7918450" cy="555189"/>
          </a:xfrm>
          <a:prstGeom prst="rect">
            <a:avLst/>
          </a:prstGeom>
        </p:spPr>
        <p:txBody>
          <a:bodyPr/>
          <a:lstStyle>
            <a:lvl1pPr marL="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1pPr>
            <a:lvl2pPr marL="4572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2pPr>
            <a:lvl3pPr marL="9144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3pPr>
            <a:lvl4pPr marL="13716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4pPr>
            <a:lvl5pPr marL="1828800" indent="0" algn="l" defTabSz="457200" rtl="0" eaLnBrk="0" fontAlgn="base" hangingPunct="0">
              <a:spcBef>
                <a:spcPct val="20000"/>
              </a:spcBef>
              <a:spcAft>
                <a:spcPct val="0"/>
              </a:spcAft>
              <a:buFont typeface="Arial" charset="0"/>
              <a:buNone/>
              <a:defRPr sz="2000" kern="1200">
                <a:solidFill>
                  <a:srgbClr val="003B5C"/>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Personalized Health Care Cost Assessment</a:t>
            </a:r>
          </a:p>
        </p:txBody>
      </p:sp>
      <p:grpSp>
        <p:nvGrpSpPr>
          <p:cNvPr id="18" name="Group 17"/>
          <p:cNvGrpSpPr/>
          <p:nvPr/>
        </p:nvGrpSpPr>
        <p:grpSpPr>
          <a:xfrm>
            <a:off x="1670050" y="3119274"/>
            <a:ext cx="5499100" cy="523050"/>
            <a:chOff x="1670050" y="3111500"/>
            <a:chExt cx="5499100" cy="523050"/>
          </a:xfrm>
        </p:grpSpPr>
        <p:sp>
          <p:nvSpPr>
            <p:cNvPr id="12" name="TextBox 11"/>
            <p:cNvSpPr txBox="1"/>
            <p:nvPr/>
          </p:nvSpPr>
          <p:spPr>
            <a:xfrm>
              <a:off x="1670050" y="3172885"/>
              <a:ext cx="1996059" cy="461665"/>
            </a:xfrm>
            <a:prstGeom prst="rect">
              <a:avLst/>
            </a:prstGeom>
            <a:noFill/>
          </p:spPr>
          <p:txBody>
            <a:bodyPr wrap="none" rtlCol="0">
              <a:spAutoFit/>
            </a:bodyPr>
            <a:lstStyle/>
            <a:p>
              <a:pPr marL="50800">
                <a:spcAft>
                  <a:spcPts val="600"/>
                </a:spcAft>
                <a:buClr>
                  <a:srgbClr val="FDBA2E"/>
                </a:buClr>
                <a:buSzPct val="125000"/>
              </a:pPr>
              <a:r>
                <a:rPr lang="en-US" dirty="0">
                  <a:solidFill>
                    <a:srgbClr val="62706F"/>
                  </a:solidFill>
                </a:rPr>
                <a:t>LONGEVITY</a:t>
              </a:r>
            </a:p>
          </p:txBody>
        </p:sp>
        <p:cxnSp>
          <p:nvCxnSpPr>
            <p:cNvPr id="15" name="Straight Connector 14"/>
            <p:cNvCxnSpPr/>
            <p:nvPr/>
          </p:nvCxnSpPr>
          <p:spPr>
            <a:xfrm>
              <a:off x="1797050" y="3111500"/>
              <a:ext cx="5372100" cy="0"/>
            </a:xfrm>
            <a:prstGeom prst="line">
              <a:avLst/>
            </a:prstGeom>
            <a:ln w="38100">
              <a:solidFill>
                <a:srgbClr val="003B5C"/>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1670050" y="4091590"/>
            <a:ext cx="5499100" cy="881797"/>
            <a:chOff x="1670050" y="4058152"/>
            <a:chExt cx="5499100" cy="881797"/>
          </a:xfrm>
        </p:grpSpPr>
        <p:sp>
          <p:nvSpPr>
            <p:cNvPr id="13" name="TextBox 12"/>
            <p:cNvSpPr txBox="1"/>
            <p:nvPr/>
          </p:nvSpPr>
          <p:spPr>
            <a:xfrm>
              <a:off x="1670050" y="4108952"/>
              <a:ext cx="4836773" cy="830997"/>
            </a:xfrm>
            <a:prstGeom prst="rect">
              <a:avLst/>
            </a:prstGeom>
            <a:noFill/>
          </p:spPr>
          <p:txBody>
            <a:bodyPr wrap="none" rtlCol="0">
              <a:spAutoFit/>
            </a:bodyPr>
            <a:lstStyle/>
            <a:p>
              <a:pPr marL="50800">
                <a:spcAft>
                  <a:spcPts val="600"/>
                </a:spcAft>
                <a:buClr>
                  <a:srgbClr val="FDBA2E"/>
                </a:buClr>
                <a:buSzPct val="125000"/>
              </a:pPr>
              <a:r>
                <a:rPr lang="en-US" dirty="0">
                  <a:solidFill>
                    <a:srgbClr val="62706F"/>
                  </a:solidFill>
                </a:rPr>
                <a:t>AVERAGE ANNUAL EXPENSES </a:t>
              </a:r>
              <a:br>
                <a:rPr lang="en-US" dirty="0">
                  <a:solidFill>
                    <a:srgbClr val="62706F"/>
                  </a:solidFill>
                </a:rPr>
              </a:br>
              <a:r>
                <a:rPr lang="en-US" dirty="0">
                  <a:solidFill>
                    <a:srgbClr val="62706F"/>
                  </a:solidFill>
                </a:rPr>
                <a:t>FOR HEALTH CARE</a:t>
              </a:r>
            </a:p>
          </p:txBody>
        </p:sp>
        <p:cxnSp>
          <p:nvCxnSpPr>
            <p:cNvPr id="16" name="Straight Connector 15"/>
            <p:cNvCxnSpPr/>
            <p:nvPr/>
          </p:nvCxnSpPr>
          <p:spPr>
            <a:xfrm>
              <a:off x="1797050" y="4058152"/>
              <a:ext cx="5372100" cy="0"/>
            </a:xfrm>
            <a:prstGeom prst="line">
              <a:avLst/>
            </a:prstGeom>
            <a:ln w="38100">
              <a:solidFill>
                <a:srgbClr val="003B5C"/>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1670050" y="5422653"/>
            <a:ext cx="5499100" cy="518313"/>
            <a:chOff x="1670050" y="5422653"/>
            <a:chExt cx="5499100" cy="518313"/>
          </a:xfrm>
        </p:grpSpPr>
        <p:sp>
          <p:nvSpPr>
            <p:cNvPr id="14" name="TextBox 13"/>
            <p:cNvSpPr txBox="1"/>
            <p:nvPr/>
          </p:nvSpPr>
          <p:spPr>
            <a:xfrm>
              <a:off x="1670050" y="5479301"/>
              <a:ext cx="4990020" cy="461665"/>
            </a:xfrm>
            <a:prstGeom prst="rect">
              <a:avLst/>
            </a:prstGeom>
            <a:noFill/>
          </p:spPr>
          <p:txBody>
            <a:bodyPr wrap="none" rtlCol="0">
              <a:spAutoFit/>
            </a:bodyPr>
            <a:lstStyle/>
            <a:p>
              <a:r>
                <a:rPr lang="en-US" dirty="0">
                  <a:solidFill>
                    <a:srgbClr val="62706F"/>
                  </a:solidFill>
                </a:rPr>
                <a:t>IMPACT OF NOT TAKING ACTION</a:t>
              </a:r>
            </a:p>
          </p:txBody>
        </p:sp>
        <p:cxnSp>
          <p:nvCxnSpPr>
            <p:cNvPr id="17" name="Straight Connector 16"/>
            <p:cNvCxnSpPr/>
            <p:nvPr/>
          </p:nvCxnSpPr>
          <p:spPr>
            <a:xfrm>
              <a:off x="1797050" y="5422653"/>
              <a:ext cx="5372100" cy="0"/>
            </a:xfrm>
            <a:prstGeom prst="line">
              <a:avLst/>
            </a:prstGeom>
            <a:ln w="38100">
              <a:solidFill>
                <a:srgbClr val="003B5C"/>
              </a:solidFill>
            </a:ln>
            <a:effectLst/>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1670050" y="2146958"/>
            <a:ext cx="5499100" cy="523050"/>
            <a:chOff x="1670050" y="2146958"/>
            <a:chExt cx="5499100" cy="523050"/>
          </a:xfrm>
        </p:grpSpPr>
        <p:sp>
          <p:nvSpPr>
            <p:cNvPr id="22" name="TextBox 21"/>
            <p:cNvSpPr txBox="1"/>
            <p:nvPr/>
          </p:nvSpPr>
          <p:spPr>
            <a:xfrm>
              <a:off x="1670050" y="2208343"/>
              <a:ext cx="2829301" cy="461665"/>
            </a:xfrm>
            <a:prstGeom prst="rect">
              <a:avLst/>
            </a:prstGeom>
            <a:noFill/>
          </p:spPr>
          <p:txBody>
            <a:bodyPr wrap="none" rtlCol="0">
              <a:spAutoFit/>
            </a:bodyPr>
            <a:lstStyle/>
            <a:p>
              <a:pPr marL="50800">
                <a:spcAft>
                  <a:spcPts val="600"/>
                </a:spcAft>
                <a:buClr>
                  <a:srgbClr val="FDBA2E"/>
                </a:buClr>
                <a:buSzPct val="125000"/>
              </a:pPr>
              <a:r>
                <a:rPr lang="en-US" dirty="0">
                  <a:solidFill>
                    <a:srgbClr val="62706F"/>
                  </a:solidFill>
                </a:rPr>
                <a:t>HEALTH PROFILE</a:t>
              </a:r>
            </a:p>
          </p:txBody>
        </p:sp>
        <p:cxnSp>
          <p:nvCxnSpPr>
            <p:cNvPr id="23" name="Straight Connector 22"/>
            <p:cNvCxnSpPr/>
            <p:nvPr/>
          </p:nvCxnSpPr>
          <p:spPr>
            <a:xfrm>
              <a:off x="1797050" y="2146958"/>
              <a:ext cx="5372100" cy="0"/>
            </a:xfrm>
            <a:prstGeom prst="line">
              <a:avLst/>
            </a:prstGeom>
            <a:ln w="38100">
              <a:solidFill>
                <a:srgbClr val="003B5C"/>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558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2500"/>
                            </p:stCondLst>
                            <p:childTnLst>
                              <p:par>
                                <p:cTn id="17" presetID="10" presetClass="entr" presetSubtype="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Health Care and LTC Cost Assessment</a:t>
            </a:r>
          </a:p>
        </p:txBody>
      </p:sp>
      <p:pic>
        <p:nvPicPr>
          <p:cNvPr id="5" name="Picture 4">
            <a:extLst>
              <a:ext uri="{FF2B5EF4-FFF2-40B4-BE49-F238E27FC236}">
                <a16:creationId xmlns:a16="http://schemas.microsoft.com/office/drawing/2014/main" id="{2A5AAD6B-BDA7-6643-A682-BC33AFC9C1EE}"/>
              </a:ext>
            </a:extLst>
          </p:cNvPr>
          <p:cNvPicPr>
            <a:picLocks noChangeAspect="1"/>
          </p:cNvPicPr>
          <p:nvPr/>
        </p:nvPicPr>
        <p:blipFill>
          <a:blip r:embed="rId3"/>
          <a:stretch>
            <a:fillRect/>
          </a:stretch>
        </p:blipFill>
        <p:spPr>
          <a:xfrm>
            <a:off x="2572556" y="1002746"/>
            <a:ext cx="4119372" cy="5330952"/>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4517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404"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 name="Text Placeholder 3"/>
          <p:cNvSpPr>
            <a:spLocks noGrp="1"/>
          </p:cNvSpPr>
          <p:nvPr>
            <p:ph type="body" sz="quarter" idx="10"/>
          </p:nvPr>
        </p:nvSpPr>
        <p:spPr/>
        <p:txBody>
          <a:bodyPr/>
          <a:lstStyle/>
          <a:p>
            <a:r>
              <a:rPr lang="en-US" dirty="0"/>
              <a:t>Health Care and LTC Cost Assessment</a:t>
            </a:r>
          </a:p>
        </p:txBody>
      </p:sp>
      <p:sp>
        <p:nvSpPr>
          <p:cNvPr id="14" name="Text Placeholder 3"/>
          <p:cNvSpPr>
            <a:spLocks noGrp="1"/>
          </p:cNvSpPr>
          <p:nvPr>
            <p:ph type="body" sz="quarter" idx="10"/>
          </p:nvPr>
        </p:nvSpPr>
        <p:spPr>
          <a:xfrm>
            <a:off x="623888" y="214401"/>
            <a:ext cx="7918450" cy="528638"/>
          </a:xfrm>
        </p:spPr>
        <p:txBody>
          <a:bodyPr/>
          <a:lstStyle/>
          <a:p>
            <a:r>
              <a:rPr lang="en-US" dirty="0"/>
              <a:t>Health Care and LTC Cost Assessment</a:t>
            </a:r>
          </a:p>
        </p:txBody>
      </p:sp>
      <p:sp>
        <p:nvSpPr>
          <p:cNvPr id="15" name="Slide Number Placeholder 2"/>
          <p:cNvSpPr txBox="1">
            <a:spLocks/>
          </p:cNvSpPr>
          <p:nvPr/>
        </p:nvSpPr>
        <p:spPr>
          <a:xfrm>
            <a:off x="6819900" y="6616640"/>
            <a:ext cx="2133600" cy="237027"/>
          </a:xfrm>
          <a:prstGeom prst="rect">
            <a:avLst/>
          </a:prstGeom>
        </p:spPr>
        <p:txBody>
          <a:bodyPr vert="horz" lIns="91440" tIns="45720" rIns="0" bIns="0" rtlCol="0" anchor="ctr"/>
          <a:lstStyle>
            <a:defPPr>
              <a:defRPr lang="en-US"/>
            </a:defPPr>
            <a:lvl1pPr algn="r" defTabSz="457200" rtl="0" fontAlgn="base">
              <a:spcBef>
                <a:spcPct val="0"/>
              </a:spcBef>
              <a:spcAft>
                <a:spcPct val="0"/>
              </a:spcAft>
              <a:defRPr sz="900" kern="1200">
                <a:solidFill>
                  <a:srgbClr val="4D4F53"/>
                </a:solidFill>
                <a:latin typeface="Arial"/>
                <a:ea typeface="ＭＳ Ｐゴシック" charset="-128"/>
                <a:cs typeface="Arial"/>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endParaRPr lang="en-US" dirty="0"/>
          </a:p>
        </p:txBody>
      </p:sp>
      <p:pic>
        <p:nvPicPr>
          <p:cNvPr id="10" name="Picture 9">
            <a:extLst>
              <a:ext uri="{FF2B5EF4-FFF2-40B4-BE49-F238E27FC236}">
                <a16:creationId xmlns:a16="http://schemas.microsoft.com/office/drawing/2014/main" id="{8ABEF395-009A-BC4F-8CC7-E92D9A1446F3}"/>
              </a:ext>
            </a:extLst>
          </p:cNvPr>
          <p:cNvPicPr>
            <a:picLocks noChangeAspect="1"/>
          </p:cNvPicPr>
          <p:nvPr/>
        </p:nvPicPr>
        <p:blipFill>
          <a:blip r:embed="rId7"/>
          <a:stretch>
            <a:fillRect/>
          </a:stretch>
        </p:blipFill>
        <p:spPr>
          <a:xfrm>
            <a:off x="2871216" y="1478825"/>
            <a:ext cx="3401568" cy="4402029"/>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Rectangle 16">
            <a:extLst>
              <a:ext uri="{FF2B5EF4-FFF2-40B4-BE49-F238E27FC236}">
                <a16:creationId xmlns:a16="http://schemas.microsoft.com/office/drawing/2014/main" id="{9977E909-4D76-184F-9CF9-1A27A8E6A0B5}"/>
              </a:ext>
            </a:extLst>
          </p:cNvPr>
          <p:cNvSpPr/>
          <p:nvPr/>
        </p:nvSpPr>
        <p:spPr>
          <a:xfrm>
            <a:off x="2929781" y="3533190"/>
            <a:ext cx="3284439" cy="196969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pic>
        <p:nvPicPr>
          <p:cNvPr id="18" name="Picture 3">
            <a:extLst>
              <a:ext uri="{FF2B5EF4-FFF2-40B4-BE49-F238E27FC236}">
                <a16:creationId xmlns:a16="http://schemas.microsoft.com/office/drawing/2014/main" id="{ACD00937-3320-CF46-95D1-7BFD66D43A60}"/>
              </a:ext>
            </a:extLst>
          </p:cNvPr>
          <p:cNvPicPr>
            <a:picLocks noChangeAspect="1" noChangeArrowheads="1"/>
          </p:cNvPicPr>
          <p:nvPr/>
        </p:nvPicPr>
        <p:blipFill>
          <a:blip r:embed="rId8"/>
          <a:stretch>
            <a:fillRect/>
          </a:stretch>
        </p:blipFill>
        <p:spPr bwMode="auto">
          <a:xfrm>
            <a:off x="2850325" y="1437408"/>
            <a:ext cx="3465576" cy="4484862"/>
          </a:xfrm>
          <a:prstGeom prst="rect">
            <a:avLst/>
          </a:prstGeom>
          <a:noFill/>
          <a:ln w="9525">
            <a:solidFill>
              <a:schemeClr val="bg1">
                <a:lumMod val="50000"/>
              </a:schemeClr>
            </a:solidFill>
            <a:miter lim="800000"/>
            <a:headEnd/>
            <a:tailEnd/>
          </a:ln>
        </p:spPr>
      </p:pic>
      <p:pic>
        <p:nvPicPr>
          <p:cNvPr id="19" name="Picture 18">
            <a:extLst>
              <a:ext uri="{FF2B5EF4-FFF2-40B4-BE49-F238E27FC236}">
                <a16:creationId xmlns:a16="http://schemas.microsoft.com/office/drawing/2014/main" id="{586096B1-9D43-B84F-AADE-9892E6A5CA9C}"/>
              </a:ext>
            </a:extLst>
          </p:cNvPr>
          <p:cNvPicPr>
            <a:picLocks noChangeAspect="1"/>
          </p:cNvPicPr>
          <p:nvPr/>
        </p:nvPicPr>
        <p:blipFill>
          <a:blip r:embed="rId9"/>
          <a:stretch>
            <a:fillRect/>
          </a:stretch>
        </p:blipFill>
        <p:spPr>
          <a:xfrm>
            <a:off x="649224" y="1507698"/>
            <a:ext cx="7845552" cy="4344282"/>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377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62507" name="think-cell Slide" r:id="rId5" imgW="360" imgH="360" progId="">
                  <p:embed/>
                </p:oleObj>
              </mc:Choice>
              <mc:Fallback>
                <p:oleObj name="think-cell Slide" r:id="rId5" imgW="360" imgH="360" progId="">
                  <p:embed/>
                  <p:pic>
                    <p:nvPicPr>
                      <p:cNvPr id="11" name="Object 10"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 name="Text Placeholder 3"/>
          <p:cNvSpPr>
            <a:spLocks noGrp="1"/>
          </p:cNvSpPr>
          <p:nvPr>
            <p:ph type="body" sz="quarter" idx="10"/>
          </p:nvPr>
        </p:nvSpPr>
        <p:spPr/>
        <p:txBody>
          <a:bodyPr/>
          <a:lstStyle/>
          <a:p>
            <a:r>
              <a:rPr lang="en-US" dirty="0"/>
              <a:t>Health Care and LTC Cost Assessment</a:t>
            </a:r>
          </a:p>
        </p:txBody>
      </p:sp>
      <p:sp>
        <p:nvSpPr>
          <p:cNvPr id="14" name="Text Placeholder 3"/>
          <p:cNvSpPr>
            <a:spLocks noGrp="1"/>
          </p:cNvSpPr>
          <p:nvPr>
            <p:ph type="body" sz="quarter" idx="10"/>
          </p:nvPr>
        </p:nvSpPr>
        <p:spPr>
          <a:xfrm>
            <a:off x="623888" y="214401"/>
            <a:ext cx="7918450" cy="528638"/>
          </a:xfrm>
        </p:spPr>
        <p:txBody>
          <a:bodyPr/>
          <a:lstStyle/>
          <a:p>
            <a:r>
              <a:rPr lang="en-US" dirty="0"/>
              <a:t>Health Care and LTC Cost Assessment</a:t>
            </a:r>
          </a:p>
        </p:txBody>
      </p:sp>
      <p:sp>
        <p:nvSpPr>
          <p:cNvPr id="15" name="Slide Number Placeholder 2"/>
          <p:cNvSpPr txBox="1">
            <a:spLocks/>
          </p:cNvSpPr>
          <p:nvPr/>
        </p:nvSpPr>
        <p:spPr>
          <a:xfrm>
            <a:off x="6819900" y="6616640"/>
            <a:ext cx="2133600" cy="237027"/>
          </a:xfrm>
          <a:prstGeom prst="rect">
            <a:avLst/>
          </a:prstGeom>
        </p:spPr>
        <p:txBody>
          <a:bodyPr vert="horz" lIns="91440" tIns="45720" rIns="0" bIns="0" rtlCol="0" anchor="ctr"/>
          <a:lstStyle>
            <a:defPPr>
              <a:defRPr lang="en-US"/>
            </a:defPPr>
            <a:lvl1pPr algn="r" defTabSz="457200" rtl="0" fontAlgn="base">
              <a:spcBef>
                <a:spcPct val="0"/>
              </a:spcBef>
              <a:spcAft>
                <a:spcPct val="0"/>
              </a:spcAft>
              <a:defRPr sz="900" kern="1200">
                <a:solidFill>
                  <a:srgbClr val="4D4F53"/>
                </a:solidFill>
                <a:latin typeface="Arial"/>
                <a:ea typeface="ＭＳ Ｐゴシック" charset="-128"/>
                <a:cs typeface="Arial"/>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endParaRPr lang="en-US" dirty="0"/>
          </a:p>
        </p:txBody>
      </p:sp>
      <p:pic>
        <p:nvPicPr>
          <p:cNvPr id="12" name="Picture 11">
            <a:extLst>
              <a:ext uri="{FF2B5EF4-FFF2-40B4-BE49-F238E27FC236}">
                <a16:creationId xmlns:a16="http://schemas.microsoft.com/office/drawing/2014/main" id="{33193B7A-0712-6B4E-B0E7-957B973ED7BF}"/>
              </a:ext>
            </a:extLst>
          </p:cNvPr>
          <p:cNvPicPr>
            <a:picLocks noChangeAspect="1"/>
          </p:cNvPicPr>
          <p:nvPr/>
        </p:nvPicPr>
        <p:blipFill>
          <a:blip r:embed="rId7"/>
          <a:stretch>
            <a:fillRect/>
          </a:stretch>
        </p:blipFill>
        <p:spPr>
          <a:xfrm>
            <a:off x="2872491" y="1480474"/>
            <a:ext cx="3399019" cy="4398730"/>
          </a:xfrm>
          <a:prstGeom prst="rect">
            <a:avLst/>
          </a:prstGeom>
          <a:solidFill>
            <a:schemeClr val="bg1"/>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30218876-12BB-7E4A-9C6C-4CE1B435F837}"/>
              </a:ext>
            </a:extLst>
          </p:cNvPr>
          <p:cNvSpPr/>
          <p:nvPr/>
        </p:nvSpPr>
        <p:spPr>
          <a:xfrm>
            <a:off x="2958857" y="2143310"/>
            <a:ext cx="3226286" cy="122993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sp>
        <p:nvSpPr>
          <p:cNvPr id="16" name="Rectangle 15">
            <a:extLst>
              <a:ext uri="{FF2B5EF4-FFF2-40B4-BE49-F238E27FC236}">
                <a16:creationId xmlns:a16="http://schemas.microsoft.com/office/drawing/2014/main" id="{5B2882BF-D7F6-344B-B38F-AF211C35EDA2}"/>
              </a:ext>
            </a:extLst>
          </p:cNvPr>
          <p:cNvSpPr/>
          <p:nvPr/>
        </p:nvSpPr>
        <p:spPr>
          <a:xfrm>
            <a:off x="2958857" y="3398643"/>
            <a:ext cx="3226286" cy="142599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pic>
        <p:nvPicPr>
          <p:cNvPr id="20" name="Picture 19">
            <a:extLst>
              <a:ext uri="{FF2B5EF4-FFF2-40B4-BE49-F238E27FC236}">
                <a16:creationId xmlns:a16="http://schemas.microsoft.com/office/drawing/2014/main" id="{C72C44A5-23D0-6442-A42F-07B2C72787B9}"/>
              </a:ext>
            </a:extLst>
          </p:cNvPr>
          <p:cNvPicPr>
            <a:picLocks noChangeAspect="1"/>
          </p:cNvPicPr>
          <p:nvPr/>
        </p:nvPicPr>
        <p:blipFill>
          <a:blip r:embed="rId8"/>
          <a:stretch>
            <a:fillRect/>
          </a:stretch>
        </p:blipFill>
        <p:spPr>
          <a:xfrm>
            <a:off x="2873185" y="1466991"/>
            <a:ext cx="3419856" cy="4425696"/>
          </a:xfrm>
          <a:prstGeom prst="rect">
            <a:avLst/>
          </a:prstGeom>
          <a:solidFill>
            <a:schemeClr val="bg1"/>
          </a:solidFill>
          <a:effectLst>
            <a:outerShdw blurRad="54991" dist="20320" dir="5400000" algn="tl" rotWithShape="0">
              <a:prstClr val="black">
                <a:alpha val="40000"/>
              </a:prstClr>
            </a:outerShdw>
          </a:effectLst>
        </p:spPr>
      </p:pic>
      <p:pic>
        <p:nvPicPr>
          <p:cNvPr id="21" name="Picture 20">
            <a:extLst>
              <a:ext uri="{FF2B5EF4-FFF2-40B4-BE49-F238E27FC236}">
                <a16:creationId xmlns:a16="http://schemas.microsoft.com/office/drawing/2014/main" id="{7B5326FD-209D-3A45-8741-0AA2F70609FD}"/>
              </a:ext>
            </a:extLst>
          </p:cNvPr>
          <p:cNvPicPr>
            <a:picLocks noChangeAspect="1"/>
          </p:cNvPicPr>
          <p:nvPr/>
        </p:nvPicPr>
        <p:blipFill>
          <a:blip r:embed="rId9"/>
          <a:stretch>
            <a:fillRect/>
          </a:stretch>
        </p:blipFill>
        <p:spPr>
          <a:xfrm>
            <a:off x="532936" y="2234482"/>
            <a:ext cx="8100353" cy="2890714"/>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1CF50D4A-F92B-4349-B82D-F1009D900A61}"/>
              </a:ext>
            </a:extLst>
          </p:cNvPr>
          <p:cNvPicPr>
            <a:picLocks noChangeAspect="1"/>
          </p:cNvPicPr>
          <p:nvPr/>
        </p:nvPicPr>
        <p:blipFill>
          <a:blip r:embed="rId10"/>
          <a:stretch>
            <a:fillRect/>
          </a:stretch>
        </p:blipFill>
        <p:spPr>
          <a:xfrm>
            <a:off x="534524" y="1970824"/>
            <a:ext cx="8100352" cy="3418030"/>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7056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a:xfrm>
            <a:off x="623888" y="534398"/>
            <a:ext cx="7918450" cy="528638"/>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cap="all" dirty="0">
                <a:solidFill>
                  <a:srgbClr val="62706F"/>
                </a:solidFill>
                <a:latin typeface="Arial" charset="0"/>
                <a:ea typeface="Arial" charset="0"/>
                <a:cs typeface="Arial" charset="0"/>
              </a:rPr>
              <a:t>Health Care and LTC Cost Assessment</a:t>
            </a:r>
          </a:p>
        </p:txBody>
      </p:sp>
      <p:pic>
        <p:nvPicPr>
          <p:cNvPr id="12" name="Picture 11">
            <a:extLst>
              <a:ext uri="{FF2B5EF4-FFF2-40B4-BE49-F238E27FC236}">
                <a16:creationId xmlns:a16="http://schemas.microsoft.com/office/drawing/2014/main" id="{5D1F654D-7A4F-D042-A069-BB9B711D5289}"/>
              </a:ext>
            </a:extLst>
          </p:cNvPr>
          <p:cNvPicPr>
            <a:picLocks noChangeAspect="1"/>
          </p:cNvPicPr>
          <p:nvPr/>
        </p:nvPicPr>
        <p:blipFill>
          <a:blip r:embed="rId3"/>
          <a:stretch>
            <a:fillRect/>
          </a:stretch>
        </p:blipFill>
        <p:spPr>
          <a:xfrm>
            <a:off x="2872491" y="1480474"/>
            <a:ext cx="3399018" cy="4398730"/>
          </a:xfrm>
          <a:prstGeom prst="rect">
            <a:avLst/>
          </a:prstGeom>
          <a:solidFill>
            <a:schemeClr val="bg1"/>
          </a:solidFill>
          <a:ln w="127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a16="http://schemas.microsoft.com/office/drawing/2014/main" id="{7F84DAB9-DBD3-2840-992B-9F6F0F2A3AAD}"/>
              </a:ext>
            </a:extLst>
          </p:cNvPr>
          <p:cNvSpPr/>
          <p:nvPr/>
        </p:nvSpPr>
        <p:spPr>
          <a:xfrm>
            <a:off x="2958857" y="2544459"/>
            <a:ext cx="3226286" cy="99060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sp>
        <p:nvSpPr>
          <p:cNvPr id="14" name="Rectangle 13">
            <a:extLst>
              <a:ext uri="{FF2B5EF4-FFF2-40B4-BE49-F238E27FC236}">
                <a16:creationId xmlns:a16="http://schemas.microsoft.com/office/drawing/2014/main" id="{B1DBB873-C6AF-9840-95D3-C65D08031231}"/>
              </a:ext>
            </a:extLst>
          </p:cNvPr>
          <p:cNvSpPr/>
          <p:nvPr/>
        </p:nvSpPr>
        <p:spPr>
          <a:xfrm>
            <a:off x="2958857" y="3534213"/>
            <a:ext cx="3226286" cy="127423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pic>
        <p:nvPicPr>
          <p:cNvPr id="15" name="Picture 3">
            <a:extLst>
              <a:ext uri="{FF2B5EF4-FFF2-40B4-BE49-F238E27FC236}">
                <a16:creationId xmlns:a16="http://schemas.microsoft.com/office/drawing/2014/main" id="{2DEC53A6-2FB0-7149-8619-450678929B83}"/>
              </a:ext>
            </a:extLst>
          </p:cNvPr>
          <p:cNvPicPr>
            <a:picLocks noChangeAspect="1" noChangeArrowheads="1"/>
          </p:cNvPicPr>
          <p:nvPr/>
        </p:nvPicPr>
        <p:blipFill>
          <a:blip r:embed="rId4"/>
          <a:stretch>
            <a:fillRect/>
          </a:stretch>
        </p:blipFill>
        <p:spPr bwMode="auto">
          <a:xfrm>
            <a:off x="2851653" y="1466991"/>
            <a:ext cx="3419856" cy="4425696"/>
          </a:xfrm>
          <a:prstGeom prst="rect">
            <a:avLst/>
          </a:prstGeom>
          <a:solidFill>
            <a:schemeClr val="bg1"/>
          </a:solidFill>
          <a:ln w="9525">
            <a:noFill/>
            <a:miter lim="800000"/>
            <a:headEnd/>
            <a:tailEnd/>
          </a:ln>
        </p:spPr>
      </p:pic>
      <p:pic>
        <p:nvPicPr>
          <p:cNvPr id="16" name="Picture 15">
            <a:extLst>
              <a:ext uri="{FF2B5EF4-FFF2-40B4-BE49-F238E27FC236}">
                <a16:creationId xmlns:a16="http://schemas.microsoft.com/office/drawing/2014/main" id="{DA0BADF4-B465-4343-B824-62661EE58DE3}"/>
              </a:ext>
            </a:extLst>
          </p:cNvPr>
          <p:cNvPicPr>
            <a:picLocks noChangeAspect="1"/>
          </p:cNvPicPr>
          <p:nvPr/>
        </p:nvPicPr>
        <p:blipFill>
          <a:blip r:embed="rId5"/>
          <a:stretch>
            <a:fillRect/>
          </a:stretch>
        </p:blipFill>
        <p:spPr>
          <a:xfrm>
            <a:off x="638805" y="2553772"/>
            <a:ext cx="7845552" cy="2252134"/>
          </a:xfrm>
          <a:prstGeom prst="rect">
            <a:avLst/>
          </a:prstGeom>
          <a:solidFill>
            <a:schemeClr val="bg1"/>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139D79C5-44F2-E646-80AA-12D9E43EC3B0}"/>
              </a:ext>
            </a:extLst>
          </p:cNvPr>
          <p:cNvPicPr>
            <a:picLocks noChangeAspect="1"/>
          </p:cNvPicPr>
          <p:nvPr/>
        </p:nvPicPr>
        <p:blipFill>
          <a:blip r:embed="rId6"/>
          <a:stretch>
            <a:fillRect/>
          </a:stretch>
        </p:blipFill>
        <p:spPr>
          <a:xfrm>
            <a:off x="634905" y="2203030"/>
            <a:ext cx="7845552" cy="2953619"/>
          </a:xfrm>
          <a:prstGeom prst="rect">
            <a:avLst/>
          </a:prstGeom>
          <a:solidFill>
            <a:schemeClr val="bg1"/>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7655647" y="4655199"/>
            <a:ext cx="472353" cy="285101"/>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436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p:cNvSpPr txBox="1">
            <a:spLocks/>
          </p:cNvSpPr>
          <p:nvPr/>
        </p:nvSpPr>
        <p:spPr>
          <a:xfrm>
            <a:off x="623888" y="526085"/>
            <a:ext cx="7918450" cy="330126"/>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cap="all" dirty="0">
                <a:solidFill>
                  <a:srgbClr val="62706F"/>
                </a:solidFill>
                <a:latin typeface="Arial" charset="0"/>
                <a:ea typeface="Arial" charset="0"/>
                <a:cs typeface="Arial" charset="0"/>
              </a:rPr>
              <a:t>Health Care and LTC Cost Assessment</a:t>
            </a:r>
          </a:p>
        </p:txBody>
      </p:sp>
      <p:pic>
        <p:nvPicPr>
          <p:cNvPr id="14" name="Picture 13">
            <a:extLst>
              <a:ext uri="{FF2B5EF4-FFF2-40B4-BE49-F238E27FC236}">
                <a16:creationId xmlns:a16="http://schemas.microsoft.com/office/drawing/2014/main" id="{567B9E13-D2EB-BD48-8766-891B9BE03F56}"/>
              </a:ext>
            </a:extLst>
          </p:cNvPr>
          <p:cNvPicPr>
            <a:picLocks noChangeAspect="1"/>
          </p:cNvPicPr>
          <p:nvPr/>
        </p:nvPicPr>
        <p:blipFill>
          <a:blip r:embed="rId2"/>
          <a:stretch>
            <a:fillRect/>
          </a:stretch>
        </p:blipFill>
        <p:spPr>
          <a:xfrm>
            <a:off x="2872491" y="1480475"/>
            <a:ext cx="3399018" cy="4398729"/>
          </a:xfrm>
          <a:prstGeom prst="rect">
            <a:avLst/>
          </a:prstGeom>
          <a:solidFill>
            <a:schemeClr val="bg1"/>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a:extLst>
              <a:ext uri="{FF2B5EF4-FFF2-40B4-BE49-F238E27FC236}">
                <a16:creationId xmlns:a16="http://schemas.microsoft.com/office/drawing/2014/main" id="{804951F7-4043-A44A-AA6B-6C63B7C1AB26}"/>
              </a:ext>
            </a:extLst>
          </p:cNvPr>
          <p:cNvSpPr/>
          <p:nvPr/>
        </p:nvSpPr>
        <p:spPr>
          <a:xfrm>
            <a:off x="2958857" y="3492731"/>
            <a:ext cx="3226286" cy="105726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sp>
        <p:nvSpPr>
          <p:cNvPr id="16" name="Rectangle 15">
            <a:extLst>
              <a:ext uri="{FF2B5EF4-FFF2-40B4-BE49-F238E27FC236}">
                <a16:creationId xmlns:a16="http://schemas.microsoft.com/office/drawing/2014/main" id="{460173F0-E0E6-954E-B03C-A2FBF1ED2F14}"/>
              </a:ext>
            </a:extLst>
          </p:cNvPr>
          <p:cNvSpPr/>
          <p:nvPr/>
        </p:nvSpPr>
        <p:spPr>
          <a:xfrm>
            <a:off x="2958857" y="2413773"/>
            <a:ext cx="3226286" cy="107929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sp>
        <p:nvSpPr>
          <p:cNvPr id="17" name="Rectangle 16">
            <a:extLst>
              <a:ext uri="{FF2B5EF4-FFF2-40B4-BE49-F238E27FC236}">
                <a16:creationId xmlns:a16="http://schemas.microsoft.com/office/drawing/2014/main" id="{0433A328-5841-5848-A68F-8B09EB9CE54F}"/>
              </a:ext>
            </a:extLst>
          </p:cNvPr>
          <p:cNvSpPr/>
          <p:nvPr/>
        </p:nvSpPr>
        <p:spPr>
          <a:xfrm>
            <a:off x="2958857" y="4550736"/>
            <a:ext cx="3226286" cy="89806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FF0000"/>
                </a:solidFill>
              </a:ln>
              <a:noFill/>
            </a:endParaRPr>
          </a:p>
        </p:txBody>
      </p:sp>
      <p:pic>
        <p:nvPicPr>
          <p:cNvPr id="18" name="Picture 3">
            <a:extLst>
              <a:ext uri="{FF2B5EF4-FFF2-40B4-BE49-F238E27FC236}">
                <a16:creationId xmlns:a16="http://schemas.microsoft.com/office/drawing/2014/main" id="{D8B43415-8D5A-E04B-9B5D-3FF49019C02D}"/>
              </a:ext>
            </a:extLst>
          </p:cNvPr>
          <p:cNvPicPr>
            <a:picLocks noChangeAspect="1" noChangeArrowheads="1"/>
          </p:cNvPicPr>
          <p:nvPr/>
        </p:nvPicPr>
        <p:blipFill>
          <a:blip r:embed="rId3"/>
          <a:stretch>
            <a:fillRect/>
          </a:stretch>
        </p:blipFill>
        <p:spPr bwMode="auto">
          <a:xfrm>
            <a:off x="2876833" y="1455656"/>
            <a:ext cx="3454400" cy="4470400"/>
          </a:xfrm>
          <a:prstGeom prst="rect">
            <a:avLst/>
          </a:prstGeom>
          <a:solidFill>
            <a:schemeClr val="bg1"/>
          </a:solidFill>
          <a:ln w="9525">
            <a:solidFill>
              <a:schemeClr val="bg1">
                <a:lumMod val="50000"/>
              </a:schemeClr>
            </a:solidFill>
            <a:miter lim="800000"/>
            <a:headEnd/>
            <a:tailEnd/>
          </a:ln>
        </p:spPr>
      </p:pic>
      <p:pic>
        <p:nvPicPr>
          <p:cNvPr id="19" name="Picture 4">
            <a:extLst>
              <a:ext uri="{FF2B5EF4-FFF2-40B4-BE49-F238E27FC236}">
                <a16:creationId xmlns:a16="http://schemas.microsoft.com/office/drawing/2014/main" id="{8C5AACEC-00B8-814A-8C76-AA9CB1B4C3C8}"/>
              </a:ext>
            </a:extLst>
          </p:cNvPr>
          <p:cNvPicPr>
            <a:picLocks noChangeAspect="1" noChangeArrowheads="1"/>
          </p:cNvPicPr>
          <p:nvPr/>
        </p:nvPicPr>
        <p:blipFill>
          <a:blip r:embed="rId4"/>
          <a:stretch>
            <a:fillRect/>
          </a:stretch>
        </p:blipFill>
        <p:spPr bwMode="auto">
          <a:xfrm>
            <a:off x="663032" y="2474607"/>
            <a:ext cx="7840162" cy="2410465"/>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5">
            <a:extLst>
              <a:ext uri="{FF2B5EF4-FFF2-40B4-BE49-F238E27FC236}">
                <a16:creationId xmlns:a16="http://schemas.microsoft.com/office/drawing/2014/main" id="{1E222D2B-36F9-C34B-ADED-AB95CAEC2842}"/>
              </a:ext>
            </a:extLst>
          </p:cNvPr>
          <p:cNvPicPr>
            <a:picLocks noChangeAspect="1" noChangeArrowheads="1"/>
          </p:cNvPicPr>
          <p:nvPr/>
        </p:nvPicPr>
        <p:blipFill>
          <a:blip r:embed="rId5"/>
          <a:stretch>
            <a:fillRect/>
          </a:stretch>
        </p:blipFill>
        <p:spPr bwMode="auto">
          <a:xfrm>
            <a:off x="649224" y="2436858"/>
            <a:ext cx="7845552" cy="2485963"/>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6">
            <a:extLst>
              <a:ext uri="{FF2B5EF4-FFF2-40B4-BE49-F238E27FC236}">
                <a16:creationId xmlns:a16="http://schemas.microsoft.com/office/drawing/2014/main" id="{7FA1FD96-F02E-C941-A582-4FC56F74337A}"/>
              </a:ext>
            </a:extLst>
          </p:cNvPr>
          <p:cNvPicPr>
            <a:picLocks noChangeAspect="1" noChangeArrowheads="1"/>
          </p:cNvPicPr>
          <p:nvPr/>
        </p:nvPicPr>
        <p:blipFill>
          <a:blip r:embed="rId6"/>
          <a:stretch>
            <a:fillRect/>
          </a:stretch>
        </p:blipFill>
        <p:spPr bwMode="auto">
          <a:xfrm>
            <a:off x="646625" y="2642996"/>
            <a:ext cx="7845552" cy="2073687"/>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948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361846"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ext Placeholder 1"/>
          <p:cNvSpPr>
            <a:spLocks noGrp="1"/>
          </p:cNvSpPr>
          <p:nvPr>
            <p:ph type="body" sz="quarter" idx="10"/>
          </p:nvPr>
        </p:nvSpPr>
        <p:spPr>
          <a:xfrm>
            <a:off x="623888" y="223827"/>
            <a:ext cx="7918450" cy="528638"/>
          </a:xfrm>
        </p:spPr>
        <p:txBody>
          <a:bodyPr/>
          <a:lstStyle/>
          <a:p>
            <a:r>
              <a:rPr lang="en-US" dirty="0"/>
              <a:t>Health Care and LTC Cost Assessment</a:t>
            </a:r>
          </a:p>
        </p:txBody>
      </p:sp>
      <p:pic>
        <p:nvPicPr>
          <p:cNvPr id="12" name="Picture 3">
            <a:extLst>
              <a:ext uri="{FF2B5EF4-FFF2-40B4-BE49-F238E27FC236}">
                <a16:creationId xmlns:a16="http://schemas.microsoft.com/office/drawing/2014/main" id="{66B6A50B-B12E-184E-B748-E8FB05E59C0C}"/>
              </a:ext>
            </a:extLst>
          </p:cNvPr>
          <p:cNvPicPr>
            <a:picLocks noChangeAspect="1" noChangeArrowheads="1"/>
          </p:cNvPicPr>
          <p:nvPr/>
        </p:nvPicPr>
        <p:blipFill>
          <a:blip r:embed="rId7"/>
          <a:stretch>
            <a:fillRect/>
          </a:stretch>
        </p:blipFill>
        <p:spPr bwMode="auto">
          <a:xfrm>
            <a:off x="2590038" y="1119660"/>
            <a:ext cx="3963924" cy="5129784"/>
          </a:xfrm>
          <a:prstGeom prst="rect">
            <a:avLst/>
          </a:prstGeom>
          <a:solidFill>
            <a:schemeClr val="bg1"/>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3">
            <a:extLst>
              <a:ext uri="{FF2B5EF4-FFF2-40B4-BE49-F238E27FC236}">
                <a16:creationId xmlns:a16="http://schemas.microsoft.com/office/drawing/2014/main" id="{2196D6D8-B736-E14F-B00F-9267F8C1B157}"/>
              </a:ext>
            </a:extLst>
          </p:cNvPr>
          <p:cNvPicPr>
            <a:picLocks noChangeAspect="1" noChangeArrowheads="1"/>
          </p:cNvPicPr>
          <p:nvPr/>
        </p:nvPicPr>
        <p:blipFill>
          <a:blip r:embed="rId8"/>
          <a:stretch>
            <a:fillRect/>
          </a:stretch>
        </p:blipFill>
        <p:spPr bwMode="auto">
          <a:xfrm>
            <a:off x="2568448" y="1091720"/>
            <a:ext cx="4007104" cy="5185664"/>
          </a:xfrm>
          <a:prstGeom prst="rect">
            <a:avLst/>
          </a:prstGeom>
          <a:solidFill>
            <a:schemeClr val="bg1"/>
          </a:solidFill>
          <a:ln w="9525">
            <a:solidFill>
              <a:schemeClr val="bg1">
                <a:lumMod val="50000"/>
              </a:schemeClr>
            </a:solidFill>
            <a:miter lim="800000"/>
            <a:headEnd/>
            <a:tailEnd/>
          </a:ln>
        </p:spPr>
      </p:pic>
      <p:pic>
        <p:nvPicPr>
          <p:cNvPr id="16" name="Picture 4">
            <a:extLst>
              <a:ext uri="{FF2B5EF4-FFF2-40B4-BE49-F238E27FC236}">
                <a16:creationId xmlns:a16="http://schemas.microsoft.com/office/drawing/2014/main" id="{1B464D7D-90DD-2C43-8CB4-F2043975FCB5}"/>
              </a:ext>
            </a:extLst>
          </p:cNvPr>
          <p:cNvPicPr>
            <a:picLocks noChangeAspect="1" noChangeArrowheads="1"/>
          </p:cNvPicPr>
          <p:nvPr/>
        </p:nvPicPr>
        <p:blipFill>
          <a:blip r:embed="rId9"/>
          <a:stretch>
            <a:fillRect/>
          </a:stretch>
        </p:blipFill>
        <p:spPr bwMode="auto">
          <a:xfrm>
            <a:off x="800100" y="3149091"/>
            <a:ext cx="7543800" cy="1070923"/>
          </a:xfrm>
          <a:prstGeom prst="rect">
            <a:avLst/>
          </a:prstGeom>
          <a:solidFill>
            <a:schemeClr val="bg1"/>
          </a:solidFill>
          <a:ln w="9525">
            <a:solidFill>
              <a:schemeClr val="bg1">
                <a:lumMod val="50000"/>
              </a:schemeClr>
            </a:solidFill>
            <a:miter lim="800000"/>
            <a:headEnd/>
            <a:tailEnd/>
          </a:ln>
        </p:spPr>
      </p:pic>
      <p:pic>
        <p:nvPicPr>
          <p:cNvPr id="23" name="Picture 5">
            <a:extLst>
              <a:ext uri="{FF2B5EF4-FFF2-40B4-BE49-F238E27FC236}">
                <a16:creationId xmlns:a16="http://schemas.microsoft.com/office/drawing/2014/main" id="{A4670729-3E1A-FA48-9B82-5F99E13B8940}"/>
              </a:ext>
            </a:extLst>
          </p:cNvPr>
          <p:cNvPicPr>
            <a:picLocks noChangeAspect="1" noChangeArrowheads="1"/>
          </p:cNvPicPr>
          <p:nvPr/>
        </p:nvPicPr>
        <p:blipFill>
          <a:blip r:embed="rId10"/>
          <a:stretch>
            <a:fillRect/>
          </a:stretch>
        </p:blipFill>
        <p:spPr bwMode="auto">
          <a:xfrm>
            <a:off x="762000" y="2940482"/>
            <a:ext cx="7620000" cy="1488141"/>
          </a:xfrm>
          <a:prstGeom prst="rect">
            <a:avLst/>
          </a:prstGeom>
          <a:solidFill>
            <a:schemeClr val="bg1"/>
          </a:solidFill>
          <a:ln w="9525">
            <a:solidFill>
              <a:schemeClr val="bg1">
                <a:lumMod val="50000"/>
              </a:schemeClr>
            </a:solidFill>
            <a:miter lim="800000"/>
            <a:headEnd/>
            <a:tailEnd/>
          </a:ln>
        </p:spPr>
      </p:pic>
      <p:pic>
        <p:nvPicPr>
          <p:cNvPr id="24" name="Picture 6">
            <a:extLst>
              <a:ext uri="{FF2B5EF4-FFF2-40B4-BE49-F238E27FC236}">
                <a16:creationId xmlns:a16="http://schemas.microsoft.com/office/drawing/2014/main" id="{E5CA3BEF-FDF4-1240-A490-A367BDDD03DA}"/>
              </a:ext>
            </a:extLst>
          </p:cNvPr>
          <p:cNvPicPr>
            <a:picLocks noChangeAspect="1" noChangeArrowheads="1"/>
          </p:cNvPicPr>
          <p:nvPr/>
        </p:nvPicPr>
        <p:blipFill>
          <a:blip r:embed="rId11"/>
          <a:stretch>
            <a:fillRect/>
          </a:stretch>
        </p:blipFill>
        <p:spPr bwMode="auto">
          <a:xfrm>
            <a:off x="755650" y="2346585"/>
            <a:ext cx="7632700" cy="2675934"/>
          </a:xfrm>
          <a:prstGeom prst="rect">
            <a:avLst/>
          </a:prstGeom>
          <a:solidFill>
            <a:schemeClr val="bg1"/>
          </a:solidFill>
          <a:ln w="9525">
            <a:solidFill>
              <a:schemeClr val="bg1">
                <a:lumMod val="50000"/>
              </a:schemeClr>
            </a:solidFill>
            <a:miter lim="800000"/>
            <a:headEnd/>
            <a:tailEnd/>
          </a:ln>
        </p:spPr>
      </p:pic>
      <p:pic>
        <p:nvPicPr>
          <p:cNvPr id="25" name="Picture 7">
            <a:extLst>
              <a:ext uri="{FF2B5EF4-FFF2-40B4-BE49-F238E27FC236}">
                <a16:creationId xmlns:a16="http://schemas.microsoft.com/office/drawing/2014/main" id="{A119D541-A5B3-7C4D-8879-79E536DC8F4A}"/>
              </a:ext>
            </a:extLst>
          </p:cNvPr>
          <p:cNvPicPr>
            <a:picLocks noChangeAspect="1" noChangeArrowheads="1"/>
          </p:cNvPicPr>
          <p:nvPr/>
        </p:nvPicPr>
        <p:blipFill>
          <a:blip r:embed="rId12"/>
          <a:stretch>
            <a:fillRect/>
          </a:stretch>
        </p:blipFill>
        <p:spPr bwMode="auto">
          <a:xfrm>
            <a:off x="1061005" y="2833652"/>
            <a:ext cx="7021990" cy="1701800"/>
          </a:xfrm>
          <a:prstGeom prst="rect">
            <a:avLst/>
          </a:prstGeom>
          <a:solidFill>
            <a:schemeClr val="bg1"/>
          </a:solidFill>
          <a:ln w="9525">
            <a:solidFill>
              <a:schemeClr val="bg1">
                <a:lumMod val="50000"/>
              </a:schemeClr>
            </a:solidFill>
            <a:miter lim="800000"/>
            <a:headEnd/>
            <a:tailEnd/>
          </a:ln>
        </p:spPr>
      </p:pic>
      <p:pic>
        <p:nvPicPr>
          <p:cNvPr id="26" name="Picture 8">
            <a:extLst>
              <a:ext uri="{FF2B5EF4-FFF2-40B4-BE49-F238E27FC236}">
                <a16:creationId xmlns:a16="http://schemas.microsoft.com/office/drawing/2014/main" id="{C9F0D190-971D-FC4F-9CCD-4E750CA1ABD2}"/>
              </a:ext>
            </a:extLst>
          </p:cNvPr>
          <p:cNvPicPr>
            <a:picLocks noChangeAspect="1" noChangeArrowheads="1"/>
          </p:cNvPicPr>
          <p:nvPr/>
        </p:nvPicPr>
        <p:blipFill>
          <a:blip r:embed="rId13"/>
          <a:stretch>
            <a:fillRect/>
          </a:stretch>
        </p:blipFill>
        <p:spPr bwMode="auto">
          <a:xfrm>
            <a:off x="749300" y="3213836"/>
            <a:ext cx="7645400" cy="941433"/>
          </a:xfrm>
          <a:prstGeom prst="rect">
            <a:avLst/>
          </a:prstGeom>
          <a:solidFill>
            <a:schemeClr val="bg1"/>
          </a:solidFill>
          <a:ln w="9525">
            <a:solidFill>
              <a:schemeClr val="bg1">
                <a:lumMod val="50000"/>
              </a:schemeClr>
            </a:solidFill>
            <a:miter lim="800000"/>
            <a:headEnd/>
            <a:tailEnd/>
          </a:ln>
        </p:spPr>
      </p:pic>
      <p:pic>
        <p:nvPicPr>
          <p:cNvPr id="27" name="Picture 3">
            <a:extLst>
              <a:ext uri="{FF2B5EF4-FFF2-40B4-BE49-F238E27FC236}">
                <a16:creationId xmlns:a16="http://schemas.microsoft.com/office/drawing/2014/main" id="{84AA51E7-BD97-FD48-BEF6-428337835C3D}"/>
              </a:ext>
            </a:extLst>
          </p:cNvPr>
          <p:cNvPicPr>
            <a:picLocks noChangeAspect="1" noChangeArrowheads="1"/>
          </p:cNvPicPr>
          <p:nvPr/>
        </p:nvPicPr>
        <p:blipFill>
          <a:blip r:embed="rId14"/>
          <a:stretch>
            <a:fillRect/>
          </a:stretch>
        </p:blipFill>
        <p:spPr bwMode="auto">
          <a:xfrm>
            <a:off x="736600" y="2400868"/>
            <a:ext cx="7670800" cy="2567369"/>
          </a:xfrm>
          <a:prstGeom prst="rect">
            <a:avLst/>
          </a:prstGeom>
          <a:solidFill>
            <a:schemeClr val="bg1"/>
          </a:solidFill>
          <a:ln w="127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sz="quarter" idx="10"/>
          </p:nvPr>
        </p:nvSpPr>
        <p:spPr>
          <a:xfrm>
            <a:off x="1726406" y="2355571"/>
            <a:ext cx="7135372" cy="3582650"/>
          </a:xfrm>
        </p:spPr>
        <p:txBody>
          <a:bodyPr/>
          <a:lstStyle/>
          <a:p>
            <a:pPr eaLnBrk="1" hangingPunct="1">
              <a:lnSpc>
                <a:spcPct val="150000"/>
              </a:lnSpc>
            </a:pPr>
            <a:r>
              <a:rPr lang="en-US" dirty="0">
                <a:latin typeface="Arial"/>
                <a:cs typeface="Arial"/>
              </a:rPr>
              <a:t>The retirement income challenge</a:t>
            </a:r>
          </a:p>
          <a:p>
            <a:r>
              <a:rPr lang="en-US" dirty="0"/>
              <a:t>Understanding health care</a:t>
            </a:r>
          </a:p>
          <a:p>
            <a:pPr eaLnBrk="1" hangingPunct="1">
              <a:lnSpc>
                <a:spcPct val="150000"/>
              </a:lnSpc>
            </a:pPr>
            <a:r>
              <a:rPr lang="en-US" dirty="0">
                <a:latin typeface="Arial"/>
                <a:cs typeface="Arial"/>
              </a:rPr>
              <a:t>Creating a plan to address health care costs</a:t>
            </a:r>
          </a:p>
        </p:txBody>
      </p:sp>
    </p:spTree>
    <p:extLst>
      <p:ext uri="{BB962C8B-B14F-4D97-AF65-F5344CB8AC3E}">
        <p14:creationId xmlns:p14="http://schemas.microsoft.com/office/powerpoint/2010/main" val="16476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decision points</a:t>
            </a:r>
            <a:br>
              <a:rPr lang="en-US" dirty="0"/>
            </a:br>
            <a:endParaRPr lang="en-US" dirty="0"/>
          </a:p>
        </p:txBody>
      </p:sp>
      <p:sp>
        <p:nvSpPr>
          <p:cNvPr id="3" name="Text Placeholder 2"/>
          <p:cNvSpPr>
            <a:spLocks noGrp="1"/>
          </p:cNvSpPr>
          <p:nvPr>
            <p:ph type="body" sz="quarter" idx="10"/>
          </p:nvPr>
        </p:nvSpPr>
        <p:spPr/>
        <p:txBody>
          <a:bodyPr/>
          <a:lstStyle/>
          <a:p>
            <a:r>
              <a:rPr lang="en-US" dirty="0"/>
              <a:t>The retirement income challenge</a:t>
            </a:r>
          </a:p>
        </p:txBody>
      </p:sp>
      <p:sp>
        <p:nvSpPr>
          <p:cNvPr id="4" name="Text Placeholder 3"/>
          <p:cNvSpPr>
            <a:spLocks noGrp="1"/>
          </p:cNvSpPr>
          <p:nvPr>
            <p:ph type="body" sz="quarter" idx="11"/>
          </p:nvPr>
        </p:nvSpPr>
        <p:spPr>
          <a:xfrm>
            <a:off x="623888" y="1506856"/>
            <a:ext cx="7918450" cy="717506"/>
          </a:xfrm>
        </p:spPr>
        <p:txBody>
          <a:bodyPr/>
          <a:lstStyle/>
          <a:p>
            <a:r>
              <a:rPr lang="en-US" dirty="0"/>
              <a:t>Retirees need to make a series of important decisions between </a:t>
            </a:r>
            <a:br>
              <a:rPr lang="en-US" dirty="0"/>
            </a:br>
            <a:r>
              <a:rPr lang="en-US" dirty="0"/>
              <a:t>ages 55 and 70½</a:t>
            </a:r>
            <a:endParaRPr lang="en-US" baseline="30000" dirty="0"/>
          </a:p>
        </p:txBody>
      </p:sp>
      <p:sp>
        <p:nvSpPr>
          <p:cNvPr id="25" name="Rectangle 24"/>
          <p:cNvSpPr/>
          <p:nvPr/>
        </p:nvSpPr>
        <p:spPr>
          <a:xfrm>
            <a:off x="1050032" y="4649716"/>
            <a:ext cx="1219012" cy="990015"/>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If retired and have a 401(k), may withdraw without IRS penalty</a:t>
            </a:r>
          </a:p>
        </p:txBody>
      </p:sp>
      <p:sp>
        <p:nvSpPr>
          <p:cNvPr id="38" name="Rectangle 37"/>
          <p:cNvSpPr/>
          <p:nvPr/>
        </p:nvSpPr>
        <p:spPr>
          <a:xfrm>
            <a:off x="2187101" y="4649716"/>
            <a:ext cx="1219012" cy="1349087"/>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Can withdraw tax-deferred assets </a:t>
            </a:r>
            <a:r>
              <a:rPr lang="en-US" sz="1100" b="1">
                <a:solidFill>
                  <a:srgbClr val="4D4F53"/>
                </a:solidFill>
                <a:ea typeface="Arial" charset="0"/>
                <a:cs typeface="Arial" charset="0"/>
              </a:rPr>
              <a:t>without IRS </a:t>
            </a:r>
            <a:r>
              <a:rPr lang="en-US" sz="1100" b="1" dirty="0">
                <a:solidFill>
                  <a:srgbClr val="4D4F53"/>
                </a:solidFill>
                <a:ea typeface="Arial" charset="0"/>
                <a:cs typeface="Arial" charset="0"/>
              </a:rPr>
              <a:t>penalty</a:t>
            </a:r>
            <a:br>
              <a:rPr lang="en-US" sz="1100" b="1" dirty="0">
                <a:solidFill>
                  <a:srgbClr val="4D4F53"/>
                </a:solidFill>
                <a:ea typeface="Arial" charset="0"/>
                <a:cs typeface="Arial" charset="0"/>
              </a:rPr>
            </a:br>
            <a:r>
              <a:rPr lang="en-US" sz="1100" dirty="0">
                <a:solidFill>
                  <a:srgbClr val="4D4F53"/>
                </a:solidFill>
                <a:ea typeface="Arial" charset="0"/>
                <a:cs typeface="Arial" charset="0"/>
              </a:rPr>
              <a:t>*Age 50 for Public Safety Workers</a:t>
            </a:r>
          </a:p>
        </p:txBody>
      </p:sp>
      <p:grpSp>
        <p:nvGrpSpPr>
          <p:cNvPr id="53" name="Group 52"/>
          <p:cNvGrpSpPr/>
          <p:nvPr/>
        </p:nvGrpSpPr>
        <p:grpSpPr>
          <a:xfrm>
            <a:off x="1050031" y="4114185"/>
            <a:ext cx="818685" cy="1561171"/>
            <a:chOff x="1050031" y="3450332"/>
            <a:chExt cx="818685" cy="1561171"/>
          </a:xfrm>
        </p:grpSpPr>
        <p:cxnSp>
          <p:nvCxnSpPr>
            <p:cNvPr id="31" name="Straight Connector 30"/>
            <p:cNvCxnSpPr/>
            <p:nvPr/>
          </p:nvCxnSpPr>
          <p:spPr>
            <a:xfrm>
              <a:off x="1050031" y="3450332"/>
              <a:ext cx="0" cy="1561171"/>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1050032" y="4988621"/>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2187101" y="4114185"/>
            <a:ext cx="818685" cy="1910992"/>
            <a:chOff x="1050031" y="3450332"/>
            <a:chExt cx="818685" cy="1910992"/>
          </a:xfrm>
        </p:grpSpPr>
        <p:cxnSp>
          <p:nvCxnSpPr>
            <p:cNvPr id="55" name="Straight Connector 54"/>
            <p:cNvCxnSpPr/>
            <p:nvPr/>
          </p:nvCxnSpPr>
          <p:spPr>
            <a:xfrm>
              <a:off x="1050031" y="3450332"/>
              <a:ext cx="0" cy="1910992"/>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1050032" y="5361324"/>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18" name="Rectangle 17"/>
          <p:cNvSpPr/>
          <p:nvPr/>
        </p:nvSpPr>
        <p:spPr>
          <a:xfrm>
            <a:off x="838052" y="4231124"/>
            <a:ext cx="434734"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55</a:t>
            </a:r>
            <a:endParaRPr lang="en-US" sz="1600" b="1" dirty="0">
              <a:solidFill>
                <a:srgbClr val="4D4F53"/>
              </a:solidFill>
            </a:endParaRPr>
          </a:p>
        </p:txBody>
      </p:sp>
      <p:sp>
        <p:nvSpPr>
          <p:cNvPr id="19" name="Rectangle 18"/>
          <p:cNvSpPr/>
          <p:nvPr/>
        </p:nvSpPr>
        <p:spPr>
          <a:xfrm>
            <a:off x="1828641" y="4231124"/>
            <a:ext cx="721672"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59½</a:t>
            </a:r>
            <a:r>
              <a:rPr lang="en-US" sz="1600" b="1" cap="all" baseline="30000" dirty="0">
                <a:solidFill>
                  <a:srgbClr val="4D4F53"/>
                </a:solidFill>
                <a:ea typeface="Arial" charset="0"/>
                <a:cs typeface="Arial" charset="0"/>
              </a:rPr>
              <a:t>*</a:t>
            </a:r>
            <a:r>
              <a:rPr lang="en-US" sz="1600" b="1" cap="all" dirty="0">
                <a:solidFill>
                  <a:srgbClr val="4D4F53"/>
                </a:solidFill>
                <a:ea typeface="Arial" charset="0"/>
                <a:cs typeface="Arial" charset="0"/>
              </a:rPr>
              <a:t> </a:t>
            </a:r>
            <a:endParaRPr lang="en-US" sz="1600" b="1" dirty="0">
              <a:solidFill>
                <a:srgbClr val="4D4F53"/>
              </a:solidFill>
            </a:endParaRPr>
          </a:p>
        </p:txBody>
      </p:sp>
      <p:grpSp>
        <p:nvGrpSpPr>
          <p:cNvPr id="62" name="Group 61"/>
          <p:cNvGrpSpPr/>
          <p:nvPr/>
        </p:nvGrpSpPr>
        <p:grpSpPr>
          <a:xfrm>
            <a:off x="3325870" y="2385211"/>
            <a:ext cx="818684" cy="1604771"/>
            <a:chOff x="3948268" y="2064341"/>
            <a:chExt cx="818684" cy="1604771"/>
          </a:xfrm>
        </p:grpSpPr>
        <p:cxnSp>
          <p:nvCxnSpPr>
            <p:cNvPr id="58" name="Straight Connector 57"/>
            <p:cNvCxnSpPr/>
            <p:nvPr/>
          </p:nvCxnSpPr>
          <p:spPr>
            <a:xfrm flipV="1">
              <a:off x="3948268" y="2064342"/>
              <a:ext cx="0" cy="160477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3948268" y="2064341"/>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a:off x="3108503" y="3423745"/>
            <a:ext cx="434734"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62</a:t>
            </a:r>
            <a:endParaRPr lang="en-US" sz="1600" b="1" dirty="0">
              <a:solidFill>
                <a:srgbClr val="4D4F53"/>
              </a:solidFill>
            </a:endParaRPr>
          </a:p>
        </p:txBody>
      </p:sp>
      <p:sp>
        <p:nvSpPr>
          <p:cNvPr id="60" name="Rectangle 59"/>
          <p:cNvSpPr/>
          <p:nvPr/>
        </p:nvSpPr>
        <p:spPr>
          <a:xfrm>
            <a:off x="3325870" y="2438206"/>
            <a:ext cx="1337960" cy="990015"/>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Earliest age to begin Social Security benefits (at reduced amount)</a:t>
            </a:r>
          </a:p>
        </p:txBody>
      </p:sp>
      <p:grpSp>
        <p:nvGrpSpPr>
          <p:cNvPr id="63" name="Group 62"/>
          <p:cNvGrpSpPr/>
          <p:nvPr/>
        </p:nvGrpSpPr>
        <p:grpSpPr>
          <a:xfrm>
            <a:off x="5604760" y="2385212"/>
            <a:ext cx="818684" cy="1604772"/>
            <a:chOff x="3948268" y="2064341"/>
            <a:chExt cx="818684" cy="1261789"/>
          </a:xfrm>
        </p:grpSpPr>
        <p:cxnSp>
          <p:nvCxnSpPr>
            <p:cNvPr id="64" name="Straight Connector 63"/>
            <p:cNvCxnSpPr/>
            <p:nvPr/>
          </p:nvCxnSpPr>
          <p:spPr>
            <a:xfrm flipV="1">
              <a:off x="3948268" y="2064341"/>
              <a:ext cx="0" cy="1261789"/>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948268" y="2064341"/>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66" name="Rectangle 65"/>
          <p:cNvSpPr/>
          <p:nvPr/>
        </p:nvSpPr>
        <p:spPr>
          <a:xfrm>
            <a:off x="5604760" y="2437934"/>
            <a:ext cx="1337960" cy="797719"/>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Full Social Security </a:t>
            </a:r>
          </a:p>
          <a:p>
            <a:pPr>
              <a:lnSpc>
                <a:spcPts val="1420"/>
              </a:lnSpc>
            </a:pPr>
            <a:r>
              <a:rPr lang="en-US" sz="1100" b="1" dirty="0">
                <a:solidFill>
                  <a:srgbClr val="4D4F53"/>
                </a:solidFill>
                <a:ea typeface="Arial" charset="0"/>
                <a:cs typeface="Arial" charset="0"/>
              </a:rPr>
              <a:t>benefit </a:t>
            </a:r>
          </a:p>
          <a:p>
            <a:pPr>
              <a:lnSpc>
                <a:spcPts val="1420"/>
              </a:lnSpc>
            </a:pPr>
            <a:r>
              <a:rPr lang="en-US" sz="1100" b="1" dirty="0">
                <a:solidFill>
                  <a:srgbClr val="4D4F53"/>
                </a:solidFill>
                <a:ea typeface="Arial" charset="0"/>
                <a:cs typeface="Arial" charset="0"/>
              </a:rPr>
              <a:t>eligibility</a:t>
            </a:r>
          </a:p>
        </p:txBody>
      </p:sp>
      <p:sp>
        <p:nvSpPr>
          <p:cNvPr id="22" name="Rectangle 21"/>
          <p:cNvSpPr/>
          <p:nvPr/>
        </p:nvSpPr>
        <p:spPr>
          <a:xfrm>
            <a:off x="5229776" y="3423745"/>
            <a:ext cx="811441"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66–67 </a:t>
            </a:r>
            <a:endParaRPr lang="en-US" sz="1600" b="1" dirty="0">
              <a:solidFill>
                <a:srgbClr val="4D4F53"/>
              </a:solidFill>
            </a:endParaRPr>
          </a:p>
        </p:txBody>
      </p:sp>
      <p:grpSp>
        <p:nvGrpSpPr>
          <p:cNvPr id="67" name="Group 66"/>
          <p:cNvGrpSpPr/>
          <p:nvPr/>
        </p:nvGrpSpPr>
        <p:grpSpPr>
          <a:xfrm>
            <a:off x="6750826" y="2382050"/>
            <a:ext cx="818684" cy="1483730"/>
            <a:chOff x="3948268" y="2064341"/>
            <a:chExt cx="818684" cy="1641418"/>
          </a:xfrm>
        </p:grpSpPr>
        <p:cxnSp>
          <p:nvCxnSpPr>
            <p:cNvPr id="68" name="Straight Connector 67"/>
            <p:cNvCxnSpPr>
              <a:stCxn id="16" idx="0"/>
            </p:cNvCxnSpPr>
            <p:nvPr/>
          </p:nvCxnSpPr>
          <p:spPr>
            <a:xfrm flipH="1" flipV="1">
              <a:off x="3948268" y="2064342"/>
              <a:ext cx="1" cy="1641417"/>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3948268" y="2064341"/>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70" name="Rectangle 69"/>
          <p:cNvSpPr/>
          <p:nvPr/>
        </p:nvSpPr>
        <p:spPr>
          <a:xfrm>
            <a:off x="7886699" y="4649226"/>
            <a:ext cx="1211797" cy="1169551"/>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Must take RMDs (Required Minimum Distribution) from IRAs</a:t>
            </a:r>
          </a:p>
        </p:txBody>
      </p:sp>
      <p:grpSp>
        <p:nvGrpSpPr>
          <p:cNvPr id="32" name="Group 31"/>
          <p:cNvGrpSpPr/>
          <p:nvPr/>
        </p:nvGrpSpPr>
        <p:grpSpPr>
          <a:xfrm>
            <a:off x="765810" y="3865780"/>
            <a:ext cx="7776528" cy="248405"/>
            <a:chOff x="765810" y="3201927"/>
            <a:chExt cx="7776528" cy="248405"/>
          </a:xfrm>
        </p:grpSpPr>
        <p:cxnSp>
          <p:nvCxnSpPr>
            <p:cNvPr id="9" name="Straight Arrow Connector 8"/>
            <p:cNvCxnSpPr/>
            <p:nvPr/>
          </p:nvCxnSpPr>
          <p:spPr>
            <a:xfrm>
              <a:off x="765810" y="3326130"/>
              <a:ext cx="7776528" cy="0"/>
            </a:xfrm>
            <a:prstGeom prst="straightConnector1">
              <a:avLst/>
            </a:prstGeom>
            <a:ln w="31750">
              <a:solidFill>
                <a:srgbClr val="4D4F53"/>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925830"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2065275"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3204720"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4344165" y="3201927"/>
              <a:ext cx="248405" cy="248405"/>
            </a:xfrm>
            <a:prstGeom prst="ellipse">
              <a:avLst/>
            </a:prstGeom>
            <a:solidFill>
              <a:schemeClr val="bg1"/>
            </a:solidFill>
            <a:ln w="41275">
              <a:solidFill>
                <a:srgbClr val="32629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5483610"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Oval 14"/>
            <p:cNvSpPr/>
            <p:nvPr/>
          </p:nvSpPr>
          <p:spPr>
            <a:xfrm>
              <a:off x="6623055"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7762497" y="3201927"/>
              <a:ext cx="248405" cy="248405"/>
            </a:xfrm>
            <a:prstGeom prst="ellipse">
              <a:avLst/>
            </a:prstGeom>
            <a:solidFill>
              <a:schemeClr val="bg1"/>
            </a:solidFill>
            <a:ln w="22225">
              <a:solidFill>
                <a:srgbClr val="4D4F5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2" name="Rectangle 71"/>
          <p:cNvSpPr/>
          <p:nvPr/>
        </p:nvSpPr>
        <p:spPr>
          <a:xfrm>
            <a:off x="6758679" y="2436714"/>
            <a:ext cx="1010959" cy="1015380"/>
          </a:xfrm>
          <a:prstGeom prst="rect">
            <a:avLst/>
          </a:prstGeom>
        </p:spPr>
        <p:txBody>
          <a:bodyPr wrap="square">
            <a:spAutoFit/>
          </a:bodyPr>
          <a:lstStyle/>
          <a:p>
            <a:pPr>
              <a:lnSpc>
                <a:spcPts val="1420"/>
              </a:lnSpc>
            </a:pPr>
            <a:r>
              <a:rPr lang="en-US" sz="1100" b="1" dirty="0">
                <a:solidFill>
                  <a:srgbClr val="4D4F53"/>
                </a:solidFill>
                <a:ea typeface="Arial" charset="0"/>
                <a:cs typeface="Arial" charset="0"/>
              </a:rPr>
              <a:t>Maximum Social Security benefit eligibility</a:t>
            </a:r>
          </a:p>
        </p:txBody>
      </p:sp>
      <p:sp>
        <p:nvSpPr>
          <p:cNvPr id="23" name="Rectangle 22"/>
          <p:cNvSpPr/>
          <p:nvPr/>
        </p:nvSpPr>
        <p:spPr>
          <a:xfrm>
            <a:off x="6529890" y="3439669"/>
            <a:ext cx="434734" cy="384721"/>
          </a:xfrm>
          <a:prstGeom prst="rect">
            <a:avLst/>
          </a:prstGeom>
          <a:solidFill>
            <a:schemeClr val="bg1"/>
          </a:solidFill>
        </p:spPr>
        <p:txBody>
          <a:bodyPr wrap="squar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70</a:t>
            </a:r>
            <a:endParaRPr lang="en-US" sz="1600" b="1" dirty="0">
              <a:solidFill>
                <a:srgbClr val="4D4F53"/>
              </a:solidFill>
            </a:endParaRPr>
          </a:p>
        </p:txBody>
      </p:sp>
      <p:grpSp>
        <p:nvGrpSpPr>
          <p:cNvPr id="94" name="Group 93"/>
          <p:cNvGrpSpPr/>
          <p:nvPr/>
        </p:nvGrpSpPr>
        <p:grpSpPr>
          <a:xfrm>
            <a:off x="4086140" y="4231124"/>
            <a:ext cx="1417454" cy="1342963"/>
            <a:chOff x="4086140" y="4231124"/>
            <a:chExt cx="1417454" cy="1342963"/>
          </a:xfrm>
        </p:grpSpPr>
        <p:sp>
          <p:nvSpPr>
            <p:cNvPr id="21" name="Rectangle 20"/>
            <p:cNvSpPr/>
            <p:nvPr/>
          </p:nvSpPr>
          <p:spPr>
            <a:xfrm>
              <a:off x="4251000" y="4231124"/>
              <a:ext cx="434734" cy="384721"/>
            </a:xfrm>
            <a:prstGeom prst="rect">
              <a:avLst/>
            </a:prstGeom>
            <a:solidFill>
              <a:schemeClr val="bg1"/>
            </a:solidFill>
          </p:spPr>
          <p:txBody>
            <a:bodyPr wrap="none" tIns="0" bIns="0">
              <a:spAutoFit/>
            </a:bodyPr>
            <a:lstStyle/>
            <a:p>
              <a:pPr algn="ctr">
                <a:lnSpc>
                  <a:spcPts val="1520"/>
                </a:lnSpc>
              </a:pPr>
              <a:r>
                <a:rPr lang="en-US" sz="900" b="1" cap="all" dirty="0">
                  <a:solidFill>
                    <a:srgbClr val="326295"/>
                  </a:solidFill>
                  <a:ea typeface="Arial" charset="0"/>
                  <a:cs typeface="Arial" charset="0"/>
                </a:rPr>
                <a:t>Age</a:t>
              </a:r>
            </a:p>
            <a:p>
              <a:pPr algn="ctr">
                <a:lnSpc>
                  <a:spcPts val="1520"/>
                </a:lnSpc>
              </a:pPr>
              <a:r>
                <a:rPr lang="en-US" sz="1600" b="1" cap="all" dirty="0">
                  <a:solidFill>
                    <a:srgbClr val="326295"/>
                  </a:solidFill>
                  <a:ea typeface="Arial" charset="0"/>
                  <a:cs typeface="Arial" charset="0"/>
                </a:rPr>
                <a:t>65</a:t>
              </a:r>
              <a:endParaRPr lang="en-US" sz="1600" b="1" dirty="0">
                <a:solidFill>
                  <a:srgbClr val="326295"/>
                </a:solidFill>
              </a:endParaRPr>
            </a:p>
          </p:txBody>
        </p:sp>
        <p:grpSp>
          <p:nvGrpSpPr>
            <p:cNvPr id="88" name="Group 87"/>
            <p:cNvGrpSpPr/>
            <p:nvPr/>
          </p:nvGrpSpPr>
          <p:grpSpPr>
            <a:xfrm>
              <a:off x="4086140" y="4875419"/>
              <a:ext cx="1417454" cy="698668"/>
              <a:chOff x="4086140" y="4875419"/>
              <a:chExt cx="1417454" cy="698668"/>
            </a:xfrm>
          </p:grpSpPr>
          <p:sp>
            <p:nvSpPr>
              <p:cNvPr id="87" name="Rectangular Callout 86"/>
              <p:cNvSpPr/>
              <p:nvPr/>
            </p:nvSpPr>
            <p:spPr>
              <a:xfrm flipV="1">
                <a:off x="4086140" y="4875419"/>
                <a:ext cx="1417454" cy="698668"/>
              </a:xfrm>
              <a:prstGeom prst="wedgeRectCallout">
                <a:avLst>
                  <a:gd name="adj1" fmla="val -22893"/>
                  <a:gd name="adj2" fmla="val 79190"/>
                </a:avLst>
              </a:prstGeom>
              <a:solidFill>
                <a:srgbClr val="3262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a:off x="4170146" y="5008274"/>
                <a:ext cx="1219012" cy="451406"/>
              </a:xfrm>
              <a:prstGeom prst="rect">
                <a:avLst/>
              </a:prstGeom>
            </p:spPr>
            <p:txBody>
              <a:bodyPr wrap="square">
                <a:spAutoFit/>
              </a:bodyPr>
              <a:lstStyle/>
              <a:p>
                <a:pPr algn="ctr">
                  <a:lnSpc>
                    <a:spcPts val="1420"/>
                  </a:lnSpc>
                </a:pPr>
                <a:r>
                  <a:rPr lang="en-US" sz="1100" b="1" dirty="0">
                    <a:solidFill>
                      <a:schemeClr val="bg1"/>
                    </a:solidFill>
                    <a:ea typeface="Arial" charset="0"/>
                    <a:cs typeface="Arial" charset="0"/>
                  </a:rPr>
                  <a:t>Medicare eligibility</a:t>
                </a:r>
              </a:p>
            </p:txBody>
          </p:sp>
        </p:grpSp>
      </p:grpSp>
      <p:grpSp>
        <p:nvGrpSpPr>
          <p:cNvPr id="73" name="Group 72"/>
          <p:cNvGrpSpPr/>
          <p:nvPr/>
        </p:nvGrpSpPr>
        <p:grpSpPr>
          <a:xfrm>
            <a:off x="7886698" y="4114185"/>
            <a:ext cx="818685" cy="1704592"/>
            <a:chOff x="1050031" y="3450332"/>
            <a:chExt cx="818685" cy="1208338"/>
          </a:xfrm>
        </p:grpSpPr>
        <p:cxnSp>
          <p:nvCxnSpPr>
            <p:cNvPr id="74" name="Straight Connector 73"/>
            <p:cNvCxnSpPr/>
            <p:nvPr/>
          </p:nvCxnSpPr>
          <p:spPr>
            <a:xfrm>
              <a:off x="1050031" y="3450332"/>
              <a:ext cx="0" cy="1208338"/>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1050032" y="4658670"/>
              <a:ext cx="818684" cy="0"/>
            </a:xfrm>
            <a:prstGeom prst="line">
              <a:avLst/>
            </a:prstGeom>
            <a:ln w="22225">
              <a:solidFill>
                <a:srgbClr val="4D4F53"/>
              </a:solidFill>
              <a:prstDash val="sysDot"/>
            </a:ln>
            <a:effectLst/>
          </p:spPr>
          <p:style>
            <a:lnRef idx="2">
              <a:schemeClr val="accent1"/>
            </a:lnRef>
            <a:fillRef idx="0">
              <a:schemeClr val="accent1"/>
            </a:fillRef>
            <a:effectRef idx="1">
              <a:schemeClr val="accent1"/>
            </a:effectRef>
            <a:fontRef idx="minor">
              <a:schemeClr val="tx1"/>
            </a:fontRef>
          </p:style>
        </p:cxnSp>
      </p:grpSp>
      <p:sp>
        <p:nvSpPr>
          <p:cNvPr id="24" name="Rectangle 23"/>
          <p:cNvSpPr/>
          <p:nvPr/>
        </p:nvSpPr>
        <p:spPr>
          <a:xfrm>
            <a:off x="7565938" y="4230569"/>
            <a:ext cx="641521" cy="384721"/>
          </a:xfrm>
          <a:prstGeom prst="rect">
            <a:avLst/>
          </a:prstGeom>
          <a:solidFill>
            <a:schemeClr val="bg1"/>
          </a:solidFill>
        </p:spPr>
        <p:txBody>
          <a:bodyPr wrap="none" tIns="0" bIns="0">
            <a:spAutoFit/>
          </a:bodyPr>
          <a:lstStyle/>
          <a:p>
            <a:pPr algn="ctr">
              <a:lnSpc>
                <a:spcPts val="1520"/>
              </a:lnSpc>
            </a:pPr>
            <a:r>
              <a:rPr lang="en-US" sz="900" b="1" cap="all" dirty="0">
                <a:solidFill>
                  <a:srgbClr val="4D4F53"/>
                </a:solidFill>
                <a:ea typeface="Arial" charset="0"/>
                <a:cs typeface="Arial" charset="0"/>
              </a:rPr>
              <a:t>Age</a:t>
            </a:r>
          </a:p>
          <a:p>
            <a:pPr algn="ctr">
              <a:lnSpc>
                <a:spcPts val="1520"/>
              </a:lnSpc>
            </a:pPr>
            <a:r>
              <a:rPr lang="en-US" sz="1600" b="1" cap="all" dirty="0">
                <a:solidFill>
                  <a:srgbClr val="4D4F53"/>
                </a:solidFill>
                <a:ea typeface="Arial" charset="0"/>
                <a:cs typeface="Arial" charset="0"/>
              </a:rPr>
              <a:t>70½ </a:t>
            </a:r>
            <a:endParaRPr lang="en-US" sz="1600" b="1" dirty="0">
              <a:solidFill>
                <a:srgbClr val="4D4F53"/>
              </a:solidFill>
            </a:endParaRPr>
          </a:p>
        </p:txBody>
      </p:sp>
      <p:sp>
        <p:nvSpPr>
          <p:cNvPr id="50" name="TextBox 8">
            <a:extLst>
              <a:ext uri="{FF2B5EF4-FFF2-40B4-BE49-F238E27FC236}">
                <a16:creationId xmlns:a16="http://schemas.microsoft.com/office/drawing/2014/main" id="{D105E493-D169-4E68-A8C5-B1BC60125464}"/>
              </a:ext>
            </a:extLst>
          </p:cNvPr>
          <p:cNvSpPr txBox="1">
            <a:spLocks noChangeArrowheads="1"/>
          </p:cNvSpPr>
          <p:nvPr/>
        </p:nvSpPr>
        <p:spPr bwMode="auto">
          <a:xfrm>
            <a:off x="521208" y="6241522"/>
            <a:ext cx="3772412" cy="246221"/>
          </a:xfrm>
          <a:prstGeom prst="rect">
            <a:avLst/>
          </a:prstGeom>
          <a:noFill/>
          <a:ln w="9525">
            <a:noFill/>
            <a:miter lim="800000"/>
            <a:headEnd/>
            <a:tailEnd/>
          </a:ln>
        </p:spPr>
        <p:txBody>
          <a:bodyPr wrap="square">
            <a:spAutoFit/>
          </a:bodyPr>
          <a:lstStyle/>
          <a:p>
            <a:pPr marL="120650" indent="-120650"/>
            <a:r>
              <a:rPr lang="en-US" sz="1000" dirty="0"/>
              <a:t>Source: </a:t>
            </a:r>
            <a:r>
              <a:rPr lang="en-US" sz="1000" i="1" dirty="0"/>
              <a:t>The Retirement Income Reference Book, 2018, LIMRA.</a:t>
            </a:r>
            <a:endParaRPr lang="en-US" sz="1000" i="1" baseline="30000" dirty="0"/>
          </a:p>
        </p:txBody>
      </p:sp>
    </p:spTree>
    <p:extLst>
      <p:ext uri="{BB962C8B-B14F-4D97-AF65-F5344CB8AC3E}">
        <p14:creationId xmlns:p14="http://schemas.microsoft.com/office/powerpoint/2010/main" val="7555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The retirement income challenge</a:t>
            </a:r>
          </a:p>
        </p:txBody>
      </p:sp>
      <p:grpSp>
        <p:nvGrpSpPr>
          <p:cNvPr id="26" name="Group 25"/>
          <p:cNvGrpSpPr/>
          <p:nvPr/>
        </p:nvGrpSpPr>
        <p:grpSpPr>
          <a:xfrm>
            <a:off x="1879600" y="1853307"/>
            <a:ext cx="1968500" cy="2553593"/>
            <a:chOff x="1879600" y="1853307"/>
            <a:chExt cx="1968500" cy="2553593"/>
          </a:xfrm>
        </p:grpSpPr>
        <p:sp>
          <p:nvSpPr>
            <p:cNvPr id="8" name="Oval 7"/>
            <p:cNvSpPr/>
            <p:nvPr/>
          </p:nvSpPr>
          <p:spPr>
            <a:xfrm>
              <a:off x="1879600" y="2438400"/>
              <a:ext cx="1968500" cy="1968500"/>
            </a:xfrm>
            <a:prstGeom prst="ellipse">
              <a:avLst/>
            </a:prstGeom>
            <a:solidFill>
              <a:srgbClr val="326295">
                <a:alpha val="4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1982788" y="3053318"/>
              <a:ext cx="1738312" cy="738664"/>
            </a:xfrm>
            <a:prstGeom prst="rect">
              <a:avLst/>
            </a:prstGeom>
          </p:spPr>
          <p:txBody>
            <a:bodyPr wrap="square" anchor="ctr" anchorCtr="0">
              <a:spAutoFit/>
            </a:bodyPr>
            <a:lstStyle/>
            <a:p>
              <a:pPr algn="ctr"/>
              <a:r>
                <a:rPr lang="en-US" sz="1400" b="1" dirty="0">
                  <a:solidFill>
                    <a:schemeClr val="bg2"/>
                  </a:solidFill>
                  <a:latin typeface="Arial" pitchFamily="34" charset="0"/>
                  <a:cs typeface="Arial" pitchFamily="34" charset="0"/>
                </a:rPr>
                <a:t>ASSET &amp; PRODUCT </a:t>
              </a:r>
            </a:p>
            <a:p>
              <a:pPr algn="ctr"/>
              <a:r>
                <a:rPr lang="en-US" sz="1400" b="1" dirty="0">
                  <a:solidFill>
                    <a:schemeClr val="bg2"/>
                  </a:solidFill>
                  <a:latin typeface="Arial" pitchFamily="34" charset="0"/>
                  <a:cs typeface="Arial" pitchFamily="34" charset="0"/>
                </a:rPr>
                <a:t>ALLOCATION</a:t>
              </a:r>
            </a:p>
          </p:txBody>
        </p:sp>
        <p:sp>
          <p:nvSpPr>
            <p:cNvPr id="84" name="Rectangle 83"/>
            <p:cNvSpPr/>
            <p:nvPr/>
          </p:nvSpPr>
          <p:spPr>
            <a:xfrm>
              <a:off x="2042470" y="1853307"/>
              <a:ext cx="1618948" cy="523220"/>
            </a:xfrm>
            <a:prstGeom prst="rect">
              <a:avLst/>
            </a:prstGeom>
          </p:spPr>
          <p:txBody>
            <a:bodyPr wrap="square">
              <a:spAutoFit/>
            </a:bodyPr>
            <a:lstStyle/>
            <a:p>
              <a:pPr algn="ctr"/>
              <a:r>
                <a:rPr lang="en-US" sz="1400" dirty="0">
                  <a:solidFill>
                    <a:srgbClr val="4D4F53"/>
                  </a:solidFill>
                  <a:ea typeface="Arial" charset="0"/>
                  <a:cs typeface="Arial" charset="0"/>
                </a:rPr>
                <a:t>How do I invest for </a:t>
              </a:r>
              <a:r>
                <a:rPr lang="en-US" sz="1400" b="1" dirty="0">
                  <a:solidFill>
                    <a:srgbClr val="326295"/>
                  </a:solidFill>
                  <a:ea typeface="Arial" charset="0"/>
                  <a:cs typeface="Arial" charset="0"/>
                </a:rPr>
                <a:t>growth?</a:t>
              </a:r>
            </a:p>
          </p:txBody>
        </p:sp>
      </p:grpSp>
      <p:grpSp>
        <p:nvGrpSpPr>
          <p:cNvPr id="27" name="Group 26"/>
          <p:cNvGrpSpPr/>
          <p:nvPr/>
        </p:nvGrpSpPr>
        <p:grpSpPr>
          <a:xfrm>
            <a:off x="3598863" y="1853307"/>
            <a:ext cx="1968500" cy="2553593"/>
            <a:chOff x="3598863" y="1853307"/>
            <a:chExt cx="1968500" cy="2553593"/>
          </a:xfrm>
        </p:grpSpPr>
        <p:sp>
          <p:nvSpPr>
            <p:cNvPr id="78" name="Oval 77"/>
            <p:cNvSpPr/>
            <p:nvPr/>
          </p:nvSpPr>
          <p:spPr>
            <a:xfrm>
              <a:off x="3598863" y="2438400"/>
              <a:ext cx="1968500" cy="1968500"/>
            </a:xfrm>
            <a:prstGeom prst="ellipse">
              <a:avLst/>
            </a:prstGeom>
            <a:solidFill>
              <a:srgbClr val="326295">
                <a:alpha val="7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p:nvPr/>
          </p:nvSpPr>
          <p:spPr>
            <a:xfrm>
              <a:off x="3709988" y="3161040"/>
              <a:ext cx="1738312" cy="523220"/>
            </a:xfrm>
            <a:prstGeom prst="rect">
              <a:avLst/>
            </a:prstGeom>
          </p:spPr>
          <p:txBody>
            <a:bodyPr wrap="square" anchor="ctr" anchorCtr="0">
              <a:spAutoFit/>
            </a:bodyPr>
            <a:lstStyle/>
            <a:p>
              <a:pPr algn="ctr"/>
              <a:r>
                <a:rPr lang="en-US" sz="1400" b="1" dirty="0">
                  <a:solidFill>
                    <a:schemeClr val="bg2"/>
                  </a:solidFill>
                  <a:latin typeface="Arial" pitchFamily="34" charset="0"/>
                  <a:cs typeface="Arial" pitchFamily="34" charset="0"/>
                </a:rPr>
                <a:t>RISK MANAGEMENT</a:t>
              </a:r>
            </a:p>
          </p:txBody>
        </p:sp>
        <p:sp>
          <p:nvSpPr>
            <p:cNvPr id="89" name="Rectangle 88"/>
            <p:cNvSpPr/>
            <p:nvPr/>
          </p:nvSpPr>
          <p:spPr>
            <a:xfrm>
              <a:off x="3769670" y="1853307"/>
              <a:ext cx="1618948" cy="523220"/>
            </a:xfrm>
            <a:prstGeom prst="rect">
              <a:avLst/>
            </a:prstGeom>
          </p:spPr>
          <p:txBody>
            <a:bodyPr wrap="square">
              <a:spAutoFit/>
            </a:bodyPr>
            <a:lstStyle/>
            <a:p>
              <a:pPr algn="ctr"/>
              <a:r>
                <a:rPr lang="en-US" sz="1400" dirty="0">
                  <a:solidFill>
                    <a:srgbClr val="4D4F53"/>
                  </a:solidFill>
                  <a:ea typeface="Arial" charset="0"/>
                  <a:cs typeface="Arial" charset="0"/>
                </a:rPr>
                <a:t>How do I </a:t>
              </a:r>
              <a:r>
                <a:rPr lang="en-US" sz="1400" b="1" dirty="0">
                  <a:solidFill>
                    <a:srgbClr val="326295"/>
                  </a:solidFill>
                  <a:ea typeface="Arial" charset="0"/>
                  <a:cs typeface="Arial" charset="0"/>
                </a:rPr>
                <a:t>protect</a:t>
              </a:r>
              <a:r>
                <a:rPr lang="en-US" sz="1400" dirty="0">
                  <a:solidFill>
                    <a:srgbClr val="326295"/>
                  </a:solidFill>
                  <a:ea typeface="Arial" charset="0"/>
                  <a:cs typeface="Arial" charset="0"/>
                </a:rPr>
                <a:t> </a:t>
              </a:r>
              <a:r>
                <a:rPr lang="en-US" sz="1400" dirty="0">
                  <a:solidFill>
                    <a:srgbClr val="4D4F53"/>
                  </a:solidFill>
                  <a:ea typeface="Arial" charset="0"/>
                  <a:cs typeface="Arial" charset="0"/>
                </a:rPr>
                <a:t>my assets?</a:t>
              </a:r>
              <a:endParaRPr lang="en-US" sz="1400" b="1" dirty="0">
                <a:solidFill>
                  <a:srgbClr val="326295"/>
                </a:solidFill>
                <a:ea typeface="Arial" charset="0"/>
                <a:cs typeface="Arial" charset="0"/>
              </a:endParaRPr>
            </a:p>
          </p:txBody>
        </p:sp>
      </p:grpSp>
      <p:grpSp>
        <p:nvGrpSpPr>
          <p:cNvPr id="28" name="Group 27"/>
          <p:cNvGrpSpPr/>
          <p:nvPr/>
        </p:nvGrpSpPr>
        <p:grpSpPr>
          <a:xfrm>
            <a:off x="5318126" y="1853307"/>
            <a:ext cx="1968500" cy="2553593"/>
            <a:chOff x="5318126" y="1853307"/>
            <a:chExt cx="1968500" cy="2553593"/>
          </a:xfrm>
        </p:grpSpPr>
        <p:sp>
          <p:nvSpPr>
            <p:cNvPr id="79" name="Oval 78"/>
            <p:cNvSpPr/>
            <p:nvPr/>
          </p:nvSpPr>
          <p:spPr>
            <a:xfrm>
              <a:off x="5318126" y="2438400"/>
              <a:ext cx="1968500" cy="1968500"/>
            </a:xfrm>
            <a:prstGeom prst="ellipse">
              <a:avLst/>
            </a:prstGeom>
            <a:solidFill>
              <a:srgbClr val="003B5C">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nvSpPr>
          <p:spPr>
            <a:xfrm>
              <a:off x="5437188" y="3268762"/>
              <a:ext cx="1738312" cy="307777"/>
            </a:xfrm>
            <a:prstGeom prst="rect">
              <a:avLst/>
            </a:prstGeom>
          </p:spPr>
          <p:txBody>
            <a:bodyPr wrap="square" anchor="ctr" anchorCtr="0">
              <a:spAutoFit/>
            </a:bodyPr>
            <a:lstStyle/>
            <a:p>
              <a:pPr algn="ctr"/>
              <a:r>
                <a:rPr lang="en-US" sz="1400" b="1" dirty="0">
                  <a:solidFill>
                    <a:schemeClr val="bg2"/>
                  </a:solidFill>
                  <a:latin typeface="Arial" pitchFamily="34" charset="0"/>
                  <a:cs typeface="Arial" pitchFamily="34" charset="0"/>
                </a:rPr>
                <a:t>INCOME</a:t>
              </a:r>
            </a:p>
          </p:txBody>
        </p:sp>
        <p:sp>
          <p:nvSpPr>
            <p:cNvPr id="90" name="Rectangle 89"/>
            <p:cNvSpPr/>
            <p:nvPr/>
          </p:nvSpPr>
          <p:spPr>
            <a:xfrm>
              <a:off x="5339557" y="1853307"/>
              <a:ext cx="1925637" cy="523220"/>
            </a:xfrm>
            <a:prstGeom prst="rect">
              <a:avLst/>
            </a:prstGeom>
          </p:spPr>
          <p:txBody>
            <a:bodyPr wrap="square">
              <a:spAutoFit/>
            </a:bodyPr>
            <a:lstStyle/>
            <a:p>
              <a:pPr algn="ctr"/>
              <a:r>
                <a:rPr lang="en-US" sz="1400" dirty="0">
                  <a:solidFill>
                    <a:srgbClr val="4D4F53"/>
                  </a:solidFill>
                  <a:ea typeface="Arial" charset="0"/>
                  <a:cs typeface="Arial" charset="0"/>
                </a:rPr>
                <a:t>How much </a:t>
              </a:r>
              <a:r>
                <a:rPr lang="en-US" sz="1400" b="1" dirty="0">
                  <a:solidFill>
                    <a:srgbClr val="326295"/>
                  </a:solidFill>
                  <a:ea typeface="Arial" charset="0"/>
                  <a:cs typeface="Arial" charset="0"/>
                </a:rPr>
                <a:t>income</a:t>
              </a:r>
              <a:r>
                <a:rPr lang="en-US" sz="1400" dirty="0">
                  <a:solidFill>
                    <a:srgbClr val="326295"/>
                  </a:solidFill>
                  <a:ea typeface="Arial" charset="0"/>
                  <a:cs typeface="Arial" charset="0"/>
                </a:rPr>
                <a:t> </a:t>
              </a:r>
              <a:r>
                <a:rPr lang="en-US" sz="1400" dirty="0">
                  <a:solidFill>
                    <a:srgbClr val="4D4F53"/>
                  </a:solidFill>
                  <a:ea typeface="Arial" charset="0"/>
                  <a:cs typeface="Arial" charset="0"/>
                </a:rPr>
                <a:t>can I take and when?</a:t>
              </a:r>
              <a:endParaRPr lang="en-US" sz="1400" b="1" dirty="0">
                <a:solidFill>
                  <a:srgbClr val="326295"/>
                </a:solidFill>
                <a:ea typeface="Arial" charset="0"/>
                <a:cs typeface="Arial" charset="0"/>
              </a:endParaRPr>
            </a:p>
          </p:txBody>
        </p:sp>
      </p:grpSp>
      <p:sp>
        <p:nvSpPr>
          <p:cNvPr id="19" name="TextBox 8"/>
          <p:cNvSpPr txBox="1">
            <a:spLocks noChangeArrowheads="1"/>
          </p:cNvSpPr>
          <p:nvPr/>
        </p:nvSpPr>
        <p:spPr bwMode="auto">
          <a:xfrm>
            <a:off x="486307" y="6255482"/>
            <a:ext cx="3772412" cy="246221"/>
          </a:xfrm>
          <a:prstGeom prst="rect">
            <a:avLst/>
          </a:prstGeom>
          <a:noFill/>
          <a:ln w="9525">
            <a:noFill/>
            <a:miter lim="800000"/>
            <a:headEnd/>
            <a:tailEnd/>
          </a:ln>
        </p:spPr>
        <p:txBody>
          <a:bodyPr wrap="square">
            <a:spAutoFit/>
          </a:bodyPr>
          <a:lstStyle/>
          <a:p>
            <a:pPr marL="120650" indent="-120650"/>
            <a:r>
              <a:rPr lang="en-US" sz="1000" dirty="0"/>
              <a:t>Source: </a:t>
            </a:r>
            <a:r>
              <a:rPr lang="en-US" sz="1000" i="1" dirty="0"/>
              <a:t>The Retirement Income Reference Book, 2015, LIMRA.</a:t>
            </a:r>
            <a:endParaRPr lang="en-US" sz="1000" i="1" baseline="30000" dirty="0"/>
          </a:p>
        </p:txBody>
      </p:sp>
    </p:spTree>
    <p:extLst>
      <p:ext uri="{BB962C8B-B14F-4D97-AF65-F5344CB8AC3E}">
        <p14:creationId xmlns:p14="http://schemas.microsoft.com/office/powerpoint/2010/main" val="16103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300" fill="hold"/>
                                        <p:tgtEl>
                                          <p:spTgt spid="26"/>
                                        </p:tgtEl>
                                        <p:attrNameLst>
                                          <p:attrName>ppt_w</p:attrName>
                                        </p:attrNameLst>
                                      </p:cBhvr>
                                      <p:tavLst>
                                        <p:tav tm="0">
                                          <p:val>
                                            <p:fltVal val="0"/>
                                          </p:val>
                                        </p:tav>
                                        <p:tav tm="100000">
                                          <p:val>
                                            <p:strVal val="#ppt_w"/>
                                          </p:val>
                                        </p:tav>
                                      </p:tavLst>
                                    </p:anim>
                                    <p:anim calcmode="lin" valueType="num">
                                      <p:cBhvr>
                                        <p:cTn id="8" dur="300" fill="hold"/>
                                        <p:tgtEl>
                                          <p:spTgt spid="26"/>
                                        </p:tgtEl>
                                        <p:attrNameLst>
                                          <p:attrName>ppt_h</p:attrName>
                                        </p:attrNameLst>
                                      </p:cBhvr>
                                      <p:tavLst>
                                        <p:tav tm="0">
                                          <p:val>
                                            <p:fltVal val="0"/>
                                          </p:val>
                                        </p:tav>
                                        <p:tav tm="100000">
                                          <p:val>
                                            <p:strVal val="#ppt_h"/>
                                          </p:val>
                                        </p:tav>
                                      </p:tavLst>
                                    </p:anim>
                                    <p:animEffect transition="in" filter="fade">
                                      <p:cBhvr>
                                        <p:cTn id="9" dur="3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300" fill="hold"/>
                                        <p:tgtEl>
                                          <p:spTgt spid="27"/>
                                        </p:tgtEl>
                                        <p:attrNameLst>
                                          <p:attrName>ppt_w</p:attrName>
                                        </p:attrNameLst>
                                      </p:cBhvr>
                                      <p:tavLst>
                                        <p:tav tm="0">
                                          <p:val>
                                            <p:fltVal val="0"/>
                                          </p:val>
                                        </p:tav>
                                        <p:tav tm="100000">
                                          <p:val>
                                            <p:strVal val="#ppt_w"/>
                                          </p:val>
                                        </p:tav>
                                      </p:tavLst>
                                    </p:anim>
                                    <p:anim calcmode="lin" valueType="num">
                                      <p:cBhvr>
                                        <p:cTn id="15" dur="300" fill="hold"/>
                                        <p:tgtEl>
                                          <p:spTgt spid="27"/>
                                        </p:tgtEl>
                                        <p:attrNameLst>
                                          <p:attrName>ppt_h</p:attrName>
                                        </p:attrNameLst>
                                      </p:cBhvr>
                                      <p:tavLst>
                                        <p:tav tm="0">
                                          <p:val>
                                            <p:fltVal val="0"/>
                                          </p:val>
                                        </p:tav>
                                        <p:tav tm="100000">
                                          <p:val>
                                            <p:strVal val="#ppt_h"/>
                                          </p:val>
                                        </p:tav>
                                      </p:tavLst>
                                    </p:anim>
                                    <p:animEffect transition="in" filter="fade">
                                      <p:cBhvr>
                                        <p:cTn id="16" dur="3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300" fill="hold"/>
                                        <p:tgtEl>
                                          <p:spTgt spid="28"/>
                                        </p:tgtEl>
                                        <p:attrNameLst>
                                          <p:attrName>ppt_w</p:attrName>
                                        </p:attrNameLst>
                                      </p:cBhvr>
                                      <p:tavLst>
                                        <p:tav tm="0">
                                          <p:val>
                                            <p:fltVal val="0"/>
                                          </p:val>
                                        </p:tav>
                                        <p:tav tm="100000">
                                          <p:val>
                                            <p:strVal val="#ppt_w"/>
                                          </p:val>
                                        </p:tav>
                                      </p:tavLst>
                                    </p:anim>
                                    <p:anim calcmode="lin" valueType="num">
                                      <p:cBhvr>
                                        <p:cTn id="22" dur="300" fill="hold"/>
                                        <p:tgtEl>
                                          <p:spTgt spid="28"/>
                                        </p:tgtEl>
                                        <p:attrNameLst>
                                          <p:attrName>ppt_h</p:attrName>
                                        </p:attrNameLst>
                                      </p:cBhvr>
                                      <p:tavLst>
                                        <p:tav tm="0">
                                          <p:val>
                                            <p:fltVal val="0"/>
                                          </p:val>
                                        </p:tav>
                                        <p:tav tm="100000">
                                          <p:val>
                                            <p:strVal val="#ppt_h"/>
                                          </p:val>
                                        </p:tav>
                                      </p:tavLst>
                                    </p:anim>
                                    <p:animEffect transition="in" filter="fade">
                                      <p:cBhvr>
                                        <p:cTn id="23"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2644139" y="2063642"/>
            <a:ext cx="5470199" cy="2594879"/>
            <a:chOff x="2771139" y="2063642"/>
            <a:chExt cx="5470199" cy="2594879"/>
          </a:xfrm>
        </p:grpSpPr>
        <p:sp>
          <p:nvSpPr>
            <p:cNvPr id="94" name="Rectangle 93"/>
            <p:cNvSpPr/>
            <p:nvPr/>
          </p:nvSpPr>
          <p:spPr>
            <a:xfrm>
              <a:off x="6533197" y="3141230"/>
              <a:ext cx="1708141" cy="707886"/>
            </a:xfrm>
            <a:prstGeom prst="rect">
              <a:avLst/>
            </a:prstGeom>
          </p:spPr>
          <p:txBody>
            <a:bodyPr wrap="square">
              <a:spAutoFit/>
            </a:bodyPr>
            <a:lstStyle/>
            <a:p>
              <a:r>
                <a:rPr lang="en-US" sz="2000" b="1" i="1" dirty="0">
                  <a:solidFill>
                    <a:srgbClr val="326295"/>
                  </a:solidFill>
                  <a:latin typeface="Georgia" charset="0"/>
                  <a:ea typeface="Georgia" charset="0"/>
                  <a:cs typeface="Georgia" charset="0"/>
                </a:rPr>
                <a:t>Risk in</a:t>
              </a:r>
              <a:br>
                <a:rPr lang="en-US" sz="2000" b="1" i="1" dirty="0">
                  <a:solidFill>
                    <a:srgbClr val="326295"/>
                  </a:solidFill>
                  <a:latin typeface="Georgia" charset="0"/>
                  <a:ea typeface="Georgia" charset="0"/>
                  <a:cs typeface="Georgia" charset="0"/>
                </a:rPr>
              </a:br>
              <a:r>
                <a:rPr lang="en-US" sz="2000" b="1" i="1" dirty="0">
                  <a:solidFill>
                    <a:srgbClr val="326295"/>
                  </a:solidFill>
                  <a:latin typeface="Georgia" charset="0"/>
                  <a:ea typeface="Georgia" charset="0"/>
                  <a:cs typeface="Georgia" charset="0"/>
                </a:rPr>
                <a:t>retirement</a:t>
              </a:r>
            </a:p>
          </p:txBody>
        </p:sp>
        <p:grpSp>
          <p:nvGrpSpPr>
            <p:cNvPr id="41" name="Group 40"/>
            <p:cNvGrpSpPr/>
            <p:nvPr/>
          </p:nvGrpSpPr>
          <p:grpSpPr>
            <a:xfrm>
              <a:off x="5690552" y="2063642"/>
              <a:ext cx="826453" cy="2594879"/>
              <a:chOff x="5690552" y="2063642"/>
              <a:chExt cx="826453" cy="2594879"/>
            </a:xfrm>
          </p:grpSpPr>
          <p:cxnSp>
            <p:nvCxnSpPr>
              <p:cNvPr id="100" name="Straight Connector 99"/>
              <p:cNvCxnSpPr/>
              <p:nvPr/>
            </p:nvCxnSpPr>
            <p:spPr>
              <a:xfrm flipH="1">
                <a:off x="5690552" y="2066817"/>
                <a:ext cx="521018" cy="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a:off x="5690552" y="4658521"/>
                <a:ext cx="521018" cy="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211570" y="2063642"/>
                <a:ext cx="0" cy="2594879"/>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H="1">
                <a:off x="6211570" y="3402840"/>
                <a:ext cx="305435" cy="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2771139" y="3026930"/>
              <a:ext cx="3593148" cy="1631216"/>
            </a:xfrm>
            <a:prstGeom prst="rect">
              <a:avLst/>
            </a:prstGeom>
            <a:noFill/>
          </p:spPr>
          <p:txBody>
            <a:bodyPr wrap="square" rtlCol="0">
              <a:spAutoFit/>
            </a:bodyPr>
            <a:lstStyle/>
            <a:p>
              <a:pPr lvl="0" algn="ctr">
                <a:lnSpc>
                  <a:spcPts val="2400"/>
                </a:lnSpc>
                <a:spcAft>
                  <a:spcPts val="1200"/>
                </a:spcAft>
              </a:pPr>
              <a:r>
                <a:rPr lang="en-US" sz="2000" dirty="0">
                  <a:solidFill>
                    <a:srgbClr val="4D4F53"/>
                  </a:solidFill>
                </a:rPr>
                <a:t>Outliving assets</a:t>
              </a:r>
            </a:p>
            <a:p>
              <a:pPr lvl="0" algn="ctr">
                <a:lnSpc>
                  <a:spcPts val="2400"/>
                </a:lnSpc>
                <a:spcAft>
                  <a:spcPts val="1200"/>
                </a:spcAft>
              </a:pPr>
              <a:r>
                <a:rPr lang="en-US" sz="2000" dirty="0">
                  <a:solidFill>
                    <a:srgbClr val="4D4F53"/>
                  </a:solidFill>
                </a:rPr>
                <a:t>Health care costs</a:t>
              </a:r>
            </a:p>
            <a:p>
              <a:pPr lvl="0" algn="ctr">
                <a:lnSpc>
                  <a:spcPts val="2400"/>
                </a:lnSpc>
                <a:spcAft>
                  <a:spcPts val="1200"/>
                </a:spcAft>
              </a:pPr>
              <a:r>
                <a:rPr lang="en-US" sz="2000" dirty="0">
                  <a:solidFill>
                    <a:srgbClr val="4D4F53"/>
                  </a:solidFill>
                </a:rPr>
                <a:t>Inadequate income </a:t>
              </a:r>
              <a:br>
                <a:rPr lang="en-US" sz="2000" dirty="0">
                  <a:solidFill>
                    <a:srgbClr val="4D4F53"/>
                  </a:solidFill>
                </a:rPr>
              </a:br>
              <a:r>
                <a:rPr lang="en-US" sz="2000" dirty="0">
                  <a:solidFill>
                    <a:srgbClr val="4D4F53"/>
                  </a:solidFill>
                </a:rPr>
                <a:t>for surviving spouse</a:t>
              </a:r>
            </a:p>
          </p:txBody>
        </p:sp>
      </p:grpSp>
      <p:sp>
        <p:nvSpPr>
          <p:cNvPr id="3" name="Text Placeholder 2"/>
          <p:cNvSpPr>
            <a:spLocks noGrp="1"/>
          </p:cNvSpPr>
          <p:nvPr>
            <p:ph type="body" sz="quarter" idx="10"/>
          </p:nvPr>
        </p:nvSpPr>
        <p:spPr/>
        <p:txBody>
          <a:bodyPr/>
          <a:lstStyle/>
          <a:p>
            <a:r>
              <a:rPr lang="en-US" dirty="0"/>
              <a:t>The retirement income challenge</a:t>
            </a:r>
          </a:p>
        </p:txBody>
      </p:sp>
      <p:grpSp>
        <p:nvGrpSpPr>
          <p:cNvPr id="43" name="Group 42"/>
          <p:cNvGrpSpPr/>
          <p:nvPr/>
        </p:nvGrpSpPr>
        <p:grpSpPr>
          <a:xfrm>
            <a:off x="945136" y="2063642"/>
            <a:ext cx="5220079" cy="879757"/>
            <a:chOff x="1072136" y="2063642"/>
            <a:chExt cx="5220079" cy="879757"/>
          </a:xfrm>
        </p:grpSpPr>
        <p:sp>
          <p:nvSpPr>
            <p:cNvPr id="92" name="Rectangle 91"/>
            <p:cNvSpPr/>
            <p:nvPr/>
          </p:nvSpPr>
          <p:spPr>
            <a:xfrm>
              <a:off x="1072136" y="2235513"/>
              <a:ext cx="1876804" cy="707886"/>
            </a:xfrm>
            <a:prstGeom prst="rect">
              <a:avLst/>
            </a:prstGeom>
          </p:spPr>
          <p:txBody>
            <a:bodyPr wrap="square">
              <a:spAutoFit/>
            </a:bodyPr>
            <a:lstStyle/>
            <a:p>
              <a:r>
                <a:rPr lang="en-US" sz="2000" b="1" i="1" dirty="0">
                  <a:solidFill>
                    <a:srgbClr val="326295"/>
                  </a:solidFill>
                  <a:latin typeface="Georgia" charset="0"/>
                  <a:ea typeface="Georgia" charset="0"/>
                  <a:cs typeface="Georgia" charset="0"/>
                </a:rPr>
                <a:t>Risk before </a:t>
              </a:r>
              <a:br>
                <a:rPr lang="en-US" sz="2000" b="1" i="1" dirty="0">
                  <a:solidFill>
                    <a:srgbClr val="326295"/>
                  </a:solidFill>
                  <a:latin typeface="Georgia" charset="0"/>
                  <a:ea typeface="Georgia" charset="0"/>
                  <a:cs typeface="Georgia" charset="0"/>
                </a:rPr>
              </a:br>
              <a:r>
                <a:rPr lang="en-US" sz="2000" b="1" i="1" dirty="0">
                  <a:solidFill>
                    <a:srgbClr val="326295"/>
                  </a:solidFill>
                  <a:latin typeface="Georgia" charset="0"/>
                  <a:ea typeface="Georgia" charset="0"/>
                  <a:cs typeface="Georgia" charset="0"/>
                </a:rPr>
                <a:t>retirement</a:t>
              </a:r>
            </a:p>
          </p:txBody>
        </p:sp>
        <p:sp>
          <p:nvSpPr>
            <p:cNvPr id="29" name="TextBox 28"/>
            <p:cNvSpPr txBox="1"/>
            <p:nvPr/>
          </p:nvSpPr>
          <p:spPr>
            <a:xfrm>
              <a:off x="2851785" y="2066817"/>
              <a:ext cx="3440430" cy="861774"/>
            </a:xfrm>
            <a:prstGeom prst="rect">
              <a:avLst/>
            </a:prstGeom>
            <a:noFill/>
          </p:spPr>
          <p:txBody>
            <a:bodyPr wrap="square" rtlCol="0">
              <a:spAutoFit/>
            </a:bodyPr>
            <a:lstStyle/>
            <a:p>
              <a:pPr algn="ctr">
                <a:lnSpc>
                  <a:spcPts val="2400"/>
                </a:lnSpc>
                <a:spcAft>
                  <a:spcPts val="1200"/>
                </a:spcAft>
              </a:pPr>
              <a:r>
                <a:rPr lang="en-US" sz="2000" dirty="0">
                  <a:solidFill>
                    <a:srgbClr val="87898B"/>
                  </a:solidFill>
                </a:rPr>
                <a:t>Market loss</a:t>
              </a:r>
            </a:p>
            <a:p>
              <a:pPr algn="ctr">
                <a:lnSpc>
                  <a:spcPts val="2400"/>
                </a:lnSpc>
                <a:spcAft>
                  <a:spcPts val="1200"/>
                </a:spcAft>
              </a:pPr>
              <a:r>
                <a:rPr lang="en-US" sz="2000" dirty="0">
                  <a:solidFill>
                    <a:srgbClr val="87898B"/>
                  </a:solidFill>
                </a:rPr>
                <a:t>Inflation</a:t>
              </a:r>
            </a:p>
          </p:txBody>
        </p:sp>
        <p:grpSp>
          <p:nvGrpSpPr>
            <p:cNvPr id="37" name="Group 36"/>
            <p:cNvGrpSpPr/>
            <p:nvPr/>
          </p:nvGrpSpPr>
          <p:grpSpPr>
            <a:xfrm>
              <a:off x="2771140" y="2063642"/>
              <a:ext cx="826453" cy="828040"/>
              <a:chOff x="2746375" y="2063642"/>
              <a:chExt cx="826453" cy="828040"/>
            </a:xfrm>
          </p:grpSpPr>
          <p:cxnSp>
            <p:nvCxnSpPr>
              <p:cNvPr id="33" name="Straight Connector 32"/>
              <p:cNvCxnSpPr/>
              <p:nvPr/>
            </p:nvCxnSpPr>
            <p:spPr>
              <a:xfrm>
                <a:off x="3051810" y="2066817"/>
                <a:ext cx="521018" cy="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051810" y="2891682"/>
                <a:ext cx="521018" cy="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051810" y="2063642"/>
                <a:ext cx="0" cy="82804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2746375" y="2497123"/>
                <a:ext cx="305435" cy="0"/>
              </a:xfrm>
              <a:prstGeom prst="line">
                <a:avLst/>
              </a:prstGeom>
              <a:ln w="15875">
                <a:solidFill>
                  <a:srgbClr val="87898B"/>
                </a:solidFill>
              </a:ln>
              <a:effectLst/>
            </p:spPr>
            <p:style>
              <a:lnRef idx="2">
                <a:schemeClr val="accent1"/>
              </a:lnRef>
              <a:fillRef idx="0">
                <a:schemeClr val="accent1"/>
              </a:fillRef>
              <a:effectRef idx="1">
                <a:schemeClr val="accent1"/>
              </a:effectRef>
              <a:fontRef idx="minor">
                <a:schemeClr val="tx1"/>
              </a:fontRef>
            </p:style>
          </p:cxnSp>
        </p:grpSp>
      </p:grpSp>
      <p:sp>
        <p:nvSpPr>
          <p:cNvPr id="23" name="TextBox 8"/>
          <p:cNvSpPr txBox="1">
            <a:spLocks noChangeArrowheads="1"/>
          </p:cNvSpPr>
          <p:nvPr/>
        </p:nvSpPr>
        <p:spPr bwMode="auto">
          <a:xfrm>
            <a:off x="486307" y="6255482"/>
            <a:ext cx="3772412" cy="246221"/>
          </a:xfrm>
          <a:prstGeom prst="rect">
            <a:avLst/>
          </a:prstGeom>
          <a:noFill/>
          <a:ln w="9525">
            <a:noFill/>
            <a:miter lim="800000"/>
            <a:headEnd/>
            <a:tailEnd/>
          </a:ln>
        </p:spPr>
        <p:txBody>
          <a:bodyPr wrap="square">
            <a:spAutoFit/>
          </a:bodyPr>
          <a:lstStyle/>
          <a:p>
            <a:pPr marL="120650" indent="-120650"/>
            <a:r>
              <a:rPr lang="en-US" sz="1000" dirty="0"/>
              <a:t>Source: </a:t>
            </a:r>
            <a:r>
              <a:rPr lang="en-US" sz="1000" i="1" dirty="0"/>
              <a:t>The Retirement Income Reference Book, 2015, LIMRA.</a:t>
            </a:r>
            <a:endParaRPr lang="en-US" sz="1000" i="1" baseline="30000" dirty="0"/>
          </a:p>
        </p:txBody>
      </p:sp>
    </p:spTree>
    <p:extLst>
      <p:ext uri="{BB962C8B-B14F-4D97-AF65-F5344CB8AC3E}">
        <p14:creationId xmlns:p14="http://schemas.microsoft.com/office/powerpoint/2010/main" val="81632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The retirement income challenge</a:t>
            </a:r>
          </a:p>
        </p:txBody>
      </p:sp>
      <p:sp>
        <p:nvSpPr>
          <p:cNvPr id="4" name="Text Placeholder 3"/>
          <p:cNvSpPr>
            <a:spLocks noGrp="1"/>
          </p:cNvSpPr>
          <p:nvPr>
            <p:ph type="body" sz="quarter" idx="11"/>
          </p:nvPr>
        </p:nvSpPr>
        <p:spPr>
          <a:xfrm>
            <a:off x="623888" y="987172"/>
            <a:ext cx="7918450" cy="717506"/>
          </a:xfrm>
        </p:spPr>
        <p:txBody>
          <a:bodyPr/>
          <a:lstStyle/>
          <a:p>
            <a:r>
              <a:rPr lang="en-US" dirty="0"/>
              <a:t>Percentage of private-sector workers employed by establishments offering health insurance to retirees, 1997-2014</a:t>
            </a:r>
          </a:p>
        </p:txBody>
      </p:sp>
      <p:sp>
        <p:nvSpPr>
          <p:cNvPr id="85" name="TextBox 8"/>
          <p:cNvSpPr txBox="1">
            <a:spLocks noChangeArrowheads="1"/>
          </p:cNvSpPr>
          <p:nvPr/>
        </p:nvSpPr>
        <p:spPr bwMode="auto">
          <a:xfrm>
            <a:off x="486306" y="6255482"/>
            <a:ext cx="9753093" cy="348813"/>
          </a:xfrm>
          <a:prstGeom prst="rect">
            <a:avLst/>
          </a:prstGeom>
          <a:noFill/>
          <a:ln w="9525">
            <a:noFill/>
            <a:miter lim="800000"/>
            <a:headEnd/>
            <a:tailEnd/>
          </a:ln>
        </p:spPr>
        <p:txBody>
          <a:bodyPr wrap="square">
            <a:spAutoFit/>
          </a:bodyPr>
          <a:lstStyle/>
          <a:p>
            <a:pPr marL="120650" indent="-120650"/>
            <a:r>
              <a:rPr lang="en-US" sz="1000" dirty="0"/>
              <a:t>Source: EBRI estimates from various tables at http://meps.ahrq.gov/mepsweb/data_stats/quick_tables_search.jsp?component=2&amp;subcomponent=1</a:t>
            </a:r>
          </a:p>
          <a:p>
            <a:pPr marL="120650" indent="-120650"/>
            <a:endParaRPr lang="en-US" sz="1000" i="1" baseline="30000" dirty="0"/>
          </a:p>
        </p:txBody>
      </p:sp>
      <p:graphicFrame>
        <p:nvGraphicFramePr>
          <p:cNvPr id="7" name="Chart 6"/>
          <p:cNvGraphicFramePr/>
          <p:nvPr>
            <p:extLst>
              <p:ext uri="{D42A27DB-BD31-4B8C-83A1-F6EECF244321}">
                <p14:modId xmlns:p14="http://schemas.microsoft.com/office/powerpoint/2010/main" val="1275729242"/>
              </p:ext>
            </p:extLst>
          </p:nvPr>
        </p:nvGraphicFramePr>
        <p:xfrm>
          <a:off x="847470" y="1989963"/>
          <a:ext cx="7449059"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6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2" dur="5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17" dur="5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The retirement income challenge</a:t>
            </a:r>
          </a:p>
        </p:txBody>
      </p:sp>
      <p:sp>
        <p:nvSpPr>
          <p:cNvPr id="4" name="Text Placeholder 3"/>
          <p:cNvSpPr>
            <a:spLocks noGrp="1"/>
          </p:cNvSpPr>
          <p:nvPr>
            <p:ph type="body" sz="quarter" idx="11"/>
          </p:nvPr>
        </p:nvSpPr>
        <p:spPr>
          <a:xfrm>
            <a:off x="623888" y="987172"/>
            <a:ext cx="7918450" cy="380884"/>
          </a:xfrm>
        </p:spPr>
        <p:txBody>
          <a:bodyPr/>
          <a:lstStyle/>
          <a:p>
            <a:r>
              <a:rPr lang="en-US" dirty="0"/>
              <a:t>Consumer estimate of annual health care costs in retirement</a:t>
            </a:r>
          </a:p>
        </p:txBody>
      </p:sp>
      <p:graphicFrame>
        <p:nvGraphicFramePr>
          <p:cNvPr id="2" name="Table 1"/>
          <p:cNvGraphicFramePr>
            <a:graphicFrameLocks noGrp="1"/>
          </p:cNvGraphicFramePr>
          <p:nvPr/>
        </p:nvGraphicFramePr>
        <p:xfrm>
          <a:off x="723900" y="1948811"/>
          <a:ext cx="4191000" cy="3638892"/>
        </p:xfrm>
        <a:graphic>
          <a:graphicData uri="http://schemas.openxmlformats.org/drawingml/2006/table">
            <a:tbl>
              <a:tblPr firstRow="1" bandRow="1">
                <a:tableStyleId>{5C22544A-7EE6-4342-B048-85BDC9FD1C3A}</a:tableStyleId>
              </a:tblPr>
              <a:tblGrid>
                <a:gridCol w="3060700">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tblGrid>
              <a:tr h="606482">
                <a:tc>
                  <a:txBody>
                    <a:bodyPr/>
                    <a:lstStyle/>
                    <a:p>
                      <a:endParaRPr lang="en-US" sz="2000" b="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6482">
                <a:tc>
                  <a:txBody>
                    <a:bodyPr/>
                    <a:lstStyle/>
                    <a:p>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pSp>
        <p:nvGrpSpPr>
          <p:cNvPr id="23" name="Group 22"/>
          <p:cNvGrpSpPr/>
          <p:nvPr/>
        </p:nvGrpSpPr>
        <p:grpSpPr>
          <a:xfrm>
            <a:off x="5159929" y="1808167"/>
            <a:ext cx="3690657" cy="3809711"/>
            <a:chOff x="5159929" y="1808167"/>
            <a:chExt cx="3690657" cy="3809711"/>
          </a:xfrm>
        </p:grpSpPr>
        <p:grpSp>
          <p:nvGrpSpPr>
            <p:cNvPr id="18" name="Group 17"/>
            <p:cNvGrpSpPr/>
            <p:nvPr/>
          </p:nvGrpSpPr>
          <p:grpSpPr>
            <a:xfrm>
              <a:off x="5159929" y="1808167"/>
              <a:ext cx="3690657" cy="3809711"/>
              <a:chOff x="4914900" y="3011201"/>
              <a:chExt cx="3129373" cy="3230321"/>
            </a:xfrm>
          </p:grpSpPr>
          <p:graphicFrame>
            <p:nvGraphicFramePr>
              <p:cNvPr id="5" name="Chart 4"/>
              <p:cNvGraphicFramePr/>
              <p:nvPr/>
            </p:nvGraphicFramePr>
            <p:xfrm>
              <a:off x="4914900" y="3011201"/>
              <a:ext cx="3129373" cy="3230321"/>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a:off x="5474972" y="3781940"/>
                <a:ext cx="1992628" cy="861199"/>
              </a:xfrm>
              <a:prstGeom prst="rect">
                <a:avLst/>
              </a:prstGeom>
            </p:spPr>
            <p:txBody>
              <a:bodyPr wrap="square">
                <a:spAutoFit/>
              </a:bodyPr>
              <a:lstStyle/>
              <a:p>
                <a:pPr algn="ctr"/>
                <a:r>
                  <a:rPr lang="en-US" sz="6000" i="1" spc="-200" dirty="0">
                    <a:solidFill>
                      <a:srgbClr val="326295"/>
                    </a:solidFill>
                    <a:latin typeface="Georgia" charset="0"/>
                    <a:ea typeface="Georgia" charset="0"/>
                    <a:cs typeface="Georgia" charset="0"/>
                  </a:rPr>
                  <a:t>84</a:t>
                </a:r>
                <a:r>
                  <a:rPr lang="en-US" sz="6000" i="1" spc="100" dirty="0">
                    <a:solidFill>
                      <a:srgbClr val="326295"/>
                    </a:solidFill>
                    <a:latin typeface="Georgia" charset="0"/>
                    <a:ea typeface="Georgia" charset="0"/>
                    <a:cs typeface="Georgia" charset="0"/>
                  </a:rPr>
                  <a:t>%</a:t>
                </a:r>
              </a:p>
            </p:txBody>
          </p:sp>
        </p:grpSp>
        <p:sp>
          <p:nvSpPr>
            <p:cNvPr id="22" name="TextBox 21"/>
            <p:cNvSpPr txBox="1"/>
            <p:nvPr/>
          </p:nvSpPr>
          <p:spPr>
            <a:xfrm>
              <a:off x="5208683" y="3581058"/>
              <a:ext cx="3593148" cy="861774"/>
            </a:xfrm>
            <a:prstGeom prst="rect">
              <a:avLst/>
            </a:prstGeom>
            <a:noFill/>
          </p:spPr>
          <p:txBody>
            <a:bodyPr wrap="square" rtlCol="0">
              <a:spAutoFit/>
            </a:bodyPr>
            <a:lstStyle/>
            <a:p>
              <a:pPr lvl="0" algn="ctr">
                <a:lnSpc>
                  <a:spcPts val="1960"/>
                </a:lnSpc>
                <a:spcAft>
                  <a:spcPts val="600"/>
                </a:spcAft>
              </a:pPr>
              <a:r>
                <a:rPr lang="en-US" sz="1800" dirty="0">
                  <a:solidFill>
                    <a:srgbClr val="326295"/>
                  </a:solidFill>
                </a:rPr>
                <a:t>have underestimated,</a:t>
              </a:r>
              <a:br>
                <a:rPr lang="en-US" sz="1800" dirty="0">
                  <a:solidFill>
                    <a:srgbClr val="326295"/>
                  </a:solidFill>
                </a:rPr>
              </a:br>
              <a:r>
                <a:rPr lang="en-US" sz="1800" dirty="0">
                  <a:solidFill>
                    <a:srgbClr val="326295"/>
                  </a:solidFill>
                </a:rPr>
                <a:t>or don’t know their </a:t>
              </a:r>
              <a:br>
                <a:rPr lang="en-US" sz="1800" dirty="0">
                  <a:solidFill>
                    <a:srgbClr val="326295"/>
                  </a:solidFill>
                </a:rPr>
              </a:br>
              <a:r>
                <a:rPr lang="en-US" sz="1800" dirty="0">
                  <a:solidFill>
                    <a:srgbClr val="326295"/>
                  </a:solidFill>
                </a:rPr>
                <a:t>medical costs</a:t>
              </a:r>
            </a:p>
          </p:txBody>
        </p:sp>
      </p:grpSp>
      <p:grpSp>
        <p:nvGrpSpPr>
          <p:cNvPr id="13" name="Group 12"/>
          <p:cNvGrpSpPr/>
          <p:nvPr/>
        </p:nvGrpSpPr>
        <p:grpSpPr>
          <a:xfrm flipH="1">
            <a:off x="4501673" y="4368568"/>
            <a:ext cx="1277310" cy="1219135"/>
            <a:chOff x="2295518" y="1914417"/>
            <a:chExt cx="1277310" cy="1219135"/>
          </a:xfrm>
        </p:grpSpPr>
        <p:cxnSp>
          <p:nvCxnSpPr>
            <p:cNvPr id="14" name="Straight Connector 13"/>
            <p:cNvCxnSpPr/>
            <p:nvPr/>
          </p:nvCxnSpPr>
          <p:spPr>
            <a:xfrm>
              <a:off x="3051810" y="1914417"/>
              <a:ext cx="521018" cy="0"/>
            </a:xfrm>
            <a:prstGeom prst="line">
              <a:avLst/>
            </a:prstGeom>
            <a:ln w="31750">
              <a:solidFill>
                <a:srgbClr val="326295"/>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051810" y="3126263"/>
              <a:ext cx="521018" cy="0"/>
            </a:xfrm>
            <a:prstGeom prst="line">
              <a:avLst/>
            </a:prstGeom>
            <a:ln w="31750">
              <a:solidFill>
                <a:srgbClr val="326295"/>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051810" y="1914417"/>
              <a:ext cx="0" cy="1219135"/>
            </a:xfrm>
            <a:prstGeom prst="line">
              <a:avLst/>
            </a:prstGeom>
            <a:ln w="31750">
              <a:solidFill>
                <a:srgbClr val="326295"/>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95518" y="2497123"/>
              <a:ext cx="756291" cy="0"/>
            </a:xfrm>
            <a:prstGeom prst="line">
              <a:avLst/>
            </a:prstGeom>
            <a:ln w="31750">
              <a:solidFill>
                <a:srgbClr val="326295"/>
              </a:solidFill>
              <a:headEnd type="triangle" w="lg" len="lg"/>
            </a:ln>
            <a:effectLst/>
          </p:spPr>
          <p:style>
            <a:lnRef idx="2">
              <a:schemeClr val="accent1"/>
            </a:lnRef>
            <a:fillRef idx="0">
              <a:schemeClr val="accent1"/>
            </a:fillRef>
            <a:effectRef idx="1">
              <a:schemeClr val="accent1"/>
            </a:effectRef>
            <a:fontRef idx="minor">
              <a:schemeClr val="tx1"/>
            </a:fontRef>
          </p:style>
        </p:cxnSp>
      </p:grpSp>
      <p:graphicFrame>
        <p:nvGraphicFramePr>
          <p:cNvPr id="20" name="Table 19"/>
          <p:cNvGraphicFramePr>
            <a:graphicFrameLocks noGrp="1"/>
          </p:cNvGraphicFramePr>
          <p:nvPr/>
        </p:nvGraphicFramePr>
        <p:xfrm>
          <a:off x="713267" y="1952355"/>
          <a:ext cx="2926080" cy="3638958"/>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20000"/>
                    </a:ext>
                  </a:extLst>
                </a:gridCol>
              </a:tblGrid>
              <a:tr h="606548">
                <a:tc>
                  <a:txBody>
                    <a:bodyPr/>
                    <a:lstStyle/>
                    <a:p>
                      <a:r>
                        <a:rPr lang="en-US" sz="2000" b="0" dirty="0">
                          <a:solidFill>
                            <a:srgbClr val="4D4F53"/>
                          </a:solidFill>
                          <a:latin typeface="Arial" charset="0"/>
                          <a:ea typeface="Arial" charset="0"/>
                          <a:cs typeface="Arial" charset="0"/>
                        </a:rPr>
                        <a:t>$26K+:	</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$16K - $25K:	</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$11K - $15K:		</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$6K - $10K:	</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$1K - $5K:	</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6482">
                <a:tc>
                  <a:txBody>
                    <a:bodyPr/>
                    <a:lstStyle/>
                    <a:p>
                      <a:r>
                        <a:rPr lang="en-US" sz="2000" dirty="0">
                          <a:solidFill>
                            <a:srgbClr val="4D4F53"/>
                          </a:solidFill>
                          <a:latin typeface="Arial" charset="0"/>
                          <a:ea typeface="Arial" charset="0"/>
                          <a:cs typeface="Arial" charset="0"/>
                        </a:rPr>
                        <a:t>Not sure/can’t estimate:</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graphicFrame>
        <p:nvGraphicFramePr>
          <p:cNvPr id="21" name="Table 20"/>
          <p:cNvGraphicFramePr>
            <a:graphicFrameLocks noGrp="1"/>
          </p:cNvGraphicFramePr>
          <p:nvPr/>
        </p:nvGraphicFramePr>
        <p:xfrm>
          <a:off x="4112142" y="1963479"/>
          <a:ext cx="1340612" cy="3631803"/>
        </p:xfrm>
        <a:graphic>
          <a:graphicData uri="http://schemas.openxmlformats.org/drawingml/2006/table">
            <a:tbl>
              <a:tblPr firstRow="1" bandRow="1">
                <a:tableStyleId>{5C22544A-7EE6-4342-B048-85BDC9FD1C3A}</a:tableStyleId>
              </a:tblPr>
              <a:tblGrid>
                <a:gridCol w="210312">
                  <a:extLst>
                    <a:ext uri="{9D8B030D-6E8A-4147-A177-3AD203B41FA5}">
                      <a16:colId xmlns:a16="http://schemas.microsoft.com/office/drawing/2014/main" val="20000"/>
                    </a:ext>
                  </a:extLst>
                </a:gridCol>
                <a:gridCol w="1130300">
                  <a:extLst>
                    <a:ext uri="{9D8B030D-6E8A-4147-A177-3AD203B41FA5}">
                      <a16:colId xmlns:a16="http://schemas.microsoft.com/office/drawing/2014/main" val="20001"/>
                    </a:ext>
                  </a:extLst>
                </a:gridCol>
              </a:tblGrid>
              <a:tr h="599393">
                <a:tc>
                  <a:txBody>
                    <a:bodyPr/>
                    <a:lstStyle/>
                    <a:p>
                      <a:endParaRPr lang="en-US" sz="2000" b="0" dirty="0">
                        <a:solidFill>
                          <a:srgbClr val="4D4F53"/>
                        </a:solidFill>
                        <a:latin typeface="Arial" charset="0"/>
                        <a:ea typeface="Arial" charset="0"/>
                        <a:cs typeface="Arial"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0" dirty="0">
                          <a:solidFill>
                            <a:srgbClr val="4D4F53"/>
                          </a:solidFill>
                          <a:latin typeface="Arial" charset="0"/>
                          <a:ea typeface="Arial" charset="0"/>
                          <a:cs typeface="Arial" charset="0"/>
                        </a:rPr>
                        <a:t>1%</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rgbClr val="4D4F53"/>
                          </a:solidFill>
                          <a:latin typeface="Arial" charset="0"/>
                          <a:ea typeface="Arial" charset="0"/>
                          <a:cs typeface="Arial" charset="0"/>
                        </a:rPr>
                        <a:t>1%</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rgbClr val="4D4F53"/>
                          </a:solidFill>
                          <a:latin typeface="Arial" charset="0"/>
                          <a:ea typeface="Arial" charset="0"/>
                          <a:cs typeface="Arial" charset="0"/>
                        </a:rPr>
                        <a:t>3%</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10%</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64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srgbClr val="4D4F53"/>
                          </a:solidFill>
                          <a:latin typeface="Arial" charset="0"/>
                          <a:ea typeface="Arial" charset="0"/>
                          <a:cs typeface="Arial" charset="0"/>
                        </a:rPr>
                        <a:t>40%</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6482">
                <a:tc>
                  <a:txBody>
                    <a:bodyPr/>
                    <a:lstStyle/>
                    <a:p>
                      <a:endParaRPr lang="en-US" sz="2000" dirty="0">
                        <a:solidFill>
                          <a:srgbClr val="4D4F53"/>
                        </a:solidFill>
                        <a:latin typeface="Arial" charset="0"/>
                        <a:ea typeface="Arial" charset="0"/>
                        <a:cs typeface="Arial"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4D4F53"/>
                          </a:solidFill>
                          <a:latin typeface="Arial" charset="0"/>
                          <a:ea typeface="Arial" charset="0"/>
                          <a:cs typeface="Arial" charset="0"/>
                        </a:rPr>
                        <a:t>44%</a:t>
                      </a:r>
                    </a:p>
                  </a:txBody>
                  <a:tcPr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26" name="TextBox 8">
            <a:extLst>
              <a:ext uri="{FF2B5EF4-FFF2-40B4-BE49-F238E27FC236}">
                <a16:creationId xmlns:a16="http://schemas.microsoft.com/office/drawing/2014/main" id="{6A5C6EAF-F025-429E-944A-8A10F5CA629E}"/>
              </a:ext>
            </a:extLst>
          </p:cNvPr>
          <p:cNvSpPr txBox="1">
            <a:spLocks noChangeArrowheads="1"/>
          </p:cNvSpPr>
          <p:nvPr/>
        </p:nvSpPr>
        <p:spPr bwMode="auto">
          <a:xfrm>
            <a:off x="521208" y="6241522"/>
            <a:ext cx="8432292" cy="400110"/>
          </a:xfrm>
          <a:prstGeom prst="rect">
            <a:avLst/>
          </a:prstGeom>
          <a:noFill/>
          <a:ln w="9525">
            <a:noFill/>
            <a:miter lim="800000"/>
            <a:headEnd/>
            <a:tailEnd/>
          </a:ln>
        </p:spPr>
        <p:txBody>
          <a:bodyPr wrap="square">
            <a:spAutoFit/>
          </a:bodyPr>
          <a:lstStyle/>
          <a:p>
            <a:pPr marL="171450" indent="-171450"/>
            <a:r>
              <a:rPr lang="en-US" sz="1000" dirty="0"/>
              <a:t>Nationwide/Harris Poll "Health Care and Long-Term Care Study." Consumer study of 1,462 adults 50 and older with investable assets $50K or more and 516 adults 50 and older who are caregivers, 2019.</a:t>
            </a:r>
          </a:p>
        </p:txBody>
      </p:sp>
    </p:spTree>
    <p:extLst>
      <p:ext uri="{BB962C8B-B14F-4D97-AF65-F5344CB8AC3E}">
        <p14:creationId xmlns:p14="http://schemas.microsoft.com/office/powerpoint/2010/main" val="161273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a:xfrm>
            <a:off x="628650" y="3144759"/>
            <a:ext cx="7886700" cy="1015663"/>
          </a:xfrm>
          <a:prstGeom prst="rect">
            <a:avLst/>
          </a:prstGeom>
        </p:spPr>
        <p:txBody>
          <a:bodyPr>
            <a:noAutofit/>
          </a:bodyPr>
          <a:lstStyle/>
          <a:p>
            <a:pPr eaLnBrk="1" hangingPunct="1"/>
            <a:r>
              <a:rPr lang="en-US" dirty="0">
                <a:latin typeface="Arial" charset="0"/>
              </a:rPr>
              <a:t>Health care</a:t>
            </a:r>
          </a:p>
        </p:txBody>
      </p:sp>
      <p:sp>
        <p:nvSpPr>
          <p:cNvPr id="2" name="Text Placeholder 1"/>
          <p:cNvSpPr>
            <a:spLocks noGrp="1"/>
          </p:cNvSpPr>
          <p:nvPr>
            <p:ph type="body" sz="quarter" idx="10"/>
          </p:nvPr>
        </p:nvSpPr>
        <p:spPr>
          <a:xfrm>
            <a:off x="628650" y="2653267"/>
            <a:ext cx="7886700" cy="720725"/>
          </a:xfrm>
        </p:spPr>
        <p:txBody>
          <a:bodyPr/>
          <a:lstStyle/>
          <a:p>
            <a:r>
              <a:rPr lang="en-US" dirty="0"/>
              <a:t>― Understanding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E67BEEC3EAD541BCBA5D21C3188C9F" ma:contentTypeVersion="10" ma:contentTypeDescription="Create a new document." ma:contentTypeScope="" ma:versionID="20ee53e04217fc85ff7eedd54ac76924">
  <xsd:schema xmlns:xsd="http://www.w3.org/2001/XMLSchema" xmlns:xs="http://www.w3.org/2001/XMLSchema" xmlns:p="http://schemas.microsoft.com/office/2006/metadata/properties" xmlns:ns3="fd68f43e-f96c-41fa-b030-f4f9cc5de8df" targetNamespace="http://schemas.microsoft.com/office/2006/metadata/properties" ma:root="true" ma:fieldsID="d525ede341b4eb47dd3a2e0f1713e862" ns3:_="">
    <xsd:import namespace="fd68f43e-f96c-41fa-b030-f4f9cc5de8d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68f43e-f96c-41fa-b030-f4f9cc5de8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BF6EC0-ED92-475D-ACD3-147E5E9F36C2}">
  <ds:schemaRefs>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 ds:uri="http://schemas.openxmlformats.org/package/2006/metadata/core-properties"/>
    <ds:schemaRef ds:uri="fd68f43e-f96c-41fa-b030-f4f9cc5de8df"/>
    <ds:schemaRef ds:uri="http://www.w3.org/XML/1998/namespace"/>
  </ds:schemaRefs>
</ds:datastoreItem>
</file>

<file path=customXml/itemProps2.xml><?xml version="1.0" encoding="utf-8"?>
<ds:datastoreItem xmlns:ds="http://schemas.openxmlformats.org/officeDocument/2006/customXml" ds:itemID="{A0F82640-96C5-412A-AEAF-59ED4750D67D}">
  <ds:schemaRefs>
    <ds:schemaRef ds:uri="http://schemas.microsoft.com/sharepoint/v3/contenttype/forms"/>
  </ds:schemaRefs>
</ds:datastoreItem>
</file>

<file path=customXml/itemProps3.xml><?xml version="1.0" encoding="utf-8"?>
<ds:datastoreItem xmlns:ds="http://schemas.openxmlformats.org/officeDocument/2006/customXml" ds:itemID="{619ED49E-688F-4C4C-85EF-4DCFB78751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68f43e-f96c-41fa-b030-f4f9cc5de8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60424</TotalTime>
  <Words>5234</Words>
  <Application>Microsoft Office PowerPoint</Application>
  <PresentationFormat>On-screen Show (4:3)</PresentationFormat>
  <Paragraphs>483</Paragraphs>
  <Slides>37</Slides>
  <Notes>36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.AppleSystemUIFont</vt:lpstr>
      <vt:lpstr>Arial</vt:lpstr>
      <vt:lpstr>Calibri</vt:lpstr>
      <vt:lpstr>Georgia</vt:lpstr>
      <vt:lpstr>Office Theme</vt:lpstr>
      <vt:lpstr>think-cell Slide</vt:lpstr>
      <vt:lpstr>PowerPoint Presentation</vt:lpstr>
      <vt:lpstr>Important things to keep in mind</vt:lpstr>
      <vt:lpstr>Challenge</vt:lpstr>
      <vt:lpstr>Retirement decision points </vt:lpstr>
      <vt:lpstr>PowerPoint Presentation</vt:lpstr>
      <vt:lpstr>PowerPoint Presentation</vt:lpstr>
      <vt:lpstr>PowerPoint Presentation</vt:lpstr>
      <vt:lpstr>PowerPoint Presentation</vt:lpstr>
      <vt:lpstr>Health care</vt:lpstr>
      <vt:lpstr>The health care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Health  Care in Retirement</dc:title>
  <dc:creator>nationwide1</dc:creator>
  <cp:lastModifiedBy>Jessica Jones</cp:lastModifiedBy>
  <cp:revision>1959</cp:revision>
  <cp:lastPrinted>2016-03-03T14:17:54Z</cp:lastPrinted>
  <dcterms:created xsi:type="dcterms:W3CDTF">2013-03-01T19:29:18Z</dcterms:created>
  <dcterms:modified xsi:type="dcterms:W3CDTF">2019-11-14T17:45:45Z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0x010100BCE67BEEC3EAD541BCBA5D21C3188C9F</vt:lpwstr>
  </property>
  <property fmtid="{D5CDD505-2E9C-101B-9397-08002B2CF9AE}" pid="3" name="_dlc_DocIdItemGuid">
    <vt:lpwstr>22e6051b-8616-4aa4-958e-5b2342195d9f</vt:lpwstr>
  </property>
</Properties>
</file>