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86" r:id="rId3"/>
    <p:sldId id="284" r:id="rId4"/>
    <p:sldId id="287" r:id="rId5"/>
    <p:sldId id="259" r:id="rId6"/>
    <p:sldId id="260" r:id="rId7"/>
    <p:sldId id="261" r:id="rId8"/>
    <p:sldId id="262" r:id="rId9"/>
    <p:sldId id="264" r:id="rId10"/>
    <p:sldId id="267" r:id="rId11"/>
    <p:sldId id="268" r:id="rId12"/>
    <p:sldId id="283" r:id="rId13"/>
    <p:sldId id="272" r:id="rId14"/>
    <p:sldId id="274" r:id="rId15"/>
    <p:sldId id="276" r:id="rId16"/>
    <p:sldId id="278" r:id="rId17"/>
    <p:sldId id="279" r:id="rId18"/>
    <p:sldId id="282"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7440" userDrawn="1">
          <p15:clr>
            <a:srgbClr val="A4A3A4"/>
          </p15:clr>
        </p15:guide>
        <p15:guide id="3" pos="240" userDrawn="1">
          <p15:clr>
            <a:srgbClr val="A4A3A4"/>
          </p15:clr>
        </p15:guide>
        <p15:guide id="4" orient="horz" pos="624" userDrawn="1">
          <p15:clr>
            <a:srgbClr val="A4A3A4"/>
          </p15:clr>
        </p15:guide>
        <p15:guide id="5" orient="horz" pos="1896" userDrawn="1">
          <p15:clr>
            <a:srgbClr val="A4A3A4"/>
          </p15:clr>
        </p15:guide>
        <p15:guide id="6" orient="horz" pos="4080" userDrawn="1">
          <p15:clr>
            <a:srgbClr val="A4A3A4"/>
          </p15:clr>
        </p15:guide>
        <p15:guide id="7" orient="horz" pos="888" userDrawn="1">
          <p15:clr>
            <a:srgbClr val="A4A3A4"/>
          </p15:clr>
        </p15:guide>
        <p15:guide id="8" pos="528" userDrawn="1">
          <p15:clr>
            <a:srgbClr val="A4A3A4"/>
          </p15:clr>
        </p15:guide>
        <p15:guide id="9" pos="7152" userDrawn="1">
          <p15:clr>
            <a:srgbClr val="A4A3A4"/>
          </p15:clr>
        </p15:guide>
        <p15:guide id="10" orient="horz" pos="3816" userDrawn="1">
          <p15:clr>
            <a:srgbClr val="A4A3A4"/>
          </p15:clr>
        </p15:guide>
        <p15:guide id="11" orient="horz" pos="240" userDrawn="1">
          <p15:clr>
            <a:srgbClr val="A4A3A4"/>
          </p15:clr>
        </p15:guide>
        <p15:guide id="12" orient="horz" pos="3552" userDrawn="1">
          <p15:clr>
            <a:srgbClr val="A4A3A4"/>
          </p15:clr>
        </p15:guide>
        <p15:guide id="13" orient="horz" pos="2424" userDrawn="1">
          <p15:clr>
            <a:srgbClr val="A4A3A4"/>
          </p15:clr>
        </p15:guide>
        <p15:guide id="14" orient="horz" pos="1416" userDrawn="1">
          <p15:clr>
            <a:srgbClr val="A4A3A4"/>
          </p15:clr>
        </p15:guide>
        <p15:guide id="15"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AA2"/>
    <a:srgbClr val="FF00FF"/>
    <a:srgbClr val="002549"/>
    <a:srgbClr val="DCE6F1"/>
    <a:srgbClr val="F1F5FA"/>
    <a:srgbClr val="FFFFFF"/>
    <a:srgbClr val="000000"/>
    <a:srgbClr val="81182D"/>
    <a:srgbClr val="DA42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32" autoAdjust="0"/>
    <p:restoredTop sz="85156" autoAdjust="0"/>
  </p:normalViewPr>
  <p:slideViewPr>
    <p:cSldViewPr snapToGrid="0" snapToObjects="1">
      <p:cViewPr varScale="1">
        <p:scale>
          <a:sx n="72" d="100"/>
          <a:sy n="72" d="100"/>
        </p:scale>
        <p:origin x="984" y="66"/>
      </p:cViewPr>
      <p:guideLst>
        <p:guide orient="horz" pos="2136"/>
        <p:guide pos="7440"/>
        <p:guide pos="240"/>
        <p:guide orient="horz" pos="624"/>
        <p:guide orient="horz" pos="1896"/>
        <p:guide orient="horz" pos="4080"/>
        <p:guide orient="horz" pos="888"/>
        <p:guide pos="528"/>
        <p:guide pos="7152"/>
        <p:guide orient="horz" pos="3816"/>
        <p:guide orient="horz" pos="240"/>
        <p:guide orient="horz" pos="3552"/>
        <p:guide orient="horz" pos="2424"/>
        <p:guide orient="horz" pos="1416"/>
        <p:guide pos="3840"/>
      </p:guideLst>
    </p:cSldViewPr>
  </p:slideViewPr>
  <p:outlineViewPr>
    <p:cViewPr>
      <p:scale>
        <a:sx n="33" d="100"/>
        <a:sy n="33" d="100"/>
      </p:scale>
      <p:origin x="0" y="-9390"/>
    </p:cViewPr>
  </p:outlineViewPr>
  <p:notesTextViewPr>
    <p:cViewPr>
      <p:scale>
        <a:sx n="1" d="1"/>
        <a:sy n="1" d="1"/>
      </p:scale>
      <p:origin x="0" y="0"/>
    </p:cViewPr>
  </p:notesTextViewPr>
  <p:notesViewPr>
    <p:cSldViewPr snapToGrid="0" snapToObjects="1">
      <p:cViewPr varScale="1">
        <p:scale>
          <a:sx n="112" d="100"/>
          <a:sy n="112" d="100"/>
        </p:scale>
        <p:origin x="498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335ACF-F77E-0347-95E2-82DB8656A99C}" type="datetimeFigureOut">
              <a:rPr lang="en-US" smtClean="0"/>
              <a:t>6/8/2020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7423E7E-5739-7C47-A094-F8E6AA778941}" type="slidenum">
              <a:rPr lang="en-US" smtClean="0"/>
              <a:t>‹#›</a:t>
            </a:fld>
            <a:endParaRPr lang="en-US" dirty="0"/>
          </a:p>
        </p:txBody>
      </p:sp>
    </p:spTree>
    <p:extLst>
      <p:ext uri="{BB962C8B-B14F-4D97-AF65-F5344CB8AC3E}">
        <p14:creationId xmlns:p14="http://schemas.microsoft.com/office/powerpoint/2010/main" val="3282222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i="0" dirty="0"/>
              <a:t>Welcome. I'm [Presenter Name] with Jackson. Today I want to talk about a topic that seems to be either misunderstood or severely oversimplified among the financial services industry, popular press, and even elite financial professionals—and that is the unique and very real challenge of retirement income planning.</a:t>
            </a:r>
          </a:p>
        </p:txBody>
      </p:sp>
      <p:sp>
        <p:nvSpPr>
          <p:cNvPr id="4" name="Slide Number Placeholder 3"/>
          <p:cNvSpPr>
            <a:spLocks noGrp="1"/>
          </p:cNvSpPr>
          <p:nvPr>
            <p:ph type="sldNum" sz="quarter" idx="5"/>
          </p:nvPr>
        </p:nvSpPr>
        <p:spPr/>
        <p:txBody>
          <a:bodyPr/>
          <a:lstStyle/>
          <a:p>
            <a:fld id="{17423E7E-5739-7C47-A094-F8E6AA778941}" type="slidenum">
              <a:rPr lang="en-US" smtClean="0"/>
              <a:t>1</a:t>
            </a:fld>
            <a:endParaRPr lang="en-US" dirty="0"/>
          </a:p>
        </p:txBody>
      </p:sp>
    </p:spTree>
    <p:extLst>
      <p:ext uri="{BB962C8B-B14F-4D97-AF65-F5344CB8AC3E}">
        <p14:creationId xmlns:p14="http://schemas.microsoft.com/office/powerpoint/2010/main" val="2802275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With fewer guaranteed sources, a large portion of retirement income will now need to be funded by personal savings. </a:t>
            </a:r>
          </a:p>
          <a:p>
            <a:endParaRPr lang="en-US" dirty="0"/>
          </a:p>
          <a:p>
            <a:pPr defTabSz="966612">
              <a:defRPr/>
            </a:pPr>
            <a:r>
              <a:rPr lang="en-US" sz="1300" dirty="0"/>
              <a:t>(read slide)</a:t>
            </a:r>
          </a:p>
          <a:p>
            <a:endParaRPr lang="en-US" dirty="0"/>
          </a:p>
          <a:p>
            <a:r>
              <a:rPr lang="en-US" sz="1300" dirty="0"/>
              <a:t>How much of your projected monthly income in retirement is “protected”? How much would you like to protect? </a:t>
            </a:r>
          </a:p>
          <a:p>
            <a:endParaRPr lang="en-US" dirty="0"/>
          </a:p>
        </p:txBody>
      </p:sp>
      <p:sp>
        <p:nvSpPr>
          <p:cNvPr id="4" name="Slide Number Placeholder 3"/>
          <p:cNvSpPr>
            <a:spLocks noGrp="1"/>
          </p:cNvSpPr>
          <p:nvPr>
            <p:ph type="sldNum" sz="quarter" idx="5"/>
          </p:nvPr>
        </p:nvSpPr>
        <p:spPr/>
        <p:txBody>
          <a:bodyPr/>
          <a:lstStyle/>
          <a:p>
            <a:fld id="{17423E7E-5739-7C47-A094-F8E6AA778941}" type="slidenum">
              <a:rPr lang="en-US" smtClean="0"/>
              <a:t>10</a:t>
            </a:fld>
            <a:endParaRPr lang="en-US" dirty="0"/>
          </a:p>
        </p:txBody>
      </p:sp>
    </p:spTree>
    <p:extLst>
      <p:ext uri="{BB962C8B-B14F-4D97-AF65-F5344CB8AC3E}">
        <p14:creationId xmlns:p14="http://schemas.microsoft.com/office/powerpoint/2010/main" val="121552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One of the greatest challenges most retirees face is the possibility of running out of money. Without products such as variable annuities with add-on benefits, retiring at the wrong time can turn this possibility into a reality. </a:t>
            </a:r>
            <a:br>
              <a:rPr lang="en-US" sz="1300" dirty="0"/>
            </a:br>
            <a:br>
              <a:rPr lang="en-US" sz="1300" dirty="0"/>
            </a:br>
            <a:r>
              <a:rPr lang="en-US" sz="1300" dirty="0"/>
              <a:t>Hypothetical example illustrates two investors retiring at different times, one in an up market in 2013 and one three years later in a down market in 2016. The example assumes a 70/30 portfolio with $100,000 starting value and 4% per year withdrawal adjusted for inflation over 15 years. </a:t>
            </a:r>
          </a:p>
          <a:p>
            <a:pPr defTabSz="966612">
              <a:defRPr/>
            </a:pPr>
            <a:endParaRPr lang="en-US" sz="1300" dirty="0"/>
          </a:p>
          <a:p>
            <a:pPr defTabSz="966612">
              <a:defRPr/>
            </a:pPr>
            <a:r>
              <a:rPr lang="en-US" dirty="0">
                <a:effectLst/>
                <a:latin typeface="Arial" panose="020B0604020202020204" pitchFamily="34" charset="0"/>
                <a:cs typeface="Arial" panose="020B0604020202020204" pitchFamily="34" charset="0"/>
              </a:rPr>
              <a:t>If you withdraw 4% of your portfolio, it’s potentially less money in a down market than in an up market. What can you do to protect your retirement income in down markets? </a:t>
            </a:r>
            <a:br>
              <a:rPr lang="en-US" dirty="0">
                <a:effectLst/>
                <a:latin typeface="Arial" panose="020B0604020202020204" pitchFamily="34" charset="0"/>
                <a:cs typeface="Arial" panose="020B0604020202020204" pitchFamily="34" charset="0"/>
              </a:rPr>
            </a:br>
            <a:endParaRPr lang="en-US" dirty="0">
              <a:effectLst/>
              <a:latin typeface="Arial" panose="020B0604020202020204" pitchFamily="34" charset="0"/>
              <a:cs typeface="Arial" panose="020B0604020202020204" pitchFamily="34" charset="0"/>
            </a:endParaRPr>
          </a:p>
          <a:p>
            <a:pPr defTabSz="966612">
              <a:defRPr/>
            </a:pPr>
            <a:r>
              <a:rPr lang="en-US" sz="1300" dirty="0"/>
              <a:t>Do you know anyone who had to change their plans for retirement because of the stock market crash of September 29, 2008? What if YOU retire at the wrong time? </a:t>
            </a:r>
          </a:p>
          <a:p>
            <a:pPr defTabSz="966612">
              <a:defRPr/>
            </a:pPr>
            <a:endParaRPr lang="en-US"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7423E7E-5739-7C47-A094-F8E6AA778941}" type="slidenum">
              <a:rPr lang="en-US" smtClean="0"/>
              <a:t>11</a:t>
            </a:fld>
            <a:endParaRPr lang="en-US" dirty="0"/>
          </a:p>
        </p:txBody>
      </p:sp>
    </p:spTree>
    <p:extLst>
      <p:ext uri="{BB962C8B-B14F-4D97-AF65-F5344CB8AC3E}">
        <p14:creationId xmlns:p14="http://schemas.microsoft.com/office/powerpoint/2010/main" val="2333629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What happens if you lose money in your investments? Your protected income from a variable annuity with an add-on living benefit won’t be affected. But what about withdrawals from unprotected investments? </a:t>
            </a:r>
          </a:p>
          <a:p>
            <a:br>
              <a:rPr lang="en-US" sz="1300" dirty="0"/>
            </a:br>
            <a:r>
              <a:rPr lang="en-US" sz="1300" dirty="0"/>
              <a:t>It could be a difficult choice: </a:t>
            </a:r>
          </a:p>
          <a:p>
            <a:r>
              <a:rPr lang="en-US" sz="1300" dirty="0"/>
              <a:t>CONTINUE SPENDING at the same rate and increase your risk of running out of money - or- REDUCE SPENDING and make lifestyle changes?</a:t>
            </a:r>
          </a:p>
          <a:p>
            <a:br>
              <a:rPr lang="en-US" sz="1300" dirty="0"/>
            </a:br>
            <a:r>
              <a:rPr lang="en-US" sz="1300" dirty="0"/>
              <a:t>Your retirement check in a down market could take a portion of your unprotected investments and turn that into protected income. Help overcome one of the greatest challenges. Protecting your retirement check means even if your investment loses value, your income never decreases OR runs out. </a:t>
            </a:r>
          </a:p>
          <a:p>
            <a:endParaRPr lang="en-US" dirty="0"/>
          </a:p>
        </p:txBody>
      </p:sp>
      <p:sp>
        <p:nvSpPr>
          <p:cNvPr id="4" name="Slide Number Placeholder 3"/>
          <p:cNvSpPr>
            <a:spLocks noGrp="1"/>
          </p:cNvSpPr>
          <p:nvPr>
            <p:ph type="sldNum" sz="quarter" idx="5"/>
          </p:nvPr>
        </p:nvSpPr>
        <p:spPr/>
        <p:txBody>
          <a:bodyPr/>
          <a:lstStyle/>
          <a:p>
            <a:fld id="{17423E7E-5739-7C47-A094-F8E6AA778941}" type="slidenum">
              <a:rPr lang="en-US" smtClean="0"/>
              <a:t>12</a:t>
            </a:fld>
            <a:endParaRPr lang="en-US" dirty="0"/>
          </a:p>
        </p:txBody>
      </p:sp>
    </p:spTree>
    <p:extLst>
      <p:ext uri="{BB962C8B-B14F-4D97-AF65-F5344CB8AC3E}">
        <p14:creationId xmlns:p14="http://schemas.microsoft.com/office/powerpoint/2010/main" val="30991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(read slide) </a:t>
            </a:r>
          </a:p>
          <a:p>
            <a:br>
              <a:rPr lang="en-US" sz="1300" dirty="0"/>
            </a:br>
            <a:r>
              <a:rPr lang="en-US" sz="1300" b="1" dirty="0"/>
              <a:t>What if you could invest in a vehicle that allowed potential for market growth and protected your retirement check against market losses?</a:t>
            </a:r>
            <a:endParaRPr lang="en-US" sz="1300" dirty="0"/>
          </a:p>
          <a:p>
            <a:endParaRPr lang="en-US" sz="1300" dirty="0"/>
          </a:p>
        </p:txBody>
      </p:sp>
      <p:sp>
        <p:nvSpPr>
          <p:cNvPr id="4" name="Slide Number Placeholder 3"/>
          <p:cNvSpPr>
            <a:spLocks noGrp="1"/>
          </p:cNvSpPr>
          <p:nvPr>
            <p:ph type="sldNum" sz="quarter" idx="5"/>
          </p:nvPr>
        </p:nvSpPr>
        <p:spPr/>
        <p:txBody>
          <a:bodyPr/>
          <a:lstStyle/>
          <a:p>
            <a:fld id="{17423E7E-5739-7C47-A094-F8E6AA778941}" type="slidenum">
              <a:rPr lang="en-US" smtClean="0"/>
              <a:t>13</a:t>
            </a:fld>
            <a:endParaRPr lang="en-US" dirty="0"/>
          </a:p>
        </p:txBody>
      </p:sp>
    </p:spTree>
    <p:extLst>
      <p:ext uri="{BB962C8B-B14F-4D97-AF65-F5344CB8AC3E}">
        <p14:creationId xmlns:p14="http://schemas.microsoft.com/office/powerpoint/2010/main" val="4095082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Market growth can support the common investment goals of increasing retirement income and keeping pace with inflation over time.</a:t>
            </a:r>
            <a:br>
              <a:rPr lang="en-US" sz="1300" dirty="0"/>
            </a:br>
            <a:br>
              <a:rPr lang="en-US" sz="1300" dirty="0"/>
            </a:br>
            <a:r>
              <a:rPr lang="en-US" sz="1300" dirty="0"/>
              <a:t>(read slide)</a:t>
            </a:r>
          </a:p>
          <a:p>
            <a:br>
              <a:rPr lang="en-US" sz="1300" dirty="0"/>
            </a:br>
            <a:r>
              <a:rPr lang="en-US" sz="1300" b="1" dirty="0"/>
              <a:t>Some retirement products not only allow the opportunity for market growth but they can lock it in and protect it too. Growth + Protection = More Income Potential.</a:t>
            </a:r>
            <a:endParaRPr lang="en-US" sz="1300" dirty="0"/>
          </a:p>
          <a:p>
            <a:pPr defTabSz="966612">
              <a:defRPr/>
            </a:pPr>
            <a:endParaRPr lang="en-US" sz="1300" dirty="0"/>
          </a:p>
        </p:txBody>
      </p:sp>
      <p:sp>
        <p:nvSpPr>
          <p:cNvPr id="4" name="Slide Number Placeholder 3"/>
          <p:cNvSpPr>
            <a:spLocks noGrp="1"/>
          </p:cNvSpPr>
          <p:nvPr>
            <p:ph type="sldNum" sz="quarter" idx="5"/>
          </p:nvPr>
        </p:nvSpPr>
        <p:spPr/>
        <p:txBody>
          <a:bodyPr/>
          <a:lstStyle/>
          <a:p>
            <a:fld id="{17423E7E-5739-7C47-A094-F8E6AA778941}" type="slidenum">
              <a:rPr lang="en-US" smtClean="0"/>
              <a:t>14</a:t>
            </a:fld>
            <a:endParaRPr lang="en-US" dirty="0"/>
          </a:p>
        </p:txBody>
      </p:sp>
    </p:spTree>
    <p:extLst>
      <p:ext uri="{BB962C8B-B14F-4D97-AF65-F5344CB8AC3E}">
        <p14:creationId xmlns:p14="http://schemas.microsoft.com/office/powerpoint/2010/main" val="3422141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 variable annuity can offer growth and income protection – growth through investment options and lifetime income protection through add-on living benefits that are available at an additional charge. So, instead of receiving a Retirement Check from non-guaranteed sources of income, you could receive a Lifetime Check by Jackson</a:t>
            </a:r>
            <a:r>
              <a:rPr lang="en-US" sz="1300" baseline="30000" dirty="0"/>
              <a:t> </a:t>
            </a:r>
            <a:r>
              <a:rPr lang="en-US" sz="1300" dirty="0"/>
              <a:t>providing protected income.</a:t>
            </a:r>
            <a:br>
              <a:rPr lang="en-US" sz="1300" dirty="0"/>
            </a:br>
            <a:r>
              <a:rPr lang="en-US" sz="1300" b="1" dirty="0"/>
              <a:t>How important is the opportunity for market growth to you? With a diverse variable annuity investment platform and no investment allocation restrictions, Jackson offers true investment freedom.</a:t>
            </a:r>
            <a:endParaRPr lang="en-US" sz="1300" dirty="0"/>
          </a:p>
          <a:p>
            <a:r>
              <a:rPr lang="en-US" sz="1300" b="1" dirty="0"/>
              <a:t>Some retirement products not only allow the opportunity for market growth but they can lock it in and protect it too. Growth + Protection = More Income Potential.</a:t>
            </a:r>
            <a:endParaRPr lang="en-US" sz="1300" dirty="0"/>
          </a:p>
          <a:p>
            <a:pPr defTabSz="966612">
              <a:defRPr/>
            </a:pPr>
            <a:endParaRPr lang="en-US" sz="1300" dirty="0"/>
          </a:p>
        </p:txBody>
      </p:sp>
      <p:sp>
        <p:nvSpPr>
          <p:cNvPr id="4" name="Slide Number Placeholder 3"/>
          <p:cNvSpPr>
            <a:spLocks noGrp="1"/>
          </p:cNvSpPr>
          <p:nvPr>
            <p:ph type="sldNum" sz="quarter" idx="5"/>
          </p:nvPr>
        </p:nvSpPr>
        <p:spPr/>
        <p:txBody>
          <a:bodyPr/>
          <a:lstStyle/>
          <a:p>
            <a:fld id="{17423E7E-5739-7C47-A094-F8E6AA778941}" type="slidenum">
              <a:rPr lang="en-US" smtClean="0"/>
              <a:t>15</a:t>
            </a:fld>
            <a:endParaRPr lang="en-US" dirty="0"/>
          </a:p>
        </p:txBody>
      </p:sp>
    </p:spTree>
    <p:extLst>
      <p:ext uri="{BB962C8B-B14F-4D97-AF65-F5344CB8AC3E}">
        <p14:creationId xmlns:p14="http://schemas.microsoft.com/office/powerpoint/2010/main" val="2391791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You have questions. Financial professionals have answers. A financial professional can help you make smart, long-term choices and find options you may not even know exist. They can help you create a customized retirement plan, and can also help you stick to that plan. Your financial professional may also be able to help you with tax-efficient investments and planning your legacy.</a:t>
            </a:r>
            <a:br>
              <a:rPr lang="en-US" sz="1300" dirty="0"/>
            </a:br>
            <a:r>
              <a:rPr lang="en-US" sz="1300" b="1" dirty="0"/>
              <a:t>Can you imagine working on your own to navigate all of the potential pitfalls related to retirement planning? A financial professional can help. </a:t>
            </a:r>
            <a:endParaRPr lang="en-US" sz="1300" dirty="0"/>
          </a:p>
        </p:txBody>
      </p:sp>
      <p:sp>
        <p:nvSpPr>
          <p:cNvPr id="4" name="Slide Number Placeholder 3"/>
          <p:cNvSpPr>
            <a:spLocks noGrp="1"/>
          </p:cNvSpPr>
          <p:nvPr>
            <p:ph type="sldNum" sz="quarter" idx="5"/>
          </p:nvPr>
        </p:nvSpPr>
        <p:spPr/>
        <p:txBody>
          <a:bodyPr/>
          <a:lstStyle/>
          <a:p>
            <a:fld id="{17423E7E-5739-7C47-A094-F8E6AA778941}" type="slidenum">
              <a:rPr lang="en-US" smtClean="0"/>
              <a:t>16</a:t>
            </a:fld>
            <a:endParaRPr lang="en-US" dirty="0"/>
          </a:p>
        </p:txBody>
      </p:sp>
    </p:spTree>
    <p:extLst>
      <p:ext uri="{BB962C8B-B14F-4D97-AF65-F5344CB8AC3E}">
        <p14:creationId xmlns:p14="http://schemas.microsoft.com/office/powerpoint/2010/main" val="79088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300" dirty="0"/>
              <a:t>At Jackson, we believe everyone deserves the opportunity to live life well, and not outlive their money. Jackson is committed to helping people achieve financial freedom so they can live the lives they want.</a:t>
            </a:r>
            <a:br>
              <a:rPr lang="en-US" sz="1300" dirty="0"/>
            </a:br>
            <a:r>
              <a:rPr lang="en-US" sz="1300" dirty="0"/>
              <a:t>I will leave you with one last closing thought: Could a variable annuity that allows potential for market growth and income protection benefit you? Both features can exist in the </a:t>
            </a:r>
            <a:r>
              <a:rPr lang="en-US" sz="1300"/>
              <a:t>same account.</a:t>
            </a:r>
            <a:endParaRPr lang="en-US" sz="1300" dirty="0"/>
          </a:p>
        </p:txBody>
      </p:sp>
      <p:sp>
        <p:nvSpPr>
          <p:cNvPr id="4" name="Slide Number Placeholder 3"/>
          <p:cNvSpPr>
            <a:spLocks noGrp="1"/>
          </p:cNvSpPr>
          <p:nvPr>
            <p:ph type="sldNum" sz="quarter" idx="5"/>
          </p:nvPr>
        </p:nvSpPr>
        <p:spPr/>
        <p:txBody>
          <a:bodyPr/>
          <a:lstStyle/>
          <a:p>
            <a:fld id="{17423E7E-5739-7C47-A094-F8E6AA778941}" type="slidenum">
              <a:rPr lang="en-US" smtClean="0"/>
              <a:t>17</a:t>
            </a:fld>
            <a:endParaRPr lang="en-US" dirty="0"/>
          </a:p>
        </p:txBody>
      </p:sp>
    </p:spTree>
    <p:extLst>
      <p:ext uri="{BB962C8B-B14F-4D97-AF65-F5344CB8AC3E}">
        <p14:creationId xmlns:p14="http://schemas.microsoft.com/office/powerpoint/2010/main" val="343517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17423E7E-5739-7C47-A094-F8E6AA778941}" type="slidenum">
              <a:rPr lang="en-US" smtClean="0"/>
              <a:t>18</a:t>
            </a:fld>
            <a:endParaRPr lang="en-US" dirty="0"/>
          </a:p>
        </p:txBody>
      </p:sp>
    </p:spTree>
    <p:extLst>
      <p:ext uri="{BB962C8B-B14F-4D97-AF65-F5344CB8AC3E}">
        <p14:creationId xmlns:p14="http://schemas.microsoft.com/office/powerpoint/2010/main" val="200755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17423E7E-5739-7C47-A094-F8E6AA778941}" type="slidenum">
              <a:rPr lang="en-US" smtClean="0"/>
              <a:t>2</a:t>
            </a:fld>
            <a:endParaRPr lang="en-US" dirty="0"/>
          </a:p>
        </p:txBody>
      </p:sp>
    </p:spTree>
    <p:extLst>
      <p:ext uri="{BB962C8B-B14F-4D97-AF65-F5344CB8AC3E}">
        <p14:creationId xmlns:p14="http://schemas.microsoft.com/office/powerpoint/2010/main" val="1505871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17423E7E-5739-7C47-A094-F8E6AA778941}" type="slidenum">
              <a:rPr lang="en-US" smtClean="0"/>
              <a:t>3</a:t>
            </a:fld>
            <a:endParaRPr lang="en-US" dirty="0"/>
          </a:p>
        </p:txBody>
      </p:sp>
    </p:spTree>
    <p:extLst>
      <p:ext uri="{BB962C8B-B14F-4D97-AF65-F5344CB8AC3E}">
        <p14:creationId xmlns:p14="http://schemas.microsoft.com/office/powerpoint/2010/main" val="354322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17423E7E-5739-7C47-A094-F8E6AA778941}" type="slidenum">
              <a:rPr lang="en-US" smtClean="0"/>
              <a:t>4</a:t>
            </a:fld>
            <a:endParaRPr lang="en-US" dirty="0"/>
          </a:p>
        </p:txBody>
      </p:sp>
    </p:spTree>
    <p:extLst>
      <p:ext uri="{BB962C8B-B14F-4D97-AF65-F5344CB8AC3E}">
        <p14:creationId xmlns:p14="http://schemas.microsoft.com/office/powerpoint/2010/main" val="70130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Navigating the pitfalls of retirement planning can be tricky, as the most important factors are also the most difficult for people to predict:</a:t>
            </a:r>
          </a:p>
          <a:p>
            <a:r>
              <a:rPr lang="en-US" sz="1300" dirty="0"/>
              <a:t>• When will markets fall and when will they grow?</a:t>
            </a:r>
          </a:p>
          <a:p>
            <a:r>
              <a:rPr lang="en-US" sz="1300" dirty="0"/>
              <a:t>• How long will I live?</a:t>
            </a:r>
          </a:p>
          <a:p>
            <a:br>
              <a:rPr lang="en-US" sz="1300" dirty="0"/>
            </a:br>
            <a:r>
              <a:rPr lang="en-US" sz="1300" dirty="0"/>
              <a:t>We can't predict what the market will do, but we can choose how to approach it.</a:t>
            </a:r>
          </a:p>
        </p:txBody>
      </p:sp>
      <p:sp>
        <p:nvSpPr>
          <p:cNvPr id="4" name="Slide Number Placeholder 3"/>
          <p:cNvSpPr>
            <a:spLocks noGrp="1"/>
          </p:cNvSpPr>
          <p:nvPr>
            <p:ph type="sldNum" sz="quarter" idx="5"/>
          </p:nvPr>
        </p:nvSpPr>
        <p:spPr/>
        <p:txBody>
          <a:bodyPr/>
          <a:lstStyle/>
          <a:p>
            <a:fld id="{17423E7E-5739-7C47-A094-F8E6AA778941}" type="slidenum">
              <a:rPr lang="en-US" smtClean="0"/>
              <a:t>5</a:t>
            </a:fld>
            <a:endParaRPr lang="en-US" dirty="0"/>
          </a:p>
        </p:txBody>
      </p:sp>
    </p:spTree>
    <p:extLst>
      <p:ext uri="{BB962C8B-B14F-4D97-AF65-F5344CB8AC3E}">
        <p14:creationId xmlns:p14="http://schemas.microsoft.com/office/powerpoint/2010/main" val="179317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Today, we will focus on the third objective, "Protecting your Income Against Risk" while retaining your access to potential market gains and show you how Jackson can:</a:t>
            </a:r>
          </a:p>
          <a:p>
            <a:r>
              <a:rPr lang="en-US" sz="1300" dirty="0"/>
              <a:t>(read bullets on slide)</a:t>
            </a:r>
          </a:p>
        </p:txBody>
      </p:sp>
      <p:sp>
        <p:nvSpPr>
          <p:cNvPr id="4" name="Slide Number Placeholder 3"/>
          <p:cNvSpPr>
            <a:spLocks noGrp="1"/>
          </p:cNvSpPr>
          <p:nvPr>
            <p:ph type="sldNum" sz="quarter" idx="5"/>
          </p:nvPr>
        </p:nvSpPr>
        <p:spPr/>
        <p:txBody>
          <a:bodyPr/>
          <a:lstStyle/>
          <a:p>
            <a:fld id="{17423E7E-5739-7C47-A094-F8E6AA778941}" type="slidenum">
              <a:rPr lang="en-US" smtClean="0"/>
              <a:t>6</a:t>
            </a:fld>
            <a:endParaRPr lang="en-US" dirty="0"/>
          </a:p>
        </p:txBody>
      </p:sp>
    </p:spTree>
    <p:extLst>
      <p:ext uri="{BB962C8B-B14F-4D97-AF65-F5344CB8AC3E}">
        <p14:creationId xmlns:p14="http://schemas.microsoft.com/office/powerpoint/2010/main" val="1700653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First, let's discuss a few common concerns you may have about retirement.</a:t>
            </a:r>
            <a:br>
              <a:rPr lang="en-US" sz="1300" dirty="0"/>
            </a:br>
            <a:r>
              <a:rPr lang="en-US" sz="1300" dirty="0"/>
              <a:t>(read slide)</a:t>
            </a:r>
          </a:p>
        </p:txBody>
      </p:sp>
      <p:sp>
        <p:nvSpPr>
          <p:cNvPr id="4" name="Slide Number Placeholder 3"/>
          <p:cNvSpPr>
            <a:spLocks noGrp="1"/>
          </p:cNvSpPr>
          <p:nvPr>
            <p:ph type="sldNum" sz="quarter" idx="5"/>
          </p:nvPr>
        </p:nvSpPr>
        <p:spPr/>
        <p:txBody>
          <a:bodyPr/>
          <a:lstStyle/>
          <a:p>
            <a:fld id="{17423E7E-5739-7C47-A094-F8E6AA778941}" type="slidenum">
              <a:rPr lang="en-US" smtClean="0"/>
              <a:t>7</a:t>
            </a:fld>
            <a:endParaRPr lang="en-US" dirty="0"/>
          </a:p>
        </p:txBody>
      </p:sp>
    </p:spTree>
    <p:extLst>
      <p:ext uri="{BB962C8B-B14F-4D97-AF65-F5344CB8AC3E}">
        <p14:creationId xmlns:p14="http://schemas.microsoft.com/office/powerpoint/2010/main" val="3222680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Living a long, fulfilling retirement is a goal we all have, but it also presents new challenges. Living longer means retirees may have to deal with the impact of rising costs on activities and expenditures they had originally been counting on, like a trip to Disney World with their grandkids, or paying for healthcare. </a:t>
            </a:r>
            <a:br>
              <a:rPr lang="en-US" sz="1300" dirty="0"/>
            </a:br>
            <a:endParaRPr lang="en-US" sz="1300" dirty="0"/>
          </a:p>
          <a:p>
            <a:r>
              <a:rPr lang="en-US" sz="1300" dirty="0"/>
              <a:t>Enjoying a longer retirement shouldn’t cause financial hardship. But that could happen. However, together with your financial professional, you can address that.</a:t>
            </a:r>
          </a:p>
          <a:p>
            <a:endParaRPr lang="en-US" sz="1300" dirty="0"/>
          </a:p>
          <a:p>
            <a:r>
              <a:rPr lang="en-US" sz="1300" dirty="0"/>
              <a:t>Let's pause a moment and check in:</a:t>
            </a:r>
          </a:p>
          <a:p>
            <a:br>
              <a:rPr lang="en-US" sz="1300" dirty="0"/>
            </a:br>
            <a:r>
              <a:rPr lang="en-US" sz="1300" b="1" dirty="0"/>
              <a:t>What if you could receive a check that would never decrease, could keep pace with inflation and last your entire life, no matter how long you live?</a:t>
            </a:r>
            <a:endParaRPr lang="en-US" sz="1300" dirty="0"/>
          </a:p>
          <a:p>
            <a:endParaRPr lang="en-US" sz="1300" dirty="0"/>
          </a:p>
        </p:txBody>
      </p:sp>
      <p:sp>
        <p:nvSpPr>
          <p:cNvPr id="4" name="Slide Number Placeholder 3"/>
          <p:cNvSpPr>
            <a:spLocks noGrp="1"/>
          </p:cNvSpPr>
          <p:nvPr>
            <p:ph type="sldNum" sz="quarter" idx="5"/>
          </p:nvPr>
        </p:nvSpPr>
        <p:spPr/>
        <p:txBody>
          <a:bodyPr/>
          <a:lstStyle/>
          <a:p>
            <a:fld id="{17423E7E-5739-7C47-A094-F8E6AA778941}" type="slidenum">
              <a:rPr lang="en-US" smtClean="0"/>
              <a:t>8</a:t>
            </a:fld>
            <a:endParaRPr lang="en-US" dirty="0"/>
          </a:p>
        </p:txBody>
      </p:sp>
    </p:spTree>
    <p:extLst>
      <p:ext uri="{BB962C8B-B14F-4D97-AF65-F5344CB8AC3E}">
        <p14:creationId xmlns:p14="http://schemas.microsoft.com/office/powerpoint/2010/main" val="1871437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When you’re no longer working, you’ll need to rely on different sources of income. Traditional sources include: </a:t>
            </a:r>
          </a:p>
          <a:p>
            <a:pPr marL="241653" indent="-241653">
              <a:buAutoNum type="arabicPeriod"/>
            </a:pPr>
            <a:r>
              <a:rPr lang="en-US" sz="1300" dirty="0"/>
              <a:t>Personal Savings</a:t>
            </a:r>
          </a:p>
          <a:p>
            <a:pPr marL="241653" indent="-241653">
              <a:buAutoNum type="arabicPeriod"/>
            </a:pPr>
            <a:r>
              <a:rPr lang="en-US" sz="1300" dirty="0"/>
              <a:t>Social Security </a:t>
            </a:r>
          </a:p>
          <a:p>
            <a:pPr marL="241653" indent="-241653">
              <a:buAutoNum type="arabicPeriod"/>
            </a:pPr>
            <a:r>
              <a:rPr lang="en-US" sz="1300" dirty="0"/>
              <a:t>Pensions</a:t>
            </a:r>
          </a:p>
          <a:p>
            <a:r>
              <a:rPr lang="en-US" sz="1300" dirty="0"/>
              <a:t>If you think of retirement income as a retirement check, you can see the past and present are a very different picture. Sources of retirement income that were generally considered protected are now disappearing such as Social Security and pensions. </a:t>
            </a:r>
          </a:p>
          <a:p>
            <a:br>
              <a:rPr lang="en-US" sz="1300" dirty="0"/>
            </a:br>
            <a:r>
              <a:rPr lang="en-US" sz="1300" dirty="0"/>
              <a:t>Do you have a pension? Do you worry that Social Security might not provide enough income for you each month?</a:t>
            </a:r>
          </a:p>
        </p:txBody>
      </p:sp>
      <p:sp>
        <p:nvSpPr>
          <p:cNvPr id="4" name="Slide Number Placeholder 3"/>
          <p:cNvSpPr>
            <a:spLocks noGrp="1"/>
          </p:cNvSpPr>
          <p:nvPr>
            <p:ph type="sldNum" sz="quarter" idx="5"/>
          </p:nvPr>
        </p:nvSpPr>
        <p:spPr/>
        <p:txBody>
          <a:bodyPr/>
          <a:lstStyle/>
          <a:p>
            <a:fld id="{17423E7E-5739-7C47-A094-F8E6AA778941}" type="slidenum">
              <a:rPr lang="en-US" smtClean="0"/>
              <a:t>9</a:t>
            </a:fld>
            <a:endParaRPr lang="en-US" dirty="0"/>
          </a:p>
        </p:txBody>
      </p:sp>
    </p:spTree>
    <p:extLst>
      <p:ext uri="{BB962C8B-B14F-4D97-AF65-F5344CB8AC3E}">
        <p14:creationId xmlns:p14="http://schemas.microsoft.com/office/powerpoint/2010/main" val="134071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1534-F595-8D44-ABA4-4B563C912D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045E19-595C-3144-B8EA-328FE7C6F9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0B33B6-13FB-6141-84CB-3D48FD600936}"/>
              </a:ext>
            </a:extLst>
          </p:cNvPr>
          <p:cNvSpPr>
            <a:spLocks noGrp="1"/>
          </p:cNvSpPr>
          <p:nvPr>
            <p:ph type="dt" sz="half" idx="10"/>
          </p:nvPr>
        </p:nvSpPr>
        <p:spPr>
          <a:xfrm>
            <a:off x="838200" y="6356350"/>
            <a:ext cx="2743200" cy="365125"/>
          </a:xfrm>
          <a:prstGeom prst="rect">
            <a:avLst/>
          </a:prstGeom>
        </p:spPr>
        <p:txBody>
          <a:bodyPr/>
          <a:lstStyle/>
          <a:p>
            <a:fld id="{420CA400-3A6A-414E-A9BA-A9664A3BBE66}" type="datetimeFigureOut">
              <a:rPr lang="en-US" smtClean="0"/>
              <a:t>6/8/2020</a:t>
            </a:fld>
            <a:endParaRPr lang="en-US" dirty="0"/>
          </a:p>
        </p:txBody>
      </p:sp>
      <p:sp>
        <p:nvSpPr>
          <p:cNvPr id="5" name="Footer Placeholder 4">
            <a:extLst>
              <a:ext uri="{FF2B5EF4-FFF2-40B4-BE49-F238E27FC236}">
                <a16:creationId xmlns:a16="http://schemas.microsoft.com/office/drawing/2014/main" id="{023E72F0-A389-B545-AF94-63CF3980D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BB29DB-61F0-E241-8B22-C47742349929}"/>
              </a:ext>
            </a:extLst>
          </p:cNvPr>
          <p:cNvSpPr>
            <a:spLocks noGrp="1"/>
          </p:cNvSpPr>
          <p:nvPr>
            <p:ph type="sldNum" sz="quarter" idx="12"/>
          </p:nvPr>
        </p:nvSpPr>
        <p:spPr/>
        <p:txBody>
          <a:bodyPr/>
          <a:lstStyle/>
          <a:p>
            <a:fld id="{CD34E3C0-5672-8640-B9AD-9B4EBF9DD453}" type="slidenum">
              <a:rPr lang="en-US" smtClean="0"/>
              <a:t>‹#›</a:t>
            </a:fld>
            <a:endParaRPr lang="en-US" dirty="0"/>
          </a:p>
        </p:txBody>
      </p:sp>
    </p:spTree>
    <p:extLst>
      <p:ext uri="{BB962C8B-B14F-4D97-AF65-F5344CB8AC3E}">
        <p14:creationId xmlns:p14="http://schemas.microsoft.com/office/powerpoint/2010/main" val="373786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CA80-D7F9-ED43-B6AE-28B9EF3CE2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2AA326-3690-DD43-ACCB-F27152326F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FF09D9-7864-CD47-AFCA-F48B9AA77CDB}"/>
              </a:ext>
            </a:extLst>
          </p:cNvPr>
          <p:cNvSpPr>
            <a:spLocks noGrp="1"/>
          </p:cNvSpPr>
          <p:nvPr>
            <p:ph type="dt" sz="half" idx="10"/>
          </p:nvPr>
        </p:nvSpPr>
        <p:spPr>
          <a:xfrm>
            <a:off x="838200" y="6356350"/>
            <a:ext cx="2743200" cy="365125"/>
          </a:xfrm>
          <a:prstGeom prst="rect">
            <a:avLst/>
          </a:prstGeom>
        </p:spPr>
        <p:txBody>
          <a:bodyPr/>
          <a:lstStyle/>
          <a:p>
            <a:fld id="{420CA400-3A6A-414E-A9BA-A9664A3BBE66}" type="datetimeFigureOut">
              <a:rPr lang="en-US" smtClean="0"/>
              <a:t>6/8/2020</a:t>
            </a:fld>
            <a:endParaRPr lang="en-US" dirty="0"/>
          </a:p>
        </p:txBody>
      </p:sp>
      <p:sp>
        <p:nvSpPr>
          <p:cNvPr id="5" name="Footer Placeholder 4">
            <a:extLst>
              <a:ext uri="{FF2B5EF4-FFF2-40B4-BE49-F238E27FC236}">
                <a16:creationId xmlns:a16="http://schemas.microsoft.com/office/drawing/2014/main" id="{F64386E9-CAEA-9D41-B0F9-C14FDC3B4F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EC4D12-083C-B744-92E1-12FF175F02B1}"/>
              </a:ext>
            </a:extLst>
          </p:cNvPr>
          <p:cNvSpPr>
            <a:spLocks noGrp="1"/>
          </p:cNvSpPr>
          <p:nvPr>
            <p:ph type="sldNum" sz="quarter" idx="12"/>
          </p:nvPr>
        </p:nvSpPr>
        <p:spPr/>
        <p:txBody>
          <a:bodyPr/>
          <a:lstStyle/>
          <a:p>
            <a:fld id="{CD34E3C0-5672-8640-B9AD-9B4EBF9DD453}" type="slidenum">
              <a:rPr lang="en-US" smtClean="0"/>
              <a:t>‹#›</a:t>
            </a:fld>
            <a:endParaRPr lang="en-US" dirty="0"/>
          </a:p>
        </p:txBody>
      </p:sp>
    </p:spTree>
    <p:extLst>
      <p:ext uri="{BB962C8B-B14F-4D97-AF65-F5344CB8AC3E}">
        <p14:creationId xmlns:p14="http://schemas.microsoft.com/office/powerpoint/2010/main" val="178081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4747A3-ED35-4243-B6BC-9BDB7BC857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090438-061C-6842-AF25-F7D995EC89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77C73-74A8-B541-BBA9-160C97379A0D}"/>
              </a:ext>
            </a:extLst>
          </p:cNvPr>
          <p:cNvSpPr>
            <a:spLocks noGrp="1"/>
          </p:cNvSpPr>
          <p:nvPr>
            <p:ph type="dt" sz="half" idx="10"/>
          </p:nvPr>
        </p:nvSpPr>
        <p:spPr>
          <a:xfrm>
            <a:off x="838200" y="6356350"/>
            <a:ext cx="2743200" cy="365125"/>
          </a:xfrm>
          <a:prstGeom prst="rect">
            <a:avLst/>
          </a:prstGeom>
        </p:spPr>
        <p:txBody>
          <a:bodyPr/>
          <a:lstStyle/>
          <a:p>
            <a:fld id="{420CA400-3A6A-414E-A9BA-A9664A3BBE66}" type="datetimeFigureOut">
              <a:rPr lang="en-US" smtClean="0"/>
              <a:t>6/8/2020</a:t>
            </a:fld>
            <a:endParaRPr lang="en-US" dirty="0"/>
          </a:p>
        </p:txBody>
      </p:sp>
      <p:sp>
        <p:nvSpPr>
          <p:cNvPr id="5" name="Footer Placeholder 4">
            <a:extLst>
              <a:ext uri="{FF2B5EF4-FFF2-40B4-BE49-F238E27FC236}">
                <a16:creationId xmlns:a16="http://schemas.microsoft.com/office/drawing/2014/main" id="{224CB831-F815-6442-B1E2-1B723055D3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97C135-F00D-A74B-8E39-84C227BDC12F}"/>
              </a:ext>
            </a:extLst>
          </p:cNvPr>
          <p:cNvSpPr>
            <a:spLocks noGrp="1"/>
          </p:cNvSpPr>
          <p:nvPr>
            <p:ph type="sldNum" sz="quarter" idx="12"/>
          </p:nvPr>
        </p:nvSpPr>
        <p:spPr/>
        <p:txBody>
          <a:bodyPr/>
          <a:lstStyle/>
          <a:p>
            <a:fld id="{CD34E3C0-5672-8640-B9AD-9B4EBF9DD453}" type="slidenum">
              <a:rPr lang="en-US" smtClean="0"/>
              <a:t>‹#›</a:t>
            </a:fld>
            <a:endParaRPr lang="en-US" dirty="0"/>
          </a:p>
        </p:txBody>
      </p:sp>
    </p:spTree>
    <p:extLst>
      <p:ext uri="{BB962C8B-B14F-4D97-AF65-F5344CB8AC3E}">
        <p14:creationId xmlns:p14="http://schemas.microsoft.com/office/powerpoint/2010/main" val="155365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6B78-75C9-6C42-8FAB-A5007AF0D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BB9ED0-F70C-0C44-8C84-7B02FE8E9B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BD8E7-068D-3B4F-8040-561E3A6AC986}"/>
              </a:ext>
            </a:extLst>
          </p:cNvPr>
          <p:cNvSpPr>
            <a:spLocks noGrp="1"/>
          </p:cNvSpPr>
          <p:nvPr>
            <p:ph type="dt" sz="half" idx="10"/>
          </p:nvPr>
        </p:nvSpPr>
        <p:spPr>
          <a:xfrm>
            <a:off x="838200" y="6356350"/>
            <a:ext cx="2743200" cy="365125"/>
          </a:xfrm>
          <a:prstGeom prst="rect">
            <a:avLst/>
          </a:prstGeom>
        </p:spPr>
        <p:txBody>
          <a:bodyPr/>
          <a:lstStyle/>
          <a:p>
            <a:fld id="{420CA400-3A6A-414E-A9BA-A9664A3BBE66}" type="datetimeFigureOut">
              <a:rPr lang="en-US" smtClean="0"/>
              <a:t>6/8/2020</a:t>
            </a:fld>
            <a:endParaRPr lang="en-US" dirty="0"/>
          </a:p>
        </p:txBody>
      </p:sp>
      <p:sp>
        <p:nvSpPr>
          <p:cNvPr id="5" name="Footer Placeholder 4">
            <a:extLst>
              <a:ext uri="{FF2B5EF4-FFF2-40B4-BE49-F238E27FC236}">
                <a16:creationId xmlns:a16="http://schemas.microsoft.com/office/drawing/2014/main" id="{0DB3E5BA-7687-7443-8895-E93AADBFCE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F4B1A1-4B95-6D4B-9807-69E610683DD3}"/>
              </a:ext>
            </a:extLst>
          </p:cNvPr>
          <p:cNvSpPr>
            <a:spLocks noGrp="1"/>
          </p:cNvSpPr>
          <p:nvPr>
            <p:ph type="sldNum" sz="quarter" idx="12"/>
          </p:nvPr>
        </p:nvSpPr>
        <p:spPr/>
        <p:txBody>
          <a:bodyPr/>
          <a:lstStyle/>
          <a:p>
            <a:fld id="{CD34E3C0-5672-8640-B9AD-9B4EBF9DD453}" type="slidenum">
              <a:rPr lang="en-US" smtClean="0"/>
              <a:t>‹#›</a:t>
            </a:fld>
            <a:endParaRPr lang="en-US" dirty="0"/>
          </a:p>
        </p:txBody>
      </p:sp>
    </p:spTree>
    <p:extLst>
      <p:ext uri="{BB962C8B-B14F-4D97-AF65-F5344CB8AC3E}">
        <p14:creationId xmlns:p14="http://schemas.microsoft.com/office/powerpoint/2010/main" val="101139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337D-23EB-C543-BAD5-9778B3985A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507008-CC55-224B-AEF1-5D082E2620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B0C0CF-BA86-2A4A-9D2C-975D0B508037}"/>
              </a:ext>
            </a:extLst>
          </p:cNvPr>
          <p:cNvSpPr>
            <a:spLocks noGrp="1"/>
          </p:cNvSpPr>
          <p:nvPr>
            <p:ph type="dt" sz="half" idx="10"/>
          </p:nvPr>
        </p:nvSpPr>
        <p:spPr>
          <a:xfrm>
            <a:off x="838200" y="6356350"/>
            <a:ext cx="2743200" cy="365125"/>
          </a:xfrm>
          <a:prstGeom prst="rect">
            <a:avLst/>
          </a:prstGeom>
        </p:spPr>
        <p:txBody>
          <a:bodyPr/>
          <a:lstStyle/>
          <a:p>
            <a:fld id="{420CA400-3A6A-414E-A9BA-A9664A3BBE66}" type="datetimeFigureOut">
              <a:rPr lang="en-US" smtClean="0"/>
              <a:t>6/8/2020</a:t>
            </a:fld>
            <a:endParaRPr lang="en-US" dirty="0"/>
          </a:p>
        </p:txBody>
      </p:sp>
      <p:sp>
        <p:nvSpPr>
          <p:cNvPr id="5" name="Footer Placeholder 4">
            <a:extLst>
              <a:ext uri="{FF2B5EF4-FFF2-40B4-BE49-F238E27FC236}">
                <a16:creationId xmlns:a16="http://schemas.microsoft.com/office/drawing/2014/main" id="{8D131A64-0E7D-5E4C-9EF1-D368F427B6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0415AD-CE19-4442-B2A2-16F53F9280CD}"/>
              </a:ext>
            </a:extLst>
          </p:cNvPr>
          <p:cNvSpPr>
            <a:spLocks noGrp="1"/>
          </p:cNvSpPr>
          <p:nvPr>
            <p:ph type="sldNum" sz="quarter" idx="12"/>
          </p:nvPr>
        </p:nvSpPr>
        <p:spPr/>
        <p:txBody>
          <a:bodyPr/>
          <a:lstStyle/>
          <a:p>
            <a:fld id="{CD34E3C0-5672-8640-B9AD-9B4EBF9DD453}" type="slidenum">
              <a:rPr lang="en-US" smtClean="0"/>
              <a:t>‹#›</a:t>
            </a:fld>
            <a:endParaRPr lang="en-US" dirty="0"/>
          </a:p>
        </p:txBody>
      </p:sp>
    </p:spTree>
    <p:extLst>
      <p:ext uri="{BB962C8B-B14F-4D97-AF65-F5344CB8AC3E}">
        <p14:creationId xmlns:p14="http://schemas.microsoft.com/office/powerpoint/2010/main" val="35781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E55F-B4EE-214A-B26B-0C41D32CE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A0033D-2198-8A45-88C1-1B40E37094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427CF0-E856-814E-80C2-B30D1C153A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83EFFE-51E2-9941-8B20-762ADA60F1A4}"/>
              </a:ext>
            </a:extLst>
          </p:cNvPr>
          <p:cNvSpPr>
            <a:spLocks noGrp="1"/>
          </p:cNvSpPr>
          <p:nvPr>
            <p:ph type="dt" sz="half" idx="10"/>
          </p:nvPr>
        </p:nvSpPr>
        <p:spPr>
          <a:xfrm>
            <a:off x="838200" y="6356350"/>
            <a:ext cx="2743200" cy="365125"/>
          </a:xfrm>
          <a:prstGeom prst="rect">
            <a:avLst/>
          </a:prstGeom>
        </p:spPr>
        <p:txBody>
          <a:bodyPr/>
          <a:lstStyle/>
          <a:p>
            <a:fld id="{420CA400-3A6A-414E-A9BA-A9664A3BBE66}" type="datetimeFigureOut">
              <a:rPr lang="en-US" smtClean="0"/>
              <a:t>6/8/2020</a:t>
            </a:fld>
            <a:endParaRPr lang="en-US" dirty="0"/>
          </a:p>
        </p:txBody>
      </p:sp>
      <p:sp>
        <p:nvSpPr>
          <p:cNvPr id="6" name="Footer Placeholder 5">
            <a:extLst>
              <a:ext uri="{FF2B5EF4-FFF2-40B4-BE49-F238E27FC236}">
                <a16:creationId xmlns:a16="http://schemas.microsoft.com/office/drawing/2014/main" id="{B2BA9BE6-6554-724B-9ED4-F5CF871AFFD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42AA92-1179-5C47-80C7-F3B7DF3FA482}"/>
              </a:ext>
            </a:extLst>
          </p:cNvPr>
          <p:cNvSpPr>
            <a:spLocks noGrp="1"/>
          </p:cNvSpPr>
          <p:nvPr>
            <p:ph type="sldNum" sz="quarter" idx="12"/>
          </p:nvPr>
        </p:nvSpPr>
        <p:spPr/>
        <p:txBody>
          <a:bodyPr/>
          <a:lstStyle/>
          <a:p>
            <a:fld id="{CD34E3C0-5672-8640-B9AD-9B4EBF9DD453}" type="slidenum">
              <a:rPr lang="en-US" smtClean="0"/>
              <a:t>‹#›</a:t>
            </a:fld>
            <a:endParaRPr lang="en-US" dirty="0"/>
          </a:p>
        </p:txBody>
      </p:sp>
    </p:spTree>
    <p:extLst>
      <p:ext uri="{BB962C8B-B14F-4D97-AF65-F5344CB8AC3E}">
        <p14:creationId xmlns:p14="http://schemas.microsoft.com/office/powerpoint/2010/main" val="88034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A082-60AD-0647-AB9B-F3CA53CC1E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FE1162-B5C2-EE45-88EF-DC6CD579D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603CAD-76EC-8146-AC90-9C1449EC3A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84C693-A89D-B247-AB3B-E8C8BA562E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344234-9D9B-E74C-BE96-5A628B945C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DD11AF-32B5-3843-B8C7-8D9EA8F460FF}"/>
              </a:ext>
            </a:extLst>
          </p:cNvPr>
          <p:cNvSpPr>
            <a:spLocks noGrp="1"/>
          </p:cNvSpPr>
          <p:nvPr>
            <p:ph type="dt" sz="half" idx="10"/>
          </p:nvPr>
        </p:nvSpPr>
        <p:spPr>
          <a:xfrm>
            <a:off x="838200" y="6356350"/>
            <a:ext cx="2743200" cy="365125"/>
          </a:xfrm>
          <a:prstGeom prst="rect">
            <a:avLst/>
          </a:prstGeom>
        </p:spPr>
        <p:txBody>
          <a:bodyPr/>
          <a:lstStyle/>
          <a:p>
            <a:fld id="{420CA400-3A6A-414E-A9BA-A9664A3BBE66}" type="datetimeFigureOut">
              <a:rPr lang="en-US" smtClean="0"/>
              <a:t>6/8/2020</a:t>
            </a:fld>
            <a:endParaRPr lang="en-US" dirty="0"/>
          </a:p>
        </p:txBody>
      </p:sp>
      <p:sp>
        <p:nvSpPr>
          <p:cNvPr id="8" name="Footer Placeholder 7">
            <a:extLst>
              <a:ext uri="{FF2B5EF4-FFF2-40B4-BE49-F238E27FC236}">
                <a16:creationId xmlns:a16="http://schemas.microsoft.com/office/drawing/2014/main" id="{7EA4DC45-49B7-4143-BAD2-5487CD20318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7326D1-71A3-DF43-85AE-C21A56896E7F}"/>
              </a:ext>
            </a:extLst>
          </p:cNvPr>
          <p:cNvSpPr>
            <a:spLocks noGrp="1"/>
          </p:cNvSpPr>
          <p:nvPr>
            <p:ph type="sldNum" sz="quarter" idx="12"/>
          </p:nvPr>
        </p:nvSpPr>
        <p:spPr/>
        <p:txBody>
          <a:bodyPr/>
          <a:lstStyle/>
          <a:p>
            <a:fld id="{CD34E3C0-5672-8640-B9AD-9B4EBF9DD453}" type="slidenum">
              <a:rPr lang="en-US" smtClean="0"/>
              <a:t>‹#›</a:t>
            </a:fld>
            <a:endParaRPr lang="en-US" dirty="0"/>
          </a:p>
        </p:txBody>
      </p:sp>
    </p:spTree>
    <p:extLst>
      <p:ext uri="{BB962C8B-B14F-4D97-AF65-F5344CB8AC3E}">
        <p14:creationId xmlns:p14="http://schemas.microsoft.com/office/powerpoint/2010/main" val="93482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5137-CD55-FD40-9546-E9C5C698AB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D5581B-228E-834B-B55A-28C1FA66EEFB}"/>
              </a:ext>
            </a:extLst>
          </p:cNvPr>
          <p:cNvSpPr>
            <a:spLocks noGrp="1"/>
          </p:cNvSpPr>
          <p:nvPr>
            <p:ph type="dt" sz="half" idx="10"/>
          </p:nvPr>
        </p:nvSpPr>
        <p:spPr>
          <a:xfrm>
            <a:off x="838200" y="6356350"/>
            <a:ext cx="2743200" cy="365125"/>
          </a:xfrm>
          <a:prstGeom prst="rect">
            <a:avLst/>
          </a:prstGeom>
        </p:spPr>
        <p:txBody>
          <a:bodyPr/>
          <a:lstStyle/>
          <a:p>
            <a:fld id="{420CA400-3A6A-414E-A9BA-A9664A3BBE66}" type="datetimeFigureOut">
              <a:rPr lang="en-US" smtClean="0"/>
              <a:t>6/8/2020</a:t>
            </a:fld>
            <a:endParaRPr lang="en-US" dirty="0"/>
          </a:p>
        </p:txBody>
      </p:sp>
      <p:sp>
        <p:nvSpPr>
          <p:cNvPr id="4" name="Footer Placeholder 3">
            <a:extLst>
              <a:ext uri="{FF2B5EF4-FFF2-40B4-BE49-F238E27FC236}">
                <a16:creationId xmlns:a16="http://schemas.microsoft.com/office/drawing/2014/main" id="{DC02E20B-9831-0D49-A3E0-88B4351C2CD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3B38A8-6FC4-D34C-882B-D96BFDC10665}"/>
              </a:ext>
            </a:extLst>
          </p:cNvPr>
          <p:cNvSpPr>
            <a:spLocks noGrp="1"/>
          </p:cNvSpPr>
          <p:nvPr>
            <p:ph type="sldNum" sz="quarter" idx="12"/>
          </p:nvPr>
        </p:nvSpPr>
        <p:spPr/>
        <p:txBody>
          <a:bodyPr/>
          <a:lstStyle/>
          <a:p>
            <a:fld id="{CD34E3C0-5672-8640-B9AD-9B4EBF9DD453}" type="slidenum">
              <a:rPr lang="en-US" smtClean="0"/>
              <a:t>‹#›</a:t>
            </a:fld>
            <a:endParaRPr lang="en-US" dirty="0"/>
          </a:p>
        </p:txBody>
      </p:sp>
    </p:spTree>
    <p:extLst>
      <p:ext uri="{BB962C8B-B14F-4D97-AF65-F5344CB8AC3E}">
        <p14:creationId xmlns:p14="http://schemas.microsoft.com/office/powerpoint/2010/main" val="187684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59127-B57F-3D4F-82B2-8A6343645325}"/>
              </a:ext>
            </a:extLst>
          </p:cNvPr>
          <p:cNvSpPr>
            <a:spLocks noGrp="1"/>
          </p:cNvSpPr>
          <p:nvPr>
            <p:ph type="dt" sz="half" idx="10"/>
          </p:nvPr>
        </p:nvSpPr>
        <p:spPr>
          <a:xfrm>
            <a:off x="838200" y="6356350"/>
            <a:ext cx="2743200" cy="365125"/>
          </a:xfrm>
          <a:prstGeom prst="rect">
            <a:avLst/>
          </a:prstGeom>
        </p:spPr>
        <p:txBody>
          <a:bodyPr/>
          <a:lstStyle/>
          <a:p>
            <a:fld id="{420CA400-3A6A-414E-A9BA-A9664A3BBE66}" type="datetimeFigureOut">
              <a:rPr lang="en-US" smtClean="0"/>
              <a:t>6/8/2020</a:t>
            </a:fld>
            <a:endParaRPr lang="en-US" dirty="0"/>
          </a:p>
        </p:txBody>
      </p:sp>
      <p:sp>
        <p:nvSpPr>
          <p:cNvPr id="3" name="Footer Placeholder 2">
            <a:extLst>
              <a:ext uri="{FF2B5EF4-FFF2-40B4-BE49-F238E27FC236}">
                <a16:creationId xmlns:a16="http://schemas.microsoft.com/office/drawing/2014/main" id="{B43AEFFE-13DB-6C41-8138-C762E78F9D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BA6761D-02EF-1E44-AF7F-A0BD849D4301}"/>
              </a:ext>
            </a:extLst>
          </p:cNvPr>
          <p:cNvSpPr>
            <a:spLocks noGrp="1"/>
          </p:cNvSpPr>
          <p:nvPr>
            <p:ph type="sldNum" sz="quarter" idx="12"/>
          </p:nvPr>
        </p:nvSpPr>
        <p:spPr/>
        <p:txBody>
          <a:bodyPr/>
          <a:lstStyle/>
          <a:p>
            <a:fld id="{CD34E3C0-5672-8640-B9AD-9B4EBF9DD453}" type="slidenum">
              <a:rPr lang="en-US" smtClean="0"/>
              <a:t>‹#›</a:t>
            </a:fld>
            <a:endParaRPr lang="en-US" dirty="0"/>
          </a:p>
        </p:txBody>
      </p:sp>
    </p:spTree>
    <p:extLst>
      <p:ext uri="{BB962C8B-B14F-4D97-AF65-F5344CB8AC3E}">
        <p14:creationId xmlns:p14="http://schemas.microsoft.com/office/powerpoint/2010/main" val="295577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0B87-7AF9-A648-A116-7D7064A3C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4F2FD9-9BA8-534C-B04C-180017606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336A4-1EDA-CD43-B652-5E094C224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59F203-7E5D-5648-89BB-52B1B40FD050}"/>
              </a:ext>
            </a:extLst>
          </p:cNvPr>
          <p:cNvSpPr>
            <a:spLocks noGrp="1"/>
          </p:cNvSpPr>
          <p:nvPr>
            <p:ph type="dt" sz="half" idx="10"/>
          </p:nvPr>
        </p:nvSpPr>
        <p:spPr>
          <a:xfrm>
            <a:off x="838200" y="6356350"/>
            <a:ext cx="2743200" cy="365125"/>
          </a:xfrm>
          <a:prstGeom prst="rect">
            <a:avLst/>
          </a:prstGeom>
        </p:spPr>
        <p:txBody>
          <a:bodyPr/>
          <a:lstStyle/>
          <a:p>
            <a:fld id="{420CA400-3A6A-414E-A9BA-A9664A3BBE66}" type="datetimeFigureOut">
              <a:rPr lang="en-US" smtClean="0"/>
              <a:t>6/8/2020</a:t>
            </a:fld>
            <a:endParaRPr lang="en-US" dirty="0"/>
          </a:p>
        </p:txBody>
      </p:sp>
      <p:sp>
        <p:nvSpPr>
          <p:cNvPr id="6" name="Footer Placeholder 5">
            <a:extLst>
              <a:ext uri="{FF2B5EF4-FFF2-40B4-BE49-F238E27FC236}">
                <a16:creationId xmlns:a16="http://schemas.microsoft.com/office/drawing/2014/main" id="{8FE14E1E-DFA0-4E40-B600-6238B61AAB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BEAF81-6F79-A442-8DBD-FB0303C8C0FF}"/>
              </a:ext>
            </a:extLst>
          </p:cNvPr>
          <p:cNvSpPr>
            <a:spLocks noGrp="1"/>
          </p:cNvSpPr>
          <p:nvPr>
            <p:ph type="sldNum" sz="quarter" idx="12"/>
          </p:nvPr>
        </p:nvSpPr>
        <p:spPr/>
        <p:txBody>
          <a:bodyPr/>
          <a:lstStyle/>
          <a:p>
            <a:fld id="{CD34E3C0-5672-8640-B9AD-9B4EBF9DD453}" type="slidenum">
              <a:rPr lang="en-US" smtClean="0"/>
              <a:t>‹#›</a:t>
            </a:fld>
            <a:endParaRPr lang="en-US" dirty="0"/>
          </a:p>
        </p:txBody>
      </p:sp>
    </p:spTree>
    <p:extLst>
      <p:ext uri="{BB962C8B-B14F-4D97-AF65-F5344CB8AC3E}">
        <p14:creationId xmlns:p14="http://schemas.microsoft.com/office/powerpoint/2010/main" val="2448724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95572-982D-F841-9A0F-B36437827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13EEC5-D406-6747-9630-E5CE724445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65D30AC-0490-7149-841C-8F1FEAAD4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240621-6592-2742-8201-4E5698A6D555}"/>
              </a:ext>
            </a:extLst>
          </p:cNvPr>
          <p:cNvSpPr>
            <a:spLocks noGrp="1"/>
          </p:cNvSpPr>
          <p:nvPr>
            <p:ph type="dt" sz="half" idx="10"/>
          </p:nvPr>
        </p:nvSpPr>
        <p:spPr>
          <a:xfrm>
            <a:off x="838200" y="6356350"/>
            <a:ext cx="2743200" cy="365125"/>
          </a:xfrm>
          <a:prstGeom prst="rect">
            <a:avLst/>
          </a:prstGeom>
        </p:spPr>
        <p:txBody>
          <a:bodyPr/>
          <a:lstStyle/>
          <a:p>
            <a:fld id="{420CA400-3A6A-414E-A9BA-A9664A3BBE66}" type="datetimeFigureOut">
              <a:rPr lang="en-US" smtClean="0"/>
              <a:t>6/8/2020</a:t>
            </a:fld>
            <a:endParaRPr lang="en-US" dirty="0"/>
          </a:p>
        </p:txBody>
      </p:sp>
      <p:sp>
        <p:nvSpPr>
          <p:cNvPr id="6" name="Footer Placeholder 5">
            <a:extLst>
              <a:ext uri="{FF2B5EF4-FFF2-40B4-BE49-F238E27FC236}">
                <a16:creationId xmlns:a16="http://schemas.microsoft.com/office/drawing/2014/main" id="{0992640C-AD19-924E-A275-488EF04417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4093F0-BBAD-F541-A640-D138F1627F4A}"/>
              </a:ext>
            </a:extLst>
          </p:cNvPr>
          <p:cNvSpPr>
            <a:spLocks noGrp="1"/>
          </p:cNvSpPr>
          <p:nvPr>
            <p:ph type="sldNum" sz="quarter" idx="12"/>
          </p:nvPr>
        </p:nvSpPr>
        <p:spPr/>
        <p:txBody>
          <a:bodyPr/>
          <a:lstStyle/>
          <a:p>
            <a:fld id="{CD34E3C0-5672-8640-B9AD-9B4EBF9DD453}" type="slidenum">
              <a:rPr lang="en-US" smtClean="0"/>
              <a:t>‹#›</a:t>
            </a:fld>
            <a:endParaRPr lang="en-US" dirty="0"/>
          </a:p>
        </p:txBody>
      </p:sp>
    </p:spTree>
    <p:extLst>
      <p:ext uri="{BB962C8B-B14F-4D97-AF65-F5344CB8AC3E}">
        <p14:creationId xmlns:p14="http://schemas.microsoft.com/office/powerpoint/2010/main" val="385468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7065DD-3735-8549-8D3D-76079A7CA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667DD8-DAF3-A946-B2BB-3443EE1302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01251A5-E156-7A4F-A961-6729933C7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B9A3F85-34AC-3647-BE33-5AF7BE73BF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4E3C0-5672-8640-B9AD-9B4EBF9DD453}" type="slidenum">
              <a:rPr lang="en-US" smtClean="0"/>
              <a:t>‹#›</a:t>
            </a:fld>
            <a:endParaRPr lang="en-US" dirty="0"/>
          </a:p>
        </p:txBody>
      </p:sp>
      <p:sp>
        <p:nvSpPr>
          <p:cNvPr id="7" name="TextBox 6">
            <a:extLst>
              <a:ext uri="{FF2B5EF4-FFF2-40B4-BE49-F238E27FC236}">
                <a16:creationId xmlns:a16="http://schemas.microsoft.com/office/drawing/2014/main" id="{9502B006-FE26-4709-8C60-EAF6E59A41AD}"/>
              </a:ext>
            </a:extLst>
          </p:cNvPr>
          <p:cNvSpPr txBox="1"/>
          <p:nvPr userDrawn="1"/>
        </p:nvSpPr>
        <p:spPr>
          <a:xfrm>
            <a:off x="117491" y="6500842"/>
            <a:ext cx="1783755" cy="230832"/>
          </a:xfrm>
          <a:prstGeom prst="rect">
            <a:avLst/>
          </a:prstGeom>
          <a:noFill/>
        </p:spPr>
        <p:txBody>
          <a:bodyPr wrap="square" rtlCol="0">
            <a:spAutoFit/>
          </a:bodyPr>
          <a:lstStyle/>
          <a:p>
            <a:r>
              <a:rPr lang="en-US" sz="900" spc="30" dirty="0">
                <a:solidFill>
                  <a:schemeClr val="tx1">
                    <a:lumMod val="50000"/>
                    <a:lumOff val="50000"/>
                  </a:schemeClr>
                </a:solidFill>
                <a:latin typeface="Arial" panose="020B0604020202020204" pitchFamily="34" charset="0"/>
                <a:cs typeface="Arial" panose="020B0604020202020204" pitchFamily="34" charset="0"/>
              </a:rPr>
              <a:t>CMV18767PPT 04/20</a:t>
            </a:r>
            <a:endParaRPr lang="en-US" sz="1100" spc="3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442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C8E104D-4A38-2643-9D3E-1A01A0D1D7AC}"/>
              </a:ext>
            </a:extLst>
          </p:cNvPr>
          <p:cNvPicPr>
            <a:picLocks noChangeAspect="1"/>
          </p:cNvPicPr>
          <p:nvPr/>
        </p:nvPicPr>
        <p:blipFill>
          <a:blip r:embed="rId3"/>
          <a:stretch>
            <a:fillRect/>
          </a:stretch>
        </p:blipFill>
        <p:spPr>
          <a:xfrm>
            <a:off x="1266" y="0"/>
            <a:ext cx="12189468" cy="6858000"/>
          </a:xfrm>
          <a:prstGeom prst="rect">
            <a:avLst/>
          </a:prstGeom>
        </p:spPr>
      </p:pic>
      <p:sp>
        <p:nvSpPr>
          <p:cNvPr id="6" name="Rectangle 5">
            <a:extLst>
              <a:ext uri="{FF2B5EF4-FFF2-40B4-BE49-F238E27FC236}">
                <a16:creationId xmlns:a16="http://schemas.microsoft.com/office/drawing/2014/main" id="{C7E2D8AE-7C80-C747-9AD4-05BF47209746}"/>
              </a:ext>
            </a:extLst>
          </p:cNvPr>
          <p:cNvSpPr/>
          <p:nvPr/>
        </p:nvSpPr>
        <p:spPr>
          <a:xfrm>
            <a:off x="1266" y="5943600"/>
            <a:ext cx="12192000" cy="914400"/>
          </a:xfrm>
          <a:prstGeom prst="rect">
            <a:avLst/>
          </a:prstGeom>
          <a:gradFill>
            <a:gsLst>
              <a:gs pos="0">
                <a:srgbClr val="DA4233"/>
              </a:gs>
              <a:gs pos="98000">
                <a:srgbClr val="8118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66FEC6-F78B-5644-81A7-FF21DAE51795}"/>
              </a:ext>
            </a:extLst>
          </p:cNvPr>
          <p:cNvSpPr>
            <a:spLocks noGrp="1"/>
          </p:cNvSpPr>
          <p:nvPr>
            <p:ph type="ctrTitle"/>
          </p:nvPr>
        </p:nvSpPr>
        <p:spPr>
          <a:xfrm>
            <a:off x="390426" y="1658507"/>
            <a:ext cx="7103881" cy="1350963"/>
          </a:xfrm>
        </p:spPr>
        <p:txBody>
          <a:bodyPr>
            <a:noAutofit/>
          </a:bodyPr>
          <a:lstStyle/>
          <a:p>
            <a:br>
              <a:rPr lang="en-US" sz="5200" b="1" dirty="0">
                <a:solidFill>
                  <a:srgbClr val="002549"/>
                </a:solidFill>
                <a:latin typeface="Arial" panose="020B0604020202020204" pitchFamily="34" charset="0"/>
                <a:cs typeface="Arial" panose="020B0604020202020204" pitchFamily="34" charset="0"/>
              </a:rPr>
            </a:br>
            <a:r>
              <a:rPr lang="en-US" sz="5200" b="1" dirty="0">
                <a:solidFill>
                  <a:srgbClr val="002549"/>
                </a:solidFill>
                <a:latin typeface="Arial" panose="020B0604020202020204" pitchFamily="34" charset="0"/>
                <a:cs typeface="Arial" panose="020B0604020202020204" pitchFamily="34" charset="0"/>
              </a:rPr>
              <a:t>Protecting Your Retirement Income</a:t>
            </a:r>
          </a:p>
        </p:txBody>
      </p:sp>
      <p:sp>
        <p:nvSpPr>
          <p:cNvPr id="3" name="Subtitle 2">
            <a:extLst>
              <a:ext uri="{FF2B5EF4-FFF2-40B4-BE49-F238E27FC236}">
                <a16:creationId xmlns:a16="http://schemas.microsoft.com/office/drawing/2014/main" id="{05358D34-9CB8-A041-8A1B-C6E77B516685}"/>
              </a:ext>
            </a:extLst>
          </p:cNvPr>
          <p:cNvSpPr>
            <a:spLocks noGrp="1"/>
          </p:cNvSpPr>
          <p:nvPr>
            <p:ph type="subTitle" idx="1"/>
          </p:nvPr>
        </p:nvSpPr>
        <p:spPr>
          <a:xfrm>
            <a:off x="381000" y="3040775"/>
            <a:ext cx="7113308" cy="914400"/>
          </a:xfrm>
        </p:spPr>
        <p:txBody>
          <a:bodyPr>
            <a:noAutofit/>
          </a:bodyPr>
          <a:lstStyle/>
          <a:p>
            <a:pPr>
              <a:lnSpc>
                <a:spcPct val="100000"/>
              </a:lnSpc>
            </a:pPr>
            <a:r>
              <a:rPr lang="en-US" sz="2100" dirty="0">
                <a:solidFill>
                  <a:srgbClr val="002549"/>
                </a:solidFill>
                <a:latin typeface="Arial Narrow" panose="020B0604020202020204" pitchFamily="34" charset="0"/>
                <a:cs typeface="Arial Narrow" panose="020B0604020202020204" pitchFamily="34" charset="0"/>
              </a:rPr>
              <a:t>Transitioning from career earnings to a</a:t>
            </a:r>
            <a:br>
              <a:rPr lang="en-US" sz="2100" dirty="0">
                <a:solidFill>
                  <a:srgbClr val="002549"/>
                </a:solidFill>
                <a:latin typeface="Arial Narrow" panose="020B0604020202020204" pitchFamily="34" charset="0"/>
                <a:cs typeface="Arial Narrow" panose="020B0604020202020204" pitchFamily="34" charset="0"/>
              </a:rPr>
            </a:br>
            <a:r>
              <a:rPr lang="en-US" sz="2100" dirty="0">
                <a:solidFill>
                  <a:srgbClr val="002549"/>
                </a:solidFill>
                <a:latin typeface="Arial Narrow" panose="020B0604020202020204" pitchFamily="34" charset="0"/>
                <a:cs typeface="Arial Narrow" panose="020B0604020202020204" pitchFamily="34" charset="0"/>
              </a:rPr>
              <a:t> Lifetime Check by </a:t>
            </a:r>
            <a:r>
              <a:rPr lang="en-US" sz="2100" dirty="0" err="1">
                <a:solidFill>
                  <a:srgbClr val="002549"/>
                </a:solidFill>
                <a:latin typeface="Arial Narrow" panose="020B0604020202020204" pitchFamily="34" charset="0"/>
                <a:cs typeface="Arial Narrow" panose="020B0604020202020204" pitchFamily="34" charset="0"/>
              </a:rPr>
              <a:t>Jackson</a:t>
            </a:r>
            <a:r>
              <a:rPr lang="en-US" sz="2100" baseline="30000" dirty="0" err="1">
                <a:solidFill>
                  <a:srgbClr val="002549"/>
                </a:solidFill>
                <a:latin typeface="Arial Narrow" panose="020B0604020202020204" pitchFamily="34" charset="0"/>
                <a:cs typeface="Arial Narrow" panose="020B0604020202020204" pitchFamily="34" charset="0"/>
              </a:rPr>
              <a:t>SM</a:t>
            </a:r>
            <a:endParaRPr lang="en-US" sz="2100" dirty="0">
              <a:solidFill>
                <a:srgbClr val="002549"/>
              </a:solidFill>
              <a:latin typeface="Arial Narrow" panose="020B0604020202020204" pitchFamily="34" charset="0"/>
              <a:cs typeface="Arial Narrow" panose="020B0604020202020204" pitchFamily="34" charset="0"/>
            </a:endParaRPr>
          </a:p>
        </p:txBody>
      </p:sp>
      <p:sp>
        <p:nvSpPr>
          <p:cNvPr id="4" name="Rectangle 3">
            <a:extLst>
              <a:ext uri="{FF2B5EF4-FFF2-40B4-BE49-F238E27FC236}">
                <a16:creationId xmlns:a16="http://schemas.microsoft.com/office/drawing/2014/main" id="{CFF6A486-FB15-704E-8E04-3C78F08BE785}"/>
              </a:ext>
            </a:extLst>
          </p:cNvPr>
          <p:cNvSpPr/>
          <p:nvPr/>
        </p:nvSpPr>
        <p:spPr>
          <a:xfrm>
            <a:off x="4519192" y="6105261"/>
            <a:ext cx="4769721" cy="553998"/>
          </a:xfrm>
          <a:prstGeom prst="rect">
            <a:avLst/>
          </a:prstGeom>
        </p:spPr>
        <p:txBody>
          <a:bodyPr wrap="square">
            <a:spAutoFit/>
          </a:bodyPr>
          <a:lstStyle/>
          <a:p>
            <a:r>
              <a:rPr lang="en-US" sz="1000" dirty="0">
                <a:solidFill>
                  <a:srgbClr val="FFFFFF"/>
                </a:solidFill>
                <a:effectLst/>
                <a:latin typeface="Arial" panose="020B0604020202020204" pitchFamily="34" charset="0"/>
                <a:cs typeface="Arial" panose="020B0604020202020204" pitchFamily="34" charset="0"/>
              </a:rPr>
              <a:t>Jackson</a:t>
            </a:r>
            <a:r>
              <a:rPr lang="en-US" sz="1000" baseline="30000" dirty="0">
                <a:solidFill>
                  <a:srgbClr val="FFFFFF"/>
                </a:solidFill>
                <a:effectLst/>
                <a:latin typeface="Arial" panose="020B0604020202020204" pitchFamily="34" charset="0"/>
                <a:cs typeface="Arial" panose="020B0604020202020204" pitchFamily="34" charset="0"/>
              </a:rPr>
              <a:t>®</a:t>
            </a:r>
            <a:r>
              <a:rPr lang="en-US" sz="1000" dirty="0">
                <a:solidFill>
                  <a:srgbClr val="FFFFFF"/>
                </a:solidFill>
                <a:effectLst/>
                <a:latin typeface="Arial" panose="020B0604020202020204" pitchFamily="34" charset="0"/>
                <a:cs typeface="Arial" panose="020B0604020202020204" pitchFamily="34" charset="0"/>
              </a:rPr>
              <a:t> is the marketing name for Jackson National Life Insurance Company</a:t>
            </a:r>
            <a:r>
              <a:rPr lang="en-US" sz="1000" baseline="30000" dirty="0">
                <a:solidFill>
                  <a:srgbClr val="FFFFFF"/>
                </a:solidFill>
                <a:effectLst/>
                <a:latin typeface="Arial" panose="020B0604020202020204" pitchFamily="34" charset="0"/>
                <a:cs typeface="Arial" panose="020B0604020202020204" pitchFamily="34" charset="0"/>
              </a:rPr>
              <a:t>®</a:t>
            </a:r>
            <a:r>
              <a:rPr lang="en-US" sz="1000" dirty="0">
                <a:solidFill>
                  <a:srgbClr val="FFFFFF"/>
                </a:solidFill>
                <a:effectLst/>
                <a:latin typeface="Arial" panose="020B0604020202020204" pitchFamily="34" charset="0"/>
                <a:cs typeface="Arial" panose="020B0604020202020204" pitchFamily="34" charset="0"/>
              </a:rPr>
              <a:t> (Home Office: Lansing, Michigan) and Jackson National Life Insurance Company of New York</a:t>
            </a:r>
            <a:r>
              <a:rPr lang="en-US" sz="1000" baseline="30000" dirty="0">
                <a:solidFill>
                  <a:srgbClr val="FFFFFF"/>
                </a:solidFill>
                <a:effectLst/>
                <a:latin typeface="Arial" panose="020B0604020202020204" pitchFamily="34" charset="0"/>
                <a:cs typeface="Arial" panose="020B0604020202020204" pitchFamily="34" charset="0"/>
              </a:rPr>
              <a:t>®</a:t>
            </a:r>
            <a:r>
              <a:rPr lang="en-US" sz="1000" dirty="0">
                <a:solidFill>
                  <a:srgbClr val="FFFFFF"/>
                </a:solidFill>
                <a:effectLst/>
                <a:latin typeface="Arial" panose="020B0604020202020204" pitchFamily="34" charset="0"/>
                <a:cs typeface="Arial" panose="020B0604020202020204" pitchFamily="34" charset="0"/>
              </a:rPr>
              <a:t> (Home Office: Purchase, New York).</a:t>
            </a:r>
          </a:p>
        </p:txBody>
      </p:sp>
      <p:pic>
        <p:nvPicPr>
          <p:cNvPr id="20" name="Picture 19">
            <a:extLst>
              <a:ext uri="{FF2B5EF4-FFF2-40B4-BE49-F238E27FC236}">
                <a16:creationId xmlns:a16="http://schemas.microsoft.com/office/drawing/2014/main" id="{81C82537-81A4-7144-863B-BBDD0062A6F8}"/>
              </a:ext>
            </a:extLst>
          </p:cNvPr>
          <p:cNvPicPr>
            <a:picLocks noChangeAspect="1"/>
          </p:cNvPicPr>
          <p:nvPr/>
        </p:nvPicPr>
        <p:blipFill>
          <a:blip r:embed="rId4"/>
          <a:stretch>
            <a:fillRect/>
          </a:stretch>
        </p:blipFill>
        <p:spPr>
          <a:xfrm>
            <a:off x="10024205" y="6175526"/>
            <a:ext cx="1892300" cy="450547"/>
          </a:xfrm>
          <a:prstGeom prst="rect">
            <a:avLst/>
          </a:prstGeom>
        </p:spPr>
      </p:pic>
      <p:sp>
        <p:nvSpPr>
          <p:cNvPr id="9" name="TextBox 8">
            <a:extLst>
              <a:ext uri="{FF2B5EF4-FFF2-40B4-BE49-F238E27FC236}">
                <a16:creationId xmlns:a16="http://schemas.microsoft.com/office/drawing/2014/main" id="{D781A2C1-1D5A-AD45-A9B6-5C94C45C9ABE}"/>
              </a:ext>
            </a:extLst>
          </p:cNvPr>
          <p:cNvSpPr txBox="1"/>
          <p:nvPr/>
        </p:nvSpPr>
        <p:spPr>
          <a:xfrm>
            <a:off x="125268" y="6543843"/>
            <a:ext cx="1783755" cy="230832"/>
          </a:xfrm>
          <a:prstGeom prst="rect">
            <a:avLst/>
          </a:prstGeom>
          <a:noFill/>
        </p:spPr>
        <p:txBody>
          <a:bodyPr wrap="square" rtlCol="0">
            <a:spAutoFit/>
          </a:bodyPr>
          <a:lstStyle/>
          <a:p>
            <a:r>
              <a:rPr lang="en-US" sz="900" spc="30" dirty="0">
                <a:solidFill>
                  <a:schemeClr val="bg1"/>
                </a:solidFill>
                <a:latin typeface="Arial" panose="020B0604020202020204" pitchFamily="34" charset="0"/>
                <a:cs typeface="Arial" panose="020B0604020202020204" pitchFamily="34" charset="0"/>
              </a:rPr>
              <a:t>CMV18767PPT 04/20</a:t>
            </a:r>
            <a:endParaRPr lang="en-US" sz="1100" spc="30"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9007B3F-8AC9-824B-8D10-A8B6FF97F860}"/>
              </a:ext>
            </a:extLst>
          </p:cNvPr>
          <p:cNvPicPr>
            <a:picLocks noChangeAspect="1"/>
          </p:cNvPicPr>
          <p:nvPr/>
        </p:nvPicPr>
        <p:blipFill>
          <a:blip r:embed="rId5"/>
          <a:stretch>
            <a:fillRect/>
          </a:stretch>
        </p:blipFill>
        <p:spPr>
          <a:xfrm>
            <a:off x="212461" y="6146259"/>
            <a:ext cx="3454400" cy="368300"/>
          </a:xfrm>
          <a:prstGeom prst="rect">
            <a:avLst/>
          </a:prstGeom>
        </p:spPr>
      </p:pic>
    </p:spTree>
    <p:extLst>
      <p:ext uri="{BB962C8B-B14F-4D97-AF65-F5344CB8AC3E}">
        <p14:creationId xmlns:p14="http://schemas.microsoft.com/office/powerpoint/2010/main" val="2324361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A3CB7C-AFE5-0941-9E68-5CB4CA5A2162}"/>
              </a:ext>
            </a:extLst>
          </p:cNvPr>
          <p:cNvPicPr>
            <a:picLocks noChangeAspect="1"/>
          </p:cNvPicPr>
          <p:nvPr/>
        </p:nvPicPr>
        <p:blipFill rotWithShape="1">
          <a:blip r:embed="rId3"/>
          <a:srcRect l="9343" t="3127" r="8791" b="6819"/>
          <a:stretch/>
        </p:blipFill>
        <p:spPr>
          <a:xfrm>
            <a:off x="6900418" y="1703710"/>
            <a:ext cx="4911365" cy="3195686"/>
          </a:xfrm>
          <a:prstGeom prst="rect">
            <a:avLst/>
          </a:prstGeom>
        </p:spPr>
      </p:pic>
      <p:sp>
        <p:nvSpPr>
          <p:cNvPr id="10" name="Rectangle 9">
            <a:extLst>
              <a:ext uri="{FF2B5EF4-FFF2-40B4-BE49-F238E27FC236}">
                <a16:creationId xmlns:a16="http://schemas.microsoft.com/office/drawing/2014/main" id="{2F815680-0A27-7143-A4A4-7F014BABB136}"/>
              </a:ext>
            </a:extLst>
          </p:cNvPr>
          <p:cNvSpPr/>
          <p:nvPr/>
        </p:nvSpPr>
        <p:spPr>
          <a:xfrm>
            <a:off x="117491" y="6088916"/>
            <a:ext cx="6096000" cy="261610"/>
          </a:xfrm>
          <a:prstGeom prst="rect">
            <a:avLst/>
          </a:prstGeom>
        </p:spPr>
        <p:txBody>
          <a:bodyPr>
            <a:spAutoFit/>
          </a:bodyPr>
          <a:lstStyle/>
          <a:p>
            <a:r>
              <a:rPr lang="en-US" sz="1100" dirty="0">
                <a:solidFill>
                  <a:schemeClr val="tx1">
                    <a:lumMod val="50000"/>
                    <a:lumOff val="50000"/>
                  </a:schemeClr>
                </a:solidFill>
                <a:latin typeface="Arial Narrow" panose="020B0604020202020204" pitchFamily="34" charset="0"/>
                <a:cs typeface="Arial Narrow" panose="020B0604020202020204" pitchFamily="34" charset="0"/>
              </a:rPr>
              <a:t>*Social Security Administration, "Learn about Social Security Programs," accessed December 2019. </a:t>
            </a:r>
          </a:p>
        </p:txBody>
      </p:sp>
      <p:sp>
        <p:nvSpPr>
          <p:cNvPr id="7" name="Title 1">
            <a:extLst>
              <a:ext uri="{FF2B5EF4-FFF2-40B4-BE49-F238E27FC236}">
                <a16:creationId xmlns:a16="http://schemas.microsoft.com/office/drawing/2014/main" id="{B0977CDB-FDA4-CB45-90F7-8CCD923F4551}"/>
              </a:ext>
            </a:extLst>
          </p:cNvPr>
          <p:cNvSpPr txBox="1">
            <a:spLocks/>
          </p:cNvSpPr>
          <p:nvPr/>
        </p:nvSpPr>
        <p:spPr>
          <a:xfrm>
            <a:off x="387284" y="651034"/>
            <a:ext cx="11423716" cy="4059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002549"/>
                </a:solidFill>
                <a:latin typeface="Arial" panose="020B0604020202020204" pitchFamily="34" charset="0"/>
                <a:cs typeface="Arial" panose="020B0604020202020204" pitchFamily="34" charset="0"/>
              </a:rPr>
              <a:t>Where Will Your Retirement Check Come From?</a:t>
            </a:r>
          </a:p>
        </p:txBody>
      </p:sp>
      <p:sp>
        <p:nvSpPr>
          <p:cNvPr id="13" name="Rectangle 12">
            <a:extLst>
              <a:ext uri="{FF2B5EF4-FFF2-40B4-BE49-F238E27FC236}">
                <a16:creationId xmlns:a16="http://schemas.microsoft.com/office/drawing/2014/main" id="{F3A72B96-B76E-784E-8B90-C541F1D89B41}"/>
              </a:ext>
            </a:extLst>
          </p:cNvPr>
          <p:cNvSpPr/>
          <p:nvPr/>
        </p:nvSpPr>
        <p:spPr>
          <a:xfrm>
            <a:off x="544790" y="2347644"/>
            <a:ext cx="5928283" cy="1949252"/>
          </a:xfrm>
          <a:prstGeom prst="rect">
            <a:avLst/>
          </a:prstGeom>
        </p:spPr>
        <p:txBody>
          <a:bodyPr wrap="square">
            <a:spAutoFit/>
          </a:bodyPr>
          <a:lstStyle/>
          <a:p>
            <a:pPr>
              <a:spcAft>
                <a:spcPts val="1000"/>
              </a:spcAft>
            </a:pPr>
            <a:r>
              <a:rPr lang="en-US" sz="2400" b="1" dirty="0">
                <a:solidFill>
                  <a:srgbClr val="002549"/>
                </a:solidFill>
                <a:effectLst/>
                <a:latin typeface="Arial Narrow" panose="020B0604020202020204" pitchFamily="34" charset="0"/>
                <a:cs typeface="Arial Narrow" panose="020B0604020202020204" pitchFamily="34" charset="0"/>
              </a:rPr>
              <a:t>Ask yourself:</a:t>
            </a:r>
          </a:p>
          <a:p>
            <a:pPr marL="365760" indent="-365760">
              <a:spcBef>
                <a:spcPts val="1000"/>
              </a:spcBef>
              <a:buSzPct val="90000"/>
              <a:buFont typeface="+mj-lt"/>
              <a:buAutoNum type="arabicPeriod"/>
            </a:pPr>
            <a:r>
              <a:rPr lang="en-US" sz="2000" dirty="0">
                <a:solidFill>
                  <a:srgbClr val="366AA2"/>
                </a:solidFill>
                <a:latin typeface="Arial Narrow" panose="020B0604020202020204" pitchFamily="34" charset="0"/>
                <a:cs typeface="Arial Narrow" panose="020B0604020202020204" pitchFamily="34" charset="0"/>
              </a:rPr>
              <a:t>How much monthly income do I want in retirement?</a:t>
            </a:r>
          </a:p>
          <a:p>
            <a:pPr marL="365760" indent="-365760">
              <a:spcBef>
                <a:spcPts val="1200"/>
              </a:spcBef>
              <a:buSzPct val="90000"/>
              <a:buFont typeface="+mj-lt"/>
              <a:buAutoNum type="arabicPeriod"/>
            </a:pPr>
            <a:r>
              <a:rPr lang="en-US" sz="2000" dirty="0">
                <a:solidFill>
                  <a:srgbClr val="366AA2"/>
                </a:solidFill>
                <a:latin typeface="Arial Narrow" panose="020B0604020202020204" pitchFamily="34" charset="0"/>
                <a:cs typeface="Arial Narrow" panose="020B0604020202020204" pitchFamily="34" charset="0"/>
              </a:rPr>
              <a:t>How much will come from PROTECTED sources? </a:t>
            </a:r>
          </a:p>
          <a:p>
            <a:pPr marL="365760" indent="-365760">
              <a:spcBef>
                <a:spcPts val="1200"/>
              </a:spcBef>
              <a:buSzPct val="90000"/>
              <a:buFont typeface="+mj-lt"/>
              <a:buAutoNum type="arabicPeriod"/>
            </a:pPr>
            <a:r>
              <a:rPr lang="en-US" sz="2000" dirty="0">
                <a:solidFill>
                  <a:srgbClr val="366AA2"/>
                </a:solidFill>
                <a:latin typeface="Arial Narrow" panose="020B0604020202020204" pitchFamily="34" charset="0"/>
                <a:cs typeface="Arial Narrow" panose="020B0604020202020204" pitchFamily="34" charset="0"/>
              </a:rPr>
              <a:t>How much will come from UNPROTECTED investments?</a:t>
            </a:r>
          </a:p>
        </p:txBody>
      </p:sp>
      <p:sp>
        <p:nvSpPr>
          <p:cNvPr id="15" name="TextBox 14">
            <a:extLst>
              <a:ext uri="{FF2B5EF4-FFF2-40B4-BE49-F238E27FC236}">
                <a16:creationId xmlns:a16="http://schemas.microsoft.com/office/drawing/2014/main" id="{9B11B20F-0BE9-1448-A82E-CABC4B78A7E5}"/>
              </a:ext>
            </a:extLst>
          </p:cNvPr>
          <p:cNvSpPr txBox="1"/>
          <p:nvPr/>
        </p:nvSpPr>
        <p:spPr>
          <a:xfrm>
            <a:off x="544790" y="5172117"/>
            <a:ext cx="7626284" cy="369332"/>
          </a:xfrm>
          <a:prstGeom prst="rect">
            <a:avLst/>
          </a:prstGeom>
          <a:noFill/>
        </p:spPr>
        <p:txBody>
          <a:bodyPr wrap="square" rtlCol="0">
            <a:spAutoFit/>
          </a:bodyPr>
          <a:lstStyle/>
          <a:p>
            <a:r>
              <a:rPr lang="en-US" dirty="0">
                <a:solidFill>
                  <a:srgbClr val="002549"/>
                </a:solidFill>
                <a:latin typeface="Arial Narrow" panose="020B0604020202020204" pitchFamily="34" charset="0"/>
                <a:cs typeface="Arial Narrow" panose="020B0604020202020204" pitchFamily="34" charset="0"/>
              </a:rPr>
              <a:t>Social Security is estimated to replace only about 40% of the average person’s income.</a:t>
            </a:r>
            <a:r>
              <a:rPr lang="en-US" baseline="30000" dirty="0">
                <a:solidFill>
                  <a:srgbClr val="002549"/>
                </a:solidFill>
                <a:latin typeface="Arial Narrow" panose="020B0604020202020204" pitchFamily="34" charset="0"/>
                <a:cs typeface="Arial Narrow" panose="020B0604020202020204" pitchFamily="34" charset="0"/>
              </a:rPr>
              <a:t>*</a:t>
            </a:r>
            <a:endParaRPr lang="en-US" dirty="0"/>
          </a:p>
        </p:txBody>
      </p:sp>
      <p:sp>
        <p:nvSpPr>
          <p:cNvPr id="16" name="Rectangle 15">
            <a:extLst>
              <a:ext uri="{FF2B5EF4-FFF2-40B4-BE49-F238E27FC236}">
                <a16:creationId xmlns:a16="http://schemas.microsoft.com/office/drawing/2014/main" id="{A2666916-6948-2049-ADB0-46AAD928BC17}"/>
              </a:ext>
            </a:extLst>
          </p:cNvPr>
          <p:cNvSpPr/>
          <p:nvPr/>
        </p:nvSpPr>
        <p:spPr>
          <a:xfrm>
            <a:off x="0" y="-6932"/>
            <a:ext cx="12192000" cy="387932"/>
          </a:xfrm>
          <a:prstGeom prst="rect">
            <a:avLst/>
          </a:prstGeom>
          <a:gradFill>
            <a:gsLst>
              <a:gs pos="0">
                <a:srgbClr val="DA4233"/>
              </a:gs>
              <a:gs pos="98000">
                <a:srgbClr val="8118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037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C7B56F-7BF3-1143-942F-1F36B1F6FCC0}"/>
              </a:ext>
            </a:extLst>
          </p:cNvPr>
          <p:cNvPicPr>
            <a:picLocks noGrp="1" noChangeAspect="1"/>
          </p:cNvPicPr>
          <p:nvPr>
            <p:ph idx="1"/>
          </p:nvPr>
        </p:nvPicPr>
        <p:blipFill rotWithShape="1">
          <a:blip r:embed="rId3"/>
          <a:srcRect l="5222" t="22679" r="3493" b="6096"/>
          <a:stretch/>
        </p:blipFill>
        <p:spPr>
          <a:xfrm>
            <a:off x="2118322" y="1523674"/>
            <a:ext cx="7711463" cy="3611426"/>
          </a:xfrm>
        </p:spPr>
      </p:pic>
      <p:sp>
        <p:nvSpPr>
          <p:cNvPr id="9" name="Rectangle 8">
            <a:extLst>
              <a:ext uri="{FF2B5EF4-FFF2-40B4-BE49-F238E27FC236}">
                <a16:creationId xmlns:a16="http://schemas.microsoft.com/office/drawing/2014/main" id="{8CD4A6F7-F69F-2A4D-8A3C-4624F4537512}"/>
              </a:ext>
            </a:extLst>
          </p:cNvPr>
          <p:cNvSpPr/>
          <p:nvPr/>
        </p:nvSpPr>
        <p:spPr>
          <a:xfrm>
            <a:off x="117491" y="5479588"/>
            <a:ext cx="11693509" cy="938719"/>
          </a:xfrm>
          <a:prstGeom prst="rect">
            <a:avLst/>
          </a:prstGeom>
        </p:spPr>
        <p:txBody>
          <a:bodyPr wrap="square">
            <a:spAutoFit/>
          </a:bodyPr>
          <a:lstStyle/>
          <a:p>
            <a:r>
              <a:rPr lang="en-US" sz="1100" dirty="0">
                <a:solidFill>
                  <a:schemeClr val="tx1">
                    <a:lumMod val="50000"/>
                    <a:lumOff val="50000"/>
                  </a:schemeClr>
                </a:solidFill>
                <a:latin typeface="Arial Narrow" panose="020B0604020202020204" pitchFamily="34" charset="0"/>
                <a:cs typeface="Arial Narrow" panose="020B0604020202020204" pitchFamily="34" charset="0"/>
              </a:rPr>
              <a:t>Source: 70% MSCI World Index, 30% Bank of America Merrill Lynch U.S. Treasury Index. The MSCI World Index is a broad global equity benchmark that represents large and mid-cap equity performance across 23 developed markets countries. The MSCI World Index is unmanaged and not available for direct investment. The Bank of America Merrill Lynch U.S. Treasury Index is an unmanaged index that tracks the performance of the direct sovereign debt of the U.S. Government and is not available for direct investment. This chart is hypothetical, for illustrative purposes only. </a:t>
            </a:r>
          </a:p>
          <a:p>
            <a:r>
              <a:rPr lang="en-US" sz="1100" b="1" dirty="0">
                <a:solidFill>
                  <a:schemeClr val="tx1">
                    <a:lumMod val="50000"/>
                    <a:lumOff val="50000"/>
                  </a:schemeClr>
                </a:solidFill>
                <a:latin typeface="Arial Narrow" panose="020B0604020202020204" pitchFamily="34" charset="0"/>
                <a:cs typeface="Arial Narrow" panose="020B0604020202020204" pitchFamily="34" charset="0"/>
              </a:rPr>
              <a:t>This hypothetical is designed to illustrate two investors retiring at different times - one in an up market and one in a down market. It is not representative of the past or future performance of any product. Past performance is no guarantee of future results. An investment cannot be made directly into an index. </a:t>
            </a:r>
          </a:p>
        </p:txBody>
      </p:sp>
      <p:sp>
        <p:nvSpPr>
          <p:cNvPr id="7" name="Title 1">
            <a:extLst>
              <a:ext uri="{FF2B5EF4-FFF2-40B4-BE49-F238E27FC236}">
                <a16:creationId xmlns:a16="http://schemas.microsoft.com/office/drawing/2014/main" id="{E21258A2-E094-354B-9210-AF881B7E80EB}"/>
              </a:ext>
            </a:extLst>
          </p:cNvPr>
          <p:cNvSpPr txBox="1">
            <a:spLocks/>
          </p:cNvSpPr>
          <p:nvPr/>
        </p:nvSpPr>
        <p:spPr>
          <a:xfrm>
            <a:off x="387284" y="651034"/>
            <a:ext cx="11423716" cy="4059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002549"/>
                </a:solidFill>
                <a:latin typeface="Arial" panose="020B0604020202020204" pitchFamily="34" charset="0"/>
                <a:cs typeface="Arial" panose="020B0604020202020204" pitchFamily="34" charset="0"/>
              </a:rPr>
              <a:t>Protecting Income Against Market Losses</a:t>
            </a:r>
          </a:p>
        </p:txBody>
      </p:sp>
      <p:sp>
        <p:nvSpPr>
          <p:cNvPr id="12" name="Rectangle 11">
            <a:extLst>
              <a:ext uri="{FF2B5EF4-FFF2-40B4-BE49-F238E27FC236}">
                <a16:creationId xmlns:a16="http://schemas.microsoft.com/office/drawing/2014/main" id="{FD92AB65-04BC-294F-AADF-045EED81A637}"/>
              </a:ext>
            </a:extLst>
          </p:cNvPr>
          <p:cNvSpPr/>
          <p:nvPr/>
        </p:nvSpPr>
        <p:spPr>
          <a:xfrm>
            <a:off x="2118322" y="1260540"/>
            <a:ext cx="7502334" cy="400110"/>
          </a:xfrm>
          <a:prstGeom prst="rect">
            <a:avLst/>
          </a:prstGeom>
        </p:spPr>
        <p:txBody>
          <a:bodyPr wrap="square">
            <a:spAutoFit/>
          </a:bodyPr>
          <a:lstStyle/>
          <a:p>
            <a:pPr algn="ctr">
              <a:spcAft>
                <a:spcPts val="1000"/>
              </a:spcAft>
            </a:pPr>
            <a:r>
              <a:rPr lang="en-US" sz="2000" b="1" dirty="0">
                <a:solidFill>
                  <a:srgbClr val="366AA2"/>
                </a:solidFill>
                <a:latin typeface="Arial Narrow" panose="020B0604020202020204" pitchFamily="34" charset="0"/>
                <a:cs typeface="Arial Narrow" panose="020B0604020202020204" pitchFamily="34" charset="0"/>
              </a:rPr>
              <a:t>Market Cycles Matter</a:t>
            </a:r>
          </a:p>
        </p:txBody>
      </p:sp>
      <p:sp>
        <p:nvSpPr>
          <p:cNvPr id="13" name="Rectangle 12">
            <a:extLst>
              <a:ext uri="{FF2B5EF4-FFF2-40B4-BE49-F238E27FC236}">
                <a16:creationId xmlns:a16="http://schemas.microsoft.com/office/drawing/2014/main" id="{320AC8A8-BE0E-B24B-AE6B-1A5DED6A307F}"/>
              </a:ext>
            </a:extLst>
          </p:cNvPr>
          <p:cNvSpPr/>
          <p:nvPr/>
        </p:nvSpPr>
        <p:spPr>
          <a:xfrm>
            <a:off x="0" y="-6932"/>
            <a:ext cx="12192000" cy="387932"/>
          </a:xfrm>
          <a:prstGeom prst="rect">
            <a:avLst/>
          </a:prstGeom>
          <a:gradFill>
            <a:gsLst>
              <a:gs pos="0">
                <a:srgbClr val="DA4233"/>
              </a:gs>
              <a:gs pos="98000">
                <a:srgbClr val="8118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6E26887-75DC-134C-81CC-C3C1FB537FA1}"/>
              </a:ext>
            </a:extLst>
          </p:cNvPr>
          <p:cNvSpPr/>
          <p:nvPr/>
        </p:nvSpPr>
        <p:spPr>
          <a:xfrm>
            <a:off x="117491" y="5266275"/>
            <a:ext cx="8161507" cy="261610"/>
          </a:xfrm>
          <a:prstGeom prst="rect">
            <a:avLst/>
          </a:prstGeom>
        </p:spPr>
        <p:txBody>
          <a:bodyPr wrap="square">
            <a:spAutoFit/>
          </a:bodyPr>
          <a:lstStyle/>
          <a:p>
            <a:pPr>
              <a:spcAft>
                <a:spcPts val="1000"/>
              </a:spcAft>
            </a:pPr>
            <a:r>
              <a:rPr lang="en-US" sz="1100" b="1" dirty="0">
                <a:solidFill>
                  <a:schemeClr val="tx1">
                    <a:lumMod val="50000"/>
                    <a:lumOff val="50000"/>
                  </a:schemeClr>
                </a:solidFill>
                <a:latin typeface="Arial Narrow" panose="020B0604020202020204" pitchFamily="34" charset="0"/>
                <a:cs typeface="Arial Narrow" panose="020B0604020202020204" pitchFamily="34" charset="0"/>
              </a:rPr>
              <a:t>Hypothetical example assumes a 70/30 portfolio with $100,000 starting value and 4% per year withdrawal adjusted for inflation over 15 years.</a:t>
            </a:r>
          </a:p>
        </p:txBody>
      </p:sp>
    </p:spTree>
    <p:extLst>
      <p:ext uri="{BB962C8B-B14F-4D97-AF65-F5344CB8AC3E}">
        <p14:creationId xmlns:p14="http://schemas.microsoft.com/office/powerpoint/2010/main" val="99121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0977CDB-FDA4-CB45-90F7-8CCD923F4551}"/>
              </a:ext>
            </a:extLst>
          </p:cNvPr>
          <p:cNvSpPr txBox="1">
            <a:spLocks/>
          </p:cNvSpPr>
          <p:nvPr/>
        </p:nvSpPr>
        <p:spPr>
          <a:xfrm>
            <a:off x="387284" y="651034"/>
            <a:ext cx="11423716" cy="4059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002549"/>
                </a:solidFill>
                <a:latin typeface="Arial" panose="020B0604020202020204" pitchFamily="34" charset="0"/>
                <a:cs typeface="Arial" panose="020B0604020202020204" pitchFamily="34" charset="0"/>
              </a:rPr>
              <a:t>What Are Your Options in Market Downturns?</a:t>
            </a:r>
          </a:p>
        </p:txBody>
      </p:sp>
      <p:sp>
        <p:nvSpPr>
          <p:cNvPr id="15" name="TextBox 14">
            <a:extLst>
              <a:ext uri="{FF2B5EF4-FFF2-40B4-BE49-F238E27FC236}">
                <a16:creationId xmlns:a16="http://schemas.microsoft.com/office/drawing/2014/main" id="{9B11B20F-0BE9-1448-A82E-CABC4B78A7E5}"/>
              </a:ext>
            </a:extLst>
          </p:cNvPr>
          <p:cNvSpPr txBox="1"/>
          <p:nvPr/>
        </p:nvSpPr>
        <p:spPr>
          <a:xfrm>
            <a:off x="849590" y="5788393"/>
            <a:ext cx="9020274" cy="369332"/>
          </a:xfrm>
          <a:prstGeom prst="rect">
            <a:avLst/>
          </a:prstGeom>
          <a:noFill/>
        </p:spPr>
        <p:txBody>
          <a:bodyPr wrap="square" rtlCol="0">
            <a:spAutoFit/>
          </a:bodyPr>
          <a:lstStyle/>
          <a:p>
            <a:r>
              <a:rPr lang="en-US" dirty="0">
                <a:solidFill>
                  <a:srgbClr val="002549"/>
                </a:solidFill>
                <a:latin typeface="Arial Narrow" panose="020B0604020202020204" pitchFamily="34" charset="0"/>
                <a:cs typeface="Arial Narrow" panose="020B0604020202020204" pitchFamily="34" charset="0"/>
              </a:rPr>
              <a:t>What if you could take a portion of your unprotected investments and turn that into protected income? </a:t>
            </a:r>
          </a:p>
        </p:txBody>
      </p:sp>
      <p:pic>
        <p:nvPicPr>
          <p:cNvPr id="9" name="Content Placeholder 4">
            <a:extLst>
              <a:ext uri="{FF2B5EF4-FFF2-40B4-BE49-F238E27FC236}">
                <a16:creationId xmlns:a16="http://schemas.microsoft.com/office/drawing/2014/main" id="{48249311-6B41-B945-9B12-F98DAFD1FFD6}"/>
              </a:ext>
            </a:extLst>
          </p:cNvPr>
          <p:cNvPicPr>
            <a:picLocks noGrp="1" noChangeAspect="1"/>
          </p:cNvPicPr>
          <p:nvPr>
            <p:ph idx="1"/>
          </p:nvPr>
        </p:nvPicPr>
        <p:blipFill rotWithShape="1">
          <a:blip r:embed="rId3"/>
          <a:srcRect l="9921" t="3678" r="9733" b="3969"/>
          <a:stretch/>
        </p:blipFill>
        <p:spPr>
          <a:xfrm>
            <a:off x="5581057" y="1800450"/>
            <a:ext cx="5910606" cy="3866245"/>
          </a:xfrm>
        </p:spPr>
      </p:pic>
      <p:sp>
        <p:nvSpPr>
          <p:cNvPr id="17" name="Rectangle 16">
            <a:extLst>
              <a:ext uri="{FF2B5EF4-FFF2-40B4-BE49-F238E27FC236}">
                <a16:creationId xmlns:a16="http://schemas.microsoft.com/office/drawing/2014/main" id="{F8FCAC8A-5E2D-B440-82E9-7200FDFFEDB3}"/>
              </a:ext>
            </a:extLst>
          </p:cNvPr>
          <p:cNvSpPr/>
          <p:nvPr/>
        </p:nvSpPr>
        <p:spPr>
          <a:xfrm>
            <a:off x="849591" y="2578583"/>
            <a:ext cx="3533874" cy="2400657"/>
          </a:xfrm>
          <a:prstGeom prst="rect">
            <a:avLst/>
          </a:prstGeom>
        </p:spPr>
        <p:txBody>
          <a:bodyPr wrap="square">
            <a:spAutoFit/>
          </a:bodyPr>
          <a:lstStyle/>
          <a:p>
            <a:pPr algn="ctr"/>
            <a:r>
              <a:rPr lang="en-US" sz="2000" b="1" dirty="0">
                <a:solidFill>
                  <a:srgbClr val="002549"/>
                </a:solidFill>
                <a:latin typeface="Arial Narrow" panose="020B0604020202020204" pitchFamily="34" charset="0"/>
                <a:cs typeface="Arial Narrow" panose="020B0604020202020204" pitchFamily="34" charset="0"/>
              </a:rPr>
              <a:t>CONTINUE SPENDING</a:t>
            </a:r>
            <a:br>
              <a:rPr lang="en-US" sz="2000" b="1" dirty="0">
                <a:solidFill>
                  <a:srgbClr val="366AA2"/>
                </a:solidFill>
                <a:latin typeface="Arial Narrow" panose="020B0604020202020204" pitchFamily="34" charset="0"/>
                <a:cs typeface="Arial Narrow" panose="020B0604020202020204" pitchFamily="34" charset="0"/>
              </a:rPr>
            </a:br>
            <a:r>
              <a:rPr lang="en-US" sz="2000" dirty="0">
                <a:solidFill>
                  <a:srgbClr val="366AA2"/>
                </a:solidFill>
                <a:latin typeface="Arial Narrow" panose="020B0604020202020204" pitchFamily="34" charset="0"/>
                <a:cs typeface="Arial Narrow" panose="020B0604020202020204" pitchFamily="34" charset="0"/>
              </a:rPr>
              <a:t>at the same rate and increase your risk of running out of money</a:t>
            </a:r>
          </a:p>
          <a:p>
            <a:pPr algn="ctr">
              <a:spcBef>
                <a:spcPts val="1800"/>
              </a:spcBef>
              <a:spcAft>
                <a:spcPts val="1800"/>
              </a:spcAft>
            </a:pPr>
            <a:r>
              <a:rPr lang="en-US" sz="2000" b="1" dirty="0">
                <a:solidFill>
                  <a:srgbClr val="366AA2"/>
                </a:solidFill>
                <a:latin typeface="Arial Narrow" panose="020B0604020202020204" pitchFamily="34" charset="0"/>
                <a:cs typeface="Arial Narrow" panose="020B0604020202020204" pitchFamily="34" charset="0"/>
              </a:rPr>
              <a:t>OR</a:t>
            </a:r>
          </a:p>
          <a:p>
            <a:pPr algn="ctr"/>
            <a:r>
              <a:rPr lang="en-US" sz="2000" b="1" dirty="0">
                <a:solidFill>
                  <a:srgbClr val="002549"/>
                </a:solidFill>
                <a:latin typeface="Arial Narrow" panose="020B0604020202020204" pitchFamily="34" charset="0"/>
                <a:cs typeface="Arial Narrow" panose="020B0604020202020204" pitchFamily="34" charset="0"/>
              </a:rPr>
              <a:t>REDUCE SPENDING</a:t>
            </a:r>
            <a:br>
              <a:rPr lang="en-US" sz="2000" b="1" dirty="0">
                <a:solidFill>
                  <a:srgbClr val="366AA2"/>
                </a:solidFill>
                <a:latin typeface="Arial Narrow" panose="020B0604020202020204" pitchFamily="34" charset="0"/>
                <a:cs typeface="Arial Narrow" panose="020B0604020202020204" pitchFamily="34" charset="0"/>
              </a:rPr>
            </a:br>
            <a:r>
              <a:rPr lang="en-US" sz="2000" dirty="0">
                <a:solidFill>
                  <a:srgbClr val="366AA2"/>
                </a:solidFill>
                <a:latin typeface="Arial Narrow" panose="020B0604020202020204" pitchFamily="34" charset="0"/>
                <a:cs typeface="Arial Narrow" panose="020B0604020202020204" pitchFamily="34" charset="0"/>
              </a:rPr>
              <a:t>and make lifestyle changes</a:t>
            </a:r>
          </a:p>
        </p:txBody>
      </p:sp>
      <p:cxnSp>
        <p:nvCxnSpPr>
          <p:cNvPr id="4" name="Straight Connector 3">
            <a:extLst>
              <a:ext uri="{FF2B5EF4-FFF2-40B4-BE49-F238E27FC236}">
                <a16:creationId xmlns:a16="http://schemas.microsoft.com/office/drawing/2014/main" id="{EC0E6829-AF85-5945-A9AC-1DFBB581DEA7}"/>
              </a:ext>
            </a:extLst>
          </p:cNvPr>
          <p:cNvCxnSpPr>
            <a:cxnSpLocks/>
          </p:cNvCxnSpPr>
          <p:nvPr/>
        </p:nvCxnSpPr>
        <p:spPr>
          <a:xfrm>
            <a:off x="5008389" y="1800450"/>
            <a:ext cx="0" cy="38383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EB3E7FB-C524-ED42-996C-B46332E3D325}"/>
              </a:ext>
            </a:extLst>
          </p:cNvPr>
          <p:cNvSpPr/>
          <p:nvPr/>
        </p:nvSpPr>
        <p:spPr>
          <a:xfrm>
            <a:off x="0" y="-6932"/>
            <a:ext cx="12192000" cy="387932"/>
          </a:xfrm>
          <a:prstGeom prst="rect">
            <a:avLst/>
          </a:prstGeom>
          <a:gradFill>
            <a:gsLst>
              <a:gs pos="0">
                <a:srgbClr val="DA4233"/>
              </a:gs>
              <a:gs pos="98000">
                <a:srgbClr val="8118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5CABDBF-5400-A041-83B7-74D2CDE765F1}"/>
              </a:ext>
            </a:extLst>
          </p:cNvPr>
          <p:cNvSpPr/>
          <p:nvPr/>
        </p:nvSpPr>
        <p:spPr>
          <a:xfrm>
            <a:off x="849591" y="1741824"/>
            <a:ext cx="3533874" cy="400110"/>
          </a:xfrm>
          <a:prstGeom prst="rect">
            <a:avLst/>
          </a:prstGeom>
        </p:spPr>
        <p:txBody>
          <a:bodyPr wrap="square">
            <a:spAutoFit/>
          </a:bodyPr>
          <a:lstStyle/>
          <a:p>
            <a:pPr algn="ctr"/>
            <a:r>
              <a:rPr lang="en-US" sz="2000" b="1" dirty="0">
                <a:solidFill>
                  <a:srgbClr val="002549"/>
                </a:solidFill>
                <a:latin typeface="Arial Narrow" panose="020B0604020202020204" pitchFamily="34" charset="0"/>
                <a:cs typeface="Arial Narrow" panose="020B0604020202020204" pitchFamily="34" charset="0"/>
              </a:rPr>
              <a:t>It could be a difficult choice:</a:t>
            </a:r>
          </a:p>
        </p:txBody>
      </p:sp>
      <p:sp>
        <p:nvSpPr>
          <p:cNvPr id="2" name="TextBox 1">
            <a:extLst>
              <a:ext uri="{FF2B5EF4-FFF2-40B4-BE49-F238E27FC236}">
                <a16:creationId xmlns:a16="http://schemas.microsoft.com/office/drawing/2014/main" id="{B0E95059-E38F-48EE-A0E8-15FD46D4EA0C}"/>
              </a:ext>
            </a:extLst>
          </p:cNvPr>
          <p:cNvSpPr txBox="1"/>
          <p:nvPr/>
        </p:nvSpPr>
        <p:spPr>
          <a:xfrm>
            <a:off x="153618" y="6071615"/>
            <a:ext cx="10867761" cy="430887"/>
          </a:xfrm>
          <a:prstGeom prst="rect">
            <a:avLst/>
          </a:prstGeom>
          <a:noFill/>
        </p:spPr>
        <p:txBody>
          <a:bodyPr wrap="square" rtlCol="0">
            <a:spAutoFit/>
          </a:bodyPr>
          <a:lstStyle/>
          <a:p>
            <a:r>
              <a:rPr lang="en-US" sz="1100" dirty="0">
                <a:solidFill>
                  <a:schemeClr val="tx1">
                    <a:lumMod val="50000"/>
                    <a:lumOff val="50000"/>
                  </a:schemeClr>
                </a:solidFill>
                <a:latin typeface="Arial Narrow" panose="020B0606020202030204" pitchFamily="34" charset="0"/>
              </a:rPr>
              <a:t>Guarantees are backed by the claims-paying ability of Jackson National Life Insurance Company or Jackson National Life Insurance Company of New York and do not apply to the principal amount or investment performance of the separate account or its underlying investments.</a:t>
            </a:r>
          </a:p>
        </p:txBody>
      </p:sp>
    </p:spTree>
    <p:extLst>
      <p:ext uri="{BB962C8B-B14F-4D97-AF65-F5344CB8AC3E}">
        <p14:creationId xmlns:p14="http://schemas.microsoft.com/office/powerpoint/2010/main" val="255733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6973B3-9F92-A544-94E7-167CD20DD71B}"/>
              </a:ext>
            </a:extLst>
          </p:cNvPr>
          <p:cNvSpPr/>
          <p:nvPr/>
        </p:nvSpPr>
        <p:spPr>
          <a:xfrm>
            <a:off x="6927917" y="4384471"/>
            <a:ext cx="4883084" cy="2292935"/>
          </a:xfrm>
          <a:prstGeom prst="rect">
            <a:avLst/>
          </a:prstGeom>
        </p:spPr>
        <p:txBody>
          <a:bodyPr wrap="square">
            <a:spAutoFit/>
          </a:bodyPr>
          <a:lstStyle/>
          <a:p>
            <a:r>
              <a:rPr lang="en-US" sz="1100" b="1" dirty="0">
                <a:solidFill>
                  <a:schemeClr val="tx1">
                    <a:lumMod val="50000"/>
                    <a:lumOff val="50000"/>
                  </a:schemeClr>
                </a:solidFill>
                <a:latin typeface="Arial Narrow" panose="020B0606020202030204" pitchFamily="34" charset="0"/>
              </a:rPr>
              <a:t>Past performance is no guarantee of future results.</a:t>
            </a:r>
          </a:p>
          <a:p>
            <a:endParaRPr lang="en-US" sz="1100" b="1" dirty="0">
              <a:solidFill>
                <a:schemeClr val="tx1">
                  <a:lumMod val="50000"/>
                  <a:lumOff val="50000"/>
                </a:schemeClr>
              </a:solidFill>
              <a:latin typeface="Arial Narrow" panose="020B0606020202030204" pitchFamily="34" charset="0"/>
            </a:endParaRPr>
          </a:p>
          <a:p>
            <a:r>
              <a:rPr lang="en-US" sz="1100" dirty="0">
                <a:solidFill>
                  <a:schemeClr val="tx1">
                    <a:lumMod val="50000"/>
                    <a:lumOff val="50000"/>
                  </a:schemeClr>
                </a:solidFill>
                <a:latin typeface="Arial Narrow" panose="020B0604020202020204" pitchFamily="34" charset="0"/>
                <a:cs typeface="Arial Narrow" panose="020B0604020202020204" pitchFamily="34" charset="0"/>
              </a:rPr>
              <a:t>Source: Ibbotson Associates SBBI Data, Ibbotson SBBI US Large Stock Index for the 94-year period ending 12/31/2019. ©2020 Morningstar, Inc. All rights reserved. Used with permission. Ibbotson Associates, as of January 2020.</a:t>
            </a:r>
          </a:p>
          <a:p>
            <a:r>
              <a:rPr lang="en-US" sz="1100" dirty="0">
                <a:solidFill>
                  <a:schemeClr val="tx1">
                    <a:lumMod val="50000"/>
                    <a:lumOff val="50000"/>
                  </a:schemeClr>
                </a:solidFill>
                <a:latin typeface="Arial Narrow" panose="020B0604020202020204" pitchFamily="34" charset="0"/>
                <a:cs typeface="Arial Narrow" panose="020B0604020202020204" pitchFamily="34" charset="0"/>
              </a:rPr>
              <a:t>Large company stock performance is derived from the Ibbotson SBBI US Large Stock TR and includes the re-investment of dividends with no fees assessed.</a:t>
            </a:r>
          </a:p>
          <a:p>
            <a:r>
              <a:rPr lang="en-US" sz="1100" dirty="0">
                <a:solidFill>
                  <a:schemeClr val="tx1">
                    <a:lumMod val="50000"/>
                    <a:lumOff val="50000"/>
                  </a:schemeClr>
                </a:solidFill>
                <a:latin typeface="Arial Narrow" panose="020B0604020202020204" pitchFamily="34" charset="0"/>
                <a:cs typeface="Arial Narrow" panose="020B0604020202020204" pitchFamily="34" charset="0"/>
              </a:rPr>
              <a:t>Chart is for illustrative purposes only and is not representative of the performance of any particular portfolio, security, or strategy.</a:t>
            </a:r>
          </a:p>
          <a:p>
            <a:r>
              <a:rPr lang="en-US" sz="1100" dirty="0">
                <a:solidFill>
                  <a:schemeClr val="tx1">
                    <a:lumMod val="50000"/>
                    <a:lumOff val="50000"/>
                  </a:schemeClr>
                </a:solidFill>
                <a:latin typeface="Arial Narrow" panose="020B0604020202020204" pitchFamily="34" charset="0"/>
                <a:cs typeface="Arial Narrow" panose="020B0604020202020204" pitchFamily="34" charset="0"/>
              </a:rPr>
              <a:t>An investment cannot be made directly in an index. </a:t>
            </a:r>
          </a:p>
          <a:p>
            <a:r>
              <a:rPr lang="en-US" sz="1100" dirty="0">
                <a:solidFill>
                  <a:schemeClr val="tx1">
                    <a:lumMod val="50000"/>
                    <a:lumOff val="50000"/>
                  </a:schemeClr>
                </a:solidFill>
                <a:latin typeface="Arial Narrow" panose="020B0604020202020204" pitchFamily="34" charset="0"/>
                <a:cs typeface="Arial Narrow" panose="020B0604020202020204" pitchFamily="34" charset="0"/>
              </a:rPr>
              <a:t>Lifetime income of the add-on lifetime benefits becomes effective at issue if the designated life is age 59½ at issue, or upon the contract anniversary following designated life’s 59½ birthday, provided the contract value is greater than zero and has not been annuitized.</a:t>
            </a:r>
          </a:p>
        </p:txBody>
      </p:sp>
      <p:sp>
        <p:nvSpPr>
          <p:cNvPr id="5" name="Title 1">
            <a:extLst>
              <a:ext uri="{FF2B5EF4-FFF2-40B4-BE49-F238E27FC236}">
                <a16:creationId xmlns:a16="http://schemas.microsoft.com/office/drawing/2014/main" id="{61231F9F-8EFD-8442-8A28-8B59990EF473}"/>
              </a:ext>
            </a:extLst>
          </p:cNvPr>
          <p:cNvSpPr txBox="1">
            <a:spLocks/>
          </p:cNvSpPr>
          <p:nvPr/>
        </p:nvSpPr>
        <p:spPr>
          <a:xfrm>
            <a:off x="389411" y="613326"/>
            <a:ext cx="10515600" cy="502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002549"/>
                </a:solidFill>
                <a:latin typeface="Arial" panose="020B0604020202020204" pitchFamily="34" charset="0"/>
                <a:cs typeface="Arial" panose="020B0604020202020204" pitchFamily="34" charset="0"/>
              </a:rPr>
              <a:t>Growing Your Market Potential</a:t>
            </a:r>
          </a:p>
        </p:txBody>
      </p:sp>
      <p:cxnSp>
        <p:nvCxnSpPr>
          <p:cNvPr id="9" name="Straight Connector 8">
            <a:extLst>
              <a:ext uri="{FF2B5EF4-FFF2-40B4-BE49-F238E27FC236}">
                <a16:creationId xmlns:a16="http://schemas.microsoft.com/office/drawing/2014/main" id="{0D542326-E675-174E-9CE1-640AB28C9B9B}"/>
              </a:ext>
            </a:extLst>
          </p:cNvPr>
          <p:cNvCxnSpPr>
            <a:cxnSpLocks/>
          </p:cNvCxnSpPr>
          <p:nvPr/>
        </p:nvCxnSpPr>
        <p:spPr>
          <a:xfrm flipH="1">
            <a:off x="6909063" y="4404135"/>
            <a:ext cx="18854" cy="22121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17E90EB-9D09-954A-8604-33B5AB5A97CE}"/>
              </a:ext>
            </a:extLst>
          </p:cNvPr>
          <p:cNvSpPr txBox="1"/>
          <p:nvPr/>
        </p:nvSpPr>
        <p:spPr>
          <a:xfrm>
            <a:off x="6927917" y="2093252"/>
            <a:ext cx="4559233" cy="2067233"/>
          </a:xfrm>
          <a:prstGeom prst="rect">
            <a:avLst/>
          </a:prstGeom>
          <a:noFill/>
        </p:spPr>
        <p:txBody>
          <a:bodyPr wrap="square" rtlCol="0">
            <a:spAutoFit/>
          </a:bodyPr>
          <a:lstStyle/>
          <a:p>
            <a:r>
              <a:rPr lang="en-US" sz="2000" b="1" dirty="0">
                <a:solidFill>
                  <a:srgbClr val="366AA2"/>
                </a:solidFill>
                <a:latin typeface="Arial Narrow" panose="020B0604020202020204" pitchFamily="34" charset="0"/>
                <a:cs typeface="Arial Narrow" panose="020B0604020202020204" pitchFamily="34" charset="0"/>
              </a:rPr>
              <a:t>Your retirement might last 30 years or more. To keep up with inflation and rising healthcare costs, market growth isn’t a luxury—it’s a necessity.</a:t>
            </a:r>
          </a:p>
          <a:p>
            <a:pPr>
              <a:spcBef>
                <a:spcPts val="1000"/>
              </a:spcBef>
            </a:pPr>
            <a:r>
              <a:rPr lang="en-US" sz="2000" b="1" dirty="0">
                <a:solidFill>
                  <a:srgbClr val="366AA2"/>
                </a:solidFill>
                <a:latin typeface="Arial Narrow" panose="020B0604020202020204" pitchFamily="34" charset="0"/>
                <a:cs typeface="Arial Narrow" panose="020B0604020202020204" pitchFamily="34" charset="0"/>
              </a:rPr>
              <a:t>There’s good news for your long-term investment: </a:t>
            </a:r>
            <a:r>
              <a:rPr lang="en-US" sz="2000" b="1" dirty="0">
                <a:solidFill>
                  <a:srgbClr val="002549"/>
                </a:solidFill>
                <a:latin typeface="Arial Narrow" panose="020B0604020202020204" pitchFamily="34" charset="0"/>
                <a:cs typeface="Arial Narrow" panose="020B0604020202020204" pitchFamily="34" charset="0"/>
              </a:rPr>
              <a:t>History has been on your side.</a:t>
            </a:r>
          </a:p>
        </p:txBody>
      </p:sp>
      <p:sp>
        <p:nvSpPr>
          <p:cNvPr id="14" name="Rectangle 13">
            <a:extLst>
              <a:ext uri="{FF2B5EF4-FFF2-40B4-BE49-F238E27FC236}">
                <a16:creationId xmlns:a16="http://schemas.microsoft.com/office/drawing/2014/main" id="{8884FBFE-EA54-D04F-9CE9-7C2F5CBD0FFF}"/>
              </a:ext>
            </a:extLst>
          </p:cNvPr>
          <p:cNvSpPr/>
          <p:nvPr/>
        </p:nvSpPr>
        <p:spPr>
          <a:xfrm>
            <a:off x="0" y="-6932"/>
            <a:ext cx="12192000" cy="387932"/>
          </a:xfrm>
          <a:prstGeom prst="rect">
            <a:avLst/>
          </a:prstGeom>
          <a:gradFill>
            <a:gsLst>
              <a:gs pos="0">
                <a:srgbClr val="DA4233"/>
              </a:gs>
              <a:gs pos="98000">
                <a:srgbClr val="8118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17F05FF-929B-45D3-B8B8-1372C63596C5}"/>
              </a:ext>
            </a:extLst>
          </p:cNvPr>
          <p:cNvPicPr>
            <a:picLocks noChangeAspect="1"/>
          </p:cNvPicPr>
          <p:nvPr/>
        </p:nvPicPr>
        <p:blipFill rotWithShape="1">
          <a:blip r:embed="rId3"/>
          <a:srcRect l="7320" t="1402" r="3739" b="3092"/>
          <a:stretch/>
        </p:blipFill>
        <p:spPr>
          <a:xfrm>
            <a:off x="251705" y="1348628"/>
            <a:ext cx="6463090" cy="5149901"/>
          </a:xfrm>
          <a:prstGeom prst="rect">
            <a:avLst/>
          </a:prstGeom>
        </p:spPr>
      </p:pic>
    </p:spTree>
    <p:extLst>
      <p:ext uri="{BB962C8B-B14F-4D97-AF65-F5344CB8AC3E}">
        <p14:creationId xmlns:p14="http://schemas.microsoft.com/office/powerpoint/2010/main" val="1621266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E9E7D0A-0AC3-A943-B6F5-8D2B0B738E47}"/>
              </a:ext>
            </a:extLst>
          </p:cNvPr>
          <p:cNvPicPr>
            <a:picLocks noGrp="1" noChangeAspect="1"/>
          </p:cNvPicPr>
          <p:nvPr>
            <p:ph idx="1"/>
          </p:nvPr>
        </p:nvPicPr>
        <p:blipFill rotWithShape="1">
          <a:blip r:embed="rId3"/>
          <a:srcRect l="3510" t="4595" r="3417" b="8532"/>
          <a:stretch/>
        </p:blipFill>
        <p:spPr>
          <a:xfrm>
            <a:off x="2393891" y="1674075"/>
            <a:ext cx="7404218" cy="3594509"/>
          </a:xfrm>
        </p:spPr>
      </p:pic>
      <p:sp>
        <p:nvSpPr>
          <p:cNvPr id="6" name="Title 1">
            <a:extLst>
              <a:ext uri="{FF2B5EF4-FFF2-40B4-BE49-F238E27FC236}">
                <a16:creationId xmlns:a16="http://schemas.microsoft.com/office/drawing/2014/main" id="{9A80D67C-17BB-3B44-BABF-E120F6F84D34}"/>
              </a:ext>
            </a:extLst>
          </p:cNvPr>
          <p:cNvSpPr txBox="1">
            <a:spLocks/>
          </p:cNvSpPr>
          <p:nvPr/>
        </p:nvSpPr>
        <p:spPr>
          <a:xfrm>
            <a:off x="389411" y="613326"/>
            <a:ext cx="10515600" cy="502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002549"/>
                </a:solidFill>
                <a:latin typeface="Arial" panose="020B0604020202020204" pitchFamily="34" charset="0"/>
                <a:cs typeface="Arial" panose="020B0604020202020204" pitchFamily="34" charset="0"/>
              </a:rPr>
              <a:t>What Can Market Upswings Do for You?</a:t>
            </a:r>
          </a:p>
        </p:txBody>
      </p:sp>
      <p:sp>
        <p:nvSpPr>
          <p:cNvPr id="7" name="Rectangle 6">
            <a:extLst>
              <a:ext uri="{FF2B5EF4-FFF2-40B4-BE49-F238E27FC236}">
                <a16:creationId xmlns:a16="http://schemas.microsoft.com/office/drawing/2014/main" id="{ACC238F8-2460-3A44-8D9D-5AA45F9CAB03}"/>
              </a:ext>
            </a:extLst>
          </p:cNvPr>
          <p:cNvSpPr/>
          <p:nvPr/>
        </p:nvSpPr>
        <p:spPr>
          <a:xfrm>
            <a:off x="2393891" y="5364382"/>
            <a:ext cx="7281332" cy="707886"/>
          </a:xfrm>
          <a:prstGeom prst="rect">
            <a:avLst/>
          </a:prstGeom>
        </p:spPr>
        <p:txBody>
          <a:bodyPr wrap="square">
            <a:spAutoFit/>
          </a:bodyPr>
          <a:lstStyle/>
          <a:p>
            <a:r>
              <a:rPr lang="en-US" sz="2000" dirty="0">
                <a:solidFill>
                  <a:srgbClr val="366AA2"/>
                </a:solidFill>
                <a:latin typeface="Arial Narrow" panose="020B0604020202020204" pitchFamily="34" charset="0"/>
                <a:cs typeface="Arial Narrow" panose="020B0604020202020204" pitchFamily="34" charset="0"/>
              </a:rPr>
              <a:t>Market growth that increases the value of unprotected investments can mean a potentially bigger retirement check. </a:t>
            </a:r>
          </a:p>
        </p:txBody>
      </p:sp>
      <p:sp>
        <p:nvSpPr>
          <p:cNvPr id="11" name="Rectangle 10">
            <a:extLst>
              <a:ext uri="{FF2B5EF4-FFF2-40B4-BE49-F238E27FC236}">
                <a16:creationId xmlns:a16="http://schemas.microsoft.com/office/drawing/2014/main" id="{88C2C1E0-46FB-E54B-8077-A66944CEAC74}"/>
              </a:ext>
            </a:extLst>
          </p:cNvPr>
          <p:cNvSpPr/>
          <p:nvPr/>
        </p:nvSpPr>
        <p:spPr>
          <a:xfrm>
            <a:off x="0" y="-6932"/>
            <a:ext cx="12192000" cy="387932"/>
          </a:xfrm>
          <a:prstGeom prst="rect">
            <a:avLst/>
          </a:prstGeom>
          <a:gradFill>
            <a:gsLst>
              <a:gs pos="0">
                <a:srgbClr val="DA4233"/>
              </a:gs>
              <a:gs pos="98000">
                <a:srgbClr val="8118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2BE789C-63D4-4C86-A0D7-C6F084318AB8}"/>
              </a:ext>
            </a:extLst>
          </p:cNvPr>
          <p:cNvSpPr txBox="1"/>
          <p:nvPr/>
        </p:nvSpPr>
        <p:spPr>
          <a:xfrm>
            <a:off x="117044" y="6072268"/>
            <a:ext cx="11301984" cy="430887"/>
          </a:xfrm>
          <a:prstGeom prst="rect">
            <a:avLst/>
          </a:prstGeom>
          <a:noFill/>
        </p:spPr>
        <p:txBody>
          <a:bodyPr wrap="square" rtlCol="0">
            <a:spAutoFit/>
          </a:bodyPr>
          <a:lstStyle/>
          <a:p>
            <a:r>
              <a:rPr lang="en-US" sz="1100" dirty="0">
                <a:solidFill>
                  <a:schemeClr val="tx1">
                    <a:lumMod val="50000"/>
                    <a:lumOff val="50000"/>
                  </a:schemeClr>
                </a:solidFill>
                <a:latin typeface="Arial Narrow" panose="020B0606020202030204" pitchFamily="34" charset="0"/>
              </a:rPr>
              <a:t>Guarantees are backed by the claims-paying ability of Jackson National Life Insurance Company or Jackson National Life Insurance Company of New York and do not apply to the principal amount or investment performance of the separate account or its underlying investments.</a:t>
            </a:r>
          </a:p>
        </p:txBody>
      </p:sp>
    </p:spTree>
    <p:extLst>
      <p:ext uri="{BB962C8B-B14F-4D97-AF65-F5344CB8AC3E}">
        <p14:creationId xmlns:p14="http://schemas.microsoft.com/office/powerpoint/2010/main" val="2737372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06896CB-F847-4842-8147-20F0F0C781C7}"/>
              </a:ext>
            </a:extLst>
          </p:cNvPr>
          <p:cNvGrpSpPr/>
          <p:nvPr/>
        </p:nvGrpSpPr>
        <p:grpSpPr>
          <a:xfrm>
            <a:off x="2950" y="2967642"/>
            <a:ext cx="6169871" cy="2492596"/>
            <a:chOff x="1" y="1932495"/>
            <a:chExt cx="12192000" cy="4925505"/>
          </a:xfrm>
        </p:grpSpPr>
        <p:pic>
          <p:nvPicPr>
            <p:cNvPr id="5" name="Picture 4">
              <a:extLst>
                <a:ext uri="{FF2B5EF4-FFF2-40B4-BE49-F238E27FC236}">
                  <a16:creationId xmlns:a16="http://schemas.microsoft.com/office/drawing/2014/main" id="{63273CDE-0E0A-5548-91F7-E9F9C617B4E9}"/>
                </a:ext>
              </a:extLst>
            </p:cNvPr>
            <p:cNvPicPr>
              <a:picLocks noChangeAspect="1"/>
            </p:cNvPicPr>
            <p:nvPr/>
          </p:nvPicPr>
          <p:blipFill rotWithShape="1">
            <a:blip r:embed="rId3"/>
            <a:srcRect l="839" t="6878" r="563" b="969"/>
            <a:stretch/>
          </p:blipFill>
          <p:spPr>
            <a:xfrm>
              <a:off x="1" y="1932495"/>
              <a:ext cx="12192000" cy="4925505"/>
            </a:xfrm>
            <a:prstGeom prst="rect">
              <a:avLst/>
            </a:prstGeom>
          </p:spPr>
        </p:pic>
        <p:sp>
          <p:nvSpPr>
            <p:cNvPr id="16" name="Rectangle 15">
              <a:extLst>
                <a:ext uri="{FF2B5EF4-FFF2-40B4-BE49-F238E27FC236}">
                  <a16:creationId xmlns:a16="http://schemas.microsoft.com/office/drawing/2014/main" id="{82DDA731-D630-5C40-9281-2A8351BA40BF}"/>
                </a:ext>
              </a:extLst>
            </p:cNvPr>
            <p:cNvSpPr/>
            <p:nvPr/>
          </p:nvSpPr>
          <p:spPr>
            <a:xfrm>
              <a:off x="103695" y="2243579"/>
              <a:ext cx="3968683" cy="593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Content Placeholder 4">
            <a:extLst>
              <a:ext uri="{FF2B5EF4-FFF2-40B4-BE49-F238E27FC236}">
                <a16:creationId xmlns:a16="http://schemas.microsoft.com/office/drawing/2014/main" id="{874D406D-0D6D-5745-BD48-2700CF55B585}"/>
              </a:ext>
            </a:extLst>
          </p:cNvPr>
          <p:cNvPicPr>
            <a:picLocks noGrp="1" noChangeAspect="1"/>
          </p:cNvPicPr>
          <p:nvPr>
            <p:ph idx="1"/>
          </p:nvPr>
        </p:nvPicPr>
        <p:blipFill>
          <a:blip r:embed="rId4"/>
          <a:stretch>
            <a:fillRect/>
          </a:stretch>
        </p:blipFill>
        <p:spPr>
          <a:xfrm>
            <a:off x="6171607" y="2750809"/>
            <a:ext cx="5756696" cy="2656435"/>
          </a:xfrm>
        </p:spPr>
      </p:pic>
      <p:sp>
        <p:nvSpPr>
          <p:cNvPr id="7" name="Title 1">
            <a:extLst>
              <a:ext uri="{FF2B5EF4-FFF2-40B4-BE49-F238E27FC236}">
                <a16:creationId xmlns:a16="http://schemas.microsoft.com/office/drawing/2014/main" id="{7954C0AD-C4D4-5B4D-9E10-B7C10547D8D3}"/>
              </a:ext>
            </a:extLst>
          </p:cNvPr>
          <p:cNvSpPr txBox="1">
            <a:spLocks/>
          </p:cNvSpPr>
          <p:nvPr/>
        </p:nvSpPr>
        <p:spPr>
          <a:xfrm>
            <a:off x="416843" y="1979915"/>
            <a:ext cx="6520436" cy="5680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1600" dirty="0">
                <a:solidFill>
                  <a:srgbClr val="366AA2"/>
                </a:solidFill>
                <a:latin typeface="Arial Narrow" panose="020B0604020202020204" pitchFamily="34" charset="0"/>
                <a:cs typeface="Arial Narrow" panose="020B0604020202020204" pitchFamily="34" charset="0"/>
              </a:rPr>
              <a:t>When the market grows, both checks participate in market gains.</a:t>
            </a:r>
          </a:p>
        </p:txBody>
      </p:sp>
      <p:sp>
        <p:nvSpPr>
          <p:cNvPr id="9" name="Title 1">
            <a:extLst>
              <a:ext uri="{FF2B5EF4-FFF2-40B4-BE49-F238E27FC236}">
                <a16:creationId xmlns:a16="http://schemas.microsoft.com/office/drawing/2014/main" id="{0444C02E-17D3-E14D-B5EF-BACB6F7872A3}"/>
              </a:ext>
            </a:extLst>
          </p:cNvPr>
          <p:cNvSpPr txBox="1">
            <a:spLocks/>
          </p:cNvSpPr>
          <p:nvPr/>
        </p:nvSpPr>
        <p:spPr>
          <a:xfrm>
            <a:off x="389411" y="613326"/>
            <a:ext cx="10515600" cy="502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002549"/>
                </a:solidFill>
                <a:latin typeface="Arial" panose="020B0604020202020204" pitchFamily="34" charset="0"/>
                <a:cs typeface="Arial" panose="020B0604020202020204" pitchFamily="34" charset="0"/>
              </a:rPr>
              <a:t>Offering Growth and Protection</a:t>
            </a:r>
          </a:p>
        </p:txBody>
      </p:sp>
      <p:pic>
        <p:nvPicPr>
          <p:cNvPr id="11" name="Picture 10">
            <a:extLst>
              <a:ext uri="{FF2B5EF4-FFF2-40B4-BE49-F238E27FC236}">
                <a16:creationId xmlns:a16="http://schemas.microsoft.com/office/drawing/2014/main" id="{26EF1336-60EF-1B45-B788-E0668A49C5C5}"/>
              </a:ext>
            </a:extLst>
          </p:cNvPr>
          <p:cNvPicPr>
            <a:picLocks noChangeAspect="1"/>
          </p:cNvPicPr>
          <p:nvPr/>
        </p:nvPicPr>
        <p:blipFill rotWithShape="1">
          <a:blip r:embed="rId3"/>
          <a:srcRect l="2902" t="10371" r="65648" b="73458"/>
          <a:stretch/>
        </p:blipFill>
        <p:spPr>
          <a:xfrm>
            <a:off x="597657" y="2517272"/>
            <a:ext cx="2613111" cy="619145"/>
          </a:xfrm>
          <a:prstGeom prst="rect">
            <a:avLst/>
          </a:prstGeom>
        </p:spPr>
      </p:pic>
      <p:sp>
        <p:nvSpPr>
          <p:cNvPr id="14" name="Content Placeholder 2">
            <a:extLst>
              <a:ext uri="{FF2B5EF4-FFF2-40B4-BE49-F238E27FC236}">
                <a16:creationId xmlns:a16="http://schemas.microsoft.com/office/drawing/2014/main" id="{91739B8E-4CC6-AB4D-895D-343F91E25D16}"/>
              </a:ext>
            </a:extLst>
          </p:cNvPr>
          <p:cNvSpPr txBox="1">
            <a:spLocks/>
          </p:cNvSpPr>
          <p:nvPr/>
        </p:nvSpPr>
        <p:spPr>
          <a:xfrm>
            <a:off x="390427" y="1146731"/>
            <a:ext cx="6546852" cy="3461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solidFill>
                  <a:srgbClr val="366AA2"/>
                </a:solidFill>
                <a:latin typeface="Arial Narrow" panose="020B0604020202020204" pitchFamily="34" charset="0"/>
                <a:cs typeface="Arial Narrow" panose="020B0604020202020204" pitchFamily="34" charset="0"/>
              </a:rPr>
              <a:t>How a Lifetime Check</a:t>
            </a:r>
            <a:r>
              <a:rPr lang="en-US" sz="2100" b="1" baseline="30000" dirty="0">
                <a:solidFill>
                  <a:srgbClr val="366AA2"/>
                </a:solidFill>
                <a:latin typeface="Arial Narrow" panose="020B0604020202020204" pitchFamily="34" charset="0"/>
                <a:cs typeface="Arial Narrow" panose="020B0604020202020204" pitchFamily="34" charset="0"/>
              </a:rPr>
              <a:t>SM</a:t>
            </a:r>
            <a:r>
              <a:rPr lang="en-US" sz="2100" b="1" dirty="0">
                <a:solidFill>
                  <a:srgbClr val="366AA2"/>
                </a:solidFill>
                <a:latin typeface="Arial Narrow" panose="020B0604020202020204" pitchFamily="34" charset="0"/>
                <a:cs typeface="Arial Narrow" panose="020B0604020202020204" pitchFamily="34" charset="0"/>
              </a:rPr>
              <a:t> compares to a retirement check</a:t>
            </a:r>
          </a:p>
        </p:txBody>
      </p:sp>
      <p:sp>
        <p:nvSpPr>
          <p:cNvPr id="21" name="TextBox 20">
            <a:extLst>
              <a:ext uri="{FF2B5EF4-FFF2-40B4-BE49-F238E27FC236}">
                <a16:creationId xmlns:a16="http://schemas.microsoft.com/office/drawing/2014/main" id="{2BDFF71E-DBAC-3642-9EA5-0CE164F5EF42}"/>
              </a:ext>
            </a:extLst>
          </p:cNvPr>
          <p:cNvSpPr txBox="1"/>
          <p:nvPr/>
        </p:nvSpPr>
        <p:spPr>
          <a:xfrm>
            <a:off x="2869488" y="4716437"/>
            <a:ext cx="1874519" cy="338554"/>
          </a:xfrm>
          <a:prstGeom prst="rect">
            <a:avLst/>
          </a:prstGeom>
          <a:noFill/>
        </p:spPr>
        <p:txBody>
          <a:bodyPr wrap="square" rtlCol="0">
            <a:spAutoFit/>
          </a:bodyPr>
          <a:lstStyle/>
          <a:p>
            <a:pPr algn="r"/>
            <a:r>
              <a:rPr lang="en-US" sz="1600" b="1" dirty="0">
                <a:solidFill>
                  <a:srgbClr val="002549"/>
                </a:solidFill>
                <a:latin typeface="Arial" panose="020B0604020202020204" pitchFamily="34" charset="0"/>
                <a:cs typeface="Arial" panose="020B0604020202020204" pitchFamily="34" charset="0"/>
              </a:rPr>
              <a:t>Growth</a:t>
            </a:r>
          </a:p>
        </p:txBody>
      </p:sp>
      <p:sp>
        <p:nvSpPr>
          <p:cNvPr id="22" name="Rectangle 21">
            <a:extLst>
              <a:ext uri="{FF2B5EF4-FFF2-40B4-BE49-F238E27FC236}">
                <a16:creationId xmlns:a16="http://schemas.microsoft.com/office/drawing/2014/main" id="{07CFBDDD-D04F-A340-A1F2-DE102343C368}"/>
              </a:ext>
            </a:extLst>
          </p:cNvPr>
          <p:cNvSpPr/>
          <p:nvPr/>
        </p:nvSpPr>
        <p:spPr>
          <a:xfrm>
            <a:off x="0" y="-6932"/>
            <a:ext cx="12192000" cy="387932"/>
          </a:xfrm>
          <a:prstGeom prst="rect">
            <a:avLst/>
          </a:prstGeom>
          <a:gradFill>
            <a:gsLst>
              <a:gs pos="0">
                <a:srgbClr val="DA4233"/>
              </a:gs>
              <a:gs pos="98000">
                <a:srgbClr val="8118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6E795E2-7079-924D-877F-B6F788110CA9}"/>
              </a:ext>
            </a:extLst>
          </p:cNvPr>
          <p:cNvSpPr txBox="1"/>
          <p:nvPr/>
        </p:nvSpPr>
        <p:spPr>
          <a:xfrm>
            <a:off x="6528125" y="4716436"/>
            <a:ext cx="2301240" cy="338554"/>
          </a:xfrm>
          <a:prstGeom prst="rect">
            <a:avLst/>
          </a:prstGeom>
          <a:noFill/>
        </p:spPr>
        <p:txBody>
          <a:bodyPr wrap="square" rtlCol="0">
            <a:spAutoFit/>
          </a:bodyPr>
          <a:lstStyle/>
          <a:p>
            <a:r>
              <a:rPr lang="en-US" sz="1600" b="1" dirty="0">
                <a:solidFill>
                  <a:srgbClr val="002549"/>
                </a:solidFill>
                <a:latin typeface="Arial" panose="020B0604020202020204" pitchFamily="34" charset="0"/>
                <a:cs typeface="Arial" panose="020B0604020202020204" pitchFamily="34" charset="0"/>
              </a:rPr>
              <a:t>Protection</a:t>
            </a:r>
          </a:p>
        </p:txBody>
      </p:sp>
      <p:sp>
        <p:nvSpPr>
          <p:cNvPr id="2" name="Rectangle 1">
            <a:extLst>
              <a:ext uri="{FF2B5EF4-FFF2-40B4-BE49-F238E27FC236}">
                <a16:creationId xmlns:a16="http://schemas.microsoft.com/office/drawing/2014/main" id="{88CB5A98-9CA7-6B4C-B307-EA9D231540D5}"/>
              </a:ext>
            </a:extLst>
          </p:cNvPr>
          <p:cNvSpPr/>
          <p:nvPr/>
        </p:nvSpPr>
        <p:spPr>
          <a:xfrm>
            <a:off x="0" y="5398099"/>
            <a:ext cx="12192000" cy="20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C3F591D-79EF-F84F-A9E9-44EC0A2CA370}"/>
              </a:ext>
            </a:extLst>
          </p:cNvPr>
          <p:cNvSpPr/>
          <p:nvPr/>
        </p:nvSpPr>
        <p:spPr>
          <a:xfrm>
            <a:off x="6528125" y="5436607"/>
            <a:ext cx="3866506" cy="584775"/>
          </a:xfrm>
          <a:prstGeom prst="rect">
            <a:avLst/>
          </a:prstGeom>
        </p:spPr>
        <p:txBody>
          <a:bodyPr wrap="square">
            <a:spAutoFit/>
          </a:bodyPr>
          <a:lstStyle/>
          <a:p>
            <a:r>
              <a:rPr lang="en-US" sz="1600" dirty="0">
                <a:solidFill>
                  <a:srgbClr val="366AA2"/>
                </a:solidFill>
                <a:effectLst/>
                <a:latin typeface="Arial Narrow" panose="020B0604020202020204" pitchFamily="34" charset="0"/>
                <a:cs typeface="Arial Narrow" panose="020B0604020202020204" pitchFamily="34" charset="0"/>
              </a:rPr>
              <a:t>When the market goes down, the Lifetime Check is protected, but the Retirement Check is not.</a:t>
            </a:r>
          </a:p>
        </p:txBody>
      </p:sp>
      <p:sp>
        <p:nvSpPr>
          <p:cNvPr id="19" name="Rectangle 18">
            <a:extLst>
              <a:ext uri="{FF2B5EF4-FFF2-40B4-BE49-F238E27FC236}">
                <a16:creationId xmlns:a16="http://schemas.microsoft.com/office/drawing/2014/main" id="{B4DB6084-B5C7-1E4F-88B9-1FEC869A9927}"/>
              </a:ext>
            </a:extLst>
          </p:cNvPr>
          <p:cNvSpPr/>
          <p:nvPr/>
        </p:nvSpPr>
        <p:spPr>
          <a:xfrm>
            <a:off x="117490" y="6088916"/>
            <a:ext cx="11637629" cy="430887"/>
          </a:xfrm>
          <a:prstGeom prst="rect">
            <a:avLst/>
          </a:prstGeom>
        </p:spPr>
        <p:txBody>
          <a:bodyPr wrap="square">
            <a:spAutoFit/>
          </a:bodyPr>
          <a:lstStyle/>
          <a:p>
            <a:r>
              <a:rPr lang="en-US" sz="1100" dirty="0">
                <a:solidFill>
                  <a:schemeClr val="tx1">
                    <a:lumMod val="50000"/>
                    <a:lumOff val="50000"/>
                  </a:schemeClr>
                </a:solidFill>
                <a:latin typeface="Arial Narrow" panose="020B0604020202020204" pitchFamily="34" charset="0"/>
                <a:cs typeface="Arial Narrow" panose="020B0604020202020204" pitchFamily="34" charset="0"/>
              </a:rPr>
              <a:t>Lifetime income of the add-on lifetime benefits becomes effective at issue if the designated life is age 59</a:t>
            </a:r>
            <a:r>
              <a:rPr lang="en-US" sz="1100" dirty="0">
                <a:solidFill>
                  <a:schemeClr val="tx1">
                    <a:lumMod val="50000"/>
                    <a:lumOff val="50000"/>
                  </a:schemeClr>
                </a:solidFill>
                <a:latin typeface="Arial Narrow" pitchFamily="34" charset="0"/>
                <a:ea typeface="Calibri" pitchFamily="34" charset="0"/>
                <a:cs typeface="Arial" charset="0"/>
              </a:rPr>
              <a:t>½</a:t>
            </a:r>
            <a:r>
              <a:rPr lang="en-US" sz="1100" dirty="0">
                <a:solidFill>
                  <a:schemeClr val="tx1">
                    <a:lumMod val="50000"/>
                    <a:lumOff val="50000"/>
                  </a:schemeClr>
                </a:solidFill>
                <a:latin typeface="Arial Narrow" panose="020B0604020202020204" pitchFamily="34" charset="0"/>
                <a:cs typeface="Arial Narrow" panose="020B0604020202020204" pitchFamily="34" charset="0"/>
              </a:rPr>
              <a:t> at the issue, or upon the contract anniversary following designated life’s 59</a:t>
            </a:r>
            <a:r>
              <a:rPr lang="en-US" sz="1100" dirty="0">
                <a:solidFill>
                  <a:schemeClr val="tx1">
                    <a:lumMod val="50000"/>
                    <a:lumOff val="50000"/>
                  </a:schemeClr>
                </a:solidFill>
                <a:latin typeface="Arial Narrow" pitchFamily="34" charset="0"/>
                <a:ea typeface="Calibri" pitchFamily="34" charset="0"/>
                <a:cs typeface="Arial" charset="0"/>
              </a:rPr>
              <a:t>½</a:t>
            </a:r>
            <a:r>
              <a:rPr lang="en-US" sz="1100" dirty="0">
                <a:solidFill>
                  <a:schemeClr val="tx1">
                    <a:lumMod val="50000"/>
                    <a:lumOff val="50000"/>
                  </a:schemeClr>
                </a:solidFill>
                <a:latin typeface="Arial Narrow" panose="020B0604020202020204" pitchFamily="34" charset="0"/>
                <a:cs typeface="Arial Narrow" panose="020B0604020202020204" pitchFamily="34" charset="0"/>
              </a:rPr>
              <a:t> birthday, provided the contract value is greater than zero and has not been annuitized. </a:t>
            </a:r>
          </a:p>
        </p:txBody>
      </p:sp>
      <p:sp>
        <p:nvSpPr>
          <p:cNvPr id="23" name="TextBox 22">
            <a:extLst>
              <a:ext uri="{FF2B5EF4-FFF2-40B4-BE49-F238E27FC236}">
                <a16:creationId xmlns:a16="http://schemas.microsoft.com/office/drawing/2014/main" id="{DB314E54-9698-4837-A75C-9F5C7B1CA9E8}"/>
              </a:ext>
            </a:extLst>
          </p:cNvPr>
          <p:cNvSpPr txBox="1"/>
          <p:nvPr/>
        </p:nvSpPr>
        <p:spPr>
          <a:xfrm>
            <a:off x="117490" y="5542389"/>
            <a:ext cx="6305256" cy="600164"/>
          </a:xfrm>
          <a:prstGeom prst="rect">
            <a:avLst/>
          </a:prstGeom>
          <a:noFill/>
        </p:spPr>
        <p:txBody>
          <a:bodyPr wrap="square" rtlCol="0">
            <a:spAutoFit/>
          </a:bodyPr>
          <a:lstStyle/>
          <a:p>
            <a:r>
              <a:rPr lang="en-US" sz="1100" dirty="0">
                <a:solidFill>
                  <a:schemeClr val="tx1">
                    <a:lumMod val="50000"/>
                    <a:lumOff val="50000"/>
                  </a:schemeClr>
                </a:solidFill>
                <a:latin typeface="Arial Narrow" panose="020B0606020202030204" pitchFamily="34" charset="0"/>
              </a:rPr>
              <a:t>Guarantees are backed by the claims-paying ability of Jackson National Life Insurance Company or Jackson National Life Insurance Company of New York and do not apply to the principal amount or investment performance of the separate account or its underlying investments.</a:t>
            </a:r>
          </a:p>
        </p:txBody>
      </p:sp>
    </p:spTree>
    <p:extLst>
      <p:ext uri="{BB962C8B-B14F-4D97-AF65-F5344CB8AC3E}">
        <p14:creationId xmlns:p14="http://schemas.microsoft.com/office/powerpoint/2010/main" val="3724442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3C9D2A7-2B9C-2343-B56F-4E644A03F57F}"/>
              </a:ext>
            </a:extLst>
          </p:cNvPr>
          <p:cNvSpPr txBox="1">
            <a:spLocks/>
          </p:cNvSpPr>
          <p:nvPr/>
        </p:nvSpPr>
        <p:spPr>
          <a:xfrm>
            <a:off x="417692" y="1888530"/>
            <a:ext cx="10501087" cy="502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366AA2"/>
                </a:solidFill>
                <a:latin typeface="Arial Narrow" panose="020B0604020202020204" pitchFamily="34" charset="0"/>
                <a:cs typeface="Arial Narrow" panose="020B0604020202020204" pitchFamily="34" charset="0"/>
              </a:rPr>
              <a:t>Your Checklist Toward Financial Freedom</a:t>
            </a:r>
          </a:p>
        </p:txBody>
      </p:sp>
      <p:sp>
        <p:nvSpPr>
          <p:cNvPr id="9" name="Title 1">
            <a:extLst>
              <a:ext uri="{FF2B5EF4-FFF2-40B4-BE49-F238E27FC236}">
                <a16:creationId xmlns:a16="http://schemas.microsoft.com/office/drawing/2014/main" id="{528C50AE-A18B-0846-BEDE-1E2E487C3F90}"/>
              </a:ext>
            </a:extLst>
          </p:cNvPr>
          <p:cNvSpPr txBox="1">
            <a:spLocks/>
          </p:cNvSpPr>
          <p:nvPr/>
        </p:nvSpPr>
        <p:spPr>
          <a:xfrm>
            <a:off x="389411" y="613326"/>
            <a:ext cx="10515600" cy="502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002549"/>
                </a:solidFill>
                <a:latin typeface="Arial" panose="020B0604020202020204" pitchFamily="34" charset="0"/>
                <a:cs typeface="Arial" panose="020B0604020202020204" pitchFamily="34" charset="0"/>
              </a:rPr>
              <a:t>Partnering With Your Financial Professional</a:t>
            </a:r>
          </a:p>
        </p:txBody>
      </p:sp>
      <p:sp>
        <p:nvSpPr>
          <p:cNvPr id="12" name="Rectangle 11">
            <a:extLst>
              <a:ext uri="{FF2B5EF4-FFF2-40B4-BE49-F238E27FC236}">
                <a16:creationId xmlns:a16="http://schemas.microsoft.com/office/drawing/2014/main" id="{CFC0072D-49FE-5D4E-9228-18BD600EBA8D}"/>
              </a:ext>
            </a:extLst>
          </p:cNvPr>
          <p:cNvSpPr/>
          <p:nvPr/>
        </p:nvSpPr>
        <p:spPr>
          <a:xfrm>
            <a:off x="0" y="-6932"/>
            <a:ext cx="12192000" cy="387932"/>
          </a:xfrm>
          <a:prstGeom prst="rect">
            <a:avLst/>
          </a:prstGeom>
          <a:gradFill>
            <a:gsLst>
              <a:gs pos="0">
                <a:srgbClr val="DA4233"/>
              </a:gs>
              <a:gs pos="98000">
                <a:srgbClr val="8118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198EC0D-D628-4EDE-BAA5-EEDD17521662}"/>
              </a:ext>
            </a:extLst>
          </p:cNvPr>
          <p:cNvPicPr>
            <a:picLocks noChangeAspect="1"/>
          </p:cNvPicPr>
          <p:nvPr/>
        </p:nvPicPr>
        <p:blipFill>
          <a:blip r:embed="rId3"/>
          <a:stretch>
            <a:fillRect/>
          </a:stretch>
        </p:blipFill>
        <p:spPr>
          <a:xfrm>
            <a:off x="0" y="2577012"/>
            <a:ext cx="12191999" cy="2644047"/>
          </a:xfrm>
          <a:prstGeom prst="rect">
            <a:avLst/>
          </a:prstGeom>
        </p:spPr>
      </p:pic>
    </p:spTree>
    <p:extLst>
      <p:ext uri="{BB962C8B-B14F-4D97-AF65-F5344CB8AC3E}">
        <p14:creationId xmlns:p14="http://schemas.microsoft.com/office/powerpoint/2010/main" val="284258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0E50CA-3C46-FD4E-8E27-0FB5D2129D18}"/>
              </a:ext>
            </a:extLst>
          </p:cNvPr>
          <p:cNvPicPr>
            <a:picLocks noGrp="1" noChangeAspect="1"/>
          </p:cNvPicPr>
          <p:nvPr>
            <p:ph idx="1"/>
          </p:nvPr>
        </p:nvPicPr>
        <p:blipFill>
          <a:blip r:embed="rId3"/>
          <a:stretch>
            <a:fillRect/>
          </a:stretch>
        </p:blipFill>
        <p:spPr>
          <a:xfrm>
            <a:off x="2204720" y="1514179"/>
            <a:ext cx="7782560" cy="4196080"/>
          </a:xfrm>
        </p:spPr>
      </p:pic>
      <p:sp>
        <p:nvSpPr>
          <p:cNvPr id="7" name="Rectangle 6">
            <a:extLst>
              <a:ext uri="{FF2B5EF4-FFF2-40B4-BE49-F238E27FC236}">
                <a16:creationId xmlns:a16="http://schemas.microsoft.com/office/drawing/2014/main" id="{0FE8A4BB-C472-BC44-B5C4-AFD174CC04AA}"/>
              </a:ext>
            </a:extLst>
          </p:cNvPr>
          <p:cNvSpPr/>
          <p:nvPr/>
        </p:nvSpPr>
        <p:spPr>
          <a:xfrm>
            <a:off x="117490" y="6230864"/>
            <a:ext cx="11467957" cy="261610"/>
          </a:xfrm>
          <a:prstGeom prst="rect">
            <a:avLst/>
          </a:prstGeom>
        </p:spPr>
        <p:txBody>
          <a:bodyPr wrap="square">
            <a:spAutoFit/>
          </a:bodyPr>
          <a:lstStyle/>
          <a:p>
            <a:r>
              <a:rPr lang="en-US" sz="1100" dirty="0">
                <a:solidFill>
                  <a:schemeClr val="tx1">
                    <a:lumMod val="50000"/>
                    <a:lumOff val="50000"/>
                  </a:schemeClr>
                </a:solidFill>
                <a:latin typeface="Arial Narrow" panose="020B0604020202020204" pitchFamily="34" charset="0"/>
                <a:cs typeface="Arial Narrow" panose="020B0604020202020204" pitchFamily="34" charset="0"/>
              </a:rPr>
              <a:t>*Service Quality Measurement (SQM) Group, Call Center Industry Awards Program for 2004 and 2006-2019.</a:t>
            </a:r>
          </a:p>
        </p:txBody>
      </p:sp>
      <p:sp>
        <p:nvSpPr>
          <p:cNvPr id="8" name="Title 1">
            <a:extLst>
              <a:ext uri="{FF2B5EF4-FFF2-40B4-BE49-F238E27FC236}">
                <a16:creationId xmlns:a16="http://schemas.microsoft.com/office/drawing/2014/main" id="{A2C0FC45-BF58-7948-914B-5CD60E2C980A}"/>
              </a:ext>
            </a:extLst>
          </p:cNvPr>
          <p:cNvSpPr txBox="1">
            <a:spLocks/>
          </p:cNvSpPr>
          <p:nvPr/>
        </p:nvSpPr>
        <p:spPr>
          <a:xfrm>
            <a:off x="389411" y="613326"/>
            <a:ext cx="10515600" cy="502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002549"/>
                </a:solidFill>
                <a:latin typeface="Arial" panose="020B0604020202020204" pitchFamily="34" charset="0"/>
                <a:cs typeface="Arial" panose="020B0604020202020204" pitchFamily="34" charset="0"/>
              </a:rPr>
              <a:t>Choosing Jackson as Your Annuity Provider</a:t>
            </a:r>
          </a:p>
        </p:txBody>
      </p:sp>
      <p:sp>
        <p:nvSpPr>
          <p:cNvPr id="11" name="Rectangle 10">
            <a:extLst>
              <a:ext uri="{FF2B5EF4-FFF2-40B4-BE49-F238E27FC236}">
                <a16:creationId xmlns:a16="http://schemas.microsoft.com/office/drawing/2014/main" id="{2D08E6F1-D119-9C43-86AC-611A074E99CF}"/>
              </a:ext>
            </a:extLst>
          </p:cNvPr>
          <p:cNvSpPr/>
          <p:nvPr/>
        </p:nvSpPr>
        <p:spPr>
          <a:xfrm>
            <a:off x="0" y="-6932"/>
            <a:ext cx="12192000" cy="387932"/>
          </a:xfrm>
          <a:prstGeom prst="rect">
            <a:avLst/>
          </a:prstGeom>
          <a:gradFill>
            <a:gsLst>
              <a:gs pos="0">
                <a:srgbClr val="DA4233"/>
              </a:gs>
              <a:gs pos="98000">
                <a:srgbClr val="8118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31EADEC-7939-7C4B-8CF1-DDDB901F6A73}"/>
              </a:ext>
            </a:extLst>
          </p:cNvPr>
          <p:cNvSpPr/>
          <p:nvPr/>
        </p:nvSpPr>
        <p:spPr>
          <a:xfrm>
            <a:off x="4572000" y="3428203"/>
            <a:ext cx="5016843" cy="90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976448B-DE42-CD42-B88E-E0C301AE8B11}"/>
              </a:ext>
            </a:extLst>
          </p:cNvPr>
          <p:cNvSpPr txBox="1"/>
          <p:nvPr/>
        </p:nvSpPr>
        <p:spPr>
          <a:xfrm>
            <a:off x="4621599" y="3608138"/>
            <a:ext cx="4786012" cy="553998"/>
          </a:xfrm>
          <a:prstGeom prst="rect">
            <a:avLst/>
          </a:prstGeom>
          <a:noFill/>
        </p:spPr>
        <p:txBody>
          <a:bodyPr wrap="square" rtlCol="0">
            <a:spAutoFit/>
          </a:bodyPr>
          <a:lstStyle/>
          <a:p>
            <a:r>
              <a:rPr lang="en-US" sz="1600" b="1" dirty="0">
                <a:solidFill>
                  <a:srgbClr val="002549"/>
                </a:solidFill>
                <a:latin typeface="Arial Narrow" panose="020B0604020202020204" pitchFamily="34" charset="0"/>
                <a:cs typeface="Arial Narrow" panose="020B0604020202020204" pitchFamily="34" charset="0"/>
              </a:rPr>
              <a:t>People</a:t>
            </a:r>
          </a:p>
          <a:p>
            <a:r>
              <a:rPr lang="en-US" sz="1400" dirty="0">
                <a:solidFill>
                  <a:srgbClr val="366AA2"/>
                </a:solidFill>
                <a:latin typeface="Arial Narrow" panose="020B0604020202020204" pitchFamily="34" charset="0"/>
                <a:cs typeface="Arial Narrow" panose="020B0604020202020204" pitchFamily="34" charset="0"/>
              </a:rPr>
              <a:t>We’ve been awarded for the quality of our service 14 years in a row.*</a:t>
            </a:r>
          </a:p>
        </p:txBody>
      </p:sp>
      <p:sp>
        <p:nvSpPr>
          <p:cNvPr id="12" name="Rectangle 11">
            <a:extLst>
              <a:ext uri="{FF2B5EF4-FFF2-40B4-BE49-F238E27FC236}">
                <a16:creationId xmlns:a16="http://schemas.microsoft.com/office/drawing/2014/main" id="{EEC3D8E0-FD01-234C-8FF5-3F5D64113C20}"/>
              </a:ext>
            </a:extLst>
          </p:cNvPr>
          <p:cNvSpPr/>
          <p:nvPr/>
        </p:nvSpPr>
        <p:spPr>
          <a:xfrm>
            <a:off x="4572000" y="1681781"/>
            <a:ext cx="5016843" cy="144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174CFDB-74DD-414C-8DF8-D256D44AB84D}"/>
              </a:ext>
            </a:extLst>
          </p:cNvPr>
          <p:cNvSpPr txBox="1"/>
          <p:nvPr/>
        </p:nvSpPr>
        <p:spPr>
          <a:xfrm>
            <a:off x="4572000" y="1820728"/>
            <a:ext cx="4835611" cy="1200329"/>
          </a:xfrm>
          <a:prstGeom prst="rect">
            <a:avLst/>
          </a:prstGeom>
          <a:noFill/>
        </p:spPr>
        <p:txBody>
          <a:bodyPr wrap="square" rtlCol="0">
            <a:spAutoFit/>
          </a:bodyPr>
          <a:lstStyle/>
          <a:p>
            <a:r>
              <a:rPr lang="en-US" sz="1600" b="1" dirty="0">
                <a:solidFill>
                  <a:srgbClr val="002549"/>
                </a:solidFill>
                <a:latin typeface="Arial Narrow" panose="020B0604020202020204" pitchFamily="34" charset="0"/>
                <a:cs typeface="Arial Narrow" panose="020B0604020202020204" pitchFamily="34" charset="0"/>
              </a:rPr>
              <a:t>Products</a:t>
            </a:r>
          </a:p>
          <a:p>
            <a:r>
              <a:rPr lang="en-US" sz="1400" dirty="0">
                <a:solidFill>
                  <a:srgbClr val="366AA2"/>
                </a:solidFill>
                <a:latin typeface="Arial Narrow" panose="020B0604020202020204" pitchFamily="34" charset="0"/>
                <a:cs typeface="Arial Narrow" panose="020B0604020202020204" pitchFamily="34" charset="0"/>
              </a:rPr>
              <a:t>Jackson lets clients invest without restrictions to allow participation in market growth, even with a living benefit. We offer a wide range of benefits for lifetime income and legacy planning, so you can choose the options that make the most sense to you.</a:t>
            </a:r>
          </a:p>
        </p:txBody>
      </p:sp>
      <p:sp>
        <p:nvSpPr>
          <p:cNvPr id="13" name="Rectangle 12">
            <a:extLst>
              <a:ext uri="{FF2B5EF4-FFF2-40B4-BE49-F238E27FC236}">
                <a16:creationId xmlns:a16="http://schemas.microsoft.com/office/drawing/2014/main" id="{E04DCC61-218A-D243-ABB4-388B93198C4E}"/>
              </a:ext>
            </a:extLst>
          </p:cNvPr>
          <p:cNvSpPr/>
          <p:nvPr/>
        </p:nvSpPr>
        <p:spPr>
          <a:xfrm>
            <a:off x="4572000" y="4637809"/>
            <a:ext cx="5016843" cy="837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1011EF9-D2F0-9A44-B398-DF04D225F2D7}"/>
              </a:ext>
            </a:extLst>
          </p:cNvPr>
          <p:cNvSpPr txBox="1"/>
          <p:nvPr/>
        </p:nvSpPr>
        <p:spPr>
          <a:xfrm>
            <a:off x="4621599" y="4779324"/>
            <a:ext cx="4786012" cy="553998"/>
          </a:xfrm>
          <a:prstGeom prst="rect">
            <a:avLst/>
          </a:prstGeom>
          <a:noFill/>
        </p:spPr>
        <p:txBody>
          <a:bodyPr wrap="square" rtlCol="0">
            <a:spAutoFit/>
          </a:bodyPr>
          <a:lstStyle/>
          <a:p>
            <a:r>
              <a:rPr lang="en-US" sz="1600" b="1" dirty="0">
                <a:solidFill>
                  <a:srgbClr val="002549"/>
                </a:solidFill>
                <a:latin typeface="Arial Narrow" panose="020B0604020202020204" pitchFamily="34" charset="0"/>
                <a:cs typeface="Arial Narrow" panose="020B0604020202020204" pitchFamily="34" charset="0"/>
              </a:rPr>
              <a:t>Performance</a:t>
            </a:r>
          </a:p>
          <a:p>
            <a:r>
              <a:rPr lang="en-US" sz="1400" dirty="0">
                <a:solidFill>
                  <a:srgbClr val="366AA2"/>
                </a:solidFill>
                <a:latin typeface="Arial Narrow" panose="020B0604020202020204" pitchFamily="34" charset="0"/>
                <a:cs typeface="Arial Narrow" panose="020B0604020202020204" pitchFamily="34" charset="0"/>
              </a:rPr>
              <a:t>Jackson is a leading annuity provider.</a:t>
            </a:r>
          </a:p>
        </p:txBody>
      </p:sp>
    </p:spTree>
    <p:extLst>
      <p:ext uri="{BB962C8B-B14F-4D97-AF65-F5344CB8AC3E}">
        <p14:creationId xmlns:p14="http://schemas.microsoft.com/office/powerpoint/2010/main" val="2388387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EC68F1-A5C0-514B-99B5-6E6784EF11D6}"/>
              </a:ext>
            </a:extLst>
          </p:cNvPr>
          <p:cNvPicPr>
            <a:picLocks noChangeAspect="1"/>
          </p:cNvPicPr>
          <p:nvPr/>
        </p:nvPicPr>
        <p:blipFill>
          <a:blip r:embed="rId3"/>
          <a:stretch>
            <a:fillRect/>
          </a:stretch>
        </p:blipFill>
        <p:spPr>
          <a:xfrm>
            <a:off x="1805" y="0"/>
            <a:ext cx="12188389" cy="6858000"/>
          </a:xfrm>
          <a:prstGeom prst="rect">
            <a:avLst/>
          </a:prstGeom>
        </p:spPr>
      </p:pic>
      <p:sp>
        <p:nvSpPr>
          <p:cNvPr id="5" name="Rectangle 4">
            <a:extLst>
              <a:ext uri="{FF2B5EF4-FFF2-40B4-BE49-F238E27FC236}">
                <a16:creationId xmlns:a16="http://schemas.microsoft.com/office/drawing/2014/main" id="{7E342D0D-474A-0A4A-A59A-D7CA136C1144}"/>
              </a:ext>
            </a:extLst>
          </p:cNvPr>
          <p:cNvSpPr/>
          <p:nvPr/>
        </p:nvSpPr>
        <p:spPr>
          <a:xfrm>
            <a:off x="0" y="5837530"/>
            <a:ext cx="12192000" cy="1020470"/>
          </a:xfrm>
          <a:prstGeom prst="rect">
            <a:avLst/>
          </a:prstGeom>
          <a:gradFill>
            <a:gsLst>
              <a:gs pos="0">
                <a:srgbClr val="DA4233"/>
              </a:gs>
              <a:gs pos="98000">
                <a:srgbClr val="8118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E566DFC-7CE9-A846-8D04-3C152888798A}"/>
              </a:ext>
            </a:extLst>
          </p:cNvPr>
          <p:cNvPicPr>
            <a:picLocks noChangeAspect="1"/>
          </p:cNvPicPr>
          <p:nvPr/>
        </p:nvPicPr>
        <p:blipFill>
          <a:blip r:embed="rId4"/>
          <a:stretch>
            <a:fillRect/>
          </a:stretch>
        </p:blipFill>
        <p:spPr>
          <a:xfrm>
            <a:off x="9918700" y="6175526"/>
            <a:ext cx="1892300" cy="450547"/>
          </a:xfrm>
          <a:prstGeom prst="rect">
            <a:avLst/>
          </a:prstGeom>
        </p:spPr>
      </p:pic>
      <p:sp>
        <p:nvSpPr>
          <p:cNvPr id="8" name="TextBox 7">
            <a:extLst>
              <a:ext uri="{FF2B5EF4-FFF2-40B4-BE49-F238E27FC236}">
                <a16:creationId xmlns:a16="http://schemas.microsoft.com/office/drawing/2014/main" id="{5DA69232-739F-8340-B6F2-49066D27D9C9}"/>
              </a:ext>
            </a:extLst>
          </p:cNvPr>
          <p:cNvSpPr txBox="1"/>
          <p:nvPr/>
        </p:nvSpPr>
        <p:spPr>
          <a:xfrm>
            <a:off x="4974298" y="6246911"/>
            <a:ext cx="2234152" cy="307777"/>
          </a:xfrm>
          <a:prstGeom prst="rect">
            <a:avLst/>
          </a:prstGeom>
          <a:noFill/>
        </p:spPr>
        <p:txBody>
          <a:bodyPr wrap="square" rtlCol="0">
            <a:spAutoFit/>
          </a:bodyPr>
          <a:lstStyle/>
          <a:p>
            <a:pPr algn="ctr"/>
            <a:r>
              <a:rPr lang="en-US" sz="1400" spc="30" dirty="0">
                <a:solidFill>
                  <a:schemeClr val="bg1"/>
                </a:solidFill>
                <a:latin typeface="Times New Roman" panose="02020603050405020304" pitchFamily="18" charset="0"/>
                <a:cs typeface="Times New Roman" panose="02020603050405020304" pitchFamily="18" charset="0"/>
              </a:rPr>
              <a:t>JACKSON.COM</a:t>
            </a:r>
          </a:p>
        </p:txBody>
      </p:sp>
      <p:sp>
        <p:nvSpPr>
          <p:cNvPr id="3" name="TextBox 2">
            <a:extLst>
              <a:ext uri="{FF2B5EF4-FFF2-40B4-BE49-F238E27FC236}">
                <a16:creationId xmlns:a16="http://schemas.microsoft.com/office/drawing/2014/main" id="{1948A471-D470-7F48-9D21-E522165258B0}"/>
              </a:ext>
            </a:extLst>
          </p:cNvPr>
          <p:cNvSpPr txBox="1"/>
          <p:nvPr/>
        </p:nvSpPr>
        <p:spPr>
          <a:xfrm>
            <a:off x="777240" y="669135"/>
            <a:ext cx="4901184" cy="3170099"/>
          </a:xfrm>
          <a:prstGeom prst="rect">
            <a:avLst/>
          </a:prstGeom>
          <a:noFill/>
        </p:spPr>
        <p:txBody>
          <a:bodyPr wrap="square" rtlCol="0">
            <a:spAutoFit/>
          </a:bodyPr>
          <a:lstStyle/>
          <a:p>
            <a:r>
              <a:rPr lang="en-US" sz="3200" b="1" dirty="0">
                <a:solidFill>
                  <a:schemeClr val="bg1"/>
                </a:solidFill>
                <a:latin typeface="Arial Narrow" panose="020B0604020202020204" pitchFamily="34" charset="0"/>
                <a:cs typeface="Arial Narrow" panose="020B0604020202020204" pitchFamily="34" charset="0"/>
              </a:rPr>
              <a:t>Go. Enjoy Your Retirement.</a:t>
            </a:r>
            <a:br>
              <a:rPr lang="en-US">
                <a:solidFill>
                  <a:schemeClr val="bg1"/>
                </a:solidFill>
                <a:latin typeface="Arial Narrow" panose="020B0604020202020204" pitchFamily="34" charset="0"/>
                <a:cs typeface="Arial Narrow" panose="020B0604020202020204" pitchFamily="34" charset="0"/>
              </a:rPr>
            </a:br>
            <a:endParaRPr lang="en-US">
              <a:solidFill>
                <a:schemeClr val="bg1"/>
              </a:solidFill>
              <a:latin typeface="Arial Narrow" panose="020B0604020202020204" pitchFamily="34" charset="0"/>
              <a:cs typeface="Arial Narrow" panose="020B0604020202020204" pitchFamily="34" charset="0"/>
            </a:endParaRPr>
          </a:p>
          <a:p>
            <a:r>
              <a:rPr lang="en-US">
                <a:solidFill>
                  <a:schemeClr val="bg1"/>
                </a:solidFill>
                <a:latin typeface="Arial Narrow" panose="020B0604020202020204" pitchFamily="34" charset="0"/>
                <a:cs typeface="Arial Narrow" panose="020B0604020202020204" pitchFamily="34" charset="0"/>
              </a:rPr>
              <a:t>A </a:t>
            </a:r>
            <a:r>
              <a:rPr lang="en-US" dirty="0">
                <a:solidFill>
                  <a:schemeClr val="bg1"/>
                </a:solidFill>
                <a:latin typeface="Arial Narrow" panose="020B0604020202020204" pitchFamily="34" charset="0"/>
                <a:cs typeface="Arial Narrow" panose="020B0604020202020204" pitchFamily="34" charset="0"/>
              </a:rPr>
              <a:t>Lifetime Check by Jackson can help you focus on the retirement you’ve earned.</a:t>
            </a:r>
            <a:br>
              <a:rPr lang="en-US" dirty="0">
                <a:solidFill>
                  <a:schemeClr val="bg1"/>
                </a:solidFill>
                <a:latin typeface="Arial Narrow" panose="020B0604020202020204" pitchFamily="34" charset="0"/>
                <a:cs typeface="Arial Narrow" panose="020B0604020202020204" pitchFamily="34" charset="0"/>
              </a:rPr>
            </a:br>
            <a:br>
              <a:rPr lang="en-US" dirty="0">
                <a:solidFill>
                  <a:schemeClr val="bg1"/>
                </a:solidFill>
                <a:latin typeface="Arial Narrow" panose="020B0604020202020204" pitchFamily="34" charset="0"/>
                <a:cs typeface="Arial Narrow" panose="020B0604020202020204" pitchFamily="34" charset="0"/>
              </a:rPr>
            </a:br>
            <a:r>
              <a:rPr lang="en-US" dirty="0">
                <a:solidFill>
                  <a:schemeClr val="bg1"/>
                </a:solidFill>
                <a:latin typeface="Arial Narrow" panose="020B0604020202020204" pitchFamily="34" charset="0"/>
                <a:cs typeface="Arial Narrow" panose="020B0604020202020204" pitchFamily="34" charset="0"/>
              </a:rPr>
              <a:t>Partner with your financial professional to see how </a:t>
            </a:r>
            <a:br>
              <a:rPr lang="en-US" dirty="0">
                <a:solidFill>
                  <a:schemeClr val="bg1"/>
                </a:solidFill>
                <a:latin typeface="Arial Narrow" panose="020B0604020202020204" pitchFamily="34" charset="0"/>
                <a:cs typeface="Arial Narrow" panose="020B0604020202020204" pitchFamily="34" charset="0"/>
              </a:rPr>
            </a:br>
            <a:r>
              <a:rPr lang="en-US" dirty="0">
                <a:solidFill>
                  <a:schemeClr val="bg1"/>
                </a:solidFill>
                <a:latin typeface="Arial Narrow" panose="020B0604020202020204" pitchFamily="34" charset="0"/>
                <a:cs typeface="Arial Narrow" panose="020B0604020202020204" pitchFamily="34" charset="0"/>
              </a:rPr>
              <a:t>a variable annuity can fit into your comprehensive </a:t>
            </a:r>
            <a:br>
              <a:rPr lang="en-US" dirty="0">
                <a:solidFill>
                  <a:schemeClr val="bg1"/>
                </a:solidFill>
                <a:latin typeface="Arial Narrow" panose="020B0604020202020204" pitchFamily="34" charset="0"/>
                <a:cs typeface="Arial Narrow" panose="020B0604020202020204" pitchFamily="34" charset="0"/>
              </a:rPr>
            </a:br>
            <a:r>
              <a:rPr lang="en-US" dirty="0">
                <a:solidFill>
                  <a:schemeClr val="bg1"/>
                </a:solidFill>
                <a:latin typeface="Arial Narrow" panose="020B0604020202020204" pitchFamily="34" charset="0"/>
                <a:cs typeface="Arial Narrow" panose="020B0604020202020204" pitchFamily="34" charset="0"/>
              </a:rPr>
              <a:t>financial plan for today, tomorrow, and what’s next. </a:t>
            </a:r>
            <a:br>
              <a:rPr lang="en-US" dirty="0">
                <a:solidFill>
                  <a:schemeClr val="bg1"/>
                </a:solidFill>
                <a:latin typeface="Arial Narrow" panose="020B0604020202020204" pitchFamily="34" charset="0"/>
                <a:cs typeface="Arial Narrow" panose="020B0604020202020204" pitchFamily="34" charset="0"/>
              </a:rPr>
            </a:br>
            <a:br>
              <a:rPr lang="en-US" dirty="0">
                <a:solidFill>
                  <a:schemeClr val="bg1"/>
                </a:solidFill>
                <a:latin typeface="Arial Narrow" panose="020B0604020202020204" pitchFamily="34" charset="0"/>
                <a:cs typeface="Arial Narrow" panose="020B0604020202020204" pitchFamily="34" charset="0"/>
              </a:rPr>
            </a:br>
            <a:r>
              <a:rPr lang="en-US" sz="2400" b="1" dirty="0">
                <a:solidFill>
                  <a:schemeClr val="bg1"/>
                </a:solidFill>
                <a:latin typeface="Arial Narrow" panose="020B0604020202020204" pitchFamily="34" charset="0"/>
                <a:cs typeface="Arial Narrow" panose="020B0604020202020204" pitchFamily="34" charset="0"/>
              </a:rPr>
              <a:t>Thank you.</a:t>
            </a:r>
            <a:endParaRPr lang="en-US" sz="2400" b="1"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D0EC5321-B897-47BE-9071-26ED277A3B95}"/>
              </a:ext>
            </a:extLst>
          </p:cNvPr>
          <p:cNvSpPr txBox="1"/>
          <p:nvPr/>
        </p:nvSpPr>
        <p:spPr>
          <a:xfrm>
            <a:off x="117491" y="6500842"/>
            <a:ext cx="1783755" cy="230832"/>
          </a:xfrm>
          <a:prstGeom prst="rect">
            <a:avLst/>
          </a:prstGeom>
          <a:noFill/>
        </p:spPr>
        <p:txBody>
          <a:bodyPr wrap="square" rtlCol="0">
            <a:spAutoFit/>
          </a:bodyPr>
          <a:lstStyle/>
          <a:p>
            <a:r>
              <a:rPr lang="en-US" sz="900" spc="30" dirty="0">
                <a:solidFill>
                  <a:schemeClr val="bg1"/>
                </a:solidFill>
                <a:latin typeface="Arial" panose="020B0604020202020204" pitchFamily="34" charset="0"/>
                <a:cs typeface="Arial" panose="020B0604020202020204" pitchFamily="34" charset="0"/>
              </a:rPr>
              <a:t>CMV18767PPT 04/20</a:t>
            </a:r>
            <a:endParaRPr lang="en-US" sz="1100" spc="3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50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5AD429-55AB-974D-AD57-DFE9BA58AD0C}"/>
              </a:ext>
            </a:extLst>
          </p:cNvPr>
          <p:cNvSpPr>
            <a:spLocks noGrp="1"/>
          </p:cNvSpPr>
          <p:nvPr>
            <p:ph type="title"/>
          </p:nvPr>
        </p:nvSpPr>
        <p:spPr>
          <a:xfrm>
            <a:off x="828773" y="529755"/>
            <a:ext cx="3403862" cy="373264"/>
          </a:xfrm>
        </p:spPr>
        <p:txBody>
          <a:bodyPr>
            <a:noAutofit/>
          </a:bodyPr>
          <a:lstStyle/>
          <a:p>
            <a:r>
              <a:rPr lang="en-US" sz="2800" dirty="0">
                <a:solidFill>
                  <a:srgbClr val="002549"/>
                </a:solidFill>
                <a:latin typeface="Arial Narrow" panose="020B0604020202020204" pitchFamily="34" charset="0"/>
                <a:cs typeface="Arial Narrow" panose="020B0604020202020204" pitchFamily="34" charset="0"/>
              </a:rPr>
              <a:t>Important Disclosures</a:t>
            </a:r>
          </a:p>
        </p:txBody>
      </p:sp>
      <p:sp>
        <p:nvSpPr>
          <p:cNvPr id="9" name="Content Placeholder 2">
            <a:extLst>
              <a:ext uri="{FF2B5EF4-FFF2-40B4-BE49-F238E27FC236}">
                <a16:creationId xmlns:a16="http://schemas.microsoft.com/office/drawing/2014/main" id="{776DEB08-E20A-5749-9E3B-068EF1FFF4B9}"/>
              </a:ext>
            </a:extLst>
          </p:cNvPr>
          <p:cNvSpPr>
            <a:spLocks noGrp="1"/>
          </p:cNvSpPr>
          <p:nvPr>
            <p:ph idx="1"/>
          </p:nvPr>
        </p:nvSpPr>
        <p:spPr>
          <a:xfrm>
            <a:off x="838199" y="1004492"/>
            <a:ext cx="10653075" cy="5331460"/>
          </a:xfrm>
        </p:spPr>
        <p:txBody>
          <a:bodyPr>
            <a:noAutofit/>
          </a:bodyPr>
          <a:lstStyle/>
          <a:p>
            <a:pPr marL="0" indent="0">
              <a:lnSpc>
                <a:spcPct val="100000"/>
              </a:lnSpc>
              <a:spcBef>
                <a:spcPts val="1100"/>
              </a:spcBef>
              <a:buNone/>
            </a:pPr>
            <a:r>
              <a:rPr lang="en-US" sz="1600" b="1"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Before investing, investors should carefully consider the investment objectives, risks, charges and expenses of the variable annuity and its underlying investment options. The current contract prospectus and underlying fund prospectuses, which are contained in the same document, provide this and other important information. Please contact your financial professional or the Company to obtain the prospectuses. Please read the prospectuses carefully before investing or sending money. </a:t>
            </a:r>
          </a:p>
          <a:p>
            <a:pPr marL="0" indent="0">
              <a:lnSpc>
                <a:spcPct val="100000"/>
              </a:lnSpc>
              <a:buNone/>
            </a:pPr>
            <a:r>
              <a:rPr lang="en-US" sz="1400" b="1"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This material was prepared to support the promotion and marketing of Jackson variable annuities. Jackson, its distributors and their respective representatives do not provide tax, accounting or legal advice. Any tax statements contained herein were not intended or written to be used, and cannot be used, for the purpose of avoiding U.S. federal, state or local tax penalties. Please consult your own independent advisor as to any tax, accounting or legal statements made herein.</a:t>
            </a:r>
          </a:p>
          <a:p>
            <a:pPr marL="0" indent="0">
              <a:lnSpc>
                <a:spcPct val="100000"/>
              </a:lnSpc>
              <a:buNone/>
            </a:pP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The latest income date allowed on variable annuity contracts is age 95, which is the required age to annuitize or take a lump sum. Please see the prospectus for important information regarding the annuitization of a contract.</a:t>
            </a:r>
          </a:p>
          <a:p>
            <a:pPr marL="0" indent="0">
              <a:lnSpc>
                <a:spcPct val="100000"/>
              </a:lnSpc>
              <a:buNone/>
            </a:pP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In certain states, we reserve the right to refuse any subsequent premium payments. </a:t>
            </a:r>
          </a:p>
          <a:p>
            <a:pPr marL="0" indent="0">
              <a:lnSpc>
                <a:spcPct val="100000"/>
              </a:lnSpc>
              <a:buNone/>
            </a:pPr>
            <a:r>
              <a:rPr lang="en-US" sz="1100" dirty="0">
                <a:solidFill>
                  <a:schemeClr val="tx1">
                    <a:lumMod val="50000"/>
                    <a:lumOff val="50000"/>
                  </a:schemeClr>
                </a:solidFill>
                <a:latin typeface="Arial Narrow" panose="020B0604020202020204" pitchFamily="34" charset="0"/>
                <a:cs typeface="Arial Narrow" panose="020B0604020202020204" pitchFamily="34" charset="0"/>
              </a:rPr>
              <a:t>Variable annuities are long-term, tax-deferred investments designed for retirement, involve investment risks, and may lose value. Earnings are taxable as ordinary income when distributed and may be subject to a 10% additional tax if withdrawn before age 59½. </a:t>
            </a:r>
          </a:p>
          <a:p>
            <a:pPr marL="0" indent="0">
              <a:lnSpc>
                <a:spcPct val="100000"/>
              </a:lnSpc>
              <a:buNone/>
            </a:pP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Add-on benefits are available for an extra charge in addition to the ongoing fees and expenses of the variable annuity. Only one add-on living benefit and one add-on death benefit may be elected per contract. Once elected, benefits may not be canceled or changed; please see prospectus for specific benefit availability. The long-term advantage of the add-on benefits will vary with the terms of the benefit option, the investment performance of the Variable Investment Options selected, and the length of time the annuity is owned. As a result, in some circumstances the cost of an option may exceed the actual benefit paid under the option. </a:t>
            </a:r>
          </a:p>
          <a:p>
            <a:pPr marL="0" indent="0">
              <a:lnSpc>
                <a:spcPct val="100000"/>
              </a:lnSpc>
              <a:buNone/>
            </a:pP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Guarantees are backed by the claims-paying ability of Jackson National Life Insurance Company or Jackson National Life Insurance Company of New York and do not apply to the principal amount or investment performance of a variable annuity’s separate account or its underlying investments. They are not backed by the broker/dealer from which this annuity contract is purchased, by the insurance agency from which this annuity contract is purchased or any affiliates of those entities, and none makes any representations or guarantees regarding the claims-paying ability of Jackson National Life Insurance Company or Jackson National Life Insurance Company of New York.</a:t>
            </a:r>
          </a:p>
          <a:p>
            <a:pPr marL="0" indent="0">
              <a:lnSpc>
                <a:spcPct val="100000"/>
              </a:lnSpc>
              <a:buNone/>
            </a:pP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Variable Annuities are issued by Jackson National Life Insurance Company (Home Office: Lansing, Michigan) and in New York by Jackson National Life Insurance Company of New York (Home Office: Purchase, New York). Variable annuities are distributed by Jackson National Life Distributors LLC, member FINRA. These contracts have limitations and restrictions. Jackson issues other annuities with similar features, benefits, limitations and charges. Discuss them with your representative or contact Jackson for more information.</a:t>
            </a:r>
          </a:p>
        </p:txBody>
      </p:sp>
      <p:sp>
        <p:nvSpPr>
          <p:cNvPr id="6" name="Rectangle 5">
            <a:extLst>
              <a:ext uri="{FF2B5EF4-FFF2-40B4-BE49-F238E27FC236}">
                <a16:creationId xmlns:a16="http://schemas.microsoft.com/office/drawing/2014/main" id="{1E1B1D7F-1421-6D4B-8BDB-A5D1087F842A}"/>
              </a:ext>
            </a:extLst>
          </p:cNvPr>
          <p:cNvSpPr/>
          <p:nvPr/>
        </p:nvSpPr>
        <p:spPr>
          <a:xfrm>
            <a:off x="0" y="-6932"/>
            <a:ext cx="12192000" cy="387932"/>
          </a:xfrm>
          <a:prstGeom prst="rect">
            <a:avLst/>
          </a:prstGeom>
          <a:gradFill>
            <a:gsLst>
              <a:gs pos="0">
                <a:srgbClr val="DA4233"/>
              </a:gs>
              <a:gs pos="98000">
                <a:srgbClr val="8118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2837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5111FC-AEB7-BF4E-B48A-C69149DA2AD6}"/>
              </a:ext>
            </a:extLst>
          </p:cNvPr>
          <p:cNvSpPr>
            <a:spLocks noGrp="1"/>
          </p:cNvSpPr>
          <p:nvPr>
            <p:ph type="title"/>
          </p:nvPr>
        </p:nvSpPr>
        <p:spPr>
          <a:xfrm>
            <a:off x="828773" y="694645"/>
            <a:ext cx="3403862" cy="373264"/>
          </a:xfrm>
        </p:spPr>
        <p:txBody>
          <a:bodyPr>
            <a:noAutofit/>
          </a:bodyPr>
          <a:lstStyle/>
          <a:p>
            <a:r>
              <a:rPr lang="en-US" sz="2800" dirty="0">
                <a:solidFill>
                  <a:srgbClr val="002549"/>
                </a:solidFill>
                <a:latin typeface="Arial Narrow" panose="020B0604020202020204" pitchFamily="34" charset="0"/>
                <a:cs typeface="Arial Narrow" panose="020B0604020202020204" pitchFamily="34" charset="0"/>
              </a:rPr>
              <a:t>Important Disclosures</a:t>
            </a:r>
          </a:p>
        </p:txBody>
      </p:sp>
      <p:sp>
        <p:nvSpPr>
          <p:cNvPr id="7" name="Rectangle 6">
            <a:extLst>
              <a:ext uri="{FF2B5EF4-FFF2-40B4-BE49-F238E27FC236}">
                <a16:creationId xmlns:a16="http://schemas.microsoft.com/office/drawing/2014/main" id="{47B2B478-0472-5640-8F06-1C8A93D1AF64}"/>
              </a:ext>
            </a:extLst>
          </p:cNvPr>
          <p:cNvSpPr/>
          <p:nvPr/>
        </p:nvSpPr>
        <p:spPr>
          <a:xfrm>
            <a:off x="0" y="-6932"/>
            <a:ext cx="12192000" cy="387932"/>
          </a:xfrm>
          <a:prstGeom prst="rect">
            <a:avLst/>
          </a:prstGeom>
          <a:gradFill>
            <a:gsLst>
              <a:gs pos="0">
                <a:srgbClr val="DA4233"/>
              </a:gs>
              <a:gs pos="98000">
                <a:srgbClr val="8118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9E8A290D-B4DA-9D4D-84A2-ACE9C1DB14D6}"/>
              </a:ext>
            </a:extLst>
          </p:cNvPr>
          <p:cNvSpPr>
            <a:spLocks noGrp="1"/>
          </p:cNvSpPr>
          <p:nvPr>
            <p:ph idx="1"/>
          </p:nvPr>
        </p:nvSpPr>
        <p:spPr>
          <a:xfrm>
            <a:off x="838199" y="1169382"/>
            <a:ext cx="10653075" cy="4830059"/>
          </a:xfrm>
        </p:spPr>
        <p:txBody>
          <a:bodyPr>
            <a:noAutofit/>
          </a:bodyPr>
          <a:lstStyle/>
          <a:p>
            <a:pPr marL="0" indent="0">
              <a:lnSpc>
                <a:spcPct val="100000"/>
              </a:lnSpc>
              <a:buNone/>
            </a:pP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Morgan Stanley Wealth Management is not affiliated with Jackson National Life Insurance Company.</a:t>
            </a:r>
          </a:p>
          <a:p>
            <a:pPr marL="0" indent="0">
              <a:lnSpc>
                <a:spcPct val="100000"/>
              </a:lnSpc>
              <a:buNone/>
            </a:pP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The views and opinions expressed in this presentation are not necessarily those of Morgan Stanley Wealth Management or any affiliates. </a:t>
            </a:r>
          </a:p>
          <a:p>
            <a:pPr marL="0" indent="0">
              <a:lnSpc>
                <a:spcPct val="100000"/>
              </a:lnSpc>
              <a:buNone/>
            </a:pP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Nothing discussed or suggested in these materials should be construed as permission to supersede or circumvent any Morgan Stanley Wealth Management incorporated policies, procedures, rules, and guidelines. This material should be regarded as educational information and is not intended to provide specific advice. If you have questions regarding your particular situation, you should contact your legal or tax advisors.</a:t>
            </a:r>
          </a:p>
        </p:txBody>
      </p:sp>
      <p:sp>
        <p:nvSpPr>
          <p:cNvPr id="2" name="Left Bracket 1">
            <a:extLst>
              <a:ext uri="{FF2B5EF4-FFF2-40B4-BE49-F238E27FC236}">
                <a16:creationId xmlns:a16="http://schemas.microsoft.com/office/drawing/2014/main" id="{241673C1-6BEC-7B46-BB8D-D9D06C29C537}"/>
              </a:ext>
            </a:extLst>
          </p:cNvPr>
          <p:cNvSpPr/>
          <p:nvPr/>
        </p:nvSpPr>
        <p:spPr>
          <a:xfrm>
            <a:off x="146164" y="520860"/>
            <a:ext cx="120536" cy="6210813"/>
          </a:xfrm>
          <a:prstGeom prst="leftBracket">
            <a:avLst/>
          </a:prstGeom>
          <a:ln>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FF"/>
              </a:solidFill>
            </a:endParaRPr>
          </a:p>
        </p:txBody>
      </p:sp>
      <p:sp>
        <p:nvSpPr>
          <p:cNvPr id="3" name="Right Bracket 2">
            <a:extLst>
              <a:ext uri="{FF2B5EF4-FFF2-40B4-BE49-F238E27FC236}">
                <a16:creationId xmlns:a16="http://schemas.microsoft.com/office/drawing/2014/main" id="{94C71290-9267-4B4B-BA52-0D1E08430AFF}"/>
              </a:ext>
            </a:extLst>
          </p:cNvPr>
          <p:cNvSpPr/>
          <p:nvPr/>
        </p:nvSpPr>
        <p:spPr>
          <a:xfrm>
            <a:off x="11823701" y="520859"/>
            <a:ext cx="154330" cy="6210813"/>
          </a:xfrm>
          <a:prstGeom prst="rightBracket">
            <a:avLst/>
          </a:prstGeom>
          <a:ln>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883011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DC4BF9-16DB-BE4C-B593-25A40D897A00}"/>
              </a:ext>
            </a:extLst>
          </p:cNvPr>
          <p:cNvSpPr>
            <a:spLocks noGrp="1"/>
          </p:cNvSpPr>
          <p:nvPr>
            <p:ph type="title"/>
          </p:nvPr>
        </p:nvSpPr>
        <p:spPr>
          <a:xfrm>
            <a:off x="828773" y="694645"/>
            <a:ext cx="3403862" cy="373264"/>
          </a:xfrm>
        </p:spPr>
        <p:txBody>
          <a:bodyPr>
            <a:noAutofit/>
          </a:bodyPr>
          <a:lstStyle/>
          <a:p>
            <a:r>
              <a:rPr lang="en-US" sz="2800" dirty="0">
                <a:solidFill>
                  <a:srgbClr val="002549"/>
                </a:solidFill>
                <a:latin typeface="Arial Narrow" panose="020B0604020202020204" pitchFamily="34" charset="0"/>
                <a:cs typeface="Arial Narrow" panose="020B0604020202020204" pitchFamily="34" charset="0"/>
              </a:rPr>
              <a:t>Important Disclosures</a:t>
            </a:r>
          </a:p>
        </p:txBody>
      </p:sp>
      <p:sp>
        <p:nvSpPr>
          <p:cNvPr id="7" name="Rectangle 6">
            <a:extLst>
              <a:ext uri="{FF2B5EF4-FFF2-40B4-BE49-F238E27FC236}">
                <a16:creationId xmlns:a16="http://schemas.microsoft.com/office/drawing/2014/main" id="{B7873A38-F094-1547-A1DE-6EF7F2FDA083}"/>
              </a:ext>
            </a:extLst>
          </p:cNvPr>
          <p:cNvSpPr/>
          <p:nvPr/>
        </p:nvSpPr>
        <p:spPr>
          <a:xfrm>
            <a:off x="0" y="-6932"/>
            <a:ext cx="12192000" cy="387932"/>
          </a:xfrm>
          <a:prstGeom prst="rect">
            <a:avLst/>
          </a:prstGeom>
          <a:gradFill>
            <a:gsLst>
              <a:gs pos="0">
                <a:srgbClr val="DA4233"/>
              </a:gs>
              <a:gs pos="98000">
                <a:srgbClr val="8118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EA280A7F-160C-F142-BD8F-A8D9B9B63E37}"/>
              </a:ext>
            </a:extLst>
          </p:cNvPr>
          <p:cNvSpPr>
            <a:spLocks noGrp="1"/>
          </p:cNvSpPr>
          <p:nvPr>
            <p:ph idx="1"/>
          </p:nvPr>
        </p:nvSpPr>
        <p:spPr>
          <a:xfrm>
            <a:off x="838200" y="1169382"/>
            <a:ext cx="9652280" cy="3915665"/>
          </a:xfrm>
        </p:spPr>
        <p:txBody>
          <a:bodyPr>
            <a:noAutofit/>
          </a:bodyPr>
          <a:lstStyle/>
          <a:p>
            <a:pPr marL="0" indent="0">
              <a:lnSpc>
                <a:spcPct val="100000"/>
              </a:lnSpc>
              <a:spcBef>
                <a:spcPts val="1100"/>
              </a:spcBef>
              <a:buNone/>
            </a:pPr>
            <a:r>
              <a:rPr lang="en-US" sz="1100" b="1"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Investing involves risk including possible loss of principal.</a:t>
            </a: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 Information is current as of the date of this material.</a:t>
            </a:r>
          </a:p>
          <a:p>
            <a:pPr marL="0" indent="0">
              <a:lnSpc>
                <a:spcPct val="100000"/>
              </a:lnSpc>
              <a:spcBef>
                <a:spcPts val="1100"/>
              </a:spcBef>
              <a:buNone/>
            </a:pP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Any opinions expressed herein are from a third party and are given in good faith, are subject to change without notice, and are considered correct as of the stated date of their issue.</a:t>
            </a:r>
          </a:p>
          <a:p>
            <a:pPr marL="0" indent="0">
              <a:lnSpc>
                <a:spcPct val="100000"/>
              </a:lnSpc>
              <a:spcBef>
                <a:spcPts val="1100"/>
              </a:spcBef>
              <a:buNone/>
            </a:pPr>
            <a:r>
              <a:rPr lang="en-US" sz="1100" b="1"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Merrill Lynch, Pierce, </a:t>
            </a:r>
            <a:r>
              <a:rPr lang="en-US" sz="1100" b="1" dirty="0" err="1">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Fenner</a:t>
            </a:r>
            <a:r>
              <a:rPr lang="en-US" sz="1100" b="1"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 &amp; Smith Incorporated is not a tax or legal advisor. Clients should consult a personal tax or legal advisor prior to making any tax or legal related investment decisions.</a:t>
            </a:r>
          </a:p>
          <a:p>
            <a:pPr marL="0" indent="0">
              <a:lnSpc>
                <a:spcPct val="100000"/>
              </a:lnSpc>
              <a:spcBef>
                <a:spcPts val="1100"/>
              </a:spcBef>
              <a:buNone/>
            </a:pP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Bank of America Corporation (“Bank of America”) is a financial holding company that, through its subsidiaries and affiliated companies, provides banking and investment products and other financial services .</a:t>
            </a:r>
          </a:p>
          <a:p>
            <a:pPr marL="0" indent="0">
              <a:lnSpc>
                <a:spcPct val="100000"/>
              </a:lnSpc>
              <a:spcBef>
                <a:spcPts val="1100"/>
              </a:spcBef>
              <a:buNone/>
            </a:pP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Merrill Lynch, Pierce, </a:t>
            </a:r>
            <a:r>
              <a:rPr lang="en-US" sz="1100" dirty="0" err="1">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Fenner</a:t>
            </a: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 &amp; Smith Incorporated (also referred to as “MLPF&amp;S” or “Merrill”) makes available certain investment products sponsored, managed, distributed or provided by companies that are affiliates of Bank of America Corporation (“</a:t>
            </a:r>
            <a:r>
              <a:rPr lang="en-US" sz="1100" dirty="0" err="1">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BofA</a:t>
            </a: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 Corp.”). MLPF&amp;S is a registered broker-dealer, registered investment adviser, Member SIPC and a wholly owned subsidiary of </a:t>
            </a:r>
            <a:r>
              <a:rPr lang="en-US" sz="1100" dirty="0" err="1">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BofA</a:t>
            </a: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 Corp. Merrill Lynch Life Agency Inc. (“MLLA”) is a licensed insurance agency and a wholly owned subsidiary of </a:t>
            </a:r>
            <a:r>
              <a:rPr lang="en-US" sz="1100" dirty="0" err="1">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BofA</a:t>
            </a: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 Corp.</a:t>
            </a:r>
          </a:p>
          <a:p>
            <a:pPr marL="0" indent="0">
              <a:lnSpc>
                <a:spcPct val="100000"/>
              </a:lnSpc>
              <a:spcBef>
                <a:spcPts val="1100"/>
              </a:spcBef>
              <a:buNone/>
            </a:pP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Merrill offers a broad range of brokerage, investment advisory and other services. There are important differences between brokerage and investment advisory services, including the type of advice and assistance provided, the fees charged, and the rights and obligations of the parties. It is important to understand the differences, particularly when determining which service or services to select. The views and opinions expressed in this presentation are not necessarily those of Bank of America Corporation; Merrill Lynch, Pierce, </a:t>
            </a:r>
            <a:r>
              <a:rPr lang="en-US" sz="1100" dirty="0" err="1">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Fenner</a:t>
            </a: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 &amp; Smith Incorporated; or any affiliates. Merrill  has not participated in preparing this presentation and accepts no responsibility for the accuracy of the information contained herein. </a:t>
            </a:r>
            <a:r>
              <a:rPr lang="en-US" sz="1100" b="1"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For more information about these services and their differences, speak with your Financial Advisor.</a:t>
            </a:r>
          </a:p>
          <a:p>
            <a:pPr marL="0" indent="0">
              <a:lnSpc>
                <a:spcPct val="100000"/>
              </a:lnSpc>
              <a:spcBef>
                <a:spcPts val="1100"/>
              </a:spcBef>
              <a:buNone/>
            </a:pP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Nothing discussed or suggested in these materials should be construed as permission to supersede or circumvent any Bank of America, Merrill Lynch, Pierce, </a:t>
            </a:r>
            <a:r>
              <a:rPr lang="en-US" sz="1100" dirty="0" err="1">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Fenner</a:t>
            </a: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 &amp; Smith Incorporated policies, procedures, rules, and guidelines.</a:t>
            </a:r>
            <a:b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br>
            <a:b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br>
            <a:r>
              <a:rPr lang="en-US" sz="1100"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Investment products offered through MLPF&amp;S and insurance and annuity products offered through Merrill Lynch Life Agency Inc.:</a:t>
            </a:r>
          </a:p>
        </p:txBody>
      </p:sp>
      <p:cxnSp>
        <p:nvCxnSpPr>
          <p:cNvPr id="24" name="Straight Connector 23">
            <a:extLst>
              <a:ext uri="{FF2B5EF4-FFF2-40B4-BE49-F238E27FC236}">
                <a16:creationId xmlns:a16="http://schemas.microsoft.com/office/drawing/2014/main" id="{9D6DA051-96C9-2645-BF4F-C7642C58F5F9}"/>
              </a:ext>
            </a:extLst>
          </p:cNvPr>
          <p:cNvCxnSpPr>
            <a:cxnSpLocks/>
            <a:endCxn id="12" idx="3"/>
          </p:cNvCxnSpPr>
          <p:nvPr/>
        </p:nvCxnSpPr>
        <p:spPr>
          <a:xfrm flipV="1">
            <a:off x="937549" y="5650418"/>
            <a:ext cx="8383432" cy="498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C8CEFD2-4BAD-4479-B1E8-C115EE011C1B}"/>
              </a:ext>
            </a:extLst>
          </p:cNvPr>
          <p:cNvGrpSpPr/>
          <p:nvPr/>
        </p:nvGrpSpPr>
        <p:grpSpPr>
          <a:xfrm>
            <a:off x="937549" y="5245947"/>
            <a:ext cx="8383432" cy="912439"/>
            <a:chOff x="937549" y="4603496"/>
            <a:chExt cx="7546051" cy="912439"/>
          </a:xfrm>
        </p:grpSpPr>
        <p:sp>
          <p:nvSpPr>
            <p:cNvPr id="12" name="Rectangle 11">
              <a:extLst>
                <a:ext uri="{FF2B5EF4-FFF2-40B4-BE49-F238E27FC236}">
                  <a16:creationId xmlns:a16="http://schemas.microsoft.com/office/drawing/2014/main" id="{33E50CC9-40F2-B44C-9AFB-EC0B7AF9960B}"/>
                </a:ext>
              </a:extLst>
            </p:cNvPr>
            <p:cNvSpPr/>
            <p:nvPr/>
          </p:nvSpPr>
          <p:spPr>
            <a:xfrm>
              <a:off x="937549" y="4603496"/>
              <a:ext cx="7546051" cy="808942"/>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D7ACE12-24EB-E94F-B3B1-42AB964188E9}"/>
                </a:ext>
              </a:extLst>
            </p:cNvPr>
            <p:cNvSpPr txBox="1"/>
            <p:nvPr/>
          </p:nvSpPr>
          <p:spPr>
            <a:xfrm>
              <a:off x="958996" y="5085048"/>
              <a:ext cx="3009346" cy="430887"/>
            </a:xfrm>
            <a:prstGeom prst="rect">
              <a:avLst/>
            </a:prstGeom>
            <a:noFill/>
          </p:spPr>
          <p:txBody>
            <a:bodyPr wrap="square" rtlCol="0">
              <a:spAutoFit/>
            </a:bodyPr>
            <a:lstStyle/>
            <a:p>
              <a:pPr algn="ctr"/>
              <a:r>
                <a:rPr lang="en-US" sz="1100" b="1"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Are Not Insured by Any Federal Government Agency</a:t>
              </a:r>
            </a:p>
          </p:txBody>
        </p:sp>
        <p:sp>
          <p:nvSpPr>
            <p:cNvPr id="18" name="TextBox 17">
              <a:extLst>
                <a:ext uri="{FF2B5EF4-FFF2-40B4-BE49-F238E27FC236}">
                  <a16:creationId xmlns:a16="http://schemas.microsoft.com/office/drawing/2014/main" id="{73C3E9FA-3E6D-B14B-B297-46622DDDEC76}"/>
                </a:ext>
              </a:extLst>
            </p:cNvPr>
            <p:cNvSpPr txBox="1"/>
            <p:nvPr/>
          </p:nvSpPr>
          <p:spPr>
            <a:xfrm>
              <a:off x="5412766" y="5073473"/>
              <a:ext cx="3009346" cy="430887"/>
            </a:xfrm>
            <a:prstGeom prst="rect">
              <a:avLst/>
            </a:prstGeom>
            <a:noFill/>
          </p:spPr>
          <p:txBody>
            <a:bodyPr wrap="square" rtlCol="0">
              <a:spAutoFit/>
            </a:bodyPr>
            <a:lstStyle/>
            <a:p>
              <a:pPr algn="ctr"/>
              <a:r>
                <a:rPr lang="en-US" sz="1100" b="1"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Are Not a Condition to Any Banking Service or Activity</a:t>
              </a:r>
              <a:endParaRPr lang="en-US" sz="1100" b="1" dirty="0"/>
            </a:p>
          </p:txBody>
        </p:sp>
        <p:sp>
          <p:nvSpPr>
            <p:cNvPr id="19" name="TextBox 18">
              <a:extLst>
                <a:ext uri="{FF2B5EF4-FFF2-40B4-BE49-F238E27FC236}">
                  <a16:creationId xmlns:a16="http://schemas.microsoft.com/office/drawing/2014/main" id="{CB7608B8-A0E1-084D-96A2-45D67E46A2F3}"/>
                </a:ext>
              </a:extLst>
            </p:cNvPr>
            <p:cNvSpPr txBox="1"/>
            <p:nvPr/>
          </p:nvSpPr>
          <p:spPr>
            <a:xfrm>
              <a:off x="4112656" y="5073473"/>
              <a:ext cx="1054757" cy="430887"/>
            </a:xfrm>
            <a:prstGeom prst="rect">
              <a:avLst/>
            </a:prstGeom>
            <a:noFill/>
          </p:spPr>
          <p:txBody>
            <a:bodyPr wrap="square" rtlCol="0">
              <a:spAutoFit/>
            </a:bodyPr>
            <a:lstStyle/>
            <a:p>
              <a:pPr algn="ctr"/>
              <a:r>
                <a:rPr lang="en-US" sz="1100" b="1"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Are Not Deposits</a:t>
              </a:r>
            </a:p>
          </p:txBody>
        </p:sp>
        <p:sp>
          <p:nvSpPr>
            <p:cNvPr id="20" name="TextBox 19">
              <a:extLst>
                <a:ext uri="{FF2B5EF4-FFF2-40B4-BE49-F238E27FC236}">
                  <a16:creationId xmlns:a16="http://schemas.microsoft.com/office/drawing/2014/main" id="{896F7759-D6E2-B34B-88FE-EC62A6E2FE4E}"/>
                </a:ext>
              </a:extLst>
            </p:cNvPr>
            <p:cNvSpPr txBox="1"/>
            <p:nvPr/>
          </p:nvSpPr>
          <p:spPr>
            <a:xfrm>
              <a:off x="1767678" y="4682185"/>
              <a:ext cx="1403882" cy="261610"/>
            </a:xfrm>
            <a:prstGeom prst="rect">
              <a:avLst/>
            </a:prstGeom>
            <a:noFill/>
          </p:spPr>
          <p:txBody>
            <a:bodyPr wrap="square" rtlCol="0">
              <a:spAutoFit/>
            </a:bodyPr>
            <a:lstStyle/>
            <a:p>
              <a:pPr algn="ctr"/>
              <a:r>
                <a:rPr lang="en-US" sz="1100" b="1"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Are Not FDIC Insured</a:t>
              </a:r>
            </a:p>
          </p:txBody>
        </p:sp>
        <p:sp>
          <p:nvSpPr>
            <p:cNvPr id="21" name="TextBox 20">
              <a:extLst>
                <a:ext uri="{FF2B5EF4-FFF2-40B4-BE49-F238E27FC236}">
                  <a16:creationId xmlns:a16="http://schemas.microsoft.com/office/drawing/2014/main" id="{2FACBE36-1252-DE4C-951B-5F0C7F8C7436}"/>
                </a:ext>
              </a:extLst>
            </p:cNvPr>
            <p:cNvSpPr txBox="1"/>
            <p:nvPr/>
          </p:nvSpPr>
          <p:spPr>
            <a:xfrm>
              <a:off x="6145304" y="4670610"/>
              <a:ext cx="1544270" cy="430887"/>
            </a:xfrm>
            <a:prstGeom prst="rect">
              <a:avLst/>
            </a:prstGeom>
            <a:noFill/>
          </p:spPr>
          <p:txBody>
            <a:bodyPr wrap="square" rtlCol="0">
              <a:spAutoFit/>
            </a:bodyPr>
            <a:lstStyle/>
            <a:p>
              <a:pPr algn="ctr"/>
              <a:r>
                <a:rPr lang="en-US" sz="1100" b="1"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Are Not Bank Guaranteed</a:t>
              </a:r>
            </a:p>
          </p:txBody>
        </p:sp>
        <p:sp>
          <p:nvSpPr>
            <p:cNvPr id="22" name="TextBox 21">
              <a:extLst>
                <a:ext uri="{FF2B5EF4-FFF2-40B4-BE49-F238E27FC236}">
                  <a16:creationId xmlns:a16="http://schemas.microsoft.com/office/drawing/2014/main" id="{8F070C53-15D0-0B40-AB5B-E28C0266D29E}"/>
                </a:ext>
              </a:extLst>
            </p:cNvPr>
            <p:cNvSpPr txBox="1"/>
            <p:nvPr/>
          </p:nvSpPr>
          <p:spPr>
            <a:xfrm>
              <a:off x="4059918" y="4670610"/>
              <a:ext cx="1160233" cy="261610"/>
            </a:xfrm>
            <a:prstGeom prst="rect">
              <a:avLst/>
            </a:prstGeom>
            <a:noFill/>
          </p:spPr>
          <p:txBody>
            <a:bodyPr wrap="square" rtlCol="0">
              <a:spAutoFit/>
            </a:bodyPr>
            <a:lstStyle/>
            <a:p>
              <a:pPr algn="ctr"/>
              <a:r>
                <a:rPr lang="en-US" sz="1100" b="1" dirty="0">
                  <a:solidFill>
                    <a:schemeClr val="tx1">
                      <a:lumMod val="50000"/>
                      <a:lumOff val="50000"/>
                    </a:schemeClr>
                  </a:solidFill>
                  <a:effectLst>
                    <a:outerShdw dist="50800" sx="1000" sy="1000" algn="ctr" rotWithShape="0">
                      <a:srgbClr val="000000"/>
                    </a:outerShdw>
                  </a:effectLst>
                  <a:latin typeface="Arial Narrow" panose="020B0604020202020204" pitchFamily="34" charset="0"/>
                  <a:cs typeface="Arial Narrow" panose="020B0604020202020204" pitchFamily="34" charset="0"/>
                </a:rPr>
                <a:t>May Lose Value</a:t>
              </a:r>
            </a:p>
          </p:txBody>
        </p:sp>
        <p:cxnSp>
          <p:nvCxnSpPr>
            <p:cNvPr id="26" name="Straight Connector 25">
              <a:extLst>
                <a:ext uri="{FF2B5EF4-FFF2-40B4-BE49-F238E27FC236}">
                  <a16:creationId xmlns:a16="http://schemas.microsoft.com/office/drawing/2014/main" id="{F7671C7F-258C-B24B-84E6-DDA28BCD2922}"/>
                </a:ext>
              </a:extLst>
            </p:cNvPr>
            <p:cNvCxnSpPr>
              <a:cxnSpLocks/>
            </p:cNvCxnSpPr>
            <p:nvPr/>
          </p:nvCxnSpPr>
          <p:spPr>
            <a:xfrm>
              <a:off x="3990856" y="4603496"/>
              <a:ext cx="0" cy="80894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7290DD2-1FD9-BD4D-8DE0-282D9BF83CD8}"/>
                </a:ext>
              </a:extLst>
            </p:cNvPr>
            <p:cNvCxnSpPr>
              <a:cxnSpLocks/>
            </p:cNvCxnSpPr>
            <p:nvPr/>
          </p:nvCxnSpPr>
          <p:spPr>
            <a:xfrm>
              <a:off x="5337056" y="4603496"/>
              <a:ext cx="0" cy="80894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6" name="Left Bracket 15">
            <a:extLst>
              <a:ext uri="{FF2B5EF4-FFF2-40B4-BE49-F238E27FC236}">
                <a16:creationId xmlns:a16="http://schemas.microsoft.com/office/drawing/2014/main" id="{06E8B02F-656A-454A-8960-BF64E9CD515A}"/>
              </a:ext>
            </a:extLst>
          </p:cNvPr>
          <p:cNvSpPr/>
          <p:nvPr/>
        </p:nvSpPr>
        <p:spPr>
          <a:xfrm>
            <a:off x="146164" y="520860"/>
            <a:ext cx="120536" cy="6210813"/>
          </a:xfrm>
          <a:prstGeom prst="leftBracket">
            <a:avLst/>
          </a:prstGeom>
          <a:ln>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FF"/>
              </a:solidFill>
            </a:endParaRPr>
          </a:p>
        </p:txBody>
      </p:sp>
      <p:sp>
        <p:nvSpPr>
          <p:cNvPr id="23" name="Right Bracket 22">
            <a:extLst>
              <a:ext uri="{FF2B5EF4-FFF2-40B4-BE49-F238E27FC236}">
                <a16:creationId xmlns:a16="http://schemas.microsoft.com/office/drawing/2014/main" id="{B3777469-4D4E-4DC0-AA1C-F616B52A4DE3}"/>
              </a:ext>
            </a:extLst>
          </p:cNvPr>
          <p:cNvSpPr/>
          <p:nvPr/>
        </p:nvSpPr>
        <p:spPr>
          <a:xfrm>
            <a:off x="11823701" y="520859"/>
            <a:ext cx="154330" cy="6210813"/>
          </a:xfrm>
          <a:prstGeom prst="rightBracket">
            <a:avLst/>
          </a:prstGeom>
          <a:ln>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968384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4D1D8B-3447-3944-95BF-FE1758CBA6D3}"/>
              </a:ext>
            </a:extLst>
          </p:cNvPr>
          <p:cNvSpPr/>
          <p:nvPr/>
        </p:nvSpPr>
        <p:spPr>
          <a:xfrm>
            <a:off x="117491" y="5938217"/>
            <a:ext cx="11415290" cy="523220"/>
          </a:xfrm>
          <a:prstGeom prst="rect">
            <a:avLst/>
          </a:prstGeom>
        </p:spPr>
        <p:txBody>
          <a:bodyPr wrap="square">
            <a:spAutoFit/>
          </a:bodyPr>
          <a:lstStyle/>
          <a:p>
            <a:r>
              <a:rPr lang="en-US" sz="1400" dirty="0">
                <a:solidFill>
                  <a:schemeClr val="tx1">
                    <a:lumMod val="50000"/>
                    <a:lumOff val="50000"/>
                  </a:schemeClr>
                </a:solidFill>
                <a:latin typeface="Arial Narrow" panose="020B0604020202020204" pitchFamily="34" charset="0"/>
                <a:cs typeface="Arial Narrow" panose="020B0604020202020204" pitchFamily="34" charset="0"/>
              </a:rPr>
              <a:t>*Guarantees are backed by the claims-paying ability of Jackson National Life Insurance Company or Jackson National Life Insurance Company of New York and do not apply to the principal amount or investment performance of the separate account or its underlying investments.</a:t>
            </a:r>
            <a:r>
              <a:rPr lang="en-US" sz="1400" b="1" dirty="0">
                <a:solidFill>
                  <a:schemeClr val="tx1">
                    <a:lumMod val="50000"/>
                    <a:lumOff val="50000"/>
                  </a:schemeClr>
                </a:solidFill>
                <a:effectLst/>
                <a:latin typeface="Helvetica" pitchFamily="2" charset="0"/>
              </a:rPr>
              <a:t> </a:t>
            </a:r>
            <a:endParaRPr lang="en-US" sz="1400" dirty="0">
              <a:solidFill>
                <a:schemeClr val="tx1">
                  <a:lumMod val="50000"/>
                  <a:lumOff val="50000"/>
                </a:schemeClr>
              </a:solidFill>
              <a:effectLst/>
              <a:latin typeface="Helvetica" pitchFamily="2" charset="0"/>
            </a:endParaRPr>
          </a:p>
        </p:txBody>
      </p:sp>
      <p:sp>
        <p:nvSpPr>
          <p:cNvPr id="22" name="Content Placeholder 2">
            <a:extLst>
              <a:ext uri="{FF2B5EF4-FFF2-40B4-BE49-F238E27FC236}">
                <a16:creationId xmlns:a16="http://schemas.microsoft.com/office/drawing/2014/main" id="{B914C239-7B52-B542-8B48-C5E1A4BEA9B8}"/>
              </a:ext>
            </a:extLst>
          </p:cNvPr>
          <p:cNvSpPr>
            <a:spLocks noGrp="1"/>
          </p:cNvSpPr>
          <p:nvPr>
            <p:ph idx="1"/>
          </p:nvPr>
        </p:nvSpPr>
        <p:spPr>
          <a:xfrm>
            <a:off x="388576" y="1118450"/>
            <a:ext cx="10279424" cy="880033"/>
          </a:xfrm>
        </p:spPr>
        <p:txBody>
          <a:bodyPr>
            <a:normAutofit/>
          </a:bodyPr>
          <a:lstStyle/>
          <a:p>
            <a:pPr marL="0" indent="0">
              <a:lnSpc>
                <a:spcPts val="2480"/>
              </a:lnSpc>
              <a:buNone/>
            </a:pPr>
            <a:r>
              <a:rPr lang="en-US" sz="2100" b="1" dirty="0">
                <a:solidFill>
                  <a:srgbClr val="366AA2"/>
                </a:solidFill>
                <a:latin typeface="Arial Narrow" panose="020B0604020202020204" pitchFamily="34" charset="0"/>
                <a:cs typeface="Arial Narrow" panose="020B0604020202020204" pitchFamily="34" charset="0"/>
              </a:rPr>
              <a:t>Leaving the guesswork of retirement finances behind and taking a step toward financial freedom</a:t>
            </a:r>
          </a:p>
        </p:txBody>
      </p:sp>
      <p:sp>
        <p:nvSpPr>
          <p:cNvPr id="23" name="Title 1">
            <a:extLst>
              <a:ext uri="{FF2B5EF4-FFF2-40B4-BE49-F238E27FC236}">
                <a16:creationId xmlns:a16="http://schemas.microsoft.com/office/drawing/2014/main" id="{B1616324-7F31-0146-B2C7-0FB98A8B87B6}"/>
              </a:ext>
            </a:extLst>
          </p:cNvPr>
          <p:cNvSpPr txBox="1">
            <a:spLocks/>
          </p:cNvSpPr>
          <p:nvPr/>
        </p:nvSpPr>
        <p:spPr>
          <a:xfrm>
            <a:off x="388576" y="556763"/>
            <a:ext cx="7925865" cy="593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002549"/>
                </a:solidFill>
                <a:latin typeface="Arial" panose="020B0604020202020204" pitchFamily="34" charset="0"/>
                <a:cs typeface="Arial" panose="020B0604020202020204" pitchFamily="34" charset="0"/>
              </a:rPr>
              <a:t>Creating Certainty From Uncertainty </a:t>
            </a:r>
          </a:p>
        </p:txBody>
      </p:sp>
      <p:sp>
        <p:nvSpPr>
          <p:cNvPr id="12" name="Rectangle 11">
            <a:extLst>
              <a:ext uri="{FF2B5EF4-FFF2-40B4-BE49-F238E27FC236}">
                <a16:creationId xmlns:a16="http://schemas.microsoft.com/office/drawing/2014/main" id="{8AF8EBE5-ADB0-8D48-B0BF-3CB97B511251}"/>
              </a:ext>
            </a:extLst>
          </p:cNvPr>
          <p:cNvSpPr/>
          <p:nvPr/>
        </p:nvSpPr>
        <p:spPr>
          <a:xfrm>
            <a:off x="1139944" y="2426274"/>
            <a:ext cx="7259426" cy="2328843"/>
          </a:xfrm>
          <a:prstGeom prst="rect">
            <a:avLst/>
          </a:prstGeom>
        </p:spPr>
        <p:txBody>
          <a:bodyPr wrap="square">
            <a:spAutoFit/>
          </a:bodyPr>
          <a:lstStyle/>
          <a:p>
            <a:r>
              <a:rPr lang="en-US" sz="2100" b="1" dirty="0">
                <a:solidFill>
                  <a:srgbClr val="366AA2"/>
                </a:solidFill>
                <a:latin typeface="Arial Narrow" panose="020B0604020202020204" pitchFamily="34" charset="0"/>
                <a:cs typeface="Arial Narrow" panose="020B0604020202020204" pitchFamily="34" charset="0"/>
              </a:rPr>
              <a:t> </a:t>
            </a:r>
          </a:p>
          <a:p>
            <a:pPr marL="365760" indent="-365760">
              <a:spcBef>
                <a:spcPts val="1000"/>
              </a:spcBef>
              <a:buClr>
                <a:srgbClr val="002060"/>
              </a:buClr>
              <a:buSzPct val="90000"/>
              <a:buFont typeface="+mj-lt"/>
              <a:buAutoNum type="arabicPeriod"/>
            </a:pPr>
            <a:r>
              <a:rPr lang="en-US" sz="2400" b="1" dirty="0">
                <a:solidFill>
                  <a:srgbClr val="366AA2"/>
                </a:solidFill>
                <a:latin typeface="Arial Narrow" panose="020B0604020202020204" pitchFamily="34" charset="0"/>
                <a:cs typeface="Arial Narrow" panose="020B0604020202020204" pitchFamily="34" charset="0"/>
              </a:rPr>
              <a:t>AVOID RISK </a:t>
            </a:r>
            <a:r>
              <a:rPr lang="en-US" sz="2400" dirty="0">
                <a:solidFill>
                  <a:srgbClr val="002549"/>
                </a:solidFill>
                <a:latin typeface="Arial Narrow" panose="020B0604020202020204" pitchFamily="34" charset="0"/>
                <a:cs typeface="Arial Narrow" panose="020B0604020202020204" pitchFamily="34" charset="0"/>
              </a:rPr>
              <a:t>but eliminate needed potential market gains </a:t>
            </a:r>
          </a:p>
          <a:p>
            <a:pPr marL="365760" indent="-365760">
              <a:spcBef>
                <a:spcPts val="1200"/>
              </a:spcBef>
              <a:buClr>
                <a:srgbClr val="002060"/>
              </a:buClr>
              <a:buSzPct val="90000"/>
              <a:buFont typeface="+mj-lt"/>
              <a:buAutoNum type="arabicPeriod"/>
            </a:pPr>
            <a:r>
              <a:rPr lang="en-US" sz="2400" b="1" dirty="0">
                <a:solidFill>
                  <a:srgbClr val="366AA2"/>
                </a:solidFill>
                <a:latin typeface="Arial Narrow" panose="020B0604020202020204" pitchFamily="34" charset="0"/>
                <a:cs typeface="Arial Narrow" panose="020B0604020202020204" pitchFamily="34" charset="0"/>
              </a:rPr>
              <a:t>REDUCE RISK </a:t>
            </a:r>
            <a:r>
              <a:rPr lang="en-US" sz="2400" dirty="0">
                <a:solidFill>
                  <a:srgbClr val="002549"/>
                </a:solidFill>
                <a:latin typeface="Arial Narrow" panose="020B0604020202020204" pitchFamily="34" charset="0"/>
                <a:cs typeface="Arial Narrow" panose="020B0604020202020204" pitchFamily="34" charset="0"/>
              </a:rPr>
              <a:t>and reduce potential gains </a:t>
            </a:r>
          </a:p>
          <a:p>
            <a:pPr marL="365760" indent="-365760">
              <a:spcBef>
                <a:spcPts val="1200"/>
              </a:spcBef>
              <a:buClr>
                <a:srgbClr val="002060"/>
              </a:buClr>
              <a:buSzPct val="90000"/>
              <a:buFont typeface="+mj-lt"/>
              <a:buAutoNum type="arabicPeriod"/>
            </a:pPr>
            <a:r>
              <a:rPr lang="en-US" sz="2400" b="1" dirty="0">
                <a:solidFill>
                  <a:srgbClr val="366AA2"/>
                </a:solidFill>
                <a:latin typeface="Arial Narrow" panose="020B0604020202020204" pitchFamily="34" charset="0"/>
                <a:cs typeface="Arial Narrow" panose="020B0604020202020204" pitchFamily="34" charset="0"/>
              </a:rPr>
              <a:t>PROTECT* YOUR INCOME AGAINST RISK </a:t>
            </a:r>
            <a:r>
              <a:rPr lang="en-US" sz="2400" dirty="0">
                <a:solidFill>
                  <a:srgbClr val="002549"/>
                </a:solidFill>
                <a:latin typeface="Arial Narrow" panose="020B0604020202020204" pitchFamily="34" charset="0"/>
                <a:cs typeface="Arial Narrow" panose="020B0604020202020204" pitchFamily="34" charset="0"/>
              </a:rPr>
              <a:t>while retaining access to market gains</a:t>
            </a:r>
            <a:endParaRPr lang="en-US" sz="2400" dirty="0">
              <a:solidFill>
                <a:srgbClr val="002549"/>
              </a:solidFill>
              <a:effectLst/>
              <a:latin typeface="Arial Narrow" panose="020B0604020202020204" pitchFamily="34" charset="0"/>
              <a:cs typeface="Arial Narrow" panose="020B0604020202020204" pitchFamily="34" charset="0"/>
            </a:endParaRPr>
          </a:p>
        </p:txBody>
      </p:sp>
      <p:sp>
        <p:nvSpPr>
          <p:cNvPr id="11" name="Rectangle 10">
            <a:extLst>
              <a:ext uri="{FF2B5EF4-FFF2-40B4-BE49-F238E27FC236}">
                <a16:creationId xmlns:a16="http://schemas.microsoft.com/office/drawing/2014/main" id="{02E10FC2-D263-0648-B56B-07B0AADEC7F2}"/>
              </a:ext>
            </a:extLst>
          </p:cNvPr>
          <p:cNvSpPr/>
          <p:nvPr/>
        </p:nvSpPr>
        <p:spPr>
          <a:xfrm>
            <a:off x="0" y="-6932"/>
            <a:ext cx="12192000" cy="387932"/>
          </a:xfrm>
          <a:prstGeom prst="rect">
            <a:avLst/>
          </a:prstGeom>
          <a:gradFill>
            <a:gsLst>
              <a:gs pos="0">
                <a:srgbClr val="DA4233"/>
              </a:gs>
              <a:gs pos="98000">
                <a:srgbClr val="8118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A599ED3D-BEB6-D247-BC21-C0134FE6665F}"/>
              </a:ext>
            </a:extLst>
          </p:cNvPr>
          <p:cNvSpPr txBox="1">
            <a:spLocks/>
          </p:cNvSpPr>
          <p:nvPr/>
        </p:nvSpPr>
        <p:spPr>
          <a:xfrm>
            <a:off x="388577" y="1904410"/>
            <a:ext cx="9620204" cy="880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solidFill>
                  <a:srgbClr val="002549"/>
                </a:solidFill>
                <a:latin typeface="Arial Narrow" panose="020B0604020202020204" pitchFamily="34" charset="0"/>
                <a:cs typeface="Arial Narrow" panose="020B0604020202020204" pitchFamily="34" charset="0"/>
              </a:rPr>
              <a:t>While we can’t predict what the market will do, we can choose how to approach it. There are three key methods for coping with market risk and market loss:</a:t>
            </a:r>
            <a:endParaRPr lang="en-US" sz="2400" b="1" dirty="0">
              <a:solidFill>
                <a:srgbClr val="366AA2"/>
              </a:solidFill>
              <a:latin typeface="Arial Narrow" panose="020B0604020202020204" pitchFamily="34" charset="0"/>
              <a:cs typeface="Arial Narrow" panose="020B0604020202020204" pitchFamily="34" charset="0"/>
            </a:endParaRPr>
          </a:p>
        </p:txBody>
      </p:sp>
      <p:sp>
        <p:nvSpPr>
          <p:cNvPr id="2" name="TextBox 1">
            <a:extLst>
              <a:ext uri="{FF2B5EF4-FFF2-40B4-BE49-F238E27FC236}">
                <a16:creationId xmlns:a16="http://schemas.microsoft.com/office/drawing/2014/main" id="{C64E0AF8-B438-4B03-A02F-B4F0697184AF}"/>
              </a:ext>
            </a:extLst>
          </p:cNvPr>
          <p:cNvSpPr txBox="1"/>
          <p:nvPr/>
        </p:nvSpPr>
        <p:spPr>
          <a:xfrm>
            <a:off x="234085" y="4934392"/>
            <a:ext cx="11060583" cy="1015663"/>
          </a:xfrm>
          <a:prstGeom prst="rect">
            <a:avLst/>
          </a:prstGeom>
          <a:noFill/>
          <a:ln>
            <a:solidFill>
              <a:schemeClr val="tx1"/>
            </a:solidFill>
          </a:ln>
        </p:spPr>
        <p:txBody>
          <a:bodyPr wrap="square" rtlCol="0">
            <a:spAutoFit/>
          </a:bodyPr>
          <a:lstStyle/>
          <a:p>
            <a:r>
              <a:rPr lang="en-US" sz="1200" b="1" dirty="0">
                <a:latin typeface="Arial" panose="020B0604020202020204" pitchFamily="34" charset="0"/>
                <a:cs typeface="Arial" panose="020B0604020202020204" pitchFamily="34" charset="0"/>
              </a:rPr>
              <a:t>What are variable annuities?</a:t>
            </a:r>
          </a:p>
          <a:p>
            <a:r>
              <a:rPr lang="en-US" sz="1200" dirty="0">
                <a:latin typeface="Arial" panose="020B0604020202020204" pitchFamily="34" charset="0"/>
                <a:cs typeface="Arial" panose="020B0604020202020204" pitchFamily="34" charset="0"/>
              </a:rPr>
              <a:t>Variable annuities are long-term, tax-deferred investments designed for retirement, involve investment risks, and may lose value. Earnings are taxable as ordinary income when distributed and may be subject to a 10% additional tax if withdrawn before age 59½.</a:t>
            </a:r>
          </a:p>
          <a:p>
            <a:r>
              <a:rPr lang="en-US" sz="1200" dirty="0">
                <a:latin typeface="Arial" panose="020B0604020202020204" pitchFamily="34" charset="0"/>
                <a:cs typeface="Arial" panose="020B0604020202020204" pitchFamily="34" charset="0"/>
              </a:rPr>
              <a:t>Add-on living benefits are available for an extra charge in addition to the ongoing fees and expenses of the variable annuity and are subject to</a:t>
            </a:r>
          </a:p>
          <a:p>
            <a:r>
              <a:rPr lang="en-US" sz="1200" dirty="0">
                <a:latin typeface="Arial" panose="020B0604020202020204" pitchFamily="34" charset="0"/>
                <a:cs typeface="Arial" panose="020B0604020202020204" pitchFamily="34" charset="0"/>
              </a:rPr>
              <a:t>conditions and limitations. There is no assurance a variable annuity with an add-on living benefit will provide sufficient supplemental retirement income.</a:t>
            </a:r>
          </a:p>
        </p:txBody>
      </p:sp>
    </p:spTree>
    <p:extLst>
      <p:ext uri="{BB962C8B-B14F-4D97-AF65-F5344CB8AC3E}">
        <p14:creationId xmlns:p14="http://schemas.microsoft.com/office/powerpoint/2010/main" val="118956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64E238C-5666-2C4A-A968-C90ACF3B71A3}"/>
              </a:ext>
            </a:extLst>
          </p:cNvPr>
          <p:cNvSpPr/>
          <p:nvPr/>
        </p:nvSpPr>
        <p:spPr>
          <a:xfrm>
            <a:off x="124909" y="5965650"/>
            <a:ext cx="11422424" cy="430887"/>
          </a:xfrm>
          <a:prstGeom prst="rect">
            <a:avLst/>
          </a:prstGeom>
        </p:spPr>
        <p:txBody>
          <a:bodyPr wrap="square">
            <a:spAutoFit/>
          </a:bodyPr>
          <a:lstStyle/>
          <a:p>
            <a:r>
              <a:rPr lang="en-US" sz="1100" baseline="30000" dirty="0">
                <a:solidFill>
                  <a:schemeClr val="tx1">
                    <a:lumMod val="50000"/>
                    <a:lumOff val="50000"/>
                  </a:schemeClr>
                </a:solidFill>
                <a:latin typeface="Arial Narrow" panose="020B0604020202020204" pitchFamily="34" charset="0"/>
                <a:cs typeface="Arial Narrow" panose="020B0604020202020204" pitchFamily="34" charset="0"/>
              </a:rPr>
              <a:t>*</a:t>
            </a:r>
            <a:r>
              <a:rPr lang="en-US" sz="1100" dirty="0">
                <a:solidFill>
                  <a:schemeClr val="tx1">
                    <a:lumMod val="50000"/>
                    <a:lumOff val="50000"/>
                  </a:schemeClr>
                </a:solidFill>
                <a:latin typeface="Arial Narrow" panose="020B0604020202020204" pitchFamily="34" charset="0"/>
                <a:cs typeface="Arial Narrow" panose="020B0604020202020204" pitchFamily="34" charset="0"/>
              </a:rPr>
              <a:t>Select up to a maximum of 99 investments and adjust options or allocations up to 25 times each contract year without transfer fees. To prevent abusive trading practices, Jackson restricts the frequency of transfers among Variable Investment Options, including trading out of and back into the same subaccount within a 15-day period. </a:t>
            </a:r>
          </a:p>
        </p:txBody>
      </p:sp>
      <p:sp>
        <p:nvSpPr>
          <p:cNvPr id="20" name="Content Placeholder 2">
            <a:extLst>
              <a:ext uri="{FF2B5EF4-FFF2-40B4-BE49-F238E27FC236}">
                <a16:creationId xmlns:a16="http://schemas.microsoft.com/office/drawing/2014/main" id="{7E15906C-61AB-684F-9831-08B564960E94}"/>
              </a:ext>
            </a:extLst>
          </p:cNvPr>
          <p:cNvSpPr>
            <a:spLocks noGrp="1"/>
          </p:cNvSpPr>
          <p:nvPr>
            <p:ph idx="1"/>
          </p:nvPr>
        </p:nvSpPr>
        <p:spPr>
          <a:xfrm>
            <a:off x="1704093" y="1904001"/>
            <a:ext cx="9083881" cy="1765987"/>
          </a:xfrm>
        </p:spPr>
        <p:txBody>
          <a:bodyPr>
            <a:noAutofit/>
          </a:bodyPr>
          <a:lstStyle/>
          <a:p>
            <a:pPr marL="0" indent="0">
              <a:lnSpc>
                <a:spcPct val="110000"/>
              </a:lnSpc>
              <a:spcBef>
                <a:spcPts val="0"/>
              </a:spcBef>
              <a:spcAft>
                <a:spcPts val="1000"/>
              </a:spcAft>
              <a:buNone/>
            </a:pPr>
            <a:r>
              <a:rPr lang="en-US" sz="2400" dirty="0">
                <a:solidFill>
                  <a:srgbClr val="002549"/>
                </a:solidFill>
                <a:latin typeface="Arial Narrow" panose="020B0604020202020204" pitchFamily="34" charset="0"/>
                <a:cs typeface="Arial Narrow" panose="020B0604020202020204" pitchFamily="34" charset="0"/>
              </a:rPr>
              <a:t>With Jackson</a:t>
            </a:r>
            <a:r>
              <a:rPr lang="en-US" sz="2400" baseline="30000" dirty="0">
                <a:solidFill>
                  <a:srgbClr val="002549"/>
                </a:solidFill>
                <a:latin typeface="Arial" panose="020B0604020202020204" pitchFamily="34" charset="0"/>
                <a:cs typeface="Arial" panose="020B0604020202020204" pitchFamily="34" charset="0"/>
              </a:rPr>
              <a:t>®</a:t>
            </a:r>
            <a:r>
              <a:rPr lang="en-US" sz="2400" dirty="0">
                <a:solidFill>
                  <a:srgbClr val="002549"/>
                </a:solidFill>
                <a:latin typeface="Arial Narrow" panose="020B0604020202020204" pitchFamily="34" charset="0"/>
                <a:cs typeface="Arial Narrow" panose="020B0604020202020204" pitchFamily="34" charset="0"/>
              </a:rPr>
              <a:t>, you can:</a:t>
            </a:r>
          </a:p>
          <a:p>
            <a:pPr>
              <a:lnSpc>
                <a:spcPct val="100000"/>
              </a:lnSpc>
            </a:pPr>
            <a:r>
              <a:rPr lang="en-US" sz="2400" b="1" dirty="0">
                <a:solidFill>
                  <a:srgbClr val="366AA2"/>
                </a:solidFill>
                <a:latin typeface="Arial Narrow" panose="020B0604020202020204" pitchFamily="34" charset="0"/>
                <a:cs typeface="Arial Narrow" panose="020B0604020202020204" pitchFamily="34" charset="0"/>
              </a:rPr>
              <a:t>PROTECT</a:t>
            </a:r>
            <a:r>
              <a:rPr lang="en-US" sz="2400" dirty="0">
                <a:solidFill>
                  <a:srgbClr val="366AA2"/>
                </a:solidFill>
                <a:latin typeface="Arial Narrow" panose="020B0604020202020204" pitchFamily="34" charset="0"/>
                <a:cs typeface="Arial Narrow" panose="020B0604020202020204" pitchFamily="34" charset="0"/>
              </a:rPr>
              <a:t> your income throughout your retirement. Certainty is possible, regardless of market downturns. </a:t>
            </a:r>
          </a:p>
          <a:p>
            <a:pPr>
              <a:lnSpc>
                <a:spcPct val="100000"/>
              </a:lnSpc>
            </a:pPr>
            <a:r>
              <a:rPr lang="en-US" sz="2400" dirty="0">
                <a:solidFill>
                  <a:srgbClr val="366AA2"/>
                </a:solidFill>
                <a:latin typeface="Arial Narrow" panose="020B0604020202020204" pitchFamily="34" charset="0"/>
                <a:cs typeface="Arial Narrow" panose="020B0604020202020204" pitchFamily="34" charset="0"/>
              </a:rPr>
              <a:t>Pursue </a:t>
            </a:r>
            <a:r>
              <a:rPr lang="en-US" sz="2400" b="1" dirty="0">
                <a:solidFill>
                  <a:srgbClr val="366AA2"/>
                </a:solidFill>
                <a:latin typeface="Arial Narrow" panose="020B0604020202020204" pitchFamily="34" charset="0"/>
                <a:cs typeface="Arial Narrow" panose="020B0604020202020204" pitchFamily="34" charset="0"/>
              </a:rPr>
              <a:t>GROWTH</a:t>
            </a:r>
            <a:r>
              <a:rPr lang="en-US" sz="2400" dirty="0">
                <a:solidFill>
                  <a:srgbClr val="366AA2"/>
                </a:solidFill>
                <a:latin typeface="Arial Narrow" panose="020B0604020202020204" pitchFamily="34" charset="0"/>
                <a:cs typeface="Arial Narrow" panose="020B0604020202020204" pitchFamily="34" charset="0"/>
              </a:rPr>
              <a:t> opportunities and invest without fund restrictions.</a:t>
            </a:r>
            <a:r>
              <a:rPr lang="en-US" sz="2400" baseline="30000" dirty="0">
                <a:solidFill>
                  <a:srgbClr val="366AA2"/>
                </a:solidFill>
                <a:latin typeface="Arial Narrow" panose="020B0604020202020204" pitchFamily="34" charset="0"/>
                <a:cs typeface="Arial Narrow" panose="020B0604020202020204" pitchFamily="34" charset="0"/>
              </a:rPr>
              <a:t>*</a:t>
            </a:r>
            <a:endParaRPr lang="en-US" sz="2400" dirty="0">
              <a:solidFill>
                <a:srgbClr val="366AA2"/>
              </a:solidFill>
              <a:latin typeface="Arial Narrow" panose="020B0604020202020204" pitchFamily="34" charset="0"/>
              <a:cs typeface="Arial Narrow" panose="020B0604020202020204" pitchFamily="34" charset="0"/>
            </a:endParaRPr>
          </a:p>
        </p:txBody>
      </p:sp>
      <p:sp>
        <p:nvSpPr>
          <p:cNvPr id="28" name="Rectangle 27">
            <a:extLst>
              <a:ext uri="{FF2B5EF4-FFF2-40B4-BE49-F238E27FC236}">
                <a16:creationId xmlns:a16="http://schemas.microsoft.com/office/drawing/2014/main" id="{4C07459E-FA0F-0B4D-821A-E3F08D6EB557}"/>
              </a:ext>
            </a:extLst>
          </p:cNvPr>
          <p:cNvSpPr/>
          <p:nvPr/>
        </p:nvSpPr>
        <p:spPr>
          <a:xfrm>
            <a:off x="0" y="-6932"/>
            <a:ext cx="12192000" cy="387932"/>
          </a:xfrm>
          <a:prstGeom prst="rect">
            <a:avLst/>
          </a:prstGeom>
          <a:gradFill>
            <a:gsLst>
              <a:gs pos="0">
                <a:srgbClr val="DA4233"/>
              </a:gs>
              <a:gs pos="98000">
                <a:srgbClr val="8118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3A1AE8B8-5CD4-1D4E-B9A0-874729735CD6}"/>
              </a:ext>
            </a:extLst>
          </p:cNvPr>
          <p:cNvSpPr txBox="1">
            <a:spLocks/>
          </p:cNvSpPr>
          <p:nvPr/>
        </p:nvSpPr>
        <p:spPr>
          <a:xfrm>
            <a:off x="388576" y="1118450"/>
            <a:ext cx="10279424" cy="880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80"/>
              </a:lnSpc>
              <a:buFont typeface="Arial" panose="020B0604020202020204" pitchFamily="34" charset="0"/>
              <a:buNone/>
            </a:pPr>
            <a:r>
              <a:rPr lang="en-US" sz="2100" b="1" dirty="0">
                <a:solidFill>
                  <a:srgbClr val="366AA2"/>
                </a:solidFill>
                <a:latin typeface="Arial Narrow" panose="020B0604020202020204" pitchFamily="34" charset="0"/>
                <a:cs typeface="Arial Narrow" panose="020B0604020202020204" pitchFamily="34" charset="0"/>
              </a:rPr>
              <a:t>Leaving the guesswork of retirement finances behind and taking a step toward financial freedom</a:t>
            </a:r>
          </a:p>
        </p:txBody>
      </p:sp>
      <p:sp>
        <p:nvSpPr>
          <p:cNvPr id="13" name="Title 1">
            <a:extLst>
              <a:ext uri="{FF2B5EF4-FFF2-40B4-BE49-F238E27FC236}">
                <a16:creationId xmlns:a16="http://schemas.microsoft.com/office/drawing/2014/main" id="{C849CFEF-2644-7940-BE05-8A35763C3F66}"/>
              </a:ext>
            </a:extLst>
          </p:cNvPr>
          <p:cNvSpPr txBox="1">
            <a:spLocks/>
          </p:cNvSpPr>
          <p:nvPr/>
        </p:nvSpPr>
        <p:spPr>
          <a:xfrm>
            <a:off x="388576" y="556763"/>
            <a:ext cx="7925865" cy="593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002549"/>
                </a:solidFill>
                <a:latin typeface="Arial" panose="020B0604020202020204" pitchFamily="34" charset="0"/>
                <a:cs typeface="Arial" panose="020B0604020202020204" pitchFamily="34" charset="0"/>
              </a:rPr>
              <a:t>Creating Certainty From Uncertainty </a:t>
            </a:r>
          </a:p>
        </p:txBody>
      </p:sp>
    </p:spTree>
    <p:extLst>
      <p:ext uri="{BB962C8B-B14F-4D97-AF65-F5344CB8AC3E}">
        <p14:creationId xmlns:p14="http://schemas.microsoft.com/office/powerpoint/2010/main" val="247230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011F959-CA36-E947-89CF-463CB162C273}"/>
              </a:ext>
            </a:extLst>
          </p:cNvPr>
          <p:cNvSpPr>
            <a:spLocks noGrp="1"/>
          </p:cNvSpPr>
          <p:nvPr>
            <p:ph type="title"/>
          </p:nvPr>
        </p:nvSpPr>
        <p:spPr>
          <a:xfrm>
            <a:off x="389410" y="603899"/>
            <a:ext cx="10515600" cy="502976"/>
          </a:xfrm>
        </p:spPr>
        <p:txBody>
          <a:bodyPr>
            <a:noAutofit/>
          </a:bodyPr>
          <a:lstStyle/>
          <a:p>
            <a:r>
              <a:rPr lang="en-US" sz="3400" b="1" dirty="0">
                <a:solidFill>
                  <a:srgbClr val="002549"/>
                </a:solidFill>
                <a:latin typeface="Arial" panose="020B0604020202020204" pitchFamily="34" charset="0"/>
                <a:cs typeface="Arial" panose="020B0604020202020204" pitchFamily="34" charset="0"/>
              </a:rPr>
              <a:t>How Long Will You Live? </a:t>
            </a:r>
          </a:p>
        </p:txBody>
      </p:sp>
      <p:sp>
        <p:nvSpPr>
          <p:cNvPr id="9" name="Content Placeholder 2">
            <a:extLst>
              <a:ext uri="{FF2B5EF4-FFF2-40B4-BE49-F238E27FC236}">
                <a16:creationId xmlns:a16="http://schemas.microsoft.com/office/drawing/2014/main" id="{1AFF0CC8-19C2-4140-AACE-15116F2CE4C4}"/>
              </a:ext>
            </a:extLst>
          </p:cNvPr>
          <p:cNvSpPr txBox="1">
            <a:spLocks/>
          </p:cNvSpPr>
          <p:nvPr/>
        </p:nvSpPr>
        <p:spPr>
          <a:xfrm>
            <a:off x="1117066" y="1605537"/>
            <a:ext cx="9787944" cy="8944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366AA2"/>
                </a:solidFill>
                <a:latin typeface="Arial Narrow" panose="020B0604020202020204" pitchFamily="34" charset="0"/>
                <a:cs typeface="Arial Narrow" panose="020B0604020202020204" pitchFamily="34" charset="0"/>
              </a:rPr>
              <a:t>Thanks to modern medicine, the median life expectancy continues to increase. In fact, there’s a good chance a person will reach age 90.</a:t>
            </a:r>
          </a:p>
        </p:txBody>
      </p:sp>
      <p:sp>
        <p:nvSpPr>
          <p:cNvPr id="10" name="Rectangle 9">
            <a:extLst>
              <a:ext uri="{FF2B5EF4-FFF2-40B4-BE49-F238E27FC236}">
                <a16:creationId xmlns:a16="http://schemas.microsoft.com/office/drawing/2014/main" id="{9DA19F63-4FFB-BE49-956D-CA73A4EC8DE7}"/>
              </a:ext>
            </a:extLst>
          </p:cNvPr>
          <p:cNvSpPr/>
          <p:nvPr/>
        </p:nvSpPr>
        <p:spPr>
          <a:xfrm>
            <a:off x="117491" y="6088916"/>
            <a:ext cx="6096000" cy="261610"/>
          </a:xfrm>
          <a:prstGeom prst="rect">
            <a:avLst/>
          </a:prstGeom>
        </p:spPr>
        <p:txBody>
          <a:bodyPr>
            <a:spAutoFit/>
          </a:bodyPr>
          <a:lstStyle/>
          <a:p>
            <a:r>
              <a:rPr lang="en-US" sz="1100" dirty="0">
                <a:solidFill>
                  <a:schemeClr val="tx1">
                    <a:lumMod val="50000"/>
                    <a:lumOff val="50000"/>
                  </a:schemeClr>
                </a:solidFill>
                <a:latin typeface="Arial Narrow" panose="020B0604020202020204" pitchFamily="34" charset="0"/>
                <a:cs typeface="Arial Narrow" panose="020B0604020202020204" pitchFamily="34" charset="0"/>
              </a:rPr>
              <a:t>* Social Security Administration, “Benefits Planner-Life Expectancy,” December 2019.</a:t>
            </a:r>
          </a:p>
        </p:txBody>
      </p:sp>
      <p:pic>
        <p:nvPicPr>
          <p:cNvPr id="12" name="Content Placeholder 4">
            <a:extLst>
              <a:ext uri="{FF2B5EF4-FFF2-40B4-BE49-F238E27FC236}">
                <a16:creationId xmlns:a16="http://schemas.microsoft.com/office/drawing/2014/main" id="{37FA527D-67B8-4D4B-8C4A-123A0A2316DC}"/>
              </a:ext>
            </a:extLst>
          </p:cNvPr>
          <p:cNvPicPr>
            <a:picLocks noChangeAspect="1"/>
          </p:cNvPicPr>
          <p:nvPr/>
        </p:nvPicPr>
        <p:blipFill>
          <a:blip r:embed="rId3"/>
          <a:stretch>
            <a:fillRect/>
          </a:stretch>
        </p:blipFill>
        <p:spPr>
          <a:xfrm>
            <a:off x="1058239" y="2654961"/>
            <a:ext cx="10075523" cy="2811774"/>
          </a:xfrm>
          <a:prstGeom prst="rect">
            <a:avLst/>
          </a:prstGeom>
        </p:spPr>
      </p:pic>
      <p:sp>
        <p:nvSpPr>
          <p:cNvPr id="13" name="Rectangle 12">
            <a:extLst>
              <a:ext uri="{FF2B5EF4-FFF2-40B4-BE49-F238E27FC236}">
                <a16:creationId xmlns:a16="http://schemas.microsoft.com/office/drawing/2014/main" id="{D55FE3E2-95D0-8B42-A233-4269CDB512C2}"/>
              </a:ext>
            </a:extLst>
          </p:cNvPr>
          <p:cNvSpPr/>
          <p:nvPr/>
        </p:nvSpPr>
        <p:spPr>
          <a:xfrm>
            <a:off x="0" y="-6932"/>
            <a:ext cx="12192000" cy="387932"/>
          </a:xfrm>
          <a:prstGeom prst="rect">
            <a:avLst/>
          </a:prstGeom>
          <a:gradFill>
            <a:gsLst>
              <a:gs pos="0">
                <a:srgbClr val="DA4233"/>
              </a:gs>
              <a:gs pos="98000">
                <a:srgbClr val="8118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602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E2EC79-AC2B-F44A-BE63-75607A467B6A}"/>
              </a:ext>
            </a:extLst>
          </p:cNvPr>
          <p:cNvSpPr txBox="1">
            <a:spLocks/>
          </p:cNvSpPr>
          <p:nvPr/>
        </p:nvSpPr>
        <p:spPr>
          <a:xfrm>
            <a:off x="387285" y="651034"/>
            <a:ext cx="5042554" cy="4059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002549"/>
                </a:solidFill>
                <a:latin typeface="Arial" panose="020B0604020202020204" pitchFamily="34" charset="0"/>
                <a:cs typeface="Arial" panose="020B0604020202020204" pitchFamily="34" charset="0"/>
              </a:rPr>
              <a:t>The Cost of Inflation </a:t>
            </a:r>
          </a:p>
        </p:txBody>
      </p:sp>
      <p:sp>
        <p:nvSpPr>
          <p:cNvPr id="5" name="Content Placeholder 2">
            <a:extLst>
              <a:ext uri="{FF2B5EF4-FFF2-40B4-BE49-F238E27FC236}">
                <a16:creationId xmlns:a16="http://schemas.microsoft.com/office/drawing/2014/main" id="{A283EB5F-AF55-A246-BA87-9F27B2120AEF}"/>
              </a:ext>
            </a:extLst>
          </p:cNvPr>
          <p:cNvSpPr txBox="1">
            <a:spLocks/>
          </p:cNvSpPr>
          <p:nvPr/>
        </p:nvSpPr>
        <p:spPr>
          <a:xfrm>
            <a:off x="398000" y="1146731"/>
            <a:ext cx="4277691" cy="3461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100" b="1" dirty="0">
                <a:solidFill>
                  <a:srgbClr val="366AA2"/>
                </a:solidFill>
                <a:latin typeface="Arial Narrow" panose="020B0604020202020204" pitchFamily="34" charset="0"/>
                <a:cs typeface="Arial Narrow" panose="020B0604020202020204" pitchFamily="34" charset="0"/>
              </a:rPr>
              <a:t>Living longer presents new challenges</a:t>
            </a:r>
          </a:p>
        </p:txBody>
      </p:sp>
      <p:pic>
        <p:nvPicPr>
          <p:cNvPr id="7" name="Picture 6">
            <a:extLst>
              <a:ext uri="{FF2B5EF4-FFF2-40B4-BE49-F238E27FC236}">
                <a16:creationId xmlns:a16="http://schemas.microsoft.com/office/drawing/2014/main" id="{8BE17C90-AB0E-8241-A9B9-12C1584E3DFC}"/>
              </a:ext>
            </a:extLst>
          </p:cNvPr>
          <p:cNvPicPr>
            <a:picLocks noChangeAspect="1"/>
          </p:cNvPicPr>
          <p:nvPr/>
        </p:nvPicPr>
        <p:blipFill rotWithShape="1">
          <a:blip r:embed="rId3"/>
          <a:srcRect l="11981" t="53168" r="11092" b="32752"/>
          <a:stretch/>
        </p:blipFill>
        <p:spPr>
          <a:xfrm>
            <a:off x="699884" y="2168897"/>
            <a:ext cx="10904130" cy="2565869"/>
          </a:xfrm>
          <a:prstGeom prst="rect">
            <a:avLst/>
          </a:prstGeom>
          <a:ln>
            <a:noFill/>
          </a:ln>
        </p:spPr>
      </p:pic>
      <p:sp>
        <p:nvSpPr>
          <p:cNvPr id="8" name="Rectangle 7">
            <a:extLst>
              <a:ext uri="{FF2B5EF4-FFF2-40B4-BE49-F238E27FC236}">
                <a16:creationId xmlns:a16="http://schemas.microsoft.com/office/drawing/2014/main" id="{8281A8C1-4040-2B43-97B7-7310ABF13A88}"/>
              </a:ext>
            </a:extLst>
          </p:cNvPr>
          <p:cNvSpPr/>
          <p:nvPr/>
        </p:nvSpPr>
        <p:spPr>
          <a:xfrm>
            <a:off x="117491" y="5956891"/>
            <a:ext cx="6096000" cy="430887"/>
          </a:xfrm>
          <a:prstGeom prst="rect">
            <a:avLst/>
          </a:prstGeom>
        </p:spPr>
        <p:txBody>
          <a:bodyPr wrap="square">
            <a:spAutoFit/>
          </a:bodyPr>
          <a:lstStyle/>
          <a:p>
            <a:r>
              <a:rPr lang="en-US" sz="1100" baseline="30000" dirty="0">
                <a:solidFill>
                  <a:schemeClr val="tx1">
                    <a:lumMod val="50000"/>
                    <a:lumOff val="50000"/>
                  </a:schemeClr>
                </a:solidFill>
                <a:latin typeface="Arial Narrow" panose="020B0604020202020204" pitchFamily="34" charset="0"/>
                <a:cs typeface="Arial Narrow" panose="020B0604020202020204" pitchFamily="34" charset="0"/>
              </a:rPr>
              <a:t>* </a:t>
            </a:r>
            <a:r>
              <a:rPr lang="en-US" sz="1100" dirty="0">
                <a:solidFill>
                  <a:schemeClr val="tx1">
                    <a:lumMod val="50000"/>
                    <a:lumOff val="50000"/>
                  </a:schemeClr>
                </a:solidFill>
                <a:latin typeface="Arial Narrow" panose="020B0604020202020204" pitchFamily="34" charset="0"/>
                <a:cs typeface="Arial Narrow" panose="020B0604020202020204" pitchFamily="34" charset="0"/>
              </a:rPr>
              <a:t>Jade </a:t>
            </a:r>
            <a:r>
              <a:rPr lang="en-US" sz="1100" dirty="0" err="1">
                <a:solidFill>
                  <a:schemeClr val="tx1">
                    <a:lumMod val="50000"/>
                    <a:lumOff val="50000"/>
                  </a:schemeClr>
                </a:solidFill>
                <a:latin typeface="Arial Narrow" panose="020B0604020202020204" pitchFamily="34" charset="0"/>
                <a:cs typeface="Arial Narrow" panose="020B0604020202020204" pitchFamily="34" charset="0"/>
              </a:rPr>
              <a:t>Scipioni</a:t>
            </a:r>
            <a:r>
              <a:rPr lang="en-US" sz="1100" dirty="0">
                <a:solidFill>
                  <a:schemeClr val="tx1">
                    <a:lumMod val="50000"/>
                    <a:lumOff val="50000"/>
                  </a:schemeClr>
                </a:solidFill>
                <a:latin typeface="Arial Narrow" panose="020B0604020202020204" pitchFamily="34" charset="0"/>
                <a:cs typeface="Arial Narrow" panose="020B0604020202020204" pitchFamily="34" charset="0"/>
              </a:rPr>
              <a:t>, CNBC, "How much a Disney World ticket cost the year you were born," August 3, 2019.</a:t>
            </a:r>
          </a:p>
          <a:p>
            <a:r>
              <a:rPr lang="en-US" sz="1100" baseline="30000" dirty="0">
                <a:solidFill>
                  <a:schemeClr val="tx1">
                    <a:lumMod val="50000"/>
                    <a:lumOff val="50000"/>
                  </a:schemeClr>
                </a:solidFill>
                <a:latin typeface="Arial Narrow" panose="020B0604020202020204" pitchFamily="34" charset="0"/>
                <a:cs typeface="Arial Narrow" panose="020B0604020202020204" pitchFamily="34" charset="0"/>
              </a:rPr>
              <a:t>†</a:t>
            </a:r>
            <a:r>
              <a:rPr lang="en-US" sz="1100" dirty="0">
                <a:solidFill>
                  <a:schemeClr val="tx1">
                    <a:lumMod val="50000"/>
                    <a:lumOff val="50000"/>
                  </a:schemeClr>
                </a:solidFill>
                <a:latin typeface="Arial Narrow" panose="020B0604020202020204" pitchFamily="34" charset="0"/>
                <a:cs typeface="Arial Narrow" panose="020B0604020202020204" pitchFamily="34" charset="0"/>
              </a:rPr>
              <a:t> Kimberly Amadeo, The Balance, "The Rising Cost of Health Care by Year and Its Causes," December 7, 2019.</a:t>
            </a:r>
          </a:p>
        </p:txBody>
      </p:sp>
      <p:sp>
        <p:nvSpPr>
          <p:cNvPr id="11" name="Rectangle 10">
            <a:extLst>
              <a:ext uri="{FF2B5EF4-FFF2-40B4-BE49-F238E27FC236}">
                <a16:creationId xmlns:a16="http://schemas.microsoft.com/office/drawing/2014/main" id="{0F435253-D026-8140-BEFC-F014C25BCE15}"/>
              </a:ext>
            </a:extLst>
          </p:cNvPr>
          <p:cNvSpPr/>
          <p:nvPr/>
        </p:nvSpPr>
        <p:spPr>
          <a:xfrm>
            <a:off x="0" y="-6932"/>
            <a:ext cx="12192000" cy="387932"/>
          </a:xfrm>
          <a:prstGeom prst="rect">
            <a:avLst/>
          </a:prstGeom>
          <a:gradFill>
            <a:gsLst>
              <a:gs pos="0">
                <a:srgbClr val="DA4233"/>
              </a:gs>
              <a:gs pos="98000">
                <a:srgbClr val="8118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5B30E16-29BD-4ED8-BB15-F07A32708083}"/>
              </a:ext>
            </a:extLst>
          </p:cNvPr>
          <p:cNvSpPr txBox="1"/>
          <p:nvPr/>
        </p:nvSpPr>
        <p:spPr>
          <a:xfrm>
            <a:off x="1401631" y="3451831"/>
            <a:ext cx="1506931" cy="1172244"/>
          </a:xfrm>
          <a:prstGeom prst="rect">
            <a:avLst/>
          </a:prstGeom>
          <a:solidFill>
            <a:schemeClr val="bg1"/>
          </a:solidFill>
        </p:spPr>
        <p:txBody>
          <a:bodyPr wrap="square" rtlCol="0">
            <a:spAutoFit/>
          </a:bodyPr>
          <a:lstStyle/>
          <a:p>
            <a:pPr algn="ctr">
              <a:lnSpc>
                <a:spcPts val="2900"/>
              </a:lnSpc>
            </a:pPr>
            <a:r>
              <a:rPr lang="en-US" sz="2000" dirty="0">
                <a:solidFill>
                  <a:srgbClr val="366AA2"/>
                </a:solidFill>
                <a:latin typeface="Arial Narrow" panose="020B0606020202030204" pitchFamily="34" charset="0"/>
              </a:rPr>
              <a:t>1971</a:t>
            </a:r>
          </a:p>
          <a:p>
            <a:pPr algn="ctr">
              <a:lnSpc>
                <a:spcPts val="2900"/>
              </a:lnSpc>
            </a:pPr>
            <a:r>
              <a:rPr lang="en-US" sz="2000" dirty="0">
                <a:solidFill>
                  <a:srgbClr val="366AA2"/>
                </a:solidFill>
                <a:latin typeface="Arial Narrow" panose="020B0606020202030204" pitchFamily="34" charset="0"/>
              </a:rPr>
              <a:t>2000</a:t>
            </a:r>
          </a:p>
          <a:p>
            <a:pPr algn="ctr">
              <a:lnSpc>
                <a:spcPts val="2900"/>
              </a:lnSpc>
            </a:pPr>
            <a:r>
              <a:rPr lang="en-US" sz="2000" dirty="0">
                <a:solidFill>
                  <a:srgbClr val="366AA2"/>
                </a:solidFill>
                <a:latin typeface="Arial Narrow" panose="020B0606020202030204" pitchFamily="34" charset="0"/>
              </a:rPr>
              <a:t>2019</a:t>
            </a:r>
          </a:p>
        </p:txBody>
      </p:sp>
      <p:sp>
        <p:nvSpPr>
          <p:cNvPr id="10" name="TextBox 9">
            <a:extLst>
              <a:ext uri="{FF2B5EF4-FFF2-40B4-BE49-F238E27FC236}">
                <a16:creationId xmlns:a16="http://schemas.microsoft.com/office/drawing/2014/main" id="{2DBFF840-25ED-437B-A643-B4564EF14C8C}"/>
              </a:ext>
            </a:extLst>
          </p:cNvPr>
          <p:cNvSpPr txBox="1"/>
          <p:nvPr/>
        </p:nvSpPr>
        <p:spPr>
          <a:xfrm>
            <a:off x="3792482" y="3451831"/>
            <a:ext cx="1506931" cy="1172244"/>
          </a:xfrm>
          <a:prstGeom prst="rect">
            <a:avLst/>
          </a:prstGeom>
          <a:solidFill>
            <a:schemeClr val="bg1"/>
          </a:solidFill>
        </p:spPr>
        <p:txBody>
          <a:bodyPr wrap="square" rtlCol="0">
            <a:spAutoFit/>
          </a:bodyPr>
          <a:lstStyle/>
          <a:p>
            <a:pPr algn="ctr">
              <a:lnSpc>
                <a:spcPts val="2900"/>
              </a:lnSpc>
            </a:pPr>
            <a:r>
              <a:rPr lang="en-US" sz="2000" dirty="0">
                <a:solidFill>
                  <a:srgbClr val="366AA2"/>
                </a:solidFill>
                <a:latin typeface="Arial Narrow" panose="020B0606020202030204" pitchFamily="34" charset="0"/>
              </a:rPr>
              <a:t>$3.50</a:t>
            </a:r>
          </a:p>
          <a:p>
            <a:pPr algn="ctr">
              <a:lnSpc>
                <a:spcPts val="2900"/>
              </a:lnSpc>
            </a:pPr>
            <a:r>
              <a:rPr lang="en-US" sz="2000" dirty="0">
                <a:solidFill>
                  <a:srgbClr val="366AA2"/>
                </a:solidFill>
                <a:latin typeface="Arial Narrow" panose="020B0606020202030204" pitchFamily="34" charset="0"/>
              </a:rPr>
              <a:t>$46.00</a:t>
            </a:r>
          </a:p>
          <a:p>
            <a:pPr algn="ctr">
              <a:lnSpc>
                <a:spcPts val="2900"/>
              </a:lnSpc>
            </a:pPr>
            <a:r>
              <a:rPr lang="en-US" sz="2000" dirty="0">
                <a:solidFill>
                  <a:srgbClr val="366AA2"/>
                </a:solidFill>
                <a:latin typeface="Arial Narrow" panose="020B0606020202030204" pitchFamily="34" charset="0"/>
              </a:rPr>
              <a:t>$125.00</a:t>
            </a:r>
          </a:p>
        </p:txBody>
      </p:sp>
      <p:sp>
        <p:nvSpPr>
          <p:cNvPr id="12" name="TextBox 11">
            <a:extLst>
              <a:ext uri="{FF2B5EF4-FFF2-40B4-BE49-F238E27FC236}">
                <a16:creationId xmlns:a16="http://schemas.microsoft.com/office/drawing/2014/main" id="{1609CC6F-6BF5-40A1-8137-74A1D850CA6C}"/>
              </a:ext>
            </a:extLst>
          </p:cNvPr>
          <p:cNvSpPr txBox="1"/>
          <p:nvPr/>
        </p:nvSpPr>
        <p:spPr>
          <a:xfrm>
            <a:off x="6712466" y="3451831"/>
            <a:ext cx="1506931" cy="1172244"/>
          </a:xfrm>
          <a:prstGeom prst="rect">
            <a:avLst/>
          </a:prstGeom>
          <a:solidFill>
            <a:schemeClr val="bg1"/>
          </a:solidFill>
        </p:spPr>
        <p:txBody>
          <a:bodyPr wrap="square" rtlCol="0">
            <a:spAutoFit/>
          </a:bodyPr>
          <a:lstStyle/>
          <a:p>
            <a:pPr algn="ctr">
              <a:lnSpc>
                <a:spcPts val="2900"/>
              </a:lnSpc>
            </a:pPr>
            <a:r>
              <a:rPr lang="en-US" sz="2000" dirty="0">
                <a:solidFill>
                  <a:srgbClr val="366AA2"/>
                </a:solidFill>
                <a:latin typeface="Arial Narrow" panose="020B0606020202030204" pitchFamily="34" charset="0"/>
              </a:rPr>
              <a:t>1971</a:t>
            </a:r>
          </a:p>
          <a:p>
            <a:pPr algn="ctr">
              <a:lnSpc>
                <a:spcPts val="2900"/>
              </a:lnSpc>
            </a:pPr>
            <a:r>
              <a:rPr lang="en-US" sz="2000" dirty="0">
                <a:solidFill>
                  <a:srgbClr val="366AA2"/>
                </a:solidFill>
                <a:latin typeface="Arial Narrow" panose="020B0606020202030204" pitchFamily="34" charset="0"/>
              </a:rPr>
              <a:t>2000</a:t>
            </a:r>
          </a:p>
          <a:p>
            <a:pPr algn="ctr">
              <a:lnSpc>
                <a:spcPts val="2900"/>
              </a:lnSpc>
            </a:pPr>
            <a:r>
              <a:rPr lang="en-US" sz="2000" dirty="0">
                <a:solidFill>
                  <a:srgbClr val="366AA2"/>
                </a:solidFill>
                <a:latin typeface="Arial Narrow" panose="020B0606020202030204" pitchFamily="34" charset="0"/>
              </a:rPr>
              <a:t>2017</a:t>
            </a:r>
          </a:p>
        </p:txBody>
      </p:sp>
      <p:sp>
        <p:nvSpPr>
          <p:cNvPr id="13" name="TextBox 12">
            <a:extLst>
              <a:ext uri="{FF2B5EF4-FFF2-40B4-BE49-F238E27FC236}">
                <a16:creationId xmlns:a16="http://schemas.microsoft.com/office/drawing/2014/main" id="{26B48C61-15A3-4E0D-B348-60E5EBAB104C}"/>
              </a:ext>
            </a:extLst>
          </p:cNvPr>
          <p:cNvSpPr txBox="1"/>
          <p:nvPr/>
        </p:nvSpPr>
        <p:spPr>
          <a:xfrm>
            <a:off x="9103317" y="3451831"/>
            <a:ext cx="1506931" cy="1172244"/>
          </a:xfrm>
          <a:prstGeom prst="rect">
            <a:avLst/>
          </a:prstGeom>
          <a:solidFill>
            <a:schemeClr val="bg1"/>
          </a:solidFill>
        </p:spPr>
        <p:txBody>
          <a:bodyPr wrap="square" rtlCol="0">
            <a:spAutoFit/>
          </a:bodyPr>
          <a:lstStyle/>
          <a:p>
            <a:pPr algn="ctr">
              <a:lnSpc>
                <a:spcPts val="2900"/>
              </a:lnSpc>
            </a:pPr>
            <a:r>
              <a:rPr lang="en-US" sz="2000" dirty="0">
                <a:solidFill>
                  <a:srgbClr val="366AA2"/>
                </a:solidFill>
                <a:latin typeface="Arial Narrow" panose="020B0606020202030204" pitchFamily="34" charset="0"/>
              </a:rPr>
              <a:t>$389</a:t>
            </a:r>
          </a:p>
          <a:p>
            <a:pPr algn="ctr">
              <a:lnSpc>
                <a:spcPts val="2900"/>
              </a:lnSpc>
            </a:pPr>
            <a:r>
              <a:rPr lang="en-US" sz="2000" dirty="0">
                <a:solidFill>
                  <a:srgbClr val="366AA2"/>
                </a:solidFill>
                <a:latin typeface="Arial Narrow" panose="020B0606020202030204" pitchFamily="34" charset="0"/>
              </a:rPr>
              <a:t>$4,857</a:t>
            </a:r>
          </a:p>
          <a:p>
            <a:pPr algn="ctr">
              <a:lnSpc>
                <a:spcPts val="2900"/>
              </a:lnSpc>
            </a:pPr>
            <a:r>
              <a:rPr lang="en-US" sz="2000" dirty="0">
                <a:solidFill>
                  <a:srgbClr val="366AA2"/>
                </a:solidFill>
                <a:latin typeface="Arial Narrow" panose="020B0606020202030204" pitchFamily="34" charset="0"/>
              </a:rPr>
              <a:t>$10,739</a:t>
            </a:r>
          </a:p>
        </p:txBody>
      </p:sp>
    </p:spTree>
    <p:extLst>
      <p:ext uri="{BB962C8B-B14F-4D97-AF65-F5344CB8AC3E}">
        <p14:creationId xmlns:p14="http://schemas.microsoft.com/office/powerpoint/2010/main" val="134200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0E6DE10-A256-324D-B442-D7C1100A0C56}"/>
              </a:ext>
            </a:extLst>
          </p:cNvPr>
          <p:cNvSpPr/>
          <p:nvPr/>
        </p:nvSpPr>
        <p:spPr>
          <a:xfrm>
            <a:off x="117491" y="5938435"/>
            <a:ext cx="6096000" cy="430887"/>
          </a:xfrm>
          <a:prstGeom prst="rect">
            <a:avLst/>
          </a:prstGeom>
        </p:spPr>
        <p:txBody>
          <a:bodyPr wrap="square">
            <a:spAutoFit/>
          </a:bodyPr>
          <a:lstStyle/>
          <a:p>
            <a:r>
              <a:rPr lang="en-US" sz="1100" dirty="0">
                <a:solidFill>
                  <a:schemeClr val="tx1">
                    <a:lumMod val="50000"/>
                    <a:lumOff val="50000"/>
                  </a:schemeClr>
                </a:solidFill>
                <a:latin typeface="Arial Narrow" panose="020B0604020202020204" pitchFamily="34" charset="0"/>
                <a:cs typeface="Arial Narrow" panose="020B0604020202020204" pitchFamily="34" charset="0"/>
              </a:rPr>
              <a:t>*Jeff Reeves, MarketWatch, “Opinion: Collapsing pensions will fuel America’s next financial crisis,” May 17, 2017. </a:t>
            </a:r>
          </a:p>
          <a:p>
            <a:r>
              <a:rPr lang="en-US" sz="1100" baseline="30000" dirty="0">
                <a:solidFill>
                  <a:schemeClr val="tx1">
                    <a:lumMod val="50000"/>
                    <a:lumOff val="50000"/>
                  </a:schemeClr>
                </a:solidFill>
                <a:latin typeface="Arial Narrow" panose="020B0604020202020204" pitchFamily="34" charset="0"/>
                <a:cs typeface="Arial Narrow" panose="020B0604020202020204" pitchFamily="34" charset="0"/>
              </a:rPr>
              <a:t>†</a:t>
            </a:r>
            <a:r>
              <a:rPr lang="en-US" sz="1100" dirty="0">
                <a:solidFill>
                  <a:schemeClr val="tx1">
                    <a:lumMod val="50000"/>
                    <a:lumOff val="50000"/>
                  </a:schemeClr>
                </a:solidFill>
                <a:latin typeface="Arial Narrow" panose="020B0604020202020204" pitchFamily="34" charset="0"/>
                <a:cs typeface="Arial Narrow" panose="020B0604020202020204" pitchFamily="34" charset="0"/>
              </a:rPr>
              <a:t>Kathleen Elkins, CNBC, "A brief history of the 401(k), which changed how Americans retire,” January 4, 2017. </a:t>
            </a:r>
          </a:p>
        </p:txBody>
      </p:sp>
      <p:sp>
        <p:nvSpPr>
          <p:cNvPr id="7" name="Title 1">
            <a:extLst>
              <a:ext uri="{FF2B5EF4-FFF2-40B4-BE49-F238E27FC236}">
                <a16:creationId xmlns:a16="http://schemas.microsoft.com/office/drawing/2014/main" id="{4AC65530-C3E4-B343-9E99-AE2581705A2F}"/>
              </a:ext>
            </a:extLst>
          </p:cNvPr>
          <p:cNvSpPr txBox="1">
            <a:spLocks/>
          </p:cNvSpPr>
          <p:nvPr/>
        </p:nvSpPr>
        <p:spPr>
          <a:xfrm>
            <a:off x="387284" y="651034"/>
            <a:ext cx="11423716" cy="4059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002549"/>
                </a:solidFill>
                <a:latin typeface="Arial" panose="020B0604020202020204" pitchFamily="34" charset="0"/>
                <a:cs typeface="Arial" panose="020B0604020202020204" pitchFamily="34" charset="0"/>
              </a:rPr>
              <a:t>Creating the Retirement You Want </a:t>
            </a:r>
          </a:p>
        </p:txBody>
      </p:sp>
      <p:sp>
        <p:nvSpPr>
          <p:cNvPr id="9" name="Content Placeholder 2">
            <a:extLst>
              <a:ext uri="{FF2B5EF4-FFF2-40B4-BE49-F238E27FC236}">
                <a16:creationId xmlns:a16="http://schemas.microsoft.com/office/drawing/2014/main" id="{7148CF8B-C810-4C47-B0CA-B1BF555AD060}"/>
              </a:ext>
            </a:extLst>
          </p:cNvPr>
          <p:cNvSpPr txBox="1">
            <a:spLocks/>
          </p:cNvSpPr>
          <p:nvPr/>
        </p:nvSpPr>
        <p:spPr>
          <a:xfrm>
            <a:off x="398000" y="1146731"/>
            <a:ext cx="8911370" cy="3461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solidFill>
                  <a:srgbClr val="366AA2"/>
                </a:solidFill>
                <a:latin typeface="Arial Narrow" panose="020B0604020202020204" pitchFamily="34" charset="0"/>
                <a:cs typeface="Arial Narrow" panose="020B0604020202020204" pitchFamily="34" charset="0"/>
              </a:rPr>
              <a:t>Think of Retirement Income as a Retirement Check </a:t>
            </a:r>
          </a:p>
        </p:txBody>
      </p:sp>
      <p:sp>
        <p:nvSpPr>
          <p:cNvPr id="11" name="Rectangle 10">
            <a:extLst>
              <a:ext uri="{FF2B5EF4-FFF2-40B4-BE49-F238E27FC236}">
                <a16:creationId xmlns:a16="http://schemas.microsoft.com/office/drawing/2014/main" id="{B602E711-9CC6-FA4C-82B0-C4540C966A88}"/>
              </a:ext>
            </a:extLst>
          </p:cNvPr>
          <p:cNvSpPr/>
          <p:nvPr/>
        </p:nvSpPr>
        <p:spPr>
          <a:xfrm>
            <a:off x="468685" y="5456823"/>
            <a:ext cx="10438212" cy="338554"/>
          </a:xfrm>
          <a:prstGeom prst="rect">
            <a:avLst/>
          </a:prstGeom>
        </p:spPr>
        <p:txBody>
          <a:bodyPr wrap="square">
            <a:spAutoFit/>
          </a:bodyPr>
          <a:lstStyle/>
          <a:p>
            <a:pPr>
              <a:spcBef>
                <a:spcPts val="2000"/>
              </a:spcBef>
              <a:buSzPct val="90000"/>
            </a:pPr>
            <a:r>
              <a:rPr lang="en-US" sz="1600" dirty="0">
                <a:solidFill>
                  <a:srgbClr val="002549"/>
                </a:solidFill>
                <a:latin typeface="Arial Narrow" panose="020B0604020202020204" pitchFamily="34" charset="0"/>
                <a:cs typeface="Arial Narrow" panose="020B0604020202020204" pitchFamily="34" charset="0"/>
              </a:rPr>
              <a:t>Sources of retirement income that were generally considered protected, such as Social Security* and pensions</a:t>
            </a:r>
            <a:r>
              <a:rPr lang="en-US" sz="1600" baseline="30000" dirty="0">
                <a:solidFill>
                  <a:srgbClr val="002549"/>
                </a:solidFill>
                <a:latin typeface="Arial Narrow" panose="020B0604020202020204" pitchFamily="34" charset="0"/>
                <a:cs typeface="Arial Narrow" panose="020B0604020202020204" pitchFamily="34" charset="0"/>
              </a:rPr>
              <a:t>†</a:t>
            </a:r>
            <a:r>
              <a:rPr lang="en-US" sz="1600" dirty="0">
                <a:solidFill>
                  <a:srgbClr val="002549"/>
                </a:solidFill>
                <a:latin typeface="Arial Narrow" panose="020B0604020202020204" pitchFamily="34" charset="0"/>
                <a:cs typeface="Arial Narrow" panose="020B0604020202020204" pitchFamily="34" charset="0"/>
              </a:rPr>
              <a:t>, are now disappearing.</a:t>
            </a:r>
          </a:p>
        </p:txBody>
      </p:sp>
      <p:sp>
        <p:nvSpPr>
          <p:cNvPr id="17" name="Rectangle 16">
            <a:extLst>
              <a:ext uri="{FF2B5EF4-FFF2-40B4-BE49-F238E27FC236}">
                <a16:creationId xmlns:a16="http://schemas.microsoft.com/office/drawing/2014/main" id="{AC5E4B98-4EA1-124C-B08E-42E27D536FA9}"/>
              </a:ext>
            </a:extLst>
          </p:cNvPr>
          <p:cNvSpPr/>
          <p:nvPr/>
        </p:nvSpPr>
        <p:spPr>
          <a:xfrm>
            <a:off x="0" y="-6932"/>
            <a:ext cx="12192000" cy="387932"/>
          </a:xfrm>
          <a:prstGeom prst="rect">
            <a:avLst/>
          </a:prstGeom>
          <a:gradFill>
            <a:gsLst>
              <a:gs pos="0">
                <a:srgbClr val="DA4233"/>
              </a:gs>
              <a:gs pos="98000">
                <a:srgbClr val="8118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05237E0-D6C2-5646-B16E-37E8F85189DD}"/>
              </a:ext>
            </a:extLst>
          </p:cNvPr>
          <p:cNvPicPr>
            <a:picLocks noChangeAspect="1"/>
          </p:cNvPicPr>
          <p:nvPr/>
        </p:nvPicPr>
        <p:blipFill>
          <a:blip r:embed="rId3"/>
          <a:stretch>
            <a:fillRect/>
          </a:stretch>
        </p:blipFill>
        <p:spPr>
          <a:xfrm>
            <a:off x="2326512" y="1611225"/>
            <a:ext cx="6722558" cy="3812646"/>
          </a:xfrm>
          <a:prstGeom prst="rect">
            <a:avLst/>
          </a:prstGeom>
        </p:spPr>
      </p:pic>
    </p:spTree>
    <p:extLst>
      <p:ext uri="{BB962C8B-B14F-4D97-AF65-F5344CB8AC3E}">
        <p14:creationId xmlns:p14="http://schemas.microsoft.com/office/powerpoint/2010/main" val="2908474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2856</TotalTime>
  <Words>3783</Words>
  <Application>Microsoft Office PowerPoint</Application>
  <PresentationFormat>Widescreen</PresentationFormat>
  <Paragraphs>189</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Narrow</vt:lpstr>
      <vt:lpstr>Calibri</vt:lpstr>
      <vt:lpstr>Calibri Light</vt:lpstr>
      <vt:lpstr>Helvetica</vt:lpstr>
      <vt:lpstr>Times New Roman</vt:lpstr>
      <vt:lpstr>Office Theme</vt:lpstr>
      <vt:lpstr> Protecting Your Retirement Income</vt:lpstr>
      <vt:lpstr>Important Disclosures</vt:lpstr>
      <vt:lpstr>Important Disclosures</vt:lpstr>
      <vt:lpstr>Important Disclosures</vt:lpstr>
      <vt:lpstr>PowerPoint Presentation</vt:lpstr>
      <vt:lpstr>PowerPoint Presentation</vt:lpstr>
      <vt:lpstr>How Long Will You Live?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Your Retirement Income</dc:title>
  <dc:creator>Sara Gentry</dc:creator>
  <cp:lastModifiedBy>Jessica Jones</cp:lastModifiedBy>
  <cp:revision>236</cp:revision>
  <cp:lastPrinted>2019-10-16T14:34:24Z</cp:lastPrinted>
  <dcterms:created xsi:type="dcterms:W3CDTF">2019-05-07T18:42:36Z</dcterms:created>
  <dcterms:modified xsi:type="dcterms:W3CDTF">2020-06-08T20:15:16Z</dcterms:modified>
</cp:coreProperties>
</file>