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40"/>
  </p:notesMasterIdLst>
  <p:handoutMasterIdLst>
    <p:handoutMasterId r:id="rId41"/>
  </p:handoutMasterIdLst>
  <p:sldIdLst>
    <p:sldId id="371" r:id="rId3"/>
    <p:sldId id="488" r:id="rId4"/>
    <p:sldId id="485" r:id="rId5"/>
    <p:sldId id="483" r:id="rId6"/>
    <p:sldId id="489" r:id="rId7"/>
    <p:sldId id="441" r:id="rId8"/>
    <p:sldId id="415" r:id="rId9"/>
    <p:sldId id="569" r:id="rId10"/>
    <p:sldId id="486" r:id="rId11"/>
    <p:sldId id="476" r:id="rId12"/>
    <p:sldId id="422" r:id="rId13"/>
    <p:sldId id="423" r:id="rId14"/>
    <p:sldId id="424" r:id="rId15"/>
    <p:sldId id="454" r:id="rId16"/>
    <p:sldId id="484" r:id="rId17"/>
    <p:sldId id="426" r:id="rId18"/>
    <p:sldId id="456" r:id="rId19"/>
    <p:sldId id="429" r:id="rId20"/>
    <p:sldId id="478" r:id="rId21"/>
    <p:sldId id="477" r:id="rId22"/>
    <p:sldId id="432" r:id="rId23"/>
    <p:sldId id="459" r:id="rId24"/>
    <p:sldId id="461" r:id="rId25"/>
    <p:sldId id="487" r:id="rId26"/>
    <p:sldId id="457" r:id="rId27"/>
    <p:sldId id="472" r:id="rId28"/>
    <p:sldId id="437" r:id="rId29"/>
    <p:sldId id="473" r:id="rId30"/>
    <p:sldId id="474" r:id="rId31"/>
    <p:sldId id="475" r:id="rId32"/>
    <p:sldId id="450" r:id="rId33"/>
    <p:sldId id="446" r:id="rId34"/>
    <p:sldId id="458" r:id="rId35"/>
    <p:sldId id="462" r:id="rId36"/>
    <p:sldId id="463" r:id="rId37"/>
    <p:sldId id="481" r:id="rId38"/>
    <p:sldId id="568"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264"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guide id="3" orient="horz" pos="3024" userDrawn="1">
          <p15:clr>
            <a:srgbClr val="A4A3A4"/>
          </p15:clr>
        </p15:guide>
        <p15:guide id="4"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C"/>
    <a:srgbClr val="00FA00"/>
    <a:srgbClr val="004A7B"/>
    <a:srgbClr val="98C3DE"/>
    <a:srgbClr val="0B2349"/>
    <a:srgbClr val="081A36"/>
    <a:srgbClr val="0E2B5A"/>
    <a:srgbClr val="FAD200"/>
    <a:srgbClr val="FFFFFF"/>
    <a:srgbClr val="006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00" autoAdjust="0"/>
    <p:restoredTop sz="73348" autoAdjust="0"/>
  </p:normalViewPr>
  <p:slideViewPr>
    <p:cSldViewPr snapToGrid="0">
      <p:cViewPr varScale="1">
        <p:scale>
          <a:sx n="83" d="100"/>
          <a:sy n="83" d="100"/>
        </p:scale>
        <p:origin x="2790" y="96"/>
      </p:cViewPr>
      <p:guideLst>
        <p:guide orient="horz" pos="2832"/>
        <p:guide pos="264"/>
      </p:guideLst>
    </p:cSldViewPr>
  </p:slideViewPr>
  <p:notesTextViewPr>
    <p:cViewPr>
      <p:scale>
        <a:sx n="100" d="100"/>
        <a:sy n="100" d="100"/>
      </p:scale>
      <p:origin x="0" y="0"/>
    </p:cViewPr>
  </p:notesTextViewPr>
  <p:sorterViewPr>
    <p:cViewPr>
      <p:scale>
        <a:sx n="100" d="100"/>
        <a:sy n="100" d="100"/>
      </p:scale>
      <p:origin x="0" y="8286"/>
    </p:cViewPr>
  </p:sorterViewPr>
  <p:notesViewPr>
    <p:cSldViewPr snapToGrid="0">
      <p:cViewPr varScale="1">
        <p:scale>
          <a:sx n="66" d="100"/>
          <a:sy n="66" d="100"/>
        </p:scale>
        <p:origin x="2202" y="48"/>
      </p:cViewPr>
      <p:guideLst>
        <p:guide orient="horz" pos="2932"/>
        <p:guide pos="2212"/>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G:\AdvancedCase%20Website\AP%20Marketing%20Content\Slide%20Masters\Satisfied\SL%2000090%20Investor%20Behavior%20Risk\SL%2000090%20Investor%20Behavio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80807923379145"/>
          <c:y val="8.1422117838450839E-2"/>
          <c:w val="0.86552573160203672"/>
          <c:h val="0.8269346220287378"/>
        </c:manualLayout>
      </c:layout>
      <c:barChart>
        <c:barDir val="col"/>
        <c:grouping val="clustered"/>
        <c:varyColors val="0"/>
        <c:ser>
          <c:idx val="0"/>
          <c:order val="0"/>
          <c:tx>
            <c:strRef>
              <c:f>Sheet1!$B$1</c:f>
              <c:strCache>
                <c:ptCount val="1"/>
                <c:pt idx="0">
                  <c:v>Series 1</c:v>
                </c:pt>
              </c:strCache>
            </c:strRef>
          </c:tx>
          <c:spPr>
            <a:solidFill>
              <a:srgbClr val="C00000"/>
            </a:solidFill>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0-4821-44B8-90AE-47A8CE927FD3}"/>
                </c:ext>
              </c:extLst>
            </c:dLbl>
            <c:dLbl>
              <c:idx val="10"/>
              <c:delete val="1"/>
              <c:extLst>
                <c:ext xmlns:c15="http://schemas.microsoft.com/office/drawing/2012/chart" uri="{CE6537A1-D6FC-4f65-9D91-7224C49458BB}"/>
                <c:ext xmlns:c16="http://schemas.microsoft.com/office/drawing/2014/chart" uri="{C3380CC4-5D6E-409C-BE32-E72D297353CC}">
                  <c16:uniqueId val="{00000001-4821-44B8-90AE-47A8CE927FD3}"/>
                </c:ext>
              </c:extLst>
            </c:dLbl>
            <c:dLbl>
              <c:idx val="12"/>
              <c:delete val="1"/>
              <c:extLst>
                <c:ext xmlns:c15="http://schemas.microsoft.com/office/drawing/2012/chart" uri="{CE6537A1-D6FC-4f65-9D91-7224C49458BB}"/>
                <c:ext xmlns:c16="http://schemas.microsoft.com/office/drawing/2014/chart" uri="{C3380CC4-5D6E-409C-BE32-E72D297353CC}">
                  <c16:uniqueId val="{00000000-D34B-4A95-8FC2-FC2B0E0B157B}"/>
                </c:ext>
              </c:extLst>
            </c:dLbl>
            <c:dLbl>
              <c:idx val="13"/>
              <c:delete val="1"/>
              <c:extLst>
                <c:ext xmlns:c15="http://schemas.microsoft.com/office/drawing/2012/chart" uri="{CE6537A1-D6FC-4f65-9D91-7224C49458BB}"/>
                <c:ext xmlns:c16="http://schemas.microsoft.com/office/drawing/2014/chart" uri="{C3380CC4-5D6E-409C-BE32-E72D297353CC}">
                  <c16:uniqueId val="{00000001-D34B-4A95-8FC2-FC2B0E0B157B}"/>
                </c:ext>
              </c:extLst>
            </c:dLbl>
            <c:dLbl>
              <c:idx val="14"/>
              <c:delete val="1"/>
              <c:extLst>
                <c:ext xmlns:c15="http://schemas.microsoft.com/office/drawing/2012/chart" uri="{CE6537A1-D6FC-4f65-9D91-7224C49458BB}"/>
                <c:ext xmlns:c16="http://schemas.microsoft.com/office/drawing/2014/chart" uri="{C3380CC4-5D6E-409C-BE32-E72D297353CC}">
                  <c16:uniqueId val="{00000002-4821-44B8-90AE-47A8CE927FD3}"/>
                </c:ext>
              </c:extLst>
            </c:dLbl>
            <c:dLbl>
              <c:idx val="17"/>
              <c:delete val="1"/>
              <c:extLst>
                <c:ext xmlns:c15="http://schemas.microsoft.com/office/drawing/2012/chart" uri="{CE6537A1-D6FC-4f65-9D91-7224C49458BB}"/>
                <c:ext xmlns:c16="http://schemas.microsoft.com/office/drawing/2014/chart" uri="{C3380CC4-5D6E-409C-BE32-E72D297353CC}">
                  <c16:uniqueId val="{00000000-0B76-4E36-AFFF-6F80346C4A03}"/>
                </c:ext>
              </c:extLst>
            </c:dLbl>
            <c:spPr>
              <a:noFill/>
              <a:ln>
                <a:noFill/>
              </a:ln>
              <a:effectLst/>
            </c:spPr>
            <c:txPr>
              <a:bodyPr/>
              <a:lstStyle/>
              <a:p>
                <a:pPr>
                  <a:defRPr sz="1200" b="1">
                    <a:solidFill>
                      <a:schemeClr val="tx1">
                        <a:lumMod val="75000"/>
                        <a:lumOff val="25000"/>
                      </a:schemeClr>
                    </a:solidFill>
                    <a:latin typeface="Arial Narrow"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Sheet1!$B$2:$B$16</c:f>
              <c:numCache>
                <c:formatCode>0.0%</c:formatCode>
                <c:ptCount val="15"/>
                <c:pt idx="0">
                  <c:v>-0.09</c:v>
                </c:pt>
                <c:pt idx="1">
                  <c:v>-4.3999999999999997E-2</c:v>
                </c:pt>
                <c:pt idx="2">
                  <c:v>-6.0999999999999999E-2</c:v>
                </c:pt>
                <c:pt idx="3">
                  <c:v>-0.02</c:v>
                </c:pt>
                <c:pt idx="4">
                  <c:v>-3.1E-2</c:v>
                </c:pt>
                <c:pt idx="5">
                  <c:v>-0.48699999999999999</c:v>
                </c:pt>
                <c:pt idx="6">
                  <c:v>-0.251</c:v>
                </c:pt>
                <c:pt idx="7">
                  <c:v>-8.4000000000000005E-2</c:v>
                </c:pt>
                <c:pt idx="8">
                  <c:v>-0.126</c:v>
                </c:pt>
                <c:pt idx="9">
                  <c:v>0</c:v>
                </c:pt>
                <c:pt idx="10">
                  <c:v>0</c:v>
                </c:pt>
                <c:pt idx="11">
                  <c:v>-5.6000000000000001E-2</c:v>
                </c:pt>
                <c:pt idx="12">
                  <c:v>-9.2999999999999999E-2</c:v>
                </c:pt>
                <c:pt idx="13">
                  <c:v>-0.105</c:v>
                </c:pt>
                <c:pt idx="14">
                  <c:v>0</c:v>
                </c:pt>
              </c:numCache>
            </c:numRef>
          </c:val>
          <c:extLst>
            <c:ext xmlns:c16="http://schemas.microsoft.com/office/drawing/2014/chart" uri="{C3380CC4-5D6E-409C-BE32-E72D297353CC}">
              <c16:uniqueId val="{00000002-D34B-4A95-8FC2-FC2B0E0B157B}"/>
            </c:ext>
          </c:extLst>
        </c:ser>
        <c:ser>
          <c:idx val="1"/>
          <c:order val="1"/>
          <c:tx>
            <c:strRef>
              <c:f>Sheet1!$C$1</c:f>
              <c:strCache>
                <c:ptCount val="1"/>
                <c:pt idx="0">
                  <c:v>Series 2</c:v>
                </c:pt>
              </c:strCache>
            </c:strRef>
          </c:tx>
          <c:invertIfNegative val="0"/>
          <c:dLbls>
            <c:spPr>
              <a:noFill/>
              <a:ln>
                <a:noFill/>
              </a:ln>
              <a:effectLst/>
            </c:spPr>
            <c:txPr>
              <a:bodyPr/>
              <a:lstStyle/>
              <a:p>
                <a:pPr>
                  <a:defRPr sz="1200" b="1">
                    <a:solidFill>
                      <a:schemeClr val="accent5">
                        <a:lumMod val="75000"/>
                      </a:schemeClr>
                    </a:solidFill>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Sheet1!$C$2:$C$16</c:f>
              <c:numCache>
                <c:formatCode>0.0%</c:formatCode>
                <c:ptCount val="15"/>
                <c:pt idx="0">
                  <c:v>0.26400000000000001</c:v>
                </c:pt>
                <c:pt idx="1">
                  <c:v>9.0999999999999998E-2</c:v>
                </c:pt>
                <c:pt idx="2">
                  <c:v>0.05</c:v>
                </c:pt>
                <c:pt idx="3">
                  <c:v>0.14299999999999999</c:v>
                </c:pt>
                <c:pt idx="4">
                  <c:v>0.104</c:v>
                </c:pt>
                <c:pt idx="5">
                  <c:v>0</c:v>
                </c:pt>
                <c:pt idx="6">
                  <c:v>0.249</c:v>
                </c:pt>
                <c:pt idx="7">
                  <c:v>0.128</c:v>
                </c:pt>
                <c:pt idx="8">
                  <c:v>8.4000000000000005E-2</c:v>
                </c:pt>
                <c:pt idx="9">
                  <c:v>0.16400000000000001</c:v>
                </c:pt>
                <c:pt idx="10">
                  <c:v>0.29599999999999999</c:v>
                </c:pt>
                <c:pt idx="11">
                  <c:v>0.13300000000000001</c:v>
                </c:pt>
                <c:pt idx="12">
                  <c:v>3.5000000000000003E-2</c:v>
                </c:pt>
                <c:pt idx="13">
                  <c:v>0.111</c:v>
                </c:pt>
                <c:pt idx="14">
                  <c:v>0.20200000000000001</c:v>
                </c:pt>
              </c:numCache>
            </c:numRef>
          </c:val>
          <c:extLst>
            <c:ext xmlns:c16="http://schemas.microsoft.com/office/drawing/2014/chart" uri="{C3380CC4-5D6E-409C-BE32-E72D297353CC}">
              <c16:uniqueId val="{00000003-D34B-4A95-8FC2-FC2B0E0B157B}"/>
            </c:ext>
          </c:extLst>
        </c:ser>
        <c:dLbls>
          <c:showLegendKey val="0"/>
          <c:showVal val="0"/>
          <c:showCatName val="0"/>
          <c:showSerName val="0"/>
          <c:showPercent val="0"/>
          <c:showBubbleSize val="0"/>
        </c:dLbls>
        <c:gapWidth val="75"/>
        <c:overlap val="-24"/>
        <c:axId val="367182208"/>
        <c:axId val="367183744"/>
      </c:barChart>
      <c:catAx>
        <c:axId val="367182208"/>
        <c:scaling>
          <c:orientation val="minMax"/>
        </c:scaling>
        <c:delete val="0"/>
        <c:axPos val="b"/>
        <c:numFmt formatCode="General" sourceLinked="1"/>
        <c:majorTickMark val="cross"/>
        <c:minorTickMark val="none"/>
        <c:tickLblPos val="none"/>
        <c:spPr>
          <a:ln>
            <a:solidFill>
              <a:schemeClr val="tx1">
                <a:lumMod val="25000"/>
                <a:lumOff val="75000"/>
              </a:schemeClr>
            </a:solidFill>
          </a:ln>
        </c:spPr>
        <c:txPr>
          <a:bodyPr/>
          <a:lstStyle/>
          <a:p>
            <a:pPr>
              <a:defRPr sz="1600" b="1">
                <a:solidFill>
                  <a:srgbClr val="0070C0"/>
                </a:solidFill>
              </a:defRPr>
            </a:pPr>
            <a:endParaRPr lang="en-US"/>
          </a:p>
        </c:txPr>
        <c:crossAx val="367183744"/>
        <c:crosses val="autoZero"/>
        <c:auto val="0"/>
        <c:lblAlgn val="ctr"/>
        <c:lblOffset val="0"/>
        <c:noMultiLvlLbl val="0"/>
      </c:catAx>
      <c:valAx>
        <c:axId val="367183744"/>
        <c:scaling>
          <c:orientation val="minMax"/>
          <c:max val="0.4"/>
          <c:min val="-0.5"/>
        </c:scaling>
        <c:delete val="0"/>
        <c:axPos val="l"/>
        <c:numFmt formatCode="0.0%" sourceLinked="1"/>
        <c:majorTickMark val="out"/>
        <c:minorTickMark val="none"/>
        <c:tickLblPos val="nextTo"/>
        <c:spPr>
          <a:ln>
            <a:solidFill>
              <a:schemeClr val="tx1">
                <a:lumMod val="25000"/>
                <a:lumOff val="75000"/>
              </a:schemeClr>
            </a:solidFill>
          </a:ln>
        </c:spPr>
        <c:txPr>
          <a:bodyPr/>
          <a:lstStyle/>
          <a:p>
            <a:pPr>
              <a:defRPr sz="1200" b="1">
                <a:solidFill>
                  <a:schemeClr val="tx1">
                    <a:lumMod val="75000"/>
                    <a:lumOff val="25000"/>
                  </a:schemeClr>
                </a:solidFill>
              </a:defRPr>
            </a:pPr>
            <a:endParaRPr lang="en-US"/>
          </a:p>
        </c:txPr>
        <c:crossAx val="367182208"/>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428115878038614E-2"/>
          <c:y val="2.1932153886174505E-2"/>
          <c:w val="0.90364976574189904"/>
          <c:h val="0.83166297928455346"/>
        </c:manualLayout>
      </c:layout>
      <c:barChart>
        <c:barDir val="col"/>
        <c:grouping val="clustered"/>
        <c:varyColors val="0"/>
        <c:ser>
          <c:idx val="0"/>
          <c:order val="0"/>
          <c:tx>
            <c:strRef>
              <c:f>Sheet1!$B$1</c:f>
              <c:strCache>
                <c:ptCount val="1"/>
                <c:pt idx="0">
                  <c:v>20-Year Annualized Returns by Asset Class (1/1/97-12/31/2016)</c:v>
                </c:pt>
              </c:strCache>
            </c:strRef>
          </c:tx>
          <c:spPr>
            <a:solidFill>
              <a:schemeClr val="accent2"/>
            </a:solidFill>
            <a:ln>
              <a:noFill/>
            </a:ln>
            <a:effectLst/>
          </c:spPr>
          <c:invertIfNegative val="0"/>
          <c:dPt>
            <c:idx val="6"/>
            <c:invertIfNegative val="0"/>
            <c:bubble3D val="0"/>
            <c:spPr>
              <a:solidFill>
                <a:srgbClr val="002060"/>
              </a:solidFill>
              <a:ln>
                <a:noFill/>
              </a:ln>
              <a:effectLst/>
            </c:spPr>
            <c:extLst>
              <c:ext xmlns:c16="http://schemas.microsoft.com/office/drawing/2014/chart" uri="{C3380CC4-5D6E-409C-BE32-E72D297353CC}">
                <c16:uniqueId val="{00000001-50F8-4BD7-9B1E-98DC3A1297D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Stocks </c:v>
                </c:pt>
                <c:pt idx="1">
                  <c:v>Gold</c:v>
                </c:pt>
                <c:pt idx="2">
                  <c:v>Bonds</c:v>
                </c:pt>
                <c:pt idx="3">
                  <c:v>Int'l Stocks </c:v>
                </c:pt>
                <c:pt idx="4">
                  <c:v>Oil</c:v>
                </c:pt>
                <c:pt idx="5">
                  <c:v>Homes</c:v>
                </c:pt>
                <c:pt idx="6">
                  <c:v>Average Investor</c:v>
                </c:pt>
                <c:pt idx="7">
                  <c:v>Inflation </c:v>
                </c:pt>
              </c:strCache>
            </c:strRef>
          </c:cat>
          <c:val>
            <c:numRef>
              <c:f>Sheet1!$B$2:$B$9</c:f>
              <c:numCache>
                <c:formatCode>0.00%</c:formatCode>
                <c:ptCount val="8"/>
                <c:pt idx="0">
                  <c:v>7.6799999999999993E-2</c:v>
                </c:pt>
                <c:pt idx="1">
                  <c:v>5.8799999999999998E-2</c:v>
                </c:pt>
                <c:pt idx="2">
                  <c:v>5.2900000000000003E-2</c:v>
                </c:pt>
                <c:pt idx="3">
                  <c:v>4.1700000000000001E-2</c:v>
                </c:pt>
                <c:pt idx="4">
                  <c:v>3.7100000000000001E-2</c:v>
                </c:pt>
                <c:pt idx="5">
                  <c:v>3.2399999999999998E-2</c:v>
                </c:pt>
                <c:pt idx="6">
                  <c:v>2.29E-2</c:v>
                </c:pt>
                <c:pt idx="7">
                  <c:v>2.1100000000000001E-2</c:v>
                </c:pt>
              </c:numCache>
            </c:numRef>
          </c:val>
          <c:extLst>
            <c:ext xmlns:c16="http://schemas.microsoft.com/office/drawing/2014/chart" uri="{C3380CC4-5D6E-409C-BE32-E72D297353CC}">
              <c16:uniqueId val="{00000000-50F8-4BD7-9B1E-98DC3A1297DC}"/>
            </c:ext>
          </c:extLst>
        </c:ser>
        <c:dLbls>
          <c:showLegendKey val="0"/>
          <c:showVal val="0"/>
          <c:showCatName val="0"/>
          <c:showSerName val="0"/>
          <c:showPercent val="0"/>
          <c:showBubbleSize val="0"/>
        </c:dLbls>
        <c:gapWidth val="81"/>
        <c:axId val="324614832"/>
        <c:axId val="389898576"/>
      </c:barChart>
      <c:catAx>
        <c:axId val="32461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89898576"/>
        <c:crosses val="autoZero"/>
        <c:auto val="1"/>
        <c:lblAlgn val="ctr"/>
        <c:lblOffset val="100"/>
        <c:noMultiLvlLbl val="0"/>
      </c:catAx>
      <c:valAx>
        <c:axId val="389898576"/>
        <c:scaling>
          <c:orientation val="minMax"/>
        </c:scaling>
        <c:delete val="0"/>
        <c:axPos val="l"/>
        <c:majorGridlines>
          <c:spPr>
            <a:ln w="9525" cap="flat" cmpd="sng" algn="ctr">
              <a:solidFill>
                <a:schemeClr val="accent5">
                  <a:lumMod val="60000"/>
                  <a:lumOff val="40000"/>
                </a:schemeClr>
              </a:solidFill>
              <a:prstDash val="sysDot"/>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24614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70238" cy="479425"/>
          </a:xfrm>
          <a:prstGeom prst="rect">
            <a:avLst/>
          </a:prstGeom>
        </p:spPr>
        <p:txBody>
          <a:bodyPr vert="horz" lIns="91403" tIns="45703" rIns="91403" bIns="45703" rtlCol="0"/>
          <a:lstStyle>
            <a:lvl1pPr algn="l">
              <a:defRPr sz="1200"/>
            </a:lvl1pPr>
          </a:lstStyle>
          <a:p>
            <a:endParaRPr lang="en-US"/>
          </a:p>
        </p:txBody>
      </p:sp>
      <p:sp>
        <p:nvSpPr>
          <p:cNvPr id="3" name="Date Placeholder 2"/>
          <p:cNvSpPr>
            <a:spLocks noGrp="1"/>
          </p:cNvSpPr>
          <p:nvPr>
            <p:ph type="dt" sz="quarter" idx="1"/>
          </p:nvPr>
        </p:nvSpPr>
        <p:spPr>
          <a:xfrm>
            <a:off x="4143376" y="3"/>
            <a:ext cx="3170238" cy="479425"/>
          </a:xfrm>
          <a:prstGeom prst="rect">
            <a:avLst/>
          </a:prstGeom>
        </p:spPr>
        <p:txBody>
          <a:bodyPr vert="horz" lIns="91403" tIns="45703" rIns="91403" bIns="45703" rtlCol="0"/>
          <a:lstStyle>
            <a:lvl1pPr algn="r">
              <a:defRPr sz="1200"/>
            </a:lvl1pPr>
          </a:lstStyle>
          <a:p>
            <a:fld id="{462A3FD3-2DFD-4857-B10C-FDF2A5951206}" type="datetimeFigureOut">
              <a:rPr lang="en-US" smtClean="0"/>
              <a:pPr/>
              <a:t>9/5/2019</a:t>
            </a:fld>
            <a:endParaRPr lang="en-US"/>
          </a:p>
        </p:txBody>
      </p:sp>
      <p:sp>
        <p:nvSpPr>
          <p:cNvPr id="4" name="Footer Placeholder 3"/>
          <p:cNvSpPr>
            <a:spLocks noGrp="1"/>
          </p:cNvSpPr>
          <p:nvPr>
            <p:ph type="ftr" sz="quarter" idx="2"/>
          </p:nvPr>
        </p:nvSpPr>
        <p:spPr>
          <a:xfrm>
            <a:off x="2" y="9120190"/>
            <a:ext cx="3170238" cy="479425"/>
          </a:xfrm>
          <a:prstGeom prst="rect">
            <a:avLst/>
          </a:prstGeom>
        </p:spPr>
        <p:txBody>
          <a:bodyPr vert="horz" lIns="91403" tIns="45703" rIns="91403" bIns="45703"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90"/>
            <a:ext cx="3170238" cy="479425"/>
          </a:xfrm>
          <a:prstGeom prst="rect">
            <a:avLst/>
          </a:prstGeom>
        </p:spPr>
        <p:txBody>
          <a:bodyPr vert="horz" lIns="91403" tIns="45703" rIns="91403" bIns="45703" rtlCol="0" anchor="b"/>
          <a:lstStyle>
            <a:lvl1pPr algn="r">
              <a:defRPr sz="1200"/>
            </a:lvl1pPr>
          </a:lstStyle>
          <a:p>
            <a:fld id="{0C1E1D32-A52B-4EA3-91C6-733BCC198805}" type="slidenum">
              <a:rPr lang="en-US" smtClean="0"/>
              <a:pPr/>
              <a:t>‹#›</a:t>
            </a:fld>
            <a:endParaRPr lang="en-US"/>
          </a:p>
        </p:txBody>
      </p:sp>
    </p:spTree>
    <p:extLst>
      <p:ext uri="{BB962C8B-B14F-4D97-AF65-F5344CB8AC3E}">
        <p14:creationId xmlns:p14="http://schemas.microsoft.com/office/powerpoint/2010/main" val="1863133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70238" cy="479425"/>
          </a:xfrm>
          <a:prstGeom prst="rect">
            <a:avLst/>
          </a:prstGeom>
        </p:spPr>
        <p:txBody>
          <a:bodyPr vert="horz" lIns="91403" tIns="45703" rIns="91403" bIns="45703" rtlCol="0"/>
          <a:lstStyle>
            <a:lvl1pPr algn="l">
              <a:defRPr sz="1200"/>
            </a:lvl1pPr>
          </a:lstStyle>
          <a:p>
            <a:endParaRPr lang="en-US"/>
          </a:p>
        </p:txBody>
      </p:sp>
      <p:sp>
        <p:nvSpPr>
          <p:cNvPr id="3" name="Date Placeholder 2"/>
          <p:cNvSpPr>
            <a:spLocks noGrp="1"/>
          </p:cNvSpPr>
          <p:nvPr>
            <p:ph type="dt" idx="1"/>
          </p:nvPr>
        </p:nvSpPr>
        <p:spPr>
          <a:xfrm>
            <a:off x="4143376" y="3"/>
            <a:ext cx="3170238" cy="479425"/>
          </a:xfrm>
          <a:prstGeom prst="rect">
            <a:avLst/>
          </a:prstGeom>
        </p:spPr>
        <p:txBody>
          <a:bodyPr vert="horz" lIns="91403" tIns="45703" rIns="91403" bIns="45703" rtlCol="0"/>
          <a:lstStyle>
            <a:lvl1pPr algn="r">
              <a:defRPr sz="1200"/>
            </a:lvl1pPr>
          </a:lstStyle>
          <a:p>
            <a:fld id="{6951669C-F2F9-49CA-925D-C32503347CC5}" type="datetimeFigureOut">
              <a:rPr lang="en-US" smtClean="0"/>
              <a:pPr/>
              <a:t>9/5/2019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03" tIns="45703" rIns="91403" bIns="45703" rtlCol="0" anchor="ctr"/>
          <a:lstStyle/>
          <a:p>
            <a:endParaRPr lang="en-US"/>
          </a:p>
        </p:txBody>
      </p:sp>
      <p:sp>
        <p:nvSpPr>
          <p:cNvPr id="5" name="Notes Placeholder 4"/>
          <p:cNvSpPr>
            <a:spLocks noGrp="1"/>
          </p:cNvSpPr>
          <p:nvPr>
            <p:ph type="body" sz="quarter" idx="3"/>
          </p:nvPr>
        </p:nvSpPr>
        <p:spPr>
          <a:xfrm>
            <a:off x="731841" y="4560892"/>
            <a:ext cx="5851525" cy="4319587"/>
          </a:xfrm>
          <a:prstGeom prst="rect">
            <a:avLst/>
          </a:prstGeom>
        </p:spPr>
        <p:txBody>
          <a:bodyPr vert="horz" lIns="91403" tIns="45703" rIns="91403" bIns="457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20190"/>
            <a:ext cx="3170238" cy="479425"/>
          </a:xfrm>
          <a:prstGeom prst="rect">
            <a:avLst/>
          </a:prstGeom>
        </p:spPr>
        <p:txBody>
          <a:bodyPr vert="horz" lIns="91403" tIns="45703" rIns="91403" bIns="45703" rtlCol="0" anchor="b"/>
          <a:lstStyle>
            <a:lvl1pPr algn="l">
              <a:defRPr sz="1200"/>
            </a:lvl1pPr>
          </a:lstStyle>
          <a:p>
            <a:endParaRPr lang="en-US"/>
          </a:p>
        </p:txBody>
      </p:sp>
      <p:sp>
        <p:nvSpPr>
          <p:cNvPr id="7" name="Slide Number Placeholder 6"/>
          <p:cNvSpPr>
            <a:spLocks noGrp="1"/>
          </p:cNvSpPr>
          <p:nvPr>
            <p:ph type="sldNum" sz="quarter" idx="5"/>
          </p:nvPr>
        </p:nvSpPr>
        <p:spPr>
          <a:xfrm>
            <a:off x="4143376" y="9120190"/>
            <a:ext cx="3170238" cy="479425"/>
          </a:xfrm>
          <a:prstGeom prst="rect">
            <a:avLst/>
          </a:prstGeom>
        </p:spPr>
        <p:txBody>
          <a:bodyPr vert="horz" lIns="91403" tIns="45703" rIns="91403" bIns="45703" rtlCol="0" anchor="b"/>
          <a:lstStyle>
            <a:lvl1pPr algn="r">
              <a:defRPr sz="1200"/>
            </a:lvl1pPr>
          </a:lstStyle>
          <a:p>
            <a:fld id="{6295394F-3ACB-4A71-ACE6-D95FE9B42A9E}" type="slidenum">
              <a:rPr lang="en-US" smtClean="0"/>
              <a:pPr/>
              <a:t>‹#›</a:t>
            </a:fld>
            <a:endParaRPr lang="en-US"/>
          </a:p>
        </p:txBody>
      </p:sp>
    </p:spTree>
    <p:extLst>
      <p:ext uri="{BB962C8B-B14F-4D97-AF65-F5344CB8AC3E}">
        <p14:creationId xmlns:p14="http://schemas.microsoft.com/office/powerpoint/2010/main" val="305642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468">
              <a:defRPr/>
            </a:pPr>
            <a:r>
              <a:rPr lang="en-US" b="1" dirty="0"/>
              <a:t>[REMOVE SLIDE WHEN USING FOR BANK FIRM OR CHASE].  </a:t>
            </a:r>
          </a:p>
          <a:p>
            <a:endParaRPr lang="en-US" dirty="0"/>
          </a:p>
          <a:p>
            <a:r>
              <a:rPr lang="en-US" dirty="0"/>
              <a:t>Welcome.</a:t>
            </a:r>
            <a:r>
              <a:rPr lang="en-US" baseline="0" dirty="0"/>
              <a:t> My name is _______________.  Today we are going to talk about some of the income challenges you might face in retirement. Just know that you are not alone in facing them. Every one of us will face any number of these challenges. </a:t>
            </a:r>
          </a:p>
          <a:p>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a:t>
            </a:fld>
            <a:endParaRPr lang="en-US" dirty="0"/>
          </a:p>
        </p:txBody>
      </p:sp>
    </p:spTree>
    <p:extLst>
      <p:ext uri="{BB962C8B-B14F-4D97-AF65-F5344CB8AC3E}">
        <p14:creationId xmlns:p14="http://schemas.microsoft.com/office/powerpoint/2010/main" val="2044764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[Optional</a:t>
            </a:r>
            <a:r>
              <a:rPr lang="en-US" b="1" baseline="0" dirty="0"/>
              <a:t> Slide]</a:t>
            </a:r>
            <a:endParaRPr lang="en-US" b="1" dirty="0"/>
          </a:p>
        </p:txBody>
      </p:sp>
      <p:sp>
        <p:nvSpPr>
          <p:cNvPr id="4" name="Slide Number Placeholder 3"/>
          <p:cNvSpPr>
            <a:spLocks noGrp="1"/>
          </p:cNvSpPr>
          <p:nvPr>
            <p:ph type="sldNum" sz="quarter" idx="10"/>
          </p:nvPr>
        </p:nvSpPr>
        <p:spPr/>
        <p:txBody>
          <a:bodyPr/>
          <a:lstStyle/>
          <a:p>
            <a:fld id="{106011FF-05C4-452F-9670-DA1725AE99F4}" type="slidenum">
              <a:rPr lang="en-US" smtClean="0"/>
              <a:pPr/>
              <a:t>10</a:t>
            </a:fld>
            <a:endParaRPr lang="en-US" dirty="0"/>
          </a:p>
        </p:txBody>
      </p:sp>
    </p:spTree>
    <p:extLst>
      <p:ext uri="{BB962C8B-B14F-4D97-AF65-F5344CB8AC3E}">
        <p14:creationId xmlns:p14="http://schemas.microsoft.com/office/powerpoint/2010/main" val="2665592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145282" y="9120814"/>
            <a:ext cx="3169921" cy="480387"/>
          </a:xfrm>
          <a:prstGeom prst="rect">
            <a:avLst/>
          </a:prstGeom>
          <a:noFill/>
          <a:ln>
            <a:miter lim="800000"/>
            <a:headEnd/>
            <a:tailEnd/>
          </a:ln>
        </p:spPr>
        <p:txBody>
          <a:bodyPr lIns="95707" tIns="47855" rIns="95707" bIns="47855" anchor="b"/>
          <a:lstStyle/>
          <a:p>
            <a:pPr algn="r">
              <a:defRPr/>
            </a:pPr>
            <a:fld id="{80CEDCB0-2FF5-41CF-84AB-76AF91098DE9}" type="slidenum">
              <a:rPr lang="en-US" sz="1200"/>
              <a:pPr algn="r">
                <a:defRPr/>
              </a:pPr>
              <a:t>11</a:t>
            </a:fld>
            <a:endParaRPr lang="en-US" sz="1200" dirty="0"/>
          </a:p>
        </p:txBody>
      </p:sp>
      <p:sp>
        <p:nvSpPr>
          <p:cNvPr id="103427" name="Rectangle 2"/>
          <p:cNvSpPr>
            <a:spLocks noGrp="1" noRot="1" noChangeAspect="1" noChangeArrowheads="1" noTextEdit="1"/>
          </p:cNvSpPr>
          <p:nvPr>
            <p:ph type="sldImg"/>
          </p:nvPr>
        </p:nvSpPr>
        <p:spPr>
          <a:xfrm>
            <a:off x="1258888" y="722313"/>
            <a:ext cx="4800600" cy="3600450"/>
          </a:xfrm>
          <a:ln/>
        </p:spPr>
      </p:sp>
      <p:sp>
        <p:nvSpPr>
          <p:cNvPr id="103428" name="Rectangle 3"/>
          <p:cNvSpPr>
            <a:spLocks noGrp="1" noChangeArrowheads="1"/>
          </p:cNvSpPr>
          <p:nvPr>
            <p:ph type="body" idx="1"/>
          </p:nvPr>
        </p:nvSpPr>
        <p:spPr>
          <a:noFill/>
          <a:ln/>
        </p:spPr>
        <p:txBody>
          <a:bodyPr/>
          <a:lstStyle/>
          <a:p>
            <a:r>
              <a:rPr lang="en-US" dirty="0"/>
              <a:t>Let’s review what we will cover today.</a:t>
            </a:r>
          </a:p>
          <a:p>
            <a:endParaRPr lang="en-US" dirty="0"/>
          </a:p>
          <a:p>
            <a:r>
              <a:rPr lang="en-US" b="1" dirty="0"/>
              <a:t>[Read slide.]</a:t>
            </a:r>
          </a:p>
        </p:txBody>
      </p:sp>
    </p:spTree>
    <p:extLst>
      <p:ext uri="{BB962C8B-B14F-4D97-AF65-F5344CB8AC3E}">
        <p14:creationId xmlns:p14="http://schemas.microsoft.com/office/powerpoint/2010/main" val="1243419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 all that long ago, American</a:t>
            </a:r>
            <a:r>
              <a:rPr lang="en-US" baseline="0" dirty="0"/>
              <a:t> workers could rely on their pensions to help fund their retirement. </a:t>
            </a:r>
          </a:p>
          <a:p>
            <a:endParaRPr lang="en-US" baseline="0" dirty="0"/>
          </a:p>
          <a:p>
            <a:r>
              <a:rPr lang="en-US" baseline="0" dirty="0"/>
              <a:t>But today, p</a:t>
            </a:r>
            <a:r>
              <a:rPr lang="en-US" dirty="0"/>
              <a:t>ensions are playing a smaller role in the</a:t>
            </a:r>
            <a:r>
              <a:rPr lang="en-US" baseline="0" dirty="0"/>
              <a:t> income we’ll have in</a:t>
            </a:r>
            <a:r>
              <a:rPr lang="en-US" dirty="0"/>
              <a:t> retirement. The number of traditional employer pension plans has decreased significantly over the last several decades. </a:t>
            </a:r>
            <a:r>
              <a:rPr lang="en-US" baseline="0" dirty="0"/>
              <a:t>As a result of this decline, there is a greater emphasis on the need for increased personal saving and investing wisely.</a:t>
            </a:r>
          </a:p>
          <a:p>
            <a:endParaRPr lang="en-US" baseline="0" dirty="0"/>
          </a:p>
          <a:p>
            <a:r>
              <a:rPr lang="en-US" baseline="0" dirty="0"/>
              <a:t>So let me ask you this…</a:t>
            </a:r>
          </a:p>
          <a:p>
            <a:pPr marL="512553" indent="-272938">
              <a:spcBef>
                <a:spcPts val="1199"/>
              </a:spcBef>
              <a:buFont typeface="+mj-lt"/>
              <a:buAutoNum type="arabicPeriod"/>
            </a:pPr>
            <a:r>
              <a:rPr lang="en-US" dirty="0"/>
              <a:t>Other than Social Security, do you have a guaranteed</a:t>
            </a:r>
            <a:r>
              <a:rPr lang="en-US" baseline="0" dirty="0"/>
              <a:t> </a:t>
            </a:r>
            <a:r>
              <a:rPr lang="en-US" dirty="0"/>
              <a:t>source of income for retirement?</a:t>
            </a:r>
          </a:p>
          <a:p>
            <a:pPr marL="512553" indent="-272938">
              <a:spcBef>
                <a:spcPts val="1199"/>
              </a:spcBef>
              <a:buFont typeface="+mj-lt"/>
              <a:buAutoNum type="arabicPeriod"/>
            </a:pPr>
            <a:r>
              <a:rPr lang="en-US" dirty="0"/>
              <a:t>How important is it to you to have an additional source of guaranteed income?</a:t>
            </a:r>
          </a:p>
          <a:p>
            <a:endParaRPr lang="en-US" dirty="0"/>
          </a:p>
        </p:txBody>
      </p:sp>
      <p:sp>
        <p:nvSpPr>
          <p:cNvPr id="4" name="Slide Number Placeholder 3"/>
          <p:cNvSpPr>
            <a:spLocks noGrp="1"/>
          </p:cNvSpPr>
          <p:nvPr>
            <p:ph type="sldNum" sz="quarter" idx="10"/>
          </p:nvPr>
        </p:nvSpPr>
        <p:spPr/>
        <p:txBody>
          <a:bodyPr/>
          <a:lstStyle/>
          <a:p>
            <a:fld id="{5292408E-1D50-43CD-AB01-71136851A3C9}" type="slidenum">
              <a:rPr lang="en-US" smtClean="0"/>
              <a:pPr/>
              <a:t>12</a:t>
            </a:fld>
            <a:endParaRPr lang="en-US" dirty="0"/>
          </a:p>
        </p:txBody>
      </p:sp>
    </p:spTree>
    <p:extLst>
      <p:ext uri="{BB962C8B-B14F-4D97-AF65-F5344CB8AC3E}">
        <p14:creationId xmlns:p14="http://schemas.microsoft.com/office/powerpoint/2010/main" val="98384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145282" y="9120814"/>
            <a:ext cx="3169921" cy="480387"/>
          </a:xfrm>
          <a:prstGeom prst="rect">
            <a:avLst/>
          </a:prstGeom>
          <a:noFill/>
          <a:ln>
            <a:miter lim="800000"/>
            <a:headEnd/>
            <a:tailEnd/>
          </a:ln>
        </p:spPr>
        <p:txBody>
          <a:bodyPr lIns="95707" tIns="47855" rIns="95707" bIns="47855" anchor="b"/>
          <a:lstStyle/>
          <a:p>
            <a:pPr algn="r">
              <a:defRPr/>
            </a:pPr>
            <a:fld id="{80CEDCB0-2FF5-41CF-84AB-76AF91098DE9}" type="slidenum">
              <a:rPr lang="en-US" sz="1200"/>
              <a:pPr algn="r">
                <a:defRPr/>
              </a:pPr>
              <a:t>13</a:t>
            </a:fld>
            <a:endParaRPr lang="en-US" sz="1200" dirty="0"/>
          </a:p>
        </p:txBody>
      </p:sp>
      <p:sp>
        <p:nvSpPr>
          <p:cNvPr id="103427" name="Rectangle 2"/>
          <p:cNvSpPr>
            <a:spLocks noGrp="1" noRot="1" noChangeAspect="1" noChangeArrowheads="1" noTextEdit="1"/>
          </p:cNvSpPr>
          <p:nvPr>
            <p:ph type="sldImg"/>
          </p:nvPr>
        </p:nvSpPr>
        <p:spPr>
          <a:xfrm>
            <a:off x="1258888" y="722313"/>
            <a:ext cx="4800600" cy="3600450"/>
          </a:xfrm>
          <a:ln/>
        </p:spPr>
      </p:sp>
      <p:sp>
        <p:nvSpPr>
          <p:cNvPr id="103428" name="Rectangle 3"/>
          <p:cNvSpPr>
            <a:spLocks noGrp="1" noChangeArrowheads="1"/>
          </p:cNvSpPr>
          <p:nvPr>
            <p:ph type="body" idx="1"/>
          </p:nvPr>
        </p:nvSpPr>
        <p:spPr>
          <a:noFill/>
          <a:ln/>
        </p:spPr>
        <p:txBody>
          <a:bodyPr/>
          <a:lstStyle/>
          <a:p>
            <a:r>
              <a:rPr lang="en-US" baseline="0" dirty="0">
                <a:solidFill>
                  <a:schemeClr val="tx1"/>
                </a:solidFill>
                <a:latin typeface="Calibri" pitchFamily="34" charset="0"/>
              </a:rPr>
              <a:t>With the decline of pension plans and the uncertain future of Social Security, it’s very likely that you will have the responsibility of creating your own plan for retirement income.  </a:t>
            </a:r>
          </a:p>
          <a:p>
            <a:endParaRPr lang="en-US" baseline="0" dirty="0">
              <a:solidFill>
                <a:schemeClr val="tx1"/>
              </a:solidFill>
              <a:latin typeface="Calibri" pitchFamily="34" charset="0"/>
            </a:endParaRPr>
          </a:p>
          <a:p>
            <a:pPr defTabSz="946926">
              <a:defRPr/>
            </a:pPr>
            <a:r>
              <a:rPr lang="en-US" baseline="0" dirty="0">
                <a:solidFill>
                  <a:schemeClr val="tx1"/>
                </a:solidFill>
                <a:latin typeface="Calibri" pitchFamily="34" charset="0"/>
              </a:rPr>
              <a:t>But your plans for retirement income will face challenges that can affect your future. </a:t>
            </a:r>
            <a:r>
              <a:rPr lang="en-US" dirty="0">
                <a:latin typeface="Calibri" pitchFamily="34" charset="0"/>
              </a:rPr>
              <a:t>Most likely the challenges to your retirement income will fall into 3 categories:</a:t>
            </a:r>
          </a:p>
          <a:p>
            <a:pPr defTabSz="914163">
              <a:defRPr/>
            </a:pPr>
            <a:endParaRPr lang="en-US" baseline="0" dirty="0">
              <a:solidFill>
                <a:schemeClr val="tx1"/>
              </a:solidFill>
              <a:latin typeface="Calibri" pitchFamily="34" charset="0"/>
            </a:endParaRPr>
          </a:p>
          <a:p>
            <a:pPr defTabSz="914163">
              <a:defRPr/>
            </a:pPr>
            <a:r>
              <a:rPr lang="en-US" b="1" baseline="0" dirty="0">
                <a:solidFill>
                  <a:schemeClr val="tx1"/>
                </a:solidFill>
                <a:latin typeface="Calibri" pitchFamily="34" charset="0"/>
              </a:rPr>
              <a:t>[Read slide.]</a:t>
            </a:r>
          </a:p>
          <a:p>
            <a:endParaRPr lang="en-US" baseline="0" dirty="0">
              <a:solidFill>
                <a:schemeClr val="tx1"/>
              </a:solidFill>
              <a:latin typeface="Calibri" pitchFamily="34" charset="0"/>
            </a:endParaRPr>
          </a:p>
          <a:p>
            <a:r>
              <a:rPr lang="en-US" baseline="0" dirty="0">
                <a:solidFill>
                  <a:schemeClr val="tx1"/>
                </a:solidFill>
                <a:latin typeface="Calibri" pitchFamily="34" charset="0"/>
              </a:rPr>
              <a:t>Let’s take a look at each challenge.</a:t>
            </a:r>
          </a:p>
        </p:txBody>
      </p:sp>
    </p:spTree>
    <p:extLst>
      <p:ext uri="{BB962C8B-B14F-4D97-AF65-F5344CB8AC3E}">
        <p14:creationId xmlns:p14="http://schemas.microsoft.com/office/powerpoint/2010/main" val="2059157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Market trends are one of the most important factors for your portfolio’s longevity, perhaps second only to the retirement account’s withdrawal rate. Investors typically spend decades saving for retirement. Systematic investing in a fluctuating market, coupled with historically rising trends, has helped many Americans accumulate sizeable retirement accounts.  </a:t>
            </a:r>
          </a:p>
          <a:p>
            <a:endParaRPr lang="en-US" dirty="0"/>
          </a:p>
          <a:p>
            <a:r>
              <a:rPr lang="en-US" dirty="0"/>
              <a:t>However, when you retire and stop contributing to and start withdrawing from your retirement accounts, you become much more susceptible to market risks. Chances are most of you will have to live through at least one bear market in retirement. In fact, the average retiree will likely face a bear market every 3.5 years. </a:t>
            </a:r>
          </a:p>
          <a:p>
            <a:endParaRPr lang="en-US" b="1" dirty="0"/>
          </a:p>
          <a:p>
            <a:r>
              <a:rPr lang="en-US" b="1" dirty="0"/>
              <a:t>[Speaker: Read bullet points on slide.]</a:t>
            </a:r>
          </a:p>
        </p:txBody>
      </p:sp>
      <p:sp>
        <p:nvSpPr>
          <p:cNvPr id="4" name="Slide Number Placeholder 3"/>
          <p:cNvSpPr>
            <a:spLocks noGrp="1"/>
          </p:cNvSpPr>
          <p:nvPr>
            <p:ph type="sldNum" sz="quarter" idx="10"/>
          </p:nvPr>
        </p:nvSpPr>
        <p:spPr/>
        <p:txBody>
          <a:bodyPr/>
          <a:lstStyle/>
          <a:p>
            <a:fld id="{6295394F-3ACB-4A71-ACE6-D95FE9B42A9E}" type="slidenum">
              <a:rPr lang="en-US" smtClean="0"/>
              <a:pPr/>
              <a:t>14</a:t>
            </a:fld>
            <a:endParaRPr lang="en-US"/>
          </a:p>
        </p:txBody>
      </p:sp>
    </p:spTree>
    <p:extLst>
      <p:ext uri="{BB962C8B-B14F-4D97-AF65-F5344CB8AC3E}">
        <p14:creationId xmlns:p14="http://schemas.microsoft.com/office/powerpoint/2010/main" val="1021910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2052" y="4749359"/>
            <a:ext cx="6173037" cy="4931191"/>
          </a:xfrm>
        </p:spPr>
        <p:txBody>
          <a:bodyPr>
            <a:normAutofit/>
          </a:bodyPr>
          <a:lstStyle/>
          <a:p>
            <a:pPr>
              <a:lnSpc>
                <a:spcPct val="110000"/>
              </a:lnSpc>
            </a:pPr>
            <a:r>
              <a:rPr lang="en-US" sz="1300" dirty="0">
                <a:latin typeface="Arial" pitchFamily="34" charset="0"/>
                <a:ea typeface="ＭＳ Ｐゴシック" charset="-128"/>
                <a:cs typeface="ＭＳ Ｐゴシック"/>
              </a:rPr>
              <a:t>In recent history</a:t>
            </a:r>
            <a:r>
              <a:rPr lang="en-US" dirty="0"/>
              <a:t>, the U.S. – and the world – have experienced increased volatility in the financial markets. In any given year, the markets can have up periods and down periods. The chart illustrates this intra-year volatility over the last 15 years for the S&amp;P 500. While many investors are concerned the wave of volatility will continue, opportunities do exist to capitalize on pockets of positive performance, as the chart highlights. </a:t>
            </a:r>
            <a:r>
              <a:rPr lang="en-US" dirty="0">
                <a:cs typeface="Arial" pitchFamily="34" charset="0"/>
              </a:rPr>
              <a:t>Let’s look at a few examples</a:t>
            </a:r>
          </a:p>
          <a:p>
            <a:pPr defTabSz="1002134">
              <a:lnSpc>
                <a:spcPct val="110000"/>
              </a:lnSpc>
              <a:defRPr/>
            </a:pPr>
            <a:endParaRPr lang="en-US" dirty="0">
              <a:cs typeface="Arial" pitchFamily="34" charset="0"/>
            </a:endParaRPr>
          </a:p>
          <a:p>
            <a:pPr marL="182823" indent="-182823">
              <a:lnSpc>
                <a:spcPct val="110000"/>
              </a:lnSpc>
              <a:buFont typeface="Wingdings" pitchFamily="2" charset="2"/>
              <a:buChar char="§"/>
            </a:pPr>
            <a:r>
              <a:rPr lang="en-US" dirty="0"/>
              <a:t>From 2003-2007 the S&amp;P was up nearly 67%. But in 2008 it gave back most of those gains, making the 6-year period from 2003-to 2008 up just 2%.</a:t>
            </a:r>
          </a:p>
          <a:p>
            <a:pPr marL="182823" indent="-182823">
              <a:lnSpc>
                <a:spcPct val="110000"/>
              </a:lnSpc>
              <a:buFont typeface="Wingdings" pitchFamily="2" charset="2"/>
              <a:buChar char="§"/>
            </a:pPr>
            <a:r>
              <a:rPr lang="en-US" dirty="0"/>
              <a:t>The S&amp;P hit its 2011 high on April 29th, up 8.4%. This was followed by a 20% decline. The index then climbed 14.4% finishing the year where it began.</a:t>
            </a:r>
          </a:p>
          <a:p>
            <a:pPr marL="182823" indent="-182823">
              <a:lnSpc>
                <a:spcPct val="110000"/>
              </a:lnSpc>
              <a:buFont typeface="Wingdings" pitchFamily="2" charset="2"/>
              <a:buChar char="§"/>
            </a:pPr>
            <a:r>
              <a:rPr lang="en-US" dirty="0"/>
              <a:t>2012 was a good year for investors, as the S&amp;P closed up 13.3%. But there were opportunities during the year to capture even higher gains.</a:t>
            </a:r>
          </a:p>
          <a:p>
            <a:pPr defTabSz="1002134">
              <a:lnSpc>
                <a:spcPct val="110000"/>
              </a:lnSpc>
              <a:defRPr/>
            </a:pPr>
            <a:endParaRPr lang="en-US" dirty="0">
              <a:cs typeface="Arial" pitchFamily="34" charset="0"/>
            </a:endParaRPr>
          </a:p>
          <a:p>
            <a:pPr defTabSz="1002269">
              <a:lnSpc>
                <a:spcPct val="110000"/>
              </a:lnSpc>
              <a:defRPr/>
            </a:pPr>
            <a:r>
              <a:rPr lang="en-US" sz="1300" dirty="0">
                <a:cs typeface="Arial" pitchFamily="34" charset="0"/>
              </a:rPr>
              <a:t>But what if you were able to capture those gains, for income purposes, no matter when they occurred? </a:t>
            </a:r>
          </a:p>
        </p:txBody>
      </p:sp>
      <p:sp>
        <p:nvSpPr>
          <p:cNvPr id="4" name="Slide Number Placeholder 3"/>
          <p:cNvSpPr>
            <a:spLocks noGrp="1"/>
          </p:cNvSpPr>
          <p:nvPr>
            <p:ph type="sldNum" sz="quarter" idx="10"/>
          </p:nvPr>
        </p:nvSpPr>
        <p:spPr/>
        <p:txBody>
          <a:bodyPr/>
          <a:lstStyle/>
          <a:p>
            <a:fld id="{B8F45C10-44D8-41B4-B1D1-507D39BC08CA}" type="slidenum">
              <a:rPr lang="en-US" smtClean="0"/>
              <a:pPr/>
              <a:t>15</a:t>
            </a:fld>
            <a:endParaRPr lang="en-US" dirty="0"/>
          </a:p>
        </p:txBody>
      </p:sp>
    </p:spTree>
    <p:extLst>
      <p:ext uri="{BB962C8B-B14F-4D97-AF65-F5344CB8AC3E}">
        <p14:creationId xmlns:p14="http://schemas.microsoft.com/office/powerpoint/2010/main" val="3519433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ln/>
        </p:spPr>
        <p:txBody>
          <a:bodyPr/>
          <a:lstStyle/>
          <a:p>
            <a:r>
              <a:rPr lang="en-US" dirty="0"/>
              <a:t>The truth is that when you invest, sometimes you will experience a down</a:t>
            </a:r>
            <a:r>
              <a:rPr lang="en-US" baseline="0" dirty="0"/>
              <a:t> market. Let’s take a look at the amount of gains it will take to offset a loss and get you back to breaking even. </a:t>
            </a:r>
          </a:p>
          <a:p>
            <a:endParaRPr lang="en-US" dirty="0"/>
          </a:p>
          <a:p>
            <a:r>
              <a:rPr lang="en-US" dirty="0"/>
              <a:t>This chart shows a hypothetical portfolio</a:t>
            </a:r>
            <a:r>
              <a:rPr lang="en-US" baseline="0" dirty="0"/>
              <a:t> with no withdrawals taken that year. If you lose 10% of your investment, you have to gain 11.11% to break even for that year.  </a:t>
            </a:r>
          </a:p>
          <a:p>
            <a:endParaRPr lang="en-US" baseline="0" dirty="0"/>
          </a:p>
          <a:p>
            <a:r>
              <a:rPr lang="en-US" baseline="0" dirty="0"/>
              <a:t>And you can see that as the percentage of loss increases, you’ll need a larger percentage of gain to break even. </a:t>
            </a:r>
          </a:p>
          <a:p>
            <a:endParaRPr lang="en-US" baseline="0" dirty="0"/>
          </a:p>
          <a:p>
            <a:r>
              <a:rPr lang="en-US" b="1" baseline="0" dirty="0"/>
              <a:t>[Read the rest of the chart.]</a:t>
            </a:r>
          </a:p>
          <a:p>
            <a:endParaRPr lang="en-US" baseline="0" dirty="0"/>
          </a:p>
        </p:txBody>
      </p:sp>
    </p:spTree>
    <p:extLst>
      <p:ext uri="{BB962C8B-B14F-4D97-AF65-F5344CB8AC3E}">
        <p14:creationId xmlns:p14="http://schemas.microsoft.com/office/powerpoint/2010/main" val="173177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just saw that it can be difficult to recover from a stock market loss - and that was when there were no withdrawals being taken. But what happens when you are taking withdrawals from your investments and you suffer a loss? Unfortunately, recovering to breakeven is even more difficult. </a:t>
            </a:r>
          </a:p>
          <a:p>
            <a:endParaRPr lang="en-US" dirty="0"/>
          </a:p>
          <a:p>
            <a:r>
              <a:rPr lang="en-US" dirty="0"/>
              <a:t>This chart assumes a one-year decline from the initial value of an investment. At a 4% withdrawal rate, the percentage of gain required over a 3-year period is now 26%, 42%, and 63%.</a:t>
            </a:r>
          </a:p>
        </p:txBody>
      </p:sp>
      <p:sp>
        <p:nvSpPr>
          <p:cNvPr id="4" name="Slide Number Placeholder 3"/>
          <p:cNvSpPr>
            <a:spLocks noGrp="1"/>
          </p:cNvSpPr>
          <p:nvPr>
            <p:ph type="sldNum" sz="quarter" idx="10"/>
          </p:nvPr>
        </p:nvSpPr>
        <p:spPr/>
        <p:txBody>
          <a:bodyPr/>
          <a:lstStyle/>
          <a:p>
            <a:fld id="{E6AA20A3-2587-46E3-B762-BDA55B452005}" type="slidenum">
              <a:rPr lang="en-US" smtClean="0"/>
              <a:pPr/>
              <a:t>17</a:t>
            </a:fld>
            <a:endParaRPr lang="en-US" dirty="0"/>
          </a:p>
        </p:txBody>
      </p:sp>
    </p:spTree>
    <p:extLst>
      <p:ext uri="{BB962C8B-B14F-4D97-AF65-F5344CB8AC3E}">
        <p14:creationId xmlns:p14="http://schemas.microsoft.com/office/powerpoint/2010/main" val="1857071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So when you retire (what kind of market you retire into) has a big impact on how long your retirement investments may last. </a:t>
            </a:r>
          </a:p>
          <a:p>
            <a:endParaRPr lang="en-US" baseline="0" dirty="0"/>
          </a:p>
          <a:p>
            <a:r>
              <a:rPr lang="en-US" b="1" baseline="0" dirty="0"/>
              <a:t>[Click.] </a:t>
            </a:r>
            <a:r>
              <a:rPr lang="en-US" baseline="0" dirty="0"/>
              <a:t>Let’s take a look at a 30-year retirement beginning in or just before 1970. </a:t>
            </a:r>
          </a:p>
          <a:p>
            <a:pPr defTabSz="946926">
              <a:defRPr/>
            </a:pPr>
            <a:r>
              <a:rPr lang="en-US" b="1" baseline="0" dirty="0"/>
              <a:t>[Click.] </a:t>
            </a:r>
            <a:r>
              <a:rPr lang="en-US" baseline="0" dirty="0"/>
              <a:t>If you retired and began distributions in April 1970, you would have over $1.5 million dollars when you are 86 years old.  </a:t>
            </a:r>
          </a:p>
          <a:p>
            <a:pPr>
              <a:buFont typeface="Arial" pitchFamily="34" charset="0"/>
              <a:buNone/>
            </a:pPr>
            <a:r>
              <a:rPr lang="en-US" b="1" baseline="0" dirty="0"/>
              <a:t>[Click.] </a:t>
            </a:r>
            <a:r>
              <a:rPr lang="en-US" baseline="0" dirty="0"/>
              <a:t>But if you retired a year earlier, in April 1969, you would have about $600,000.  </a:t>
            </a:r>
          </a:p>
          <a:p>
            <a:pPr>
              <a:buFont typeface="Arial" pitchFamily="34" charset="0"/>
              <a:buNone/>
            </a:pPr>
            <a:r>
              <a:rPr lang="en-US" b="1" baseline="0" dirty="0"/>
              <a:t>[Click.] </a:t>
            </a:r>
            <a:r>
              <a:rPr lang="en-US" baseline="0" dirty="0"/>
              <a:t>And, if you retired just a few months before, in January 1969, you would run out of money by age 91.</a:t>
            </a:r>
          </a:p>
          <a:p>
            <a:endParaRPr lang="en-US" baseline="0" dirty="0"/>
          </a:p>
          <a:p>
            <a:r>
              <a:rPr lang="en-US" dirty="0"/>
              <a:t>Source: 2015 LIMRA Retirement Book</a:t>
            </a:r>
          </a:p>
          <a:p>
            <a:r>
              <a:rPr lang="en-US" dirty="0"/>
              <a:t>$500,000 initial investment; 4.05% withdrawal adjusted annually for inflation; 42.5% Large Cap, 17.5% Small Cap, 40% Intermediate Government Bond; rebalanced annually</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18</a:t>
            </a:fld>
            <a:endParaRPr lang="en-US" dirty="0"/>
          </a:p>
        </p:txBody>
      </p:sp>
    </p:spTree>
    <p:extLst>
      <p:ext uri="{BB962C8B-B14F-4D97-AF65-F5344CB8AC3E}">
        <p14:creationId xmlns:p14="http://schemas.microsoft.com/office/powerpoint/2010/main" val="232404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1113" y="728663"/>
            <a:ext cx="4846637" cy="3635375"/>
          </a:xfrm>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And if</a:t>
            </a:r>
            <a:r>
              <a:rPr lang="en-US" baseline="0" dirty="0">
                <a:latin typeface="Arial" pitchFamily="34" charset="0"/>
                <a:cs typeface="Arial" pitchFamily="34" charset="0"/>
              </a:rPr>
              <a:t> we turn our attention to </a:t>
            </a:r>
            <a:r>
              <a:rPr lang="en-US" dirty="0">
                <a:latin typeface="Arial" pitchFamily="34" charset="0"/>
                <a:cs typeface="Arial" pitchFamily="34" charset="0"/>
              </a:rPr>
              <a:t>yields?</a:t>
            </a:r>
            <a:r>
              <a:rPr lang="en-US" baseline="0" dirty="0">
                <a:latin typeface="Arial" pitchFamily="34" charset="0"/>
                <a:cs typeface="Arial" pitchFamily="34" charset="0"/>
              </a:rPr>
              <a:t> </a:t>
            </a:r>
            <a:r>
              <a:rPr lang="en-US" dirty="0">
                <a:latin typeface="Arial" pitchFamily="34" charset="0"/>
                <a:cs typeface="Arial" pitchFamily="34" charset="0"/>
              </a:rPr>
              <a:t>Current</a:t>
            </a:r>
            <a:r>
              <a:rPr lang="en-US" baseline="0" dirty="0">
                <a:latin typeface="Arial" pitchFamily="34" charset="0"/>
                <a:cs typeface="Arial" pitchFamily="34" charset="0"/>
              </a:rPr>
              <a:t> retirees may not realize how income generation has changed. </a:t>
            </a:r>
            <a:r>
              <a:rPr lang="en-US" dirty="0">
                <a:latin typeface="Arial" pitchFamily="34" charset="0"/>
                <a:cs typeface="Arial" pitchFamily="34" charset="0"/>
              </a:rPr>
              <a:t>In just a short period of time, yields and coupons have decreased dramatically.  (Walk</a:t>
            </a:r>
            <a:r>
              <a:rPr lang="en-US" baseline="0" dirty="0">
                <a:latin typeface="Arial" pitchFamily="34" charset="0"/>
                <a:cs typeface="Arial" pitchFamily="34" charset="0"/>
              </a:rPr>
              <a:t> through numbers on slide).</a:t>
            </a:r>
          </a:p>
          <a:p>
            <a:endParaRPr lang="en-US" baseline="0" dirty="0">
              <a:latin typeface="Arial" pitchFamily="34" charset="0"/>
              <a:cs typeface="Arial" pitchFamily="34" charset="0"/>
            </a:endParaRPr>
          </a:p>
          <a:p>
            <a:r>
              <a:rPr lang="en-US" baseline="0" dirty="0">
                <a:latin typeface="Arial" pitchFamily="34" charset="0"/>
                <a:cs typeface="Arial" pitchFamily="34" charset="0"/>
              </a:rPr>
              <a:t>So what does this mean for investors? </a:t>
            </a:r>
            <a:r>
              <a:rPr lang="en-US" dirty="0"/>
              <a:t>Does anyone think these</a:t>
            </a:r>
            <a:r>
              <a:rPr lang="en-US" baseline="0" dirty="0"/>
              <a:t> types of coupons are attainable anymore</a:t>
            </a:r>
            <a:r>
              <a:rPr lang="en-US" dirty="0"/>
              <a:t>?</a:t>
            </a:r>
            <a:r>
              <a:rPr lang="en-US" baseline="0" dirty="0"/>
              <a:t> </a:t>
            </a:r>
            <a:r>
              <a:rPr lang="en-US" baseline="0" dirty="0">
                <a:latin typeface="Arial" pitchFamily="34" charset="0"/>
                <a:cs typeface="Arial" pitchFamily="34" charset="0"/>
              </a:rPr>
              <a:t>Well, they essentially have 2 options.  The first is to invest 3-4 times the amount of money in order to be able to preserve principal and clip coupons to generate the same level of income as they would have had 15 years ago.  However, it is rare that the average investor has 3-4 times the amount of money at their disposal.  Which leads us into our second option:  To tap into principal. However, even tapping into principal can be a risky proposition.</a:t>
            </a:r>
            <a:r>
              <a:rPr lang="en-US" dirty="0"/>
              <a:t> </a:t>
            </a:r>
            <a:endParaRPr lang="en-US" baseline="0" dirty="0"/>
          </a:p>
          <a:p>
            <a:endParaRPr lang="en-US" baseline="0" dirty="0"/>
          </a:p>
          <a:p>
            <a:r>
              <a:rPr lang="en-US" baseline="0" dirty="0"/>
              <a:t>Does anyone think we’ll see meaningful return from price movement going forward? If investors fail to consider the changes, they may run the risk of seeing </a:t>
            </a:r>
            <a:r>
              <a:rPr lang="en-US" sz="1300" dirty="0"/>
              <a:t>significant </a:t>
            </a:r>
            <a:r>
              <a:rPr lang="en-US" baseline="0" dirty="0"/>
              <a:t>alterations to their accumulation or distribution plans.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defTabSz="957468" fontAlgn="base">
              <a:spcBef>
                <a:spcPct val="0"/>
              </a:spcBef>
              <a:spcAft>
                <a:spcPct val="0"/>
              </a:spcAft>
              <a:defRPr/>
            </a:pPr>
            <a:fld id="{2607B65D-3A7D-49BE-A927-836F0CFA9D2C}" type="slidenum">
              <a:rPr lang="en-US" sz="1300">
                <a:solidFill>
                  <a:prstClr val="black"/>
                </a:solidFill>
                <a:latin typeface="Arial" pitchFamily="34" charset="0"/>
              </a:rPr>
              <a:pPr defTabSz="957468" fontAlgn="base">
                <a:spcBef>
                  <a:spcPct val="0"/>
                </a:spcBef>
                <a:spcAft>
                  <a:spcPct val="0"/>
                </a:spcAft>
                <a:defRPr/>
              </a:pPr>
              <a:t>19</a:t>
            </a:fld>
            <a:endParaRPr lang="en-US" sz="1300" dirty="0">
              <a:solidFill>
                <a:prstClr val="black"/>
              </a:solidFill>
              <a:latin typeface="Arial" pitchFamily="34" charset="0"/>
            </a:endParaRPr>
          </a:p>
        </p:txBody>
      </p:sp>
    </p:spTree>
    <p:extLst>
      <p:ext uri="{BB962C8B-B14F-4D97-AF65-F5344CB8AC3E}">
        <p14:creationId xmlns:p14="http://schemas.microsoft.com/office/powerpoint/2010/main" val="3947710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latin typeface="+mn-lt"/>
                <a:ea typeface="+mn-ea"/>
                <a:cs typeface="+mn-cs"/>
              </a:rPr>
              <a:t>[</a:t>
            </a:r>
            <a:r>
              <a:rPr lang="en-US" sz="1200" b="1" kern="1200" dirty="0">
                <a:solidFill>
                  <a:schemeClr val="tx1"/>
                </a:solidFill>
                <a:latin typeface="+mn-lt"/>
                <a:ea typeface="+mn-ea"/>
                <a:cs typeface="+mn-cs"/>
              </a:rPr>
              <a:t>REQUIRED SLIDE FOR JP MORGAN CHASE AND CITIBANK. REMOVE WHEN USING FOR ALL OTHER FIRMS]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a:t>
            </a:r>
            <a:r>
              <a:rPr lang="en-US" baseline="0" dirty="0"/>
              <a:t> My name is _______________.  Today we are going to talk about some of the income challenges you might face in retirement. Just know that you are not alone in facing them. Every one of us will face any number of these challenges. </a:t>
            </a:r>
          </a:p>
          <a:p>
            <a:endParaRPr lang="en-US" dirty="0"/>
          </a:p>
        </p:txBody>
      </p:sp>
      <p:sp>
        <p:nvSpPr>
          <p:cNvPr id="4" name="Slide Number Placeholder 3"/>
          <p:cNvSpPr>
            <a:spLocks noGrp="1"/>
          </p:cNvSpPr>
          <p:nvPr>
            <p:ph type="sldNum" sz="quarter" idx="10"/>
          </p:nvPr>
        </p:nvSpPr>
        <p:spPr/>
        <p:txBody>
          <a:bodyPr/>
          <a:lstStyle/>
          <a:p>
            <a:fld id="{6295394F-3ACB-4A71-ACE6-D95FE9B42A9E}" type="slidenum">
              <a:rPr lang="en-US" smtClean="0"/>
              <a:pPr/>
              <a:t>2</a:t>
            </a:fld>
            <a:endParaRPr lang="en-US"/>
          </a:p>
        </p:txBody>
      </p:sp>
    </p:spTree>
    <p:extLst>
      <p:ext uri="{BB962C8B-B14F-4D97-AF65-F5344CB8AC3E}">
        <p14:creationId xmlns:p14="http://schemas.microsoft.com/office/powerpoint/2010/main" val="453432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7" name="Rectangle 7"/>
          <p:cNvSpPr>
            <a:spLocks noGrp="1" noChangeArrowheads="1"/>
          </p:cNvSpPr>
          <p:nvPr>
            <p:ph type="sldNum" sz="quarter" idx="5"/>
          </p:nvPr>
        </p:nvSpPr>
        <p:spPr/>
        <p:txBody>
          <a:bodyPr/>
          <a:lstStyle/>
          <a:p>
            <a:pPr defTabSz="1005824">
              <a:defRPr/>
            </a:pPr>
            <a:fld id="{83297B4A-ECF1-4A02-B70D-F7DE054BBBEE}" type="slidenum">
              <a:rPr lang="en-US" smtClean="0">
                <a:solidFill>
                  <a:prstClr val="black"/>
                </a:solidFill>
              </a:rPr>
              <a:pPr defTabSz="1005824">
                <a:defRPr/>
              </a:pPr>
              <a:t>20</a:t>
            </a:fld>
            <a:endParaRPr lang="en-US" dirty="0">
              <a:solidFill>
                <a:prstClr val="black"/>
              </a:solidFill>
            </a:endParaRPr>
          </a:p>
        </p:txBody>
      </p:sp>
      <p:sp>
        <p:nvSpPr>
          <p:cNvPr id="1954818" name="Rectangle 2"/>
          <p:cNvSpPr>
            <a:spLocks noGrp="1" noRot="1" noChangeAspect="1" noChangeArrowheads="1" noTextEdit="1"/>
          </p:cNvSpPr>
          <p:nvPr>
            <p:ph type="sldImg"/>
          </p:nvPr>
        </p:nvSpPr>
        <p:spPr>
          <a:xfrm>
            <a:off x="1385888" y="755650"/>
            <a:ext cx="4987925" cy="3741738"/>
          </a:xfrm>
          <a:ln/>
        </p:spPr>
      </p:sp>
      <p:sp>
        <p:nvSpPr>
          <p:cNvPr id="1954819" name="Rectangle 3"/>
          <p:cNvSpPr>
            <a:spLocks noGrp="1" noChangeArrowheads="1"/>
          </p:cNvSpPr>
          <p:nvPr>
            <p:ph type="body" idx="1"/>
          </p:nvPr>
        </p:nvSpPr>
        <p:spPr>
          <a:xfrm>
            <a:off x="1029314" y="4749723"/>
            <a:ext cx="5658531" cy="4491905"/>
          </a:xfrm>
          <a:noFill/>
          <a:ln/>
        </p:spPr>
        <p:txBody>
          <a:bodyPr lIns="100971" tIns="50487" rIns="100971" bIns="50487">
            <a:normAutofit fontScale="77500" lnSpcReduction="20000"/>
          </a:bodyPr>
          <a:lstStyle/>
          <a:p>
            <a:pPr eaLnBrk="1" hangingPunct="1"/>
            <a:r>
              <a:rPr lang="en-US" dirty="0">
                <a:latin typeface="Arial" pitchFamily="34" charset="0"/>
                <a:cs typeface="Arial" pitchFamily="34" charset="0"/>
              </a:rPr>
              <a:t>DO you react to financial headlines? Or can you tune them out?</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The financial research firm DALBAR</a:t>
            </a:r>
            <a:r>
              <a:rPr lang="en-US" baseline="0" dirty="0">
                <a:latin typeface="Arial" pitchFamily="34" charset="0"/>
                <a:cs typeface="Arial" pitchFamily="34" charset="0"/>
              </a:rPr>
              <a:t> looked at </a:t>
            </a:r>
            <a:r>
              <a:rPr lang="en-US" dirty="0">
                <a:latin typeface="Arial" pitchFamily="34" charset="0"/>
                <a:cs typeface="Arial" pitchFamily="34" charset="0"/>
              </a:rPr>
              <a:t>a period from 1997 to 2016 to see how certain sectors performed, the</a:t>
            </a:r>
            <a:r>
              <a:rPr lang="en-US" baseline="0" dirty="0">
                <a:latin typeface="Arial" pitchFamily="34" charset="0"/>
                <a:cs typeface="Arial" pitchFamily="34" charset="0"/>
              </a:rPr>
              <a:t> rate of inflation, and</a:t>
            </a:r>
            <a:r>
              <a:rPr lang="en-US" dirty="0">
                <a:latin typeface="Arial" pitchFamily="34" charset="0"/>
                <a:cs typeface="Arial" pitchFamily="34" charset="0"/>
              </a:rPr>
              <a:t> the average investor’s performance. During this time period,</a:t>
            </a:r>
            <a:r>
              <a:rPr lang="en-US" baseline="0" dirty="0">
                <a:latin typeface="Arial" pitchFamily="34" charset="0"/>
                <a:cs typeface="Arial" pitchFamily="34" charset="0"/>
              </a:rPr>
              <a:t> stocks, as represented by </a:t>
            </a:r>
            <a:r>
              <a:rPr lang="en-US" dirty="0">
                <a:latin typeface="Arial" pitchFamily="34" charset="0"/>
                <a:cs typeface="Arial" pitchFamily="34" charset="0"/>
              </a:rPr>
              <a:t>the S&amp;P 500 Index gained an average of 7.68%. </a:t>
            </a:r>
          </a:p>
          <a:p>
            <a:pPr eaLnBrk="1" hangingPunct="1">
              <a:buFont typeface="Arial" pitchFamily="34" charset="0"/>
              <a:buChar char="•"/>
            </a:pPr>
            <a:r>
              <a:rPr lang="en-US" baseline="0" dirty="0">
                <a:latin typeface="Arial" pitchFamily="34" charset="0"/>
                <a:cs typeface="Arial" pitchFamily="34" charset="0"/>
              </a:rPr>
              <a:t> We see that Stocks beat bonds, gold beat international stocks [and </a:t>
            </a:r>
            <a:r>
              <a:rPr lang="en-US" baseline="0" dirty="0" err="1">
                <a:latin typeface="Arial" pitchFamily="34" charset="0"/>
                <a:cs typeface="Arial" pitchFamily="34" charset="0"/>
              </a:rPr>
              <a:t>etc</a:t>
            </a:r>
            <a:r>
              <a:rPr lang="en-US" baseline="0" dirty="0">
                <a:latin typeface="Arial" pitchFamily="34" charset="0"/>
                <a:cs typeface="Arial" pitchFamily="34" charset="0"/>
              </a:rPr>
              <a:t>….] </a:t>
            </a:r>
          </a:p>
          <a:p>
            <a:pPr eaLnBrk="1" hangingPunct="1">
              <a:buFont typeface="Arial" pitchFamily="34" charset="0"/>
              <a:buChar char="•"/>
            </a:pPr>
            <a:r>
              <a:rPr lang="en-US" baseline="0" dirty="0">
                <a:latin typeface="Arial" pitchFamily="34" charset="0"/>
                <a:cs typeface="Arial" pitchFamily="34" charset="0"/>
              </a:rPr>
              <a:t> And inflation ate away at your purchasing power at 2.11%. </a:t>
            </a:r>
          </a:p>
          <a:p>
            <a:pPr eaLnBrk="1" hangingPunct="1">
              <a:buFont typeface="Arial" pitchFamily="34" charset="0"/>
              <a:buChar char="•"/>
            </a:pPr>
            <a:r>
              <a:rPr lang="en-US" baseline="0" dirty="0">
                <a:latin typeface="Arial" pitchFamily="34" charset="0"/>
                <a:cs typeface="Arial" pitchFamily="34" charset="0"/>
              </a:rPr>
              <a:t> You can also see all the way over to the right of the chart that the average investor returns were less than all the other categories, and not even beating inflation. </a:t>
            </a:r>
          </a:p>
          <a:p>
            <a:pPr eaLnBrk="1" hangingPunct="1"/>
            <a:endParaRPr lang="en-US" dirty="0">
              <a:latin typeface="Arial" pitchFamily="34" charset="0"/>
              <a:cs typeface="Arial" pitchFamily="34" charset="0"/>
            </a:endParaRPr>
          </a:p>
          <a:p>
            <a:pPr defTabSz="957156" fontAlgn="base">
              <a:spcBef>
                <a:spcPct val="30000"/>
              </a:spcBef>
              <a:spcAft>
                <a:spcPct val="0"/>
              </a:spcAft>
              <a:defRPr/>
            </a:pPr>
            <a:r>
              <a:rPr lang="en-US" dirty="0">
                <a:latin typeface="Arial" pitchFamily="34" charset="0"/>
                <a:cs typeface="Arial" pitchFamily="34" charset="0"/>
              </a:rPr>
              <a:t>All of this may suggest that individual investors can overreact to near-term events rather than rely on the strength of the market to perform over time.</a:t>
            </a:r>
            <a:r>
              <a:rPr lang="en-US" b="0" baseline="0" dirty="0">
                <a:latin typeface="Arial" charset="0"/>
              </a:rPr>
              <a:t> They typically buy high in times when the market is up, and they sell low at times when the market is down. And they do this based on human emotion. With today’s quick news cycle and information easily at our fingertips, investors are often doing the wrong thing, at the wrong time, and for the wrong reason. </a:t>
            </a:r>
          </a:p>
          <a:p>
            <a:pPr defTabSz="957156" fontAlgn="base">
              <a:spcBef>
                <a:spcPct val="30000"/>
              </a:spcBef>
              <a:spcAft>
                <a:spcPct val="0"/>
              </a:spcAft>
              <a:defRPr/>
            </a:pPr>
            <a:endParaRPr lang="en-US" b="0" baseline="0" dirty="0">
              <a:latin typeface="Arial" charset="0"/>
            </a:endParaRPr>
          </a:p>
          <a:p>
            <a:pPr defTabSz="957156" fontAlgn="base">
              <a:spcBef>
                <a:spcPct val="30000"/>
              </a:spcBef>
              <a:spcAft>
                <a:spcPct val="0"/>
              </a:spcAft>
              <a:defRPr/>
            </a:pPr>
            <a:r>
              <a:rPr lang="en-US" b="0" baseline="0" dirty="0">
                <a:latin typeface="Arial" charset="0"/>
              </a:rPr>
              <a:t>And there has been no shortage of market events that lead to this type of behavior. </a:t>
            </a:r>
          </a:p>
          <a:p>
            <a:pPr eaLnBrk="1" hangingPunct="1"/>
            <a:endParaRPr lang="en-US" dirty="0">
              <a:latin typeface="Arial" pitchFamily="34" charset="0"/>
              <a:cs typeface="Arial" pitchFamily="34" charset="0"/>
            </a:endParaRPr>
          </a:p>
          <a:p>
            <a:r>
              <a:rPr lang="en-US" sz="1300" i="1" dirty="0">
                <a:latin typeface="Arial Narrow" panose="020B0606020202030204" pitchFamily="34" charset="0"/>
                <a:ea typeface="Calibri" panose="020F0502020204030204" pitchFamily="34" charset="0"/>
                <a:cs typeface="AvenirNextLTPro-LightCn"/>
              </a:rPr>
              <a:t>Sources: BlackRock; Bloomberg; Informa Investment Solutions; </a:t>
            </a:r>
            <a:r>
              <a:rPr lang="en-US" sz="1300" i="1" dirty="0" err="1">
                <a:latin typeface="Arial Narrow" panose="020B0606020202030204" pitchFamily="34" charset="0"/>
                <a:ea typeface="Calibri" panose="020F0502020204030204" pitchFamily="34" charset="0"/>
                <a:cs typeface="AvenirNextLTPro-LightCn"/>
              </a:rPr>
              <a:t>Dalbar</a:t>
            </a:r>
            <a:r>
              <a:rPr lang="en-US" sz="1300" i="1" dirty="0">
                <a:latin typeface="Arial Narrow" panose="020B0606020202030204" pitchFamily="34" charset="0"/>
                <a:ea typeface="Calibri" panose="020F0502020204030204" pitchFamily="34" charset="0"/>
                <a:cs typeface="AvenirNextLTPro-LightCn"/>
              </a:rPr>
              <a:t>. Past performance is no guarantee of future results. It is not possible to directly invest in an index. </a:t>
            </a:r>
            <a:r>
              <a:rPr lang="en-US" sz="1300" b="1" i="1" dirty="0">
                <a:latin typeface="Arial Narrow" panose="020B0606020202030204" pitchFamily="34" charset="0"/>
                <a:ea typeface="Calibri" panose="020F0502020204030204" pitchFamily="34" charset="0"/>
                <a:cs typeface="AvenirNextLTPro-DemiCn"/>
              </a:rPr>
              <a:t>Oil</a:t>
            </a:r>
            <a:r>
              <a:rPr lang="en-US" sz="1300" i="1" dirty="0">
                <a:latin typeface="Arial Narrow" panose="020B0606020202030204" pitchFamily="34" charset="0"/>
                <a:ea typeface="Calibri" panose="020F0502020204030204" pitchFamily="34" charset="0"/>
                <a:cs typeface="AvenirNextLTPro-DemiCn"/>
              </a:rPr>
              <a:t> </a:t>
            </a:r>
            <a:r>
              <a:rPr lang="en-US" sz="1300" i="1" dirty="0">
                <a:latin typeface="Arial Narrow" panose="020B0606020202030204" pitchFamily="34" charset="0"/>
                <a:ea typeface="Calibri" panose="020F0502020204030204" pitchFamily="34" charset="0"/>
                <a:cs typeface="AvenirNextLTPro-LightCn"/>
              </a:rPr>
              <a:t>is represented by the change in price of the NYMEX Light Sweet Crude Future contract. Contract size is 1,000 barrels with a contract price quoted in US Dollars and Cents per barrel. Delivery dates take place every month of the year. </a:t>
            </a:r>
            <a:r>
              <a:rPr lang="en-US" sz="1300" b="1" i="1" dirty="0">
                <a:latin typeface="Arial Narrow" panose="020B0606020202030204" pitchFamily="34" charset="0"/>
                <a:ea typeface="Calibri" panose="020F0502020204030204" pitchFamily="34" charset="0"/>
                <a:cs typeface="AvenirNextLTPro-DemiCn"/>
              </a:rPr>
              <a:t>Gold</a:t>
            </a:r>
            <a:r>
              <a:rPr lang="en-US" sz="1300" i="1" dirty="0">
                <a:latin typeface="Arial Narrow" panose="020B0606020202030204" pitchFamily="34" charset="0"/>
                <a:ea typeface="Calibri" panose="020F0502020204030204" pitchFamily="34" charset="0"/>
                <a:cs typeface="AvenirNextLTPro-DemiCn"/>
              </a:rPr>
              <a:t> </a:t>
            </a:r>
            <a:r>
              <a:rPr lang="en-US" sz="1300" i="1" dirty="0">
                <a:latin typeface="Arial Narrow" panose="020B0606020202030204" pitchFamily="34" charset="0"/>
                <a:ea typeface="Calibri" panose="020F0502020204030204" pitchFamily="34" charset="0"/>
                <a:cs typeface="AvenirNextLTPro-LightCn"/>
              </a:rPr>
              <a:t>is represented by the change in the spot price of gold in USD per ounce. </a:t>
            </a:r>
            <a:r>
              <a:rPr lang="en-US" sz="1300" b="1" i="1" dirty="0">
                <a:latin typeface="Arial Narrow" panose="020B0606020202030204" pitchFamily="34" charset="0"/>
                <a:ea typeface="Calibri" panose="020F0502020204030204" pitchFamily="34" charset="0"/>
                <a:cs typeface="AvenirNextLTPro-DemiCn"/>
              </a:rPr>
              <a:t>Homes</a:t>
            </a:r>
            <a:r>
              <a:rPr lang="en-US" sz="1300" i="1" dirty="0">
                <a:latin typeface="Arial Narrow" panose="020B0606020202030204" pitchFamily="34" charset="0"/>
                <a:ea typeface="Calibri" panose="020F0502020204030204" pitchFamily="34" charset="0"/>
                <a:cs typeface="AvenirNextLTPro-DemiCn"/>
              </a:rPr>
              <a:t> </a:t>
            </a:r>
            <a:r>
              <a:rPr lang="en-US" sz="1300" i="1" dirty="0">
                <a:latin typeface="Arial Narrow" panose="020B0606020202030204" pitchFamily="34" charset="0"/>
                <a:ea typeface="Calibri" panose="020F0502020204030204" pitchFamily="34" charset="0"/>
                <a:cs typeface="AvenirNextLTPro-LightCn"/>
              </a:rPr>
              <a:t>are represented by the National Association of Realtors’ (NAR) Existing One Family Home Sales Median Price Index. </a:t>
            </a:r>
            <a:r>
              <a:rPr lang="en-US" sz="1300" b="1" i="1" dirty="0">
                <a:latin typeface="Arial Narrow" panose="020B0606020202030204" pitchFamily="34" charset="0"/>
                <a:ea typeface="Calibri" panose="020F0502020204030204" pitchFamily="34" charset="0"/>
                <a:cs typeface="AvenirNextLTPro-DemiCn"/>
              </a:rPr>
              <a:t>Stocks</a:t>
            </a:r>
            <a:r>
              <a:rPr lang="en-US" sz="1300" i="1" dirty="0">
                <a:latin typeface="Arial Narrow" panose="020B0606020202030204" pitchFamily="34" charset="0"/>
                <a:ea typeface="Calibri" panose="020F0502020204030204" pitchFamily="34" charset="0"/>
                <a:cs typeface="AvenirNextLTPro-DemiCn"/>
              </a:rPr>
              <a:t> </a:t>
            </a:r>
            <a:r>
              <a:rPr lang="en-US" sz="1300" i="1" dirty="0">
                <a:latin typeface="Arial Narrow" panose="020B0606020202030204" pitchFamily="34" charset="0"/>
                <a:ea typeface="Calibri" panose="020F0502020204030204" pitchFamily="34" charset="0"/>
                <a:cs typeface="AvenirNextLTPro-LightCn"/>
              </a:rPr>
              <a:t>are represented by the S&amp;P 500 Index, an unmanaged index that consists of the common stocks of 500 large-capitalization companies, within various industrial sectors, most of which are listed on the New York Stock Exchange. </a:t>
            </a:r>
            <a:r>
              <a:rPr lang="en-US" sz="1300" b="1" i="1" dirty="0">
                <a:latin typeface="Arial Narrow" panose="020B0606020202030204" pitchFamily="34" charset="0"/>
                <a:ea typeface="Calibri" panose="020F0502020204030204" pitchFamily="34" charset="0"/>
                <a:cs typeface="AvenirNextLTPro-DemiCn"/>
              </a:rPr>
              <a:t>Bonds</a:t>
            </a:r>
            <a:r>
              <a:rPr lang="en-US" sz="1300" i="1" dirty="0">
                <a:latin typeface="Arial Narrow" panose="020B0606020202030204" pitchFamily="34" charset="0"/>
                <a:ea typeface="Calibri" panose="020F0502020204030204" pitchFamily="34" charset="0"/>
                <a:cs typeface="AvenirNextLTPro-DemiCn"/>
              </a:rPr>
              <a:t> </a:t>
            </a:r>
            <a:r>
              <a:rPr lang="en-US" sz="1300" i="1" dirty="0">
                <a:latin typeface="Arial Narrow" panose="020B0606020202030204" pitchFamily="34" charset="0"/>
                <a:ea typeface="Calibri" panose="020F0502020204030204" pitchFamily="34" charset="0"/>
                <a:cs typeface="AvenirNextLTPro-LightCn"/>
              </a:rPr>
              <a:t>are represented by the Bloomberg Barclays US Aggregate Bond Index, an unmanaged market-weighted index that consists of investment-grade corporate bonds (rated BBB or better), mortgages and US Treasury and government agency issues with at least 1 year to maturity. </a:t>
            </a:r>
            <a:r>
              <a:rPr lang="en-US" sz="1300" b="1" i="1" dirty="0">
                <a:latin typeface="Arial Narrow" panose="020B0606020202030204" pitchFamily="34" charset="0"/>
                <a:ea typeface="Calibri" panose="020F0502020204030204" pitchFamily="34" charset="0"/>
                <a:cs typeface="AvenirNextLTPro-DemiCn"/>
              </a:rPr>
              <a:t>International Stocks </a:t>
            </a:r>
            <a:r>
              <a:rPr lang="en-US" sz="1300" i="1" dirty="0">
                <a:latin typeface="Arial Narrow" panose="020B0606020202030204" pitchFamily="34" charset="0"/>
                <a:ea typeface="Calibri" panose="020F0502020204030204" pitchFamily="34" charset="0"/>
                <a:cs typeface="AvenirNextLTPro-LightCn"/>
              </a:rPr>
              <a:t>are represented by the MSCI EAFE Index, a broad-based measure of international stock performance. </a:t>
            </a:r>
            <a:r>
              <a:rPr lang="en-US" sz="1300" b="1" i="1" dirty="0">
                <a:latin typeface="Arial Narrow" panose="020B0606020202030204" pitchFamily="34" charset="0"/>
                <a:ea typeface="Calibri" panose="020F0502020204030204" pitchFamily="34" charset="0"/>
                <a:cs typeface="AvenirNextLTPro-DemiCn"/>
              </a:rPr>
              <a:t>Inflation </a:t>
            </a:r>
            <a:r>
              <a:rPr lang="en-US" sz="1300" i="1" dirty="0">
                <a:latin typeface="Arial Narrow" panose="020B0606020202030204" pitchFamily="34" charset="0"/>
                <a:ea typeface="Calibri" panose="020F0502020204030204" pitchFamily="34" charset="0"/>
                <a:cs typeface="AvenirNextLTPro-LightCn"/>
              </a:rPr>
              <a:t>is represented by the Consumer Price Index. </a:t>
            </a:r>
            <a:r>
              <a:rPr lang="en-US" sz="1300" b="1" i="1" dirty="0">
                <a:latin typeface="Arial Narrow" panose="020B0606020202030204" pitchFamily="34" charset="0"/>
                <a:ea typeface="Calibri" panose="020F0502020204030204" pitchFamily="34" charset="0"/>
                <a:cs typeface="AvenirNextLTPro-DemiCn"/>
              </a:rPr>
              <a:t>Average Investor </a:t>
            </a:r>
            <a:r>
              <a:rPr lang="en-US" sz="1300" i="1" dirty="0">
                <a:latin typeface="Arial Narrow" panose="020B0606020202030204" pitchFamily="34" charset="0"/>
                <a:ea typeface="Calibri" panose="020F0502020204030204" pitchFamily="34" charset="0"/>
                <a:cs typeface="AvenirNextLTPro-LightCn"/>
              </a:rPr>
              <a:t>is represented by </a:t>
            </a:r>
            <a:r>
              <a:rPr lang="en-US" sz="1300" i="1" dirty="0" err="1">
                <a:latin typeface="Arial Narrow" panose="020B0606020202030204" pitchFamily="34" charset="0"/>
                <a:ea typeface="Calibri" panose="020F0502020204030204" pitchFamily="34" charset="0"/>
                <a:cs typeface="AvenirNextLTPro-LightCn"/>
              </a:rPr>
              <a:t>Dalbar’s</a:t>
            </a:r>
            <a:r>
              <a:rPr lang="en-US" sz="1300" i="1" dirty="0">
                <a:latin typeface="Arial Narrow" panose="020B0606020202030204" pitchFamily="34" charset="0"/>
                <a:ea typeface="Calibri" panose="020F0502020204030204" pitchFamily="34" charset="0"/>
                <a:cs typeface="AvenirNextLTPro-LightCn"/>
              </a:rPr>
              <a:t> average asset allocation investor return, which utilizes the net of aggregate mutual fund sales, redemptions and exchanges each month as a measure of investor behavior. Returns are annualized (and total return where applicable) and represent the 20-year period ending 12/31/16 to match </a:t>
            </a:r>
            <a:r>
              <a:rPr lang="en-US" sz="1300" i="1" dirty="0" err="1">
                <a:latin typeface="Arial Narrow" panose="020B0606020202030204" pitchFamily="34" charset="0"/>
                <a:ea typeface="Calibri" panose="020F0502020204030204" pitchFamily="34" charset="0"/>
                <a:cs typeface="AvenirNextLTPro-LightCn"/>
              </a:rPr>
              <a:t>Dalbar’s</a:t>
            </a:r>
            <a:r>
              <a:rPr lang="en-US" sz="1300" i="1" dirty="0">
                <a:latin typeface="Arial Narrow" panose="020B0606020202030204" pitchFamily="34" charset="0"/>
                <a:ea typeface="Calibri" panose="020F0502020204030204" pitchFamily="34" charset="0"/>
                <a:cs typeface="AvenirNextLTPro-LightCn"/>
              </a:rPr>
              <a:t> most recent analysis.</a:t>
            </a:r>
            <a:endParaRPr lang="en-US" sz="1300" i="1" dirty="0">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b="0" baseline="0" dirty="0">
              <a:latin typeface="Arial" charset="0"/>
            </a:endParaRPr>
          </a:p>
        </p:txBody>
      </p:sp>
    </p:spTree>
    <p:extLst>
      <p:ext uri="{BB962C8B-B14F-4D97-AF65-F5344CB8AC3E}">
        <p14:creationId xmlns:p14="http://schemas.microsoft.com/office/powerpoint/2010/main" val="2492568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Arial" pitchFamily="34" charset="0"/>
                <a:cs typeface="Arial" pitchFamily="34" charset="0"/>
              </a:rPr>
              <a:t>INFLATION: WILL YOUR MONEY KEEP UP? </a:t>
            </a:r>
          </a:p>
          <a:p>
            <a:endParaRPr lang="en-US" dirty="0">
              <a:latin typeface="Arial" pitchFamily="34" charset="0"/>
              <a:cs typeface="Arial" pitchFamily="34" charset="0"/>
            </a:endParaRPr>
          </a:p>
          <a:p>
            <a:r>
              <a:rPr lang="en-US" dirty="0">
                <a:latin typeface="Arial" pitchFamily="34" charset="0"/>
                <a:cs typeface="Arial" pitchFamily="34" charset="0"/>
              </a:rPr>
              <a:t>Prices for basic necessities (food, transportation, utilities, etc.) tend to increase over time. But most of us underestimate the cumulative impact inflation can have on our standard of living in retirement. </a:t>
            </a:r>
          </a:p>
          <a:p>
            <a:endParaRPr lang="en-US" dirty="0">
              <a:latin typeface="Arial" pitchFamily="34" charset="0"/>
              <a:cs typeface="Arial" pitchFamily="34" charset="0"/>
            </a:endParaRPr>
          </a:p>
          <a:p>
            <a:r>
              <a:rPr lang="en-US" dirty="0">
                <a:latin typeface="Arial" pitchFamily="34" charset="0"/>
                <a:cs typeface="Arial" pitchFamily="34" charset="0"/>
              </a:rPr>
              <a:t>This chart shows you the Consumer Price Index, or CPI. The CPI measures price changes for major groups of goods and services, including housing, transportation, food, energy, apparel, medical care, recreation and education. But the problem is that even at a relatively modest rate of around 3%, inflation can still seriously erode your purchasing power over time.</a:t>
            </a:r>
          </a:p>
          <a:p>
            <a:endParaRPr lang="en-US" dirty="0">
              <a:latin typeface="Arial" pitchFamily="34" charset="0"/>
              <a:cs typeface="Arial" pitchFamily="34" charset="0"/>
            </a:endParaRPr>
          </a:p>
          <a:p>
            <a:r>
              <a:rPr lang="en-US" dirty="0">
                <a:latin typeface="Arial" pitchFamily="34" charset="0"/>
                <a:cs typeface="Arial" pitchFamily="34" charset="0"/>
              </a:rPr>
              <a:t>The Bureau of Labor Statistics also calculates an experimental CPI for the elderly. As you can see that's a higher rate of inflation, because it takes into account the fact that older Americans devote a substantially larger share of their total budgets to medical care.* And as we know all too well, healthcare costs </a:t>
            </a:r>
            <a:r>
              <a:rPr lang="en-US" b="1" dirty="0">
                <a:latin typeface="Arial" pitchFamily="34" charset="0"/>
                <a:cs typeface="Arial" pitchFamily="34" charset="0"/>
              </a:rPr>
              <a:t>[Speaker: indicate healthcare on chart] </a:t>
            </a:r>
            <a:r>
              <a:rPr lang="en-US" dirty="0">
                <a:latin typeface="Arial" pitchFamily="34" charset="0"/>
                <a:cs typeface="Arial" pitchFamily="34" charset="0"/>
              </a:rPr>
              <a:t>are rising at rates well above inflation.</a:t>
            </a:r>
          </a:p>
          <a:p>
            <a:endParaRPr lang="en-US" dirty="0">
              <a:latin typeface="Arial" pitchFamily="34" charset="0"/>
              <a:cs typeface="Arial" pitchFamily="34" charset="0"/>
            </a:endParaRPr>
          </a:p>
          <a:p>
            <a:r>
              <a:rPr lang="en-US" dirty="0">
                <a:latin typeface="Arial" pitchFamily="34" charset="0"/>
                <a:cs typeface="Arial" pitchFamily="34" charset="0"/>
              </a:rPr>
              <a:t>*Source: Bureau of Labor Statistics: Consumer Price Index for the elderly, www.bls.gov/opub/ted/2012/ted_20120302.htm</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21</a:t>
            </a:fld>
            <a:endParaRPr lang="en-US" dirty="0"/>
          </a:p>
        </p:txBody>
      </p:sp>
    </p:spTree>
    <p:extLst>
      <p:ext uri="{BB962C8B-B14F-4D97-AF65-F5344CB8AC3E}">
        <p14:creationId xmlns:p14="http://schemas.microsoft.com/office/powerpoint/2010/main" val="1336315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The cost of healthcare is arguably one of the biggest financial issues facing Americans today. Rising healthcare costs are a concern when you're entering retirement because it can be a time when health issues are more likely to arise. And since women tend to live longer than men, they can incur even higher healthcare expenses during their lifetime.</a:t>
            </a:r>
          </a:p>
          <a:p>
            <a:endParaRPr lang="en-US" dirty="0">
              <a:latin typeface="Arial" pitchFamily="34" charset="0"/>
              <a:cs typeface="Arial" pitchFamily="34" charset="0"/>
            </a:endParaRPr>
          </a:p>
          <a:p>
            <a:r>
              <a:rPr lang="en-US" b="1" dirty="0">
                <a:latin typeface="Arial" pitchFamily="34" charset="0"/>
                <a:cs typeface="Arial" pitchFamily="34" charset="0"/>
              </a:rPr>
              <a:t>[Speaker: Review stats on slide.]</a:t>
            </a:r>
            <a:endParaRPr lang="en-US" b="1"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Now let’s touch on our final set of challenges and these are around longer life spans for today’s retirees. We’re living longer and that is good news! But longer lives can bring on the challenge of outliving your money. This is something we should all be aware of when planning for retirement. And even though no one knows how long they will live, we should be prepared for a long life. </a:t>
            </a:r>
          </a:p>
          <a:p>
            <a:endParaRPr lang="en-US" baseline="0" dirty="0"/>
          </a:p>
          <a:p>
            <a:r>
              <a:rPr lang="en-US" baseline="0" dirty="0"/>
              <a:t>On the chart you can see that a 65-year-old married couple has a 50% chance that one member will live to age 94. The challenge is how can you make your money last in retirement for 30 years, or possibly more? </a:t>
            </a:r>
          </a:p>
          <a:p>
            <a:endParaRPr lang="en-US" baseline="0" dirty="0"/>
          </a:p>
          <a:p>
            <a:r>
              <a:rPr lang="en-US" dirty="0"/>
              <a:t>This brings up the need for spousal protection planning. It is very likely that one spouse will outlive the other, and in many instances the surviving spouse's income will most likely be reduced. </a:t>
            </a:r>
          </a:p>
        </p:txBody>
      </p:sp>
      <p:sp>
        <p:nvSpPr>
          <p:cNvPr id="4" name="Slide Number Placeholder 3"/>
          <p:cNvSpPr>
            <a:spLocks noGrp="1"/>
          </p:cNvSpPr>
          <p:nvPr>
            <p:ph type="sldNum" sz="quarter" idx="10"/>
          </p:nvPr>
        </p:nvSpPr>
        <p:spPr/>
        <p:txBody>
          <a:bodyPr/>
          <a:lstStyle/>
          <a:p>
            <a:fld id="{6295394F-3ACB-4A71-ACE6-D95FE9B42A9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Another challenge of living longer is how much money you can safely take</a:t>
            </a:r>
            <a:r>
              <a:rPr lang="en-US" baseline="0" dirty="0"/>
              <a:t> out of your retirement investments each year</a:t>
            </a:r>
            <a:r>
              <a:rPr lang="en-US" dirty="0"/>
              <a:t>.  </a:t>
            </a:r>
          </a:p>
          <a:p>
            <a:r>
              <a:rPr lang="en-US" dirty="0"/>
              <a:t>How much can you safely withdraw from your portfolio so it lasts for the rest of your life?  </a:t>
            </a:r>
          </a:p>
          <a:p>
            <a:endParaRPr lang="en-US" dirty="0"/>
          </a:p>
          <a:p>
            <a:r>
              <a:rPr lang="en-US" dirty="0"/>
              <a:t>In theory, a safe withdrawal rate is the maximum amount of money you can withdraw from a retirement portfolio with zero probability of depleting these savings during your lifetime.</a:t>
            </a:r>
            <a:r>
              <a:rPr lang="en-US" baseline="0" dirty="0"/>
              <a:t> This is also referred to as a “Sustainable Withdrawal Rate.” </a:t>
            </a:r>
          </a:p>
          <a:p>
            <a:endParaRPr lang="en-US" dirty="0"/>
          </a:p>
          <a:p>
            <a:r>
              <a:rPr lang="en-US" dirty="0"/>
              <a:t>As you can see, over time, financial experts</a:t>
            </a:r>
            <a:r>
              <a:rPr lang="en-US" baseline="0" dirty="0"/>
              <a:t> have had different opinions on what a safe withdrawal rate is, depending on the prevailing market conditions. </a:t>
            </a:r>
            <a:r>
              <a:rPr lang="en-US" sz="1200" kern="1200" dirty="0">
                <a:solidFill>
                  <a:schemeClr val="tx1"/>
                </a:solidFill>
                <a:effectLst/>
                <a:latin typeface="+mn-lt"/>
                <a:ea typeface="+mn-ea"/>
                <a:cs typeface="+mn-cs"/>
              </a:rPr>
              <a:t>For example, in the past, a safe withdrawal rate has been viewed as being as high as almost 6%. But in today’s low interest rate environment, the latest estimates are actually lower than 3%. </a:t>
            </a:r>
          </a:p>
          <a:p>
            <a:endParaRPr lang="en-US" sz="1200" kern="1200" baseline="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Bengen</a:t>
            </a:r>
            <a:r>
              <a:rPr lang="en-US" sz="1200" kern="1200" dirty="0">
                <a:solidFill>
                  <a:schemeClr val="tx1"/>
                </a:solidFill>
                <a:effectLst/>
                <a:latin typeface="+mn-lt"/>
                <a:ea typeface="+mn-ea"/>
                <a:cs typeface="+mn-cs"/>
              </a:rPr>
              <a:t> = “Determining Withdrawal Rates Using Historical Data”, William </a:t>
            </a:r>
            <a:r>
              <a:rPr lang="en-US" sz="1200" kern="1200" dirty="0" err="1">
                <a:solidFill>
                  <a:schemeClr val="tx1"/>
                </a:solidFill>
                <a:effectLst/>
                <a:latin typeface="+mn-lt"/>
                <a:ea typeface="+mn-ea"/>
                <a:cs typeface="+mn-cs"/>
              </a:rPr>
              <a:t>Bengen</a:t>
            </a:r>
            <a:r>
              <a:rPr lang="en-US" sz="1200" kern="1200" dirty="0">
                <a:solidFill>
                  <a:schemeClr val="tx1"/>
                </a:solidFill>
                <a:effectLst/>
                <a:latin typeface="+mn-lt"/>
                <a:ea typeface="+mn-ea"/>
                <a:cs typeface="+mn-cs"/>
              </a:rPr>
              <a:t>, Journal of Financial Planning, October 1994</a:t>
            </a:r>
          </a:p>
          <a:p>
            <a:r>
              <a:rPr lang="en-US" sz="1200" kern="1200" dirty="0">
                <a:solidFill>
                  <a:schemeClr val="tx1"/>
                </a:solidFill>
                <a:effectLst/>
                <a:latin typeface="+mn-lt"/>
                <a:ea typeface="+mn-ea"/>
                <a:cs typeface="+mn-cs"/>
              </a:rPr>
              <a:t>Trinity Study = “Retirement Savings: Choosing a Withdrawal Rate that is Sustainable”; Cooley, Hubbard &amp; </a:t>
            </a:r>
            <a:r>
              <a:rPr lang="en-US" sz="1200" kern="1200" dirty="0" err="1">
                <a:solidFill>
                  <a:schemeClr val="tx1"/>
                </a:solidFill>
                <a:effectLst/>
                <a:latin typeface="+mn-lt"/>
                <a:ea typeface="+mn-ea"/>
                <a:cs typeface="+mn-cs"/>
              </a:rPr>
              <a:t>Walz</a:t>
            </a:r>
            <a:r>
              <a:rPr lang="en-US" sz="1200" kern="1200" dirty="0">
                <a:solidFill>
                  <a:schemeClr val="tx1"/>
                </a:solidFill>
                <a:effectLst/>
                <a:latin typeface="+mn-lt"/>
                <a:ea typeface="+mn-ea"/>
                <a:cs typeface="+mn-cs"/>
              </a:rPr>
              <a:t>;; Journal of the American </a:t>
            </a:r>
            <a:r>
              <a:rPr lang="en-US" sz="1200" kern="1200" dirty="0" err="1">
                <a:solidFill>
                  <a:schemeClr val="tx1"/>
                </a:solidFill>
                <a:effectLst/>
                <a:latin typeface="+mn-lt"/>
                <a:ea typeface="+mn-ea"/>
                <a:cs typeface="+mn-cs"/>
              </a:rPr>
              <a:t>Associatron</a:t>
            </a:r>
            <a:r>
              <a:rPr lang="en-US" sz="1200" kern="1200" dirty="0">
                <a:solidFill>
                  <a:schemeClr val="tx1"/>
                </a:solidFill>
                <a:effectLst/>
                <a:latin typeface="+mn-lt"/>
                <a:ea typeface="+mn-ea"/>
                <a:cs typeface="+mn-cs"/>
              </a:rPr>
              <a:t> of Individual Investors; February 1998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Jonathan Guyton = “Decision Rules and Portfolio Management for Retirees: Is the ‘Safe’ Initial Withdrawal Rate Too Safe?”, Jonathan Guyton; FPA Journal; October 2004; range 3.4% to 5.8%</a:t>
            </a:r>
          </a:p>
          <a:p>
            <a:r>
              <a:rPr lang="en-US" sz="1200" kern="1200" dirty="0" err="1">
                <a:solidFill>
                  <a:schemeClr val="tx1"/>
                </a:solidFill>
                <a:effectLst/>
                <a:latin typeface="+mn-lt"/>
                <a:ea typeface="+mn-ea"/>
                <a:cs typeface="+mn-cs"/>
              </a:rPr>
              <a:t>Bengen</a:t>
            </a:r>
            <a:r>
              <a:rPr lang="en-US" sz="1200" kern="1200" dirty="0">
                <a:solidFill>
                  <a:schemeClr val="tx1"/>
                </a:solidFill>
                <a:effectLst/>
                <a:latin typeface="+mn-lt"/>
                <a:ea typeface="+mn-ea"/>
                <a:cs typeface="+mn-cs"/>
              </a:rPr>
              <a:t> = “Conserving Client Portfolios During Retirement”; William </a:t>
            </a:r>
            <a:r>
              <a:rPr lang="en-US" sz="1200" kern="1200" dirty="0" err="1">
                <a:solidFill>
                  <a:schemeClr val="tx1"/>
                </a:solidFill>
                <a:effectLst/>
                <a:latin typeface="+mn-lt"/>
                <a:ea typeface="+mn-ea"/>
                <a:cs typeface="+mn-cs"/>
              </a:rPr>
              <a:t>Bengen</a:t>
            </a:r>
            <a:r>
              <a:rPr lang="en-US" sz="1200" kern="1200" dirty="0">
                <a:solidFill>
                  <a:schemeClr val="tx1"/>
                </a:solidFill>
                <a:effectLst/>
                <a:latin typeface="+mn-lt"/>
                <a:ea typeface="+mn-ea"/>
                <a:cs typeface="+mn-cs"/>
              </a:rPr>
              <a:t>; FPA Press, 2006</a:t>
            </a:r>
          </a:p>
          <a:p>
            <a:r>
              <a:rPr lang="en-US" sz="1200" kern="1200" dirty="0" err="1">
                <a:solidFill>
                  <a:schemeClr val="tx1"/>
                </a:solidFill>
                <a:effectLst/>
                <a:latin typeface="+mn-lt"/>
                <a:ea typeface="+mn-ea"/>
                <a:cs typeface="+mn-cs"/>
              </a:rPr>
              <a:t>Kitces</a:t>
            </a:r>
            <a:r>
              <a:rPr lang="en-US" sz="1200" kern="1200" dirty="0">
                <a:solidFill>
                  <a:schemeClr val="tx1"/>
                </a:solidFill>
                <a:effectLst/>
                <a:latin typeface="+mn-lt"/>
                <a:ea typeface="+mn-ea"/>
                <a:cs typeface="+mn-cs"/>
              </a:rPr>
              <a:t> = “Resolving the Paradox – Is the Safe Withdrawal Rate Sometimes Too Safe?”; Michael </a:t>
            </a:r>
            <a:r>
              <a:rPr lang="en-US" sz="1200" kern="1200" dirty="0" err="1">
                <a:solidFill>
                  <a:schemeClr val="tx1"/>
                </a:solidFill>
                <a:effectLst/>
                <a:latin typeface="+mn-lt"/>
                <a:ea typeface="+mn-ea"/>
                <a:cs typeface="+mn-cs"/>
              </a:rPr>
              <a:t>Kitces</a:t>
            </a:r>
            <a:r>
              <a:rPr lang="en-US" sz="1200" kern="1200" dirty="0">
                <a:solidFill>
                  <a:schemeClr val="tx1"/>
                </a:solidFill>
                <a:effectLst/>
                <a:latin typeface="+mn-lt"/>
                <a:ea typeface="+mn-ea"/>
                <a:cs typeface="+mn-cs"/>
              </a:rPr>
              <a:t>; The </a:t>
            </a:r>
            <a:r>
              <a:rPr lang="en-US" sz="1200" kern="1200" dirty="0" err="1">
                <a:solidFill>
                  <a:schemeClr val="tx1"/>
                </a:solidFill>
                <a:effectLst/>
                <a:latin typeface="+mn-lt"/>
                <a:ea typeface="+mn-ea"/>
                <a:cs typeface="+mn-cs"/>
              </a:rPr>
              <a:t>Kitces</a:t>
            </a:r>
            <a:r>
              <a:rPr lang="en-US" sz="1200" kern="1200" dirty="0">
                <a:solidFill>
                  <a:schemeClr val="tx1"/>
                </a:solidFill>
                <a:effectLst/>
                <a:latin typeface="+mn-lt"/>
                <a:ea typeface="+mn-ea"/>
                <a:cs typeface="+mn-cs"/>
              </a:rPr>
              <a:t> Report; May 2008; assumes a 60/40 equity fixed income allocation</a:t>
            </a:r>
          </a:p>
          <a:p>
            <a:r>
              <a:rPr lang="en-US" sz="1200" kern="1200" dirty="0" err="1">
                <a:solidFill>
                  <a:schemeClr val="tx1"/>
                </a:solidFill>
                <a:effectLst/>
                <a:latin typeface="+mn-lt"/>
                <a:ea typeface="+mn-ea"/>
                <a:cs typeface="+mn-cs"/>
              </a:rPr>
              <a:t>Milevsky</a:t>
            </a:r>
            <a:r>
              <a:rPr lang="en-US" sz="1200" kern="1200" dirty="0">
                <a:solidFill>
                  <a:schemeClr val="tx1"/>
                </a:solidFill>
                <a:effectLst/>
                <a:latin typeface="+mn-lt"/>
                <a:ea typeface="+mn-ea"/>
                <a:cs typeface="+mn-cs"/>
              </a:rPr>
              <a:t>/Huang = “Spending Retirement on Planet Vulcan: The Impact of Longevity Risk Aversion on Optimal Withdrawal Rates”; M.A. </a:t>
            </a:r>
            <a:r>
              <a:rPr lang="en-US" sz="1200" kern="1200" dirty="0" err="1">
                <a:solidFill>
                  <a:schemeClr val="tx1"/>
                </a:solidFill>
                <a:effectLst/>
                <a:latin typeface="+mn-lt"/>
                <a:ea typeface="+mn-ea"/>
                <a:cs typeface="+mn-cs"/>
              </a:rPr>
              <a:t>Milevsky</a:t>
            </a:r>
            <a:r>
              <a:rPr lang="en-US" sz="1200" kern="1200" dirty="0">
                <a:solidFill>
                  <a:schemeClr val="tx1"/>
                </a:solidFill>
                <a:effectLst/>
                <a:latin typeface="+mn-lt"/>
                <a:ea typeface="+mn-ea"/>
                <a:cs typeface="+mn-cs"/>
              </a:rPr>
              <a:t> &amp; H. Huang;; range 3.0% to 7% (highly risk averse to less risk-averse)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Pfau= Retirement: Income dashboard 4/2107</a:t>
            </a:r>
            <a:endParaRPr lang="en-US" baseline="0" dirty="0"/>
          </a:p>
        </p:txBody>
      </p:sp>
      <p:sp>
        <p:nvSpPr>
          <p:cNvPr id="4" name="Slide Number Placeholder 3"/>
          <p:cNvSpPr>
            <a:spLocks noGrp="1"/>
          </p:cNvSpPr>
          <p:nvPr>
            <p:ph type="sldNum" sz="quarter" idx="10"/>
          </p:nvPr>
        </p:nvSpPr>
        <p:spPr/>
        <p:txBody>
          <a:bodyPr/>
          <a:lstStyle/>
          <a:p>
            <a:fld id="{14E192E1-6B38-474B-ABF4-82229EA59B63}" type="slidenum">
              <a:rPr lang="en-US" smtClean="0"/>
              <a:pPr/>
              <a:t>24</a:t>
            </a:fld>
            <a:endParaRPr lang="en-US" dirty="0"/>
          </a:p>
        </p:txBody>
      </p:sp>
    </p:spTree>
    <p:extLst>
      <p:ext uri="{BB962C8B-B14F-4D97-AF65-F5344CB8AC3E}">
        <p14:creationId xmlns:p14="http://schemas.microsoft.com/office/powerpoint/2010/main" val="375342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6926">
              <a:defRPr/>
            </a:pPr>
            <a:r>
              <a:rPr lang="en-US" dirty="0"/>
              <a:t>When thinking about how much money to withdraw from your retirement accounts each year, you have to consider your Required Minimum Distributions or RMDs. RMDs are annual withdrawals that are required by federal law from most retirement accounts starting at age 70 ½.  </a:t>
            </a:r>
          </a:p>
          <a:p>
            <a:endParaRPr lang="en-US" dirty="0"/>
          </a:p>
          <a:p>
            <a:r>
              <a:rPr lang="en-US" dirty="0"/>
              <a:t>According to the IRS, you are required to withdraw, at a minimum, 3.65% of the value of your account starting at age 70 ½.  And as you can see, the withdrawal rate quickly increases as you age. As we just discussed, the latest estimates for a safe/sustainable withdrawal rate are around 2%, so these increasing RMD percentages could be a challenge for you.</a:t>
            </a:r>
          </a:p>
          <a:p>
            <a:endParaRPr lang="en-US" dirty="0"/>
          </a:p>
          <a:p>
            <a:r>
              <a:rPr lang="en-US" dirty="0"/>
              <a:t>*RMDs must begin by April 1 of the year after you reach age 70 ½ and must continue annually.</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25</a:t>
            </a:fld>
            <a:endParaRPr lang="en-US" dirty="0"/>
          </a:p>
        </p:txBody>
      </p:sp>
    </p:spTree>
    <p:extLst>
      <p:ext uri="{BB962C8B-B14F-4D97-AF65-F5344CB8AC3E}">
        <p14:creationId xmlns:p14="http://schemas.microsoft.com/office/powerpoint/2010/main" val="82121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There</a:t>
            </a:r>
            <a:r>
              <a:rPr lang="en-US" baseline="0" dirty="0">
                <a:solidFill>
                  <a:schemeClr val="tx1"/>
                </a:solidFill>
              </a:rPr>
              <a:t> are different ways to deal with risk.</a:t>
            </a:r>
          </a:p>
          <a:p>
            <a:endParaRPr lang="en-US" baseline="0" dirty="0">
              <a:solidFill>
                <a:schemeClr val="tx1"/>
              </a:solidFill>
            </a:endParaRPr>
          </a:p>
          <a:p>
            <a:r>
              <a:rPr lang="en-US" baseline="0" dirty="0">
                <a:solidFill>
                  <a:schemeClr val="tx1"/>
                </a:solidFill>
              </a:rPr>
              <a:t>You can Avoid it.  Many do this by simply getting out of equities and investing in money markets, CDs and Treasuries. </a:t>
            </a:r>
          </a:p>
          <a:p>
            <a:endParaRPr lang="en-US" baseline="0" dirty="0">
              <a:solidFill>
                <a:schemeClr val="tx1"/>
              </a:solidFill>
            </a:endParaRPr>
          </a:p>
          <a:p>
            <a:r>
              <a:rPr lang="en-US" baseline="0" dirty="0">
                <a:solidFill>
                  <a:schemeClr val="tx1"/>
                </a:solidFill>
              </a:rPr>
              <a:t>You can Retain it.  Some may just hope that they retire at the right time and that the market will cooperate with their retirement income needs.  However, hope is not a plan.</a:t>
            </a:r>
          </a:p>
          <a:p>
            <a:endParaRPr lang="en-US" baseline="0" dirty="0">
              <a:solidFill>
                <a:schemeClr val="tx1"/>
              </a:solidFill>
            </a:endParaRPr>
          </a:p>
          <a:p>
            <a:r>
              <a:rPr lang="en-US" baseline="0" dirty="0">
                <a:solidFill>
                  <a:schemeClr val="tx1"/>
                </a:solidFill>
              </a:rPr>
              <a:t>You can Transfer it. </a:t>
            </a:r>
            <a:r>
              <a:rPr lang="en-US" dirty="0"/>
              <a:t>This raises the question of how much of your risk you should consider transferring.</a:t>
            </a:r>
          </a:p>
        </p:txBody>
      </p:sp>
      <p:sp>
        <p:nvSpPr>
          <p:cNvPr id="4" name="Slide Number Placeholder 3"/>
          <p:cNvSpPr>
            <a:spLocks noGrp="1"/>
          </p:cNvSpPr>
          <p:nvPr>
            <p:ph type="sldNum" sz="quarter" idx="10"/>
          </p:nvPr>
        </p:nvSpPr>
        <p:spPr/>
        <p:txBody>
          <a:bodyPr/>
          <a:lstStyle/>
          <a:p>
            <a:fld id="{3A346D35-56E9-4145-BDCB-322686CD756C}" type="slidenum">
              <a:rPr lang="en-US" smtClean="0"/>
              <a:pPr/>
              <a:t>26</a:t>
            </a:fld>
            <a:endParaRPr lang="en-US"/>
          </a:p>
        </p:txBody>
      </p:sp>
    </p:spTree>
    <p:extLst>
      <p:ext uri="{BB962C8B-B14F-4D97-AF65-F5344CB8AC3E}">
        <p14:creationId xmlns:p14="http://schemas.microsoft.com/office/powerpoint/2010/main" val="1374191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talked about a number of challenges</a:t>
            </a:r>
            <a:r>
              <a:rPr lang="en-US" baseline="0" dirty="0"/>
              <a:t> to your retirement income, and now it’s time to explore how we can offset the effects of these challenges by planning for them.</a:t>
            </a:r>
          </a:p>
          <a:p>
            <a:endParaRPr lang="en-US" baseline="0" dirty="0"/>
          </a:p>
          <a:p>
            <a:r>
              <a:rPr lang="en-US" dirty="0"/>
              <a:t>As you prepare for your retirement, you and your financial professional can categorize your income sources as</a:t>
            </a:r>
            <a:r>
              <a:rPr lang="en-US" baseline="0" dirty="0"/>
              <a:t> well as your expenses. You can decide what income sources you’ll use to cover certain expenses. </a:t>
            </a:r>
          </a:p>
          <a:p>
            <a:endParaRPr lang="en-US" dirty="0"/>
          </a:p>
          <a:p>
            <a:r>
              <a:rPr lang="en-US" b="1" dirty="0"/>
              <a:t>[Read slide.]</a:t>
            </a:r>
          </a:p>
        </p:txBody>
      </p:sp>
      <p:sp>
        <p:nvSpPr>
          <p:cNvPr id="4" name="Slide Number Placeholder 3"/>
          <p:cNvSpPr>
            <a:spLocks noGrp="1"/>
          </p:cNvSpPr>
          <p:nvPr>
            <p:ph type="sldNum" sz="quarter" idx="10"/>
          </p:nvPr>
        </p:nvSpPr>
        <p:spPr/>
        <p:txBody>
          <a:bodyPr/>
          <a:lstStyle/>
          <a:p>
            <a:fld id="{894C81DE-FDD3-4C17-9B04-47B72E72B499}" type="slidenum">
              <a:rPr lang="en-US" smtClean="0"/>
              <a:pPr/>
              <a:t>27</a:t>
            </a:fld>
            <a:endParaRPr lang="en-US" dirty="0"/>
          </a:p>
        </p:txBody>
      </p:sp>
    </p:spTree>
    <p:extLst>
      <p:ext uri="{BB962C8B-B14F-4D97-AF65-F5344CB8AC3E}">
        <p14:creationId xmlns:p14="http://schemas.microsoft.com/office/powerpoint/2010/main" val="1075821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7">
              <a:defRPr/>
            </a:pPr>
            <a:r>
              <a:rPr lang="en-US" b="1" dirty="0"/>
              <a:t>[Optional Slide - speaker please hide if hiding slides 27</a:t>
            </a:r>
            <a:r>
              <a:rPr lang="en-US" b="1" baseline="0" dirty="0"/>
              <a:t> and 28</a:t>
            </a:r>
            <a:r>
              <a:rPr lang="en-US" b="1" dirty="0"/>
              <a:t>.]</a:t>
            </a:r>
          </a:p>
          <a:p>
            <a:endParaRPr lang="en-US" dirty="0"/>
          </a:p>
          <a:p>
            <a:r>
              <a:rPr lang="en-US" dirty="0"/>
              <a:t>So let’s look at an example.</a:t>
            </a:r>
            <a:r>
              <a:rPr lang="en-US" baseline="0" dirty="0"/>
              <a:t> </a:t>
            </a:r>
            <a:r>
              <a:rPr lang="en-US" dirty="0"/>
              <a:t>Through</a:t>
            </a:r>
            <a:r>
              <a:rPr lang="en-US" baseline="0" dirty="0"/>
              <a:t> your planning with your financial professional, you may uncover an income gap. You’ll need a way to fill this shortfall.</a:t>
            </a:r>
          </a:p>
          <a:p>
            <a:endParaRPr lang="en-US" baseline="0" dirty="0"/>
          </a:p>
          <a:p>
            <a:pPr defTabSz="914163"/>
            <a:r>
              <a:rPr lang="en-US" b="1" dirty="0"/>
              <a:t>[Read slide.]</a:t>
            </a:r>
          </a:p>
          <a:p>
            <a:endParaRPr lang="en-US" baseline="0" dirty="0"/>
          </a:p>
          <a:p>
            <a:r>
              <a:rPr lang="en-US" baseline="0" dirty="0"/>
              <a:t>This is where guaranteed income from a variable annuity may be able to help you.</a:t>
            </a:r>
          </a:p>
          <a:p>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28</a:t>
            </a:fld>
            <a:endParaRPr lang="en-US" dirty="0"/>
          </a:p>
        </p:txBody>
      </p:sp>
    </p:spTree>
    <p:extLst>
      <p:ext uri="{BB962C8B-B14F-4D97-AF65-F5344CB8AC3E}">
        <p14:creationId xmlns:p14="http://schemas.microsoft.com/office/powerpoint/2010/main" val="3004976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7">
              <a:defRPr/>
            </a:pPr>
            <a:r>
              <a:rPr lang="en-US" b="1" dirty="0"/>
              <a:t>[Optional Slide - speaker please hide if hiding slides 26</a:t>
            </a:r>
            <a:r>
              <a:rPr lang="en-US" b="1" baseline="0" dirty="0"/>
              <a:t> and 28</a:t>
            </a:r>
            <a:r>
              <a:rPr lang="en-US" b="1" dirty="0"/>
              <a:t>.]</a:t>
            </a:r>
          </a:p>
          <a:p>
            <a:endParaRPr lang="en-US" dirty="0">
              <a:latin typeface="Calibri" pitchFamily="34" charset="0"/>
            </a:endParaRPr>
          </a:p>
          <a:p>
            <a:r>
              <a:rPr lang="en-US" dirty="0">
                <a:latin typeface="Calibri" pitchFamily="34" charset="0"/>
              </a:rPr>
              <a:t>In our example, we need to cover an annual income gap of $7,000. Let's look at different investments that could potentially generate that $7,000.</a:t>
            </a:r>
          </a:p>
          <a:p>
            <a:endParaRPr lang="en-US" dirty="0">
              <a:latin typeface="Calibri" pitchFamily="34" charset="0"/>
            </a:endParaRPr>
          </a:p>
          <a:p>
            <a:r>
              <a:rPr lang="en-US" b="1" dirty="0">
                <a:latin typeface="Calibri" pitchFamily="34" charset="0"/>
              </a:rPr>
              <a:t>[Click.] </a:t>
            </a:r>
            <a:r>
              <a:rPr lang="en-US" dirty="0">
                <a:latin typeface="Calibri" pitchFamily="34" charset="0"/>
              </a:rPr>
              <a:t>If you put your retirement savings in a non-guaranteed investment and count on withdrawing 3.33% annually, you would need to invest $210,210. But that's not guaranteed income, and as we discussed earlier, 4% may not be a safe withdrawal rate. </a:t>
            </a:r>
          </a:p>
          <a:p>
            <a:endParaRPr lang="en-US" dirty="0">
              <a:latin typeface="Calibri" pitchFamily="34" charset="0"/>
            </a:endParaRPr>
          </a:p>
          <a:p>
            <a:r>
              <a:rPr lang="en-US" b="1" dirty="0">
                <a:latin typeface="Calibri" pitchFamily="34" charset="0"/>
              </a:rPr>
              <a:t>[Click.] </a:t>
            </a:r>
            <a:r>
              <a:rPr lang="en-US" dirty="0">
                <a:latin typeface="Calibri" pitchFamily="34" charset="0"/>
              </a:rPr>
              <a:t>But by investing in a variable annuity, you'll be able to do more with less --  at age 65 you'll need to invest $116,667 to generate $7,000/year.</a:t>
            </a:r>
          </a:p>
          <a:p>
            <a:endParaRPr lang="en-US" dirty="0">
              <a:latin typeface="Calibri" pitchFamily="34" charset="0"/>
            </a:endParaRPr>
          </a:p>
          <a:p>
            <a:r>
              <a:rPr lang="en-US" b="1" dirty="0">
                <a:latin typeface="Calibri" pitchFamily="34" charset="0"/>
              </a:rPr>
              <a:t>[Click.] </a:t>
            </a:r>
            <a:r>
              <a:rPr lang="en-US" dirty="0">
                <a:latin typeface="Calibri" pitchFamily="34" charset="0"/>
              </a:rPr>
              <a:t>If you invest in a variable annuity at age 60, you'll only need a little more than $100,637.</a:t>
            </a:r>
          </a:p>
          <a:p>
            <a:endParaRPr lang="en-US" dirty="0">
              <a:latin typeface="Calibri" pitchFamily="34" charset="0"/>
            </a:endParaRPr>
          </a:p>
          <a:p>
            <a:r>
              <a:rPr lang="en-US" b="1" dirty="0">
                <a:latin typeface="Calibri" pitchFamily="34" charset="0"/>
              </a:rPr>
              <a:t>[Click.] </a:t>
            </a:r>
            <a:r>
              <a:rPr lang="en-US" dirty="0">
                <a:latin typeface="Calibri" pitchFamily="34" charset="0"/>
              </a:rPr>
              <a:t>And if you invest in a variable annuity at age 55, you'll need just $85,948 to generate an income stream of $7,000/year.</a:t>
            </a:r>
            <a:endParaRPr lang="en-US" b="0" i="0" baseline="0"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29</a:t>
            </a:fld>
            <a:endParaRPr lang="en-US" dirty="0"/>
          </a:p>
        </p:txBody>
      </p:sp>
    </p:spTree>
    <p:extLst>
      <p:ext uri="{BB962C8B-B14F-4D97-AF65-F5344CB8AC3E}">
        <p14:creationId xmlns:p14="http://schemas.microsoft.com/office/powerpoint/2010/main" val="91789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[REQUIRED SLIDE FOR JP MORGAN CHASE AND CITIBANK. REMOVE WHEN USING FOR ALL OTHER FIRMS]</a:t>
            </a:r>
            <a:endParaRPr lang="en-US" sz="1200" kern="1200" dirty="0">
              <a:solidFill>
                <a:schemeClr val="tx1"/>
              </a:solidFill>
              <a:effectLst/>
              <a:latin typeface="+mn-lt"/>
              <a:ea typeface="+mn-ea"/>
              <a:cs typeface="+mn-cs"/>
            </a:endParaRPr>
          </a:p>
          <a:p>
            <a:endParaRPr lang="en-US" dirty="0"/>
          </a:p>
          <a:p>
            <a:r>
              <a:rPr lang="en-US" dirty="0"/>
              <a:t>Welcome.</a:t>
            </a:r>
            <a:r>
              <a:rPr lang="en-US" baseline="0" dirty="0"/>
              <a:t> My name is _______________.  Today we are going to talk about some of the income challenges you might face in retirement. Just know that you are not alone in facing them. Every one of us will face any number of these challenges. </a:t>
            </a:r>
          </a:p>
          <a:p>
            <a:endParaRPr lang="en-US" dirty="0"/>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a:t>
            </a:fld>
            <a:endParaRPr lang="en-US" dirty="0"/>
          </a:p>
        </p:txBody>
      </p:sp>
    </p:spTree>
    <p:extLst>
      <p:ext uri="{BB962C8B-B14F-4D97-AF65-F5344CB8AC3E}">
        <p14:creationId xmlns:p14="http://schemas.microsoft.com/office/powerpoint/2010/main" val="728301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7">
              <a:defRPr/>
            </a:pPr>
            <a:r>
              <a:rPr lang="en-US" b="1" dirty="0"/>
              <a:t>[Optional Slide – speaker please hide if hiding slides 26</a:t>
            </a:r>
            <a:r>
              <a:rPr lang="en-US" b="1" baseline="0" dirty="0"/>
              <a:t> and 27</a:t>
            </a:r>
            <a:r>
              <a:rPr lang="en-US" b="1" dirty="0"/>
              <a:t>.]</a:t>
            </a:r>
          </a:p>
          <a:p>
            <a:endParaRPr lang="en-US" dirty="0"/>
          </a:p>
          <a:p>
            <a:r>
              <a:rPr lang="en-US" dirty="0"/>
              <a:t>Of course, when contemplating an annuity, fees and surrender charges must be considered. </a:t>
            </a:r>
          </a:p>
        </p:txBody>
      </p:sp>
      <p:sp>
        <p:nvSpPr>
          <p:cNvPr id="4" name="Slide Number Placeholder 3"/>
          <p:cNvSpPr>
            <a:spLocks noGrp="1"/>
          </p:cNvSpPr>
          <p:nvPr>
            <p:ph type="sldNum" sz="quarter" idx="10"/>
          </p:nvPr>
        </p:nvSpPr>
        <p:spPr/>
        <p:txBody>
          <a:bodyPr/>
          <a:lstStyle/>
          <a:p>
            <a:pPr>
              <a:defRPr/>
            </a:pPr>
            <a:fld id="{09A7D451-B922-4664-B689-2F2062BAB09A}" type="slidenum">
              <a:rPr lang="en-US" smtClean="0"/>
              <a:pPr>
                <a:defRPr/>
              </a:pPr>
              <a:t>30</a:t>
            </a:fld>
            <a:endParaRPr lang="en-US" dirty="0"/>
          </a:p>
        </p:txBody>
      </p:sp>
    </p:spTree>
    <p:extLst>
      <p:ext uri="{BB962C8B-B14F-4D97-AF65-F5344CB8AC3E}">
        <p14:creationId xmlns:p14="http://schemas.microsoft.com/office/powerpoint/2010/main" val="463449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4145282" y="9120814"/>
            <a:ext cx="3169921" cy="480387"/>
          </a:xfrm>
          <a:prstGeom prst="rect">
            <a:avLst/>
          </a:prstGeom>
          <a:noFill/>
          <a:ln>
            <a:miter lim="800000"/>
            <a:headEnd/>
            <a:tailEnd/>
          </a:ln>
        </p:spPr>
        <p:txBody>
          <a:bodyPr lIns="95707" tIns="47855" rIns="95707" bIns="47855" anchor="b"/>
          <a:lstStyle/>
          <a:p>
            <a:pPr algn="r">
              <a:defRPr/>
            </a:pPr>
            <a:fld id="{80CEDCB0-2FF5-41CF-84AB-76AF91098DE9}" type="slidenum">
              <a:rPr lang="en-US" sz="1200"/>
              <a:pPr algn="r">
                <a:defRPr/>
              </a:pPr>
              <a:t>31</a:t>
            </a:fld>
            <a:endParaRPr lang="en-US" sz="1200" dirty="0"/>
          </a:p>
        </p:txBody>
      </p:sp>
      <p:sp>
        <p:nvSpPr>
          <p:cNvPr id="103427" name="Rectangle 2"/>
          <p:cNvSpPr>
            <a:spLocks noGrp="1" noRot="1" noChangeAspect="1" noChangeArrowheads="1" noTextEdit="1"/>
          </p:cNvSpPr>
          <p:nvPr>
            <p:ph type="sldImg"/>
          </p:nvPr>
        </p:nvSpPr>
        <p:spPr>
          <a:xfrm>
            <a:off x="1258888" y="722313"/>
            <a:ext cx="4800600" cy="3600450"/>
          </a:xfrm>
          <a:ln/>
        </p:spPr>
      </p:sp>
      <p:sp>
        <p:nvSpPr>
          <p:cNvPr id="103428" name="Rectangle 3"/>
          <p:cNvSpPr>
            <a:spLocks noGrp="1" noChangeArrowheads="1"/>
          </p:cNvSpPr>
          <p:nvPr>
            <p:ph type="body" idx="1"/>
          </p:nvPr>
        </p:nvSpPr>
        <p:spPr>
          <a:noFill/>
          <a:ln/>
        </p:spPr>
        <p:txBody>
          <a:bodyPr/>
          <a:lstStyle/>
          <a:p>
            <a:r>
              <a:rPr lang="en-US" b="1" dirty="0"/>
              <a:t>[</a:t>
            </a:r>
            <a:r>
              <a:rPr lang="en-US" b="1" baseline="0" dirty="0"/>
              <a:t>Read slide.]</a:t>
            </a:r>
          </a:p>
        </p:txBody>
      </p:sp>
    </p:spTree>
    <p:extLst>
      <p:ext uri="{BB962C8B-B14F-4D97-AF65-F5344CB8AC3E}">
        <p14:creationId xmlns:p14="http://schemas.microsoft.com/office/powerpoint/2010/main" val="2059157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We’ve covered a lot of ground today,</a:t>
            </a:r>
            <a:r>
              <a:rPr lang="en-US" baseline="0" dirty="0"/>
              <a:t> but I hope that you have a new awareness of the challenges you’ll face in retirement and realize that with this knowledge you can plan for them.</a:t>
            </a:r>
          </a:p>
          <a:p>
            <a:endParaRPr lang="en-US" baseline="0" dirty="0"/>
          </a:p>
          <a:p>
            <a:r>
              <a:rPr lang="en-US" baseline="0" dirty="0"/>
              <a:t>The good news is that you don’t have to prepare for these challenges alone. [Your financial professional/Name of FP] has years of experience helping people like you.</a:t>
            </a:r>
          </a:p>
          <a:p>
            <a:endParaRPr lang="en-US" baseline="0" dirty="0"/>
          </a:p>
          <a:p>
            <a:r>
              <a:rPr lang="en-US" baseline="0" dirty="0"/>
              <a:t>You may find that a variable annuity might be right for a portion of your portfolio to help you overcome your retirement income challenges. </a:t>
            </a:r>
          </a:p>
          <a:p>
            <a:endParaRPr lang="en-US" dirty="0"/>
          </a:p>
        </p:txBody>
      </p:sp>
      <p:sp>
        <p:nvSpPr>
          <p:cNvPr id="4" name="Slide Number Placeholder 3"/>
          <p:cNvSpPr>
            <a:spLocks noGrp="1"/>
          </p:cNvSpPr>
          <p:nvPr>
            <p:ph type="sldNum" sz="quarter" idx="10"/>
          </p:nvPr>
        </p:nvSpPr>
        <p:spPr/>
        <p:txBody>
          <a:bodyPr/>
          <a:lstStyle/>
          <a:p>
            <a:fld id="{6295394F-3ACB-4A71-ACE6-D95FE9B42A9E}" type="slidenum">
              <a:rPr lang="en-US" smtClean="0"/>
              <a:pPr/>
              <a:t>32</a:t>
            </a:fld>
            <a:endParaRPr lang="en-US"/>
          </a:p>
        </p:txBody>
      </p:sp>
    </p:spTree>
    <p:extLst>
      <p:ext uri="{BB962C8B-B14F-4D97-AF65-F5344CB8AC3E}">
        <p14:creationId xmlns:p14="http://schemas.microsoft.com/office/powerpoint/2010/main" val="824921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5394F-3ACB-4A71-ACE6-D95FE9B42A9E}" type="slidenum">
              <a:rPr lang="en-US" smtClean="0"/>
              <a:pPr/>
              <a:t>33</a:t>
            </a:fld>
            <a:endParaRPr lang="en-US"/>
          </a:p>
        </p:txBody>
      </p:sp>
    </p:spTree>
    <p:extLst>
      <p:ext uri="{BB962C8B-B14F-4D97-AF65-F5344CB8AC3E}">
        <p14:creationId xmlns:p14="http://schemas.microsoft.com/office/powerpoint/2010/main" val="4277276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5394F-3ACB-4A71-ACE6-D95FE9B42A9E}" type="slidenum">
              <a:rPr lang="en-US" smtClean="0"/>
              <a:pPr/>
              <a:t>34</a:t>
            </a:fld>
            <a:endParaRPr lang="en-US"/>
          </a:p>
        </p:txBody>
      </p:sp>
    </p:spTree>
    <p:extLst>
      <p:ext uri="{BB962C8B-B14F-4D97-AF65-F5344CB8AC3E}">
        <p14:creationId xmlns:p14="http://schemas.microsoft.com/office/powerpoint/2010/main" val="920395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5394F-3ACB-4A71-ACE6-D95FE9B42A9E}" type="slidenum">
              <a:rPr lang="en-US" smtClean="0"/>
              <a:pPr/>
              <a:t>35</a:t>
            </a:fld>
            <a:endParaRPr lang="en-US"/>
          </a:p>
        </p:txBody>
      </p:sp>
    </p:spTree>
    <p:extLst>
      <p:ext uri="{BB962C8B-B14F-4D97-AF65-F5344CB8AC3E}">
        <p14:creationId xmlns:p14="http://schemas.microsoft.com/office/powerpoint/2010/main" val="3378622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5394F-3ACB-4A71-ACE6-D95FE9B42A9E}" type="slidenum">
              <a:rPr lang="en-US" smtClean="0"/>
              <a:pPr/>
              <a:t>36</a:t>
            </a:fld>
            <a:endParaRPr lang="en-US"/>
          </a:p>
        </p:txBody>
      </p:sp>
    </p:spTree>
    <p:extLst>
      <p:ext uri="{BB962C8B-B14F-4D97-AF65-F5344CB8AC3E}">
        <p14:creationId xmlns:p14="http://schemas.microsoft.com/office/powerpoint/2010/main" val="1147288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a:t>
            </a:r>
          </a:p>
          <a:p>
            <a:r>
              <a:rPr lang="en-US" b="1" dirty="0"/>
              <a:t>[REQUIRED SLIDE FOR ALLSTATE PRESENTATIONS ONLY. REMOVE WHEN USING FOR ALL OTHER FIRMS.]</a:t>
            </a:r>
          </a:p>
        </p:txBody>
      </p:sp>
      <p:sp>
        <p:nvSpPr>
          <p:cNvPr id="4" name="Slide Number Placeholder 3"/>
          <p:cNvSpPr>
            <a:spLocks noGrp="1"/>
          </p:cNvSpPr>
          <p:nvPr>
            <p:ph type="sldNum" sz="quarter" idx="5"/>
          </p:nvPr>
        </p:nvSpPr>
        <p:spPr/>
        <p:txBody>
          <a:bodyPr/>
          <a:lstStyle/>
          <a:p>
            <a:fld id="{106011FF-05C4-452F-9670-DA1725AE99F4}" type="slidenum">
              <a:rPr lang="en-US" smtClean="0"/>
              <a:pPr/>
              <a:t>37</a:t>
            </a:fld>
            <a:endParaRPr lang="en-US" dirty="0"/>
          </a:p>
        </p:txBody>
      </p:sp>
    </p:spTree>
    <p:extLst>
      <p:ext uri="{BB962C8B-B14F-4D97-AF65-F5344CB8AC3E}">
        <p14:creationId xmlns:p14="http://schemas.microsoft.com/office/powerpoint/2010/main" val="292140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5394F-3ACB-4A71-ACE6-D95FE9B42A9E}" type="slidenum">
              <a:rPr lang="en-US" smtClean="0"/>
              <a:pPr/>
              <a:t>4</a:t>
            </a:fld>
            <a:endParaRPr lang="en-US"/>
          </a:p>
        </p:txBody>
      </p:sp>
    </p:spTree>
    <p:extLst>
      <p:ext uri="{BB962C8B-B14F-4D97-AF65-F5344CB8AC3E}">
        <p14:creationId xmlns:p14="http://schemas.microsoft.com/office/powerpoint/2010/main" val="498977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a:t>
            </a:r>
          </a:p>
          <a:p>
            <a:r>
              <a:rPr lang="en-US" b="1" dirty="0"/>
              <a:t>[REQUIRED SLIDE FOR ALLSTATE PRESENTATIONS ONLY. REMOVE WHEN USING FOR ALL OTHER FIRMS.]</a:t>
            </a:r>
          </a:p>
          <a:p>
            <a:endParaRPr lang="en-US" dirty="0"/>
          </a:p>
        </p:txBody>
      </p:sp>
      <p:sp>
        <p:nvSpPr>
          <p:cNvPr id="4" name="Slide Number Placeholder 3"/>
          <p:cNvSpPr>
            <a:spLocks noGrp="1"/>
          </p:cNvSpPr>
          <p:nvPr>
            <p:ph type="sldNum" sz="quarter" idx="5"/>
          </p:nvPr>
        </p:nvSpPr>
        <p:spPr/>
        <p:txBody>
          <a:bodyPr/>
          <a:lstStyle/>
          <a:p>
            <a:fld id="{6295394F-3ACB-4A71-ACE6-D95FE9B42A9E}" type="slidenum">
              <a:rPr lang="en-US" smtClean="0"/>
              <a:pPr/>
              <a:t>5</a:t>
            </a:fld>
            <a:endParaRPr lang="en-US"/>
          </a:p>
        </p:txBody>
      </p:sp>
    </p:spTree>
    <p:extLst>
      <p:ext uri="{BB962C8B-B14F-4D97-AF65-F5344CB8AC3E}">
        <p14:creationId xmlns:p14="http://schemas.microsoft.com/office/powerpoint/2010/main" val="99304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SLIDE]</a:t>
            </a:r>
          </a:p>
          <a:p>
            <a:r>
              <a:rPr lang="en-US" b="1" dirty="0"/>
              <a:t>[REQUIRED SLIDE FOR ALLSTATE PRESENTATIONS ONLY. REMOVE WHEN USING FOR ALL OTHER FIRMS.]</a:t>
            </a:r>
          </a:p>
        </p:txBody>
      </p:sp>
      <p:sp>
        <p:nvSpPr>
          <p:cNvPr id="4" name="Slide Number Placeholder 3"/>
          <p:cNvSpPr>
            <a:spLocks noGrp="1"/>
          </p:cNvSpPr>
          <p:nvPr>
            <p:ph type="sldNum" sz="quarter" idx="10"/>
          </p:nvPr>
        </p:nvSpPr>
        <p:spPr/>
        <p:txBody>
          <a:bodyPr/>
          <a:lstStyle/>
          <a:p>
            <a:fld id="{106011FF-05C4-452F-9670-DA1725AE99F4}" type="slidenum">
              <a:rPr lang="en-US" smtClean="0"/>
              <a:pPr/>
              <a:t>6</a:t>
            </a:fld>
            <a:endParaRPr lang="en-US" dirty="0"/>
          </a:p>
        </p:txBody>
      </p:sp>
    </p:spTree>
    <p:extLst>
      <p:ext uri="{BB962C8B-B14F-4D97-AF65-F5344CB8AC3E}">
        <p14:creationId xmlns:p14="http://schemas.microsoft.com/office/powerpoint/2010/main" val="151229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[Optional</a:t>
            </a:r>
            <a:r>
              <a:rPr lang="en-US" b="1" baseline="0" dirty="0"/>
              <a:t> Slide]</a:t>
            </a:r>
            <a:endParaRPr lang="en-US" b="1" dirty="0"/>
          </a:p>
        </p:txBody>
      </p:sp>
      <p:sp>
        <p:nvSpPr>
          <p:cNvPr id="4" name="Slide Number Placeholder 3"/>
          <p:cNvSpPr>
            <a:spLocks noGrp="1"/>
          </p:cNvSpPr>
          <p:nvPr>
            <p:ph type="sldNum" sz="quarter" idx="10"/>
          </p:nvPr>
        </p:nvSpPr>
        <p:spPr/>
        <p:txBody>
          <a:bodyPr/>
          <a:lstStyle/>
          <a:p>
            <a:fld id="{106011FF-05C4-452F-9670-DA1725AE99F4}" type="slidenum">
              <a:rPr lang="en-US" smtClean="0"/>
              <a:pPr/>
              <a:t>7</a:t>
            </a:fld>
            <a:endParaRPr lang="en-US" dirty="0"/>
          </a:p>
        </p:txBody>
      </p:sp>
    </p:spTree>
    <p:extLst>
      <p:ext uri="{BB962C8B-B14F-4D97-AF65-F5344CB8AC3E}">
        <p14:creationId xmlns:p14="http://schemas.microsoft.com/office/powerpoint/2010/main" val="125007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78CD6C-C612-CE4A-8408-9C1E7D96F148}" type="slidenum">
              <a:rPr lang="en-US" smtClean="0"/>
              <a:pPr/>
              <a:t>8</a:t>
            </a:fld>
            <a:endParaRPr lang="en-US"/>
          </a:p>
        </p:txBody>
      </p:sp>
    </p:spTree>
    <p:extLst>
      <p:ext uri="{BB962C8B-B14F-4D97-AF65-F5344CB8AC3E}">
        <p14:creationId xmlns:p14="http://schemas.microsoft.com/office/powerpoint/2010/main" val="344145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C1622F-6270-4E71-931C-BA76A2907CAE}" type="slidenum">
              <a:rPr lang="en-US" smtClean="0"/>
              <a:t>9</a:t>
            </a:fld>
            <a:endParaRPr lang="en-US"/>
          </a:p>
        </p:txBody>
      </p:sp>
    </p:spTree>
    <p:extLst>
      <p:ext uri="{BB962C8B-B14F-4D97-AF65-F5344CB8AC3E}">
        <p14:creationId xmlns:p14="http://schemas.microsoft.com/office/powerpoint/2010/main" val="3462612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685800" y="4724400"/>
            <a:ext cx="6324600" cy="609600"/>
          </a:xfrm>
          <a:prstGeom prst="rect">
            <a:avLst/>
          </a:prstGeom>
        </p:spPr>
        <p:txBody>
          <a:bodyPr/>
          <a:lstStyle>
            <a:lvl1pPr marL="0" indent="0">
              <a:spcBef>
                <a:spcPts val="0"/>
              </a:spcBef>
              <a:defRPr sz="1600" b="0">
                <a:solidFill>
                  <a:schemeClr val="accent5">
                    <a:lumMod val="75000"/>
                  </a:schemeClr>
                </a:solidFill>
              </a:defRPr>
            </a:lvl1pPr>
            <a:lvl2pPr>
              <a:defRPr sz="1600" b="0">
                <a:solidFill>
                  <a:schemeClr val="bg1"/>
                </a:solidFill>
              </a:defRPr>
            </a:lvl2pPr>
            <a:lvl3pPr>
              <a:defRPr sz="1400" b="0">
                <a:solidFill>
                  <a:schemeClr val="bg1"/>
                </a:solidFill>
              </a:defRPr>
            </a:lvl3pPr>
            <a:lvl4pPr>
              <a:defRPr sz="1100" b="0">
                <a:solidFill>
                  <a:schemeClr val="bg1"/>
                </a:solidFill>
              </a:defRPr>
            </a:lvl4pPr>
            <a:lvl5pPr>
              <a:defRPr sz="1100" b="0">
                <a:solidFill>
                  <a:schemeClr val="bg1"/>
                </a:solidFill>
              </a:defRPr>
            </a:lvl5pPr>
          </a:lstStyle>
          <a:p>
            <a:pPr lvl="0"/>
            <a:r>
              <a:rPr lang="en-US" dirty="0"/>
              <a:t>[Presenter Name], [Presenter Title]</a:t>
            </a:r>
          </a:p>
          <a:p>
            <a:pPr lvl="0"/>
            <a:r>
              <a:rPr lang="en-US" dirty="0"/>
              <a:t>[Designations]</a:t>
            </a:r>
          </a:p>
        </p:txBody>
      </p:sp>
      <p:sp>
        <p:nvSpPr>
          <p:cNvPr id="5" name="Slide Number Placeholder 5"/>
          <p:cNvSpPr txBox="1">
            <a:spLocks/>
          </p:cNvSpPr>
          <p:nvPr userDrawn="1"/>
        </p:nvSpPr>
        <p:spPr>
          <a:xfrm>
            <a:off x="685800" y="6324600"/>
            <a:ext cx="3267456" cy="237744"/>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0261157-00004-00    Ed.07/2016</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7125F-32D0-4C1F-B5F6-DDF03552F01C}"/>
              </a:ext>
            </a:extLst>
          </p:cNvPr>
          <p:cNvSpPr>
            <a:spLocks noGrp="1"/>
          </p:cNvSpPr>
          <p:nvPr>
            <p:ph type="dt" sz="half" idx="10"/>
          </p:nvPr>
        </p:nvSpPr>
        <p:spPr/>
        <p:txBody>
          <a:bodyPr/>
          <a:lstStyle>
            <a:lvl1pPr>
              <a:defRPr/>
            </a:lvl1pPr>
          </a:lstStyle>
          <a:p>
            <a:pPr>
              <a:defRPr/>
            </a:pPr>
            <a:fld id="{21A74E2B-BCA4-46F1-8A27-A14B730D5EEB}" type="datetimeFigureOut">
              <a:rPr lang="en-US"/>
              <a:pPr>
                <a:defRPr/>
              </a:pPr>
              <a:t>9/5/2019</a:t>
            </a:fld>
            <a:endParaRPr lang="en-US" dirty="0"/>
          </a:p>
        </p:txBody>
      </p:sp>
      <p:sp>
        <p:nvSpPr>
          <p:cNvPr id="5" name="Footer Placeholder 4">
            <a:extLst>
              <a:ext uri="{FF2B5EF4-FFF2-40B4-BE49-F238E27FC236}">
                <a16:creationId xmlns:a16="http://schemas.microsoft.com/office/drawing/2014/main" id="{E783A7ED-D9B2-4095-8E8A-998BF31158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2FD6C8-728E-4C07-8E81-46CE3FB65014}"/>
              </a:ext>
            </a:extLst>
          </p:cNvPr>
          <p:cNvSpPr>
            <a:spLocks noGrp="1"/>
          </p:cNvSpPr>
          <p:nvPr>
            <p:ph type="sldNum" sz="quarter" idx="12"/>
          </p:nvPr>
        </p:nvSpPr>
        <p:spPr/>
        <p:txBody>
          <a:bodyPr/>
          <a:lstStyle>
            <a:lvl1pPr>
              <a:defRPr/>
            </a:lvl1pPr>
          </a:lstStyle>
          <a:p>
            <a:pPr>
              <a:defRPr/>
            </a:pPr>
            <a:fld id="{20CD2165-7281-44B9-8BEE-19D0D615D3F6}" type="slidenum">
              <a:rPr lang="en-US" altLang="en-US"/>
              <a:pPr>
                <a:defRPr/>
              </a:pPr>
              <a:t>‹#›</a:t>
            </a:fld>
            <a:endParaRPr lang="en-US" altLang="en-US"/>
          </a:p>
        </p:txBody>
      </p:sp>
    </p:spTree>
    <p:extLst>
      <p:ext uri="{BB962C8B-B14F-4D97-AF65-F5344CB8AC3E}">
        <p14:creationId xmlns:p14="http://schemas.microsoft.com/office/powerpoint/2010/main" val="2064161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F0E793-4F85-48D1-A5A6-47A8E9248925}"/>
              </a:ext>
            </a:extLst>
          </p:cNvPr>
          <p:cNvSpPr>
            <a:spLocks noGrp="1"/>
          </p:cNvSpPr>
          <p:nvPr>
            <p:ph type="dt" sz="half" idx="10"/>
          </p:nvPr>
        </p:nvSpPr>
        <p:spPr/>
        <p:txBody>
          <a:bodyPr/>
          <a:lstStyle>
            <a:lvl1pPr>
              <a:defRPr/>
            </a:lvl1pPr>
          </a:lstStyle>
          <a:p>
            <a:pPr>
              <a:defRPr/>
            </a:pPr>
            <a:fld id="{2D60B52E-B3E6-4E14-AD3F-7114B9556999}" type="datetimeFigureOut">
              <a:rPr lang="en-US"/>
              <a:pPr>
                <a:defRPr/>
              </a:pPr>
              <a:t>9/5/2019</a:t>
            </a:fld>
            <a:endParaRPr lang="en-US" dirty="0"/>
          </a:p>
        </p:txBody>
      </p:sp>
      <p:sp>
        <p:nvSpPr>
          <p:cNvPr id="5" name="Footer Placeholder 4">
            <a:extLst>
              <a:ext uri="{FF2B5EF4-FFF2-40B4-BE49-F238E27FC236}">
                <a16:creationId xmlns:a16="http://schemas.microsoft.com/office/drawing/2014/main" id="{7A97B59E-E694-4122-BEB9-DA6104F654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E45C6A-0CD4-4D24-81A8-C9C6CB7D62DD}"/>
              </a:ext>
            </a:extLst>
          </p:cNvPr>
          <p:cNvSpPr>
            <a:spLocks noGrp="1"/>
          </p:cNvSpPr>
          <p:nvPr>
            <p:ph type="sldNum" sz="quarter" idx="12"/>
          </p:nvPr>
        </p:nvSpPr>
        <p:spPr/>
        <p:txBody>
          <a:bodyPr/>
          <a:lstStyle>
            <a:lvl1pPr>
              <a:defRPr/>
            </a:lvl1pPr>
          </a:lstStyle>
          <a:p>
            <a:pPr>
              <a:defRPr/>
            </a:pPr>
            <a:fld id="{EF3A496A-2705-4039-AF5B-843191ACE8EB}" type="slidenum">
              <a:rPr lang="en-US" altLang="en-US"/>
              <a:pPr>
                <a:defRPr/>
              </a:pPr>
              <a:t>‹#›</a:t>
            </a:fld>
            <a:endParaRPr lang="en-US" altLang="en-US"/>
          </a:p>
        </p:txBody>
      </p:sp>
    </p:spTree>
    <p:extLst>
      <p:ext uri="{BB962C8B-B14F-4D97-AF65-F5344CB8AC3E}">
        <p14:creationId xmlns:p14="http://schemas.microsoft.com/office/powerpoint/2010/main" val="41760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5433C8-4D58-40C1-A793-35DBE6B5A997}"/>
              </a:ext>
            </a:extLst>
          </p:cNvPr>
          <p:cNvSpPr>
            <a:spLocks noGrp="1"/>
          </p:cNvSpPr>
          <p:nvPr>
            <p:ph type="dt" sz="half" idx="10"/>
          </p:nvPr>
        </p:nvSpPr>
        <p:spPr/>
        <p:txBody>
          <a:bodyPr/>
          <a:lstStyle>
            <a:lvl1pPr>
              <a:defRPr/>
            </a:lvl1pPr>
          </a:lstStyle>
          <a:p>
            <a:pPr>
              <a:defRPr/>
            </a:pPr>
            <a:fld id="{A88661E2-6C83-49E5-8C3E-9B88E240CDAB}" type="datetimeFigureOut">
              <a:rPr lang="en-US"/>
              <a:pPr>
                <a:defRPr/>
              </a:pPr>
              <a:t>9/5/2019</a:t>
            </a:fld>
            <a:endParaRPr lang="en-US" dirty="0"/>
          </a:p>
        </p:txBody>
      </p:sp>
      <p:sp>
        <p:nvSpPr>
          <p:cNvPr id="6" name="Footer Placeholder 4">
            <a:extLst>
              <a:ext uri="{FF2B5EF4-FFF2-40B4-BE49-F238E27FC236}">
                <a16:creationId xmlns:a16="http://schemas.microsoft.com/office/drawing/2014/main" id="{4D427722-BC04-423C-B078-7BEF53F530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1787B4-F380-4F1A-B54F-6BDF7B45396C}"/>
              </a:ext>
            </a:extLst>
          </p:cNvPr>
          <p:cNvSpPr>
            <a:spLocks noGrp="1"/>
          </p:cNvSpPr>
          <p:nvPr>
            <p:ph type="sldNum" sz="quarter" idx="12"/>
          </p:nvPr>
        </p:nvSpPr>
        <p:spPr/>
        <p:txBody>
          <a:bodyPr/>
          <a:lstStyle>
            <a:lvl1pPr>
              <a:defRPr/>
            </a:lvl1pPr>
          </a:lstStyle>
          <a:p>
            <a:pPr>
              <a:defRPr/>
            </a:pPr>
            <a:fld id="{FB4CE562-346A-4D9B-AA15-1344CFA42E45}" type="slidenum">
              <a:rPr lang="en-US" altLang="en-US"/>
              <a:pPr>
                <a:defRPr/>
              </a:pPr>
              <a:t>‹#›</a:t>
            </a:fld>
            <a:endParaRPr lang="en-US" altLang="en-US"/>
          </a:p>
        </p:txBody>
      </p:sp>
    </p:spTree>
    <p:extLst>
      <p:ext uri="{BB962C8B-B14F-4D97-AF65-F5344CB8AC3E}">
        <p14:creationId xmlns:p14="http://schemas.microsoft.com/office/powerpoint/2010/main" val="392795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1100EF1-F705-4C35-85DF-0F9B86F98C53}"/>
              </a:ext>
            </a:extLst>
          </p:cNvPr>
          <p:cNvSpPr>
            <a:spLocks noGrp="1"/>
          </p:cNvSpPr>
          <p:nvPr>
            <p:ph type="dt" sz="half" idx="10"/>
          </p:nvPr>
        </p:nvSpPr>
        <p:spPr/>
        <p:txBody>
          <a:bodyPr/>
          <a:lstStyle>
            <a:lvl1pPr>
              <a:defRPr/>
            </a:lvl1pPr>
          </a:lstStyle>
          <a:p>
            <a:pPr>
              <a:defRPr/>
            </a:pPr>
            <a:fld id="{E9EE773A-F530-4D8D-A4A1-1D42EC76F218}" type="datetimeFigureOut">
              <a:rPr lang="en-US"/>
              <a:pPr>
                <a:defRPr/>
              </a:pPr>
              <a:t>9/5/2019</a:t>
            </a:fld>
            <a:endParaRPr lang="en-US" dirty="0"/>
          </a:p>
        </p:txBody>
      </p:sp>
      <p:sp>
        <p:nvSpPr>
          <p:cNvPr id="8" name="Footer Placeholder 4">
            <a:extLst>
              <a:ext uri="{FF2B5EF4-FFF2-40B4-BE49-F238E27FC236}">
                <a16:creationId xmlns:a16="http://schemas.microsoft.com/office/drawing/2014/main" id="{28D204A3-54AF-45A1-8479-7A762E0B7A5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AC4A579-4F71-49A4-A738-FD3F27521F0B}"/>
              </a:ext>
            </a:extLst>
          </p:cNvPr>
          <p:cNvSpPr>
            <a:spLocks noGrp="1"/>
          </p:cNvSpPr>
          <p:nvPr>
            <p:ph type="sldNum" sz="quarter" idx="12"/>
          </p:nvPr>
        </p:nvSpPr>
        <p:spPr/>
        <p:txBody>
          <a:bodyPr/>
          <a:lstStyle>
            <a:lvl1pPr>
              <a:defRPr/>
            </a:lvl1pPr>
          </a:lstStyle>
          <a:p>
            <a:pPr>
              <a:defRPr/>
            </a:pPr>
            <a:fld id="{D19952C5-744F-4553-BE1C-A2D8BA6E700E}" type="slidenum">
              <a:rPr lang="en-US" altLang="en-US"/>
              <a:pPr>
                <a:defRPr/>
              </a:pPr>
              <a:t>‹#›</a:t>
            </a:fld>
            <a:endParaRPr lang="en-US" altLang="en-US"/>
          </a:p>
        </p:txBody>
      </p:sp>
    </p:spTree>
    <p:extLst>
      <p:ext uri="{BB962C8B-B14F-4D97-AF65-F5344CB8AC3E}">
        <p14:creationId xmlns:p14="http://schemas.microsoft.com/office/powerpoint/2010/main" val="892216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BFE04D6-B7BE-434E-A461-9EEED63FE9E4}"/>
              </a:ext>
            </a:extLst>
          </p:cNvPr>
          <p:cNvSpPr>
            <a:spLocks noGrp="1"/>
          </p:cNvSpPr>
          <p:nvPr>
            <p:ph type="dt" sz="half" idx="10"/>
          </p:nvPr>
        </p:nvSpPr>
        <p:spPr/>
        <p:txBody>
          <a:bodyPr/>
          <a:lstStyle>
            <a:lvl1pPr>
              <a:defRPr/>
            </a:lvl1pPr>
          </a:lstStyle>
          <a:p>
            <a:pPr>
              <a:defRPr/>
            </a:pPr>
            <a:fld id="{360DE2A8-B5C6-4343-A5C3-562D89CF4D89}" type="datetimeFigureOut">
              <a:rPr lang="en-US"/>
              <a:pPr>
                <a:defRPr/>
              </a:pPr>
              <a:t>9/5/2019</a:t>
            </a:fld>
            <a:endParaRPr lang="en-US" dirty="0"/>
          </a:p>
        </p:txBody>
      </p:sp>
      <p:sp>
        <p:nvSpPr>
          <p:cNvPr id="4" name="Footer Placeholder 4">
            <a:extLst>
              <a:ext uri="{FF2B5EF4-FFF2-40B4-BE49-F238E27FC236}">
                <a16:creationId xmlns:a16="http://schemas.microsoft.com/office/drawing/2014/main" id="{A5C85D49-6926-49E5-8463-965DB87F703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A5878D2-011C-44F1-915A-4EBA672E7A83}"/>
              </a:ext>
            </a:extLst>
          </p:cNvPr>
          <p:cNvSpPr>
            <a:spLocks noGrp="1"/>
          </p:cNvSpPr>
          <p:nvPr>
            <p:ph type="sldNum" sz="quarter" idx="12"/>
          </p:nvPr>
        </p:nvSpPr>
        <p:spPr/>
        <p:txBody>
          <a:bodyPr/>
          <a:lstStyle>
            <a:lvl1pPr>
              <a:defRPr/>
            </a:lvl1pPr>
          </a:lstStyle>
          <a:p>
            <a:pPr>
              <a:defRPr/>
            </a:pPr>
            <a:fld id="{B1B47EFA-1534-466B-A35F-2B6AD51D5C3C}" type="slidenum">
              <a:rPr lang="en-US" altLang="en-US"/>
              <a:pPr>
                <a:defRPr/>
              </a:pPr>
              <a:t>‹#›</a:t>
            </a:fld>
            <a:endParaRPr lang="en-US" altLang="en-US"/>
          </a:p>
        </p:txBody>
      </p:sp>
    </p:spTree>
    <p:extLst>
      <p:ext uri="{BB962C8B-B14F-4D97-AF65-F5344CB8AC3E}">
        <p14:creationId xmlns:p14="http://schemas.microsoft.com/office/powerpoint/2010/main" val="3202709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30B733A-6716-4769-AC49-6B8F88A41AC7}"/>
              </a:ext>
            </a:extLst>
          </p:cNvPr>
          <p:cNvSpPr>
            <a:spLocks noGrp="1"/>
          </p:cNvSpPr>
          <p:nvPr>
            <p:ph type="dt" sz="half" idx="10"/>
          </p:nvPr>
        </p:nvSpPr>
        <p:spPr/>
        <p:txBody>
          <a:bodyPr/>
          <a:lstStyle>
            <a:lvl1pPr>
              <a:defRPr/>
            </a:lvl1pPr>
          </a:lstStyle>
          <a:p>
            <a:pPr>
              <a:defRPr/>
            </a:pPr>
            <a:fld id="{BC8B1B86-024E-416C-9A38-7AB721D78946}" type="datetimeFigureOut">
              <a:rPr lang="en-US"/>
              <a:pPr>
                <a:defRPr/>
              </a:pPr>
              <a:t>9/5/2019</a:t>
            </a:fld>
            <a:endParaRPr lang="en-US" dirty="0"/>
          </a:p>
        </p:txBody>
      </p:sp>
      <p:sp>
        <p:nvSpPr>
          <p:cNvPr id="3" name="Footer Placeholder 4">
            <a:extLst>
              <a:ext uri="{FF2B5EF4-FFF2-40B4-BE49-F238E27FC236}">
                <a16:creationId xmlns:a16="http://schemas.microsoft.com/office/drawing/2014/main" id="{7C642AEB-F74D-4BA2-A8A7-3F6EBEA46FE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3856A78-BD0D-45ED-A20F-5FF2280993C2}"/>
              </a:ext>
            </a:extLst>
          </p:cNvPr>
          <p:cNvSpPr>
            <a:spLocks noGrp="1"/>
          </p:cNvSpPr>
          <p:nvPr>
            <p:ph type="sldNum" sz="quarter" idx="12"/>
          </p:nvPr>
        </p:nvSpPr>
        <p:spPr/>
        <p:txBody>
          <a:bodyPr/>
          <a:lstStyle>
            <a:lvl1pPr>
              <a:defRPr/>
            </a:lvl1pPr>
          </a:lstStyle>
          <a:p>
            <a:pPr>
              <a:defRPr/>
            </a:pPr>
            <a:fld id="{E6F59C5A-DC0C-4895-A30A-2CB879579858}" type="slidenum">
              <a:rPr lang="en-US" altLang="en-US"/>
              <a:pPr>
                <a:defRPr/>
              </a:pPr>
              <a:t>‹#›</a:t>
            </a:fld>
            <a:endParaRPr lang="en-US" altLang="en-US"/>
          </a:p>
        </p:txBody>
      </p:sp>
    </p:spTree>
    <p:extLst>
      <p:ext uri="{BB962C8B-B14F-4D97-AF65-F5344CB8AC3E}">
        <p14:creationId xmlns:p14="http://schemas.microsoft.com/office/powerpoint/2010/main" val="1200499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E02D17-D19C-4F4D-A0C1-ECA1B27ABBAE}"/>
              </a:ext>
            </a:extLst>
          </p:cNvPr>
          <p:cNvSpPr>
            <a:spLocks noGrp="1"/>
          </p:cNvSpPr>
          <p:nvPr>
            <p:ph type="dt" sz="half" idx="10"/>
          </p:nvPr>
        </p:nvSpPr>
        <p:spPr/>
        <p:txBody>
          <a:bodyPr/>
          <a:lstStyle>
            <a:lvl1pPr>
              <a:defRPr/>
            </a:lvl1pPr>
          </a:lstStyle>
          <a:p>
            <a:pPr>
              <a:defRPr/>
            </a:pPr>
            <a:fld id="{CA122676-337B-4E24-94A5-0EC0EEDDAE1D}" type="datetimeFigureOut">
              <a:rPr lang="en-US"/>
              <a:pPr>
                <a:defRPr/>
              </a:pPr>
              <a:t>9/5/2019</a:t>
            </a:fld>
            <a:endParaRPr lang="en-US" dirty="0"/>
          </a:p>
        </p:txBody>
      </p:sp>
      <p:sp>
        <p:nvSpPr>
          <p:cNvPr id="6" name="Footer Placeholder 4">
            <a:extLst>
              <a:ext uri="{FF2B5EF4-FFF2-40B4-BE49-F238E27FC236}">
                <a16:creationId xmlns:a16="http://schemas.microsoft.com/office/drawing/2014/main" id="{952A7F4D-E307-4B2E-B15D-7A8157E1C7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D1A128-FD47-4972-B7AE-1957FB25ACCE}"/>
              </a:ext>
            </a:extLst>
          </p:cNvPr>
          <p:cNvSpPr>
            <a:spLocks noGrp="1"/>
          </p:cNvSpPr>
          <p:nvPr>
            <p:ph type="sldNum" sz="quarter" idx="12"/>
          </p:nvPr>
        </p:nvSpPr>
        <p:spPr/>
        <p:txBody>
          <a:bodyPr/>
          <a:lstStyle>
            <a:lvl1pPr>
              <a:defRPr/>
            </a:lvl1pPr>
          </a:lstStyle>
          <a:p>
            <a:pPr>
              <a:defRPr/>
            </a:pPr>
            <a:fld id="{0FCDBC8C-FA5C-40EF-8A85-C6EEE2848D32}" type="slidenum">
              <a:rPr lang="en-US" altLang="en-US"/>
              <a:pPr>
                <a:defRPr/>
              </a:pPr>
              <a:t>‹#›</a:t>
            </a:fld>
            <a:endParaRPr lang="en-US" altLang="en-US"/>
          </a:p>
        </p:txBody>
      </p:sp>
    </p:spTree>
    <p:extLst>
      <p:ext uri="{BB962C8B-B14F-4D97-AF65-F5344CB8AC3E}">
        <p14:creationId xmlns:p14="http://schemas.microsoft.com/office/powerpoint/2010/main" val="318268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A4903D-62F5-43BA-A858-6F3E8A535C2A}"/>
              </a:ext>
            </a:extLst>
          </p:cNvPr>
          <p:cNvSpPr>
            <a:spLocks noGrp="1"/>
          </p:cNvSpPr>
          <p:nvPr>
            <p:ph type="dt" sz="half" idx="10"/>
          </p:nvPr>
        </p:nvSpPr>
        <p:spPr/>
        <p:txBody>
          <a:bodyPr/>
          <a:lstStyle>
            <a:lvl1pPr>
              <a:defRPr/>
            </a:lvl1pPr>
          </a:lstStyle>
          <a:p>
            <a:pPr>
              <a:defRPr/>
            </a:pPr>
            <a:fld id="{B1DFDFBE-D2EC-4984-8AA0-E818D5264750}" type="datetimeFigureOut">
              <a:rPr lang="en-US"/>
              <a:pPr>
                <a:defRPr/>
              </a:pPr>
              <a:t>9/5/2019</a:t>
            </a:fld>
            <a:endParaRPr lang="en-US" dirty="0"/>
          </a:p>
        </p:txBody>
      </p:sp>
      <p:sp>
        <p:nvSpPr>
          <p:cNvPr id="6" name="Footer Placeholder 4">
            <a:extLst>
              <a:ext uri="{FF2B5EF4-FFF2-40B4-BE49-F238E27FC236}">
                <a16:creationId xmlns:a16="http://schemas.microsoft.com/office/drawing/2014/main" id="{3DA63A13-4949-4A46-9D68-F9A739681E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211E45-3319-4F52-9802-B203C2F1C669}"/>
              </a:ext>
            </a:extLst>
          </p:cNvPr>
          <p:cNvSpPr>
            <a:spLocks noGrp="1"/>
          </p:cNvSpPr>
          <p:nvPr>
            <p:ph type="sldNum" sz="quarter" idx="12"/>
          </p:nvPr>
        </p:nvSpPr>
        <p:spPr/>
        <p:txBody>
          <a:bodyPr/>
          <a:lstStyle>
            <a:lvl1pPr>
              <a:defRPr/>
            </a:lvl1pPr>
          </a:lstStyle>
          <a:p>
            <a:pPr>
              <a:defRPr/>
            </a:pPr>
            <a:fld id="{B260451A-989F-4550-960B-BCFC9530F590}" type="slidenum">
              <a:rPr lang="en-US" altLang="en-US"/>
              <a:pPr>
                <a:defRPr/>
              </a:pPr>
              <a:t>‹#›</a:t>
            </a:fld>
            <a:endParaRPr lang="en-US" altLang="en-US"/>
          </a:p>
        </p:txBody>
      </p:sp>
    </p:spTree>
    <p:extLst>
      <p:ext uri="{BB962C8B-B14F-4D97-AF65-F5344CB8AC3E}">
        <p14:creationId xmlns:p14="http://schemas.microsoft.com/office/powerpoint/2010/main" val="1841567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65577-EEEA-4016-AD3B-76D84CC565AA}"/>
              </a:ext>
            </a:extLst>
          </p:cNvPr>
          <p:cNvSpPr>
            <a:spLocks noGrp="1"/>
          </p:cNvSpPr>
          <p:nvPr>
            <p:ph type="dt" sz="half" idx="10"/>
          </p:nvPr>
        </p:nvSpPr>
        <p:spPr/>
        <p:txBody>
          <a:bodyPr/>
          <a:lstStyle>
            <a:lvl1pPr>
              <a:defRPr/>
            </a:lvl1pPr>
          </a:lstStyle>
          <a:p>
            <a:pPr>
              <a:defRPr/>
            </a:pPr>
            <a:fld id="{002D76E7-3E58-4D63-A753-C402DCFC6302}" type="datetimeFigureOut">
              <a:rPr lang="en-US"/>
              <a:pPr>
                <a:defRPr/>
              </a:pPr>
              <a:t>9/5/2019</a:t>
            </a:fld>
            <a:endParaRPr lang="en-US" dirty="0"/>
          </a:p>
        </p:txBody>
      </p:sp>
      <p:sp>
        <p:nvSpPr>
          <p:cNvPr id="5" name="Footer Placeholder 4">
            <a:extLst>
              <a:ext uri="{FF2B5EF4-FFF2-40B4-BE49-F238E27FC236}">
                <a16:creationId xmlns:a16="http://schemas.microsoft.com/office/drawing/2014/main" id="{6EDBA4C4-A10C-46BE-9398-14D66A0B5B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05E1CD-754B-4624-9A9C-5FD7D8234952}"/>
              </a:ext>
            </a:extLst>
          </p:cNvPr>
          <p:cNvSpPr>
            <a:spLocks noGrp="1"/>
          </p:cNvSpPr>
          <p:nvPr>
            <p:ph type="sldNum" sz="quarter" idx="12"/>
          </p:nvPr>
        </p:nvSpPr>
        <p:spPr/>
        <p:txBody>
          <a:bodyPr/>
          <a:lstStyle>
            <a:lvl1pPr>
              <a:defRPr/>
            </a:lvl1pPr>
          </a:lstStyle>
          <a:p>
            <a:pPr>
              <a:defRPr/>
            </a:pPr>
            <a:fld id="{97C67816-B21E-4784-A7C9-DF4218632A7E}" type="slidenum">
              <a:rPr lang="en-US" altLang="en-US"/>
              <a:pPr>
                <a:defRPr/>
              </a:pPr>
              <a:t>‹#›</a:t>
            </a:fld>
            <a:endParaRPr lang="en-US" altLang="en-US"/>
          </a:p>
        </p:txBody>
      </p:sp>
    </p:spTree>
    <p:extLst>
      <p:ext uri="{BB962C8B-B14F-4D97-AF65-F5344CB8AC3E}">
        <p14:creationId xmlns:p14="http://schemas.microsoft.com/office/powerpoint/2010/main" val="2006652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D4D00-984E-4AC0-AD2F-1B602A8E62B6}"/>
              </a:ext>
            </a:extLst>
          </p:cNvPr>
          <p:cNvSpPr>
            <a:spLocks noGrp="1"/>
          </p:cNvSpPr>
          <p:nvPr>
            <p:ph type="dt" sz="half" idx="10"/>
          </p:nvPr>
        </p:nvSpPr>
        <p:spPr/>
        <p:txBody>
          <a:bodyPr/>
          <a:lstStyle>
            <a:lvl1pPr>
              <a:defRPr/>
            </a:lvl1pPr>
          </a:lstStyle>
          <a:p>
            <a:pPr>
              <a:defRPr/>
            </a:pPr>
            <a:fld id="{57562799-654B-49ED-AE52-29ADBA9D5D2F}" type="datetimeFigureOut">
              <a:rPr lang="en-US"/>
              <a:pPr>
                <a:defRPr/>
              </a:pPr>
              <a:t>9/5/2019</a:t>
            </a:fld>
            <a:endParaRPr lang="en-US" dirty="0"/>
          </a:p>
        </p:txBody>
      </p:sp>
      <p:sp>
        <p:nvSpPr>
          <p:cNvPr id="5" name="Footer Placeholder 4">
            <a:extLst>
              <a:ext uri="{FF2B5EF4-FFF2-40B4-BE49-F238E27FC236}">
                <a16:creationId xmlns:a16="http://schemas.microsoft.com/office/drawing/2014/main" id="{B7DCCFA6-16EE-45AC-B6CB-577F63FF90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12876-73AF-4B6C-9EBF-F0AFFE4ACEAF}"/>
              </a:ext>
            </a:extLst>
          </p:cNvPr>
          <p:cNvSpPr>
            <a:spLocks noGrp="1"/>
          </p:cNvSpPr>
          <p:nvPr>
            <p:ph type="sldNum" sz="quarter" idx="12"/>
          </p:nvPr>
        </p:nvSpPr>
        <p:spPr/>
        <p:txBody>
          <a:bodyPr/>
          <a:lstStyle>
            <a:lvl1pPr>
              <a:defRPr/>
            </a:lvl1pPr>
          </a:lstStyle>
          <a:p>
            <a:pPr>
              <a:defRPr/>
            </a:pPr>
            <a:fld id="{8B50A79E-C648-4DCE-8386-99AAA8DCE142}" type="slidenum">
              <a:rPr lang="en-US" altLang="en-US"/>
              <a:pPr>
                <a:defRPr/>
              </a:pPr>
              <a:t>‹#›</a:t>
            </a:fld>
            <a:endParaRPr lang="en-US" altLang="en-US"/>
          </a:p>
        </p:txBody>
      </p:sp>
    </p:spTree>
    <p:extLst>
      <p:ext uri="{BB962C8B-B14F-4D97-AF65-F5344CB8AC3E}">
        <p14:creationId xmlns:p14="http://schemas.microsoft.com/office/powerpoint/2010/main" val="288973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txBox="1">
            <a:spLocks/>
          </p:cNvSpPr>
          <p:nvPr userDrawn="1"/>
        </p:nvSpPr>
        <p:spPr>
          <a:xfrm>
            <a:off x="685800" y="6324600"/>
            <a:ext cx="3267456" cy="237744"/>
          </a:xfrm>
          <a:prstGeom prst="rect">
            <a:avLst/>
          </a:prstGeom>
        </p:spPr>
        <p:txBody>
          <a:bodyPr anchor="ctr"/>
          <a:lstStyle>
            <a:lvl1pPr algn="l">
              <a:defRPr sz="1000">
                <a:solidFill>
                  <a:schemeClr val="bg2"/>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j-lt"/>
                <a:ea typeface="+mn-ea"/>
                <a:cs typeface="Arial" pitchFamily="34" charset="0"/>
              </a:rPr>
              <a:t>Not For Use With The Public.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0261157-00002-00    Ed.02/2015</a:t>
            </a:r>
          </a:p>
        </p:txBody>
      </p:sp>
      <p:sp>
        <p:nvSpPr>
          <p:cNvPr id="7" name="Slide Number Placeholder 5"/>
          <p:cNvSpPr txBox="1">
            <a:spLocks/>
          </p:cNvSpPr>
          <p:nvPr userDrawn="1"/>
        </p:nvSpPr>
        <p:spPr>
          <a:xfrm>
            <a:off x="2514600" y="6400802"/>
            <a:ext cx="4114800" cy="30479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solidFill>
                <a:effectLst/>
                <a:uLnTx/>
                <a:uFillTx/>
                <a:latin typeface="+mj-lt"/>
                <a:ea typeface="+mn-ea"/>
                <a:cs typeface="Arial" pitchFamily="34" charset="0"/>
              </a:rPr>
              <a:t>Slide # of 31</a:t>
            </a:r>
          </a:p>
        </p:txBody>
      </p:sp>
      <p:sp>
        <p:nvSpPr>
          <p:cNvPr id="5" name="Title 1"/>
          <p:cNvSpPr>
            <a:spLocks noGrp="1"/>
          </p:cNvSpPr>
          <p:nvPr>
            <p:ph type="ctrTitle" hasCustomPrompt="1"/>
          </p:nvPr>
        </p:nvSpPr>
        <p:spPr>
          <a:xfrm>
            <a:off x="685800" y="2438400"/>
            <a:ext cx="6324600" cy="1774825"/>
          </a:xfrm>
          <a:prstGeom prst="rect">
            <a:avLst/>
          </a:prstGeom>
        </p:spPr>
        <p:txBody>
          <a:bodyPr anchor="t">
            <a:normAutofit/>
          </a:bodyPr>
          <a:lstStyle>
            <a:lvl1pPr algn="l">
              <a:defRPr sz="3200" b="1" cap="none" spc="0" normalizeH="0" baseline="0">
                <a:solidFill>
                  <a:schemeClr val="accent1"/>
                </a:solidFill>
                <a:latin typeface="+mj-lt"/>
                <a:cs typeface="Arial" pitchFamily="34" charset="0"/>
              </a:defRPr>
            </a:lvl1pPr>
          </a:lstStyle>
          <a:p>
            <a:r>
              <a:rPr lang="en-US" dirty="0"/>
              <a:t>Section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962400"/>
          </a:xfrm>
          <a:prstGeom prst="rect">
            <a:avLst/>
          </a:prstGeom>
        </p:spPr>
        <p:txBody>
          <a:bodyPr>
            <a:normAutofit/>
          </a:bodyPr>
          <a:lstStyle>
            <a:lvl1pPr>
              <a:spcBef>
                <a:spcPts val="600"/>
              </a:spcBef>
              <a:buClr>
                <a:schemeClr val="accent1"/>
              </a:buClr>
              <a:defRPr sz="2800">
                <a:solidFill>
                  <a:schemeClr val="accent5">
                    <a:lumMod val="75000"/>
                  </a:schemeClr>
                </a:solidFill>
                <a:latin typeface="+mj-lt"/>
                <a:cs typeface="Arial" pitchFamily="34" charset="0"/>
              </a:defRPr>
            </a:lvl1pPr>
            <a:lvl2pPr>
              <a:spcBef>
                <a:spcPts val="600"/>
              </a:spcBef>
              <a:buClr>
                <a:schemeClr val="accent2"/>
              </a:buClr>
              <a:buFont typeface="Wingdings" pitchFamily="2" charset="2"/>
              <a:buChar char="§"/>
              <a:defRPr sz="2000">
                <a:solidFill>
                  <a:schemeClr val="accent5">
                    <a:lumMod val="75000"/>
                  </a:schemeClr>
                </a:solidFill>
                <a:latin typeface="+mj-lt"/>
                <a:cs typeface="Arial" pitchFamily="34" charset="0"/>
              </a:defRPr>
            </a:lvl2pPr>
            <a:lvl3pPr>
              <a:spcBef>
                <a:spcPts val="600"/>
              </a:spcBef>
              <a:buClr>
                <a:schemeClr val="accent2"/>
              </a:buClr>
              <a:defRPr sz="1800" b="0">
                <a:solidFill>
                  <a:schemeClr val="accent5">
                    <a:lumMod val="75000"/>
                  </a:schemeClr>
                </a:solidFill>
                <a:latin typeface="+mj-lt"/>
                <a:cs typeface="Arial" pitchFamily="34" charset="0"/>
              </a:defRPr>
            </a:lvl3pPr>
            <a:lvl4pPr>
              <a:spcBef>
                <a:spcPts val="600"/>
              </a:spcBef>
              <a:buClr>
                <a:schemeClr val="accent2"/>
              </a:buClr>
              <a:defRPr sz="1400" b="0">
                <a:solidFill>
                  <a:schemeClr val="accent5">
                    <a:lumMod val="75000"/>
                  </a:schemeClr>
                </a:solidFill>
                <a:latin typeface="+mj-lt"/>
                <a:cs typeface="Arial" pitchFamily="34" charset="0"/>
              </a:defRPr>
            </a:lvl4pPr>
            <a:lvl5pPr>
              <a:spcBef>
                <a:spcPts val="600"/>
              </a:spcBef>
              <a:buClr>
                <a:schemeClr val="accent2"/>
              </a:buClr>
              <a:defRPr sz="1400" b="0">
                <a:solidFill>
                  <a:schemeClr val="accent5">
                    <a:lumMod val="75000"/>
                  </a:schemeClr>
                </a:solidFill>
                <a:latin typeface="+mj-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38600" cy="4191001"/>
          </a:xfrm>
          <a:prstGeom prst="rect">
            <a:avLst/>
          </a:prstGeom>
        </p:spPr>
        <p:txBody>
          <a:bodyPr>
            <a:normAutofit/>
          </a:bodyPr>
          <a:lstStyle>
            <a:lvl1pPr>
              <a:spcBef>
                <a:spcPts val="600"/>
              </a:spcBef>
              <a:buClr>
                <a:schemeClr val="accent1"/>
              </a:buClr>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4038600" cy="4191001"/>
          </a:xfrm>
          <a:prstGeom prst="rect">
            <a:avLst/>
          </a:prstGeom>
        </p:spPr>
        <p:txBody>
          <a:bodyPr>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953000" cy="4191001"/>
          </a:xfrm>
          <a:prstGeom prst="rect">
            <a:avLst/>
          </a:prstGeom>
        </p:spPr>
        <p:txBody>
          <a:bodyPr>
            <a:normAutofit/>
          </a:bodyPr>
          <a:lstStyle>
            <a:lvl1pPr>
              <a:spcBef>
                <a:spcPts val="600"/>
              </a:spcBef>
              <a:defRPr sz="2000">
                <a:solidFill>
                  <a:schemeClr val="accent5">
                    <a:lumMod val="75000"/>
                  </a:schemeClr>
                </a:solidFill>
                <a:latin typeface="+mj-lt"/>
              </a:defRPr>
            </a:lvl1pPr>
            <a:lvl2pPr>
              <a:spcBef>
                <a:spcPts val="600"/>
              </a:spcBef>
              <a:buClr>
                <a:schemeClr val="accent2"/>
              </a:buClr>
              <a:buFont typeface="Wingdings" pitchFamily="2" charset="2"/>
              <a:buChar char="§"/>
              <a:defRPr sz="1800">
                <a:solidFill>
                  <a:schemeClr val="accent5">
                    <a:lumMod val="75000"/>
                  </a:schemeClr>
                </a:solidFill>
                <a:latin typeface="+mj-lt"/>
              </a:defRPr>
            </a:lvl2pPr>
            <a:lvl3pPr>
              <a:spcBef>
                <a:spcPts val="600"/>
              </a:spcBef>
              <a:buClr>
                <a:schemeClr val="accent2"/>
              </a:buClr>
              <a:defRPr sz="1600" b="0">
                <a:solidFill>
                  <a:schemeClr val="accent5">
                    <a:lumMod val="75000"/>
                  </a:schemeClr>
                </a:solidFill>
                <a:latin typeface="+mj-lt"/>
              </a:defRPr>
            </a:lvl3pPr>
            <a:lvl4pPr>
              <a:spcBef>
                <a:spcPts val="600"/>
              </a:spcBef>
              <a:buClr>
                <a:schemeClr val="accent2"/>
              </a:buClr>
              <a:defRPr sz="1200" b="0">
                <a:solidFill>
                  <a:schemeClr val="accent5">
                    <a:lumMod val="75000"/>
                  </a:schemeClr>
                </a:solidFill>
                <a:latin typeface="+mj-lt"/>
              </a:defRPr>
            </a:lvl4pPr>
            <a:lvl5pPr>
              <a:spcBef>
                <a:spcPts val="600"/>
              </a:spcBef>
              <a:buClr>
                <a:schemeClr val="accent2"/>
              </a:buClr>
              <a:defRPr sz="1200" b="0">
                <a:solidFill>
                  <a:schemeClr val="accent5">
                    <a:lumMod val="75000"/>
                  </a:schemeClr>
                </a:solidFill>
                <a:latin typeface="+mj-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5715000" y="1371600"/>
            <a:ext cx="2971800" cy="4191001"/>
          </a:xfrm>
          <a:prstGeom prst="rect">
            <a:avLst/>
          </a:prstGeom>
        </p:spPr>
        <p:txBody>
          <a:bodyPr anchor="ctr">
            <a:normAutofit/>
          </a:bodyPr>
          <a:lstStyle>
            <a:lvl1pPr algn="ctr">
              <a:buNone/>
              <a:defRPr sz="2000">
                <a:solidFill>
                  <a:schemeClr val="accent5">
                    <a:lumMod val="75000"/>
                  </a:schemeClr>
                </a:solidFill>
                <a:latin typeface="+mj-lt"/>
              </a:defRPr>
            </a:lvl1pPr>
            <a:lvl2pPr>
              <a:defRPr sz="1800">
                <a:solidFill>
                  <a:schemeClr val="accent5">
                    <a:lumMod val="75000"/>
                  </a:schemeClr>
                </a:solidFill>
              </a:defRPr>
            </a:lvl2pPr>
            <a:lvl3pPr>
              <a:defRPr sz="1600">
                <a:solidFill>
                  <a:schemeClr val="accent5">
                    <a:lumMod val="75000"/>
                  </a:schemeClr>
                </a:solidFill>
              </a:defRPr>
            </a:lvl3pPr>
            <a:lvl4pPr>
              <a:defRPr sz="1200">
                <a:solidFill>
                  <a:schemeClr val="accent5">
                    <a:lumMod val="75000"/>
                  </a:schemeClr>
                </a:solidFill>
              </a:defRPr>
            </a:lvl4pPr>
            <a:lvl5pPr>
              <a:defRPr sz="1200">
                <a:solidFill>
                  <a:schemeClr val="accent5">
                    <a:lumMod val="75000"/>
                  </a:schemeClr>
                </a:solidFill>
              </a:defRPr>
            </a:lvl5pPr>
            <a:lvl6pPr>
              <a:defRPr sz="1800"/>
            </a:lvl6pPr>
            <a:lvl7pPr>
              <a:defRPr sz="1800"/>
            </a:lvl7pPr>
            <a:lvl8pPr>
              <a:defRPr sz="1800"/>
            </a:lvl8pPr>
            <a:lvl9pPr>
              <a:defRPr sz="1800"/>
            </a:lvl9pPr>
          </a:lstStyle>
          <a:p>
            <a:pPr lvl="0"/>
            <a:r>
              <a:rPr lang="en-US" dirty="0"/>
              <a:t>Image</a:t>
            </a:r>
          </a:p>
          <a:p>
            <a:pPr lvl="0"/>
            <a:endParaRPr lang="en-US" dirty="0"/>
          </a:p>
          <a:p>
            <a:pPr lvl="0"/>
            <a:endParaRPr lang="en-US" dirty="0"/>
          </a:p>
        </p:txBody>
      </p:sp>
      <p:sp>
        <p:nvSpPr>
          <p:cNvPr id="5" name="Title 1"/>
          <p:cNvSpPr>
            <a:spLocks noGrp="1"/>
          </p:cNvSpPr>
          <p:nvPr>
            <p:ph type="title"/>
          </p:nvPr>
        </p:nvSpPr>
        <p:spPr>
          <a:xfrm>
            <a:off x="457200" y="76200"/>
            <a:ext cx="8305800" cy="1066800"/>
          </a:xfrm>
          <a:prstGeom prst="rect">
            <a:avLst/>
          </a:prstGeom>
        </p:spPr>
        <p:txBody>
          <a:bodyPr/>
          <a:lstStyle>
            <a:lvl1pPr>
              <a:spcBef>
                <a:spcPts val="0"/>
              </a:spcBef>
              <a:defRPr sz="3200" b="1" cap="none" baseline="0">
                <a:solidFill>
                  <a:schemeClr val="accent1"/>
                </a:solidFill>
                <a:latin typeface="+mj-lt"/>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A7071B9-EB1A-402D-B81F-FECCBDBC6863}" type="datetimeFigureOut">
              <a:rPr lang="en-US" smtClean="0"/>
              <a:pPr/>
              <a:t>9/5/2019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2807C8-9D03-4F05-809F-07CF3F2438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Footer Placeholder 1"/>
          <p:cNvSpPr>
            <a:spLocks noGrp="1"/>
          </p:cNvSpPr>
          <p:nvPr>
            <p:ph type="ftr" sz="quarter" idx="4294967295"/>
          </p:nvPr>
        </p:nvSpPr>
        <p:spPr>
          <a:xfrm>
            <a:off x="152400" y="6400800"/>
            <a:ext cx="3429000" cy="228600"/>
          </a:xfrm>
          <a:prstGeom prst="rect">
            <a:avLst/>
          </a:prstGeom>
        </p:spPr>
        <p:txBody>
          <a:bodyPr/>
          <a:lstStyle>
            <a:lvl1pPr>
              <a:defRPr>
                <a:solidFill>
                  <a:schemeClr val="bg1"/>
                </a:solidFill>
              </a:defRPr>
            </a:lvl1pPr>
          </a:lstStyle>
          <a:p>
            <a:r>
              <a:rPr lang="en-US" sz="1000" dirty="0">
                <a:latin typeface="Arial Narrow" charset="0"/>
                <a:ea typeface="Arial Narrow" charset="0"/>
                <a:cs typeface="Arial Narrow" charset="0"/>
              </a:rPr>
              <a:t>For Financial Professional Use Only.  Not For Use With The Public.</a:t>
            </a:r>
          </a:p>
        </p:txBody>
      </p:sp>
    </p:spTree>
    <p:extLst>
      <p:ext uri="{BB962C8B-B14F-4D97-AF65-F5344CB8AC3E}">
        <p14:creationId xmlns:p14="http://schemas.microsoft.com/office/powerpoint/2010/main" val="20849696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838200"/>
          </a:xfrm>
          <a:prstGeom prst="rect">
            <a:avLst/>
          </a:prstGeom>
        </p:spPr>
        <p:txBody>
          <a:bodyPr/>
          <a:lstStyle>
            <a:lvl1pPr>
              <a:defRPr lang="en-US" sz="3200" b="1" kern="1200" cap="none" spc="0" normalizeH="0" baseline="0" dirty="0">
                <a:solidFill>
                  <a:srgbClr val="002060"/>
                </a:solidFill>
                <a:latin typeface="PrudentialModern SemCond" pitchFamily="2"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8834625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AB4C91F-6B27-4DC1-860A-20374FA79A46}"/>
              </a:ext>
            </a:extLst>
          </p:cNvPr>
          <p:cNvSpPr>
            <a:spLocks noGrp="1"/>
          </p:cNvSpPr>
          <p:nvPr>
            <p:ph type="dt" sz="half" idx="10"/>
          </p:nvPr>
        </p:nvSpPr>
        <p:spPr/>
        <p:txBody>
          <a:bodyPr/>
          <a:lstStyle>
            <a:lvl1pPr>
              <a:defRPr/>
            </a:lvl1pPr>
          </a:lstStyle>
          <a:p>
            <a:pPr>
              <a:defRPr/>
            </a:pPr>
            <a:fld id="{BA7463AC-B678-4FF8-9A39-E9F63C3D932B}" type="datetimeFigureOut">
              <a:rPr lang="en-US"/>
              <a:pPr>
                <a:defRPr/>
              </a:pPr>
              <a:t>9/5/2019</a:t>
            </a:fld>
            <a:endParaRPr lang="en-US" dirty="0"/>
          </a:p>
        </p:txBody>
      </p:sp>
      <p:sp>
        <p:nvSpPr>
          <p:cNvPr id="5" name="Footer Placeholder 4">
            <a:extLst>
              <a:ext uri="{FF2B5EF4-FFF2-40B4-BE49-F238E27FC236}">
                <a16:creationId xmlns:a16="http://schemas.microsoft.com/office/drawing/2014/main" id="{AF03C5E7-301E-435E-BDEE-1B88F82A9A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C97FA2-CC34-419E-A3C0-0516C8FC9E00}"/>
              </a:ext>
            </a:extLst>
          </p:cNvPr>
          <p:cNvSpPr>
            <a:spLocks noGrp="1"/>
          </p:cNvSpPr>
          <p:nvPr>
            <p:ph type="sldNum" sz="quarter" idx="12"/>
          </p:nvPr>
        </p:nvSpPr>
        <p:spPr/>
        <p:txBody>
          <a:bodyPr/>
          <a:lstStyle>
            <a:lvl1pPr>
              <a:defRPr/>
            </a:lvl1pPr>
          </a:lstStyle>
          <a:p>
            <a:pPr>
              <a:defRPr/>
            </a:pPr>
            <a:fld id="{264E6CA2-F10A-49AD-9710-144D6274D83E}" type="slidenum">
              <a:rPr lang="en-US" altLang="en-US"/>
              <a:pPr>
                <a:defRPr/>
              </a:pPr>
              <a:t>‹#›</a:t>
            </a:fld>
            <a:endParaRPr lang="en-US" altLang="en-US"/>
          </a:p>
        </p:txBody>
      </p:sp>
    </p:spTree>
    <p:extLst>
      <p:ext uri="{BB962C8B-B14F-4D97-AF65-F5344CB8AC3E}">
        <p14:creationId xmlns:p14="http://schemas.microsoft.com/office/powerpoint/2010/main" val="99504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txBox="1">
            <a:spLocks/>
          </p:cNvSpPr>
          <p:nvPr/>
        </p:nvSpPr>
        <p:spPr>
          <a:xfrm>
            <a:off x="2514600" y="6400802"/>
            <a:ext cx="4114800" cy="30479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Slide [</a:t>
            </a:r>
            <a:fld id="{363D259C-20D9-452F-B959-6BDF348C78E9}" type="slidenum">
              <a:rPr kumimoji="0" lang="en-US" sz="1000" b="1" i="0" u="none" strike="noStrike" kern="1200" cap="none" spc="0" normalizeH="0" baseline="0" noProof="0" smtClean="0">
                <a:ln>
                  <a:noFill/>
                </a:ln>
                <a:solidFill>
                  <a:schemeClr val="bg1"/>
                </a:solidFill>
                <a:effectLst/>
                <a:uLnTx/>
                <a:uFillTx/>
                <a:latin typeface="+mj-lt"/>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kumimoji="0" lang="en-US" sz="1000" b="1" i="0" u="none" strike="noStrike" kern="1200" cap="none" spc="0" normalizeH="0" baseline="0" noProof="0" dirty="0">
                <a:ln>
                  <a:noFill/>
                </a:ln>
                <a:solidFill>
                  <a:schemeClr val="bg1"/>
                </a:solidFill>
                <a:effectLst/>
                <a:uLnTx/>
                <a:uFillTx/>
                <a:latin typeface="+mj-lt"/>
                <a:ea typeface="+mn-ea"/>
                <a:cs typeface="Arial" pitchFamily="34" charset="0"/>
              </a:rPr>
              <a:t>] of [36]</a:t>
            </a:r>
          </a:p>
        </p:txBody>
      </p:sp>
    </p:spTree>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2" r:id="rId4"/>
    <p:sldLayoutId id="2147483654" r:id="rId5"/>
    <p:sldLayoutId id="2147483655" r:id="rId6"/>
    <p:sldLayoutId id="2147483656" r:id="rId7"/>
    <p:sldLayoutId id="2147483669" r:id="rId8"/>
  </p:sldLayoutIdLst>
  <p:txStyles>
    <p:title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CC0151A-EDD7-46AC-957E-6B2454D46B8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694C1D3-4DDE-4671-A4AA-F236FF98456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8DFC7A-ECAD-4FA8-87CF-116036ED178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D159E0-34EE-418B-804B-834BF3371A91}" type="datetimeFigureOut">
              <a:rPr lang="en-US"/>
              <a:pPr>
                <a:defRPr/>
              </a:pPr>
              <a:t>9/5/2019</a:t>
            </a:fld>
            <a:endParaRPr lang="en-US" dirty="0"/>
          </a:p>
        </p:txBody>
      </p:sp>
      <p:sp>
        <p:nvSpPr>
          <p:cNvPr id="5" name="Footer Placeholder 4">
            <a:extLst>
              <a:ext uri="{FF2B5EF4-FFF2-40B4-BE49-F238E27FC236}">
                <a16:creationId xmlns:a16="http://schemas.microsoft.com/office/drawing/2014/main" id="{0E99A90D-0BB8-4734-A738-A9F6042F322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AEBB746-6F34-4BEA-A0CC-61DCC859666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9A159A8-0FF0-4B24-BA92-DFB27F44BFC4}" type="slidenum">
              <a:rPr lang="en-US" altLang="en-US"/>
              <a:pPr>
                <a:defRPr/>
              </a:pPr>
              <a:t>‹#›</a:t>
            </a:fld>
            <a:endParaRPr lang="en-US" altLang="en-US"/>
          </a:p>
        </p:txBody>
      </p:sp>
    </p:spTree>
    <p:extLst>
      <p:ext uri="{BB962C8B-B14F-4D97-AF65-F5344CB8AC3E}">
        <p14:creationId xmlns:p14="http://schemas.microsoft.com/office/powerpoint/2010/main" val="108447790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retirementresearcher.com/dashboard/"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irs.gov/"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brokercheck.finra.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 Placeholder 4"/>
          <p:cNvSpPr txBox="1">
            <a:spLocks noChangeArrowheads="1"/>
          </p:cNvSpPr>
          <p:nvPr/>
        </p:nvSpPr>
        <p:spPr bwMode="auto">
          <a:xfrm>
            <a:off x="380999" y="4724400"/>
            <a:ext cx="79819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sz="12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[When presenting in AR, CA, OK, TX or IL, use the phrase “Insurance Sales Presentation.” In CA and AR, add License Number]</a:t>
            </a:r>
          </a:p>
        </p:txBody>
      </p:sp>
      <p:sp>
        <p:nvSpPr>
          <p:cNvPr id="7" name="Rectangle 6"/>
          <p:cNvSpPr/>
          <p:nvPr/>
        </p:nvSpPr>
        <p:spPr>
          <a:xfrm>
            <a:off x="381000" y="6504801"/>
            <a:ext cx="2619375" cy="246221"/>
          </a:xfrm>
          <a:prstGeom prst="rect">
            <a:avLst/>
          </a:prstGeom>
        </p:spPr>
        <p:txBody>
          <a:bodyPr wrap="square">
            <a:spAutoFit/>
          </a:bodyPr>
          <a:lstStyle/>
          <a:p>
            <a:pPr fontAlgn="t"/>
            <a:r>
              <a:rPr lang="en-US" sz="1000"/>
              <a:t>1003323-00007-00    </a:t>
            </a:r>
            <a:r>
              <a:rPr lang="en-US" sz="1000" dirty="0"/>
              <a:t>Ed. 9/2019</a:t>
            </a:r>
          </a:p>
        </p:txBody>
      </p:sp>
      <p:sp>
        <p:nvSpPr>
          <p:cNvPr id="4" name="Text Placeholder 4">
            <a:extLst>
              <a:ext uri="{FF2B5EF4-FFF2-40B4-BE49-F238E27FC236}">
                <a16:creationId xmlns:a16="http://schemas.microsoft.com/office/drawing/2014/main" id="{71EC5F07-B4F6-459A-AEB8-5098840804B2}"/>
              </a:ext>
            </a:extLst>
          </p:cNvPr>
          <p:cNvSpPr txBox="1">
            <a:spLocks noChangeArrowheads="1"/>
          </p:cNvSpPr>
          <p:nvPr/>
        </p:nvSpPr>
        <p:spPr bwMode="auto">
          <a:xfrm>
            <a:off x="5052061" y="6156156"/>
            <a:ext cx="233172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[Firm Logo(s)]</a:t>
            </a:r>
          </a:p>
        </p:txBody>
      </p:sp>
      <p:sp>
        <p:nvSpPr>
          <p:cNvPr id="5" name="Text Placeholder 4">
            <a:extLst>
              <a:ext uri="{FF2B5EF4-FFF2-40B4-BE49-F238E27FC236}">
                <a16:creationId xmlns:a16="http://schemas.microsoft.com/office/drawing/2014/main" id="{A469D669-2028-4F63-B3D3-3D9E51073F55}"/>
              </a:ext>
            </a:extLst>
          </p:cNvPr>
          <p:cNvSpPr txBox="1">
            <a:spLocks noChangeArrowheads="1"/>
          </p:cNvSpPr>
          <p:nvPr/>
        </p:nvSpPr>
        <p:spPr bwMode="auto">
          <a:xfrm>
            <a:off x="380999" y="5317167"/>
            <a:ext cx="842554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lvl="0">
              <a:buClr>
                <a:srgbClr val="C00000"/>
              </a:buClr>
              <a:defRPr/>
            </a:pPr>
            <a:r>
              <a:rPr lang="en-US" b="0" dirty="0">
                <a:solidFill>
                  <a:schemeClr val="tx1"/>
                </a:solidFill>
              </a:rPr>
              <a:t>Issued by Pruco Life Insurance Company and by Pruco Life Insurance Company of New Jersey</a:t>
            </a:r>
            <a:r>
              <a:rPr lang="en-US" b="0" dirty="0"/>
              <a:t>.</a:t>
            </a:r>
            <a:endParaRPr kumimoji="0" lang="en-US"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98174" y="1371601"/>
            <a:ext cx="8464826" cy="3962400"/>
          </a:xfrm>
        </p:spPr>
        <p:txBody>
          <a:bodyPr>
            <a:normAutofit/>
          </a:bodyPr>
          <a:lstStyle/>
          <a:p>
            <a:pPr algn="ctr"/>
            <a:r>
              <a:rPr lang="en-US" i="1" dirty="0"/>
              <a:t>	Prudential has defined </a:t>
            </a:r>
            <a:r>
              <a:rPr lang="en-US" i="1" dirty="0">
                <a:solidFill>
                  <a:srgbClr val="FF0000"/>
                </a:solidFill>
              </a:rPr>
              <a:t>The Retirement Red Zone </a:t>
            </a:r>
            <a:r>
              <a:rPr lang="en-US" i="1" dirty="0"/>
              <a:t>as the critical time period when you need a strategy for turning your savings into income that can last a lifetime. </a:t>
            </a:r>
          </a:p>
        </p:txBody>
      </p:sp>
      <p:sp>
        <p:nvSpPr>
          <p:cNvPr id="8" name="Title 7"/>
          <p:cNvSpPr>
            <a:spLocks noGrp="1"/>
          </p:cNvSpPr>
          <p:nvPr>
            <p:ph type="title"/>
          </p:nvPr>
        </p:nvSpPr>
        <p:spPr/>
        <p:txBody>
          <a:bodyPr/>
          <a:lstStyle/>
          <a:p>
            <a:r>
              <a:rPr lang="en-US" sz="3000" dirty="0"/>
              <a:t>What is </a:t>
            </a:r>
            <a:r>
              <a:rPr lang="en-US" sz="3000" dirty="0">
                <a:solidFill>
                  <a:srgbClr val="FF0000"/>
                </a:solidFill>
              </a:rPr>
              <a:t>The</a:t>
            </a:r>
            <a:r>
              <a:rPr lang="en-US" sz="3000" dirty="0"/>
              <a:t> </a:t>
            </a:r>
            <a:r>
              <a:rPr lang="en-US" sz="3000" dirty="0">
                <a:solidFill>
                  <a:srgbClr val="FF0000"/>
                </a:solidFill>
              </a:rPr>
              <a:t>Retirement Red Zone</a:t>
            </a:r>
            <a:r>
              <a:rPr lang="en-US" sz="3000" baseline="30000" dirty="0">
                <a:solidFill>
                  <a:srgbClr val="FF0000"/>
                </a:solidFill>
              </a:rPr>
              <a:t>®</a:t>
            </a:r>
            <a:r>
              <a:rPr lang="en-US" sz="3000" dirty="0">
                <a:solidFill>
                  <a:srgbClr val="FF0000"/>
                </a:solidFill>
              </a:rPr>
              <a:t>?</a:t>
            </a:r>
            <a:r>
              <a:rPr lang="en-US" sz="3000" dirty="0"/>
              <a:t> </a:t>
            </a:r>
          </a:p>
        </p:txBody>
      </p:sp>
    </p:spTree>
    <p:extLst>
      <p:ext uri="{BB962C8B-B14F-4D97-AF65-F5344CB8AC3E}">
        <p14:creationId xmlns:p14="http://schemas.microsoft.com/office/powerpoint/2010/main" val="32860028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dirty="0"/>
              <a:t>Understanding Today’s Retirement </a:t>
            </a:r>
            <a:br>
              <a:rPr lang="en-US" sz="3000" dirty="0"/>
            </a:br>
            <a:r>
              <a:rPr lang="en-US" sz="3000" dirty="0"/>
              <a:t>Income Challenges</a:t>
            </a:r>
          </a:p>
        </p:txBody>
      </p:sp>
      <p:sp>
        <p:nvSpPr>
          <p:cNvPr id="12" name="Oval 11"/>
          <p:cNvSpPr/>
          <p:nvPr/>
        </p:nvSpPr>
        <p:spPr>
          <a:xfrm>
            <a:off x="254536" y="1802334"/>
            <a:ext cx="2743200" cy="2743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2"/>
              </a:solidFill>
            </a:endParaRPr>
          </a:p>
        </p:txBody>
      </p:sp>
      <p:sp>
        <p:nvSpPr>
          <p:cNvPr id="13" name="TextBox 12"/>
          <p:cNvSpPr txBox="1"/>
          <p:nvPr/>
        </p:nvSpPr>
        <p:spPr>
          <a:xfrm>
            <a:off x="228600" y="2819989"/>
            <a:ext cx="2743200" cy="707886"/>
          </a:xfrm>
          <a:prstGeom prst="rect">
            <a:avLst/>
          </a:prstGeom>
          <a:noFill/>
        </p:spPr>
        <p:txBody>
          <a:bodyPr wrap="square" rtlCol="0" anchor="ctr">
            <a:spAutoFit/>
          </a:bodyPr>
          <a:lstStyle/>
          <a:p>
            <a:pPr algn="ctr"/>
            <a:r>
              <a:rPr lang="en-US" sz="2000" b="1" dirty="0">
                <a:solidFill>
                  <a:schemeClr val="accent2"/>
                </a:solidFill>
                <a:latin typeface="+mj-lt"/>
              </a:rPr>
              <a:t>Retirement Income: </a:t>
            </a:r>
          </a:p>
          <a:p>
            <a:pPr algn="ctr"/>
            <a:r>
              <a:rPr lang="en-US" sz="2000" b="1" dirty="0">
                <a:solidFill>
                  <a:schemeClr val="accent2"/>
                </a:solidFill>
                <a:latin typeface="+mj-lt"/>
              </a:rPr>
              <a:t>Yesterday and Today </a:t>
            </a:r>
          </a:p>
        </p:txBody>
      </p:sp>
      <p:sp>
        <p:nvSpPr>
          <p:cNvPr id="16" name="Oval 15"/>
          <p:cNvSpPr/>
          <p:nvPr/>
        </p:nvSpPr>
        <p:spPr>
          <a:xfrm>
            <a:off x="3188236" y="1802334"/>
            <a:ext cx="2743200" cy="2743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2"/>
              </a:solidFill>
            </a:endParaRPr>
          </a:p>
        </p:txBody>
      </p:sp>
      <p:sp>
        <p:nvSpPr>
          <p:cNvPr id="17" name="TextBox 16"/>
          <p:cNvSpPr txBox="1"/>
          <p:nvPr/>
        </p:nvSpPr>
        <p:spPr>
          <a:xfrm>
            <a:off x="3188236" y="2748431"/>
            <a:ext cx="2743200" cy="1015663"/>
          </a:xfrm>
          <a:prstGeom prst="rect">
            <a:avLst/>
          </a:prstGeom>
          <a:noFill/>
        </p:spPr>
        <p:txBody>
          <a:bodyPr wrap="square" rtlCol="0" anchor="ctr">
            <a:spAutoFit/>
          </a:bodyPr>
          <a:lstStyle/>
          <a:p>
            <a:pPr algn="ctr"/>
            <a:r>
              <a:rPr lang="en-US" sz="2000" b="1" dirty="0">
                <a:solidFill>
                  <a:srgbClr val="FF0000"/>
                </a:solidFill>
                <a:latin typeface="+mj-lt"/>
              </a:rPr>
              <a:t>Retirement Red Zone </a:t>
            </a:r>
            <a:r>
              <a:rPr lang="en-US" sz="2000" b="1" dirty="0">
                <a:solidFill>
                  <a:schemeClr val="accent2"/>
                </a:solidFill>
                <a:latin typeface="+mj-lt"/>
              </a:rPr>
              <a:t>Challenges to </a:t>
            </a:r>
          </a:p>
          <a:p>
            <a:pPr algn="ctr"/>
            <a:r>
              <a:rPr lang="en-US" sz="2000" b="1" dirty="0">
                <a:solidFill>
                  <a:schemeClr val="accent2"/>
                </a:solidFill>
                <a:latin typeface="+mj-lt"/>
              </a:rPr>
              <a:t>Your Income  </a:t>
            </a:r>
          </a:p>
        </p:txBody>
      </p:sp>
      <p:sp>
        <p:nvSpPr>
          <p:cNvPr id="19" name="Oval 18"/>
          <p:cNvSpPr/>
          <p:nvPr/>
        </p:nvSpPr>
        <p:spPr>
          <a:xfrm>
            <a:off x="6201507" y="1802334"/>
            <a:ext cx="2743200" cy="2743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2"/>
              </a:solidFill>
            </a:endParaRPr>
          </a:p>
        </p:txBody>
      </p:sp>
      <p:sp>
        <p:nvSpPr>
          <p:cNvPr id="20" name="TextBox 19"/>
          <p:cNvSpPr txBox="1"/>
          <p:nvPr/>
        </p:nvSpPr>
        <p:spPr>
          <a:xfrm>
            <a:off x="6248400" y="2666102"/>
            <a:ext cx="2590800" cy="1015663"/>
          </a:xfrm>
          <a:prstGeom prst="rect">
            <a:avLst/>
          </a:prstGeom>
          <a:noFill/>
        </p:spPr>
        <p:txBody>
          <a:bodyPr wrap="square" rtlCol="0" anchor="ctr">
            <a:spAutoFit/>
          </a:bodyPr>
          <a:lstStyle/>
          <a:p>
            <a:pPr algn="ctr"/>
            <a:r>
              <a:rPr lang="en-US" sz="2000" b="1" dirty="0">
                <a:solidFill>
                  <a:schemeClr val="accent2"/>
                </a:solidFill>
                <a:latin typeface="+mj-lt"/>
              </a:rPr>
              <a:t>Managing Your</a:t>
            </a:r>
          </a:p>
          <a:p>
            <a:pPr algn="ctr"/>
            <a:r>
              <a:rPr lang="en-US" sz="2000" b="1" dirty="0">
                <a:solidFill>
                  <a:srgbClr val="FF0000"/>
                </a:solidFill>
                <a:latin typeface="+mj-lt"/>
              </a:rPr>
              <a:t>Red Zone </a:t>
            </a:r>
            <a:r>
              <a:rPr lang="en-US" sz="2000" b="1" dirty="0">
                <a:solidFill>
                  <a:schemeClr val="accent2"/>
                </a:solidFill>
                <a:latin typeface="+mj-lt"/>
              </a:rPr>
              <a:t>Challenges</a:t>
            </a:r>
          </a:p>
        </p:txBody>
      </p:sp>
      <p:sp>
        <p:nvSpPr>
          <p:cNvPr id="2" name="Rectangle 1"/>
          <p:cNvSpPr/>
          <p:nvPr/>
        </p:nvSpPr>
        <p:spPr>
          <a:xfrm>
            <a:off x="517231" y="5091349"/>
            <a:ext cx="8321969" cy="830997"/>
          </a:xfrm>
          <a:prstGeom prst="rect">
            <a:avLst/>
          </a:prstGeom>
        </p:spPr>
        <p:txBody>
          <a:bodyPr wrap="square">
            <a:spAutoFit/>
          </a:bodyPr>
          <a:lstStyle/>
          <a:p>
            <a:r>
              <a:rPr lang="en-US" sz="1600" dirty="0"/>
              <a:t>Prudential Annuities is providing this workshop for informational or educational purposes only and does not provide investment advice or recommendations about managing or investing your retirement savings.</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534400" cy="1066800"/>
          </a:xfrm>
        </p:spPr>
        <p:txBody>
          <a:bodyPr/>
          <a:lstStyle/>
          <a:p>
            <a:r>
              <a:rPr lang="en-US" sz="3000" dirty="0"/>
              <a:t>Retirement Income – Yesterday and Today</a:t>
            </a:r>
          </a:p>
        </p:txBody>
      </p:sp>
      <p:grpSp>
        <p:nvGrpSpPr>
          <p:cNvPr id="2" name="Group 7"/>
          <p:cNvGrpSpPr/>
          <p:nvPr/>
        </p:nvGrpSpPr>
        <p:grpSpPr>
          <a:xfrm>
            <a:off x="457200" y="1600200"/>
            <a:ext cx="8077199" cy="3500747"/>
            <a:chOff x="457200" y="1600200"/>
            <a:chExt cx="8077199" cy="3500747"/>
          </a:xfrm>
        </p:grpSpPr>
        <p:pic>
          <p:nvPicPr>
            <p:cNvPr id="22" name="Picture 21" descr="slide 35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641350"/>
              <a:ext cx="4267200" cy="3459597"/>
            </a:xfrm>
            <a:prstGeom prst="rect">
              <a:avLst/>
            </a:prstGeom>
          </p:spPr>
        </p:pic>
        <p:pic>
          <p:nvPicPr>
            <p:cNvPr id="23" name="Picture 22" descr="slide 35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7200" y="1676400"/>
              <a:ext cx="4267199" cy="3421399"/>
            </a:xfrm>
            <a:prstGeom prst="rect">
              <a:avLst/>
            </a:prstGeom>
          </p:spPr>
        </p:pic>
        <p:sp>
          <p:nvSpPr>
            <p:cNvPr id="6" name="TextBox 5"/>
            <p:cNvSpPr txBox="1"/>
            <p:nvPr/>
          </p:nvSpPr>
          <p:spPr>
            <a:xfrm>
              <a:off x="1905000" y="1600200"/>
              <a:ext cx="1524000" cy="400110"/>
            </a:xfrm>
            <a:prstGeom prst="rect">
              <a:avLst/>
            </a:prstGeom>
            <a:solidFill>
              <a:schemeClr val="bg1"/>
            </a:solidFill>
          </p:spPr>
          <p:txBody>
            <a:bodyPr wrap="square" rtlCol="0">
              <a:spAutoFit/>
            </a:bodyPr>
            <a:lstStyle/>
            <a:p>
              <a:r>
                <a:rPr lang="en-US" sz="2000" b="1" dirty="0">
                  <a:solidFill>
                    <a:schemeClr val="accent1"/>
                  </a:solidFill>
                  <a:latin typeface="+mj-lt"/>
                  <a:ea typeface="Tahoma" pitchFamily="34" charset="0"/>
                  <a:cs typeface="Tahoma" pitchFamily="34" charset="0"/>
                </a:rPr>
                <a:t>Yesterday </a:t>
              </a:r>
            </a:p>
          </p:txBody>
        </p:sp>
        <p:sp>
          <p:nvSpPr>
            <p:cNvPr id="7" name="TextBox 6"/>
            <p:cNvSpPr txBox="1"/>
            <p:nvPr/>
          </p:nvSpPr>
          <p:spPr>
            <a:xfrm>
              <a:off x="4365522" y="1600200"/>
              <a:ext cx="4090219" cy="400110"/>
            </a:xfrm>
            <a:prstGeom prst="rect">
              <a:avLst/>
            </a:prstGeom>
            <a:solidFill>
              <a:schemeClr val="bg1"/>
            </a:solidFill>
          </p:spPr>
          <p:txBody>
            <a:bodyPr wrap="square" rtlCol="0">
              <a:spAutoFit/>
            </a:bodyPr>
            <a:lstStyle/>
            <a:p>
              <a:pPr algn="ctr"/>
              <a:r>
                <a:rPr lang="en-US" sz="2000" b="1" dirty="0">
                  <a:solidFill>
                    <a:schemeClr val="accent1"/>
                  </a:solidFill>
                  <a:latin typeface="+mj-lt"/>
                  <a:ea typeface="Tahoma" pitchFamily="34" charset="0"/>
                  <a:cs typeface="Tahoma" pitchFamily="34" charset="0"/>
                </a:rPr>
                <a:t>Today</a:t>
              </a: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8295" y="76200"/>
            <a:ext cx="8676861" cy="1066800"/>
          </a:xfrm>
        </p:spPr>
        <p:txBody>
          <a:bodyPr/>
          <a:lstStyle/>
          <a:p>
            <a:r>
              <a:rPr lang="en-US" sz="3000" dirty="0"/>
              <a:t>The Key Challenges You’ll Face in </a:t>
            </a:r>
            <a:br>
              <a:rPr lang="en-US" sz="3000" dirty="0"/>
            </a:br>
            <a:r>
              <a:rPr lang="en-US" sz="3000" dirty="0">
                <a:solidFill>
                  <a:srgbClr val="FF0000"/>
                </a:solidFill>
              </a:rPr>
              <a:t>The Retirement Red Zone </a:t>
            </a:r>
            <a:br>
              <a:rPr lang="en-US" sz="2800" dirty="0">
                <a:solidFill>
                  <a:srgbClr val="FF0000"/>
                </a:solidFill>
              </a:rPr>
            </a:br>
            <a:br>
              <a:rPr lang="en-US" sz="2800" dirty="0">
                <a:solidFill>
                  <a:srgbClr val="FF0000"/>
                </a:solidFill>
              </a:rPr>
            </a:br>
            <a:endParaRPr lang="en-US" sz="2800" dirty="0">
              <a:solidFill>
                <a:srgbClr val="FF0000"/>
              </a:solidFill>
            </a:endParaRPr>
          </a:p>
        </p:txBody>
      </p:sp>
      <p:sp>
        <p:nvSpPr>
          <p:cNvPr id="5" name="Content Placeholder 7"/>
          <p:cNvSpPr txBox="1">
            <a:spLocks/>
          </p:cNvSpPr>
          <p:nvPr/>
        </p:nvSpPr>
        <p:spPr>
          <a:xfrm>
            <a:off x="278295" y="1751786"/>
            <a:ext cx="8193130" cy="1169094"/>
          </a:xfrm>
          <a:prstGeom prst="rect">
            <a:avLst/>
          </a:prstGeom>
        </p:spPr>
        <p:txBody>
          <a:bodyPr>
            <a:normAutofit fontScale="85000" lnSpcReduction="20000"/>
          </a:bodyPr>
          <a:lstStyle>
            <a:lvl1pPr marL="342900" indent="-342900" algn="l" defTabSz="914400" rtl="0" eaLnBrk="1" latinLnBrk="0" hangingPunct="1">
              <a:spcBef>
                <a:spcPts val="600"/>
              </a:spcBef>
              <a:buClr>
                <a:schemeClr val="accent1"/>
              </a:buClr>
              <a:buFont typeface="Wingdings" pitchFamily="2" charset="2"/>
              <a:buNone/>
              <a:defRPr sz="2800" b="1" kern="120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82930" lvl="1">
              <a:lnSpc>
                <a:spcPct val="110000"/>
              </a:lnSpc>
            </a:pPr>
            <a:r>
              <a:rPr lang="en-US" sz="1800" dirty="0"/>
              <a:t>Market volatility</a:t>
            </a:r>
          </a:p>
          <a:p>
            <a:pPr marL="582930" lvl="1">
              <a:lnSpc>
                <a:spcPct val="110000"/>
              </a:lnSpc>
            </a:pPr>
            <a:r>
              <a:rPr lang="en-US" sz="1800" dirty="0"/>
              <a:t>Retiring in a down market</a:t>
            </a:r>
          </a:p>
          <a:p>
            <a:pPr marL="582930" lvl="1">
              <a:lnSpc>
                <a:spcPct val="110000"/>
              </a:lnSpc>
            </a:pPr>
            <a:r>
              <a:rPr lang="en-US" sz="1800" dirty="0"/>
              <a:t>Continued low interest rates</a:t>
            </a:r>
          </a:p>
          <a:p>
            <a:pPr marL="582930" lvl="1">
              <a:lnSpc>
                <a:spcPct val="110000"/>
              </a:lnSpc>
            </a:pPr>
            <a:r>
              <a:rPr lang="en-US" sz="1800" dirty="0"/>
              <a:t>Your reaction to market ups and downs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177" y="1152395"/>
            <a:ext cx="4532660" cy="5665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0952" y="3005727"/>
            <a:ext cx="4532660" cy="56658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7984" y="4448847"/>
            <a:ext cx="4532660" cy="566582"/>
          </a:xfrm>
          <a:prstGeom prst="rect">
            <a:avLst/>
          </a:prstGeom>
        </p:spPr>
      </p:pic>
      <p:sp>
        <p:nvSpPr>
          <p:cNvPr id="9" name="Content Placeholder 7"/>
          <p:cNvSpPr txBox="1">
            <a:spLocks/>
          </p:cNvSpPr>
          <p:nvPr/>
        </p:nvSpPr>
        <p:spPr>
          <a:xfrm>
            <a:off x="293895" y="3605118"/>
            <a:ext cx="2607175" cy="662240"/>
          </a:xfrm>
          <a:prstGeom prst="rect">
            <a:avLst/>
          </a:prstGeom>
        </p:spPr>
        <p:txBody>
          <a:bodyPr>
            <a:normAutofit/>
          </a:bodyPr>
          <a:lstStyle>
            <a:lvl1pPr marL="342900" indent="-342900" algn="l" defTabSz="914400" rtl="0" eaLnBrk="1" latinLnBrk="0" hangingPunct="1">
              <a:spcBef>
                <a:spcPts val="600"/>
              </a:spcBef>
              <a:buClr>
                <a:schemeClr val="accent1"/>
              </a:buClr>
              <a:buFont typeface="Wingdings" pitchFamily="2" charset="2"/>
              <a:buNone/>
              <a:defRPr sz="2800" b="1" kern="120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82930" lvl="1"/>
            <a:r>
              <a:rPr lang="en-US" sz="1500" dirty="0"/>
              <a:t>Inflation</a:t>
            </a:r>
          </a:p>
          <a:p>
            <a:pPr marL="582930" lvl="1"/>
            <a:r>
              <a:rPr lang="en-US" sz="1500" dirty="0"/>
              <a:t>Healthcare costs </a:t>
            </a:r>
          </a:p>
        </p:txBody>
      </p:sp>
      <p:sp>
        <p:nvSpPr>
          <p:cNvPr id="10" name="Content Placeholder 7"/>
          <p:cNvSpPr txBox="1">
            <a:spLocks/>
          </p:cNvSpPr>
          <p:nvPr/>
        </p:nvSpPr>
        <p:spPr>
          <a:xfrm>
            <a:off x="293895" y="5047253"/>
            <a:ext cx="5058690" cy="810851"/>
          </a:xfrm>
          <a:prstGeom prst="rect">
            <a:avLst/>
          </a:prstGeom>
        </p:spPr>
        <p:txBody>
          <a:bodyPr>
            <a:noAutofit/>
          </a:bodyPr>
          <a:lstStyle>
            <a:lvl1pPr marL="342900" indent="-342900" algn="l" defTabSz="914400" rtl="0" eaLnBrk="1" latinLnBrk="0" hangingPunct="1">
              <a:spcBef>
                <a:spcPts val="600"/>
              </a:spcBef>
              <a:buClr>
                <a:schemeClr val="accent1"/>
              </a:buClr>
              <a:buFont typeface="Wingdings" pitchFamily="2" charset="2"/>
              <a:buNone/>
              <a:defRPr sz="2800" b="1" kern="120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82930" lvl="1"/>
            <a:r>
              <a:rPr lang="en-US" sz="1500" dirty="0"/>
              <a:t>Outliving your savings</a:t>
            </a:r>
          </a:p>
          <a:p>
            <a:pPr marL="582930" lvl="1"/>
            <a:r>
              <a:rPr lang="en-US" sz="1500" dirty="0"/>
              <a:t>Determining how much to withdraw each year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7058025" cy="2743200"/>
          </a:xfrm>
        </p:spPr>
        <p:txBody>
          <a:bodyPr>
            <a:normAutofit/>
          </a:bodyPr>
          <a:lstStyle/>
          <a:p>
            <a:r>
              <a:rPr lang="en-US" sz="2400" dirty="0">
                <a:solidFill>
                  <a:schemeClr val="accent1">
                    <a:lumMod val="90000"/>
                    <a:lumOff val="10000"/>
                  </a:schemeClr>
                </a:solidFill>
              </a:rPr>
              <a:t>	Since 1945:</a:t>
            </a:r>
          </a:p>
          <a:p>
            <a:pPr lvl="1"/>
            <a:r>
              <a:rPr lang="en-US" dirty="0">
                <a:solidFill>
                  <a:schemeClr val="accent1">
                    <a:lumMod val="90000"/>
                    <a:lumOff val="10000"/>
                  </a:schemeClr>
                </a:solidFill>
              </a:rPr>
              <a:t>There have been 15 separate bear markets</a:t>
            </a:r>
            <a:endParaRPr lang="en-US" baseline="30000" dirty="0">
              <a:solidFill>
                <a:schemeClr val="accent1">
                  <a:lumMod val="90000"/>
                  <a:lumOff val="10000"/>
                </a:schemeClr>
              </a:solidFill>
            </a:endParaRPr>
          </a:p>
          <a:p>
            <a:pPr lvl="1"/>
            <a:r>
              <a:rPr lang="en-US" dirty="0">
                <a:solidFill>
                  <a:schemeClr val="accent1">
                    <a:lumMod val="90000"/>
                    <a:lumOff val="10000"/>
                  </a:schemeClr>
                </a:solidFill>
              </a:rPr>
              <a:t>Only 3 of these bear markets produced losses exceeding 40%</a:t>
            </a:r>
          </a:p>
          <a:p>
            <a:pPr lvl="1"/>
            <a:r>
              <a:rPr lang="en-US" dirty="0">
                <a:solidFill>
                  <a:schemeClr val="accent1">
                    <a:lumMod val="90000"/>
                    <a:lumOff val="10000"/>
                  </a:schemeClr>
                </a:solidFill>
              </a:rPr>
              <a:t>The median drop in stocks was 26%</a:t>
            </a:r>
          </a:p>
        </p:txBody>
      </p:sp>
      <p:sp>
        <p:nvSpPr>
          <p:cNvPr id="3" name="Title 2"/>
          <p:cNvSpPr>
            <a:spLocks noGrp="1"/>
          </p:cNvSpPr>
          <p:nvPr>
            <p:ph type="title"/>
          </p:nvPr>
        </p:nvSpPr>
        <p:spPr/>
        <p:txBody>
          <a:bodyPr/>
          <a:lstStyle/>
          <a:p>
            <a:r>
              <a:rPr lang="en-US" sz="3000" dirty="0"/>
              <a:t>Market Trends</a:t>
            </a:r>
            <a:br>
              <a:rPr lang="en-US" dirty="0"/>
            </a:br>
            <a:endParaRPr lang="en-US" dirty="0"/>
          </a:p>
        </p:txBody>
      </p:sp>
      <p:sp>
        <p:nvSpPr>
          <p:cNvPr id="4" name="TextBox 3"/>
          <p:cNvSpPr txBox="1"/>
          <p:nvPr/>
        </p:nvSpPr>
        <p:spPr>
          <a:xfrm>
            <a:off x="248360" y="1219200"/>
            <a:ext cx="8995027" cy="400110"/>
          </a:xfrm>
          <a:prstGeom prst="rect">
            <a:avLst/>
          </a:prstGeom>
          <a:solidFill>
            <a:schemeClr val="accent1">
              <a:lumMod val="90000"/>
              <a:lumOff val="10000"/>
            </a:schemeClr>
          </a:solidFill>
        </p:spPr>
        <p:txBody>
          <a:bodyPr wrap="none" rtlCol="0">
            <a:spAutoFit/>
          </a:bodyPr>
          <a:lstStyle/>
          <a:p>
            <a:r>
              <a:rPr lang="en-US" sz="2000" b="1" dirty="0">
                <a:solidFill>
                  <a:schemeClr val="bg1"/>
                </a:solidFill>
              </a:rPr>
              <a:t>Market Trends: One of the most important factors to portfolio longevity</a:t>
            </a:r>
          </a:p>
        </p:txBody>
      </p:sp>
      <p:sp>
        <p:nvSpPr>
          <p:cNvPr id="5" name="TextBox 4"/>
          <p:cNvSpPr txBox="1"/>
          <p:nvPr/>
        </p:nvSpPr>
        <p:spPr>
          <a:xfrm>
            <a:off x="784499" y="1905000"/>
            <a:ext cx="8065028" cy="400110"/>
          </a:xfrm>
          <a:prstGeom prst="rect">
            <a:avLst/>
          </a:prstGeom>
          <a:solidFill>
            <a:schemeClr val="accent1">
              <a:lumMod val="90000"/>
              <a:lumOff val="10000"/>
            </a:schemeClr>
          </a:solidFill>
        </p:spPr>
        <p:txBody>
          <a:bodyPr wrap="none" rtlCol="0">
            <a:spAutoFit/>
          </a:bodyPr>
          <a:lstStyle/>
          <a:p>
            <a:r>
              <a:rPr lang="en-US" sz="2000" b="1" dirty="0">
                <a:solidFill>
                  <a:srgbClr val="FFC000"/>
                </a:solidFill>
              </a:rPr>
              <a:t>On average, retirees will likely face a bear market every 3.5 years</a:t>
            </a:r>
            <a:endParaRPr lang="en-US" b="1" dirty="0">
              <a:solidFill>
                <a:srgbClr val="FFC000"/>
              </a:solidFill>
            </a:endParaRPr>
          </a:p>
        </p:txBody>
      </p:sp>
      <p:sp>
        <p:nvSpPr>
          <p:cNvPr id="6" name="TextBox 5"/>
          <p:cNvSpPr txBox="1"/>
          <p:nvPr/>
        </p:nvSpPr>
        <p:spPr>
          <a:xfrm>
            <a:off x="214417" y="5599637"/>
            <a:ext cx="8715166" cy="276999"/>
          </a:xfrm>
          <a:prstGeom prst="rect">
            <a:avLst/>
          </a:prstGeom>
          <a:noFill/>
        </p:spPr>
        <p:txBody>
          <a:bodyPr wrap="square" rtlCol="0">
            <a:spAutoFit/>
          </a:bodyPr>
          <a:lstStyle/>
          <a:p>
            <a:r>
              <a:rPr lang="en-US" sz="1200" dirty="0">
                <a:solidFill>
                  <a:srgbClr val="4A4A4C"/>
                </a:solidFill>
                <a:latin typeface="Arial Narrow" panose="020B0606020202030204" pitchFamily="34" charset="0"/>
              </a:rPr>
              <a:t>Source: Bloomberg.com, Ben Carlson: </a:t>
            </a:r>
            <a:r>
              <a:rPr lang="en-US" sz="1200" i="1" dirty="0">
                <a:solidFill>
                  <a:srgbClr val="4A4A4C"/>
                </a:solidFill>
                <a:latin typeface="Arial Narrow" panose="020B0606020202030204" pitchFamily="34" charset="0"/>
              </a:rPr>
              <a:t>Prepare for the Next Bear Market in Stocks</a:t>
            </a:r>
            <a:r>
              <a:rPr lang="en-US" sz="1200" dirty="0">
                <a:solidFill>
                  <a:srgbClr val="4A4A4C"/>
                </a:solidFill>
                <a:latin typeface="Arial Narrow" panose="020B0606020202030204" pitchFamily="34" charset="0"/>
              </a:rPr>
              <a:t>, January 10, 2018</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060" y="-11152"/>
            <a:ext cx="3657600" cy="457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89459824"/>
              </p:ext>
            </p:extLst>
          </p:nvPr>
        </p:nvGraphicFramePr>
        <p:xfrm>
          <a:off x="101100" y="1945073"/>
          <a:ext cx="9116568"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42782" y="5657105"/>
            <a:ext cx="8382000" cy="415498"/>
          </a:xfrm>
          <a:prstGeom prst="rect">
            <a:avLst/>
          </a:prstGeom>
        </p:spPr>
        <p:txBody>
          <a:bodyPr wrap="square">
            <a:spAutoFit/>
          </a:bodyPr>
          <a:lstStyle/>
          <a:p>
            <a:r>
              <a:rPr lang="en-US" sz="1050" b="0" dirty="0">
                <a:solidFill>
                  <a:schemeClr val="accent5">
                    <a:lumMod val="75000"/>
                  </a:schemeClr>
                </a:solidFill>
                <a:latin typeface="Arial Narrow" pitchFamily="34" charset="0"/>
              </a:rPr>
              <a:t>Source: Yahoo Finance, 2018. Market returns represented by S&amp;P 500 Price Return Index. Returns assume no reinvestment of dividends and reflect calendar year returns, not peak to trough. Past performance is not indicative of future returns.</a:t>
            </a:r>
          </a:p>
        </p:txBody>
      </p:sp>
      <p:graphicFrame>
        <p:nvGraphicFramePr>
          <p:cNvPr id="7" name="Table 6"/>
          <p:cNvGraphicFramePr>
            <a:graphicFrameLocks noGrp="1"/>
          </p:cNvGraphicFramePr>
          <p:nvPr>
            <p:extLst>
              <p:ext uri="{D42A27DB-BD31-4B8C-83A1-F6EECF244321}">
                <p14:modId xmlns:p14="http://schemas.microsoft.com/office/powerpoint/2010/main" val="1667591879"/>
              </p:ext>
            </p:extLst>
          </p:nvPr>
        </p:nvGraphicFramePr>
        <p:xfrm>
          <a:off x="187342" y="5069273"/>
          <a:ext cx="8815932" cy="512064"/>
        </p:xfrm>
        <a:graphic>
          <a:graphicData uri="http://schemas.openxmlformats.org/drawingml/2006/table">
            <a:tbl>
              <a:tblPr>
                <a:effectLst/>
                <a:tableStyleId>{5C22544A-7EE6-4342-B048-85BDC9FD1C3A}</a:tableStyleId>
              </a:tblPr>
              <a:tblGrid>
                <a:gridCol w="924660">
                  <a:extLst>
                    <a:ext uri="{9D8B030D-6E8A-4147-A177-3AD203B41FA5}">
                      <a16:colId xmlns:a16="http://schemas.microsoft.com/office/drawing/2014/main" val="20000"/>
                    </a:ext>
                  </a:extLst>
                </a:gridCol>
                <a:gridCol w="530352">
                  <a:extLst>
                    <a:ext uri="{9D8B030D-6E8A-4147-A177-3AD203B41FA5}">
                      <a16:colId xmlns:a16="http://schemas.microsoft.com/office/drawing/2014/main" val="20004"/>
                    </a:ext>
                  </a:extLst>
                </a:gridCol>
                <a:gridCol w="530352">
                  <a:extLst>
                    <a:ext uri="{9D8B030D-6E8A-4147-A177-3AD203B41FA5}">
                      <a16:colId xmlns:a16="http://schemas.microsoft.com/office/drawing/2014/main" val="20005"/>
                    </a:ext>
                  </a:extLst>
                </a:gridCol>
                <a:gridCol w="521208">
                  <a:extLst>
                    <a:ext uri="{9D8B030D-6E8A-4147-A177-3AD203B41FA5}">
                      <a16:colId xmlns:a16="http://schemas.microsoft.com/office/drawing/2014/main" val="20006"/>
                    </a:ext>
                  </a:extLst>
                </a:gridCol>
                <a:gridCol w="521208">
                  <a:extLst>
                    <a:ext uri="{9D8B030D-6E8A-4147-A177-3AD203B41FA5}">
                      <a16:colId xmlns:a16="http://schemas.microsoft.com/office/drawing/2014/main" val="20007"/>
                    </a:ext>
                  </a:extLst>
                </a:gridCol>
                <a:gridCol w="530352">
                  <a:extLst>
                    <a:ext uri="{9D8B030D-6E8A-4147-A177-3AD203B41FA5}">
                      <a16:colId xmlns:a16="http://schemas.microsoft.com/office/drawing/2014/main" val="20008"/>
                    </a:ext>
                  </a:extLst>
                </a:gridCol>
                <a:gridCol w="521208">
                  <a:extLst>
                    <a:ext uri="{9D8B030D-6E8A-4147-A177-3AD203B41FA5}">
                      <a16:colId xmlns:a16="http://schemas.microsoft.com/office/drawing/2014/main" val="20009"/>
                    </a:ext>
                  </a:extLst>
                </a:gridCol>
                <a:gridCol w="530352">
                  <a:extLst>
                    <a:ext uri="{9D8B030D-6E8A-4147-A177-3AD203B41FA5}">
                      <a16:colId xmlns:a16="http://schemas.microsoft.com/office/drawing/2014/main" val="20010"/>
                    </a:ext>
                  </a:extLst>
                </a:gridCol>
                <a:gridCol w="521208">
                  <a:extLst>
                    <a:ext uri="{9D8B030D-6E8A-4147-A177-3AD203B41FA5}">
                      <a16:colId xmlns:a16="http://schemas.microsoft.com/office/drawing/2014/main" val="20011"/>
                    </a:ext>
                  </a:extLst>
                </a:gridCol>
                <a:gridCol w="530352">
                  <a:extLst>
                    <a:ext uri="{9D8B030D-6E8A-4147-A177-3AD203B41FA5}">
                      <a16:colId xmlns:a16="http://schemas.microsoft.com/office/drawing/2014/main" val="20012"/>
                    </a:ext>
                  </a:extLst>
                </a:gridCol>
                <a:gridCol w="521208">
                  <a:extLst>
                    <a:ext uri="{9D8B030D-6E8A-4147-A177-3AD203B41FA5}">
                      <a16:colId xmlns:a16="http://schemas.microsoft.com/office/drawing/2014/main" val="20013"/>
                    </a:ext>
                  </a:extLst>
                </a:gridCol>
                <a:gridCol w="530352">
                  <a:extLst>
                    <a:ext uri="{9D8B030D-6E8A-4147-A177-3AD203B41FA5}">
                      <a16:colId xmlns:a16="http://schemas.microsoft.com/office/drawing/2014/main" val="20014"/>
                    </a:ext>
                  </a:extLst>
                </a:gridCol>
                <a:gridCol w="530352">
                  <a:extLst>
                    <a:ext uri="{9D8B030D-6E8A-4147-A177-3AD203B41FA5}">
                      <a16:colId xmlns:a16="http://schemas.microsoft.com/office/drawing/2014/main" val="20015"/>
                    </a:ext>
                  </a:extLst>
                </a:gridCol>
                <a:gridCol w="521208">
                  <a:extLst>
                    <a:ext uri="{9D8B030D-6E8A-4147-A177-3AD203B41FA5}">
                      <a16:colId xmlns:a16="http://schemas.microsoft.com/office/drawing/2014/main" val="20016"/>
                    </a:ext>
                  </a:extLst>
                </a:gridCol>
                <a:gridCol w="530352">
                  <a:extLst>
                    <a:ext uri="{9D8B030D-6E8A-4147-A177-3AD203B41FA5}">
                      <a16:colId xmlns:a16="http://schemas.microsoft.com/office/drawing/2014/main" val="2156003094"/>
                    </a:ext>
                  </a:extLst>
                </a:gridCol>
                <a:gridCol w="521208">
                  <a:extLst>
                    <a:ext uri="{9D8B030D-6E8A-4147-A177-3AD203B41FA5}">
                      <a16:colId xmlns:a16="http://schemas.microsoft.com/office/drawing/2014/main" val="171344834"/>
                    </a:ext>
                  </a:extLst>
                </a:gridCol>
              </a:tblGrid>
              <a:tr h="256032">
                <a:tc>
                  <a:txBody>
                    <a:bodyPr/>
                    <a:lstStyle/>
                    <a:p>
                      <a:pPr marL="52388" indent="0" algn="l"/>
                      <a:r>
                        <a:rPr lang="en-US" sz="1150" b="1" spc="-20" dirty="0">
                          <a:solidFill>
                            <a:srgbClr val="0070C0"/>
                          </a:solidFill>
                          <a:effectLst/>
                          <a:latin typeface="Arial Narrow" pitchFamily="34" charset="0"/>
                        </a:rPr>
                        <a:t>S&amp;P</a:t>
                      </a:r>
                      <a:r>
                        <a:rPr lang="en-US" sz="1150" b="1" spc="-20" baseline="0" dirty="0">
                          <a:solidFill>
                            <a:srgbClr val="0070C0"/>
                          </a:solidFill>
                          <a:effectLst/>
                          <a:latin typeface="Arial Narrow" pitchFamily="34" charset="0"/>
                        </a:rPr>
                        <a:t> High Date</a:t>
                      </a:r>
                      <a:endParaRPr lang="en-US" sz="1150" b="1" spc="-20" dirty="0">
                        <a:solidFill>
                          <a:srgbClr val="0070C0"/>
                        </a:solidFill>
                        <a:effectLst/>
                        <a:latin typeface="Arial Narrow" pitchFamily="34" charset="0"/>
                      </a:endParaRPr>
                    </a:p>
                  </a:txBody>
                  <a:tcPr marL="0" marR="0" marT="0" marB="0" anchor="ctr">
                    <a:lnL w="635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12/31</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12/30</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12/14</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12/15</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10/9</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1/3</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12/28</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12/29</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4/29</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9/14</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12/31</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12/29</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5/21</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12/13</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12/18</a:t>
                      </a:r>
                    </a:p>
                  </a:txBody>
                  <a:tcPr marL="0" marR="0" marT="0" marB="0" anchor="ctr">
                    <a:lnL w="3175" cap="flat" cmpd="sng" algn="ctr">
                      <a:solidFill>
                        <a:schemeClr val="tx1">
                          <a:lumMod val="75000"/>
                          <a:lumOff val="2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56032">
                <a:tc>
                  <a:txBody>
                    <a:bodyPr/>
                    <a:lstStyle/>
                    <a:p>
                      <a:pPr marL="52388" indent="0" algn="l"/>
                      <a:r>
                        <a:rPr lang="en-US" sz="1150" b="1" spc="-20" dirty="0">
                          <a:solidFill>
                            <a:srgbClr val="C00000"/>
                          </a:solidFill>
                          <a:effectLst/>
                          <a:latin typeface="Arial Narrow" pitchFamily="34" charset="0"/>
                        </a:rPr>
                        <a:t>S&amp;P Low Date</a:t>
                      </a:r>
                    </a:p>
                  </a:txBody>
                  <a:tcPr marL="0" marR="0" marT="0" marB="0" anchor="ctr">
                    <a:lnL w="6350" cap="flat" cmpd="sng" algn="ctr">
                      <a:no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3/11</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8/12</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4/20</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6/13</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3/5</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11/20</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3/9</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7/2</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10/3</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1/3</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1/2</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2/3</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8/25</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2/11</a:t>
                      </a:r>
                    </a:p>
                  </a:txBody>
                  <a:tcPr marL="0" marR="0" marT="0" marB="0"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spc="-20" dirty="0">
                          <a:solidFill>
                            <a:schemeClr val="tx1">
                              <a:lumMod val="75000"/>
                              <a:lumOff val="25000"/>
                            </a:schemeClr>
                          </a:solidFill>
                          <a:effectLst/>
                          <a:latin typeface="Arial Narrow" pitchFamily="34" charset="0"/>
                        </a:rPr>
                        <a:t>1/3</a:t>
                      </a:r>
                    </a:p>
                  </a:txBody>
                  <a:tcPr marL="0" marR="0" marT="0" marB="0" anchor="ctr">
                    <a:lnL w="3175" cap="flat" cmpd="sng" algn="ctr">
                      <a:solidFill>
                        <a:schemeClr val="tx1">
                          <a:lumMod val="75000"/>
                          <a:lumOff val="2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324972" y="342018"/>
            <a:ext cx="8323728" cy="964651"/>
          </a:xfrm>
          <a:prstGeom prst="rect">
            <a:avLst/>
          </a:prstGeom>
          <a:noFill/>
        </p:spPr>
        <p:txBody>
          <a:bodyPr wrap="square" lIns="101882" tIns="50941" rIns="101882" bIns="50941" rtlCol="0">
            <a:spAutoFit/>
          </a:bodyPr>
          <a:lstStyle/>
          <a:p>
            <a:r>
              <a:rPr lang="en-US" sz="3200" b="1" dirty="0">
                <a:solidFill>
                  <a:schemeClr val="accent1"/>
                </a:solidFill>
              </a:rPr>
              <a:t>Increased Volatility: The New Normal?</a:t>
            </a:r>
          </a:p>
          <a:p>
            <a:pPr>
              <a:tabLst>
                <a:tab pos="4681538" algn="l"/>
              </a:tabLst>
            </a:pPr>
            <a:r>
              <a:rPr lang="en-US" sz="2400" b="0" dirty="0">
                <a:solidFill>
                  <a:srgbClr val="0070C0"/>
                </a:solidFill>
              </a:rPr>
              <a:t>S&amp;P 500</a:t>
            </a:r>
            <a:r>
              <a:rPr lang="en-US" sz="2400" b="0" baseline="30000" dirty="0">
                <a:solidFill>
                  <a:srgbClr val="0070C0"/>
                </a:solidFill>
              </a:rPr>
              <a:t>®</a:t>
            </a:r>
            <a:r>
              <a:rPr lang="en-US" sz="2400" b="0" dirty="0">
                <a:solidFill>
                  <a:srgbClr val="0070C0"/>
                </a:solidFill>
              </a:rPr>
              <a:t> Index Volatility: Last 15 years</a:t>
            </a:r>
          </a:p>
        </p:txBody>
      </p:sp>
      <p:sp>
        <p:nvSpPr>
          <p:cNvPr id="14" name="TextBox 13"/>
          <p:cNvSpPr txBox="1"/>
          <p:nvPr/>
        </p:nvSpPr>
        <p:spPr>
          <a:xfrm>
            <a:off x="5752316" y="3362326"/>
            <a:ext cx="533400" cy="249299"/>
          </a:xfrm>
          <a:prstGeom prst="rect">
            <a:avLst/>
          </a:prstGeom>
          <a:noFill/>
        </p:spPr>
        <p:txBody>
          <a:bodyPr wrap="square" rtlCol="0">
            <a:spAutoFit/>
          </a:bodyPr>
          <a:lstStyle/>
          <a:p>
            <a:pPr algn="ctr">
              <a:lnSpc>
                <a:spcPct val="85000"/>
              </a:lnSpc>
            </a:pPr>
            <a:r>
              <a:rPr lang="en-US" sz="1200" b="1" dirty="0">
                <a:solidFill>
                  <a:schemeClr val="accent5">
                    <a:lumMod val="75000"/>
                  </a:schemeClr>
                </a:solidFill>
                <a:latin typeface="Arial Narrow" pitchFamily="34" charset="0"/>
              </a:rPr>
              <a:t>0.0%</a:t>
            </a:r>
          </a:p>
        </p:txBody>
      </p:sp>
      <p:sp>
        <p:nvSpPr>
          <p:cNvPr id="15" name="TextBox 14"/>
          <p:cNvSpPr txBox="1"/>
          <p:nvPr/>
        </p:nvSpPr>
        <p:spPr>
          <a:xfrm>
            <a:off x="6285716" y="3362327"/>
            <a:ext cx="533400" cy="249299"/>
          </a:xfrm>
          <a:prstGeom prst="rect">
            <a:avLst/>
          </a:prstGeom>
          <a:noFill/>
        </p:spPr>
        <p:txBody>
          <a:bodyPr wrap="square" rtlCol="0">
            <a:spAutoFit/>
          </a:bodyPr>
          <a:lstStyle/>
          <a:p>
            <a:pPr algn="ctr">
              <a:lnSpc>
                <a:spcPct val="85000"/>
              </a:lnSpc>
            </a:pPr>
            <a:r>
              <a:rPr lang="en-US" sz="1200" b="1" dirty="0">
                <a:solidFill>
                  <a:schemeClr val="accent5">
                    <a:lumMod val="75000"/>
                  </a:schemeClr>
                </a:solidFill>
                <a:latin typeface="Arial Narrow" pitchFamily="34" charset="0"/>
              </a:rPr>
              <a:t>0.0%</a:t>
            </a:r>
          </a:p>
        </p:txBody>
      </p:sp>
      <p:graphicFrame>
        <p:nvGraphicFramePr>
          <p:cNvPr id="6" name="Table 5"/>
          <p:cNvGraphicFramePr>
            <a:graphicFrameLocks noGrp="1"/>
          </p:cNvGraphicFramePr>
          <p:nvPr>
            <p:extLst>
              <p:ext uri="{D42A27DB-BD31-4B8C-83A1-F6EECF244321}">
                <p14:modId xmlns:p14="http://schemas.microsoft.com/office/powerpoint/2010/main" val="803025945"/>
              </p:ext>
            </p:extLst>
          </p:nvPr>
        </p:nvGraphicFramePr>
        <p:xfrm>
          <a:off x="76200" y="1391459"/>
          <a:ext cx="8915400" cy="530352"/>
        </p:xfrm>
        <a:graphic>
          <a:graphicData uri="http://schemas.openxmlformats.org/drawingml/2006/table">
            <a:tbl>
              <a:tblPr>
                <a:effectLst/>
                <a:tableStyleId>{5C22544A-7EE6-4342-B048-85BDC9FD1C3A}</a:tableStyleId>
              </a:tblPr>
              <a:tblGrid>
                <a:gridCol w="1033272">
                  <a:extLst>
                    <a:ext uri="{9D8B030D-6E8A-4147-A177-3AD203B41FA5}">
                      <a16:colId xmlns:a16="http://schemas.microsoft.com/office/drawing/2014/main" val="20000"/>
                    </a:ext>
                  </a:extLst>
                </a:gridCol>
                <a:gridCol w="530352">
                  <a:extLst>
                    <a:ext uri="{9D8B030D-6E8A-4147-A177-3AD203B41FA5}">
                      <a16:colId xmlns:a16="http://schemas.microsoft.com/office/drawing/2014/main" val="20004"/>
                    </a:ext>
                  </a:extLst>
                </a:gridCol>
                <a:gridCol w="530352">
                  <a:extLst>
                    <a:ext uri="{9D8B030D-6E8A-4147-A177-3AD203B41FA5}">
                      <a16:colId xmlns:a16="http://schemas.microsoft.com/office/drawing/2014/main" val="20005"/>
                    </a:ext>
                  </a:extLst>
                </a:gridCol>
                <a:gridCol w="521208">
                  <a:extLst>
                    <a:ext uri="{9D8B030D-6E8A-4147-A177-3AD203B41FA5}">
                      <a16:colId xmlns:a16="http://schemas.microsoft.com/office/drawing/2014/main" val="20006"/>
                    </a:ext>
                  </a:extLst>
                </a:gridCol>
                <a:gridCol w="521208">
                  <a:extLst>
                    <a:ext uri="{9D8B030D-6E8A-4147-A177-3AD203B41FA5}">
                      <a16:colId xmlns:a16="http://schemas.microsoft.com/office/drawing/2014/main" val="20007"/>
                    </a:ext>
                  </a:extLst>
                </a:gridCol>
                <a:gridCol w="530352">
                  <a:extLst>
                    <a:ext uri="{9D8B030D-6E8A-4147-A177-3AD203B41FA5}">
                      <a16:colId xmlns:a16="http://schemas.microsoft.com/office/drawing/2014/main" val="20008"/>
                    </a:ext>
                  </a:extLst>
                </a:gridCol>
                <a:gridCol w="530352">
                  <a:extLst>
                    <a:ext uri="{9D8B030D-6E8A-4147-A177-3AD203B41FA5}">
                      <a16:colId xmlns:a16="http://schemas.microsoft.com/office/drawing/2014/main" val="20009"/>
                    </a:ext>
                  </a:extLst>
                </a:gridCol>
                <a:gridCol w="521208">
                  <a:extLst>
                    <a:ext uri="{9D8B030D-6E8A-4147-A177-3AD203B41FA5}">
                      <a16:colId xmlns:a16="http://schemas.microsoft.com/office/drawing/2014/main" val="20010"/>
                    </a:ext>
                  </a:extLst>
                </a:gridCol>
                <a:gridCol w="521208">
                  <a:extLst>
                    <a:ext uri="{9D8B030D-6E8A-4147-A177-3AD203B41FA5}">
                      <a16:colId xmlns:a16="http://schemas.microsoft.com/office/drawing/2014/main" val="20011"/>
                    </a:ext>
                  </a:extLst>
                </a:gridCol>
                <a:gridCol w="530352">
                  <a:extLst>
                    <a:ext uri="{9D8B030D-6E8A-4147-A177-3AD203B41FA5}">
                      <a16:colId xmlns:a16="http://schemas.microsoft.com/office/drawing/2014/main" val="20012"/>
                    </a:ext>
                  </a:extLst>
                </a:gridCol>
                <a:gridCol w="530352">
                  <a:extLst>
                    <a:ext uri="{9D8B030D-6E8A-4147-A177-3AD203B41FA5}">
                      <a16:colId xmlns:a16="http://schemas.microsoft.com/office/drawing/2014/main" val="20013"/>
                    </a:ext>
                  </a:extLst>
                </a:gridCol>
                <a:gridCol w="521208">
                  <a:extLst>
                    <a:ext uri="{9D8B030D-6E8A-4147-A177-3AD203B41FA5}">
                      <a16:colId xmlns:a16="http://schemas.microsoft.com/office/drawing/2014/main" val="20014"/>
                    </a:ext>
                  </a:extLst>
                </a:gridCol>
                <a:gridCol w="521208">
                  <a:extLst>
                    <a:ext uri="{9D8B030D-6E8A-4147-A177-3AD203B41FA5}">
                      <a16:colId xmlns:a16="http://schemas.microsoft.com/office/drawing/2014/main" val="20015"/>
                    </a:ext>
                  </a:extLst>
                </a:gridCol>
                <a:gridCol w="530352">
                  <a:extLst>
                    <a:ext uri="{9D8B030D-6E8A-4147-A177-3AD203B41FA5}">
                      <a16:colId xmlns:a16="http://schemas.microsoft.com/office/drawing/2014/main" val="20016"/>
                    </a:ext>
                  </a:extLst>
                </a:gridCol>
                <a:gridCol w="521208">
                  <a:extLst>
                    <a:ext uri="{9D8B030D-6E8A-4147-A177-3AD203B41FA5}">
                      <a16:colId xmlns:a16="http://schemas.microsoft.com/office/drawing/2014/main" val="97540404"/>
                    </a:ext>
                  </a:extLst>
                </a:gridCol>
                <a:gridCol w="521208">
                  <a:extLst>
                    <a:ext uri="{9D8B030D-6E8A-4147-A177-3AD203B41FA5}">
                      <a16:colId xmlns:a16="http://schemas.microsoft.com/office/drawing/2014/main" val="2136118043"/>
                    </a:ext>
                  </a:extLst>
                </a:gridCol>
              </a:tblGrid>
              <a:tr h="274320">
                <a:tc>
                  <a:txBody>
                    <a:bodyPr/>
                    <a:lstStyle/>
                    <a:p>
                      <a:pPr marL="52388" indent="0" algn="l"/>
                      <a:endParaRPr lang="en-US" sz="900" b="1" dirty="0">
                        <a:solidFill>
                          <a:schemeClr val="tx1"/>
                        </a:solidFill>
                        <a:effectLst/>
                        <a:latin typeface="Arial Narrow"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2003</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2004</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2005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2006</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2007</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2008</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2009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2010</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2011</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2012</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2013</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2014</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2015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2016</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1"/>
                          </a:solidFill>
                          <a:effectLst/>
                          <a:latin typeface="Arial Narrow" pitchFamily="34" charset="0"/>
                        </a:rPr>
                        <a:t>2017</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6032">
                <a:tc>
                  <a:txBody>
                    <a:bodyPr/>
                    <a:lstStyle/>
                    <a:p>
                      <a:pPr marL="52388" indent="0" algn="l"/>
                      <a:r>
                        <a:rPr lang="en-US" sz="1200" b="1" dirty="0">
                          <a:solidFill>
                            <a:srgbClr val="0070C0"/>
                          </a:solidFill>
                          <a:effectLst/>
                          <a:latin typeface="Arial Narrow" pitchFamily="34" charset="0"/>
                        </a:rPr>
                        <a:t>S&amp;P</a:t>
                      </a:r>
                      <a:r>
                        <a:rPr lang="en-US" sz="1200" b="1" baseline="0" dirty="0">
                          <a:solidFill>
                            <a:srgbClr val="0070C0"/>
                          </a:solidFill>
                          <a:effectLst/>
                          <a:latin typeface="Arial Narrow" pitchFamily="34" charset="0"/>
                        </a:rPr>
                        <a:t> EOY Close</a:t>
                      </a:r>
                      <a:endParaRPr lang="en-US" sz="1200" b="1" dirty="0">
                        <a:solidFill>
                          <a:srgbClr val="0070C0"/>
                        </a:solidFill>
                        <a:effectLst/>
                        <a:latin typeface="Arial Narrow" pitchFamily="34" charset="0"/>
                      </a:endParaRPr>
                    </a:p>
                  </a:txBody>
                  <a:tcPr marL="0" marR="0" marT="0"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26.4%</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9.0%</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3.0%</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13.6%</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3.5%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-38.5%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23.5%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12.6%</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0.0%</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13.3%</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29.6%</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11.5%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-0.7%</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9.5%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50" b="1" dirty="0">
                          <a:solidFill>
                            <a:schemeClr val="tx1">
                              <a:lumMod val="75000"/>
                              <a:lumOff val="25000"/>
                            </a:schemeClr>
                          </a:solidFill>
                          <a:effectLst/>
                          <a:latin typeface="Arial Narrow" pitchFamily="34" charset="0"/>
                        </a:rPr>
                        <a:t>19.4%</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7" name="TextBox 16"/>
          <p:cNvSpPr txBox="1"/>
          <p:nvPr/>
        </p:nvSpPr>
        <p:spPr>
          <a:xfrm>
            <a:off x="8382000" y="3344423"/>
            <a:ext cx="533400" cy="249299"/>
          </a:xfrm>
          <a:prstGeom prst="rect">
            <a:avLst/>
          </a:prstGeom>
          <a:noFill/>
        </p:spPr>
        <p:txBody>
          <a:bodyPr wrap="square" rtlCol="0">
            <a:spAutoFit/>
          </a:bodyPr>
          <a:lstStyle/>
          <a:p>
            <a:pPr algn="ctr">
              <a:lnSpc>
                <a:spcPct val="85000"/>
              </a:lnSpc>
            </a:pPr>
            <a:r>
              <a:rPr lang="en-US" sz="1200" b="1" dirty="0">
                <a:solidFill>
                  <a:schemeClr val="accent5">
                    <a:lumMod val="75000"/>
                  </a:schemeClr>
                </a:solidFill>
                <a:latin typeface="Arial Narrow" pitchFamily="34" charset="0"/>
              </a:rPr>
              <a:t>0.0%</a:t>
            </a:r>
          </a:p>
        </p:txBody>
      </p:sp>
      <p:pic>
        <p:nvPicPr>
          <p:cNvPr id="11" name="Picture 10">
            <a:extLst>
              <a:ext uri="{FF2B5EF4-FFF2-40B4-BE49-F238E27FC236}">
                <a16:creationId xmlns:a16="http://schemas.microsoft.com/office/drawing/2014/main" id="{2A862365-39DA-4677-8A7D-D8C7849FCE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060" y="-11152"/>
            <a:ext cx="3657600" cy="457200"/>
          </a:xfrm>
          <a:prstGeom prst="rect">
            <a:avLst/>
          </a:prstGeom>
        </p:spPr>
      </p:pic>
    </p:spTree>
    <p:extLst>
      <p:ext uri="{BB962C8B-B14F-4D97-AF65-F5344CB8AC3E}">
        <p14:creationId xmlns:p14="http://schemas.microsoft.com/office/powerpoint/2010/main" val="80834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990850" y="4038600"/>
            <a:ext cx="1123950" cy="533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10%</a:t>
            </a:r>
          </a:p>
        </p:txBody>
      </p:sp>
      <p:sp>
        <p:nvSpPr>
          <p:cNvPr id="8" name="Rounded Rectangle 7"/>
          <p:cNvSpPr/>
          <p:nvPr/>
        </p:nvSpPr>
        <p:spPr>
          <a:xfrm>
            <a:off x="2990850" y="3429000"/>
            <a:ext cx="1123950" cy="533400"/>
          </a:xfrm>
          <a:prstGeom prst="round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11.11%</a:t>
            </a:r>
          </a:p>
        </p:txBody>
      </p:sp>
      <p:sp>
        <p:nvSpPr>
          <p:cNvPr id="9" name="Rounded Rectangle 8"/>
          <p:cNvSpPr/>
          <p:nvPr/>
        </p:nvSpPr>
        <p:spPr>
          <a:xfrm>
            <a:off x="5048250" y="4038600"/>
            <a:ext cx="1123950" cy="8077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20%</a:t>
            </a:r>
          </a:p>
        </p:txBody>
      </p:sp>
      <p:sp>
        <p:nvSpPr>
          <p:cNvPr id="10" name="Rounded Rectangle 9"/>
          <p:cNvSpPr/>
          <p:nvPr/>
        </p:nvSpPr>
        <p:spPr>
          <a:xfrm>
            <a:off x="5048250" y="3048000"/>
            <a:ext cx="1123950" cy="914400"/>
          </a:xfrm>
          <a:prstGeom prst="round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25%</a:t>
            </a:r>
          </a:p>
        </p:txBody>
      </p:sp>
      <p:sp>
        <p:nvSpPr>
          <p:cNvPr id="11" name="Rounded Rectangle 10"/>
          <p:cNvSpPr/>
          <p:nvPr/>
        </p:nvSpPr>
        <p:spPr>
          <a:xfrm>
            <a:off x="7105650" y="4038600"/>
            <a:ext cx="1123950" cy="1066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30%</a:t>
            </a:r>
          </a:p>
        </p:txBody>
      </p:sp>
      <p:sp>
        <p:nvSpPr>
          <p:cNvPr id="12" name="Rounded Rectangle 11"/>
          <p:cNvSpPr/>
          <p:nvPr/>
        </p:nvSpPr>
        <p:spPr>
          <a:xfrm>
            <a:off x="7105650" y="2590800"/>
            <a:ext cx="1123950" cy="1371600"/>
          </a:xfrm>
          <a:prstGeom prst="round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42.86%</a:t>
            </a:r>
          </a:p>
        </p:txBody>
      </p:sp>
      <p:cxnSp>
        <p:nvCxnSpPr>
          <p:cNvPr id="16" name="Straight Connector 15"/>
          <p:cNvCxnSpPr/>
          <p:nvPr/>
        </p:nvCxnSpPr>
        <p:spPr>
          <a:xfrm>
            <a:off x="381000" y="4000500"/>
            <a:ext cx="85344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00" y="4038600"/>
            <a:ext cx="1905000" cy="400110"/>
          </a:xfrm>
          <a:prstGeom prst="rect">
            <a:avLst/>
          </a:prstGeom>
        </p:spPr>
        <p:txBody>
          <a:bodyPr wrap="square">
            <a:spAutoFit/>
          </a:bodyPr>
          <a:lstStyle/>
          <a:p>
            <a:pPr lvl="0" algn="ctr" eaLnBrk="0" fontAlgn="base" hangingPunct="0">
              <a:spcBef>
                <a:spcPct val="20000"/>
              </a:spcBef>
              <a:spcAft>
                <a:spcPct val="0"/>
              </a:spcAft>
            </a:pPr>
            <a:r>
              <a:rPr lang="en-US" sz="2000" b="1" dirty="0">
                <a:solidFill>
                  <a:srgbClr val="C00000"/>
                </a:solidFill>
                <a:latin typeface="Arial" pitchFamily="34" charset="0"/>
                <a:cs typeface="Arial" pitchFamily="34" charset="0"/>
              </a:rPr>
              <a:t>% of Loss</a:t>
            </a:r>
          </a:p>
        </p:txBody>
      </p:sp>
      <p:sp>
        <p:nvSpPr>
          <p:cNvPr id="20" name="Rectangle 19"/>
          <p:cNvSpPr/>
          <p:nvPr/>
        </p:nvSpPr>
        <p:spPr>
          <a:xfrm>
            <a:off x="381000" y="2870537"/>
            <a:ext cx="1905000" cy="1015663"/>
          </a:xfrm>
          <a:prstGeom prst="rect">
            <a:avLst/>
          </a:prstGeom>
        </p:spPr>
        <p:txBody>
          <a:bodyPr wrap="square">
            <a:spAutoFit/>
          </a:bodyPr>
          <a:lstStyle/>
          <a:p>
            <a:pPr lvl="0" algn="ctr" eaLnBrk="0" fontAlgn="base" hangingPunct="0">
              <a:spcBef>
                <a:spcPct val="20000"/>
              </a:spcBef>
              <a:spcAft>
                <a:spcPct val="0"/>
              </a:spcAft>
            </a:pPr>
            <a:r>
              <a:rPr lang="en-US" sz="2000" b="1" dirty="0">
                <a:solidFill>
                  <a:schemeClr val="accent2"/>
                </a:solidFill>
                <a:latin typeface="Arial" pitchFamily="34" charset="0"/>
                <a:cs typeface="Arial" pitchFamily="34" charset="0"/>
              </a:rPr>
              <a:t>% of Gain Required to Break Even</a:t>
            </a:r>
          </a:p>
        </p:txBody>
      </p:sp>
      <p:sp>
        <p:nvSpPr>
          <p:cNvPr id="22" name="Title 21"/>
          <p:cNvSpPr>
            <a:spLocks noGrp="1"/>
          </p:cNvSpPr>
          <p:nvPr>
            <p:ph type="title"/>
          </p:nvPr>
        </p:nvSpPr>
        <p:spPr/>
        <p:txBody>
          <a:bodyPr/>
          <a:lstStyle/>
          <a:p>
            <a:r>
              <a:rPr lang="en-US" sz="3000" dirty="0"/>
              <a:t>Retiring in a Down Market</a:t>
            </a:r>
            <a:endParaRPr lang="en-US" sz="3000" b="0" dirty="0">
              <a:solidFill>
                <a:schemeClr val="accent1">
                  <a:lumMod val="75000"/>
                  <a:lumOff val="25000"/>
                </a:schemeClr>
              </a:solidFill>
            </a:endParaRPr>
          </a:p>
        </p:txBody>
      </p:sp>
      <p:sp>
        <p:nvSpPr>
          <p:cNvPr id="19" name="TextBox 18"/>
          <p:cNvSpPr txBox="1"/>
          <p:nvPr/>
        </p:nvSpPr>
        <p:spPr>
          <a:xfrm>
            <a:off x="533400" y="1600200"/>
            <a:ext cx="5257800" cy="830997"/>
          </a:xfrm>
          <a:prstGeom prst="rect">
            <a:avLst/>
          </a:prstGeom>
          <a:noFill/>
        </p:spPr>
        <p:txBody>
          <a:bodyPr wrap="square" rtlCol="0">
            <a:spAutoFit/>
          </a:bodyPr>
          <a:lstStyle/>
          <a:p>
            <a:r>
              <a:rPr lang="en-US" sz="2400" dirty="0">
                <a:solidFill>
                  <a:schemeClr val="accent1">
                    <a:lumMod val="75000"/>
                    <a:lumOff val="25000"/>
                  </a:schemeClr>
                </a:solidFill>
              </a:rPr>
              <a:t>What percentage of gain does it take to recover from a loss? </a:t>
            </a:r>
            <a:endParaRPr lang="en-US" sz="2400" dirty="0"/>
          </a:p>
        </p:txBody>
      </p:sp>
      <p:sp>
        <p:nvSpPr>
          <p:cNvPr id="14" name="Rectangle 13"/>
          <p:cNvSpPr/>
          <p:nvPr/>
        </p:nvSpPr>
        <p:spPr>
          <a:xfrm>
            <a:off x="228600" y="5634335"/>
            <a:ext cx="8763000" cy="461665"/>
          </a:xfrm>
          <a:prstGeom prst="rect">
            <a:avLst/>
          </a:prstGeom>
        </p:spPr>
        <p:txBody>
          <a:bodyPr wrap="square">
            <a:spAutoFit/>
          </a:bodyPr>
          <a:lstStyle/>
          <a:p>
            <a:r>
              <a:rPr lang="en-US" sz="1200" dirty="0">
                <a:solidFill>
                  <a:srgbClr val="4A4A4C"/>
                </a:solidFill>
                <a:latin typeface="Arial Narrow" pitchFamily="34" charset="0"/>
              </a:rPr>
              <a:t>This is a hypothetical example for illustrative purposes only. It does not reflect a specific annuity, an actual account value, or the performance of any investment. Chart assumes no withdrawals are taken that year.</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060" y="-11152"/>
            <a:ext cx="3657600" cy="457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4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1000"/>
                                        <p:tgtEl>
                                          <p:spTgt spid="8"/>
                                        </p:tgtEl>
                                      </p:cBhvr>
                                    </p:animEffect>
                                  </p:childTnLst>
                                </p:cTn>
                              </p:par>
                              <p:par>
                                <p:cTn id="17" presetID="22" presetClass="entr" presetSubtype="1" fill="hold" grpId="0" nodeType="withEffect">
                                  <p:stCondLst>
                                    <p:cond delay="40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000"/>
                                        <p:tgtEl>
                                          <p:spTgt spid="7"/>
                                        </p:tgtEl>
                                      </p:cBhvr>
                                    </p:animEffect>
                                  </p:childTnLst>
                                </p:cTn>
                              </p:par>
                              <p:par>
                                <p:cTn id="20" presetID="22" presetClass="entr" presetSubtype="4" fill="hold" grpId="0" nodeType="withEffect">
                                  <p:stCondLst>
                                    <p:cond delay="60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1000"/>
                                        <p:tgtEl>
                                          <p:spTgt spid="10"/>
                                        </p:tgtEl>
                                      </p:cBhvr>
                                    </p:animEffect>
                                  </p:childTnLst>
                                </p:cTn>
                              </p:par>
                              <p:par>
                                <p:cTn id="23" presetID="22" presetClass="entr" presetSubtype="1" fill="hold" grpId="0" nodeType="withEffect">
                                  <p:stCondLst>
                                    <p:cond delay="60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1000"/>
                                        <p:tgtEl>
                                          <p:spTgt spid="9"/>
                                        </p:tgtEl>
                                      </p:cBhvr>
                                    </p:animEffect>
                                  </p:childTnLst>
                                </p:cTn>
                              </p:par>
                              <p:par>
                                <p:cTn id="26" presetID="22" presetClass="entr" presetSubtype="4" fill="hold" grpId="0" nodeType="withEffect">
                                  <p:stCondLst>
                                    <p:cond delay="80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1000"/>
                                        <p:tgtEl>
                                          <p:spTgt spid="12"/>
                                        </p:tgtEl>
                                      </p:cBhvr>
                                    </p:animEffect>
                                  </p:childTnLst>
                                </p:cTn>
                              </p:par>
                              <p:par>
                                <p:cTn id="29" presetID="22" presetClass="entr" presetSubtype="1" fill="hold" grpId="0" nodeType="withEffect">
                                  <p:stCondLst>
                                    <p:cond delay="80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7"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111"/>
          <p:cNvGrpSpPr/>
          <p:nvPr/>
        </p:nvGrpSpPr>
        <p:grpSpPr>
          <a:xfrm>
            <a:off x="304800" y="3846801"/>
            <a:ext cx="8229600" cy="278205"/>
            <a:chOff x="304800" y="4066401"/>
            <a:chExt cx="6305187" cy="278205"/>
          </a:xfrm>
        </p:grpSpPr>
        <p:cxnSp>
          <p:nvCxnSpPr>
            <p:cNvPr id="46" name="Straight Connector 45"/>
            <p:cNvCxnSpPr/>
            <p:nvPr/>
          </p:nvCxnSpPr>
          <p:spPr>
            <a:xfrm>
              <a:off x="381001" y="4222804"/>
              <a:ext cx="6228986" cy="0"/>
            </a:xfrm>
            <a:prstGeom prst="line">
              <a:avLst/>
            </a:prstGeom>
            <a:ln w="381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04800" y="4066401"/>
              <a:ext cx="1797818" cy="276999"/>
            </a:xfrm>
            <a:prstGeom prst="rect">
              <a:avLst/>
            </a:prstGeom>
            <a:noFill/>
          </p:spPr>
          <p:txBody>
            <a:bodyPr wrap="square" rtlCol="0">
              <a:spAutoFit/>
            </a:bodyPr>
            <a:lstStyle/>
            <a:p>
              <a:pPr algn="ctr">
                <a:tabLst>
                  <a:tab pos="285750" algn="l"/>
                  <a:tab pos="971550" algn="l"/>
                  <a:tab pos="1600200" algn="l"/>
                  <a:tab pos="2286000" algn="l"/>
                </a:tabLst>
              </a:pPr>
              <a:r>
                <a:rPr lang="en-US" sz="1200" b="1" dirty="0">
                  <a:solidFill>
                    <a:schemeClr val="accent5">
                      <a:lumMod val="50000"/>
                    </a:schemeClr>
                  </a:solidFill>
                </a:rPr>
                <a:t>Withdrawal rate</a:t>
              </a:r>
            </a:p>
          </p:txBody>
        </p:sp>
        <p:sp>
          <p:nvSpPr>
            <p:cNvPr id="48" name="TextBox 47"/>
            <p:cNvSpPr txBox="1"/>
            <p:nvPr/>
          </p:nvSpPr>
          <p:spPr>
            <a:xfrm>
              <a:off x="5464652" y="4082996"/>
              <a:ext cx="327996" cy="261610"/>
            </a:xfrm>
            <a:prstGeom prst="rect">
              <a:avLst/>
            </a:prstGeom>
            <a:noFill/>
          </p:spPr>
          <p:txBody>
            <a:bodyPr wrap="square" rtlCol="0">
              <a:spAutoFit/>
            </a:bodyPr>
            <a:lstStyle/>
            <a:p>
              <a:r>
                <a:rPr lang="en-US" sz="1100" b="1" dirty="0"/>
                <a:t>4%</a:t>
              </a:r>
            </a:p>
          </p:txBody>
        </p:sp>
      </p:grpSp>
      <p:sp>
        <p:nvSpPr>
          <p:cNvPr id="8" name="Title 7"/>
          <p:cNvSpPr>
            <a:spLocks noGrp="1"/>
          </p:cNvSpPr>
          <p:nvPr>
            <p:ph type="title"/>
          </p:nvPr>
        </p:nvSpPr>
        <p:spPr>
          <a:xfrm>
            <a:off x="381000" y="76200"/>
            <a:ext cx="8305800" cy="1066800"/>
          </a:xfrm>
        </p:spPr>
        <p:txBody>
          <a:bodyPr/>
          <a:lstStyle/>
          <a:p>
            <a:r>
              <a:rPr lang="en-US" sz="3000" dirty="0"/>
              <a:t>Retiring in a Down Market</a:t>
            </a:r>
            <a:br>
              <a:rPr lang="en-US" dirty="0"/>
            </a:br>
            <a:endParaRPr lang="en-US" sz="2400" dirty="0"/>
          </a:p>
        </p:txBody>
      </p:sp>
      <p:sp>
        <p:nvSpPr>
          <p:cNvPr id="56" name="TextBox 55"/>
          <p:cNvSpPr txBox="1"/>
          <p:nvPr/>
        </p:nvSpPr>
        <p:spPr>
          <a:xfrm>
            <a:off x="381000" y="1270337"/>
            <a:ext cx="4139321" cy="1015663"/>
          </a:xfrm>
          <a:prstGeom prst="rect">
            <a:avLst/>
          </a:prstGeom>
          <a:noFill/>
        </p:spPr>
        <p:txBody>
          <a:bodyPr wrap="square" rtlCol="0">
            <a:spAutoFit/>
          </a:bodyPr>
          <a:lstStyle/>
          <a:p>
            <a:r>
              <a:rPr lang="en-US" sz="2000" dirty="0">
                <a:solidFill>
                  <a:schemeClr val="accent1">
                    <a:lumMod val="75000"/>
                    <a:lumOff val="25000"/>
                  </a:schemeClr>
                </a:solidFill>
              </a:rPr>
              <a:t>Recovery from losses is even more difficult when you start taking income from your investments.</a:t>
            </a:r>
            <a:endParaRPr lang="en-US" sz="2000" dirty="0"/>
          </a:p>
        </p:txBody>
      </p:sp>
      <p:sp>
        <p:nvSpPr>
          <p:cNvPr id="29" name="Rounded Rectangle 28"/>
          <p:cNvSpPr/>
          <p:nvPr/>
        </p:nvSpPr>
        <p:spPr>
          <a:xfrm>
            <a:off x="2659884" y="4190936"/>
            <a:ext cx="1123950" cy="3244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10%</a:t>
            </a:r>
          </a:p>
        </p:txBody>
      </p:sp>
      <p:sp>
        <p:nvSpPr>
          <p:cNvPr id="33" name="Rectangle 32"/>
          <p:cNvSpPr/>
          <p:nvPr/>
        </p:nvSpPr>
        <p:spPr>
          <a:xfrm>
            <a:off x="381000" y="4215668"/>
            <a:ext cx="1295400" cy="369332"/>
          </a:xfrm>
          <a:prstGeom prst="rect">
            <a:avLst/>
          </a:prstGeom>
        </p:spPr>
        <p:txBody>
          <a:bodyPr wrap="square">
            <a:spAutoFit/>
          </a:bodyPr>
          <a:lstStyle/>
          <a:p>
            <a:pPr lvl="0" algn="ctr" eaLnBrk="0" fontAlgn="base" hangingPunct="0">
              <a:spcBef>
                <a:spcPct val="20000"/>
              </a:spcBef>
              <a:spcAft>
                <a:spcPct val="0"/>
              </a:spcAft>
            </a:pPr>
            <a:r>
              <a:rPr lang="en-US" b="1" dirty="0">
                <a:solidFill>
                  <a:srgbClr val="C00000"/>
                </a:solidFill>
                <a:latin typeface="Arial" pitchFamily="34" charset="0"/>
                <a:cs typeface="Arial" pitchFamily="34" charset="0"/>
              </a:rPr>
              <a:t>% of Loss</a:t>
            </a:r>
          </a:p>
        </p:txBody>
      </p:sp>
      <p:sp>
        <p:nvSpPr>
          <p:cNvPr id="34" name="Rectangle 33"/>
          <p:cNvSpPr/>
          <p:nvPr/>
        </p:nvSpPr>
        <p:spPr>
          <a:xfrm>
            <a:off x="76200" y="2757761"/>
            <a:ext cx="1905000" cy="923330"/>
          </a:xfrm>
          <a:prstGeom prst="rect">
            <a:avLst/>
          </a:prstGeom>
        </p:spPr>
        <p:txBody>
          <a:bodyPr wrap="square">
            <a:spAutoFit/>
          </a:bodyPr>
          <a:lstStyle/>
          <a:p>
            <a:pPr lvl="0" algn="ctr" eaLnBrk="0" fontAlgn="base" hangingPunct="0">
              <a:spcBef>
                <a:spcPct val="20000"/>
              </a:spcBef>
              <a:spcAft>
                <a:spcPct val="0"/>
              </a:spcAft>
            </a:pPr>
            <a:r>
              <a:rPr lang="en-US" b="1" dirty="0">
                <a:solidFill>
                  <a:schemeClr val="accent2"/>
                </a:solidFill>
                <a:latin typeface="Arial" pitchFamily="34" charset="0"/>
                <a:cs typeface="Arial" pitchFamily="34" charset="0"/>
              </a:rPr>
              <a:t>% of Gain Required </a:t>
            </a:r>
            <a:br>
              <a:rPr lang="en-US" b="1" dirty="0">
                <a:solidFill>
                  <a:schemeClr val="accent2"/>
                </a:solidFill>
                <a:latin typeface="Arial" pitchFamily="34" charset="0"/>
                <a:cs typeface="Arial" pitchFamily="34" charset="0"/>
              </a:rPr>
            </a:br>
            <a:r>
              <a:rPr lang="en-US" b="1" dirty="0">
                <a:solidFill>
                  <a:schemeClr val="accent2"/>
                </a:solidFill>
                <a:latin typeface="Arial" pitchFamily="34" charset="0"/>
                <a:cs typeface="Arial" pitchFamily="34" charset="0"/>
              </a:rPr>
              <a:t>over 3 Years</a:t>
            </a:r>
          </a:p>
        </p:txBody>
      </p:sp>
      <p:sp>
        <p:nvSpPr>
          <p:cNvPr id="50" name="TextBox 49"/>
          <p:cNvSpPr txBox="1"/>
          <p:nvPr/>
        </p:nvSpPr>
        <p:spPr>
          <a:xfrm>
            <a:off x="3077096" y="3862190"/>
            <a:ext cx="428104" cy="261610"/>
          </a:xfrm>
          <a:prstGeom prst="rect">
            <a:avLst/>
          </a:prstGeom>
          <a:noFill/>
        </p:spPr>
        <p:txBody>
          <a:bodyPr wrap="square" rtlCol="0">
            <a:spAutoFit/>
          </a:bodyPr>
          <a:lstStyle/>
          <a:p>
            <a:r>
              <a:rPr lang="en-US" sz="1100" b="1" dirty="0"/>
              <a:t>4%</a:t>
            </a:r>
          </a:p>
        </p:txBody>
      </p:sp>
      <p:sp>
        <p:nvSpPr>
          <p:cNvPr id="27" name="TextBox 26"/>
          <p:cNvSpPr txBox="1"/>
          <p:nvPr/>
        </p:nvSpPr>
        <p:spPr>
          <a:xfrm>
            <a:off x="5003704" y="3862190"/>
            <a:ext cx="428104" cy="261610"/>
          </a:xfrm>
          <a:prstGeom prst="rect">
            <a:avLst/>
          </a:prstGeom>
          <a:noFill/>
        </p:spPr>
        <p:txBody>
          <a:bodyPr wrap="square" rtlCol="0">
            <a:spAutoFit/>
          </a:bodyPr>
          <a:lstStyle/>
          <a:p>
            <a:r>
              <a:rPr lang="en-US" sz="1100" b="1" dirty="0"/>
              <a:t>4%</a:t>
            </a:r>
          </a:p>
        </p:txBody>
      </p:sp>
      <p:sp>
        <p:nvSpPr>
          <p:cNvPr id="23" name="Rectangle 22"/>
          <p:cNvSpPr/>
          <p:nvPr/>
        </p:nvSpPr>
        <p:spPr>
          <a:xfrm>
            <a:off x="228600" y="5634335"/>
            <a:ext cx="8763000" cy="461665"/>
          </a:xfrm>
          <a:prstGeom prst="rect">
            <a:avLst/>
          </a:prstGeom>
        </p:spPr>
        <p:txBody>
          <a:bodyPr wrap="square">
            <a:spAutoFit/>
          </a:bodyPr>
          <a:lstStyle/>
          <a:p>
            <a:r>
              <a:rPr lang="en-US" sz="1200" dirty="0">
                <a:solidFill>
                  <a:srgbClr val="4A4A4C"/>
                </a:solidFill>
                <a:latin typeface="Arial Narrow" pitchFamily="34" charset="0"/>
              </a:rPr>
              <a:t>This is a hypothetical example for illustrative purposes only. It does not reflect a specific annuity, an actual account value, or the performance of any investment. Chart assumes a one-year decline from the initial value of an investment. </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060" y="-11152"/>
            <a:ext cx="3657600" cy="457200"/>
          </a:xfrm>
          <a:prstGeom prst="rect">
            <a:avLst/>
          </a:prstGeom>
        </p:spPr>
      </p:pic>
      <p:sp>
        <p:nvSpPr>
          <p:cNvPr id="28" name="Rounded Rectangle 8"/>
          <p:cNvSpPr/>
          <p:nvPr/>
        </p:nvSpPr>
        <p:spPr>
          <a:xfrm>
            <a:off x="4666065" y="4183346"/>
            <a:ext cx="1133843" cy="73796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20%</a:t>
            </a:r>
          </a:p>
        </p:txBody>
      </p:sp>
      <p:sp>
        <p:nvSpPr>
          <p:cNvPr id="30" name="Rounded Rectangle 10"/>
          <p:cNvSpPr/>
          <p:nvPr/>
        </p:nvSpPr>
        <p:spPr>
          <a:xfrm>
            <a:off x="6572249" y="4162840"/>
            <a:ext cx="1123950" cy="1066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30%</a:t>
            </a:r>
          </a:p>
        </p:txBody>
      </p:sp>
      <p:sp>
        <p:nvSpPr>
          <p:cNvPr id="32" name="Rounded Rectangle 11"/>
          <p:cNvSpPr/>
          <p:nvPr/>
        </p:nvSpPr>
        <p:spPr>
          <a:xfrm>
            <a:off x="4666066" y="2443872"/>
            <a:ext cx="1123950" cy="1371600"/>
          </a:xfrm>
          <a:prstGeom prst="round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42%</a:t>
            </a:r>
          </a:p>
        </p:txBody>
      </p:sp>
      <p:sp>
        <p:nvSpPr>
          <p:cNvPr id="40" name="Rounded Rectangle 11"/>
          <p:cNvSpPr/>
          <p:nvPr/>
        </p:nvSpPr>
        <p:spPr>
          <a:xfrm>
            <a:off x="6572249" y="1956583"/>
            <a:ext cx="1123950" cy="1857967"/>
          </a:xfrm>
          <a:prstGeom prst="round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63%</a:t>
            </a:r>
          </a:p>
        </p:txBody>
      </p:sp>
      <p:sp>
        <p:nvSpPr>
          <p:cNvPr id="42" name="Rounded Rectangle 11"/>
          <p:cNvSpPr/>
          <p:nvPr/>
        </p:nvSpPr>
        <p:spPr>
          <a:xfrm>
            <a:off x="2659884" y="2904199"/>
            <a:ext cx="1123950" cy="905746"/>
          </a:xfrm>
          <a:prstGeom prst="round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26%</a:t>
            </a:r>
          </a:p>
        </p:txBody>
      </p:sp>
    </p:spTree>
    <p:extLst>
      <p:ext uri="{BB962C8B-B14F-4D97-AF65-F5344CB8AC3E}">
        <p14:creationId xmlns:p14="http://schemas.microsoft.com/office/powerpoint/2010/main" val="3364337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22" presetClass="entr" presetSubtype="8"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par>
                                <p:cTn id="14" presetID="22" presetClass="entr" presetSubtype="1" fill="hold" grpId="0" nodeType="withEffect">
                                  <p:stCondLst>
                                    <p:cond delay="20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1000"/>
                                        <p:tgtEl>
                                          <p:spTgt spid="2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1000"/>
                                        <p:tgtEl>
                                          <p:spTgt spid="28"/>
                                        </p:tgtEl>
                                      </p:cBhvr>
                                    </p:animEffect>
                                  </p:childTnLst>
                                </p:cTn>
                              </p:par>
                              <p:par>
                                <p:cTn id="20" presetID="22" presetClass="entr" presetSubtype="1" fill="hold" grpId="0" nodeType="withEffect">
                                  <p:stCondLst>
                                    <p:cond delay="80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1000"/>
                                        <p:tgtEl>
                                          <p:spTgt spid="30"/>
                                        </p:tgtEl>
                                      </p:cBhvr>
                                    </p:animEffect>
                                  </p:childTnLst>
                                </p:cTn>
                              </p:par>
                              <p:par>
                                <p:cTn id="23" presetID="22" presetClass="entr" presetSubtype="4" fill="hold" grpId="0" nodeType="withEffect">
                                  <p:stCondLst>
                                    <p:cond delay="80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1000"/>
                                        <p:tgtEl>
                                          <p:spTgt spid="32"/>
                                        </p:tgtEl>
                                      </p:cBhvr>
                                    </p:animEffect>
                                  </p:childTnLst>
                                </p:cTn>
                              </p:par>
                              <p:par>
                                <p:cTn id="26" presetID="22" presetClass="entr" presetSubtype="4" fill="hold" grpId="0" nodeType="withEffect">
                                  <p:stCondLst>
                                    <p:cond delay="80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22" presetClass="entr" presetSubtype="4" fill="hold" grpId="0" nodeType="withEffect">
                                  <p:stCondLst>
                                    <p:cond delay="80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p:bldP spid="34" grpId="0"/>
      <p:bldP spid="28" grpId="0" animBg="1"/>
      <p:bldP spid="30" grpId="0" animBg="1"/>
      <p:bldP spid="32" grpId="0" animBg="1"/>
      <p:bldP spid="40"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2-0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1524000"/>
            <a:ext cx="8458200" cy="3956881"/>
          </a:xfrm>
          <a:prstGeom prst="rect">
            <a:avLst/>
          </a:prstGeom>
        </p:spPr>
      </p:pic>
      <p:pic>
        <p:nvPicPr>
          <p:cNvPr id="18" name="Picture 17" descr="1-0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1524000"/>
            <a:ext cx="8458200" cy="3956882"/>
          </a:xfrm>
          <a:prstGeom prst="rect">
            <a:avLst/>
          </a:prstGeom>
        </p:spPr>
      </p:pic>
      <p:pic>
        <p:nvPicPr>
          <p:cNvPr id="15" name="Picture 14" descr="4-0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00" y="1524000"/>
            <a:ext cx="8458200" cy="3956881"/>
          </a:xfrm>
          <a:prstGeom prst="rect">
            <a:avLst/>
          </a:prstGeom>
        </p:spPr>
      </p:pic>
      <p:pic>
        <p:nvPicPr>
          <p:cNvPr id="16" name="Picture 15" descr="3-0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2400" y="1524000"/>
            <a:ext cx="8458200" cy="3956881"/>
          </a:xfrm>
          <a:prstGeom prst="rect">
            <a:avLst/>
          </a:prstGeom>
        </p:spPr>
      </p:pic>
      <p:sp>
        <p:nvSpPr>
          <p:cNvPr id="4" name="TextBox 3"/>
          <p:cNvSpPr txBox="1"/>
          <p:nvPr/>
        </p:nvSpPr>
        <p:spPr>
          <a:xfrm>
            <a:off x="457200" y="5540514"/>
            <a:ext cx="8458200" cy="707886"/>
          </a:xfrm>
          <a:prstGeom prst="rect">
            <a:avLst/>
          </a:prstGeom>
          <a:noFill/>
        </p:spPr>
        <p:txBody>
          <a:bodyPr wrap="square" rtlCol="0">
            <a:spAutoFit/>
          </a:bodyPr>
          <a:lstStyle/>
          <a:p>
            <a:r>
              <a:rPr lang="en-US" sz="1000" dirty="0">
                <a:solidFill>
                  <a:srgbClr val="4A4A4C"/>
                </a:solidFill>
              </a:rPr>
              <a:t>Source: 2015 LIMRA Retirement Book</a:t>
            </a:r>
          </a:p>
          <a:p>
            <a:r>
              <a:rPr lang="en-US" sz="1000" dirty="0">
                <a:solidFill>
                  <a:srgbClr val="4A4A4C"/>
                </a:solidFill>
              </a:rPr>
              <a:t>Chart assumptions: $500,000 initial investment; 4.05% withdrawal adjusted annually for inflation; 42.5% Large Cap, 17.5% Small Cap, 40% Intermediate Government Bond; rebalanced annually</a:t>
            </a:r>
          </a:p>
          <a:p>
            <a:endParaRPr lang="en-US" sz="1000" dirty="0">
              <a:solidFill>
                <a:srgbClr val="4A4A4C"/>
              </a:solidFill>
            </a:endParaRPr>
          </a:p>
        </p:txBody>
      </p:sp>
      <p:sp>
        <p:nvSpPr>
          <p:cNvPr id="6" name="Title 5"/>
          <p:cNvSpPr>
            <a:spLocks noGrp="1"/>
          </p:cNvSpPr>
          <p:nvPr>
            <p:ph type="title"/>
          </p:nvPr>
        </p:nvSpPr>
        <p:spPr>
          <a:xfrm>
            <a:off x="304800" y="76200"/>
            <a:ext cx="8305800" cy="762000"/>
          </a:xfrm>
        </p:spPr>
        <p:txBody>
          <a:bodyPr/>
          <a:lstStyle/>
          <a:p>
            <a:r>
              <a:rPr lang="en-US" sz="3000" dirty="0"/>
              <a:t>What Market Will You Retire Into? </a:t>
            </a:r>
            <a:br>
              <a:rPr lang="en-US" sz="2800" dirty="0"/>
            </a:br>
            <a:br>
              <a:rPr lang="en-US" sz="2800" dirty="0"/>
            </a:br>
            <a:endParaRPr lang="en-US" sz="2800" b="0" dirty="0">
              <a:solidFill>
                <a:schemeClr val="accent1">
                  <a:lumMod val="75000"/>
                  <a:lumOff val="25000"/>
                </a:schemeClr>
              </a:solidFill>
            </a:endParaRPr>
          </a:p>
        </p:txBody>
      </p:sp>
      <p:sp>
        <p:nvSpPr>
          <p:cNvPr id="7" name="Content Placeholder 6"/>
          <p:cNvSpPr>
            <a:spLocks noGrp="1"/>
          </p:cNvSpPr>
          <p:nvPr>
            <p:ph idx="1"/>
          </p:nvPr>
        </p:nvSpPr>
        <p:spPr>
          <a:xfrm>
            <a:off x="381000" y="1066800"/>
            <a:ext cx="8686800" cy="609599"/>
          </a:xfrm>
        </p:spPr>
        <p:txBody>
          <a:bodyPr anchor="ctr">
            <a:normAutofit fontScale="70000" lnSpcReduction="20000"/>
          </a:bodyPr>
          <a:lstStyle/>
          <a:p>
            <a:r>
              <a:rPr lang="en-US" sz="2600" dirty="0">
                <a:solidFill>
                  <a:schemeClr val="accent1"/>
                </a:solidFill>
              </a:rPr>
              <a:t>30 years of retirement</a:t>
            </a:r>
          </a:p>
          <a:p>
            <a:r>
              <a:rPr lang="en-US" sz="2300" dirty="0">
                <a:solidFill>
                  <a:schemeClr val="accent2"/>
                </a:solidFill>
              </a:rPr>
              <a:t>Value of portfolio for those retiring from April 1969 to April 1970</a:t>
            </a:r>
          </a:p>
        </p:txBody>
      </p:sp>
      <p:sp>
        <p:nvSpPr>
          <p:cNvPr id="10" name="TextBox 9"/>
          <p:cNvSpPr txBox="1"/>
          <p:nvPr/>
        </p:nvSpPr>
        <p:spPr>
          <a:xfrm>
            <a:off x="3200400" y="5193268"/>
            <a:ext cx="2514600" cy="400110"/>
          </a:xfrm>
          <a:prstGeom prst="rect">
            <a:avLst/>
          </a:prstGeom>
          <a:noFill/>
        </p:spPr>
        <p:txBody>
          <a:bodyPr wrap="square" rtlCol="0">
            <a:spAutoFit/>
          </a:bodyPr>
          <a:lstStyle/>
          <a:p>
            <a:pPr algn="ctr"/>
            <a:r>
              <a:rPr lang="en-US" sz="1000" dirty="0"/>
              <a:t>Investor’s Age</a:t>
            </a:r>
          </a:p>
          <a:p>
            <a:pPr algn="ctr"/>
            <a:r>
              <a:rPr lang="en-US" sz="1000" dirty="0"/>
              <a:t>Chart assumes retirement at age 62</a:t>
            </a:r>
          </a:p>
        </p:txBody>
      </p:sp>
      <p:sp>
        <p:nvSpPr>
          <p:cNvPr id="13" name="TextBox 12"/>
          <p:cNvSpPr txBox="1"/>
          <p:nvPr/>
        </p:nvSpPr>
        <p:spPr>
          <a:xfrm>
            <a:off x="304800" y="609600"/>
            <a:ext cx="3962400" cy="461665"/>
          </a:xfrm>
          <a:prstGeom prst="rect">
            <a:avLst/>
          </a:prstGeom>
          <a:noFill/>
        </p:spPr>
        <p:txBody>
          <a:bodyPr wrap="square" rtlCol="0">
            <a:spAutoFit/>
          </a:bodyPr>
          <a:lstStyle/>
          <a:p>
            <a:r>
              <a:rPr lang="en-US" sz="2400" dirty="0">
                <a:solidFill>
                  <a:schemeClr val="accent1">
                    <a:lumMod val="75000"/>
                    <a:lumOff val="25000"/>
                  </a:schemeClr>
                </a:solidFill>
              </a:rPr>
              <a:t>Timing is important</a:t>
            </a:r>
            <a:endParaRPr lang="en-US" sz="2400"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1060" y="-11152"/>
            <a:ext cx="3657600" cy="457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996" y="54166"/>
            <a:ext cx="8305800" cy="1066800"/>
          </a:xfrm>
        </p:spPr>
        <p:txBody>
          <a:bodyPr/>
          <a:lstStyle/>
          <a:p>
            <a:r>
              <a:rPr lang="en-US" dirty="0"/>
              <a:t>Generating Income is </a:t>
            </a:r>
            <a:br>
              <a:rPr lang="en-US" dirty="0"/>
            </a:br>
            <a:r>
              <a:rPr lang="en-US" dirty="0"/>
              <a:t>a Challenge </a:t>
            </a:r>
            <a:br>
              <a:rPr lang="en-US" dirty="0">
                <a:solidFill>
                  <a:srgbClr val="003050"/>
                </a:solidFill>
              </a:rPr>
            </a:br>
            <a:endParaRPr lang="en-US" dirty="0"/>
          </a:p>
        </p:txBody>
      </p:sp>
      <p:sp>
        <p:nvSpPr>
          <p:cNvPr id="12" name="Rounded Rectangle 11"/>
          <p:cNvSpPr/>
          <p:nvPr/>
        </p:nvSpPr>
        <p:spPr>
          <a:xfrm>
            <a:off x="3773907" y="3466498"/>
            <a:ext cx="1608402" cy="1793571"/>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012" tIns="41005" rIns="82012" bIns="4100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Narrow" pitchFamily="34" charset="0"/>
                <a:ea typeface="+mn-ea"/>
                <a:cs typeface="Arial" pitchFamily="34" charset="0"/>
              </a:rPr>
              <a:t>10-year Treasury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4.68%</a:t>
            </a:r>
          </a:p>
        </p:txBody>
      </p:sp>
      <p:sp>
        <p:nvSpPr>
          <p:cNvPr id="13" name="Rounded Rectangle 12"/>
          <p:cNvSpPr/>
          <p:nvPr/>
        </p:nvSpPr>
        <p:spPr>
          <a:xfrm>
            <a:off x="6945276" y="4455710"/>
            <a:ext cx="1608402" cy="828987"/>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012" tIns="41005" rIns="82012" bIns="4100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Narrow" pitchFamily="34" charset="0"/>
                <a:ea typeface="+mn-ea"/>
                <a:cs typeface="Arial" pitchFamily="34" charset="0"/>
              </a:rPr>
              <a:t>10-year Treasury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2.45%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p:cNvSpPr txBox="1"/>
          <p:nvPr/>
        </p:nvSpPr>
        <p:spPr>
          <a:xfrm>
            <a:off x="4088770" y="3048000"/>
            <a:ext cx="921099" cy="298254"/>
          </a:xfrm>
          <a:prstGeom prst="rect">
            <a:avLst/>
          </a:prstGeom>
          <a:noFill/>
        </p:spPr>
        <p:txBody>
          <a:bodyPr wrap="square" lIns="82012" tIns="41005" rIns="82012" bIns="41005"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63BD"/>
                </a:solidFill>
                <a:effectLst/>
                <a:uLnTx/>
                <a:uFillTx/>
                <a:latin typeface="Arial" pitchFamily="34" charset="0"/>
                <a:ea typeface="+mn-ea"/>
                <a:cs typeface="Arial" pitchFamily="34" charset="0"/>
              </a:rPr>
              <a:t>$4,680</a:t>
            </a:r>
          </a:p>
        </p:txBody>
      </p:sp>
      <p:sp>
        <p:nvSpPr>
          <p:cNvPr id="16" name="TextBox 15"/>
          <p:cNvSpPr txBox="1"/>
          <p:nvPr/>
        </p:nvSpPr>
        <p:spPr>
          <a:xfrm>
            <a:off x="7251743" y="4121346"/>
            <a:ext cx="921099" cy="298254"/>
          </a:xfrm>
          <a:prstGeom prst="rect">
            <a:avLst/>
          </a:prstGeom>
          <a:noFill/>
        </p:spPr>
        <p:txBody>
          <a:bodyPr wrap="square" lIns="82012" tIns="41005" rIns="82012" bIns="41005"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63BD"/>
                </a:solidFill>
                <a:effectLst/>
                <a:uLnTx/>
                <a:uFillTx/>
                <a:latin typeface="Arial" pitchFamily="34" charset="0"/>
                <a:ea typeface="+mn-ea"/>
                <a:cs typeface="Arial" pitchFamily="34" charset="0"/>
              </a:rPr>
              <a:t>$2,450</a:t>
            </a:r>
          </a:p>
        </p:txBody>
      </p:sp>
      <p:sp>
        <p:nvSpPr>
          <p:cNvPr id="17" name="TextBox 16"/>
          <p:cNvSpPr txBox="1"/>
          <p:nvPr/>
        </p:nvSpPr>
        <p:spPr>
          <a:xfrm>
            <a:off x="7366007" y="3603726"/>
            <a:ext cx="921099" cy="359810"/>
          </a:xfrm>
          <a:prstGeom prst="rect">
            <a:avLst/>
          </a:prstGeom>
          <a:noFill/>
        </p:spPr>
        <p:txBody>
          <a:bodyPr wrap="square" lIns="82012" tIns="41005" rIns="82012" bIns="41005"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26265">
                    <a:lumMod val="75000"/>
                  </a:srgbClr>
                </a:solidFill>
                <a:effectLst/>
                <a:uLnTx/>
                <a:uFillTx/>
                <a:latin typeface="Arial" pitchFamily="34" charset="0"/>
                <a:ea typeface="+mn-ea"/>
                <a:cs typeface="Arial" pitchFamily="34" charset="0"/>
              </a:rPr>
              <a:t>2017</a:t>
            </a:r>
          </a:p>
        </p:txBody>
      </p:sp>
      <p:cxnSp>
        <p:nvCxnSpPr>
          <p:cNvPr id="18" name="Straight Arrow Connector 17"/>
          <p:cNvCxnSpPr/>
          <p:nvPr/>
        </p:nvCxnSpPr>
        <p:spPr>
          <a:xfrm rot="434526">
            <a:off x="5592026" y="3986975"/>
            <a:ext cx="1127915" cy="52047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8439" y="1334593"/>
            <a:ext cx="5638800" cy="359810"/>
          </a:xfrm>
          <a:prstGeom prst="rect">
            <a:avLst/>
          </a:prstGeom>
          <a:noFill/>
        </p:spPr>
        <p:txBody>
          <a:bodyPr wrap="square" lIns="82012" tIns="41005" rIns="82012" bIns="41005"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26265">
                    <a:lumMod val="75000"/>
                  </a:srgbClr>
                </a:solidFill>
                <a:effectLst/>
                <a:uLnTx/>
                <a:uFillTx/>
                <a:latin typeface="Arial" pitchFamily="34" charset="0"/>
                <a:ea typeface="+mn-ea"/>
                <a:cs typeface="Arial" pitchFamily="34" charset="0"/>
              </a:rPr>
              <a:t>Annual interest income on $100,000</a:t>
            </a:r>
          </a:p>
        </p:txBody>
      </p:sp>
      <p:sp>
        <p:nvSpPr>
          <p:cNvPr id="22" name="Rounded Rectangle 21"/>
          <p:cNvSpPr/>
          <p:nvPr/>
        </p:nvSpPr>
        <p:spPr>
          <a:xfrm>
            <a:off x="639279" y="2667001"/>
            <a:ext cx="1608402" cy="259307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012" tIns="41005" rIns="82012" bIns="41005"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Narrow" pitchFamily="34" charset="0"/>
                <a:ea typeface="+mn-ea"/>
                <a:cs typeface="Arial" pitchFamily="34" charset="0"/>
              </a:rPr>
              <a:t>10-year Treasury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5.45%</a:t>
            </a:r>
          </a:p>
        </p:txBody>
      </p:sp>
      <p:sp>
        <p:nvSpPr>
          <p:cNvPr id="29" name="TextBox 28"/>
          <p:cNvSpPr txBox="1"/>
          <p:nvPr/>
        </p:nvSpPr>
        <p:spPr>
          <a:xfrm>
            <a:off x="961339" y="2348686"/>
            <a:ext cx="921099" cy="298254"/>
          </a:xfrm>
          <a:prstGeom prst="rect">
            <a:avLst/>
          </a:prstGeom>
          <a:noFill/>
        </p:spPr>
        <p:txBody>
          <a:bodyPr wrap="square" lIns="82012" tIns="41005" rIns="82012" bIns="41005"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63BD"/>
                </a:solidFill>
                <a:effectLst/>
                <a:uLnTx/>
                <a:uFillTx/>
                <a:latin typeface="Arial" pitchFamily="34" charset="0"/>
                <a:ea typeface="+mn-ea"/>
                <a:cs typeface="Arial" pitchFamily="34" charset="0"/>
              </a:rPr>
              <a:t>$5,450</a:t>
            </a:r>
          </a:p>
        </p:txBody>
      </p:sp>
      <p:cxnSp>
        <p:nvCxnSpPr>
          <p:cNvPr id="30" name="Straight Arrow Connector 29"/>
          <p:cNvCxnSpPr/>
          <p:nvPr/>
        </p:nvCxnSpPr>
        <p:spPr>
          <a:xfrm>
            <a:off x="2533877" y="2971800"/>
            <a:ext cx="1066800" cy="494698"/>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71427" y="1867994"/>
            <a:ext cx="921099" cy="359810"/>
          </a:xfrm>
          <a:prstGeom prst="rect">
            <a:avLst/>
          </a:prstGeom>
          <a:noFill/>
        </p:spPr>
        <p:txBody>
          <a:bodyPr wrap="square" lIns="82012" tIns="41005" rIns="82012" bIns="41005"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26265">
                    <a:lumMod val="75000"/>
                  </a:srgbClr>
                </a:solidFill>
                <a:effectLst/>
                <a:uLnTx/>
                <a:uFillTx/>
                <a:latin typeface="Arial" pitchFamily="34" charset="0"/>
                <a:ea typeface="+mn-ea"/>
                <a:cs typeface="Arial" pitchFamily="34" charset="0"/>
              </a:rPr>
              <a:t>2000</a:t>
            </a:r>
          </a:p>
        </p:txBody>
      </p:sp>
      <p:sp>
        <p:nvSpPr>
          <p:cNvPr id="33" name="TextBox 32"/>
          <p:cNvSpPr txBox="1"/>
          <p:nvPr/>
        </p:nvSpPr>
        <p:spPr>
          <a:xfrm>
            <a:off x="4215477" y="2504462"/>
            <a:ext cx="921099" cy="359810"/>
          </a:xfrm>
          <a:prstGeom prst="rect">
            <a:avLst/>
          </a:prstGeom>
          <a:noFill/>
        </p:spPr>
        <p:txBody>
          <a:bodyPr wrap="square" lIns="82012" tIns="41005" rIns="82012" bIns="41005"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626265">
                    <a:lumMod val="75000"/>
                  </a:srgbClr>
                </a:solidFill>
                <a:effectLst/>
                <a:uLnTx/>
                <a:uFillTx/>
                <a:latin typeface="Arial" pitchFamily="34" charset="0"/>
                <a:ea typeface="+mn-ea"/>
                <a:cs typeface="Arial" pitchFamily="34" charset="0"/>
              </a:rPr>
              <a:t>2007</a:t>
            </a:r>
          </a:p>
        </p:txBody>
      </p:sp>
      <p:sp>
        <p:nvSpPr>
          <p:cNvPr id="24" name="TextBox 9"/>
          <p:cNvSpPr txBox="1">
            <a:spLocks noChangeArrowheads="1"/>
          </p:cNvSpPr>
          <p:nvPr/>
        </p:nvSpPr>
        <p:spPr bwMode="auto">
          <a:xfrm>
            <a:off x="395386" y="5752323"/>
            <a:ext cx="4633814" cy="236699"/>
          </a:xfrm>
          <a:prstGeom prst="rect">
            <a:avLst/>
          </a:prstGeom>
          <a:noFill/>
          <a:ln w="9525">
            <a:noFill/>
            <a:miter lim="800000"/>
            <a:headEnd/>
            <a:tailEnd/>
          </a:ln>
        </p:spPr>
        <p:txBody>
          <a:bodyPr wrap="square" lIns="82012" tIns="41005" rIns="82012" bIns="41005">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C0C0C"/>
                </a:solidFill>
                <a:effectLst/>
                <a:uLnTx/>
                <a:uFillTx/>
                <a:latin typeface="Arial Narrow" charset="0"/>
                <a:ea typeface="Arial Narrow" charset="0"/>
                <a:cs typeface="Arial Narrow" charset="0"/>
              </a:rPr>
              <a:t>Source: U.S. Department of the Treasury, as of 2017- Rates are as of beginning of the year. </a:t>
            </a:r>
          </a:p>
        </p:txBody>
      </p:sp>
      <p:sp>
        <p:nvSpPr>
          <p:cNvPr id="26" name="TextBox 25"/>
          <p:cNvSpPr txBox="1"/>
          <p:nvPr/>
        </p:nvSpPr>
        <p:spPr>
          <a:xfrm rot="1491010">
            <a:off x="2176299" y="3236440"/>
            <a:ext cx="198410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mn-cs"/>
              </a:rPr>
              <a:t>14% Decline</a:t>
            </a:r>
          </a:p>
        </p:txBody>
      </p:sp>
      <p:sp>
        <p:nvSpPr>
          <p:cNvPr id="27" name="TextBox 26"/>
          <p:cNvSpPr txBox="1"/>
          <p:nvPr/>
        </p:nvSpPr>
        <p:spPr>
          <a:xfrm rot="1952475">
            <a:off x="5302309" y="4376854"/>
            <a:ext cx="19321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itchFamily="34" charset="0"/>
                <a:ea typeface="+mn-ea"/>
                <a:cs typeface="+mn-cs"/>
              </a:rPr>
              <a:t>48% Decline</a:t>
            </a:r>
          </a:p>
        </p:txBody>
      </p:sp>
      <p:cxnSp>
        <p:nvCxnSpPr>
          <p:cNvPr id="28" name="Straight Arrow Connector 27"/>
          <p:cNvCxnSpPr>
            <a:endCxn id="34" idx="1"/>
          </p:cNvCxnSpPr>
          <p:nvPr/>
        </p:nvCxnSpPr>
        <p:spPr>
          <a:xfrm flipV="1">
            <a:off x="1619477" y="5545723"/>
            <a:ext cx="3877156" cy="16877"/>
          </a:xfrm>
          <a:prstGeom prst="straightConnector1">
            <a:avLst/>
          </a:prstGeom>
          <a:ln w="28575">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96633" y="5345668"/>
            <a:ext cx="3408064" cy="400110"/>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63BD"/>
                </a:solidFill>
                <a:effectLst/>
                <a:uLnTx/>
                <a:uFillTx/>
                <a:latin typeface="Arial" pitchFamily="34" charset="0"/>
                <a:ea typeface="+mn-ea"/>
                <a:cs typeface="+mn-cs"/>
              </a:rPr>
              <a:t>55% Cumulative Decline</a:t>
            </a:r>
          </a:p>
        </p:txBody>
      </p:sp>
      <p:pic>
        <p:nvPicPr>
          <p:cNvPr id="20" name="Picture 19">
            <a:extLst>
              <a:ext uri="{FF2B5EF4-FFF2-40B4-BE49-F238E27FC236}">
                <a16:creationId xmlns:a16="http://schemas.microsoft.com/office/drawing/2014/main" id="{D1D11A34-4763-4C90-919C-62A738223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060" y="-11152"/>
            <a:ext cx="3657600" cy="457200"/>
          </a:xfrm>
          <a:prstGeom prst="rect">
            <a:avLst/>
          </a:prstGeom>
        </p:spPr>
      </p:pic>
    </p:spTree>
    <p:extLst>
      <p:ext uri="{BB962C8B-B14F-4D97-AF65-F5344CB8AC3E}">
        <p14:creationId xmlns:p14="http://schemas.microsoft.com/office/powerpoint/2010/main" val="145620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10C5D-7D4F-4286-B9FF-31F742327DA9}"/>
              </a:ext>
            </a:extLst>
          </p:cNvPr>
          <p:cNvSpPr>
            <a:spLocks noGrp="1"/>
          </p:cNvSpPr>
          <p:nvPr>
            <p:ph type="title"/>
          </p:nvPr>
        </p:nvSpPr>
        <p:spPr>
          <a:xfrm>
            <a:off x="306659" y="1371063"/>
            <a:ext cx="8530683" cy="1066800"/>
          </a:xfrm>
        </p:spPr>
        <p:txBody>
          <a:bodyPr/>
          <a:lstStyle/>
          <a:p>
            <a:pPr algn="ctr"/>
            <a:r>
              <a:rPr lang="en-US" sz="3000" dirty="0"/>
              <a:t>INVESTMENT AND INSURANCE PRODUCTS ARE:</a:t>
            </a:r>
            <a:br>
              <a:rPr lang="en-US" sz="3000" dirty="0"/>
            </a:br>
            <a:r>
              <a:rPr lang="en-US" sz="3000" dirty="0"/>
              <a:t>  NOT FDIC INSURED   NOT INSURED BY ANY FEDERAL GOVERNMENT AGENCY   NOT A DEPOSIT OR OTHER OBLIGATION OF, OR GUARANTEED BY, THE BANK OR ANY OF ITS AFFILIATES   SUBJECT TO INVESTMENT RISKS INCLUDING POSSIBLE LOSS OF THE PRINCIPAL AMOUNT INVESTED</a:t>
            </a:r>
          </a:p>
        </p:txBody>
      </p:sp>
      <p:sp>
        <p:nvSpPr>
          <p:cNvPr id="6" name="Oval 5">
            <a:extLst>
              <a:ext uri="{FF2B5EF4-FFF2-40B4-BE49-F238E27FC236}">
                <a16:creationId xmlns:a16="http://schemas.microsoft.com/office/drawing/2014/main" id="{EF8A6C73-E455-412D-805E-D7548B7CEFA3}"/>
              </a:ext>
            </a:extLst>
          </p:cNvPr>
          <p:cNvSpPr/>
          <p:nvPr/>
        </p:nvSpPr>
        <p:spPr>
          <a:xfrm>
            <a:off x="356839" y="2487782"/>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00ABF57-6332-4419-9B9C-291A39612101}"/>
              </a:ext>
            </a:extLst>
          </p:cNvPr>
          <p:cNvSpPr/>
          <p:nvPr/>
        </p:nvSpPr>
        <p:spPr>
          <a:xfrm>
            <a:off x="4330391" y="2487782"/>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8D44918-3DC3-4883-8199-049A471826E0}"/>
              </a:ext>
            </a:extLst>
          </p:cNvPr>
          <p:cNvSpPr/>
          <p:nvPr/>
        </p:nvSpPr>
        <p:spPr>
          <a:xfrm>
            <a:off x="7065890" y="2916059"/>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E8791C-8644-4143-879E-EA6063CBE8DA}"/>
              </a:ext>
            </a:extLst>
          </p:cNvPr>
          <p:cNvSpPr/>
          <p:nvPr/>
        </p:nvSpPr>
        <p:spPr>
          <a:xfrm>
            <a:off x="3418909" y="4295875"/>
            <a:ext cx="189571" cy="1895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D4CE0F-084F-4CB1-8C08-13C22AC758B4}"/>
              </a:ext>
            </a:extLst>
          </p:cNvPr>
          <p:cNvSpPr/>
          <p:nvPr/>
        </p:nvSpPr>
        <p:spPr>
          <a:xfrm>
            <a:off x="55756" y="1404004"/>
            <a:ext cx="9032488" cy="41694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5">
            <a:extLst>
              <a:ext uri="{FF2B5EF4-FFF2-40B4-BE49-F238E27FC236}">
                <a16:creationId xmlns:a16="http://schemas.microsoft.com/office/drawing/2014/main" id="{B102E591-D7BC-47C5-9EA3-3321800D9D26}"/>
              </a:ext>
            </a:extLst>
          </p:cNvPr>
          <p:cNvSpPr txBox="1">
            <a:spLocks/>
          </p:cNvSpPr>
          <p:nvPr/>
        </p:nvSpPr>
        <p:spPr>
          <a:xfrm>
            <a:off x="223953" y="579866"/>
            <a:ext cx="8966377" cy="1063625"/>
          </a:xfrm>
          <a:prstGeom prst="rect">
            <a:avLst/>
          </a:prstGeom>
        </p:spPr>
        <p:txBody>
          <a:bodyPr>
            <a:normAutofit/>
          </a:bodyPr>
          <a:lstStyle>
            <a:lvl1pPr marL="342900" indent="-342900" algn="l" defTabSz="914400" rtl="0" eaLnBrk="1" latinLnBrk="0" hangingPunct="1">
              <a:spcBef>
                <a:spcPts val="600"/>
              </a:spcBef>
              <a:buClr>
                <a:schemeClr val="accent1"/>
              </a:buClr>
              <a:buFont typeface="Wingdings" pitchFamily="2" charset="2"/>
              <a:buNone/>
              <a:defRPr sz="2800" b="1" kern="1200">
                <a:solidFill>
                  <a:schemeClr val="accent5">
                    <a:lumMod val="75000"/>
                  </a:schemeClr>
                </a:solidFill>
                <a:latin typeface="+mj-lt"/>
                <a:ea typeface="+mn-ea"/>
                <a:cs typeface="Arial" pitchFamily="34" charset="0"/>
              </a:defRPr>
            </a:lvl1pPr>
            <a:lvl2pPr marL="742950" indent="-285750" algn="l" defTabSz="914400" rtl="0" eaLnBrk="1" latinLnBrk="0" hangingPunct="1">
              <a:spcBef>
                <a:spcPts val="600"/>
              </a:spcBef>
              <a:buClr>
                <a:schemeClr val="accent2"/>
              </a:buClr>
              <a:buFont typeface="Wingdings" pitchFamily="2" charset="2"/>
              <a:buChar char="§"/>
              <a:defRPr sz="2000" b="1" kern="1200">
                <a:solidFill>
                  <a:schemeClr val="accent5">
                    <a:lumMod val="75000"/>
                  </a:schemeClr>
                </a:solidFill>
                <a:latin typeface="+mj-lt"/>
                <a:ea typeface="+mn-ea"/>
                <a:cs typeface="Arial" pitchFamily="34" charset="0"/>
              </a:defRPr>
            </a:lvl2pPr>
            <a:lvl3pPr marL="1143000" indent="-228600" algn="l" defTabSz="914400" rtl="0" eaLnBrk="1" latinLnBrk="0" hangingPunct="1">
              <a:spcBef>
                <a:spcPts val="600"/>
              </a:spcBef>
              <a:buClr>
                <a:schemeClr val="accent2"/>
              </a:buClr>
              <a:buFont typeface="Arial" pitchFamily="34" charset="0"/>
              <a:buChar char="•"/>
              <a:defRPr sz="1800" b="0" kern="1200">
                <a:solidFill>
                  <a:schemeClr val="accent5">
                    <a:lumMod val="75000"/>
                  </a:schemeClr>
                </a:solidFill>
                <a:latin typeface="+mj-lt"/>
                <a:ea typeface="+mn-ea"/>
                <a:cs typeface="Arial" pitchFamily="34" charset="0"/>
              </a:defRPr>
            </a:lvl3pPr>
            <a:lvl4pPr marL="16002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4pPr>
            <a:lvl5pPr marL="2057400" indent="-228600" algn="l" defTabSz="914400" rtl="0" eaLnBrk="1" latinLnBrk="0" hangingPunct="1">
              <a:spcBef>
                <a:spcPts val="600"/>
              </a:spcBef>
              <a:buClr>
                <a:schemeClr val="accent2"/>
              </a:buClr>
              <a:buFont typeface="Arial" pitchFamily="34" charset="0"/>
              <a:buChar char="»"/>
              <a:defRPr sz="1400" b="0" kern="1200">
                <a:solidFill>
                  <a:schemeClr val="accent5">
                    <a:lumMod val="7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Meeting Today’s Retirement Income Challenges</a:t>
            </a:r>
          </a:p>
        </p:txBody>
      </p:sp>
      <p:sp>
        <p:nvSpPr>
          <p:cNvPr id="15" name="Text Placeholder 6">
            <a:extLst>
              <a:ext uri="{FF2B5EF4-FFF2-40B4-BE49-F238E27FC236}">
                <a16:creationId xmlns:a16="http://schemas.microsoft.com/office/drawing/2014/main" id="{CC56475E-E6B4-45A0-A183-F3706EFCF421}"/>
              </a:ext>
            </a:extLst>
          </p:cNvPr>
          <p:cNvSpPr txBox="1">
            <a:spLocks/>
          </p:cNvSpPr>
          <p:nvPr/>
        </p:nvSpPr>
        <p:spPr>
          <a:xfrm>
            <a:off x="223953" y="974733"/>
            <a:ext cx="6324600" cy="609600"/>
          </a:xfrm>
          <a:prstGeom prst="rect">
            <a:avLst/>
          </a:prstGeom>
          <a:ln>
            <a:noFill/>
          </a:ln>
        </p:spPr>
        <p:txBody>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[Presenter Name], [Presenter Title]</a:t>
            </a:r>
          </a:p>
        </p:txBody>
      </p:sp>
      <p:sp>
        <p:nvSpPr>
          <p:cNvPr id="16" name="Title 4">
            <a:extLst>
              <a:ext uri="{FF2B5EF4-FFF2-40B4-BE49-F238E27FC236}">
                <a16:creationId xmlns:a16="http://schemas.microsoft.com/office/drawing/2014/main" id="{3D2A3466-3897-4566-A0A8-15A0C0CDF723}"/>
              </a:ext>
            </a:extLst>
          </p:cNvPr>
          <p:cNvSpPr txBox="1">
            <a:spLocks/>
          </p:cNvSpPr>
          <p:nvPr/>
        </p:nvSpPr>
        <p:spPr>
          <a:xfrm>
            <a:off x="266833" y="51469"/>
            <a:ext cx="7886700" cy="1325563"/>
          </a:xfrm>
          <a:prstGeom prst="rect">
            <a:avLst/>
          </a:prstGeom>
        </p:spPr>
        <p:txBody>
          <a:bodyPr/>
          <a:lstStyle>
            <a:lvl1pPr algn="l" defTabSz="914400" rtl="0" eaLnBrk="1" latinLnBrk="0" hangingPunct="1">
              <a:spcBef>
                <a:spcPts val="0"/>
              </a:spcBef>
              <a:buNone/>
              <a:defRPr sz="3200" b="1" kern="1200" cap="none" spc="0" normalizeH="0" baseline="0">
                <a:solidFill>
                  <a:schemeClr val="accent1"/>
                </a:solidFill>
                <a:latin typeface="+mj-lt"/>
                <a:ea typeface="+mj-ea"/>
                <a:cs typeface="Arial" pitchFamily="34" charset="0"/>
              </a:defRPr>
            </a:lvl1pPr>
          </a:lstStyle>
          <a:p>
            <a:r>
              <a:rPr lang="en-US" sz="3600" dirty="0"/>
              <a:t>Prudential Annuities</a:t>
            </a:r>
            <a:r>
              <a:rPr lang="en-US" sz="3600" baseline="30000" dirty="0"/>
              <a:t>®</a:t>
            </a:r>
          </a:p>
        </p:txBody>
      </p:sp>
      <p:sp>
        <p:nvSpPr>
          <p:cNvPr id="11" name="Rectangle 10">
            <a:extLst>
              <a:ext uri="{FF2B5EF4-FFF2-40B4-BE49-F238E27FC236}">
                <a16:creationId xmlns:a16="http://schemas.microsoft.com/office/drawing/2014/main" id="{025D325D-DE83-4E58-A01E-3CCFAFAD7F9E}"/>
              </a:ext>
            </a:extLst>
          </p:cNvPr>
          <p:cNvSpPr/>
          <p:nvPr/>
        </p:nvSpPr>
        <p:spPr>
          <a:xfrm>
            <a:off x="49383" y="6161185"/>
            <a:ext cx="2619375" cy="246221"/>
          </a:xfrm>
          <a:prstGeom prst="rect">
            <a:avLst/>
          </a:prstGeom>
        </p:spPr>
        <p:txBody>
          <a:bodyPr wrap="square">
            <a:spAutoFit/>
          </a:bodyPr>
          <a:lstStyle/>
          <a:p>
            <a:pPr fontAlgn="t"/>
            <a:r>
              <a:rPr lang="en-US" sz="1000" b="1" dirty="0">
                <a:solidFill>
                  <a:schemeClr val="bg1"/>
                </a:solidFill>
              </a:rPr>
              <a:t>1003323-00003-00    Ed. 3/2019</a:t>
            </a:r>
          </a:p>
        </p:txBody>
      </p:sp>
      <p:sp>
        <p:nvSpPr>
          <p:cNvPr id="12" name="Text Placeholder 4">
            <a:extLst>
              <a:ext uri="{FF2B5EF4-FFF2-40B4-BE49-F238E27FC236}">
                <a16:creationId xmlns:a16="http://schemas.microsoft.com/office/drawing/2014/main" id="{08A42258-8FAB-40E7-A6F0-B31FAA6D8113}"/>
              </a:ext>
            </a:extLst>
          </p:cNvPr>
          <p:cNvSpPr txBox="1">
            <a:spLocks noChangeArrowheads="1"/>
          </p:cNvSpPr>
          <p:nvPr/>
        </p:nvSpPr>
        <p:spPr bwMode="auto">
          <a:xfrm>
            <a:off x="109521" y="5625282"/>
            <a:ext cx="892495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lvl="0">
              <a:buClr>
                <a:srgbClr val="C00000"/>
              </a:buClr>
              <a:defRPr/>
            </a:pPr>
            <a:r>
              <a:rPr lang="en-US" sz="1600" b="0" dirty="0">
                <a:solidFill>
                  <a:schemeClr val="tx1"/>
                </a:solidFill>
              </a:rPr>
              <a:t>Issued by Pruco Life Insurance Company and by Pruco Life Insurance Company of New Jersey</a:t>
            </a:r>
            <a:r>
              <a:rPr lang="en-US" sz="1600" b="0" dirty="0"/>
              <a:t>.</a:t>
            </a:r>
            <a:endParaRPr kumimoji="0" lang="en-US" sz="16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723650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BE9142AB-289E-48A4-92C1-4C4BB70DF07C}"/>
              </a:ext>
            </a:extLst>
          </p:cNvPr>
          <p:cNvGraphicFramePr>
            <a:graphicFrameLocks/>
          </p:cNvGraphicFramePr>
          <p:nvPr>
            <p:extLst/>
          </p:nvPr>
        </p:nvGraphicFramePr>
        <p:xfrm>
          <a:off x="457200" y="1477090"/>
          <a:ext cx="8153400" cy="339702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835649" y="1411069"/>
            <a:ext cx="6019800" cy="338554"/>
          </a:xfrm>
          <a:prstGeom prst="rect">
            <a:avLst/>
          </a:prstGeom>
          <a:solidFill>
            <a:schemeClr val="bg1"/>
          </a:solidFill>
        </p:spPr>
        <p:txBody>
          <a:bodyPr wrap="square">
            <a:spAutoFit/>
          </a:bodyPr>
          <a:lstStyle/>
          <a:p>
            <a:pPr algn="ctr">
              <a:defRPr sz="1600" b="1" i="0" u="none" strike="noStrike" kern="1200" spc="0" baseline="0">
                <a:solidFill>
                  <a:srgbClr val="0C0C0C">
                    <a:lumMod val="65000"/>
                    <a:lumOff val="35000"/>
                  </a:srgbClr>
                </a:solidFill>
                <a:latin typeface="+mn-lt"/>
                <a:ea typeface="+mn-ea"/>
                <a:cs typeface="+mn-cs"/>
              </a:defRPr>
            </a:pPr>
            <a:r>
              <a:rPr lang="en-US" b="1" dirty="0">
                <a:solidFill>
                  <a:srgbClr val="0C0C0C">
                    <a:lumMod val="65000"/>
                    <a:lumOff val="35000"/>
                  </a:srgbClr>
                </a:solidFill>
              </a:rPr>
              <a:t>20-Year Annualized Returns by Asset Class  (1997-2016)</a:t>
            </a:r>
          </a:p>
        </p:txBody>
      </p:sp>
      <p:sp>
        <p:nvSpPr>
          <p:cNvPr id="6" name="Rectangle 5"/>
          <p:cNvSpPr/>
          <p:nvPr/>
        </p:nvSpPr>
        <p:spPr>
          <a:xfrm>
            <a:off x="152400" y="4874112"/>
            <a:ext cx="8915400" cy="1077218"/>
          </a:xfrm>
          <a:prstGeom prst="rect">
            <a:avLst/>
          </a:prstGeom>
        </p:spPr>
        <p:txBody>
          <a:bodyPr wrap="square">
            <a:spAutoFit/>
          </a:bodyPr>
          <a:lstStyle/>
          <a:p>
            <a:pPr marL="0" marR="0">
              <a:spcBef>
                <a:spcPts val="0"/>
              </a:spcBef>
              <a:spcAft>
                <a:spcPts val="0"/>
              </a:spcAft>
            </a:pPr>
            <a:r>
              <a:rPr lang="en-US" sz="800" dirty="0">
                <a:solidFill>
                  <a:srgbClr val="4A4A4C"/>
                </a:solidFill>
                <a:latin typeface="Arial Narrow" panose="020B0606020202030204" pitchFamily="34" charset="0"/>
                <a:ea typeface="Calibri" panose="020F0502020204030204" pitchFamily="34" charset="0"/>
                <a:cs typeface="AvenirNextLTPro-LightCn"/>
              </a:rPr>
              <a:t>Sources: BlackRock; Bloomberg; Informa Investment Solutions; </a:t>
            </a:r>
            <a:r>
              <a:rPr lang="en-US" sz="800" dirty="0" err="1">
                <a:solidFill>
                  <a:srgbClr val="4A4A4C"/>
                </a:solidFill>
                <a:latin typeface="Arial Narrow" panose="020B0606020202030204" pitchFamily="34" charset="0"/>
                <a:ea typeface="Calibri" panose="020F0502020204030204" pitchFamily="34" charset="0"/>
                <a:cs typeface="AvenirNextLTPro-LightCn"/>
              </a:rPr>
              <a:t>Dalbar</a:t>
            </a:r>
            <a:r>
              <a:rPr lang="en-US" sz="800" dirty="0">
                <a:solidFill>
                  <a:srgbClr val="4A4A4C"/>
                </a:solidFill>
                <a:latin typeface="Arial Narrow" panose="020B0606020202030204" pitchFamily="34" charset="0"/>
                <a:ea typeface="Calibri" panose="020F0502020204030204" pitchFamily="34" charset="0"/>
                <a:cs typeface="AvenirNextLTPro-LightCn"/>
              </a:rPr>
              <a:t>. Past performance is no guarantee of future results. It is not possible to directly invest in an index. </a:t>
            </a:r>
            <a:r>
              <a:rPr lang="en-US" sz="800" b="1" dirty="0">
                <a:solidFill>
                  <a:srgbClr val="4A4A4C"/>
                </a:solidFill>
                <a:latin typeface="Arial Narrow" panose="020B0606020202030204" pitchFamily="34" charset="0"/>
                <a:ea typeface="Calibri" panose="020F0502020204030204" pitchFamily="34" charset="0"/>
                <a:cs typeface="AvenirNextLTPro-DemiCn"/>
              </a:rPr>
              <a:t>Oil</a:t>
            </a:r>
            <a:r>
              <a:rPr lang="en-US" sz="800" dirty="0">
                <a:solidFill>
                  <a:srgbClr val="4A4A4C"/>
                </a:solidFill>
                <a:latin typeface="Arial Narrow" panose="020B0606020202030204" pitchFamily="34" charset="0"/>
                <a:ea typeface="Calibri" panose="020F0502020204030204" pitchFamily="34" charset="0"/>
                <a:cs typeface="AvenirNextLTPro-DemiCn"/>
              </a:rPr>
              <a:t> </a:t>
            </a:r>
            <a:r>
              <a:rPr lang="en-US" sz="800" dirty="0">
                <a:solidFill>
                  <a:srgbClr val="4A4A4C"/>
                </a:solidFill>
                <a:latin typeface="Arial Narrow" panose="020B0606020202030204" pitchFamily="34" charset="0"/>
                <a:ea typeface="Calibri" panose="020F0502020204030204" pitchFamily="34" charset="0"/>
                <a:cs typeface="AvenirNextLTPro-LightCn"/>
              </a:rPr>
              <a:t>is represented by the change in price of the NYMEX Light Sweet Crude Future contract. Contract size is 1,000 barrels with a contract price quoted in US Dollars and Cents per barrel. Delivery dates take place every month of the year. </a:t>
            </a:r>
            <a:r>
              <a:rPr lang="en-US" sz="800" b="1" dirty="0">
                <a:solidFill>
                  <a:srgbClr val="4A4A4C"/>
                </a:solidFill>
                <a:latin typeface="Arial Narrow" panose="020B0606020202030204" pitchFamily="34" charset="0"/>
                <a:ea typeface="Calibri" panose="020F0502020204030204" pitchFamily="34" charset="0"/>
                <a:cs typeface="AvenirNextLTPro-DemiCn"/>
              </a:rPr>
              <a:t>Gold</a:t>
            </a:r>
            <a:r>
              <a:rPr lang="en-US" sz="800" dirty="0">
                <a:solidFill>
                  <a:srgbClr val="4A4A4C"/>
                </a:solidFill>
                <a:latin typeface="Arial Narrow" panose="020B0606020202030204" pitchFamily="34" charset="0"/>
                <a:ea typeface="Calibri" panose="020F0502020204030204" pitchFamily="34" charset="0"/>
                <a:cs typeface="AvenirNextLTPro-DemiCn"/>
              </a:rPr>
              <a:t> </a:t>
            </a:r>
            <a:r>
              <a:rPr lang="en-US" sz="800" dirty="0">
                <a:solidFill>
                  <a:srgbClr val="4A4A4C"/>
                </a:solidFill>
                <a:latin typeface="Arial Narrow" panose="020B0606020202030204" pitchFamily="34" charset="0"/>
                <a:ea typeface="Calibri" panose="020F0502020204030204" pitchFamily="34" charset="0"/>
                <a:cs typeface="AvenirNextLTPro-LightCn"/>
              </a:rPr>
              <a:t>is represented by the change in the spot price of gold in USD per ounce. </a:t>
            </a:r>
            <a:r>
              <a:rPr lang="en-US" sz="800" b="1" dirty="0">
                <a:solidFill>
                  <a:srgbClr val="4A4A4C"/>
                </a:solidFill>
                <a:latin typeface="Arial Narrow" panose="020B0606020202030204" pitchFamily="34" charset="0"/>
                <a:ea typeface="Calibri" panose="020F0502020204030204" pitchFamily="34" charset="0"/>
                <a:cs typeface="AvenirNextLTPro-DemiCn"/>
              </a:rPr>
              <a:t>Homes</a:t>
            </a:r>
            <a:r>
              <a:rPr lang="en-US" sz="800" dirty="0">
                <a:solidFill>
                  <a:srgbClr val="4A4A4C"/>
                </a:solidFill>
                <a:latin typeface="Arial Narrow" panose="020B0606020202030204" pitchFamily="34" charset="0"/>
                <a:ea typeface="Calibri" panose="020F0502020204030204" pitchFamily="34" charset="0"/>
                <a:cs typeface="AvenirNextLTPro-DemiCn"/>
              </a:rPr>
              <a:t> </a:t>
            </a:r>
            <a:r>
              <a:rPr lang="en-US" sz="800" dirty="0">
                <a:solidFill>
                  <a:srgbClr val="4A4A4C"/>
                </a:solidFill>
                <a:latin typeface="Arial Narrow" panose="020B0606020202030204" pitchFamily="34" charset="0"/>
                <a:ea typeface="Calibri" panose="020F0502020204030204" pitchFamily="34" charset="0"/>
                <a:cs typeface="AvenirNextLTPro-LightCn"/>
              </a:rPr>
              <a:t>are represented by the National Association of Realtors’ (NAR) Existing One Family Home Sales Median Price Index. </a:t>
            </a:r>
            <a:r>
              <a:rPr lang="en-US" sz="800" b="1" dirty="0">
                <a:solidFill>
                  <a:srgbClr val="4A4A4C"/>
                </a:solidFill>
                <a:latin typeface="Arial Narrow" panose="020B0606020202030204" pitchFamily="34" charset="0"/>
                <a:ea typeface="Calibri" panose="020F0502020204030204" pitchFamily="34" charset="0"/>
                <a:cs typeface="AvenirNextLTPro-DemiCn"/>
              </a:rPr>
              <a:t>Stocks</a:t>
            </a:r>
            <a:r>
              <a:rPr lang="en-US" sz="800" dirty="0">
                <a:solidFill>
                  <a:srgbClr val="4A4A4C"/>
                </a:solidFill>
                <a:latin typeface="Arial Narrow" panose="020B0606020202030204" pitchFamily="34" charset="0"/>
                <a:ea typeface="Calibri" panose="020F0502020204030204" pitchFamily="34" charset="0"/>
                <a:cs typeface="AvenirNextLTPro-DemiCn"/>
              </a:rPr>
              <a:t> </a:t>
            </a:r>
            <a:r>
              <a:rPr lang="en-US" sz="800" dirty="0">
                <a:solidFill>
                  <a:srgbClr val="4A4A4C"/>
                </a:solidFill>
                <a:latin typeface="Arial Narrow" panose="020B0606020202030204" pitchFamily="34" charset="0"/>
                <a:ea typeface="Calibri" panose="020F0502020204030204" pitchFamily="34" charset="0"/>
                <a:cs typeface="AvenirNextLTPro-LightCn"/>
              </a:rPr>
              <a:t>are represented by the S&amp;P 500 Index, an unmanaged index that consists of the common stocks of 500 large-capitalization companies, within various industrial sectors, most of which are listed on the New York Stock Exchange. </a:t>
            </a:r>
            <a:r>
              <a:rPr lang="en-US" sz="800" b="1" dirty="0">
                <a:solidFill>
                  <a:srgbClr val="4A4A4C"/>
                </a:solidFill>
                <a:latin typeface="Arial Narrow" panose="020B0606020202030204" pitchFamily="34" charset="0"/>
                <a:ea typeface="Calibri" panose="020F0502020204030204" pitchFamily="34" charset="0"/>
                <a:cs typeface="AvenirNextLTPro-DemiCn"/>
              </a:rPr>
              <a:t>Bonds</a:t>
            </a:r>
            <a:r>
              <a:rPr lang="en-US" sz="800" dirty="0">
                <a:solidFill>
                  <a:srgbClr val="4A4A4C"/>
                </a:solidFill>
                <a:latin typeface="Arial Narrow" panose="020B0606020202030204" pitchFamily="34" charset="0"/>
                <a:ea typeface="Calibri" panose="020F0502020204030204" pitchFamily="34" charset="0"/>
                <a:cs typeface="AvenirNextLTPro-DemiCn"/>
              </a:rPr>
              <a:t> </a:t>
            </a:r>
            <a:r>
              <a:rPr lang="en-US" sz="800" dirty="0">
                <a:solidFill>
                  <a:srgbClr val="4A4A4C"/>
                </a:solidFill>
                <a:latin typeface="Arial Narrow" panose="020B0606020202030204" pitchFamily="34" charset="0"/>
                <a:ea typeface="Calibri" panose="020F0502020204030204" pitchFamily="34" charset="0"/>
                <a:cs typeface="AvenirNextLTPro-LightCn"/>
              </a:rPr>
              <a:t>are represented by the Bloomberg Barclays US Aggregate Bond Index, an unmanaged market-weighted index that consists of investment-grade corporate bonds (rated BBB or better), mortgages and US Treasury and government agency issues with at least 1 year to maturity. </a:t>
            </a:r>
            <a:r>
              <a:rPr lang="en-US" sz="800" b="1" dirty="0">
                <a:solidFill>
                  <a:srgbClr val="4A4A4C"/>
                </a:solidFill>
                <a:latin typeface="Arial Narrow" panose="020B0606020202030204" pitchFamily="34" charset="0"/>
                <a:ea typeface="Calibri" panose="020F0502020204030204" pitchFamily="34" charset="0"/>
                <a:cs typeface="AvenirNextLTPro-DemiCn"/>
              </a:rPr>
              <a:t>International Stocks </a:t>
            </a:r>
            <a:r>
              <a:rPr lang="en-US" sz="800" dirty="0">
                <a:solidFill>
                  <a:srgbClr val="4A4A4C"/>
                </a:solidFill>
                <a:latin typeface="Arial Narrow" panose="020B0606020202030204" pitchFamily="34" charset="0"/>
                <a:ea typeface="Calibri" panose="020F0502020204030204" pitchFamily="34" charset="0"/>
                <a:cs typeface="AvenirNextLTPro-LightCn"/>
              </a:rPr>
              <a:t>are represented by the MSCI EAFE Index, a broad-based measure of international stock performance. </a:t>
            </a:r>
            <a:r>
              <a:rPr lang="en-US" sz="800" b="1" dirty="0">
                <a:solidFill>
                  <a:srgbClr val="4A4A4C"/>
                </a:solidFill>
                <a:latin typeface="Arial Narrow" panose="020B0606020202030204" pitchFamily="34" charset="0"/>
                <a:ea typeface="Calibri" panose="020F0502020204030204" pitchFamily="34" charset="0"/>
                <a:cs typeface="AvenirNextLTPro-DemiCn"/>
              </a:rPr>
              <a:t>Inflation </a:t>
            </a:r>
            <a:r>
              <a:rPr lang="en-US" sz="800" dirty="0">
                <a:solidFill>
                  <a:srgbClr val="4A4A4C"/>
                </a:solidFill>
                <a:latin typeface="Arial Narrow" panose="020B0606020202030204" pitchFamily="34" charset="0"/>
                <a:ea typeface="Calibri" panose="020F0502020204030204" pitchFamily="34" charset="0"/>
                <a:cs typeface="AvenirNextLTPro-LightCn"/>
              </a:rPr>
              <a:t>is represented by the Consumer Price Index. </a:t>
            </a:r>
            <a:r>
              <a:rPr lang="en-US" sz="800" b="1" dirty="0">
                <a:solidFill>
                  <a:srgbClr val="4A4A4C"/>
                </a:solidFill>
                <a:latin typeface="Arial Narrow" panose="020B0606020202030204" pitchFamily="34" charset="0"/>
                <a:ea typeface="Calibri" panose="020F0502020204030204" pitchFamily="34" charset="0"/>
                <a:cs typeface="AvenirNextLTPro-DemiCn"/>
              </a:rPr>
              <a:t>Average Investor </a:t>
            </a:r>
            <a:r>
              <a:rPr lang="en-US" sz="800" dirty="0">
                <a:solidFill>
                  <a:srgbClr val="4A4A4C"/>
                </a:solidFill>
                <a:latin typeface="Arial Narrow" panose="020B0606020202030204" pitchFamily="34" charset="0"/>
                <a:ea typeface="Calibri" panose="020F0502020204030204" pitchFamily="34" charset="0"/>
                <a:cs typeface="AvenirNextLTPro-LightCn"/>
              </a:rPr>
              <a:t>is represented by </a:t>
            </a:r>
            <a:r>
              <a:rPr lang="en-US" sz="800" dirty="0" err="1">
                <a:solidFill>
                  <a:srgbClr val="4A4A4C"/>
                </a:solidFill>
                <a:latin typeface="Arial Narrow" panose="020B0606020202030204" pitchFamily="34" charset="0"/>
                <a:ea typeface="Calibri" panose="020F0502020204030204" pitchFamily="34" charset="0"/>
                <a:cs typeface="AvenirNextLTPro-LightCn"/>
              </a:rPr>
              <a:t>Dalbar’s</a:t>
            </a:r>
            <a:r>
              <a:rPr lang="en-US" sz="800" dirty="0">
                <a:solidFill>
                  <a:srgbClr val="4A4A4C"/>
                </a:solidFill>
                <a:latin typeface="Arial Narrow" panose="020B0606020202030204" pitchFamily="34" charset="0"/>
                <a:ea typeface="Calibri" panose="020F0502020204030204" pitchFamily="34" charset="0"/>
                <a:cs typeface="AvenirNextLTPro-LightCn"/>
              </a:rPr>
              <a:t> average asset allocation investor return, which utilizes the net of aggregate mutual fund sales, redemptions and exchanges each month as a measure of investor behavior. Returns are annualized (and total return where applicable) and represent the 20-year period ending 12/31/16 to match </a:t>
            </a:r>
            <a:r>
              <a:rPr lang="en-US" sz="800" dirty="0" err="1">
                <a:solidFill>
                  <a:srgbClr val="4A4A4C"/>
                </a:solidFill>
                <a:latin typeface="Arial Narrow" panose="020B0606020202030204" pitchFamily="34" charset="0"/>
                <a:ea typeface="Calibri" panose="020F0502020204030204" pitchFamily="34" charset="0"/>
                <a:cs typeface="AvenirNextLTPro-LightCn"/>
              </a:rPr>
              <a:t>Dalbar’s</a:t>
            </a:r>
            <a:r>
              <a:rPr lang="en-US" sz="800" dirty="0">
                <a:solidFill>
                  <a:srgbClr val="4A4A4C"/>
                </a:solidFill>
                <a:latin typeface="Arial Narrow" panose="020B0606020202030204" pitchFamily="34" charset="0"/>
                <a:ea typeface="Calibri" panose="020F0502020204030204" pitchFamily="34" charset="0"/>
                <a:cs typeface="AvenirNextLTPro-LightCn"/>
              </a:rPr>
              <a:t> most recent analysis.</a:t>
            </a:r>
            <a:endParaRPr lang="en-US" sz="800" dirty="0">
              <a:solidFill>
                <a:srgbClr val="4A4A4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5"/>
          <p:cNvSpPr>
            <a:spLocks noGrp="1" noChangeArrowheads="1"/>
          </p:cNvSpPr>
          <p:nvPr>
            <p:ph type="title"/>
          </p:nvPr>
        </p:nvSpPr>
        <p:spPr>
          <a:xfrm>
            <a:off x="457200" y="76200"/>
            <a:ext cx="8305800" cy="1066800"/>
          </a:xfrm>
        </p:spPr>
        <p:txBody>
          <a:bodyPr anchor="t">
            <a:noAutofit/>
          </a:bodyPr>
          <a:lstStyle/>
          <a:p>
            <a:pPr eaLnBrk="1" hangingPunct="1">
              <a:lnSpc>
                <a:spcPct val="80000"/>
              </a:lnSpc>
              <a:defRPr/>
            </a:pPr>
            <a:r>
              <a:rPr lang="en-US" sz="3000" cap="none" dirty="0"/>
              <a:t>How Do You React to </a:t>
            </a:r>
            <a:br>
              <a:rPr lang="en-US" sz="3000" cap="none" dirty="0"/>
            </a:br>
            <a:r>
              <a:rPr lang="en-US" sz="3000" cap="none" dirty="0"/>
              <a:t>Market Ups and Downs?</a:t>
            </a:r>
            <a:br>
              <a:rPr lang="en-US" sz="3600" cap="none" dirty="0"/>
            </a:br>
            <a:endParaRPr lang="en-US" b="0" cap="none" dirty="0">
              <a:solidFill>
                <a:srgbClr val="0070C0"/>
              </a:solidFill>
            </a:endParaRPr>
          </a:p>
        </p:txBody>
      </p:sp>
      <p:sp>
        <p:nvSpPr>
          <p:cNvPr id="12" name="Rectangle 11"/>
          <p:cNvSpPr/>
          <p:nvPr/>
        </p:nvSpPr>
        <p:spPr>
          <a:xfrm>
            <a:off x="457200" y="868678"/>
            <a:ext cx="8382000" cy="461665"/>
          </a:xfrm>
          <a:prstGeom prst="rect">
            <a:avLst/>
          </a:prstGeom>
        </p:spPr>
        <p:txBody>
          <a:bodyPr wrap="square">
            <a:spAutoFit/>
          </a:bodyPr>
          <a:lstStyle/>
          <a:p>
            <a:r>
              <a:rPr lang="en-US" sz="2400" dirty="0">
                <a:solidFill>
                  <a:srgbClr val="0070C0"/>
                </a:solidFill>
              </a:rPr>
              <a:t>Volatility and low interest rates influence behavior</a:t>
            </a:r>
            <a:endParaRPr lang="en-US" sz="24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1060" y="-11152"/>
            <a:ext cx="3657600" cy="457200"/>
          </a:xfrm>
          <a:prstGeom prst="rect">
            <a:avLst/>
          </a:prstGeom>
        </p:spPr>
      </p:pic>
    </p:spTree>
    <p:extLst>
      <p:ext uri="{BB962C8B-B14F-4D97-AF65-F5344CB8AC3E}">
        <p14:creationId xmlns:p14="http://schemas.microsoft.com/office/powerpoint/2010/main" val="401064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5105400" cy="3962400"/>
          </a:xfrm>
        </p:spPr>
        <p:txBody>
          <a:bodyPr>
            <a:normAutofit/>
          </a:bodyPr>
          <a:lstStyle/>
          <a:p>
            <a:pPr marL="231775" lvl="1" indent="-225425">
              <a:spcBef>
                <a:spcPts val="600"/>
              </a:spcBef>
            </a:pPr>
            <a:r>
              <a:rPr lang="en-US" sz="1600" dirty="0"/>
              <a:t>Create an increased income demand for the remainder of a retiree’s life</a:t>
            </a:r>
          </a:p>
          <a:p>
            <a:pPr marL="231775" lvl="1" indent="-225425">
              <a:spcBef>
                <a:spcPts val="600"/>
              </a:spcBef>
            </a:pPr>
            <a:r>
              <a:rPr lang="en-US" sz="1600" dirty="0"/>
              <a:t>Can be most damaging in later years of retirement </a:t>
            </a:r>
          </a:p>
          <a:p>
            <a:pPr marL="231775" lvl="1" indent="-225425">
              <a:spcBef>
                <a:spcPts val="600"/>
              </a:spcBef>
              <a:buNone/>
            </a:pPr>
            <a:endParaRPr lang="en-US" sz="1600" dirty="0">
              <a:solidFill>
                <a:srgbClr val="0070C0"/>
              </a:solidFill>
            </a:endParaRPr>
          </a:p>
          <a:p>
            <a:pPr marL="231775" lvl="1" indent="-225425">
              <a:spcBef>
                <a:spcPts val="600"/>
              </a:spcBef>
              <a:buNone/>
            </a:pPr>
            <a:r>
              <a:rPr lang="en-US" sz="1600" dirty="0">
                <a:solidFill>
                  <a:srgbClr val="0070C0"/>
                </a:solidFill>
              </a:rPr>
              <a:t>Since 1982:</a:t>
            </a:r>
          </a:p>
        </p:txBody>
      </p:sp>
      <p:sp>
        <p:nvSpPr>
          <p:cNvPr id="3" name="Title 2"/>
          <p:cNvSpPr>
            <a:spLocks noGrp="1"/>
          </p:cNvSpPr>
          <p:nvPr>
            <p:ph type="title"/>
          </p:nvPr>
        </p:nvSpPr>
        <p:spPr/>
        <p:txBody>
          <a:bodyPr/>
          <a:lstStyle/>
          <a:p>
            <a:r>
              <a:rPr lang="en-US" sz="3000" dirty="0"/>
              <a:t>Will Rising Costs Affect </a:t>
            </a:r>
            <a:br>
              <a:rPr lang="en-US" sz="3000" dirty="0"/>
            </a:br>
            <a:r>
              <a:rPr lang="en-US" sz="3000" dirty="0"/>
              <a:t>Your Retirement Income?</a:t>
            </a:r>
          </a:p>
        </p:txBody>
      </p:sp>
      <p:sp>
        <p:nvSpPr>
          <p:cNvPr id="11" name="Right Triangle 10"/>
          <p:cNvSpPr/>
          <p:nvPr/>
        </p:nvSpPr>
        <p:spPr>
          <a:xfrm flipH="1">
            <a:off x="0" y="1524000"/>
            <a:ext cx="8534400" cy="3320901"/>
          </a:xfrm>
          <a:prstGeom prst="rtTriangl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69128" y="3131403"/>
            <a:ext cx="2133600" cy="1676400"/>
          </a:xfrm>
          <a:prstGeom prst="roundRect">
            <a:avLst>
              <a:gd name="adj" fmla="val 46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Average annual </a:t>
            </a:r>
            <a:br>
              <a:rPr lang="en-US" b="1" dirty="0">
                <a:solidFill>
                  <a:schemeClr val="bg1"/>
                </a:solidFill>
              </a:rPr>
            </a:br>
            <a:r>
              <a:rPr lang="en-US" b="1" dirty="0">
                <a:solidFill>
                  <a:schemeClr val="bg1"/>
                </a:solidFill>
              </a:rPr>
              <a:t>2.6% increase</a:t>
            </a:r>
          </a:p>
        </p:txBody>
      </p:sp>
      <p:sp>
        <p:nvSpPr>
          <p:cNvPr id="14" name="Rectangle 13"/>
          <p:cNvSpPr/>
          <p:nvPr/>
        </p:nvSpPr>
        <p:spPr>
          <a:xfrm>
            <a:off x="1297531" y="4884003"/>
            <a:ext cx="612668" cy="400110"/>
          </a:xfrm>
          <a:prstGeom prst="rect">
            <a:avLst/>
          </a:prstGeom>
        </p:spPr>
        <p:txBody>
          <a:bodyPr wrap="none">
            <a:spAutoFit/>
          </a:bodyPr>
          <a:lstStyle/>
          <a:p>
            <a:pPr algn="ctr"/>
            <a:r>
              <a:rPr lang="en-US" sz="2000" b="1" dirty="0">
                <a:solidFill>
                  <a:schemeClr val="accent1"/>
                </a:solidFill>
              </a:rPr>
              <a:t>CPI</a:t>
            </a:r>
          </a:p>
        </p:txBody>
      </p:sp>
      <p:sp>
        <p:nvSpPr>
          <p:cNvPr id="15" name="Rounded Rectangle 14"/>
          <p:cNvSpPr/>
          <p:nvPr/>
        </p:nvSpPr>
        <p:spPr>
          <a:xfrm>
            <a:off x="3429000" y="2834411"/>
            <a:ext cx="2133600" cy="1981200"/>
          </a:xfrm>
          <a:prstGeom prst="roundRect">
            <a:avLst>
              <a:gd name="adj" fmla="val 53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Average annual </a:t>
            </a:r>
            <a:br>
              <a:rPr lang="en-US" b="1" dirty="0">
                <a:solidFill>
                  <a:schemeClr val="bg1"/>
                </a:solidFill>
              </a:rPr>
            </a:br>
            <a:r>
              <a:rPr lang="en-US" b="1" dirty="0">
                <a:solidFill>
                  <a:schemeClr val="bg1"/>
                </a:solidFill>
              </a:rPr>
              <a:t>2.9% increase</a:t>
            </a:r>
          </a:p>
        </p:txBody>
      </p:sp>
      <p:sp>
        <p:nvSpPr>
          <p:cNvPr id="16" name="Rectangle 15"/>
          <p:cNvSpPr/>
          <p:nvPr/>
        </p:nvSpPr>
        <p:spPr>
          <a:xfrm>
            <a:off x="3703114" y="4884003"/>
            <a:ext cx="1552027" cy="400110"/>
          </a:xfrm>
          <a:prstGeom prst="rect">
            <a:avLst/>
          </a:prstGeom>
        </p:spPr>
        <p:txBody>
          <a:bodyPr wrap="none">
            <a:spAutoFit/>
          </a:bodyPr>
          <a:lstStyle/>
          <a:p>
            <a:pPr algn="ctr"/>
            <a:r>
              <a:rPr lang="en-US" sz="2000" b="1" dirty="0">
                <a:solidFill>
                  <a:schemeClr val="accent1"/>
                </a:solidFill>
              </a:rPr>
              <a:t>CPI-Elderly</a:t>
            </a:r>
          </a:p>
        </p:txBody>
      </p:sp>
      <p:sp>
        <p:nvSpPr>
          <p:cNvPr id="17" name="Rounded Rectangle 16"/>
          <p:cNvSpPr/>
          <p:nvPr/>
        </p:nvSpPr>
        <p:spPr>
          <a:xfrm>
            <a:off x="6265072" y="1866846"/>
            <a:ext cx="2133600" cy="2944368"/>
          </a:xfrm>
          <a:prstGeom prst="roundRect">
            <a:avLst>
              <a:gd name="adj" fmla="val 47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Average annual </a:t>
            </a:r>
            <a:br>
              <a:rPr lang="en-US" b="1" dirty="0">
                <a:solidFill>
                  <a:schemeClr val="bg1"/>
                </a:solidFill>
              </a:rPr>
            </a:br>
            <a:r>
              <a:rPr lang="en-US" b="1" dirty="0">
                <a:solidFill>
                  <a:schemeClr val="bg1"/>
                </a:solidFill>
              </a:rPr>
              <a:t>4.9% increase</a:t>
            </a:r>
          </a:p>
        </p:txBody>
      </p:sp>
      <p:sp>
        <p:nvSpPr>
          <p:cNvPr id="18" name="Rectangle 17"/>
          <p:cNvSpPr/>
          <p:nvPr/>
        </p:nvSpPr>
        <p:spPr>
          <a:xfrm>
            <a:off x="6655250" y="4884003"/>
            <a:ext cx="1495922" cy="400110"/>
          </a:xfrm>
          <a:prstGeom prst="rect">
            <a:avLst/>
          </a:prstGeom>
        </p:spPr>
        <p:txBody>
          <a:bodyPr wrap="none">
            <a:spAutoFit/>
          </a:bodyPr>
          <a:lstStyle/>
          <a:p>
            <a:pPr algn="ctr"/>
            <a:r>
              <a:rPr lang="en-US" sz="2000" b="1" dirty="0">
                <a:solidFill>
                  <a:schemeClr val="accent1"/>
                </a:solidFill>
              </a:rPr>
              <a:t>Healthcare</a:t>
            </a:r>
          </a:p>
        </p:txBody>
      </p:sp>
      <p:sp>
        <p:nvSpPr>
          <p:cNvPr id="20" name="Rectangle 19"/>
          <p:cNvSpPr/>
          <p:nvPr/>
        </p:nvSpPr>
        <p:spPr>
          <a:xfrm>
            <a:off x="228600" y="5334000"/>
            <a:ext cx="8915400" cy="553998"/>
          </a:xfrm>
          <a:prstGeom prst="rect">
            <a:avLst/>
          </a:prstGeom>
        </p:spPr>
        <p:txBody>
          <a:bodyPr wrap="square">
            <a:spAutoFit/>
          </a:bodyPr>
          <a:lstStyle/>
          <a:p>
            <a:r>
              <a:rPr lang="en-US" sz="1000" dirty="0">
                <a:solidFill>
                  <a:srgbClr val="4A4A4C"/>
                </a:solidFill>
                <a:latin typeface="Arial Narrow" pitchFamily="34" charset="0"/>
              </a:rPr>
              <a:t>1. Source: US BLS; based on CPI-W from 12/1982 through 12/2016; http://data.bls.gov/timeseries/CWUR0000SA0?output_view=pct_1mth</a:t>
            </a:r>
          </a:p>
          <a:p>
            <a:r>
              <a:rPr lang="en-US" sz="1000" dirty="0">
                <a:solidFill>
                  <a:srgbClr val="4A4A4C"/>
                </a:solidFill>
                <a:latin typeface="Arial Narrow" pitchFamily="34" charset="0"/>
              </a:rPr>
              <a:t>2. Source: US BLS; CPI-E is an experimental index, public and unpublished data; 12/1982 through 12/2016</a:t>
            </a:r>
          </a:p>
          <a:p>
            <a:r>
              <a:rPr lang="en-US" sz="1000" dirty="0">
                <a:solidFill>
                  <a:srgbClr val="4A4A4C"/>
                </a:solidFill>
                <a:latin typeface="Arial Narrow" pitchFamily="34" charset="0"/>
              </a:rPr>
              <a:t>3. Source: US BLS; based on Medical Care index from 12/1982 through 12/2016: http://data.bls.gov/timeseries/CUUR0000SAM?output_view=pct_1mth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4868"/>
            <a:ext cx="3657600" cy="457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animBg="1"/>
      <p:bldP spid="16" grpId="0"/>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dirty="0"/>
              <a:t>Rising Costs: Healthcare </a:t>
            </a:r>
          </a:p>
        </p:txBody>
      </p:sp>
      <p:sp>
        <p:nvSpPr>
          <p:cNvPr id="12" name="TextBox 11"/>
          <p:cNvSpPr txBox="1"/>
          <p:nvPr/>
        </p:nvSpPr>
        <p:spPr>
          <a:xfrm>
            <a:off x="492824" y="1709461"/>
            <a:ext cx="8346375" cy="464230"/>
          </a:xfrm>
          <a:prstGeom prst="rect">
            <a:avLst/>
          </a:prstGeom>
          <a:noFill/>
        </p:spPr>
        <p:txBody>
          <a:bodyPr wrap="square" rtlCol="0" anchor="ctr">
            <a:spAutoFit/>
          </a:bodyPr>
          <a:lstStyle/>
          <a:p>
            <a:pPr algn="ctr">
              <a:lnSpc>
                <a:spcPts val="2860"/>
              </a:lnSpc>
            </a:pPr>
            <a:r>
              <a:rPr lang="en-US" sz="2000" b="1" dirty="0">
                <a:solidFill>
                  <a:schemeClr val="bg1"/>
                </a:solidFill>
              </a:rPr>
              <a:t>Average Annual Medicare Out-of-Pocket Costs: $5,600 per Person*</a:t>
            </a:r>
          </a:p>
        </p:txBody>
      </p:sp>
      <p:sp>
        <p:nvSpPr>
          <p:cNvPr id="14" name="TextBox 13"/>
          <p:cNvSpPr txBox="1"/>
          <p:nvPr/>
        </p:nvSpPr>
        <p:spPr>
          <a:xfrm>
            <a:off x="328671" y="5495579"/>
            <a:ext cx="7889911" cy="400110"/>
          </a:xfrm>
          <a:prstGeom prst="rect">
            <a:avLst/>
          </a:prstGeom>
          <a:noFill/>
        </p:spPr>
        <p:txBody>
          <a:bodyPr wrap="square" rtlCol="0">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Source: Fidelity Investments Retiree Health Costs Estimate, 2018. Healthcare and nursing home costs may vary by state. </a:t>
            </a:r>
          </a:p>
          <a:p>
            <a:endParaRPr lang="en-US" sz="1000" dirty="0"/>
          </a:p>
        </p:txBody>
      </p:sp>
      <p:grpSp>
        <p:nvGrpSpPr>
          <p:cNvPr id="9" name="Group 8"/>
          <p:cNvGrpSpPr/>
          <p:nvPr/>
        </p:nvGrpSpPr>
        <p:grpSpPr>
          <a:xfrm>
            <a:off x="0" y="1447800"/>
            <a:ext cx="9144000" cy="2525680"/>
            <a:chOff x="2667000" y="2971800"/>
            <a:chExt cx="3695760" cy="2048122"/>
          </a:xfrm>
        </p:grpSpPr>
        <p:sp>
          <p:nvSpPr>
            <p:cNvPr id="2" name="Rectangle 1"/>
            <p:cNvSpPr/>
            <p:nvPr/>
          </p:nvSpPr>
          <p:spPr>
            <a:xfrm>
              <a:off x="2667000" y="3505200"/>
              <a:ext cx="3695760" cy="898495"/>
            </a:xfrm>
            <a:prstGeom prst="rect">
              <a:avLst/>
            </a:prstGeom>
          </p:spPr>
          <p:txBody>
            <a:bodyPr wrap="square">
              <a:spAutoFit/>
            </a:bodyPr>
            <a:lstStyle/>
            <a:p>
              <a:pPr algn="ctr"/>
              <a:r>
                <a:rPr lang="en-US" sz="6600" b="1" dirty="0">
                  <a:solidFill>
                    <a:schemeClr val="accent2"/>
                  </a:solidFill>
                </a:rPr>
                <a:t>$280,000</a:t>
              </a:r>
              <a:endParaRPr lang="en-US" sz="6600" b="1" dirty="0">
                <a:solidFill>
                  <a:schemeClr val="tx1">
                    <a:lumMod val="75000"/>
                    <a:lumOff val="25000"/>
                  </a:schemeClr>
                </a:solidFill>
              </a:endParaRPr>
            </a:p>
          </p:txBody>
        </p:sp>
        <p:sp>
          <p:nvSpPr>
            <p:cNvPr id="4" name="Rectangle 3"/>
            <p:cNvSpPr/>
            <p:nvPr/>
          </p:nvSpPr>
          <p:spPr>
            <a:xfrm>
              <a:off x="2667000" y="2971800"/>
              <a:ext cx="3632953" cy="524122"/>
            </a:xfrm>
            <a:prstGeom prst="rect">
              <a:avLst/>
            </a:prstGeom>
          </p:spPr>
          <p:txBody>
            <a:bodyPr wrap="square">
              <a:spAutoFit/>
            </a:bodyPr>
            <a:lstStyle/>
            <a:p>
              <a:pPr algn="ctr"/>
              <a:r>
                <a:rPr lang="en-US" b="1" dirty="0">
                  <a:solidFill>
                    <a:schemeClr val="tx1">
                      <a:lumMod val="75000"/>
                      <a:lumOff val="25000"/>
                    </a:schemeClr>
                  </a:solidFill>
                </a:rPr>
                <a:t>It is estimated that an average, </a:t>
              </a:r>
            </a:p>
            <a:p>
              <a:pPr algn="ctr"/>
              <a:r>
                <a:rPr lang="en-US" b="1" dirty="0">
                  <a:solidFill>
                    <a:schemeClr val="tx1">
                      <a:lumMod val="75000"/>
                      <a:lumOff val="25000"/>
                    </a:schemeClr>
                  </a:solidFill>
                </a:rPr>
                <a:t>healthy 65-year-old couple will need</a:t>
              </a:r>
            </a:p>
          </p:txBody>
        </p:sp>
        <p:sp>
          <p:nvSpPr>
            <p:cNvPr id="5" name="Rectangle 4"/>
            <p:cNvSpPr/>
            <p:nvPr/>
          </p:nvSpPr>
          <p:spPr>
            <a:xfrm>
              <a:off x="2667000" y="4495800"/>
              <a:ext cx="3695760" cy="524122"/>
            </a:xfrm>
            <a:prstGeom prst="rect">
              <a:avLst/>
            </a:prstGeom>
          </p:spPr>
          <p:txBody>
            <a:bodyPr wrap="square">
              <a:spAutoFit/>
            </a:bodyPr>
            <a:lstStyle/>
            <a:p>
              <a:pPr algn="ctr"/>
              <a:r>
                <a:rPr lang="en-US" b="1" dirty="0">
                  <a:solidFill>
                    <a:schemeClr val="tx1">
                      <a:lumMod val="75000"/>
                      <a:lumOff val="25000"/>
                    </a:schemeClr>
                  </a:solidFill>
                </a:rPr>
                <a:t>to pay for medical expenses </a:t>
              </a:r>
              <a:br>
                <a:rPr lang="en-US" b="1" dirty="0">
                  <a:solidFill>
                    <a:schemeClr val="tx1">
                      <a:lumMod val="75000"/>
                      <a:lumOff val="25000"/>
                    </a:schemeClr>
                  </a:solidFill>
                </a:rPr>
              </a:br>
              <a:r>
                <a:rPr lang="en-US" b="1" dirty="0">
                  <a:solidFill>
                    <a:schemeClr val="tx1">
                      <a:lumMod val="75000"/>
                      <a:lumOff val="25000"/>
                    </a:schemeClr>
                  </a:solidFill>
                </a:rPr>
                <a:t>for the remainder of their lives.</a:t>
              </a:r>
            </a:p>
          </p:txBody>
        </p:sp>
      </p:grpSp>
      <p:sp>
        <p:nvSpPr>
          <p:cNvPr id="8" name="Rectangle 7"/>
          <p:cNvSpPr/>
          <p:nvPr/>
        </p:nvSpPr>
        <p:spPr>
          <a:xfrm>
            <a:off x="0" y="4114800"/>
            <a:ext cx="9144000" cy="253916"/>
          </a:xfrm>
          <a:prstGeom prst="rect">
            <a:avLst/>
          </a:prstGeom>
        </p:spPr>
        <p:txBody>
          <a:bodyPr wrap="square">
            <a:spAutoFit/>
          </a:bodyPr>
          <a:lstStyle/>
          <a:p>
            <a:pPr algn="ctr"/>
            <a:r>
              <a:rPr lang="en-US" sz="1050" dirty="0">
                <a:solidFill>
                  <a:schemeClr val="tx1">
                    <a:lumMod val="75000"/>
                    <a:lumOff val="25000"/>
                  </a:schemeClr>
                </a:solidFill>
              </a:rPr>
              <a:t>This does not include long-term care costs*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4868"/>
            <a:ext cx="3657600" cy="4572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305800" cy="1066800"/>
          </a:xfrm>
        </p:spPr>
        <p:txBody>
          <a:bodyPr/>
          <a:lstStyle/>
          <a:p>
            <a:r>
              <a:rPr lang="en-US" sz="3000" dirty="0"/>
              <a:t>Longevity Risks</a:t>
            </a:r>
            <a:br>
              <a:rPr lang="en-US" dirty="0"/>
            </a:br>
            <a:r>
              <a:rPr lang="en-US" sz="2400" b="0" dirty="0">
                <a:solidFill>
                  <a:srgbClr val="0070C0"/>
                </a:solidFill>
              </a:rPr>
              <a:t>Your retirement journey could last longer than you think</a:t>
            </a:r>
          </a:p>
        </p:txBody>
      </p:sp>
      <p:sp>
        <p:nvSpPr>
          <p:cNvPr id="4" name="Rectangle 3"/>
          <p:cNvSpPr/>
          <p:nvPr/>
        </p:nvSpPr>
        <p:spPr>
          <a:xfrm>
            <a:off x="465304" y="1486712"/>
            <a:ext cx="7535696" cy="492443"/>
          </a:xfrm>
          <a:prstGeom prst="rect">
            <a:avLst/>
          </a:prstGeom>
        </p:spPr>
        <p:txBody>
          <a:bodyPr wrap="square">
            <a:spAutoFit/>
          </a:bodyPr>
          <a:lstStyle/>
          <a:p>
            <a:r>
              <a:rPr lang="en-US" sz="2600" dirty="0">
                <a:solidFill>
                  <a:schemeClr val="accent1"/>
                </a:solidFill>
                <a:latin typeface="Arial Narrow" pitchFamily="34" charset="0"/>
              </a:rPr>
              <a:t>Expected life span of individuals and couples age 65:</a:t>
            </a:r>
          </a:p>
        </p:txBody>
      </p:sp>
      <p:sp>
        <p:nvSpPr>
          <p:cNvPr id="7" name="Round Single Corner Rectangle 6"/>
          <p:cNvSpPr/>
          <p:nvPr/>
        </p:nvSpPr>
        <p:spPr>
          <a:xfrm>
            <a:off x="552856" y="2756176"/>
            <a:ext cx="2377440" cy="54864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cap="all" dirty="0">
                <a:effectLst>
                  <a:outerShdw blurRad="38100" dist="38100" dir="2700000" algn="tl">
                    <a:srgbClr val="000000">
                      <a:alpha val="43137"/>
                    </a:srgbClr>
                  </a:outerShdw>
                </a:effectLst>
                <a:latin typeface="Arial Narrow" pitchFamily="34" charset="0"/>
              </a:rPr>
              <a:t>Men</a:t>
            </a:r>
            <a:r>
              <a:rPr lang="en-US" sz="2100" dirty="0">
                <a:effectLst>
                  <a:outerShdw blurRad="38100" dist="38100" dir="2700000" algn="tl">
                    <a:srgbClr val="000000">
                      <a:alpha val="43137"/>
                    </a:srgbClr>
                  </a:outerShdw>
                </a:effectLst>
                <a:latin typeface="Arial Narrow" pitchFamily="34" charset="0"/>
              </a:rPr>
              <a:t>                       87</a:t>
            </a:r>
          </a:p>
        </p:txBody>
      </p:sp>
      <p:sp>
        <p:nvSpPr>
          <p:cNvPr id="8" name="Round Single Corner Rectangle 7"/>
          <p:cNvSpPr/>
          <p:nvPr/>
        </p:nvSpPr>
        <p:spPr>
          <a:xfrm>
            <a:off x="552856" y="3424144"/>
            <a:ext cx="2743200" cy="54864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cap="all" dirty="0">
                <a:effectLst>
                  <a:outerShdw blurRad="38100" dist="38100" dir="2700000" algn="tl">
                    <a:srgbClr val="000000">
                      <a:alpha val="43137"/>
                    </a:srgbClr>
                  </a:outerShdw>
                </a:effectLst>
                <a:latin typeface="Arial Narrow" pitchFamily="34" charset="0"/>
              </a:rPr>
              <a:t>Women</a:t>
            </a:r>
            <a:r>
              <a:rPr lang="en-US" sz="2100" dirty="0">
                <a:effectLst>
                  <a:outerShdw blurRad="38100" dist="38100" dir="2700000" algn="tl">
                    <a:srgbClr val="000000">
                      <a:alpha val="43137"/>
                    </a:srgbClr>
                  </a:outerShdw>
                </a:effectLst>
                <a:latin typeface="Arial Narrow" pitchFamily="34" charset="0"/>
              </a:rPr>
              <a:t>                       90</a:t>
            </a:r>
          </a:p>
        </p:txBody>
      </p:sp>
      <p:sp>
        <p:nvSpPr>
          <p:cNvPr id="9" name="Round Single Corner Rectangle 8"/>
          <p:cNvSpPr/>
          <p:nvPr/>
        </p:nvSpPr>
        <p:spPr>
          <a:xfrm>
            <a:off x="552856" y="4082384"/>
            <a:ext cx="3291840" cy="548640"/>
          </a:xfrm>
          <a:prstGeom prst="round1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cap="all" dirty="0">
                <a:effectLst>
                  <a:outerShdw blurRad="38100" dist="38100" dir="2700000" algn="tl">
                    <a:srgbClr val="000000">
                      <a:alpha val="43137"/>
                    </a:srgbClr>
                  </a:outerShdw>
                </a:effectLst>
                <a:latin typeface="Arial Narrow" pitchFamily="34" charset="0"/>
              </a:rPr>
              <a:t>Couples</a:t>
            </a:r>
            <a:r>
              <a:rPr lang="en-US" dirty="0">
                <a:effectLst>
                  <a:outerShdw blurRad="38100" dist="38100" dir="2700000" algn="tl">
                    <a:srgbClr val="000000">
                      <a:alpha val="43137"/>
                    </a:srgbClr>
                  </a:outerShdw>
                </a:effectLst>
                <a:latin typeface="Arial Narrow" pitchFamily="34" charset="0"/>
              </a:rPr>
              <a:t> </a:t>
            </a:r>
            <a:r>
              <a:rPr lang="en-US" sz="1500" b="0" dirty="0">
                <a:effectLst>
                  <a:outerShdw blurRad="38100" dist="38100" dir="2700000" algn="tl">
                    <a:srgbClr val="000000">
                      <a:alpha val="43137"/>
                    </a:srgbClr>
                  </a:outerShdw>
                </a:effectLst>
                <a:latin typeface="Arial Narrow" pitchFamily="34" charset="0"/>
              </a:rPr>
              <a:t>(surviving spouse)         </a:t>
            </a:r>
            <a:r>
              <a:rPr lang="en-US" sz="2100" dirty="0">
                <a:effectLst>
                  <a:outerShdw blurRad="38100" dist="38100" dir="2700000" algn="tl">
                    <a:srgbClr val="000000">
                      <a:alpha val="43137"/>
                    </a:srgbClr>
                  </a:outerShdw>
                </a:effectLst>
                <a:latin typeface="Arial Narrow" pitchFamily="34" charset="0"/>
              </a:rPr>
              <a:t>94</a:t>
            </a:r>
          </a:p>
        </p:txBody>
      </p:sp>
      <p:sp>
        <p:nvSpPr>
          <p:cNvPr id="10" name="Round Single Corner Rectangle 9"/>
          <p:cNvSpPr/>
          <p:nvPr/>
        </p:nvSpPr>
        <p:spPr>
          <a:xfrm>
            <a:off x="5257800" y="2756176"/>
            <a:ext cx="2560320" cy="54864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cap="all" dirty="0">
                <a:effectLst>
                  <a:outerShdw blurRad="38100" dist="38100" dir="2700000" algn="tl">
                    <a:srgbClr val="000000">
                      <a:alpha val="43137"/>
                    </a:srgbClr>
                  </a:outerShdw>
                </a:effectLst>
                <a:latin typeface="Arial Narrow" pitchFamily="34" charset="0"/>
              </a:rPr>
              <a:t>Men</a:t>
            </a:r>
            <a:r>
              <a:rPr lang="en-US" sz="2100" dirty="0">
                <a:effectLst>
                  <a:outerShdw blurRad="38100" dist="38100" dir="2700000" algn="tl">
                    <a:srgbClr val="000000">
                      <a:alpha val="43137"/>
                    </a:srgbClr>
                  </a:outerShdw>
                </a:effectLst>
                <a:latin typeface="Arial Narrow" pitchFamily="34" charset="0"/>
              </a:rPr>
              <a:t>                          93</a:t>
            </a:r>
          </a:p>
        </p:txBody>
      </p:sp>
      <p:sp>
        <p:nvSpPr>
          <p:cNvPr id="11" name="Round Single Corner Rectangle 10"/>
          <p:cNvSpPr/>
          <p:nvPr/>
        </p:nvSpPr>
        <p:spPr>
          <a:xfrm>
            <a:off x="5257800" y="3424144"/>
            <a:ext cx="2926080" cy="54864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cap="all" dirty="0">
                <a:effectLst>
                  <a:outerShdw blurRad="38100" dist="38100" dir="2700000" algn="tl">
                    <a:srgbClr val="000000">
                      <a:alpha val="43137"/>
                    </a:srgbClr>
                  </a:outerShdw>
                </a:effectLst>
                <a:latin typeface="Arial Narrow" pitchFamily="34" charset="0"/>
              </a:rPr>
              <a:t>Women </a:t>
            </a:r>
            <a:r>
              <a:rPr lang="en-US" sz="2100" dirty="0">
                <a:effectLst>
                  <a:outerShdw blurRad="38100" dist="38100" dir="2700000" algn="tl">
                    <a:srgbClr val="000000">
                      <a:alpha val="43137"/>
                    </a:srgbClr>
                  </a:outerShdw>
                </a:effectLst>
                <a:latin typeface="Arial Narrow" pitchFamily="34" charset="0"/>
              </a:rPr>
              <a:t>                         96</a:t>
            </a:r>
          </a:p>
        </p:txBody>
      </p:sp>
      <p:sp>
        <p:nvSpPr>
          <p:cNvPr id="12" name="Round Single Corner Rectangle 11"/>
          <p:cNvSpPr/>
          <p:nvPr/>
        </p:nvSpPr>
        <p:spPr>
          <a:xfrm>
            <a:off x="5257800" y="4082384"/>
            <a:ext cx="3291840" cy="548640"/>
          </a:xfrm>
          <a:prstGeom prst="round1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cap="all" dirty="0">
                <a:effectLst>
                  <a:outerShdw blurRad="38100" dist="38100" dir="2700000" algn="tl">
                    <a:srgbClr val="000000">
                      <a:alpha val="43137"/>
                    </a:srgbClr>
                  </a:outerShdw>
                </a:effectLst>
                <a:latin typeface="Arial Narrow" pitchFamily="34" charset="0"/>
              </a:rPr>
              <a:t>Couples</a:t>
            </a:r>
            <a:r>
              <a:rPr lang="en-US" dirty="0">
                <a:effectLst>
                  <a:outerShdw blurRad="38100" dist="38100" dir="2700000" algn="tl">
                    <a:srgbClr val="000000">
                      <a:alpha val="43137"/>
                    </a:srgbClr>
                  </a:outerShdw>
                </a:effectLst>
                <a:latin typeface="Arial Narrow" pitchFamily="34" charset="0"/>
              </a:rPr>
              <a:t> </a:t>
            </a:r>
            <a:r>
              <a:rPr lang="en-US" sz="1500" b="0" dirty="0">
                <a:effectLst>
                  <a:outerShdw blurRad="38100" dist="38100" dir="2700000" algn="tl">
                    <a:srgbClr val="000000">
                      <a:alpha val="43137"/>
                    </a:srgbClr>
                  </a:outerShdw>
                </a:effectLst>
                <a:latin typeface="Arial Narrow" pitchFamily="34" charset="0"/>
              </a:rPr>
              <a:t>(surviving spouse)          </a:t>
            </a:r>
            <a:r>
              <a:rPr lang="en-US" sz="2100" dirty="0">
                <a:effectLst>
                  <a:outerShdw blurRad="38100" dist="38100" dir="2700000" algn="tl">
                    <a:srgbClr val="000000">
                      <a:alpha val="43137"/>
                    </a:srgbClr>
                  </a:outerShdw>
                </a:effectLst>
                <a:latin typeface="Arial Narrow" pitchFamily="34" charset="0"/>
              </a:rPr>
              <a:t>98</a:t>
            </a:r>
          </a:p>
        </p:txBody>
      </p:sp>
      <p:sp>
        <p:nvSpPr>
          <p:cNvPr id="13" name="Rectangle 12"/>
          <p:cNvSpPr/>
          <p:nvPr/>
        </p:nvSpPr>
        <p:spPr>
          <a:xfrm>
            <a:off x="457200" y="2126188"/>
            <a:ext cx="3801041" cy="430887"/>
          </a:xfrm>
          <a:prstGeom prst="rect">
            <a:avLst/>
          </a:prstGeom>
        </p:spPr>
        <p:txBody>
          <a:bodyPr wrap="none">
            <a:spAutoFit/>
          </a:bodyPr>
          <a:lstStyle/>
          <a:p>
            <a:r>
              <a:rPr lang="en-US" sz="2200" dirty="0">
                <a:solidFill>
                  <a:schemeClr val="accent1"/>
                </a:solidFill>
                <a:latin typeface="Arial Narrow" pitchFamily="34" charset="0"/>
              </a:rPr>
              <a:t>50% are expected to live to age:  </a:t>
            </a:r>
          </a:p>
        </p:txBody>
      </p:sp>
      <p:sp>
        <p:nvSpPr>
          <p:cNvPr id="14" name="Rectangle 13"/>
          <p:cNvSpPr/>
          <p:nvPr/>
        </p:nvSpPr>
        <p:spPr>
          <a:xfrm>
            <a:off x="5192677" y="2135570"/>
            <a:ext cx="3736920" cy="430887"/>
          </a:xfrm>
          <a:prstGeom prst="rect">
            <a:avLst/>
          </a:prstGeom>
        </p:spPr>
        <p:txBody>
          <a:bodyPr wrap="none">
            <a:spAutoFit/>
          </a:bodyPr>
          <a:lstStyle/>
          <a:p>
            <a:r>
              <a:rPr lang="en-US" sz="2200" dirty="0">
                <a:solidFill>
                  <a:schemeClr val="accent1"/>
                </a:solidFill>
                <a:latin typeface="Arial Narrow" pitchFamily="34" charset="0"/>
              </a:rPr>
              <a:t>25% are expected to live to age: </a:t>
            </a:r>
            <a:endParaRPr lang="en-US" sz="2200" dirty="0">
              <a:solidFill>
                <a:schemeClr val="accent1"/>
              </a:solidFill>
            </a:endParaRPr>
          </a:p>
        </p:txBody>
      </p:sp>
      <p:sp>
        <p:nvSpPr>
          <p:cNvPr id="15" name="TextBox 6"/>
          <p:cNvSpPr txBox="1">
            <a:spLocks noChangeArrowheads="1"/>
          </p:cNvSpPr>
          <p:nvPr/>
        </p:nvSpPr>
        <p:spPr bwMode="auto">
          <a:xfrm>
            <a:off x="457200" y="5486400"/>
            <a:ext cx="8449640" cy="276999"/>
          </a:xfrm>
          <a:prstGeom prst="rect">
            <a:avLst/>
          </a:prstGeom>
          <a:noFill/>
          <a:ln w="9525">
            <a:noFill/>
            <a:miter lim="800000"/>
            <a:headEnd/>
            <a:tailEnd/>
          </a:ln>
        </p:spPr>
        <p:txBody>
          <a:bodyPr wrap="square">
            <a:spAutoFit/>
          </a:bodyPr>
          <a:lstStyle/>
          <a:p>
            <a:pPr eaLnBrk="0" hangingPunct="0">
              <a:tabLst>
                <a:tab pos="347663" algn="l"/>
              </a:tabLst>
            </a:pPr>
            <a:r>
              <a:rPr lang="en-US" sz="1200" b="0" dirty="0">
                <a:solidFill>
                  <a:srgbClr val="4A4A4C"/>
                </a:solidFill>
                <a:latin typeface="Arial Narrow" pitchFamily="34" charset="0"/>
              </a:rPr>
              <a:t>Source: Society of Actuaries RP-2014 Mortality Table projected with Mortality Improvement Scale MP-2014, 2016.</a:t>
            </a:r>
            <a:endParaRPr lang="en-US" sz="1200" b="0" dirty="0">
              <a:solidFill>
                <a:srgbClr val="4A4A4C"/>
              </a:solidFill>
              <a:latin typeface="Arial Narrow" pitchFamily="34" charset="0"/>
              <a:cs typeface="Arial"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9596" y="-14868"/>
            <a:ext cx="3657600" cy="457200"/>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0733"/>
            <a:ext cx="8229600" cy="1040940"/>
          </a:xfrm>
        </p:spPr>
        <p:txBody>
          <a:bodyPr/>
          <a:lstStyle/>
          <a:p>
            <a:r>
              <a:rPr lang="en-US" sz="1600" b="0" i="1" dirty="0"/>
              <a:t>Answer: The rate one can safely withdraw from their retirement portfolio without prematurely depleting the account</a:t>
            </a:r>
            <a:endParaRPr lang="en-US" sz="1600" b="0" dirty="0"/>
          </a:p>
          <a:p>
            <a:r>
              <a:rPr lang="en-US" sz="2000" dirty="0">
                <a:solidFill>
                  <a:schemeClr val="accent2"/>
                </a:solidFill>
              </a:rPr>
              <a:t>Opinions on Safe Withdrawal Rates have varied over time</a:t>
            </a:r>
          </a:p>
        </p:txBody>
      </p:sp>
      <p:sp>
        <p:nvSpPr>
          <p:cNvPr id="3" name="Title 2"/>
          <p:cNvSpPr>
            <a:spLocks noGrp="1"/>
          </p:cNvSpPr>
          <p:nvPr>
            <p:ph type="title"/>
          </p:nvPr>
        </p:nvSpPr>
        <p:spPr/>
        <p:txBody>
          <a:bodyPr/>
          <a:lstStyle/>
          <a:p>
            <a:r>
              <a:rPr lang="en-US" dirty="0"/>
              <a:t>Withdrawal Rate Risk</a:t>
            </a:r>
            <a:br>
              <a:rPr lang="en-US" dirty="0"/>
            </a:br>
            <a:r>
              <a:rPr lang="en-US" sz="2400" b="0" dirty="0">
                <a:solidFill>
                  <a:schemeClr val="accent2"/>
                </a:solidFill>
              </a:rPr>
              <a:t>What is a Safe and Sustainable Withdrawal Rate?</a:t>
            </a:r>
          </a:p>
        </p:txBody>
      </p:sp>
      <p:sp>
        <p:nvSpPr>
          <p:cNvPr id="9" name="TextBox 8"/>
          <p:cNvSpPr txBox="1"/>
          <p:nvPr/>
        </p:nvSpPr>
        <p:spPr>
          <a:xfrm>
            <a:off x="762000" y="2346766"/>
            <a:ext cx="6262990" cy="369332"/>
          </a:xfrm>
          <a:prstGeom prst="rect">
            <a:avLst/>
          </a:prstGeom>
          <a:solidFill>
            <a:schemeClr val="accent1"/>
          </a:solidFill>
        </p:spPr>
        <p:txBody>
          <a:bodyPr wrap="square" rtlCol="0">
            <a:spAutoFit/>
          </a:bodyPr>
          <a:lstStyle/>
          <a:p>
            <a:r>
              <a:rPr lang="en-US" b="1" dirty="0">
                <a:solidFill>
                  <a:schemeClr val="bg1"/>
                </a:solidFill>
                <a:cs typeface="Arial" pitchFamily="34" charset="0"/>
              </a:rPr>
              <a:t>Some expert opinions over time:</a:t>
            </a:r>
            <a:endParaRPr lang="en-US" b="1" dirty="0">
              <a:solidFill>
                <a:schemeClr val="bg1"/>
              </a:solidFill>
            </a:endParaRPr>
          </a:p>
        </p:txBody>
      </p:sp>
      <p:graphicFrame>
        <p:nvGraphicFramePr>
          <p:cNvPr id="4" name="Table 3">
            <a:extLst>
              <a:ext uri="{FF2B5EF4-FFF2-40B4-BE49-F238E27FC236}">
                <a16:creationId xmlns:a16="http://schemas.microsoft.com/office/drawing/2014/main" id="{6D765F10-35C5-46EC-9BD4-4E749E30B41F}"/>
              </a:ext>
            </a:extLst>
          </p:cNvPr>
          <p:cNvGraphicFramePr>
            <a:graphicFrameLocks noGrp="1"/>
          </p:cNvGraphicFramePr>
          <p:nvPr>
            <p:extLst/>
          </p:nvPr>
        </p:nvGraphicFramePr>
        <p:xfrm>
          <a:off x="1352550" y="2739352"/>
          <a:ext cx="6191250" cy="1985048"/>
        </p:xfrm>
        <a:graphic>
          <a:graphicData uri="http://schemas.openxmlformats.org/drawingml/2006/table">
            <a:tbl>
              <a:tblPr firstRow="1" bandRow="1">
                <a:tableStyleId>{5C22544A-7EE6-4342-B048-85BDC9FD1C3A}</a:tableStyleId>
              </a:tblPr>
              <a:tblGrid>
                <a:gridCol w="3549650">
                  <a:extLst>
                    <a:ext uri="{9D8B030D-6E8A-4147-A177-3AD203B41FA5}">
                      <a16:colId xmlns:a16="http://schemas.microsoft.com/office/drawing/2014/main" val="917871844"/>
                    </a:ext>
                  </a:extLst>
                </a:gridCol>
                <a:gridCol w="2641600">
                  <a:extLst>
                    <a:ext uri="{9D8B030D-6E8A-4147-A177-3AD203B41FA5}">
                      <a16:colId xmlns:a16="http://schemas.microsoft.com/office/drawing/2014/main" val="2140774570"/>
                    </a:ext>
                  </a:extLst>
                </a:gridCol>
              </a:tblGrid>
              <a:tr h="496262">
                <a:tc>
                  <a:txBody>
                    <a:bodyPr/>
                    <a:lstStyle/>
                    <a:p>
                      <a:pPr algn="r"/>
                      <a:r>
                        <a:rPr lang="en-US" b="1" dirty="0" err="1">
                          <a:solidFill>
                            <a:schemeClr val="tx1"/>
                          </a:solidFill>
                          <a:latin typeface="Arial" panose="020B0604020202020204" pitchFamily="34" charset="0"/>
                        </a:rPr>
                        <a:t>Bengen</a:t>
                      </a:r>
                      <a:r>
                        <a:rPr lang="en-US" b="1" dirty="0">
                          <a:solidFill>
                            <a:schemeClr val="tx1"/>
                          </a:solidFill>
                          <a:latin typeface="Arial" panose="020B0604020202020204" pitchFamily="34" charset="0"/>
                        </a:rPr>
                        <a:t> (1994)</a:t>
                      </a:r>
                      <a:r>
                        <a:rPr lang="en-US" b="0" baseline="30000" dirty="0">
                          <a:solidFill>
                            <a:schemeClr val="tx1"/>
                          </a:solidFill>
                          <a:latin typeface="Arial" panose="020B0604020202020204" pitchFamily="34" charset="0"/>
                        </a:rPr>
                        <a:t>1</a:t>
                      </a:r>
                      <a:r>
                        <a:rPr lang="en-US" b="1" dirty="0">
                          <a:solidFill>
                            <a:schemeClr val="tx1"/>
                          </a:solidFill>
                          <a:latin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b="1" dirty="0">
                          <a:solidFill>
                            <a:schemeClr val="accent1"/>
                          </a:solidFill>
                          <a:latin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98522907"/>
                  </a:ext>
                </a:extLst>
              </a:tr>
              <a:tr h="496262">
                <a:tc>
                  <a:txBody>
                    <a:bodyPr/>
                    <a:lstStyle/>
                    <a:p>
                      <a:pPr algn="r"/>
                      <a:r>
                        <a:rPr lang="en-US" b="1" dirty="0">
                          <a:solidFill>
                            <a:schemeClr val="tx1"/>
                          </a:solidFill>
                          <a:latin typeface="Arial" panose="020B0604020202020204" pitchFamily="34" charset="0"/>
                        </a:rPr>
                        <a:t>Guyton (2004)</a:t>
                      </a:r>
                      <a:r>
                        <a:rPr lang="en-US" b="0" baseline="30000" dirty="0">
                          <a:solidFill>
                            <a:schemeClr val="tx1"/>
                          </a:solidFill>
                          <a:latin typeface="Arial" panose="020B0604020202020204" pitchFamily="34" charset="0"/>
                        </a:rPr>
                        <a:t>2</a:t>
                      </a:r>
                      <a:r>
                        <a:rPr lang="en-US" b="1" dirty="0">
                          <a:solidFill>
                            <a:schemeClr val="tx1"/>
                          </a:solidFill>
                          <a:latin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b="1" dirty="0">
                          <a:solidFill>
                            <a:schemeClr val="accent1"/>
                          </a:solidFill>
                          <a:latin typeface="Arial" panose="020B0604020202020204" pitchFamily="34" charset="0"/>
                        </a:rPr>
                        <a:t>3.6% - 5.8%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31803670"/>
                  </a:ext>
                </a:extLst>
              </a:tr>
              <a:tr h="496262">
                <a:tc>
                  <a:txBody>
                    <a:bodyPr/>
                    <a:lstStyle/>
                    <a:p>
                      <a:pPr algn="r"/>
                      <a:r>
                        <a:rPr lang="en-US" b="1" dirty="0" err="1">
                          <a:solidFill>
                            <a:schemeClr val="tx1"/>
                          </a:solidFill>
                          <a:latin typeface="Arial" panose="020B0604020202020204" pitchFamily="34" charset="0"/>
                        </a:rPr>
                        <a:t>Milevsky</a:t>
                      </a:r>
                      <a:r>
                        <a:rPr lang="en-US" b="1" dirty="0">
                          <a:solidFill>
                            <a:schemeClr val="tx1"/>
                          </a:solidFill>
                          <a:latin typeface="Arial" panose="020B0604020202020204" pitchFamily="34" charset="0"/>
                        </a:rPr>
                        <a:t> &amp; Huang (2010)</a:t>
                      </a:r>
                      <a:r>
                        <a:rPr lang="en-US" b="0" baseline="30000" dirty="0">
                          <a:solidFill>
                            <a:schemeClr val="tx1"/>
                          </a:solidFill>
                          <a:latin typeface="Arial" panose="020B0604020202020204" pitchFamily="34" charset="0"/>
                        </a:rPr>
                        <a:t>3</a:t>
                      </a:r>
                      <a:r>
                        <a:rPr lang="en-US" b="1" dirty="0">
                          <a:solidFill>
                            <a:schemeClr val="tx1"/>
                          </a:solidFill>
                          <a:latin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b="1" dirty="0">
                          <a:solidFill>
                            <a:schemeClr val="accent1"/>
                          </a:solidFill>
                          <a:latin typeface="Arial" panose="020B060402020202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85611287"/>
                  </a:ext>
                </a:extLst>
              </a:tr>
              <a:tr h="496262">
                <a:tc>
                  <a:txBody>
                    <a:bodyPr/>
                    <a:lstStyle/>
                    <a:p>
                      <a:pPr algn="r"/>
                      <a:r>
                        <a:rPr lang="en-US" b="1" dirty="0">
                          <a:solidFill>
                            <a:schemeClr val="tx1"/>
                          </a:solidFill>
                          <a:latin typeface="Arial" panose="020B0604020202020204" pitchFamily="34" charset="0"/>
                        </a:rPr>
                        <a:t>Pfau (2017)</a:t>
                      </a:r>
                      <a:r>
                        <a:rPr lang="en-US" b="0" baseline="30000" dirty="0">
                          <a:solidFill>
                            <a:schemeClr val="tx1"/>
                          </a:solidFill>
                          <a:latin typeface="Arial" panose="020B0604020202020204" pitchFamily="34" charset="0"/>
                        </a:rPr>
                        <a:t>4</a:t>
                      </a:r>
                      <a:r>
                        <a:rPr lang="en-US" b="1" dirty="0">
                          <a:solidFill>
                            <a:schemeClr val="tx1"/>
                          </a:solidFill>
                          <a:latin typeface="Arial" panose="020B0604020202020204"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b="1" dirty="0">
                          <a:solidFill>
                            <a:schemeClr val="accent1"/>
                          </a:solidFill>
                          <a:latin typeface="Arial" panose="020B0604020202020204" pitchFamily="34"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93077455"/>
                  </a:ext>
                </a:extLst>
              </a:tr>
            </a:tbl>
          </a:graphicData>
        </a:graphic>
      </p:graphicFrame>
      <p:sp>
        <p:nvSpPr>
          <p:cNvPr id="13" name="TextBox 12"/>
          <p:cNvSpPr txBox="1"/>
          <p:nvPr/>
        </p:nvSpPr>
        <p:spPr>
          <a:xfrm>
            <a:off x="7543800" y="6534921"/>
            <a:ext cx="990600" cy="215444"/>
          </a:xfrm>
          <a:prstGeom prst="rect">
            <a:avLst/>
          </a:prstGeom>
          <a:noFill/>
        </p:spPr>
        <p:txBody>
          <a:bodyPr wrap="square" rtlCol="0">
            <a:spAutoFit/>
          </a:bodyPr>
          <a:lstStyle/>
          <a:p>
            <a:pPr algn="r"/>
            <a:r>
              <a:rPr lang="en-US" sz="800" dirty="0">
                <a:solidFill>
                  <a:schemeClr val="bg1"/>
                </a:solidFill>
                <a:latin typeface="Arial Narrow" pitchFamily="34" charset="0"/>
              </a:rPr>
              <a:t>SL 0092  03/2018</a:t>
            </a:r>
          </a:p>
        </p:txBody>
      </p:sp>
      <p:sp>
        <p:nvSpPr>
          <p:cNvPr id="16" name="Rectangle 15">
            <a:extLst>
              <a:ext uri="{FF2B5EF4-FFF2-40B4-BE49-F238E27FC236}">
                <a16:creationId xmlns:a16="http://schemas.microsoft.com/office/drawing/2014/main" id="{B83C4B59-693A-4FEE-8DA0-8B98FCE26C9D}"/>
              </a:ext>
            </a:extLst>
          </p:cNvPr>
          <p:cNvSpPr/>
          <p:nvPr/>
        </p:nvSpPr>
        <p:spPr>
          <a:xfrm>
            <a:off x="457200" y="5064159"/>
            <a:ext cx="7284027" cy="969496"/>
          </a:xfrm>
          <a:prstGeom prst="rect">
            <a:avLst/>
          </a:prstGeom>
        </p:spPr>
        <p:txBody>
          <a:bodyPr wrap="square" lIns="0" tIns="0" rIns="0" anchor="b">
            <a:spAutoFit/>
          </a:bodyPr>
          <a:lstStyle/>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1. “Determining Withdrawal Rates Using Historical Data”, William </a:t>
            </a:r>
            <a:r>
              <a:rPr lang="en-US" sz="1000" dirty="0" err="1">
                <a:solidFill>
                  <a:prstClr val="black">
                    <a:lumMod val="65000"/>
                    <a:lumOff val="35000"/>
                  </a:prstClr>
                </a:solidFill>
                <a:latin typeface="Arial Narrow" panose="020B0606020202030204" pitchFamily="34" charset="0"/>
                <a:cs typeface="Arial" panose="020B0604020202020204" pitchFamily="34" charset="0"/>
              </a:rPr>
              <a:t>Bengen</a:t>
            </a:r>
            <a:r>
              <a:rPr lang="en-US" sz="1000" dirty="0">
                <a:solidFill>
                  <a:prstClr val="black">
                    <a:lumMod val="65000"/>
                    <a:lumOff val="35000"/>
                  </a:prstClr>
                </a:solidFill>
                <a:latin typeface="Arial Narrow" panose="020B0606020202030204" pitchFamily="34" charset="0"/>
                <a:cs typeface="Arial" panose="020B0604020202020204" pitchFamily="34" charset="0"/>
              </a:rPr>
              <a:t>, Journal of Financial Planning, October 1994</a:t>
            </a:r>
          </a:p>
          <a:p>
            <a:pPr lvl="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2. “Decision Rules and Portfolio Management for Retirees: Is the ‘Safe’ Initial Withdrawal Rate Too Safe?”, Jonathan Guyton; FPA Journal; October 2004</a:t>
            </a:r>
          </a:p>
          <a:p>
            <a:pPr marL="114300" lvl="0" indent="-114300"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3. “Spending Retirement on Planet Vulcan: The Impact of Longevity Risk Aversion on Optimal Withdrawal Rates”; M.A. </a:t>
            </a:r>
            <a:r>
              <a:rPr lang="en-US" sz="1000" dirty="0" err="1">
                <a:solidFill>
                  <a:prstClr val="black">
                    <a:lumMod val="65000"/>
                    <a:lumOff val="35000"/>
                  </a:prstClr>
                </a:solidFill>
                <a:latin typeface="Arial Narrow" panose="020B0606020202030204" pitchFamily="34" charset="0"/>
                <a:cs typeface="Arial" panose="020B0604020202020204" pitchFamily="34" charset="0"/>
              </a:rPr>
              <a:t>Milevsky</a:t>
            </a:r>
            <a:r>
              <a:rPr lang="en-US" sz="1000" dirty="0">
                <a:solidFill>
                  <a:prstClr val="black">
                    <a:lumMod val="65000"/>
                    <a:lumOff val="35000"/>
                  </a:prstClr>
                </a:solidFill>
                <a:latin typeface="Arial Narrow" panose="020B0606020202030204" pitchFamily="34" charset="0"/>
                <a:cs typeface="Arial" panose="020B0604020202020204" pitchFamily="34" charset="0"/>
              </a:rPr>
              <a:t> &amp; H. Huang; Retirement Income Journal, March 2010</a:t>
            </a:r>
          </a:p>
          <a:p>
            <a:pPr marL="112713" lvl="0" indent="-112713" fontAlgn="auto">
              <a:spcBef>
                <a:spcPts val="0"/>
              </a:spcBef>
              <a:spcAft>
                <a:spcPts val="0"/>
              </a:spcAft>
              <a:defRPr/>
            </a:pPr>
            <a:r>
              <a:rPr lang="en-US" sz="1000" dirty="0">
                <a:solidFill>
                  <a:prstClr val="black">
                    <a:lumMod val="65000"/>
                    <a:lumOff val="35000"/>
                  </a:prstClr>
                </a:solidFill>
                <a:latin typeface="Arial Narrow" panose="020B0606020202030204" pitchFamily="34" charset="0"/>
                <a:cs typeface="Arial" panose="020B0604020202020204" pitchFamily="34" charset="0"/>
              </a:rPr>
              <a:t>4. “Retirement Income Dashboard For a Benchmark Couple Both Turning 65 in April 2017”; Conservative portfolio (25% stock allocation) with 2% spending COLA; Wade </a:t>
            </a:r>
            <a:r>
              <a:rPr lang="en-US" sz="1000" dirty="0" err="1">
                <a:solidFill>
                  <a:prstClr val="black">
                    <a:lumMod val="65000"/>
                    <a:lumOff val="35000"/>
                  </a:prstClr>
                </a:solidFill>
                <a:latin typeface="Arial Narrow" panose="020B0606020202030204" pitchFamily="34" charset="0"/>
                <a:cs typeface="Arial" panose="020B0604020202020204" pitchFamily="34" charset="0"/>
              </a:rPr>
              <a:t>Pfau</a:t>
            </a:r>
            <a:r>
              <a:rPr lang="en-US" sz="1000" dirty="0">
                <a:solidFill>
                  <a:prstClr val="black">
                    <a:lumMod val="65000"/>
                    <a:lumOff val="35000"/>
                  </a:prstClr>
                </a:solidFill>
                <a:latin typeface="Arial Narrow" panose="020B0606020202030204" pitchFamily="34" charset="0"/>
                <a:cs typeface="Arial" panose="020B0604020202020204" pitchFamily="34" charset="0"/>
              </a:rPr>
              <a:t> at </a:t>
            </a:r>
            <a:r>
              <a:rPr lang="en-US" sz="1000" dirty="0">
                <a:solidFill>
                  <a:prstClr val="black">
                    <a:lumMod val="65000"/>
                    <a:lumOff val="35000"/>
                  </a:prstClr>
                </a:solidFill>
                <a:latin typeface="Arial Narrow" panose="020B0606020202030204" pitchFamily="34" charset="0"/>
                <a:cs typeface="Arial" panose="020B0604020202020204" pitchFamily="34" charset="0"/>
                <a:hlinkClick r:id="rId3"/>
              </a:rPr>
              <a:t>https://retirementresearcher.com/dashboard/ </a:t>
            </a:r>
            <a:endParaRPr lang="en-US" sz="1000" dirty="0">
              <a:solidFill>
                <a:prstClr val="black">
                  <a:lumMod val="65000"/>
                  <a:lumOff val="35000"/>
                </a:prst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47907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304" y="152400"/>
            <a:ext cx="8812696" cy="1066800"/>
          </a:xfrm>
          <a:prstGeom prst="rect">
            <a:avLst/>
          </a:prstGeom>
        </p:spPr>
        <p:txBody>
          <a:bodyPr/>
          <a:lstStyle/>
          <a:p>
            <a:pPr>
              <a:defRPr/>
            </a:pPr>
            <a:r>
              <a:rPr lang="en-US" sz="3000" dirty="0"/>
              <a:t>What Can Impact My Safe </a:t>
            </a:r>
            <a:br>
              <a:rPr lang="en-US" sz="3000" dirty="0"/>
            </a:br>
            <a:r>
              <a:rPr lang="en-US" sz="3000" dirty="0"/>
              <a:t>Withdrawal Rate?</a:t>
            </a:r>
            <a:br>
              <a:rPr lang="en-US" dirty="0"/>
            </a:br>
            <a:r>
              <a:rPr lang="en-US" sz="2200" b="0" spc="-20" dirty="0">
                <a:solidFill>
                  <a:schemeClr val="accent2"/>
                </a:solidFill>
              </a:rPr>
              <a:t>Required Minimum Distributions (RMDs) and Sustainable Withdrawals</a:t>
            </a:r>
            <a:endParaRPr lang="en-US" sz="2200" b="0" cap="none" spc="-20" dirty="0">
              <a:solidFill>
                <a:schemeClr val="accent2"/>
              </a:solidFill>
              <a:latin typeface="+mj-lt"/>
            </a:endParaRPr>
          </a:p>
        </p:txBody>
      </p:sp>
      <p:sp>
        <p:nvSpPr>
          <p:cNvPr id="5" name="TextBox 4"/>
          <p:cNvSpPr txBox="1"/>
          <p:nvPr/>
        </p:nvSpPr>
        <p:spPr>
          <a:xfrm>
            <a:off x="228600" y="5562600"/>
            <a:ext cx="7086600" cy="646331"/>
          </a:xfrm>
          <a:prstGeom prst="rect">
            <a:avLst/>
          </a:prstGeom>
          <a:noFill/>
        </p:spPr>
        <p:txBody>
          <a:bodyPr wrap="square" rtlCol="0">
            <a:spAutoFit/>
          </a:bodyPr>
          <a:lstStyle/>
          <a:p>
            <a:r>
              <a:rPr lang="en-US" sz="1200" dirty="0">
                <a:solidFill>
                  <a:srgbClr val="4A4A4C"/>
                </a:solidFill>
                <a:latin typeface="Arial Narrow" pitchFamily="34" charset="0"/>
              </a:rPr>
              <a:t>*If the spouse is the sole beneficiary and is more than 10 years younger, the RMD rate is lower.</a:t>
            </a:r>
            <a:br>
              <a:rPr lang="en-US" sz="1200" dirty="0">
                <a:solidFill>
                  <a:srgbClr val="4A4A4C"/>
                </a:solidFill>
                <a:latin typeface="Arial Narrow" pitchFamily="34" charset="0"/>
              </a:rPr>
            </a:br>
            <a:r>
              <a:rPr lang="en-US" sz="1200" dirty="0">
                <a:solidFill>
                  <a:schemeClr val="accent5">
                    <a:lumMod val="75000"/>
                  </a:schemeClr>
                </a:solidFill>
                <a:latin typeface="Arial Narrow" charset="0"/>
                <a:ea typeface="Arial Narrow" charset="0"/>
                <a:cs typeface="Arial Narrow" charset="0"/>
              </a:rPr>
              <a:t>Source: </a:t>
            </a:r>
            <a:r>
              <a:rPr lang="en-US" sz="1200" dirty="0">
                <a:solidFill>
                  <a:schemeClr val="accent5">
                    <a:lumMod val="75000"/>
                  </a:schemeClr>
                </a:solidFill>
                <a:latin typeface="Arial Narrow" charset="0"/>
                <a:ea typeface="Arial Narrow" charset="0"/>
                <a:cs typeface="Arial Narrow" charset="0"/>
                <a:hlinkClick r:id="rId3"/>
              </a:rPr>
              <a:t>www.irs.gov</a:t>
            </a:r>
            <a:r>
              <a:rPr lang="en-US" sz="1200" dirty="0">
                <a:solidFill>
                  <a:schemeClr val="accent5">
                    <a:lumMod val="75000"/>
                  </a:schemeClr>
                </a:solidFill>
                <a:latin typeface="Arial Narrow" charset="0"/>
                <a:ea typeface="Arial Narrow" charset="0"/>
                <a:cs typeface="Arial Narrow" charset="0"/>
              </a:rPr>
              <a:t>, accessed October 2017</a:t>
            </a:r>
          </a:p>
          <a:p>
            <a:endParaRPr lang="en-US" sz="1200" dirty="0">
              <a:solidFill>
                <a:srgbClr val="4A4A4C"/>
              </a:solidFill>
              <a:latin typeface="Arial Narrow"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596" y="-14868"/>
            <a:ext cx="3657600" cy="457200"/>
          </a:xfrm>
          <a:prstGeom prst="rect">
            <a:avLst/>
          </a:prstGeom>
        </p:spPr>
      </p:pic>
      <p:sp>
        <p:nvSpPr>
          <p:cNvPr id="14" name="Content Placeholder 3">
            <a:extLst>
              <a:ext uri="{FF2B5EF4-FFF2-40B4-BE49-F238E27FC236}">
                <a16:creationId xmlns:a16="http://schemas.microsoft.com/office/drawing/2014/main" id="{446A0121-A928-4BEF-8009-0346B681B7B0}"/>
              </a:ext>
            </a:extLst>
          </p:cNvPr>
          <p:cNvSpPr>
            <a:spLocks noGrp="1"/>
          </p:cNvSpPr>
          <p:nvPr>
            <p:ph idx="1"/>
          </p:nvPr>
        </p:nvSpPr>
        <p:spPr bwMode="auto">
          <a:xfrm>
            <a:off x="457200" y="1555045"/>
            <a:ext cx="7848600" cy="3778956"/>
          </a:xfrm>
          <a:prstGeom prst="rect">
            <a:avLst/>
          </a:prstGeom>
          <a:noFill/>
          <a:ln>
            <a:miter lim="800000"/>
            <a:headEnd/>
            <a:tailEnd/>
          </a:ln>
        </p:spPr>
        <p:txBody>
          <a:bodyPr anchor="ctr"/>
          <a:lstStyle/>
          <a:p>
            <a:pPr marL="0" indent="0" eaLnBrk="1" hangingPunct="1">
              <a:buClr>
                <a:schemeClr val="accent1"/>
              </a:buClr>
            </a:pPr>
            <a:r>
              <a:rPr lang="en-US" sz="2000" dirty="0">
                <a:solidFill>
                  <a:schemeClr val="accent2"/>
                </a:solidFill>
                <a:latin typeface="Arial" charset="0"/>
                <a:cs typeface="Arial" charset="0"/>
              </a:rPr>
              <a:t>RMDs Increase </a:t>
            </a:r>
            <a:br>
              <a:rPr lang="en-US" sz="2000" dirty="0">
                <a:solidFill>
                  <a:schemeClr val="accent2"/>
                </a:solidFill>
                <a:latin typeface="Arial" charset="0"/>
                <a:cs typeface="Arial" charset="0"/>
              </a:rPr>
            </a:br>
            <a:r>
              <a:rPr lang="en-US" sz="2000" dirty="0">
                <a:solidFill>
                  <a:schemeClr val="accent2"/>
                </a:solidFill>
                <a:latin typeface="Arial" charset="0"/>
                <a:cs typeface="Arial" charset="0"/>
              </a:rPr>
              <a:t>Each Year*</a:t>
            </a:r>
          </a:p>
          <a:p>
            <a:pPr marL="0" indent="0" eaLnBrk="1" hangingPunct="1">
              <a:buClr>
                <a:schemeClr val="accent1"/>
              </a:buClr>
            </a:pPr>
            <a:endParaRPr lang="en-US" sz="2000" dirty="0">
              <a:latin typeface="Arial" charset="0"/>
              <a:cs typeface="Arial" charset="0"/>
            </a:endParaRPr>
          </a:p>
        </p:txBody>
      </p:sp>
      <p:graphicFrame>
        <p:nvGraphicFramePr>
          <p:cNvPr id="15" name="Content Placeholder 5">
            <a:extLst>
              <a:ext uri="{FF2B5EF4-FFF2-40B4-BE49-F238E27FC236}">
                <a16:creationId xmlns:a16="http://schemas.microsoft.com/office/drawing/2014/main" id="{8A841305-5A26-4C0C-9EF9-E137D2978F19}"/>
              </a:ext>
            </a:extLst>
          </p:cNvPr>
          <p:cNvGraphicFramePr>
            <a:graphicFrameLocks/>
          </p:cNvGraphicFramePr>
          <p:nvPr>
            <p:extLst>
              <p:ext uri="{D42A27DB-BD31-4B8C-83A1-F6EECF244321}">
                <p14:modId xmlns:p14="http://schemas.microsoft.com/office/powerpoint/2010/main" val="315974070"/>
              </p:ext>
            </p:extLst>
          </p:nvPr>
        </p:nvGraphicFramePr>
        <p:xfrm>
          <a:off x="2590800" y="1520327"/>
          <a:ext cx="1090083" cy="4067331"/>
        </p:xfrm>
        <a:graphic>
          <a:graphicData uri="http://schemas.openxmlformats.org/drawingml/2006/table">
            <a:tbl>
              <a:tblPr firstRow="1" bandRow="1">
                <a:tableStyleId>{5C22544A-7EE6-4342-B048-85BDC9FD1C3A}</a:tableStyleId>
              </a:tblPr>
              <a:tblGrid>
                <a:gridCol w="1090083">
                  <a:extLst>
                    <a:ext uri="{9D8B030D-6E8A-4147-A177-3AD203B41FA5}">
                      <a16:colId xmlns:a16="http://schemas.microsoft.com/office/drawing/2014/main" val="20000"/>
                    </a:ext>
                  </a:extLst>
                </a:gridCol>
              </a:tblGrid>
              <a:tr h="440675">
                <a:tc>
                  <a:txBody>
                    <a:bodyPr/>
                    <a:lstStyle/>
                    <a:p>
                      <a:pPr algn="ctr">
                        <a:lnSpc>
                          <a:spcPct val="100000"/>
                        </a:lnSpc>
                      </a:pPr>
                      <a:r>
                        <a:rPr lang="en-US" sz="2300" b="1" dirty="0"/>
                        <a:t>Age</a:t>
                      </a:r>
                    </a:p>
                  </a:txBody>
                  <a:tcPr marL="64304" marR="64304" marT="32152" marB="32152"/>
                </a:tc>
                <a:extLst>
                  <a:ext uri="{0D108BD9-81ED-4DB2-BD59-A6C34878D82A}">
                    <a16:rowId xmlns:a16="http://schemas.microsoft.com/office/drawing/2014/main" val="10000"/>
                  </a:ext>
                </a:extLst>
              </a:tr>
              <a:tr h="544162">
                <a:tc>
                  <a:txBody>
                    <a:bodyPr/>
                    <a:lstStyle/>
                    <a:p>
                      <a:pPr algn="ctr">
                        <a:lnSpc>
                          <a:spcPct val="100000"/>
                        </a:lnSpc>
                      </a:pPr>
                      <a:r>
                        <a:rPr lang="en-US" sz="2300" b="1" dirty="0"/>
                        <a:t>70½</a:t>
                      </a:r>
                    </a:p>
                  </a:txBody>
                  <a:tcPr marL="64304" marR="64304" marT="32152" marB="32152" anchor="ctr">
                    <a:noFill/>
                  </a:tcPr>
                </a:tc>
                <a:extLst>
                  <a:ext uri="{0D108BD9-81ED-4DB2-BD59-A6C34878D82A}">
                    <a16:rowId xmlns:a16="http://schemas.microsoft.com/office/drawing/2014/main" val="10001"/>
                  </a:ext>
                </a:extLst>
              </a:tr>
              <a:tr h="544162">
                <a:tc>
                  <a:txBody>
                    <a:bodyPr/>
                    <a:lstStyle/>
                    <a:p>
                      <a:pPr marL="0" algn="ctr" defTabSz="914400" rtl="0" eaLnBrk="1" latinLnBrk="0" hangingPunct="1">
                        <a:lnSpc>
                          <a:spcPct val="100000"/>
                        </a:lnSpc>
                      </a:pPr>
                      <a:r>
                        <a:rPr lang="en-US" sz="2300" b="1" kern="1200" dirty="0">
                          <a:solidFill>
                            <a:schemeClr val="dk1"/>
                          </a:solidFill>
                          <a:latin typeface="+mn-lt"/>
                          <a:ea typeface="+mn-ea"/>
                          <a:cs typeface="+mn-cs"/>
                        </a:rPr>
                        <a:t>75</a:t>
                      </a:r>
                    </a:p>
                  </a:txBody>
                  <a:tcPr marL="64304" marR="64304" marT="32152" marB="32152" anchor="ctr">
                    <a:noFill/>
                  </a:tcPr>
                </a:tc>
                <a:extLst>
                  <a:ext uri="{0D108BD9-81ED-4DB2-BD59-A6C34878D82A}">
                    <a16:rowId xmlns:a16="http://schemas.microsoft.com/office/drawing/2014/main" val="10002"/>
                  </a:ext>
                </a:extLst>
              </a:tr>
              <a:tr h="544162">
                <a:tc>
                  <a:txBody>
                    <a:bodyPr/>
                    <a:lstStyle/>
                    <a:p>
                      <a:pPr marL="0" algn="ctr" defTabSz="914400" rtl="0" eaLnBrk="1" latinLnBrk="0" hangingPunct="1">
                        <a:lnSpc>
                          <a:spcPct val="100000"/>
                        </a:lnSpc>
                      </a:pPr>
                      <a:r>
                        <a:rPr lang="en-US" sz="2300" b="1" kern="1200" dirty="0">
                          <a:solidFill>
                            <a:schemeClr val="dk1"/>
                          </a:solidFill>
                          <a:latin typeface="+mn-lt"/>
                          <a:ea typeface="+mn-ea"/>
                          <a:cs typeface="+mn-cs"/>
                        </a:rPr>
                        <a:t>80</a:t>
                      </a:r>
                    </a:p>
                  </a:txBody>
                  <a:tcPr marL="64304" marR="64304" marT="32152" marB="32152" anchor="ctr">
                    <a:noFill/>
                  </a:tcPr>
                </a:tc>
                <a:extLst>
                  <a:ext uri="{0D108BD9-81ED-4DB2-BD59-A6C34878D82A}">
                    <a16:rowId xmlns:a16="http://schemas.microsoft.com/office/drawing/2014/main" val="10003"/>
                  </a:ext>
                </a:extLst>
              </a:tr>
              <a:tr h="544162">
                <a:tc>
                  <a:txBody>
                    <a:bodyPr/>
                    <a:lstStyle/>
                    <a:p>
                      <a:pPr marL="0" algn="ctr" defTabSz="914400" rtl="0" eaLnBrk="1" latinLnBrk="0" hangingPunct="1">
                        <a:lnSpc>
                          <a:spcPct val="100000"/>
                        </a:lnSpc>
                      </a:pPr>
                      <a:r>
                        <a:rPr lang="en-US" sz="2300" b="1" kern="1200" dirty="0">
                          <a:solidFill>
                            <a:schemeClr val="dk1"/>
                          </a:solidFill>
                          <a:latin typeface="+mn-lt"/>
                          <a:ea typeface="+mn-ea"/>
                          <a:cs typeface="+mn-cs"/>
                        </a:rPr>
                        <a:t>85</a:t>
                      </a:r>
                    </a:p>
                  </a:txBody>
                  <a:tcPr marL="64304" marR="64304" marT="32152" marB="32152" anchor="ctr">
                    <a:noFill/>
                  </a:tcPr>
                </a:tc>
                <a:extLst>
                  <a:ext uri="{0D108BD9-81ED-4DB2-BD59-A6C34878D82A}">
                    <a16:rowId xmlns:a16="http://schemas.microsoft.com/office/drawing/2014/main" val="10004"/>
                  </a:ext>
                </a:extLst>
              </a:tr>
              <a:tr h="544162">
                <a:tc>
                  <a:txBody>
                    <a:bodyPr/>
                    <a:lstStyle/>
                    <a:p>
                      <a:pPr marL="0" algn="ctr" defTabSz="914400" rtl="0" eaLnBrk="1" latinLnBrk="0" hangingPunct="1">
                        <a:lnSpc>
                          <a:spcPct val="100000"/>
                        </a:lnSpc>
                      </a:pPr>
                      <a:r>
                        <a:rPr lang="en-US" sz="2300" b="1" kern="1200" dirty="0">
                          <a:solidFill>
                            <a:schemeClr val="dk1"/>
                          </a:solidFill>
                          <a:latin typeface="+mn-lt"/>
                          <a:ea typeface="+mn-ea"/>
                          <a:cs typeface="+mn-cs"/>
                        </a:rPr>
                        <a:t>90</a:t>
                      </a:r>
                    </a:p>
                  </a:txBody>
                  <a:tcPr marL="64304" marR="64304" marT="32152" marB="32152" anchor="ctr">
                    <a:noFill/>
                  </a:tcPr>
                </a:tc>
                <a:extLst>
                  <a:ext uri="{0D108BD9-81ED-4DB2-BD59-A6C34878D82A}">
                    <a16:rowId xmlns:a16="http://schemas.microsoft.com/office/drawing/2014/main" val="10005"/>
                  </a:ext>
                </a:extLst>
              </a:tr>
              <a:tr h="905846">
                <a:tc>
                  <a:txBody>
                    <a:bodyPr/>
                    <a:lstStyle/>
                    <a:p>
                      <a:pPr marL="0" algn="ctr" defTabSz="914400" rtl="0" eaLnBrk="1" latinLnBrk="0" hangingPunct="1">
                        <a:lnSpc>
                          <a:spcPct val="100000"/>
                        </a:lnSpc>
                      </a:pPr>
                      <a:r>
                        <a:rPr lang="en-US" sz="2300" b="1" kern="1200" dirty="0">
                          <a:solidFill>
                            <a:schemeClr val="dk1"/>
                          </a:solidFill>
                          <a:latin typeface="+mn-lt"/>
                          <a:ea typeface="+mn-ea"/>
                          <a:cs typeface="+mn-cs"/>
                        </a:rPr>
                        <a:t>95</a:t>
                      </a:r>
                      <a:br>
                        <a:rPr lang="en-US" sz="2300" b="1" kern="1200" dirty="0">
                          <a:solidFill>
                            <a:schemeClr val="dk1"/>
                          </a:solidFill>
                          <a:latin typeface="+mn-lt"/>
                          <a:ea typeface="+mn-ea"/>
                          <a:cs typeface="+mn-cs"/>
                        </a:rPr>
                      </a:br>
                      <a:br>
                        <a:rPr lang="en-US" sz="800" b="1" kern="1200" dirty="0">
                          <a:solidFill>
                            <a:schemeClr val="dk1"/>
                          </a:solidFill>
                          <a:latin typeface="+mn-lt"/>
                          <a:ea typeface="+mn-ea"/>
                          <a:cs typeface="+mn-cs"/>
                        </a:rPr>
                      </a:br>
                      <a:r>
                        <a:rPr lang="en-US" sz="2300" b="1" kern="1200" dirty="0">
                          <a:solidFill>
                            <a:schemeClr val="dk1"/>
                          </a:solidFill>
                          <a:latin typeface="+mn-lt"/>
                          <a:ea typeface="+mn-ea"/>
                          <a:cs typeface="+mn-cs"/>
                        </a:rPr>
                        <a:t>100</a:t>
                      </a:r>
                    </a:p>
                  </a:txBody>
                  <a:tcPr marL="64304" marR="64304" marT="32152" marB="32152" anchor="ctr">
                    <a:noFill/>
                  </a:tcPr>
                </a:tc>
                <a:extLst>
                  <a:ext uri="{0D108BD9-81ED-4DB2-BD59-A6C34878D82A}">
                    <a16:rowId xmlns:a16="http://schemas.microsoft.com/office/drawing/2014/main" val="10006"/>
                  </a:ext>
                </a:extLst>
              </a:tr>
            </a:tbl>
          </a:graphicData>
        </a:graphic>
      </p:graphicFrame>
      <p:sp>
        <p:nvSpPr>
          <p:cNvPr id="16" name="Rounded Rectangle 23">
            <a:extLst>
              <a:ext uri="{FF2B5EF4-FFF2-40B4-BE49-F238E27FC236}">
                <a16:creationId xmlns:a16="http://schemas.microsoft.com/office/drawing/2014/main" id="{7DA8C284-28AA-4B09-8DED-64A24EBA9B03}"/>
              </a:ext>
            </a:extLst>
          </p:cNvPr>
          <p:cNvSpPr/>
          <p:nvPr/>
        </p:nvSpPr>
        <p:spPr>
          <a:xfrm>
            <a:off x="3810000" y="2022822"/>
            <a:ext cx="1252969" cy="375183"/>
          </a:xfrm>
          <a:prstGeom prst="roundRect">
            <a:avLst>
              <a:gd name="adj" fmla="val 4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3.65%</a:t>
            </a:r>
          </a:p>
        </p:txBody>
      </p:sp>
      <p:sp>
        <p:nvSpPr>
          <p:cNvPr id="17" name="Rounded Rectangle 24">
            <a:extLst>
              <a:ext uri="{FF2B5EF4-FFF2-40B4-BE49-F238E27FC236}">
                <a16:creationId xmlns:a16="http://schemas.microsoft.com/office/drawing/2014/main" id="{2D7F3441-38DC-40C4-B056-D5EB661E0E1E}"/>
              </a:ext>
            </a:extLst>
          </p:cNvPr>
          <p:cNvSpPr/>
          <p:nvPr/>
        </p:nvSpPr>
        <p:spPr>
          <a:xfrm>
            <a:off x="3810001" y="2545205"/>
            <a:ext cx="1754158" cy="375183"/>
          </a:xfrm>
          <a:prstGeom prst="roundRect">
            <a:avLst>
              <a:gd name="adj" fmla="val 4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 4.37%</a:t>
            </a:r>
          </a:p>
        </p:txBody>
      </p:sp>
      <p:sp>
        <p:nvSpPr>
          <p:cNvPr id="18" name="Rounded Rectangle 25">
            <a:extLst>
              <a:ext uri="{FF2B5EF4-FFF2-40B4-BE49-F238E27FC236}">
                <a16:creationId xmlns:a16="http://schemas.microsoft.com/office/drawing/2014/main" id="{539B4CCC-7842-4966-AFD1-DE8E0308DDB3}"/>
              </a:ext>
            </a:extLst>
          </p:cNvPr>
          <p:cNvSpPr/>
          <p:nvPr/>
        </p:nvSpPr>
        <p:spPr>
          <a:xfrm>
            <a:off x="3810001" y="3075386"/>
            <a:ext cx="2255345" cy="375183"/>
          </a:xfrm>
          <a:prstGeom prst="roundRect">
            <a:avLst>
              <a:gd name="adj" fmla="val 4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 5.35%</a:t>
            </a:r>
          </a:p>
        </p:txBody>
      </p:sp>
      <p:sp>
        <p:nvSpPr>
          <p:cNvPr id="19" name="Rounded Rectangle 26">
            <a:extLst>
              <a:ext uri="{FF2B5EF4-FFF2-40B4-BE49-F238E27FC236}">
                <a16:creationId xmlns:a16="http://schemas.microsoft.com/office/drawing/2014/main" id="{E91727A2-41C6-43AD-AD4A-2B850D5174E7}"/>
              </a:ext>
            </a:extLst>
          </p:cNvPr>
          <p:cNvSpPr/>
          <p:nvPr/>
        </p:nvSpPr>
        <p:spPr>
          <a:xfrm>
            <a:off x="3810000" y="3589052"/>
            <a:ext cx="2756533" cy="375183"/>
          </a:xfrm>
          <a:prstGeom prst="roundRect">
            <a:avLst>
              <a:gd name="adj" fmla="val 4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 6.76%</a:t>
            </a:r>
          </a:p>
        </p:txBody>
      </p:sp>
      <p:sp>
        <p:nvSpPr>
          <p:cNvPr id="20" name="Rounded Rectangle 27">
            <a:extLst>
              <a:ext uri="{FF2B5EF4-FFF2-40B4-BE49-F238E27FC236}">
                <a16:creationId xmlns:a16="http://schemas.microsoft.com/office/drawing/2014/main" id="{B01D6D25-C95E-4839-A526-BBDCF1041F83}"/>
              </a:ext>
            </a:extLst>
          </p:cNvPr>
          <p:cNvSpPr/>
          <p:nvPr/>
        </p:nvSpPr>
        <p:spPr>
          <a:xfrm>
            <a:off x="3810001" y="4105490"/>
            <a:ext cx="3633612" cy="375183"/>
          </a:xfrm>
          <a:prstGeom prst="roundRect">
            <a:avLst>
              <a:gd name="adj" fmla="val 4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17625"/>
            <a:r>
              <a:rPr lang="en-US" sz="2400" b="1" dirty="0"/>
              <a:t>8.77%</a:t>
            </a:r>
          </a:p>
        </p:txBody>
      </p:sp>
      <p:sp>
        <p:nvSpPr>
          <p:cNvPr id="21" name="Rounded Rectangle 11">
            <a:extLst>
              <a:ext uri="{FF2B5EF4-FFF2-40B4-BE49-F238E27FC236}">
                <a16:creationId xmlns:a16="http://schemas.microsoft.com/office/drawing/2014/main" id="{A4DD582F-2783-496F-A6E9-B5FD1B6C2C03}"/>
              </a:ext>
            </a:extLst>
          </p:cNvPr>
          <p:cNvSpPr/>
          <p:nvPr/>
        </p:nvSpPr>
        <p:spPr>
          <a:xfrm>
            <a:off x="3810000" y="4627968"/>
            <a:ext cx="4069644" cy="375183"/>
          </a:xfrm>
          <a:prstGeom prst="roundRect">
            <a:avLst>
              <a:gd name="adj" fmla="val 4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7950"/>
            <a:r>
              <a:rPr lang="en-US" sz="2400" b="1" dirty="0">
                <a:solidFill>
                  <a:schemeClr val="bg1"/>
                </a:solidFill>
              </a:rPr>
              <a:t>  11.63%</a:t>
            </a:r>
          </a:p>
        </p:txBody>
      </p:sp>
      <p:sp>
        <p:nvSpPr>
          <p:cNvPr id="22" name="Rounded Rectangle 11">
            <a:extLst>
              <a:ext uri="{FF2B5EF4-FFF2-40B4-BE49-F238E27FC236}">
                <a16:creationId xmlns:a16="http://schemas.microsoft.com/office/drawing/2014/main" id="{696C296C-AEE9-4281-A82B-767EA0E00160}"/>
              </a:ext>
            </a:extLst>
          </p:cNvPr>
          <p:cNvSpPr/>
          <p:nvPr/>
        </p:nvSpPr>
        <p:spPr>
          <a:xfrm>
            <a:off x="3825920" y="5150354"/>
            <a:ext cx="4635839" cy="355636"/>
          </a:xfrm>
          <a:prstGeom prst="roundRect">
            <a:avLst>
              <a:gd name="adj" fmla="val 4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7950"/>
            <a:r>
              <a:rPr lang="en-US" sz="2400" b="1" dirty="0">
                <a:solidFill>
                  <a:schemeClr val="bg1"/>
                </a:solidFill>
              </a:rPr>
              <a:t>     15.87%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3962400" y="1828800"/>
            <a:ext cx="5105400" cy="3962400"/>
          </a:xfrm>
          <a:prstGeom prst="rect">
            <a:avLst/>
          </a:prstGeom>
        </p:spPr>
        <p:txBody>
          <a:bodyPr>
            <a:normAutofit/>
          </a:bodyPr>
          <a:lstStyle>
            <a:lvl1pPr marL="342900" indent="-342900" algn="l" defTabSz="914400" rtl="0" eaLnBrk="1" latinLnBrk="0" hangingPunct="1">
              <a:spcBef>
                <a:spcPts val="1800"/>
              </a:spcBef>
              <a:buClr>
                <a:srgbClr val="C00000"/>
              </a:buClr>
              <a:buFont typeface="Wingdings" pitchFamily="2" charset="2"/>
              <a:buNone/>
              <a:defRPr sz="2800" b="1" kern="1200">
                <a:solidFill>
                  <a:schemeClr val="accent5">
                    <a:lumMod val="75000"/>
                  </a:schemeClr>
                </a:solidFill>
                <a:latin typeface="Arial" pitchFamily="34" charset="0"/>
                <a:ea typeface="+mn-ea"/>
                <a:cs typeface="Arial" pitchFamily="34" charset="0"/>
              </a:defRPr>
            </a:lvl1pPr>
            <a:lvl2pPr marL="742950" indent="-285750" algn="l" defTabSz="914400" rtl="0" eaLnBrk="1" latinLnBrk="0" hangingPunct="1">
              <a:spcBef>
                <a:spcPts val="1800"/>
              </a:spcBef>
              <a:buClr>
                <a:srgbClr val="C00000"/>
              </a:buClr>
              <a:buFont typeface="Arial" pitchFamily="34" charset="0"/>
              <a:buChar char="–"/>
              <a:defRPr sz="2000" b="1" kern="1200">
                <a:solidFill>
                  <a:schemeClr val="accent5">
                    <a:lumMod val="75000"/>
                  </a:schemeClr>
                </a:solidFill>
                <a:latin typeface="Arial" pitchFamily="34" charset="0"/>
                <a:ea typeface="+mn-ea"/>
                <a:cs typeface="Arial" pitchFamily="34" charset="0"/>
              </a:defRPr>
            </a:lvl2pPr>
            <a:lvl3pPr marL="1143000" indent="-228600" algn="l" defTabSz="914400" rtl="0" eaLnBrk="1" latinLnBrk="0" hangingPunct="1">
              <a:spcBef>
                <a:spcPts val="1800"/>
              </a:spcBef>
              <a:buClr>
                <a:srgbClr val="C00000"/>
              </a:buClr>
              <a:buFont typeface="Arial" pitchFamily="34" charset="0"/>
              <a:buChar char="•"/>
              <a:defRPr sz="1800" b="1" kern="1200">
                <a:solidFill>
                  <a:schemeClr val="accent5">
                    <a:lumMod val="75000"/>
                  </a:schemeClr>
                </a:solidFill>
                <a:latin typeface="Arial" pitchFamily="34" charset="0"/>
                <a:ea typeface="+mn-ea"/>
                <a:cs typeface="Arial" pitchFamily="34" charset="0"/>
              </a:defRPr>
            </a:lvl3pPr>
            <a:lvl4pPr marL="1600200" indent="-228600" algn="l" defTabSz="914400" rtl="0" eaLnBrk="1" latinLnBrk="0" hangingPunct="1">
              <a:spcBef>
                <a:spcPts val="1800"/>
              </a:spcBef>
              <a:buClr>
                <a:srgbClr val="C00000"/>
              </a:buClr>
              <a:buFont typeface="Arial" pitchFamily="34" charset="0"/>
              <a:buChar char="–"/>
              <a:defRPr sz="1400" b="1" kern="1200">
                <a:solidFill>
                  <a:schemeClr val="accent5">
                    <a:lumMod val="75000"/>
                  </a:schemeClr>
                </a:solidFill>
                <a:latin typeface="Arial" pitchFamily="34" charset="0"/>
                <a:ea typeface="+mn-ea"/>
                <a:cs typeface="Arial" pitchFamily="34" charset="0"/>
              </a:defRPr>
            </a:lvl4pPr>
            <a:lvl5pPr marL="2057400" indent="-228600" algn="l" defTabSz="914400" rtl="0" eaLnBrk="1" latinLnBrk="0" hangingPunct="1">
              <a:spcBef>
                <a:spcPts val="1800"/>
              </a:spcBef>
              <a:buClr>
                <a:srgbClr val="C00000"/>
              </a:buClr>
              <a:buFont typeface="Arial" pitchFamily="34" charset="0"/>
              <a:buChar char="»"/>
              <a:defRPr sz="1400" b="0" kern="1200">
                <a:solidFill>
                  <a:schemeClr val="accent5">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600"/>
              </a:spcAft>
            </a:pPr>
            <a:r>
              <a:rPr lang="en-US" dirty="0"/>
              <a:t>   Transferring Risk Can Help</a:t>
            </a:r>
          </a:p>
          <a:p>
            <a:pPr lvl="1" fontAlgn="auto">
              <a:spcBef>
                <a:spcPts val="0"/>
              </a:spcBef>
              <a:spcAft>
                <a:spcPts val="600"/>
              </a:spcAft>
              <a:buClr>
                <a:srgbClr val="0070C0"/>
              </a:buClr>
              <a:buFont typeface="Wingdings" panose="05000000000000000000" pitchFamily="2" charset="2"/>
              <a:buChar char="§"/>
            </a:pPr>
            <a:r>
              <a:rPr lang="en-US" dirty="0"/>
              <a:t>Cover Essential Expenses in Retirement</a:t>
            </a:r>
          </a:p>
          <a:p>
            <a:pPr lvl="1" fontAlgn="auto">
              <a:spcBef>
                <a:spcPts val="0"/>
              </a:spcBef>
              <a:spcAft>
                <a:spcPts val="600"/>
              </a:spcAft>
              <a:buClr>
                <a:srgbClr val="0070C0"/>
              </a:buClr>
              <a:buFont typeface="Wingdings" panose="05000000000000000000" pitchFamily="2" charset="2"/>
              <a:buChar char="§"/>
            </a:pPr>
            <a:r>
              <a:rPr lang="en-US" dirty="0"/>
              <a:t>Reduce Withdrawal Rate from Non-Guaranteed Investments</a:t>
            </a:r>
          </a:p>
          <a:p>
            <a:pPr lvl="1" fontAlgn="auto">
              <a:spcBef>
                <a:spcPts val="0"/>
              </a:spcBef>
              <a:spcAft>
                <a:spcPts val="600"/>
              </a:spcAft>
              <a:buClr>
                <a:srgbClr val="0070C0"/>
              </a:buClr>
              <a:buFont typeface="Wingdings" panose="05000000000000000000" pitchFamily="2" charset="2"/>
              <a:buChar char="§"/>
            </a:pPr>
            <a:r>
              <a:rPr lang="en-US" dirty="0"/>
              <a:t>Reduce Pressure on Other Retirement Assets</a:t>
            </a:r>
          </a:p>
          <a:p>
            <a:pPr lvl="1" fontAlgn="auto">
              <a:spcBef>
                <a:spcPts val="0"/>
              </a:spcBef>
              <a:spcAft>
                <a:spcPts val="600"/>
              </a:spcAft>
              <a:buClr>
                <a:srgbClr val="0070C0"/>
              </a:buClr>
              <a:buFont typeface="Wingdings" panose="05000000000000000000" pitchFamily="2" charset="2"/>
              <a:buChar char="§"/>
            </a:pPr>
            <a:r>
              <a:rPr lang="en-US" dirty="0"/>
              <a:t>“Free Up” Other Assets for </a:t>
            </a:r>
            <a:br>
              <a:rPr lang="en-US" dirty="0"/>
            </a:br>
            <a:r>
              <a:rPr lang="en-US" dirty="0"/>
              <a:t>Longer-Term Investing</a:t>
            </a:r>
          </a:p>
          <a:p>
            <a:pPr fontAlgn="auto">
              <a:spcBef>
                <a:spcPts val="0"/>
              </a:spcBef>
              <a:spcAft>
                <a:spcPts val="600"/>
              </a:spcAft>
            </a:pPr>
            <a:endParaRPr lang="en-US" dirty="0"/>
          </a:p>
        </p:txBody>
      </p:sp>
      <p:grpSp>
        <p:nvGrpSpPr>
          <p:cNvPr id="6" name="Group 19"/>
          <p:cNvGrpSpPr/>
          <p:nvPr/>
        </p:nvGrpSpPr>
        <p:grpSpPr>
          <a:xfrm>
            <a:off x="381000" y="1828800"/>
            <a:ext cx="3886200" cy="3200400"/>
            <a:chOff x="5867400" y="1676400"/>
            <a:chExt cx="3276600" cy="2209800"/>
          </a:xfrm>
        </p:grpSpPr>
        <p:sp>
          <p:nvSpPr>
            <p:cNvPr id="7" name="Rectangle 6"/>
            <p:cNvSpPr/>
            <p:nvPr/>
          </p:nvSpPr>
          <p:spPr>
            <a:xfrm>
              <a:off x="5867400" y="1676400"/>
              <a:ext cx="3276600" cy="2209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65047" y="2209800"/>
              <a:ext cx="2164977" cy="1423833"/>
            </a:xfrm>
            <a:prstGeom prst="rect">
              <a:avLst/>
            </a:prstGeom>
            <a:solidFill>
              <a:schemeClr val="accent1"/>
            </a:solidFill>
          </p:spPr>
          <p:txBody>
            <a:bodyPr wrap="square" rtlCol="0">
              <a:spAutoFit/>
            </a:bodyPr>
            <a:lstStyle/>
            <a:p>
              <a:pPr>
                <a:spcBef>
                  <a:spcPts val="3000"/>
                </a:spcBef>
              </a:pPr>
              <a:r>
                <a:rPr lang="en-US" sz="2600" b="1" dirty="0">
                  <a:solidFill>
                    <a:schemeClr val="bg1"/>
                  </a:solidFill>
                </a:rPr>
                <a:t>  Avoid</a:t>
              </a:r>
            </a:p>
            <a:p>
              <a:pPr>
                <a:spcBef>
                  <a:spcPts val="3000"/>
                </a:spcBef>
              </a:pPr>
              <a:r>
                <a:rPr lang="en-US" sz="2600" b="1" dirty="0">
                  <a:solidFill>
                    <a:schemeClr val="bg1"/>
                  </a:solidFill>
                </a:rPr>
                <a:t>  Retain</a:t>
              </a:r>
            </a:p>
            <a:p>
              <a:pPr>
                <a:spcBef>
                  <a:spcPts val="3000"/>
                </a:spcBef>
              </a:pPr>
              <a:r>
                <a:rPr lang="en-US" sz="2600" b="1" dirty="0">
                  <a:solidFill>
                    <a:schemeClr val="bg1"/>
                  </a:solidFill>
                </a:rPr>
                <a:t>  Transfer</a:t>
              </a:r>
            </a:p>
          </p:txBody>
        </p:sp>
        <p:sp>
          <p:nvSpPr>
            <p:cNvPr id="9" name="TextBox 8"/>
            <p:cNvSpPr txBox="1"/>
            <p:nvPr/>
          </p:nvSpPr>
          <p:spPr>
            <a:xfrm>
              <a:off x="5943600" y="2133600"/>
              <a:ext cx="511813" cy="707886"/>
            </a:xfrm>
            <a:prstGeom prst="rect">
              <a:avLst/>
            </a:prstGeom>
            <a:noFill/>
          </p:spPr>
          <p:txBody>
            <a:bodyPr wrap="none" rtlCol="0">
              <a:spAutoFit/>
            </a:bodyPr>
            <a:lstStyle/>
            <a:p>
              <a:r>
                <a:rPr lang="en-US" sz="4000" b="1" dirty="0">
                  <a:solidFill>
                    <a:schemeClr val="tx1">
                      <a:lumMod val="75000"/>
                      <a:lumOff val="25000"/>
                    </a:schemeClr>
                  </a:solidFill>
                </a:rPr>
                <a:t>A</a:t>
              </a:r>
            </a:p>
          </p:txBody>
        </p:sp>
        <p:sp>
          <p:nvSpPr>
            <p:cNvPr id="10" name="TextBox 9"/>
            <p:cNvSpPr txBox="1"/>
            <p:nvPr/>
          </p:nvSpPr>
          <p:spPr>
            <a:xfrm>
              <a:off x="5943600" y="2630269"/>
              <a:ext cx="511813" cy="707886"/>
            </a:xfrm>
            <a:prstGeom prst="rect">
              <a:avLst/>
            </a:prstGeom>
            <a:noFill/>
          </p:spPr>
          <p:txBody>
            <a:bodyPr wrap="none" rtlCol="0">
              <a:spAutoFit/>
            </a:bodyPr>
            <a:lstStyle/>
            <a:p>
              <a:r>
                <a:rPr lang="en-US" sz="4000" b="1" dirty="0">
                  <a:solidFill>
                    <a:schemeClr val="tx1">
                      <a:lumMod val="75000"/>
                      <a:lumOff val="25000"/>
                    </a:schemeClr>
                  </a:solidFill>
                </a:rPr>
                <a:t>R</a:t>
              </a:r>
            </a:p>
          </p:txBody>
        </p:sp>
        <p:sp>
          <p:nvSpPr>
            <p:cNvPr id="11" name="TextBox 10"/>
            <p:cNvSpPr txBox="1"/>
            <p:nvPr/>
          </p:nvSpPr>
          <p:spPr>
            <a:xfrm>
              <a:off x="5958909" y="3163669"/>
              <a:ext cx="458592" cy="707886"/>
            </a:xfrm>
            <a:prstGeom prst="rect">
              <a:avLst/>
            </a:prstGeom>
            <a:noFill/>
          </p:spPr>
          <p:txBody>
            <a:bodyPr wrap="none" rtlCol="0">
              <a:spAutoFit/>
            </a:bodyPr>
            <a:lstStyle/>
            <a:p>
              <a:r>
                <a:rPr lang="en-US" sz="4000" b="1" dirty="0">
                  <a:solidFill>
                    <a:schemeClr val="tx1">
                      <a:lumMod val="75000"/>
                      <a:lumOff val="25000"/>
                    </a:schemeClr>
                  </a:solidFill>
                </a:rPr>
                <a:t>T</a:t>
              </a:r>
            </a:p>
          </p:txBody>
        </p:sp>
        <p:sp>
          <p:nvSpPr>
            <p:cNvPr id="12" name="Rectangle 11"/>
            <p:cNvSpPr/>
            <p:nvPr/>
          </p:nvSpPr>
          <p:spPr>
            <a:xfrm>
              <a:off x="5943600" y="1676400"/>
              <a:ext cx="2295205" cy="361271"/>
            </a:xfrm>
            <a:prstGeom prst="rect">
              <a:avLst/>
            </a:prstGeom>
          </p:spPr>
          <p:txBody>
            <a:bodyPr wrap="none">
              <a:spAutoFit/>
            </a:bodyPr>
            <a:lstStyle/>
            <a:p>
              <a:pPr>
                <a:spcBef>
                  <a:spcPts val="1200"/>
                </a:spcBef>
              </a:pPr>
              <a:r>
                <a:rPr lang="en-US" sz="2800" b="1" dirty="0">
                  <a:solidFill>
                    <a:schemeClr val="accent1"/>
                  </a:solidFill>
                </a:rPr>
                <a:t>Managing Risk</a:t>
              </a:r>
            </a:p>
          </p:txBody>
        </p:sp>
      </p:grpSp>
      <p:sp>
        <p:nvSpPr>
          <p:cNvPr id="13" name="TextBox 12"/>
          <p:cNvSpPr txBox="1"/>
          <p:nvPr/>
        </p:nvSpPr>
        <p:spPr>
          <a:xfrm>
            <a:off x="609600" y="5481935"/>
            <a:ext cx="7772400" cy="461665"/>
          </a:xfrm>
          <a:prstGeom prst="rect">
            <a:avLst/>
          </a:prstGeom>
          <a:noFill/>
        </p:spPr>
        <p:txBody>
          <a:bodyPr wrap="square" rtlCol="0">
            <a:spAutoFit/>
          </a:bodyPr>
          <a:lstStyle/>
          <a:p>
            <a:r>
              <a:rPr lang="en-US" sz="1200" dirty="0">
                <a:solidFill>
                  <a:srgbClr val="4A4A4C"/>
                </a:solidFill>
              </a:rPr>
              <a:t>All references to guarantees, including optional benefits, are backed by the claims-paying ability of the issuing company and do not apply to the underlying investment options.  </a:t>
            </a:r>
          </a:p>
        </p:txBody>
      </p:sp>
      <p:sp>
        <p:nvSpPr>
          <p:cNvPr id="15" name="Title 3"/>
          <p:cNvSpPr txBox="1">
            <a:spLocks/>
          </p:cNvSpPr>
          <p:nvPr/>
        </p:nvSpPr>
        <p:spPr>
          <a:xfrm>
            <a:off x="274320" y="182880"/>
            <a:ext cx="8305800" cy="1066800"/>
          </a:xfrm>
          <a:prstGeom prst="rect">
            <a:avLst/>
          </a:prstGeom>
        </p:spPr>
        <p:txBody>
          <a:bodyPr anchor="ctr"/>
          <a:lstStyle>
            <a:lvl1pPr algn="l" defTabSz="914400" rtl="0" eaLnBrk="1" latinLnBrk="0" hangingPunct="1">
              <a:spcBef>
                <a:spcPct val="0"/>
              </a:spcBef>
              <a:buNone/>
              <a:defRPr sz="2800" b="1" kern="1200" cap="all" spc="0" normalizeH="0" baseline="0">
                <a:solidFill>
                  <a:schemeClr val="tx1"/>
                </a:solidFill>
                <a:latin typeface="Arial" pitchFamily="34" charset="0"/>
                <a:ea typeface="+mj-ea"/>
                <a:cs typeface="Arial" pitchFamily="34" charset="0"/>
              </a:defRPr>
            </a:lvl1pPr>
          </a:lstStyle>
          <a:p>
            <a:pPr fontAlgn="auto">
              <a:spcAft>
                <a:spcPts val="0"/>
              </a:spcAft>
            </a:pPr>
            <a:r>
              <a:rPr lang="en-US" sz="3000" cap="none" dirty="0">
                <a:solidFill>
                  <a:schemeClr val="accent1"/>
                </a:solidFill>
                <a:latin typeface="+mn-lt"/>
              </a:rPr>
              <a:t>Managing Retirement Risk</a:t>
            </a:r>
          </a:p>
        </p:txBody>
      </p:sp>
    </p:spTree>
    <p:extLst>
      <p:ext uri="{BB962C8B-B14F-4D97-AF65-F5344CB8AC3E}">
        <p14:creationId xmlns:p14="http://schemas.microsoft.com/office/powerpoint/2010/main" val="51785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p:cNvSpPr/>
          <p:nvPr/>
        </p:nvSpPr>
        <p:spPr>
          <a:xfrm>
            <a:off x="2362200" y="3810000"/>
            <a:ext cx="1143000" cy="6096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3" name="Right Arrow 22"/>
          <p:cNvSpPr/>
          <p:nvPr/>
        </p:nvSpPr>
        <p:spPr>
          <a:xfrm>
            <a:off x="5029200" y="2286000"/>
            <a:ext cx="1676400" cy="68580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Cover Gap</a:t>
            </a:r>
          </a:p>
        </p:txBody>
      </p:sp>
      <p:sp>
        <p:nvSpPr>
          <p:cNvPr id="17" name="Right Arrow 16"/>
          <p:cNvSpPr/>
          <p:nvPr/>
        </p:nvSpPr>
        <p:spPr>
          <a:xfrm>
            <a:off x="2286000" y="1219200"/>
            <a:ext cx="4419600" cy="7132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Cover Essentials</a:t>
            </a:r>
          </a:p>
        </p:txBody>
      </p:sp>
      <p:sp>
        <p:nvSpPr>
          <p:cNvPr id="3" name="Title 2"/>
          <p:cNvSpPr>
            <a:spLocks noGrp="1"/>
          </p:cNvSpPr>
          <p:nvPr>
            <p:ph type="title"/>
          </p:nvPr>
        </p:nvSpPr>
        <p:spPr/>
        <p:txBody>
          <a:bodyPr/>
          <a:lstStyle/>
          <a:p>
            <a:r>
              <a:rPr lang="en-US" sz="3000" dirty="0"/>
              <a:t>Example: Managing Retirement Income Challenges Through Planning</a:t>
            </a:r>
          </a:p>
        </p:txBody>
      </p:sp>
      <p:sp>
        <p:nvSpPr>
          <p:cNvPr id="11" name="Rounded Rectangle 10"/>
          <p:cNvSpPr/>
          <p:nvPr/>
        </p:nvSpPr>
        <p:spPr>
          <a:xfrm>
            <a:off x="304800" y="3505200"/>
            <a:ext cx="2057400" cy="2133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Other Sources of Income</a:t>
            </a:r>
          </a:p>
          <a:p>
            <a:pPr algn="ctr"/>
            <a:endParaRPr lang="en-US" b="1" dirty="0">
              <a:solidFill>
                <a:srgbClr val="FFC000"/>
              </a:solidFill>
            </a:endParaRPr>
          </a:p>
          <a:p>
            <a:pPr algn="ctr"/>
            <a:r>
              <a:rPr lang="en-US" sz="1400" dirty="0">
                <a:solidFill>
                  <a:schemeClr val="bg1"/>
                </a:solidFill>
              </a:rPr>
              <a:t>(Mutual Funds, Stocks, Bonds, CDs, Real Estate)</a:t>
            </a:r>
          </a:p>
        </p:txBody>
      </p:sp>
      <p:sp>
        <p:nvSpPr>
          <p:cNvPr id="12" name="Rounded Rectangle 11"/>
          <p:cNvSpPr/>
          <p:nvPr/>
        </p:nvSpPr>
        <p:spPr>
          <a:xfrm>
            <a:off x="6781800" y="3429000"/>
            <a:ext cx="1981200" cy="2209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Discretionary Expenses</a:t>
            </a:r>
          </a:p>
          <a:p>
            <a:pPr algn="ctr"/>
            <a:endParaRPr lang="en-US" dirty="0"/>
          </a:p>
          <a:p>
            <a:pPr algn="ctr"/>
            <a:r>
              <a:rPr lang="en-US" sz="1400" dirty="0"/>
              <a:t>(Travel, Restaurants, Entertainment) </a:t>
            </a:r>
          </a:p>
        </p:txBody>
      </p:sp>
      <p:sp>
        <p:nvSpPr>
          <p:cNvPr id="13" name="Rounded Rectangle 12"/>
          <p:cNvSpPr/>
          <p:nvPr/>
        </p:nvSpPr>
        <p:spPr>
          <a:xfrm>
            <a:off x="3505200" y="2057400"/>
            <a:ext cx="1600200" cy="25908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Convert Assets into Income</a:t>
            </a:r>
          </a:p>
        </p:txBody>
      </p:sp>
      <p:sp>
        <p:nvSpPr>
          <p:cNvPr id="14" name="Rounded Rectangle 13"/>
          <p:cNvSpPr/>
          <p:nvPr/>
        </p:nvSpPr>
        <p:spPr>
          <a:xfrm>
            <a:off x="304800" y="1219200"/>
            <a:ext cx="2057400" cy="2133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Guaranteed Sources of Income</a:t>
            </a:r>
          </a:p>
          <a:p>
            <a:pPr algn="ctr"/>
            <a:endParaRPr lang="en-US" b="1" dirty="0">
              <a:solidFill>
                <a:srgbClr val="FFC000"/>
              </a:solidFill>
            </a:endParaRPr>
          </a:p>
          <a:p>
            <a:pPr algn="ctr"/>
            <a:r>
              <a:rPr lang="en-US" sz="1400" dirty="0">
                <a:solidFill>
                  <a:schemeClr val="bg1"/>
                </a:solidFill>
              </a:rPr>
              <a:t>(Pension, Social Security, Annuities)</a:t>
            </a:r>
          </a:p>
        </p:txBody>
      </p:sp>
      <p:sp>
        <p:nvSpPr>
          <p:cNvPr id="15" name="Rounded Rectangle 14"/>
          <p:cNvSpPr/>
          <p:nvPr/>
        </p:nvSpPr>
        <p:spPr>
          <a:xfrm>
            <a:off x="6705600" y="1219200"/>
            <a:ext cx="2057400" cy="2057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Essential Expenses</a:t>
            </a:r>
          </a:p>
          <a:p>
            <a:pPr algn="ctr"/>
            <a:endParaRPr lang="en-US" dirty="0"/>
          </a:p>
          <a:p>
            <a:pPr algn="ctr"/>
            <a:r>
              <a:rPr lang="en-US" sz="1400" dirty="0"/>
              <a:t>(Housing, Food, Clothing, Healthcare, Transportation)</a:t>
            </a:r>
          </a:p>
        </p:txBody>
      </p:sp>
      <p:sp>
        <p:nvSpPr>
          <p:cNvPr id="25" name="Right Arrow 24"/>
          <p:cNvSpPr/>
          <p:nvPr/>
        </p:nvSpPr>
        <p:spPr>
          <a:xfrm>
            <a:off x="2362200" y="4724400"/>
            <a:ext cx="4419600" cy="78377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Discretionary</a:t>
            </a:r>
            <a:r>
              <a:rPr lang="en-US" dirty="0">
                <a:solidFill>
                  <a:schemeClr val="accent1"/>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305800" cy="1066800"/>
          </a:xfrm>
        </p:spPr>
        <p:txBody>
          <a:bodyPr/>
          <a:lstStyle/>
          <a:p>
            <a:r>
              <a:rPr lang="en-US" sz="3000" dirty="0"/>
              <a:t>Example: Covering Essential Expenses </a:t>
            </a:r>
            <a:br>
              <a:rPr lang="en-US" dirty="0"/>
            </a:br>
            <a:endParaRPr lang="en-US" sz="2400" b="0" dirty="0">
              <a:solidFill>
                <a:srgbClr val="0070C0"/>
              </a:solidFill>
            </a:endParaRPr>
          </a:p>
        </p:txBody>
      </p:sp>
      <p:sp>
        <p:nvSpPr>
          <p:cNvPr id="4" name="Parallelogram 3"/>
          <p:cNvSpPr/>
          <p:nvPr/>
        </p:nvSpPr>
        <p:spPr>
          <a:xfrm>
            <a:off x="533400" y="1607279"/>
            <a:ext cx="8077200" cy="429885"/>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p:cNvSpPr/>
          <p:nvPr/>
        </p:nvSpPr>
        <p:spPr>
          <a:xfrm>
            <a:off x="533400" y="3122639"/>
            <a:ext cx="8001000" cy="429885"/>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p:cNvSpPr/>
          <p:nvPr/>
        </p:nvSpPr>
        <p:spPr>
          <a:xfrm>
            <a:off x="533400" y="4629359"/>
            <a:ext cx="8001000" cy="429885"/>
          </a:xfrm>
          <a:prstGeom prst="parallelogram">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33400" y="2040120"/>
            <a:ext cx="670560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33400" y="3555480"/>
            <a:ext cx="6705600"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ntent Placeholder 6"/>
          <p:cNvSpPr>
            <a:spLocks noGrp="1"/>
          </p:cNvSpPr>
          <p:nvPr>
            <p:ph sz="half" idx="1"/>
          </p:nvPr>
        </p:nvSpPr>
        <p:spPr>
          <a:xfrm>
            <a:off x="685800" y="1600199"/>
            <a:ext cx="7543800" cy="4191001"/>
          </a:xfrm>
        </p:spPr>
        <p:txBody>
          <a:bodyPr/>
          <a:lstStyle/>
          <a:p>
            <a:pPr>
              <a:spcAft>
                <a:spcPts val="600"/>
              </a:spcAft>
            </a:pPr>
            <a:r>
              <a:rPr lang="en-US" dirty="0">
                <a:solidFill>
                  <a:schemeClr val="bg1"/>
                </a:solidFill>
              </a:rPr>
              <a:t>Essential Expenses					$46,000</a:t>
            </a:r>
          </a:p>
          <a:p>
            <a:pPr marL="630238" lvl="1" indent="-173038">
              <a:buClr>
                <a:schemeClr val="accent1"/>
              </a:buClr>
              <a:buFont typeface="Arial" pitchFamily="34" charset="0"/>
              <a:buChar char="•"/>
            </a:pPr>
            <a:r>
              <a:rPr lang="en-US" dirty="0"/>
              <a:t>Housing/Food/Clothing/Transportation	$35,000</a:t>
            </a:r>
          </a:p>
          <a:p>
            <a:pPr marL="630238" lvl="1" indent="-173038">
              <a:buClr>
                <a:schemeClr val="accent1"/>
              </a:buClr>
              <a:buFont typeface="Arial" pitchFamily="34" charset="0"/>
              <a:buChar char="•"/>
            </a:pPr>
            <a:r>
              <a:rPr lang="en-US" dirty="0"/>
              <a:t>Healthcare					$11,000</a:t>
            </a:r>
          </a:p>
          <a:p>
            <a:pPr lvl="1">
              <a:buFont typeface="Arial" pitchFamily="34" charset="0"/>
              <a:buChar char="•"/>
            </a:pPr>
            <a:endParaRPr lang="en-US" dirty="0"/>
          </a:p>
          <a:p>
            <a:pPr>
              <a:spcAft>
                <a:spcPts val="600"/>
              </a:spcAft>
            </a:pPr>
            <a:r>
              <a:rPr lang="en-US" dirty="0">
                <a:solidFill>
                  <a:srgbClr val="FFFFFF"/>
                </a:solidFill>
              </a:rPr>
              <a:t>Guaranteed Income Sources 				$39,000</a:t>
            </a:r>
          </a:p>
          <a:p>
            <a:pPr marL="630238" lvl="1" indent="-173038">
              <a:buFont typeface="Arial" pitchFamily="34" charset="0"/>
              <a:buChar char="•"/>
            </a:pPr>
            <a:r>
              <a:rPr lang="en-US" dirty="0"/>
              <a:t>Pension					$15,000</a:t>
            </a:r>
          </a:p>
          <a:p>
            <a:pPr marL="630238" lvl="1" indent="-173038">
              <a:buFont typeface="Arial" pitchFamily="34" charset="0"/>
              <a:buChar char="•"/>
            </a:pPr>
            <a:r>
              <a:rPr lang="en-US" dirty="0"/>
              <a:t>Social Security				$24,000</a:t>
            </a:r>
          </a:p>
          <a:p>
            <a:pPr lvl="1">
              <a:buNone/>
            </a:pPr>
            <a:endParaRPr lang="en-US" dirty="0"/>
          </a:p>
          <a:p>
            <a:r>
              <a:rPr lang="en-US" dirty="0"/>
              <a:t>Income Gap						($7,000)</a:t>
            </a:r>
          </a:p>
        </p:txBody>
      </p:sp>
      <p:sp>
        <p:nvSpPr>
          <p:cNvPr id="9" name="TextBox 8"/>
          <p:cNvSpPr txBox="1"/>
          <p:nvPr/>
        </p:nvSpPr>
        <p:spPr>
          <a:xfrm>
            <a:off x="533400" y="5257800"/>
            <a:ext cx="8305800" cy="276999"/>
          </a:xfrm>
          <a:prstGeom prst="rect">
            <a:avLst/>
          </a:prstGeom>
          <a:noFill/>
        </p:spPr>
        <p:txBody>
          <a:bodyPr wrap="square" rtlCol="0">
            <a:spAutoFit/>
          </a:bodyPr>
          <a:lstStyle/>
          <a:p>
            <a:r>
              <a:rPr lang="en-US" sz="1200" dirty="0">
                <a:solidFill>
                  <a:srgbClr val="4A4A4C"/>
                </a:solidFill>
                <a:latin typeface="Arial Narrow" pitchFamily="34" charset="0"/>
              </a:rPr>
              <a:t>Hypothetical example for illustrative purposes only.</a:t>
            </a:r>
          </a:p>
        </p:txBody>
      </p:sp>
    </p:spTree>
    <p:extLst>
      <p:ext uri="{BB962C8B-B14F-4D97-AF65-F5344CB8AC3E}">
        <p14:creationId xmlns:p14="http://schemas.microsoft.com/office/powerpoint/2010/main" val="112771147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dirty="0"/>
              <a:t>Example: Covering Essential Expenses </a:t>
            </a:r>
            <a:br>
              <a:rPr lang="en-US" dirty="0"/>
            </a:br>
            <a:r>
              <a:rPr lang="en-US" sz="2400" b="0" dirty="0">
                <a:solidFill>
                  <a:srgbClr val="0070C0"/>
                </a:solidFill>
              </a:rPr>
              <a:t>Investment needed to generate $7,000 per year at age 65</a:t>
            </a:r>
            <a:endParaRPr lang="en-US" dirty="0"/>
          </a:p>
        </p:txBody>
      </p:sp>
      <p:sp>
        <p:nvSpPr>
          <p:cNvPr id="4" name="TextBox 3"/>
          <p:cNvSpPr txBox="1"/>
          <p:nvPr/>
        </p:nvSpPr>
        <p:spPr>
          <a:xfrm>
            <a:off x="0" y="1752600"/>
            <a:ext cx="2286000" cy="553998"/>
          </a:xfrm>
          <a:prstGeom prst="rect">
            <a:avLst/>
          </a:prstGeom>
          <a:noFill/>
        </p:spPr>
        <p:txBody>
          <a:bodyPr wrap="square" rtlCol="0">
            <a:spAutoFit/>
          </a:bodyPr>
          <a:lstStyle/>
          <a:p>
            <a:pPr algn="r"/>
            <a:r>
              <a:rPr lang="en-US" sz="1500" b="1" dirty="0">
                <a:solidFill>
                  <a:schemeClr val="accent5">
                    <a:lumMod val="75000"/>
                  </a:schemeClr>
                </a:solidFill>
                <a:latin typeface="Arial Narrow" pitchFamily="34" charset="0"/>
              </a:rPr>
              <a:t>Non-Guaranteed Investment with 3.3% withdrawal</a:t>
            </a:r>
          </a:p>
        </p:txBody>
      </p:sp>
      <p:sp>
        <p:nvSpPr>
          <p:cNvPr id="5" name="TextBox 4"/>
          <p:cNvSpPr txBox="1"/>
          <p:nvPr/>
        </p:nvSpPr>
        <p:spPr>
          <a:xfrm>
            <a:off x="152400" y="2590800"/>
            <a:ext cx="2217904" cy="553998"/>
          </a:xfrm>
          <a:prstGeom prst="rect">
            <a:avLst/>
          </a:prstGeom>
          <a:noFill/>
        </p:spPr>
        <p:txBody>
          <a:bodyPr wrap="square" rtlCol="0">
            <a:spAutoFit/>
          </a:bodyPr>
          <a:lstStyle/>
          <a:p>
            <a:pPr algn="r"/>
            <a:r>
              <a:rPr lang="en-US" sz="1500" b="1" dirty="0">
                <a:solidFill>
                  <a:schemeClr val="accent5">
                    <a:lumMod val="75000"/>
                  </a:schemeClr>
                </a:solidFill>
                <a:latin typeface="Arial Narrow" pitchFamily="34" charset="0"/>
              </a:rPr>
              <a:t>Funding Variable Annuity at age 65</a:t>
            </a:r>
          </a:p>
        </p:txBody>
      </p:sp>
      <p:sp>
        <p:nvSpPr>
          <p:cNvPr id="6" name="TextBox 5"/>
          <p:cNvSpPr txBox="1"/>
          <p:nvPr/>
        </p:nvSpPr>
        <p:spPr>
          <a:xfrm>
            <a:off x="152400" y="3429000"/>
            <a:ext cx="2217904" cy="553998"/>
          </a:xfrm>
          <a:prstGeom prst="rect">
            <a:avLst/>
          </a:prstGeom>
          <a:noFill/>
        </p:spPr>
        <p:txBody>
          <a:bodyPr wrap="square" rtlCol="0">
            <a:spAutoFit/>
          </a:bodyPr>
          <a:lstStyle/>
          <a:p>
            <a:pPr algn="r"/>
            <a:r>
              <a:rPr lang="en-US" sz="1500" b="1" dirty="0">
                <a:solidFill>
                  <a:schemeClr val="accent5">
                    <a:lumMod val="75000"/>
                  </a:schemeClr>
                </a:solidFill>
                <a:latin typeface="Arial Narrow" pitchFamily="34" charset="0"/>
              </a:rPr>
              <a:t>Funding Variable Annuity at age 60</a:t>
            </a:r>
          </a:p>
        </p:txBody>
      </p:sp>
      <p:sp>
        <p:nvSpPr>
          <p:cNvPr id="7" name="TextBox 6"/>
          <p:cNvSpPr txBox="1"/>
          <p:nvPr/>
        </p:nvSpPr>
        <p:spPr>
          <a:xfrm>
            <a:off x="152400" y="4267200"/>
            <a:ext cx="2217904" cy="553998"/>
          </a:xfrm>
          <a:prstGeom prst="rect">
            <a:avLst/>
          </a:prstGeom>
          <a:noFill/>
        </p:spPr>
        <p:txBody>
          <a:bodyPr wrap="square" rtlCol="0">
            <a:spAutoFit/>
          </a:bodyPr>
          <a:lstStyle/>
          <a:p>
            <a:pPr algn="r"/>
            <a:r>
              <a:rPr lang="en-US" sz="1500" b="1" dirty="0">
                <a:solidFill>
                  <a:schemeClr val="accent5">
                    <a:lumMod val="75000"/>
                  </a:schemeClr>
                </a:solidFill>
                <a:latin typeface="Arial Narrow" pitchFamily="34" charset="0"/>
              </a:rPr>
              <a:t>Funding Variable Annuity at age 55</a:t>
            </a:r>
          </a:p>
        </p:txBody>
      </p:sp>
      <p:sp>
        <p:nvSpPr>
          <p:cNvPr id="8" name="Left Arrow 7"/>
          <p:cNvSpPr/>
          <p:nvPr/>
        </p:nvSpPr>
        <p:spPr>
          <a:xfrm>
            <a:off x="6934200" y="2468880"/>
            <a:ext cx="1499616" cy="704088"/>
          </a:xfrm>
          <a:prstGeom prst="leftArrow">
            <a:avLst>
              <a:gd name="adj1" fmla="val 58163"/>
              <a:gd name="adj2" fmla="val 81789"/>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900" b="1" cap="all" dirty="0">
                <a:solidFill>
                  <a:schemeClr val="bg1"/>
                </a:solidFill>
                <a:latin typeface="Arial Narrow" pitchFamily="34" charset="0"/>
              </a:rPr>
              <a:t>45% Less</a:t>
            </a:r>
          </a:p>
        </p:txBody>
      </p:sp>
      <p:sp>
        <p:nvSpPr>
          <p:cNvPr id="9" name="Left Arrow 8"/>
          <p:cNvSpPr/>
          <p:nvPr/>
        </p:nvSpPr>
        <p:spPr>
          <a:xfrm>
            <a:off x="6324600" y="3291840"/>
            <a:ext cx="2148840" cy="704088"/>
          </a:xfrm>
          <a:prstGeom prst="leftArrow">
            <a:avLst>
              <a:gd name="adj1" fmla="val 58163"/>
              <a:gd name="adj2" fmla="val 86169"/>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900" b="1" cap="all" dirty="0">
                <a:solidFill>
                  <a:schemeClr val="bg1"/>
                </a:solidFill>
                <a:latin typeface="Arial Narrow" pitchFamily="34" charset="0"/>
              </a:rPr>
              <a:t>52% Less</a:t>
            </a:r>
          </a:p>
        </p:txBody>
      </p:sp>
      <p:sp>
        <p:nvSpPr>
          <p:cNvPr id="10" name="Left Arrow 9"/>
          <p:cNvSpPr/>
          <p:nvPr/>
        </p:nvSpPr>
        <p:spPr>
          <a:xfrm>
            <a:off x="5943600" y="4114800"/>
            <a:ext cx="2560320" cy="704088"/>
          </a:xfrm>
          <a:prstGeom prst="leftArrow">
            <a:avLst>
              <a:gd name="adj1" fmla="val 58163"/>
              <a:gd name="adj2" fmla="val 87629"/>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900" b="1" cap="all" dirty="0">
                <a:solidFill>
                  <a:schemeClr val="bg1"/>
                </a:solidFill>
                <a:latin typeface="Arial Narrow" pitchFamily="34" charset="0"/>
              </a:rPr>
              <a:t>59% Less</a:t>
            </a:r>
          </a:p>
        </p:txBody>
      </p:sp>
      <p:cxnSp>
        <p:nvCxnSpPr>
          <p:cNvPr id="14" name="Straight Connector 13"/>
          <p:cNvCxnSpPr/>
          <p:nvPr/>
        </p:nvCxnSpPr>
        <p:spPr>
          <a:xfrm>
            <a:off x="2438400" y="4876800"/>
            <a:ext cx="54864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935922879"/>
              </p:ext>
            </p:extLst>
          </p:nvPr>
        </p:nvGraphicFramePr>
        <p:xfrm>
          <a:off x="2362200" y="4953000"/>
          <a:ext cx="6309360" cy="370840"/>
        </p:xfrm>
        <a:graphic>
          <a:graphicData uri="http://schemas.openxmlformats.org/drawingml/2006/table">
            <a:tbl>
              <a:tblPr firstRow="1" bandRow="1">
                <a:tableStyleId>{5C22544A-7EE6-4342-B048-85BDC9FD1C3A}</a:tableStyleId>
              </a:tblPr>
              <a:tblGrid>
                <a:gridCol w="1261872">
                  <a:extLst>
                    <a:ext uri="{9D8B030D-6E8A-4147-A177-3AD203B41FA5}">
                      <a16:colId xmlns:a16="http://schemas.microsoft.com/office/drawing/2014/main" val="20000"/>
                    </a:ext>
                  </a:extLst>
                </a:gridCol>
                <a:gridCol w="1261872">
                  <a:extLst>
                    <a:ext uri="{9D8B030D-6E8A-4147-A177-3AD203B41FA5}">
                      <a16:colId xmlns:a16="http://schemas.microsoft.com/office/drawing/2014/main" val="20001"/>
                    </a:ext>
                  </a:extLst>
                </a:gridCol>
                <a:gridCol w="1261872">
                  <a:extLst>
                    <a:ext uri="{9D8B030D-6E8A-4147-A177-3AD203B41FA5}">
                      <a16:colId xmlns:a16="http://schemas.microsoft.com/office/drawing/2014/main" val="20002"/>
                    </a:ext>
                  </a:extLst>
                </a:gridCol>
                <a:gridCol w="1261872">
                  <a:extLst>
                    <a:ext uri="{9D8B030D-6E8A-4147-A177-3AD203B41FA5}">
                      <a16:colId xmlns:a16="http://schemas.microsoft.com/office/drawing/2014/main" val="20003"/>
                    </a:ext>
                  </a:extLst>
                </a:gridCol>
                <a:gridCol w="1261872">
                  <a:extLst>
                    <a:ext uri="{9D8B030D-6E8A-4147-A177-3AD203B41FA5}">
                      <a16:colId xmlns:a16="http://schemas.microsoft.com/office/drawing/2014/main" val="20004"/>
                    </a:ext>
                  </a:extLst>
                </a:gridCol>
              </a:tblGrid>
              <a:tr h="370840">
                <a:tc>
                  <a:txBody>
                    <a:bodyPr/>
                    <a:lstStyle/>
                    <a:p>
                      <a:r>
                        <a:rPr lang="en-US" sz="1100" b="0" dirty="0">
                          <a:solidFill>
                            <a:sysClr val="windowText" lastClr="000000"/>
                          </a:solidFill>
                        </a:rPr>
                        <a:t>$0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100" b="0" dirty="0">
                          <a:solidFill>
                            <a:sysClr val="windowText" lastClr="000000"/>
                          </a:solidFill>
                        </a:rPr>
                        <a:t>$50,000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100" b="0" dirty="0">
                          <a:solidFill>
                            <a:sysClr val="windowText" lastClr="000000"/>
                          </a:solidFill>
                        </a:rPr>
                        <a:t>$100,000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100" b="0" dirty="0">
                          <a:solidFill>
                            <a:sysClr val="windowText" lastClr="000000"/>
                          </a:solidFill>
                        </a:rPr>
                        <a:t>$150,000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100" b="0" dirty="0">
                          <a:solidFill>
                            <a:sysClr val="windowText" lastClr="000000"/>
                          </a:solidFill>
                        </a:rPr>
                        <a:t>$200,000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7" name="Rectangle 16"/>
          <p:cNvSpPr/>
          <p:nvPr/>
        </p:nvSpPr>
        <p:spPr>
          <a:xfrm>
            <a:off x="2451458" y="4224528"/>
            <a:ext cx="2231136"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2438400" y="3401568"/>
            <a:ext cx="26670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438400" y="2578608"/>
            <a:ext cx="32004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438399" y="1752600"/>
            <a:ext cx="5486401" cy="4572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119304" y="5334000"/>
            <a:ext cx="8872295" cy="646331"/>
          </a:xfrm>
          <a:prstGeom prst="rect">
            <a:avLst/>
          </a:prstGeom>
          <a:noFill/>
        </p:spPr>
        <p:txBody>
          <a:bodyPr wrap="square" rtlCol="0">
            <a:spAutoFit/>
          </a:bodyPr>
          <a:lstStyle/>
          <a:p>
            <a:r>
              <a:rPr lang="en-US" sz="1200" dirty="0">
                <a:solidFill>
                  <a:srgbClr val="4A4A4C"/>
                </a:solidFill>
                <a:latin typeface="Arial Narrow" pitchFamily="34" charset="0"/>
              </a:rPr>
              <a:t>These hypothetical examples assume income percentages of 6.00% at age 65, 5.45% at age 60. 5.0% at age 55, and an income growth rate of 5.00%, and all are for illustrative purposes only. They do not reflect a specific annuity, an actual account value or the performance of any investment. Please refer to the following slide for additional information.</a:t>
            </a:r>
          </a:p>
        </p:txBody>
      </p:sp>
      <p:sp>
        <p:nvSpPr>
          <p:cNvPr id="22" name="TextBox 21"/>
          <p:cNvSpPr txBox="1"/>
          <p:nvPr/>
        </p:nvSpPr>
        <p:spPr>
          <a:xfrm>
            <a:off x="7924800" y="1778913"/>
            <a:ext cx="1219200" cy="430887"/>
          </a:xfrm>
          <a:prstGeom prst="rect">
            <a:avLst/>
          </a:prstGeom>
          <a:noFill/>
        </p:spPr>
        <p:txBody>
          <a:bodyPr wrap="square" rtlCol="0">
            <a:spAutoFit/>
          </a:bodyPr>
          <a:lstStyle/>
          <a:p>
            <a:r>
              <a:rPr lang="en-US" sz="2200" b="1" dirty="0">
                <a:solidFill>
                  <a:schemeClr val="accent1"/>
                </a:solidFill>
                <a:latin typeface="Arial Narrow" pitchFamily="34" charset="0"/>
              </a:rPr>
              <a:t>$210,210</a:t>
            </a:r>
          </a:p>
        </p:txBody>
      </p:sp>
      <p:sp>
        <p:nvSpPr>
          <p:cNvPr id="23" name="TextBox 22"/>
          <p:cNvSpPr txBox="1"/>
          <p:nvPr/>
        </p:nvSpPr>
        <p:spPr>
          <a:xfrm>
            <a:off x="5638800" y="2590800"/>
            <a:ext cx="1219200" cy="430887"/>
          </a:xfrm>
          <a:prstGeom prst="rect">
            <a:avLst/>
          </a:prstGeom>
          <a:noFill/>
        </p:spPr>
        <p:txBody>
          <a:bodyPr wrap="square" rtlCol="0">
            <a:spAutoFit/>
          </a:bodyPr>
          <a:lstStyle/>
          <a:p>
            <a:r>
              <a:rPr lang="en-US" sz="2200" b="1" dirty="0">
                <a:solidFill>
                  <a:schemeClr val="accent1"/>
                </a:solidFill>
                <a:latin typeface="Arial Narrow" pitchFamily="34" charset="0"/>
              </a:rPr>
              <a:t>$116,667</a:t>
            </a:r>
          </a:p>
        </p:txBody>
      </p:sp>
      <p:sp>
        <p:nvSpPr>
          <p:cNvPr id="24" name="TextBox 23"/>
          <p:cNvSpPr txBox="1"/>
          <p:nvPr/>
        </p:nvSpPr>
        <p:spPr>
          <a:xfrm>
            <a:off x="5105400" y="3429000"/>
            <a:ext cx="1151103" cy="430887"/>
          </a:xfrm>
          <a:prstGeom prst="rect">
            <a:avLst/>
          </a:prstGeom>
          <a:noFill/>
        </p:spPr>
        <p:txBody>
          <a:bodyPr wrap="square" rtlCol="0">
            <a:spAutoFit/>
          </a:bodyPr>
          <a:lstStyle/>
          <a:p>
            <a:r>
              <a:rPr lang="en-US" sz="2200" b="1" dirty="0">
                <a:solidFill>
                  <a:schemeClr val="accent1"/>
                </a:solidFill>
                <a:latin typeface="Arial Narrow" pitchFamily="34" charset="0"/>
              </a:rPr>
              <a:t>$100,673</a:t>
            </a:r>
          </a:p>
        </p:txBody>
      </p:sp>
      <p:sp>
        <p:nvSpPr>
          <p:cNvPr id="25" name="TextBox 24"/>
          <p:cNvSpPr txBox="1"/>
          <p:nvPr/>
        </p:nvSpPr>
        <p:spPr>
          <a:xfrm>
            <a:off x="4661258" y="4267200"/>
            <a:ext cx="1219200" cy="430887"/>
          </a:xfrm>
          <a:prstGeom prst="rect">
            <a:avLst/>
          </a:prstGeom>
          <a:noFill/>
        </p:spPr>
        <p:txBody>
          <a:bodyPr wrap="square" rtlCol="0">
            <a:spAutoFit/>
          </a:bodyPr>
          <a:lstStyle/>
          <a:p>
            <a:r>
              <a:rPr lang="en-US" sz="2200" b="1" dirty="0">
                <a:solidFill>
                  <a:schemeClr val="accent1"/>
                </a:solidFill>
                <a:latin typeface="Arial Narrow" pitchFamily="34" charset="0"/>
              </a:rPr>
              <a:t>$85,948</a:t>
            </a:r>
          </a:p>
        </p:txBody>
      </p:sp>
      <p:cxnSp>
        <p:nvCxnSpPr>
          <p:cNvPr id="12" name="Straight Connector 11"/>
          <p:cNvCxnSpPr/>
          <p:nvPr/>
        </p:nvCxnSpPr>
        <p:spPr>
          <a:xfrm>
            <a:off x="2438400" y="1676400"/>
            <a:ext cx="0" cy="3276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01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000"/>
                                        <p:tgtEl>
                                          <p:spTgt spid="19"/>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1000"/>
                            </p:stCondLst>
                            <p:childTnLst>
                              <p:par>
                                <p:cTn id="32" presetID="22" presetClass="entr" presetSubtype="2"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1000"/>
                                        <p:tgtEl>
                                          <p:spTgt spid="17"/>
                                        </p:tgtEl>
                                      </p:cBhvr>
                                    </p:animEffec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par>
                          <p:cTn id="43" fill="hold">
                            <p:stCondLst>
                              <p:cond delay="1000"/>
                            </p:stCondLst>
                            <p:childTnLst>
                              <p:par>
                                <p:cTn id="44" presetID="22" presetClass="entr" presetSubtype="2"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7" grpId="0" animBg="1"/>
      <p:bldP spid="18" grpId="0" animBg="1"/>
      <p:bldP spid="19" grpId="0" animBg="1"/>
      <p:bldP spid="20" grpId="0" animBg="1"/>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 Placeholder 4"/>
          <p:cNvSpPr txBox="1">
            <a:spLocks noChangeArrowheads="1"/>
          </p:cNvSpPr>
          <p:nvPr/>
        </p:nvSpPr>
        <p:spPr bwMode="auto">
          <a:xfrm>
            <a:off x="141514" y="6239955"/>
            <a:ext cx="667877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None/>
              <a:tabLst/>
              <a:defRPr/>
            </a:pPr>
            <a:r>
              <a:rPr kumimoji="0" lang="en-US" sz="9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rPr>
              <a:t>[When presenting in AR, CA, OK, TX or IL, use the phrase “Insurance Sales Presentation.” In CA and AR, add License Number]</a:t>
            </a:r>
          </a:p>
        </p:txBody>
      </p:sp>
      <p:sp>
        <p:nvSpPr>
          <p:cNvPr id="7" name="Rectangle 6"/>
          <p:cNvSpPr/>
          <p:nvPr/>
        </p:nvSpPr>
        <p:spPr>
          <a:xfrm>
            <a:off x="381000" y="6488668"/>
            <a:ext cx="2084225" cy="246221"/>
          </a:xfrm>
          <a:prstGeom prst="rect">
            <a:avLst/>
          </a:prstGeom>
        </p:spPr>
        <p:txBody>
          <a:bodyPr wrap="none">
            <a:spAutoFit/>
          </a:bodyPr>
          <a:lstStyle/>
          <a:p>
            <a:pPr fontAlgn="t"/>
            <a:r>
              <a:rPr lang="en-US" sz="1000" dirty="0"/>
              <a:t>1003323-00003-00    Ed. 3/2019</a:t>
            </a:r>
          </a:p>
        </p:txBody>
      </p:sp>
      <p:pic>
        <p:nvPicPr>
          <p:cNvPr id="6" name="Picture 5">
            <a:extLst>
              <a:ext uri="{FF2B5EF4-FFF2-40B4-BE49-F238E27FC236}">
                <a16:creationId xmlns:a16="http://schemas.microsoft.com/office/drawing/2014/main" id="{7C39CB09-8CE9-E14C-93D3-3C3C0AC4F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361341"/>
            <a:ext cx="8534400" cy="1549400"/>
          </a:xfrm>
          <a:prstGeom prst="rect">
            <a:avLst/>
          </a:prstGeom>
        </p:spPr>
      </p:pic>
      <p:sp>
        <p:nvSpPr>
          <p:cNvPr id="5" name="Text Placeholder 4">
            <a:extLst>
              <a:ext uri="{FF2B5EF4-FFF2-40B4-BE49-F238E27FC236}">
                <a16:creationId xmlns:a16="http://schemas.microsoft.com/office/drawing/2014/main" id="{E3AD093B-237E-4FBF-BDD7-9F1163F0FFEA}"/>
              </a:ext>
            </a:extLst>
          </p:cNvPr>
          <p:cNvSpPr txBox="1">
            <a:spLocks noChangeArrowheads="1"/>
          </p:cNvSpPr>
          <p:nvPr/>
        </p:nvSpPr>
        <p:spPr bwMode="auto">
          <a:xfrm>
            <a:off x="141514" y="5883520"/>
            <a:ext cx="8839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b="1">
                <a:solidFill>
                  <a:srgbClr val="FFFFFF"/>
                </a:solidFill>
                <a:latin typeface="Arial" pitchFamily="34" charset="0"/>
                <a:ea typeface="ＭＳ Ｐゴシック" pitchFamily="34" charset="-128"/>
              </a:defRPr>
            </a:lvl1pPr>
            <a:lvl2pPr marL="742950" indent="-285750">
              <a:defRPr sz="2000" b="1">
                <a:solidFill>
                  <a:srgbClr val="FFFFFF"/>
                </a:solidFill>
                <a:latin typeface="Arial" pitchFamily="34" charset="0"/>
                <a:ea typeface="ＭＳ Ｐゴシック" pitchFamily="34" charset="-128"/>
              </a:defRPr>
            </a:lvl2pPr>
            <a:lvl3pPr marL="1143000" indent="-228600">
              <a:defRPr sz="2000" b="1">
                <a:solidFill>
                  <a:srgbClr val="FFFFFF"/>
                </a:solidFill>
                <a:latin typeface="Arial" pitchFamily="34" charset="0"/>
                <a:ea typeface="ＭＳ Ｐゴシック" pitchFamily="34" charset="-128"/>
              </a:defRPr>
            </a:lvl3pPr>
            <a:lvl4pPr marL="1600200" indent="-228600">
              <a:defRPr sz="2000" b="1">
                <a:solidFill>
                  <a:srgbClr val="FFFFFF"/>
                </a:solidFill>
                <a:latin typeface="Arial" pitchFamily="34" charset="0"/>
                <a:ea typeface="ＭＳ Ｐゴシック" pitchFamily="34" charset="-128"/>
              </a:defRPr>
            </a:lvl4pPr>
            <a:lvl5pPr marL="2057400" indent="-228600">
              <a:defRPr sz="2000" b="1">
                <a:solidFill>
                  <a:srgbClr val="FFFFFF"/>
                </a:solidFill>
                <a:latin typeface="Arial" pitchFamily="34" charset="0"/>
                <a:ea typeface="ＭＳ Ｐゴシック" pitchFamily="34" charset="-128"/>
              </a:defRPr>
            </a:lvl5pPr>
            <a:lvl6pPr marL="2514600" indent="-228600" fontAlgn="base">
              <a:spcBef>
                <a:spcPct val="0"/>
              </a:spcBef>
              <a:spcAft>
                <a:spcPct val="0"/>
              </a:spcAft>
              <a:defRPr sz="2000" b="1">
                <a:solidFill>
                  <a:srgbClr val="FFFFFF"/>
                </a:solidFill>
                <a:latin typeface="Arial" pitchFamily="34" charset="0"/>
                <a:ea typeface="ＭＳ Ｐゴシック" pitchFamily="34" charset="-128"/>
              </a:defRPr>
            </a:lvl6pPr>
            <a:lvl7pPr marL="2971800" indent="-228600" fontAlgn="base">
              <a:spcBef>
                <a:spcPct val="0"/>
              </a:spcBef>
              <a:spcAft>
                <a:spcPct val="0"/>
              </a:spcAft>
              <a:defRPr sz="2000" b="1">
                <a:solidFill>
                  <a:srgbClr val="FFFFFF"/>
                </a:solidFill>
                <a:latin typeface="Arial" pitchFamily="34" charset="0"/>
                <a:ea typeface="ＭＳ Ｐゴシック" pitchFamily="34" charset="-128"/>
              </a:defRPr>
            </a:lvl7pPr>
            <a:lvl8pPr marL="3429000" indent="-228600" fontAlgn="base">
              <a:spcBef>
                <a:spcPct val="0"/>
              </a:spcBef>
              <a:spcAft>
                <a:spcPct val="0"/>
              </a:spcAft>
              <a:defRPr sz="2000" b="1">
                <a:solidFill>
                  <a:srgbClr val="FFFFFF"/>
                </a:solidFill>
                <a:latin typeface="Arial" pitchFamily="34" charset="0"/>
                <a:ea typeface="ＭＳ Ｐゴシック" pitchFamily="34" charset="-128"/>
              </a:defRPr>
            </a:lvl8pPr>
            <a:lvl9pPr marL="3886200" indent="-228600" fontAlgn="base">
              <a:spcBef>
                <a:spcPct val="0"/>
              </a:spcBef>
              <a:spcAft>
                <a:spcPct val="0"/>
              </a:spcAft>
              <a:defRPr sz="2000" b="1">
                <a:solidFill>
                  <a:srgbClr val="FFFFFF"/>
                </a:solidFill>
                <a:latin typeface="Arial" pitchFamily="34" charset="0"/>
                <a:ea typeface="ＭＳ Ｐゴシック" pitchFamily="34" charset="-128"/>
              </a:defRPr>
            </a:lvl9pPr>
          </a:lstStyle>
          <a:p>
            <a:pPr lvl="0">
              <a:buClr>
                <a:srgbClr val="C00000"/>
              </a:buClr>
              <a:defRPr/>
            </a:pPr>
            <a:r>
              <a:rPr lang="en-US" sz="1600" b="0" dirty="0">
                <a:solidFill>
                  <a:schemeClr val="tx1"/>
                </a:solidFill>
              </a:rPr>
              <a:t>Issued by Pruco Life Insurance Company and by Pruco Life Insurance Company of New Jersey</a:t>
            </a:r>
            <a:r>
              <a:rPr lang="en-US" sz="1600" b="0" dirty="0"/>
              <a:t>.</a:t>
            </a:r>
            <a:endParaRPr kumimoji="0" lang="en-US" sz="1600" b="0" i="0" u="none" strike="noStrike" kern="1200" cap="none" spc="0" normalizeH="0" baseline="0" noProof="0" dirty="0">
              <a:ln>
                <a:noFill/>
              </a:ln>
              <a:solidFill>
                <a:schemeClr val="tx1"/>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11577871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305800" cy="1066800"/>
          </a:xfrm>
        </p:spPr>
        <p:txBody>
          <a:bodyPr/>
          <a:lstStyle/>
          <a:p>
            <a:r>
              <a:rPr lang="en-US" sz="3000" dirty="0"/>
              <a:t>Variable Annuity Performance </a:t>
            </a:r>
            <a:br>
              <a:rPr lang="en-US" dirty="0"/>
            </a:br>
            <a:endParaRPr lang="en-US" sz="2400" b="0" dirty="0">
              <a:solidFill>
                <a:srgbClr val="0070C0"/>
              </a:solidFill>
            </a:endParaRPr>
          </a:p>
        </p:txBody>
      </p:sp>
      <p:sp>
        <p:nvSpPr>
          <p:cNvPr id="2" name="TextBox 1"/>
          <p:cNvSpPr txBox="1"/>
          <p:nvPr/>
        </p:nvSpPr>
        <p:spPr>
          <a:xfrm>
            <a:off x="4038600" y="418267"/>
            <a:ext cx="5029200" cy="5601533"/>
          </a:xfrm>
          <a:prstGeom prst="rect">
            <a:avLst/>
          </a:prstGeom>
          <a:noFill/>
        </p:spPr>
        <p:txBody>
          <a:bodyPr wrap="square" rtlCol="0">
            <a:spAutoFit/>
          </a:bodyPr>
          <a:lstStyle/>
          <a:p>
            <a:r>
              <a:rPr lang="en-US" sz="1100" dirty="0"/>
              <a:t>These hypothetical examples assume no withdrawals and are for illustrative purposes only. They do not reflect a specific annuity, an actual account value, or the performance of any investment. The hypothetical 10-year scenario illustrates a -3.30% annual net rate of return for the 0% gross return scenario, and a 2.49% annual net rate of return for the 6% flat return scenario. The hypothetical 5-year scenario illustrates a -3.01% annual net rate of return for the 0% gross return scenario, and a 2.67% annual net rate of return for the 6% flat return scenario. All scenarios reflect the following fees: (</a:t>
            </a:r>
            <a:r>
              <a:rPr lang="en-US" sz="1100" dirty="0" err="1"/>
              <a:t>i</a:t>
            </a:r>
            <a:r>
              <a:rPr lang="en-US" sz="1100" dirty="0"/>
              <a:t>) M&amp;E&amp;A fee of 1.10%; (ii) benefit fee of 0.80%; with maximum benefit fee of 1.50% applied after the 7th annuity year on the 10-year scenario (iii) the ASTTM Multi-Sector Fixed Income Portfolio fee of 0.75%, and (iv) for purchase payments of  less than $100,000, an annual maintenance fee of the lesser of $50 or 2% of the account value is deducted on each annuity anniversary. </a:t>
            </a:r>
          </a:p>
          <a:p>
            <a:pPr indent="0">
              <a:spcBef>
                <a:spcPts val="0"/>
              </a:spcBef>
            </a:pPr>
            <a:endParaRPr lang="en-US" sz="1000" dirty="0"/>
          </a:p>
          <a:p>
            <a:pPr indent="0">
              <a:spcBef>
                <a:spcPts val="0"/>
              </a:spcBef>
            </a:pPr>
            <a:r>
              <a:rPr lang="en-US" sz="1100" dirty="0"/>
              <a:t>Important Information on the Prudential Defined Income Variable Annuity:</a:t>
            </a:r>
          </a:p>
          <a:p>
            <a:pPr indent="0">
              <a:spcBef>
                <a:spcPts val="0"/>
              </a:spcBef>
            </a:pPr>
            <a:endParaRPr lang="en-US" sz="1000" dirty="0"/>
          </a:p>
          <a:p>
            <a:pPr indent="0">
              <a:spcBef>
                <a:spcPts val="0"/>
              </a:spcBef>
            </a:pPr>
            <a:r>
              <a:rPr lang="en-US" sz="1100" dirty="0"/>
              <a:t>The benefit is part of your annuity and you may not cancel the benefit. However, upon specified events, the benefit may be terminated. Please see the prospectus for more details.</a:t>
            </a:r>
          </a:p>
          <a:p>
            <a:pPr indent="0">
              <a:spcBef>
                <a:spcPts val="0"/>
              </a:spcBef>
            </a:pPr>
            <a:endParaRPr lang="en-US" sz="1000" dirty="0"/>
          </a:p>
          <a:p>
            <a:pPr indent="0">
              <a:spcBef>
                <a:spcPts val="0"/>
              </a:spcBef>
            </a:pPr>
            <a:r>
              <a:rPr lang="en-US" sz="1100" dirty="0"/>
              <a:t>The annuity does not provide a diverse set of investment choices nor does it provide the option to allocate your purchase payments or account value among a variety of investment choices with different investment styles, objectives, strategies and risks. The performance of your account value will depend entirely on the performance of the AST Multi-Sector Fixed Income Portfolio.</a:t>
            </a:r>
          </a:p>
          <a:p>
            <a:pPr indent="0">
              <a:spcBef>
                <a:spcPts val="0"/>
              </a:spcBef>
            </a:pPr>
            <a:endParaRPr lang="en-US" sz="1000" dirty="0"/>
          </a:p>
          <a:p>
            <a:pPr indent="0">
              <a:spcBef>
                <a:spcPts val="0"/>
              </a:spcBef>
            </a:pPr>
            <a:r>
              <a:rPr lang="en-US" sz="1100" dirty="0"/>
              <a:t>Fixed income investments are subject to risk, including credit and interest rate risk. Because of these risks, a subaccount’s share value may fluctuate. If interest rates rise, bond prices usually decline. If interest rates decline, bond prices usually increase.</a:t>
            </a:r>
          </a:p>
          <a:p>
            <a:pPr indent="0">
              <a:spcBef>
                <a:spcPts val="0"/>
              </a:spcBef>
            </a:pPr>
            <a:endParaRPr lang="en-US" sz="1000" dirty="0"/>
          </a:p>
          <a:p>
            <a:r>
              <a:rPr lang="en-US" sz="1100" dirty="0"/>
              <a:t>P-BBND(2/13), P-RID-LI-DB(5/14), or state variation thereof.</a:t>
            </a:r>
          </a:p>
        </p:txBody>
      </p:sp>
      <p:graphicFrame>
        <p:nvGraphicFramePr>
          <p:cNvPr id="7" name="Content Placeholder 3">
            <a:extLst>
              <a:ext uri="{FF2B5EF4-FFF2-40B4-BE49-F238E27FC236}">
                <a16:creationId xmlns:a16="http://schemas.microsoft.com/office/drawing/2014/main" id="{0F2F7DAF-FAF9-414C-B05D-90453A47E900}"/>
              </a:ext>
            </a:extLst>
          </p:cNvPr>
          <p:cNvGraphicFramePr>
            <a:graphicFrameLocks/>
          </p:cNvGraphicFramePr>
          <p:nvPr>
            <p:extLst>
              <p:ext uri="{D42A27DB-BD31-4B8C-83A1-F6EECF244321}">
                <p14:modId xmlns:p14="http://schemas.microsoft.com/office/powerpoint/2010/main" val="3316472924"/>
              </p:ext>
            </p:extLst>
          </p:nvPr>
        </p:nvGraphicFramePr>
        <p:xfrm>
          <a:off x="108853" y="505355"/>
          <a:ext cx="3886200" cy="33373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262500">
                <a:tc gridSpan="3">
                  <a:txBody>
                    <a:bodyPr/>
                    <a:lstStyle/>
                    <a:p>
                      <a:pPr algn="ctr" fontAlgn="ctr"/>
                      <a:r>
                        <a:rPr lang="en-US" sz="1200" b="1" i="0" u="none" strike="noStrike" dirty="0">
                          <a:solidFill>
                            <a:schemeClr val="accent1"/>
                          </a:solidFill>
                          <a:latin typeface="+mn-lt"/>
                        </a:rPr>
                        <a:t>Funding an Annuity at Age 55</a:t>
                      </a:r>
                    </a:p>
                  </a:txBody>
                  <a:tcPr marL="7620" marR="7620" marT="7620" marB="0" anchor="ctr">
                    <a:lnT w="12700" cap="flat" cmpd="sng" algn="ctr">
                      <a:solidFill>
                        <a:schemeClr val="bg1"/>
                      </a:solidFill>
                      <a:prstDash val="solid"/>
                      <a:round/>
                      <a:headEnd type="none" w="med" len="med"/>
                      <a:tailEnd type="none" w="med" len="med"/>
                    </a:lnT>
                    <a:solidFill>
                      <a:schemeClr val="accent4"/>
                    </a:solidFill>
                  </a:tcPr>
                </a:tc>
                <a:tc hMerge="1">
                  <a:txBody>
                    <a:bodyPr/>
                    <a:lstStyle/>
                    <a:p>
                      <a:endParaRPr lang="en-US"/>
                    </a:p>
                  </a:txBody>
                  <a:tcPr/>
                </a:tc>
                <a:tc hMerge="1">
                  <a:txBody>
                    <a:bodyPr/>
                    <a:lstStyle/>
                    <a:p>
                      <a:pPr algn="ctr" fontAlgn="ctr"/>
                      <a:endParaRPr lang="en-US" sz="1200" b="1" i="0" u="none" strike="noStrike" dirty="0">
                        <a:solidFill>
                          <a:schemeClr val="accent1"/>
                        </a:solidFill>
                        <a:latin typeface="+mn-lt"/>
                      </a:endParaRPr>
                    </a:p>
                  </a:txBody>
                  <a:tcPr marL="7620" marR="7620" marT="7620" marB="0" anchor="ctr">
                    <a:lnT w="12700" cap="flat" cmpd="sng" algn="ctr">
                      <a:solidFill>
                        <a:schemeClr val="bg1"/>
                      </a:solidFill>
                      <a:prstDash val="solid"/>
                      <a:round/>
                      <a:headEnd type="none" w="med" len="med"/>
                      <a:tailEnd type="none" w="med" len="med"/>
                    </a:lnT>
                    <a:solidFill>
                      <a:schemeClr val="accent4"/>
                    </a:solidFill>
                  </a:tcPr>
                </a:tc>
                <a:extLst>
                  <a:ext uri="{0D108BD9-81ED-4DB2-BD59-A6C34878D82A}">
                    <a16:rowId xmlns:a16="http://schemas.microsoft.com/office/drawing/2014/main" val="10000"/>
                  </a:ext>
                </a:extLst>
              </a:tr>
              <a:tr h="262500">
                <a:tc gridSpan="2">
                  <a:txBody>
                    <a:bodyPr/>
                    <a:lstStyle/>
                    <a:p>
                      <a:pPr algn="ctr" fontAlgn="ctr"/>
                      <a:r>
                        <a:rPr lang="en-US" sz="1200" b="1" i="0" u="none" strike="noStrike" dirty="0">
                          <a:solidFill>
                            <a:schemeClr val="accent1"/>
                          </a:solidFill>
                          <a:latin typeface="+mn-lt"/>
                        </a:rPr>
                        <a:t>0% Gross Return Scenario</a:t>
                      </a:r>
                    </a:p>
                  </a:txBody>
                  <a:tcPr marL="7620" marR="7620" marT="7620" marB="0" anchor="ctr">
                    <a:solidFill>
                      <a:schemeClr val="accent4"/>
                    </a:solidFill>
                  </a:tcPr>
                </a:tc>
                <a:tc hMerge="1">
                  <a:txBody>
                    <a:bodyPr/>
                    <a:lstStyle/>
                    <a:p>
                      <a:endParaRPr lang="en-US"/>
                    </a:p>
                  </a:txBody>
                  <a:tcPr/>
                </a:tc>
                <a:tc>
                  <a:txBody>
                    <a:bodyPr/>
                    <a:lstStyle/>
                    <a:p>
                      <a:pPr algn="ctr" fontAlgn="ctr"/>
                      <a:r>
                        <a:rPr lang="en-US" sz="1200" b="1" i="0" u="none" strike="noStrike" dirty="0">
                          <a:solidFill>
                            <a:schemeClr val="accent1"/>
                          </a:solidFill>
                          <a:latin typeface="+mn-lt"/>
                        </a:rPr>
                        <a:t>6%</a:t>
                      </a:r>
                      <a:r>
                        <a:rPr lang="en-US" sz="1200" b="1" i="0" u="none" strike="noStrike" baseline="0" dirty="0">
                          <a:solidFill>
                            <a:schemeClr val="accent1"/>
                          </a:solidFill>
                          <a:latin typeface="+mn-lt"/>
                        </a:rPr>
                        <a:t> Flat Return </a:t>
                      </a:r>
                      <a:endParaRPr lang="en-US" sz="1200" b="1" i="0" u="none" strike="noStrike" dirty="0">
                        <a:solidFill>
                          <a:schemeClr val="accent1"/>
                        </a:solidFill>
                        <a:latin typeface="+mn-lt"/>
                      </a:endParaRPr>
                    </a:p>
                  </a:txBody>
                  <a:tcPr marL="7620" marR="7620" marT="7620" marB="0" anchor="ctr">
                    <a:solidFill>
                      <a:schemeClr val="accent4"/>
                    </a:solidFill>
                  </a:tcPr>
                </a:tc>
                <a:extLst>
                  <a:ext uri="{0D108BD9-81ED-4DB2-BD59-A6C34878D82A}">
                    <a16:rowId xmlns:a16="http://schemas.microsoft.com/office/drawing/2014/main" val="10001"/>
                  </a:ext>
                </a:extLst>
              </a:tr>
              <a:tr h="262500">
                <a:tc>
                  <a:txBody>
                    <a:bodyPr/>
                    <a:lstStyle/>
                    <a:p>
                      <a:pPr algn="ctr" fontAlgn="ctr"/>
                      <a:r>
                        <a:rPr lang="en-US" sz="1200" b="1" i="0" u="none" strike="noStrike" dirty="0">
                          <a:solidFill>
                            <a:schemeClr val="accent1"/>
                          </a:solidFill>
                          <a:latin typeface="+mn-lt"/>
                        </a:rPr>
                        <a:t>Year</a:t>
                      </a:r>
                    </a:p>
                  </a:txBody>
                  <a:tcPr marL="7620" marR="7620" marT="7620" marB="0" anchor="ctr">
                    <a:solidFill>
                      <a:schemeClr val="accent4"/>
                    </a:solidFill>
                  </a:tcPr>
                </a:tc>
                <a:tc>
                  <a:txBody>
                    <a:bodyPr/>
                    <a:lstStyle/>
                    <a:p>
                      <a:pPr algn="ctr" fontAlgn="ctr"/>
                      <a:r>
                        <a:rPr lang="en-US" sz="1200" b="1" i="0" u="none" strike="noStrike" dirty="0">
                          <a:solidFill>
                            <a:schemeClr val="accent1"/>
                          </a:solidFill>
                          <a:latin typeface="+mn-lt"/>
                        </a:rPr>
                        <a:t>Account Value</a:t>
                      </a:r>
                    </a:p>
                  </a:txBody>
                  <a:tcPr marL="7620" marR="7620" marT="7620" marB="0" anchor="ctr">
                    <a:solidFill>
                      <a:schemeClr val="accent4"/>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accent1"/>
                          </a:solidFill>
                          <a:latin typeface="+mn-lt"/>
                        </a:rPr>
                        <a:t>Account Value </a:t>
                      </a:r>
                    </a:p>
                  </a:txBody>
                  <a:tcPr marL="7620" marR="7620" marT="7620" marB="0" anchor="ctr">
                    <a:solidFill>
                      <a:schemeClr val="accent4"/>
                    </a:solidFill>
                  </a:tcPr>
                </a:tc>
                <a:extLst>
                  <a:ext uri="{0D108BD9-81ED-4DB2-BD59-A6C34878D82A}">
                    <a16:rowId xmlns:a16="http://schemas.microsoft.com/office/drawing/2014/main" val="10002"/>
                  </a:ext>
                </a:extLst>
              </a:tr>
              <a:tr h="231800">
                <a:tc>
                  <a:txBody>
                    <a:bodyPr/>
                    <a:lstStyle/>
                    <a:p>
                      <a:pPr algn="ctr" fontAlgn="b"/>
                      <a:r>
                        <a:rPr lang="en-US" sz="1000" b="0" i="0" u="none" strike="noStrike" dirty="0">
                          <a:solidFill>
                            <a:srgbClr val="000000"/>
                          </a:solidFill>
                          <a:latin typeface="+mn-lt"/>
                        </a:rPr>
                        <a:t>Initial Investment</a:t>
                      </a:r>
                    </a:p>
                  </a:txBody>
                  <a:tcPr marL="7620" marR="7620" marT="7620" marB="0" anchor="ctr">
                    <a:solidFill>
                      <a:schemeClr val="tx1">
                        <a:lumMod val="10000"/>
                        <a:lumOff val="90000"/>
                      </a:schemeClr>
                    </a:solidFill>
                  </a:tcPr>
                </a:tc>
                <a:tc>
                  <a:txBody>
                    <a:bodyPr/>
                    <a:lstStyle/>
                    <a:p>
                      <a:pPr algn="ctr" fontAlgn="b"/>
                      <a:endParaRPr lang="en-US" sz="1000" b="0" i="0" u="none" strike="noStrike" dirty="0">
                        <a:solidFill>
                          <a:srgbClr val="000000"/>
                        </a:solidFill>
                        <a:latin typeface="+mn-lt"/>
                      </a:endParaRP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$85,948</a:t>
                      </a:r>
                    </a:p>
                  </a:txBody>
                  <a:tcPr marL="7620" marR="7620" marT="7620" marB="0" anchor="ctr">
                    <a:solidFill>
                      <a:schemeClr val="tx1">
                        <a:lumMod val="10000"/>
                        <a:lumOff val="90000"/>
                      </a:schemeClr>
                    </a:solidFill>
                  </a:tcPr>
                </a:tc>
                <a:extLst>
                  <a:ext uri="{0D108BD9-81ED-4DB2-BD59-A6C34878D82A}">
                    <a16:rowId xmlns:a16="http://schemas.microsoft.com/office/drawing/2014/main" val="10003"/>
                  </a:ext>
                </a:extLst>
              </a:tr>
              <a:tr h="231800">
                <a:tc>
                  <a:txBody>
                    <a:bodyPr/>
                    <a:lstStyle/>
                    <a:p>
                      <a:pPr algn="ctr" fontAlgn="b"/>
                      <a:r>
                        <a:rPr lang="en-US" sz="1000" b="0" i="0" u="none" strike="noStrike" dirty="0">
                          <a:solidFill>
                            <a:srgbClr val="000000"/>
                          </a:solidFill>
                          <a:latin typeface="+mn-lt"/>
                        </a:rPr>
                        <a:t>56</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$83,633</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$88,654</a:t>
                      </a:r>
                    </a:p>
                  </a:txBody>
                  <a:tcPr marL="7620" marR="7620" marT="7620" marB="0" anchor="ctr">
                    <a:solidFill>
                      <a:schemeClr val="tx1">
                        <a:lumMod val="10000"/>
                        <a:lumOff val="90000"/>
                      </a:schemeClr>
                    </a:solidFill>
                  </a:tcPr>
                </a:tc>
                <a:extLst>
                  <a:ext uri="{0D108BD9-81ED-4DB2-BD59-A6C34878D82A}">
                    <a16:rowId xmlns:a16="http://schemas.microsoft.com/office/drawing/2014/main" val="10004"/>
                  </a:ext>
                </a:extLst>
              </a:tr>
              <a:tr h="231800">
                <a:tc>
                  <a:txBody>
                    <a:bodyPr/>
                    <a:lstStyle/>
                    <a:p>
                      <a:pPr algn="ctr" fontAlgn="b"/>
                      <a:r>
                        <a:rPr lang="en-US" sz="1000" b="0" i="0" u="none" strike="noStrike" dirty="0">
                          <a:solidFill>
                            <a:srgbClr val="000000"/>
                          </a:solidFill>
                          <a:latin typeface="+mn-lt"/>
                        </a:rPr>
                        <a:t>57</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$81,378</a:t>
                      </a:r>
                    </a:p>
                  </a:txBody>
                  <a:tcPr marL="7620" marR="7620" marT="7620" marB="0" anchor="ctr">
                    <a:solidFill>
                      <a:schemeClr val="tx1">
                        <a:lumMod val="10000"/>
                        <a:lumOff val="90000"/>
                      </a:schemeClr>
                    </a:solidFill>
                  </a:tcPr>
                </a:tc>
                <a:tc>
                  <a:txBody>
                    <a:bodyPr/>
                    <a:lstStyle/>
                    <a:p>
                      <a:pPr algn="ctr"/>
                      <a:r>
                        <a:rPr lang="en-US" sz="1000" dirty="0"/>
                        <a:t>$91,446</a:t>
                      </a:r>
                    </a:p>
                  </a:txBody>
                  <a:tcPr marL="7620" marR="7620" marT="7620" marB="0" anchor="ctr">
                    <a:solidFill>
                      <a:schemeClr val="tx1">
                        <a:lumMod val="10000"/>
                        <a:lumOff val="90000"/>
                      </a:schemeClr>
                    </a:solidFill>
                  </a:tcPr>
                </a:tc>
                <a:extLst>
                  <a:ext uri="{0D108BD9-81ED-4DB2-BD59-A6C34878D82A}">
                    <a16:rowId xmlns:a16="http://schemas.microsoft.com/office/drawing/2014/main" val="10005"/>
                  </a:ext>
                </a:extLst>
              </a:tr>
              <a:tr h="231800">
                <a:tc>
                  <a:txBody>
                    <a:bodyPr/>
                    <a:lstStyle/>
                    <a:p>
                      <a:pPr algn="ctr" fontAlgn="b"/>
                      <a:r>
                        <a:rPr lang="en-US" sz="1000" b="0" i="0" u="none" strike="noStrike" dirty="0">
                          <a:solidFill>
                            <a:srgbClr val="000000"/>
                          </a:solidFill>
                          <a:latin typeface="+mn-lt"/>
                        </a:rPr>
                        <a:t>58</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$79,183</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$94,328</a:t>
                      </a:r>
                    </a:p>
                  </a:txBody>
                  <a:tcPr marL="7620" marR="7620" marT="7620" marB="0" anchor="ctr">
                    <a:solidFill>
                      <a:schemeClr val="tx1">
                        <a:lumMod val="10000"/>
                        <a:lumOff val="90000"/>
                      </a:schemeClr>
                    </a:solidFill>
                  </a:tcPr>
                </a:tc>
                <a:extLst>
                  <a:ext uri="{0D108BD9-81ED-4DB2-BD59-A6C34878D82A}">
                    <a16:rowId xmlns:a16="http://schemas.microsoft.com/office/drawing/2014/main" val="10006"/>
                  </a:ext>
                </a:extLst>
              </a:tr>
              <a:tr h="231800">
                <a:tc>
                  <a:txBody>
                    <a:bodyPr/>
                    <a:lstStyle/>
                    <a:p>
                      <a:pPr algn="ctr" fontAlgn="b"/>
                      <a:r>
                        <a:rPr lang="en-US" sz="1000" b="0" i="0" u="none" strike="noStrike" dirty="0">
                          <a:solidFill>
                            <a:srgbClr val="000000"/>
                          </a:solidFill>
                          <a:latin typeface="+mn-lt"/>
                        </a:rPr>
                        <a:t>59</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$77,046</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$97,302</a:t>
                      </a:r>
                    </a:p>
                  </a:txBody>
                  <a:tcPr marL="7620" marR="7620" marT="7620" marB="0" anchor="ctr">
                    <a:solidFill>
                      <a:schemeClr val="tx1">
                        <a:lumMod val="10000"/>
                        <a:lumOff val="90000"/>
                      </a:schemeClr>
                    </a:solidFill>
                  </a:tcPr>
                </a:tc>
                <a:extLst>
                  <a:ext uri="{0D108BD9-81ED-4DB2-BD59-A6C34878D82A}">
                    <a16:rowId xmlns:a16="http://schemas.microsoft.com/office/drawing/2014/main" val="10007"/>
                  </a:ext>
                </a:extLst>
              </a:tr>
              <a:tr h="231800">
                <a:tc>
                  <a:txBody>
                    <a:bodyPr/>
                    <a:lstStyle/>
                    <a:p>
                      <a:pPr algn="ctr" fontAlgn="b"/>
                      <a:r>
                        <a:rPr lang="en-US" sz="1000" b="0" i="0" u="none" strike="noStrike" dirty="0">
                          <a:solidFill>
                            <a:srgbClr val="000000"/>
                          </a:solidFill>
                          <a:latin typeface="+mn-lt"/>
                        </a:rPr>
                        <a:t>60</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$74,966</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$100,372</a:t>
                      </a:r>
                    </a:p>
                  </a:txBody>
                  <a:tcPr marL="7620" marR="7620" marT="7620" marB="0" anchor="ctr">
                    <a:solidFill>
                      <a:schemeClr val="tx1">
                        <a:lumMod val="10000"/>
                        <a:lumOff val="90000"/>
                      </a:schemeClr>
                    </a:solidFill>
                  </a:tcPr>
                </a:tc>
                <a:extLst>
                  <a:ext uri="{0D108BD9-81ED-4DB2-BD59-A6C34878D82A}">
                    <a16:rowId xmlns:a16="http://schemas.microsoft.com/office/drawing/2014/main" val="10008"/>
                  </a:ext>
                </a:extLst>
              </a:tr>
              <a:tr h="231800">
                <a:tc>
                  <a:txBody>
                    <a:bodyPr/>
                    <a:lstStyle/>
                    <a:p>
                      <a:pPr algn="ctr" fontAlgn="b"/>
                      <a:r>
                        <a:rPr lang="en-US" sz="1000" b="0" i="0" u="none" strike="noStrike" dirty="0">
                          <a:solidFill>
                            <a:srgbClr val="000000"/>
                          </a:solidFill>
                          <a:latin typeface="+mn-lt"/>
                        </a:rPr>
                        <a:t>61</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$72,940</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$103,540</a:t>
                      </a:r>
                    </a:p>
                  </a:txBody>
                  <a:tcPr marL="7620" marR="7620" marT="7620" marB="0" anchor="ctr">
                    <a:solidFill>
                      <a:schemeClr val="tx1">
                        <a:lumMod val="10000"/>
                        <a:lumOff val="90000"/>
                      </a:schemeClr>
                    </a:solidFill>
                  </a:tcPr>
                </a:tc>
                <a:extLst>
                  <a:ext uri="{0D108BD9-81ED-4DB2-BD59-A6C34878D82A}">
                    <a16:rowId xmlns:a16="http://schemas.microsoft.com/office/drawing/2014/main" val="10009"/>
                  </a:ext>
                </a:extLst>
              </a:tr>
              <a:tr h="231800">
                <a:tc>
                  <a:txBody>
                    <a:bodyPr/>
                    <a:lstStyle/>
                    <a:p>
                      <a:pPr algn="ctr" fontAlgn="b"/>
                      <a:r>
                        <a:rPr lang="en-US" sz="1000" b="0" i="0" u="none" strike="noStrike" dirty="0">
                          <a:solidFill>
                            <a:srgbClr val="000000"/>
                          </a:solidFill>
                          <a:latin typeface="+mn-lt"/>
                        </a:rPr>
                        <a:t>62</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$70,967</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$106,809</a:t>
                      </a:r>
                    </a:p>
                  </a:txBody>
                  <a:tcPr marL="7620" marR="7620" marT="7620" marB="0" anchor="ctr">
                    <a:solidFill>
                      <a:schemeClr val="tx1">
                        <a:lumMod val="10000"/>
                        <a:lumOff val="90000"/>
                      </a:schemeClr>
                    </a:solidFill>
                  </a:tcPr>
                </a:tc>
                <a:extLst>
                  <a:ext uri="{0D108BD9-81ED-4DB2-BD59-A6C34878D82A}">
                    <a16:rowId xmlns:a16="http://schemas.microsoft.com/office/drawing/2014/main" val="10010"/>
                  </a:ext>
                </a:extLst>
              </a:tr>
              <a:tr h="231800">
                <a:tc>
                  <a:txBody>
                    <a:bodyPr/>
                    <a:lstStyle/>
                    <a:p>
                      <a:pPr algn="ctr" fontAlgn="b"/>
                      <a:r>
                        <a:rPr lang="en-US" sz="1000" b="0" i="0" u="none" strike="noStrike" dirty="0">
                          <a:solidFill>
                            <a:srgbClr val="000000"/>
                          </a:solidFill>
                          <a:latin typeface="+mn-lt"/>
                        </a:rPr>
                        <a:t>63</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$68,554</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$109,397</a:t>
                      </a:r>
                    </a:p>
                  </a:txBody>
                  <a:tcPr marL="7620" marR="7620" marT="7620" marB="0" anchor="ctr">
                    <a:solidFill>
                      <a:schemeClr val="tx1">
                        <a:lumMod val="10000"/>
                        <a:lumOff val="90000"/>
                      </a:schemeClr>
                    </a:solidFill>
                  </a:tcPr>
                </a:tc>
                <a:extLst>
                  <a:ext uri="{0D108BD9-81ED-4DB2-BD59-A6C34878D82A}">
                    <a16:rowId xmlns:a16="http://schemas.microsoft.com/office/drawing/2014/main" val="10011"/>
                  </a:ext>
                </a:extLst>
              </a:tr>
              <a:tr h="231800">
                <a:tc>
                  <a:txBody>
                    <a:bodyPr/>
                    <a:lstStyle/>
                    <a:p>
                      <a:pPr algn="ctr" fontAlgn="b"/>
                      <a:r>
                        <a:rPr lang="en-US" sz="1000" b="0" i="0" u="none" strike="noStrike" dirty="0">
                          <a:solidFill>
                            <a:srgbClr val="000000"/>
                          </a:solidFill>
                          <a:latin typeface="+mn-lt"/>
                        </a:rPr>
                        <a:t>64</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$66,220</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$112,049</a:t>
                      </a:r>
                    </a:p>
                  </a:txBody>
                  <a:tcPr marL="7620" marR="7620" marT="7620" marB="0" anchor="ctr">
                    <a:solidFill>
                      <a:schemeClr val="tx1">
                        <a:lumMod val="10000"/>
                        <a:lumOff val="90000"/>
                      </a:schemeClr>
                    </a:solidFill>
                  </a:tcPr>
                </a:tc>
                <a:extLst>
                  <a:ext uri="{0D108BD9-81ED-4DB2-BD59-A6C34878D82A}">
                    <a16:rowId xmlns:a16="http://schemas.microsoft.com/office/drawing/2014/main" val="10012"/>
                  </a:ext>
                </a:extLst>
              </a:tr>
              <a:tr h="231800">
                <a:tc>
                  <a:txBody>
                    <a:bodyPr/>
                    <a:lstStyle/>
                    <a:p>
                      <a:pPr algn="ctr" fontAlgn="b"/>
                      <a:r>
                        <a:rPr lang="en-US" sz="1000" b="0" i="0" u="none" strike="noStrike" dirty="0">
                          <a:solidFill>
                            <a:srgbClr val="000000"/>
                          </a:solidFill>
                          <a:latin typeface="+mn-lt"/>
                        </a:rPr>
                        <a:t>65</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$63,965</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$114,766</a:t>
                      </a:r>
                    </a:p>
                  </a:txBody>
                  <a:tcPr marL="7620" marR="7620" marT="7620" marB="0" anchor="ctr">
                    <a:solidFill>
                      <a:schemeClr val="tx1">
                        <a:lumMod val="10000"/>
                        <a:lumOff val="90000"/>
                      </a:schemeClr>
                    </a:solidFill>
                  </a:tcPr>
                </a:tc>
                <a:extLst>
                  <a:ext uri="{0D108BD9-81ED-4DB2-BD59-A6C34878D82A}">
                    <a16:rowId xmlns:a16="http://schemas.microsoft.com/office/drawing/2014/main" val="10013"/>
                  </a:ext>
                </a:extLst>
              </a:tr>
            </a:tbl>
          </a:graphicData>
        </a:graphic>
      </p:graphicFrame>
      <p:graphicFrame>
        <p:nvGraphicFramePr>
          <p:cNvPr id="9" name="Content Placeholder 3">
            <a:extLst>
              <a:ext uri="{FF2B5EF4-FFF2-40B4-BE49-F238E27FC236}">
                <a16:creationId xmlns:a16="http://schemas.microsoft.com/office/drawing/2014/main" id="{281F6B44-18B0-489F-B73A-DC0CC3DA038E}"/>
              </a:ext>
            </a:extLst>
          </p:cNvPr>
          <p:cNvGraphicFramePr>
            <a:graphicFrameLocks/>
          </p:cNvGraphicFramePr>
          <p:nvPr>
            <p:extLst>
              <p:ext uri="{D42A27DB-BD31-4B8C-83A1-F6EECF244321}">
                <p14:modId xmlns:p14="http://schemas.microsoft.com/office/powerpoint/2010/main" val="317134987"/>
              </p:ext>
            </p:extLst>
          </p:nvPr>
        </p:nvGraphicFramePr>
        <p:xfrm>
          <a:off x="108853" y="3918858"/>
          <a:ext cx="3886200" cy="2100942"/>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253178">
                <a:tc gridSpan="3">
                  <a:txBody>
                    <a:bodyPr/>
                    <a:lstStyle/>
                    <a:p>
                      <a:pPr algn="ctr" fontAlgn="ctr"/>
                      <a:r>
                        <a:rPr lang="en-US" sz="1200" b="1" i="0" u="none" strike="noStrike" dirty="0">
                          <a:solidFill>
                            <a:schemeClr val="accent1"/>
                          </a:solidFill>
                          <a:latin typeface="+mn-lt"/>
                        </a:rPr>
                        <a:t>Funding</a:t>
                      </a:r>
                      <a:r>
                        <a:rPr lang="en-US" sz="1200" b="1" i="0" u="none" strike="noStrike" baseline="0" dirty="0">
                          <a:solidFill>
                            <a:schemeClr val="accent1"/>
                          </a:solidFill>
                          <a:latin typeface="+mn-lt"/>
                        </a:rPr>
                        <a:t> an Annuity at Age 60</a:t>
                      </a:r>
                      <a:endParaRPr lang="en-US" sz="1200" b="1" i="0" u="none" strike="noStrike" dirty="0">
                        <a:solidFill>
                          <a:schemeClr val="accent1"/>
                        </a:solidFill>
                        <a:latin typeface="+mn-lt"/>
                      </a:endParaRPr>
                    </a:p>
                  </a:txBody>
                  <a:tcPr marL="7620" marR="7620" marT="7620" marB="0" anchor="ctr">
                    <a:lnT w="12700" cap="flat" cmpd="sng" algn="ctr">
                      <a:solidFill>
                        <a:schemeClr val="bg1"/>
                      </a:solidFill>
                      <a:prstDash val="solid"/>
                      <a:round/>
                      <a:headEnd type="none" w="med" len="med"/>
                      <a:tailEnd type="none" w="med" len="med"/>
                    </a:lnT>
                    <a:solidFill>
                      <a:schemeClr val="accent4"/>
                    </a:solidFill>
                  </a:tcPr>
                </a:tc>
                <a:tc hMerge="1">
                  <a:txBody>
                    <a:bodyPr/>
                    <a:lstStyle/>
                    <a:p>
                      <a:endParaRPr lang="en-US"/>
                    </a:p>
                  </a:txBody>
                  <a:tcPr/>
                </a:tc>
                <a:tc hMerge="1">
                  <a:txBody>
                    <a:bodyPr/>
                    <a:lstStyle/>
                    <a:p>
                      <a:pPr algn="ctr" fontAlgn="ctr"/>
                      <a:endParaRPr lang="en-US" sz="1200" b="1" i="0" u="none" strike="noStrike" dirty="0">
                        <a:solidFill>
                          <a:schemeClr val="accent1"/>
                        </a:solidFill>
                        <a:latin typeface="+mn-lt"/>
                      </a:endParaRPr>
                    </a:p>
                  </a:txBody>
                  <a:tcPr marL="7620" marR="7620" marT="7620" marB="0" anchor="ctr">
                    <a:lnT w="12700" cap="flat" cmpd="sng" algn="ctr">
                      <a:solidFill>
                        <a:schemeClr val="bg1"/>
                      </a:solidFill>
                      <a:prstDash val="solid"/>
                      <a:round/>
                      <a:headEnd type="none" w="med" len="med"/>
                      <a:tailEnd type="none" w="med" len="med"/>
                    </a:lnT>
                    <a:solidFill>
                      <a:schemeClr val="accent4"/>
                    </a:solidFill>
                  </a:tcPr>
                </a:tc>
                <a:extLst>
                  <a:ext uri="{0D108BD9-81ED-4DB2-BD59-A6C34878D82A}">
                    <a16:rowId xmlns:a16="http://schemas.microsoft.com/office/drawing/2014/main" val="10000"/>
                  </a:ext>
                </a:extLst>
              </a:tr>
              <a:tr h="253178">
                <a:tc gridSpan="2">
                  <a:txBody>
                    <a:bodyPr/>
                    <a:lstStyle/>
                    <a:p>
                      <a:pPr algn="ctr" fontAlgn="ctr"/>
                      <a:r>
                        <a:rPr lang="en-US" sz="1200" b="1" i="0" u="none" strike="noStrike" dirty="0">
                          <a:solidFill>
                            <a:schemeClr val="accent1"/>
                          </a:solidFill>
                          <a:latin typeface="+mn-lt"/>
                        </a:rPr>
                        <a:t>0% Gross Return Scenario</a:t>
                      </a:r>
                    </a:p>
                  </a:txBody>
                  <a:tcPr marL="7620" marR="7620" marT="7620" marB="0" anchor="ctr">
                    <a:solidFill>
                      <a:schemeClr val="accent4"/>
                    </a:solidFill>
                  </a:tcPr>
                </a:tc>
                <a:tc hMerge="1">
                  <a:txBody>
                    <a:bodyPr/>
                    <a:lstStyle/>
                    <a:p>
                      <a:endParaRPr lang="en-US"/>
                    </a:p>
                  </a:txBody>
                  <a:tcPr/>
                </a:tc>
                <a:tc>
                  <a:txBody>
                    <a:bodyPr/>
                    <a:lstStyle/>
                    <a:p>
                      <a:pPr algn="ctr" fontAlgn="ctr"/>
                      <a:r>
                        <a:rPr lang="en-US" sz="1200" b="1" i="0" u="none" strike="noStrike" dirty="0">
                          <a:solidFill>
                            <a:schemeClr val="accent1"/>
                          </a:solidFill>
                          <a:latin typeface="+mn-lt"/>
                        </a:rPr>
                        <a:t>6%</a:t>
                      </a:r>
                      <a:r>
                        <a:rPr lang="en-US" sz="1200" b="1" i="0" u="none" strike="noStrike" baseline="0" dirty="0">
                          <a:solidFill>
                            <a:schemeClr val="accent1"/>
                          </a:solidFill>
                          <a:latin typeface="+mn-lt"/>
                        </a:rPr>
                        <a:t> Flat Return</a:t>
                      </a:r>
                      <a:endParaRPr lang="en-US" sz="1200" b="1" i="0" u="none" strike="noStrike" dirty="0">
                        <a:solidFill>
                          <a:schemeClr val="accent1"/>
                        </a:solidFill>
                        <a:latin typeface="+mn-lt"/>
                      </a:endParaRPr>
                    </a:p>
                  </a:txBody>
                  <a:tcPr marL="7620" marR="7620" marT="7620" marB="0" anchor="ctr">
                    <a:solidFill>
                      <a:schemeClr val="accent4"/>
                    </a:solidFill>
                  </a:tcPr>
                </a:tc>
                <a:extLst>
                  <a:ext uri="{0D108BD9-81ED-4DB2-BD59-A6C34878D82A}">
                    <a16:rowId xmlns:a16="http://schemas.microsoft.com/office/drawing/2014/main" val="10001"/>
                  </a:ext>
                </a:extLst>
              </a:tr>
              <a:tr h="253178">
                <a:tc>
                  <a:txBody>
                    <a:bodyPr/>
                    <a:lstStyle/>
                    <a:p>
                      <a:pPr algn="ctr" fontAlgn="ctr"/>
                      <a:r>
                        <a:rPr lang="en-US" sz="1200" b="1" i="0" u="none" strike="noStrike" dirty="0">
                          <a:solidFill>
                            <a:schemeClr val="accent1"/>
                          </a:solidFill>
                          <a:latin typeface="+mn-lt"/>
                        </a:rPr>
                        <a:t>Year</a:t>
                      </a:r>
                    </a:p>
                  </a:txBody>
                  <a:tcPr marL="7620" marR="7620" marT="7620" marB="0" anchor="ctr">
                    <a:solidFill>
                      <a:schemeClr val="accent4"/>
                    </a:solidFill>
                  </a:tcPr>
                </a:tc>
                <a:tc>
                  <a:txBody>
                    <a:bodyPr/>
                    <a:lstStyle/>
                    <a:p>
                      <a:pPr algn="ctr" fontAlgn="ctr"/>
                      <a:r>
                        <a:rPr lang="en-US" sz="1200" b="1" i="0" u="none" strike="noStrike" dirty="0">
                          <a:solidFill>
                            <a:schemeClr val="accent1"/>
                          </a:solidFill>
                          <a:latin typeface="+mn-lt"/>
                        </a:rPr>
                        <a:t>Account Value</a:t>
                      </a:r>
                    </a:p>
                  </a:txBody>
                  <a:tcPr marL="7620" marR="7620" marT="7620" marB="0" anchor="ctr">
                    <a:solidFill>
                      <a:schemeClr val="accent4"/>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accent1"/>
                          </a:solidFill>
                          <a:latin typeface="+mn-lt"/>
                        </a:rPr>
                        <a:t>Account Value</a:t>
                      </a:r>
                    </a:p>
                  </a:txBody>
                  <a:tcPr marL="7620" marR="7620" marT="7620" marB="0" anchor="ctr">
                    <a:solidFill>
                      <a:schemeClr val="accent4"/>
                    </a:solidFill>
                  </a:tcPr>
                </a:tc>
                <a:extLst>
                  <a:ext uri="{0D108BD9-81ED-4DB2-BD59-A6C34878D82A}">
                    <a16:rowId xmlns:a16="http://schemas.microsoft.com/office/drawing/2014/main" val="10002"/>
                  </a:ext>
                </a:extLst>
              </a:tr>
              <a:tr h="223568">
                <a:tc>
                  <a:txBody>
                    <a:bodyPr/>
                    <a:lstStyle/>
                    <a:p>
                      <a:pPr algn="ctr" fontAlgn="b"/>
                      <a:r>
                        <a:rPr lang="en-US" sz="1000" b="0" i="0" u="none" strike="noStrike" dirty="0">
                          <a:solidFill>
                            <a:srgbClr val="000000"/>
                          </a:solidFill>
                          <a:latin typeface="+mn-lt"/>
                        </a:rPr>
                        <a:t>Initial Investment</a:t>
                      </a:r>
                    </a:p>
                  </a:txBody>
                  <a:tcPr marL="7620" marR="7620" marT="7620" marB="0" anchor="ctr">
                    <a:solidFill>
                      <a:schemeClr val="tx1">
                        <a:lumMod val="10000"/>
                        <a:lumOff val="90000"/>
                      </a:schemeClr>
                    </a:solidFill>
                  </a:tcPr>
                </a:tc>
                <a:tc>
                  <a:txBody>
                    <a:bodyPr/>
                    <a:lstStyle/>
                    <a:p>
                      <a:pPr algn="ctr" fontAlgn="b"/>
                      <a:endParaRPr lang="en-US" sz="1000" b="0" i="0" u="none" strike="noStrike" dirty="0">
                        <a:solidFill>
                          <a:srgbClr val="000000"/>
                        </a:solidFill>
                        <a:latin typeface="+mn-lt"/>
                      </a:endParaRP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$100,637</a:t>
                      </a:r>
                    </a:p>
                  </a:txBody>
                  <a:tcPr marL="7620" marR="7620" marT="7620" marB="0" anchor="ctr">
                    <a:solidFill>
                      <a:schemeClr val="tx1">
                        <a:lumMod val="10000"/>
                        <a:lumOff val="90000"/>
                      </a:schemeClr>
                    </a:solidFill>
                  </a:tcPr>
                </a:tc>
                <a:extLst>
                  <a:ext uri="{0D108BD9-81ED-4DB2-BD59-A6C34878D82A}">
                    <a16:rowId xmlns:a16="http://schemas.microsoft.com/office/drawing/2014/main" val="10003"/>
                  </a:ext>
                </a:extLst>
              </a:tr>
              <a:tr h="223568">
                <a:tc>
                  <a:txBody>
                    <a:bodyPr/>
                    <a:lstStyle/>
                    <a:p>
                      <a:pPr algn="ctr" fontAlgn="b"/>
                      <a:r>
                        <a:rPr lang="en-US" sz="1000" b="0" i="0" u="none" strike="noStrike" dirty="0">
                          <a:solidFill>
                            <a:srgbClr val="000000"/>
                          </a:solidFill>
                          <a:latin typeface="+mn-lt"/>
                        </a:rPr>
                        <a:t>61</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$97,984</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$103,864</a:t>
                      </a:r>
                    </a:p>
                  </a:txBody>
                  <a:tcPr marL="7620" marR="7620" marT="7620" marB="0" anchor="ctr">
                    <a:solidFill>
                      <a:schemeClr val="tx1">
                        <a:lumMod val="10000"/>
                        <a:lumOff val="90000"/>
                      </a:schemeClr>
                    </a:solidFill>
                  </a:tcPr>
                </a:tc>
                <a:extLst>
                  <a:ext uri="{0D108BD9-81ED-4DB2-BD59-A6C34878D82A}">
                    <a16:rowId xmlns:a16="http://schemas.microsoft.com/office/drawing/2014/main" val="10004"/>
                  </a:ext>
                </a:extLst>
              </a:tr>
              <a:tr h="223568">
                <a:tc>
                  <a:txBody>
                    <a:bodyPr/>
                    <a:lstStyle/>
                    <a:p>
                      <a:pPr algn="ctr" fontAlgn="b"/>
                      <a:r>
                        <a:rPr lang="en-US" sz="1000" b="0" i="0" u="none" strike="noStrike" dirty="0">
                          <a:solidFill>
                            <a:srgbClr val="000000"/>
                          </a:solidFill>
                          <a:latin typeface="+mn-lt"/>
                        </a:rPr>
                        <a:t>62</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$65,402</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$107,194</a:t>
                      </a:r>
                    </a:p>
                  </a:txBody>
                  <a:tcPr marL="7620" marR="7620" marT="7620" marB="0" anchor="ctr">
                    <a:solidFill>
                      <a:schemeClr val="tx1">
                        <a:lumMod val="10000"/>
                        <a:lumOff val="90000"/>
                      </a:schemeClr>
                    </a:solidFill>
                  </a:tcPr>
                </a:tc>
                <a:extLst>
                  <a:ext uri="{0D108BD9-81ED-4DB2-BD59-A6C34878D82A}">
                    <a16:rowId xmlns:a16="http://schemas.microsoft.com/office/drawing/2014/main" val="10005"/>
                  </a:ext>
                </a:extLst>
              </a:tr>
              <a:tr h="223568">
                <a:tc>
                  <a:txBody>
                    <a:bodyPr/>
                    <a:lstStyle/>
                    <a:p>
                      <a:pPr algn="ctr" fontAlgn="b"/>
                      <a:r>
                        <a:rPr lang="en-US" sz="1000" b="0" i="0" u="none" strike="noStrike" dirty="0">
                          <a:solidFill>
                            <a:srgbClr val="000000"/>
                          </a:solidFill>
                          <a:latin typeface="+mn-lt"/>
                        </a:rPr>
                        <a:t>63</a:t>
                      </a:r>
                    </a:p>
                  </a:txBody>
                  <a:tcPr marL="7620" marR="7620" marT="7620" marB="0" anchor="ctr">
                    <a:solidFill>
                      <a:schemeClr val="tx1">
                        <a:lumMod val="10000"/>
                        <a:lumOff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rgbClr val="000000"/>
                          </a:solidFill>
                          <a:latin typeface="+mn-lt"/>
                        </a:rPr>
                        <a:t>$62,887</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$110,630</a:t>
                      </a:r>
                    </a:p>
                  </a:txBody>
                  <a:tcPr marL="7620" marR="7620" marT="7620" marB="0" anchor="ctr">
                    <a:solidFill>
                      <a:schemeClr val="tx1">
                        <a:lumMod val="10000"/>
                        <a:lumOff val="90000"/>
                      </a:schemeClr>
                    </a:solidFill>
                  </a:tcPr>
                </a:tc>
                <a:extLst>
                  <a:ext uri="{0D108BD9-81ED-4DB2-BD59-A6C34878D82A}">
                    <a16:rowId xmlns:a16="http://schemas.microsoft.com/office/drawing/2014/main" val="10006"/>
                  </a:ext>
                </a:extLst>
              </a:tr>
              <a:tr h="223568">
                <a:tc>
                  <a:txBody>
                    <a:bodyPr/>
                    <a:lstStyle/>
                    <a:p>
                      <a:pPr algn="ctr" fontAlgn="b"/>
                      <a:r>
                        <a:rPr lang="en-US" sz="1000" b="0" i="0" u="none" strike="noStrike" dirty="0">
                          <a:solidFill>
                            <a:srgbClr val="000000"/>
                          </a:solidFill>
                          <a:latin typeface="+mn-lt"/>
                        </a:rPr>
                        <a:t>64</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$90,439</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$114,177</a:t>
                      </a:r>
                    </a:p>
                  </a:txBody>
                  <a:tcPr marL="7620" marR="7620" marT="7620" marB="0" anchor="ctr">
                    <a:solidFill>
                      <a:schemeClr val="tx1">
                        <a:lumMod val="10000"/>
                        <a:lumOff val="90000"/>
                      </a:schemeClr>
                    </a:solidFill>
                  </a:tcPr>
                </a:tc>
                <a:extLst>
                  <a:ext uri="{0D108BD9-81ED-4DB2-BD59-A6C34878D82A}">
                    <a16:rowId xmlns:a16="http://schemas.microsoft.com/office/drawing/2014/main" val="10007"/>
                  </a:ext>
                </a:extLst>
              </a:tr>
              <a:tr h="223568">
                <a:tc>
                  <a:txBody>
                    <a:bodyPr/>
                    <a:lstStyle/>
                    <a:p>
                      <a:pPr algn="ctr" fontAlgn="b"/>
                      <a:r>
                        <a:rPr lang="en-US" sz="1000" b="0" i="0" u="none" strike="noStrike" dirty="0">
                          <a:solidFill>
                            <a:srgbClr val="000000"/>
                          </a:solidFill>
                          <a:latin typeface="+mn-lt"/>
                        </a:rPr>
                        <a:t>65</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$88,055</a:t>
                      </a:r>
                    </a:p>
                  </a:txBody>
                  <a:tcPr marL="7620" marR="7620" marT="7620" marB="0" anchor="ctr">
                    <a:solidFill>
                      <a:schemeClr val="tx1">
                        <a:lumMod val="10000"/>
                        <a:lumOff val="90000"/>
                      </a:schemeClr>
                    </a:solidFill>
                  </a:tcPr>
                </a:tc>
                <a:tc>
                  <a:txBody>
                    <a:bodyPr/>
                    <a:lstStyle/>
                    <a:p>
                      <a:pPr algn="ctr" fontAlgn="b"/>
                      <a:r>
                        <a:rPr lang="en-US" sz="1000" b="0" i="0" u="none" strike="noStrike" dirty="0">
                          <a:solidFill>
                            <a:srgbClr val="000000"/>
                          </a:solidFill>
                          <a:latin typeface="+mn-lt"/>
                        </a:rPr>
                        <a:t>$117,838</a:t>
                      </a:r>
                    </a:p>
                  </a:txBody>
                  <a:tcPr marL="7620" marR="7620" marT="7620" marB="0" anchor="ctr">
                    <a:solidFill>
                      <a:schemeClr val="tx1">
                        <a:lumMod val="10000"/>
                        <a:lumOff val="9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1500179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3400" y="1371600"/>
            <a:ext cx="7467600" cy="3962400"/>
          </a:xfrm>
        </p:spPr>
        <p:txBody>
          <a:bodyPr>
            <a:normAutofit/>
          </a:bodyPr>
          <a:lstStyle/>
          <a:p>
            <a:pPr marL="407988" lvl="1" indent="-407988">
              <a:spcBef>
                <a:spcPts val="0"/>
              </a:spcBef>
              <a:buClr>
                <a:schemeClr val="accent1"/>
              </a:buClr>
              <a:buNone/>
            </a:pPr>
            <a:r>
              <a:rPr lang="en-US" sz="3200" dirty="0">
                <a:solidFill>
                  <a:srgbClr val="0070C0"/>
                </a:solidFill>
              </a:rPr>
              <a:t>1. A guaranteed income stream for as long as you live</a:t>
            </a:r>
          </a:p>
          <a:p>
            <a:pPr marL="342900" lvl="1" indent="-342900">
              <a:spcBef>
                <a:spcPts val="0"/>
              </a:spcBef>
              <a:buClr>
                <a:schemeClr val="accent1"/>
              </a:buClr>
              <a:buNone/>
            </a:pPr>
            <a:endParaRPr lang="en-US" sz="1400" dirty="0">
              <a:solidFill>
                <a:srgbClr val="0070C0"/>
              </a:solidFill>
            </a:endParaRPr>
          </a:p>
          <a:p>
            <a:pPr marL="407988" lvl="1" indent="-407988">
              <a:spcBef>
                <a:spcPts val="0"/>
              </a:spcBef>
              <a:buClr>
                <a:schemeClr val="accent1"/>
              </a:buClr>
              <a:buNone/>
            </a:pPr>
            <a:r>
              <a:rPr lang="en-US" sz="3200" dirty="0">
                <a:solidFill>
                  <a:srgbClr val="0070C0"/>
                </a:solidFill>
              </a:rPr>
              <a:t>2. Income that is protected from market downturns</a:t>
            </a:r>
          </a:p>
          <a:p>
            <a:pPr>
              <a:spcBef>
                <a:spcPts val="0"/>
              </a:spcBef>
            </a:pPr>
            <a:endParaRPr lang="en-US" sz="1400" dirty="0"/>
          </a:p>
          <a:p>
            <a:pPr marL="407988" lvl="1" indent="-407988">
              <a:spcBef>
                <a:spcPts val="0"/>
              </a:spcBef>
              <a:buClr>
                <a:schemeClr val="accent1"/>
              </a:buClr>
              <a:buNone/>
            </a:pPr>
            <a:r>
              <a:rPr lang="en-US" sz="3200" dirty="0">
                <a:solidFill>
                  <a:srgbClr val="0070C0"/>
                </a:solidFill>
              </a:rPr>
              <a:t>3. Guaranteed income growth for those taking income later </a:t>
            </a:r>
          </a:p>
          <a:p>
            <a:pPr marL="182880"/>
            <a:endParaRPr lang="en-US" dirty="0"/>
          </a:p>
          <a:p>
            <a:pPr marL="182880">
              <a:buFont typeface="Wingdings" pitchFamily="2" charset="2"/>
              <a:buChar char="§"/>
            </a:pPr>
            <a:endParaRPr lang="en-US" dirty="0"/>
          </a:p>
          <a:p>
            <a:endParaRPr lang="en-US" dirty="0"/>
          </a:p>
        </p:txBody>
      </p:sp>
      <p:sp>
        <p:nvSpPr>
          <p:cNvPr id="4" name="Title 3"/>
          <p:cNvSpPr>
            <a:spLocks noGrp="1"/>
          </p:cNvSpPr>
          <p:nvPr>
            <p:ph type="title"/>
          </p:nvPr>
        </p:nvSpPr>
        <p:spPr>
          <a:xfrm>
            <a:off x="457200" y="76200"/>
            <a:ext cx="8478982" cy="1066800"/>
          </a:xfrm>
        </p:spPr>
        <p:txBody>
          <a:bodyPr/>
          <a:lstStyle/>
          <a:p>
            <a:r>
              <a:rPr lang="en-US" sz="3000" dirty="0"/>
              <a:t>A Variable Annuity with an Income Benefit* </a:t>
            </a:r>
            <a:br>
              <a:rPr lang="en-US" sz="3000" dirty="0"/>
            </a:br>
            <a:r>
              <a:rPr lang="en-US" sz="3000" dirty="0"/>
              <a:t>Can Provide:</a:t>
            </a:r>
          </a:p>
        </p:txBody>
      </p:sp>
      <p:sp>
        <p:nvSpPr>
          <p:cNvPr id="5" name="TextBox 4"/>
          <p:cNvSpPr txBox="1"/>
          <p:nvPr/>
        </p:nvSpPr>
        <p:spPr>
          <a:xfrm>
            <a:off x="457200" y="4953000"/>
            <a:ext cx="8610600" cy="1138773"/>
          </a:xfrm>
          <a:prstGeom prst="rect">
            <a:avLst/>
          </a:prstGeom>
          <a:noFill/>
        </p:spPr>
        <p:txBody>
          <a:bodyPr wrap="square" rtlCol="0">
            <a:spAutoFit/>
          </a:bodyPr>
          <a:lstStyle/>
          <a:p>
            <a:r>
              <a:rPr lang="en-US" sz="1200" dirty="0">
                <a:solidFill>
                  <a:srgbClr val="4A4A4C"/>
                </a:solidFill>
                <a:latin typeface="Arial Narrow" pitchFamily="34" charset="0"/>
              </a:rPr>
              <a:t>*Certain income benefits are optional and available for an additional fee. </a:t>
            </a:r>
          </a:p>
          <a:p>
            <a:endParaRPr lang="en-US" sz="800" dirty="0">
              <a:solidFill>
                <a:srgbClr val="4A4A4C"/>
              </a:solidFill>
              <a:latin typeface="Arial Narrow" pitchFamily="34" charset="0"/>
            </a:endParaRPr>
          </a:p>
          <a:p>
            <a:r>
              <a:rPr lang="en-US" sz="1200" dirty="0">
                <a:solidFill>
                  <a:srgbClr val="4A4A4C"/>
                </a:solidFill>
                <a:latin typeface="Arial Narrow" pitchFamily="34" charset="0"/>
              </a:rPr>
              <a:t>Withdrawals in excess of the income amount impact the value of a product or benefit and can also affect the certainty of the income. An excess withdrawal occurs when cumulative Lifetime Withdrawals exceed the income amount in an annuity year. If an excess withdrawal is taken, only the portion of the Lifetime Withdrawal that exceeds the remaining income amount for that year will proportionally and permanently reduce future guaranteed amounts. If an excess withdrawal reduces the account value to zero, no further amount would be payable and the contract terminates.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1600" y="1600200"/>
            <a:ext cx="5145951" cy="3733800"/>
          </a:xfrm>
          <a:prstGeom prst="rect">
            <a:avLst/>
          </a:prstGeom>
        </p:spPr>
      </p:pic>
      <p:sp>
        <p:nvSpPr>
          <p:cNvPr id="4" name="Rectangle 3"/>
          <p:cNvSpPr>
            <a:spLocks noChangeAspect="1"/>
          </p:cNvSpPr>
          <p:nvPr/>
        </p:nvSpPr>
        <p:spPr>
          <a:xfrm>
            <a:off x="3957781" y="2133600"/>
            <a:ext cx="46181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sz="3000" dirty="0"/>
              <a:t>Understanding Today’s </a:t>
            </a:r>
            <a:br>
              <a:rPr lang="en-US" sz="3000" dirty="0"/>
            </a:br>
            <a:r>
              <a:rPr lang="en-US" sz="3000" dirty="0">
                <a:solidFill>
                  <a:srgbClr val="FF0000"/>
                </a:solidFill>
              </a:rPr>
              <a:t>Retirement Red Zone </a:t>
            </a:r>
            <a:r>
              <a:rPr lang="en-US" sz="3000" dirty="0"/>
              <a:t>Challenges</a:t>
            </a:r>
          </a:p>
        </p:txBody>
      </p:sp>
      <p:sp>
        <p:nvSpPr>
          <p:cNvPr id="5" name="TextBox 4"/>
          <p:cNvSpPr txBox="1"/>
          <p:nvPr/>
        </p:nvSpPr>
        <p:spPr>
          <a:xfrm>
            <a:off x="4343400" y="4648200"/>
            <a:ext cx="4114800" cy="923330"/>
          </a:xfrm>
          <a:prstGeom prst="rect">
            <a:avLst/>
          </a:prstGeom>
          <a:noFill/>
        </p:spPr>
        <p:txBody>
          <a:bodyPr wrap="square" rtlCol="0">
            <a:spAutoFit/>
          </a:bodyPr>
          <a:lstStyle/>
          <a:p>
            <a:r>
              <a:rPr lang="en-US" b="1" dirty="0">
                <a:solidFill>
                  <a:srgbClr val="0070C0"/>
                </a:solidFill>
              </a:rPr>
              <a:t>A variable annuity can help manage these challenges. Talk to your financial professional today!</a:t>
            </a:r>
          </a:p>
        </p:txBody>
      </p:sp>
      <p:sp>
        <p:nvSpPr>
          <p:cNvPr id="10" name="Rectangle 9"/>
          <p:cNvSpPr>
            <a:spLocks noChangeAspect="1"/>
          </p:cNvSpPr>
          <p:nvPr/>
        </p:nvSpPr>
        <p:spPr>
          <a:xfrm>
            <a:off x="3957781" y="2667000"/>
            <a:ext cx="46181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3957781" y="3200400"/>
            <a:ext cx="461819"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962400" y="1143000"/>
            <a:ext cx="8686800" cy="3581400"/>
          </a:xfrm>
        </p:spPr>
        <p:txBody>
          <a:bodyPr anchor="ctr">
            <a:normAutofit/>
          </a:bodyPr>
          <a:lstStyle/>
          <a:p>
            <a:pPr marL="457200" indent="-457200">
              <a:spcBef>
                <a:spcPts val="1800"/>
              </a:spcBef>
              <a:buFont typeface="Wingdings" pitchFamily="2" charset="2"/>
              <a:buChar char="ü"/>
            </a:pPr>
            <a:r>
              <a:rPr lang="en-US" sz="2400" dirty="0">
                <a:solidFill>
                  <a:srgbClr val="0070C0"/>
                </a:solidFill>
              </a:rPr>
              <a:t>Navigating Uncertain Markets</a:t>
            </a:r>
          </a:p>
          <a:p>
            <a:pPr marL="457200" indent="-457200">
              <a:spcBef>
                <a:spcPts val="1800"/>
              </a:spcBef>
              <a:buFont typeface="Wingdings" pitchFamily="2" charset="2"/>
              <a:buChar char="ü"/>
            </a:pPr>
            <a:r>
              <a:rPr lang="en-US" sz="2400" dirty="0">
                <a:solidFill>
                  <a:srgbClr val="0070C0"/>
                </a:solidFill>
              </a:rPr>
              <a:t>Rising Costs</a:t>
            </a:r>
            <a:r>
              <a:rPr lang="en-US" sz="2400" dirty="0"/>
              <a:t> </a:t>
            </a:r>
          </a:p>
          <a:p>
            <a:pPr marL="457200" indent="-457200">
              <a:spcBef>
                <a:spcPts val="1800"/>
              </a:spcBef>
              <a:buFont typeface="Wingdings" pitchFamily="2" charset="2"/>
              <a:buChar char="ü"/>
            </a:pPr>
            <a:r>
              <a:rPr lang="en-US" sz="2400" dirty="0">
                <a:solidFill>
                  <a:srgbClr val="0070C0"/>
                </a:solidFill>
              </a:rPr>
              <a:t>Longer Life Spans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dirty="0"/>
              <a:t>Disclosures</a:t>
            </a:r>
          </a:p>
        </p:txBody>
      </p:sp>
      <p:sp>
        <p:nvSpPr>
          <p:cNvPr id="5" name="Content Placeholder 1"/>
          <p:cNvSpPr>
            <a:spLocks noGrp="1"/>
          </p:cNvSpPr>
          <p:nvPr>
            <p:ph idx="1"/>
          </p:nvPr>
        </p:nvSpPr>
        <p:spPr>
          <a:xfrm>
            <a:off x="130629" y="609600"/>
            <a:ext cx="8882743" cy="5029200"/>
          </a:xfrm>
        </p:spPr>
        <p:txBody>
          <a:bodyPr>
            <a:noAutofit/>
          </a:bodyPr>
          <a:lstStyle/>
          <a:p>
            <a:pPr marL="0">
              <a:spcBef>
                <a:spcPts val="0"/>
              </a:spcBef>
            </a:pPr>
            <a:r>
              <a:rPr lang="en-US" sz="1800" dirty="0"/>
              <a:t>Investors should consider the features of the contract and the underlying portfolios' investment objectives, policies, management, risks, charges and expenses carefully before investing. This and other important information is contained in the prospectus, which can be obtained from your financial professional. Please read the prospectus carefully before investing.</a:t>
            </a:r>
          </a:p>
          <a:p>
            <a:pPr marL="0">
              <a:spcBef>
                <a:spcPts val="0"/>
              </a:spcBef>
            </a:pPr>
            <a:endParaRPr lang="en-US" sz="1000" dirty="0"/>
          </a:p>
          <a:p>
            <a:pPr marL="0">
              <a:spcBef>
                <a:spcPts val="0"/>
              </a:spcBef>
            </a:pPr>
            <a:r>
              <a:rPr lang="en-US" sz="1800" b="0" dirty="0"/>
              <a:t>Issuing companies are located in Newark, NJ (main office). Variable annuities are distributed by Prudential Annuities Distributors, Inc., Shelton, CT. All are Prudential Financial companies and each is solely responsible for its own financial condition and contractual obligations. Prudential Annuities is a business of Prudential Financial, Inc.</a:t>
            </a:r>
          </a:p>
          <a:p>
            <a:pPr marL="0">
              <a:spcBef>
                <a:spcPts val="0"/>
              </a:spcBef>
            </a:pPr>
            <a:endParaRPr lang="en-US" sz="1000" b="0" dirty="0"/>
          </a:p>
          <a:p>
            <a:pPr marL="0" indent="0">
              <a:spcBef>
                <a:spcPts val="0"/>
              </a:spcBef>
            </a:pPr>
            <a:r>
              <a:rPr lang="en-US" sz="1800" b="0" dirty="0"/>
              <a:t>This material is being provided for informational or educational purposes only and does not take into account the investment objectives or financial situation of any client or prospective clients. The information is not intended as investment advice and is not a recommendation about managing or investing your retirement savings. Clients seeking information regarding their particular investment needs should contact a financial professional.</a:t>
            </a:r>
          </a:p>
          <a:p>
            <a:pPr marL="0" indent="0">
              <a:spcBef>
                <a:spcPts val="0"/>
              </a:spcBef>
            </a:pPr>
            <a:endParaRPr lang="en-US" sz="1000" b="0" dirty="0"/>
          </a:p>
          <a:p>
            <a:pPr marL="0" indent="0">
              <a:spcBef>
                <a:spcPts val="0"/>
              </a:spcBef>
            </a:pPr>
            <a:r>
              <a:rPr lang="en-US" sz="1800" b="0" dirty="0"/>
              <a:t>Annuity contracts contain exclusions, limitations, reductions of benefits, and terms for keeping them in force. Your licensed financial professional can provide you with complete details.</a:t>
            </a:r>
          </a:p>
          <a:p>
            <a:pPr marL="0" indent="0">
              <a:spcBef>
                <a:spcPts val="0"/>
              </a:spcBef>
            </a:pPr>
            <a:endParaRPr lang="en-US" sz="1800" b="0" dirty="0"/>
          </a:p>
          <a:p>
            <a:pPr indent="0">
              <a:spcBef>
                <a:spcPts val="0"/>
              </a:spcBef>
            </a:pPr>
            <a:endParaRPr lang="en-US" sz="1600" b="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086" y="348344"/>
            <a:ext cx="8839200" cy="5053328"/>
          </a:xfrm>
        </p:spPr>
        <p:txBody>
          <a:bodyPr>
            <a:noAutofit/>
          </a:bodyPr>
          <a:lstStyle/>
          <a:p>
            <a:pPr indent="0">
              <a:spcBef>
                <a:spcPts val="0"/>
              </a:spcBef>
            </a:pPr>
            <a:endParaRPr lang="en-US" sz="1600" b="0" dirty="0"/>
          </a:p>
          <a:p>
            <a:pPr indent="0">
              <a:spcBef>
                <a:spcPts val="0"/>
              </a:spcBef>
            </a:pPr>
            <a:r>
              <a:rPr lang="en-US" sz="1400" b="0" dirty="0"/>
              <a:t>A variable annuity is a long-term investment designed for retirement purposes. Investment returns and the principal value of an investment will fluctuate so that an investor’s units, when redeemed, may be worth more or less than the original investment. Withdrawals or surrenders may be subject to contingent deferred sales charges. Withdrawals and distributions of taxable amounts are subject to ordinary income tax and, if made prior to age 59½, may be subject to an additional 10% federal income tax penalty, sometimes referred to as an additional income tax. Withdrawals reduce the account value and the living and death benefits. </a:t>
            </a:r>
          </a:p>
          <a:p>
            <a:pPr indent="0">
              <a:spcBef>
                <a:spcPts val="0"/>
              </a:spcBef>
            </a:pPr>
            <a:endParaRPr lang="en-US" sz="700" b="0" dirty="0"/>
          </a:p>
          <a:p>
            <a:pPr indent="0">
              <a:spcBef>
                <a:spcPts val="0"/>
              </a:spcBef>
            </a:pPr>
            <a:r>
              <a:rPr lang="en-US" sz="1400" b="0" dirty="0"/>
              <a:t>All references to guarantees, including the benefit payment obligations arising under the annuity contract guarantees, rider guarantees, optional benefits, any fixed account crediting rates or annuity payout rates are backed by the claims-paying ability of Pruco Life Insurance Company and Pruco Life Insurance Company of New Jersey. Those payments and the responsibility to make them are not the obligations of the third party broker/dealer from which this annuity is purchased or any of its affiliates. All guarantees, including optional benefits, do not apply to the underlying investment options.</a:t>
            </a:r>
          </a:p>
          <a:p>
            <a:pPr indent="0">
              <a:spcBef>
                <a:spcPts val="0"/>
              </a:spcBef>
            </a:pPr>
            <a:endParaRPr lang="en-US" sz="700" b="0" dirty="0"/>
          </a:p>
          <a:p>
            <a:pPr indent="0">
              <a:spcBef>
                <a:spcPts val="0"/>
              </a:spcBef>
            </a:pPr>
            <a:r>
              <a:rPr lang="en-US" sz="1400" b="0" dirty="0"/>
              <a:t>MSCI EAFE (Europe, Australasia, Far East) is a widely accepted benchmark for international stock performance. It is a free float-adjusted market capitalization index that is designed to measure the equity market performance of 21 developed markets, excluding the U.S. and Canada.</a:t>
            </a:r>
          </a:p>
          <a:p>
            <a:pPr indent="0">
              <a:spcBef>
                <a:spcPts val="0"/>
              </a:spcBef>
            </a:pPr>
            <a:endParaRPr lang="en-US" sz="700" b="0" dirty="0"/>
          </a:p>
          <a:p>
            <a:pPr indent="0">
              <a:spcBef>
                <a:spcPts val="0"/>
              </a:spcBef>
            </a:pPr>
            <a:r>
              <a:rPr lang="en-US" sz="1400" b="0" dirty="0"/>
              <a:t>Bloomberg Barclays U.S. Aggregate Bond Index covers the USD-denominated, investment grade, fixed rate, taxable bond market of SEC-registered securities. The index includes bonds from the Treasury, Government-Related, Corporate, Mortgage-Backed Security (MBS), Asset-Backed Security (ABS) and Commercial Mortgage-Backed Security (CMBS) sectors.</a:t>
            </a:r>
          </a:p>
          <a:p>
            <a:pPr indent="0">
              <a:spcBef>
                <a:spcPts val="0"/>
              </a:spcBef>
            </a:pPr>
            <a:endParaRPr lang="en-US" sz="700" b="0" dirty="0"/>
          </a:p>
          <a:p>
            <a:pPr indent="0">
              <a:spcBef>
                <a:spcPts val="0"/>
              </a:spcBef>
            </a:pPr>
            <a:r>
              <a:rPr lang="en-US" sz="1400" b="0" dirty="0"/>
              <a:t>S&amp;P 500® Index is a market capitalization-weighted index of the 500 widely held stocks often used as a proxy for the stock market. S&amp;P chooses the member companies for the 500 based on market size, liquidity and industry group representation.</a:t>
            </a:r>
          </a:p>
          <a:p>
            <a:pPr indent="0">
              <a:spcBef>
                <a:spcPts val="0"/>
              </a:spcBef>
            </a:pPr>
            <a:endParaRPr lang="en-US" sz="1400" b="0" dirty="0"/>
          </a:p>
        </p:txBody>
      </p:sp>
      <p:sp>
        <p:nvSpPr>
          <p:cNvPr id="4" name="Title 2"/>
          <p:cNvSpPr>
            <a:spLocks noGrp="1"/>
          </p:cNvSpPr>
          <p:nvPr>
            <p:ph type="title"/>
          </p:nvPr>
        </p:nvSpPr>
        <p:spPr/>
        <p:txBody>
          <a:bodyPr/>
          <a:lstStyle/>
          <a:p>
            <a:r>
              <a:rPr lang="en-US" sz="3000" dirty="0"/>
              <a:t>Disclosures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399" y="714198"/>
            <a:ext cx="8610601" cy="5108169"/>
          </a:xfrm>
        </p:spPr>
        <p:txBody>
          <a:bodyPr>
            <a:normAutofit/>
          </a:bodyPr>
          <a:lstStyle/>
          <a:p>
            <a:pPr indent="0">
              <a:spcBef>
                <a:spcPts val="0"/>
              </a:spcBef>
            </a:pPr>
            <a:endParaRPr lang="en-US" sz="1400" b="0" dirty="0"/>
          </a:p>
          <a:p>
            <a:pPr indent="0">
              <a:spcBef>
                <a:spcPts val="0"/>
              </a:spcBef>
            </a:pPr>
            <a:r>
              <a:rPr lang="en-US" sz="1400" dirty="0"/>
              <a:t>Asset-Backed and/or Mortgage-Backed Securities Risk </a:t>
            </a:r>
            <a:r>
              <a:rPr lang="en-US" sz="1400" b="0" dirty="0"/>
              <a:t>- Asset-backed and mortgage-backed securities are subject to interest rate risk, liquidity risk, and credit risk, which may be heightened in connection with investments in loans to “subprime” borrowers. Certain asset-backed and mortgage-backed securities are subject to the risk that those obligations will be repaid sooner than expected or later than expected, either of which may result in lower than expected returns. Mortgage-backed securities, because they are backed by mortgage loans, are also subject to risks related to real estate, and securities backed by private-issued mortgages may experience higher rates of default on the underlying mortgages than securities backed by government-issued mortgages.</a:t>
            </a:r>
            <a:endParaRPr lang="en-US" sz="1400" dirty="0"/>
          </a:p>
          <a:p>
            <a:pPr indent="0">
              <a:spcBef>
                <a:spcPts val="0"/>
              </a:spcBef>
            </a:pPr>
            <a:endParaRPr lang="en-US" sz="1400" b="0" dirty="0">
              <a:highlight>
                <a:srgbClr val="FFFF00"/>
              </a:highlight>
            </a:endParaRPr>
          </a:p>
          <a:p>
            <a:pPr indent="0">
              <a:spcBef>
                <a:spcPts val="0"/>
              </a:spcBef>
            </a:pPr>
            <a:r>
              <a:rPr lang="en-US" sz="1400" dirty="0"/>
              <a:t>Derivatives Risk </a:t>
            </a:r>
            <a:r>
              <a:rPr lang="en-US" sz="1400" b="0" dirty="0"/>
              <a:t>- The use of derivatives is a highly specialized activity that involves a variety of risks in addition to and greater than those associated with investing directly in securities, including the risk that: the party on the other side of a derivative transaction will be unable to honor its financial obligation; leverage created by investing in derivatives may result in losses to the Portfolio; derivatives may be difficult or impossible for the Portfolio to buy or sell at an opportune time or price, and may be difficult to terminate or otherwise offset; derivatives used for hedging may reduce or magnify losses but also may reduce or eliminate gains; and the price of commodity-linked derivatives may be more volatile than the prices of traditional equity and debt securities.</a:t>
            </a:r>
          </a:p>
          <a:p>
            <a:pPr indent="0">
              <a:spcBef>
                <a:spcPts val="0"/>
              </a:spcBef>
            </a:pPr>
            <a:endParaRPr lang="en-US" sz="1400" b="0" dirty="0"/>
          </a:p>
          <a:p>
            <a:pPr indent="0">
              <a:spcBef>
                <a:spcPts val="0"/>
              </a:spcBef>
            </a:pPr>
            <a:r>
              <a:rPr lang="en-US" sz="1400" dirty="0"/>
              <a:t>Equity Securities Risk</a:t>
            </a:r>
            <a:r>
              <a:rPr lang="en-US" sz="1400" b="0" dirty="0"/>
              <a:t> – The value of a particular stock or equity-related security held by a Portfolio could fluctuate, perhaps greatly, in response to a number of factors, such as changes in the issuer’s financial condition or the value of the equity markets or a sector of those markets. Such events may result in losses to the Portfolio.</a:t>
            </a:r>
          </a:p>
          <a:p>
            <a:pPr indent="0">
              <a:spcBef>
                <a:spcPts val="0"/>
              </a:spcBef>
            </a:pPr>
            <a:endParaRPr lang="en-US" sz="1400" b="0" dirty="0"/>
          </a:p>
        </p:txBody>
      </p:sp>
      <p:sp>
        <p:nvSpPr>
          <p:cNvPr id="5" name="Title 2"/>
          <p:cNvSpPr>
            <a:spLocks noGrp="1"/>
          </p:cNvSpPr>
          <p:nvPr>
            <p:ph type="title"/>
          </p:nvPr>
        </p:nvSpPr>
        <p:spPr/>
        <p:txBody>
          <a:bodyPr/>
          <a:lstStyle/>
          <a:p>
            <a:r>
              <a:rPr lang="en-US" sz="3000" dirty="0"/>
              <a:t>Disclosures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513" y="710340"/>
            <a:ext cx="8752116" cy="5167946"/>
          </a:xfrm>
        </p:spPr>
        <p:txBody>
          <a:bodyPr>
            <a:normAutofit lnSpcReduction="10000"/>
          </a:bodyPr>
          <a:lstStyle/>
          <a:p>
            <a:pPr indent="0">
              <a:spcBef>
                <a:spcPts val="0"/>
              </a:spcBef>
            </a:pPr>
            <a:endParaRPr lang="en-US" sz="1400" b="0" dirty="0"/>
          </a:p>
          <a:p>
            <a:pPr indent="0">
              <a:spcBef>
                <a:spcPts val="0"/>
              </a:spcBef>
            </a:pPr>
            <a:r>
              <a:rPr lang="en-US" sz="1400" dirty="0"/>
              <a:t>Fixed Income Securities Risk -  </a:t>
            </a:r>
            <a:r>
              <a:rPr lang="en-US" sz="1400" b="0" dirty="0"/>
              <a:t>Investment in fixed income securities involves a variety of risks, including that: an issuer or guarantor of a security will be unable to pay obligations when due; due to decreases in liquidity, the Portfolio may be unable to sell its securities holdings at the price it values the security or at any price; and the Portfolio’s investment may decrease in value when interest rates rise. Volatility in interest rates and in fixed income markets may increase the risk that the Portfolio’s investment in fixed income securities will go down in value. Risks associated with rising interest rates are currently heightened because interest rates in the US have begun to increase from historically low levels in recent years and may continue to increase in the future with unpredictable effects on the markets and the Portfolio's investments.</a:t>
            </a:r>
          </a:p>
          <a:p>
            <a:pPr indent="0">
              <a:spcBef>
                <a:spcPts val="0"/>
              </a:spcBef>
            </a:pPr>
            <a:endParaRPr lang="en-US" sz="1400" b="0" dirty="0"/>
          </a:p>
          <a:p>
            <a:pPr indent="0">
              <a:spcBef>
                <a:spcPts val="0"/>
              </a:spcBef>
            </a:pPr>
            <a:r>
              <a:rPr lang="en-US" sz="1400" dirty="0"/>
              <a:t>High Yield Risk</a:t>
            </a:r>
            <a:r>
              <a:rPr lang="en-US" sz="1400" b="0" dirty="0"/>
              <a:t> - Investments in fixed income securities rated below investment grade and unrated securities of similar credit quality (i.e., high yield securities or junk bonds) may be more sensitive to interest rate, credit and liquidity risks than investments in investment grade securities, and have predominantly speculative characteristics.</a:t>
            </a:r>
          </a:p>
          <a:p>
            <a:pPr indent="0">
              <a:spcBef>
                <a:spcPts val="0"/>
              </a:spcBef>
            </a:pPr>
            <a:endParaRPr lang="en-US" sz="1400" b="0" dirty="0"/>
          </a:p>
          <a:p>
            <a:pPr indent="0">
              <a:spcBef>
                <a:spcPts val="0"/>
              </a:spcBef>
            </a:pPr>
            <a:r>
              <a:rPr lang="en-US" sz="1400" dirty="0"/>
              <a:t>Real Estate Risk </a:t>
            </a:r>
            <a:r>
              <a:rPr lang="en-US" sz="1400" b="0" dirty="0"/>
              <a:t>– Investments in real estate investment trusts (REITs) and real estate-linked derivative instruments are subject to risks similar to those associated with direct ownership of real estate. Poor performance by the manager of the REIT and adverse changes to or inability to qualify with favorable tax laws will adversely affect the Portfolio. In addition, some REITs have limited diversification because they invest in a limited number of properties, a narrow geographic area, or a single type of property.</a:t>
            </a:r>
          </a:p>
          <a:p>
            <a:pPr indent="0">
              <a:spcBef>
                <a:spcPts val="0"/>
              </a:spcBef>
            </a:pPr>
            <a:endParaRPr lang="en-US" sz="1400" b="0" dirty="0"/>
          </a:p>
          <a:p>
            <a:pPr indent="0">
              <a:spcBef>
                <a:spcPts val="0"/>
              </a:spcBef>
            </a:pPr>
            <a:endParaRPr lang="en-US" sz="1400" b="0" dirty="0"/>
          </a:p>
          <a:p>
            <a:pPr indent="0">
              <a:spcBef>
                <a:spcPts val="0"/>
              </a:spcBef>
            </a:pPr>
            <a:endParaRPr lang="en-US" sz="1400" b="0" dirty="0"/>
          </a:p>
          <a:p>
            <a:pPr indent="0">
              <a:spcBef>
                <a:spcPts val="0"/>
              </a:spcBef>
            </a:pPr>
            <a:r>
              <a:rPr lang="en-US" sz="1400" b="0" dirty="0"/>
              <a:t>© 2019 Prudential Financial, Inc. and its related entities. Prudential Annuities, Prudential, the Prudential logo, the Rock symbol, Bring Your Challenges, and The Retirement Red Zone are service marks of Prudential Financial, Inc. and its related entities, registered in many jurisdictions worldwide. </a:t>
            </a:r>
          </a:p>
          <a:p>
            <a:pPr indent="0">
              <a:spcBef>
                <a:spcPts val="0"/>
              </a:spcBef>
            </a:pPr>
            <a:endParaRPr lang="en-US" sz="1400" b="0" dirty="0"/>
          </a:p>
          <a:p>
            <a:pPr indent="0">
              <a:spcBef>
                <a:spcPts val="0"/>
              </a:spcBef>
            </a:pPr>
            <a:endParaRPr lang="en-US" sz="1400" b="0" dirty="0"/>
          </a:p>
          <a:p>
            <a:endParaRPr lang="en-US" sz="1200" dirty="0"/>
          </a:p>
          <a:p>
            <a:endParaRPr lang="en-US" sz="1200" dirty="0"/>
          </a:p>
          <a:p>
            <a:endParaRPr lang="en-US" sz="1200" dirty="0"/>
          </a:p>
          <a:p>
            <a:endParaRPr lang="en-US" sz="1300" dirty="0"/>
          </a:p>
        </p:txBody>
      </p:sp>
      <p:sp>
        <p:nvSpPr>
          <p:cNvPr id="5" name="Title 2"/>
          <p:cNvSpPr>
            <a:spLocks noGrp="1"/>
          </p:cNvSpPr>
          <p:nvPr>
            <p:ph type="title"/>
          </p:nvPr>
        </p:nvSpPr>
        <p:spPr>
          <a:xfrm>
            <a:off x="457200" y="76200"/>
            <a:ext cx="8305800" cy="634140"/>
          </a:xfrm>
        </p:spPr>
        <p:txBody>
          <a:bodyPr/>
          <a:lstStyle/>
          <a:p>
            <a:r>
              <a:rPr lang="en-US" sz="3000" dirty="0"/>
              <a:t>Disclosures</a:t>
            </a:r>
          </a:p>
        </p:txBody>
      </p:sp>
      <p:sp>
        <p:nvSpPr>
          <p:cNvPr id="4" name="TextBox 3"/>
          <p:cNvSpPr txBox="1"/>
          <p:nvPr/>
        </p:nvSpPr>
        <p:spPr>
          <a:xfrm>
            <a:off x="457200" y="6305490"/>
            <a:ext cx="2971800" cy="246221"/>
          </a:xfrm>
          <a:prstGeom prst="rect">
            <a:avLst/>
          </a:prstGeom>
          <a:noFill/>
        </p:spPr>
        <p:txBody>
          <a:bodyPr wrap="square" rtlCol="0">
            <a:spAutoFit/>
          </a:bodyPr>
          <a:lstStyle/>
          <a:p>
            <a:r>
              <a:rPr lang="en-US" sz="1000" dirty="0">
                <a:solidFill>
                  <a:srgbClr val="FFFFFF"/>
                </a:solidFill>
              </a:rPr>
              <a:t>[REF# 4682181</a:t>
            </a:r>
            <a:r>
              <a:rPr lang="en-US" sz="1000" dirty="0">
                <a:solidFill>
                  <a:schemeClr val="bg1"/>
                </a:solidFill>
              </a:rPr>
              <a:t>]</a:t>
            </a:r>
          </a:p>
        </p:txBody>
      </p:sp>
    </p:spTree>
    <p:extLst>
      <p:ext uri="{BB962C8B-B14F-4D97-AF65-F5344CB8AC3E}">
        <p14:creationId xmlns:p14="http://schemas.microsoft.com/office/powerpoint/2010/main" val="2629390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9045-2F23-407D-89A0-5ECD16CD4199}"/>
              </a:ext>
            </a:extLst>
          </p:cNvPr>
          <p:cNvSpPr>
            <a:spLocks noGrp="1"/>
          </p:cNvSpPr>
          <p:nvPr>
            <p:ph type="title"/>
          </p:nvPr>
        </p:nvSpPr>
        <p:spPr>
          <a:xfrm>
            <a:off x="381000" y="76200"/>
            <a:ext cx="8229600" cy="5562600"/>
          </a:xfrm>
        </p:spPr>
        <p:txBody>
          <a:bodyPr/>
          <a:lstStyle/>
          <a:p>
            <a:r>
              <a:rPr lang="en-US" dirty="0"/>
              <a:t>Disclosures</a:t>
            </a:r>
            <a:br>
              <a:rPr lang="en-US" dirty="0"/>
            </a:br>
            <a:br>
              <a:rPr lang="en-US" dirty="0"/>
            </a:br>
            <a:br>
              <a:rPr lang="en-US" dirty="0">
                <a:solidFill>
                  <a:schemeClr val="tx1"/>
                </a:solidFill>
              </a:rPr>
            </a:br>
            <a:r>
              <a:rPr lang="en-US" sz="1800" b="0" dirty="0">
                <a:solidFill>
                  <a:schemeClr val="tx1"/>
                </a:solidFill>
                <a:latin typeface="+mj-lt"/>
              </a:rPr>
              <a:t>Securities offered by Personal Financial Representatives through Allstate Financial Services, LLC (LSA Securities in LA and PA).   Registered Broker-Dealer. Member FINRA, SIPC. Main Oﬃce: 2920 South 84th Street, Lincoln, NE 68506. (877) 525-5727.   Check the background of this firm on FINRA's Broker Check website. </a:t>
            </a:r>
            <a:br>
              <a:rPr lang="en-US" sz="1800" b="0" dirty="0">
                <a:solidFill>
                  <a:schemeClr val="tx1"/>
                </a:solidFill>
                <a:latin typeface="+mj-lt"/>
              </a:rPr>
            </a:br>
            <a:br>
              <a:rPr lang="en-US" sz="1800" b="0" dirty="0">
                <a:solidFill>
                  <a:schemeClr val="tx1"/>
                </a:solidFill>
                <a:latin typeface="+mj-lt"/>
              </a:rPr>
            </a:br>
            <a:r>
              <a:rPr lang="en-US" sz="1800" b="0" dirty="0">
                <a:solidFill>
                  <a:schemeClr val="tx1"/>
                </a:solidFill>
                <a:latin typeface="+mj-lt"/>
              </a:rPr>
              <a:t>Annuities offered and issued by third party companies not affiliated with Allstate. Each company is solely responsible for the financial obligations accruing under the products it issues. Product guarantees are backed by the financial strength and claims-paying ability of the issuing company.</a:t>
            </a:r>
            <a:br>
              <a:rPr lang="en-US" sz="1800" dirty="0">
                <a:solidFill>
                  <a:schemeClr val="tx1"/>
                </a:solidFill>
                <a:latin typeface="+mj-lt"/>
              </a:rPr>
            </a:br>
            <a:endParaRPr lang="en-US" sz="1800" dirty="0">
              <a:solidFill>
                <a:schemeClr val="tx1"/>
              </a:solidFill>
              <a:latin typeface="+mj-lt"/>
            </a:endParaRPr>
          </a:p>
        </p:txBody>
      </p:sp>
      <p:sp>
        <p:nvSpPr>
          <p:cNvPr id="3" name="Slide Number Placeholder 5">
            <a:extLst>
              <a:ext uri="{FF2B5EF4-FFF2-40B4-BE49-F238E27FC236}">
                <a16:creationId xmlns:a16="http://schemas.microsoft.com/office/drawing/2014/main" id="{1BA8DA2E-50F6-44DD-AF13-C2759BBD126C}"/>
              </a:ext>
            </a:extLst>
          </p:cNvPr>
          <p:cNvSpPr txBox="1">
            <a:spLocks/>
          </p:cNvSpPr>
          <p:nvPr/>
        </p:nvSpPr>
        <p:spPr>
          <a:xfrm>
            <a:off x="304800" y="6397518"/>
            <a:ext cx="3267456" cy="237744"/>
          </a:xfrm>
          <a:prstGeom prst="rect">
            <a:avLst/>
          </a:prstGeom>
          <a:noFill/>
        </p:spPr>
        <p:txBody>
          <a:bodyPr anchor="ctr"/>
          <a:lstStyle>
            <a:lvl1pPr algn="l">
              <a:defRPr sz="1000">
                <a:solidFill>
                  <a:schemeClr val="bg2"/>
                </a:solidFill>
                <a:latin typeface="Arial" pitchFamily="34" charset="0"/>
                <a:cs typeface="Arial" pitchFamily="34" charset="0"/>
              </a:defRPr>
            </a:lvl1pPr>
          </a:lstStyle>
          <a:p>
            <a:pPr>
              <a:defRPr/>
            </a:pPr>
            <a:r>
              <a:rPr lang="en-US" sz="900" dirty="0">
                <a:solidFill>
                  <a:srgbClr val="FFFFFF"/>
                </a:solidFill>
              </a:rPr>
              <a:t>[REF</a:t>
            </a:r>
            <a:r>
              <a:rPr lang="en-US" sz="900">
                <a:solidFill>
                  <a:srgbClr val="FFFFFF"/>
                </a:solidFill>
              </a:rPr>
              <a:t># 7759364] </a:t>
            </a:r>
            <a:endParaRPr lang="en-US" sz="900" dirty="0">
              <a:solidFill>
                <a:srgbClr val="FFFFFF"/>
              </a:solidFill>
            </a:endParaRPr>
          </a:p>
        </p:txBody>
      </p:sp>
    </p:spTree>
    <p:extLst>
      <p:ext uri="{BB962C8B-B14F-4D97-AF65-F5344CB8AC3E}">
        <p14:creationId xmlns:p14="http://schemas.microsoft.com/office/powerpoint/2010/main" val="40868134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7FC16701-80EB-4BF8-9D86-846BE9D93C82}"/>
              </a:ext>
            </a:extLst>
          </p:cNvPr>
          <p:cNvSpPr>
            <a:spLocks noChangeArrowheads="1"/>
          </p:cNvSpPr>
          <p:nvPr/>
        </p:nvSpPr>
        <p:spPr bwMode="auto">
          <a:xfrm>
            <a:off x="121187" y="480549"/>
            <a:ext cx="8896354"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Investing involves risk including possible loss of principal. Information is current as of the date of this material and subject to change.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opinions expressed herein are from a third party and are given in good faith, are subject to change without notice, and are considered correct as of the stated date of their issue.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Merrill Lynch, Pierce, </a:t>
            </a:r>
            <a:r>
              <a:rPr kumimoji="0" lang="en-US" alt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Fenner</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Smith Incorporated is not a tax or legal advisor. Clients should consult a personal tax or legal advisor prior to making any tax or legal related investment decisions.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Bank of America Corporation (“Bank of America”) is a financial holding company that, through its subsidiaries and affiliated companies, provides banking and investment products and other financial services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Merrill Lynch makes available products and services offered by Merrill Lynch, Pierce,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Fenner</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Smith Incorporated (“MLPF&amp;S”), a registered broker-dealer and member SIPC, and other subsidiaries of Bank of America Corporation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BofA</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Corp).  Merrill Lynch Life Agency is a licensed insurance agency and a wholly owned subsidiary of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BofA</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Corp.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Merrill Lynch offers a broad range of brokerage, investment advisory and other services. There are important differences between brokerage and investment advisory services, including the type of advice and assistance provided, the fees charged, and the rights and obligations of the parties. It is important to understand the differences, particularly when determining which service or services to select.   The views and opinions expressed in this presentation are not necessarily those of Bank of America Corporation;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Merrill Lynch, Pierce,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Times New Roman" panose="02020603050405020304" pitchFamily="18" charset="0"/>
              </a:rPr>
              <a:t>Fenner</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&amp; Smith Incorporated;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any affiliates</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For more information about these services and their differences, speak with your Financial Advisor.]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Nothing discussed or suggested in these materials should be construed as permission to supersede or circumvent any Bank of America,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Merrill Lynch, Pierce, </a:t>
            </a:r>
            <a:r>
              <a:rPr kumimoji="0" lang="en-US"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Fenner</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&amp; Smith Incorporated</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policies, procedures, rules, and guidelines.</a:t>
            </a: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Investment products offered through MLPF&amp;S and insurance and annuity products offered through Merrill Lynch Life Agency Inc.: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material should be regarded as educational information on [health care] [and] [Social Security] and is not intended to provide specific advice. If you have questions regarding your particular situation, you should contact your legal or tax advisors.]</a:t>
            </a:r>
          </a:p>
        </p:txBody>
      </p:sp>
      <p:graphicFrame>
        <p:nvGraphicFramePr>
          <p:cNvPr id="6" name="Group 24">
            <a:extLst>
              <a:ext uri="{FF2B5EF4-FFF2-40B4-BE49-F238E27FC236}">
                <a16:creationId xmlns:a16="http://schemas.microsoft.com/office/drawing/2014/main" id="{D31A1723-9C03-4040-ABF6-79E933B512C9}"/>
              </a:ext>
            </a:extLst>
          </p:cNvPr>
          <p:cNvGraphicFramePr>
            <a:graphicFrameLocks noGrp="1"/>
          </p:cNvGraphicFramePr>
          <p:nvPr>
            <p:extLst>
              <p:ext uri="{D42A27DB-BD31-4B8C-83A1-F6EECF244321}">
                <p14:modId xmlns:p14="http://schemas.microsoft.com/office/powerpoint/2010/main" val="475247556"/>
              </p:ext>
            </p:extLst>
          </p:nvPr>
        </p:nvGraphicFramePr>
        <p:xfrm>
          <a:off x="1208088" y="5405269"/>
          <a:ext cx="7086600" cy="274638"/>
        </p:xfrm>
        <a:graphic>
          <a:graphicData uri="http://schemas.openxmlformats.org/drawingml/2006/table">
            <a:tbl>
              <a:tblPr/>
              <a:tblGrid>
                <a:gridCol w="2646008">
                  <a:extLst>
                    <a:ext uri="{9D8B030D-6E8A-4147-A177-3AD203B41FA5}">
                      <a16:colId xmlns:a16="http://schemas.microsoft.com/office/drawing/2014/main" val="20000"/>
                    </a:ext>
                  </a:extLst>
                </a:gridCol>
                <a:gridCol w="1738683">
                  <a:extLst>
                    <a:ext uri="{9D8B030D-6E8A-4147-A177-3AD203B41FA5}">
                      <a16:colId xmlns:a16="http://schemas.microsoft.com/office/drawing/2014/main" val="20001"/>
                    </a:ext>
                  </a:extLst>
                </a:gridCol>
                <a:gridCol w="2701909">
                  <a:extLst>
                    <a:ext uri="{9D8B030D-6E8A-4147-A177-3AD203B41FA5}">
                      <a16:colId xmlns:a16="http://schemas.microsoft.com/office/drawing/2014/main" val="20002"/>
                    </a:ext>
                  </a:extLst>
                </a:gridCol>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Are Not FDIC Insured</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May Lose Value</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Are Not Bank Guaranteed</a:t>
                      </a:r>
                    </a:p>
                  </a:txBody>
                  <a:tcPr marT="45773" marB="45773"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99">
            <a:extLst>
              <a:ext uri="{FF2B5EF4-FFF2-40B4-BE49-F238E27FC236}">
                <a16:creationId xmlns:a16="http://schemas.microsoft.com/office/drawing/2014/main" id="{7A3EAC67-6D46-4CBB-9B84-DB92BC5AD925}"/>
              </a:ext>
            </a:extLst>
          </p:cNvPr>
          <p:cNvGraphicFramePr>
            <a:graphicFrameLocks noGrp="1"/>
          </p:cNvGraphicFramePr>
          <p:nvPr>
            <p:extLst>
              <p:ext uri="{D42A27DB-BD31-4B8C-83A1-F6EECF244321}">
                <p14:modId xmlns:p14="http://schemas.microsoft.com/office/powerpoint/2010/main" val="1031305075"/>
              </p:ext>
            </p:extLst>
          </p:nvPr>
        </p:nvGraphicFramePr>
        <p:xfrm>
          <a:off x="1208088" y="5633869"/>
          <a:ext cx="7086600" cy="457200"/>
        </p:xfrm>
        <a:graphic>
          <a:graphicData uri="http://schemas.openxmlformats.org/drawingml/2006/table">
            <a:tbl>
              <a:tblPr/>
              <a:tblGrid>
                <a:gridCol w="2641708">
                  <a:extLst>
                    <a:ext uri="{9D8B030D-6E8A-4147-A177-3AD203B41FA5}">
                      <a16:colId xmlns:a16="http://schemas.microsoft.com/office/drawing/2014/main" val="20000"/>
                    </a:ext>
                  </a:extLst>
                </a:gridCol>
                <a:gridCol w="1738682">
                  <a:extLst>
                    <a:ext uri="{9D8B030D-6E8A-4147-A177-3AD203B41FA5}">
                      <a16:colId xmlns:a16="http://schemas.microsoft.com/office/drawing/2014/main" val="20001"/>
                    </a:ext>
                  </a:extLst>
                </a:gridCol>
                <a:gridCol w="2706210">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Are Not Insured by Any Federal Government Agency</a:t>
                      </a:r>
                    </a:p>
                  </a:txBody>
                  <a:tcPr marT="45638" marB="4563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Are Not Deposits</a:t>
                      </a:r>
                    </a:p>
                  </a:txBody>
                  <a:tcPr marT="45638" marB="4563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Are Not a Condition to Any Banking Service or Activity</a:t>
                      </a:r>
                      <a:r>
                        <a:rPr kumimoji="0" lang="en-US"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T="45638" marB="4563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Title 7">
            <a:extLst>
              <a:ext uri="{FF2B5EF4-FFF2-40B4-BE49-F238E27FC236}">
                <a16:creationId xmlns:a16="http://schemas.microsoft.com/office/drawing/2014/main" id="{C7502DD9-5866-4639-981C-AA673537A2A3}"/>
              </a:ext>
            </a:extLst>
          </p:cNvPr>
          <p:cNvSpPr txBox="1">
            <a:spLocks/>
          </p:cNvSpPr>
          <p:nvPr/>
        </p:nvSpPr>
        <p:spPr>
          <a:xfrm>
            <a:off x="121187" y="78320"/>
            <a:ext cx="6229350" cy="40222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b="1" dirty="0">
                <a:solidFill>
                  <a:srgbClr val="002060"/>
                </a:solidFill>
                <a:latin typeface="+mj-lt"/>
                <a:ea typeface="+mj-ea"/>
                <a:cs typeface="Arial" pitchFamily="34" charset="0"/>
              </a:rPr>
              <a:t>[Required For Merrill Lynch Events Only]</a:t>
            </a:r>
          </a:p>
        </p:txBody>
      </p:sp>
    </p:spTree>
    <p:extLst>
      <p:ext uri="{BB962C8B-B14F-4D97-AF65-F5344CB8AC3E}">
        <p14:creationId xmlns:p14="http://schemas.microsoft.com/office/powerpoint/2010/main" val="709657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C63EB-07D5-4A64-BE95-7EF79DDE7586}"/>
              </a:ext>
            </a:extLst>
          </p:cNvPr>
          <p:cNvSpPr>
            <a:spLocks noGrp="1"/>
          </p:cNvSpPr>
          <p:nvPr>
            <p:ph type="body" sz="quarter" idx="10"/>
          </p:nvPr>
        </p:nvSpPr>
        <p:spPr>
          <a:xfrm>
            <a:off x="262890" y="4592129"/>
            <a:ext cx="4732020" cy="396240"/>
          </a:xfrm>
        </p:spPr>
        <p:txBody>
          <a:bodyPr/>
          <a:lstStyle/>
          <a:p>
            <a:endParaRPr lang="en-US" sz="1400" dirty="0"/>
          </a:p>
        </p:txBody>
      </p:sp>
      <p:sp>
        <p:nvSpPr>
          <p:cNvPr id="3" name="TextBox 2">
            <a:extLst>
              <a:ext uri="{FF2B5EF4-FFF2-40B4-BE49-F238E27FC236}">
                <a16:creationId xmlns:a16="http://schemas.microsoft.com/office/drawing/2014/main" id="{53B59424-AB95-472F-87AE-51FF0477BD23}"/>
              </a:ext>
            </a:extLst>
          </p:cNvPr>
          <p:cNvSpPr txBox="1"/>
          <p:nvPr/>
        </p:nvSpPr>
        <p:spPr>
          <a:xfrm>
            <a:off x="5543550" y="4506245"/>
            <a:ext cx="3337560" cy="707886"/>
          </a:xfrm>
          <a:prstGeom prst="rect">
            <a:avLst/>
          </a:prstGeom>
          <a:noFill/>
        </p:spPr>
        <p:txBody>
          <a:bodyPr wrap="square" rtlCol="0">
            <a:spAutoFit/>
          </a:bodyPr>
          <a:lstStyle/>
          <a:p>
            <a:pPr algn="r"/>
            <a:r>
              <a:rPr lang="en-US" sz="1100" dirty="0">
                <a:latin typeface="Arial" pitchFamily="34" charset="0"/>
                <a:ea typeface="ＭＳ Ｐゴシック" pitchFamily="34" charset="-128"/>
                <a:cs typeface="Arial" pitchFamily="34" charset="0"/>
              </a:rPr>
              <a:t>[When presenting in AR, CA, OK, TX or IL,</a:t>
            </a:r>
            <a:br>
              <a:rPr lang="en-US" sz="1100" dirty="0">
                <a:latin typeface="Arial" pitchFamily="34" charset="0"/>
                <a:ea typeface="ＭＳ Ｐゴシック" pitchFamily="34" charset="-128"/>
                <a:cs typeface="Arial" pitchFamily="34" charset="0"/>
              </a:rPr>
            </a:br>
            <a:r>
              <a:rPr lang="en-US" sz="1100" dirty="0">
                <a:latin typeface="Arial" pitchFamily="34" charset="0"/>
                <a:ea typeface="ＭＳ Ｐゴシック" pitchFamily="34" charset="-128"/>
                <a:cs typeface="Arial" pitchFamily="34" charset="0"/>
              </a:rPr>
              <a:t> use the phrase “Insurance Sales Presentation.”]</a:t>
            </a:r>
          </a:p>
          <a:p>
            <a:endParaRPr lang="en-US" dirty="0"/>
          </a:p>
        </p:txBody>
      </p:sp>
      <p:sp>
        <p:nvSpPr>
          <p:cNvPr id="4" name="TextBox 3">
            <a:extLst>
              <a:ext uri="{FF2B5EF4-FFF2-40B4-BE49-F238E27FC236}">
                <a16:creationId xmlns:a16="http://schemas.microsoft.com/office/drawing/2014/main" id="{4BD8899A-695C-47E0-8C66-775674A65A24}"/>
              </a:ext>
            </a:extLst>
          </p:cNvPr>
          <p:cNvSpPr txBox="1"/>
          <p:nvPr/>
        </p:nvSpPr>
        <p:spPr>
          <a:xfrm>
            <a:off x="262890" y="4935123"/>
            <a:ext cx="4732020" cy="261610"/>
          </a:xfrm>
          <a:prstGeom prst="rect">
            <a:avLst/>
          </a:prstGeom>
          <a:noFill/>
        </p:spPr>
        <p:txBody>
          <a:bodyPr wrap="square" rtlCol="0">
            <a:spAutoFit/>
          </a:bodyPr>
          <a:lstStyle/>
          <a:p>
            <a:r>
              <a:rPr lang="en-US" sz="1100" dirty="0"/>
              <a:t>[In CA and AR, add License Number]</a:t>
            </a:r>
          </a:p>
        </p:txBody>
      </p:sp>
      <p:sp>
        <p:nvSpPr>
          <p:cNvPr id="5" name="TextBox 4">
            <a:extLst>
              <a:ext uri="{FF2B5EF4-FFF2-40B4-BE49-F238E27FC236}">
                <a16:creationId xmlns:a16="http://schemas.microsoft.com/office/drawing/2014/main" id="{00796EA1-1E19-4357-B8A7-4833BE3CE062}"/>
              </a:ext>
            </a:extLst>
          </p:cNvPr>
          <p:cNvSpPr txBox="1"/>
          <p:nvPr/>
        </p:nvSpPr>
        <p:spPr>
          <a:xfrm>
            <a:off x="240030" y="5166371"/>
            <a:ext cx="8789670" cy="553998"/>
          </a:xfrm>
          <a:prstGeom prst="rect">
            <a:avLst/>
          </a:prstGeom>
          <a:noFill/>
        </p:spPr>
        <p:txBody>
          <a:bodyPr wrap="square" rtlCol="0">
            <a:spAutoFit/>
          </a:bodyPr>
          <a:lstStyle/>
          <a:p>
            <a:r>
              <a:rPr lang="en-US" sz="1400" b="1" dirty="0"/>
              <a:t>Issued by Pruco Life Insurance Company and by Pruco Life Insurance Company of New Jersey</a:t>
            </a:r>
            <a:r>
              <a:rPr lang="en-US" sz="1400" dirty="0"/>
              <a:t>.</a:t>
            </a:r>
          </a:p>
          <a:p>
            <a:endParaRPr lang="en-US" sz="1600" dirty="0"/>
          </a:p>
        </p:txBody>
      </p:sp>
      <p:sp>
        <p:nvSpPr>
          <p:cNvPr id="6" name="TextBox 5">
            <a:extLst>
              <a:ext uri="{FF2B5EF4-FFF2-40B4-BE49-F238E27FC236}">
                <a16:creationId xmlns:a16="http://schemas.microsoft.com/office/drawing/2014/main" id="{0C8E60AA-567B-4133-9B7C-EA7C7DB40D4A}"/>
              </a:ext>
            </a:extLst>
          </p:cNvPr>
          <p:cNvSpPr txBox="1"/>
          <p:nvPr/>
        </p:nvSpPr>
        <p:spPr>
          <a:xfrm>
            <a:off x="262890" y="5552343"/>
            <a:ext cx="8046720" cy="430887"/>
          </a:xfrm>
          <a:prstGeom prst="rect">
            <a:avLst/>
          </a:prstGeom>
          <a:noFill/>
        </p:spPr>
        <p:txBody>
          <a:bodyPr wrap="square" rtlCol="0">
            <a:spAutoFit/>
          </a:bodyPr>
          <a:lstStyle/>
          <a:p>
            <a:r>
              <a:rPr lang="en-US" sz="1100" dirty="0"/>
              <a:t>Prudential Annuities is providing this workshop for informational or educational purposes only and does not provide investment advice or recommendations about managing or investing your retirement savings.</a:t>
            </a:r>
          </a:p>
        </p:txBody>
      </p:sp>
      <p:pic>
        <p:nvPicPr>
          <p:cNvPr id="7" name="Picture 6">
            <a:extLst>
              <a:ext uri="{FF2B5EF4-FFF2-40B4-BE49-F238E27FC236}">
                <a16:creationId xmlns:a16="http://schemas.microsoft.com/office/drawing/2014/main" id="{B96E3A0E-A231-4712-886E-F9A2512901F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26390" y="6040380"/>
            <a:ext cx="1588135" cy="442595"/>
          </a:xfrm>
          <a:prstGeom prst="rect">
            <a:avLst/>
          </a:prstGeom>
        </p:spPr>
      </p:pic>
      <p:sp>
        <p:nvSpPr>
          <p:cNvPr id="10" name="TextBox 9">
            <a:extLst>
              <a:ext uri="{FF2B5EF4-FFF2-40B4-BE49-F238E27FC236}">
                <a16:creationId xmlns:a16="http://schemas.microsoft.com/office/drawing/2014/main" id="{DCA27516-124A-4965-9615-B7EB0EBF91B9}"/>
              </a:ext>
            </a:extLst>
          </p:cNvPr>
          <p:cNvSpPr txBox="1"/>
          <p:nvPr/>
        </p:nvSpPr>
        <p:spPr>
          <a:xfrm>
            <a:off x="246186" y="6541590"/>
            <a:ext cx="3552092" cy="523220"/>
          </a:xfrm>
          <a:prstGeom prst="rect">
            <a:avLst/>
          </a:prstGeom>
          <a:noFill/>
        </p:spPr>
        <p:txBody>
          <a:bodyPr wrap="square" rtlCol="0">
            <a:spAutoFit/>
          </a:bodyPr>
          <a:lstStyle/>
          <a:p>
            <a:r>
              <a:rPr lang="en-US" sz="1000" dirty="0"/>
              <a:t>1003323-00003-00    Ed. 3/2019</a:t>
            </a:r>
          </a:p>
          <a:p>
            <a:endParaRPr lang="en-US" dirty="0"/>
          </a:p>
        </p:txBody>
      </p:sp>
    </p:spTree>
    <p:extLst>
      <p:ext uri="{BB962C8B-B14F-4D97-AF65-F5344CB8AC3E}">
        <p14:creationId xmlns:p14="http://schemas.microsoft.com/office/powerpoint/2010/main" val="2348711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t>[For Allstate Financial Services only: This slide must be shown prior to the beginning of the customer presentation]</a:t>
            </a:r>
          </a:p>
        </p:txBody>
      </p:sp>
      <p:sp>
        <p:nvSpPr>
          <p:cNvPr id="7" name="Content Placeholder 8">
            <a:extLst>
              <a:ext uri="{FF2B5EF4-FFF2-40B4-BE49-F238E27FC236}">
                <a16:creationId xmlns:a16="http://schemas.microsoft.com/office/drawing/2014/main" id="{803AB7BD-A8FD-4ECD-AF42-76EEE4E87EB2}"/>
              </a:ext>
            </a:extLst>
          </p:cNvPr>
          <p:cNvSpPr>
            <a:spLocks noGrp="1"/>
          </p:cNvSpPr>
          <p:nvPr>
            <p:ph idx="1"/>
          </p:nvPr>
        </p:nvSpPr>
        <p:spPr>
          <a:xfrm>
            <a:off x="457200" y="1371601"/>
            <a:ext cx="8229600" cy="3962400"/>
          </a:xfrm>
        </p:spPr>
        <p:txBody>
          <a:bodyPr>
            <a:noAutofit/>
          </a:bodyPr>
          <a:lstStyle/>
          <a:p>
            <a:r>
              <a:rPr lang="en-US" sz="1700" b="0" dirty="0">
                <a:solidFill>
                  <a:schemeClr val="tx1"/>
                </a:solidFill>
              </a:rPr>
              <a:t>[Hosted/Presented by:]</a:t>
            </a:r>
            <a:br>
              <a:rPr lang="en-US" sz="1700" b="0" dirty="0">
                <a:solidFill>
                  <a:schemeClr val="tx1"/>
                </a:solidFill>
              </a:rPr>
            </a:br>
            <a:br>
              <a:rPr lang="en-US" sz="1700" b="0" dirty="0">
                <a:solidFill>
                  <a:schemeClr val="tx1"/>
                </a:solidFill>
              </a:rPr>
            </a:br>
            <a:r>
              <a:rPr lang="en-US" sz="1700" b="0" dirty="0">
                <a:solidFill>
                  <a:schemeClr val="tx1"/>
                </a:solidFill>
              </a:rPr>
              <a:t>[PFR Name]</a:t>
            </a:r>
            <a:br>
              <a:rPr lang="en-US" sz="1700" b="0" dirty="0">
                <a:solidFill>
                  <a:schemeClr val="tx1"/>
                </a:solidFill>
              </a:rPr>
            </a:br>
            <a:r>
              <a:rPr lang="en-US" sz="1700" b="0" dirty="0">
                <a:solidFill>
                  <a:schemeClr val="tx1"/>
                </a:solidFill>
              </a:rPr>
              <a:t>Personal Financial Representative</a:t>
            </a:r>
            <a:br>
              <a:rPr lang="en-US" sz="1700" b="0" dirty="0">
                <a:solidFill>
                  <a:schemeClr val="tx1"/>
                </a:solidFill>
              </a:rPr>
            </a:br>
            <a:r>
              <a:rPr lang="en-US" sz="1700" b="0" dirty="0">
                <a:solidFill>
                  <a:schemeClr val="tx1"/>
                </a:solidFill>
              </a:rPr>
              <a:t>[Allstate Financial Services, LLC or LSA Securities (in LA &amp; PA)]</a:t>
            </a:r>
          </a:p>
          <a:p>
            <a:endParaRPr lang="en-US" sz="1700" b="0" dirty="0">
              <a:solidFill>
                <a:schemeClr val="tx1"/>
              </a:solidFill>
            </a:endParaRPr>
          </a:p>
          <a:p>
            <a:r>
              <a:rPr lang="en-US" sz="1700" b="0" dirty="0">
                <a:solidFill>
                  <a:schemeClr val="tx1"/>
                </a:solidFill>
              </a:rPr>
              <a:t>Securities offered by Personal Financial Representatives through Allstate Financial Services, LLC (LSA Securities in LA and PA).   Registered Broker-Dealer. Member FINRA, SIPC. Main Oﬃce: 2920 South 84th Street, Lincoln, NE 68506. (877) 525-5727.   Check the background of this firm on FINRA's </a:t>
            </a:r>
            <a:r>
              <a:rPr lang="en-US" sz="1700" b="0" dirty="0">
                <a:solidFill>
                  <a:schemeClr val="tx1"/>
                </a:solidFill>
                <a:hlinkClick r:id="rId3">
                  <a:extLst>
                    <a:ext uri="{A12FA001-AC4F-418D-AE19-62706E023703}">
                      <ahyp:hlinkClr xmlns:ahyp="http://schemas.microsoft.com/office/drawing/2018/hyperlinkcolor" val="tx"/>
                    </a:ext>
                  </a:extLst>
                </a:hlinkClick>
              </a:rPr>
              <a:t>BrokerCheck</a:t>
            </a:r>
            <a:r>
              <a:rPr lang="en-US" sz="1700" b="0" dirty="0">
                <a:solidFill>
                  <a:schemeClr val="tx1"/>
                </a:solidFill>
              </a:rPr>
              <a:t> website. </a:t>
            </a:r>
          </a:p>
          <a:p>
            <a:endParaRPr lang="en-US" sz="1700" b="0" dirty="0">
              <a:solidFill>
                <a:schemeClr val="tx1"/>
              </a:solidFill>
            </a:endParaRPr>
          </a:p>
          <a:p>
            <a:r>
              <a:rPr lang="en-US" sz="1700" b="0" dirty="0">
                <a:solidFill>
                  <a:schemeClr val="tx1"/>
                </a:solidFill>
              </a:rPr>
              <a:t>Annuities offered and issued by third party companies not affiliated with Allstate. Each company is solely responsible for the financial obligations accruing under the products it issues. Product guarantees are backed by the financial strength and claims-paying ability of the issuing company.</a:t>
            </a:r>
          </a:p>
        </p:txBody>
      </p:sp>
    </p:spTree>
    <p:extLst>
      <p:ext uri="{BB962C8B-B14F-4D97-AF65-F5344CB8AC3E}">
        <p14:creationId xmlns:p14="http://schemas.microsoft.com/office/powerpoint/2010/main" val="1244778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r>
              <a:rPr lang="en-US" sz="2400" dirty="0"/>
              <a:t>[Investments are offered through [BROKER DEALER NAME], a registered broker dealer. [Insurance is offered through [AGENCY NAME- if applicable.]] </a:t>
            </a:r>
          </a:p>
          <a:p>
            <a:endParaRPr lang="en-US" sz="2400" dirty="0"/>
          </a:p>
          <a:p>
            <a:r>
              <a:rPr lang="en-US" sz="2400" dirty="0"/>
              <a:t>[BROKER DEALER and AGENCY- if applicable], located at [ADDRESS], [is/are] not affiliated with Prudential Financial.]]</a:t>
            </a:r>
          </a:p>
        </p:txBody>
      </p:sp>
      <p:sp>
        <p:nvSpPr>
          <p:cNvPr id="8" name="Title 7"/>
          <p:cNvSpPr>
            <a:spLocks noGrp="1"/>
          </p:cNvSpPr>
          <p:nvPr>
            <p:ph type="title"/>
          </p:nvPr>
        </p:nvSpPr>
        <p:spPr/>
        <p:txBody>
          <a:bodyPr/>
          <a:lstStyle/>
          <a:p>
            <a:r>
              <a:rPr lang="en-US" sz="3000" dirty="0"/>
              <a:t>[Optional Disclosure Slide]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763" indent="-4763"/>
            <a:r>
              <a:rPr lang="en-US" sz="1400" b="1" dirty="0"/>
              <a:t>Edward Jones - Important Disclosures:</a:t>
            </a:r>
            <a:br>
              <a:rPr lang="en-US" sz="1400" b="1" dirty="0"/>
            </a:br>
            <a:br>
              <a:rPr lang="en-US" sz="1400" b="0" dirty="0"/>
            </a:br>
            <a:r>
              <a:rPr lang="en-US" sz="1400" b="0" dirty="0"/>
              <a:t>Opinions and positions stated in this publication are those of Prudential and do not represent the opinions or positions of Edward Jones. The information contained in this presentation is for education purposes only. It is not intended, and should not be construed, as a specific recommendation, or legal, tax, or investment advice. The views and opinions expressed in this presentation are not necessarily those of Edward Jones. </a:t>
            </a:r>
            <a:br>
              <a:rPr lang="en-US" sz="1400" b="0" dirty="0"/>
            </a:br>
            <a:br>
              <a:rPr lang="en-US" sz="1400" b="0" dirty="0"/>
            </a:br>
            <a:r>
              <a:rPr lang="en-US" sz="1400" b="0" dirty="0"/>
              <a:t>It is important to work with the Social Security Administration for a full discussion of your available benefits and options. For answers to specific Social Security questions, please contact the Social Security Administration at 800-772-1213 or www.ssa.gov. Before making any decisions, consult with your qualified tax advisor. </a:t>
            </a:r>
            <a:br>
              <a:rPr lang="en-US" sz="1400" b="0" dirty="0"/>
            </a:br>
            <a:br>
              <a:rPr lang="en-US" sz="1400" b="0" dirty="0"/>
            </a:br>
            <a:r>
              <a:rPr lang="en-US" sz="1400" b="0" dirty="0"/>
              <a:t>Edward Jones, its employees and financial advisors are not estate planners and cannot provide tax or legal advice. You should consult your estate-planning professional or qualified tax advisor regarding your situation.</a:t>
            </a:r>
          </a:p>
        </p:txBody>
      </p:sp>
      <p:sp>
        <p:nvSpPr>
          <p:cNvPr id="4" name="Title 7"/>
          <p:cNvSpPr>
            <a:spLocks noGrp="1"/>
          </p:cNvSpPr>
          <p:nvPr>
            <p:ph type="title"/>
          </p:nvPr>
        </p:nvSpPr>
        <p:spPr/>
        <p:txBody>
          <a:bodyPr/>
          <a:lstStyle/>
          <a:p>
            <a:r>
              <a:rPr lang="en-US" sz="2800" dirty="0"/>
              <a:t>[Required Slide For Edward Jones Events Only]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BDB405-213C-4A76-9506-F42B89571414}"/>
              </a:ext>
            </a:extLst>
          </p:cNvPr>
          <p:cNvSpPr txBox="1"/>
          <p:nvPr/>
        </p:nvSpPr>
        <p:spPr>
          <a:xfrm>
            <a:off x="552080" y="1295400"/>
            <a:ext cx="7829920" cy="4062651"/>
          </a:xfrm>
          <a:prstGeom prst="rect">
            <a:avLst/>
          </a:prstGeom>
          <a:noFill/>
        </p:spPr>
        <p:txBody>
          <a:bodyPr wrap="square" rtlCol="0">
            <a:spAutoFit/>
          </a:bodyPr>
          <a:lstStyle/>
          <a:p>
            <a:r>
              <a:rPr lang="en-US" sz="2000" dirty="0"/>
              <a:t>Morgan Stanley Smith Barney is not affiliated with Prudential Annuities. </a:t>
            </a:r>
          </a:p>
          <a:p>
            <a:endParaRPr lang="en-US" sz="2000" dirty="0"/>
          </a:p>
          <a:p>
            <a:r>
              <a:rPr lang="en-US" sz="2000" dirty="0"/>
              <a:t>The views and opinions expressed in this presentation are not necessarily those of Prudential Annuities; or any affiliates. Nothing discussed or suggested in these materials should be construed as permission to supersede or circumvent any Morgan Stanley Smith Barney incorporated policies, procedures, rules, and guidelines. This material should be regarded as educational information on Health Care, Social Security, Taxes and is not intended to provide specific advice. If you have questions regarding your particular situation, you should contact your legal or tax advisors.</a:t>
            </a:r>
          </a:p>
          <a:p>
            <a:endParaRPr lang="en-US" dirty="0"/>
          </a:p>
        </p:txBody>
      </p:sp>
      <p:sp>
        <p:nvSpPr>
          <p:cNvPr id="5" name="Title 7">
            <a:extLst>
              <a:ext uri="{FF2B5EF4-FFF2-40B4-BE49-F238E27FC236}">
                <a16:creationId xmlns:a16="http://schemas.microsoft.com/office/drawing/2014/main" id="{BCBB6965-E1A7-4F54-A02D-28046CAACCEC}"/>
              </a:ext>
            </a:extLst>
          </p:cNvPr>
          <p:cNvSpPr txBox="1">
            <a:spLocks/>
          </p:cNvSpPr>
          <p:nvPr/>
        </p:nvSpPr>
        <p:spPr>
          <a:xfrm>
            <a:off x="121186" y="78320"/>
            <a:ext cx="8718013" cy="402229"/>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400" b="1" dirty="0">
                <a:solidFill>
                  <a:srgbClr val="002060"/>
                </a:solidFill>
                <a:latin typeface="+mj-lt"/>
                <a:ea typeface="+mj-ea"/>
                <a:cs typeface="Arial" pitchFamily="34" charset="0"/>
              </a:rPr>
              <a:t>[Required For Morgan Stanley Smith Barney Events Only]</a:t>
            </a:r>
          </a:p>
        </p:txBody>
      </p:sp>
    </p:spTree>
    <p:extLst>
      <p:ext uri="{BB962C8B-B14F-4D97-AF65-F5344CB8AC3E}">
        <p14:creationId xmlns:p14="http://schemas.microsoft.com/office/powerpoint/2010/main" val="2645949686"/>
      </p:ext>
    </p:extLst>
  </p:cSld>
  <p:clrMapOvr>
    <a:masterClrMapping/>
  </p:clrMapOvr>
</p:sld>
</file>

<file path=ppt/theme/theme1.xml><?xml version="1.0" encoding="utf-8"?>
<a:theme xmlns:a="http://schemas.openxmlformats.org/drawingml/2006/main" name="Presentation1">
  <a:themeElements>
    <a:clrScheme name="Prudential New Branding">
      <a:dk1>
        <a:srgbClr val="0C0C0C"/>
      </a:dk1>
      <a:lt1>
        <a:srgbClr val="FFFFFF"/>
      </a:lt1>
      <a:dk2>
        <a:srgbClr val="0C0C0C"/>
      </a:dk2>
      <a:lt2>
        <a:srgbClr val="F4ECE8"/>
      </a:lt2>
      <a:accent1>
        <a:srgbClr val="003050"/>
      </a:accent1>
      <a:accent2>
        <a:srgbClr val="0063BD"/>
      </a:accent2>
      <a:accent3>
        <a:srgbClr val="009ED1"/>
      </a:accent3>
      <a:accent4>
        <a:srgbClr val="98C3DE"/>
      </a:accent4>
      <a:accent5>
        <a:srgbClr val="626265"/>
      </a:accent5>
      <a:accent6>
        <a:srgbClr val="BAB0A8"/>
      </a:accent6>
      <a:hlink>
        <a:srgbClr val="776A62"/>
      </a:hlink>
      <a:folHlink>
        <a:srgbClr val="FF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16770</TotalTime>
  <Words>7830</Words>
  <Application>Microsoft Office PowerPoint</Application>
  <PresentationFormat>On-screen Show (4:3)</PresentationFormat>
  <Paragraphs>669</Paragraphs>
  <Slides>37</Slides>
  <Notes>37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Arial Narrow</vt:lpstr>
      <vt:lpstr>Calibri</vt:lpstr>
      <vt:lpstr>PrudentialModern SemCond</vt:lpstr>
      <vt:lpstr>Wingdings</vt:lpstr>
      <vt:lpstr>Presentation1</vt:lpstr>
      <vt:lpstr>Office Theme</vt:lpstr>
      <vt:lpstr>PowerPoint Presentation</vt:lpstr>
      <vt:lpstr>INVESTMENT AND INSURANCE PRODUCTS ARE:   NOT FDIC INSURED   NOT INSURED BY ANY FEDERAL GOVERNMENT AGENCY   NOT A DEPOSIT OR OTHER OBLIGATION OF, OR GUARANTEED BY, THE BANK OR ANY OF ITS AFFILIATES   SUBJECT TO INVESTMENT RISKS INCLUDING POSSIBLE LOSS OF THE PRINCIPAL AMOUNT INVESTED</vt:lpstr>
      <vt:lpstr>PowerPoint Presentation</vt:lpstr>
      <vt:lpstr>PowerPoint Presentation</vt:lpstr>
      <vt:lpstr>PowerPoint Presentation</vt:lpstr>
      <vt:lpstr>[For Allstate Financial Services only: This slide must be shown prior to the beginning of the customer presentation]</vt:lpstr>
      <vt:lpstr>[Optional Disclosure Slide]</vt:lpstr>
      <vt:lpstr>[Required Slide For Edward Jones Events Only]</vt:lpstr>
      <vt:lpstr>PowerPoint Presentation</vt:lpstr>
      <vt:lpstr>What is The Retirement Red Zone®? </vt:lpstr>
      <vt:lpstr>Understanding Today’s Retirement  Income Challenges</vt:lpstr>
      <vt:lpstr>Retirement Income – Yesterday and Today</vt:lpstr>
      <vt:lpstr>The Key Challenges You’ll Face in  The Retirement Red Zone   </vt:lpstr>
      <vt:lpstr>Market Trends </vt:lpstr>
      <vt:lpstr>PowerPoint Presentation</vt:lpstr>
      <vt:lpstr>Retiring in a Down Market</vt:lpstr>
      <vt:lpstr>Retiring in a Down Market </vt:lpstr>
      <vt:lpstr>What Market Will You Retire Into?   </vt:lpstr>
      <vt:lpstr>Generating Income is  a Challenge  </vt:lpstr>
      <vt:lpstr>How Do You React to  Market Ups and Downs? </vt:lpstr>
      <vt:lpstr>Will Rising Costs Affect  Your Retirement Income?</vt:lpstr>
      <vt:lpstr>Rising Costs: Healthcare </vt:lpstr>
      <vt:lpstr>Longevity Risks Your retirement journey could last longer than you think</vt:lpstr>
      <vt:lpstr>Withdrawal Rate Risk What is a Safe and Sustainable Withdrawal Rate?</vt:lpstr>
      <vt:lpstr>What Can Impact My Safe  Withdrawal Rate? Required Minimum Distributions (RMDs) and Sustainable Withdrawals</vt:lpstr>
      <vt:lpstr>PowerPoint Presentation</vt:lpstr>
      <vt:lpstr>Example: Managing Retirement Income Challenges Through Planning</vt:lpstr>
      <vt:lpstr>Example: Covering Essential Expenses  </vt:lpstr>
      <vt:lpstr>Example: Covering Essential Expenses  Investment needed to generate $7,000 per year at age 65</vt:lpstr>
      <vt:lpstr>Variable Annuity Performance  </vt:lpstr>
      <vt:lpstr>A Variable Annuity with an Income Benefit*  Can Provide:</vt:lpstr>
      <vt:lpstr>Understanding Today’s  Retirement Red Zone Challenges</vt:lpstr>
      <vt:lpstr>Disclosures</vt:lpstr>
      <vt:lpstr>Disclosures</vt:lpstr>
      <vt:lpstr>Disclosures</vt:lpstr>
      <vt:lpstr>Disclosures</vt:lpstr>
      <vt:lpstr>Disclosures   Securities offered by Personal Financial Representatives through Allstate Financial Services, LLC (LSA Securities in LA and PA).   Registered Broker-Dealer. Member FINRA, SIPC. Main Oﬃce: 2920 South 84th Street, Lincoln, NE 68506. (877) 525-5727.   Check the background of this firm on FINRA's Broker Check website.   Annuities offered and issued by third party companies not affiliated with Allstate. Each company is solely responsible for the financial obligations accruing under the products it issues. Product guarantees are backed by the financial strength and claims-paying ability of the issuing company. </vt:lpstr>
    </vt:vector>
  </TitlesOfParts>
  <Company>Prudential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Smiths’ Plan</dc:title>
  <dc:creator>x142976</dc:creator>
  <cp:lastModifiedBy>Christen Alberino</cp:lastModifiedBy>
  <cp:revision>1293</cp:revision>
  <cp:lastPrinted>2018-03-02T14:24:59Z</cp:lastPrinted>
  <dcterms:created xsi:type="dcterms:W3CDTF">2013-07-12T14:19:21Z</dcterms:created>
  <dcterms:modified xsi:type="dcterms:W3CDTF">2019-09-05T17:37:16Z</dcterms:modified>
</cp:coreProperties>
</file>