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7"/>
  </p:notesMasterIdLst>
  <p:handoutMasterIdLst>
    <p:handoutMasterId r:id="rId38"/>
  </p:handoutMasterIdLst>
  <p:sldIdLst>
    <p:sldId id="392" r:id="rId3"/>
    <p:sldId id="370" r:id="rId4"/>
    <p:sldId id="356" r:id="rId5"/>
    <p:sldId id="373" r:id="rId6"/>
    <p:sldId id="374" r:id="rId7"/>
    <p:sldId id="375" r:id="rId8"/>
    <p:sldId id="376" r:id="rId9"/>
    <p:sldId id="377" r:id="rId10"/>
    <p:sldId id="378" r:id="rId11"/>
    <p:sldId id="379" r:id="rId12"/>
    <p:sldId id="380" r:id="rId13"/>
    <p:sldId id="353" r:id="rId14"/>
    <p:sldId id="332" r:id="rId15"/>
    <p:sldId id="360" r:id="rId16"/>
    <p:sldId id="348" r:id="rId17"/>
    <p:sldId id="322" r:id="rId18"/>
    <p:sldId id="361" r:id="rId19"/>
    <p:sldId id="325" r:id="rId20"/>
    <p:sldId id="384" r:id="rId21"/>
    <p:sldId id="383" r:id="rId22"/>
    <p:sldId id="382" r:id="rId23"/>
    <p:sldId id="385" r:id="rId24"/>
    <p:sldId id="386" r:id="rId25"/>
    <p:sldId id="387" r:id="rId26"/>
    <p:sldId id="342" r:id="rId27"/>
    <p:sldId id="388" r:id="rId28"/>
    <p:sldId id="343" r:id="rId29"/>
    <p:sldId id="393" r:id="rId30"/>
    <p:sldId id="389" r:id="rId31"/>
    <p:sldId id="390" r:id="rId32"/>
    <p:sldId id="350" r:id="rId33"/>
    <p:sldId id="391" r:id="rId34"/>
    <p:sldId id="395" r:id="rId35"/>
    <p:sldId id="39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DE5"/>
    <a:srgbClr val="00B0F0"/>
    <a:srgbClr val="B7D252"/>
    <a:srgbClr val="456CB4"/>
    <a:srgbClr val="4463A0"/>
    <a:srgbClr val="4FA6CF"/>
    <a:srgbClr val="CDE8FF"/>
    <a:srgbClr val="21ADE4"/>
    <a:srgbClr val="32A3D0"/>
    <a:srgbClr val="006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00" autoAdjust="0"/>
    <p:restoredTop sz="56428" autoAdjust="0"/>
  </p:normalViewPr>
  <p:slideViewPr>
    <p:cSldViewPr snapToGrid="0">
      <p:cViewPr varScale="1">
        <p:scale>
          <a:sx n="94" d="100"/>
          <a:sy n="94" d="100"/>
        </p:scale>
        <p:origin x="1096" y="192"/>
      </p:cViewPr>
      <p:guideLst>
        <p:guide orient="horz" pos="3576"/>
        <p:guide pos="105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7FF9934-43EB-9741-A73D-6912859728D0}" type="datetimeFigureOut">
              <a:rPr lang="en-US" smtClean="0"/>
              <a:t>2/27/18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EE08FC0-2557-9846-9628-EB68114A92E5}" type="slidenum">
              <a:rPr lang="en-US" smtClean="0"/>
              <a:t>‹#›</a:t>
            </a:fld>
            <a:endParaRPr lang="en-US"/>
          </a:p>
        </p:txBody>
      </p:sp>
    </p:spTree>
    <p:extLst>
      <p:ext uri="{BB962C8B-B14F-4D97-AF65-F5344CB8AC3E}">
        <p14:creationId xmlns:p14="http://schemas.microsoft.com/office/powerpoint/2010/main" val="19355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AB7CF569-5F0F-43DF-89B4-17398708E66C}" type="datetimeFigureOut">
              <a:rPr lang="en-US" smtClean="0"/>
              <a:pPr/>
              <a:t>2/27/18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97FF3F54-E4F9-4018-83DB-0C9DCB638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Thank you for joining us. Today, we will help</a:t>
            </a:r>
            <a:r>
              <a:rPr lang="en-US" baseline="0" dirty="0">
                <a:solidFill>
                  <a:schemeClr val="tx1"/>
                </a:solidFill>
              </a:rPr>
              <a:t> you determine your “beneficiary IQ,” which is, how much you understand about who will receive your mutual fund and annuity assets when you die. Also, we’ll discuss how that beneficiary will receive those assets in addition to some other commonly held assets.</a:t>
            </a:r>
          </a:p>
          <a:p>
            <a:endParaRPr lang="en-US" baseline="0" dirty="0">
              <a:solidFill>
                <a:schemeClr val="tx1"/>
              </a:solidFill>
            </a:endParaRPr>
          </a:p>
          <a:p>
            <a:r>
              <a:rPr lang="en-US" baseline="0" dirty="0">
                <a:solidFill>
                  <a:schemeClr val="tx1"/>
                </a:solidFill>
              </a:rPr>
              <a:t>Mutual fund and annuity assets can be passed to your beneficiaries in a variety of ways. We will review some typical methods, some practical tips, and how to avoid some traps.</a:t>
            </a:r>
          </a:p>
        </p:txBody>
      </p:sp>
      <p:sp>
        <p:nvSpPr>
          <p:cNvPr id="4" name="Slide Number Placeholder 3"/>
          <p:cNvSpPr>
            <a:spLocks noGrp="1"/>
          </p:cNvSpPr>
          <p:nvPr>
            <p:ph type="sldNum" sz="quarter" idx="10"/>
          </p:nvPr>
        </p:nvSpPr>
        <p:spPr/>
        <p:txBody>
          <a:bodyPr/>
          <a:lstStyle/>
          <a:p>
            <a:fld id="{97FF3F54-E4F9-4018-83DB-0C9DCB63862E}" type="slidenum">
              <a:rPr lang="en-US" smtClean="0"/>
              <a:pPr/>
              <a:t>1</a:t>
            </a:fld>
            <a:endParaRPr lang="en-US"/>
          </a:p>
        </p:txBody>
      </p:sp>
    </p:spTree>
    <p:extLst>
      <p:ext uri="{BB962C8B-B14F-4D97-AF65-F5344CB8AC3E}">
        <p14:creationId xmlns:p14="http://schemas.microsoft.com/office/powerpoint/2010/main" val="121337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Yes, Michelle will pay taxes on any gain in the contract.</a:t>
            </a:r>
          </a:p>
          <a:p>
            <a:pPr lvl="0">
              <a:buNone/>
            </a:pPr>
            <a:r>
              <a:rPr lang="en-US" dirty="0">
                <a:solidFill>
                  <a:schemeClr val="tx1"/>
                </a:solidFill>
              </a:rPr>
              <a:t>No, Michelle can assume the contract and delay taxation.</a:t>
            </a:r>
          </a:p>
          <a:p>
            <a:pPr lvl="0">
              <a:buNone/>
            </a:pPr>
            <a:endParaRPr lang="en-US" dirty="0"/>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11</a:t>
            </a:fld>
            <a:endParaRPr lang="en-US"/>
          </a:p>
        </p:txBody>
      </p:sp>
    </p:spTree>
    <p:extLst>
      <p:ext uri="{BB962C8B-B14F-4D97-AF65-F5344CB8AC3E}">
        <p14:creationId xmlns:p14="http://schemas.microsoft.com/office/powerpoint/2010/main" val="27308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solidFill>
                  <a:schemeClr val="tx1"/>
                </a:solidFill>
              </a:rPr>
              <a:t>Generally,</a:t>
            </a:r>
            <a:r>
              <a:rPr lang="en-US" baseline="0" dirty="0">
                <a:solidFill>
                  <a:schemeClr val="tx1"/>
                </a:solidFill>
              </a:rPr>
              <a:t> beneficiaries of nonqualified annuity contracts must take distributions and pay income taxes on any gains. The distribution options at death include: lump sum, distribute within five years, or take distributions over life expectancy, including the option to annuitize under the beneficiary rules. If a beneficiary is a non-spouse, the life expectancy or period certain cannot be greater than the fixed life expectancy when the annuity is inherited.</a:t>
            </a:r>
            <a:endParaRPr lang="en-US" dirty="0">
              <a:solidFill>
                <a:schemeClr val="tx1"/>
              </a:solidFill>
            </a:endParaRPr>
          </a:p>
          <a:p>
            <a:endParaRPr lang="en-US" dirty="0">
              <a:solidFill>
                <a:schemeClr val="tx1"/>
              </a:solidFill>
            </a:endParaRPr>
          </a:p>
          <a:p>
            <a:r>
              <a:rPr lang="en-US" dirty="0">
                <a:solidFill>
                  <a:schemeClr val="tx1"/>
                </a:solidFill>
              </a:rPr>
              <a:t>A spouse</a:t>
            </a:r>
            <a:r>
              <a:rPr lang="en-US" baseline="0" dirty="0">
                <a:solidFill>
                  <a:schemeClr val="tx1"/>
                </a:solidFill>
              </a:rPr>
              <a:t> who is the beneficiary of an annuity contract has a special option. In addition to lump-sum, five year, or over-life-expectancy distributions, spouses have a unique ability to “take the contract as their own.” This allows continued deferral of taxes.</a:t>
            </a:r>
          </a:p>
          <a:p>
            <a:endParaRPr lang="en-US" baseline="0" dirty="0">
              <a:solidFill>
                <a:schemeClr val="tx1"/>
              </a:solidFill>
            </a:endParaRPr>
          </a:p>
          <a:p>
            <a:r>
              <a:rPr lang="en-US" baseline="0" dirty="0">
                <a:solidFill>
                  <a:schemeClr val="tx1"/>
                </a:solidFill>
              </a:rPr>
              <a:t>How does this work? The spouse can elect to assume the contract. The tax deferral will continue until any distributions are taken. Michelle can choose this option and delay taxation. </a:t>
            </a:r>
          </a:p>
          <a:p>
            <a:endParaRPr lang="en-US" baseline="0" dirty="0">
              <a:solidFill>
                <a:schemeClr val="tx1"/>
              </a:solidFill>
            </a:endParaRPr>
          </a:p>
          <a:p>
            <a:r>
              <a:rPr lang="en-US" dirty="0">
                <a:solidFill>
                  <a:schemeClr val="tx1"/>
                </a:solidFill>
              </a:rPr>
              <a:t>During deferral,</a:t>
            </a:r>
            <a:r>
              <a:rPr lang="en-US" baseline="0" dirty="0">
                <a:solidFill>
                  <a:schemeClr val="tx1"/>
                </a:solidFill>
              </a:rPr>
              <a:t> distributions are taxed under last in, first out (LIFO) rules. This means that gains must be distributed first. And taxes are due on the gains. If a distribution is taken before the contract owner is 59½, an additional tax of 10% applies to gains. This is often referred to as the “10% penalty for early distributions.” After age 59½, gains are still taxed, but the additional tax does not apply.</a:t>
            </a:r>
          </a:p>
          <a:p>
            <a:endParaRPr lang="en-US" baseline="0" dirty="0">
              <a:solidFill>
                <a:schemeClr val="tx1"/>
              </a:solidFill>
            </a:endParaRPr>
          </a:p>
          <a:p>
            <a:r>
              <a:rPr lang="en-US" baseline="0" dirty="0">
                <a:solidFill>
                  <a:schemeClr val="tx1"/>
                </a:solidFill>
              </a:rPr>
              <a:t>Full or partial </a:t>
            </a:r>
            <a:r>
              <a:rPr lang="en-US" baseline="0" dirty="0" err="1">
                <a:solidFill>
                  <a:schemeClr val="tx1"/>
                </a:solidFill>
              </a:rPr>
              <a:t>annuitazation</a:t>
            </a:r>
            <a:r>
              <a:rPr lang="en-US" baseline="0" dirty="0">
                <a:solidFill>
                  <a:schemeClr val="tx1"/>
                </a:solidFill>
              </a:rPr>
              <a:t> may be an option as well. </a:t>
            </a:r>
            <a:r>
              <a:rPr lang="en-US" baseline="0" dirty="0" err="1">
                <a:solidFill>
                  <a:schemeClr val="tx1"/>
                </a:solidFill>
              </a:rPr>
              <a:t>Annuitization</a:t>
            </a:r>
            <a:r>
              <a:rPr lang="en-US" baseline="0" dirty="0">
                <a:solidFill>
                  <a:schemeClr val="tx1"/>
                </a:solidFill>
              </a:rPr>
              <a:t> creates a stream of payments that cover a life expectancy (or expectancies), and/or a period of years. Each payment consists of two pieces: (1) a pro-rata return of the contract premium and (2) any gains. This can help some owners/beneficiaries both create predictable income and manage taxes.</a:t>
            </a:r>
          </a:p>
          <a:p>
            <a:endParaRPr lang="en-US" baseline="0" dirty="0">
              <a:solidFill>
                <a:schemeClr val="tx1"/>
              </a:solidFill>
            </a:endParaRPr>
          </a:p>
          <a:p>
            <a:pPr marL="0" marR="0" indent="0" algn="l" defTabSz="931752"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Trap]</a:t>
            </a:r>
          </a:p>
          <a:p>
            <a:pPr defTabSz="931752">
              <a:defRPr/>
            </a:pPr>
            <a:r>
              <a:rPr lang="en-US" dirty="0">
                <a:solidFill>
                  <a:schemeClr val="tx1"/>
                </a:solidFill>
              </a:rPr>
              <a:t>Trap: Naming a trust as beneficiary of the annuity will eliminate the spousal continuation and life expectancy options. When naming a trust as the beneficiary of an NQDA, remember that it will affect the options available for beneficiaries. Trusts have only the lump-sum and five-year options available – even for a spouse. For this reason, it is important to carefully consider the ramifications before you name a trust as a beneficiary.</a:t>
            </a:r>
          </a:p>
          <a:p>
            <a:endParaRPr lang="en-US" baseline="0" dirty="0">
              <a:solidFill>
                <a:schemeClr val="tx1"/>
              </a:solidFill>
            </a:endParaRPr>
          </a:p>
          <a:p>
            <a:pPr marL="0" marR="0" indent="0" algn="l" defTabSz="931752"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Tip]</a:t>
            </a:r>
          </a:p>
          <a:p>
            <a:pPr defTabSz="931752">
              <a:defRPr/>
            </a:pPr>
            <a:r>
              <a:rPr lang="en-US" b="0" dirty="0">
                <a:solidFill>
                  <a:schemeClr val="tx1"/>
                </a:solidFill>
              </a:rPr>
              <a:t>Ti</a:t>
            </a:r>
            <a:r>
              <a:rPr lang="en-US" dirty="0">
                <a:solidFill>
                  <a:schemeClr val="tx1"/>
                </a:solidFill>
              </a:rPr>
              <a:t>p: Partial annuitization can be a tax-efficient way to create additional predictable income. If a beneficiary needs additional predictable income, this may be a good option.</a:t>
            </a:r>
          </a:p>
          <a:p>
            <a:pPr defTabSz="931752">
              <a:defRPr/>
            </a:pP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52">
              <a:defRPr/>
            </a:pPr>
            <a:r>
              <a:rPr lang="en-US" dirty="0">
                <a:solidFill>
                  <a:schemeClr val="tx1"/>
                </a:solidFill>
              </a:rPr>
              <a:t>Our first example was one of the simpler situations for annuity owners. Now, let’s consider some more complicated situations.</a:t>
            </a:r>
          </a:p>
          <a:p>
            <a:pPr lvl="0">
              <a:buNone/>
            </a:pPr>
            <a:endParaRPr lang="en-US" dirty="0">
              <a:solidFill>
                <a:schemeClr val="tx1"/>
              </a:solidFill>
            </a:endParaRPr>
          </a:p>
          <a:p>
            <a:pPr lvl="0">
              <a:buNone/>
            </a:pPr>
            <a:r>
              <a:rPr lang="en-US" dirty="0">
                <a:solidFill>
                  <a:schemeClr val="tx1"/>
                </a:solidFill>
              </a:rPr>
              <a:t>Charles and his wife Judith</a:t>
            </a:r>
            <a:r>
              <a:rPr lang="en-US" baseline="0" dirty="0">
                <a:solidFill>
                  <a:schemeClr val="tx1"/>
                </a:solidFill>
              </a:rPr>
              <a:t> </a:t>
            </a:r>
            <a:r>
              <a:rPr lang="en-US" dirty="0">
                <a:solidFill>
                  <a:schemeClr val="tx1"/>
                </a:solidFill>
              </a:rPr>
              <a:t>are joint owners of a nonqualified tax-deferred annuity that is purchased with after-tax dollars. They own the contract jointly, so if Charles becomes ill, Judith can act on his behalf. Charles is the sole</a:t>
            </a:r>
            <a:r>
              <a:rPr lang="en-US" baseline="0" dirty="0">
                <a:solidFill>
                  <a:schemeClr val="tx1"/>
                </a:solidFill>
              </a:rPr>
              <a:t> </a:t>
            </a:r>
            <a:r>
              <a:rPr lang="en-US" dirty="0">
                <a:solidFill>
                  <a:schemeClr val="tx1"/>
                </a:solidFill>
              </a:rPr>
              <a:t>annuitant.</a:t>
            </a:r>
          </a:p>
          <a:p>
            <a:pPr lvl="0">
              <a:buNone/>
            </a:pPr>
            <a:endParaRPr lang="en-US" dirty="0">
              <a:solidFill>
                <a:schemeClr val="tx1"/>
              </a:solidFill>
            </a:endParaRPr>
          </a:p>
          <a:p>
            <a:pPr lvl="0">
              <a:buNone/>
            </a:pPr>
            <a:r>
              <a:rPr lang="en-US" dirty="0">
                <a:solidFill>
                  <a:schemeClr val="tx1"/>
                </a:solidFill>
              </a:rPr>
              <a:t>Julie, Charles’s daughter from his first marriage, is the primary beneficiary. As Judith has her own assets, Charles wants Julie to receive the annuity proceeds upon his death.</a:t>
            </a:r>
          </a:p>
          <a:p>
            <a:pPr lvl="0">
              <a:buNone/>
            </a:pPr>
            <a:endParaRPr lang="en-US" dirty="0">
              <a:solidFill>
                <a:schemeClr val="tx1"/>
              </a:solidFill>
            </a:endParaRPr>
          </a:p>
          <a:p>
            <a:pPr lvl="0">
              <a:buNone/>
            </a:pPr>
            <a:r>
              <a:rPr lang="en-US" dirty="0">
                <a:solidFill>
                  <a:schemeClr val="tx1"/>
                </a:solidFill>
              </a:rPr>
              <a:t>Charles passes away. Will Julie receive the annuity proceeds?</a:t>
            </a:r>
          </a:p>
          <a:p>
            <a:pPr lvl="0">
              <a:buNone/>
            </a:pPr>
            <a:endParaRPr lang="en-US" dirty="0">
              <a:solidFill>
                <a:schemeClr val="tx1"/>
              </a:solidFill>
            </a:endParaRPr>
          </a:p>
          <a:p>
            <a:pPr lvl="0">
              <a:buNone/>
            </a:pP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Yes, Julie is the beneficiary of the contract.</a:t>
            </a:r>
          </a:p>
          <a:p>
            <a:pPr lvl="0">
              <a:buNone/>
            </a:pPr>
            <a:r>
              <a:rPr lang="en-US" dirty="0">
                <a:solidFill>
                  <a:schemeClr val="tx1"/>
                </a:solidFill>
              </a:rPr>
              <a:t>No, as joint owner, Judith will receive the proceeds.</a:t>
            </a:r>
          </a:p>
          <a:p>
            <a:pPr lvl="0">
              <a:buNone/>
            </a:pPr>
            <a:endParaRPr lang="en-US" dirty="0">
              <a:solidFill>
                <a:schemeClr val="tx1"/>
              </a:solidFill>
            </a:endParaRPr>
          </a:p>
          <a:p>
            <a:pPr lvl="0">
              <a:buNone/>
            </a:pP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14</a:t>
            </a:fld>
            <a:endParaRPr lang="en-US"/>
          </a:p>
        </p:txBody>
      </p:sp>
    </p:spTree>
    <p:extLst>
      <p:ext uri="{BB962C8B-B14F-4D97-AF65-F5344CB8AC3E}">
        <p14:creationId xmlns:p14="http://schemas.microsoft.com/office/powerpoint/2010/main" val="95162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 as joint owner, Judith will receive the proceeds.</a:t>
            </a:r>
          </a:p>
          <a:p>
            <a:pPr lvl="0">
              <a:buNone/>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bring in content and bullets]</a:t>
            </a:r>
          </a:p>
          <a:p>
            <a:pPr lvl="0">
              <a:buNone/>
            </a:pPr>
            <a:r>
              <a:rPr lang="en-US" sz="2400" dirty="0"/>
              <a:t>Order of succession is a legal term that is used to describe who is next in line to receive a benefit. Order of succession can be determined by state law, for example, the intestacy rules follow the common-law order of succession. Order of succession can also be described by contract, that is, the contract can give the specific “line” of succession for purposes of who is next.</a:t>
            </a:r>
          </a:p>
          <a:p>
            <a:pPr lvl="0">
              <a:buNone/>
            </a:pPr>
            <a:endParaRPr lang="en-US" sz="2400" dirty="0"/>
          </a:p>
          <a:p>
            <a:pPr defTabSz="913303">
              <a:defRPr/>
            </a:pPr>
            <a:r>
              <a:rPr lang="en-US" sz="2400" dirty="0"/>
              <a:t>Generally, in regards to an annuity, if there are joint owners, the surviving joint owner will be first in the order of succession. As you can see from our example, this contractual order of succession had unintended consequences.  Judith is the joint owner of the contract. At Charles’s death, Judith will become the sole owner of the annuity by continuing the contract and Julie receives nothing.</a:t>
            </a:r>
          </a:p>
          <a:p>
            <a:pPr lvl="0">
              <a:buNone/>
            </a:pPr>
            <a:endParaRPr lang="en-US" sz="2400" dirty="0"/>
          </a:p>
          <a:p>
            <a:pPr lvl="0">
              <a:buNone/>
            </a:pPr>
            <a:r>
              <a:rPr lang="en-US" sz="2400" dirty="0"/>
              <a:t>For NQDAs, the order of succession is typically determined by the contract, which may vary by company. Owners come before beneficiaries. For planning, it is important to consider both who owns the contract, and who should receive the assets at death. Note that Judith cannot disclaim, as she is an existing owner of the asset. If she gifts the asset to Julie, then taxes will be due, potentially including gift taxes.</a:t>
            </a:r>
          </a:p>
          <a:p>
            <a:pPr lvl="0">
              <a:buNone/>
            </a:pPr>
            <a:endParaRPr lang="en-US" sz="2400" dirty="0"/>
          </a:p>
          <a:p>
            <a:pPr marL="0" marR="0" indent="0" algn="l" defTabSz="931752"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Trap]</a:t>
            </a:r>
          </a:p>
          <a:p>
            <a:pPr defTabSz="931752">
              <a:defRPr/>
            </a:pPr>
            <a:r>
              <a:rPr lang="en-US" sz="2400" dirty="0"/>
              <a:t>Trap: The ownership and/or beneficiary designation—not the will or other documents—determines who gets the asset.</a:t>
            </a:r>
            <a:r>
              <a:rPr lang="en-US" sz="2400" baseline="0" dirty="0"/>
              <a:t> </a:t>
            </a:r>
            <a:r>
              <a:rPr lang="en-US" sz="2400" dirty="0"/>
              <a:t>So, if you have a beneficiary designation and a will that cover the same asset, the designation will win.  Remember there may be exceptions under state law for community property, forced share, IRA spousal waivers, and similar issues. </a:t>
            </a:r>
          </a:p>
          <a:p>
            <a:pPr lvl="0">
              <a:buNone/>
            </a:pPr>
            <a:endParaRPr lang="en-US" sz="2400" dirty="0"/>
          </a:p>
          <a:p>
            <a:pPr marL="0" marR="0" indent="0" algn="l" defTabSz="931752"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both Tips]</a:t>
            </a:r>
          </a:p>
          <a:p>
            <a:pPr defTabSz="931752">
              <a:defRPr/>
            </a:pPr>
            <a:r>
              <a:rPr lang="en-US" sz="2400" dirty="0"/>
              <a:t>Tip: Consider using a durable or springing POA to address incapacity. Part of any good plan is to address who will make decisions for an individual if that individual cannot make decisions for themselves.</a:t>
            </a:r>
          </a:p>
          <a:p>
            <a:pPr defTabSz="913303">
              <a:defRPr/>
            </a:pPr>
            <a:r>
              <a:rPr lang="en-US" sz="2400" dirty="0"/>
              <a:t>Tip: Review who will receive assets at death, and what they will receive.</a:t>
            </a:r>
          </a:p>
          <a:p>
            <a:pPr lvl="0">
              <a:buNone/>
            </a:pPr>
            <a:endParaRPr lang="en-US" sz="2400"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Liam has a nonqualified annuity that has doubled in value and will be a nice legacy for Kevin and Jenny, his two children. Liam wants to be sure that if either Kevin and/or Jenny pre-decease him, their surviving children, Liam’s grandchildren, will receive the funds. Liam does not want Kevin’s ex-wife to receive his legacy.</a:t>
            </a:r>
          </a:p>
          <a:p>
            <a:pPr lvl="0">
              <a:buNone/>
            </a:pPr>
            <a:endParaRPr lang="en-US" dirty="0">
              <a:solidFill>
                <a:schemeClr val="tx1"/>
              </a:solidFill>
            </a:endParaRPr>
          </a:p>
          <a:p>
            <a:pPr>
              <a:buNone/>
            </a:pPr>
            <a:r>
              <a:rPr lang="en-US" dirty="0">
                <a:solidFill>
                  <a:schemeClr val="tx1"/>
                </a:solidFill>
              </a:rPr>
              <a:t>To make sure this happens, Liam makes Kevin and Jenny the primary beneficiaries of his annuity contract, with the grandchildren named as contingents. Kevin dies in an accident shortly before Liam.</a:t>
            </a:r>
          </a:p>
          <a:p>
            <a:pPr lvl="0">
              <a:buNone/>
            </a:pPr>
            <a:endParaRPr lang="en-US" dirty="0">
              <a:solidFill>
                <a:schemeClr val="tx1"/>
              </a:solidFill>
            </a:endParaRPr>
          </a:p>
          <a:p>
            <a:pPr lvl="0">
              <a:buNone/>
            </a:pPr>
            <a:r>
              <a:rPr lang="en-US" dirty="0">
                <a:solidFill>
                  <a:schemeClr val="tx1"/>
                </a:solidFill>
              </a:rPr>
              <a:t>Will Kevin’s children receive their legacy?</a:t>
            </a:r>
          </a:p>
          <a:p>
            <a:pPr lvl="0">
              <a:buNone/>
            </a:pPr>
            <a:endParaRPr lang="en-US" dirty="0">
              <a:solidFill>
                <a:schemeClr val="tx1"/>
              </a:solidFill>
            </a:endParaRPr>
          </a:p>
          <a:p>
            <a:r>
              <a:rPr lang="en-US" dirty="0"/>
              <a:t>    </a:t>
            </a:r>
          </a:p>
        </p:txBody>
      </p:sp>
      <p:sp>
        <p:nvSpPr>
          <p:cNvPr id="4" name="Slide Number Placeholder 3"/>
          <p:cNvSpPr>
            <a:spLocks noGrp="1"/>
          </p:cNvSpPr>
          <p:nvPr>
            <p:ph type="sldNum" sz="quarter" idx="10"/>
          </p:nvPr>
        </p:nvSpPr>
        <p:spPr/>
        <p:txBody>
          <a:bodyPr/>
          <a:lstStyle/>
          <a:p>
            <a:fld id="{97FF3F54-E4F9-4018-83DB-0C9DCB63862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Yes, they are named as the contingent beneficiaries.</a:t>
            </a:r>
          </a:p>
          <a:p>
            <a:pPr lvl="0">
              <a:buNone/>
            </a:pPr>
            <a:r>
              <a:rPr lang="en-US" dirty="0">
                <a:solidFill>
                  <a:schemeClr val="tx1"/>
                </a:solidFill>
              </a:rPr>
              <a:t>No, like many contacts (and custodial accounts), the annuity contract distributes per capita.</a:t>
            </a:r>
          </a:p>
          <a:p>
            <a:pPr lvl="0">
              <a:buNone/>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17</a:t>
            </a:fld>
            <a:endParaRPr lang="en-US"/>
          </a:p>
        </p:txBody>
      </p:sp>
    </p:spTree>
    <p:extLst>
      <p:ext uri="{BB962C8B-B14F-4D97-AF65-F5344CB8AC3E}">
        <p14:creationId xmlns:p14="http://schemas.microsoft.com/office/powerpoint/2010/main" val="177579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like many contracts (and custodial accounts), the annuity contract distributes per capita.</a:t>
            </a:r>
          </a:p>
          <a:p>
            <a:endParaRPr lang="en-US" baseline="0" dirty="0">
              <a:solidFill>
                <a:schemeClr val="tx1"/>
              </a:solidFill>
            </a:endParaRPr>
          </a:p>
          <a:p>
            <a:r>
              <a:rPr lang="en-US" baseline="0" dirty="0">
                <a:solidFill>
                  <a:schemeClr val="tx1"/>
                </a:solidFill>
              </a:rPr>
              <a:t>Jenny will receive 100% of the annuity contract. </a:t>
            </a:r>
            <a:r>
              <a:rPr lang="en-US" dirty="0">
                <a:solidFill>
                  <a:schemeClr val="tx1"/>
                </a:solidFill>
              </a:rPr>
              <a:t>Sadly, Kevin’s children</a:t>
            </a:r>
            <a:r>
              <a:rPr lang="en-US" baseline="0" dirty="0">
                <a:solidFill>
                  <a:schemeClr val="tx1"/>
                </a:solidFill>
              </a:rPr>
              <a:t> will not receive any funds from the annuity. Why? The contract determines who will receive the assets per capita.</a:t>
            </a:r>
          </a:p>
          <a:p>
            <a:endParaRPr lang="en-US" baseline="0" dirty="0">
              <a:solidFill>
                <a:schemeClr val="tx1"/>
              </a:solidFill>
            </a:endParaRPr>
          </a:p>
          <a:p>
            <a:r>
              <a:rPr lang="en-US" baseline="0" dirty="0">
                <a:solidFill>
                  <a:schemeClr val="tx1"/>
                </a:solidFill>
              </a:rPr>
              <a:t>Per stirpes and per capita are terms that define how an account or contract will be distributed. </a:t>
            </a:r>
          </a:p>
          <a:p>
            <a:r>
              <a:rPr lang="en-US" baseline="0" dirty="0">
                <a:solidFill>
                  <a:schemeClr val="tx1"/>
                </a:solidFill>
              </a:rPr>
              <a:t>Per capita means “by the head,” which means by the individual. The assets will pass by the head count only to those named. As Jenny is the only “head” remaining, she will receive 100% of the annuity contract.</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Per Stirpes animation]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 stirpes is </a:t>
            </a:r>
            <a:r>
              <a:rPr lang="en-US" sz="1200" kern="1200" dirty="0" err="1">
                <a:solidFill>
                  <a:schemeClr val="tx1"/>
                </a:solidFill>
                <a:effectLst/>
                <a:latin typeface="+mn-lt"/>
                <a:ea typeface="+mn-ea"/>
                <a:cs typeface="+mn-cs"/>
              </a:rPr>
              <a:t>latin</a:t>
            </a:r>
            <a:r>
              <a:rPr lang="en-US" sz="1200" kern="1200" dirty="0">
                <a:solidFill>
                  <a:schemeClr val="tx1"/>
                </a:solidFill>
                <a:effectLst/>
                <a:latin typeface="+mn-lt"/>
                <a:ea typeface="+mn-ea"/>
                <a:cs typeface="+mn-cs"/>
              </a:rPr>
              <a:t> for “by the branch,” which means each family member down the blood line of succession will receive a share of the asset. That is, Kevin and Jenny were each entitled to a share if the contract provided for a per stirpes payout. As Kevin has died, his surviving children would have received his share.</a:t>
            </a:r>
          </a:p>
          <a:p>
            <a:endParaRPr lang="en-US" baseline="0" dirty="0">
              <a:solidFill>
                <a:schemeClr val="tx1"/>
              </a:solidFill>
            </a:endParaRPr>
          </a:p>
          <a:p>
            <a:endParaRPr lang="en-US" baseline="0"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Let’s change Liam’s facts a little bit. Let’s say Liam was given good information before he completed his beneficiary form, and he successfully completed his beneficiary form as follows:</a:t>
            </a:r>
          </a:p>
          <a:p>
            <a:endParaRPr lang="en-US" sz="1200" dirty="0"/>
          </a:p>
          <a:p>
            <a:pPr lvl="0">
              <a:buFont typeface="Arial" pitchFamily="34" charset="0"/>
              <a:buNone/>
            </a:pPr>
            <a:r>
              <a:rPr lang="en-US" sz="1200" i="1" dirty="0"/>
              <a:t>Primary: Kevin, 50%, and Jenny, 50%</a:t>
            </a:r>
          </a:p>
          <a:p>
            <a:pPr lvl="1">
              <a:buFont typeface="Arial" pitchFamily="34" charset="0"/>
              <a:buNone/>
            </a:pPr>
            <a:r>
              <a:rPr lang="en-US" sz="1200" i="1" dirty="0"/>
              <a:t>Contingent: If Kevin pre-deceases Liam, then Gilbert</a:t>
            </a:r>
            <a:r>
              <a:rPr lang="en-US" sz="1200" i="1" baseline="0" dirty="0"/>
              <a:t> receives</a:t>
            </a:r>
            <a:r>
              <a:rPr lang="en-US" sz="1200" i="1" dirty="0"/>
              <a:t> 50%, and Laura</a:t>
            </a:r>
            <a:r>
              <a:rPr lang="en-US" sz="1200" i="1" baseline="0" dirty="0"/>
              <a:t> receives</a:t>
            </a:r>
            <a:r>
              <a:rPr lang="en-US" sz="1200" i="1" dirty="0"/>
              <a:t> 50% of Kevin’s share.</a:t>
            </a:r>
          </a:p>
          <a:p>
            <a:pPr lvl="1">
              <a:buFont typeface="Arial" pitchFamily="34" charset="0"/>
              <a:buNone/>
            </a:pPr>
            <a:r>
              <a:rPr lang="en-US" sz="1200" i="1" dirty="0"/>
              <a:t>If Jenny pre-deceases Liam, Scott</a:t>
            </a:r>
            <a:r>
              <a:rPr lang="en-US" sz="1200" i="1" baseline="0" dirty="0"/>
              <a:t> receives</a:t>
            </a:r>
            <a:r>
              <a:rPr lang="en-US" sz="1200" i="1" dirty="0"/>
              <a:t> 100% of </a:t>
            </a:r>
            <a:r>
              <a:rPr lang="en-US" sz="1200" i="1"/>
              <a:t>her share.</a:t>
            </a:r>
            <a:endParaRPr lang="en-US" sz="1200" i="1" dirty="0"/>
          </a:p>
          <a:p>
            <a:pPr>
              <a:buNone/>
            </a:pPr>
            <a:endParaRPr lang="en-US" sz="1200" dirty="0"/>
          </a:p>
          <a:p>
            <a:pPr>
              <a:buNone/>
            </a:pPr>
            <a:r>
              <a:rPr lang="en-US" sz="1200" dirty="0"/>
              <a:t>Liam is confident</a:t>
            </a:r>
            <a:r>
              <a:rPr lang="en-US" sz="1200" baseline="0" dirty="0"/>
              <a:t> his grandchildren, and not their mother, Kevin’s ex-wife, will have the money.</a:t>
            </a:r>
            <a:endParaRPr lang="en-US" sz="1200" dirty="0"/>
          </a:p>
          <a:p>
            <a:pPr>
              <a:buNone/>
            </a:pPr>
            <a:endParaRPr lang="en-US" sz="1200" dirty="0"/>
          </a:p>
          <a:p>
            <a:pPr>
              <a:buNone/>
            </a:pPr>
            <a:r>
              <a:rPr lang="en-US" sz="1200" dirty="0"/>
              <a:t>Kevin still pre-deceases Liam, but now leaving Gilbert and Laura as properly designated contingent beneficiaries so that they receive their father’s share.</a:t>
            </a:r>
          </a:p>
          <a:p>
            <a:pPr>
              <a:buNone/>
            </a:pPr>
            <a:endParaRPr lang="en-US" sz="1200" dirty="0"/>
          </a:p>
          <a:p>
            <a:pPr>
              <a:buNone/>
            </a:pPr>
            <a:r>
              <a:rPr lang="en-US" sz="1200" dirty="0"/>
              <a:t>When Liam passes away, Gilbert is 19, and lives in a neighboring state. Laura is 12, and lives with her mother. Gilbert plans to use his funds to buy a sports car. Laura plans to invest most of her share, but will buy a new computer.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97FF3F54-E4F9-4018-83DB-0C9DCB63862E}" type="slidenum">
              <a:rPr lang="en-US" smtClean="0"/>
              <a:pPr/>
              <a:t>19</a:t>
            </a:fld>
            <a:endParaRPr lang="en-US"/>
          </a:p>
        </p:txBody>
      </p:sp>
    </p:spTree>
    <p:extLst>
      <p:ext uri="{BB962C8B-B14F-4D97-AF65-F5344CB8AC3E}">
        <p14:creationId xmlns:p14="http://schemas.microsoft.com/office/powerpoint/2010/main" val="114765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Will Gilbert and Laura be able to make their purchases?</a:t>
            </a:r>
          </a:p>
          <a:p>
            <a:pPr>
              <a:buNone/>
            </a:pPr>
            <a:endParaRPr lang="en-US" sz="1200" dirty="0"/>
          </a:p>
          <a:p>
            <a:pPr>
              <a:buNone/>
            </a:pPr>
            <a:r>
              <a:rPr lang="en-US" sz="1200" dirty="0"/>
              <a:t>Yes, the correct form was used, and Gilbert and Laura were properly named.</a:t>
            </a:r>
          </a:p>
          <a:p>
            <a:pPr>
              <a:buNone/>
            </a:pPr>
            <a:r>
              <a:rPr lang="en-US" sz="1200" dirty="0"/>
              <a:t>No, Gilbert will be able to purchase his sports car, but the state will appoint a conservator for Laura.</a:t>
            </a:r>
          </a:p>
          <a:p>
            <a:endParaRPr lang="en-US" baseline="0"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20</a:t>
            </a:fld>
            <a:endParaRPr lang="en-US"/>
          </a:p>
        </p:txBody>
      </p:sp>
    </p:spTree>
    <p:extLst>
      <p:ext uri="{BB962C8B-B14F-4D97-AF65-F5344CB8AC3E}">
        <p14:creationId xmlns:p14="http://schemas.microsoft.com/office/powerpoint/2010/main" val="176330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But first, let’s take a poll! You’ll need your phone for this, and throughout this hour to </a:t>
            </a:r>
            <a:r>
              <a:rPr lang="en-US" baseline="0"/>
              <a:t>answer questions, </a:t>
            </a:r>
            <a:r>
              <a:rPr lang="en-US" baseline="0" dirty="0"/>
              <a:t>so please get your phones out  now and let’s see what </a:t>
            </a:r>
            <a:r>
              <a:rPr lang="en-US" baseline="0"/>
              <a:t>you think!</a:t>
            </a: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3</a:t>
            </a:fld>
            <a:endParaRPr lang="en-US"/>
          </a:p>
        </p:txBody>
      </p:sp>
    </p:spTree>
    <p:extLst>
      <p:ext uri="{BB962C8B-B14F-4D97-AF65-F5344CB8AC3E}">
        <p14:creationId xmlns:p14="http://schemas.microsoft.com/office/powerpoint/2010/main" val="322560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Gilbert will be able to purchase his sports car, but the state will appoint a conservator for Laura.</a:t>
            </a:r>
          </a:p>
          <a:p>
            <a:pPr lvl="0">
              <a:buNone/>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pictures and Tip]</a:t>
            </a:r>
          </a:p>
          <a:p>
            <a:pPr lvl="0">
              <a:buNone/>
            </a:pPr>
            <a:r>
              <a:rPr lang="en-US" dirty="0">
                <a:solidFill>
                  <a:schemeClr val="tx1"/>
                </a:solidFill>
              </a:rPr>
              <a:t>Gilbert lives in a state where the age of majority is 18. He will receive his funds, and head off to the closest sports-car dealership.</a:t>
            </a:r>
          </a:p>
          <a:p>
            <a:pPr lvl="0">
              <a:buNone/>
            </a:pPr>
            <a:endParaRPr lang="en-US" dirty="0">
              <a:solidFill>
                <a:schemeClr val="tx1"/>
              </a:solidFill>
            </a:endParaRPr>
          </a:p>
          <a:p>
            <a:pPr lvl="0">
              <a:buNone/>
            </a:pPr>
            <a:r>
              <a:rPr lang="en-US" dirty="0">
                <a:solidFill>
                  <a:schemeClr val="tx1"/>
                </a:solidFill>
              </a:rPr>
              <a:t>Laura is in Liam’s state of residence, where the age of majority is 21. Laura cannot control assets until she reaches that age. The state appoints her mother, Kevin’s ex-spouse, as her conservator.</a:t>
            </a:r>
          </a:p>
          <a:p>
            <a:pPr lvl="0">
              <a:buNone/>
            </a:pPr>
            <a:endParaRPr lang="en-US" dirty="0">
              <a:solidFill>
                <a:schemeClr val="tx1"/>
              </a:solidFill>
            </a:endParaRPr>
          </a:p>
          <a:p>
            <a:pPr lvl="0">
              <a:buNone/>
            </a:pPr>
            <a:r>
              <a:rPr lang="en-US" dirty="0">
                <a:solidFill>
                  <a:schemeClr val="tx1"/>
                </a:solidFill>
              </a:rPr>
              <a:t>In this cautionary tale, Liam completed the form correctly, but was not familiar with the age of majority where Gilbert lived. Nor did he understand that the state would appoint a conservator for Laura, or that the conservator could be the very person he did not want to have any control of the funds.</a:t>
            </a:r>
          </a:p>
        </p:txBody>
      </p:sp>
      <p:sp>
        <p:nvSpPr>
          <p:cNvPr id="4" name="Slide Number Placeholder 3"/>
          <p:cNvSpPr>
            <a:spLocks noGrp="1"/>
          </p:cNvSpPr>
          <p:nvPr>
            <p:ph type="sldNum" sz="quarter" idx="10"/>
          </p:nvPr>
        </p:nvSpPr>
        <p:spPr/>
        <p:txBody>
          <a:bodyPr/>
          <a:lstStyle/>
          <a:p>
            <a:fld id="{97FF3F54-E4F9-4018-83DB-0C9DCB63862E}" type="slidenum">
              <a:rPr lang="en-US" smtClean="0"/>
              <a:pPr/>
              <a:t>21</a:t>
            </a:fld>
            <a:endParaRPr lang="en-US"/>
          </a:p>
        </p:txBody>
      </p:sp>
    </p:spTree>
    <p:extLst>
      <p:ext uri="{BB962C8B-B14F-4D97-AF65-F5344CB8AC3E}">
        <p14:creationId xmlns:p14="http://schemas.microsoft.com/office/powerpoint/2010/main" val="526139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So, let’s change Liam’s story</a:t>
            </a:r>
            <a:r>
              <a:rPr lang="en-US" baseline="0" dirty="0">
                <a:solidFill>
                  <a:schemeClr val="tx1"/>
                </a:solidFill>
              </a:rPr>
              <a:t> again just a bit and consider that </a:t>
            </a:r>
            <a:r>
              <a:rPr lang="en-US" dirty="0">
                <a:solidFill>
                  <a:schemeClr val="tx1"/>
                </a:solidFill>
              </a:rPr>
              <a:t>Liam lives many more years after his</a:t>
            </a:r>
            <a:r>
              <a:rPr lang="en-US" baseline="0" dirty="0">
                <a:solidFill>
                  <a:schemeClr val="tx1"/>
                </a:solidFill>
              </a:rPr>
              <a:t> son Kevin’s death</a:t>
            </a:r>
            <a:r>
              <a:rPr lang="en-US" dirty="0">
                <a:solidFill>
                  <a:schemeClr val="tx1"/>
                </a:solidFill>
              </a:rPr>
              <a:t>. By the time he dies, Gilbert and Laura are young adults, which is over the age of majority.</a:t>
            </a:r>
          </a:p>
          <a:p>
            <a:pPr lvl="0">
              <a:buNone/>
            </a:pPr>
            <a:endParaRPr lang="en-US" dirty="0">
              <a:solidFill>
                <a:schemeClr val="tx1"/>
              </a:solidFill>
            </a:endParaRPr>
          </a:p>
          <a:p>
            <a:pPr lvl="0">
              <a:buNone/>
            </a:pPr>
            <a:r>
              <a:rPr lang="en-US" dirty="0">
                <a:solidFill>
                  <a:schemeClr val="tx1"/>
                </a:solidFill>
              </a:rPr>
              <a:t>Gilbert is a successful electrician with his own business. Laura is not quite as mature, although Liam feels that over time she will become financially responsible.</a:t>
            </a:r>
          </a:p>
        </p:txBody>
      </p:sp>
      <p:sp>
        <p:nvSpPr>
          <p:cNvPr id="4" name="Slide Number Placeholder 3"/>
          <p:cNvSpPr>
            <a:spLocks noGrp="1"/>
          </p:cNvSpPr>
          <p:nvPr>
            <p:ph type="sldNum" sz="quarter" idx="10"/>
          </p:nvPr>
        </p:nvSpPr>
        <p:spPr/>
        <p:txBody>
          <a:bodyPr/>
          <a:lstStyle/>
          <a:p>
            <a:fld id="{97FF3F54-E4F9-4018-83DB-0C9DCB63862E}" type="slidenum">
              <a:rPr lang="en-US" smtClean="0"/>
              <a:pPr/>
              <a:t>22</a:t>
            </a:fld>
            <a:endParaRPr lang="en-US"/>
          </a:p>
        </p:txBody>
      </p:sp>
    </p:spTree>
    <p:extLst>
      <p:ext uri="{BB962C8B-B14F-4D97-AF65-F5344CB8AC3E}">
        <p14:creationId xmlns:p14="http://schemas.microsoft.com/office/powerpoint/2010/main" val="227550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Can Liam control how his grandchildren receive their inheritances without using a trust?</a:t>
            </a:r>
          </a:p>
          <a:p>
            <a:pPr lvl="0">
              <a:buNone/>
            </a:pPr>
            <a:endParaRPr lang="en-US" dirty="0">
              <a:solidFill>
                <a:schemeClr val="tx1"/>
              </a:solidFill>
            </a:endParaRPr>
          </a:p>
          <a:p>
            <a:pPr lvl="0">
              <a:buNone/>
            </a:pPr>
            <a:r>
              <a:rPr lang="en-US" dirty="0">
                <a:solidFill>
                  <a:schemeClr val="tx1"/>
                </a:solidFill>
              </a:rPr>
              <a:t>Yes, Liam can use a predetermined beneficiary payout option.</a:t>
            </a:r>
          </a:p>
          <a:p>
            <a:pPr lvl="0">
              <a:buNone/>
            </a:pPr>
            <a:r>
              <a:rPr lang="en-US" dirty="0">
                <a:solidFill>
                  <a:schemeClr val="tx1"/>
                </a:solidFill>
              </a:rPr>
              <a:t>No, Liam has to use a trust.</a:t>
            </a:r>
          </a:p>
          <a:p>
            <a:pPr lvl="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7FF3F54-E4F9-4018-83DB-0C9DCB63862E}" type="slidenum">
              <a:rPr lang="en-US" smtClean="0"/>
              <a:pPr/>
              <a:t>23</a:t>
            </a:fld>
            <a:endParaRPr lang="en-US"/>
          </a:p>
        </p:txBody>
      </p:sp>
    </p:spTree>
    <p:extLst>
      <p:ext uri="{BB962C8B-B14F-4D97-AF65-F5344CB8AC3E}">
        <p14:creationId xmlns:p14="http://schemas.microsoft.com/office/powerpoint/2010/main" val="125415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Yes, Liam can use a predetermined beneficiary payou</a:t>
            </a:r>
            <a:r>
              <a:rPr lang="en-US" baseline="0" dirty="0">
                <a:solidFill>
                  <a:schemeClr val="tx1"/>
                </a:solidFill>
              </a:rPr>
              <a:t>t option</a:t>
            </a:r>
            <a:r>
              <a:rPr lang="en-US" dirty="0">
                <a:solidFill>
                  <a:schemeClr val="tx1"/>
                </a:solidFill>
              </a:rPr>
              <a:t> and control how his two grandchildren receive their annuity inheritances.</a:t>
            </a:r>
          </a:p>
          <a:p>
            <a:pPr lvl="0">
              <a:buNone/>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content and bullets]</a:t>
            </a:r>
          </a:p>
          <a:p>
            <a:pPr lvl="0">
              <a:buNone/>
            </a:pPr>
            <a:r>
              <a:rPr lang="en-US" dirty="0">
                <a:solidFill>
                  <a:schemeClr val="tx1"/>
                </a:solidFill>
              </a:rPr>
              <a:t>Sometimes called a “forced stretch,” a pre-determined beneficiary payout option can be an effective way to control how beneficiaries receive their funds. Not all carriers offer this option. If they do, each year the beneficiary will receive a payment based on the choice made by the contract owner. In this case, Liam could decide that Gilbert can have full access to the funds, and Gilbert can decide whether to take the funds over his fixed life expectancy at Liam’s death, or sooner. Laura would be forced to take the funds over her fixed life expectancy at Liam’s death. If Liam wanted, he could allow her access to the funds at a specific age. For example, Laura could be required to take the funds over her fixed life expectancy until age 40, at which point she would have access to the funds.</a:t>
            </a:r>
          </a:p>
          <a:p>
            <a:pPr lvl="0">
              <a:buNone/>
            </a:pPr>
            <a:endParaRPr lang="en-US" dirty="0">
              <a:solidFill>
                <a:schemeClr val="tx1"/>
              </a:solidFill>
            </a:endParaRPr>
          </a:p>
          <a:p>
            <a:pPr lvl="0">
              <a:buNone/>
            </a:pPr>
            <a:r>
              <a:rPr lang="en-US" dirty="0">
                <a:solidFill>
                  <a:schemeClr val="tx1"/>
                </a:solidFill>
              </a:rPr>
              <a:t>Predetermined beneficiary payout options:</a:t>
            </a:r>
          </a:p>
          <a:p>
            <a:pPr marL="171450" indent="-171450">
              <a:buFont typeface="Arial" panose="020B0604020202020204" pitchFamily="34" charset="0"/>
              <a:buChar char="•"/>
            </a:pPr>
            <a:r>
              <a:rPr lang="en-US" sz="1100" dirty="0"/>
              <a:t>Lump sum</a:t>
            </a:r>
          </a:p>
          <a:p>
            <a:pPr marL="171450" indent="-171450">
              <a:buFont typeface="Arial" panose="020B0604020202020204" pitchFamily="34" charset="0"/>
              <a:buChar char="•"/>
            </a:pPr>
            <a:r>
              <a:rPr lang="en-US" sz="1100" dirty="0"/>
              <a:t>Annuity payout</a:t>
            </a:r>
          </a:p>
          <a:p>
            <a:pPr marL="171450" indent="-171450">
              <a:buFont typeface="Arial" panose="020B0604020202020204" pitchFamily="34" charset="0"/>
              <a:buChar char="•"/>
            </a:pPr>
            <a:r>
              <a:rPr lang="en-US" sz="1100" dirty="0"/>
              <a:t>Scheduled payout options</a:t>
            </a:r>
          </a:p>
          <a:p>
            <a:pPr marL="171450" indent="-171450">
              <a:buFont typeface="Arial" panose="020B0604020202020204" pitchFamily="34" charset="0"/>
              <a:buChar char="•"/>
            </a:pPr>
            <a:r>
              <a:rPr lang="en-US" sz="1100" dirty="0"/>
              <a:t>Or a combo of several options</a:t>
            </a:r>
          </a:p>
          <a:p>
            <a:pPr>
              <a:buNone/>
            </a:pPr>
            <a:endParaRPr lang="en-US" sz="1100" dirty="0"/>
          </a:p>
          <a:p>
            <a:pPr>
              <a:buNone/>
            </a:pPr>
            <a:r>
              <a:rPr lang="en-US" sz="1100" dirty="0"/>
              <a:t>Also, the owner can choose a different option for each beneficiary.</a:t>
            </a:r>
          </a:p>
        </p:txBody>
      </p:sp>
      <p:sp>
        <p:nvSpPr>
          <p:cNvPr id="4" name="Slide Number Placeholder 3"/>
          <p:cNvSpPr>
            <a:spLocks noGrp="1"/>
          </p:cNvSpPr>
          <p:nvPr>
            <p:ph type="sldNum" sz="quarter" idx="10"/>
          </p:nvPr>
        </p:nvSpPr>
        <p:spPr/>
        <p:txBody>
          <a:bodyPr/>
          <a:lstStyle/>
          <a:p>
            <a:fld id="{97FF3F54-E4F9-4018-83DB-0C9DCB63862E}" type="slidenum">
              <a:rPr lang="en-US" smtClean="0"/>
              <a:pPr/>
              <a:t>24</a:t>
            </a:fld>
            <a:endParaRPr lang="en-US"/>
          </a:p>
        </p:txBody>
      </p:sp>
    </p:spTree>
    <p:extLst>
      <p:ext uri="{BB962C8B-B14F-4D97-AF65-F5344CB8AC3E}">
        <p14:creationId xmlns:p14="http://schemas.microsoft.com/office/powerpoint/2010/main" val="152132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Mary wants to treat Michael and Jessica, her two children, equally. Her traditional IRA and brokerage account are each worth $300,000. Mary believes the most</a:t>
            </a:r>
            <a:r>
              <a:rPr lang="en-US" baseline="0" dirty="0">
                <a:solidFill>
                  <a:schemeClr val="tx1"/>
                </a:solidFill>
              </a:rPr>
              <a:t> fair way to leave her assets is to leave </a:t>
            </a:r>
            <a:r>
              <a:rPr lang="en-US" dirty="0">
                <a:solidFill>
                  <a:schemeClr val="tx1"/>
                </a:solidFill>
              </a:rPr>
              <a:t>50% of each account to each child.</a:t>
            </a:r>
          </a:p>
          <a:p>
            <a:pPr lvl="0">
              <a:buNone/>
            </a:pPr>
            <a:endParaRPr lang="en-US" dirty="0">
              <a:solidFill>
                <a:schemeClr val="tx1"/>
              </a:solidFill>
            </a:endParaRPr>
          </a:p>
          <a:p>
            <a:pPr lvl="0">
              <a:buNone/>
            </a:pPr>
            <a:r>
              <a:rPr lang="en-US" dirty="0">
                <a:solidFill>
                  <a:schemeClr val="tx1"/>
                </a:solidFill>
              </a:rPr>
              <a:t>Michael chose to teach in a rural district. He lives on his modest teacher’s salary,</a:t>
            </a:r>
            <a:r>
              <a:rPr lang="en-US" baseline="0" dirty="0">
                <a:solidFill>
                  <a:schemeClr val="tx1"/>
                </a:solidFill>
              </a:rPr>
              <a:t> which means his tax bill is low. </a:t>
            </a:r>
            <a:r>
              <a:rPr lang="en-US" dirty="0">
                <a:solidFill>
                  <a:schemeClr val="tx1"/>
                </a:solidFill>
              </a:rPr>
              <a:t>Jessica is a successful business owner and often complains about her tax bill. Her</a:t>
            </a:r>
            <a:r>
              <a:rPr lang="en-US" baseline="0" dirty="0">
                <a:solidFill>
                  <a:schemeClr val="tx1"/>
                </a:solidFill>
              </a:rPr>
              <a:t> effective tax rate is high.</a:t>
            </a:r>
          </a:p>
          <a:p>
            <a:pPr lvl="0">
              <a:buNone/>
            </a:pP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Will Michael and Jessica each receive the same amount?</a:t>
            </a:r>
          </a:p>
          <a:p>
            <a:pPr lvl="0">
              <a:buNone/>
            </a:pPr>
            <a:endParaRPr lang="en-US" dirty="0">
              <a:solidFill>
                <a:schemeClr val="tx1"/>
              </a:solidFill>
            </a:endParaRPr>
          </a:p>
          <a:p>
            <a:pPr lvl="0">
              <a:buNone/>
            </a:pPr>
            <a:r>
              <a:rPr lang="en-US" dirty="0">
                <a:solidFill>
                  <a:schemeClr val="tx1"/>
                </a:solidFill>
              </a:rPr>
              <a:t>Yes, each child will receive 50% of each account.</a:t>
            </a:r>
          </a:p>
          <a:p>
            <a:pPr lvl="0">
              <a:buNone/>
            </a:pPr>
            <a:r>
              <a:rPr lang="en-US" dirty="0">
                <a:solidFill>
                  <a:schemeClr val="tx1"/>
                </a:solidFill>
              </a:rPr>
              <a:t>No, as each child’s circumstances are different.</a:t>
            </a:r>
          </a:p>
          <a:p>
            <a:pPr lvl="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7FF3F54-E4F9-4018-83DB-0C9DCB63862E}" type="slidenum">
              <a:rPr lang="en-US" smtClean="0"/>
              <a:pPr/>
              <a:t>26</a:t>
            </a:fld>
            <a:endParaRPr lang="en-US"/>
          </a:p>
        </p:txBody>
      </p:sp>
    </p:spTree>
    <p:extLst>
      <p:ext uri="{BB962C8B-B14F-4D97-AF65-F5344CB8AC3E}">
        <p14:creationId xmlns:p14="http://schemas.microsoft.com/office/powerpoint/2010/main" val="967481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as each child’s circumstances are different.</a:t>
            </a:r>
          </a:p>
          <a:p>
            <a:pPr lvl="0">
              <a:buNone/>
            </a:pPr>
            <a:endParaRPr lang="en-US" b="1" dirty="0">
              <a:solidFill>
                <a:schemeClr val="tx1"/>
              </a:solidFill>
            </a:endParaRPr>
          </a:p>
          <a:p>
            <a:pPr lvl="0">
              <a:buNone/>
            </a:pPr>
            <a:r>
              <a:rPr lang="en-US" dirty="0">
                <a:solidFill>
                  <a:schemeClr val="tx1"/>
                </a:solidFill>
              </a:rPr>
              <a:t>Unfortunately, Michael and Jessica are likely to have very different inheritances.</a:t>
            </a:r>
            <a:r>
              <a:rPr lang="en-US" baseline="0" dirty="0">
                <a:solidFill>
                  <a:schemeClr val="tx1"/>
                </a:solidFill>
              </a:rPr>
              <a:t> </a:t>
            </a:r>
            <a:r>
              <a:rPr lang="en-US" dirty="0">
                <a:solidFill>
                  <a:schemeClr val="tx1"/>
                </a:solidFill>
              </a:rPr>
              <a:t>Why? Their different circumstances mean they will have very different tax bills.</a:t>
            </a:r>
          </a:p>
          <a:p>
            <a:pPr lvl="0">
              <a:buNone/>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Tax Effect]</a:t>
            </a:r>
          </a:p>
          <a:p>
            <a:pPr lvl="0">
              <a:buNone/>
            </a:pPr>
            <a:r>
              <a:rPr lang="en-US" dirty="0">
                <a:solidFill>
                  <a:schemeClr val="tx1"/>
                </a:solidFill>
              </a:rPr>
              <a:t>Let’s consider how taxes might affect Michael and Jessica.</a:t>
            </a:r>
          </a:p>
          <a:p>
            <a:pPr marL="628650" lvl="1" indent="-171450">
              <a:buFont typeface="Arial" panose="020B0604020202020204" pitchFamily="34" charset="0"/>
              <a:buChar char="•"/>
            </a:pPr>
            <a:r>
              <a:rPr lang="en-US" dirty="0">
                <a:solidFill>
                  <a:schemeClr val="tx1"/>
                </a:solidFill>
              </a:rPr>
              <a:t>The</a:t>
            </a:r>
            <a:r>
              <a:rPr lang="en-US" baseline="0" dirty="0">
                <a:solidFill>
                  <a:schemeClr val="tx1"/>
                </a:solidFill>
              </a:rPr>
              <a:t> traditional IRA produces ordinary income. As Michael and Jessica are beneficiaries, they will have to take payments from the account. For Michael, this will have limited effect. For Jessica, it will mean a higher tax bill. She will keep less of each inherited dollar.</a:t>
            </a:r>
          </a:p>
          <a:p>
            <a:pPr marL="628650" lvl="1" indent="-171450">
              <a:buFont typeface="Arial" panose="020B0604020202020204" pitchFamily="34" charset="0"/>
              <a:buChar char="•"/>
            </a:pPr>
            <a:r>
              <a:rPr lang="en-US" dirty="0">
                <a:solidFill>
                  <a:schemeClr val="tx1"/>
                </a:solidFill>
              </a:rPr>
              <a:t>The</a:t>
            </a:r>
            <a:r>
              <a:rPr lang="en-US" baseline="0" dirty="0">
                <a:solidFill>
                  <a:schemeClr val="tx1"/>
                </a:solidFill>
              </a:rPr>
              <a:t> b</a:t>
            </a:r>
            <a:r>
              <a:rPr lang="en-US" dirty="0">
                <a:solidFill>
                  <a:schemeClr val="tx1"/>
                </a:solidFill>
              </a:rPr>
              <a:t>rokerage account receives a step-up in basis. This</a:t>
            </a:r>
            <a:r>
              <a:rPr lang="en-US" baseline="0" dirty="0">
                <a:solidFill>
                  <a:schemeClr val="tx1"/>
                </a:solidFill>
              </a:rPr>
              <a:t> reduces the tax effect if assets are sold. For Jessica, this is a significantly more important benefit.</a:t>
            </a:r>
            <a:endParaRPr lang="en-US" dirty="0">
              <a:solidFill>
                <a:schemeClr val="tx1"/>
              </a:solidFill>
            </a:endParaRPr>
          </a:p>
          <a:p>
            <a:pPr lvl="0">
              <a:buFont typeface="Arial" pitchFamily="34" charset="0"/>
              <a:buNone/>
            </a:pPr>
            <a:endParaRPr lang="en-US" dirty="0">
              <a:solidFill>
                <a:schemeClr val="tx1"/>
              </a:solidFill>
            </a:endParaRPr>
          </a:p>
          <a:p>
            <a:pPr lvl="0">
              <a:buNone/>
            </a:pPr>
            <a:r>
              <a:rPr lang="en-US" dirty="0">
                <a:solidFill>
                  <a:schemeClr val="tx1"/>
                </a:solidFill>
              </a:rPr>
              <a:t>Mary decides to adjust the percentages in each account. Michael will receive most of the traditional IRA, and Jessica will receive most of the brokerage account.</a:t>
            </a:r>
          </a:p>
          <a:p>
            <a:pPr lvl="0">
              <a:buNone/>
            </a:pPr>
            <a:endParaRPr lang="en-US" dirty="0">
              <a:solidFill>
                <a:schemeClr val="tx1"/>
              </a:solidFill>
            </a:endParaRPr>
          </a:p>
          <a:p>
            <a:pPr lvl="0">
              <a:buNone/>
            </a:pPr>
            <a:r>
              <a:rPr lang="en-US" dirty="0">
                <a:solidFill>
                  <a:schemeClr val="tx1"/>
                </a:solidFill>
              </a:rPr>
              <a:t>Michael and Jessica will benefit from Mary considering their circumstances.</a:t>
            </a:r>
          </a:p>
          <a:p>
            <a:pPr lvl="0">
              <a:buNone/>
            </a:pPr>
            <a:endParaRPr lang="en-US" dirty="0">
              <a:solidFill>
                <a:schemeClr val="tx1"/>
              </a:solidFill>
            </a:endParaRPr>
          </a:p>
          <a:p>
            <a:pPr lvl="0">
              <a:buNone/>
            </a:pPr>
            <a:r>
              <a:rPr lang="en-US" dirty="0">
                <a:solidFill>
                  <a:schemeClr val="tx1"/>
                </a:solidFill>
              </a:rPr>
              <a:t>Mary can adjust the percentages if her children’s circumstances change.</a:t>
            </a:r>
          </a:p>
          <a:p>
            <a:pPr lvl="0">
              <a:buFont typeface="Arial" pitchFamily="34" charset="0"/>
              <a:buNone/>
            </a:pPr>
            <a:endParaRPr lang="en-US" dirty="0">
              <a:solidFill>
                <a:schemeClr val="tx1"/>
              </a:solidFill>
            </a:endParaRPr>
          </a:p>
          <a:p>
            <a:pPr lvl="1">
              <a:buFont typeface="Arial" pitchFamily="34" charset="0"/>
              <a:buChar char="•"/>
            </a:pPr>
            <a:endParaRPr lang="en-US" dirty="0">
              <a:solidFill>
                <a:schemeClr val="tx1"/>
              </a:solidFill>
            </a:endParaRPr>
          </a:p>
          <a:p>
            <a:pPr lvl="1">
              <a:buFont typeface="Arial" pitchFamily="34" charset="0"/>
              <a:buChar char="•"/>
            </a:pPr>
            <a:endParaRPr lang="en-US" dirty="0">
              <a:solidFill>
                <a:schemeClr val="tx1"/>
              </a:solidFill>
            </a:endParaRPr>
          </a:p>
          <a:p>
            <a:pPr lvl="0">
              <a:buNone/>
            </a:pPr>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dirty="0">
                <a:solidFill>
                  <a:schemeClr val="tx1"/>
                </a:solidFill>
              </a:rPr>
              <a:t>Meet Sam and Sara, a couple in their late 50s. They are doing some planning and wonder if they even need to go through the trouble and expense of having a will.</a:t>
            </a:r>
          </a:p>
          <a:p>
            <a:pPr>
              <a:buNone/>
            </a:pPr>
            <a:endParaRPr lang="en-US" dirty="0">
              <a:solidFill>
                <a:schemeClr val="tx1"/>
              </a:solidFill>
            </a:endParaRPr>
          </a:p>
          <a:p>
            <a:pPr>
              <a:buNone/>
            </a:pPr>
            <a:r>
              <a:rPr lang="en-US" dirty="0">
                <a:solidFill>
                  <a:schemeClr val="tx1"/>
                </a:solidFill>
              </a:rPr>
              <a:t>They have the following assets:</a:t>
            </a:r>
          </a:p>
          <a:p>
            <a:pPr marL="628650" lvl="1" indent="-171450">
              <a:buFont typeface="Arial" panose="020B0604020202020204" pitchFamily="34" charset="0"/>
              <a:buChar char="•"/>
            </a:pPr>
            <a:r>
              <a:rPr lang="en-US" dirty="0"/>
              <a:t>Traditional IRAs</a:t>
            </a:r>
          </a:p>
          <a:p>
            <a:pPr marL="1085850" lvl="2" indent="-171450">
              <a:buFont typeface="Arial" panose="020B0604020202020204" pitchFamily="34" charset="0"/>
              <a:buChar char="•"/>
            </a:pPr>
            <a:r>
              <a:rPr lang="en-US" dirty="0"/>
              <a:t>Primary beneficiary: Each other</a:t>
            </a:r>
          </a:p>
          <a:p>
            <a:pPr marL="1085850" lvl="2" indent="-171450">
              <a:buFont typeface="Arial" panose="020B0604020202020204" pitchFamily="34" charset="0"/>
              <a:buChar char="•"/>
            </a:pPr>
            <a:r>
              <a:rPr lang="en-US" dirty="0"/>
              <a:t>Contingent beneficiary: Charity</a:t>
            </a:r>
          </a:p>
          <a:p>
            <a:pPr marL="628650" lvl="1" indent="-171450">
              <a:buFont typeface="Arial" panose="020B0604020202020204" pitchFamily="34" charset="0"/>
              <a:buChar char="•"/>
            </a:pPr>
            <a:r>
              <a:rPr lang="en-US" dirty="0"/>
              <a:t>Bank account, joint with rights of survivorship</a:t>
            </a:r>
          </a:p>
          <a:p>
            <a:pPr marL="628650" lvl="1" indent="-171450">
              <a:buFont typeface="Arial" panose="020B0604020202020204" pitchFamily="34" charset="0"/>
              <a:buChar char="•"/>
            </a:pPr>
            <a:r>
              <a:rPr lang="en-US" dirty="0"/>
              <a:t>Two Bank accounts, individually owned</a:t>
            </a:r>
          </a:p>
          <a:p>
            <a:pPr marL="1085850" lvl="2" indent="-171450">
              <a:buFont typeface="Arial" panose="020B0604020202020204" pitchFamily="34" charset="0"/>
              <a:buChar char="•"/>
            </a:pPr>
            <a:r>
              <a:rPr lang="en-US" dirty="0"/>
              <a:t>POD to each other</a:t>
            </a:r>
          </a:p>
          <a:p>
            <a:pPr marL="628650" lvl="1" indent="-171450">
              <a:buFont typeface="Arial" panose="020B0604020202020204" pitchFamily="34" charset="0"/>
              <a:buChar char="•"/>
            </a:pPr>
            <a:r>
              <a:rPr lang="en-US" dirty="0"/>
              <a:t>Two cars, owned joint with rights of survivorship</a:t>
            </a:r>
          </a:p>
          <a:p>
            <a:pPr marL="628650" lvl="1" indent="-171450">
              <a:buFont typeface="Arial" panose="020B0604020202020204" pitchFamily="34" charset="0"/>
              <a:buChar char="•"/>
            </a:pPr>
            <a:r>
              <a:rPr lang="en-US" dirty="0"/>
              <a:t>House, owned joint with rights of survivorship</a:t>
            </a:r>
          </a:p>
          <a:p>
            <a:pPr>
              <a:buNone/>
            </a:pPr>
            <a:endParaRPr lang="en-US" dirty="0">
              <a:solidFill>
                <a:schemeClr val="tx1"/>
              </a:solidFill>
            </a:endParaRPr>
          </a:p>
          <a:p>
            <a:pPr>
              <a:buNone/>
            </a:pPr>
            <a:r>
              <a:rPr lang="en-US" dirty="0">
                <a:solidFill>
                  <a:schemeClr val="tx1"/>
                </a:solidFill>
              </a:rPr>
              <a:t>They know that when the first one dies, everything will go to the spouse. They don’t have any children, and plan to leave whatever is left to charity.</a:t>
            </a:r>
          </a:p>
          <a:p>
            <a:pPr>
              <a:buNone/>
            </a:pPr>
            <a:endParaRPr lang="en-US" dirty="0">
              <a:solidFill>
                <a:schemeClr val="tx1"/>
              </a:solidFill>
            </a:endParaRPr>
          </a:p>
          <a:p>
            <a:pPr>
              <a:buNone/>
            </a:pPr>
            <a:r>
              <a:rPr lang="en-US" dirty="0">
                <a:solidFill>
                  <a:schemeClr val="tx1"/>
                </a:solidFill>
              </a:rPr>
              <a:t>They are not “wealthy,” but do have a comfortable lifestyle. Their house reflects their interest in art and travel, and is nicely appointed. They even have a painting from an up-and-coming artist that is their “big win.”</a:t>
            </a:r>
          </a:p>
          <a:p>
            <a:endParaRPr lang="en-US" dirty="0">
              <a:solidFill>
                <a:schemeClr val="tx1"/>
              </a:solidFill>
            </a:endParaRPr>
          </a:p>
          <a:p>
            <a:r>
              <a:rPr lang="en-US" dirty="0">
                <a:solidFill>
                  <a:schemeClr val="tx1"/>
                </a:solidFill>
              </a:rPr>
              <a:t>Sam</a:t>
            </a:r>
            <a:r>
              <a:rPr lang="en-US" baseline="0" dirty="0">
                <a:solidFill>
                  <a:schemeClr val="tx1"/>
                </a:solidFill>
              </a:rPr>
              <a:t> and Sara are familiar with the various ways that assets transfer. They own most assets jointly. They have named each other the beneficiary of their traditional IRAs and individual bank accounts. They have named charities as the contingent beneficiaries.</a:t>
            </a:r>
          </a:p>
          <a:p>
            <a:endParaRPr lang="en-US" baseline="0" dirty="0">
              <a:solidFill>
                <a:schemeClr val="tx1"/>
              </a:solidFill>
            </a:endParaRPr>
          </a:p>
          <a:p>
            <a:r>
              <a:rPr lang="en-US" baseline="0" dirty="0">
                <a:solidFill>
                  <a:schemeClr val="tx1"/>
                </a:solidFill>
              </a:rPr>
              <a:t>They are confident that they don’t need a will at this point. </a:t>
            </a:r>
          </a:p>
          <a:p>
            <a:endParaRPr lang="en-US" baseline="0" dirty="0">
              <a:solidFill>
                <a:schemeClr val="tx1"/>
              </a:solidFill>
            </a:endParaRPr>
          </a:p>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97FF3F54-E4F9-4018-83DB-0C9DCB63862E}" type="slidenum">
              <a:rPr lang="en-US" smtClean="0"/>
              <a:pPr/>
              <a:t>28</a:t>
            </a:fld>
            <a:endParaRPr lang="en-US"/>
          </a:p>
        </p:txBody>
      </p:sp>
    </p:spTree>
    <p:extLst>
      <p:ext uri="{BB962C8B-B14F-4D97-AF65-F5344CB8AC3E}">
        <p14:creationId xmlns:p14="http://schemas.microsoft.com/office/powerpoint/2010/main" val="46339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When the first one dies, will the survivor receive all the assets without going through probate?</a:t>
            </a:r>
          </a:p>
          <a:p>
            <a:endParaRPr lang="en-US" baseline="0" dirty="0">
              <a:solidFill>
                <a:schemeClr val="tx1"/>
              </a:solidFill>
            </a:endParaRPr>
          </a:p>
          <a:p>
            <a:pPr>
              <a:buNone/>
            </a:pPr>
            <a:r>
              <a:rPr lang="en-US" dirty="0"/>
              <a:t>Yes, they have properly designated the beneficiaries to the accounts.</a:t>
            </a:r>
          </a:p>
          <a:p>
            <a:pPr>
              <a:buNone/>
            </a:pPr>
            <a:r>
              <a:rPr lang="en-US" dirty="0"/>
              <a:t>No, they missed some assets.</a:t>
            </a:r>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29</a:t>
            </a:fld>
            <a:endParaRPr lang="en-US"/>
          </a:p>
        </p:txBody>
      </p:sp>
    </p:spTree>
    <p:extLst>
      <p:ext uri="{BB962C8B-B14F-4D97-AF65-F5344CB8AC3E}">
        <p14:creationId xmlns:p14="http://schemas.microsoft.com/office/powerpoint/2010/main" val="31354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 they missed some assets.</a:t>
            </a:r>
          </a:p>
          <a:p>
            <a:endParaRPr lang="en-US"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pictures of assets]</a:t>
            </a:r>
          </a:p>
          <a:p>
            <a:r>
              <a:rPr lang="en-US" baseline="0" dirty="0">
                <a:solidFill>
                  <a:schemeClr val="tx1"/>
                </a:solidFill>
              </a:rPr>
              <a:t>Let’s consider how each asset will pass when the first one dies. The traditional IRAs will pass to the named beneficiary, which is the surviving spouse. The bank account held jointly with rights will automatically pass to the joint owner, as will the cars and house, both jointly owned. If the bank accounts have proper TOD/POD designations, those will pass without probate as well.</a:t>
            </a:r>
          </a:p>
          <a:p>
            <a:endParaRPr lang="en-US" baseline="0" dirty="0">
              <a:solidFill>
                <a:schemeClr val="tx1"/>
              </a:solidFill>
            </a:endParaRPr>
          </a:p>
          <a:p>
            <a:r>
              <a:rPr lang="en-US" baseline="0" dirty="0">
                <a:solidFill>
                  <a:schemeClr val="tx1"/>
                </a:solidFill>
              </a:rPr>
              <a:t>The house will automatically pass to the survivor of the two. Unfortunately, all the items IN the house will be part of the estate. They do not pass automatically with the house. As there is no will, they will fall under the intestacy statute. Intestacy law is state-governed. The state tells you how your assets will pass down your blood line. The down-side of intestacy is that you have to go to probate, which may not be according to your intentions, so proper planning is key. </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to fly in Tip]</a:t>
            </a:r>
          </a:p>
          <a:p>
            <a:r>
              <a:rPr lang="en-US" baseline="0" dirty="0">
                <a:solidFill>
                  <a:schemeClr val="tx1"/>
                </a:solidFill>
              </a:rPr>
              <a:t>Tip:  Make sure to update your paperwork with all your asset custodians, such as your bank, IRA provider, and brokerage company.</a:t>
            </a:r>
          </a:p>
          <a:p>
            <a:endParaRPr lang="en-US" baseline="0" dirty="0">
              <a:solidFill>
                <a:schemeClr val="tx1"/>
              </a:solidFill>
            </a:endParaRPr>
          </a:p>
          <a:p>
            <a:r>
              <a:rPr lang="en-US" baseline="0" dirty="0">
                <a:solidFill>
                  <a:schemeClr val="tx1"/>
                </a:solidFill>
              </a:rPr>
              <a:t>Yes, it might make good sense for Sam and Sara to have a will!</a:t>
            </a: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30</a:t>
            </a:fld>
            <a:endParaRPr lang="en-US"/>
          </a:p>
        </p:txBody>
      </p:sp>
    </p:spTree>
    <p:extLst>
      <p:ext uri="{BB962C8B-B14F-4D97-AF65-F5344CB8AC3E}">
        <p14:creationId xmlns:p14="http://schemas.microsoft.com/office/powerpoint/2010/main" val="193303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First, why beneficiary designation planning? As noted, during your life, you may accumulate assets</a:t>
            </a:r>
            <a:r>
              <a:rPr lang="en-US" baseline="0" dirty="0">
                <a:solidFill>
                  <a:schemeClr val="tx1"/>
                </a:solidFill>
              </a:rPr>
              <a:t>—</a:t>
            </a:r>
            <a:r>
              <a:rPr lang="en-US" dirty="0">
                <a:solidFill>
                  <a:schemeClr val="tx1"/>
                </a:solidFill>
              </a:rPr>
              <a:t>your wealth. Some assets are important financially</a:t>
            </a:r>
            <a:r>
              <a:rPr lang="en-US" baseline="0" dirty="0">
                <a:solidFill>
                  <a:schemeClr val="tx1"/>
                </a:solidFill>
              </a:rPr>
              <a:t>: real estate, mutual funds, IRAs, and annuities. Our focus today will be mainly on nonqualified assets, so we’ll discuss post-tax accounts, not pretax accounts such as an IRA. Other assets may have family or sentimental value. For example, your grandmother’s childhood diary may not have great financial value, but it is an important record of the family’s history, and also has great sentimental value.</a:t>
            </a:r>
          </a:p>
          <a:p>
            <a:endParaRPr lang="en-US" dirty="0">
              <a:solidFill>
                <a:schemeClr val="tx1"/>
              </a:solidFill>
            </a:endParaRPr>
          </a:p>
          <a:p>
            <a:r>
              <a:rPr lang="en-US" baseline="0" dirty="0">
                <a:solidFill>
                  <a:schemeClr val="tx1"/>
                </a:solidFill>
              </a:rPr>
              <a:t>While no one is required to have a will, or to properly name who will receive different assets and accounts, most people want to control who will receive (and how that person will receive) any inheritance.</a:t>
            </a:r>
          </a:p>
          <a:p>
            <a:endParaRPr lang="en-US" baseline="0" dirty="0">
              <a:solidFill>
                <a:schemeClr val="tx1"/>
              </a:solidFill>
            </a:endParaRPr>
          </a:p>
          <a:p>
            <a:r>
              <a:rPr lang="en-US" baseline="0" dirty="0">
                <a:solidFill>
                  <a:schemeClr val="tx1"/>
                </a:solidFill>
              </a:rPr>
              <a:t>More formally, you likely want to determine </a:t>
            </a:r>
            <a:r>
              <a:rPr lang="en-US" dirty="0">
                <a:solidFill>
                  <a:schemeClr val="tx1"/>
                </a:solidFill>
              </a:rPr>
              <a:t>and control the disposition of nonqualified and qualified financial assets you have accumulated during your life. You would like this transfer to be</a:t>
            </a:r>
            <a:r>
              <a:rPr lang="en-US" baseline="0" dirty="0">
                <a:solidFill>
                  <a:schemeClr val="tx1"/>
                </a:solidFill>
              </a:rPr>
              <a:t> efficient and easy for your heirs, without the time and cost of probate.</a:t>
            </a:r>
          </a:p>
          <a:p>
            <a:endParaRPr lang="en-US" baseline="0" dirty="0">
              <a:solidFill>
                <a:schemeClr val="tx1"/>
              </a:solidFill>
            </a:endParaRPr>
          </a:p>
          <a:p>
            <a:r>
              <a:rPr lang="en-US" baseline="0" dirty="0">
                <a:solidFill>
                  <a:schemeClr val="tx1"/>
                </a:solidFill>
              </a:rPr>
              <a:t>In most cases, beneficiaries do not share the same circumstances. Proper beneficiary planning can r</a:t>
            </a:r>
            <a:r>
              <a:rPr lang="en-US" dirty="0">
                <a:solidFill>
                  <a:schemeClr val="tx1"/>
                </a:solidFill>
              </a:rPr>
              <a:t>eflect an appropriate disposition of the financial assets based on the need of each beneficiary.</a:t>
            </a:r>
            <a:endParaRPr lang="en-US" sz="3700" dirty="0"/>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4</a:t>
            </a:fld>
            <a:endParaRPr lang="en-US"/>
          </a:p>
        </p:txBody>
      </p:sp>
    </p:spTree>
    <p:extLst>
      <p:ext uri="{BB962C8B-B14F-4D97-AF65-F5344CB8AC3E}">
        <p14:creationId xmlns:p14="http://schemas.microsoft.com/office/powerpoint/2010/main" val="68770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1"/>
                </a:solidFill>
              </a:rPr>
              <a:t>We have covered</a:t>
            </a:r>
            <a:r>
              <a:rPr lang="en-US" baseline="0" dirty="0">
                <a:solidFill>
                  <a:schemeClr val="tx1"/>
                </a:solidFill>
              </a:rPr>
              <a:t> a lot of information. But this information is useful only if you are able to improve your own plan.</a:t>
            </a:r>
          </a:p>
          <a:p>
            <a:endParaRPr lang="en-US" baseline="0" dirty="0">
              <a:solidFill>
                <a:schemeClr val="tx1"/>
              </a:solidFill>
            </a:endParaRPr>
          </a:p>
          <a:p>
            <a:r>
              <a:rPr lang="en-US" baseline="0" dirty="0">
                <a:solidFill>
                  <a:schemeClr val="tx1"/>
                </a:solidFill>
              </a:rPr>
              <a:t>This is a good time to consider:</a:t>
            </a:r>
          </a:p>
          <a:p>
            <a:pPr marL="628650" lvl="1" indent="-171450">
              <a:buFont typeface="Arial" panose="020B0604020202020204" pitchFamily="34" charset="0"/>
              <a:buChar char="•"/>
            </a:pPr>
            <a:r>
              <a:rPr lang="en-US" baseline="0" dirty="0">
                <a:solidFill>
                  <a:schemeClr val="tx1"/>
                </a:solidFill>
              </a:rPr>
              <a:t>Reviewing the titling of assets with your financial advisor.</a:t>
            </a:r>
          </a:p>
          <a:p>
            <a:pPr marL="628650" lvl="1" indent="-171450">
              <a:buFont typeface="Arial" panose="020B0604020202020204" pitchFamily="34" charset="0"/>
              <a:buChar char="•"/>
            </a:pPr>
            <a:r>
              <a:rPr lang="en-US" baseline="0" dirty="0">
                <a:solidFill>
                  <a:schemeClr val="tx1"/>
                </a:solidFill>
              </a:rPr>
              <a:t>Reviewing your beneficiary designations, making sure they are current and accurate.</a:t>
            </a:r>
          </a:p>
          <a:p>
            <a:pPr marL="628650" lvl="1" indent="-171450">
              <a:buFont typeface="Arial" panose="020B0604020202020204" pitchFamily="34" charset="0"/>
              <a:buChar char="•"/>
            </a:pPr>
            <a:r>
              <a:rPr lang="en-US" baseline="0" dirty="0">
                <a:solidFill>
                  <a:schemeClr val="tx1"/>
                </a:solidFill>
              </a:rPr>
              <a:t>Evaluating each beneficiary’s situation and determining a matching solution.</a:t>
            </a:r>
          </a:p>
          <a:p>
            <a:pPr marL="628650" lvl="1" indent="-171450">
              <a:buFont typeface="Arial" panose="020B0604020202020204" pitchFamily="34" charset="0"/>
              <a:buChar char="•"/>
            </a:pPr>
            <a:r>
              <a:rPr lang="en-US" baseline="0" dirty="0">
                <a:solidFill>
                  <a:schemeClr val="tx1"/>
                </a:solidFill>
              </a:rPr>
              <a:t>Updating as needed, making sure that any future changes are immediately addressed.</a:t>
            </a:r>
          </a:p>
          <a:p>
            <a:endParaRPr lang="en-US" baseline="0" dirty="0">
              <a:solidFill>
                <a:schemeClr val="tx1"/>
              </a:solidFill>
            </a:endParaRPr>
          </a:p>
          <a:p>
            <a:r>
              <a:rPr lang="en-US" baseline="0" dirty="0">
                <a:solidFill>
                  <a:schemeClr val="tx1"/>
                </a:solidFill>
              </a:rPr>
              <a:t>Thank you for your time.</a:t>
            </a:r>
          </a:p>
          <a:p>
            <a:endParaRPr lang="en-US" baseline="0"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To help you with your beneficiary planning, please visit our website to immediately download our beneficiary-planning materials. </a:t>
            </a:r>
          </a:p>
          <a:p>
            <a:pPr>
              <a:buFont typeface="Arial" pitchFamily="34" charset="0"/>
              <a:buNone/>
            </a:pPr>
            <a:endParaRPr lang="en-US" baseline="0" dirty="0"/>
          </a:p>
          <a:p>
            <a:pPr>
              <a:buFont typeface="Arial" pitchFamily="34" charset="0"/>
              <a:buNone/>
            </a:pPr>
            <a:r>
              <a:rPr lang="en-US" baseline="0" dirty="0"/>
              <a:t>We have brochures that can help you determine proper titling for your annuity contracts, how to preserve wealth for your beneficiaries, and how to understand basic </a:t>
            </a:r>
            <a:r>
              <a:rPr lang="en-US" baseline="0"/>
              <a:t>information about </a:t>
            </a:r>
            <a:r>
              <a:rPr lang="en-US" baseline="0" dirty="0"/>
              <a:t>annuities and taxes.</a:t>
            </a:r>
          </a:p>
          <a:p>
            <a:pPr>
              <a:buFont typeface="Arial" pitchFamily="34" charset="0"/>
              <a:buNone/>
            </a:pPr>
            <a:endParaRPr lang="en-US" baseline="0" dirty="0"/>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32</a:t>
            </a:fld>
            <a:endParaRPr lang="en-US"/>
          </a:p>
        </p:txBody>
      </p:sp>
    </p:spTree>
    <p:extLst>
      <p:ext uri="{BB962C8B-B14F-4D97-AF65-F5344CB8AC3E}">
        <p14:creationId xmlns:p14="http://schemas.microsoft.com/office/powerpoint/2010/main" val="1350719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F8AFA-BC49-4547-94B3-F4E442EFB456}" type="slidenum">
              <a:rPr lang="en-US"/>
              <a:pPr fontAlgn="base">
                <a:spcBef>
                  <a:spcPct val="0"/>
                </a:spcBef>
                <a:spcAft>
                  <a:spcPct val="0"/>
                </a:spcAft>
              </a:pPr>
              <a:t>33</a:t>
            </a:fld>
            <a:endParaRPr lang="en-US" dirty="0"/>
          </a:p>
        </p:txBody>
      </p:sp>
      <p:sp>
        <p:nvSpPr>
          <p:cNvPr id="106500" name="Slide Image Placeholder 7"/>
          <p:cNvSpPr>
            <a:spLocks noGrp="1" noRot="1" noChangeAspect="1" noTextEdit="1"/>
          </p:cNvSpPr>
          <p:nvPr>
            <p:ph type="sldImg"/>
          </p:nvPr>
        </p:nvSpPr>
        <p:spPr bwMode="auto">
          <a:xfrm>
            <a:off x="1208088" y="206375"/>
            <a:ext cx="4594225" cy="3446463"/>
          </a:xfrm>
          <a:noFill/>
          <a:ln>
            <a:solidFill>
              <a:srgbClr val="000000"/>
            </a:solidFill>
            <a:miter lim="800000"/>
            <a:headEnd/>
            <a:tailEnd/>
          </a:ln>
        </p:spPr>
      </p:sp>
      <p:sp>
        <p:nvSpPr>
          <p:cNvPr id="106501" name="Notes Placeholder 8"/>
          <p:cNvSpPr>
            <a:spLocks noGrp="1"/>
          </p:cNvSpPr>
          <p:nvPr>
            <p:ph type="body" idx="1"/>
          </p:nvPr>
        </p:nvSpPr>
        <p:spPr bwMode="auto">
          <a:noFill/>
        </p:spPr>
        <p:txBody>
          <a:bodyPr wrap="square" numCol="1" anchor="t" anchorCtr="0" compatLnSpc="1">
            <a:prstTxWarp prst="textNoShape">
              <a:avLst/>
            </a:prstTxWarp>
          </a:bodyPr>
          <a:lstStyle/>
          <a:p>
            <a:r>
              <a:rPr lang="en-US" dirty="0"/>
              <a:t>[Read slide.]</a:t>
            </a:r>
          </a:p>
        </p:txBody>
      </p:sp>
    </p:spTree>
    <p:extLst>
      <p:ext uri="{BB962C8B-B14F-4D97-AF65-F5344CB8AC3E}">
        <p14:creationId xmlns:p14="http://schemas.microsoft.com/office/powerpoint/2010/main" val="886633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B5834C-1579-4B56-9E83-948A63ED3814}" type="slidenum">
              <a:rPr lang="en-US"/>
              <a:pPr fontAlgn="base">
                <a:spcBef>
                  <a:spcPct val="0"/>
                </a:spcBef>
                <a:spcAft>
                  <a:spcPct val="0"/>
                </a:spcAft>
              </a:pPr>
              <a:t>34</a:t>
            </a:fld>
            <a:endParaRPr lang="en-US" dirty="0"/>
          </a:p>
        </p:txBody>
      </p:sp>
      <p:sp>
        <p:nvSpPr>
          <p:cNvPr id="108548" name="Slide Image Placeholder 17"/>
          <p:cNvSpPr>
            <a:spLocks noGrp="1" noRot="1" noChangeAspect="1" noTextEdit="1"/>
          </p:cNvSpPr>
          <p:nvPr>
            <p:ph type="sldImg"/>
          </p:nvPr>
        </p:nvSpPr>
        <p:spPr bwMode="auto">
          <a:xfrm>
            <a:off x="1208088" y="206375"/>
            <a:ext cx="4594225" cy="3446463"/>
          </a:xfrm>
          <a:noFill/>
          <a:ln>
            <a:solidFill>
              <a:srgbClr val="000000"/>
            </a:solidFill>
            <a:miter lim="800000"/>
            <a:headEnd/>
            <a:tailEnd/>
          </a:ln>
        </p:spPr>
      </p:sp>
      <p:sp>
        <p:nvSpPr>
          <p:cNvPr id="108549" name="Notes Placeholder 6"/>
          <p:cNvSpPr>
            <a:spLocks noGrp="1"/>
          </p:cNvSpPr>
          <p:nvPr>
            <p:ph type="body" sz="quarter" idx="12"/>
          </p:nvPr>
        </p:nvSpPr>
        <p:spPr bwMode="auto">
          <a:noFill/>
        </p:spPr>
        <p:txBody>
          <a:bodyPr wrap="square" numCol="1" anchor="t" anchorCtr="0" compatLnSpc="1">
            <a:prstTxWarp prst="textNoShape">
              <a:avLst/>
            </a:prstTxWarp>
          </a:bodyPr>
          <a:lstStyle/>
          <a:p>
            <a:r>
              <a:rPr lang="en-US" dirty="0"/>
              <a:t>[Read slide.]</a:t>
            </a:r>
          </a:p>
        </p:txBody>
      </p:sp>
    </p:spTree>
    <p:extLst>
      <p:ext uri="{BB962C8B-B14F-4D97-AF65-F5344CB8AC3E}">
        <p14:creationId xmlns:p14="http://schemas.microsoft.com/office/powerpoint/2010/main" val="184652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solidFill>
                  <a:schemeClr val="tx1"/>
                </a:solidFill>
              </a:rPr>
              <a:t>What is beneficiary</a:t>
            </a:r>
            <a:r>
              <a:rPr lang="en-US" baseline="0" dirty="0">
                <a:solidFill>
                  <a:schemeClr val="tx1"/>
                </a:solidFill>
              </a:rPr>
              <a:t>-designation planning? It is the contractual disposition of certain assets at death. In this presentation, we will primarily discuss how you can utilize this type of planning with your financial assets, such as bank accounts, IRAs, and annuities to avoid probate, if done properly.</a:t>
            </a:r>
          </a:p>
          <a:p>
            <a:endParaRPr lang="en-US" dirty="0">
              <a:solidFill>
                <a:schemeClr val="tx1"/>
              </a:solidFill>
            </a:endParaRPr>
          </a:p>
          <a:p>
            <a:r>
              <a:rPr lang="en-US" dirty="0">
                <a:solidFill>
                  <a:schemeClr val="tx1"/>
                </a:solidFill>
              </a:rPr>
              <a:t>This planning determines</a:t>
            </a:r>
            <a:r>
              <a:rPr lang="en-US" baseline="0" dirty="0">
                <a:solidFill>
                  <a:schemeClr val="tx1"/>
                </a:solidFill>
              </a:rPr>
              <a:t> w</a:t>
            </a:r>
            <a:r>
              <a:rPr lang="en-US" dirty="0">
                <a:solidFill>
                  <a:schemeClr val="tx1"/>
                </a:solidFill>
              </a:rPr>
              <a:t>ho</a:t>
            </a:r>
            <a:r>
              <a:rPr lang="en-US" baseline="0" dirty="0">
                <a:solidFill>
                  <a:schemeClr val="tx1"/>
                </a:solidFill>
              </a:rPr>
              <a:t> will receive assets. Individuals, such as children and grandchildren, can be beneficiaries. So can entities. Charities are the most common entity to be named a beneficiary. Trusts also can be an effective way to transfer assets to a beneficiary.</a:t>
            </a:r>
          </a:p>
          <a:p>
            <a:endParaRPr lang="en-US" baseline="0" dirty="0">
              <a:solidFill>
                <a:schemeClr val="tx1"/>
              </a:solidFill>
            </a:endParaRPr>
          </a:p>
          <a:p>
            <a:r>
              <a:rPr lang="en-US" baseline="0" dirty="0">
                <a:solidFill>
                  <a:schemeClr val="tx1"/>
                </a:solidFill>
              </a:rPr>
              <a:t>When will the assets be received? The beneficiary might receive assets at death, or at a later point. A parent might decide that a child only will have limited access to assets until he or she is a certain age, or until certain events occur. For example, Joshua decides that his son will receive annual payments from a trust. When his son turns 35, the trust will distribute the assets to the son.</a:t>
            </a:r>
          </a:p>
          <a:p>
            <a:endParaRPr lang="en-US" baseline="0" dirty="0">
              <a:solidFill>
                <a:schemeClr val="tx1"/>
              </a:solidFill>
            </a:endParaRPr>
          </a:p>
          <a:p>
            <a:r>
              <a:rPr lang="en-US" baseline="0" dirty="0">
                <a:solidFill>
                  <a:schemeClr val="tx1"/>
                </a:solidFill>
              </a:rPr>
              <a:t>This planning also determines how the assets will be received. Assets can be received in-kind or as cash. That is, the decedent can allow assets to be transferred as they are—in-kind—or require that all assets be sold, and cash be distributed. A decedent can also allow the beneficiary to have access to all assets at death. Or a decedent can “control from the grave” how the assets are distributed.</a:t>
            </a:r>
          </a:p>
          <a:p>
            <a:endParaRPr lang="en-US" baseline="0" dirty="0">
              <a:solidFill>
                <a:schemeClr val="tx1"/>
              </a:solidFill>
            </a:endParaRPr>
          </a:p>
          <a:p>
            <a:r>
              <a:rPr lang="en-US" baseline="0" dirty="0">
                <a:solidFill>
                  <a:schemeClr val="tx1"/>
                </a:solidFill>
              </a:rPr>
              <a:t>These are important decisions. Who, when, and how an inheritance can be received determines how a financial legacy will pass. Today, we will examine several aspects of beneficiary planning for certain financial assets.</a:t>
            </a: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5</a:t>
            </a:fld>
            <a:endParaRPr lang="en-US"/>
          </a:p>
        </p:txBody>
      </p:sp>
    </p:spTree>
    <p:extLst>
      <p:ext uri="{BB962C8B-B14F-4D97-AF65-F5344CB8AC3E}">
        <p14:creationId xmlns:p14="http://schemas.microsoft.com/office/powerpoint/2010/main" val="77222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First, we</a:t>
            </a:r>
            <a:r>
              <a:rPr lang="en-US" baseline="0" dirty="0">
                <a:solidFill>
                  <a:schemeClr val="tx1"/>
                </a:solidFill>
              </a:rPr>
              <a:t> </a:t>
            </a:r>
            <a:r>
              <a:rPr lang="en-US" dirty="0">
                <a:solidFill>
                  <a:schemeClr val="tx1"/>
                </a:solidFill>
              </a:rPr>
              <a:t>consider Tom</a:t>
            </a:r>
            <a:r>
              <a:rPr lang="en-US" baseline="0" dirty="0">
                <a:solidFill>
                  <a:schemeClr val="tx1"/>
                </a:solidFill>
              </a:rPr>
              <a:t> and Tina, a married couple in their 30s. They have a </a:t>
            </a:r>
            <a:r>
              <a:rPr lang="en-US" dirty="0">
                <a:solidFill>
                  <a:schemeClr val="tx1"/>
                </a:solidFill>
              </a:rPr>
              <a:t>brokerage account, and Tina has a mutual fund account she inherited from her aunt. Both accounts are nonqualified</a:t>
            </a:r>
            <a:r>
              <a:rPr lang="en-US" baseline="0" dirty="0">
                <a:solidFill>
                  <a:schemeClr val="tx1"/>
                </a:solidFill>
              </a:rPr>
              <a:t> assets. </a:t>
            </a:r>
          </a:p>
          <a:p>
            <a:pPr lvl="0">
              <a:buNone/>
            </a:pPr>
            <a:endParaRPr lang="en-US" baseline="0" dirty="0">
              <a:solidFill>
                <a:schemeClr val="tx1"/>
              </a:solidFill>
            </a:endParaRPr>
          </a:p>
          <a:p>
            <a:pPr lvl="1">
              <a:buFont typeface="Arial" pitchFamily="34" charset="0"/>
              <a:buChar char="•"/>
            </a:pPr>
            <a:r>
              <a:rPr lang="en-US" dirty="0">
                <a:solidFill>
                  <a:schemeClr val="tx1"/>
                </a:solidFill>
              </a:rPr>
              <a:t> The brokerage account is owned as Joint Tenants with Rights of Survivorship.</a:t>
            </a:r>
          </a:p>
          <a:p>
            <a:pPr lvl="1">
              <a:buFont typeface="Arial" pitchFamily="34" charset="0"/>
              <a:buChar char="•"/>
            </a:pPr>
            <a:r>
              <a:rPr lang="en-US" dirty="0">
                <a:solidFill>
                  <a:schemeClr val="tx1"/>
                </a:solidFill>
              </a:rPr>
              <a:t> The mutual fund account is owned as Tenants in Common with Tina’s brother.</a:t>
            </a:r>
          </a:p>
        </p:txBody>
      </p:sp>
      <p:sp>
        <p:nvSpPr>
          <p:cNvPr id="4" name="Slide Number Placeholder 3"/>
          <p:cNvSpPr>
            <a:spLocks noGrp="1"/>
          </p:cNvSpPr>
          <p:nvPr>
            <p:ph type="sldNum" sz="quarter" idx="10"/>
          </p:nvPr>
        </p:nvSpPr>
        <p:spPr/>
        <p:txBody>
          <a:bodyPr/>
          <a:lstStyle/>
          <a:p>
            <a:fld id="{97FF3F54-E4F9-4018-83DB-0C9DCB63862E}" type="slidenum">
              <a:rPr lang="en-US" smtClean="0"/>
              <a:pPr/>
              <a:t>6</a:t>
            </a:fld>
            <a:endParaRPr lang="en-US"/>
          </a:p>
        </p:txBody>
      </p:sp>
    </p:spTree>
    <p:extLst>
      <p:ext uri="{BB962C8B-B14F-4D97-AF65-F5344CB8AC3E}">
        <p14:creationId xmlns:p14="http://schemas.microsoft.com/office/powerpoint/2010/main" val="73298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chemeClr val="tx1"/>
                </a:solidFill>
              </a:rPr>
              <a:t>If Tina dies, will all the assets </a:t>
            </a:r>
            <a:r>
              <a:rPr lang="en-US" b="1" i="1" dirty="0">
                <a:solidFill>
                  <a:schemeClr val="tx1"/>
                </a:solidFill>
              </a:rPr>
              <a:t>automatically</a:t>
            </a:r>
            <a:r>
              <a:rPr lang="en-US" dirty="0">
                <a:solidFill>
                  <a:schemeClr val="tx1"/>
                </a:solidFill>
              </a:rPr>
              <a:t> pass to Tom?</a:t>
            </a:r>
          </a:p>
          <a:p>
            <a:pPr lvl="0">
              <a:buNone/>
            </a:pPr>
            <a:endParaRPr lang="en-US" dirty="0">
              <a:solidFill>
                <a:schemeClr val="tx1"/>
              </a:solidFill>
            </a:endParaRPr>
          </a:p>
          <a:p>
            <a:pPr lvl="0">
              <a:buNone/>
            </a:pPr>
            <a:r>
              <a:rPr lang="en-US" dirty="0">
                <a:solidFill>
                  <a:schemeClr val="tx1"/>
                </a:solidFill>
              </a:rPr>
              <a:t>Yes, if the beneficiary designations are done correctly, all the assets can pass to Tom outside</a:t>
            </a:r>
            <a:r>
              <a:rPr lang="en-US" baseline="0" dirty="0">
                <a:solidFill>
                  <a:schemeClr val="tx1"/>
                </a:solidFill>
              </a:rPr>
              <a:t> probate</a:t>
            </a:r>
            <a:r>
              <a:rPr lang="en-US" dirty="0">
                <a:solidFill>
                  <a:schemeClr val="tx1"/>
                </a:solidFill>
              </a:rPr>
              <a:t>.</a:t>
            </a:r>
          </a:p>
          <a:p>
            <a:pPr lvl="0">
              <a:buNone/>
            </a:pPr>
            <a:r>
              <a:rPr lang="en-US" dirty="0">
                <a:solidFill>
                  <a:schemeClr val="tx1"/>
                </a:solidFill>
              </a:rPr>
              <a:t>No, the brokerage account</a:t>
            </a:r>
            <a:r>
              <a:rPr lang="en-US" baseline="0" dirty="0">
                <a:solidFill>
                  <a:schemeClr val="tx1"/>
                </a:solidFill>
              </a:rPr>
              <a:t> can </a:t>
            </a:r>
            <a:r>
              <a:rPr lang="en-US" b="1" baseline="0" dirty="0">
                <a:solidFill>
                  <a:schemeClr val="tx1"/>
                </a:solidFill>
              </a:rPr>
              <a:t>only</a:t>
            </a:r>
            <a:r>
              <a:rPr lang="en-US" baseline="0" dirty="0">
                <a:solidFill>
                  <a:schemeClr val="tx1"/>
                </a:solidFill>
              </a:rPr>
              <a:t> pass by will.</a:t>
            </a: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7</a:t>
            </a:fld>
            <a:endParaRPr lang="en-US"/>
          </a:p>
        </p:txBody>
      </p:sp>
    </p:spTree>
    <p:extLst>
      <p:ext uri="{BB962C8B-B14F-4D97-AF65-F5344CB8AC3E}">
        <p14:creationId xmlns:p14="http://schemas.microsoft.com/office/powerpoint/2010/main" val="156849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Yes, if the beneficiary designations are done correctly, all the assets can pass to Tom outside</a:t>
            </a:r>
            <a:r>
              <a:rPr lang="en-US" baseline="0" dirty="0">
                <a:solidFill>
                  <a:schemeClr val="tx1"/>
                </a:solidFill>
              </a:rPr>
              <a:t> probate</a:t>
            </a:r>
            <a:r>
              <a:rPr lang="en-US" dirty="0">
                <a:solidFill>
                  <a:schemeClr val="tx1"/>
                </a:solidFill>
              </a:rPr>
              <a:t>.</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[Click to fly in content and bullets]</a:t>
            </a:r>
          </a:p>
          <a:p>
            <a:r>
              <a:rPr lang="en-US" baseline="0" dirty="0">
                <a:solidFill>
                  <a:schemeClr val="tx1"/>
                </a:solidFill>
              </a:rPr>
              <a:t>Will the assets automatically pass to Tom? Note that typically a death certificate is needed for any account to transfer. If the accounts are titled as noted, and if he is properly named, yes, the assets will automatically pass to Tom.</a:t>
            </a:r>
          </a:p>
          <a:p>
            <a:endParaRPr lang="en-US" baseline="0" dirty="0">
              <a:solidFill>
                <a:schemeClr val="tx1"/>
              </a:solidFill>
            </a:endParaRPr>
          </a:p>
          <a:p>
            <a:r>
              <a:rPr lang="en-US" dirty="0">
                <a:solidFill>
                  <a:schemeClr val="tx1"/>
                </a:solidFill>
              </a:rPr>
              <a:t>The brokerage</a:t>
            </a:r>
            <a:r>
              <a:rPr lang="en-US" baseline="0" dirty="0">
                <a:solidFill>
                  <a:schemeClr val="tx1"/>
                </a:solidFill>
              </a:rPr>
              <a:t> account is owned as Joint with Rights of Survivorship. As Tom is the joint tenant, the account will automatically pass to him. With this type of joint titling, a</a:t>
            </a:r>
            <a:r>
              <a:rPr lang="en-US" dirty="0">
                <a:solidFill>
                  <a:schemeClr val="tx1"/>
                </a:solidFill>
              </a:rPr>
              <a:t>ny change is made by mutual agreement, death, or divorce.</a:t>
            </a:r>
            <a:r>
              <a:rPr lang="en-US" baseline="0" dirty="0">
                <a:solidFill>
                  <a:schemeClr val="tx1"/>
                </a:solidFill>
              </a:rPr>
              <a:t> Tom should remember to immediately name a new transfer on death (TOD) beneficiary. Tom should do this so that the asset will continue to be passed outside of probate. </a:t>
            </a:r>
            <a:endParaRPr lang="en-US" dirty="0">
              <a:solidFill>
                <a:schemeClr val="tx1"/>
              </a:solidFill>
            </a:endParaRPr>
          </a:p>
          <a:p>
            <a:endParaRPr lang="en-US" dirty="0">
              <a:solidFill>
                <a:schemeClr val="tx1"/>
              </a:solidFill>
            </a:endParaRPr>
          </a:p>
          <a:p>
            <a:r>
              <a:rPr lang="en-US" dirty="0">
                <a:solidFill>
                  <a:schemeClr val="tx1"/>
                </a:solidFill>
              </a:rPr>
              <a:t>The mutual</a:t>
            </a:r>
            <a:r>
              <a:rPr lang="en-US" baseline="0" dirty="0">
                <a:solidFill>
                  <a:schemeClr val="tx1"/>
                </a:solidFill>
              </a:rPr>
              <a:t> funds are owned by Tina and her brother as Tenants in Common. Assuming the brokerage firm allows TOD on this type of account, Tina’s share of the account can transfer to Tom via a proper TOD designation. Tina’s share of the account will receive a step-up in basis.</a:t>
            </a:r>
          </a:p>
          <a:p>
            <a:endParaRPr lang="en-US" baseline="0" dirty="0">
              <a:solidFill>
                <a:schemeClr val="tx1"/>
              </a:solidFill>
            </a:endParaRPr>
          </a:p>
          <a:p>
            <a:pPr marL="0" marR="0" indent="0" algn="l" defTabSz="931752"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[Click to fly in Tips]</a:t>
            </a:r>
          </a:p>
          <a:p>
            <a:pPr defTabSz="931752">
              <a:defRPr/>
            </a:pPr>
            <a:r>
              <a:rPr lang="en-US" baseline="0" dirty="0">
                <a:solidFill>
                  <a:schemeClr val="tx1"/>
                </a:solidFill>
              </a:rPr>
              <a:t>Tip: Some states have Tenants by the Entirety. Tenants by the Entirety can be used by only married couples in states where it is permitted. About 25 states allow real estate and/or personal property, such as bank accounts, to be owned this way, meaning each spouse has an equal and undivided interest in the whole property, such as each spouse owns the entire estate. There are some advantages during life; only the account can be changed by mutual agreement, </a:t>
            </a:r>
            <a:r>
              <a:rPr lang="en-US" baseline="0" dirty="0" err="1">
                <a:solidFill>
                  <a:schemeClr val="tx1"/>
                </a:solidFill>
              </a:rPr>
              <a:t>death,or</a:t>
            </a:r>
            <a:r>
              <a:rPr lang="en-US" baseline="0" dirty="0">
                <a:solidFill>
                  <a:schemeClr val="tx1"/>
                </a:solidFill>
              </a:rPr>
              <a:t> divorce. And there may be some asset protection advantages.</a:t>
            </a:r>
          </a:p>
          <a:p>
            <a:r>
              <a:rPr lang="en-US" dirty="0"/>
              <a:t>Tip: Bank accounts use POD, which</a:t>
            </a:r>
            <a:r>
              <a:rPr lang="en-US" baseline="0" dirty="0"/>
              <a:t> means</a:t>
            </a:r>
            <a:r>
              <a:rPr lang="en-US" dirty="0"/>
              <a:t> pay on death, to transfer the assets to a named beneficiary.</a:t>
            </a:r>
          </a:p>
          <a:p>
            <a:r>
              <a:rPr lang="en-US" dirty="0"/>
              <a:t>Tip: Transfers may receive a step-up in basis.</a:t>
            </a:r>
          </a:p>
          <a:p>
            <a:pPr defTabSz="931752">
              <a:defRPr/>
            </a:pPr>
            <a:endParaRPr lang="en-US" baseline="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8</a:t>
            </a:fld>
            <a:endParaRPr lang="en-US"/>
          </a:p>
        </p:txBody>
      </p:sp>
    </p:spTree>
    <p:extLst>
      <p:ext uri="{BB962C8B-B14F-4D97-AF65-F5344CB8AC3E}">
        <p14:creationId xmlns:p14="http://schemas.microsoft.com/office/powerpoint/2010/main" val="109942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solidFill>
                  <a:schemeClr val="tx1"/>
                </a:solidFill>
              </a:rPr>
              <a:t>There are some additional</a:t>
            </a:r>
            <a:r>
              <a:rPr lang="en-US" baseline="0" dirty="0">
                <a:solidFill>
                  <a:schemeClr val="tx1"/>
                </a:solidFill>
              </a:rPr>
              <a:t> points to consider regarding transferring assets by ownership or titling. These issues may affect how you decide to transfer your assets at death.</a:t>
            </a:r>
          </a:p>
          <a:p>
            <a:endParaRPr lang="en-US" baseline="0" dirty="0">
              <a:solidFill>
                <a:schemeClr val="tx1"/>
              </a:solidFill>
            </a:endParaRPr>
          </a:p>
          <a:p>
            <a:r>
              <a:rPr lang="en-US" baseline="0" dirty="0">
                <a:solidFill>
                  <a:schemeClr val="tx1"/>
                </a:solidFill>
              </a:rPr>
              <a:t>First, taxes may be due regardless of how an asset transfers. Estate and/or inheritance taxes typically must be paid within nine months of death. Estate taxes are paid from the decedent’s assets, while inheritance taxes are paid by the receiving beneficiary but only in a number of states.  An asset that passes outside probate is still considered part of the estate for tax purposes. And remember that many assets receive a step-up in basis at death. Next, we’ll talk about one that doesn’t.</a:t>
            </a:r>
          </a:p>
          <a:p>
            <a:endParaRPr lang="en-US" baseline="0" dirty="0">
              <a:solidFill>
                <a:schemeClr val="tx1"/>
              </a:solidFill>
            </a:endParaRPr>
          </a:p>
          <a:p>
            <a:r>
              <a:rPr lang="en-US" baseline="0" dirty="0">
                <a:solidFill>
                  <a:schemeClr val="tx1"/>
                </a:solidFill>
              </a:rPr>
              <a:t>Income taxes may also be an issue. The decedent’s final income tax return must include any income on which taxes were not paid. And income produced after death, such as interest paid while the estate is settled, will be included on the beneficiary’s tax return.</a:t>
            </a:r>
          </a:p>
          <a:p>
            <a:endParaRPr lang="en-US" baseline="0" dirty="0">
              <a:solidFill>
                <a:schemeClr val="tx1"/>
              </a:solidFill>
            </a:endParaRPr>
          </a:p>
          <a:p>
            <a:r>
              <a:rPr lang="en-US" baseline="0" dirty="0">
                <a:solidFill>
                  <a:schemeClr val="tx1"/>
                </a:solidFill>
              </a:rPr>
              <a:t>It is also important to determine how any debts of the estate will be paid. It is the duty of the executor to make sure any outstanding debts are paid. Generally, debts can be paid from all assets of the estate, including those that pass outside probate. Ownership/titling, TOD/POD, and beneficiary designation will not protect assets. Only placing assets in certain trusts prior to death can protect assets.</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fly in Tip]</a:t>
            </a:r>
          </a:p>
          <a:p>
            <a:r>
              <a:rPr lang="en-US" dirty="0">
                <a:solidFill>
                  <a:schemeClr val="tx1"/>
                </a:solidFill>
              </a:rPr>
              <a:t>A tip: Estates often need some liquidity to pay any debts, including any taxes, when the final tax return is filed. When evaluating beneficiary-planning options, it may be important to consider this requirement.</a:t>
            </a: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9</a:t>
            </a:fld>
            <a:endParaRPr lang="en-US"/>
          </a:p>
        </p:txBody>
      </p:sp>
    </p:spTree>
    <p:extLst>
      <p:ext uri="{BB962C8B-B14F-4D97-AF65-F5344CB8AC3E}">
        <p14:creationId xmlns:p14="http://schemas.microsoft.com/office/powerpoint/2010/main" val="56768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a:solidFill>
                  <a:schemeClr val="tx1"/>
                </a:solidFill>
              </a:rPr>
              <a:t>Many of you might own nonqualified deferred annuities, which are purchased</a:t>
            </a:r>
            <a:r>
              <a:rPr lang="en-US" baseline="0" dirty="0">
                <a:solidFill>
                  <a:schemeClr val="tx1"/>
                </a:solidFill>
              </a:rPr>
              <a:t> with after-tax dollars</a:t>
            </a:r>
            <a:r>
              <a:rPr lang="en-US" dirty="0">
                <a:solidFill>
                  <a:schemeClr val="tx1"/>
                </a:solidFill>
              </a:rPr>
              <a:t>. An NQDA is a contract between an insurance company and an individual. The contract has an owner, an annuitant or measuring life, and a beneficiary. Frequently, the owner and annuitant are the same person, but they don’t have to be. Sometimes</a:t>
            </a:r>
            <a:r>
              <a:rPr lang="en-US" baseline="0" dirty="0">
                <a:solidFill>
                  <a:schemeClr val="tx1"/>
                </a:solidFill>
              </a:rPr>
              <a:t> an entity is the owner.</a:t>
            </a:r>
            <a:endParaRPr lang="en-US" dirty="0">
              <a:solidFill>
                <a:schemeClr val="tx1"/>
              </a:solidFill>
            </a:endParaRPr>
          </a:p>
          <a:p>
            <a:pPr lvl="0">
              <a:buNone/>
            </a:pPr>
            <a:endParaRPr lang="en-US" dirty="0">
              <a:solidFill>
                <a:schemeClr val="tx1"/>
              </a:solidFill>
            </a:endParaRPr>
          </a:p>
          <a:p>
            <a:pPr lvl="0">
              <a:buNone/>
            </a:pPr>
            <a:r>
              <a:rPr lang="en-US" dirty="0">
                <a:solidFill>
                  <a:schemeClr val="tx1"/>
                </a:solidFill>
              </a:rPr>
              <a:t>Annuities can transfer by beneficiary designation. </a:t>
            </a:r>
          </a:p>
          <a:p>
            <a:pPr lvl="0">
              <a:buNone/>
            </a:pPr>
            <a:endParaRPr lang="en-US" dirty="0">
              <a:solidFill>
                <a:schemeClr val="tx1"/>
              </a:solidFill>
            </a:endParaRPr>
          </a:p>
          <a:p>
            <a:pPr lvl="0">
              <a:buNone/>
            </a:pPr>
            <a:r>
              <a:rPr lang="en-US" dirty="0">
                <a:solidFill>
                  <a:schemeClr val="tx1"/>
                </a:solidFill>
              </a:rPr>
              <a:t>Let’s meet Mark and Michelle, a married couple.</a:t>
            </a:r>
          </a:p>
          <a:p>
            <a:pPr lvl="0">
              <a:buNone/>
            </a:pPr>
            <a:endParaRPr lang="en-US" dirty="0">
              <a:solidFill>
                <a:schemeClr val="tx1"/>
              </a:solidFill>
            </a:endParaRPr>
          </a:p>
          <a:p>
            <a:pPr lvl="0">
              <a:buNone/>
            </a:pPr>
            <a:r>
              <a:rPr lang="en-US" dirty="0">
                <a:solidFill>
                  <a:schemeClr val="tx1"/>
                </a:solidFill>
              </a:rPr>
              <a:t>Mark has a nonqualified tax-deferred annuity. He is the owner and annuitant of the contract. Mark and his financial advisor have made some good decisions, and the annuity has doubled in value.</a:t>
            </a:r>
          </a:p>
          <a:p>
            <a:pPr lvl="0">
              <a:buNone/>
            </a:pPr>
            <a:endParaRPr lang="en-US" dirty="0">
              <a:solidFill>
                <a:schemeClr val="tx1"/>
              </a:solidFill>
            </a:endParaRPr>
          </a:p>
          <a:p>
            <a:pPr lvl="0">
              <a:buNone/>
            </a:pPr>
            <a:r>
              <a:rPr lang="en-US" dirty="0">
                <a:solidFill>
                  <a:schemeClr val="tx1"/>
                </a:solidFill>
              </a:rPr>
              <a:t>Michelle is the primary beneficiary of the annuity.</a:t>
            </a:r>
          </a:p>
          <a:p>
            <a:pPr lvl="0">
              <a:buNone/>
            </a:pPr>
            <a:endParaRPr lang="en-US" dirty="0">
              <a:solidFill>
                <a:schemeClr val="tx1"/>
              </a:solidFill>
            </a:endParaRPr>
          </a:p>
          <a:p>
            <a:pPr lvl="0">
              <a:buNone/>
            </a:pPr>
            <a:r>
              <a:rPr lang="en-US" dirty="0">
                <a:solidFill>
                  <a:schemeClr val="tx1"/>
                </a:solidFill>
              </a:rPr>
              <a:t>Mark passes away. Will Michelle have to immediately pay taxes on the gain?</a:t>
            </a:r>
          </a:p>
          <a:p>
            <a:endParaRPr lang="en-US" dirty="0"/>
          </a:p>
        </p:txBody>
      </p:sp>
      <p:sp>
        <p:nvSpPr>
          <p:cNvPr id="4" name="Slide Number Placeholder 3"/>
          <p:cNvSpPr>
            <a:spLocks noGrp="1"/>
          </p:cNvSpPr>
          <p:nvPr>
            <p:ph type="sldNum" sz="quarter" idx="10"/>
          </p:nvPr>
        </p:nvSpPr>
        <p:spPr/>
        <p:txBody>
          <a:bodyPr/>
          <a:lstStyle/>
          <a:p>
            <a:fld id="{97FF3F54-E4F9-4018-83DB-0C9DCB63862E}" type="slidenum">
              <a:rPr lang="en-US" smtClean="0"/>
              <a:pPr/>
              <a:t>10</a:t>
            </a:fld>
            <a:endParaRPr lang="en-US"/>
          </a:p>
        </p:txBody>
      </p:sp>
    </p:spTree>
    <p:extLst>
      <p:ext uri="{BB962C8B-B14F-4D97-AF65-F5344CB8AC3E}">
        <p14:creationId xmlns:p14="http://schemas.microsoft.com/office/powerpoint/2010/main" val="992356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kumimoji="0" lang="en-US" dirty="0"/>
              <a:t>Click to edit Master title style</a:t>
            </a:r>
          </a:p>
        </p:txBody>
      </p:sp>
      <p:cxnSp>
        <p:nvCxnSpPr>
          <p:cNvPr id="8" name="Straight Connector 7"/>
          <p:cNvCxnSpPr/>
          <p:nvPr userDrawn="1"/>
        </p:nvCxnSpPr>
        <p:spPr>
          <a:xfrm>
            <a:off x="457200" y="81211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971550"/>
            <a:ext cx="8229600" cy="4755698"/>
          </a:xfrm>
          <a:prstGeom prst="rect">
            <a:avLst/>
          </a:prstGeom>
        </p:spPr>
        <p:txBody>
          <a:bodyPr/>
          <a:lstStyle>
            <a:lvl1pPr marL="409575" indent="-290513">
              <a:buFontTx/>
              <a:buBlip>
                <a:blip r:embed="rId2"/>
              </a:buBlip>
              <a:tabLst/>
              <a:defRPr/>
            </a:lvl1pPr>
            <a:lvl2pPr marL="731520" indent="-274320">
              <a:buSzPct val="100000"/>
              <a:buFontTx/>
              <a:buBlip>
                <a:blip r:embed="rId3"/>
              </a:buBlip>
              <a:defRPr sz="2800">
                <a:solidFill>
                  <a:schemeClr val="tx1"/>
                </a:solidFill>
              </a:defRPr>
            </a:lvl2pPr>
            <a:lvl3pPr marL="996696" indent="-228600">
              <a:buClr>
                <a:srgbClr val="B0D23F"/>
              </a:buClr>
              <a:buSzPct val="90000"/>
              <a:buFontTx/>
              <a:buBlip>
                <a:blip r:embed="rId4"/>
              </a:buBlip>
              <a:defRPr sz="2800">
                <a:solidFill>
                  <a:schemeClr val="tx1"/>
                </a:solidFill>
              </a:defRPr>
            </a:lvl3pPr>
            <a:lvl4pPr marL="1216152" indent="-182880">
              <a:buClr>
                <a:srgbClr val="00B0F0"/>
              </a:buClr>
              <a:buSzPct val="90000"/>
              <a:buFont typeface="Wingdings" charset="2"/>
              <a:buChar char="§"/>
              <a:defRPr sz="2800">
                <a:solidFill>
                  <a:schemeClr val="tx1"/>
                </a:solidFill>
              </a:defRPr>
            </a:lvl4pPr>
            <a:lvl5pP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 Fourth level</a:t>
            </a:r>
          </a:p>
        </p:txBody>
      </p:sp>
      <p:sp>
        <p:nvSpPr>
          <p:cNvPr id="7"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3"/>
          <p:cNvSpPr>
            <a:spLocks noGrp="1"/>
          </p:cNvSpPr>
          <p:nvPr>
            <p:ph type="pic" sz="quarter" idx="13"/>
          </p:nvPr>
        </p:nvSpPr>
        <p:spPr>
          <a:xfrm>
            <a:off x="5609230" y="831670"/>
            <a:ext cx="3534770" cy="5558761"/>
          </a:xfrm>
          <a:prstGeom prst="rect">
            <a:avLst/>
          </a:prstGeom>
        </p:spPr>
        <p:txBody>
          <a:bodyPr/>
          <a:lstStyle/>
          <a:p>
            <a:endParaRPr lang="en-US"/>
          </a:p>
        </p:txBody>
      </p:sp>
      <p:sp>
        <p:nvSpPr>
          <p:cNvPr id="11"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rgbClr val="3F3F3F"/>
                </a:solidFill>
                <a:effectLst/>
                <a:latin typeface="+mj-lt"/>
                <a:ea typeface="+mj-ea"/>
                <a:cs typeface="+mj-cs"/>
              </a:defRPr>
            </a:lvl1pPr>
            <a:extLst/>
          </a:lstStyle>
          <a:p>
            <a:r>
              <a:rPr kumimoji="0" lang="en-US" dirty="0"/>
              <a:t>Click to edit Master title style</a:t>
            </a:r>
          </a:p>
        </p:txBody>
      </p:sp>
      <p:sp>
        <p:nvSpPr>
          <p:cNvPr id="12" name="Content Placeholder 2"/>
          <p:cNvSpPr>
            <a:spLocks noGrp="1"/>
          </p:cNvSpPr>
          <p:nvPr>
            <p:ph idx="1"/>
          </p:nvPr>
        </p:nvSpPr>
        <p:spPr>
          <a:xfrm>
            <a:off x="457200" y="971549"/>
            <a:ext cx="5010150" cy="5267325"/>
          </a:xfrm>
          <a:prstGeom prst="rect">
            <a:avLst/>
          </a:prstGeom>
        </p:spPr>
        <p:txBody>
          <a:bodyPr/>
          <a:lstStyle>
            <a:lvl1pPr marL="438912" indent="-320040" eaLnBrk="1" latinLnBrk="0" hangingPunct="1">
              <a:buFontTx/>
              <a:buBlip>
                <a:blip r:embed="rId2"/>
              </a:buBlip>
              <a:defRPr/>
            </a:lvl1pPr>
            <a:lvl2pPr marL="731520" indent="-274320" eaLnBrk="1" latinLnBrk="0" hangingPunct="1">
              <a:buFontTx/>
              <a:buBlip>
                <a:blip r:embed="rId3"/>
              </a:buBlip>
              <a:defRPr sz="2800">
                <a:solidFill>
                  <a:schemeClr val="tx1"/>
                </a:solidFill>
              </a:defRPr>
            </a:lvl2pPr>
            <a:lvl3pPr marL="995363" indent="-249238" eaLnBrk="1" latinLnBrk="0" hangingPunct="1">
              <a:buClr>
                <a:srgbClr val="AFD23E"/>
              </a:buClr>
              <a:buSzPct val="90000"/>
              <a:buFontTx/>
              <a:buBlip>
                <a:blip r:embed="rId4"/>
              </a:buBlip>
              <a:tabLst/>
              <a:defRPr sz="2800">
                <a:solidFill>
                  <a:schemeClr val="tx1"/>
                </a:solidFill>
              </a:defRPr>
            </a:lvl3pPr>
            <a:lvl4pPr eaLnBrk="1" latinLnBrk="0" hangingPunct="1">
              <a:buClr>
                <a:srgbClr val="21ADE4"/>
              </a:buClr>
              <a:defRPr>
                <a:solidFill>
                  <a:schemeClr val="tx1"/>
                </a:solidFill>
              </a:defRPr>
            </a:lvl4pPr>
            <a:lvl5pPr>
              <a:buClrTx/>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cxnSp>
        <p:nvCxnSpPr>
          <p:cNvPr id="9" name="Straight Connector 8"/>
          <p:cNvCxnSpPr/>
          <p:nvPr userDrawn="1"/>
        </p:nvCxnSpPr>
        <p:spPr>
          <a:xfrm>
            <a:off x="457200" y="81211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kumimoji="0" lang="en-US" dirty="0"/>
              <a:t>Click to edit Master title style</a:t>
            </a:r>
          </a:p>
        </p:txBody>
      </p:sp>
      <p:sp>
        <p:nvSpPr>
          <p:cNvPr id="7"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cxnSp>
        <p:nvCxnSpPr>
          <p:cNvPr id="6" name="Straight Connector 5"/>
          <p:cNvCxnSpPr/>
          <p:nvPr userDrawn="1"/>
        </p:nvCxnSpPr>
        <p:spPr>
          <a:xfrm>
            <a:off x="457200" y="81211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r>
              <a:rPr kumimoji="0" lang="en-US"/>
              <a:t>Click to edit Master title style</a:t>
            </a:r>
            <a:endParaRPr kumimoji="0" lang="en-US" dirty="0"/>
          </a:p>
        </p:txBody>
      </p:sp>
      <p:sp>
        <p:nvSpPr>
          <p:cNvPr id="6"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Tree>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Tree>
    <p:extLst>
      <p:ext uri="{BB962C8B-B14F-4D97-AF65-F5344CB8AC3E}">
        <p14:creationId xmlns:p14="http://schemas.microsoft.com/office/powerpoint/2010/main" val="159276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438912" indent="-320040">
              <a:buFontTx/>
              <a:buBlip>
                <a:blip r:embed="rId2"/>
              </a:buBlip>
              <a:defRPr sz="2800"/>
            </a:lvl1pPr>
            <a:lvl2pPr marL="731520" indent="-274320">
              <a:buFontTx/>
              <a:buBlip>
                <a:blip r:embed="rId3"/>
              </a:buBlip>
              <a:defRPr sz="2800">
                <a:solidFill>
                  <a:schemeClr val="tx1"/>
                </a:solidFill>
              </a:defRPr>
            </a:lvl2pPr>
            <a:lvl3pPr marL="996696" indent="-228600">
              <a:buSzPct val="90000"/>
              <a:buFontTx/>
              <a:buBlip>
                <a:blip r:embed="rId4"/>
              </a:buBlip>
              <a:defRPr sz="2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
        <p:nvSpPr>
          <p:cNvPr id="9" name="Title Placeholder 1"/>
          <p:cNvSpPr>
            <a:spLocks noGrp="1"/>
          </p:cNvSpPr>
          <p:nvPr>
            <p:ph type="title"/>
          </p:nvPr>
        </p:nvSpPr>
        <p:spPr>
          <a:xfrm>
            <a:off x="4572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kumimoji="0" lang="en-US" dirty="0"/>
              <a:t>Click to edit Master title style</a:t>
            </a:r>
          </a:p>
        </p:txBody>
      </p:sp>
      <p:cxnSp>
        <p:nvCxnSpPr>
          <p:cNvPr id="10" name="Straight Connector 9"/>
          <p:cNvCxnSpPr/>
          <p:nvPr userDrawn="1"/>
        </p:nvCxnSpPr>
        <p:spPr>
          <a:xfrm>
            <a:off x="457200" y="81211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0"/>
          </p:nvPr>
        </p:nvSpPr>
        <p:spPr>
          <a:xfrm>
            <a:off x="4648200" y="1600200"/>
            <a:ext cx="4038600" cy="4525963"/>
          </a:xfrm>
          <a:prstGeom prst="rect">
            <a:avLst/>
          </a:prstGeom>
        </p:spPr>
        <p:txBody>
          <a:bodyPr/>
          <a:lstStyle>
            <a:lvl1pPr marL="438912" indent="-320040">
              <a:buFontTx/>
              <a:buBlip>
                <a:blip r:embed="rId2"/>
              </a:buBlip>
              <a:defRPr sz="2800"/>
            </a:lvl1pPr>
            <a:lvl2pPr marL="731520" indent="-274320">
              <a:buFontTx/>
              <a:buBlip>
                <a:blip r:embed="rId3"/>
              </a:buBlip>
              <a:defRPr sz="2800">
                <a:solidFill>
                  <a:schemeClr val="tx1"/>
                </a:solidFill>
              </a:defRPr>
            </a:lvl2pPr>
            <a:lvl3pPr marL="996696" indent="-228600">
              <a:buSzPct val="90000"/>
              <a:buFontTx/>
              <a:buBlip>
                <a:blip r:embed="rId4"/>
              </a:buBlip>
              <a:defRPr sz="2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629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3"/>
          <p:cNvSpPr>
            <a:spLocks noGrp="1"/>
          </p:cNvSpPr>
          <p:nvPr>
            <p:ph type="pic" sz="quarter" idx="12"/>
          </p:nvPr>
        </p:nvSpPr>
        <p:spPr>
          <a:xfrm>
            <a:off x="0" y="1681018"/>
            <a:ext cx="9144000" cy="4304146"/>
          </a:xfrm>
          <a:prstGeom prst="round1Rect">
            <a:avLst/>
          </a:prstGeom>
        </p:spPr>
        <p:txBody>
          <a:bodyPr/>
          <a:lstStyle/>
          <a:p>
            <a:endParaRPr lang="en-US" dirty="0"/>
          </a:p>
        </p:txBody>
      </p:sp>
      <p:sp>
        <p:nvSpPr>
          <p:cNvPr id="9" name="Text Placeholder 4"/>
          <p:cNvSpPr>
            <a:spLocks noGrp="1"/>
          </p:cNvSpPr>
          <p:nvPr>
            <p:ph type="body" sz="quarter" idx="10" hasCustomPrompt="1"/>
          </p:nvPr>
        </p:nvSpPr>
        <p:spPr>
          <a:xfrm>
            <a:off x="460443" y="990600"/>
            <a:ext cx="8001000" cy="533400"/>
          </a:xfrm>
          <a:prstGeom prst="rect">
            <a:avLst/>
          </a:prstGeom>
        </p:spPr>
        <p:txBody>
          <a:bodyPr>
            <a:noAutofit/>
          </a:bodyPr>
          <a:lstStyle>
            <a:lvl1pPr marL="79375" indent="0">
              <a:buNone/>
              <a:defRPr sz="3400">
                <a:solidFill>
                  <a:schemeClr val="tx1"/>
                </a:solidFill>
                <a:latin typeface="Calibri Light" panose="020F0302020204030204" pitchFamily="34" charset="0"/>
              </a:defRPr>
            </a:lvl1pPr>
          </a:lstStyle>
          <a:p>
            <a:pPr lvl="0"/>
            <a:r>
              <a:rPr lang="en-US" dirty="0"/>
              <a:t>Title</a:t>
            </a:r>
          </a:p>
        </p:txBody>
      </p:sp>
      <p:sp>
        <p:nvSpPr>
          <p:cNvPr id="14" name="Rectangle 15"/>
          <p:cNvSpPr/>
          <p:nvPr userDrawn="1"/>
        </p:nvSpPr>
        <p:spPr>
          <a:xfrm>
            <a:off x="-14502" y="6589238"/>
            <a:ext cx="9151888" cy="275110"/>
          </a:xfrm>
          <a:custGeom>
            <a:avLst/>
            <a:gdLst>
              <a:gd name="connsiteX0" fmla="*/ 0 w 3200400"/>
              <a:gd name="connsiteY0" fmla="*/ 0 h 934445"/>
              <a:gd name="connsiteX1" fmla="*/ 3200400 w 3200400"/>
              <a:gd name="connsiteY1" fmla="*/ 0 h 934445"/>
              <a:gd name="connsiteX2" fmla="*/ 3200400 w 3200400"/>
              <a:gd name="connsiteY2" fmla="*/ 934445 h 934445"/>
              <a:gd name="connsiteX3" fmla="*/ 0 w 3200400"/>
              <a:gd name="connsiteY3" fmla="*/ 934445 h 934445"/>
              <a:gd name="connsiteX4" fmla="*/ 0 w 3200400"/>
              <a:gd name="connsiteY4" fmla="*/ 0 h 934445"/>
              <a:gd name="connsiteX0" fmla="*/ 0 w 5375189"/>
              <a:gd name="connsiteY0" fmla="*/ 0 h 934445"/>
              <a:gd name="connsiteX1" fmla="*/ 5375189 w 5375189"/>
              <a:gd name="connsiteY1" fmla="*/ 210065 h 934445"/>
              <a:gd name="connsiteX2" fmla="*/ 3200400 w 5375189"/>
              <a:gd name="connsiteY2" fmla="*/ 934445 h 934445"/>
              <a:gd name="connsiteX3" fmla="*/ 0 w 5375189"/>
              <a:gd name="connsiteY3" fmla="*/ 934445 h 934445"/>
              <a:gd name="connsiteX4" fmla="*/ 0 w 5375189"/>
              <a:gd name="connsiteY4" fmla="*/ 0 h 934445"/>
              <a:gd name="connsiteX0" fmla="*/ 0 w 6203091"/>
              <a:gd name="connsiteY0" fmla="*/ 0 h 946802"/>
              <a:gd name="connsiteX1" fmla="*/ 5375189 w 6203091"/>
              <a:gd name="connsiteY1" fmla="*/ 210065 h 946802"/>
              <a:gd name="connsiteX2" fmla="*/ 6203091 w 6203091"/>
              <a:gd name="connsiteY2" fmla="*/ 946802 h 946802"/>
              <a:gd name="connsiteX3" fmla="*/ 0 w 6203091"/>
              <a:gd name="connsiteY3" fmla="*/ 934445 h 946802"/>
              <a:gd name="connsiteX4" fmla="*/ 0 w 6203091"/>
              <a:gd name="connsiteY4" fmla="*/ 0 h 946802"/>
              <a:gd name="connsiteX0" fmla="*/ 0 w 6203091"/>
              <a:gd name="connsiteY0" fmla="*/ 222422 h 736737"/>
              <a:gd name="connsiteX1" fmla="*/ 5375189 w 6203091"/>
              <a:gd name="connsiteY1" fmla="*/ 0 h 736737"/>
              <a:gd name="connsiteX2" fmla="*/ 6203091 w 6203091"/>
              <a:gd name="connsiteY2" fmla="*/ 736737 h 736737"/>
              <a:gd name="connsiteX3" fmla="*/ 0 w 6203091"/>
              <a:gd name="connsiteY3" fmla="*/ 724380 h 736737"/>
              <a:gd name="connsiteX4" fmla="*/ 0 w 6203091"/>
              <a:gd name="connsiteY4" fmla="*/ 222422 h 736737"/>
              <a:gd name="connsiteX0" fmla="*/ 0 w 5918886"/>
              <a:gd name="connsiteY0" fmla="*/ 222422 h 724380"/>
              <a:gd name="connsiteX1" fmla="*/ 5375189 w 5918886"/>
              <a:gd name="connsiteY1" fmla="*/ 0 h 724380"/>
              <a:gd name="connsiteX2" fmla="*/ 5918886 w 5918886"/>
              <a:gd name="connsiteY2" fmla="*/ 724380 h 724380"/>
              <a:gd name="connsiteX3" fmla="*/ 0 w 5918886"/>
              <a:gd name="connsiteY3" fmla="*/ 724380 h 724380"/>
              <a:gd name="connsiteX4" fmla="*/ 0 w 5918886"/>
              <a:gd name="connsiteY4" fmla="*/ 222422 h 724380"/>
              <a:gd name="connsiteX0" fmla="*/ 0 w 5918886"/>
              <a:gd name="connsiteY0" fmla="*/ 321993 h 823951"/>
              <a:gd name="connsiteX1" fmla="*/ 5617204 w 5918886"/>
              <a:gd name="connsiteY1" fmla="*/ 0 h 823951"/>
              <a:gd name="connsiteX2" fmla="*/ 5918886 w 5918886"/>
              <a:gd name="connsiteY2" fmla="*/ 823951 h 823951"/>
              <a:gd name="connsiteX3" fmla="*/ 0 w 5918886"/>
              <a:gd name="connsiteY3" fmla="*/ 823951 h 823951"/>
              <a:gd name="connsiteX4" fmla="*/ 0 w 5918886"/>
              <a:gd name="connsiteY4" fmla="*/ 321993 h 823951"/>
              <a:gd name="connsiteX0" fmla="*/ 8067 w 5918886"/>
              <a:gd name="connsiteY0" fmla="*/ 371779 h 823951"/>
              <a:gd name="connsiteX1" fmla="*/ 5617204 w 5918886"/>
              <a:gd name="connsiteY1" fmla="*/ 0 h 823951"/>
              <a:gd name="connsiteX2" fmla="*/ 5918886 w 5918886"/>
              <a:gd name="connsiteY2" fmla="*/ 823951 h 823951"/>
              <a:gd name="connsiteX3" fmla="*/ 0 w 5918886"/>
              <a:gd name="connsiteY3" fmla="*/ 823951 h 823951"/>
              <a:gd name="connsiteX4" fmla="*/ 8067 w 5918886"/>
              <a:gd name="connsiteY4" fmla="*/ 371779 h 823951"/>
              <a:gd name="connsiteX0" fmla="*/ 8067 w 7714664"/>
              <a:gd name="connsiteY0" fmla="*/ 0 h 452172"/>
              <a:gd name="connsiteX1" fmla="*/ 7714664 w 7714664"/>
              <a:gd name="connsiteY1" fmla="*/ 265475 h 452172"/>
              <a:gd name="connsiteX2" fmla="*/ 5918886 w 7714664"/>
              <a:gd name="connsiteY2" fmla="*/ 452172 h 452172"/>
              <a:gd name="connsiteX3" fmla="*/ 0 w 7714664"/>
              <a:gd name="connsiteY3" fmla="*/ 452172 h 452172"/>
              <a:gd name="connsiteX4" fmla="*/ 8067 w 7714664"/>
              <a:gd name="connsiteY4" fmla="*/ 0 h 452172"/>
              <a:gd name="connsiteX0" fmla="*/ 8067 w 7714664"/>
              <a:gd name="connsiteY0" fmla="*/ 0 h 452172"/>
              <a:gd name="connsiteX1" fmla="*/ 7714664 w 7714664"/>
              <a:gd name="connsiteY1" fmla="*/ 265475 h 452172"/>
              <a:gd name="connsiteX2" fmla="*/ 7701727 w 7714664"/>
              <a:gd name="connsiteY2" fmla="*/ 452172 h 452172"/>
              <a:gd name="connsiteX3" fmla="*/ 0 w 7714664"/>
              <a:gd name="connsiteY3" fmla="*/ 452172 h 452172"/>
              <a:gd name="connsiteX4" fmla="*/ 8067 w 7714664"/>
              <a:gd name="connsiteY4" fmla="*/ 0 h 452172"/>
              <a:gd name="connsiteX0" fmla="*/ 8067 w 7714664"/>
              <a:gd name="connsiteY0" fmla="*/ 0 h 372515"/>
              <a:gd name="connsiteX1" fmla="*/ 7714664 w 7714664"/>
              <a:gd name="connsiteY1" fmla="*/ 185818 h 372515"/>
              <a:gd name="connsiteX2" fmla="*/ 7701727 w 7714664"/>
              <a:gd name="connsiteY2" fmla="*/ 372515 h 372515"/>
              <a:gd name="connsiteX3" fmla="*/ 0 w 7714664"/>
              <a:gd name="connsiteY3" fmla="*/ 372515 h 372515"/>
              <a:gd name="connsiteX4" fmla="*/ 8067 w 7714664"/>
              <a:gd name="connsiteY4" fmla="*/ 0 h 372515"/>
              <a:gd name="connsiteX0" fmla="*/ 8067 w 7738865"/>
              <a:gd name="connsiteY0" fmla="*/ 0 h 372515"/>
              <a:gd name="connsiteX1" fmla="*/ 7738865 w 7738865"/>
              <a:gd name="connsiteY1" fmla="*/ 195776 h 372515"/>
              <a:gd name="connsiteX2" fmla="*/ 7701727 w 7738865"/>
              <a:gd name="connsiteY2" fmla="*/ 372515 h 372515"/>
              <a:gd name="connsiteX3" fmla="*/ 0 w 7738865"/>
              <a:gd name="connsiteY3" fmla="*/ 372515 h 372515"/>
              <a:gd name="connsiteX4" fmla="*/ 8067 w 7738865"/>
              <a:gd name="connsiteY4" fmla="*/ 0 h 372515"/>
              <a:gd name="connsiteX0" fmla="*/ 8067 w 7738865"/>
              <a:gd name="connsiteY0" fmla="*/ 0 h 378138"/>
              <a:gd name="connsiteX1" fmla="*/ 7738865 w 7738865"/>
              <a:gd name="connsiteY1" fmla="*/ 195776 h 378138"/>
              <a:gd name="connsiteX2" fmla="*/ 7738171 w 7738865"/>
              <a:gd name="connsiteY2" fmla="*/ 378138 h 378138"/>
              <a:gd name="connsiteX3" fmla="*/ 0 w 7738865"/>
              <a:gd name="connsiteY3" fmla="*/ 372515 h 378138"/>
              <a:gd name="connsiteX4" fmla="*/ 8067 w 7738865"/>
              <a:gd name="connsiteY4" fmla="*/ 0 h 378138"/>
              <a:gd name="connsiteX0" fmla="*/ 38721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38721 w 7738865"/>
              <a:gd name="connsiteY4" fmla="*/ 0 h 235784"/>
              <a:gd name="connsiteX0" fmla="*/ 4554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4554 w 7738865"/>
              <a:gd name="connsiteY4" fmla="*/ 0 h 235784"/>
              <a:gd name="connsiteX0" fmla="*/ 0 w 7751147"/>
              <a:gd name="connsiteY0" fmla="*/ 0 h 416238"/>
              <a:gd name="connsiteX1" fmla="*/ 7751147 w 7751147"/>
              <a:gd name="connsiteY1" fmla="*/ 233876 h 416238"/>
              <a:gd name="connsiteX2" fmla="*/ 7750453 w 7751147"/>
              <a:gd name="connsiteY2" fmla="*/ 416238 h 416238"/>
              <a:gd name="connsiteX3" fmla="*/ 12282 w 7751147"/>
              <a:gd name="connsiteY3" fmla="*/ 410615 h 416238"/>
              <a:gd name="connsiteX4" fmla="*/ 0 w 7751147"/>
              <a:gd name="connsiteY4" fmla="*/ 0 h 41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1147" h="416238">
                <a:moveTo>
                  <a:pt x="0" y="0"/>
                </a:moveTo>
                <a:lnTo>
                  <a:pt x="7751147" y="233876"/>
                </a:lnTo>
                <a:cubicBezTo>
                  <a:pt x="7750916" y="294663"/>
                  <a:pt x="7750684" y="355451"/>
                  <a:pt x="7750453" y="416238"/>
                </a:cubicBezTo>
                <a:lnTo>
                  <a:pt x="12282" y="410615"/>
                </a:lnTo>
                <a:lnTo>
                  <a:pt x="0" y="0"/>
                </a:ln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ooter Placeholder 4"/>
          <p:cNvSpPr>
            <a:spLocks noGrp="1"/>
          </p:cNvSpPr>
          <p:nvPr>
            <p:ph type="ftr" sz="quarter" idx="11"/>
          </p:nvPr>
        </p:nvSpPr>
        <p:spPr>
          <a:xfrm>
            <a:off x="1457125" y="6383361"/>
            <a:ext cx="6007635" cy="274320"/>
          </a:xfrm>
          <a:prstGeom prst="rect">
            <a:avLst/>
          </a:prstGeom>
        </p:spPr>
        <p:txBody>
          <a:bodyPr/>
          <a:lstStyle>
            <a:lvl1pPr algn="ctr">
              <a:defRPr sz="1200" b="1"/>
            </a:lvl1pPr>
          </a:lstStyle>
          <a:p>
            <a:r>
              <a:rPr lang="en-US"/>
              <a:t>This presentation is educational and intended for an audience with a basic understanding of the financial industry. </a:t>
            </a:r>
            <a:r>
              <a:rPr lang="en-US" dirty="0"/>
              <a:t>It is not intended for use with the general public.</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xml"/><Relationship Id="rId3"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6389626"/>
            <a:ext cx="9144000" cy="477609"/>
          </a:xfrm>
          <a:prstGeom prst="rect">
            <a:avLst/>
          </a:prstGeom>
          <a:solidFill>
            <a:srgbClr val="456CB4"/>
          </a:solidFill>
          <a:ln w="38100" algn="ctr">
            <a:noFill/>
            <a:miter lim="800000"/>
            <a:headEnd/>
            <a:tailEnd/>
          </a:ln>
          <a:effectLst/>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Placeholder 1"/>
          <p:cNvSpPr>
            <a:spLocks noGrp="1"/>
          </p:cNvSpPr>
          <p:nvPr>
            <p:ph type="title"/>
          </p:nvPr>
        </p:nvSpPr>
        <p:spPr>
          <a:xfrm>
            <a:off x="457200" y="204107"/>
            <a:ext cx="8229600" cy="971550"/>
          </a:xfrm>
          <a:prstGeom prst="rect">
            <a:avLst/>
          </a:prstGeom>
        </p:spPr>
        <p:txBody>
          <a:bodyPr vert="horz" lIns="91440" tIns="45720" rIns="91440" bIns="45720" rtlCol="0" anchor="ctr">
            <a:normAutofit/>
          </a:bodyPr>
          <a:lstStyle/>
          <a:p>
            <a:r>
              <a:rPr kumimoji="0" lang="en-US"/>
              <a:t>Click to edit Master title style</a:t>
            </a:r>
            <a:endParaRPr kumimoji="0" lang="en-US" dirty="0"/>
          </a:p>
        </p:txBody>
      </p:sp>
      <p:sp>
        <p:nvSpPr>
          <p:cNvPr id="11" name="Footer Placeholder 4"/>
          <p:cNvSpPr>
            <a:spLocks noGrp="1"/>
          </p:cNvSpPr>
          <p:nvPr>
            <p:ph type="ftr" sz="quarter" idx="3"/>
          </p:nvPr>
        </p:nvSpPr>
        <p:spPr>
          <a:xfrm>
            <a:off x="199898" y="6391704"/>
            <a:ext cx="6397364" cy="404831"/>
          </a:xfrm>
          <a:prstGeom prst="rect">
            <a:avLst/>
          </a:prstGeom>
        </p:spPr>
        <p:txBody>
          <a:bodyPr vert="horz" lIns="45720" rIns="45720" bIns="0" rtlCol="0" anchor="ctr"/>
          <a:lstStyle>
            <a:lvl1pPr algn="l" eaLnBrk="1" latinLnBrk="0" hangingPunct="1">
              <a:lnSpc>
                <a:spcPts val="1300"/>
              </a:lnSpc>
              <a:defRPr kumimoji="0" sz="1200" b="1">
                <a:solidFill>
                  <a:schemeClr val="bg1"/>
                </a:solidFill>
                <a:latin typeface="Calibri" pitchFamily="34" charset="0"/>
              </a:defRPr>
            </a:lvl1pPr>
            <a:extLst/>
          </a:lstStyle>
          <a:p>
            <a:r>
              <a:rPr lang="en-US" dirty="0"/>
              <a:t>Insurance products are issued by Pacific Life Insurance Company in all states except New York and in New York by Pacific Life &amp; Annuity Company. Product availability and features may vary by state.</a:t>
            </a:r>
          </a:p>
        </p:txBody>
      </p:sp>
      <p:sp>
        <p:nvSpPr>
          <p:cNvPr id="14" name="Slide Number Placeholder 5"/>
          <p:cNvSpPr txBox="1">
            <a:spLocks/>
          </p:cNvSpPr>
          <p:nvPr userDrawn="1"/>
        </p:nvSpPr>
        <p:spPr>
          <a:xfrm>
            <a:off x="8472268" y="6581095"/>
            <a:ext cx="733864" cy="274320"/>
          </a:xfrm>
          <a:prstGeom prst="rect">
            <a:avLst/>
          </a:prstGeom>
        </p:spPr>
        <p:txBody>
          <a:bodyPr vert="horz" bIns="0" rtlCol="0" anchor="ctr"/>
          <a:lstStyle>
            <a:defPPr>
              <a:defRPr lang="en-US"/>
            </a:defPPr>
            <a:lvl1pPr marL="0" algn="ctr" defTabSz="914400" rtl="0" eaLnBrk="1" latinLnBrk="0" hangingPunct="1">
              <a:defRPr kumimoji="0" sz="1200" b="1" kern="1200">
                <a:solidFill>
                  <a:schemeClr val="bg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929681" y="6485957"/>
            <a:ext cx="2060253" cy="238947"/>
          </a:xfrm>
          <a:prstGeom prst="rect">
            <a:avLst/>
          </a:prstGeom>
        </p:spPr>
      </p:pic>
    </p:spTree>
    <p:extLst>
      <p:ext uri="{BB962C8B-B14F-4D97-AF65-F5344CB8AC3E}">
        <p14:creationId xmlns:p14="http://schemas.microsoft.com/office/powerpoint/2010/main" val="1158171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0" r:id="rId5"/>
    <p:sldLayoutId id="2147483674" r:id="rId6"/>
    <p:sldLayoutId id="2147483675" r:id="rId7"/>
  </p:sldLayoutIdLst>
  <p:transition>
    <p:wipe dir="r"/>
  </p:transition>
  <p:hf sldNum="0" hdr="0" dt="0"/>
  <p:txStyles>
    <p:title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p:titleStyle>
    <p:body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2503" y="392249"/>
            <a:ext cx="3137140" cy="363908"/>
          </a:xfrm>
          <a:prstGeom prst="rect">
            <a:avLst/>
          </a:prstGeom>
        </p:spPr>
      </p:pic>
    </p:spTree>
    <p:extLst>
      <p:ext uri="{BB962C8B-B14F-4D97-AF65-F5344CB8AC3E}">
        <p14:creationId xmlns:p14="http://schemas.microsoft.com/office/powerpoint/2010/main" val="1046561289"/>
      </p:ext>
    </p:extLst>
  </p:cSld>
  <p:clrMap bg1="lt1" tx1="dk1" bg2="lt2" tx2="dk2" accent1="accent1" accent2="accent2" accent3="accent3" accent4="accent4" accent5="accent5" accent6="accent6" hlink="hlink" folHlink="folHlink"/>
  <p:sldLayoutIdLst>
    <p:sldLayoutId id="2147483672"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5.jpeg"/><Relationship Id="rId5"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jpeg"/><Relationship Id="rId10"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7.jpeg"/><Relationship Id="rId10" Type="http://schemas.openxmlformats.org/officeDocument/2006/relationships/image" Target="../media/image28.jpeg"/><Relationship Id="rId11"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1" Type="http://schemas.openxmlformats.org/officeDocument/2006/relationships/image" Target="../media/image28.jpeg"/><Relationship Id="rId12" Type="http://schemas.microsoft.com/office/2007/relationships/hdphoto" Target="../media/hdphoto1.wdp"/><Relationship Id="rId13" Type="http://schemas.openxmlformats.org/officeDocument/2006/relationships/image" Target="../media/image29.jpeg"/><Relationship Id="rId1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80000"/>
              </a:lnSpc>
              <a:spcBef>
                <a:spcPts val="0"/>
              </a:spcBef>
            </a:pPr>
            <a:r>
              <a:rPr lang="en-US" dirty="0"/>
              <a:t>What’s Your Beneficiary-Planning IQ?</a:t>
            </a:r>
          </a:p>
        </p:txBody>
      </p:sp>
      <p:sp>
        <p:nvSpPr>
          <p:cNvPr id="6" name="Footer Placeholder 4"/>
          <p:cNvSpPr txBox="1">
            <a:spLocks/>
          </p:cNvSpPr>
          <p:nvPr/>
        </p:nvSpPr>
        <p:spPr>
          <a:xfrm>
            <a:off x="316089" y="6324600"/>
            <a:ext cx="1141036" cy="378302"/>
          </a:xfrm>
          <a:prstGeom prst="rect">
            <a:avLst/>
          </a:prstGeom>
        </p:spPr>
        <p:txBody>
          <a:bodyPr vert="horz" lIns="45720" rIns="45720" bIns="0" rtlCol="0" anchor="ctr"/>
          <a:lstStyle>
            <a:defPPr>
              <a:defRPr lang="en-US"/>
            </a:defPPr>
            <a:lvl1pPr marL="0" algn="ctr" defTabSz="914400" rtl="0" eaLnBrk="1" latinLnBrk="0" hangingPunct="1">
              <a:defRPr kumimoji="0" sz="1200" b="1"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pPr>
            <a:r>
              <a:rPr lang="fi-FI" sz="1000" b="0" dirty="0"/>
              <a:t>MUC0529-1017P</a:t>
            </a:r>
          </a:p>
        </p:txBody>
      </p:sp>
      <p:sp>
        <p:nvSpPr>
          <p:cNvPr id="7" name="Rectangle 6"/>
          <p:cNvSpPr/>
          <p:nvPr/>
        </p:nvSpPr>
        <p:spPr>
          <a:xfrm>
            <a:off x="530098" y="1440310"/>
            <a:ext cx="8433078" cy="400110"/>
          </a:xfrm>
          <a:prstGeom prst="rect">
            <a:avLst/>
          </a:prstGeom>
        </p:spPr>
        <p:txBody>
          <a:bodyPr wrap="none">
            <a:spAutoFit/>
          </a:bodyPr>
          <a:lstStyle/>
          <a:p>
            <a:r>
              <a:rPr lang="en-US" sz="2000" dirty="0"/>
              <a:t>Tips and Traps in Beneficiary Planning for Commonly Held Nonqualified Assets</a:t>
            </a:r>
          </a:p>
        </p:txBody>
      </p:sp>
      <p:pic>
        <p:nvPicPr>
          <p:cNvPr id="10" name="Picture Placeholder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426" b="26941"/>
          <a:stretch/>
        </p:blipFill>
        <p:spPr>
          <a:xfrm>
            <a:off x="0" y="1974850"/>
            <a:ext cx="9144000" cy="4305300"/>
          </a:xfrm>
        </p:spPr>
      </p:pic>
      <p:sp>
        <p:nvSpPr>
          <p:cNvPr id="2" name="TextBox 1"/>
          <p:cNvSpPr txBox="1"/>
          <p:nvPr/>
        </p:nvSpPr>
        <p:spPr>
          <a:xfrm>
            <a:off x="1822360" y="6305908"/>
            <a:ext cx="5499279" cy="430887"/>
          </a:xfrm>
          <a:prstGeom prst="rect">
            <a:avLst/>
          </a:prstGeom>
          <a:noFill/>
        </p:spPr>
        <p:txBody>
          <a:bodyPr wrap="square" rtlCol="0">
            <a:spAutoFit/>
          </a:bodyPr>
          <a:lstStyle/>
          <a:p>
            <a:pPr algn="ctr"/>
            <a:r>
              <a:rPr lang="en-US" sz="1100" b="1" dirty="0"/>
              <a:t>No bank guarantee • Not a deposit • May lose value • Not FDIC/NCUA insured</a:t>
            </a:r>
          </a:p>
          <a:p>
            <a:pPr algn="ctr"/>
            <a:r>
              <a:rPr lang="en-US" sz="1100" b="1" dirty="0"/>
              <a:t>Not insured by any federal government agency</a:t>
            </a:r>
          </a:p>
        </p:txBody>
      </p:sp>
    </p:spTree>
    <p:extLst>
      <p:ext uri="{BB962C8B-B14F-4D97-AF65-F5344CB8AC3E}">
        <p14:creationId xmlns:p14="http://schemas.microsoft.com/office/powerpoint/2010/main" val="285261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46940" t="8108" r="26246" b="28183"/>
          <a:stretch/>
        </p:blipFill>
        <p:spPr>
          <a:xfrm flipH="1">
            <a:off x="559272" y="1471298"/>
            <a:ext cx="2661006" cy="4215128"/>
          </a:xfrm>
          <a:prstGeom prst="rect">
            <a:avLst/>
          </a:prstGeom>
        </p:spPr>
      </p:pic>
      <p:sp>
        <p:nvSpPr>
          <p:cNvPr id="3" name="Title 1"/>
          <p:cNvSpPr txBox="1">
            <a:spLocks/>
          </p:cNvSpPr>
          <p:nvPr/>
        </p:nvSpPr>
        <p:spPr>
          <a:xfrm>
            <a:off x="367749" y="215004"/>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r>
              <a:rPr lang="en-US" sz="3200" dirty="0"/>
              <a:t>#2: Who Gets to Pay the Taxes on the </a:t>
            </a:r>
            <a:br>
              <a:rPr lang="en-US" sz="3200" dirty="0"/>
            </a:br>
            <a:r>
              <a:rPr lang="en-US" sz="3200" dirty="0"/>
              <a:t>Nonqualified Deferred Annuity (NQDA)?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650" y="2447089"/>
            <a:ext cx="2827294" cy="1884533"/>
          </a:xfrm>
          <a:prstGeom prst="rect">
            <a:avLst/>
          </a:prstGeom>
        </p:spPr>
      </p:pic>
      <p:sp>
        <p:nvSpPr>
          <p:cNvPr id="15" name="Text Box 31"/>
          <p:cNvSpPr txBox="1">
            <a:spLocks noChangeArrowheads="1"/>
          </p:cNvSpPr>
          <p:nvPr/>
        </p:nvSpPr>
        <p:spPr bwMode="auto">
          <a:xfrm>
            <a:off x="559272" y="5363011"/>
            <a:ext cx="2661006"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Mark and Michelle</a:t>
            </a:r>
          </a:p>
        </p:txBody>
      </p:sp>
      <p:sp>
        <p:nvSpPr>
          <p:cNvPr id="21" name="TextBox 20"/>
          <p:cNvSpPr txBox="1"/>
          <p:nvPr/>
        </p:nvSpPr>
        <p:spPr>
          <a:xfrm>
            <a:off x="4906649" y="4349390"/>
            <a:ext cx="3601919" cy="1446550"/>
          </a:xfrm>
          <a:prstGeom prst="rect">
            <a:avLst/>
          </a:prstGeom>
          <a:noFill/>
          <a:ln>
            <a:noFill/>
          </a:ln>
        </p:spPr>
        <p:txBody>
          <a:bodyPr wrap="square" rtlCol="0">
            <a:spAutoFit/>
          </a:bodyPr>
          <a:lstStyle/>
          <a:p>
            <a:r>
              <a:rPr lang="en-US" sz="2200" dirty="0"/>
              <a:t>NQDA</a:t>
            </a:r>
          </a:p>
          <a:p>
            <a:r>
              <a:rPr lang="en-US" sz="2200" dirty="0"/>
              <a:t>Owner: Mark</a:t>
            </a:r>
          </a:p>
          <a:p>
            <a:r>
              <a:rPr lang="en-US" sz="2200" dirty="0"/>
              <a:t>Annuitant: Mark</a:t>
            </a:r>
          </a:p>
          <a:p>
            <a:r>
              <a:rPr lang="en-US" sz="2200" dirty="0"/>
              <a:t>Primary Beneficiary: Michelle</a:t>
            </a:r>
          </a:p>
        </p:txBody>
      </p:sp>
      <p:cxnSp>
        <p:nvCxnSpPr>
          <p:cNvPr id="16" name="Straight Arrow Connector 15"/>
          <p:cNvCxnSpPr/>
          <p:nvPr/>
        </p:nvCxnSpPr>
        <p:spPr>
          <a:xfrm>
            <a:off x="3404338" y="3367027"/>
            <a:ext cx="13572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1213402"/>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8023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2695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#2: Who Gets to Pay the Taxes on the </a:t>
            </a:r>
            <a:br>
              <a:rPr lang="en-US" sz="3200" dirty="0"/>
            </a:br>
            <a:r>
              <a:rPr lang="en-US" sz="3200" dirty="0"/>
              <a:t>Nonqualified Deferred Annuity (NQDA)?</a:t>
            </a:r>
          </a:p>
        </p:txBody>
      </p:sp>
      <p:graphicFrame>
        <p:nvGraphicFramePr>
          <p:cNvPr id="14" name="Table 13"/>
          <p:cNvGraphicFramePr>
            <a:graphicFrameLocks noGrp="1"/>
          </p:cNvGraphicFramePr>
          <p:nvPr>
            <p:extLst>
              <p:ext uri="{D42A27DB-BD31-4B8C-83A1-F6EECF244321}">
                <p14:modId xmlns:p14="http://schemas.microsoft.com/office/powerpoint/2010/main" val="1508418732"/>
              </p:ext>
            </p:extLst>
          </p:nvPr>
        </p:nvGraphicFramePr>
        <p:xfrm>
          <a:off x="622856" y="3954738"/>
          <a:ext cx="7898287" cy="1029856"/>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Michelle can assume the</a:t>
                      </a:r>
                      <a:r>
                        <a:rPr lang="en-US" sz="2200" b="0" baseline="0" dirty="0">
                          <a:solidFill>
                            <a:schemeClr val="tx1"/>
                          </a:solidFill>
                        </a:rPr>
                        <a:t> contract and delay taxation.</a:t>
                      </a:r>
                      <a:endParaRPr lang="en-US" sz="2200" b="0" dirty="0">
                        <a:solidFill>
                          <a:schemeClr val="tx1"/>
                        </a:solidFill>
                      </a:endParaRP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75516130"/>
              </p:ext>
            </p:extLst>
          </p:nvPr>
        </p:nvGraphicFramePr>
        <p:xfrm>
          <a:off x="622856" y="2469995"/>
          <a:ext cx="7898288" cy="1046708"/>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4">
                  <a:extLst>
                    <a:ext uri="{9D8B030D-6E8A-4147-A177-3AD203B41FA5}">
                      <a16:colId xmlns:a16="http://schemas.microsoft.com/office/drawing/2014/main" xmlns="" val="866953953"/>
                    </a:ext>
                  </a:extLst>
                </a:gridCol>
              </a:tblGrid>
              <a:tr h="1046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Michelle will pay taxes on any gain in the contract.</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9804"/>
                      </a:srgbClr>
                    </a:solidFill>
                  </a:tcPr>
                </a:tc>
                <a:extLst>
                  <a:ext uri="{0D108BD9-81ED-4DB2-BD59-A6C34878D82A}">
                    <a16:rowId xmlns:a16="http://schemas.microsoft.com/office/drawing/2014/main" xmlns="" val="1013726837"/>
                  </a:ext>
                </a:extLst>
              </a:tr>
            </a:tbl>
          </a:graphicData>
        </a:graphic>
      </p:graphicFrame>
      <p:cxnSp>
        <p:nvCxnSpPr>
          <p:cNvPr id="17" name="Straight Connector 16"/>
          <p:cNvCxnSpPr/>
          <p:nvPr/>
        </p:nvCxnSpPr>
        <p:spPr>
          <a:xfrm>
            <a:off x="457200" y="1213402"/>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57200" y="1555594"/>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Font typeface="Wingdings 2"/>
              <a:buNone/>
            </a:pPr>
            <a:r>
              <a:rPr lang="en-US" sz="2200" dirty="0"/>
              <a:t>Will Michelle have to immediately pay taxes on the gain?</a:t>
            </a:r>
          </a:p>
          <a:p>
            <a:pPr>
              <a:buFont typeface="Wingdings 2"/>
              <a:buNone/>
            </a:pPr>
            <a:endParaRPr lang="en-US" sz="1050" dirty="0"/>
          </a:p>
          <a:p>
            <a:pPr marL="0" indent="0">
              <a:buFont typeface="Wingdings 2"/>
              <a:buNone/>
            </a:pPr>
            <a:endParaRPr lang="en-US" dirty="0"/>
          </a:p>
        </p:txBody>
      </p:sp>
    </p:spTree>
    <p:extLst>
      <p:ext uri="{BB962C8B-B14F-4D97-AF65-F5344CB8AC3E}">
        <p14:creationId xmlns:p14="http://schemas.microsoft.com/office/powerpoint/2010/main" val="10721793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1" y="0"/>
            <a:ext cx="8229600" cy="971550"/>
          </a:xfrm>
        </p:spPr>
        <p:txBody>
          <a:bodyPr>
            <a:normAutofit/>
          </a:bodyPr>
          <a:lstStyle/>
          <a:p>
            <a:r>
              <a:rPr lang="en-US" dirty="0"/>
              <a:t>NQDAs and Spousal Continuation</a:t>
            </a:r>
          </a:p>
        </p:txBody>
      </p:sp>
      <p:sp>
        <p:nvSpPr>
          <p:cNvPr id="3" name="Content Placeholder 2"/>
          <p:cNvSpPr>
            <a:spLocks noGrp="1"/>
          </p:cNvSpPr>
          <p:nvPr>
            <p:ph idx="1"/>
          </p:nvPr>
        </p:nvSpPr>
        <p:spPr>
          <a:xfrm>
            <a:off x="5535006" y="2329002"/>
            <a:ext cx="3408890" cy="2316565"/>
          </a:xfrm>
        </p:spPr>
        <p:txBody>
          <a:bodyPr>
            <a:noAutofit/>
          </a:bodyPr>
          <a:lstStyle/>
          <a:p>
            <a:pPr marL="119062" indent="0">
              <a:spcBef>
                <a:spcPts val="600"/>
              </a:spcBef>
              <a:spcAft>
                <a:spcPts val="600"/>
              </a:spcAft>
              <a:buSzPct val="90000"/>
              <a:buNone/>
            </a:pPr>
            <a:r>
              <a:rPr lang="en-US" sz="2000" b="1" dirty="0"/>
              <a:t>Taxes</a:t>
            </a:r>
          </a:p>
          <a:p>
            <a:pPr marL="403225" lvl="1" indent="-230188">
              <a:spcBef>
                <a:spcPts val="0"/>
              </a:spcBef>
              <a:buSzPct val="90000"/>
              <a:buBlip>
                <a:blip r:embed="rId3"/>
              </a:buBlip>
            </a:pPr>
            <a:r>
              <a:rPr lang="en-US" sz="2000" dirty="0"/>
              <a:t>Distributions are last </a:t>
            </a:r>
            <a:br>
              <a:rPr lang="en-US" sz="2000" dirty="0"/>
            </a:br>
            <a:r>
              <a:rPr lang="en-US" sz="2000" dirty="0"/>
              <a:t>in, first out (LIFO), 10% penalty may apply</a:t>
            </a:r>
          </a:p>
          <a:p>
            <a:pPr marL="403225" lvl="1" indent="-230188">
              <a:spcBef>
                <a:spcPts val="0"/>
              </a:spcBef>
              <a:buSzPct val="90000"/>
              <a:buBlip>
                <a:blip r:embed="rId3"/>
              </a:buBlip>
            </a:pPr>
            <a:r>
              <a:rPr lang="en-US" sz="2000" dirty="0"/>
              <a:t>Full or partial annuitization receives exclusion-ratio treatment</a:t>
            </a:r>
          </a:p>
        </p:txBody>
      </p:sp>
      <p:graphicFrame>
        <p:nvGraphicFramePr>
          <p:cNvPr id="8" name="Table 7"/>
          <p:cNvGraphicFramePr>
            <a:graphicFrameLocks noGrp="1"/>
          </p:cNvGraphicFramePr>
          <p:nvPr>
            <p:extLst>
              <p:ext uri="{D42A27DB-BD31-4B8C-83A1-F6EECF244321}">
                <p14:modId xmlns:p14="http://schemas.microsoft.com/office/powerpoint/2010/main" val="49568563"/>
              </p:ext>
            </p:extLst>
          </p:nvPr>
        </p:nvGraphicFramePr>
        <p:xfrm>
          <a:off x="559913" y="1050403"/>
          <a:ext cx="7898287" cy="685800"/>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Michelle can assume the</a:t>
                      </a:r>
                      <a:r>
                        <a:rPr lang="en-US" sz="2200" b="0" baseline="0" dirty="0">
                          <a:solidFill>
                            <a:schemeClr val="tx1"/>
                          </a:solidFill>
                        </a:rPr>
                        <a:t> contract and delay taxation.</a:t>
                      </a:r>
                      <a:endParaRPr lang="en-US" sz="2200" b="0" dirty="0">
                        <a:solidFill>
                          <a:schemeClr val="tx1"/>
                        </a:solidFill>
                      </a:endParaRP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pSp>
        <p:nvGrpSpPr>
          <p:cNvPr id="5" name="Group 4"/>
          <p:cNvGrpSpPr/>
          <p:nvPr/>
        </p:nvGrpSpPr>
        <p:grpSpPr>
          <a:xfrm>
            <a:off x="228599" y="4854583"/>
            <a:ext cx="4980009" cy="955910"/>
            <a:chOff x="228599" y="4854583"/>
            <a:chExt cx="4980009" cy="955910"/>
          </a:xfrm>
        </p:grpSpPr>
        <p:sp>
          <p:nvSpPr>
            <p:cNvPr id="7" name="TextBox 6"/>
            <p:cNvSpPr txBox="1"/>
            <p:nvPr/>
          </p:nvSpPr>
          <p:spPr>
            <a:xfrm>
              <a:off x="658312" y="4854583"/>
              <a:ext cx="4550296" cy="955910"/>
            </a:xfrm>
            <a:prstGeom prst="rect">
              <a:avLst/>
            </a:prstGeom>
            <a:noFill/>
          </p:spPr>
          <p:txBody>
            <a:bodyPr wrap="square" rtlCol="0">
              <a:spAutoFit/>
            </a:bodyPr>
            <a:lstStyle/>
            <a:p>
              <a:pPr>
                <a:lnSpc>
                  <a:spcPts val="2200"/>
                </a:lnSpc>
                <a:spcAft>
                  <a:spcPts val="600"/>
                </a:spcAft>
              </a:pPr>
              <a:r>
                <a:rPr lang="en-US" sz="2000" b="1" dirty="0"/>
                <a:t>Trap: </a:t>
              </a:r>
              <a:r>
                <a:rPr lang="en-US" sz="2000" dirty="0"/>
                <a:t>Naming a trust as beneficiary of </a:t>
              </a:r>
              <a:br>
                <a:rPr lang="en-US" sz="2000" dirty="0"/>
              </a:br>
              <a:r>
                <a:rPr lang="en-US" sz="2000" dirty="0"/>
                <a:t>the annuity will eliminate the spousal continuation and life expectancy options.</a:t>
              </a:r>
            </a:p>
          </p:txBody>
        </p:sp>
        <p:grpSp>
          <p:nvGrpSpPr>
            <p:cNvPr id="18" name="Group 17"/>
            <p:cNvGrpSpPr/>
            <p:nvPr/>
          </p:nvGrpSpPr>
          <p:grpSpPr>
            <a:xfrm>
              <a:off x="228599" y="4870535"/>
              <a:ext cx="369243" cy="390604"/>
              <a:chOff x="9525000" y="2286000"/>
              <a:chExt cx="373380" cy="394980"/>
            </a:xfrm>
          </p:grpSpPr>
          <p:sp>
            <p:nvSpPr>
              <p:cNvPr id="14" name="Triangle 13"/>
              <p:cNvSpPr/>
              <p:nvPr/>
            </p:nvSpPr>
            <p:spPr>
              <a:xfrm>
                <a:off x="9525000" y="2286000"/>
                <a:ext cx="373380" cy="321879"/>
              </a:xfrm>
              <a:prstGeom prst="triangle">
                <a:avLst/>
              </a:prstGeom>
              <a:solidFill>
                <a:srgbClr val="FFC00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0" y="2286000"/>
                <a:ext cx="373380" cy="394980"/>
              </a:xfrm>
              <a:prstGeom prst="rect">
                <a:avLst/>
              </a:prstGeom>
              <a:noFill/>
            </p:spPr>
            <p:txBody>
              <a:bodyPr wrap="square" lIns="0" tIns="91440" rIns="0" rtlCol="0" anchor="b">
                <a:spAutoFit/>
              </a:bodyPr>
              <a:lstStyle/>
              <a:p>
                <a:pPr algn="ctr">
                  <a:lnSpc>
                    <a:spcPts val="2000"/>
                  </a:lnSpc>
                </a:pPr>
                <a:r>
                  <a:rPr lang="en-US" sz="2100" b="1" dirty="0">
                    <a:solidFill>
                      <a:schemeClr val="bg1"/>
                    </a:solidFill>
                  </a:rPr>
                  <a:t>!</a:t>
                </a:r>
                <a:endParaRPr lang="en-US" sz="2100" dirty="0">
                  <a:solidFill>
                    <a:schemeClr val="bg1"/>
                  </a:solidFill>
                </a:endParaRPr>
              </a:p>
            </p:txBody>
          </p:sp>
        </p:grpSp>
      </p:grpSp>
      <p:graphicFrame>
        <p:nvGraphicFramePr>
          <p:cNvPr id="4" name="Table 3"/>
          <p:cNvGraphicFramePr>
            <a:graphicFrameLocks noGrp="1"/>
          </p:cNvGraphicFramePr>
          <p:nvPr>
            <p:extLst>
              <p:ext uri="{D42A27DB-BD31-4B8C-83A1-F6EECF244321}">
                <p14:modId xmlns:p14="http://schemas.microsoft.com/office/powerpoint/2010/main" val="3278072963"/>
              </p:ext>
            </p:extLst>
          </p:nvPr>
        </p:nvGraphicFramePr>
        <p:xfrm>
          <a:off x="548653" y="1933050"/>
          <a:ext cx="4717828" cy="2747290"/>
        </p:xfrm>
        <a:graphic>
          <a:graphicData uri="http://schemas.openxmlformats.org/drawingml/2006/table">
            <a:tbl>
              <a:tblPr firstRow="1" bandRow="1">
                <a:tableStyleId>{5C22544A-7EE6-4342-B048-85BDC9FD1C3A}</a:tableStyleId>
              </a:tblPr>
              <a:tblGrid>
                <a:gridCol w="2374811">
                  <a:extLst>
                    <a:ext uri="{9D8B030D-6E8A-4147-A177-3AD203B41FA5}">
                      <a16:colId xmlns:a16="http://schemas.microsoft.com/office/drawing/2014/main" xmlns="" val="20000"/>
                    </a:ext>
                  </a:extLst>
                </a:gridCol>
                <a:gridCol w="1178155">
                  <a:extLst>
                    <a:ext uri="{9D8B030D-6E8A-4147-A177-3AD203B41FA5}">
                      <a16:colId xmlns:a16="http://schemas.microsoft.com/office/drawing/2014/main" xmlns="" val="20001"/>
                    </a:ext>
                  </a:extLst>
                </a:gridCol>
                <a:gridCol w="1164862">
                  <a:extLst>
                    <a:ext uri="{9D8B030D-6E8A-4147-A177-3AD203B41FA5}">
                      <a16:colId xmlns:a16="http://schemas.microsoft.com/office/drawing/2014/main" xmlns="" val="20002"/>
                    </a:ext>
                  </a:extLst>
                </a:gridCol>
              </a:tblGrid>
              <a:tr h="196692">
                <a:tc>
                  <a:txBody>
                    <a:bodyPr/>
                    <a:lstStyle/>
                    <a:p>
                      <a:endParaRPr lang="en-US" dirty="0"/>
                    </a:p>
                  </a:txBody>
                  <a:tcPr marL="0" marR="0" marT="0" marB="0" anchor="ctr">
                    <a:solidFill>
                      <a:schemeClr val="bg1"/>
                    </a:solidFill>
                  </a:tcPr>
                </a:tc>
                <a:tc>
                  <a:txBody>
                    <a:bodyPr/>
                    <a:lstStyle/>
                    <a:p>
                      <a:pPr algn="ctr">
                        <a:lnSpc>
                          <a:spcPct val="90000"/>
                        </a:lnSpc>
                      </a:pPr>
                      <a:r>
                        <a:rPr lang="en-US" sz="1400" b="1" i="0" dirty="0">
                          <a:solidFill>
                            <a:schemeClr val="tx1"/>
                          </a:solidFill>
                          <a:latin typeface="Calibri" charset="0"/>
                          <a:ea typeface="Calibri" charset="0"/>
                          <a:cs typeface="Calibri" charset="0"/>
                        </a:rPr>
                        <a:t>SPOUSAL BENEFICIARY</a:t>
                      </a:r>
                    </a:p>
                  </a:txBody>
                  <a:tcPr marL="0" marR="0" marT="0" marB="0" anchor="ctr">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b="1" i="0" dirty="0">
                          <a:solidFill>
                            <a:schemeClr val="tx1"/>
                          </a:solidFill>
                          <a:latin typeface="Calibri" charset="0"/>
                          <a:ea typeface="Calibri" charset="0"/>
                          <a:cs typeface="Calibri" charset="0"/>
                        </a:rPr>
                        <a:t>NON-SPOUSAL</a:t>
                      </a:r>
                      <a:r>
                        <a:rPr lang="en-US" sz="1400" b="1" i="0" baseline="0" dirty="0">
                          <a:solidFill>
                            <a:schemeClr val="tx1"/>
                          </a:solidFill>
                          <a:latin typeface="Calibri" charset="0"/>
                          <a:ea typeface="Calibri" charset="0"/>
                          <a:cs typeface="Calibri" charset="0"/>
                        </a:rPr>
                        <a:t> BENEFICIARY</a:t>
                      </a:r>
                      <a:endParaRPr lang="en-US" sz="1400" b="1" i="0" dirty="0">
                        <a:solidFill>
                          <a:schemeClr val="tx1"/>
                        </a:solidFill>
                        <a:latin typeface="Calibri" charset="0"/>
                        <a:ea typeface="Calibri" charset="0"/>
                        <a:cs typeface="Calibri" charset="0"/>
                      </a:endParaRPr>
                    </a:p>
                  </a:txBody>
                  <a:tcPr marL="0" marR="0" marT="0" marB="0" anchor="ctr">
                    <a:solidFill>
                      <a:schemeClr val="bg1"/>
                    </a:solidFill>
                  </a:tcPr>
                </a:tc>
                <a:extLst>
                  <a:ext uri="{0D108BD9-81ED-4DB2-BD59-A6C34878D82A}">
                    <a16:rowId xmlns:a16="http://schemas.microsoft.com/office/drawing/2014/main" xmlns="" val="10000"/>
                  </a:ext>
                </a:extLst>
              </a:tr>
              <a:tr h="368229">
                <a:tc>
                  <a:txBody>
                    <a:bodyPr/>
                    <a:lstStyle/>
                    <a:p>
                      <a:r>
                        <a:rPr lang="en-US" b="1" i="0" dirty="0">
                          <a:solidFill>
                            <a:schemeClr val="tx1"/>
                          </a:solidFill>
                          <a:latin typeface="Calibri" charset="0"/>
                          <a:ea typeface="Calibri" charset="0"/>
                          <a:cs typeface="Calibri" charset="0"/>
                        </a:rPr>
                        <a:t>Lump Sum</a:t>
                      </a:r>
                      <a:endParaRPr lang="en-US" b="1" dirty="0"/>
                    </a:p>
                  </a:txBody>
                  <a:tcPr marT="0" marB="0" anchor="ctr">
                    <a:lnB w="12700" cap="flat" cmpd="sng" algn="ctr">
                      <a:solidFill>
                        <a:schemeClr val="bg1"/>
                      </a:solidFill>
                      <a:prstDash val="solid"/>
                      <a:round/>
                      <a:headEnd type="none" w="med" len="med"/>
                      <a:tailEnd type="none" w="med" len="med"/>
                    </a:lnB>
                    <a:solidFill>
                      <a:srgbClr val="22ADE5">
                        <a:alpha val="10196"/>
                      </a:srgbClr>
                    </a:solidFill>
                  </a:tcPr>
                </a:tc>
                <a:tc>
                  <a:txBody>
                    <a:bodyPr/>
                    <a:lstStyle/>
                    <a:p>
                      <a:pPr algn="ctr"/>
                      <a:r>
                        <a:rPr lang="en-US" sz="1800" b="1" i="0" dirty="0">
                          <a:solidFill>
                            <a:srgbClr val="4463A0"/>
                          </a:solidFill>
                          <a:latin typeface="Calibri" charset="0"/>
                          <a:ea typeface="Calibri" charset="0"/>
                          <a:cs typeface="Calibri" charset="0"/>
                        </a:rPr>
                        <a:t>o</a:t>
                      </a:r>
                    </a:p>
                  </a:txBody>
                  <a:tcPr marT="0" marB="0" anchor="ctr">
                    <a:lnB w="12700" cap="flat" cmpd="sng" algn="ctr">
                      <a:solidFill>
                        <a:schemeClr val="bg1"/>
                      </a:solidFill>
                      <a:prstDash val="solid"/>
                      <a:round/>
                      <a:headEnd type="none" w="med" len="med"/>
                      <a:tailEnd type="none" w="med" len="med"/>
                    </a:lnB>
                    <a:solidFill>
                      <a:srgbClr val="22ADE5">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B w="12700" cap="flat" cmpd="sng" algn="ctr">
                      <a:solidFill>
                        <a:schemeClr val="bg1"/>
                      </a:solidFill>
                      <a:prstDash val="solid"/>
                      <a:round/>
                      <a:headEnd type="none" w="med" len="med"/>
                      <a:tailEnd type="none" w="med" len="med"/>
                    </a:lnB>
                    <a:solidFill>
                      <a:srgbClr val="22ADE5">
                        <a:alpha val="10196"/>
                      </a:srgbClr>
                    </a:solidFill>
                  </a:tcPr>
                </a:tc>
                <a:extLst>
                  <a:ext uri="{0D108BD9-81ED-4DB2-BD59-A6C34878D82A}">
                    <a16:rowId xmlns:a16="http://schemas.microsoft.com/office/drawing/2014/main" xmlns="" val="10001"/>
                  </a:ext>
                </a:extLst>
              </a:tr>
              <a:tr h="879676">
                <a:tc>
                  <a:txBody>
                    <a:bodyPr/>
                    <a:lstStyle/>
                    <a:p>
                      <a:pPr>
                        <a:lnSpc>
                          <a:spcPct val="80000"/>
                        </a:lnSpc>
                      </a:pPr>
                      <a:r>
                        <a:rPr lang="en-US" b="1" dirty="0"/>
                        <a:t>Five-Year Rule</a:t>
                      </a:r>
                      <a:br>
                        <a:rPr lang="en-US" b="1" dirty="0"/>
                      </a:br>
                      <a:r>
                        <a:rPr lang="en-US" sz="1400" dirty="0"/>
                        <a:t>Distribute entire contract value within five years of the owner’s death</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4706"/>
                      </a:srgbClr>
                    </a:solidFill>
                  </a:tcPr>
                </a:tc>
                <a:extLst>
                  <a:ext uri="{0D108BD9-81ED-4DB2-BD59-A6C34878D82A}">
                    <a16:rowId xmlns:a16="http://schemas.microsoft.com/office/drawing/2014/main" xmlns="" val="10002"/>
                  </a:ext>
                </a:extLst>
              </a:tr>
              <a:tr h="729205">
                <a:tc>
                  <a:txBody>
                    <a:bodyPr/>
                    <a:lstStyle/>
                    <a:p>
                      <a:pPr marL="0" algn="l" rtl="0" eaLnBrk="1" latinLnBrk="0" hangingPunct="1"/>
                      <a:r>
                        <a:rPr kumimoji="0" lang="en-US" b="1" i="0" kern="1200" dirty="0">
                          <a:solidFill>
                            <a:schemeClr val="dk1"/>
                          </a:solidFill>
                          <a:latin typeface="Calibri" charset="0"/>
                          <a:ea typeface="Calibri" charset="0"/>
                          <a:cs typeface="Calibri" charset="0"/>
                        </a:rPr>
                        <a:t>Lifetime Payments</a:t>
                      </a:r>
                      <a:r>
                        <a:rPr kumimoji="0" lang="en-US" b="1" kern="1200" baseline="30000" dirty="0">
                          <a:solidFill>
                            <a:schemeClr val="dk1"/>
                          </a:solidFill>
                          <a:latin typeface="+mn-lt"/>
                          <a:ea typeface="+mn-ea"/>
                          <a:cs typeface="+mn-cs"/>
                        </a:rPr>
                        <a:t>1</a:t>
                      </a:r>
                    </a:p>
                    <a:p>
                      <a:pPr marL="0" algn="l" rtl="0" eaLnBrk="1" latinLnBrk="0" hangingPunct="1">
                        <a:lnSpc>
                          <a:spcPct val="80000"/>
                        </a:lnSpc>
                      </a:pPr>
                      <a:r>
                        <a:rPr lang="en-US" sz="1400" dirty="0"/>
                        <a:t>Such as systemic</a:t>
                      </a:r>
                      <a:r>
                        <a:rPr lang="en-US" sz="1400" baseline="0" dirty="0"/>
                        <a:t> withdrawals or annuitized payments</a:t>
                      </a:r>
                      <a:endParaRPr kumimoji="0" lang="en-US" sz="1400" kern="1200" baseline="30000" dirty="0">
                        <a:solidFill>
                          <a:schemeClr val="dk1"/>
                        </a:solidFill>
                        <a:latin typeface="+mn-lt"/>
                        <a:ea typeface="+mn-ea"/>
                        <a:cs typeface="+mn-cs"/>
                      </a:endParaRP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ADE5">
                        <a:alpha val="10196"/>
                      </a:srgbClr>
                    </a:solidFill>
                  </a:tcPr>
                </a:tc>
                <a:extLst>
                  <a:ext uri="{0D108BD9-81ED-4DB2-BD59-A6C34878D82A}">
                    <a16:rowId xmlns:a16="http://schemas.microsoft.com/office/drawing/2014/main" xmlns="" val="10003"/>
                  </a:ext>
                </a:extLst>
              </a:tr>
              <a:tr h="386132">
                <a:tc>
                  <a:txBody>
                    <a:bodyPr/>
                    <a:lstStyle/>
                    <a:p>
                      <a:pPr marL="0" algn="l" rtl="0" eaLnBrk="1" latinLnBrk="0" hangingPunct="1"/>
                      <a:r>
                        <a:rPr kumimoji="0" lang="en-US" b="1" kern="1200" dirty="0">
                          <a:solidFill>
                            <a:schemeClr val="dk1"/>
                          </a:solidFill>
                          <a:latin typeface="Calibri" charset="0"/>
                          <a:ea typeface="Calibri" charset="0"/>
                          <a:cs typeface="Calibri" charset="0"/>
                        </a:rPr>
                        <a:t>Spousal Continuation</a:t>
                      </a:r>
                    </a:p>
                  </a:txBody>
                  <a:tcPr marT="0" marB="0" anchor="ctr">
                    <a:lnT w="12700" cap="flat" cmpd="sng" algn="ctr">
                      <a:solidFill>
                        <a:schemeClr val="bg1"/>
                      </a:solidFill>
                      <a:prstDash val="solid"/>
                      <a:round/>
                      <a:headEnd type="none" w="med" len="med"/>
                      <a:tailEnd type="none" w="med" len="med"/>
                    </a:lnT>
                    <a:solidFill>
                      <a:srgbClr val="22ADE5">
                        <a:alpha val="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4463A0"/>
                          </a:solidFill>
                          <a:latin typeface="Calibri" charset="0"/>
                          <a:ea typeface="Calibri" charset="0"/>
                          <a:cs typeface="Calibri" charset="0"/>
                        </a:rPr>
                        <a:t>o</a:t>
                      </a:r>
                    </a:p>
                  </a:txBody>
                  <a:tcPr marT="0" marB="0" anchor="ctr">
                    <a:lnT w="12700" cap="flat" cmpd="sng" algn="ctr">
                      <a:solidFill>
                        <a:schemeClr val="bg1"/>
                      </a:solidFill>
                      <a:prstDash val="solid"/>
                      <a:round/>
                      <a:headEnd type="none" w="med" len="med"/>
                      <a:tailEnd type="none" w="med" len="med"/>
                    </a:lnT>
                    <a:solidFill>
                      <a:srgbClr val="22ADE5">
                        <a:alpha val="4706"/>
                      </a:srgbClr>
                    </a:solidFill>
                  </a:tcPr>
                </a:tc>
                <a:tc>
                  <a:txBody>
                    <a:bodyPr/>
                    <a:lstStyle/>
                    <a:p>
                      <a:pPr marL="0" algn="ctr" rtl="0" eaLnBrk="1" latinLnBrk="0" hangingPunct="1"/>
                      <a:endParaRPr kumimoji="0" lang="en-US" kern="1200" dirty="0">
                        <a:solidFill>
                          <a:schemeClr val="dk1"/>
                        </a:solidFill>
                        <a:latin typeface="+mn-lt"/>
                        <a:ea typeface="+mn-ea"/>
                        <a:cs typeface="+mn-cs"/>
                      </a:endParaRPr>
                    </a:p>
                  </a:txBody>
                  <a:tcPr marT="0" marB="0" anchor="ctr">
                    <a:lnT w="12700" cap="flat" cmpd="sng" algn="ctr">
                      <a:solidFill>
                        <a:schemeClr val="bg1"/>
                      </a:solidFill>
                      <a:prstDash val="solid"/>
                      <a:round/>
                      <a:headEnd type="none" w="med" len="med"/>
                      <a:tailEnd type="none" w="med" len="med"/>
                    </a:lnT>
                    <a:solidFill>
                      <a:srgbClr val="22ADE5">
                        <a:alpha val="4706"/>
                      </a:srgbClr>
                    </a:solidFill>
                  </a:tcPr>
                </a:tc>
                <a:extLst>
                  <a:ext uri="{0D108BD9-81ED-4DB2-BD59-A6C34878D82A}">
                    <a16:rowId xmlns:a16="http://schemas.microsoft.com/office/drawing/2014/main" xmlns="" val="10004"/>
                  </a:ext>
                </a:extLst>
              </a:tr>
            </a:tbl>
          </a:graphicData>
        </a:graphic>
      </p:graphicFrame>
      <p:grpSp>
        <p:nvGrpSpPr>
          <p:cNvPr id="6" name="Group 5"/>
          <p:cNvGrpSpPr/>
          <p:nvPr/>
        </p:nvGrpSpPr>
        <p:grpSpPr>
          <a:xfrm>
            <a:off x="5328505" y="4854583"/>
            <a:ext cx="3688172" cy="938719"/>
            <a:chOff x="5328505" y="4854583"/>
            <a:chExt cx="3688172" cy="938719"/>
          </a:xfrm>
        </p:grpSpPr>
        <p:sp>
          <p:nvSpPr>
            <p:cNvPr id="20" name="Triangle 19"/>
            <p:cNvSpPr/>
            <p:nvPr/>
          </p:nvSpPr>
          <p:spPr>
            <a:xfrm rot="5400000">
              <a:off x="5310768" y="4936012"/>
              <a:ext cx="257184" cy="221710"/>
            </a:xfrm>
            <a:prstGeom prst="triangle">
              <a:avLst/>
            </a:prstGeom>
            <a:solidFill>
              <a:srgbClr val="00B0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554404" y="4854583"/>
              <a:ext cx="3462273" cy="938719"/>
            </a:xfrm>
            <a:prstGeom prst="rect">
              <a:avLst/>
            </a:prstGeom>
            <a:noFill/>
          </p:spPr>
          <p:txBody>
            <a:bodyPr wrap="square" rtlCol="0">
              <a:spAutoFit/>
            </a:bodyPr>
            <a:lstStyle/>
            <a:p>
              <a:pPr>
                <a:lnSpc>
                  <a:spcPts val="2200"/>
                </a:lnSpc>
              </a:pPr>
              <a:r>
                <a:rPr lang="en-US" sz="2000" b="1" dirty="0"/>
                <a:t>Tip: </a:t>
              </a:r>
              <a:r>
                <a:rPr lang="en-US" sz="2000" dirty="0"/>
                <a:t>Partial </a:t>
              </a:r>
              <a:r>
                <a:rPr lang="en-US" sz="2000" dirty="0" err="1"/>
                <a:t>annuitization</a:t>
              </a:r>
              <a:r>
                <a:rPr lang="en-US" sz="2000" dirty="0"/>
                <a:t> can </a:t>
              </a:r>
              <a:br>
                <a:rPr lang="en-US" sz="2000" dirty="0"/>
              </a:br>
              <a:r>
                <a:rPr lang="en-US" sz="2000" dirty="0"/>
                <a:t>be an efficient way to create additional predictable income.</a:t>
              </a:r>
            </a:p>
          </p:txBody>
        </p:sp>
      </p:grpSp>
      <p:sp>
        <p:nvSpPr>
          <p:cNvPr id="24" name="TextBox 23"/>
          <p:cNvSpPr txBox="1"/>
          <p:nvPr/>
        </p:nvSpPr>
        <p:spPr>
          <a:xfrm>
            <a:off x="79578" y="5664810"/>
            <a:ext cx="9064422" cy="683264"/>
          </a:xfrm>
          <a:prstGeom prst="rect">
            <a:avLst/>
          </a:prstGeom>
          <a:noFill/>
        </p:spPr>
        <p:txBody>
          <a:bodyPr wrap="square" rtlCol="0">
            <a:spAutoFit/>
          </a:bodyPr>
          <a:lstStyle/>
          <a:p>
            <a:pPr indent="-457200">
              <a:lnSpc>
                <a:spcPct val="80000"/>
              </a:lnSpc>
            </a:pPr>
            <a:r>
              <a:rPr lang="en-US" baseline="30000" dirty="0"/>
              <a:t/>
            </a:r>
            <a:br>
              <a:rPr lang="en-US" baseline="30000" dirty="0"/>
            </a:br>
            <a:r>
              <a:rPr lang="en-US" sz="1200" baseline="30000" dirty="0"/>
              <a:t>1</a:t>
            </a:r>
            <a:r>
              <a:rPr lang="en-US" sz="1200" dirty="0">
                <a:latin typeface="Calibri Light" charset="0"/>
                <a:ea typeface="Calibri Light" charset="0"/>
                <a:cs typeface="Calibri Light" charset="0"/>
              </a:rPr>
              <a:t>A post-death 1035 exchange of nonqualified assets may be available for beneficiaries. In private letter ruling (PLR) 201330016, a taxpayer was allowed a tax-free 1035 exchange of the death proceeds from five deferred annuity contracts to a new variable annuity contract. It is important to understand, however, that a PLR is directed only to the taxpayer who requested it, and not all annuity companies may process the transaction.</a:t>
            </a:r>
          </a:p>
        </p:txBody>
      </p:sp>
      <p:cxnSp>
        <p:nvCxnSpPr>
          <p:cNvPr id="25" name="Straight Arrow Connector 24"/>
          <p:cNvCxnSpPr/>
          <p:nvPr/>
        </p:nvCxnSpPr>
        <p:spPr>
          <a:xfrm>
            <a:off x="5377912" y="2509564"/>
            <a:ext cx="2575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6" y="-49695"/>
            <a:ext cx="8686800" cy="1066800"/>
          </a:xfrm>
        </p:spPr>
        <p:txBody>
          <a:bodyPr>
            <a:normAutofit/>
          </a:bodyPr>
          <a:lstStyle/>
          <a:p>
            <a:r>
              <a:rPr lang="en-US" dirty="0"/>
              <a:t>#3: Who Gets the NQDA per Order of Succession?</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713" t="17938" r="19337"/>
          <a:stretch/>
        </p:blipFill>
        <p:spPr>
          <a:xfrm>
            <a:off x="935750" y="1009203"/>
            <a:ext cx="2864756" cy="240166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050" y="1840610"/>
            <a:ext cx="2827294" cy="1884533"/>
          </a:xfrm>
          <a:prstGeom prst="rect">
            <a:avLst/>
          </a:prstGeom>
        </p:spPr>
      </p:pic>
      <p:sp>
        <p:nvSpPr>
          <p:cNvPr id="18" name="TextBox 17"/>
          <p:cNvSpPr txBox="1"/>
          <p:nvPr/>
        </p:nvSpPr>
        <p:spPr>
          <a:xfrm>
            <a:off x="4950562" y="3742911"/>
            <a:ext cx="3305858" cy="1446550"/>
          </a:xfrm>
          <a:prstGeom prst="rect">
            <a:avLst/>
          </a:prstGeom>
          <a:noFill/>
          <a:ln>
            <a:noFill/>
          </a:ln>
        </p:spPr>
        <p:txBody>
          <a:bodyPr wrap="square" rtlCol="0">
            <a:spAutoFit/>
          </a:bodyPr>
          <a:lstStyle/>
          <a:p>
            <a:r>
              <a:rPr lang="en-US" sz="2200" dirty="0"/>
              <a:t>NQDA</a:t>
            </a:r>
          </a:p>
          <a:p>
            <a:r>
              <a:rPr lang="en-US" sz="2200" dirty="0"/>
              <a:t>Owners: Charles and Judith</a:t>
            </a:r>
          </a:p>
          <a:p>
            <a:r>
              <a:rPr lang="en-US" sz="2200" dirty="0"/>
              <a:t>Annuitant: Charles</a:t>
            </a:r>
          </a:p>
          <a:p>
            <a:r>
              <a:rPr lang="en-US" sz="2200" dirty="0"/>
              <a:t>Primary Beneficiary: Julie</a:t>
            </a:r>
          </a:p>
        </p:txBody>
      </p:sp>
      <p:sp>
        <p:nvSpPr>
          <p:cNvPr id="11" name="Text Box 31"/>
          <p:cNvSpPr txBox="1">
            <a:spLocks noChangeArrowheads="1"/>
          </p:cNvSpPr>
          <p:nvPr/>
        </p:nvSpPr>
        <p:spPr bwMode="auto">
          <a:xfrm>
            <a:off x="935750" y="3405599"/>
            <a:ext cx="2864756" cy="358611"/>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Charles and Judith</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8636" y="4290476"/>
            <a:ext cx="2020852" cy="1328863"/>
          </a:xfrm>
          <a:prstGeom prst="rect">
            <a:avLst/>
          </a:prstGeom>
        </p:spPr>
      </p:pic>
      <p:sp>
        <p:nvSpPr>
          <p:cNvPr id="20" name="Text Box 31"/>
          <p:cNvSpPr txBox="1">
            <a:spLocks noChangeArrowheads="1"/>
          </p:cNvSpPr>
          <p:nvPr/>
        </p:nvSpPr>
        <p:spPr bwMode="auto">
          <a:xfrm>
            <a:off x="1328635" y="5616862"/>
            <a:ext cx="2020853" cy="350467"/>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Julie</a:t>
            </a:r>
          </a:p>
        </p:txBody>
      </p:sp>
      <p:cxnSp>
        <p:nvCxnSpPr>
          <p:cNvPr id="15" name="Straight Arrow Connector 14"/>
          <p:cNvCxnSpPr/>
          <p:nvPr/>
        </p:nvCxnSpPr>
        <p:spPr>
          <a:xfrm>
            <a:off x="3965712" y="2850193"/>
            <a:ext cx="963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35696" y="3891776"/>
            <a:ext cx="1" cy="306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7343" y="5962003"/>
            <a:ext cx="3305858" cy="307777"/>
          </a:xfrm>
          <a:prstGeom prst="rect">
            <a:avLst/>
          </a:prstGeom>
          <a:noFill/>
          <a:ln>
            <a:noFill/>
          </a:ln>
        </p:spPr>
        <p:txBody>
          <a:bodyPr wrap="square" rtlCol="0">
            <a:spAutoFit/>
          </a:bodyPr>
          <a:lstStyle/>
          <a:p>
            <a:r>
              <a:rPr lang="en-US" sz="1400" dirty="0"/>
              <a:t>(Charles’s daughter from first marriage)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86800" cy="973295"/>
          </a:xfrm>
        </p:spPr>
        <p:txBody>
          <a:bodyPr>
            <a:normAutofit/>
          </a:bodyPr>
          <a:lstStyle/>
          <a:p>
            <a:r>
              <a:rPr lang="en-US" dirty="0"/>
              <a:t>#3: Who Gets the NQDA per Order of Succession?</a:t>
            </a:r>
          </a:p>
        </p:txBody>
      </p:sp>
      <p:graphicFrame>
        <p:nvGraphicFramePr>
          <p:cNvPr id="4" name="Table 3"/>
          <p:cNvGraphicFramePr>
            <a:graphicFrameLocks noGrp="1"/>
          </p:cNvGraphicFramePr>
          <p:nvPr>
            <p:extLst>
              <p:ext uri="{D42A27DB-BD31-4B8C-83A1-F6EECF244321}">
                <p14:modId xmlns:p14="http://schemas.microsoft.com/office/powerpoint/2010/main" val="329473344"/>
              </p:ext>
            </p:extLst>
          </p:nvPr>
        </p:nvGraphicFramePr>
        <p:xfrm>
          <a:off x="622856" y="3487087"/>
          <a:ext cx="7898287" cy="1029857"/>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10298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As joint owner, Judith will receive the proceeds.</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24330706"/>
              </p:ext>
            </p:extLst>
          </p:nvPr>
        </p:nvGraphicFramePr>
        <p:xfrm>
          <a:off x="622856" y="2002344"/>
          <a:ext cx="7898288" cy="1046709"/>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Julie is the beneficiary of the contract.</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
        <p:nvSpPr>
          <p:cNvPr id="8"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Will Julie receive the annuity proceeds?</a:t>
            </a:r>
          </a:p>
          <a:p>
            <a:pPr marL="0" indent="0">
              <a:buFont typeface="Wingdings 2"/>
              <a:buNone/>
            </a:pPr>
            <a:endParaRPr lang="en-US" dirty="0"/>
          </a:p>
        </p:txBody>
      </p:sp>
    </p:spTree>
    <p:extLst>
      <p:ext uri="{BB962C8B-B14F-4D97-AF65-F5344CB8AC3E}">
        <p14:creationId xmlns:p14="http://schemas.microsoft.com/office/powerpoint/2010/main" val="91231514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9" y="0"/>
            <a:ext cx="8229600" cy="971550"/>
          </a:xfrm>
        </p:spPr>
        <p:txBody>
          <a:bodyPr>
            <a:normAutofit/>
          </a:bodyPr>
          <a:lstStyle/>
          <a:p>
            <a:r>
              <a:rPr lang="en-US" dirty="0"/>
              <a:t>Order of Succession</a:t>
            </a:r>
          </a:p>
        </p:txBody>
      </p:sp>
      <p:graphicFrame>
        <p:nvGraphicFramePr>
          <p:cNvPr id="8" name="Table 7"/>
          <p:cNvGraphicFramePr>
            <a:graphicFrameLocks noGrp="1"/>
          </p:cNvGraphicFramePr>
          <p:nvPr>
            <p:extLst>
              <p:ext uri="{D42A27DB-BD31-4B8C-83A1-F6EECF244321}">
                <p14:modId xmlns:p14="http://schemas.microsoft.com/office/powerpoint/2010/main" val="1750551497"/>
              </p:ext>
            </p:extLst>
          </p:nvPr>
        </p:nvGraphicFramePr>
        <p:xfrm>
          <a:off x="622856" y="1117047"/>
          <a:ext cx="7898287" cy="711753"/>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711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As joint owner, Judith will receive the proceeds.</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pSp>
        <p:nvGrpSpPr>
          <p:cNvPr id="6" name="Group 5"/>
          <p:cNvGrpSpPr/>
          <p:nvPr/>
        </p:nvGrpSpPr>
        <p:grpSpPr>
          <a:xfrm>
            <a:off x="474022" y="5556362"/>
            <a:ext cx="8294197" cy="707886"/>
            <a:chOff x="474022" y="5556362"/>
            <a:chExt cx="8294197" cy="707886"/>
          </a:xfrm>
        </p:grpSpPr>
        <p:sp>
          <p:nvSpPr>
            <p:cNvPr id="9" name="TextBox 8"/>
            <p:cNvSpPr txBox="1"/>
            <p:nvPr/>
          </p:nvSpPr>
          <p:spPr>
            <a:xfrm>
              <a:off x="907870" y="5556362"/>
              <a:ext cx="7860349" cy="707886"/>
            </a:xfrm>
            <a:prstGeom prst="rect">
              <a:avLst/>
            </a:prstGeom>
            <a:noFill/>
          </p:spPr>
          <p:txBody>
            <a:bodyPr wrap="square" rtlCol="0">
              <a:spAutoFit/>
            </a:bodyPr>
            <a:lstStyle/>
            <a:p>
              <a:r>
                <a:rPr lang="en-US" sz="2000" b="1" dirty="0"/>
                <a:t>Trap: </a:t>
              </a:r>
              <a:r>
                <a:rPr lang="en-US" sz="2000" dirty="0"/>
                <a:t>The ownership and/or beneficiary designation—not the will or other documents—determines who gets the asset.</a:t>
              </a:r>
            </a:p>
          </p:txBody>
        </p:sp>
        <p:grpSp>
          <p:nvGrpSpPr>
            <p:cNvPr id="7" name="Group 6"/>
            <p:cNvGrpSpPr/>
            <p:nvPr/>
          </p:nvGrpSpPr>
          <p:grpSpPr>
            <a:xfrm>
              <a:off x="474022" y="5567937"/>
              <a:ext cx="373380" cy="394980"/>
              <a:chOff x="3787962" y="5354465"/>
              <a:chExt cx="373380" cy="394980"/>
            </a:xfrm>
          </p:grpSpPr>
          <p:sp>
            <p:nvSpPr>
              <p:cNvPr id="11" name="Triangle 10"/>
              <p:cNvSpPr/>
              <p:nvPr/>
            </p:nvSpPr>
            <p:spPr>
              <a:xfrm>
                <a:off x="3787962" y="5354465"/>
                <a:ext cx="373380" cy="321879"/>
              </a:xfrm>
              <a:prstGeom prst="triangle">
                <a:avLst/>
              </a:prstGeom>
              <a:solidFill>
                <a:srgbClr val="FFC00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87962" y="5354465"/>
                <a:ext cx="373380" cy="394980"/>
              </a:xfrm>
              <a:prstGeom prst="rect">
                <a:avLst/>
              </a:prstGeom>
              <a:noFill/>
            </p:spPr>
            <p:txBody>
              <a:bodyPr wrap="square" lIns="0" tIns="91440" rIns="0" rtlCol="0" anchor="b">
                <a:spAutoFit/>
              </a:bodyPr>
              <a:lstStyle/>
              <a:p>
                <a:pPr algn="ctr">
                  <a:lnSpc>
                    <a:spcPts val="2000"/>
                  </a:lnSpc>
                </a:pPr>
                <a:r>
                  <a:rPr lang="en-US" sz="2100" b="1" dirty="0">
                    <a:solidFill>
                      <a:schemeClr val="bg1"/>
                    </a:solidFill>
                  </a:rPr>
                  <a:t>!</a:t>
                </a:r>
                <a:endParaRPr lang="en-US" sz="2100" dirty="0">
                  <a:solidFill>
                    <a:schemeClr val="bg1"/>
                  </a:solidFill>
                </a:endParaRPr>
              </a:p>
            </p:txBody>
          </p:sp>
        </p:grpSp>
      </p:grpSp>
      <p:grpSp>
        <p:nvGrpSpPr>
          <p:cNvPr id="5" name="Group 4"/>
          <p:cNvGrpSpPr/>
          <p:nvPr/>
        </p:nvGrpSpPr>
        <p:grpSpPr>
          <a:xfrm>
            <a:off x="6259666" y="2076486"/>
            <a:ext cx="2622226" cy="3370153"/>
            <a:chOff x="6259666" y="2076486"/>
            <a:chExt cx="2622226" cy="3370153"/>
          </a:xfrm>
        </p:grpSpPr>
        <p:sp>
          <p:nvSpPr>
            <p:cNvPr id="19" name="Triangle 18"/>
            <p:cNvSpPr/>
            <p:nvPr/>
          </p:nvSpPr>
          <p:spPr>
            <a:xfrm rot="5400000">
              <a:off x="6227430" y="2216545"/>
              <a:ext cx="232459" cy="167987"/>
            </a:xfrm>
            <a:prstGeom prst="triangle">
              <a:avLst/>
            </a:prstGeom>
            <a:solidFill>
              <a:srgbClr val="00B0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65624" y="2076486"/>
              <a:ext cx="2416268" cy="3370153"/>
            </a:xfrm>
            <a:prstGeom prst="rect">
              <a:avLst/>
            </a:prstGeom>
            <a:noFill/>
          </p:spPr>
          <p:txBody>
            <a:bodyPr wrap="square" rtlCol="0">
              <a:spAutoFit/>
            </a:bodyPr>
            <a:lstStyle/>
            <a:p>
              <a:pPr>
                <a:spcAft>
                  <a:spcPts val="600"/>
                </a:spcAft>
              </a:pPr>
              <a:r>
                <a:rPr lang="en-US" sz="2000" b="1" dirty="0"/>
                <a:t>Tip: </a:t>
              </a:r>
              <a:r>
                <a:rPr lang="en-US" sz="2000" dirty="0"/>
                <a:t>Consider using a durable or springing power of attorney (POA) to address incapacity.</a:t>
              </a:r>
            </a:p>
            <a:p>
              <a:pPr>
                <a:lnSpc>
                  <a:spcPct val="90000"/>
                </a:lnSpc>
              </a:pPr>
              <a:r>
                <a:rPr lang="en-US" sz="2000" b="1" dirty="0"/>
                <a:t>Tip: </a:t>
              </a:r>
              <a:r>
                <a:rPr lang="en-US" sz="2000" dirty="0"/>
                <a:t>Review who will receive assets at death and what they will receive. Different companies may have different rules.</a:t>
              </a:r>
            </a:p>
          </p:txBody>
        </p:sp>
        <p:sp>
          <p:nvSpPr>
            <p:cNvPr id="27" name="Triangle 26"/>
            <p:cNvSpPr/>
            <p:nvPr/>
          </p:nvSpPr>
          <p:spPr>
            <a:xfrm rot="5400000">
              <a:off x="6227430" y="3766283"/>
              <a:ext cx="232459" cy="167987"/>
            </a:xfrm>
            <a:prstGeom prst="triangle">
              <a:avLst/>
            </a:prstGeom>
            <a:solidFill>
              <a:srgbClr val="00B0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Box 31"/>
          <p:cNvSpPr txBox="1">
            <a:spLocks noChangeArrowheads="1"/>
          </p:cNvSpPr>
          <p:nvPr/>
        </p:nvSpPr>
        <p:spPr bwMode="auto">
          <a:xfrm>
            <a:off x="693420" y="3446543"/>
            <a:ext cx="1996440" cy="358611"/>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a:solidFill>
                  <a:schemeClr val="bg1"/>
                </a:solidFill>
              </a:rPr>
              <a:t>Judith</a:t>
            </a:r>
            <a:endParaRPr lang="en-US"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655" t="28665" r="32139" b="37265"/>
          <a:stretch/>
        </p:blipFill>
        <p:spPr>
          <a:xfrm>
            <a:off x="694481" y="2126460"/>
            <a:ext cx="1990846" cy="1331087"/>
          </a:xfrm>
          <a:prstGeom prst="rect">
            <a:avLst/>
          </a:prstGeom>
        </p:spPr>
      </p:pic>
      <p:sp>
        <p:nvSpPr>
          <p:cNvPr id="36" name="Text Box 31"/>
          <p:cNvSpPr txBox="1">
            <a:spLocks noChangeArrowheads="1"/>
          </p:cNvSpPr>
          <p:nvPr/>
        </p:nvSpPr>
        <p:spPr bwMode="auto">
          <a:xfrm>
            <a:off x="1800942" y="4820007"/>
            <a:ext cx="880381"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a:t>
            </a:r>
          </a:p>
        </p:txBody>
      </p:sp>
      <p:cxnSp>
        <p:nvCxnSpPr>
          <p:cNvPr id="37" name="Straight Arrow Connector 36"/>
          <p:cNvCxnSpPr/>
          <p:nvPr/>
        </p:nvCxnSpPr>
        <p:spPr>
          <a:xfrm flipH="1">
            <a:off x="1143575" y="3896923"/>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 Box 31"/>
          <p:cNvSpPr txBox="1">
            <a:spLocks noChangeArrowheads="1"/>
          </p:cNvSpPr>
          <p:nvPr/>
        </p:nvSpPr>
        <p:spPr bwMode="auto">
          <a:xfrm>
            <a:off x="668740" y="4810951"/>
            <a:ext cx="969091"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a:defRPr/>
            </a:pPr>
            <a:r>
              <a:rPr lang="en-US" sz="1400" dirty="0">
                <a:solidFill>
                  <a:schemeClr val="bg1"/>
                </a:solidFill>
              </a:rPr>
              <a:t>?</a:t>
            </a:r>
          </a:p>
        </p:txBody>
      </p:sp>
      <p:cxnSp>
        <p:nvCxnSpPr>
          <p:cNvPr id="41" name="Straight Arrow Connector 40"/>
          <p:cNvCxnSpPr/>
          <p:nvPr/>
        </p:nvCxnSpPr>
        <p:spPr>
          <a:xfrm flipH="1">
            <a:off x="2243711" y="3896923"/>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19233" t="1" r="786" b="7471"/>
          <a:stretch/>
        </p:blipFill>
        <p:spPr>
          <a:xfrm>
            <a:off x="667966" y="4155744"/>
            <a:ext cx="969698" cy="737687"/>
          </a:xfrm>
          <a:prstGeom prst="rect">
            <a:avLst/>
          </a:prstGeom>
        </p:spPr>
      </p:pic>
      <p:sp>
        <p:nvSpPr>
          <p:cNvPr id="35" name="TextBox 34"/>
          <p:cNvSpPr txBox="1"/>
          <p:nvPr/>
        </p:nvSpPr>
        <p:spPr>
          <a:xfrm>
            <a:off x="1285922" y="4511872"/>
            <a:ext cx="511068" cy="493340"/>
          </a:xfrm>
          <a:prstGeom prst="rect">
            <a:avLst/>
          </a:prstGeom>
          <a:noFill/>
        </p:spPr>
        <p:txBody>
          <a:bodyPr wrap="square" lIns="0" tIns="91440" rIns="0" rtlCol="0" anchor="b">
            <a:spAutoFit/>
          </a:bodyPr>
          <a:lstStyle/>
          <a:p>
            <a:pPr algn="ctr">
              <a:lnSpc>
                <a:spcPts val="2000"/>
              </a:lnSpc>
            </a:pPr>
            <a:r>
              <a:rPr lang="en-US" sz="4800" b="1" dirty="0">
                <a:solidFill>
                  <a:srgbClr val="B7D252">
                    <a:alpha val="41000"/>
                  </a:srgbClr>
                </a:solidFill>
              </a:rPr>
              <a:t>?</a:t>
            </a:r>
            <a:endParaRPr lang="en-US" sz="4800" dirty="0">
              <a:solidFill>
                <a:srgbClr val="B7D252">
                  <a:alpha val="41000"/>
                </a:srgbClr>
              </a:solidFill>
            </a:endParaRPr>
          </a:p>
        </p:txBody>
      </p:sp>
      <p:grpSp>
        <p:nvGrpSpPr>
          <p:cNvPr id="47" name="Group 46"/>
          <p:cNvGrpSpPr/>
          <p:nvPr/>
        </p:nvGrpSpPr>
        <p:grpSpPr>
          <a:xfrm>
            <a:off x="1801298" y="4141578"/>
            <a:ext cx="880024" cy="811422"/>
            <a:chOff x="1801299" y="4141578"/>
            <a:chExt cx="880024" cy="811422"/>
          </a:xfrm>
        </p:grpSpPr>
        <p:sp>
          <p:nvSpPr>
            <p:cNvPr id="46" name="Rectangle 45"/>
            <p:cNvSpPr/>
            <p:nvPr/>
          </p:nvSpPr>
          <p:spPr>
            <a:xfrm>
              <a:off x="1801299" y="4152614"/>
              <a:ext cx="880024" cy="728769"/>
            </a:xfrm>
            <a:prstGeom prst="rect">
              <a:avLst/>
            </a:prstGeom>
            <a:solidFill>
              <a:schemeClr val="bg1">
                <a:lumMod val="85000"/>
              </a:schemeClr>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5" cstate="print">
              <a:alphaModFix amt="85000"/>
              <a:extLst>
                <a:ext uri="{28A0092B-C50C-407E-A947-70E740481C1C}">
                  <a14:useLocalDpi xmlns:a14="http://schemas.microsoft.com/office/drawing/2010/main" val="0"/>
                </a:ext>
              </a:extLst>
            </a:blip>
            <a:srcRect t="72908" r="79089"/>
            <a:stretch/>
          </p:blipFill>
          <p:spPr>
            <a:xfrm>
              <a:off x="1824313" y="4141578"/>
              <a:ext cx="800356" cy="811422"/>
            </a:xfrm>
            <a:prstGeom prst="rect">
              <a:avLst/>
            </a:prstGeom>
          </p:spPr>
        </p:pic>
      </p:grpSp>
      <p:grpSp>
        <p:nvGrpSpPr>
          <p:cNvPr id="13" name="Group 12"/>
          <p:cNvGrpSpPr/>
          <p:nvPr/>
        </p:nvGrpSpPr>
        <p:grpSpPr>
          <a:xfrm>
            <a:off x="2881015" y="2179177"/>
            <a:ext cx="3289049" cy="2952603"/>
            <a:chOff x="2881015" y="2179177"/>
            <a:chExt cx="3289049" cy="2952603"/>
          </a:xfrm>
        </p:grpSpPr>
        <p:cxnSp>
          <p:nvCxnSpPr>
            <p:cNvPr id="34" name="Straight Arrow Connector 33"/>
            <p:cNvCxnSpPr/>
            <p:nvPr/>
          </p:nvCxnSpPr>
          <p:spPr>
            <a:xfrm>
              <a:off x="2881015" y="2365300"/>
              <a:ext cx="405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87582" y="2179177"/>
              <a:ext cx="2982482" cy="2952603"/>
            </a:xfrm>
            <a:prstGeom prst="rect">
              <a:avLst/>
            </a:prstGeom>
            <a:noFill/>
          </p:spPr>
          <p:txBody>
            <a:bodyPr wrap="square" rtlCol="0">
              <a:spAutoFit/>
            </a:bodyPr>
            <a:lstStyle/>
            <a:p>
              <a:pPr marL="346075" lvl="0" indent="-227013">
                <a:lnSpc>
                  <a:spcPct val="90000"/>
                </a:lnSpc>
                <a:spcBef>
                  <a:spcPts val="1200"/>
                </a:spcBef>
                <a:buClr>
                  <a:srgbClr val="505A78"/>
                </a:buClr>
                <a:buSzPct val="90000"/>
                <a:buBlip>
                  <a:blip r:embed="rId6"/>
                </a:buBlip>
              </a:pPr>
              <a:r>
                <a:rPr lang="en-US" sz="2100" dirty="0">
                  <a:solidFill>
                    <a:prstClr val="black"/>
                  </a:solidFill>
                </a:rPr>
                <a:t>Determines who </a:t>
              </a:r>
              <a:br>
                <a:rPr lang="en-US" sz="2100" dirty="0">
                  <a:solidFill>
                    <a:prstClr val="black"/>
                  </a:solidFill>
                </a:rPr>
              </a:br>
              <a:r>
                <a:rPr lang="en-US" sz="2100" dirty="0">
                  <a:solidFill>
                    <a:prstClr val="black"/>
                  </a:solidFill>
                </a:rPr>
                <a:t>is “next in line” for </a:t>
              </a:r>
              <a:br>
                <a:rPr lang="en-US" sz="2100" dirty="0">
                  <a:solidFill>
                    <a:prstClr val="black"/>
                  </a:solidFill>
                </a:rPr>
              </a:br>
              <a:r>
                <a:rPr lang="en-US" sz="2100" dirty="0">
                  <a:solidFill>
                    <a:prstClr val="black"/>
                  </a:solidFill>
                </a:rPr>
                <a:t>the asset</a:t>
              </a:r>
            </a:p>
            <a:p>
              <a:pPr marL="346075" lvl="0" indent="-227013">
                <a:lnSpc>
                  <a:spcPct val="90000"/>
                </a:lnSpc>
                <a:spcBef>
                  <a:spcPts val="600"/>
                </a:spcBef>
                <a:buClr>
                  <a:srgbClr val="505A78"/>
                </a:buClr>
                <a:buSzPct val="90000"/>
                <a:buBlip>
                  <a:blip r:embed="rId6"/>
                </a:buBlip>
              </a:pPr>
              <a:r>
                <a:rPr lang="en-US" sz="2100" dirty="0">
                  <a:solidFill>
                    <a:prstClr val="black"/>
                  </a:solidFill>
                </a:rPr>
                <a:t>Dependent on</a:t>
              </a:r>
            </a:p>
            <a:p>
              <a:pPr marL="576263" lvl="1" indent="-288925">
                <a:lnSpc>
                  <a:spcPct val="90000"/>
                </a:lnSpc>
                <a:spcBef>
                  <a:spcPts val="300"/>
                </a:spcBef>
                <a:buClr>
                  <a:srgbClr val="94B6D2">
                    <a:lumMod val="50000"/>
                  </a:srgbClr>
                </a:buClr>
                <a:buSzPct val="100000"/>
                <a:buBlip>
                  <a:blip r:embed="rId7"/>
                </a:buBlip>
              </a:pPr>
              <a:r>
                <a:rPr lang="en-US" sz="2100" dirty="0">
                  <a:solidFill>
                    <a:prstClr val="black"/>
                  </a:solidFill>
                </a:rPr>
                <a:t>State law</a:t>
              </a:r>
            </a:p>
            <a:p>
              <a:pPr marL="576263" lvl="1" indent="-288925">
                <a:lnSpc>
                  <a:spcPct val="90000"/>
                </a:lnSpc>
                <a:spcBef>
                  <a:spcPts val="200"/>
                </a:spcBef>
                <a:buClr>
                  <a:srgbClr val="94B6D2">
                    <a:lumMod val="50000"/>
                  </a:srgbClr>
                </a:buClr>
                <a:buSzPct val="100000"/>
                <a:buBlip>
                  <a:blip r:embed="rId7"/>
                </a:buBlip>
              </a:pPr>
              <a:r>
                <a:rPr lang="en-US" sz="2100" dirty="0">
                  <a:solidFill>
                    <a:prstClr val="black"/>
                  </a:solidFill>
                </a:rPr>
                <a:t>Contract language</a:t>
              </a:r>
            </a:p>
            <a:p>
              <a:pPr marL="346075" lvl="0" indent="-227013">
                <a:lnSpc>
                  <a:spcPct val="90000"/>
                </a:lnSpc>
                <a:spcBef>
                  <a:spcPts val="600"/>
                </a:spcBef>
                <a:buClr>
                  <a:srgbClr val="505A78"/>
                </a:buClr>
                <a:buSzPct val="90000"/>
                <a:buBlip>
                  <a:blip r:embed="rId6"/>
                </a:buBlip>
              </a:pPr>
              <a:r>
                <a:rPr lang="en-US" sz="2100" dirty="0">
                  <a:solidFill>
                    <a:prstClr val="black"/>
                  </a:solidFill>
                </a:rPr>
                <a:t>Common situation</a:t>
              </a:r>
            </a:p>
            <a:p>
              <a:pPr marL="576263" lvl="1" indent="-288925">
                <a:lnSpc>
                  <a:spcPct val="90000"/>
                </a:lnSpc>
                <a:spcBef>
                  <a:spcPts val="300"/>
                </a:spcBef>
                <a:buClr>
                  <a:srgbClr val="94B6D2">
                    <a:lumMod val="50000"/>
                  </a:srgbClr>
                </a:buClr>
                <a:buSzPct val="100000"/>
                <a:buBlip>
                  <a:blip r:embed="rId7"/>
                </a:buBlip>
              </a:pPr>
              <a:r>
                <a:rPr lang="en-US" sz="2100" dirty="0">
                  <a:solidFill>
                    <a:prstClr val="black"/>
                  </a:solidFill>
                </a:rPr>
                <a:t>Joint owners</a:t>
              </a:r>
              <a:endParaRPr lang="en-US" sz="2400" dirty="0">
                <a:solidFill>
                  <a:prstClr val="black"/>
                </a:solidFill>
              </a:endParaRPr>
            </a:p>
            <a:p>
              <a:pPr marL="346075" marR="0" lvl="0" indent="-227013" defTabSz="914400" eaLnBrk="1" fontAlgn="auto" latinLnBrk="0" hangingPunct="1">
                <a:lnSpc>
                  <a:spcPct val="100000"/>
                </a:lnSpc>
                <a:spcBef>
                  <a:spcPts val="0"/>
                </a:spcBef>
                <a:spcAft>
                  <a:spcPts val="0"/>
                </a:spcAft>
                <a:buClrTx/>
                <a:buSzPct val="90000"/>
                <a:buFontTx/>
                <a:buNone/>
                <a:tabLst/>
                <a:defRPr/>
              </a:pPr>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33"/>
            <a:ext cx="8229600" cy="971550"/>
          </a:xfrm>
        </p:spPr>
        <p:txBody>
          <a:bodyPr>
            <a:normAutofit/>
          </a:bodyPr>
          <a:lstStyle/>
          <a:p>
            <a:r>
              <a:rPr lang="en-US" dirty="0"/>
              <a:t>#4: Who Gets the NQDA per Line of Succession?</a:t>
            </a:r>
          </a:p>
        </p:txBody>
      </p:sp>
      <p:sp>
        <p:nvSpPr>
          <p:cNvPr id="18" name="TextBox 17"/>
          <p:cNvSpPr txBox="1"/>
          <p:nvPr/>
        </p:nvSpPr>
        <p:spPr>
          <a:xfrm>
            <a:off x="4924289" y="3043649"/>
            <a:ext cx="2827294" cy="369332"/>
          </a:xfrm>
          <a:prstGeom prst="rect">
            <a:avLst/>
          </a:prstGeom>
          <a:noFill/>
          <a:ln>
            <a:noFill/>
          </a:ln>
        </p:spPr>
        <p:txBody>
          <a:bodyPr wrap="square" rtlCol="0">
            <a:spAutoFit/>
          </a:bodyPr>
          <a:lstStyle/>
          <a:p>
            <a:r>
              <a:rPr lang="en-US" dirty="0"/>
              <a:t>NQDA</a:t>
            </a:r>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289" y="1139135"/>
            <a:ext cx="2827294" cy="1884533"/>
          </a:xfrm>
          <a:prstGeom prst="rect">
            <a:avLst/>
          </a:prstGeom>
        </p:spPr>
      </p:pic>
      <p:cxnSp>
        <p:nvCxnSpPr>
          <p:cNvPr id="56" name="Straight Arrow Connector 55"/>
          <p:cNvCxnSpPr/>
          <p:nvPr/>
        </p:nvCxnSpPr>
        <p:spPr>
          <a:xfrm>
            <a:off x="3601844" y="2059073"/>
            <a:ext cx="1094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t="-1" b="797"/>
          <a:stretch/>
        </p:blipFill>
        <p:spPr>
          <a:xfrm>
            <a:off x="1056199" y="3388228"/>
            <a:ext cx="1146256" cy="1115935"/>
          </a:xfrm>
          <a:prstGeom prst="rect">
            <a:avLst/>
          </a:prstGeom>
        </p:spPr>
      </p:pic>
      <p:sp>
        <p:nvSpPr>
          <p:cNvPr id="32" name="Text Box 31"/>
          <p:cNvSpPr txBox="1">
            <a:spLocks noChangeArrowheads="1"/>
          </p:cNvSpPr>
          <p:nvPr/>
        </p:nvSpPr>
        <p:spPr bwMode="auto">
          <a:xfrm>
            <a:off x="3331030" y="5864149"/>
            <a:ext cx="768330"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Scott</a:t>
            </a:r>
          </a:p>
        </p:txBody>
      </p:sp>
      <p:sp>
        <p:nvSpPr>
          <p:cNvPr id="34" name="Text Box 31"/>
          <p:cNvSpPr txBox="1">
            <a:spLocks noChangeArrowheads="1"/>
          </p:cNvSpPr>
          <p:nvPr/>
        </p:nvSpPr>
        <p:spPr bwMode="auto">
          <a:xfrm>
            <a:off x="1727200" y="5855695"/>
            <a:ext cx="713622"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Gilbert</a:t>
            </a:r>
          </a:p>
        </p:txBody>
      </p:sp>
      <p:cxnSp>
        <p:nvCxnSpPr>
          <p:cNvPr id="35" name="Straight Arrow Connector 34"/>
          <p:cNvCxnSpPr/>
          <p:nvPr/>
        </p:nvCxnSpPr>
        <p:spPr>
          <a:xfrm>
            <a:off x="1727200" y="3103808"/>
            <a:ext cx="0" cy="20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169845"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2403" y="1152014"/>
            <a:ext cx="1903518" cy="1613108"/>
          </a:xfrm>
          <a:prstGeom prst="rect">
            <a:avLst/>
          </a:prstGeom>
        </p:spPr>
      </p:pic>
      <p:sp>
        <p:nvSpPr>
          <p:cNvPr id="57" name="Text Box 31"/>
          <p:cNvSpPr txBox="1">
            <a:spLocks noChangeArrowheads="1"/>
          </p:cNvSpPr>
          <p:nvPr/>
        </p:nvSpPr>
        <p:spPr bwMode="auto">
          <a:xfrm>
            <a:off x="812953" y="5846639"/>
            <a:ext cx="751136"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91440" rIns="0" bIns="64008" anchor="ctr">
            <a:spAutoFit/>
          </a:bodyPr>
          <a:lstStyle/>
          <a:p>
            <a:pPr marL="7938" algn="ctr" fontAlgn="auto">
              <a:defRPr/>
            </a:pPr>
            <a:r>
              <a:rPr lang="en-US" sz="1400" dirty="0">
                <a:solidFill>
                  <a:schemeClr val="bg1"/>
                </a:solidFill>
              </a:rPr>
              <a:t>Laura</a:t>
            </a: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2802" y="3381984"/>
            <a:ext cx="1144122" cy="1122958"/>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954" y="5204554"/>
            <a:ext cx="751135" cy="723494"/>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2861" y="5205782"/>
            <a:ext cx="766499" cy="752392"/>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9376" y="5204554"/>
            <a:ext cx="721446" cy="714984"/>
          </a:xfrm>
          <a:prstGeom prst="rect">
            <a:avLst/>
          </a:prstGeom>
        </p:spPr>
      </p:pic>
      <p:cxnSp>
        <p:nvCxnSpPr>
          <p:cNvPr id="62" name="Straight Arrow Connector 61"/>
          <p:cNvCxnSpPr/>
          <p:nvPr/>
        </p:nvCxnSpPr>
        <p:spPr>
          <a:xfrm>
            <a:off x="3248307" y="3103809"/>
            <a:ext cx="0" cy="19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 Box 31"/>
          <p:cNvSpPr txBox="1">
            <a:spLocks noChangeArrowheads="1"/>
          </p:cNvSpPr>
          <p:nvPr/>
        </p:nvSpPr>
        <p:spPr bwMode="auto">
          <a:xfrm>
            <a:off x="1520546" y="2649212"/>
            <a:ext cx="1905376" cy="357754"/>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Liam</a:t>
            </a:r>
          </a:p>
        </p:txBody>
      </p:sp>
      <p:sp>
        <p:nvSpPr>
          <p:cNvPr id="64" name="Text Box 31"/>
          <p:cNvSpPr txBox="1">
            <a:spLocks noChangeArrowheads="1"/>
          </p:cNvSpPr>
          <p:nvPr/>
        </p:nvSpPr>
        <p:spPr bwMode="auto">
          <a:xfrm>
            <a:off x="1056199" y="4486376"/>
            <a:ext cx="1146256"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Kevin</a:t>
            </a:r>
          </a:p>
        </p:txBody>
      </p:sp>
      <p:sp>
        <p:nvSpPr>
          <p:cNvPr id="65" name="Text Box 31"/>
          <p:cNvSpPr txBox="1">
            <a:spLocks noChangeArrowheads="1"/>
          </p:cNvSpPr>
          <p:nvPr/>
        </p:nvSpPr>
        <p:spPr bwMode="auto">
          <a:xfrm>
            <a:off x="2700668" y="4483057"/>
            <a:ext cx="1148390"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Jenny</a:t>
            </a:r>
          </a:p>
        </p:txBody>
      </p:sp>
      <p:cxnSp>
        <p:nvCxnSpPr>
          <p:cNvPr id="66" name="Straight Arrow Connector 65"/>
          <p:cNvCxnSpPr/>
          <p:nvPr/>
        </p:nvCxnSpPr>
        <p:spPr>
          <a:xfrm flipH="1">
            <a:off x="2084245"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719862"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03897" y="3368258"/>
            <a:ext cx="1241662" cy="1114799"/>
            <a:chOff x="1003896" y="3368258"/>
            <a:chExt cx="1241662" cy="1114799"/>
          </a:xfrm>
        </p:grpSpPr>
        <p:sp>
          <p:nvSpPr>
            <p:cNvPr id="6" name="Rectangle 5"/>
            <p:cNvSpPr/>
            <p:nvPr/>
          </p:nvSpPr>
          <p:spPr>
            <a:xfrm>
              <a:off x="1003896" y="3368258"/>
              <a:ext cx="1241662" cy="1114799"/>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10" cstate="print">
              <a:alphaModFix amt="2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1" b="2674"/>
            <a:stretch/>
          </p:blipFill>
          <p:spPr>
            <a:xfrm>
              <a:off x="1059374" y="3388229"/>
              <a:ext cx="1146256" cy="1094828"/>
            </a:xfrm>
            <a:prstGeom prst="rect">
              <a:avLst/>
            </a:prstGeom>
          </p:spPr>
        </p:pic>
      </p:grpSp>
      <p:sp>
        <p:nvSpPr>
          <p:cNvPr id="31" name="Content Placeholder 2"/>
          <p:cNvSpPr txBox="1">
            <a:spLocks/>
          </p:cNvSpPr>
          <p:nvPr/>
        </p:nvSpPr>
        <p:spPr>
          <a:xfrm>
            <a:off x="4909046" y="3619500"/>
            <a:ext cx="4234954" cy="2768600"/>
          </a:xfrm>
          <a:prstGeom prst="rect">
            <a:avLst/>
          </a:prstGeom>
          <a:solidFill>
            <a:srgbClr val="B7D252">
              <a:alpha val="26000"/>
            </a:srgbClr>
          </a:solidFill>
          <a:ln>
            <a:noFill/>
          </a:ln>
        </p:spPr>
        <p:txBody>
          <a:bodyPr lIns="274320" tIns="182880">
            <a:no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defTabSz="457200">
              <a:spcAft>
                <a:spcPts val="200"/>
              </a:spcAft>
              <a:buFont typeface="Wingdings 2"/>
              <a:buNone/>
            </a:pPr>
            <a:r>
              <a:rPr lang="en-US" sz="2100" dirty="0"/>
              <a:t>Liam completes the beneficiary</a:t>
            </a:r>
            <a:br>
              <a:rPr lang="en-US" sz="2100" dirty="0"/>
            </a:br>
            <a:r>
              <a:rPr lang="en-US" sz="2100" dirty="0"/>
              <a:t>designation form as follows:</a:t>
            </a:r>
          </a:p>
          <a:p>
            <a:pPr marL="279400" lvl="1" indent="-228600" defTabSz="457200">
              <a:spcBef>
                <a:spcPts val="600"/>
              </a:spcBef>
              <a:spcAft>
                <a:spcPts val="200"/>
              </a:spcAft>
              <a:buBlip>
                <a:blip r:embed="rId12"/>
              </a:buBlip>
            </a:pPr>
            <a:r>
              <a:rPr lang="en-US" sz="2100" i="1" dirty="0">
                <a:solidFill>
                  <a:schemeClr val="tx1"/>
                </a:solidFill>
                <a:latin typeface="Calibri" charset="0"/>
                <a:ea typeface="Calibri" charset="0"/>
                <a:cs typeface="Calibri" charset="0"/>
              </a:rPr>
              <a:t>Primary beneficiary: </a:t>
            </a:r>
            <a:br>
              <a:rPr lang="en-US" sz="2100" i="1" dirty="0">
                <a:solidFill>
                  <a:schemeClr val="tx1"/>
                </a:solidFill>
                <a:latin typeface="Calibri" charset="0"/>
                <a:ea typeface="Calibri" charset="0"/>
                <a:cs typeface="Calibri" charset="0"/>
              </a:rPr>
            </a:br>
            <a:r>
              <a:rPr lang="en-US" sz="2100" i="1" dirty="0">
                <a:solidFill>
                  <a:schemeClr val="tx1"/>
                </a:solidFill>
                <a:latin typeface="Calibri" charset="0"/>
                <a:ea typeface="Calibri" charset="0"/>
                <a:cs typeface="Calibri" charset="0"/>
              </a:rPr>
              <a:t>My children</a:t>
            </a:r>
          </a:p>
          <a:p>
            <a:pPr marL="279400" lvl="1" indent="-228600" defTabSz="457200">
              <a:spcBef>
                <a:spcPts val="600"/>
              </a:spcBef>
              <a:spcAft>
                <a:spcPts val="200"/>
              </a:spcAft>
              <a:buBlip>
                <a:blip r:embed="rId12"/>
              </a:buBlip>
            </a:pPr>
            <a:r>
              <a:rPr lang="en-US" sz="2100" i="1" dirty="0">
                <a:solidFill>
                  <a:schemeClr val="tx1"/>
                </a:solidFill>
                <a:latin typeface="Calibri" charset="0"/>
                <a:ea typeface="Calibri" charset="0"/>
                <a:cs typeface="Calibri" charset="0"/>
              </a:rPr>
              <a:t>Contingent beneficiary: </a:t>
            </a:r>
            <a:br>
              <a:rPr lang="en-US" sz="2100" i="1" dirty="0">
                <a:solidFill>
                  <a:schemeClr val="tx1"/>
                </a:solidFill>
                <a:latin typeface="Calibri" charset="0"/>
                <a:ea typeface="Calibri" charset="0"/>
                <a:cs typeface="Calibri" charset="0"/>
              </a:rPr>
            </a:br>
            <a:r>
              <a:rPr lang="en-US" sz="2100" i="1" dirty="0">
                <a:solidFill>
                  <a:schemeClr val="tx1"/>
                </a:solidFill>
                <a:latin typeface="Calibri" charset="0"/>
                <a:ea typeface="Calibri" charset="0"/>
                <a:cs typeface="Calibri" charset="0"/>
              </a:rPr>
              <a:t>My grandchildren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69" y="0"/>
            <a:ext cx="8229600" cy="971550"/>
          </a:xfrm>
        </p:spPr>
        <p:txBody>
          <a:bodyPr>
            <a:normAutofit/>
          </a:bodyPr>
          <a:lstStyle/>
          <a:p>
            <a:r>
              <a:rPr lang="en-US" dirty="0"/>
              <a:t>#4: Who Gets the NQDA Per Line of Succession?</a:t>
            </a:r>
          </a:p>
        </p:txBody>
      </p:sp>
      <p:graphicFrame>
        <p:nvGraphicFramePr>
          <p:cNvPr id="4" name="Table 3"/>
          <p:cNvGraphicFramePr>
            <a:graphicFrameLocks noGrp="1"/>
          </p:cNvGraphicFramePr>
          <p:nvPr>
            <p:extLst>
              <p:ext uri="{D42A27DB-BD31-4B8C-83A1-F6EECF244321}">
                <p14:modId xmlns:p14="http://schemas.microsoft.com/office/powerpoint/2010/main" val="712445891"/>
              </p:ext>
            </p:extLst>
          </p:nvPr>
        </p:nvGraphicFramePr>
        <p:xfrm>
          <a:off x="622856" y="3487087"/>
          <a:ext cx="7898287" cy="1029857"/>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10298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ts val="2400"/>
                        </a:lnSpc>
                        <a:spcBef>
                          <a:spcPct val="0"/>
                        </a:spcBef>
                        <a:spcAft>
                          <a:spcPct val="15000"/>
                        </a:spcAft>
                        <a:buSzPct val="85000"/>
                        <a:buFontTx/>
                        <a:buNone/>
                      </a:pPr>
                      <a:r>
                        <a:rPr lang="en-US" sz="2200" b="0" dirty="0">
                          <a:solidFill>
                            <a:schemeClr val="tx1"/>
                          </a:solidFill>
                        </a:rPr>
                        <a:t>Like many contracts (and custodial accounts), the annuity contract distributes per capita.</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2106457"/>
              </p:ext>
            </p:extLst>
          </p:nvPr>
        </p:nvGraphicFramePr>
        <p:xfrm>
          <a:off x="622856" y="2002344"/>
          <a:ext cx="7898288" cy="1046709"/>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They are named as the contingent beneficiaries.</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
        <p:nvSpPr>
          <p:cNvPr id="9"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Will Kevin’s children receive their legacy?</a:t>
            </a:r>
          </a:p>
          <a:p>
            <a:pPr marL="0" indent="0">
              <a:buFont typeface="Wingdings 2"/>
              <a:buNone/>
            </a:pPr>
            <a:endParaRPr lang="en-US" dirty="0"/>
          </a:p>
        </p:txBody>
      </p:sp>
    </p:spTree>
    <p:extLst>
      <p:ext uri="{BB962C8B-B14F-4D97-AF65-F5344CB8AC3E}">
        <p14:creationId xmlns:p14="http://schemas.microsoft.com/office/powerpoint/2010/main" val="136462386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t="-1" b="797"/>
          <a:stretch/>
        </p:blipFill>
        <p:spPr>
          <a:xfrm>
            <a:off x="9740206" y="2745971"/>
            <a:ext cx="1146256" cy="1115935"/>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t="-1" b="797"/>
          <a:stretch/>
        </p:blipFill>
        <p:spPr>
          <a:xfrm>
            <a:off x="4476128" y="2758671"/>
            <a:ext cx="1146256" cy="1115935"/>
          </a:xfrm>
          <a:prstGeom prst="rect">
            <a:avLst/>
          </a:prstGeom>
        </p:spPr>
      </p:pic>
      <p:sp>
        <p:nvSpPr>
          <p:cNvPr id="13" name="Content Placeholder 2"/>
          <p:cNvSpPr>
            <a:spLocks noGrp="1"/>
          </p:cNvSpPr>
          <p:nvPr>
            <p:ph idx="1"/>
          </p:nvPr>
        </p:nvSpPr>
        <p:spPr>
          <a:xfrm>
            <a:off x="1484189" y="2286000"/>
            <a:ext cx="2118982" cy="485775"/>
          </a:xfrm>
        </p:spPr>
        <p:txBody>
          <a:bodyPr>
            <a:normAutofit/>
          </a:bodyPr>
          <a:lstStyle/>
          <a:p>
            <a:pPr marL="11112" indent="0" algn="ctr">
              <a:buNone/>
            </a:pPr>
            <a:r>
              <a:rPr lang="en-US" sz="2100" b="1" dirty="0">
                <a:latin typeface="Calibri" charset="0"/>
                <a:ea typeface="Calibri" charset="0"/>
                <a:cs typeface="Calibri" charset="0"/>
              </a:rPr>
              <a:t>Per Stirpes</a:t>
            </a:r>
          </a:p>
        </p:txBody>
      </p:sp>
      <p:sp>
        <p:nvSpPr>
          <p:cNvPr id="2" name="Title 1"/>
          <p:cNvSpPr>
            <a:spLocks noGrp="1"/>
          </p:cNvSpPr>
          <p:nvPr>
            <p:ph type="title"/>
          </p:nvPr>
        </p:nvSpPr>
        <p:spPr>
          <a:xfrm>
            <a:off x="381000" y="0"/>
            <a:ext cx="8229600" cy="971550"/>
          </a:xfrm>
        </p:spPr>
        <p:txBody>
          <a:bodyPr>
            <a:normAutofit/>
          </a:bodyPr>
          <a:lstStyle/>
          <a:p>
            <a:r>
              <a:rPr lang="en-US" dirty="0"/>
              <a:t>Line </a:t>
            </a:r>
            <a:r>
              <a:rPr lang="en-US"/>
              <a:t>of Succession:</a:t>
            </a:r>
            <a:r>
              <a:rPr lang="en-US" dirty="0">
                <a:solidFill>
                  <a:srgbClr val="FF0000"/>
                </a:solidFill>
              </a:rPr>
              <a:t> </a:t>
            </a:r>
            <a:r>
              <a:rPr lang="en-US"/>
              <a:t>Per </a:t>
            </a:r>
            <a:r>
              <a:rPr lang="en-US" dirty="0"/>
              <a:t>Stirpes and Per Capita</a:t>
            </a:r>
          </a:p>
        </p:txBody>
      </p:sp>
      <p:graphicFrame>
        <p:nvGraphicFramePr>
          <p:cNvPr id="6" name="Table 5"/>
          <p:cNvGraphicFramePr>
            <a:graphicFrameLocks noGrp="1"/>
          </p:cNvGraphicFramePr>
          <p:nvPr>
            <p:extLst>
              <p:ext uri="{D42A27DB-BD31-4B8C-83A1-F6EECF244321}">
                <p14:modId xmlns:p14="http://schemas.microsoft.com/office/powerpoint/2010/main" val="1135498377"/>
              </p:ext>
            </p:extLst>
          </p:nvPr>
        </p:nvGraphicFramePr>
        <p:xfrm>
          <a:off x="622856" y="1117047"/>
          <a:ext cx="7898287" cy="883920"/>
        </p:xfrm>
        <a:graphic>
          <a:graphicData uri="http://schemas.openxmlformats.org/drawingml/2006/table">
            <a:tbl>
              <a:tblPr firstRow="1" bandRow="1">
                <a:tableStyleId>{5C22544A-7EE6-4342-B048-85BDC9FD1C3A}</a:tableStyleId>
              </a:tblPr>
              <a:tblGrid>
                <a:gridCol w="1358344">
                  <a:extLst>
                    <a:ext uri="{9D8B030D-6E8A-4147-A177-3AD203B41FA5}">
                      <a16:colId xmlns:a16="http://schemas.microsoft.com/office/drawing/2014/main" xmlns="" val="3207158386"/>
                    </a:ext>
                  </a:extLst>
                </a:gridCol>
                <a:gridCol w="6539943">
                  <a:extLst>
                    <a:ext uri="{9D8B030D-6E8A-4147-A177-3AD203B41FA5}">
                      <a16:colId xmlns:a16="http://schemas.microsoft.com/office/drawing/2014/main" xmlns="" val="866953953"/>
                    </a:ext>
                  </a:extLst>
                </a:gridCol>
              </a:tblGrid>
              <a:tr h="635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ts val="2400"/>
                        </a:lnSpc>
                        <a:spcBef>
                          <a:spcPct val="0"/>
                        </a:spcBef>
                        <a:spcAft>
                          <a:spcPct val="15000"/>
                        </a:spcAft>
                        <a:buSzPct val="85000"/>
                        <a:buFontTx/>
                        <a:buNone/>
                      </a:pPr>
                      <a:r>
                        <a:rPr lang="en-US" sz="2200" b="0" dirty="0">
                          <a:solidFill>
                            <a:schemeClr val="tx1"/>
                          </a:solidFill>
                        </a:rPr>
                        <a:t>Like many contracts (and custodial accounts), the annuity contract distributes per capita.</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sp>
        <p:nvSpPr>
          <p:cNvPr id="10" name="Content Placeholder 2"/>
          <p:cNvSpPr txBox="1">
            <a:spLocks/>
          </p:cNvSpPr>
          <p:nvPr/>
        </p:nvSpPr>
        <p:spPr>
          <a:xfrm>
            <a:off x="4138385" y="2284412"/>
            <a:ext cx="1796143" cy="457201"/>
          </a:xfrm>
          <a:prstGeom prst="rect">
            <a:avLst/>
          </a:prstGeom>
        </p:spPr>
        <p:txBody>
          <a:bodyPr>
            <a:normAutofit/>
          </a:bodyPr>
          <a:lstStyle>
            <a:lvl1pPr marL="409575" indent="-290513" algn="l" rtl="0" eaLnBrk="1" latinLnBrk="0" hangingPunct="1">
              <a:lnSpc>
                <a:spcPct val="90000"/>
              </a:lnSpc>
              <a:spcBef>
                <a:spcPts val="1200"/>
              </a:spcBef>
              <a:buClr>
                <a:srgbClr val="505A78"/>
              </a:buClr>
              <a:buSzPct val="80000"/>
              <a:buFontTx/>
              <a:buBlip>
                <a:blip r:embed="rId4"/>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5"/>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6"/>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112" indent="0" algn="ctr">
              <a:buNone/>
            </a:pPr>
            <a:r>
              <a:rPr lang="en-US" sz="2100" b="1" dirty="0">
                <a:latin typeface="Calibri" charset="0"/>
                <a:ea typeface="Calibri" charset="0"/>
                <a:cs typeface="Calibri" charset="0"/>
              </a:rPr>
              <a:t>Per Capita</a:t>
            </a:r>
          </a:p>
        </p:txBody>
      </p:sp>
      <p:sp>
        <p:nvSpPr>
          <p:cNvPr id="12" name="Content Placeholder 2"/>
          <p:cNvSpPr txBox="1">
            <a:spLocks/>
          </p:cNvSpPr>
          <p:nvPr/>
        </p:nvSpPr>
        <p:spPr>
          <a:xfrm>
            <a:off x="4379086" y="4538676"/>
            <a:ext cx="3316127" cy="1494321"/>
          </a:xfrm>
          <a:prstGeom prst="rect">
            <a:avLst/>
          </a:prstGeom>
        </p:spPr>
        <p:txBody>
          <a:bodyPr>
            <a:normAutofit/>
          </a:bodyPr>
          <a:lstStyle>
            <a:lvl1pPr marL="409575" indent="-290513" algn="l" rtl="0" eaLnBrk="1" latinLnBrk="0" hangingPunct="1">
              <a:lnSpc>
                <a:spcPct val="90000"/>
              </a:lnSpc>
              <a:spcBef>
                <a:spcPts val="1200"/>
              </a:spcBef>
              <a:buClr>
                <a:srgbClr val="505A78"/>
              </a:buClr>
              <a:buSzPct val="80000"/>
              <a:buFontTx/>
              <a:buBlip>
                <a:blip r:embed="rId4"/>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5"/>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6"/>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7938" indent="0">
              <a:buFontTx/>
              <a:buNone/>
            </a:pPr>
            <a:r>
              <a:rPr lang="en-US" sz="2000" dirty="0"/>
              <a:t>Jenny will receive 100% of the annuity contract (per capita). </a:t>
            </a:r>
            <a:br>
              <a:rPr lang="en-US" sz="2000" dirty="0"/>
            </a:br>
            <a:r>
              <a:rPr lang="en-US" sz="2000" dirty="0"/>
              <a:t>Kevin’s children will not receive any funds.</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618" y="2753834"/>
            <a:ext cx="1144122" cy="1122958"/>
          </a:xfrm>
          <a:prstGeom prst="rect">
            <a:avLst/>
          </a:prstGeom>
        </p:spPr>
      </p:pic>
      <p:sp>
        <p:nvSpPr>
          <p:cNvPr id="21" name="Text Box 31"/>
          <p:cNvSpPr txBox="1">
            <a:spLocks noChangeArrowheads="1"/>
          </p:cNvSpPr>
          <p:nvPr/>
        </p:nvSpPr>
        <p:spPr bwMode="auto">
          <a:xfrm>
            <a:off x="6365520" y="3854162"/>
            <a:ext cx="1148390"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Jenny</a:t>
            </a:r>
          </a:p>
        </p:txBody>
      </p:sp>
      <p:grpSp>
        <p:nvGrpSpPr>
          <p:cNvPr id="9" name="Group 8"/>
          <p:cNvGrpSpPr/>
          <p:nvPr/>
        </p:nvGrpSpPr>
        <p:grpSpPr>
          <a:xfrm>
            <a:off x="1753314" y="2743010"/>
            <a:ext cx="1627869" cy="2859847"/>
            <a:chOff x="1755247" y="2743010"/>
            <a:chExt cx="1627869" cy="2859847"/>
          </a:xfrm>
        </p:grpSpPr>
        <p:cxnSp>
          <p:nvCxnSpPr>
            <p:cNvPr id="15" name="Straight Arrow Connector 14"/>
            <p:cNvCxnSpPr/>
            <p:nvPr/>
          </p:nvCxnSpPr>
          <p:spPr>
            <a:xfrm flipH="1">
              <a:off x="2112139" y="4307363"/>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755247" y="4579306"/>
              <a:ext cx="751136" cy="1014495"/>
              <a:chOff x="1755247" y="4579306"/>
              <a:chExt cx="751136" cy="1014495"/>
            </a:xfrm>
          </p:grpSpPr>
          <p:sp>
            <p:nvSpPr>
              <p:cNvPr id="16" name="Text Box 31"/>
              <p:cNvSpPr txBox="1">
                <a:spLocks noChangeArrowheads="1"/>
              </p:cNvSpPr>
              <p:nvPr/>
            </p:nvSpPr>
            <p:spPr bwMode="auto">
              <a:xfrm>
                <a:off x="1755247" y="5221391"/>
                <a:ext cx="751136"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91440" rIns="0" bIns="64008" anchor="ctr">
                <a:spAutoFit/>
              </a:bodyPr>
              <a:lstStyle/>
              <a:p>
                <a:pPr marL="7938" algn="ctr" fontAlgn="auto">
                  <a:defRPr/>
                </a:pPr>
                <a:r>
                  <a:rPr lang="en-US" sz="1400" dirty="0">
                    <a:solidFill>
                      <a:schemeClr val="bg1"/>
                    </a:solidFill>
                  </a:rPr>
                  <a:t>Laura</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5248" y="4579306"/>
                <a:ext cx="751135" cy="723494"/>
              </a:xfrm>
              <a:prstGeom prst="rect">
                <a:avLst/>
              </a:prstGeom>
            </p:spPr>
          </p:pic>
        </p:grpSp>
        <p:grpSp>
          <p:nvGrpSpPr>
            <p:cNvPr id="4" name="Group 3"/>
            <p:cNvGrpSpPr/>
            <p:nvPr/>
          </p:nvGrpSpPr>
          <p:grpSpPr>
            <a:xfrm>
              <a:off x="2661670" y="4579306"/>
              <a:ext cx="721446" cy="1023551"/>
              <a:chOff x="2661670" y="4579306"/>
              <a:chExt cx="721446" cy="1023551"/>
            </a:xfrm>
          </p:grpSpPr>
          <p:sp>
            <p:nvSpPr>
              <p:cNvPr id="14" name="Text Box 31"/>
              <p:cNvSpPr txBox="1">
                <a:spLocks noChangeArrowheads="1"/>
              </p:cNvSpPr>
              <p:nvPr/>
            </p:nvSpPr>
            <p:spPr bwMode="auto">
              <a:xfrm>
                <a:off x="2669494" y="5230447"/>
                <a:ext cx="713622"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Gilbert</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1670" y="4579306"/>
                <a:ext cx="721446" cy="714984"/>
              </a:xfrm>
              <a:prstGeom prst="rect">
                <a:avLst/>
              </a:prstGeom>
            </p:spPr>
          </p:pic>
        </p:grpSp>
        <p:cxnSp>
          <p:nvCxnSpPr>
            <p:cNvPr id="22" name="Straight Arrow Connector 21"/>
            <p:cNvCxnSpPr/>
            <p:nvPr/>
          </p:nvCxnSpPr>
          <p:spPr>
            <a:xfrm flipH="1">
              <a:off x="3026539" y="4307363"/>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943779" y="2743010"/>
              <a:ext cx="1241662" cy="1475004"/>
              <a:chOff x="1943779" y="2743010"/>
              <a:chExt cx="1241662" cy="1475004"/>
            </a:xfrm>
          </p:grpSpPr>
          <p:sp>
            <p:nvSpPr>
              <p:cNvPr id="20" name="Text Box 31"/>
              <p:cNvSpPr txBox="1">
                <a:spLocks noChangeArrowheads="1"/>
              </p:cNvSpPr>
              <p:nvPr/>
            </p:nvSpPr>
            <p:spPr bwMode="auto">
              <a:xfrm>
                <a:off x="1998493" y="3861128"/>
                <a:ext cx="1146256"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Kevin</a:t>
                </a:r>
              </a:p>
            </p:txBody>
          </p:sp>
          <p:grpSp>
            <p:nvGrpSpPr>
              <p:cNvPr id="23" name="Group 22"/>
              <p:cNvGrpSpPr/>
              <p:nvPr/>
            </p:nvGrpSpPr>
            <p:grpSpPr>
              <a:xfrm>
                <a:off x="1943779" y="2743010"/>
                <a:ext cx="1241662" cy="1114799"/>
                <a:chOff x="1003896" y="3368258"/>
                <a:chExt cx="1241662" cy="1114799"/>
              </a:xfrm>
            </p:grpSpPr>
            <p:sp>
              <p:nvSpPr>
                <p:cNvPr id="24" name="Rectangle 23"/>
                <p:cNvSpPr/>
                <p:nvPr/>
              </p:nvSpPr>
              <p:spPr>
                <a:xfrm>
                  <a:off x="1003896" y="3368258"/>
                  <a:ext cx="1241662" cy="1114799"/>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10" cstate="print">
                  <a:alphaModFix amt="2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1" b="2674"/>
                <a:stretch/>
              </p:blipFill>
              <p:spPr>
                <a:xfrm>
                  <a:off x="1059374" y="3388229"/>
                  <a:ext cx="1146256" cy="1094828"/>
                </a:xfrm>
                <a:prstGeom prst="rect">
                  <a:avLst/>
                </a:prstGeom>
              </p:spPr>
            </p:pic>
          </p:grpSp>
        </p:grpSp>
      </p:grpSp>
      <p:sp>
        <p:nvSpPr>
          <p:cNvPr id="26" name="Text Box 31"/>
          <p:cNvSpPr txBox="1">
            <a:spLocks noChangeArrowheads="1"/>
          </p:cNvSpPr>
          <p:nvPr/>
        </p:nvSpPr>
        <p:spPr bwMode="auto">
          <a:xfrm>
            <a:off x="4474086" y="3873828"/>
            <a:ext cx="1146256"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Kevin</a:t>
            </a:r>
          </a:p>
        </p:txBody>
      </p:sp>
      <p:grpSp>
        <p:nvGrpSpPr>
          <p:cNvPr id="27" name="Group 26"/>
          <p:cNvGrpSpPr/>
          <p:nvPr/>
        </p:nvGrpSpPr>
        <p:grpSpPr>
          <a:xfrm>
            <a:off x="4421783" y="2755710"/>
            <a:ext cx="1241662" cy="1114799"/>
            <a:chOff x="1003896" y="3368258"/>
            <a:chExt cx="1241662" cy="1114799"/>
          </a:xfrm>
        </p:grpSpPr>
        <p:sp>
          <p:nvSpPr>
            <p:cNvPr id="28" name="Rectangle 27"/>
            <p:cNvSpPr/>
            <p:nvPr/>
          </p:nvSpPr>
          <p:spPr>
            <a:xfrm>
              <a:off x="1003896" y="3368258"/>
              <a:ext cx="1241662" cy="1114799"/>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10" cstate="print">
              <a:alphaModFix amt="2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1" b="2674"/>
            <a:stretch/>
          </p:blipFill>
          <p:spPr>
            <a:xfrm>
              <a:off x="1059374" y="3388229"/>
              <a:ext cx="1146256" cy="1094828"/>
            </a:xfrm>
            <a:prstGeom prst="rect">
              <a:avLst/>
            </a:prstGeom>
          </p:spPr>
        </p:pic>
      </p:grpSp>
      <p:cxnSp>
        <p:nvCxnSpPr>
          <p:cNvPr id="33" name="Straight Arrow Connector 32"/>
          <p:cNvCxnSpPr/>
          <p:nvPr/>
        </p:nvCxnSpPr>
        <p:spPr>
          <a:xfrm flipV="1">
            <a:off x="5834351" y="3488648"/>
            <a:ext cx="3570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3" cstate="print">
            <a:alphaModFix/>
            <a:extLst>
              <a:ext uri="{28A0092B-C50C-407E-A947-70E740481C1C}">
                <a14:useLocalDpi xmlns:a14="http://schemas.microsoft.com/office/drawing/2010/main" val="0"/>
              </a:ext>
            </a:extLst>
          </a:blip>
          <a:srcRect b="-1945"/>
          <a:stretch/>
        </p:blipFill>
        <p:spPr>
          <a:xfrm>
            <a:off x="751399" y="3358164"/>
            <a:ext cx="1146256" cy="1146777"/>
          </a:xfrm>
          <a:prstGeom prst="rect">
            <a:avLst/>
          </a:prstGeom>
        </p:spPr>
      </p:pic>
      <p:sp>
        <p:nvSpPr>
          <p:cNvPr id="4" name="Title 1"/>
          <p:cNvSpPr txBox="1">
            <a:spLocks/>
          </p:cNvSpPr>
          <p:nvPr/>
        </p:nvSpPr>
        <p:spPr>
          <a:xfrm>
            <a:off x="346816" y="274638"/>
            <a:ext cx="8686800" cy="614362"/>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Benefit the Grandchildren with Better Planning</a:t>
            </a:r>
          </a:p>
        </p:txBody>
      </p:sp>
      <p:sp>
        <p:nvSpPr>
          <p:cNvPr id="62" name="TextBox 61"/>
          <p:cNvSpPr txBox="1"/>
          <p:nvPr/>
        </p:nvSpPr>
        <p:spPr>
          <a:xfrm>
            <a:off x="4603991" y="3043649"/>
            <a:ext cx="2827294" cy="369332"/>
          </a:xfrm>
          <a:prstGeom prst="rect">
            <a:avLst/>
          </a:prstGeom>
          <a:noFill/>
          <a:ln>
            <a:noFill/>
          </a:ln>
        </p:spPr>
        <p:txBody>
          <a:bodyPr wrap="square" rtlCol="0">
            <a:spAutoFit/>
          </a:bodyPr>
          <a:lstStyle/>
          <a:p>
            <a:r>
              <a:rPr lang="en-US" dirty="0"/>
              <a:t>NQDA</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991" y="1139135"/>
            <a:ext cx="2827294" cy="1884533"/>
          </a:xfrm>
          <a:prstGeom prst="rect">
            <a:avLst/>
          </a:prstGeom>
        </p:spPr>
      </p:pic>
      <p:sp>
        <p:nvSpPr>
          <p:cNvPr id="65" name="Content Placeholder 2"/>
          <p:cNvSpPr txBox="1">
            <a:spLocks/>
          </p:cNvSpPr>
          <p:nvPr/>
        </p:nvSpPr>
        <p:spPr>
          <a:xfrm>
            <a:off x="4604246" y="3432962"/>
            <a:ext cx="4539754" cy="2917734"/>
          </a:xfrm>
          <a:prstGeom prst="rect">
            <a:avLst/>
          </a:prstGeom>
          <a:solidFill>
            <a:srgbClr val="B7D252">
              <a:alpha val="26000"/>
            </a:srgbClr>
          </a:solidFill>
          <a:ln>
            <a:noFill/>
          </a:ln>
        </p:spPr>
        <p:txBody>
          <a:bodyPr lIns="274320" tIns="182880">
            <a:no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defTabSz="457200">
              <a:spcAft>
                <a:spcPts val="200"/>
              </a:spcAft>
              <a:buFont typeface="Wingdings 2"/>
              <a:buNone/>
            </a:pPr>
            <a:r>
              <a:rPr lang="en-US" sz="2100" dirty="0"/>
              <a:t>Liam completes the beneficiary</a:t>
            </a:r>
            <a:br>
              <a:rPr lang="en-US" sz="2100" dirty="0"/>
            </a:br>
            <a:r>
              <a:rPr lang="en-US" sz="2100" dirty="0"/>
              <a:t>designation form as follows:</a:t>
            </a:r>
          </a:p>
          <a:p>
            <a:pPr marL="279400" lvl="1" indent="-228600" defTabSz="457200">
              <a:spcBef>
                <a:spcPts val="600"/>
              </a:spcBef>
              <a:spcAft>
                <a:spcPts val="200"/>
              </a:spcAft>
              <a:buBlip>
                <a:blip r:embed="rId5"/>
              </a:buBlip>
            </a:pPr>
            <a:r>
              <a:rPr lang="en-US" sz="2100" i="1" dirty="0">
                <a:solidFill>
                  <a:schemeClr val="tx1"/>
                </a:solidFill>
              </a:rPr>
              <a:t>Primary: Kevin, 50%, and </a:t>
            </a:r>
            <a:br>
              <a:rPr lang="en-US" sz="2100" i="1" dirty="0">
                <a:solidFill>
                  <a:schemeClr val="tx1"/>
                </a:solidFill>
              </a:rPr>
            </a:br>
            <a:r>
              <a:rPr lang="en-US" sz="2100" i="1" dirty="0">
                <a:solidFill>
                  <a:schemeClr val="tx1"/>
                </a:solidFill>
              </a:rPr>
              <a:t>Jenny, 50%, Contingent</a:t>
            </a:r>
          </a:p>
          <a:p>
            <a:pPr marL="279400" lvl="1" indent="-228600" defTabSz="457200">
              <a:spcBef>
                <a:spcPts val="600"/>
              </a:spcBef>
              <a:spcAft>
                <a:spcPts val="200"/>
              </a:spcAft>
              <a:buBlip>
                <a:blip r:embed="rId5"/>
              </a:buBlip>
            </a:pPr>
            <a:r>
              <a:rPr lang="en-US" sz="2100" i="1" dirty="0">
                <a:solidFill>
                  <a:schemeClr val="tx1"/>
                </a:solidFill>
              </a:rPr>
              <a:t>If Kevin pre-deceases Liam, </a:t>
            </a:r>
            <a:br>
              <a:rPr lang="en-US" sz="2100" i="1" dirty="0">
                <a:solidFill>
                  <a:schemeClr val="tx1"/>
                </a:solidFill>
              </a:rPr>
            </a:br>
            <a:r>
              <a:rPr lang="en-US" sz="2100" i="1" dirty="0">
                <a:solidFill>
                  <a:schemeClr val="tx1"/>
                </a:solidFill>
              </a:rPr>
              <a:t>Gilbert, 50%, and Laura, 50% </a:t>
            </a:r>
          </a:p>
          <a:p>
            <a:pPr marL="279400" lvl="1" indent="-228600" defTabSz="457200">
              <a:buBlip>
                <a:blip r:embed="rId5"/>
              </a:buBlip>
            </a:pPr>
            <a:r>
              <a:rPr lang="en-US" sz="2100" i="1" dirty="0">
                <a:solidFill>
                  <a:schemeClr val="tx1"/>
                </a:solidFill>
              </a:rPr>
              <a:t>If Jenny pre-deceases Liam, </a:t>
            </a:r>
          </a:p>
          <a:p>
            <a:pPr marL="50800" lvl="1" indent="0" defTabSz="457200">
              <a:buNone/>
            </a:pPr>
            <a:r>
              <a:rPr lang="en-US" sz="2100" i="1" dirty="0">
                <a:solidFill>
                  <a:schemeClr val="tx1"/>
                </a:solidFill>
              </a:rPr>
              <a:t>   Scott, 100%</a:t>
            </a:r>
          </a:p>
        </p:txBody>
      </p:sp>
      <p:sp>
        <p:nvSpPr>
          <p:cNvPr id="27" name="Text Box 31"/>
          <p:cNvSpPr txBox="1">
            <a:spLocks noChangeArrowheads="1"/>
          </p:cNvSpPr>
          <p:nvPr/>
        </p:nvSpPr>
        <p:spPr bwMode="auto">
          <a:xfrm>
            <a:off x="3026230" y="5864149"/>
            <a:ext cx="768330"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Scott</a:t>
            </a:r>
          </a:p>
        </p:txBody>
      </p:sp>
      <p:sp>
        <p:nvSpPr>
          <p:cNvPr id="28" name="Text Box 31"/>
          <p:cNvSpPr txBox="1">
            <a:spLocks noChangeArrowheads="1"/>
          </p:cNvSpPr>
          <p:nvPr/>
        </p:nvSpPr>
        <p:spPr bwMode="auto">
          <a:xfrm>
            <a:off x="1422400" y="5855695"/>
            <a:ext cx="713622"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wrap="square" lIns="0" tIns="91440" rIns="0" bIns="64008" anchor="ctr">
            <a:spAutoFit/>
          </a:bodyPr>
          <a:lstStyle/>
          <a:p>
            <a:pPr marL="7938" algn="ctr" fontAlgn="auto">
              <a:defRPr/>
            </a:pPr>
            <a:r>
              <a:rPr lang="en-US" sz="1400" dirty="0">
                <a:solidFill>
                  <a:schemeClr val="bg1"/>
                </a:solidFill>
              </a:rPr>
              <a:t>Gilbert</a:t>
            </a:r>
          </a:p>
        </p:txBody>
      </p:sp>
      <p:cxnSp>
        <p:nvCxnSpPr>
          <p:cNvPr id="29" name="Straight Arrow Connector 28"/>
          <p:cNvCxnSpPr/>
          <p:nvPr/>
        </p:nvCxnSpPr>
        <p:spPr>
          <a:xfrm>
            <a:off x="1422400" y="3103808"/>
            <a:ext cx="0" cy="20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65045"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b="7186"/>
          <a:stretch/>
        </p:blipFill>
        <p:spPr>
          <a:xfrm>
            <a:off x="1261147" y="1152014"/>
            <a:ext cx="1903518" cy="1497198"/>
          </a:xfrm>
          <a:prstGeom prst="rect">
            <a:avLst/>
          </a:prstGeom>
        </p:spPr>
      </p:pic>
      <p:sp>
        <p:nvSpPr>
          <p:cNvPr id="33" name="Text Box 31"/>
          <p:cNvSpPr txBox="1">
            <a:spLocks noChangeArrowheads="1"/>
          </p:cNvSpPr>
          <p:nvPr/>
        </p:nvSpPr>
        <p:spPr bwMode="auto">
          <a:xfrm>
            <a:off x="508153" y="5846639"/>
            <a:ext cx="751136" cy="37241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91440" rIns="0" bIns="64008" anchor="ctr">
            <a:spAutoFit/>
          </a:bodyPr>
          <a:lstStyle/>
          <a:p>
            <a:pPr marL="7938" algn="ctr" fontAlgn="auto">
              <a:defRPr/>
            </a:pPr>
            <a:r>
              <a:rPr lang="en-US" sz="1400" dirty="0">
                <a:solidFill>
                  <a:schemeClr val="bg1"/>
                </a:solidFill>
              </a:rPr>
              <a:t>Laura</a:t>
            </a: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8002" y="3381984"/>
            <a:ext cx="1144122" cy="1122958"/>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154" y="5204554"/>
            <a:ext cx="751135" cy="723494"/>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8061" y="5205782"/>
            <a:ext cx="766499" cy="752392"/>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4576" y="5204554"/>
            <a:ext cx="721446" cy="714984"/>
          </a:xfrm>
          <a:prstGeom prst="rect">
            <a:avLst/>
          </a:prstGeom>
        </p:spPr>
      </p:pic>
      <p:cxnSp>
        <p:nvCxnSpPr>
          <p:cNvPr id="40" name="Straight Arrow Connector 39"/>
          <p:cNvCxnSpPr/>
          <p:nvPr/>
        </p:nvCxnSpPr>
        <p:spPr>
          <a:xfrm>
            <a:off x="2943507" y="3103809"/>
            <a:ext cx="0" cy="19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 Box 31"/>
          <p:cNvSpPr txBox="1">
            <a:spLocks noChangeArrowheads="1"/>
          </p:cNvSpPr>
          <p:nvPr/>
        </p:nvSpPr>
        <p:spPr bwMode="auto">
          <a:xfrm>
            <a:off x="1259290" y="2649212"/>
            <a:ext cx="1905376" cy="357754"/>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Liam</a:t>
            </a:r>
          </a:p>
        </p:txBody>
      </p:sp>
      <p:sp>
        <p:nvSpPr>
          <p:cNvPr id="42" name="Text Box 31"/>
          <p:cNvSpPr txBox="1">
            <a:spLocks noChangeArrowheads="1"/>
          </p:cNvSpPr>
          <p:nvPr/>
        </p:nvSpPr>
        <p:spPr bwMode="auto">
          <a:xfrm>
            <a:off x="751399" y="4486376"/>
            <a:ext cx="1146256"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Kevin</a:t>
            </a:r>
          </a:p>
        </p:txBody>
      </p:sp>
      <p:sp>
        <p:nvSpPr>
          <p:cNvPr id="43" name="Text Box 31"/>
          <p:cNvSpPr txBox="1">
            <a:spLocks noChangeArrowheads="1"/>
          </p:cNvSpPr>
          <p:nvPr/>
        </p:nvSpPr>
        <p:spPr bwMode="auto">
          <a:xfrm>
            <a:off x="2395868" y="4483057"/>
            <a:ext cx="1148390"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7938" algn="ctr" fontAlgn="auto">
              <a:defRPr/>
            </a:pPr>
            <a:r>
              <a:rPr lang="en-US" dirty="0">
                <a:solidFill>
                  <a:schemeClr val="bg1"/>
                </a:solidFill>
              </a:rPr>
              <a:t>Jenny</a:t>
            </a:r>
          </a:p>
        </p:txBody>
      </p:sp>
      <p:cxnSp>
        <p:nvCxnSpPr>
          <p:cNvPr id="44" name="Straight Arrow Connector 43"/>
          <p:cNvCxnSpPr/>
          <p:nvPr/>
        </p:nvCxnSpPr>
        <p:spPr>
          <a:xfrm flipH="1">
            <a:off x="1779445"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415062" y="4932611"/>
            <a:ext cx="2132" cy="1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297044" y="2059073"/>
            <a:ext cx="10579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01738" y="3336615"/>
            <a:ext cx="1241662" cy="1149761"/>
            <a:chOff x="1006538" y="3336615"/>
            <a:chExt cx="1241662" cy="1149761"/>
          </a:xfrm>
        </p:grpSpPr>
        <p:sp>
          <p:nvSpPr>
            <p:cNvPr id="39" name="Rectangle 38"/>
            <p:cNvSpPr/>
            <p:nvPr/>
          </p:nvSpPr>
          <p:spPr>
            <a:xfrm>
              <a:off x="1006538" y="3336615"/>
              <a:ext cx="1241662" cy="1149761"/>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11" cstate="print">
              <a:alphaModFix amt="20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062016" y="3361484"/>
              <a:ext cx="1146256" cy="1124892"/>
            </a:xfrm>
            <a:prstGeom prst="rect">
              <a:avLst/>
            </a:prstGeom>
          </p:spPr>
        </p:pic>
      </p:grpSp>
      <p:grpSp>
        <p:nvGrpSpPr>
          <p:cNvPr id="2" name="Group 1"/>
          <p:cNvGrpSpPr/>
          <p:nvPr/>
        </p:nvGrpSpPr>
        <p:grpSpPr>
          <a:xfrm>
            <a:off x="1183818" y="1081315"/>
            <a:ext cx="2010229" cy="1567898"/>
            <a:chOff x="1514018" y="1081315"/>
            <a:chExt cx="2010229" cy="1567898"/>
          </a:xfrm>
        </p:grpSpPr>
        <p:sp>
          <p:nvSpPr>
            <p:cNvPr id="7" name="Rectangle 6"/>
            <p:cNvSpPr/>
            <p:nvPr/>
          </p:nvSpPr>
          <p:spPr>
            <a:xfrm>
              <a:off x="1514018" y="1081315"/>
              <a:ext cx="2010229" cy="1567898"/>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13" cstate="print">
              <a:alphaModFix amt="20000"/>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b="7186"/>
            <a:stretch/>
          </p:blipFill>
          <p:spPr>
            <a:xfrm>
              <a:off x="1569754" y="1152014"/>
              <a:ext cx="1903518" cy="1497198"/>
            </a:xfrm>
            <a:prstGeom prst="rect">
              <a:avLst/>
            </a:prstGeom>
          </p:spPr>
        </p:pic>
      </p:grpSp>
    </p:spTree>
    <p:extLst>
      <p:ext uri="{BB962C8B-B14F-4D97-AF65-F5344CB8AC3E}">
        <p14:creationId xmlns:p14="http://schemas.microsoft.com/office/powerpoint/2010/main" val="1726922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762001"/>
            <a:ext cx="7924800" cy="3787191"/>
          </a:xfrm>
          <a:prstGeom prst="rect">
            <a:avLst/>
          </a:prstGeom>
        </p:spPr>
        <p:txBody>
          <a:bodyPr wrap="square">
            <a:spAutoFit/>
          </a:bodyPr>
          <a:lstStyle/>
          <a:p>
            <a:pPr>
              <a:lnSpc>
                <a:spcPct val="90000"/>
              </a:lnSpc>
              <a:spcBef>
                <a:spcPts val="1200"/>
              </a:spcBef>
            </a:pPr>
            <a:r>
              <a:rPr lang="en-US" sz="2100" dirty="0"/>
              <a:t>Presented by:</a:t>
            </a:r>
          </a:p>
          <a:p>
            <a:pPr>
              <a:lnSpc>
                <a:spcPct val="90000"/>
              </a:lnSpc>
              <a:spcBef>
                <a:spcPts val="1200"/>
              </a:spcBef>
            </a:pPr>
            <a:r>
              <a:rPr lang="en-US" sz="2100" dirty="0"/>
              <a:t>[</a:t>
            </a:r>
            <a:r>
              <a:rPr lang="en-US" sz="2100" dirty="0">
                <a:solidFill>
                  <a:srgbClr val="C00000"/>
                </a:solidFill>
              </a:rPr>
              <a:t>Name of Financial Professional, Company Name</a:t>
            </a:r>
            <a:r>
              <a:rPr lang="en-US" sz="2100" dirty="0"/>
              <a:t>]</a:t>
            </a:r>
          </a:p>
          <a:p>
            <a:pPr>
              <a:lnSpc>
                <a:spcPct val="90000"/>
              </a:lnSpc>
              <a:spcBef>
                <a:spcPts val="1200"/>
              </a:spcBef>
            </a:pPr>
            <a:r>
              <a:rPr lang="en-US" sz="2100" dirty="0"/>
              <a:t>[</a:t>
            </a:r>
            <a:r>
              <a:rPr lang="en-US" sz="2100" dirty="0">
                <a:solidFill>
                  <a:srgbClr val="C00000"/>
                </a:solidFill>
              </a:rPr>
              <a:t>Name of Pacific Life Representative, Pacific Life</a:t>
            </a:r>
            <a:r>
              <a:rPr lang="en-US" sz="2100" dirty="0"/>
              <a:t>]</a:t>
            </a:r>
          </a:p>
          <a:p>
            <a:pPr>
              <a:lnSpc>
                <a:spcPct val="90000"/>
              </a:lnSpc>
              <a:spcBef>
                <a:spcPts val="1200"/>
              </a:spcBef>
            </a:pPr>
            <a:endParaRPr lang="en-US" sz="2100" dirty="0"/>
          </a:p>
          <a:p>
            <a:pPr>
              <a:lnSpc>
                <a:spcPct val="90000"/>
              </a:lnSpc>
              <a:spcBef>
                <a:spcPts val="1200"/>
              </a:spcBef>
            </a:pPr>
            <a:endParaRPr lang="en-US" sz="2100" dirty="0"/>
          </a:p>
          <a:p>
            <a:pPr>
              <a:lnSpc>
                <a:spcPct val="90000"/>
              </a:lnSpc>
              <a:spcBef>
                <a:spcPts val="1200"/>
              </a:spcBef>
            </a:pPr>
            <a:endParaRPr lang="en-US" sz="2100" dirty="0"/>
          </a:p>
          <a:p>
            <a:pPr>
              <a:lnSpc>
                <a:spcPct val="90000"/>
              </a:lnSpc>
              <a:spcBef>
                <a:spcPts val="1200"/>
              </a:spcBef>
            </a:pPr>
            <a:endParaRPr lang="en-US" sz="2100" dirty="0"/>
          </a:p>
          <a:p>
            <a:pPr>
              <a:lnSpc>
                <a:spcPct val="90000"/>
              </a:lnSpc>
              <a:spcBef>
                <a:spcPts val="1200"/>
              </a:spcBef>
            </a:pPr>
            <a:r>
              <a:rPr lang="en-US" sz="2100" dirty="0"/>
              <a:t>[</a:t>
            </a:r>
            <a:r>
              <a:rPr lang="en-US" sz="2100" dirty="0">
                <a:solidFill>
                  <a:srgbClr val="C00000"/>
                </a:solidFill>
              </a:rPr>
              <a:t>Financial Professional Name</a:t>
            </a:r>
            <a:r>
              <a:rPr lang="en-US" sz="2100" dirty="0"/>
              <a:t>] and [</a:t>
            </a:r>
            <a:r>
              <a:rPr lang="en-US" sz="2100" dirty="0">
                <a:solidFill>
                  <a:srgbClr val="C00000"/>
                </a:solidFill>
              </a:rPr>
              <a:t>Company</a:t>
            </a:r>
            <a:r>
              <a:rPr lang="en-US" sz="2100" dirty="0"/>
              <a:t>] are not affiliated with Pacific Life or its affiliated companies.</a:t>
            </a:r>
          </a:p>
        </p:txBody>
      </p:sp>
    </p:spTree>
    <p:extLst>
      <p:ext uri="{BB962C8B-B14F-4D97-AF65-F5344CB8AC3E}">
        <p14:creationId xmlns:p14="http://schemas.microsoft.com/office/powerpoint/2010/main" val="22784726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6816"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Benefiting the Grandchildren with Better Planning</a:t>
            </a:r>
          </a:p>
        </p:txBody>
      </p:sp>
      <p:sp>
        <p:nvSpPr>
          <p:cNvPr id="6"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Will Gilbert and Laura be able to make their purchases?</a:t>
            </a:r>
          </a:p>
          <a:p>
            <a:pPr marL="0" indent="0">
              <a:buFont typeface="Wingdings 2"/>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95599151"/>
              </p:ext>
            </p:extLst>
          </p:nvPr>
        </p:nvGraphicFramePr>
        <p:xfrm>
          <a:off x="622856" y="3483074"/>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Gilbert will be able to purchase his sports car, but the state will appoint a conservator for Laura.</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03734537"/>
              </p:ext>
            </p:extLst>
          </p:nvPr>
        </p:nvGraphicFramePr>
        <p:xfrm>
          <a:off x="622856" y="1998330"/>
          <a:ext cx="7898288" cy="1046709"/>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 correct form was used, and Gilbert and Laura were properly named</a:t>
                      </a:r>
                      <a:r>
                        <a:rPr lang="en-US" sz="2200" b="0" baseline="0" dirty="0">
                          <a:solidFill>
                            <a:schemeClr val="tx1"/>
                          </a:solidFill>
                        </a:rPr>
                        <a:t>.</a:t>
                      </a:r>
                      <a:endParaRPr lang="en-US" sz="2200" b="0" dirty="0">
                        <a:solidFill>
                          <a:schemeClr val="tx1"/>
                        </a:solidFill>
                      </a:endParaRP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Tree>
    <p:extLst>
      <p:ext uri="{BB962C8B-B14F-4D97-AF65-F5344CB8AC3E}">
        <p14:creationId xmlns:p14="http://schemas.microsoft.com/office/powerpoint/2010/main" val="56023649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Benefit the (Minor) Grandchildren</a:t>
            </a:r>
          </a:p>
        </p:txBody>
      </p:sp>
      <p:graphicFrame>
        <p:nvGraphicFramePr>
          <p:cNvPr id="9" name="Table 8"/>
          <p:cNvGraphicFramePr>
            <a:graphicFrameLocks noGrp="1"/>
          </p:cNvGraphicFramePr>
          <p:nvPr>
            <p:extLst>
              <p:ext uri="{D42A27DB-BD31-4B8C-83A1-F6EECF244321}">
                <p14:modId xmlns:p14="http://schemas.microsoft.com/office/powerpoint/2010/main" val="301537458"/>
              </p:ext>
            </p:extLst>
          </p:nvPr>
        </p:nvGraphicFramePr>
        <p:xfrm>
          <a:off x="622856" y="1163974"/>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Gilbert will be able to purchase his sports car, but the state will appoint a conservator for Laura.</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pSp>
        <p:nvGrpSpPr>
          <p:cNvPr id="8" name="Group 7"/>
          <p:cNvGrpSpPr/>
          <p:nvPr/>
        </p:nvGrpSpPr>
        <p:grpSpPr>
          <a:xfrm>
            <a:off x="1678766" y="2576852"/>
            <a:ext cx="5848100" cy="3653237"/>
            <a:chOff x="1678766" y="2576852"/>
            <a:chExt cx="5848100" cy="3653237"/>
          </a:xfrm>
        </p:grpSpPr>
        <p:grpSp>
          <p:nvGrpSpPr>
            <p:cNvPr id="7" name="Group 6"/>
            <p:cNvGrpSpPr/>
            <p:nvPr/>
          </p:nvGrpSpPr>
          <p:grpSpPr>
            <a:xfrm>
              <a:off x="1686740" y="5522203"/>
              <a:ext cx="5840126" cy="707886"/>
              <a:chOff x="1686740" y="5522203"/>
              <a:chExt cx="5840126" cy="707886"/>
            </a:xfrm>
          </p:grpSpPr>
          <p:sp>
            <p:nvSpPr>
              <p:cNvPr id="5" name="Triangle 4"/>
              <p:cNvSpPr/>
              <p:nvPr/>
            </p:nvSpPr>
            <p:spPr>
              <a:xfrm rot="5400000">
                <a:off x="1631877" y="5661701"/>
                <a:ext cx="305150" cy="195424"/>
              </a:xfrm>
              <a:prstGeom prst="triangle">
                <a:avLst/>
              </a:prstGeom>
              <a:solidFill>
                <a:srgbClr val="00B0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55797" y="5522203"/>
                <a:ext cx="5571069" cy="707886"/>
              </a:xfrm>
              <a:prstGeom prst="rect">
                <a:avLst/>
              </a:prstGeom>
              <a:noFill/>
            </p:spPr>
            <p:txBody>
              <a:bodyPr wrap="square" rtlCol="0">
                <a:spAutoFit/>
              </a:bodyPr>
              <a:lstStyle/>
              <a:p>
                <a:r>
                  <a:rPr lang="en-US" sz="2000" b="1" dirty="0"/>
                  <a:t>Tip: </a:t>
                </a:r>
                <a:r>
                  <a:rPr lang="en-US" sz="2000" dirty="0"/>
                  <a:t>Determine if minor children should have a custodian for their assets.</a:t>
                </a:r>
              </a:p>
            </p:txBody>
          </p:sp>
        </p:grpSp>
        <p:grpSp>
          <p:nvGrpSpPr>
            <p:cNvPr id="3" name="Group 2"/>
            <p:cNvGrpSpPr/>
            <p:nvPr/>
          </p:nvGrpSpPr>
          <p:grpSpPr>
            <a:xfrm>
              <a:off x="4955419" y="2589234"/>
              <a:ext cx="2404534" cy="2763773"/>
              <a:chOff x="4955419" y="2589234"/>
              <a:chExt cx="2404534" cy="2763773"/>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419" y="2589234"/>
                <a:ext cx="2404534" cy="2358511"/>
              </a:xfrm>
              <a:prstGeom prst="rect">
                <a:avLst/>
              </a:prstGeom>
            </p:spPr>
          </p:pic>
          <p:sp>
            <p:nvSpPr>
              <p:cNvPr id="15" name="Text Box 31"/>
              <p:cNvSpPr txBox="1">
                <a:spLocks noChangeArrowheads="1"/>
              </p:cNvSpPr>
              <p:nvPr/>
            </p:nvSpPr>
            <p:spPr bwMode="auto">
              <a:xfrm>
                <a:off x="4955419" y="4776817"/>
                <a:ext cx="2404533" cy="576190"/>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lnSpc>
                    <a:spcPts val="1900"/>
                  </a:lnSpc>
                  <a:defRPr/>
                </a:pPr>
                <a:r>
                  <a:rPr lang="en-US" dirty="0">
                    <a:solidFill>
                      <a:schemeClr val="bg1"/>
                    </a:solidFill>
                  </a:rPr>
                  <a:t>Laura &amp; Mom (Conservator)</a:t>
                </a:r>
              </a:p>
            </p:txBody>
          </p:sp>
        </p:grpSp>
        <p:grpSp>
          <p:nvGrpSpPr>
            <p:cNvPr id="2" name="Group 1"/>
            <p:cNvGrpSpPr/>
            <p:nvPr/>
          </p:nvGrpSpPr>
          <p:grpSpPr>
            <a:xfrm>
              <a:off x="1678766" y="2576852"/>
              <a:ext cx="2346455" cy="2776155"/>
              <a:chOff x="1678766" y="2576852"/>
              <a:chExt cx="2346455" cy="2776155"/>
            </a:xfrm>
          </p:grpSpPr>
          <p:sp>
            <p:nvSpPr>
              <p:cNvPr id="11" name="Text Box 31"/>
              <p:cNvSpPr txBox="1">
                <a:spLocks noChangeArrowheads="1"/>
              </p:cNvSpPr>
              <p:nvPr/>
            </p:nvSpPr>
            <p:spPr bwMode="auto">
              <a:xfrm>
                <a:off x="1678766" y="4776816"/>
                <a:ext cx="2346455" cy="576191"/>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Gilbert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8767" y="2576852"/>
                <a:ext cx="2346454" cy="2199966"/>
              </a:xfrm>
              <a:prstGeom prst="rect">
                <a:avLst/>
              </a:prstGeom>
            </p:spPr>
          </p:pic>
        </p:grpSp>
      </p:grpSp>
    </p:spTree>
    <p:extLst>
      <p:ext uri="{BB962C8B-B14F-4D97-AF65-F5344CB8AC3E}">
        <p14:creationId xmlns:p14="http://schemas.microsoft.com/office/powerpoint/2010/main" val="1761438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Owner Control from the Grave</a:t>
            </a:r>
          </a:p>
        </p:txBody>
      </p:sp>
      <p:sp>
        <p:nvSpPr>
          <p:cNvPr id="12" name="Text Box 31"/>
          <p:cNvSpPr txBox="1">
            <a:spLocks noChangeArrowheads="1"/>
          </p:cNvSpPr>
          <p:nvPr/>
        </p:nvSpPr>
        <p:spPr bwMode="auto">
          <a:xfrm>
            <a:off x="1394118" y="4335601"/>
            <a:ext cx="2670048" cy="576191"/>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nchorCtr="0"/>
          <a:lstStyle/>
          <a:p>
            <a:pPr marL="53975" algn="ctr" fontAlgn="auto">
              <a:lnSpc>
                <a:spcPts val="1900"/>
              </a:lnSpc>
              <a:defRPr/>
            </a:pPr>
            <a:r>
              <a:rPr lang="en-US" dirty="0">
                <a:solidFill>
                  <a:schemeClr val="bg1"/>
                </a:solidFill>
              </a:rPr>
              <a:t>Gilbert</a:t>
            </a:r>
          </a:p>
          <a:p>
            <a:pPr marL="53975" algn="ctr" fontAlgn="auto">
              <a:lnSpc>
                <a:spcPts val="1900"/>
              </a:lnSpc>
              <a:defRPr/>
            </a:pPr>
            <a:r>
              <a:rPr lang="en-US" dirty="0">
                <a:solidFill>
                  <a:schemeClr val="bg1"/>
                </a:solidFill>
              </a:rPr>
              <a:t>35 years old</a:t>
            </a:r>
          </a:p>
        </p:txBody>
      </p:sp>
      <p:sp>
        <p:nvSpPr>
          <p:cNvPr id="13" name="Text Box 31"/>
          <p:cNvSpPr txBox="1">
            <a:spLocks noChangeArrowheads="1"/>
          </p:cNvSpPr>
          <p:nvPr/>
        </p:nvSpPr>
        <p:spPr bwMode="auto">
          <a:xfrm>
            <a:off x="5017854" y="4335601"/>
            <a:ext cx="2670048" cy="576192"/>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53975" algn="ctr" fontAlgn="auto">
              <a:lnSpc>
                <a:spcPts val="1900"/>
              </a:lnSpc>
              <a:defRPr/>
            </a:pPr>
            <a:r>
              <a:rPr lang="en-US" dirty="0">
                <a:solidFill>
                  <a:schemeClr val="bg1"/>
                </a:solidFill>
              </a:rPr>
              <a:t>Laura</a:t>
            </a:r>
          </a:p>
          <a:p>
            <a:pPr marL="53975" algn="ctr" fontAlgn="auto">
              <a:lnSpc>
                <a:spcPts val="1900"/>
              </a:lnSpc>
              <a:defRPr/>
            </a:pPr>
            <a:r>
              <a:rPr lang="en-US" dirty="0">
                <a:solidFill>
                  <a:schemeClr val="bg1"/>
                </a:solidFill>
              </a:rPr>
              <a:t>28 years old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854" y="1715422"/>
            <a:ext cx="2670048" cy="262018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554" t="11749" b="25082"/>
          <a:stretch/>
        </p:blipFill>
        <p:spPr>
          <a:xfrm>
            <a:off x="1379897" y="1715421"/>
            <a:ext cx="2684269" cy="2620181"/>
          </a:xfrm>
          <a:prstGeom prst="rect">
            <a:avLst/>
          </a:prstGeom>
        </p:spPr>
      </p:pic>
    </p:spTree>
    <p:extLst>
      <p:ext uri="{BB962C8B-B14F-4D97-AF65-F5344CB8AC3E}">
        <p14:creationId xmlns:p14="http://schemas.microsoft.com/office/powerpoint/2010/main" val="57473725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Owner Control from the Grave</a:t>
            </a:r>
          </a:p>
        </p:txBody>
      </p:sp>
      <p:sp>
        <p:nvSpPr>
          <p:cNvPr id="6"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Can Liam control how his grandchildren receive their inheritance </a:t>
            </a:r>
            <a:br>
              <a:rPr lang="en-US" sz="2200" dirty="0"/>
            </a:br>
            <a:r>
              <a:rPr lang="en-US" sz="2200" dirty="0"/>
              <a:t>without using a trust?</a:t>
            </a:r>
          </a:p>
          <a:p>
            <a:pPr marL="0" indent="0">
              <a:buFont typeface="Wingdings 2"/>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4037910"/>
              </p:ext>
            </p:extLst>
          </p:nvPr>
        </p:nvGraphicFramePr>
        <p:xfrm>
          <a:off x="622856" y="3566838"/>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Liam has to use a trust.</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2788854"/>
              </p:ext>
            </p:extLst>
          </p:nvPr>
        </p:nvGraphicFramePr>
        <p:xfrm>
          <a:off x="622856" y="2082094"/>
          <a:ext cx="7898288" cy="1046709"/>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Liam can use a predetermined beneficiary </a:t>
                      </a:r>
                    </a:p>
                    <a:p>
                      <a:pPr marL="0" lvl="1" indent="0" algn="l" defTabSz="1066800" rtl="0">
                        <a:lnSpc>
                          <a:spcPct val="100000"/>
                        </a:lnSpc>
                        <a:spcBef>
                          <a:spcPct val="0"/>
                        </a:spcBef>
                        <a:spcAft>
                          <a:spcPct val="15000"/>
                        </a:spcAft>
                        <a:buSzPct val="85000"/>
                        <a:buFontTx/>
                        <a:buNone/>
                      </a:pPr>
                      <a:r>
                        <a:rPr lang="en-US" sz="2200" b="0" dirty="0">
                          <a:solidFill>
                            <a:schemeClr val="tx1"/>
                          </a:solidFill>
                        </a:rPr>
                        <a:t>payout option.</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Tree>
    <p:extLst>
      <p:ext uri="{BB962C8B-B14F-4D97-AF65-F5344CB8AC3E}">
        <p14:creationId xmlns:p14="http://schemas.microsoft.com/office/powerpoint/2010/main" val="183106412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Owner Control From the Grave</a:t>
            </a:r>
          </a:p>
        </p:txBody>
      </p:sp>
      <p:graphicFrame>
        <p:nvGraphicFramePr>
          <p:cNvPr id="8" name="Table 7"/>
          <p:cNvGraphicFramePr>
            <a:graphicFrameLocks noGrp="1"/>
          </p:cNvGraphicFramePr>
          <p:nvPr>
            <p:extLst>
              <p:ext uri="{D42A27DB-BD31-4B8C-83A1-F6EECF244321}">
                <p14:modId xmlns:p14="http://schemas.microsoft.com/office/powerpoint/2010/main" val="1514969430"/>
              </p:ext>
            </p:extLst>
          </p:nvPr>
        </p:nvGraphicFramePr>
        <p:xfrm>
          <a:off x="622856" y="1143000"/>
          <a:ext cx="7898288" cy="1188720"/>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ts val="2400"/>
                        </a:lnSpc>
                        <a:spcBef>
                          <a:spcPct val="0"/>
                        </a:spcBef>
                        <a:spcAft>
                          <a:spcPct val="15000"/>
                        </a:spcAft>
                        <a:buSzPct val="85000"/>
                        <a:buFontTx/>
                        <a:buNone/>
                      </a:pPr>
                      <a:r>
                        <a:rPr lang="en-US" sz="2200" b="0" dirty="0">
                          <a:solidFill>
                            <a:schemeClr val="tx1"/>
                          </a:solidFill>
                        </a:rPr>
                        <a:t>Liam can use a predetermined beneficiary payout option and control how his two grandchildren receive their annuity inheritances.</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
        <p:nvSpPr>
          <p:cNvPr id="11" name="Content Placeholder 2"/>
          <p:cNvSpPr txBox="1">
            <a:spLocks/>
          </p:cNvSpPr>
          <p:nvPr/>
        </p:nvSpPr>
        <p:spPr>
          <a:xfrm>
            <a:off x="613331" y="2647212"/>
            <a:ext cx="7844869" cy="3429000"/>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7938" indent="0">
              <a:buNone/>
            </a:pPr>
            <a:r>
              <a:rPr lang="en-US" sz="2200" dirty="0"/>
              <a:t>Predetermined beneficiary payout options for distribution:</a:t>
            </a:r>
          </a:p>
          <a:p>
            <a:pPr marL="403225" indent="-284163">
              <a:buBlip>
                <a:blip r:embed="rId3"/>
              </a:buBlip>
            </a:pPr>
            <a:r>
              <a:rPr lang="en-US" sz="2200" dirty="0"/>
              <a:t>Lump sum</a:t>
            </a:r>
          </a:p>
          <a:p>
            <a:pPr marL="403225" indent="-284163">
              <a:buBlip>
                <a:blip r:embed="rId3"/>
              </a:buBlip>
            </a:pPr>
            <a:r>
              <a:rPr lang="en-US" sz="2200" dirty="0"/>
              <a:t>Annuity payout</a:t>
            </a:r>
          </a:p>
          <a:p>
            <a:pPr marL="403225" indent="-284163">
              <a:buBlip>
                <a:blip r:embed="rId3"/>
              </a:buBlip>
            </a:pPr>
            <a:r>
              <a:rPr lang="en-US" sz="2200" dirty="0"/>
              <a:t>Scheduled payout options</a:t>
            </a:r>
          </a:p>
          <a:p>
            <a:pPr marL="403225" indent="-284163">
              <a:buBlip>
                <a:blip r:embed="rId3"/>
              </a:buBlip>
            </a:pPr>
            <a:r>
              <a:rPr lang="en-US" sz="2200" dirty="0"/>
              <a:t>Or a combo of several options</a:t>
            </a:r>
          </a:p>
          <a:p>
            <a:pPr>
              <a:buNone/>
            </a:pPr>
            <a:r>
              <a:rPr lang="en-US" sz="2200" dirty="0"/>
              <a:t>Liam can choose a different option for each beneficiary.</a:t>
            </a:r>
          </a:p>
        </p:txBody>
      </p:sp>
    </p:spTree>
    <p:extLst>
      <p:ext uri="{BB962C8B-B14F-4D97-AF65-F5344CB8AC3E}">
        <p14:creationId xmlns:p14="http://schemas.microsoft.com/office/powerpoint/2010/main" val="19519534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1"/>
          <p:cNvSpPr txBox="1">
            <a:spLocks noChangeArrowheads="1"/>
          </p:cNvSpPr>
          <p:nvPr/>
        </p:nvSpPr>
        <p:spPr bwMode="auto">
          <a:xfrm>
            <a:off x="2768959" y="3368059"/>
            <a:ext cx="3586784"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45720" rIns="0" bIns="64008" anchor="t" anchorCtr="0"/>
          <a:lstStyle/>
          <a:p>
            <a:pPr marL="53975" algn="ctr" fontAlgn="auto">
              <a:defRPr/>
            </a:pPr>
            <a:r>
              <a:rPr lang="en-US" dirty="0">
                <a:solidFill>
                  <a:schemeClr val="bg1"/>
                </a:solidFill>
              </a:rPr>
              <a:t>Mary</a:t>
            </a:r>
          </a:p>
        </p:txBody>
      </p:sp>
      <p:sp>
        <p:nvSpPr>
          <p:cNvPr id="2" name="Title 1"/>
          <p:cNvSpPr>
            <a:spLocks noGrp="1"/>
          </p:cNvSpPr>
          <p:nvPr>
            <p:ph type="title"/>
          </p:nvPr>
        </p:nvSpPr>
        <p:spPr>
          <a:xfrm>
            <a:off x="381000" y="0"/>
            <a:ext cx="8229600" cy="971550"/>
          </a:xfrm>
        </p:spPr>
        <p:txBody>
          <a:bodyPr>
            <a:normAutofit/>
          </a:bodyPr>
          <a:lstStyle/>
          <a:p>
            <a:r>
              <a:rPr lang="en-US" dirty="0"/>
              <a:t>#5: Who’s Your Beneficiary? </a:t>
            </a:r>
          </a:p>
        </p:txBody>
      </p:sp>
      <p:sp>
        <p:nvSpPr>
          <p:cNvPr id="18" name="TextBox 17"/>
          <p:cNvSpPr txBox="1"/>
          <p:nvPr/>
        </p:nvSpPr>
        <p:spPr>
          <a:xfrm>
            <a:off x="6462554" y="5112989"/>
            <a:ext cx="1752600" cy="707886"/>
          </a:xfrm>
          <a:prstGeom prst="rect">
            <a:avLst/>
          </a:prstGeom>
          <a:noFill/>
          <a:ln>
            <a:noFill/>
          </a:ln>
        </p:spPr>
        <p:txBody>
          <a:bodyPr wrap="square" rtlCol="0">
            <a:spAutoFit/>
          </a:bodyPr>
          <a:lstStyle/>
          <a:p>
            <a:r>
              <a:rPr lang="en-US" sz="2000" dirty="0"/>
              <a:t>50%</a:t>
            </a:r>
            <a:br>
              <a:rPr lang="en-US" sz="2000" dirty="0"/>
            </a:br>
            <a:r>
              <a:rPr lang="en-US" sz="2000" dirty="0"/>
              <a:t>Beneficiary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406" y="2474043"/>
            <a:ext cx="1610360" cy="161036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28667"/>
          <a:stretch/>
        </p:blipFill>
        <p:spPr>
          <a:xfrm>
            <a:off x="490471" y="2480874"/>
            <a:ext cx="1632975" cy="1613915"/>
          </a:xfrm>
          <a:prstGeom prst="rect">
            <a:avLst/>
          </a:prstGeom>
        </p:spPr>
      </p:pic>
      <p:sp>
        <p:nvSpPr>
          <p:cNvPr id="20" name="TextBox 19"/>
          <p:cNvSpPr txBox="1"/>
          <p:nvPr/>
        </p:nvSpPr>
        <p:spPr>
          <a:xfrm>
            <a:off x="6909066" y="4107933"/>
            <a:ext cx="2054860" cy="605294"/>
          </a:xfrm>
          <a:prstGeom prst="rect">
            <a:avLst/>
          </a:prstGeom>
          <a:noFill/>
          <a:ln>
            <a:noFill/>
          </a:ln>
        </p:spPr>
        <p:txBody>
          <a:bodyPr wrap="square" rtlCol="0">
            <a:spAutoFit/>
          </a:bodyPr>
          <a:lstStyle/>
          <a:p>
            <a:pPr>
              <a:lnSpc>
                <a:spcPts val="2000"/>
              </a:lnSpc>
            </a:pPr>
            <a:r>
              <a:rPr lang="en-US" sz="1900" dirty="0"/>
              <a:t>Brokerage Account</a:t>
            </a:r>
          </a:p>
          <a:p>
            <a:pPr>
              <a:lnSpc>
                <a:spcPts val="2000"/>
              </a:lnSpc>
            </a:pPr>
            <a:r>
              <a:rPr lang="en-US" sz="1900" dirty="0"/>
              <a:t>Value: $300,000</a:t>
            </a:r>
          </a:p>
        </p:txBody>
      </p:sp>
      <p:sp>
        <p:nvSpPr>
          <p:cNvPr id="21" name="TextBox 20"/>
          <p:cNvSpPr txBox="1"/>
          <p:nvPr/>
        </p:nvSpPr>
        <p:spPr>
          <a:xfrm>
            <a:off x="401690" y="4107933"/>
            <a:ext cx="2054860" cy="605294"/>
          </a:xfrm>
          <a:prstGeom prst="rect">
            <a:avLst/>
          </a:prstGeom>
          <a:noFill/>
          <a:ln>
            <a:noFill/>
          </a:ln>
        </p:spPr>
        <p:txBody>
          <a:bodyPr wrap="square" rtlCol="0">
            <a:spAutoFit/>
          </a:bodyPr>
          <a:lstStyle/>
          <a:p>
            <a:pPr>
              <a:lnSpc>
                <a:spcPts val="2000"/>
              </a:lnSpc>
            </a:pPr>
            <a:r>
              <a:rPr lang="en-US" sz="1900" dirty="0"/>
              <a:t>IRA Value: $300,000</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0479" t="4065" r="8123" b="34536"/>
          <a:stretch/>
        </p:blipFill>
        <p:spPr>
          <a:xfrm>
            <a:off x="2752458" y="4723942"/>
            <a:ext cx="1672228" cy="1101052"/>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t="10230" r="10230"/>
          <a:stretch/>
        </p:blipFill>
        <p:spPr>
          <a:xfrm>
            <a:off x="4733583" y="4713227"/>
            <a:ext cx="1653564" cy="1103561"/>
          </a:xfrm>
          <a:prstGeom prst="rect">
            <a:avLst/>
          </a:prstGeom>
        </p:spPr>
      </p:pic>
      <p:sp>
        <p:nvSpPr>
          <p:cNvPr id="25" name="TextBox 24"/>
          <p:cNvSpPr txBox="1"/>
          <p:nvPr/>
        </p:nvSpPr>
        <p:spPr>
          <a:xfrm>
            <a:off x="904587" y="5126935"/>
            <a:ext cx="1752600" cy="707886"/>
          </a:xfrm>
          <a:prstGeom prst="rect">
            <a:avLst/>
          </a:prstGeom>
          <a:noFill/>
          <a:ln>
            <a:noFill/>
          </a:ln>
        </p:spPr>
        <p:txBody>
          <a:bodyPr wrap="square" rtlCol="0">
            <a:spAutoFit/>
          </a:bodyPr>
          <a:lstStyle/>
          <a:p>
            <a:pPr algn="r"/>
            <a:r>
              <a:rPr lang="en-US" sz="2000" dirty="0"/>
              <a:t>50%</a:t>
            </a:r>
            <a:br>
              <a:rPr lang="en-US" sz="2000" dirty="0"/>
            </a:br>
            <a:r>
              <a:rPr lang="en-US" sz="2000" dirty="0"/>
              <a:t>Beneficiary</a:t>
            </a:r>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10309"/>
          <a:stretch/>
        </p:blipFill>
        <p:spPr>
          <a:xfrm>
            <a:off x="2766805" y="1203324"/>
            <a:ext cx="3588919" cy="2164734"/>
          </a:xfrm>
          <a:prstGeom prst="rect">
            <a:avLst/>
          </a:prstGeom>
        </p:spPr>
      </p:pic>
      <p:cxnSp>
        <p:nvCxnSpPr>
          <p:cNvPr id="28" name="Straight Arrow Connector 27"/>
          <p:cNvCxnSpPr/>
          <p:nvPr/>
        </p:nvCxnSpPr>
        <p:spPr>
          <a:xfrm>
            <a:off x="3573887" y="3837904"/>
            <a:ext cx="0" cy="779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 Box 31"/>
          <p:cNvSpPr txBox="1">
            <a:spLocks noChangeArrowheads="1"/>
          </p:cNvSpPr>
          <p:nvPr/>
        </p:nvSpPr>
        <p:spPr bwMode="auto">
          <a:xfrm>
            <a:off x="2739469" y="5824994"/>
            <a:ext cx="1685218" cy="350467"/>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Michael</a:t>
            </a:r>
          </a:p>
        </p:txBody>
      </p:sp>
      <p:cxnSp>
        <p:nvCxnSpPr>
          <p:cNvPr id="24" name="Straight Arrow Connector 23"/>
          <p:cNvCxnSpPr/>
          <p:nvPr/>
        </p:nvCxnSpPr>
        <p:spPr>
          <a:xfrm flipH="1" flipV="1">
            <a:off x="2225446" y="2735009"/>
            <a:ext cx="403656" cy="5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 Box 31"/>
          <p:cNvSpPr txBox="1">
            <a:spLocks noChangeArrowheads="1"/>
          </p:cNvSpPr>
          <p:nvPr/>
        </p:nvSpPr>
        <p:spPr bwMode="auto">
          <a:xfrm>
            <a:off x="4733583" y="5816788"/>
            <a:ext cx="1653564" cy="350467"/>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Jessica</a:t>
            </a:r>
          </a:p>
        </p:txBody>
      </p:sp>
      <p:cxnSp>
        <p:nvCxnSpPr>
          <p:cNvPr id="27" name="Straight Arrow Connector 26"/>
          <p:cNvCxnSpPr/>
          <p:nvPr/>
        </p:nvCxnSpPr>
        <p:spPr>
          <a:xfrm flipV="1">
            <a:off x="6479488" y="2735009"/>
            <a:ext cx="403656" cy="5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76552" y="3831465"/>
            <a:ext cx="12879" cy="77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638"/>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#5: Who’s Your Beneficiary? </a:t>
            </a:r>
          </a:p>
        </p:txBody>
      </p:sp>
      <p:sp>
        <p:nvSpPr>
          <p:cNvPr id="6"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Will Michael and Jessica each receive the same amount?</a:t>
            </a:r>
          </a:p>
        </p:txBody>
      </p:sp>
      <p:graphicFrame>
        <p:nvGraphicFramePr>
          <p:cNvPr id="7" name="Table 6"/>
          <p:cNvGraphicFramePr>
            <a:graphicFrameLocks noGrp="1"/>
          </p:cNvGraphicFramePr>
          <p:nvPr>
            <p:extLst>
              <p:ext uri="{D42A27DB-BD31-4B8C-83A1-F6EECF244321}">
                <p14:modId xmlns:p14="http://schemas.microsoft.com/office/powerpoint/2010/main" val="1954907327"/>
              </p:ext>
            </p:extLst>
          </p:nvPr>
        </p:nvGraphicFramePr>
        <p:xfrm>
          <a:off x="622856" y="3527210"/>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Each child’s circumstances are different.</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13229770"/>
              </p:ext>
            </p:extLst>
          </p:nvPr>
        </p:nvGraphicFramePr>
        <p:xfrm>
          <a:off x="622856" y="2042466"/>
          <a:ext cx="7898288" cy="1046709"/>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Each child will receive 50% of each account.</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Tree>
    <p:extLst>
      <p:ext uri="{BB962C8B-B14F-4D97-AF65-F5344CB8AC3E}">
        <p14:creationId xmlns:p14="http://schemas.microsoft.com/office/powerpoint/2010/main" val="53069953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9114"/>
          </a:xfrm>
        </p:spPr>
        <p:txBody>
          <a:bodyPr>
            <a:normAutofit/>
          </a:bodyPr>
          <a:lstStyle/>
          <a:p>
            <a:r>
              <a:rPr lang="en-US" dirty="0"/>
              <a:t>Customized Beneficiary Planning for Taxes</a:t>
            </a:r>
          </a:p>
        </p:txBody>
      </p:sp>
      <p:sp>
        <p:nvSpPr>
          <p:cNvPr id="3" name="Content Placeholder 2"/>
          <p:cNvSpPr>
            <a:spLocks noGrp="1"/>
          </p:cNvSpPr>
          <p:nvPr>
            <p:ph idx="1"/>
          </p:nvPr>
        </p:nvSpPr>
        <p:spPr>
          <a:xfrm>
            <a:off x="557939" y="2632394"/>
            <a:ext cx="3642101" cy="3733800"/>
          </a:xfrm>
        </p:spPr>
        <p:txBody>
          <a:bodyPr>
            <a:normAutofit/>
          </a:bodyPr>
          <a:lstStyle/>
          <a:p>
            <a:pPr marL="122238" lvl="0" indent="-3175">
              <a:buNone/>
            </a:pPr>
            <a:r>
              <a:rPr lang="en-US" sz="2200"/>
              <a:t>Their different circumstances </a:t>
            </a:r>
            <a:r>
              <a:rPr lang="en-US" sz="2200" dirty="0"/>
              <a:t>mean they will have very different tax bills.</a:t>
            </a:r>
          </a:p>
        </p:txBody>
      </p:sp>
      <p:graphicFrame>
        <p:nvGraphicFramePr>
          <p:cNvPr id="7" name="Table 6"/>
          <p:cNvGraphicFramePr>
            <a:graphicFrameLocks noGrp="1"/>
          </p:cNvGraphicFramePr>
          <p:nvPr>
            <p:extLst>
              <p:ext uri="{D42A27DB-BD31-4B8C-83A1-F6EECF244321}">
                <p14:modId xmlns:p14="http://schemas.microsoft.com/office/powerpoint/2010/main" val="1857944487"/>
              </p:ext>
            </p:extLst>
          </p:nvPr>
        </p:nvGraphicFramePr>
        <p:xfrm>
          <a:off x="625678" y="1171929"/>
          <a:ext cx="7898287" cy="961671"/>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961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Each child’s circumstances are different.</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sp>
        <p:nvSpPr>
          <p:cNvPr id="8" name="Content Placeholder 2"/>
          <p:cNvSpPr txBox="1">
            <a:spLocks/>
          </p:cNvSpPr>
          <p:nvPr/>
        </p:nvSpPr>
        <p:spPr>
          <a:xfrm>
            <a:off x="5060198" y="2632394"/>
            <a:ext cx="3494868" cy="3380948"/>
          </a:xfrm>
          <a:prstGeom prst="rect">
            <a:avLst/>
          </a:prstGeom>
        </p:spPr>
        <p:txBody>
          <a:bodyPr>
            <a:normAutofit/>
          </a:bodyPr>
          <a:lstStyle>
            <a:lvl1pPr marL="409575" indent="-290513" algn="l" rtl="0" eaLnBrk="1" latinLnBrk="0" hangingPunct="1">
              <a:lnSpc>
                <a:spcPct val="90000"/>
              </a:lnSpc>
              <a:spcBef>
                <a:spcPts val="1200"/>
              </a:spcBef>
              <a:buClr>
                <a:srgbClr val="505A78"/>
              </a:buClr>
              <a:buSzPct val="80000"/>
              <a:buFontTx/>
              <a:buBlip>
                <a:blip r:embed="rId3"/>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4"/>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5"/>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FontTx/>
              <a:buNone/>
            </a:pPr>
            <a:r>
              <a:rPr lang="en-US" sz="2200" b="1" dirty="0"/>
              <a:t>Tax effect:</a:t>
            </a:r>
          </a:p>
          <a:p>
            <a:pPr marL="463550" lvl="1" indent="-277813">
              <a:buSzPct val="90000"/>
              <a:buBlip>
                <a:blip r:embed="rId6"/>
              </a:buBlip>
            </a:pPr>
            <a:r>
              <a:rPr lang="en-US" sz="2200" dirty="0"/>
              <a:t>Traditional IRA is taxed as ordinary income.</a:t>
            </a:r>
          </a:p>
          <a:p>
            <a:pPr marL="463550" lvl="1" indent="-277813">
              <a:spcBef>
                <a:spcPts val="800"/>
              </a:spcBef>
              <a:buSzPct val="90000"/>
              <a:buBlip>
                <a:blip r:embed="rId6"/>
              </a:buBlip>
            </a:pPr>
            <a:r>
              <a:rPr lang="en-US" sz="2200" dirty="0"/>
              <a:t>Brokerage account receives a step-up </a:t>
            </a:r>
            <a:br>
              <a:rPr lang="en-US" sz="2200" dirty="0"/>
            </a:br>
            <a:r>
              <a:rPr lang="en-US" sz="2200" dirty="0"/>
              <a:t>in basis.</a:t>
            </a:r>
          </a:p>
          <a:p>
            <a:pPr>
              <a:buFontTx/>
              <a:buNone/>
            </a:pPr>
            <a:endParaRPr lang="en-US" dirty="0"/>
          </a:p>
        </p:txBody>
      </p:sp>
      <p:cxnSp>
        <p:nvCxnSpPr>
          <p:cNvPr id="9" name="Straight Arrow Connector 8"/>
          <p:cNvCxnSpPr/>
          <p:nvPr/>
        </p:nvCxnSpPr>
        <p:spPr>
          <a:xfrm>
            <a:off x="4386021" y="2798696"/>
            <a:ext cx="5587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
            <a:ext cx="8229600" cy="971550"/>
          </a:xfrm>
        </p:spPr>
        <p:txBody>
          <a:bodyPr>
            <a:normAutofit/>
          </a:bodyPr>
          <a:lstStyle/>
          <a:p>
            <a:r>
              <a:rPr lang="en-US" dirty="0"/>
              <a:t>Extra </a:t>
            </a:r>
            <a:r>
              <a:rPr lang="en-US"/>
              <a:t>Credit: Do </a:t>
            </a:r>
            <a:r>
              <a:rPr lang="en-US" dirty="0"/>
              <a:t>We Even Need a Will?</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240" t="4217" r="19540" b="39495"/>
          <a:stretch/>
        </p:blipFill>
        <p:spPr>
          <a:xfrm>
            <a:off x="2770776" y="1447800"/>
            <a:ext cx="3617268" cy="2165977"/>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8436" r="20159" b="13802"/>
          <a:stretch/>
        </p:blipFill>
        <p:spPr>
          <a:xfrm>
            <a:off x="6901270" y="2739044"/>
            <a:ext cx="1314062" cy="1823759"/>
          </a:xfrm>
          <a:prstGeom prst="rect">
            <a:avLst/>
          </a:prstGeom>
        </p:spPr>
      </p:pic>
      <p:sp>
        <p:nvSpPr>
          <p:cNvPr id="29" name="Text Box 32"/>
          <p:cNvSpPr txBox="1">
            <a:spLocks noChangeArrowheads="1"/>
          </p:cNvSpPr>
          <p:nvPr/>
        </p:nvSpPr>
        <p:spPr bwMode="auto">
          <a:xfrm>
            <a:off x="5331417" y="4601775"/>
            <a:ext cx="3562852" cy="693735"/>
          </a:xfrm>
          <a:prstGeom prst="rect">
            <a:avLst/>
          </a:prstGeom>
          <a:noFill/>
          <a:ln>
            <a:noFill/>
            <a:headEnd/>
            <a:tailEnd/>
          </a:ln>
          <a:effectLst/>
        </p:spPr>
        <p:style>
          <a:lnRef idx="3">
            <a:schemeClr val="lt1"/>
          </a:lnRef>
          <a:fillRef idx="1">
            <a:schemeClr val="accent3"/>
          </a:fillRef>
          <a:effectRef idx="1">
            <a:schemeClr val="accent3"/>
          </a:effectRef>
          <a:fontRef idx="minor">
            <a:schemeClr val="lt1"/>
          </a:fontRef>
        </p:style>
        <p:txBody>
          <a:bodyPr lIns="182880" tIns="91440" rIns="0" bIns="64008" anchor="t" anchorCtr="0"/>
          <a:lstStyle/>
          <a:p>
            <a:pPr marL="239713" lvl="1">
              <a:defRPr/>
            </a:pPr>
            <a:r>
              <a:rPr lang="en-US" sz="1900" dirty="0">
                <a:solidFill>
                  <a:schemeClr val="tx1"/>
                </a:solidFill>
              </a:rPr>
              <a:t>Primary Beneficiary: Sara</a:t>
            </a:r>
            <a:br>
              <a:rPr lang="en-US" sz="1900" dirty="0">
                <a:solidFill>
                  <a:schemeClr val="tx1"/>
                </a:solidFill>
              </a:rPr>
            </a:br>
            <a:r>
              <a:rPr lang="en-US" sz="1900" dirty="0">
                <a:solidFill>
                  <a:schemeClr val="tx1"/>
                </a:solidFill>
              </a:rPr>
              <a:t>Contingent Beneficiary: Charity</a:t>
            </a:r>
          </a:p>
        </p:txBody>
      </p:sp>
      <p:sp>
        <p:nvSpPr>
          <p:cNvPr id="30" name="Text Box 31"/>
          <p:cNvSpPr txBox="1">
            <a:spLocks noChangeArrowheads="1"/>
          </p:cNvSpPr>
          <p:nvPr/>
        </p:nvSpPr>
        <p:spPr bwMode="auto">
          <a:xfrm>
            <a:off x="2769046" y="3612534"/>
            <a:ext cx="3618998" cy="356887"/>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ctr"/>
          <a:lstStyle/>
          <a:p>
            <a:pPr marL="7938" algn="ctr" fontAlgn="auto">
              <a:defRPr/>
            </a:pPr>
            <a:r>
              <a:rPr lang="en-US" dirty="0">
                <a:solidFill>
                  <a:schemeClr val="bg1"/>
                </a:solidFill>
              </a:rPr>
              <a:t>Sam and Sara</a:t>
            </a:r>
          </a:p>
        </p:txBody>
      </p:sp>
      <p:sp>
        <p:nvSpPr>
          <p:cNvPr id="31" name="Text Box 32"/>
          <p:cNvSpPr txBox="1">
            <a:spLocks noChangeArrowheads="1"/>
          </p:cNvSpPr>
          <p:nvPr/>
        </p:nvSpPr>
        <p:spPr bwMode="auto">
          <a:xfrm>
            <a:off x="16309" y="4554382"/>
            <a:ext cx="3594795" cy="693735"/>
          </a:xfrm>
          <a:prstGeom prst="rect">
            <a:avLst/>
          </a:prstGeom>
          <a:noFill/>
          <a:ln>
            <a:noFill/>
            <a:headEnd/>
            <a:tailEnd/>
          </a:ln>
          <a:effectLst/>
        </p:spPr>
        <p:style>
          <a:lnRef idx="3">
            <a:schemeClr val="lt1"/>
          </a:lnRef>
          <a:fillRef idx="1">
            <a:schemeClr val="accent3"/>
          </a:fillRef>
          <a:effectRef idx="1">
            <a:schemeClr val="accent3"/>
          </a:effectRef>
          <a:fontRef idx="minor">
            <a:schemeClr val="lt1"/>
          </a:fontRef>
        </p:style>
        <p:txBody>
          <a:bodyPr lIns="182880" tIns="91440" rIns="0" bIns="64008" anchor="t" anchorCtr="0"/>
          <a:lstStyle/>
          <a:p>
            <a:pPr marL="239713" lvl="1">
              <a:defRPr/>
            </a:pPr>
            <a:r>
              <a:rPr lang="en-US" sz="1900" dirty="0">
                <a:solidFill>
                  <a:schemeClr val="tx1"/>
                </a:solidFill>
              </a:rPr>
              <a:t>Primary Beneficiary: Sam</a:t>
            </a:r>
            <a:br>
              <a:rPr lang="en-US" sz="1900" dirty="0">
                <a:solidFill>
                  <a:schemeClr val="tx1"/>
                </a:solidFill>
              </a:rPr>
            </a:br>
            <a:r>
              <a:rPr lang="en-US" sz="1900" dirty="0">
                <a:solidFill>
                  <a:schemeClr val="tx1"/>
                </a:solidFill>
              </a:rPr>
              <a:t>Contingent Beneficiary: Charity</a:t>
            </a:r>
          </a:p>
        </p:txBody>
      </p:sp>
      <p:cxnSp>
        <p:nvCxnSpPr>
          <p:cNvPr id="37" name="Straight Arrow Connector 36"/>
          <p:cNvCxnSpPr/>
          <p:nvPr/>
        </p:nvCxnSpPr>
        <p:spPr>
          <a:xfrm>
            <a:off x="6477718" y="3403129"/>
            <a:ext cx="3423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324542" y="3380202"/>
            <a:ext cx="3423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5520" r="59096" b="8282"/>
          <a:stretch/>
        </p:blipFill>
        <p:spPr>
          <a:xfrm flipH="1">
            <a:off x="942231" y="2731300"/>
            <a:ext cx="1303646" cy="1831503"/>
          </a:xfrm>
          <a:prstGeom prst="rect">
            <a:avLst/>
          </a:prstGeom>
        </p:spPr>
      </p:pic>
      <p:cxnSp>
        <p:nvCxnSpPr>
          <p:cNvPr id="17" name="Straight Connector 16"/>
          <p:cNvCxnSpPr/>
          <p:nvPr/>
        </p:nvCxnSpPr>
        <p:spPr>
          <a:xfrm flipV="1">
            <a:off x="3421811" y="5430078"/>
            <a:ext cx="2286563" cy="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09426" y="5433391"/>
            <a:ext cx="0" cy="203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83153" y="4065917"/>
            <a:ext cx="0" cy="1570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19428" y="5430078"/>
            <a:ext cx="0" cy="206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5722436"/>
            <a:ext cx="3187700" cy="527100"/>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3885" y="7109612"/>
            <a:ext cx="3166947" cy="523669"/>
          </a:xfrm>
          <a:prstGeom prst="rect">
            <a:avLst/>
          </a:prstGeom>
        </p:spPr>
      </p:pic>
    </p:spTree>
    <p:extLst>
      <p:ext uri="{BB962C8B-B14F-4D97-AF65-F5344CB8AC3E}">
        <p14:creationId xmlns:p14="http://schemas.microsoft.com/office/powerpoint/2010/main" val="104150667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81000" y="19050"/>
            <a:ext cx="8229600" cy="971550"/>
          </a:xfrm>
        </p:spPr>
        <p:txBody>
          <a:bodyPr>
            <a:normAutofit/>
          </a:bodyPr>
          <a:lstStyle/>
          <a:p>
            <a:r>
              <a:rPr lang="en-US" dirty="0"/>
              <a:t>Extra Credit: Do We Even Need a Will?</a:t>
            </a:r>
          </a:p>
        </p:txBody>
      </p:sp>
      <p:sp>
        <p:nvSpPr>
          <p:cNvPr id="6" name="Content Placeholder 2"/>
          <p:cNvSpPr txBox="1">
            <a:spLocks/>
          </p:cNvSpPr>
          <p:nvPr/>
        </p:nvSpPr>
        <p:spPr>
          <a:xfrm>
            <a:off x="457200" y="1143000"/>
            <a:ext cx="8229600" cy="4584248"/>
          </a:xfrm>
          <a:prstGeom prst="rect">
            <a:avLst/>
          </a:prstGeom>
        </p:spPr>
        <p:txBody>
          <a:bodyPr>
            <a:norm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indent="0">
              <a:buNone/>
            </a:pPr>
            <a:r>
              <a:rPr lang="en-US" sz="2200" dirty="0"/>
              <a:t>When the first one dies, will the survivor receive all the assets without going through probate?</a:t>
            </a:r>
          </a:p>
        </p:txBody>
      </p:sp>
      <p:graphicFrame>
        <p:nvGraphicFramePr>
          <p:cNvPr id="7" name="Table 6"/>
          <p:cNvGraphicFramePr>
            <a:graphicFrameLocks noGrp="1"/>
          </p:cNvGraphicFramePr>
          <p:nvPr>
            <p:extLst>
              <p:ext uri="{D42A27DB-BD31-4B8C-83A1-F6EECF244321}">
                <p14:modId xmlns:p14="http://schemas.microsoft.com/office/powerpoint/2010/main" val="2841148357"/>
              </p:ext>
            </p:extLst>
          </p:nvPr>
        </p:nvGraphicFramePr>
        <p:xfrm>
          <a:off x="622856" y="3795845"/>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They missed some assets.</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27871321"/>
              </p:ext>
            </p:extLst>
          </p:nvPr>
        </p:nvGraphicFramePr>
        <p:xfrm>
          <a:off x="622856" y="2313655"/>
          <a:ext cx="7898288" cy="1046709"/>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They have properly designated the beneficiaries </a:t>
                      </a:r>
                      <a:br>
                        <a:rPr lang="en-US" sz="2200" b="0" dirty="0">
                          <a:solidFill>
                            <a:schemeClr val="tx1"/>
                          </a:solidFill>
                        </a:rPr>
                      </a:br>
                      <a:r>
                        <a:rPr lang="en-US" sz="2200" b="0" dirty="0">
                          <a:solidFill>
                            <a:schemeClr val="tx1"/>
                          </a:solidFill>
                        </a:rPr>
                        <a:t>to the accounts.</a:t>
                      </a: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Tree>
    <p:extLst>
      <p:ext uri="{BB962C8B-B14F-4D97-AF65-F5344CB8AC3E}">
        <p14:creationId xmlns:p14="http://schemas.microsoft.com/office/powerpoint/2010/main" val="500665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71550"/>
          </a:xfrm>
        </p:spPr>
        <p:txBody>
          <a:bodyPr/>
          <a:lstStyle/>
          <a:p>
            <a:r>
              <a:rPr lang="en-US" dirty="0"/>
              <a:t>Today Will Help You . . .</a:t>
            </a:r>
          </a:p>
        </p:txBody>
      </p:sp>
      <p:sp>
        <p:nvSpPr>
          <p:cNvPr id="3" name="Content Placeholder 2"/>
          <p:cNvSpPr>
            <a:spLocks noGrp="1"/>
          </p:cNvSpPr>
          <p:nvPr>
            <p:ph idx="1"/>
          </p:nvPr>
        </p:nvSpPr>
        <p:spPr>
          <a:xfrm>
            <a:off x="385482" y="1143000"/>
            <a:ext cx="8229600" cy="4755698"/>
          </a:xfrm>
        </p:spPr>
        <p:txBody>
          <a:bodyPr/>
          <a:lstStyle/>
          <a:p>
            <a:pPr marL="344488" indent="-225425"/>
            <a:r>
              <a:rPr lang="en-US" sz="2200" dirty="0"/>
              <a:t>Understand how different methods of titling can affect beneficiaries</a:t>
            </a:r>
          </a:p>
          <a:p>
            <a:pPr marL="344488" indent="-225425"/>
            <a:r>
              <a:rPr lang="en-US" sz="2200" dirty="0"/>
              <a:t>Answer basic questions about how to pass commonly held </a:t>
            </a:r>
            <a:br>
              <a:rPr lang="en-US" sz="2200" dirty="0"/>
            </a:br>
            <a:r>
              <a:rPr lang="en-US" sz="2200" dirty="0"/>
              <a:t>nonqualified assets to beneficiaries</a:t>
            </a:r>
          </a:p>
          <a:p>
            <a:pPr marL="344488" indent="-225425"/>
            <a:r>
              <a:rPr lang="en-US" sz="2200" dirty="0"/>
              <a:t>Know common questions to ask your advisor to make sure your assets pass properly</a:t>
            </a:r>
          </a:p>
        </p:txBody>
      </p:sp>
    </p:spTree>
    <p:extLst>
      <p:ext uri="{BB962C8B-B14F-4D97-AF65-F5344CB8AC3E}">
        <p14:creationId xmlns:p14="http://schemas.microsoft.com/office/powerpoint/2010/main" val="12547824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81000" y="19050"/>
            <a:ext cx="8229600" cy="971550"/>
          </a:xfrm>
        </p:spPr>
        <p:txBody>
          <a:bodyPr>
            <a:normAutofit/>
          </a:bodyPr>
          <a:lstStyle/>
          <a:p>
            <a:r>
              <a:rPr lang="en-US" dirty="0"/>
              <a:t>Do We Even Need a Will?</a:t>
            </a:r>
          </a:p>
        </p:txBody>
      </p:sp>
      <p:graphicFrame>
        <p:nvGraphicFramePr>
          <p:cNvPr id="9" name="Table 8"/>
          <p:cNvGraphicFramePr>
            <a:graphicFrameLocks noGrp="1"/>
          </p:cNvGraphicFramePr>
          <p:nvPr>
            <p:extLst>
              <p:ext uri="{D42A27DB-BD31-4B8C-83A1-F6EECF244321}">
                <p14:modId xmlns:p14="http://schemas.microsoft.com/office/powerpoint/2010/main" val="3241539316"/>
              </p:ext>
            </p:extLst>
          </p:nvPr>
        </p:nvGraphicFramePr>
        <p:xfrm>
          <a:off x="622856" y="1171930"/>
          <a:ext cx="7898287" cy="710278"/>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71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They missed some assets.</a:t>
                      </a: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pSp>
        <p:nvGrpSpPr>
          <p:cNvPr id="2" name="Group 1"/>
          <p:cNvGrpSpPr/>
          <p:nvPr/>
        </p:nvGrpSpPr>
        <p:grpSpPr>
          <a:xfrm>
            <a:off x="4431619" y="5140271"/>
            <a:ext cx="4061451" cy="738664"/>
            <a:chOff x="4431619" y="5140271"/>
            <a:chExt cx="4061451" cy="738664"/>
          </a:xfrm>
        </p:grpSpPr>
        <p:sp>
          <p:nvSpPr>
            <p:cNvPr id="7" name="Triangle 6"/>
            <p:cNvSpPr/>
            <p:nvPr/>
          </p:nvSpPr>
          <p:spPr>
            <a:xfrm rot="5400000">
              <a:off x="4376756" y="5279769"/>
              <a:ext cx="305150" cy="195424"/>
            </a:xfrm>
            <a:prstGeom prst="triangle">
              <a:avLst/>
            </a:prstGeom>
            <a:solidFill>
              <a:srgbClr val="00B0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00675" y="5140271"/>
              <a:ext cx="3792395" cy="738664"/>
            </a:xfrm>
            <a:prstGeom prst="rect">
              <a:avLst/>
            </a:prstGeom>
            <a:noFill/>
          </p:spPr>
          <p:txBody>
            <a:bodyPr wrap="square" rtlCol="0">
              <a:spAutoFit/>
            </a:bodyPr>
            <a:lstStyle/>
            <a:p>
              <a:r>
                <a:rPr lang="en-US" sz="2100" b="1" dirty="0"/>
                <a:t>Tip: </a:t>
              </a:r>
              <a:r>
                <a:rPr lang="en-US" sz="2100" dirty="0"/>
                <a:t>Make certain to update your accounts and keep them current.</a:t>
              </a:r>
            </a:p>
          </p:txBody>
        </p:sp>
      </p:grpSp>
      <p:sp>
        <p:nvSpPr>
          <p:cNvPr id="17" name="Content Placeholder 4"/>
          <p:cNvSpPr txBox="1">
            <a:spLocks/>
          </p:cNvSpPr>
          <p:nvPr/>
        </p:nvSpPr>
        <p:spPr>
          <a:xfrm>
            <a:off x="597139" y="2025938"/>
            <a:ext cx="8229600" cy="624272"/>
          </a:xfrm>
          <a:prstGeom prst="rect">
            <a:avLst/>
          </a:prstGeom>
        </p:spPr>
        <p:txBody>
          <a:bodyPr>
            <a:noAutofit/>
          </a:bodyPr>
          <a:lstStyle>
            <a:lvl1pPr marL="438912" indent="-320040" algn="l" rtl="0" eaLnBrk="1" latinLnBrk="0" hangingPunct="1">
              <a:lnSpc>
                <a:spcPct val="90000"/>
              </a:lnSpc>
              <a:spcBef>
                <a:spcPts val="1200"/>
              </a:spcBef>
              <a:buClr>
                <a:srgbClr val="505A78"/>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chemeClr val="accent1">
                    <a:lumMod val="50000"/>
                  </a:schemeClr>
                </a:solidFill>
                <a:latin typeface="+mn-lt"/>
                <a:ea typeface="+mn-ea"/>
                <a:cs typeface="+mn-cs"/>
              </a:defRPr>
            </a:lvl2pPr>
            <a:lvl3pPr marL="996696" indent="-228600" algn="l" rtl="0" eaLnBrk="1" latinLnBrk="0" hangingPunct="1">
              <a:lnSpc>
                <a:spcPct val="90000"/>
              </a:lnSpc>
              <a:spcBef>
                <a:spcPct val="20000"/>
              </a:spcBef>
              <a:buClr>
                <a:schemeClr val="accent3">
                  <a:lumMod val="75000"/>
                </a:schemeClr>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22238" indent="-3175">
              <a:lnSpc>
                <a:spcPts val="2300"/>
              </a:lnSpc>
              <a:spcBef>
                <a:spcPts val="0"/>
              </a:spcBef>
              <a:spcAft>
                <a:spcPts val="300"/>
              </a:spcAft>
              <a:buFont typeface="Wingdings 2"/>
              <a:buNone/>
            </a:pPr>
            <a:r>
              <a:rPr lang="en-US" sz="2100" dirty="0">
                <a:latin typeface="Calibri" charset="0"/>
                <a:ea typeface="Calibri" charset="0"/>
                <a:cs typeface="Calibri" charset="0"/>
              </a:rPr>
              <a:t>When the first one dies, everything will pass EXCEPT the contents </a:t>
            </a:r>
            <a:br>
              <a:rPr lang="en-US" sz="2100" dirty="0">
                <a:latin typeface="Calibri" charset="0"/>
                <a:ea typeface="Calibri" charset="0"/>
                <a:cs typeface="Calibri" charset="0"/>
              </a:rPr>
            </a:br>
            <a:r>
              <a:rPr lang="en-US" sz="2100" dirty="0">
                <a:latin typeface="Calibri" charset="0"/>
                <a:ea typeface="Calibri" charset="0"/>
                <a:cs typeface="Calibri" charset="0"/>
              </a:rPr>
              <a:t>of the house.</a:t>
            </a:r>
          </a:p>
        </p:txBody>
      </p:sp>
      <p:graphicFrame>
        <p:nvGraphicFramePr>
          <p:cNvPr id="6" name="Table 5"/>
          <p:cNvGraphicFramePr>
            <a:graphicFrameLocks noGrp="1"/>
          </p:cNvGraphicFramePr>
          <p:nvPr>
            <p:extLst>
              <p:ext uri="{D42A27DB-BD31-4B8C-83A1-F6EECF244321}">
                <p14:modId xmlns:p14="http://schemas.microsoft.com/office/powerpoint/2010/main" val="1911300560"/>
              </p:ext>
            </p:extLst>
          </p:nvPr>
        </p:nvGraphicFramePr>
        <p:xfrm>
          <a:off x="933774" y="2921861"/>
          <a:ext cx="1601952" cy="1068581"/>
        </p:xfrm>
        <a:graphic>
          <a:graphicData uri="http://schemas.openxmlformats.org/drawingml/2006/table">
            <a:tbl>
              <a:tblPr firstRow="1" bandRow="1">
                <a:tableStyleId>{5C22544A-7EE6-4342-B048-85BDC9FD1C3A}</a:tableStyleId>
              </a:tblPr>
              <a:tblGrid>
                <a:gridCol w="1601952">
                  <a:extLst>
                    <a:ext uri="{9D8B030D-6E8A-4147-A177-3AD203B41FA5}">
                      <a16:colId xmlns:a16="http://schemas.microsoft.com/office/drawing/2014/main" xmlns="" val="20000"/>
                    </a:ext>
                  </a:extLst>
                </a:gridCol>
              </a:tblGrid>
              <a:tr h="1068581">
                <a:tc>
                  <a:txBody>
                    <a:bodyPr/>
                    <a:lstStyle/>
                    <a:p>
                      <a:endParaRPr lang="en-US" sz="2500" dirty="0"/>
                    </a:p>
                  </a:txBody>
                  <a:tcPr marL="130066" marR="130066" marT="65033" marB="65033">
                    <a:solidFill>
                      <a:srgbClr val="456CB4"/>
                    </a:solidFill>
                  </a:tcPr>
                </a:tc>
                <a:extLst>
                  <a:ext uri="{0D108BD9-81ED-4DB2-BD59-A6C34878D82A}">
                    <a16:rowId xmlns:a16="http://schemas.microsoft.com/office/drawing/2014/main" xmlns="" val="10000"/>
                  </a:ext>
                </a:extLst>
              </a:tr>
            </a:tbl>
          </a:graphicData>
        </a:graphic>
      </p:graphicFrame>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73711" t="35954" b="34657"/>
          <a:stretch/>
        </p:blipFill>
        <p:spPr>
          <a:xfrm>
            <a:off x="1086533" y="2946818"/>
            <a:ext cx="1207216" cy="970379"/>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967113755"/>
              </p:ext>
            </p:extLst>
          </p:nvPr>
        </p:nvGraphicFramePr>
        <p:xfrm>
          <a:off x="2855564" y="2921861"/>
          <a:ext cx="1601952" cy="1068577"/>
        </p:xfrm>
        <a:graphic>
          <a:graphicData uri="http://schemas.openxmlformats.org/drawingml/2006/table">
            <a:tbl>
              <a:tblPr firstRow="1" bandRow="1">
                <a:tableStyleId>{5C22544A-7EE6-4342-B048-85BDC9FD1C3A}</a:tableStyleId>
              </a:tblPr>
              <a:tblGrid>
                <a:gridCol w="1601952">
                  <a:extLst>
                    <a:ext uri="{9D8B030D-6E8A-4147-A177-3AD203B41FA5}">
                      <a16:colId xmlns:a16="http://schemas.microsoft.com/office/drawing/2014/main" xmlns="" val="20000"/>
                    </a:ext>
                  </a:extLst>
                </a:gridCol>
              </a:tblGrid>
              <a:tr h="1068577">
                <a:tc>
                  <a:txBody>
                    <a:bodyPr/>
                    <a:lstStyle/>
                    <a:p>
                      <a:endParaRPr lang="en-US" sz="2500" dirty="0"/>
                    </a:p>
                  </a:txBody>
                  <a:tcPr marL="130066" marR="130066" marT="65033" marB="65033">
                    <a:solidFill>
                      <a:srgbClr val="456CB4"/>
                    </a:solidFill>
                  </a:tcPr>
                </a:tc>
                <a:extLst>
                  <a:ext uri="{0D108BD9-81ED-4DB2-BD59-A6C34878D82A}">
                    <a16:rowId xmlns:a16="http://schemas.microsoft.com/office/drawing/2014/main" xmlns="" val="10000"/>
                  </a:ext>
                </a:extLst>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30020" t="35954" r="34889" b="34657"/>
          <a:stretch/>
        </p:blipFill>
        <p:spPr>
          <a:xfrm>
            <a:off x="2963818" y="2937214"/>
            <a:ext cx="1392524" cy="912635"/>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298918984"/>
              </p:ext>
            </p:extLst>
          </p:nvPr>
        </p:nvGraphicFramePr>
        <p:xfrm>
          <a:off x="4808350" y="2921861"/>
          <a:ext cx="1601952" cy="1068581"/>
        </p:xfrm>
        <a:graphic>
          <a:graphicData uri="http://schemas.openxmlformats.org/drawingml/2006/table">
            <a:tbl>
              <a:tblPr firstRow="1" bandRow="1">
                <a:tableStyleId>{5C22544A-7EE6-4342-B048-85BDC9FD1C3A}</a:tableStyleId>
              </a:tblPr>
              <a:tblGrid>
                <a:gridCol w="1601952">
                  <a:extLst>
                    <a:ext uri="{9D8B030D-6E8A-4147-A177-3AD203B41FA5}">
                      <a16:colId xmlns:a16="http://schemas.microsoft.com/office/drawing/2014/main" xmlns="" val="20000"/>
                    </a:ext>
                  </a:extLst>
                </a:gridCol>
              </a:tblGrid>
              <a:tr h="1068581">
                <a:tc>
                  <a:txBody>
                    <a:bodyPr/>
                    <a:lstStyle/>
                    <a:p>
                      <a:endParaRPr lang="en-US" sz="2500" dirty="0"/>
                    </a:p>
                  </a:txBody>
                  <a:tcPr marL="130066" marR="130066" marT="65033" marB="65033">
                    <a:solidFill>
                      <a:srgbClr val="456CB4"/>
                    </a:solidFill>
                  </a:tcPr>
                </a:tc>
                <a:extLst>
                  <a:ext uri="{0D108BD9-81ED-4DB2-BD59-A6C34878D82A}">
                    <a16:rowId xmlns:a16="http://schemas.microsoft.com/office/drawing/2014/main" xmlns="" val="10000"/>
                  </a:ext>
                </a:extLst>
              </a:tr>
            </a:tbl>
          </a:graphicData>
        </a:graphic>
      </p:graphicFrame>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54511" t="3256" r="10398" b="67355"/>
          <a:stretch/>
        </p:blipFill>
        <p:spPr>
          <a:xfrm>
            <a:off x="4943480" y="3078284"/>
            <a:ext cx="1351416" cy="885694"/>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1168120094"/>
              </p:ext>
            </p:extLst>
          </p:nvPr>
        </p:nvGraphicFramePr>
        <p:xfrm>
          <a:off x="6716792" y="2921860"/>
          <a:ext cx="1579908" cy="1068581"/>
        </p:xfrm>
        <a:graphic>
          <a:graphicData uri="http://schemas.openxmlformats.org/drawingml/2006/table">
            <a:tbl>
              <a:tblPr firstRow="1" bandRow="1">
                <a:tableStyleId>{5C22544A-7EE6-4342-B048-85BDC9FD1C3A}</a:tableStyleId>
              </a:tblPr>
              <a:tblGrid>
                <a:gridCol w="1579908">
                  <a:extLst>
                    <a:ext uri="{9D8B030D-6E8A-4147-A177-3AD203B41FA5}">
                      <a16:colId xmlns:a16="http://schemas.microsoft.com/office/drawing/2014/main" xmlns="" val="20000"/>
                    </a:ext>
                  </a:extLst>
                </a:gridCol>
              </a:tblGrid>
              <a:tr h="1068581">
                <a:tc>
                  <a:txBody>
                    <a:bodyPr/>
                    <a:lstStyle/>
                    <a:p>
                      <a:endParaRPr lang="en-US" sz="2500" dirty="0"/>
                    </a:p>
                  </a:txBody>
                  <a:tcPr marL="130066" marR="130066" marT="65033" marB="65033">
                    <a:solidFill>
                      <a:srgbClr val="456CB4"/>
                    </a:solidFill>
                  </a:tcPr>
                </a:tc>
                <a:extLst>
                  <a:ext uri="{0D108BD9-81ED-4DB2-BD59-A6C34878D82A}">
                    <a16:rowId xmlns:a16="http://schemas.microsoft.com/office/drawing/2014/main" xmlns="" val="10000"/>
                  </a:ext>
                </a:extLst>
              </a:tr>
            </a:tbl>
          </a:graphicData>
        </a:graphic>
      </p:graphicFrame>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3849" t="-3100" r="61060" b="68861"/>
          <a:stretch/>
        </p:blipFill>
        <p:spPr>
          <a:xfrm>
            <a:off x="6827878" y="2913648"/>
            <a:ext cx="1328223" cy="1014124"/>
          </a:xfrm>
          <a:prstGeom prst="rect">
            <a:avLst/>
          </a:prstGeom>
        </p:spPr>
      </p:pic>
      <p:sp>
        <p:nvSpPr>
          <p:cNvPr id="30" name="TextBox 29"/>
          <p:cNvSpPr txBox="1"/>
          <p:nvPr/>
        </p:nvSpPr>
        <p:spPr>
          <a:xfrm>
            <a:off x="929898" y="4076054"/>
            <a:ext cx="1596326" cy="646331"/>
          </a:xfrm>
          <a:prstGeom prst="rect">
            <a:avLst/>
          </a:prstGeom>
          <a:noFill/>
        </p:spPr>
        <p:txBody>
          <a:bodyPr wrap="square" rtlCol="0">
            <a:spAutoFit/>
          </a:bodyPr>
          <a:lstStyle/>
          <a:p>
            <a:pPr marL="14288" lvl="1" algn="ctr">
              <a:lnSpc>
                <a:spcPct val="90000"/>
              </a:lnSpc>
              <a:buSzPct val="80000"/>
            </a:pPr>
            <a:r>
              <a:rPr lang="en-US" sz="2000" b="1" dirty="0">
                <a:latin typeface="Calibri" charset="0"/>
                <a:ea typeface="Calibri" charset="0"/>
                <a:cs typeface="Calibri" charset="0"/>
              </a:rPr>
              <a:t>Traditional IRAs</a:t>
            </a:r>
          </a:p>
        </p:txBody>
      </p:sp>
      <p:sp>
        <p:nvSpPr>
          <p:cNvPr id="31" name="TextBox 30"/>
          <p:cNvSpPr txBox="1"/>
          <p:nvPr/>
        </p:nvSpPr>
        <p:spPr>
          <a:xfrm>
            <a:off x="2836189" y="4076054"/>
            <a:ext cx="1596326" cy="646331"/>
          </a:xfrm>
          <a:prstGeom prst="rect">
            <a:avLst/>
          </a:prstGeom>
          <a:noFill/>
        </p:spPr>
        <p:txBody>
          <a:bodyPr wrap="square" rtlCol="0">
            <a:spAutoFit/>
          </a:bodyPr>
          <a:lstStyle/>
          <a:p>
            <a:pPr marL="14288" lvl="1" algn="ctr">
              <a:lnSpc>
                <a:spcPct val="90000"/>
              </a:lnSpc>
              <a:buSzPct val="80000"/>
            </a:pPr>
            <a:r>
              <a:rPr lang="en-US" sz="2000" b="1" dirty="0">
                <a:latin typeface="Calibri" charset="0"/>
                <a:ea typeface="Calibri" charset="0"/>
                <a:cs typeface="Calibri" charset="0"/>
              </a:rPr>
              <a:t>Bank Accounts</a:t>
            </a:r>
          </a:p>
        </p:txBody>
      </p:sp>
      <p:sp>
        <p:nvSpPr>
          <p:cNvPr id="32" name="TextBox 31"/>
          <p:cNvSpPr txBox="1"/>
          <p:nvPr/>
        </p:nvSpPr>
        <p:spPr>
          <a:xfrm>
            <a:off x="4788976" y="4076054"/>
            <a:ext cx="1596326" cy="369332"/>
          </a:xfrm>
          <a:prstGeom prst="rect">
            <a:avLst/>
          </a:prstGeom>
          <a:noFill/>
        </p:spPr>
        <p:txBody>
          <a:bodyPr wrap="square" rtlCol="0">
            <a:spAutoFit/>
          </a:bodyPr>
          <a:lstStyle/>
          <a:p>
            <a:pPr marL="14288" lvl="1" algn="ctr">
              <a:lnSpc>
                <a:spcPct val="90000"/>
              </a:lnSpc>
              <a:buSzPct val="80000"/>
            </a:pPr>
            <a:r>
              <a:rPr lang="en-US" sz="2000" b="1">
                <a:latin typeface="Calibri" charset="0"/>
                <a:ea typeface="Calibri" charset="0"/>
                <a:cs typeface="Calibri" charset="0"/>
              </a:rPr>
              <a:t>Cars</a:t>
            </a:r>
            <a:endParaRPr lang="en-US" sz="2000" b="1" dirty="0">
              <a:latin typeface="Calibri" charset="0"/>
              <a:ea typeface="Calibri" charset="0"/>
              <a:cs typeface="Calibri" charset="0"/>
            </a:endParaRPr>
          </a:p>
        </p:txBody>
      </p:sp>
      <p:sp>
        <p:nvSpPr>
          <p:cNvPr id="33" name="TextBox 32"/>
          <p:cNvSpPr txBox="1"/>
          <p:nvPr/>
        </p:nvSpPr>
        <p:spPr>
          <a:xfrm>
            <a:off x="6695267" y="4076054"/>
            <a:ext cx="1596326" cy="369332"/>
          </a:xfrm>
          <a:prstGeom prst="rect">
            <a:avLst/>
          </a:prstGeom>
          <a:noFill/>
        </p:spPr>
        <p:txBody>
          <a:bodyPr wrap="square" rtlCol="0">
            <a:spAutoFit/>
          </a:bodyPr>
          <a:lstStyle/>
          <a:p>
            <a:pPr marL="14288" lvl="1" algn="ctr">
              <a:lnSpc>
                <a:spcPct val="90000"/>
              </a:lnSpc>
              <a:buSzPct val="80000"/>
            </a:pPr>
            <a:r>
              <a:rPr lang="en-US" sz="2000" b="1" dirty="0">
                <a:latin typeface="Calibri" charset="0"/>
                <a:ea typeface="Calibri" charset="0"/>
                <a:cs typeface="Calibri" charset="0"/>
              </a:rPr>
              <a:t>House</a:t>
            </a:r>
          </a:p>
        </p:txBody>
      </p:sp>
    </p:spTree>
    <p:extLst>
      <p:ext uri="{BB962C8B-B14F-4D97-AF65-F5344CB8AC3E}">
        <p14:creationId xmlns:p14="http://schemas.microsoft.com/office/powerpoint/2010/main" val="2066207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971550"/>
          </a:xfrm>
        </p:spPr>
        <p:txBody>
          <a:bodyPr>
            <a:normAutofit/>
          </a:bodyPr>
          <a:lstStyle/>
          <a:p>
            <a:r>
              <a:rPr lang="en-US" dirty="0"/>
              <a:t>Next Steps</a:t>
            </a:r>
          </a:p>
        </p:txBody>
      </p:sp>
      <p:sp>
        <p:nvSpPr>
          <p:cNvPr id="3" name="Content Placeholder 2"/>
          <p:cNvSpPr>
            <a:spLocks noGrp="1"/>
          </p:cNvSpPr>
          <p:nvPr>
            <p:ph idx="1"/>
          </p:nvPr>
        </p:nvSpPr>
        <p:spPr>
          <a:xfrm>
            <a:off x="457200" y="1134533"/>
            <a:ext cx="8229600" cy="4755698"/>
          </a:xfrm>
        </p:spPr>
        <p:txBody>
          <a:bodyPr>
            <a:normAutofit/>
          </a:bodyPr>
          <a:lstStyle/>
          <a:p>
            <a:pPr marL="344488" indent="-225425"/>
            <a:r>
              <a:rPr lang="en-US" sz="2200" dirty="0"/>
              <a:t>Review asset titling with your financial advisor.</a:t>
            </a:r>
          </a:p>
          <a:p>
            <a:pPr marL="344488" indent="-225425"/>
            <a:r>
              <a:rPr lang="en-US" sz="2200" dirty="0"/>
              <a:t>Review beneficiary designations.</a:t>
            </a:r>
          </a:p>
          <a:p>
            <a:pPr marL="344488" indent="-225425"/>
            <a:r>
              <a:rPr lang="en-US" sz="2200" dirty="0"/>
              <a:t>Evaluate each beneficiary’s situation.</a:t>
            </a:r>
          </a:p>
          <a:p>
            <a:pPr marL="344488" indent="-225425"/>
            <a:r>
              <a:rPr lang="en-US" sz="2200" dirty="0"/>
              <a:t>Update as needed!</a:t>
            </a:r>
          </a:p>
          <a:p>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107"/>
            <a:ext cx="8229600" cy="971550"/>
          </a:xfrm>
        </p:spPr>
        <p:txBody>
          <a:bodyPr/>
          <a:lstStyle/>
          <a:p>
            <a:r>
              <a:rPr lang="en-US" dirty="0"/>
              <a:t> </a:t>
            </a:r>
          </a:p>
        </p:txBody>
      </p:sp>
      <p:sp>
        <p:nvSpPr>
          <p:cNvPr id="6" name="Title 1"/>
          <p:cNvSpPr txBox="1">
            <a:spLocks/>
          </p:cNvSpPr>
          <p:nvPr/>
        </p:nvSpPr>
        <p:spPr>
          <a:xfrm>
            <a:off x="381000" y="1905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lang="en-US" dirty="0"/>
              <a:t>Resources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649" y="2112426"/>
            <a:ext cx="1480807" cy="1916903"/>
          </a:xfrm>
          <a:prstGeom prst="rect">
            <a:avLst/>
          </a:prstGeom>
          <a:ln w="3175">
            <a:solidFill>
              <a:schemeClr val="bg1">
                <a:lumMod val="75000"/>
              </a:schemeClr>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522" y="2118519"/>
            <a:ext cx="1486487" cy="1923689"/>
          </a:xfrm>
          <a:prstGeom prst="rect">
            <a:avLst/>
          </a:prstGeom>
          <a:ln w="3175">
            <a:solidFill>
              <a:schemeClr val="bg1">
                <a:lumMod val="75000"/>
              </a:schemeClr>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7075" y="2110408"/>
            <a:ext cx="1484361" cy="1920937"/>
          </a:xfrm>
          <a:prstGeom prst="rect">
            <a:avLst/>
          </a:prstGeom>
          <a:ln w="3175">
            <a:solidFill>
              <a:schemeClr val="bg1">
                <a:lumMod val="75000"/>
              </a:schemeClr>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2588" y="4249044"/>
            <a:ext cx="1471840" cy="1904734"/>
          </a:xfrm>
          <a:prstGeom prst="rect">
            <a:avLst/>
          </a:prstGeom>
          <a:ln w="3175">
            <a:solidFill>
              <a:schemeClr val="bg1">
                <a:lumMod val="75000"/>
              </a:schemeClr>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0605" y="4247489"/>
            <a:ext cx="836892" cy="1883006"/>
          </a:xfrm>
          <a:prstGeom prst="rect">
            <a:avLst/>
          </a:prstGeom>
          <a:ln w="3175">
            <a:solidFill>
              <a:schemeClr val="bg1">
                <a:lumMod val="75000"/>
              </a:schemeClr>
            </a:solidFill>
          </a:ln>
        </p:spPr>
      </p:pic>
      <p:sp>
        <p:nvSpPr>
          <p:cNvPr id="14" name="TextBox 13"/>
          <p:cNvSpPr txBox="1"/>
          <p:nvPr/>
        </p:nvSpPr>
        <p:spPr>
          <a:xfrm>
            <a:off x="609600" y="1035907"/>
            <a:ext cx="7776795" cy="769441"/>
          </a:xfrm>
          <a:prstGeom prst="rect">
            <a:avLst/>
          </a:prstGeom>
          <a:noFill/>
        </p:spPr>
        <p:txBody>
          <a:bodyPr wrap="square" rtlCol="0">
            <a:spAutoFit/>
          </a:bodyPr>
          <a:lstStyle/>
          <a:p>
            <a:r>
              <a:rPr lang="en-US" sz="2200" dirty="0"/>
              <a:t>To help you with your beneficiary planning, please visit:</a:t>
            </a:r>
            <a:br>
              <a:rPr lang="en-US" sz="2200" dirty="0"/>
            </a:br>
            <a:r>
              <a:rPr lang="en-US" sz="2200" dirty="0" err="1"/>
              <a:t>www.pacificlife.com</a:t>
            </a:r>
            <a:r>
              <a:rPr lang="en-US" sz="2200" dirty="0"/>
              <a:t>/</a:t>
            </a:r>
            <a:r>
              <a:rPr lang="en-US" sz="2200" dirty="0" err="1"/>
              <a:t>beneficiaryplanning</a:t>
            </a:r>
            <a:endParaRPr lang="en-US" sz="2200" dirty="0"/>
          </a:p>
        </p:txBody>
      </p:sp>
    </p:spTree>
    <p:extLst>
      <p:ext uri="{BB962C8B-B14F-4D97-AF65-F5344CB8AC3E}">
        <p14:creationId xmlns:p14="http://schemas.microsoft.com/office/powerpoint/2010/main" val="1975325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783432" y="622767"/>
            <a:ext cx="7580311" cy="4478992"/>
          </a:xfrm>
          <a:prstGeom prst="rect">
            <a:avLst/>
          </a:prstGeom>
        </p:spPr>
        <p:txBody>
          <a:bodyPr lIns="91440" bIns="91440"/>
          <a:lstStyle/>
          <a:p>
            <a:pPr marL="0" indent="0">
              <a:buFont typeface="Arial" pitchFamily="34" charset="0"/>
              <a:buNone/>
            </a:pPr>
            <a:r>
              <a:rPr lang="en-US" dirty="0"/>
              <a:t>This material is not intended to be used, nor can it be used by any taxpayer, for the purpose of avoiding U.S. federal, state, or local tax penalties. This material is written to support the promotion or marketing of the transaction(s) or matter(s) addressed by this material. Pacific Life, its affiliates, their distributors, and respective representatives do not provide tax, accounting, or legal advice. Any taxpayer should seek advice based on the taxpayer’s particular circumstances from an independent tax advisor or attorney.</a:t>
            </a:r>
          </a:p>
        </p:txBody>
      </p:sp>
    </p:spTree>
    <p:extLst>
      <p:ext uri="{BB962C8B-B14F-4D97-AF65-F5344CB8AC3E}">
        <p14:creationId xmlns:p14="http://schemas.microsoft.com/office/powerpoint/2010/main" val="4086903521"/>
      </p:ext>
    </p:extLst>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5"/>
          <p:cNvSpPr>
            <a:spLocks noGrp="1"/>
          </p:cNvSpPr>
          <p:nvPr>
            <p:ph idx="4294967295"/>
          </p:nvPr>
        </p:nvSpPr>
        <p:spPr>
          <a:xfrm>
            <a:off x="334230" y="862885"/>
            <a:ext cx="8626231" cy="3615329"/>
          </a:xfrm>
          <a:prstGeom prst="rect">
            <a:avLst/>
          </a:prstGeom>
        </p:spPr>
        <p:txBody>
          <a:bodyPr>
            <a:noAutofit/>
          </a:bodyPr>
          <a:lstStyle/>
          <a:p>
            <a:pPr marL="0" indent="0">
              <a:spcBef>
                <a:spcPts val="600"/>
              </a:spcBef>
              <a:buClr>
                <a:srgbClr val="FF9900"/>
              </a:buClr>
              <a:buSzPct val="75000"/>
              <a:buNone/>
            </a:pPr>
            <a:endParaRPr lang="en-US" sz="1600" i="1" dirty="0"/>
          </a:p>
          <a:p>
            <a:pPr marL="0" indent="0">
              <a:spcBef>
                <a:spcPts val="600"/>
              </a:spcBef>
              <a:buClr>
                <a:srgbClr val="FF9900"/>
              </a:buClr>
              <a:buSzPct val="75000"/>
              <a:buNone/>
            </a:pPr>
            <a:r>
              <a:rPr lang="en-US" sz="1600" i="1" dirty="0"/>
              <a:t>Pacific Life is a product provider. It is not a fiduciary and therefore does not give advice or make recommendations regarding insurance or investment products. </a:t>
            </a:r>
            <a:endParaRPr lang="en-US" sz="1600" dirty="0"/>
          </a:p>
          <a:p>
            <a:pPr marL="0" indent="0">
              <a:spcBef>
                <a:spcPts val="600"/>
              </a:spcBef>
              <a:buClr>
                <a:srgbClr val="FF9900"/>
              </a:buClr>
              <a:buSzPct val="75000"/>
              <a:buNone/>
            </a:pPr>
            <a:endParaRPr lang="en-US" sz="1600" dirty="0"/>
          </a:p>
          <a:p>
            <a:pPr marL="0" indent="0">
              <a:spcBef>
                <a:spcPts val="600"/>
              </a:spcBef>
              <a:buClr>
                <a:srgbClr val="FF9900"/>
              </a:buClr>
              <a:buSzPct val="75000"/>
              <a:buNone/>
            </a:pPr>
            <a:r>
              <a:rPr lang="en-US" sz="1600" dirty="0"/>
              <a:t>Pacific Life refers to Pacific Life Insurance Company and its affiliates, including Pacific Life &amp; Annuity Company. Insurance products are issued by Pacific Life Insurance Company in all states except New York and in New York by Pacific Life &amp; Annuity Company. Product availability and features may vary by state. Each insurance company is solely responsible for the financial obligations accruing under the products it issues.</a:t>
            </a:r>
          </a:p>
          <a:p>
            <a:pPr marL="0" indent="0" algn="r">
              <a:spcBef>
                <a:spcPts val="600"/>
              </a:spcBef>
              <a:buClr>
                <a:srgbClr val="FF9900"/>
              </a:buClr>
              <a:buSzPct val="75000"/>
              <a:buNone/>
            </a:pPr>
            <a:r>
              <a:rPr lang="en-US" sz="1600" dirty="0"/>
              <a:t>Newport Beach, CA</a:t>
            </a:r>
          </a:p>
        </p:txBody>
      </p:sp>
      <p:cxnSp>
        <p:nvCxnSpPr>
          <p:cNvPr id="8" name="Straight Connector 7"/>
          <p:cNvCxnSpPr>
            <a:cxnSpLocks noChangeShapeType="1"/>
          </p:cNvCxnSpPr>
          <p:nvPr/>
        </p:nvCxnSpPr>
        <p:spPr bwMode="auto">
          <a:xfrm>
            <a:off x="334230" y="5053483"/>
            <a:ext cx="8387739" cy="0"/>
          </a:xfrm>
          <a:prstGeom prst="line">
            <a:avLst/>
          </a:prstGeom>
          <a:noFill/>
          <a:ln w="25400" algn="ctr">
            <a:solidFill>
              <a:srgbClr val="B0D23F"/>
            </a:solidFill>
            <a:round/>
            <a:headEnd/>
            <a:tailEnd/>
          </a:ln>
          <a:effectLst/>
        </p:spPr>
      </p:cxnSp>
      <p:sp>
        <p:nvSpPr>
          <p:cNvPr id="12" name="Rectangle 3"/>
          <p:cNvSpPr>
            <a:spLocks noChangeArrowheads="1"/>
          </p:cNvSpPr>
          <p:nvPr/>
        </p:nvSpPr>
        <p:spPr bwMode="auto">
          <a:xfrm>
            <a:off x="2011363" y="5181685"/>
            <a:ext cx="2182046" cy="747191"/>
          </a:xfrm>
          <a:prstGeom prst="rect">
            <a:avLst/>
          </a:prstGeom>
          <a:noFill/>
          <a:ln w="9525">
            <a:noFill/>
            <a:miter lim="800000"/>
            <a:headEnd/>
            <a:tailEnd/>
          </a:ln>
        </p:spPr>
        <p:txBody>
          <a:bodyPr/>
          <a:lstStyle/>
          <a:p>
            <a:pPr algn="ctr">
              <a:lnSpc>
                <a:spcPct val="90000"/>
              </a:lnSpc>
            </a:pPr>
            <a:r>
              <a:rPr lang="en-US" sz="1200" b="1" dirty="0"/>
              <a:t>Pacific Life Insurance Company</a:t>
            </a:r>
          </a:p>
          <a:p>
            <a:pPr algn="ctr">
              <a:lnSpc>
                <a:spcPct val="90000"/>
              </a:lnSpc>
            </a:pPr>
            <a:r>
              <a:rPr lang="en-US" sz="1200" dirty="0"/>
              <a:t>P.O. Box 2378</a:t>
            </a:r>
          </a:p>
          <a:p>
            <a:pPr algn="ctr">
              <a:lnSpc>
                <a:spcPct val="90000"/>
              </a:lnSpc>
            </a:pPr>
            <a:r>
              <a:rPr lang="en-US" sz="1200" dirty="0"/>
              <a:t>Omaha, NE 68103-2378</a:t>
            </a:r>
          </a:p>
          <a:p>
            <a:pPr algn="ctr">
              <a:lnSpc>
                <a:spcPct val="90000"/>
              </a:lnSpc>
            </a:pPr>
            <a:r>
              <a:rPr lang="en-US" sz="1200" dirty="0"/>
              <a:t>(800) 722-4448</a:t>
            </a:r>
          </a:p>
        </p:txBody>
      </p:sp>
      <p:sp>
        <p:nvSpPr>
          <p:cNvPr id="13" name="Rectangle 31"/>
          <p:cNvSpPr>
            <a:spLocks noChangeArrowheads="1"/>
          </p:cNvSpPr>
          <p:nvPr/>
        </p:nvSpPr>
        <p:spPr bwMode="auto">
          <a:xfrm>
            <a:off x="4792749" y="5181685"/>
            <a:ext cx="3072250" cy="731561"/>
          </a:xfrm>
          <a:prstGeom prst="rect">
            <a:avLst/>
          </a:prstGeom>
          <a:noFill/>
          <a:ln w="9525">
            <a:noFill/>
            <a:miter lim="800000"/>
            <a:headEnd/>
            <a:tailEnd/>
          </a:ln>
        </p:spPr>
        <p:txBody>
          <a:bodyPr/>
          <a:lstStyle/>
          <a:p>
            <a:pPr algn="ctr">
              <a:lnSpc>
                <a:spcPct val="90000"/>
              </a:lnSpc>
            </a:pPr>
            <a:r>
              <a:rPr lang="en-US" sz="1200" b="1" dirty="0"/>
              <a:t>In New York, Pacific Life &amp; Annuity Company</a:t>
            </a:r>
          </a:p>
          <a:p>
            <a:pPr algn="ctr">
              <a:lnSpc>
                <a:spcPct val="90000"/>
              </a:lnSpc>
            </a:pPr>
            <a:r>
              <a:rPr lang="en-US" sz="1200" dirty="0"/>
              <a:t>P.O. Box 2829</a:t>
            </a:r>
          </a:p>
          <a:p>
            <a:pPr algn="ctr">
              <a:lnSpc>
                <a:spcPct val="90000"/>
              </a:lnSpc>
            </a:pPr>
            <a:r>
              <a:rPr lang="en-US" sz="1200" dirty="0"/>
              <a:t>Omaha, NE 68103-2829</a:t>
            </a:r>
          </a:p>
          <a:p>
            <a:pPr algn="ctr">
              <a:lnSpc>
                <a:spcPct val="90000"/>
              </a:lnSpc>
            </a:pPr>
            <a:r>
              <a:rPr lang="en-US" sz="1200" dirty="0"/>
              <a:t>(800) 748-6907</a:t>
            </a:r>
          </a:p>
        </p:txBody>
      </p:sp>
      <p:sp>
        <p:nvSpPr>
          <p:cNvPr id="10" name="Rectangle 9"/>
          <p:cNvSpPr/>
          <p:nvPr/>
        </p:nvSpPr>
        <p:spPr>
          <a:xfrm>
            <a:off x="3837425" y="5839056"/>
            <a:ext cx="1472326" cy="258532"/>
          </a:xfrm>
          <a:prstGeom prst="rect">
            <a:avLst/>
          </a:prstGeom>
        </p:spPr>
        <p:txBody>
          <a:bodyPr wrap="none">
            <a:spAutoFit/>
          </a:bodyPr>
          <a:lstStyle/>
          <a:p>
            <a:pPr lvl="0" algn="ctr">
              <a:lnSpc>
                <a:spcPct val="90000"/>
              </a:lnSpc>
            </a:pPr>
            <a:r>
              <a:rPr lang="en-US" sz="1200" dirty="0">
                <a:solidFill>
                  <a:prstClr val="black"/>
                </a:solidFill>
              </a:rPr>
              <a:t>www.PacificLife.com</a:t>
            </a:r>
          </a:p>
        </p:txBody>
      </p:sp>
    </p:spTree>
    <p:extLst>
      <p:ext uri="{BB962C8B-B14F-4D97-AF65-F5344CB8AC3E}">
        <p14:creationId xmlns:p14="http://schemas.microsoft.com/office/powerpoint/2010/main" val="2458203247"/>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2"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lang="en-US" dirty="0"/>
              <a:t>Why Beneficiary Planning?</a:t>
            </a:r>
          </a:p>
        </p:txBody>
      </p:sp>
      <p:sp>
        <p:nvSpPr>
          <p:cNvPr id="6" name="Content Placeholder 2"/>
          <p:cNvSpPr txBox="1">
            <a:spLocks/>
          </p:cNvSpPr>
          <p:nvPr/>
        </p:nvSpPr>
        <p:spPr>
          <a:xfrm>
            <a:off x="609600" y="1143000"/>
            <a:ext cx="8229600" cy="4755698"/>
          </a:xfrm>
          <a:prstGeom prst="rect">
            <a:avLst/>
          </a:prstGeom>
        </p:spPr>
        <p:txBody>
          <a:bodyPr>
            <a:normAutofit/>
          </a:bodyPr>
          <a:lstStyle>
            <a:lvl1pPr marL="409575" indent="-290513" algn="l" rtl="0" eaLnBrk="1" latinLnBrk="0" hangingPunct="1">
              <a:lnSpc>
                <a:spcPct val="90000"/>
              </a:lnSpc>
              <a:spcBef>
                <a:spcPts val="1200"/>
              </a:spcBef>
              <a:buClr>
                <a:srgbClr val="505A78"/>
              </a:buClr>
              <a:buSzPct val="80000"/>
              <a:buFontTx/>
              <a:buBlip>
                <a:blip r:embed="rId3"/>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4"/>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5"/>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buNone/>
            </a:pPr>
            <a:r>
              <a:rPr lang="en-US" sz="2200" dirty="0"/>
              <a:t>Most people want to control who will—and how they will—receive </a:t>
            </a:r>
            <a:br>
              <a:rPr lang="en-US" sz="2200" dirty="0"/>
            </a:br>
            <a:r>
              <a:rPr lang="en-US" sz="2200" dirty="0"/>
              <a:t>an inheritance.</a:t>
            </a:r>
          </a:p>
          <a:p>
            <a:pPr marL="400050" lvl="1" indent="-280988">
              <a:buSzPct val="80000"/>
              <a:buBlip>
                <a:blip r:embed="rId6"/>
              </a:buBlip>
            </a:pPr>
            <a:r>
              <a:rPr lang="en-US" sz="2200" dirty="0"/>
              <a:t>Determine and control the disposition of: </a:t>
            </a:r>
          </a:p>
          <a:p>
            <a:pPr marL="630238" lvl="2" indent="-230188">
              <a:buBlip>
                <a:blip r:embed="rId4"/>
              </a:buBlip>
            </a:pPr>
            <a:r>
              <a:rPr lang="en-US" sz="2200" dirty="0"/>
              <a:t>Nonqualified assets</a:t>
            </a:r>
          </a:p>
          <a:p>
            <a:pPr marL="630238" lvl="2" indent="-230188">
              <a:spcAft>
                <a:spcPts val="600"/>
              </a:spcAft>
              <a:buBlip>
                <a:blip r:embed="rId4"/>
              </a:buBlip>
            </a:pPr>
            <a:r>
              <a:rPr lang="en-US" sz="2200" dirty="0"/>
              <a:t>Qualified assets accumulated during life</a:t>
            </a:r>
          </a:p>
          <a:p>
            <a:pPr marL="409575" lvl="1" indent="-292100">
              <a:buSzPct val="80000"/>
              <a:buBlip>
                <a:blip r:embed="rId6"/>
              </a:buBlip>
            </a:pPr>
            <a:r>
              <a:rPr lang="en-US" sz="2200" dirty="0"/>
              <a:t>Efficient and easy transfer of assets (no probate)</a:t>
            </a:r>
          </a:p>
          <a:p>
            <a:pPr marL="409575" lvl="1" indent="-292100">
              <a:buSzPct val="80000"/>
              <a:buBlip>
                <a:blip r:embed="rId6"/>
              </a:buBlip>
            </a:pPr>
            <a:r>
              <a:rPr lang="en-US" sz="2200" dirty="0"/>
              <a:t>Reflect appropriate disposition based on need of each beneficiary</a:t>
            </a:r>
          </a:p>
          <a:p>
            <a:pPr>
              <a:buFontTx/>
              <a:buNone/>
            </a:pPr>
            <a:endParaRPr lang="en-US" dirty="0"/>
          </a:p>
          <a:p>
            <a:pPr>
              <a:buFontTx/>
              <a:buNone/>
            </a:pPr>
            <a:endParaRPr lang="en-US" sz="4000" dirty="0"/>
          </a:p>
          <a:p>
            <a:pPr>
              <a:buFontTx/>
              <a:buNone/>
            </a:pPr>
            <a:endParaRPr lang="en-US" dirty="0"/>
          </a:p>
        </p:txBody>
      </p:sp>
    </p:spTree>
    <p:extLst>
      <p:ext uri="{BB962C8B-B14F-4D97-AF65-F5344CB8AC3E}">
        <p14:creationId xmlns:p14="http://schemas.microsoft.com/office/powerpoint/2010/main" val="29800421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2" y="-3313"/>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lang="en-US" dirty="0"/>
              <a:t>What Is Beneficiary-Designation Planning?</a:t>
            </a:r>
          </a:p>
        </p:txBody>
      </p:sp>
      <p:sp>
        <p:nvSpPr>
          <p:cNvPr id="6" name="Content Placeholder 2"/>
          <p:cNvSpPr txBox="1">
            <a:spLocks/>
          </p:cNvSpPr>
          <p:nvPr/>
        </p:nvSpPr>
        <p:spPr>
          <a:xfrm>
            <a:off x="609600" y="1123950"/>
            <a:ext cx="8229600" cy="1009650"/>
          </a:xfrm>
          <a:prstGeom prst="rect">
            <a:avLst/>
          </a:prstGeom>
        </p:spPr>
        <p:txBody>
          <a:bodyPr>
            <a:normAutofit/>
          </a:bodyPr>
          <a:lstStyle>
            <a:lvl1pPr marL="409575" indent="-290513" algn="l" rtl="0" eaLnBrk="1" latinLnBrk="0" hangingPunct="1">
              <a:lnSpc>
                <a:spcPct val="90000"/>
              </a:lnSpc>
              <a:spcBef>
                <a:spcPts val="1200"/>
              </a:spcBef>
              <a:buClr>
                <a:srgbClr val="505A78"/>
              </a:buClr>
              <a:buSzPct val="80000"/>
              <a:buFontTx/>
              <a:buBlip>
                <a:blip r:embed="rId3"/>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4"/>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5"/>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3" lvl="0" indent="0">
              <a:buNone/>
            </a:pPr>
            <a:r>
              <a:rPr lang="en-US" sz="2200" dirty="0"/>
              <a:t>Beneficiary-designation planning is the contractual disposition of certain assets at death</a:t>
            </a:r>
          </a:p>
          <a:p>
            <a:pPr>
              <a:buFontTx/>
              <a:buNone/>
            </a:pPr>
            <a:endParaRPr lang="en-US" sz="4000" dirty="0"/>
          </a:p>
          <a:p>
            <a:pPr>
              <a:buFontTx/>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36619513"/>
              </p:ext>
            </p:extLst>
          </p:nvPr>
        </p:nvGraphicFramePr>
        <p:xfrm>
          <a:off x="533400" y="2286000"/>
          <a:ext cx="7924800" cy="3506997"/>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3207158386"/>
                    </a:ext>
                  </a:extLst>
                </a:gridCol>
                <a:gridCol w="2641600">
                  <a:extLst>
                    <a:ext uri="{9D8B030D-6E8A-4147-A177-3AD203B41FA5}">
                      <a16:colId xmlns:a16="http://schemas.microsoft.com/office/drawing/2014/main" xmlns="" val="866953953"/>
                    </a:ext>
                  </a:extLst>
                </a:gridCol>
                <a:gridCol w="2641600">
                  <a:extLst>
                    <a:ext uri="{9D8B030D-6E8A-4147-A177-3AD203B41FA5}">
                      <a16:colId xmlns:a16="http://schemas.microsoft.com/office/drawing/2014/main" xmlns="" val="20002"/>
                    </a:ext>
                  </a:extLst>
                </a:gridCol>
              </a:tblGrid>
              <a:tr h="381000">
                <a:tc>
                  <a:txBody>
                    <a:bodyPr/>
                    <a:lstStyle/>
                    <a:p>
                      <a:pPr marL="238125" indent="0" algn="ctr">
                        <a:tabLst/>
                      </a:pPr>
                      <a:r>
                        <a:rPr lang="en-US" sz="1800" dirty="0"/>
                        <a:t>Who</a:t>
                      </a:r>
                    </a:p>
                  </a:txBody>
                  <a:tcPr marL="0" marR="0" marT="0" marB="0" anchor="ctr">
                    <a:lnL w="12700" cap="flat" cmpd="sng" algn="ctr">
                      <a:solidFill>
                        <a:srgbClr val="456CB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56CB4"/>
                    </a:solidFill>
                  </a:tcPr>
                </a:tc>
                <a:tc>
                  <a:txBody>
                    <a:bodyPr/>
                    <a:lstStyle/>
                    <a:p>
                      <a:pPr marL="238125" indent="0" algn="ctr">
                        <a:tabLst/>
                      </a:pPr>
                      <a:r>
                        <a:rPr lang="en-US" sz="1800" dirty="0"/>
                        <a:t>When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56CB4"/>
                    </a:solidFill>
                  </a:tcPr>
                </a:tc>
                <a:tc>
                  <a:txBody>
                    <a:bodyPr/>
                    <a:lstStyle/>
                    <a:p>
                      <a:pPr marL="238125" indent="0" algn="ctr">
                        <a:tabLst/>
                      </a:pPr>
                      <a:r>
                        <a:rPr lang="en-US" sz="1800" dirty="0"/>
                        <a:t>How</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456CB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56CB4"/>
                    </a:solidFill>
                  </a:tcPr>
                </a:tc>
                <a:extLst>
                  <a:ext uri="{0D108BD9-81ED-4DB2-BD59-A6C34878D82A}">
                    <a16:rowId xmlns:a16="http://schemas.microsoft.com/office/drawing/2014/main" xmlns="" val="1013726837"/>
                  </a:ext>
                </a:extLst>
              </a:tr>
              <a:tr h="2133600">
                <a:tc>
                  <a:txBody>
                    <a:bodyPr/>
                    <a:lstStyle/>
                    <a:p>
                      <a:pPr marL="342900" lvl="1" indent="-223838">
                        <a:spcAft>
                          <a:spcPts val="1200"/>
                        </a:spcAft>
                        <a:buSzPct val="80000"/>
                        <a:buBlip>
                          <a:blip r:embed="rId6"/>
                        </a:buBlip>
                        <a:tabLst/>
                      </a:pPr>
                      <a:r>
                        <a:rPr lang="en-US" sz="2000" dirty="0"/>
                        <a:t>Individuals, such </a:t>
                      </a:r>
                      <a:br>
                        <a:rPr lang="en-US" sz="2000" dirty="0"/>
                      </a:br>
                      <a:r>
                        <a:rPr lang="en-US" sz="2000" dirty="0"/>
                        <a:t>as children and</a:t>
                      </a:r>
                      <a:r>
                        <a:rPr lang="en-US" sz="2000" baseline="0" dirty="0"/>
                        <a:t> </a:t>
                      </a:r>
                      <a:r>
                        <a:rPr lang="en-US" sz="2000" dirty="0"/>
                        <a:t>grandchildren</a:t>
                      </a:r>
                    </a:p>
                    <a:p>
                      <a:pPr marL="342900" lvl="1" indent="-223838">
                        <a:buSzPct val="80000"/>
                        <a:buBlip>
                          <a:blip r:embed="rId6"/>
                        </a:buBlip>
                        <a:tabLst/>
                      </a:pPr>
                      <a:r>
                        <a:rPr lang="en-US" sz="2000" dirty="0"/>
                        <a:t>Entities, such as charities and trusts</a:t>
                      </a:r>
                    </a:p>
                  </a:txBody>
                  <a:tcPr marT="137160">
                    <a:lnL w="12700" cap="flat" cmpd="sng" algn="ctr">
                      <a:solidFill>
                        <a:srgbClr val="456CB4"/>
                      </a:solidFill>
                      <a:prstDash val="solid"/>
                      <a:round/>
                      <a:headEnd type="none" w="med" len="med"/>
                      <a:tailEnd type="none" w="med" len="med"/>
                    </a:lnL>
                    <a:lnR w="12700" cap="flat" cmpd="sng" algn="ctr">
                      <a:solidFill>
                        <a:srgbClr val="456CB4"/>
                      </a:solidFill>
                      <a:prstDash val="solid"/>
                      <a:round/>
                      <a:headEnd type="none" w="med" len="med"/>
                      <a:tailEnd type="none" w="med" len="med"/>
                    </a:lnR>
                    <a:lnT w="12700" cmpd="sng">
                      <a:noFill/>
                    </a:lnT>
                    <a:lnB w="12700" cap="flat" cmpd="sng" algn="ctr">
                      <a:solidFill>
                        <a:srgbClr val="456C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9575" lvl="1" indent="-238125">
                        <a:spcAft>
                          <a:spcPts val="600"/>
                        </a:spcAft>
                        <a:buSzPct val="80000"/>
                        <a:buBlip>
                          <a:blip r:embed="rId6"/>
                        </a:buBlip>
                        <a:tabLst/>
                      </a:pPr>
                      <a:r>
                        <a:rPr lang="en-US" sz="2000" dirty="0"/>
                        <a:t>Death</a:t>
                      </a:r>
                    </a:p>
                    <a:p>
                      <a:pPr marL="409575" lvl="1" indent="-238125">
                        <a:buSzPct val="80000"/>
                        <a:buBlip>
                          <a:blip r:embed="rId6"/>
                        </a:buBlip>
                        <a:tabLst/>
                      </a:pPr>
                      <a:r>
                        <a:rPr lang="en-US" sz="2000" dirty="0"/>
                        <a:t>Certain event </a:t>
                      </a:r>
                      <a:br>
                        <a:rPr lang="en-US" sz="2000" dirty="0"/>
                      </a:br>
                      <a:r>
                        <a:rPr lang="en-US" sz="2000" dirty="0"/>
                        <a:t>or age</a:t>
                      </a:r>
                    </a:p>
                  </a:txBody>
                  <a:tcPr marR="137160" marT="137160" marB="137160">
                    <a:lnL w="12700" cap="flat" cmpd="sng" algn="ctr">
                      <a:solidFill>
                        <a:srgbClr val="456CB4"/>
                      </a:solidFill>
                      <a:prstDash val="solid"/>
                      <a:round/>
                      <a:headEnd type="none" w="med" len="med"/>
                      <a:tailEnd type="none" w="med" len="med"/>
                    </a:lnL>
                    <a:lnR w="12700" cap="flat" cmpd="sng" algn="ctr">
                      <a:solidFill>
                        <a:srgbClr val="456CB4"/>
                      </a:solidFill>
                      <a:prstDash val="solid"/>
                      <a:round/>
                      <a:headEnd type="none" w="med" len="med"/>
                      <a:tailEnd type="none" w="med" len="med"/>
                    </a:lnR>
                    <a:lnT w="12700" cmpd="sng">
                      <a:noFill/>
                    </a:lnT>
                    <a:lnB w="12700" cap="flat" cmpd="sng" algn="ctr">
                      <a:solidFill>
                        <a:srgbClr val="456C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9575" lvl="1" indent="-238125">
                        <a:spcAft>
                          <a:spcPts val="1200"/>
                        </a:spcAft>
                        <a:buSzPct val="80000"/>
                        <a:buBlip>
                          <a:blip r:embed="rId6"/>
                        </a:buBlip>
                        <a:tabLst/>
                      </a:pPr>
                      <a:r>
                        <a:rPr lang="en-US" sz="2000" dirty="0"/>
                        <a:t>Cash versus in-kind</a:t>
                      </a:r>
                    </a:p>
                    <a:p>
                      <a:pPr marL="409575" lvl="1" indent="-238125">
                        <a:buSzPct val="80000"/>
                        <a:buBlip>
                          <a:blip r:embed="rId6"/>
                        </a:buBlip>
                        <a:tabLst/>
                      </a:pPr>
                      <a:r>
                        <a:rPr lang="en-US" sz="2000" dirty="0"/>
                        <a:t>Full access versus control from </a:t>
                      </a:r>
                      <a:br>
                        <a:rPr lang="en-US" sz="2000" dirty="0"/>
                      </a:br>
                      <a:r>
                        <a:rPr lang="en-US" sz="2000" dirty="0"/>
                        <a:t>the grave</a:t>
                      </a:r>
                    </a:p>
                    <a:p>
                      <a:pPr marL="238125" lvl="1" indent="-225425">
                        <a:buSzPct val="80000"/>
                        <a:buFontTx/>
                        <a:buBlip>
                          <a:blip r:embed="rId6"/>
                        </a:buBlip>
                        <a:tabLst/>
                      </a:pPr>
                      <a:endParaRPr lang="en-US" sz="2000" dirty="0"/>
                    </a:p>
                  </a:txBody>
                  <a:tcPr marR="137160" marT="137160" marB="137160">
                    <a:lnL w="12700" cap="flat" cmpd="sng" algn="ctr">
                      <a:solidFill>
                        <a:srgbClr val="456CB4"/>
                      </a:solidFill>
                      <a:prstDash val="solid"/>
                      <a:round/>
                      <a:headEnd type="none" w="med" len="med"/>
                      <a:tailEnd type="none" w="med" len="med"/>
                    </a:lnL>
                    <a:lnR w="12700" cap="flat" cmpd="sng" algn="ctr">
                      <a:solidFill>
                        <a:srgbClr val="456CB4"/>
                      </a:solidFill>
                      <a:prstDash val="solid"/>
                      <a:round/>
                      <a:headEnd type="none" w="med" len="med"/>
                      <a:tailEnd type="none" w="med" len="med"/>
                    </a:lnR>
                    <a:lnT w="12700" cmpd="sng">
                      <a:noFill/>
                    </a:lnT>
                    <a:lnB w="12700" cap="flat" cmpd="sng" algn="ctr">
                      <a:solidFill>
                        <a:srgbClr val="456C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92397">
                <a:tc gridSpan="2">
                  <a:txBody>
                    <a:bodyPr/>
                    <a:lstStyle/>
                    <a:p>
                      <a:endParaRPr lang="en-US" sz="1800" dirty="0"/>
                    </a:p>
                  </a:txBody>
                  <a:tcPr>
                    <a:lnL w="12700" cmpd="sng">
                      <a:noFill/>
                    </a:lnL>
                    <a:lnR w="12700" cap="flat" cmpd="sng" algn="ctr">
                      <a:noFill/>
                      <a:prstDash val="solid"/>
                      <a:round/>
                      <a:headEnd type="none" w="med" len="med"/>
                      <a:tailEnd type="none" w="med" len="med"/>
                    </a:lnR>
                    <a:lnT w="12700" cap="flat" cmpd="sng" algn="ctr">
                      <a:solidFill>
                        <a:srgbClr val="456CB4"/>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pPr marL="238125" lvl="1" indent="-225425">
                        <a:buSzPct val="80000"/>
                        <a:buFontTx/>
                        <a:buBlip>
                          <a:blip r:embed="rId6"/>
                        </a:buBlip>
                        <a:tabLst/>
                      </a:pPr>
                      <a:endParaRPr lang="en-US" sz="1800" dirty="0"/>
                    </a:p>
                  </a:txBody>
                  <a:tcPr marL="274320" marR="137160" marT="137160" marB="13716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800" dirty="0"/>
                    </a:p>
                  </a:txBody>
                  <a:tcPr>
                    <a:lnL w="12700" cmpd="sng">
                      <a:noFill/>
                    </a:lnL>
                    <a:lnR w="12700" cap="flat" cmpd="sng" algn="ctr">
                      <a:noFill/>
                      <a:prstDash val="solid"/>
                      <a:round/>
                      <a:headEnd type="none" w="med" len="med"/>
                      <a:tailEnd type="none" w="med" len="med"/>
                    </a:lnR>
                    <a:lnT w="12700" cap="flat" cmpd="sng" algn="ctr">
                      <a:solidFill>
                        <a:srgbClr val="456CB4"/>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8387575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0567" b="-10567"/>
          <a:stretch/>
        </p:blipFill>
        <p:spPr>
          <a:xfrm>
            <a:off x="1299274" y="1074214"/>
            <a:ext cx="3619444" cy="2412637"/>
          </a:xfrm>
        </p:spPr>
      </p:pic>
      <p:sp>
        <p:nvSpPr>
          <p:cNvPr id="6" name="Title 1"/>
          <p:cNvSpPr txBox="1">
            <a:spLocks/>
          </p:cNvSpPr>
          <p:nvPr/>
        </p:nvSpPr>
        <p:spPr>
          <a:xfrm>
            <a:off x="381000" y="0"/>
            <a:ext cx="8229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chemeClr val="tx1"/>
                </a:solidFill>
                <a:effectLst/>
                <a:latin typeface="+mj-lt"/>
                <a:ea typeface="+mj-ea"/>
                <a:cs typeface="+mj-cs"/>
              </a:defRPr>
            </a:lvl1pPr>
            <a:extLst/>
          </a:lstStyle>
          <a:p>
            <a:r>
              <a:rPr lang="en-US" dirty="0"/>
              <a:t>#1: Who Gets the Investment Account?</a:t>
            </a:r>
          </a:p>
        </p:txBody>
      </p:sp>
      <p:sp>
        <p:nvSpPr>
          <p:cNvPr id="9" name="TextBox 8"/>
          <p:cNvSpPr txBox="1"/>
          <p:nvPr/>
        </p:nvSpPr>
        <p:spPr>
          <a:xfrm>
            <a:off x="1636616" y="5605167"/>
            <a:ext cx="4782312" cy="677108"/>
          </a:xfrm>
          <a:prstGeom prst="rect">
            <a:avLst/>
          </a:prstGeom>
          <a:noFill/>
          <a:ln>
            <a:noFill/>
          </a:ln>
        </p:spPr>
        <p:txBody>
          <a:bodyPr wrap="square" rtlCol="0">
            <a:spAutoFit/>
          </a:bodyPr>
          <a:lstStyle/>
          <a:p>
            <a:r>
              <a:rPr lang="en-US" sz="1900" dirty="0"/>
              <a:t>Mutual Fund Account</a:t>
            </a:r>
          </a:p>
          <a:p>
            <a:r>
              <a:rPr lang="en-US" sz="1900" dirty="0"/>
              <a:t>Ownership: Tenants in Common with Brother</a:t>
            </a:r>
          </a:p>
        </p:txBody>
      </p:sp>
      <p:sp>
        <p:nvSpPr>
          <p:cNvPr id="15" name="TextBox 14"/>
          <p:cNvSpPr txBox="1"/>
          <p:nvPr/>
        </p:nvSpPr>
        <p:spPr>
          <a:xfrm>
            <a:off x="5545845" y="4208688"/>
            <a:ext cx="2956710" cy="969496"/>
          </a:xfrm>
          <a:prstGeom prst="rect">
            <a:avLst/>
          </a:prstGeom>
          <a:noFill/>
          <a:ln>
            <a:noFill/>
          </a:ln>
        </p:spPr>
        <p:txBody>
          <a:bodyPr wrap="square" rtlCol="0">
            <a:spAutoFit/>
          </a:bodyPr>
          <a:lstStyle/>
          <a:p>
            <a:r>
              <a:rPr lang="en-US" sz="1900" dirty="0"/>
              <a:t>Brokerage Account</a:t>
            </a:r>
          </a:p>
          <a:p>
            <a:r>
              <a:rPr lang="en-US" sz="1900" dirty="0"/>
              <a:t>Ownership: Joint Tenants with Rights of Survivorship</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4599" r="18727"/>
          <a:stretch/>
        </p:blipFill>
        <p:spPr>
          <a:xfrm>
            <a:off x="1968966" y="4126209"/>
            <a:ext cx="1448202" cy="1403822"/>
          </a:xfrm>
          <a:prstGeom prst="rect">
            <a:avLst/>
          </a:prstGeom>
        </p:spPr>
      </p:pic>
      <p:sp>
        <p:nvSpPr>
          <p:cNvPr id="21" name="Text Box 31"/>
          <p:cNvSpPr txBox="1">
            <a:spLocks noChangeArrowheads="1"/>
          </p:cNvSpPr>
          <p:nvPr/>
        </p:nvSpPr>
        <p:spPr bwMode="auto">
          <a:xfrm>
            <a:off x="1299720" y="3206039"/>
            <a:ext cx="3618998" cy="356886"/>
          </a:xfrm>
          <a:prstGeom prst="rect">
            <a:avLst/>
          </a:prstGeom>
          <a:solidFill>
            <a:srgbClr val="21ADE4"/>
          </a:solidFill>
          <a:ln>
            <a:noFill/>
            <a:headEnd/>
            <a:tailEnd/>
          </a:ln>
          <a:effectLst/>
        </p:spPr>
        <p:style>
          <a:lnRef idx="3">
            <a:schemeClr val="lt1"/>
          </a:lnRef>
          <a:fillRef idx="1">
            <a:schemeClr val="accent3"/>
          </a:fillRef>
          <a:effectRef idx="1">
            <a:schemeClr val="accent3"/>
          </a:effectRef>
          <a:fontRef idx="minor">
            <a:schemeClr val="lt1"/>
          </a:fontRef>
        </p:style>
        <p:txBody>
          <a:bodyPr lIns="0" tIns="27432" rIns="0" bIns="64008" anchor="t" anchorCtr="0"/>
          <a:lstStyle/>
          <a:p>
            <a:pPr marL="53975" algn="ctr" fontAlgn="auto">
              <a:defRPr/>
            </a:pPr>
            <a:r>
              <a:rPr lang="en-US" dirty="0">
                <a:solidFill>
                  <a:schemeClr val="bg1"/>
                </a:solidFill>
              </a:rPr>
              <a:t>Tina          Tom</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162" y="2474043"/>
            <a:ext cx="1610360" cy="1610360"/>
          </a:xfrm>
          <a:prstGeom prst="rect">
            <a:avLst/>
          </a:prstGeom>
        </p:spPr>
      </p:pic>
      <p:cxnSp>
        <p:nvCxnSpPr>
          <p:cNvPr id="27" name="Straight Arrow Connector 26"/>
          <p:cNvCxnSpPr/>
          <p:nvPr/>
        </p:nvCxnSpPr>
        <p:spPr>
          <a:xfrm>
            <a:off x="2670644" y="3702205"/>
            <a:ext cx="0" cy="319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5359907" y="3154986"/>
            <a:ext cx="0" cy="453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16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0"/>
            <a:ext cx="8229600" cy="971550"/>
          </a:xfrm>
        </p:spPr>
        <p:txBody>
          <a:bodyPr>
            <a:normAutofit/>
          </a:bodyPr>
          <a:lstStyle/>
          <a:p>
            <a:r>
              <a:rPr lang="en-US" dirty="0"/>
              <a:t>#1: Who Gets the Investment Account?</a:t>
            </a:r>
          </a:p>
        </p:txBody>
      </p:sp>
      <p:sp>
        <p:nvSpPr>
          <p:cNvPr id="11" name="Content Placeholder 2"/>
          <p:cNvSpPr>
            <a:spLocks noGrp="1"/>
          </p:cNvSpPr>
          <p:nvPr>
            <p:ph idx="1"/>
          </p:nvPr>
        </p:nvSpPr>
        <p:spPr>
          <a:xfrm>
            <a:off x="457200" y="1143000"/>
            <a:ext cx="8229600" cy="4584248"/>
          </a:xfrm>
        </p:spPr>
        <p:txBody>
          <a:bodyPr>
            <a:normAutofit/>
          </a:bodyPr>
          <a:lstStyle/>
          <a:p>
            <a:pPr marL="119063" lvl="0" indent="0">
              <a:buNone/>
            </a:pPr>
            <a:r>
              <a:rPr lang="en-US" sz="2200" dirty="0"/>
              <a:t>If Tina dies, will all the assets </a:t>
            </a:r>
            <a:r>
              <a:rPr lang="en-US" sz="2200" b="1" i="1" dirty="0"/>
              <a:t>automatically</a:t>
            </a:r>
            <a:r>
              <a:rPr lang="en-US" sz="2200" dirty="0"/>
              <a:t> pass to Tom?</a:t>
            </a:r>
          </a:p>
          <a:p>
            <a:pPr lvl="0">
              <a:buNone/>
            </a:pPr>
            <a:endParaRPr lang="en-US" sz="1050" dirty="0"/>
          </a:p>
          <a:p>
            <a:pPr marL="0" indent="0">
              <a:buNone/>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77115843"/>
              </p:ext>
            </p:extLst>
          </p:nvPr>
        </p:nvGraphicFramePr>
        <p:xfrm>
          <a:off x="622856" y="3542144"/>
          <a:ext cx="7898287" cy="1029856"/>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3">
                  <a:extLst>
                    <a:ext uri="{9D8B030D-6E8A-4147-A177-3AD203B41FA5}">
                      <a16:colId xmlns:a16="http://schemas.microsoft.com/office/drawing/2014/main" xmlns="" val="866953953"/>
                    </a:ext>
                  </a:extLst>
                </a:gridCol>
              </a:tblGrid>
              <a:tr h="102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No</a:t>
                      </a:r>
                      <a:endParaRPr lang="en-US" sz="2800" b="0" dirty="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The</a:t>
                      </a:r>
                      <a:r>
                        <a:rPr lang="en-US" sz="2200" b="0" baseline="0" dirty="0">
                          <a:solidFill>
                            <a:schemeClr val="tx1"/>
                          </a:solidFill>
                        </a:rPr>
                        <a:t> Tenants in Common account can </a:t>
                      </a:r>
                      <a:r>
                        <a:rPr lang="en-US" sz="2200" b="1" baseline="0" dirty="0">
                          <a:solidFill>
                            <a:schemeClr val="tx1"/>
                          </a:solidFill>
                        </a:rPr>
                        <a:t>only</a:t>
                      </a:r>
                      <a:r>
                        <a:rPr lang="en-US" sz="2200" b="0" baseline="0" dirty="0">
                          <a:solidFill>
                            <a:schemeClr val="tx1"/>
                          </a:solidFill>
                        </a:rPr>
                        <a:t> pass </a:t>
                      </a:r>
                      <a:br>
                        <a:rPr lang="en-US" sz="2200" b="0" baseline="0" dirty="0">
                          <a:solidFill>
                            <a:schemeClr val="tx1"/>
                          </a:solidFill>
                        </a:rPr>
                      </a:br>
                      <a:r>
                        <a:rPr lang="en-US" sz="2200" b="0" baseline="0" dirty="0">
                          <a:solidFill>
                            <a:schemeClr val="tx1"/>
                          </a:solidFill>
                        </a:rPr>
                        <a:t>by will.</a:t>
                      </a:r>
                      <a:endParaRPr lang="en-US" sz="2200" b="0" dirty="0">
                        <a:solidFill>
                          <a:schemeClr val="tx1"/>
                        </a:solidFill>
                      </a:endParaRPr>
                    </a:p>
                  </a:txBody>
                  <a:tcPr marL="27432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9000"/>
                      </a:srgbClr>
                    </a:solidFill>
                  </a:tcPr>
                </a:tc>
                <a:extLst>
                  <a:ext uri="{0D108BD9-81ED-4DB2-BD59-A6C34878D82A}">
                    <a16:rowId xmlns:a16="http://schemas.microsoft.com/office/drawing/2014/main" xmlns="" val="101372683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48673856"/>
              </p:ext>
            </p:extLst>
          </p:nvPr>
        </p:nvGraphicFramePr>
        <p:xfrm>
          <a:off x="622856" y="2057400"/>
          <a:ext cx="7898288" cy="1046709"/>
        </p:xfrm>
        <a:graphic>
          <a:graphicData uri="http://schemas.openxmlformats.org/drawingml/2006/table">
            <a:tbl>
              <a:tblPr firstRow="1" bandRow="1">
                <a:tableStyleId>{5C22544A-7EE6-4342-B048-85BDC9FD1C3A}</a:tableStyleId>
              </a:tblPr>
              <a:tblGrid>
                <a:gridCol w="1586944">
                  <a:extLst>
                    <a:ext uri="{9D8B030D-6E8A-4147-A177-3AD203B41FA5}">
                      <a16:colId xmlns:a16="http://schemas.microsoft.com/office/drawing/2014/main" xmlns="" val="3207158386"/>
                    </a:ext>
                  </a:extLst>
                </a:gridCol>
                <a:gridCol w="6311344">
                  <a:extLst>
                    <a:ext uri="{9D8B030D-6E8A-4147-A177-3AD203B41FA5}">
                      <a16:colId xmlns:a16="http://schemas.microsoft.com/office/drawing/2014/main" xmlns="" val="866953953"/>
                    </a:ext>
                  </a:extLst>
                </a:gridCol>
              </a:tblGrid>
              <a:tr h="1046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If the beneficiary</a:t>
                      </a:r>
                      <a:r>
                        <a:rPr lang="en-US" sz="2200" b="0" baseline="0" dirty="0">
                          <a:solidFill>
                            <a:schemeClr val="tx1"/>
                          </a:solidFill>
                        </a:rPr>
                        <a:t> designations are done correctly, </a:t>
                      </a:r>
                      <a:br>
                        <a:rPr lang="en-US" sz="2200" b="0" baseline="0" dirty="0">
                          <a:solidFill>
                            <a:schemeClr val="tx1"/>
                          </a:solidFill>
                        </a:rPr>
                      </a:br>
                      <a:r>
                        <a:rPr lang="en-US" sz="2200" b="0" baseline="0" dirty="0">
                          <a:solidFill>
                            <a:schemeClr val="tx1"/>
                          </a:solidFill>
                        </a:rPr>
                        <a:t>all the assets can pass to Tom outside probate.</a:t>
                      </a:r>
                      <a:endParaRPr lang="en-US" sz="2200" b="0" dirty="0">
                        <a:solidFill>
                          <a:schemeClr val="tx1"/>
                        </a:solidFill>
                      </a:endParaRP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spTree>
    <p:extLst>
      <p:ext uri="{BB962C8B-B14F-4D97-AF65-F5344CB8AC3E}">
        <p14:creationId xmlns:p14="http://schemas.microsoft.com/office/powerpoint/2010/main" val="118216596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757" y="224943"/>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Transferring a Brokerage or Mutual Fund Account through Titling</a:t>
            </a:r>
          </a:p>
        </p:txBody>
      </p:sp>
      <p:cxnSp>
        <p:nvCxnSpPr>
          <p:cNvPr id="6" name="Straight Connector 5"/>
          <p:cNvCxnSpPr/>
          <p:nvPr/>
        </p:nvCxnSpPr>
        <p:spPr>
          <a:xfrm>
            <a:off x="457200" y="1219200"/>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051776844"/>
              </p:ext>
            </p:extLst>
          </p:nvPr>
        </p:nvGraphicFramePr>
        <p:xfrm>
          <a:off x="457200" y="1500421"/>
          <a:ext cx="8229600" cy="9448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3207158386"/>
                    </a:ext>
                  </a:extLst>
                </a:gridCol>
                <a:gridCol w="6629400">
                  <a:extLst>
                    <a:ext uri="{9D8B030D-6E8A-4147-A177-3AD203B41FA5}">
                      <a16:colId xmlns:a16="http://schemas.microsoft.com/office/drawing/2014/main" xmlns="" val="866953953"/>
                    </a:ext>
                  </a:extLst>
                </a:gridCol>
              </a:tblGrid>
              <a:tr h="901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bg1"/>
                          </a:solidFill>
                        </a:rPr>
                        <a:t>Yes</a:t>
                      </a:r>
                      <a:endParaRPr lang="en-US" sz="28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lvl="1" indent="0" algn="l" defTabSz="1066800" rtl="0">
                        <a:lnSpc>
                          <a:spcPct val="100000"/>
                        </a:lnSpc>
                        <a:spcBef>
                          <a:spcPct val="0"/>
                        </a:spcBef>
                        <a:spcAft>
                          <a:spcPct val="15000"/>
                        </a:spcAft>
                        <a:buSzPct val="85000"/>
                        <a:buFontTx/>
                        <a:buNone/>
                      </a:pPr>
                      <a:r>
                        <a:rPr lang="en-US" sz="2200" b="0" dirty="0">
                          <a:solidFill>
                            <a:schemeClr val="tx1"/>
                          </a:solidFill>
                        </a:rPr>
                        <a:t>If the beneficiary</a:t>
                      </a:r>
                      <a:r>
                        <a:rPr lang="en-US" sz="2200" b="0" baseline="0" dirty="0">
                          <a:solidFill>
                            <a:schemeClr val="tx1"/>
                          </a:solidFill>
                        </a:rPr>
                        <a:t> designations are done correctly, </a:t>
                      </a:r>
                      <a:br>
                        <a:rPr lang="en-US" sz="2200" b="0" baseline="0" dirty="0">
                          <a:solidFill>
                            <a:schemeClr val="tx1"/>
                          </a:solidFill>
                        </a:rPr>
                      </a:br>
                      <a:r>
                        <a:rPr lang="en-US" sz="2200" b="0" baseline="0" dirty="0">
                          <a:solidFill>
                            <a:schemeClr val="tx1"/>
                          </a:solidFill>
                        </a:rPr>
                        <a:t>all the assets can pass to Tom outside probate.</a:t>
                      </a:r>
                      <a:endParaRPr lang="en-US" sz="2200" b="0" dirty="0">
                        <a:solidFill>
                          <a:schemeClr val="tx1"/>
                        </a:solidFill>
                      </a:endParaRPr>
                    </a:p>
                  </a:txBody>
                  <a:tcPr marL="274320" marR="137160" marT="137160" marB="13716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10000"/>
                      </a:srgbClr>
                    </a:solidFill>
                  </a:tcPr>
                </a:tc>
                <a:extLst>
                  <a:ext uri="{0D108BD9-81ED-4DB2-BD59-A6C34878D82A}">
                    <a16:rowId xmlns:a16="http://schemas.microsoft.com/office/drawing/2014/main" xmlns="" val="101372683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99587908"/>
              </p:ext>
            </p:extLst>
          </p:nvPr>
        </p:nvGraphicFramePr>
        <p:xfrm>
          <a:off x="457201" y="2740946"/>
          <a:ext cx="4543678" cy="2188641"/>
        </p:xfrm>
        <a:graphic>
          <a:graphicData uri="http://schemas.openxmlformats.org/drawingml/2006/table">
            <a:tbl>
              <a:tblPr firstRow="1" bandRow="1">
                <a:tableStyleId>{5C22544A-7EE6-4342-B048-85BDC9FD1C3A}</a:tableStyleId>
              </a:tblPr>
              <a:tblGrid>
                <a:gridCol w="4543678">
                  <a:extLst>
                    <a:ext uri="{9D8B030D-6E8A-4147-A177-3AD203B41FA5}">
                      <a16:colId xmlns:a16="http://schemas.microsoft.com/office/drawing/2014/main" xmlns="" val="3207158386"/>
                    </a:ext>
                  </a:extLst>
                </a:gridCol>
              </a:tblGrid>
              <a:tr h="374213">
                <a:tc>
                  <a:txBody>
                    <a:bodyPr/>
                    <a:lstStyle/>
                    <a:p>
                      <a:pPr marL="238125" indent="0" algn="l">
                        <a:tabLst/>
                      </a:pPr>
                      <a:r>
                        <a:rPr lang="en-US" sz="2000" spc="50" baseline="0" dirty="0"/>
                        <a:t>Joint with Rights of Survivorship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56CB4"/>
                    </a:solidFill>
                  </a:tcPr>
                </a:tc>
                <a:extLst>
                  <a:ext uri="{0D108BD9-81ED-4DB2-BD59-A6C34878D82A}">
                    <a16:rowId xmlns:a16="http://schemas.microsoft.com/office/drawing/2014/main" xmlns="" val="1013726837"/>
                  </a:ext>
                </a:extLst>
              </a:tr>
              <a:tr h="1200790">
                <a:tc>
                  <a:txBody>
                    <a:bodyPr/>
                    <a:lstStyle/>
                    <a:p>
                      <a:pPr marL="342900" lvl="1" indent="-223838">
                        <a:buSzPct val="80000"/>
                        <a:buFontTx/>
                        <a:buBlip>
                          <a:blip r:embed="rId3"/>
                        </a:buBlip>
                        <a:tabLst/>
                      </a:pPr>
                      <a:r>
                        <a:rPr lang="en-US" sz="2000" dirty="0"/>
                        <a:t>Automatically passes to Tom, the </a:t>
                      </a:r>
                      <a:br>
                        <a:rPr lang="en-US" sz="2000" dirty="0"/>
                      </a:br>
                      <a:r>
                        <a:rPr lang="en-US" sz="2000" dirty="0"/>
                        <a:t>joint tenant.</a:t>
                      </a:r>
                    </a:p>
                    <a:p>
                      <a:pPr marL="342900" lvl="1" indent="-223838">
                        <a:buSzPct val="80000"/>
                        <a:buFontTx/>
                        <a:buBlip>
                          <a:blip r:embed="rId3"/>
                        </a:buBlip>
                        <a:tabLst/>
                      </a:pPr>
                      <a:r>
                        <a:rPr lang="en-US" sz="2000" dirty="0"/>
                        <a:t>Generally, proof of death required.</a:t>
                      </a:r>
                    </a:p>
                    <a:p>
                      <a:pPr marL="342900" lvl="1" indent="-223838">
                        <a:buSzPct val="80000"/>
                        <a:buFontTx/>
                        <a:buBlip>
                          <a:blip r:embed="rId3"/>
                        </a:buBlip>
                        <a:tabLst/>
                      </a:pPr>
                      <a:r>
                        <a:rPr lang="en-US" sz="2000" dirty="0"/>
                        <a:t>Available to any two owners.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3788">
                <a:tc>
                  <a:txBody>
                    <a:bodyPr/>
                    <a:lstStyle/>
                    <a:p>
                      <a:endParaRPr lang="en-US" sz="18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4" name="Group 3"/>
          <p:cNvGrpSpPr/>
          <p:nvPr/>
        </p:nvGrpSpPr>
        <p:grpSpPr>
          <a:xfrm>
            <a:off x="5635212" y="2710761"/>
            <a:ext cx="3047542" cy="3457564"/>
            <a:chOff x="5635212" y="2710761"/>
            <a:chExt cx="3047542" cy="3457564"/>
          </a:xfrm>
        </p:grpSpPr>
        <p:sp>
          <p:nvSpPr>
            <p:cNvPr id="12" name="Content Placeholder 2"/>
            <p:cNvSpPr txBox="1">
              <a:spLocks/>
            </p:cNvSpPr>
            <p:nvPr/>
          </p:nvSpPr>
          <p:spPr>
            <a:xfrm>
              <a:off x="5664777" y="2710761"/>
              <a:ext cx="3017977" cy="3457564"/>
            </a:xfrm>
            <a:prstGeom prst="rect">
              <a:avLst/>
            </a:prstGeom>
          </p:spPr>
          <p:txBody>
            <a:bodyPr/>
            <a:lstStyle>
              <a:lvl1pPr marL="409575" indent="-290513" algn="l" rtl="0" eaLnBrk="1" latinLnBrk="0" hangingPunct="1">
                <a:lnSpc>
                  <a:spcPct val="90000"/>
                </a:lnSpc>
                <a:spcBef>
                  <a:spcPts val="1200"/>
                </a:spcBef>
                <a:buClr>
                  <a:srgbClr val="505A78"/>
                </a:buClr>
                <a:buSzPct val="80000"/>
                <a:buFontTx/>
                <a:buBlip>
                  <a:blip r:embed="rId3"/>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4"/>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5"/>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spcBef>
                  <a:spcPts val="600"/>
                </a:spcBef>
                <a:buNone/>
              </a:pPr>
              <a:r>
                <a:rPr lang="en-US" sz="2000" b="1" dirty="0"/>
                <a:t>Tip: </a:t>
              </a:r>
              <a:r>
                <a:rPr lang="en-US" sz="2000" dirty="0"/>
                <a:t>Some states have Tenants by the Entirety, a form of joint ownership only available to married couples.</a:t>
              </a:r>
            </a:p>
            <a:p>
              <a:pPr marL="119062" indent="0">
                <a:spcBef>
                  <a:spcPts val="600"/>
                </a:spcBef>
                <a:buNone/>
              </a:pPr>
              <a:r>
                <a:rPr lang="en-US" sz="2000" b="1" dirty="0"/>
                <a:t>Tip: </a:t>
              </a:r>
              <a:r>
                <a:rPr lang="en-US" sz="2000" dirty="0"/>
                <a:t>Bank accounts use pay on death (POD) to transfer the assets to a </a:t>
              </a:r>
              <a:br>
                <a:rPr lang="en-US" sz="2000" dirty="0"/>
              </a:br>
              <a:r>
                <a:rPr lang="en-US" sz="2000" dirty="0"/>
                <a:t>named beneficiary.</a:t>
              </a:r>
            </a:p>
            <a:p>
              <a:pPr marL="119062" indent="0">
                <a:spcBef>
                  <a:spcPts val="600"/>
                </a:spcBef>
                <a:buNone/>
              </a:pPr>
              <a:r>
                <a:rPr lang="en-US" sz="2000" b="1" dirty="0"/>
                <a:t>Tip: </a:t>
              </a:r>
              <a:r>
                <a:rPr lang="en-US" sz="2000" dirty="0"/>
                <a:t>Transfers may receive a step-up in basis.</a:t>
              </a:r>
            </a:p>
          </p:txBody>
        </p:sp>
        <p:sp>
          <p:nvSpPr>
            <p:cNvPr id="14" name="Triangle 13"/>
            <p:cNvSpPr/>
            <p:nvPr/>
          </p:nvSpPr>
          <p:spPr>
            <a:xfrm rot="5400000">
              <a:off x="5594243" y="2834129"/>
              <a:ext cx="233215" cy="151277"/>
            </a:xfrm>
            <a:prstGeom prst="triangle">
              <a:avLst/>
            </a:prstGeom>
            <a:solidFill>
              <a:srgbClr val="22ADE5"/>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p:cNvSpPr/>
            <p:nvPr/>
          </p:nvSpPr>
          <p:spPr>
            <a:xfrm rot="5400000">
              <a:off x="5594243" y="4267210"/>
              <a:ext cx="233216" cy="151277"/>
            </a:xfrm>
            <a:prstGeom prst="triangle">
              <a:avLst/>
            </a:prstGeom>
            <a:solidFill>
              <a:srgbClr val="22ADE5"/>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p:cNvSpPr/>
            <p:nvPr/>
          </p:nvSpPr>
          <p:spPr>
            <a:xfrm rot="5400000">
              <a:off x="5594243" y="5446402"/>
              <a:ext cx="233215" cy="151277"/>
            </a:xfrm>
            <a:prstGeom prst="triangle">
              <a:avLst/>
            </a:prstGeom>
            <a:solidFill>
              <a:srgbClr val="22ADE5"/>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722261751"/>
              </p:ext>
            </p:extLst>
          </p:nvPr>
        </p:nvGraphicFramePr>
        <p:xfrm>
          <a:off x="457200" y="4526817"/>
          <a:ext cx="4535586" cy="2207878"/>
        </p:xfrm>
        <a:graphic>
          <a:graphicData uri="http://schemas.openxmlformats.org/drawingml/2006/table">
            <a:tbl>
              <a:tblPr firstRow="1" bandRow="1">
                <a:tableStyleId>{5C22544A-7EE6-4342-B048-85BDC9FD1C3A}</a:tableStyleId>
              </a:tblPr>
              <a:tblGrid>
                <a:gridCol w="4535586">
                  <a:extLst>
                    <a:ext uri="{9D8B030D-6E8A-4147-A177-3AD203B41FA5}">
                      <a16:colId xmlns:a16="http://schemas.microsoft.com/office/drawing/2014/main" xmlns="" val="866953953"/>
                    </a:ext>
                  </a:extLst>
                </a:gridCol>
              </a:tblGrid>
              <a:tr h="343217">
                <a:tc>
                  <a:txBody>
                    <a:bodyPr/>
                    <a:lstStyle/>
                    <a:p>
                      <a:pPr marL="238125" indent="0">
                        <a:tabLst/>
                      </a:pPr>
                      <a:r>
                        <a:rPr lang="en-US" sz="2000" spc="40" baseline="0" dirty="0"/>
                        <a:t>Tenants in Common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56CB4"/>
                    </a:solidFill>
                  </a:tcPr>
                </a:tc>
                <a:extLst>
                  <a:ext uri="{0D108BD9-81ED-4DB2-BD59-A6C34878D82A}">
                    <a16:rowId xmlns:a16="http://schemas.microsoft.com/office/drawing/2014/main" xmlns="" val="1013726837"/>
                  </a:ext>
                </a:extLst>
              </a:tr>
              <a:tr h="1265243">
                <a:tc>
                  <a:txBody>
                    <a:bodyPr/>
                    <a:lstStyle/>
                    <a:p>
                      <a:pPr marL="238125" lvl="1" indent="-225425">
                        <a:buSzPct val="80000"/>
                        <a:buFontTx/>
                        <a:buBlip>
                          <a:blip r:embed="rId3"/>
                        </a:buBlip>
                        <a:tabLst/>
                      </a:pPr>
                      <a:r>
                        <a:rPr lang="en-US" sz="2000" dirty="0"/>
                        <a:t>Transfer on death (TOD), allows Tina’s </a:t>
                      </a:r>
                      <a:br>
                        <a:rPr lang="en-US" sz="2000" dirty="0"/>
                      </a:br>
                      <a:r>
                        <a:rPr lang="en-US" sz="2000" dirty="0"/>
                        <a:t>Share of the account to pass to Tom.</a:t>
                      </a:r>
                    </a:p>
                    <a:p>
                      <a:pPr marL="238125" lvl="1" indent="-225425">
                        <a:buSzPct val="80000"/>
                        <a:buFontTx/>
                        <a:buBlip>
                          <a:blip r:embed="rId3"/>
                        </a:buBlip>
                        <a:tabLst/>
                      </a:pPr>
                      <a:r>
                        <a:rPr lang="en-US" sz="2000" dirty="0"/>
                        <a:t>Asset passes to named beneficiary.</a:t>
                      </a:r>
                    </a:p>
                    <a:p>
                      <a:pPr marL="238125" lvl="1" indent="-225425">
                        <a:buSzPct val="80000"/>
                        <a:buFontTx/>
                        <a:buBlip>
                          <a:blip r:embed="rId3"/>
                        </a:buBlip>
                        <a:tabLst/>
                      </a:pPr>
                      <a:r>
                        <a:rPr lang="en-US" sz="2000" dirty="0"/>
                        <a:t>Check for state law requirements.</a:t>
                      </a:r>
                    </a:p>
                  </a:txBody>
                  <a:tcPr marR="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62581">
                <a:tc>
                  <a:txBody>
                    <a:bodyPr/>
                    <a:lstStyle/>
                    <a:p>
                      <a:endParaRPr lang="en-US" sz="18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86869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12962" y="1503337"/>
            <a:ext cx="3239146" cy="3053166"/>
          </a:xfrm>
          <a:prstGeom prst="rect">
            <a:avLst/>
          </a:prstGeom>
          <a:solidFill>
            <a:srgbClr val="22ADE5">
              <a:alpha val="80392"/>
            </a:srgbClr>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5396" y="1503336"/>
            <a:ext cx="3347635" cy="4633993"/>
          </a:xfrm>
          <a:prstGeom prst="rect">
            <a:avLst/>
          </a:prstGeom>
          <a:solidFill>
            <a:srgbClr val="B7D252">
              <a:alpha val="79608"/>
            </a:srgbClr>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20757" y="224943"/>
            <a:ext cx="8686800" cy="1143000"/>
          </a:xfrm>
          <a:prstGeom prst="rect">
            <a:avLst/>
          </a:prstGeom>
        </p:spPr>
        <p:txBody>
          <a:bodyPr>
            <a:normAutofit/>
          </a:bodyPr>
          <a:lstStyle>
            <a:lvl1pPr algn="l" defTabSz="914400" rtl="0" eaLnBrk="1" latinLnBrk="0" hangingPunct="1">
              <a:lnSpc>
                <a:spcPct val="90000"/>
              </a:lnSpc>
              <a:spcBef>
                <a:spcPct val="0"/>
              </a:spcBef>
              <a:buNone/>
              <a:defRPr kumimoji="0" lang="en-US" sz="3600" b="0" kern="1200" dirty="0">
                <a:solidFill>
                  <a:srgbClr val="3F3F3F"/>
                </a:solidFill>
                <a:effectLst/>
                <a:latin typeface="+mj-lt"/>
                <a:ea typeface="+mj-ea"/>
                <a:cs typeface="+mj-cs"/>
              </a:defRPr>
            </a:lvl1pPr>
            <a:extLst/>
          </a:lstStyle>
          <a:p>
            <a:pPr>
              <a:lnSpc>
                <a:spcPts val="3400"/>
              </a:lnSpc>
            </a:pPr>
            <a:r>
              <a:rPr lang="en-US" sz="3200" dirty="0"/>
              <a:t>Additional Points to Consider When </a:t>
            </a:r>
            <a:br>
              <a:rPr lang="en-US" sz="3200" dirty="0"/>
            </a:br>
            <a:r>
              <a:rPr lang="en-US" sz="3200" dirty="0"/>
              <a:t>Transferring by Title</a:t>
            </a:r>
          </a:p>
        </p:txBody>
      </p:sp>
      <p:grpSp>
        <p:nvGrpSpPr>
          <p:cNvPr id="2" name="Group 1"/>
          <p:cNvGrpSpPr/>
          <p:nvPr/>
        </p:nvGrpSpPr>
        <p:grpSpPr>
          <a:xfrm>
            <a:off x="4912962" y="4618494"/>
            <a:ext cx="3239146" cy="1503337"/>
            <a:chOff x="4912962" y="4618494"/>
            <a:chExt cx="3239146" cy="1503337"/>
          </a:xfrm>
        </p:grpSpPr>
        <p:sp>
          <p:nvSpPr>
            <p:cNvPr id="21" name="Rectangle 20"/>
            <p:cNvSpPr/>
            <p:nvPr/>
          </p:nvSpPr>
          <p:spPr>
            <a:xfrm>
              <a:off x="4912962" y="4618494"/>
              <a:ext cx="3239146" cy="1503337"/>
            </a:xfrm>
            <a:prstGeom prst="rect">
              <a:avLst/>
            </a:prstGeom>
            <a:solidFill>
              <a:srgbClr val="00B0F0">
                <a:alpha val="18431"/>
              </a:srgbClr>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132090" y="4767022"/>
              <a:ext cx="3020017" cy="1215323"/>
            </a:xfrm>
            <a:prstGeom prst="rect">
              <a:avLst/>
            </a:prstGeom>
          </p:spPr>
          <p:txBody>
            <a:bodyPr/>
            <a:lstStyle>
              <a:lvl1pPr marL="409575" indent="-290513" algn="l" rtl="0" eaLnBrk="1" latinLnBrk="0" hangingPunct="1">
                <a:lnSpc>
                  <a:spcPct val="90000"/>
                </a:lnSpc>
                <a:spcBef>
                  <a:spcPts val="1200"/>
                </a:spcBef>
                <a:buClr>
                  <a:srgbClr val="505A78"/>
                </a:buClr>
                <a:buSzPct val="80000"/>
                <a:buFontTx/>
                <a:buBlip>
                  <a:blip r:embed="rId3"/>
                </a:buBlip>
                <a:tabLst/>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chemeClr val="accent1">
                    <a:lumMod val="50000"/>
                  </a:schemeClr>
                </a:buClr>
                <a:buSzPct val="100000"/>
                <a:buFontTx/>
                <a:buBlip>
                  <a:blip r:embed="rId4"/>
                </a:buBlip>
                <a:defRPr kumimoji="0" sz="2800" kern="1200">
                  <a:solidFill>
                    <a:schemeClr val="tx1"/>
                  </a:solidFill>
                  <a:latin typeface="+mn-lt"/>
                  <a:ea typeface="+mn-ea"/>
                  <a:cs typeface="+mn-cs"/>
                </a:defRPr>
              </a:lvl2pPr>
              <a:lvl3pPr marL="996696" indent="-228600" algn="l" rtl="0" eaLnBrk="1" latinLnBrk="0" hangingPunct="1">
                <a:lnSpc>
                  <a:spcPct val="90000"/>
                </a:lnSpc>
                <a:spcBef>
                  <a:spcPct val="20000"/>
                </a:spcBef>
                <a:buClr>
                  <a:srgbClr val="B0D23F"/>
                </a:buClr>
                <a:buSzPct val="90000"/>
                <a:buFontTx/>
                <a:buBlip>
                  <a:blip r:embed="rId5"/>
                </a:buBlip>
                <a:defRPr kumimoji="0" sz="2800" kern="1200">
                  <a:solidFill>
                    <a:schemeClr val="tx1"/>
                  </a:solidFill>
                  <a:latin typeface="+mn-lt"/>
                  <a:ea typeface="+mn-ea"/>
                  <a:cs typeface="+mn-cs"/>
                </a:defRPr>
              </a:lvl3pPr>
              <a:lvl4pPr marL="1216152" indent="-182880" algn="l" rtl="0" eaLnBrk="1" latinLnBrk="0" hangingPunct="1">
                <a:lnSpc>
                  <a:spcPct val="90000"/>
                </a:lnSpc>
                <a:spcBef>
                  <a:spcPct val="20000"/>
                </a:spcBef>
                <a:buClr>
                  <a:srgbClr val="00B0F0"/>
                </a:buClr>
                <a:buSzPct val="90000"/>
                <a:buFont typeface="Wingdings" charset="2"/>
                <a:buChar char="§"/>
                <a:defRPr kumimoji="0" sz="2800" kern="1200">
                  <a:solidFill>
                    <a:schemeClr val="tx1"/>
                  </a:solidFill>
                  <a:latin typeface="+mn-lt"/>
                  <a:ea typeface="+mn-ea"/>
                  <a:cs typeface="+mn-cs"/>
                </a:defRPr>
              </a:lvl4pPr>
              <a:lvl5pPr marL="1426464" marR="0" indent="-182880" algn="l" defTabSz="914400" rtl="0" eaLnBrk="1" fontAlgn="auto" latinLnBrk="0" hangingPunct="1">
                <a:lnSpc>
                  <a:spcPct val="90000"/>
                </a:lnSpc>
                <a:spcBef>
                  <a:spcPct val="20000"/>
                </a:spcBef>
                <a:spcAft>
                  <a:spcPts val="0"/>
                </a:spcAft>
                <a:buClr>
                  <a:schemeClr val="accent5"/>
                </a:buClr>
                <a:buSzTx/>
                <a:buFont typeface="Wingdings 3"/>
                <a:buChar char=""/>
                <a:tabLst/>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buNone/>
              </a:pPr>
              <a:r>
                <a:rPr lang="en-US" sz="2000" b="1" dirty="0"/>
                <a:t>Tip: </a:t>
              </a:r>
              <a:r>
                <a:rPr lang="en-US" sz="2000" dirty="0"/>
                <a:t>Estates often need some liquid assets to pay any debts, including any taxes on the final return.</a:t>
              </a:r>
            </a:p>
          </p:txBody>
        </p:sp>
        <p:sp>
          <p:nvSpPr>
            <p:cNvPr id="12" name="Triangle 11"/>
            <p:cNvSpPr/>
            <p:nvPr/>
          </p:nvSpPr>
          <p:spPr>
            <a:xfrm rot="5400000">
              <a:off x="5052268" y="4853219"/>
              <a:ext cx="230662" cy="154010"/>
            </a:xfrm>
            <a:prstGeom prst="triangle">
              <a:avLst/>
            </a:prstGeom>
            <a:solidFill>
              <a:srgbClr val="22ADE5"/>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457200" y="1216301"/>
            <a:ext cx="8229600" cy="2899"/>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74954" y="3213700"/>
            <a:ext cx="3053168" cy="424732"/>
          </a:xfrm>
          <a:prstGeom prst="rect">
            <a:avLst/>
          </a:prstGeom>
          <a:noFill/>
        </p:spPr>
        <p:txBody>
          <a:bodyPr wrap="square" rtlCol="0">
            <a:spAutoFit/>
          </a:bodyPr>
          <a:lstStyle/>
          <a:p>
            <a:pPr marL="14288" lvl="1" algn="ctr">
              <a:lnSpc>
                <a:spcPct val="90000"/>
              </a:lnSpc>
              <a:buSzPct val="80000"/>
            </a:pPr>
            <a:r>
              <a:rPr lang="en-US" sz="2400" b="1" dirty="0">
                <a:latin typeface="Calibri" charset="0"/>
                <a:ea typeface="Calibri" charset="0"/>
                <a:cs typeface="Calibri" charset="0"/>
              </a:rPr>
              <a:t>Debts of the Estate</a:t>
            </a:r>
          </a:p>
        </p:txBody>
      </p:sp>
      <p:sp>
        <p:nvSpPr>
          <p:cNvPr id="16" name="TextBox 15"/>
          <p:cNvSpPr txBox="1"/>
          <p:nvPr/>
        </p:nvSpPr>
        <p:spPr>
          <a:xfrm>
            <a:off x="914401" y="3244697"/>
            <a:ext cx="3223648" cy="424732"/>
          </a:xfrm>
          <a:prstGeom prst="rect">
            <a:avLst/>
          </a:prstGeom>
          <a:noFill/>
        </p:spPr>
        <p:txBody>
          <a:bodyPr wrap="square" rtlCol="0">
            <a:spAutoFit/>
          </a:bodyPr>
          <a:lstStyle/>
          <a:p>
            <a:pPr marL="14288" lvl="1" algn="ctr">
              <a:lnSpc>
                <a:spcPct val="90000"/>
              </a:lnSpc>
              <a:buSzPct val="80000"/>
            </a:pPr>
            <a:r>
              <a:rPr lang="en-US" sz="2400" b="1" dirty="0">
                <a:latin typeface="Calibri" charset="0"/>
                <a:ea typeface="Calibri" charset="0"/>
                <a:cs typeface="Calibri" charset="0"/>
              </a:rPr>
              <a:t>Taxes May Be Due!</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80642" t="4552" b="67670"/>
          <a:stretch/>
        </p:blipFill>
        <p:spPr>
          <a:xfrm>
            <a:off x="1660903" y="1470735"/>
            <a:ext cx="1547248" cy="1737413"/>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5287" t="70978" b="1244"/>
          <a:stretch/>
        </p:blipFill>
        <p:spPr>
          <a:xfrm>
            <a:off x="5610386" y="1619573"/>
            <a:ext cx="1675405" cy="1473630"/>
          </a:xfrm>
          <a:prstGeom prst="rect">
            <a:avLst/>
          </a:prstGeom>
        </p:spPr>
      </p:pic>
      <p:sp>
        <p:nvSpPr>
          <p:cNvPr id="5" name="TextBox 4"/>
          <p:cNvSpPr txBox="1"/>
          <p:nvPr/>
        </p:nvSpPr>
        <p:spPr>
          <a:xfrm>
            <a:off x="1038386" y="3647652"/>
            <a:ext cx="3208149" cy="1900520"/>
          </a:xfrm>
          <a:prstGeom prst="rect">
            <a:avLst/>
          </a:prstGeom>
          <a:noFill/>
        </p:spPr>
        <p:txBody>
          <a:bodyPr wrap="square" rtlCol="0">
            <a:spAutoFit/>
          </a:bodyPr>
          <a:lstStyle/>
          <a:p>
            <a:pPr marL="401638" lvl="1" indent="-230188">
              <a:lnSpc>
                <a:spcPct val="100000"/>
              </a:lnSpc>
              <a:spcAft>
                <a:spcPts val="300"/>
              </a:spcAft>
              <a:buSzPct val="90000"/>
              <a:buBlip>
                <a:blip r:embed="rId7"/>
              </a:buBlip>
            </a:pPr>
            <a:r>
              <a:rPr lang="en-US" sz="2200" dirty="0">
                <a:latin typeface="Calibri" charset="0"/>
                <a:ea typeface="Calibri" charset="0"/>
                <a:cs typeface="Calibri" charset="0"/>
              </a:rPr>
              <a:t>Estate and/or inheritance taxes</a:t>
            </a:r>
          </a:p>
          <a:p>
            <a:pPr marL="525463" lvl="2" indent="-182563">
              <a:lnSpc>
                <a:spcPct val="100000"/>
              </a:lnSpc>
              <a:spcAft>
                <a:spcPts val="600"/>
              </a:spcAft>
              <a:buClr>
                <a:srgbClr val="456CB4"/>
              </a:buClr>
              <a:buSzPct val="115000"/>
              <a:buFont typeface="Arial" charset="0"/>
              <a:buChar char="•"/>
            </a:pPr>
            <a:r>
              <a:rPr lang="en-US" sz="2200" dirty="0">
                <a:latin typeface="Calibri" charset="0"/>
                <a:ea typeface="Calibri" charset="0"/>
                <a:cs typeface="Calibri" charset="0"/>
              </a:rPr>
              <a:t>Step-up in basis, </a:t>
            </a:r>
            <a:br>
              <a:rPr lang="en-US" sz="2200" dirty="0">
                <a:latin typeface="Calibri" charset="0"/>
                <a:ea typeface="Calibri" charset="0"/>
                <a:cs typeface="Calibri" charset="0"/>
              </a:rPr>
            </a:br>
            <a:r>
              <a:rPr lang="en-US" sz="2200" dirty="0">
                <a:latin typeface="Calibri" charset="0"/>
                <a:ea typeface="Calibri" charset="0"/>
                <a:cs typeface="Calibri" charset="0"/>
              </a:rPr>
              <a:t>most assets</a:t>
            </a:r>
          </a:p>
          <a:p>
            <a:pPr marL="401638" lvl="1" indent="-230188">
              <a:lnSpc>
                <a:spcPct val="100000"/>
              </a:lnSpc>
              <a:buSzPct val="90000"/>
              <a:buBlip>
                <a:blip r:embed="rId7"/>
              </a:buBlip>
            </a:pPr>
            <a:r>
              <a:rPr lang="en-US" sz="2200" dirty="0">
                <a:latin typeface="Calibri" charset="0"/>
                <a:ea typeface="Calibri" charset="0"/>
                <a:cs typeface="Calibri" charset="0"/>
              </a:rPr>
              <a:t>Income taxes</a:t>
            </a:r>
          </a:p>
        </p:txBody>
      </p:sp>
      <p:sp>
        <p:nvSpPr>
          <p:cNvPr id="19" name="TextBox 18"/>
          <p:cNvSpPr txBox="1"/>
          <p:nvPr/>
        </p:nvSpPr>
        <p:spPr>
          <a:xfrm>
            <a:off x="4850969" y="3632154"/>
            <a:ext cx="3208149" cy="769441"/>
          </a:xfrm>
          <a:prstGeom prst="rect">
            <a:avLst/>
          </a:prstGeom>
          <a:noFill/>
        </p:spPr>
        <p:txBody>
          <a:bodyPr wrap="square" rtlCol="0">
            <a:spAutoFit/>
          </a:bodyPr>
          <a:lstStyle/>
          <a:p>
            <a:pPr marL="525463" lvl="1" indent="-234950">
              <a:buSzPct val="90000"/>
              <a:buBlip>
                <a:blip r:embed="rId7"/>
              </a:buBlip>
            </a:pPr>
            <a:r>
              <a:rPr lang="en-US" sz="2200" dirty="0">
                <a:latin typeface="Calibri" charset="0"/>
                <a:ea typeface="Calibri" charset="0"/>
                <a:cs typeface="Calibri" charset="0"/>
              </a:rPr>
              <a:t>Duty of executor</a:t>
            </a:r>
          </a:p>
          <a:p>
            <a:pPr marL="525463" lvl="1" indent="-234950">
              <a:buSzPct val="90000"/>
              <a:buBlip>
                <a:blip r:embed="rId7"/>
              </a:buBlip>
            </a:pPr>
            <a:r>
              <a:rPr lang="en-US" sz="2200" dirty="0">
                <a:latin typeface="Calibri" charset="0"/>
                <a:ea typeface="Calibri" charset="0"/>
                <a:cs typeface="Calibri" charset="0"/>
              </a:rPr>
              <a:t>All available assets</a:t>
            </a:r>
          </a:p>
        </p:txBody>
      </p:sp>
    </p:spTree>
    <p:extLst>
      <p:ext uri="{BB962C8B-B14F-4D97-AF65-F5344CB8AC3E}">
        <p14:creationId xmlns:p14="http://schemas.microsoft.com/office/powerpoint/2010/main" val="4787998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aletail Template 2010">
  <a:themeElements>
    <a:clrScheme name="PL Whale">
      <a:dk1>
        <a:sysClr val="windowText" lastClr="000000"/>
      </a:dk1>
      <a:lt1>
        <a:sysClr val="window" lastClr="FFFFFF"/>
      </a:lt1>
      <a:dk2>
        <a:srgbClr val="775F55"/>
      </a:dk2>
      <a:lt2>
        <a:srgbClr val="EBDDC3"/>
      </a:lt2>
      <a:accent1>
        <a:srgbClr val="94B6D2"/>
      </a:accent1>
      <a:accent2>
        <a:srgbClr val="548BB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solidFill>
          <a:schemeClr val="accent2"/>
        </a:solidFill>
        <a:ln w="3175" cmpd="sng">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7570</TotalTime>
  <Words>6000</Words>
  <Application>Microsoft Macintosh PowerPoint</Application>
  <PresentationFormat>On-screen Show (4:3)</PresentationFormat>
  <Paragraphs>545</Paragraphs>
  <Slides>34</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 Narrow</vt:lpstr>
      <vt:lpstr>Calibri</vt:lpstr>
      <vt:lpstr>Calibri Light</vt:lpstr>
      <vt:lpstr>Wingdings</vt:lpstr>
      <vt:lpstr>Wingdings 2</vt:lpstr>
      <vt:lpstr>Wingdings 3</vt:lpstr>
      <vt:lpstr>Arial</vt:lpstr>
      <vt:lpstr>Whaletail Template 2010</vt:lpstr>
      <vt:lpstr>Custom Design</vt:lpstr>
      <vt:lpstr>PowerPoint Presentation</vt:lpstr>
      <vt:lpstr>PowerPoint Presentation</vt:lpstr>
      <vt:lpstr>Today Will Help You . . .</vt:lpstr>
      <vt:lpstr>PowerPoint Presentation</vt:lpstr>
      <vt:lpstr>PowerPoint Presentation</vt:lpstr>
      <vt:lpstr>PowerPoint Presentation</vt:lpstr>
      <vt:lpstr>#1: Who Gets the Investment Account?</vt:lpstr>
      <vt:lpstr>PowerPoint Presentation</vt:lpstr>
      <vt:lpstr>PowerPoint Presentation</vt:lpstr>
      <vt:lpstr>PowerPoint Presentation</vt:lpstr>
      <vt:lpstr>PowerPoint Presentation</vt:lpstr>
      <vt:lpstr>NQDAs and Spousal Continuation</vt:lpstr>
      <vt:lpstr>#3: Who Gets the NQDA per Order of Succession?</vt:lpstr>
      <vt:lpstr>#3: Who Gets the NQDA per Order of Succession?</vt:lpstr>
      <vt:lpstr>Order of Succession</vt:lpstr>
      <vt:lpstr>#4: Who Gets the NQDA per Line of Succession?</vt:lpstr>
      <vt:lpstr>#4: Who Gets the NQDA Per Line of Succession?</vt:lpstr>
      <vt:lpstr>Line of Succession: Per Stirpes and Per Capita</vt:lpstr>
      <vt:lpstr>PowerPoint Presentation</vt:lpstr>
      <vt:lpstr>PowerPoint Presentation</vt:lpstr>
      <vt:lpstr>PowerPoint Presentation</vt:lpstr>
      <vt:lpstr>PowerPoint Presentation</vt:lpstr>
      <vt:lpstr>PowerPoint Presentation</vt:lpstr>
      <vt:lpstr>PowerPoint Presentation</vt:lpstr>
      <vt:lpstr>#5: Who’s Your Beneficiary? </vt:lpstr>
      <vt:lpstr>PowerPoint Presentation</vt:lpstr>
      <vt:lpstr>Customized Beneficiary Planning for Taxes</vt:lpstr>
      <vt:lpstr>Extra Credit: Do We Even Need a Will?</vt:lpstr>
      <vt:lpstr>Extra Credit: Do We Even Need a Will?</vt:lpstr>
      <vt:lpstr>Do We Even Need a Will?</vt:lpstr>
      <vt:lpstr>Next Steps</vt:lpstr>
      <vt:lpstr> </vt:lpstr>
      <vt:lpstr>PowerPoint Presentation</vt:lpstr>
      <vt:lpstr>PowerPoint Presentation</vt:lpstr>
    </vt:vector>
  </TitlesOfParts>
  <Company>Pacific Life</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Now</dc:title>
  <dc:creator>Wholesaler</dc:creator>
  <cp:lastModifiedBy>Microsoft Office User</cp:lastModifiedBy>
  <cp:revision>589</cp:revision>
  <cp:lastPrinted>2018-02-22T21:04:50Z</cp:lastPrinted>
  <dcterms:created xsi:type="dcterms:W3CDTF">2015-07-03T18:47:45Z</dcterms:created>
  <dcterms:modified xsi:type="dcterms:W3CDTF">2018-02-27T20:38:42Z</dcterms:modified>
</cp:coreProperties>
</file>