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handoutMasterIdLst>
    <p:handoutMasterId r:id="rId28"/>
  </p:handoutMasterIdLst>
  <p:sldIdLst>
    <p:sldId id="261" r:id="rId2"/>
    <p:sldId id="376" r:id="rId3"/>
    <p:sldId id="396" r:id="rId4"/>
    <p:sldId id="399" r:id="rId5"/>
    <p:sldId id="397" r:id="rId6"/>
    <p:sldId id="393" r:id="rId7"/>
    <p:sldId id="381" r:id="rId8"/>
    <p:sldId id="398" r:id="rId9"/>
    <p:sldId id="321" r:id="rId10"/>
    <p:sldId id="327" r:id="rId11"/>
    <p:sldId id="329" r:id="rId12"/>
    <p:sldId id="330" r:id="rId13"/>
    <p:sldId id="332" r:id="rId14"/>
    <p:sldId id="395" r:id="rId15"/>
    <p:sldId id="362" r:id="rId16"/>
    <p:sldId id="368" r:id="rId17"/>
    <p:sldId id="334" r:id="rId18"/>
    <p:sldId id="341" r:id="rId19"/>
    <p:sldId id="338" r:id="rId20"/>
    <p:sldId id="342" r:id="rId21"/>
    <p:sldId id="352" r:id="rId22"/>
    <p:sldId id="363" r:id="rId23"/>
    <p:sldId id="388" r:id="rId24"/>
    <p:sldId id="390" r:id="rId25"/>
    <p:sldId id="391" r:id="rId26"/>
  </p:sldIdLst>
  <p:sldSz cx="9144000" cy="6858000" type="screen4x3"/>
  <p:notesSz cx="7315200" cy="96012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77">
          <p15:clr>
            <a:srgbClr val="A4A3A4"/>
          </p15:clr>
        </p15:guide>
        <p15:guide id="2" orient="horz" pos="1944" userDrawn="1">
          <p15:clr>
            <a:srgbClr val="A4A3A4"/>
          </p15:clr>
        </p15:guide>
        <p15:guide id="3" orient="horz" pos="123">
          <p15:clr>
            <a:srgbClr val="A4A3A4"/>
          </p15:clr>
        </p15:guide>
        <p15:guide id="4" pos="2880" userDrawn="1">
          <p15:clr>
            <a:srgbClr val="A4A3A4"/>
          </p15:clr>
        </p15:guide>
        <p15:guide id="5" pos="5424" userDrawn="1">
          <p15:clr>
            <a:srgbClr val="A4A3A4"/>
          </p15:clr>
        </p15:guide>
        <p15:guide id="6" pos="336" userDrawn="1">
          <p15:clr>
            <a:srgbClr val="A4A3A4"/>
          </p15:clr>
        </p15:guide>
        <p15:guide id="7" orient="horz" pos="4032" userDrawn="1">
          <p15:clr>
            <a:srgbClr val="A4A3A4"/>
          </p15:clr>
        </p15:guide>
        <p15:guide id="8" pos="456" userDrawn="1">
          <p15:clr>
            <a:srgbClr val="A4A3A4"/>
          </p15:clr>
        </p15:guide>
      </p15:sldGuideLst>
    </p:ext>
    <p:ext uri="{2D200454-40CA-4A62-9FC3-DE9A4176ACB9}">
      <p15:notesGuideLst xmlns:p15="http://schemas.microsoft.com/office/powerpoint/2012/main">
        <p15:guide id="1" orient="horz" pos="3020" userDrawn="1">
          <p15:clr>
            <a:srgbClr val="A4A3A4"/>
          </p15:clr>
        </p15:guide>
        <p15:guide id="2" pos="2290" userDrawn="1">
          <p15:clr>
            <a:srgbClr val="A4A3A4"/>
          </p15:clr>
        </p15:guide>
        <p15:guide id="3" orient="horz" pos="3024" userDrawn="1">
          <p15:clr>
            <a:srgbClr val="A4A3A4"/>
          </p15:clr>
        </p15:guide>
        <p15:guide id="4" pos="230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D8E1F0"/>
    <a:srgbClr val="EEF5D7"/>
    <a:srgbClr val="31A7DF"/>
    <a:srgbClr val="456CB4"/>
    <a:srgbClr val="B0D23F"/>
    <a:srgbClr val="E7F1C5"/>
    <a:srgbClr val="AFCC2D"/>
    <a:srgbClr val="BAD023"/>
    <a:srgbClr val="43AEDF"/>
    <a:srgbClr val="9098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79" autoAdjust="0"/>
    <p:restoredTop sz="76304" autoAdjust="0"/>
  </p:normalViewPr>
  <p:slideViewPr>
    <p:cSldViewPr snapToGrid="0" showGuides="1">
      <p:cViewPr varScale="1">
        <p:scale>
          <a:sx n="84" d="100"/>
          <a:sy n="84" d="100"/>
        </p:scale>
        <p:origin x="1854" y="90"/>
      </p:cViewPr>
      <p:guideLst>
        <p:guide orient="horz" pos="4177"/>
        <p:guide orient="horz" pos="1944"/>
        <p:guide orient="horz" pos="123"/>
        <p:guide pos="2880"/>
        <p:guide pos="5424"/>
        <p:guide pos="336"/>
        <p:guide orient="horz" pos="4032"/>
        <p:guide pos="456"/>
      </p:guideLst>
    </p:cSldViewPr>
  </p:slideViewPr>
  <p:outlineViewPr>
    <p:cViewPr>
      <p:scale>
        <a:sx n="33" d="100"/>
        <a:sy n="33" d="100"/>
      </p:scale>
      <p:origin x="0" y="-16746"/>
    </p:cViewPr>
  </p:outlineViewPr>
  <p:notesTextViewPr>
    <p:cViewPr>
      <p:scale>
        <a:sx n="3" d="2"/>
        <a:sy n="3" d="2"/>
      </p:scale>
      <p:origin x="0" y="0"/>
    </p:cViewPr>
  </p:notesTextViewPr>
  <p:sorterViewPr>
    <p:cViewPr>
      <p:scale>
        <a:sx n="70" d="100"/>
        <a:sy n="70" d="100"/>
      </p:scale>
      <p:origin x="0" y="0"/>
    </p:cViewPr>
  </p:sorterViewPr>
  <p:notesViewPr>
    <p:cSldViewPr snapToGrid="0" showGuides="1">
      <p:cViewPr varScale="1">
        <p:scale>
          <a:sx n="77" d="100"/>
          <a:sy n="77" d="100"/>
        </p:scale>
        <p:origin x="2040" y="114"/>
      </p:cViewPr>
      <p:guideLst>
        <p:guide orient="horz" pos="3020"/>
        <p:guide pos="2290"/>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1115229" y="8800303"/>
            <a:ext cx="5084753" cy="480387"/>
          </a:xfrm>
          <a:prstGeom prst="rect">
            <a:avLst/>
          </a:prstGeom>
        </p:spPr>
        <p:txBody>
          <a:bodyPr vert="horz" lIns="94777" tIns="47389" rIns="94777" bIns="47389" rtlCol="0" anchor="ctr"/>
          <a:lstStyle>
            <a:lvl1pPr algn="l">
              <a:defRPr sz="1200"/>
            </a:lvl1pPr>
          </a:lstStyle>
          <a:p>
            <a:pPr algn="ctr"/>
            <a:endParaRPr lang="en-US" b="1" dirty="0"/>
          </a:p>
        </p:txBody>
      </p:sp>
      <p:sp>
        <p:nvSpPr>
          <p:cNvPr id="5" name="Slide Number Placeholder 4"/>
          <p:cNvSpPr>
            <a:spLocks noGrp="1"/>
          </p:cNvSpPr>
          <p:nvPr>
            <p:ph type="sldNum" sz="quarter" idx="3"/>
          </p:nvPr>
        </p:nvSpPr>
        <p:spPr>
          <a:xfrm>
            <a:off x="2072312" y="9120816"/>
            <a:ext cx="3170584" cy="480387"/>
          </a:xfrm>
          <a:prstGeom prst="rect">
            <a:avLst/>
          </a:prstGeom>
        </p:spPr>
        <p:txBody>
          <a:bodyPr vert="horz" lIns="94777" tIns="47389" rIns="94777" bIns="47389" rtlCol="0" anchor="ctr"/>
          <a:lstStyle>
            <a:lvl1pPr algn="r">
              <a:defRPr sz="1200"/>
            </a:lvl1pPr>
          </a:lstStyle>
          <a:p>
            <a:pPr algn="ctr"/>
            <a:fld id="{E8971AD2-5F4E-459A-B9E6-25C934532EA0}" type="slidenum">
              <a:rPr lang="en-US" b="1" smtClean="0"/>
              <a:pPr algn="ctr"/>
              <a:t>‹#›</a:t>
            </a:fld>
            <a:endParaRPr lang="en-US" b="1" dirty="0"/>
          </a:p>
        </p:txBody>
      </p:sp>
    </p:spTree>
    <p:extLst>
      <p:ext uri="{BB962C8B-B14F-4D97-AF65-F5344CB8AC3E}">
        <p14:creationId xmlns:p14="http://schemas.microsoft.com/office/powerpoint/2010/main" val="89678979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9538" y="212725"/>
            <a:ext cx="4556125" cy="3416300"/>
          </a:xfrm>
          <a:prstGeom prst="rect">
            <a:avLst/>
          </a:prstGeom>
          <a:noFill/>
          <a:ln w="12700">
            <a:solidFill>
              <a:prstClr val="black"/>
            </a:solidFill>
          </a:ln>
        </p:spPr>
        <p:txBody>
          <a:bodyPr vert="horz" lIns="96579" tIns="48288" rIns="96579" bIns="48288" rtlCol="0" anchor="ctr"/>
          <a:lstStyle/>
          <a:p>
            <a:endParaRPr lang="en-US" dirty="0"/>
          </a:p>
        </p:txBody>
      </p:sp>
      <p:sp>
        <p:nvSpPr>
          <p:cNvPr id="5" name="Notes Placeholder 4"/>
          <p:cNvSpPr>
            <a:spLocks noGrp="1"/>
          </p:cNvSpPr>
          <p:nvPr>
            <p:ph type="body" sz="quarter" idx="3"/>
          </p:nvPr>
        </p:nvSpPr>
        <p:spPr>
          <a:xfrm>
            <a:off x="337046" y="3802051"/>
            <a:ext cx="6641119" cy="5030785"/>
          </a:xfrm>
          <a:prstGeom prst="rect">
            <a:avLst/>
          </a:prstGeom>
        </p:spPr>
        <p:txBody>
          <a:bodyPr vert="horz" lIns="96579" tIns="48288" rIns="96579" bIns="4828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559717" y="9119477"/>
            <a:ext cx="5072310" cy="480060"/>
          </a:xfrm>
          <a:prstGeom prst="rect">
            <a:avLst/>
          </a:prstGeom>
        </p:spPr>
        <p:txBody>
          <a:bodyPr vert="horz" lIns="96579" tIns="48288" rIns="96579" bIns="48288" rtlCol="0" anchor="ctr"/>
          <a:lstStyle>
            <a:lvl1pPr algn="r">
              <a:defRPr sz="1200" b="1">
                <a:latin typeface="Calibri" pitchFamily="34" charset="0"/>
              </a:defRPr>
            </a:lvl1pPr>
          </a:lstStyle>
          <a:p>
            <a:endParaRPr lang="en-US" dirty="0"/>
          </a:p>
        </p:txBody>
      </p:sp>
      <p:sp>
        <p:nvSpPr>
          <p:cNvPr id="7" name="Slide Number Placeholder 6"/>
          <p:cNvSpPr>
            <a:spLocks noGrp="1"/>
          </p:cNvSpPr>
          <p:nvPr>
            <p:ph type="sldNum" sz="quarter" idx="5"/>
          </p:nvPr>
        </p:nvSpPr>
        <p:spPr>
          <a:xfrm>
            <a:off x="6507156" y="9119477"/>
            <a:ext cx="720397" cy="480060"/>
          </a:xfrm>
          <a:prstGeom prst="rect">
            <a:avLst/>
          </a:prstGeom>
        </p:spPr>
        <p:txBody>
          <a:bodyPr vert="horz" lIns="96579" tIns="48288" rIns="96579" bIns="48288" rtlCol="0" anchor="ctr"/>
          <a:lstStyle>
            <a:lvl1pPr algn="r">
              <a:defRPr sz="1200" b="1">
                <a:latin typeface="Calibri" pitchFamily="34" charset="0"/>
              </a:defRPr>
            </a:lvl1pPr>
          </a:lstStyle>
          <a:p>
            <a:fld id="{778967DD-A84D-4D49-86D9-234855CD897A}" type="slidenum">
              <a:rPr lang="en-US" smtClean="0"/>
              <a:pPr/>
              <a:t>‹#›</a:t>
            </a:fld>
            <a:endParaRPr lang="en-US" dirty="0"/>
          </a:p>
        </p:txBody>
      </p:sp>
      <p:pic>
        <p:nvPicPr>
          <p:cNvPr id="8" name="Picture 7" descr="PLVert_PMS_012407.png"/>
          <p:cNvPicPr>
            <a:picLocks noChangeAspect="1"/>
          </p:cNvPicPr>
          <p:nvPr/>
        </p:nvPicPr>
        <p:blipFill rotWithShape="1">
          <a:blip r:embed="rId2"/>
          <a:srcRect t="62151"/>
          <a:stretch/>
        </p:blipFill>
        <p:spPr>
          <a:xfrm>
            <a:off x="252426" y="9252679"/>
            <a:ext cx="1174151" cy="218411"/>
          </a:xfrm>
          <a:prstGeom prst="rect">
            <a:avLst/>
          </a:prstGeom>
        </p:spPr>
      </p:pic>
    </p:spTree>
    <p:extLst>
      <p:ext uri="{BB962C8B-B14F-4D97-AF65-F5344CB8AC3E}">
        <p14:creationId xmlns:p14="http://schemas.microsoft.com/office/powerpoint/2010/main" val="3104388339"/>
      </p:ext>
    </p:extLst>
  </p:cSld>
  <p:clrMap bg1="lt1" tx1="dk1" bg2="lt2" tx2="dk2" accent1="accent1" accent2="accent2" accent3="accent3" accent4="accent4" accent5="accent5" accent6="accent6" hlink="hlink" folHlink="folHlink"/>
  <p:hf hdr="0" dt="0"/>
  <p:notesStyle>
    <a:lvl1pPr marL="0" algn="l" defTabSz="914400" rtl="0" eaLnBrk="1" latinLnBrk="0" hangingPunct="1">
      <a:lnSpc>
        <a:spcPct val="90000"/>
      </a:lnSpc>
      <a:spcBef>
        <a:spcPts val="600"/>
      </a:spcBef>
      <a:defRPr sz="1200" kern="1200">
        <a:solidFill>
          <a:schemeClr val="tx1"/>
        </a:solidFill>
        <a:latin typeface="Arial Narrow" pitchFamily="34" charset="0"/>
        <a:ea typeface="+mn-ea"/>
        <a:cs typeface="+mn-cs"/>
      </a:defRPr>
    </a:lvl1pPr>
    <a:lvl2pPr marL="341313" indent="-225425" algn="l" defTabSz="914400" rtl="0" eaLnBrk="1" latinLnBrk="0" hangingPunct="1">
      <a:lnSpc>
        <a:spcPct val="90000"/>
      </a:lnSpc>
      <a:spcBef>
        <a:spcPts val="600"/>
      </a:spcBef>
      <a:buFont typeface="Arial" pitchFamily="34" charset="0"/>
      <a:buChar char="•"/>
      <a:defRPr sz="1200" kern="1200">
        <a:solidFill>
          <a:schemeClr val="tx1"/>
        </a:solidFill>
        <a:latin typeface="Arial Narrow" pitchFamily="34" charset="0"/>
        <a:ea typeface="+mn-ea"/>
        <a:cs typeface="+mn-cs"/>
      </a:defRPr>
    </a:lvl2pPr>
    <a:lvl3pPr marL="688975" indent="-225425" algn="l" defTabSz="914400" rtl="0" eaLnBrk="1" latinLnBrk="0" hangingPunct="1">
      <a:lnSpc>
        <a:spcPct val="90000"/>
      </a:lnSpc>
      <a:spcBef>
        <a:spcPts val="600"/>
      </a:spcBef>
      <a:buFont typeface="Arial Narrow" pitchFamily="34" charset="0"/>
      <a:buChar char="–"/>
      <a:defRPr sz="1200" kern="1200">
        <a:solidFill>
          <a:schemeClr val="tx1"/>
        </a:solidFill>
        <a:latin typeface="Arial Narrow" pitchFamily="34" charset="0"/>
        <a:ea typeface="+mn-ea"/>
        <a:cs typeface="+mn-cs"/>
      </a:defRPr>
    </a:lvl3pPr>
    <a:lvl4pPr marL="1371600" algn="l" defTabSz="914400" rtl="0" eaLnBrk="1" latinLnBrk="0" hangingPunct="1">
      <a:lnSpc>
        <a:spcPct val="90000"/>
      </a:lnSpc>
      <a:spcBef>
        <a:spcPts val="600"/>
      </a:spcBef>
      <a:defRPr sz="1200" kern="1200">
        <a:solidFill>
          <a:schemeClr val="tx1"/>
        </a:solidFill>
        <a:latin typeface="Arial Narrow" pitchFamily="34" charset="0"/>
        <a:ea typeface="+mn-ea"/>
        <a:cs typeface="+mn-cs"/>
      </a:defRPr>
    </a:lvl4pPr>
    <a:lvl5pPr marL="1828800" algn="l" defTabSz="914400" rtl="0" eaLnBrk="1" latinLnBrk="0" hangingPunct="1">
      <a:lnSpc>
        <a:spcPct val="90000"/>
      </a:lnSpc>
      <a:spcBef>
        <a:spcPts val="600"/>
      </a:spcBef>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defTabSz="948360">
              <a:defRPr/>
            </a:pPr>
            <a:r>
              <a:rPr lang="en-US" dirty="0"/>
              <a:t>Welcome. I’m pleased to be with you today to introduce Pacific Index Edge, a deferred, fixed indexed annuity</a:t>
            </a:r>
            <a:r>
              <a:rPr lang="en-US" baseline="0" dirty="0"/>
              <a:t> from Pacific Life. </a:t>
            </a:r>
            <a:endParaRPr lang="en-US" dirty="0"/>
          </a:p>
          <a:p>
            <a:endParaRPr lang="en-US" dirty="0"/>
          </a:p>
        </p:txBody>
      </p:sp>
      <p:sp>
        <p:nvSpPr>
          <p:cNvPr id="5" name="Slide Number Placeholder 4"/>
          <p:cNvSpPr>
            <a:spLocks noGrp="1"/>
          </p:cNvSpPr>
          <p:nvPr>
            <p:ph type="sldNum" sz="quarter" idx="11"/>
          </p:nvPr>
        </p:nvSpPr>
        <p:spPr/>
        <p:txBody>
          <a:bodyPr/>
          <a:lstStyle/>
          <a:p>
            <a:fld id="{778967DD-A84D-4D49-86D9-234855CD897A}" type="slidenum">
              <a:rPr lang="en-US" smtClean="0"/>
              <a:pPr/>
              <a:t>1</a:t>
            </a:fld>
            <a:endParaRPr lang="en-US" dirty="0"/>
          </a:p>
        </p:txBody>
      </p:sp>
      <p:sp>
        <p:nvSpPr>
          <p:cNvPr id="9" name="Slide Image Placeholder 8"/>
          <p:cNvSpPr>
            <a:spLocks noGrp="1" noRot="1" noChangeAspect="1"/>
          </p:cNvSpPr>
          <p:nvPr>
            <p:ph type="sldImg"/>
          </p:nvPr>
        </p:nvSpPr>
        <p:spPr>
          <a:xfrm>
            <a:off x="1381125" y="212725"/>
            <a:ext cx="4554538" cy="3416300"/>
          </a:xfrm>
        </p:spPr>
      </p:sp>
    </p:spTree>
    <p:extLst>
      <p:ext uri="{BB962C8B-B14F-4D97-AF65-F5344CB8AC3E}">
        <p14:creationId xmlns:p14="http://schemas.microsoft.com/office/powerpoint/2010/main" val="465059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Pacific Index Edge offers a variety of Interest-Crediting Options to </a:t>
            </a:r>
            <a:r>
              <a:rPr lang="en-US" baseline="0" dirty="0"/>
              <a:t>earn interest on your contract. You </a:t>
            </a:r>
            <a:r>
              <a:rPr lang="en-US" dirty="0"/>
              <a:t>can choose to allocate your entire purchase payment to one option, or allocate</a:t>
            </a:r>
            <a:r>
              <a:rPr lang="en-US" baseline="0" dirty="0"/>
              <a:t> </a:t>
            </a:r>
            <a:r>
              <a:rPr lang="en-US" dirty="0"/>
              <a:t>to many different options, as a way to diversify how and when you earn interest. At the end of each contract year, you</a:t>
            </a:r>
            <a:r>
              <a:rPr lang="en-US" baseline="0" dirty="0"/>
              <a:t> may reallocate the options if you choose. </a:t>
            </a:r>
            <a:endParaRPr lang="en-US" dirty="0"/>
          </a:p>
          <a:p>
            <a:r>
              <a:rPr lang="en-US" dirty="0"/>
              <a:t>The first option is the Fixed Account Option. This option functions like a fixed annuity and will earn a guaranteed interest rate for one year. This rate will never be less than the</a:t>
            </a:r>
            <a:r>
              <a:rPr lang="en-US" baseline="0" dirty="0"/>
              <a:t> </a:t>
            </a:r>
            <a:r>
              <a:rPr lang="en-US" dirty="0"/>
              <a:t>minimum guaranteed rate stated in the contract. The rate is credited on a daily basis and compounds over one year to the annual rate.</a:t>
            </a:r>
          </a:p>
          <a:p>
            <a:r>
              <a:rPr lang="en-US" dirty="0"/>
              <a:t>If you would like higher growth potential, you may choose to allocate the purchase payment to one or a combination of Index-Linked Options. There are 1-year options based on the S&amp;P 500</a:t>
            </a:r>
            <a:r>
              <a:rPr lang="en-US" baseline="30000" dirty="0"/>
              <a:t>®  </a:t>
            </a:r>
            <a:r>
              <a:rPr lang="en-US" baseline="0" dirty="0"/>
              <a:t>index and the BlackRock Endura</a:t>
            </a:r>
            <a:r>
              <a:rPr lang="en-US" baseline="30000" dirty="0"/>
              <a:t>®</a:t>
            </a:r>
            <a:r>
              <a:rPr lang="en-US" baseline="0" dirty="0"/>
              <a:t> Index. We will talk more about these options and how they credit interest a little later in the presentation. </a:t>
            </a:r>
          </a:p>
          <a:p>
            <a:r>
              <a:rPr lang="en-US" dirty="0"/>
              <a:t>It should be noted that indexes</a:t>
            </a:r>
            <a:r>
              <a:rPr lang="en-US" baseline="0" dirty="0"/>
              <a:t> are not available for direct investment, and</a:t>
            </a:r>
            <a:r>
              <a:rPr lang="en-US" dirty="0"/>
              <a:t> the S&amp;P 500</a:t>
            </a:r>
            <a:r>
              <a:rPr lang="en-US" baseline="30000" dirty="0"/>
              <a:t>®</a:t>
            </a:r>
            <a:r>
              <a:rPr lang="en-US" dirty="0"/>
              <a:t> index performance does not include the reinvestment of dividends.</a:t>
            </a:r>
          </a:p>
          <a:p>
            <a:r>
              <a:rPr lang="en-US" dirty="0"/>
              <a:t>Also note that additional cash purchase payments are permitted within the first 60 days of contract issue, up to a maximum of $100,000. Interest will be credited proportionately based on the index return from the time the additional purchase payment is received to the end of the index term. This period may be less than the time frames listed on the slide. Interest is based on the index prices at the time the subsequent purchase payment is received. </a:t>
            </a:r>
          </a:p>
          <a:p>
            <a:endParaRPr lang="en-US" dirty="0"/>
          </a:p>
          <a:p>
            <a:pPr defTabSz="914266">
              <a:defRPr/>
            </a:pPr>
            <a:r>
              <a:rPr lang="en-US" baseline="30000" dirty="0"/>
              <a:t>1</a:t>
            </a:r>
            <a:r>
              <a:rPr lang="en-US" dirty="0"/>
              <a:t>The BlackRock </a:t>
            </a:r>
            <a:r>
              <a:rPr lang="en-US" dirty="0" err="1"/>
              <a:t>iBLD</a:t>
            </a:r>
            <a:r>
              <a:rPr lang="en-US" dirty="0"/>
              <a:t> Endura</a:t>
            </a:r>
            <a:r>
              <a:rPr lang="en-US" baseline="30000" dirty="0"/>
              <a:t>®</a:t>
            </a:r>
            <a:r>
              <a:rPr lang="en-US" dirty="0"/>
              <a:t> VC 5.5 ER Index is referred to as the BlackRock Endura</a:t>
            </a:r>
            <a:r>
              <a:rPr lang="en-US" baseline="30000" dirty="0"/>
              <a:t>®</a:t>
            </a:r>
            <a:r>
              <a:rPr lang="en-US" dirty="0"/>
              <a:t> Index for ease of reference. </a:t>
            </a:r>
            <a:endParaRPr lang="en-US" sz="1300" dirty="0"/>
          </a:p>
          <a:p>
            <a:endParaRPr lang="en-US" dirty="0"/>
          </a:p>
          <a:p>
            <a:endParaRPr lang="en-US" dirty="0"/>
          </a:p>
        </p:txBody>
      </p:sp>
      <p:sp>
        <p:nvSpPr>
          <p:cNvPr id="9" name="Slide Image Placeholder 8"/>
          <p:cNvSpPr>
            <a:spLocks noGrp="1" noRot="1" noChangeAspect="1"/>
          </p:cNvSpPr>
          <p:nvPr>
            <p:ph type="sldImg"/>
          </p:nvPr>
        </p:nvSpPr>
        <p:spPr/>
      </p:sp>
      <p:sp>
        <p:nvSpPr>
          <p:cNvPr id="6" name="Slide Number Placeholder 5"/>
          <p:cNvSpPr>
            <a:spLocks noGrp="1"/>
          </p:cNvSpPr>
          <p:nvPr>
            <p:ph type="sldNum" sz="quarter" idx="10"/>
          </p:nvPr>
        </p:nvSpPr>
        <p:spPr/>
        <p:txBody>
          <a:bodyPr/>
          <a:lstStyle/>
          <a:p>
            <a:fld id="{8FA5A78A-638E-441D-ADC4-09A6D8FBD1B5}" type="slidenum">
              <a:rPr lang="en-US" smtClean="0"/>
              <a:pPr/>
              <a:t>10</a:t>
            </a:fld>
            <a:endParaRPr lang="en-US" dirty="0"/>
          </a:p>
        </p:txBody>
      </p:sp>
    </p:spTree>
    <p:extLst>
      <p:ext uri="{BB962C8B-B14F-4D97-AF65-F5344CB8AC3E}">
        <p14:creationId xmlns:p14="http://schemas.microsoft.com/office/powerpoint/2010/main" val="342565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defTabSz="948360">
              <a:defRPr/>
            </a:pPr>
            <a:r>
              <a:rPr lang="en-US" dirty="0"/>
              <a:t>This chart will help demonstrate</a:t>
            </a:r>
            <a:r>
              <a:rPr lang="en-US" baseline="0" dirty="0"/>
              <a:t> what happens to the contract based on the index price return. </a:t>
            </a:r>
            <a:r>
              <a:rPr lang="en-US" sz="1200" b="0" i="0" kern="1200" dirty="0">
                <a:solidFill>
                  <a:schemeClr val="tx1"/>
                </a:solidFill>
                <a:effectLst/>
                <a:latin typeface="Arial Narrow" pitchFamily="34" charset="0"/>
                <a:ea typeface="+mn-ea"/>
                <a:cs typeface="+mn-cs"/>
              </a:rPr>
              <a:t>The basic premise is: </a:t>
            </a:r>
            <a:r>
              <a:rPr lang="en-US" baseline="0" dirty="0"/>
              <a:t>During each contract year, if the performance of the chosen index is positive, the contract may earn interest. If it’s negative, no interest is credited, and there is no loss of contract value. </a:t>
            </a:r>
            <a:r>
              <a:rPr lang="en-US" sz="1200" b="0" i="0" kern="1200" dirty="0">
                <a:solidFill>
                  <a:schemeClr val="tx1"/>
                </a:solidFill>
                <a:effectLst/>
                <a:latin typeface="Arial Narrow" pitchFamily="34" charset="0"/>
                <a:ea typeface="+mn-ea"/>
                <a:cs typeface="+mn-cs"/>
              </a:rPr>
              <a:t>In some cases, you may also have the opportunity to earn interest if the index return is flat. We will discuss this further later in the presentation.</a:t>
            </a:r>
            <a:endParaRPr lang="en-US" baseline="0" dirty="0"/>
          </a:p>
        </p:txBody>
      </p:sp>
      <p:sp>
        <p:nvSpPr>
          <p:cNvPr id="6" name="Slide Number Placeholder 5"/>
          <p:cNvSpPr>
            <a:spLocks noGrp="1"/>
          </p:cNvSpPr>
          <p:nvPr>
            <p:ph type="sldNum" sz="quarter" idx="10"/>
          </p:nvPr>
        </p:nvSpPr>
        <p:spPr/>
        <p:txBody>
          <a:bodyPr/>
          <a:lstStyle/>
          <a:p>
            <a:fld id="{8FA5A78A-638E-441D-ADC4-09A6D8FBD1B5}" type="slidenum">
              <a:rPr lang="en-US" smtClean="0"/>
              <a:pPr/>
              <a:t>11</a:t>
            </a:fld>
            <a:endParaRPr lang="en-US" dirty="0"/>
          </a:p>
        </p:txBody>
      </p:sp>
      <p:sp>
        <p:nvSpPr>
          <p:cNvPr id="8" name="Slide Image Placeholder 7"/>
          <p:cNvSpPr>
            <a:spLocks noGrp="1" noRot="1" noChangeAspect="1"/>
          </p:cNvSpPr>
          <p:nvPr>
            <p:ph type="sldImg"/>
          </p:nvPr>
        </p:nvSpPr>
        <p:spPr/>
      </p:sp>
    </p:spTree>
    <p:extLst>
      <p:ext uri="{BB962C8B-B14F-4D97-AF65-F5344CB8AC3E}">
        <p14:creationId xmlns:p14="http://schemas.microsoft.com/office/powerpoint/2010/main" val="1902629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Let’s start</a:t>
            </a:r>
            <a:r>
              <a:rPr lang="en-US" baseline="0" dirty="0"/>
              <a:t> with t</a:t>
            </a:r>
            <a:r>
              <a:rPr lang="en-US" dirty="0"/>
              <a:t>he</a:t>
            </a:r>
            <a:r>
              <a:rPr lang="en-US" baseline="0" dirty="0"/>
              <a:t> </a:t>
            </a:r>
            <a:r>
              <a:rPr lang="en-US" dirty="0"/>
              <a:t>Point-to-Point with Cap method. With</a:t>
            </a:r>
            <a:r>
              <a:rPr lang="en-US" baseline="0" dirty="0"/>
              <a:t> this method, t</a:t>
            </a:r>
            <a:r>
              <a:rPr lang="en-US" dirty="0"/>
              <a:t>he contract earns interest </a:t>
            </a:r>
            <a:r>
              <a:rPr lang="en-US" u="none" dirty="0"/>
              <a:t>equal</a:t>
            </a:r>
            <a:r>
              <a:rPr lang="en-US" baseline="0" dirty="0"/>
              <a:t> to the total index return</a:t>
            </a:r>
            <a:r>
              <a:rPr lang="en-US" dirty="0"/>
              <a:t>, up to a specified “cap” or maximum. The cap is set at contract issue and is guarantee</a:t>
            </a:r>
            <a:r>
              <a:rPr lang="en-US" baseline="0" dirty="0"/>
              <a:t>d for the length of the index term. The index term is one year for this option.</a:t>
            </a:r>
            <a:endParaRPr lang="en-US" dirty="0"/>
          </a:p>
          <a:p>
            <a:r>
              <a:rPr lang="en-US" dirty="0"/>
              <a:t>In the example, the index increases 12% during an index term, and the cap is 4.5%. Interest credited</a:t>
            </a:r>
            <a:r>
              <a:rPr lang="en-US" baseline="0" dirty="0"/>
              <a:t> to the account during that term would equal 4.5%.</a:t>
            </a:r>
          </a:p>
          <a:p>
            <a:r>
              <a:rPr lang="en-US" baseline="0" dirty="0"/>
              <a:t>During the next index term, let’s say the index increases 2.5%. Now, interest credited to the contract is also 2.5%.</a:t>
            </a:r>
          </a:p>
          <a:p>
            <a:r>
              <a:rPr lang="en-US" dirty="0"/>
              <a:t>It is important to note that the “participation rate” for this method is always 100%,</a:t>
            </a:r>
            <a:r>
              <a:rPr lang="en-US" baseline="0" dirty="0"/>
              <a:t> which means </a:t>
            </a:r>
            <a:r>
              <a:rPr lang="en-US" dirty="0"/>
              <a:t>the entire index return (up to the cap) will be credited to the contract, rather than just a percentage of the return. I will explain what a participation rate is in further detail on the next slide.</a:t>
            </a:r>
          </a:p>
        </p:txBody>
      </p:sp>
      <p:sp>
        <p:nvSpPr>
          <p:cNvPr id="6" name="Slide Number Placeholder 5"/>
          <p:cNvSpPr>
            <a:spLocks noGrp="1"/>
          </p:cNvSpPr>
          <p:nvPr>
            <p:ph type="sldNum" sz="quarter" idx="10"/>
          </p:nvPr>
        </p:nvSpPr>
        <p:spPr/>
        <p:txBody>
          <a:bodyPr/>
          <a:lstStyle/>
          <a:p>
            <a:fld id="{8FA5A78A-638E-441D-ADC4-09A6D8FBD1B5}" type="slidenum">
              <a:rPr lang="en-US" smtClean="0"/>
              <a:pPr/>
              <a:t>12</a:t>
            </a:fld>
            <a:endParaRPr lang="en-US" dirty="0"/>
          </a:p>
        </p:txBody>
      </p:sp>
      <p:sp>
        <p:nvSpPr>
          <p:cNvPr id="8" name="Slide Image Placeholder 7"/>
          <p:cNvSpPr>
            <a:spLocks noGrp="1" noRot="1" noChangeAspect="1"/>
          </p:cNvSpPr>
          <p:nvPr>
            <p:ph type="sldImg"/>
          </p:nvPr>
        </p:nvSpPr>
        <p:spPr/>
      </p:sp>
    </p:spTree>
    <p:extLst>
      <p:ext uri="{BB962C8B-B14F-4D97-AF65-F5344CB8AC3E}">
        <p14:creationId xmlns:p14="http://schemas.microsoft.com/office/powerpoint/2010/main" val="2760054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Now, let’s take a look at </a:t>
            </a:r>
            <a:r>
              <a:rPr lang="en-US" baseline="0" dirty="0"/>
              <a:t>the Participation Rate with Spread method. The amount of interest earned will equal a</a:t>
            </a:r>
            <a:r>
              <a:rPr lang="en-US" dirty="0"/>
              <a:t> </a:t>
            </a:r>
            <a:r>
              <a:rPr lang="en-US" u="sng" dirty="0"/>
              <a:t>percentage</a:t>
            </a:r>
            <a:r>
              <a:rPr lang="en-US" dirty="0"/>
              <a:t> of the index</a:t>
            </a:r>
            <a:r>
              <a:rPr lang="en-US" baseline="0" dirty="0"/>
              <a:t> </a:t>
            </a:r>
            <a:r>
              <a:rPr lang="en-US" dirty="0"/>
              <a:t>return and will be adjusted</a:t>
            </a:r>
            <a:r>
              <a:rPr lang="en-US" baseline="0" dirty="0"/>
              <a:t> by </a:t>
            </a:r>
            <a:r>
              <a:rPr lang="en-US" dirty="0"/>
              <a:t>a spread. A spread is an amount deducted after the</a:t>
            </a:r>
            <a:r>
              <a:rPr lang="en-US" baseline="0" dirty="0"/>
              <a:t> participation rate is multiplied by the index return. </a:t>
            </a:r>
          </a:p>
          <a:p>
            <a:r>
              <a:rPr lang="en-US" baseline="0" dirty="0"/>
              <a:t>The participation rate and spread are set at contract issue and guaranteed for the length of the index term.  The index term is one year for this option. </a:t>
            </a:r>
          </a:p>
          <a:p>
            <a:r>
              <a:rPr lang="en-US" dirty="0"/>
              <a:t>In our hypothetical examples</a:t>
            </a:r>
            <a:r>
              <a:rPr lang="en-US" baseline="0" dirty="0"/>
              <a:t>, we’ll assume two different </a:t>
            </a:r>
            <a:r>
              <a:rPr lang="en-US" dirty="0"/>
              <a:t>index returns, 12% and 2.5%.  We also assume the contract specifies a 60% participation</a:t>
            </a:r>
            <a:r>
              <a:rPr lang="en-US" baseline="0" dirty="0"/>
              <a:t> rate and a 2% spread. To determine interest credited, the index return would first be multiplied by the participation rate. Here, you can see the result is 7.2% for the 12% index</a:t>
            </a:r>
            <a:r>
              <a:rPr lang="en-US" dirty="0"/>
              <a:t> return and 1.5% for the 2.5% return</a:t>
            </a:r>
            <a:r>
              <a:rPr lang="en-US" baseline="0" dirty="0"/>
              <a:t>. That result would then be adjusted by the spread, and the </a:t>
            </a:r>
            <a:r>
              <a:rPr lang="en-US" dirty="0"/>
              <a:t>final interest credited</a:t>
            </a:r>
            <a:r>
              <a:rPr lang="en-US" baseline="0" dirty="0"/>
              <a:t> to the contract would be 5.2% in our first example. Because there</a:t>
            </a:r>
            <a:r>
              <a:rPr lang="en-US" dirty="0"/>
              <a:t> is no loss in a fixed indexed annuity, the 2.5% return offered a 0% credit to the contract in the second example</a:t>
            </a:r>
            <a:r>
              <a:rPr lang="en-US" baseline="0" dirty="0"/>
              <a:t>.</a:t>
            </a:r>
            <a:endParaRPr lang="en-US" dirty="0"/>
          </a:p>
          <a:p>
            <a:endParaRPr lang="en-US" dirty="0"/>
          </a:p>
        </p:txBody>
      </p:sp>
      <p:sp>
        <p:nvSpPr>
          <p:cNvPr id="9" name="Slide Image Placeholder 8"/>
          <p:cNvSpPr>
            <a:spLocks noGrp="1" noRot="1" noChangeAspect="1"/>
          </p:cNvSpPr>
          <p:nvPr>
            <p:ph type="sldImg"/>
          </p:nvPr>
        </p:nvSpPr>
        <p:spPr/>
      </p:sp>
      <p:sp>
        <p:nvSpPr>
          <p:cNvPr id="6" name="Slide Number Placeholder 5"/>
          <p:cNvSpPr>
            <a:spLocks noGrp="1"/>
          </p:cNvSpPr>
          <p:nvPr>
            <p:ph type="sldNum" sz="quarter" idx="10"/>
          </p:nvPr>
        </p:nvSpPr>
        <p:spPr/>
        <p:txBody>
          <a:bodyPr/>
          <a:lstStyle/>
          <a:p>
            <a:fld id="{8FA5A78A-638E-441D-ADC4-09A6D8FBD1B5}" type="slidenum">
              <a:rPr lang="en-US" smtClean="0"/>
              <a:pPr/>
              <a:t>13</a:t>
            </a:fld>
            <a:endParaRPr lang="en-US" dirty="0"/>
          </a:p>
        </p:txBody>
      </p:sp>
    </p:spTree>
    <p:extLst>
      <p:ext uri="{BB962C8B-B14F-4D97-AF65-F5344CB8AC3E}">
        <p14:creationId xmlns:p14="http://schemas.microsoft.com/office/powerpoint/2010/main" val="437864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Let’s take a look at </a:t>
            </a:r>
            <a:r>
              <a:rPr lang="en-US" baseline="0" dirty="0"/>
              <a:t>the Performance-Triggered Index Option. </a:t>
            </a:r>
            <a:r>
              <a:rPr lang="en-US" sz="1200" b="0" i="0" kern="1200" dirty="0">
                <a:solidFill>
                  <a:schemeClr val="tx1"/>
                </a:solidFill>
                <a:effectLst/>
                <a:latin typeface="Arial Narrow" pitchFamily="34" charset="0"/>
                <a:ea typeface="+mn-ea"/>
                <a:cs typeface="+mn-cs"/>
              </a:rPr>
              <a:t>With this option, when the index return is flat or positive, a declared, fixed interest rate is credited to your contract at the end of each contract year. If the index return is negative, the contract value remains the same an will not have a loss. The interest rate is declared when the contract is issued and guaranteed for one contract year.</a:t>
            </a:r>
          </a:p>
          <a:p>
            <a:endParaRPr lang="en-US" dirty="0"/>
          </a:p>
          <a:p>
            <a:r>
              <a:rPr lang="en-US" dirty="0"/>
              <a:t>In the example, the index increases 12% during an index term, and the declared interest rate is 4%. Interest credited</a:t>
            </a:r>
            <a:r>
              <a:rPr lang="en-US" baseline="0" dirty="0"/>
              <a:t> to the account during that term would equal 4%.</a:t>
            </a:r>
          </a:p>
          <a:p>
            <a:r>
              <a:rPr lang="en-US" baseline="0" dirty="0"/>
              <a:t>During the next index term, let’s say the index increases 2.5%. The interest credited to the contract would be 4%.</a:t>
            </a:r>
          </a:p>
        </p:txBody>
      </p:sp>
      <p:sp>
        <p:nvSpPr>
          <p:cNvPr id="9" name="Slide Image Placeholder 8"/>
          <p:cNvSpPr>
            <a:spLocks noGrp="1" noRot="1" noChangeAspect="1"/>
          </p:cNvSpPr>
          <p:nvPr>
            <p:ph type="sldImg"/>
          </p:nvPr>
        </p:nvSpPr>
        <p:spPr/>
      </p:sp>
      <p:sp>
        <p:nvSpPr>
          <p:cNvPr id="6" name="Slide Number Placeholder 5"/>
          <p:cNvSpPr>
            <a:spLocks noGrp="1"/>
          </p:cNvSpPr>
          <p:nvPr>
            <p:ph type="sldNum" sz="quarter" idx="10"/>
          </p:nvPr>
        </p:nvSpPr>
        <p:spPr/>
        <p:txBody>
          <a:bodyPr/>
          <a:lstStyle/>
          <a:p>
            <a:fld id="{8FA5A78A-638E-441D-ADC4-09A6D8FBD1B5}" type="slidenum">
              <a:rPr lang="en-US" smtClean="0"/>
              <a:pPr/>
              <a:t>14</a:t>
            </a:fld>
            <a:endParaRPr lang="en-US" dirty="0"/>
          </a:p>
        </p:txBody>
      </p:sp>
    </p:spTree>
    <p:extLst>
      <p:ext uri="{BB962C8B-B14F-4D97-AF65-F5344CB8AC3E}">
        <p14:creationId xmlns:p14="http://schemas.microsoft.com/office/powerpoint/2010/main" val="2105070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Finally,</a:t>
            </a:r>
            <a:r>
              <a:rPr lang="en-US" baseline="0" dirty="0"/>
              <a:t> </a:t>
            </a:r>
            <a:r>
              <a:rPr lang="en-US" dirty="0"/>
              <a:t>let’s look at </a:t>
            </a:r>
            <a:r>
              <a:rPr lang="en-US" baseline="0" dirty="0"/>
              <a:t>the Point-to-Point with Spread method. </a:t>
            </a:r>
            <a:r>
              <a:rPr lang="en-US" dirty="0"/>
              <a:t>At the end of each contract year, 100% of a positive index return minus a spread will be credited to the contract. The s</a:t>
            </a:r>
            <a:r>
              <a:rPr lang="en-US" baseline="0" dirty="0"/>
              <a:t>pread is set at contract issue and guaranteed for one contract year.  </a:t>
            </a:r>
            <a:r>
              <a:rPr lang="en-US" dirty="0"/>
              <a:t>In the </a:t>
            </a:r>
            <a:r>
              <a:rPr lang="en-US" baseline="0" dirty="0"/>
              <a:t>hypothetical example, we’ll continue with the assumption that the </a:t>
            </a:r>
            <a:r>
              <a:rPr lang="en-US" dirty="0"/>
              <a:t>index rises 8%. We’ll also assume the contract specifies a 2</a:t>
            </a:r>
            <a:r>
              <a:rPr lang="en-US" baseline="0" dirty="0"/>
              <a:t>% spread. You would receive 100% of the index return, minus the spread, and the contract would be credited with 6%. </a:t>
            </a:r>
          </a:p>
          <a:p>
            <a:endParaRPr lang="en-US" baseline="0" dirty="0"/>
          </a:p>
          <a:p>
            <a:r>
              <a:rPr lang="en-US" baseline="0" dirty="0"/>
              <a:t>Let’s learn more about the </a:t>
            </a:r>
            <a:r>
              <a:rPr lang="en-US" sz="1200" b="0" i="0" kern="1200" dirty="0">
                <a:solidFill>
                  <a:schemeClr val="tx1"/>
                </a:solidFill>
                <a:effectLst/>
                <a:latin typeface="Arial Narrow" pitchFamily="34" charset="0"/>
                <a:ea typeface="+mn-ea"/>
                <a:cs typeface="+mn-cs"/>
              </a:rPr>
              <a:t>BlackRock Endura</a:t>
            </a:r>
            <a:r>
              <a:rPr lang="en-US" sz="1200" b="0" i="0" kern="1200" baseline="30000" dirty="0">
                <a:solidFill>
                  <a:schemeClr val="tx1"/>
                </a:solidFill>
                <a:effectLst/>
                <a:latin typeface="Arial Narrow" pitchFamily="34" charset="0"/>
                <a:ea typeface="+mn-ea"/>
                <a:cs typeface="+mn-cs"/>
              </a:rPr>
              <a:t>® </a:t>
            </a:r>
            <a:r>
              <a:rPr lang="en-US" sz="1200" b="0" i="0" kern="1200" dirty="0">
                <a:solidFill>
                  <a:schemeClr val="tx1"/>
                </a:solidFill>
                <a:effectLst/>
                <a:latin typeface="Arial Narrow" pitchFamily="34" charset="0"/>
                <a:ea typeface="+mn-ea"/>
                <a:cs typeface="+mn-cs"/>
              </a:rPr>
              <a:t>Index. </a:t>
            </a:r>
          </a:p>
        </p:txBody>
      </p:sp>
      <p:sp>
        <p:nvSpPr>
          <p:cNvPr id="9" name="Slide Image Placeholder 8"/>
          <p:cNvSpPr>
            <a:spLocks noGrp="1" noRot="1" noChangeAspect="1"/>
          </p:cNvSpPr>
          <p:nvPr>
            <p:ph type="sldImg"/>
          </p:nvPr>
        </p:nvSpPr>
        <p:spPr/>
      </p:sp>
      <p:sp>
        <p:nvSpPr>
          <p:cNvPr id="6" name="Slide Number Placeholder 5"/>
          <p:cNvSpPr>
            <a:spLocks noGrp="1"/>
          </p:cNvSpPr>
          <p:nvPr>
            <p:ph type="sldNum" sz="quarter" idx="10"/>
          </p:nvPr>
        </p:nvSpPr>
        <p:spPr/>
        <p:txBody>
          <a:bodyPr/>
          <a:lstStyle/>
          <a:p>
            <a:fld id="{8FA5A78A-638E-441D-ADC4-09A6D8FBD1B5}" type="slidenum">
              <a:rPr lang="en-US" smtClean="0"/>
              <a:pPr/>
              <a:t>15</a:t>
            </a:fld>
            <a:endParaRPr lang="en-US" dirty="0"/>
          </a:p>
        </p:txBody>
      </p:sp>
    </p:spTree>
    <p:extLst>
      <p:ext uri="{BB962C8B-B14F-4D97-AF65-F5344CB8AC3E}">
        <p14:creationId xmlns:p14="http://schemas.microsoft.com/office/powerpoint/2010/main" val="437864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BlackRock Endura</a:t>
            </a:r>
            <a:r>
              <a:rPr lang="en-US" baseline="30000" dirty="0"/>
              <a:t>®</a:t>
            </a:r>
            <a:r>
              <a:rPr lang="en-US" dirty="0"/>
              <a:t> Index was incepted </a:t>
            </a:r>
            <a:r>
              <a:rPr lang="en-US" baseline="0" dirty="0"/>
              <a:t>on June 15, 2016. </a:t>
            </a:r>
          </a:p>
          <a:p>
            <a:pPr marL="171425" indent="-171425">
              <a:buFont typeface="Arial" panose="020B0604020202020204" pitchFamily="34" charset="0"/>
              <a:buChar char="•"/>
            </a:pPr>
            <a:r>
              <a:rPr lang="en-US" dirty="0"/>
              <a:t>Composed of U.S. equities that seek to have lower volatility compared to the broader U.S. equity market and uses short-term U.S. Treasury bonds to lessen downside risk. </a:t>
            </a:r>
          </a:p>
          <a:p>
            <a:pPr marL="171425" indent="-171425">
              <a:buFont typeface="Arial" panose="020B0604020202020204" pitchFamily="34" charset="0"/>
              <a:buChar char="•"/>
            </a:pPr>
            <a:r>
              <a:rPr lang="en-US" dirty="0"/>
              <a:t>The index seeks to provide the potential for more consistent returns than a traditional stock index and may help reduce losses during declining markets while still experiencing gains during rising markets.</a:t>
            </a:r>
          </a:p>
          <a:p>
            <a:pPr marL="171425" indent="-171425">
              <a:buFont typeface="Arial" panose="020B0604020202020204" pitchFamily="34" charset="0"/>
              <a:buChar char="•"/>
            </a:pPr>
            <a:r>
              <a:rPr lang="en-US" dirty="0"/>
              <a:t>The index consists of two iShares</a:t>
            </a:r>
            <a:r>
              <a:rPr lang="en-US" baseline="30000" dirty="0"/>
              <a:t>®</a:t>
            </a:r>
            <a:r>
              <a:rPr lang="en-US" dirty="0"/>
              <a:t> exchange-traded funds (ETFs) and cash.</a:t>
            </a:r>
          </a:p>
          <a:p>
            <a:pPr marL="171425" indent="-171425">
              <a:buFont typeface="Arial" panose="020B0604020202020204" pitchFamily="34" charset="0"/>
              <a:buChar char="•"/>
            </a:pPr>
            <a:r>
              <a:rPr lang="en-US" dirty="0"/>
              <a:t>For more information, see the microsite</a:t>
            </a:r>
            <a:r>
              <a:rPr lang="en-US" baseline="0" dirty="0"/>
              <a:t> for the </a:t>
            </a:r>
            <a:r>
              <a:rPr lang="en-US" dirty="0"/>
              <a:t>BlackRock Endura</a:t>
            </a:r>
            <a:r>
              <a:rPr lang="en-US" baseline="30000" dirty="0"/>
              <a:t>®</a:t>
            </a:r>
            <a:r>
              <a:rPr lang="en-US" dirty="0"/>
              <a:t> Index. </a:t>
            </a:r>
          </a:p>
          <a:p>
            <a:pPr>
              <a:buFont typeface="Arial" pitchFamily="34" charset="0"/>
              <a:buChar char="•"/>
            </a:pPr>
            <a:endParaRPr lang="en-US" dirty="0"/>
          </a:p>
        </p:txBody>
      </p:sp>
      <p:sp>
        <p:nvSpPr>
          <p:cNvPr id="9" name="Slide Image Placeholder 8"/>
          <p:cNvSpPr>
            <a:spLocks noGrp="1" noRot="1" noChangeAspect="1"/>
          </p:cNvSpPr>
          <p:nvPr>
            <p:ph type="sldImg"/>
          </p:nvPr>
        </p:nvSpPr>
        <p:spPr/>
      </p:sp>
      <p:sp>
        <p:nvSpPr>
          <p:cNvPr id="6" name="Slide Number Placeholder 5"/>
          <p:cNvSpPr>
            <a:spLocks noGrp="1"/>
          </p:cNvSpPr>
          <p:nvPr>
            <p:ph type="sldNum" sz="quarter" idx="10"/>
          </p:nvPr>
        </p:nvSpPr>
        <p:spPr/>
        <p:txBody>
          <a:bodyPr/>
          <a:lstStyle/>
          <a:p>
            <a:fld id="{8FA5A78A-638E-441D-ADC4-09A6D8FBD1B5}" type="slidenum">
              <a:rPr lang="en-US" smtClean="0"/>
              <a:pPr/>
              <a:t>16</a:t>
            </a:fld>
            <a:endParaRPr lang="en-US" dirty="0"/>
          </a:p>
        </p:txBody>
      </p:sp>
    </p:spTree>
    <p:extLst>
      <p:ext uri="{BB962C8B-B14F-4D97-AF65-F5344CB8AC3E}">
        <p14:creationId xmlns:p14="http://schemas.microsoft.com/office/powerpoint/2010/main" val="3994014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It should be noted that there is no simple answer to the question, “Which option is best?” It depends on how markets perform. </a:t>
            </a:r>
          </a:p>
          <a:p>
            <a:pPr marL="171425" marR="0" lvl="0" indent="-171425"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dirty="0"/>
              <a:t>Participation Rate with Spread methods typically earn more interest when index returns are higher.</a:t>
            </a:r>
          </a:p>
          <a:p>
            <a:pPr marL="171425" indent="-171425">
              <a:buFont typeface="Arial" panose="020B0604020202020204" pitchFamily="34" charset="0"/>
              <a:buChar char="•"/>
            </a:pPr>
            <a:r>
              <a:rPr lang="en-US" dirty="0"/>
              <a:t>Point-to-Point with Cap methods typically earn more interest when index returns are more modest.</a:t>
            </a:r>
          </a:p>
          <a:p>
            <a:pPr marL="171425" indent="-171425">
              <a:buFont typeface="Arial" panose="020B0604020202020204" pitchFamily="34" charset="0"/>
              <a:buChar char="•"/>
            </a:pPr>
            <a:r>
              <a:rPr lang="en-US" dirty="0"/>
              <a:t>Performance-Triggered Index Option methods earn a consistent interest rate when index returns are flat or positive.</a:t>
            </a:r>
          </a:p>
          <a:p>
            <a:pPr marL="171425" indent="-171425">
              <a:buFont typeface="Arial" panose="020B0604020202020204" pitchFamily="34" charset="0"/>
              <a:buChar char="•"/>
            </a:pPr>
            <a:r>
              <a:rPr lang="en-US" dirty="0"/>
              <a:t>Point-to-Point with Spread methods may provide more steady interest growth because the BlackRock Endura</a:t>
            </a:r>
            <a:r>
              <a:rPr lang="en-US" baseline="30000" dirty="0"/>
              <a:t>®</a:t>
            </a:r>
            <a:r>
              <a:rPr lang="en-US" dirty="0"/>
              <a:t> Index is designed to control volatility.</a:t>
            </a:r>
          </a:p>
          <a:p>
            <a:endParaRPr lang="en-US" dirty="0"/>
          </a:p>
          <a:p>
            <a:endParaRPr lang="en-US" dirty="0"/>
          </a:p>
          <a:p>
            <a:endParaRPr lang="en-US" dirty="0"/>
          </a:p>
        </p:txBody>
      </p:sp>
      <p:sp>
        <p:nvSpPr>
          <p:cNvPr id="9" name="Slide Image Placeholder 8"/>
          <p:cNvSpPr>
            <a:spLocks noGrp="1" noRot="1" noChangeAspect="1"/>
          </p:cNvSpPr>
          <p:nvPr>
            <p:ph type="sldImg"/>
          </p:nvPr>
        </p:nvSpPr>
        <p:spPr/>
      </p:sp>
      <p:sp>
        <p:nvSpPr>
          <p:cNvPr id="6" name="Slide Number Placeholder 5"/>
          <p:cNvSpPr>
            <a:spLocks noGrp="1"/>
          </p:cNvSpPr>
          <p:nvPr>
            <p:ph type="sldNum" sz="quarter" idx="10"/>
          </p:nvPr>
        </p:nvSpPr>
        <p:spPr/>
        <p:txBody>
          <a:bodyPr/>
          <a:lstStyle/>
          <a:p>
            <a:fld id="{8FA5A78A-638E-441D-ADC4-09A6D8FBD1B5}" type="slidenum">
              <a:rPr lang="en-US" smtClean="0"/>
              <a:pPr/>
              <a:t>17</a:t>
            </a:fld>
            <a:endParaRPr lang="en-US" dirty="0"/>
          </a:p>
        </p:txBody>
      </p:sp>
    </p:spTree>
    <p:extLst>
      <p:ext uri="{BB962C8B-B14F-4D97-AF65-F5344CB8AC3E}">
        <p14:creationId xmlns:p14="http://schemas.microsoft.com/office/powerpoint/2010/main" val="2812459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Notes Placeholder 2"/>
          <p:cNvSpPr>
            <a:spLocks noGrp="1"/>
          </p:cNvSpPr>
          <p:nvPr>
            <p:ph type="body" idx="1"/>
          </p:nvPr>
        </p:nvSpPr>
        <p:spPr/>
        <p:txBody>
          <a:bodyPr/>
          <a:lstStyle/>
          <a:p>
            <a:r>
              <a:rPr lang="en-US" dirty="0"/>
              <a:t>Pacific Index Edge provides numerous guarantees, including a Guaranteed Minimum Surrender Value</a:t>
            </a:r>
          </a:p>
          <a:p>
            <a:r>
              <a:rPr lang="en-US" dirty="0"/>
              <a:t>(GMSV), in case your contract earns no interest.</a:t>
            </a:r>
          </a:p>
          <a:p>
            <a:pPr lvl="1">
              <a:buFont typeface="Arial" pitchFamily="34" charset="0"/>
              <a:buChar char="•"/>
            </a:pPr>
            <a:r>
              <a:rPr lang="en-US" baseline="0" dirty="0"/>
              <a:t>The GMSV is equal to 87.5% of the purchase payments (minus any withdrawals and applicable optional benefit fees), accumulated at a fixed interest rate set at contract issue.</a:t>
            </a:r>
          </a:p>
          <a:p>
            <a:pPr lvl="1">
              <a:buFont typeface="Arial" pitchFamily="34" charset="0"/>
              <a:buChar char="•"/>
            </a:pPr>
            <a:r>
              <a:rPr lang="en-US" baseline="0" dirty="0"/>
              <a:t>The GMSV is calculated at full withdrawal, death, or annuitization. </a:t>
            </a:r>
          </a:p>
          <a:p>
            <a:pPr lvl="1">
              <a:buFont typeface="Arial" pitchFamily="34" charset="0"/>
              <a:buChar char="•"/>
            </a:pPr>
            <a:r>
              <a:rPr lang="en-US" baseline="0" dirty="0"/>
              <a:t>You are guaranteed to receive either the greater of the contract value (minus applicable withdrawal charges, market value adjustment (MVA), and optional benefit charges), OR the GMSV. </a:t>
            </a:r>
          </a:p>
          <a:p>
            <a:pPr lvl="1">
              <a:buFont typeface="Arial" pitchFamily="34" charset="0"/>
              <a:buChar char="•"/>
            </a:pPr>
            <a:r>
              <a:rPr lang="en-US" baseline="0" dirty="0"/>
              <a:t>The GMSV is guaranteed for the life of the contract. </a:t>
            </a:r>
          </a:p>
          <a:p>
            <a:endParaRPr lang="en-US" baseline="0" dirty="0"/>
          </a:p>
        </p:txBody>
      </p:sp>
      <p:sp>
        <p:nvSpPr>
          <p:cNvPr id="5" name="Slide Image Placeholder 4"/>
          <p:cNvSpPr>
            <a:spLocks noGrp="1" noRot="1" noChangeAspect="1"/>
          </p:cNvSpPr>
          <p:nvPr>
            <p:ph type="sldImg"/>
          </p:nvPr>
        </p:nvSpPr>
        <p:spPr/>
      </p:sp>
      <p:sp>
        <p:nvSpPr>
          <p:cNvPr id="6" name="Slide Number Placeholder 5"/>
          <p:cNvSpPr>
            <a:spLocks noGrp="1"/>
          </p:cNvSpPr>
          <p:nvPr>
            <p:ph type="sldNum" sz="quarter" idx="10"/>
          </p:nvPr>
        </p:nvSpPr>
        <p:spPr/>
        <p:txBody>
          <a:bodyPr/>
          <a:lstStyle/>
          <a:p>
            <a:fld id="{8FA5A78A-638E-441D-ADC4-09A6D8FBD1B5}" type="slidenum">
              <a:rPr lang="en-US" smtClean="0"/>
              <a:pPr/>
              <a:t>18</a:t>
            </a:fld>
            <a:endParaRPr lang="en-US" dirty="0"/>
          </a:p>
        </p:txBody>
      </p:sp>
    </p:spTree>
    <p:extLst>
      <p:ext uri="{BB962C8B-B14F-4D97-AF65-F5344CB8AC3E}">
        <p14:creationId xmlns:p14="http://schemas.microsoft.com/office/powerpoint/2010/main" val="926727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dirty="0"/>
              <a:t>Because you can never predict the future, you still have the ability to access your money when you need it. </a:t>
            </a:r>
          </a:p>
          <a:p>
            <a:r>
              <a:rPr lang="en-US" dirty="0"/>
              <a:t>With Pacific Index Edge, withdrawals may begin as soon as 30 days after contract issue.</a:t>
            </a:r>
          </a:p>
          <a:p>
            <a:r>
              <a:rPr lang="en-US" dirty="0"/>
              <a:t>You may withdraw amounts up to 10% of the purchase payments in the first contract year, and 10% of the previous contract anniversary value during the remainder of the withdrawal charge period without a withdrawal charge or market</a:t>
            </a:r>
            <a:r>
              <a:rPr lang="en-US" baseline="0" dirty="0"/>
              <a:t> v</a:t>
            </a:r>
            <a:r>
              <a:rPr lang="en-US" dirty="0"/>
              <a:t>alue adjustment</a:t>
            </a:r>
            <a:r>
              <a:rPr lang="en-US" baseline="0" dirty="0"/>
              <a:t> (MVA)</a:t>
            </a:r>
            <a:r>
              <a:rPr lang="en-US" dirty="0"/>
              <a:t>. Please note: The MVA does not apply in all states. </a:t>
            </a:r>
          </a:p>
          <a:p>
            <a:r>
              <a:rPr lang="en-US" dirty="0"/>
              <a:t>Withdrawals will also be taken without charge for the following reasons:</a:t>
            </a:r>
          </a:p>
          <a:p>
            <a:pPr marL="177818" indent="-177818">
              <a:buFont typeface="Arial" panose="020B0604020202020204" pitchFamily="34" charset="0"/>
              <a:buChar char="•"/>
            </a:pPr>
            <a:r>
              <a:rPr lang="en-US" dirty="0"/>
              <a:t>Required minimum distributions (RMDs) if calculated by Pacific Life.</a:t>
            </a:r>
          </a:p>
          <a:p>
            <a:pPr marL="177818" indent="-177818">
              <a:buFont typeface="Arial" panose="020B0604020202020204" pitchFamily="34" charset="0"/>
              <a:buChar char="•"/>
            </a:pPr>
            <a:r>
              <a:rPr lang="en-US" dirty="0"/>
              <a:t>Withdrawals after the first contract year if you are diagnosed with a terminal illness (life expectancy of 12 months or fewer; 24 months in Kansas). Not available in California.</a:t>
            </a:r>
          </a:p>
          <a:p>
            <a:pPr marL="177799" indent="-177799">
              <a:buFont typeface="Arial" panose="020B0604020202020204" pitchFamily="34" charset="0"/>
              <a:buChar char="•"/>
            </a:pPr>
            <a:r>
              <a:rPr lang="en-US" dirty="0"/>
              <a:t>Withdrawals after the first 90 days if you are confined to an accredited facility that provides skilled nursing care and/or long-term care services for 30 days or more, and the confinement began after contract issue. Not available in Massachusetts or California.</a:t>
            </a:r>
          </a:p>
          <a:p>
            <a:pPr marL="177818" indent="-177818">
              <a:buFont typeface="Arial" panose="020B0604020202020204" pitchFamily="34" charset="0"/>
              <a:buChar char="•"/>
            </a:pPr>
            <a:r>
              <a:rPr lang="en-US" dirty="0"/>
              <a:t>Death benefit proceeds.</a:t>
            </a:r>
          </a:p>
          <a:p>
            <a:pPr marL="177818" indent="-177818">
              <a:buFont typeface="Arial" panose="020B0604020202020204" pitchFamily="34" charset="0"/>
              <a:buChar char="•"/>
            </a:pPr>
            <a:r>
              <a:rPr lang="en-US" dirty="0"/>
              <a:t>Annuity income payments (available after the first contract year; an MVA may apply).</a:t>
            </a:r>
          </a:p>
          <a:p>
            <a:r>
              <a:rPr lang="en-US" dirty="0"/>
              <a:t>There are three withdrawal charge periods for you to choose from: A 10-year option, and shorter options at five and seven years. Withdrawal charge will vary among states. Please check your product fact sheet for the withdrawal charge period applicable to your state.</a:t>
            </a:r>
          </a:p>
          <a:p>
            <a:r>
              <a:rPr lang="en-US" dirty="0"/>
              <a:t>Note:</a:t>
            </a:r>
            <a:r>
              <a:rPr lang="en-US" baseline="0" dirty="0"/>
              <a:t> For Index-Linked Options, no interest is earned or credited on amounts withdrawn prior to the end of an index term.</a:t>
            </a:r>
            <a:endParaRPr lang="en-US" dirty="0"/>
          </a:p>
          <a:p>
            <a:endParaRPr lang="en-US" dirty="0"/>
          </a:p>
          <a:p>
            <a:endParaRPr lang="en-US" dirty="0"/>
          </a:p>
        </p:txBody>
      </p:sp>
      <p:sp>
        <p:nvSpPr>
          <p:cNvPr id="9" name="Slide Image Placeholder 8"/>
          <p:cNvSpPr>
            <a:spLocks noGrp="1" noRot="1" noChangeAspect="1"/>
          </p:cNvSpPr>
          <p:nvPr>
            <p:ph type="sldImg"/>
          </p:nvPr>
        </p:nvSpPr>
        <p:spPr/>
      </p:sp>
      <p:sp>
        <p:nvSpPr>
          <p:cNvPr id="6" name="Slide Number Placeholder 5"/>
          <p:cNvSpPr>
            <a:spLocks noGrp="1"/>
          </p:cNvSpPr>
          <p:nvPr>
            <p:ph type="sldNum" sz="quarter" idx="10"/>
          </p:nvPr>
        </p:nvSpPr>
        <p:spPr/>
        <p:txBody>
          <a:bodyPr/>
          <a:lstStyle/>
          <a:p>
            <a:fld id="{8FA5A78A-638E-441D-ADC4-09A6D8FBD1B5}" type="slidenum">
              <a:rPr lang="en-US" smtClean="0"/>
              <a:pPr/>
              <a:t>19</a:t>
            </a:fld>
            <a:endParaRPr lang="en-US" dirty="0"/>
          </a:p>
        </p:txBody>
      </p:sp>
    </p:spTree>
    <p:extLst>
      <p:ext uri="{BB962C8B-B14F-4D97-AF65-F5344CB8AC3E}">
        <p14:creationId xmlns:p14="http://schemas.microsoft.com/office/powerpoint/2010/main" val="3584989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Image Placeholder 11"/>
          <p:cNvSpPr>
            <a:spLocks noGrp="1" noRot="1" noChangeAspect="1"/>
          </p:cNvSpPr>
          <p:nvPr>
            <p:ph type="sldImg"/>
          </p:nvPr>
        </p:nvSpPr>
        <p:spPr/>
      </p:sp>
      <p:sp>
        <p:nvSpPr>
          <p:cNvPr id="13" name="Notes Placeholder 12"/>
          <p:cNvSpPr>
            <a:spLocks noGrp="1"/>
          </p:cNvSpPr>
          <p:nvPr>
            <p:ph type="body" idx="1"/>
          </p:nvPr>
        </p:nvSpPr>
        <p:spPr/>
        <p:txBody>
          <a:bodyPr/>
          <a:lstStyle/>
          <a:p>
            <a:pPr defTabSz="948360">
              <a:defRPr/>
            </a:pPr>
            <a:r>
              <a:rPr lang="en-US" dirty="0"/>
              <a:t>My name is [NAME] from [Company Name].</a:t>
            </a:r>
          </a:p>
        </p:txBody>
      </p:sp>
      <p:sp>
        <p:nvSpPr>
          <p:cNvPr id="6" name="Slide Number Placeholder 5"/>
          <p:cNvSpPr>
            <a:spLocks noGrp="1"/>
          </p:cNvSpPr>
          <p:nvPr>
            <p:ph type="sldNum" sz="quarter" idx="10"/>
          </p:nvPr>
        </p:nvSpPr>
        <p:spPr/>
        <p:txBody>
          <a:bodyPr/>
          <a:lstStyle/>
          <a:p>
            <a:fld id="{8FA5A78A-638E-441D-ADC4-09A6D8FBD1B5}" type="slidenum">
              <a:rPr lang="en-US" smtClean="0"/>
              <a:pPr/>
              <a:t>2</a:t>
            </a:fld>
            <a:endParaRPr lang="en-US" dirty="0"/>
          </a:p>
        </p:txBody>
      </p:sp>
    </p:spTree>
    <p:extLst>
      <p:ext uri="{BB962C8B-B14F-4D97-AF65-F5344CB8AC3E}">
        <p14:creationId xmlns:p14="http://schemas.microsoft.com/office/powerpoint/2010/main" val="3374622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Notes Placeholder 2"/>
          <p:cNvSpPr>
            <a:spLocks noGrp="1"/>
          </p:cNvSpPr>
          <p:nvPr>
            <p:ph type="body" idx="1"/>
          </p:nvPr>
        </p:nvSpPr>
        <p:spPr/>
        <p:txBody>
          <a:bodyPr/>
          <a:lstStyle/>
          <a:p>
            <a:r>
              <a:rPr lang="en-US" dirty="0"/>
              <a:t>Another important</a:t>
            </a:r>
            <a:r>
              <a:rPr lang="en-US" baseline="0" dirty="0"/>
              <a:t> feature that Pacific Index Edge offers is a death benefit.</a:t>
            </a:r>
            <a:endParaRPr lang="en-US" dirty="0"/>
          </a:p>
          <a:p>
            <a:r>
              <a:rPr lang="en-US" dirty="0"/>
              <a:t>The greater of the contract value or the GMSV will pass directly to designated beneficiaries, which may help avoid the delays and costs of probate. Additionally, if you pass away during an index term, the beneficiaries do not lose out on potential interest crediting. A beneficiary may receive an adjusted amount of interest based on the change in index price from the beginning of the term to the day Pacific Life receives, in satisfactory form, proof of death and instructions regarding payment. </a:t>
            </a:r>
          </a:p>
          <a:p>
            <a:endParaRPr lang="en-US" dirty="0"/>
          </a:p>
          <a:p>
            <a:endParaRPr lang="en-US" dirty="0"/>
          </a:p>
        </p:txBody>
      </p:sp>
      <p:sp>
        <p:nvSpPr>
          <p:cNvPr id="5" name="Slide Image Placeholder 4"/>
          <p:cNvSpPr>
            <a:spLocks noGrp="1" noRot="1" noChangeAspect="1"/>
          </p:cNvSpPr>
          <p:nvPr>
            <p:ph type="sldImg"/>
          </p:nvPr>
        </p:nvSpPr>
        <p:spPr/>
      </p:sp>
      <p:sp>
        <p:nvSpPr>
          <p:cNvPr id="6" name="Slide Number Placeholder 5"/>
          <p:cNvSpPr>
            <a:spLocks noGrp="1"/>
          </p:cNvSpPr>
          <p:nvPr>
            <p:ph type="sldNum" sz="quarter" idx="10"/>
          </p:nvPr>
        </p:nvSpPr>
        <p:spPr/>
        <p:txBody>
          <a:bodyPr/>
          <a:lstStyle/>
          <a:p>
            <a:fld id="{8FA5A78A-638E-441D-ADC4-09A6D8FBD1B5}" type="slidenum">
              <a:rPr lang="en-US" smtClean="0"/>
              <a:pPr/>
              <a:t>20</a:t>
            </a:fld>
            <a:endParaRPr lang="en-US" dirty="0"/>
          </a:p>
        </p:txBody>
      </p:sp>
    </p:spTree>
    <p:extLst>
      <p:ext uri="{BB962C8B-B14F-4D97-AF65-F5344CB8AC3E}">
        <p14:creationId xmlns:p14="http://schemas.microsoft.com/office/powerpoint/2010/main" val="3541304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baseline="0" dirty="0"/>
              <a:t>We have shown how Pacific Index Edge can provide safety of principal with growth potential, as well as provide lifetime income and a death benefit for beneficiaries. However, the product also an optional death benefit, Interest Enhanced Death Benefit, that can enhance the amount left to beneficiaries. </a:t>
            </a:r>
            <a:endParaRPr lang="en-US" dirty="0"/>
          </a:p>
          <a:p>
            <a:r>
              <a:rPr lang="en-US" dirty="0"/>
              <a:t>Optional benefits are subject to state and broker/dealer variations. We won’t cover this optional death benefit in this presentation. If you’re interested in learning more, talk to your financial professional for more details.</a:t>
            </a:r>
          </a:p>
        </p:txBody>
      </p:sp>
      <p:sp>
        <p:nvSpPr>
          <p:cNvPr id="9" name="Slide Image Placeholder 8"/>
          <p:cNvSpPr>
            <a:spLocks noGrp="1" noRot="1" noChangeAspect="1"/>
          </p:cNvSpPr>
          <p:nvPr>
            <p:ph type="sldImg"/>
          </p:nvPr>
        </p:nvSpPr>
        <p:spPr/>
      </p:sp>
      <p:sp>
        <p:nvSpPr>
          <p:cNvPr id="6" name="Slide Number Placeholder 5"/>
          <p:cNvSpPr>
            <a:spLocks noGrp="1"/>
          </p:cNvSpPr>
          <p:nvPr>
            <p:ph type="sldNum" sz="quarter" idx="10"/>
          </p:nvPr>
        </p:nvSpPr>
        <p:spPr/>
        <p:txBody>
          <a:bodyPr/>
          <a:lstStyle/>
          <a:p>
            <a:fld id="{8FA5A78A-638E-441D-ADC4-09A6D8FBD1B5}" type="slidenum">
              <a:rPr lang="en-US" smtClean="0"/>
              <a:pPr/>
              <a:t>21</a:t>
            </a:fld>
            <a:endParaRPr lang="en-US" dirty="0"/>
          </a:p>
        </p:txBody>
      </p:sp>
    </p:spTree>
    <p:extLst>
      <p:ext uri="{BB962C8B-B14F-4D97-AF65-F5344CB8AC3E}">
        <p14:creationId xmlns:p14="http://schemas.microsoft.com/office/powerpoint/2010/main" val="18447493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If you are interested in Pacific Index Edge and think it may be appropriate for your overall retirement goals, talk to your financial professional.</a:t>
            </a:r>
          </a:p>
          <a:p>
            <a:r>
              <a:rPr lang="en-US" dirty="0"/>
              <a:t>The minimum purchase payment for qualified and nonqualified contracts is $25,000, with a maximum of $1 million without Pacific Life home-office approval. [READ SLIDE.]</a:t>
            </a:r>
          </a:p>
          <a:p>
            <a:endParaRPr lang="en-US" dirty="0"/>
          </a:p>
        </p:txBody>
      </p:sp>
      <p:sp>
        <p:nvSpPr>
          <p:cNvPr id="9" name="Slide Image Placeholder 8"/>
          <p:cNvSpPr>
            <a:spLocks noGrp="1" noRot="1" noChangeAspect="1"/>
          </p:cNvSpPr>
          <p:nvPr>
            <p:ph type="sldImg"/>
          </p:nvPr>
        </p:nvSpPr>
        <p:spPr/>
      </p:sp>
      <p:sp>
        <p:nvSpPr>
          <p:cNvPr id="6" name="Slide Number Placeholder 5"/>
          <p:cNvSpPr>
            <a:spLocks noGrp="1"/>
          </p:cNvSpPr>
          <p:nvPr>
            <p:ph type="sldNum" sz="quarter" idx="10"/>
          </p:nvPr>
        </p:nvSpPr>
        <p:spPr/>
        <p:txBody>
          <a:bodyPr/>
          <a:lstStyle/>
          <a:p>
            <a:fld id="{8FA5A78A-638E-441D-ADC4-09A6D8FBD1B5}" type="slidenum">
              <a:rPr lang="en-US" smtClean="0"/>
              <a:pPr/>
              <a:t>22</a:t>
            </a:fld>
            <a:endParaRPr lang="en-US" dirty="0"/>
          </a:p>
        </p:txBody>
      </p:sp>
    </p:spTree>
    <p:extLst>
      <p:ext uri="{BB962C8B-B14F-4D97-AF65-F5344CB8AC3E}">
        <p14:creationId xmlns:p14="http://schemas.microsoft.com/office/powerpoint/2010/main" val="39940140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t>In closing, I want to leave you with a summary of the reasons why Pacific Index Edge may be right for you as part of your overall retirement portfolio:</a:t>
            </a:r>
          </a:p>
          <a:p>
            <a:pPr marL="177799" indent="-177799">
              <a:buFont typeface="Arial" panose="020B0604020202020204" pitchFamily="34" charset="0"/>
              <a:buChar char="•"/>
            </a:pPr>
            <a:r>
              <a:rPr lang="en-US" dirty="0"/>
              <a:t>Safety of principal with growth potential.</a:t>
            </a:r>
          </a:p>
          <a:p>
            <a:pPr marL="177799" indent="-177799">
              <a:buFont typeface="Arial" panose="020B0604020202020204" pitchFamily="34" charset="0"/>
              <a:buChar char="•"/>
            </a:pPr>
            <a:r>
              <a:rPr lang="en-US" dirty="0"/>
              <a:t>Straightforward, transparent Interest-Crediting Options.</a:t>
            </a:r>
          </a:p>
          <a:p>
            <a:pPr marL="177799" indent="-177799">
              <a:buFont typeface="Arial" panose="020B0604020202020204" pitchFamily="34" charset="0"/>
              <a:buChar char="•"/>
            </a:pPr>
            <a:r>
              <a:rPr lang="en-US" dirty="0"/>
              <a:t>An optional death benefit—to help enhance the legacy you leave to your loved ones. </a:t>
            </a:r>
          </a:p>
        </p:txBody>
      </p:sp>
      <p:sp>
        <p:nvSpPr>
          <p:cNvPr id="4" name="Slide Number Placeholder 3"/>
          <p:cNvSpPr>
            <a:spLocks noGrp="1"/>
          </p:cNvSpPr>
          <p:nvPr>
            <p:ph type="sldNum" sz="quarter" idx="10"/>
          </p:nvPr>
        </p:nvSpPr>
        <p:spPr/>
        <p:txBody>
          <a:bodyPr/>
          <a:lstStyle/>
          <a:p>
            <a:fld id="{8FA5A78A-638E-441D-ADC4-09A6D8FBD1B5}" type="slidenum">
              <a:rPr lang="en-US" smtClean="0"/>
              <a:pPr/>
              <a:t>23</a:t>
            </a:fld>
            <a:endParaRPr lang="en-US" dirty="0"/>
          </a:p>
        </p:txBody>
      </p:sp>
    </p:spTree>
    <p:extLst>
      <p:ext uri="{BB962C8B-B14F-4D97-AF65-F5344CB8AC3E}">
        <p14:creationId xmlns:p14="http://schemas.microsoft.com/office/powerpoint/2010/main" val="25049385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p:sp>
      <p:sp>
        <p:nvSpPr>
          <p:cNvPr id="9" name="Notes Placeholder 8"/>
          <p:cNvSpPr>
            <a:spLocks noGrp="1"/>
          </p:cNvSpPr>
          <p:nvPr>
            <p:ph type="body" idx="1"/>
          </p:nvPr>
        </p:nvSpPr>
        <p:spPr/>
        <p:txBody>
          <a:bodyPr/>
          <a:lstStyle/>
          <a:p>
            <a:r>
              <a:rPr lang="en-US" dirty="0"/>
              <a:t>[Disclosure.]</a:t>
            </a:r>
          </a:p>
        </p:txBody>
      </p:sp>
      <p:sp>
        <p:nvSpPr>
          <p:cNvPr id="6" name="Slide Number Placeholder 5"/>
          <p:cNvSpPr>
            <a:spLocks noGrp="1"/>
          </p:cNvSpPr>
          <p:nvPr>
            <p:ph type="sldNum" sz="quarter" idx="10"/>
          </p:nvPr>
        </p:nvSpPr>
        <p:spPr/>
        <p:txBody>
          <a:bodyPr/>
          <a:lstStyle/>
          <a:p>
            <a:fld id="{8FA5A78A-638E-441D-ADC4-09A6D8FBD1B5}" type="slidenum">
              <a:rPr lang="en-US" smtClean="0"/>
              <a:pPr/>
              <a:t>24</a:t>
            </a:fld>
            <a:endParaRPr lang="en-US" dirty="0"/>
          </a:p>
        </p:txBody>
      </p:sp>
    </p:spTree>
    <p:extLst>
      <p:ext uri="{BB962C8B-B14F-4D97-AF65-F5344CB8AC3E}">
        <p14:creationId xmlns:p14="http://schemas.microsoft.com/office/powerpoint/2010/main" val="34073893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p:sp>
      <p:sp>
        <p:nvSpPr>
          <p:cNvPr id="9" name="Notes Placeholder 8"/>
          <p:cNvSpPr>
            <a:spLocks noGrp="1"/>
          </p:cNvSpPr>
          <p:nvPr>
            <p:ph type="body" idx="1"/>
          </p:nvPr>
        </p:nvSpPr>
        <p:spPr/>
        <p:txBody>
          <a:bodyPr/>
          <a:lstStyle/>
          <a:p>
            <a:r>
              <a:rPr lang="en-US" dirty="0"/>
              <a:t>[Disclosure.]</a:t>
            </a:r>
          </a:p>
        </p:txBody>
      </p:sp>
      <p:sp>
        <p:nvSpPr>
          <p:cNvPr id="6" name="Slide Number Placeholder 5"/>
          <p:cNvSpPr>
            <a:spLocks noGrp="1"/>
          </p:cNvSpPr>
          <p:nvPr>
            <p:ph type="sldNum" sz="quarter" idx="10"/>
          </p:nvPr>
        </p:nvSpPr>
        <p:spPr/>
        <p:txBody>
          <a:bodyPr/>
          <a:lstStyle/>
          <a:p>
            <a:fld id="{8FA5A78A-638E-441D-ADC4-09A6D8FBD1B5}" type="slidenum">
              <a:rPr lang="en-US" smtClean="0"/>
              <a:pPr/>
              <a:t>25</a:t>
            </a:fld>
            <a:endParaRPr lang="en-US" dirty="0"/>
          </a:p>
        </p:txBody>
      </p:sp>
    </p:spTree>
    <p:extLst>
      <p:ext uri="{BB962C8B-B14F-4D97-AF65-F5344CB8AC3E}">
        <p14:creationId xmlns:p14="http://schemas.microsoft.com/office/powerpoint/2010/main" val="270000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dirty="0"/>
              <a:t>Let’s start with a little background on Pacific Life. Why is the company’s history important? Because with any annuity you buy, the guarantees in that annuity are backed by the financial strength of the life insurance company issuing the annuity. For generations, individuals and their families have relied on the strength of Pacific Life to help protect their financial security. </a:t>
            </a:r>
          </a:p>
          <a:p>
            <a:pPr lvl="1"/>
            <a:r>
              <a:rPr lang="en-US" dirty="0"/>
              <a:t>Pacific Life Insurance Company is organized under a mutual holding company structure and operates for the benefit of its policyholders and contract owners.</a:t>
            </a:r>
          </a:p>
          <a:p>
            <a:pPr lvl="1"/>
            <a:r>
              <a:rPr lang="en-US" dirty="0"/>
              <a:t>We have achieved ongoing recognition</a:t>
            </a:r>
            <a:r>
              <a:rPr lang="en-US" baseline="30000" dirty="0"/>
              <a:t>1</a:t>
            </a:r>
            <a:r>
              <a:rPr lang="en-US" dirty="0"/>
              <a:t> for high-quality service standards.</a:t>
            </a:r>
            <a:endParaRPr lang="en-US" baseline="30000" dirty="0"/>
          </a:p>
          <a:p>
            <a:pPr lvl="1"/>
            <a:r>
              <a:rPr lang="en-US" dirty="0"/>
              <a:t>We offer products that address market environments during all stages of your life.</a:t>
            </a:r>
          </a:p>
          <a:p>
            <a:pPr marL="341313" marR="0" lvl="1" indent="-225425" algn="l" defTabSz="914400" rtl="0" eaLnBrk="1" fontAlgn="auto" latinLnBrk="0" hangingPunct="1">
              <a:lnSpc>
                <a:spcPct val="90000"/>
              </a:lnSpc>
              <a:spcBef>
                <a:spcPts val="600"/>
              </a:spcBef>
              <a:spcAft>
                <a:spcPts val="0"/>
              </a:spcAft>
              <a:buClrTx/>
              <a:buSzTx/>
              <a:buFont typeface="Arial" pitchFamily="34" charset="0"/>
              <a:buChar char="•"/>
              <a:tabLst/>
              <a:defRPr/>
            </a:pPr>
            <a:r>
              <a:rPr lang="en-US" sz="1200" b="0" i="0" u="none" strike="noStrike" kern="1200" baseline="0" dirty="0">
                <a:solidFill>
                  <a:schemeClr val="tx1"/>
                </a:solidFill>
                <a:latin typeface="Arial Narrow" pitchFamily="34" charset="0"/>
                <a:ea typeface="+mn-ea"/>
                <a:cs typeface="+mn-cs"/>
              </a:rPr>
              <a:t>Pacific Life is designated as one of the 2020 World’s Most Ethical Companies</a:t>
            </a:r>
            <a:r>
              <a:rPr lang="en-US" sz="700" b="0" i="0" u="none" strike="noStrike" kern="1200" baseline="30000" dirty="0">
                <a:solidFill>
                  <a:schemeClr val="tx1"/>
                </a:solidFill>
                <a:latin typeface="Arial Narrow" pitchFamily="34" charset="0"/>
                <a:ea typeface="+mn-ea"/>
                <a:cs typeface="+mn-cs"/>
              </a:rPr>
              <a:t>®2 </a:t>
            </a:r>
            <a:r>
              <a:rPr lang="en-US" sz="1200" b="0" i="0" u="none" strike="noStrike" kern="1200" baseline="0" dirty="0">
                <a:solidFill>
                  <a:schemeClr val="tx1"/>
                </a:solidFill>
                <a:latin typeface="Arial Narrow" pitchFamily="34" charset="0"/>
                <a:ea typeface="+mn-ea"/>
                <a:cs typeface="+mn-cs"/>
              </a:rPr>
              <a:t>by the Ethisphere Institute, a global leader in defining and advancing the standards of ethical business practices.</a:t>
            </a:r>
            <a:endParaRPr lang="en-US" dirty="0"/>
          </a:p>
          <a:p>
            <a:pPr lvl="1"/>
            <a:r>
              <a:rPr lang="en-US" dirty="0"/>
              <a:t>We maintain strong financial-strength ratings from major, independent rating agencies.</a:t>
            </a:r>
          </a:p>
          <a:p>
            <a:pPr indent="-233802"/>
            <a:r>
              <a:rPr lang="en-US" baseline="30000" dirty="0"/>
              <a:t>1</a:t>
            </a:r>
            <a:r>
              <a:rPr lang="en-US" dirty="0"/>
              <a:t>Recipient of multiple </a:t>
            </a:r>
            <a:r>
              <a:rPr lang="en-US" dirty="0" err="1"/>
              <a:t>DALBAR</a:t>
            </a:r>
            <a:r>
              <a:rPr lang="en-US" dirty="0"/>
              <a:t> Service Awards since 1997. Refer to www.DALBAR.com for more information regarding awards, certifications, and rankings.</a:t>
            </a:r>
          </a:p>
          <a:p>
            <a:pPr marL="0" marR="0" lvl="0" indent="-233802" algn="l" defTabSz="914400" rtl="0" eaLnBrk="1" fontAlgn="auto" latinLnBrk="0" hangingPunct="1">
              <a:lnSpc>
                <a:spcPct val="90000"/>
              </a:lnSpc>
              <a:spcBef>
                <a:spcPts val="600"/>
              </a:spcBef>
              <a:spcAft>
                <a:spcPts val="0"/>
              </a:spcAft>
              <a:buClrTx/>
              <a:buSzTx/>
              <a:buFontTx/>
              <a:buNone/>
              <a:tabLst/>
              <a:defRPr/>
            </a:pPr>
            <a:r>
              <a:rPr lang="en-US" sz="1200" b="0" i="0" u="none" strike="noStrike" kern="1200" baseline="30000" dirty="0">
                <a:solidFill>
                  <a:schemeClr val="tx1"/>
                </a:solidFill>
                <a:latin typeface="Arial Narrow" pitchFamily="34" charset="0"/>
                <a:ea typeface="+mn-ea"/>
                <a:cs typeface="+mn-cs"/>
              </a:rPr>
              <a:t>2</a:t>
            </a:r>
            <a:r>
              <a:rPr lang="en-US" sz="1200" b="0" i="0" u="none" strike="noStrike" kern="1200" baseline="0" dirty="0">
                <a:solidFill>
                  <a:schemeClr val="tx1"/>
                </a:solidFill>
                <a:latin typeface="Arial Narrow" pitchFamily="34" charset="0"/>
                <a:ea typeface="+mn-ea"/>
                <a:cs typeface="+mn-cs"/>
              </a:rPr>
              <a:t>Based on the Ethisphere Institute’s Ethics Quotient</a:t>
            </a:r>
            <a:r>
              <a:rPr lang="en-US" sz="1200" b="0" i="0" u="none" strike="noStrike" kern="1200" baseline="30000" dirty="0">
                <a:solidFill>
                  <a:schemeClr val="tx1"/>
                </a:solidFill>
                <a:latin typeface="Arial Narrow" pitchFamily="34" charset="0"/>
                <a:ea typeface="+mn-ea"/>
                <a:cs typeface="+mn-cs"/>
              </a:rPr>
              <a:t>®</a:t>
            </a:r>
            <a:r>
              <a:rPr lang="en-US" sz="1200" b="0" i="0" u="none" strike="noStrike" kern="1200" baseline="0" dirty="0">
                <a:solidFill>
                  <a:schemeClr val="tx1"/>
                </a:solidFill>
                <a:latin typeface="Arial Narrow" pitchFamily="34" charset="0"/>
                <a:ea typeface="+mn-ea"/>
                <a:cs typeface="+mn-cs"/>
              </a:rPr>
              <a:t>. “World’s Most Ethical Companies” and “Ethisphere” names and marks are registered trademarks of Ethisphere LLC. Pacific Life is unaffiliated with Ethisphere Institute.</a:t>
            </a:r>
            <a:endParaRPr lang="en-US" dirty="0"/>
          </a:p>
          <a:p>
            <a:pPr indent="-233802"/>
            <a:endParaRPr lang="en-US" dirty="0"/>
          </a:p>
          <a:p>
            <a:pPr indent="-233802"/>
            <a:endParaRPr lang="en-US" dirty="0"/>
          </a:p>
        </p:txBody>
      </p:sp>
      <p:sp>
        <p:nvSpPr>
          <p:cNvPr id="5" name="Slide Number Placeholder 4"/>
          <p:cNvSpPr>
            <a:spLocks noGrp="1"/>
          </p:cNvSpPr>
          <p:nvPr>
            <p:ph type="sldNum" sz="quarter" idx="11"/>
          </p:nvPr>
        </p:nvSpPr>
        <p:spPr/>
        <p:txBody>
          <a:bodyPr/>
          <a:lstStyle/>
          <a:p>
            <a:fld id="{778967DD-A84D-4D49-86D9-234855CD897A}" type="slidenum">
              <a:rPr lang="en-US" smtClean="0"/>
              <a:pPr/>
              <a:t>3</a:t>
            </a:fld>
            <a:endParaRPr lang="en-US" dirty="0"/>
          </a:p>
        </p:txBody>
      </p:sp>
      <p:sp>
        <p:nvSpPr>
          <p:cNvPr id="9" name="Slide Image Placeholder 8"/>
          <p:cNvSpPr>
            <a:spLocks noGrp="1" noRot="1" noChangeAspect="1"/>
          </p:cNvSpPr>
          <p:nvPr>
            <p:ph type="sldImg"/>
          </p:nvPr>
        </p:nvSpPr>
        <p:spPr>
          <a:xfrm>
            <a:off x="1381125" y="212725"/>
            <a:ext cx="4554538" cy="3416300"/>
          </a:xfrm>
        </p:spPr>
      </p:sp>
    </p:spTree>
    <p:extLst>
      <p:ext uri="{BB962C8B-B14F-4D97-AF65-F5344CB8AC3E}">
        <p14:creationId xmlns:p14="http://schemas.microsoft.com/office/powerpoint/2010/main" val="2714321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dirty="0">
                <a:latin typeface="+mn-lt"/>
              </a:rPr>
              <a:t>Our financial strength is another great reason to work with Pacific Life;</a:t>
            </a:r>
            <a:r>
              <a:rPr lang="en-US" baseline="0" dirty="0">
                <a:latin typeface="+mn-lt"/>
              </a:rPr>
              <a:t> </a:t>
            </a:r>
            <a:r>
              <a:rPr lang="en-US" dirty="0">
                <a:latin typeface="+mn-lt"/>
              </a:rPr>
              <a:t>it’s the foundation on which we fulfill our commitments to our clients.</a:t>
            </a:r>
          </a:p>
          <a:p>
            <a:r>
              <a:rPr lang="en-US" dirty="0">
                <a:latin typeface="+mn-lt"/>
              </a:rPr>
              <a:t> </a:t>
            </a:r>
          </a:p>
          <a:p>
            <a:r>
              <a:rPr lang="en-US" dirty="0">
                <a:latin typeface="+mn-lt"/>
              </a:rPr>
              <a:t>Pacific Life has consistently maintained strong financial-strength ratings from all major independent ratings agencies. And I’m happy to say that, this year, our ratings look even stronger. Fitch Ratings upgraded Pacific Life from A+ to AA-.</a:t>
            </a:r>
          </a:p>
          <a:p>
            <a:endParaRPr lang="en-US" dirty="0">
              <a:latin typeface="+mn-lt"/>
            </a:endParaRPr>
          </a:p>
          <a:p>
            <a:pPr defTabSz="948229">
              <a:defRPr/>
            </a:pPr>
            <a:r>
              <a:rPr lang="en-US" i="1" kern="0" dirty="0">
                <a:solidFill>
                  <a:prstClr val="black"/>
                </a:solidFill>
                <a:latin typeface="+mn-lt"/>
              </a:rPr>
              <a:t>Ratings are as of May 2020. For additional information about these ratings, visit our website. Ratings may change. These ratings reflect the claims-paying ability only and are not a guarantee of future performance.</a:t>
            </a:r>
          </a:p>
          <a:p>
            <a:endParaRPr lang="en-US" dirty="0"/>
          </a:p>
        </p:txBody>
      </p:sp>
      <p:sp>
        <p:nvSpPr>
          <p:cNvPr id="5" name="Slide Number Placeholder 4"/>
          <p:cNvSpPr>
            <a:spLocks noGrp="1"/>
          </p:cNvSpPr>
          <p:nvPr>
            <p:ph type="sldNum" sz="quarter" idx="11"/>
          </p:nvPr>
        </p:nvSpPr>
        <p:spPr/>
        <p:txBody>
          <a:bodyPr/>
          <a:lstStyle/>
          <a:p>
            <a:fld id="{778967DD-A84D-4D49-86D9-234855CD897A}" type="slidenum">
              <a:rPr lang="en-US" smtClean="0"/>
              <a:pPr/>
              <a:t>4</a:t>
            </a:fld>
            <a:endParaRPr lang="en-US" dirty="0"/>
          </a:p>
        </p:txBody>
      </p:sp>
      <p:sp>
        <p:nvSpPr>
          <p:cNvPr id="13" name="Slide Image Placeholder 12"/>
          <p:cNvSpPr>
            <a:spLocks noGrp="1" noRot="1" noChangeAspect="1"/>
          </p:cNvSpPr>
          <p:nvPr>
            <p:ph type="sldImg"/>
          </p:nvPr>
        </p:nvSpPr>
        <p:spPr>
          <a:xfrm>
            <a:off x="1379538" y="212725"/>
            <a:ext cx="4556125" cy="3416300"/>
          </a:xfrm>
        </p:spPr>
      </p:sp>
    </p:spTree>
    <p:extLst>
      <p:ext uri="{BB962C8B-B14F-4D97-AF65-F5344CB8AC3E}">
        <p14:creationId xmlns:p14="http://schemas.microsoft.com/office/powerpoint/2010/main" val="2174526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dirty="0"/>
              <a:t>What is a “deferred, fixed indexed annuity”? </a:t>
            </a:r>
          </a:p>
          <a:p>
            <a:r>
              <a:rPr lang="en-US" dirty="0"/>
              <a:t>When you’re planning for retirement, you’ll probably want a mix of different types of financial products for your portfolio. A deferred, fixed indexed annuity is a long-term interest-earning contract, issued by an insurance company, that can provide safety of principal, choice, and guarantees.</a:t>
            </a:r>
          </a:p>
          <a:p>
            <a:r>
              <a:rPr lang="en-US" dirty="0"/>
              <a:t>Specifically, you give the insurance company a sum of money called a “purchase payment.” In return, you get:</a:t>
            </a:r>
          </a:p>
          <a:p>
            <a:pPr lvl="1"/>
            <a:r>
              <a:rPr lang="en-US" dirty="0"/>
              <a:t>Safety of principal and interest-rate guarantees. </a:t>
            </a:r>
          </a:p>
          <a:p>
            <a:pPr lvl="1"/>
            <a:r>
              <a:rPr lang="en-US" dirty="0"/>
              <a:t>The ability for your interest to grow tax-deferred. This means your assets grow faster because you don’t pay taxes on interest until you actually withdraw your funds or until they are distributed to you. </a:t>
            </a:r>
          </a:p>
          <a:p>
            <a:pPr lvl="1"/>
            <a:r>
              <a:rPr lang="en-US" dirty="0"/>
              <a:t>Flexibility to access a portion of your annuity’s contract value without surrender charges.</a:t>
            </a:r>
          </a:p>
          <a:p>
            <a:pPr lvl="1"/>
            <a:r>
              <a:rPr lang="en-US" dirty="0"/>
              <a:t>Growth potential based on the performance of a market index without being invested in the market.</a:t>
            </a:r>
          </a:p>
          <a:p>
            <a:pPr lvl="1"/>
            <a:r>
              <a:rPr lang="en-US" dirty="0"/>
              <a:t>Multiple options for receiving income, including an option that guarantees income for life, no matter how long you live. </a:t>
            </a:r>
          </a:p>
          <a:p>
            <a:pPr lvl="1"/>
            <a:r>
              <a:rPr lang="en-US" dirty="0"/>
              <a:t>A death benefit for your beneficiaries, which may help avoid the costs and delays of probate.</a:t>
            </a:r>
          </a:p>
          <a:p>
            <a:r>
              <a:rPr lang="en-US" dirty="0">
                <a:latin typeface="+mn-lt"/>
              </a:rPr>
              <a:t>All guarantees are subject to the claims-paying ability and financial strength of the issuing insurance company. </a:t>
            </a:r>
          </a:p>
          <a:p>
            <a:endParaRPr lang="en-US" dirty="0"/>
          </a:p>
        </p:txBody>
      </p:sp>
      <p:sp>
        <p:nvSpPr>
          <p:cNvPr id="13" name="Slide Image Placeholder 12"/>
          <p:cNvSpPr>
            <a:spLocks noGrp="1" noRot="1" noChangeAspect="1"/>
          </p:cNvSpPr>
          <p:nvPr>
            <p:ph type="sldImg"/>
          </p:nvPr>
        </p:nvSpPr>
        <p:spPr/>
      </p:sp>
      <p:sp>
        <p:nvSpPr>
          <p:cNvPr id="6" name="Slide Number Placeholder 5"/>
          <p:cNvSpPr>
            <a:spLocks noGrp="1"/>
          </p:cNvSpPr>
          <p:nvPr>
            <p:ph type="sldNum" sz="quarter" idx="10"/>
          </p:nvPr>
        </p:nvSpPr>
        <p:spPr/>
        <p:txBody>
          <a:bodyPr/>
          <a:lstStyle/>
          <a:p>
            <a:fld id="{8FA5A78A-638E-441D-ADC4-09A6D8FBD1B5}" type="slidenum">
              <a:rPr lang="en-US" smtClean="0"/>
              <a:pPr/>
              <a:t>5</a:t>
            </a:fld>
            <a:endParaRPr lang="en-US" dirty="0"/>
          </a:p>
        </p:txBody>
      </p:sp>
    </p:spTree>
    <p:extLst>
      <p:ext uri="{BB962C8B-B14F-4D97-AF65-F5344CB8AC3E}">
        <p14:creationId xmlns:p14="http://schemas.microsoft.com/office/powerpoint/2010/main" val="3643997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25" y="212725"/>
            <a:ext cx="4554538" cy="3416300"/>
          </a:xfrm>
        </p:spPr>
      </p:sp>
      <p:sp>
        <p:nvSpPr>
          <p:cNvPr id="3" name="Notes Placeholder 2"/>
          <p:cNvSpPr>
            <a:spLocks noGrp="1"/>
          </p:cNvSpPr>
          <p:nvPr>
            <p:ph type="body" idx="1"/>
          </p:nvPr>
        </p:nvSpPr>
        <p:spPr/>
        <p:txBody>
          <a:bodyPr>
            <a:normAutofit/>
          </a:bodyPr>
          <a:lstStyle/>
          <a:p>
            <a:r>
              <a:rPr lang="en-US" dirty="0"/>
              <a:t>One thing to remember with a deferred, fixed indexed annuity is that it grows</a:t>
            </a:r>
            <a:r>
              <a:rPr lang="en-US" baseline="0" dirty="0"/>
              <a:t> tax-deferred. Thi</a:t>
            </a:r>
            <a:r>
              <a:rPr lang="en-US" dirty="0"/>
              <a:t>s means your money grows faster because you don’t pay taxes on the interest earned until you withdraw it or it is distributed to you.</a:t>
            </a:r>
          </a:p>
          <a:p>
            <a:r>
              <a:rPr lang="en-US" dirty="0"/>
              <a:t>As you can see in this example, that can make a difference in how much money is accumulated by the time you want to retire. Here, we see a $100,000 purchase payment compounded at 5% annually over 10 and 20 years. After 20 years, once taxes are paid on the lump-sum distribution, the after-tax amount is $212,424—more than the $195,169 accumulated in a taxable investment over the same time frame.</a:t>
            </a:r>
          </a:p>
          <a:p>
            <a:r>
              <a:rPr lang="en-US" dirty="0"/>
              <a:t>Tax-deferral assumptions: Hypothetical example for illustrative purposes only. Assumes a nonqualified contract with a cost basis of $100,000. The full amount before taxes equals the purchase payments plus interest, $265,330. The amount withdrawn after taxes are paid is calculated by taking the full amount and subtracting the cost basis; it is then multiplied by 0.68 (32% ordinary income-tax rate) and adding back in the cost basis, for a total of $212,424 after taxes.</a:t>
            </a:r>
          </a:p>
          <a:p>
            <a:r>
              <a:rPr lang="en-US" dirty="0"/>
              <a:t>Assumes a 32% ordinary income-tax rate, assessed yearly on the</a:t>
            </a:r>
            <a:r>
              <a:rPr lang="en-US" baseline="0" dirty="0"/>
              <a:t> taxable investment and at period-end on the tax-deferred example. </a:t>
            </a:r>
            <a:r>
              <a:rPr lang="en-US" dirty="0"/>
              <a:t>Actual tax rates may vary for different taxpayers and assets from those illustrated (for example, capital gains and qualified dividend income). Actual performance of your investment will also vary. Lower maximum tax rates on capital gains and dividends would make the investment return for the taxable investment more favorable, thereby reducing the difference in performance between the examples shown. Consider your personal investment time horizon and income-tax brackets, both current and anticipated, when making an investment decision. Hypothetical returns are not guaranteed and do not represent performance of any particular investment. If annuity charges were included (withdrawal charges or optional benefit fees), the tax-deferred performance would be significantly lower.</a:t>
            </a:r>
          </a:p>
          <a:p>
            <a:endParaRPr lang="en-US" dirty="0"/>
          </a:p>
        </p:txBody>
      </p:sp>
      <p:sp>
        <p:nvSpPr>
          <p:cNvPr id="5" name="Slide Number Placeholder 4"/>
          <p:cNvSpPr>
            <a:spLocks noGrp="1"/>
          </p:cNvSpPr>
          <p:nvPr>
            <p:ph type="sldNum" sz="quarter" idx="11"/>
          </p:nvPr>
        </p:nvSpPr>
        <p:spPr/>
        <p:txBody>
          <a:bodyPr/>
          <a:lstStyle/>
          <a:p>
            <a:fld id="{778967DD-A84D-4D49-86D9-234855CD897A}" type="slidenum">
              <a:rPr lang="en-US" smtClean="0"/>
              <a:pPr/>
              <a:t>6</a:t>
            </a:fld>
            <a:endParaRPr lang="en-US" dirty="0"/>
          </a:p>
        </p:txBody>
      </p:sp>
    </p:spTree>
    <p:extLst>
      <p:ext uri="{BB962C8B-B14F-4D97-AF65-F5344CB8AC3E}">
        <p14:creationId xmlns:p14="http://schemas.microsoft.com/office/powerpoint/2010/main" val="2693342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25" y="212725"/>
            <a:ext cx="4554538" cy="3416300"/>
          </a:xfrm>
        </p:spPr>
      </p:sp>
      <p:sp>
        <p:nvSpPr>
          <p:cNvPr id="3" name="Notes Placeholder 2"/>
          <p:cNvSpPr>
            <a:spLocks noGrp="1"/>
          </p:cNvSpPr>
          <p:nvPr>
            <p:ph type="body" idx="1"/>
          </p:nvPr>
        </p:nvSpPr>
        <p:spPr/>
        <p:txBody>
          <a:bodyPr>
            <a:normAutofit/>
          </a:bodyPr>
          <a:lstStyle/>
          <a:p>
            <a:r>
              <a:rPr lang="en-US" dirty="0"/>
              <a:t>Annuity withdrawals and other distributions of taxable amounts, including death benefit payouts, will be subject to ordinary income tax. For nonqualified contracts, an additional 3.8% federal tax may apply on net investment income. If withdrawals and other distributions are taken prior to age 59½, an additional 10% federal tax may apply. A withdrawal charge or a market value adjustment (MVA) also may apply. Withdrawals will reduce the contract value, the value of the death benefits, the Guaranteed Minimum Surrender Value, and also may reduce the value of any optional benefit.</a:t>
            </a:r>
          </a:p>
          <a:p>
            <a:r>
              <a:rPr lang="en-US" dirty="0"/>
              <a:t>Under current law, a nonqualified annuity that is owned by an individual is generally entitled to tax deferral. IRAs and qualified plans—such as 401(k)s and 403(b)s—are already tax-deferred. Therefore, a deferred annuity should be used only to fund an IRA or qualified plan to benefit from the annuity’s features other than tax deferral. These include lifetime income, death benefit options, and the ability to transfer among investment options without sales or withdrawal charges.</a:t>
            </a:r>
          </a:p>
          <a:p>
            <a:endParaRPr lang="en-US" dirty="0"/>
          </a:p>
        </p:txBody>
      </p:sp>
      <p:sp>
        <p:nvSpPr>
          <p:cNvPr id="5" name="Slide Number Placeholder 4"/>
          <p:cNvSpPr>
            <a:spLocks noGrp="1"/>
          </p:cNvSpPr>
          <p:nvPr>
            <p:ph type="sldNum" sz="quarter" idx="11"/>
          </p:nvPr>
        </p:nvSpPr>
        <p:spPr/>
        <p:txBody>
          <a:bodyPr/>
          <a:lstStyle/>
          <a:p>
            <a:fld id="{778967DD-A84D-4D49-86D9-234855CD897A}" type="slidenum">
              <a:rPr lang="en-US" smtClean="0"/>
              <a:pPr/>
              <a:t>7</a:t>
            </a:fld>
            <a:endParaRPr lang="en-US" dirty="0"/>
          </a:p>
        </p:txBody>
      </p:sp>
    </p:spTree>
    <p:extLst>
      <p:ext uri="{BB962C8B-B14F-4D97-AF65-F5344CB8AC3E}">
        <p14:creationId xmlns:p14="http://schemas.microsoft.com/office/powerpoint/2010/main" val="2587835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Pacific Index Edge combines the guarantees of a fixed annuity with growth potential linked to market-based indexes. It is not a security, and your money is not directly invested in the market. Yet, you have the potential to earn interest based on the performance of an index. The amount of interest credited depends on the option selected. </a:t>
            </a:r>
          </a:p>
          <a:p>
            <a:r>
              <a:rPr lang="en-US" dirty="0"/>
              <a:t>This means that:</a:t>
            </a:r>
          </a:p>
          <a:p>
            <a:pPr marL="171425" indent="-171425">
              <a:buFont typeface="Arial" panose="020B0604020202020204" pitchFamily="34" charset="0"/>
              <a:buChar char="•"/>
            </a:pPr>
            <a:r>
              <a:rPr lang="en-US" dirty="0"/>
              <a:t>You never lose your principal due to market performance. Even during market downturns, your principal will not be affected and you will not lose money.</a:t>
            </a:r>
          </a:p>
          <a:p>
            <a:pPr marL="171425" indent="-171425">
              <a:buFont typeface="Arial" panose="020B0604020202020204" pitchFamily="34" charset="0"/>
              <a:buChar char="•"/>
            </a:pPr>
            <a:r>
              <a:rPr lang="en-US" dirty="0"/>
              <a:t>You lock in earned interest. Any interest gains as a result of index performance are locked in to the contract value and protected from any future market downturns.</a:t>
            </a:r>
          </a:p>
        </p:txBody>
      </p:sp>
      <p:sp>
        <p:nvSpPr>
          <p:cNvPr id="9" name="Slide Image Placeholder 8"/>
          <p:cNvSpPr>
            <a:spLocks noGrp="1" noRot="1" noChangeAspect="1"/>
          </p:cNvSpPr>
          <p:nvPr>
            <p:ph type="sldImg"/>
          </p:nvPr>
        </p:nvSpPr>
        <p:spPr/>
      </p:sp>
      <p:sp>
        <p:nvSpPr>
          <p:cNvPr id="6" name="Slide Number Placeholder 5"/>
          <p:cNvSpPr>
            <a:spLocks noGrp="1"/>
          </p:cNvSpPr>
          <p:nvPr>
            <p:ph type="sldNum" sz="quarter" idx="10"/>
          </p:nvPr>
        </p:nvSpPr>
        <p:spPr/>
        <p:txBody>
          <a:bodyPr/>
          <a:lstStyle/>
          <a:p>
            <a:pPr defTabSz="914266">
              <a:defRPr/>
            </a:pPr>
            <a:fld id="{8FA5A78A-638E-441D-ADC4-09A6D8FBD1B5}" type="slidenum">
              <a:rPr lang="en-US">
                <a:solidFill>
                  <a:prstClr val="black"/>
                </a:solidFill>
              </a:rPr>
              <a:pPr defTabSz="914266">
                <a:defRPr/>
              </a:pPr>
              <a:t>8</a:t>
            </a:fld>
            <a:endParaRPr lang="en-US" dirty="0">
              <a:solidFill>
                <a:prstClr val="black"/>
              </a:solidFill>
            </a:endParaRPr>
          </a:p>
        </p:txBody>
      </p:sp>
    </p:spTree>
    <p:extLst>
      <p:ext uri="{BB962C8B-B14F-4D97-AF65-F5344CB8AC3E}">
        <p14:creationId xmlns:p14="http://schemas.microsoft.com/office/powerpoint/2010/main" val="3121412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t>So, now let’s take a closer look at Pacific Index Edge to understand its specific features in helping you reach your retirement goals.</a:t>
            </a:r>
          </a:p>
          <a:p>
            <a:pPr marL="171425" indent="-171425">
              <a:buFont typeface="Arial" panose="020B0604020202020204" pitchFamily="34" charset="0"/>
              <a:buChar char="•"/>
              <a:defRPr/>
            </a:pPr>
            <a:r>
              <a:rPr lang="en-US" dirty="0"/>
              <a:t>Choice of a 5-, 7-, or 10-year withdrawal charge period.</a:t>
            </a:r>
          </a:p>
          <a:p>
            <a:pPr marL="171425" indent="-171425">
              <a:buFont typeface="Arial" panose="020B0604020202020204" pitchFamily="34" charset="0"/>
              <a:buChar char="•"/>
              <a:defRPr/>
            </a:pPr>
            <a:r>
              <a:rPr lang="en-US" dirty="0"/>
              <a:t>Choice of simple but diverse Interest-Crediting Options including </a:t>
            </a:r>
            <a:r>
              <a:rPr lang="en-US" baseline="0" dirty="0"/>
              <a:t>I</a:t>
            </a:r>
            <a:r>
              <a:rPr lang="en-US" dirty="0"/>
              <a:t>ndex-Linked</a:t>
            </a:r>
            <a:r>
              <a:rPr lang="en-US" baseline="0" dirty="0"/>
              <a:t> Options and a Fixed Account Option.</a:t>
            </a:r>
            <a:r>
              <a:rPr lang="en-US" dirty="0"/>
              <a:t> </a:t>
            </a:r>
          </a:p>
          <a:p>
            <a:pPr marL="171425" indent="-171425">
              <a:buFont typeface="Arial" panose="020B0604020202020204" pitchFamily="34" charset="0"/>
              <a:buChar char="•"/>
              <a:defRPr/>
            </a:pPr>
            <a:r>
              <a:rPr lang="en-US" dirty="0"/>
              <a:t>An optional death benefit—called Interest Enhanced Death Benefit—to help enhance the legacy you leave to your loved ones.</a:t>
            </a:r>
          </a:p>
          <a:p>
            <a:pPr>
              <a:defRPr/>
            </a:pPr>
            <a:endParaRPr lang="en-US" dirty="0"/>
          </a:p>
          <a:p>
            <a:pPr defTabSz="914266">
              <a:defRPr/>
            </a:pPr>
            <a:r>
              <a:rPr lang="en-US" dirty="0"/>
              <a:t>Optional benefits are available for an additional cost. </a:t>
            </a:r>
            <a:endParaRPr lang="en-US" sz="1300" dirty="0"/>
          </a:p>
          <a:p>
            <a:pPr>
              <a:buFont typeface="Arial" pitchFamily="34" charset="0"/>
              <a:buNone/>
              <a:defRPr/>
            </a:pPr>
            <a:endParaRPr lang="en-US" dirty="0"/>
          </a:p>
          <a:p>
            <a:pPr defTabSz="948360">
              <a:defRPr/>
            </a:pPr>
            <a:endParaRPr lang="en-US" baseline="0" dirty="0"/>
          </a:p>
        </p:txBody>
      </p:sp>
      <p:sp>
        <p:nvSpPr>
          <p:cNvPr id="4" name="Slide Number Placeholder 3"/>
          <p:cNvSpPr>
            <a:spLocks noGrp="1"/>
          </p:cNvSpPr>
          <p:nvPr>
            <p:ph type="sldNum" sz="quarter" idx="10"/>
          </p:nvPr>
        </p:nvSpPr>
        <p:spPr/>
        <p:txBody>
          <a:bodyPr/>
          <a:lstStyle/>
          <a:p>
            <a:fld id="{8FA5A78A-638E-441D-ADC4-09A6D8FBD1B5}" type="slidenum">
              <a:rPr lang="en-US" smtClean="0"/>
              <a:pPr/>
              <a:t>9</a:t>
            </a:fld>
            <a:endParaRPr lang="en-US" dirty="0"/>
          </a:p>
        </p:txBody>
      </p:sp>
    </p:spTree>
    <p:extLst>
      <p:ext uri="{BB962C8B-B14F-4D97-AF65-F5344CB8AC3E}">
        <p14:creationId xmlns:p14="http://schemas.microsoft.com/office/powerpoint/2010/main" val="25049385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r="76" b="20860"/>
          <a:stretch/>
        </p:blipFill>
        <p:spPr>
          <a:xfrm>
            <a:off x="88028" y="2402419"/>
            <a:ext cx="9055971" cy="3489374"/>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9275" y="366915"/>
            <a:ext cx="2809387" cy="325889"/>
          </a:xfrm>
          <a:prstGeom prst="rect">
            <a:avLst/>
          </a:prstGeom>
        </p:spPr>
      </p:pic>
      <p:sp>
        <p:nvSpPr>
          <p:cNvPr id="2" name="Title 1"/>
          <p:cNvSpPr>
            <a:spLocks noGrp="1"/>
          </p:cNvSpPr>
          <p:nvPr>
            <p:ph type="ctrTitle"/>
          </p:nvPr>
        </p:nvSpPr>
        <p:spPr>
          <a:xfrm>
            <a:off x="437063" y="1299356"/>
            <a:ext cx="8060872" cy="775607"/>
          </a:xfrm>
          <a:prstGeom prst="rect">
            <a:avLst/>
          </a:prstGeom>
        </p:spPr>
        <p:txBody>
          <a:bodyPr vert="horz" lIns="91440" tIns="45720" rIns="91440" bIns="45720" rtlCol="0" anchor="ctr">
            <a:noAutofit/>
          </a:bodyPr>
          <a:lstStyle>
            <a:lvl1pPr>
              <a:defRPr lang="en-US" sz="4400" dirty="0">
                <a:solidFill>
                  <a:schemeClr val="bg1"/>
                </a:solidFill>
                <a:latin typeface="Calibri Light" panose="020F0302020204030204" pitchFamily="34" charset="0"/>
              </a:defRPr>
            </a:lvl1pPr>
          </a:lstStyle>
          <a:p>
            <a:pPr lvl="0">
              <a:lnSpc>
                <a:spcPct val="70000"/>
              </a:lnSpc>
            </a:pPr>
            <a:r>
              <a:rPr kumimoji="0" lang="en-US" dirty="0"/>
              <a:t>Click to edit Master title style</a:t>
            </a:r>
          </a:p>
        </p:txBody>
      </p:sp>
      <p:sp>
        <p:nvSpPr>
          <p:cNvPr id="10" name="Rectangle 3"/>
          <p:cNvSpPr/>
          <p:nvPr userDrawn="1"/>
        </p:nvSpPr>
        <p:spPr>
          <a:xfrm>
            <a:off x="0" y="2400300"/>
            <a:ext cx="390559" cy="3493293"/>
          </a:xfrm>
          <a:custGeom>
            <a:avLst/>
            <a:gdLst>
              <a:gd name="connsiteX0" fmla="*/ 0 w 385763"/>
              <a:gd name="connsiteY0" fmla="*/ 0 h 3495675"/>
              <a:gd name="connsiteX1" fmla="*/ 385763 w 385763"/>
              <a:gd name="connsiteY1" fmla="*/ 0 h 3495675"/>
              <a:gd name="connsiteX2" fmla="*/ 385763 w 385763"/>
              <a:gd name="connsiteY2" fmla="*/ 3495675 h 3495675"/>
              <a:gd name="connsiteX3" fmla="*/ 0 w 385763"/>
              <a:gd name="connsiteY3" fmla="*/ 3495675 h 3495675"/>
              <a:gd name="connsiteX4" fmla="*/ 0 w 385763"/>
              <a:gd name="connsiteY4" fmla="*/ 0 h 3495675"/>
              <a:gd name="connsiteX0" fmla="*/ 0 w 385763"/>
              <a:gd name="connsiteY0" fmla="*/ 0 h 3495675"/>
              <a:gd name="connsiteX1" fmla="*/ 385763 w 385763"/>
              <a:gd name="connsiteY1" fmla="*/ 0 h 3495675"/>
              <a:gd name="connsiteX2" fmla="*/ 228600 w 385763"/>
              <a:gd name="connsiteY2" fmla="*/ 804863 h 3495675"/>
              <a:gd name="connsiteX3" fmla="*/ 385763 w 385763"/>
              <a:gd name="connsiteY3" fmla="*/ 3495675 h 3495675"/>
              <a:gd name="connsiteX4" fmla="*/ 0 w 385763"/>
              <a:gd name="connsiteY4" fmla="*/ 3495675 h 3495675"/>
              <a:gd name="connsiteX5" fmla="*/ 0 w 385763"/>
              <a:gd name="connsiteY5" fmla="*/ 0 h 3495675"/>
              <a:gd name="connsiteX0" fmla="*/ 0 w 385763"/>
              <a:gd name="connsiteY0" fmla="*/ 0 h 3495675"/>
              <a:gd name="connsiteX1" fmla="*/ 385763 w 385763"/>
              <a:gd name="connsiteY1" fmla="*/ 0 h 3495675"/>
              <a:gd name="connsiteX2" fmla="*/ 228600 w 385763"/>
              <a:gd name="connsiteY2" fmla="*/ 804863 h 3495675"/>
              <a:gd name="connsiteX3" fmla="*/ 385763 w 385763"/>
              <a:gd name="connsiteY3" fmla="*/ 2790825 h 3495675"/>
              <a:gd name="connsiteX4" fmla="*/ 385763 w 385763"/>
              <a:gd name="connsiteY4" fmla="*/ 3495675 h 3495675"/>
              <a:gd name="connsiteX5" fmla="*/ 0 w 385763"/>
              <a:gd name="connsiteY5" fmla="*/ 3495675 h 3495675"/>
              <a:gd name="connsiteX6" fmla="*/ 0 w 385763"/>
              <a:gd name="connsiteY6" fmla="*/ 0 h 3495675"/>
              <a:gd name="connsiteX0" fmla="*/ 0 w 385763"/>
              <a:gd name="connsiteY0" fmla="*/ 0 h 3495675"/>
              <a:gd name="connsiteX1" fmla="*/ 385763 w 385763"/>
              <a:gd name="connsiteY1" fmla="*/ 0 h 3495675"/>
              <a:gd name="connsiteX2" fmla="*/ 228600 w 385763"/>
              <a:gd name="connsiteY2" fmla="*/ 804863 h 3495675"/>
              <a:gd name="connsiteX3" fmla="*/ 385763 w 385763"/>
              <a:gd name="connsiteY3" fmla="*/ 2790825 h 3495675"/>
              <a:gd name="connsiteX4" fmla="*/ 295276 w 385763"/>
              <a:gd name="connsiteY4" fmla="*/ 3495675 h 3495675"/>
              <a:gd name="connsiteX5" fmla="*/ 0 w 385763"/>
              <a:gd name="connsiteY5" fmla="*/ 3495675 h 3495675"/>
              <a:gd name="connsiteX6" fmla="*/ 0 w 385763"/>
              <a:gd name="connsiteY6" fmla="*/ 0 h 3495675"/>
              <a:gd name="connsiteX0" fmla="*/ 0 w 385763"/>
              <a:gd name="connsiteY0" fmla="*/ 0 h 3500437"/>
              <a:gd name="connsiteX1" fmla="*/ 385763 w 385763"/>
              <a:gd name="connsiteY1" fmla="*/ 0 h 3500437"/>
              <a:gd name="connsiteX2" fmla="*/ 228600 w 385763"/>
              <a:gd name="connsiteY2" fmla="*/ 804863 h 3500437"/>
              <a:gd name="connsiteX3" fmla="*/ 385763 w 385763"/>
              <a:gd name="connsiteY3" fmla="*/ 2790825 h 3500437"/>
              <a:gd name="connsiteX4" fmla="*/ 238126 w 385763"/>
              <a:gd name="connsiteY4" fmla="*/ 3500437 h 3500437"/>
              <a:gd name="connsiteX5" fmla="*/ 0 w 385763"/>
              <a:gd name="connsiteY5" fmla="*/ 3495675 h 3500437"/>
              <a:gd name="connsiteX6" fmla="*/ 0 w 385763"/>
              <a:gd name="connsiteY6" fmla="*/ 0 h 3500437"/>
              <a:gd name="connsiteX0" fmla="*/ 0 w 385763"/>
              <a:gd name="connsiteY0" fmla="*/ 0 h 3500437"/>
              <a:gd name="connsiteX1" fmla="*/ 385763 w 385763"/>
              <a:gd name="connsiteY1" fmla="*/ 0 h 3500437"/>
              <a:gd name="connsiteX2" fmla="*/ 228600 w 385763"/>
              <a:gd name="connsiteY2" fmla="*/ 804863 h 3500437"/>
              <a:gd name="connsiteX3" fmla="*/ 385763 w 385763"/>
              <a:gd name="connsiteY3" fmla="*/ 2790825 h 3500437"/>
              <a:gd name="connsiteX4" fmla="*/ 276226 w 385763"/>
              <a:gd name="connsiteY4" fmla="*/ 3500437 h 3500437"/>
              <a:gd name="connsiteX5" fmla="*/ 0 w 385763"/>
              <a:gd name="connsiteY5" fmla="*/ 3495675 h 3500437"/>
              <a:gd name="connsiteX6" fmla="*/ 0 w 385763"/>
              <a:gd name="connsiteY6" fmla="*/ 0 h 3500437"/>
              <a:gd name="connsiteX0" fmla="*/ 0 w 385763"/>
              <a:gd name="connsiteY0" fmla="*/ 0 h 3500437"/>
              <a:gd name="connsiteX1" fmla="*/ 385763 w 385763"/>
              <a:gd name="connsiteY1" fmla="*/ 0 h 3500437"/>
              <a:gd name="connsiteX2" fmla="*/ 228600 w 385763"/>
              <a:gd name="connsiteY2" fmla="*/ 804863 h 3500437"/>
              <a:gd name="connsiteX3" fmla="*/ 385763 w 385763"/>
              <a:gd name="connsiteY3" fmla="*/ 2790825 h 3500437"/>
              <a:gd name="connsiteX4" fmla="*/ 276226 w 385763"/>
              <a:gd name="connsiteY4" fmla="*/ 3500437 h 3500437"/>
              <a:gd name="connsiteX5" fmla="*/ 0 w 385763"/>
              <a:gd name="connsiteY5" fmla="*/ 3495675 h 3500437"/>
              <a:gd name="connsiteX6" fmla="*/ 0 w 385763"/>
              <a:gd name="connsiteY6" fmla="*/ 0 h 3500437"/>
              <a:gd name="connsiteX0" fmla="*/ 0 w 385812"/>
              <a:gd name="connsiteY0" fmla="*/ 0 h 3500437"/>
              <a:gd name="connsiteX1" fmla="*/ 385763 w 385812"/>
              <a:gd name="connsiteY1" fmla="*/ 0 h 3500437"/>
              <a:gd name="connsiteX2" fmla="*/ 228600 w 385812"/>
              <a:gd name="connsiteY2" fmla="*/ 804863 h 3500437"/>
              <a:gd name="connsiteX3" fmla="*/ 385763 w 385812"/>
              <a:gd name="connsiteY3" fmla="*/ 2790825 h 3500437"/>
              <a:gd name="connsiteX4" fmla="*/ 276226 w 385812"/>
              <a:gd name="connsiteY4" fmla="*/ 3500437 h 3500437"/>
              <a:gd name="connsiteX5" fmla="*/ 0 w 385812"/>
              <a:gd name="connsiteY5" fmla="*/ 3495675 h 3500437"/>
              <a:gd name="connsiteX6" fmla="*/ 0 w 385812"/>
              <a:gd name="connsiteY6" fmla="*/ 0 h 3500437"/>
              <a:gd name="connsiteX0" fmla="*/ 0 w 385812"/>
              <a:gd name="connsiteY0" fmla="*/ 0 h 3500437"/>
              <a:gd name="connsiteX1" fmla="*/ 385763 w 385812"/>
              <a:gd name="connsiteY1" fmla="*/ 0 h 3500437"/>
              <a:gd name="connsiteX2" fmla="*/ 185737 w 385812"/>
              <a:gd name="connsiteY2" fmla="*/ 800101 h 3500437"/>
              <a:gd name="connsiteX3" fmla="*/ 385763 w 385812"/>
              <a:gd name="connsiteY3" fmla="*/ 2790825 h 3500437"/>
              <a:gd name="connsiteX4" fmla="*/ 276226 w 385812"/>
              <a:gd name="connsiteY4" fmla="*/ 3500437 h 3500437"/>
              <a:gd name="connsiteX5" fmla="*/ 0 w 385812"/>
              <a:gd name="connsiteY5" fmla="*/ 3495675 h 3500437"/>
              <a:gd name="connsiteX6" fmla="*/ 0 w 385812"/>
              <a:gd name="connsiteY6" fmla="*/ 0 h 3500437"/>
              <a:gd name="connsiteX0" fmla="*/ 0 w 385812"/>
              <a:gd name="connsiteY0" fmla="*/ 0 h 3500437"/>
              <a:gd name="connsiteX1" fmla="*/ 385763 w 385812"/>
              <a:gd name="connsiteY1" fmla="*/ 0 h 3500437"/>
              <a:gd name="connsiteX2" fmla="*/ 142875 w 385812"/>
              <a:gd name="connsiteY2" fmla="*/ 804863 h 3500437"/>
              <a:gd name="connsiteX3" fmla="*/ 385763 w 385812"/>
              <a:gd name="connsiteY3" fmla="*/ 2790825 h 3500437"/>
              <a:gd name="connsiteX4" fmla="*/ 276226 w 385812"/>
              <a:gd name="connsiteY4" fmla="*/ 3500437 h 3500437"/>
              <a:gd name="connsiteX5" fmla="*/ 0 w 385812"/>
              <a:gd name="connsiteY5" fmla="*/ 3495675 h 3500437"/>
              <a:gd name="connsiteX6" fmla="*/ 0 w 385812"/>
              <a:gd name="connsiteY6" fmla="*/ 0 h 3500437"/>
              <a:gd name="connsiteX0" fmla="*/ 0 w 385763"/>
              <a:gd name="connsiteY0" fmla="*/ 0 h 3500437"/>
              <a:gd name="connsiteX1" fmla="*/ 385763 w 385763"/>
              <a:gd name="connsiteY1" fmla="*/ 0 h 3500437"/>
              <a:gd name="connsiteX2" fmla="*/ 142875 w 385763"/>
              <a:gd name="connsiteY2" fmla="*/ 804863 h 3500437"/>
              <a:gd name="connsiteX3" fmla="*/ 352425 w 385763"/>
              <a:gd name="connsiteY3" fmla="*/ 2790825 h 3500437"/>
              <a:gd name="connsiteX4" fmla="*/ 276226 w 385763"/>
              <a:gd name="connsiteY4" fmla="*/ 3500437 h 3500437"/>
              <a:gd name="connsiteX5" fmla="*/ 0 w 385763"/>
              <a:gd name="connsiteY5" fmla="*/ 3495675 h 3500437"/>
              <a:gd name="connsiteX6" fmla="*/ 0 w 385763"/>
              <a:gd name="connsiteY6" fmla="*/ 0 h 3500437"/>
              <a:gd name="connsiteX0" fmla="*/ 0 w 390569"/>
              <a:gd name="connsiteY0" fmla="*/ 0 h 3500437"/>
              <a:gd name="connsiteX1" fmla="*/ 385763 w 390569"/>
              <a:gd name="connsiteY1" fmla="*/ 0 h 3500437"/>
              <a:gd name="connsiteX2" fmla="*/ 142875 w 390569"/>
              <a:gd name="connsiteY2" fmla="*/ 804863 h 3500437"/>
              <a:gd name="connsiteX3" fmla="*/ 390525 w 390569"/>
              <a:gd name="connsiteY3" fmla="*/ 2790825 h 3500437"/>
              <a:gd name="connsiteX4" fmla="*/ 276226 w 390569"/>
              <a:gd name="connsiteY4" fmla="*/ 3500437 h 3500437"/>
              <a:gd name="connsiteX5" fmla="*/ 0 w 390569"/>
              <a:gd name="connsiteY5" fmla="*/ 3495675 h 3500437"/>
              <a:gd name="connsiteX6" fmla="*/ 0 w 390569"/>
              <a:gd name="connsiteY6" fmla="*/ 0 h 3500437"/>
              <a:gd name="connsiteX0" fmla="*/ 0 w 390569"/>
              <a:gd name="connsiteY0" fmla="*/ 0 h 3500437"/>
              <a:gd name="connsiteX1" fmla="*/ 385763 w 390569"/>
              <a:gd name="connsiteY1" fmla="*/ 0 h 3500437"/>
              <a:gd name="connsiteX2" fmla="*/ 185738 w 390569"/>
              <a:gd name="connsiteY2" fmla="*/ 900113 h 3500437"/>
              <a:gd name="connsiteX3" fmla="*/ 390525 w 390569"/>
              <a:gd name="connsiteY3" fmla="*/ 2790825 h 3500437"/>
              <a:gd name="connsiteX4" fmla="*/ 276226 w 390569"/>
              <a:gd name="connsiteY4" fmla="*/ 3500437 h 3500437"/>
              <a:gd name="connsiteX5" fmla="*/ 0 w 390569"/>
              <a:gd name="connsiteY5" fmla="*/ 3495675 h 3500437"/>
              <a:gd name="connsiteX6" fmla="*/ 0 w 390569"/>
              <a:gd name="connsiteY6" fmla="*/ 0 h 3500437"/>
              <a:gd name="connsiteX0" fmla="*/ 0 w 390569"/>
              <a:gd name="connsiteY0" fmla="*/ 0 h 3500437"/>
              <a:gd name="connsiteX1" fmla="*/ 385763 w 390569"/>
              <a:gd name="connsiteY1" fmla="*/ 0 h 3500437"/>
              <a:gd name="connsiteX2" fmla="*/ 185738 w 390569"/>
              <a:gd name="connsiteY2" fmla="*/ 900113 h 3500437"/>
              <a:gd name="connsiteX3" fmla="*/ 390525 w 390569"/>
              <a:gd name="connsiteY3" fmla="*/ 2790825 h 3500437"/>
              <a:gd name="connsiteX4" fmla="*/ 276226 w 390569"/>
              <a:gd name="connsiteY4" fmla="*/ 3500437 h 3500437"/>
              <a:gd name="connsiteX5" fmla="*/ 0 w 390569"/>
              <a:gd name="connsiteY5" fmla="*/ 3495675 h 3500437"/>
              <a:gd name="connsiteX6" fmla="*/ 0 w 390569"/>
              <a:gd name="connsiteY6" fmla="*/ 0 h 3500437"/>
              <a:gd name="connsiteX0" fmla="*/ 0 w 390569"/>
              <a:gd name="connsiteY0" fmla="*/ 0 h 3500437"/>
              <a:gd name="connsiteX1" fmla="*/ 385763 w 390569"/>
              <a:gd name="connsiteY1" fmla="*/ 0 h 3500437"/>
              <a:gd name="connsiteX2" fmla="*/ 185738 w 390569"/>
              <a:gd name="connsiteY2" fmla="*/ 900113 h 3500437"/>
              <a:gd name="connsiteX3" fmla="*/ 390525 w 390569"/>
              <a:gd name="connsiteY3" fmla="*/ 2790825 h 3500437"/>
              <a:gd name="connsiteX4" fmla="*/ 276226 w 390569"/>
              <a:gd name="connsiteY4" fmla="*/ 3500437 h 3500437"/>
              <a:gd name="connsiteX5" fmla="*/ 0 w 390569"/>
              <a:gd name="connsiteY5" fmla="*/ 3495675 h 3500437"/>
              <a:gd name="connsiteX6" fmla="*/ 0 w 390569"/>
              <a:gd name="connsiteY6" fmla="*/ 0 h 3500437"/>
              <a:gd name="connsiteX0" fmla="*/ 0 w 390569"/>
              <a:gd name="connsiteY0" fmla="*/ 0 h 3500437"/>
              <a:gd name="connsiteX1" fmla="*/ 385763 w 390569"/>
              <a:gd name="connsiteY1" fmla="*/ 0 h 3500437"/>
              <a:gd name="connsiteX2" fmla="*/ 185738 w 390569"/>
              <a:gd name="connsiteY2" fmla="*/ 900113 h 3500437"/>
              <a:gd name="connsiteX3" fmla="*/ 390525 w 390569"/>
              <a:gd name="connsiteY3" fmla="*/ 2790825 h 3500437"/>
              <a:gd name="connsiteX4" fmla="*/ 276226 w 390569"/>
              <a:gd name="connsiteY4" fmla="*/ 3500437 h 3500437"/>
              <a:gd name="connsiteX5" fmla="*/ 0 w 390569"/>
              <a:gd name="connsiteY5" fmla="*/ 3495675 h 3500437"/>
              <a:gd name="connsiteX6" fmla="*/ 0 w 390569"/>
              <a:gd name="connsiteY6" fmla="*/ 0 h 3500437"/>
              <a:gd name="connsiteX0" fmla="*/ 0 w 390569"/>
              <a:gd name="connsiteY0" fmla="*/ 0 h 3500437"/>
              <a:gd name="connsiteX1" fmla="*/ 385763 w 390569"/>
              <a:gd name="connsiteY1" fmla="*/ 0 h 3500437"/>
              <a:gd name="connsiteX2" fmla="*/ 185738 w 390569"/>
              <a:gd name="connsiteY2" fmla="*/ 900113 h 3500437"/>
              <a:gd name="connsiteX3" fmla="*/ 390525 w 390569"/>
              <a:gd name="connsiteY3" fmla="*/ 2790825 h 3500437"/>
              <a:gd name="connsiteX4" fmla="*/ 276226 w 390569"/>
              <a:gd name="connsiteY4" fmla="*/ 3500437 h 3500437"/>
              <a:gd name="connsiteX5" fmla="*/ 0 w 390569"/>
              <a:gd name="connsiteY5" fmla="*/ 3495675 h 3500437"/>
              <a:gd name="connsiteX6" fmla="*/ 0 w 390569"/>
              <a:gd name="connsiteY6" fmla="*/ 0 h 3500437"/>
              <a:gd name="connsiteX0" fmla="*/ 0 w 390569"/>
              <a:gd name="connsiteY0" fmla="*/ 0 h 3500437"/>
              <a:gd name="connsiteX1" fmla="*/ 385763 w 390569"/>
              <a:gd name="connsiteY1" fmla="*/ 0 h 3500437"/>
              <a:gd name="connsiteX2" fmla="*/ 185738 w 390569"/>
              <a:gd name="connsiteY2" fmla="*/ 900113 h 3500437"/>
              <a:gd name="connsiteX3" fmla="*/ 390525 w 390569"/>
              <a:gd name="connsiteY3" fmla="*/ 2790825 h 3500437"/>
              <a:gd name="connsiteX4" fmla="*/ 276226 w 390569"/>
              <a:gd name="connsiteY4" fmla="*/ 3500437 h 3500437"/>
              <a:gd name="connsiteX5" fmla="*/ 0 w 390569"/>
              <a:gd name="connsiteY5" fmla="*/ 3495675 h 3500437"/>
              <a:gd name="connsiteX6" fmla="*/ 0 w 390569"/>
              <a:gd name="connsiteY6" fmla="*/ 0 h 3500437"/>
              <a:gd name="connsiteX0" fmla="*/ 0 w 390569"/>
              <a:gd name="connsiteY0" fmla="*/ 0 h 3500437"/>
              <a:gd name="connsiteX1" fmla="*/ 385763 w 390569"/>
              <a:gd name="connsiteY1" fmla="*/ 0 h 3500437"/>
              <a:gd name="connsiteX2" fmla="*/ 185738 w 390569"/>
              <a:gd name="connsiteY2" fmla="*/ 900113 h 3500437"/>
              <a:gd name="connsiteX3" fmla="*/ 390525 w 390569"/>
              <a:gd name="connsiteY3" fmla="*/ 2790825 h 3500437"/>
              <a:gd name="connsiteX4" fmla="*/ 276226 w 390569"/>
              <a:gd name="connsiteY4" fmla="*/ 3500437 h 3500437"/>
              <a:gd name="connsiteX5" fmla="*/ 0 w 390569"/>
              <a:gd name="connsiteY5" fmla="*/ 3495675 h 3500437"/>
              <a:gd name="connsiteX6" fmla="*/ 0 w 390569"/>
              <a:gd name="connsiteY6" fmla="*/ 0 h 3500437"/>
              <a:gd name="connsiteX0" fmla="*/ 0 w 390569"/>
              <a:gd name="connsiteY0" fmla="*/ 0 h 3500437"/>
              <a:gd name="connsiteX1" fmla="*/ 385763 w 390569"/>
              <a:gd name="connsiteY1" fmla="*/ 0 h 3500437"/>
              <a:gd name="connsiteX2" fmla="*/ 185738 w 390569"/>
              <a:gd name="connsiteY2" fmla="*/ 900113 h 3500437"/>
              <a:gd name="connsiteX3" fmla="*/ 390525 w 390569"/>
              <a:gd name="connsiteY3" fmla="*/ 2790825 h 3500437"/>
              <a:gd name="connsiteX4" fmla="*/ 276226 w 390569"/>
              <a:gd name="connsiteY4" fmla="*/ 3500437 h 3500437"/>
              <a:gd name="connsiteX5" fmla="*/ 0 w 390569"/>
              <a:gd name="connsiteY5" fmla="*/ 3495675 h 3500437"/>
              <a:gd name="connsiteX6" fmla="*/ 0 w 390569"/>
              <a:gd name="connsiteY6" fmla="*/ 0 h 3500437"/>
              <a:gd name="connsiteX0" fmla="*/ 0 w 390569"/>
              <a:gd name="connsiteY0" fmla="*/ 0 h 3500437"/>
              <a:gd name="connsiteX1" fmla="*/ 385763 w 390569"/>
              <a:gd name="connsiteY1" fmla="*/ 0 h 3500437"/>
              <a:gd name="connsiteX2" fmla="*/ 185738 w 390569"/>
              <a:gd name="connsiteY2" fmla="*/ 952501 h 3500437"/>
              <a:gd name="connsiteX3" fmla="*/ 390525 w 390569"/>
              <a:gd name="connsiteY3" fmla="*/ 2790825 h 3500437"/>
              <a:gd name="connsiteX4" fmla="*/ 276226 w 390569"/>
              <a:gd name="connsiteY4" fmla="*/ 3500437 h 3500437"/>
              <a:gd name="connsiteX5" fmla="*/ 0 w 390569"/>
              <a:gd name="connsiteY5" fmla="*/ 3495675 h 3500437"/>
              <a:gd name="connsiteX6" fmla="*/ 0 w 390569"/>
              <a:gd name="connsiteY6" fmla="*/ 0 h 3500437"/>
              <a:gd name="connsiteX0" fmla="*/ 0 w 390569"/>
              <a:gd name="connsiteY0" fmla="*/ 0 h 3500437"/>
              <a:gd name="connsiteX1" fmla="*/ 385763 w 390569"/>
              <a:gd name="connsiteY1" fmla="*/ 0 h 3500437"/>
              <a:gd name="connsiteX2" fmla="*/ 185738 w 390569"/>
              <a:gd name="connsiteY2" fmla="*/ 1014414 h 3500437"/>
              <a:gd name="connsiteX3" fmla="*/ 390525 w 390569"/>
              <a:gd name="connsiteY3" fmla="*/ 2790825 h 3500437"/>
              <a:gd name="connsiteX4" fmla="*/ 276226 w 390569"/>
              <a:gd name="connsiteY4" fmla="*/ 3500437 h 3500437"/>
              <a:gd name="connsiteX5" fmla="*/ 0 w 390569"/>
              <a:gd name="connsiteY5" fmla="*/ 3495675 h 3500437"/>
              <a:gd name="connsiteX6" fmla="*/ 0 w 390569"/>
              <a:gd name="connsiteY6" fmla="*/ 0 h 3500437"/>
              <a:gd name="connsiteX0" fmla="*/ 0 w 390569"/>
              <a:gd name="connsiteY0" fmla="*/ 0 h 3500437"/>
              <a:gd name="connsiteX1" fmla="*/ 385763 w 390569"/>
              <a:gd name="connsiteY1" fmla="*/ 0 h 3500437"/>
              <a:gd name="connsiteX2" fmla="*/ 185738 w 390569"/>
              <a:gd name="connsiteY2" fmla="*/ 1014414 h 3500437"/>
              <a:gd name="connsiteX3" fmla="*/ 390525 w 390569"/>
              <a:gd name="connsiteY3" fmla="*/ 2790825 h 3500437"/>
              <a:gd name="connsiteX4" fmla="*/ 276226 w 390569"/>
              <a:gd name="connsiteY4" fmla="*/ 3500437 h 3500437"/>
              <a:gd name="connsiteX5" fmla="*/ 0 w 390569"/>
              <a:gd name="connsiteY5" fmla="*/ 3495675 h 3500437"/>
              <a:gd name="connsiteX6" fmla="*/ 0 w 390569"/>
              <a:gd name="connsiteY6" fmla="*/ 0 h 3500437"/>
              <a:gd name="connsiteX0" fmla="*/ 0 w 390569"/>
              <a:gd name="connsiteY0" fmla="*/ 0 h 3500437"/>
              <a:gd name="connsiteX1" fmla="*/ 385763 w 390569"/>
              <a:gd name="connsiteY1" fmla="*/ 0 h 3500437"/>
              <a:gd name="connsiteX2" fmla="*/ 185738 w 390569"/>
              <a:gd name="connsiteY2" fmla="*/ 1014414 h 3500437"/>
              <a:gd name="connsiteX3" fmla="*/ 390525 w 390569"/>
              <a:gd name="connsiteY3" fmla="*/ 2790825 h 3500437"/>
              <a:gd name="connsiteX4" fmla="*/ 276226 w 390569"/>
              <a:gd name="connsiteY4" fmla="*/ 3500437 h 3500437"/>
              <a:gd name="connsiteX5" fmla="*/ 0 w 390569"/>
              <a:gd name="connsiteY5" fmla="*/ 3495675 h 3500437"/>
              <a:gd name="connsiteX6" fmla="*/ 0 w 390569"/>
              <a:gd name="connsiteY6" fmla="*/ 0 h 3500437"/>
              <a:gd name="connsiteX0" fmla="*/ 0 w 390569"/>
              <a:gd name="connsiteY0" fmla="*/ 0 h 3500437"/>
              <a:gd name="connsiteX1" fmla="*/ 385763 w 390569"/>
              <a:gd name="connsiteY1" fmla="*/ 0 h 3500437"/>
              <a:gd name="connsiteX2" fmla="*/ 152400 w 390569"/>
              <a:gd name="connsiteY2" fmla="*/ 995364 h 3500437"/>
              <a:gd name="connsiteX3" fmla="*/ 390525 w 390569"/>
              <a:gd name="connsiteY3" fmla="*/ 2790825 h 3500437"/>
              <a:gd name="connsiteX4" fmla="*/ 276226 w 390569"/>
              <a:gd name="connsiteY4" fmla="*/ 3500437 h 3500437"/>
              <a:gd name="connsiteX5" fmla="*/ 0 w 390569"/>
              <a:gd name="connsiteY5" fmla="*/ 3495675 h 3500437"/>
              <a:gd name="connsiteX6" fmla="*/ 0 w 390569"/>
              <a:gd name="connsiteY6" fmla="*/ 0 h 3500437"/>
              <a:gd name="connsiteX0" fmla="*/ 0 w 390569"/>
              <a:gd name="connsiteY0" fmla="*/ 0 h 3500437"/>
              <a:gd name="connsiteX1" fmla="*/ 385763 w 390569"/>
              <a:gd name="connsiteY1" fmla="*/ 0 h 3500437"/>
              <a:gd name="connsiteX2" fmla="*/ 176213 w 390569"/>
              <a:gd name="connsiteY2" fmla="*/ 1033464 h 3500437"/>
              <a:gd name="connsiteX3" fmla="*/ 390525 w 390569"/>
              <a:gd name="connsiteY3" fmla="*/ 2790825 h 3500437"/>
              <a:gd name="connsiteX4" fmla="*/ 276226 w 390569"/>
              <a:gd name="connsiteY4" fmla="*/ 3500437 h 3500437"/>
              <a:gd name="connsiteX5" fmla="*/ 0 w 390569"/>
              <a:gd name="connsiteY5" fmla="*/ 3495675 h 3500437"/>
              <a:gd name="connsiteX6" fmla="*/ 0 w 390569"/>
              <a:gd name="connsiteY6" fmla="*/ 0 h 3500437"/>
              <a:gd name="connsiteX0" fmla="*/ 0 w 390569"/>
              <a:gd name="connsiteY0" fmla="*/ 0 h 3495675"/>
              <a:gd name="connsiteX1" fmla="*/ 385763 w 390569"/>
              <a:gd name="connsiteY1" fmla="*/ 0 h 3495675"/>
              <a:gd name="connsiteX2" fmla="*/ 176213 w 390569"/>
              <a:gd name="connsiteY2" fmla="*/ 1033464 h 3495675"/>
              <a:gd name="connsiteX3" fmla="*/ 390525 w 390569"/>
              <a:gd name="connsiteY3" fmla="*/ 2790825 h 3495675"/>
              <a:gd name="connsiteX4" fmla="*/ 276226 w 390569"/>
              <a:gd name="connsiteY4" fmla="*/ 3495674 h 3495675"/>
              <a:gd name="connsiteX5" fmla="*/ 0 w 390569"/>
              <a:gd name="connsiteY5" fmla="*/ 3495675 h 3495675"/>
              <a:gd name="connsiteX6" fmla="*/ 0 w 390569"/>
              <a:gd name="connsiteY6" fmla="*/ 0 h 3495675"/>
              <a:gd name="connsiteX0" fmla="*/ 0 w 390542"/>
              <a:gd name="connsiteY0" fmla="*/ 0 h 3495675"/>
              <a:gd name="connsiteX1" fmla="*/ 385763 w 390542"/>
              <a:gd name="connsiteY1" fmla="*/ 0 h 3495675"/>
              <a:gd name="connsiteX2" fmla="*/ 176213 w 390542"/>
              <a:gd name="connsiteY2" fmla="*/ 1033464 h 3495675"/>
              <a:gd name="connsiteX3" fmla="*/ 390525 w 390542"/>
              <a:gd name="connsiteY3" fmla="*/ 2790825 h 3495675"/>
              <a:gd name="connsiteX4" fmla="*/ 211932 w 390542"/>
              <a:gd name="connsiteY4" fmla="*/ 3495674 h 3495675"/>
              <a:gd name="connsiteX5" fmla="*/ 0 w 390542"/>
              <a:gd name="connsiteY5" fmla="*/ 3495675 h 3495675"/>
              <a:gd name="connsiteX6" fmla="*/ 0 w 390542"/>
              <a:gd name="connsiteY6" fmla="*/ 0 h 3495675"/>
              <a:gd name="connsiteX0" fmla="*/ 0 w 390559"/>
              <a:gd name="connsiteY0" fmla="*/ 0 h 3498058"/>
              <a:gd name="connsiteX1" fmla="*/ 385763 w 390559"/>
              <a:gd name="connsiteY1" fmla="*/ 0 h 3498058"/>
              <a:gd name="connsiteX2" fmla="*/ 176213 w 390559"/>
              <a:gd name="connsiteY2" fmla="*/ 1033464 h 3498058"/>
              <a:gd name="connsiteX3" fmla="*/ 390525 w 390559"/>
              <a:gd name="connsiteY3" fmla="*/ 2790825 h 3498058"/>
              <a:gd name="connsiteX4" fmla="*/ 264320 w 390559"/>
              <a:gd name="connsiteY4" fmla="*/ 3498058 h 3498058"/>
              <a:gd name="connsiteX5" fmla="*/ 0 w 390559"/>
              <a:gd name="connsiteY5" fmla="*/ 3495675 h 3498058"/>
              <a:gd name="connsiteX6" fmla="*/ 0 w 390559"/>
              <a:gd name="connsiteY6" fmla="*/ 0 h 349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59" h="3498058">
                <a:moveTo>
                  <a:pt x="0" y="0"/>
                </a:moveTo>
                <a:lnTo>
                  <a:pt x="385763" y="0"/>
                </a:lnTo>
                <a:cubicBezTo>
                  <a:pt x="293687" y="269876"/>
                  <a:pt x="192089" y="796926"/>
                  <a:pt x="176213" y="1033464"/>
                </a:cubicBezTo>
                <a:cubicBezTo>
                  <a:pt x="155576" y="1751014"/>
                  <a:pt x="354012" y="2130425"/>
                  <a:pt x="390525" y="2790825"/>
                </a:cubicBezTo>
                <a:cubicBezTo>
                  <a:pt x="392113" y="3046412"/>
                  <a:pt x="338932" y="3251996"/>
                  <a:pt x="264320" y="3498058"/>
                </a:cubicBezTo>
                <a:lnTo>
                  <a:pt x="0" y="3495675"/>
                </a:lnTo>
                <a:lnTo>
                  <a:pt x="0" y="0"/>
                </a:lnTo>
                <a:close/>
              </a:path>
            </a:pathLst>
          </a:custGeom>
          <a:solidFill>
            <a:srgbClr val="BAD023"/>
          </a:solidFill>
          <a:ln w="3175"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00042" y="2400300"/>
            <a:ext cx="417710" cy="3491493"/>
          </a:xfrm>
          <a:prstGeom prst="rect">
            <a:avLst/>
          </a:prstGeom>
        </p:spPr>
      </p:pic>
    </p:spTree>
  </p:cSld>
  <p:clrMapOvr>
    <a:overrideClrMapping bg1="dk1" tx1="lt1" bg2="dk2" tx2="lt2" accent1="accent1" accent2="accent2" accent3="accent3" accent4="accent4" accent5="accent5" accent6="accent6" hlink="hlink" folHlink="folHlink"/>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285750">
              <a:buSzPct val="80000"/>
              <a:buFontTx/>
              <a:buBlip>
                <a:blip r:embed="rId2"/>
              </a:buBlip>
              <a:defRPr sz="2800">
                <a:solidFill>
                  <a:schemeClr val="tx1"/>
                </a:solidFill>
              </a:defRPr>
            </a:lvl1pPr>
            <a:lvl2pPr marL="731520" indent="-274320">
              <a:buFontTx/>
              <a:buBlip>
                <a:blip r:embed="rId3"/>
              </a:buBlip>
              <a:defRPr>
                <a:solidFill>
                  <a:schemeClr val="tx1"/>
                </a:solidFill>
              </a:defRPr>
            </a:lvl2pPr>
            <a:lvl3pPr marL="996696" indent="-228600">
              <a:buClr>
                <a:srgbClr val="B0D23F"/>
              </a:buClr>
              <a:buFont typeface="Arial" panose="020B0604020202020204" pitchFamily="34" charset="0"/>
              <a:buChar char="•"/>
              <a:tabLst>
                <a:tab pos="1939925" algn="l"/>
              </a:tabLst>
              <a:defRPr>
                <a:solidFill>
                  <a:schemeClr val="tx1"/>
                </a:solidFill>
              </a:defRPr>
            </a:lvl3pPr>
            <a:lvl4pPr>
              <a:defRPr>
                <a:solidFill>
                  <a:schemeClr val="tx1"/>
                </a:solidFill>
              </a:defRPr>
            </a:lvl4pPr>
            <a:lvl5pPr>
              <a:defRPr>
                <a:solidFill>
                  <a:schemeClr val="tx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9" name="Title 5"/>
          <p:cNvSpPr>
            <a:spLocks noGrp="1"/>
          </p:cNvSpPr>
          <p:nvPr>
            <p:ph type="title"/>
          </p:nvPr>
        </p:nvSpPr>
        <p:spPr>
          <a:xfrm>
            <a:off x="457200" y="204107"/>
            <a:ext cx="8229600" cy="971550"/>
          </a:xfrm>
          <a:prstGeom prst="rect">
            <a:avLst/>
          </a:prstGeom>
        </p:spPr>
        <p:txBody>
          <a:bodyPr/>
          <a:lstStyle>
            <a:lvl1pPr>
              <a:defRPr>
                <a:latin typeface="Calibri Light" panose="020F0302020204030204" pitchFamily="34" charset="0"/>
              </a:defRPr>
            </a:lvl1pPr>
          </a:lstStyle>
          <a:p>
            <a:r>
              <a:rPr lang="en-US" dirty="0"/>
              <a:t>Click to edit Master title style</a:t>
            </a: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w/ Lin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285750">
              <a:buSzPct val="80000"/>
              <a:buFontTx/>
              <a:buBlip>
                <a:blip r:embed="rId2"/>
              </a:buBlip>
              <a:defRPr sz="2800">
                <a:solidFill>
                  <a:schemeClr val="tx1"/>
                </a:solidFill>
              </a:defRPr>
            </a:lvl1pPr>
            <a:lvl2pPr marL="731520" indent="-274320">
              <a:buFontTx/>
              <a:buBlip>
                <a:blip r:embed="rId3"/>
              </a:buBlip>
              <a:defRPr>
                <a:solidFill>
                  <a:schemeClr val="tx1"/>
                </a:solidFill>
              </a:defRPr>
            </a:lvl2pPr>
            <a:lvl3pPr marL="996696" indent="-228600">
              <a:buClr>
                <a:srgbClr val="B0D23F"/>
              </a:buClr>
              <a:buFont typeface="Arial" panose="020B0604020202020204" pitchFamily="34" charset="0"/>
              <a:buChar char="•"/>
              <a:defRPr>
                <a:solidFill>
                  <a:schemeClr val="tx1"/>
                </a:solidFill>
              </a:defRPr>
            </a:lvl3pPr>
            <a:lvl4pPr>
              <a:defRPr>
                <a:solidFill>
                  <a:schemeClr val="tx1"/>
                </a:solidFill>
              </a:defRPr>
            </a:lvl4pPr>
            <a:lvl5pPr>
              <a:defRPr>
                <a:solidFill>
                  <a:schemeClr val="tx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9" name="Title 5"/>
          <p:cNvSpPr>
            <a:spLocks noGrp="1"/>
          </p:cNvSpPr>
          <p:nvPr>
            <p:ph type="title"/>
          </p:nvPr>
        </p:nvSpPr>
        <p:spPr>
          <a:xfrm>
            <a:off x="457200" y="204107"/>
            <a:ext cx="8229600" cy="971550"/>
          </a:xfrm>
          <a:prstGeom prst="rect">
            <a:avLst/>
          </a:prstGeom>
        </p:spPr>
        <p:txBody>
          <a:bodyPr/>
          <a:lstStyle>
            <a:lvl1pPr>
              <a:defRPr>
                <a:latin typeface="Calibri Light" panose="020F0302020204030204" pitchFamily="34" charset="0"/>
              </a:defRPr>
            </a:lvl1pPr>
          </a:lstStyle>
          <a:p>
            <a:r>
              <a:rPr lang="en-US" dirty="0"/>
              <a:t>Click to edit Master title style</a:t>
            </a:r>
          </a:p>
        </p:txBody>
      </p:sp>
      <p:grpSp>
        <p:nvGrpSpPr>
          <p:cNvPr id="4" name="Group 3"/>
          <p:cNvGrpSpPr/>
          <p:nvPr userDrawn="1"/>
        </p:nvGrpSpPr>
        <p:grpSpPr>
          <a:xfrm>
            <a:off x="7466013" y="-2426413"/>
            <a:ext cx="1144587" cy="10659080"/>
            <a:chOff x="7466013" y="-2426413"/>
            <a:chExt cx="1144587" cy="10659080"/>
          </a:xfrm>
        </p:grpSpPr>
        <p:sp>
          <p:nvSpPr>
            <p:cNvPr id="5" name="Freeform 5"/>
            <p:cNvSpPr>
              <a:spLocks/>
            </p:cNvSpPr>
            <p:nvPr/>
          </p:nvSpPr>
          <p:spPr bwMode="auto">
            <a:xfrm>
              <a:off x="7466013" y="-1642188"/>
              <a:ext cx="1116012" cy="9874855"/>
            </a:xfrm>
            <a:custGeom>
              <a:avLst/>
              <a:gdLst>
                <a:gd name="T0" fmla="*/ 548 w 548"/>
                <a:gd name="T1" fmla="*/ 0 h 4849"/>
                <a:gd name="T2" fmla="*/ 362 w 548"/>
                <a:gd name="T3" fmla="*/ 1032 h 4849"/>
                <a:gd name="T4" fmla="*/ 426 w 548"/>
                <a:gd name="T5" fmla="*/ 3311 h 4849"/>
                <a:gd name="T6" fmla="*/ 0 w 548"/>
                <a:gd name="T7" fmla="*/ 4849 h 4849"/>
                <a:gd name="T8" fmla="*/ 423 w 548"/>
                <a:gd name="T9" fmla="*/ 3293 h 4849"/>
                <a:gd name="T10" fmla="*/ 358 w 548"/>
                <a:gd name="T11" fmla="*/ 1048 h 4849"/>
                <a:gd name="T12" fmla="*/ 548 w 548"/>
                <a:gd name="T13" fmla="*/ 0 h 4849"/>
              </a:gdLst>
              <a:ahLst/>
              <a:cxnLst>
                <a:cxn ang="0">
                  <a:pos x="T0" y="T1"/>
                </a:cxn>
                <a:cxn ang="0">
                  <a:pos x="T2" y="T3"/>
                </a:cxn>
                <a:cxn ang="0">
                  <a:pos x="T4" y="T5"/>
                </a:cxn>
                <a:cxn ang="0">
                  <a:pos x="T6" y="T7"/>
                </a:cxn>
                <a:cxn ang="0">
                  <a:pos x="T8" y="T9"/>
                </a:cxn>
                <a:cxn ang="0">
                  <a:pos x="T10" y="T11"/>
                </a:cxn>
                <a:cxn ang="0">
                  <a:pos x="T12" y="T13"/>
                </a:cxn>
              </a:cxnLst>
              <a:rect l="0" t="0" r="r" b="b"/>
              <a:pathLst>
                <a:path w="548" h="4849">
                  <a:moveTo>
                    <a:pt x="548" y="0"/>
                  </a:moveTo>
                  <a:cubicBezTo>
                    <a:pt x="548" y="0"/>
                    <a:pt x="407" y="335"/>
                    <a:pt x="362" y="1032"/>
                  </a:cubicBezTo>
                  <a:cubicBezTo>
                    <a:pt x="317" y="1728"/>
                    <a:pt x="524" y="2490"/>
                    <a:pt x="426" y="3311"/>
                  </a:cubicBezTo>
                  <a:cubicBezTo>
                    <a:pt x="328" y="4132"/>
                    <a:pt x="0" y="4849"/>
                    <a:pt x="0" y="4849"/>
                  </a:cubicBezTo>
                  <a:cubicBezTo>
                    <a:pt x="0" y="4849"/>
                    <a:pt x="324" y="4114"/>
                    <a:pt x="423" y="3293"/>
                  </a:cubicBezTo>
                  <a:cubicBezTo>
                    <a:pt x="521" y="2472"/>
                    <a:pt x="313" y="1744"/>
                    <a:pt x="358" y="1048"/>
                  </a:cubicBezTo>
                  <a:cubicBezTo>
                    <a:pt x="404" y="351"/>
                    <a:pt x="548" y="0"/>
                    <a:pt x="548" y="0"/>
                  </a:cubicBezTo>
                  <a:close/>
                </a:path>
              </a:pathLst>
            </a:custGeom>
            <a:solidFill>
              <a:srgbClr val="B0D2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p:nvSpPr>
          <p:spPr bwMode="auto">
            <a:xfrm>
              <a:off x="7494588" y="-2426413"/>
              <a:ext cx="1116012" cy="9874855"/>
            </a:xfrm>
            <a:custGeom>
              <a:avLst/>
              <a:gdLst>
                <a:gd name="T0" fmla="*/ 548 w 548"/>
                <a:gd name="T1" fmla="*/ 0 h 4849"/>
                <a:gd name="T2" fmla="*/ 362 w 548"/>
                <a:gd name="T3" fmla="*/ 1032 h 4849"/>
                <a:gd name="T4" fmla="*/ 426 w 548"/>
                <a:gd name="T5" fmla="*/ 3311 h 4849"/>
                <a:gd name="T6" fmla="*/ 0 w 548"/>
                <a:gd name="T7" fmla="*/ 4849 h 4849"/>
                <a:gd name="T8" fmla="*/ 423 w 548"/>
                <a:gd name="T9" fmla="*/ 3293 h 4849"/>
                <a:gd name="T10" fmla="*/ 359 w 548"/>
                <a:gd name="T11" fmla="*/ 1048 h 4849"/>
                <a:gd name="T12" fmla="*/ 548 w 548"/>
                <a:gd name="T13" fmla="*/ 0 h 4849"/>
              </a:gdLst>
              <a:ahLst/>
              <a:cxnLst>
                <a:cxn ang="0">
                  <a:pos x="T0" y="T1"/>
                </a:cxn>
                <a:cxn ang="0">
                  <a:pos x="T2" y="T3"/>
                </a:cxn>
                <a:cxn ang="0">
                  <a:pos x="T4" y="T5"/>
                </a:cxn>
                <a:cxn ang="0">
                  <a:pos x="T6" y="T7"/>
                </a:cxn>
                <a:cxn ang="0">
                  <a:pos x="T8" y="T9"/>
                </a:cxn>
                <a:cxn ang="0">
                  <a:pos x="T10" y="T11"/>
                </a:cxn>
                <a:cxn ang="0">
                  <a:pos x="T12" y="T13"/>
                </a:cxn>
              </a:cxnLst>
              <a:rect l="0" t="0" r="r" b="b"/>
              <a:pathLst>
                <a:path w="548" h="4849">
                  <a:moveTo>
                    <a:pt x="548" y="0"/>
                  </a:moveTo>
                  <a:cubicBezTo>
                    <a:pt x="548" y="0"/>
                    <a:pt x="408" y="336"/>
                    <a:pt x="362" y="1032"/>
                  </a:cubicBezTo>
                  <a:cubicBezTo>
                    <a:pt x="317" y="1728"/>
                    <a:pt x="525" y="2490"/>
                    <a:pt x="426" y="3311"/>
                  </a:cubicBezTo>
                  <a:cubicBezTo>
                    <a:pt x="328" y="4132"/>
                    <a:pt x="0" y="4849"/>
                    <a:pt x="0" y="4849"/>
                  </a:cubicBezTo>
                  <a:cubicBezTo>
                    <a:pt x="0" y="4849"/>
                    <a:pt x="325" y="4114"/>
                    <a:pt x="423" y="3293"/>
                  </a:cubicBezTo>
                  <a:cubicBezTo>
                    <a:pt x="521" y="2472"/>
                    <a:pt x="313" y="1744"/>
                    <a:pt x="359" y="1048"/>
                  </a:cubicBezTo>
                  <a:cubicBezTo>
                    <a:pt x="404" y="351"/>
                    <a:pt x="548" y="0"/>
                    <a:pt x="548" y="0"/>
                  </a:cubicBezTo>
                  <a:close/>
                </a:path>
              </a:pathLst>
            </a:custGeom>
            <a:solidFill>
              <a:srgbClr val="21A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Rectangle 6"/>
          <p:cNvSpPr/>
          <p:nvPr userDrawn="1"/>
        </p:nvSpPr>
        <p:spPr>
          <a:xfrm>
            <a:off x="-9526" y="6186568"/>
            <a:ext cx="9153525" cy="479122"/>
          </a:xfrm>
          <a:custGeom>
            <a:avLst/>
            <a:gdLst>
              <a:gd name="connsiteX0" fmla="*/ 0 w 9144000"/>
              <a:gd name="connsiteY0" fmla="*/ 0 h 691978"/>
              <a:gd name="connsiteX1" fmla="*/ 9144000 w 9144000"/>
              <a:gd name="connsiteY1" fmla="*/ 0 h 691978"/>
              <a:gd name="connsiteX2" fmla="*/ 9144000 w 9144000"/>
              <a:gd name="connsiteY2" fmla="*/ 691978 h 691978"/>
              <a:gd name="connsiteX3" fmla="*/ 0 w 9144000"/>
              <a:gd name="connsiteY3" fmla="*/ 691978 h 691978"/>
              <a:gd name="connsiteX4" fmla="*/ 0 w 9144000"/>
              <a:gd name="connsiteY4" fmla="*/ 0 h 691978"/>
              <a:gd name="connsiteX0" fmla="*/ 0 w 9144000"/>
              <a:gd name="connsiteY0" fmla="*/ 259492 h 691978"/>
              <a:gd name="connsiteX1" fmla="*/ 9144000 w 9144000"/>
              <a:gd name="connsiteY1" fmla="*/ 0 h 691978"/>
              <a:gd name="connsiteX2" fmla="*/ 9144000 w 9144000"/>
              <a:gd name="connsiteY2" fmla="*/ 691978 h 691978"/>
              <a:gd name="connsiteX3" fmla="*/ 0 w 9144000"/>
              <a:gd name="connsiteY3" fmla="*/ 691978 h 691978"/>
              <a:gd name="connsiteX4" fmla="*/ 0 w 9144000"/>
              <a:gd name="connsiteY4" fmla="*/ 259492 h 691978"/>
              <a:gd name="connsiteX0" fmla="*/ 0 w 9144000"/>
              <a:gd name="connsiteY0" fmla="*/ 395417 h 691978"/>
              <a:gd name="connsiteX1" fmla="*/ 9144000 w 9144000"/>
              <a:gd name="connsiteY1" fmla="*/ 0 h 691978"/>
              <a:gd name="connsiteX2" fmla="*/ 9144000 w 9144000"/>
              <a:gd name="connsiteY2" fmla="*/ 691978 h 691978"/>
              <a:gd name="connsiteX3" fmla="*/ 0 w 9144000"/>
              <a:gd name="connsiteY3" fmla="*/ 691978 h 691978"/>
              <a:gd name="connsiteX4" fmla="*/ 0 w 9144000"/>
              <a:gd name="connsiteY4" fmla="*/ 395417 h 691978"/>
              <a:gd name="connsiteX0" fmla="*/ 0 w 9153525"/>
              <a:gd name="connsiteY0" fmla="*/ 0 h 749497"/>
              <a:gd name="connsiteX1" fmla="*/ 9153525 w 9153525"/>
              <a:gd name="connsiteY1" fmla="*/ 57519 h 749497"/>
              <a:gd name="connsiteX2" fmla="*/ 9153525 w 9153525"/>
              <a:gd name="connsiteY2" fmla="*/ 749497 h 749497"/>
              <a:gd name="connsiteX3" fmla="*/ 9525 w 9153525"/>
              <a:gd name="connsiteY3" fmla="*/ 749497 h 749497"/>
              <a:gd name="connsiteX4" fmla="*/ 0 w 9153525"/>
              <a:gd name="connsiteY4" fmla="*/ 0 h 749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525" h="749497">
                <a:moveTo>
                  <a:pt x="0" y="0"/>
                </a:moveTo>
                <a:lnTo>
                  <a:pt x="9153525" y="57519"/>
                </a:lnTo>
                <a:lnTo>
                  <a:pt x="9153525" y="749497"/>
                </a:lnTo>
                <a:lnTo>
                  <a:pt x="9525" y="749497"/>
                </a:lnTo>
                <a:lnTo>
                  <a:pt x="0" y="0"/>
                </a:lnTo>
                <a:close/>
              </a:path>
            </a:pathLst>
          </a:custGeom>
          <a:solidFill>
            <a:srgbClr val="B0D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6"/>
          <p:cNvSpPr/>
          <p:nvPr userDrawn="1"/>
        </p:nvSpPr>
        <p:spPr>
          <a:xfrm>
            <a:off x="0" y="6166022"/>
            <a:ext cx="9144000" cy="691978"/>
          </a:xfrm>
          <a:custGeom>
            <a:avLst/>
            <a:gdLst>
              <a:gd name="connsiteX0" fmla="*/ 0 w 9144000"/>
              <a:gd name="connsiteY0" fmla="*/ 0 h 691978"/>
              <a:gd name="connsiteX1" fmla="*/ 9144000 w 9144000"/>
              <a:gd name="connsiteY1" fmla="*/ 0 h 691978"/>
              <a:gd name="connsiteX2" fmla="*/ 9144000 w 9144000"/>
              <a:gd name="connsiteY2" fmla="*/ 691978 h 691978"/>
              <a:gd name="connsiteX3" fmla="*/ 0 w 9144000"/>
              <a:gd name="connsiteY3" fmla="*/ 691978 h 691978"/>
              <a:gd name="connsiteX4" fmla="*/ 0 w 9144000"/>
              <a:gd name="connsiteY4" fmla="*/ 0 h 691978"/>
              <a:gd name="connsiteX0" fmla="*/ 0 w 9144000"/>
              <a:gd name="connsiteY0" fmla="*/ 259492 h 691978"/>
              <a:gd name="connsiteX1" fmla="*/ 9144000 w 9144000"/>
              <a:gd name="connsiteY1" fmla="*/ 0 h 691978"/>
              <a:gd name="connsiteX2" fmla="*/ 9144000 w 9144000"/>
              <a:gd name="connsiteY2" fmla="*/ 691978 h 691978"/>
              <a:gd name="connsiteX3" fmla="*/ 0 w 9144000"/>
              <a:gd name="connsiteY3" fmla="*/ 691978 h 691978"/>
              <a:gd name="connsiteX4" fmla="*/ 0 w 9144000"/>
              <a:gd name="connsiteY4" fmla="*/ 259492 h 691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91978">
                <a:moveTo>
                  <a:pt x="0" y="259492"/>
                </a:moveTo>
                <a:lnTo>
                  <a:pt x="9144000" y="0"/>
                </a:lnTo>
                <a:lnTo>
                  <a:pt x="9144000" y="691978"/>
                </a:lnTo>
                <a:lnTo>
                  <a:pt x="0" y="691978"/>
                </a:lnTo>
                <a:lnTo>
                  <a:pt x="0" y="259492"/>
                </a:lnTo>
                <a:close/>
              </a:path>
            </a:pathLst>
          </a:custGeom>
          <a:solidFill>
            <a:srgbClr val="005E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7ABD"/>
                </a:solidFill>
              </a:ln>
            </a:endParaRPr>
          </a:p>
        </p:txBody>
      </p:sp>
      <p:sp>
        <p:nvSpPr>
          <p:cNvPr id="10" name="Rectangle 15"/>
          <p:cNvSpPr/>
          <p:nvPr userDrawn="1"/>
        </p:nvSpPr>
        <p:spPr>
          <a:xfrm>
            <a:off x="-14502" y="6589238"/>
            <a:ext cx="9151888" cy="275110"/>
          </a:xfrm>
          <a:custGeom>
            <a:avLst/>
            <a:gdLst>
              <a:gd name="connsiteX0" fmla="*/ 0 w 3200400"/>
              <a:gd name="connsiteY0" fmla="*/ 0 h 934445"/>
              <a:gd name="connsiteX1" fmla="*/ 3200400 w 3200400"/>
              <a:gd name="connsiteY1" fmla="*/ 0 h 934445"/>
              <a:gd name="connsiteX2" fmla="*/ 3200400 w 3200400"/>
              <a:gd name="connsiteY2" fmla="*/ 934445 h 934445"/>
              <a:gd name="connsiteX3" fmla="*/ 0 w 3200400"/>
              <a:gd name="connsiteY3" fmla="*/ 934445 h 934445"/>
              <a:gd name="connsiteX4" fmla="*/ 0 w 3200400"/>
              <a:gd name="connsiteY4" fmla="*/ 0 h 934445"/>
              <a:gd name="connsiteX0" fmla="*/ 0 w 5375189"/>
              <a:gd name="connsiteY0" fmla="*/ 0 h 934445"/>
              <a:gd name="connsiteX1" fmla="*/ 5375189 w 5375189"/>
              <a:gd name="connsiteY1" fmla="*/ 210065 h 934445"/>
              <a:gd name="connsiteX2" fmla="*/ 3200400 w 5375189"/>
              <a:gd name="connsiteY2" fmla="*/ 934445 h 934445"/>
              <a:gd name="connsiteX3" fmla="*/ 0 w 5375189"/>
              <a:gd name="connsiteY3" fmla="*/ 934445 h 934445"/>
              <a:gd name="connsiteX4" fmla="*/ 0 w 5375189"/>
              <a:gd name="connsiteY4" fmla="*/ 0 h 934445"/>
              <a:gd name="connsiteX0" fmla="*/ 0 w 6203091"/>
              <a:gd name="connsiteY0" fmla="*/ 0 h 946802"/>
              <a:gd name="connsiteX1" fmla="*/ 5375189 w 6203091"/>
              <a:gd name="connsiteY1" fmla="*/ 210065 h 946802"/>
              <a:gd name="connsiteX2" fmla="*/ 6203091 w 6203091"/>
              <a:gd name="connsiteY2" fmla="*/ 946802 h 946802"/>
              <a:gd name="connsiteX3" fmla="*/ 0 w 6203091"/>
              <a:gd name="connsiteY3" fmla="*/ 934445 h 946802"/>
              <a:gd name="connsiteX4" fmla="*/ 0 w 6203091"/>
              <a:gd name="connsiteY4" fmla="*/ 0 h 946802"/>
              <a:gd name="connsiteX0" fmla="*/ 0 w 6203091"/>
              <a:gd name="connsiteY0" fmla="*/ 222422 h 736737"/>
              <a:gd name="connsiteX1" fmla="*/ 5375189 w 6203091"/>
              <a:gd name="connsiteY1" fmla="*/ 0 h 736737"/>
              <a:gd name="connsiteX2" fmla="*/ 6203091 w 6203091"/>
              <a:gd name="connsiteY2" fmla="*/ 736737 h 736737"/>
              <a:gd name="connsiteX3" fmla="*/ 0 w 6203091"/>
              <a:gd name="connsiteY3" fmla="*/ 724380 h 736737"/>
              <a:gd name="connsiteX4" fmla="*/ 0 w 6203091"/>
              <a:gd name="connsiteY4" fmla="*/ 222422 h 736737"/>
              <a:gd name="connsiteX0" fmla="*/ 0 w 5918886"/>
              <a:gd name="connsiteY0" fmla="*/ 222422 h 724380"/>
              <a:gd name="connsiteX1" fmla="*/ 5375189 w 5918886"/>
              <a:gd name="connsiteY1" fmla="*/ 0 h 724380"/>
              <a:gd name="connsiteX2" fmla="*/ 5918886 w 5918886"/>
              <a:gd name="connsiteY2" fmla="*/ 724380 h 724380"/>
              <a:gd name="connsiteX3" fmla="*/ 0 w 5918886"/>
              <a:gd name="connsiteY3" fmla="*/ 724380 h 724380"/>
              <a:gd name="connsiteX4" fmla="*/ 0 w 5918886"/>
              <a:gd name="connsiteY4" fmla="*/ 222422 h 724380"/>
              <a:gd name="connsiteX0" fmla="*/ 0 w 5918886"/>
              <a:gd name="connsiteY0" fmla="*/ 321993 h 823951"/>
              <a:gd name="connsiteX1" fmla="*/ 5617204 w 5918886"/>
              <a:gd name="connsiteY1" fmla="*/ 0 h 823951"/>
              <a:gd name="connsiteX2" fmla="*/ 5918886 w 5918886"/>
              <a:gd name="connsiteY2" fmla="*/ 823951 h 823951"/>
              <a:gd name="connsiteX3" fmla="*/ 0 w 5918886"/>
              <a:gd name="connsiteY3" fmla="*/ 823951 h 823951"/>
              <a:gd name="connsiteX4" fmla="*/ 0 w 5918886"/>
              <a:gd name="connsiteY4" fmla="*/ 321993 h 823951"/>
              <a:gd name="connsiteX0" fmla="*/ 8067 w 5918886"/>
              <a:gd name="connsiteY0" fmla="*/ 371779 h 823951"/>
              <a:gd name="connsiteX1" fmla="*/ 5617204 w 5918886"/>
              <a:gd name="connsiteY1" fmla="*/ 0 h 823951"/>
              <a:gd name="connsiteX2" fmla="*/ 5918886 w 5918886"/>
              <a:gd name="connsiteY2" fmla="*/ 823951 h 823951"/>
              <a:gd name="connsiteX3" fmla="*/ 0 w 5918886"/>
              <a:gd name="connsiteY3" fmla="*/ 823951 h 823951"/>
              <a:gd name="connsiteX4" fmla="*/ 8067 w 5918886"/>
              <a:gd name="connsiteY4" fmla="*/ 371779 h 823951"/>
              <a:gd name="connsiteX0" fmla="*/ 8067 w 7714664"/>
              <a:gd name="connsiteY0" fmla="*/ 0 h 452172"/>
              <a:gd name="connsiteX1" fmla="*/ 7714664 w 7714664"/>
              <a:gd name="connsiteY1" fmla="*/ 265475 h 452172"/>
              <a:gd name="connsiteX2" fmla="*/ 5918886 w 7714664"/>
              <a:gd name="connsiteY2" fmla="*/ 452172 h 452172"/>
              <a:gd name="connsiteX3" fmla="*/ 0 w 7714664"/>
              <a:gd name="connsiteY3" fmla="*/ 452172 h 452172"/>
              <a:gd name="connsiteX4" fmla="*/ 8067 w 7714664"/>
              <a:gd name="connsiteY4" fmla="*/ 0 h 452172"/>
              <a:gd name="connsiteX0" fmla="*/ 8067 w 7714664"/>
              <a:gd name="connsiteY0" fmla="*/ 0 h 452172"/>
              <a:gd name="connsiteX1" fmla="*/ 7714664 w 7714664"/>
              <a:gd name="connsiteY1" fmla="*/ 265475 h 452172"/>
              <a:gd name="connsiteX2" fmla="*/ 7701727 w 7714664"/>
              <a:gd name="connsiteY2" fmla="*/ 452172 h 452172"/>
              <a:gd name="connsiteX3" fmla="*/ 0 w 7714664"/>
              <a:gd name="connsiteY3" fmla="*/ 452172 h 452172"/>
              <a:gd name="connsiteX4" fmla="*/ 8067 w 7714664"/>
              <a:gd name="connsiteY4" fmla="*/ 0 h 452172"/>
              <a:gd name="connsiteX0" fmla="*/ 8067 w 7714664"/>
              <a:gd name="connsiteY0" fmla="*/ 0 h 372515"/>
              <a:gd name="connsiteX1" fmla="*/ 7714664 w 7714664"/>
              <a:gd name="connsiteY1" fmla="*/ 185818 h 372515"/>
              <a:gd name="connsiteX2" fmla="*/ 7701727 w 7714664"/>
              <a:gd name="connsiteY2" fmla="*/ 372515 h 372515"/>
              <a:gd name="connsiteX3" fmla="*/ 0 w 7714664"/>
              <a:gd name="connsiteY3" fmla="*/ 372515 h 372515"/>
              <a:gd name="connsiteX4" fmla="*/ 8067 w 7714664"/>
              <a:gd name="connsiteY4" fmla="*/ 0 h 372515"/>
              <a:gd name="connsiteX0" fmla="*/ 8067 w 7738865"/>
              <a:gd name="connsiteY0" fmla="*/ 0 h 372515"/>
              <a:gd name="connsiteX1" fmla="*/ 7738865 w 7738865"/>
              <a:gd name="connsiteY1" fmla="*/ 195776 h 372515"/>
              <a:gd name="connsiteX2" fmla="*/ 7701727 w 7738865"/>
              <a:gd name="connsiteY2" fmla="*/ 372515 h 372515"/>
              <a:gd name="connsiteX3" fmla="*/ 0 w 7738865"/>
              <a:gd name="connsiteY3" fmla="*/ 372515 h 372515"/>
              <a:gd name="connsiteX4" fmla="*/ 8067 w 7738865"/>
              <a:gd name="connsiteY4" fmla="*/ 0 h 372515"/>
              <a:gd name="connsiteX0" fmla="*/ 8067 w 7738865"/>
              <a:gd name="connsiteY0" fmla="*/ 0 h 378138"/>
              <a:gd name="connsiteX1" fmla="*/ 7738865 w 7738865"/>
              <a:gd name="connsiteY1" fmla="*/ 195776 h 378138"/>
              <a:gd name="connsiteX2" fmla="*/ 7738171 w 7738865"/>
              <a:gd name="connsiteY2" fmla="*/ 378138 h 378138"/>
              <a:gd name="connsiteX3" fmla="*/ 0 w 7738865"/>
              <a:gd name="connsiteY3" fmla="*/ 372515 h 378138"/>
              <a:gd name="connsiteX4" fmla="*/ 8067 w 7738865"/>
              <a:gd name="connsiteY4" fmla="*/ 0 h 378138"/>
              <a:gd name="connsiteX0" fmla="*/ 38721 w 7738865"/>
              <a:gd name="connsiteY0" fmla="*/ 0 h 235784"/>
              <a:gd name="connsiteX1" fmla="*/ 7738865 w 7738865"/>
              <a:gd name="connsiteY1" fmla="*/ 53422 h 235784"/>
              <a:gd name="connsiteX2" fmla="*/ 7738171 w 7738865"/>
              <a:gd name="connsiteY2" fmla="*/ 235784 h 235784"/>
              <a:gd name="connsiteX3" fmla="*/ 0 w 7738865"/>
              <a:gd name="connsiteY3" fmla="*/ 230161 h 235784"/>
              <a:gd name="connsiteX4" fmla="*/ 38721 w 7738865"/>
              <a:gd name="connsiteY4" fmla="*/ 0 h 235784"/>
              <a:gd name="connsiteX0" fmla="*/ 4554 w 7738865"/>
              <a:gd name="connsiteY0" fmla="*/ 0 h 235784"/>
              <a:gd name="connsiteX1" fmla="*/ 7738865 w 7738865"/>
              <a:gd name="connsiteY1" fmla="*/ 53422 h 235784"/>
              <a:gd name="connsiteX2" fmla="*/ 7738171 w 7738865"/>
              <a:gd name="connsiteY2" fmla="*/ 235784 h 235784"/>
              <a:gd name="connsiteX3" fmla="*/ 0 w 7738865"/>
              <a:gd name="connsiteY3" fmla="*/ 230161 h 235784"/>
              <a:gd name="connsiteX4" fmla="*/ 4554 w 7738865"/>
              <a:gd name="connsiteY4" fmla="*/ 0 h 235784"/>
              <a:gd name="connsiteX0" fmla="*/ 0 w 7751147"/>
              <a:gd name="connsiteY0" fmla="*/ 0 h 416238"/>
              <a:gd name="connsiteX1" fmla="*/ 7751147 w 7751147"/>
              <a:gd name="connsiteY1" fmla="*/ 233876 h 416238"/>
              <a:gd name="connsiteX2" fmla="*/ 7750453 w 7751147"/>
              <a:gd name="connsiteY2" fmla="*/ 416238 h 416238"/>
              <a:gd name="connsiteX3" fmla="*/ 12282 w 7751147"/>
              <a:gd name="connsiteY3" fmla="*/ 410615 h 416238"/>
              <a:gd name="connsiteX4" fmla="*/ 0 w 7751147"/>
              <a:gd name="connsiteY4" fmla="*/ 0 h 416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1147" h="416238">
                <a:moveTo>
                  <a:pt x="0" y="0"/>
                </a:moveTo>
                <a:lnTo>
                  <a:pt x="7751147" y="233876"/>
                </a:lnTo>
                <a:cubicBezTo>
                  <a:pt x="7750916" y="294663"/>
                  <a:pt x="7750684" y="355451"/>
                  <a:pt x="7750453" y="416238"/>
                </a:cubicBezTo>
                <a:lnTo>
                  <a:pt x="12282" y="410615"/>
                </a:lnTo>
                <a:lnTo>
                  <a:pt x="0" y="0"/>
                </a:lnTo>
                <a:close/>
              </a:path>
            </a:pathLst>
          </a:custGeom>
          <a:solidFill>
            <a:schemeClr val="bg1">
              <a:lumMod val="9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178748" y="6379957"/>
            <a:ext cx="1614444" cy="186424"/>
          </a:xfrm>
          <a:prstGeom prst="rect">
            <a:avLst/>
          </a:prstGeom>
          <a:noFill/>
          <a:ln>
            <a:noFill/>
          </a:ln>
        </p:spPr>
      </p:pic>
    </p:spTree>
    <p:extLst>
      <p:ext uri="{BB962C8B-B14F-4D97-AF65-F5344CB8AC3E}">
        <p14:creationId xmlns:p14="http://schemas.microsoft.com/office/powerpoint/2010/main" val="2135888222"/>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400" y="1243257"/>
            <a:ext cx="39624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4648200" y="1243257"/>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9" name="Title 5"/>
          <p:cNvSpPr>
            <a:spLocks noGrp="1"/>
          </p:cNvSpPr>
          <p:nvPr>
            <p:ph type="title"/>
          </p:nvPr>
        </p:nvSpPr>
        <p:spPr>
          <a:xfrm>
            <a:off x="457200" y="204107"/>
            <a:ext cx="8229600" cy="971550"/>
          </a:xfrm>
          <a:prstGeom prst="rect">
            <a:avLst/>
          </a:prstGeom>
        </p:spPr>
        <p:txBody>
          <a:bodyPr/>
          <a:lstStyle/>
          <a:p>
            <a:r>
              <a:rPr lang="en-US"/>
              <a:t>Click to edit Master title style</a:t>
            </a:r>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5"/>
          <p:cNvSpPr>
            <a:spLocks noGrp="1"/>
          </p:cNvSpPr>
          <p:nvPr>
            <p:ph type="title"/>
          </p:nvPr>
        </p:nvSpPr>
        <p:spPr>
          <a:xfrm>
            <a:off x="457200" y="204107"/>
            <a:ext cx="8229600" cy="971550"/>
          </a:xfrm>
          <a:prstGeom prst="rect">
            <a:avLst/>
          </a:prstGeom>
        </p:spPr>
        <p:txBody>
          <a:bodyPr/>
          <a:lstStyle>
            <a:lvl1pPr>
              <a:defRPr>
                <a:latin typeface="Calibri Light" panose="020F0302020204030204" pitchFamily="34" charset="0"/>
              </a:defRPr>
            </a:lvl1pPr>
          </a:lstStyle>
          <a:p>
            <a:r>
              <a:rPr lang="en-US" dirty="0"/>
              <a:t>Click to edit Master title style</a:t>
            </a: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5" name="Title 5"/>
          <p:cNvSpPr>
            <a:spLocks noGrp="1"/>
          </p:cNvSpPr>
          <p:nvPr>
            <p:ph type="title"/>
          </p:nvPr>
        </p:nvSpPr>
        <p:spPr>
          <a:xfrm>
            <a:off x="457200" y="204107"/>
            <a:ext cx="8229600" cy="971550"/>
          </a:xfrm>
          <a:prstGeom prst="rect">
            <a:avLst/>
          </a:prstGeom>
        </p:spPr>
        <p:txBody>
          <a:bodyPr/>
          <a:lstStyle>
            <a:lvl1pPr>
              <a:defRPr>
                <a:latin typeface="Calibri Light" panose="020F0302020204030204" pitchFamily="34" charset="0"/>
              </a:defRPr>
            </a:lvl1pPr>
          </a:lstStyle>
          <a:p>
            <a:r>
              <a:rPr lang="en-US" dirty="0"/>
              <a:t>Click to edit Master title style</a:t>
            </a: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
        <p:nvSpPr>
          <p:cNvPr id="6" name="Title 5"/>
          <p:cNvSpPr>
            <a:spLocks noGrp="1"/>
          </p:cNvSpPr>
          <p:nvPr>
            <p:ph type="title"/>
          </p:nvPr>
        </p:nvSpPr>
        <p:spPr>
          <a:xfrm>
            <a:off x="457200" y="204107"/>
            <a:ext cx="8229600" cy="971550"/>
          </a:xfrm>
          <a:prstGeom prst="rect">
            <a:avLst/>
          </a:prstGeom>
        </p:spPr>
        <p:txBody>
          <a:bodyPr/>
          <a:lstStyle>
            <a:lvl1pPr>
              <a:defRPr>
                <a:latin typeface="Calibri Light" panose="020F0302020204030204" pitchFamily="34" charset="0"/>
              </a:defRPr>
            </a:lvl1pPr>
          </a:lstStyle>
          <a:p>
            <a:r>
              <a:rPr lang="en-US" dirty="0"/>
              <a:t>Click to edit Master title style</a:t>
            </a: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a:xfrm>
            <a:off x="113160" y="6426200"/>
            <a:ext cx="4200674" cy="431800"/>
          </a:xfrm>
          <a:prstGeom prst="rect">
            <a:avLst/>
          </a:prstGeom>
        </p:spPr>
        <p:txBody>
          <a:bodyPr/>
          <a:lstStyle/>
          <a:p>
            <a:r>
              <a:rPr lang="en-US"/>
              <a:t>For financial professional use only. Not for use with the public.</a:t>
            </a:r>
            <a:endParaRPr lang="en-US" dirty="0"/>
          </a:p>
        </p:txBody>
      </p:sp>
    </p:spTree>
    <p:extLst>
      <p:ext uri="{BB962C8B-B14F-4D97-AF65-F5344CB8AC3E}">
        <p14:creationId xmlns:p14="http://schemas.microsoft.com/office/powerpoint/2010/main" val="1422361782"/>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94986"/>
            <a:ext cx="8153400" cy="4660353"/>
          </a:xfrm>
          <a:prstGeom prst="rect">
            <a:avLst/>
          </a:prstGeom>
        </p:spPr>
        <p:txBody>
          <a:bodyPr vert="horz" lIns="54864" tIns="91440" rtlCol="0">
            <a:no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7" name="Rectangle 6"/>
          <p:cNvSpPr/>
          <p:nvPr/>
        </p:nvSpPr>
        <p:spPr>
          <a:xfrm>
            <a:off x="-9526" y="6186568"/>
            <a:ext cx="9153525" cy="479122"/>
          </a:xfrm>
          <a:custGeom>
            <a:avLst/>
            <a:gdLst>
              <a:gd name="connsiteX0" fmla="*/ 0 w 9144000"/>
              <a:gd name="connsiteY0" fmla="*/ 0 h 691978"/>
              <a:gd name="connsiteX1" fmla="*/ 9144000 w 9144000"/>
              <a:gd name="connsiteY1" fmla="*/ 0 h 691978"/>
              <a:gd name="connsiteX2" fmla="*/ 9144000 w 9144000"/>
              <a:gd name="connsiteY2" fmla="*/ 691978 h 691978"/>
              <a:gd name="connsiteX3" fmla="*/ 0 w 9144000"/>
              <a:gd name="connsiteY3" fmla="*/ 691978 h 691978"/>
              <a:gd name="connsiteX4" fmla="*/ 0 w 9144000"/>
              <a:gd name="connsiteY4" fmla="*/ 0 h 691978"/>
              <a:gd name="connsiteX0" fmla="*/ 0 w 9144000"/>
              <a:gd name="connsiteY0" fmla="*/ 259492 h 691978"/>
              <a:gd name="connsiteX1" fmla="*/ 9144000 w 9144000"/>
              <a:gd name="connsiteY1" fmla="*/ 0 h 691978"/>
              <a:gd name="connsiteX2" fmla="*/ 9144000 w 9144000"/>
              <a:gd name="connsiteY2" fmla="*/ 691978 h 691978"/>
              <a:gd name="connsiteX3" fmla="*/ 0 w 9144000"/>
              <a:gd name="connsiteY3" fmla="*/ 691978 h 691978"/>
              <a:gd name="connsiteX4" fmla="*/ 0 w 9144000"/>
              <a:gd name="connsiteY4" fmla="*/ 259492 h 691978"/>
              <a:gd name="connsiteX0" fmla="*/ 0 w 9144000"/>
              <a:gd name="connsiteY0" fmla="*/ 395417 h 691978"/>
              <a:gd name="connsiteX1" fmla="*/ 9144000 w 9144000"/>
              <a:gd name="connsiteY1" fmla="*/ 0 h 691978"/>
              <a:gd name="connsiteX2" fmla="*/ 9144000 w 9144000"/>
              <a:gd name="connsiteY2" fmla="*/ 691978 h 691978"/>
              <a:gd name="connsiteX3" fmla="*/ 0 w 9144000"/>
              <a:gd name="connsiteY3" fmla="*/ 691978 h 691978"/>
              <a:gd name="connsiteX4" fmla="*/ 0 w 9144000"/>
              <a:gd name="connsiteY4" fmla="*/ 395417 h 691978"/>
              <a:gd name="connsiteX0" fmla="*/ 0 w 9153525"/>
              <a:gd name="connsiteY0" fmla="*/ 0 h 749497"/>
              <a:gd name="connsiteX1" fmla="*/ 9153525 w 9153525"/>
              <a:gd name="connsiteY1" fmla="*/ 57519 h 749497"/>
              <a:gd name="connsiteX2" fmla="*/ 9153525 w 9153525"/>
              <a:gd name="connsiteY2" fmla="*/ 749497 h 749497"/>
              <a:gd name="connsiteX3" fmla="*/ 9525 w 9153525"/>
              <a:gd name="connsiteY3" fmla="*/ 749497 h 749497"/>
              <a:gd name="connsiteX4" fmla="*/ 0 w 9153525"/>
              <a:gd name="connsiteY4" fmla="*/ 0 h 749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525" h="749497">
                <a:moveTo>
                  <a:pt x="0" y="0"/>
                </a:moveTo>
                <a:lnTo>
                  <a:pt x="9153525" y="57519"/>
                </a:lnTo>
                <a:lnTo>
                  <a:pt x="9153525" y="749497"/>
                </a:lnTo>
                <a:lnTo>
                  <a:pt x="9525" y="749497"/>
                </a:lnTo>
                <a:lnTo>
                  <a:pt x="0" y="0"/>
                </a:lnTo>
                <a:close/>
              </a:path>
            </a:pathLst>
          </a:custGeom>
          <a:solidFill>
            <a:srgbClr val="B0D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6"/>
          <p:cNvSpPr/>
          <p:nvPr/>
        </p:nvSpPr>
        <p:spPr>
          <a:xfrm>
            <a:off x="0" y="6166022"/>
            <a:ext cx="9144000" cy="691978"/>
          </a:xfrm>
          <a:custGeom>
            <a:avLst/>
            <a:gdLst>
              <a:gd name="connsiteX0" fmla="*/ 0 w 9144000"/>
              <a:gd name="connsiteY0" fmla="*/ 0 h 691978"/>
              <a:gd name="connsiteX1" fmla="*/ 9144000 w 9144000"/>
              <a:gd name="connsiteY1" fmla="*/ 0 h 691978"/>
              <a:gd name="connsiteX2" fmla="*/ 9144000 w 9144000"/>
              <a:gd name="connsiteY2" fmla="*/ 691978 h 691978"/>
              <a:gd name="connsiteX3" fmla="*/ 0 w 9144000"/>
              <a:gd name="connsiteY3" fmla="*/ 691978 h 691978"/>
              <a:gd name="connsiteX4" fmla="*/ 0 w 9144000"/>
              <a:gd name="connsiteY4" fmla="*/ 0 h 691978"/>
              <a:gd name="connsiteX0" fmla="*/ 0 w 9144000"/>
              <a:gd name="connsiteY0" fmla="*/ 259492 h 691978"/>
              <a:gd name="connsiteX1" fmla="*/ 9144000 w 9144000"/>
              <a:gd name="connsiteY1" fmla="*/ 0 h 691978"/>
              <a:gd name="connsiteX2" fmla="*/ 9144000 w 9144000"/>
              <a:gd name="connsiteY2" fmla="*/ 691978 h 691978"/>
              <a:gd name="connsiteX3" fmla="*/ 0 w 9144000"/>
              <a:gd name="connsiteY3" fmla="*/ 691978 h 691978"/>
              <a:gd name="connsiteX4" fmla="*/ 0 w 9144000"/>
              <a:gd name="connsiteY4" fmla="*/ 259492 h 691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91978">
                <a:moveTo>
                  <a:pt x="0" y="259492"/>
                </a:moveTo>
                <a:lnTo>
                  <a:pt x="9144000" y="0"/>
                </a:lnTo>
                <a:lnTo>
                  <a:pt x="9144000" y="691978"/>
                </a:lnTo>
                <a:lnTo>
                  <a:pt x="0" y="691978"/>
                </a:lnTo>
                <a:lnTo>
                  <a:pt x="0" y="259492"/>
                </a:lnTo>
                <a:close/>
              </a:path>
            </a:pathLst>
          </a:custGeom>
          <a:solidFill>
            <a:srgbClr val="005E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7ABD"/>
                </a:solidFill>
              </a:ln>
            </a:endParaRPr>
          </a:p>
        </p:txBody>
      </p:sp>
      <p:sp>
        <p:nvSpPr>
          <p:cNvPr id="9" name="Rectangle 15"/>
          <p:cNvSpPr/>
          <p:nvPr/>
        </p:nvSpPr>
        <p:spPr>
          <a:xfrm>
            <a:off x="-14502" y="6589238"/>
            <a:ext cx="9151888" cy="275110"/>
          </a:xfrm>
          <a:custGeom>
            <a:avLst/>
            <a:gdLst>
              <a:gd name="connsiteX0" fmla="*/ 0 w 3200400"/>
              <a:gd name="connsiteY0" fmla="*/ 0 h 934445"/>
              <a:gd name="connsiteX1" fmla="*/ 3200400 w 3200400"/>
              <a:gd name="connsiteY1" fmla="*/ 0 h 934445"/>
              <a:gd name="connsiteX2" fmla="*/ 3200400 w 3200400"/>
              <a:gd name="connsiteY2" fmla="*/ 934445 h 934445"/>
              <a:gd name="connsiteX3" fmla="*/ 0 w 3200400"/>
              <a:gd name="connsiteY3" fmla="*/ 934445 h 934445"/>
              <a:gd name="connsiteX4" fmla="*/ 0 w 3200400"/>
              <a:gd name="connsiteY4" fmla="*/ 0 h 934445"/>
              <a:gd name="connsiteX0" fmla="*/ 0 w 5375189"/>
              <a:gd name="connsiteY0" fmla="*/ 0 h 934445"/>
              <a:gd name="connsiteX1" fmla="*/ 5375189 w 5375189"/>
              <a:gd name="connsiteY1" fmla="*/ 210065 h 934445"/>
              <a:gd name="connsiteX2" fmla="*/ 3200400 w 5375189"/>
              <a:gd name="connsiteY2" fmla="*/ 934445 h 934445"/>
              <a:gd name="connsiteX3" fmla="*/ 0 w 5375189"/>
              <a:gd name="connsiteY3" fmla="*/ 934445 h 934445"/>
              <a:gd name="connsiteX4" fmla="*/ 0 w 5375189"/>
              <a:gd name="connsiteY4" fmla="*/ 0 h 934445"/>
              <a:gd name="connsiteX0" fmla="*/ 0 w 6203091"/>
              <a:gd name="connsiteY0" fmla="*/ 0 h 946802"/>
              <a:gd name="connsiteX1" fmla="*/ 5375189 w 6203091"/>
              <a:gd name="connsiteY1" fmla="*/ 210065 h 946802"/>
              <a:gd name="connsiteX2" fmla="*/ 6203091 w 6203091"/>
              <a:gd name="connsiteY2" fmla="*/ 946802 h 946802"/>
              <a:gd name="connsiteX3" fmla="*/ 0 w 6203091"/>
              <a:gd name="connsiteY3" fmla="*/ 934445 h 946802"/>
              <a:gd name="connsiteX4" fmla="*/ 0 w 6203091"/>
              <a:gd name="connsiteY4" fmla="*/ 0 h 946802"/>
              <a:gd name="connsiteX0" fmla="*/ 0 w 6203091"/>
              <a:gd name="connsiteY0" fmla="*/ 222422 h 736737"/>
              <a:gd name="connsiteX1" fmla="*/ 5375189 w 6203091"/>
              <a:gd name="connsiteY1" fmla="*/ 0 h 736737"/>
              <a:gd name="connsiteX2" fmla="*/ 6203091 w 6203091"/>
              <a:gd name="connsiteY2" fmla="*/ 736737 h 736737"/>
              <a:gd name="connsiteX3" fmla="*/ 0 w 6203091"/>
              <a:gd name="connsiteY3" fmla="*/ 724380 h 736737"/>
              <a:gd name="connsiteX4" fmla="*/ 0 w 6203091"/>
              <a:gd name="connsiteY4" fmla="*/ 222422 h 736737"/>
              <a:gd name="connsiteX0" fmla="*/ 0 w 5918886"/>
              <a:gd name="connsiteY0" fmla="*/ 222422 h 724380"/>
              <a:gd name="connsiteX1" fmla="*/ 5375189 w 5918886"/>
              <a:gd name="connsiteY1" fmla="*/ 0 h 724380"/>
              <a:gd name="connsiteX2" fmla="*/ 5918886 w 5918886"/>
              <a:gd name="connsiteY2" fmla="*/ 724380 h 724380"/>
              <a:gd name="connsiteX3" fmla="*/ 0 w 5918886"/>
              <a:gd name="connsiteY3" fmla="*/ 724380 h 724380"/>
              <a:gd name="connsiteX4" fmla="*/ 0 w 5918886"/>
              <a:gd name="connsiteY4" fmla="*/ 222422 h 724380"/>
              <a:gd name="connsiteX0" fmla="*/ 0 w 5918886"/>
              <a:gd name="connsiteY0" fmla="*/ 321993 h 823951"/>
              <a:gd name="connsiteX1" fmla="*/ 5617204 w 5918886"/>
              <a:gd name="connsiteY1" fmla="*/ 0 h 823951"/>
              <a:gd name="connsiteX2" fmla="*/ 5918886 w 5918886"/>
              <a:gd name="connsiteY2" fmla="*/ 823951 h 823951"/>
              <a:gd name="connsiteX3" fmla="*/ 0 w 5918886"/>
              <a:gd name="connsiteY3" fmla="*/ 823951 h 823951"/>
              <a:gd name="connsiteX4" fmla="*/ 0 w 5918886"/>
              <a:gd name="connsiteY4" fmla="*/ 321993 h 823951"/>
              <a:gd name="connsiteX0" fmla="*/ 8067 w 5918886"/>
              <a:gd name="connsiteY0" fmla="*/ 371779 h 823951"/>
              <a:gd name="connsiteX1" fmla="*/ 5617204 w 5918886"/>
              <a:gd name="connsiteY1" fmla="*/ 0 h 823951"/>
              <a:gd name="connsiteX2" fmla="*/ 5918886 w 5918886"/>
              <a:gd name="connsiteY2" fmla="*/ 823951 h 823951"/>
              <a:gd name="connsiteX3" fmla="*/ 0 w 5918886"/>
              <a:gd name="connsiteY3" fmla="*/ 823951 h 823951"/>
              <a:gd name="connsiteX4" fmla="*/ 8067 w 5918886"/>
              <a:gd name="connsiteY4" fmla="*/ 371779 h 823951"/>
              <a:gd name="connsiteX0" fmla="*/ 8067 w 7714664"/>
              <a:gd name="connsiteY0" fmla="*/ 0 h 452172"/>
              <a:gd name="connsiteX1" fmla="*/ 7714664 w 7714664"/>
              <a:gd name="connsiteY1" fmla="*/ 265475 h 452172"/>
              <a:gd name="connsiteX2" fmla="*/ 5918886 w 7714664"/>
              <a:gd name="connsiteY2" fmla="*/ 452172 h 452172"/>
              <a:gd name="connsiteX3" fmla="*/ 0 w 7714664"/>
              <a:gd name="connsiteY3" fmla="*/ 452172 h 452172"/>
              <a:gd name="connsiteX4" fmla="*/ 8067 w 7714664"/>
              <a:gd name="connsiteY4" fmla="*/ 0 h 452172"/>
              <a:gd name="connsiteX0" fmla="*/ 8067 w 7714664"/>
              <a:gd name="connsiteY0" fmla="*/ 0 h 452172"/>
              <a:gd name="connsiteX1" fmla="*/ 7714664 w 7714664"/>
              <a:gd name="connsiteY1" fmla="*/ 265475 h 452172"/>
              <a:gd name="connsiteX2" fmla="*/ 7701727 w 7714664"/>
              <a:gd name="connsiteY2" fmla="*/ 452172 h 452172"/>
              <a:gd name="connsiteX3" fmla="*/ 0 w 7714664"/>
              <a:gd name="connsiteY3" fmla="*/ 452172 h 452172"/>
              <a:gd name="connsiteX4" fmla="*/ 8067 w 7714664"/>
              <a:gd name="connsiteY4" fmla="*/ 0 h 452172"/>
              <a:gd name="connsiteX0" fmla="*/ 8067 w 7714664"/>
              <a:gd name="connsiteY0" fmla="*/ 0 h 372515"/>
              <a:gd name="connsiteX1" fmla="*/ 7714664 w 7714664"/>
              <a:gd name="connsiteY1" fmla="*/ 185818 h 372515"/>
              <a:gd name="connsiteX2" fmla="*/ 7701727 w 7714664"/>
              <a:gd name="connsiteY2" fmla="*/ 372515 h 372515"/>
              <a:gd name="connsiteX3" fmla="*/ 0 w 7714664"/>
              <a:gd name="connsiteY3" fmla="*/ 372515 h 372515"/>
              <a:gd name="connsiteX4" fmla="*/ 8067 w 7714664"/>
              <a:gd name="connsiteY4" fmla="*/ 0 h 372515"/>
              <a:gd name="connsiteX0" fmla="*/ 8067 w 7738865"/>
              <a:gd name="connsiteY0" fmla="*/ 0 h 372515"/>
              <a:gd name="connsiteX1" fmla="*/ 7738865 w 7738865"/>
              <a:gd name="connsiteY1" fmla="*/ 195776 h 372515"/>
              <a:gd name="connsiteX2" fmla="*/ 7701727 w 7738865"/>
              <a:gd name="connsiteY2" fmla="*/ 372515 h 372515"/>
              <a:gd name="connsiteX3" fmla="*/ 0 w 7738865"/>
              <a:gd name="connsiteY3" fmla="*/ 372515 h 372515"/>
              <a:gd name="connsiteX4" fmla="*/ 8067 w 7738865"/>
              <a:gd name="connsiteY4" fmla="*/ 0 h 372515"/>
              <a:gd name="connsiteX0" fmla="*/ 8067 w 7738865"/>
              <a:gd name="connsiteY0" fmla="*/ 0 h 378138"/>
              <a:gd name="connsiteX1" fmla="*/ 7738865 w 7738865"/>
              <a:gd name="connsiteY1" fmla="*/ 195776 h 378138"/>
              <a:gd name="connsiteX2" fmla="*/ 7738171 w 7738865"/>
              <a:gd name="connsiteY2" fmla="*/ 378138 h 378138"/>
              <a:gd name="connsiteX3" fmla="*/ 0 w 7738865"/>
              <a:gd name="connsiteY3" fmla="*/ 372515 h 378138"/>
              <a:gd name="connsiteX4" fmla="*/ 8067 w 7738865"/>
              <a:gd name="connsiteY4" fmla="*/ 0 h 378138"/>
              <a:gd name="connsiteX0" fmla="*/ 38721 w 7738865"/>
              <a:gd name="connsiteY0" fmla="*/ 0 h 235784"/>
              <a:gd name="connsiteX1" fmla="*/ 7738865 w 7738865"/>
              <a:gd name="connsiteY1" fmla="*/ 53422 h 235784"/>
              <a:gd name="connsiteX2" fmla="*/ 7738171 w 7738865"/>
              <a:gd name="connsiteY2" fmla="*/ 235784 h 235784"/>
              <a:gd name="connsiteX3" fmla="*/ 0 w 7738865"/>
              <a:gd name="connsiteY3" fmla="*/ 230161 h 235784"/>
              <a:gd name="connsiteX4" fmla="*/ 38721 w 7738865"/>
              <a:gd name="connsiteY4" fmla="*/ 0 h 235784"/>
              <a:gd name="connsiteX0" fmla="*/ 4554 w 7738865"/>
              <a:gd name="connsiteY0" fmla="*/ 0 h 235784"/>
              <a:gd name="connsiteX1" fmla="*/ 7738865 w 7738865"/>
              <a:gd name="connsiteY1" fmla="*/ 53422 h 235784"/>
              <a:gd name="connsiteX2" fmla="*/ 7738171 w 7738865"/>
              <a:gd name="connsiteY2" fmla="*/ 235784 h 235784"/>
              <a:gd name="connsiteX3" fmla="*/ 0 w 7738865"/>
              <a:gd name="connsiteY3" fmla="*/ 230161 h 235784"/>
              <a:gd name="connsiteX4" fmla="*/ 4554 w 7738865"/>
              <a:gd name="connsiteY4" fmla="*/ 0 h 235784"/>
              <a:gd name="connsiteX0" fmla="*/ 0 w 7751147"/>
              <a:gd name="connsiteY0" fmla="*/ 0 h 416238"/>
              <a:gd name="connsiteX1" fmla="*/ 7751147 w 7751147"/>
              <a:gd name="connsiteY1" fmla="*/ 233876 h 416238"/>
              <a:gd name="connsiteX2" fmla="*/ 7750453 w 7751147"/>
              <a:gd name="connsiteY2" fmla="*/ 416238 h 416238"/>
              <a:gd name="connsiteX3" fmla="*/ 12282 w 7751147"/>
              <a:gd name="connsiteY3" fmla="*/ 410615 h 416238"/>
              <a:gd name="connsiteX4" fmla="*/ 0 w 7751147"/>
              <a:gd name="connsiteY4" fmla="*/ 0 h 416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1147" h="416238">
                <a:moveTo>
                  <a:pt x="0" y="0"/>
                </a:moveTo>
                <a:lnTo>
                  <a:pt x="7751147" y="233876"/>
                </a:lnTo>
                <a:cubicBezTo>
                  <a:pt x="7750916" y="294663"/>
                  <a:pt x="7750684" y="355451"/>
                  <a:pt x="7750453" y="416238"/>
                </a:cubicBezTo>
                <a:lnTo>
                  <a:pt x="12282" y="410615"/>
                </a:lnTo>
                <a:lnTo>
                  <a:pt x="0" y="0"/>
                </a:lnTo>
                <a:close/>
              </a:path>
            </a:pathLst>
          </a:custGeom>
          <a:solidFill>
            <a:schemeClr val="bg1">
              <a:lumMod val="9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178748" y="6379957"/>
            <a:ext cx="1614444" cy="186424"/>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73" r:id="rId1"/>
    <p:sldLayoutId id="2147483675" r:id="rId2"/>
    <p:sldLayoutId id="2147483679" r:id="rId3"/>
    <p:sldLayoutId id="2147483676" r:id="rId4"/>
    <p:sldLayoutId id="2147483677" r:id="rId5"/>
    <p:sldLayoutId id="2147483667" r:id="rId6"/>
    <p:sldLayoutId id="2147483678" r:id="rId7"/>
    <p:sldLayoutId id="2147483680" r:id="rId8"/>
  </p:sldLayoutIdLst>
  <p:transition>
    <p:wipe dir="r"/>
  </p:transition>
  <p:hf hdr="0" dt="0"/>
  <p:txStyles>
    <p:titleStyle>
      <a:lvl1pPr algn="l" defTabSz="914400" rtl="0" eaLnBrk="1" latinLnBrk="0" hangingPunct="1">
        <a:lnSpc>
          <a:spcPct val="80000"/>
        </a:lnSpc>
        <a:spcBef>
          <a:spcPct val="0"/>
        </a:spcBef>
        <a:buNone/>
        <a:defRPr kumimoji="0" lang="en-US" sz="3200" b="0" kern="1200" dirty="0">
          <a:solidFill>
            <a:srgbClr val="00539F"/>
          </a:solidFill>
          <a:effectLst/>
          <a:latin typeface="+mj-lt"/>
          <a:ea typeface="+mj-ea"/>
          <a:cs typeface="+mj-cs"/>
        </a:defRPr>
      </a:lvl1pPr>
      <a:extLst/>
    </p:titleStyle>
    <p:bodyStyle>
      <a:lvl1pPr marL="342900" indent="-285750" algn="l" rtl="0" eaLnBrk="1" latinLnBrk="0" hangingPunct="1">
        <a:lnSpc>
          <a:spcPct val="90000"/>
        </a:lnSpc>
        <a:spcBef>
          <a:spcPts val="1800"/>
        </a:spcBef>
        <a:buClr>
          <a:srgbClr val="97C8EB"/>
        </a:buClr>
        <a:buSzPct val="60000"/>
        <a:buFont typeface="Wingdings 2" panose="05020102010507070707" pitchFamily="18" charset="2"/>
        <a:buChar char=""/>
        <a:tabLst/>
        <a:defRPr kumimoji="0" sz="2800" kern="1200">
          <a:solidFill>
            <a:schemeClr val="tx1"/>
          </a:solidFill>
          <a:latin typeface="Calibri Light" panose="020F0302020204030204" pitchFamily="34" charset="0"/>
          <a:ea typeface="+mn-ea"/>
          <a:cs typeface="+mn-cs"/>
          <a:sym typeface="Wingdings 2" panose="05020102010507070707" pitchFamily="18" charset="2"/>
        </a:defRPr>
      </a:lvl1pPr>
      <a:lvl2pPr marL="731520" indent="-274320" algn="l" rtl="0" eaLnBrk="1" latinLnBrk="0" hangingPunct="1">
        <a:lnSpc>
          <a:spcPct val="90000"/>
        </a:lnSpc>
        <a:spcBef>
          <a:spcPct val="20000"/>
        </a:spcBef>
        <a:buClr>
          <a:schemeClr val="accent1">
            <a:lumMod val="50000"/>
          </a:schemeClr>
        </a:buClr>
        <a:buSzPct val="90000"/>
        <a:buFont typeface="Arial Narrow" pitchFamily="34" charset="0"/>
        <a:buChar char="–"/>
        <a:defRPr kumimoji="0" sz="2400" kern="1200">
          <a:solidFill>
            <a:srgbClr val="00539F"/>
          </a:solidFill>
          <a:latin typeface="Calibri Light" panose="020F0302020204030204" pitchFamily="34" charset="0"/>
          <a:ea typeface="+mn-ea"/>
          <a:cs typeface="+mn-cs"/>
        </a:defRPr>
      </a:lvl2pPr>
      <a:lvl3pPr marL="996696" indent="-228600" algn="l" rtl="0" eaLnBrk="1" latinLnBrk="0" hangingPunct="1">
        <a:lnSpc>
          <a:spcPct val="90000"/>
        </a:lnSpc>
        <a:spcBef>
          <a:spcPct val="20000"/>
        </a:spcBef>
        <a:buClr>
          <a:srgbClr val="839A22"/>
        </a:buClr>
        <a:buFont typeface="Arial"/>
        <a:buChar char="▪"/>
        <a:defRPr kumimoji="0" sz="2000" kern="1200">
          <a:solidFill>
            <a:srgbClr val="839A22"/>
          </a:solidFill>
          <a:latin typeface="Calibri Light" panose="020F0302020204030204" pitchFamily="34" charset="0"/>
          <a:ea typeface="+mn-ea"/>
          <a:cs typeface="+mn-cs"/>
        </a:defRPr>
      </a:lvl3pPr>
      <a:lvl4pPr marL="1216152" indent="-182880" algn="l" rtl="0" eaLnBrk="1" latinLnBrk="0" hangingPunct="1">
        <a:lnSpc>
          <a:spcPct val="90000"/>
        </a:lnSpc>
        <a:spcBef>
          <a:spcPct val="20000"/>
        </a:spcBef>
        <a:buClr>
          <a:schemeClr val="accent4"/>
        </a:buClr>
        <a:buFont typeface="Arial"/>
        <a:buChar char="▪"/>
        <a:defRPr kumimoji="0" sz="1800" kern="1200">
          <a:solidFill>
            <a:schemeClr val="accent3">
              <a:lumMod val="75000"/>
            </a:schemeClr>
          </a:solidFill>
          <a:latin typeface="Calibri Light" panose="020F0302020204030204" pitchFamily="34" charset="0"/>
          <a:ea typeface="+mn-ea"/>
          <a:cs typeface="+mn-cs"/>
        </a:defRPr>
      </a:lvl4pPr>
      <a:lvl5pPr marL="1426464" indent="-182880" algn="l" rtl="0" eaLnBrk="1" latinLnBrk="0" hangingPunct="1">
        <a:lnSpc>
          <a:spcPct val="90000"/>
        </a:lnSpc>
        <a:spcBef>
          <a:spcPct val="20000"/>
        </a:spcBef>
        <a:buClr>
          <a:schemeClr val="accent5"/>
        </a:buClr>
        <a:buFont typeface="Wingdings 3"/>
        <a:buChar char=""/>
        <a:defRPr kumimoji="0" lang="en-US" sz="1800" kern="1200" smtClean="0">
          <a:solidFill>
            <a:schemeClr val="accent3">
              <a:lumMod val="75000"/>
            </a:schemeClr>
          </a:solidFill>
          <a:latin typeface="Calibri Light" panose="020F0302020204030204" pitchFamily="34" charset="0"/>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37063" y="1110736"/>
            <a:ext cx="8060872" cy="1088845"/>
          </a:xfrm>
        </p:spPr>
        <p:txBody>
          <a:bodyPr>
            <a:noAutofit/>
          </a:bodyPr>
          <a:lstStyle/>
          <a:p>
            <a:pPr>
              <a:lnSpc>
                <a:spcPct val="70000"/>
              </a:lnSpc>
            </a:pPr>
            <a:r>
              <a:rPr lang="en-US" sz="2800" dirty="0"/>
              <a:t>PACIFIC</a:t>
            </a:r>
            <a:br>
              <a:rPr lang="en-US" dirty="0"/>
            </a:br>
            <a:r>
              <a:rPr lang="en-US" sz="4400" dirty="0"/>
              <a:t>INDEX EDGE</a:t>
            </a:r>
            <a:endParaRPr lang="en-US" sz="4400" baseline="100000" dirty="0"/>
          </a:p>
        </p:txBody>
      </p:sp>
      <p:sp>
        <p:nvSpPr>
          <p:cNvPr id="2" name="Rectangle 1"/>
          <p:cNvSpPr/>
          <p:nvPr/>
        </p:nvSpPr>
        <p:spPr>
          <a:xfrm>
            <a:off x="738554" y="5929831"/>
            <a:ext cx="7666892" cy="230832"/>
          </a:xfrm>
          <a:prstGeom prst="rect">
            <a:avLst/>
          </a:prstGeom>
        </p:spPr>
        <p:txBody>
          <a:bodyPr wrap="square">
            <a:spAutoFit/>
          </a:bodyPr>
          <a:lstStyle/>
          <a:p>
            <a:pPr lvl="0" algn="ctr" eaLnBrk="0" fontAlgn="base" hangingPunct="0">
              <a:lnSpc>
                <a:spcPct val="90000"/>
              </a:lnSpc>
              <a:spcBef>
                <a:spcPct val="65000"/>
              </a:spcBef>
              <a:spcAft>
                <a:spcPct val="0"/>
              </a:spcAft>
              <a:buClr>
                <a:srgbClr val="FF9900"/>
              </a:buClr>
              <a:buSzPct val="75000"/>
            </a:pPr>
            <a:r>
              <a:rPr lang="en-US" sz="1000" b="1" dirty="0">
                <a:solidFill>
                  <a:sysClr val="windowText" lastClr="000000"/>
                </a:solidFill>
              </a:rPr>
              <a:t>No bank guarantee • Not a deposit • May lose value • Not FDIC/</a:t>
            </a:r>
            <a:r>
              <a:rPr lang="en-US" sz="1000" b="1" dirty="0" err="1">
                <a:solidFill>
                  <a:sysClr val="windowText" lastClr="000000"/>
                </a:solidFill>
              </a:rPr>
              <a:t>NCUA</a:t>
            </a:r>
            <a:r>
              <a:rPr lang="en-US" sz="1000" b="1" dirty="0">
                <a:solidFill>
                  <a:sysClr val="windowText" lastClr="000000"/>
                </a:solidFill>
              </a:rPr>
              <a:t> insured • Not insured by any federal government agency</a:t>
            </a:r>
          </a:p>
        </p:txBody>
      </p:sp>
      <p:sp>
        <p:nvSpPr>
          <p:cNvPr id="9" name="Title 4"/>
          <p:cNvSpPr txBox="1">
            <a:spLocks/>
          </p:cNvSpPr>
          <p:nvPr/>
        </p:nvSpPr>
        <p:spPr>
          <a:xfrm>
            <a:off x="437063" y="1944576"/>
            <a:ext cx="8060872" cy="5120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0" lang="en-US" sz="3600" b="0" kern="1200" dirty="0">
                <a:solidFill>
                  <a:schemeClr val="bg1"/>
                </a:solidFill>
                <a:effectLst/>
                <a:latin typeface="Calibri Light" panose="020F0302020204030204" pitchFamily="34" charset="0"/>
                <a:ea typeface="+mj-ea"/>
                <a:cs typeface="+mj-cs"/>
              </a:defRPr>
            </a:lvl1pPr>
            <a:extLst/>
          </a:lstStyle>
          <a:p>
            <a:r>
              <a:rPr lang="en-US" sz="1800" dirty="0"/>
              <a:t>A Deferred, Fixed Indexed Annuity</a:t>
            </a:r>
          </a:p>
        </p:txBody>
      </p:sp>
      <p:sp>
        <p:nvSpPr>
          <p:cNvPr id="6" name="Footer Placeholder 2"/>
          <p:cNvSpPr txBox="1">
            <a:spLocks/>
          </p:cNvSpPr>
          <p:nvPr/>
        </p:nvSpPr>
        <p:spPr>
          <a:xfrm>
            <a:off x="495485" y="6465819"/>
            <a:ext cx="1824648" cy="281353"/>
          </a:xfrm>
          <a:prstGeom prst="rect">
            <a:avLst/>
          </a:prstGeom>
        </p:spPr>
        <p:txBody>
          <a:bodyPr vert="horz" lIns="45720" rIns="45720" bIns="0" rtlCol="0" anchor="ctr"/>
          <a:lstStyle>
            <a:defPPr>
              <a:defRPr lang="en-US"/>
            </a:defPPr>
            <a:lvl1pPr marL="0" algn="ctr" defTabSz="914400" rtl="0" eaLnBrk="1" latinLnBrk="0" hangingPunct="1">
              <a:defRPr kumimoji="0" sz="1200" b="1" kern="1200">
                <a:solidFill>
                  <a:schemeClr val="bg1"/>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tabLst>
                <a:tab pos="3657600" algn="ctr"/>
                <a:tab pos="6059488" algn="l"/>
                <a:tab pos="6118225" algn="l"/>
              </a:tabLst>
            </a:pPr>
            <a:r>
              <a:rPr lang="en-US" sz="1000" b="0" dirty="0">
                <a:latin typeface="Calibri Light" panose="020F0302020204030204" pitchFamily="34" charset="0"/>
              </a:rPr>
              <a:t>FAC1295-0520P</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Fixed Account Option</a:t>
            </a:r>
          </a:p>
          <a:p>
            <a:pPr lvl="1"/>
            <a:r>
              <a:rPr lang="en-US" dirty="0"/>
              <a:t>Guaranteed interest rate for one year</a:t>
            </a:r>
          </a:p>
          <a:p>
            <a:pPr lvl="1"/>
            <a:r>
              <a:rPr lang="en-US" dirty="0"/>
              <a:t>No less than the minimum guaranteed interest rate specified in the contract</a:t>
            </a:r>
          </a:p>
          <a:p>
            <a:r>
              <a:rPr lang="en-US" dirty="0"/>
              <a:t>Index-Linked Options</a:t>
            </a:r>
          </a:p>
          <a:p>
            <a:pPr lvl="1"/>
            <a:r>
              <a:rPr lang="en-US" dirty="0"/>
              <a:t>S&amp;P 500® index options</a:t>
            </a:r>
          </a:p>
          <a:p>
            <a:pPr lvl="2"/>
            <a:r>
              <a:rPr lang="en-US" dirty="0"/>
              <a:t>1-Year Point-to-Point with Cap</a:t>
            </a:r>
          </a:p>
          <a:p>
            <a:pPr lvl="2"/>
            <a:r>
              <a:rPr lang="en-US" dirty="0"/>
              <a:t>1-Year Participation Rate with Spread</a:t>
            </a:r>
          </a:p>
          <a:p>
            <a:pPr lvl="2"/>
            <a:r>
              <a:rPr lang="en-US" dirty="0"/>
              <a:t>1-Year Performance-Triggered Index Option</a:t>
            </a:r>
          </a:p>
          <a:p>
            <a:pPr lvl="1"/>
            <a:r>
              <a:rPr lang="en-US" dirty="0"/>
              <a:t>BlackRock Endura® Index</a:t>
            </a:r>
            <a:r>
              <a:rPr lang="en-US" baseline="30000" dirty="0"/>
              <a:t>1</a:t>
            </a:r>
            <a:r>
              <a:rPr lang="en-US" dirty="0"/>
              <a:t> option</a:t>
            </a:r>
          </a:p>
          <a:p>
            <a:pPr lvl="2"/>
            <a:r>
              <a:rPr lang="en-US" dirty="0"/>
              <a:t>1-Year Point-to-Point with Spread</a:t>
            </a:r>
          </a:p>
        </p:txBody>
      </p:sp>
      <p:sp>
        <p:nvSpPr>
          <p:cNvPr id="2" name="Title 1"/>
          <p:cNvSpPr>
            <a:spLocks noGrp="1"/>
          </p:cNvSpPr>
          <p:nvPr>
            <p:ph type="title"/>
          </p:nvPr>
        </p:nvSpPr>
        <p:spPr>
          <a:prstGeom prst="rect">
            <a:avLst/>
          </a:prstGeom>
        </p:spPr>
        <p:txBody>
          <a:bodyPr/>
          <a:lstStyle/>
          <a:p>
            <a:r>
              <a:rPr lang="en-US" dirty="0"/>
              <a:t>DETERMINE HOW TO EARN INTEREST</a:t>
            </a:r>
            <a:br>
              <a:rPr lang="en-US" dirty="0"/>
            </a:br>
            <a:r>
              <a:rPr lang="en-US" sz="2400" dirty="0"/>
              <a:t>Interest-Crediting Options</a:t>
            </a:r>
            <a:br>
              <a:rPr lang="en-US" dirty="0"/>
            </a:br>
            <a:endParaRPr lang="en-US" sz="2400" dirty="0"/>
          </a:p>
        </p:txBody>
      </p:sp>
      <p:sp>
        <p:nvSpPr>
          <p:cNvPr id="13" name="Rectangle 16"/>
          <p:cNvSpPr>
            <a:spLocks noChangeArrowheads="1"/>
          </p:cNvSpPr>
          <p:nvPr/>
        </p:nvSpPr>
        <p:spPr bwMode="auto">
          <a:xfrm>
            <a:off x="533400" y="5693734"/>
            <a:ext cx="7708900" cy="259175"/>
          </a:xfrm>
          <a:prstGeom prst="rect">
            <a:avLst/>
          </a:prstGeom>
          <a:noFill/>
          <a:ln w="9525">
            <a:noFill/>
            <a:miter lim="800000"/>
            <a:headEnd/>
            <a:tailEnd/>
          </a:ln>
        </p:spPr>
        <p:txBody>
          <a:bodyPr wrap="square" lIns="90488" tIns="46038" rIns="90488" bIns="46038">
            <a:spAutoFit/>
          </a:bodyPr>
          <a:lstStyle/>
          <a:p>
            <a:pPr>
              <a:lnSpc>
                <a:spcPct val="90000"/>
              </a:lnSpc>
            </a:pPr>
            <a:r>
              <a:rPr lang="en-US" sz="1200" baseline="30000" dirty="0"/>
              <a:t>1</a:t>
            </a:r>
            <a:r>
              <a:rPr lang="en-US" sz="1200" dirty="0"/>
              <a:t>The BlackRock </a:t>
            </a:r>
            <a:r>
              <a:rPr lang="en-US" sz="1200" dirty="0" err="1"/>
              <a:t>iBLD</a:t>
            </a:r>
            <a:r>
              <a:rPr lang="en-US" sz="1200" dirty="0"/>
              <a:t> Endura® VC 5.5 ER Index is referred to as the BlackRock Endura® Index for ease of reference. </a:t>
            </a:r>
            <a:endParaRPr lang="en-US" sz="1400" dirty="0"/>
          </a:p>
        </p:txBody>
      </p:sp>
    </p:spTree>
    <p:extLst>
      <p:ext uri="{BB962C8B-B14F-4D97-AF65-F5344CB8AC3E}">
        <p14:creationId xmlns:p14="http://schemas.microsoft.com/office/powerpoint/2010/main" val="1133394186"/>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rcRect t="2018" r="5098"/>
          <a:stretch>
            <a:fillRect/>
          </a:stretch>
        </p:blipFill>
        <p:spPr>
          <a:xfrm>
            <a:off x="533276" y="1277589"/>
            <a:ext cx="7665502" cy="4479716"/>
          </a:xfrm>
          <a:prstGeom prst="rect">
            <a:avLst/>
          </a:prstGeom>
        </p:spPr>
      </p:pic>
      <p:sp>
        <p:nvSpPr>
          <p:cNvPr id="77" name="Content Placeholder 76"/>
          <p:cNvSpPr>
            <a:spLocks noGrp="1"/>
          </p:cNvSpPr>
          <p:nvPr>
            <p:ph idx="1"/>
          </p:nvPr>
        </p:nvSpPr>
        <p:spPr>
          <a:xfrm>
            <a:off x="457200" y="864473"/>
            <a:ext cx="8153400" cy="4660353"/>
          </a:xfrm>
        </p:spPr>
        <p:txBody>
          <a:bodyPr/>
          <a:lstStyle/>
          <a:p>
            <a:r>
              <a:rPr lang="en-US" sz="2400" dirty="0"/>
              <a:t>Positive index return: contract may grow</a:t>
            </a:r>
          </a:p>
          <a:p>
            <a:r>
              <a:rPr lang="en-US" sz="2400" dirty="0"/>
              <a:t>Negative index return: no interest </a:t>
            </a:r>
            <a:br>
              <a:rPr lang="en-US" sz="2400" dirty="0"/>
            </a:br>
            <a:r>
              <a:rPr lang="en-US" sz="2400" dirty="0"/>
              <a:t>credited that year, but contract value </a:t>
            </a:r>
            <a:br>
              <a:rPr lang="en-US" sz="2400" dirty="0"/>
            </a:br>
            <a:r>
              <a:rPr lang="en-US" sz="2400" dirty="0"/>
              <a:t>is protected; no loss </a:t>
            </a:r>
          </a:p>
        </p:txBody>
      </p:sp>
      <p:sp>
        <p:nvSpPr>
          <p:cNvPr id="2" name="Title 1"/>
          <p:cNvSpPr>
            <a:spLocks noGrp="1"/>
          </p:cNvSpPr>
          <p:nvPr>
            <p:ph type="title"/>
          </p:nvPr>
        </p:nvSpPr>
        <p:spPr>
          <a:prstGeom prst="rect">
            <a:avLst/>
          </a:prstGeom>
        </p:spPr>
        <p:txBody>
          <a:bodyPr/>
          <a:lstStyle/>
          <a:p>
            <a:r>
              <a:rPr lang="en-US" dirty="0"/>
              <a:t>INTEREST-CREDITING METHODS</a:t>
            </a:r>
          </a:p>
        </p:txBody>
      </p:sp>
      <p:sp>
        <p:nvSpPr>
          <p:cNvPr id="12" name="object 17"/>
          <p:cNvSpPr txBox="1"/>
          <p:nvPr/>
        </p:nvSpPr>
        <p:spPr>
          <a:xfrm>
            <a:off x="8587368" y="2109540"/>
            <a:ext cx="320327" cy="2947468"/>
          </a:xfrm>
          <a:prstGeom prst="rect">
            <a:avLst/>
          </a:prstGeom>
        </p:spPr>
        <p:txBody>
          <a:bodyPr vert="vert270" wrap="square" lIns="0" tIns="0" rIns="0" bIns="0" rtlCol="0" anchor="ctr">
            <a:noAutofit/>
          </a:bodyPr>
          <a:lstStyle/>
          <a:p>
            <a:pPr marL="12700" algn="ctr">
              <a:lnSpc>
                <a:spcPct val="100000"/>
              </a:lnSpc>
              <a:buClr>
                <a:srgbClr val="BBC4D8"/>
              </a:buClr>
              <a:buSzPct val="83333"/>
              <a:tabLst>
                <a:tab pos="112395" algn="l"/>
              </a:tabLst>
            </a:pPr>
            <a:r>
              <a:rPr sz="1400" spc="10" dirty="0">
                <a:latin typeface="Calibri" panose="020F0502020204030204" pitchFamily="34" charset="0"/>
                <a:cs typeface="Minion Pro"/>
              </a:rPr>
              <a:t>I</a:t>
            </a:r>
            <a:r>
              <a:rPr sz="1400" spc="-5" dirty="0">
                <a:latin typeface="Calibri" panose="020F0502020204030204" pitchFamily="34" charset="0"/>
                <a:cs typeface="Minion Pro"/>
              </a:rPr>
              <a:t>n</a:t>
            </a:r>
            <a:r>
              <a:rPr sz="1400" dirty="0">
                <a:latin typeface="Calibri" panose="020F0502020204030204" pitchFamily="34" charset="0"/>
                <a:cs typeface="Minion Pro"/>
              </a:rPr>
              <a:t>d</a:t>
            </a:r>
            <a:r>
              <a:rPr sz="1400" spc="5" dirty="0">
                <a:latin typeface="Calibri" panose="020F0502020204030204" pitchFamily="34" charset="0"/>
                <a:cs typeface="Minion Pro"/>
              </a:rPr>
              <a:t>e</a:t>
            </a:r>
            <a:r>
              <a:rPr sz="1400" dirty="0">
                <a:latin typeface="Calibri" panose="020F0502020204030204" pitchFamily="34" charset="0"/>
                <a:cs typeface="Minion Pro"/>
              </a:rPr>
              <a:t>x</a:t>
            </a:r>
            <a:r>
              <a:rPr sz="1400" spc="15" dirty="0">
                <a:latin typeface="Calibri" panose="020F0502020204030204" pitchFamily="34" charset="0"/>
                <a:cs typeface="Minion Pro"/>
              </a:rPr>
              <a:t> </a:t>
            </a:r>
            <a:r>
              <a:rPr sz="1400" spc="5" dirty="0">
                <a:latin typeface="Calibri" panose="020F0502020204030204" pitchFamily="34" charset="0"/>
                <a:cs typeface="Minion Pro"/>
              </a:rPr>
              <a:t>P</a:t>
            </a:r>
            <a:r>
              <a:rPr sz="1400" spc="15" dirty="0">
                <a:latin typeface="Calibri" panose="020F0502020204030204" pitchFamily="34" charset="0"/>
                <a:cs typeface="Minion Pro"/>
              </a:rPr>
              <a:t>r</a:t>
            </a:r>
            <a:r>
              <a:rPr sz="1400" spc="-5" dirty="0">
                <a:latin typeface="Calibri" panose="020F0502020204030204" pitchFamily="34" charset="0"/>
                <a:cs typeface="Minion Pro"/>
              </a:rPr>
              <a:t>i</a:t>
            </a:r>
            <a:r>
              <a:rPr sz="1400" spc="10" dirty="0">
                <a:latin typeface="Calibri" panose="020F0502020204030204" pitchFamily="34" charset="0"/>
                <a:cs typeface="Minion Pro"/>
              </a:rPr>
              <a:t>c</a:t>
            </a:r>
            <a:r>
              <a:rPr sz="1400" dirty="0">
                <a:latin typeface="Calibri" panose="020F0502020204030204" pitchFamily="34" charset="0"/>
                <a:cs typeface="Minion Pro"/>
              </a:rPr>
              <a:t>e</a:t>
            </a:r>
            <a:r>
              <a:rPr sz="1400" spc="15" dirty="0">
                <a:latin typeface="Calibri" panose="020F0502020204030204" pitchFamily="34" charset="0"/>
                <a:cs typeface="Minion Pro"/>
              </a:rPr>
              <a:t> </a:t>
            </a:r>
            <a:r>
              <a:rPr sz="1400" spc="-5" dirty="0">
                <a:latin typeface="Calibri" panose="020F0502020204030204" pitchFamily="34" charset="0"/>
                <a:cs typeface="Minion Pro"/>
              </a:rPr>
              <a:t>(</a:t>
            </a:r>
            <a:r>
              <a:rPr sz="1400" spc="10" dirty="0">
                <a:latin typeface="Calibri" panose="020F0502020204030204" pitchFamily="34" charset="0"/>
                <a:cs typeface="Minion Pro"/>
              </a:rPr>
              <a:t>E</a:t>
            </a:r>
            <a:r>
              <a:rPr sz="1400" spc="-5" dirty="0">
                <a:latin typeface="Calibri" panose="020F0502020204030204" pitchFamily="34" charset="0"/>
                <a:cs typeface="Minion Pro"/>
              </a:rPr>
              <a:t>n</a:t>
            </a:r>
            <a:r>
              <a:rPr sz="1400" dirty="0">
                <a:latin typeface="Calibri" panose="020F0502020204030204" pitchFamily="34" charset="0"/>
                <a:cs typeface="Minion Pro"/>
              </a:rPr>
              <a:t>d</a:t>
            </a:r>
            <a:r>
              <a:rPr sz="1400" spc="15" dirty="0">
                <a:latin typeface="Calibri" panose="020F0502020204030204" pitchFamily="34" charset="0"/>
                <a:cs typeface="Minion Pro"/>
              </a:rPr>
              <a:t> </a:t>
            </a:r>
            <a:r>
              <a:rPr sz="1400" spc="-5" dirty="0">
                <a:latin typeface="Calibri" panose="020F0502020204030204" pitchFamily="34" charset="0"/>
                <a:cs typeface="Minion Pro"/>
              </a:rPr>
              <a:t>o</a:t>
            </a:r>
            <a:r>
              <a:rPr sz="1400" dirty="0">
                <a:latin typeface="Calibri" panose="020F0502020204030204" pitchFamily="34" charset="0"/>
                <a:cs typeface="Minion Pro"/>
              </a:rPr>
              <a:t>f</a:t>
            </a:r>
            <a:r>
              <a:rPr sz="1400" spc="15" dirty="0">
                <a:latin typeface="Calibri" panose="020F0502020204030204" pitchFamily="34" charset="0"/>
                <a:cs typeface="Minion Pro"/>
              </a:rPr>
              <a:t> </a:t>
            </a:r>
            <a:r>
              <a:rPr sz="1400" spc="-70" dirty="0">
                <a:latin typeface="Calibri" panose="020F0502020204030204" pitchFamily="34" charset="0"/>
                <a:cs typeface="Minion Pro"/>
              </a:rPr>
              <a:t>Y</a:t>
            </a:r>
            <a:r>
              <a:rPr sz="1400" spc="10" dirty="0">
                <a:latin typeface="Calibri" panose="020F0502020204030204" pitchFamily="34" charset="0"/>
                <a:cs typeface="Minion Pro"/>
              </a:rPr>
              <a:t>e</a:t>
            </a:r>
            <a:r>
              <a:rPr sz="1400" spc="20" dirty="0">
                <a:latin typeface="Calibri" panose="020F0502020204030204" pitchFamily="34" charset="0"/>
                <a:cs typeface="Minion Pro"/>
              </a:rPr>
              <a:t>a</a:t>
            </a:r>
            <a:r>
              <a:rPr sz="1400" spc="-40" dirty="0">
                <a:latin typeface="Calibri" panose="020F0502020204030204" pitchFamily="34" charset="0"/>
                <a:cs typeface="Minion Pro"/>
              </a:rPr>
              <a:t>r</a:t>
            </a:r>
            <a:r>
              <a:rPr sz="1400" dirty="0">
                <a:latin typeface="Calibri" panose="020F0502020204030204" pitchFamily="34" charset="0"/>
                <a:cs typeface="Minion Pro"/>
              </a:rPr>
              <a:t>)</a:t>
            </a:r>
          </a:p>
        </p:txBody>
      </p:sp>
      <p:sp>
        <p:nvSpPr>
          <p:cNvPr id="3" name="Rectangle 2"/>
          <p:cNvSpPr/>
          <p:nvPr/>
        </p:nvSpPr>
        <p:spPr>
          <a:xfrm>
            <a:off x="292954" y="5837059"/>
            <a:ext cx="8558092" cy="258532"/>
          </a:xfrm>
          <a:prstGeom prst="rect">
            <a:avLst/>
          </a:prstGeom>
        </p:spPr>
        <p:txBody>
          <a:bodyPr wrap="square">
            <a:noAutofit/>
          </a:bodyPr>
          <a:lstStyle/>
          <a:p>
            <a:pPr>
              <a:lnSpc>
                <a:spcPct val="90000"/>
              </a:lnSpc>
            </a:pPr>
            <a:r>
              <a:rPr lang="en-US" sz="1200" dirty="0"/>
              <a:t>Hypothetical example for illustrative purposes only to demonstrate what happens to the contract based on the index price return.</a:t>
            </a:r>
          </a:p>
        </p:txBody>
      </p:sp>
      <p:pic>
        <p:nvPicPr>
          <p:cNvPr id="5" name="Picture 4"/>
          <p:cNvPicPr>
            <a:picLocks noChangeAspect="1"/>
          </p:cNvPicPr>
          <p:nvPr/>
        </p:nvPicPr>
        <p:blipFill>
          <a:blip r:embed="rId4"/>
          <a:stretch>
            <a:fillRect/>
          </a:stretch>
        </p:blipFill>
        <p:spPr>
          <a:xfrm>
            <a:off x="1225932" y="3194650"/>
            <a:ext cx="2306250" cy="337500"/>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25932" y="3405187"/>
            <a:ext cx="237765" cy="83343"/>
          </a:xfrm>
          <a:prstGeom prst="rect">
            <a:avLst/>
          </a:prstGeom>
        </p:spPr>
      </p:pic>
      <p:sp>
        <p:nvSpPr>
          <p:cNvPr id="10" name="Rectangle 9"/>
          <p:cNvSpPr/>
          <p:nvPr/>
        </p:nvSpPr>
        <p:spPr>
          <a:xfrm>
            <a:off x="885825" y="3362325"/>
            <a:ext cx="2838450" cy="190500"/>
          </a:xfrm>
          <a:prstGeom prst="rect">
            <a:avLst/>
          </a:prstGeom>
          <a:solidFill>
            <a:schemeClr val="bg1"/>
          </a:solidFill>
          <a:ln w="3175"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171736" y="1294542"/>
            <a:ext cx="612668" cy="369332"/>
          </a:xfrm>
          <a:prstGeom prst="rect">
            <a:avLst/>
          </a:prstGeom>
          <a:noFill/>
        </p:spPr>
        <p:txBody>
          <a:bodyPr wrap="none" rtlCol="0">
            <a:spAutoFit/>
          </a:bodyPr>
          <a:lstStyle/>
          <a:p>
            <a:r>
              <a:rPr lang="en-US" dirty="0"/>
              <a:t>High</a:t>
            </a:r>
          </a:p>
        </p:txBody>
      </p:sp>
      <p:sp>
        <p:nvSpPr>
          <p:cNvPr id="14" name="TextBox 13"/>
          <p:cNvSpPr txBox="1"/>
          <p:nvPr/>
        </p:nvSpPr>
        <p:spPr>
          <a:xfrm>
            <a:off x="8161462" y="5423041"/>
            <a:ext cx="568489" cy="369332"/>
          </a:xfrm>
          <a:prstGeom prst="rect">
            <a:avLst/>
          </a:prstGeom>
          <a:noFill/>
        </p:spPr>
        <p:txBody>
          <a:bodyPr wrap="none" rtlCol="0">
            <a:spAutoFit/>
          </a:bodyPr>
          <a:lstStyle/>
          <a:p>
            <a:r>
              <a:rPr lang="en-US" dirty="0"/>
              <a:t>Low</a:t>
            </a:r>
          </a:p>
        </p:txBody>
      </p:sp>
      <p:cxnSp>
        <p:nvCxnSpPr>
          <p:cNvPr id="16" name="Straight Arrow Connector 15"/>
          <p:cNvCxnSpPr/>
          <p:nvPr/>
        </p:nvCxnSpPr>
        <p:spPr>
          <a:xfrm>
            <a:off x="8373438" y="1695236"/>
            <a:ext cx="10274" cy="3647326"/>
          </a:xfrm>
          <a:prstGeom prst="straightConnector1">
            <a:avLst/>
          </a:prstGeom>
          <a:ln w="38100" cap="sq">
            <a:solidFill>
              <a:srgbClr val="AFCC2D"/>
            </a:solidFill>
            <a:miter lim="800000"/>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9805086"/>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2707459"/>
            <a:ext cx="9144000" cy="721541"/>
          </a:xfrm>
          <a:prstGeom prst="rect">
            <a:avLst/>
          </a:prstGeom>
          <a:solidFill>
            <a:srgbClr val="D8E1F0"/>
          </a:solidFill>
          <a:ln w="3175"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1414688"/>
            <a:ext cx="9144000" cy="1252311"/>
          </a:xfrm>
          <a:prstGeom prst="rect">
            <a:avLst/>
          </a:prstGeom>
          <a:solidFill>
            <a:srgbClr val="456CB4"/>
          </a:solidFill>
          <a:ln w="3175"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INTEREST-CREDITING METHODS</a:t>
            </a:r>
          </a:p>
        </p:txBody>
      </p:sp>
      <p:sp>
        <p:nvSpPr>
          <p:cNvPr id="7" name="Content Placeholder 2"/>
          <p:cNvSpPr txBox="1">
            <a:spLocks/>
          </p:cNvSpPr>
          <p:nvPr/>
        </p:nvSpPr>
        <p:spPr>
          <a:xfrm>
            <a:off x="0" y="1547814"/>
            <a:ext cx="9144000" cy="1119186"/>
          </a:xfrm>
          <a:prstGeom prst="rect">
            <a:avLst/>
          </a:prstGeom>
        </p:spPr>
        <p:txBody>
          <a:bodyPr vert="horz" lIns="54864" tIns="91440" rtlCol="0">
            <a:noAutofit/>
          </a:bodyPr>
          <a:lstStyle>
            <a:lvl1pPr marL="438912" indent="-320040" algn="l" rtl="0" eaLnBrk="1" latinLnBrk="0" hangingPunct="1">
              <a:lnSpc>
                <a:spcPct val="90000"/>
              </a:lnSpc>
              <a:spcBef>
                <a:spcPts val="1200"/>
              </a:spcBef>
              <a:buClr>
                <a:srgbClr val="8D8F6B"/>
              </a:buClr>
              <a:buSzPct val="100000"/>
              <a:buFont typeface="Wingdings 2"/>
              <a:buChar char=""/>
              <a:defRPr kumimoji="0" sz="2800" kern="1200">
                <a:solidFill>
                  <a:schemeClr val="tx1"/>
                </a:solidFill>
                <a:latin typeface="+mn-lt"/>
                <a:ea typeface="+mn-ea"/>
                <a:cs typeface="+mn-cs"/>
              </a:defRPr>
            </a:lvl1pPr>
            <a:lvl2pPr marL="731520" indent="-274320" algn="l" rtl="0" eaLnBrk="1" latinLnBrk="0" hangingPunct="1">
              <a:lnSpc>
                <a:spcPct val="90000"/>
              </a:lnSpc>
              <a:spcBef>
                <a:spcPct val="20000"/>
              </a:spcBef>
              <a:buClr>
                <a:srgbClr val="747557"/>
              </a:buClr>
              <a:buSzPct val="90000"/>
              <a:buFont typeface="Arial Narrow" pitchFamily="34" charset="0"/>
              <a:buChar char="–"/>
              <a:defRPr kumimoji="0" sz="2400" kern="1200">
                <a:solidFill>
                  <a:srgbClr val="747557"/>
                </a:solidFill>
                <a:latin typeface="+mn-lt"/>
                <a:ea typeface="+mn-ea"/>
                <a:cs typeface="+mn-cs"/>
              </a:defRPr>
            </a:lvl2pPr>
            <a:lvl3pPr marL="996696" indent="-228600" algn="l" rtl="0" eaLnBrk="1" latinLnBrk="0" hangingPunct="1">
              <a:lnSpc>
                <a:spcPct val="90000"/>
              </a:lnSpc>
              <a:spcBef>
                <a:spcPct val="20000"/>
              </a:spcBef>
              <a:buClr>
                <a:schemeClr val="accent3"/>
              </a:buClr>
              <a:buFont typeface="Arial"/>
              <a:buChar char="▪"/>
              <a:defRPr kumimoji="0" sz="2000" kern="1200">
                <a:solidFill>
                  <a:srgbClr val="8D8F6B"/>
                </a:solidFill>
                <a:latin typeface="+mn-lt"/>
                <a:ea typeface="+mn-ea"/>
                <a:cs typeface="+mn-cs"/>
              </a:defRPr>
            </a:lvl3pPr>
            <a:lvl4pPr marL="1216152" indent="-182880" algn="l" rtl="0" eaLnBrk="1" latinLnBrk="0" hangingPunct="1">
              <a:lnSpc>
                <a:spcPct val="90000"/>
              </a:lnSpc>
              <a:spcBef>
                <a:spcPct val="20000"/>
              </a:spcBef>
              <a:buClr>
                <a:schemeClr val="accent4"/>
              </a:buClr>
              <a:buFont typeface="Arial"/>
              <a:buChar char="▪"/>
              <a:defRPr kumimoji="0" sz="1800" kern="1200">
                <a:solidFill>
                  <a:srgbClr val="8D8F6B"/>
                </a:solidFill>
                <a:latin typeface="+mn-lt"/>
                <a:ea typeface="+mn-ea"/>
                <a:cs typeface="+mn-cs"/>
              </a:defRPr>
            </a:lvl4pPr>
            <a:lvl5pPr marL="1426464" indent="-182880" algn="l" rtl="0" eaLnBrk="1" latinLnBrk="0" hangingPunct="1">
              <a:lnSpc>
                <a:spcPct val="90000"/>
              </a:lnSpc>
              <a:spcBef>
                <a:spcPct val="20000"/>
              </a:spcBef>
              <a:buClr>
                <a:schemeClr val="accent5"/>
              </a:buClr>
              <a:buFont typeface="Wingdings 3"/>
              <a:buChar char=""/>
              <a:defRPr kumimoji="0" lang="en-US" sz="1800" kern="1200" smtClean="0">
                <a:solidFill>
                  <a:srgbClr val="8D8F6B"/>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lgn="ctr">
              <a:buFont typeface="Wingdings 2"/>
              <a:buNone/>
            </a:pPr>
            <a:r>
              <a:rPr lang="en-US" sz="3200" b="1" dirty="0">
                <a:solidFill>
                  <a:schemeClr val="bg1"/>
                </a:solidFill>
                <a:latin typeface="Calibri Light" panose="020F0302020204030204" pitchFamily="34" charset="0"/>
              </a:rPr>
              <a:t>Point-to-Point with Cap (S&amp;P 500</a:t>
            </a:r>
            <a:r>
              <a:rPr lang="en-US" sz="3200" dirty="0">
                <a:solidFill>
                  <a:schemeClr val="bg1"/>
                </a:solidFill>
                <a:latin typeface="Calibri Light" panose="020F0302020204030204" pitchFamily="34" charset="0"/>
              </a:rPr>
              <a:t>®</a:t>
            </a:r>
            <a:r>
              <a:rPr lang="en-US" sz="3200" b="1" dirty="0">
                <a:solidFill>
                  <a:schemeClr val="bg1"/>
                </a:solidFill>
                <a:latin typeface="Calibri Light" panose="020F0302020204030204" pitchFamily="34" charset="0"/>
              </a:rPr>
              <a:t> index)</a:t>
            </a:r>
            <a:br>
              <a:rPr lang="en-US" b="1" dirty="0">
                <a:solidFill>
                  <a:schemeClr val="bg1"/>
                </a:solidFill>
                <a:latin typeface="Calibri Light" panose="020F0302020204030204" pitchFamily="34" charset="0"/>
              </a:rPr>
            </a:br>
            <a:r>
              <a:rPr lang="en-US" sz="2400" dirty="0">
                <a:solidFill>
                  <a:schemeClr val="bg1"/>
                </a:solidFill>
                <a:latin typeface="Calibri Light" panose="020F0302020204030204" pitchFamily="34" charset="0"/>
              </a:rPr>
              <a:t>Interest is credited at the end of the index term, up to a cap</a:t>
            </a:r>
            <a:endParaRPr lang="en-US" dirty="0">
              <a:solidFill>
                <a:schemeClr val="bg1"/>
              </a:solidFill>
              <a:latin typeface="Calibri Light" panose="020F0302020204030204" pitchFamily="34" charset="0"/>
            </a:endParaRPr>
          </a:p>
        </p:txBody>
      </p:sp>
      <p:sp>
        <p:nvSpPr>
          <p:cNvPr id="9" name="Content Placeholder 2"/>
          <p:cNvSpPr txBox="1">
            <a:spLocks/>
          </p:cNvSpPr>
          <p:nvPr/>
        </p:nvSpPr>
        <p:spPr>
          <a:xfrm>
            <a:off x="457200" y="2800125"/>
            <a:ext cx="8229600" cy="446311"/>
          </a:xfrm>
          <a:prstGeom prst="rect">
            <a:avLst/>
          </a:prstGeom>
        </p:spPr>
        <p:txBody>
          <a:bodyPr vert="horz" lIns="54864" tIns="91440" rtlCol="0" anchor="ctr">
            <a:noAutofit/>
          </a:bodyPr>
          <a:lstStyle/>
          <a:p>
            <a:pPr marL="438912" marR="0" lvl="0" indent="-320040" algn="ctr" defTabSz="914400" rtl="0" eaLnBrk="1" fontAlgn="auto" latinLnBrk="0" hangingPunct="1">
              <a:lnSpc>
                <a:spcPct val="90000"/>
              </a:lnSpc>
              <a:spcBef>
                <a:spcPts val="4200"/>
              </a:spcBef>
              <a:spcAft>
                <a:spcPts val="0"/>
              </a:spcAft>
              <a:buClr>
                <a:srgbClr val="8D8F6B"/>
              </a:buClr>
              <a:buSzPct val="100000"/>
              <a:tabLst/>
              <a:defRPr/>
            </a:pPr>
            <a:r>
              <a:rPr kumimoji="0" lang="en-US" sz="2400" b="0" i="0" u="none" strike="noStrike" kern="1200" cap="none" spc="0" normalizeH="0" baseline="0" noProof="0" dirty="0">
                <a:ln>
                  <a:noFill/>
                </a:ln>
                <a:solidFill>
                  <a:srgbClr val="03519E"/>
                </a:solidFill>
                <a:effectLst/>
                <a:uLnTx/>
                <a:uFillTx/>
                <a:latin typeface="Calibri Light" panose="020F0302020204030204" pitchFamily="34" charset="0"/>
              </a:rPr>
              <a:t>Hypothetical Examples</a:t>
            </a:r>
            <a:endParaRPr lang="en-US" sz="2400" b="1" dirty="0">
              <a:solidFill>
                <a:srgbClr val="03519E"/>
              </a:solidFill>
              <a:latin typeface="Calibri Light" panose="020F0302020204030204" pitchFamily="34" charset="0"/>
            </a:endParaRPr>
          </a:p>
        </p:txBody>
      </p:sp>
      <p:sp>
        <p:nvSpPr>
          <p:cNvPr id="8" name="Content Placeholder 2"/>
          <p:cNvSpPr txBox="1">
            <a:spLocks/>
          </p:cNvSpPr>
          <p:nvPr/>
        </p:nvSpPr>
        <p:spPr>
          <a:xfrm>
            <a:off x="381000" y="3744689"/>
            <a:ext cx="4191000" cy="1295400"/>
          </a:xfrm>
          <a:prstGeom prst="rect">
            <a:avLst/>
          </a:prstGeom>
        </p:spPr>
        <p:txBody>
          <a:bodyPr vert="horz" lIns="54864" tIns="91440" rtlCol="0" anchor="ctr">
            <a:noAutofit/>
          </a:bodyPr>
          <a:lstStyle/>
          <a:p>
            <a:pPr marR="0" lvl="0" algn="ctr" defTabSz="914400" rtl="0" eaLnBrk="1" fontAlgn="auto" latinLnBrk="0" hangingPunct="1">
              <a:lnSpc>
                <a:spcPct val="90000"/>
              </a:lnSpc>
              <a:spcBef>
                <a:spcPts val="600"/>
              </a:spcBef>
              <a:spcAft>
                <a:spcPts val="0"/>
              </a:spcAft>
              <a:buClr>
                <a:srgbClr val="8D8F6B"/>
              </a:buClr>
              <a:buSzPct val="100000"/>
              <a:tabLst/>
              <a:defRPr/>
            </a:pPr>
            <a:r>
              <a:rPr lang="en-US" sz="2400" dirty="0">
                <a:latin typeface="Calibri Light" panose="020F0302020204030204" pitchFamily="34" charset="0"/>
              </a:rPr>
              <a:t>Index increase: </a:t>
            </a:r>
            <a:r>
              <a:rPr lang="en-US" sz="2400" b="1" dirty="0">
                <a:latin typeface="Calibri Light" panose="020F0302020204030204" pitchFamily="34" charset="0"/>
              </a:rPr>
              <a:t>12%</a:t>
            </a:r>
          </a:p>
          <a:p>
            <a:pPr marR="0" lvl="0" algn="ctr" defTabSz="914400" rtl="0" eaLnBrk="1" fontAlgn="auto" latinLnBrk="0" hangingPunct="1">
              <a:lnSpc>
                <a:spcPct val="90000"/>
              </a:lnSpc>
              <a:spcBef>
                <a:spcPts val="600"/>
              </a:spcBef>
              <a:spcAft>
                <a:spcPts val="0"/>
              </a:spcAft>
              <a:buClr>
                <a:srgbClr val="8D8F6B"/>
              </a:buClr>
              <a:buSzPct val="100000"/>
              <a:tabLst/>
              <a:defRPr/>
            </a:pPr>
            <a:r>
              <a:rPr lang="en-US" sz="2400" dirty="0">
                <a:latin typeface="Calibri Light" panose="020F0302020204030204" pitchFamily="34" charset="0"/>
              </a:rPr>
              <a:t>Cap: </a:t>
            </a:r>
            <a:r>
              <a:rPr lang="en-US" sz="2400" b="1" dirty="0">
                <a:latin typeface="Calibri Light" panose="020F0302020204030204" pitchFamily="34" charset="0"/>
              </a:rPr>
              <a:t>4.5%</a:t>
            </a:r>
          </a:p>
          <a:p>
            <a:pPr marR="0" lvl="0" algn="ctr" defTabSz="914400" rtl="0" eaLnBrk="1" fontAlgn="auto" latinLnBrk="0" hangingPunct="1">
              <a:lnSpc>
                <a:spcPct val="90000"/>
              </a:lnSpc>
              <a:spcBef>
                <a:spcPts val="600"/>
              </a:spcBef>
              <a:spcAft>
                <a:spcPts val="0"/>
              </a:spcAft>
              <a:buClr>
                <a:srgbClr val="8D8F6B"/>
              </a:buClr>
              <a:buSzPct val="100000"/>
              <a:tabLst/>
              <a:defRPr/>
            </a:pPr>
            <a:r>
              <a:rPr lang="en-US" sz="2400" dirty="0">
                <a:latin typeface="Calibri Light" panose="020F0302020204030204" pitchFamily="34" charset="0"/>
              </a:rPr>
              <a:t>Interest credited: </a:t>
            </a:r>
            <a:r>
              <a:rPr lang="en-US" sz="2400" b="1" dirty="0">
                <a:latin typeface="Calibri Light" panose="020F0302020204030204" pitchFamily="34" charset="0"/>
              </a:rPr>
              <a:t>4.5%</a:t>
            </a:r>
          </a:p>
        </p:txBody>
      </p:sp>
      <p:sp>
        <p:nvSpPr>
          <p:cNvPr id="10" name="Content Placeholder 2"/>
          <p:cNvSpPr txBox="1">
            <a:spLocks/>
          </p:cNvSpPr>
          <p:nvPr/>
        </p:nvSpPr>
        <p:spPr>
          <a:xfrm>
            <a:off x="4572000" y="3744689"/>
            <a:ext cx="3886200" cy="1295400"/>
          </a:xfrm>
          <a:prstGeom prst="rect">
            <a:avLst/>
          </a:prstGeom>
        </p:spPr>
        <p:txBody>
          <a:bodyPr vert="horz" lIns="54864" tIns="91440" rtlCol="0" anchor="ctr">
            <a:noAutofit/>
          </a:bodyPr>
          <a:lstStyle/>
          <a:p>
            <a:pPr marR="0" lvl="0" algn="ctr" defTabSz="914400" rtl="0" eaLnBrk="1" fontAlgn="auto" latinLnBrk="0" hangingPunct="1">
              <a:lnSpc>
                <a:spcPct val="90000"/>
              </a:lnSpc>
              <a:spcBef>
                <a:spcPts val="600"/>
              </a:spcBef>
              <a:spcAft>
                <a:spcPts val="0"/>
              </a:spcAft>
              <a:buClr>
                <a:srgbClr val="8D8F6B"/>
              </a:buClr>
              <a:buSzPct val="100000"/>
              <a:tabLst/>
              <a:defRPr/>
            </a:pPr>
            <a:r>
              <a:rPr lang="en-US" sz="2400" dirty="0">
                <a:latin typeface="Calibri Light" panose="020F0302020204030204" pitchFamily="34" charset="0"/>
              </a:rPr>
              <a:t>Index increase: </a:t>
            </a:r>
            <a:r>
              <a:rPr lang="en-US" sz="2400" b="1" dirty="0">
                <a:latin typeface="Calibri Light" panose="020F0302020204030204" pitchFamily="34" charset="0"/>
              </a:rPr>
              <a:t>2.5%</a:t>
            </a:r>
          </a:p>
          <a:p>
            <a:pPr marR="0" lvl="0" algn="ctr" defTabSz="914400" rtl="0" eaLnBrk="1" fontAlgn="auto" latinLnBrk="0" hangingPunct="1">
              <a:lnSpc>
                <a:spcPct val="90000"/>
              </a:lnSpc>
              <a:spcBef>
                <a:spcPts val="600"/>
              </a:spcBef>
              <a:spcAft>
                <a:spcPts val="0"/>
              </a:spcAft>
              <a:buClr>
                <a:srgbClr val="8D8F6B"/>
              </a:buClr>
              <a:buSzPct val="100000"/>
              <a:tabLst/>
              <a:defRPr/>
            </a:pPr>
            <a:r>
              <a:rPr lang="en-US" sz="2400" dirty="0">
                <a:latin typeface="Calibri Light" panose="020F0302020204030204" pitchFamily="34" charset="0"/>
              </a:rPr>
              <a:t>Cap: </a:t>
            </a:r>
            <a:r>
              <a:rPr lang="en-US" sz="2400" b="1" dirty="0">
                <a:latin typeface="Calibri Light" panose="020F0302020204030204" pitchFamily="34" charset="0"/>
              </a:rPr>
              <a:t>4.5%</a:t>
            </a:r>
          </a:p>
          <a:p>
            <a:pPr marR="0" lvl="0" algn="ctr" defTabSz="914400" rtl="0" eaLnBrk="1" fontAlgn="auto" latinLnBrk="0" hangingPunct="1">
              <a:lnSpc>
                <a:spcPct val="90000"/>
              </a:lnSpc>
              <a:spcBef>
                <a:spcPts val="600"/>
              </a:spcBef>
              <a:spcAft>
                <a:spcPts val="0"/>
              </a:spcAft>
              <a:buClr>
                <a:srgbClr val="8D8F6B"/>
              </a:buClr>
              <a:buSzPct val="100000"/>
              <a:tabLst/>
              <a:defRPr/>
            </a:pPr>
            <a:r>
              <a:rPr lang="en-US" sz="2400" dirty="0">
                <a:latin typeface="Calibri Light" panose="020F0302020204030204" pitchFamily="34" charset="0"/>
              </a:rPr>
              <a:t>Interest credited: </a:t>
            </a:r>
            <a:r>
              <a:rPr lang="en-US" sz="2400" b="1" dirty="0">
                <a:latin typeface="Calibri Light" panose="020F0302020204030204" pitchFamily="34" charset="0"/>
              </a:rPr>
              <a:t>2.5%</a:t>
            </a:r>
          </a:p>
        </p:txBody>
      </p:sp>
      <p:cxnSp>
        <p:nvCxnSpPr>
          <p:cNvPr id="5" name="Straight Connector 4"/>
          <p:cNvCxnSpPr/>
          <p:nvPr/>
        </p:nvCxnSpPr>
        <p:spPr>
          <a:xfrm>
            <a:off x="4506568" y="3892990"/>
            <a:ext cx="0" cy="1023042"/>
          </a:xfrm>
          <a:prstGeom prst="line">
            <a:avLst/>
          </a:prstGeom>
          <a:ln w="28575" cap="sq">
            <a:solidFill>
              <a:srgbClr val="AFCC2D"/>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0030786"/>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707459"/>
            <a:ext cx="9144000" cy="721541"/>
          </a:xfrm>
          <a:prstGeom prst="rect">
            <a:avLst/>
          </a:prstGeom>
          <a:solidFill>
            <a:srgbClr val="D8E1F0"/>
          </a:solidFill>
          <a:ln w="3175"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414688"/>
            <a:ext cx="9144000" cy="1252311"/>
          </a:xfrm>
          <a:prstGeom prst="rect">
            <a:avLst/>
          </a:prstGeom>
          <a:solidFill>
            <a:srgbClr val="456CB4"/>
          </a:solidFill>
          <a:ln w="3175"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INTEREST-CREDITING METHODS</a:t>
            </a:r>
          </a:p>
        </p:txBody>
      </p:sp>
      <p:sp>
        <p:nvSpPr>
          <p:cNvPr id="7" name="Content Placeholder 2"/>
          <p:cNvSpPr txBox="1">
            <a:spLocks/>
          </p:cNvSpPr>
          <p:nvPr/>
        </p:nvSpPr>
        <p:spPr>
          <a:xfrm>
            <a:off x="457200" y="1547814"/>
            <a:ext cx="8229600" cy="1119186"/>
          </a:xfrm>
          <a:prstGeom prst="rect">
            <a:avLst/>
          </a:prstGeom>
        </p:spPr>
        <p:txBody>
          <a:bodyPr vert="horz" lIns="54864" tIns="91440" rtlCol="0">
            <a:noAutofit/>
          </a:bodyPr>
          <a:lstStyle>
            <a:lvl1pPr marL="438912" indent="-320040" algn="l" rtl="0" eaLnBrk="1" latinLnBrk="0" hangingPunct="1">
              <a:lnSpc>
                <a:spcPct val="90000"/>
              </a:lnSpc>
              <a:spcBef>
                <a:spcPts val="1200"/>
              </a:spcBef>
              <a:buClr>
                <a:srgbClr val="8D8F6B"/>
              </a:buClr>
              <a:buSzPct val="100000"/>
              <a:buFont typeface="Wingdings 2"/>
              <a:buChar char=""/>
              <a:defRPr kumimoji="0" sz="2800" kern="1200">
                <a:solidFill>
                  <a:schemeClr val="tx1"/>
                </a:solidFill>
                <a:latin typeface="+mn-lt"/>
                <a:ea typeface="+mn-ea"/>
                <a:cs typeface="+mn-cs"/>
              </a:defRPr>
            </a:lvl1pPr>
            <a:lvl2pPr marL="731520" indent="-274320" algn="l" rtl="0" eaLnBrk="1" latinLnBrk="0" hangingPunct="1">
              <a:lnSpc>
                <a:spcPct val="90000"/>
              </a:lnSpc>
              <a:spcBef>
                <a:spcPct val="20000"/>
              </a:spcBef>
              <a:buClr>
                <a:srgbClr val="747557"/>
              </a:buClr>
              <a:buSzPct val="90000"/>
              <a:buFont typeface="Arial Narrow" pitchFamily="34" charset="0"/>
              <a:buChar char="–"/>
              <a:defRPr kumimoji="0" sz="2400" kern="1200">
                <a:solidFill>
                  <a:srgbClr val="747557"/>
                </a:solidFill>
                <a:latin typeface="+mn-lt"/>
                <a:ea typeface="+mn-ea"/>
                <a:cs typeface="+mn-cs"/>
              </a:defRPr>
            </a:lvl2pPr>
            <a:lvl3pPr marL="996696" indent="-228600" algn="l" rtl="0" eaLnBrk="1" latinLnBrk="0" hangingPunct="1">
              <a:lnSpc>
                <a:spcPct val="90000"/>
              </a:lnSpc>
              <a:spcBef>
                <a:spcPct val="20000"/>
              </a:spcBef>
              <a:buClr>
                <a:schemeClr val="accent3"/>
              </a:buClr>
              <a:buFont typeface="Arial"/>
              <a:buChar char="▪"/>
              <a:defRPr kumimoji="0" sz="2000" kern="1200">
                <a:solidFill>
                  <a:srgbClr val="8D8F6B"/>
                </a:solidFill>
                <a:latin typeface="+mn-lt"/>
                <a:ea typeface="+mn-ea"/>
                <a:cs typeface="+mn-cs"/>
              </a:defRPr>
            </a:lvl3pPr>
            <a:lvl4pPr marL="1216152" indent="-182880" algn="l" rtl="0" eaLnBrk="1" latinLnBrk="0" hangingPunct="1">
              <a:lnSpc>
                <a:spcPct val="90000"/>
              </a:lnSpc>
              <a:spcBef>
                <a:spcPct val="20000"/>
              </a:spcBef>
              <a:buClr>
                <a:schemeClr val="accent4"/>
              </a:buClr>
              <a:buFont typeface="Arial"/>
              <a:buChar char="▪"/>
              <a:defRPr kumimoji="0" sz="1800" kern="1200">
                <a:solidFill>
                  <a:srgbClr val="8D8F6B"/>
                </a:solidFill>
                <a:latin typeface="+mn-lt"/>
                <a:ea typeface="+mn-ea"/>
                <a:cs typeface="+mn-cs"/>
              </a:defRPr>
            </a:lvl4pPr>
            <a:lvl5pPr marL="1426464" indent="-182880" algn="l" rtl="0" eaLnBrk="1" latinLnBrk="0" hangingPunct="1">
              <a:lnSpc>
                <a:spcPct val="90000"/>
              </a:lnSpc>
              <a:spcBef>
                <a:spcPct val="20000"/>
              </a:spcBef>
              <a:buClr>
                <a:schemeClr val="accent5"/>
              </a:buClr>
              <a:buFont typeface="Wingdings 3"/>
              <a:buChar char=""/>
              <a:defRPr kumimoji="0" lang="en-US" sz="1800" kern="1200" smtClean="0">
                <a:solidFill>
                  <a:srgbClr val="8D8F6B"/>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lgn="ctr">
              <a:buFont typeface="Wingdings 2"/>
              <a:buNone/>
              <a:tabLst>
                <a:tab pos="744538" algn="l"/>
              </a:tabLst>
            </a:pPr>
            <a:r>
              <a:rPr lang="en-US" sz="3200" b="1" dirty="0">
                <a:solidFill>
                  <a:schemeClr val="bg1"/>
                </a:solidFill>
                <a:latin typeface="Calibri Light" panose="020F0302020204030204" pitchFamily="34" charset="0"/>
              </a:rPr>
              <a:t>Participation Rate with Spread (S&amp;P 500</a:t>
            </a:r>
            <a:r>
              <a:rPr lang="en-US" sz="3200" dirty="0">
                <a:solidFill>
                  <a:schemeClr val="bg1"/>
                </a:solidFill>
                <a:latin typeface="Calibri Light" panose="020F0302020204030204" pitchFamily="34" charset="0"/>
              </a:rPr>
              <a:t>®</a:t>
            </a:r>
            <a:r>
              <a:rPr lang="en-US" sz="3200" b="1" dirty="0">
                <a:solidFill>
                  <a:schemeClr val="bg1"/>
                </a:solidFill>
                <a:latin typeface="Calibri Light" panose="020F0302020204030204" pitchFamily="34" charset="0"/>
              </a:rPr>
              <a:t> index)</a:t>
            </a:r>
            <a:br>
              <a:rPr lang="en-US" b="1" dirty="0">
                <a:solidFill>
                  <a:schemeClr val="bg1"/>
                </a:solidFill>
                <a:latin typeface="Calibri Light" panose="020F0302020204030204" pitchFamily="34" charset="0"/>
              </a:rPr>
            </a:br>
            <a:r>
              <a:rPr lang="en-US" b="1" dirty="0">
                <a:solidFill>
                  <a:schemeClr val="bg1"/>
                </a:solidFill>
                <a:latin typeface="Calibri Light" panose="020F0302020204030204" pitchFamily="34" charset="0"/>
              </a:rPr>
              <a:t>(</a:t>
            </a:r>
            <a:r>
              <a:rPr lang="en-US" sz="2400" dirty="0">
                <a:solidFill>
                  <a:schemeClr val="bg1"/>
                </a:solidFill>
                <a:latin typeface="Calibri Light" panose="020F0302020204030204" pitchFamily="34" charset="0"/>
              </a:rPr>
              <a:t>Index Return x Participation Rate</a:t>
            </a:r>
            <a:r>
              <a:rPr lang="en-US" sz="2400" b="1" dirty="0">
                <a:solidFill>
                  <a:schemeClr val="bg1"/>
                </a:solidFill>
                <a:latin typeface="Calibri Light" panose="020F0302020204030204" pitchFamily="34" charset="0"/>
              </a:rPr>
              <a:t>)</a:t>
            </a:r>
            <a:r>
              <a:rPr lang="en-US" sz="2400" dirty="0">
                <a:solidFill>
                  <a:schemeClr val="bg1"/>
                </a:solidFill>
                <a:latin typeface="Calibri Light" panose="020F0302020204030204" pitchFamily="34" charset="0"/>
              </a:rPr>
              <a:t> – Spread = Interest Credited</a:t>
            </a:r>
            <a:endParaRPr lang="en-US" sz="2000" dirty="0">
              <a:solidFill>
                <a:schemeClr val="bg1"/>
              </a:solidFill>
              <a:latin typeface="Calibri Light" panose="020F0302020204030204" pitchFamily="34" charset="0"/>
            </a:endParaRPr>
          </a:p>
        </p:txBody>
      </p:sp>
      <p:sp>
        <p:nvSpPr>
          <p:cNvPr id="10" name="Content Placeholder 2"/>
          <p:cNvSpPr txBox="1">
            <a:spLocks/>
          </p:cNvSpPr>
          <p:nvPr/>
        </p:nvSpPr>
        <p:spPr>
          <a:xfrm>
            <a:off x="457200" y="2800125"/>
            <a:ext cx="8229600" cy="446311"/>
          </a:xfrm>
          <a:prstGeom prst="rect">
            <a:avLst/>
          </a:prstGeom>
        </p:spPr>
        <p:txBody>
          <a:bodyPr vert="horz" lIns="54864" tIns="91440" rtlCol="0" anchor="ctr">
            <a:noAutofit/>
          </a:bodyPr>
          <a:lstStyle/>
          <a:p>
            <a:pPr marL="438912" marR="0" lvl="0" indent="-320040" algn="ctr" defTabSz="914400" rtl="0" eaLnBrk="1" fontAlgn="auto" latinLnBrk="0" hangingPunct="1">
              <a:lnSpc>
                <a:spcPct val="90000"/>
              </a:lnSpc>
              <a:spcBef>
                <a:spcPts val="4200"/>
              </a:spcBef>
              <a:spcAft>
                <a:spcPts val="0"/>
              </a:spcAft>
              <a:buClr>
                <a:srgbClr val="8D8F6B"/>
              </a:buClr>
              <a:buSzPct val="100000"/>
              <a:tabLst/>
              <a:defRPr/>
            </a:pPr>
            <a:r>
              <a:rPr kumimoji="0" lang="en-US" sz="2400" b="0" i="0" u="none" strike="noStrike" kern="1200" cap="none" spc="0" normalizeH="0" baseline="0" noProof="0" dirty="0">
                <a:ln>
                  <a:noFill/>
                </a:ln>
                <a:solidFill>
                  <a:srgbClr val="03519E"/>
                </a:solidFill>
                <a:effectLst/>
                <a:uLnTx/>
                <a:uFillTx/>
                <a:latin typeface="Calibri Light" panose="020F0302020204030204" pitchFamily="34" charset="0"/>
              </a:rPr>
              <a:t>Hypothetical Examples</a:t>
            </a:r>
            <a:endParaRPr lang="en-US" sz="2400" b="1" dirty="0">
              <a:solidFill>
                <a:srgbClr val="03519E"/>
              </a:solidFill>
              <a:latin typeface="Calibri Light" panose="020F0302020204030204" pitchFamily="34" charset="0"/>
            </a:endParaRPr>
          </a:p>
        </p:txBody>
      </p:sp>
      <p:sp>
        <p:nvSpPr>
          <p:cNvPr id="9" name="Content Placeholder 1"/>
          <p:cNvSpPr txBox="1">
            <a:spLocks/>
          </p:cNvSpPr>
          <p:nvPr/>
        </p:nvSpPr>
        <p:spPr>
          <a:xfrm>
            <a:off x="228600" y="3566457"/>
            <a:ext cx="8915400" cy="1136469"/>
          </a:xfrm>
          <a:prstGeom prst="rect">
            <a:avLst/>
          </a:prstGeom>
        </p:spPr>
        <p:txBody>
          <a:bodyPr vert="horz" lIns="54864" tIns="91440" rtlCol="0">
            <a:noAutofit/>
          </a:bodyPr>
          <a:lstStyle>
            <a:lvl1pPr marL="438912" indent="-320040" algn="l" rtl="0" eaLnBrk="1" latinLnBrk="0" hangingPunct="1">
              <a:lnSpc>
                <a:spcPct val="90000"/>
              </a:lnSpc>
              <a:spcBef>
                <a:spcPts val="1200"/>
              </a:spcBef>
              <a:buClr>
                <a:srgbClr val="8D8F6B"/>
              </a:buClr>
              <a:buSzPct val="100000"/>
              <a:buFont typeface="Wingdings 2"/>
              <a:buChar char=""/>
              <a:defRPr kumimoji="0" sz="2800" kern="1200">
                <a:solidFill>
                  <a:schemeClr val="tx1"/>
                </a:solidFill>
                <a:latin typeface="+mn-lt"/>
                <a:ea typeface="+mn-ea"/>
                <a:cs typeface="+mn-cs"/>
              </a:defRPr>
            </a:lvl1pPr>
            <a:lvl2pPr marL="731520" indent="-274320" algn="l" rtl="0" eaLnBrk="1" latinLnBrk="0" hangingPunct="1">
              <a:lnSpc>
                <a:spcPct val="90000"/>
              </a:lnSpc>
              <a:spcBef>
                <a:spcPct val="20000"/>
              </a:spcBef>
              <a:buClr>
                <a:srgbClr val="747557"/>
              </a:buClr>
              <a:buSzPct val="90000"/>
              <a:buFont typeface="Arial Narrow" pitchFamily="34" charset="0"/>
              <a:buChar char="–"/>
              <a:defRPr kumimoji="0" sz="2400" kern="1200">
                <a:solidFill>
                  <a:srgbClr val="747557"/>
                </a:solidFill>
                <a:latin typeface="+mn-lt"/>
                <a:ea typeface="+mn-ea"/>
                <a:cs typeface="+mn-cs"/>
              </a:defRPr>
            </a:lvl2pPr>
            <a:lvl3pPr marL="996696" indent="-228600" algn="l" rtl="0" eaLnBrk="1" latinLnBrk="0" hangingPunct="1">
              <a:lnSpc>
                <a:spcPct val="90000"/>
              </a:lnSpc>
              <a:spcBef>
                <a:spcPct val="20000"/>
              </a:spcBef>
              <a:buClr>
                <a:schemeClr val="accent3"/>
              </a:buClr>
              <a:buFont typeface="Arial"/>
              <a:buChar char="▪"/>
              <a:defRPr kumimoji="0" sz="2000" kern="1200">
                <a:solidFill>
                  <a:srgbClr val="8D8F6B"/>
                </a:solidFill>
                <a:latin typeface="+mn-lt"/>
                <a:ea typeface="+mn-ea"/>
                <a:cs typeface="+mn-cs"/>
              </a:defRPr>
            </a:lvl3pPr>
            <a:lvl4pPr marL="1216152" indent="-182880" algn="l" rtl="0" eaLnBrk="1" latinLnBrk="0" hangingPunct="1">
              <a:lnSpc>
                <a:spcPct val="90000"/>
              </a:lnSpc>
              <a:spcBef>
                <a:spcPct val="20000"/>
              </a:spcBef>
              <a:buClr>
                <a:schemeClr val="accent4"/>
              </a:buClr>
              <a:buFont typeface="Arial"/>
              <a:buChar char="▪"/>
              <a:defRPr kumimoji="0" sz="1800" kern="1200">
                <a:solidFill>
                  <a:srgbClr val="8D8F6B"/>
                </a:solidFill>
                <a:latin typeface="+mn-lt"/>
                <a:ea typeface="+mn-ea"/>
                <a:cs typeface="+mn-cs"/>
              </a:defRPr>
            </a:lvl4pPr>
            <a:lvl5pPr marL="1426464" indent="-182880" algn="l" rtl="0" eaLnBrk="1" latinLnBrk="0" hangingPunct="1">
              <a:lnSpc>
                <a:spcPct val="90000"/>
              </a:lnSpc>
              <a:spcBef>
                <a:spcPct val="20000"/>
              </a:spcBef>
              <a:buClr>
                <a:schemeClr val="accent5"/>
              </a:buClr>
              <a:buFont typeface="Wingdings 3"/>
              <a:buChar char=""/>
              <a:defRPr kumimoji="0" lang="en-US" sz="1800" kern="1200" smtClean="0">
                <a:solidFill>
                  <a:srgbClr val="8D8F6B"/>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buNone/>
              <a:tabLst>
                <a:tab pos="744538" algn="l"/>
              </a:tabLst>
            </a:pPr>
            <a:r>
              <a:rPr lang="en-US" sz="2000" b="1" dirty="0">
                <a:latin typeface="Calibri Light" panose="020F0302020204030204" pitchFamily="34" charset="0"/>
              </a:rPr>
              <a:t>Example 1:</a:t>
            </a:r>
          </a:p>
          <a:p>
            <a:pPr marL="118872" indent="0">
              <a:buNone/>
              <a:tabLst>
                <a:tab pos="744538" algn="l"/>
              </a:tabLst>
            </a:pPr>
            <a:r>
              <a:rPr lang="en-US" sz="2000" b="1" dirty="0">
                <a:latin typeface="Calibri Light" panose="020F0302020204030204" pitchFamily="34" charset="0"/>
              </a:rPr>
              <a:t>	(</a:t>
            </a:r>
            <a:r>
              <a:rPr lang="en-US" sz="2000" dirty="0">
                <a:latin typeface="Calibri Light" panose="020F0302020204030204" pitchFamily="34" charset="0"/>
              </a:rPr>
              <a:t>Index Return x Participation Rate</a:t>
            </a:r>
            <a:r>
              <a:rPr lang="en-US" sz="2000" b="1" dirty="0">
                <a:latin typeface="Calibri Light" panose="020F0302020204030204" pitchFamily="34" charset="0"/>
              </a:rPr>
              <a:t>)</a:t>
            </a:r>
            <a:r>
              <a:rPr lang="en-US" sz="2000" dirty="0">
                <a:latin typeface="Calibri Light" panose="020F0302020204030204" pitchFamily="34" charset="0"/>
              </a:rPr>
              <a:t> – Spread = Interest Credited</a:t>
            </a:r>
          </a:p>
          <a:p>
            <a:pPr marL="118872" lvl="0" indent="0">
              <a:spcBef>
                <a:spcPts val="600"/>
              </a:spcBef>
              <a:buNone/>
              <a:tabLst>
                <a:tab pos="2854325" algn="ctr"/>
                <a:tab pos="5772150" algn="ctr"/>
                <a:tab pos="7426325" algn="ctr"/>
                <a:tab pos="7999413" algn="ctr"/>
              </a:tabLst>
              <a:defRPr/>
            </a:pPr>
            <a:r>
              <a:rPr lang="en-US" sz="2000" b="1" dirty="0">
                <a:latin typeface="Calibri Light" panose="020F0302020204030204" pitchFamily="34" charset="0"/>
              </a:rPr>
              <a:t>                        (12%	   x   60% ) =      7.2%            – 2%             = 5.2%</a:t>
            </a:r>
          </a:p>
        </p:txBody>
      </p:sp>
      <p:sp>
        <p:nvSpPr>
          <p:cNvPr id="14" name="Content Placeholder 1"/>
          <p:cNvSpPr txBox="1">
            <a:spLocks/>
          </p:cNvSpPr>
          <p:nvPr/>
        </p:nvSpPr>
        <p:spPr>
          <a:xfrm>
            <a:off x="228600" y="4643994"/>
            <a:ext cx="8915400" cy="1136469"/>
          </a:xfrm>
          <a:prstGeom prst="rect">
            <a:avLst/>
          </a:prstGeom>
        </p:spPr>
        <p:txBody>
          <a:bodyPr vert="horz" lIns="54864" tIns="91440" rtlCol="0">
            <a:noAutofit/>
          </a:bodyPr>
          <a:lstStyle>
            <a:lvl1pPr marL="438912" indent="-320040" algn="l" rtl="0" eaLnBrk="1" latinLnBrk="0" hangingPunct="1">
              <a:lnSpc>
                <a:spcPct val="90000"/>
              </a:lnSpc>
              <a:spcBef>
                <a:spcPts val="1200"/>
              </a:spcBef>
              <a:buClr>
                <a:srgbClr val="8D8F6B"/>
              </a:buClr>
              <a:buSzPct val="100000"/>
              <a:buFont typeface="Wingdings 2"/>
              <a:buChar char=""/>
              <a:defRPr kumimoji="0" sz="2800" kern="1200">
                <a:solidFill>
                  <a:schemeClr val="tx1"/>
                </a:solidFill>
                <a:latin typeface="+mn-lt"/>
                <a:ea typeface="+mn-ea"/>
                <a:cs typeface="+mn-cs"/>
              </a:defRPr>
            </a:lvl1pPr>
            <a:lvl2pPr marL="731520" indent="-274320" algn="l" rtl="0" eaLnBrk="1" latinLnBrk="0" hangingPunct="1">
              <a:lnSpc>
                <a:spcPct val="90000"/>
              </a:lnSpc>
              <a:spcBef>
                <a:spcPct val="20000"/>
              </a:spcBef>
              <a:buClr>
                <a:srgbClr val="747557"/>
              </a:buClr>
              <a:buSzPct val="90000"/>
              <a:buFont typeface="Arial Narrow" pitchFamily="34" charset="0"/>
              <a:buChar char="–"/>
              <a:defRPr kumimoji="0" sz="2400" kern="1200">
                <a:solidFill>
                  <a:srgbClr val="747557"/>
                </a:solidFill>
                <a:latin typeface="+mn-lt"/>
                <a:ea typeface="+mn-ea"/>
                <a:cs typeface="+mn-cs"/>
              </a:defRPr>
            </a:lvl2pPr>
            <a:lvl3pPr marL="996696" indent="-228600" algn="l" rtl="0" eaLnBrk="1" latinLnBrk="0" hangingPunct="1">
              <a:lnSpc>
                <a:spcPct val="90000"/>
              </a:lnSpc>
              <a:spcBef>
                <a:spcPct val="20000"/>
              </a:spcBef>
              <a:buClr>
                <a:schemeClr val="accent3"/>
              </a:buClr>
              <a:buFont typeface="Arial"/>
              <a:buChar char="▪"/>
              <a:defRPr kumimoji="0" sz="2000" kern="1200">
                <a:solidFill>
                  <a:srgbClr val="8D8F6B"/>
                </a:solidFill>
                <a:latin typeface="+mn-lt"/>
                <a:ea typeface="+mn-ea"/>
                <a:cs typeface="+mn-cs"/>
              </a:defRPr>
            </a:lvl3pPr>
            <a:lvl4pPr marL="1216152" indent="-182880" algn="l" rtl="0" eaLnBrk="1" latinLnBrk="0" hangingPunct="1">
              <a:lnSpc>
                <a:spcPct val="90000"/>
              </a:lnSpc>
              <a:spcBef>
                <a:spcPct val="20000"/>
              </a:spcBef>
              <a:buClr>
                <a:schemeClr val="accent4"/>
              </a:buClr>
              <a:buFont typeface="Arial"/>
              <a:buChar char="▪"/>
              <a:defRPr kumimoji="0" sz="1800" kern="1200">
                <a:solidFill>
                  <a:srgbClr val="8D8F6B"/>
                </a:solidFill>
                <a:latin typeface="+mn-lt"/>
                <a:ea typeface="+mn-ea"/>
                <a:cs typeface="+mn-cs"/>
              </a:defRPr>
            </a:lvl4pPr>
            <a:lvl5pPr marL="1426464" indent="-182880" algn="l" rtl="0" eaLnBrk="1" latinLnBrk="0" hangingPunct="1">
              <a:lnSpc>
                <a:spcPct val="90000"/>
              </a:lnSpc>
              <a:spcBef>
                <a:spcPct val="20000"/>
              </a:spcBef>
              <a:buClr>
                <a:schemeClr val="accent5"/>
              </a:buClr>
              <a:buFont typeface="Wingdings 3"/>
              <a:buChar char=""/>
              <a:defRPr kumimoji="0" lang="en-US" sz="1800" kern="1200" smtClean="0">
                <a:solidFill>
                  <a:srgbClr val="8D8F6B"/>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buNone/>
              <a:tabLst>
                <a:tab pos="744538" algn="l"/>
              </a:tabLst>
            </a:pPr>
            <a:r>
              <a:rPr lang="en-US" sz="2000" b="1" dirty="0">
                <a:latin typeface="Calibri Light" panose="020F0302020204030204" pitchFamily="34" charset="0"/>
              </a:rPr>
              <a:t>Example 2:</a:t>
            </a:r>
          </a:p>
          <a:p>
            <a:pPr marL="118872" indent="0">
              <a:buNone/>
              <a:tabLst>
                <a:tab pos="744538" algn="l"/>
              </a:tabLst>
            </a:pPr>
            <a:r>
              <a:rPr lang="en-US" sz="2000" b="1" dirty="0">
                <a:latin typeface="Calibri Light" panose="020F0302020204030204" pitchFamily="34" charset="0"/>
              </a:rPr>
              <a:t>	(</a:t>
            </a:r>
            <a:r>
              <a:rPr lang="en-US" sz="2000" dirty="0">
                <a:latin typeface="Calibri Light" panose="020F0302020204030204" pitchFamily="34" charset="0"/>
              </a:rPr>
              <a:t>Index Return x Participation Rate</a:t>
            </a:r>
            <a:r>
              <a:rPr lang="en-US" sz="2000" b="1" dirty="0">
                <a:latin typeface="Calibri Light" panose="020F0302020204030204" pitchFamily="34" charset="0"/>
              </a:rPr>
              <a:t>)</a:t>
            </a:r>
            <a:r>
              <a:rPr lang="en-US" sz="2000" dirty="0">
                <a:latin typeface="Calibri Light" panose="020F0302020204030204" pitchFamily="34" charset="0"/>
              </a:rPr>
              <a:t> – Spread = Interest Credited</a:t>
            </a:r>
          </a:p>
          <a:p>
            <a:pPr marL="118872" lvl="0" indent="0">
              <a:spcBef>
                <a:spcPts val="600"/>
              </a:spcBef>
              <a:buNone/>
              <a:tabLst>
                <a:tab pos="2854325" algn="ctr"/>
                <a:tab pos="5772150" algn="ctr"/>
                <a:tab pos="7426325" algn="ctr"/>
                <a:tab pos="7999413" algn="ctr"/>
              </a:tabLst>
              <a:defRPr/>
            </a:pPr>
            <a:r>
              <a:rPr lang="en-US" sz="2000" b="1" dirty="0">
                <a:latin typeface="Calibri Light" panose="020F0302020204030204" pitchFamily="34" charset="0"/>
              </a:rPr>
              <a:t>                        (2.5%	   x   60% ) =    1.5%             – 2%            = 0%</a:t>
            </a:r>
          </a:p>
        </p:txBody>
      </p:sp>
    </p:spTree>
    <p:extLst>
      <p:ext uri="{BB962C8B-B14F-4D97-AF65-F5344CB8AC3E}">
        <p14:creationId xmlns:p14="http://schemas.microsoft.com/office/powerpoint/2010/main" val="2692877842"/>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668822"/>
            <a:ext cx="9144000" cy="721541"/>
          </a:xfrm>
          <a:prstGeom prst="rect">
            <a:avLst/>
          </a:prstGeom>
          <a:solidFill>
            <a:srgbClr val="D8E1F0"/>
          </a:solidFill>
          <a:ln w="3175"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414688"/>
            <a:ext cx="9144000" cy="1252311"/>
          </a:xfrm>
          <a:prstGeom prst="rect">
            <a:avLst/>
          </a:prstGeom>
          <a:solidFill>
            <a:srgbClr val="456CB4"/>
          </a:solidFill>
          <a:ln w="3175"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INTEREST-CREDITING METHODS</a:t>
            </a:r>
          </a:p>
        </p:txBody>
      </p:sp>
      <p:sp>
        <p:nvSpPr>
          <p:cNvPr id="7" name="Content Placeholder 2"/>
          <p:cNvSpPr txBox="1">
            <a:spLocks/>
          </p:cNvSpPr>
          <p:nvPr/>
        </p:nvSpPr>
        <p:spPr>
          <a:xfrm>
            <a:off x="0" y="1547814"/>
            <a:ext cx="9144000" cy="1119186"/>
          </a:xfrm>
          <a:prstGeom prst="rect">
            <a:avLst/>
          </a:prstGeom>
        </p:spPr>
        <p:txBody>
          <a:bodyPr vert="horz" lIns="54864" tIns="91440" rtlCol="0">
            <a:noAutofit/>
          </a:bodyPr>
          <a:lstStyle>
            <a:lvl1pPr marL="438912" indent="-320040" algn="l" rtl="0" eaLnBrk="1" latinLnBrk="0" hangingPunct="1">
              <a:lnSpc>
                <a:spcPct val="90000"/>
              </a:lnSpc>
              <a:spcBef>
                <a:spcPts val="1200"/>
              </a:spcBef>
              <a:buClr>
                <a:srgbClr val="8D8F6B"/>
              </a:buClr>
              <a:buSzPct val="100000"/>
              <a:buFont typeface="Wingdings 2"/>
              <a:buChar char=""/>
              <a:defRPr kumimoji="0" sz="2800" kern="1200">
                <a:solidFill>
                  <a:schemeClr val="tx1"/>
                </a:solidFill>
                <a:latin typeface="+mn-lt"/>
                <a:ea typeface="+mn-ea"/>
                <a:cs typeface="+mn-cs"/>
              </a:defRPr>
            </a:lvl1pPr>
            <a:lvl2pPr marL="731520" indent="-274320" algn="l" rtl="0" eaLnBrk="1" latinLnBrk="0" hangingPunct="1">
              <a:lnSpc>
                <a:spcPct val="90000"/>
              </a:lnSpc>
              <a:spcBef>
                <a:spcPct val="20000"/>
              </a:spcBef>
              <a:buClr>
                <a:srgbClr val="747557"/>
              </a:buClr>
              <a:buSzPct val="90000"/>
              <a:buFont typeface="Arial Narrow" pitchFamily="34" charset="0"/>
              <a:buChar char="–"/>
              <a:defRPr kumimoji="0" sz="2400" kern="1200">
                <a:solidFill>
                  <a:srgbClr val="747557"/>
                </a:solidFill>
                <a:latin typeface="+mn-lt"/>
                <a:ea typeface="+mn-ea"/>
                <a:cs typeface="+mn-cs"/>
              </a:defRPr>
            </a:lvl2pPr>
            <a:lvl3pPr marL="996696" indent="-228600" algn="l" rtl="0" eaLnBrk="1" latinLnBrk="0" hangingPunct="1">
              <a:lnSpc>
                <a:spcPct val="90000"/>
              </a:lnSpc>
              <a:spcBef>
                <a:spcPct val="20000"/>
              </a:spcBef>
              <a:buClr>
                <a:schemeClr val="accent3"/>
              </a:buClr>
              <a:buFont typeface="Arial"/>
              <a:buChar char="▪"/>
              <a:defRPr kumimoji="0" sz="2000" kern="1200">
                <a:solidFill>
                  <a:srgbClr val="8D8F6B"/>
                </a:solidFill>
                <a:latin typeface="+mn-lt"/>
                <a:ea typeface="+mn-ea"/>
                <a:cs typeface="+mn-cs"/>
              </a:defRPr>
            </a:lvl3pPr>
            <a:lvl4pPr marL="1216152" indent="-182880" algn="l" rtl="0" eaLnBrk="1" latinLnBrk="0" hangingPunct="1">
              <a:lnSpc>
                <a:spcPct val="90000"/>
              </a:lnSpc>
              <a:spcBef>
                <a:spcPct val="20000"/>
              </a:spcBef>
              <a:buClr>
                <a:schemeClr val="accent4"/>
              </a:buClr>
              <a:buFont typeface="Arial"/>
              <a:buChar char="▪"/>
              <a:defRPr kumimoji="0" sz="1800" kern="1200">
                <a:solidFill>
                  <a:srgbClr val="8D8F6B"/>
                </a:solidFill>
                <a:latin typeface="+mn-lt"/>
                <a:ea typeface="+mn-ea"/>
                <a:cs typeface="+mn-cs"/>
              </a:defRPr>
            </a:lvl4pPr>
            <a:lvl5pPr marL="1426464" indent="-182880" algn="l" rtl="0" eaLnBrk="1" latinLnBrk="0" hangingPunct="1">
              <a:lnSpc>
                <a:spcPct val="90000"/>
              </a:lnSpc>
              <a:spcBef>
                <a:spcPct val="20000"/>
              </a:spcBef>
              <a:buClr>
                <a:schemeClr val="accent5"/>
              </a:buClr>
              <a:buFont typeface="Wingdings 3"/>
              <a:buChar char=""/>
              <a:defRPr kumimoji="0" lang="en-US" sz="1800" kern="1200" smtClean="0">
                <a:solidFill>
                  <a:srgbClr val="8D8F6B"/>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lgn="ctr">
              <a:buFont typeface="Wingdings 2"/>
              <a:buNone/>
              <a:tabLst>
                <a:tab pos="744538" algn="l"/>
              </a:tabLst>
            </a:pPr>
            <a:r>
              <a:rPr lang="en-US" sz="3200" b="1" dirty="0">
                <a:solidFill>
                  <a:schemeClr val="bg1"/>
                </a:solidFill>
                <a:latin typeface="Calibri Light" panose="020F0302020204030204" pitchFamily="34" charset="0"/>
              </a:rPr>
              <a:t>Performance-Triggered Index Option (S&amp;P 500</a:t>
            </a:r>
            <a:r>
              <a:rPr lang="en-US" sz="3200" dirty="0">
                <a:solidFill>
                  <a:schemeClr val="bg1"/>
                </a:solidFill>
                <a:latin typeface="Calibri Light" panose="020F0302020204030204" pitchFamily="34" charset="0"/>
              </a:rPr>
              <a:t>®</a:t>
            </a:r>
            <a:r>
              <a:rPr lang="en-US" sz="3200" b="1" dirty="0">
                <a:solidFill>
                  <a:schemeClr val="bg1"/>
                </a:solidFill>
                <a:latin typeface="Calibri Light" panose="020F0302020204030204" pitchFamily="34" charset="0"/>
              </a:rPr>
              <a:t> index)</a:t>
            </a:r>
            <a:br>
              <a:rPr lang="en-US" b="1" dirty="0">
                <a:solidFill>
                  <a:schemeClr val="bg1"/>
                </a:solidFill>
                <a:latin typeface="Calibri Light" panose="020F0302020204030204" pitchFamily="34" charset="0"/>
              </a:rPr>
            </a:br>
            <a:r>
              <a:rPr lang="en-US" dirty="0">
                <a:solidFill>
                  <a:schemeClr val="bg1"/>
                </a:solidFill>
                <a:latin typeface="Calibri Light" panose="020F0302020204030204" pitchFamily="34" charset="0"/>
              </a:rPr>
              <a:t>Declared interest rate credited if positive or flat</a:t>
            </a:r>
            <a:endParaRPr lang="en-US" sz="2000" dirty="0">
              <a:solidFill>
                <a:schemeClr val="bg1"/>
              </a:solidFill>
              <a:latin typeface="Calibri Light" panose="020F0302020204030204" pitchFamily="34" charset="0"/>
            </a:endParaRPr>
          </a:p>
        </p:txBody>
      </p:sp>
      <p:sp>
        <p:nvSpPr>
          <p:cNvPr id="10" name="Content Placeholder 2"/>
          <p:cNvSpPr txBox="1">
            <a:spLocks/>
          </p:cNvSpPr>
          <p:nvPr/>
        </p:nvSpPr>
        <p:spPr>
          <a:xfrm>
            <a:off x="457200" y="2800125"/>
            <a:ext cx="8229600" cy="446311"/>
          </a:xfrm>
          <a:prstGeom prst="rect">
            <a:avLst/>
          </a:prstGeom>
        </p:spPr>
        <p:txBody>
          <a:bodyPr vert="horz" lIns="54864" tIns="91440" rtlCol="0" anchor="ctr">
            <a:noAutofit/>
          </a:bodyPr>
          <a:lstStyle/>
          <a:p>
            <a:pPr marL="438912" marR="0" lvl="0" indent="-320040" algn="ctr" defTabSz="914400" rtl="0" eaLnBrk="1" fontAlgn="auto" latinLnBrk="0" hangingPunct="1">
              <a:lnSpc>
                <a:spcPct val="90000"/>
              </a:lnSpc>
              <a:spcBef>
                <a:spcPts val="4200"/>
              </a:spcBef>
              <a:spcAft>
                <a:spcPts val="0"/>
              </a:spcAft>
              <a:buClr>
                <a:srgbClr val="8D8F6B"/>
              </a:buClr>
              <a:buSzPct val="100000"/>
              <a:tabLst/>
              <a:defRPr/>
            </a:pPr>
            <a:r>
              <a:rPr kumimoji="0" lang="en-US" sz="2400" b="0" i="0" u="none" strike="noStrike" kern="1200" cap="none" spc="0" normalizeH="0" baseline="0" noProof="0" dirty="0">
                <a:ln>
                  <a:noFill/>
                </a:ln>
                <a:solidFill>
                  <a:srgbClr val="03519E"/>
                </a:solidFill>
                <a:effectLst/>
                <a:uLnTx/>
                <a:uFillTx/>
                <a:latin typeface="Calibri Light" panose="020F0302020204030204" pitchFamily="34" charset="0"/>
              </a:rPr>
              <a:t>Hypothetical Examples</a:t>
            </a:r>
            <a:endParaRPr lang="en-US" sz="2400" b="1" dirty="0">
              <a:solidFill>
                <a:srgbClr val="03519E"/>
              </a:solidFill>
              <a:latin typeface="Calibri Light" panose="020F0302020204030204" pitchFamily="34" charset="0"/>
            </a:endParaRPr>
          </a:p>
        </p:txBody>
      </p:sp>
      <p:sp>
        <p:nvSpPr>
          <p:cNvPr id="13" name="Content Placeholder 1">
            <a:extLst>
              <a:ext uri="{FF2B5EF4-FFF2-40B4-BE49-F238E27FC236}">
                <a16:creationId xmlns:a16="http://schemas.microsoft.com/office/drawing/2014/main" id="{2DA814F5-0557-44E5-B3DC-CBFC3D8A116F}"/>
              </a:ext>
            </a:extLst>
          </p:cNvPr>
          <p:cNvSpPr txBox="1">
            <a:spLocks/>
          </p:cNvSpPr>
          <p:nvPr/>
        </p:nvSpPr>
        <p:spPr>
          <a:xfrm>
            <a:off x="228600" y="3566457"/>
            <a:ext cx="8915400" cy="1136469"/>
          </a:xfrm>
          <a:prstGeom prst="rect">
            <a:avLst/>
          </a:prstGeom>
        </p:spPr>
        <p:txBody>
          <a:bodyPr vert="horz" lIns="54864" tIns="91440" rtlCol="0">
            <a:noAutofit/>
          </a:bodyPr>
          <a:lstStyle>
            <a:lvl1pPr marL="438912" indent="-320040" algn="l" rtl="0" eaLnBrk="1" latinLnBrk="0" hangingPunct="1">
              <a:lnSpc>
                <a:spcPct val="90000"/>
              </a:lnSpc>
              <a:spcBef>
                <a:spcPts val="1200"/>
              </a:spcBef>
              <a:buClr>
                <a:srgbClr val="8D8F6B"/>
              </a:buClr>
              <a:buSzPct val="100000"/>
              <a:buFont typeface="Wingdings 2"/>
              <a:buChar char=""/>
              <a:defRPr kumimoji="0" sz="2800" kern="1200">
                <a:solidFill>
                  <a:schemeClr val="tx1"/>
                </a:solidFill>
                <a:latin typeface="+mn-lt"/>
                <a:ea typeface="+mn-ea"/>
                <a:cs typeface="+mn-cs"/>
              </a:defRPr>
            </a:lvl1pPr>
            <a:lvl2pPr marL="731520" indent="-274320" algn="l" rtl="0" eaLnBrk="1" latinLnBrk="0" hangingPunct="1">
              <a:lnSpc>
                <a:spcPct val="90000"/>
              </a:lnSpc>
              <a:spcBef>
                <a:spcPct val="20000"/>
              </a:spcBef>
              <a:buClr>
                <a:srgbClr val="747557"/>
              </a:buClr>
              <a:buSzPct val="90000"/>
              <a:buFont typeface="Arial Narrow" pitchFamily="34" charset="0"/>
              <a:buChar char="–"/>
              <a:defRPr kumimoji="0" sz="2400" kern="1200">
                <a:solidFill>
                  <a:srgbClr val="747557"/>
                </a:solidFill>
                <a:latin typeface="+mn-lt"/>
                <a:ea typeface="+mn-ea"/>
                <a:cs typeface="+mn-cs"/>
              </a:defRPr>
            </a:lvl2pPr>
            <a:lvl3pPr marL="996696" indent="-228600" algn="l" rtl="0" eaLnBrk="1" latinLnBrk="0" hangingPunct="1">
              <a:lnSpc>
                <a:spcPct val="90000"/>
              </a:lnSpc>
              <a:spcBef>
                <a:spcPct val="20000"/>
              </a:spcBef>
              <a:buClr>
                <a:schemeClr val="accent3"/>
              </a:buClr>
              <a:buFont typeface="Arial"/>
              <a:buChar char="▪"/>
              <a:defRPr kumimoji="0" sz="2000" kern="1200">
                <a:solidFill>
                  <a:srgbClr val="8D8F6B"/>
                </a:solidFill>
                <a:latin typeface="+mn-lt"/>
                <a:ea typeface="+mn-ea"/>
                <a:cs typeface="+mn-cs"/>
              </a:defRPr>
            </a:lvl3pPr>
            <a:lvl4pPr marL="1216152" indent="-182880" algn="l" rtl="0" eaLnBrk="1" latinLnBrk="0" hangingPunct="1">
              <a:lnSpc>
                <a:spcPct val="90000"/>
              </a:lnSpc>
              <a:spcBef>
                <a:spcPct val="20000"/>
              </a:spcBef>
              <a:buClr>
                <a:schemeClr val="accent4"/>
              </a:buClr>
              <a:buFont typeface="Arial"/>
              <a:buChar char="▪"/>
              <a:defRPr kumimoji="0" sz="1800" kern="1200">
                <a:solidFill>
                  <a:srgbClr val="8D8F6B"/>
                </a:solidFill>
                <a:latin typeface="+mn-lt"/>
                <a:ea typeface="+mn-ea"/>
                <a:cs typeface="+mn-cs"/>
              </a:defRPr>
            </a:lvl4pPr>
            <a:lvl5pPr marL="1426464" indent="-182880" algn="l" rtl="0" eaLnBrk="1" latinLnBrk="0" hangingPunct="1">
              <a:lnSpc>
                <a:spcPct val="90000"/>
              </a:lnSpc>
              <a:spcBef>
                <a:spcPct val="20000"/>
              </a:spcBef>
              <a:buClr>
                <a:schemeClr val="accent5"/>
              </a:buClr>
              <a:buFont typeface="Wingdings 3"/>
              <a:buChar char=""/>
              <a:defRPr kumimoji="0" lang="en-US" sz="1800" kern="1200" smtClean="0">
                <a:solidFill>
                  <a:srgbClr val="8D8F6B"/>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buNone/>
              <a:tabLst>
                <a:tab pos="744538" algn="l"/>
              </a:tabLst>
            </a:pPr>
            <a:r>
              <a:rPr lang="en-US" sz="2000" b="1" dirty="0">
                <a:latin typeface="Calibri Light" panose="020F0302020204030204" pitchFamily="34" charset="0"/>
              </a:rPr>
              <a:t>Example 1:</a:t>
            </a:r>
          </a:p>
          <a:p>
            <a:pPr marL="118872" indent="0">
              <a:buNone/>
              <a:tabLst>
                <a:tab pos="744538" algn="l"/>
              </a:tabLst>
            </a:pPr>
            <a:r>
              <a:rPr lang="en-US" sz="2000" b="1" dirty="0">
                <a:latin typeface="Calibri Light" panose="020F0302020204030204" pitchFamily="34" charset="0"/>
              </a:rPr>
              <a:t>	</a:t>
            </a:r>
            <a:r>
              <a:rPr lang="en-US" sz="2000" dirty="0">
                <a:latin typeface="Calibri Light" panose="020F0302020204030204" pitchFamily="34" charset="0"/>
              </a:rPr>
              <a:t>Index Return 	    Declared Interest Rate		Interest Credited</a:t>
            </a:r>
          </a:p>
          <a:p>
            <a:pPr marL="118872" lvl="0" indent="0">
              <a:spcBef>
                <a:spcPts val="600"/>
              </a:spcBef>
              <a:buNone/>
              <a:tabLst>
                <a:tab pos="2854325" algn="ctr"/>
                <a:tab pos="5772150" algn="ctr"/>
                <a:tab pos="7426325" algn="ctr"/>
                <a:tab pos="7999413" algn="ctr"/>
              </a:tabLst>
              <a:defRPr/>
            </a:pPr>
            <a:r>
              <a:rPr lang="en-US" sz="2000" b="1" dirty="0">
                <a:latin typeface="Calibri Light" panose="020F0302020204030204" pitchFamily="34" charset="0"/>
              </a:rPr>
              <a:t>                    12%	                                         4%		4%</a:t>
            </a:r>
          </a:p>
        </p:txBody>
      </p:sp>
      <p:sp>
        <p:nvSpPr>
          <p:cNvPr id="16" name="Content Placeholder 1">
            <a:extLst>
              <a:ext uri="{FF2B5EF4-FFF2-40B4-BE49-F238E27FC236}">
                <a16:creationId xmlns:a16="http://schemas.microsoft.com/office/drawing/2014/main" id="{B2A764F1-6BFD-4D4D-A836-1BEA00ED9BC6}"/>
              </a:ext>
            </a:extLst>
          </p:cNvPr>
          <p:cNvSpPr txBox="1">
            <a:spLocks/>
          </p:cNvSpPr>
          <p:nvPr/>
        </p:nvSpPr>
        <p:spPr>
          <a:xfrm>
            <a:off x="228600" y="4753157"/>
            <a:ext cx="8915400" cy="1136469"/>
          </a:xfrm>
          <a:prstGeom prst="rect">
            <a:avLst/>
          </a:prstGeom>
        </p:spPr>
        <p:txBody>
          <a:bodyPr vert="horz" lIns="54864" tIns="91440" rtlCol="0">
            <a:noAutofit/>
          </a:bodyPr>
          <a:lstStyle>
            <a:lvl1pPr marL="438912" indent="-320040" algn="l" rtl="0" eaLnBrk="1" latinLnBrk="0" hangingPunct="1">
              <a:lnSpc>
                <a:spcPct val="90000"/>
              </a:lnSpc>
              <a:spcBef>
                <a:spcPts val="1200"/>
              </a:spcBef>
              <a:buClr>
                <a:srgbClr val="8D8F6B"/>
              </a:buClr>
              <a:buSzPct val="100000"/>
              <a:buFont typeface="Wingdings 2"/>
              <a:buChar char=""/>
              <a:defRPr kumimoji="0" sz="2800" kern="1200">
                <a:solidFill>
                  <a:schemeClr val="tx1"/>
                </a:solidFill>
                <a:latin typeface="+mn-lt"/>
                <a:ea typeface="+mn-ea"/>
                <a:cs typeface="+mn-cs"/>
              </a:defRPr>
            </a:lvl1pPr>
            <a:lvl2pPr marL="731520" indent="-274320" algn="l" rtl="0" eaLnBrk="1" latinLnBrk="0" hangingPunct="1">
              <a:lnSpc>
                <a:spcPct val="90000"/>
              </a:lnSpc>
              <a:spcBef>
                <a:spcPct val="20000"/>
              </a:spcBef>
              <a:buClr>
                <a:srgbClr val="747557"/>
              </a:buClr>
              <a:buSzPct val="90000"/>
              <a:buFont typeface="Arial Narrow" pitchFamily="34" charset="0"/>
              <a:buChar char="–"/>
              <a:defRPr kumimoji="0" sz="2400" kern="1200">
                <a:solidFill>
                  <a:srgbClr val="747557"/>
                </a:solidFill>
                <a:latin typeface="+mn-lt"/>
                <a:ea typeface="+mn-ea"/>
                <a:cs typeface="+mn-cs"/>
              </a:defRPr>
            </a:lvl2pPr>
            <a:lvl3pPr marL="996696" indent="-228600" algn="l" rtl="0" eaLnBrk="1" latinLnBrk="0" hangingPunct="1">
              <a:lnSpc>
                <a:spcPct val="90000"/>
              </a:lnSpc>
              <a:spcBef>
                <a:spcPct val="20000"/>
              </a:spcBef>
              <a:buClr>
                <a:schemeClr val="accent3"/>
              </a:buClr>
              <a:buFont typeface="Arial"/>
              <a:buChar char="▪"/>
              <a:defRPr kumimoji="0" sz="2000" kern="1200">
                <a:solidFill>
                  <a:srgbClr val="8D8F6B"/>
                </a:solidFill>
                <a:latin typeface="+mn-lt"/>
                <a:ea typeface="+mn-ea"/>
                <a:cs typeface="+mn-cs"/>
              </a:defRPr>
            </a:lvl3pPr>
            <a:lvl4pPr marL="1216152" indent="-182880" algn="l" rtl="0" eaLnBrk="1" latinLnBrk="0" hangingPunct="1">
              <a:lnSpc>
                <a:spcPct val="90000"/>
              </a:lnSpc>
              <a:spcBef>
                <a:spcPct val="20000"/>
              </a:spcBef>
              <a:buClr>
                <a:schemeClr val="accent4"/>
              </a:buClr>
              <a:buFont typeface="Arial"/>
              <a:buChar char="▪"/>
              <a:defRPr kumimoji="0" sz="1800" kern="1200">
                <a:solidFill>
                  <a:srgbClr val="8D8F6B"/>
                </a:solidFill>
                <a:latin typeface="+mn-lt"/>
                <a:ea typeface="+mn-ea"/>
                <a:cs typeface="+mn-cs"/>
              </a:defRPr>
            </a:lvl4pPr>
            <a:lvl5pPr marL="1426464" indent="-182880" algn="l" rtl="0" eaLnBrk="1" latinLnBrk="0" hangingPunct="1">
              <a:lnSpc>
                <a:spcPct val="90000"/>
              </a:lnSpc>
              <a:spcBef>
                <a:spcPct val="20000"/>
              </a:spcBef>
              <a:buClr>
                <a:schemeClr val="accent5"/>
              </a:buClr>
              <a:buFont typeface="Wingdings 3"/>
              <a:buChar char=""/>
              <a:defRPr kumimoji="0" lang="en-US" sz="1800" kern="1200" smtClean="0">
                <a:solidFill>
                  <a:srgbClr val="8D8F6B"/>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buNone/>
              <a:tabLst>
                <a:tab pos="744538" algn="l"/>
              </a:tabLst>
            </a:pPr>
            <a:r>
              <a:rPr lang="en-US" sz="2000" b="1" dirty="0">
                <a:latin typeface="Calibri Light" panose="020F0302020204030204" pitchFamily="34" charset="0"/>
              </a:rPr>
              <a:t>Example 2:</a:t>
            </a:r>
          </a:p>
          <a:p>
            <a:pPr marL="118872" indent="0">
              <a:buNone/>
              <a:tabLst>
                <a:tab pos="744538" algn="l"/>
              </a:tabLst>
            </a:pPr>
            <a:r>
              <a:rPr lang="en-US" sz="2000" b="1" dirty="0">
                <a:latin typeface="Calibri Light" panose="020F0302020204030204" pitchFamily="34" charset="0"/>
              </a:rPr>
              <a:t>	</a:t>
            </a:r>
            <a:r>
              <a:rPr lang="en-US" sz="2000" dirty="0">
                <a:latin typeface="Calibri Light" panose="020F0302020204030204" pitchFamily="34" charset="0"/>
              </a:rPr>
              <a:t>Index Return 	    Declared Interest Rate		Interest Credited</a:t>
            </a:r>
          </a:p>
          <a:p>
            <a:pPr marL="118872" lvl="0" indent="0">
              <a:spcBef>
                <a:spcPts val="600"/>
              </a:spcBef>
              <a:buNone/>
              <a:tabLst>
                <a:tab pos="2854325" algn="ctr"/>
                <a:tab pos="5772150" algn="ctr"/>
                <a:tab pos="7426325" algn="ctr"/>
                <a:tab pos="7999413" algn="ctr"/>
              </a:tabLst>
              <a:defRPr/>
            </a:pPr>
            <a:r>
              <a:rPr lang="en-US" sz="2000" b="1" dirty="0">
                <a:latin typeface="Calibri Light" panose="020F0302020204030204" pitchFamily="34" charset="0"/>
              </a:rPr>
              <a:t>                    2.5%	                                         4%		4%</a:t>
            </a:r>
          </a:p>
        </p:txBody>
      </p:sp>
    </p:spTree>
    <p:extLst>
      <p:ext uri="{BB962C8B-B14F-4D97-AF65-F5344CB8AC3E}">
        <p14:creationId xmlns:p14="http://schemas.microsoft.com/office/powerpoint/2010/main" val="607361964"/>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707459"/>
            <a:ext cx="9144000" cy="721541"/>
          </a:xfrm>
          <a:prstGeom prst="rect">
            <a:avLst/>
          </a:prstGeom>
          <a:solidFill>
            <a:srgbClr val="D8E1F0"/>
          </a:solidFill>
          <a:ln w="3175"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414688"/>
            <a:ext cx="9144000" cy="1252311"/>
          </a:xfrm>
          <a:prstGeom prst="rect">
            <a:avLst/>
          </a:prstGeom>
          <a:solidFill>
            <a:srgbClr val="456CB4"/>
          </a:solidFill>
          <a:ln w="3175"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INTEREST-CREDITING METHODS</a:t>
            </a:r>
          </a:p>
        </p:txBody>
      </p:sp>
      <p:sp>
        <p:nvSpPr>
          <p:cNvPr id="7" name="Content Placeholder 2"/>
          <p:cNvSpPr txBox="1">
            <a:spLocks/>
          </p:cNvSpPr>
          <p:nvPr/>
        </p:nvSpPr>
        <p:spPr>
          <a:xfrm>
            <a:off x="0" y="1547814"/>
            <a:ext cx="9144000" cy="1119186"/>
          </a:xfrm>
          <a:prstGeom prst="rect">
            <a:avLst/>
          </a:prstGeom>
        </p:spPr>
        <p:txBody>
          <a:bodyPr vert="horz" lIns="54864" tIns="91440" rtlCol="0">
            <a:noAutofit/>
          </a:bodyPr>
          <a:lstStyle>
            <a:lvl1pPr marL="438912" indent="-320040" algn="l" rtl="0" eaLnBrk="1" latinLnBrk="0" hangingPunct="1">
              <a:lnSpc>
                <a:spcPct val="90000"/>
              </a:lnSpc>
              <a:spcBef>
                <a:spcPts val="1200"/>
              </a:spcBef>
              <a:buClr>
                <a:srgbClr val="8D8F6B"/>
              </a:buClr>
              <a:buSzPct val="100000"/>
              <a:buFont typeface="Wingdings 2"/>
              <a:buChar char=""/>
              <a:defRPr kumimoji="0" sz="2800" kern="1200">
                <a:solidFill>
                  <a:schemeClr val="tx1"/>
                </a:solidFill>
                <a:latin typeface="+mn-lt"/>
                <a:ea typeface="+mn-ea"/>
                <a:cs typeface="+mn-cs"/>
              </a:defRPr>
            </a:lvl1pPr>
            <a:lvl2pPr marL="731520" indent="-274320" algn="l" rtl="0" eaLnBrk="1" latinLnBrk="0" hangingPunct="1">
              <a:lnSpc>
                <a:spcPct val="90000"/>
              </a:lnSpc>
              <a:spcBef>
                <a:spcPct val="20000"/>
              </a:spcBef>
              <a:buClr>
                <a:srgbClr val="747557"/>
              </a:buClr>
              <a:buSzPct val="90000"/>
              <a:buFont typeface="Arial Narrow" pitchFamily="34" charset="0"/>
              <a:buChar char="–"/>
              <a:defRPr kumimoji="0" sz="2400" kern="1200">
                <a:solidFill>
                  <a:srgbClr val="747557"/>
                </a:solidFill>
                <a:latin typeface="+mn-lt"/>
                <a:ea typeface="+mn-ea"/>
                <a:cs typeface="+mn-cs"/>
              </a:defRPr>
            </a:lvl2pPr>
            <a:lvl3pPr marL="996696" indent="-228600" algn="l" rtl="0" eaLnBrk="1" latinLnBrk="0" hangingPunct="1">
              <a:lnSpc>
                <a:spcPct val="90000"/>
              </a:lnSpc>
              <a:spcBef>
                <a:spcPct val="20000"/>
              </a:spcBef>
              <a:buClr>
                <a:schemeClr val="accent3"/>
              </a:buClr>
              <a:buFont typeface="Arial"/>
              <a:buChar char="▪"/>
              <a:defRPr kumimoji="0" sz="2000" kern="1200">
                <a:solidFill>
                  <a:srgbClr val="8D8F6B"/>
                </a:solidFill>
                <a:latin typeface="+mn-lt"/>
                <a:ea typeface="+mn-ea"/>
                <a:cs typeface="+mn-cs"/>
              </a:defRPr>
            </a:lvl3pPr>
            <a:lvl4pPr marL="1216152" indent="-182880" algn="l" rtl="0" eaLnBrk="1" latinLnBrk="0" hangingPunct="1">
              <a:lnSpc>
                <a:spcPct val="90000"/>
              </a:lnSpc>
              <a:spcBef>
                <a:spcPct val="20000"/>
              </a:spcBef>
              <a:buClr>
                <a:schemeClr val="accent4"/>
              </a:buClr>
              <a:buFont typeface="Arial"/>
              <a:buChar char="▪"/>
              <a:defRPr kumimoji="0" sz="1800" kern="1200">
                <a:solidFill>
                  <a:srgbClr val="8D8F6B"/>
                </a:solidFill>
                <a:latin typeface="+mn-lt"/>
                <a:ea typeface="+mn-ea"/>
                <a:cs typeface="+mn-cs"/>
              </a:defRPr>
            </a:lvl4pPr>
            <a:lvl5pPr marL="1426464" indent="-182880" algn="l" rtl="0" eaLnBrk="1" latinLnBrk="0" hangingPunct="1">
              <a:lnSpc>
                <a:spcPct val="90000"/>
              </a:lnSpc>
              <a:spcBef>
                <a:spcPct val="20000"/>
              </a:spcBef>
              <a:buClr>
                <a:schemeClr val="accent5"/>
              </a:buClr>
              <a:buFont typeface="Wingdings 3"/>
              <a:buChar char=""/>
              <a:defRPr kumimoji="0" lang="en-US" sz="1800" kern="1200" smtClean="0">
                <a:solidFill>
                  <a:srgbClr val="8D8F6B"/>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lgn="ctr">
              <a:buFont typeface="Wingdings 2"/>
              <a:buNone/>
            </a:pPr>
            <a:r>
              <a:rPr lang="en-US" sz="3200" b="1" dirty="0">
                <a:solidFill>
                  <a:schemeClr val="bg1"/>
                </a:solidFill>
                <a:latin typeface="Calibri Light" panose="020F0302020204030204" pitchFamily="34" charset="0"/>
              </a:rPr>
              <a:t>Point-to-Point with Spread (BlackRock Endura</a:t>
            </a:r>
            <a:r>
              <a:rPr lang="en-US" sz="3200" dirty="0">
                <a:solidFill>
                  <a:schemeClr val="bg1"/>
                </a:solidFill>
                <a:latin typeface="Calibri Light" panose="020F0302020204030204" pitchFamily="34" charset="0"/>
              </a:rPr>
              <a:t>®</a:t>
            </a:r>
            <a:r>
              <a:rPr lang="en-US" sz="3200" b="1" dirty="0">
                <a:solidFill>
                  <a:schemeClr val="bg1"/>
                </a:solidFill>
                <a:latin typeface="Calibri Light" panose="020F0302020204030204" pitchFamily="34" charset="0"/>
              </a:rPr>
              <a:t> Index)</a:t>
            </a:r>
            <a:br>
              <a:rPr lang="en-US" b="1" dirty="0">
                <a:solidFill>
                  <a:schemeClr val="bg1"/>
                </a:solidFill>
                <a:latin typeface="Calibri Light" panose="020F0302020204030204" pitchFamily="34" charset="0"/>
              </a:rPr>
            </a:br>
            <a:r>
              <a:rPr lang="en-US" sz="2400" dirty="0">
                <a:solidFill>
                  <a:schemeClr val="bg1"/>
                </a:solidFill>
                <a:latin typeface="Calibri Light" panose="020F0302020204030204" pitchFamily="34" charset="0"/>
              </a:rPr>
              <a:t>Index Return – Spread = Interest Credited</a:t>
            </a:r>
            <a:endParaRPr lang="en-US" sz="2000" dirty="0">
              <a:solidFill>
                <a:schemeClr val="bg1"/>
              </a:solidFill>
              <a:latin typeface="Calibri Light" panose="020F0302020204030204" pitchFamily="34" charset="0"/>
            </a:endParaRPr>
          </a:p>
        </p:txBody>
      </p:sp>
      <p:sp>
        <p:nvSpPr>
          <p:cNvPr id="10" name="Content Placeholder 2"/>
          <p:cNvSpPr txBox="1">
            <a:spLocks/>
          </p:cNvSpPr>
          <p:nvPr/>
        </p:nvSpPr>
        <p:spPr>
          <a:xfrm>
            <a:off x="457200" y="2800125"/>
            <a:ext cx="8229600" cy="446311"/>
          </a:xfrm>
          <a:prstGeom prst="rect">
            <a:avLst/>
          </a:prstGeom>
        </p:spPr>
        <p:txBody>
          <a:bodyPr vert="horz" lIns="54864" tIns="91440" rtlCol="0" anchor="ctr">
            <a:noAutofit/>
          </a:bodyPr>
          <a:lstStyle/>
          <a:p>
            <a:pPr marL="438912" marR="0" lvl="0" indent="-320040" algn="ctr" defTabSz="914400" rtl="0" eaLnBrk="1" fontAlgn="auto" latinLnBrk="0" hangingPunct="1">
              <a:lnSpc>
                <a:spcPct val="90000"/>
              </a:lnSpc>
              <a:spcBef>
                <a:spcPts val="4200"/>
              </a:spcBef>
              <a:spcAft>
                <a:spcPts val="0"/>
              </a:spcAft>
              <a:buClr>
                <a:srgbClr val="8D8F6B"/>
              </a:buClr>
              <a:buSzPct val="100000"/>
              <a:tabLst/>
              <a:defRPr/>
            </a:pPr>
            <a:r>
              <a:rPr kumimoji="0" lang="en-US" sz="2400" b="0" i="0" u="none" strike="noStrike" kern="1200" cap="none" spc="0" normalizeH="0" baseline="0" noProof="0" dirty="0">
                <a:ln>
                  <a:noFill/>
                </a:ln>
                <a:solidFill>
                  <a:srgbClr val="03519E"/>
                </a:solidFill>
                <a:effectLst/>
                <a:uLnTx/>
                <a:uFillTx/>
                <a:latin typeface="Calibri Light" panose="020F0302020204030204" pitchFamily="34" charset="0"/>
              </a:rPr>
              <a:t>Hypothetical Example</a:t>
            </a:r>
            <a:endParaRPr lang="en-US" sz="2400" b="1" dirty="0">
              <a:solidFill>
                <a:srgbClr val="03519E"/>
              </a:solidFill>
              <a:latin typeface="Calibri Light" panose="020F0302020204030204" pitchFamily="34" charset="0"/>
            </a:endParaRPr>
          </a:p>
        </p:txBody>
      </p:sp>
      <p:sp>
        <p:nvSpPr>
          <p:cNvPr id="14" name="Content Placeholder 1">
            <a:extLst>
              <a:ext uri="{FF2B5EF4-FFF2-40B4-BE49-F238E27FC236}">
                <a16:creationId xmlns:a16="http://schemas.microsoft.com/office/drawing/2014/main" id="{25E76F62-FF5F-4B15-80A9-AF04E2FEF72C}"/>
              </a:ext>
            </a:extLst>
          </p:cNvPr>
          <p:cNvSpPr txBox="1">
            <a:spLocks/>
          </p:cNvSpPr>
          <p:nvPr/>
        </p:nvSpPr>
        <p:spPr>
          <a:xfrm>
            <a:off x="457200" y="3746428"/>
            <a:ext cx="8915400" cy="1136469"/>
          </a:xfrm>
          <a:prstGeom prst="rect">
            <a:avLst/>
          </a:prstGeom>
        </p:spPr>
        <p:txBody>
          <a:bodyPr vert="horz" lIns="54864" tIns="91440" rtlCol="0">
            <a:noAutofit/>
          </a:bodyPr>
          <a:lstStyle>
            <a:lvl1pPr marL="438912" indent="-320040" algn="l" rtl="0" eaLnBrk="1" latinLnBrk="0" hangingPunct="1">
              <a:lnSpc>
                <a:spcPct val="90000"/>
              </a:lnSpc>
              <a:spcBef>
                <a:spcPts val="1200"/>
              </a:spcBef>
              <a:buClr>
                <a:srgbClr val="8D8F6B"/>
              </a:buClr>
              <a:buSzPct val="100000"/>
              <a:buFont typeface="Wingdings 2"/>
              <a:buChar char=""/>
              <a:defRPr kumimoji="0" sz="2800" kern="1200">
                <a:solidFill>
                  <a:schemeClr val="tx1"/>
                </a:solidFill>
                <a:latin typeface="+mn-lt"/>
                <a:ea typeface="+mn-ea"/>
                <a:cs typeface="+mn-cs"/>
              </a:defRPr>
            </a:lvl1pPr>
            <a:lvl2pPr marL="731520" indent="-274320" algn="l" rtl="0" eaLnBrk="1" latinLnBrk="0" hangingPunct="1">
              <a:lnSpc>
                <a:spcPct val="90000"/>
              </a:lnSpc>
              <a:spcBef>
                <a:spcPct val="20000"/>
              </a:spcBef>
              <a:buClr>
                <a:srgbClr val="747557"/>
              </a:buClr>
              <a:buSzPct val="90000"/>
              <a:buFont typeface="Arial Narrow" pitchFamily="34" charset="0"/>
              <a:buChar char="–"/>
              <a:defRPr kumimoji="0" sz="2400" kern="1200">
                <a:solidFill>
                  <a:srgbClr val="747557"/>
                </a:solidFill>
                <a:latin typeface="+mn-lt"/>
                <a:ea typeface="+mn-ea"/>
                <a:cs typeface="+mn-cs"/>
              </a:defRPr>
            </a:lvl2pPr>
            <a:lvl3pPr marL="996696" indent="-228600" algn="l" rtl="0" eaLnBrk="1" latinLnBrk="0" hangingPunct="1">
              <a:lnSpc>
                <a:spcPct val="90000"/>
              </a:lnSpc>
              <a:spcBef>
                <a:spcPct val="20000"/>
              </a:spcBef>
              <a:buClr>
                <a:schemeClr val="accent3"/>
              </a:buClr>
              <a:buFont typeface="Arial"/>
              <a:buChar char="▪"/>
              <a:defRPr kumimoji="0" sz="2000" kern="1200">
                <a:solidFill>
                  <a:srgbClr val="8D8F6B"/>
                </a:solidFill>
                <a:latin typeface="+mn-lt"/>
                <a:ea typeface="+mn-ea"/>
                <a:cs typeface="+mn-cs"/>
              </a:defRPr>
            </a:lvl3pPr>
            <a:lvl4pPr marL="1216152" indent="-182880" algn="l" rtl="0" eaLnBrk="1" latinLnBrk="0" hangingPunct="1">
              <a:lnSpc>
                <a:spcPct val="90000"/>
              </a:lnSpc>
              <a:spcBef>
                <a:spcPct val="20000"/>
              </a:spcBef>
              <a:buClr>
                <a:schemeClr val="accent4"/>
              </a:buClr>
              <a:buFont typeface="Arial"/>
              <a:buChar char="▪"/>
              <a:defRPr kumimoji="0" sz="1800" kern="1200">
                <a:solidFill>
                  <a:srgbClr val="8D8F6B"/>
                </a:solidFill>
                <a:latin typeface="+mn-lt"/>
                <a:ea typeface="+mn-ea"/>
                <a:cs typeface="+mn-cs"/>
              </a:defRPr>
            </a:lvl4pPr>
            <a:lvl5pPr marL="1426464" indent="-182880" algn="l" rtl="0" eaLnBrk="1" latinLnBrk="0" hangingPunct="1">
              <a:lnSpc>
                <a:spcPct val="90000"/>
              </a:lnSpc>
              <a:spcBef>
                <a:spcPct val="20000"/>
              </a:spcBef>
              <a:buClr>
                <a:schemeClr val="accent5"/>
              </a:buClr>
              <a:buFont typeface="Wingdings 3"/>
              <a:buChar char=""/>
              <a:defRPr kumimoji="0" lang="en-US" sz="1800" kern="1200" smtClean="0">
                <a:solidFill>
                  <a:srgbClr val="8D8F6B"/>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buNone/>
              <a:tabLst>
                <a:tab pos="744538" algn="l"/>
              </a:tabLst>
            </a:pPr>
            <a:r>
              <a:rPr lang="en-US" sz="2000" b="1" dirty="0">
                <a:latin typeface="Calibri Light" panose="020F0302020204030204" pitchFamily="34" charset="0"/>
              </a:rPr>
              <a:t>	(</a:t>
            </a:r>
            <a:r>
              <a:rPr lang="en-US" sz="2000" dirty="0">
                <a:latin typeface="Calibri Light" panose="020F0302020204030204" pitchFamily="34" charset="0"/>
              </a:rPr>
              <a:t>Index Return x Participation Rate</a:t>
            </a:r>
            <a:r>
              <a:rPr lang="en-US" sz="2000" b="1" dirty="0">
                <a:latin typeface="Calibri Light" panose="020F0302020204030204" pitchFamily="34" charset="0"/>
              </a:rPr>
              <a:t>)</a:t>
            </a:r>
            <a:r>
              <a:rPr lang="en-US" sz="2000" dirty="0">
                <a:latin typeface="Calibri Light" panose="020F0302020204030204" pitchFamily="34" charset="0"/>
              </a:rPr>
              <a:t> – Spread = Interest Credited</a:t>
            </a:r>
          </a:p>
          <a:p>
            <a:pPr marL="118872" lvl="0" indent="0">
              <a:spcBef>
                <a:spcPts val="600"/>
              </a:spcBef>
              <a:buNone/>
              <a:tabLst>
                <a:tab pos="2854325" algn="ctr"/>
                <a:tab pos="5772150" algn="ctr"/>
                <a:tab pos="7426325" algn="ctr"/>
                <a:tab pos="7999413" algn="ctr"/>
              </a:tabLst>
              <a:defRPr/>
            </a:pPr>
            <a:r>
              <a:rPr lang="en-US" sz="2000" b="1" dirty="0">
                <a:latin typeface="Calibri Light" panose="020F0302020204030204" pitchFamily="34" charset="0"/>
              </a:rPr>
              <a:t>                     (8%	   x   100% ) =    8%            – 2%             = 6%</a:t>
            </a:r>
          </a:p>
        </p:txBody>
      </p:sp>
    </p:spTree>
    <p:extLst>
      <p:ext uri="{BB962C8B-B14F-4D97-AF65-F5344CB8AC3E}">
        <p14:creationId xmlns:p14="http://schemas.microsoft.com/office/powerpoint/2010/main" val="2692877842"/>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3961"/>
            <a:ext cx="8153400" cy="4660353"/>
          </a:xfrm>
        </p:spPr>
        <p:txBody>
          <a:bodyPr/>
          <a:lstStyle/>
          <a:p>
            <a:r>
              <a:rPr lang="en-US" sz="2400" dirty="0"/>
              <a:t>Official name:</a:t>
            </a:r>
          </a:p>
          <a:p>
            <a:pPr lvl="1"/>
            <a:r>
              <a:rPr lang="en-US" sz="2000" dirty="0"/>
              <a:t>BlackRock </a:t>
            </a:r>
            <a:r>
              <a:rPr lang="en-US" sz="2000" dirty="0" err="1"/>
              <a:t>iBLD</a:t>
            </a:r>
            <a:r>
              <a:rPr lang="en-US" sz="2000" dirty="0"/>
              <a:t> Endura® VC 5.5 ER Index</a:t>
            </a:r>
          </a:p>
          <a:p>
            <a:pPr lvl="1"/>
            <a:r>
              <a:rPr lang="en-US" sz="2000" dirty="0"/>
              <a:t>Incepted June 15, 2016</a:t>
            </a:r>
          </a:p>
          <a:p>
            <a:r>
              <a:rPr lang="en-US" sz="2400" dirty="0"/>
              <a:t>Volatility-controlled index</a:t>
            </a:r>
          </a:p>
          <a:p>
            <a:r>
              <a:rPr lang="en-US" sz="2400" dirty="0"/>
              <a:t>Seeks to provide long-term, steady growth</a:t>
            </a:r>
          </a:p>
          <a:p>
            <a:r>
              <a:rPr lang="en-US" sz="2400" dirty="0"/>
              <a:t>The index consists of two iShares® exchange-traded funds (ETFs) and cash:</a:t>
            </a:r>
          </a:p>
          <a:p>
            <a:pPr lvl="1"/>
            <a:r>
              <a:rPr lang="en-US" sz="1800" dirty="0"/>
              <a:t>iShares® Edge MSCI USA Minimum Volatility ETF (USMV)</a:t>
            </a:r>
          </a:p>
          <a:p>
            <a:pPr lvl="1"/>
            <a:r>
              <a:rPr lang="en-US" sz="1800" dirty="0"/>
              <a:t>iShares® 1–3 Year Treasury Bond ETF (SHY)</a:t>
            </a:r>
          </a:p>
          <a:p>
            <a:pPr lvl="1"/>
            <a:r>
              <a:rPr lang="en-US" sz="1800" dirty="0"/>
              <a:t>Cash (3-month LIBOR)</a:t>
            </a:r>
          </a:p>
          <a:p>
            <a:r>
              <a:rPr lang="en-US" sz="2400" dirty="0"/>
              <a:t>For more information</a:t>
            </a:r>
            <a:r>
              <a:rPr lang="en-US" sz="2000" dirty="0"/>
              <a:t>:</a:t>
            </a:r>
          </a:p>
          <a:p>
            <a:pPr lvl="1"/>
            <a:r>
              <a:rPr lang="en-US" sz="2000" dirty="0"/>
              <a:t>BlackRock microsite link</a:t>
            </a:r>
          </a:p>
          <a:p>
            <a:pPr lvl="2"/>
            <a:r>
              <a:rPr lang="en-US" sz="1800" dirty="0"/>
              <a:t> https://www.blackrock.com/investing/annuity/annuity-index-endura </a:t>
            </a:r>
          </a:p>
          <a:p>
            <a:pPr>
              <a:buNone/>
            </a:pPr>
            <a:endParaRPr lang="en-US" sz="2000" dirty="0"/>
          </a:p>
          <a:p>
            <a:pPr lvl="1">
              <a:buNone/>
            </a:pPr>
            <a:endParaRPr lang="en-US" sz="2000" dirty="0"/>
          </a:p>
        </p:txBody>
      </p:sp>
      <p:sp>
        <p:nvSpPr>
          <p:cNvPr id="4" name="Title 3"/>
          <p:cNvSpPr>
            <a:spLocks noGrp="1"/>
          </p:cNvSpPr>
          <p:nvPr>
            <p:ph type="title"/>
          </p:nvPr>
        </p:nvSpPr>
        <p:spPr>
          <a:prstGeom prst="rect">
            <a:avLst/>
          </a:prstGeom>
        </p:spPr>
        <p:txBody>
          <a:bodyPr/>
          <a:lstStyle/>
          <a:p>
            <a:r>
              <a:rPr lang="en-US" cap="all" dirty="0"/>
              <a:t>BlackRock Endura® Index</a:t>
            </a:r>
          </a:p>
        </p:txBody>
      </p:sp>
    </p:spTree>
    <p:extLst>
      <p:ext uri="{BB962C8B-B14F-4D97-AF65-F5344CB8AC3E}">
        <p14:creationId xmlns:p14="http://schemas.microsoft.com/office/powerpoint/2010/main" val="2326293385"/>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71696"/>
            <a:ext cx="8153400" cy="4660353"/>
          </a:xfrm>
        </p:spPr>
        <p:txBody>
          <a:bodyPr/>
          <a:lstStyle/>
          <a:p>
            <a:r>
              <a:rPr lang="en-US" dirty="0"/>
              <a:t>Interest credited depends on index performance</a:t>
            </a:r>
          </a:p>
        </p:txBody>
      </p:sp>
      <p:sp>
        <p:nvSpPr>
          <p:cNvPr id="2" name="Title 1"/>
          <p:cNvSpPr>
            <a:spLocks noGrp="1"/>
          </p:cNvSpPr>
          <p:nvPr>
            <p:ph type="title"/>
          </p:nvPr>
        </p:nvSpPr>
        <p:spPr>
          <a:prstGeom prst="rect">
            <a:avLst/>
          </a:prstGeom>
        </p:spPr>
        <p:txBody>
          <a:bodyPr/>
          <a:lstStyle/>
          <a:p>
            <a:r>
              <a:rPr lang="en-US" dirty="0"/>
              <a:t>IS THERE A “BEST” INDEX-LINKED OPTION?</a:t>
            </a:r>
          </a:p>
        </p:txBody>
      </p:sp>
      <p:sp>
        <p:nvSpPr>
          <p:cNvPr id="6" name="Rectangle 5">
            <a:extLst>
              <a:ext uri="{FF2B5EF4-FFF2-40B4-BE49-F238E27FC236}">
                <a16:creationId xmlns:a16="http://schemas.microsoft.com/office/drawing/2014/main" id="{821B40CE-276B-49E8-875B-FD8997997EE7}"/>
              </a:ext>
            </a:extLst>
          </p:cNvPr>
          <p:cNvSpPr/>
          <p:nvPr/>
        </p:nvSpPr>
        <p:spPr>
          <a:xfrm>
            <a:off x="615316" y="1625468"/>
            <a:ext cx="3982084" cy="2743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4320" tIns="182880" rIns="274320" rtlCol="0" anchor="t"/>
          <a:lstStyle/>
          <a:p>
            <a:pPr>
              <a:lnSpc>
                <a:spcPct val="80000"/>
              </a:lnSpc>
            </a:pPr>
            <a:r>
              <a:rPr lang="en-US" sz="2400" b="1" dirty="0">
                <a:solidFill>
                  <a:schemeClr val="accent1"/>
                </a:solidFill>
                <a:latin typeface="Calibri Light" panose="020F0302020204030204" pitchFamily="34" charset="0"/>
              </a:rPr>
              <a:t>Participation </a:t>
            </a:r>
            <a:br>
              <a:rPr lang="en-US" sz="2400" b="1" dirty="0">
                <a:solidFill>
                  <a:schemeClr val="accent1"/>
                </a:solidFill>
                <a:latin typeface="Calibri Light" panose="020F0302020204030204" pitchFamily="34" charset="0"/>
              </a:rPr>
            </a:br>
            <a:r>
              <a:rPr lang="en-US" sz="2400" b="1" dirty="0">
                <a:solidFill>
                  <a:schemeClr val="accent1"/>
                </a:solidFill>
                <a:latin typeface="Calibri Light" panose="020F0302020204030204" pitchFamily="34" charset="0"/>
              </a:rPr>
              <a:t>Rate Methods</a:t>
            </a:r>
          </a:p>
          <a:p>
            <a:pPr>
              <a:lnSpc>
                <a:spcPct val="90000"/>
              </a:lnSpc>
              <a:spcBef>
                <a:spcPts val="600"/>
              </a:spcBef>
            </a:pPr>
            <a:r>
              <a:rPr lang="en-US" sz="2000" dirty="0">
                <a:solidFill>
                  <a:schemeClr val="accent1"/>
                </a:solidFill>
                <a:latin typeface="Calibri Light" panose="020F0302020204030204" pitchFamily="34" charset="0"/>
              </a:rPr>
              <a:t>Typically earn more interest than a Point-to-Point with Cap method when index returns are higher</a:t>
            </a:r>
          </a:p>
        </p:txBody>
      </p:sp>
      <p:sp>
        <p:nvSpPr>
          <p:cNvPr id="7" name="Rectangle 6">
            <a:extLst>
              <a:ext uri="{FF2B5EF4-FFF2-40B4-BE49-F238E27FC236}">
                <a16:creationId xmlns:a16="http://schemas.microsoft.com/office/drawing/2014/main" id="{674C6BBE-0F73-42A0-92D6-CEB4FB40C281}"/>
              </a:ext>
            </a:extLst>
          </p:cNvPr>
          <p:cNvSpPr/>
          <p:nvPr/>
        </p:nvSpPr>
        <p:spPr>
          <a:xfrm>
            <a:off x="4890389" y="1625468"/>
            <a:ext cx="4063111" cy="27306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4320" tIns="182880" rIns="274320" rtlCol="0" anchor="t"/>
          <a:lstStyle/>
          <a:p>
            <a:pPr>
              <a:lnSpc>
                <a:spcPct val="80000"/>
              </a:lnSpc>
            </a:pPr>
            <a:r>
              <a:rPr lang="en-US" sz="2400" b="1" dirty="0">
                <a:solidFill>
                  <a:schemeClr val="accent1"/>
                </a:solidFill>
                <a:latin typeface="Calibri Light" panose="020F0302020204030204" pitchFamily="34" charset="0"/>
              </a:rPr>
              <a:t>Point-to-Point with </a:t>
            </a:r>
            <a:br>
              <a:rPr lang="en-US" sz="2400" b="1" dirty="0">
                <a:solidFill>
                  <a:schemeClr val="accent1"/>
                </a:solidFill>
                <a:latin typeface="Calibri Light" panose="020F0302020204030204" pitchFamily="34" charset="0"/>
              </a:rPr>
            </a:br>
            <a:r>
              <a:rPr lang="en-US" sz="2400" b="1" dirty="0">
                <a:solidFill>
                  <a:schemeClr val="accent1"/>
                </a:solidFill>
                <a:latin typeface="Calibri Light" panose="020F0302020204030204" pitchFamily="34" charset="0"/>
              </a:rPr>
              <a:t>Cap Method</a:t>
            </a:r>
          </a:p>
          <a:p>
            <a:pPr>
              <a:lnSpc>
                <a:spcPct val="90000"/>
              </a:lnSpc>
              <a:spcBef>
                <a:spcPts val="600"/>
              </a:spcBef>
            </a:pPr>
            <a:r>
              <a:rPr lang="en-US" sz="2000" dirty="0">
                <a:solidFill>
                  <a:schemeClr val="accent1"/>
                </a:solidFill>
                <a:latin typeface="Calibri Light" panose="020F0302020204030204" pitchFamily="34" charset="0"/>
              </a:rPr>
              <a:t>Typically earn more interest than a Participation Rate method when index returns are more modest</a:t>
            </a:r>
          </a:p>
        </p:txBody>
      </p:sp>
      <p:cxnSp>
        <p:nvCxnSpPr>
          <p:cNvPr id="8" name="Straight Connector 7">
            <a:extLst>
              <a:ext uri="{FF2B5EF4-FFF2-40B4-BE49-F238E27FC236}">
                <a16:creationId xmlns:a16="http://schemas.microsoft.com/office/drawing/2014/main" id="{DE0869DA-C5DC-4CF1-9288-2D598C97F380}"/>
              </a:ext>
            </a:extLst>
          </p:cNvPr>
          <p:cNvCxnSpPr>
            <a:cxnSpLocks/>
          </p:cNvCxnSpPr>
          <p:nvPr/>
        </p:nvCxnSpPr>
        <p:spPr>
          <a:xfrm>
            <a:off x="4704556" y="1790568"/>
            <a:ext cx="0" cy="1600332"/>
          </a:xfrm>
          <a:prstGeom prst="line">
            <a:avLst/>
          </a:prstGeom>
          <a:ln w="28575" cap="sq">
            <a:solidFill>
              <a:srgbClr val="AFCC2D"/>
            </a:solidFill>
            <a:miter lim="800000"/>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BCB21FF-C89B-4E5F-84BD-F23F3121C99B}"/>
              </a:ext>
            </a:extLst>
          </p:cNvPr>
          <p:cNvSpPr/>
          <p:nvPr/>
        </p:nvSpPr>
        <p:spPr>
          <a:xfrm>
            <a:off x="620649" y="3911468"/>
            <a:ext cx="3837051" cy="2679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4320" tIns="182880" rIns="274320" rtlCol="0" anchor="t"/>
          <a:lstStyle/>
          <a:p>
            <a:pPr>
              <a:lnSpc>
                <a:spcPct val="80000"/>
              </a:lnSpc>
            </a:pPr>
            <a:r>
              <a:rPr lang="en-US" sz="2400" b="1" dirty="0">
                <a:solidFill>
                  <a:schemeClr val="accent1"/>
                </a:solidFill>
                <a:latin typeface="Calibri Light" panose="020F0302020204030204" pitchFamily="34" charset="0"/>
              </a:rPr>
              <a:t>Performance-Triggered Index Option</a:t>
            </a:r>
          </a:p>
          <a:p>
            <a:pPr>
              <a:lnSpc>
                <a:spcPct val="90000"/>
              </a:lnSpc>
              <a:spcBef>
                <a:spcPts val="600"/>
              </a:spcBef>
            </a:pPr>
            <a:r>
              <a:rPr lang="en-US" sz="2000" dirty="0">
                <a:solidFill>
                  <a:schemeClr val="accent1"/>
                </a:solidFill>
                <a:latin typeface="Calibri Light" panose="020F0302020204030204" pitchFamily="34" charset="0"/>
              </a:rPr>
              <a:t>Earns a consistent interest rate when index returns are flat </a:t>
            </a:r>
            <a:br>
              <a:rPr lang="en-US" sz="2000" dirty="0">
                <a:solidFill>
                  <a:schemeClr val="accent1"/>
                </a:solidFill>
                <a:latin typeface="Calibri Light" panose="020F0302020204030204" pitchFamily="34" charset="0"/>
              </a:rPr>
            </a:br>
            <a:r>
              <a:rPr lang="en-US" sz="2000" dirty="0">
                <a:solidFill>
                  <a:schemeClr val="accent1"/>
                </a:solidFill>
                <a:latin typeface="Calibri Light" panose="020F0302020204030204" pitchFamily="34" charset="0"/>
              </a:rPr>
              <a:t>or positive</a:t>
            </a:r>
          </a:p>
        </p:txBody>
      </p:sp>
      <p:sp>
        <p:nvSpPr>
          <p:cNvPr id="12" name="Content Placeholder 2">
            <a:extLst>
              <a:ext uri="{FF2B5EF4-FFF2-40B4-BE49-F238E27FC236}">
                <a16:creationId xmlns:a16="http://schemas.microsoft.com/office/drawing/2014/main" id="{6346C29A-DDE4-A547-A187-E27C88D1ABE2}"/>
              </a:ext>
            </a:extLst>
          </p:cNvPr>
          <p:cNvSpPr txBox="1">
            <a:spLocks/>
          </p:cNvSpPr>
          <p:nvPr/>
        </p:nvSpPr>
        <p:spPr>
          <a:xfrm>
            <a:off x="9969500" y="871696"/>
            <a:ext cx="8153400" cy="4660353"/>
          </a:xfrm>
          <a:prstGeom prst="rect">
            <a:avLst/>
          </a:prstGeom>
        </p:spPr>
        <p:txBody>
          <a:bodyPr vert="horz" lIns="54864" tIns="91440" rtlCol="0">
            <a:noAutofit/>
          </a:bodyPr>
          <a:lstStyle>
            <a:lvl1pPr marL="342900" indent="-285750" algn="l" rtl="0" eaLnBrk="1" latinLnBrk="0" hangingPunct="1">
              <a:lnSpc>
                <a:spcPct val="90000"/>
              </a:lnSpc>
              <a:spcBef>
                <a:spcPts val="1800"/>
              </a:spcBef>
              <a:buClr>
                <a:srgbClr val="97C8EB"/>
              </a:buClr>
              <a:buSzPct val="80000"/>
              <a:buFontTx/>
              <a:buBlip>
                <a:blip r:embed="rId3"/>
              </a:buBlip>
              <a:tabLst/>
              <a:defRPr kumimoji="0" sz="2800" kern="1200">
                <a:solidFill>
                  <a:schemeClr val="tx1"/>
                </a:solidFill>
                <a:latin typeface="Calibri Light" panose="020F0302020204030204" pitchFamily="34" charset="0"/>
                <a:ea typeface="+mn-ea"/>
                <a:cs typeface="+mn-cs"/>
                <a:sym typeface="Wingdings 2" panose="05020102010507070707" pitchFamily="18" charset="2"/>
              </a:defRPr>
            </a:lvl1pPr>
            <a:lvl2pPr marL="731520" indent="-274320" algn="l" rtl="0" eaLnBrk="1" latinLnBrk="0" hangingPunct="1">
              <a:lnSpc>
                <a:spcPct val="90000"/>
              </a:lnSpc>
              <a:spcBef>
                <a:spcPct val="20000"/>
              </a:spcBef>
              <a:buClr>
                <a:schemeClr val="accent1">
                  <a:lumMod val="50000"/>
                </a:schemeClr>
              </a:buClr>
              <a:buSzPct val="90000"/>
              <a:buFontTx/>
              <a:buBlip>
                <a:blip r:embed="rId4"/>
              </a:buBlip>
              <a:defRPr kumimoji="0" sz="2400" kern="1200">
                <a:solidFill>
                  <a:schemeClr val="tx1"/>
                </a:solidFill>
                <a:latin typeface="Calibri Light" panose="020F0302020204030204" pitchFamily="34" charset="0"/>
                <a:ea typeface="+mn-ea"/>
                <a:cs typeface="+mn-cs"/>
              </a:defRPr>
            </a:lvl2pPr>
            <a:lvl3pPr marL="996696" indent="-228600" algn="l" rtl="0" eaLnBrk="1" latinLnBrk="0" hangingPunct="1">
              <a:lnSpc>
                <a:spcPct val="90000"/>
              </a:lnSpc>
              <a:spcBef>
                <a:spcPct val="20000"/>
              </a:spcBef>
              <a:buClr>
                <a:srgbClr val="B0D23F"/>
              </a:buClr>
              <a:buFont typeface="Arial" panose="020B0604020202020204" pitchFamily="34" charset="0"/>
              <a:buChar char="•"/>
              <a:tabLst>
                <a:tab pos="1939925" algn="l"/>
              </a:tabLst>
              <a:defRPr kumimoji="0" sz="2000" kern="1200">
                <a:solidFill>
                  <a:schemeClr val="tx1"/>
                </a:solidFill>
                <a:latin typeface="Calibri Light" panose="020F0302020204030204" pitchFamily="34" charset="0"/>
                <a:ea typeface="+mn-ea"/>
                <a:cs typeface="+mn-cs"/>
              </a:defRPr>
            </a:lvl3pPr>
            <a:lvl4pPr marL="1216152" indent="-182880" algn="l" rtl="0" eaLnBrk="1" latinLnBrk="0" hangingPunct="1">
              <a:lnSpc>
                <a:spcPct val="90000"/>
              </a:lnSpc>
              <a:spcBef>
                <a:spcPct val="20000"/>
              </a:spcBef>
              <a:buClr>
                <a:schemeClr val="accent4"/>
              </a:buClr>
              <a:buFont typeface="Arial"/>
              <a:buChar char="▪"/>
              <a:defRPr kumimoji="0" sz="1800" kern="1200">
                <a:solidFill>
                  <a:schemeClr val="tx1"/>
                </a:solidFill>
                <a:latin typeface="Calibri Light" panose="020F0302020204030204" pitchFamily="34" charset="0"/>
                <a:ea typeface="+mn-ea"/>
                <a:cs typeface="+mn-cs"/>
              </a:defRPr>
            </a:lvl4pPr>
            <a:lvl5pPr marL="1426464" indent="-182880" algn="l" rtl="0" eaLnBrk="1" latinLnBrk="0" hangingPunct="1">
              <a:lnSpc>
                <a:spcPct val="90000"/>
              </a:lnSpc>
              <a:spcBef>
                <a:spcPct val="20000"/>
              </a:spcBef>
              <a:buClr>
                <a:schemeClr val="accent5"/>
              </a:buClr>
              <a:buFont typeface="Wingdings 3"/>
              <a:buChar char=""/>
              <a:defRPr kumimoji="0" lang="en-US" sz="1800" kern="1200">
                <a:solidFill>
                  <a:schemeClr val="tx1"/>
                </a:solidFill>
                <a:latin typeface="Calibri Light" panose="020F0302020204030204" pitchFamily="34" charset="0"/>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en-US"/>
              <a:t>Interest credited depends on index performance</a:t>
            </a:r>
            <a:endParaRPr lang="en-US" dirty="0"/>
          </a:p>
        </p:txBody>
      </p:sp>
      <p:sp>
        <p:nvSpPr>
          <p:cNvPr id="13" name="Title 1">
            <a:extLst>
              <a:ext uri="{FF2B5EF4-FFF2-40B4-BE49-F238E27FC236}">
                <a16:creationId xmlns:a16="http://schemas.microsoft.com/office/drawing/2014/main" id="{7D381C88-7312-0847-A32C-75434DC421D9}"/>
              </a:ext>
            </a:extLst>
          </p:cNvPr>
          <p:cNvSpPr txBox="1">
            <a:spLocks/>
          </p:cNvSpPr>
          <p:nvPr/>
        </p:nvSpPr>
        <p:spPr>
          <a:xfrm>
            <a:off x="10058400" y="204107"/>
            <a:ext cx="8229600" cy="971550"/>
          </a:xfrm>
          <a:prstGeom prst="rect">
            <a:avLst/>
          </a:prstGeom>
        </p:spPr>
        <p:txBody>
          <a:bodyPr/>
          <a:lstStyle>
            <a:lvl1pPr algn="l" defTabSz="914400" rtl="0" eaLnBrk="1" latinLnBrk="0" hangingPunct="1">
              <a:lnSpc>
                <a:spcPct val="80000"/>
              </a:lnSpc>
              <a:spcBef>
                <a:spcPct val="0"/>
              </a:spcBef>
              <a:buNone/>
              <a:defRPr kumimoji="0" lang="en-US" sz="3200" b="0" kern="1200">
                <a:solidFill>
                  <a:srgbClr val="00539F"/>
                </a:solidFill>
                <a:effectLst/>
                <a:latin typeface="Calibri Light" panose="020F0302020204030204" pitchFamily="34" charset="0"/>
                <a:ea typeface="+mj-ea"/>
                <a:cs typeface="+mj-cs"/>
              </a:defRPr>
            </a:lvl1pPr>
            <a:extLst/>
          </a:lstStyle>
          <a:p>
            <a:r>
              <a:rPr lang="en-US"/>
              <a:t>IS THERE A “BEST” INDEX-LINKED OPTION?</a:t>
            </a:r>
            <a:endParaRPr lang="en-US" dirty="0"/>
          </a:p>
        </p:txBody>
      </p:sp>
      <p:sp>
        <p:nvSpPr>
          <p:cNvPr id="18" name="Rectangle 17">
            <a:extLst>
              <a:ext uri="{FF2B5EF4-FFF2-40B4-BE49-F238E27FC236}">
                <a16:creationId xmlns:a16="http://schemas.microsoft.com/office/drawing/2014/main" id="{ECA72BE1-2E70-0441-B760-A528AD03322B}"/>
              </a:ext>
            </a:extLst>
          </p:cNvPr>
          <p:cNvSpPr/>
          <p:nvPr/>
        </p:nvSpPr>
        <p:spPr>
          <a:xfrm>
            <a:off x="4887849" y="3911468"/>
            <a:ext cx="3392551" cy="2057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4320" tIns="182880" rIns="274320" rtlCol="0" anchor="t"/>
          <a:lstStyle/>
          <a:p>
            <a:pPr>
              <a:lnSpc>
                <a:spcPct val="80000"/>
              </a:lnSpc>
            </a:pPr>
            <a:r>
              <a:rPr lang="en-US" sz="2400" b="1" dirty="0">
                <a:solidFill>
                  <a:schemeClr val="accent1"/>
                </a:solidFill>
                <a:latin typeface="Calibri Light" panose="020F0302020204030204" pitchFamily="34" charset="0"/>
              </a:rPr>
              <a:t>Point-to-Point with Spread Method</a:t>
            </a:r>
          </a:p>
          <a:p>
            <a:pPr>
              <a:lnSpc>
                <a:spcPct val="80000"/>
              </a:lnSpc>
              <a:spcBef>
                <a:spcPts val="600"/>
              </a:spcBef>
            </a:pPr>
            <a:r>
              <a:rPr lang="en-US" sz="2000" dirty="0">
                <a:solidFill>
                  <a:schemeClr val="accent1"/>
                </a:solidFill>
                <a:latin typeface="Calibri Light" panose="020F0302020204030204" pitchFamily="34" charset="0"/>
              </a:rPr>
              <a:t>May provide more steady interest growth</a:t>
            </a:r>
          </a:p>
        </p:txBody>
      </p:sp>
      <p:cxnSp>
        <p:nvCxnSpPr>
          <p:cNvPr id="21" name="Straight Connector 20">
            <a:extLst>
              <a:ext uri="{FF2B5EF4-FFF2-40B4-BE49-F238E27FC236}">
                <a16:creationId xmlns:a16="http://schemas.microsoft.com/office/drawing/2014/main" id="{B4143A53-8764-1241-A6B9-3982BC0D1F84}"/>
              </a:ext>
            </a:extLst>
          </p:cNvPr>
          <p:cNvCxnSpPr>
            <a:cxnSpLocks/>
          </p:cNvCxnSpPr>
          <p:nvPr/>
        </p:nvCxnSpPr>
        <p:spPr>
          <a:xfrm>
            <a:off x="4704556" y="4051300"/>
            <a:ext cx="0" cy="1600332"/>
          </a:xfrm>
          <a:prstGeom prst="line">
            <a:avLst/>
          </a:prstGeom>
          <a:ln w="28575" cap="sq">
            <a:solidFill>
              <a:srgbClr val="AFCC2D"/>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2B2C406-7BB7-2041-9AEE-4F18E232F02C}"/>
              </a:ext>
            </a:extLst>
          </p:cNvPr>
          <p:cNvCxnSpPr>
            <a:cxnSpLocks/>
          </p:cNvCxnSpPr>
          <p:nvPr/>
        </p:nvCxnSpPr>
        <p:spPr>
          <a:xfrm>
            <a:off x="5181600" y="3670168"/>
            <a:ext cx="3327400" cy="0"/>
          </a:xfrm>
          <a:prstGeom prst="line">
            <a:avLst/>
          </a:prstGeom>
          <a:ln w="28575" cap="sq">
            <a:solidFill>
              <a:srgbClr val="AFCC2D"/>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8C235A3-5EEE-114D-A76A-7E426886562B}"/>
              </a:ext>
            </a:extLst>
          </p:cNvPr>
          <p:cNvCxnSpPr>
            <a:cxnSpLocks/>
          </p:cNvCxnSpPr>
          <p:nvPr/>
        </p:nvCxnSpPr>
        <p:spPr>
          <a:xfrm>
            <a:off x="914400" y="3670168"/>
            <a:ext cx="3251200" cy="0"/>
          </a:xfrm>
          <a:prstGeom prst="line">
            <a:avLst/>
          </a:prstGeom>
          <a:ln w="28575" cap="sq">
            <a:solidFill>
              <a:srgbClr val="AFCC2D"/>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5689537"/>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0"/>
          <p:cNvSpPr>
            <a:spLocks noGrp="1" noChangeArrowheads="1"/>
          </p:cNvSpPr>
          <p:nvPr>
            <p:ph idx="1"/>
          </p:nvPr>
        </p:nvSpPr>
        <p:spPr>
          <a:xfrm>
            <a:off x="405683" y="994986"/>
            <a:ext cx="7991342" cy="4660353"/>
          </a:xfrm>
        </p:spPr>
        <p:txBody>
          <a:bodyPr/>
          <a:lstStyle/>
          <a:p>
            <a:r>
              <a:rPr lang="en-US" dirty="0"/>
              <a:t>Equal to 87.5% of purchase payments (minus any withdrawals and applicable optional benefit fees) accumulated at a fixed interest rate, set at contract issue</a:t>
            </a:r>
          </a:p>
          <a:p>
            <a:r>
              <a:rPr lang="en-US" dirty="0"/>
              <a:t>Upon full surrender, you are guaranteed to receive the greater of:</a:t>
            </a:r>
          </a:p>
          <a:p>
            <a:pPr lvl="1"/>
            <a:r>
              <a:rPr lang="en-US" dirty="0"/>
              <a:t>Contract value, minus applicable withdrawal charges, market value adjustment (MVA), and optional benefit fees</a:t>
            </a:r>
          </a:p>
          <a:p>
            <a:pPr marL="742950" lvl="1" indent="0">
              <a:buNone/>
            </a:pPr>
            <a:r>
              <a:rPr lang="en-US" dirty="0"/>
              <a:t>OR</a:t>
            </a:r>
          </a:p>
          <a:p>
            <a:pPr lvl="1"/>
            <a:r>
              <a:rPr lang="en-US" dirty="0"/>
              <a:t>GMSV</a:t>
            </a:r>
          </a:p>
          <a:p>
            <a:r>
              <a:rPr lang="en-US" dirty="0"/>
              <a:t>Guaranteed for the life of the contract</a:t>
            </a:r>
          </a:p>
          <a:p>
            <a:pPr marL="57150" indent="0">
              <a:buNone/>
            </a:pPr>
            <a:endParaRPr lang="en-US" dirty="0"/>
          </a:p>
        </p:txBody>
      </p:sp>
      <p:sp>
        <p:nvSpPr>
          <p:cNvPr id="14" name="Title 1"/>
          <p:cNvSpPr>
            <a:spLocks noGrp="1"/>
          </p:cNvSpPr>
          <p:nvPr>
            <p:ph type="title"/>
          </p:nvPr>
        </p:nvSpPr>
        <p:spPr>
          <a:prstGeom prst="rect">
            <a:avLst/>
          </a:prstGeom>
        </p:spPr>
        <p:txBody>
          <a:bodyPr/>
          <a:lstStyle/>
          <a:p>
            <a:r>
              <a:rPr lang="en-US" dirty="0"/>
              <a:t>GUARANTEED MINIMUM SURRENDER VALUE </a:t>
            </a:r>
            <a:br>
              <a:rPr lang="en-US" dirty="0"/>
            </a:br>
            <a:r>
              <a:rPr lang="en-US" sz="2400" dirty="0"/>
              <a:t>(GMSV)</a:t>
            </a:r>
            <a:endParaRPr lang="en-US" dirty="0"/>
          </a:p>
        </p:txBody>
      </p:sp>
      <p:sp>
        <p:nvSpPr>
          <p:cNvPr id="4" name="TextBox 3">
            <a:extLst>
              <a:ext uri="{FF2B5EF4-FFF2-40B4-BE49-F238E27FC236}">
                <a16:creationId xmlns:a16="http://schemas.microsoft.com/office/drawing/2014/main" id="{70D6023A-4350-4C88-B6FA-959871FAD5DC}"/>
              </a:ext>
            </a:extLst>
          </p:cNvPr>
          <p:cNvSpPr txBox="1"/>
          <p:nvPr/>
        </p:nvSpPr>
        <p:spPr>
          <a:xfrm>
            <a:off x="380999" y="5817319"/>
            <a:ext cx="8263757" cy="276999"/>
          </a:xfrm>
          <a:prstGeom prst="rect">
            <a:avLst/>
          </a:prstGeom>
          <a:noFill/>
        </p:spPr>
        <p:txBody>
          <a:bodyPr wrap="square" rtlCol="0">
            <a:spAutoFit/>
          </a:bodyPr>
          <a:lstStyle/>
          <a:p>
            <a:r>
              <a:rPr lang="en-US" sz="1200" dirty="0"/>
              <a:t>Feature may vary by state.</a:t>
            </a:r>
          </a:p>
        </p:txBody>
      </p:sp>
    </p:spTree>
    <p:extLst>
      <p:ext uri="{BB962C8B-B14F-4D97-AF65-F5344CB8AC3E}">
        <p14:creationId xmlns:p14="http://schemas.microsoft.com/office/powerpoint/2010/main" val="2462354312"/>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457200" y="753898"/>
            <a:ext cx="8153400" cy="4660353"/>
          </a:xfrm>
        </p:spPr>
        <p:txBody>
          <a:bodyPr/>
          <a:lstStyle/>
          <a:p>
            <a:pPr>
              <a:lnSpc>
                <a:spcPct val="100000"/>
              </a:lnSpc>
              <a:spcBef>
                <a:spcPts val="0"/>
              </a:spcBef>
            </a:pPr>
            <a:r>
              <a:rPr lang="en-US" dirty="0"/>
              <a:t>Withdrawals may begin as soon as 30 days after contract issue</a:t>
            </a:r>
          </a:p>
          <a:p>
            <a:pPr>
              <a:lnSpc>
                <a:spcPct val="100000"/>
              </a:lnSpc>
              <a:spcBef>
                <a:spcPts val="0"/>
              </a:spcBef>
            </a:pPr>
            <a:r>
              <a:rPr lang="en-US" dirty="0"/>
              <a:t>Withdrawals without charge or market value adjustment (MVA)</a:t>
            </a:r>
          </a:p>
          <a:p>
            <a:pPr lvl="1">
              <a:lnSpc>
                <a:spcPct val="100000"/>
              </a:lnSpc>
              <a:spcBef>
                <a:spcPts val="0"/>
              </a:spcBef>
            </a:pPr>
            <a:r>
              <a:rPr lang="en-US" dirty="0"/>
              <a:t>10% of purchase payments in the first contract year </a:t>
            </a:r>
            <a:br>
              <a:rPr lang="en-US" dirty="0"/>
            </a:br>
            <a:r>
              <a:rPr lang="en-US" dirty="0"/>
              <a:t>and 10% of the previous contract anniversary value during the remainder of the withdrawal charge period</a:t>
            </a:r>
          </a:p>
          <a:p>
            <a:pPr>
              <a:lnSpc>
                <a:spcPct val="100000"/>
              </a:lnSpc>
              <a:spcBef>
                <a:spcPts val="0"/>
              </a:spcBef>
            </a:pPr>
            <a:r>
              <a:rPr lang="en-US" dirty="0"/>
              <a:t>A choice of three withdrawal charge periods</a:t>
            </a:r>
          </a:p>
          <a:p>
            <a:pPr lvl="1">
              <a:lnSpc>
                <a:spcPct val="100000"/>
              </a:lnSpc>
              <a:spcBef>
                <a:spcPts val="0"/>
              </a:spcBef>
            </a:pPr>
            <a:r>
              <a:rPr lang="en-US" dirty="0"/>
              <a:t>5-Year</a:t>
            </a:r>
          </a:p>
          <a:p>
            <a:pPr lvl="1">
              <a:lnSpc>
                <a:spcPct val="100000"/>
              </a:lnSpc>
              <a:spcBef>
                <a:spcPts val="0"/>
              </a:spcBef>
            </a:pPr>
            <a:r>
              <a:rPr lang="en-US" dirty="0"/>
              <a:t>7-Year</a:t>
            </a:r>
          </a:p>
          <a:p>
            <a:pPr lvl="1">
              <a:lnSpc>
                <a:spcPct val="100000"/>
              </a:lnSpc>
              <a:spcBef>
                <a:spcPts val="0"/>
              </a:spcBef>
            </a:pPr>
            <a:r>
              <a:rPr lang="en-US" dirty="0"/>
              <a:t>10-Year</a:t>
            </a:r>
          </a:p>
        </p:txBody>
      </p:sp>
      <p:sp>
        <p:nvSpPr>
          <p:cNvPr id="5" name="Title 3"/>
          <p:cNvSpPr>
            <a:spLocks noGrp="1"/>
          </p:cNvSpPr>
          <p:nvPr>
            <p:ph type="title"/>
          </p:nvPr>
        </p:nvSpPr>
        <p:spPr>
          <a:prstGeom prst="rect">
            <a:avLst/>
          </a:prstGeom>
        </p:spPr>
        <p:txBody>
          <a:bodyPr/>
          <a:lstStyle/>
          <a:p>
            <a:r>
              <a:rPr lang="en-US" dirty="0"/>
              <a:t>ACCESS TO MONEY</a:t>
            </a:r>
          </a:p>
        </p:txBody>
      </p:sp>
      <p:sp>
        <p:nvSpPr>
          <p:cNvPr id="8" name="TextBox 7"/>
          <p:cNvSpPr txBox="1"/>
          <p:nvPr/>
        </p:nvSpPr>
        <p:spPr>
          <a:xfrm>
            <a:off x="381000" y="5629372"/>
            <a:ext cx="6969124" cy="276999"/>
          </a:xfrm>
          <a:prstGeom prst="rect">
            <a:avLst/>
          </a:prstGeom>
          <a:noFill/>
        </p:spPr>
        <p:txBody>
          <a:bodyPr wrap="square" rtlCol="0">
            <a:spAutoFit/>
          </a:bodyPr>
          <a:lstStyle/>
          <a:p>
            <a:r>
              <a:rPr lang="en-US" sz="1200" dirty="0"/>
              <a:t>All withdrawal charge periods may not be available in all states or at all broker/dealers.</a:t>
            </a:r>
          </a:p>
        </p:txBody>
      </p:sp>
    </p:spTree>
    <p:extLst>
      <p:ext uri="{BB962C8B-B14F-4D97-AF65-F5344CB8AC3E}">
        <p14:creationId xmlns:p14="http://schemas.microsoft.com/office/powerpoint/2010/main" val="986063618"/>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2138" y="465246"/>
            <a:ext cx="8152367" cy="4659737"/>
          </a:xfrm>
          <a:prstGeom prst="rect">
            <a:avLst/>
          </a:prstGeom>
        </p:spPr>
        <p:txBody>
          <a:bodyPr wrap="square">
            <a:spAutoFit/>
          </a:bodyPr>
          <a:lstStyle/>
          <a:p>
            <a:pPr>
              <a:lnSpc>
                <a:spcPct val="90000"/>
              </a:lnSpc>
              <a:spcBef>
                <a:spcPts val="1200"/>
              </a:spcBef>
            </a:pPr>
            <a:r>
              <a:rPr lang="en-US" sz="2800" dirty="0"/>
              <a:t>Presented by:</a:t>
            </a:r>
          </a:p>
          <a:p>
            <a:pPr>
              <a:lnSpc>
                <a:spcPct val="90000"/>
              </a:lnSpc>
              <a:spcBef>
                <a:spcPts val="1200"/>
              </a:spcBef>
            </a:pPr>
            <a:r>
              <a:rPr lang="en-US" sz="2800" dirty="0"/>
              <a:t>[</a:t>
            </a:r>
            <a:r>
              <a:rPr lang="en-US" sz="2800" dirty="0">
                <a:solidFill>
                  <a:srgbClr val="31A7DF"/>
                </a:solidFill>
              </a:rPr>
              <a:t>Name of Financial Professional, Company Name</a:t>
            </a:r>
            <a:r>
              <a:rPr lang="en-US" sz="2800" dirty="0"/>
              <a:t>]</a:t>
            </a:r>
          </a:p>
          <a:p>
            <a:pPr>
              <a:lnSpc>
                <a:spcPct val="90000"/>
              </a:lnSpc>
              <a:spcBef>
                <a:spcPts val="1200"/>
              </a:spcBef>
            </a:pPr>
            <a:r>
              <a:rPr lang="en-US" sz="2800" dirty="0"/>
              <a:t>[</a:t>
            </a:r>
            <a:r>
              <a:rPr lang="en-US" sz="2800" dirty="0">
                <a:solidFill>
                  <a:srgbClr val="31A7DF"/>
                </a:solidFill>
              </a:rPr>
              <a:t>Name of Pacific Life Representative, Pacific Life</a:t>
            </a:r>
            <a:r>
              <a:rPr lang="en-US" sz="2800" dirty="0"/>
              <a:t>]</a:t>
            </a:r>
          </a:p>
          <a:p>
            <a:pPr>
              <a:lnSpc>
                <a:spcPct val="90000"/>
              </a:lnSpc>
              <a:spcBef>
                <a:spcPts val="1200"/>
              </a:spcBef>
            </a:pPr>
            <a:endParaRPr lang="en-US" sz="2800" dirty="0"/>
          </a:p>
          <a:p>
            <a:pPr>
              <a:lnSpc>
                <a:spcPct val="90000"/>
              </a:lnSpc>
              <a:spcBef>
                <a:spcPts val="1200"/>
              </a:spcBef>
            </a:pPr>
            <a:endParaRPr lang="en-US" sz="2800" dirty="0"/>
          </a:p>
          <a:p>
            <a:pPr>
              <a:lnSpc>
                <a:spcPct val="90000"/>
              </a:lnSpc>
              <a:spcBef>
                <a:spcPts val="1200"/>
              </a:spcBef>
            </a:pPr>
            <a:endParaRPr lang="en-US" sz="2800" dirty="0"/>
          </a:p>
          <a:p>
            <a:pPr>
              <a:lnSpc>
                <a:spcPct val="90000"/>
              </a:lnSpc>
              <a:spcBef>
                <a:spcPts val="1200"/>
              </a:spcBef>
            </a:pPr>
            <a:endParaRPr lang="en-US" sz="2800" dirty="0"/>
          </a:p>
          <a:p>
            <a:pPr>
              <a:lnSpc>
                <a:spcPct val="90000"/>
              </a:lnSpc>
              <a:spcBef>
                <a:spcPts val="1200"/>
              </a:spcBef>
            </a:pPr>
            <a:r>
              <a:rPr lang="en-US" sz="2800" dirty="0"/>
              <a:t>[</a:t>
            </a:r>
            <a:r>
              <a:rPr lang="en-US" sz="2800" dirty="0">
                <a:solidFill>
                  <a:srgbClr val="31A7DF"/>
                </a:solidFill>
              </a:rPr>
              <a:t>Financial Professional Name</a:t>
            </a:r>
            <a:r>
              <a:rPr lang="en-US" sz="2800" dirty="0"/>
              <a:t>] and [</a:t>
            </a:r>
            <a:r>
              <a:rPr lang="en-US" sz="2800" dirty="0">
                <a:solidFill>
                  <a:srgbClr val="31A7DF"/>
                </a:solidFill>
              </a:rPr>
              <a:t>Company</a:t>
            </a:r>
            <a:r>
              <a:rPr lang="en-US" sz="2800" dirty="0"/>
              <a:t>] are not affiliated with Pacific Life or its affiliated companies.</a:t>
            </a:r>
          </a:p>
        </p:txBody>
      </p:sp>
      <p:sp>
        <p:nvSpPr>
          <p:cNvPr id="4" name="TextBox 3"/>
          <p:cNvSpPr txBox="1"/>
          <p:nvPr/>
        </p:nvSpPr>
        <p:spPr>
          <a:xfrm>
            <a:off x="828683" y="5715000"/>
            <a:ext cx="7486633" cy="276999"/>
          </a:xfrm>
          <a:prstGeom prst="rect">
            <a:avLst/>
          </a:prstGeom>
          <a:noFill/>
        </p:spPr>
        <p:txBody>
          <a:bodyPr wrap="square" rtlCol="0">
            <a:spAutoFit/>
          </a:bodyPr>
          <a:lstStyle/>
          <a:p>
            <a:pPr algn="ctr"/>
            <a:r>
              <a:rPr lang="en-US" sz="1200" dirty="0"/>
              <a:t>Insurance products are issued by Pacific Life Insurance Company. Product availability and features may vary by state.</a:t>
            </a:r>
          </a:p>
        </p:txBody>
      </p:sp>
    </p:spTree>
    <p:extLst>
      <p:ext uri="{BB962C8B-B14F-4D97-AF65-F5344CB8AC3E}">
        <p14:creationId xmlns:p14="http://schemas.microsoft.com/office/powerpoint/2010/main" val="2623305264"/>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a:xfrm>
            <a:off x="457200" y="994986"/>
            <a:ext cx="8371490" cy="4660353"/>
          </a:xfrm>
        </p:spPr>
        <p:txBody>
          <a:bodyPr/>
          <a:lstStyle/>
          <a:p>
            <a:r>
              <a:rPr lang="en-US" dirty="0"/>
              <a:t>Provide for heirs</a:t>
            </a:r>
          </a:p>
          <a:p>
            <a:pPr lvl="1"/>
            <a:r>
              <a:rPr lang="en-US" dirty="0"/>
              <a:t>If death occurs before annuity income begins, the greater of the contract value or GMSV will pass directly to beneficiaries, which may help avoid the delays and costs of probate.</a:t>
            </a:r>
          </a:p>
        </p:txBody>
      </p:sp>
      <p:sp>
        <p:nvSpPr>
          <p:cNvPr id="20482" name="Title 1"/>
          <p:cNvSpPr>
            <a:spLocks noGrp="1"/>
          </p:cNvSpPr>
          <p:nvPr>
            <p:ph type="title"/>
          </p:nvPr>
        </p:nvSpPr>
        <p:spPr>
          <a:prstGeom prst="rect">
            <a:avLst/>
          </a:prstGeom>
        </p:spPr>
        <p:txBody>
          <a:bodyPr/>
          <a:lstStyle/>
          <a:p>
            <a:r>
              <a:rPr lang="en-US" dirty="0"/>
              <a:t>DEATH BENEFIT FOR BENEFICIARIES</a:t>
            </a:r>
            <a:br>
              <a:rPr lang="en-US" dirty="0"/>
            </a:br>
            <a:r>
              <a:rPr lang="en-US" sz="2400" dirty="0"/>
              <a:t>Plan Ahead for the Unexpected</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t="22610" b="19544"/>
          <a:stretch/>
        </p:blipFill>
        <p:spPr>
          <a:xfrm>
            <a:off x="1219200" y="2843911"/>
            <a:ext cx="7043073" cy="3053166"/>
          </a:xfrm>
          <a:prstGeom prst="rect">
            <a:avLst/>
          </a:prstGeom>
        </p:spPr>
      </p:pic>
      <p:sp>
        <p:nvSpPr>
          <p:cNvPr id="11" name="Rectangle 10"/>
          <p:cNvSpPr/>
          <p:nvPr/>
        </p:nvSpPr>
        <p:spPr>
          <a:xfrm flipH="1">
            <a:off x="1219200" y="2843911"/>
            <a:ext cx="27432" cy="3054096"/>
          </a:xfrm>
          <a:prstGeom prst="rect">
            <a:avLst/>
          </a:prstGeom>
          <a:solidFill>
            <a:srgbClr val="B0D23F"/>
          </a:solidFill>
          <a:ln w="3175"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0546718"/>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816073"/>
            <a:ext cx="8153400" cy="883424"/>
          </a:xfrm>
        </p:spPr>
        <p:txBody>
          <a:bodyPr/>
          <a:lstStyle/>
          <a:p>
            <a:pPr marL="349250" indent="-292100">
              <a:tabLst>
                <a:tab pos="1425575" algn="l"/>
              </a:tabLst>
            </a:pPr>
            <a:r>
              <a:rPr lang="en-US" dirty="0"/>
              <a:t>An optional death benefit is available for an additional annual cost</a:t>
            </a:r>
          </a:p>
        </p:txBody>
      </p:sp>
      <p:sp>
        <p:nvSpPr>
          <p:cNvPr id="6" name="Title 5"/>
          <p:cNvSpPr>
            <a:spLocks noGrp="1"/>
          </p:cNvSpPr>
          <p:nvPr>
            <p:ph type="title"/>
          </p:nvPr>
        </p:nvSpPr>
        <p:spPr>
          <a:prstGeom prst="rect">
            <a:avLst/>
          </a:prstGeom>
        </p:spPr>
        <p:txBody>
          <a:bodyPr/>
          <a:lstStyle/>
          <a:p>
            <a:r>
              <a:rPr lang="en-US" dirty="0"/>
              <a:t>OPTIONAL DEATH BENEFIT</a:t>
            </a:r>
          </a:p>
        </p:txBody>
      </p:sp>
      <p:sp>
        <p:nvSpPr>
          <p:cNvPr id="7" name="TextBox 6"/>
          <p:cNvSpPr txBox="1"/>
          <p:nvPr/>
        </p:nvSpPr>
        <p:spPr>
          <a:xfrm>
            <a:off x="328779" y="5686423"/>
            <a:ext cx="7881135" cy="424732"/>
          </a:xfrm>
          <a:prstGeom prst="rect">
            <a:avLst/>
          </a:prstGeom>
          <a:noFill/>
        </p:spPr>
        <p:txBody>
          <a:bodyPr wrap="square" rtlCol="0">
            <a:spAutoFit/>
          </a:bodyPr>
          <a:lstStyle/>
          <a:p>
            <a:pPr>
              <a:lnSpc>
                <a:spcPct val="90000"/>
              </a:lnSpc>
            </a:pPr>
            <a:r>
              <a:rPr lang="en-US" sz="1200" dirty="0">
                <a:latin typeface="Arial Narrow" pitchFamily="34" charset="0"/>
              </a:rPr>
              <a:t>Optional benefits are subject to state and broker/dealer variations.</a:t>
            </a:r>
          </a:p>
          <a:p>
            <a:pPr>
              <a:lnSpc>
                <a:spcPct val="90000"/>
              </a:lnSpc>
            </a:pPr>
            <a:endParaRPr lang="en-US" sz="1200" dirty="0"/>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t="19722" b="23535"/>
          <a:stretch/>
        </p:blipFill>
        <p:spPr>
          <a:xfrm>
            <a:off x="0" y="1963582"/>
            <a:ext cx="9144000" cy="3458756"/>
          </a:xfrm>
          <a:prstGeom prst="rect">
            <a:avLst/>
          </a:prstGeom>
        </p:spPr>
      </p:pic>
    </p:spTree>
    <p:extLst>
      <p:ext uri="{BB962C8B-B14F-4D97-AF65-F5344CB8AC3E}">
        <p14:creationId xmlns:p14="http://schemas.microsoft.com/office/powerpoint/2010/main" val="1462754466"/>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816310"/>
            <a:ext cx="8424041" cy="4660353"/>
          </a:xfrm>
        </p:spPr>
        <p:txBody>
          <a:bodyPr/>
          <a:lstStyle/>
          <a:p>
            <a:r>
              <a:rPr lang="en-US" dirty="0"/>
              <a:t>Minimum purchase payment: $25,000</a:t>
            </a:r>
            <a:br>
              <a:rPr lang="en-US" dirty="0"/>
            </a:br>
            <a:r>
              <a:rPr lang="en-US" dirty="0"/>
              <a:t>(qualified and nonqualified)</a:t>
            </a:r>
          </a:p>
          <a:p>
            <a:r>
              <a:rPr lang="en-US" dirty="0"/>
              <a:t>Maximum annuitant/owner issue age: 85 </a:t>
            </a:r>
            <a:br>
              <a:rPr lang="en-US" dirty="0"/>
            </a:br>
            <a:r>
              <a:rPr lang="en-US" dirty="0"/>
              <a:t>(subject to state variations)</a:t>
            </a:r>
          </a:p>
          <a:p>
            <a:r>
              <a:rPr lang="en-US" dirty="0"/>
              <a:t>Purchase payments</a:t>
            </a:r>
          </a:p>
          <a:p>
            <a:pPr lvl="1"/>
            <a:r>
              <a:rPr lang="en-US" dirty="0"/>
              <a:t>Multiple purchase payments and 1035 exchange/transfer requests are permitted (with application)</a:t>
            </a:r>
          </a:p>
          <a:p>
            <a:pPr lvl="1"/>
            <a:r>
              <a:rPr lang="en-US" dirty="0"/>
              <a:t>Additional cash purchase payments permitted within first 60 days of contract issue (maximum: $100,000)</a:t>
            </a:r>
          </a:p>
          <a:p>
            <a:pPr lvl="1"/>
            <a:r>
              <a:rPr lang="en-US" dirty="0"/>
              <a:t>Maximum: Total purchase payments more than $1 million need home-office approval</a:t>
            </a:r>
          </a:p>
        </p:txBody>
      </p:sp>
      <p:sp>
        <p:nvSpPr>
          <p:cNvPr id="4" name="Title 3"/>
          <p:cNvSpPr>
            <a:spLocks noGrp="1"/>
          </p:cNvSpPr>
          <p:nvPr>
            <p:ph type="title"/>
          </p:nvPr>
        </p:nvSpPr>
        <p:spPr>
          <a:prstGeom prst="rect">
            <a:avLst/>
          </a:prstGeom>
        </p:spPr>
        <p:txBody>
          <a:bodyPr/>
          <a:lstStyle/>
          <a:p>
            <a:r>
              <a:rPr lang="en-US" dirty="0"/>
              <a:t>GETTING STARTED</a:t>
            </a:r>
          </a:p>
        </p:txBody>
      </p:sp>
    </p:spTree>
    <p:extLst>
      <p:ext uri="{BB962C8B-B14F-4D97-AF65-F5344CB8AC3E}">
        <p14:creationId xmlns:p14="http://schemas.microsoft.com/office/powerpoint/2010/main" val="2326293385"/>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dirty="0"/>
              <a:t>Safety of principal with growth potential</a:t>
            </a:r>
          </a:p>
          <a:p>
            <a:r>
              <a:rPr lang="en-US" dirty="0"/>
              <a:t>Straightforward, transparent </a:t>
            </a:r>
            <a:br>
              <a:rPr lang="en-US" dirty="0"/>
            </a:br>
            <a:r>
              <a:rPr lang="en-US" dirty="0"/>
              <a:t>Interest-Crediting Options</a:t>
            </a:r>
          </a:p>
          <a:p>
            <a:r>
              <a:rPr lang="en-US" dirty="0"/>
              <a:t>Optional death benefit</a:t>
            </a:r>
          </a:p>
        </p:txBody>
      </p:sp>
      <p:sp>
        <p:nvSpPr>
          <p:cNvPr id="2" name="Title 1"/>
          <p:cNvSpPr>
            <a:spLocks noGrp="1"/>
          </p:cNvSpPr>
          <p:nvPr>
            <p:ph type="title"/>
          </p:nvPr>
        </p:nvSpPr>
        <p:spPr>
          <a:prstGeom prst="rect">
            <a:avLst/>
          </a:prstGeom>
        </p:spPr>
        <p:txBody>
          <a:bodyPr/>
          <a:lstStyle/>
          <a:p>
            <a:r>
              <a:rPr lang="en-US" dirty="0"/>
              <a:t>PACIFIC INDEX EDGE</a:t>
            </a:r>
          </a:p>
        </p:txBody>
      </p:sp>
    </p:spTree>
    <p:extLst>
      <p:ext uri="{BB962C8B-B14F-4D97-AF65-F5344CB8AC3E}">
        <p14:creationId xmlns:p14="http://schemas.microsoft.com/office/powerpoint/2010/main" val="2144599060"/>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3400" y="525168"/>
            <a:ext cx="8077200" cy="5715000"/>
          </a:xfrm>
        </p:spPr>
        <p:txBody>
          <a:bodyPr>
            <a:noAutofit/>
          </a:bodyPr>
          <a:lstStyle/>
          <a:p>
            <a:pPr marL="0" indent="0">
              <a:spcBef>
                <a:spcPts val="600"/>
              </a:spcBef>
              <a:buNone/>
            </a:pPr>
            <a:r>
              <a:rPr lang="en-US" sz="1400" dirty="0"/>
              <a:t>Pacific Index Edge is not a security and does not participate directly in the stock market or any index, so it is not an investment.</a:t>
            </a:r>
          </a:p>
          <a:p>
            <a:pPr marL="0" indent="0">
              <a:spcBef>
                <a:spcPts val="600"/>
              </a:spcBef>
              <a:buNone/>
            </a:pPr>
            <a:r>
              <a:rPr lang="en-US" sz="1400" dirty="0"/>
              <a:t>Pacific Life, its affiliates, their distributors, and respective representatives do not provide tax, accounting, or legal advice. Any taxpayer should seek advice based on the taxpayer’s particular circumstances from an independent tax advisor or attorney.</a:t>
            </a:r>
          </a:p>
          <a:p>
            <a:pPr marL="0" indent="0">
              <a:spcBef>
                <a:spcPts val="600"/>
              </a:spcBef>
              <a:buNone/>
            </a:pPr>
            <a:r>
              <a:rPr lang="en-US" sz="1400" i="1" dirty="0"/>
              <a:t>Pacific Life is a product provider. It is not a fiduciary and therefore does not give advice or make recommendations regarding insurance or investment products.</a:t>
            </a:r>
          </a:p>
          <a:p>
            <a:pPr marL="0" indent="0">
              <a:spcBef>
                <a:spcPts val="600"/>
              </a:spcBef>
              <a:buNone/>
            </a:pPr>
            <a:r>
              <a:rPr lang="en-US" sz="1400" dirty="0"/>
              <a:t>Rates, renewal caps, declared interest rates, participation rates, and spreads will never be set below the minimum or above the maximum stated in the contract. Pacific Life determines, at its discretion, rates, renewal caps, declared interest rates, and participation rates in excess of the minimum guaranteed in the contract, and spreads below the maximum guaranteed in the contract.</a:t>
            </a:r>
          </a:p>
          <a:p>
            <a:pPr marL="0" indent="0">
              <a:spcBef>
                <a:spcPts val="600"/>
              </a:spcBef>
              <a:buNone/>
            </a:pPr>
            <a:r>
              <a:rPr lang="en-US" sz="1400" dirty="0"/>
              <a:t>The "S&amp;P 500® index" is a product of S&amp;P Dow Jones Indices LLC or its affiliates (“SPDJI”), and has been licensed for use by Pacific Life Insurance Company.  Standard &amp; Poor’s® and S&amp;P® are registered trademarks of Standard &amp; Poor’s Financial Services LLC (“S&amp;P”); Dow Jones® is a registered trademark of Dow Jones Trademark Holdings LLC (“Dow Jones”).  Pacific Life’s product is not sponsored, endorsed, sold or promoted by SPDJI, Dow Jones, S&amp;P, their respective affiliates, and none of such parties make any representation regarding the advisability of investing in such product(s) nor do they have any liability for any errors, omissions, or interruptions of the S&amp;P 500® index.</a:t>
            </a:r>
          </a:p>
        </p:txBody>
      </p:sp>
    </p:spTree>
    <p:extLst>
      <p:ext uri="{BB962C8B-B14F-4D97-AF65-F5344CB8AC3E}">
        <p14:creationId xmlns:p14="http://schemas.microsoft.com/office/powerpoint/2010/main" val="4218492357"/>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3335" y="212680"/>
            <a:ext cx="8590209" cy="4176679"/>
          </a:xfrm>
        </p:spPr>
        <p:txBody>
          <a:bodyPr>
            <a:noAutofit/>
          </a:bodyPr>
          <a:lstStyle/>
          <a:p>
            <a:pPr marL="0" indent="0">
              <a:spcBef>
                <a:spcPts val="600"/>
              </a:spcBef>
              <a:buNone/>
            </a:pPr>
            <a:r>
              <a:rPr lang="en-US" sz="1400" dirty="0"/>
              <a:t>BlackRock, Inc., and its affiliates (“BlackRock”) is not the issuer or producer of any annuity product associated with Pacific Life Insurance Company, and BlackRock has no responsibilities, obligations, or duties to investors in such products. The BlackRock </a:t>
            </a:r>
            <a:r>
              <a:rPr lang="en-US" sz="1400" dirty="0" err="1"/>
              <a:t>iBLD</a:t>
            </a:r>
            <a:r>
              <a:rPr lang="en-US" sz="1400" dirty="0"/>
              <a:t> Endura® VC 5.5 ER Index (hereinafter, the “BlackRock Endura® Index”) is a product of BlackRock Index Services, LLC, and has been licensed for use by Pacific Life Insurance Company. BLACKROCK, BlackRock Endura® Index, and the corresponding logos are registered and unregistered trademarks of BlackRock. While Pacific Life Insurance Company may for itself execute transactions with BlackRock in or relating to the BlackRock Endura® Index in connection with its annuity products, investors acquire all such annuity products from Pacific Life Insurance Company and neither acquire any interest in the BlackRock Endura® Index nor enter into any relationship of any kind with BlackRock upon investing in such products. Pacific Life Insurance Company annuity products are not sponsored, endorsed, sold, or promoted by BlackRock. BlackRock makes no representation or warranty, express or implied, to the owners of any Pacific Life Insurance Company annuity product or any member of the public regarding the advisability of investing in such products, nor does it have any liability for any errors, omissions, or interruptions of the BlackRock Endura® Index. BlackRock shall not be liable in any way to the issuer, investors, or any other party in respect of the use or accuracy of the BlackRock Endura® Index or any data included therein.</a:t>
            </a:r>
          </a:p>
          <a:p>
            <a:pPr marL="0" indent="0">
              <a:spcBef>
                <a:spcPts val="600"/>
              </a:spcBef>
              <a:buNone/>
            </a:pPr>
            <a:r>
              <a:rPr lang="en-US" sz="1400" dirty="0"/>
              <a:t>The indexes are not available for direct investment. The S&amp;P 500® index performance does not include the reinvestment of dividends.</a:t>
            </a:r>
          </a:p>
          <a:p>
            <a:pPr marL="0" indent="0">
              <a:spcBef>
                <a:spcPts val="600"/>
              </a:spcBef>
              <a:buNone/>
            </a:pPr>
            <a:r>
              <a:rPr lang="en-US" sz="1400" dirty="0"/>
              <a:t>Pacific Index Edge is named “Individual Limited Premium Deferred Fixed Annuity” in the contract. In some states, Interest Enhanced Death Benefit is named “Optional Death Benefit Rider” in the contract rider.</a:t>
            </a:r>
          </a:p>
          <a:p>
            <a:pPr marL="0" indent="0">
              <a:spcBef>
                <a:spcPts val="600"/>
              </a:spcBef>
              <a:buNone/>
            </a:pPr>
            <a:r>
              <a:rPr lang="en-US" sz="1400" dirty="0"/>
              <a:t>Pacific Life Insurance Company (Newport Beach, CA) is licensed to issue insurance products in all states except </a:t>
            </a:r>
            <a:br>
              <a:rPr lang="en-US" sz="1400" dirty="0"/>
            </a:br>
            <a:r>
              <a:rPr lang="en-US" sz="1400" dirty="0"/>
              <a:t>New York. Product availability and features may vary by state. Fixed annuity products are available through licensed third parties.</a:t>
            </a:r>
          </a:p>
        </p:txBody>
      </p:sp>
      <p:sp>
        <p:nvSpPr>
          <p:cNvPr id="4" name="Content Placeholder 2"/>
          <p:cNvSpPr txBox="1">
            <a:spLocks/>
          </p:cNvSpPr>
          <p:nvPr/>
        </p:nvSpPr>
        <p:spPr>
          <a:xfrm>
            <a:off x="533400" y="5045169"/>
            <a:ext cx="8094663" cy="877163"/>
          </a:xfrm>
          <a:prstGeom prst="rect">
            <a:avLst/>
          </a:prstGeom>
          <a:noFill/>
        </p:spPr>
        <p:txBody>
          <a:bodyPr vert="horz" wrap="square" lIns="54864" tIns="91440" rtlCol="0">
            <a:spAutoFit/>
          </a:bodyPr>
          <a:lstStyle/>
          <a:p>
            <a:pPr algn="r"/>
            <a:r>
              <a:rPr lang="en-US" sz="1200" dirty="0"/>
              <a:t>Contract Form Series: ICC16:30-1503, 30-1503MA, 30-1503 (state variations may apply) </a:t>
            </a:r>
          </a:p>
          <a:p>
            <a:pPr algn="r"/>
            <a:r>
              <a:rPr lang="en-US" sz="1200" dirty="0"/>
              <a:t>Rider Series: ICC15:20-1406, 20-1406, ICC15:20-1500, 20-1500, ICC15:20-1404, 20-1404, </a:t>
            </a:r>
          </a:p>
          <a:p>
            <a:pPr algn="r"/>
            <a:r>
              <a:rPr lang="en-US" sz="1200" dirty="0"/>
              <a:t>ICC17:20-1707, ICC16:20-1504, 20-1504 (state variations may apply)</a:t>
            </a:r>
          </a:p>
          <a:p>
            <a:pPr algn="r"/>
            <a:r>
              <a:rPr lang="en-US" sz="1200" dirty="0"/>
              <a:t>Endorsement Series: 15-1403, ICC16:15-1403, 15-1403MA (state variations may apply)</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tangle 3"/>
          <p:cNvSpPr>
            <a:spLocks noChangeArrowheads="1"/>
          </p:cNvSpPr>
          <p:nvPr/>
        </p:nvSpPr>
        <p:spPr bwMode="auto">
          <a:xfrm>
            <a:off x="2285206" y="5963079"/>
            <a:ext cx="4573588" cy="646331"/>
          </a:xfrm>
          <a:prstGeom prst="rect">
            <a:avLst/>
          </a:prstGeom>
          <a:noFill/>
          <a:ln w="9525">
            <a:noFill/>
            <a:miter lim="800000"/>
            <a:headEnd/>
            <a:tailEnd/>
          </a:ln>
        </p:spPr>
        <p:txBody>
          <a:bodyPr wrap="square">
            <a:spAutoFit/>
          </a:bodyPr>
          <a:lstStyle/>
          <a:p>
            <a:pPr algn="ctr">
              <a:buClr>
                <a:srgbClr val="FF9900"/>
              </a:buClr>
              <a:buSzPct val="75000"/>
              <a:buFont typeface="Wingdings" pitchFamily="2" charset="2"/>
              <a:buNone/>
            </a:pPr>
            <a:r>
              <a:rPr lang="en-US" sz="1200" b="1" dirty="0"/>
              <a:t>Pacific Life Insurance Company</a:t>
            </a:r>
          </a:p>
          <a:p>
            <a:pPr algn="ctr">
              <a:buClr>
                <a:srgbClr val="FF9900"/>
              </a:buClr>
              <a:buSzPct val="75000"/>
              <a:buFont typeface="Wingdings" pitchFamily="2" charset="2"/>
              <a:buNone/>
            </a:pPr>
            <a:r>
              <a:rPr lang="en-US" sz="1200" dirty="0"/>
              <a:t>P.O. Box 2378, Omaha, NE 68103-2378</a:t>
            </a:r>
          </a:p>
          <a:p>
            <a:pPr algn="ctr">
              <a:buClr>
                <a:srgbClr val="FF9900"/>
              </a:buClr>
              <a:buSzPct val="75000"/>
              <a:buFont typeface="Wingdings" pitchFamily="2" charset="2"/>
              <a:buNone/>
            </a:pPr>
            <a:r>
              <a:rPr lang="en-US" sz="1200" dirty="0"/>
              <a:t>(800) 722-4448</a:t>
            </a:r>
          </a:p>
        </p:txBody>
      </p:sp>
      <p:sp>
        <p:nvSpPr>
          <p:cNvPr id="7" name="Rectangle 3"/>
          <p:cNvSpPr>
            <a:spLocks noChangeArrowheads="1"/>
          </p:cNvSpPr>
          <p:nvPr/>
        </p:nvSpPr>
        <p:spPr bwMode="auto">
          <a:xfrm>
            <a:off x="2884487" y="6497292"/>
            <a:ext cx="3375025" cy="276999"/>
          </a:xfrm>
          <a:prstGeom prst="rect">
            <a:avLst/>
          </a:prstGeom>
          <a:noFill/>
          <a:ln w="9525">
            <a:noFill/>
            <a:miter lim="800000"/>
            <a:headEnd/>
            <a:tailEnd/>
          </a:ln>
        </p:spPr>
        <p:txBody>
          <a:bodyPr wrap="square">
            <a:spAutoFit/>
          </a:bodyPr>
          <a:lstStyle/>
          <a:p>
            <a:pPr algn="ctr">
              <a:buClr>
                <a:srgbClr val="FF9900"/>
              </a:buClr>
              <a:buSzPct val="75000"/>
              <a:buFont typeface="Wingdings" pitchFamily="2" charset="2"/>
              <a:buNone/>
            </a:pPr>
            <a:r>
              <a:rPr lang="en-US" sz="1200" dirty="0"/>
              <a:t>PacificLife.com</a:t>
            </a:r>
          </a:p>
        </p:txBody>
      </p:sp>
      <p:cxnSp>
        <p:nvCxnSpPr>
          <p:cNvPr id="9" name="Straight Connector 8"/>
          <p:cNvCxnSpPr/>
          <p:nvPr/>
        </p:nvCxnSpPr>
        <p:spPr>
          <a:xfrm>
            <a:off x="515938" y="5934191"/>
            <a:ext cx="8112125" cy="0"/>
          </a:xfrm>
          <a:prstGeom prst="line">
            <a:avLst/>
          </a:prstGeom>
          <a:ln w="38100" cmpd="sng">
            <a:solidFill>
              <a:srgbClr val="06539F"/>
            </a:solidFill>
            <a:miter lim="800000"/>
          </a:ln>
          <a:effectLst/>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548908524"/>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4986"/>
            <a:ext cx="7080422" cy="4660353"/>
          </a:xfrm>
        </p:spPr>
        <p:txBody>
          <a:bodyPr/>
          <a:lstStyle/>
          <a:p>
            <a:pPr>
              <a:spcBef>
                <a:spcPts val="2400"/>
              </a:spcBef>
            </a:pPr>
            <a:r>
              <a:rPr lang="en-US" dirty="0"/>
              <a:t>Founded in 1868, Pacific Life has more than 150 years of experience</a:t>
            </a:r>
          </a:p>
          <a:p>
            <a:pPr lvl="0">
              <a:spcBef>
                <a:spcPts val="2400"/>
              </a:spcBef>
              <a:defRPr/>
            </a:pPr>
            <a:r>
              <a:rPr lang="en-US" dirty="0"/>
              <a:t>High-quality service standards</a:t>
            </a:r>
            <a:r>
              <a:rPr lang="en-US" baseline="30000" dirty="0"/>
              <a:t>1</a:t>
            </a:r>
          </a:p>
          <a:p>
            <a:pPr lvl="0">
              <a:spcBef>
                <a:spcPts val="2400"/>
              </a:spcBef>
              <a:defRPr/>
            </a:pPr>
            <a:r>
              <a:rPr lang="en-US" dirty="0"/>
              <a:t>Products that address market environments during all stages of your life</a:t>
            </a:r>
          </a:p>
          <a:p>
            <a:pPr>
              <a:spcBef>
                <a:spcPts val="2400"/>
              </a:spcBef>
              <a:defRPr/>
            </a:pPr>
            <a:r>
              <a:rPr lang="en-US" dirty="0"/>
              <a:t>2020 World’s Most Ethical Companies®</a:t>
            </a:r>
            <a:r>
              <a:rPr lang="en-US" baseline="30000" dirty="0"/>
              <a:t>2</a:t>
            </a:r>
            <a:endParaRPr lang="en-US" dirty="0"/>
          </a:p>
          <a:p>
            <a:pPr lvl="0">
              <a:spcBef>
                <a:spcPts val="2400"/>
              </a:spcBef>
              <a:defRPr/>
            </a:pPr>
            <a:r>
              <a:rPr lang="en-US" dirty="0"/>
              <a:t>Strong financial-strength ratings</a:t>
            </a:r>
          </a:p>
        </p:txBody>
      </p:sp>
      <p:sp>
        <p:nvSpPr>
          <p:cNvPr id="4" name="Title 3"/>
          <p:cNvSpPr>
            <a:spLocks noGrp="1"/>
          </p:cNvSpPr>
          <p:nvPr>
            <p:ph type="title"/>
          </p:nvPr>
        </p:nvSpPr>
        <p:spPr/>
        <p:txBody>
          <a:bodyPr/>
          <a:lstStyle/>
          <a:p>
            <a:r>
              <a:rPr lang="en-US" dirty="0"/>
              <a:t>WHY PACIFIC LIFE</a:t>
            </a:r>
          </a:p>
        </p:txBody>
      </p:sp>
      <p:sp>
        <p:nvSpPr>
          <p:cNvPr id="9" name="Rectangle 8"/>
          <p:cNvSpPr/>
          <p:nvPr/>
        </p:nvSpPr>
        <p:spPr>
          <a:xfrm>
            <a:off x="533400" y="5218355"/>
            <a:ext cx="7200900" cy="1015663"/>
          </a:xfrm>
          <a:prstGeom prst="rect">
            <a:avLst/>
          </a:prstGeom>
        </p:spPr>
        <p:txBody>
          <a:bodyPr wrap="square">
            <a:spAutoFit/>
          </a:bodyPr>
          <a:lstStyle/>
          <a:p>
            <a:pPr indent="-225425"/>
            <a:r>
              <a:rPr lang="en-US" sz="1200" baseline="30000" dirty="0">
                <a:cs typeface="Times New Roman" pitchFamily="18" charset="0"/>
              </a:rPr>
              <a:t>1</a:t>
            </a:r>
            <a:r>
              <a:rPr lang="en-US" sz="1200" dirty="0">
                <a:cs typeface="Times New Roman" pitchFamily="18" charset="0"/>
              </a:rPr>
              <a:t>Recipient of multiple DALBAR Service Awards since 1997. Refer to www.DALBAR.com for more information regarding awards, certifications, and rankings.</a:t>
            </a:r>
          </a:p>
          <a:p>
            <a:pPr indent="-225425"/>
            <a:r>
              <a:rPr lang="en-US" sz="1200" baseline="30000" dirty="0">
                <a:cs typeface="Times New Roman" pitchFamily="18" charset="0"/>
              </a:rPr>
              <a:t>2</a:t>
            </a:r>
            <a:r>
              <a:rPr lang="en-US" sz="1200" dirty="0">
                <a:cs typeface="Times New Roman" pitchFamily="18" charset="0"/>
              </a:rPr>
              <a:t>Based on the Ethisphere Institute’s Ethics Quotient®. “World’s Most Ethical Companies” and “Ethisphere” names and marks are registered trademarks of Ethisphere LLC. Pacific Life is unaffiliated with Ethisphere Institute.</a:t>
            </a:r>
          </a:p>
          <a:p>
            <a:pPr indent="-225425"/>
            <a:endParaRPr lang="en-US" sz="1200" dirty="0">
              <a:cs typeface="Times New Roman" pitchFamily="18" charset="0"/>
            </a:endParaRPr>
          </a:p>
        </p:txBody>
      </p:sp>
      <p:pic>
        <p:nvPicPr>
          <p:cNvPr id="5" name="Picture 4" descr="A close up of a sign&#10;&#10;Description automatically generated">
            <a:extLst>
              <a:ext uri="{FF2B5EF4-FFF2-40B4-BE49-F238E27FC236}">
                <a16:creationId xmlns:a16="http://schemas.microsoft.com/office/drawing/2014/main" id="{FA81E9E1-296D-44AA-BABA-0ADE97694705}"/>
              </a:ext>
            </a:extLst>
          </p:cNvPr>
          <p:cNvPicPr>
            <a:picLocks noChangeAspect="1"/>
          </p:cNvPicPr>
          <p:nvPr/>
        </p:nvPicPr>
        <p:blipFill>
          <a:blip r:embed="rId3"/>
          <a:stretch>
            <a:fillRect/>
          </a:stretch>
        </p:blipFill>
        <p:spPr>
          <a:xfrm>
            <a:off x="6527788" y="4352909"/>
            <a:ext cx="1587748" cy="865446"/>
          </a:xfrm>
          <a:prstGeom prst="rect">
            <a:avLst/>
          </a:prstGeom>
        </p:spPr>
      </p:pic>
    </p:spTree>
    <p:extLst>
      <p:ext uri="{BB962C8B-B14F-4D97-AF65-F5344CB8AC3E}">
        <p14:creationId xmlns:p14="http://schemas.microsoft.com/office/powerpoint/2010/main" val="265292569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39022" y="1673486"/>
            <a:ext cx="2180888" cy="906937"/>
          </a:xfrm>
          <a:prstGeom prst="rect">
            <a:avLst/>
          </a:prstGeom>
          <a:solidFill>
            <a:srgbClr val="20ADE5">
              <a:alpha val="35000"/>
            </a:srgb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schemeClr val="tx1"/>
              </a:solidFill>
            </a:endParaRPr>
          </a:p>
        </p:txBody>
      </p:sp>
      <p:sp>
        <p:nvSpPr>
          <p:cNvPr id="15" name="Rectangle 14"/>
          <p:cNvSpPr/>
          <p:nvPr/>
        </p:nvSpPr>
        <p:spPr>
          <a:xfrm>
            <a:off x="439022" y="2618963"/>
            <a:ext cx="2180888" cy="906937"/>
          </a:xfrm>
          <a:prstGeom prst="rect">
            <a:avLst/>
          </a:prstGeom>
          <a:solidFill>
            <a:srgbClr val="B0CC2F">
              <a:alpha val="35000"/>
            </a:srgb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6" name="Rectangle 15"/>
          <p:cNvSpPr/>
          <p:nvPr/>
        </p:nvSpPr>
        <p:spPr>
          <a:xfrm>
            <a:off x="439022" y="3556106"/>
            <a:ext cx="2180888" cy="906937"/>
          </a:xfrm>
          <a:prstGeom prst="rect">
            <a:avLst/>
          </a:prstGeom>
          <a:solidFill>
            <a:srgbClr val="20ADE5">
              <a:alpha val="35000"/>
            </a:srgb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schemeClr val="tx1"/>
              </a:solidFill>
            </a:endParaRPr>
          </a:p>
        </p:txBody>
      </p:sp>
      <p:sp>
        <p:nvSpPr>
          <p:cNvPr id="17" name="Rectangle 16"/>
          <p:cNvSpPr/>
          <p:nvPr/>
        </p:nvSpPr>
        <p:spPr>
          <a:xfrm>
            <a:off x="439022" y="4493249"/>
            <a:ext cx="2180888" cy="906937"/>
          </a:xfrm>
          <a:prstGeom prst="rect">
            <a:avLst/>
          </a:prstGeom>
          <a:solidFill>
            <a:srgbClr val="EAF2C4"/>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3" name="Rectangle 42"/>
          <p:cNvSpPr/>
          <p:nvPr/>
        </p:nvSpPr>
        <p:spPr>
          <a:xfrm>
            <a:off x="2665836" y="1673486"/>
            <a:ext cx="2372233" cy="906937"/>
          </a:xfrm>
          <a:prstGeom prst="rect">
            <a:avLst/>
          </a:prstGeom>
          <a:solidFill>
            <a:srgbClr val="20ADE5">
              <a:alpha val="35000"/>
            </a:srgb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schemeClr val="tx1"/>
              </a:solidFill>
            </a:endParaRPr>
          </a:p>
        </p:txBody>
      </p:sp>
      <p:sp>
        <p:nvSpPr>
          <p:cNvPr id="44" name="Rectangle 43"/>
          <p:cNvSpPr/>
          <p:nvPr/>
        </p:nvSpPr>
        <p:spPr>
          <a:xfrm>
            <a:off x="2665836" y="2618963"/>
            <a:ext cx="2372233" cy="906937"/>
          </a:xfrm>
          <a:prstGeom prst="rect">
            <a:avLst/>
          </a:prstGeom>
          <a:solidFill>
            <a:srgbClr val="B0CC2F">
              <a:alpha val="35000"/>
            </a:srgb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5" name="Rectangle 44"/>
          <p:cNvSpPr/>
          <p:nvPr/>
        </p:nvSpPr>
        <p:spPr>
          <a:xfrm>
            <a:off x="2665836" y="3556106"/>
            <a:ext cx="2372233" cy="906937"/>
          </a:xfrm>
          <a:prstGeom prst="rect">
            <a:avLst/>
          </a:prstGeom>
          <a:solidFill>
            <a:srgbClr val="20ADE5">
              <a:alpha val="35000"/>
            </a:srgb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schemeClr val="tx1"/>
              </a:solidFill>
            </a:endParaRPr>
          </a:p>
        </p:txBody>
      </p:sp>
      <p:sp>
        <p:nvSpPr>
          <p:cNvPr id="46" name="Rectangle 45"/>
          <p:cNvSpPr/>
          <p:nvPr/>
        </p:nvSpPr>
        <p:spPr>
          <a:xfrm>
            <a:off x="2665836" y="4493249"/>
            <a:ext cx="2372233" cy="906937"/>
          </a:xfrm>
          <a:prstGeom prst="rect">
            <a:avLst/>
          </a:prstGeom>
          <a:solidFill>
            <a:srgbClr val="EAF2C4"/>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7" name="Rectangle 46"/>
          <p:cNvSpPr/>
          <p:nvPr/>
        </p:nvSpPr>
        <p:spPr>
          <a:xfrm>
            <a:off x="5078373" y="1673486"/>
            <a:ext cx="3594641" cy="906937"/>
          </a:xfrm>
          <a:prstGeom prst="rect">
            <a:avLst/>
          </a:prstGeom>
          <a:solidFill>
            <a:srgbClr val="20ADE5">
              <a:alpha val="35000"/>
            </a:srgb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schemeClr val="tx1"/>
              </a:solidFill>
            </a:endParaRPr>
          </a:p>
        </p:txBody>
      </p:sp>
      <p:sp>
        <p:nvSpPr>
          <p:cNvPr id="48" name="Rectangle 47"/>
          <p:cNvSpPr/>
          <p:nvPr/>
        </p:nvSpPr>
        <p:spPr>
          <a:xfrm>
            <a:off x="5078373" y="2618963"/>
            <a:ext cx="3594641" cy="906937"/>
          </a:xfrm>
          <a:prstGeom prst="rect">
            <a:avLst/>
          </a:prstGeom>
          <a:solidFill>
            <a:srgbClr val="B0CC2F">
              <a:alpha val="35000"/>
            </a:srgb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9" name="Rectangle 48"/>
          <p:cNvSpPr/>
          <p:nvPr/>
        </p:nvSpPr>
        <p:spPr>
          <a:xfrm>
            <a:off x="5078373" y="3556106"/>
            <a:ext cx="3594641" cy="906937"/>
          </a:xfrm>
          <a:prstGeom prst="rect">
            <a:avLst/>
          </a:prstGeom>
          <a:solidFill>
            <a:srgbClr val="20ADE5">
              <a:alpha val="35000"/>
            </a:srgbClr>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schemeClr val="tx1"/>
              </a:solidFill>
            </a:endParaRPr>
          </a:p>
        </p:txBody>
      </p:sp>
      <p:sp>
        <p:nvSpPr>
          <p:cNvPr id="50" name="Rectangle 49"/>
          <p:cNvSpPr/>
          <p:nvPr/>
        </p:nvSpPr>
        <p:spPr>
          <a:xfrm>
            <a:off x="5078373" y="4493249"/>
            <a:ext cx="3594641" cy="906937"/>
          </a:xfrm>
          <a:prstGeom prst="rect">
            <a:avLst/>
          </a:prstGeom>
          <a:solidFill>
            <a:srgbClr val="EAF2C4"/>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6" name="Rectangle 3"/>
          <p:cNvSpPr>
            <a:spLocks noChangeArrowheads="1"/>
          </p:cNvSpPr>
          <p:nvPr/>
        </p:nvSpPr>
        <p:spPr bwMode="auto">
          <a:xfrm>
            <a:off x="2927765" y="1747204"/>
            <a:ext cx="2176876" cy="639772"/>
          </a:xfrm>
          <a:prstGeom prst="rect">
            <a:avLst/>
          </a:prstGeom>
          <a:noFill/>
          <a:ln w="9525">
            <a:noFill/>
            <a:miter lim="800000"/>
            <a:headEnd/>
            <a:tailEnd/>
          </a:ln>
        </p:spPr>
        <p:txBody>
          <a:bodyPr lIns="0" tIns="0" rIns="0" bIns="0" anchor="ctr"/>
          <a:lstStyle/>
          <a:p>
            <a:pPr>
              <a:lnSpc>
                <a:spcPct val="95000"/>
              </a:lnSpc>
              <a:buClr>
                <a:srgbClr val="FF9900"/>
              </a:buClr>
              <a:buSzPct val="75000"/>
              <a:buFont typeface="Wingdings" pitchFamily="2" charset="2"/>
              <a:buNone/>
              <a:tabLst>
                <a:tab pos="684213" algn="l"/>
              </a:tabLst>
            </a:pPr>
            <a:r>
              <a:rPr lang="en-US" altLang="en-US" sz="3600" b="1" dirty="0">
                <a:ln w="18415" cmpd="sng">
                  <a:noFill/>
                  <a:prstDash val="solid"/>
                </a:ln>
              </a:rPr>
              <a:t>A+ </a:t>
            </a:r>
            <a:r>
              <a:rPr lang="en-US" altLang="en-US" sz="1600" dirty="0">
                <a:ln w="18415" cmpd="sng">
                  <a:noFill/>
                  <a:prstDash val="solid"/>
                </a:ln>
              </a:rPr>
              <a:t>(Superior)</a:t>
            </a:r>
          </a:p>
        </p:txBody>
      </p:sp>
      <p:sp>
        <p:nvSpPr>
          <p:cNvPr id="7" name="Rectangle 11"/>
          <p:cNvSpPr>
            <a:spLocks noChangeArrowheads="1"/>
          </p:cNvSpPr>
          <p:nvPr/>
        </p:nvSpPr>
        <p:spPr bwMode="auto">
          <a:xfrm>
            <a:off x="5299641" y="1869503"/>
            <a:ext cx="3234594" cy="536173"/>
          </a:xfrm>
          <a:prstGeom prst="rect">
            <a:avLst/>
          </a:prstGeom>
          <a:noFill/>
          <a:ln w="9525">
            <a:noFill/>
            <a:miter lim="800000"/>
            <a:headEnd/>
            <a:tailEnd/>
          </a:ln>
        </p:spPr>
        <p:txBody>
          <a:bodyPr wrap="square" lIns="90488" tIns="46038" rIns="90488" bIns="46038" anchor="ctr">
            <a:spAutoFit/>
          </a:bodyPr>
          <a:lstStyle/>
          <a:p>
            <a:pPr defTabSz="895350">
              <a:lnSpc>
                <a:spcPct val="90000"/>
              </a:lnSpc>
              <a:spcBef>
                <a:spcPts val="1200"/>
              </a:spcBef>
            </a:pPr>
            <a:r>
              <a:rPr lang="en-US" sz="1600" dirty="0"/>
              <a:t>A.M. Best’s A+ is the second-highest </a:t>
            </a:r>
            <a:br>
              <a:rPr lang="en-US" sz="1600" dirty="0"/>
            </a:br>
            <a:r>
              <a:rPr lang="en-US" sz="1600" dirty="0"/>
              <a:t>rating of 16 rankings.</a:t>
            </a:r>
            <a:endParaRPr lang="en-US" sz="500" dirty="0"/>
          </a:p>
        </p:txBody>
      </p:sp>
      <p:sp>
        <p:nvSpPr>
          <p:cNvPr id="8" name="Rectangle 2"/>
          <p:cNvSpPr>
            <a:spLocks noChangeArrowheads="1"/>
          </p:cNvSpPr>
          <p:nvPr/>
        </p:nvSpPr>
        <p:spPr bwMode="auto">
          <a:xfrm>
            <a:off x="2899634" y="2667979"/>
            <a:ext cx="2154801" cy="709265"/>
          </a:xfrm>
          <a:prstGeom prst="rect">
            <a:avLst/>
          </a:prstGeom>
          <a:noFill/>
          <a:ln w="9525">
            <a:noFill/>
            <a:miter lim="800000"/>
            <a:headEnd/>
            <a:tailEnd/>
          </a:ln>
        </p:spPr>
        <p:txBody>
          <a:bodyPr lIns="0" tIns="0" rIns="0" bIns="0" anchor="ctr"/>
          <a:lstStyle/>
          <a:p>
            <a:pPr>
              <a:lnSpc>
                <a:spcPct val="95000"/>
              </a:lnSpc>
              <a:buClr>
                <a:srgbClr val="FF9900"/>
              </a:buClr>
              <a:buSzPct val="75000"/>
              <a:buFont typeface="Wingdings" pitchFamily="2" charset="2"/>
              <a:buNone/>
              <a:tabLst>
                <a:tab pos="684213" algn="l"/>
              </a:tabLst>
            </a:pPr>
            <a:r>
              <a:rPr lang="en-US" altLang="en-US" sz="3600" b="1" dirty="0">
                <a:ln w="18415" cmpd="sng">
                  <a:noFill/>
                  <a:prstDash val="solid"/>
                </a:ln>
              </a:rPr>
              <a:t>AA- </a:t>
            </a:r>
            <a:r>
              <a:rPr lang="en-US" altLang="en-US" sz="1600" dirty="0">
                <a:ln w="18415" cmpd="sng">
                  <a:noFill/>
                  <a:prstDash val="solid"/>
                </a:ln>
              </a:rPr>
              <a:t>(Very Strong)</a:t>
            </a:r>
          </a:p>
        </p:txBody>
      </p:sp>
      <p:sp>
        <p:nvSpPr>
          <p:cNvPr id="9" name="Rectangle 11"/>
          <p:cNvSpPr>
            <a:spLocks noChangeArrowheads="1"/>
          </p:cNvSpPr>
          <p:nvPr/>
        </p:nvSpPr>
        <p:spPr bwMode="auto">
          <a:xfrm>
            <a:off x="5299640" y="2809907"/>
            <a:ext cx="3234594" cy="536173"/>
          </a:xfrm>
          <a:prstGeom prst="rect">
            <a:avLst/>
          </a:prstGeom>
          <a:noFill/>
          <a:ln w="9525">
            <a:noFill/>
            <a:miter lim="800000"/>
            <a:headEnd/>
            <a:tailEnd/>
          </a:ln>
        </p:spPr>
        <p:txBody>
          <a:bodyPr wrap="square" lIns="90488" tIns="46038" rIns="90488" bIns="46038" anchor="ctr">
            <a:spAutoFit/>
          </a:bodyPr>
          <a:lstStyle/>
          <a:p>
            <a:pPr defTabSz="895350">
              <a:lnSpc>
                <a:spcPct val="90000"/>
              </a:lnSpc>
              <a:spcBef>
                <a:spcPts val="1200"/>
              </a:spcBef>
            </a:pPr>
            <a:r>
              <a:rPr lang="en-US" sz="1600" dirty="0"/>
              <a:t>Fitch Ratings’ AA- is the fourth-highest rating of 21 rankings.</a:t>
            </a:r>
            <a:endParaRPr lang="en-US" sz="500" dirty="0"/>
          </a:p>
        </p:txBody>
      </p:sp>
      <p:sp>
        <p:nvSpPr>
          <p:cNvPr id="10" name="Rectangle 7"/>
          <p:cNvSpPr>
            <a:spLocks noChangeArrowheads="1"/>
          </p:cNvSpPr>
          <p:nvPr/>
        </p:nvSpPr>
        <p:spPr bwMode="auto">
          <a:xfrm>
            <a:off x="2890859" y="3629729"/>
            <a:ext cx="2154801" cy="584775"/>
          </a:xfrm>
          <a:prstGeom prst="rect">
            <a:avLst/>
          </a:prstGeom>
          <a:noFill/>
          <a:ln w="9525">
            <a:noFill/>
            <a:miter lim="800000"/>
            <a:headEnd/>
            <a:tailEnd/>
          </a:ln>
        </p:spPr>
        <p:txBody>
          <a:bodyPr wrap="square" lIns="0" tIns="0" rIns="0" bIns="0" anchor="ctr">
            <a:spAutoFit/>
          </a:bodyPr>
          <a:lstStyle/>
          <a:p>
            <a:pPr>
              <a:lnSpc>
                <a:spcPct val="95000"/>
              </a:lnSpc>
              <a:buClr>
                <a:srgbClr val="FF9900"/>
              </a:buClr>
              <a:buSzPct val="75000"/>
              <a:buFont typeface="Wingdings" pitchFamily="2" charset="2"/>
              <a:buNone/>
              <a:tabLst>
                <a:tab pos="684213" algn="l"/>
              </a:tabLst>
            </a:pPr>
            <a:r>
              <a:rPr lang="en-US" altLang="en-US" sz="3600" b="1" dirty="0">
                <a:ln w="18415" cmpd="sng">
                  <a:noFill/>
                  <a:prstDash val="solid"/>
                </a:ln>
              </a:rPr>
              <a:t>A1</a:t>
            </a:r>
            <a:r>
              <a:rPr lang="en-US" altLang="en-US" sz="4000" b="1" dirty="0">
                <a:ln w="18415" cmpd="sng">
                  <a:noFill/>
                  <a:prstDash val="solid"/>
                </a:ln>
              </a:rPr>
              <a:t> </a:t>
            </a:r>
            <a:r>
              <a:rPr lang="en-US" altLang="en-US" sz="1600" dirty="0">
                <a:ln w="18415" cmpd="sng">
                  <a:noFill/>
                  <a:prstDash val="solid"/>
                </a:ln>
              </a:rPr>
              <a:t>(Good)</a:t>
            </a:r>
          </a:p>
        </p:txBody>
      </p:sp>
      <p:sp>
        <p:nvSpPr>
          <p:cNvPr id="11" name="Rectangle 11"/>
          <p:cNvSpPr>
            <a:spLocks noChangeArrowheads="1"/>
          </p:cNvSpPr>
          <p:nvPr/>
        </p:nvSpPr>
        <p:spPr bwMode="auto">
          <a:xfrm>
            <a:off x="5299640" y="3747050"/>
            <a:ext cx="3234594" cy="536173"/>
          </a:xfrm>
          <a:prstGeom prst="rect">
            <a:avLst/>
          </a:prstGeom>
          <a:noFill/>
          <a:ln w="9525">
            <a:noFill/>
            <a:miter lim="800000"/>
            <a:headEnd/>
            <a:tailEnd/>
          </a:ln>
        </p:spPr>
        <p:txBody>
          <a:bodyPr wrap="square" lIns="90488" tIns="46038" rIns="90488" bIns="46038" anchor="ctr">
            <a:spAutoFit/>
          </a:bodyPr>
          <a:lstStyle/>
          <a:p>
            <a:pPr defTabSz="895350">
              <a:lnSpc>
                <a:spcPct val="90000"/>
              </a:lnSpc>
              <a:spcBef>
                <a:spcPts val="1200"/>
              </a:spcBef>
            </a:pPr>
            <a:r>
              <a:rPr lang="en-US" sz="1600" dirty="0"/>
              <a:t>Moody’s A1 is the fifth-highest rating </a:t>
            </a:r>
            <a:br>
              <a:rPr lang="en-US" sz="1600" dirty="0"/>
            </a:br>
            <a:r>
              <a:rPr lang="en-US" sz="1600" dirty="0"/>
              <a:t>of 21 rankings.</a:t>
            </a:r>
            <a:endParaRPr lang="en-US" sz="500" dirty="0"/>
          </a:p>
        </p:txBody>
      </p:sp>
      <p:sp>
        <p:nvSpPr>
          <p:cNvPr id="12" name="Rectangle 6"/>
          <p:cNvSpPr>
            <a:spLocks noChangeArrowheads="1"/>
          </p:cNvSpPr>
          <p:nvPr/>
        </p:nvSpPr>
        <p:spPr bwMode="auto">
          <a:xfrm>
            <a:off x="2894278" y="4582405"/>
            <a:ext cx="2143792" cy="584775"/>
          </a:xfrm>
          <a:prstGeom prst="rect">
            <a:avLst/>
          </a:prstGeom>
          <a:noFill/>
          <a:ln w="9525">
            <a:noFill/>
            <a:miter lim="800000"/>
            <a:headEnd/>
            <a:tailEnd/>
          </a:ln>
        </p:spPr>
        <p:txBody>
          <a:bodyPr wrap="square" lIns="0" tIns="0" rIns="0" bIns="0" anchor="ctr">
            <a:spAutoFit/>
          </a:bodyPr>
          <a:lstStyle/>
          <a:p>
            <a:pPr>
              <a:lnSpc>
                <a:spcPct val="95000"/>
              </a:lnSpc>
              <a:buClr>
                <a:srgbClr val="FF9900"/>
              </a:buClr>
              <a:buSzPct val="75000"/>
              <a:buFont typeface="Wingdings" pitchFamily="2" charset="2"/>
              <a:buNone/>
              <a:tabLst>
                <a:tab pos="684213" algn="l"/>
              </a:tabLst>
            </a:pPr>
            <a:r>
              <a:rPr lang="en-US" altLang="en-US" sz="3600" b="1" dirty="0">
                <a:ln w="18415" cmpd="sng">
                  <a:noFill/>
                  <a:prstDash val="solid"/>
                </a:ln>
              </a:rPr>
              <a:t>AA-</a:t>
            </a:r>
            <a:r>
              <a:rPr lang="en-US" altLang="en-US" sz="4000" dirty="0">
                <a:ln w="18415" cmpd="sng">
                  <a:noFill/>
                  <a:prstDash val="solid"/>
                </a:ln>
              </a:rPr>
              <a:t> </a:t>
            </a:r>
            <a:r>
              <a:rPr lang="en-US" altLang="en-US" sz="1600" dirty="0">
                <a:ln w="18415" cmpd="sng">
                  <a:noFill/>
                  <a:prstDash val="solid"/>
                </a:ln>
              </a:rPr>
              <a:t>(Very Strong)</a:t>
            </a:r>
          </a:p>
        </p:txBody>
      </p:sp>
      <p:sp>
        <p:nvSpPr>
          <p:cNvPr id="13" name="Rectangle 11"/>
          <p:cNvSpPr>
            <a:spLocks noChangeArrowheads="1"/>
          </p:cNvSpPr>
          <p:nvPr/>
        </p:nvSpPr>
        <p:spPr bwMode="auto">
          <a:xfrm>
            <a:off x="5299640" y="4678630"/>
            <a:ext cx="3234594" cy="536173"/>
          </a:xfrm>
          <a:prstGeom prst="rect">
            <a:avLst/>
          </a:prstGeom>
          <a:noFill/>
          <a:ln w="9525">
            <a:noFill/>
            <a:miter lim="800000"/>
            <a:headEnd/>
            <a:tailEnd/>
          </a:ln>
        </p:spPr>
        <p:txBody>
          <a:bodyPr wrap="square" lIns="90488" tIns="46038" rIns="90488" bIns="46038" anchor="ctr">
            <a:spAutoFit/>
          </a:bodyPr>
          <a:lstStyle/>
          <a:p>
            <a:pPr defTabSz="895350">
              <a:lnSpc>
                <a:spcPct val="90000"/>
              </a:lnSpc>
              <a:spcBef>
                <a:spcPts val="1200"/>
              </a:spcBef>
            </a:pPr>
            <a:r>
              <a:rPr lang="en-US" sz="1600" dirty="0"/>
              <a:t>Standard &amp; Poor’s AA- is the </a:t>
            </a:r>
            <a:br>
              <a:rPr lang="en-US" sz="1600" dirty="0"/>
            </a:br>
            <a:r>
              <a:rPr lang="en-US" sz="1600" dirty="0"/>
              <a:t>fourth-highest rating of 21 rankings.</a:t>
            </a:r>
            <a:endParaRPr lang="en-US" sz="500" dirty="0"/>
          </a:p>
        </p:txBody>
      </p:sp>
      <p:sp>
        <p:nvSpPr>
          <p:cNvPr id="18" name="Rectangle 17"/>
          <p:cNvSpPr/>
          <p:nvPr/>
        </p:nvSpPr>
        <p:spPr>
          <a:xfrm>
            <a:off x="439023" y="2618962"/>
            <a:ext cx="2180887" cy="923211"/>
          </a:xfrm>
          <a:prstGeom prst="rect">
            <a:avLst/>
          </a:prstGeom>
          <a:noFill/>
          <a:ln>
            <a:noFill/>
          </a:ln>
          <a:effectLst/>
          <a:scene3d>
            <a:camera prst="orthographicFront" fov="0">
              <a:rot lat="0" lon="0" rev="0"/>
            </a:camera>
            <a:lightRig rig="threePt" dir="t">
              <a:rot lat="0" lon="0" rev="1800000"/>
            </a:lightRig>
          </a:scene3d>
          <a:sp3d prstMaterial="matte"/>
        </p:spPr>
        <p:style>
          <a:lnRef idx="0">
            <a:schemeClr val="accent1"/>
          </a:lnRef>
          <a:fillRef idx="3">
            <a:schemeClr val="accent1"/>
          </a:fillRef>
          <a:effectRef idx="3">
            <a:schemeClr val="accent1"/>
          </a:effectRef>
          <a:fontRef idx="minor">
            <a:schemeClr val="lt1"/>
          </a:fontRef>
        </p:style>
        <p:txBody>
          <a:bodyPr anchor="ctr">
            <a:sp3d/>
          </a:bodyPr>
          <a:lstStyle/>
          <a:p>
            <a:pPr algn="ctr" fontAlgn="auto">
              <a:spcBef>
                <a:spcPts val="0"/>
              </a:spcBef>
              <a:spcAft>
                <a:spcPts val="0"/>
              </a:spcAft>
              <a:defRPr/>
            </a:pPr>
            <a:r>
              <a:rPr lang="en-US" b="1" dirty="0">
                <a:ln w="13500">
                  <a:noFill/>
                  <a:prstDash val="solid"/>
                </a:ln>
                <a:solidFill>
                  <a:schemeClr val="tx1"/>
                </a:solidFill>
                <a:effectLst/>
              </a:rPr>
              <a:t>Fitch Ratings</a:t>
            </a:r>
          </a:p>
        </p:txBody>
      </p:sp>
      <p:sp>
        <p:nvSpPr>
          <p:cNvPr id="19" name="Rectangle 18"/>
          <p:cNvSpPr/>
          <p:nvPr/>
        </p:nvSpPr>
        <p:spPr>
          <a:xfrm>
            <a:off x="439022" y="1673485"/>
            <a:ext cx="2180888" cy="906938"/>
          </a:xfrm>
          <a:prstGeom prst="rect">
            <a:avLst/>
          </a:prstGeom>
          <a:noFill/>
          <a:ln>
            <a:noFill/>
          </a:ln>
          <a:effectLst/>
          <a:scene3d>
            <a:camera prst="orthographicFront" fov="0">
              <a:rot lat="0" lon="0" rev="0"/>
            </a:camera>
            <a:lightRig rig="threePt" dir="t">
              <a:rot lat="0" lon="0" rev="1800000"/>
            </a:lightRig>
          </a:scene3d>
          <a:sp3d prstMaterial="matte"/>
        </p:spPr>
        <p:style>
          <a:lnRef idx="0">
            <a:schemeClr val="accent2"/>
          </a:lnRef>
          <a:fillRef idx="3">
            <a:schemeClr val="accent2"/>
          </a:fillRef>
          <a:effectRef idx="3">
            <a:schemeClr val="accent2"/>
          </a:effectRef>
          <a:fontRef idx="minor">
            <a:schemeClr val="lt1"/>
          </a:fontRef>
        </p:style>
        <p:txBody>
          <a:bodyPr anchor="ctr">
            <a:sp3d/>
          </a:bodyPr>
          <a:lstStyle/>
          <a:p>
            <a:pPr algn="ctr" fontAlgn="auto">
              <a:spcBef>
                <a:spcPts val="0"/>
              </a:spcBef>
              <a:spcAft>
                <a:spcPts val="0"/>
              </a:spcAft>
              <a:defRPr/>
            </a:pPr>
            <a:r>
              <a:rPr lang="en-US" b="1" dirty="0">
                <a:ln w="13500">
                  <a:noFill/>
                  <a:prstDash val="solid"/>
                </a:ln>
                <a:solidFill>
                  <a:schemeClr val="tx1"/>
                </a:solidFill>
                <a:effectLst/>
              </a:rPr>
              <a:t>A.M. Best</a:t>
            </a:r>
          </a:p>
        </p:txBody>
      </p:sp>
      <p:sp>
        <p:nvSpPr>
          <p:cNvPr id="20" name="Rectangle 19"/>
          <p:cNvSpPr/>
          <p:nvPr/>
        </p:nvSpPr>
        <p:spPr>
          <a:xfrm>
            <a:off x="439023" y="4497848"/>
            <a:ext cx="2180887" cy="902337"/>
          </a:xfrm>
          <a:prstGeom prst="rect">
            <a:avLst/>
          </a:prstGeom>
          <a:noFill/>
          <a:ln>
            <a:noFill/>
          </a:ln>
          <a:effectLst/>
          <a:scene3d>
            <a:camera prst="orthographicFront" fov="0">
              <a:rot lat="0" lon="0" rev="0"/>
            </a:camera>
            <a:lightRig rig="threePt" dir="t">
              <a:rot lat="0" lon="0" rev="1800000"/>
            </a:lightRig>
          </a:scene3d>
          <a:sp3d prstMaterial="matte"/>
        </p:spPr>
        <p:style>
          <a:lnRef idx="0">
            <a:schemeClr val="accent1"/>
          </a:lnRef>
          <a:fillRef idx="3">
            <a:schemeClr val="accent1"/>
          </a:fillRef>
          <a:effectRef idx="3">
            <a:schemeClr val="accent1"/>
          </a:effectRef>
          <a:fontRef idx="minor">
            <a:schemeClr val="lt1"/>
          </a:fontRef>
        </p:style>
        <p:txBody>
          <a:bodyPr anchor="ctr">
            <a:sp3d/>
          </a:bodyPr>
          <a:lstStyle/>
          <a:p>
            <a:pPr algn="ctr" fontAlgn="auto">
              <a:spcBef>
                <a:spcPts val="0"/>
              </a:spcBef>
              <a:spcAft>
                <a:spcPts val="0"/>
              </a:spcAft>
              <a:defRPr/>
            </a:pPr>
            <a:r>
              <a:rPr lang="en-US" b="1" dirty="0">
                <a:ln w="13500">
                  <a:noFill/>
                  <a:prstDash val="solid"/>
                </a:ln>
                <a:solidFill>
                  <a:schemeClr val="tx1"/>
                </a:solidFill>
              </a:rPr>
              <a:t>Standard &amp; Poor’s</a:t>
            </a:r>
          </a:p>
        </p:txBody>
      </p:sp>
      <p:sp>
        <p:nvSpPr>
          <p:cNvPr id="21" name="Rectangle 20"/>
          <p:cNvSpPr/>
          <p:nvPr/>
        </p:nvSpPr>
        <p:spPr>
          <a:xfrm>
            <a:off x="439023" y="3556106"/>
            <a:ext cx="2180887" cy="906937"/>
          </a:xfrm>
          <a:prstGeom prst="rect">
            <a:avLst/>
          </a:prstGeom>
          <a:noFill/>
          <a:ln>
            <a:noFill/>
          </a:ln>
          <a:effectLst/>
          <a:scene3d>
            <a:camera prst="orthographicFront" fov="0">
              <a:rot lat="0" lon="0" rev="0"/>
            </a:camera>
            <a:lightRig rig="threePt" dir="t">
              <a:rot lat="0" lon="0" rev="1800000"/>
            </a:lightRig>
          </a:scene3d>
          <a:sp3d prstMaterial="matte"/>
        </p:spPr>
        <p:style>
          <a:lnRef idx="0">
            <a:schemeClr val="accent2"/>
          </a:lnRef>
          <a:fillRef idx="3">
            <a:schemeClr val="accent2"/>
          </a:fillRef>
          <a:effectRef idx="3">
            <a:schemeClr val="accent2"/>
          </a:effectRef>
          <a:fontRef idx="minor">
            <a:schemeClr val="lt1"/>
          </a:fontRef>
        </p:style>
        <p:txBody>
          <a:bodyPr anchor="ctr">
            <a:sp3d/>
          </a:bodyPr>
          <a:lstStyle/>
          <a:p>
            <a:pPr algn="ctr" fontAlgn="auto">
              <a:spcBef>
                <a:spcPts val="0"/>
              </a:spcBef>
              <a:spcAft>
                <a:spcPts val="0"/>
              </a:spcAft>
              <a:defRPr/>
            </a:pPr>
            <a:r>
              <a:rPr lang="en-US" b="1" dirty="0">
                <a:ln w="13500">
                  <a:noFill/>
                  <a:prstDash val="solid"/>
                </a:ln>
                <a:solidFill>
                  <a:schemeClr val="tx1"/>
                </a:solidFill>
                <a:effectLst/>
              </a:rPr>
              <a:t>Moody’s</a:t>
            </a:r>
          </a:p>
        </p:txBody>
      </p:sp>
      <p:sp>
        <p:nvSpPr>
          <p:cNvPr id="23" name="Rectangle 16"/>
          <p:cNvSpPr>
            <a:spLocks noChangeArrowheads="1"/>
          </p:cNvSpPr>
          <p:nvPr/>
        </p:nvSpPr>
        <p:spPr bwMode="auto">
          <a:xfrm>
            <a:off x="342900" y="5713119"/>
            <a:ext cx="8330114" cy="400752"/>
          </a:xfrm>
          <a:prstGeom prst="rect">
            <a:avLst/>
          </a:prstGeom>
          <a:noFill/>
          <a:ln w="9525">
            <a:noFill/>
            <a:miter lim="800000"/>
            <a:headEnd/>
            <a:tailEnd/>
          </a:ln>
        </p:spPr>
        <p:txBody>
          <a:bodyPr wrap="square" lIns="90488" tIns="46038" rIns="90488" bIns="46038">
            <a:spAutoFit/>
          </a:bodyPr>
          <a:lstStyle/>
          <a:p>
            <a:r>
              <a:rPr lang="en-US" sz="1000" dirty="0"/>
              <a:t>Ratings are as of May 2020. For additional information about these ratings, visit our website. Ratings may change. These ratings reflect the claims-paying ability only and are not a guarantee of future performance.</a:t>
            </a:r>
          </a:p>
        </p:txBody>
      </p:sp>
      <p:sp>
        <p:nvSpPr>
          <p:cNvPr id="25" name="Title Placeholder 1"/>
          <p:cNvSpPr txBox="1">
            <a:spLocks/>
          </p:cNvSpPr>
          <p:nvPr/>
        </p:nvSpPr>
        <p:spPr>
          <a:xfrm>
            <a:off x="439022" y="345195"/>
            <a:ext cx="8630979" cy="10061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US" sz="3200" b="0" kern="1200" dirty="0">
                <a:solidFill>
                  <a:srgbClr val="3F3F3F"/>
                </a:solidFill>
                <a:effectLst/>
                <a:latin typeface="+mj-lt"/>
                <a:ea typeface="+mj-ea"/>
                <a:cs typeface="+mj-cs"/>
              </a:defRPr>
            </a:lvl1pPr>
            <a:extLst/>
          </a:lstStyle>
          <a:p>
            <a:r>
              <a:rPr lang="en-US" sz="3000" dirty="0"/>
              <a:t>Pacific Life Insurance Company and </a:t>
            </a:r>
          </a:p>
          <a:p>
            <a:r>
              <a:rPr lang="en-US" sz="3000" dirty="0"/>
              <a:t>Pacific Life &amp; Annuity Company’s Ratings</a:t>
            </a:r>
          </a:p>
          <a:p>
            <a:endParaRPr lang="en-US" sz="3000" dirty="0"/>
          </a:p>
        </p:txBody>
      </p:sp>
      <p:cxnSp>
        <p:nvCxnSpPr>
          <p:cNvPr id="30" name="Straight Connector 29"/>
          <p:cNvCxnSpPr/>
          <p:nvPr/>
        </p:nvCxnSpPr>
        <p:spPr>
          <a:xfrm>
            <a:off x="457200" y="1109062"/>
            <a:ext cx="8686800" cy="0"/>
          </a:xfrm>
          <a:prstGeom prst="line">
            <a:avLst/>
          </a:prstGeom>
          <a:ln w="19050">
            <a:solidFill>
              <a:srgbClr val="B0D23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Footer Placeholder 4"/>
          <p:cNvSpPr txBox="1">
            <a:spLocks/>
          </p:cNvSpPr>
          <p:nvPr/>
        </p:nvSpPr>
        <p:spPr>
          <a:xfrm>
            <a:off x="6929549" y="6479698"/>
            <a:ext cx="1357858" cy="378302"/>
          </a:xfrm>
          <a:prstGeom prst="rect">
            <a:avLst/>
          </a:prstGeom>
        </p:spPr>
        <p:txBody>
          <a:bodyPr vert="horz" lIns="45720" rIns="45720" bIns="0" rtlCol="0" anchor="ctr"/>
          <a:lstStyle>
            <a:defPPr>
              <a:defRPr lang="en-US"/>
            </a:defPPr>
            <a:lvl1pPr marL="0" algn="ctr" defTabSz="914400" rtl="0" eaLnBrk="1" latinLnBrk="0" hangingPunct="1">
              <a:defRPr kumimoji="0" sz="1200" b="1" kern="1200">
                <a:solidFill>
                  <a:schemeClr val="tx1"/>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pPr>
            <a:r>
              <a:rPr lang="en-US" sz="1000" b="0">
                <a:solidFill>
                  <a:schemeClr val="bg1"/>
                </a:solidFill>
              </a:rPr>
              <a:t>MUC0344-0719P</a:t>
            </a:r>
            <a:r>
              <a:rPr lang="en-US" sz="1000" b="0" dirty="0">
                <a:solidFill>
                  <a:schemeClr val="bg1"/>
                </a:solidFill>
              </a:rPr>
              <a:t>_RTG</a:t>
            </a:r>
            <a:endParaRPr lang="en-US" sz="1000" dirty="0">
              <a:solidFill>
                <a:schemeClr val="bg1"/>
              </a:solidFill>
            </a:endParaRPr>
          </a:p>
        </p:txBody>
      </p:sp>
    </p:spTree>
    <p:extLst>
      <p:ext uri="{BB962C8B-B14F-4D97-AF65-F5344CB8AC3E}">
        <p14:creationId xmlns:p14="http://schemas.microsoft.com/office/powerpoint/2010/main" val="335230118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82600" y="994986"/>
            <a:ext cx="8153400" cy="4660353"/>
          </a:xfrm>
        </p:spPr>
        <p:txBody>
          <a:bodyPr/>
          <a:lstStyle/>
          <a:p>
            <a:pPr marL="57150" indent="0">
              <a:buNone/>
            </a:pPr>
            <a:r>
              <a:rPr lang="en-US" b="1" dirty="0"/>
              <a:t>Offers:</a:t>
            </a:r>
          </a:p>
          <a:p>
            <a:r>
              <a:rPr lang="en-US" dirty="0"/>
              <a:t>Safety of principal</a:t>
            </a:r>
          </a:p>
          <a:p>
            <a:r>
              <a:rPr lang="en-US" dirty="0"/>
              <a:t>Tax deferral</a:t>
            </a:r>
          </a:p>
          <a:p>
            <a:r>
              <a:rPr lang="en-US" dirty="0"/>
              <a:t>Growth potential based on the performance of a market index without being invested in the market</a:t>
            </a:r>
          </a:p>
          <a:p>
            <a:r>
              <a:rPr lang="en-US" dirty="0"/>
              <a:t>Access to your money</a:t>
            </a:r>
          </a:p>
          <a:p>
            <a:pPr lvl="0"/>
            <a:r>
              <a:rPr lang="en-US" dirty="0"/>
              <a:t>Lifetime income</a:t>
            </a:r>
          </a:p>
          <a:p>
            <a:pPr lvl="0"/>
            <a:r>
              <a:rPr lang="en-US" dirty="0"/>
              <a:t>Death benefit for beneficiaries</a:t>
            </a:r>
          </a:p>
        </p:txBody>
      </p:sp>
      <p:sp>
        <p:nvSpPr>
          <p:cNvPr id="2" name="Title 1"/>
          <p:cNvSpPr>
            <a:spLocks noGrp="1"/>
          </p:cNvSpPr>
          <p:nvPr>
            <p:ph type="title"/>
          </p:nvPr>
        </p:nvSpPr>
        <p:spPr/>
        <p:txBody>
          <a:bodyPr/>
          <a:lstStyle/>
          <a:p>
            <a:r>
              <a:rPr lang="en-US" dirty="0"/>
              <a:t>WHAT IS A DEFERRED, FIXED INDEXED ANNUITY?</a:t>
            </a:r>
          </a:p>
        </p:txBody>
      </p:sp>
      <p:sp>
        <p:nvSpPr>
          <p:cNvPr id="10" name="TextBox 9"/>
          <p:cNvSpPr txBox="1"/>
          <p:nvPr/>
        </p:nvSpPr>
        <p:spPr>
          <a:xfrm>
            <a:off x="659504" y="5659021"/>
            <a:ext cx="7183729" cy="276999"/>
          </a:xfrm>
          <a:prstGeom prst="rect">
            <a:avLst/>
          </a:prstGeom>
          <a:noFill/>
        </p:spPr>
        <p:txBody>
          <a:bodyPr wrap="square" rtlCol="0">
            <a:spAutoFit/>
          </a:bodyPr>
          <a:lstStyle/>
          <a:p>
            <a:r>
              <a:rPr lang="en-US" sz="1200" dirty="0"/>
              <a:t>All guarantees are subject to the claims-paying ability and financial strength of the issuing insurance company.</a:t>
            </a:r>
          </a:p>
        </p:txBody>
      </p:sp>
    </p:spTree>
    <p:extLst>
      <p:ext uri="{BB962C8B-B14F-4D97-AF65-F5344CB8AC3E}">
        <p14:creationId xmlns:p14="http://schemas.microsoft.com/office/powerpoint/2010/main" val="2403605796"/>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POWER OF TAX DEFERRAL</a:t>
            </a:r>
          </a:p>
        </p:txBody>
      </p:sp>
      <p:sp>
        <p:nvSpPr>
          <p:cNvPr id="7" name="TextBox 6"/>
          <p:cNvSpPr txBox="1"/>
          <p:nvPr/>
        </p:nvSpPr>
        <p:spPr>
          <a:xfrm>
            <a:off x="165079" y="4896018"/>
            <a:ext cx="8813841" cy="1187248"/>
          </a:xfrm>
          <a:prstGeom prst="rect">
            <a:avLst/>
          </a:prstGeom>
          <a:noFill/>
        </p:spPr>
        <p:txBody>
          <a:bodyPr wrap="square" rtlCol="0">
            <a:spAutoFit/>
          </a:bodyPr>
          <a:lstStyle/>
          <a:p>
            <a:pPr>
              <a:lnSpc>
                <a:spcPct val="70000"/>
              </a:lnSpc>
              <a:spcBef>
                <a:spcPts val="600"/>
              </a:spcBef>
            </a:pPr>
            <a:r>
              <a:rPr lang="en-US" sz="1050" dirty="0"/>
              <a:t>Tax-deferral assumptions: Hypothetical example for illustrative purposes only. Assumes a nonqualified contract with a cost basis of $100,000. The full amount before taxes equals the purchase payments plus interest, $265,330. The amount withdrawn after taxes are paid is calculated by taking the full amount and subtracting the cost basis; it is then multiplied by 0.68 (32% ordinary income-tax rate) and adding back in the cost basis, for a total of $212,424 after taxes.</a:t>
            </a:r>
          </a:p>
          <a:p>
            <a:pPr>
              <a:lnSpc>
                <a:spcPct val="70000"/>
              </a:lnSpc>
              <a:spcBef>
                <a:spcPts val="600"/>
              </a:spcBef>
            </a:pPr>
            <a:r>
              <a:rPr lang="en-US" sz="1050" dirty="0"/>
              <a:t>Assumes a 32% ordinary income-tax rate, assessed yearly on the taxable investment and at period-end on the tax-deferred example. Actual tax rates may vary for different taxpayers and assets from those illustrated (for example, capital gains and qualified dividend income). Actual performance of your investment will also vary. Lower maximum tax rates on capital gains and dividends would make the investment return for the taxable investment more favorable, thereby reducing the difference in performance between the examples shown. Consider your personal investment time horizon and income-tax brackets, both current and anticipated, when making an investment decision. Hypothetical returns are not guaranteed and do not represent performance of any particular investment. If annuity charges were included (withdrawal charges or optional benefit fees), the tax-deferred performance would be significantly lower.</a:t>
            </a:r>
          </a:p>
        </p:txBody>
      </p:sp>
      <p:pic>
        <p:nvPicPr>
          <p:cNvPr id="5" name="Picture 4">
            <a:extLst>
              <a:ext uri="{FF2B5EF4-FFF2-40B4-BE49-F238E27FC236}">
                <a16:creationId xmlns:a16="http://schemas.microsoft.com/office/drawing/2014/main" id="{866E7945-4D59-44BB-863F-301BB9811FA2}"/>
              </a:ext>
            </a:extLst>
          </p:cNvPr>
          <p:cNvPicPr>
            <a:picLocks noChangeAspect="1"/>
          </p:cNvPicPr>
          <p:nvPr/>
        </p:nvPicPr>
        <p:blipFill rotWithShape="1">
          <a:blip r:embed="rId3"/>
          <a:srcRect t="7343" r="277" b="2718"/>
          <a:stretch/>
        </p:blipFill>
        <p:spPr>
          <a:xfrm>
            <a:off x="1096661" y="725874"/>
            <a:ext cx="6950676" cy="4034217"/>
          </a:xfrm>
          <a:prstGeom prst="rect">
            <a:avLst/>
          </a:prstGeom>
        </p:spPr>
      </p:pic>
    </p:spTree>
    <p:extLst>
      <p:ext uri="{BB962C8B-B14F-4D97-AF65-F5344CB8AC3E}">
        <p14:creationId xmlns:p14="http://schemas.microsoft.com/office/powerpoint/2010/main" val="107480242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POWER OF TAX DEFERRAL</a:t>
            </a:r>
          </a:p>
        </p:txBody>
      </p:sp>
      <p:sp>
        <p:nvSpPr>
          <p:cNvPr id="8" name="TextBox 7"/>
          <p:cNvSpPr txBox="1"/>
          <p:nvPr/>
        </p:nvSpPr>
        <p:spPr>
          <a:xfrm>
            <a:off x="330159" y="5045726"/>
            <a:ext cx="8648761" cy="1081386"/>
          </a:xfrm>
          <a:prstGeom prst="rect">
            <a:avLst/>
          </a:prstGeom>
          <a:noFill/>
        </p:spPr>
        <p:txBody>
          <a:bodyPr wrap="square" rtlCol="0">
            <a:spAutoFit/>
          </a:bodyPr>
          <a:lstStyle/>
          <a:p>
            <a:pPr>
              <a:lnSpc>
                <a:spcPct val="70000"/>
              </a:lnSpc>
              <a:spcBef>
                <a:spcPts val="600"/>
              </a:spcBef>
            </a:pPr>
            <a:r>
              <a:rPr lang="en-US" sz="1050" dirty="0"/>
              <a:t>Annuity withdrawals and other distributions of taxable amounts, including death benefit payouts, will be subject to ordinary income tax. For nonqualified contracts, an additional 3.8% federal tax may apply on net investment income. If withdrawals and other distributions are taken prior to age 59½, an additional 10% federal tax may apply. A withdrawal charge or a market value adjustment (MVA) also may apply. Withdrawals will reduce the contract value, the value of the death benefits, the Guaranteed Minimum Surrender Value, and also may reduce the value of any optional benefit.</a:t>
            </a:r>
          </a:p>
          <a:p>
            <a:pPr>
              <a:lnSpc>
                <a:spcPct val="70000"/>
              </a:lnSpc>
              <a:spcBef>
                <a:spcPts val="600"/>
              </a:spcBef>
            </a:pPr>
            <a:r>
              <a:rPr lang="en-US" sz="1050" dirty="0"/>
              <a:t>Under current law, a nonqualified annuity that is owned by an individual is generally entitled to tax deferral. IRAs and qualified plans—such as 401(k)s and 403(b)s—are already tax-deferred. Therefore, a deferred annuity should be used only to fund an IRA or qualified plan to benefit from the annuity’s features other than tax deferral. These include lifetime income, death benefit options, and the ability to transfer among investment options without sales or withdrawal charges.</a:t>
            </a:r>
          </a:p>
        </p:txBody>
      </p:sp>
      <p:pic>
        <p:nvPicPr>
          <p:cNvPr id="5" name="Picture 4">
            <a:extLst>
              <a:ext uri="{FF2B5EF4-FFF2-40B4-BE49-F238E27FC236}">
                <a16:creationId xmlns:a16="http://schemas.microsoft.com/office/drawing/2014/main" id="{80129016-B319-43ED-9A4F-299D86A608BA}"/>
              </a:ext>
            </a:extLst>
          </p:cNvPr>
          <p:cNvPicPr>
            <a:picLocks noChangeAspect="1"/>
          </p:cNvPicPr>
          <p:nvPr/>
        </p:nvPicPr>
        <p:blipFill rotWithShape="1">
          <a:blip r:embed="rId3"/>
          <a:srcRect t="7343" r="277" b="2718"/>
          <a:stretch/>
        </p:blipFill>
        <p:spPr>
          <a:xfrm>
            <a:off x="1096661" y="725874"/>
            <a:ext cx="6950676" cy="4034217"/>
          </a:xfrm>
          <a:prstGeom prst="rect">
            <a:avLst/>
          </a:prstGeom>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8186"/>
            <a:ext cx="8153400" cy="4660353"/>
          </a:xfrm>
        </p:spPr>
        <p:txBody>
          <a:bodyPr/>
          <a:lstStyle/>
          <a:p>
            <a:r>
              <a:rPr lang="en-US" sz="3200" dirty="0"/>
              <a:t>Money is not directly invested in the market</a:t>
            </a:r>
          </a:p>
          <a:p>
            <a:r>
              <a:rPr lang="en-US" sz="3200" dirty="0"/>
              <a:t>Never lose principal due to market performance</a:t>
            </a:r>
            <a:endParaRPr lang="en-US" sz="2800" dirty="0"/>
          </a:p>
          <a:p>
            <a:r>
              <a:rPr lang="en-US" sz="3200" dirty="0"/>
              <a:t>Lock in earned interest</a:t>
            </a:r>
          </a:p>
        </p:txBody>
      </p:sp>
      <p:sp>
        <p:nvSpPr>
          <p:cNvPr id="2" name="Title 1"/>
          <p:cNvSpPr>
            <a:spLocks noGrp="1"/>
          </p:cNvSpPr>
          <p:nvPr>
            <p:ph type="title"/>
          </p:nvPr>
        </p:nvSpPr>
        <p:spPr/>
        <p:txBody>
          <a:bodyPr/>
          <a:lstStyle/>
          <a:p>
            <a:r>
              <a:rPr lang="en-US" dirty="0"/>
              <a:t>SAFETY OF PRINCIPAL WITH </a:t>
            </a:r>
            <a:br>
              <a:rPr lang="en-US" dirty="0"/>
            </a:br>
            <a:r>
              <a:rPr lang="en-US" dirty="0"/>
              <a:t>GROWTH POTENTIAL</a:t>
            </a:r>
            <a:endParaRPr lang="en-US" sz="2400" dirty="0"/>
          </a:p>
        </p:txBody>
      </p:sp>
    </p:spTree>
    <p:extLst>
      <p:ext uri="{BB962C8B-B14F-4D97-AF65-F5344CB8AC3E}">
        <p14:creationId xmlns:p14="http://schemas.microsoft.com/office/powerpoint/2010/main" val="2002032179"/>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82600" y="994986"/>
            <a:ext cx="8153400" cy="4660353"/>
          </a:xfrm>
        </p:spPr>
        <p:txBody>
          <a:bodyPr/>
          <a:lstStyle/>
          <a:p>
            <a:r>
              <a:rPr lang="en-US" dirty="0"/>
              <a:t>Choice of withdrawal charge periods</a:t>
            </a:r>
          </a:p>
          <a:p>
            <a:r>
              <a:rPr lang="en-US" dirty="0"/>
              <a:t>Choice of Interest-Crediting Options</a:t>
            </a:r>
          </a:p>
          <a:p>
            <a:r>
              <a:rPr lang="en-US" dirty="0"/>
              <a:t>Optional death benefit</a:t>
            </a:r>
          </a:p>
        </p:txBody>
      </p:sp>
      <p:sp>
        <p:nvSpPr>
          <p:cNvPr id="2" name="Title 1"/>
          <p:cNvSpPr>
            <a:spLocks noGrp="1"/>
          </p:cNvSpPr>
          <p:nvPr>
            <p:ph type="title"/>
          </p:nvPr>
        </p:nvSpPr>
        <p:spPr>
          <a:prstGeom prst="rect">
            <a:avLst/>
          </a:prstGeom>
        </p:spPr>
        <p:txBody>
          <a:bodyPr/>
          <a:lstStyle/>
          <a:p>
            <a:r>
              <a:rPr lang="en-US" dirty="0"/>
              <a:t>PACIFIC INDEX EDGE</a:t>
            </a:r>
          </a:p>
        </p:txBody>
      </p:sp>
      <p:sp>
        <p:nvSpPr>
          <p:cNvPr id="4" name="Rectangle 16"/>
          <p:cNvSpPr>
            <a:spLocks noChangeArrowheads="1"/>
          </p:cNvSpPr>
          <p:nvPr/>
        </p:nvSpPr>
        <p:spPr bwMode="auto">
          <a:xfrm>
            <a:off x="533400" y="5760243"/>
            <a:ext cx="7708900" cy="259175"/>
          </a:xfrm>
          <a:prstGeom prst="rect">
            <a:avLst/>
          </a:prstGeom>
          <a:noFill/>
          <a:ln w="9525">
            <a:noFill/>
            <a:miter lim="800000"/>
            <a:headEnd/>
            <a:tailEnd/>
          </a:ln>
        </p:spPr>
        <p:txBody>
          <a:bodyPr wrap="square" lIns="90488" tIns="46038" rIns="90488" bIns="46038">
            <a:spAutoFit/>
          </a:bodyPr>
          <a:lstStyle/>
          <a:p>
            <a:pPr>
              <a:lnSpc>
                <a:spcPct val="90000"/>
              </a:lnSpc>
            </a:pPr>
            <a:r>
              <a:rPr lang="en-US" sz="1200" dirty="0"/>
              <a:t>Optional benefits are available for an additional cost. </a:t>
            </a:r>
            <a:endParaRPr lang="en-US" sz="1400" dirty="0"/>
          </a:p>
        </p:txBody>
      </p:sp>
    </p:spTree>
    <p:extLst>
      <p:ext uri="{BB962C8B-B14F-4D97-AF65-F5344CB8AC3E}">
        <p14:creationId xmlns:p14="http://schemas.microsoft.com/office/powerpoint/2010/main" val="2144599060"/>
      </p:ext>
    </p:extLst>
  </p:cSld>
  <p:clrMapOvr>
    <a:masterClrMapping/>
  </p:clrMapOvr>
  <p:transition>
    <p:wipe dir="r"/>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haletail Template 2010">
  <a:themeElements>
    <a:clrScheme name="FA/VA Colors">
      <a:dk1>
        <a:sysClr val="windowText" lastClr="000000"/>
      </a:dk1>
      <a:lt1>
        <a:sysClr val="window" lastClr="FFFFFF"/>
      </a:lt1>
      <a:dk2>
        <a:srgbClr val="548BB7"/>
      </a:dk2>
      <a:lt2>
        <a:srgbClr val="BFBFBF"/>
      </a:lt2>
      <a:accent1>
        <a:srgbClr val="03519E"/>
      </a:accent1>
      <a:accent2>
        <a:srgbClr val="B0CC2F"/>
      </a:accent2>
      <a:accent3>
        <a:srgbClr val="43AEDF"/>
      </a:accent3>
      <a:accent4>
        <a:srgbClr val="C7E6F5"/>
      </a:accent4>
      <a:accent5>
        <a:srgbClr val="E9F5FB"/>
      </a:accent5>
      <a:accent6>
        <a:srgbClr val="A6A6A6"/>
      </a:accent6>
      <a:hlink>
        <a:srgbClr val="03519E"/>
      </a:hlink>
      <a:folHlink>
        <a:srgbClr val="43AED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solidFill>
          <a:srgbClr val="00539F"/>
        </a:solidFill>
        <a:ln w="3175" cmpd="sng">
          <a:solidFill>
            <a:srgbClr val="00539F"/>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cap="sq">
          <a:solidFill>
            <a:srgbClr val="AFCC2D"/>
          </a:solidFill>
          <a:miter lim="800000"/>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Whaletail Template 2010</Template>
  <TotalTime>15640</TotalTime>
  <Words>5466</Words>
  <Application>Microsoft Office PowerPoint</Application>
  <PresentationFormat>On-screen Show (4:3)</PresentationFormat>
  <Paragraphs>316</Paragraphs>
  <Slides>25</Slides>
  <Notes>25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Arial Narrow</vt:lpstr>
      <vt:lpstr>Calibri</vt:lpstr>
      <vt:lpstr>Calibri Light</vt:lpstr>
      <vt:lpstr>Minion Pro</vt:lpstr>
      <vt:lpstr>Times New Roman</vt:lpstr>
      <vt:lpstr>Wingdings</vt:lpstr>
      <vt:lpstr>Wingdings 2</vt:lpstr>
      <vt:lpstr>Wingdings 3</vt:lpstr>
      <vt:lpstr>Whaletail Template 2010</vt:lpstr>
      <vt:lpstr>PACIFIC INDEX EDGE</vt:lpstr>
      <vt:lpstr>PowerPoint Presentation</vt:lpstr>
      <vt:lpstr>WHY PACIFIC LIFE</vt:lpstr>
      <vt:lpstr>PowerPoint Presentation</vt:lpstr>
      <vt:lpstr>WHAT IS A DEFERRED, FIXED INDEXED ANNUITY?</vt:lpstr>
      <vt:lpstr>THE POWER OF TAX DEFERRAL</vt:lpstr>
      <vt:lpstr>THE POWER OF TAX DEFERRAL</vt:lpstr>
      <vt:lpstr>SAFETY OF PRINCIPAL WITH  GROWTH POTENTIAL</vt:lpstr>
      <vt:lpstr>PACIFIC INDEX EDGE</vt:lpstr>
      <vt:lpstr>DETERMINE HOW TO EARN INTEREST Interest-Crediting Options </vt:lpstr>
      <vt:lpstr>INTEREST-CREDITING METHODS</vt:lpstr>
      <vt:lpstr>INTEREST-CREDITING METHODS</vt:lpstr>
      <vt:lpstr>INTEREST-CREDITING METHODS</vt:lpstr>
      <vt:lpstr>INTEREST-CREDITING METHODS</vt:lpstr>
      <vt:lpstr>INTEREST-CREDITING METHODS</vt:lpstr>
      <vt:lpstr>BlackRock Endura® Index</vt:lpstr>
      <vt:lpstr>IS THERE A “BEST” INDEX-LINKED OPTION?</vt:lpstr>
      <vt:lpstr>GUARANTEED MINIMUM SURRENDER VALUE  (GMSV)</vt:lpstr>
      <vt:lpstr>ACCESS TO MONEY</vt:lpstr>
      <vt:lpstr>DEATH BENEFIT FOR BENEFICIARIES Plan Ahead for the Unexpected</vt:lpstr>
      <vt:lpstr>OPTIONAL DEATH BENEFIT</vt:lpstr>
      <vt:lpstr>GETTING STARTED</vt:lpstr>
      <vt:lpstr>PACIFIC INDEX EDGE</vt:lpstr>
      <vt:lpstr>PowerPoint Presentation</vt:lpstr>
      <vt:lpstr>PowerPoint Presentation</vt:lpstr>
    </vt:vector>
  </TitlesOfParts>
  <Company>Pacific Life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lbynum</dc:creator>
  <cp:lastModifiedBy>Hamada, Lauren</cp:lastModifiedBy>
  <cp:revision>1889</cp:revision>
  <cp:lastPrinted>2019-12-13T01:15:08Z</cp:lastPrinted>
  <dcterms:created xsi:type="dcterms:W3CDTF">2011-09-28T22:33:49Z</dcterms:created>
  <dcterms:modified xsi:type="dcterms:W3CDTF">2020-04-17T20:58:59Z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Pacific Index Choice_BD_E24290-11A_110211</vt:lpwstr>
  </property>
  <property fmtid="{D5CDD505-2E9C-101B-9397-08002B2CF9AE}" pid="4" name="ArticulateGUID">
    <vt:lpwstr>74618294-938C-4D61-8BF7-B1AA9FE61344</vt:lpwstr>
  </property>
  <property fmtid="{D5CDD505-2E9C-101B-9397-08002B2CF9AE}" pid="5" name="ArticulateProjectFull">
    <vt:lpwstr>X:\Communi\Communications\Presentations\2.WorkInProgress\Fixed Annuities\2012\Pacific Index Choice Client\Pacific Index Choice_Client_E24310-12A_081312.ppta</vt:lpwstr>
  </property>
</Properties>
</file>