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Lst>
  <p:notesMasterIdLst>
    <p:notesMasterId r:id="rId44"/>
  </p:notesMasterIdLst>
  <p:handoutMasterIdLst>
    <p:handoutMasterId r:id="rId45"/>
  </p:handoutMasterIdLst>
  <p:sldIdLst>
    <p:sldId id="390" r:id="rId3"/>
    <p:sldId id="381" r:id="rId4"/>
    <p:sldId id="370" r:id="rId5"/>
    <p:sldId id="344" r:id="rId6"/>
    <p:sldId id="345" r:id="rId7"/>
    <p:sldId id="363" r:id="rId8"/>
    <p:sldId id="346" r:id="rId9"/>
    <p:sldId id="348" r:id="rId10"/>
    <p:sldId id="379" r:id="rId11"/>
    <p:sldId id="347" r:id="rId12"/>
    <p:sldId id="374" r:id="rId13"/>
    <p:sldId id="386" r:id="rId14"/>
    <p:sldId id="350" r:id="rId15"/>
    <p:sldId id="365" r:id="rId16"/>
    <p:sldId id="366" r:id="rId17"/>
    <p:sldId id="352" r:id="rId18"/>
    <p:sldId id="387" r:id="rId19"/>
    <p:sldId id="354" r:id="rId20"/>
    <p:sldId id="353" r:id="rId21"/>
    <p:sldId id="372" r:id="rId22"/>
    <p:sldId id="351" r:id="rId23"/>
    <p:sldId id="355" r:id="rId24"/>
    <p:sldId id="356" r:id="rId25"/>
    <p:sldId id="357" r:id="rId26"/>
    <p:sldId id="285" r:id="rId27"/>
    <p:sldId id="375" r:id="rId28"/>
    <p:sldId id="376" r:id="rId29"/>
    <p:sldId id="358" r:id="rId30"/>
    <p:sldId id="359" r:id="rId31"/>
    <p:sldId id="360" r:id="rId32"/>
    <p:sldId id="388" r:id="rId33"/>
    <p:sldId id="377" r:id="rId34"/>
    <p:sldId id="362" r:id="rId35"/>
    <p:sldId id="364" r:id="rId36"/>
    <p:sldId id="373" r:id="rId37"/>
    <p:sldId id="378" r:id="rId38"/>
    <p:sldId id="367" r:id="rId39"/>
    <p:sldId id="368" r:id="rId40"/>
    <p:sldId id="385" r:id="rId41"/>
    <p:sldId id="383" r:id="rId42"/>
    <p:sldId id="382" r:id="rId43"/>
  </p:sldIdLst>
  <p:sldSz cx="9144000" cy="6858000" type="screen4x3"/>
  <p:notesSz cx="7315200" cy="96012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8">
          <p15:clr>
            <a:srgbClr val="A4A3A4"/>
          </p15:clr>
        </p15:guide>
        <p15:guide id="2" orient="horz" pos="3196">
          <p15:clr>
            <a:srgbClr val="A4A3A4"/>
          </p15:clr>
        </p15:guide>
        <p15:guide id="3" orient="horz" pos="2168">
          <p15:clr>
            <a:srgbClr val="A4A3A4"/>
          </p15:clr>
        </p15:guide>
        <p15:guide id="4" orient="horz" pos="3517">
          <p15:clr>
            <a:srgbClr val="A4A3A4"/>
          </p15:clr>
        </p15:guide>
        <p15:guide id="5" orient="horz" pos="1342">
          <p15:clr>
            <a:srgbClr val="A4A3A4"/>
          </p15:clr>
        </p15:guide>
        <p15:guide id="6" orient="horz" pos="3123">
          <p15:clr>
            <a:srgbClr val="A4A3A4"/>
          </p15:clr>
        </p15:guide>
        <p15:guide id="7" orient="horz" pos="966">
          <p15:clr>
            <a:srgbClr val="A4A3A4"/>
          </p15:clr>
        </p15:guide>
        <p15:guide id="8" pos="2881">
          <p15:clr>
            <a:srgbClr val="A4A3A4"/>
          </p15:clr>
        </p15:guide>
        <p15:guide id="9" pos="4491">
          <p15:clr>
            <a:srgbClr val="A4A3A4"/>
          </p15:clr>
        </p15:guide>
        <p15:guide id="10" pos="5385">
          <p15:clr>
            <a:srgbClr val="A4A3A4"/>
          </p15:clr>
        </p15:guide>
        <p15:guide id="11" pos="373">
          <p15:clr>
            <a:srgbClr val="A4A3A4"/>
          </p15:clr>
        </p15:guide>
        <p15:guide id="12" pos="1267">
          <p15:clr>
            <a:srgbClr val="A4A3A4"/>
          </p15:clr>
        </p15:guide>
        <p15:guide id="13" pos="5606">
          <p15:clr>
            <a:srgbClr val="A4A3A4"/>
          </p15:clr>
        </p15:guide>
        <p15:guide id="14" pos="16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oforth" initials="CG" lastIdx="2" clrIdx="0"/>
  <p:cmAuthor id="1" name="cariston" initials="CA" lastIdx="1" clrIdx="1"/>
  <p:cmAuthor id="2" name="Austin, Annalisa" initials="AA" lastIdx="5" clrIdx="2">
    <p:extLst>
      <p:ext uri="{19B8F6BF-5375-455C-9EA6-DF929625EA0E}">
        <p15:presenceInfo xmlns:p15="http://schemas.microsoft.com/office/powerpoint/2012/main" userId="S::Annalisa.Austin@PacificLife.com::3715943d-bf6f-4dd1-aef2-55d67246c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EAD"/>
    <a:srgbClr val="456CB4"/>
    <a:srgbClr val="A3C82E"/>
    <a:srgbClr val="EAF2C4"/>
    <a:srgbClr val="21ADE4"/>
    <a:srgbClr val="DEE5F2"/>
    <a:srgbClr val="E9EEF3"/>
    <a:srgbClr val="BAD857"/>
    <a:srgbClr val="E1F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1" autoAdjust="0"/>
    <p:restoredTop sz="75319" autoAdjust="0"/>
  </p:normalViewPr>
  <p:slideViewPr>
    <p:cSldViewPr snapToGrid="0" showGuides="1">
      <p:cViewPr varScale="1">
        <p:scale>
          <a:sx n="90" d="100"/>
          <a:sy n="90" d="100"/>
        </p:scale>
        <p:origin x="378" y="66"/>
      </p:cViewPr>
      <p:guideLst>
        <p:guide orient="horz" pos="1788"/>
        <p:guide orient="horz" pos="3196"/>
        <p:guide orient="horz" pos="2168"/>
        <p:guide orient="horz" pos="3517"/>
        <p:guide orient="horz" pos="1342"/>
        <p:guide orient="horz" pos="3123"/>
        <p:guide orient="horz" pos="966"/>
        <p:guide pos="2881"/>
        <p:guide pos="4491"/>
        <p:guide pos="5385"/>
        <p:guide pos="373"/>
        <p:guide pos="1267"/>
        <p:guide pos="5606"/>
        <p:guide pos="165"/>
      </p:guideLst>
    </p:cSldViewPr>
  </p:slideViewPr>
  <p:notesTextViewPr>
    <p:cViewPr>
      <p:scale>
        <a:sx n="100" d="100"/>
        <a:sy n="100" d="100"/>
      </p:scale>
      <p:origin x="0" y="0"/>
    </p:cViewPr>
  </p:notesTextViewPr>
  <p:sorterViewPr>
    <p:cViewPr varScale="1">
      <p:scale>
        <a:sx n="1" d="1"/>
        <a:sy n="1" d="1"/>
      </p:scale>
      <p:origin x="0" y="-864"/>
    </p:cViewPr>
  </p:sorterViewPr>
  <p:notesViewPr>
    <p:cSldViewPr snapToGrid="0" showGuides="1">
      <p:cViewPr varScale="1">
        <p:scale>
          <a:sx n="83" d="100"/>
          <a:sy n="83" d="100"/>
        </p:scale>
        <p:origin x="197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3006C-3686-47AB-A97D-B61DA39DED1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99670BC-95DE-4E0A-BFD3-AC5AE0BBBF40}">
      <dgm:prSet phldrT="[Text]" custT="1"/>
      <dgm:spPr>
        <a:solidFill>
          <a:schemeClr val="accent6"/>
        </a:solidFill>
        <a:ln>
          <a:noFill/>
        </a:ln>
      </dgm:spPr>
      <dgm:t>
        <a:bodyPr/>
        <a:lstStyle/>
        <a:p>
          <a:r>
            <a:rPr lang="en-US" sz="2800" dirty="0">
              <a:solidFill>
                <a:schemeClr val="tx1"/>
              </a:solidFill>
            </a:rPr>
            <a:t>When to enroll?</a:t>
          </a:r>
        </a:p>
      </dgm:t>
    </dgm:pt>
    <dgm:pt modelId="{554BF056-A490-45AD-BAF8-20FC14BFDF98}" type="parTrans" cxnId="{4D4489A2-B3FE-4CDE-90CD-B3235BC6081E}">
      <dgm:prSet/>
      <dgm:spPr/>
      <dgm:t>
        <a:bodyPr/>
        <a:lstStyle/>
        <a:p>
          <a:endParaRPr lang="en-US">
            <a:solidFill>
              <a:schemeClr val="tx1"/>
            </a:solidFill>
          </a:endParaRPr>
        </a:p>
      </dgm:t>
    </dgm:pt>
    <dgm:pt modelId="{9243DED6-474C-4250-AFE8-C5E4E4A2F58F}" type="sibTrans" cxnId="{4D4489A2-B3FE-4CDE-90CD-B3235BC6081E}">
      <dgm:prSet/>
      <dgm:spPr/>
      <dgm:t>
        <a:bodyPr/>
        <a:lstStyle/>
        <a:p>
          <a:endParaRPr lang="en-US">
            <a:solidFill>
              <a:schemeClr val="tx1"/>
            </a:solidFill>
          </a:endParaRPr>
        </a:p>
      </dgm:t>
    </dgm:pt>
    <dgm:pt modelId="{C934EE1C-FFBE-4A93-BD46-340A17763ED1}">
      <dgm:prSet phldrT="[Text]" custT="1"/>
      <dgm:spPr>
        <a:ln>
          <a:noFill/>
        </a:ln>
      </dgm:spPr>
      <dgm:t>
        <a:bodyPr/>
        <a:lstStyle/>
        <a:p>
          <a:r>
            <a:rPr lang="en-US" sz="2800" dirty="0">
              <a:solidFill>
                <a:schemeClr val="tx1"/>
              </a:solidFill>
            </a:rPr>
            <a:t>What are the enrollment options?</a:t>
          </a:r>
        </a:p>
      </dgm:t>
    </dgm:pt>
    <dgm:pt modelId="{F2120E84-4D9E-4A46-9198-F01E802C550C}" type="parTrans" cxnId="{7A704EA8-1224-4268-A44E-A46B8F31C698}">
      <dgm:prSet/>
      <dgm:spPr/>
      <dgm:t>
        <a:bodyPr/>
        <a:lstStyle/>
        <a:p>
          <a:endParaRPr lang="en-US">
            <a:solidFill>
              <a:schemeClr val="tx1"/>
            </a:solidFill>
          </a:endParaRPr>
        </a:p>
      </dgm:t>
    </dgm:pt>
    <dgm:pt modelId="{DFBCD5A4-CAF6-4F10-99DA-2C6F69227D4E}" type="sibTrans" cxnId="{7A704EA8-1224-4268-A44E-A46B8F31C698}">
      <dgm:prSet/>
      <dgm:spPr/>
      <dgm:t>
        <a:bodyPr/>
        <a:lstStyle/>
        <a:p>
          <a:endParaRPr lang="en-US">
            <a:solidFill>
              <a:schemeClr val="tx1"/>
            </a:solidFill>
          </a:endParaRPr>
        </a:p>
      </dgm:t>
    </dgm:pt>
    <dgm:pt modelId="{E914DD85-010F-4C53-8B3E-91B23800784E}">
      <dgm:prSet phldrT="[Text]" custT="1"/>
      <dgm:spPr>
        <a:ln>
          <a:noFill/>
        </a:ln>
      </dgm:spPr>
      <dgm:t>
        <a:bodyPr/>
        <a:lstStyle/>
        <a:p>
          <a:r>
            <a:rPr lang="en-US" sz="2800" dirty="0">
              <a:solidFill>
                <a:schemeClr val="tx1"/>
              </a:solidFill>
            </a:rPr>
            <a:t>How much is this going to cost me?</a:t>
          </a:r>
        </a:p>
      </dgm:t>
    </dgm:pt>
    <dgm:pt modelId="{E0BBF17B-8EAB-4B80-834E-CFE4A04064E7}" type="parTrans" cxnId="{66F37239-CB16-4F46-97C1-D869B7A0271F}">
      <dgm:prSet/>
      <dgm:spPr/>
      <dgm:t>
        <a:bodyPr/>
        <a:lstStyle/>
        <a:p>
          <a:endParaRPr lang="en-US">
            <a:solidFill>
              <a:schemeClr val="tx1"/>
            </a:solidFill>
          </a:endParaRPr>
        </a:p>
      </dgm:t>
    </dgm:pt>
    <dgm:pt modelId="{8F392CF8-CD16-4000-9EDD-DF3F15A45198}" type="sibTrans" cxnId="{66F37239-CB16-4F46-97C1-D869B7A0271F}">
      <dgm:prSet/>
      <dgm:spPr/>
      <dgm:t>
        <a:bodyPr/>
        <a:lstStyle/>
        <a:p>
          <a:endParaRPr lang="en-US">
            <a:solidFill>
              <a:schemeClr val="tx1"/>
            </a:solidFill>
          </a:endParaRPr>
        </a:p>
      </dgm:t>
    </dgm:pt>
    <dgm:pt modelId="{C4C45C82-18DF-4A4A-A6C0-A020DA6BFB3A}" type="pres">
      <dgm:prSet presAssocID="{BE33006C-3686-47AB-A97D-B61DA39DED19}" presName="linear" presStyleCnt="0">
        <dgm:presLayoutVars>
          <dgm:dir/>
          <dgm:animLvl val="lvl"/>
          <dgm:resizeHandles val="exact"/>
        </dgm:presLayoutVars>
      </dgm:prSet>
      <dgm:spPr/>
    </dgm:pt>
    <dgm:pt modelId="{2E6AFBF4-7771-4CBD-BA08-6B48D473E934}" type="pres">
      <dgm:prSet presAssocID="{799670BC-95DE-4E0A-BFD3-AC5AE0BBBF40}" presName="parentLin" presStyleCnt="0"/>
      <dgm:spPr/>
    </dgm:pt>
    <dgm:pt modelId="{CC337906-574F-4089-A31F-08C843D94C5C}" type="pres">
      <dgm:prSet presAssocID="{799670BC-95DE-4E0A-BFD3-AC5AE0BBBF40}" presName="parentLeftMargin" presStyleLbl="node1" presStyleIdx="0" presStyleCnt="3"/>
      <dgm:spPr/>
    </dgm:pt>
    <dgm:pt modelId="{F5EB110D-296A-43B7-B2DB-DA7CD2822104}" type="pres">
      <dgm:prSet presAssocID="{799670BC-95DE-4E0A-BFD3-AC5AE0BBBF40}" presName="parentText" presStyleLbl="node1" presStyleIdx="0" presStyleCnt="3">
        <dgm:presLayoutVars>
          <dgm:chMax val="0"/>
          <dgm:bulletEnabled val="1"/>
        </dgm:presLayoutVars>
      </dgm:prSet>
      <dgm:spPr/>
    </dgm:pt>
    <dgm:pt modelId="{960D5668-CC7E-4C37-9E5A-0F5871F67821}" type="pres">
      <dgm:prSet presAssocID="{799670BC-95DE-4E0A-BFD3-AC5AE0BBBF40}" presName="negativeSpace" presStyleCnt="0"/>
      <dgm:spPr/>
    </dgm:pt>
    <dgm:pt modelId="{566A0E10-527B-4F08-A8A3-844E2C7B6D32}" type="pres">
      <dgm:prSet presAssocID="{799670BC-95DE-4E0A-BFD3-AC5AE0BBBF40}" presName="childText" presStyleLbl="conFgAcc1" presStyleIdx="0" presStyleCnt="3">
        <dgm:presLayoutVars>
          <dgm:bulletEnabled val="1"/>
        </dgm:presLayoutVars>
      </dgm:prSet>
      <dgm:spPr>
        <a:noFill/>
        <a:ln>
          <a:solidFill>
            <a:schemeClr val="accent6"/>
          </a:solidFill>
        </a:ln>
      </dgm:spPr>
    </dgm:pt>
    <dgm:pt modelId="{BFC4E0B4-9533-4F67-8BEC-CEE366678D31}" type="pres">
      <dgm:prSet presAssocID="{9243DED6-474C-4250-AFE8-C5E4E4A2F58F}" presName="spaceBetweenRectangles" presStyleCnt="0"/>
      <dgm:spPr/>
    </dgm:pt>
    <dgm:pt modelId="{A3CD8933-A8AC-4E07-A6B9-57AA7A4E80F1}" type="pres">
      <dgm:prSet presAssocID="{C934EE1C-FFBE-4A93-BD46-340A17763ED1}" presName="parentLin" presStyleCnt="0"/>
      <dgm:spPr/>
    </dgm:pt>
    <dgm:pt modelId="{6E0AAC54-AFCA-44DC-8A20-6B5B8F02D571}" type="pres">
      <dgm:prSet presAssocID="{C934EE1C-FFBE-4A93-BD46-340A17763ED1}" presName="parentLeftMargin" presStyleLbl="node1" presStyleIdx="0" presStyleCnt="3"/>
      <dgm:spPr/>
    </dgm:pt>
    <dgm:pt modelId="{C62991F5-ADC9-4AD8-976F-A342AADFE2CA}" type="pres">
      <dgm:prSet presAssocID="{C934EE1C-FFBE-4A93-BD46-340A17763ED1}" presName="parentText" presStyleLbl="node1" presStyleIdx="1" presStyleCnt="3">
        <dgm:presLayoutVars>
          <dgm:chMax val="0"/>
          <dgm:bulletEnabled val="1"/>
        </dgm:presLayoutVars>
      </dgm:prSet>
      <dgm:spPr/>
    </dgm:pt>
    <dgm:pt modelId="{BE8F5B7D-D4F6-48D8-B3EF-15330315FF7E}" type="pres">
      <dgm:prSet presAssocID="{C934EE1C-FFBE-4A93-BD46-340A17763ED1}" presName="negativeSpace" presStyleCnt="0"/>
      <dgm:spPr/>
    </dgm:pt>
    <dgm:pt modelId="{B789EBEE-FF7A-4A3E-A7A2-08A5816E53B8}" type="pres">
      <dgm:prSet presAssocID="{C934EE1C-FFBE-4A93-BD46-340A17763ED1}" presName="childText" presStyleLbl="conFgAcc1" presStyleIdx="1" presStyleCnt="3">
        <dgm:presLayoutVars>
          <dgm:bulletEnabled val="1"/>
        </dgm:presLayoutVars>
      </dgm:prSet>
      <dgm:spPr/>
    </dgm:pt>
    <dgm:pt modelId="{12A03A3D-BD91-46FB-850A-4E8EF3454A32}" type="pres">
      <dgm:prSet presAssocID="{DFBCD5A4-CAF6-4F10-99DA-2C6F69227D4E}" presName="spaceBetweenRectangles" presStyleCnt="0"/>
      <dgm:spPr/>
    </dgm:pt>
    <dgm:pt modelId="{64671D8C-5E4D-43C9-99DE-822BD8740FB9}" type="pres">
      <dgm:prSet presAssocID="{E914DD85-010F-4C53-8B3E-91B23800784E}" presName="parentLin" presStyleCnt="0"/>
      <dgm:spPr/>
    </dgm:pt>
    <dgm:pt modelId="{4E48E76F-C7A6-419B-84A3-A29A4D343A0B}" type="pres">
      <dgm:prSet presAssocID="{E914DD85-010F-4C53-8B3E-91B23800784E}" presName="parentLeftMargin" presStyleLbl="node1" presStyleIdx="1" presStyleCnt="3"/>
      <dgm:spPr/>
    </dgm:pt>
    <dgm:pt modelId="{8F9809CD-962D-4BE4-BC68-036B5E5185B5}" type="pres">
      <dgm:prSet presAssocID="{E914DD85-010F-4C53-8B3E-91B23800784E}" presName="parentText" presStyleLbl="node1" presStyleIdx="2" presStyleCnt="3">
        <dgm:presLayoutVars>
          <dgm:chMax val="0"/>
          <dgm:bulletEnabled val="1"/>
        </dgm:presLayoutVars>
      </dgm:prSet>
      <dgm:spPr/>
    </dgm:pt>
    <dgm:pt modelId="{AC3EB1CA-E03A-4464-A8E8-330989C4357D}" type="pres">
      <dgm:prSet presAssocID="{E914DD85-010F-4C53-8B3E-91B23800784E}" presName="negativeSpace" presStyleCnt="0"/>
      <dgm:spPr/>
    </dgm:pt>
    <dgm:pt modelId="{8FCABF43-11B5-4F20-B204-0EB77F6D2337}" type="pres">
      <dgm:prSet presAssocID="{E914DD85-010F-4C53-8B3E-91B23800784E}" presName="childText" presStyleLbl="conFgAcc1" presStyleIdx="2" presStyleCnt="3">
        <dgm:presLayoutVars>
          <dgm:bulletEnabled val="1"/>
        </dgm:presLayoutVars>
      </dgm:prSet>
      <dgm:spPr/>
    </dgm:pt>
  </dgm:ptLst>
  <dgm:cxnLst>
    <dgm:cxn modelId="{E1FF010D-5964-4BA5-B0EF-CEE0154EC141}" type="presOf" srcId="{799670BC-95DE-4E0A-BFD3-AC5AE0BBBF40}" destId="{CC337906-574F-4089-A31F-08C843D94C5C}" srcOrd="0" destOrd="0" presId="urn:microsoft.com/office/officeart/2005/8/layout/list1"/>
    <dgm:cxn modelId="{6903DD20-AA25-45CC-AC52-6FB003A6A816}" type="presOf" srcId="{E914DD85-010F-4C53-8B3E-91B23800784E}" destId="{4E48E76F-C7A6-419B-84A3-A29A4D343A0B}" srcOrd="0" destOrd="0" presId="urn:microsoft.com/office/officeart/2005/8/layout/list1"/>
    <dgm:cxn modelId="{66F37239-CB16-4F46-97C1-D869B7A0271F}" srcId="{BE33006C-3686-47AB-A97D-B61DA39DED19}" destId="{E914DD85-010F-4C53-8B3E-91B23800784E}" srcOrd="2" destOrd="0" parTransId="{E0BBF17B-8EAB-4B80-834E-CFE4A04064E7}" sibTransId="{8F392CF8-CD16-4000-9EDD-DF3F15A45198}"/>
    <dgm:cxn modelId="{DCA01D74-FB67-47F2-8648-736057F94F07}" type="presOf" srcId="{C934EE1C-FFBE-4A93-BD46-340A17763ED1}" destId="{6E0AAC54-AFCA-44DC-8A20-6B5B8F02D571}" srcOrd="0" destOrd="0" presId="urn:microsoft.com/office/officeart/2005/8/layout/list1"/>
    <dgm:cxn modelId="{FD5C567D-3805-4D57-8C51-5C05B75B18D5}" type="presOf" srcId="{C934EE1C-FFBE-4A93-BD46-340A17763ED1}" destId="{C62991F5-ADC9-4AD8-976F-A342AADFE2CA}" srcOrd="1" destOrd="0" presId="urn:microsoft.com/office/officeart/2005/8/layout/list1"/>
    <dgm:cxn modelId="{4D4489A2-B3FE-4CDE-90CD-B3235BC6081E}" srcId="{BE33006C-3686-47AB-A97D-B61DA39DED19}" destId="{799670BC-95DE-4E0A-BFD3-AC5AE0BBBF40}" srcOrd="0" destOrd="0" parTransId="{554BF056-A490-45AD-BAF8-20FC14BFDF98}" sibTransId="{9243DED6-474C-4250-AFE8-C5E4E4A2F58F}"/>
    <dgm:cxn modelId="{7A704EA8-1224-4268-A44E-A46B8F31C698}" srcId="{BE33006C-3686-47AB-A97D-B61DA39DED19}" destId="{C934EE1C-FFBE-4A93-BD46-340A17763ED1}" srcOrd="1" destOrd="0" parTransId="{F2120E84-4D9E-4A46-9198-F01E802C550C}" sibTransId="{DFBCD5A4-CAF6-4F10-99DA-2C6F69227D4E}"/>
    <dgm:cxn modelId="{5555D7B0-138A-4DF1-A1A1-59EA2891DC4F}" type="presOf" srcId="{799670BC-95DE-4E0A-BFD3-AC5AE0BBBF40}" destId="{F5EB110D-296A-43B7-B2DB-DA7CD2822104}" srcOrd="1" destOrd="0" presId="urn:microsoft.com/office/officeart/2005/8/layout/list1"/>
    <dgm:cxn modelId="{92F61DB8-A77C-4E66-8ED1-E33E0FBC0707}" type="presOf" srcId="{BE33006C-3686-47AB-A97D-B61DA39DED19}" destId="{C4C45C82-18DF-4A4A-A6C0-A020DA6BFB3A}" srcOrd="0" destOrd="0" presId="urn:microsoft.com/office/officeart/2005/8/layout/list1"/>
    <dgm:cxn modelId="{CD6A42D1-1395-4212-AD37-5B241E7B16DF}" type="presOf" srcId="{E914DD85-010F-4C53-8B3E-91B23800784E}" destId="{8F9809CD-962D-4BE4-BC68-036B5E5185B5}" srcOrd="1" destOrd="0" presId="urn:microsoft.com/office/officeart/2005/8/layout/list1"/>
    <dgm:cxn modelId="{8F02BCE0-4225-47FE-87F9-5AAF42152961}" type="presParOf" srcId="{C4C45C82-18DF-4A4A-A6C0-A020DA6BFB3A}" destId="{2E6AFBF4-7771-4CBD-BA08-6B48D473E934}" srcOrd="0" destOrd="0" presId="urn:microsoft.com/office/officeart/2005/8/layout/list1"/>
    <dgm:cxn modelId="{4F92BDDD-E768-478A-8CAA-8BCEAB10FA22}" type="presParOf" srcId="{2E6AFBF4-7771-4CBD-BA08-6B48D473E934}" destId="{CC337906-574F-4089-A31F-08C843D94C5C}" srcOrd="0" destOrd="0" presId="urn:microsoft.com/office/officeart/2005/8/layout/list1"/>
    <dgm:cxn modelId="{3BF4AC1C-BA3E-48A2-911C-267D7BC293E7}" type="presParOf" srcId="{2E6AFBF4-7771-4CBD-BA08-6B48D473E934}" destId="{F5EB110D-296A-43B7-B2DB-DA7CD2822104}" srcOrd="1" destOrd="0" presId="urn:microsoft.com/office/officeart/2005/8/layout/list1"/>
    <dgm:cxn modelId="{9F6B5D44-7CFA-440A-B926-55CE173DF597}" type="presParOf" srcId="{C4C45C82-18DF-4A4A-A6C0-A020DA6BFB3A}" destId="{960D5668-CC7E-4C37-9E5A-0F5871F67821}" srcOrd="1" destOrd="0" presId="urn:microsoft.com/office/officeart/2005/8/layout/list1"/>
    <dgm:cxn modelId="{335A1234-652A-4B4C-83D6-29809640C4CF}" type="presParOf" srcId="{C4C45C82-18DF-4A4A-A6C0-A020DA6BFB3A}" destId="{566A0E10-527B-4F08-A8A3-844E2C7B6D32}" srcOrd="2" destOrd="0" presId="urn:microsoft.com/office/officeart/2005/8/layout/list1"/>
    <dgm:cxn modelId="{A25C422F-411A-4EFA-8568-66CE9BFA03C0}" type="presParOf" srcId="{C4C45C82-18DF-4A4A-A6C0-A020DA6BFB3A}" destId="{BFC4E0B4-9533-4F67-8BEC-CEE366678D31}" srcOrd="3" destOrd="0" presId="urn:microsoft.com/office/officeart/2005/8/layout/list1"/>
    <dgm:cxn modelId="{F5420BF3-9294-4A9A-81CB-8C0896F86950}" type="presParOf" srcId="{C4C45C82-18DF-4A4A-A6C0-A020DA6BFB3A}" destId="{A3CD8933-A8AC-4E07-A6B9-57AA7A4E80F1}" srcOrd="4" destOrd="0" presId="urn:microsoft.com/office/officeart/2005/8/layout/list1"/>
    <dgm:cxn modelId="{9D5DFB59-4DC0-42ED-930F-F8B066BA73D6}" type="presParOf" srcId="{A3CD8933-A8AC-4E07-A6B9-57AA7A4E80F1}" destId="{6E0AAC54-AFCA-44DC-8A20-6B5B8F02D571}" srcOrd="0" destOrd="0" presId="urn:microsoft.com/office/officeart/2005/8/layout/list1"/>
    <dgm:cxn modelId="{794A2799-C0D9-4CCF-8424-2615CCFF5718}" type="presParOf" srcId="{A3CD8933-A8AC-4E07-A6B9-57AA7A4E80F1}" destId="{C62991F5-ADC9-4AD8-976F-A342AADFE2CA}" srcOrd="1" destOrd="0" presId="urn:microsoft.com/office/officeart/2005/8/layout/list1"/>
    <dgm:cxn modelId="{30CAB029-761F-4FA6-934D-73421478899F}" type="presParOf" srcId="{C4C45C82-18DF-4A4A-A6C0-A020DA6BFB3A}" destId="{BE8F5B7D-D4F6-48D8-B3EF-15330315FF7E}" srcOrd="5" destOrd="0" presId="urn:microsoft.com/office/officeart/2005/8/layout/list1"/>
    <dgm:cxn modelId="{A8A628B0-EAE2-47B7-B60B-30434B5CA817}" type="presParOf" srcId="{C4C45C82-18DF-4A4A-A6C0-A020DA6BFB3A}" destId="{B789EBEE-FF7A-4A3E-A7A2-08A5816E53B8}" srcOrd="6" destOrd="0" presId="urn:microsoft.com/office/officeart/2005/8/layout/list1"/>
    <dgm:cxn modelId="{C8D8AC75-CE4C-4993-915F-D1D6C1CFEB6E}" type="presParOf" srcId="{C4C45C82-18DF-4A4A-A6C0-A020DA6BFB3A}" destId="{12A03A3D-BD91-46FB-850A-4E8EF3454A32}" srcOrd="7" destOrd="0" presId="urn:microsoft.com/office/officeart/2005/8/layout/list1"/>
    <dgm:cxn modelId="{4D8F4481-9642-498C-BD03-9F0AA43CB523}" type="presParOf" srcId="{C4C45C82-18DF-4A4A-A6C0-A020DA6BFB3A}" destId="{64671D8C-5E4D-43C9-99DE-822BD8740FB9}" srcOrd="8" destOrd="0" presId="urn:microsoft.com/office/officeart/2005/8/layout/list1"/>
    <dgm:cxn modelId="{E85B83F9-28A9-4222-B040-5C29D46D13E3}" type="presParOf" srcId="{64671D8C-5E4D-43C9-99DE-822BD8740FB9}" destId="{4E48E76F-C7A6-419B-84A3-A29A4D343A0B}" srcOrd="0" destOrd="0" presId="urn:microsoft.com/office/officeart/2005/8/layout/list1"/>
    <dgm:cxn modelId="{97D0D335-9001-4DED-BB72-13ECA3D7E197}" type="presParOf" srcId="{64671D8C-5E4D-43C9-99DE-822BD8740FB9}" destId="{8F9809CD-962D-4BE4-BC68-036B5E5185B5}" srcOrd="1" destOrd="0" presId="urn:microsoft.com/office/officeart/2005/8/layout/list1"/>
    <dgm:cxn modelId="{65A6F8B6-D13A-45D1-A85A-264E1B6B04D9}" type="presParOf" srcId="{C4C45C82-18DF-4A4A-A6C0-A020DA6BFB3A}" destId="{AC3EB1CA-E03A-4464-A8E8-330989C4357D}" srcOrd="9" destOrd="0" presId="urn:microsoft.com/office/officeart/2005/8/layout/list1"/>
    <dgm:cxn modelId="{2B6022E5-4E6E-480E-8981-0C24C0A7E9C2}" type="presParOf" srcId="{C4C45C82-18DF-4A4A-A6C0-A020DA6BFB3A}" destId="{8FCABF43-11B5-4F20-B204-0EB77F6D23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1EA995-78D7-43C9-84D0-0E4EB40D73B6}" type="doc">
      <dgm:prSet loTypeId="urn:microsoft.com/office/officeart/2005/8/layout/pyramid2" loCatId="pyramid" qsTypeId="urn:microsoft.com/office/officeart/2005/8/quickstyle/simple1" qsCatId="simple" csTypeId="urn:microsoft.com/office/officeart/2005/8/colors/accent1_2" csCatId="accent1" phldr="1"/>
      <dgm:spPr/>
    </dgm:pt>
    <dgm:pt modelId="{21620A80-B2EB-4E8A-87BC-92B8A9033D6F}">
      <dgm:prSet phldrT="[Text]" custT="1"/>
      <dgm:spPr>
        <a:ln w="28575" cmpd="sng">
          <a:solidFill>
            <a:schemeClr val="accent3"/>
          </a:solidFill>
        </a:ln>
      </dgm:spPr>
      <dgm:t>
        <a:bodyPr/>
        <a:lstStyle/>
        <a:p>
          <a:pPr>
            <a:buNone/>
          </a:pPr>
          <a:r>
            <a:rPr lang="en-US" sz="2400" dirty="0"/>
            <a:t>Custodial care</a:t>
          </a:r>
        </a:p>
      </dgm:t>
    </dgm:pt>
    <dgm:pt modelId="{7744816E-8DF0-45C3-955D-3A7EF6E2F819}" type="parTrans" cxnId="{BEB9AEAC-79E1-402A-8393-182E1678CFEF}">
      <dgm:prSet/>
      <dgm:spPr/>
      <dgm:t>
        <a:bodyPr/>
        <a:lstStyle/>
        <a:p>
          <a:endParaRPr lang="en-US"/>
        </a:p>
      </dgm:t>
    </dgm:pt>
    <dgm:pt modelId="{DDF759B0-3D67-4CFE-BFD4-1AF7C6748EF8}" type="sibTrans" cxnId="{BEB9AEAC-79E1-402A-8393-182E1678CFEF}">
      <dgm:prSet/>
      <dgm:spPr/>
      <dgm:t>
        <a:bodyPr/>
        <a:lstStyle/>
        <a:p>
          <a:endParaRPr lang="en-US"/>
        </a:p>
      </dgm:t>
    </dgm:pt>
    <dgm:pt modelId="{8C738CF8-3202-41C5-A445-A8557E001780}">
      <dgm:prSet phldrT="[Text]" custT="1"/>
      <dgm:spPr>
        <a:ln w="28575" cmpd="sng">
          <a:solidFill>
            <a:schemeClr val="accent3"/>
          </a:solidFill>
        </a:ln>
      </dgm:spPr>
      <dgm:t>
        <a:bodyPr/>
        <a:lstStyle/>
        <a:p>
          <a:pPr>
            <a:buNone/>
          </a:pPr>
          <a:r>
            <a:rPr lang="en-US" sz="2400" dirty="0"/>
            <a:t>Most dental care</a:t>
          </a:r>
        </a:p>
      </dgm:t>
    </dgm:pt>
    <dgm:pt modelId="{3ACBDD53-9AFD-4D13-9509-FFAE145EECEE}" type="parTrans" cxnId="{618983E5-2DF1-4117-9F35-5C395ACF0659}">
      <dgm:prSet/>
      <dgm:spPr/>
      <dgm:t>
        <a:bodyPr/>
        <a:lstStyle/>
        <a:p>
          <a:endParaRPr lang="en-US"/>
        </a:p>
      </dgm:t>
    </dgm:pt>
    <dgm:pt modelId="{A53E1459-A119-4FAA-8DC8-5D4C485D0494}" type="sibTrans" cxnId="{618983E5-2DF1-4117-9F35-5C395ACF0659}">
      <dgm:prSet/>
      <dgm:spPr/>
      <dgm:t>
        <a:bodyPr/>
        <a:lstStyle/>
        <a:p>
          <a:endParaRPr lang="en-US"/>
        </a:p>
      </dgm:t>
    </dgm:pt>
    <dgm:pt modelId="{F625B8FB-FE32-44CE-8063-A96A9642DBCF}">
      <dgm:prSet phldrT="[Text]" custT="1"/>
      <dgm:spPr>
        <a:ln w="28575" cmpd="sng">
          <a:solidFill>
            <a:schemeClr val="accent3"/>
          </a:solidFill>
        </a:ln>
      </dgm:spPr>
      <dgm:t>
        <a:bodyPr/>
        <a:lstStyle/>
        <a:p>
          <a:pPr>
            <a:buNone/>
          </a:pPr>
          <a:r>
            <a:rPr lang="en-US" sz="2400" dirty="0"/>
            <a:t>Eye exams related to prescribing glasses</a:t>
          </a:r>
        </a:p>
      </dgm:t>
    </dgm:pt>
    <dgm:pt modelId="{6584D352-130B-4A8B-B1D0-4FBDE14110B9}" type="parTrans" cxnId="{78461242-04E4-4987-9AB6-B7CCD0A0D95F}">
      <dgm:prSet/>
      <dgm:spPr/>
      <dgm:t>
        <a:bodyPr/>
        <a:lstStyle/>
        <a:p>
          <a:endParaRPr lang="en-US"/>
        </a:p>
      </dgm:t>
    </dgm:pt>
    <dgm:pt modelId="{8825490F-A77C-49F5-9357-CCF763BA0439}" type="sibTrans" cxnId="{78461242-04E4-4987-9AB6-B7CCD0A0D95F}">
      <dgm:prSet/>
      <dgm:spPr/>
      <dgm:t>
        <a:bodyPr/>
        <a:lstStyle/>
        <a:p>
          <a:endParaRPr lang="en-US"/>
        </a:p>
      </dgm:t>
    </dgm:pt>
    <dgm:pt modelId="{825F79E7-FD06-4341-B482-C66B09C03654}">
      <dgm:prSet phldrT="[Text]" custT="1"/>
      <dgm:spPr>
        <a:ln w="28575" cmpd="sng">
          <a:solidFill>
            <a:schemeClr val="accent3"/>
          </a:solidFill>
        </a:ln>
      </dgm:spPr>
      <dgm:t>
        <a:bodyPr/>
        <a:lstStyle/>
        <a:p>
          <a:pPr>
            <a:buNone/>
          </a:pPr>
          <a:r>
            <a:rPr lang="en-US" sz="2400" dirty="0"/>
            <a:t>Dentures</a:t>
          </a:r>
        </a:p>
      </dgm:t>
    </dgm:pt>
    <dgm:pt modelId="{8D413EB3-335A-4F6B-BA43-24B8CCAE3641}" type="parTrans" cxnId="{35D65646-4556-4186-AAE5-F10B11C6B5B8}">
      <dgm:prSet/>
      <dgm:spPr/>
      <dgm:t>
        <a:bodyPr/>
        <a:lstStyle/>
        <a:p>
          <a:endParaRPr lang="en-US"/>
        </a:p>
      </dgm:t>
    </dgm:pt>
    <dgm:pt modelId="{444AD6EB-C8C1-491A-A2A5-3A69427F0A24}" type="sibTrans" cxnId="{35D65646-4556-4186-AAE5-F10B11C6B5B8}">
      <dgm:prSet/>
      <dgm:spPr/>
      <dgm:t>
        <a:bodyPr/>
        <a:lstStyle/>
        <a:p>
          <a:endParaRPr lang="en-US"/>
        </a:p>
      </dgm:t>
    </dgm:pt>
    <dgm:pt modelId="{FFF343D2-69D9-40EA-8D6C-89EBE31265E3}">
      <dgm:prSet phldrT="[Text]" custT="1"/>
      <dgm:spPr>
        <a:ln w="28575" cmpd="sng">
          <a:solidFill>
            <a:schemeClr val="accent3"/>
          </a:solidFill>
        </a:ln>
      </dgm:spPr>
      <dgm:t>
        <a:bodyPr/>
        <a:lstStyle/>
        <a:p>
          <a:pPr>
            <a:buNone/>
          </a:pPr>
          <a:r>
            <a:rPr lang="en-US" sz="2400" dirty="0"/>
            <a:t>Hearing aids</a:t>
          </a:r>
        </a:p>
      </dgm:t>
    </dgm:pt>
    <dgm:pt modelId="{0EB58F63-EFDE-4063-9E9C-AB7C666EA91C}" type="parTrans" cxnId="{54D45EB1-60B1-4856-A05F-0AF87FE1530A}">
      <dgm:prSet/>
      <dgm:spPr/>
      <dgm:t>
        <a:bodyPr/>
        <a:lstStyle/>
        <a:p>
          <a:endParaRPr lang="en-US"/>
        </a:p>
      </dgm:t>
    </dgm:pt>
    <dgm:pt modelId="{4FE2DE52-1A65-4DB4-8017-75AF4D48E4A1}" type="sibTrans" cxnId="{54D45EB1-60B1-4856-A05F-0AF87FE1530A}">
      <dgm:prSet/>
      <dgm:spPr/>
      <dgm:t>
        <a:bodyPr/>
        <a:lstStyle/>
        <a:p>
          <a:endParaRPr lang="en-US"/>
        </a:p>
      </dgm:t>
    </dgm:pt>
    <dgm:pt modelId="{DA4AE75C-775D-464E-A091-39550B02504B}">
      <dgm:prSet phldrT="[Text]" custT="1"/>
      <dgm:spPr>
        <a:ln w="28575" cmpd="sng">
          <a:solidFill>
            <a:schemeClr val="accent3"/>
          </a:solidFill>
        </a:ln>
      </dgm:spPr>
      <dgm:t>
        <a:bodyPr/>
        <a:lstStyle/>
        <a:p>
          <a:pPr>
            <a:buNone/>
          </a:pPr>
          <a:r>
            <a:rPr lang="en-US" sz="2400" dirty="0"/>
            <a:t>Care outside the U.S.</a:t>
          </a:r>
        </a:p>
      </dgm:t>
    </dgm:pt>
    <dgm:pt modelId="{5759B758-709B-46CE-945B-3A7F9170672E}" type="parTrans" cxnId="{D584AC84-1427-4F30-8E9E-279CBEB68664}">
      <dgm:prSet/>
      <dgm:spPr/>
      <dgm:t>
        <a:bodyPr/>
        <a:lstStyle/>
        <a:p>
          <a:endParaRPr lang="en-US"/>
        </a:p>
      </dgm:t>
    </dgm:pt>
    <dgm:pt modelId="{46DFAB5F-FEDE-46CB-9885-4AC68420D3B2}" type="sibTrans" cxnId="{D584AC84-1427-4F30-8E9E-279CBEB68664}">
      <dgm:prSet/>
      <dgm:spPr/>
      <dgm:t>
        <a:bodyPr/>
        <a:lstStyle/>
        <a:p>
          <a:endParaRPr lang="en-US"/>
        </a:p>
      </dgm:t>
    </dgm:pt>
    <dgm:pt modelId="{5182FB1E-8724-418C-BF93-96023A7ADEF3}" type="pres">
      <dgm:prSet presAssocID="{C91EA995-78D7-43C9-84D0-0E4EB40D73B6}" presName="compositeShape" presStyleCnt="0">
        <dgm:presLayoutVars>
          <dgm:dir/>
          <dgm:resizeHandles/>
        </dgm:presLayoutVars>
      </dgm:prSet>
      <dgm:spPr/>
    </dgm:pt>
    <dgm:pt modelId="{DD484925-CC4B-4DBF-8A32-4A574D40FF3A}" type="pres">
      <dgm:prSet presAssocID="{C91EA995-78D7-43C9-84D0-0E4EB40D73B6}" presName="pyramid" presStyleLbl="node1" presStyleIdx="0" presStyleCnt="1"/>
      <dgm:spPr>
        <a:solidFill>
          <a:schemeClr val="accent4"/>
        </a:solidFill>
        <a:ln cmpd="sng">
          <a:solidFill>
            <a:srgbClr val="A3C82E"/>
          </a:solidFill>
        </a:ln>
      </dgm:spPr>
    </dgm:pt>
    <dgm:pt modelId="{212F6F15-810F-4822-A569-FD101C9031F0}" type="pres">
      <dgm:prSet presAssocID="{C91EA995-78D7-43C9-84D0-0E4EB40D73B6}" presName="theList" presStyleCnt="0"/>
      <dgm:spPr/>
    </dgm:pt>
    <dgm:pt modelId="{E232EE4D-3C88-4155-AE3D-6688A492AF11}" type="pres">
      <dgm:prSet presAssocID="{21620A80-B2EB-4E8A-87BC-92B8A9033D6F}" presName="aNode" presStyleLbl="fgAcc1" presStyleIdx="0" presStyleCnt="6" custScaleX="136307">
        <dgm:presLayoutVars>
          <dgm:bulletEnabled val="1"/>
        </dgm:presLayoutVars>
      </dgm:prSet>
      <dgm:spPr/>
    </dgm:pt>
    <dgm:pt modelId="{48B2FCB4-CE11-4ADB-B21C-6B6E545C0558}" type="pres">
      <dgm:prSet presAssocID="{21620A80-B2EB-4E8A-87BC-92B8A9033D6F}" presName="aSpace" presStyleCnt="0"/>
      <dgm:spPr/>
    </dgm:pt>
    <dgm:pt modelId="{09D6AD97-96F0-4B9D-804D-77F5AAF33690}" type="pres">
      <dgm:prSet presAssocID="{8C738CF8-3202-41C5-A445-A8557E001780}" presName="aNode" presStyleLbl="fgAcc1" presStyleIdx="1" presStyleCnt="6" custScaleX="136307">
        <dgm:presLayoutVars>
          <dgm:bulletEnabled val="1"/>
        </dgm:presLayoutVars>
      </dgm:prSet>
      <dgm:spPr/>
    </dgm:pt>
    <dgm:pt modelId="{B3462DAB-2DAA-4F8F-A00E-0FB875E4BAF5}" type="pres">
      <dgm:prSet presAssocID="{8C738CF8-3202-41C5-A445-A8557E001780}" presName="aSpace" presStyleCnt="0"/>
      <dgm:spPr/>
    </dgm:pt>
    <dgm:pt modelId="{4C6F73E1-7C6E-40E7-8FDE-717D8B3E928F}" type="pres">
      <dgm:prSet presAssocID="{F625B8FB-FE32-44CE-8063-A96A9642DBCF}" presName="aNode" presStyleLbl="fgAcc1" presStyleIdx="2" presStyleCnt="6" custScaleX="136307" custScaleY="174764">
        <dgm:presLayoutVars>
          <dgm:bulletEnabled val="1"/>
        </dgm:presLayoutVars>
      </dgm:prSet>
      <dgm:spPr/>
    </dgm:pt>
    <dgm:pt modelId="{80AFC3BA-3FB6-44CA-B55E-48CAB0022057}" type="pres">
      <dgm:prSet presAssocID="{F625B8FB-FE32-44CE-8063-A96A9642DBCF}" presName="aSpace" presStyleCnt="0"/>
      <dgm:spPr/>
    </dgm:pt>
    <dgm:pt modelId="{FF38578D-D536-451D-A6C6-0AF08507301F}" type="pres">
      <dgm:prSet presAssocID="{825F79E7-FD06-4341-B482-C66B09C03654}" presName="aNode" presStyleLbl="fgAcc1" presStyleIdx="3" presStyleCnt="6" custScaleX="136307" custLinFactNeighborY="27012">
        <dgm:presLayoutVars>
          <dgm:bulletEnabled val="1"/>
        </dgm:presLayoutVars>
      </dgm:prSet>
      <dgm:spPr/>
    </dgm:pt>
    <dgm:pt modelId="{0AD9057D-FAD5-4357-B003-4D70267C626F}" type="pres">
      <dgm:prSet presAssocID="{825F79E7-FD06-4341-B482-C66B09C03654}" presName="aSpace" presStyleCnt="0"/>
      <dgm:spPr/>
    </dgm:pt>
    <dgm:pt modelId="{61968D3E-BCA9-4502-8761-243A0D65BDDB}" type="pres">
      <dgm:prSet presAssocID="{FFF343D2-69D9-40EA-8D6C-89EBE31265E3}" presName="aNode" presStyleLbl="fgAcc1" presStyleIdx="4" presStyleCnt="6" custScaleX="136307" custLinFactNeighborY="27012">
        <dgm:presLayoutVars>
          <dgm:bulletEnabled val="1"/>
        </dgm:presLayoutVars>
      </dgm:prSet>
      <dgm:spPr/>
    </dgm:pt>
    <dgm:pt modelId="{8EA7C1B9-7AFA-4B71-A016-C1ECBFC0E840}" type="pres">
      <dgm:prSet presAssocID="{FFF343D2-69D9-40EA-8D6C-89EBE31265E3}" presName="aSpace" presStyleCnt="0"/>
      <dgm:spPr/>
    </dgm:pt>
    <dgm:pt modelId="{127AB645-4A8C-49E6-811E-2309E3DD1F4B}" type="pres">
      <dgm:prSet presAssocID="{DA4AE75C-775D-464E-A091-39550B02504B}" presName="aNode" presStyleLbl="fgAcc1" presStyleIdx="5" presStyleCnt="6" custScaleX="136307" custLinFactNeighborY="27012">
        <dgm:presLayoutVars>
          <dgm:bulletEnabled val="1"/>
        </dgm:presLayoutVars>
      </dgm:prSet>
      <dgm:spPr/>
    </dgm:pt>
    <dgm:pt modelId="{D5E8FFAC-BA34-477B-B52F-BF7A8ACA2616}" type="pres">
      <dgm:prSet presAssocID="{DA4AE75C-775D-464E-A091-39550B02504B}" presName="aSpace" presStyleCnt="0"/>
      <dgm:spPr/>
    </dgm:pt>
  </dgm:ptLst>
  <dgm:cxnLst>
    <dgm:cxn modelId="{4C0D5707-5640-4D5B-ADE5-62885F735762}" type="presOf" srcId="{F625B8FB-FE32-44CE-8063-A96A9642DBCF}" destId="{4C6F73E1-7C6E-40E7-8FDE-717D8B3E928F}" srcOrd="0" destOrd="0" presId="urn:microsoft.com/office/officeart/2005/8/layout/pyramid2"/>
    <dgm:cxn modelId="{78461242-04E4-4987-9AB6-B7CCD0A0D95F}" srcId="{C91EA995-78D7-43C9-84D0-0E4EB40D73B6}" destId="{F625B8FB-FE32-44CE-8063-A96A9642DBCF}" srcOrd="2" destOrd="0" parTransId="{6584D352-130B-4A8B-B1D0-4FBDE14110B9}" sibTransId="{8825490F-A77C-49F5-9357-CCF763BA0439}"/>
    <dgm:cxn modelId="{35D65646-4556-4186-AAE5-F10B11C6B5B8}" srcId="{C91EA995-78D7-43C9-84D0-0E4EB40D73B6}" destId="{825F79E7-FD06-4341-B482-C66B09C03654}" srcOrd="3" destOrd="0" parTransId="{8D413EB3-335A-4F6B-BA43-24B8CCAE3641}" sibTransId="{444AD6EB-C8C1-491A-A2A5-3A69427F0A24}"/>
    <dgm:cxn modelId="{F6DF467B-CBF9-4186-A567-81DD3C914974}" type="presOf" srcId="{825F79E7-FD06-4341-B482-C66B09C03654}" destId="{FF38578D-D536-451D-A6C6-0AF08507301F}" srcOrd="0" destOrd="0" presId="urn:microsoft.com/office/officeart/2005/8/layout/pyramid2"/>
    <dgm:cxn modelId="{D584AC84-1427-4F30-8E9E-279CBEB68664}" srcId="{C91EA995-78D7-43C9-84D0-0E4EB40D73B6}" destId="{DA4AE75C-775D-464E-A091-39550B02504B}" srcOrd="5" destOrd="0" parTransId="{5759B758-709B-46CE-945B-3A7F9170672E}" sibTransId="{46DFAB5F-FEDE-46CB-9885-4AC68420D3B2}"/>
    <dgm:cxn modelId="{5B69FE84-7683-494A-BAE6-22A5C369BD30}" type="presOf" srcId="{FFF343D2-69D9-40EA-8D6C-89EBE31265E3}" destId="{61968D3E-BCA9-4502-8761-243A0D65BDDB}" srcOrd="0" destOrd="0" presId="urn:microsoft.com/office/officeart/2005/8/layout/pyramid2"/>
    <dgm:cxn modelId="{43CB1697-ED10-4FE0-87E9-B198125DE30A}" type="presOf" srcId="{8C738CF8-3202-41C5-A445-A8557E001780}" destId="{09D6AD97-96F0-4B9D-804D-77F5AAF33690}" srcOrd="0" destOrd="0" presId="urn:microsoft.com/office/officeart/2005/8/layout/pyramid2"/>
    <dgm:cxn modelId="{5C6604A7-9485-4CEB-AC02-57905F939130}" type="presOf" srcId="{21620A80-B2EB-4E8A-87BC-92B8A9033D6F}" destId="{E232EE4D-3C88-4155-AE3D-6688A492AF11}" srcOrd="0" destOrd="0" presId="urn:microsoft.com/office/officeart/2005/8/layout/pyramid2"/>
    <dgm:cxn modelId="{BEB9AEAC-79E1-402A-8393-182E1678CFEF}" srcId="{C91EA995-78D7-43C9-84D0-0E4EB40D73B6}" destId="{21620A80-B2EB-4E8A-87BC-92B8A9033D6F}" srcOrd="0" destOrd="0" parTransId="{7744816E-8DF0-45C3-955D-3A7EF6E2F819}" sibTransId="{DDF759B0-3D67-4CFE-BFD4-1AF7C6748EF8}"/>
    <dgm:cxn modelId="{54D45EB1-60B1-4856-A05F-0AF87FE1530A}" srcId="{C91EA995-78D7-43C9-84D0-0E4EB40D73B6}" destId="{FFF343D2-69D9-40EA-8D6C-89EBE31265E3}" srcOrd="4" destOrd="0" parTransId="{0EB58F63-EFDE-4063-9E9C-AB7C666EA91C}" sibTransId="{4FE2DE52-1A65-4DB4-8017-75AF4D48E4A1}"/>
    <dgm:cxn modelId="{1B13D3B4-41B4-4DA8-82B3-EDE3134111E0}" type="presOf" srcId="{DA4AE75C-775D-464E-A091-39550B02504B}" destId="{127AB645-4A8C-49E6-811E-2309E3DD1F4B}" srcOrd="0" destOrd="0" presId="urn:microsoft.com/office/officeart/2005/8/layout/pyramid2"/>
    <dgm:cxn modelId="{618983E5-2DF1-4117-9F35-5C395ACF0659}" srcId="{C91EA995-78D7-43C9-84D0-0E4EB40D73B6}" destId="{8C738CF8-3202-41C5-A445-A8557E001780}" srcOrd="1" destOrd="0" parTransId="{3ACBDD53-9AFD-4D13-9509-FFAE145EECEE}" sibTransId="{A53E1459-A119-4FAA-8DC8-5D4C485D0494}"/>
    <dgm:cxn modelId="{4AB9F8EB-0BE8-4344-A009-E699C9E52F46}" type="presOf" srcId="{C91EA995-78D7-43C9-84D0-0E4EB40D73B6}" destId="{5182FB1E-8724-418C-BF93-96023A7ADEF3}" srcOrd="0" destOrd="0" presId="urn:microsoft.com/office/officeart/2005/8/layout/pyramid2"/>
    <dgm:cxn modelId="{DE4C22B7-52BF-4A37-8583-CF46BDEEEE86}" type="presParOf" srcId="{5182FB1E-8724-418C-BF93-96023A7ADEF3}" destId="{DD484925-CC4B-4DBF-8A32-4A574D40FF3A}" srcOrd="0" destOrd="0" presId="urn:microsoft.com/office/officeart/2005/8/layout/pyramid2"/>
    <dgm:cxn modelId="{84621C69-14F6-40F0-BEBD-83ADCDD74AF4}" type="presParOf" srcId="{5182FB1E-8724-418C-BF93-96023A7ADEF3}" destId="{212F6F15-810F-4822-A569-FD101C9031F0}" srcOrd="1" destOrd="0" presId="urn:microsoft.com/office/officeart/2005/8/layout/pyramid2"/>
    <dgm:cxn modelId="{CEFD3DC3-CF43-4FF6-A86B-242BAF674555}" type="presParOf" srcId="{212F6F15-810F-4822-A569-FD101C9031F0}" destId="{E232EE4D-3C88-4155-AE3D-6688A492AF11}" srcOrd="0" destOrd="0" presId="urn:microsoft.com/office/officeart/2005/8/layout/pyramid2"/>
    <dgm:cxn modelId="{7C59E6D0-844D-4FEE-B21F-1690537D5FBE}" type="presParOf" srcId="{212F6F15-810F-4822-A569-FD101C9031F0}" destId="{48B2FCB4-CE11-4ADB-B21C-6B6E545C0558}" srcOrd="1" destOrd="0" presId="urn:microsoft.com/office/officeart/2005/8/layout/pyramid2"/>
    <dgm:cxn modelId="{46BCBE09-3549-45A3-8D52-9176ABC83011}" type="presParOf" srcId="{212F6F15-810F-4822-A569-FD101C9031F0}" destId="{09D6AD97-96F0-4B9D-804D-77F5AAF33690}" srcOrd="2" destOrd="0" presId="urn:microsoft.com/office/officeart/2005/8/layout/pyramid2"/>
    <dgm:cxn modelId="{EA95DDD8-CDA9-4FE4-AE5C-D6745C50FDC4}" type="presParOf" srcId="{212F6F15-810F-4822-A569-FD101C9031F0}" destId="{B3462DAB-2DAA-4F8F-A00E-0FB875E4BAF5}" srcOrd="3" destOrd="0" presId="urn:microsoft.com/office/officeart/2005/8/layout/pyramid2"/>
    <dgm:cxn modelId="{6804CA7A-AD4F-4B6E-A2D0-C8498531C6B5}" type="presParOf" srcId="{212F6F15-810F-4822-A569-FD101C9031F0}" destId="{4C6F73E1-7C6E-40E7-8FDE-717D8B3E928F}" srcOrd="4" destOrd="0" presId="urn:microsoft.com/office/officeart/2005/8/layout/pyramid2"/>
    <dgm:cxn modelId="{3946CA23-8789-4E9E-ACC1-C4DF94391538}" type="presParOf" srcId="{212F6F15-810F-4822-A569-FD101C9031F0}" destId="{80AFC3BA-3FB6-44CA-B55E-48CAB0022057}" srcOrd="5" destOrd="0" presId="urn:microsoft.com/office/officeart/2005/8/layout/pyramid2"/>
    <dgm:cxn modelId="{38FB8169-35B6-4F8E-AEAF-E98BEDFA7794}" type="presParOf" srcId="{212F6F15-810F-4822-A569-FD101C9031F0}" destId="{FF38578D-D536-451D-A6C6-0AF08507301F}" srcOrd="6" destOrd="0" presId="urn:microsoft.com/office/officeart/2005/8/layout/pyramid2"/>
    <dgm:cxn modelId="{3ABBAB17-2414-4603-98FE-067546F8A563}" type="presParOf" srcId="{212F6F15-810F-4822-A569-FD101C9031F0}" destId="{0AD9057D-FAD5-4357-B003-4D70267C626F}" srcOrd="7" destOrd="0" presId="urn:microsoft.com/office/officeart/2005/8/layout/pyramid2"/>
    <dgm:cxn modelId="{26C24F0F-4D0D-4856-B479-E27FA101F037}" type="presParOf" srcId="{212F6F15-810F-4822-A569-FD101C9031F0}" destId="{61968D3E-BCA9-4502-8761-243A0D65BDDB}" srcOrd="8" destOrd="0" presId="urn:microsoft.com/office/officeart/2005/8/layout/pyramid2"/>
    <dgm:cxn modelId="{785EA0A5-1309-4D47-AC25-722D078857DD}" type="presParOf" srcId="{212F6F15-810F-4822-A569-FD101C9031F0}" destId="{8EA7C1B9-7AFA-4B71-A016-C1ECBFC0E840}" srcOrd="9" destOrd="0" presId="urn:microsoft.com/office/officeart/2005/8/layout/pyramid2"/>
    <dgm:cxn modelId="{B71D1444-0555-43CD-A5CA-74884DD66747}" type="presParOf" srcId="{212F6F15-810F-4822-A569-FD101C9031F0}" destId="{127AB645-4A8C-49E6-811E-2309E3DD1F4B}" srcOrd="10" destOrd="0" presId="urn:microsoft.com/office/officeart/2005/8/layout/pyramid2"/>
    <dgm:cxn modelId="{680C2B2A-792D-4E82-A08C-A671361B33A8}" type="presParOf" srcId="{212F6F15-810F-4822-A569-FD101C9031F0}" destId="{D5E8FFAC-BA34-477B-B52F-BF7A8ACA2616}"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774AA7-7863-4286-A08E-2818EC5462C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DA1209CE-42E4-429E-AA70-4FC405C3A34C}">
      <dgm:prSet phldrT="[Text]" custT="1"/>
      <dgm:spPr>
        <a:ln w="25400" cmpd="sng">
          <a:solidFill>
            <a:schemeClr val="accent4"/>
          </a:solidFill>
        </a:ln>
      </dgm:spPr>
      <dgm:t>
        <a:bodyPr/>
        <a:lstStyle/>
        <a:p>
          <a:r>
            <a:rPr lang="en-US" sz="2400" dirty="0"/>
            <a:t>Some of the bigger costs you pay</a:t>
          </a:r>
        </a:p>
      </dgm:t>
    </dgm:pt>
    <dgm:pt modelId="{038478D4-4A00-4E15-A3E8-9AF282715679}" type="parTrans" cxnId="{B206D58B-2EBF-43E5-B8A7-27858752F82C}">
      <dgm:prSet/>
      <dgm:spPr/>
      <dgm:t>
        <a:bodyPr/>
        <a:lstStyle/>
        <a:p>
          <a:endParaRPr lang="en-US" sz="2000"/>
        </a:p>
      </dgm:t>
    </dgm:pt>
    <dgm:pt modelId="{FA73FD29-40EF-4E71-9ED1-7FD21356D530}" type="sibTrans" cxnId="{B206D58B-2EBF-43E5-B8A7-27858752F82C}">
      <dgm:prSet/>
      <dgm:spPr/>
      <dgm:t>
        <a:bodyPr/>
        <a:lstStyle/>
        <a:p>
          <a:endParaRPr lang="en-US" sz="2000"/>
        </a:p>
      </dgm:t>
    </dgm:pt>
    <dgm:pt modelId="{E6FD7560-1CAE-42E0-9739-141CB2559029}">
      <dgm:prSet phldrT="[Text]" custT="1"/>
      <dgm:spPr>
        <a:ln w="22225" cmpd="sng">
          <a:solidFill>
            <a:schemeClr val="accent2">
              <a:lumMod val="75000"/>
            </a:schemeClr>
          </a:solidFill>
        </a:ln>
      </dgm:spPr>
      <dgm:t>
        <a:bodyPr/>
        <a:lstStyle/>
        <a:p>
          <a:r>
            <a:rPr lang="en-US" sz="2400" dirty="0"/>
            <a:t>Part A</a:t>
          </a:r>
        </a:p>
      </dgm:t>
    </dgm:pt>
    <dgm:pt modelId="{49234A9A-D444-4D59-B1BE-8A82D08CBBBA}" type="parTrans" cxnId="{FF6E9E99-5EF1-4D31-ADB7-5788C5A88789}">
      <dgm:prSet/>
      <dgm:spPr/>
      <dgm:t>
        <a:bodyPr/>
        <a:lstStyle/>
        <a:p>
          <a:endParaRPr lang="en-US" sz="2000"/>
        </a:p>
      </dgm:t>
    </dgm:pt>
    <dgm:pt modelId="{08012974-F071-4DB9-AA10-9794E1633CBC}" type="sibTrans" cxnId="{FF6E9E99-5EF1-4D31-ADB7-5788C5A88789}">
      <dgm:prSet/>
      <dgm:spPr/>
      <dgm:t>
        <a:bodyPr/>
        <a:lstStyle/>
        <a:p>
          <a:endParaRPr lang="en-US" sz="2000"/>
        </a:p>
      </dgm:t>
    </dgm:pt>
    <dgm:pt modelId="{B6E78FD4-71A7-458C-A4BE-CB8A77C09561}">
      <dgm:prSet phldrT="[Text]" custT="1"/>
      <dgm:spPr>
        <a:ln w="22225" cmpd="sng">
          <a:solidFill>
            <a:schemeClr val="accent3"/>
          </a:solidFill>
        </a:ln>
      </dgm:spPr>
      <dgm:t>
        <a:bodyPr/>
        <a:lstStyle/>
        <a:p>
          <a:r>
            <a:rPr lang="en-US" sz="2400" dirty="0"/>
            <a:t>$1,408 deductible for inpatient stay</a:t>
          </a:r>
        </a:p>
      </dgm:t>
    </dgm:pt>
    <dgm:pt modelId="{1FAB6C5D-A7CB-40F7-BF5A-0DDFF4E1DA19}" type="parTrans" cxnId="{AFF02FAF-0C4A-4EDC-B0C0-FC73AD75F09B}">
      <dgm:prSet/>
      <dgm:spPr/>
      <dgm:t>
        <a:bodyPr/>
        <a:lstStyle/>
        <a:p>
          <a:endParaRPr lang="en-US" sz="2000"/>
        </a:p>
      </dgm:t>
    </dgm:pt>
    <dgm:pt modelId="{A42D713F-09D7-444A-9038-D63332DB0C7D}" type="sibTrans" cxnId="{AFF02FAF-0C4A-4EDC-B0C0-FC73AD75F09B}">
      <dgm:prSet/>
      <dgm:spPr/>
      <dgm:t>
        <a:bodyPr/>
        <a:lstStyle/>
        <a:p>
          <a:endParaRPr lang="en-US" sz="2000"/>
        </a:p>
      </dgm:t>
    </dgm:pt>
    <dgm:pt modelId="{505FF7D9-8AC9-4F17-BFDF-958C9B0BDA35}">
      <dgm:prSet phldrT="[Text]" custT="1"/>
      <dgm:spPr>
        <a:ln w="22225" cmpd="sng">
          <a:solidFill>
            <a:schemeClr val="accent2">
              <a:lumMod val="75000"/>
            </a:schemeClr>
          </a:solidFill>
        </a:ln>
      </dgm:spPr>
      <dgm:t>
        <a:bodyPr/>
        <a:lstStyle/>
        <a:p>
          <a:r>
            <a:rPr lang="en-US" sz="2400" dirty="0"/>
            <a:t>Part B</a:t>
          </a:r>
        </a:p>
      </dgm:t>
    </dgm:pt>
    <dgm:pt modelId="{41ED088D-A25B-4689-B0FE-74C3258F0F47}" type="parTrans" cxnId="{055AE2A3-E865-4230-8D51-6747564D0CB7}">
      <dgm:prSet/>
      <dgm:spPr/>
      <dgm:t>
        <a:bodyPr/>
        <a:lstStyle/>
        <a:p>
          <a:endParaRPr lang="en-US" sz="2000"/>
        </a:p>
      </dgm:t>
    </dgm:pt>
    <dgm:pt modelId="{16BAD11D-3381-4188-8922-8AF623F0A035}" type="sibTrans" cxnId="{055AE2A3-E865-4230-8D51-6747564D0CB7}">
      <dgm:prSet/>
      <dgm:spPr/>
      <dgm:t>
        <a:bodyPr/>
        <a:lstStyle/>
        <a:p>
          <a:endParaRPr lang="en-US" sz="2000"/>
        </a:p>
      </dgm:t>
    </dgm:pt>
    <dgm:pt modelId="{1B7296A6-7176-4DE8-8E24-178A1F0829B1}">
      <dgm:prSet phldrT="[Text]" custT="1"/>
      <dgm:spPr>
        <a:ln w="22225" cmpd="sng">
          <a:solidFill>
            <a:schemeClr val="accent3"/>
          </a:solidFill>
        </a:ln>
      </dgm:spPr>
      <dgm:t>
        <a:bodyPr/>
        <a:lstStyle/>
        <a:p>
          <a:r>
            <a:rPr lang="en-US" sz="2400" dirty="0"/>
            <a:t>20% of Medicare-approved charges</a:t>
          </a:r>
        </a:p>
      </dgm:t>
    </dgm:pt>
    <dgm:pt modelId="{BD5996BF-208F-44E3-A401-4EDAC3C56F7E}" type="parTrans" cxnId="{96748C83-AA46-4B89-AA5B-85BD7720803C}">
      <dgm:prSet/>
      <dgm:spPr/>
      <dgm:t>
        <a:bodyPr/>
        <a:lstStyle/>
        <a:p>
          <a:endParaRPr lang="en-US" sz="2000"/>
        </a:p>
      </dgm:t>
    </dgm:pt>
    <dgm:pt modelId="{0FDEF486-24F4-4CFB-B7C0-88175E025D42}" type="sibTrans" cxnId="{96748C83-AA46-4B89-AA5B-85BD7720803C}">
      <dgm:prSet/>
      <dgm:spPr/>
      <dgm:t>
        <a:bodyPr/>
        <a:lstStyle/>
        <a:p>
          <a:endParaRPr lang="en-US" sz="2000"/>
        </a:p>
      </dgm:t>
    </dgm:pt>
    <dgm:pt modelId="{F6FAF7C8-A03C-4ED1-BD1F-325CABBCBE70}" type="pres">
      <dgm:prSet presAssocID="{CD774AA7-7863-4286-A08E-2818EC5462C1}" presName="hierChild1" presStyleCnt="0">
        <dgm:presLayoutVars>
          <dgm:chPref val="1"/>
          <dgm:dir/>
          <dgm:animOne val="branch"/>
          <dgm:animLvl val="lvl"/>
          <dgm:resizeHandles/>
        </dgm:presLayoutVars>
      </dgm:prSet>
      <dgm:spPr/>
    </dgm:pt>
    <dgm:pt modelId="{8670EC10-9F0C-4D58-8BC1-B925DE85DAD3}" type="pres">
      <dgm:prSet presAssocID="{DA1209CE-42E4-429E-AA70-4FC405C3A34C}" presName="hierRoot1" presStyleCnt="0"/>
      <dgm:spPr/>
    </dgm:pt>
    <dgm:pt modelId="{79D36D78-E69F-439B-9AF4-36D469AD1F5E}" type="pres">
      <dgm:prSet presAssocID="{DA1209CE-42E4-429E-AA70-4FC405C3A34C}" presName="composite" presStyleCnt="0"/>
      <dgm:spPr/>
    </dgm:pt>
    <dgm:pt modelId="{AE16689D-5900-475E-8163-C5454FF63BF2}" type="pres">
      <dgm:prSet presAssocID="{DA1209CE-42E4-429E-AA70-4FC405C3A34C}" presName="background" presStyleLbl="node0" presStyleIdx="0" presStyleCnt="1"/>
      <dgm:spPr>
        <a:solidFill>
          <a:schemeClr val="accent4"/>
        </a:solidFill>
      </dgm:spPr>
    </dgm:pt>
    <dgm:pt modelId="{B7E201EF-E825-4FFF-AF8C-3C95B7EE5A42}" type="pres">
      <dgm:prSet presAssocID="{DA1209CE-42E4-429E-AA70-4FC405C3A34C}" presName="text" presStyleLbl="fgAcc0" presStyleIdx="0" presStyleCnt="1">
        <dgm:presLayoutVars>
          <dgm:chPref val="3"/>
        </dgm:presLayoutVars>
      </dgm:prSet>
      <dgm:spPr/>
    </dgm:pt>
    <dgm:pt modelId="{BD5BF0F5-C794-48AC-9F63-6F1B2FCEDE41}" type="pres">
      <dgm:prSet presAssocID="{DA1209CE-42E4-429E-AA70-4FC405C3A34C}" presName="hierChild2" presStyleCnt="0"/>
      <dgm:spPr/>
    </dgm:pt>
    <dgm:pt modelId="{47DA7190-1E10-4B67-A8AF-42CE15684EAC}" type="pres">
      <dgm:prSet presAssocID="{49234A9A-D444-4D59-B1BE-8A82D08CBBBA}" presName="Name10" presStyleLbl="parChTrans1D2" presStyleIdx="0" presStyleCnt="2"/>
      <dgm:spPr/>
    </dgm:pt>
    <dgm:pt modelId="{ECA89543-CC0A-454F-924C-C734728C228C}" type="pres">
      <dgm:prSet presAssocID="{E6FD7560-1CAE-42E0-9739-141CB2559029}" presName="hierRoot2" presStyleCnt="0"/>
      <dgm:spPr/>
    </dgm:pt>
    <dgm:pt modelId="{0812D071-11B9-4DCB-9EBD-1BC544119B81}" type="pres">
      <dgm:prSet presAssocID="{E6FD7560-1CAE-42E0-9739-141CB2559029}" presName="composite2" presStyleCnt="0"/>
      <dgm:spPr/>
    </dgm:pt>
    <dgm:pt modelId="{50926772-4786-41C8-B14E-6A9B039739CD}" type="pres">
      <dgm:prSet presAssocID="{E6FD7560-1CAE-42E0-9739-141CB2559029}" presName="background2" presStyleLbl="node2" presStyleIdx="0" presStyleCnt="2"/>
      <dgm:spPr>
        <a:ln>
          <a:noFill/>
        </a:ln>
      </dgm:spPr>
    </dgm:pt>
    <dgm:pt modelId="{6228397C-30D0-42F2-A32C-002341FA2FF1}" type="pres">
      <dgm:prSet presAssocID="{E6FD7560-1CAE-42E0-9739-141CB2559029}" presName="text2" presStyleLbl="fgAcc2" presStyleIdx="0" presStyleCnt="2">
        <dgm:presLayoutVars>
          <dgm:chPref val="3"/>
        </dgm:presLayoutVars>
      </dgm:prSet>
      <dgm:spPr/>
    </dgm:pt>
    <dgm:pt modelId="{5DAA0F54-08F5-4795-9608-FB47795016C9}" type="pres">
      <dgm:prSet presAssocID="{E6FD7560-1CAE-42E0-9739-141CB2559029}" presName="hierChild3" presStyleCnt="0"/>
      <dgm:spPr/>
    </dgm:pt>
    <dgm:pt modelId="{88749B2C-2AF7-471C-8800-8713CCB0C3FE}" type="pres">
      <dgm:prSet presAssocID="{1FAB6C5D-A7CB-40F7-BF5A-0DDFF4E1DA19}" presName="Name17" presStyleLbl="parChTrans1D3" presStyleIdx="0" presStyleCnt="2"/>
      <dgm:spPr/>
    </dgm:pt>
    <dgm:pt modelId="{46B4B463-C198-4163-BBFD-6F87C26CEA31}" type="pres">
      <dgm:prSet presAssocID="{B6E78FD4-71A7-458C-A4BE-CB8A77C09561}" presName="hierRoot3" presStyleCnt="0"/>
      <dgm:spPr/>
    </dgm:pt>
    <dgm:pt modelId="{6EE2C13F-31EF-4869-8FAB-4A80843D9327}" type="pres">
      <dgm:prSet presAssocID="{B6E78FD4-71A7-458C-A4BE-CB8A77C09561}" presName="composite3" presStyleCnt="0"/>
      <dgm:spPr/>
    </dgm:pt>
    <dgm:pt modelId="{2C9C3957-AE85-46C6-AF2B-BD09C2F8586E}" type="pres">
      <dgm:prSet presAssocID="{B6E78FD4-71A7-458C-A4BE-CB8A77C09561}" presName="background3" presStyleLbl="node3" presStyleIdx="0" presStyleCnt="2"/>
      <dgm:spPr>
        <a:ln>
          <a:noFill/>
        </a:ln>
      </dgm:spPr>
    </dgm:pt>
    <dgm:pt modelId="{4636D05C-C797-4716-87F7-B05993E8BCAF}" type="pres">
      <dgm:prSet presAssocID="{B6E78FD4-71A7-458C-A4BE-CB8A77C09561}" presName="text3" presStyleLbl="fgAcc3" presStyleIdx="0" presStyleCnt="2" custScaleX="136511">
        <dgm:presLayoutVars>
          <dgm:chPref val="3"/>
        </dgm:presLayoutVars>
      </dgm:prSet>
      <dgm:spPr/>
    </dgm:pt>
    <dgm:pt modelId="{FCB310CB-F65A-4039-9E1A-42CBFAFF472F}" type="pres">
      <dgm:prSet presAssocID="{B6E78FD4-71A7-458C-A4BE-CB8A77C09561}" presName="hierChild4" presStyleCnt="0"/>
      <dgm:spPr/>
    </dgm:pt>
    <dgm:pt modelId="{9458BA6B-DE2D-48D5-9811-37504CBA5E45}" type="pres">
      <dgm:prSet presAssocID="{41ED088D-A25B-4689-B0FE-74C3258F0F47}" presName="Name10" presStyleLbl="parChTrans1D2" presStyleIdx="1" presStyleCnt="2"/>
      <dgm:spPr/>
    </dgm:pt>
    <dgm:pt modelId="{D4998AE0-D818-4EFE-9CCB-38317EB8F268}" type="pres">
      <dgm:prSet presAssocID="{505FF7D9-8AC9-4F17-BFDF-958C9B0BDA35}" presName="hierRoot2" presStyleCnt="0"/>
      <dgm:spPr/>
    </dgm:pt>
    <dgm:pt modelId="{5BBCE03D-4FBD-4774-9525-8E419B940A1E}" type="pres">
      <dgm:prSet presAssocID="{505FF7D9-8AC9-4F17-BFDF-958C9B0BDA35}" presName="composite2" presStyleCnt="0"/>
      <dgm:spPr/>
    </dgm:pt>
    <dgm:pt modelId="{732B511B-4833-40ED-AED7-CE43E459F4EF}" type="pres">
      <dgm:prSet presAssocID="{505FF7D9-8AC9-4F17-BFDF-958C9B0BDA35}" presName="background2" presStyleLbl="node2" presStyleIdx="1" presStyleCnt="2"/>
      <dgm:spPr>
        <a:ln>
          <a:noFill/>
        </a:ln>
      </dgm:spPr>
    </dgm:pt>
    <dgm:pt modelId="{307C9C09-7B94-47F5-81DB-757F3FEAB7BE}" type="pres">
      <dgm:prSet presAssocID="{505FF7D9-8AC9-4F17-BFDF-958C9B0BDA35}" presName="text2" presStyleLbl="fgAcc2" presStyleIdx="1" presStyleCnt="2">
        <dgm:presLayoutVars>
          <dgm:chPref val="3"/>
        </dgm:presLayoutVars>
      </dgm:prSet>
      <dgm:spPr/>
    </dgm:pt>
    <dgm:pt modelId="{58D9EAED-AF0C-4AA3-8930-23C4B6643869}" type="pres">
      <dgm:prSet presAssocID="{505FF7D9-8AC9-4F17-BFDF-958C9B0BDA35}" presName="hierChild3" presStyleCnt="0"/>
      <dgm:spPr/>
    </dgm:pt>
    <dgm:pt modelId="{BF392357-C619-4E1B-940E-32250D93834B}" type="pres">
      <dgm:prSet presAssocID="{BD5996BF-208F-44E3-A401-4EDAC3C56F7E}" presName="Name17" presStyleLbl="parChTrans1D3" presStyleIdx="1" presStyleCnt="2"/>
      <dgm:spPr/>
    </dgm:pt>
    <dgm:pt modelId="{EAF6E749-3E0F-4867-8A41-D0E794D6051C}" type="pres">
      <dgm:prSet presAssocID="{1B7296A6-7176-4DE8-8E24-178A1F0829B1}" presName="hierRoot3" presStyleCnt="0"/>
      <dgm:spPr/>
    </dgm:pt>
    <dgm:pt modelId="{8616015E-E7BC-42BA-B42B-D8A3C8322102}" type="pres">
      <dgm:prSet presAssocID="{1B7296A6-7176-4DE8-8E24-178A1F0829B1}" presName="composite3" presStyleCnt="0"/>
      <dgm:spPr/>
    </dgm:pt>
    <dgm:pt modelId="{054719F2-FF51-453B-94C3-AA0EEACCDC4B}" type="pres">
      <dgm:prSet presAssocID="{1B7296A6-7176-4DE8-8E24-178A1F0829B1}" presName="background3" presStyleLbl="node3" presStyleIdx="1" presStyleCnt="2"/>
      <dgm:spPr>
        <a:ln>
          <a:noFill/>
        </a:ln>
      </dgm:spPr>
    </dgm:pt>
    <dgm:pt modelId="{C3877EFF-5703-460D-92F9-DF28759997F5}" type="pres">
      <dgm:prSet presAssocID="{1B7296A6-7176-4DE8-8E24-178A1F0829B1}" presName="text3" presStyleLbl="fgAcc3" presStyleIdx="1" presStyleCnt="2" custScaleX="139087">
        <dgm:presLayoutVars>
          <dgm:chPref val="3"/>
        </dgm:presLayoutVars>
      </dgm:prSet>
      <dgm:spPr/>
    </dgm:pt>
    <dgm:pt modelId="{796AF242-1107-482B-B53F-C687E1D992AF}" type="pres">
      <dgm:prSet presAssocID="{1B7296A6-7176-4DE8-8E24-178A1F0829B1}" presName="hierChild4" presStyleCnt="0"/>
      <dgm:spPr/>
    </dgm:pt>
  </dgm:ptLst>
  <dgm:cxnLst>
    <dgm:cxn modelId="{2F981A25-D094-4D8A-AA03-C348CD258BAE}" type="presOf" srcId="{CD774AA7-7863-4286-A08E-2818EC5462C1}" destId="{F6FAF7C8-A03C-4ED1-BD1F-325CABBCBE70}" srcOrd="0" destOrd="0" presId="urn:microsoft.com/office/officeart/2005/8/layout/hierarchy1"/>
    <dgm:cxn modelId="{8D9C772E-768D-4D7E-9D2C-06023DB9E63E}" type="presOf" srcId="{41ED088D-A25B-4689-B0FE-74C3258F0F47}" destId="{9458BA6B-DE2D-48D5-9811-37504CBA5E45}" srcOrd="0" destOrd="0" presId="urn:microsoft.com/office/officeart/2005/8/layout/hierarchy1"/>
    <dgm:cxn modelId="{10321335-2F65-4359-B137-1E9C4BE9BF03}" type="presOf" srcId="{B6E78FD4-71A7-458C-A4BE-CB8A77C09561}" destId="{4636D05C-C797-4716-87F7-B05993E8BCAF}" srcOrd="0" destOrd="0" presId="urn:microsoft.com/office/officeart/2005/8/layout/hierarchy1"/>
    <dgm:cxn modelId="{4465F068-DB59-46D5-80BB-901A22EDE1B0}" type="presOf" srcId="{505FF7D9-8AC9-4F17-BFDF-958C9B0BDA35}" destId="{307C9C09-7B94-47F5-81DB-757F3FEAB7BE}" srcOrd="0" destOrd="0" presId="urn:microsoft.com/office/officeart/2005/8/layout/hierarchy1"/>
    <dgm:cxn modelId="{7CE25F71-A503-4E18-AAFC-2B926CC3108F}" type="presOf" srcId="{BD5996BF-208F-44E3-A401-4EDAC3C56F7E}" destId="{BF392357-C619-4E1B-940E-32250D93834B}" srcOrd="0" destOrd="0" presId="urn:microsoft.com/office/officeart/2005/8/layout/hierarchy1"/>
    <dgm:cxn modelId="{5000F65A-DAA8-4226-B57F-149456CCFF69}" type="presOf" srcId="{49234A9A-D444-4D59-B1BE-8A82D08CBBBA}" destId="{47DA7190-1E10-4B67-A8AF-42CE15684EAC}" srcOrd="0" destOrd="0" presId="urn:microsoft.com/office/officeart/2005/8/layout/hierarchy1"/>
    <dgm:cxn modelId="{96748C83-AA46-4B89-AA5B-85BD7720803C}" srcId="{505FF7D9-8AC9-4F17-BFDF-958C9B0BDA35}" destId="{1B7296A6-7176-4DE8-8E24-178A1F0829B1}" srcOrd="0" destOrd="0" parTransId="{BD5996BF-208F-44E3-A401-4EDAC3C56F7E}" sibTransId="{0FDEF486-24F4-4CFB-B7C0-88175E025D42}"/>
    <dgm:cxn modelId="{B206D58B-2EBF-43E5-B8A7-27858752F82C}" srcId="{CD774AA7-7863-4286-A08E-2818EC5462C1}" destId="{DA1209CE-42E4-429E-AA70-4FC405C3A34C}" srcOrd="0" destOrd="0" parTransId="{038478D4-4A00-4E15-A3E8-9AF282715679}" sibTransId="{FA73FD29-40EF-4E71-9ED1-7FD21356D530}"/>
    <dgm:cxn modelId="{FF6E9E99-5EF1-4D31-ADB7-5788C5A88789}" srcId="{DA1209CE-42E4-429E-AA70-4FC405C3A34C}" destId="{E6FD7560-1CAE-42E0-9739-141CB2559029}" srcOrd="0" destOrd="0" parTransId="{49234A9A-D444-4D59-B1BE-8A82D08CBBBA}" sibTransId="{08012974-F071-4DB9-AA10-9794E1633CBC}"/>
    <dgm:cxn modelId="{5F9867A3-B80B-46F2-A6D7-B8DCFF7EBB08}" type="presOf" srcId="{1B7296A6-7176-4DE8-8E24-178A1F0829B1}" destId="{C3877EFF-5703-460D-92F9-DF28759997F5}" srcOrd="0" destOrd="0" presId="urn:microsoft.com/office/officeart/2005/8/layout/hierarchy1"/>
    <dgm:cxn modelId="{055AE2A3-E865-4230-8D51-6747564D0CB7}" srcId="{DA1209CE-42E4-429E-AA70-4FC405C3A34C}" destId="{505FF7D9-8AC9-4F17-BFDF-958C9B0BDA35}" srcOrd="1" destOrd="0" parTransId="{41ED088D-A25B-4689-B0FE-74C3258F0F47}" sibTransId="{16BAD11D-3381-4188-8922-8AF623F0A035}"/>
    <dgm:cxn modelId="{AFF02FAF-0C4A-4EDC-B0C0-FC73AD75F09B}" srcId="{E6FD7560-1CAE-42E0-9739-141CB2559029}" destId="{B6E78FD4-71A7-458C-A4BE-CB8A77C09561}" srcOrd="0" destOrd="0" parTransId="{1FAB6C5D-A7CB-40F7-BF5A-0DDFF4E1DA19}" sibTransId="{A42D713F-09D7-444A-9038-D63332DB0C7D}"/>
    <dgm:cxn modelId="{0D5A36CF-18C8-4E6D-8E3C-3039C044BB46}" type="presOf" srcId="{1FAB6C5D-A7CB-40F7-BF5A-0DDFF4E1DA19}" destId="{88749B2C-2AF7-471C-8800-8713CCB0C3FE}" srcOrd="0" destOrd="0" presId="urn:microsoft.com/office/officeart/2005/8/layout/hierarchy1"/>
    <dgm:cxn modelId="{25BC90DF-F8A8-461E-A06B-949695B7C6DB}" type="presOf" srcId="{E6FD7560-1CAE-42E0-9739-141CB2559029}" destId="{6228397C-30D0-42F2-A32C-002341FA2FF1}" srcOrd="0" destOrd="0" presId="urn:microsoft.com/office/officeart/2005/8/layout/hierarchy1"/>
    <dgm:cxn modelId="{652687E0-74DB-43A9-AB8A-AD09ECFD9B5E}" type="presOf" srcId="{DA1209CE-42E4-429E-AA70-4FC405C3A34C}" destId="{B7E201EF-E825-4FFF-AF8C-3C95B7EE5A42}" srcOrd="0" destOrd="0" presId="urn:microsoft.com/office/officeart/2005/8/layout/hierarchy1"/>
    <dgm:cxn modelId="{6A8881B8-46F9-4893-BF1D-2DBC32943C88}" type="presParOf" srcId="{F6FAF7C8-A03C-4ED1-BD1F-325CABBCBE70}" destId="{8670EC10-9F0C-4D58-8BC1-B925DE85DAD3}" srcOrd="0" destOrd="0" presId="urn:microsoft.com/office/officeart/2005/8/layout/hierarchy1"/>
    <dgm:cxn modelId="{65D29ABF-04B7-48F4-9EB6-D6C99CFB9F2D}" type="presParOf" srcId="{8670EC10-9F0C-4D58-8BC1-B925DE85DAD3}" destId="{79D36D78-E69F-439B-9AF4-36D469AD1F5E}" srcOrd="0" destOrd="0" presId="urn:microsoft.com/office/officeart/2005/8/layout/hierarchy1"/>
    <dgm:cxn modelId="{13BC13CE-8DAE-417F-91F4-68C87E12F7EC}" type="presParOf" srcId="{79D36D78-E69F-439B-9AF4-36D469AD1F5E}" destId="{AE16689D-5900-475E-8163-C5454FF63BF2}" srcOrd="0" destOrd="0" presId="urn:microsoft.com/office/officeart/2005/8/layout/hierarchy1"/>
    <dgm:cxn modelId="{A16538F0-C387-4E75-AFE4-B9C00419BD42}" type="presParOf" srcId="{79D36D78-E69F-439B-9AF4-36D469AD1F5E}" destId="{B7E201EF-E825-4FFF-AF8C-3C95B7EE5A42}" srcOrd="1" destOrd="0" presId="urn:microsoft.com/office/officeart/2005/8/layout/hierarchy1"/>
    <dgm:cxn modelId="{72199472-61B5-41D9-98E9-945979DD668E}" type="presParOf" srcId="{8670EC10-9F0C-4D58-8BC1-B925DE85DAD3}" destId="{BD5BF0F5-C794-48AC-9F63-6F1B2FCEDE41}" srcOrd="1" destOrd="0" presId="urn:microsoft.com/office/officeart/2005/8/layout/hierarchy1"/>
    <dgm:cxn modelId="{EC22DD3F-96EB-408C-B8C6-513AF8AD5925}" type="presParOf" srcId="{BD5BF0F5-C794-48AC-9F63-6F1B2FCEDE41}" destId="{47DA7190-1E10-4B67-A8AF-42CE15684EAC}" srcOrd="0" destOrd="0" presId="urn:microsoft.com/office/officeart/2005/8/layout/hierarchy1"/>
    <dgm:cxn modelId="{44009E3D-E61A-478E-937F-6C8AECFB105E}" type="presParOf" srcId="{BD5BF0F5-C794-48AC-9F63-6F1B2FCEDE41}" destId="{ECA89543-CC0A-454F-924C-C734728C228C}" srcOrd="1" destOrd="0" presId="urn:microsoft.com/office/officeart/2005/8/layout/hierarchy1"/>
    <dgm:cxn modelId="{FEAC6EAA-E151-4C44-B206-913422530EF7}" type="presParOf" srcId="{ECA89543-CC0A-454F-924C-C734728C228C}" destId="{0812D071-11B9-4DCB-9EBD-1BC544119B81}" srcOrd="0" destOrd="0" presId="urn:microsoft.com/office/officeart/2005/8/layout/hierarchy1"/>
    <dgm:cxn modelId="{8731A67A-8669-4326-BA5A-3A849ADC825D}" type="presParOf" srcId="{0812D071-11B9-4DCB-9EBD-1BC544119B81}" destId="{50926772-4786-41C8-B14E-6A9B039739CD}" srcOrd="0" destOrd="0" presId="urn:microsoft.com/office/officeart/2005/8/layout/hierarchy1"/>
    <dgm:cxn modelId="{8D902952-ACAB-4BE1-9359-73E82ADF6C06}" type="presParOf" srcId="{0812D071-11B9-4DCB-9EBD-1BC544119B81}" destId="{6228397C-30D0-42F2-A32C-002341FA2FF1}" srcOrd="1" destOrd="0" presId="urn:microsoft.com/office/officeart/2005/8/layout/hierarchy1"/>
    <dgm:cxn modelId="{FDA23A43-2B45-45E3-AF1E-52C52380E4E8}" type="presParOf" srcId="{ECA89543-CC0A-454F-924C-C734728C228C}" destId="{5DAA0F54-08F5-4795-9608-FB47795016C9}" srcOrd="1" destOrd="0" presId="urn:microsoft.com/office/officeart/2005/8/layout/hierarchy1"/>
    <dgm:cxn modelId="{7C028A9C-3B70-48DD-A1E2-DCF043AB4F63}" type="presParOf" srcId="{5DAA0F54-08F5-4795-9608-FB47795016C9}" destId="{88749B2C-2AF7-471C-8800-8713CCB0C3FE}" srcOrd="0" destOrd="0" presId="urn:microsoft.com/office/officeart/2005/8/layout/hierarchy1"/>
    <dgm:cxn modelId="{5C1FE985-A27E-43F5-B887-4FF883D6ACF0}" type="presParOf" srcId="{5DAA0F54-08F5-4795-9608-FB47795016C9}" destId="{46B4B463-C198-4163-BBFD-6F87C26CEA31}" srcOrd="1" destOrd="0" presId="urn:microsoft.com/office/officeart/2005/8/layout/hierarchy1"/>
    <dgm:cxn modelId="{D099225C-0CD0-4184-AD31-D7F41A50C2F1}" type="presParOf" srcId="{46B4B463-C198-4163-BBFD-6F87C26CEA31}" destId="{6EE2C13F-31EF-4869-8FAB-4A80843D9327}" srcOrd="0" destOrd="0" presId="urn:microsoft.com/office/officeart/2005/8/layout/hierarchy1"/>
    <dgm:cxn modelId="{2CDC9433-CD2B-44C4-8035-70E6B11AC6AF}" type="presParOf" srcId="{6EE2C13F-31EF-4869-8FAB-4A80843D9327}" destId="{2C9C3957-AE85-46C6-AF2B-BD09C2F8586E}" srcOrd="0" destOrd="0" presId="urn:microsoft.com/office/officeart/2005/8/layout/hierarchy1"/>
    <dgm:cxn modelId="{80BFCA6E-64B5-4A73-81CE-952FE882B38B}" type="presParOf" srcId="{6EE2C13F-31EF-4869-8FAB-4A80843D9327}" destId="{4636D05C-C797-4716-87F7-B05993E8BCAF}" srcOrd="1" destOrd="0" presId="urn:microsoft.com/office/officeart/2005/8/layout/hierarchy1"/>
    <dgm:cxn modelId="{79068E04-C453-4272-A2BF-7C4D437EEE07}" type="presParOf" srcId="{46B4B463-C198-4163-BBFD-6F87C26CEA31}" destId="{FCB310CB-F65A-4039-9E1A-42CBFAFF472F}" srcOrd="1" destOrd="0" presId="urn:microsoft.com/office/officeart/2005/8/layout/hierarchy1"/>
    <dgm:cxn modelId="{00804098-E8BA-46B5-A78B-54028D0B9BDA}" type="presParOf" srcId="{BD5BF0F5-C794-48AC-9F63-6F1B2FCEDE41}" destId="{9458BA6B-DE2D-48D5-9811-37504CBA5E45}" srcOrd="2" destOrd="0" presId="urn:microsoft.com/office/officeart/2005/8/layout/hierarchy1"/>
    <dgm:cxn modelId="{C4AC03A4-840C-4474-8DBE-1FF422990094}" type="presParOf" srcId="{BD5BF0F5-C794-48AC-9F63-6F1B2FCEDE41}" destId="{D4998AE0-D818-4EFE-9CCB-38317EB8F268}" srcOrd="3" destOrd="0" presId="urn:microsoft.com/office/officeart/2005/8/layout/hierarchy1"/>
    <dgm:cxn modelId="{5CC65852-110F-4155-8A9F-A3E66EE80A9B}" type="presParOf" srcId="{D4998AE0-D818-4EFE-9CCB-38317EB8F268}" destId="{5BBCE03D-4FBD-4774-9525-8E419B940A1E}" srcOrd="0" destOrd="0" presId="urn:microsoft.com/office/officeart/2005/8/layout/hierarchy1"/>
    <dgm:cxn modelId="{EBEF599E-8FCF-4AD4-997E-0215E0C72969}" type="presParOf" srcId="{5BBCE03D-4FBD-4774-9525-8E419B940A1E}" destId="{732B511B-4833-40ED-AED7-CE43E459F4EF}" srcOrd="0" destOrd="0" presId="urn:microsoft.com/office/officeart/2005/8/layout/hierarchy1"/>
    <dgm:cxn modelId="{BCEC0A99-A5C6-45B9-AFFF-76BCA27793EE}" type="presParOf" srcId="{5BBCE03D-4FBD-4774-9525-8E419B940A1E}" destId="{307C9C09-7B94-47F5-81DB-757F3FEAB7BE}" srcOrd="1" destOrd="0" presId="urn:microsoft.com/office/officeart/2005/8/layout/hierarchy1"/>
    <dgm:cxn modelId="{81F9D109-0C12-46CE-84F3-DADA44FB8B3E}" type="presParOf" srcId="{D4998AE0-D818-4EFE-9CCB-38317EB8F268}" destId="{58D9EAED-AF0C-4AA3-8930-23C4B6643869}" srcOrd="1" destOrd="0" presId="urn:microsoft.com/office/officeart/2005/8/layout/hierarchy1"/>
    <dgm:cxn modelId="{60018E64-57DB-4AE2-9997-05AD0ECD1333}" type="presParOf" srcId="{58D9EAED-AF0C-4AA3-8930-23C4B6643869}" destId="{BF392357-C619-4E1B-940E-32250D93834B}" srcOrd="0" destOrd="0" presId="urn:microsoft.com/office/officeart/2005/8/layout/hierarchy1"/>
    <dgm:cxn modelId="{51F6E0A5-FCEA-4A16-A69C-0A8940757602}" type="presParOf" srcId="{58D9EAED-AF0C-4AA3-8930-23C4B6643869}" destId="{EAF6E749-3E0F-4867-8A41-D0E794D6051C}" srcOrd="1" destOrd="0" presId="urn:microsoft.com/office/officeart/2005/8/layout/hierarchy1"/>
    <dgm:cxn modelId="{E27ED9A3-4EBC-45CF-BF5D-1340BD4E1F71}" type="presParOf" srcId="{EAF6E749-3E0F-4867-8A41-D0E794D6051C}" destId="{8616015E-E7BC-42BA-B42B-D8A3C8322102}" srcOrd="0" destOrd="0" presId="urn:microsoft.com/office/officeart/2005/8/layout/hierarchy1"/>
    <dgm:cxn modelId="{70D6145F-E1EC-466D-B6B6-25ECE6C32331}" type="presParOf" srcId="{8616015E-E7BC-42BA-B42B-D8A3C8322102}" destId="{054719F2-FF51-453B-94C3-AA0EEACCDC4B}" srcOrd="0" destOrd="0" presId="urn:microsoft.com/office/officeart/2005/8/layout/hierarchy1"/>
    <dgm:cxn modelId="{256A83E6-C947-4ADD-B7B8-D0D8FE6262DD}" type="presParOf" srcId="{8616015E-E7BC-42BA-B42B-D8A3C8322102}" destId="{C3877EFF-5703-460D-92F9-DF28759997F5}" srcOrd="1" destOrd="0" presId="urn:microsoft.com/office/officeart/2005/8/layout/hierarchy1"/>
    <dgm:cxn modelId="{72FDC44E-3C9D-4727-A3BA-5474F926FE57}" type="presParOf" srcId="{EAF6E749-3E0F-4867-8A41-D0E794D6051C}" destId="{796AF242-1107-482B-B53F-C687E1D992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4AFF6E-DBB4-403F-9401-7CCA72AF9795}" type="doc">
      <dgm:prSet loTypeId="urn:microsoft.com/office/officeart/2005/8/layout/gear1" loCatId="relationship" qsTypeId="urn:microsoft.com/office/officeart/2005/8/quickstyle/simple1" qsCatId="simple" csTypeId="urn:microsoft.com/office/officeart/2005/8/colors/colorful1" csCatId="colorful" phldr="1"/>
      <dgm:spPr/>
    </dgm:pt>
    <dgm:pt modelId="{96E054E1-42A2-4B27-9BB8-EEB98E375E3F}">
      <dgm:prSet phldrT="[Text]" custT="1"/>
      <dgm:spPr>
        <a:solidFill>
          <a:schemeClr val="accent2"/>
        </a:solidFill>
        <a:ln>
          <a:noFill/>
        </a:ln>
      </dgm:spPr>
      <dgm:t>
        <a:bodyPr/>
        <a:lstStyle/>
        <a:p>
          <a:r>
            <a:rPr lang="en-US" sz="2400" dirty="0">
              <a:solidFill>
                <a:schemeClr val="bg1"/>
              </a:solidFill>
            </a:rPr>
            <a:t>Medigap plans</a:t>
          </a:r>
        </a:p>
      </dgm:t>
    </dgm:pt>
    <dgm:pt modelId="{81582615-7ABF-408C-BF2E-62028708CB67}" type="parTrans" cxnId="{1629A2F9-859D-44B2-8142-03E14FB5677A}">
      <dgm:prSet/>
      <dgm:spPr/>
      <dgm:t>
        <a:bodyPr/>
        <a:lstStyle/>
        <a:p>
          <a:endParaRPr lang="en-US" sz="2000">
            <a:solidFill>
              <a:schemeClr val="tx1"/>
            </a:solidFill>
          </a:endParaRPr>
        </a:p>
      </dgm:t>
    </dgm:pt>
    <dgm:pt modelId="{F0EFF220-C353-4824-8DBC-82DFC727A8A1}" type="sibTrans" cxnId="{1629A2F9-859D-44B2-8142-03E14FB5677A}">
      <dgm:prSet/>
      <dgm:spPr>
        <a:solidFill>
          <a:schemeClr val="accent2"/>
        </a:solidFill>
      </dgm:spPr>
      <dgm:t>
        <a:bodyPr/>
        <a:lstStyle/>
        <a:p>
          <a:endParaRPr lang="en-US" sz="2000">
            <a:solidFill>
              <a:schemeClr val="tx1"/>
            </a:solidFill>
          </a:endParaRPr>
        </a:p>
      </dgm:t>
    </dgm:pt>
    <dgm:pt modelId="{2F442EC7-81F6-4C08-8942-0722D614A601}">
      <dgm:prSet phldrT="[Text]" custT="1"/>
      <dgm:spPr>
        <a:ln>
          <a:noFill/>
        </a:ln>
      </dgm:spPr>
      <dgm:t>
        <a:bodyPr/>
        <a:lstStyle/>
        <a:p>
          <a:endParaRPr lang="en-US" sz="2000" dirty="0">
            <a:solidFill>
              <a:schemeClr val="tx1"/>
            </a:solidFill>
          </a:endParaRPr>
        </a:p>
      </dgm:t>
    </dgm:pt>
    <dgm:pt modelId="{2B4419C2-0D14-47D0-937A-B371B4F71708}" type="parTrans" cxnId="{9F053C3A-E2F2-45CC-ADEF-012AA40909D8}">
      <dgm:prSet/>
      <dgm:spPr/>
      <dgm:t>
        <a:bodyPr/>
        <a:lstStyle/>
        <a:p>
          <a:endParaRPr lang="en-US" sz="2000">
            <a:solidFill>
              <a:schemeClr val="tx1"/>
            </a:solidFill>
          </a:endParaRPr>
        </a:p>
      </dgm:t>
    </dgm:pt>
    <dgm:pt modelId="{1E96D97C-C23F-4067-889D-C8D11FFD10F9}" type="sibTrans" cxnId="{9F053C3A-E2F2-45CC-ADEF-012AA40909D8}">
      <dgm:prSet/>
      <dgm:spPr/>
      <dgm:t>
        <a:bodyPr/>
        <a:lstStyle/>
        <a:p>
          <a:endParaRPr lang="en-US" sz="2000">
            <a:solidFill>
              <a:schemeClr val="tx1"/>
            </a:solidFill>
          </a:endParaRPr>
        </a:p>
      </dgm:t>
    </dgm:pt>
    <dgm:pt modelId="{4DE550C2-6A15-4BC3-8EB6-E76A679AAE05}">
      <dgm:prSet phldrT="[Text]" custT="1"/>
      <dgm:spPr>
        <a:ln>
          <a:noFill/>
        </a:ln>
      </dgm:spPr>
      <dgm:t>
        <a:bodyPr/>
        <a:lstStyle/>
        <a:p>
          <a:endParaRPr lang="en-US" sz="1800" dirty="0">
            <a:solidFill>
              <a:schemeClr val="tx1"/>
            </a:solidFill>
          </a:endParaRPr>
        </a:p>
      </dgm:t>
    </dgm:pt>
    <dgm:pt modelId="{B21FD10E-F3C9-48C7-9A3A-1D975678A205}" type="parTrans" cxnId="{93E8E1F5-A26C-47A3-8794-AF3FEA1922CB}">
      <dgm:prSet/>
      <dgm:spPr/>
      <dgm:t>
        <a:bodyPr/>
        <a:lstStyle/>
        <a:p>
          <a:endParaRPr lang="en-US" sz="2000">
            <a:solidFill>
              <a:schemeClr val="tx1"/>
            </a:solidFill>
          </a:endParaRPr>
        </a:p>
      </dgm:t>
    </dgm:pt>
    <dgm:pt modelId="{EBD8BBAA-CC9C-47C4-8006-DE069188B31E}" type="sibTrans" cxnId="{93E8E1F5-A26C-47A3-8794-AF3FEA1922CB}">
      <dgm:prSet/>
      <dgm:spPr/>
      <dgm:t>
        <a:bodyPr/>
        <a:lstStyle/>
        <a:p>
          <a:endParaRPr lang="en-US" sz="2000">
            <a:solidFill>
              <a:schemeClr val="tx1"/>
            </a:solidFill>
          </a:endParaRPr>
        </a:p>
      </dgm:t>
    </dgm:pt>
    <dgm:pt modelId="{72F4A088-969B-4344-AD9B-8C6449FCF38A}" type="pres">
      <dgm:prSet presAssocID="{7A4AFF6E-DBB4-403F-9401-7CCA72AF9795}" presName="composite" presStyleCnt="0">
        <dgm:presLayoutVars>
          <dgm:chMax val="3"/>
          <dgm:animLvl val="lvl"/>
          <dgm:resizeHandles val="exact"/>
        </dgm:presLayoutVars>
      </dgm:prSet>
      <dgm:spPr/>
    </dgm:pt>
    <dgm:pt modelId="{93E7E25A-10EA-4A2C-8AF2-C394CF3FAB53}" type="pres">
      <dgm:prSet presAssocID="{96E054E1-42A2-4B27-9BB8-EEB98E375E3F}" presName="gear1" presStyleLbl="node1" presStyleIdx="0" presStyleCnt="3" custAng="0">
        <dgm:presLayoutVars>
          <dgm:chMax val="1"/>
          <dgm:bulletEnabled val="1"/>
        </dgm:presLayoutVars>
      </dgm:prSet>
      <dgm:spPr/>
    </dgm:pt>
    <dgm:pt modelId="{3E95C258-ABD6-4B8B-BBA0-F449BE0D1CAE}" type="pres">
      <dgm:prSet presAssocID="{96E054E1-42A2-4B27-9BB8-EEB98E375E3F}" presName="gear1srcNode" presStyleLbl="node1" presStyleIdx="0" presStyleCnt="3"/>
      <dgm:spPr/>
    </dgm:pt>
    <dgm:pt modelId="{CB880C8A-3F41-4C98-836D-A52C2760A8D3}" type="pres">
      <dgm:prSet presAssocID="{96E054E1-42A2-4B27-9BB8-EEB98E375E3F}" presName="gear1dstNode" presStyleLbl="node1" presStyleIdx="0" presStyleCnt="3"/>
      <dgm:spPr/>
    </dgm:pt>
    <dgm:pt modelId="{7F2E75D8-192A-4422-A0A6-AF4104332494}" type="pres">
      <dgm:prSet presAssocID="{2F442EC7-81F6-4C08-8942-0722D614A601}" presName="gear2" presStyleLbl="node1" presStyleIdx="1" presStyleCnt="3" custScaleX="116832" custScaleY="116832" custLinFactNeighborX="-25226" custLinFactNeighborY="8716">
        <dgm:presLayoutVars>
          <dgm:chMax val="1"/>
          <dgm:bulletEnabled val="1"/>
        </dgm:presLayoutVars>
      </dgm:prSet>
      <dgm:spPr/>
    </dgm:pt>
    <dgm:pt modelId="{B4DA76B7-EFF8-4ED5-9FCF-5020E5845576}" type="pres">
      <dgm:prSet presAssocID="{2F442EC7-81F6-4C08-8942-0722D614A601}" presName="gear2srcNode" presStyleLbl="node1" presStyleIdx="1" presStyleCnt="3"/>
      <dgm:spPr/>
    </dgm:pt>
    <dgm:pt modelId="{0ACFD9AA-BEE4-4DEF-A60F-EAA5C14F0198}" type="pres">
      <dgm:prSet presAssocID="{2F442EC7-81F6-4C08-8942-0722D614A601}" presName="gear2dstNode" presStyleLbl="node1" presStyleIdx="1" presStyleCnt="3"/>
      <dgm:spPr/>
    </dgm:pt>
    <dgm:pt modelId="{7BC19488-4857-495E-A8F1-C0F840A134E1}" type="pres">
      <dgm:prSet presAssocID="{4DE550C2-6A15-4BC3-8EB6-E76A679AAE05}" presName="gear3" presStyleLbl="node1" presStyleIdx="2" presStyleCnt="3" custScaleX="119016" custScaleY="111213" custLinFactNeighborX="-7109" custLinFactNeighborY="-646"/>
      <dgm:spPr/>
    </dgm:pt>
    <dgm:pt modelId="{F5C2F8A3-F905-4D2C-ADA2-F3A0A273292B}" type="pres">
      <dgm:prSet presAssocID="{4DE550C2-6A15-4BC3-8EB6-E76A679AAE05}" presName="gear3tx" presStyleLbl="node1" presStyleIdx="2" presStyleCnt="3">
        <dgm:presLayoutVars>
          <dgm:chMax val="1"/>
          <dgm:bulletEnabled val="1"/>
        </dgm:presLayoutVars>
      </dgm:prSet>
      <dgm:spPr/>
    </dgm:pt>
    <dgm:pt modelId="{C31F409D-D9E6-42F9-BDC3-A8EFC315A240}" type="pres">
      <dgm:prSet presAssocID="{4DE550C2-6A15-4BC3-8EB6-E76A679AAE05}" presName="gear3srcNode" presStyleLbl="node1" presStyleIdx="2" presStyleCnt="3"/>
      <dgm:spPr/>
    </dgm:pt>
    <dgm:pt modelId="{E1F7FD13-8DE7-403E-8CBF-20E952B7DFD5}" type="pres">
      <dgm:prSet presAssocID="{4DE550C2-6A15-4BC3-8EB6-E76A679AAE05}" presName="gear3dstNode" presStyleLbl="node1" presStyleIdx="2" presStyleCnt="3"/>
      <dgm:spPr/>
    </dgm:pt>
    <dgm:pt modelId="{3CFC13A1-108E-4713-B645-B9FA75177E93}" type="pres">
      <dgm:prSet presAssocID="{F0EFF220-C353-4824-8DBC-82DFC727A8A1}" presName="connector1" presStyleLbl="sibTrans2D1" presStyleIdx="0" presStyleCnt="3"/>
      <dgm:spPr/>
    </dgm:pt>
    <dgm:pt modelId="{106A501D-DE95-450B-BA2D-1389A7B1231E}" type="pres">
      <dgm:prSet presAssocID="{1E96D97C-C23F-4067-889D-C8D11FFD10F9}" presName="connector2" presStyleLbl="sibTrans2D1" presStyleIdx="1" presStyleCnt="3" custAng="345582" custLinFactNeighborX="-24251" custLinFactNeighborY="3172"/>
      <dgm:spPr/>
    </dgm:pt>
    <dgm:pt modelId="{3019092E-A6C9-4216-9B5F-34D829AD833B}" type="pres">
      <dgm:prSet presAssocID="{EBD8BBAA-CC9C-47C4-8006-DE069188B31E}" presName="connector3" presStyleLbl="sibTrans2D1" presStyleIdx="2" presStyleCnt="3" custLinFactNeighborX="-7878" custLinFactNeighborY="-2116"/>
      <dgm:spPr/>
    </dgm:pt>
  </dgm:ptLst>
  <dgm:cxnLst>
    <dgm:cxn modelId="{6D845904-FE81-42D2-9EB1-D6DCE6046528}" type="presOf" srcId="{4DE550C2-6A15-4BC3-8EB6-E76A679AAE05}" destId="{7BC19488-4857-495E-A8F1-C0F840A134E1}" srcOrd="0" destOrd="0" presId="urn:microsoft.com/office/officeart/2005/8/layout/gear1"/>
    <dgm:cxn modelId="{3880D909-21AC-4504-B414-02229C1E455C}" type="presOf" srcId="{4DE550C2-6A15-4BC3-8EB6-E76A679AAE05}" destId="{E1F7FD13-8DE7-403E-8CBF-20E952B7DFD5}" srcOrd="3" destOrd="0" presId="urn:microsoft.com/office/officeart/2005/8/layout/gear1"/>
    <dgm:cxn modelId="{4AEEAF1E-6D92-4D27-BA74-9924A62AA465}" type="presOf" srcId="{2F442EC7-81F6-4C08-8942-0722D614A601}" destId="{B4DA76B7-EFF8-4ED5-9FCF-5020E5845576}" srcOrd="1" destOrd="0" presId="urn:microsoft.com/office/officeart/2005/8/layout/gear1"/>
    <dgm:cxn modelId="{F6EDDB1E-7ED5-4A4D-B8F3-32B3813C40C7}" type="presOf" srcId="{7A4AFF6E-DBB4-403F-9401-7CCA72AF9795}" destId="{72F4A088-969B-4344-AD9B-8C6449FCF38A}" srcOrd="0" destOrd="0" presId="urn:microsoft.com/office/officeart/2005/8/layout/gear1"/>
    <dgm:cxn modelId="{00BFB22B-42AF-4A69-AB4B-D5865917046D}" type="presOf" srcId="{EBD8BBAA-CC9C-47C4-8006-DE069188B31E}" destId="{3019092E-A6C9-4216-9B5F-34D829AD833B}" srcOrd="0" destOrd="0" presId="urn:microsoft.com/office/officeart/2005/8/layout/gear1"/>
    <dgm:cxn modelId="{D2080334-44DF-4832-81FD-7CF576D084CE}" type="presOf" srcId="{4DE550C2-6A15-4BC3-8EB6-E76A679AAE05}" destId="{C31F409D-D9E6-42F9-BDC3-A8EFC315A240}" srcOrd="2" destOrd="0" presId="urn:microsoft.com/office/officeart/2005/8/layout/gear1"/>
    <dgm:cxn modelId="{9F053C3A-E2F2-45CC-ADEF-012AA40909D8}" srcId="{7A4AFF6E-DBB4-403F-9401-7CCA72AF9795}" destId="{2F442EC7-81F6-4C08-8942-0722D614A601}" srcOrd="1" destOrd="0" parTransId="{2B4419C2-0D14-47D0-937A-B371B4F71708}" sibTransId="{1E96D97C-C23F-4067-889D-C8D11FFD10F9}"/>
    <dgm:cxn modelId="{F0A11D6A-0516-49BD-9A24-7D7AE67855CB}" type="presOf" srcId="{F0EFF220-C353-4824-8DBC-82DFC727A8A1}" destId="{3CFC13A1-108E-4713-B645-B9FA75177E93}" srcOrd="0" destOrd="0" presId="urn:microsoft.com/office/officeart/2005/8/layout/gear1"/>
    <dgm:cxn modelId="{0E3D477F-F62F-44EC-802C-57CE89E88F3D}" type="presOf" srcId="{1E96D97C-C23F-4067-889D-C8D11FFD10F9}" destId="{106A501D-DE95-450B-BA2D-1389A7B1231E}" srcOrd="0" destOrd="0" presId="urn:microsoft.com/office/officeart/2005/8/layout/gear1"/>
    <dgm:cxn modelId="{0E3F6980-0685-4FB7-B5EA-21E63F08EDB8}" type="presOf" srcId="{4DE550C2-6A15-4BC3-8EB6-E76A679AAE05}" destId="{F5C2F8A3-F905-4D2C-ADA2-F3A0A273292B}" srcOrd="1" destOrd="0" presId="urn:microsoft.com/office/officeart/2005/8/layout/gear1"/>
    <dgm:cxn modelId="{45496D9F-DA2F-496E-8EAC-E4ED22FB1047}" type="presOf" srcId="{96E054E1-42A2-4B27-9BB8-EEB98E375E3F}" destId="{3E95C258-ABD6-4B8B-BBA0-F449BE0D1CAE}" srcOrd="1" destOrd="0" presId="urn:microsoft.com/office/officeart/2005/8/layout/gear1"/>
    <dgm:cxn modelId="{4DE1ECA0-F570-4FF8-9A03-98F89D6FB513}" type="presOf" srcId="{96E054E1-42A2-4B27-9BB8-EEB98E375E3F}" destId="{93E7E25A-10EA-4A2C-8AF2-C394CF3FAB53}" srcOrd="0" destOrd="0" presId="urn:microsoft.com/office/officeart/2005/8/layout/gear1"/>
    <dgm:cxn modelId="{417592E3-A340-4430-A6B6-AF67CF4EA7FC}" type="presOf" srcId="{96E054E1-42A2-4B27-9BB8-EEB98E375E3F}" destId="{CB880C8A-3F41-4C98-836D-A52C2760A8D3}" srcOrd="2" destOrd="0" presId="urn:microsoft.com/office/officeart/2005/8/layout/gear1"/>
    <dgm:cxn modelId="{0663D3E5-059A-40EC-9AE6-E27601A98357}" type="presOf" srcId="{2F442EC7-81F6-4C08-8942-0722D614A601}" destId="{7F2E75D8-192A-4422-A0A6-AF4104332494}" srcOrd="0" destOrd="0" presId="urn:microsoft.com/office/officeart/2005/8/layout/gear1"/>
    <dgm:cxn modelId="{93E8E1F5-A26C-47A3-8794-AF3FEA1922CB}" srcId="{7A4AFF6E-DBB4-403F-9401-7CCA72AF9795}" destId="{4DE550C2-6A15-4BC3-8EB6-E76A679AAE05}" srcOrd="2" destOrd="0" parTransId="{B21FD10E-F3C9-48C7-9A3A-1D975678A205}" sibTransId="{EBD8BBAA-CC9C-47C4-8006-DE069188B31E}"/>
    <dgm:cxn modelId="{D2079CF7-7B84-4DFF-87D6-C280F648726F}" type="presOf" srcId="{2F442EC7-81F6-4C08-8942-0722D614A601}" destId="{0ACFD9AA-BEE4-4DEF-A60F-EAA5C14F0198}" srcOrd="2" destOrd="0" presId="urn:microsoft.com/office/officeart/2005/8/layout/gear1"/>
    <dgm:cxn modelId="{1629A2F9-859D-44B2-8142-03E14FB5677A}" srcId="{7A4AFF6E-DBB4-403F-9401-7CCA72AF9795}" destId="{96E054E1-42A2-4B27-9BB8-EEB98E375E3F}" srcOrd="0" destOrd="0" parTransId="{81582615-7ABF-408C-BF2E-62028708CB67}" sibTransId="{F0EFF220-C353-4824-8DBC-82DFC727A8A1}"/>
    <dgm:cxn modelId="{680A2F16-9E0A-48CC-AA6E-2EF8DC4AD5FF}" type="presParOf" srcId="{72F4A088-969B-4344-AD9B-8C6449FCF38A}" destId="{93E7E25A-10EA-4A2C-8AF2-C394CF3FAB53}" srcOrd="0" destOrd="0" presId="urn:microsoft.com/office/officeart/2005/8/layout/gear1"/>
    <dgm:cxn modelId="{3CE5CB2B-FE63-4B81-AC96-FA68077918E0}" type="presParOf" srcId="{72F4A088-969B-4344-AD9B-8C6449FCF38A}" destId="{3E95C258-ABD6-4B8B-BBA0-F449BE0D1CAE}" srcOrd="1" destOrd="0" presId="urn:microsoft.com/office/officeart/2005/8/layout/gear1"/>
    <dgm:cxn modelId="{4FAFB8E6-20B6-44E1-ABDB-1CC98988F6E3}" type="presParOf" srcId="{72F4A088-969B-4344-AD9B-8C6449FCF38A}" destId="{CB880C8A-3F41-4C98-836D-A52C2760A8D3}" srcOrd="2" destOrd="0" presId="urn:microsoft.com/office/officeart/2005/8/layout/gear1"/>
    <dgm:cxn modelId="{FF1FE2AA-5EA2-4C6D-ABD6-692A3142BAD8}" type="presParOf" srcId="{72F4A088-969B-4344-AD9B-8C6449FCF38A}" destId="{7F2E75D8-192A-4422-A0A6-AF4104332494}" srcOrd="3" destOrd="0" presId="urn:microsoft.com/office/officeart/2005/8/layout/gear1"/>
    <dgm:cxn modelId="{C780CF84-068B-4145-8E8E-FCB1DCD567D0}" type="presParOf" srcId="{72F4A088-969B-4344-AD9B-8C6449FCF38A}" destId="{B4DA76B7-EFF8-4ED5-9FCF-5020E5845576}" srcOrd="4" destOrd="0" presId="urn:microsoft.com/office/officeart/2005/8/layout/gear1"/>
    <dgm:cxn modelId="{CC6B6E46-49D5-4EE2-B592-81C55C5F2070}" type="presParOf" srcId="{72F4A088-969B-4344-AD9B-8C6449FCF38A}" destId="{0ACFD9AA-BEE4-4DEF-A60F-EAA5C14F0198}" srcOrd="5" destOrd="0" presId="urn:microsoft.com/office/officeart/2005/8/layout/gear1"/>
    <dgm:cxn modelId="{BA84CD21-8CD3-400E-8BE5-70D9CEC49BDB}" type="presParOf" srcId="{72F4A088-969B-4344-AD9B-8C6449FCF38A}" destId="{7BC19488-4857-495E-A8F1-C0F840A134E1}" srcOrd="6" destOrd="0" presId="urn:microsoft.com/office/officeart/2005/8/layout/gear1"/>
    <dgm:cxn modelId="{4928771E-49E1-474A-B124-6FDBB3F0870F}" type="presParOf" srcId="{72F4A088-969B-4344-AD9B-8C6449FCF38A}" destId="{F5C2F8A3-F905-4D2C-ADA2-F3A0A273292B}" srcOrd="7" destOrd="0" presId="urn:microsoft.com/office/officeart/2005/8/layout/gear1"/>
    <dgm:cxn modelId="{982FA225-2E72-4724-889E-36AB518812E9}" type="presParOf" srcId="{72F4A088-969B-4344-AD9B-8C6449FCF38A}" destId="{C31F409D-D9E6-42F9-BDC3-A8EFC315A240}" srcOrd="8" destOrd="0" presId="urn:microsoft.com/office/officeart/2005/8/layout/gear1"/>
    <dgm:cxn modelId="{DE6DA978-AE46-400E-B095-78AA18CA490D}" type="presParOf" srcId="{72F4A088-969B-4344-AD9B-8C6449FCF38A}" destId="{E1F7FD13-8DE7-403E-8CBF-20E952B7DFD5}" srcOrd="9" destOrd="0" presId="urn:microsoft.com/office/officeart/2005/8/layout/gear1"/>
    <dgm:cxn modelId="{53775ACD-B929-499F-9268-D62F0C6E1E4D}" type="presParOf" srcId="{72F4A088-969B-4344-AD9B-8C6449FCF38A}" destId="{3CFC13A1-108E-4713-B645-B9FA75177E93}" srcOrd="10" destOrd="0" presId="urn:microsoft.com/office/officeart/2005/8/layout/gear1"/>
    <dgm:cxn modelId="{7291641E-DA69-4332-98E6-4DBDD9043012}" type="presParOf" srcId="{72F4A088-969B-4344-AD9B-8C6449FCF38A}" destId="{106A501D-DE95-450B-BA2D-1389A7B1231E}" srcOrd="11" destOrd="0" presId="urn:microsoft.com/office/officeart/2005/8/layout/gear1"/>
    <dgm:cxn modelId="{4ADF31B4-9027-4C4C-A171-8FED8681E429}" type="presParOf" srcId="{72F4A088-969B-4344-AD9B-8C6449FCF38A}" destId="{3019092E-A6C9-4216-9B5F-34D829AD833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448CA0-4A1D-4616-A7DF-711A7AAD3E3E}"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10B5D10D-1E7D-4011-BF1E-770B71060FC1}">
      <dgm:prSet phldrT="[Text]" custT="1"/>
      <dgm:spPr/>
      <dgm:t>
        <a:bodyPr/>
        <a:lstStyle/>
        <a:p>
          <a:r>
            <a:rPr lang="en-US" sz="2400" dirty="0"/>
            <a:t>65 years or older</a:t>
          </a:r>
        </a:p>
      </dgm:t>
    </dgm:pt>
    <dgm:pt modelId="{4D3DC160-4465-4BAD-8608-D087A1D06FAB}" type="parTrans" cxnId="{41B5A365-3ED3-423D-9422-9CC94616416F}">
      <dgm:prSet/>
      <dgm:spPr/>
      <dgm:t>
        <a:bodyPr/>
        <a:lstStyle/>
        <a:p>
          <a:endParaRPr lang="en-US" sz="2000"/>
        </a:p>
      </dgm:t>
    </dgm:pt>
    <dgm:pt modelId="{AD8E70A2-38CF-4330-B866-C6CFBDE7361E}" type="sibTrans" cxnId="{41B5A365-3ED3-423D-9422-9CC94616416F}">
      <dgm:prSet/>
      <dgm:spPr/>
      <dgm:t>
        <a:bodyPr/>
        <a:lstStyle/>
        <a:p>
          <a:endParaRPr lang="en-US" sz="2000"/>
        </a:p>
      </dgm:t>
    </dgm:pt>
    <dgm:pt modelId="{48202BC6-D299-4721-859A-69762814E462}">
      <dgm:prSet phldrT="[Text]" custT="1"/>
      <dgm:spPr/>
      <dgm:t>
        <a:bodyPr/>
        <a:lstStyle/>
        <a:p>
          <a:r>
            <a:rPr lang="en-US" sz="2400" dirty="0"/>
            <a:t>Enrolled in Part B</a:t>
          </a:r>
        </a:p>
      </dgm:t>
    </dgm:pt>
    <dgm:pt modelId="{DC163CCA-1C1E-4C03-ACBA-AB9F93DCF8C9}" type="parTrans" cxnId="{577A609F-2F45-442E-89CF-907CACF5A5B8}">
      <dgm:prSet/>
      <dgm:spPr/>
      <dgm:t>
        <a:bodyPr/>
        <a:lstStyle/>
        <a:p>
          <a:endParaRPr lang="en-US" sz="2000"/>
        </a:p>
      </dgm:t>
    </dgm:pt>
    <dgm:pt modelId="{0C04B0C0-8735-49A4-9E97-4DEE04AFA9A6}" type="sibTrans" cxnId="{577A609F-2F45-442E-89CF-907CACF5A5B8}">
      <dgm:prSet/>
      <dgm:spPr/>
      <dgm:t>
        <a:bodyPr/>
        <a:lstStyle/>
        <a:p>
          <a:endParaRPr lang="en-US" sz="2000"/>
        </a:p>
      </dgm:t>
    </dgm:pt>
    <dgm:pt modelId="{E364AEED-7F47-4150-912D-1D7721FCF959}">
      <dgm:prSet phldrT="[Text]" custT="1"/>
      <dgm:spPr/>
      <dgm:t>
        <a:bodyPr/>
        <a:lstStyle/>
        <a:p>
          <a:r>
            <a:rPr lang="en-US" sz="2400" dirty="0"/>
            <a:t>6-month window</a:t>
          </a:r>
        </a:p>
      </dgm:t>
    </dgm:pt>
    <dgm:pt modelId="{741B8F89-DA5F-4C66-BA97-B0F3D6B0A77C}" type="parTrans" cxnId="{CB879B9E-4703-4B6B-AD73-B4B650A9DE6D}">
      <dgm:prSet/>
      <dgm:spPr/>
      <dgm:t>
        <a:bodyPr/>
        <a:lstStyle/>
        <a:p>
          <a:endParaRPr lang="en-US" sz="2000"/>
        </a:p>
      </dgm:t>
    </dgm:pt>
    <dgm:pt modelId="{5A377DF5-2D99-4BFF-83A6-6E80EABFB8FD}" type="sibTrans" cxnId="{CB879B9E-4703-4B6B-AD73-B4B650A9DE6D}">
      <dgm:prSet/>
      <dgm:spPr/>
      <dgm:t>
        <a:bodyPr/>
        <a:lstStyle/>
        <a:p>
          <a:endParaRPr lang="en-US" sz="2000"/>
        </a:p>
      </dgm:t>
    </dgm:pt>
    <dgm:pt modelId="{07EF4B3A-907F-4A7D-923E-41A7F87E2BB4}" type="pres">
      <dgm:prSet presAssocID="{7E448CA0-4A1D-4616-A7DF-711A7AAD3E3E}" presName="Name0" presStyleCnt="0">
        <dgm:presLayoutVars>
          <dgm:chMax val="7"/>
          <dgm:chPref val="7"/>
          <dgm:dir/>
          <dgm:animLvl val="lvl"/>
        </dgm:presLayoutVars>
      </dgm:prSet>
      <dgm:spPr/>
    </dgm:pt>
    <dgm:pt modelId="{6DE34F95-EF14-4C94-A50C-76A3AC2712E6}" type="pres">
      <dgm:prSet presAssocID="{10B5D10D-1E7D-4011-BF1E-770B71060FC1}" presName="Accent1" presStyleCnt="0"/>
      <dgm:spPr/>
    </dgm:pt>
    <dgm:pt modelId="{7385DD41-264A-44DB-B981-301C18017DE2}" type="pres">
      <dgm:prSet presAssocID="{10B5D10D-1E7D-4011-BF1E-770B71060FC1}" presName="Accent" presStyleLbl="node1" presStyleIdx="0" presStyleCnt="3"/>
      <dgm:spPr>
        <a:ln>
          <a:noFill/>
        </a:ln>
      </dgm:spPr>
    </dgm:pt>
    <dgm:pt modelId="{8C075682-52BC-4D60-818E-130B1F72AE7F}" type="pres">
      <dgm:prSet presAssocID="{10B5D10D-1E7D-4011-BF1E-770B71060FC1}" presName="Parent1" presStyleLbl="revTx" presStyleIdx="0" presStyleCnt="3" custLinFactNeighborX="5666" custLinFactNeighborY="-13251">
        <dgm:presLayoutVars>
          <dgm:chMax val="1"/>
          <dgm:chPref val="1"/>
          <dgm:bulletEnabled val="1"/>
        </dgm:presLayoutVars>
      </dgm:prSet>
      <dgm:spPr/>
    </dgm:pt>
    <dgm:pt modelId="{F512B2C5-3B49-4168-ACA9-A8536F019EB2}" type="pres">
      <dgm:prSet presAssocID="{48202BC6-D299-4721-859A-69762814E462}" presName="Accent2" presStyleCnt="0"/>
      <dgm:spPr/>
    </dgm:pt>
    <dgm:pt modelId="{5DADC524-4148-403D-84D0-81B06DC4515B}" type="pres">
      <dgm:prSet presAssocID="{48202BC6-D299-4721-859A-69762814E462}" presName="Accent" presStyleLbl="node1" presStyleIdx="1" presStyleCnt="3"/>
      <dgm:spPr>
        <a:ln>
          <a:noFill/>
        </a:ln>
      </dgm:spPr>
    </dgm:pt>
    <dgm:pt modelId="{83262D5E-9FBC-4444-865A-09B9AEA6206B}" type="pres">
      <dgm:prSet presAssocID="{48202BC6-D299-4721-859A-69762814E462}" presName="Parent2" presStyleLbl="revTx" presStyleIdx="1" presStyleCnt="3">
        <dgm:presLayoutVars>
          <dgm:chMax val="1"/>
          <dgm:chPref val="1"/>
          <dgm:bulletEnabled val="1"/>
        </dgm:presLayoutVars>
      </dgm:prSet>
      <dgm:spPr/>
    </dgm:pt>
    <dgm:pt modelId="{B354B1ED-4FC4-43F5-A455-1523A63AE611}" type="pres">
      <dgm:prSet presAssocID="{E364AEED-7F47-4150-912D-1D7721FCF959}" presName="Accent3" presStyleCnt="0"/>
      <dgm:spPr/>
    </dgm:pt>
    <dgm:pt modelId="{27AED202-16C1-4B5D-A688-02098189D105}" type="pres">
      <dgm:prSet presAssocID="{E364AEED-7F47-4150-912D-1D7721FCF959}" presName="Accent" presStyleLbl="node1" presStyleIdx="2" presStyleCnt="3"/>
      <dgm:spPr>
        <a:ln>
          <a:noFill/>
        </a:ln>
      </dgm:spPr>
    </dgm:pt>
    <dgm:pt modelId="{2434AD4E-DB24-41C7-8EB6-580A431413F3}" type="pres">
      <dgm:prSet presAssocID="{E364AEED-7F47-4150-912D-1D7721FCF959}" presName="Parent3" presStyleLbl="revTx" presStyleIdx="2" presStyleCnt="3">
        <dgm:presLayoutVars>
          <dgm:chMax val="1"/>
          <dgm:chPref val="1"/>
          <dgm:bulletEnabled val="1"/>
        </dgm:presLayoutVars>
      </dgm:prSet>
      <dgm:spPr/>
    </dgm:pt>
  </dgm:ptLst>
  <dgm:cxnLst>
    <dgm:cxn modelId="{EB257A64-FADF-4A29-9E6E-DBCCBB487320}" type="presOf" srcId="{48202BC6-D299-4721-859A-69762814E462}" destId="{83262D5E-9FBC-4444-865A-09B9AEA6206B}" srcOrd="0" destOrd="0" presId="urn:microsoft.com/office/officeart/2009/layout/CircleArrowProcess"/>
    <dgm:cxn modelId="{41B5A365-3ED3-423D-9422-9CC94616416F}" srcId="{7E448CA0-4A1D-4616-A7DF-711A7AAD3E3E}" destId="{10B5D10D-1E7D-4011-BF1E-770B71060FC1}" srcOrd="0" destOrd="0" parTransId="{4D3DC160-4465-4BAD-8608-D087A1D06FAB}" sibTransId="{AD8E70A2-38CF-4330-B866-C6CFBDE7361E}"/>
    <dgm:cxn modelId="{CB879B9E-4703-4B6B-AD73-B4B650A9DE6D}" srcId="{7E448CA0-4A1D-4616-A7DF-711A7AAD3E3E}" destId="{E364AEED-7F47-4150-912D-1D7721FCF959}" srcOrd="2" destOrd="0" parTransId="{741B8F89-DA5F-4C66-BA97-B0F3D6B0A77C}" sibTransId="{5A377DF5-2D99-4BFF-83A6-6E80EABFB8FD}"/>
    <dgm:cxn modelId="{577A609F-2F45-442E-89CF-907CACF5A5B8}" srcId="{7E448CA0-4A1D-4616-A7DF-711A7AAD3E3E}" destId="{48202BC6-D299-4721-859A-69762814E462}" srcOrd="1" destOrd="0" parTransId="{DC163CCA-1C1E-4C03-ACBA-AB9F93DCF8C9}" sibTransId="{0C04B0C0-8735-49A4-9E97-4DEE04AFA9A6}"/>
    <dgm:cxn modelId="{E17F6ACF-8819-45E4-926A-678ECD2C3E2F}" type="presOf" srcId="{E364AEED-7F47-4150-912D-1D7721FCF959}" destId="{2434AD4E-DB24-41C7-8EB6-580A431413F3}" srcOrd="0" destOrd="0" presId="urn:microsoft.com/office/officeart/2009/layout/CircleArrowProcess"/>
    <dgm:cxn modelId="{8309DEE3-563E-42CC-983D-49FC51F15F6C}" type="presOf" srcId="{7E448CA0-4A1D-4616-A7DF-711A7AAD3E3E}" destId="{07EF4B3A-907F-4A7D-923E-41A7F87E2BB4}" srcOrd="0" destOrd="0" presId="urn:microsoft.com/office/officeart/2009/layout/CircleArrowProcess"/>
    <dgm:cxn modelId="{CC7F30F1-FF13-40AB-B06E-603BA1DB9FF9}" type="presOf" srcId="{10B5D10D-1E7D-4011-BF1E-770B71060FC1}" destId="{8C075682-52BC-4D60-818E-130B1F72AE7F}" srcOrd="0" destOrd="0" presId="urn:microsoft.com/office/officeart/2009/layout/CircleArrowProcess"/>
    <dgm:cxn modelId="{B8E57307-9A97-4C47-83BA-CAF6D85355A3}" type="presParOf" srcId="{07EF4B3A-907F-4A7D-923E-41A7F87E2BB4}" destId="{6DE34F95-EF14-4C94-A50C-76A3AC2712E6}" srcOrd="0" destOrd="0" presId="urn:microsoft.com/office/officeart/2009/layout/CircleArrowProcess"/>
    <dgm:cxn modelId="{2C5EA50B-D8EE-4211-A8C6-F67045BC0438}" type="presParOf" srcId="{6DE34F95-EF14-4C94-A50C-76A3AC2712E6}" destId="{7385DD41-264A-44DB-B981-301C18017DE2}" srcOrd="0" destOrd="0" presId="urn:microsoft.com/office/officeart/2009/layout/CircleArrowProcess"/>
    <dgm:cxn modelId="{34538F91-C0CD-44A2-9357-2ED522E8BD3C}" type="presParOf" srcId="{07EF4B3A-907F-4A7D-923E-41A7F87E2BB4}" destId="{8C075682-52BC-4D60-818E-130B1F72AE7F}" srcOrd="1" destOrd="0" presId="urn:microsoft.com/office/officeart/2009/layout/CircleArrowProcess"/>
    <dgm:cxn modelId="{1AC71167-55A5-47C0-8A8C-DD319A885170}" type="presParOf" srcId="{07EF4B3A-907F-4A7D-923E-41A7F87E2BB4}" destId="{F512B2C5-3B49-4168-ACA9-A8536F019EB2}" srcOrd="2" destOrd="0" presId="urn:microsoft.com/office/officeart/2009/layout/CircleArrowProcess"/>
    <dgm:cxn modelId="{5BAA91C6-07AE-44EA-A739-6704A3B5C2CA}" type="presParOf" srcId="{F512B2C5-3B49-4168-ACA9-A8536F019EB2}" destId="{5DADC524-4148-403D-84D0-81B06DC4515B}" srcOrd="0" destOrd="0" presId="urn:microsoft.com/office/officeart/2009/layout/CircleArrowProcess"/>
    <dgm:cxn modelId="{268AF7FE-A7C4-4E0E-A2FE-06414C124B06}" type="presParOf" srcId="{07EF4B3A-907F-4A7D-923E-41A7F87E2BB4}" destId="{83262D5E-9FBC-4444-865A-09B9AEA6206B}" srcOrd="3" destOrd="0" presId="urn:microsoft.com/office/officeart/2009/layout/CircleArrowProcess"/>
    <dgm:cxn modelId="{58039A99-B493-445C-AB79-A74A0EED4460}" type="presParOf" srcId="{07EF4B3A-907F-4A7D-923E-41A7F87E2BB4}" destId="{B354B1ED-4FC4-43F5-A455-1523A63AE611}" srcOrd="4" destOrd="0" presId="urn:microsoft.com/office/officeart/2009/layout/CircleArrowProcess"/>
    <dgm:cxn modelId="{AA2CE823-2A43-43A8-B799-013B18FBBFCA}" type="presParOf" srcId="{B354B1ED-4FC4-43F5-A455-1523A63AE611}" destId="{27AED202-16C1-4B5D-A688-02098189D105}" srcOrd="0" destOrd="0" presId="urn:microsoft.com/office/officeart/2009/layout/CircleArrowProcess"/>
    <dgm:cxn modelId="{DE340052-D9F4-433A-BE42-012713A8CD6C}" type="presParOf" srcId="{07EF4B3A-907F-4A7D-923E-41A7F87E2BB4}" destId="{2434AD4E-DB24-41C7-8EB6-580A431413F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9DE793-579D-4858-AD12-1242F7EF943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49C905F9-0101-477A-81B9-79621A4B6A10}" type="pres">
      <dgm:prSet presAssocID="{9E9DE793-579D-4858-AD12-1242F7EF9434}" presName="Name0" presStyleCnt="0">
        <dgm:presLayoutVars>
          <dgm:dir/>
          <dgm:resizeHandles val="exact"/>
        </dgm:presLayoutVars>
      </dgm:prSet>
      <dgm:spPr/>
    </dgm:pt>
  </dgm:ptLst>
  <dgm:cxnLst>
    <dgm:cxn modelId="{306BA5FC-98C8-4FB0-A180-5EBE44AACE59}" type="presOf" srcId="{9E9DE793-579D-4858-AD12-1242F7EF9434}" destId="{49C905F9-0101-477A-81B9-79621A4B6A10}"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67DF8D-52D8-482F-80FA-0C4DF360ACA0}" type="doc">
      <dgm:prSet loTypeId="urn:microsoft.com/office/officeart/2005/8/layout/chart3" loCatId="cycle" qsTypeId="urn:microsoft.com/office/officeart/2005/8/quickstyle/simple1" qsCatId="simple" csTypeId="urn:microsoft.com/office/officeart/2005/8/colors/colorful1" csCatId="colorful" phldr="1"/>
      <dgm:spPr/>
    </dgm:pt>
    <dgm:pt modelId="{26F1E3B4-C34E-479C-8A90-D5CDCF773ED5}">
      <dgm:prSet phldrT="[Text]" custT="1"/>
      <dgm:spPr>
        <a:solidFill>
          <a:schemeClr val="accent2"/>
        </a:solidFill>
        <a:ln>
          <a:noFill/>
        </a:ln>
      </dgm:spPr>
      <dgm:t>
        <a:bodyPr/>
        <a:lstStyle/>
        <a:p>
          <a:r>
            <a:rPr lang="en-US" sz="3200" dirty="0">
              <a:solidFill>
                <a:schemeClr val="bg1"/>
              </a:solidFill>
            </a:rPr>
            <a:t>Part D</a:t>
          </a:r>
        </a:p>
      </dgm:t>
    </dgm:pt>
    <dgm:pt modelId="{1F019498-5351-4993-A9AA-CDAE5DD24540}" type="parTrans" cxnId="{12D0CCC5-DEF3-40DF-8268-F6811FAA824C}">
      <dgm:prSet/>
      <dgm:spPr/>
      <dgm:t>
        <a:bodyPr/>
        <a:lstStyle/>
        <a:p>
          <a:endParaRPr lang="en-US" sz="1600">
            <a:solidFill>
              <a:schemeClr val="tx1"/>
            </a:solidFill>
          </a:endParaRPr>
        </a:p>
      </dgm:t>
    </dgm:pt>
    <dgm:pt modelId="{0FDF1B70-0337-4D14-B7A5-D1FB97C269CF}" type="sibTrans" cxnId="{12D0CCC5-DEF3-40DF-8268-F6811FAA824C}">
      <dgm:prSet/>
      <dgm:spPr/>
      <dgm:t>
        <a:bodyPr/>
        <a:lstStyle/>
        <a:p>
          <a:endParaRPr lang="en-US" sz="1600">
            <a:solidFill>
              <a:schemeClr val="tx1"/>
            </a:solidFill>
          </a:endParaRPr>
        </a:p>
      </dgm:t>
    </dgm:pt>
    <dgm:pt modelId="{C9C246DA-CFAB-4632-8A4D-B6DC1832F8BC}">
      <dgm:prSet phldrT="[Text]" custT="1"/>
      <dgm:spPr>
        <a:ln>
          <a:noFill/>
        </a:ln>
      </dgm:spPr>
      <dgm:t>
        <a:bodyPr/>
        <a:lstStyle/>
        <a:p>
          <a:r>
            <a:rPr lang="en-US" sz="3200" dirty="0">
              <a:solidFill>
                <a:schemeClr val="tx1"/>
              </a:solidFill>
            </a:rPr>
            <a:t>Part B</a:t>
          </a:r>
        </a:p>
      </dgm:t>
    </dgm:pt>
    <dgm:pt modelId="{0F92387E-A9E0-443D-AEC8-913F17F3B697}" type="parTrans" cxnId="{547A6578-2072-4E3E-A3CE-29D4AB1CE3DE}">
      <dgm:prSet/>
      <dgm:spPr/>
      <dgm:t>
        <a:bodyPr/>
        <a:lstStyle/>
        <a:p>
          <a:endParaRPr lang="en-US" sz="1600">
            <a:solidFill>
              <a:schemeClr val="tx1"/>
            </a:solidFill>
          </a:endParaRPr>
        </a:p>
      </dgm:t>
    </dgm:pt>
    <dgm:pt modelId="{ED6484C2-C243-443E-8E71-402BFFEFE21F}" type="sibTrans" cxnId="{547A6578-2072-4E3E-A3CE-29D4AB1CE3DE}">
      <dgm:prSet/>
      <dgm:spPr/>
      <dgm:t>
        <a:bodyPr/>
        <a:lstStyle/>
        <a:p>
          <a:endParaRPr lang="en-US" sz="1600">
            <a:solidFill>
              <a:schemeClr val="tx1"/>
            </a:solidFill>
          </a:endParaRPr>
        </a:p>
      </dgm:t>
    </dgm:pt>
    <dgm:pt modelId="{3EFE76D3-7F18-4D51-9894-E56BC8540DFF}">
      <dgm:prSet phldrT="[Text]" custT="1"/>
      <dgm:spPr>
        <a:ln>
          <a:noFill/>
        </a:ln>
      </dgm:spPr>
      <dgm:t>
        <a:bodyPr/>
        <a:lstStyle/>
        <a:p>
          <a:r>
            <a:rPr lang="en-US" sz="3200" dirty="0">
              <a:solidFill>
                <a:schemeClr val="tx1"/>
              </a:solidFill>
            </a:rPr>
            <a:t>Part A</a:t>
          </a:r>
        </a:p>
      </dgm:t>
    </dgm:pt>
    <dgm:pt modelId="{7F5ABF3B-D8B6-4EB3-9457-0C293BCA3336}" type="parTrans" cxnId="{45F510BD-0CEB-4B20-B9FA-A7C470DF8B30}">
      <dgm:prSet/>
      <dgm:spPr/>
      <dgm:t>
        <a:bodyPr/>
        <a:lstStyle/>
        <a:p>
          <a:endParaRPr lang="en-US" sz="1600">
            <a:solidFill>
              <a:schemeClr val="tx1"/>
            </a:solidFill>
          </a:endParaRPr>
        </a:p>
      </dgm:t>
    </dgm:pt>
    <dgm:pt modelId="{4CB6E9A3-A598-440A-BDD7-35279D08A0B6}" type="sibTrans" cxnId="{45F510BD-0CEB-4B20-B9FA-A7C470DF8B30}">
      <dgm:prSet/>
      <dgm:spPr/>
      <dgm:t>
        <a:bodyPr/>
        <a:lstStyle/>
        <a:p>
          <a:endParaRPr lang="en-US" sz="1600">
            <a:solidFill>
              <a:schemeClr val="tx1"/>
            </a:solidFill>
          </a:endParaRPr>
        </a:p>
      </dgm:t>
    </dgm:pt>
    <dgm:pt modelId="{3E19D984-916A-445E-85B5-8D2184488F53}" type="pres">
      <dgm:prSet presAssocID="{C567DF8D-52D8-482F-80FA-0C4DF360ACA0}" presName="compositeShape" presStyleCnt="0">
        <dgm:presLayoutVars>
          <dgm:chMax val="7"/>
          <dgm:dir/>
          <dgm:resizeHandles val="exact"/>
        </dgm:presLayoutVars>
      </dgm:prSet>
      <dgm:spPr/>
    </dgm:pt>
    <dgm:pt modelId="{C788C9E3-FA1F-4CBD-933B-6008F5220E4A}" type="pres">
      <dgm:prSet presAssocID="{C567DF8D-52D8-482F-80FA-0C4DF360ACA0}" presName="wedge1" presStyleLbl="node1" presStyleIdx="0" presStyleCnt="3"/>
      <dgm:spPr/>
    </dgm:pt>
    <dgm:pt modelId="{6105AA2F-6578-4FB2-88D2-6869409569C9}" type="pres">
      <dgm:prSet presAssocID="{C567DF8D-52D8-482F-80FA-0C4DF360ACA0}" presName="wedge1Tx" presStyleLbl="node1" presStyleIdx="0" presStyleCnt="3">
        <dgm:presLayoutVars>
          <dgm:chMax val="0"/>
          <dgm:chPref val="0"/>
          <dgm:bulletEnabled val="1"/>
        </dgm:presLayoutVars>
      </dgm:prSet>
      <dgm:spPr/>
    </dgm:pt>
    <dgm:pt modelId="{B4BAC397-6342-4B18-A418-E4AC0A0D064D}" type="pres">
      <dgm:prSet presAssocID="{C567DF8D-52D8-482F-80FA-0C4DF360ACA0}" presName="wedge2" presStyleLbl="node1" presStyleIdx="1" presStyleCnt="3"/>
      <dgm:spPr/>
    </dgm:pt>
    <dgm:pt modelId="{861A6B88-8F62-4E5E-A851-4082848730F0}" type="pres">
      <dgm:prSet presAssocID="{C567DF8D-52D8-482F-80FA-0C4DF360ACA0}" presName="wedge2Tx" presStyleLbl="node1" presStyleIdx="1" presStyleCnt="3">
        <dgm:presLayoutVars>
          <dgm:chMax val="0"/>
          <dgm:chPref val="0"/>
          <dgm:bulletEnabled val="1"/>
        </dgm:presLayoutVars>
      </dgm:prSet>
      <dgm:spPr/>
    </dgm:pt>
    <dgm:pt modelId="{07F98E6F-9ECB-46B0-B5D0-AB8D41529817}" type="pres">
      <dgm:prSet presAssocID="{C567DF8D-52D8-482F-80FA-0C4DF360ACA0}" presName="wedge3" presStyleLbl="node1" presStyleIdx="2" presStyleCnt="3"/>
      <dgm:spPr/>
    </dgm:pt>
    <dgm:pt modelId="{D7A834F1-2347-4E28-BD89-7CCAE5B5B162}" type="pres">
      <dgm:prSet presAssocID="{C567DF8D-52D8-482F-80FA-0C4DF360ACA0}" presName="wedge3Tx" presStyleLbl="node1" presStyleIdx="2" presStyleCnt="3">
        <dgm:presLayoutVars>
          <dgm:chMax val="0"/>
          <dgm:chPref val="0"/>
          <dgm:bulletEnabled val="1"/>
        </dgm:presLayoutVars>
      </dgm:prSet>
      <dgm:spPr/>
    </dgm:pt>
  </dgm:ptLst>
  <dgm:cxnLst>
    <dgm:cxn modelId="{97D41B27-865D-437A-B167-BB822EDE4530}" type="presOf" srcId="{3EFE76D3-7F18-4D51-9894-E56BC8540DFF}" destId="{07F98E6F-9ECB-46B0-B5D0-AB8D41529817}" srcOrd="0" destOrd="0" presId="urn:microsoft.com/office/officeart/2005/8/layout/chart3"/>
    <dgm:cxn modelId="{A6D66754-D3A1-4881-ADCD-CB30AD881B33}" type="presOf" srcId="{26F1E3B4-C34E-479C-8A90-D5CDCF773ED5}" destId="{C788C9E3-FA1F-4CBD-933B-6008F5220E4A}" srcOrd="0" destOrd="0" presId="urn:microsoft.com/office/officeart/2005/8/layout/chart3"/>
    <dgm:cxn modelId="{A81F0058-D26F-43F7-A2F4-B0283604103C}" type="presOf" srcId="{C9C246DA-CFAB-4632-8A4D-B6DC1832F8BC}" destId="{B4BAC397-6342-4B18-A418-E4AC0A0D064D}" srcOrd="0" destOrd="0" presId="urn:microsoft.com/office/officeart/2005/8/layout/chart3"/>
    <dgm:cxn modelId="{547A6578-2072-4E3E-A3CE-29D4AB1CE3DE}" srcId="{C567DF8D-52D8-482F-80FA-0C4DF360ACA0}" destId="{C9C246DA-CFAB-4632-8A4D-B6DC1832F8BC}" srcOrd="1" destOrd="0" parTransId="{0F92387E-A9E0-443D-AEC8-913F17F3B697}" sibTransId="{ED6484C2-C243-443E-8E71-402BFFEFE21F}"/>
    <dgm:cxn modelId="{8B25CB7F-330F-4584-ACD5-10387F8BB2B2}" type="presOf" srcId="{C567DF8D-52D8-482F-80FA-0C4DF360ACA0}" destId="{3E19D984-916A-445E-85B5-8D2184488F53}" srcOrd="0" destOrd="0" presId="urn:microsoft.com/office/officeart/2005/8/layout/chart3"/>
    <dgm:cxn modelId="{42725183-D153-43FD-AAE5-5B757EED447A}" type="presOf" srcId="{26F1E3B4-C34E-479C-8A90-D5CDCF773ED5}" destId="{6105AA2F-6578-4FB2-88D2-6869409569C9}" srcOrd="1" destOrd="0" presId="urn:microsoft.com/office/officeart/2005/8/layout/chart3"/>
    <dgm:cxn modelId="{E74D3188-0FFD-4ADE-9AD1-1F6E57CDF9DB}" type="presOf" srcId="{C9C246DA-CFAB-4632-8A4D-B6DC1832F8BC}" destId="{861A6B88-8F62-4E5E-A851-4082848730F0}" srcOrd="1" destOrd="0" presId="urn:microsoft.com/office/officeart/2005/8/layout/chart3"/>
    <dgm:cxn modelId="{45F510BD-0CEB-4B20-B9FA-A7C470DF8B30}" srcId="{C567DF8D-52D8-482F-80FA-0C4DF360ACA0}" destId="{3EFE76D3-7F18-4D51-9894-E56BC8540DFF}" srcOrd="2" destOrd="0" parTransId="{7F5ABF3B-D8B6-4EB3-9457-0C293BCA3336}" sibTransId="{4CB6E9A3-A598-440A-BDD7-35279D08A0B6}"/>
    <dgm:cxn modelId="{12D0CCC5-DEF3-40DF-8268-F6811FAA824C}" srcId="{C567DF8D-52D8-482F-80FA-0C4DF360ACA0}" destId="{26F1E3B4-C34E-479C-8A90-D5CDCF773ED5}" srcOrd="0" destOrd="0" parTransId="{1F019498-5351-4993-A9AA-CDAE5DD24540}" sibTransId="{0FDF1B70-0337-4D14-B7A5-D1FB97C269CF}"/>
    <dgm:cxn modelId="{B36885C8-8A48-46A5-AA7F-D4B85DA8D1E2}" type="presOf" srcId="{3EFE76D3-7F18-4D51-9894-E56BC8540DFF}" destId="{D7A834F1-2347-4E28-BD89-7CCAE5B5B162}" srcOrd="1" destOrd="0" presId="urn:microsoft.com/office/officeart/2005/8/layout/chart3"/>
    <dgm:cxn modelId="{C9B8E446-1CD4-45A3-A3B0-9FCB5B1AF8E7}" type="presParOf" srcId="{3E19D984-916A-445E-85B5-8D2184488F53}" destId="{C788C9E3-FA1F-4CBD-933B-6008F5220E4A}" srcOrd="0" destOrd="0" presId="urn:microsoft.com/office/officeart/2005/8/layout/chart3"/>
    <dgm:cxn modelId="{F4BF4260-D144-4588-8927-383ABAE5A383}" type="presParOf" srcId="{3E19D984-916A-445E-85B5-8D2184488F53}" destId="{6105AA2F-6578-4FB2-88D2-6869409569C9}" srcOrd="1" destOrd="0" presId="urn:microsoft.com/office/officeart/2005/8/layout/chart3"/>
    <dgm:cxn modelId="{FCFCFB9F-0976-4450-A330-4EA5A4860D48}" type="presParOf" srcId="{3E19D984-916A-445E-85B5-8D2184488F53}" destId="{B4BAC397-6342-4B18-A418-E4AC0A0D064D}" srcOrd="2" destOrd="0" presId="urn:microsoft.com/office/officeart/2005/8/layout/chart3"/>
    <dgm:cxn modelId="{ED32AAE8-7F79-4F28-BE1A-1CCD97732D53}" type="presParOf" srcId="{3E19D984-916A-445E-85B5-8D2184488F53}" destId="{861A6B88-8F62-4E5E-A851-4082848730F0}" srcOrd="3" destOrd="0" presId="urn:microsoft.com/office/officeart/2005/8/layout/chart3"/>
    <dgm:cxn modelId="{7EAB01B4-8528-422E-8F1D-8FBD313A6350}" type="presParOf" srcId="{3E19D984-916A-445E-85B5-8D2184488F53}" destId="{07F98E6F-9ECB-46B0-B5D0-AB8D41529817}" srcOrd="4" destOrd="0" presId="urn:microsoft.com/office/officeart/2005/8/layout/chart3"/>
    <dgm:cxn modelId="{9AA4ACEB-DB1A-4D7C-9952-2C0902463C86}" type="presParOf" srcId="{3E19D984-916A-445E-85B5-8D2184488F53}" destId="{D7A834F1-2347-4E28-BD89-7CCAE5B5B162}"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F3A2CC-DB67-40F7-8095-EA621F51AEAC}" type="doc">
      <dgm:prSet loTypeId="urn:microsoft.com/office/officeart/2005/8/layout/target2" loCatId="relationship" qsTypeId="urn:microsoft.com/office/officeart/2005/8/quickstyle/simple1" qsCatId="simple" csTypeId="urn:microsoft.com/office/officeart/2005/8/colors/accent3_1" csCatId="accent3" phldr="1"/>
      <dgm:spPr/>
      <dgm:t>
        <a:bodyPr/>
        <a:lstStyle/>
        <a:p>
          <a:endParaRPr lang="en-US"/>
        </a:p>
      </dgm:t>
    </dgm:pt>
    <dgm:pt modelId="{C0A8DF0E-F3F9-403B-8D11-22A88DB2446E}">
      <dgm:prSet phldrT="[Text]"/>
      <dgm:spPr>
        <a:solidFill>
          <a:schemeClr val="accent4">
            <a:lumMod val="20000"/>
            <a:lumOff val="80000"/>
          </a:schemeClr>
        </a:solidFill>
        <a:ln>
          <a:noFill/>
        </a:ln>
      </dgm:spPr>
      <dgm:t>
        <a:bodyPr/>
        <a:lstStyle/>
        <a:p>
          <a:r>
            <a:rPr lang="en-US" dirty="0"/>
            <a:t>Medicare Advantage </a:t>
          </a:r>
        </a:p>
      </dgm:t>
    </dgm:pt>
    <dgm:pt modelId="{DD6AE7E6-572F-433E-B816-8248B2B50C6A}" type="parTrans" cxnId="{5DF9E710-D2C8-4FB5-A03D-BE1B5430AD2A}">
      <dgm:prSet/>
      <dgm:spPr/>
      <dgm:t>
        <a:bodyPr/>
        <a:lstStyle/>
        <a:p>
          <a:endParaRPr lang="en-US"/>
        </a:p>
      </dgm:t>
    </dgm:pt>
    <dgm:pt modelId="{86BEDBD7-1199-4E1C-8109-502BB3F1E1BB}" type="sibTrans" cxnId="{5DF9E710-D2C8-4FB5-A03D-BE1B5430AD2A}">
      <dgm:prSet/>
      <dgm:spPr/>
      <dgm:t>
        <a:bodyPr/>
        <a:lstStyle/>
        <a:p>
          <a:endParaRPr lang="en-US"/>
        </a:p>
      </dgm:t>
    </dgm:pt>
    <dgm:pt modelId="{D9E593AE-6AE9-4E3A-8116-1FFF845DC684}">
      <dgm:prSet phldrT="[Text]" custT="1"/>
      <dgm:spPr>
        <a:solidFill>
          <a:schemeClr val="accent4">
            <a:alpha val="90000"/>
          </a:schemeClr>
        </a:solidFill>
        <a:ln>
          <a:noFill/>
        </a:ln>
      </dgm:spPr>
      <dgm:t>
        <a:bodyPr/>
        <a:lstStyle/>
        <a:p>
          <a:r>
            <a:rPr lang="en-US" sz="2400" dirty="0"/>
            <a:t>Part C</a:t>
          </a:r>
        </a:p>
      </dgm:t>
    </dgm:pt>
    <dgm:pt modelId="{A80EC1F0-866B-424C-96CF-ABCA6B170696}" type="parTrans" cxnId="{AE44137F-2C2F-4FA3-A124-B7528C7DA3CD}">
      <dgm:prSet/>
      <dgm:spPr/>
      <dgm:t>
        <a:bodyPr/>
        <a:lstStyle/>
        <a:p>
          <a:endParaRPr lang="en-US"/>
        </a:p>
      </dgm:t>
    </dgm:pt>
    <dgm:pt modelId="{671434D3-A5FD-4E5A-8426-5BE354393524}" type="sibTrans" cxnId="{AE44137F-2C2F-4FA3-A124-B7528C7DA3CD}">
      <dgm:prSet/>
      <dgm:spPr/>
      <dgm:t>
        <a:bodyPr/>
        <a:lstStyle/>
        <a:p>
          <a:endParaRPr lang="en-US"/>
        </a:p>
      </dgm:t>
    </dgm:pt>
    <dgm:pt modelId="{495F8E2F-C344-4E4A-BFFA-5C3AEB7E380D}">
      <dgm:prSet phldrT="[Text]" custT="1"/>
      <dgm:spPr>
        <a:solidFill>
          <a:schemeClr val="accent4">
            <a:alpha val="90000"/>
          </a:schemeClr>
        </a:solidFill>
        <a:ln>
          <a:noFill/>
        </a:ln>
      </dgm:spPr>
      <dgm:t>
        <a:bodyPr/>
        <a:lstStyle/>
        <a:p>
          <a:r>
            <a:rPr lang="en-US" sz="2400" dirty="0"/>
            <a:t>Private </a:t>
          </a:r>
          <a:r>
            <a:rPr lang="en-US" sz="1800" dirty="0"/>
            <a:t>Insurance</a:t>
          </a:r>
        </a:p>
      </dgm:t>
    </dgm:pt>
    <dgm:pt modelId="{7965B2AD-D4E5-497C-B014-00B8B3FA1B4E}" type="parTrans" cxnId="{E2C5CCC3-2B56-40CC-9944-ECE20BC32CCC}">
      <dgm:prSet/>
      <dgm:spPr/>
      <dgm:t>
        <a:bodyPr/>
        <a:lstStyle/>
        <a:p>
          <a:endParaRPr lang="en-US"/>
        </a:p>
      </dgm:t>
    </dgm:pt>
    <dgm:pt modelId="{F88EECC1-D9E0-4FD8-A439-B1884FE410AE}" type="sibTrans" cxnId="{E2C5CCC3-2B56-40CC-9944-ECE20BC32CCC}">
      <dgm:prSet/>
      <dgm:spPr/>
      <dgm:t>
        <a:bodyPr/>
        <a:lstStyle/>
        <a:p>
          <a:endParaRPr lang="en-US"/>
        </a:p>
      </dgm:t>
    </dgm:pt>
    <dgm:pt modelId="{49FE8BFA-E3B1-4C17-B569-E32BC10C38A3}">
      <dgm:prSet phldrT="[Text]" custT="1"/>
      <dgm:spPr>
        <a:solidFill>
          <a:schemeClr val="accent3">
            <a:lumMod val="40000"/>
            <a:lumOff val="60000"/>
          </a:schemeClr>
        </a:solidFill>
        <a:ln>
          <a:noFill/>
        </a:ln>
      </dgm:spPr>
      <dgm:t>
        <a:bodyPr/>
        <a:lstStyle/>
        <a:p>
          <a:r>
            <a:rPr lang="en-US" sz="2800" dirty="0"/>
            <a:t>Must include</a:t>
          </a:r>
        </a:p>
      </dgm:t>
    </dgm:pt>
    <dgm:pt modelId="{C0D8AAAA-5C83-423E-8A3B-D9C99BDD7201}" type="parTrans" cxnId="{47D8804B-5422-4E4C-8AB0-F3675B681990}">
      <dgm:prSet/>
      <dgm:spPr/>
      <dgm:t>
        <a:bodyPr/>
        <a:lstStyle/>
        <a:p>
          <a:endParaRPr lang="en-US"/>
        </a:p>
      </dgm:t>
    </dgm:pt>
    <dgm:pt modelId="{97A6E4FB-30AF-4827-BDBE-612E38959A73}" type="sibTrans" cxnId="{47D8804B-5422-4E4C-8AB0-F3675B681990}">
      <dgm:prSet/>
      <dgm:spPr/>
      <dgm:t>
        <a:bodyPr/>
        <a:lstStyle/>
        <a:p>
          <a:endParaRPr lang="en-US"/>
        </a:p>
      </dgm:t>
    </dgm:pt>
    <dgm:pt modelId="{E94E4A1C-FFCB-404F-AF38-0CF3923224CD}">
      <dgm:prSet phldrT="[Text]" custT="1"/>
      <dgm:spPr>
        <a:ln w="28575">
          <a:solidFill>
            <a:schemeClr val="accent3"/>
          </a:solidFill>
        </a:ln>
      </dgm:spPr>
      <dgm:t>
        <a:bodyPr/>
        <a:lstStyle/>
        <a:p>
          <a:r>
            <a:rPr lang="en-US" sz="2400" dirty="0"/>
            <a:t>Part A</a:t>
          </a:r>
        </a:p>
      </dgm:t>
    </dgm:pt>
    <dgm:pt modelId="{A3A64519-1C1F-4486-97CF-A3F197B36A69}" type="parTrans" cxnId="{4707B729-DDF0-4908-90D7-0DB79E29E8AD}">
      <dgm:prSet/>
      <dgm:spPr/>
      <dgm:t>
        <a:bodyPr/>
        <a:lstStyle/>
        <a:p>
          <a:endParaRPr lang="en-US"/>
        </a:p>
      </dgm:t>
    </dgm:pt>
    <dgm:pt modelId="{4D16EE42-632A-419D-999A-375571D3F168}" type="sibTrans" cxnId="{4707B729-DDF0-4908-90D7-0DB79E29E8AD}">
      <dgm:prSet/>
      <dgm:spPr/>
      <dgm:t>
        <a:bodyPr/>
        <a:lstStyle/>
        <a:p>
          <a:endParaRPr lang="en-US"/>
        </a:p>
      </dgm:t>
    </dgm:pt>
    <dgm:pt modelId="{87A75666-9BB4-45BB-94B8-B8605917D363}">
      <dgm:prSet phldrT="[Text]" custT="1"/>
      <dgm:spPr>
        <a:ln w="28575">
          <a:solidFill>
            <a:schemeClr val="accent3"/>
          </a:solidFill>
        </a:ln>
      </dgm:spPr>
      <dgm:t>
        <a:bodyPr/>
        <a:lstStyle/>
        <a:p>
          <a:r>
            <a:rPr lang="en-US" sz="2400" dirty="0"/>
            <a:t>Part B</a:t>
          </a:r>
        </a:p>
      </dgm:t>
    </dgm:pt>
    <dgm:pt modelId="{5964D812-20B9-483B-8310-1BF266FEA0CC}" type="parTrans" cxnId="{DE90FE10-5C95-4A2F-BFE4-942410C0E06F}">
      <dgm:prSet/>
      <dgm:spPr/>
      <dgm:t>
        <a:bodyPr/>
        <a:lstStyle/>
        <a:p>
          <a:endParaRPr lang="en-US"/>
        </a:p>
      </dgm:t>
    </dgm:pt>
    <dgm:pt modelId="{15D412EF-79EF-412A-B0B4-D3295281E941}" type="sibTrans" cxnId="{DE90FE10-5C95-4A2F-BFE4-942410C0E06F}">
      <dgm:prSet/>
      <dgm:spPr/>
      <dgm:t>
        <a:bodyPr/>
        <a:lstStyle/>
        <a:p>
          <a:endParaRPr lang="en-US"/>
        </a:p>
      </dgm:t>
    </dgm:pt>
    <dgm:pt modelId="{515C8FDD-A646-4F59-A1A5-28F223AB3BB4}">
      <dgm:prSet phldrT="[Text]" custT="1"/>
      <dgm:spPr>
        <a:solidFill>
          <a:schemeClr val="accent6">
            <a:lumMod val="20000"/>
            <a:lumOff val="80000"/>
          </a:schemeClr>
        </a:solidFill>
        <a:ln>
          <a:noFill/>
        </a:ln>
      </dgm:spPr>
      <dgm:t>
        <a:bodyPr/>
        <a:lstStyle/>
        <a:p>
          <a:r>
            <a:rPr lang="en-US" sz="2800" dirty="0"/>
            <a:t>Often includes</a:t>
          </a:r>
        </a:p>
      </dgm:t>
    </dgm:pt>
    <dgm:pt modelId="{5A997013-27CA-4259-BD81-F281D03CD93D}" type="parTrans" cxnId="{78F6F1FD-30AA-44C0-A424-FDCF0C181F22}">
      <dgm:prSet/>
      <dgm:spPr/>
      <dgm:t>
        <a:bodyPr/>
        <a:lstStyle/>
        <a:p>
          <a:endParaRPr lang="en-US"/>
        </a:p>
      </dgm:t>
    </dgm:pt>
    <dgm:pt modelId="{349B292A-12FA-48FA-92B6-9C899B8F4E31}" type="sibTrans" cxnId="{78F6F1FD-30AA-44C0-A424-FDCF0C181F22}">
      <dgm:prSet/>
      <dgm:spPr/>
      <dgm:t>
        <a:bodyPr/>
        <a:lstStyle/>
        <a:p>
          <a:endParaRPr lang="en-US"/>
        </a:p>
      </dgm:t>
    </dgm:pt>
    <dgm:pt modelId="{FBDF5770-5D6D-4504-AE42-FD278745D8F0}">
      <dgm:prSet phldrT="[Text]" custT="1"/>
      <dgm:spPr>
        <a:ln w="25400" cmpd="sng">
          <a:solidFill>
            <a:srgbClr val="0070C0"/>
          </a:solidFill>
        </a:ln>
      </dgm:spPr>
      <dgm:t>
        <a:bodyPr/>
        <a:lstStyle/>
        <a:p>
          <a:r>
            <a:rPr lang="en-US" sz="1800" dirty="0"/>
            <a:t>Part D</a:t>
          </a:r>
        </a:p>
      </dgm:t>
    </dgm:pt>
    <dgm:pt modelId="{C8CD9467-64AD-419D-A84A-FCF256D3B089}" type="parTrans" cxnId="{DA6B7C8D-5683-4785-A4F3-3F536FE32C57}">
      <dgm:prSet/>
      <dgm:spPr/>
      <dgm:t>
        <a:bodyPr/>
        <a:lstStyle/>
        <a:p>
          <a:endParaRPr lang="en-US"/>
        </a:p>
      </dgm:t>
    </dgm:pt>
    <dgm:pt modelId="{168B53C6-BEF7-4064-8BF7-51100EE77886}" type="sibTrans" cxnId="{DA6B7C8D-5683-4785-A4F3-3F536FE32C57}">
      <dgm:prSet/>
      <dgm:spPr/>
      <dgm:t>
        <a:bodyPr/>
        <a:lstStyle/>
        <a:p>
          <a:endParaRPr lang="en-US"/>
        </a:p>
      </dgm:t>
    </dgm:pt>
    <dgm:pt modelId="{8D9F1CDC-02AC-4942-B492-36A319474E83}">
      <dgm:prSet custT="1"/>
      <dgm:spPr>
        <a:ln w="25400" cmpd="sng">
          <a:solidFill>
            <a:srgbClr val="0070C0"/>
          </a:solidFill>
        </a:ln>
      </dgm:spPr>
      <dgm:t>
        <a:bodyPr/>
        <a:lstStyle/>
        <a:p>
          <a:r>
            <a:rPr lang="en-US" sz="1800" dirty="0"/>
            <a:t>Services Original Medicare doesn’t cover</a:t>
          </a:r>
        </a:p>
      </dgm:t>
    </dgm:pt>
    <dgm:pt modelId="{9AD255DD-DE87-4687-803A-912A2F7B24E4}" type="parTrans" cxnId="{C08BB8CE-126D-4D53-BB0D-7F2FA5E92294}">
      <dgm:prSet/>
      <dgm:spPr/>
      <dgm:t>
        <a:bodyPr/>
        <a:lstStyle/>
        <a:p>
          <a:endParaRPr lang="en-US"/>
        </a:p>
      </dgm:t>
    </dgm:pt>
    <dgm:pt modelId="{96350307-6146-4939-8956-D2FAA1DC77FC}" type="sibTrans" cxnId="{C08BB8CE-126D-4D53-BB0D-7F2FA5E92294}">
      <dgm:prSet/>
      <dgm:spPr/>
      <dgm:t>
        <a:bodyPr/>
        <a:lstStyle/>
        <a:p>
          <a:endParaRPr lang="en-US"/>
        </a:p>
      </dgm:t>
    </dgm:pt>
    <dgm:pt modelId="{1CAF67A4-5F87-46A3-9B25-9803293D95E6}">
      <dgm:prSet custT="1"/>
      <dgm:spPr>
        <a:ln w="25400" cmpd="sng">
          <a:solidFill>
            <a:srgbClr val="0070C0"/>
          </a:solidFill>
        </a:ln>
      </dgm:spPr>
      <dgm:t>
        <a:bodyPr/>
        <a:lstStyle/>
        <a:p>
          <a:r>
            <a:rPr lang="en-US" sz="1800" dirty="0"/>
            <a:t>Vision, hearing, dental, and gym memberships</a:t>
          </a:r>
        </a:p>
      </dgm:t>
    </dgm:pt>
    <dgm:pt modelId="{39135DF8-6579-4A34-9F22-98CC299B7BBC}" type="parTrans" cxnId="{E7E3C235-5D62-4D4B-8B4F-769DA64719A7}">
      <dgm:prSet/>
      <dgm:spPr/>
      <dgm:t>
        <a:bodyPr/>
        <a:lstStyle/>
        <a:p>
          <a:endParaRPr lang="en-US"/>
        </a:p>
      </dgm:t>
    </dgm:pt>
    <dgm:pt modelId="{58638786-92ED-4753-B5DE-7F4BBFD940A1}" type="sibTrans" cxnId="{E7E3C235-5D62-4D4B-8B4F-769DA64719A7}">
      <dgm:prSet/>
      <dgm:spPr/>
      <dgm:t>
        <a:bodyPr/>
        <a:lstStyle/>
        <a:p>
          <a:endParaRPr lang="en-US"/>
        </a:p>
      </dgm:t>
    </dgm:pt>
    <dgm:pt modelId="{20B379A1-3554-4C5B-9BE5-5CEA87107FA2}" type="pres">
      <dgm:prSet presAssocID="{1DF3A2CC-DB67-40F7-8095-EA621F51AEAC}" presName="Name0" presStyleCnt="0">
        <dgm:presLayoutVars>
          <dgm:chMax val="3"/>
          <dgm:chPref val="1"/>
          <dgm:dir/>
          <dgm:animLvl val="lvl"/>
          <dgm:resizeHandles/>
        </dgm:presLayoutVars>
      </dgm:prSet>
      <dgm:spPr/>
    </dgm:pt>
    <dgm:pt modelId="{910F4E73-10E1-43FD-96F9-6B1F5DBF85A6}" type="pres">
      <dgm:prSet presAssocID="{1DF3A2CC-DB67-40F7-8095-EA621F51AEAC}" presName="outerBox" presStyleCnt="0"/>
      <dgm:spPr/>
    </dgm:pt>
    <dgm:pt modelId="{85D77F78-F403-43AF-8668-4BE2FF907AE6}" type="pres">
      <dgm:prSet presAssocID="{1DF3A2CC-DB67-40F7-8095-EA621F51AEAC}" presName="outerBoxParent" presStyleLbl="node1" presStyleIdx="0" presStyleCnt="3"/>
      <dgm:spPr/>
    </dgm:pt>
    <dgm:pt modelId="{CC28998F-DE8D-4A08-90CD-2BC9B6ED00E2}" type="pres">
      <dgm:prSet presAssocID="{1DF3A2CC-DB67-40F7-8095-EA621F51AEAC}" presName="outerBoxChildren" presStyleCnt="0"/>
      <dgm:spPr/>
    </dgm:pt>
    <dgm:pt modelId="{9378802E-7A8F-4AEE-94A0-AF22E151AF10}" type="pres">
      <dgm:prSet presAssocID="{D9E593AE-6AE9-4E3A-8116-1FFF845DC684}" presName="oChild" presStyleLbl="fgAcc1" presStyleIdx="0" presStyleCnt="7">
        <dgm:presLayoutVars>
          <dgm:bulletEnabled val="1"/>
        </dgm:presLayoutVars>
      </dgm:prSet>
      <dgm:spPr/>
    </dgm:pt>
    <dgm:pt modelId="{50AF2488-9F09-45BE-A916-CA72656FA1B7}" type="pres">
      <dgm:prSet presAssocID="{671434D3-A5FD-4E5A-8426-5BE354393524}" presName="outerSibTrans" presStyleCnt="0"/>
      <dgm:spPr/>
    </dgm:pt>
    <dgm:pt modelId="{80507A32-6BF9-4508-BBE7-9905B6AC98D8}" type="pres">
      <dgm:prSet presAssocID="{495F8E2F-C344-4E4A-BFFA-5C3AEB7E380D}" presName="oChild" presStyleLbl="fgAcc1" presStyleIdx="1" presStyleCnt="7">
        <dgm:presLayoutVars>
          <dgm:bulletEnabled val="1"/>
        </dgm:presLayoutVars>
      </dgm:prSet>
      <dgm:spPr/>
    </dgm:pt>
    <dgm:pt modelId="{DA0CE55A-C640-40C7-9156-0828AF8F713E}" type="pres">
      <dgm:prSet presAssocID="{1DF3A2CC-DB67-40F7-8095-EA621F51AEAC}" presName="middleBox" presStyleCnt="0"/>
      <dgm:spPr/>
    </dgm:pt>
    <dgm:pt modelId="{F652F308-E106-4B22-BA06-940B2ACA52DC}" type="pres">
      <dgm:prSet presAssocID="{1DF3A2CC-DB67-40F7-8095-EA621F51AEAC}" presName="middleBoxParent" presStyleLbl="node1" presStyleIdx="1" presStyleCnt="3"/>
      <dgm:spPr/>
    </dgm:pt>
    <dgm:pt modelId="{5760C8F9-3F93-4238-9F2A-847A80AD058A}" type="pres">
      <dgm:prSet presAssocID="{1DF3A2CC-DB67-40F7-8095-EA621F51AEAC}" presName="middleBoxChildren" presStyleCnt="0"/>
      <dgm:spPr/>
    </dgm:pt>
    <dgm:pt modelId="{5F972905-9EC5-4816-869C-08BCF384D366}" type="pres">
      <dgm:prSet presAssocID="{E94E4A1C-FFCB-404F-AF38-0CF3923224CD}" presName="mChild" presStyleLbl="fgAcc1" presStyleIdx="2" presStyleCnt="7" custLinFactY="-31836" custLinFactNeighborX="-7248" custLinFactNeighborY="-100000">
        <dgm:presLayoutVars>
          <dgm:bulletEnabled val="1"/>
        </dgm:presLayoutVars>
      </dgm:prSet>
      <dgm:spPr/>
    </dgm:pt>
    <dgm:pt modelId="{74B289FD-3F73-45B6-988F-B97A31BA6B12}" type="pres">
      <dgm:prSet presAssocID="{4D16EE42-632A-419D-999A-375571D3F168}" presName="middleSibTrans" presStyleCnt="0"/>
      <dgm:spPr/>
    </dgm:pt>
    <dgm:pt modelId="{0188D1B6-F0D9-4A7B-80A2-33583737275B}" type="pres">
      <dgm:prSet presAssocID="{87A75666-9BB4-45BB-94B8-B8605917D363}" presName="mChild" presStyleLbl="fgAcc1" presStyleIdx="3" presStyleCnt="7" custLinFactY="-11657" custLinFactNeighborX="-7248" custLinFactNeighborY="-100000">
        <dgm:presLayoutVars>
          <dgm:bulletEnabled val="1"/>
        </dgm:presLayoutVars>
      </dgm:prSet>
      <dgm:spPr/>
    </dgm:pt>
    <dgm:pt modelId="{3AE458F5-1BF3-4E59-B1F3-CD38B6F3CE65}" type="pres">
      <dgm:prSet presAssocID="{1DF3A2CC-DB67-40F7-8095-EA621F51AEAC}" presName="centerBox" presStyleCnt="0"/>
      <dgm:spPr/>
    </dgm:pt>
    <dgm:pt modelId="{E014B690-09AD-4980-A0C3-0D6B94B4D741}" type="pres">
      <dgm:prSet presAssocID="{1DF3A2CC-DB67-40F7-8095-EA621F51AEAC}" presName="centerBoxParent" presStyleLbl="node1" presStyleIdx="2" presStyleCnt="3" custScaleX="107243" custScaleY="136506" custLinFactNeighborX="1311" custLinFactNeighborY="-6328"/>
      <dgm:spPr/>
    </dgm:pt>
    <dgm:pt modelId="{CB6612C0-ACE7-4C1F-8A32-EB11E9383058}" type="pres">
      <dgm:prSet presAssocID="{1DF3A2CC-DB67-40F7-8095-EA621F51AEAC}" presName="centerBoxChildren" presStyleCnt="0"/>
      <dgm:spPr/>
    </dgm:pt>
    <dgm:pt modelId="{33194AA9-3585-402D-AA52-F6B071E875D3}" type="pres">
      <dgm:prSet presAssocID="{FBDF5770-5D6D-4504-AE42-FD278745D8F0}" presName="cChild" presStyleLbl="fgAcc1" presStyleIdx="4" presStyleCnt="7" custScaleY="199016" custLinFactX="-7378" custLinFactNeighborX="-100000" custLinFactNeighborY="-16730">
        <dgm:presLayoutVars>
          <dgm:bulletEnabled val="1"/>
        </dgm:presLayoutVars>
      </dgm:prSet>
      <dgm:spPr/>
    </dgm:pt>
    <dgm:pt modelId="{66E064E7-B7B1-43EF-B64E-8764A38C15EB}" type="pres">
      <dgm:prSet presAssocID="{168B53C6-BEF7-4064-8BF7-51100EE77886}" presName="centerSibTrans" presStyleCnt="0"/>
      <dgm:spPr/>
    </dgm:pt>
    <dgm:pt modelId="{40D3EABC-0525-46D0-A2D1-41C8CCE991B0}" type="pres">
      <dgm:prSet presAssocID="{8D9F1CDC-02AC-4942-B492-36A319474E83}" presName="cChild" presStyleLbl="fgAcc1" presStyleIdx="5" presStyleCnt="7" custScaleX="119269" custScaleY="201592" custLinFactX="-900" custLinFactNeighborX="-100000" custLinFactNeighborY="-12870">
        <dgm:presLayoutVars>
          <dgm:bulletEnabled val="1"/>
        </dgm:presLayoutVars>
      </dgm:prSet>
      <dgm:spPr/>
    </dgm:pt>
    <dgm:pt modelId="{3551BBAA-EE1D-4E97-9272-E65978D4F252}" type="pres">
      <dgm:prSet presAssocID="{96350307-6146-4939-8956-D2FAA1DC77FC}" presName="centerSibTrans" presStyleCnt="0"/>
      <dgm:spPr/>
    </dgm:pt>
    <dgm:pt modelId="{19114595-0DA0-4DF0-9A6E-17AA2AA9B5A1}" type="pres">
      <dgm:prSet presAssocID="{1CAF67A4-5F87-46A3-9B25-9803293D95E6}" presName="cChild" presStyleLbl="fgAcc1" presStyleIdx="6" presStyleCnt="7" custScaleX="127967" custScaleY="205093" custLinFactX="1722" custLinFactNeighborX="100000" custLinFactNeighborY="-14157">
        <dgm:presLayoutVars>
          <dgm:bulletEnabled val="1"/>
        </dgm:presLayoutVars>
      </dgm:prSet>
      <dgm:spPr/>
    </dgm:pt>
  </dgm:ptLst>
  <dgm:cxnLst>
    <dgm:cxn modelId="{DB02E60D-8237-4CF3-A05F-85A9C4274215}" type="presOf" srcId="{1DF3A2CC-DB67-40F7-8095-EA621F51AEAC}" destId="{20B379A1-3554-4C5B-9BE5-5CEA87107FA2}" srcOrd="0" destOrd="0" presId="urn:microsoft.com/office/officeart/2005/8/layout/target2"/>
    <dgm:cxn modelId="{5DF9E710-D2C8-4FB5-A03D-BE1B5430AD2A}" srcId="{1DF3A2CC-DB67-40F7-8095-EA621F51AEAC}" destId="{C0A8DF0E-F3F9-403B-8D11-22A88DB2446E}" srcOrd="0" destOrd="0" parTransId="{DD6AE7E6-572F-433E-B816-8248B2B50C6A}" sibTransId="{86BEDBD7-1199-4E1C-8109-502BB3F1E1BB}"/>
    <dgm:cxn modelId="{DE90FE10-5C95-4A2F-BFE4-942410C0E06F}" srcId="{49FE8BFA-E3B1-4C17-B569-E32BC10C38A3}" destId="{87A75666-9BB4-45BB-94B8-B8605917D363}" srcOrd="1" destOrd="0" parTransId="{5964D812-20B9-483B-8310-1BF266FEA0CC}" sibTransId="{15D412EF-79EF-412A-B0B4-D3295281E941}"/>
    <dgm:cxn modelId="{F884731C-744F-4265-889A-0AEAD3A7D9EB}" type="presOf" srcId="{1CAF67A4-5F87-46A3-9B25-9803293D95E6}" destId="{19114595-0DA0-4DF0-9A6E-17AA2AA9B5A1}" srcOrd="0" destOrd="0" presId="urn:microsoft.com/office/officeart/2005/8/layout/target2"/>
    <dgm:cxn modelId="{67053724-E9AB-4719-BAFC-7588D99458CC}" type="presOf" srcId="{87A75666-9BB4-45BB-94B8-B8605917D363}" destId="{0188D1B6-F0D9-4A7B-80A2-33583737275B}" srcOrd="0" destOrd="0" presId="urn:microsoft.com/office/officeart/2005/8/layout/target2"/>
    <dgm:cxn modelId="{4707B729-DDF0-4908-90D7-0DB79E29E8AD}" srcId="{49FE8BFA-E3B1-4C17-B569-E32BC10C38A3}" destId="{E94E4A1C-FFCB-404F-AF38-0CF3923224CD}" srcOrd="0" destOrd="0" parTransId="{A3A64519-1C1F-4486-97CF-A3F197B36A69}" sibTransId="{4D16EE42-632A-419D-999A-375571D3F168}"/>
    <dgm:cxn modelId="{D6B82030-D530-43B9-8586-49B82C576F6C}" type="presOf" srcId="{E94E4A1C-FFCB-404F-AF38-0CF3923224CD}" destId="{5F972905-9EC5-4816-869C-08BCF384D366}" srcOrd="0" destOrd="0" presId="urn:microsoft.com/office/officeart/2005/8/layout/target2"/>
    <dgm:cxn modelId="{E7E3C235-5D62-4D4B-8B4F-769DA64719A7}" srcId="{515C8FDD-A646-4F59-A1A5-28F223AB3BB4}" destId="{1CAF67A4-5F87-46A3-9B25-9803293D95E6}" srcOrd="2" destOrd="0" parTransId="{39135DF8-6579-4A34-9F22-98CC299B7BBC}" sibTransId="{58638786-92ED-4753-B5DE-7F4BBFD940A1}"/>
    <dgm:cxn modelId="{D5CCD15C-A534-431F-AD01-71B944699838}" type="presOf" srcId="{515C8FDD-A646-4F59-A1A5-28F223AB3BB4}" destId="{E014B690-09AD-4980-A0C3-0D6B94B4D741}" srcOrd="0" destOrd="0" presId="urn:microsoft.com/office/officeart/2005/8/layout/target2"/>
    <dgm:cxn modelId="{4081404A-C70B-4208-A7FB-BFFB5EA6A15A}" type="presOf" srcId="{49FE8BFA-E3B1-4C17-B569-E32BC10C38A3}" destId="{F652F308-E106-4B22-BA06-940B2ACA52DC}" srcOrd="0" destOrd="0" presId="urn:microsoft.com/office/officeart/2005/8/layout/target2"/>
    <dgm:cxn modelId="{47D8804B-5422-4E4C-8AB0-F3675B681990}" srcId="{1DF3A2CC-DB67-40F7-8095-EA621F51AEAC}" destId="{49FE8BFA-E3B1-4C17-B569-E32BC10C38A3}" srcOrd="1" destOrd="0" parTransId="{C0D8AAAA-5C83-423E-8A3B-D9C99BDD7201}" sibTransId="{97A6E4FB-30AF-4827-BDBE-612E38959A73}"/>
    <dgm:cxn modelId="{B5B74156-8EDB-4AB9-886C-80526892740E}" type="presOf" srcId="{D9E593AE-6AE9-4E3A-8116-1FFF845DC684}" destId="{9378802E-7A8F-4AEE-94A0-AF22E151AF10}" srcOrd="0" destOrd="0" presId="urn:microsoft.com/office/officeart/2005/8/layout/target2"/>
    <dgm:cxn modelId="{AE44137F-2C2F-4FA3-A124-B7528C7DA3CD}" srcId="{C0A8DF0E-F3F9-403B-8D11-22A88DB2446E}" destId="{D9E593AE-6AE9-4E3A-8116-1FFF845DC684}" srcOrd="0" destOrd="0" parTransId="{A80EC1F0-866B-424C-96CF-ABCA6B170696}" sibTransId="{671434D3-A5FD-4E5A-8426-5BE354393524}"/>
    <dgm:cxn modelId="{DA6B7C8D-5683-4785-A4F3-3F536FE32C57}" srcId="{515C8FDD-A646-4F59-A1A5-28F223AB3BB4}" destId="{FBDF5770-5D6D-4504-AE42-FD278745D8F0}" srcOrd="0" destOrd="0" parTransId="{C8CD9467-64AD-419D-A84A-FCF256D3B089}" sibTransId="{168B53C6-BEF7-4064-8BF7-51100EE77886}"/>
    <dgm:cxn modelId="{CF764091-FCD5-472B-8626-D9648932241C}" type="presOf" srcId="{8D9F1CDC-02AC-4942-B492-36A319474E83}" destId="{40D3EABC-0525-46D0-A2D1-41C8CCE991B0}" srcOrd="0" destOrd="0" presId="urn:microsoft.com/office/officeart/2005/8/layout/target2"/>
    <dgm:cxn modelId="{3F20DE9C-AF9B-43D3-845C-1C36080A20FE}" type="presOf" srcId="{C0A8DF0E-F3F9-403B-8D11-22A88DB2446E}" destId="{85D77F78-F403-43AF-8668-4BE2FF907AE6}" srcOrd="0" destOrd="0" presId="urn:microsoft.com/office/officeart/2005/8/layout/target2"/>
    <dgm:cxn modelId="{7A9026A3-A9A3-43ED-B6BE-7869622FD4F1}" type="presOf" srcId="{FBDF5770-5D6D-4504-AE42-FD278745D8F0}" destId="{33194AA9-3585-402D-AA52-F6B071E875D3}" srcOrd="0" destOrd="0" presId="urn:microsoft.com/office/officeart/2005/8/layout/target2"/>
    <dgm:cxn modelId="{E2C5CCC3-2B56-40CC-9944-ECE20BC32CCC}" srcId="{C0A8DF0E-F3F9-403B-8D11-22A88DB2446E}" destId="{495F8E2F-C344-4E4A-BFFA-5C3AEB7E380D}" srcOrd="1" destOrd="0" parTransId="{7965B2AD-D4E5-497C-B014-00B8B3FA1B4E}" sibTransId="{F88EECC1-D9E0-4FD8-A439-B1884FE410AE}"/>
    <dgm:cxn modelId="{C08BB8CE-126D-4D53-BB0D-7F2FA5E92294}" srcId="{515C8FDD-A646-4F59-A1A5-28F223AB3BB4}" destId="{8D9F1CDC-02AC-4942-B492-36A319474E83}" srcOrd="1" destOrd="0" parTransId="{9AD255DD-DE87-4687-803A-912A2F7B24E4}" sibTransId="{96350307-6146-4939-8956-D2FAA1DC77FC}"/>
    <dgm:cxn modelId="{7179E9D3-D250-4969-8BDD-D5F7916463B9}" type="presOf" srcId="{495F8E2F-C344-4E4A-BFFA-5C3AEB7E380D}" destId="{80507A32-6BF9-4508-BBE7-9905B6AC98D8}" srcOrd="0" destOrd="0" presId="urn:microsoft.com/office/officeart/2005/8/layout/target2"/>
    <dgm:cxn modelId="{78F6F1FD-30AA-44C0-A424-FDCF0C181F22}" srcId="{1DF3A2CC-DB67-40F7-8095-EA621F51AEAC}" destId="{515C8FDD-A646-4F59-A1A5-28F223AB3BB4}" srcOrd="2" destOrd="0" parTransId="{5A997013-27CA-4259-BD81-F281D03CD93D}" sibTransId="{349B292A-12FA-48FA-92B6-9C899B8F4E31}"/>
    <dgm:cxn modelId="{A1F71DEF-46C1-4EEB-9468-9B0C5609A9EC}" type="presParOf" srcId="{20B379A1-3554-4C5B-9BE5-5CEA87107FA2}" destId="{910F4E73-10E1-43FD-96F9-6B1F5DBF85A6}" srcOrd="0" destOrd="0" presId="urn:microsoft.com/office/officeart/2005/8/layout/target2"/>
    <dgm:cxn modelId="{B75192B7-B677-4D40-B57C-39328E890165}" type="presParOf" srcId="{910F4E73-10E1-43FD-96F9-6B1F5DBF85A6}" destId="{85D77F78-F403-43AF-8668-4BE2FF907AE6}" srcOrd="0" destOrd="0" presId="urn:microsoft.com/office/officeart/2005/8/layout/target2"/>
    <dgm:cxn modelId="{3AE8AE02-127F-4400-8AEE-FA984C68BD84}" type="presParOf" srcId="{910F4E73-10E1-43FD-96F9-6B1F5DBF85A6}" destId="{CC28998F-DE8D-4A08-90CD-2BC9B6ED00E2}" srcOrd="1" destOrd="0" presId="urn:microsoft.com/office/officeart/2005/8/layout/target2"/>
    <dgm:cxn modelId="{4C997A00-86B7-42B8-83DE-98858EA1314C}" type="presParOf" srcId="{CC28998F-DE8D-4A08-90CD-2BC9B6ED00E2}" destId="{9378802E-7A8F-4AEE-94A0-AF22E151AF10}" srcOrd="0" destOrd="0" presId="urn:microsoft.com/office/officeart/2005/8/layout/target2"/>
    <dgm:cxn modelId="{89F31DBE-E5AD-49E9-9451-52D48737E5CA}" type="presParOf" srcId="{CC28998F-DE8D-4A08-90CD-2BC9B6ED00E2}" destId="{50AF2488-9F09-45BE-A916-CA72656FA1B7}" srcOrd="1" destOrd="0" presId="urn:microsoft.com/office/officeart/2005/8/layout/target2"/>
    <dgm:cxn modelId="{92736370-9A05-4DA4-BA15-1CDDAD283A70}" type="presParOf" srcId="{CC28998F-DE8D-4A08-90CD-2BC9B6ED00E2}" destId="{80507A32-6BF9-4508-BBE7-9905B6AC98D8}" srcOrd="2" destOrd="0" presId="urn:microsoft.com/office/officeart/2005/8/layout/target2"/>
    <dgm:cxn modelId="{DCE43EAB-2AAD-4C58-AEEF-646CB77A3143}" type="presParOf" srcId="{20B379A1-3554-4C5B-9BE5-5CEA87107FA2}" destId="{DA0CE55A-C640-40C7-9156-0828AF8F713E}" srcOrd="1" destOrd="0" presId="urn:microsoft.com/office/officeart/2005/8/layout/target2"/>
    <dgm:cxn modelId="{8B9A8FC8-2808-47DC-9E61-428178106B7A}" type="presParOf" srcId="{DA0CE55A-C640-40C7-9156-0828AF8F713E}" destId="{F652F308-E106-4B22-BA06-940B2ACA52DC}" srcOrd="0" destOrd="0" presId="urn:microsoft.com/office/officeart/2005/8/layout/target2"/>
    <dgm:cxn modelId="{C3F3D4ED-6A2A-4CC6-BA87-09F3EF77CD7E}" type="presParOf" srcId="{DA0CE55A-C640-40C7-9156-0828AF8F713E}" destId="{5760C8F9-3F93-4238-9F2A-847A80AD058A}" srcOrd="1" destOrd="0" presId="urn:microsoft.com/office/officeart/2005/8/layout/target2"/>
    <dgm:cxn modelId="{31687B57-D404-4A29-A880-F76D4A9178DD}" type="presParOf" srcId="{5760C8F9-3F93-4238-9F2A-847A80AD058A}" destId="{5F972905-9EC5-4816-869C-08BCF384D366}" srcOrd="0" destOrd="0" presId="urn:microsoft.com/office/officeart/2005/8/layout/target2"/>
    <dgm:cxn modelId="{F0258412-22E3-43FE-BC7B-29558BBDFDFF}" type="presParOf" srcId="{5760C8F9-3F93-4238-9F2A-847A80AD058A}" destId="{74B289FD-3F73-45B6-988F-B97A31BA6B12}" srcOrd="1" destOrd="0" presId="urn:microsoft.com/office/officeart/2005/8/layout/target2"/>
    <dgm:cxn modelId="{1A87969E-D443-4A3E-9524-F07E1E2F8776}" type="presParOf" srcId="{5760C8F9-3F93-4238-9F2A-847A80AD058A}" destId="{0188D1B6-F0D9-4A7B-80A2-33583737275B}" srcOrd="2" destOrd="0" presId="urn:microsoft.com/office/officeart/2005/8/layout/target2"/>
    <dgm:cxn modelId="{AE282EBA-9339-46A7-B184-A7141DE778AD}" type="presParOf" srcId="{20B379A1-3554-4C5B-9BE5-5CEA87107FA2}" destId="{3AE458F5-1BF3-4E59-B1F3-CD38B6F3CE65}" srcOrd="2" destOrd="0" presId="urn:microsoft.com/office/officeart/2005/8/layout/target2"/>
    <dgm:cxn modelId="{3CD4D178-EAC4-4068-9137-AEF4FEFD4D4B}" type="presParOf" srcId="{3AE458F5-1BF3-4E59-B1F3-CD38B6F3CE65}" destId="{E014B690-09AD-4980-A0C3-0D6B94B4D741}" srcOrd="0" destOrd="0" presId="urn:microsoft.com/office/officeart/2005/8/layout/target2"/>
    <dgm:cxn modelId="{948F4F62-23D1-42F9-A9FE-CF1A4007A680}" type="presParOf" srcId="{3AE458F5-1BF3-4E59-B1F3-CD38B6F3CE65}" destId="{CB6612C0-ACE7-4C1F-8A32-EB11E9383058}" srcOrd="1" destOrd="0" presId="urn:microsoft.com/office/officeart/2005/8/layout/target2"/>
    <dgm:cxn modelId="{BC65F0CE-08A2-4B7E-98C1-E88BE2B19BDD}" type="presParOf" srcId="{CB6612C0-ACE7-4C1F-8A32-EB11E9383058}" destId="{33194AA9-3585-402D-AA52-F6B071E875D3}" srcOrd="0" destOrd="0" presId="urn:microsoft.com/office/officeart/2005/8/layout/target2"/>
    <dgm:cxn modelId="{B4CD462B-DFD8-43A0-BA1D-C5C9E42B5EA7}" type="presParOf" srcId="{CB6612C0-ACE7-4C1F-8A32-EB11E9383058}" destId="{66E064E7-B7B1-43EF-B64E-8764A38C15EB}" srcOrd="1" destOrd="0" presId="urn:microsoft.com/office/officeart/2005/8/layout/target2"/>
    <dgm:cxn modelId="{8855BCBF-7ED7-4414-AC7B-1C1288DD8112}" type="presParOf" srcId="{CB6612C0-ACE7-4C1F-8A32-EB11E9383058}" destId="{40D3EABC-0525-46D0-A2D1-41C8CCE991B0}" srcOrd="2" destOrd="0" presId="urn:microsoft.com/office/officeart/2005/8/layout/target2"/>
    <dgm:cxn modelId="{A830444F-7DBB-4B0B-BD77-2C80D648AF4F}" type="presParOf" srcId="{CB6612C0-ACE7-4C1F-8A32-EB11E9383058}" destId="{3551BBAA-EE1D-4E97-9272-E65978D4F252}" srcOrd="3" destOrd="0" presId="urn:microsoft.com/office/officeart/2005/8/layout/target2"/>
    <dgm:cxn modelId="{8F2D4B94-803F-4538-B4D7-402CEE63670A}" type="presParOf" srcId="{CB6612C0-ACE7-4C1F-8A32-EB11E9383058}" destId="{19114595-0DA0-4DF0-9A6E-17AA2AA9B5A1}" srcOrd="4" destOrd="0" presId="urn:microsoft.com/office/officeart/2005/8/layout/target2"/>
  </dgm:cxnLst>
  <dgm:bg/>
  <dgm:whole>
    <a:ln w="22225" cmpd="sng">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7C6DB5-B9E5-4FFD-94E4-7B563B59F6AD}"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n-US"/>
        </a:p>
      </dgm:t>
    </dgm:pt>
    <dgm:pt modelId="{20AE1D48-DE8B-4B1C-9520-52495282AB4B}">
      <dgm:prSet phldrT="[Text]" custT="1"/>
      <dgm:spPr>
        <a:solidFill>
          <a:schemeClr val="accent4">
            <a:alpha val="90000"/>
          </a:schemeClr>
        </a:solidFill>
        <a:ln>
          <a:noFill/>
        </a:ln>
      </dgm:spPr>
      <dgm:t>
        <a:bodyPr/>
        <a:lstStyle/>
        <a:p>
          <a:r>
            <a:rPr lang="en-US" sz="2400" dirty="0"/>
            <a:t>Original Medicare</a:t>
          </a:r>
        </a:p>
      </dgm:t>
    </dgm:pt>
    <dgm:pt modelId="{4CF5B029-F07B-4504-B332-A9A1504E6FC2}" type="parTrans" cxnId="{10BC3A79-8858-41B9-AA35-EC0B69B2E47E}">
      <dgm:prSet/>
      <dgm:spPr/>
      <dgm:t>
        <a:bodyPr/>
        <a:lstStyle/>
        <a:p>
          <a:endParaRPr lang="en-US" sz="1800"/>
        </a:p>
      </dgm:t>
    </dgm:pt>
    <dgm:pt modelId="{9E29F85C-B410-40BB-8CE2-DD34ED15C61C}" type="sibTrans" cxnId="{10BC3A79-8858-41B9-AA35-EC0B69B2E47E}">
      <dgm:prSet/>
      <dgm:spPr/>
      <dgm:t>
        <a:bodyPr/>
        <a:lstStyle/>
        <a:p>
          <a:endParaRPr lang="en-US" sz="1800"/>
        </a:p>
      </dgm:t>
    </dgm:pt>
    <dgm:pt modelId="{928FF208-47E0-4C54-B7BB-67119EAEDCD4}">
      <dgm:prSet phldrT="[Text]" custT="1"/>
      <dgm:spPr>
        <a:solidFill>
          <a:schemeClr val="accent4">
            <a:lumMod val="75000"/>
          </a:schemeClr>
        </a:solidFill>
        <a:ln>
          <a:noFill/>
        </a:ln>
      </dgm:spPr>
      <dgm:t>
        <a:bodyPr/>
        <a:lstStyle/>
        <a:p>
          <a:r>
            <a:rPr lang="en-US" sz="1800" dirty="0"/>
            <a:t>Private insurance (Medigap) needed to limit risk</a:t>
          </a:r>
        </a:p>
      </dgm:t>
    </dgm:pt>
    <dgm:pt modelId="{0162EDCD-96CA-412C-BF78-13B4B105A9B5}" type="parTrans" cxnId="{1C480C61-E041-48B9-A66E-61EAAE5BC3FD}">
      <dgm:prSet/>
      <dgm:spPr/>
      <dgm:t>
        <a:bodyPr/>
        <a:lstStyle/>
        <a:p>
          <a:endParaRPr lang="en-US" sz="1800"/>
        </a:p>
      </dgm:t>
    </dgm:pt>
    <dgm:pt modelId="{D0332AAF-7DE3-4824-A64D-1D4641869BBC}" type="sibTrans" cxnId="{1C480C61-E041-48B9-A66E-61EAAE5BC3FD}">
      <dgm:prSet/>
      <dgm:spPr/>
      <dgm:t>
        <a:bodyPr/>
        <a:lstStyle/>
        <a:p>
          <a:endParaRPr lang="en-US" sz="1800"/>
        </a:p>
      </dgm:t>
    </dgm:pt>
    <dgm:pt modelId="{84C1F08A-5873-4E12-8B3F-D9018784DD87}">
      <dgm:prSet phldrT="[Text]" custT="1"/>
      <dgm:spPr>
        <a:solidFill>
          <a:schemeClr val="accent4">
            <a:lumMod val="40000"/>
            <a:lumOff val="60000"/>
          </a:schemeClr>
        </a:solidFill>
        <a:ln>
          <a:noFill/>
        </a:ln>
      </dgm:spPr>
      <dgm:t>
        <a:bodyPr/>
        <a:lstStyle/>
        <a:p>
          <a:r>
            <a:rPr lang="en-US" sz="1800" dirty="0">
              <a:solidFill>
                <a:schemeClr val="tx1"/>
              </a:solidFill>
            </a:rPr>
            <a:t>Fee-for-service (any provider that accepts Medicare)</a:t>
          </a:r>
        </a:p>
      </dgm:t>
    </dgm:pt>
    <dgm:pt modelId="{DB704CFB-11C7-4CCC-82CE-A3E5FE9B41B6}" type="parTrans" cxnId="{74C98926-DB95-46EC-A221-72DB9242E5C9}">
      <dgm:prSet/>
      <dgm:spPr/>
      <dgm:t>
        <a:bodyPr/>
        <a:lstStyle/>
        <a:p>
          <a:endParaRPr lang="en-US" sz="1800"/>
        </a:p>
      </dgm:t>
    </dgm:pt>
    <dgm:pt modelId="{C70F5BBC-C967-47CD-9D29-8B864838C4A7}" type="sibTrans" cxnId="{74C98926-DB95-46EC-A221-72DB9242E5C9}">
      <dgm:prSet/>
      <dgm:spPr/>
      <dgm:t>
        <a:bodyPr/>
        <a:lstStyle/>
        <a:p>
          <a:endParaRPr lang="en-US" sz="1800"/>
        </a:p>
      </dgm:t>
    </dgm:pt>
    <dgm:pt modelId="{7B5FFFDA-EEC5-4B91-9B51-74648A266881}">
      <dgm:prSet phldrT="[Text]" custT="1"/>
      <dgm:spPr>
        <a:solidFill>
          <a:schemeClr val="accent3">
            <a:alpha val="90000"/>
          </a:schemeClr>
        </a:solidFill>
        <a:ln>
          <a:noFill/>
        </a:ln>
      </dgm:spPr>
      <dgm:t>
        <a:bodyPr/>
        <a:lstStyle/>
        <a:p>
          <a:r>
            <a:rPr lang="en-US" sz="2400" dirty="0"/>
            <a:t>Medicare Advantage</a:t>
          </a:r>
        </a:p>
      </dgm:t>
    </dgm:pt>
    <dgm:pt modelId="{93084AF6-11A6-4E7D-B242-9BFE2261E7E6}" type="parTrans" cxnId="{995B4E26-3EF9-40C2-AC3D-F9DA0B0DC7EC}">
      <dgm:prSet/>
      <dgm:spPr/>
      <dgm:t>
        <a:bodyPr/>
        <a:lstStyle/>
        <a:p>
          <a:endParaRPr lang="en-US" sz="1800"/>
        </a:p>
      </dgm:t>
    </dgm:pt>
    <dgm:pt modelId="{0AC6EE39-6B23-4095-9FD1-46BA317E8107}" type="sibTrans" cxnId="{995B4E26-3EF9-40C2-AC3D-F9DA0B0DC7EC}">
      <dgm:prSet/>
      <dgm:spPr/>
      <dgm:t>
        <a:bodyPr/>
        <a:lstStyle/>
        <a:p>
          <a:endParaRPr lang="en-US" sz="1800"/>
        </a:p>
      </dgm:t>
    </dgm:pt>
    <dgm:pt modelId="{5EF6F4E1-FA7C-4123-9C8F-6178D5026CB0}">
      <dgm:prSet phldrT="[Text]" custT="1"/>
      <dgm:spPr>
        <a:solidFill>
          <a:schemeClr val="accent2">
            <a:lumMod val="75000"/>
          </a:schemeClr>
        </a:solidFill>
        <a:ln>
          <a:noFill/>
        </a:ln>
      </dgm:spPr>
      <dgm:t>
        <a:bodyPr/>
        <a:lstStyle/>
        <a:p>
          <a:r>
            <a:rPr lang="en-US" sz="1800" dirty="0"/>
            <a:t>Each plan has its own cost-sharing structure</a:t>
          </a:r>
        </a:p>
      </dgm:t>
    </dgm:pt>
    <dgm:pt modelId="{B0DE46A8-5257-4EF6-94AD-2C5CCDC0070F}" type="parTrans" cxnId="{138BAC7F-0DE7-4B71-BD9A-679CFD416312}">
      <dgm:prSet/>
      <dgm:spPr/>
      <dgm:t>
        <a:bodyPr/>
        <a:lstStyle/>
        <a:p>
          <a:endParaRPr lang="en-US" sz="1800"/>
        </a:p>
      </dgm:t>
    </dgm:pt>
    <dgm:pt modelId="{4315EFF7-32C1-4F9F-8CA0-73A90F6B5BE9}" type="sibTrans" cxnId="{138BAC7F-0DE7-4B71-BD9A-679CFD416312}">
      <dgm:prSet/>
      <dgm:spPr/>
      <dgm:t>
        <a:bodyPr/>
        <a:lstStyle/>
        <a:p>
          <a:endParaRPr lang="en-US" sz="1800"/>
        </a:p>
      </dgm:t>
    </dgm:pt>
    <dgm:pt modelId="{5E116E11-28EA-4C96-8376-3B46B6BFA8B0}">
      <dgm:prSet phldrT="[Text]" custT="1"/>
      <dgm:spPr>
        <a:solidFill>
          <a:schemeClr val="accent2">
            <a:lumMod val="40000"/>
            <a:lumOff val="60000"/>
          </a:schemeClr>
        </a:solidFill>
        <a:ln>
          <a:noFill/>
        </a:ln>
      </dgm:spPr>
      <dgm:t>
        <a:bodyPr/>
        <a:lstStyle/>
        <a:p>
          <a:r>
            <a:rPr lang="en-US" sz="1800" dirty="0">
              <a:solidFill>
                <a:schemeClr val="tx1"/>
              </a:solidFill>
            </a:rPr>
            <a:t>Managed care (referrals and networks)</a:t>
          </a:r>
        </a:p>
      </dgm:t>
    </dgm:pt>
    <dgm:pt modelId="{702BE9CF-EE40-434B-AF57-3440AA34F3D6}" type="parTrans" cxnId="{84B06E82-872E-42CF-AF5F-BAAFC9A5AD8C}">
      <dgm:prSet/>
      <dgm:spPr/>
      <dgm:t>
        <a:bodyPr/>
        <a:lstStyle/>
        <a:p>
          <a:endParaRPr lang="en-US" sz="1800"/>
        </a:p>
      </dgm:t>
    </dgm:pt>
    <dgm:pt modelId="{9B4885EF-E8B5-4B0F-A422-ED31AA6C793A}" type="sibTrans" cxnId="{84B06E82-872E-42CF-AF5F-BAAFC9A5AD8C}">
      <dgm:prSet/>
      <dgm:spPr/>
      <dgm:t>
        <a:bodyPr/>
        <a:lstStyle/>
        <a:p>
          <a:endParaRPr lang="en-US" sz="1800"/>
        </a:p>
      </dgm:t>
    </dgm:pt>
    <dgm:pt modelId="{66179602-994F-455B-9B73-04F4F595BF7A}">
      <dgm:prSet custT="1"/>
      <dgm:spPr>
        <a:solidFill>
          <a:schemeClr val="accent4">
            <a:lumMod val="60000"/>
            <a:lumOff val="40000"/>
          </a:schemeClr>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solidFill>
                <a:schemeClr val="tx1"/>
              </a:solidFill>
            </a:rPr>
            <a:t>No out-of-pocket maximum</a:t>
          </a:r>
        </a:p>
      </dgm:t>
    </dgm:pt>
    <dgm:pt modelId="{FED9425A-6F78-4AB0-A8B3-61DE871E1827}" type="parTrans" cxnId="{D39177E1-E1C4-47DB-BC5B-4FB73A32CB1A}">
      <dgm:prSet/>
      <dgm:spPr/>
      <dgm:t>
        <a:bodyPr/>
        <a:lstStyle/>
        <a:p>
          <a:endParaRPr lang="en-US" sz="1800"/>
        </a:p>
      </dgm:t>
    </dgm:pt>
    <dgm:pt modelId="{C496F3F9-F5FA-4B73-AE56-3A6873ADBD8E}" type="sibTrans" cxnId="{D39177E1-E1C4-47DB-BC5B-4FB73A32CB1A}">
      <dgm:prSet/>
      <dgm:spPr/>
      <dgm:t>
        <a:bodyPr/>
        <a:lstStyle/>
        <a:p>
          <a:endParaRPr lang="en-US" sz="1800"/>
        </a:p>
      </dgm:t>
    </dgm:pt>
    <dgm:pt modelId="{BD80B9C6-2C33-4355-92BA-96986AAFEA17}">
      <dgm:prSet custT="1"/>
      <dgm:spPr>
        <a:solidFill>
          <a:schemeClr val="accent2">
            <a:lumMod val="60000"/>
            <a:lumOff val="40000"/>
          </a:schemeClr>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solidFill>
                <a:schemeClr val="tx1"/>
              </a:solidFill>
            </a:rPr>
            <a:t>Annual out-of-pocket maximum</a:t>
          </a:r>
        </a:p>
      </dgm:t>
    </dgm:pt>
    <dgm:pt modelId="{D8707A4D-72FD-47DA-8824-0E3185E146E6}" type="parTrans" cxnId="{6487A3C5-A28A-4253-A201-DA45390C107C}">
      <dgm:prSet/>
      <dgm:spPr/>
      <dgm:t>
        <a:bodyPr/>
        <a:lstStyle/>
        <a:p>
          <a:endParaRPr lang="en-US" sz="1800"/>
        </a:p>
      </dgm:t>
    </dgm:pt>
    <dgm:pt modelId="{F8E525E7-411A-4288-A4D3-BD23EC5C9595}" type="sibTrans" cxnId="{6487A3C5-A28A-4253-A201-DA45390C107C}">
      <dgm:prSet/>
      <dgm:spPr/>
      <dgm:t>
        <a:bodyPr/>
        <a:lstStyle/>
        <a:p>
          <a:endParaRPr lang="en-US" sz="1800"/>
        </a:p>
      </dgm:t>
    </dgm:pt>
    <dgm:pt modelId="{611019FE-8022-4CAF-AF05-8F2A3DBD7E48}">
      <dgm:prSet custT="1"/>
      <dgm:spPr>
        <a:solidFill>
          <a:schemeClr val="accent4">
            <a:lumMod val="20000"/>
            <a:lumOff val="80000"/>
          </a:schemeClr>
        </a:solidFill>
        <a:ln>
          <a:noFill/>
        </a:ln>
      </dgm:spPr>
      <dgm:t>
        <a:bodyPr/>
        <a:lstStyle/>
        <a:p>
          <a:r>
            <a:rPr lang="en-US" sz="1800" dirty="0">
              <a:solidFill>
                <a:schemeClr val="tx1"/>
              </a:solidFill>
            </a:rPr>
            <a:t>Public option</a:t>
          </a:r>
        </a:p>
      </dgm:t>
    </dgm:pt>
    <dgm:pt modelId="{FBB19DBE-3976-48FC-AD43-B367827C7888}" type="parTrans" cxnId="{92982FA4-3DC7-420C-A0FC-AC0F105BB665}">
      <dgm:prSet/>
      <dgm:spPr/>
      <dgm:t>
        <a:bodyPr/>
        <a:lstStyle/>
        <a:p>
          <a:endParaRPr lang="en-US" sz="1800"/>
        </a:p>
      </dgm:t>
    </dgm:pt>
    <dgm:pt modelId="{ABE104E3-BC94-472B-8C4F-6C7F0E77E051}" type="sibTrans" cxnId="{92982FA4-3DC7-420C-A0FC-AC0F105BB665}">
      <dgm:prSet/>
      <dgm:spPr/>
      <dgm:t>
        <a:bodyPr/>
        <a:lstStyle/>
        <a:p>
          <a:endParaRPr lang="en-US" sz="1800"/>
        </a:p>
      </dgm:t>
    </dgm:pt>
    <dgm:pt modelId="{9F0B81E7-FF95-4C17-8DD9-DB35CBDDCF41}">
      <dgm:prSet custT="1"/>
      <dgm:spPr>
        <a:solidFill>
          <a:schemeClr val="accent2">
            <a:lumMod val="20000"/>
            <a:lumOff val="80000"/>
          </a:schemeClr>
        </a:solidFill>
        <a:ln>
          <a:noFill/>
        </a:ln>
      </dgm:spPr>
      <dgm:t>
        <a:bodyPr/>
        <a:lstStyle/>
        <a:p>
          <a:r>
            <a:rPr lang="en-US" sz="1800" dirty="0">
              <a:solidFill>
                <a:schemeClr val="tx1"/>
              </a:solidFill>
            </a:rPr>
            <a:t>Private option</a:t>
          </a:r>
        </a:p>
      </dgm:t>
    </dgm:pt>
    <dgm:pt modelId="{A06493D8-64AC-44D6-BB7E-B32C9F2DD323}" type="parTrans" cxnId="{50EA3714-D5C7-4E20-BA49-078E97EE6943}">
      <dgm:prSet/>
      <dgm:spPr/>
      <dgm:t>
        <a:bodyPr/>
        <a:lstStyle/>
        <a:p>
          <a:endParaRPr lang="en-US" sz="1800"/>
        </a:p>
      </dgm:t>
    </dgm:pt>
    <dgm:pt modelId="{A86A899C-8FDC-4DF0-9D7A-A7D227753EB9}" type="sibTrans" cxnId="{50EA3714-D5C7-4E20-BA49-078E97EE6943}">
      <dgm:prSet/>
      <dgm:spPr/>
      <dgm:t>
        <a:bodyPr/>
        <a:lstStyle/>
        <a:p>
          <a:endParaRPr lang="en-US" sz="1800"/>
        </a:p>
      </dgm:t>
    </dgm:pt>
    <dgm:pt modelId="{2BFBC957-F188-4738-AD7A-DD94E666FA20}" type="pres">
      <dgm:prSet presAssocID="{147C6DB5-B9E5-4FFD-94E4-7B563B59F6AD}" presName="outerComposite" presStyleCnt="0">
        <dgm:presLayoutVars>
          <dgm:chMax val="2"/>
          <dgm:animLvl val="lvl"/>
          <dgm:resizeHandles val="exact"/>
        </dgm:presLayoutVars>
      </dgm:prSet>
      <dgm:spPr/>
    </dgm:pt>
    <dgm:pt modelId="{69A8C999-9D56-418E-9855-8AEAF0AB4F9E}" type="pres">
      <dgm:prSet presAssocID="{147C6DB5-B9E5-4FFD-94E4-7B563B59F6AD}" presName="dummyMaxCanvas" presStyleCnt="0"/>
      <dgm:spPr/>
    </dgm:pt>
    <dgm:pt modelId="{0CA4C848-6BD1-4F7F-B147-AAB6E5B993B4}" type="pres">
      <dgm:prSet presAssocID="{147C6DB5-B9E5-4FFD-94E4-7B563B59F6AD}" presName="parentComposite" presStyleCnt="0"/>
      <dgm:spPr/>
    </dgm:pt>
    <dgm:pt modelId="{9AAC6A8E-1684-4CA8-90D3-AEC80F3A2DF4}" type="pres">
      <dgm:prSet presAssocID="{147C6DB5-B9E5-4FFD-94E4-7B563B59F6AD}" presName="parent1" presStyleLbl="alignAccFollowNode1" presStyleIdx="0" presStyleCnt="4" custLinFactNeighborX="-25613" custLinFactNeighborY="-1590">
        <dgm:presLayoutVars>
          <dgm:chMax val="4"/>
        </dgm:presLayoutVars>
      </dgm:prSet>
      <dgm:spPr/>
    </dgm:pt>
    <dgm:pt modelId="{892F167F-6599-4365-8CEA-11284FAFFF58}" type="pres">
      <dgm:prSet presAssocID="{147C6DB5-B9E5-4FFD-94E4-7B563B59F6AD}" presName="parent2" presStyleLbl="alignAccFollowNode1" presStyleIdx="1" presStyleCnt="4" custLinFactNeighborX="27900" custLinFactNeighborY="-1590">
        <dgm:presLayoutVars>
          <dgm:chMax val="4"/>
        </dgm:presLayoutVars>
      </dgm:prSet>
      <dgm:spPr/>
    </dgm:pt>
    <dgm:pt modelId="{C82FA054-0088-4938-80BE-E509D50691EE}" type="pres">
      <dgm:prSet presAssocID="{147C6DB5-B9E5-4FFD-94E4-7B563B59F6AD}" presName="childrenComposite" presStyleCnt="0"/>
      <dgm:spPr/>
    </dgm:pt>
    <dgm:pt modelId="{3EA2DF43-DF97-4A01-ACD6-A17BEB048F3E}" type="pres">
      <dgm:prSet presAssocID="{147C6DB5-B9E5-4FFD-94E4-7B563B59F6AD}" presName="dummyMaxCanvas_ChildArea" presStyleCnt="0"/>
      <dgm:spPr/>
    </dgm:pt>
    <dgm:pt modelId="{63347E01-5249-4065-BA75-DD027DD27BA2}" type="pres">
      <dgm:prSet presAssocID="{147C6DB5-B9E5-4FFD-94E4-7B563B59F6AD}" presName="fulcrum" presStyleLbl="alignAccFollowNode1" presStyleIdx="2" presStyleCnt="4"/>
      <dgm:spPr/>
    </dgm:pt>
    <dgm:pt modelId="{DA0BC326-6117-4C92-8B1D-30B520143EA4}" type="pres">
      <dgm:prSet presAssocID="{147C6DB5-B9E5-4FFD-94E4-7B563B59F6AD}" presName="balance_44" presStyleLbl="alignAccFollowNode1" presStyleIdx="3" presStyleCnt="4" custFlipVert="1" custScaleY="55204" custLinFactNeighborY="55150">
        <dgm:presLayoutVars>
          <dgm:bulletEnabled val="1"/>
        </dgm:presLayoutVars>
      </dgm:prSet>
      <dgm:spPr/>
    </dgm:pt>
    <dgm:pt modelId="{A5499892-68B8-4F15-97A4-01F228FCC069}" type="pres">
      <dgm:prSet presAssocID="{147C6DB5-B9E5-4FFD-94E4-7B563B59F6AD}" presName="right_44_1" presStyleLbl="node1" presStyleIdx="0" presStyleCnt="8" custScaleX="154076" custLinFactNeighborX="27082" custLinFactNeighborY="7743">
        <dgm:presLayoutVars>
          <dgm:bulletEnabled val="1"/>
        </dgm:presLayoutVars>
      </dgm:prSet>
      <dgm:spPr/>
    </dgm:pt>
    <dgm:pt modelId="{F47BBCFB-0688-41AC-86A9-03AB5BB754A7}" type="pres">
      <dgm:prSet presAssocID="{147C6DB5-B9E5-4FFD-94E4-7B563B59F6AD}" presName="right_44_2" presStyleLbl="node1" presStyleIdx="1" presStyleCnt="8" custScaleX="154076" custLinFactNeighborX="27082" custLinFactNeighborY="7743">
        <dgm:presLayoutVars>
          <dgm:bulletEnabled val="1"/>
        </dgm:presLayoutVars>
      </dgm:prSet>
      <dgm:spPr/>
    </dgm:pt>
    <dgm:pt modelId="{88AA080E-09DA-4992-B138-06760C71469F}" type="pres">
      <dgm:prSet presAssocID="{147C6DB5-B9E5-4FFD-94E4-7B563B59F6AD}" presName="right_44_3" presStyleLbl="node1" presStyleIdx="2" presStyleCnt="8" custScaleX="154076" custLinFactNeighborX="27082" custLinFactNeighborY="7743">
        <dgm:presLayoutVars>
          <dgm:bulletEnabled val="1"/>
        </dgm:presLayoutVars>
      </dgm:prSet>
      <dgm:spPr/>
    </dgm:pt>
    <dgm:pt modelId="{3881D37C-95A0-4B62-8151-B3BC143522F3}" type="pres">
      <dgm:prSet presAssocID="{147C6DB5-B9E5-4FFD-94E4-7B563B59F6AD}" presName="right_44_4" presStyleLbl="node1" presStyleIdx="3" presStyleCnt="8" custScaleX="154076" custLinFactNeighborX="27082" custLinFactNeighborY="7743">
        <dgm:presLayoutVars>
          <dgm:bulletEnabled val="1"/>
        </dgm:presLayoutVars>
      </dgm:prSet>
      <dgm:spPr/>
    </dgm:pt>
    <dgm:pt modelId="{A9B61358-2011-49AE-A87D-45DE109BC693}" type="pres">
      <dgm:prSet presAssocID="{147C6DB5-B9E5-4FFD-94E4-7B563B59F6AD}" presName="left_44_1" presStyleLbl="node1" presStyleIdx="4" presStyleCnt="8" custScaleX="154076" custScaleY="125235" custLinFactNeighborX="-24528" custLinFactNeighborY="17890">
        <dgm:presLayoutVars>
          <dgm:bulletEnabled val="1"/>
        </dgm:presLayoutVars>
      </dgm:prSet>
      <dgm:spPr/>
    </dgm:pt>
    <dgm:pt modelId="{165E83D4-4777-4D96-ADE0-B301C4190B41}" type="pres">
      <dgm:prSet presAssocID="{147C6DB5-B9E5-4FFD-94E4-7B563B59F6AD}" presName="left_44_2" presStyleLbl="node1" presStyleIdx="5" presStyleCnt="8" custScaleX="154076" custLinFactNeighborX="-24528" custLinFactNeighborY="2581">
        <dgm:presLayoutVars>
          <dgm:bulletEnabled val="1"/>
        </dgm:presLayoutVars>
      </dgm:prSet>
      <dgm:spPr/>
    </dgm:pt>
    <dgm:pt modelId="{79246C3C-BCC6-4A63-ADE6-857F99D1F053}" type="pres">
      <dgm:prSet presAssocID="{147C6DB5-B9E5-4FFD-94E4-7B563B59F6AD}" presName="left_44_3" presStyleLbl="node1" presStyleIdx="6" presStyleCnt="8" custScaleX="154076" custScaleY="130786" custLinFactNeighborX="-24528" custLinFactNeighborY="-12728">
        <dgm:presLayoutVars>
          <dgm:bulletEnabled val="1"/>
        </dgm:presLayoutVars>
      </dgm:prSet>
      <dgm:spPr/>
    </dgm:pt>
    <dgm:pt modelId="{1F64A6E3-E849-489C-A26E-4F44B603D450}" type="pres">
      <dgm:prSet presAssocID="{147C6DB5-B9E5-4FFD-94E4-7B563B59F6AD}" presName="left_44_4" presStyleLbl="node1" presStyleIdx="7" presStyleCnt="8" custScaleX="154076" custLinFactNeighborX="-24528" custLinFactNeighborY="-22934">
        <dgm:presLayoutVars>
          <dgm:bulletEnabled val="1"/>
        </dgm:presLayoutVars>
      </dgm:prSet>
      <dgm:spPr/>
    </dgm:pt>
  </dgm:ptLst>
  <dgm:cxnLst>
    <dgm:cxn modelId="{50EA3714-D5C7-4E20-BA49-078E97EE6943}" srcId="{7B5FFFDA-EEC5-4B91-9B51-74648A266881}" destId="{9F0B81E7-FF95-4C17-8DD9-DB35CBDDCF41}" srcOrd="3" destOrd="0" parTransId="{A06493D8-64AC-44D6-BB7E-B32C9F2DD323}" sibTransId="{A86A899C-8FDC-4DF0-9D7A-A7D227753EB9}"/>
    <dgm:cxn modelId="{85D7CC1D-74F3-4827-B900-3F2FAEB894EA}" type="presOf" srcId="{20AE1D48-DE8B-4B1C-9520-52495282AB4B}" destId="{9AAC6A8E-1684-4CA8-90D3-AEC80F3A2DF4}" srcOrd="0" destOrd="0" presId="urn:microsoft.com/office/officeart/2005/8/layout/balance1"/>
    <dgm:cxn modelId="{995B4E26-3EF9-40C2-AC3D-F9DA0B0DC7EC}" srcId="{147C6DB5-B9E5-4FFD-94E4-7B563B59F6AD}" destId="{7B5FFFDA-EEC5-4B91-9B51-74648A266881}" srcOrd="1" destOrd="0" parTransId="{93084AF6-11A6-4E7D-B242-9BFE2261E7E6}" sibTransId="{0AC6EE39-6B23-4095-9FD1-46BA317E8107}"/>
    <dgm:cxn modelId="{74C98926-DB95-46EC-A221-72DB9242E5C9}" srcId="{20AE1D48-DE8B-4B1C-9520-52495282AB4B}" destId="{84C1F08A-5873-4E12-8B3F-D9018784DD87}" srcOrd="2" destOrd="0" parTransId="{DB704CFB-11C7-4CCC-82CE-A3E5FE9B41B6}" sibTransId="{C70F5BBC-C967-47CD-9D29-8B864838C4A7}"/>
    <dgm:cxn modelId="{1C480C61-E041-48B9-A66E-61EAAE5BC3FD}" srcId="{20AE1D48-DE8B-4B1C-9520-52495282AB4B}" destId="{928FF208-47E0-4C54-B7BB-67119EAEDCD4}" srcOrd="0" destOrd="0" parTransId="{0162EDCD-96CA-412C-BF78-13B4B105A9B5}" sibTransId="{D0332AAF-7DE3-4824-A64D-1D4641869BBC}"/>
    <dgm:cxn modelId="{15E6CE61-FF6D-492A-8E70-8B21F06E1B53}" type="presOf" srcId="{84C1F08A-5873-4E12-8B3F-D9018784DD87}" destId="{79246C3C-BCC6-4A63-ADE6-857F99D1F053}" srcOrd="0" destOrd="0" presId="urn:microsoft.com/office/officeart/2005/8/layout/balance1"/>
    <dgm:cxn modelId="{A14BDB4F-DD89-46B5-BB02-B096EFF78487}" type="presOf" srcId="{928FF208-47E0-4C54-B7BB-67119EAEDCD4}" destId="{A9B61358-2011-49AE-A87D-45DE109BC693}" srcOrd="0" destOrd="0" presId="urn:microsoft.com/office/officeart/2005/8/layout/balance1"/>
    <dgm:cxn modelId="{4291CA53-2D0A-4FA2-A28B-0FFA655D3E37}" type="presOf" srcId="{5E116E11-28EA-4C96-8376-3B46B6BFA8B0}" destId="{88AA080E-09DA-4992-B138-06760C71469F}" srcOrd="0" destOrd="0" presId="urn:microsoft.com/office/officeart/2005/8/layout/balance1"/>
    <dgm:cxn modelId="{81580E74-0E47-4651-A7A2-94568AA42201}" type="presOf" srcId="{7B5FFFDA-EEC5-4B91-9B51-74648A266881}" destId="{892F167F-6599-4365-8CEA-11284FAFFF58}" srcOrd="0" destOrd="0" presId="urn:microsoft.com/office/officeart/2005/8/layout/balance1"/>
    <dgm:cxn modelId="{10BC3A79-8858-41B9-AA35-EC0B69B2E47E}" srcId="{147C6DB5-B9E5-4FFD-94E4-7B563B59F6AD}" destId="{20AE1D48-DE8B-4B1C-9520-52495282AB4B}" srcOrd="0" destOrd="0" parTransId="{4CF5B029-F07B-4504-B332-A9A1504E6FC2}" sibTransId="{9E29F85C-B410-40BB-8CE2-DD34ED15C61C}"/>
    <dgm:cxn modelId="{138BAC7F-0DE7-4B71-BD9A-679CFD416312}" srcId="{7B5FFFDA-EEC5-4B91-9B51-74648A266881}" destId="{5EF6F4E1-FA7C-4123-9C8F-6178D5026CB0}" srcOrd="0" destOrd="0" parTransId="{B0DE46A8-5257-4EF6-94AD-2C5CCDC0070F}" sibTransId="{4315EFF7-32C1-4F9F-8CA0-73A90F6B5BE9}"/>
    <dgm:cxn modelId="{84B06E82-872E-42CF-AF5F-BAAFC9A5AD8C}" srcId="{7B5FFFDA-EEC5-4B91-9B51-74648A266881}" destId="{5E116E11-28EA-4C96-8376-3B46B6BFA8B0}" srcOrd="2" destOrd="0" parTransId="{702BE9CF-EE40-434B-AF57-3440AA34F3D6}" sibTransId="{9B4885EF-E8B5-4B0F-A422-ED31AA6C793A}"/>
    <dgm:cxn modelId="{D61ED493-C0B4-41FC-8933-94681DA346C8}" type="presOf" srcId="{5EF6F4E1-FA7C-4123-9C8F-6178D5026CB0}" destId="{A5499892-68B8-4F15-97A4-01F228FCC069}" srcOrd="0" destOrd="0" presId="urn:microsoft.com/office/officeart/2005/8/layout/balance1"/>
    <dgm:cxn modelId="{92982FA4-3DC7-420C-A0FC-AC0F105BB665}" srcId="{20AE1D48-DE8B-4B1C-9520-52495282AB4B}" destId="{611019FE-8022-4CAF-AF05-8F2A3DBD7E48}" srcOrd="3" destOrd="0" parTransId="{FBB19DBE-3976-48FC-AD43-B367827C7888}" sibTransId="{ABE104E3-BC94-472B-8C4F-6C7F0E77E051}"/>
    <dgm:cxn modelId="{48FE41B0-97AD-4179-A088-04A6A27A10E7}" type="presOf" srcId="{66179602-994F-455B-9B73-04F4F595BF7A}" destId="{165E83D4-4777-4D96-ADE0-B301C4190B41}" srcOrd="0" destOrd="0" presId="urn:microsoft.com/office/officeart/2005/8/layout/balance1"/>
    <dgm:cxn modelId="{6487A3C5-A28A-4253-A201-DA45390C107C}" srcId="{7B5FFFDA-EEC5-4B91-9B51-74648A266881}" destId="{BD80B9C6-2C33-4355-92BA-96986AAFEA17}" srcOrd="1" destOrd="0" parTransId="{D8707A4D-72FD-47DA-8824-0E3185E146E6}" sibTransId="{F8E525E7-411A-4288-A4D3-BD23EC5C9595}"/>
    <dgm:cxn modelId="{FE0744D8-8F3C-4209-B46D-630BDB739E7D}" type="presOf" srcId="{147C6DB5-B9E5-4FFD-94E4-7B563B59F6AD}" destId="{2BFBC957-F188-4738-AD7A-DD94E666FA20}" srcOrd="0" destOrd="0" presId="urn:microsoft.com/office/officeart/2005/8/layout/balance1"/>
    <dgm:cxn modelId="{117D83D8-2BBC-430E-BD55-0E2E0324C6E6}" type="presOf" srcId="{9F0B81E7-FF95-4C17-8DD9-DB35CBDDCF41}" destId="{3881D37C-95A0-4B62-8151-B3BC143522F3}" srcOrd="0" destOrd="0" presId="urn:microsoft.com/office/officeart/2005/8/layout/balance1"/>
    <dgm:cxn modelId="{D39177E1-E1C4-47DB-BC5B-4FB73A32CB1A}" srcId="{20AE1D48-DE8B-4B1C-9520-52495282AB4B}" destId="{66179602-994F-455B-9B73-04F4F595BF7A}" srcOrd="1" destOrd="0" parTransId="{FED9425A-6F78-4AB0-A8B3-61DE871E1827}" sibTransId="{C496F3F9-F5FA-4B73-AE56-3A6873ADBD8E}"/>
    <dgm:cxn modelId="{06963CE5-5FA1-4067-B58E-8143AF4C0E38}" type="presOf" srcId="{BD80B9C6-2C33-4355-92BA-96986AAFEA17}" destId="{F47BBCFB-0688-41AC-86A9-03AB5BB754A7}" srcOrd="0" destOrd="0" presId="urn:microsoft.com/office/officeart/2005/8/layout/balance1"/>
    <dgm:cxn modelId="{4164C2E9-951E-42D6-8674-7FCC9561F1CE}" type="presOf" srcId="{611019FE-8022-4CAF-AF05-8F2A3DBD7E48}" destId="{1F64A6E3-E849-489C-A26E-4F44B603D450}" srcOrd="0" destOrd="0" presId="urn:microsoft.com/office/officeart/2005/8/layout/balance1"/>
    <dgm:cxn modelId="{2FCDCA84-1C40-46E4-BB03-EC8DFC511A8E}" type="presParOf" srcId="{2BFBC957-F188-4738-AD7A-DD94E666FA20}" destId="{69A8C999-9D56-418E-9855-8AEAF0AB4F9E}" srcOrd="0" destOrd="0" presId="urn:microsoft.com/office/officeart/2005/8/layout/balance1"/>
    <dgm:cxn modelId="{546E7A85-19DC-4CC2-AED5-BBD8B29E582D}" type="presParOf" srcId="{2BFBC957-F188-4738-AD7A-DD94E666FA20}" destId="{0CA4C848-6BD1-4F7F-B147-AAB6E5B993B4}" srcOrd="1" destOrd="0" presId="urn:microsoft.com/office/officeart/2005/8/layout/balance1"/>
    <dgm:cxn modelId="{4EE067A9-E9C0-4315-8541-4B63ECAF8B94}" type="presParOf" srcId="{0CA4C848-6BD1-4F7F-B147-AAB6E5B993B4}" destId="{9AAC6A8E-1684-4CA8-90D3-AEC80F3A2DF4}" srcOrd="0" destOrd="0" presId="urn:microsoft.com/office/officeart/2005/8/layout/balance1"/>
    <dgm:cxn modelId="{22416BF3-224C-4C92-8D6F-DCD4371A9F68}" type="presParOf" srcId="{0CA4C848-6BD1-4F7F-B147-AAB6E5B993B4}" destId="{892F167F-6599-4365-8CEA-11284FAFFF58}" srcOrd="1" destOrd="0" presId="urn:microsoft.com/office/officeart/2005/8/layout/balance1"/>
    <dgm:cxn modelId="{4C97755C-D2B7-4C55-9C6F-1DA9B295A1ED}" type="presParOf" srcId="{2BFBC957-F188-4738-AD7A-DD94E666FA20}" destId="{C82FA054-0088-4938-80BE-E509D50691EE}" srcOrd="2" destOrd="0" presId="urn:microsoft.com/office/officeart/2005/8/layout/balance1"/>
    <dgm:cxn modelId="{0DF16B64-E049-4158-B100-9FC83F283DAC}" type="presParOf" srcId="{C82FA054-0088-4938-80BE-E509D50691EE}" destId="{3EA2DF43-DF97-4A01-ACD6-A17BEB048F3E}" srcOrd="0" destOrd="0" presId="urn:microsoft.com/office/officeart/2005/8/layout/balance1"/>
    <dgm:cxn modelId="{1FF08F01-E4AC-4A3A-81B6-8EB4110F1EFB}" type="presParOf" srcId="{C82FA054-0088-4938-80BE-E509D50691EE}" destId="{63347E01-5249-4065-BA75-DD027DD27BA2}" srcOrd="1" destOrd="0" presId="urn:microsoft.com/office/officeart/2005/8/layout/balance1"/>
    <dgm:cxn modelId="{505783BA-6046-43DF-A6CF-60AF4521B235}" type="presParOf" srcId="{C82FA054-0088-4938-80BE-E509D50691EE}" destId="{DA0BC326-6117-4C92-8B1D-30B520143EA4}" srcOrd="2" destOrd="0" presId="urn:microsoft.com/office/officeart/2005/8/layout/balance1"/>
    <dgm:cxn modelId="{8720776E-F96F-401D-8AB8-75E5ED4DC877}" type="presParOf" srcId="{C82FA054-0088-4938-80BE-E509D50691EE}" destId="{A5499892-68B8-4F15-97A4-01F228FCC069}" srcOrd="3" destOrd="0" presId="urn:microsoft.com/office/officeart/2005/8/layout/balance1"/>
    <dgm:cxn modelId="{A6B5B02F-B2F1-42E1-ABBC-86B0842D8A00}" type="presParOf" srcId="{C82FA054-0088-4938-80BE-E509D50691EE}" destId="{F47BBCFB-0688-41AC-86A9-03AB5BB754A7}" srcOrd="4" destOrd="0" presId="urn:microsoft.com/office/officeart/2005/8/layout/balance1"/>
    <dgm:cxn modelId="{F08E1A1D-7B1B-482C-B293-83721A0380EF}" type="presParOf" srcId="{C82FA054-0088-4938-80BE-E509D50691EE}" destId="{88AA080E-09DA-4992-B138-06760C71469F}" srcOrd="5" destOrd="0" presId="urn:microsoft.com/office/officeart/2005/8/layout/balance1"/>
    <dgm:cxn modelId="{1F7BDA91-50D3-4BA1-9A54-78CA8122B469}" type="presParOf" srcId="{C82FA054-0088-4938-80BE-E509D50691EE}" destId="{3881D37C-95A0-4B62-8151-B3BC143522F3}" srcOrd="6" destOrd="0" presId="urn:microsoft.com/office/officeart/2005/8/layout/balance1"/>
    <dgm:cxn modelId="{F5102C99-034F-4114-9A3C-09A61604284F}" type="presParOf" srcId="{C82FA054-0088-4938-80BE-E509D50691EE}" destId="{A9B61358-2011-49AE-A87D-45DE109BC693}" srcOrd="7" destOrd="0" presId="urn:microsoft.com/office/officeart/2005/8/layout/balance1"/>
    <dgm:cxn modelId="{40B5189B-7F71-4350-8603-D95ACD73BE5C}" type="presParOf" srcId="{C82FA054-0088-4938-80BE-E509D50691EE}" destId="{165E83D4-4777-4D96-ADE0-B301C4190B41}" srcOrd="8" destOrd="0" presId="urn:microsoft.com/office/officeart/2005/8/layout/balance1"/>
    <dgm:cxn modelId="{60BC5331-6A81-41DB-8434-DC8AC3CCF585}" type="presParOf" srcId="{C82FA054-0088-4938-80BE-E509D50691EE}" destId="{79246C3C-BCC6-4A63-ADE6-857F99D1F053}" srcOrd="9" destOrd="0" presId="urn:microsoft.com/office/officeart/2005/8/layout/balance1"/>
    <dgm:cxn modelId="{C4F16587-0D91-4AE5-9BF1-03A0A7EBD42E}" type="presParOf" srcId="{C82FA054-0088-4938-80BE-E509D50691EE}" destId="{1F64A6E3-E849-489C-A26E-4F44B603D450}"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16180F6D-A96E-40A4-B55E-DCECCB4E9EDC}"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4B855422-A0B5-4524-A907-4F1353A18CA4}">
      <dgm:prSet phldrT="[Text]" custT="1"/>
      <dgm:spPr>
        <a:solidFill>
          <a:schemeClr val="accent2"/>
        </a:solidFill>
        <a:ln>
          <a:noFill/>
        </a:ln>
      </dgm:spPr>
      <dgm:t>
        <a:bodyPr/>
        <a:lstStyle/>
        <a:p>
          <a:r>
            <a:rPr lang="en-US" sz="2400" dirty="0">
              <a:solidFill>
                <a:schemeClr val="bg1"/>
              </a:solidFill>
            </a:rPr>
            <a:t>Monthly premiums (our focus)</a:t>
          </a:r>
        </a:p>
      </dgm:t>
    </dgm:pt>
    <dgm:pt modelId="{D3DDD70F-334E-4EA2-AE80-134743633E10}" type="parTrans" cxnId="{2B61EC37-24E0-442C-A75F-04E227D525F2}">
      <dgm:prSet/>
      <dgm:spPr/>
      <dgm:t>
        <a:bodyPr/>
        <a:lstStyle/>
        <a:p>
          <a:endParaRPr lang="en-US" sz="2400">
            <a:solidFill>
              <a:schemeClr val="tx1"/>
            </a:solidFill>
          </a:endParaRPr>
        </a:p>
      </dgm:t>
    </dgm:pt>
    <dgm:pt modelId="{67D8A480-4DA2-4C8F-870D-E4E3D83D8786}" type="sibTrans" cxnId="{2B61EC37-24E0-442C-A75F-04E227D525F2}">
      <dgm:prSet custT="1"/>
      <dgm:spPr>
        <a:solidFill>
          <a:schemeClr val="accent1"/>
        </a:solidFill>
      </dgm:spPr>
      <dgm:t>
        <a:bodyPr/>
        <a:lstStyle/>
        <a:p>
          <a:endParaRPr lang="en-US" sz="1600" dirty="0">
            <a:solidFill>
              <a:schemeClr val="tx1"/>
            </a:solidFill>
          </a:endParaRPr>
        </a:p>
      </dgm:t>
    </dgm:pt>
    <dgm:pt modelId="{E00232AF-B32E-4B0B-B366-EFB27A419060}">
      <dgm:prSet phldrT="[Text]" custT="1"/>
      <dgm:spPr>
        <a:ln>
          <a:noFill/>
        </a:ln>
      </dgm:spPr>
      <dgm:t>
        <a:bodyPr/>
        <a:lstStyle/>
        <a:p>
          <a:r>
            <a:rPr lang="en-US" sz="2400" dirty="0">
              <a:solidFill>
                <a:schemeClr val="tx1"/>
              </a:solidFill>
            </a:rPr>
            <a:t>Your share of cost sharing</a:t>
          </a:r>
        </a:p>
      </dgm:t>
    </dgm:pt>
    <dgm:pt modelId="{CA94F420-F165-4D0A-BDD2-3DEB27D05386}" type="parTrans" cxnId="{0AAA7BA2-1056-41B4-99E9-675E081E0056}">
      <dgm:prSet/>
      <dgm:spPr/>
      <dgm:t>
        <a:bodyPr/>
        <a:lstStyle/>
        <a:p>
          <a:endParaRPr lang="en-US" sz="2400">
            <a:solidFill>
              <a:schemeClr val="tx1"/>
            </a:solidFill>
          </a:endParaRPr>
        </a:p>
      </dgm:t>
    </dgm:pt>
    <dgm:pt modelId="{C9DA0AA4-FA29-4A57-B6BE-9E859AF04F6E}" type="sibTrans" cxnId="{0AAA7BA2-1056-41B4-99E9-675E081E0056}">
      <dgm:prSet custT="1"/>
      <dgm:spPr/>
      <dgm:t>
        <a:bodyPr/>
        <a:lstStyle/>
        <a:p>
          <a:endParaRPr lang="en-US" sz="1600" dirty="0">
            <a:solidFill>
              <a:schemeClr val="tx1"/>
            </a:solidFill>
          </a:endParaRPr>
        </a:p>
      </dgm:t>
    </dgm:pt>
    <dgm:pt modelId="{8C90E5EF-E04E-44D3-83FA-275259FF20F6}">
      <dgm:prSet phldrT="[Text]" custT="1"/>
      <dgm:spPr>
        <a:ln>
          <a:noFill/>
        </a:ln>
      </dgm:spPr>
      <dgm:t>
        <a:bodyPr/>
        <a:lstStyle/>
        <a:p>
          <a:r>
            <a:rPr lang="en-US" sz="2400" dirty="0">
              <a:solidFill>
                <a:schemeClr val="tx1"/>
              </a:solidFill>
            </a:rPr>
            <a:t>Your annual costs</a:t>
          </a:r>
        </a:p>
      </dgm:t>
    </dgm:pt>
    <dgm:pt modelId="{17AFBB02-A0B2-4E46-86DC-C7AA364553F0}" type="parTrans" cxnId="{093DD020-70BA-48D9-8FC2-422FEF3F70BD}">
      <dgm:prSet/>
      <dgm:spPr/>
      <dgm:t>
        <a:bodyPr/>
        <a:lstStyle/>
        <a:p>
          <a:endParaRPr lang="en-US" sz="2400">
            <a:solidFill>
              <a:schemeClr val="tx1"/>
            </a:solidFill>
          </a:endParaRPr>
        </a:p>
      </dgm:t>
    </dgm:pt>
    <dgm:pt modelId="{F14076E8-AF9C-40D1-81D2-365BA299971B}" type="sibTrans" cxnId="{093DD020-70BA-48D9-8FC2-422FEF3F70BD}">
      <dgm:prSet/>
      <dgm:spPr/>
      <dgm:t>
        <a:bodyPr/>
        <a:lstStyle/>
        <a:p>
          <a:endParaRPr lang="en-US" sz="2400">
            <a:solidFill>
              <a:schemeClr val="tx1"/>
            </a:solidFill>
          </a:endParaRPr>
        </a:p>
      </dgm:t>
    </dgm:pt>
    <dgm:pt modelId="{119E3BEB-E9AE-4A42-B360-A1EAC05AEDE6}">
      <dgm:prSet custT="1"/>
      <dgm:spPr>
        <a:ln>
          <a:noFill/>
        </a:ln>
      </dgm:spPr>
      <dgm:t>
        <a:bodyPr/>
        <a:lstStyle/>
        <a:p>
          <a:r>
            <a:rPr lang="en-US" sz="2400" dirty="0">
              <a:solidFill>
                <a:schemeClr val="tx1"/>
              </a:solidFill>
            </a:rPr>
            <a:t>Exclusions</a:t>
          </a:r>
        </a:p>
      </dgm:t>
    </dgm:pt>
    <dgm:pt modelId="{D7D0DFEF-F8A9-4C7F-9BE5-89BE42F72574}" type="parTrans" cxnId="{84ED4FC9-236C-413E-BDF5-1003A676E8B9}">
      <dgm:prSet/>
      <dgm:spPr/>
      <dgm:t>
        <a:bodyPr/>
        <a:lstStyle/>
        <a:p>
          <a:endParaRPr lang="en-US" sz="2400">
            <a:solidFill>
              <a:schemeClr val="tx1"/>
            </a:solidFill>
          </a:endParaRPr>
        </a:p>
      </dgm:t>
    </dgm:pt>
    <dgm:pt modelId="{64754091-05CE-4B0A-B759-1EA395937762}" type="sibTrans" cxnId="{84ED4FC9-236C-413E-BDF5-1003A676E8B9}">
      <dgm:prSet custT="1"/>
      <dgm:spPr/>
      <dgm:t>
        <a:bodyPr/>
        <a:lstStyle/>
        <a:p>
          <a:endParaRPr lang="en-US" sz="1600" dirty="0">
            <a:solidFill>
              <a:schemeClr val="tx1"/>
            </a:solidFill>
          </a:endParaRPr>
        </a:p>
      </dgm:t>
    </dgm:pt>
    <dgm:pt modelId="{12A63C29-BC43-40A5-8DFD-5248005A0A97}" type="pres">
      <dgm:prSet presAssocID="{16180F6D-A96E-40A4-B55E-DCECCB4E9EDC}" presName="linearFlow" presStyleCnt="0">
        <dgm:presLayoutVars>
          <dgm:dir/>
          <dgm:resizeHandles val="exact"/>
        </dgm:presLayoutVars>
      </dgm:prSet>
      <dgm:spPr/>
    </dgm:pt>
    <dgm:pt modelId="{40C42C0C-86FE-42EA-9A74-2CA75EA60D8F}" type="pres">
      <dgm:prSet presAssocID="{4B855422-A0B5-4524-A907-4F1353A18CA4}" presName="node" presStyleLbl="node1" presStyleIdx="0" presStyleCnt="4" custScaleX="736293" custScaleY="736293" custLinFactX="147402" custLinFactY="100000" custLinFactNeighborX="200000" custLinFactNeighborY="111577">
        <dgm:presLayoutVars>
          <dgm:bulletEnabled val="1"/>
        </dgm:presLayoutVars>
      </dgm:prSet>
      <dgm:spPr/>
    </dgm:pt>
    <dgm:pt modelId="{964392F9-35D5-4109-B4FD-24F3E9AD6950}" type="pres">
      <dgm:prSet presAssocID="{67D8A480-4DA2-4C8F-870D-E4E3D83D8786}" presName="spacerL" presStyleCnt="0"/>
      <dgm:spPr/>
    </dgm:pt>
    <dgm:pt modelId="{EEB47B9E-D2B0-414E-90BE-641B7895F9BB}" type="pres">
      <dgm:prSet presAssocID="{67D8A480-4DA2-4C8F-870D-E4E3D83D8786}" presName="sibTrans" presStyleLbl="sibTrans2D1" presStyleIdx="0" presStyleCnt="3" custLinFactX="433619" custLinFactY="107844" custLinFactNeighborX="500000" custLinFactNeighborY="200000"/>
      <dgm:spPr/>
    </dgm:pt>
    <dgm:pt modelId="{D0F360B1-CE82-44E1-938C-20FB27C5F4BC}" type="pres">
      <dgm:prSet presAssocID="{67D8A480-4DA2-4C8F-870D-E4E3D83D8786}" presName="spacerR" presStyleCnt="0"/>
      <dgm:spPr/>
    </dgm:pt>
    <dgm:pt modelId="{A5540DD6-1F3F-4769-B095-85239DCBAC70}" type="pres">
      <dgm:prSet presAssocID="{E00232AF-B32E-4B0B-B366-EFB27A419060}" presName="node" presStyleLbl="node1" presStyleIdx="1" presStyleCnt="4" custScaleX="658360" custScaleY="658360" custLinFactX="-92614" custLinFactY="-116203" custLinFactNeighborX="-100000" custLinFactNeighborY="-200000">
        <dgm:presLayoutVars>
          <dgm:bulletEnabled val="1"/>
        </dgm:presLayoutVars>
      </dgm:prSet>
      <dgm:spPr/>
    </dgm:pt>
    <dgm:pt modelId="{6194B4DD-5E7D-45F6-9B07-68735804CFAD}" type="pres">
      <dgm:prSet presAssocID="{C9DA0AA4-FA29-4A57-B6BE-9E859AF04F6E}" presName="spacerL" presStyleCnt="0"/>
      <dgm:spPr/>
    </dgm:pt>
    <dgm:pt modelId="{20C846D4-AF2D-4BCC-BE0B-D7E7A7E224D6}" type="pres">
      <dgm:prSet presAssocID="{C9DA0AA4-FA29-4A57-B6BE-9E859AF04F6E}" presName="sibTrans" presStyleLbl="sibTrans2D1" presStyleIdx="1" presStyleCnt="3" custScaleX="277870" custScaleY="277870" custLinFactX="-742105" custLinFactY="103576" custLinFactNeighborX="-800000" custLinFactNeighborY="200000"/>
      <dgm:spPr/>
    </dgm:pt>
    <dgm:pt modelId="{764FD4C2-CA6F-4D0C-B8A9-B1498F20699D}" type="pres">
      <dgm:prSet presAssocID="{C9DA0AA4-FA29-4A57-B6BE-9E859AF04F6E}" presName="spacerR" presStyleCnt="0"/>
      <dgm:spPr/>
    </dgm:pt>
    <dgm:pt modelId="{FECA20EF-B1D7-4C9F-8DB7-61B4E56D12C8}" type="pres">
      <dgm:prSet presAssocID="{119E3BEB-E9AE-4A42-B360-A1EAC05AEDE6}" presName="node" presStyleLbl="node1" presStyleIdx="2" presStyleCnt="4" custScaleX="661956" custScaleY="661956" custLinFactX="-403096" custLinFactY="100000" custLinFactNeighborX="-500000" custLinFactNeighborY="116608">
        <dgm:presLayoutVars>
          <dgm:bulletEnabled val="1"/>
        </dgm:presLayoutVars>
      </dgm:prSet>
      <dgm:spPr/>
    </dgm:pt>
    <dgm:pt modelId="{6EE4D48C-AEC8-4F96-B206-42C3F58624A2}" type="pres">
      <dgm:prSet presAssocID="{64754091-05CE-4B0A-B759-1EA395937762}" presName="spacerL" presStyleCnt="0"/>
      <dgm:spPr/>
    </dgm:pt>
    <dgm:pt modelId="{37A0A1BC-4DD1-467A-985B-458730B94502}" type="pres">
      <dgm:prSet presAssocID="{64754091-05CE-4B0A-B759-1EA395937762}" presName="sibTrans" presStyleLbl="sibTrans2D1" presStyleIdx="2" presStyleCnt="3" custScaleX="226806" custScaleY="207196" custLinFactX="-683247" custLinFactY="100000" custLinFactNeighborX="-700000" custLinFactNeighborY="195699"/>
      <dgm:spPr/>
    </dgm:pt>
    <dgm:pt modelId="{D62A2BA8-6FA1-4CE6-A4DC-495B590AEC68}" type="pres">
      <dgm:prSet presAssocID="{64754091-05CE-4B0A-B759-1EA395937762}" presName="spacerR" presStyleCnt="0"/>
      <dgm:spPr/>
    </dgm:pt>
    <dgm:pt modelId="{E8B57F27-311A-47D1-8868-0AEE6EFCDDA2}" type="pres">
      <dgm:prSet presAssocID="{8C90E5EF-E04E-44D3-83FA-275259FF20F6}" presName="node" presStyleLbl="node1" presStyleIdx="3" presStyleCnt="4" custScaleX="548803" custScaleY="548804" custLinFactX="-383930" custLinFactY="98791" custLinFactNeighborX="-400000" custLinFactNeighborY="100000">
        <dgm:presLayoutVars>
          <dgm:bulletEnabled val="1"/>
        </dgm:presLayoutVars>
      </dgm:prSet>
      <dgm:spPr/>
    </dgm:pt>
  </dgm:ptLst>
  <dgm:cxnLst>
    <dgm:cxn modelId="{A3216F10-1BDD-4136-9AE1-9FBF9A9AB656}" type="presOf" srcId="{8C90E5EF-E04E-44D3-83FA-275259FF20F6}" destId="{E8B57F27-311A-47D1-8868-0AEE6EFCDDA2}" srcOrd="0" destOrd="0" presId="urn:microsoft.com/office/officeart/2005/8/layout/equation1"/>
    <dgm:cxn modelId="{093DD020-70BA-48D9-8FC2-422FEF3F70BD}" srcId="{16180F6D-A96E-40A4-B55E-DCECCB4E9EDC}" destId="{8C90E5EF-E04E-44D3-83FA-275259FF20F6}" srcOrd="3" destOrd="0" parTransId="{17AFBB02-A0B2-4E46-86DC-C7AA364553F0}" sibTransId="{F14076E8-AF9C-40D1-81D2-365BA299971B}"/>
    <dgm:cxn modelId="{5FA21B30-ACA2-42EC-9494-DF5F2B90CE8C}" type="presOf" srcId="{16180F6D-A96E-40A4-B55E-DCECCB4E9EDC}" destId="{12A63C29-BC43-40A5-8DFD-5248005A0A97}" srcOrd="0" destOrd="0" presId="urn:microsoft.com/office/officeart/2005/8/layout/equation1"/>
    <dgm:cxn modelId="{2B61EC37-24E0-442C-A75F-04E227D525F2}" srcId="{16180F6D-A96E-40A4-B55E-DCECCB4E9EDC}" destId="{4B855422-A0B5-4524-A907-4F1353A18CA4}" srcOrd="0" destOrd="0" parTransId="{D3DDD70F-334E-4EA2-AE80-134743633E10}" sibTransId="{67D8A480-4DA2-4C8F-870D-E4E3D83D8786}"/>
    <dgm:cxn modelId="{D5CA7D50-5F54-426D-AEA2-B4AAD10751E0}" type="presOf" srcId="{119E3BEB-E9AE-4A42-B360-A1EAC05AEDE6}" destId="{FECA20EF-B1D7-4C9F-8DB7-61B4E56D12C8}" srcOrd="0" destOrd="0" presId="urn:microsoft.com/office/officeart/2005/8/layout/equation1"/>
    <dgm:cxn modelId="{2B41CA7A-1F65-4983-90C0-880C07E7C9B1}" type="presOf" srcId="{E00232AF-B32E-4B0B-B366-EFB27A419060}" destId="{A5540DD6-1F3F-4769-B095-85239DCBAC70}" srcOrd="0" destOrd="0" presId="urn:microsoft.com/office/officeart/2005/8/layout/equation1"/>
    <dgm:cxn modelId="{C52CE390-6CE8-4965-98E0-401C2B035B2C}" type="presOf" srcId="{4B855422-A0B5-4524-A907-4F1353A18CA4}" destId="{40C42C0C-86FE-42EA-9A74-2CA75EA60D8F}" srcOrd="0" destOrd="0" presId="urn:microsoft.com/office/officeart/2005/8/layout/equation1"/>
    <dgm:cxn modelId="{20E0C397-B9ED-4287-AB46-6036AE661E4B}" type="presOf" srcId="{C9DA0AA4-FA29-4A57-B6BE-9E859AF04F6E}" destId="{20C846D4-AF2D-4BCC-BE0B-D7E7A7E224D6}" srcOrd="0" destOrd="0" presId="urn:microsoft.com/office/officeart/2005/8/layout/equation1"/>
    <dgm:cxn modelId="{0AAA7BA2-1056-41B4-99E9-675E081E0056}" srcId="{16180F6D-A96E-40A4-B55E-DCECCB4E9EDC}" destId="{E00232AF-B32E-4B0B-B366-EFB27A419060}" srcOrd="1" destOrd="0" parTransId="{CA94F420-F165-4D0A-BDD2-3DEB27D05386}" sibTransId="{C9DA0AA4-FA29-4A57-B6BE-9E859AF04F6E}"/>
    <dgm:cxn modelId="{E37250AE-D13E-475D-A937-BF9649E58E4B}" type="presOf" srcId="{64754091-05CE-4B0A-B759-1EA395937762}" destId="{37A0A1BC-4DD1-467A-985B-458730B94502}" srcOrd="0" destOrd="0" presId="urn:microsoft.com/office/officeart/2005/8/layout/equation1"/>
    <dgm:cxn modelId="{6C41EDC4-9D0F-4AAA-A5B8-CC333EE2C1D7}" type="presOf" srcId="{67D8A480-4DA2-4C8F-870D-E4E3D83D8786}" destId="{EEB47B9E-D2B0-414E-90BE-641B7895F9BB}" srcOrd="0" destOrd="0" presId="urn:microsoft.com/office/officeart/2005/8/layout/equation1"/>
    <dgm:cxn modelId="{84ED4FC9-236C-413E-BDF5-1003A676E8B9}" srcId="{16180F6D-A96E-40A4-B55E-DCECCB4E9EDC}" destId="{119E3BEB-E9AE-4A42-B360-A1EAC05AEDE6}" srcOrd="2" destOrd="0" parTransId="{D7D0DFEF-F8A9-4C7F-9BE5-89BE42F72574}" sibTransId="{64754091-05CE-4B0A-B759-1EA395937762}"/>
    <dgm:cxn modelId="{075630CF-E72D-47CA-B677-8D99E651ED99}" type="presParOf" srcId="{12A63C29-BC43-40A5-8DFD-5248005A0A97}" destId="{40C42C0C-86FE-42EA-9A74-2CA75EA60D8F}" srcOrd="0" destOrd="0" presId="urn:microsoft.com/office/officeart/2005/8/layout/equation1"/>
    <dgm:cxn modelId="{EB3EDD55-8D9E-416C-8660-F40618983B02}" type="presParOf" srcId="{12A63C29-BC43-40A5-8DFD-5248005A0A97}" destId="{964392F9-35D5-4109-B4FD-24F3E9AD6950}" srcOrd="1" destOrd="0" presId="urn:microsoft.com/office/officeart/2005/8/layout/equation1"/>
    <dgm:cxn modelId="{517BC931-1A97-4237-B119-FD92376A7A8F}" type="presParOf" srcId="{12A63C29-BC43-40A5-8DFD-5248005A0A97}" destId="{EEB47B9E-D2B0-414E-90BE-641B7895F9BB}" srcOrd="2" destOrd="0" presId="urn:microsoft.com/office/officeart/2005/8/layout/equation1"/>
    <dgm:cxn modelId="{3FEAE0B1-92B2-4D43-8C3D-BC252974103B}" type="presParOf" srcId="{12A63C29-BC43-40A5-8DFD-5248005A0A97}" destId="{D0F360B1-CE82-44E1-938C-20FB27C5F4BC}" srcOrd="3" destOrd="0" presId="urn:microsoft.com/office/officeart/2005/8/layout/equation1"/>
    <dgm:cxn modelId="{D82DA23A-62D0-49B8-A32D-10873CC423CE}" type="presParOf" srcId="{12A63C29-BC43-40A5-8DFD-5248005A0A97}" destId="{A5540DD6-1F3F-4769-B095-85239DCBAC70}" srcOrd="4" destOrd="0" presId="urn:microsoft.com/office/officeart/2005/8/layout/equation1"/>
    <dgm:cxn modelId="{1100DEFD-08B2-45D2-B9F9-3DDD4145FD85}" type="presParOf" srcId="{12A63C29-BC43-40A5-8DFD-5248005A0A97}" destId="{6194B4DD-5E7D-45F6-9B07-68735804CFAD}" srcOrd="5" destOrd="0" presId="urn:microsoft.com/office/officeart/2005/8/layout/equation1"/>
    <dgm:cxn modelId="{2187CA00-CC62-4398-B0D6-6AB06DF7F04C}" type="presParOf" srcId="{12A63C29-BC43-40A5-8DFD-5248005A0A97}" destId="{20C846D4-AF2D-4BCC-BE0B-D7E7A7E224D6}" srcOrd="6" destOrd="0" presId="urn:microsoft.com/office/officeart/2005/8/layout/equation1"/>
    <dgm:cxn modelId="{B9AA2583-A9AB-44A2-BC35-4FE5A6483142}" type="presParOf" srcId="{12A63C29-BC43-40A5-8DFD-5248005A0A97}" destId="{764FD4C2-CA6F-4D0C-B8A9-B1498F20699D}" srcOrd="7" destOrd="0" presId="urn:microsoft.com/office/officeart/2005/8/layout/equation1"/>
    <dgm:cxn modelId="{2A1A210A-2CE2-4991-BB66-3DD1582ED9D9}" type="presParOf" srcId="{12A63C29-BC43-40A5-8DFD-5248005A0A97}" destId="{FECA20EF-B1D7-4C9F-8DB7-61B4E56D12C8}" srcOrd="8" destOrd="0" presId="urn:microsoft.com/office/officeart/2005/8/layout/equation1"/>
    <dgm:cxn modelId="{05D73FA6-1640-4B9B-8059-367FA1230C50}" type="presParOf" srcId="{12A63C29-BC43-40A5-8DFD-5248005A0A97}" destId="{6EE4D48C-AEC8-4F96-B206-42C3F58624A2}" srcOrd="9" destOrd="0" presId="urn:microsoft.com/office/officeart/2005/8/layout/equation1"/>
    <dgm:cxn modelId="{1364CBB8-A205-4E62-93F3-8BA328A4C939}" type="presParOf" srcId="{12A63C29-BC43-40A5-8DFD-5248005A0A97}" destId="{37A0A1BC-4DD1-467A-985B-458730B94502}" srcOrd="10" destOrd="0" presId="urn:microsoft.com/office/officeart/2005/8/layout/equation1"/>
    <dgm:cxn modelId="{DC5D4C2C-15C8-467B-A774-F387EE34CD44}" type="presParOf" srcId="{12A63C29-BC43-40A5-8DFD-5248005A0A97}" destId="{D62A2BA8-6FA1-4CE6-A4DC-495B590AEC68}" srcOrd="11" destOrd="0" presId="urn:microsoft.com/office/officeart/2005/8/layout/equation1"/>
    <dgm:cxn modelId="{C4639056-3A7E-4F77-8494-819020AB37C4}" type="presParOf" srcId="{12A63C29-BC43-40A5-8DFD-5248005A0A97}" destId="{E8B57F27-311A-47D1-8868-0AEE6EFCDDA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5712BC-C9CD-4429-8DB4-1DFDA43D225C}" type="doc">
      <dgm:prSet loTypeId="urn:diagrams.loki3.com/TabbedArc+Icon" loCatId="relationship" qsTypeId="urn:microsoft.com/office/officeart/2005/8/quickstyle/simple1" qsCatId="simple" csTypeId="urn:microsoft.com/office/officeart/2005/8/colors/colorful2" csCatId="colorful" phldr="1"/>
      <dgm:spPr/>
    </dgm:pt>
    <dgm:pt modelId="{3BBA1DE6-4CEF-41EA-835D-45C63382DAC2}">
      <dgm:prSet phldrT="[Text]"/>
      <dgm:spPr>
        <a:ln>
          <a:noFill/>
        </a:ln>
      </dgm:spPr>
      <dgm:t>
        <a:bodyPr/>
        <a:lstStyle/>
        <a:p>
          <a:endParaRPr lang="en-US" dirty="0"/>
        </a:p>
      </dgm:t>
    </dgm:pt>
    <dgm:pt modelId="{8C6FE9CB-48C8-42EA-92B8-6213296A83E9}" type="parTrans" cxnId="{B826A571-D256-4E30-ABCC-06236564D847}">
      <dgm:prSet/>
      <dgm:spPr/>
      <dgm:t>
        <a:bodyPr/>
        <a:lstStyle/>
        <a:p>
          <a:endParaRPr lang="en-US"/>
        </a:p>
      </dgm:t>
    </dgm:pt>
    <dgm:pt modelId="{BD1988A4-0BE4-43FC-BC0C-C9007245208B}" type="sibTrans" cxnId="{B826A571-D256-4E30-ABCC-06236564D847}">
      <dgm:prSet/>
      <dgm:spPr/>
      <dgm:t>
        <a:bodyPr/>
        <a:lstStyle/>
        <a:p>
          <a:endParaRPr lang="en-US"/>
        </a:p>
      </dgm:t>
    </dgm:pt>
    <dgm:pt modelId="{650723BA-6698-4BD4-990E-10206B5B8DC1}">
      <dgm:prSet phldrT="[Text]" custT="1"/>
      <dgm:spPr>
        <a:solidFill>
          <a:schemeClr val="accent4"/>
        </a:solidFill>
        <a:ln>
          <a:noFill/>
        </a:ln>
      </dgm:spPr>
      <dgm:t>
        <a:bodyPr/>
        <a:lstStyle/>
        <a:p>
          <a:r>
            <a:rPr lang="en-US" sz="3200" dirty="0">
              <a:solidFill>
                <a:schemeClr val="tx1"/>
              </a:solidFill>
            </a:rPr>
            <a:t>Costs</a:t>
          </a:r>
        </a:p>
      </dgm:t>
    </dgm:pt>
    <dgm:pt modelId="{8547353E-E06D-419B-93E3-1029E1C44BE6}" type="parTrans" cxnId="{A1CFDE51-9D0A-4FA0-98AA-D19313F7E0FE}">
      <dgm:prSet/>
      <dgm:spPr/>
      <dgm:t>
        <a:bodyPr/>
        <a:lstStyle/>
        <a:p>
          <a:endParaRPr lang="en-US"/>
        </a:p>
      </dgm:t>
    </dgm:pt>
    <dgm:pt modelId="{8B00389D-1F57-4E94-9BE3-11727CD56E1A}" type="sibTrans" cxnId="{A1CFDE51-9D0A-4FA0-98AA-D19313F7E0FE}">
      <dgm:prSet/>
      <dgm:spPr/>
      <dgm:t>
        <a:bodyPr/>
        <a:lstStyle/>
        <a:p>
          <a:endParaRPr lang="en-US"/>
        </a:p>
      </dgm:t>
    </dgm:pt>
    <dgm:pt modelId="{DF934692-1261-43A4-88FE-86AF7A8F154F}">
      <dgm:prSet phldrT="[Text]"/>
      <dgm:spPr>
        <a:ln>
          <a:noFill/>
        </a:ln>
      </dgm:spPr>
      <dgm:t>
        <a:bodyPr/>
        <a:lstStyle/>
        <a:p>
          <a:endParaRPr lang="en-US" dirty="0"/>
        </a:p>
      </dgm:t>
    </dgm:pt>
    <dgm:pt modelId="{AA21162B-A45F-4A40-A282-2212FDF14B1B}" type="parTrans" cxnId="{23FD8DCA-256E-4E55-8900-05F4B7048862}">
      <dgm:prSet/>
      <dgm:spPr/>
      <dgm:t>
        <a:bodyPr/>
        <a:lstStyle/>
        <a:p>
          <a:endParaRPr lang="en-US"/>
        </a:p>
      </dgm:t>
    </dgm:pt>
    <dgm:pt modelId="{DD80F6A6-5F27-4E91-AD22-757998D49F49}" type="sibTrans" cxnId="{23FD8DCA-256E-4E55-8900-05F4B7048862}">
      <dgm:prSet/>
      <dgm:spPr/>
      <dgm:t>
        <a:bodyPr/>
        <a:lstStyle/>
        <a:p>
          <a:endParaRPr lang="en-US"/>
        </a:p>
      </dgm:t>
    </dgm:pt>
    <dgm:pt modelId="{E5F68915-78DB-4E83-AB19-367BDAA96561}" type="pres">
      <dgm:prSet presAssocID="{705712BC-C9CD-4429-8DB4-1DFDA43D225C}" presName="Name0" presStyleCnt="0">
        <dgm:presLayoutVars>
          <dgm:dir/>
          <dgm:resizeHandles val="exact"/>
        </dgm:presLayoutVars>
      </dgm:prSet>
      <dgm:spPr/>
    </dgm:pt>
    <dgm:pt modelId="{A17623C9-847A-4BD3-9D16-CA0AA6895A85}" type="pres">
      <dgm:prSet presAssocID="{3BBA1DE6-4CEF-41EA-835D-45C63382DAC2}" presName="twoplus" presStyleLbl="node1" presStyleIdx="0" presStyleCnt="3" custAng="2400000" custScaleX="117803" custRadScaleRad="138196" custRadScaleInc="12157">
        <dgm:presLayoutVars>
          <dgm:bulletEnabled val="1"/>
        </dgm:presLayoutVars>
      </dgm:prSet>
      <dgm:spPr/>
    </dgm:pt>
    <dgm:pt modelId="{9E13909B-5189-4E77-865D-EF3C7191E081}" type="pres">
      <dgm:prSet presAssocID="{650723BA-6698-4BD4-990E-10206B5B8DC1}" presName="twoplus" presStyleLbl="node1" presStyleIdx="1" presStyleCnt="3" custRadScaleRad="70859" custRadScaleInc="518">
        <dgm:presLayoutVars>
          <dgm:bulletEnabled val="1"/>
        </dgm:presLayoutVars>
      </dgm:prSet>
      <dgm:spPr/>
    </dgm:pt>
    <dgm:pt modelId="{53C3EB3F-1077-4397-8238-84747CA4C2AB}" type="pres">
      <dgm:prSet presAssocID="{DF934692-1261-43A4-88FE-86AF7A8F154F}" presName="twoplus" presStyleLbl="node1" presStyleIdx="2" presStyleCnt="3" custAng="19200000" custScaleX="117803" custRadScaleRad="127526" custRadScaleInc="-10327">
        <dgm:presLayoutVars>
          <dgm:bulletEnabled val="1"/>
        </dgm:presLayoutVars>
      </dgm:prSet>
      <dgm:spPr/>
    </dgm:pt>
  </dgm:ptLst>
  <dgm:cxnLst>
    <dgm:cxn modelId="{B826A571-D256-4E30-ABCC-06236564D847}" srcId="{705712BC-C9CD-4429-8DB4-1DFDA43D225C}" destId="{3BBA1DE6-4CEF-41EA-835D-45C63382DAC2}" srcOrd="0" destOrd="0" parTransId="{8C6FE9CB-48C8-42EA-92B8-6213296A83E9}" sibTransId="{BD1988A4-0BE4-43FC-BC0C-C9007245208B}"/>
    <dgm:cxn modelId="{A1CFDE51-9D0A-4FA0-98AA-D19313F7E0FE}" srcId="{705712BC-C9CD-4429-8DB4-1DFDA43D225C}" destId="{650723BA-6698-4BD4-990E-10206B5B8DC1}" srcOrd="1" destOrd="0" parTransId="{8547353E-E06D-419B-93E3-1029E1C44BE6}" sibTransId="{8B00389D-1F57-4E94-9BE3-11727CD56E1A}"/>
    <dgm:cxn modelId="{7A39B57B-33DD-4775-B285-F51D8D9A7B1B}" type="presOf" srcId="{650723BA-6698-4BD4-990E-10206B5B8DC1}" destId="{9E13909B-5189-4E77-865D-EF3C7191E081}" srcOrd="0" destOrd="0" presId="urn:diagrams.loki3.com/TabbedArc+Icon"/>
    <dgm:cxn modelId="{194F7495-4918-49A2-B048-278234354868}" type="presOf" srcId="{DF934692-1261-43A4-88FE-86AF7A8F154F}" destId="{53C3EB3F-1077-4397-8238-84747CA4C2AB}" srcOrd="0" destOrd="0" presId="urn:diagrams.loki3.com/TabbedArc+Icon"/>
    <dgm:cxn modelId="{23FD8DCA-256E-4E55-8900-05F4B7048862}" srcId="{705712BC-C9CD-4429-8DB4-1DFDA43D225C}" destId="{DF934692-1261-43A4-88FE-86AF7A8F154F}" srcOrd="2" destOrd="0" parTransId="{AA21162B-A45F-4A40-A282-2212FDF14B1B}" sibTransId="{DD80F6A6-5F27-4E91-AD22-757998D49F49}"/>
    <dgm:cxn modelId="{DD0641CF-189B-4CAE-B4CD-C48038C1E4EC}" type="presOf" srcId="{705712BC-C9CD-4429-8DB4-1DFDA43D225C}" destId="{E5F68915-78DB-4E83-AB19-367BDAA96561}" srcOrd="0" destOrd="0" presId="urn:diagrams.loki3.com/TabbedArc+Icon"/>
    <dgm:cxn modelId="{C42619D2-D36B-4EE2-8BE1-1963710DDFAD}" type="presOf" srcId="{3BBA1DE6-4CEF-41EA-835D-45C63382DAC2}" destId="{A17623C9-847A-4BD3-9D16-CA0AA6895A85}" srcOrd="0" destOrd="0" presId="urn:diagrams.loki3.com/TabbedArc+Icon"/>
    <dgm:cxn modelId="{11C45ABF-31E7-43BE-8FD4-C35A5151BD70}" type="presParOf" srcId="{E5F68915-78DB-4E83-AB19-367BDAA96561}" destId="{A17623C9-847A-4BD3-9D16-CA0AA6895A85}" srcOrd="0" destOrd="0" presId="urn:diagrams.loki3.com/TabbedArc+Icon"/>
    <dgm:cxn modelId="{71EF2842-5121-4724-B2AC-13344F8C0593}" type="presParOf" srcId="{E5F68915-78DB-4E83-AB19-367BDAA96561}" destId="{9E13909B-5189-4E77-865D-EF3C7191E081}" srcOrd="1" destOrd="0" presId="urn:diagrams.loki3.com/TabbedArc+Icon"/>
    <dgm:cxn modelId="{36C0DC85-8221-4EB8-AC46-6B1E0CF0361E}" type="presParOf" srcId="{E5F68915-78DB-4E83-AB19-367BDAA96561}" destId="{53C3EB3F-1077-4397-8238-84747CA4C2AB}"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CEBBF-3304-4E71-A430-9A2F672F3891}"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2DDF9A3-9D79-4E45-B69A-615B69EA1318}">
      <dgm:prSet phldrT="[Text]" custT="1"/>
      <dgm:spPr>
        <a:ln>
          <a:noFill/>
        </a:ln>
      </dgm:spPr>
      <dgm:t>
        <a:bodyPr/>
        <a:lstStyle/>
        <a:p>
          <a:r>
            <a:rPr lang="en-US" sz="1800" dirty="0">
              <a:solidFill>
                <a:schemeClr val="bg1"/>
              </a:solidFill>
            </a:rPr>
            <a:t>At age 65 </a:t>
          </a:r>
          <a:r>
            <a:rPr lang="en-US" sz="1800" i="1" dirty="0">
              <a:solidFill>
                <a:schemeClr val="bg1"/>
              </a:solidFill>
            </a:rPr>
            <a:t>unless</a:t>
          </a:r>
          <a:r>
            <a:rPr lang="en-US" sz="1800" dirty="0">
              <a:solidFill>
                <a:schemeClr val="bg1"/>
              </a:solidFill>
            </a:rPr>
            <a:t> covered by a </a:t>
          </a:r>
          <a:r>
            <a:rPr lang="en-US" sz="1800" b="1" i="1" u="sng" dirty="0">
              <a:solidFill>
                <a:schemeClr val="bg1"/>
              </a:solidFill>
            </a:rPr>
            <a:t>current</a:t>
          </a:r>
          <a:r>
            <a:rPr lang="en-US" sz="1800" dirty="0">
              <a:solidFill>
                <a:schemeClr val="bg1"/>
              </a:solidFill>
            </a:rPr>
            <a:t> employer plan that covers 20 or more employees (you or your spouse’s employer)</a:t>
          </a:r>
        </a:p>
      </dgm:t>
    </dgm:pt>
    <dgm:pt modelId="{BAE6944A-0833-4153-B113-8E9C32EF0B08}" type="parTrans" cxnId="{EC3C5F50-2581-4730-A6EF-0F5FB5F959EA}">
      <dgm:prSet/>
      <dgm:spPr/>
      <dgm:t>
        <a:bodyPr/>
        <a:lstStyle/>
        <a:p>
          <a:endParaRPr lang="en-US" sz="2400">
            <a:solidFill>
              <a:schemeClr val="tx1"/>
            </a:solidFill>
          </a:endParaRPr>
        </a:p>
      </dgm:t>
    </dgm:pt>
    <dgm:pt modelId="{C9BF1EDB-003C-4E35-BEC2-6749C6EEB798}" type="sibTrans" cxnId="{EC3C5F50-2581-4730-A6EF-0F5FB5F959EA}">
      <dgm:prSet custT="1"/>
      <dgm:spPr>
        <a:ln w="38100">
          <a:solidFill>
            <a:schemeClr val="accent3"/>
          </a:solidFill>
        </a:ln>
      </dgm:spPr>
      <dgm:t>
        <a:bodyPr/>
        <a:lstStyle/>
        <a:p>
          <a:endParaRPr lang="en-US" sz="700" dirty="0">
            <a:solidFill>
              <a:schemeClr val="tx1"/>
            </a:solidFill>
          </a:endParaRPr>
        </a:p>
      </dgm:t>
    </dgm:pt>
    <dgm:pt modelId="{91C677DF-49E4-45C7-A0E3-8E7CABE748D4}">
      <dgm:prSet phldrT="[Text]" custT="1"/>
      <dgm:spPr>
        <a:ln>
          <a:noFill/>
        </a:ln>
      </dgm:spPr>
      <dgm:t>
        <a:bodyPr/>
        <a:lstStyle/>
        <a:p>
          <a:r>
            <a:rPr lang="en-US" sz="1800" dirty="0">
              <a:solidFill>
                <a:schemeClr val="tx1"/>
              </a:solidFill>
            </a:rPr>
            <a:t>INITIAL ENROLLMENT PERIOD (IEP)</a:t>
          </a:r>
        </a:p>
      </dgm:t>
    </dgm:pt>
    <dgm:pt modelId="{0FC2EFC7-56BC-401B-B923-69887A6E61D7}" type="parTrans" cxnId="{BD823417-2E17-43AE-BFCA-098BE85A8D59}">
      <dgm:prSet/>
      <dgm:spPr/>
      <dgm:t>
        <a:bodyPr/>
        <a:lstStyle/>
        <a:p>
          <a:endParaRPr lang="en-US" sz="2400">
            <a:solidFill>
              <a:schemeClr val="tx1"/>
            </a:solidFill>
          </a:endParaRPr>
        </a:p>
      </dgm:t>
    </dgm:pt>
    <dgm:pt modelId="{57F1DA25-06A1-4F69-9EB4-8E5DD58B82FF}" type="sibTrans" cxnId="{BD823417-2E17-43AE-BFCA-098BE85A8D59}">
      <dgm:prSet custT="1"/>
      <dgm:spPr>
        <a:ln w="38100">
          <a:solidFill>
            <a:schemeClr val="accent3"/>
          </a:solidFill>
        </a:ln>
      </dgm:spPr>
      <dgm:t>
        <a:bodyPr/>
        <a:lstStyle/>
        <a:p>
          <a:endParaRPr lang="en-US" sz="700" dirty="0">
            <a:solidFill>
              <a:schemeClr val="tx1"/>
            </a:solidFill>
          </a:endParaRPr>
        </a:p>
      </dgm:t>
    </dgm:pt>
    <dgm:pt modelId="{505A8922-3A7E-4BBA-A220-1ECD8D8D4CC1}">
      <dgm:prSet phldrT="[Text]" custT="1"/>
      <dgm:spPr>
        <a:ln>
          <a:noFill/>
        </a:ln>
      </dgm:spPr>
      <dgm:t>
        <a:bodyPr/>
        <a:lstStyle/>
        <a:p>
          <a:r>
            <a:rPr lang="en-US" sz="1800" dirty="0">
              <a:solidFill>
                <a:schemeClr val="tx1"/>
              </a:solidFill>
            </a:rPr>
            <a:t>7-month enrollment window</a:t>
          </a:r>
        </a:p>
      </dgm:t>
    </dgm:pt>
    <dgm:pt modelId="{79D55062-0346-4AF1-90D3-AB5F272ACC80}" type="parTrans" cxnId="{949D6B8E-E535-4F8F-9168-4A500E5DCE5D}">
      <dgm:prSet/>
      <dgm:spPr/>
      <dgm:t>
        <a:bodyPr/>
        <a:lstStyle/>
        <a:p>
          <a:endParaRPr lang="en-US" sz="2400">
            <a:solidFill>
              <a:schemeClr val="tx1"/>
            </a:solidFill>
          </a:endParaRPr>
        </a:p>
      </dgm:t>
    </dgm:pt>
    <dgm:pt modelId="{DCDF07BA-8E7D-42D8-A061-9C2693F6DAC8}" type="sibTrans" cxnId="{949D6B8E-E535-4F8F-9168-4A500E5DCE5D}">
      <dgm:prSet custT="1"/>
      <dgm:spPr>
        <a:ln w="38100">
          <a:solidFill>
            <a:schemeClr val="accent3"/>
          </a:solidFill>
        </a:ln>
      </dgm:spPr>
      <dgm:t>
        <a:bodyPr/>
        <a:lstStyle/>
        <a:p>
          <a:endParaRPr lang="en-US" sz="700" dirty="0">
            <a:solidFill>
              <a:schemeClr val="tx1"/>
            </a:solidFill>
          </a:endParaRPr>
        </a:p>
      </dgm:t>
    </dgm:pt>
    <dgm:pt modelId="{6C8E738E-2C70-4709-93C0-EBD5BCDCBB01}">
      <dgm:prSet custT="1"/>
      <dgm:spPr>
        <a:ln>
          <a:noFill/>
        </a:ln>
      </dgm:spPr>
      <dgm:t>
        <a:bodyPr/>
        <a:lstStyle/>
        <a:p>
          <a:r>
            <a:rPr lang="en-US" sz="1800" dirty="0">
              <a:solidFill>
                <a:schemeClr val="tx1"/>
              </a:solidFill>
            </a:rPr>
            <a:t>You are </a:t>
          </a:r>
          <a:r>
            <a:rPr lang="en-US" sz="1800" b="1" dirty="0">
              <a:solidFill>
                <a:schemeClr val="tx1"/>
              </a:solidFill>
            </a:rPr>
            <a:t>automatically</a:t>
          </a:r>
          <a:r>
            <a:rPr lang="en-US" sz="1800" dirty="0">
              <a:solidFill>
                <a:schemeClr val="tx1"/>
              </a:solidFill>
            </a:rPr>
            <a:t> enrolled if collecting Social Security  benefits at age 65</a:t>
          </a:r>
        </a:p>
      </dgm:t>
    </dgm:pt>
    <dgm:pt modelId="{3C01C769-375B-4743-AB32-C954F315512F}" type="parTrans" cxnId="{BB13E4CF-6C02-4C5C-9446-38D15617EED8}">
      <dgm:prSet/>
      <dgm:spPr/>
      <dgm:t>
        <a:bodyPr/>
        <a:lstStyle/>
        <a:p>
          <a:endParaRPr lang="en-US" sz="2400">
            <a:solidFill>
              <a:schemeClr val="tx1"/>
            </a:solidFill>
          </a:endParaRPr>
        </a:p>
      </dgm:t>
    </dgm:pt>
    <dgm:pt modelId="{47F0C388-960C-4702-BB59-579EB334011A}" type="sibTrans" cxnId="{BB13E4CF-6C02-4C5C-9446-38D15617EED8}">
      <dgm:prSet custT="1"/>
      <dgm:spPr>
        <a:ln w="38100">
          <a:solidFill>
            <a:schemeClr val="accent3"/>
          </a:solidFill>
        </a:ln>
      </dgm:spPr>
      <dgm:t>
        <a:bodyPr/>
        <a:lstStyle/>
        <a:p>
          <a:endParaRPr lang="en-US" sz="700" dirty="0">
            <a:solidFill>
              <a:schemeClr val="tx1"/>
            </a:solidFill>
          </a:endParaRPr>
        </a:p>
      </dgm:t>
    </dgm:pt>
    <dgm:pt modelId="{ECDEDF84-6D16-4642-A48A-867AD91713F2}">
      <dgm:prSet custT="1"/>
      <dgm:spPr>
        <a:ln>
          <a:noFill/>
        </a:ln>
      </dgm:spPr>
      <dgm:t>
        <a:bodyPr/>
        <a:lstStyle/>
        <a:p>
          <a:r>
            <a:rPr lang="en-US" sz="1800" dirty="0">
              <a:solidFill>
                <a:schemeClr val="tx1"/>
              </a:solidFill>
            </a:rPr>
            <a:t>You must      </a:t>
          </a:r>
          <a:r>
            <a:rPr lang="en-US" sz="1800" b="1" dirty="0">
              <a:solidFill>
                <a:schemeClr val="tx1"/>
              </a:solidFill>
            </a:rPr>
            <a:t>electively</a:t>
          </a:r>
          <a:r>
            <a:rPr lang="en-US" sz="1800" dirty="0">
              <a:solidFill>
                <a:schemeClr val="tx1"/>
              </a:solidFill>
            </a:rPr>
            <a:t> enroll if not receiving Social Security benefits                    at age 65</a:t>
          </a:r>
        </a:p>
      </dgm:t>
    </dgm:pt>
    <dgm:pt modelId="{AA80512A-6367-4EDD-8480-F63D36897038}" type="parTrans" cxnId="{E5AFB03C-A2AD-4FA0-A423-9009F22FD9B8}">
      <dgm:prSet/>
      <dgm:spPr/>
      <dgm:t>
        <a:bodyPr/>
        <a:lstStyle/>
        <a:p>
          <a:endParaRPr lang="en-US" sz="2400">
            <a:solidFill>
              <a:schemeClr val="tx1"/>
            </a:solidFill>
          </a:endParaRPr>
        </a:p>
      </dgm:t>
    </dgm:pt>
    <dgm:pt modelId="{7AA11FC9-F327-4719-B2FE-E5FDE82D2C43}" type="sibTrans" cxnId="{E5AFB03C-A2AD-4FA0-A423-9009F22FD9B8}">
      <dgm:prSet/>
      <dgm:spPr/>
      <dgm:t>
        <a:bodyPr/>
        <a:lstStyle/>
        <a:p>
          <a:endParaRPr lang="en-US" sz="2400">
            <a:solidFill>
              <a:schemeClr val="tx1"/>
            </a:solidFill>
          </a:endParaRPr>
        </a:p>
      </dgm:t>
    </dgm:pt>
    <dgm:pt modelId="{A22C2657-867E-406E-9A3D-DE3311F63511}" type="pres">
      <dgm:prSet presAssocID="{E01CEBBF-3304-4E71-A430-9A2F672F3891}" presName="Name0" presStyleCnt="0">
        <dgm:presLayoutVars>
          <dgm:dir/>
          <dgm:resizeHandles val="exact"/>
        </dgm:presLayoutVars>
      </dgm:prSet>
      <dgm:spPr/>
    </dgm:pt>
    <dgm:pt modelId="{DE5FABE6-8D4A-44BC-8AD5-C97C7BDC9CEA}" type="pres">
      <dgm:prSet presAssocID="{D2DDF9A3-9D79-4E45-B69A-615B69EA1318}" presName="node" presStyleLbl="node1" presStyleIdx="0" presStyleCnt="5" custScaleY="149825">
        <dgm:presLayoutVars>
          <dgm:bulletEnabled val="1"/>
        </dgm:presLayoutVars>
      </dgm:prSet>
      <dgm:spPr/>
    </dgm:pt>
    <dgm:pt modelId="{05F94B6C-2864-478A-A145-F427437EB506}" type="pres">
      <dgm:prSet presAssocID="{C9BF1EDB-003C-4E35-BEC2-6749C6EEB798}" presName="sibTrans" presStyleLbl="sibTrans1D1" presStyleIdx="0" presStyleCnt="4"/>
      <dgm:spPr/>
    </dgm:pt>
    <dgm:pt modelId="{570E8D13-CAD2-4976-8FBA-D1430A46DDF2}" type="pres">
      <dgm:prSet presAssocID="{C9BF1EDB-003C-4E35-BEC2-6749C6EEB798}" presName="connectorText" presStyleLbl="sibTrans1D1" presStyleIdx="0" presStyleCnt="4"/>
      <dgm:spPr/>
    </dgm:pt>
    <dgm:pt modelId="{7F16DD9B-65D4-4504-AC1C-11061BB26A75}" type="pres">
      <dgm:prSet presAssocID="{91C677DF-49E4-45C7-A0E3-8E7CABE748D4}" presName="node" presStyleLbl="node1" presStyleIdx="1" presStyleCnt="5" custScaleY="149825">
        <dgm:presLayoutVars>
          <dgm:bulletEnabled val="1"/>
        </dgm:presLayoutVars>
      </dgm:prSet>
      <dgm:spPr/>
    </dgm:pt>
    <dgm:pt modelId="{5BB8CB42-52C4-41F6-846C-79D9078537AC}" type="pres">
      <dgm:prSet presAssocID="{57F1DA25-06A1-4F69-9EB4-8E5DD58B82FF}" presName="sibTrans" presStyleLbl="sibTrans1D1" presStyleIdx="1" presStyleCnt="4"/>
      <dgm:spPr/>
    </dgm:pt>
    <dgm:pt modelId="{C2CA9566-80B4-40DB-95C7-4524BBEAD2E8}" type="pres">
      <dgm:prSet presAssocID="{57F1DA25-06A1-4F69-9EB4-8E5DD58B82FF}" presName="connectorText" presStyleLbl="sibTrans1D1" presStyleIdx="1" presStyleCnt="4"/>
      <dgm:spPr/>
    </dgm:pt>
    <dgm:pt modelId="{A41DB462-E09C-4E83-AFFD-ADB41D418A27}" type="pres">
      <dgm:prSet presAssocID="{505A8922-3A7E-4BBA-A220-1ECD8D8D4CC1}" presName="node" presStyleLbl="node1" presStyleIdx="2" presStyleCnt="5" custScaleY="149825">
        <dgm:presLayoutVars>
          <dgm:bulletEnabled val="1"/>
        </dgm:presLayoutVars>
      </dgm:prSet>
      <dgm:spPr/>
    </dgm:pt>
    <dgm:pt modelId="{B9FF1485-279A-4FAE-B857-CB4678A32E39}" type="pres">
      <dgm:prSet presAssocID="{DCDF07BA-8E7D-42D8-A061-9C2693F6DAC8}" presName="sibTrans" presStyleLbl="sibTrans1D1" presStyleIdx="2" presStyleCnt="4"/>
      <dgm:spPr/>
    </dgm:pt>
    <dgm:pt modelId="{36B16378-88AE-42AD-BB41-33D383538D39}" type="pres">
      <dgm:prSet presAssocID="{DCDF07BA-8E7D-42D8-A061-9C2693F6DAC8}" presName="connectorText" presStyleLbl="sibTrans1D1" presStyleIdx="2" presStyleCnt="4"/>
      <dgm:spPr/>
    </dgm:pt>
    <dgm:pt modelId="{54140C90-FA97-43E9-9C89-1E8688CFF2C1}" type="pres">
      <dgm:prSet presAssocID="{6C8E738E-2C70-4709-93C0-EBD5BCDCBB01}" presName="node" presStyleLbl="node1" presStyleIdx="3" presStyleCnt="5" custScaleY="149825">
        <dgm:presLayoutVars>
          <dgm:bulletEnabled val="1"/>
        </dgm:presLayoutVars>
      </dgm:prSet>
      <dgm:spPr/>
    </dgm:pt>
    <dgm:pt modelId="{0B9F9F88-4D79-4644-87AE-B06C10E42A4C}" type="pres">
      <dgm:prSet presAssocID="{47F0C388-960C-4702-BB59-579EB334011A}" presName="sibTrans" presStyleLbl="sibTrans1D1" presStyleIdx="3" presStyleCnt="4"/>
      <dgm:spPr/>
    </dgm:pt>
    <dgm:pt modelId="{8E847730-AE2C-4E94-9A43-D453E752E70E}" type="pres">
      <dgm:prSet presAssocID="{47F0C388-960C-4702-BB59-579EB334011A}" presName="connectorText" presStyleLbl="sibTrans1D1" presStyleIdx="3" presStyleCnt="4"/>
      <dgm:spPr/>
    </dgm:pt>
    <dgm:pt modelId="{3871BFC0-B605-4563-B226-5AF7605E537D}" type="pres">
      <dgm:prSet presAssocID="{ECDEDF84-6D16-4642-A48A-867AD91713F2}" presName="node" presStyleLbl="node1" presStyleIdx="4" presStyleCnt="5" custScaleY="149825">
        <dgm:presLayoutVars>
          <dgm:bulletEnabled val="1"/>
        </dgm:presLayoutVars>
      </dgm:prSet>
      <dgm:spPr/>
    </dgm:pt>
  </dgm:ptLst>
  <dgm:cxnLst>
    <dgm:cxn modelId="{35196211-D43B-44B4-A65F-9E3312DF2562}" type="presOf" srcId="{47F0C388-960C-4702-BB59-579EB334011A}" destId="{8E847730-AE2C-4E94-9A43-D453E752E70E}" srcOrd="1" destOrd="0" presId="urn:microsoft.com/office/officeart/2005/8/layout/bProcess3"/>
    <dgm:cxn modelId="{BD823417-2E17-43AE-BFCA-098BE85A8D59}" srcId="{E01CEBBF-3304-4E71-A430-9A2F672F3891}" destId="{91C677DF-49E4-45C7-A0E3-8E7CABE748D4}" srcOrd="1" destOrd="0" parTransId="{0FC2EFC7-56BC-401B-B923-69887A6E61D7}" sibTransId="{57F1DA25-06A1-4F69-9EB4-8E5DD58B82FF}"/>
    <dgm:cxn modelId="{4CD05017-8138-45B2-A718-5279B717AF3A}" type="presOf" srcId="{D2DDF9A3-9D79-4E45-B69A-615B69EA1318}" destId="{DE5FABE6-8D4A-44BC-8AD5-C97C7BDC9CEA}" srcOrd="0" destOrd="0" presId="urn:microsoft.com/office/officeart/2005/8/layout/bProcess3"/>
    <dgm:cxn modelId="{7B17D617-B7FD-4D62-A4D7-DB6CD13A65B4}" type="presOf" srcId="{47F0C388-960C-4702-BB59-579EB334011A}" destId="{0B9F9F88-4D79-4644-87AE-B06C10E42A4C}" srcOrd="0" destOrd="0" presId="urn:microsoft.com/office/officeart/2005/8/layout/bProcess3"/>
    <dgm:cxn modelId="{F205F51D-6074-41E5-8C14-05F43C64C044}" type="presOf" srcId="{ECDEDF84-6D16-4642-A48A-867AD91713F2}" destId="{3871BFC0-B605-4563-B226-5AF7605E537D}" srcOrd="0" destOrd="0" presId="urn:microsoft.com/office/officeart/2005/8/layout/bProcess3"/>
    <dgm:cxn modelId="{D2EFC72A-358B-480F-882A-D01662E35C2D}" type="presOf" srcId="{E01CEBBF-3304-4E71-A430-9A2F672F3891}" destId="{A22C2657-867E-406E-9A3D-DE3311F63511}" srcOrd="0" destOrd="0" presId="urn:microsoft.com/office/officeart/2005/8/layout/bProcess3"/>
    <dgm:cxn modelId="{777BA02F-1D44-4C0C-8D1C-3F1E5C448EFB}" type="presOf" srcId="{C9BF1EDB-003C-4E35-BEC2-6749C6EEB798}" destId="{570E8D13-CAD2-4976-8FBA-D1430A46DDF2}" srcOrd="1" destOrd="0" presId="urn:microsoft.com/office/officeart/2005/8/layout/bProcess3"/>
    <dgm:cxn modelId="{DD9D5838-C0A5-4E00-9B1E-853956513CC6}" type="presOf" srcId="{57F1DA25-06A1-4F69-9EB4-8E5DD58B82FF}" destId="{5BB8CB42-52C4-41F6-846C-79D9078537AC}" srcOrd="0" destOrd="0" presId="urn:microsoft.com/office/officeart/2005/8/layout/bProcess3"/>
    <dgm:cxn modelId="{E5AFB03C-A2AD-4FA0-A423-9009F22FD9B8}" srcId="{E01CEBBF-3304-4E71-A430-9A2F672F3891}" destId="{ECDEDF84-6D16-4642-A48A-867AD91713F2}" srcOrd="4" destOrd="0" parTransId="{AA80512A-6367-4EDD-8480-F63D36897038}" sibTransId="{7AA11FC9-F327-4719-B2FE-E5FDE82D2C43}"/>
    <dgm:cxn modelId="{EC3C5F50-2581-4730-A6EF-0F5FB5F959EA}" srcId="{E01CEBBF-3304-4E71-A430-9A2F672F3891}" destId="{D2DDF9A3-9D79-4E45-B69A-615B69EA1318}" srcOrd="0" destOrd="0" parTransId="{BAE6944A-0833-4153-B113-8E9C32EF0B08}" sibTransId="{C9BF1EDB-003C-4E35-BEC2-6749C6EEB798}"/>
    <dgm:cxn modelId="{1F77B675-F25D-429F-91C0-C4BC71B5D0BA}" type="presOf" srcId="{57F1DA25-06A1-4F69-9EB4-8E5DD58B82FF}" destId="{C2CA9566-80B4-40DB-95C7-4524BBEAD2E8}" srcOrd="1" destOrd="0" presId="urn:microsoft.com/office/officeart/2005/8/layout/bProcess3"/>
    <dgm:cxn modelId="{416C6A80-CC46-4ED8-A9BC-11169E165423}" type="presOf" srcId="{6C8E738E-2C70-4709-93C0-EBD5BCDCBB01}" destId="{54140C90-FA97-43E9-9C89-1E8688CFF2C1}" srcOrd="0" destOrd="0" presId="urn:microsoft.com/office/officeart/2005/8/layout/bProcess3"/>
    <dgm:cxn modelId="{949D6B8E-E535-4F8F-9168-4A500E5DCE5D}" srcId="{E01CEBBF-3304-4E71-A430-9A2F672F3891}" destId="{505A8922-3A7E-4BBA-A220-1ECD8D8D4CC1}" srcOrd="2" destOrd="0" parTransId="{79D55062-0346-4AF1-90D3-AB5F272ACC80}" sibTransId="{DCDF07BA-8E7D-42D8-A061-9C2693F6DAC8}"/>
    <dgm:cxn modelId="{12F1CA96-F136-47D5-A835-130E8E986C02}" type="presOf" srcId="{C9BF1EDB-003C-4E35-BEC2-6749C6EEB798}" destId="{05F94B6C-2864-478A-A145-F427437EB506}" srcOrd="0" destOrd="0" presId="urn:microsoft.com/office/officeart/2005/8/layout/bProcess3"/>
    <dgm:cxn modelId="{C5780EBF-A943-4EBC-858D-DE867BC72D80}" type="presOf" srcId="{DCDF07BA-8E7D-42D8-A061-9C2693F6DAC8}" destId="{B9FF1485-279A-4FAE-B857-CB4678A32E39}" srcOrd="0" destOrd="0" presId="urn:microsoft.com/office/officeart/2005/8/layout/bProcess3"/>
    <dgm:cxn modelId="{D35BDFC5-7840-4348-8900-8D0D44E379B5}" type="presOf" srcId="{91C677DF-49E4-45C7-A0E3-8E7CABE748D4}" destId="{7F16DD9B-65D4-4504-AC1C-11061BB26A75}" srcOrd="0" destOrd="0" presId="urn:microsoft.com/office/officeart/2005/8/layout/bProcess3"/>
    <dgm:cxn modelId="{BB13E4CF-6C02-4C5C-9446-38D15617EED8}" srcId="{E01CEBBF-3304-4E71-A430-9A2F672F3891}" destId="{6C8E738E-2C70-4709-93C0-EBD5BCDCBB01}" srcOrd="3" destOrd="0" parTransId="{3C01C769-375B-4743-AB32-C954F315512F}" sibTransId="{47F0C388-960C-4702-BB59-579EB334011A}"/>
    <dgm:cxn modelId="{FF6807E8-E672-4B8B-839A-A1263E68C13F}" type="presOf" srcId="{DCDF07BA-8E7D-42D8-A061-9C2693F6DAC8}" destId="{36B16378-88AE-42AD-BB41-33D383538D39}" srcOrd="1" destOrd="0" presId="urn:microsoft.com/office/officeart/2005/8/layout/bProcess3"/>
    <dgm:cxn modelId="{1E8AD0F8-2E3B-40D0-90E2-955FD83B8CA2}" type="presOf" srcId="{505A8922-3A7E-4BBA-A220-1ECD8D8D4CC1}" destId="{A41DB462-E09C-4E83-AFFD-ADB41D418A27}" srcOrd="0" destOrd="0" presId="urn:microsoft.com/office/officeart/2005/8/layout/bProcess3"/>
    <dgm:cxn modelId="{65CD29EC-38E6-4C94-8A0B-E71C8ED1E753}" type="presParOf" srcId="{A22C2657-867E-406E-9A3D-DE3311F63511}" destId="{DE5FABE6-8D4A-44BC-8AD5-C97C7BDC9CEA}" srcOrd="0" destOrd="0" presId="urn:microsoft.com/office/officeart/2005/8/layout/bProcess3"/>
    <dgm:cxn modelId="{72DA1E09-B6B5-417F-A76E-0397353E3E05}" type="presParOf" srcId="{A22C2657-867E-406E-9A3D-DE3311F63511}" destId="{05F94B6C-2864-478A-A145-F427437EB506}" srcOrd="1" destOrd="0" presId="urn:microsoft.com/office/officeart/2005/8/layout/bProcess3"/>
    <dgm:cxn modelId="{846B5FF8-5EC3-4FDE-9874-B3918DD32ADF}" type="presParOf" srcId="{05F94B6C-2864-478A-A145-F427437EB506}" destId="{570E8D13-CAD2-4976-8FBA-D1430A46DDF2}" srcOrd="0" destOrd="0" presId="urn:microsoft.com/office/officeart/2005/8/layout/bProcess3"/>
    <dgm:cxn modelId="{5784025A-AFF0-4EBD-BCB9-5B7353D64DE5}" type="presParOf" srcId="{A22C2657-867E-406E-9A3D-DE3311F63511}" destId="{7F16DD9B-65D4-4504-AC1C-11061BB26A75}" srcOrd="2" destOrd="0" presId="urn:microsoft.com/office/officeart/2005/8/layout/bProcess3"/>
    <dgm:cxn modelId="{6B32A2EB-D27D-48A4-985F-B57D86D49385}" type="presParOf" srcId="{A22C2657-867E-406E-9A3D-DE3311F63511}" destId="{5BB8CB42-52C4-41F6-846C-79D9078537AC}" srcOrd="3" destOrd="0" presId="urn:microsoft.com/office/officeart/2005/8/layout/bProcess3"/>
    <dgm:cxn modelId="{A88CE2C9-B204-4BE2-804F-D9139789EE1A}" type="presParOf" srcId="{5BB8CB42-52C4-41F6-846C-79D9078537AC}" destId="{C2CA9566-80B4-40DB-95C7-4524BBEAD2E8}" srcOrd="0" destOrd="0" presId="urn:microsoft.com/office/officeart/2005/8/layout/bProcess3"/>
    <dgm:cxn modelId="{598FC555-968F-401F-AADD-E45667B39FAE}" type="presParOf" srcId="{A22C2657-867E-406E-9A3D-DE3311F63511}" destId="{A41DB462-E09C-4E83-AFFD-ADB41D418A27}" srcOrd="4" destOrd="0" presId="urn:microsoft.com/office/officeart/2005/8/layout/bProcess3"/>
    <dgm:cxn modelId="{F3A70980-6CAF-4663-9E07-06C0D9ED758B}" type="presParOf" srcId="{A22C2657-867E-406E-9A3D-DE3311F63511}" destId="{B9FF1485-279A-4FAE-B857-CB4678A32E39}" srcOrd="5" destOrd="0" presId="urn:microsoft.com/office/officeart/2005/8/layout/bProcess3"/>
    <dgm:cxn modelId="{B873D544-DA9B-4ADB-B3FA-9E12F4F48E11}" type="presParOf" srcId="{B9FF1485-279A-4FAE-B857-CB4678A32E39}" destId="{36B16378-88AE-42AD-BB41-33D383538D39}" srcOrd="0" destOrd="0" presId="urn:microsoft.com/office/officeart/2005/8/layout/bProcess3"/>
    <dgm:cxn modelId="{C60FDC37-A712-4943-BA12-6EA94AE2DF89}" type="presParOf" srcId="{A22C2657-867E-406E-9A3D-DE3311F63511}" destId="{54140C90-FA97-43E9-9C89-1E8688CFF2C1}" srcOrd="6" destOrd="0" presId="urn:microsoft.com/office/officeart/2005/8/layout/bProcess3"/>
    <dgm:cxn modelId="{D878A564-E367-4CFC-A140-82177E61BDD2}" type="presParOf" srcId="{A22C2657-867E-406E-9A3D-DE3311F63511}" destId="{0B9F9F88-4D79-4644-87AE-B06C10E42A4C}" srcOrd="7" destOrd="0" presId="urn:microsoft.com/office/officeart/2005/8/layout/bProcess3"/>
    <dgm:cxn modelId="{6B8294D1-CFEB-42B1-8334-274A621154BD}" type="presParOf" srcId="{0B9F9F88-4D79-4644-87AE-B06C10E42A4C}" destId="{8E847730-AE2C-4E94-9A43-D453E752E70E}" srcOrd="0" destOrd="0" presId="urn:microsoft.com/office/officeart/2005/8/layout/bProcess3"/>
    <dgm:cxn modelId="{8FD57C2B-66F1-4103-98C5-B8CDE08990CD}" type="presParOf" srcId="{A22C2657-867E-406E-9A3D-DE3311F63511}" destId="{3871BFC0-B605-4563-B226-5AF7605E537D}"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9C0868-C18D-4A4E-9AE9-19B239C85DC7}"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87FAA11B-D2ED-4FB4-841C-B7A87C2075DE}">
      <dgm:prSet phldrT="[Text]" custT="1"/>
      <dgm:spPr>
        <a:ln w="25400" cmpd="sng"/>
      </dgm:spPr>
      <dgm:t>
        <a:bodyPr/>
        <a:lstStyle/>
        <a:p>
          <a:r>
            <a:rPr lang="en-US" sz="1800" dirty="0"/>
            <a:t>Part B</a:t>
          </a:r>
        </a:p>
      </dgm:t>
    </dgm:pt>
    <dgm:pt modelId="{40520014-9658-4244-900E-4BE59448DC2B}" type="parTrans" cxnId="{BD1A157D-27EE-41EF-84B1-FC328FC45C50}">
      <dgm:prSet/>
      <dgm:spPr/>
      <dgm:t>
        <a:bodyPr/>
        <a:lstStyle/>
        <a:p>
          <a:endParaRPr lang="en-US" sz="2000"/>
        </a:p>
      </dgm:t>
    </dgm:pt>
    <dgm:pt modelId="{1DDDFB73-1189-4BC6-8638-548F08F4E002}" type="sibTrans" cxnId="{BD1A157D-27EE-41EF-84B1-FC328FC45C50}">
      <dgm:prSet custT="1"/>
      <dgm:spPr>
        <a:solidFill>
          <a:schemeClr val="accent3"/>
        </a:solidFill>
      </dgm:spPr>
      <dgm:t>
        <a:bodyPr/>
        <a:lstStyle/>
        <a:p>
          <a:endParaRPr lang="en-US" sz="1050" dirty="0"/>
        </a:p>
      </dgm:t>
    </dgm:pt>
    <dgm:pt modelId="{ED61F006-D2DB-489B-A116-F5276F2DBE50}">
      <dgm:prSet phldrT="[Text]" custT="1"/>
      <dgm:spPr>
        <a:solidFill>
          <a:schemeClr val="accent4">
            <a:lumMod val="40000"/>
            <a:lumOff val="60000"/>
          </a:schemeClr>
        </a:solidFill>
        <a:ln w="25400" cmpd="sng">
          <a:solidFill>
            <a:schemeClr val="accent3"/>
          </a:solidFill>
        </a:ln>
      </dgm:spPr>
      <dgm:t>
        <a:bodyPr/>
        <a:lstStyle/>
        <a:p>
          <a:r>
            <a:rPr lang="en-US" sz="1800" dirty="0"/>
            <a:t>Annual premium costs</a:t>
          </a:r>
        </a:p>
      </dgm:t>
    </dgm:pt>
    <dgm:pt modelId="{DD83B5C2-66BE-46B8-B24A-ED17C3A414F3}" type="parTrans" cxnId="{BB74E198-5085-4C6D-8341-58782A4E328B}">
      <dgm:prSet/>
      <dgm:spPr/>
      <dgm:t>
        <a:bodyPr/>
        <a:lstStyle/>
        <a:p>
          <a:endParaRPr lang="en-US" sz="2000"/>
        </a:p>
      </dgm:t>
    </dgm:pt>
    <dgm:pt modelId="{27F75F79-35D0-4F46-A498-540CBCDAD9D7}" type="sibTrans" cxnId="{BB74E198-5085-4C6D-8341-58782A4E328B}">
      <dgm:prSet/>
      <dgm:spPr/>
      <dgm:t>
        <a:bodyPr/>
        <a:lstStyle/>
        <a:p>
          <a:endParaRPr lang="en-US" sz="2000"/>
        </a:p>
      </dgm:t>
    </dgm:pt>
    <dgm:pt modelId="{B3151234-F1C4-434F-896F-12DE60F4BBF5}">
      <dgm:prSet custT="1"/>
      <dgm:spPr>
        <a:ln w="25400" cmpd="sng"/>
      </dgm:spPr>
      <dgm:t>
        <a:bodyPr/>
        <a:lstStyle/>
        <a:p>
          <a:r>
            <a:rPr lang="en-US" sz="1800" dirty="0"/>
            <a:t>Plan Premium</a:t>
          </a:r>
        </a:p>
      </dgm:t>
    </dgm:pt>
    <dgm:pt modelId="{C52E5EE1-21BE-4ABA-B3E1-5779B2A9F8BD}" type="parTrans" cxnId="{EDDAB93E-11FD-4B63-9AC8-A5192857B844}">
      <dgm:prSet/>
      <dgm:spPr/>
      <dgm:t>
        <a:bodyPr/>
        <a:lstStyle/>
        <a:p>
          <a:endParaRPr lang="en-US" sz="2000"/>
        </a:p>
      </dgm:t>
    </dgm:pt>
    <dgm:pt modelId="{C988A5F1-5BE5-493F-909F-C182994AB652}" type="sibTrans" cxnId="{EDDAB93E-11FD-4B63-9AC8-A5192857B844}">
      <dgm:prSet custT="1"/>
      <dgm:spPr>
        <a:solidFill>
          <a:schemeClr val="accent3"/>
        </a:solidFill>
      </dgm:spPr>
      <dgm:t>
        <a:bodyPr/>
        <a:lstStyle/>
        <a:p>
          <a:endParaRPr lang="en-US" sz="2400" dirty="0"/>
        </a:p>
      </dgm:t>
    </dgm:pt>
    <dgm:pt modelId="{F83996CC-E63F-4D52-B9E7-5A2D1B45F499}">
      <dgm:prSet custT="1"/>
      <dgm:spPr>
        <a:ln w="25400" cmpd="sng"/>
      </dgm:spPr>
      <dgm:t>
        <a:bodyPr/>
        <a:lstStyle/>
        <a:p>
          <a:r>
            <a:rPr lang="en-US" sz="1800" dirty="0"/>
            <a:t>Part A</a:t>
          </a:r>
        </a:p>
      </dgm:t>
    </dgm:pt>
    <dgm:pt modelId="{4105DAB8-B5B2-4499-A7C4-FD01285B36A5}" type="parTrans" cxnId="{E07EBCCC-0914-4E49-93AA-D0B7C730C34A}">
      <dgm:prSet/>
      <dgm:spPr/>
      <dgm:t>
        <a:bodyPr/>
        <a:lstStyle/>
        <a:p>
          <a:endParaRPr lang="en-US" sz="2000"/>
        </a:p>
      </dgm:t>
    </dgm:pt>
    <dgm:pt modelId="{1B710913-A4CB-40A2-A660-C4CAD0AE68F2}" type="sibTrans" cxnId="{E07EBCCC-0914-4E49-93AA-D0B7C730C34A}">
      <dgm:prSet custT="1"/>
      <dgm:spPr>
        <a:solidFill>
          <a:schemeClr val="accent3"/>
        </a:solidFill>
      </dgm:spPr>
      <dgm:t>
        <a:bodyPr/>
        <a:lstStyle/>
        <a:p>
          <a:endParaRPr lang="en-US" sz="1050" dirty="0"/>
        </a:p>
      </dgm:t>
    </dgm:pt>
    <dgm:pt modelId="{2D8C6916-FE09-4A62-9309-6C482809041F}" type="pres">
      <dgm:prSet presAssocID="{E79C0868-C18D-4A4E-9AE9-19B239C85DC7}" presName="linearFlow" presStyleCnt="0">
        <dgm:presLayoutVars>
          <dgm:dir/>
          <dgm:resizeHandles val="exact"/>
        </dgm:presLayoutVars>
      </dgm:prSet>
      <dgm:spPr/>
    </dgm:pt>
    <dgm:pt modelId="{BDD0D54E-71CA-4D55-ACA3-E5759CC1CEDE}" type="pres">
      <dgm:prSet presAssocID="{F83996CC-E63F-4D52-B9E7-5A2D1B45F499}" presName="node" presStyleLbl="node1" presStyleIdx="0" presStyleCnt="4">
        <dgm:presLayoutVars>
          <dgm:bulletEnabled val="1"/>
        </dgm:presLayoutVars>
      </dgm:prSet>
      <dgm:spPr/>
    </dgm:pt>
    <dgm:pt modelId="{687C24A0-1C55-4FFD-B176-78A97416A1C0}" type="pres">
      <dgm:prSet presAssocID="{1B710913-A4CB-40A2-A660-C4CAD0AE68F2}" presName="spacerL" presStyleCnt="0"/>
      <dgm:spPr/>
    </dgm:pt>
    <dgm:pt modelId="{76D151A8-0027-4ABF-AE42-3211D59DEB25}" type="pres">
      <dgm:prSet presAssocID="{1B710913-A4CB-40A2-A660-C4CAD0AE68F2}" presName="sibTrans" presStyleLbl="sibTrans2D1" presStyleIdx="0" presStyleCnt="3"/>
      <dgm:spPr/>
    </dgm:pt>
    <dgm:pt modelId="{454908E7-8897-4374-80D1-D6B0530474B6}" type="pres">
      <dgm:prSet presAssocID="{1B710913-A4CB-40A2-A660-C4CAD0AE68F2}" presName="spacerR" presStyleCnt="0"/>
      <dgm:spPr/>
    </dgm:pt>
    <dgm:pt modelId="{6EAC0092-E703-40ED-80B4-C4695B9EFD26}" type="pres">
      <dgm:prSet presAssocID="{87FAA11B-D2ED-4FB4-841C-B7A87C2075DE}" presName="node" presStyleLbl="node1" presStyleIdx="1" presStyleCnt="4">
        <dgm:presLayoutVars>
          <dgm:bulletEnabled val="1"/>
        </dgm:presLayoutVars>
      </dgm:prSet>
      <dgm:spPr/>
    </dgm:pt>
    <dgm:pt modelId="{51FBDC8D-49D4-4A33-891C-26F7766398A0}" type="pres">
      <dgm:prSet presAssocID="{1DDDFB73-1189-4BC6-8638-548F08F4E002}" presName="spacerL" presStyleCnt="0"/>
      <dgm:spPr/>
    </dgm:pt>
    <dgm:pt modelId="{94A2F053-4A00-452F-817E-AFCB42A414FD}" type="pres">
      <dgm:prSet presAssocID="{1DDDFB73-1189-4BC6-8638-548F08F4E002}" presName="sibTrans" presStyleLbl="sibTrans2D1" presStyleIdx="1" presStyleCnt="3"/>
      <dgm:spPr/>
    </dgm:pt>
    <dgm:pt modelId="{98543EB4-9B46-43EE-8FC5-3213915552D1}" type="pres">
      <dgm:prSet presAssocID="{1DDDFB73-1189-4BC6-8638-548F08F4E002}" presName="spacerR" presStyleCnt="0"/>
      <dgm:spPr/>
    </dgm:pt>
    <dgm:pt modelId="{FE65D20B-3A53-434A-9A5D-573806461CEC}" type="pres">
      <dgm:prSet presAssocID="{B3151234-F1C4-434F-896F-12DE60F4BBF5}" presName="node" presStyleLbl="node1" presStyleIdx="2" presStyleCnt="4">
        <dgm:presLayoutVars>
          <dgm:bulletEnabled val="1"/>
        </dgm:presLayoutVars>
      </dgm:prSet>
      <dgm:spPr/>
    </dgm:pt>
    <dgm:pt modelId="{87FCED32-9849-4110-BDFE-099EA68A7696}" type="pres">
      <dgm:prSet presAssocID="{C988A5F1-5BE5-493F-909F-C182994AB652}" presName="spacerL" presStyleCnt="0"/>
      <dgm:spPr/>
    </dgm:pt>
    <dgm:pt modelId="{ECC22843-6B4C-4A18-823D-01127F49B662}" type="pres">
      <dgm:prSet presAssocID="{C988A5F1-5BE5-493F-909F-C182994AB652}" presName="sibTrans" presStyleLbl="sibTrans2D1" presStyleIdx="2" presStyleCnt="3"/>
      <dgm:spPr/>
    </dgm:pt>
    <dgm:pt modelId="{31F59032-1934-42E2-815D-A302139178AE}" type="pres">
      <dgm:prSet presAssocID="{C988A5F1-5BE5-493F-909F-C182994AB652}" presName="spacerR" presStyleCnt="0"/>
      <dgm:spPr/>
    </dgm:pt>
    <dgm:pt modelId="{A281F8D6-837F-4174-BF22-904FB16E46E5}" type="pres">
      <dgm:prSet presAssocID="{ED61F006-D2DB-489B-A116-F5276F2DBE50}" presName="node" presStyleLbl="node1" presStyleIdx="3" presStyleCnt="4">
        <dgm:presLayoutVars>
          <dgm:bulletEnabled val="1"/>
        </dgm:presLayoutVars>
      </dgm:prSet>
      <dgm:spPr/>
    </dgm:pt>
  </dgm:ptLst>
  <dgm:cxnLst>
    <dgm:cxn modelId="{EDDAB93E-11FD-4B63-9AC8-A5192857B844}" srcId="{E79C0868-C18D-4A4E-9AE9-19B239C85DC7}" destId="{B3151234-F1C4-434F-896F-12DE60F4BBF5}" srcOrd="2" destOrd="0" parTransId="{C52E5EE1-21BE-4ABA-B3E1-5779B2A9F8BD}" sibTransId="{C988A5F1-5BE5-493F-909F-C182994AB652}"/>
    <dgm:cxn modelId="{80C8084B-F7E9-4C04-A366-9752D542579E}" type="presOf" srcId="{E79C0868-C18D-4A4E-9AE9-19B239C85DC7}" destId="{2D8C6916-FE09-4A62-9309-6C482809041F}" srcOrd="0" destOrd="0" presId="urn:microsoft.com/office/officeart/2005/8/layout/equation1"/>
    <dgm:cxn modelId="{1A578D6D-03B9-41D2-9497-5965F07A37E0}" type="presOf" srcId="{1B710913-A4CB-40A2-A660-C4CAD0AE68F2}" destId="{76D151A8-0027-4ABF-AE42-3211D59DEB25}" srcOrd="0" destOrd="0" presId="urn:microsoft.com/office/officeart/2005/8/layout/equation1"/>
    <dgm:cxn modelId="{14957757-74E3-4E5D-9286-733B8CA2D06D}" type="presOf" srcId="{ED61F006-D2DB-489B-A116-F5276F2DBE50}" destId="{A281F8D6-837F-4174-BF22-904FB16E46E5}" srcOrd="0" destOrd="0" presId="urn:microsoft.com/office/officeart/2005/8/layout/equation1"/>
    <dgm:cxn modelId="{2BAB9558-F235-4098-8253-646B6265F1C0}" type="presOf" srcId="{87FAA11B-D2ED-4FB4-841C-B7A87C2075DE}" destId="{6EAC0092-E703-40ED-80B4-C4695B9EFD26}" srcOrd="0" destOrd="0" presId="urn:microsoft.com/office/officeart/2005/8/layout/equation1"/>
    <dgm:cxn modelId="{BD1A157D-27EE-41EF-84B1-FC328FC45C50}" srcId="{E79C0868-C18D-4A4E-9AE9-19B239C85DC7}" destId="{87FAA11B-D2ED-4FB4-841C-B7A87C2075DE}" srcOrd="1" destOrd="0" parTransId="{40520014-9658-4244-900E-4BE59448DC2B}" sibTransId="{1DDDFB73-1189-4BC6-8638-548F08F4E002}"/>
    <dgm:cxn modelId="{BB74E198-5085-4C6D-8341-58782A4E328B}" srcId="{E79C0868-C18D-4A4E-9AE9-19B239C85DC7}" destId="{ED61F006-D2DB-489B-A116-F5276F2DBE50}" srcOrd="3" destOrd="0" parTransId="{DD83B5C2-66BE-46B8-B24A-ED17C3A414F3}" sibTransId="{27F75F79-35D0-4F46-A498-540CBCDAD9D7}"/>
    <dgm:cxn modelId="{E07EBCCC-0914-4E49-93AA-D0B7C730C34A}" srcId="{E79C0868-C18D-4A4E-9AE9-19B239C85DC7}" destId="{F83996CC-E63F-4D52-B9E7-5A2D1B45F499}" srcOrd="0" destOrd="0" parTransId="{4105DAB8-B5B2-4499-A7C4-FD01285B36A5}" sibTransId="{1B710913-A4CB-40A2-A660-C4CAD0AE68F2}"/>
    <dgm:cxn modelId="{3D4B3FD1-99D1-40F6-9BB7-C952D5E567E9}" type="presOf" srcId="{C988A5F1-5BE5-493F-909F-C182994AB652}" destId="{ECC22843-6B4C-4A18-823D-01127F49B662}" srcOrd="0" destOrd="0" presId="urn:microsoft.com/office/officeart/2005/8/layout/equation1"/>
    <dgm:cxn modelId="{BFE843DF-B7A1-4A80-AE35-E62F3E4A0F24}" type="presOf" srcId="{B3151234-F1C4-434F-896F-12DE60F4BBF5}" destId="{FE65D20B-3A53-434A-9A5D-573806461CEC}" srcOrd="0" destOrd="0" presId="urn:microsoft.com/office/officeart/2005/8/layout/equation1"/>
    <dgm:cxn modelId="{F5B7C2EF-6C76-460B-9B60-7060EF4498AC}" type="presOf" srcId="{1DDDFB73-1189-4BC6-8638-548F08F4E002}" destId="{94A2F053-4A00-452F-817E-AFCB42A414FD}" srcOrd="0" destOrd="0" presId="urn:microsoft.com/office/officeart/2005/8/layout/equation1"/>
    <dgm:cxn modelId="{4159BEFD-E739-408C-9D4B-F3787DBABA0C}" type="presOf" srcId="{F83996CC-E63F-4D52-B9E7-5A2D1B45F499}" destId="{BDD0D54E-71CA-4D55-ACA3-E5759CC1CEDE}" srcOrd="0" destOrd="0" presId="urn:microsoft.com/office/officeart/2005/8/layout/equation1"/>
    <dgm:cxn modelId="{CC5BB635-30A6-4941-A792-4B468AFB4015}" type="presParOf" srcId="{2D8C6916-FE09-4A62-9309-6C482809041F}" destId="{BDD0D54E-71CA-4D55-ACA3-E5759CC1CEDE}" srcOrd="0" destOrd="0" presId="urn:microsoft.com/office/officeart/2005/8/layout/equation1"/>
    <dgm:cxn modelId="{7FE40AAC-66E8-4387-873F-AD3697FE779B}" type="presParOf" srcId="{2D8C6916-FE09-4A62-9309-6C482809041F}" destId="{687C24A0-1C55-4FFD-B176-78A97416A1C0}" srcOrd="1" destOrd="0" presId="urn:microsoft.com/office/officeart/2005/8/layout/equation1"/>
    <dgm:cxn modelId="{D1F14BBB-0EE8-4920-975A-3855454BFDC9}" type="presParOf" srcId="{2D8C6916-FE09-4A62-9309-6C482809041F}" destId="{76D151A8-0027-4ABF-AE42-3211D59DEB25}" srcOrd="2" destOrd="0" presId="urn:microsoft.com/office/officeart/2005/8/layout/equation1"/>
    <dgm:cxn modelId="{E403F901-F0B6-4448-8EEA-140E2E5DF7C9}" type="presParOf" srcId="{2D8C6916-FE09-4A62-9309-6C482809041F}" destId="{454908E7-8897-4374-80D1-D6B0530474B6}" srcOrd="3" destOrd="0" presId="urn:microsoft.com/office/officeart/2005/8/layout/equation1"/>
    <dgm:cxn modelId="{AADA0DEF-4AAF-44C8-BDDC-878126482267}" type="presParOf" srcId="{2D8C6916-FE09-4A62-9309-6C482809041F}" destId="{6EAC0092-E703-40ED-80B4-C4695B9EFD26}" srcOrd="4" destOrd="0" presId="urn:microsoft.com/office/officeart/2005/8/layout/equation1"/>
    <dgm:cxn modelId="{B850FA2E-2E17-4157-AC9D-D4DF3E9B89FF}" type="presParOf" srcId="{2D8C6916-FE09-4A62-9309-6C482809041F}" destId="{51FBDC8D-49D4-4A33-891C-26F7766398A0}" srcOrd="5" destOrd="0" presId="urn:microsoft.com/office/officeart/2005/8/layout/equation1"/>
    <dgm:cxn modelId="{A8F88466-145A-4622-8EF2-0399FA70375E}" type="presParOf" srcId="{2D8C6916-FE09-4A62-9309-6C482809041F}" destId="{94A2F053-4A00-452F-817E-AFCB42A414FD}" srcOrd="6" destOrd="0" presId="urn:microsoft.com/office/officeart/2005/8/layout/equation1"/>
    <dgm:cxn modelId="{85EE1E50-3CAD-400F-9BF1-88BD37E8014F}" type="presParOf" srcId="{2D8C6916-FE09-4A62-9309-6C482809041F}" destId="{98543EB4-9B46-43EE-8FC5-3213915552D1}" srcOrd="7" destOrd="0" presId="urn:microsoft.com/office/officeart/2005/8/layout/equation1"/>
    <dgm:cxn modelId="{B75510E6-0909-4F92-AA4D-9836DF205814}" type="presParOf" srcId="{2D8C6916-FE09-4A62-9309-6C482809041F}" destId="{FE65D20B-3A53-434A-9A5D-573806461CEC}" srcOrd="8" destOrd="0" presId="urn:microsoft.com/office/officeart/2005/8/layout/equation1"/>
    <dgm:cxn modelId="{E44CC6FA-4096-4866-9CE1-4A8048E2B04D}" type="presParOf" srcId="{2D8C6916-FE09-4A62-9309-6C482809041F}" destId="{87FCED32-9849-4110-BDFE-099EA68A7696}" srcOrd="9" destOrd="0" presId="urn:microsoft.com/office/officeart/2005/8/layout/equation1"/>
    <dgm:cxn modelId="{1814D2CD-3036-43FA-AC89-BD5277A0DA50}" type="presParOf" srcId="{2D8C6916-FE09-4A62-9309-6C482809041F}" destId="{ECC22843-6B4C-4A18-823D-01127F49B662}" srcOrd="10" destOrd="0" presId="urn:microsoft.com/office/officeart/2005/8/layout/equation1"/>
    <dgm:cxn modelId="{2DB8E3D1-3F0A-41DE-987B-BA7455BC5C40}" type="presParOf" srcId="{2D8C6916-FE09-4A62-9309-6C482809041F}" destId="{31F59032-1934-42E2-815D-A302139178AE}" srcOrd="11" destOrd="0" presId="urn:microsoft.com/office/officeart/2005/8/layout/equation1"/>
    <dgm:cxn modelId="{C6C6A960-5B8A-40CC-9D06-7491B58CEAAB}" type="presParOf" srcId="{2D8C6916-FE09-4A62-9309-6C482809041F}" destId="{A281F8D6-837F-4174-BF22-904FB16E46E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0765EC-E958-45F6-9A79-42A10AA51D78}"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8890F91B-DFD2-475D-BDB5-A94D3B328D43}">
      <dgm:prSet phldrT="[Text]" custT="1"/>
      <dgm:spPr>
        <a:ln>
          <a:noFill/>
        </a:ln>
      </dgm:spPr>
      <dgm:t>
        <a:bodyPr/>
        <a:lstStyle/>
        <a:p>
          <a:r>
            <a:rPr lang="en-US" sz="2000" dirty="0"/>
            <a:t>Adjusted gross income (AGI)</a:t>
          </a:r>
        </a:p>
      </dgm:t>
    </dgm:pt>
    <dgm:pt modelId="{CB01467E-5D4F-4033-8B32-A94181DBE962}" type="parTrans" cxnId="{23688ED6-D2F5-469A-9733-C4B3D6C9F63E}">
      <dgm:prSet/>
      <dgm:spPr/>
      <dgm:t>
        <a:bodyPr/>
        <a:lstStyle/>
        <a:p>
          <a:endParaRPr lang="en-US"/>
        </a:p>
      </dgm:t>
    </dgm:pt>
    <dgm:pt modelId="{830A14F7-D636-49F7-BCB6-C52A6FD8672C}" type="sibTrans" cxnId="{23688ED6-D2F5-469A-9733-C4B3D6C9F63E}">
      <dgm:prSet/>
      <dgm:spPr/>
      <dgm:t>
        <a:bodyPr/>
        <a:lstStyle/>
        <a:p>
          <a:endParaRPr lang="en-US" dirty="0"/>
        </a:p>
      </dgm:t>
    </dgm:pt>
    <dgm:pt modelId="{916CC3DB-97FC-45B3-B0AF-F54EF107F167}">
      <dgm:prSet phldrT="[Text]" custT="1"/>
      <dgm:spPr>
        <a:ln>
          <a:noFill/>
        </a:ln>
      </dgm:spPr>
      <dgm:t>
        <a:bodyPr/>
        <a:lstStyle/>
        <a:p>
          <a:r>
            <a:rPr lang="en-US" sz="2000" dirty="0"/>
            <a:t>Tax-exempt interest</a:t>
          </a:r>
        </a:p>
      </dgm:t>
    </dgm:pt>
    <dgm:pt modelId="{13D063DC-D721-4B53-A712-F8412BAE7AE1}" type="parTrans" cxnId="{893A54BB-FBB8-4C7A-8ACD-D3557D77EF5A}">
      <dgm:prSet/>
      <dgm:spPr/>
      <dgm:t>
        <a:bodyPr/>
        <a:lstStyle/>
        <a:p>
          <a:endParaRPr lang="en-US"/>
        </a:p>
      </dgm:t>
    </dgm:pt>
    <dgm:pt modelId="{FD5E8955-1992-4BCF-B970-E249880E0088}" type="sibTrans" cxnId="{893A54BB-FBB8-4C7A-8ACD-D3557D77EF5A}">
      <dgm:prSet/>
      <dgm:spPr>
        <a:solidFill>
          <a:schemeClr val="accent4"/>
        </a:solidFill>
      </dgm:spPr>
      <dgm:t>
        <a:bodyPr/>
        <a:lstStyle/>
        <a:p>
          <a:endParaRPr lang="en-US" dirty="0"/>
        </a:p>
      </dgm:t>
    </dgm:pt>
    <dgm:pt modelId="{2FC34BA7-404F-406A-B2FD-AD6F644A5BE1}">
      <dgm:prSet phldrT="[Text]"/>
      <dgm:spPr>
        <a:solidFill>
          <a:schemeClr val="accent4"/>
        </a:solidFill>
        <a:ln>
          <a:noFill/>
        </a:ln>
      </dgm:spPr>
      <dgm:t>
        <a:bodyPr/>
        <a:lstStyle/>
        <a:p>
          <a:r>
            <a:rPr lang="en-US" dirty="0">
              <a:solidFill>
                <a:schemeClr val="tx1"/>
              </a:solidFill>
            </a:rPr>
            <a:t>Modified adjusted gross income (MAGI)</a:t>
          </a:r>
        </a:p>
      </dgm:t>
    </dgm:pt>
    <dgm:pt modelId="{DF165177-77CF-405A-9FE3-134BDA49A3E2}" type="parTrans" cxnId="{5BBE8356-68AF-469E-986E-E98430B4125D}">
      <dgm:prSet/>
      <dgm:spPr/>
      <dgm:t>
        <a:bodyPr/>
        <a:lstStyle/>
        <a:p>
          <a:endParaRPr lang="en-US"/>
        </a:p>
      </dgm:t>
    </dgm:pt>
    <dgm:pt modelId="{DFE0D717-DF4B-46A7-AABA-F1CCD2B3C553}" type="sibTrans" cxnId="{5BBE8356-68AF-469E-986E-E98430B4125D}">
      <dgm:prSet/>
      <dgm:spPr/>
      <dgm:t>
        <a:bodyPr/>
        <a:lstStyle/>
        <a:p>
          <a:endParaRPr lang="en-US"/>
        </a:p>
      </dgm:t>
    </dgm:pt>
    <dgm:pt modelId="{B709E018-9212-4A43-86E1-D4F0B05AE8F0}" type="pres">
      <dgm:prSet presAssocID="{6E0765EC-E958-45F6-9A79-42A10AA51D78}" presName="Name0" presStyleCnt="0">
        <dgm:presLayoutVars>
          <dgm:dir/>
          <dgm:resizeHandles val="exact"/>
        </dgm:presLayoutVars>
      </dgm:prSet>
      <dgm:spPr/>
    </dgm:pt>
    <dgm:pt modelId="{5E80130D-6CEE-4A10-8FC8-95E8EA341399}" type="pres">
      <dgm:prSet presAssocID="{6E0765EC-E958-45F6-9A79-42A10AA51D78}" presName="vNodes" presStyleCnt="0"/>
      <dgm:spPr/>
    </dgm:pt>
    <dgm:pt modelId="{80BCE225-75D8-4B1A-9A99-A2F05C3B2600}" type="pres">
      <dgm:prSet presAssocID="{8890F91B-DFD2-475D-BDB5-A94D3B328D43}" presName="node" presStyleLbl="node1" presStyleIdx="0" presStyleCnt="3">
        <dgm:presLayoutVars>
          <dgm:bulletEnabled val="1"/>
        </dgm:presLayoutVars>
      </dgm:prSet>
      <dgm:spPr/>
    </dgm:pt>
    <dgm:pt modelId="{4AD1A33F-F8E3-4D1D-B1A5-D370BE8FABFE}" type="pres">
      <dgm:prSet presAssocID="{830A14F7-D636-49F7-BCB6-C52A6FD8672C}" presName="spacerT" presStyleCnt="0"/>
      <dgm:spPr/>
    </dgm:pt>
    <dgm:pt modelId="{1A0FAECA-C45D-4045-977E-7720DE15ADF5}" type="pres">
      <dgm:prSet presAssocID="{830A14F7-D636-49F7-BCB6-C52A6FD8672C}" presName="sibTrans" presStyleLbl="sibTrans2D1" presStyleIdx="0" presStyleCnt="2" custScaleX="33335" custScaleY="33335"/>
      <dgm:spPr/>
    </dgm:pt>
    <dgm:pt modelId="{35704648-1848-4978-99EC-609D15C608E3}" type="pres">
      <dgm:prSet presAssocID="{830A14F7-D636-49F7-BCB6-C52A6FD8672C}" presName="spacerB" presStyleCnt="0"/>
      <dgm:spPr/>
    </dgm:pt>
    <dgm:pt modelId="{6B766052-6ED1-4FE4-BC95-C574656316BA}" type="pres">
      <dgm:prSet presAssocID="{916CC3DB-97FC-45B3-B0AF-F54EF107F167}" presName="node" presStyleLbl="node1" presStyleIdx="1" presStyleCnt="3">
        <dgm:presLayoutVars>
          <dgm:bulletEnabled val="1"/>
        </dgm:presLayoutVars>
      </dgm:prSet>
      <dgm:spPr/>
    </dgm:pt>
    <dgm:pt modelId="{98CE0151-CA27-49BC-B1F0-82911A9FEB9F}" type="pres">
      <dgm:prSet presAssocID="{6E0765EC-E958-45F6-9A79-42A10AA51D78}" presName="sibTransLast" presStyleLbl="sibTrans2D1" presStyleIdx="1" presStyleCnt="2" custScaleX="141338" custLinFactNeighborX="-83378" custLinFactNeighborY="-1577"/>
      <dgm:spPr/>
    </dgm:pt>
    <dgm:pt modelId="{177BAC76-942C-45D7-9363-46B6F31240F8}" type="pres">
      <dgm:prSet presAssocID="{6E0765EC-E958-45F6-9A79-42A10AA51D78}" presName="connectorText" presStyleLbl="sibTrans2D1" presStyleIdx="1" presStyleCnt="2"/>
      <dgm:spPr/>
    </dgm:pt>
    <dgm:pt modelId="{5D940695-E7A0-4FEB-B324-4A579C253093}" type="pres">
      <dgm:prSet presAssocID="{6E0765EC-E958-45F6-9A79-42A10AA51D78}" presName="lastNode" presStyleLbl="node1" presStyleIdx="2" presStyleCnt="3" custScaleX="73995" custScaleY="73995" custLinFactNeighborX="-64250" custLinFactNeighborY="-573">
        <dgm:presLayoutVars>
          <dgm:bulletEnabled val="1"/>
        </dgm:presLayoutVars>
      </dgm:prSet>
      <dgm:spPr/>
    </dgm:pt>
  </dgm:ptLst>
  <dgm:cxnLst>
    <dgm:cxn modelId="{B9543429-217C-4085-9E50-2A4F1CD55A55}" type="presOf" srcId="{916CC3DB-97FC-45B3-B0AF-F54EF107F167}" destId="{6B766052-6ED1-4FE4-BC95-C574656316BA}" srcOrd="0" destOrd="0" presId="urn:microsoft.com/office/officeart/2005/8/layout/equation2"/>
    <dgm:cxn modelId="{33BEED44-B886-47C7-9FA9-3411083D8ABC}" type="presOf" srcId="{FD5E8955-1992-4BCF-B970-E249880E0088}" destId="{177BAC76-942C-45D7-9363-46B6F31240F8}" srcOrd="1" destOrd="0" presId="urn:microsoft.com/office/officeart/2005/8/layout/equation2"/>
    <dgm:cxn modelId="{6C2C936F-1428-4B7A-B7E8-C5477A0BCB48}" type="presOf" srcId="{FD5E8955-1992-4BCF-B970-E249880E0088}" destId="{98CE0151-CA27-49BC-B1F0-82911A9FEB9F}" srcOrd="0" destOrd="0" presId="urn:microsoft.com/office/officeart/2005/8/layout/equation2"/>
    <dgm:cxn modelId="{5BBE8356-68AF-469E-986E-E98430B4125D}" srcId="{6E0765EC-E958-45F6-9A79-42A10AA51D78}" destId="{2FC34BA7-404F-406A-B2FD-AD6F644A5BE1}" srcOrd="2" destOrd="0" parTransId="{DF165177-77CF-405A-9FE3-134BDA49A3E2}" sibTransId="{DFE0D717-DF4B-46A7-AABA-F1CCD2B3C553}"/>
    <dgm:cxn modelId="{225FC2B4-0533-457D-87B8-CB6A0FB06758}" type="presOf" srcId="{8890F91B-DFD2-475D-BDB5-A94D3B328D43}" destId="{80BCE225-75D8-4B1A-9A99-A2F05C3B2600}" srcOrd="0" destOrd="0" presId="urn:microsoft.com/office/officeart/2005/8/layout/equation2"/>
    <dgm:cxn modelId="{893A54BB-FBB8-4C7A-8ACD-D3557D77EF5A}" srcId="{6E0765EC-E958-45F6-9A79-42A10AA51D78}" destId="{916CC3DB-97FC-45B3-B0AF-F54EF107F167}" srcOrd="1" destOrd="0" parTransId="{13D063DC-D721-4B53-A712-F8412BAE7AE1}" sibTransId="{FD5E8955-1992-4BCF-B970-E249880E0088}"/>
    <dgm:cxn modelId="{C7BE53C2-2277-43F1-952B-6F0521F2A695}" type="presOf" srcId="{2FC34BA7-404F-406A-B2FD-AD6F644A5BE1}" destId="{5D940695-E7A0-4FEB-B324-4A579C253093}" srcOrd="0" destOrd="0" presId="urn:microsoft.com/office/officeart/2005/8/layout/equation2"/>
    <dgm:cxn modelId="{4D39CBCD-6660-4ABF-976C-8F35247E8A60}" type="presOf" srcId="{6E0765EC-E958-45F6-9A79-42A10AA51D78}" destId="{B709E018-9212-4A43-86E1-D4F0B05AE8F0}" srcOrd="0" destOrd="0" presId="urn:microsoft.com/office/officeart/2005/8/layout/equation2"/>
    <dgm:cxn modelId="{FD7A8DCE-6EB4-4E34-AC6A-4CA3A2E7CA16}" type="presOf" srcId="{830A14F7-D636-49F7-BCB6-C52A6FD8672C}" destId="{1A0FAECA-C45D-4045-977E-7720DE15ADF5}" srcOrd="0" destOrd="0" presId="urn:microsoft.com/office/officeart/2005/8/layout/equation2"/>
    <dgm:cxn modelId="{23688ED6-D2F5-469A-9733-C4B3D6C9F63E}" srcId="{6E0765EC-E958-45F6-9A79-42A10AA51D78}" destId="{8890F91B-DFD2-475D-BDB5-A94D3B328D43}" srcOrd="0" destOrd="0" parTransId="{CB01467E-5D4F-4033-8B32-A94181DBE962}" sibTransId="{830A14F7-D636-49F7-BCB6-C52A6FD8672C}"/>
    <dgm:cxn modelId="{60D64E6F-76BA-48DA-A620-140DD39BA29A}" type="presParOf" srcId="{B709E018-9212-4A43-86E1-D4F0B05AE8F0}" destId="{5E80130D-6CEE-4A10-8FC8-95E8EA341399}" srcOrd="0" destOrd="0" presId="urn:microsoft.com/office/officeart/2005/8/layout/equation2"/>
    <dgm:cxn modelId="{E88E7A3D-CE1D-46EF-99AB-8FB77BBFE690}" type="presParOf" srcId="{5E80130D-6CEE-4A10-8FC8-95E8EA341399}" destId="{80BCE225-75D8-4B1A-9A99-A2F05C3B2600}" srcOrd="0" destOrd="0" presId="urn:microsoft.com/office/officeart/2005/8/layout/equation2"/>
    <dgm:cxn modelId="{07F87AA3-E6C5-46D8-8265-90DC7ABB2C3E}" type="presParOf" srcId="{5E80130D-6CEE-4A10-8FC8-95E8EA341399}" destId="{4AD1A33F-F8E3-4D1D-B1A5-D370BE8FABFE}" srcOrd="1" destOrd="0" presId="urn:microsoft.com/office/officeart/2005/8/layout/equation2"/>
    <dgm:cxn modelId="{1F0048B8-01E0-4E39-BDEF-24471D4100BD}" type="presParOf" srcId="{5E80130D-6CEE-4A10-8FC8-95E8EA341399}" destId="{1A0FAECA-C45D-4045-977E-7720DE15ADF5}" srcOrd="2" destOrd="0" presId="urn:microsoft.com/office/officeart/2005/8/layout/equation2"/>
    <dgm:cxn modelId="{1B1EBA05-0389-4FCB-B8C3-D7ED3BBE0111}" type="presParOf" srcId="{5E80130D-6CEE-4A10-8FC8-95E8EA341399}" destId="{35704648-1848-4978-99EC-609D15C608E3}" srcOrd="3" destOrd="0" presId="urn:microsoft.com/office/officeart/2005/8/layout/equation2"/>
    <dgm:cxn modelId="{AE8D6BBB-0D52-4E62-9373-51AE41ABB62D}" type="presParOf" srcId="{5E80130D-6CEE-4A10-8FC8-95E8EA341399}" destId="{6B766052-6ED1-4FE4-BC95-C574656316BA}" srcOrd="4" destOrd="0" presId="urn:microsoft.com/office/officeart/2005/8/layout/equation2"/>
    <dgm:cxn modelId="{37510DDF-2E37-432D-BEE4-2431E9AE24C6}" type="presParOf" srcId="{B709E018-9212-4A43-86E1-D4F0B05AE8F0}" destId="{98CE0151-CA27-49BC-B1F0-82911A9FEB9F}" srcOrd="1" destOrd="0" presId="urn:microsoft.com/office/officeart/2005/8/layout/equation2"/>
    <dgm:cxn modelId="{C50B0721-0075-4340-92D3-74C578E97D55}" type="presParOf" srcId="{98CE0151-CA27-49BC-B1F0-82911A9FEB9F}" destId="{177BAC76-942C-45D7-9363-46B6F31240F8}" srcOrd="0" destOrd="0" presId="urn:microsoft.com/office/officeart/2005/8/layout/equation2"/>
    <dgm:cxn modelId="{CA6FB87C-1067-475D-80D0-B649CF32D8B8}" type="presParOf" srcId="{B709E018-9212-4A43-86E1-D4F0B05AE8F0}" destId="{5D940695-E7A0-4FEB-B324-4A579C25309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1A4F217-0A35-45AC-8105-DDEF47B4ED66}" type="doc">
      <dgm:prSet loTypeId="urn:microsoft.com/office/officeart/2005/8/layout/arrow2" loCatId="process" qsTypeId="urn:microsoft.com/office/officeart/2005/8/quickstyle/simple1" qsCatId="simple" csTypeId="urn:microsoft.com/office/officeart/2005/8/colors/colorful1" csCatId="colorful" phldr="1"/>
      <dgm:spPr/>
    </dgm:pt>
    <dgm:pt modelId="{65938D54-CEA9-40EA-9BE2-6F129DA51707}">
      <dgm:prSet phldrT="[Text]"/>
      <dgm:spPr/>
      <dgm:t>
        <a:bodyPr/>
        <a:lstStyle/>
        <a:p>
          <a:r>
            <a:rPr lang="en-US" dirty="0"/>
            <a:t>2018 MAGI</a:t>
          </a:r>
        </a:p>
      </dgm:t>
    </dgm:pt>
    <dgm:pt modelId="{DB817802-E9AB-4B36-A6D1-EE4E4F0B4F71}" type="parTrans" cxnId="{DF87E611-166A-4DB7-B05B-2C1E12A4DED8}">
      <dgm:prSet/>
      <dgm:spPr/>
      <dgm:t>
        <a:bodyPr/>
        <a:lstStyle/>
        <a:p>
          <a:endParaRPr lang="en-US"/>
        </a:p>
      </dgm:t>
    </dgm:pt>
    <dgm:pt modelId="{579B652D-79E1-4878-A8CE-1656A6E8F3FE}" type="sibTrans" cxnId="{DF87E611-166A-4DB7-B05B-2C1E12A4DED8}">
      <dgm:prSet/>
      <dgm:spPr/>
      <dgm:t>
        <a:bodyPr/>
        <a:lstStyle/>
        <a:p>
          <a:endParaRPr lang="en-US"/>
        </a:p>
      </dgm:t>
    </dgm:pt>
    <dgm:pt modelId="{4E147917-A489-4A46-86A6-1C1BE27F31E0}">
      <dgm:prSet phldrT="[Text]"/>
      <dgm:spPr/>
      <dgm:t>
        <a:bodyPr/>
        <a:lstStyle/>
        <a:p>
          <a:r>
            <a:rPr lang="en-US" dirty="0"/>
            <a:t>2020 premiums</a:t>
          </a:r>
        </a:p>
      </dgm:t>
    </dgm:pt>
    <dgm:pt modelId="{818F6979-7872-428D-A0DA-77EC661682E0}" type="parTrans" cxnId="{07E40C9A-CB81-4319-B2AF-817CCE501617}">
      <dgm:prSet/>
      <dgm:spPr/>
      <dgm:t>
        <a:bodyPr/>
        <a:lstStyle/>
        <a:p>
          <a:endParaRPr lang="en-US"/>
        </a:p>
      </dgm:t>
    </dgm:pt>
    <dgm:pt modelId="{335AC8D4-D4F4-4B60-9058-CC6D99F0F24C}" type="sibTrans" cxnId="{07E40C9A-CB81-4319-B2AF-817CCE501617}">
      <dgm:prSet/>
      <dgm:spPr/>
      <dgm:t>
        <a:bodyPr/>
        <a:lstStyle/>
        <a:p>
          <a:endParaRPr lang="en-US"/>
        </a:p>
      </dgm:t>
    </dgm:pt>
    <dgm:pt modelId="{FF2723DA-9D94-4857-A928-DD16A41A5E01}" type="pres">
      <dgm:prSet presAssocID="{C1A4F217-0A35-45AC-8105-DDEF47B4ED66}" presName="arrowDiagram" presStyleCnt="0">
        <dgm:presLayoutVars>
          <dgm:chMax val="5"/>
          <dgm:dir/>
          <dgm:resizeHandles val="exact"/>
        </dgm:presLayoutVars>
      </dgm:prSet>
      <dgm:spPr/>
    </dgm:pt>
    <dgm:pt modelId="{0AF9A7C3-BB0F-492B-8CDA-180422A2C1D5}" type="pres">
      <dgm:prSet presAssocID="{C1A4F217-0A35-45AC-8105-DDEF47B4ED66}" presName="arrow" presStyleLbl="bgShp" presStyleIdx="0" presStyleCnt="1"/>
      <dgm:spPr>
        <a:solidFill>
          <a:schemeClr val="accent3">
            <a:lumMod val="40000"/>
            <a:lumOff val="60000"/>
          </a:schemeClr>
        </a:solidFill>
      </dgm:spPr>
    </dgm:pt>
    <dgm:pt modelId="{2D1F1499-F4D1-4754-A4FC-EFCF2FBD7F9D}" type="pres">
      <dgm:prSet presAssocID="{C1A4F217-0A35-45AC-8105-DDEF47B4ED66}" presName="arrowDiagram2" presStyleCnt="0"/>
      <dgm:spPr/>
    </dgm:pt>
    <dgm:pt modelId="{3E20329E-0971-4B3E-B7C5-45063201E181}" type="pres">
      <dgm:prSet presAssocID="{65938D54-CEA9-40EA-9BE2-6F129DA51707}" presName="bullet2a" presStyleLbl="node1" presStyleIdx="0" presStyleCnt="2"/>
      <dgm:spPr>
        <a:ln>
          <a:noFill/>
        </a:ln>
      </dgm:spPr>
    </dgm:pt>
    <dgm:pt modelId="{ABC712C8-F14F-4C0E-947B-649C79213622}" type="pres">
      <dgm:prSet presAssocID="{65938D54-CEA9-40EA-9BE2-6F129DA51707}" presName="textBox2a" presStyleLbl="revTx" presStyleIdx="0" presStyleCnt="2">
        <dgm:presLayoutVars>
          <dgm:bulletEnabled val="1"/>
        </dgm:presLayoutVars>
      </dgm:prSet>
      <dgm:spPr/>
    </dgm:pt>
    <dgm:pt modelId="{04ED1F29-BB59-4AEA-822D-B5023F0B38D7}" type="pres">
      <dgm:prSet presAssocID="{4E147917-A489-4A46-86A6-1C1BE27F31E0}" presName="bullet2b" presStyleLbl="node1" presStyleIdx="1" presStyleCnt="2"/>
      <dgm:spPr>
        <a:ln>
          <a:noFill/>
        </a:ln>
      </dgm:spPr>
    </dgm:pt>
    <dgm:pt modelId="{E7A2EB6F-0867-48BB-A7B6-9089E1025983}" type="pres">
      <dgm:prSet presAssocID="{4E147917-A489-4A46-86A6-1C1BE27F31E0}" presName="textBox2b" presStyleLbl="revTx" presStyleIdx="1" presStyleCnt="2">
        <dgm:presLayoutVars>
          <dgm:bulletEnabled val="1"/>
        </dgm:presLayoutVars>
      </dgm:prSet>
      <dgm:spPr/>
    </dgm:pt>
  </dgm:ptLst>
  <dgm:cxnLst>
    <dgm:cxn modelId="{DF87E611-166A-4DB7-B05B-2C1E12A4DED8}" srcId="{C1A4F217-0A35-45AC-8105-DDEF47B4ED66}" destId="{65938D54-CEA9-40EA-9BE2-6F129DA51707}" srcOrd="0" destOrd="0" parTransId="{DB817802-E9AB-4B36-A6D1-EE4E4F0B4F71}" sibTransId="{579B652D-79E1-4878-A8CE-1656A6E8F3FE}"/>
    <dgm:cxn modelId="{AC6F1C49-BC10-48E6-9803-BC5A4FB5EDC8}" type="presOf" srcId="{C1A4F217-0A35-45AC-8105-DDEF47B4ED66}" destId="{FF2723DA-9D94-4857-A928-DD16A41A5E01}" srcOrd="0" destOrd="0" presId="urn:microsoft.com/office/officeart/2005/8/layout/arrow2"/>
    <dgm:cxn modelId="{07E40C9A-CB81-4319-B2AF-817CCE501617}" srcId="{C1A4F217-0A35-45AC-8105-DDEF47B4ED66}" destId="{4E147917-A489-4A46-86A6-1C1BE27F31E0}" srcOrd="1" destOrd="0" parTransId="{818F6979-7872-428D-A0DA-77EC661682E0}" sibTransId="{335AC8D4-D4F4-4B60-9058-CC6D99F0F24C}"/>
    <dgm:cxn modelId="{344F7C9E-5D96-467C-8755-72143B3B611E}" type="presOf" srcId="{65938D54-CEA9-40EA-9BE2-6F129DA51707}" destId="{ABC712C8-F14F-4C0E-947B-649C79213622}" srcOrd="0" destOrd="0" presId="urn:microsoft.com/office/officeart/2005/8/layout/arrow2"/>
    <dgm:cxn modelId="{965215EE-96C2-462C-A7BC-DB09525F04ED}" type="presOf" srcId="{4E147917-A489-4A46-86A6-1C1BE27F31E0}" destId="{E7A2EB6F-0867-48BB-A7B6-9089E1025983}" srcOrd="0" destOrd="0" presId="urn:microsoft.com/office/officeart/2005/8/layout/arrow2"/>
    <dgm:cxn modelId="{0BA6B8D5-72ED-4ABC-9241-E4B2BED59BE1}" type="presParOf" srcId="{FF2723DA-9D94-4857-A928-DD16A41A5E01}" destId="{0AF9A7C3-BB0F-492B-8CDA-180422A2C1D5}" srcOrd="0" destOrd="0" presId="urn:microsoft.com/office/officeart/2005/8/layout/arrow2"/>
    <dgm:cxn modelId="{EAC490B5-EC25-401B-845D-82561A5D3016}" type="presParOf" srcId="{FF2723DA-9D94-4857-A928-DD16A41A5E01}" destId="{2D1F1499-F4D1-4754-A4FC-EFCF2FBD7F9D}" srcOrd="1" destOrd="0" presId="urn:microsoft.com/office/officeart/2005/8/layout/arrow2"/>
    <dgm:cxn modelId="{8A69BE20-4B98-41E0-B7C2-0EBC08F48583}" type="presParOf" srcId="{2D1F1499-F4D1-4754-A4FC-EFCF2FBD7F9D}" destId="{3E20329E-0971-4B3E-B7C5-45063201E181}" srcOrd="0" destOrd="0" presId="urn:microsoft.com/office/officeart/2005/8/layout/arrow2"/>
    <dgm:cxn modelId="{83BB1FAC-7AF1-4169-9B5E-EC99D54C915F}" type="presParOf" srcId="{2D1F1499-F4D1-4754-A4FC-EFCF2FBD7F9D}" destId="{ABC712C8-F14F-4C0E-947B-649C79213622}" srcOrd="1" destOrd="0" presId="urn:microsoft.com/office/officeart/2005/8/layout/arrow2"/>
    <dgm:cxn modelId="{30DA69DB-985F-4F26-AE66-1F6FFB80077D}" type="presParOf" srcId="{2D1F1499-F4D1-4754-A4FC-EFCF2FBD7F9D}" destId="{04ED1F29-BB59-4AEA-822D-B5023F0B38D7}" srcOrd="2" destOrd="0" presId="urn:microsoft.com/office/officeart/2005/8/layout/arrow2"/>
    <dgm:cxn modelId="{728A6365-F85F-43E3-9DC3-7F45814EA76F}" type="presParOf" srcId="{2D1F1499-F4D1-4754-A4FC-EFCF2FBD7F9D}" destId="{E7A2EB6F-0867-48BB-A7B6-9089E1025983}" srcOrd="3"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984EB1-F82E-417D-9DD4-39896499DA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378A85F-0E6D-4A47-8C60-3D7186B15E43}">
      <dgm:prSet phldrT="[Text]" custT="1"/>
      <dgm:spPr>
        <a:solidFill>
          <a:schemeClr val="accent4"/>
        </a:solidFill>
      </dgm:spPr>
      <dgm:t>
        <a:bodyPr/>
        <a:lstStyle/>
        <a:p>
          <a:endParaRPr lang="en-US" sz="3600" dirty="0"/>
        </a:p>
      </dgm:t>
    </dgm:pt>
    <dgm:pt modelId="{398C2557-B9AA-4D62-AF48-3DD4CC1E0006}" type="parTrans" cxnId="{4B15F592-8729-48D4-85F2-3F6FC46716FD}">
      <dgm:prSet/>
      <dgm:spPr/>
      <dgm:t>
        <a:bodyPr/>
        <a:lstStyle/>
        <a:p>
          <a:endParaRPr lang="en-US"/>
        </a:p>
      </dgm:t>
    </dgm:pt>
    <dgm:pt modelId="{3B8497B7-448F-4F22-A314-1FB5906289B5}" type="sibTrans" cxnId="{4B15F592-8729-48D4-85F2-3F6FC46716FD}">
      <dgm:prSet/>
      <dgm:spPr/>
      <dgm:t>
        <a:bodyPr/>
        <a:lstStyle/>
        <a:p>
          <a:endParaRPr lang="en-US"/>
        </a:p>
      </dgm:t>
    </dgm:pt>
    <dgm:pt modelId="{436ECFD5-814E-4515-85E7-6A9A0BF42606}">
      <dgm:prSet phldrT="[Text]" custT="1"/>
      <dgm:spPr/>
      <dgm:t>
        <a:bodyPr/>
        <a:lstStyle/>
        <a:p>
          <a:r>
            <a:rPr lang="en-US" sz="2400" dirty="0"/>
            <a:t>Your benefits office about coordination of benefits if still working or have retiree coverage</a:t>
          </a:r>
        </a:p>
      </dgm:t>
    </dgm:pt>
    <dgm:pt modelId="{AA1CB357-C248-45C1-8560-DD81E8FA584A}" type="parTrans" cxnId="{0443EB6A-DD85-42E6-B3B8-890E6A53F631}">
      <dgm:prSet/>
      <dgm:spPr/>
      <dgm:t>
        <a:bodyPr/>
        <a:lstStyle/>
        <a:p>
          <a:endParaRPr lang="en-US"/>
        </a:p>
      </dgm:t>
    </dgm:pt>
    <dgm:pt modelId="{BCEA04B9-928B-471D-9D4F-909A2580E279}" type="sibTrans" cxnId="{0443EB6A-DD85-42E6-B3B8-890E6A53F631}">
      <dgm:prSet/>
      <dgm:spPr/>
      <dgm:t>
        <a:bodyPr/>
        <a:lstStyle/>
        <a:p>
          <a:endParaRPr lang="en-US"/>
        </a:p>
      </dgm:t>
    </dgm:pt>
    <dgm:pt modelId="{F1E52D73-EC48-43C5-AA87-9071925A8F71}">
      <dgm:prSet phldrT="[Text]" custT="1"/>
      <dgm:spPr/>
      <dgm:t>
        <a:bodyPr/>
        <a:lstStyle/>
        <a:p>
          <a:r>
            <a:rPr lang="en-US" sz="2400" dirty="0"/>
            <a:t>Someone at Social Security to confirm what you know and protect yourself for what you don’t about enrollment </a:t>
          </a:r>
        </a:p>
      </dgm:t>
    </dgm:pt>
    <dgm:pt modelId="{0020A455-0B95-4763-9949-BF85D3027671}" type="parTrans" cxnId="{6F51DEEA-D638-4C57-8B25-70876B736632}">
      <dgm:prSet/>
      <dgm:spPr/>
      <dgm:t>
        <a:bodyPr/>
        <a:lstStyle/>
        <a:p>
          <a:endParaRPr lang="en-US"/>
        </a:p>
      </dgm:t>
    </dgm:pt>
    <dgm:pt modelId="{CBFC0E4B-D0C1-4ECE-9AB9-625897C3CFE4}" type="sibTrans" cxnId="{6F51DEEA-D638-4C57-8B25-70876B736632}">
      <dgm:prSet/>
      <dgm:spPr/>
      <dgm:t>
        <a:bodyPr/>
        <a:lstStyle/>
        <a:p>
          <a:endParaRPr lang="en-US"/>
        </a:p>
      </dgm:t>
    </dgm:pt>
    <dgm:pt modelId="{46282416-C7CF-49B3-9B03-31E2A0C0488A}">
      <dgm:prSet phldrT="[Text]" custT="1"/>
      <dgm:spPr/>
      <dgm:t>
        <a:bodyPr/>
        <a:lstStyle/>
        <a:p>
          <a:r>
            <a:rPr lang="en-US" sz="2400" dirty="0"/>
            <a:t>A counselor at your State Health Insurance Assistance Program (SHIP) about enrollment and options</a:t>
          </a:r>
        </a:p>
      </dgm:t>
    </dgm:pt>
    <dgm:pt modelId="{7A117131-307D-41BD-87DF-F24754655F3E}" type="parTrans" cxnId="{A3563905-2C81-40BB-81E4-C8097A24E586}">
      <dgm:prSet/>
      <dgm:spPr/>
      <dgm:t>
        <a:bodyPr/>
        <a:lstStyle/>
        <a:p>
          <a:endParaRPr lang="en-US"/>
        </a:p>
      </dgm:t>
    </dgm:pt>
    <dgm:pt modelId="{A1F1E3A5-98A4-4C6D-A017-862C31B57B77}" type="sibTrans" cxnId="{A3563905-2C81-40BB-81E4-C8097A24E586}">
      <dgm:prSet/>
      <dgm:spPr/>
      <dgm:t>
        <a:bodyPr/>
        <a:lstStyle/>
        <a:p>
          <a:endParaRPr lang="en-US"/>
        </a:p>
      </dgm:t>
    </dgm:pt>
    <dgm:pt modelId="{83D23EDF-7056-4682-8A11-72EDCA077D6D}">
      <dgm:prSet phldrT="[Text]" custT="1"/>
      <dgm:spPr/>
      <dgm:t>
        <a:bodyPr/>
        <a:lstStyle/>
        <a:p>
          <a:r>
            <a:rPr lang="en-US" sz="2400" dirty="0"/>
            <a:t>A Medicare broker about plan choices and annual open enrollment</a:t>
          </a:r>
        </a:p>
      </dgm:t>
    </dgm:pt>
    <dgm:pt modelId="{E7742BF1-37F8-4DFC-BF1A-8CD18F06A57F}" type="parTrans" cxnId="{997AAF17-45C3-461B-8808-1AE4A7D402AF}">
      <dgm:prSet/>
      <dgm:spPr/>
      <dgm:t>
        <a:bodyPr/>
        <a:lstStyle/>
        <a:p>
          <a:endParaRPr lang="en-US"/>
        </a:p>
      </dgm:t>
    </dgm:pt>
    <dgm:pt modelId="{C1015AA1-FB57-4506-B421-57E263B27255}" type="sibTrans" cxnId="{997AAF17-45C3-461B-8808-1AE4A7D402AF}">
      <dgm:prSet/>
      <dgm:spPr/>
      <dgm:t>
        <a:bodyPr/>
        <a:lstStyle/>
        <a:p>
          <a:endParaRPr lang="en-US"/>
        </a:p>
      </dgm:t>
    </dgm:pt>
    <dgm:pt modelId="{9D1A7C94-10C8-4C0D-8D7B-E737F4B30335}" type="pres">
      <dgm:prSet presAssocID="{09984EB1-F82E-417D-9DD4-39896499DA5B}" presName="vert0" presStyleCnt="0">
        <dgm:presLayoutVars>
          <dgm:dir/>
          <dgm:animOne val="branch"/>
          <dgm:animLvl val="lvl"/>
        </dgm:presLayoutVars>
      </dgm:prSet>
      <dgm:spPr/>
    </dgm:pt>
    <dgm:pt modelId="{55065C4E-3608-4911-9ECF-F3941AEC654A}" type="pres">
      <dgm:prSet presAssocID="{4378A85F-0E6D-4A47-8C60-3D7186B15E43}" presName="thickLine" presStyleLbl="alignNode1" presStyleIdx="0" presStyleCnt="1"/>
      <dgm:spPr>
        <a:ln w="38100" cmpd="sng">
          <a:solidFill>
            <a:schemeClr val="accent3"/>
          </a:solidFill>
        </a:ln>
      </dgm:spPr>
    </dgm:pt>
    <dgm:pt modelId="{FC625E07-FAA3-44F9-84E2-A9FCC8FE11C6}" type="pres">
      <dgm:prSet presAssocID="{4378A85F-0E6D-4A47-8C60-3D7186B15E43}" presName="horz1" presStyleCnt="0"/>
      <dgm:spPr/>
    </dgm:pt>
    <dgm:pt modelId="{A1CDABBE-0481-46B3-ACF0-D3CBF3234D68}" type="pres">
      <dgm:prSet presAssocID="{4378A85F-0E6D-4A47-8C60-3D7186B15E43}" presName="tx1" presStyleLbl="revTx" presStyleIdx="0" presStyleCnt="5" custLinFactNeighborY="-228"/>
      <dgm:spPr/>
    </dgm:pt>
    <dgm:pt modelId="{C1723043-42EF-443A-AF1D-376F1244E8F4}" type="pres">
      <dgm:prSet presAssocID="{4378A85F-0E6D-4A47-8C60-3D7186B15E43}" presName="vert1" presStyleCnt="0"/>
      <dgm:spPr/>
    </dgm:pt>
    <dgm:pt modelId="{F5A89CC8-002C-4A99-BDB0-6294760CCB6F}" type="pres">
      <dgm:prSet presAssocID="{436ECFD5-814E-4515-85E7-6A9A0BF42606}" presName="vertSpace2a" presStyleCnt="0"/>
      <dgm:spPr/>
    </dgm:pt>
    <dgm:pt modelId="{872E9D9E-583D-4E2D-BCC0-69A99441F2DB}" type="pres">
      <dgm:prSet presAssocID="{436ECFD5-814E-4515-85E7-6A9A0BF42606}" presName="horz2" presStyleCnt="0"/>
      <dgm:spPr/>
    </dgm:pt>
    <dgm:pt modelId="{F3623490-61DB-448E-BF86-84D5CA5CD96B}" type="pres">
      <dgm:prSet presAssocID="{436ECFD5-814E-4515-85E7-6A9A0BF42606}" presName="horzSpace2" presStyleCnt="0"/>
      <dgm:spPr/>
    </dgm:pt>
    <dgm:pt modelId="{5178B19E-100A-4446-9ED9-6593B414CDDC}" type="pres">
      <dgm:prSet presAssocID="{436ECFD5-814E-4515-85E7-6A9A0BF42606}" presName="tx2" presStyleLbl="revTx" presStyleIdx="1" presStyleCnt="5"/>
      <dgm:spPr/>
    </dgm:pt>
    <dgm:pt modelId="{2D561275-9ECA-4B62-ABD4-E368F4565EB1}" type="pres">
      <dgm:prSet presAssocID="{436ECFD5-814E-4515-85E7-6A9A0BF42606}" presName="vert2" presStyleCnt="0"/>
      <dgm:spPr/>
    </dgm:pt>
    <dgm:pt modelId="{9B314026-CB09-42A1-B74E-69AFD824DCAE}" type="pres">
      <dgm:prSet presAssocID="{436ECFD5-814E-4515-85E7-6A9A0BF42606}" presName="thinLine2b" presStyleLbl="callout" presStyleIdx="0" presStyleCnt="4" custLinFactY="-100000" custLinFactNeighborY="-164386"/>
      <dgm:spPr>
        <a:ln w="38100" cmpd="sng">
          <a:solidFill>
            <a:schemeClr val="accent3"/>
          </a:solidFill>
        </a:ln>
      </dgm:spPr>
    </dgm:pt>
    <dgm:pt modelId="{5DD38CE4-49A0-4C9E-8349-478D4FE744C0}" type="pres">
      <dgm:prSet presAssocID="{436ECFD5-814E-4515-85E7-6A9A0BF42606}" presName="vertSpace2b" presStyleCnt="0"/>
      <dgm:spPr/>
    </dgm:pt>
    <dgm:pt modelId="{921976A4-A2B7-4E0A-92CA-35A0C31D9334}" type="pres">
      <dgm:prSet presAssocID="{F1E52D73-EC48-43C5-AA87-9071925A8F71}" presName="horz2" presStyleCnt="0"/>
      <dgm:spPr/>
    </dgm:pt>
    <dgm:pt modelId="{AA3858CB-F07B-4F12-97C6-627011B3D153}" type="pres">
      <dgm:prSet presAssocID="{F1E52D73-EC48-43C5-AA87-9071925A8F71}" presName="horzSpace2" presStyleCnt="0"/>
      <dgm:spPr/>
    </dgm:pt>
    <dgm:pt modelId="{A9764881-DF23-479B-A9B3-DDC402FB2CF2}" type="pres">
      <dgm:prSet presAssocID="{F1E52D73-EC48-43C5-AA87-9071925A8F71}" presName="tx2" presStyleLbl="revTx" presStyleIdx="2" presStyleCnt="5" custLinFactNeighborY="-4705"/>
      <dgm:spPr/>
    </dgm:pt>
    <dgm:pt modelId="{DC5C500F-40BD-4F5C-8A20-3B89E3C22238}" type="pres">
      <dgm:prSet presAssocID="{F1E52D73-EC48-43C5-AA87-9071925A8F71}" presName="vert2" presStyleCnt="0"/>
      <dgm:spPr/>
    </dgm:pt>
    <dgm:pt modelId="{8D660D62-A3F8-4E3C-A58E-73D3B47A99F6}" type="pres">
      <dgm:prSet presAssocID="{F1E52D73-EC48-43C5-AA87-9071925A8F71}" presName="thinLine2b" presStyleLbl="callout" presStyleIdx="1" presStyleCnt="4" custLinFactNeighborY="77604"/>
      <dgm:spPr>
        <a:ln w="38100" cmpd="sng">
          <a:solidFill>
            <a:schemeClr val="accent3"/>
          </a:solidFill>
        </a:ln>
      </dgm:spPr>
    </dgm:pt>
    <dgm:pt modelId="{6389F342-708F-4C46-9E62-812320B01486}" type="pres">
      <dgm:prSet presAssocID="{F1E52D73-EC48-43C5-AA87-9071925A8F71}" presName="vertSpace2b" presStyleCnt="0"/>
      <dgm:spPr/>
    </dgm:pt>
    <dgm:pt modelId="{BEDD0543-C65E-4189-9B75-12E5814BC37F}" type="pres">
      <dgm:prSet presAssocID="{46282416-C7CF-49B3-9B03-31E2A0C0488A}" presName="horz2" presStyleCnt="0"/>
      <dgm:spPr/>
    </dgm:pt>
    <dgm:pt modelId="{6F316326-F347-48E9-A8BF-48093D2E14E1}" type="pres">
      <dgm:prSet presAssocID="{46282416-C7CF-49B3-9B03-31E2A0C0488A}" presName="horzSpace2" presStyleCnt="0"/>
      <dgm:spPr/>
    </dgm:pt>
    <dgm:pt modelId="{7F6C591E-4E91-444E-A533-0F0BE1C9B301}" type="pres">
      <dgm:prSet presAssocID="{46282416-C7CF-49B3-9B03-31E2A0C0488A}" presName="tx2" presStyleLbl="revTx" presStyleIdx="3" presStyleCnt="5"/>
      <dgm:spPr/>
    </dgm:pt>
    <dgm:pt modelId="{AAEEE62C-9BC1-47D8-AED7-7C51DF05F672}" type="pres">
      <dgm:prSet presAssocID="{46282416-C7CF-49B3-9B03-31E2A0C0488A}" presName="vert2" presStyleCnt="0"/>
      <dgm:spPr/>
    </dgm:pt>
    <dgm:pt modelId="{C32CC57E-468C-40C7-8FB0-9CF920FCC3E1}" type="pres">
      <dgm:prSet presAssocID="{46282416-C7CF-49B3-9B03-31E2A0C0488A}" presName="thinLine2b" presStyleLbl="callout" presStyleIdx="2" presStyleCnt="4" custLinFactY="100000" custLinFactNeighborY="122756"/>
      <dgm:spPr>
        <a:ln w="38100" cmpd="sng">
          <a:solidFill>
            <a:schemeClr val="accent3"/>
          </a:solidFill>
        </a:ln>
      </dgm:spPr>
    </dgm:pt>
    <dgm:pt modelId="{879B8682-8EAF-49E7-BC7E-841DD7CB26C7}" type="pres">
      <dgm:prSet presAssocID="{46282416-C7CF-49B3-9B03-31E2A0C0488A}" presName="vertSpace2b" presStyleCnt="0"/>
      <dgm:spPr/>
    </dgm:pt>
    <dgm:pt modelId="{DE507A72-5582-49B9-AA62-DEE57976998D}" type="pres">
      <dgm:prSet presAssocID="{83D23EDF-7056-4682-8A11-72EDCA077D6D}" presName="horz2" presStyleCnt="0"/>
      <dgm:spPr/>
    </dgm:pt>
    <dgm:pt modelId="{8EDA6D2E-45B5-4DDA-A8BE-CAA853582949}" type="pres">
      <dgm:prSet presAssocID="{83D23EDF-7056-4682-8A11-72EDCA077D6D}" presName="horzSpace2" presStyleCnt="0"/>
      <dgm:spPr/>
    </dgm:pt>
    <dgm:pt modelId="{E6CE8C69-0152-4433-9A75-D472F590239B}" type="pres">
      <dgm:prSet presAssocID="{83D23EDF-7056-4682-8A11-72EDCA077D6D}" presName="tx2" presStyleLbl="revTx" presStyleIdx="4" presStyleCnt="5" custScaleY="75470" custLinFactNeighborX="-187" custLinFactNeighborY="16891"/>
      <dgm:spPr/>
    </dgm:pt>
    <dgm:pt modelId="{22972062-493B-43F6-8893-AC208459FA2F}" type="pres">
      <dgm:prSet presAssocID="{83D23EDF-7056-4682-8A11-72EDCA077D6D}" presName="vert2" presStyleCnt="0"/>
      <dgm:spPr/>
    </dgm:pt>
    <dgm:pt modelId="{83C932BB-927D-40E9-9418-C65E10D50397}" type="pres">
      <dgm:prSet presAssocID="{83D23EDF-7056-4682-8A11-72EDCA077D6D}" presName="thinLine2b" presStyleLbl="callout" presStyleIdx="3" presStyleCnt="4"/>
      <dgm:spPr>
        <a:ln w="38100" cmpd="sng">
          <a:solidFill>
            <a:schemeClr val="accent3"/>
          </a:solidFill>
        </a:ln>
      </dgm:spPr>
    </dgm:pt>
    <dgm:pt modelId="{F357C862-B386-4D60-A9E6-CFB36D3E7F90}" type="pres">
      <dgm:prSet presAssocID="{83D23EDF-7056-4682-8A11-72EDCA077D6D}" presName="vertSpace2b" presStyleCnt="0"/>
      <dgm:spPr/>
    </dgm:pt>
  </dgm:ptLst>
  <dgm:cxnLst>
    <dgm:cxn modelId="{A3563905-2C81-40BB-81E4-C8097A24E586}" srcId="{4378A85F-0E6D-4A47-8C60-3D7186B15E43}" destId="{46282416-C7CF-49B3-9B03-31E2A0C0488A}" srcOrd="2" destOrd="0" parTransId="{7A117131-307D-41BD-87DF-F24754655F3E}" sibTransId="{A1F1E3A5-98A4-4C6D-A017-862C31B57B77}"/>
    <dgm:cxn modelId="{997AAF17-45C3-461B-8808-1AE4A7D402AF}" srcId="{4378A85F-0E6D-4A47-8C60-3D7186B15E43}" destId="{83D23EDF-7056-4682-8A11-72EDCA077D6D}" srcOrd="3" destOrd="0" parTransId="{E7742BF1-37F8-4DFC-BF1A-8CD18F06A57F}" sibTransId="{C1015AA1-FB57-4506-B421-57E263B27255}"/>
    <dgm:cxn modelId="{31376127-ECE1-4536-9BBC-B98E643333C1}" type="presOf" srcId="{46282416-C7CF-49B3-9B03-31E2A0C0488A}" destId="{7F6C591E-4E91-444E-A533-0F0BE1C9B301}" srcOrd="0" destOrd="0" presId="urn:microsoft.com/office/officeart/2008/layout/LinedList"/>
    <dgm:cxn modelId="{B59D7D39-6753-4C92-A538-86A488625CA4}" type="presOf" srcId="{83D23EDF-7056-4682-8A11-72EDCA077D6D}" destId="{E6CE8C69-0152-4433-9A75-D472F590239B}" srcOrd="0" destOrd="0" presId="urn:microsoft.com/office/officeart/2008/layout/LinedList"/>
    <dgm:cxn modelId="{D5702967-3CAB-4D05-950B-41DA10A696EB}" type="presOf" srcId="{F1E52D73-EC48-43C5-AA87-9071925A8F71}" destId="{A9764881-DF23-479B-A9B3-DDC402FB2CF2}" srcOrd="0" destOrd="0" presId="urn:microsoft.com/office/officeart/2008/layout/LinedList"/>
    <dgm:cxn modelId="{C6F6BC68-264A-4AFC-8F83-13D72054FF97}" type="presOf" srcId="{09984EB1-F82E-417D-9DD4-39896499DA5B}" destId="{9D1A7C94-10C8-4C0D-8D7B-E737F4B30335}" srcOrd="0" destOrd="0" presId="urn:microsoft.com/office/officeart/2008/layout/LinedList"/>
    <dgm:cxn modelId="{0443EB6A-DD85-42E6-B3B8-890E6A53F631}" srcId="{4378A85F-0E6D-4A47-8C60-3D7186B15E43}" destId="{436ECFD5-814E-4515-85E7-6A9A0BF42606}" srcOrd="0" destOrd="0" parTransId="{AA1CB357-C248-45C1-8560-DD81E8FA584A}" sibTransId="{BCEA04B9-928B-471D-9D4F-909A2580E279}"/>
    <dgm:cxn modelId="{66E57479-B7C9-4AA5-8FB7-36BEAEC145EA}" type="presOf" srcId="{436ECFD5-814E-4515-85E7-6A9A0BF42606}" destId="{5178B19E-100A-4446-9ED9-6593B414CDDC}" srcOrd="0" destOrd="0" presId="urn:microsoft.com/office/officeart/2008/layout/LinedList"/>
    <dgm:cxn modelId="{4B15F592-8729-48D4-85F2-3F6FC46716FD}" srcId="{09984EB1-F82E-417D-9DD4-39896499DA5B}" destId="{4378A85F-0E6D-4A47-8C60-3D7186B15E43}" srcOrd="0" destOrd="0" parTransId="{398C2557-B9AA-4D62-AF48-3DD4CC1E0006}" sibTransId="{3B8497B7-448F-4F22-A314-1FB5906289B5}"/>
    <dgm:cxn modelId="{15B833AA-0270-48E4-86BB-20DC9C08F440}" type="presOf" srcId="{4378A85F-0E6D-4A47-8C60-3D7186B15E43}" destId="{A1CDABBE-0481-46B3-ACF0-D3CBF3234D68}" srcOrd="0" destOrd="0" presId="urn:microsoft.com/office/officeart/2008/layout/LinedList"/>
    <dgm:cxn modelId="{6F51DEEA-D638-4C57-8B25-70876B736632}" srcId="{4378A85F-0E6D-4A47-8C60-3D7186B15E43}" destId="{F1E52D73-EC48-43C5-AA87-9071925A8F71}" srcOrd="1" destOrd="0" parTransId="{0020A455-0B95-4763-9949-BF85D3027671}" sibTransId="{CBFC0E4B-D0C1-4ECE-9AB9-625897C3CFE4}"/>
    <dgm:cxn modelId="{2F9D5EE1-00D6-4A76-8890-E0CA3A1BBADF}" type="presParOf" srcId="{9D1A7C94-10C8-4C0D-8D7B-E737F4B30335}" destId="{55065C4E-3608-4911-9ECF-F3941AEC654A}" srcOrd="0" destOrd="0" presId="urn:microsoft.com/office/officeart/2008/layout/LinedList"/>
    <dgm:cxn modelId="{64E9F4D6-5967-4381-88B7-45F5D806D3F3}" type="presParOf" srcId="{9D1A7C94-10C8-4C0D-8D7B-E737F4B30335}" destId="{FC625E07-FAA3-44F9-84E2-A9FCC8FE11C6}" srcOrd="1" destOrd="0" presId="urn:microsoft.com/office/officeart/2008/layout/LinedList"/>
    <dgm:cxn modelId="{A39B94AA-7D0F-4535-A4D7-55A110B29528}" type="presParOf" srcId="{FC625E07-FAA3-44F9-84E2-A9FCC8FE11C6}" destId="{A1CDABBE-0481-46B3-ACF0-D3CBF3234D68}" srcOrd="0" destOrd="0" presId="urn:microsoft.com/office/officeart/2008/layout/LinedList"/>
    <dgm:cxn modelId="{1B8C8E06-B5DB-4062-B1CA-D8E98EC4D122}" type="presParOf" srcId="{FC625E07-FAA3-44F9-84E2-A9FCC8FE11C6}" destId="{C1723043-42EF-443A-AF1D-376F1244E8F4}" srcOrd="1" destOrd="0" presId="urn:microsoft.com/office/officeart/2008/layout/LinedList"/>
    <dgm:cxn modelId="{490F983B-3125-424C-9F85-6E320F12EDC9}" type="presParOf" srcId="{C1723043-42EF-443A-AF1D-376F1244E8F4}" destId="{F5A89CC8-002C-4A99-BDB0-6294760CCB6F}" srcOrd="0" destOrd="0" presId="urn:microsoft.com/office/officeart/2008/layout/LinedList"/>
    <dgm:cxn modelId="{72727F21-D19D-416D-BA01-B6426BA5C579}" type="presParOf" srcId="{C1723043-42EF-443A-AF1D-376F1244E8F4}" destId="{872E9D9E-583D-4E2D-BCC0-69A99441F2DB}" srcOrd="1" destOrd="0" presId="urn:microsoft.com/office/officeart/2008/layout/LinedList"/>
    <dgm:cxn modelId="{C91E4631-E8A3-4D5B-90A1-6282AA230511}" type="presParOf" srcId="{872E9D9E-583D-4E2D-BCC0-69A99441F2DB}" destId="{F3623490-61DB-448E-BF86-84D5CA5CD96B}" srcOrd="0" destOrd="0" presId="urn:microsoft.com/office/officeart/2008/layout/LinedList"/>
    <dgm:cxn modelId="{6D55D6F4-3966-404E-AFC2-7233C03B87D4}" type="presParOf" srcId="{872E9D9E-583D-4E2D-BCC0-69A99441F2DB}" destId="{5178B19E-100A-4446-9ED9-6593B414CDDC}" srcOrd="1" destOrd="0" presId="urn:microsoft.com/office/officeart/2008/layout/LinedList"/>
    <dgm:cxn modelId="{B3E617D8-B833-46CB-927C-00377904C52F}" type="presParOf" srcId="{872E9D9E-583D-4E2D-BCC0-69A99441F2DB}" destId="{2D561275-9ECA-4B62-ABD4-E368F4565EB1}" srcOrd="2" destOrd="0" presId="urn:microsoft.com/office/officeart/2008/layout/LinedList"/>
    <dgm:cxn modelId="{2EB76719-B4EF-43E1-8022-448F804C5012}" type="presParOf" srcId="{C1723043-42EF-443A-AF1D-376F1244E8F4}" destId="{9B314026-CB09-42A1-B74E-69AFD824DCAE}" srcOrd="2" destOrd="0" presId="urn:microsoft.com/office/officeart/2008/layout/LinedList"/>
    <dgm:cxn modelId="{0D63E1EA-9D4C-4264-938E-35DD76A105D7}" type="presParOf" srcId="{C1723043-42EF-443A-AF1D-376F1244E8F4}" destId="{5DD38CE4-49A0-4C9E-8349-478D4FE744C0}" srcOrd="3" destOrd="0" presId="urn:microsoft.com/office/officeart/2008/layout/LinedList"/>
    <dgm:cxn modelId="{6AE6FE66-1F49-47F2-A7A1-BFEAD6B26151}" type="presParOf" srcId="{C1723043-42EF-443A-AF1D-376F1244E8F4}" destId="{921976A4-A2B7-4E0A-92CA-35A0C31D9334}" srcOrd="4" destOrd="0" presId="urn:microsoft.com/office/officeart/2008/layout/LinedList"/>
    <dgm:cxn modelId="{95919D45-3B4D-4EE8-9C45-599AF08C30F4}" type="presParOf" srcId="{921976A4-A2B7-4E0A-92CA-35A0C31D9334}" destId="{AA3858CB-F07B-4F12-97C6-627011B3D153}" srcOrd="0" destOrd="0" presId="urn:microsoft.com/office/officeart/2008/layout/LinedList"/>
    <dgm:cxn modelId="{AB4C12C4-CE95-45F5-9F89-2CB8DEBC7A85}" type="presParOf" srcId="{921976A4-A2B7-4E0A-92CA-35A0C31D9334}" destId="{A9764881-DF23-479B-A9B3-DDC402FB2CF2}" srcOrd="1" destOrd="0" presId="urn:microsoft.com/office/officeart/2008/layout/LinedList"/>
    <dgm:cxn modelId="{196DB127-E3DC-481D-B1D0-653CE3886E56}" type="presParOf" srcId="{921976A4-A2B7-4E0A-92CA-35A0C31D9334}" destId="{DC5C500F-40BD-4F5C-8A20-3B89E3C22238}" srcOrd="2" destOrd="0" presId="urn:microsoft.com/office/officeart/2008/layout/LinedList"/>
    <dgm:cxn modelId="{8A845710-7A0F-456C-BB25-571EC8DFCC6A}" type="presParOf" srcId="{C1723043-42EF-443A-AF1D-376F1244E8F4}" destId="{8D660D62-A3F8-4E3C-A58E-73D3B47A99F6}" srcOrd="5" destOrd="0" presId="urn:microsoft.com/office/officeart/2008/layout/LinedList"/>
    <dgm:cxn modelId="{02BB1B99-0A6A-4CFF-B9E5-C828CBC6F7F4}" type="presParOf" srcId="{C1723043-42EF-443A-AF1D-376F1244E8F4}" destId="{6389F342-708F-4C46-9E62-812320B01486}" srcOrd="6" destOrd="0" presId="urn:microsoft.com/office/officeart/2008/layout/LinedList"/>
    <dgm:cxn modelId="{152F15D8-9AEC-412C-A1F5-43FFE10977F7}" type="presParOf" srcId="{C1723043-42EF-443A-AF1D-376F1244E8F4}" destId="{BEDD0543-C65E-4189-9B75-12E5814BC37F}" srcOrd="7" destOrd="0" presId="urn:microsoft.com/office/officeart/2008/layout/LinedList"/>
    <dgm:cxn modelId="{60964FB5-9511-4327-BB39-987A235CAA8C}" type="presParOf" srcId="{BEDD0543-C65E-4189-9B75-12E5814BC37F}" destId="{6F316326-F347-48E9-A8BF-48093D2E14E1}" srcOrd="0" destOrd="0" presId="urn:microsoft.com/office/officeart/2008/layout/LinedList"/>
    <dgm:cxn modelId="{64B53D11-F423-4797-87A0-3F4A69F4A88B}" type="presParOf" srcId="{BEDD0543-C65E-4189-9B75-12E5814BC37F}" destId="{7F6C591E-4E91-444E-A533-0F0BE1C9B301}" srcOrd="1" destOrd="0" presId="urn:microsoft.com/office/officeart/2008/layout/LinedList"/>
    <dgm:cxn modelId="{25680C81-04D9-4A26-85BF-8C3DB11318C1}" type="presParOf" srcId="{BEDD0543-C65E-4189-9B75-12E5814BC37F}" destId="{AAEEE62C-9BC1-47D8-AED7-7C51DF05F672}" srcOrd="2" destOrd="0" presId="urn:microsoft.com/office/officeart/2008/layout/LinedList"/>
    <dgm:cxn modelId="{21686E8F-673D-445A-B700-B076A471E422}" type="presParOf" srcId="{C1723043-42EF-443A-AF1D-376F1244E8F4}" destId="{C32CC57E-468C-40C7-8FB0-9CF920FCC3E1}" srcOrd="8" destOrd="0" presId="urn:microsoft.com/office/officeart/2008/layout/LinedList"/>
    <dgm:cxn modelId="{B940FE7F-1938-4E51-B282-343A8AB717F4}" type="presParOf" srcId="{C1723043-42EF-443A-AF1D-376F1244E8F4}" destId="{879B8682-8EAF-49E7-BC7E-841DD7CB26C7}" srcOrd="9" destOrd="0" presId="urn:microsoft.com/office/officeart/2008/layout/LinedList"/>
    <dgm:cxn modelId="{71947E82-A293-40C2-92DE-3DA6C84F7340}" type="presParOf" srcId="{C1723043-42EF-443A-AF1D-376F1244E8F4}" destId="{DE507A72-5582-49B9-AA62-DEE57976998D}" srcOrd="10" destOrd="0" presId="urn:microsoft.com/office/officeart/2008/layout/LinedList"/>
    <dgm:cxn modelId="{1A2B97FA-EEEC-4D16-99BD-1738E0095514}" type="presParOf" srcId="{DE507A72-5582-49B9-AA62-DEE57976998D}" destId="{8EDA6D2E-45B5-4DDA-A8BE-CAA853582949}" srcOrd="0" destOrd="0" presId="urn:microsoft.com/office/officeart/2008/layout/LinedList"/>
    <dgm:cxn modelId="{D7C20384-67FF-4F65-BDC9-4C117A39E43A}" type="presParOf" srcId="{DE507A72-5582-49B9-AA62-DEE57976998D}" destId="{E6CE8C69-0152-4433-9A75-D472F590239B}" srcOrd="1" destOrd="0" presId="urn:microsoft.com/office/officeart/2008/layout/LinedList"/>
    <dgm:cxn modelId="{342FD7DD-C190-43F7-B07A-E8EF57F71D6E}" type="presParOf" srcId="{DE507A72-5582-49B9-AA62-DEE57976998D}" destId="{22972062-493B-43F6-8893-AC208459FA2F}" srcOrd="2" destOrd="0" presId="urn:microsoft.com/office/officeart/2008/layout/LinedList"/>
    <dgm:cxn modelId="{AE650C5F-0DBC-43BF-B72D-DA9A501031FF}" type="presParOf" srcId="{C1723043-42EF-443A-AF1D-376F1244E8F4}" destId="{83C932BB-927D-40E9-9418-C65E10D50397}" srcOrd="11" destOrd="0" presId="urn:microsoft.com/office/officeart/2008/layout/LinedList"/>
    <dgm:cxn modelId="{90594396-20E3-4434-A803-76A129B90DEF}" type="presParOf" srcId="{C1723043-42EF-443A-AF1D-376F1244E8F4}" destId="{F357C862-B386-4D60-A9E6-CFB36D3E7F9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3FFA2A7-68F8-4B4D-98A3-97F00864C54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E09142DC-2166-4517-8E4A-A01A1D8C4916}">
      <dgm:prSet phldrT="[Text]" custT="1"/>
      <dgm:spPr>
        <a:ln cmpd="sng">
          <a:solidFill>
            <a:srgbClr val="005EAD"/>
          </a:solidFill>
        </a:ln>
      </dgm:spPr>
      <dgm:t>
        <a:bodyPr/>
        <a:lstStyle/>
        <a:p>
          <a:r>
            <a:rPr lang="en-US" sz="2400" dirty="0"/>
            <a:t>Healthcare pension for known costs</a:t>
          </a:r>
        </a:p>
      </dgm:t>
    </dgm:pt>
    <dgm:pt modelId="{9D6AC832-CA58-4459-8C37-EA20414E7C92}" type="parTrans" cxnId="{E5EE8233-63BD-4891-A7A5-199F0FA984E2}">
      <dgm:prSet/>
      <dgm:spPr/>
      <dgm:t>
        <a:bodyPr/>
        <a:lstStyle/>
        <a:p>
          <a:endParaRPr lang="en-US" sz="2400"/>
        </a:p>
      </dgm:t>
    </dgm:pt>
    <dgm:pt modelId="{9015D80B-55EA-48F7-809A-B43A1D35FB4C}" type="sibTrans" cxnId="{E5EE8233-63BD-4891-A7A5-199F0FA984E2}">
      <dgm:prSet/>
      <dgm:spPr/>
      <dgm:t>
        <a:bodyPr/>
        <a:lstStyle/>
        <a:p>
          <a:endParaRPr lang="en-US" sz="2400"/>
        </a:p>
      </dgm:t>
    </dgm:pt>
    <dgm:pt modelId="{6D6F6B77-C13B-4E5B-8B8F-62863B6C67F3}">
      <dgm:prSet phldrT="[Text]" custT="1"/>
      <dgm:spPr>
        <a:ln cmpd="sng">
          <a:solidFill>
            <a:srgbClr val="005EAD"/>
          </a:solidFill>
        </a:ln>
      </dgm:spPr>
      <dgm:t>
        <a:bodyPr/>
        <a:lstStyle/>
        <a:p>
          <a:r>
            <a:rPr lang="en-US" sz="2400" dirty="0"/>
            <a:t>Plan for long-term care</a:t>
          </a:r>
        </a:p>
      </dgm:t>
    </dgm:pt>
    <dgm:pt modelId="{3283AB68-4F16-4BAA-B04F-18DC33DBDFD4}" type="parTrans" cxnId="{4DC25E3D-FA06-4AF4-ACF2-3A028877FD0D}">
      <dgm:prSet/>
      <dgm:spPr/>
      <dgm:t>
        <a:bodyPr/>
        <a:lstStyle/>
        <a:p>
          <a:endParaRPr lang="en-US" sz="2400"/>
        </a:p>
      </dgm:t>
    </dgm:pt>
    <dgm:pt modelId="{595B674D-2163-4312-852D-679C7C757F72}" type="sibTrans" cxnId="{4DC25E3D-FA06-4AF4-ACF2-3A028877FD0D}">
      <dgm:prSet/>
      <dgm:spPr/>
      <dgm:t>
        <a:bodyPr/>
        <a:lstStyle/>
        <a:p>
          <a:endParaRPr lang="en-US" sz="2400"/>
        </a:p>
      </dgm:t>
    </dgm:pt>
    <dgm:pt modelId="{0EB1FFC7-35B1-4030-8DC9-ADD8DF3EE276}">
      <dgm:prSet phldrT="[Text]" custT="1"/>
      <dgm:spPr>
        <a:ln cmpd="sng">
          <a:solidFill>
            <a:srgbClr val="005EAD"/>
          </a:solidFill>
        </a:ln>
      </dgm:spPr>
      <dgm:t>
        <a:bodyPr/>
        <a:lstStyle/>
        <a:p>
          <a:r>
            <a:rPr lang="en-US" sz="2400" dirty="0"/>
            <a:t>Annual open enrollment</a:t>
          </a:r>
        </a:p>
      </dgm:t>
    </dgm:pt>
    <dgm:pt modelId="{6A7C9AA4-5263-4812-B787-A6FD8B97E953}" type="parTrans" cxnId="{1B54526D-953A-44C1-AAD5-39198BF61750}">
      <dgm:prSet/>
      <dgm:spPr/>
      <dgm:t>
        <a:bodyPr/>
        <a:lstStyle/>
        <a:p>
          <a:endParaRPr lang="en-US" sz="2400"/>
        </a:p>
      </dgm:t>
    </dgm:pt>
    <dgm:pt modelId="{DC5D1C1F-D32D-47F7-899C-96914580B36B}" type="sibTrans" cxnId="{1B54526D-953A-44C1-AAD5-39198BF61750}">
      <dgm:prSet/>
      <dgm:spPr/>
      <dgm:t>
        <a:bodyPr/>
        <a:lstStyle/>
        <a:p>
          <a:endParaRPr lang="en-US" sz="2400"/>
        </a:p>
      </dgm:t>
    </dgm:pt>
    <dgm:pt modelId="{B23E665F-0310-443B-9E9B-DF02D831609A}">
      <dgm:prSet custT="1"/>
      <dgm:spPr>
        <a:solidFill>
          <a:prstClr val="white">
            <a:hueOff val="0"/>
            <a:satOff val="0"/>
            <a:lumOff val="0"/>
            <a:alphaOff val="0"/>
          </a:prstClr>
        </a:solidFill>
        <a:ln w="48000" cap="flat" cmpd="sng" algn="ctr">
          <a:solidFill>
            <a:srgbClr val="005EAD"/>
          </a:solidFill>
          <a:prstDash val="solid"/>
        </a:ln>
        <a:effectLst/>
      </dgm:spPr>
      <dgm:t>
        <a:bodyPr spcFirstLastPara="0" vert="horz" wrap="square" lIns="161290" tIns="0" rIns="161290" bIns="0" numCol="1" spcCol="1270" anchor="ctr" anchorCtr="0"/>
        <a:lstStyle/>
        <a:p>
          <a:pPr marL="0" lvl="0" indent="0" algn="l" defTabSz="933450">
            <a:lnSpc>
              <a:spcPct val="90000"/>
            </a:lnSpc>
            <a:spcBef>
              <a:spcPct val="0"/>
            </a:spcBef>
            <a:spcAft>
              <a:spcPct val="35000"/>
            </a:spcAft>
            <a:buNone/>
          </a:pPr>
          <a:r>
            <a:rPr lang="en-US" sz="2400" kern="1200" dirty="0">
              <a:solidFill>
                <a:prstClr val="black">
                  <a:hueOff val="0"/>
                  <a:satOff val="0"/>
                  <a:lumOff val="0"/>
                  <a:alphaOff val="0"/>
                </a:prstClr>
              </a:solidFill>
              <a:latin typeface="Calibri"/>
              <a:ea typeface="+mn-ea"/>
              <a:cs typeface="+mn-cs"/>
            </a:rPr>
            <a:t>Managing MAGI</a:t>
          </a:r>
        </a:p>
      </dgm:t>
    </dgm:pt>
    <dgm:pt modelId="{675A65F7-1CB3-449C-A89E-979547F93F0F}" type="parTrans" cxnId="{ABC2E01D-A2CF-4715-B3E6-3038DBFFE13D}">
      <dgm:prSet/>
      <dgm:spPr/>
      <dgm:t>
        <a:bodyPr/>
        <a:lstStyle/>
        <a:p>
          <a:endParaRPr lang="en-US" sz="2400"/>
        </a:p>
      </dgm:t>
    </dgm:pt>
    <dgm:pt modelId="{4EB6F64E-716E-461C-BC27-E7F617757B96}" type="sibTrans" cxnId="{ABC2E01D-A2CF-4715-B3E6-3038DBFFE13D}">
      <dgm:prSet/>
      <dgm:spPr/>
      <dgm:t>
        <a:bodyPr/>
        <a:lstStyle/>
        <a:p>
          <a:endParaRPr lang="en-US" sz="2400"/>
        </a:p>
      </dgm:t>
    </dgm:pt>
    <dgm:pt modelId="{046CB0B9-2D4B-44D1-9768-16BCA4EB2812}" type="pres">
      <dgm:prSet presAssocID="{43FFA2A7-68F8-4B4D-98A3-97F00864C548}" presName="linear" presStyleCnt="0">
        <dgm:presLayoutVars>
          <dgm:dir/>
          <dgm:animLvl val="lvl"/>
          <dgm:resizeHandles val="exact"/>
        </dgm:presLayoutVars>
      </dgm:prSet>
      <dgm:spPr/>
    </dgm:pt>
    <dgm:pt modelId="{DB12B323-D41B-4F87-9EAE-1FB0A080F820}" type="pres">
      <dgm:prSet presAssocID="{E09142DC-2166-4517-8E4A-A01A1D8C4916}" presName="parentLin" presStyleCnt="0"/>
      <dgm:spPr/>
    </dgm:pt>
    <dgm:pt modelId="{2152CC1F-4C41-4541-B65E-7BD2AE252AED}" type="pres">
      <dgm:prSet presAssocID="{E09142DC-2166-4517-8E4A-A01A1D8C4916}" presName="parentLeftMargin" presStyleLbl="node1" presStyleIdx="0" presStyleCnt="4"/>
      <dgm:spPr/>
    </dgm:pt>
    <dgm:pt modelId="{6F25EA4A-55B8-43C6-8124-578271B2DA70}" type="pres">
      <dgm:prSet presAssocID="{E09142DC-2166-4517-8E4A-A01A1D8C4916}" presName="parentText" presStyleLbl="node1" presStyleIdx="0" presStyleCnt="4" custScaleX="121000" custScaleY="121000">
        <dgm:presLayoutVars>
          <dgm:chMax val="0"/>
          <dgm:bulletEnabled val="1"/>
        </dgm:presLayoutVars>
      </dgm:prSet>
      <dgm:spPr/>
    </dgm:pt>
    <dgm:pt modelId="{217CA306-F8EB-46CA-8566-DE2166F5BBCB}" type="pres">
      <dgm:prSet presAssocID="{E09142DC-2166-4517-8E4A-A01A1D8C4916}" presName="negativeSpace" presStyleCnt="0"/>
      <dgm:spPr/>
    </dgm:pt>
    <dgm:pt modelId="{5A39B195-6A86-4B35-BB6B-8141BC9C321F}" type="pres">
      <dgm:prSet presAssocID="{E09142DC-2166-4517-8E4A-A01A1D8C4916}" presName="childText" presStyleLbl="conFgAcc1" presStyleIdx="0" presStyleCnt="4">
        <dgm:presLayoutVars>
          <dgm:bulletEnabled val="1"/>
        </dgm:presLayoutVars>
      </dgm:prSet>
      <dgm:spPr>
        <a:solidFill>
          <a:srgbClr val="005EAD">
            <a:alpha val="90000"/>
          </a:srgbClr>
        </a:solidFill>
        <a:ln>
          <a:solidFill>
            <a:srgbClr val="005EAD"/>
          </a:solidFill>
        </a:ln>
      </dgm:spPr>
    </dgm:pt>
    <dgm:pt modelId="{E1264B6E-C866-4938-A697-C3EB4DF189EB}" type="pres">
      <dgm:prSet presAssocID="{9015D80B-55EA-48F7-809A-B43A1D35FB4C}" presName="spaceBetweenRectangles" presStyleCnt="0"/>
      <dgm:spPr/>
    </dgm:pt>
    <dgm:pt modelId="{7C8DE014-235C-4D0F-BAD6-20837FAF1F6D}" type="pres">
      <dgm:prSet presAssocID="{6D6F6B77-C13B-4E5B-8B8F-62863B6C67F3}" presName="parentLin" presStyleCnt="0"/>
      <dgm:spPr/>
    </dgm:pt>
    <dgm:pt modelId="{09E69BE5-19ED-4AFE-A60C-DC89ABF095EC}" type="pres">
      <dgm:prSet presAssocID="{6D6F6B77-C13B-4E5B-8B8F-62863B6C67F3}" presName="parentLeftMargin" presStyleLbl="node1" presStyleIdx="0" presStyleCnt="4"/>
      <dgm:spPr/>
    </dgm:pt>
    <dgm:pt modelId="{4C8A03EE-2583-4B8E-A8F3-3CF4349C0592}" type="pres">
      <dgm:prSet presAssocID="{6D6F6B77-C13B-4E5B-8B8F-62863B6C67F3}" presName="parentText" presStyleLbl="node1" presStyleIdx="1" presStyleCnt="4" custScaleX="121000" custScaleY="121000">
        <dgm:presLayoutVars>
          <dgm:chMax val="0"/>
          <dgm:bulletEnabled val="1"/>
        </dgm:presLayoutVars>
      </dgm:prSet>
      <dgm:spPr/>
    </dgm:pt>
    <dgm:pt modelId="{A8192D03-0A19-4A85-8DBE-498ED6F5F297}" type="pres">
      <dgm:prSet presAssocID="{6D6F6B77-C13B-4E5B-8B8F-62863B6C67F3}" presName="negativeSpace" presStyleCnt="0"/>
      <dgm:spPr/>
    </dgm:pt>
    <dgm:pt modelId="{88B444DF-A3FF-4966-A8B0-B5BFAD63B566}" type="pres">
      <dgm:prSet presAssocID="{6D6F6B77-C13B-4E5B-8B8F-62863B6C67F3}" presName="childText" presStyleLbl="conFgAcc1" presStyleIdx="1" presStyleCnt="4">
        <dgm:presLayoutVars>
          <dgm:bulletEnabled val="1"/>
        </dgm:presLayoutVars>
      </dgm:prSet>
      <dgm:spPr>
        <a:solidFill>
          <a:srgbClr val="B0D23F">
            <a:alpha val="90000"/>
          </a:srgbClr>
        </a:solidFill>
        <a:ln>
          <a:noFill/>
        </a:ln>
      </dgm:spPr>
    </dgm:pt>
    <dgm:pt modelId="{0D2B1BB1-AFAA-434A-BE50-4EA21B2F54BC}" type="pres">
      <dgm:prSet presAssocID="{595B674D-2163-4312-852D-679C7C757F72}" presName="spaceBetweenRectangles" presStyleCnt="0"/>
      <dgm:spPr/>
    </dgm:pt>
    <dgm:pt modelId="{D0B1BA81-18B1-494D-8A24-3A81A19CC6E8}" type="pres">
      <dgm:prSet presAssocID="{0EB1FFC7-35B1-4030-8DC9-ADD8DF3EE276}" presName="parentLin" presStyleCnt="0"/>
      <dgm:spPr/>
    </dgm:pt>
    <dgm:pt modelId="{E47DA7BF-A7D6-43EB-951B-0F58DC002C30}" type="pres">
      <dgm:prSet presAssocID="{0EB1FFC7-35B1-4030-8DC9-ADD8DF3EE276}" presName="parentLeftMargin" presStyleLbl="node1" presStyleIdx="1" presStyleCnt="4"/>
      <dgm:spPr/>
    </dgm:pt>
    <dgm:pt modelId="{69A05E23-A943-4B90-A7FA-16BAAC07BDCD}" type="pres">
      <dgm:prSet presAssocID="{0EB1FFC7-35B1-4030-8DC9-ADD8DF3EE276}" presName="parentText" presStyleLbl="node1" presStyleIdx="2" presStyleCnt="4" custScaleX="121000" custScaleY="121000">
        <dgm:presLayoutVars>
          <dgm:chMax val="0"/>
          <dgm:bulletEnabled val="1"/>
        </dgm:presLayoutVars>
      </dgm:prSet>
      <dgm:spPr/>
    </dgm:pt>
    <dgm:pt modelId="{0834F171-CB39-44FE-BA0F-20ED423F65AA}" type="pres">
      <dgm:prSet presAssocID="{0EB1FFC7-35B1-4030-8DC9-ADD8DF3EE276}" presName="negativeSpace" presStyleCnt="0"/>
      <dgm:spPr/>
    </dgm:pt>
    <dgm:pt modelId="{B84DD905-2E23-4956-83D8-2F6F5660D072}" type="pres">
      <dgm:prSet presAssocID="{0EB1FFC7-35B1-4030-8DC9-ADD8DF3EE276}" presName="childText" presStyleLbl="conFgAcc1" presStyleIdx="2" presStyleCnt="4">
        <dgm:presLayoutVars>
          <dgm:bulletEnabled val="1"/>
        </dgm:presLayoutVars>
      </dgm:prSet>
      <dgm:spPr>
        <a:solidFill>
          <a:srgbClr val="005EAD">
            <a:alpha val="90000"/>
          </a:srgbClr>
        </a:solidFill>
        <a:ln>
          <a:solidFill>
            <a:srgbClr val="005EAD"/>
          </a:solidFill>
        </a:ln>
      </dgm:spPr>
    </dgm:pt>
    <dgm:pt modelId="{6F1189C7-AFCA-45B6-A8EE-AC813007A6FE}" type="pres">
      <dgm:prSet presAssocID="{DC5D1C1F-D32D-47F7-899C-96914580B36B}" presName="spaceBetweenRectangles" presStyleCnt="0"/>
      <dgm:spPr/>
    </dgm:pt>
    <dgm:pt modelId="{7C6DECC3-F152-4D7C-8C4B-0BFDABFE30BF}" type="pres">
      <dgm:prSet presAssocID="{B23E665F-0310-443B-9E9B-DF02D831609A}" presName="parentLin" presStyleCnt="0"/>
      <dgm:spPr/>
    </dgm:pt>
    <dgm:pt modelId="{9A90B59B-E604-46D2-B506-46712EC5C6F6}" type="pres">
      <dgm:prSet presAssocID="{B23E665F-0310-443B-9E9B-DF02D831609A}" presName="parentLeftMargin" presStyleLbl="node1" presStyleIdx="2" presStyleCnt="4"/>
      <dgm:spPr/>
    </dgm:pt>
    <dgm:pt modelId="{578D7976-E955-4145-A57B-454824329B22}" type="pres">
      <dgm:prSet presAssocID="{B23E665F-0310-443B-9E9B-DF02D831609A}" presName="parentText" presStyleLbl="node1" presStyleIdx="3" presStyleCnt="4" custScaleX="121000" custScaleY="121000">
        <dgm:presLayoutVars>
          <dgm:chMax val="0"/>
          <dgm:bulletEnabled val="1"/>
        </dgm:presLayoutVars>
      </dgm:prSet>
      <dgm:spPr>
        <a:xfrm>
          <a:off x="304800" y="3041260"/>
          <a:ext cx="4267200" cy="619920"/>
        </a:xfrm>
        <a:prstGeom prst="roundRect">
          <a:avLst/>
        </a:prstGeom>
      </dgm:spPr>
    </dgm:pt>
    <dgm:pt modelId="{59DB4E0D-1F32-4E43-BAD4-A671428B0BB3}" type="pres">
      <dgm:prSet presAssocID="{B23E665F-0310-443B-9E9B-DF02D831609A}" presName="negativeSpace" presStyleCnt="0"/>
      <dgm:spPr/>
    </dgm:pt>
    <dgm:pt modelId="{5AEF0465-4B74-49EE-9AED-7A94529A6DD2}" type="pres">
      <dgm:prSet presAssocID="{B23E665F-0310-443B-9E9B-DF02D831609A}" presName="childText" presStyleLbl="conFgAcc1" presStyleIdx="3" presStyleCnt="4">
        <dgm:presLayoutVars>
          <dgm:bulletEnabled val="1"/>
        </dgm:presLayoutVars>
      </dgm:prSet>
      <dgm:spPr>
        <a:xfrm>
          <a:off x="0" y="3351220"/>
          <a:ext cx="6096000" cy="529200"/>
        </a:xfrm>
        <a:prstGeom prst="rect">
          <a:avLst/>
        </a:prstGeom>
        <a:solidFill>
          <a:srgbClr val="B0D23F">
            <a:alpha val="90000"/>
          </a:srgbClr>
        </a:solidFill>
        <a:ln w="48000" cap="flat" cmpd="thickThin" algn="ctr">
          <a:noFill/>
          <a:prstDash val="solid"/>
        </a:ln>
        <a:effectLst/>
      </dgm:spPr>
    </dgm:pt>
  </dgm:ptLst>
  <dgm:cxnLst>
    <dgm:cxn modelId="{0B4FCD0B-6EAD-47A1-9FAF-00C066E09EB7}" type="presOf" srcId="{E09142DC-2166-4517-8E4A-A01A1D8C4916}" destId="{6F25EA4A-55B8-43C6-8124-578271B2DA70}" srcOrd="1" destOrd="0" presId="urn:microsoft.com/office/officeart/2005/8/layout/list1"/>
    <dgm:cxn modelId="{4BDEAA17-D656-4817-A8C7-168E9D2344F5}" type="presOf" srcId="{6D6F6B77-C13B-4E5B-8B8F-62863B6C67F3}" destId="{4C8A03EE-2583-4B8E-A8F3-3CF4349C0592}" srcOrd="1" destOrd="0" presId="urn:microsoft.com/office/officeart/2005/8/layout/list1"/>
    <dgm:cxn modelId="{ABC2E01D-A2CF-4715-B3E6-3038DBFFE13D}" srcId="{43FFA2A7-68F8-4B4D-98A3-97F00864C548}" destId="{B23E665F-0310-443B-9E9B-DF02D831609A}" srcOrd="3" destOrd="0" parTransId="{675A65F7-1CB3-449C-A89E-979547F93F0F}" sibTransId="{4EB6F64E-716E-461C-BC27-E7F617757B96}"/>
    <dgm:cxn modelId="{E5EE8233-63BD-4891-A7A5-199F0FA984E2}" srcId="{43FFA2A7-68F8-4B4D-98A3-97F00864C548}" destId="{E09142DC-2166-4517-8E4A-A01A1D8C4916}" srcOrd="0" destOrd="0" parTransId="{9D6AC832-CA58-4459-8C37-EA20414E7C92}" sibTransId="{9015D80B-55EA-48F7-809A-B43A1D35FB4C}"/>
    <dgm:cxn modelId="{B9C06637-05CA-40F5-A9CC-CCC1043BF2BD}" type="presOf" srcId="{B23E665F-0310-443B-9E9B-DF02D831609A}" destId="{9A90B59B-E604-46D2-B506-46712EC5C6F6}" srcOrd="0" destOrd="0" presId="urn:microsoft.com/office/officeart/2005/8/layout/list1"/>
    <dgm:cxn modelId="{C824C83B-5545-4252-9FA6-E062F269308D}" type="presOf" srcId="{B23E665F-0310-443B-9E9B-DF02D831609A}" destId="{578D7976-E955-4145-A57B-454824329B22}" srcOrd="1" destOrd="0" presId="urn:microsoft.com/office/officeart/2005/8/layout/list1"/>
    <dgm:cxn modelId="{4DC25E3D-FA06-4AF4-ACF2-3A028877FD0D}" srcId="{43FFA2A7-68F8-4B4D-98A3-97F00864C548}" destId="{6D6F6B77-C13B-4E5B-8B8F-62863B6C67F3}" srcOrd="1" destOrd="0" parTransId="{3283AB68-4F16-4BAA-B04F-18DC33DBDFD4}" sibTransId="{595B674D-2163-4312-852D-679C7C757F72}"/>
    <dgm:cxn modelId="{1B39975B-DCA2-4E74-92E6-72F34A8B9F65}" type="presOf" srcId="{0EB1FFC7-35B1-4030-8DC9-ADD8DF3EE276}" destId="{E47DA7BF-A7D6-43EB-951B-0F58DC002C30}" srcOrd="0" destOrd="0" presId="urn:microsoft.com/office/officeart/2005/8/layout/list1"/>
    <dgm:cxn modelId="{A73FF56A-9FBE-4832-92A1-0E63831C501D}" type="presOf" srcId="{43FFA2A7-68F8-4B4D-98A3-97F00864C548}" destId="{046CB0B9-2D4B-44D1-9768-16BCA4EB2812}" srcOrd="0" destOrd="0" presId="urn:microsoft.com/office/officeart/2005/8/layout/list1"/>
    <dgm:cxn modelId="{1B54526D-953A-44C1-AAD5-39198BF61750}" srcId="{43FFA2A7-68F8-4B4D-98A3-97F00864C548}" destId="{0EB1FFC7-35B1-4030-8DC9-ADD8DF3EE276}" srcOrd="2" destOrd="0" parTransId="{6A7C9AA4-5263-4812-B787-A6FD8B97E953}" sibTransId="{DC5D1C1F-D32D-47F7-899C-96914580B36B}"/>
    <dgm:cxn modelId="{BB5E476F-7610-41F5-A979-F14CCFEF55F9}" type="presOf" srcId="{0EB1FFC7-35B1-4030-8DC9-ADD8DF3EE276}" destId="{69A05E23-A943-4B90-A7FA-16BAAC07BDCD}" srcOrd="1" destOrd="0" presId="urn:microsoft.com/office/officeart/2005/8/layout/list1"/>
    <dgm:cxn modelId="{C57A8BB6-518D-4B2B-B68D-AEF17FB589D1}" type="presOf" srcId="{E09142DC-2166-4517-8E4A-A01A1D8C4916}" destId="{2152CC1F-4C41-4541-B65E-7BD2AE252AED}" srcOrd="0" destOrd="0" presId="urn:microsoft.com/office/officeart/2005/8/layout/list1"/>
    <dgm:cxn modelId="{FACD97FE-E664-41BE-8CDB-B72A117828F8}" type="presOf" srcId="{6D6F6B77-C13B-4E5B-8B8F-62863B6C67F3}" destId="{09E69BE5-19ED-4AFE-A60C-DC89ABF095EC}" srcOrd="0" destOrd="0" presId="urn:microsoft.com/office/officeart/2005/8/layout/list1"/>
    <dgm:cxn modelId="{62E028D1-0D9C-477C-BFE9-1A2F38A15472}" type="presParOf" srcId="{046CB0B9-2D4B-44D1-9768-16BCA4EB2812}" destId="{DB12B323-D41B-4F87-9EAE-1FB0A080F820}" srcOrd="0" destOrd="0" presId="urn:microsoft.com/office/officeart/2005/8/layout/list1"/>
    <dgm:cxn modelId="{B116A3A4-129B-4C39-AEE9-485353D56F66}" type="presParOf" srcId="{DB12B323-D41B-4F87-9EAE-1FB0A080F820}" destId="{2152CC1F-4C41-4541-B65E-7BD2AE252AED}" srcOrd="0" destOrd="0" presId="urn:microsoft.com/office/officeart/2005/8/layout/list1"/>
    <dgm:cxn modelId="{CC084D22-6470-46DE-A86F-91BA05532EA3}" type="presParOf" srcId="{DB12B323-D41B-4F87-9EAE-1FB0A080F820}" destId="{6F25EA4A-55B8-43C6-8124-578271B2DA70}" srcOrd="1" destOrd="0" presId="urn:microsoft.com/office/officeart/2005/8/layout/list1"/>
    <dgm:cxn modelId="{46EE0CE6-B445-4ED5-AD35-C15C7BFB94E0}" type="presParOf" srcId="{046CB0B9-2D4B-44D1-9768-16BCA4EB2812}" destId="{217CA306-F8EB-46CA-8566-DE2166F5BBCB}" srcOrd="1" destOrd="0" presId="urn:microsoft.com/office/officeart/2005/8/layout/list1"/>
    <dgm:cxn modelId="{FDBD2F27-8326-4738-B0C8-282A306877A8}" type="presParOf" srcId="{046CB0B9-2D4B-44D1-9768-16BCA4EB2812}" destId="{5A39B195-6A86-4B35-BB6B-8141BC9C321F}" srcOrd="2" destOrd="0" presId="urn:microsoft.com/office/officeart/2005/8/layout/list1"/>
    <dgm:cxn modelId="{36C12F5D-69EF-4E04-ABA4-6E8117AD3C92}" type="presParOf" srcId="{046CB0B9-2D4B-44D1-9768-16BCA4EB2812}" destId="{E1264B6E-C866-4938-A697-C3EB4DF189EB}" srcOrd="3" destOrd="0" presId="urn:microsoft.com/office/officeart/2005/8/layout/list1"/>
    <dgm:cxn modelId="{0C4B57BB-022D-42B8-B439-03DB3097F6B9}" type="presParOf" srcId="{046CB0B9-2D4B-44D1-9768-16BCA4EB2812}" destId="{7C8DE014-235C-4D0F-BAD6-20837FAF1F6D}" srcOrd="4" destOrd="0" presId="urn:microsoft.com/office/officeart/2005/8/layout/list1"/>
    <dgm:cxn modelId="{6E4A63CD-AA22-4EF2-893A-DC8FF29E4C28}" type="presParOf" srcId="{7C8DE014-235C-4D0F-BAD6-20837FAF1F6D}" destId="{09E69BE5-19ED-4AFE-A60C-DC89ABF095EC}" srcOrd="0" destOrd="0" presId="urn:microsoft.com/office/officeart/2005/8/layout/list1"/>
    <dgm:cxn modelId="{1AA523DA-8D76-44C6-B3D6-E09653D63D76}" type="presParOf" srcId="{7C8DE014-235C-4D0F-BAD6-20837FAF1F6D}" destId="{4C8A03EE-2583-4B8E-A8F3-3CF4349C0592}" srcOrd="1" destOrd="0" presId="urn:microsoft.com/office/officeart/2005/8/layout/list1"/>
    <dgm:cxn modelId="{F9C4D765-9A35-4442-ACEB-339AA89205BA}" type="presParOf" srcId="{046CB0B9-2D4B-44D1-9768-16BCA4EB2812}" destId="{A8192D03-0A19-4A85-8DBE-498ED6F5F297}" srcOrd="5" destOrd="0" presId="urn:microsoft.com/office/officeart/2005/8/layout/list1"/>
    <dgm:cxn modelId="{A5B5B598-AA7F-4B6B-8BBC-EA9D94AF54CD}" type="presParOf" srcId="{046CB0B9-2D4B-44D1-9768-16BCA4EB2812}" destId="{88B444DF-A3FF-4966-A8B0-B5BFAD63B566}" srcOrd="6" destOrd="0" presId="urn:microsoft.com/office/officeart/2005/8/layout/list1"/>
    <dgm:cxn modelId="{9A8CC492-F095-4074-A916-CFA14708A3F5}" type="presParOf" srcId="{046CB0B9-2D4B-44D1-9768-16BCA4EB2812}" destId="{0D2B1BB1-AFAA-434A-BE50-4EA21B2F54BC}" srcOrd="7" destOrd="0" presId="urn:microsoft.com/office/officeart/2005/8/layout/list1"/>
    <dgm:cxn modelId="{33D12CF7-2DD4-4BFC-8E85-0409DDA5F2B6}" type="presParOf" srcId="{046CB0B9-2D4B-44D1-9768-16BCA4EB2812}" destId="{D0B1BA81-18B1-494D-8A24-3A81A19CC6E8}" srcOrd="8" destOrd="0" presId="urn:microsoft.com/office/officeart/2005/8/layout/list1"/>
    <dgm:cxn modelId="{01E3BF63-4247-40D8-BAA9-E4CC0E0AFD1B}" type="presParOf" srcId="{D0B1BA81-18B1-494D-8A24-3A81A19CC6E8}" destId="{E47DA7BF-A7D6-43EB-951B-0F58DC002C30}" srcOrd="0" destOrd="0" presId="urn:microsoft.com/office/officeart/2005/8/layout/list1"/>
    <dgm:cxn modelId="{229DF2D0-42FE-4F57-8D55-06425D4437D1}" type="presParOf" srcId="{D0B1BA81-18B1-494D-8A24-3A81A19CC6E8}" destId="{69A05E23-A943-4B90-A7FA-16BAAC07BDCD}" srcOrd="1" destOrd="0" presId="urn:microsoft.com/office/officeart/2005/8/layout/list1"/>
    <dgm:cxn modelId="{A3BD2F7D-5319-4CB5-8E5D-84A2F97A8A08}" type="presParOf" srcId="{046CB0B9-2D4B-44D1-9768-16BCA4EB2812}" destId="{0834F171-CB39-44FE-BA0F-20ED423F65AA}" srcOrd="9" destOrd="0" presId="urn:microsoft.com/office/officeart/2005/8/layout/list1"/>
    <dgm:cxn modelId="{0D79D8BB-0B39-4CD4-8982-2624B3A46B9F}" type="presParOf" srcId="{046CB0B9-2D4B-44D1-9768-16BCA4EB2812}" destId="{B84DD905-2E23-4956-83D8-2F6F5660D072}" srcOrd="10" destOrd="0" presId="urn:microsoft.com/office/officeart/2005/8/layout/list1"/>
    <dgm:cxn modelId="{446858FE-FB93-4297-9AF3-136242E331A7}" type="presParOf" srcId="{046CB0B9-2D4B-44D1-9768-16BCA4EB2812}" destId="{6F1189C7-AFCA-45B6-A8EE-AC813007A6FE}" srcOrd="11" destOrd="0" presId="urn:microsoft.com/office/officeart/2005/8/layout/list1"/>
    <dgm:cxn modelId="{F2DD17A8-9DB5-4063-8688-A3E87ECA211B}" type="presParOf" srcId="{046CB0B9-2D4B-44D1-9768-16BCA4EB2812}" destId="{7C6DECC3-F152-4D7C-8C4B-0BFDABFE30BF}" srcOrd="12" destOrd="0" presId="urn:microsoft.com/office/officeart/2005/8/layout/list1"/>
    <dgm:cxn modelId="{9DD4A2D9-8332-4663-A16F-8B8AE362BC74}" type="presParOf" srcId="{7C6DECC3-F152-4D7C-8C4B-0BFDABFE30BF}" destId="{9A90B59B-E604-46D2-B506-46712EC5C6F6}" srcOrd="0" destOrd="0" presId="urn:microsoft.com/office/officeart/2005/8/layout/list1"/>
    <dgm:cxn modelId="{FD6CA29A-C5CD-4F37-ADE4-DC15D9A57A9A}" type="presParOf" srcId="{7C6DECC3-F152-4D7C-8C4B-0BFDABFE30BF}" destId="{578D7976-E955-4145-A57B-454824329B22}" srcOrd="1" destOrd="0" presId="urn:microsoft.com/office/officeart/2005/8/layout/list1"/>
    <dgm:cxn modelId="{6D7DD1BC-CCA7-4294-A77A-8EA9C47BA939}" type="presParOf" srcId="{046CB0B9-2D4B-44D1-9768-16BCA4EB2812}" destId="{59DB4E0D-1F32-4E43-BAD4-A671428B0BB3}" srcOrd="13" destOrd="0" presId="urn:microsoft.com/office/officeart/2005/8/layout/list1"/>
    <dgm:cxn modelId="{E03E16CF-CBC6-4879-98D6-C214FD97AFEA}" type="presParOf" srcId="{046CB0B9-2D4B-44D1-9768-16BCA4EB2812}" destId="{5AEF0465-4B74-49EE-9AED-7A94529A6D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FF2B3-6244-4793-8F23-BE2DBF4D3CE8}" type="doc">
      <dgm:prSet loTypeId="urn:microsoft.com/office/officeart/2005/8/layout/architecture" loCatId="relationship" qsTypeId="urn:microsoft.com/office/officeart/2005/8/quickstyle/simple1" qsCatId="simple" csTypeId="urn:microsoft.com/office/officeart/2005/8/colors/colorful1" csCatId="colorful" phldr="1"/>
      <dgm:spPr/>
      <dgm:t>
        <a:bodyPr/>
        <a:lstStyle/>
        <a:p>
          <a:endParaRPr lang="en-US"/>
        </a:p>
      </dgm:t>
    </dgm:pt>
    <dgm:pt modelId="{9F50C0CF-2BB7-4E22-9D89-7EFF810586E0}">
      <dgm:prSet phldrT="[Text]"/>
      <dgm:spPr>
        <a:ln>
          <a:noFill/>
        </a:ln>
      </dgm:spPr>
      <dgm:t>
        <a:bodyPr/>
        <a:lstStyle/>
        <a:p>
          <a:endParaRPr lang="en-US" dirty="0"/>
        </a:p>
      </dgm:t>
    </dgm:pt>
    <dgm:pt modelId="{4EB25837-C312-4B36-AE32-7EFC5C920EB7}" type="parTrans" cxnId="{44C1C40E-5525-4230-9B09-699F5E4E8844}">
      <dgm:prSet/>
      <dgm:spPr/>
      <dgm:t>
        <a:bodyPr/>
        <a:lstStyle/>
        <a:p>
          <a:endParaRPr lang="en-US"/>
        </a:p>
      </dgm:t>
    </dgm:pt>
    <dgm:pt modelId="{5BEA8B2D-356B-4A11-B3E7-661D9E60027E}" type="sibTrans" cxnId="{44C1C40E-5525-4230-9B09-699F5E4E8844}">
      <dgm:prSet/>
      <dgm:spPr/>
      <dgm:t>
        <a:bodyPr/>
        <a:lstStyle/>
        <a:p>
          <a:endParaRPr lang="en-US"/>
        </a:p>
      </dgm:t>
    </dgm:pt>
    <dgm:pt modelId="{BBE9CE79-3B58-4B09-A1AF-9D957B271A92}">
      <dgm:prSet phldrT="[Text]"/>
      <dgm:spPr>
        <a:ln>
          <a:noFill/>
        </a:ln>
      </dgm:spPr>
      <dgm:t>
        <a:bodyPr/>
        <a:lstStyle/>
        <a:p>
          <a:endParaRPr lang="en-US" dirty="0"/>
        </a:p>
      </dgm:t>
    </dgm:pt>
    <dgm:pt modelId="{0BC4176C-F3A1-48AF-9D89-EE12F075C7AC}" type="parTrans" cxnId="{5C7CEB68-7F36-483C-AE6D-C8928DF3CA24}">
      <dgm:prSet/>
      <dgm:spPr/>
      <dgm:t>
        <a:bodyPr/>
        <a:lstStyle/>
        <a:p>
          <a:endParaRPr lang="en-US"/>
        </a:p>
      </dgm:t>
    </dgm:pt>
    <dgm:pt modelId="{623CF12A-908A-490D-B2F3-409A1E20B243}" type="sibTrans" cxnId="{5C7CEB68-7F36-483C-AE6D-C8928DF3CA24}">
      <dgm:prSet/>
      <dgm:spPr/>
      <dgm:t>
        <a:bodyPr/>
        <a:lstStyle/>
        <a:p>
          <a:endParaRPr lang="en-US"/>
        </a:p>
      </dgm:t>
    </dgm:pt>
    <dgm:pt modelId="{06E92C91-F95D-4684-9B74-55F19E48596A}">
      <dgm:prSet phldrT="[Text]"/>
      <dgm:spPr>
        <a:solidFill>
          <a:schemeClr val="accent4">
            <a:lumMod val="40000"/>
            <a:lumOff val="60000"/>
          </a:schemeClr>
        </a:solidFill>
        <a:ln>
          <a:noFill/>
        </a:ln>
      </dgm:spPr>
      <dgm:t>
        <a:bodyPr/>
        <a:lstStyle/>
        <a:p>
          <a:endParaRPr lang="en-US" dirty="0"/>
        </a:p>
      </dgm:t>
    </dgm:pt>
    <dgm:pt modelId="{4C9A9F6F-466E-403C-B49A-1EDC61E1E3A4}" type="parTrans" cxnId="{A8AA4944-5567-4ED8-919E-945D75C55F77}">
      <dgm:prSet/>
      <dgm:spPr/>
      <dgm:t>
        <a:bodyPr/>
        <a:lstStyle/>
        <a:p>
          <a:endParaRPr lang="en-US"/>
        </a:p>
      </dgm:t>
    </dgm:pt>
    <dgm:pt modelId="{0EE422B6-12A6-41B7-8DF6-B8EE8FC5156F}" type="sibTrans" cxnId="{A8AA4944-5567-4ED8-919E-945D75C55F77}">
      <dgm:prSet/>
      <dgm:spPr/>
      <dgm:t>
        <a:bodyPr/>
        <a:lstStyle/>
        <a:p>
          <a:endParaRPr lang="en-US"/>
        </a:p>
      </dgm:t>
    </dgm:pt>
    <dgm:pt modelId="{F21F537A-B9C3-4302-A63D-1596FDD69C20}">
      <dgm:prSet/>
      <dgm:spPr>
        <a:solidFill>
          <a:schemeClr val="accent4">
            <a:lumMod val="40000"/>
            <a:lumOff val="60000"/>
          </a:schemeClr>
        </a:solidFill>
        <a:ln>
          <a:noFill/>
        </a:ln>
      </dgm:spPr>
      <dgm:t>
        <a:bodyPr/>
        <a:lstStyle/>
        <a:p>
          <a:endParaRPr lang="en-US" dirty="0"/>
        </a:p>
      </dgm:t>
    </dgm:pt>
    <dgm:pt modelId="{1F035F21-8F90-43AF-8603-197F7FA9E69A}" type="parTrans" cxnId="{0D3FE66B-3FA1-450D-B27E-9CBB9D8F202F}">
      <dgm:prSet/>
      <dgm:spPr/>
      <dgm:t>
        <a:bodyPr/>
        <a:lstStyle/>
        <a:p>
          <a:endParaRPr lang="en-US"/>
        </a:p>
      </dgm:t>
    </dgm:pt>
    <dgm:pt modelId="{EE87EE96-4FA3-41E2-990B-1946F375B8E0}" type="sibTrans" cxnId="{0D3FE66B-3FA1-450D-B27E-9CBB9D8F202F}">
      <dgm:prSet/>
      <dgm:spPr/>
      <dgm:t>
        <a:bodyPr/>
        <a:lstStyle/>
        <a:p>
          <a:endParaRPr lang="en-US"/>
        </a:p>
      </dgm:t>
    </dgm:pt>
    <dgm:pt modelId="{928BFB58-7CFE-489B-B51E-27BC22AD6E7B}">
      <dgm:prSet/>
      <dgm:spPr>
        <a:solidFill>
          <a:schemeClr val="accent4">
            <a:lumMod val="40000"/>
            <a:lumOff val="60000"/>
          </a:schemeClr>
        </a:solidFill>
        <a:ln>
          <a:noFill/>
        </a:ln>
      </dgm:spPr>
      <dgm:t>
        <a:bodyPr/>
        <a:lstStyle/>
        <a:p>
          <a:endParaRPr lang="en-US" dirty="0"/>
        </a:p>
      </dgm:t>
    </dgm:pt>
    <dgm:pt modelId="{D92EEF3B-0C87-4D0F-870B-CBE2C3E58608}" type="parTrans" cxnId="{8BDA4F4B-80D3-414F-91FA-675164515703}">
      <dgm:prSet/>
      <dgm:spPr/>
      <dgm:t>
        <a:bodyPr/>
        <a:lstStyle/>
        <a:p>
          <a:endParaRPr lang="en-US"/>
        </a:p>
      </dgm:t>
    </dgm:pt>
    <dgm:pt modelId="{9F6EB3F5-DB5B-4A93-A7CE-09C394BBD4B6}" type="sibTrans" cxnId="{8BDA4F4B-80D3-414F-91FA-675164515703}">
      <dgm:prSet/>
      <dgm:spPr/>
      <dgm:t>
        <a:bodyPr/>
        <a:lstStyle/>
        <a:p>
          <a:endParaRPr lang="en-US"/>
        </a:p>
      </dgm:t>
    </dgm:pt>
    <dgm:pt modelId="{9C801145-B2DD-4AF4-B59D-AA498DA616A5}">
      <dgm:prSet custT="1"/>
      <dgm:spPr>
        <a:solidFill>
          <a:schemeClr val="accent4"/>
        </a:solidFill>
        <a:ln>
          <a:noFill/>
        </a:ln>
      </dgm:spPr>
      <dgm:t>
        <a:bodyPr/>
        <a:lstStyle/>
        <a:p>
          <a:r>
            <a:rPr lang="en-US" sz="1800" dirty="0">
              <a:solidFill>
                <a:schemeClr val="tx1"/>
              </a:solidFill>
            </a:rPr>
            <a:t>THE MONTH YOU TURN </a:t>
          </a:r>
        </a:p>
        <a:p>
          <a:r>
            <a:rPr lang="en-US" sz="3600" dirty="0">
              <a:solidFill>
                <a:schemeClr val="tx1"/>
              </a:solidFill>
            </a:rPr>
            <a:t>65</a:t>
          </a:r>
        </a:p>
      </dgm:t>
    </dgm:pt>
    <dgm:pt modelId="{4CFB796E-7FDC-4AD2-81C4-3EF0AAE7CBCB}" type="parTrans" cxnId="{7B7CA3CC-899F-4834-BE26-2FD2DC85BD3A}">
      <dgm:prSet/>
      <dgm:spPr/>
      <dgm:t>
        <a:bodyPr/>
        <a:lstStyle/>
        <a:p>
          <a:endParaRPr lang="en-US"/>
        </a:p>
      </dgm:t>
    </dgm:pt>
    <dgm:pt modelId="{EC43E107-B95C-4620-B6C7-DEFFFAC7353A}" type="sibTrans" cxnId="{7B7CA3CC-899F-4834-BE26-2FD2DC85BD3A}">
      <dgm:prSet/>
      <dgm:spPr/>
      <dgm:t>
        <a:bodyPr/>
        <a:lstStyle/>
        <a:p>
          <a:endParaRPr lang="en-US"/>
        </a:p>
      </dgm:t>
    </dgm:pt>
    <dgm:pt modelId="{80929A42-8F40-4B4B-9974-186F2404844D}">
      <dgm:prSet/>
      <dgm:spPr>
        <a:ln>
          <a:noFill/>
        </a:ln>
      </dgm:spPr>
      <dgm:t>
        <a:bodyPr/>
        <a:lstStyle/>
        <a:p>
          <a:endParaRPr lang="en-US" dirty="0"/>
        </a:p>
      </dgm:t>
    </dgm:pt>
    <dgm:pt modelId="{1D5636F2-77C6-4543-AC4C-DCD74F2CF362}" type="parTrans" cxnId="{2C80AFE9-511E-4A9A-9AE8-598F2492C71A}">
      <dgm:prSet/>
      <dgm:spPr/>
      <dgm:t>
        <a:bodyPr/>
        <a:lstStyle/>
        <a:p>
          <a:endParaRPr lang="en-US"/>
        </a:p>
      </dgm:t>
    </dgm:pt>
    <dgm:pt modelId="{B31A44F6-0AF8-492E-9B11-63690B8A755C}" type="sibTrans" cxnId="{2C80AFE9-511E-4A9A-9AE8-598F2492C71A}">
      <dgm:prSet/>
      <dgm:spPr/>
      <dgm:t>
        <a:bodyPr/>
        <a:lstStyle/>
        <a:p>
          <a:endParaRPr lang="en-US"/>
        </a:p>
      </dgm:t>
    </dgm:pt>
    <dgm:pt modelId="{3E33BA01-72A1-4621-ABEE-A8265213B28B}">
      <dgm:prSet phldrT="[Text]"/>
      <dgm:spPr>
        <a:solidFill>
          <a:schemeClr val="accent3">
            <a:lumMod val="40000"/>
            <a:lumOff val="60000"/>
          </a:schemeClr>
        </a:solidFill>
        <a:ln w="12700">
          <a:noFill/>
        </a:ln>
      </dgm:spPr>
      <dgm:t>
        <a:bodyPr/>
        <a:lstStyle/>
        <a:p>
          <a:r>
            <a:rPr lang="en-US" dirty="0">
              <a:solidFill>
                <a:schemeClr val="tx1"/>
              </a:solidFill>
            </a:rPr>
            <a:t>Sign up early to avoid a delay in coverage. </a:t>
          </a:r>
        </a:p>
        <a:p>
          <a:r>
            <a:rPr lang="en-US" dirty="0">
              <a:solidFill>
                <a:schemeClr val="tx1"/>
              </a:solidFill>
            </a:rPr>
            <a:t>To get Part A and/or Part B the month you turn 65, you </a:t>
          </a:r>
          <a:r>
            <a:rPr lang="en-US" b="1" dirty="0">
              <a:solidFill>
                <a:schemeClr val="tx1"/>
              </a:solidFill>
            </a:rPr>
            <a:t>must sign up during the first 3 months </a:t>
          </a:r>
          <a:r>
            <a:rPr lang="en-US" dirty="0">
              <a:solidFill>
                <a:schemeClr val="tx1"/>
              </a:solidFill>
            </a:rPr>
            <a:t>before you turn 65.</a:t>
          </a:r>
        </a:p>
      </dgm:t>
    </dgm:pt>
    <dgm:pt modelId="{59377C63-461E-4ED5-B030-02BB106D1639}" type="sibTrans" cxnId="{1D657109-A244-4917-B08C-C589100CA3FF}">
      <dgm:prSet/>
      <dgm:spPr/>
      <dgm:t>
        <a:bodyPr/>
        <a:lstStyle/>
        <a:p>
          <a:endParaRPr lang="en-US"/>
        </a:p>
      </dgm:t>
    </dgm:pt>
    <dgm:pt modelId="{9CE9466E-BCAE-4874-ACB4-4EC697EFCA14}" type="parTrans" cxnId="{1D657109-A244-4917-B08C-C589100CA3FF}">
      <dgm:prSet/>
      <dgm:spPr/>
      <dgm:t>
        <a:bodyPr/>
        <a:lstStyle/>
        <a:p>
          <a:endParaRPr lang="en-US"/>
        </a:p>
      </dgm:t>
    </dgm:pt>
    <dgm:pt modelId="{3FEF07EC-5B47-485B-9E3E-3B803FBAB7AC}">
      <dgm:prSet custT="1"/>
      <dgm:spPr>
        <a:solidFill>
          <a:schemeClr val="accent4">
            <a:lumMod val="40000"/>
            <a:lumOff val="60000"/>
          </a:schemeClr>
        </a:solidFill>
        <a:ln>
          <a:noFill/>
        </a:ln>
      </dgm:spPr>
      <dgm:t>
        <a:bodyPr/>
        <a:lstStyle/>
        <a:p>
          <a:r>
            <a:rPr lang="en-US" sz="2000" dirty="0">
              <a:solidFill>
                <a:schemeClr val="tx1"/>
              </a:solidFill>
            </a:rPr>
            <a:t>If you wait until the last 4 months of your Initial Enrollment Period to sign up for Part A and/or Part B, </a:t>
          </a:r>
          <a:r>
            <a:rPr lang="en-US" sz="2000" b="1" dirty="0">
              <a:solidFill>
                <a:schemeClr val="tx1"/>
              </a:solidFill>
            </a:rPr>
            <a:t>your coverage will be delayed.</a:t>
          </a:r>
        </a:p>
      </dgm:t>
    </dgm:pt>
    <dgm:pt modelId="{CD47DF74-2480-41BD-AF93-D6AD381661C2}" type="sibTrans" cxnId="{B4E92373-F316-4A0C-B5ED-49746A194C0D}">
      <dgm:prSet/>
      <dgm:spPr/>
      <dgm:t>
        <a:bodyPr/>
        <a:lstStyle/>
        <a:p>
          <a:endParaRPr lang="en-US"/>
        </a:p>
      </dgm:t>
    </dgm:pt>
    <dgm:pt modelId="{23FD33DD-265A-44D5-BD70-2720A851654D}" type="parTrans" cxnId="{B4E92373-F316-4A0C-B5ED-49746A194C0D}">
      <dgm:prSet/>
      <dgm:spPr/>
      <dgm:t>
        <a:bodyPr/>
        <a:lstStyle/>
        <a:p>
          <a:endParaRPr lang="en-US"/>
        </a:p>
      </dgm:t>
    </dgm:pt>
    <dgm:pt modelId="{8FFD95E4-F0B2-4850-9F8B-C0B66E3664C5}" type="pres">
      <dgm:prSet presAssocID="{262FF2B3-6244-4793-8F23-BE2DBF4D3CE8}" presName="Name0" presStyleCnt="0">
        <dgm:presLayoutVars>
          <dgm:chPref val="1"/>
          <dgm:dir/>
          <dgm:animOne val="branch"/>
          <dgm:animLvl val="lvl"/>
          <dgm:resizeHandles/>
        </dgm:presLayoutVars>
      </dgm:prSet>
      <dgm:spPr/>
    </dgm:pt>
    <dgm:pt modelId="{53A1FCFA-AC76-4A5E-A768-470415767F2F}" type="pres">
      <dgm:prSet presAssocID="{3FEF07EC-5B47-485B-9E3E-3B803FBAB7AC}" presName="vertOne" presStyleCnt="0"/>
      <dgm:spPr/>
    </dgm:pt>
    <dgm:pt modelId="{CD9BA3C0-F808-4BA1-86AA-B3FD8B3A63DB}" type="pres">
      <dgm:prSet presAssocID="{3FEF07EC-5B47-485B-9E3E-3B803FBAB7AC}" presName="txOne" presStyleLbl="node0" presStyleIdx="0" presStyleCnt="1" custScaleX="55235" custScaleY="94548" custLinFactY="-100000" custLinFactNeighborX="22366" custLinFactNeighborY="-116323">
        <dgm:presLayoutVars>
          <dgm:chPref val="3"/>
        </dgm:presLayoutVars>
      </dgm:prSet>
      <dgm:spPr/>
    </dgm:pt>
    <dgm:pt modelId="{3BEF8B59-E08B-460F-8959-6007212534AC}" type="pres">
      <dgm:prSet presAssocID="{3FEF07EC-5B47-485B-9E3E-3B803FBAB7AC}" presName="parTransOne" presStyleCnt="0"/>
      <dgm:spPr/>
    </dgm:pt>
    <dgm:pt modelId="{D0F69E18-CB42-490A-9F73-6C6DD41612E1}" type="pres">
      <dgm:prSet presAssocID="{3FEF07EC-5B47-485B-9E3E-3B803FBAB7AC}" presName="horzOne" presStyleCnt="0"/>
      <dgm:spPr/>
    </dgm:pt>
    <dgm:pt modelId="{010D6EB2-832D-4D37-A5C9-0A7073EA1483}" type="pres">
      <dgm:prSet presAssocID="{3E33BA01-72A1-4621-ABEE-A8265213B28B}" presName="vertTwo" presStyleCnt="0"/>
      <dgm:spPr/>
    </dgm:pt>
    <dgm:pt modelId="{75E0DDD6-4A95-40B3-BB4F-7D102794B849}" type="pres">
      <dgm:prSet presAssocID="{3E33BA01-72A1-4621-ABEE-A8265213B28B}" presName="txTwo" presStyleLbl="node2" presStyleIdx="0" presStyleCnt="1" custScaleX="40796" custScaleY="131222" custLinFactNeighborX="-29683" custLinFactNeighborY="69056">
        <dgm:presLayoutVars>
          <dgm:chPref val="3"/>
        </dgm:presLayoutVars>
      </dgm:prSet>
      <dgm:spPr/>
    </dgm:pt>
    <dgm:pt modelId="{9611C54B-E423-46D5-969E-D097C24AA0E8}" type="pres">
      <dgm:prSet presAssocID="{3E33BA01-72A1-4621-ABEE-A8265213B28B}" presName="parTransTwo" presStyleCnt="0"/>
      <dgm:spPr/>
    </dgm:pt>
    <dgm:pt modelId="{CC7093F2-2AE1-41D7-9011-CF145AFB9377}" type="pres">
      <dgm:prSet presAssocID="{3E33BA01-72A1-4621-ABEE-A8265213B28B}" presName="horzTwo" presStyleCnt="0"/>
      <dgm:spPr/>
    </dgm:pt>
    <dgm:pt modelId="{6BD1B47E-D52B-40C7-BA9B-838B99D0C0BA}" type="pres">
      <dgm:prSet presAssocID="{9F50C0CF-2BB7-4E22-9D89-7EFF810586E0}" presName="vertThree" presStyleCnt="0"/>
      <dgm:spPr/>
    </dgm:pt>
    <dgm:pt modelId="{BB873329-9C0E-4008-A959-CECD372B522D}" type="pres">
      <dgm:prSet presAssocID="{9F50C0CF-2BB7-4E22-9D89-7EFF810586E0}" presName="txThree" presStyleLbl="node3" presStyleIdx="0" presStyleCnt="7" custLinFactNeighborX="-587">
        <dgm:presLayoutVars>
          <dgm:chPref val="3"/>
        </dgm:presLayoutVars>
      </dgm:prSet>
      <dgm:spPr/>
    </dgm:pt>
    <dgm:pt modelId="{A0EDEC57-68F1-4174-AEB5-DE082389A8D1}" type="pres">
      <dgm:prSet presAssocID="{9F50C0CF-2BB7-4E22-9D89-7EFF810586E0}" presName="horzThree" presStyleCnt="0"/>
      <dgm:spPr/>
    </dgm:pt>
    <dgm:pt modelId="{381AF62A-A003-46E6-81D3-5E2BDB5FAD5D}" type="pres">
      <dgm:prSet presAssocID="{5BEA8B2D-356B-4A11-B3E7-661D9E60027E}" presName="sibSpaceThree" presStyleCnt="0"/>
      <dgm:spPr/>
    </dgm:pt>
    <dgm:pt modelId="{63720906-52C1-4E1C-89F5-5EA4E08EE501}" type="pres">
      <dgm:prSet presAssocID="{BBE9CE79-3B58-4B09-A1AF-9D957B271A92}" presName="vertThree" presStyleCnt="0"/>
      <dgm:spPr/>
    </dgm:pt>
    <dgm:pt modelId="{1ECED0C2-B732-4092-9641-853516CF7ECD}" type="pres">
      <dgm:prSet presAssocID="{BBE9CE79-3B58-4B09-A1AF-9D957B271A92}" presName="txThree" presStyleLbl="node3" presStyleIdx="1" presStyleCnt="7" custLinFactNeighborX="-587">
        <dgm:presLayoutVars>
          <dgm:chPref val="3"/>
        </dgm:presLayoutVars>
      </dgm:prSet>
      <dgm:spPr/>
    </dgm:pt>
    <dgm:pt modelId="{896C4FA0-F117-4A53-A8D1-503E53BDDC33}" type="pres">
      <dgm:prSet presAssocID="{BBE9CE79-3B58-4B09-A1AF-9D957B271A92}" presName="horzThree" presStyleCnt="0"/>
      <dgm:spPr/>
    </dgm:pt>
    <dgm:pt modelId="{09658BBB-8FA8-474F-B77A-F9242368E423}" type="pres">
      <dgm:prSet presAssocID="{623CF12A-908A-490D-B2F3-409A1E20B243}" presName="sibSpaceThree" presStyleCnt="0"/>
      <dgm:spPr/>
    </dgm:pt>
    <dgm:pt modelId="{899E1D9F-46D9-4C29-813F-956826EFA8C3}" type="pres">
      <dgm:prSet presAssocID="{80929A42-8F40-4B4B-9974-186F2404844D}" presName="vertThree" presStyleCnt="0"/>
      <dgm:spPr/>
    </dgm:pt>
    <dgm:pt modelId="{4CE8B033-6F35-419C-A17B-CDA87866920D}" type="pres">
      <dgm:prSet presAssocID="{80929A42-8F40-4B4B-9974-186F2404844D}" presName="txThree" presStyleLbl="node3" presStyleIdx="2" presStyleCnt="7" custLinFactNeighborX="-587">
        <dgm:presLayoutVars>
          <dgm:chPref val="3"/>
        </dgm:presLayoutVars>
      </dgm:prSet>
      <dgm:spPr/>
    </dgm:pt>
    <dgm:pt modelId="{726507E2-4D20-4476-88DF-AE413DD82D9C}" type="pres">
      <dgm:prSet presAssocID="{80929A42-8F40-4B4B-9974-186F2404844D}" presName="horzThree" presStyleCnt="0"/>
      <dgm:spPr/>
    </dgm:pt>
    <dgm:pt modelId="{ADFA798E-4225-4C38-BA8D-AFADC67794D3}" type="pres">
      <dgm:prSet presAssocID="{B31A44F6-0AF8-492E-9B11-63690B8A755C}" presName="sibSpaceThree" presStyleCnt="0"/>
      <dgm:spPr/>
    </dgm:pt>
    <dgm:pt modelId="{976AB48D-F2EE-4E3F-BDD1-2C3D56097CC1}" type="pres">
      <dgm:prSet presAssocID="{9C801145-B2DD-4AF4-B59D-AA498DA616A5}" presName="vertThree" presStyleCnt="0"/>
      <dgm:spPr/>
    </dgm:pt>
    <dgm:pt modelId="{9AD2C08F-83C5-4A20-A3B7-97D6D4EDA4E5}" type="pres">
      <dgm:prSet presAssocID="{9C801145-B2DD-4AF4-B59D-AA498DA616A5}" presName="txThree" presStyleLbl="node3" presStyleIdx="3" presStyleCnt="7" custLinFactNeighborX="-587">
        <dgm:presLayoutVars>
          <dgm:chPref val="3"/>
        </dgm:presLayoutVars>
      </dgm:prSet>
      <dgm:spPr/>
    </dgm:pt>
    <dgm:pt modelId="{FC870B54-72C7-4717-A070-902E0F045875}" type="pres">
      <dgm:prSet presAssocID="{9C801145-B2DD-4AF4-B59D-AA498DA616A5}" presName="horzThree" presStyleCnt="0"/>
      <dgm:spPr/>
    </dgm:pt>
    <dgm:pt modelId="{567F33F2-BA5F-4D02-B600-2BB2205B1D75}" type="pres">
      <dgm:prSet presAssocID="{EC43E107-B95C-4620-B6C7-DEFFFAC7353A}" presName="sibSpaceThree" presStyleCnt="0"/>
      <dgm:spPr/>
    </dgm:pt>
    <dgm:pt modelId="{E22FA487-0AF5-4E7F-B620-0DFCA5DE1914}" type="pres">
      <dgm:prSet presAssocID="{928BFB58-7CFE-489B-B51E-27BC22AD6E7B}" presName="vertThree" presStyleCnt="0"/>
      <dgm:spPr/>
    </dgm:pt>
    <dgm:pt modelId="{E57F5647-4F5A-4474-A45C-A0121F95FE12}" type="pres">
      <dgm:prSet presAssocID="{928BFB58-7CFE-489B-B51E-27BC22AD6E7B}" presName="txThree" presStyleLbl="node3" presStyleIdx="4" presStyleCnt="7" custLinFactNeighborX="-587">
        <dgm:presLayoutVars>
          <dgm:chPref val="3"/>
        </dgm:presLayoutVars>
      </dgm:prSet>
      <dgm:spPr/>
    </dgm:pt>
    <dgm:pt modelId="{DC18A78C-7DF4-4394-9C84-1FD24B4B7451}" type="pres">
      <dgm:prSet presAssocID="{928BFB58-7CFE-489B-B51E-27BC22AD6E7B}" presName="horzThree" presStyleCnt="0"/>
      <dgm:spPr/>
    </dgm:pt>
    <dgm:pt modelId="{90160284-8028-4367-ACB0-27567C0C3527}" type="pres">
      <dgm:prSet presAssocID="{9F6EB3F5-DB5B-4A93-A7CE-09C394BBD4B6}" presName="sibSpaceThree" presStyleCnt="0"/>
      <dgm:spPr/>
    </dgm:pt>
    <dgm:pt modelId="{970BDD2E-F0B0-4271-AAC6-A962754451AB}" type="pres">
      <dgm:prSet presAssocID="{F21F537A-B9C3-4302-A63D-1596FDD69C20}" presName="vertThree" presStyleCnt="0"/>
      <dgm:spPr/>
    </dgm:pt>
    <dgm:pt modelId="{777B10E7-50E5-4B1B-9B36-393C4F63838D}" type="pres">
      <dgm:prSet presAssocID="{F21F537A-B9C3-4302-A63D-1596FDD69C20}" presName="txThree" presStyleLbl="node3" presStyleIdx="5" presStyleCnt="7" custLinFactNeighborX="587">
        <dgm:presLayoutVars>
          <dgm:chPref val="3"/>
        </dgm:presLayoutVars>
      </dgm:prSet>
      <dgm:spPr/>
    </dgm:pt>
    <dgm:pt modelId="{3310514E-516A-4FFA-980E-8CB47C1A3E83}" type="pres">
      <dgm:prSet presAssocID="{F21F537A-B9C3-4302-A63D-1596FDD69C20}" presName="horzThree" presStyleCnt="0"/>
      <dgm:spPr/>
    </dgm:pt>
    <dgm:pt modelId="{E6B73562-F79B-4D6C-8BE6-18509C0788FB}" type="pres">
      <dgm:prSet presAssocID="{EE87EE96-4FA3-41E2-990B-1946F375B8E0}" presName="sibSpaceThree" presStyleCnt="0"/>
      <dgm:spPr/>
    </dgm:pt>
    <dgm:pt modelId="{DAC24C9C-B8DC-4763-9CF2-000B8DD880B8}" type="pres">
      <dgm:prSet presAssocID="{06E92C91-F95D-4684-9B74-55F19E48596A}" presName="vertThree" presStyleCnt="0"/>
      <dgm:spPr/>
    </dgm:pt>
    <dgm:pt modelId="{BD6FC8E6-9619-46A0-A2CD-8D2F593417C8}" type="pres">
      <dgm:prSet presAssocID="{06E92C91-F95D-4684-9B74-55F19E48596A}" presName="txThree" presStyleLbl="node3" presStyleIdx="6" presStyleCnt="7" custLinFactNeighborX="587">
        <dgm:presLayoutVars>
          <dgm:chPref val="3"/>
        </dgm:presLayoutVars>
      </dgm:prSet>
      <dgm:spPr/>
    </dgm:pt>
    <dgm:pt modelId="{36CCD11D-13AB-4E8D-AD32-43AA05E2493F}" type="pres">
      <dgm:prSet presAssocID="{06E92C91-F95D-4684-9B74-55F19E48596A}" presName="horzThree" presStyleCnt="0"/>
      <dgm:spPr/>
    </dgm:pt>
  </dgm:ptLst>
  <dgm:cxnLst>
    <dgm:cxn modelId="{1D657109-A244-4917-B08C-C589100CA3FF}" srcId="{3FEF07EC-5B47-485B-9E3E-3B803FBAB7AC}" destId="{3E33BA01-72A1-4621-ABEE-A8265213B28B}" srcOrd="0" destOrd="0" parTransId="{9CE9466E-BCAE-4874-ACB4-4EC697EFCA14}" sibTransId="{59377C63-461E-4ED5-B030-02BB106D1639}"/>
    <dgm:cxn modelId="{44C1C40E-5525-4230-9B09-699F5E4E8844}" srcId="{3E33BA01-72A1-4621-ABEE-A8265213B28B}" destId="{9F50C0CF-2BB7-4E22-9D89-7EFF810586E0}" srcOrd="0" destOrd="0" parTransId="{4EB25837-C312-4B36-AE32-7EFC5C920EB7}" sibTransId="{5BEA8B2D-356B-4A11-B3E7-661D9E60027E}"/>
    <dgm:cxn modelId="{47464C10-F191-49D6-AFDD-684101C16DB9}" type="presOf" srcId="{F21F537A-B9C3-4302-A63D-1596FDD69C20}" destId="{777B10E7-50E5-4B1B-9B36-393C4F63838D}" srcOrd="0" destOrd="0" presId="urn:microsoft.com/office/officeart/2005/8/layout/architecture"/>
    <dgm:cxn modelId="{816AE617-8BFD-46D6-921F-706BE1D2B200}" type="presOf" srcId="{06E92C91-F95D-4684-9B74-55F19E48596A}" destId="{BD6FC8E6-9619-46A0-A2CD-8D2F593417C8}" srcOrd="0" destOrd="0" presId="urn:microsoft.com/office/officeart/2005/8/layout/architecture"/>
    <dgm:cxn modelId="{F0F4781A-7216-4A51-B95C-9AE2F0CF254C}" type="presOf" srcId="{9F50C0CF-2BB7-4E22-9D89-7EFF810586E0}" destId="{BB873329-9C0E-4008-A959-CECD372B522D}" srcOrd="0" destOrd="0" presId="urn:microsoft.com/office/officeart/2005/8/layout/architecture"/>
    <dgm:cxn modelId="{E0D1FE43-8349-4D59-95E2-029BD1CA2551}" type="presOf" srcId="{262FF2B3-6244-4793-8F23-BE2DBF4D3CE8}" destId="{8FFD95E4-F0B2-4850-9F8B-C0B66E3664C5}" srcOrd="0" destOrd="0" presId="urn:microsoft.com/office/officeart/2005/8/layout/architecture"/>
    <dgm:cxn modelId="{A8AA4944-5567-4ED8-919E-945D75C55F77}" srcId="{3E33BA01-72A1-4621-ABEE-A8265213B28B}" destId="{06E92C91-F95D-4684-9B74-55F19E48596A}" srcOrd="6" destOrd="0" parTransId="{4C9A9F6F-466E-403C-B49A-1EDC61E1E3A4}" sibTransId="{0EE422B6-12A6-41B7-8DF6-B8EE8FC5156F}"/>
    <dgm:cxn modelId="{5C7CEB68-7F36-483C-AE6D-C8928DF3CA24}" srcId="{3E33BA01-72A1-4621-ABEE-A8265213B28B}" destId="{BBE9CE79-3B58-4B09-A1AF-9D957B271A92}" srcOrd="1" destOrd="0" parTransId="{0BC4176C-F3A1-48AF-9D89-EE12F075C7AC}" sibTransId="{623CF12A-908A-490D-B2F3-409A1E20B243}"/>
    <dgm:cxn modelId="{8BDA4F4B-80D3-414F-91FA-675164515703}" srcId="{3E33BA01-72A1-4621-ABEE-A8265213B28B}" destId="{928BFB58-7CFE-489B-B51E-27BC22AD6E7B}" srcOrd="4" destOrd="0" parTransId="{D92EEF3B-0C87-4D0F-870B-CBE2C3E58608}" sibTransId="{9F6EB3F5-DB5B-4A93-A7CE-09C394BBD4B6}"/>
    <dgm:cxn modelId="{0D3FE66B-3FA1-450D-B27E-9CBB9D8F202F}" srcId="{3E33BA01-72A1-4621-ABEE-A8265213B28B}" destId="{F21F537A-B9C3-4302-A63D-1596FDD69C20}" srcOrd="5" destOrd="0" parTransId="{1F035F21-8F90-43AF-8603-197F7FA9E69A}" sibTransId="{EE87EE96-4FA3-41E2-990B-1946F375B8E0}"/>
    <dgm:cxn modelId="{B4E92373-F316-4A0C-B5ED-49746A194C0D}" srcId="{262FF2B3-6244-4793-8F23-BE2DBF4D3CE8}" destId="{3FEF07EC-5B47-485B-9E3E-3B803FBAB7AC}" srcOrd="0" destOrd="0" parTransId="{23FD33DD-265A-44D5-BD70-2720A851654D}" sibTransId="{CD47DF74-2480-41BD-AF93-D6AD381661C2}"/>
    <dgm:cxn modelId="{0095F58E-6597-4A6D-999A-91DB3D7D0315}" type="presOf" srcId="{3E33BA01-72A1-4621-ABEE-A8265213B28B}" destId="{75E0DDD6-4A95-40B3-BB4F-7D102794B849}" srcOrd="0" destOrd="0" presId="urn:microsoft.com/office/officeart/2005/8/layout/architecture"/>
    <dgm:cxn modelId="{1661AD93-8294-44A3-A0CD-B3EAE1376A2E}" type="presOf" srcId="{3FEF07EC-5B47-485B-9E3E-3B803FBAB7AC}" destId="{CD9BA3C0-F808-4BA1-86AA-B3FD8B3A63DB}" srcOrd="0" destOrd="0" presId="urn:microsoft.com/office/officeart/2005/8/layout/architecture"/>
    <dgm:cxn modelId="{67A25BAC-A5D8-493A-BBF4-9EEA558CCAA1}" type="presOf" srcId="{9C801145-B2DD-4AF4-B59D-AA498DA616A5}" destId="{9AD2C08F-83C5-4A20-A3B7-97D6D4EDA4E5}" srcOrd="0" destOrd="0" presId="urn:microsoft.com/office/officeart/2005/8/layout/architecture"/>
    <dgm:cxn modelId="{5EA1BFB0-0643-4A70-A7A8-14CE52C5B765}" type="presOf" srcId="{BBE9CE79-3B58-4B09-A1AF-9D957B271A92}" destId="{1ECED0C2-B732-4092-9641-853516CF7ECD}" srcOrd="0" destOrd="0" presId="urn:microsoft.com/office/officeart/2005/8/layout/architecture"/>
    <dgm:cxn modelId="{1E0706BC-FDE0-41CB-8FB7-07FD5791D73A}" type="presOf" srcId="{80929A42-8F40-4B4B-9974-186F2404844D}" destId="{4CE8B033-6F35-419C-A17B-CDA87866920D}" srcOrd="0" destOrd="0" presId="urn:microsoft.com/office/officeart/2005/8/layout/architecture"/>
    <dgm:cxn modelId="{28AC7FC1-9BFC-4391-A229-9A8BF6012DE2}" type="presOf" srcId="{928BFB58-7CFE-489B-B51E-27BC22AD6E7B}" destId="{E57F5647-4F5A-4474-A45C-A0121F95FE12}" srcOrd="0" destOrd="0" presId="urn:microsoft.com/office/officeart/2005/8/layout/architecture"/>
    <dgm:cxn modelId="{7B7CA3CC-899F-4834-BE26-2FD2DC85BD3A}" srcId="{3E33BA01-72A1-4621-ABEE-A8265213B28B}" destId="{9C801145-B2DD-4AF4-B59D-AA498DA616A5}" srcOrd="3" destOrd="0" parTransId="{4CFB796E-7FDC-4AD2-81C4-3EF0AAE7CBCB}" sibTransId="{EC43E107-B95C-4620-B6C7-DEFFFAC7353A}"/>
    <dgm:cxn modelId="{2C80AFE9-511E-4A9A-9AE8-598F2492C71A}" srcId="{3E33BA01-72A1-4621-ABEE-A8265213B28B}" destId="{80929A42-8F40-4B4B-9974-186F2404844D}" srcOrd="2" destOrd="0" parTransId="{1D5636F2-77C6-4543-AC4C-DCD74F2CF362}" sibTransId="{B31A44F6-0AF8-492E-9B11-63690B8A755C}"/>
    <dgm:cxn modelId="{AE461586-96CA-4FDA-B8CB-DC37CDBDFE1B}" type="presParOf" srcId="{8FFD95E4-F0B2-4850-9F8B-C0B66E3664C5}" destId="{53A1FCFA-AC76-4A5E-A768-470415767F2F}" srcOrd="0" destOrd="0" presId="urn:microsoft.com/office/officeart/2005/8/layout/architecture"/>
    <dgm:cxn modelId="{2074C566-8AB3-4096-8F5A-38604CD2E20E}" type="presParOf" srcId="{53A1FCFA-AC76-4A5E-A768-470415767F2F}" destId="{CD9BA3C0-F808-4BA1-86AA-B3FD8B3A63DB}" srcOrd="0" destOrd="0" presId="urn:microsoft.com/office/officeart/2005/8/layout/architecture"/>
    <dgm:cxn modelId="{8F030DE7-F0A7-40F9-90E2-C1D504AAE5E0}" type="presParOf" srcId="{53A1FCFA-AC76-4A5E-A768-470415767F2F}" destId="{3BEF8B59-E08B-460F-8959-6007212534AC}" srcOrd="1" destOrd="0" presId="urn:microsoft.com/office/officeart/2005/8/layout/architecture"/>
    <dgm:cxn modelId="{F1D00B88-AD1E-4A83-AB49-B0A24E939FCA}" type="presParOf" srcId="{53A1FCFA-AC76-4A5E-A768-470415767F2F}" destId="{D0F69E18-CB42-490A-9F73-6C6DD41612E1}" srcOrd="2" destOrd="0" presId="urn:microsoft.com/office/officeart/2005/8/layout/architecture"/>
    <dgm:cxn modelId="{4AD3ACD0-7D9E-4D45-A913-1C8E69EDB256}" type="presParOf" srcId="{D0F69E18-CB42-490A-9F73-6C6DD41612E1}" destId="{010D6EB2-832D-4D37-A5C9-0A7073EA1483}" srcOrd="0" destOrd="0" presId="urn:microsoft.com/office/officeart/2005/8/layout/architecture"/>
    <dgm:cxn modelId="{D1F4B323-0E91-4D2C-BB63-D46B9CE9AD81}" type="presParOf" srcId="{010D6EB2-832D-4D37-A5C9-0A7073EA1483}" destId="{75E0DDD6-4A95-40B3-BB4F-7D102794B849}" srcOrd="0" destOrd="0" presId="urn:microsoft.com/office/officeart/2005/8/layout/architecture"/>
    <dgm:cxn modelId="{E06B1557-6D21-492F-8490-E6E27CF4C699}" type="presParOf" srcId="{010D6EB2-832D-4D37-A5C9-0A7073EA1483}" destId="{9611C54B-E423-46D5-969E-D097C24AA0E8}" srcOrd="1" destOrd="0" presId="urn:microsoft.com/office/officeart/2005/8/layout/architecture"/>
    <dgm:cxn modelId="{A1DA1496-C37F-43F7-8197-EA5AFAA902FD}" type="presParOf" srcId="{010D6EB2-832D-4D37-A5C9-0A7073EA1483}" destId="{CC7093F2-2AE1-41D7-9011-CF145AFB9377}" srcOrd="2" destOrd="0" presId="urn:microsoft.com/office/officeart/2005/8/layout/architecture"/>
    <dgm:cxn modelId="{B11C48FE-E002-4914-81B0-84E5B40A92DA}" type="presParOf" srcId="{CC7093F2-2AE1-41D7-9011-CF145AFB9377}" destId="{6BD1B47E-D52B-40C7-BA9B-838B99D0C0BA}" srcOrd="0" destOrd="0" presId="urn:microsoft.com/office/officeart/2005/8/layout/architecture"/>
    <dgm:cxn modelId="{847FAD4E-081F-48AF-A68F-9D25E1DCDFCE}" type="presParOf" srcId="{6BD1B47E-D52B-40C7-BA9B-838B99D0C0BA}" destId="{BB873329-9C0E-4008-A959-CECD372B522D}" srcOrd="0" destOrd="0" presId="urn:microsoft.com/office/officeart/2005/8/layout/architecture"/>
    <dgm:cxn modelId="{0EC08099-8797-4CD4-8DAD-BCA42A6E086E}" type="presParOf" srcId="{6BD1B47E-D52B-40C7-BA9B-838B99D0C0BA}" destId="{A0EDEC57-68F1-4174-AEB5-DE082389A8D1}" srcOrd="1" destOrd="0" presId="urn:microsoft.com/office/officeart/2005/8/layout/architecture"/>
    <dgm:cxn modelId="{29E5625A-80CD-4577-8E19-EAD36B1422F2}" type="presParOf" srcId="{CC7093F2-2AE1-41D7-9011-CF145AFB9377}" destId="{381AF62A-A003-46E6-81D3-5E2BDB5FAD5D}" srcOrd="1" destOrd="0" presId="urn:microsoft.com/office/officeart/2005/8/layout/architecture"/>
    <dgm:cxn modelId="{4AFA7CB4-9A01-4A4A-AF77-F2CC8FAE5A80}" type="presParOf" srcId="{CC7093F2-2AE1-41D7-9011-CF145AFB9377}" destId="{63720906-52C1-4E1C-89F5-5EA4E08EE501}" srcOrd="2" destOrd="0" presId="urn:microsoft.com/office/officeart/2005/8/layout/architecture"/>
    <dgm:cxn modelId="{A7F17BA2-EC35-44D1-AF3E-A17BADA9D33B}" type="presParOf" srcId="{63720906-52C1-4E1C-89F5-5EA4E08EE501}" destId="{1ECED0C2-B732-4092-9641-853516CF7ECD}" srcOrd="0" destOrd="0" presId="urn:microsoft.com/office/officeart/2005/8/layout/architecture"/>
    <dgm:cxn modelId="{14D85EB8-1F27-4463-B35A-192E6DE1CBB7}" type="presParOf" srcId="{63720906-52C1-4E1C-89F5-5EA4E08EE501}" destId="{896C4FA0-F117-4A53-A8D1-503E53BDDC33}" srcOrd="1" destOrd="0" presId="urn:microsoft.com/office/officeart/2005/8/layout/architecture"/>
    <dgm:cxn modelId="{7D7E8A4E-0BA8-4D76-A665-3415427A26D6}" type="presParOf" srcId="{CC7093F2-2AE1-41D7-9011-CF145AFB9377}" destId="{09658BBB-8FA8-474F-B77A-F9242368E423}" srcOrd="3" destOrd="0" presId="urn:microsoft.com/office/officeart/2005/8/layout/architecture"/>
    <dgm:cxn modelId="{B1597457-658F-4517-94CE-2114B5E868D1}" type="presParOf" srcId="{CC7093F2-2AE1-41D7-9011-CF145AFB9377}" destId="{899E1D9F-46D9-4C29-813F-956826EFA8C3}" srcOrd="4" destOrd="0" presId="urn:microsoft.com/office/officeart/2005/8/layout/architecture"/>
    <dgm:cxn modelId="{9D85AE6A-4461-4735-92CF-25A6446FFAD2}" type="presParOf" srcId="{899E1D9F-46D9-4C29-813F-956826EFA8C3}" destId="{4CE8B033-6F35-419C-A17B-CDA87866920D}" srcOrd="0" destOrd="0" presId="urn:microsoft.com/office/officeart/2005/8/layout/architecture"/>
    <dgm:cxn modelId="{7DCCF763-898A-424F-A17D-6AB8E502DC71}" type="presParOf" srcId="{899E1D9F-46D9-4C29-813F-956826EFA8C3}" destId="{726507E2-4D20-4476-88DF-AE413DD82D9C}" srcOrd="1" destOrd="0" presId="urn:microsoft.com/office/officeart/2005/8/layout/architecture"/>
    <dgm:cxn modelId="{E3A11FBA-22C0-4608-B089-3C4FCFFCE218}" type="presParOf" srcId="{CC7093F2-2AE1-41D7-9011-CF145AFB9377}" destId="{ADFA798E-4225-4C38-BA8D-AFADC67794D3}" srcOrd="5" destOrd="0" presId="urn:microsoft.com/office/officeart/2005/8/layout/architecture"/>
    <dgm:cxn modelId="{1DB512C8-FBDE-40EB-B6E7-CD43213D5F8F}" type="presParOf" srcId="{CC7093F2-2AE1-41D7-9011-CF145AFB9377}" destId="{976AB48D-F2EE-4E3F-BDD1-2C3D56097CC1}" srcOrd="6" destOrd="0" presId="urn:microsoft.com/office/officeart/2005/8/layout/architecture"/>
    <dgm:cxn modelId="{E9CF500B-FE95-4AB0-AFF0-C0C84031BA9B}" type="presParOf" srcId="{976AB48D-F2EE-4E3F-BDD1-2C3D56097CC1}" destId="{9AD2C08F-83C5-4A20-A3B7-97D6D4EDA4E5}" srcOrd="0" destOrd="0" presId="urn:microsoft.com/office/officeart/2005/8/layout/architecture"/>
    <dgm:cxn modelId="{D50F24F9-722F-48E5-88DE-0BFF226F6D9E}" type="presParOf" srcId="{976AB48D-F2EE-4E3F-BDD1-2C3D56097CC1}" destId="{FC870B54-72C7-4717-A070-902E0F045875}" srcOrd="1" destOrd="0" presId="urn:microsoft.com/office/officeart/2005/8/layout/architecture"/>
    <dgm:cxn modelId="{3BF71561-A2F3-4AB6-826B-9695B9806D8E}" type="presParOf" srcId="{CC7093F2-2AE1-41D7-9011-CF145AFB9377}" destId="{567F33F2-BA5F-4D02-B600-2BB2205B1D75}" srcOrd="7" destOrd="0" presId="urn:microsoft.com/office/officeart/2005/8/layout/architecture"/>
    <dgm:cxn modelId="{1614FF6B-DA23-450C-A118-CAB3A91FC801}" type="presParOf" srcId="{CC7093F2-2AE1-41D7-9011-CF145AFB9377}" destId="{E22FA487-0AF5-4E7F-B620-0DFCA5DE1914}" srcOrd="8" destOrd="0" presId="urn:microsoft.com/office/officeart/2005/8/layout/architecture"/>
    <dgm:cxn modelId="{BDAB2DD1-DC2F-4DD0-AD77-8009D3846349}" type="presParOf" srcId="{E22FA487-0AF5-4E7F-B620-0DFCA5DE1914}" destId="{E57F5647-4F5A-4474-A45C-A0121F95FE12}" srcOrd="0" destOrd="0" presId="urn:microsoft.com/office/officeart/2005/8/layout/architecture"/>
    <dgm:cxn modelId="{1AAB8D1B-BA4B-45D7-B3A7-AC085CD33DB7}" type="presParOf" srcId="{E22FA487-0AF5-4E7F-B620-0DFCA5DE1914}" destId="{DC18A78C-7DF4-4394-9C84-1FD24B4B7451}" srcOrd="1" destOrd="0" presId="urn:microsoft.com/office/officeart/2005/8/layout/architecture"/>
    <dgm:cxn modelId="{54CCC8E4-D40C-47E3-8F69-C37C67F3602B}" type="presParOf" srcId="{CC7093F2-2AE1-41D7-9011-CF145AFB9377}" destId="{90160284-8028-4367-ACB0-27567C0C3527}" srcOrd="9" destOrd="0" presId="urn:microsoft.com/office/officeart/2005/8/layout/architecture"/>
    <dgm:cxn modelId="{FB8E6F31-EC08-48A3-830B-D7F230856F46}" type="presParOf" srcId="{CC7093F2-2AE1-41D7-9011-CF145AFB9377}" destId="{970BDD2E-F0B0-4271-AAC6-A962754451AB}" srcOrd="10" destOrd="0" presId="urn:microsoft.com/office/officeart/2005/8/layout/architecture"/>
    <dgm:cxn modelId="{C0F5508D-40CF-42BD-A549-A0725EEA1A4B}" type="presParOf" srcId="{970BDD2E-F0B0-4271-AAC6-A962754451AB}" destId="{777B10E7-50E5-4B1B-9B36-393C4F63838D}" srcOrd="0" destOrd="0" presId="urn:microsoft.com/office/officeart/2005/8/layout/architecture"/>
    <dgm:cxn modelId="{A51242D4-410B-4E18-8484-08E6FE0ED957}" type="presParOf" srcId="{970BDD2E-F0B0-4271-AAC6-A962754451AB}" destId="{3310514E-516A-4FFA-980E-8CB47C1A3E83}" srcOrd="1" destOrd="0" presId="urn:microsoft.com/office/officeart/2005/8/layout/architecture"/>
    <dgm:cxn modelId="{CAD968A2-A27F-4C4F-85D1-5526BF00C853}" type="presParOf" srcId="{CC7093F2-2AE1-41D7-9011-CF145AFB9377}" destId="{E6B73562-F79B-4D6C-8BE6-18509C0788FB}" srcOrd="11" destOrd="0" presId="urn:microsoft.com/office/officeart/2005/8/layout/architecture"/>
    <dgm:cxn modelId="{49846579-56B3-41DB-9404-BF71CBBCC028}" type="presParOf" srcId="{CC7093F2-2AE1-41D7-9011-CF145AFB9377}" destId="{DAC24C9C-B8DC-4763-9CF2-000B8DD880B8}" srcOrd="12" destOrd="0" presId="urn:microsoft.com/office/officeart/2005/8/layout/architecture"/>
    <dgm:cxn modelId="{42B0B5F8-575F-4C91-A18F-A52A313D888E}" type="presParOf" srcId="{DAC24C9C-B8DC-4763-9CF2-000B8DD880B8}" destId="{BD6FC8E6-9619-46A0-A2CD-8D2F593417C8}" srcOrd="0" destOrd="0" presId="urn:microsoft.com/office/officeart/2005/8/layout/architecture"/>
    <dgm:cxn modelId="{D604DAB2-E2FB-4AD1-83BB-9C0BE895A59B}" type="presParOf" srcId="{DAC24C9C-B8DC-4763-9CF2-000B8DD880B8}" destId="{36CCD11D-13AB-4E8D-AD32-43AA05E2493F}"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CEBBF-3304-4E71-A430-9A2F672F3891}"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2DDF9A3-9D79-4E45-B69A-615B69EA1318}">
      <dgm:prSet phldrT="[Text]" custT="1"/>
      <dgm:spPr>
        <a:ln>
          <a:noFill/>
        </a:ln>
      </dgm:spPr>
      <dgm:t>
        <a:bodyPr/>
        <a:lstStyle/>
        <a:p>
          <a:r>
            <a:rPr lang="en-US" sz="2000" dirty="0">
              <a:solidFill>
                <a:schemeClr val="bg1"/>
              </a:solidFill>
            </a:rPr>
            <a:t>When group coverage ends if covered by a current employer plan past age 65 and plan covers 20 or more employees</a:t>
          </a:r>
        </a:p>
      </dgm:t>
    </dgm:pt>
    <dgm:pt modelId="{BAE6944A-0833-4153-B113-8E9C32EF0B08}" type="parTrans" cxnId="{EC3C5F50-2581-4730-A6EF-0F5FB5F959EA}">
      <dgm:prSet/>
      <dgm:spPr/>
      <dgm:t>
        <a:bodyPr/>
        <a:lstStyle/>
        <a:p>
          <a:endParaRPr lang="en-US" sz="2400">
            <a:solidFill>
              <a:schemeClr val="tx1"/>
            </a:solidFill>
          </a:endParaRPr>
        </a:p>
      </dgm:t>
    </dgm:pt>
    <dgm:pt modelId="{C9BF1EDB-003C-4E35-BEC2-6749C6EEB798}" type="sibTrans" cxnId="{EC3C5F50-2581-4730-A6EF-0F5FB5F959EA}">
      <dgm:prSet custT="1"/>
      <dgm:spPr>
        <a:solidFill>
          <a:schemeClr val="accent3"/>
        </a:solidFill>
        <a:ln w="19050">
          <a:solidFill>
            <a:schemeClr val="accent3"/>
          </a:solidFill>
        </a:ln>
      </dgm:spPr>
      <dgm:t>
        <a:bodyPr/>
        <a:lstStyle/>
        <a:p>
          <a:endParaRPr lang="en-US" sz="700" dirty="0">
            <a:solidFill>
              <a:schemeClr val="tx1"/>
            </a:solidFill>
          </a:endParaRPr>
        </a:p>
      </dgm:t>
    </dgm:pt>
    <dgm:pt modelId="{505A8922-3A7E-4BBA-A220-1ECD8D8D4CC1}">
      <dgm:prSet phldrT="[Text]" custT="1"/>
      <dgm:spPr>
        <a:ln>
          <a:noFill/>
        </a:ln>
      </dgm:spPr>
      <dgm:t>
        <a:bodyPr/>
        <a:lstStyle/>
        <a:p>
          <a:r>
            <a:rPr lang="en-US" sz="2000" dirty="0">
              <a:solidFill>
                <a:schemeClr val="tx1"/>
              </a:solidFill>
            </a:rPr>
            <a:t>SPECIAL ENROLLMENT PERIOD (SEP)</a:t>
          </a:r>
        </a:p>
      </dgm:t>
    </dgm:pt>
    <dgm:pt modelId="{79D55062-0346-4AF1-90D3-AB5F272ACC80}" type="parTrans" cxnId="{949D6B8E-E535-4F8F-9168-4A500E5DCE5D}">
      <dgm:prSet/>
      <dgm:spPr/>
      <dgm:t>
        <a:bodyPr/>
        <a:lstStyle/>
        <a:p>
          <a:endParaRPr lang="en-US" sz="2400">
            <a:solidFill>
              <a:schemeClr val="tx1"/>
            </a:solidFill>
          </a:endParaRPr>
        </a:p>
      </dgm:t>
    </dgm:pt>
    <dgm:pt modelId="{DCDF07BA-8E7D-42D8-A061-9C2693F6DAC8}" type="sibTrans" cxnId="{949D6B8E-E535-4F8F-9168-4A500E5DCE5D}">
      <dgm:prSet custT="1"/>
      <dgm:spPr>
        <a:solidFill>
          <a:schemeClr val="accent3"/>
        </a:solidFill>
        <a:ln w="19050">
          <a:solidFill>
            <a:schemeClr val="accent3"/>
          </a:solidFill>
        </a:ln>
      </dgm:spPr>
      <dgm:t>
        <a:bodyPr/>
        <a:lstStyle/>
        <a:p>
          <a:endParaRPr lang="en-US" sz="700" dirty="0">
            <a:solidFill>
              <a:schemeClr val="tx1"/>
            </a:solidFill>
          </a:endParaRPr>
        </a:p>
      </dgm:t>
    </dgm:pt>
    <dgm:pt modelId="{AFFBE1EA-640B-41CF-AF34-15D92CEC3D84}">
      <dgm:prSet phldrT="[Text]" custT="1"/>
      <dgm:spPr>
        <a:ln>
          <a:noFill/>
        </a:ln>
      </dgm:spPr>
      <dgm:t>
        <a:bodyPr/>
        <a:lstStyle/>
        <a:p>
          <a:r>
            <a:rPr lang="en-US" sz="2000" dirty="0">
              <a:solidFill>
                <a:schemeClr val="tx1"/>
              </a:solidFill>
            </a:rPr>
            <a:t>Anytime while working and covered by that work       </a:t>
          </a:r>
          <a:r>
            <a:rPr lang="en-US" sz="2000" b="1" dirty="0">
              <a:solidFill>
                <a:schemeClr val="tx1"/>
              </a:solidFill>
            </a:rPr>
            <a:t>OR</a:t>
          </a:r>
          <a:r>
            <a:rPr lang="en-US" sz="2000" dirty="0">
              <a:solidFill>
                <a:schemeClr val="tx1"/>
              </a:solidFill>
            </a:rPr>
            <a:t>                                  during 8-month enrollment window</a:t>
          </a:r>
        </a:p>
      </dgm:t>
    </dgm:pt>
    <dgm:pt modelId="{0C29D4F7-AE7C-4D43-95B0-5B99D414146E}" type="parTrans" cxnId="{B61D4DD6-0115-4745-876F-1E229423E3C6}">
      <dgm:prSet/>
      <dgm:spPr/>
      <dgm:t>
        <a:bodyPr/>
        <a:lstStyle/>
        <a:p>
          <a:endParaRPr lang="en-US" sz="2400">
            <a:solidFill>
              <a:schemeClr val="tx1"/>
            </a:solidFill>
          </a:endParaRPr>
        </a:p>
      </dgm:t>
    </dgm:pt>
    <dgm:pt modelId="{87ED23AD-05B0-4552-B1D3-29AE7D2DCF0B}" type="sibTrans" cxnId="{B61D4DD6-0115-4745-876F-1E229423E3C6}">
      <dgm:prSet custT="1"/>
      <dgm:spPr>
        <a:solidFill>
          <a:schemeClr val="accent3"/>
        </a:solidFill>
        <a:ln w="19050">
          <a:solidFill>
            <a:schemeClr val="accent3"/>
          </a:solidFill>
        </a:ln>
      </dgm:spPr>
      <dgm:t>
        <a:bodyPr/>
        <a:lstStyle/>
        <a:p>
          <a:endParaRPr lang="en-US" sz="700" dirty="0">
            <a:solidFill>
              <a:schemeClr val="tx1"/>
            </a:solidFill>
          </a:endParaRPr>
        </a:p>
      </dgm:t>
    </dgm:pt>
    <dgm:pt modelId="{DD06A428-1A64-45B2-8518-A87311421402}">
      <dgm:prSet phldrT="[Text]" custT="1"/>
      <dgm:spPr>
        <a:ln>
          <a:noFill/>
        </a:ln>
      </dgm:spPr>
      <dgm:t>
        <a:bodyPr/>
        <a:lstStyle/>
        <a:p>
          <a:endParaRPr lang="en-US" sz="2000" dirty="0">
            <a:solidFill>
              <a:schemeClr val="tx1"/>
            </a:solidFill>
          </a:endParaRPr>
        </a:p>
      </dgm:t>
    </dgm:pt>
    <dgm:pt modelId="{41ED40C2-455A-4BB0-8AD5-6CA8B572B1A7}" type="parTrans" cxnId="{DCA015CF-EC0F-4D4A-B3BC-9AD2A4D4B3C4}">
      <dgm:prSet/>
      <dgm:spPr/>
      <dgm:t>
        <a:bodyPr/>
        <a:lstStyle/>
        <a:p>
          <a:endParaRPr lang="en-US" sz="2400">
            <a:solidFill>
              <a:schemeClr val="tx1"/>
            </a:solidFill>
          </a:endParaRPr>
        </a:p>
      </dgm:t>
    </dgm:pt>
    <dgm:pt modelId="{666D4A00-399B-4F9F-A704-C5CF9BF33BA2}" type="sibTrans" cxnId="{DCA015CF-EC0F-4D4A-B3BC-9AD2A4D4B3C4}">
      <dgm:prSet/>
      <dgm:spPr/>
      <dgm:t>
        <a:bodyPr/>
        <a:lstStyle/>
        <a:p>
          <a:endParaRPr lang="en-US" sz="2400">
            <a:solidFill>
              <a:schemeClr val="tx1"/>
            </a:solidFill>
          </a:endParaRPr>
        </a:p>
      </dgm:t>
    </dgm:pt>
    <dgm:pt modelId="{A22C2657-867E-406E-9A3D-DE3311F63511}" type="pres">
      <dgm:prSet presAssocID="{E01CEBBF-3304-4E71-A430-9A2F672F3891}" presName="Name0" presStyleCnt="0">
        <dgm:presLayoutVars>
          <dgm:dir/>
          <dgm:resizeHandles val="exact"/>
        </dgm:presLayoutVars>
      </dgm:prSet>
      <dgm:spPr/>
    </dgm:pt>
    <dgm:pt modelId="{DE5FABE6-8D4A-44BC-8AD5-C97C7BDC9CEA}" type="pres">
      <dgm:prSet presAssocID="{D2DDF9A3-9D79-4E45-B69A-615B69EA1318}" presName="node" presStyleLbl="node1" presStyleIdx="0" presStyleCnt="4">
        <dgm:presLayoutVars>
          <dgm:bulletEnabled val="1"/>
        </dgm:presLayoutVars>
      </dgm:prSet>
      <dgm:spPr/>
    </dgm:pt>
    <dgm:pt modelId="{05F94B6C-2864-478A-A145-F427437EB506}" type="pres">
      <dgm:prSet presAssocID="{C9BF1EDB-003C-4E35-BEC2-6749C6EEB798}" presName="sibTrans" presStyleLbl="sibTrans1D1" presStyleIdx="0" presStyleCnt="3"/>
      <dgm:spPr/>
    </dgm:pt>
    <dgm:pt modelId="{570E8D13-CAD2-4976-8FBA-D1430A46DDF2}" type="pres">
      <dgm:prSet presAssocID="{C9BF1EDB-003C-4E35-BEC2-6749C6EEB798}" presName="connectorText" presStyleLbl="sibTrans1D1" presStyleIdx="0" presStyleCnt="3"/>
      <dgm:spPr/>
    </dgm:pt>
    <dgm:pt modelId="{A41DB462-E09C-4E83-AFFD-ADB41D418A27}" type="pres">
      <dgm:prSet presAssocID="{505A8922-3A7E-4BBA-A220-1ECD8D8D4CC1}" presName="node" presStyleLbl="node1" presStyleIdx="1" presStyleCnt="4">
        <dgm:presLayoutVars>
          <dgm:bulletEnabled val="1"/>
        </dgm:presLayoutVars>
      </dgm:prSet>
      <dgm:spPr/>
    </dgm:pt>
    <dgm:pt modelId="{B9FF1485-279A-4FAE-B857-CB4678A32E39}" type="pres">
      <dgm:prSet presAssocID="{DCDF07BA-8E7D-42D8-A061-9C2693F6DAC8}" presName="sibTrans" presStyleLbl="sibTrans1D1" presStyleIdx="1" presStyleCnt="3"/>
      <dgm:spPr/>
    </dgm:pt>
    <dgm:pt modelId="{36B16378-88AE-42AD-BB41-33D383538D39}" type="pres">
      <dgm:prSet presAssocID="{DCDF07BA-8E7D-42D8-A061-9C2693F6DAC8}" presName="connectorText" presStyleLbl="sibTrans1D1" presStyleIdx="1" presStyleCnt="3"/>
      <dgm:spPr/>
    </dgm:pt>
    <dgm:pt modelId="{5A62CDF6-DEFC-47EB-A92A-DCBB396434EE}" type="pres">
      <dgm:prSet presAssocID="{AFFBE1EA-640B-41CF-AF34-15D92CEC3D84}" presName="node" presStyleLbl="node1" presStyleIdx="2" presStyleCnt="4">
        <dgm:presLayoutVars>
          <dgm:bulletEnabled val="1"/>
        </dgm:presLayoutVars>
      </dgm:prSet>
      <dgm:spPr/>
    </dgm:pt>
    <dgm:pt modelId="{50C8AEC5-C7EB-4660-982F-C498EDB23E9F}" type="pres">
      <dgm:prSet presAssocID="{87ED23AD-05B0-4552-B1D3-29AE7D2DCF0B}" presName="sibTrans" presStyleLbl="sibTrans1D1" presStyleIdx="2" presStyleCnt="3"/>
      <dgm:spPr/>
    </dgm:pt>
    <dgm:pt modelId="{C49E4C43-A591-45D7-BB6B-5A78F243222A}" type="pres">
      <dgm:prSet presAssocID="{87ED23AD-05B0-4552-B1D3-29AE7D2DCF0B}" presName="connectorText" presStyleLbl="sibTrans1D1" presStyleIdx="2" presStyleCnt="3"/>
      <dgm:spPr/>
    </dgm:pt>
    <dgm:pt modelId="{5C396085-9A13-445C-8B88-89E969EC45C6}" type="pres">
      <dgm:prSet presAssocID="{DD06A428-1A64-45B2-8518-A87311421402}" presName="node" presStyleLbl="node1" presStyleIdx="3" presStyleCnt="4">
        <dgm:presLayoutVars>
          <dgm:bulletEnabled val="1"/>
        </dgm:presLayoutVars>
      </dgm:prSet>
      <dgm:spPr/>
    </dgm:pt>
  </dgm:ptLst>
  <dgm:cxnLst>
    <dgm:cxn modelId="{0B5F7D09-4D5A-4DCD-923C-98D481685DC3}" type="presOf" srcId="{87ED23AD-05B0-4552-B1D3-29AE7D2DCF0B}" destId="{C49E4C43-A591-45D7-BB6B-5A78F243222A}" srcOrd="1" destOrd="0" presId="urn:microsoft.com/office/officeart/2005/8/layout/bProcess3"/>
    <dgm:cxn modelId="{7AA78909-2D13-405C-8C44-D8C45F7B7A8B}" type="presOf" srcId="{DD06A428-1A64-45B2-8518-A87311421402}" destId="{5C396085-9A13-445C-8B88-89E969EC45C6}" srcOrd="0" destOrd="0" presId="urn:microsoft.com/office/officeart/2005/8/layout/bProcess3"/>
    <dgm:cxn modelId="{4CD05017-8138-45B2-A718-5279B717AF3A}" type="presOf" srcId="{D2DDF9A3-9D79-4E45-B69A-615B69EA1318}" destId="{DE5FABE6-8D4A-44BC-8AD5-C97C7BDC9CEA}" srcOrd="0" destOrd="0" presId="urn:microsoft.com/office/officeart/2005/8/layout/bProcess3"/>
    <dgm:cxn modelId="{B919FF20-4349-4C08-8A7D-A28DBB09840D}" type="presOf" srcId="{AFFBE1EA-640B-41CF-AF34-15D92CEC3D84}" destId="{5A62CDF6-DEFC-47EB-A92A-DCBB396434EE}" srcOrd="0" destOrd="0" presId="urn:microsoft.com/office/officeart/2005/8/layout/bProcess3"/>
    <dgm:cxn modelId="{D2EFC72A-358B-480F-882A-D01662E35C2D}" type="presOf" srcId="{E01CEBBF-3304-4E71-A430-9A2F672F3891}" destId="{A22C2657-867E-406E-9A3D-DE3311F63511}" srcOrd="0" destOrd="0" presId="urn:microsoft.com/office/officeart/2005/8/layout/bProcess3"/>
    <dgm:cxn modelId="{777BA02F-1D44-4C0C-8D1C-3F1E5C448EFB}" type="presOf" srcId="{C9BF1EDB-003C-4E35-BEC2-6749C6EEB798}" destId="{570E8D13-CAD2-4976-8FBA-D1430A46DDF2}" srcOrd="1" destOrd="0" presId="urn:microsoft.com/office/officeart/2005/8/layout/bProcess3"/>
    <dgm:cxn modelId="{EC3C5F50-2581-4730-A6EF-0F5FB5F959EA}" srcId="{E01CEBBF-3304-4E71-A430-9A2F672F3891}" destId="{D2DDF9A3-9D79-4E45-B69A-615B69EA1318}" srcOrd="0" destOrd="0" parTransId="{BAE6944A-0833-4153-B113-8E9C32EF0B08}" sibTransId="{C9BF1EDB-003C-4E35-BEC2-6749C6EEB798}"/>
    <dgm:cxn modelId="{95E7D775-462A-4555-85F7-02AA975EBBA8}" type="presOf" srcId="{87ED23AD-05B0-4552-B1D3-29AE7D2DCF0B}" destId="{50C8AEC5-C7EB-4660-982F-C498EDB23E9F}" srcOrd="0" destOrd="0" presId="urn:microsoft.com/office/officeart/2005/8/layout/bProcess3"/>
    <dgm:cxn modelId="{949D6B8E-E535-4F8F-9168-4A500E5DCE5D}" srcId="{E01CEBBF-3304-4E71-A430-9A2F672F3891}" destId="{505A8922-3A7E-4BBA-A220-1ECD8D8D4CC1}" srcOrd="1" destOrd="0" parTransId="{79D55062-0346-4AF1-90D3-AB5F272ACC80}" sibTransId="{DCDF07BA-8E7D-42D8-A061-9C2693F6DAC8}"/>
    <dgm:cxn modelId="{12F1CA96-F136-47D5-A835-130E8E986C02}" type="presOf" srcId="{C9BF1EDB-003C-4E35-BEC2-6749C6EEB798}" destId="{05F94B6C-2864-478A-A145-F427437EB506}" srcOrd="0" destOrd="0" presId="urn:microsoft.com/office/officeart/2005/8/layout/bProcess3"/>
    <dgm:cxn modelId="{C5780EBF-A943-4EBC-858D-DE867BC72D80}" type="presOf" srcId="{DCDF07BA-8E7D-42D8-A061-9C2693F6DAC8}" destId="{B9FF1485-279A-4FAE-B857-CB4678A32E39}" srcOrd="0" destOrd="0" presId="urn:microsoft.com/office/officeart/2005/8/layout/bProcess3"/>
    <dgm:cxn modelId="{DCA015CF-EC0F-4D4A-B3BC-9AD2A4D4B3C4}" srcId="{E01CEBBF-3304-4E71-A430-9A2F672F3891}" destId="{DD06A428-1A64-45B2-8518-A87311421402}" srcOrd="3" destOrd="0" parTransId="{41ED40C2-455A-4BB0-8AD5-6CA8B572B1A7}" sibTransId="{666D4A00-399B-4F9F-A704-C5CF9BF33BA2}"/>
    <dgm:cxn modelId="{B61D4DD6-0115-4745-876F-1E229423E3C6}" srcId="{E01CEBBF-3304-4E71-A430-9A2F672F3891}" destId="{AFFBE1EA-640B-41CF-AF34-15D92CEC3D84}" srcOrd="2" destOrd="0" parTransId="{0C29D4F7-AE7C-4D43-95B0-5B99D414146E}" sibTransId="{87ED23AD-05B0-4552-B1D3-29AE7D2DCF0B}"/>
    <dgm:cxn modelId="{FF6807E8-E672-4B8B-839A-A1263E68C13F}" type="presOf" srcId="{DCDF07BA-8E7D-42D8-A061-9C2693F6DAC8}" destId="{36B16378-88AE-42AD-BB41-33D383538D39}" srcOrd="1" destOrd="0" presId="urn:microsoft.com/office/officeart/2005/8/layout/bProcess3"/>
    <dgm:cxn modelId="{1E8AD0F8-2E3B-40D0-90E2-955FD83B8CA2}" type="presOf" srcId="{505A8922-3A7E-4BBA-A220-1ECD8D8D4CC1}" destId="{A41DB462-E09C-4E83-AFFD-ADB41D418A27}" srcOrd="0" destOrd="0" presId="urn:microsoft.com/office/officeart/2005/8/layout/bProcess3"/>
    <dgm:cxn modelId="{65CD29EC-38E6-4C94-8A0B-E71C8ED1E753}" type="presParOf" srcId="{A22C2657-867E-406E-9A3D-DE3311F63511}" destId="{DE5FABE6-8D4A-44BC-8AD5-C97C7BDC9CEA}" srcOrd="0" destOrd="0" presId="urn:microsoft.com/office/officeart/2005/8/layout/bProcess3"/>
    <dgm:cxn modelId="{72DA1E09-B6B5-417F-A76E-0397353E3E05}" type="presParOf" srcId="{A22C2657-867E-406E-9A3D-DE3311F63511}" destId="{05F94B6C-2864-478A-A145-F427437EB506}" srcOrd="1" destOrd="0" presId="urn:microsoft.com/office/officeart/2005/8/layout/bProcess3"/>
    <dgm:cxn modelId="{846B5FF8-5EC3-4FDE-9874-B3918DD32ADF}" type="presParOf" srcId="{05F94B6C-2864-478A-A145-F427437EB506}" destId="{570E8D13-CAD2-4976-8FBA-D1430A46DDF2}" srcOrd="0" destOrd="0" presId="urn:microsoft.com/office/officeart/2005/8/layout/bProcess3"/>
    <dgm:cxn modelId="{598FC555-968F-401F-AADD-E45667B39FAE}" type="presParOf" srcId="{A22C2657-867E-406E-9A3D-DE3311F63511}" destId="{A41DB462-E09C-4E83-AFFD-ADB41D418A27}" srcOrd="2" destOrd="0" presId="urn:microsoft.com/office/officeart/2005/8/layout/bProcess3"/>
    <dgm:cxn modelId="{F3A70980-6CAF-4663-9E07-06C0D9ED758B}" type="presParOf" srcId="{A22C2657-867E-406E-9A3D-DE3311F63511}" destId="{B9FF1485-279A-4FAE-B857-CB4678A32E39}" srcOrd="3" destOrd="0" presId="urn:microsoft.com/office/officeart/2005/8/layout/bProcess3"/>
    <dgm:cxn modelId="{B873D544-DA9B-4ADB-B3FA-9E12F4F48E11}" type="presParOf" srcId="{B9FF1485-279A-4FAE-B857-CB4678A32E39}" destId="{36B16378-88AE-42AD-BB41-33D383538D39}" srcOrd="0" destOrd="0" presId="urn:microsoft.com/office/officeart/2005/8/layout/bProcess3"/>
    <dgm:cxn modelId="{48A8AF14-B268-4746-9252-70A7269DB93E}" type="presParOf" srcId="{A22C2657-867E-406E-9A3D-DE3311F63511}" destId="{5A62CDF6-DEFC-47EB-A92A-DCBB396434EE}" srcOrd="4" destOrd="0" presId="urn:microsoft.com/office/officeart/2005/8/layout/bProcess3"/>
    <dgm:cxn modelId="{35A8EB65-33F4-4466-BFE0-ED8A483A9B7E}" type="presParOf" srcId="{A22C2657-867E-406E-9A3D-DE3311F63511}" destId="{50C8AEC5-C7EB-4660-982F-C498EDB23E9F}" srcOrd="5" destOrd="0" presId="urn:microsoft.com/office/officeart/2005/8/layout/bProcess3"/>
    <dgm:cxn modelId="{5E1C481A-8EBD-4290-A8DD-BB248A498FE8}" type="presParOf" srcId="{50C8AEC5-C7EB-4660-982F-C498EDB23E9F}" destId="{C49E4C43-A591-45D7-BB6B-5A78F243222A}" srcOrd="0" destOrd="0" presId="urn:microsoft.com/office/officeart/2005/8/layout/bProcess3"/>
    <dgm:cxn modelId="{01B9464E-8ED3-47A0-A3F6-7C1D19AD1859}" type="presParOf" srcId="{A22C2657-867E-406E-9A3D-DE3311F63511}" destId="{5C396085-9A13-445C-8B88-89E969EC45C6}"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F0E921-A451-421D-9B4E-2216156745A2}"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en-US"/>
        </a:p>
      </dgm:t>
    </dgm:pt>
    <dgm:pt modelId="{D3AD9C4B-65AC-4E03-B02E-B0E0E9AF374D}">
      <dgm:prSet phldrT="[Text]" custT="1"/>
      <dgm:spPr/>
      <dgm:t>
        <a:bodyPr/>
        <a:lstStyle/>
        <a:p>
          <a:r>
            <a:rPr lang="en-US" sz="2000" dirty="0"/>
            <a:t>These coverages </a:t>
          </a:r>
          <a:r>
            <a:rPr lang="en-US" sz="2000" b="1" dirty="0"/>
            <a:t>do not </a:t>
          </a:r>
          <a:r>
            <a:rPr lang="en-US" sz="2000" dirty="0"/>
            <a:t>entitle you to SEP          and may result in late enrollment penalties</a:t>
          </a:r>
        </a:p>
      </dgm:t>
    </dgm:pt>
    <dgm:pt modelId="{CEED6185-C885-45B1-95DC-7EF90B414264}" type="parTrans" cxnId="{5B822535-7721-4EC1-AABE-03D7ADEB03C6}">
      <dgm:prSet/>
      <dgm:spPr/>
      <dgm:t>
        <a:bodyPr/>
        <a:lstStyle/>
        <a:p>
          <a:endParaRPr lang="en-US"/>
        </a:p>
      </dgm:t>
    </dgm:pt>
    <dgm:pt modelId="{6716E5AE-F36C-4FE2-BBB0-5B76755DB774}" type="sibTrans" cxnId="{5B822535-7721-4EC1-AABE-03D7ADEB03C6}">
      <dgm:prSet/>
      <dgm:spPr/>
      <dgm:t>
        <a:bodyPr/>
        <a:lstStyle/>
        <a:p>
          <a:endParaRPr lang="en-US"/>
        </a:p>
      </dgm:t>
    </dgm:pt>
    <dgm:pt modelId="{4859EEB8-41AB-46C0-84A4-7EC53AA578E8}">
      <dgm:prSet phldrT="[Text]" custT="1"/>
      <dgm:spPr>
        <a:solidFill>
          <a:srgbClr val="FFC000">
            <a:alpha val="50000"/>
          </a:srgbClr>
        </a:solidFill>
        <a:ln>
          <a:noFill/>
        </a:ln>
      </dgm:spPr>
      <dgm:t>
        <a:bodyPr/>
        <a:lstStyle/>
        <a:p>
          <a:r>
            <a:rPr lang="en-US" sz="2000" dirty="0"/>
            <a:t>COBRA coverage</a:t>
          </a:r>
        </a:p>
      </dgm:t>
    </dgm:pt>
    <dgm:pt modelId="{1F11FFD4-4482-4DD3-8DD0-D5A75108AF22}" type="parTrans" cxnId="{0B4A1433-CBEE-4DA3-ABA2-DBB77E98FB32}">
      <dgm:prSet/>
      <dgm:spPr/>
      <dgm:t>
        <a:bodyPr/>
        <a:lstStyle/>
        <a:p>
          <a:endParaRPr lang="en-US"/>
        </a:p>
      </dgm:t>
    </dgm:pt>
    <dgm:pt modelId="{DA05DA70-7283-4FBF-AA31-19D3330AC24A}" type="sibTrans" cxnId="{0B4A1433-CBEE-4DA3-ABA2-DBB77E98FB32}">
      <dgm:prSet/>
      <dgm:spPr/>
      <dgm:t>
        <a:bodyPr/>
        <a:lstStyle/>
        <a:p>
          <a:endParaRPr lang="en-US"/>
        </a:p>
      </dgm:t>
    </dgm:pt>
    <dgm:pt modelId="{4643A180-2595-43AD-BEFC-733371153730}">
      <dgm:prSet phldrT="[Text]" custT="1"/>
      <dgm:spPr>
        <a:solidFill>
          <a:schemeClr val="accent4">
            <a:alpha val="50000"/>
          </a:schemeClr>
        </a:solidFill>
        <a:ln>
          <a:noFill/>
        </a:ln>
      </dgm:spPr>
      <dgm:t>
        <a:bodyPr/>
        <a:lstStyle/>
        <a:p>
          <a:r>
            <a:rPr lang="en-US" sz="2000" dirty="0"/>
            <a:t>Retiree coverage</a:t>
          </a:r>
        </a:p>
      </dgm:t>
    </dgm:pt>
    <dgm:pt modelId="{56B112E3-3084-4086-B4E7-3056735DE4E1}" type="parTrans" cxnId="{D015401F-4C79-4565-B9D7-28A6A6FF1C72}">
      <dgm:prSet/>
      <dgm:spPr/>
      <dgm:t>
        <a:bodyPr/>
        <a:lstStyle/>
        <a:p>
          <a:endParaRPr lang="en-US"/>
        </a:p>
      </dgm:t>
    </dgm:pt>
    <dgm:pt modelId="{9BDBBE0A-AA91-4E0D-9017-02050DEA6A18}" type="sibTrans" cxnId="{D015401F-4C79-4565-B9D7-28A6A6FF1C72}">
      <dgm:prSet/>
      <dgm:spPr/>
      <dgm:t>
        <a:bodyPr/>
        <a:lstStyle/>
        <a:p>
          <a:endParaRPr lang="en-US"/>
        </a:p>
      </dgm:t>
    </dgm:pt>
    <dgm:pt modelId="{326C524C-DE41-4C16-BC22-C4303F5E340D}">
      <dgm:prSet phldrT="[Text]"/>
      <dgm:spPr/>
      <dgm:t>
        <a:bodyPr/>
        <a:lstStyle/>
        <a:p>
          <a:endParaRPr lang="en-US" dirty="0"/>
        </a:p>
      </dgm:t>
    </dgm:pt>
    <dgm:pt modelId="{37BDB115-3059-4E7C-9EAA-4D0237002DD9}" type="parTrans" cxnId="{9DFF1A21-F255-4D82-BDF0-CB359C4F3092}">
      <dgm:prSet/>
      <dgm:spPr/>
      <dgm:t>
        <a:bodyPr/>
        <a:lstStyle/>
        <a:p>
          <a:endParaRPr lang="en-US"/>
        </a:p>
      </dgm:t>
    </dgm:pt>
    <dgm:pt modelId="{1068B4BB-6C0F-4741-97B2-5A83D8C5BFA1}" type="sibTrans" cxnId="{9DFF1A21-F255-4D82-BDF0-CB359C4F3092}">
      <dgm:prSet/>
      <dgm:spPr/>
      <dgm:t>
        <a:bodyPr/>
        <a:lstStyle/>
        <a:p>
          <a:endParaRPr lang="en-US"/>
        </a:p>
      </dgm:t>
    </dgm:pt>
    <dgm:pt modelId="{99F32C40-FEA2-4041-9C12-BC1C0EC5B36C}">
      <dgm:prSet phldrT="[Text]" custT="1"/>
      <dgm:spPr>
        <a:solidFill>
          <a:schemeClr val="accent3">
            <a:alpha val="50000"/>
          </a:schemeClr>
        </a:solidFill>
        <a:ln>
          <a:noFill/>
        </a:ln>
      </dgm:spPr>
      <dgm:t>
        <a:bodyPr/>
        <a:lstStyle/>
        <a:p>
          <a:r>
            <a:rPr lang="en-US" sz="2400" dirty="0"/>
            <a:t>Be careful with former employer coverage at age 65  </a:t>
          </a:r>
        </a:p>
      </dgm:t>
    </dgm:pt>
    <dgm:pt modelId="{67DADC29-4637-4D25-B2A2-DE345448E54D}" type="parTrans" cxnId="{B59B80D4-9403-4C4E-A490-E3AE5A8CA26F}">
      <dgm:prSet/>
      <dgm:spPr/>
      <dgm:t>
        <a:bodyPr/>
        <a:lstStyle/>
        <a:p>
          <a:endParaRPr lang="en-US"/>
        </a:p>
      </dgm:t>
    </dgm:pt>
    <dgm:pt modelId="{93547C46-153A-42E2-935C-203F6B23B676}" type="sibTrans" cxnId="{B59B80D4-9403-4C4E-A490-E3AE5A8CA26F}">
      <dgm:prSet/>
      <dgm:spPr/>
      <dgm:t>
        <a:bodyPr/>
        <a:lstStyle/>
        <a:p>
          <a:endParaRPr lang="en-US"/>
        </a:p>
      </dgm:t>
    </dgm:pt>
    <dgm:pt modelId="{8ED88CAD-8756-4BAD-BD5C-B7C50DBD42C6}" type="pres">
      <dgm:prSet presAssocID="{67F0E921-A451-421D-9B4E-2216156745A2}" presName="Name0" presStyleCnt="0">
        <dgm:presLayoutVars>
          <dgm:chMax val="3"/>
          <dgm:chPref val="3"/>
          <dgm:bulletEnabled val="1"/>
          <dgm:dir val="rev"/>
          <dgm:animLvl val="lvl"/>
        </dgm:presLayoutVars>
      </dgm:prSet>
      <dgm:spPr/>
    </dgm:pt>
    <dgm:pt modelId="{B663E95F-8B85-4FDF-8506-FB66F4193A48}" type="pres">
      <dgm:prSet presAssocID="{67F0E921-A451-421D-9B4E-2216156745A2}" presName="arc1" presStyleLbl="node1" presStyleIdx="0" presStyleCnt="2"/>
      <dgm:spPr>
        <a:ln>
          <a:noFill/>
        </a:ln>
      </dgm:spPr>
    </dgm:pt>
    <dgm:pt modelId="{CF04ADB5-661A-4B43-ABF2-692F2BA7497A}" type="pres">
      <dgm:prSet presAssocID="{67F0E921-A451-421D-9B4E-2216156745A2}" presName="arc3" presStyleLbl="node1" presStyleIdx="1" presStyleCnt="2"/>
      <dgm:spPr>
        <a:solidFill>
          <a:schemeClr val="accent2"/>
        </a:solidFill>
        <a:ln>
          <a:noFill/>
        </a:ln>
      </dgm:spPr>
    </dgm:pt>
    <dgm:pt modelId="{DC180A0C-026F-4D72-A22B-886D5CAC8FAB}" type="pres">
      <dgm:prSet presAssocID="{67F0E921-A451-421D-9B4E-2216156745A2}" presName="parentText2" presStyleLbl="revTx" presStyleIdx="0" presStyleCnt="2">
        <dgm:presLayoutVars>
          <dgm:chMax val="4"/>
          <dgm:chPref val="3"/>
          <dgm:bulletEnabled val="1"/>
        </dgm:presLayoutVars>
      </dgm:prSet>
      <dgm:spPr/>
    </dgm:pt>
    <dgm:pt modelId="{E1A5BC2C-769F-4C03-A898-ECB5180A2D4F}" type="pres">
      <dgm:prSet presAssocID="{67F0E921-A451-421D-9B4E-2216156745A2}" presName="middleComposite" presStyleCnt="0"/>
      <dgm:spPr/>
    </dgm:pt>
    <dgm:pt modelId="{64290CA1-E75E-4012-8973-0AC599C0406E}" type="pres">
      <dgm:prSet presAssocID="{99F32C40-FEA2-4041-9C12-BC1C0EC5B36C}" presName="circ1" presStyleLbl="vennNode1" presStyleIdx="0" presStyleCnt="6"/>
      <dgm:spPr/>
    </dgm:pt>
    <dgm:pt modelId="{FDE9F1C2-9507-4533-8C38-5E077FAB4D5A}" type="pres">
      <dgm:prSet presAssocID="{99F32C40-FEA2-4041-9C12-BC1C0EC5B36C}" presName="circ1Tx" presStyleLbl="revTx" presStyleIdx="0" presStyleCnt="2">
        <dgm:presLayoutVars>
          <dgm:chMax val="0"/>
          <dgm:chPref val="0"/>
        </dgm:presLayoutVars>
      </dgm:prSet>
      <dgm:spPr/>
    </dgm:pt>
    <dgm:pt modelId="{F2100338-E29C-4279-B5C6-7271C262B95E}" type="pres">
      <dgm:prSet presAssocID="{67F0E921-A451-421D-9B4E-2216156745A2}" presName="leftComposite" presStyleCnt="0"/>
      <dgm:spPr/>
    </dgm:pt>
    <dgm:pt modelId="{6D18BA99-7869-419E-941B-BD9FA8571813}" type="pres">
      <dgm:prSet presAssocID="{4859EEB8-41AB-46C0-84A4-7EC53AA578E8}" presName="childText1_1" presStyleLbl="vennNode1" presStyleIdx="1" presStyleCnt="6" custScaleX="106769" custScaleY="106770">
        <dgm:presLayoutVars>
          <dgm:chMax val="0"/>
          <dgm:chPref val="0"/>
        </dgm:presLayoutVars>
      </dgm:prSet>
      <dgm:spPr/>
    </dgm:pt>
    <dgm:pt modelId="{1F564607-4B95-4159-AE35-C23484F1E552}" type="pres">
      <dgm:prSet presAssocID="{4859EEB8-41AB-46C0-84A4-7EC53AA578E8}" presName="ellipse1" presStyleLbl="vennNode1" presStyleIdx="2" presStyleCnt="6"/>
      <dgm:spPr>
        <a:solidFill>
          <a:schemeClr val="accent5">
            <a:alpha val="50000"/>
          </a:schemeClr>
        </a:solidFill>
      </dgm:spPr>
    </dgm:pt>
    <dgm:pt modelId="{B147A6DB-3936-4AF5-9C5D-C45F7234A073}" type="pres">
      <dgm:prSet presAssocID="{4859EEB8-41AB-46C0-84A4-7EC53AA578E8}" presName="ellipse2" presStyleLbl="vennNode1" presStyleIdx="3" presStyleCnt="6"/>
      <dgm:spPr/>
    </dgm:pt>
    <dgm:pt modelId="{965880E0-918E-4D5D-BB63-AD6A7ED11185}" type="pres">
      <dgm:prSet presAssocID="{4643A180-2595-43AD-BEFC-733371153730}" presName="childText1_2" presStyleLbl="vennNode1" presStyleIdx="4" presStyleCnt="6" custScaleX="109420" custScaleY="109420" custLinFactNeighborX="12803" custLinFactNeighborY="2935">
        <dgm:presLayoutVars>
          <dgm:chMax val="0"/>
          <dgm:chPref val="0"/>
        </dgm:presLayoutVars>
      </dgm:prSet>
      <dgm:spPr/>
    </dgm:pt>
    <dgm:pt modelId="{FD0743A0-F2AA-45DF-936C-89C251A65E6F}" type="pres">
      <dgm:prSet presAssocID="{4643A180-2595-43AD-BEFC-733371153730}" presName="ellipse3" presStyleLbl="vennNode1" presStyleIdx="5" presStyleCnt="6" custLinFactX="-41626" custLinFactY="-100000" custLinFactNeighborX="-100000" custLinFactNeighborY="-112059"/>
      <dgm:spPr>
        <a:solidFill>
          <a:schemeClr val="accent4">
            <a:alpha val="50000"/>
          </a:schemeClr>
        </a:solidFill>
      </dgm:spPr>
    </dgm:pt>
    <dgm:pt modelId="{28CFBA97-A2F7-411D-9CBE-034F62045367}" type="pres">
      <dgm:prSet presAssocID="{67F0E921-A451-421D-9B4E-2216156745A2}" presName="parentText1" presStyleLbl="revTx" presStyleIdx="1" presStyleCnt="2" custScaleX="84106" custLinFactNeighborX="16200" custLinFactNeighborY="-21798">
        <dgm:presLayoutVars>
          <dgm:chMax val="4"/>
          <dgm:chPref val="3"/>
          <dgm:bulletEnabled val="1"/>
        </dgm:presLayoutVars>
      </dgm:prSet>
      <dgm:spPr/>
    </dgm:pt>
  </dgm:ptLst>
  <dgm:cxnLst>
    <dgm:cxn modelId="{0F8BA80D-C19A-402C-987F-F8A78EE7BB10}" type="presOf" srcId="{99F32C40-FEA2-4041-9C12-BC1C0EC5B36C}" destId="{FDE9F1C2-9507-4533-8C38-5E077FAB4D5A}" srcOrd="1" destOrd="0" presId="urn:microsoft.com/office/officeart/2009/3/layout/PhasedProcess"/>
    <dgm:cxn modelId="{E1B4EA1D-081B-4A87-8B78-51E10FED1E08}" type="presOf" srcId="{4859EEB8-41AB-46C0-84A4-7EC53AA578E8}" destId="{6D18BA99-7869-419E-941B-BD9FA8571813}" srcOrd="0" destOrd="0" presId="urn:microsoft.com/office/officeart/2009/3/layout/PhasedProcess"/>
    <dgm:cxn modelId="{D015401F-4C79-4565-B9D7-28A6A6FF1C72}" srcId="{D3AD9C4B-65AC-4E03-B02E-B0E0E9AF374D}" destId="{4643A180-2595-43AD-BEFC-733371153730}" srcOrd="1" destOrd="0" parTransId="{56B112E3-3084-4086-B4E7-3056735DE4E1}" sibTransId="{9BDBBE0A-AA91-4E0D-9017-02050DEA6A18}"/>
    <dgm:cxn modelId="{9DFF1A21-F255-4D82-BDF0-CB359C4F3092}" srcId="{67F0E921-A451-421D-9B4E-2216156745A2}" destId="{326C524C-DE41-4C16-BC22-C4303F5E340D}" srcOrd="1" destOrd="0" parTransId="{37BDB115-3059-4E7C-9EAA-4D0237002DD9}" sibTransId="{1068B4BB-6C0F-4741-97B2-5A83D8C5BFA1}"/>
    <dgm:cxn modelId="{0B4A1433-CBEE-4DA3-ABA2-DBB77E98FB32}" srcId="{D3AD9C4B-65AC-4E03-B02E-B0E0E9AF374D}" destId="{4859EEB8-41AB-46C0-84A4-7EC53AA578E8}" srcOrd="0" destOrd="0" parTransId="{1F11FFD4-4482-4DD3-8DD0-D5A75108AF22}" sibTransId="{DA05DA70-7283-4FBF-AA31-19D3330AC24A}"/>
    <dgm:cxn modelId="{5B822535-7721-4EC1-AABE-03D7ADEB03C6}" srcId="{67F0E921-A451-421D-9B4E-2216156745A2}" destId="{D3AD9C4B-65AC-4E03-B02E-B0E0E9AF374D}" srcOrd="0" destOrd="0" parTransId="{CEED6185-C885-45B1-95DC-7EF90B414264}" sibTransId="{6716E5AE-F36C-4FE2-BBB0-5B76755DB774}"/>
    <dgm:cxn modelId="{D5165275-3D88-4192-A975-6AC662B2396D}" type="presOf" srcId="{99F32C40-FEA2-4041-9C12-BC1C0EC5B36C}" destId="{64290CA1-E75E-4012-8973-0AC599C0406E}" srcOrd="0" destOrd="0" presId="urn:microsoft.com/office/officeart/2009/3/layout/PhasedProcess"/>
    <dgm:cxn modelId="{9C162D7C-39C5-44EA-BAA8-3D6E06E4878E}" type="presOf" srcId="{4643A180-2595-43AD-BEFC-733371153730}" destId="{965880E0-918E-4D5D-BB63-AD6A7ED11185}" srcOrd="0" destOrd="0" presId="urn:microsoft.com/office/officeart/2009/3/layout/PhasedProcess"/>
    <dgm:cxn modelId="{7775F593-70EA-45CA-AC24-6887631053FD}" type="presOf" srcId="{D3AD9C4B-65AC-4E03-B02E-B0E0E9AF374D}" destId="{28CFBA97-A2F7-411D-9CBE-034F62045367}" srcOrd="0" destOrd="0" presId="urn:microsoft.com/office/officeart/2009/3/layout/PhasedProcess"/>
    <dgm:cxn modelId="{23D411A8-F5D1-4C52-97AC-0E1DA698C1A2}" type="presOf" srcId="{326C524C-DE41-4C16-BC22-C4303F5E340D}" destId="{DC180A0C-026F-4D72-A22B-886D5CAC8FAB}" srcOrd="0" destOrd="0" presId="urn:microsoft.com/office/officeart/2009/3/layout/PhasedProcess"/>
    <dgm:cxn modelId="{E91651D0-923F-4DBA-86C6-977988ADAEE1}" type="presOf" srcId="{67F0E921-A451-421D-9B4E-2216156745A2}" destId="{8ED88CAD-8756-4BAD-BD5C-B7C50DBD42C6}" srcOrd="0" destOrd="0" presId="urn:microsoft.com/office/officeart/2009/3/layout/PhasedProcess"/>
    <dgm:cxn modelId="{B59B80D4-9403-4C4E-A490-E3AE5A8CA26F}" srcId="{326C524C-DE41-4C16-BC22-C4303F5E340D}" destId="{99F32C40-FEA2-4041-9C12-BC1C0EC5B36C}" srcOrd="0" destOrd="0" parTransId="{67DADC29-4637-4D25-B2A2-DE345448E54D}" sibTransId="{93547C46-153A-42E2-935C-203F6B23B676}"/>
    <dgm:cxn modelId="{89FFCD9F-53B5-4F24-99F6-05736C0D3504}" type="presParOf" srcId="{8ED88CAD-8756-4BAD-BD5C-B7C50DBD42C6}" destId="{B663E95F-8B85-4FDF-8506-FB66F4193A48}" srcOrd="0" destOrd="0" presId="urn:microsoft.com/office/officeart/2009/3/layout/PhasedProcess"/>
    <dgm:cxn modelId="{55F819A3-DA0B-4766-87FE-B663A224A104}" type="presParOf" srcId="{8ED88CAD-8756-4BAD-BD5C-B7C50DBD42C6}" destId="{CF04ADB5-661A-4B43-ABF2-692F2BA7497A}" srcOrd="1" destOrd="0" presId="urn:microsoft.com/office/officeart/2009/3/layout/PhasedProcess"/>
    <dgm:cxn modelId="{5AE93C46-25D9-4290-8D71-DB59BC931E30}" type="presParOf" srcId="{8ED88CAD-8756-4BAD-BD5C-B7C50DBD42C6}" destId="{DC180A0C-026F-4D72-A22B-886D5CAC8FAB}" srcOrd="2" destOrd="0" presId="urn:microsoft.com/office/officeart/2009/3/layout/PhasedProcess"/>
    <dgm:cxn modelId="{99FA44BF-724F-48EB-9BCD-4C5322F5C5A5}" type="presParOf" srcId="{8ED88CAD-8756-4BAD-BD5C-B7C50DBD42C6}" destId="{E1A5BC2C-769F-4C03-A898-ECB5180A2D4F}" srcOrd="3" destOrd="0" presId="urn:microsoft.com/office/officeart/2009/3/layout/PhasedProcess"/>
    <dgm:cxn modelId="{E3620A6B-17F0-46BA-A3E9-10ED0F7E021D}" type="presParOf" srcId="{E1A5BC2C-769F-4C03-A898-ECB5180A2D4F}" destId="{64290CA1-E75E-4012-8973-0AC599C0406E}" srcOrd="0" destOrd="0" presId="urn:microsoft.com/office/officeart/2009/3/layout/PhasedProcess"/>
    <dgm:cxn modelId="{F603E03D-C3F2-4D7D-ACFA-A09C1BD3759D}" type="presParOf" srcId="{E1A5BC2C-769F-4C03-A898-ECB5180A2D4F}" destId="{FDE9F1C2-9507-4533-8C38-5E077FAB4D5A}" srcOrd="1" destOrd="0" presId="urn:microsoft.com/office/officeart/2009/3/layout/PhasedProcess"/>
    <dgm:cxn modelId="{3EAD6EE2-E1AD-4CBD-B4E3-FF966C19CEDD}" type="presParOf" srcId="{8ED88CAD-8756-4BAD-BD5C-B7C50DBD42C6}" destId="{F2100338-E29C-4279-B5C6-7271C262B95E}" srcOrd="4" destOrd="0" presId="urn:microsoft.com/office/officeart/2009/3/layout/PhasedProcess"/>
    <dgm:cxn modelId="{66179F63-31C4-4181-BDAD-57CE2C8EDA87}" type="presParOf" srcId="{F2100338-E29C-4279-B5C6-7271C262B95E}" destId="{6D18BA99-7869-419E-941B-BD9FA8571813}" srcOrd="0" destOrd="0" presId="urn:microsoft.com/office/officeart/2009/3/layout/PhasedProcess"/>
    <dgm:cxn modelId="{F7FA16EB-849C-4D0B-A818-F7DED0892331}" type="presParOf" srcId="{F2100338-E29C-4279-B5C6-7271C262B95E}" destId="{1F564607-4B95-4159-AE35-C23484F1E552}" srcOrd="1" destOrd="0" presId="urn:microsoft.com/office/officeart/2009/3/layout/PhasedProcess"/>
    <dgm:cxn modelId="{6B3F05DC-1ECF-4BD7-82A2-D4B9D72C06BA}" type="presParOf" srcId="{F2100338-E29C-4279-B5C6-7271C262B95E}" destId="{B147A6DB-3936-4AF5-9C5D-C45F7234A073}" srcOrd="2" destOrd="0" presId="urn:microsoft.com/office/officeart/2009/3/layout/PhasedProcess"/>
    <dgm:cxn modelId="{488DE0ED-2D77-4496-A662-9757C65DFE23}" type="presParOf" srcId="{F2100338-E29C-4279-B5C6-7271C262B95E}" destId="{965880E0-918E-4D5D-BB63-AD6A7ED11185}" srcOrd="3" destOrd="0" presId="urn:microsoft.com/office/officeart/2009/3/layout/PhasedProcess"/>
    <dgm:cxn modelId="{00C17D2F-00A9-4F39-A8EB-347E741D1670}" type="presParOf" srcId="{F2100338-E29C-4279-B5C6-7271C262B95E}" destId="{FD0743A0-F2AA-45DF-936C-89C251A65E6F}" srcOrd="4" destOrd="0" presId="urn:microsoft.com/office/officeart/2009/3/layout/PhasedProcess"/>
    <dgm:cxn modelId="{2718AD6F-5B07-4A71-B6BE-299B2900E998}" type="presParOf" srcId="{8ED88CAD-8756-4BAD-BD5C-B7C50DBD42C6}" destId="{28CFBA97-A2F7-411D-9CBE-034F62045367}"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CEBBF-3304-4E71-A430-9A2F672F3891}"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2DDF9A3-9D79-4E45-B69A-615B69EA1318}">
      <dgm:prSet phldrT="[Text]" custT="1"/>
      <dgm:spPr>
        <a:ln>
          <a:noFill/>
        </a:ln>
      </dgm:spPr>
      <dgm:t>
        <a:bodyPr/>
        <a:lstStyle/>
        <a:p>
          <a:r>
            <a:rPr lang="en-US" sz="2000" dirty="0">
              <a:solidFill>
                <a:schemeClr val="bg1"/>
              </a:solidFill>
            </a:rPr>
            <a:t>Unfortunately, some will miss both the               IEP and SEP</a:t>
          </a:r>
        </a:p>
      </dgm:t>
    </dgm:pt>
    <dgm:pt modelId="{BAE6944A-0833-4153-B113-8E9C32EF0B08}" type="parTrans" cxnId="{EC3C5F50-2581-4730-A6EF-0F5FB5F959EA}">
      <dgm:prSet/>
      <dgm:spPr/>
      <dgm:t>
        <a:bodyPr/>
        <a:lstStyle/>
        <a:p>
          <a:endParaRPr lang="en-US" sz="2000">
            <a:solidFill>
              <a:schemeClr val="tx1"/>
            </a:solidFill>
          </a:endParaRPr>
        </a:p>
      </dgm:t>
    </dgm:pt>
    <dgm:pt modelId="{C9BF1EDB-003C-4E35-BEC2-6749C6EEB798}" type="sibTrans" cxnId="{EC3C5F50-2581-4730-A6EF-0F5FB5F959EA}">
      <dgm:prSet custT="1"/>
      <dgm:spPr>
        <a:ln w="19050">
          <a:solidFill>
            <a:schemeClr val="accent3"/>
          </a:solidFill>
        </a:ln>
      </dgm:spPr>
      <dgm:t>
        <a:bodyPr/>
        <a:lstStyle/>
        <a:p>
          <a:endParaRPr lang="en-US" sz="600" dirty="0">
            <a:solidFill>
              <a:schemeClr val="tx1"/>
            </a:solidFill>
          </a:endParaRPr>
        </a:p>
      </dgm:t>
    </dgm:pt>
    <dgm:pt modelId="{91C677DF-49E4-45C7-A0E3-8E7CABE748D4}">
      <dgm:prSet phldrT="[Text]" custT="1"/>
      <dgm:spPr>
        <a:ln>
          <a:noFill/>
        </a:ln>
      </dgm:spPr>
      <dgm:t>
        <a:bodyPr/>
        <a:lstStyle/>
        <a:p>
          <a:r>
            <a:rPr lang="en-US" sz="2000" dirty="0">
              <a:solidFill>
                <a:schemeClr val="tx1"/>
              </a:solidFill>
            </a:rPr>
            <a:t>GENERAL ENROLLMENT PERIOD</a:t>
          </a:r>
        </a:p>
      </dgm:t>
    </dgm:pt>
    <dgm:pt modelId="{0FC2EFC7-56BC-401B-B923-69887A6E61D7}" type="parTrans" cxnId="{BD823417-2E17-43AE-BFCA-098BE85A8D59}">
      <dgm:prSet/>
      <dgm:spPr/>
      <dgm:t>
        <a:bodyPr/>
        <a:lstStyle/>
        <a:p>
          <a:endParaRPr lang="en-US" sz="2000">
            <a:solidFill>
              <a:schemeClr val="tx1"/>
            </a:solidFill>
          </a:endParaRPr>
        </a:p>
      </dgm:t>
    </dgm:pt>
    <dgm:pt modelId="{57F1DA25-06A1-4F69-9EB4-8E5DD58B82FF}" type="sibTrans" cxnId="{BD823417-2E17-43AE-BFCA-098BE85A8D59}">
      <dgm:prSet custT="1"/>
      <dgm:spPr>
        <a:ln w="19050">
          <a:solidFill>
            <a:schemeClr val="accent3"/>
          </a:solidFill>
        </a:ln>
      </dgm:spPr>
      <dgm:t>
        <a:bodyPr/>
        <a:lstStyle/>
        <a:p>
          <a:endParaRPr lang="en-US" sz="600" dirty="0">
            <a:solidFill>
              <a:schemeClr val="tx1"/>
            </a:solidFill>
          </a:endParaRPr>
        </a:p>
      </dgm:t>
    </dgm:pt>
    <dgm:pt modelId="{505A8922-3A7E-4BBA-A220-1ECD8D8D4CC1}">
      <dgm:prSet phldrT="[Text]" custT="1"/>
      <dgm:spPr>
        <a:ln>
          <a:noFill/>
        </a:ln>
      </dgm:spPr>
      <dgm:t>
        <a:bodyPr/>
        <a:lstStyle/>
        <a:p>
          <a:r>
            <a:rPr lang="en-US" sz="2000" dirty="0">
              <a:solidFill>
                <a:schemeClr val="tx1"/>
              </a:solidFill>
            </a:rPr>
            <a:t>3-</a:t>
          </a:r>
          <a:r>
            <a:rPr lang="en-US" sz="2000" b="1" i="1" u="sng" dirty="0">
              <a:solidFill>
                <a:schemeClr val="tx1"/>
              </a:solidFill>
            </a:rPr>
            <a:t>month</a:t>
          </a:r>
          <a:r>
            <a:rPr lang="en-US" sz="2000" dirty="0">
              <a:solidFill>
                <a:schemeClr val="tx1"/>
              </a:solidFill>
            </a:rPr>
            <a:t> period each year between January 1 and March 31</a:t>
          </a:r>
        </a:p>
      </dgm:t>
    </dgm:pt>
    <dgm:pt modelId="{79D55062-0346-4AF1-90D3-AB5F272ACC80}" type="parTrans" cxnId="{949D6B8E-E535-4F8F-9168-4A500E5DCE5D}">
      <dgm:prSet/>
      <dgm:spPr/>
      <dgm:t>
        <a:bodyPr/>
        <a:lstStyle/>
        <a:p>
          <a:endParaRPr lang="en-US" sz="2000">
            <a:solidFill>
              <a:schemeClr val="tx1"/>
            </a:solidFill>
          </a:endParaRPr>
        </a:p>
      </dgm:t>
    </dgm:pt>
    <dgm:pt modelId="{DCDF07BA-8E7D-42D8-A061-9C2693F6DAC8}" type="sibTrans" cxnId="{949D6B8E-E535-4F8F-9168-4A500E5DCE5D}">
      <dgm:prSet custT="1"/>
      <dgm:spPr>
        <a:ln w="19050">
          <a:solidFill>
            <a:schemeClr val="accent3"/>
          </a:solidFill>
        </a:ln>
      </dgm:spPr>
      <dgm:t>
        <a:bodyPr/>
        <a:lstStyle/>
        <a:p>
          <a:endParaRPr lang="en-US" sz="600" dirty="0">
            <a:solidFill>
              <a:schemeClr val="tx1"/>
            </a:solidFill>
          </a:endParaRPr>
        </a:p>
      </dgm:t>
    </dgm:pt>
    <dgm:pt modelId="{AFFBE1EA-640B-41CF-AF34-15D92CEC3D84}">
      <dgm:prSet phldrT="[Text]" custT="1"/>
      <dgm:spPr>
        <a:ln>
          <a:noFill/>
        </a:ln>
      </dgm:spPr>
      <dgm:t>
        <a:bodyPr/>
        <a:lstStyle/>
        <a:p>
          <a:r>
            <a:rPr lang="en-US" sz="2000" dirty="0">
              <a:solidFill>
                <a:schemeClr val="tx1"/>
              </a:solidFill>
            </a:rPr>
            <a:t>Late enrollment penalties may apply</a:t>
          </a:r>
        </a:p>
      </dgm:t>
    </dgm:pt>
    <dgm:pt modelId="{0C29D4F7-AE7C-4D43-95B0-5B99D414146E}" type="parTrans" cxnId="{B61D4DD6-0115-4745-876F-1E229423E3C6}">
      <dgm:prSet/>
      <dgm:spPr/>
      <dgm:t>
        <a:bodyPr/>
        <a:lstStyle/>
        <a:p>
          <a:endParaRPr lang="en-US" sz="2000">
            <a:solidFill>
              <a:schemeClr val="tx1"/>
            </a:solidFill>
          </a:endParaRPr>
        </a:p>
      </dgm:t>
    </dgm:pt>
    <dgm:pt modelId="{87ED23AD-05B0-4552-B1D3-29AE7D2DCF0B}" type="sibTrans" cxnId="{B61D4DD6-0115-4745-876F-1E229423E3C6}">
      <dgm:prSet custT="1"/>
      <dgm:spPr>
        <a:ln w="19050">
          <a:solidFill>
            <a:schemeClr val="accent3"/>
          </a:solidFill>
        </a:ln>
      </dgm:spPr>
      <dgm:t>
        <a:bodyPr/>
        <a:lstStyle/>
        <a:p>
          <a:endParaRPr lang="en-US" sz="600" dirty="0">
            <a:solidFill>
              <a:schemeClr val="tx1"/>
            </a:solidFill>
          </a:endParaRPr>
        </a:p>
      </dgm:t>
    </dgm:pt>
    <dgm:pt modelId="{DD06A428-1A64-45B2-8518-A87311421402}">
      <dgm:prSet phldrT="[Text]" custT="1"/>
      <dgm:spPr>
        <a:ln>
          <a:noFill/>
        </a:ln>
      </dgm:spPr>
      <dgm:t>
        <a:bodyPr/>
        <a:lstStyle/>
        <a:p>
          <a:r>
            <a:rPr lang="en-US" sz="2000" dirty="0">
              <a:solidFill>
                <a:schemeClr val="tx1"/>
              </a:solidFill>
            </a:rPr>
            <a:t>Coverage does not begin until July 1</a:t>
          </a:r>
        </a:p>
      </dgm:t>
    </dgm:pt>
    <dgm:pt modelId="{41ED40C2-455A-4BB0-8AD5-6CA8B572B1A7}" type="parTrans" cxnId="{DCA015CF-EC0F-4D4A-B3BC-9AD2A4D4B3C4}">
      <dgm:prSet/>
      <dgm:spPr/>
      <dgm:t>
        <a:bodyPr/>
        <a:lstStyle/>
        <a:p>
          <a:endParaRPr lang="en-US" sz="2000">
            <a:solidFill>
              <a:schemeClr val="tx1"/>
            </a:solidFill>
          </a:endParaRPr>
        </a:p>
      </dgm:t>
    </dgm:pt>
    <dgm:pt modelId="{666D4A00-399B-4F9F-A704-C5CF9BF33BA2}" type="sibTrans" cxnId="{DCA015CF-EC0F-4D4A-B3BC-9AD2A4D4B3C4}">
      <dgm:prSet/>
      <dgm:spPr/>
      <dgm:t>
        <a:bodyPr/>
        <a:lstStyle/>
        <a:p>
          <a:endParaRPr lang="en-US" sz="2000">
            <a:solidFill>
              <a:schemeClr val="tx1"/>
            </a:solidFill>
          </a:endParaRPr>
        </a:p>
      </dgm:t>
    </dgm:pt>
    <dgm:pt modelId="{A22C2657-867E-406E-9A3D-DE3311F63511}" type="pres">
      <dgm:prSet presAssocID="{E01CEBBF-3304-4E71-A430-9A2F672F3891}" presName="Name0" presStyleCnt="0">
        <dgm:presLayoutVars>
          <dgm:dir/>
          <dgm:resizeHandles val="exact"/>
        </dgm:presLayoutVars>
      </dgm:prSet>
      <dgm:spPr/>
    </dgm:pt>
    <dgm:pt modelId="{DE5FABE6-8D4A-44BC-8AD5-C97C7BDC9CEA}" type="pres">
      <dgm:prSet presAssocID="{D2DDF9A3-9D79-4E45-B69A-615B69EA1318}" presName="node" presStyleLbl="node1" presStyleIdx="0" presStyleCnt="5" custScaleY="120497">
        <dgm:presLayoutVars>
          <dgm:bulletEnabled val="1"/>
        </dgm:presLayoutVars>
      </dgm:prSet>
      <dgm:spPr/>
    </dgm:pt>
    <dgm:pt modelId="{05F94B6C-2864-478A-A145-F427437EB506}" type="pres">
      <dgm:prSet presAssocID="{C9BF1EDB-003C-4E35-BEC2-6749C6EEB798}" presName="sibTrans" presStyleLbl="sibTrans1D1" presStyleIdx="0" presStyleCnt="4"/>
      <dgm:spPr/>
    </dgm:pt>
    <dgm:pt modelId="{570E8D13-CAD2-4976-8FBA-D1430A46DDF2}" type="pres">
      <dgm:prSet presAssocID="{C9BF1EDB-003C-4E35-BEC2-6749C6EEB798}" presName="connectorText" presStyleLbl="sibTrans1D1" presStyleIdx="0" presStyleCnt="4"/>
      <dgm:spPr/>
    </dgm:pt>
    <dgm:pt modelId="{7F16DD9B-65D4-4504-AC1C-11061BB26A75}" type="pres">
      <dgm:prSet presAssocID="{91C677DF-49E4-45C7-A0E3-8E7CABE748D4}" presName="node" presStyleLbl="node1" presStyleIdx="1" presStyleCnt="5" custScaleY="120497">
        <dgm:presLayoutVars>
          <dgm:bulletEnabled val="1"/>
        </dgm:presLayoutVars>
      </dgm:prSet>
      <dgm:spPr/>
    </dgm:pt>
    <dgm:pt modelId="{5BB8CB42-52C4-41F6-846C-79D9078537AC}" type="pres">
      <dgm:prSet presAssocID="{57F1DA25-06A1-4F69-9EB4-8E5DD58B82FF}" presName="sibTrans" presStyleLbl="sibTrans1D1" presStyleIdx="1" presStyleCnt="4"/>
      <dgm:spPr/>
    </dgm:pt>
    <dgm:pt modelId="{C2CA9566-80B4-40DB-95C7-4524BBEAD2E8}" type="pres">
      <dgm:prSet presAssocID="{57F1DA25-06A1-4F69-9EB4-8E5DD58B82FF}" presName="connectorText" presStyleLbl="sibTrans1D1" presStyleIdx="1" presStyleCnt="4"/>
      <dgm:spPr/>
    </dgm:pt>
    <dgm:pt modelId="{A41DB462-E09C-4E83-AFFD-ADB41D418A27}" type="pres">
      <dgm:prSet presAssocID="{505A8922-3A7E-4BBA-A220-1ECD8D8D4CC1}" presName="node" presStyleLbl="node1" presStyleIdx="2" presStyleCnt="5" custScaleY="120497">
        <dgm:presLayoutVars>
          <dgm:bulletEnabled val="1"/>
        </dgm:presLayoutVars>
      </dgm:prSet>
      <dgm:spPr/>
    </dgm:pt>
    <dgm:pt modelId="{B9FF1485-279A-4FAE-B857-CB4678A32E39}" type="pres">
      <dgm:prSet presAssocID="{DCDF07BA-8E7D-42D8-A061-9C2693F6DAC8}" presName="sibTrans" presStyleLbl="sibTrans1D1" presStyleIdx="2" presStyleCnt="4"/>
      <dgm:spPr/>
    </dgm:pt>
    <dgm:pt modelId="{36B16378-88AE-42AD-BB41-33D383538D39}" type="pres">
      <dgm:prSet presAssocID="{DCDF07BA-8E7D-42D8-A061-9C2693F6DAC8}" presName="connectorText" presStyleLbl="sibTrans1D1" presStyleIdx="2" presStyleCnt="4"/>
      <dgm:spPr/>
    </dgm:pt>
    <dgm:pt modelId="{5A62CDF6-DEFC-47EB-A92A-DCBB396434EE}" type="pres">
      <dgm:prSet presAssocID="{AFFBE1EA-640B-41CF-AF34-15D92CEC3D84}" presName="node" presStyleLbl="node1" presStyleIdx="3" presStyleCnt="5" custScaleY="120497">
        <dgm:presLayoutVars>
          <dgm:bulletEnabled val="1"/>
        </dgm:presLayoutVars>
      </dgm:prSet>
      <dgm:spPr/>
    </dgm:pt>
    <dgm:pt modelId="{50C8AEC5-C7EB-4660-982F-C498EDB23E9F}" type="pres">
      <dgm:prSet presAssocID="{87ED23AD-05B0-4552-B1D3-29AE7D2DCF0B}" presName="sibTrans" presStyleLbl="sibTrans1D1" presStyleIdx="3" presStyleCnt="4"/>
      <dgm:spPr/>
    </dgm:pt>
    <dgm:pt modelId="{C49E4C43-A591-45D7-BB6B-5A78F243222A}" type="pres">
      <dgm:prSet presAssocID="{87ED23AD-05B0-4552-B1D3-29AE7D2DCF0B}" presName="connectorText" presStyleLbl="sibTrans1D1" presStyleIdx="3" presStyleCnt="4"/>
      <dgm:spPr/>
    </dgm:pt>
    <dgm:pt modelId="{5C396085-9A13-445C-8B88-89E969EC45C6}" type="pres">
      <dgm:prSet presAssocID="{DD06A428-1A64-45B2-8518-A87311421402}" presName="node" presStyleLbl="node1" presStyleIdx="4" presStyleCnt="5" custScaleY="120497">
        <dgm:presLayoutVars>
          <dgm:bulletEnabled val="1"/>
        </dgm:presLayoutVars>
      </dgm:prSet>
      <dgm:spPr/>
    </dgm:pt>
  </dgm:ptLst>
  <dgm:cxnLst>
    <dgm:cxn modelId="{0B5F7D09-4D5A-4DCD-923C-98D481685DC3}" type="presOf" srcId="{87ED23AD-05B0-4552-B1D3-29AE7D2DCF0B}" destId="{C49E4C43-A591-45D7-BB6B-5A78F243222A}" srcOrd="1" destOrd="0" presId="urn:microsoft.com/office/officeart/2005/8/layout/bProcess3"/>
    <dgm:cxn modelId="{7AA78909-2D13-405C-8C44-D8C45F7B7A8B}" type="presOf" srcId="{DD06A428-1A64-45B2-8518-A87311421402}" destId="{5C396085-9A13-445C-8B88-89E969EC45C6}" srcOrd="0" destOrd="0" presId="urn:microsoft.com/office/officeart/2005/8/layout/bProcess3"/>
    <dgm:cxn modelId="{BD823417-2E17-43AE-BFCA-098BE85A8D59}" srcId="{E01CEBBF-3304-4E71-A430-9A2F672F3891}" destId="{91C677DF-49E4-45C7-A0E3-8E7CABE748D4}" srcOrd="1" destOrd="0" parTransId="{0FC2EFC7-56BC-401B-B923-69887A6E61D7}" sibTransId="{57F1DA25-06A1-4F69-9EB4-8E5DD58B82FF}"/>
    <dgm:cxn modelId="{4CD05017-8138-45B2-A718-5279B717AF3A}" type="presOf" srcId="{D2DDF9A3-9D79-4E45-B69A-615B69EA1318}" destId="{DE5FABE6-8D4A-44BC-8AD5-C97C7BDC9CEA}" srcOrd="0" destOrd="0" presId="urn:microsoft.com/office/officeart/2005/8/layout/bProcess3"/>
    <dgm:cxn modelId="{B919FF20-4349-4C08-8A7D-A28DBB09840D}" type="presOf" srcId="{AFFBE1EA-640B-41CF-AF34-15D92CEC3D84}" destId="{5A62CDF6-DEFC-47EB-A92A-DCBB396434EE}" srcOrd="0" destOrd="0" presId="urn:microsoft.com/office/officeart/2005/8/layout/bProcess3"/>
    <dgm:cxn modelId="{D2EFC72A-358B-480F-882A-D01662E35C2D}" type="presOf" srcId="{E01CEBBF-3304-4E71-A430-9A2F672F3891}" destId="{A22C2657-867E-406E-9A3D-DE3311F63511}" srcOrd="0" destOrd="0" presId="urn:microsoft.com/office/officeart/2005/8/layout/bProcess3"/>
    <dgm:cxn modelId="{777BA02F-1D44-4C0C-8D1C-3F1E5C448EFB}" type="presOf" srcId="{C9BF1EDB-003C-4E35-BEC2-6749C6EEB798}" destId="{570E8D13-CAD2-4976-8FBA-D1430A46DDF2}" srcOrd="1" destOrd="0" presId="urn:microsoft.com/office/officeart/2005/8/layout/bProcess3"/>
    <dgm:cxn modelId="{DD9D5838-C0A5-4E00-9B1E-853956513CC6}" type="presOf" srcId="{57F1DA25-06A1-4F69-9EB4-8E5DD58B82FF}" destId="{5BB8CB42-52C4-41F6-846C-79D9078537AC}" srcOrd="0" destOrd="0" presId="urn:microsoft.com/office/officeart/2005/8/layout/bProcess3"/>
    <dgm:cxn modelId="{EC3C5F50-2581-4730-A6EF-0F5FB5F959EA}" srcId="{E01CEBBF-3304-4E71-A430-9A2F672F3891}" destId="{D2DDF9A3-9D79-4E45-B69A-615B69EA1318}" srcOrd="0" destOrd="0" parTransId="{BAE6944A-0833-4153-B113-8E9C32EF0B08}" sibTransId="{C9BF1EDB-003C-4E35-BEC2-6749C6EEB798}"/>
    <dgm:cxn modelId="{1F77B675-F25D-429F-91C0-C4BC71B5D0BA}" type="presOf" srcId="{57F1DA25-06A1-4F69-9EB4-8E5DD58B82FF}" destId="{C2CA9566-80B4-40DB-95C7-4524BBEAD2E8}" srcOrd="1" destOrd="0" presId="urn:microsoft.com/office/officeart/2005/8/layout/bProcess3"/>
    <dgm:cxn modelId="{95E7D775-462A-4555-85F7-02AA975EBBA8}" type="presOf" srcId="{87ED23AD-05B0-4552-B1D3-29AE7D2DCF0B}" destId="{50C8AEC5-C7EB-4660-982F-C498EDB23E9F}" srcOrd="0" destOrd="0" presId="urn:microsoft.com/office/officeart/2005/8/layout/bProcess3"/>
    <dgm:cxn modelId="{949D6B8E-E535-4F8F-9168-4A500E5DCE5D}" srcId="{E01CEBBF-3304-4E71-A430-9A2F672F3891}" destId="{505A8922-3A7E-4BBA-A220-1ECD8D8D4CC1}" srcOrd="2" destOrd="0" parTransId="{79D55062-0346-4AF1-90D3-AB5F272ACC80}" sibTransId="{DCDF07BA-8E7D-42D8-A061-9C2693F6DAC8}"/>
    <dgm:cxn modelId="{12F1CA96-F136-47D5-A835-130E8E986C02}" type="presOf" srcId="{C9BF1EDB-003C-4E35-BEC2-6749C6EEB798}" destId="{05F94B6C-2864-478A-A145-F427437EB506}" srcOrd="0" destOrd="0" presId="urn:microsoft.com/office/officeart/2005/8/layout/bProcess3"/>
    <dgm:cxn modelId="{C5780EBF-A943-4EBC-858D-DE867BC72D80}" type="presOf" srcId="{DCDF07BA-8E7D-42D8-A061-9C2693F6DAC8}" destId="{B9FF1485-279A-4FAE-B857-CB4678A32E39}" srcOrd="0" destOrd="0" presId="urn:microsoft.com/office/officeart/2005/8/layout/bProcess3"/>
    <dgm:cxn modelId="{D35BDFC5-7840-4348-8900-8D0D44E379B5}" type="presOf" srcId="{91C677DF-49E4-45C7-A0E3-8E7CABE748D4}" destId="{7F16DD9B-65D4-4504-AC1C-11061BB26A75}" srcOrd="0" destOrd="0" presId="urn:microsoft.com/office/officeart/2005/8/layout/bProcess3"/>
    <dgm:cxn modelId="{DCA015CF-EC0F-4D4A-B3BC-9AD2A4D4B3C4}" srcId="{E01CEBBF-3304-4E71-A430-9A2F672F3891}" destId="{DD06A428-1A64-45B2-8518-A87311421402}" srcOrd="4" destOrd="0" parTransId="{41ED40C2-455A-4BB0-8AD5-6CA8B572B1A7}" sibTransId="{666D4A00-399B-4F9F-A704-C5CF9BF33BA2}"/>
    <dgm:cxn modelId="{B61D4DD6-0115-4745-876F-1E229423E3C6}" srcId="{E01CEBBF-3304-4E71-A430-9A2F672F3891}" destId="{AFFBE1EA-640B-41CF-AF34-15D92CEC3D84}" srcOrd="3" destOrd="0" parTransId="{0C29D4F7-AE7C-4D43-95B0-5B99D414146E}" sibTransId="{87ED23AD-05B0-4552-B1D3-29AE7D2DCF0B}"/>
    <dgm:cxn modelId="{FF6807E8-E672-4B8B-839A-A1263E68C13F}" type="presOf" srcId="{DCDF07BA-8E7D-42D8-A061-9C2693F6DAC8}" destId="{36B16378-88AE-42AD-BB41-33D383538D39}" srcOrd="1" destOrd="0" presId="urn:microsoft.com/office/officeart/2005/8/layout/bProcess3"/>
    <dgm:cxn modelId="{1E8AD0F8-2E3B-40D0-90E2-955FD83B8CA2}" type="presOf" srcId="{505A8922-3A7E-4BBA-A220-1ECD8D8D4CC1}" destId="{A41DB462-E09C-4E83-AFFD-ADB41D418A27}" srcOrd="0" destOrd="0" presId="urn:microsoft.com/office/officeart/2005/8/layout/bProcess3"/>
    <dgm:cxn modelId="{65CD29EC-38E6-4C94-8A0B-E71C8ED1E753}" type="presParOf" srcId="{A22C2657-867E-406E-9A3D-DE3311F63511}" destId="{DE5FABE6-8D4A-44BC-8AD5-C97C7BDC9CEA}" srcOrd="0" destOrd="0" presId="urn:microsoft.com/office/officeart/2005/8/layout/bProcess3"/>
    <dgm:cxn modelId="{72DA1E09-B6B5-417F-A76E-0397353E3E05}" type="presParOf" srcId="{A22C2657-867E-406E-9A3D-DE3311F63511}" destId="{05F94B6C-2864-478A-A145-F427437EB506}" srcOrd="1" destOrd="0" presId="urn:microsoft.com/office/officeart/2005/8/layout/bProcess3"/>
    <dgm:cxn modelId="{846B5FF8-5EC3-4FDE-9874-B3918DD32ADF}" type="presParOf" srcId="{05F94B6C-2864-478A-A145-F427437EB506}" destId="{570E8D13-CAD2-4976-8FBA-D1430A46DDF2}" srcOrd="0" destOrd="0" presId="urn:microsoft.com/office/officeart/2005/8/layout/bProcess3"/>
    <dgm:cxn modelId="{5784025A-AFF0-4EBD-BCB9-5B7353D64DE5}" type="presParOf" srcId="{A22C2657-867E-406E-9A3D-DE3311F63511}" destId="{7F16DD9B-65D4-4504-AC1C-11061BB26A75}" srcOrd="2" destOrd="0" presId="urn:microsoft.com/office/officeart/2005/8/layout/bProcess3"/>
    <dgm:cxn modelId="{6B32A2EB-D27D-48A4-985F-B57D86D49385}" type="presParOf" srcId="{A22C2657-867E-406E-9A3D-DE3311F63511}" destId="{5BB8CB42-52C4-41F6-846C-79D9078537AC}" srcOrd="3" destOrd="0" presId="urn:microsoft.com/office/officeart/2005/8/layout/bProcess3"/>
    <dgm:cxn modelId="{A88CE2C9-B204-4BE2-804F-D9139789EE1A}" type="presParOf" srcId="{5BB8CB42-52C4-41F6-846C-79D9078537AC}" destId="{C2CA9566-80B4-40DB-95C7-4524BBEAD2E8}" srcOrd="0" destOrd="0" presId="urn:microsoft.com/office/officeart/2005/8/layout/bProcess3"/>
    <dgm:cxn modelId="{598FC555-968F-401F-AADD-E45667B39FAE}" type="presParOf" srcId="{A22C2657-867E-406E-9A3D-DE3311F63511}" destId="{A41DB462-E09C-4E83-AFFD-ADB41D418A27}" srcOrd="4" destOrd="0" presId="urn:microsoft.com/office/officeart/2005/8/layout/bProcess3"/>
    <dgm:cxn modelId="{F3A70980-6CAF-4663-9E07-06C0D9ED758B}" type="presParOf" srcId="{A22C2657-867E-406E-9A3D-DE3311F63511}" destId="{B9FF1485-279A-4FAE-B857-CB4678A32E39}" srcOrd="5" destOrd="0" presId="urn:microsoft.com/office/officeart/2005/8/layout/bProcess3"/>
    <dgm:cxn modelId="{B873D544-DA9B-4ADB-B3FA-9E12F4F48E11}" type="presParOf" srcId="{B9FF1485-279A-4FAE-B857-CB4678A32E39}" destId="{36B16378-88AE-42AD-BB41-33D383538D39}" srcOrd="0" destOrd="0" presId="urn:microsoft.com/office/officeart/2005/8/layout/bProcess3"/>
    <dgm:cxn modelId="{48A8AF14-B268-4746-9252-70A7269DB93E}" type="presParOf" srcId="{A22C2657-867E-406E-9A3D-DE3311F63511}" destId="{5A62CDF6-DEFC-47EB-A92A-DCBB396434EE}" srcOrd="6" destOrd="0" presId="urn:microsoft.com/office/officeart/2005/8/layout/bProcess3"/>
    <dgm:cxn modelId="{35A8EB65-33F4-4466-BFE0-ED8A483A9B7E}" type="presParOf" srcId="{A22C2657-867E-406E-9A3D-DE3311F63511}" destId="{50C8AEC5-C7EB-4660-982F-C498EDB23E9F}" srcOrd="7" destOrd="0" presId="urn:microsoft.com/office/officeart/2005/8/layout/bProcess3"/>
    <dgm:cxn modelId="{5E1C481A-8EBD-4290-A8DD-BB248A498FE8}" type="presParOf" srcId="{50C8AEC5-C7EB-4660-982F-C498EDB23E9F}" destId="{C49E4C43-A591-45D7-BB6B-5A78F243222A}" srcOrd="0" destOrd="0" presId="urn:microsoft.com/office/officeart/2005/8/layout/bProcess3"/>
    <dgm:cxn modelId="{01B9464E-8ED3-47A0-A3F6-7C1D19AD1859}" type="presParOf" srcId="{A22C2657-867E-406E-9A3D-DE3311F63511}" destId="{5C396085-9A13-445C-8B88-89E969EC45C6}"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EB818A-6A24-47B0-A0B8-C4364C1F06E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6C8FEB2-9FCE-4134-87DE-1B56AF483C30}">
      <dgm:prSet phldrT="[Text]" custT="1"/>
      <dgm:spPr>
        <a:solidFill>
          <a:schemeClr val="accent3"/>
        </a:solidFill>
        <a:ln>
          <a:noFill/>
        </a:ln>
      </dgm:spPr>
      <dgm:t>
        <a:bodyPr/>
        <a:lstStyle/>
        <a:p>
          <a:r>
            <a:rPr lang="en-US" sz="3200" dirty="0"/>
            <a:t>Medicare</a:t>
          </a:r>
        </a:p>
      </dgm:t>
    </dgm:pt>
    <dgm:pt modelId="{1BEA5193-4A53-41C1-BAC4-F2ED5973E56C}" type="parTrans" cxnId="{DD0FA967-CC15-4398-AD13-B610BF6BE47C}">
      <dgm:prSet/>
      <dgm:spPr/>
      <dgm:t>
        <a:bodyPr/>
        <a:lstStyle/>
        <a:p>
          <a:endParaRPr lang="en-US"/>
        </a:p>
      </dgm:t>
    </dgm:pt>
    <dgm:pt modelId="{909AC993-248A-4E5F-AA6C-F2A376DDC5DC}" type="sibTrans" cxnId="{DD0FA967-CC15-4398-AD13-B610BF6BE47C}">
      <dgm:prSet/>
      <dgm:spPr/>
      <dgm:t>
        <a:bodyPr/>
        <a:lstStyle/>
        <a:p>
          <a:endParaRPr lang="en-US"/>
        </a:p>
      </dgm:t>
    </dgm:pt>
    <dgm:pt modelId="{87588B88-1F88-4CC9-97F1-FEE943672CF1}" type="asst">
      <dgm:prSet phldrT="[Text]" custT="1"/>
      <dgm:spPr>
        <a:solidFill>
          <a:schemeClr val="accent3"/>
        </a:solidFill>
        <a:ln>
          <a:noFill/>
        </a:ln>
      </dgm:spPr>
      <dgm:t>
        <a:bodyPr/>
        <a:lstStyle/>
        <a:p>
          <a:r>
            <a:rPr lang="en-US" sz="2800" dirty="0"/>
            <a:t>Original</a:t>
          </a:r>
        </a:p>
      </dgm:t>
    </dgm:pt>
    <dgm:pt modelId="{A2574CF3-FCFF-4A3E-938E-035074047C05}" type="parTrans" cxnId="{10E8DC0D-9B1E-45F2-A1C3-5799E59002E9}">
      <dgm:prSet/>
      <dgm:spPr/>
      <dgm:t>
        <a:bodyPr/>
        <a:lstStyle/>
        <a:p>
          <a:endParaRPr lang="en-US"/>
        </a:p>
      </dgm:t>
    </dgm:pt>
    <dgm:pt modelId="{293B3D68-EDC6-4036-B08F-A86FE42CA283}" type="sibTrans" cxnId="{10E8DC0D-9B1E-45F2-A1C3-5799E59002E9}">
      <dgm:prSet/>
      <dgm:spPr/>
      <dgm:t>
        <a:bodyPr/>
        <a:lstStyle/>
        <a:p>
          <a:endParaRPr lang="en-US"/>
        </a:p>
      </dgm:t>
    </dgm:pt>
    <dgm:pt modelId="{3AD75160-C5D3-4118-8F3E-C6E0CA4E5279}">
      <dgm:prSet phldrT="[Text]" custT="1"/>
      <dgm:spPr>
        <a:solidFill>
          <a:srgbClr val="FFC000"/>
        </a:solidFill>
        <a:ln>
          <a:noFill/>
        </a:ln>
      </dgm:spPr>
      <dgm:t>
        <a:bodyPr/>
        <a:lstStyle/>
        <a:p>
          <a:r>
            <a:rPr lang="en-US" sz="2800" dirty="0">
              <a:solidFill>
                <a:schemeClr val="tx1"/>
              </a:solidFill>
            </a:rPr>
            <a:t>Public</a:t>
          </a:r>
        </a:p>
      </dgm:t>
    </dgm:pt>
    <dgm:pt modelId="{DBF79B3B-A619-4727-93C6-F4445FA652E3}" type="parTrans" cxnId="{C4C372A7-7335-4C33-AC86-EB1F38C625FA}">
      <dgm:prSet/>
      <dgm:spPr/>
      <dgm:t>
        <a:bodyPr/>
        <a:lstStyle/>
        <a:p>
          <a:endParaRPr lang="en-US"/>
        </a:p>
      </dgm:t>
    </dgm:pt>
    <dgm:pt modelId="{F7FCE8F9-B8C5-49E0-8817-4755105DA5CE}" type="sibTrans" cxnId="{C4C372A7-7335-4C33-AC86-EB1F38C625FA}">
      <dgm:prSet/>
      <dgm:spPr/>
      <dgm:t>
        <a:bodyPr/>
        <a:lstStyle/>
        <a:p>
          <a:endParaRPr lang="en-US"/>
        </a:p>
      </dgm:t>
    </dgm:pt>
    <dgm:pt modelId="{F250D147-EA04-4490-953F-18972DB1F19A}">
      <dgm:prSet phldrT="[Text]" custT="1"/>
      <dgm:spPr>
        <a:solidFill>
          <a:schemeClr val="accent5">
            <a:lumMod val="60000"/>
            <a:lumOff val="40000"/>
          </a:schemeClr>
        </a:solidFill>
        <a:ln>
          <a:noFill/>
        </a:ln>
      </dgm:spPr>
      <dgm:t>
        <a:bodyPr/>
        <a:lstStyle/>
        <a:p>
          <a:r>
            <a:rPr lang="en-US" sz="2800" dirty="0">
              <a:solidFill>
                <a:schemeClr val="tx1"/>
              </a:solidFill>
            </a:rPr>
            <a:t>Private</a:t>
          </a:r>
        </a:p>
      </dgm:t>
    </dgm:pt>
    <dgm:pt modelId="{6C7CF6B4-18D3-491F-AF3A-D1EECB51407B}" type="parTrans" cxnId="{4603B3FE-7AA8-44BB-A5C4-EE9CBCF78174}">
      <dgm:prSet/>
      <dgm:spPr/>
      <dgm:t>
        <a:bodyPr/>
        <a:lstStyle/>
        <a:p>
          <a:endParaRPr lang="en-US"/>
        </a:p>
      </dgm:t>
    </dgm:pt>
    <dgm:pt modelId="{138367A7-CAC8-40ED-A54F-4B002A4F97BA}" type="sibTrans" cxnId="{4603B3FE-7AA8-44BB-A5C4-EE9CBCF78174}">
      <dgm:prSet/>
      <dgm:spPr/>
      <dgm:t>
        <a:bodyPr/>
        <a:lstStyle/>
        <a:p>
          <a:endParaRPr lang="en-US"/>
        </a:p>
      </dgm:t>
    </dgm:pt>
    <dgm:pt modelId="{D6A12E5D-BD2D-4B37-BECE-B3128E80B6C7}">
      <dgm:prSet phldrT="[Text]"/>
      <dgm:spPr>
        <a:solidFill>
          <a:schemeClr val="accent5">
            <a:lumMod val="20000"/>
            <a:lumOff val="80000"/>
          </a:schemeClr>
        </a:solidFill>
        <a:ln>
          <a:noFill/>
        </a:ln>
      </dgm:spPr>
      <dgm:t>
        <a:bodyPr/>
        <a:lstStyle/>
        <a:p>
          <a:r>
            <a:rPr lang="en-US" dirty="0">
              <a:solidFill>
                <a:schemeClr val="tx1"/>
              </a:solidFill>
            </a:rPr>
            <a:t>Prescription drug coverage</a:t>
          </a:r>
        </a:p>
      </dgm:t>
    </dgm:pt>
    <dgm:pt modelId="{24FCA8D7-B0DE-4326-B2F4-D3FD59F1EEF5}" type="parTrans" cxnId="{DFD7E4F1-3D1D-4324-B026-7B96C6161EF1}">
      <dgm:prSet/>
      <dgm:spPr/>
      <dgm:t>
        <a:bodyPr/>
        <a:lstStyle/>
        <a:p>
          <a:endParaRPr lang="en-US"/>
        </a:p>
      </dgm:t>
    </dgm:pt>
    <dgm:pt modelId="{8B105DB9-DA3D-485D-8705-FCFCA46DECD7}" type="sibTrans" cxnId="{DFD7E4F1-3D1D-4324-B026-7B96C6161EF1}">
      <dgm:prSet/>
      <dgm:spPr/>
      <dgm:t>
        <a:bodyPr/>
        <a:lstStyle/>
        <a:p>
          <a:endParaRPr lang="en-US"/>
        </a:p>
      </dgm:t>
    </dgm:pt>
    <dgm:pt modelId="{00FAB3E2-0890-485E-9193-D8AA7973E860}" type="asst">
      <dgm:prSet custT="1"/>
      <dgm:spPr>
        <a:solidFill>
          <a:schemeClr val="accent4"/>
        </a:solidFill>
        <a:ln>
          <a:noFill/>
        </a:ln>
      </dgm:spPr>
      <dgm:t>
        <a:bodyPr/>
        <a:lstStyle/>
        <a:p>
          <a:r>
            <a:rPr lang="en-US" sz="2800" dirty="0"/>
            <a:t>Advantage</a:t>
          </a:r>
        </a:p>
      </dgm:t>
    </dgm:pt>
    <dgm:pt modelId="{255623F2-677A-4263-887F-DF9923966F82}" type="parTrans" cxnId="{1DB3E9FF-C1C6-4176-9103-DA6A4F7EB00E}">
      <dgm:prSet/>
      <dgm:spPr/>
      <dgm:t>
        <a:bodyPr/>
        <a:lstStyle/>
        <a:p>
          <a:endParaRPr lang="en-US"/>
        </a:p>
      </dgm:t>
    </dgm:pt>
    <dgm:pt modelId="{80DBCCA3-0F7B-480A-BDAA-5DADE7CDABD3}" type="sibTrans" cxnId="{1DB3E9FF-C1C6-4176-9103-DA6A4F7EB00E}">
      <dgm:prSet/>
      <dgm:spPr/>
      <dgm:t>
        <a:bodyPr/>
        <a:lstStyle/>
        <a:p>
          <a:endParaRPr lang="en-US"/>
        </a:p>
      </dgm:t>
    </dgm:pt>
    <dgm:pt modelId="{66D59C5D-B4C3-4F28-800E-4529A7087981}" type="pres">
      <dgm:prSet presAssocID="{F3EB818A-6A24-47B0-A0B8-C4364C1F06E2}" presName="hierChild1" presStyleCnt="0">
        <dgm:presLayoutVars>
          <dgm:orgChart val="1"/>
          <dgm:chPref val="1"/>
          <dgm:dir/>
          <dgm:animOne val="branch"/>
          <dgm:animLvl val="lvl"/>
          <dgm:resizeHandles/>
        </dgm:presLayoutVars>
      </dgm:prSet>
      <dgm:spPr/>
    </dgm:pt>
    <dgm:pt modelId="{939F843A-E10B-4534-B456-991620FB1463}" type="pres">
      <dgm:prSet presAssocID="{66C8FEB2-9FCE-4134-87DE-1B56AF483C30}" presName="hierRoot1" presStyleCnt="0">
        <dgm:presLayoutVars>
          <dgm:hierBranch val="init"/>
        </dgm:presLayoutVars>
      </dgm:prSet>
      <dgm:spPr/>
    </dgm:pt>
    <dgm:pt modelId="{F188EA4E-ECA3-47ED-B9B4-27E80F4262BE}" type="pres">
      <dgm:prSet presAssocID="{66C8FEB2-9FCE-4134-87DE-1B56AF483C30}" presName="rootComposite1" presStyleCnt="0"/>
      <dgm:spPr/>
    </dgm:pt>
    <dgm:pt modelId="{59B1D132-C4E6-4289-B719-242BFE48CD61}" type="pres">
      <dgm:prSet presAssocID="{66C8FEB2-9FCE-4134-87DE-1B56AF483C30}" presName="rootText1" presStyleLbl="node0" presStyleIdx="0" presStyleCnt="1" custScaleX="149553" custLinFactNeighborX="3455">
        <dgm:presLayoutVars>
          <dgm:chPref val="3"/>
        </dgm:presLayoutVars>
      </dgm:prSet>
      <dgm:spPr/>
    </dgm:pt>
    <dgm:pt modelId="{B3963A60-F273-4E84-957A-D933BF93B860}" type="pres">
      <dgm:prSet presAssocID="{66C8FEB2-9FCE-4134-87DE-1B56AF483C30}" presName="rootConnector1" presStyleLbl="node1" presStyleIdx="0" presStyleCnt="0"/>
      <dgm:spPr/>
    </dgm:pt>
    <dgm:pt modelId="{7C5CF745-EFE5-47F9-90B1-CF9527B291C1}" type="pres">
      <dgm:prSet presAssocID="{66C8FEB2-9FCE-4134-87DE-1B56AF483C30}" presName="hierChild2" presStyleCnt="0"/>
      <dgm:spPr/>
    </dgm:pt>
    <dgm:pt modelId="{1C206CDD-92AC-46B1-B022-7889E2DC59D7}" type="pres">
      <dgm:prSet presAssocID="{DBF79B3B-A619-4727-93C6-F4445FA652E3}" presName="Name37" presStyleLbl="parChTrans1D2" presStyleIdx="0" presStyleCnt="5"/>
      <dgm:spPr/>
    </dgm:pt>
    <dgm:pt modelId="{3B07BCBF-0575-4265-ABE0-87553BAA4056}" type="pres">
      <dgm:prSet presAssocID="{3AD75160-C5D3-4118-8F3E-C6E0CA4E5279}" presName="hierRoot2" presStyleCnt="0">
        <dgm:presLayoutVars>
          <dgm:hierBranch val="init"/>
        </dgm:presLayoutVars>
      </dgm:prSet>
      <dgm:spPr/>
    </dgm:pt>
    <dgm:pt modelId="{78ED9D44-E821-4A10-B7B3-2AF1FA7BA7C1}" type="pres">
      <dgm:prSet presAssocID="{3AD75160-C5D3-4118-8F3E-C6E0CA4E5279}" presName="rootComposite" presStyleCnt="0"/>
      <dgm:spPr/>
    </dgm:pt>
    <dgm:pt modelId="{E47CD0B4-F4E0-4828-8ED7-4EDB601F391B}" type="pres">
      <dgm:prSet presAssocID="{3AD75160-C5D3-4118-8F3E-C6E0CA4E5279}" presName="rootText" presStyleLbl="node2" presStyleIdx="0" presStyleCnt="3" custLinFactNeighborX="3455">
        <dgm:presLayoutVars>
          <dgm:chPref val="3"/>
        </dgm:presLayoutVars>
      </dgm:prSet>
      <dgm:spPr/>
    </dgm:pt>
    <dgm:pt modelId="{F0250534-E680-4145-B68A-86AD79B2E67F}" type="pres">
      <dgm:prSet presAssocID="{3AD75160-C5D3-4118-8F3E-C6E0CA4E5279}" presName="rootConnector" presStyleLbl="node2" presStyleIdx="0" presStyleCnt="3"/>
      <dgm:spPr/>
    </dgm:pt>
    <dgm:pt modelId="{CC86E3D9-9B3C-456A-B564-8141B2D30808}" type="pres">
      <dgm:prSet presAssocID="{3AD75160-C5D3-4118-8F3E-C6E0CA4E5279}" presName="hierChild4" presStyleCnt="0"/>
      <dgm:spPr/>
    </dgm:pt>
    <dgm:pt modelId="{19D0FA42-E66A-4D15-9F3B-320727BD4784}" type="pres">
      <dgm:prSet presAssocID="{3AD75160-C5D3-4118-8F3E-C6E0CA4E5279}" presName="hierChild5" presStyleCnt="0"/>
      <dgm:spPr/>
    </dgm:pt>
    <dgm:pt modelId="{3E6A01F0-1A1A-4BB5-8366-59DCB9FB4E75}" type="pres">
      <dgm:prSet presAssocID="{6C7CF6B4-18D3-491F-AF3A-D1EECB51407B}" presName="Name37" presStyleLbl="parChTrans1D2" presStyleIdx="1" presStyleCnt="5"/>
      <dgm:spPr/>
    </dgm:pt>
    <dgm:pt modelId="{9A6945CB-6E33-4801-95F5-77AEBFAB067B}" type="pres">
      <dgm:prSet presAssocID="{F250D147-EA04-4490-953F-18972DB1F19A}" presName="hierRoot2" presStyleCnt="0">
        <dgm:presLayoutVars>
          <dgm:hierBranch val="init"/>
        </dgm:presLayoutVars>
      </dgm:prSet>
      <dgm:spPr/>
    </dgm:pt>
    <dgm:pt modelId="{EC5ABEAE-DC37-4589-85F9-D4BE0C7A6720}" type="pres">
      <dgm:prSet presAssocID="{F250D147-EA04-4490-953F-18972DB1F19A}" presName="rootComposite" presStyleCnt="0"/>
      <dgm:spPr/>
    </dgm:pt>
    <dgm:pt modelId="{C8F8B856-E7B0-4D20-98C9-3C76E662E9CB}" type="pres">
      <dgm:prSet presAssocID="{F250D147-EA04-4490-953F-18972DB1F19A}" presName="rootText" presStyleLbl="node2" presStyleIdx="1" presStyleCnt="3" custLinFactNeighborX="3455">
        <dgm:presLayoutVars>
          <dgm:chPref val="3"/>
        </dgm:presLayoutVars>
      </dgm:prSet>
      <dgm:spPr/>
    </dgm:pt>
    <dgm:pt modelId="{DB7F84C0-DDFE-4B58-BBA3-6FEBA039A218}" type="pres">
      <dgm:prSet presAssocID="{F250D147-EA04-4490-953F-18972DB1F19A}" presName="rootConnector" presStyleLbl="node2" presStyleIdx="1" presStyleCnt="3"/>
      <dgm:spPr/>
    </dgm:pt>
    <dgm:pt modelId="{C4B1F93C-92A3-4630-A42A-127373CF687B}" type="pres">
      <dgm:prSet presAssocID="{F250D147-EA04-4490-953F-18972DB1F19A}" presName="hierChild4" presStyleCnt="0"/>
      <dgm:spPr/>
    </dgm:pt>
    <dgm:pt modelId="{DEF3C5D9-DB42-4D03-8D2D-E6F0CB7D39B5}" type="pres">
      <dgm:prSet presAssocID="{F250D147-EA04-4490-953F-18972DB1F19A}" presName="hierChild5" presStyleCnt="0"/>
      <dgm:spPr/>
    </dgm:pt>
    <dgm:pt modelId="{38323ADC-A41C-4D95-BE17-89A57EE751BB}" type="pres">
      <dgm:prSet presAssocID="{24FCA8D7-B0DE-4326-B2F4-D3FD59F1EEF5}" presName="Name37" presStyleLbl="parChTrans1D2" presStyleIdx="2" presStyleCnt="5"/>
      <dgm:spPr/>
    </dgm:pt>
    <dgm:pt modelId="{28E16F12-23F4-4857-A653-7F4E3442C19E}" type="pres">
      <dgm:prSet presAssocID="{D6A12E5D-BD2D-4B37-BECE-B3128E80B6C7}" presName="hierRoot2" presStyleCnt="0">
        <dgm:presLayoutVars>
          <dgm:hierBranch val="init"/>
        </dgm:presLayoutVars>
      </dgm:prSet>
      <dgm:spPr/>
    </dgm:pt>
    <dgm:pt modelId="{3B7CE6FF-1C10-419D-832F-3EFEDE96C4C7}" type="pres">
      <dgm:prSet presAssocID="{D6A12E5D-BD2D-4B37-BECE-B3128E80B6C7}" presName="rootComposite" presStyleCnt="0"/>
      <dgm:spPr/>
    </dgm:pt>
    <dgm:pt modelId="{00E97B57-51CD-4944-9110-6251133A92A7}" type="pres">
      <dgm:prSet presAssocID="{D6A12E5D-BD2D-4B37-BECE-B3128E80B6C7}" presName="rootText" presStyleLbl="node2" presStyleIdx="2" presStyleCnt="3">
        <dgm:presLayoutVars>
          <dgm:chPref val="3"/>
        </dgm:presLayoutVars>
      </dgm:prSet>
      <dgm:spPr/>
    </dgm:pt>
    <dgm:pt modelId="{35B608D3-4977-4463-8B34-9DDD4045287E}" type="pres">
      <dgm:prSet presAssocID="{D6A12E5D-BD2D-4B37-BECE-B3128E80B6C7}" presName="rootConnector" presStyleLbl="node2" presStyleIdx="2" presStyleCnt="3"/>
      <dgm:spPr/>
    </dgm:pt>
    <dgm:pt modelId="{8F6CBFB5-88C4-4C0D-9164-80C8B26D15A5}" type="pres">
      <dgm:prSet presAssocID="{D6A12E5D-BD2D-4B37-BECE-B3128E80B6C7}" presName="hierChild4" presStyleCnt="0"/>
      <dgm:spPr/>
    </dgm:pt>
    <dgm:pt modelId="{D1A60687-9DCA-40A3-9FD4-90820104201D}" type="pres">
      <dgm:prSet presAssocID="{D6A12E5D-BD2D-4B37-BECE-B3128E80B6C7}" presName="hierChild5" presStyleCnt="0"/>
      <dgm:spPr/>
    </dgm:pt>
    <dgm:pt modelId="{76DD99D6-36B2-4437-B850-723AC3E3F0A5}" type="pres">
      <dgm:prSet presAssocID="{66C8FEB2-9FCE-4134-87DE-1B56AF483C30}" presName="hierChild3" presStyleCnt="0"/>
      <dgm:spPr/>
    </dgm:pt>
    <dgm:pt modelId="{9CA51896-44AD-4988-872D-85C7D3A093AB}" type="pres">
      <dgm:prSet presAssocID="{A2574CF3-FCFF-4A3E-938E-035074047C05}" presName="Name111" presStyleLbl="parChTrans1D2" presStyleIdx="3" presStyleCnt="5"/>
      <dgm:spPr/>
    </dgm:pt>
    <dgm:pt modelId="{86C8A664-2DD4-4396-AF9F-C63E64CF7E30}" type="pres">
      <dgm:prSet presAssocID="{87588B88-1F88-4CC9-97F1-FEE943672CF1}" presName="hierRoot3" presStyleCnt="0">
        <dgm:presLayoutVars>
          <dgm:hierBranch val="init"/>
        </dgm:presLayoutVars>
      </dgm:prSet>
      <dgm:spPr/>
    </dgm:pt>
    <dgm:pt modelId="{F72BE3FD-1EDA-4A4F-96E4-852FD4608140}" type="pres">
      <dgm:prSet presAssocID="{87588B88-1F88-4CC9-97F1-FEE943672CF1}" presName="rootComposite3" presStyleCnt="0"/>
      <dgm:spPr/>
    </dgm:pt>
    <dgm:pt modelId="{589D9670-148E-43B9-93A8-DE79D9D9A2DF}" type="pres">
      <dgm:prSet presAssocID="{87588B88-1F88-4CC9-97F1-FEE943672CF1}" presName="rootText3" presStyleLbl="asst1" presStyleIdx="0" presStyleCnt="2" custLinFactNeighborX="3455" custLinFactNeighborY="-3158">
        <dgm:presLayoutVars>
          <dgm:chPref val="3"/>
        </dgm:presLayoutVars>
      </dgm:prSet>
      <dgm:spPr/>
    </dgm:pt>
    <dgm:pt modelId="{C1D6EE6B-4706-4B00-944F-4AD6EAA93FF9}" type="pres">
      <dgm:prSet presAssocID="{87588B88-1F88-4CC9-97F1-FEE943672CF1}" presName="rootConnector3" presStyleLbl="asst1" presStyleIdx="0" presStyleCnt="2"/>
      <dgm:spPr/>
    </dgm:pt>
    <dgm:pt modelId="{31988C2C-E3D3-4F65-B93F-A1DEFD23516C}" type="pres">
      <dgm:prSet presAssocID="{87588B88-1F88-4CC9-97F1-FEE943672CF1}" presName="hierChild6" presStyleCnt="0"/>
      <dgm:spPr/>
    </dgm:pt>
    <dgm:pt modelId="{5B4A677B-6C3D-4EEE-826F-04E5AF9A86F9}" type="pres">
      <dgm:prSet presAssocID="{87588B88-1F88-4CC9-97F1-FEE943672CF1}" presName="hierChild7" presStyleCnt="0"/>
      <dgm:spPr/>
    </dgm:pt>
    <dgm:pt modelId="{47E1A3EA-8804-4B69-AC5E-80010AB563BB}" type="pres">
      <dgm:prSet presAssocID="{255623F2-677A-4263-887F-DF9923966F82}" presName="Name111" presStyleLbl="parChTrans1D2" presStyleIdx="4" presStyleCnt="5"/>
      <dgm:spPr/>
    </dgm:pt>
    <dgm:pt modelId="{32D2337A-3844-48B0-B459-F7C5DCD21803}" type="pres">
      <dgm:prSet presAssocID="{00FAB3E2-0890-485E-9193-D8AA7973E860}" presName="hierRoot3" presStyleCnt="0">
        <dgm:presLayoutVars>
          <dgm:hierBranch val="init"/>
        </dgm:presLayoutVars>
      </dgm:prSet>
      <dgm:spPr/>
    </dgm:pt>
    <dgm:pt modelId="{61BA0043-75A9-409A-B107-FD877537C3A3}" type="pres">
      <dgm:prSet presAssocID="{00FAB3E2-0890-485E-9193-D8AA7973E860}" presName="rootComposite3" presStyleCnt="0"/>
      <dgm:spPr/>
    </dgm:pt>
    <dgm:pt modelId="{397EA83B-2746-4A92-88F5-E59147674AD9}" type="pres">
      <dgm:prSet presAssocID="{00FAB3E2-0890-485E-9193-D8AA7973E860}" presName="rootText3" presStyleLbl="asst1" presStyleIdx="1" presStyleCnt="2" custLinFactNeighborX="13569" custLinFactNeighborY="-3158">
        <dgm:presLayoutVars>
          <dgm:chPref val="3"/>
        </dgm:presLayoutVars>
      </dgm:prSet>
      <dgm:spPr/>
    </dgm:pt>
    <dgm:pt modelId="{F7DC8506-9B58-4981-88D4-61533342E33B}" type="pres">
      <dgm:prSet presAssocID="{00FAB3E2-0890-485E-9193-D8AA7973E860}" presName="rootConnector3" presStyleLbl="asst1" presStyleIdx="1" presStyleCnt="2"/>
      <dgm:spPr/>
    </dgm:pt>
    <dgm:pt modelId="{A261824D-0688-4E77-AC05-863E91B67C62}" type="pres">
      <dgm:prSet presAssocID="{00FAB3E2-0890-485E-9193-D8AA7973E860}" presName="hierChild6" presStyleCnt="0"/>
      <dgm:spPr/>
    </dgm:pt>
    <dgm:pt modelId="{22434260-0DBC-42E2-A0D5-AA937AD0B4AC}" type="pres">
      <dgm:prSet presAssocID="{00FAB3E2-0890-485E-9193-D8AA7973E860}" presName="hierChild7" presStyleCnt="0"/>
      <dgm:spPr/>
    </dgm:pt>
  </dgm:ptLst>
  <dgm:cxnLst>
    <dgm:cxn modelId="{4D073903-290B-4FEC-A5F9-79C73573ED13}" type="presOf" srcId="{F250D147-EA04-4490-953F-18972DB1F19A}" destId="{C8F8B856-E7B0-4D20-98C9-3C76E662E9CB}" srcOrd="0" destOrd="0" presId="urn:microsoft.com/office/officeart/2005/8/layout/orgChart1"/>
    <dgm:cxn modelId="{10E8DC0D-9B1E-45F2-A1C3-5799E59002E9}" srcId="{66C8FEB2-9FCE-4134-87DE-1B56AF483C30}" destId="{87588B88-1F88-4CC9-97F1-FEE943672CF1}" srcOrd="0" destOrd="0" parTransId="{A2574CF3-FCFF-4A3E-938E-035074047C05}" sibTransId="{293B3D68-EDC6-4036-B08F-A86FE42CA283}"/>
    <dgm:cxn modelId="{FB872C2A-072C-444B-B334-599CB24AA743}" type="presOf" srcId="{F250D147-EA04-4490-953F-18972DB1F19A}" destId="{DB7F84C0-DDFE-4B58-BBA3-6FEBA039A218}" srcOrd="1" destOrd="0" presId="urn:microsoft.com/office/officeart/2005/8/layout/orgChart1"/>
    <dgm:cxn modelId="{6F06B736-E62A-4302-BBA6-EB6D525280B1}" type="presOf" srcId="{00FAB3E2-0890-485E-9193-D8AA7973E860}" destId="{F7DC8506-9B58-4981-88D4-61533342E33B}" srcOrd="1" destOrd="0" presId="urn:microsoft.com/office/officeart/2005/8/layout/orgChart1"/>
    <dgm:cxn modelId="{1868F737-5925-414A-9478-9A945E15DA36}" type="presOf" srcId="{255623F2-677A-4263-887F-DF9923966F82}" destId="{47E1A3EA-8804-4B69-AC5E-80010AB563BB}" srcOrd="0" destOrd="0" presId="urn:microsoft.com/office/officeart/2005/8/layout/orgChart1"/>
    <dgm:cxn modelId="{DF616F3D-94E1-484D-A63C-05BDEF289384}" type="presOf" srcId="{66C8FEB2-9FCE-4134-87DE-1B56AF483C30}" destId="{59B1D132-C4E6-4289-B719-242BFE48CD61}" srcOrd="0" destOrd="0" presId="urn:microsoft.com/office/officeart/2005/8/layout/orgChart1"/>
    <dgm:cxn modelId="{ACE49563-7FB2-4898-A10A-8EE88AED458F}" type="presOf" srcId="{D6A12E5D-BD2D-4B37-BECE-B3128E80B6C7}" destId="{00E97B57-51CD-4944-9110-6251133A92A7}" srcOrd="0" destOrd="0" presId="urn:microsoft.com/office/officeart/2005/8/layout/orgChart1"/>
    <dgm:cxn modelId="{8066A165-BD56-41DE-9DA2-5756F158BA9A}" type="presOf" srcId="{87588B88-1F88-4CC9-97F1-FEE943672CF1}" destId="{589D9670-148E-43B9-93A8-DE79D9D9A2DF}" srcOrd="0" destOrd="0" presId="urn:microsoft.com/office/officeart/2005/8/layout/orgChart1"/>
    <dgm:cxn modelId="{DD0FA967-CC15-4398-AD13-B610BF6BE47C}" srcId="{F3EB818A-6A24-47B0-A0B8-C4364C1F06E2}" destId="{66C8FEB2-9FCE-4134-87DE-1B56AF483C30}" srcOrd="0" destOrd="0" parTransId="{1BEA5193-4A53-41C1-BAC4-F2ED5973E56C}" sibTransId="{909AC993-248A-4E5F-AA6C-F2A376DDC5DC}"/>
    <dgm:cxn modelId="{BC7B8F5A-F101-499B-A00E-B94096AC0F13}" type="presOf" srcId="{87588B88-1F88-4CC9-97F1-FEE943672CF1}" destId="{C1D6EE6B-4706-4B00-944F-4AD6EAA93FF9}" srcOrd="1" destOrd="0" presId="urn:microsoft.com/office/officeart/2005/8/layout/orgChart1"/>
    <dgm:cxn modelId="{21AE9781-67DA-457D-80ED-B7886F06FA2D}" type="presOf" srcId="{D6A12E5D-BD2D-4B37-BECE-B3128E80B6C7}" destId="{35B608D3-4977-4463-8B34-9DDD4045287E}" srcOrd="1" destOrd="0" presId="urn:microsoft.com/office/officeart/2005/8/layout/orgChart1"/>
    <dgm:cxn modelId="{702EC683-A229-4A12-81D6-06EEEFE42013}" type="presOf" srcId="{DBF79B3B-A619-4727-93C6-F4445FA652E3}" destId="{1C206CDD-92AC-46B1-B022-7889E2DC59D7}" srcOrd="0" destOrd="0" presId="urn:microsoft.com/office/officeart/2005/8/layout/orgChart1"/>
    <dgm:cxn modelId="{F3F118A3-0F2A-4792-BABE-AD7E18E65E11}" type="presOf" srcId="{6C7CF6B4-18D3-491F-AF3A-D1EECB51407B}" destId="{3E6A01F0-1A1A-4BB5-8366-59DCB9FB4E75}" srcOrd="0" destOrd="0" presId="urn:microsoft.com/office/officeart/2005/8/layout/orgChart1"/>
    <dgm:cxn modelId="{C4C372A7-7335-4C33-AC86-EB1F38C625FA}" srcId="{66C8FEB2-9FCE-4134-87DE-1B56AF483C30}" destId="{3AD75160-C5D3-4118-8F3E-C6E0CA4E5279}" srcOrd="2" destOrd="0" parTransId="{DBF79B3B-A619-4727-93C6-F4445FA652E3}" sibTransId="{F7FCE8F9-B8C5-49E0-8817-4755105DA5CE}"/>
    <dgm:cxn modelId="{BC3980AC-CA88-4A92-A81A-9240F88CE9D1}" type="presOf" srcId="{00FAB3E2-0890-485E-9193-D8AA7973E860}" destId="{397EA83B-2746-4A92-88F5-E59147674AD9}" srcOrd="0" destOrd="0" presId="urn:microsoft.com/office/officeart/2005/8/layout/orgChart1"/>
    <dgm:cxn modelId="{19C31BAE-FC37-4922-ACEE-07DCCD31782E}" type="presOf" srcId="{3AD75160-C5D3-4118-8F3E-C6E0CA4E5279}" destId="{F0250534-E680-4145-B68A-86AD79B2E67F}" srcOrd="1" destOrd="0" presId="urn:microsoft.com/office/officeart/2005/8/layout/orgChart1"/>
    <dgm:cxn modelId="{24D780AE-9AEA-4FA4-882E-39882AFC2905}" type="presOf" srcId="{66C8FEB2-9FCE-4134-87DE-1B56AF483C30}" destId="{B3963A60-F273-4E84-957A-D933BF93B860}" srcOrd="1" destOrd="0" presId="urn:microsoft.com/office/officeart/2005/8/layout/orgChart1"/>
    <dgm:cxn modelId="{825B45B1-CB62-416F-9F28-34755D246503}" type="presOf" srcId="{3AD75160-C5D3-4118-8F3E-C6E0CA4E5279}" destId="{E47CD0B4-F4E0-4828-8ED7-4EDB601F391B}" srcOrd="0" destOrd="0" presId="urn:microsoft.com/office/officeart/2005/8/layout/orgChart1"/>
    <dgm:cxn modelId="{114F33D3-9FB8-4F75-AAA6-085C1B7EAAAF}" type="presOf" srcId="{A2574CF3-FCFF-4A3E-938E-035074047C05}" destId="{9CA51896-44AD-4988-872D-85C7D3A093AB}" srcOrd="0" destOrd="0" presId="urn:microsoft.com/office/officeart/2005/8/layout/orgChart1"/>
    <dgm:cxn modelId="{BC0180D8-FF9A-45C4-B7A1-6C1749C07F9E}" type="presOf" srcId="{24FCA8D7-B0DE-4326-B2F4-D3FD59F1EEF5}" destId="{38323ADC-A41C-4D95-BE17-89A57EE751BB}" srcOrd="0" destOrd="0" presId="urn:microsoft.com/office/officeart/2005/8/layout/orgChart1"/>
    <dgm:cxn modelId="{DFD7E4F1-3D1D-4324-B026-7B96C6161EF1}" srcId="{66C8FEB2-9FCE-4134-87DE-1B56AF483C30}" destId="{D6A12E5D-BD2D-4B37-BECE-B3128E80B6C7}" srcOrd="4" destOrd="0" parTransId="{24FCA8D7-B0DE-4326-B2F4-D3FD59F1EEF5}" sibTransId="{8B105DB9-DA3D-485D-8705-FCFCA46DECD7}"/>
    <dgm:cxn modelId="{0EC33CF4-8B32-4FCD-8678-176E9771C52E}" type="presOf" srcId="{F3EB818A-6A24-47B0-A0B8-C4364C1F06E2}" destId="{66D59C5D-B4C3-4F28-800E-4529A7087981}" srcOrd="0" destOrd="0" presId="urn:microsoft.com/office/officeart/2005/8/layout/orgChart1"/>
    <dgm:cxn modelId="{4603B3FE-7AA8-44BB-A5C4-EE9CBCF78174}" srcId="{66C8FEB2-9FCE-4134-87DE-1B56AF483C30}" destId="{F250D147-EA04-4490-953F-18972DB1F19A}" srcOrd="3" destOrd="0" parTransId="{6C7CF6B4-18D3-491F-AF3A-D1EECB51407B}" sibTransId="{138367A7-CAC8-40ED-A54F-4B002A4F97BA}"/>
    <dgm:cxn modelId="{1DB3E9FF-C1C6-4176-9103-DA6A4F7EB00E}" srcId="{66C8FEB2-9FCE-4134-87DE-1B56AF483C30}" destId="{00FAB3E2-0890-485E-9193-D8AA7973E860}" srcOrd="1" destOrd="0" parTransId="{255623F2-677A-4263-887F-DF9923966F82}" sibTransId="{80DBCCA3-0F7B-480A-BDAA-5DADE7CDABD3}"/>
    <dgm:cxn modelId="{7A2CB672-BCB4-4318-BEF5-D6490218C992}" type="presParOf" srcId="{66D59C5D-B4C3-4F28-800E-4529A7087981}" destId="{939F843A-E10B-4534-B456-991620FB1463}" srcOrd="0" destOrd="0" presId="urn:microsoft.com/office/officeart/2005/8/layout/orgChart1"/>
    <dgm:cxn modelId="{60D57541-5EB6-40C6-9DE5-788FFCEA9FBD}" type="presParOf" srcId="{939F843A-E10B-4534-B456-991620FB1463}" destId="{F188EA4E-ECA3-47ED-B9B4-27E80F4262BE}" srcOrd="0" destOrd="0" presId="urn:microsoft.com/office/officeart/2005/8/layout/orgChart1"/>
    <dgm:cxn modelId="{11687FB9-3C14-4E71-922C-E065F88D30CB}" type="presParOf" srcId="{F188EA4E-ECA3-47ED-B9B4-27E80F4262BE}" destId="{59B1D132-C4E6-4289-B719-242BFE48CD61}" srcOrd="0" destOrd="0" presId="urn:microsoft.com/office/officeart/2005/8/layout/orgChart1"/>
    <dgm:cxn modelId="{1340BAF9-758C-4172-B1FA-F574D3A2BCD4}" type="presParOf" srcId="{F188EA4E-ECA3-47ED-B9B4-27E80F4262BE}" destId="{B3963A60-F273-4E84-957A-D933BF93B860}" srcOrd="1" destOrd="0" presId="urn:microsoft.com/office/officeart/2005/8/layout/orgChart1"/>
    <dgm:cxn modelId="{4D50214D-6C42-4A9B-B283-FE92882FE040}" type="presParOf" srcId="{939F843A-E10B-4534-B456-991620FB1463}" destId="{7C5CF745-EFE5-47F9-90B1-CF9527B291C1}" srcOrd="1" destOrd="0" presId="urn:microsoft.com/office/officeart/2005/8/layout/orgChart1"/>
    <dgm:cxn modelId="{C630C33B-CDC6-4A5A-BE43-015AB6481FB0}" type="presParOf" srcId="{7C5CF745-EFE5-47F9-90B1-CF9527B291C1}" destId="{1C206CDD-92AC-46B1-B022-7889E2DC59D7}" srcOrd="0" destOrd="0" presId="urn:microsoft.com/office/officeart/2005/8/layout/orgChart1"/>
    <dgm:cxn modelId="{F580F411-35F0-4A00-A4B9-9B065D3605BE}" type="presParOf" srcId="{7C5CF745-EFE5-47F9-90B1-CF9527B291C1}" destId="{3B07BCBF-0575-4265-ABE0-87553BAA4056}" srcOrd="1" destOrd="0" presId="urn:microsoft.com/office/officeart/2005/8/layout/orgChart1"/>
    <dgm:cxn modelId="{A633CDC8-E2BA-460A-9542-67042FEA9722}" type="presParOf" srcId="{3B07BCBF-0575-4265-ABE0-87553BAA4056}" destId="{78ED9D44-E821-4A10-B7B3-2AF1FA7BA7C1}" srcOrd="0" destOrd="0" presId="urn:microsoft.com/office/officeart/2005/8/layout/orgChart1"/>
    <dgm:cxn modelId="{BD1B2D02-C34C-4EF5-8E61-955C31AE48CF}" type="presParOf" srcId="{78ED9D44-E821-4A10-B7B3-2AF1FA7BA7C1}" destId="{E47CD0B4-F4E0-4828-8ED7-4EDB601F391B}" srcOrd="0" destOrd="0" presId="urn:microsoft.com/office/officeart/2005/8/layout/orgChart1"/>
    <dgm:cxn modelId="{C5C8759F-5C57-4F31-9CDA-233FC334D65C}" type="presParOf" srcId="{78ED9D44-E821-4A10-B7B3-2AF1FA7BA7C1}" destId="{F0250534-E680-4145-B68A-86AD79B2E67F}" srcOrd="1" destOrd="0" presId="urn:microsoft.com/office/officeart/2005/8/layout/orgChart1"/>
    <dgm:cxn modelId="{5E208C7D-A319-456B-BE4A-F9EE618A3917}" type="presParOf" srcId="{3B07BCBF-0575-4265-ABE0-87553BAA4056}" destId="{CC86E3D9-9B3C-456A-B564-8141B2D30808}" srcOrd="1" destOrd="0" presId="urn:microsoft.com/office/officeart/2005/8/layout/orgChart1"/>
    <dgm:cxn modelId="{F8F8CEB6-CB04-414B-9AFA-F0DD7B9EE941}" type="presParOf" srcId="{3B07BCBF-0575-4265-ABE0-87553BAA4056}" destId="{19D0FA42-E66A-4D15-9F3B-320727BD4784}" srcOrd="2" destOrd="0" presId="urn:microsoft.com/office/officeart/2005/8/layout/orgChart1"/>
    <dgm:cxn modelId="{97131ECB-585F-41E8-8B92-096DD521AEAC}" type="presParOf" srcId="{7C5CF745-EFE5-47F9-90B1-CF9527B291C1}" destId="{3E6A01F0-1A1A-4BB5-8366-59DCB9FB4E75}" srcOrd="2" destOrd="0" presId="urn:microsoft.com/office/officeart/2005/8/layout/orgChart1"/>
    <dgm:cxn modelId="{14005760-3D0A-4CA2-9CD6-E64787960CED}" type="presParOf" srcId="{7C5CF745-EFE5-47F9-90B1-CF9527B291C1}" destId="{9A6945CB-6E33-4801-95F5-77AEBFAB067B}" srcOrd="3" destOrd="0" presId="urn:microsoft.com/office/officeart/2005/8/layout/orgChart1"/>
    <dgm:cxn modelId="{4336A756-6A8F-4A6A-977C-119EC81A37F5}" type="presParOf" srcId="{9A6945CB-6E33-4801-95F5-77AEBFAB067B}" destId="{EC5ABEAE-DC37-4589-85F9-D4BE0C7A6720}" srcOrd="0" destOrd="0" presId="urn:microsoft.com/office/officeart/2005/8/layout/orgChart1"/>
    <dgm:cxn modelId="{C0D8F2AA-8090-42C0-98BA-67A84CF43CF8}" type="presParOf" srcId="{EC5ABEAE-DC37-4589-85F9-D4BE0C7A6720}" destId="{C8F8B856-E7B0-4D20-98C9-3C76E662E9CB}" srcOrd="0" destOrd="0" presId="urn:microsoft.com/office/officeart/2005/8/layout/orgChart1"/>
    <dgm:cxn modelId="{307A066D-40FF-4D8A-BB6D-318658E9E6E3}" type="presParOf" srcId="{EC5ABEAE-DC37-4589-85F9-D4BE0C7A6720}" destId="{DB7F84C0-DDFE-4B58-BBA3-6FEBA039A218}" srcOrd="1" destOrd="0" presId="urn:microsoft.com/office/officeart/2005/8/layout/orgChart1"/>
    <dgm:cxn modelId="{4869705C-4624-438D-8758-6F3BE1CC5989}" type="presParOf" srcId="{9A6945CB-6E33-4801-95F5-77AEBFAB067B}" destId="{C4B1F93C-92A3-4630-A42A-127373CF687B}" srcOrd="1" destOrd="0" presId="urn:microsoft.com/office/officeart/2005/8/layout/orgChart1"/>
    <dgm:cxn modelId="{386BB567-F886-4FBC-B354-C206D91A8E38}" type="presParOf" srcId="{9A6945CB-6E33-4801-95F5-77AEBFAB067B}" destId="{DEF3C5D9-DB42-4D03-8D2D-E6F0CB7D39B5}" srcOrd="2" destOrd="0" presId="urn:microsoft.com/office/officeart/2005/8/layout/orgChart1"/>
    <dgm:cxn modelId="{1C8FBA3A-4F87-4F2E-B87E-064E76385C19}" type="presParOf" srcId="{7C5CF745-EFE5-47F9-90B1-CF9527B291C1}" destId="{38323ADC-A41C-4D95-BE17-89A57EE751BB}" srcOrd="4" destOrd="0" presId="urn:microsoft.com/office/officeart/2005/8/layout/orgChart1"/>
    <dgm:cxn modelId="{CFE31A06-BE48-4825-9C55-B4A4BA3DF9EF}" type="presParOf" srcId="{7C5CF745-EFE5-47F9-90B1-CF9527B291C1}" destId="{28E16F12-23F4-4857-A653-7F4E3442C19E}" srcOrd="5" destOrd="0" presId="urn:microsoft.com/office/officeart/2005/8/layout/orgChart1"/>
    <dgm:cxn modelId="{DAB4E80B-8916-42EB-A0E1-45D35515F14D}" type="presParOf" srcId="{28E16F12-23F4-4857-A653-7F4E3442C19E}" destId="{3B7CE6FF-1C10-419D-832F-3EFEDE96C4C7}" srcOrd="0" destOrd="0" presId="urn:microsoft.com/office/officeart/2005/8/layout/orgChart1"/>
    <dgm:cxn modelId="{BB55D627-08CC-448A-9707-B48B2D2AF696}" type="presParOf" srcId="{3B7CE6FF-1C10-419D-832F-3EFEDE96C4C7}" destId="{00E97B57-51CD-4944-9110-6251133A92A7}" srcOrd="0" destOrd="0" presId="urn:microsoft.com/office/officeart/2005/8/layout/orgChart1"/>
    <dgm:cxn modelId="{452CF262-BCD5-43FD-BDA9-0D94EA8A0B66}" type="presParOf" srcId="{3B7CE6FF-1C10-419D-832F-3EFEDE96C4C7}" destId="{35B608D3-4977-4463-8B34-9DDD4045287E}" srcOrd="1" destOrd="0" presId="urn:microsoft.com/office/officeart/2005/8/layout/orgChart1"/>
    <dgm:cxn modelId="{7B1AD56A-8441-4941-9F6F-6837597BD9A2}" type="presParOf" srcId="{28E16F12-23F4-4857-A653-7F4E3442C19E}" destId="{8F6CBFB5-88C4-4C0D-9164-80C8B26D15A5}" srcOrd="1" destOrd="0" presId="urn:microsoft.com/office/officeart/2005/8/layout/orgChart1"/>
    <dgm:cxn modelId="{0BC2F384-4788-4398-9335-A11DB7133423}" type="presParOf" srcId="{28E16F12-23F4-4857-A653-7F4E3442C19E}" destId="{D1A60687-9DCA-40A3-9FD4-90820104201D}" srcOrd="2" destOrd="0" presId="urn:microsoft.com/office/officeart/2005/8/layout/orgChart1"/>
    <dgm:cxn modelId="{BEA30D4B-D189-4E16-8A1C-C1D4D3C344C7}" type="presParOf" srcId="{939F843A-E10B-4534-B456-991620FB1463}" destId="{76DD99D6-36B2-4437-B850-723AC3E3F0A5}" srcOrd="2" destOrd="0" presId="urn:microsoft.com/office/officeart/2005/8/layout/orgChart1"/>
    <dgm:cxn modelId="{DAB39347-BC6D-417D-8DD4-43972AEA9F65}" type="presParOf" srcId="{76DD99D6-36B2-4437-B850-723AC3E3F0A5}" destId="{9CA51896-44AD-4988-872D-85C7D3A093AB}" srcOrd="0" destOrd="0" presId="urn:microsoft.com/office/officeart/2005/8/layout/orgChart1"/>
    <dgm:cxn modelId="{8CB8C779-F9FF-4556-BAFD-CFA477CCDF0D}" type="presParOf" srcId="{76DD99D6-36B2-4437-B850-723AC3E3F0A5}" destId="{86C8A664-2DD4-4396-AF9F-C63E64CF7E30}" srcOrd="1" destOrd="0" presId="urn:microsoft.com/office/officeart/2005/8/layout/orgChart1"/>
    <dgm:cxn modelId="{8845217C-8C7A-4065-8D76-7461CB67C054}" type="presParOf" srcId="{86C8A664-2DD4-4396-AF9F-C63E64CF7E30}" destId="{F72BE3FD-1EDA-4A4F-96E4-852FD4608140}" srcOrd="0" destOrd="0" presId="urn:microsoft.com/office/officeart/2005/8/layout/orgChart1"/>
    <dgm:cxn modelId="{E56BC8F8-132D-4529-A3FA-67635915922E}" type="presParOf" srcId="{F72BE3FD-1EDA-4A4F-96E4-852FD4608140}" destId="{589D9670-148E-43B9-93A8-DE79D9D9A2DF}" srcOrd="0" destOrd="0" presId="urn:microsoft.com/office/officeart/2005/8/layout/orgChart1"/>
    <dgm:cxn modelId="{A86FC733-EB74-48B6-9797-515711091C32}" type="presParOf" srcId="{F72BE3FD-1EDA-4A4F-96E4-852FD4608140}" destId="{C1D6EE6B-4706-4B00-944F-4AD6EAA93FF9}" srcOrd="1" destOrd="0" presId="urn:microsoft.com/office/officeart/2005/8/layout/orgChart1"/>
    <dgm:cxn modelId="{6D029471-6C61-4C5D-9643-B25F9AA572F9}" type="presParOf" srcId="{86C8A664-2DD4-4396-AF9F-C63E64CF7E30}" destId="{31988C2C-E3D3-4F65-B93F-A1DEFD23516C}" srcOrd="1" destOrd="0" presId="urn:microsoft.com/office/officeart/2005/8/layout/orgChart1"/>
    <dgm:cxn modelId="{E9206C6A-2909-459D-96E6-AA7F73D76824}" type="presParOf" srcId="{86C8A664-2DD4-4396-AF9F-C63E64CF7E30}" destId="{5B4A677B-6C3D-4EEE-826F-04E5AF9A86F9}" srcOrd="2" destOrd="0" presId="urn:microsoft.com/office/officeart/2005/8/layout/orgChart1"/>
    <dgm:cxn modelId="{D402C584-094D-4650-84FC-CB3192D911DF}" type="presParOf" srcId="{76DD99D6-36B2-4437-B850-723AC3E3F0A5}" destId="{47E1A3EA-8804-4B69-AC5E-80010AB563BB}" srcOrd="2" destOrd="0" presId="urn:microsoft.com/office/officeart/2005/8/layout/orgChart1"/>
    <dgm:cxn modelId="{E333352B-3683-4A95-A8EE-C5D3590150C5}" type="presParOf" srcId="{76DD99D6-36B2-4437-B850-723AC3E3F0A5}" destId="{32D2337A-3844-48B0-B459-F7C5DCD21803}" srcOrd="3" destOrd="0" presId="urn:microsoft.com/office/officeart/2005/8/layout/orgChart1"/>
    <dgm:cxn modelId="{225549D2-3ECB-4697-B7CE-AA0071D2C089}" type="presParOf" srcId="{32D2337A-3844-48B0-B459-F7C5DCD21803}" destId="{61BA0043-75A9-409A-B107-FD877537C3A3}" srcOrd="0" destOrd="0" presId="urn:microsoft.com/office/officeart/2005/8/layout/orgChart1"/>
    <dgm:cxn modelId="{113A55A1-9BA9-4186-8D13-50067EB2FE77}" type="presParOf" srcId="{61BA0043-75A9-409A-B107-FD877537C3A3}" destId="{397EA83B-2746-4A92-88F5-E59147674AD9}" srcOrd="0" destOrd="0" presId="urn:microsoft.com/office/officeart/2005/8/layout/orgChart1"/>
    <dgm:cxn modelId="{F2F86F17-FEDE-4FB9-9892-FDC9DA9EC07D}" type="presParOf" srcId="{61BA0043-75A9-409A-B107-FD877537C3A3}" destId="{F7DC8506-9B58-4981-88D4-61533342E33B}" srcOrd="1" destOrd="0" presId="urn:microsoft.com/office/officeart/2005/8/layout/orgChart1"/>
    <dgm:cxn modelId="{6A222CC5-F175-46CA-AEAA-CCA662FE4327}" type="presParOf" srcId="{32D2337A-3844-48B0-B459-F7C5DCD21803}" destId="{A261824D-0688-4E77-AC05-863E91B67C62}" srcOrd="1" destOrd="0" presId="urn:microsoft.com/office/officeart/2005/8/layout/orgChart1"/>
    <dgm:cxn modelId="{2DB3F573-C65A-4A6C-9D7D-3FBDF681A277}" type="presParOf" srcId="{32D2337A-3844-48B0-B459-F7C5DCD21803}" destId="{22434260-0DBC-42E2-A0D5-AA937AD0B4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502827-A0A8-4B1C-ADAD-B0B90E47092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671DE29A-1F47-4478-96B4-7F0AA1F0240B}">
      <dgm:prSet phldrT="[Text]" custT="1"/>
      <dgm:spPr/>
      <dgm:t>
        <a:bodyPr/>
        <a:lstStyle/>
        <a:p>
          <a:r>
            <a:rPr lang="en-US" sz="2800" dirty="0"/>
            <a:t>Part A</a:t>
          </a:r>
        </a:p>
      </dgm:t>
    </dgm:pt>
    <dgm:pt modelId="{89BF2E86-D814-466A-BE69-3E00572AB960}" type="parTrans" cxnId="{0F2098AF-0CE3-4206-83F4-61612B8A3D1E}">
      <dgm:prSet/>
      <dgm:spPr/>
      <dgm:t>
        <a:bodyPr/>
        <a:lstStyle/>
        <a:p>
          <a:endParaRPr lang="en-US" sz="2000"/>
        </a:p>
      </dgm:t>
    </dgm:pt>
    <dgm:pt modelId="{671BF4CB-01D6-4974-A9BD-62116BD28AC3}" type="sibTrans" cxnId="{0F2098AF-0CE3-4206-83F4-61612B8A3D1E}">
      <dgm:prSet/>
      <dgm:spPr/>
      <dgm:t>
        <a:bodyPr/>
        <a:lstStyle/>
        <a:p>
          <a:endParaRPr lang="en-US" sz="2000"/>
        </a:p>
      </dgm:t>
    </dgm:pt>
    <dgm:pt modelId="{BE062A41-FE6C-49A2-87DC-90B416EDEA2C}">
      <dgm:prSet phldrT="[Text]" custT="1"/>
      <dgm:spPr/>
      <dgm:t>
        <a:bodyPr/>
        <a:lstStyle/>
        <a:p>
          <a:r>
            <a:rPr lang="en-US" sz="2400" dirty="0"/>
            <a:t>Inpatient hospital care</a:t>
          </a:r>
        </a:p>
      </dgm:t>
    </dgm:pt>
    <dgm:pt modelId="{69EE1D58-9F4C-4777-B820-C3F2883ADBC7}" type="parTrans" cxnId="{6D61CAE5-CC64-4A8F-9580-35667338D74E}">
      <dgm:prSet/>
      <dgm:spPr/>
      <dgm:t>
        <a:bodyPr/>
        <a:lstStyle/>
        <a:p>
          <a:endParaRPr lang="en-US" sz="2000"/>
        </a:p>
      </dgm:t>
    </dgm:pt>
    <dgm:pt modelId="{733AD702-2A78-4F9F-B9A8-D2A947771B5C}" type="sibTrans" cxnId="{6D61CAE5-CC64-4A8F-9580-35667338D74E}">
      <dgm:prSet/>
      <dgm:spPr/>
      <dgm:t>
        <a:bodyPr/>
        <a:lstStyle/>
        <a:p>
          <a:endParaRPr lang="en-US" sz="2000"/>
        </a:p>
      </dgm:t>
    </dgm:pt>
    <dgm:pt modelId="{BDDABC84-95A0-4D2B-B557-2DB94476EB83}">
      <dgm:prSet phldrT="[Text]" custT="1"/>
      <dgm:spPr/>
      <dgm:t>
        <a:bodyPr/>
        <a:lstStyle/>
        <a:p>
          <a:r>
            <a:rPr lang="en-US" sz="2400" dirty="0"/>
            <a:t>Hospice care</a:t>
          </a:r>
        </a:p>
      </dgm:t>
    </dgm:pt>
    <dgm:pt modelId="{31D431F2-C069-4A34-A4B2-5983907A0C2D}" type="parTrans" cxnId="{E4AF6AAE-320F-4C46-AAEA-587108B0F414}">
      <dgm:prSet/>
      <dgm:spPr/>
      <dgm:t>
        <a:bodyPr/>
        <a:lstStyle/>
        <a:p>
          <a:endParaRPr lang="en-US" sz="2000"/>
        </a:p>
      </dgm:t>
    </dgm:pt>
    <dgm:pt modelId="{986F702C-2877-4C5C-98DB-0A5B50BBFC68}" type="sibTrans" cxnId="{E4AF6AAE-320F-4C46-AAEA-587108B0F414}">
      <dgm:prSet/>
      <dgm:spPr/>
      <dgm:t>
        <a:bodyPr/>
        <a:lstStyle/>
        <a:p>
          <a:endParaRPr lang="en-US" sz="2000"/>
        </a:p>
      </dgm:t>
    </dgm:pt>
    <dgm:pt modelId="{EF806AA3-7354-47FD-9942-BADA98B28E33}">
      <dgm:prSet phldrT="[Text]" custT="1"/>
      <dgm:spPr/>
      <dgm:t>
        <a:bodyPr/>
        <a:lstStyle/>
        <a:p>
          <a:r>
            <a:rPr lang="en-US" sz="2800" dirty="0"/>
            <a:t>Part B</a:t>
          </a:r>
        </a:p>
      </dgm:t>
    </dgm:pt>
    <dgm:pt modelId="{34F3FECC-40AF-400E-B4D3-60F4BD2685E6}" type="parTrans" cxnId="{21F42DF1-DABD-49A3-A9ED-CBA27DF220BC}">
      <dgm:prSet/>
      <dgm:spPr/>
      <dgm:t>
        <a:bodyPr/>
        <a:lstStyle/>
        <a:p>
          <a:endParaRPr lang="en-US" sz="2000"/>
        </a:p>
      </dgm:t>
    </dgm:pt>
    <dgm:pt modelId="{A7DF3653-AA1E-4690-B4AD-2487AC9C7374}" type="sibTrans" cxnId="{21F42DF1-DABD-49A3-A9ED-CBA27DF220BC}">
      <dgm:prSet/>
      <dgm:spPr/>
      <dgm:t>
        <a:bodyPr/>
        <a:lstStyle/>
        <a:p>
          <a:endParaRPr lang="en-US" sz="2000"/>
        </a:p>
      </dgm:t>
    </dgm:pt>
    <dgm:pt modelId="{090E8235-C898-476A-AA7E-A18DEBB9A353}">
      <dgm:prSet phldrT="[Text]" custT="1"/>
      <dgm:spPr/>
      <dgm:t>
        <a:bodyPr/>
        <a:lstStyle/>
        <a:p>
          <a:r>
            <a:rPr lang="en-US" sz="2400" dirty="0"/>
            <a:t>Doctors’ services</a:t>
          </a:r>
        </a:p>
      </dgm:t>
    </dgm:pt>
    <dgm:pt modelId="{04F3137F-A107-402B-BDBA-10559717DC79}" type="parTrans" cxnId="{C3B8C072-F50A-4A1A-9FC9-34470BFC7D28}">
      <dgm:prSet/>
      <dgm:spPr/>
      <dgm:t>
        <a:bodyPr/>
        <a:lstStyle/>
        <a:p>
          <a:endParaRPr lang="en-US" sz="2000"/>
        </a:p>
      </dgm:t>
    </dgm:pt>
    <dgm:pt modelId="{69DFA319-102E-4021-AFF4-A33DE031F2B2}" type="sibTrans" cxnId="{C3B8C072-F50A-4A1A-9FC9-34470BFC7D28}">
      <dgm:prSet/>
      <dgm:spPr/>
      <dgm:t>
        <a:bodyPr/>
        <a:lstStyle/>
        <a:p>
          <a:endParaRPr lang="en-US" sz="2000"/>
        </a:p>
      </dgm:t>
    </dgm:pt>
    <dgm:pt modelId="{16C0A79B-D218-4C0A-ABD9-1B9BFC020C27}">
      <dgm:prSet phldrT="[Text]" custT="1"/>
      <dgm:spPr/>
      <dgm:t>
        <a:bodyPr/>
        <a:lstStyle/>
        <a:p>
          <a:r>
            <a:rPr lang="en-US" sz="2400" dirty="0"/>
            <a:t>Some preventive care</a:t>
          </a:r>
        </a:p>
      </dgm:t>
    </dgm:pt>
    <dgm:pt modelId="{7C0E5BD9-ACD3-4AA8-A18E-00421C2E4B92}" type="parTrans" cxnId="{53D20A78-95CB-4744-9427-69CC2EFAA1D8}">
      <dgm:prSet/>
      <dgm:spPr/>
      <dgm:t>
        <a:bodyPr/>
        <a:lstStyle/>
        <a:p>
          <a:endParaRPr lang="en-US" sz="2000"/>
        </a:p>
      </dgm:t>
    </dgm:pt>
    <dgm:pt modelId="{4513BED4-73D3-4A2C-86D6-A102A11C7EE4}" type="sibTrans" cxnId="{53D20A78-95CB-4744-9427-69CC2EFAA1D8}">
      <dgm:prSet/>
      <dgm:spPr/>
      <dgm:t>
        <a:bodyPr/>
        <a:lstStyle/>
        <a:p>
          <a:endParaRPr lang="en-US" sz="2000"/>
        </a:p>
      </dgm:t>
    </dgm:pt>
    <dgm:pt modelId="{8EC63134-C863-4542-B01C-15B8D781B08B}">
      <dgm:prSet phldrT="[Text]" custT="1"/>
      <dgm:spPr/>
      <dgm:t>
        <a:bodyPr/>
        <a:lstStyle/>
        <a:p>
          <a:r>
            <a:rPr lang="en-US" sz="2400" dirty="0"/>
            <a:t>Skilled nursing facility (SNF) care </a:t>
          </a:r>
        </a:p>
      </dgm:t>
    </dgm:pt>
    <dgm:pt modelId="{F4F33EF4-4A2E-4279-B5C7-378D4B95B4B7}" type="parTrans" cxnId="{CEDBA9CA-80B4-4F0A-8AFA-E4AB41E69C0D}">
      <dgm:prSet/>
      <dgm:spPr/>
      <dgm:t>
        <a:bodyPr/>
        <a:lstStyle/>
        <a:p>
          <a:endParaRPr lang="en-US" sz="2000"/>
        </a:p>
      </dgm:t>
    </dgm:pt>
    <dgm:pt modelId="{16514792-5745-47AC-A8FF-691E265BAFAA}" type="sibTrans" cxnId="{CEDBA9CA-80B4-4F0A-8AFA-E4AB41E69C0D}">
      <dgm:prSet/>
      <dgm:spPr/>
      <dgm:t>
        <a:bodyPr/>
        <a:lstStyle/>
        <a:p>
          <a:endParaRPr lang="en-US" sz="2000"/>
        </a:p>
      </dgm:t>
    </dgm:pt>
    <dgm:pt modelId="{D6D7049E-B5D1-4020-8BB0-EF34777E4080}">
      <dgm:prSet phldrT="[Text]" custT="1"/>
      <dgm:spPr/>
      <dgm:t>
        <a:bodyPr/>
        <a:lstStyle/>
        <a:p>
          <a:r>
            <a:rPr lang="en-US" sz="2400" dirty="0"/>
            <a:t>Some home health care</a:t>
          </a:r>
        </a:p>
      </dgm:t>
    </dgm:pt>
    <dgm:pt modelId="{D3122542-102A-4EB6-A1A7-CD69A3E27CC5}" type="parTrans" cxnId="{D63AAFC7-BBFC-4030-88D8-A97597702E8C}">
      <dgm:prSet/>
      <dgm:spPr/>
      <dgm:t>
        <a:bodyPr/>
        <a:lstStyle/>
        <a:p>
          <a:endParaRPr lang="en-US" sz="2000"/>
        </a:p>
      </dgm:t>
    </dgm:pt>
    <dgm:pt modelId="{84DD77ED-7971-4EC0-BAFA-FD02EF67F18B}" type="sibTrans" cxnId="{D63AAFC7-BBFC-4030-88D8-A97597702E8C}">
      <dgm:prSet/>
      <dgm:spPr/>
      <dgm:t>
        <a:bodyPr/>
        <a:lstStyle/>
        <a:p>
          <a:endParaRPr lang="en-US" sz="2000"/>
        </a:p>
      </dgm:t>
    </dgm:pt>
    <dgm:pt modelId="{4EBD1CC6-1541-42DA-8636-99669371C44E}">
      <dgm:prSet phldrT="[Text]" custT="1"/>
      <dgm:spPr/>
      <dgm:t>
        <a:bodyPr/>
        <a:lstStyle/>
        <a:p>
          <a:r>
            <a:rPr lang="en-US" sz="2400" dirty="0"/>
            <a:t>Outpatient care</a:t>
          </a:r>
        </a:p>
      </dgm:t>
    </dgm:pt>
    <dgm:pt modelId="{4A6AB60F-9806-4488-A053-BEE147D01EFF}" type="parTrans" cxnId="{84DB6361-090C-4628-817D-117CE81CD2B7}">
      <dgm:prSet/>
      <dgm:spPr/>
      <dgm:t>
        <a:bodyPr/>
        <a:lstStyle/>
        <a:p>
          <a:endParaRPr lang="en-US" sz="2000"/>
        </a:p>
      </dgm:t>
    </dgm:pt>
    <dgm:pt modelId="{ABB6C2CF-BEC7-4FEB-9A9D-3A466ADAF506}" type="sibTrans" cxnId="{84DB6361-090C-4628-817D-117CE81CD2B7}">
      <dgm:prSet/>
      <dgm:spPr/>
      <dgm:t>
        <a:bodyPr/>
        <a:lstStyle/>
        <a:p>
          <a:endParaRPr lang="en-US" sz="2000"/>
        </a:p>
      </dgm:t>
    </dgm:pt>
    <dgm:pt modelId="{8BEBBBBA-9E11-48E5-8468-1BF3A69CD751}">
      <dgm:prSet phldrT="[Text]" custT="1"/>
      <dgm:spPr/>
      <dgm:t>
        <a:bodyPr/>
        <a:lstStyle/>
        <a:p>
          <a:r>
            <a:rPr lang="en-US" sz="2400" dirty="0"/>
            <a:t>Certain home-health services</a:t>
          </a:r>
        </a:p>
      </dgm:t>
    </dgm:pt>
    <dgm:pt modelId="{89478A9F-3745-4E1E-BAB0-A023AAC1928D}" type="parTrans" cxnId="{6E32DFA8-B7B1-4B3D-8658-B83E994E515A}">
      <dgm:prSet/>
      <dgm:spPr/>
      <dgm:t>
        <a:bodyPr/>
        <a:lstStyle/>
        <a:p>
          <a:endParaRPr lang="en-US" sz="2000"/>
        </a:p>
      </dgm:t>
    </dgm:pt>
    <dgm:pt modelId="{BD384958-7B4A-4D40-B28B-C0B19483FAAA}" type="sibTrans" cxnId="{6E32DFA8-B7B1-4B3D-8658-B83E994E515A}">
      <dgm:prSet/>
      <dgm:spPr/>
      <dgm:t>
        <a:bodyPr/>
        <a:lstStyle/>
        <a:p>
          <a:endParaRPr lang="en-US" sz="2000"/>
        </a:p>
      </dgm:t>
    </dgm:pt>
    <dgm:pt modelId="{EB92B099-5D88-47B1-8956-2DEC7D276FFB}">
      <dgm:prSet phldrT="[Text]" custT="1"/>
      <dgm:spPr/>
      <dgm:t>
        <a:bodyPr/>
        <a:lstStyle/>
        <a:p>
          <a:r>
            <a:rPr lang="en-US" sz="2400" dirty="0"/>
            <a:t>Durable medical equipment</a:t>
          </a:r>
        </a:p>
      </dgm:t>
    </dgm:pt>
    <dgm:pt modelId="{5FE2AF7C-1099-4958-AFBC-475DEE717C06}" type="parTrans" cxnId="{47028DCB-EBC5-4A9C-8E63-AFD1CACA20E0}">
      <dgm:prSet/>
      <dgm:spPr/>
      <dgm:t>
        <a:bodyPr/>
        <a:lstStyle/>
        <a:p>
          <a:endParaRPr lang="en-US" sz="2000"/>
        </a:p>
      </dgm:t>
    </dgm:pt>
    <dgm:pt modelId="{32284486-2084-459D-9C48-375A4E87265C}" type="sibTrans" cxnId="{47028DCB-EBC5-4A9C-8E63-AFD1CACA20E0}">
      <dgm:prSet/>
      <dgm:spPr/>
      <dgm:t>
        <a:bodyPr/>
        <a:lstStyle/>
        <a:p>
          <a:endParaRPr lang="en-US" sz="2000"/>
        </a:p>
      </dgm:t>
    </dgm:pt>
    <dgm:pt modelId="{557F9E6E-830C-4D8A-B95B-B26A59260166}" type="pres">
      <dgm:prSet presAssocID="{38502827-A0A8-4B1C-ADAD-B0B90E470922}" presName="Name0" presStyleCnt="0">
        <dgm:presLayoutVars>
          <dgm:dir/>
          <dgm:resizeHandles val="exact"/>
        </dgm:presLayoutVars>
      </dgm:prSet>
      <dgm:spPr/>
    </dgm:pt>
    <dgm:pt modelId="{89D18DD0-EA76-4ECC-BBA6-FF6988BBEEA1}" type="pres">
      <dgm:prSet presAssocID="{671DE29A-1F47-4478-96B4-7F0AA1F0240B}" presName="node" presStyleLbl="node1" presStyleIdx="0" presStyleCnt="2">
        <dgm:presLayoutVars>
          <dgm:bulletEnabled val="1"/>
        </dgm:presLayoutVars>
      </dgm:prSet>
      <dgm:spPr/>
    </dgm:pt>
    <dgm:pt modelId="{63F5A0A2-859A-44CB-AAF1-24C3B7CEA4F2}" type="pres">
      <dgm:prSet presAssocID="{671BF4CB-01D6-4974-A9BD-62116BD28AC3}" presName="sibTrans" presStyleCnt="0"/>
      <dgm:spPr/>
    </dgm:pt>
    <dgm:pt modelId="{20CB28E1-AEBA-44EE-9EB1-B767449DB707}" type="pres">
      <dgm:prSet presAssocID="{EF806AA3-7354-47FD-9942-BADA98B28E33}" presName="node" presStyleLbl="node1" presStyleIdx="1" presStyleCnt="2">
        <dgm:presLayoutVars>
          <dgm:bulletEnabled val="1"/>
        </dgm:presLayoutVars>
      </dgm:prSet>
      <dgm:spPr/>
    </dgm:pt>
  </dgm:ptLst>
  <dgm:cxnLst>
    <dgm:cxn modelId="{DA495704-FD04-4C90-8DB6-35ADFF42CAD4}" type="presOf" srcId="{D6D7049E-B5D1-4020-8BB0-EF34777E4080}" destId="{89D18DD0-EA76-4ECC-BBA6-FF6988BBEEA1}" srcOrd="0" destOrd="4" presId="urn:microsoft.com/office/officeart/2005/8/layout/hList6"/>
    <dgm:cxn modelId="{8161B904-03F7-408B-BD13-19F6AC754521}" type="presOf" srcId="{EF806AA3-7354-47FD-9942-BADA98B28E33}" destId="{20CB28E1-AEBA-44EE-9EB1-B767449DB707}" srcOrd="0" destOrd="0" presId="urn:microsoft.com/office/officeart/2005/8/layout/hList6"/>
    <dgm:cxn modelId="{BDD9F427-6C6C-483B-8089-6C2B1F57E4BC}" type="presOf" srcId="{671DE29A-1F47-4478-96B4-7F0AA1F0240B}" destId="{89D18DD0-EA76-4ECC-BBA6-FF6988BBEEA1}" srcOrd="0" destOrd="0" presId="urn:microsoft.com/office/officeart/2005/8/layout/hList6"/>
    <dgm:cxn modelId="{61275830-7269-4D54-BA2D-84340E5D5286}" type="presOf" srcId="{BE062A41-FE6C-49A2-87DC-90B416EDEA2C}" destId="{89D18DD0-EA76-4ECC-BBA6-FF6988BBEEA1}" srcOrd="0" destOrd="1" presId="urn:microsoft.com/office/officeart/2005/8/layout/hList6"/>
    <dgm:cxn modelId="{B1CD7E3A-744B-409A-A74B-61DD2090F656}" type="presOf" srcId="{38502827-A0A8-4B1C-ADAD-B0B90E470922}" destId="{557F9E6E-830C-4D8A-B95B-B26A59260166}" srcOrd="0" destOrd="0" presId="urn:microsoft.com/office/officeart/2005/8/layout/hList6"/>
    <dgm:cxn modelId="{5549C65E-D49F-4648-A95D-290450C44D2A}" type="presOf" srcId="{BDDABC84-95A0-4D2B-B557-2DB94476EB83}" destId="{89D18DD0-EA76-4ECC-BBA6-FF6988BBEEA1}" srcOrd="0" destOrd="3" presId="urn:microsoft.com/office/officeart/2005/8/layout/hList6"/>
    <dgm:cxn modelId="{84DB6361-090C-4628-817D-117CE81CD2B7}" srcId="{EF806AA3-7354-47FD-9942-BADA98B28E33}" destId="{4EBD1CC6-1541-42DA-8636-99669371C44E}" srcOrd="1" destOrd="0" parTransId="{4A6AB60F-9806-4488-A053-BEE147D01EFF}" sibTransId="{ABB6C2CF-BEC7-4FEB-9A9D-3A466ADAF506}"/>
    <dgm:cxn modelId="{46653048-C137-468C-B9A8-EB43A7CE8E97}" type="presOf" srcId="{16C0A79B-D218-4C0A-ABD9-1B9BFC020C27}" destId="{20CB28E1-AEBA-44EE-9EB1-B767449DB707}" srcOrd="0" destOrd="5" presId="urn:microsoft.com/office/officeart/2005/8/layout/hList6"/>
    <dgm:cxn modelId="{D375DD70-B59A-4E52-B210-543401006F2E}" type="presOf" srcId="{EB92B099-5D88-47B1-8956-2DEC7D276FFB}" destId="{20CB28E1-AEBA-44EE-9EB1-B767449DB707}" srcOrd="0" destOrd="4" presId="urn:microsoft.com/office/officeart/2005/8/layout/hList6"/>
    <dgm:cxn modelId="{C3B8C072-F50A-4A1A-9FC9-34470BFC7D28}" srcId="{EF806AA3-7354-47FD-9942-BADA98B28E33}" destId="{090E8235-C898-476A-AA7E-A18DEBB9A353}" srcOrd="0" destOrd="0" parTransId="{04F3137F-A107-402B-BDBA-10559717DC79}" sibTransId="{69DFA319-102E-4021-AFF4-A33DE031F2B2}"/>
    <dgm:cxn modelId="{53D20A78-95CB-4744-9427-69CC2EFAA1D8}" srcId="{EF806AA3-7354-47FD-9942-BADA98B28E33}" destId="{16C0A79B-D218-4C0A-ABD9-1B9BFC020C27}" srcOrd="4" destOrd="0" parTransId="{7C0E5BD9-ACD3-4AA8-A18E-00421C2E4B92}" sibTransId="{4513BED4-73D3-4A2C-86D6-A102A11C7EE4}"/>
    <dgm:cxn modelId="{58AA64A0-5855-4789-BD05-A15719BAB078}" type="presOf" srcId="{8BEBBBBA-9E11-48E5-8468-1BF3A69CD751}" destId="{20CB28E1-AEBA-44EE-9EB1-B767449DB707}" srcOrd="0" destOrd="3" presId="urn:microsoft.com/office/officeart/2005/8/layout/hList6"/>
    <dgm:cxn modelId="{6E32DFA8-B7B1-4B3D-8658-B83E994E515A}" srcId="{EF806AA3-7354-47FD-9942-BADA98B28E33}" destId="{8BEBBBBA-9E11-48E5-8468-1BF3A69CD751}" srcOrd="2" destOrd="0" parTransId="{89478A9F-3745-4E1E-BAB0-A023AAC1928D}" sibTransId="{BD384958-7B4A-4D40-B28B-C0B19483FAAA}"/>
    <dgm:cxn modelId="{E4AF6AAE-320F-4C46-AAEA-587108B0F414}" srcId="{671DE29A-1F47-4478-96B4-7F0AA1F0240B}" destId="{BDDABC84-95A0-4D2B-B557-2DB94476EB83}" srcOrd="2" destOrd="0" parTransId="{31D431F2-C069-4A34-A4B2-5983907A0C2D}" sibTransId="{986F702C-2877-4C5C-98DB-0A5B50BBFC68}"/>
    <dgm:cxn modelId="{0F2098AF-0CE3-4206-83F4-61612B8A3D1E}" srcId="{38502827-A0A8-4B1C-ADAD-B0B90E470922}" destId="{671DE29A-1F47-4478-96B4-7F0AA1F0240B}" srcOrd="0" destOrd="0" parTransId="{89BF2E86-D814-466A-BE69-3E00572AB960}" sibTransId="{671BF4CB-01D6-4974-A9BD-62116BD28AC3}"/>
    <dgm:cxn modelId="{D63AAFC7-BBFC-4030-88D8-A97597702E8C}" srcId="{671DE29A-1F47-4478-96B4-7F0AA1F0240B}" destId="{D6D7049E-B5D1-4020-8BB0-EF34777E4080}" srcOrd="3" destOrd="0" parTransId="{D3122542-102A-4EB6-A1A7-CD69A3E27CC5}" sibTransId="{84DD77ED-7971-4EC0-BAFA-FD02EF67F18B}"/>
    <dgm:cxn modelId="{CEDBA9CA-80B4-4F0A-8AFA-E4AB41E69C0D}" srcId="{671DE29A-1F47-4478-96B4-7F0AA1F0240B}" destId="{8EC63134-C863-4542-B01C-15B8D781B08B}" srcOrd="1" destOrd="0" parTransId="{F4F33EF4-4A2E-4279-B5C7-378D4B95B4B7}" sibTransId="{16514792-5745-47AC-A8FF-691E265BAFAA}"/>
    <dgm:cxn modelId="{47028DCB-EBC5-4A9C-8E63-AFD1CACA20E0}" srcId="{EF806AA3-7354-47FD-9942-BADA98B28E33}" destId="{EB92B099-5D88-47B1-8956-2DEC7D276FFB}" srcOrd="3" destOrd="0" parTransId="{5FE2AF7C-1099-4958-AFBC-475DEE717C06}" sibTransId="{32284486-2084-459D-9C48-375A4E87265C}"/>
    <dgm:cxn modelId="{A1972CD0-1DAE-44E6-A6CE-5C7D8C65644D}" type="presOf" srcId="{4EBD1CC6-1541-42DA-8636-99669371C44E}" destId="{20CB28E1-AEBA-44EE-9EB1-B767449DB707}" srcOrd="0" destOrd="2" presId="urn:microsoft.com/office/officeart/2005/8/layout/hList6"/>
    <dgm:cxn modelId="{6D61CAE5-CC64-4A8F-9580-35667338D74E}" srcId="{671DE29A-1F47-4478-96B4-7F0AA1F0240B}" destId="{BE062A41-FE6C-49A2-87DC-90B416EDEA2C}" srcOrd="0" destOrd="0" parTransId="{69EE1D58-9F4C-4777-B820-C3F2883ADBC7}" sibTransId="{733AD702-2A78-4F9F-B9A8-D2A947771B5C}"/>
    <dgm:cxn modelId="{82950FED-A895-4521-9F54-F650C6901D96}" type="presOf" srcId="{8EC63134-C863-4542-B01C-15B8D781B08B}" destId="{89D18DD0-EA76-4ECC-BBA6-FF6988BBEEA1}" srcOrd="0" destOrd="2" presId="urn:microsoft.com/office/officeart/2005/8/layout/hList6"/>
    <dgm:cxn modelId="{A9FC56EF-B5F3-4DC5-9B44-8B995572AF78}" type="presOf" srcId="{090E8235-C898-476A-AA7E-A18DEBB9A353}" destId="{20CB28E1-AEBA-44EE-9EB1-B767449DB707}" srcOrd="0" destOrd="1" presId="urn:microsoft.com/office/officeart/2005/8/layout/hList6"/>
    <dgm:cxn modelId="{21F42DF1-DABD-49A3-A9ED-CBA27DF220BC}" srcId="{38502827-A0A8-4B1C-ADAD-B0B90E470922}" destId="{EF806AA3-7354-47FD-9942-BADA98B28E33}" srcOrd="1" destOrd="0" parTransId="{34F3FECC-40AF-400E-B4D3-60F4BD2685E6}" sibTransId="{A7DF3653-AA1E-4690-B4AD-2487AC9C7374}"/>
    <dgm:cxn modelId="{8A87B842-1074-4F96-B5FE-5B72CACAFF3A}" type="presParOf" srcId="{557F9E6E-830C-4D8A-B95B-B26A59260166}" destId="{89D18DD0-EA76-4ECC-BBA6-FF6988BBEEA1}" srcOrd="0" destOrd="0" presId="urn:microsoft.com/office/officeart/2005/8/layout/hList6"/>
    <dgm:cxn modelId="{58D5A99A-79F4-4F77-8694-71A78E22650E}" type="presParOf" srcId="{557F9E6E-830C-4D8A-B95B-B26A59260166}" destId="{63F5A0A2-859A-44CB-AAF1-24C3B7CEA4F2}" srcOrd="1" destOrd="0" presId="urn:microsoft.com/office/officeart/2005/8/layout/hList6"/>
    <dgm:cxn modelId="{2D374047-54E0-48F8-9A8B-FF34D60E7D50}" type="presParOf" srcId="{557F9E6E-830C-4D8A-B95B-B26A59260166}" destId="{20CB28E1-AEBA-44EE-9EB1-B767449DB707}"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74DA81-C4E1-4DBF-9C92-A34703075CCB}"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200E1581-7E27-4175-BB38-EA994556F3DE}">
      <dgm:prSet phldrT="[Text]" custT="1"/>
      <dgm:spPr>
        <a:solidFill>
          <a:schemeClr val="accent2">
            <a:alpha val="91000"/>
          </a:schemeClr>
        </a:solidFill>
        <a:ln cmpd="sng">
          <a:solidFill>
            <a:schemeClr val="bg1"/>
          </a:solidFill>
        </a:ln>
      </dgm:spPr>
      <dgm:t>
        <a:bodyPr/>
        <a:lstStyle/>
        <a:p>
          <a:r>
            <a:rPr lang="en-US" sz="2800" dirty="0">
              <a:solidFill>
                <a:schemeClr val="bg1"/>
              </a:solidFill>
            </a:rPr>
            <a:t>Your share of the cost</a:t>
          </a:r>
        </a:p>
      </dgm:t>
    </dgm:pt>
    <dgm:pt modelId="{5496B1EA-32CE-4854-BBDC-6D2026DD9347}" type="parTrans" cxnId="{DB5DC310-08FE-4AF4-8051-516D506DCBA4}">
      <dgm:prSet/>
      <dgm:spPr/>
      <dgm:t>
        <a:bodyPr/>
        <a:lstStyle/>
        <a:p>
          <a:endParaRPr lang="en-US" sz="2000"/>
        </a:p>
      </dgm:t>
    </dgm:pt>
    <dgm:pt modelId="{27495D03-7EE6-433D-936F-D47F68EE9722}" type="sibTrans" cxnId="{DB5DC310-08FE-4AF4-8051-516D506DCBA4}">
      <dgm:prSet/>
      <dgm:spPr/>
      <dgm:t>
        <a:bodyPr/>
        <a:lstStyle/>
        <a:p>
          <a:endParaRPr lang="en-US" sz="2000"/>
        </a:p>
      </dgm:t>
    </dgm:pt>
    <dgm:pt modelId="{718BD92B-38C3-4691-A2A8-7552C92133DC}">
      <dgm:prSet phldrT="[Text]" custT="1"/>
      <dgm:spPr>
        <a:ln cmpd="sng">
          <a:solidFill>
            <a:schemeClr val="bg1"/>
          </a:solidFill>
        </a:ln>
      </dgm:spPr>
      <dgm:t>
        <a:bodyPr/>
        <a:lstStyle/>
        <a:p>
          <a:r>
            <a:rPr lang="en-US" sz="2400" dirty="0"/>
            <a:t>Deductibles</a:t>
          </a:r>
        </a:p>
      </dgm:t>
    </dgm:pt>
    <dgm:pt modelId="{579A2ECA-0D73-4185-B08C-2EAC3D5E5C9F}" type="parTrans" cxnId="{9B82FFF2-2E25-44CF-8852-2EE780A6AF9B}">
      <dgm:prSet/>
      <dgm:spPr/>
      <dgm:t>
        <a:bodyPr/>
        <a:lstStyle/>
        <a:p>
          <a:endParaRPr lang="en-US" sz="2000"/>
        </a:p>
      </dgm:t>
    </dgm:pt>
    <dgm:pt modelId="{DF79515D-3840-49E9-AB81-964ED39C87D0}" type="sibTrans" cxnId="{9B82FFF2-2E25-44CF-8852-2EE780A6AF9B}">
      <dgm:prSet/>
      <dgm:spPr/>
      <dgm:t>
        <a:bodyPr/>
        <a:lstStyle/>
        <a:p>
          <a:endParaRPr lang="en-US" sz="2000"/>
        </a:p>
      </dgm:t>
    </dgm:pt>
    <dgm:pt modelId="{93782B2E-B880-4FFC-9008-2BD09FBD5D34}">
      <dgm:prSet phldrT="[Text]" custT="1"/>
      <dgm:spPr>
        <a:ln cmpd="sng">
          <a:solidFill>
            <a:schemeClr val="bg1"/>
          </a:solidFill>
        </a:ln>
      </dgm:spPr>
      <dgm:t>
        <a:bodyPr/>
        <a:lstStyle/>
        <a:p>
          <a:r>
            <a:rPr lang="en-US" sz="2400" dirty="0"/>
            <a:t>Co-payments</a:t>
          </a:r>
        </a:p>
      </dgm:t>
    </dgm:pt>
    <dgm:pt modelId="{5121D014-7273-443B-986F-045A12A80098}" type="parTrans" cxnId="{0B0FD94B-D174-44C3-A639-89778028B46A}">
      <dgm:prSet/>
      <dgm:spPr/>
      <dgm:t>
        <a:bodyPr/>
        <a:lstStyle/>
        <a:p>
          <a:endParaRPr lang="en-US" sz="2000"/>
        </a:p>
      </dgm:t>
    </dgm:pt>
    <dgm:pt modelId="{774F3C47-70FB-4052-B4A3-B4FDD11FCA45}" type="sibTrans" cxnId="{0B0FD94B-D174-44C3-A639-89778028B46A}">
      <dgm:prSet/>
      <dgm:spPr/>
      <dgm:t>
        <a:bodyPr/>
        <a:lstStyle/>
        <a:p>
          <a:endParaRPr lang="en-US" sz="2000"/>
        </a:p>
      </dgm:t>
    </dgm:pt>
    <dgm:pt modelId="{79BA8594-C4D4-4A5E-A19E-955E4D3677B1}">
      <dgm:prSet phldrT="[Text]" custT="1"/>
      <dgm:spPr>
        <a:ln cmpd="sng">
          <a:solidFill>
            <a:schemeClr val="bg1"/>
          </a:solidFill>
        </a:ln>
      </dgm:spPr>
      <dgm:t>
        <a:bodyPr/>
        <a:lstStyle/>
        <a:p>
          <a:r>
            <a:rPr lang="en-US" sz="2400" dirty="0"/>
            <a:t>Co-insurance</a:t>
          </a:r>
        </a:p>
      </dgm:t>
    </dgm:pt>
    <dgm:pt modelId="{11991D4F-4E88-4472-BB84-048E5083347B}" type="parTrans" cxnId="{1FDA05FE-CE1D-4D9E-8A39-639EBF823C1A}">
      <dgm:prSet/>
      <dgm:spPr/>
      <dgm:t>
        <a:bodyPr/>
        <a:lstStyle/>
        <a:p>
          <a:endParaRPr lang="en-US" sz="2000"/>
        </a:p>
      </dgm:t>
    </dgm:pt>
    <dgm:pt modelId="{79F37081-0F22-4EE5-A881-4076E7F8B7A7}" type="sibTrans" cxnId="{1FDA05FE-CE1D-4D9E-8A39-639EBF823C1A}">
      <dgm:prSet/>
      <dgm:spPr/>
      <dgm:t>
        <a:bodyPr/>
        <a:lstStyle/>
        <a:p>
          <a:endParaRPr lang="en-US" sz="2000"/>
        </a:p>
      </dgm:t>
    </dgm:pt>
    <dgm:pt modelId="{9A439344-7249-49A8-9EC0-2F781B903D6F}">
      <dgm:prSet phldrT="[Text]" custT="1"/>
      <dgm:spPr>
        <a:ln cmpd="sng">
          <a:solidFill>
            <a:schemeClr val="bg1"/>
          </a:solidFill>
        </a:ln>
      </dgm:spPr>
      <dgm:t>
        <a:bodyPr/>
        <a:lstStyle/>
        <a:p>
          <a:r>
            <a:rPr lang="en-US" sz="2400" dirty="0"/>
            <a:t>Exclusions</a:t>
          </a:r>
        </a:p>
      </dgm:t>
    </dgm:pt>
    <dgm:pt modelId="{ACD9708D-8C5B-4041-8F2D-81C7B8FD996D}" type="parTrans" cxnId="{633640DA-362B-45A0-A13D-D01C90D1E708}">
      <dgm:prSet/>
      <dgm:spPr/>
      <dgm:t>
        <a:bodyPr/>
        <a:lstStyle/>
        <a:p>
          <a:endParaRPr lang="en-US" sz="2000"/>
        </a:p>
      </dgm:t>
    </dgm:pt>
    <dgm:pt modelId="{877BEFDC-B35C-49A8-B327-6A20BD8F3807}" type="sibTrans" cxnId="{633640DA-362B-45A0-A13D-D01C90D1E708}">
      <dgm:prSet/>
      <dgm:spPr/>
      <dgm:t>
        <a:bodyPr/>
        <a:lstStyle/>
        <a:p>
          <a:endParaRPr lang="en-US" sz="2000"/>
        </a:p>
      </dgm:t>
    </dgm:pt>
    <dgm:pt modelId="{AA52FB79-3968-43BA-9B6C-FD2E6FB0B49E}" type="pres">
      <dgm:prSet presAssocID="{E174DA81-C4E1-4DBF-9C92-A34703075CCB}" presName="composite" presStyleCnt="0">
        <dgm:presLayoutVars>
          <dgm:chMax val="1"/>
          <dgm:dir/>
          <dgm:resizeHandles val="exact"/>
        </dgm:presLayoutVars>
      </dgm:prSet>
      <dgm:spPr/>
    </dgm:pt>
    <dgm:pt modelId="{D6F63178-C12A-4963-B7A7-813A8D90AB1E}" type="pres">
      <dgm:prSet presAssocID="{E174DA81-C4E1-4DBF-9C92-A34703075CCB}" presName="radial" presStyleCnt="0">
        <dgm:presLayoutVars>
          <dgm:animLvl val="ctr"/>
        </dgm:presLayoutVars>
      </dgm:prSet>
      <dgm:spPr/>
    </dgm:pt>
    <dgm:pt modelId="{FEDF10DE-EB33-481F-8E8D-CFF3F23021A8}" type="pres">
      <dgm:prSet presAssocID="{200E1581-7E27-4175-BB38-EA994556F3DE}" presName="centerShape" presStyleLbl="vennNode1" presStyleIdx="0" presStyleCnt="5"/>
      <dgm:spPr/>
    </dgm:pt>
    <dgm:pt modelId="{72CA0D37-328D-4CA5-95B3-706BC9826CDB}" type="pres">
      <dgm:prSet presAssocID="{718BD92B-38C3-4691-A2A8-7552C92133DC}" presName="node" presStyleLbl="vennNode1" presStyleIdx="1" presStyleCnt="5" custScaleX="180368" custScaleY="134338">
        <dgm:presLayoutVars>
          <dgm:bulletEnabled val="1"/>
        </dgm:presLayoutVars>
      </dgm:prSet>
      <dgm:spPr/>
    </dgm:pt>
    <dgm:pt modelId="{D8C44B69-ACA4-43E7-93CB-1AE2F2AED272}" type="pres">
      <dgm:prSet presAssocID="{93782B2E-B880-4FFC-9008-2BD09FBD5D34}" presName="node" presStyleLbl="vennNode1" presStyleIdx="2" presStyleCnt="5" custScaleX="160009" custScaleY="134338" custRadScaleRad="111430">
        <dgm:presLayoutVars>
          <dgm:bulletEnabled val="1"/>
        </dgm:presLayoutVars>
      </dgm:prSet>
      <dgm:spPr/>
    </dgm:pt>
    <dgm:pt modelId="{90BB75E9-8E68-444A-B75A-A2618008291C}" type="pres">
      <dgm:prSet presAssocID="{79BA8594-C4D4-4A5E-A19E-955E4D3677B1}" presName="node" presStyleLbl="vennNode1" presStyleIdx="3" presStyleCnt="5" custScaleX="183678" custScaleY="134338">
        <dgm:presLayoutVars>
          <dgm:bulletEnabled val="1"/>
        </dgm:presLayoutVars>
      </dgm:prSet>
      <dgm:spPr/>
    </dgm:pt>
    <dgm:pt modelId="{E5D2948E-FE76-453E-9F7F-0E67EA9ACCC5}" type="pres">
      <dgm:prSet presAssocID="{9A439344-7249-49A8-9EC0-2F781B903D6F}" presName="node" presStyleLbl="vennNode1" presStyleIdx="4" presStyleCnt="5" custScaleX="160009" custScaleY="134338" custRadScaleRad="113970">
        <dgm:presLayoutVars>
          <dgm:bulletEnabled val="1"/>
        </dgm:presLayoutVars>
      </dgm:prSet>
      <dgm:spPr/>
    </dgm:pt>
  </dgm:ptLst>
  <dgm:cxnLst>
    <dgm:cxn modelId="{DB5DC310-08FE-4AF4-8051-516D506DCBA4}" srcId="{E174DA81-C4E1-4DBF-9C92-A34703075CCB}" destId="{200E1581-7E27-4175-BB38-EA994556F3DE}" srcOrd="0" destOrd="0" parTransId="{5496B1EA-32CE-4854-BBDC-6D2026DD9347}" sibTransId="{27495D03-7EE6-433D-936F-D47F68EE9722}"/>
    <dgm:cxn modelId="{22854125-F4FE-46B2-A325-103FC819B061}" type="presOf" srcId="{200E1581-7E27-4175-BB38-EA994556F3DE}" destId="{FEDF10DE-EB33-481F-8E8D-CFF3F23021A8}" srcOrd="0" destOrd="0" presId="urn:microsoft.com/office/officeart/2005/8/layout/radial3"/>
    <dgm:cxn modelId="{49D55439-7B8E-4D63-83A9-DAE3947D73BF}" type="presOf" srcId="{93782B2E-B880-4FFC-9008-2BD09FBD5D34}" destId="{D8C44B69-ACA4-43E7-93CB-1AE2F2AED272}" srcOrd="0" destOrd="0" presId="urn:microsoft.com/office/officeart/2005/8/layout/radial3"/>
    <dgm:cxn modelId="{C6215447-B336-4D7D-A472-B435BEE74EC2}" type="presOf" srcId="{9A439344-7249-49A8-9EC0-2F781B903D6F}" destId="{E5D2948E-FE76-453E-9F7F-0E67EA9ACCC5}" srcOrd="0" destOrd="0" presId="urn:microsoft.com/office/officeart/2005/8/layout/radial3"/>
    <dgm:cxn modelId="{0B0FD94B-D174-44C3-A639-89778028B46A}" srcId="{200E1581-7E27-4175-BB38-EA994556F3DE}" destId="{93782B2E-B880-4FFC-9008-2BD09FBD5D34}" srcOrd="1" destOrd="0" parTransId="{5121D014-7273-443B-986F-045A12A80098}" sibTransId="{774F3C47-70FB-4052-B4A3-B4FDD11FCA45}"/>
    <dgm:cxn modelId="{65CD7B7B-0E82-450C-9461-AC59B6B4A42B}" type="presOf" srcId="{79BA8594-C4D4-4A5E-A19E-955E4D3677B1}" destId="{90BB75E9-8E68-444A-B75A-A2618008291C}" srcOrd="0" destOrd="0" presId="urn:microsoft.com/office/officeart/2005/8/layout/radial3"/>
    <dgm:cxn modelId="{A03BD29D-A9D5-4FFC-AD69-F088E85A009B}" type="presOf" srcId="{718BD92B-38C3-4691-A2A8-7552C92133DC}" destId="{72CA0D37-328D-4CA5-95B3-706BC9826CDB}" srcOrd="0" destOrd="0" presId="urn:microsoft.com/office/officeart/2005/8/layout/radial3"/>
    <dgm:cxn modelId="{A8FBA7C0-DC53-4D8F-8545-506AC6767B90}" type="presOf" srcId="{E174DA81-C4E1-4DBF-9C92-A34703075CCB}" destId="{AA52FB79-3968-43BA-9B6C-FD2E6FB0B49E}" srcOrd="0" destOrd="0" presId="urn:microsoft.com/office/officeart/2005/8/layout/radial3"/>
    <dgm:cxn modelId="{633640DA-362B-45A0-A13D-D01C90D1E708}" srcId="{200E1581-7E27-4175-BB38-EA994556F3DE}" destId="{9A439344-7249-49A8-9EC0-2F781B903D6F}" srcOrd="3" destOrd="0" parTransId="{ACD9708D-8C5B-4041-8F2D-81C7B8FD996D}" sibTransId="{877BEFDC-B35C-49A8-B327-6A20BD8F3807}"/>
    <dgm:cxn modelId="{9B82FFF2-2E25-44CF-8852-2EE780A6AF9B}" srcId="{200E1581-7E27-4175-BB38-EA994556F3DE}" destId="{718BD92B-38C3-4691-A2A8-7552C92133DC}" srcOrd="0" destOrd="0" parTransId="{579A2ECA-0D73-4185-B08C-2EAC3D5E5C9F}" sibTransId="{DF79515D-3840-49E9-AB81-964ED39C87D0}"/>
    <dgm:cxn modelId="{1FDA05FE-CE1D-4D9E-8A39-639EBF823C1A}" srcId="{200E1581-7E27-4175-BB38-EA994556F3DE}" destId="{79BA8594-C4D4-4A5E-A19E-955E4D3677B1}" srcOrd="2" destOrd="0" parTransId="{11991D4F-4E88-4472-BB84-048E5083347B}" sibTransId="{79F37081-0F22-4EE5-A881-4076E7F8B7A7}"/>
    <dgm:cxn modelId="{DFC39437-9916-4209-B616-4EBEDCBCA12D}" type="presParOf" srcId="{AA52FB79-3968-43BA-9B6C-FD2E6FB0B49E}" destId="{D6F63178-C12A-4963-B7A7-813A8D90AB1E}" srcOrd="0" destOrd="0" presId="urn:microsoft.com/office/officeart/2005/8/layout/radial3"/>
    <dgm:cxn modelId="{A3DB991B-9C55-42C9-8617-FCA56019E41C}" type="presParOf" srcId="{D6F63178-C12A-4963-B7A7-813A8D90AB1E}" destId="{FEDF10DE-EB33-481F-8E8D-CFF3F23021A8}" srcOrd="0" destOrd="0" presId="urn:microsoft.com/office/officeart/2005/8/layout/radial3"/>
    <dgm:cxn modelId="{09E020F8-9605-4CE1-B0D4-F2D312ECC4B7}" type="presParOf" srcId="{D6F63178-C12A-4963-B7A7-813A8D90AB1E}" destId="{72CA0D37-328D-4CA5-95B3-706BC9826CDB}" srcOrd="1" destOrd="0" presId="urn:microsoft.com/office/officeart/2005/8/layout/radial3"/>
    <dgm:cxn modelId="{01407DB9-EC9B-43C1-B1DB-5FCD84332E32}" type="presParOf" srcId="{D6F63178-C12A-4963-B7A7-813A8D90AB1E}" destId="{D8C44B69-ACA4-43E7-93CB-1AE2F2AED272}" srcOrd="2" destOrd="0" presId="urn:microsoft.com/office/officeart/2005/8/layout/radial3"/>
    <dgm:cxn modelId="{9BE1EF1A-0043-4198-827A-E916542532C0}" type="presParOf" srcId="{D6F63178-C12A-4963-B7A7-813A8D90AB1E}" destId="{90BB75E9-8E68-444A-B75A-A2618008291C}" srcOrd="3" destOrd="0" presId="urn:microsoft.com/office/officeart/2005/8/layout/radial3"/>
    <dgm:cxn modelId="{17D69AC4-9E8C-460C-96AC-D002F04F31CD}" type="presParOf" srcId="{D6F63178-C12A-4963-B7A7-813A8D90AB1E}" destId="{E5D2948E-FE76-453E-9F7F-0E67EA9ACCC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0E10-527B-4F08-A8A3-844E2C7B6D32}">
      <dsp:nvSpPr>
        <dsp:cNvPr id="0" name=""/>
        <dsp:cNvSpPr/>
      </dsp:nvSpPr>
      <dsp:spPr>
        <a:xfrm>
          <a:off x="0" y="484394"/>
          <a:ext cx="7568656" cy="756000"/>
        </a:xfrm>
        <a:prstGeom prst="rect">
          <a:avLst/>
        </a:prstGeom>
        <a:noFill/>
        <a:ln w="48000" cap="flat" cmpd="thickThin" algn="ctr">
          <a:solidFill>
            <a:schemeClr val="accent6"/>
          </a:solidFill>
          <a:prstDash val="solid"/>
        </a:ln>
        <a:effectLst/>
      </dsp:spPr>
      <dsp:style>
        <a:lnRef idx="2">
          <a:scrgbClr r="0" g="0" b="0"/>
        </a:lnRef>
        <a:fillRef idx="1">
          <a:scrgbClr r="0" g="0" b="0"/>
        </a:fillRef>
        <a:effectRef idx="0">
          <a:scrgbClr r="0" g="0" b="0"/>
        </a:effectRef>
        <a:fontRef idx="minor"/>
      </dsp:style>
    </dsp:sp>
    <dsp:sp modelId="{F5EB110D-296A-43B7-B2DB-DA7CD2822104}">
      <dsp:nvSpPr>
        <dsp:cNvPr id="0" name=""/>
        <dsp:cNvSpPr/>
      </dsp:nvSpPr>
      <dsp:spPr>
        <a:xfrm>
          <a:off x="378432" y="41594"/>
          <a:ext cx="5298059" cy="885600"/>
        </a:xfrm>
        <a:prstGeom prst="roundRect">
          <a:avLst/>
        </a:prstGeom>
        <a:solidFill>
          <a:schemeClr val="accent6"/>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254" tIns="0" rIns="200254"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When to enroll?</a:t>
          </a:r>
        </a:p>
      </dsp:txBody>
      <dsp:txXfrm>
        <a:off x="421663" y="84825"/>
        <a:ext cx="5211597" cy="799138"/>
      </dsp:txXfrm>
    </dsp:sp>
    <dsp:sp modelId="{B789EBEE-FF7A-4A3E-A7A2-08A5816E53B8}">
      <dsp:nvSpPr>
        <dsp:cNvPr id="0" name=""/>
        <dsp:cNvSpPr/>
      </dsp:nvSpPr>
      <dsp:spPr>
        <a:xfrm>
          <a:off x="0" y="1845194"/>
          <a:ext cx="7568656" cy="756000"/>
        </a:xfrm>
        <a:prstGeom prst="rect">
          <a:avLst/>
        </a:prstGeom>
        <a:solidFill>
          <a:schemeClr val="lt1">
            <a:alpha val="90000"/>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991F5-ADC9-4AD8-976F-A342AADFE2CA}">
      <dsp:nvSpPr>
        <dsp:cNvPr id="0" name=""/>
        <dsp:cNvSpPr/>
      </dsp:nvSpPr>
      <dsp:spPr>
        <a:xfrm>
          <a:off x="378432" y="1402394"/>
          <a:ext cx="5298059" cy="885600"/>
        </a:xfrm>
        <a:prstGeom prst="roundRect">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254" tIns="0" rIns="200254"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What are the enrollment options?</a:t>
          </a:r>
        </a:p>
      </dsp:txBody>
      <dsp:txXfrm>
        <a:off x="421663" y="1445625"/>
        <a:ext cx="5211597" cy="799138"/>
      </dsp:txXfrm>
    </dsp:sp>
    <dsp:sp modelId="{8FCABF43-11B5-4F20-B204-0EB77F6D2337}">
      <dsp:nvSpPr>
        <dsp:cNvPr id="0" name=""/>
        <dsp:cNvSpPr/>
      </dsp:nvSpPr>
      <dsp:spPr>
        <a:xfrm>
          <a:off x="0" y="3205994"/>
          <a:ext cx="7568656" cy="756000"/>
        </a:xfrm>
        <a:prstGeom prst="rect">
          <a:avLst/>
        </a:prstGeom>
        <a:solidFill>
          <a:schemeClr val="lt1">
            <a:alpha val="90000"/>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9809CD-962D-4BE4-BC68-036B5E5185B5}">
      <dsp:nvSpPr>
        <dsp:cNvPr id="0" name=""/>
        <dsp:cNvSpPr/>
      </dsp:nvSpPr>
      <dsp:spPr>
        <a:xfrm>
          <a:off x="378432" y="2763194"/>
          <a:ext cx="5298059" cy="885600"/>
        </a:xfrm>
        <a:prstGeom prst="roundRect">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254" tIns="0" rIns="200254"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How much is this going to cost me?</a:t>
          </a:r>
        </a:p>
      </dsp:txBody>
      <dsp:txXfrm>
        <a:off x="421663" y="2806425"/>
        <a:ext cx="5211597"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84925-CC4B-4DBF-8A32-4A574D40FF3A}">
      <dsp:nvSpPr>
        <dsp:cNvPr id="0" name=""/>
        <dsp:cNvSpPr/>
      </dsp:nvSpPr>
      <dsp:spPr>
        <a:xfrm>
          <a:off x="885080" y="0"/>
          <a:ext cx="4733636" cy="4733636"/>
        </a:xfrm>
        <a:prstGeom prst="triangle">
          <a:avLst/>
        </a:prstGeom>
        <a:solidFill>
          <a:schemeClr val="accent4"/>
        </a:solidFill>
        <a:ln w="48000" cap="flat" cmpd="sng" algn="ctr">
          <a:solidFill>
            <a:srgbClr val="A3C82E"/>
          </a:solidFill>
          <a:prstDash val="solid"/>
        </a:ln>
        <a:effectLst/>
      </dsp:spPr>
      <dsp:style>
        <a:lnRef idx="2">
          <a:scrgbClr r="0" g="0" b="0"/>
        </a:lnRef>
        <a:fillRef idx="1">
          <a:scrgbClr r="0" g="0" b="0"/>
        </a:fillRef>
        <a:effectRef idx="0">
          <a:scrgbClr r="0" g="0" b="0"/>
        </a:effectRef>
        <a:fontRef idx="minor">
          <a:schemeClr val="lt1"/>
        </a:fontRef>
      </dsp:style>
    </dsp:sp>
    <dsp:sp modelId="{E232EE4D-3C88-4155-AE3D-6688A492AF11}">
      <dsp:nvSpPr>
        <dsp:cNvPr id="0" name=""/>
        <dsp:cNvSpPr/>
      </dsp:nvSpPr>
      <dsp:spPr>
        <a:xfrm>
          <a:off x="2693339" y="474421"/>
          <a:ext cx="4193980" cy="504797"/>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Custodial care</a:t>
          </a:r>
        </a:p>
      </dsp:txBody>
      <dsp:txXfrm>
        <a:off x="2717981" y="499063"/>
        <a:ext cx="4144696" cy="455513"/>
      </dsp:txXfrm>
    </dsp:sp>
    <dsp:sp modelId="{09D6AD97-96F0-4B9D-804D-77F5AAF33690}">
      <dsp:nvSpPr>
        <dsp:cNvPr id="0" name=""/>
        <dsp:cNvSpPr/>
      </dsp:nvSpPr>
      <dsp:spPr>
        <a:xfrm>
          <a:off x="2693339" y="1042319"/>
          <a:ext cx="4193980" cy="504797"/>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Most dental care</a:t>
          </a:r>
        </a:p>
      </dsp:txBody>
      <dsp:txXfrm>
        <a:off x="2717981" y="1066961"/>
        <a:ext cx="4144696" cy="455513"/>
      </dsp:txXfrm>
    </dsp:sp>
    <dsp:sp modelId="{4C6F73E1-7C6E-40E7-8FDE-717D8B3E928F}">
      <dsp:nvSpPr>
        <dsp:cNvPr id="0" name=""/>
        <dsp:cNvSpPr/>
      </dsp:nvSpPr>
      <dsp:spPr>
        <a:xfrm>
          <a:off x="2693339" y="1610216"/>
          <a:ext cx="4193980" cy="882205"/>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Eye exams related to prescribing glasses</a:t>
          </a:r>
        </a:p>
      </dsp:txBody>
      <dsp:txXfrm>
        <a:off x="2736405" y="1653282"/>
        <a:ext cx="4107848" cy="796073"/>
      </dsp:txXfrm>
    </dsp:sp>
    <dsp:sp modelId="{FF38578D-D536-451D-A6C6-0AF08507301F}">
      <dsp:nvSpPr>
        <dsp:cNvPr id="0" name=""/>
        <dsp:cNvSpPr/>
      </dsp:nvSpPr>
      <dsp:spPr>
        <a:xfrm>
          <a:off x="2693339" y="2572566"/>
          <a:ext cx="4193980" cy="504797"/>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Dentures</a:t>
          </a:r>
        </a:p>
      </dsp:txBody>
      <dsp:txXfrm>
        <a:off x="2717981" y="2597208"/>
        <a:ext cx="4144696" cy="455513"/>
      </dsp:txXfrm>
    </dsp:sp>
    <dsp:sp modelId="{61968D3E-BCA9-4502-8761-243A0D65BDDB}">
      <dsp:nvSpPr>
        <dsp:cNvPr id="0" name=""/>
        <dsp:cNvSpPr/>
      </dsp:nvSpPr>
      <dsp:spPr>
        <a:xfrm>
          <a:off x="2693339" y="3140463"/>
          <a:ext cx="4193980" cy="504797"/>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Hearing aids</a:t>
          </a:r>
        </a:p>
      </dsp:txBody>
      <dsp:txXfrm>
        <a:off x="2717981" y="3165105"/>
        <a:ext cx="4144696" cy="455513"/>
      </dsp:txXfrm>
    </dsp:sp>
    <dsp:sp modelId="{127AB645-4A8C-49E6-811E-2309E3DD1F4B}">
      <dsp:nvSpPr>
        <dsp:cNvPr id="0" name=""/>
        <dsp:cNvSpPr/>
      </dsp:nvSpPr>
      <dsp:spPr>
        <a:xfrm>
          <a:off x="2693339" y="3708361"/>
          <a:ext cx="4193980" cy="504797"/>
        </a:xfrm>
        <a:prstGeom prst="roundRect">
          <a:avLst/>
        </a:prstGeom>
        <a:solidFill>
          <a:schemeClr val="lt1">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Care outside the U.S.</a:t>
          </a:r>
        </a:p>
      </dsp:txBody>
      <dsp:txXfrm>
        <a:off x="2717981" y="3733003"/>
        <a:ext cx="4144696" cy="4555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2357-C619-4E1B-940E-32250D93834B}">
      <dsp:nvSpPr>
        <dsp:cNvPr id="0" name=""/>
        <dsp:cNvSpPr/>
      </dsp:nvSpPr>
      <dsp:spPr>
        <a:xfrm>
          <a:off x="5074112" y="2863307"/>
          <a:ext cx="91440" cy="533342"/>
        </a:xfrm>
        <a:custGeom>
          <a:avLst/>
          <a:gdLst/>
          <a:ahLst/>
          <a:cxnLst/>
          <a:rect l="0" t="0" r="0" b="0"/>
          <a:pathLst>
            <a:path>
              <a:moveTo>
                <a:pt x="45720" y="0"/>
              </a:moveTo>
              <a:lnTo>
                <a:pt x="45720" y="53334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8BA6B-DE2D-48D5-9811-37504CBA5E45}">
      <dsp:nvSpPr>
        <dsp:cNvPr id="0" name=""/>
        <dsp:cNvSpPr/>
      </dsp:nvSpPr>
      <dsp:spPr>
        <a:xfrm>
          <a:off x="3652564" y="1165475"/>
          <a:ext cx="1467268" cy="533342"/>
        </a:xfrm>
        <a:custGeom>
          <a:avLst/>
          <a:gdLst/>
          <a:ahLst/>
          <a:cxnLst/>
          <a:rect l="0" t="0" r="0" b="0"/>
          <a:pathLst>
            <a:path>
              <a:moveTo>
                <a:pt x="0" y="0"/>
              </a:moveTo>
              <a:lnTo>
                <a:pt x="0" y="363457"/>
              </a:lnTo>
              <a:lnTo>
                <a:pt x="1467268" y="363457"/>
              </a:lnTo>
              <a:lnTo>
                <a:pt x="1467268" y="53334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49B2C-2AF7-471C-8800-8713CCB0C3FE}">
      <dsp:nvSpPr>
        <dsp:cNvPr id="0" name=""/>
        <dsp:cNvSpPr/>
      </dsp:nvSpPr>
      <dsp:spPr>
        <a:xfrm>
          <a:off x="2139576" y="2863307"/>
          <a:ext cx="91440" cy="533342"/>
        </a:xfrm>
        <a:custGeom>
          <a:avLst/>
          <a:gdLst/>
          <a:ahLst/>
          <a:cxnLst/>
          <a:rect l="0" t="0" r="0" b="0"/>
          <a:pathLst>
            <a:path>
              <a:moveTo>
                <a:pt x="45720" y="0"/>
              </a:moveTo>
              <a:lnTo>
                <a:pt x="45720" y="53334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A7190-1E10-4B67-A8AF-42CE15684EAC}">
      <dsp:nvSpPr>
        <dsp:cNvPr id="0" name=""/>
        <dsp:cNvSpPr/>
      </dsp:nvSpPr>
      <dsp:spPr>
        <a:xfrm>
          <a:off x="2185296" y="1165475"/>
          <a:ext cx="1467268" cy="533342"/>
        </a:xfrm>
        <a:custGeom>
          <a:avLst/>
          <a:gdLst/>
          <a:ahLst/>
          <a:cxnLst/>
          <a:rect l="0" t="0" r="0" b="0"/>
          <a:pathLst>
            <a:path>
              <a:moveTo>
                <a:pt x="1467268" y="0"/>
              </a:moveTo>
              <a:lnTo>
                <a:pt x="1467268" y="363457"/>
              </a:lnTo>
              <a:lnTo>
                <a:pt x="0" y="363457"/>
              </a:lnTo>
              <a:lnTo>
                <a:pt x="0" y="53334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6689D-5900-475E-8163-C5454FF63BF2}">
      <dsp:nvSpPr>
        <dsp:cNvPr id="0" name=""/>
        <dsp:cNvSpPr/>
      </dsp:nvSpPr>
      <dsp:spPr>
        <a:xfrm>
          <a:off x="2735643" y="985"/>
          <a:ext cx="1833842" cy="1164489"/>
        </a:xfrm>
        <a:prstGeom prst="roundRect">
          <a:avLst>
            <a:gd name="adj" fmla="val 10000"/>
          </a:avLst>
        </a:prstGeom>
        <a:solidFill>
          <a:schemeClr val="accent4"/>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201EF-E825-4FFF-AF8C-3C95B7EE5A42}">
      <dsp:nvSpPr>
        <dsp:cNvPr id="0" name=""/>
        <dsp:cNvSpPr/>
      </dsp:nvSpPr>
      <dsp:spPr>
        <a:xfrm>
          <a:off x="2939403" y="194557"/>
          <a:ext cx="1833842" cy="1164489"/>
        </a:xfrm>
        <a:prstGeom prst="roundRect">
          <a:avLst>
            <a:gd name="adj" fmla="val 10000"/>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Some of the bigger costs you pay</a:t>
          </a:r>
        </a:p>
      </dsp:txBody>
      <dsp:txXfrm>
        <a:off x="2973510" y="228664"/>
        <a:ext cx="1765628" cy="1096275"/>
      </dsp:txXfrm>
    </dsp:sp>
    <dsp:sp modelId="{50926772-4786-41C8-B14E-6A9B039739CD}">
      <dsp:nvSpPr>
        <dsp:cNvPr id="0" name=""/>
        <dsp:cNvSpPr/>
      </dsp:nvSpPr>
      <dsp:spPr>
        <a:xfrm>
          <a:off x="1268374" y="1698817"/>
          <a:ext cx="1833842" cy="1164489"/>
        </a:xfrm>
        <a:prstGeom prst="roundRect">
          <a:avLst>
            <a:gd name="adj" fmla="val 10000"/>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228397C-30D0-42F2-A32C-002341FA2FF1}">
      <dsp:nvSpPr>
        <dsp:cNvPr id="0" name=""/>
        <dsp:cNvSpPr/>
      </dsp:nvSpPr>
      <dsp:spPr>
        <a:xfrm>
          <a:off x="1472135" y="1892390"/>
          <a:ext cx="1833842" cy="1164489"/>
        </a:xfrm>
        <a:prstGeom prst="roundRect">
          <a:avLst>
            <a:gd name="adj" fmla="val 10000"/>
          </a:avLst>
        </a:prstGeom>
        <a:solidFill>
          <a:schemeClr val="lt1">
            <a:alpha val="90000"/>
            <a:hueOff val="0"/>
            <a:satOff val="0"/>
            <a:lumOff val="0"/>
            <a:alphaOff val="0"/>
          </a:schemeClr>
        </a:solidFill>
        <a:ln w="2222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Part A</a:t>
          </a:r>
        </a:p>
      </dsp:txBody>
      <dsp:txXfrm>
        <a:off x="1506242" y="1926497"/>
        <a:ext cx="1765628" cy="1096275"/>
      </dsp:txXfrm>
    </dsp:sp>
    <dsp:sp modelId="{2C9C3957-AE85-46C6-AF2B-BD09C2F8586E}">
      <dsp:nvSpPr>
        <dsp:cNvPr id="0" name=""/>
        <dsp:cNvSpPr/>
      </dsp:nvSpPr>
      <dsp:spPr>
        <a:xfrm>
          <a:off x="933597" y="3396650"/>
          <a:ext cx="2503396" cy="1164489"/>
        </a:xfrm>
        <a:prstGeom prst="roundRect">
          <a:avLst>
            <a:gd name="adj" fmla="val 1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636D05C-C797-4716-87F7-B05993E8BCAF}">
      <dsp:nvSpPr>
        <dsp:cNvPr id="0" name=""/>
        <dsp:cNvSpPr/>
      </dsp:nvSpPr>
      <dsp:spPr>
        <a:xfrm>
          <a:off x="1137358" y="3590222"/>
          <a:ext cx="2503396" cy="1164489"/>
        </a:xfrm>
        <a:prstGeom prst="roundRect">
          <a:avLst>
            <a:gd name="adj" fmla="val 10000"/>
          </a:avLst>
        </a:prstGeom>
        <a:solidFill>
          <a:schemeClr val="lt1">
            <a:alpha val="90000"/>
            <a:hueOff val="0"/>
            <a:satOff val="0"/>
            <a:lumOff val="0"/>
            <a:alphaOff val="0"/>
          </a:schemeClr>
        </a:solidFill>
        <a:ln w="2222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$1,408 deductible for inpatient stay</a:t>
          </a:r>
        </a:p>
      </dsp:txBody>
      <dsp:txXfrm>
        <a:off x="1171465" y="3624329"/>
        <a:ext cx="2435182" cy="1096275"/>
      </dsp:txXfrm>
    </dsp:sp>
    <dsp:sp modelId="{732B511B-4833-40ED-AED7-CE43E459F4EF}">
      <dsp:nvSpPr>
        <dsp:cNvPr id="0" name=""/>
        <dsp:cNvSpPr/>
      </dsp:nvSpPr>
      <dsp:spPr>
        <a:xfrm>
          <a:off x="4202911" y="1698817"/>
          <a:ext cx="1833842" cy="1164489"/>
        </a:xfrm>
        <a:prstGeom prst="roundRect">
          <a:avLst>
            <a:gd name="adj" fmla="val 10000"/>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07C9C09-7B94-47F5-81DB-757F3FEAB7BE}">
      <dsp:nvSpPr>
        <dsp:cNvPr id="0" name=""/>
        <dsp:cNvSpPr/>
      </dsp:nvSpPr>
      <dsp:spPr>
        <a:xfrm>
          <a:off x="4406671" y="1892390"/>
          <a:ext cx="1833842" cy="1164489"/>
        </a:xfrm>
        <a:prstGeom prst="roundRect">
          <a:avLst>
            <a:gd name="adj" fmla="val 10000"/>
          </a:avLst>
        </a:prstGeom>
        <a:solidFill>
          <a:schemeClr val="lt1">
            <a:alpha val="90000"/>
            <a:hueOff val="0"/>
            <a:satOff val="0"/>
            <a:lumOff val="0"/>
            <a:alphaOff val="0"/>
          </a:schemeClr>
        </a:solidFill>
        <a:ln w="2222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Part B</a:t>
          </a:r>
        </a:p>
      </dsp:txBody>
      <dsp:txXfrm>
        <a:off x="4440778" y="1926497"/>
        <a:ext cx="1765628" cy="1096275"/>
      </dsp:txXfrm>
    </dsp:sp>
    <dsp:sp modelId="{054719F2-FF51-453B-94C3-AA0EEACCDC4B}">
      <dsp:nvSpPr>
        <dsp:cNvPr id="0" name=""/>
        <dsp:cNvSpPr/>
      </dsp:nvSpPr>
      <dsp:spPr>
        <a:xfrm>
          <a:off x="3844514" y="3396650"/>
          <a:ext cx="2550636" cy="1164489"/>
        </a:xfrm>
        <a:prstGeom prst="roundRect">
          <a:avLst>
            <a:gd name="adj" fmla="val 1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3877EFF-5703-460D-92F9-DF28759997F5}">
      <dsp:nvSpPr>
        <dsp:cNvPr id="0" name=""/>
        <dsp:cNvSpPr/>
      </dsp:nvSpPr>
      <dsp:spPr>
        <a:xfrm>
          <a:off x="4048274" y="3590222"/>
          <a:ext cx="2550636" cy="1164489"/>
        </a:xfrm>
        <a:prstGeom prst="roundRect">
          <a:avLst>
            <a:gd name="adj" fmla="val 10000"/>
          </a:avLst>
        </a:prstGeom>
        <a:solidFill>
          <a:schemeClr val="lt1">
            <a:alpha val="90000"/>
            <a:hueOff val="0"/>
            <a:satOff val="0"/>
            <a:lumOff val="0"/>
            <a:alphaOff val="0"/>
          </a:schemeClr>
        </a:solidFill>
        <a:ln w="2222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20% of Medicare-approved charges</a:t>
          </a:r>
        </a:p>
      </dsp:txBody>
      <dsp:txXfrm>
        <a:off x="4082381" y="3624329"/>
        <a:ext cx="2482422" cy="10962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7E25A-10EA-4A2C-8AF2-C394CF3FAB53}">
      <dsp:nvSpPr>
        <dsp:cNvPr id="0" name=""/>
        <dsp:cNvSpPr/>
      </dsp:nvSpPr>
      <dsp:spPr>
        <a:xfrm>
          <a:off x="4317874" y="2355519"/>
          <a:ext cx="2795382" cy="2795382"/>
        </a:xfrm>
        <a:prstGeom prst="gear9">
          <a:avLst/>
        </a:prstGeom>
        <a:solidFill>
          <a:schemeClr val="accent2"/>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Medigap plans</a:t>
          </a:r>
        </a:p>
      </dsp:txBody>
      <dsp:txXfrm>
        <a:off x="4879870" y="3010324"/>
        <a:ext cx="1671390" cy="1436884"/>
      </dsp:txXfrm>
    </dsp:sp>
    <dsp:sp modelId="{7F2E75D8-192A-4422-A0A6-AF4104332494}">
      <dsp:nvSpPr>
        <dsp:cNvPr id="0" name=""/>
        <dsp:cNvSpPr/>
      </dsp:nvSpPr>
      <dsp:spPr>
        <a:xfrm>
          <a:off x="2007526" y="1700891"/>
          <a:ext cx="2375200" cy="2375200"/>
        </a:xfrm>
        <a:prstGeom prst="gear6">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2605490" y="2302469"/>
        <a:ext cx="1179272" cy="1172044"/>
      </dsp:txXfrm>
    </dsp:sp>
    <dsp:sp modelId="{7BC19488-4857-495E-A8F1-C0F840A134E1}">
      <dsp:nvSpPr>
        <dsp:cNvPr id="0" name=""/>
        <dsp:cNvSpPr/>
      </dsp:nvSpPr>
      <dsp:spPr>
        <a:xfrm rot="20700000">
          <a:off x="3438890" y="208994"/>
          <a:ext cx="2427607" cy="2158393"/>
        </a:xfrm>
        <a:prstGeom prst="gear6">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rot="-20700000">
        <a:off x="3987303" y="666425"/>
        <a:ext cx="1330780" cy="1243531"/>
      </dsp:txXfrm>
    </dsp:sp>
    <dsp:sp modelId="{3CFC13A1-108E-4713-B645-B9FA75177E93}">
      <dsp:nvSpPr>
        <dsp:cNvPr id="0" name=""/>
        <dsp:cNvSpPr/>
      </dsp:nvSpPr>
      <dsp:spPr>
        <a:xfrm>
          <a:off x="4112801" y="1928062"/>
          <a:ext cx="3578089" cy="3578089"/>
        </a:xfrm>
        <a:prstGeom prst="circularArrow">
          <a:avLst>
            <a:gd name="adj1" fmla="val 4687"/>
            <a:gd name="adj2" fmla="val 299029"/>
            <a:gd name="adj3" fmla="val 2533953"/>
            <a:gd name="adj4" fmla="val 15823479"/>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106A501D-DE95-450B-BA2D-1389A7B1231E}">
      <dsp:nvSpPr>
        <dsp:cNvPr id="0" name=""/>
        <dsp:cNvSpPr/>
      </dsp:nvSpPr>
      <dsp:spPr>
        <a:xfrm rot="345582">
          <a:off x="1700974" y="1323616"/>
          <a:ext cx="2599705" cy="259970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19092E-A6C9-4216-9B5F-34D829AD833B}">
      <dsp:nvSpPr>
        <dsp:cNvPr id="0" name=""/>
        <dsp:cNvSpPr/>
      </dsp:nvSpPr>
      <dsp:spPr>
        <a:xfrm>
          <a:off x="3148585" y="-207204"/>
          <a:ext cx="2803005" cy="280300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5DD41-264A-44DB-B981-301C18017DE2}">
      <dsp:nvSpPr>
        <dsp:cNvPr id="0" name=""/>
        <dsp:cNvSpPr/>
      </dsp:nvSpPr>
      <dsp:spPr>
        <a:xfrm>
          <a:off x="2846896" y="0"/>
          <a:ext cx="2393586" cy="239395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8C075682-52BC-4D60-818E-130B1F72AE7F}">
      <dsp:nvSpPr>
        <dsp:cNvPr id="0" name=""/>
        <dsp:cNvSpPr/>
      </dsp:nvSpPr>
      <dsp:spPr>
        <a:xfrm>
          <a:off x="3451319" y="776186"/>
          <a:ext cx="1330070" cy="6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65 years or older</a:t>
          </a:r>
        </a:p>
      </dsp:txBody>
      <dsp:txXfrm>
        <a:off x="3451319" y="776186"/>
        <a:ext cx="1330070" cy="664875"/>
      </dsp:txXfrm>
    </dsp:sp>
    <dsp:sp modelId="{5DADC524-4148-403D-84D0-81B06DC4515B}">
      <dsp:nvSpPr>
        <dsp:cNvPr id="0" name=""/>
        <dsp:cNvSpPr/>
      </dsp:nvSpPr>
      <dsp:spPr>
        <a:xfrm>
          <a:off x="2182085" y="1375502"/>
          <a:ext cx="2393586" cy="2393951"/>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83262D5E-9FBC-4444-865A-09B9AEA6206B}">
      <dsp:nvSpPr>
        <dsp:cNvPr id="0" name=""/>
        <dsp:cNvSpPr/>
      </dsp:nvSpPr>
      <dsp:spPr>
        <a:xfrm>
          <a:off x="2713844" y="2247748"/>
          <a:ext cx="1330070" cy="6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Enrolled in Part B</a:t>
          </a:r>
        </a:p>
      </dsp:txBody>
      <dsp:txXfrm>
        <a:off x="2713844" y="2247748"/>
        <a:ext cx="1330070" cy="664875"/>
      </dsp:txXfrm>
    </dsp:sp>
    <dsp:sp modelId="{27AED202-16C1-4B5D-A688-02098189D105}">
      <dsp:nvSpPr>
        <dsp:cNvPr id="0" name=""/>
        <dsp:cNvSpPr/>
      </dsp:nvSpPr>
      <dsp:spPr>
        <a:xfrm>
          <a:off x="3017256" y="2915607"/>
          <a:ext cx="2056461" cy="2057286"/>
        </a:xfrm>
        <a:prstGeom prst="blockArc">
          <a:avLst>
            <a:gd name="adj1" fmla="val 13500000"/>
            <a:gd name="adj2" fmla="val 10800000"/>
            <a:gd name="adj3" fmla="val 12740"/>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434AD4E-DB24-41C7-8EB6-580A431413F3}">
      <dsp:nvSpPr>
        <dsp:cNvPr id="0" name=""/>
        <dsp:cNvSpPr/>
      </dsp:nvSpPr>
      <dsp:spPr>
        <a:xfrm>
          <a:off x="3379104" y="3633196"/>
          <a:ext cx="1330070" cy="6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6-month window</a:t>
          </a:r>
        </a:p>
      </dsp:txBody>
      <dsp:txXfrm>
        <a:off x="3379104" y="3633196"/>
        <a:ext cx="1330070" cy="6648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8C9E3-FA1F-4CBD-933B-6008F5220E4A}">
      <dsp:nvSpPr>
        <dsp:cNvPr id="0" name=""/>
        <dsp:cNvSpPr/>
      </dsp:nvSpPr>
      <dsp:spPr>
        <a:xfrm>
          <a:off x="608588" y="248373"/>
          <a:ext cx="3090871" cy="3090871"/>
        </a:xfrm>
        <a:prstGeom prst="pie">
          <a:avLst>
            <a:gd name="adj1" fmla="val 16200000"/>
            <a:gd name="adj2" fmla="val 1800000"/>
          </a:avLst>
        </a:prstGeom>
        <a:solidFill>
          <a:schemeClr val="accent2"/>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Part D</a:t>
          </a:r>
        </a:p>
      </dsp:txBody>
      <dsp:txXfrm>
        <a:off x="2289066" y="818713"/>
        <a:ext cx="1048688" cy="1030290"/>
      </dsp:txXfrm>
    </dsp:sp>
    <dsp:sp modelId="{B4BAC397-6342-4B18-A418-E4AC0A0D064D}">
      <dsp:nvSpPr>
        <dsp:cNvPr id="0" name=""/>
        <dsp:cNvSpPr/>
      </dsp:nvSpPr>
      <dsp:spPr>
        <a:xfrm>
          <a:off x="449261" y="340363"/>
          <a:ext cx="3090871" cy="3090871"/>
        </a:xfrm>
        <a:prstGeom prst="pie">
          <a:avLst>
            <a:gd name="adj1" fmla="val 1800000"/>
            <a:gd name="adj2" fmla="val 900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Part B</a:t>
          </a:r>
        </a:p>
      </dsp:txBody>
      <dsp:txXfrm>
        <a:off x="1295571" y="2290556"/>
        <a:ext cx="1398251" cy="956698"/>
      </dsp:txXfrm>
    </dsp:sp>
    <dsp:sp modelId="{07F98E6F-9ECB-46B0-B5D0-AB8D41529817}">
      <dsp:nvSpPr>
        <dsp:cNvPr id="0" name=""/>
        <dsp:cNvSpPr/>
      </dsp:nvSpPr>
      <dsp:spPr>
        <a:xfrm>
          <a:off x="449261" y="340363"/>
          <a:ext cx="3090871" cy="3090871"/>
        </a:xfrm>
        <a:prstGeom prst="pie">
          <a:avLst>
            <a:gd name="adj1" fmla="val 9000000"/>
            <a:gd name="adj2" fmla="val 16200000"/>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Part A</a:t>
          </a:r>
        </a:p>
      </dsp:txBody>
      <dsp:txXfrm>
        <a:off x="780426" y="947499"/>
        <a:ext cx="1048688" cy="10302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77F78-F403-43AF-8668-4BE2FF907AE6}">
      <dsp:nvSpPr>
        <dsp:cNvPr id="0" name=""/>
        <dsp:cNvSpPr/>
      </dsp:nvSpPr>
      <dsp:spPr>
        <a:xfrm>
          <a:off x="0" y="0"/>
          <a:ext cx="7846540" cy="4755697"/>
        </a:xfrm>
        <a:prstGeom prst="roundRect">
          <a:avLst>
            <a:gd name="adj" fmla="val 8500"/>
          </a:avLst>
        </a:prstGeom>
        <a:solidFill>
          <a:schemeClr val="accent4">
            <a:lumMod val="20000"/>
            <a:lumOff val="8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3690949" numCol="1" spcCol="1270" anchor="t" anchorCtr="0">
          <a:noAutofit/>
        </a:bodyPr>
        <a:lstStyle/>
        <a:p>
          <a:pPr marL="0" lvl="0" indent="0" algn="l" defTabSz="2044700">
            <a:lnSpc>
              <a:spcPct val="90000"/>
            </a:lnSpc>
            <a:spcBef>
              <a:spcPct val="0"/>
            </a:spcBef>
            <a:spcAft>
              <a:spcPct val="35000"/>
            </a:spcAft>
            <a:buNone/>
          </a:pPr>
          <a:r>
            <a:rPr lang="en-US" sz="4600" kern="1200" dirty="0"/>
            <a:t>Medicare Advantage </a:t>
          </a:r>
        </a:p>
      </dsp:txBody>
      <dsp:txXfrm>
        <a:off x="118396" y="118396"/>
        <a:ext cx="7609748" cy="4518905"/>
      </dsp:txXfrm>
    </dsp:sp>
    <dsp:sp modelId="{9378802E-7A8F-4AEE-94A0-AF22E151AF10}">
      <dsp:nvSpPr>
        <dsp:cNvPr id="0" name=""/>
        <dsp:cNvSpPr/>
      </dsp:nvSpPr>
      <dsp:spPr>
        <a:xfrm>
          <a:off x="196163" y="1188924"/>
          <a:ext cx="1176981" cy="1635235"/>
        </a:xfrm>
        <a:prstGeom prst="roundRect">
          <a:avLst>
            <a:gd name="adj" fmla="val 10500"/>
          </a:avLst>
        </a:prstGeom>
        <a:solidFill>
          <a:schemeClr val="accent4">
            <a:alpha val="90000"/>
          </a:schemeClr>
        </a:solidFill>
        <a:ln w="48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Part C</a:t>
          </a:r>
        </a:p>
      </dsp:txBody>
      <dsp:txXfrm>
        <a:off x="232359" y="1225120"/>
        <a:ext cx="1104589" cy="1562843"/>
      </dsp:txXfrm>
    </dsp:sp>
    <dsp:sp modelId="{80507A32-6BF9-4508-BBE7-9905B6AC98D8}">
      <dsp:nvSpPr>
        <dsp:cNvPr id="0" name=""/>
        <dsp:cNvSpPr/>
      </dsp:nvSpPr>
      <dsp:spPr>
        <a:xfrm>
          <a:off x="196163" y="2881974"/>
          <a:ext cx="1176981" cy="1635235"/>
        </a:xfrm>
        <a:prstGeom prst="roundRect">
          <a:avLst>
            <a:gd name="adj" fmla="val 10500"/>
          </a:avLst>
        </a:prstGeom>
        <a:solidFill>
          <a:schemeClr val="accent4">
            <a:alpha val="90000"/>
          </a:schemeClr>
        </a:solidFill>
        <a:ln w="48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Private </a:t>
          </a:r>
          <a:r>
            <a:rPr lang="en-US" sz="1800" kern="1200" dirty="0"/>
            <a:t>Insurance</a:t>
          </a:r>
        </a:p>
      </dsp:txBody>
      <dsp:txXfrm>
        <a:off x="232359" y="2918170"/>
        <a:ext cx="1104589" cy="1562843"/>
      </dsp:txXfrm>
    </dsp:sp>
    <dsp:sp modelId="{F652F308-E106-4B22-BA06-940B2ACA52DC}">
      <dsp:nvSpPr>
        <dsp:cNvPr id="0" name=""/>
        <dsp:cNvSpPr/>
      </dsp:nvSpPr>
      <dsp:spPr>
        <a:xfrm>
          <a:off x="1569308" y="1188924"/>
          <a:ext cx="6081068" cy="3328987"/>
        </a:xfrm>
        <a:prstGeom prst="roundRect">
          <a:avLst>
            <a:gd name="adj" fmla="val 10500"/>
          </a:avLst>
        </a:prstGeom>
        <a:solidFill>
          <a:schemeClr val="accent3">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113907" numCol="1" spcCol="1270" anchor="t" anchorCtr="0">
          <a:noAutofit/>
        </a:bodyPr>
        <a:lstStyle/>
        <a:p>
          <a:pPr marL="0" lvl="0" indent="0" algn="l" defTabSz="1244600">
            <a:lnSpc>
              <a:spcPct val="90000"/>
            </a:lnSpc>
            <a:spcBef>
              <a:spcPct val="0"/>
            </a:spcBef>
            <a:spcAft>
              <a:spcPct val="35000"/>
            </a:spcAft>
            <a:buNone/>
          </a:pPr>
          <a:r>
            <a:rPr lang="en-US" sz="2800" kern="1200" dirty="0"/>
            <a:t>Must include</a:t>
          </a:r>
        </a:p>
      </dsp:txBody>
      <dsp:txXfrm>
        <a:off x="1671686" y="1291302"/>
        <a:ext cx="5876312" cy="3124231"/>
      </dsp:txXfrm>
    </dsp:sp>
    <dsp:sp modelId="{5F972905-9EC5-4816-869C-08BCF384D366}">
      <dsp:nvSpPr>
        <dsp:cNvPr id="0" name=""/>
        <dsp:cNvSpPr/>
      </dsp:nvSpPr>
      <dsp:spPr>
        <a:xfrm>
          <a:off x="1633183" y="2001529"/>
          <a:ext cx="1216213" cy="928109"/>
        </a:xfrm>
        <a:prstGeom prst="roundRect">
          <a:avLst>
            <a:gd name="adj" fmla="val 10500"/>
          </a:avLst>
        </a:prstGeom>
        <a:solidFill>
          <a:schemeClr val="accent3">
            <a:alpha val="90000"/>
            <a:tint val="40000"/>
            <a:hueOff val="0"/>
            <a:satOff val="0"/>
            <a:lumOff val="0"/>
            <a:alphaOff val="0"/>
          </a:schemeClr>
        </a:solidFill>
        <a:ln w="28575" cap="flat" cmpd="thickThin"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Part A</a:t>
          </a:r>
        </a:p>
      </dsp:txBody>
      <dsp:txXfrm>
        <a:off x="1661726" y="2030072"/>
        <a:ext cx="1159127" cy="871023"/>
      </dsp:txXfrm>
    </dsp:sp>
    <dsp:sp modelId="{0188D1B6-F0D9-4A7B-80A2-33583737275B}">
      <dsp:nvSpPr>
        <dsp:cNvPr id="0" name=""/>
        <dsp:cNvSpPr/>
      </dsp:nvSpPr>
      <dsp:spPr>
        <a:xfrm>
          <a:off x="1633183" y="3173990"/>
          <a:ext cx="1216213" cy="928109"/>
        </a:xfrm>
        <a:prstGeom prst="roundRect">
          <a:avLst>
            <a:gd name="adj" fmla="val 10500"/>
          </a:avLst>
        </a:prstGeom>
        <a:solidFill>
          <a:schemeClr val="accent3">
            <a:alpha val="90000"/>
            <a:tint val="40000"/>
            <a:hueOff val="0"/>
            <a:satOff val="0"/>
            <a:lumOff val="0"/>
            <a:alphaOff val="0"/>
          </a:schemeClr>
        </a:solidFill>
        <a:ln w="28575" cap="flat" cmpd="thickThin"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Part B</a:t>
          </a:r>
        </a:p>
      </dsp:txBody>
      <dsp:txXfrm>
        <a:off x="1661726" y="3202533"/>
        <a:ext cx="1159127" cy="871023"/>
      </dsp:txXfrm>
    </dsp:sp>
    <dsp:sp modelId="{E014B690-09AD-4980-A0C3-0D6B94B4D741}">
      <dsp:nvSpPr>
        <dsp:cNvPr id="0" name=""/>
        <dsp:cNvSpPr/>
      </dsp:nvSpPr>
      <dsp:spPr>
        <a:xfrm>
          <a:off x="2998764" y="1910249"/>
          <a:ext cx="4670250" cy="2596724"/>
        </a:xfrm>
        <a:prstGeom prst="roundRect">
          <a:avLst>
            <a:gd name="adj" fmla="val 10500"/>
          </a:avLst>
        </a:prstGeom>
        <a:solidFill>
          <a:schemeClr val="accent6">
            <a:lumMod val="20000"/>
            <a:lumOff val="8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73731" numCol="1" spcCol="1270" anchor="t" anchorCtr="0">
          <a:noAutofit/>
        </a:bodyPr>
        <a:lstStyle/>
        <a:p>
          <a:pPr marL="0" lvl="0" indent="0" algn="l" defTabSz="1244600">
            <a:lnSpc>
              <a:spcPct val="90000"/>
            </a:lnSpc>
            <a:spcBef>
              <a:spcPct val="0"/>
            </a:spcBef>
            <a:spcAft>
              <a:spcPct val="35000"/>
            </a:spcAft>
            <a:buNone/>
          </a:pPr>
          <a:r>
            <a:rPr lang="en-US" sz="2800" kern="1200" dirty="0"/>
            <a:t>Often includes</a:t>
          </a:r>
        </a:p>
      </dsp:txBody>
      <dsp:txXfrm>
        <a:off x="3078622" y="1990107"/>
        <a:ext cx="4510534" cy="2437008"/>
      </dsp:txXfrm>
    </dsp:sp>
    <dsp:sp modelId="{33194AA9-3585-402D-AA52-F6B071E875D3}">
      <dsp:nvSpPr>
        <dsp:cNvPr id="0" name=""/>
        <dsp:cNvSpPr/>
      </dsp:nvSpPr>
      <dsp:spPr>
        <a:xfrm>
          <a:off x="3088478" y="2666859"/>
          <a:ext cx="1171636" cy="1703627"/>
        </a:xfrm>
        <a:prstGeom prst="roundRect">
          <a:avLst>
            <a:gd name="adj" fmla="val 10500"/>
          </a:avLst>
        </a:prstGeom>
        <a:solidFill>
          <a:schemeClr val="accent3">
            <a:alpha val="90000"/>
            <a:tint val="4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 D</a:t>
          </a:r>
        </a:p>
      </dsp:txBody>
      <dsp:txXfrm>
        <a:off x="3124510" y="2702891"/>
        <a:ext cx="1099572" cy="1631563"/>
      </dsp:txXfrm>
    </dsp:sp>
    <dsp:sp modelId="{40D3EABC-0525-46D0-A2D1-41C8CCE991B0}">
      <dsp:nvSpPr>
        <dsp:cNvPr id="0" name=""/>
        <dsp:cNvSpPr/>
      </dsp:nvSpPr>
      <dsp:spPr>
        <a:xfrm>
          <a:off x="4369345" y="2688876"/>
          <a:ext cx="1397398" cy="1725678"/>
        </a:xfrm>
        <a:prstGeom prst="roundRect">
          <a:avLst>
            <a:gd name="adj" fmla="val 10500"/>
          </a:avLst>
        </a:prstGeom>
        <a:solidFill>
          <a:schemeClr val="accent3">
            <a:alpha val="90000"/>
            <a:tint val="4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Services Original Medicare doesn’t cover</a:t>
          </a:r>
        </a:p>
      </dsp:txBody>
      <dsp:txXfrm>
        <a:off x="4412320" y="2731851"/>
        <a:ext cx="1311448" cy="1639728"/>
      </dsp:txXfrm>
    </dsp:sp>
    <dsp:sp modelId="{19114595-0DA0-4DF0-9A6E-17AA2AA9B5A1}">
      <dsp:nvSpPr>
        <dsp:cNvPr id="0" name=""/>
        <dsp:cNvSpPr/>
      </dsp:nvSpPr>
      <dsp:spPr>
        <a:xfrm>
          <a:off x="5897462" y="2662875"/>
          <a:ext cx="1499307" cy="1755648"/>
        </a:xfrm>
        <a:prstGeom prst="roundRect">
          <a:avLst>
            <a:gd name="adj" fmla="val 10500"/>
          </a:avLst>
        </a:prstGeom>
        <a:solidFill>
          <a:schemeClr val="accent3">
            <a:alpha val="90000"/>
            <a:tint val="4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Vision, hearing, dental, and gym memberships</a:t>
          </a:r>
        </a:p>
      </dsp:txBody>
      <dsp:txXfrm>
        <a:off x="5943571" y="2708984"/>
        <a:ext cx="1407089" cy="16634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C6A8E-1684-4CA8-90D3-AEC80F3A2DF4}">
      <dsp:nvSpPr>
        <dsp:cNvPr id="0" name=""/>
        <dsp:cNvSpPr/>
      </dsp:nvSpPr>
      <dsp:spPr>
        <a:xfrm>
          <a:off x="2022716" y="0"/>
          <a:ext cx="1785048" cy="991693"/>
        </a:xfrm>
        <a:prstGeom prst="roundRect">
          <a:avLst>
            <a:gd name="adj" fmla="val 10000"/>
          </a:avLst>
        </a:prstGeom>
        <a:solidFill>
          <a:schemeClr val="accent4">
            <a:alpha val="90000"/>
          </a:schemeClr>
        </a:solidFill>
        <a:ln w="48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Original Medicare</a:t>
          </a:r>
        </a:p>
      </dsp:txBody>
      <dsp:txXfrm>
        <a:off x="2051762" y="29046"/>
        <a:ext cx="1726956" cy="933601"/>
      </dsp:txXfrm>
    </dsp:sp>
    <dsp:sp modelId="{892F167F-6599-4365-8CEA-11284FAFFF58}">
      <dsp:nvSpPr>
        <dsp:cNvPr id="0" name=""/>
        <dsp:cNvSpPr/>
      </dsp:nvSpPr>
      <dsp:spPr>
        <a:xfrm>
          <a:off x="5556353" y="0"/>
          <a:ext cx="1785048" cy="991693"/>
        </a:xfrm>
        <a:prstGeom prst="roundRect">
          <a:avLst>
            <a:gd name="adj" fmla="val 10000"/>
          </a:avLst>
        </a:prstGeom>
        <a:solidFill>
          <a:schemeClr val="accent3">
            <a:alpha val="90000"/>
          </a:schemeClr>
        </a:solidFill>
        <a:ln w="48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Medicare Advantage</a:t>
          </a:r>
        </a:p>
      </dsp:txBody>
      <dsp:txXfrm>
        <a:off x="5585399" y="29046"/>
        <a:ext cx="1726956" cy="933601"/>
      </dsp:txXfrm>
    </dsp:sp>
    <dsp:sp modelId="{63347E01-5249-4065-BA75-DD027DD27BA2}">
      <dsp:nvSpPr>
        <dsp:cNvPr id="0" name=""/>
        <dsp:cNvSpPr/>
      </dsp:nvSpPr>
      <dsp:spPr>
        <a:xfrm>
          <a:off x="4289761" y="4214698"/>
          <a:ext cx="743770" cy="743770"/>
        </a:xfrm>
        <a:prstGeom prst="triangle">
          <a:avLst/>
        </a:prstGeom>
        <a:solidFill>
          <a:schemeClr val="accent2">
            <a:tint val="40000"/>
            <a:alpha val="90000"/>
            <a:hueOff val="-663221"/>
            <a:satOff val="24477"/>
            <a:lumOff val="2447"/>
            <a:alphaOff val="0"/>
          </a:schemeClr>
        </a:solidFill>
        <a:ln w="48000" cap="flat" cmpd="thickThin" algn="ctr">
          <a:solidFill>
            <a:schemeClr val="accent2">
              <a:tint val="40000"/>
              <a:alpha val="90000"/>
              <a:hueOff val="-663221"/>
              <a:satOff val="24477"/>
              <a:lumOff val="2447"/>
              <a:alphaOff val="0"/>
            </a:schemeClr>
          </a:solidFill>
          <a:prstDash val="solid"/>
        </a:ln>
        <a:effectLst/>
      </dsp:spPr>
      <dsp:style>
        <a:lnRef idx="2">
          <a:scrgbClr r="0" g="0" b="0"/>
        </a:lnRef>
        <a:fillRef idx="1">
          <a:scrgbClr r="0" g="0" b="0"/>
        </a:fillRef>
        <a:effectRef idx="0">
          <a:scrgbClr r="0" g="0" b="0"/>
        </a:effectRef>
        <a:fontRef idx="minor"/>
      </dsp:style>
    </dsp:sp>
    <dsp:sp modelId="{DA0BC326-6117-4C92-8B1D-30B520143EA4}">
      <dsp:nvSpPr>
        <dsp:cNvPr id="0" name=""/>
        <dsp:cNvSpPr/>
      </dsp:nvSpPr>
      <dsp:spPr>
        <a:xfrm flipV="1">
          <a:off x="2430335" y="4137094"/>
          <a:ext cx="4462622" cy="166426"/>
        </a:xfrm>
        <a:prstGeom prst="rect">
          <a:avLst/>
        </a:prstGeom>
        <a:solidFill>
          <a:schemeClr val="accent2">
            <a:tint val="40000"/>
            <a:alpha val="90000"/>
            <a:hueOff val="-994831"/>
            <a:satOff val="36716"/>
            <a:lumOff val="3670"/>
            <a:alphaOff val="0"/>
          </a:schemeClr>
        </a:solidFill>
        <a:ln w="48000" cap="flat" cmpd="thickThin" algn="ctr">
          <a:solidFill>
            <a:schemeClr val="accent2">
              <a:tint val="40000"/>
              <a:alpha val="90000"/>
              <a:hueOff val="-994831"/>
              <a:satOff val="36716"/>
              <a:lumOff val="3670"/>
              <a:alphaOff val="0"/>
            </a:schemeClr>
          </a:solidFill>
          <a:prstDash val="solid"/>
        </a:ln>
        <a:effectLst/>
      </dsp:spPr>
      <dsp:style>
        <a:lnRef idx="2">
          <a:scrgbClr r="0" g="0" b="0"/>
        </a:lnRef>
        <a:fillRef idx="1">
          <a:scrgbClr r="0" g="0" b="0"/>
        </a:fillRef>
        <a:effectRef idx="0">
          <a:scrgbClr r="0" g="0" b="0"/>
        </a:effectRef>
        <a:fontRef idx="minor"/>
      </dsp:style>
    </dsp:sp>
    <dsp:sp modelId="{A5499892-68B8-4F15-97A4-01F228FCC069}">
      <dsp:nvSpPr>
        <dsp:cNvPr id="0" name=""/>
        <dsp:cNvSpPr/>
      </dsp:nvSpPr>
      <dsp:spPr>
        <a:xfrm>
          <a:off x="5059109" y="3304023"/>
          <a:ext cx="2750331" cy="610883"/>
        </a:xfrm>
        <a:prstGeom prst="roundRect">
          <a:avLst/>
        </a:prstGeom>
        <a:solidFill>
          <a:schemeClr val="accent2">
            <a:lumMod val="75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Each plan has its own cost-sharing structure</a:t>
          </a:r>
        </a:p>
      </dsp:txBody>
      <dsp:txXfrm>
        <a:off x="5088930" y="3333844"/>
        <a:ext cx="2690689" cy="551241"/>
      </dsp:txXfrm>
    </dsp:sp>
    <dsp:sp modelId="{F47BBCFB-0688-41AC-86A9-03AB5BB754A7}">
      <dsp:nvSpPr>
        <dsp:cNvPr id="0" name=""/>
        <dsp:cNvSpPr/>
      </dsp:nvSpPr>
      <dsp:spPr>
        <a:xfrm>
          <a:off x="5059109" y="2645538"/>
          <a:ext cx="2750331" cy="610883"/>
        </a:xfrm>
        <a:prstGeom prst="roundRect">
          <a:avLst/>
        </a:prstGeom>
        <a:solidFill>
          <a:schemeClr val="accent2">
            <a:lumMod val="60000"/>
            <a:lumOff val="4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rPr>
            <a:t>Annual out-of-pocket maximum</a:t>
          </a:r>
        </a:p>
      </dsp:txBody>
      <dsp:txXfrm>
        <a:off x="5088930" y="2675359"/>
        <a:ext cx="2690689" cy="551241"/>
      </dsp:txXfrm>
    </dsp:sp>
    <dsp:sp modelId="{88AA080E-09DA-4992-B138-06760C71469F}">
      <dsp:nvSpPr>
        <dsp:cNvPr id="0" name=""/>
        <dsp:cNvSpPr/>
      </dsp:nvSpPr>
      <dsp:spPr>
        <a:xfrm>
          <a:off x="5059109" y="1987053"/>
          <a:ext cx="2750331" cy="610883"/>
        </a:xfrm>
        <a:prstGeom prst="roundRect">
          <a:avLst/>
        </a:prstGeom>
        <a:solidFill>
          <a:schemeClr val="accent2">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Managed care (referrals and networks)</a:t>
          </a:r>
        </a:p>
      </dsp:txBody>
      <dsp:txXfrm>
        <a:off x="5088930" y="2016874"/>
        <a:ext cx="2690689" cy="551241"/>
      </dsp:txXfrm>
    </dsp:sp>
    <dsp:sp modelId="{3881D37C-95A0-4B62-8151-B3BC143522F3}">
      <dsp:nvSpPr>
        <dsp:cNvPr id="0" name=""/>
        <dsp:cNvSpPr/>
      </dsp:nvSpPr>
      <dsp:spPr>
        <a:xfrm>
          <a:off x="5059109" y="1316668"/>
          <a:ext cx="2750331" cy="610883"/>
        </a:xfrm>
        <a:prstGeom prst="roundRect">
          <a:avLst/>
        </a:prstGeom>
        <a:solidFill>
          <a:schemeClr val="accent2">
            <a:lumMod val="20000"/>
            <a:lumOff val="8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Private option</a:t>
          </a:r>
        </a:p>
      </dsp:txBody>
      <dsp:txXfrm>
        <a:off x="5088930" y="1346489"/>
        <a:ext cx="2690689" cy="551241"/>
      </dsp:txXfrm>
    </dsp:sp>
    <dsp:sp modelId="{A9B61358-2011-49AE-A87D-45DE109BC693}">
      <dsp:nvSpPr>
        <dsp:cNvPr id="0" name=""/>
        <dsp:cNvSpPr/>
      </dsp:nvSpPr>
      <dsp:spPr>
        <a:xfrm>
          <a:off x="1559442" y="3288931"/>
          <a:ext cx="2750331" cy="765039"/>
        </a:xfrm>
        <a:prstGeom prst="roundRect">
          <a:avLst/>
        </a:prstGeom>
        <a:solidFill>
          <a:schemeClr val="accent4">
            <a:lumMod val="75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Private insurance (Medigap) needed to limit risk</a:t>
          </a:r>
        </a:p>
      </dsp:txBody>
      <dsp:txXfrm>
        <a:off x="1596788" y="3326277"/>
        <a:ext cx="2675639" cy="690347"/>
      </dsp:txXfrm>
    </dsp:sp>
    <dsp:sp modelId="{165E83D4-4777-4D96-ADE0-B301C4190B41}">
      <dsp:nvSpPr>
        <dsp:cNvPr id="0" name=""/>
        <dsp:cNvSpPr/>
      </dsp:nvSpPr>
      <dsp:spPr>
        <a:xfrm>
          <a:off x="1559442" y="2614004"/>
          <a:ext cx="2750331" cy="610883"/>
        </a:xfrm>
        <a:prstGeom prst="roundRect">
          <a:avLst/>
        </a:prstGeom>
        <a:solidFill>
          <a:schemeClr val="accent4">
            <a:lumMod val="60000"/>
            <a:lumOff val="4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rPr>
            <a:t>No out-of-pocket maximum</a:t>
          </a:r>
        </a:p>
      </dsp:txBody>
      <dsp:txXfrm>
        <a:off x="1589263" y="2643825"/>
        <a:ext cx="2690689" cy="551241"/>
      </dsp:txXfrm>
    </dsp:sp>
    <dsp:sp modelId="{79246C3C-BCC6-4A63-ADE6-857F99D1F053}">
      <dsp:nvSpPr>
        <dsp:cNvPr id="0" name=""/>
        <dsp:cNvSpPr/>
      </dsp:nvSpPr>
      <dsp:spPr>
        <a:xfrm>
          <a:off x="1559442" y="1767966"/>
          <a:ext cx="2750331" cy="798949"/>
        </a:xfrm>
        <a:prstGeom prst="roundRect">
          <a:avLst/>
        </a:prstGeom>
        <a:solidFill>
          <a:schemeClr val="accent4">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Fee-for-service (any provider that accepts Medicare)</a:t>
          </a:r>
        </a:p>
      </dsp:txBody>
      <dsp:txXfrm>
        <a:off x="1598443" y="1806967"/>
        <a:ext cx="2672329" cy="720947"/>
      </dsp:txXfrm>
    </dsp:sp>
    <dsp:sp modelId="{1F64A6E3-E849-489C-A26E-4F44B603D450}">
      <dsp:nvSpPr>
        <dsp:cNvPr id="0" name=""/>
        <dsp:cNvSpPr/>
      </dsp:nvSpPr>
      <dsp:spPr>
        <a:xfrm>
          <a:off x="1559442" y="1129268"/>
          <a:ext cx="2750331" cy="610883"/>
        </a:xfrm>
        <a:prstGeom prst="roundRect">
          <a:avLst/>
        </a:prstGeom>
        <a:solidFill>
          <a:schemeClr val="accent4">
            <a:lumMod val="20000"/>
            <a:lumOff val="8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Public option</a:t>
          </a:r>
        </a:p>
      </dsp:txBody>
      <dsp:txXfrm>
        <a:off x="1589263" y="1159089"/>
        <a:ext cx="2690689" cy="5512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2C0C-86FE-42EA-9A74-2CA75EA60D8F}">
      <dsp:nvSpPr>
        <dsp:cNvPr id="0" name=""/>
        <dsp:cNvSpPr/>
      </dsp:nvSpPr>
      <dsp:spPr>
        <a:xfrm>
          <a:off x="473498" y="1998985"/>
          <a:ext cx="2121428" cy="2121428"/>
        </a:xfrm>
        <a:prstGeom prst="ellipse">
          <a:avLst/>
        </a:prstGeom>
        <a:solidFill>
          <a:schemeClr val="accent2"/>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Monthly premiums (our focus)</a:t>
          </a:r>
        </a:p>
      </dsp:txBody>
      <dsp:txXfrm>
        <a:off x="784174" y="2309661"/>
        <a:ext cx="1500076" cy="1500076"/>
      </dsp:txXfrm>
    </dsp:sp>
    <dsp:sp modelId="{EEB47B9E-D2B0-414E-90BE-641B7895F9BB}">
      <dsp:nvSpPr>
        <dsp:cNvPr id="0" name=""/>
        <dsp:cNvSpPr/>
      </dsp:nvSpPr>
      <dsp:spPr>
        <a:xfrm>
          <a:off x="2988437" y="2880984"/>
          <a:ext cx="167111" cy="167111"/>
        </a:xfrm>
        <a:prstGeom prst="mathPlus">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3010588" y="2944887"/>
        <a:ext cx="122809" cy="39305"/>
      </dsp:txXfrm>
    </dsp:sp>
    <dsp:sp modelId="{A5540DD6-1F3F-4769-B095-85239DCBAC70}">
      <dsp:nvSpPr>
        <dsp:cNvPr id="0" name=""/>
        <dsp:cNvSpPr/>
      </dsp:nvSpPr>
      <dsp:spPr>
        <a:xfrm>
          <a:off x="2047102" y="590602"/>
          <a:ext cx="1896885" cy="1896885"/>
        </a:xfrm>
        <a:prstGeom prst="ellipse">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Your share of cost sharing</a:t>
          </a:r>
        </a:p>
      </dsp:txBody>
      <dsp:txXfrm>
        <a:off x="2324894" y="868394"/>
        <a:ext cx="1341301" cy="1341301"/>
      </dsp:txXfrm>
    </dsp:sp>
    <dsp:sp modelId="{20C846D4-AF2D-4BCC-BE0B-D7E7A7E224D6}">
      <dsp:nvSpPr>
        <dsp:cNvPr id="0" name=""/>
        <dsp:cNvSpPr/>
      </dsp:nvSpPr>
      <dsp:spPr>
        <a:xfrm>
          <a:off x="2830315" y="2725232"/>
          <a:ext cx="464352" cy="46435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891865" y="2902800"/>
        <a:ext cx="341252" cy="109216"/>
      </dsp:txXfrm>
    </dsp:sp>
    <dsp:sp modelId="{FECA20EF-B1D7-4C9F-8DB7-61B4E56D12C8}">
      <dsp:nvSpPr>
        <dsp:cNvPr id="0" name=""/>
        <dsp:cNvSpPr/>
      </dsp:nvSpPr>
      <dsp:spPr>
        <a:xfrm>
          <a:off x="3466979" y="2120572"/>
          <a:ext cx="1907246" cy="1907246"/>
        </a:xfrm>
        <a:prstGeom prst="ellipse">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Exclusions</a:t>
          </a:r>
        </a:p>
      </dsp:txBody>
      <dsp:txXfrm>
        <a:off x="3746289" y="2399882"/>
        <a:ext cx="1348626" cy="1348626"/>
      </dsp:txXfrm>
    </dsp:sp>
    <dsp:sp modelId="{37A0A1BC-4DD1-467A-985B-458730B94502}">
      <dsp:nvSpPr>
        <dsp:cNvPr id="0" name=""/>
        <dsp:cNvSpPr/>
      </dsp:nvSpPr>
      <dsp:spPr>
        <a:xfrm>
          <a:off x="5370459" y="2771120"/>
          <a:ext cx="379018" cy="346247"/>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5420698" y="2842447"/>
        <a:ext cx="278540" cy="203593"/>
      </dsp:txXfrm>
    </dsp:sp>
    <dsp:sp modelId="{E8B57F27-311A-47D1-8868-0AEE6EFCDDA2}">
      <dsp:nvSpPr>
        <dsp:cNvPr id="0" name=""/>
        <dsp:cNvSpPr/>
      </dsp:nvSpPr>
      <dsp:spPr>
        <a:xfrm>
          <a:off x="5878652" y="2232245"/>
          <a:ext cx="1581227" cy="1581229"/>
        </a:xfrm>
        <a:prstGeom prst="ellipse">
          <a:avLst/>
        </a:prstGeom>
        <a:solidFill>
          <a:schemeClr val="accent5">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Your annual costs</a:t>
          </a:r>
        </a:p>
      </dsp:txBody>
      <dsp:txXfrm>
        <a:off x="6110217" y="2463811"/>
        <a:ext cx="1118097" cy="11180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23C9-847A-4BD3-9D16-CA0AA6895A85}">
      <dsp:nvSpPr>
        <dsp:cNvPr id="0" name=""/>
        <dsp:cNvSpPr/>
      </dsp:nvSpPr>
      <dsp:spPr>
        <a:xfrm>
          <a:off x="-768" y="0"/>
          <a:ext cx="2932407" cy="1618010"/>
        </a:xfrm>
        <a:prstGeom prst="round2SameRect">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82550" rIns="2476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8217" y="78985"/>
        <a:ext cx="2774437" cy="1539025"/>
      </dsp:txXfrm>
    </dsp:sp>
    <dsp:sp modelId="{9E13909B-5189-4E77-865D-EF3C7191E081}">
      <dsp:nvSpPr>
        <dsp:cNvPr id="0" name=""/>
        <dsp:cNvSpPr/>
      </dsp:nvSpPr>
      <dsp:spPr>
        <a:xfrm>
          <a:off x="2854452" y="1847998"/>
          <a:ext cx="2489246" cy="1618010"/>
        </a:xfrm>
        <a:prstGeom prst="round2SameRect">
          <a:avLst/>
        </a:prstGeom>
        <a:solidFill>
          <a:schemeClr val="accent4"/>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Costs</a:t>
          </a:r>
        </a:p>
      </dsp:txBody>
      <dsp:txXfrm>
        <a:off x="2933437" y="1926983"/>
        <a:ext cx="2331276" cy="1539025"/>
      </dsp:txXfrm>
    </dsp:sp>
    <dsp:sp modelId="{53C3EB3F-1077-4397-8238-84747CA4C2AB}">
      <dsp:nvSpPr>
        <dsp:cNvPr id="0" name=""/>
        <dsp:cNvSpPr/>
      </dsp:nvSpPr>
      <dsp:spPr>
        <a:xfrm>
          <a:off x="5190114" y="0"/>
          <a:ext cx="2932407" cy="1618010"/>
        </a:xfrm>
        <a:prstGeom prst="round2SameRect">
          <a:avLst/>
        </a:prstGeom>
        <a:solidFill>
          <a:schemeClr val="accent2">
            <a:hueOff val="-628588"/>
            <a:satOff val="-21687"/>
            <a:lumOff val="17255"/>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82550" rIns="2476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269099" y="78985"/>
        <a:ext cx="2774437" cy="153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4B6C-2864-478A-A145-F427437EB506}">
      <dsp:nvSpPr>
        <dsp:cNvPr id="0" name=""/>
        <dsp:cNvSpPr/>
      </dsp:nvSpPr>
      <dsp:spPr>
        <a:xfrm>
          <a:off x="2206660" y="1119152"/>
          <a:ext cx="475145" cy="91440"/>
        </a:xfrm>
        <a:custGeom>
          <a:avLst/>
          <a:gdLst/>
          <a:ahLst/>
          <a:cxnLst/>
          <a:rect l="0" t="0" r="0" b="0"/>
          <a:pathLst>
            <a:path>
              <a:moveTo>
                <a:pt x="0" y="45720"/>
              </a:moveTo>
              <a:lnTo>
                <a:pt x="475145" y="45720"/>
              </a:lnTo>
            </a:path>
          </a:pathLst>
        </a:custGeom>
        <a:noFill/>
        <a:ln w="3810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2431590" y="1162341"/>
        <a:ext cx="25287" cy="5062"/>
      </dsp:txXfrm>
    </dsp:sp>
    <dsp:sp modelId="{DE5FABE6-8D4A-44BC-8AD5-C97C7BDC9CEA}">
      <dsp:nvSpPr>
        <dsp:cNvPr id="0" name=""/>
        <dsp:cNvSpPr/>
      </dsp:nvSpPr>
      <dsp:spPr>
        <a:xfrm>
          <a:off x="9565" y="176524"/>
          <a:ext cx="2198895" cy="1976696"/>
        </a:xfrm>
        <a:prstGeom prst="rect">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At age 65 </a:t>
          </a:r>
          <a:r>
            <a:rPr lang="en-US" sz="1800" i="1" kern="1200" dirty="0">
              <a:solidFill>
                <a:schemeClr val="bg1"/>
              </a:solidFill>
            </a:rPr>
            <a:t>unless</a:t>
          </a:r>
          <a:r>
            <a:rPr lang="en-US" sz="1800" kern="1200" dirty="0">
              <a:solidFill>
                <a:schemeClr val="bg1"/>
              </a:solidFill>
            </a:rPr>
            <a:t> covered by a </a:t>
          </a:r>
          <a:r>
            <a:rPr lang="en-US" sz="1800" b="1" i="1" u="sng" kern="1200" dirty="0">
              <a:solidFill>
                <a:schemeClr val="bg1"/>
              </a:solidFill>
            </a:rPr>
            <a:t>current</a:t>
          </a:r>
          <a:r>
            <a:rPr lang="en-US" sz="1800" kern="1200" dirty="0">
              <a:solidFill>
                <a:schemeClr val="bg1"/>
              </a:solidFill>
            </a:rPr>
            <a:t> employer plan that covers 20 or more employees (you or your spouse’s employer)</a:t>
          </a:r>
        </a:p>
      </dsp:txBody>
      <dsp:txXfrm>
        <a:off x="9565" y="176524"/>
        <a:ext cx="2198895" cy="1976696"/>
      </dsp:txXfrm>
    </dsp:sp>
    <dsp:sp modelId="{5BB8CB42-52C4-41F6-846C-79D9078537AC}">
      <dsp:nvSpPr>
        <dsp:cNvPr id="0" name=""/>
        <dsp:cNvSpPr/>
      </dsp:nvSpPr>
      <dsp:spPr>
        <a:xfrm>
          <a:off x="4911302" y="1119152"/>
          <a:ext cx="475145" cy="91440"/>
        </a:xfrm>
        <a:custGeom>
          <a:avLst/>
          <a:gdLst/>
          <a:ahLst/>
          <a:cxnLst/>
          <a:rect l="0" t="0" r="0" b="0"/>
          <a:pathLst>
            <a:path>
              <a:moveTo>
                <a:pt x="0" y="45720"/>
              </a:moveTo>
              <a:lnTo>
                <a:pt x="475145" y="45720"/>
              </a:lnTo>
            </a:path>
          </a:pathLst>
        </a:custGeom>
        <a:noFill/>
        <a:ln w="3810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5136231" y="1162341"/>
        <a:ext cx="25287" cy="5062"/>
      </dsp:txXfrm>
    </dsp:sp>
    <dsp:sp modelId="{7F16DD9B-65D4-4504-AC1C-11061BB26A75}">
      <dsp:nvSpPr>
        <dsp:cNvPr id="0" name=""/>
        <dsp:cNvSpPr/>
      </dsp:nvSpPr>
      <dsp:spPr>
        <a:xfrm>
          <a:off x="2714206" y="176524"/>
          <a:ext cx="2198895" cy="1976696"/>
        </a:xfrm>
        <a:prstGeom prst="rect">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INITIAL ENROLLMENT PERIOD (IEP)</a:t>
          </a:r>
        </a:p>
      </dsp:txBody>
      <dsp:txXfrm>
        <a:off x="2714206" y="176524"/>
        <a:ext cx="2198895" cy="1976696"/>
      </dsp:txXfrm>
    </dsp:sp>
    <dsp:sp modelId="{B9FF1485-279A-4FAE-B857-CB4678A32E39}">
      <dsp:nvSpPr>
        <dsp:cNvPr id="0" name=""/>
        <dsp:cNvSpPr/>
      </dsp:nvSpPr>
      <dsp:spPr>
        <a:xfrm>
          <a:off x="1109013" y="2151421"/>
          <a:ext cx="5409282" cy="475145"/>
        </a:xfrm>
        <a:custGeom>
          <a:avLst/>
          <a:gdLst/>
          <a:ahLst/>
          <a:cxnLst/>
          <a:rect l="0" t="0" r="0" b="0"/>
          <a:pathLst>
            <a:path>
              <a:moveTo>
                <a:pt x="5409282" y="0"/>
              </a:moveTo>
              <a:lnTo>
                <a:pt x="5409282" y="254672"/>
              </a:lnTo>
              <a:lnTo>
                <a:pt x="0" y="254672"/>
              </a:lnTo>
              <a:lnTo>
                <a:pt x="0" y="475145"/>
              </a:lnTo>
            </a:path>
          </a:pathLst>
        </a:custGeom>
        <a:noFill/>
        <a:ln w="3810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3677832" y="2386462"/>
        <a:ext cx="271643" cy="5062"/>
      </dsp:txXfrm>
    </dsp:sp>
    <dsp:sp modelId="{A41DB462-E09C-4E83-AFFD-ADB41D418A27}">
      <dsp:nvSpPr>
        <dsp:cNvPr id="0" name=""/>
        <dsp:cNvSpPr/>
      </dsp:nvSpPr>
      <dsp:spPr>
        <a:xfrm>
          <a:off x="5418848" y="176524"/>
          <a:ext cx="2198895" cy="1976696"/>
        </a:xfrm>
        <a:prstGeom prst="rect">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7-month enrollment window</a:t>
          </a:r>
        </a:p>
      </dsp:txBody>
      <dsp:txXfrm>
        <a:off x="5418848" y="176524"/>
        <a:ext cx="2198895" cy="1976696"/>
      </dsp:txXfrm>
    </dsp:sp>
    <dsp:sp modelId="{0B9F9F88-4D79-4644-87AE-B06C10E42A4C}">
      <dsp:nvSpPr>
        <dsp:cNvPr id="0" name=""/>
        <dsp:cNvSpPr/>
      </dsp:nvSpPr>
      <dsp:spPr>
        <a:xfrm>
          <a:off x="2206660" y="3601595"/>
          <a:ext cx="475145" cy="91440"/>
        </a:xfrm>
        <a:custGeom>
          <a:avLst/>
          <a:gdLst/>
          <a:ahLst/>
          <a:cxnLst/>
          <a:rect l="0" t="0" r="0" b="0"/>
          <a:pathLst>
            <a:path>
              <a:moveTo>
                <a:pt x="0" y="45720"/>
              </a:moveTo>
              <a:lnTo>
                <a:pt x="475145" y="45720"/>
              </a:lnTo>
            </a:path>
          </a:pathLst>
        </a:custGeom>
        <a:noFill/>
        <a:ln w="3810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2431590" y="3644784"/>
        <a:ext cx="25287" cy="5062"/>
      </dsp:txXfrm>
    </dsp:sp>
    <dsp:sp modelId="{54140C90-FA97-43E9-9C89-1E8688CFF2C1}">
      <dsp:nvSpPr>
        <dsp:cNvPr id="0" name=""/>
        <dsp:cNvSpPr/>
      </dsp:nvSpPr>
      <dsp:spPr>
        <a:xfrm>
          <a:off x="9565" y="2658966"/>
          <a:ext cx="2198895" cy="1976696"/>
        </a:xfrm>
        <a:prstGeom prst="rect">
          <a:avLst/>
        </a:prstGeom>
        <a:solidFill>
          <a:schemeClr val="accent5">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You are </a:t>
          </a:r>
          <a:r>
            <a:rPr lang="en-US" sz="1800" b="1" kern="1200" dirty="0">
              <a:solidFill>
                <a:schemeClr val="tx1"/>
              </a:solidFill>
            </a:rPr>
            <a:t>automatically</a:t>
          </a:r>
          <a:r>
            <a:rPr lang="en-US" sz="1800" kern="1200" dirty="0">
              <a:solidFill>
                <a:schemeClr val="tx1"/>
              </a:solidFill>
            </a:rPr>
            <a:t> enrolled if collecting Social Security  benefits at age 65</a:t>
          </a:r>
        </a:p>
      </dsp:txBody>
      <dsp:txXfrm>
        <a:off x="9565" y="2658966"/>
        <a:ext cx="2198895" cy="1976696"/>
      </dsp:txXfrm>
    </dsp:sp>
    <dsp:sp modelId="{3871BFC0-B605-4563-B226-5AF7605E537D}">
      <dsp:nvSpPr>
        <dsp:cNvPr id="0" name=""/>
        <dsp:cNvSpPr/>
      </dsp:nvSpPr>
      <dsp:spPr>
        <a:xfrm>
          <a:off x="2714206" y="2658966"/>
          <a:ext cx="2198895" cy="1976696"/>
        </a:xfrm>
        <a:prstGeom prst="rect">
          <a:avLst/>
        </a:prstGeom>
        <a:solidFill>
          <a:schemeClr val="accent6">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You must      </a:t>
          </a:r>
          <a:r>
            <a:rPr lang="en-US" sz="1800" b="1" kern="1200" dirty="0">
              <a:solidFill>
                <a:schemeClr val="tx1"/>
              </a:solidFill>
            </a:rPr>
            <a:t>electively</a:t>
          </a:r>
          <a:r>
            <a:rPr lang="en-US" sz="1800" kern="1200" dirty="0">
              <a:solidFill>
                <a:schemeClr val="tx1"/>
              </a:solidFill>
            </a:rPr>
            <a:t> enroll if not receiving Social Security benefits                    at age 65</a:t>
          </a:r>
        </a:p>
      </dsp:txBody>
      <dsp:txXfrm>
        <a:off x="2714206" y="2658966"/>
        <a:ext cx="2198895" cy="19766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D54E-71CA-4D55-ACA3-E5759CC1CEDE}">
      <dsp:nvSpPr>
        <dsp:cNvPr id="0" name=""/>
        <dsp:cNvSpPr/>
      </dsp:nvSpPr>
      <dsp:spPr>
        <a:xfrm>
          <a:off x="4734" y="32853"/>
          <a:ext cx="1315300" cy="1315300"/>
        </a:xfrm>
        <a:prstGeom prst="ellipse">
          <a:avLst/>
        </a:prstGeom>
        <a:solidFill>
          <a:schemeClr val="lt1">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A</a:t>
          </a:r>
        </a:p>
      </dsp:txBody>
      <dsp:txXfrm>
        <a:off x="197355" y="225474"/>
        <a:ext cx="930058" cy="930058"/>
      </dsp:txXfrm>
    </dsp:sp>
    <dsp:sp modelId="{76D151A8-0027-4ABF-AE42-3211D59DEB25}">
      <dsp:nvSpPr>
        <dsp:cNvPr id="0" name=""/>
        <dsp:cNvSpPr/>
      </dsp:nvSpPr>
      <dsp:spPr>
        <a:xfrm>
          <a:off x="1426837" y="309066"/>
          <a:ext cx="762874" cy="762874"/>
        </a:xfrm>
        <a:prstGeom prst="mathPlus">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dsp:txBody>
      <dsp:txXfrm>
        <a:off x="1527956" y="600789"/>
        <a:ext cx="560636" cy="179428"/>
      </dsp:txXfrm>
    </dsp:sp>
    <dsp:sp modelId="{6EAC0092-E703-40ED-80B4-C4695B9EFD26}">
      <dsp:nvSpPr>
        <dsp:cNvPr id="0" name=""/>
        <dsp:cNvSpPr/>
      </dsp:nvSpPr>
      <dsp:spPr>
        <a:xfrm>
          <a:off x="2296514" y="32853"/>
          <a:ext cx="1315300" cy="1315300"/>
        </a:xfrm>
        <a:prstGeom prst="ellipse">
          <a:avLst/>
        </a:prstGeom>
        <a:solidFill>
          <a:schemeClr val="lt1">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B</a:t>
          </a:r>
        </a:p>
      </dsp:txBody>
      <dsp:txXfrm>
        <a:off x="2489135" y="225474"/>
        <a:ext cx="930058" cy="930058"/>
      </dsp:txXfrm>
    </dsp:sp>
    <dsp:sp modelId="{94A2F053-4A00-452F-817E-AFCB42A414FD}">
      <dsp:nvSpPr>
        <dsp:cNvPr id="0" name=""/>
        <dsp:cNvSpPr/>
      </dsp:nvSpPr>
      <dsp:spPr>
        <a:xfrm>
          <a:off x="3718617" y="309066"/>
          <a:ext cx="762874" cy="762874"/>
        </a:xfrm>
        <a:prstGeom prst="mathPlus">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dsp:txBody>
      <dsp:txXfrm>
        <a:off x="3819736" y="600789"/>
        <a:ext cx="560636" cy="179428"/>
      </dsp:txXfrm>
    </dsp:sp>
    <dsp:sp modelId="{FE65D20B-3A53-434A-9A5D-573806461CEC}">
      <dsp:nvSpPr>
        <dsp:cNvPr id="0" name=""/>
        <dsp:cNvSpPr/>
      </dsp:nvSpPr>
      <dsp:spPr>
        <a:xfrm>
          <a:off x="4588294" y="32853"/>
          <a:ext cx="1315300" cy="1315300"/>
        </a:xfrm>
        <a:prstGeom prst="ellipse">
          <a:avLst/>
        </a:prstGeom>
        <a:solidFill>
          <a:schemeClr val="lt1">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 Premium</a:t>
          </a:r>
        </a:p>
      </dsp:txBody>
      <dsp:txXfrm>
        <a:off x="4780915" y="225474"/>
        <a:ext cx="930058" cy="930058"/>
      </dsp:txXfrm>
    </dsp:sp>
    <dsp:sp modelId="{ECC22843-6B4C-4A18-823D-01127F49B662}">
      <dsp:nvSpPr>
        <dsp:cNvPr id="0" name=""/>
        <dsp:cNvSpPr/>
      </dsp:nvSpPr>
      <dsp:spPr>
        <a:xfrm>
          <a:off x="6010397" y="309066"/>
          <a:ext cx="762874" cy="762874"/>
        </a:xfrm>
        <a:prstGeom prst="mathEqual">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111516" y="466218"/>
        <a:ext cx="560636" cy="448570"/>
      </dsp:txXfrm>
    </dsp:sp>
    <dsp:sp modelId="{A281F8D6-837F-4174-BF22-904FB16E46E5}">
      <dsp:nvSpPr>
        <dsp:cNvPr id="0" name=""/>
        <dsp:cNvSpPr/>
      </dsp:nvSpPr>
      <dsp:spPr>
        <a:xfrm>
          <a:off x="6880074" y="32853"/>
          <a:ext cx="1315300" cy="1315300"/>
        </a:xfrm>
        <a:prstGeom prst="ellipse">
          <a:avLst/>
        </a:prstGeom>
        <a:solidFill>
          <a:schemeClr val="accent4">
            <a:lumMod val="40000"/>
            <a:lumOff val="6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Annual premium costs</a:t>
          </a:r>
        </a:p>
      </dsp:txBody>
      <dsp:txXfrm>
        <a:off x="7072695" y="225474"/>
        <a:ext cx="930058" cy="9300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CE225-75D8-4B1A-9A99-A2F05C3B2600}">
      <dsp:nvSpPr>
        <dsp:cNvPr id="0" name=""/>
        <dsp:cNvSpPr/>
      </dsp:nvSpPr>
      <dsp:spPr>
        <a:xfrm>
          <a:off x="432174" y="1767"/>
          <a:ext cx="1771044" cy="1771044"/>
        </a:xfrm>
        <a:prstGeom prst="ellipse">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Adjusted gross income (AGI)</a:t>
          </a:r>
        </a:p>
      </dsp:txBody>
      <dsp:txXfrm>
        <a:off x="691537" y="261130"/>
        <a:ext cx="1252318" cy="1252318"/>
      </dsp:txXfrm>
    </dsp:sp>
    <dsp:sp modelId="{1A0FAECA-C45D-4045-977E-7720DE15ADF5}">
      <dsp:nvSpPr>
        <dsp:cNvPr id="0" name=""/>
        <dsp:cNvSpPr/>
      </dsp:nvSpPr>
      <dsp:spPr>
        <a:xfrm>
          <a:off x="1146486" y="1916620"/>
          <a:ext cx="342419" cy="34241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191874" y="2047561"/>
        <a:ext cx="251643" cy="80537"/>
      </dsp:txXfrm>
    </dsp:sp>
    <dsp:sp modelId="{6B766052-6ED1-4FE4-BC95-C574656316BA}">
      <dsp:nvSpPr>
        <dsp:cNvPr id="0" name=""/>
        <dsp:cNvSpPr/>
      </dsp:nvSpPr>
      <dsp:spPr>
        <a:xfrm>
          <a:off x="432174" y="2402848"/>
          <a:ext cx="1771044" cy="1771044"/>
        </a:xfrm>
        <a:prstGeom prst="ellipse">
          <a:avLst/>
        </a:prstGeom>
        <a:solidFill>
          <a:schemeClr val="accent2">
            <a:hueOff val="-314294"/>
            <a:satOff val="-10844"/>
            <a:lumOff val="8628"/>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Tax-exempt interest</a:t>
          </a:r>
        </a:p>
      </dsp:txBody>
      <dsp:txXfrm>
        <a:off x="691537" y="2662211"/>
        <a:ext cx="1252318" cy="1252318"/>
      </dsp:txXfrm>
    </dsp:sp>
    <dsp:sp modelId="{98CE0151-CA27-49BC-B1F0-82911A9FEB9F}">
      <dsp:nvSpPr>
        <dsp:cNvPr id="0" name=""/>
        <dsp:cNvSpPr/>
      </dsp:nvSpPr>
      <dsp:spPr>
        <a:xfrm rot="21574862">
          <a:off x="2028483" y="1739368"/>
          <a:ext cx="434191" cy="658828"/>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28485" y="1871610"/>
        <a:ext cx="303934" cy="395296"/>
      </dsp:txXfrm>
    </dsp:sp>
    <dsp:sp modelId="{5D940695-E7A0-4FEB-B324-4A579C253093}">
      <dsp:nvSpPr>
        <dsp:cNvPr id="0" name=""/>
        <dsp:cNvSpPr/>
      </dsp:nvSpPr>
      <dsp:spPr>
        <a:xfrm>
          <a:off x="2782792" y="757049"/>
          <a:ext cx="2620968" cy="2620968"/>
        </a:xfrm>
        <a:prstGeom prst="ellipse">
          <a:avLst/>
        </a:prstGeom>
        <a:solidFill>
          <a:schemeClr val="accent4"/>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Modified adjusted gross income (MAGI)</a:t>
          </a:r>
        </a:p>
      </dsp:txBody>
      <dsp:txXfrm>
        <a:off x="3166624" y="1140881"/>
        <a:ext cx="1853304" cy="18533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9A7C3-BB0F-492B-8CDA-180422A2C1D5}">
      <dsp:nvSpPr>
        <dsp:cNvPr id="0" name=""/>
        <dsp:cNvSpPr/>
      </dsp:nvSpPr>
      <dsp:spPr>
        <a:xfrm>
          <a:off x="130981" y="0"/>
          <a:ext cx="5199721" cy="3249826"/>
        </a:xfrm>
        <a:prstGeom prst="swooshArrow">
          <a:avLst>
            <a:gd name="adj1" fmla="val 25000"/>
            <a:gd name="adj2" fmla="val 25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3E20329E-0971-4B3E-B7C5-45063201E181}">
      <dsp:nvSpPr>
        <dsp:cNvPr id="0" name=""/>
        <dsp:cNvSpPr/>
      </dsp:nvSpPr>
      <dsp:spPr>
        <a:xfrm>
          <a:off x="1339916" y="1771155"/>
          <a:ext cx="181990" cy="181990"/>
        </a:xfrm>
        <a:prstGeom prst="ellipse">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BC712C8-F14F-4C0E-947B-649C79213622}">
      <dsp:nvSpPr>
        <dsp:cNvPr id="0" name=""/>
        <dsp:cNvSpPr/>
      </dsp:nvSpPr>
      <dsp:spPr>
        <a:xfrm>
          <a:off x="1430911" y="1862150"/>
          <a:ext cx="1689909" cy="138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33" tIns="0" rIns="0" bIns="0" numCol="1" spcCol="1270" anchor="t" anchorCtr="0">
          <a:noAutofit/>
        </a:bodyPr>
        <a:lstStyle/>
        <a:p>
          <a:pPr marL="0" lvl="0" indent="0" algn="l" defTabSz="1289050">
            <a:lnSpc>
              <a:spcPct val="90000"/>
            </a:lnSpc>
            <a:spcBef>
              <a:spcPct val="0"/>
            </a:spcBef>
            <a:spcAft>
              <a:spcPct val="35000"/>
            </a:spcAft>
            <a:buNone/>
          </a:pPr>
          <a:r>
            <a:rPr lang="en-US" sz="2900" kern="1200" dirty="0"/>
            <a:t>2018 MAGI</a:t>
          </a:r>
        </a:p>
      </dsp:txBody>
      <dsp:txXfrm>
        <a:off x="1430911" y="1862150"/>
        <a:ext cx="1689909" cy="1387675"/>
      </dsp:txXfrm>
    </dsp:sp>
    <dsp:sp modelId="{04ED1F29-BB59-4AEA-822D-B5023F0B38D7}">
      <dsp:nvSpPr>
        <dsp:cNvPr id="0" name=""/>
        <dsp:cNvSpPr/>
      </dsp:nvSpPr>
      <dsp:spPr>
        <a:xfrm>
          <a:off x="3016826" y="942449"/>
          <a:ext cx="311983" cy="311983"/>
        </a:xfrm>
        <a:prstGeom prst="ellipse">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7A2EB6F-0867-48BB-A7B6-9089E1025983}">
      <dsp:nvSpPr>
        <dsp:cNvPr id="0" name=""/>
        <dsp:cNvSpPr/>
      </dsp:nvSpPr>
      <dsp:spPr>
        <a:xfrm>
          <a:off x="3172818" y="1098441"/>
          <a:ext cx="1689909" cy="215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13" tIns="0" rIns="0" bIns="0" numCol="1" spcCol="1270" anchor="t" anchorCtr="0">
          <a:noAutofit/>
        </a:bodyPr>
        <a:lstStyle/>
        <a:p>
          <a:pPr marL="0" lvl="0" indent="0" algn="l" defTabSz="1289050">
            <a:lnSpc>
              <a:spcPct val="90000"/>
            </a:lnSpc>
            <a:spcBef>
              <a:spcPct val="0"/>
            </a:spcBef>
            <a:spcAft>
              <a:spcPct val="35000"/>
            </a:spcAft>
            <a:buNone/>
          </a:pPr>
          <a:r>
            <a:rPr lang="en-US" sz="2900" kern="1200" dirty="0"/>
            <a:t>2020 premiums</a:t>
          </a:r>
        </a:p>
      </dsp:txBody>
      <dsp:txXfrm>
        <a:off x="3172818" y="1098441"/>
        <a:ext cx="1689909" cy="21513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65C4E-3608-4911-9ECF-F3941AEC654A}">
      <dsp:nvSpPr>
        <dsp:cNvPr id="0" name=""/>
        <dsp:cNvSpPr/>
      </dsp:nvSpPr>
      <dsp:spPr>
        <a:xfrm>
          <a:off x="0" y="2292"/>
          <a:ext cx="7799942" cy="0"/>
        </a:xfrm>
        <a:prstGeom prst="line">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A1CDABBE-0481-46B3-ACF0-D3CBF3234D68}">
      <dsp:nvSpPr>
        <dsp:cNvPr id="0" name=""/>
        <dsp:cNvSpPr/>
      </dsp:nvSpPr>
      <dsp:spPr>
        <a:xfrm>
          <a:off x="0" y="0"/>
          <a:ext cx="1559988" cy="469106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dirty="0"/>
        </a:p>
      </dsp:txBody>
      <dsp:txXfrm>
        <a:off x="0" y="0"/>
        <a:ext cx="1559988" cy="4691069"/>
      </dsp:txXfrm>
    </dsp:sp>
    <dsp:sp modelId="{5178B19E-100A-4446-9ED9-6593B414CDDC}">
      <dsp:nvSpPr>
        <dsp:cNvPr id="0" name=""/>
        <dsp:cNvSpPr/>
      </dsp:nvSpPr>
      <dsp:spPr>
        <a:xfrm>
          <a:off x="1676987" y="60816"/>
          <a:ext cx="6122954" cy="11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Your benefits office about coordination of benefits if still working or have retiree coverage</a:t>
          </a:r>
        </a:p>
      </dsp:txBody>
      <dsp:txXfrm>
        <a:off x="1676987" y="60816"/>
        <a:ext cx="6122954" cy="1170476"/>
      </dsp:txXfrm>
    </dsp:sp>
    <dsp:sp modelId="{9B314026-CB09-42A1-B74E-69AFD824DCAE}">
      <dsp:nvSpPr>
        <dsp:cNvPr id="0" name=""/>
        <dsp:cNvSpPr/>
      </dsp:nvSpPr>
      <dsp:spPr>
        <a:xfrm>
          <a:off x="1559988" y="1099088"/>
          <a:ext cx="6239953" cy="0"/>
        </a:xfrm>
        <a:prstGeom prst="line">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9764881-DF23-479B-A9B3-DDC402FB2CF2}">
      <dsp:nvSpPr>
        <dsp:cNvPr id="0" name=""/>
        <dsp:cNvSpPr/>
      </dsp:nvSpPr>
      <dsp:spPr>
        <a:xfrm>
          <a:off x="1676987" y="1234746"/>
          <a:ext cx="6122954" cy="11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Someone at Social Security to confirm what you know and protect yourself for what you don’t about enrollment </a:t>
          </a:r>
        </a:p>
      </dsp:txBody>
      <dsp:txXfrm>
        <a:off x="1676987" y="1234746"/>
        <a:ext cx="6122954" cy="1170476"/>
      </dsp:txXfrm>
    </dsp:sp>
    <dsp:sp modelId="{8D660D62-A3F8-4E3C-A58E-73D3B47A99F6}">
      <dsp:nvSpPr>
        <dsp:cNvPr id="0" name=""/>
        <dsp:cNvSpPr/>
      </dsp:nvSpPr>
      <dsp:spPr>
        <a:xfrm>
          <a:off x="1559988" y="2505710"/>
          <a:ext cx="6239953" cy="0"/>
        </a:xfrm>
        <a:prstGeom prst="line">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7F6C591E-4E91-444E-A533-0F0BE1C9B301}">
      <dsp:nvSpPr>
        <dsp:cNvPr id="0" name=""/>
        <dsp:cNvSpPr/>
      </dsp:nvSpPr>
      <dsp:spPr>
        <a:xfrm>
          <a:off x="1676987" y="2518817"/>
          <a:ext cx="6122954" cy="11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counselor at your State Health Insurance Assistance Program (SHIP) about enrollment and options</a:t>
          </a:r>
        </a:p>
      </dsp:txBody>
      <dsp:txXfrm>
        <a:off x="1676987" y="2518817"/>
        <a:ext cx="6122954" cy="1170476"/>
      </dsp:txXfrm>
    </dsp:sp>
    <dsp:sp modelId="{C32CC57E-468C-40C7-8FB0-9CF920FCC3E1}">
      <dsp:nvSpPr>
        <dsp:cNvPr id="0" name=""/>
        <dsp:cNvSpPr/>
      </dsp:nvSpPr>
      <dsp:spPr>
        <a:xfrm>
          <a:off x="1559988" y="3797136"/>
          <a:ext cx="6239953" cy="0"/>
        </a:xfrm>
        <a:prstGeom prst="line">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E6CE8C69-0152-4433-9A75-D472F590239B}">
      <dsp:nvSpPr>
        <dsp:cNvPr id="0" name=""/>
        <dsp:cNvSpPr/>
      </dsp:nvSpPr>
      <dsp:spPr>
        <a:xfrm>
          <a:off x="1665537" y="3812296"/>
          <a:ext cx="6122954" cy="88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Medicare broker about plan choices and annual open enrollment</a:t>
          </a:r>
        </a:p>
      </dsp:txBody>
      <dsp:txXfrm>
        <a:off x="1665537" y="3812296"/>
        <a:ext cx="6122954" cy="883358"/>
      </dsp:txXfrm>
    </dsp:sp>
    <dsp:sp modelId="{83C932BB-927D-40E9-9418-C65E10D50397}">
      <dsp:nvSpPr>
        <dsp:cNvPr id="0" name=""/>
        <dsp:cNvSpPr/>
      </dsp:nvSpPr>
      <dsp:spPr>
        <a:xfrm>
          <a:off x="1559988" y="4631177"/>
          <a:ext cx="6239953" cy="0"/>
        </a:xfrm>
        <a:prstGeom prst="line">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B195-6A86-4B35-BB6B-8141BC9C321F}">
      <dsp:nvSpPr>
        <dsp:cNvPr id="0" name=""/>
        <dsp:cNvSpPr/>
      </dsp:nvSpPr>
      <dsp:spPr>
        <a:xfrm>
          <a:off x="0" y="547454"/>
          <a:ext cx="7583214" cy="604800"/>
        </a:xfrm>
        <a:prstGeom prst="rect">
          <a:avLst/>
        </a:prstGeom>
        <a:solidFill>
          <a:srgbClr val="005EAD">
            <a:alpha val="90000"/>
          </a:srgbClr>
        </a:solidFill>
        <a:ln w="48000" cap="flat" cmpd="thickThin" algn="ctr">
          <a:solidFill>
            <a:srgbClr val="005EAD"/>
          </a:solidFill>
          <a:prstDash val="solid"/>
        </a:ln>
        <a:effectLst/>
      </dsp:spPr>
      <dsp:style>
        <a:lnRef idx="2">
          <a:scrgbClr r="0" g="0" b="0"/>
        </a:lnRef>
        <a:fillRef idx="1">
          <a:scrgbClr r="0" g="0" b="0"/>
        </a:fillRef>
        <a:effectRef idx="0">
          <a:scrgbClr r="0" g="0" b="0"/>
        </a:effectRef>
        <a:fontRef idx="minor"/>
      </dsp:style>
    </dsp:sp>
    <dsp:sp modelId="{6F25EA4A-55B8-43C6-8124-578271B2DA70}">
      <dsp:nvSpPr>
        <dsp:cNvPr id="0" name=""/>
        <dsp:cNvSpPr/>
      </dsp:nvSpPr>
      <dsp:spPr>
        <a:xfrm>
          <a:off x="379160" y="44433"/>
          <a:ext cx="6422982" cy="857260"/>
        </a:xfrm>
        <a:prstGeom prst="roundRect">
          <a:avLst/>
        </a:prstGeom>
        <a:solidFill>
          <a:schemeClr val="lt1">
            <a:hueOff val="0"/>
            <a:satOff val="0"/>
            <a:lumOff val="0"/>
            <a:alphaOff val="0"/>
          </a:schemeClr>
        </a:solidFill>
        <a:ln w="48000" cap="flat" cmpd="sng" algn="ctr">
          <a:solidFill>
            <a:srgbClr val="005E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39" tIns="0" rIns="200639" bIns="0" numCol="1" spcCol="1270" anchor="ctr" anchorCtr="0">
          <a:noAutofit/>
        </a:bodyPr>
        <a:lstStyle/>
        <a:p>
          <a:pPr marL="0" lvl="0" indent="0" algn="l" defTabSz="1066800">
            <a:lnSpc>
              <a:spcPct val="90000"/>
            </a:lnSpc>
            <a:spcBef>
              <a:spcPct val="0"/>
            </a:spcBef>
            <a:spcAft>
              <a:spcPct val="35000"/>
            </a:spcAft>
            <a:buNone/>
          </a:pPr>
          <a:r>
            <a:rPr lang="en-US" sz="2400" kern="1200" dirty="0"/>
            <a:t>Healthcare pension for known costs</a:t>
          </a:r>
        </a:p>
      </dsp:txBody>
      <dsp:txXfrm>
        <a:off x="421008" y="86281"/>
        <a:ext cx="6339286" cy="773564"/>
      </dsp:txXfrm>
    </dsp:sp>
    <dsp:sp modelId="{88B444DF-A3FF-4966-A8B0-B5BFAD63B566}">
      <dsp:nvSpPr>
        <dsp:cNvPr id="0" name=""/>
        <dsp:cNvSpPr/>
      </dsp:nvSpPr>
      <dsp:spPr>
        <a:xfrm>
          <a:off x="0" y="1784875"/>
          <a:ext cx="7583214" cy="604800"/>
        </a:xfrm>
        <a:prstGeom prst="rect">
          <a:avLst/>
        </a:prstGeom>
        <a:solidFill>
          <a:srgbClr val="B0D23F">
            <a:alpha val="90000"/>
          </a:srgbClr>
        </a:solidFill>
        <a:ln w="48000" cap="flat" cmpd="thickThin" algn="ctr">
          <a:noFill/>
          <a:prstDash val="solid"/>
        </a:ln>
        <a:effectLst/>
      </dsp:spPr>
      <dsp:style>
        <a:lnRef idx="2">
          <a:scrgbClr r="0" g="0" b="0"/>
        </a:lnRef>
        <a:fillRef idx="1">
          <a:scrgbClr r="0" g="0" b="0"/>
        </a:fillRef>
        <a:effectRef idx="0">
          <a:scrgbClr r="0" g="0" b="0"/>
        </a:effectRef>
        <a:fontRef idx="minor"/>
      </dsp:style>
    </dsp:sp>
    <dsp:sp modelId="{4C8A03EE-2583-4B8E-A8F3-3CF4349C0592}">
      <dsp:nvSpPr>
        <dsp:cNvPr id="0" name=""/>
        <dsp:cNvSpPr/>
      </dsp:nvSpPr>
      <dsp:spPr>
        <a:xfrm>
          <a:off x="379160" y="1281854"/>
          <a:ext cx="6422982" cy="857260"/>
        </a:xfrm>
        <a:prstGeom prst="roundRect">
          <a:avLst/>
        </a:prstGeom>
        <a:solidFill>
          <a:schemeClr val="lt1">
            <a:hueOff val="0"/>
            <a:satOff val="0"/>
            <a:lumOff val="0"/>
            <a:alphaOff val="0"/>
          </a:schemeClr>
        </a:solidFill>
        <a:ln w="48000" cap="flat" cmpd="sng" algn="ctr">
          <a:solidFill>
            <a:srgbClr val="005E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39" tIns="0" rIns="200639" bIns="0" numCol="1" spcCol="1270" anchor="ctr" anchorCtr="0">
          <a:noAutofit/>
        </a:bodyPr>
        <a:lstStyle/>
        <a:p>
          <a:pPr marL="0" lvl="0" indent="0" algn="l" defTabSz="1066800">
            <a:lnSpc>
              <a:spcPct val="90000"/>
            </a:lnSpc>
            <a:spcBef>
              <a:spcPct val="0"/>
            </a:spcBef>
            <a:spcAft>
              <a:spcPct val="35000"/>
            </a:spcAft>
            <a:buNone/>
          </a:pPr>
          <a:r>
            <a:rPr lang="en-US" sz="2400" kern="1200" dirty="0"/>
            <a:t>Plan for long-term care</a:t>
          </a:r>
        </a:p>
      </dsp:txBody>
      <dsp:txXfrm>
        <a:off x="421008" y="1323702"/>
        <a:ext cx="6339286" cy="773564"/>
      </dsp:txXfrm>
    </dsp:sp>
    <dsp:sp modelId="{B84DD905-2E23-4956-83D8-2F6F5660D072}">
      <dsp:nvSpPr>
        <dsp:cNvPr id="0" name=""/>
        <dsp:cNvSpPr/>
      </dsp:nvSpPr>
      <dsp:spPr>
        <a:xfrm>
          <a:off x="0" y="3022295"/>
          <a:ext cx="7583214" cy="604800"/>
        </a:xfrm>
        <a:prstGeom prst="rect">
          <a:avLst/>
        </a:prstGeom>
        <a:solidFill>
          <a:srgbClr val="005EAD">
            <a:alpha val="90000"/>
          </a:srgbClr>
        </a:solidFill>
        <a:ln w="48000" cap="flat" cmpd="thickThin" algn="ctr">
          <a:solidFill>
            <a:srgbClr val="005EAD"/>
          </a:solidFill>
          <a:prstDash val="solid"/>
        </a:ln>
        <a:effectLst/>
      </dsp:spPr>
      <dsp:style>
        <a:lnRef idx="2">
          <a:scrgbClr r="0" g="0" b="0"/>
        </a:lnRef>
        <a:fillRef idx="1">
          <a:scrgbClr r="0" g="0" b="0"/>
        </a:fillRef>
        <a:effectRef idx="0">
          <a:scrgbClr r="0" g="0" b="0"/>
        </a:effectRef>
        <a:fontRef idx="minor"/>
      </dsp:style>
    </dsp:sp>
    <dsp:sp modelId="{69A05E23-A943-4B90-A7FA-16BAAC07BDCD}">
      <dsp:nvSpPr>
        <dsp:cNvPr id="0" name=""/>
        <dsp:cNvSpPr/>
      </dsp:nvSpPr>
      <dsp:spPr>
        <a:xfrm>
          <a:off x="379160" y="2519274"/>
          <a:ext cx="6422982" cy="857260"/>
        </a:xfrm>
        <a:prstGeom prst="roundRect">
          <a:avLst/>
        </a:prstGeom>
        <a:solidFill>
          <a:schemeClr val="lt1">
            <a:hueOff val="0"/>
            <a:satOff val="0"/>
            <a:lumOff val="0"/>
            <a:alphaOff val="0"/>
          </a:schemeClr>
        </a:solidFill>
        <a:ln w="48000" cap="flat" cmpd="sng" algn="ctr">
          <a:solidFill>
            <a:srgbClr val="005E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39" tIns="0" rIns="200639" bIns="0" numCol="1" spcCol="1270" anchor="ctr" anchorCtr="0">
          <a:noAutofit/>
        </a:bodyPr>
        <a:lstStyle/>
        <a:p>
          <a:pPr marL="0" lvl="0" indent="0" algn="l" defTabSz="1066800">
            <a:lnSpc>
              <a:spcPct val="90000"/>
            </a:lnSpc>
            <a:spcBef>
              <a:spcPct val="0"/>
            </a:spcBef>
            <a:spcAft>
              <a:spcPct val="35000"/>
            </a:spcAft>
            <a:buNone/>
          </a:pPr>
          <a:r>
            <a:rPr lang="en-US" sz="2400" kern="1200" dirty="0"/>
            <a:t>Annual open enrollment</a:t>
          </a:r>
        </a:p>
      </dsp:txBody>
      <dsp:txXfrm>
        <a:off x="421008" y="2561122"/>
        <a:ext cx="6339286" cy="773564"/>
      </dsp:txXfrm>
    </dsp:sp>
    <dsp:sp modelId="{5AEF0465-4B74-49EE-9AED-7A94529A6DD2}">
      <dsp:nvSpPr>
        <dsp:cNvPr id="0" name=""/>
        <dsp:cNvSpPr/>
      </dsp:nvSpPr>
      <dsp:spPr>
        <a:xfrm>
          <a:off x="0" y="4259716"/>
          <a:ext cx="7583214" cy="604800"/>
        </a:xfrm>
        <a:prstGeom prst="rect">
          <a:avLst/>
        </a:prstGeom>
        <a:solidFill>
          <a:srgbClr val="B0D23F">
            <a:alpha val="90000"/>
          </a:srgbClr>
        </a:solidFill>
        <a:ln w="48000" cap="flat" cmpd="thickThin" algn="ctr">
          <a:noFill/>
          <a:prstDash val="solid"/>
        </a:ln>
        <a:effectLst/>
      </dsp:spPr>
      <dsp:style>
        <a:lnRef idx="2">
          <a:scrgbClr r="0" g="0" b="0"/>
        </a:lnRef>
        <a:fillRef idx="1">
          <a:scrgbClr r="0" g="0" b="0"/>
        </a:fillRef>
        <a:effectRef idx="0">
          <a:scrgbClr r="0" g="0" b="0"/>
        </a:effectRef>
        <a:fontRef idx="minor"/>
      </dsp:style>
    </dsp:sp>
    <dsp:sp modelId="{578D7976-E955-4145-A57B-454824329B22}">
      <dsp:nvSpPr>
        <dsp:cNvPr id="0" name=""/>
        <dsp:cNvSpPr/>
      </dsp:nvSpPr>
      <dsp:spPr>
        <a:xfrm>
          <a:off x="379160" y="3756695"/>
          <a:ext cx="6422982" cy="857260"/>
        </a:xfrm>
        <a:prstGeom prst="roundRect">
          <a:avLst/>
        </a:prstGeom>
        <a:solidFill>
          <a:prstClr val="white">
            <a:hueOff val="0"/>
            <a:satOff val="0"/>
            <a:lumOff val="0"/>
            <a:alphaOff val="0"/>
          </a:prstClr>
        </a:solidFill>
        <a:ln w="48000" cap="flat" cmpd="sng" algn="ctr">
          <a:solidFill>
            <a:srgbClr val="005E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933450">
            <a:lnSpc>
              <a:spcPct val="90000"/>
            </a:lnSpc>
            <a:spcBef>
              <a:spcPct val="0"/>
            </a:spcBef>
            <a:spcAft>
              <a:spcPct val="35000"/>
            </a:spcAft>
            <a:buNone/>
          </a:pPr>
          <a:r>
            <a:rPr lang="en-US" sz="2400" kern="1200" dirty="0">
              <a:solidFill>
                <a:prstClr val="black">
                  <a:hueOff val="0"/>
                  <a:satOff val="0"/>
                  <a:lumOff val="0"/>
                  <a:alphaOff val="0"/>
                </a:prstClr>
              </a:solidFill>
              <a:latin typeface="Calibri"/>
              <a:ea typeface="+mn-ea"/>
              <a:cs typeface="+mn-cs"/>
            </a:rPr>
            <a:t>Managing MAGI</a:t>
          </a:r>
        </a:p>
      </dsp:txBody>
      <dsp:txXfrm>
        <a:off x="421008" y="3798543"/>
        <a:ext cx="6339286" cy="773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A3C0-F808-4BA1-86AA-B3FD8B3A63DB}">
      <dsp:nvSpPr>
        <dsp:cNvPr id="0" name=""/>
        <dsp:cNvSpPr/>
      </dsp:nvSpPr>
      <dsp:spPr>
        <a:xfrm>
          <a:off x="3682448" y="2293853"/>
          <a:ext cx="4547151" cy="1568739"/>
        </a:xfrm>
        <a:prstGeom prst="roundRect">
          <a:avLst>
            <a:gd name="adj" fmla="val 10000"/>
          </a:avLst>
        </a:prstGeom>
        <a:solidFill>
          <a:schemeClr val="accent4">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If you wait until the last 4 months of your Initial Enrollment Period to sign up for Part A and/or Part B, </a:t>
          </a:r>
          <a:r>
            <a:rPr lang="en-US" sz="2000" b="1" kern="1200" dirty="0">
              <a:solidFill>
                <a:schemeClr val="tx1"/>
              </a:solidFill>
            </a:rPr>
            <a:t>your coverage will be delayed.</a:t>
          </a:r>
        </a:p>
      </dsp:txBody>
      <dsp:txXfrm>
        <a:off x="3728395" y="2339800"/>
        <a:ext cx="4455257" cy="1476845"/>
      </dsp:txXfrm>
    </dsp:sp>
    <dsp:sp modelId="{75E0DDD6-4A95-40B3-BB4F-7D102794B849}">
      <dsp:nvSpPr>
        <dsp:cNvPr id="0" name=""/>
        <dsp:cNvSpPr/>
      </dsp:nvSpPr>
      <dsp:spPr>
        <a:xfrm>
          <a:off x="0" y="1890709"/>
          <a:ext cx="3351922" cy="2177234"/>
        </a:xfrm>
        <a:prstGeom prst="roundRect">
          <a:avLst>
            <a:gd name="adj" fmla="val 10000"/>
          </a:avLst>
        </a:prstGeom>
        <a:solidFill>
          <a:schemeClr val="accent3">
            <a:lumMod val="40000"/>
            <a:lumOff val="60000"/>
          </a:schemeClr>
        </a:solidFill>
        <a:ln w="127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Sign up early to avoid a delay in coverage. </a:t>
          </a:r>
        </a:p>
        <a:p>
          <a:pPr marL="0" lvl="0" indent="0" algn="ctr" defTabSz="889000">
            <a:lnSpc>
              <a:spcPct val="90000"/>
            </a:lnSpc>
            <a:spcBef>
              <a:spcPct val="0"/>
            </a:spcBef>
            <a:spcAft>
              <a:spcPct val="35000"/>
            </a:spcAft>
            <a:buNone/>
          </a:pPr>
          <a:r>
            <a:rPr lang="en-US" sz="2000" kern="1200" dirty="0">
              <a:solidFill>
                <a:schemeClr val="tx1"/>
              </a:solidFill>
            </a:rPr>
            <a:t>To get Part A and/or Part B the month you turn 65, you </a:t>
          </a:r>
          <a:r>
            <a:rPr lang="en-US" sz="2000" b="1" kern="1200" dirty="0">
              <a:solidFill>
                <a:schemeClr val="tx1"/>
              </a:solidFill>
            </a:rPr>
            <a:t>must sign up during the first 3 months </a:t>
          </a:r>
          <a:r>
            <a:rPr lang="en-US" sz="2000" kern="1200" dirty="0">
              <a:solidFill>
                <a:schemeClr val="tx1"/>
              </a:solidFill>
            </a:rPr>
            <a:t>before you turn 65.</a:t>
          </a:r>
        </a:p>
      </dsp:txBody>
      <dsp:txXfrm>
        <a:off x="63769" y="1954478"/>
        <a:ext cx="3224384" cy="2049696"/>
      </dsp:txXfrm>
    </dsp:sp>
    <dsp:sp modelId="{BB873329-9C0E-4008-A959-CECD372B522D}">
      <dsp:nvSpPr>
        <dsp:cNvPr id="0" name=""/>
        <dsp:cNvSpPr/>
      </dsp:nvSpPr>
      <dsp:spPr>
        <a:xfrm>
          <a:off x="0" y="4017"/>
          <a:ext cx="1132970" cy="1659199"/>
        </a:xfrm>
        <a:prstGeom prst="roundRect">
          <a:avLst>
            <a:gd name="adj" fmla="val 1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3184" y="37201"/>
        <a:ext cx="1066602" cy="1592831"/>
      </dsp:txXfrm>
    </dsp:sp>
    <dsp:sp modelId="{1ECED0C2-B732-4092-9641-853516CF7ECD}">
      <dsp:nvSpPr>
        <dsp:cNvPr id="0" name=""/>
        <dsp:cNvSpPr/>
      </dsp:nvSpPr>
      <dsp:spPr>
        <a:xfrm>
          <a:off x="1180553" y="4017"/>
          <a:ext cx="1132970" cy="1659199"/>
        </a:xfrm>
        <a:prstGeom prst="roundRect">
          <a:avLst>
            <a:gd name="adj" fmla="val 1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213737" y="37201"/>
        <a:ext cx="1066602" cy="1592831"/>
      </dsp:txXfrm>
    </dsp:sp>
    <dsp:sp modelId="{4CE8B033-6F35-419C-A17B-CDA87866920D}">
      <dsp:nvSpPr>
        <dsp:cNvPr id="0" name=""/>
        <dsp:cNvSpPr/>
      </dsp:nvSpPr>
      <dsp:spPr>
        <a:xfrm>
          <a:off x="2361109" y="4017"/>
          <a:ext cx="1132970" cy="1659199"/>
        </a:xfrm>
        <a:prstGeom prst="roundRect">
          <a:avLst>
            <a:gd name="adj" fmla="val 10000"/>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394293" y="37201"/>
        <a:ext cx="1066602" cy="1592831"/>
      </dsp:txXfrm>
    </dsp:sp>
    <dsp:sp modelId="{9AD2C08F-83C5-4A20-A3B7-97D6D4EDA4E5}">
      <dsp:nvSpPr>
        <dsp:cNvPr id="0" name=""/>
        <dsp:cNvSpPr/>
      </dsp:nvSpPr>
      <dsp:spPr>
        <a:xfrm>
          <a:off x="3541664" y="4017"/>
          <a:ext cx="1132970" cy="1659199"/>
        </a:xfrm>
        <a:prstGeom prst="roundRect">
          <a:avLst>
            <a:gd name="adj" fmla="val 10000"/>
          </a:avLst>
        </a:prstGeom>
        <a:solidFill>
          <a:schemeClr val="accent4"/>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MONTH YOU TURN </a:t>
          </a:r>
        </a:p>
        <a:p>
          <a:pPr marL="0" lvl="0" indent="0" algn="ctr" defTabSz="800100">
            <a:lnSpc>
              <a:spcPct val="90000"/>
            </a:lnSpc>
            <a:spcBef>
              <a:spcPct val="0"/>
            </a:spcBef>
            <a:spcAft>
              <a:spcPct val="35000"/>
            </a:spcAft>
            <a:buNone/>
          </a:pPr>
          <a:r>
            <a:rPr lang="en-US" sz="3600" kern="1200" dirty="0">
              <a:solidFill>
                <a:schemeClr val="tx1"/>
              </a:solidFill>
            </a:rPr>
            <a:t>65</a:t>
          </a:r>
        </a:p>
      </dsp:txBody>
      <dsp:txXfrm>
        <a:off x="3574848" y="37201"/>
        <a:ext cx="1066602" cy="1592831"/>
      </dsp:txXfrm>
    </dsp:sp>
    <dsp:sp modelId="{E57F5647-4F5A-4474-A45C-A0121F95FE12}">
      <dsp:nvSpPr>
        <dsp:cNvPr id="0" name=""/>
        <dsp:cNvSpPr/>
      </dsp:nvSpPr>
      <dsp:spPr>
        <a:xfrm>
          <a:off x="4722219" y="4017"/>
          <a:ext cx="1132970" cy="1659199"/>
        </a:xfrm>
        <a:prstGeom prst="roundRect">
          <a:avLst>
            <a:gd name="adj" fmla="val 10000"/>
          </a:avLst>
        </a:prstGeom>
        <a:solidFill>
          <a:schemeClr val="accent4">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755403" y="37201"/>
        <a:ext cx="1066602" cy="1592831"/>
      </dsp:txXfrm>
    </dsp:sp>
    <dsp:sp modelId="{777B10E7-50E5-4B1B-9B36-393C4F63838D}">
      <dsp:nvSpPr>
        <dsp:cNvPr id="0" name=""/>
        <dsp:cNvSpPr/>
      </dsp:nvSpPr>
      <dsp:spPr>
        <a:xfrm>
          <a:off x="5916075" y="4017"/>
          <a:ext cx="1132970" cy="1659199"/>
        </a:xfrm>
        <a:prstGeom prst="roundRect">
          <a:avLst>
            <a:gd name="adj" fmla="val 10000"/>
          </a:avLst>
        </a:prstGeom>
        <a:solidFill>
          <a:schemeClr val="accent4">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949259" y="37201"/>
        <a:ext cx="1066602" cy="1592831"/>
      </dsp:txXfrm>
    </dsp:sp>
    <dsp:sp modelId="{BD6FC8E6-9619-46A0-A2CD-8D2F593417C8}">
      <dsp:nvSpPr>
        <dsp:cNvPr id="0" name=""/>
        <dsp:cNvSpPr/>
      </dsp:nvSpPr>
      <dsp:spPr>
        <a:xfrm>
          <a:off x="7096629" y="4017"/>
          <a:ext cx="1132970" cy="1659199"/>
        </a:xfrm>
        <a:prstGeom prst="roundRect">
          <a:avLst>
            <a:gd name="adj" fmla="val 10000"/>
          </a:avLst>
        </a:prstGeom>
        <a:solidFill>
          <a:schemeClr val="accent4">
            <a:lumMod val="40000"/>
            <a:lumOff val="6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129813" y="37201"/>
        <a:ext cx="1066602" cy="1592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4B6C-2864-478A-A145-F427437EB506}">
      <dsp:nvSpPr>
        <dsp:cNvPr id="0" name=""/>
        <dsp:cNvSpPr/>
      </dsp:nvSpPr>
      <dsp:spPr>
        <a:xfrm>
          <a:off x="3295558" y="894239"/>
          <a:ext cx="689883" cy="91440"/>
        </a:xfrm>
        <a:custGeom>
          <a:avLst/>
          <a:gdLst/>
          <a:ahLst/>
          <a:cxnLst/>
          <a:rect l="0" t="0" r="0" b="0"/>
          <a:pathLst>
            <a:path>
              <a:moveTo>
                <a:pt x="0" y="45720"/>
              </a:moveTo>
              <a:lnTo>
                <a:pt x="689883" y="45720"/>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3622488" y="936357"/>
        <a:ext cx="36024" cy="7204"/>
      </dsp:txXfrm>
    </dsp:sp>
    <dsp:sp modelId="{DE5FABE6-8D4A-44BC-8AD5-C97C7BDC9CEA}">
      <dsp:nvSpPr>
        <dsp:cNvPr id="0" name=""/>
        <dsp:cNvSpPr/>
      </dsp:nvSpPr>
      <dsp:spPr>
        <a:xfrm>
          <a:off x="164824" y="199"/>
          <a:ext cx="3132534" cy="1879520"/>
        </a:xfrm>
        <a:prstGeom prst="rect">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When group coverage ends if covered by a current employer plan past age 65 and plan covers 20 or more employees</a:t>
          </a:r>
        </a:p>
      </dsp:txBody>
      <dsp:txXfrm>
        <a:off x="164824" y="199"/>
        <a:ext cx="3132534" cy="1879520"/>
      </dsp:txXfrm>
    </dsp:sp>
    <dsp:sp modelId="{B9FF1485-279A-4FAE-B857-CB4678A32E39}">
      <dsp:nvSpPr>
        <dsp:cNvPr id="0" name=""/>
        <dsp:cNvSpPr/>
      </dsp:nvSpPr>
      <dsp:spPr>
        <a:xfrm>
          <a:off x="1731091" y="1877919"/>
          <a:ext cx="3853017" cy="689883"/>
        </a:xfrm>
        <a:custGeom>
          <a:avLst/>
          <a:gdLst/>
          <a:ahLst/>
          <a:cxnLst/>
          <a:rect l="0" t="0" r="0" b="0"/>
          <a:pathLst>
            <a:path>
              <a:moveTo>
                <a:pt x="3853017" y="0"/>
              </a:moveTo>
              <a:lnTo>
                <a:pt x="3853017" y="362041"/>
              </a:lnTo>
              <a:lnTo>
                <a:pt x="0" y="362041"/>
              </a:lnTo>
              <a:lnTo>
                <a:pt x="0" y="689883"/>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3559605" y="2219259"/>
        <a:ext cx="195990" cy="7204"/>
      </dsp:txXfrm>
    </dsp:sp>
    <dsp:sp modelId="{A41DB462-E09C-4E83-AFFD-ADB41D418A27}">
      <dsp:nvSpPr>
        <dsp:cNvPr id="0" name=""/>
        <dsp:cNvSpPr/>
      </dsp:nvSpPr>
      <dsp:spPr>
        <a:xfrm>
          <a:off x="4017842" y="199"/>
          <a:ext cx="3132534" cy="1879520"/>
        </a:xfrm>
        <a:prstGeom prst="rect">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SPECIAL ENROLLMENT PERIOD (SEP)</a:t>
          </a:r>
        </a:p>
      </dsp:txBody>
      <dsp:txXfrm>
        <a:off x="4017842" y="199"/>
        <a:ext cx="3132534" cy="1879520"/>
      </dsp:txXfrm>
    </dsp:sp>
    <dsp:sp modelId="{50C8AEC5-C7EB-4660-982F-C498EDB23E9F}">
      <dsp:nvSpPr>
        <dsp:cNvPr id="0" name=""/>
        <dsp:cNvSpPr/>
      </dsp:nvSpPr>
      <dsp:spPr>
        <a:xfrm>
          <a:off x="3295558" y="3494243"/>
          <a:ext cx="689883" cy="91440"/>
        </a:xfrm>
        <a:custGeom>
          <a:avLst/>
          <a:gdLst/>
          <a:ahLst/>
          <a:cxnLst/>
          <a:rect l="0" t="0" r="0" b="0"/>
          <a:pathLst>
            <a:path>
              <a:moveTo>
                <a:pt x="0" y="45720"/>
              </a:moveTo>
              <a:lnTo>
                <a:pt x="689883" y="45720"/>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3622488" y="3536361"/>
        <a:ext cx="36024" cy="7204"/>
      </dsp:txXfrm>
    </dsp:sp>
    <dsp:sp modelId="{5A62CDF6-DEFC-47EB-A92A-DCBB396434EE}">
      <dsp:nvSpPr>
        <dsp:cNvPr id="0" name=""/>
        <dsp:cNvSpPr/>
      </dsp:nvSpPr>
      <dsp:spPr>
        <a:xfrm>
          <a:off x="164824" y="2600203"/>
          <a:ext cx="3132534" cy="1879520"/>
        </a:xfrm>
        <a:prstGeom prst="rect">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Anytime while working and covered by that work       </a:t>
          </a:r>
          <a:r>
            <a:rPr lang="en-US" sz="2000" b="1" kern="1200" dirty="0">
              <a:solidFill>
                <a:schemeClr val="tx1"/>
              </a:solidFill>
            </a:rPr>
            <a:t>OR</a:t>
          </a:r>
          <a:r>
            <a:rPr lang="en-US" sz="2000" kern="1200" dirty="0">
              <a:solidFill>
                <a:schemeClr val="tx1"/>
              </a:solidFill>
            </a:rPr>
            <a:t>                                  during 8-month enrollment window</a:t>
          </a:r>
        </a:p>
      </dsp:txBody>
      <dsp:txXfrm>
        <a:off x="164824" y="2600203"/>
        <a:ext cx="3132534" cy="1879520"/>
      </dsp:txXfrm>
    </dsp:sp>
    <dsp:sp modelId="{5C396085-9A13-445C-8B88-89E969EC45C6}">
      <dsp:nvSpPr>
        <dsp:cNvPr id="0" name=""/>
        <dsp:cNvSpPr/>
      </dsp:nvSpPr>
      <dsp:spPr>
        <a:xfrm>
          <a:off x="4017842" y="2600203"/>
          <a:ext cx="3132534" cy="1879520"/>
        </a:xfrm>
        <a:prstGeom prst="rect">
          <a:avLst/>
        </a:prstGeom>
        <a:solidFill>
          <a:schemeClr val="accent5">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17842" y="2600203"/>
        <a:ext cx="3132534" cy="1879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3E95F-8B85-4FDF-8506-FB66F4193A48}">
      <dsp:nvSpPr>
        <dsp:cNvPr id="0" name=""/>
        <dsp:cNvSpPr/>
      </dsp:nvSpPr>
      <dsp:spPr>
        <a:xfrm rot="5400000">
          <a:off x="-168" y="84271"/>
          <a:ext cx="4499624" cy="4499288"/>
        </a:xfrm>
        <a:prstGeom prst="blockArc">
          <a:avLst>
            <a:gd name="adj1" fmla="val 13500000"/>
            <a:gd name="adj2" fmla="val 18900000"/>
            <a:gd name="adj3" fmla="val 4960"/>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F04ADB5-661A-4B43-ABF2-692F2BA7497A}">
      <dsp:nvSpPr>
        <dsp:cNvPr id="0" name=""/>
        <dsp:cNvSpPr/>
      </dsp:nvSpPr>
      <dsp:spPr>
        <a:xfrm rot="16200000">
          <a:off x="4630593" y="84271"/>
          <a:ext cx="4499624" cy="4499288"/>
        </a:xfrm>
        <a:prstGeom prst="blockArc">
          <a:avLst>
            <a:gd name="adj1" fmla="val 13500000"/>
            <a:gd name="adj2" fmla="val 18900000"/>
            <a:gd name="adj3" fmla="val 4960"/>
          </a:avLst>
        </a:prstGeom>
        <a:solidFill>
          <a:schemeClr val="accent2"/>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C180A0C-026F-4D72-A22B-886D5CAC8FAB}">
      <dsp:nvSpPr>
        <dsp:cNvPr id="0" name=""/>
        <dsp:cNvSpPr/>
      </dsp:nvSpPr>
      <dsp:spPr>
        <a:xfrm>
          <a:off x="845442" y="3992722"/>
          <a:ext cx="3416464" cy="9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845442" y="3992722"/>
        <a:ext cx="3416464" cy="900213"/>
      </dsp:txXfrm>
    </dsp:sp>
    <dsp:sp modelId="{64290CA1-E75E-4012-8973-0AC599C0406E}">
      <dsp:nvSpPr>
        <dsp:cNvPr id="0" name=""/>
        <dsp:cNvSpPr/>
      </dsp:nvSpPr>
      <dsp:spPr>
        <a:xfrm>
          <a:off x="859137" y="673340"/>
          <a:ext cx="3094173" cy="3094173"/>
        </a:xfrm>
        <a:prstGeom prst="ellipse">
          <a:avLst/>
        </a:prstGeom>
        <a:solidFill>
          <a:schemeClr val="accent3">
            <a:alpha val="5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Be careful with former employer coverage at age 65  </a:t>
          </a:r>
        </a:p>
      </dsp:txBody>
      <dsp:txXfrm>
        <a:off x="1477972" y="982757"/>
        <a:ext cx="1856504" cy="2475339"/>
      </dsp:txXfrm>
    </dsp:sp>
    <dsp:sp modelId="{6D18BA99-7869-419E-941B-BD9FA8571813}">
      <dsp:nvSpPr>
        <dsp:cNvPr id="0" name=""/>
        <dsp:cNvSpPr/>
      </dsp:nvSpPr>
      <dsp:spPr>
        <a:xfrm>
          <a:off x="5967105" y="615941"/>
          <a:ext cx="1609151" cy="1608972"/>
        </a:xfrm>
        <a:prstGeom prst="ellipse">
          <a:avLst/>
        </a:prstGeom>
        <a:solidFill>
          <a:srgbClr val="FFC000">
            <a:alpha val="50000"/>
          </a:srgbClr>
        </a:solidFill>
        <a:ln w="48000" cap="flat" cmpd="thickThin"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COBRA coverage</a:t>
          </a:r>
        </a:p>
      </dsp:txBody>
      <dsp:txXfrm>
        <a:off x="6202760" y="851569"/>
        <a:ext cx="1137841" cy="1137716"/>
      </dsp:txXfrm>
    </dsp:sp>
    <dsp:sp modelId="{1F564607-4B95-4159-AE35-C23484F1E552}">
      <dsp:nvSpPr>
        <dsp:cNvPr id="0" name=""/>
        <dsp:cNvSpPr/>
      </dsp:nvSpPr>
      <dsp:spPr>
        <a:xfrm>
          <a:off x="5462367" y="1926813"/>
          <a:ext cx="740001" cy="739934"/>
        </a:xfrm>
        <a:prstGeom prst="ellipse">
          <a:avLst/>
        </a:prstGeom>
        <a:solidFill>
          <a:schemeClr val="accent5">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47A6DB-3936-4AF5-9C5D-C45F7234A073}">
      <dsp:nvSpPr>
        <dsp:cNvPr id="0" name=""/>
        <dsp:cNvSpPr/>
      </dsp:nvSpPr>
      <dsp:spPr>
        <a:xfrm>
          <a:off x="7648681" y="963527"/>
          <a:ext cx="430524" cy="430653"/>
        </a:xfrm>
        <a:prstGeom prst="ellipse">
          <a:avLst/>
        </a:prstGeom>
        <a:solidFill>
          <a:schemeClr val="accent5">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65880E0-918E-4D5D-BB63-AD6A7ED11185}">
      <dsp:nvSpPr>
        <dsp:cNvPr id="0" name=""/>
        <dsp:cNvSpPr/>
      </dsp:nvSpPr>
      <dsp:spPr>
        <a:xfrm>
          <a:off x="7058678" y="1953896"/>
          <a:ext cx="1649105" cy="1648907"/>
        </a:xfrm>
        <a:prstGeom prst="ellipse">
          <a:avLst/>
        </a:prstGeom>
        <a:solidFill>
          <a:schemeClr val="accent4">
            <a:alpha val="5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Retiree coverage</a:t>
          </a:r>
        </a:p>
      </dsp:txBody>
      <dsp:txXfrm>
        <a:off x="7300184" y="2195373"/>
        <a:ext cx="1166093" cy="1165953"/>
      </dsp:txXfrm>
    </dsp:sp>
    <dsp:sp modelId="{FD0743A0-F2AA-45DF-936C-89C251A65E6F}">
      <dsp:nvSpPr>
        <dsp:cNvPr id="0" name=""/>
        <dsp:cNvSpPr/>
      </dsp:nvSpPr>
      <dsp:spPr>
        <a:xfrm>
          <a:off x="6484690" y="2666641"/>
          <a:ext cx="430524" cy="430653"/>
        </a:xfrm>
        <a:prstGeom prst="ellipse">
          <a:avLst/>
        </a:prstGeom>
        <a:solidFill>
          <a:schemeClr val="accent4">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CFBA97-A2F7-411D-9CBE-034F62045367}">
      <dsp:nvSpPr>
        <dsp:cNvPr id="0" name=""/>
        <dsp:cNvSpPr/>
      </dsp:nvSpPr>
      <dsp:spPr>
        <a:xfrm>
          <a:off x="5988017" y="3796493"/>
          <a:ext cx="2873451" cy="9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These coverages </a:t>
          </a:r>
          <a:r>
            <a:rPr lang="en-US" sz="2000" b="1" kern="1200" dirty="0"/>
            <a:t>do not </a:t>
          </a:r>
          <a:r>
            <a:rPr lang="en-US" sz="2000" kern="1200" dirty="0"/>
            <a:t>entitle you to SEP          and may result in late enrollment penalties</a:t>
          </a:r>
        </a:p>
      </dsp:txBody>
      <dsp:txXfrm>
        <a:off x="5988017" y="3796493"/>
        <a:ext cx="2873451" cy="900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4B6C-2864-478A-A145-F427437EB506}">
      <dsp:nvSpPr>
        <dsp:cNvPr id="0" name=""/>
        <dsp:cNvSpPr/>
      </dsp:nvSpPr>
      <dsp:spPr>
        <a:xfrm>
          <a:off x="2282833" y="1325993"/>
          <a:ext cx="492589" cy="91440"/>
        </a:xfrm>
        <a:custGeom>
          <a:avLst/>
          <a:gdLst/>
          <a:ahLst/>
          <a:cxnLst/>
          <a:rect l="0" t="0" r="0" b="0"/>
          <a:pathLst>
            <a:path>
              <a:moveTo>
                <a:pt x="0" y="45720"/>
              </a:moveTo>
              <a:lnTo>
                <a:pt x="492589" y="45720"/>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a:off x="2516049" y="1369095"/>
        <a:ext cx="26159" cy="5237"/>
      </dsp:txXfrm>
    </dsp:sp>
    <dsp:sp modelId="{DE5FABE6-8D4A-44BC-8AD5-C97C7BDC9CEA}">
      <dsp:nvSpPr>
        <dsp:cNvPr id="0" name=""/>
        <dsp:cNvSpPr/>
      </dsp:nvSpPr>
      <dsp:spPr>
        <a:xfrm>
          <a:off x="9895" y="549416"/>
          <a:ext cx="2274738" cy="1644594"/>
        </a:xfrm>
        <a:prstGeom prst="rect">
          <a:avLst/>
        </a:prstGeom>
        <a:solidFill>
          <a:schemeClr val="accent2">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Unfortunately, some will miss both the               IEP and SEP</a:t>
          </a:r>
        </a:p>
      </dsp:txBody>
      <dsp:txXfrm>
        <a:off x="9895" y="549416"/>
        <a:ext cx="2274738" cy="1644594"/>
      </dsp:txXfrm>
    </dsp:sp>
    <dsp:sp modelId="{5BB8CB42-52C4-41F6-846C-79D9078537AC}">
      <dsp:nvSpPr>
        <dsp:cNvPr id="0" name=""/>
        <dsp:cNvSpPr/>
      </dsp:nvSpPr>
      <dsp:spPr>
        <a:xfrm>
          <a:off x="5080762" y="1325993"/>
          <a:ext cx="492589" cy="91440"/>
        </a:xfrm>
        <a:custGeom>
          <a:avLst/>
          <a:gdLst/>
          <a:ahLst/>
          <a:cxnLst/>
          <a:rect l="0" t="0" r="0" b="0"/>
          <a:pathLst>
            <a:path>
              <a:moveTo>
                <a:pt x="0" y="45720"/>
              </a:moveTo>
              <a:lnTo>
                <a:pt x="492589" y="45720"/>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a:off x="5313977" y="1369095"/>
        <a:ext cx="26159" cy="5237"/>
      </dsp:txXfrm>
    </dsp:sp>
    <dsp:sp modelId="{7F16DD9B-65D4-4504-AC1C-11061BB26A75}">
      <dsp:nvSpPr>
        <dsp:cNvPr id="0" name=""/>
        <dsp:cNvSpPr/>
      </dsp:nvSpPr>
      <dsp:spPr>
        <a:xfrm>
          <a:off x="2807823" y="549416"/>
          <a:ext cx="2274738" cy="1644594"/>
        </a:xfrm>
        <a:prstGeom prst="rect">
          <a:avLst/>
        </a:prstGeom>
        <a:solidFill>
          <a:schemeClr val="accent3">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GENERAL ENROLLMENT PERIOD</a:t>
          </a:r>
        </a:p>
      </dsp:txBody>
      <dsp:txXfrm>
        <a:off x="2807823" y="549416"/>
        <a:ext cx="2274738" cy="1644594"/>
      </dsp:txXfrm>
    </dsp:sp>
    <dsp:sp modelId="{B9FF1485-279A-4FAE-B857-CB4678A32E39}">
      <dsp:nvSpPr>
        <dsp:cNvPr id="0" name=""/>
        <dsp:cNvSpPr/>
      </dsp:nvSpPr>
      <dsp:spPr>
        <a:xfrm>
          <a:off x="1147264" y="2192211"/>
          <a:ext cx="5595856" cy="492589"/>
        </a:xfrm>
        <a:custGeom>
          <a:avLst/>
          <a:gdLst/>
          <a:ahLst/>
          <a:cxnLst/>
          <a:rect l="0" t="0" r="0" b="0"/>
          <a:pathLst>
            <a:path>
              <a:moveTo>
                <a:pt x="5595856" y="0"/>
              </a:moveTo>
              <a:lnTo>
                <a:pt x="5595856" y="263394"/>
              </a:lnTo>
              <a:lnTo>
                <a:pt x="0" y="263394"/>
              </a:lnTo>
              <a:lnTo>
                <a:pt x="0" y="492589"/>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a:off x="3804686" y="2435887"/>
        <a:ext cx="281013" cy="5237"/>
      </dsp:txXfrm>
    </dsp:sp>
    <dsp:sp modelId="{A41DB462-E09C-4E83-AFFD-ADB41D418A27}">
      <dsp:nvSpPr>
        <dsp:cNvPr id="0" name=""/>
        <dsp:cNvSpPr/>
      </dsp:nvSpPr>
      <dsp:spPr>
        <a:xfrm>
          <a:off x="5605752" y="549416"/>
          <a:ext cx="2274738" cy="1644594"/>
        </a:xfrm>
        <a:prstGeom prst="rect">
          <a:avLst/>
        </a:prstGeom>
        <a:solidFill>
          <a:schemeClr val="accent4">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3-</a:t>
          </a:r>
          <a:r>
            <a:rPr lang="en-US" sz="2000" b="1" i="1" u="sng" kern="1200" dirty="0">
              <a:solidFill>
                <a:schemeClr val="tx1"/>
              </a:solidFill>
            </a:rPr>
            <a:t>month</a:t>
          </a:r>
          <a:r>
            <a:rPr lang="en-US" sz="2000" kern="1200" dirty="0">
              <a:solidFill>
                <a:schemeClr val="tx1"/>
              </a:solidFill>
            </a:rPr>
            <a:t> period each year between January 1 and March 31</a:t>
          </a:r>
        </a:p>
      </dsp:txBody>
      <dsp:txXfrm>
        <a:off x="5605752" y="549416"/>
        <a:ext cx="2274738" cy="1644594"/>
      </dsp:txXfrm>
    </dsp:sp>
    <dsp:sp modelId="{50C8AEC5-C7EB-4660-982F-C498EDB23E9F}">
      <dsp:nvSpPr>
        <dsp:cNvPr id="0" name=""/>
        <dsp:cNvSpPr/>
      </dsp:nvSpPr>
      <dsp:spPr>
        <a:xfrm>
          <a:off x="2282833" y="3493778"/>
          <a:ext cx="492589" cy="91440"/>
        </a:xfrm>
        <a:custGeom>
          <a:avLst/>
          <a:gdLst/>
          <a:ahLst/>
          <a:cxnLst/>
          <a:rect l="0" t="0" r="0" b="0"/>
          <a:pathLst>
            <a:path>
              <a:moveTo>
                <a:pt x="0" y="45720"/>
              </a:moveTo>
              <a:lnTo>
                <a:pt x="492589" y="45720"/>
              </a:lnTo>
            </a:path>
          </a:pathLst>
        </a:custGeom>
        <a:noFill/>
        <a:ln w="19050" cap="rnd"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a:off x="2516049" y="3536879"/>
        <a:ext cx="26159" cy="5237"/>
      </dsp:txXfrm>
    </dsp:sp>
    <dsp:sp modelId="{5A62CDF6-DEFC-47EB-A92A-DCBB396434EE}">
      <dsp:nvSpPr>
        <dsp:cNvPr id="0" name=""/>
        <dsp:cNvSpPr/>
      </dsp:nvSpPr>
      <dsp:spPr>
        <a:xfrm>
          <a:off x="9895" y="2717200"/>
          <a:ext cx="2274738" cy="1644594"/>
        </a:xfrm>
        <a:prstGeom prst="rect">
          <a:avLst/>
        </a:prstGeom>
        <a:solidFill>
          <a:schemeClr val="accent5">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Late enrollment penalties may apply</a:t>
          </a:r>
        </a:p>
      </dsp:txBody>
      <dsp:txXfrm>
        <a:off x="9895" y="2717200"/>
        <a:ext cx="2274738" cy="1644594"/>
      </dsp:txXfrm>
    </dsp:sp>
    <dsp:sp modelId="{5C396085-9A13-445C-8B88-89E969EC45C6}">
      <dsp:nvSpPr>
        <dsp:cNvPr id="0" name=""/>
        <dsp:cNvSpPr/>
      </dsp:nvSpPr>
      <dsp:spPr>
        <a:xfrm>
          <a:off x="2807823" y="2717200"/>
          <a:ext cx="2274738" cy="1644594"/>
        </a:xfrm>
        <a:prstGeom prst="rect">
          <a:avLst/>
        </a:prstGeom>
        <a:solidFill>
          <a:schemeClr val="accent6">
            <a:hueOff val="0"/>
            <a:satOff val="0"/>
            <a:lumOff val="0"/>
            <a:alphaOff val="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Coverage does not begin until July 1</a:t>
          </a:r>
        </a:p>
      </dsp:txBody>
      <dsp:txXfrm>
        <a:off x="2807823" y="2717200"/>
        <a:ext cx="2274738" cy="1644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1A3EA-8804-4B69-AC5E-80010AB563BB}">
      <dsp:nvSpPr>
        <dsp:cNvPr id="0" name=""/>
        <dsp:cNvSpPr/>
      </dsp:nvSpPr>
      <dsp:spPr>
        <a:xfrm>
          <a:off x="3673185" y="1388016"/>
          <a:ext cx="433974" cy="935170"/>
        </a:xfrm>
        <a:custGeom>
          <a:avLst/>
          <a:gdLst/>
          <a:ahLst/>
          <a:cxnLst/>
          <a:rect l="0" t="0" r="0" b="0"/>
          <a:pathLst>
            <a:path>
              <a:moveTo>
                <a:pt x="0" y="0"/>
              </a:moveTo>
              <a:lnTo>
                <a:pt x="0" y="935170"/>
              </a:lnTo>
              <a:lnTo>
                <a:pt x="433974" y="93517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51896-44AD-4988-872D-85C7D3A093AB}">
      <dsp:nvSpPr>
        <dsp:cNvPr id="0" name=""/>
        <dsp:cNvSpPr/>
      </dsp:nvSpPr>
      <dsp:spPr>
        <a:xfrm>
          <a:off x="3452135" y="1388016"/>
          <a:ext cx="221050" cy="935170"/>
        </a:xfrm>
        <a:custGeom>
          <a:avLst/>
          <a:gdLst/>
          <a:ahLst/>
          <a:cxnLst/>
          <a:rect l="0" t="0" r="0" b="0"/>
          <a:pathLst>
            <a:path>
              <a:moveTo>
                <a:pt x="221050" y="0"/>
              </a:moveTo>
              <a:lnTo>
                <a:pt x="221050" y="935170"/>
              </a:lnTo>
              <a:lnTo>
                <a:pt x="0" y="93517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23ADC-A41C-4D95-BE17-89A57EE751BB}">
      <dsp:nvSpPr>
        <dsp:cNvPr id="0" name=""/>
        <dsp:cNvSpPr/>
      </dsp:nvSpPr>
      <dsp:spPr>
        <a:xfrm>
          <a:off x="3673185" y="1388016"/>
          <a:ext cx="2474608" cy="1936823"/>
        </a:xfrm>
        <a:custGeom>
          <a:avLst/>
          <a:gdLst/>
          <a:ahLst/>
          <a:cxnLst/>
          <a:rect l="0" t="0" r="0" b="0"/>
          <a:pathLst>
            <a:path>
              <a:moveTo>
                <a:pt x="0" y="0"/>
              </a:moveTo>
              <a:lnTo>
                <a:pt x="0" y="1715773"/>
              </a:lnTo>
              <a:lnTo>
                <a:pt x="2474608" y="1715773"/>
              </a:lnTo>
              <a:lnTo>
                <a:pt x="2474608" y="19368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A01F0-1A1A-4BB5-8366-59DCB9FB4E75}">
      <dsp:nvSpPr>
        <dsp:cNvPr id="0" name=""/>
        <dsp:cNvSpPr/>
      </dsp:nvSpPr>
      <dsp:spPr>
        <a:xfrm>
          <a:off x="3627465" y="1388016"/>
          <a:ext cx="91440" cy="1936823"/>
        </a:xfrm>
        <a:custGeom>
          <a:avLst/>
          <a:gdLst/>
          <a:ahLst/>
          <a:cxnLst/>
          <a:rect l="0" t="0" r="0" b="0"/>
          <a:pathLst>
            <a:path>
              <a:moveTo>
                <a:pt x="45720" y="0"/>
              </a:moveTo>
              <a:lnTo>
                <a:pt x="45720" y="19368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06CDD-92AC-46B1-B022-7889E2DC59D7}">
      <dsp:nvSpPr>
        <dsp:cNvPr id="0" name=""/>
        <dsp:cNvSpPr/>
      </dsp:nvSpPr>
      <dsp:spPr>
        <a:xfrm>
          <a:off x="1125841" y="1388016"/>
          <a:ext cx="2547344" cy="1936823"/>
        </a:xfrm>
        <a:custGeom>
          <a:avLst/>
          <a:gdLst/>
          <a:ahLst/>
          <a:cxnLst/>
          <a:rect l="0" t="0" r="0" b="0"/>
          <a:pathLst>
            <a:path>
              <a:moveTo>
                <a:pt x="2547344" y="0"/>
              </a:moveTo>
              <a:lnTo>
                <a:pt x="2547344" y="1715773"/>
              </a:lnTo>
              <a:lnTo>
                <a:pt x="0" y="1715773"/>
              </a:lnTo>
              <a:lnTo>
                <a:pt x="0" y="19368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1D132-C4E6-4289-B719-242BFE48CD61}">
      <dsp:nvSpPr>
        <dsp:cNvPr id="0" name=""/>
        <dsp:cNvSpPr/>
      </dsp:nvSpPr>
      <dsp:spPr>
        <a:xfrm>
          <a:off x="2098958" y="335394"/>
          <a:ext cx="3148454" cy="1052621"/>
        </a:xfrm>
        <a:prstGeom prst="rect">
          <a:avLst/>
        </a:prstGeom>
        <a:solidFill>
          <a:schemeClr val="accent3"/>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Medicare</a:t>
          </a:r>
        </a:p>
      </dsp:txBody>
      <dsp:txXfrm>
        <a:off x="2098958" y="335394"/>
        <a:ext cx="3148454" cy="1052621"/>
      </dsp:txXfrm>
    </dsp:sp>
    <dsp:sp modelId="{E47CD0B4-F4E0-4828-8ED7-4EDB601F391B}">
      <dsp:nvSpPr>
        <dsp:cNvPr id="0" name=""/>
        <dsp:cNvSpPr/>
      </dsp:nvSpPr>
      <dsp:spPr>
        <a:xfrm>
          <a:off x="73219" y="3324839"/>
          <a:ext cx="2105243" cy="1052621"/>
        </a:xfrm>
        <a:prstGeom prst="rect">
          <a:avLst/>
        </a:prstGeom>
        <a:solidFill>
          <a:srgbClr val="FFC000"/>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Public</a:t>
          </a:r>
        </a:p>
      </dsp:txBody>
      <dsp:txXfrm>
        <a:off x="73219" y="3324839"/>
        <a:ext cx="2105243" cy="1052621"/>
      </dsp:txXfrm>
    </dsp:sp>
    <dsp:sp modelId="{C8F8B856-E7B0-4D20-98C9-3C76E662E9CB}">
      <dsp:nvSpPr>
        <dsp:cNvPr id="0" name=""/>
        <dsp:cNvSpPr/>
      </dsp:nvSpPr>
      <dsp:spPr>
        <a:xfrm>
          <a:off x="2620564" y="3324839"/>
          <a:ext cx="2105243" cy="1052621"/>
        </a:xfrm>
        <a:prstGeom prst="rect">
          <a:avLst/>
        </a:prstGeom>
        <a:solidFill>
          <a:schemeClr val="accent5">
            <a:lumMod val="60000"/>
            <a:lumOff val="4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Private</a:t>
          </a:r>
        </a:p>
      </dsp:txBody>
      <dsp:txXfrm>
        <a:off x="2620564" y="3324839"/>
        <a:ext cx="2105243" cy="1052621"/>
      </dsp:txXfrm>
    </dsp:sp>
    <dsp:sp modelId="{00E97B57-51CD-4944-9110-6251133A92A7}">
      <dsp:nvSpPr>
        <dsp:cNvPr id="0" name=""/>
        <dsp:cNvSpPr/>
      </dsp:nvSpPr>
      <dsp:spPr>
        <a:xfrm>
          <a:off x="5095172" y="3324839"/>
          <a:ext cx="2105243" cy="1052621"/>
        </a:xfrm>
        <a:prstGeom prst="rect">
          <a:avLst/>
        </a:prstGeom>
        <a:solidFill>
          <a:schemeClr val="accent5">
            <a:lumMod val="20000"/>
            <a:lumOff val="80000"/>
          </a:schemeClr>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Prescription drug coverage</a:t>
          </a:r>
        </a:p>
      </dsp:txBody>
      <dsp:txXfrm>
        <a:off x="5095172" y="3324839"/>
        <a:ext cx="2105243" cy="1052621"/>
      </dsp:txXfrm>
    </dsp:sp>
    <dsp:sp modelId="{589D9670-148E-43B9-93A8-DE79D9D9A2DF}">
      <dsp:nvSpPr>
        <dsp:cNvPr id="0" name=""/>
        <dsp:cNvSpPr/>
      </dsp:nvSpPr>
      <dsp:spPr>
        <a:xfrm>
          <a:off x="1346891" y="1796875"/>
          <a:ext cx="2105243" cy="1052621"/>
        </a:xfrm>
        <a:prstGeom prst="rect">
          <a:avLst/>
        </a:prstGeom>
        <a:solidFill>
          <a:schemeClr val="accent3"/>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Original</a:t>
          </a:r>
        </a:p>
      </dsp:txBody>
      <dsp:txXfrm>
        <a:off x="1346891" y="1796875"/>
        <a:ext cx="2105243" cy="1052621"/>
      </dsp:txXfrm>
    </dsp:sp>
    <dsp:sp modelId="{397EA83B-2746-4A92-88F5-E59147674AD9}">
      <dsp:nvSpPr>
        <dsp:cNvPr id="0" name=""/>
        <dsp:cNvSpPr/>
      </dsp:nvSpPr>
      <dsp:spPr>
        <a:xfrm>
          <a:off x="4107160" y="1796875"/>
          <a:ext cx="2105243" cy="1052621"/>
        </a:xfrm>
        <a:prstGeom prst="rect">
          <a:avLst/>
        </a:prstGeom>
        <a:solidFill>
          <a:schemeClr val="accent4"/>
        </a:solid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Advantage</a:t>
          </a:r>
        </a:p>
      </dsp:txBody>
      <dsp:txXfrm>
        <a:off x="4107160" y="1796875"/>
        <a:ext cx="2105243" cy="1052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8DD0-EA76-4ECC-BBA6-FF6988BBEEA1}">
      <dsp:nvSpPr>
        <dsp:cNvPr id="0" name=""/>
        <dsp:cNvSpPr/>
      </dsp:nvSpPr>
      <dsp:spPr>
        <a:xfrm rot="16200000">
          <a:off x="-843983" y="847348"/>
          <a:ext cx="4932082" cy="3237384"/>
        </a:xfrm>
        <a:prstGeom prst="flowChartManualOperati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kern="1200" dirty="0"/>
            <a:t>Part A</a:t>
          </a:r>
        </a:p>
        <a:p>
          <a:pPr marL="228600" lvl="1" indent="-228600" algn="l" defTabSz="1066800">
            <a:lnSpc>
              <a:spcPct val="90000"/>
            </a:lnSpc>
            <a:spcBef>
              <a:spcPct val="0"/>
            </a:spcBef>
            <a:spcAft>
              <a:spcPct val="15000"/>
            </a:spcAft>
            <a:buChar char="•"/>
          </a:pPr>
          <a:r>
            <a:rPr lang="en-US" sz="2400" kern="1200" dirty="0"/>
            <a:t>Inpatient hospital care</a:t>
          </a:r>
        </a:p>
        <a:p>
          <a:pPr marL="228600" lvl="1" indent="-228600" algn="l" defTabSz="1066800">
            <a:lnSpc>
              <a:spcPct val="90000"/>
            </a:lnSpc>
            <a:spcBef>
              <a:spcPct val="0"/>
            </a:spcBef>
            <a:spcAft>
              <a:spcPct val="15000"/>
            </a:spcAft>
            <a:buChar char="•"/>
          </a:pPr>
          <a:r>
            <a:rPr lang="en-US" sz="2400" kern="1200" dirty="0"/>
            <a:t>Skilled nursing facility (SNF) care </a:t>
          </a:r>
        </a:p>
        <a:p>
          <a:pPr marL="228600" lvl="1" indent="-228600" algn="l" defTabSz="1066800">
            <a:lnSpc>
              <a:spcPct val="90000"/>
            </a:lnSpc>
            <a:spcBef>
              <a:spcPct val="0"/>
            </a:spcBef>
            <a:spcAft>
              <a:spcPct val="15000"/>
            </a:spcAft>
            <a:buChar char="•"/>
          </a:pPr>
          <a:r>
            <a:rPr lang="en-US" sz="2400" kern="1200" dirty="0"/>
            <a:t>Hospice care</a:t>
          </a:r>
        </a:p>
        <a:p>
          <a:pPr marL="228600" lvl="1" indent="-228600" algn="l" defTabSz="1066800">
            <a:lnSpc>
              <a:spcPct val="90000"/>
            </a:lnSpc>
            <a:spcBef>
              <a:spcPct val="0"/>
            </a:spcBef>
            <a:spcAft>
              <a:spcPct val="15000"/>
            </a:spcAft>
            <a:buChar char="•"/>
          </a:pPr>
          <a:r>
            <a:rPr lang="en-US" sz="2400" kern="1200" dirty="0"/>
            <a:t>Some home health care</a:t>
          </a:r>
        </a:p>
      </dsp:txBody>
      <dsp:txXfrm rot="5400000">
        <a:off x="3366" y="986415"/>
        <a:ext cx="3237384" cy="2959250"/>
      </dsp:txXfrm>
    </dsp:sp>
    <dsp:sp modelId="{20CB28E1-AEBA-44EE-9EB1-B767449DB707}">
      <dsp:nvSpPr>
        <dsp:cNvPr id="0" name=""/>
        <dsp:cNvSpPr/>
      </dsp:nvSpPr>
      <dsp:spPr>
        <a:xfrm rot="16200000">
          <a:off x="2636204" y="847348"/>
          <a:ext cx="4932082" cy="3237384"/>
        </a:xfrm>
        <a:prstGeom prst="flowChartManualOperation">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kern="1200" dirty="0"/>
            <a:t>Part B</a:t>
          </a:r>
        </a:p>
        <a:p>
          <a:pPr marL="228600" lvl="1" indent="-228600" algn="l" defTabSz="1066800">
            <a:lnSpc>
              <a:spcPct val="90000"/>
            </a:lnSpc>
            <a:spcBef>
              <a:spcPct val="0"/>
            </a:spcBef>
            <a:spcAft>
              <a:spcPct val="15000"/>
            </a:spcAft>
            <a:buChar char="•"/>
          </a:pPr>
          <a:r>
            <a:rPr lang="en-US" sz="2400" kern="1200" dirty="0"/>
            <a:t>Doctors’ services</a:t>
          </a:r>
        </a:p>
        <a:p>
          <a:pPr marL="228600" lvl="1" indent="-228600" algn="l" defTabSz="1066800">
            <a:lnSpc>
              <a:spcPct val="90000"/>
            </a:lnSpc>
            <a:spcBef>
              <a:spcPct val="0"/>
            </a:spcBef>
            <a:spcAft>
              <a:spcPct val="15000"/>
            </a:spcAft>
            <a:buChar char="•"/>
          </a:pPr>
          <a:r>
            <a:rPr lang="en-US" sz="2400" kern="1200" dirty="0"/>
            <a:t>Outpatient care</a:t>
          </a:r>
        </a:p>
        <a:p>
          <a:pPr marL="228600" lvl="1" indent="-228600" algn="l" defTabSz="1066800">
            <a:lnSpc>
              <a:spcPct val="90000"/>
            </a:lnSpc>
            <a:spcBef>
              <a:spcPct val="0"/>
            </a:spcBef>
            <a:spcAft>
              <a:spcPct val="15000"/>
            </a:spcAft>
            <a:buChar char="•"/>
          </a:pPr>
          <a:r>
            <a:rPr lang="en-US" sz="2400" kern="1200" dirty="0"/>
            <a:t>Certain home-health services</a:t>
          </a:r>
        </a:p>
        <a:p>
          <a:pPr marL="228600" lvl="1" indent="-228600" algn="l" defTabSz="1066800">
            <a:lnSpc>
              <a:spcPct val="90000"/>
            </a:lnSpc>
            <a:spcBef>
              <a:spcPct val="0"/>
            </a:spcBef>
            <a:spcAft>
              <a:spcPct val="15000"/>
            </a:spcAft>
            <a:buChar char="•"/>
          </a:pPr>
          <a:r>
            <a:rPr lang="en-US" sz="2400" kern="1200" dirty="0"/>
            <a:t>Durable medical equipment</a:t>
          </a:r>
        </a:p>
        <a:p>
          <a:pPr marL="228600" lvl="1" indent="-228600" algn="l" defTabSz="1066800">
            <a:lnSpc>
              <a:spcPct val="90000"/>
            </a:lnSpc>
            <a:spcBef>
              <a:spcPct val="0"/>
            </a:spcBef>
            <a:spcAft>
              <a:spcPct val="15000"/>
            </a:spcAft>
            <a:buChar char="•"/>
          </a:pPr>
          <a:r>
            <a:rPr lang="en-US" sz="2400" kern="1200" dirty="0"/>
            <a:t>Some preventive care</a:t>
          </a:r>
        </a:p>
      </dsp:txBody>
      <dsp:txXfrm rot="5400000">
        <a:off x="3483553" y="986415"/>
        <a:ext cx="3237384" cy="2959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F10DE-EB33-481F-8E8D-CFF3F23021A8}">
      <dsp:nvSpPr>
        <dsp:cNvPr id="0" name=""/>
        <dsp:cNvSpPr/>
      </dsp:nvSpPr>
      <dsp:spPr>
        <a:xfrm>
          <a:off x="2704056" y="1008246"/>
          <a:ext cx="2511770" cy="2511770"/>
        </a:xfrm>
        <a:prstGeom prst="ellipse">
          <a:avLst/>
        </a:prstGeom>
        <a:solidFill>
          <a:schemeClr val="accent2">
            <a:alpha val="91000"/>
          </a:schemeClr>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Your share of the cost</a:t>
          </a:r>
        </a:p>
      </dsp:txBody>
      <dsp:txXfrm>
        <a:off x="3071896" y="1376086"/>
        <a:ext cx="1776090" cy="1776090"/>
      </dsp:txXfrm>
    </dsp:sp>
    <dsp:sp modelId="{72CA0D37-328D-4CA5-95B3-706BC9826CDB}">
      <dsp:nvSpPr>
        <dsp:cNvPr id="0" name=""/>
        <dsp:cNvSpPr/>
      </dsp:nvSpPr>
      <dsp:spPr>
        <a:xfrm>
          <a:off x="2827334" y="-215174"/>
          <a:ext cx="2265215" cy="1687131"/>
        </a:xfrm>
        <a:prstGeom prst="ellipse">
          <a:avLst/>
        </a:prstGeom>
        <a:solidFill>
          <a:schemeClr val="accent3">
            <a:alpha val="50000"/>
            <a:hueOff val="0"/>
            <a:satOff val="0"/>
            <a:lumOff val="0"/>
            <a:alphaOff val="0"/>
          </a:schemeClr>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Deductibles</a:t>
          </a:r>
        </a:p>
      </dsp:txBody>
      <dsp:txXfrm>
        <a:off x="3159067" y="31901"/>
        <a:ext cx="1601749" cy="1192981"/>
      </dsp:txXfrm>
    </dsp:sp>
    <dsp:sp modelId="{D8C44B69-ACA4-43E7-93CB-1AE2F2AED272}">
      <dsp:nvSpPr>
        <dsp:cNvPr id="0" name=""/>
        <dsp:cNvSpPr/>
      </dsp:nvSpPr>
      <dsp:spPr>
        <a:xfrm>
          <a:off x="4777882" y="1420565"/>
          <a:ext cx="2009529" cy="1687131"/>
        </a:xfrm>
        <a:prstGeom prst="ellipse">
          <a:avLst/>
        </a:prstGeom>
        <a:solidFill>
          <a:schemeClr val="accent4">
            <a:alpha val="50000"/>
            <a:hueOff val="0"/>
            <a:satOff val="0"/>
            <a:lumOff val="0"/>
            <a:alphaOff val="0"/>
          </a:schemeClr>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Co-payments</a:t>
          </a:r>
        </a:p>
      </dsp:txBody>
      <dsp:txXfrm>
        <a:off x="5072171" y="1667640"/>
        <a:ext cx="1420951" cy="1192981"/>
      </dsp:txXfrm>
    </dsp:sp>
    <dsp:sp modelId="{90BB75E9-8E68-444A-B75A-A2618008291C}">
      <dsp:nvSpPr>
        <dsp:cNvPr id="0" name=""/>
        <dsp:cNvSpPr/>
      </dsp:nvSpPr>
      <dsp:spPr>
        <a:xfrm>
          <a:off x="2806549" y="3056306"/>
          <a:ext cx="2306785" cy="1687131"/>
        </a:xfrm>
        <a:prstGeom prst="ellipse">
          <a:avLst/>
        </a:prstGeom>
        <a:solidFill>
          <a:schemeClr val="accent5">
            <a:alpha val="50000"/>
            <a:hueOff val="0"/>
            <a:satOff val="0"/>
            <a:lumOff val="0"/>
            <a:alphaOff val="0"/>
          </a:schemeClr>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Co-insurance</a:t>
          </a:r>
        </a:p>
      </dsp:txBody>
      <dsp:txXfrm>
        <a:off x="3144370" y="3303381"/>
        <a:ext cx="1631143" cy="1192981"/>
      </dsp:txXfrm>
    </dsp:sp>
    <dsp:sp modelId="{E5D2948E-FE76-453E-9F7F-0E67EA9ACCC5}">
      <dsp:nvSpPr>
        <dsp:cNvPr id="0" name=""/>
        <dsp:cNvSpPr/>
      </dsp:nvSpPr>
      <dsp:spPr>
        <a:xfrm>
          <a:off x="1090923" y="1420565"/>
          <a:ext cx="2009529" cy="1687131"/>
        </a:xfrm>
        <a:prstGeom prst="ellipse">
          <a:avLst/>
        </a:prstGeom>
        <a:solidFill>
          <a:schemeClr val="accent6">
            <a:alpha val="50000"/>
            <a:hueOff val="0"/>
            <a:satOff val="0"/>
            <a:lumOff val="0"/>
            <a:alphaOff val="0"/>
          </a:schemeClr>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Exclusions</a:t>
          </a:r>
        </a:p>
      </dsp:txBody>
      <dsp:txXfrm>
        <a:off x="1385212" y="1667640"/>
        <a:ext cx="1420951" cy="11929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15226" y="8800300"/>
            <a:ext cx="5084752" cy="480388"/>
          </a:xfrm>
          <a:prstGeom prst="rect">
            <a:avLst/>
          </a:prstGeom>
        </p:spPr>
        <p:txBody>
          <a:bodyPr vert="horz" lIns="94791" tIns="47396" rIns="94791" bIns="47396" rtlCol="0" anchor="ctr"/>
          <a:lstStyle>
            <a:lvl1pPr algn="l">
              <a:defRPr sz="1200"/>
            </a:lvl1pPr>
          </a:lstStyle>
          <a:p>
            <a:pPr algn="ctr"/>
            <a:r>
              <a:rPr lang="en-US" b="1" dirty="0"/>
              <a:t>For broker/dealer use only. Not for use with the public.</a:t>
            </a:r>
          </a:p>
        </p:txBody>
      </p:sp>
      <p:sp>
        <p:nvSpPr>
          <p:cNvPr id="5" name="Slide Number Placeholder 4"/>
          <p:cNvSpPr>
            <a:spLocks noGrp="1"/>
          </p:cNvSpPr>
          <p:nvPr>
            <p:ph type="sldNum" sz="quarter" idx="3"/>
          </p:nvPr>
        </p:nvSpPr>
        <p:spPr>
          <a:xfrm>
            <a:off x="2072314" y="9120813"/>
            <a:ext cx="3170583" cy="480388"/>
          </a:xfrm>
          <a:prstGeom prst="rect">
            <a:avLst/>
          </a:prstGeom>
        </p:spPr>
        <p:txBody>
          <a:bodyPr vert="horz" lIns="94791" tIns="47396" rIns="94791" bIns="47396" rtlCol="0" anchor="ctr"/>
          <a:lstStyle>
            <a:lvl1pPr algn="r">
              <a:defRPr sz="1200"/>
            </a:lvl1pPr>
          </a:lstStyle>
          <a:p>
            <a:pPr algn="ctr"/>
            <a:fld id="{E8971AD2-5F4E-459A-B9E6-25C934532EA0}" type="slidenum">
              <a:rPr lang="en-US" b="1" smtClean="0"/>
              <a:pPr algn="ctr"/>
              <a:t>‹#›</a:t>
            </a:fld>
            <a:endParaRPr lang="en-US" b="1"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3038" y="212725"/>
            <a:ext cx="4429125" cy="3322638"/>
          </a:xfrm>
          <a:prstGeom prst="rect">
            <a:avLst/>
          </a:prstGeom>
          <a:noFill/>
          <a:ln w="12700">
            <a:solidFill>
              <a:prstClr val="black"/>
            </a:solidFill>
          </a:ln>
        </p:spPr>
        <p:txBody>
          <a:bodyPr vert="horz" lIns="96592" tIns="48297" rIns="96592" bIns="48297" rtlCol="0" anchor="ctr"/>
          <a:lstStyle/>
          <a:p>
            <a:endParaRPr lang="en-US" dirty="0"/>
          </a:p>
        </p:txBody>
      </p:sp>
      <p:sp>
        <p:nvSpPr>
          <p:cNvPr id="5" name="Notes Placeholder 4"/>
          <p:cNvSpPr>
            <a:spLocks noGrp="1"/>
          </p:cNvSpPr>
          <p:nvPr>
            <p:ph type="body" sz="quarter" idx="3"/>
          </p:nvPr>
        </p:nvSpPr>
        <p:spPr>
          <a:xfrm>
            <a:off x="337045" y="3725839"/>
            <a:ext cx="6641119" cy="5106998"/>
          </a:xfrm>
          <a:prstGeom prst="rect">
            <a:avLst/>
          </a:prstGeom>
        </p:spPr>
        <p:txBody>
          <a:bodyPr vert="horz" lIns="96592" tIns="48297" rIns="96592" bIns="482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31836" y="9119474"/>
            <a:ext cx="995714" cy="480060"/>
          </a:xfrm>
          <a:prstGeom prst="rect">
            <a:avLst/>
          </a:prstGeom>
        </p:spPr>
        <p:txBody>
          <a:bodyPr vert="horz" lIns="96592" tIns="48297" rIns="96592" bIns="48297" rtlCol="0" anchor="ctr"/>
          <a:lstStyle>
            <a:lvl1pPr algn="r">
              <a:defRPr sz="1200" b="1">
                <a:latin typeface="Calibri" pitchFamily="34" charset="0"/>
              </a:defRPr>
            </a:lvl1pPr>
          </a:lstStyle>
          <a:p>
            <a:fld id="{778967DD-A84D-4D49-86D9-234855CD897A}" type="slidenum">
              <a:rPr lang="en-US" smtClean="0"/>
              <a:pPr/>
              <a:t>‹#›</a:t>
            </a:fld>
            <a:endParaRPr lang="en-US" dirty="0"/>
          </a:p>
        </p:txBody>
      </p:sp>
      <p:pic>
        <p:nvPicPr>
          <p:cNvPr id="8" name="Picture 7" descr="PLVert_PMS_012407.png"/>
          <p:cNvPicPr>
            <a:picLocks noChangeAspect="1"/>
          </p:cNvPicPr>
          <p:nvPr/>
        </p:nvPicPr>
        <p:blipFill>
          <a:blip r:embed="rId2"/>
          <a:stretch>
            <a:fillRect/>
          </a:stretch>
        </p:blipFill>
        <p:spPr>
          <a:xfrm>
            <a:off x="252425" y="8894032"/>
            <a:ext cx="1174151" cy="577057"/>
          </a:xfrm>
          <a:prstGeom prst="rect">
            <a:avLst/>
          </a:prstGeom>
        </p:spPr>
      </p:pic>
    </p:spTree>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1pPr>
    <a:lvl2pPr marL="341313" indent="-225425" algn="l" defTabSz="914400" rtl="0" eaLnBrk="1" latinLnBrk="0" hangingPunct="1">
      <a:lnSpc>
        <a:spcPct val="90000"/>
      </a:lnSpc>
      <a:spcBef>
        <a:spcPts val="600"/>
      </a:spcBef>
      <a:buFont typeface="Arial" pitchFamily="34" charset="0"/>
      <a:buChar char="•"/>
      <a:defRPr sz="1200" kern="1200">
        <a:solidFill>
          <a:schemeClr val="tx1"/>
        </a:solidFill>
        <a:latin typeface="Arial Narrow" pitchFamily="34" charset="0"/>
        <a:ea typeface="+mn-ea"/>
        <a:cs typeface="+mn-cs"/>
      </a:defRPr>
    </a:lvl2pPr>
    <a:lvl3pPr marL="688975" indent="-225425" algn="l" defTabSz="914400" rtl="0" eaLnBrk="1" latinLnBrk="0" hangingPunct="1">
      <a:lnSpc>
        <a:spcPct val="90000"/>
      </a:lnSpc>
      <a:spcBef>
        <a:spcPts val="600"/>
      </a:spcBef>
      <a:buFont typeface="Arial Narrow" pitchFamily="34" charset="0"/>
      <a:buChar char="–"/>
      <a:defRPr sz="1200" kern="1200">
        <a:solidFill>
          <a:schemeClr val="tx1"/>
        </a:solidFill>
        <a:latin typeface="Arial Narrow" pitchFamily="34" charset="0"/>
        <a:ea typeface="+mn-ea"/>
        <a:cs typeface="+mn-cs"/>
      </a:defRPr>
    </a:lvl3pPr>
    <a:lvl4pPr marL="13716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4pPr>
    <a:lvl5pPr marL="18288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kff.org/medicare/fact-sheet/an-overview-of-the-medicare-part-d-prescription-drug-benefit/"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kff.org/medicare/issue-brief/a-dozen-facts-about-medicare-advantage-in-2020/" TargetMode="External"/><Relationship Id="rId4" Type="http://schemas.openxmlformats.org/officeDocument/2006/relationships/hyperlink" Target="https://www.medicarefaq.com/faqs/average-cost-of-medicare-supplement-plan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Today, we will be presenting Healthcare in Retirement: The Prescription Is Planning. </a:t>
            </a:r>
            <a:r>
              <a:rPr lang="en-US"/>
              <a:t>The presentation offers a brief and very general overview of the Medicare program for retirees. </a:t>
            </a:r>
          </a:p>
        </p:txBody>
      </p:sp>
      <p:sp>
        <p:nvSpPr>
          <p:cNvPr id="5" name="Slide Number Placeholder 4"/>
          <p:cNvSpPr>
            <a:spLocks noGrp="1"/>
          </p:cNvSpPr>
          <p:nvPr>
            <p:ph type="sldNum" sz="quarter" idx="11"/>
          </p:nvPr>
        </p:nvSpPr>
        <p:spPr/>
        <p:txBody>
          <a:bodyPr/>
          <a:lstStyle/>
          <a:p>
            <a:fld id="{778967DD-A84D-4D49-86D9-234855CD897A}" type="slidenum">
              <a:rPr lang="en-US" smtClean="0"/>
              <a:pPr/>
              <a:t>1</a:t>
            </a:fld>
            <a:endParaRPr lang="en-US" dirty="0"/>
          </a:p>
        </p:txBody>
      </p:sp>
    </p:spTree>
    <p:extLst>
      <p:ext uri="{BB962C8B-B14F-4D97-AF65-F5344CB8AC3E}">
        <p14:creationId xmlns:p14="http://schemas.microsoft.com/office/powerpoint/2010/main" val="358676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sz="1200" b="0" i="0" kern="1200" dirty="0">
                <a:solidFill>
                  <a:schemeClr val="tx1"/>
                </a:solidFill>
                <a:effectLst/>
                <a:latin typeface="Arial Narrow" pitchFamily="34" charset="0"/>
                <a:ea typeface="+mn-ea"/>
                <a:cs typeface="+mn-cs"/>
              </a:rPr>
              <a:t>You can sign up for Part A and/or Part B during the General Enrollment Period between January 1 and March 31 each year if both of these apply:</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You didn't sign up when you were first eligible.</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You aren’t eligible for a Special Enrollment Period.</a:t>
            </a:r>
          </a:p>
          <a:p>
            <a:pPr algn="l"/>
            <a:r>
              <a:rPr lang="en-US" sz="1200" b="0" i="0" kern="1200" dirty="0">
                <a:solidFill>
                  <a:schemeClr val="tx1"/>
                </a:solidFill>
                <a:effectLst/>
                <a:latin typeface="Arial Narrow" pitchFamily="34" charset="0"/>
                <a:ea typeface="+mn-ea"/>
                <a:cs typeface="+mn-cs"/>
              </a:rPr>
              <a:t>Your coverage will start July 1. You may have to pay a higher premium</a:t>
            </a:r>
            <a:r>
              <a:rPr lang="en-US" sz="1200" b="0" i="0" kern="1200" baseline="0" dirty="0">
                <a:solidFill>
                  <a:schemeClr val="tx1"/>
                </a:solidFill>
                <a:effectLst/>
                <a:latin typeface="Arial Narrow" pitchFamily="34" charset="0"/>
                <a:ea typeface="+mn-ea"/>
                <a:cs typeface="+mn-cs"/>
              </a:rPr>
              <a:t> for late enrollment in Part B and/or a higher premium for late enrollment in Part D.</a:t>
            </a:r>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9098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[Read question and answers.]</a:t>
            </a:r>
          </a:p>
          <a:p>
            <a:pPr eaLnBrk="1" hangingPunct="1"/>
            <a:r>
              <a:rPr lang="en-US" dirty="0"/>
              <a:t>The best answer is D, “All</a:t>
            </a:r>
            <a:r>
              <a:rPr lang="en-US" baseline="0" dirty="0"/>
              <a:t> of the above.”</a:t>
            </a:r>
            <a:endParaRPr lang="en-US" dirty="0"/>
          </a:p>
        </p:txBody>
      </p:sp>
      <p:sp>
        <p:nvSpPr>
          <p:cNvPr id="70659"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77F9D5F8-517B-1C44-8D8E-E19EEB223BE1}"/>
              </a:ext>
            </a:extLst>
          </p:cNvPr>
          <p:cNvSpPr>
            <a:spLocks noGrp="1"/>
          </p:cNvSpPr>
          <p:nvPr>
            <p:ph type="sldNum" sz="quarter" idx="5"/>
          </p:nvPr>
        </p:nvSpPr>
        <p:spPr/>
        <p:txBody>
          <a:bodyPr/>
          <a:lstStyle/>
          <a:p>
            <a:fld id="{778967DD-A84D-4D49-86D9-234855CD897A}" type="slidenum">
              <a:rPr lang="en-US" smtClean="0"/>
              <a:pPr/>
              <a:t>11</a:t>
            </a:fld>
            <a:endParaRPr lang="en-US" dirty="0"/>
          </a:p>
        </p:txBody>
      </p:sp>
    </p:spTree>
    <p:extLst>
      <p:ext uri="{BB962C8B-B14F-4D97-AF65-F5344CB8AC3E}">
        <p14:creationId xmlns:p14="http://schemas.microsoft.com/office/powerpoint/2010/main" val="244247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sz="1200" b="0" i="0" kern="1200" dirty="0">
                <a:solidFill>
                  <a:schemeClr val="tx1"/>
                </a:solidFill>
                <a:effectLst/>
                <a:latin typeface="Arial Narrow" pitchFamily="34" charset="0"/>
                <a:ea typeface="+mn-ea"/>
                <a:cs typeface="+mn-cs"/>
              </a:rPr>
              <a:t>When you first enroll in Medicare, and, during certain times of the year, you can choose how you get your Medicare coverage. There are two main ways to get your Medicare coverage – Original</a:t>
            </a:r>
            <a:r>
              <a:rPr lang="en-US" sz="1200" b="0" i="0" kern="1200" baseline="0" dirty="0">
                <a:solidFill>
                  <a:schemeClr val="tx1"/>
                </a:solidFill>
                <a:effectLst/>
                <a:latin typeface="Arial Narrow" pitchFamily="34" charset="0"/>
                <a:ea typeface="+mn-ea"/>
                <a:cs typeface="+mn-cs"/>
              </a:rPr>
              <a:t> Medicare </a:t>
            </a:r>
            <a:r>
              <a:rPr lang="en-US" sz="1200" b="0" i="0" kern="1200" dirty="0">
                <a:solidFill>
                  <a:schemeClr val="tx1"/>
                </a:solidFill>
                <a:effectLst/>
                <a:latin typeface="Arial Narrow" pitchFamily="34" charset="0"/>
                <a:ea typeface="+mn-ea"/>
                <a:cs typeface="+mn-cs"/>
              </a:rPr>
              <a:t>(Part A and Part B) or a Medicare</a:t>
            </a:r>
            <a:r>
              <a:rPr lang="en-US" sz="1200" b="0" i="0" kern="1200" baseline="0" dirty="0">
                <a:solidFill>
                  <a:schemeClr val="tx1"/>
                </a:solidFill>
                <a:effectLst/>
                <a:latin typeface="Arial Narrow" pitchFamily="34" charset="0"/>
                <a:ea typeface="+mn-ea"/>
                <a:cs typeface="+mn-cs"/>
              </a:rPr>
              <a:t> Advantage Plan (also known as Medicare Part C).</a:t>
            </a:r>
            <a:r>
              <a:rPr lang="en-US" sz="1200" b="0" i="0" kern="1200" dirty="0">
                <a:solidFill>
                  <a:schemeClr val="tx1"/>
                </a:solidFill>
                <a:effectLst/>
                <a:latin typeface="Arial Narrow" pitchFamily="34" charset="0"/>
                <a:ea typeface="+mn-ea"/>
                <a:cs typeface="+mn-cs"/>
              </a:rPr>
              <a:t> Some people need to get additional coverage, like Medicare prescription drug coverage or Medicare Supplement Insurance (Medigap). The next several</a:t>
            </a:r>
            <a:r>
              <a:rPr lang="en-US" sz="1200" b="0" i="0" kern="1200" baseline="0" dirty="0">
                <a:solidFill>
                  <a:schemeClr val="tx1"/>
                </a:solidFill>
                <a:effectLst/>
                <a:latin typeface="Arial Narrow" pitchFamily="34" charset="0"/>
                <a:ea typeface="+mn-ea"/>
                <a:cs typeface="+mn-cs"/>
              </a:rPr>
              <a:t> slides will explore these coverage options. </a:t>
            </a:r>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8696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marL="0" marR="0" indent="0" algn="l" defTabSz="914400" rtl="0" eaLnBrk="1" fontAlgn="auto" latinLnBrk="0" hangingPunct="1">
              <a:lnSpc>
                <a:spcPct val="90000"/>
              </a:lnSpc>
              <a:spcBef>
                <a:spcPts val="600"/>
              </a:spcBef>
              <a:spcAft>
                <a:spcPts val="0"/>
              </a:spcAft>
              <a:buClrTx/>
              <a:buSzTx/>
              <a:buFontTx/>
              <a:buNone/>
              <a:tabLst/>
              <a:defRPr/>
            </a:pPr>
            <a:r>
              <a:rPr lang="en-US" dirty="0">
                <a:effectLst/>
              </a:rPr>
              <a:t>Original</a:t>
            </a:r>
            <a:r>
              <a:rPr lang="en-US" baseline="0" dirty="0">
                <a:effectLst/>
              </a:rPr>
              <a:t> Medicare includes Part A (hospital insurance) and Part B (medical insurance). This coverage is provided by Medicare. This</a:t>
            </a:r>
            <a:r>
              <a:rPr lang="en-US" dirty="0">
                <a:effectLst/>
              </a:rPr>
              <a:t> is why it is</a:t>
            </a:r>
            <a:r>
              <a:rPr lang="en-US" baseline="0" dirty="0">
                <a:effectLst/>
              </a:rPr>
              <a:t> </a:t>
            </a:r>
            <a:r>
              <a:rPr lang="en-US" dirty="0">
                <a:effectLst/>
              </a:rPr>
              <a:t>known as the public option.</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8561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sz="1200" b="0" i="0" kern="1200" dirty="0">
                <a:solidFill>
                  <a:schemeClr val="tx1"/>
                </a:solidFill>
                <a:effectLst/>
                <a:latin typeface="Arial Narrow" pitchFamily="34" charset="0"/>
                <a:ea typeface="+mn-ea"/>
                <a:cs typeface="+mn-cs"/>
              </a:rPr>
              <a:t>In</a:t>
            </a:r>
            <a:r>
              <a:rPr lang="en-US" sz="1200" b="0" i="0" kern="1200" baseline="0" dirty="0">
                <a:solidFill>
                  <a:schemeClr val="tx1"/>
                </a:solidFill>
                <a:effectLst/>
                <a:latin typeface="Arial Narrow" pitchFamily="34" charset="0"/>
                <a:ea typeface="+mn-ea"/>
                <a:cs typeface="+mn-cs"/>
              </a:rPr>
              <a:t> general, Part A covers the following series:</a:t>
            </a:r>
          </a:p>
          <a:p>
            <a:pPr marL="171450" indent="-171450" algn="l">
              <a:buFont typeface="Arial" panose="020B0604020202020204" pitchFamily="34" charset="0"/>
              <a:buChar char="•"/>
            </a:pPr>
            <a:r>
              <a:rPr lang="en-US" sz="1200" b="0" i="0" kern="1200" baseline="0" dirty="0">
                <a:solidFill>
                  <a:schemeClr val="tx1"/>
                </a:solidFill>
                <a:effectLst/>
                <a:latin typeface="Arial Narrow" pitchFamily="34" charset="0"/>
                <a:ea typeface="+mn-ea"/>
                <a:cs typeface="+mn-cs"/>
              </a:rPr>
              <a:t>Inpatient care in a hospital,</a:t>
            </a:r>
          </a:p>
          <a:p>
            <a:pPr marL="171450" indent="-171450" algn="l">
              <a:buFont typeface="Arial" panose="020B0604020202020204" pitchFamily="34" charset="0"/>
              <a:buChar char="•"/>
            </a:pPr>
            <a:r>
              <a:rPr lang="en-US" sz="1200" b="0" i="0" kern="1200" baseline="0" dirty="0">
                <a:solidFill>
                  <a:schemeClr val="tx1"/>
                </a:solidFill>
                <a:effectLst/>
                <a:latin typeface="Arial Narrow" pitchFamily="34" charset="0"/>
                <a:ea typeface="+mn-ea"/>
                <a:cs typeface="+mn-cs"/>
              </a:rPr>
              <a:t>Skilled nursing facility (SNF) care.</a:t>
            </a:r>
          </a:p>
          <a:p>
            <a:pPr marL="171450" indent="-171450" algn="l">
              <a:buFont typeface="Arial" panose="020B0604020202020204" pitchFamily="34" charset="0"/>
              <a:buChar char="•"/>
            </a:pPr>
            <a:r>
              <a:rPr lang="en-US" sz="1200" b="0" i="0" kern="1200" baseline="0" dirty="0">
                <a:solidFill>
                  <a:schemeClr val="tx1"/>
                </a:solidFill>
                <a:effectLst/>
                <a:latin typeface="Arial Narrow" pitchFamily="34" charset="0"/>
                <a:ea typeface="+mn-ea"/>
                <a:cs typeface="+mn-cs"/>
              </a:rPr>
              <a:t>Hospice care.</a:t>
            </a:r>
          </a:p>
          <a:p>
            <a:pPr marL="171450" indent="-171450" algn="l">
              <a:buFont typeface="Arial" panose="020B0604020202020204" pitchFamily="34" charset="0"/>
              <a:buChar char="•"/>
            </a:pPr>
            <a:r>
              <a:rPr lang="en-US" sz="1200" b="0" i="0" kern="1200" baseline="0" dirty="0">
                <a:solidFill>
                  <a:schemeClr val="tx1"/>
                </a:solidFill>
                <a:effectLst/>
                <a:latin typeface="Arial Narrow" pitchFamily="34" charset="0"/>
                <a:ea typeface="+mn-ea"/>
                <a:cs typeface="+mn-cs"/>
              </a:rPr>
              <a:t>Some home-health care.  </a:t>
            </a:r>
          </a:p>
          <a:p>
            <a:pPr marL="0" indent="0" algn="l">
              <a:buFont typeface="Arial" panose="020B0604020202020204" pitchFamily="34" charset="0"/>
              <a:buNone/>
            </a:pPr>
            <a:r>
              <a:rPr lang="en-US" sz="1200" b="0" i="0" kern="1200" baseline="0" dirty="0">
                <a:solidFill>
                  <a:schemeClr val="tx1"/>
                </a:solidFill>
                <a:effectLst/>
                <a:latin typeface="Arial Narrow" pitchFamily="34" charset="0"/>
                <a:ea typeface="+mn-ea"/>
                <a:cs typeface="+mn-cs"/>
              </a:rPr>
              <a:t>Part B covers two types of services:</a:t>
            </a:r>
          </a:p>
          <a:p>
            <a:pPr marL="228600" indent="-228600" algn="l">
              <a:buFont typeface="+mj-lt"/>
              <a:buAutoNum type="arabicPeriod"/>
            </a:pPr>
            <a:r>
              <a:rPr lang="en-US" sz="1200" b="0" i="0" kern="1200" baseline="0" dirty="0">
                <a:solidFill>
                  <a:schemeClr val="tx1"/>
                </a:solidFill>
                <a:effectLst/>
                <a:latin typeface="Arial Narrow" pitchFamily="34" charset="0"/>
                <a:ea typeface="+mn-ea"/>
                <a:cs typeface="+mn-cs"/>
              </a:rPr>
              <a:t>Medically necessary services (doctor services and supplies that are needed to d</a:t>
            </a:r>
            <a:r>
              <a:rPr lang="en-US" sz="1200" b="0" i="0" kern="1200" dirty="0">
                <a:solidFill>
                  <a:schemeClr val="tx1"/>
                </a:solidFill>
                <a:effectLst/>
                <a:latin typeface="Arial Narrow" pitchFamily="34" charset="0"/>
                <a:ea typeface="+mn-ea"/>
                <a:cs typeface="+mn-cs"/>
              </a:rPr>
              <a:t>iagnose or treat your medical condition and that meet accepted standards of medical practice).</a:t>
            </a:r>
            <a:endParaRPr lang="en-US" sz="1200" b="0" i="0" kern="1200" baseline="0" dirty="0">
              <a:solidFill>
                <a:schemeClr val="tx1"/>
              </a:solidFill>
              <a:effectLst/>
              <a:latin typeface="Arial Narrow" pitchFamily="34" charset="0"/>
              <a:ea typeface="+mn-ea"/>
              <a:cs typeface="+mn-cs"/>
            </a:endParaRPr>
          </a:p>
          <a:p>
            <a:pPr marL="228600" indent="-228600" algn="l">
              <a:buFont typeface="+mj-lt"/>
              <a:buAutoNum type="arabicPeriod"/>
            </a:pPr>
            <a:r>
              <a:rPr lang="en-US" sz="1200" b="0" i="0" kern="1200" baseline="0" dirty="0">
                <a:solidFill>
                  <a:schemeClr val="tx1"/>
                </a:solidFill>
                <a:effectLst/>
                <a:latin typeface="Arial Narrow" pitchFamily="34" charset="0"/>
                <a:ea typeface="+mn-ea"/>
                <a:cs typeface="+mn-cs"/>
              </a:rPr>
              <a:t>Preventive services (h</a:t>
            </a:r>
            <a:r>
              <a:rPr lang="en-US" sz="1200" b="0" i="0" kern="1200" dirty="0">
                <a:solidFill>
                  <a:schemeClr val="tx1"/>
                </a:solidFill>
                <a:effectLst/>
                <a:latin typeface="Arial Narrow" pitchFamily="34" charset="0"/>
                <a:ea typeface="+mn-ea"/>
                <a:cs typeface="+mn-cs"/>
              </a:rPr>
              <a:t>ealthcare to prevent illness (like the flu) or detect it at an early stage when treatment is most likely to work best).</a:t>
            </a:r>
          </a:p>
          <a:p>
            <a:pPr marL="0" indent="0" algn="l">
              <a:buFont typeface="Arial" panose="020B0604020202020204" pitchFamily="34" charset="0"/>
              <a:buNone/>
            </a:pPr>
            <a:endParaRPr lang="en-US" sz="1200" b="0" i="0" kern="1200" baseline="0" dirty="0">
              <a:solidFill>
                <a:schemeClr val="tx1"/>
              </a:solidFill>
              <a:effectLst/>
              <a:latin typeface="Arial Narrow" pitchFamily="34" charset="0"/>
              <a:ea typeface="+mn-ea"/>
              <a:cs typeface="+mn-cs"/>
            </a:endParaRP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1775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sz="1200" b="0" i="0" kern="1200" dirty="0">
                <a:solidFill>
                  <a:schemeClr val="tx1"/>
                </a:solidFill>
                <a:effectLst/>
                <a:latin typeface="Arial Narrow" pitchFamily="34" charset="0"/>
                <a:ea typeface="+mn-ea"/>
                <a:cs typeface="+mn-cs"/>
              </a:rPr>
              <a:t>Medicare</a:t>
            </a:r>
            <a:r>
              <a:rPr lang="en-US" sz="1200" b="0" i="0" kern="1200" baseline="0" dirty="0">
                <a:solidFill>
                  <a:schemeClr val="tx1"/>
                </a:solidFill>
                <a:effectLst/>
                <a:latin typeface="Arial Narrow" pitchFamily="34" charset="0"/>
                <a:ea typeface="+mn-ea"/>
                <a:cs typeface="+mn-cs"/>
              </a:rPr>
              <a:t> has a</a:t>
            </a:r>
            <a:r>
              <a:rPr lang="en-US" sz="1200" b="0" i="0" kern="1200" dirty="0">
                <a:solidFill>
                  <a:schemeClr val="tx1"/>
                </a:solidFill>
                <a:effectLst/>
                <a:latin typeface="Arial Narrow" pitchFamily="34" charset="0"/>
                <a:ea typeface="+mn-ea"/>
                <a:cs typeface="+mn-cs"/>
              </a:rPr>
              <a:t> free “What’s covered” app.</a:t>
            </a:r>
            <a:r>
              <a:rPr lang="en-US" sz="1200" b="0" i="0" kern="1200" baseline="0" dirty="0">
                <a:solidFill>
                  <a:schemeClr val="tx1"/>
                </a:solidFill>
                <a:effectLst/>
                <a:latin typeface="Arial Narrow" pitchFamily="34" charset="0"/>
                <a:ea typeface="+mn-ea"/>
                <a:cs typeface="+mn-cs"/>
              </a:rPr>
              <a:t> </a:t>
            </a:r>
            <a:r>
              <a:rPr lang="en-US" sz="1200" b="0" i="0" kern="1200" dirty="0">
                <a:solidFill>
                  <a:schemeClr val="tx1"/>
                </a:solidFill>
                <a:effectLst/>
                <a:latin typeface="Arial Narrow" pitchFamily="34" charset="0"/>
                <a:ea typeface="+mn-ea"/>
                <a:cs typeface="+mn-cs"/>
              </a:rPr>
              <a:t>“What’s Covered” is available on both the App Store and Google Play. Search for “What’s Covered” or “Medicare,” and download the app to your phone. The app delivers general cost, coverage, and eligibility details for items and services covered by Medicare Part A and Part B. You also can get a list of covered preventive services.</a:t>
            </a:r>
          </a:p>
          <a:p>
            <a:pPr algn="l"/>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4974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r>
              <a:rPr lang="en-US" sz="1200" b="0" i="0" kern="1200" dirty="0">
                <a:solidFill>
                  <a:schemeClr val="tx1"/>
                </a:solidFill>
                <a:effectLst/>
                <a:latin typeface="Arial Narrow" pitchFamily="34" charset="0"/>
                <a:ea typeface="+mn-ea"/>
                <a:cs typeface="+mn-cs"/>
              </a:rPr>
              <a:t>Generally, you pay a deductible,</a:t>
            </a:r>
            <a:r>
              <a:rPr lang="en-US" sz="1200" b="0" i="0" kern="1200" baseline="0" dirty="0">
                <a:solidFill>
                  <a:schemeClr val="tx1"/>
                </a:solidFill>
                <a:effectLst/>
                <a:latin typeface="Arial Narrow" pitchFamily="34" charset="0"/>
                <a:ea typeface="+mn-ea"/>
                <a:cs typeface="+mn-cs"/>
              </a:rPr>
              <a:t> copayment, or co-insurance for </a:t>
            </a:r>
            <a:r>
              <a:rPr lang="en-US" sz="1200" b="0" i="0" kern="1200" dirty="0">
                <a:solidFill>
                  <a:schemeClr val="tx1"/>
                </a:solidFill>
                <a:effectLst/>
                <a:latin typeface="Arial Narrow" pitchFamily="34" charset="0"/>
                <a:ea typeface="+mn-ea"/>
                <a:cs typeface="+mn-cs"/>
              </a:rPr>
              <a:t>your Part A and Part B services. And there are</a:t>
            </a:r>
            <a:r>
              <a:rPr lang="en-US" sz="1200" b="0" i="0" kern="1200" baseline="0" dirty="0">
                <a:solidFill>
                  <a:schemeClr val="tx1"/>
                </a:solidFill>
                <a:effectLst/>
                <a:latin typeface="Arial Narrow" pitchFamily="34" charset="0"/>
                <a:ea typeface="+mn-ea"/>
                <a:cs typeface="+mn-cs"/>
              </a:rPr>
              <a:t> many items that Original Medicare doesn’t cover, known as exclusions. </a:t>
            </a:r>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27760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r>
              <a:rPr lang="en-US" sz="1200" b="0" i="0" kern="1200" dirty="0">
                <a:solidFill>
                  <a:schemeClr val="tx1"/>
                </a:solidFill>
                <a:effectLst/>
                <a:latin typeface="Arial Narrow" pitchFamily="34" charset="0"/>
                <a:ea typeface="+mn-ea"/>
                <a:cs typeface="+mn-cs"/>
              </a:rPr>
              <a:t>As indicated, Original</a:t>
            </a:r>
            <a:r>
              <a:rPr lang="en-US" sz="1200" b="0" i="0" kern="1200" baseline="0" dirty="0">
                <a:solidFill>
                  <a:schemeClr val="tx1"/>
                </a:solidFill>
                <a:effectLst/>
                <a:latin typeface="Arial Narrow" pitchFamily="34" charset="0"/>
                <a:ea typeface="+mn-ea"/>
                <a:cs typeface="+mn-cs"/>
              </a:rPr>
              <a:t> </a:t>
            </a:r>
            <a:r>
              <a:rPr lang="en-US" sz="1200" b="0" i="0" kern="1200" dirty="0">
                <a:solidFill>
                  <a:schemeClr val="tx1"/>
                </a:solidFill>
                <a:effectLst/>
                <a:latin typeface="Arial Narrow" pitchFamily="34" charset="0"/>
                <a:ea typeface="+mn-ea"/>
                <a:cs typeface="+mn-cs"/>
              </a:rPr>
              <a:t>Medicare doesn't cover everything. Some of the items and services it doesn't cover include:</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Long-term care (also called custodial care).</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Most dental care.</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Eye exams related to prescribing glasses.</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Dentures.</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Hearing aids and exams for fitting them.</a:t>
            </a:r>
          </a:p>
          <a:p>
            <a:pPr marL="171450" indent="-171450">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Care</a:t>
            </a:r>
            <a:r>
              <a:rPr lang="en-US" sz="1200" b="0" i="0" kern="1200" baseline="0" dirty="0">
                <a:solidFill>
                  <a:schemeClr val="tx1"/>
                </a:solidFill>
                <a:effectLst/>
                <a:latin typeface="Arial Narrow" pitchFamily="34" charset="0"/>
                <a:ea typeface="+mn-ea"/>
                <a:cs typeface="+mn-cs"/>
              </a:rPr>
              <a:t> while you’re traveling outside the U.S. (except in rare circumstances).</a:t>
            </a:r>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9400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We’ve listed some of the bigger costs you pay with Original Medicare. For instance,</a:t>
            </a:r>
            <a:r>
              <a:rPr lang="en-US" baseline="0" dirty="0"/>
              <a:t> under Part A, you pay a </a:t>
            </a:r>
            <a:r>
              <a:rPr lang="en-US" sz="1200" b="0" i="0" kern="1200" dirty="0">
                <a:solidFill>
                  <a:schemeClr val="tx1"/>
                </a:solidFill>
                <a:effectLst/>
                <a:latin typeface="Arial Narrow" pitchFamily="34" charset="0"/>
                <a:ea typeface="+mn-ea"/>
                <a:cs typeface="+mn-cs"/>
              </a:rPr>
              <a:t>$1,408 deductible</a:t>
            </a:r>
            <a:r>
              <a:rPr lang="en-US" sz="1200" b="0" i="0" kern="1200" baseline="0" dirty="0">
                <a:solidFill>
                  <a:schemeClr val="tx1"/>
                </a:solidFill>
                <a:effectLst/>
                <a:latin typeface="Arial Narrow" pitchFamily="34" charset="0"/>
                <a:ea typeface="+mn-ea"/>
                <a:cs typeface="+mn-cs"/>
              </a:rPr>
              <a:t> (2020) for inpatient hospital care for each benefit period. A benefit period begins the first day you’re admitted as an inpatient in a hospital or skilled nursing facility and ends when you haven’t gotten any inpatient hospital care or skilled care in a skilled nursing facility for 60 days in a row. After meeting your Part B deductible for the year,</a:t>
            </a:r>
            <a:r>
              <a:rPr lang="en-US" sz="1200" b="0" i="0" kern="1200" dirty="0">
                <a:solidFill>
                  <a:schemeClr val="tx1"/>
                </a:solidFill>
                <a:effectLst/>
                <a:latin typeface="Arial Narrow" pitchFamily="34" charset="0"/>
                <a:ea typeface="+mn-ea"/>
                <a:cs typeface="+mn-cs"/>
              </a:rPr>
              <a:t> </a:t>
            </a:r>
            <a:r>
              <a:rPr lang="en-US" dirty="0"/>
              <a:t> you typically pay 20% of the Medicare-approved amount for the following series:</a:t>
            </a:r>
          </a:p>
          <a:p>
            <a:pPr marL="171450" indent="-171450" algn="l">
              <a:buFont typeface="Arial" panose="020B0604020202020204" pitchFamily="34" charset="0"/>
              <a:buChar char="•"/>
            </a:pPr>
            <a:r>
              <a:rPr lang="en-US" dirty="0"/>
              <a:t>Most doctor services (including most doctor services while you're a hospital inpatient).</a:t>
            </a:r>
          </a:p>
          <a:p>
            <a:pPr marL="171450" indent="-171450" algn="l">
              <a:buFont typeface="Arial" panose="020B0604020202020204" pitchFamily="34" charset="0"/>
              <a:buChar char="•"/>
            </a:pPr>
            <a:r>
              <a:rPr lang="en-US" dirty="0"/>
              <a:t>Outpatient therapy.</a:t>
            </a:r>
          </a:p>
          <a:p>
            <a:pPr marL="171450" indent="-171450" algn="l">
              <a:buFont typeface="Arial" panose="020B0604020202020204" pitchFamily="34" charset="0"/>
              <a:buChar char="•"/>
            </a:pPr>
            <a:r>
              <a:rPr lang="en-US" dirty="0"/>
              <a:t>Durable medical equipment.</a:t>
            </a:r>
          </a:p>
          <a:p>
            <a:pPr algn="l"/>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4596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As just indicated, </a:t>
            </a:r>
            <a:r>
              <a:rPr lang="en-US" sz="1200" b="0" i="0" kern="1200" dirty="0">
                <a:solidFill>
                  <a:schemeClr val="tx1"/>
                </a:solidFill>
                <a:effectLst/>
                <a:latin typeface="Arial Narrow" pitchFamily="34" charset="0"/>
                <a:ea typeface="+mn-ea"/>
                <a:cs typeface="+mn-cs"/>
              </a:rPr>
              <a:t>Original Medicare does not pay all the costs for covered healthcare services and supplies. A Medigap policy can help pay some of the remaining healthcare costs, such as:</a:t>
            </a:r>
          </a:p>
          <a:p>
            <a:pPr marL="171450" indent="-171450" algn="l">
              <a:buFont typeface="Arial" panose="020B0604020202020204" pitchFamily="34" charset="0"/>
              <a:buChar char="•"/>
            </a:pPr>
            <a:r>
              <a:rPr lang="en-US" dirty="0"/>
              <a:t>Deductibles.</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Co-payments.</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Co-insurance.</a:t>
            </a:r>
          </a:p>
          <a:p>
            <a:pPr algn="l"/>
            <a:r>
              <a:rPr lang="en-US" dirty="0"/>
              <a:t>Some Medigap policies also cover services that Original Medicare doesn't cover, such</a:t>
            </a:r>
            <a:r>
              <a:rPr lang="en-US" baseline="0" dirty="0"/>
              <a:t> as</a:t>
            </a:r>
            <a:r>
              <a:rPr lang="en-US" dirty="0"/>
              <a:t> medical care when you travel outside the U.S. </a:t>
            </a:r>
          </a:p>
          <a:p>
            <a:pPr algn="l"/>
            <a:r>
              <a:rPr lang="en-US" dirty="0"/>
              <a:t>If you have Original Medicare and you buy a Medigap policy, here's what happens:</a:t>
            </a:r>
          </a:p>
          <a:p>
            <a:pPr marL="171450" indent="-171450" algn="l">
              <a:buFont typeface="Arial" panose="020B0604020202020204" pitchFamily="34" charset="0"/>
              <a:buChar char="•"/>
            </a:pPr>
            <a:r>
              <a:rPr lang="en-US" dirty="0"/>
              <a:t>Medicare will pay its share of the Medicare-approved amount for covered healthcare costs.</a:t>
            </a:r>
          </a:p>
          <a:p>
            <a:pPr marL="171450" indent="-171450" algn="l">
              <a:buFont typeface="Arial" panose="020B0604020202020204" pitchFamily="34" charset="0"/>
              <a:buChar char="•"/>
            </a:pPr>
            <a:r>
              <a:rPr lang="en-US" dirty="0"/>
              <a:t>Then, your Medigap policy pays its share.</a:t>
            </a:r>
          </a:p>
          <a:p>
            <a:pPr algn="l"/>
            <a:r>
              <a:rPr lang="en-US" dirty="0"/>
              <a:t>Medigap is sold by private insurance companies. The policies are standardized and identified in most states by letters. All policies offer the same basic benefits but some offer additional benefits, so you can choose which one meets your needs. In Massachusetts, Minnesota, and Wisconsin, Medigap policies are standardized in a different way.</a:t>
            </a:r>
          </a:p>
          <a:p>
            <a:pPr algn="l"/>
            <a:r>
              <a:rPr lang="en-US" dirty="0"/>
              <a:t>As of January 1, 2020, Medigap plans sold to new people with Medicare aren't allowed to cover the Part B deductible. Because of this, Plans C and F are not available to people new to Medicare starting on January 1, 2020. If you already have either of these two plans (or the high-deductible version of Plan F), you’ll be able to keep your plan. If you were eligible for Medicare before January 1, 2020, but not yet enrolled, you may be able to buy one of these plans.</a:t>
            </a:r>
            <a:endParaRPr lang="en-US" sz="1200" b="0" i="0" kern="1200" dirty="0">
              <a:solidFill>
                <a:schemeClr val="tx1"/>
              </a:solidFill>
              <a:effectLst/>
              <a:latin typeface="Arial Narrow" pitchFamily="34" charset="0"/>
              <a:ea typeface="+mn-ea"/>
              <a:cs typeface="+mn-cs"/>
            </a:endParaRPr>
          </a:p>
          <a:p>
            <a:pPr algn="l"/>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6482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76580-D182-6842-8682-9677EB1DA713}" type="slidenum">
              <a:rPr lang="en-US" smtClean="0"/>
              <a:t>2</a:t>
            </a:fld>
            <a:endParaRPr lang="en-US" dirty="0"/>
          </a:p>
        </p:txBody>
      </p:sp>
    </p:spTree>
    <p:extLst>
      <p:ext uri="{BB962C8B-B14F-4D97-AF65-F5344CB8AC3E}">
        <p14:creationId xmlns:p14="http://schemas.microsoft.com/office/powerpoint/2010/main" val="394171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sz="1200" b="0" i="0" kern="1200" dirty="0">
                <a:solidFill>
                  <a:schemeClr val="tx1"/>
                </a:solidFill>
                <a:effectLst/>
                <a:latin typeface="Arial Narrow" pitchFamily="34" charset="0"/>
                <a:ea typeface="+mn-ea"/>
                <a:cs typeface="+mn-cs"/>
              </a:rPr>
              <a:t>The best time to buy a Medigap policy is during your six-month Medigap Open Enrollment Period. You generally will get better prices and more choices among policies. During that time, you can buy any Medigap policy sold in your state, even if you have health problems. This period automatically starts the month you're 65 and enrolled in Medicare Part B, and it can't be changed or repeated. After this enrollment period, depending</a:t>
            </a:r>
            <a:r>
              <a:rPr lang="en-US" sz="1200" b="0" i="0" kern="1200" baseline="0" dirty="0">
                <a:solidFill>
                  <a:schemeClr val="tx1"/>
                </a:solidFill>
                <a:effectLst/>
                <a:latin typeface="Arial Narrow" pitchFamily="34" charset="0"/>
                <a:ea typeface="+mn-ea"/>
                <a:cs typeface="+mn-cs"/>
              </a:rPr>
              <a:t> on your state rules, </a:t>
            </a:r>
            <a:r>
              <a:rPr lang="en-US" sz="1200" b="0" i="0" kern="1200" dirty="0">
                <a:solidFill>
                  <a:schemeClr val="tx1"/>
                </a:solidFill>
                <a:effectLst/>
                <a:latin typeface="Arial Narrow" pitchFamily="34" charset="0"/>
                <a:ea typeface="+mn-ea"/>
                <a:cs typeface="+mn-cs"/>
              </a:rPr>
              <a:t>you may not be able to buy a Medigap policy. If you're able to buy one, it may cost more due to past or present health problems.</a:t>
            </a:r>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6811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sz="1200" b="0" i="0" kern="1200" dirty="0">
                <a:solidFill>
                  <a:schemeClr val="tx1"/>
                </a:solidFill>
                <a:effectLst/>
                <a:latin typeface="Arial Narrow" pitchFamily="34" charset="0"/>
                <a:ea typeface="+mn-ea"/>
                <a:cs typeface="+mn-cs"/>
              </a:rPr>
              <a:t>Medicare prescription drug coverage is</a:t>
            </a:r>
            <a:r>
              <a:rPr lang="en-US" sz="1200" b="0" i="0" kern="1200" baseline="0" dirty="0">
                <a:solidFill>
                  <a:schemeClr val="tx1"/>
                </a:solidFill>
                <a:effectLst/>
                <a:latin typeface="Arial Narrow" pitchFamily="34" charset="0"/>
                <a:ea typeface="+mn-ea"/>
                <a:cs typeface="+mn-cs"/>
              </a:rPr>
              <a:t> an optional benefit </a:t>
            </a:r>
            <a:r>
              <a:rPr lang="en-US" sz="1200" b="0" i="0" kern="1200" dirty="0">
                <a:solidFill>
                  <a:schemeClr val="tx1"/>
                </a:solidFill>
                <a:effectLst/>
                <a:latin typeface="Arial Narrow" pitchFamily="34" charset="0"/>
                <a:ea typeface="+mn-ea"/>
                <a:cs typeface="+mn-cs"/>
              </a:rPr>
              <a:t>offered by private insurers to everyone who has Medicare. To get Part D, you must join a Medicare plan that offers prescription drug coverage. Each plan can vary in cost and drugs covered.</a:t>
            </a:r>
          </a:p>
          <a:p>
            <a:pPr algn="l"/>
            <a:r>
              <a:rPr lang="en-US" sz="1200" b="0" i="0" kern="1200" dirty="0">
                <a:solidFill>
                  <a:schemeClr val="tx1"/>
                </a:solidFill>
                <a:effectLst/>
                <a:latin typeface="Arial Narrow" pitchFamily="34" charset="0"/>
                <a:ea typeface="+mn-ea"/>
                <a:cs typeface="+mn-cs"/>
              </a:rPr>
              <a:t>There are two ways to get prescription drug coverage:</a:t>
            </a:r>
          </a:p>
          <a:p>
            <a:pPr marL="228600" indent="-228600" algn="l">
              <a:buFont typeface="+mj-lt"/>
              <a:buAutoNum type="arabicPeriod"/>
            </a:pPr>
            <a:r>
              <a:rPr lang="en-US" sz="1200" b="0" i="0" kern="1200" dirty="0">
                <a:solidFill>
                  <a:schemeClr val="tx1"/>
                </a:solidFill>
                <a:effectLst/>
                <a:latin typeface="Arial Narrow" pitchFamily="34" charset="0"/>
                <a:ea typeface="+mn-ea"/>
                <a:cs typeface="+mn-cs"/>
              </a:rPr>
              <a:t>Medicare Prescription Drug</a:t>
            </a:r>
            <a:r>
              <a:rPr lang="en-US" sz="1200" b="0" i="0" kern="1200" baseline="0" dirty="0">
                <a:solidFill>
                  <a:schemeClr val="tx1"/>
                </a:solidFill>
                <a:effectLst/>
                <a:latin typeface="Arial Narrow" pitchFamily="34" charset="0"/>
                <a:ea typeface="+mn-ea"/>
                <a:cs typeface="+mn-cs"/>
              </a:rPr>
              <a:t> Plan (Part D). Th</a:t>
            </a:r>
            <a:r>
              <a:rPr lang="en-US" sz="1200" b="0" i="0" kern="1200" dirty="0">
                <a:solidFill>
                  <a:schemeClr val="tx1"/>
                </a:solidFill>
                <a:effectLst/>
                <a:latin typeface="Arial Narrow" pitchFamily="34" charset="0"/>
                <a:ea typeface="+mn-ea"/>
                <a:cs typeface="+mn-cs"/>
              </a:rPr>
              <a:t>ese plans (sometimes called "PDPs") add drug coverage to Original Medicare.</a:t>
            </a:r>
          </a:p>
          <a:p>
            <a:pPr marL="228600" indent="-228600" algn="l">
              <a:buFont typeface="+mj-lt"/>
              <a:buAutoNum type="arabicPeriod"/>
            </a:pPr>
            <a:r>
              <a:rPr lang="en-US" sz="1200" b="0" i="0" kern="1200" dirty="0">
                <a:solidFill>
                  <a:schemeClr val="tx1"/>
                </a:solidFill>
                <a:effectLst/>
                <a:latin typeface="Arial Narrow" pitchFamily="34" charset="0"/>
                <a:ea typeface="+mn-ea"/>
                <a:cs typeface="+mn-cs"/>
              </a:rPr>
              <a:t>Medicare Advantage Plan (Part C). Medicare Advantage Plans with prescription drug coverage are sometimes called “MA-PDs.” We’ll discuss these plans shortly. </a:t>
            </a:r>
          </a:p>
          <a:p>
            <a:pPr algn="l"/>
            <a:r>
              <a:rPr lang="en-US" sz="1200" b="0" i="0" kern="1200" dirty="0">
                <a:solidFill>
                  <a:schemeClr val="tx1"/>
                </a:solidFill>
                <a:effectLst/>
                <a:latin typeface="Arial Narrow" pitchFamily="34" charset="0"/>
                <a:ea typeface="+mn-ea"/>
                <a:cs typeface="+mn-cs"/>
              </a:rPr>
              <a:t>If you decide not to get Medicare drug coverage when you're first eligible, you'll likely pay a late enrollment penalty if you join later, unless one of these applies:</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You have other creditable</a:t>
            </a:r>
            <a:r>
              <a:rPr lang="en-US" sz="1200" b="0" i="0" kern="1200" baseline="0" dirty="0">
                <a:solidFill>
                  <a:schemeClr val="tx1"/>
                </a:solidFill>
                <a:effectLst/>
                <a:latin typeface="Arial Narrow" pitchFamily="34" charset="0"/>
                <a:ea typeface="+mn-ea"/>
                <a:cs typeface="+mn-cs"/>
              </a:rPr>
              <a:t> prescription drug coverage.</a:t>
            </a:r>
            <a:endParaRPr lang="en-US" sz="1200" b="0" i="0" kern="1200" dirty="0">
              <a:solidFill>
                <a:schemeClr val="tx1"/>
              </a:solidFill>
              <a:effectLst/>
              <a:latin typeface="Arial Narrow" pitchFamily="34" charset="0"/>
              <a:ea typeface="+mn-ea"/>
              <a:cs typeface="+mn-cs"/>
            </a:endParaRP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You get Extra</a:t>
            </a:r>
            <a:r>
              <a:rPr lang="en-US" sz="1200" b="0" i="0" kern="1200" baseline="0" dirty="0">
                <a:solidFill>
                  <a:schemeClr val="tx1"/>
                </a:solidFill>
                <a:effectLst/>
                <a:latin typeface="Arial Narrow" pitchFamily="34" charset="0"/>
                <a:ea typeface="+mn-ea"/>
                <a:cs typeface="+mn-cs"/>
              </a:rPr>
              <a:t> Help which is a program to help pay for this coverage for individuals who</a:t>
            </a:r>
            <a:r>
              <a:rPr lang="en-US" sz="1200" b="0" i="0" kern="1200" dirty="0">
                <a:solidFill>
                  <a:schemeClr val="tx1"/>
                </a:solidFill>
                <a:effectLst/>
                <a:latin typeface="Arial Narrow" pitchFamily="34" charset="0"/>
                <a:ea typeface="+mn-ea"/>
                <a:cs typeface="+mn-cs"/>
              </a:rPr>
              <a:t> meet certain income and resource limits</a:t>
            </a:r>
            <a:r>
              <a:rPr lang="en-US" sz="1200" b="0" i="0" kern="1200" baseline="0" dirty="0">
                <a:solidFill>
                  <a:schemeClr val="tx1"/>
                </a:solidFill>
                <a:effectLst/>
                <a:latin typeface="Arial Narrow" pitchFamily="34" charset="0"/>
                <a:ea typeface="+mn-ea"/>
                <a:cs typeface="+mn-cs"/>
              </a:rPr>
              <a:t>.</a:t>
            </a:r>
            <a:r>
              <a:rPr lang="en-US" sz="1200" b="0" i="0" kern="1200" dirty="0">
                <a:solidFill>
                  <a:schemeClr val="tx1"/>
                </a:solidFill>
                <a:effectLst/>
                <a:latin typeface="Arial Narrow" pitchFamily="34" charset="0"/>
                <a:ea typeface="+mn-ea"/>
                <a:cs typeface="+mn-cs"/>
              </a:rPr>
              <a:t> </a:t>
            </a:r>
          </a:p>
          <a:p>
            <a:pPr marL="0" indent="0" algn="l">
              <a:buFont typeface="Arial" panose="020B0604020202020204" pitchFamily="34" charset="0"/>
              <a:buNone/>
            </a:pPr>
            <a:r>
              <a:rPr lang="en-US" sz="1200" b="0" i="0" kern="1200" dirty="0">
                <a:solidFill>
                  <a:schemeClr val="tx1"/>
                </a:solidFill>
                <a:effectLst/>
                <a:latin typeface="Arial Narrow" pitchFamily="34" charset="0"/>
                <a:ea typeface="+mn-ea"/>
                <a:cs typeface="+mn-cs"/>
              </a:rPr>
              <a:t>Generally, you'll pay this penalty for as long as you have Medicare prescription drug coverage.</a:t>
            </a:r>
          </a:p>
          <a:p>
            <a:pPr marL="0" indent="0" algn="l">
              <a:buFont typeface="Arial" panose="020B0604020202020204" pitchFamily="34" charset="0"/>
              <a:buNone/>
            </a:pPr>
            <a:endParaRPr lang="en-US" sz="1200" b="0" i="0" kern="1200" dirty="0">
              <a:solidFill>
                <a:schemeClr val="tx1"/>
              </a:solidFill>
              <a:effectLst/>
              <a:latin typeface="Arial Narrow" pitchFamily="34" charset="0"/>
              <a:ea typeface="+mn-ea"/>
              <a:cs typeface="+mn-cs"/>
            </a:endParaRP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55221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Here’s a summary of the first of the two common ways to get Medicare. We are calling it the public option, as it</a:t>
            </a:r>
            <a:r>
              <a:rPr lang="en-US" baseline="0" dirty="0"/>
              <a:t> starts with Original Medicare. Often, private insurances are also purchased to cover the gaps in Original Medicare and provide prescription drug coverage. </a:t>
            </a:r>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0749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Medicare Advantage Plans, sometimes called "Part C" or "MA Plans," are an “all in one” alternative to Original Medicare. They are offered by private companies approved by Medicare.  If you join a Medicare Advantage Plan, you still have Medicare.  These "bundled" plans include Medicare Part A (hospital insurance) and Medicare Part B (medical insurance), and usually Medicare prescription drug (Part D). Some Medicare Advantage Plans also offer extra coverage, such as vision, hearing, and dental coverage.</a:t>
            </a:r>
          </a:p>
          <a:p>
            <a:pPr algn="l"/>
            <a:r>
              <a:rPr lang="en-US" dirty="0"/>
              <a:t>Below are the most common types of Medicare Advantage Plans:</a:t>
            </a:r>
          </a:p>
          <a:p>
            <a:pPr marL="171450" indent="-171450" algn="l">
              <a:buFont typeface="Arial" panose="020B0604020202020204" pitchFamily="34" charset="0"/>
              <a:buChar char="•"/>
            </a:pPr>
            <a:r>
              <a:rPr lang="en-US" dirty="0"/>
              <a:t>Health Maintenance Organization (HMO) Plans </a:t>
            </a:r>
          </a:p>
          <a:p>
            <a:pPr marL="171450" indent="-171450" algn="l">
              <a:buFont typeface="Arial" panose="020B0604020202020204" pitchFamily="34" charset="0"/>
              <a:buChar char="•"/>
            </a:pPr>
            <a:r>
              <a:rPr lang="en-US" dirty="0"/>
              <a:t>Preferred Provider Organization (PPO) Plans</a:t>
            </a:r>
          </a:p>
          <a:p>
            <a:pPr marL="171450" indent="-171450" algn="l">
              <a:buFont typeface="Arial" panose="020B0604020202020204" pitchFamily="34" charset="0"/>
              <a:buChar char="•"/>
            </a:pPr>
            <a:r>
              <a:rPr lang="en-US" dirty="0"/>
              <a:t>Private Fee-for-Service (PFFS) Plans</a:t>
            </a:r>
          </a:p>
          <a:p>
            <a:pPr marL="171450" indent="-171450" algn="l">
              <a:buFont typeface="Arial" panose="020B0604020202020204" pitchFamily="34" charset="0"/>
              <a:buChar char="•"/>
            </a:pPr>
            <a:r>
              <a:rPr lang="en-US" dirty="0"/>
              <a:t>Special Needs Plans (SNPs)</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95396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As we have been discussing, you can get your health coverage through either Original Medicare or a Medicare Advantage Plan. Here’s a high-level overview of the differences between these two options. </a:t>
            </a:r>
          </a:p>
          <a:p>
            <a:pPr algn="l"/>
            <a:r>
              <a:rPr lang="en-US" dirty="0"/>
              <a:t>Original Medicare is offered directly through the federal government. In contrast, Medicare Advantage offers private plans that contract with the federal government to provide Medicare benefits.</a:t>
            </a:r>
          </a:p>
          <a:p>
            <a:pPr algn="l"/>
            <a:r>
              <a:rPr lang="en-US" dirty="0"/>
              <a:t>Original Medicare uses the traditional fee-for-service method of charging for healthcare. Under this method, doctors and hospitals get paid for each service they perform. What this means for you is that you can see any provider and use any facility that accepts Medicare. In contrast, Medicare pays a fixed amount for care each month to the companies offering Medicare Advantage Plans. These companies then manage the care they provide while following rules set by Medicare. What this means for you is that you may need a referral to see a specialist or may only be covered to see an in-network provider. </a:t>
            </a:r>
          </a:p>
          <a:p>
            <a:pPr algn="l"/>
            <a:r>
              <a:rPr lang="en-US" dirty="0"/>
              <a:t>With Original Medicare, there is no yearly limit on what you pay out-of-pocket unless you have supplemental coverage (like a Medigap policy). Medicare Advantage Plans, on the other hand, have a yearly limit on what you pay out-of-pocket for Medicare Part A- and B-covered services. Once you reach your plan’s limit, you’ll pay nothing for Part A- and Part B-covered services for the rest of the year. Also, out-of-pocket costs vary with these plans, and plans may have lower out-of-pocket costs than Original Medicare for certain services.</a:t>
            </a:r>
          </a:p>
          <a:p>
            <a:pPr algn="l"/>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74718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eaLnBrk="1" hangingPunct="1"/>
            <a:r>
              <a:rPr lang="en-US" dirty="0"/>
              <a:t>So, there are essentially two ways to get Medicare coverage: Medicare Parts A</a:t>
            </a:r>
            <a:r>
              <a:rPr lang="en-US" baseline="0" dirty="0"/>
              <a:t> and </a:t>
            </a:r>
            <a:r>
              <a:rPr lang="en-US" dirty="0"/>
              <a:t>B or a Medicare Advantage Plan. If Medicare is chosen, three additional questions need to be asked and answered: </a:t>
            </a:r>
          </a:p>
          <a:p>
            <a:pPr marL="237058" indent="-237058" algn="l">
              <a:buFont typeface="+mj-lt"/>
              <a:buAutoNum type="arabicPeriod"/>
            </a:pPr>
            <a:r>
              <a:rPr lang="en-US" dirty="0"/>
              <a:t>Part B coverage?</a:t>
            </a:r>
          </a:p>
          <a:p>
            <a:pPr marL="237058" indent="-237058" algn="l">
              <a:buFont typeface="+mj-lt"/>
              <a:buAutoNum type="arabicPeriod"/>
            </a:pPr>
            <a:r>
              <a:rPr lang="en-US" dirty="0"/>
              <a:t>Part D coverage?</a:t>
            </a:r>
          </a:p>
          <a:p>
            <a:pPr marL="237058" indent="-237058" algn="l">
              <a:buFont typeface="+mj-lt"/>
              <a:buAutoNum type="arabicPeriod"/>
            </a:pPr>
            <a:r>
              <a:rPr lang="en-US" dirty="0"/>
              <a:t>Medigap coverage?</a:t>
            </a:r>
          </a:p>
          <a:p>
            <a:pPr algn="l" eaLnBrk="1" hangingPunct="1"/>
            <a:r>
              <a:rPr lang="en-US" dirty="0"/>
              <a:t>If a Medicare Advantage plan is chosen, and the plan does NOT cover prescription drugs, then one additional question needs to be asked and answered:</a:t>
            </a:r>
          </a:p>
          <a:p>
            <a:pPr marL="237058" indent="-237058" algn="l">
              <a:buFont typeface="+mj-lt"/>
              <a:buAutoNum type="arabicPeriod"/>
            </a:pPr>
            <a:r>
              <a:rPr lang="en-US" dirty="0"/>
              <a:t>Part D coverage?</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32434E9B-1C3D-41BB-9B48-8399A68B3D27}"/>
              </a:ext>
            </a:extLst>
          </p:cNvPr>
          <p:cNvSpPr>
            <a:spLocks noGrp="1"/>
          </p:cNvSpPr>
          <p:nvPr>
            <p:ph type="sldNum" sz="quarter" idx="10"/>
          </p:nvPr>
        </p:nvSpPr>
        <p:spPr/>
        <p:txBody>
          <a:bodyPr/>
          <a:lstStyle/>
          <a:p>
            <a:fld id="{778967DD-A84D-4D49-86D9-234855CD897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[Read question and answers.]</a:t>
            </a:r>
          </a:p>
          <a:p>
            <a:pPr eaLnBrk="1" hangingPunct="1"/>
            <a:r>
              <a:rPr lang="en-US" dirty="0"/>
              <a:t>The best answer is E, “All</a:t>
            </a:r>
            <a:r>
              <a:rPr lang="en-US" baseline="0" dirty="0"/>
              <a:t> of the above.”</a:t>
            </a:r>
            <a:endParaRPr lang="en-US" dirty="0"/>
          </a:p>
        </p:txBody>
      </p:sp>
      <p:sp>
        <p:nvSpPr>
          <p:cNvPr id="70659"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36230974-8B93-3C4E-901F-0FB9D2540A1D}"/>
              </a:ext>
            </a:extLst>
          </p:cNvPr>
          <p:cNvSpPr>
            <a:spLocks noGrp="1"/>
          </p:cNvSpPr>
          <p:nvPr>
            <p:ph type="sldNum" sz="quarter" idx="5"/>
          </p:nvPr>
        </p:nvSpPr>
        <p:spPr/>
        <p:txBody>
          <a:bodyPr/>
          <a:lstStyle/>
          <a:p>
            <a:fld id="{778967DD-A84D-4D49-86D9-234855CD897A}" type="slidenum">
              <a:rPr lang="en-US" smtClean="0"/>
              <a:pPr/>
              <a:t>26</a:t>
            </a:fld>
            <a:endParaRPr lang="en-US" dirty="0"/>
          </a:p>
        </p:txBody>
      </p:sp>
    </p:spTree>
    <p:extLst>
      <p:ext uri="{BB962C8B-B14F-4D97-AF65-F5344CB8AC3E}">
        <p14:creationId xmlns:p14="http://schemas.microsoft.com/office/powerpoint/2010/main" val="381699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r>
              <a:rPr lang="en-US" dirty="0"/>
              <a:t>[Read question and answers.]</a:t>
            </a:r>
          </a:p>
          <a:p>
            <a:pPr marR="0" lvl="0" indent="-347663" algn="l"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lang="en-US" dirty="0"/>
              <a:t>The correct answer is B: “</a:t>
            </a:r>
            <a:r>
              <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rPr>
              <a:t>False. I</a:t>
            </a:r>
            <a:r>
              <a:rPr lang="en-US" sz="1200" dirty="0"/>
              <a:t>n most states, Medigap plans have a one-time open enrollment period that starts once you’re 65 and enrolled in Part B.”</a:t>
            </a:r>
            <a:endPar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endParaRPr>
          </a:p>
          <a:p>
            <a:pPr algn="l" eaLnBrk="1" hangingPunct="1"/>
            <a:endParaRPr lang="en-US" dirty="0"/>
          </a:p>
        </p:txBody>
      </p:sp>
      <p:sp>
        <p:nvSpPr>
          <p:cNvPr id="64515"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5BD893A8-7A0A-AF4A-90F5-0FE44AD91549}"/>
              </a:ext>
            </a:extLst>
          </p:cNvPr>
          <p:cNvSpPr>
            <a:spLocks noGrp="1"/>
          </p:cNvSpPr>
          <p:nvPr>
            <p:ph type="sldNum" sz="quarter" idx="5"/>
          </p:nvPr>
        </p:nvSpPr>
        <p:spPr/>
        <p:txBody>
          <a:bodyPr/>
          <a:lstStyle/>
          <a:p>
            <a:fld id="{778967DD-A84D-4D49-86D9-234855CD897A}" type="slidenum">
              <a:rPr lang="en-US" smtClean="0"/>
              <a:pPr/>
              <a:t>27</a:t>
            </a:fld>
            <a:endParaRPr lang="en-US" dirty="0"/>
          </a:p>
        </p:txBody>
      </p:sp>
    </p:spTree>
    <p:extLst>
      <p:ext uri="{BB962C8B-B14F-4D97-AF65-F5344CB8AC3E}">
        <p14:creationId xmlns:p14="http://schemas.microsoft.com/office/powerpoint/2010/main" val="2687979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The final question</a:t>
            </a:r>
            <a:r>
              <a:rPr lang="en-US" baseline="0" dirty="0"/>
              <a:t> we’ll tackle today is how much this may cost.</a:t>
            </a:r>
          </a:p>
          <a:p>
            <a:pPr algn="l"/>
            <a:r>
              <a:rPr lang="en-US" baseline="0" dirty="0"/>
              <a:t>A premium is the monthly fee you pay to have </a:t>
            </a:r>
            <a:r>
              <a:rPr lang="en-US" dirty="0"/>
              <a:t>Medicare and the other</a:t>
            </a:r>
            <a:r>
              <a:rPr lang="en-US" baseline="0" dirty="0"/>
              <a:t> insurances we have discussed.</a:t>
            </a:r>
          </a:p>
          <a:p>
            <a:pPr algn="l"/>
            <a:r>
              <a:rPr lang="en-US" baseline="0" dirty="0"/>
              <a:t>Your share of cost sharing includes deductibles, co-payments, and co-insurance. A d</a:t>
            </a:r>
            <a:r>
              <a:rPr lang="en-US" dirty="0"/>
              <a:t>eductible is what you must pay out of pocket before Medicare starts paying for your care. Co-payments and co-insurance are amounts you pay for each service.</a:t>
            </a:r>
          </a:p>
          <a:p>
            <a:pPr algn="l"/>
            <a:r>
              <a:rPr lang="en-US" dirty="0"/>
              <a:t>Exclusions, as we have seen, are items and services that Medicare doesn’t cover.</a:t>
            </a:r>
          </a:p>
          <a:p>
            <a:pPr algn="l"/>
            <a:r>
              <a:rPr lang="en-US" dirty="0"/>
              <a:t>Since cost sharing and exclusions depend on a number factors, including whether you have a Medicare Advantage Plan or Original Medicare, and, if Original Medicare, whether you have a Medigap policy, and, if so, the type of Medigap policy, our focus will be on monthly premiums.</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3624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Some of the premiums we reference are based on ranges and estimates. You will want to work with your financial professional to build a healthcare budget tailored to your unique circumstances.</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0830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n-US" dirty="0"/>
              <a:t>Let’s start today’s program</a:t>
            </a:r>
            <a:r>
              <a:rPr lang="en-US" baseline="0" dirty="0"/>
              <a:t> with a warm-up exercise. The exercise is </a:t>
            </a:r>
            <a:r>
              <a:rPr lang="en-US" dirty="0"/>
              <a:t>intended</a:t>
            </a:r>
            <a:r>
              <a:rPr lang="en-US" baseline="0" dirty="0"/>
              <a:t> to get us thinking about today‘s </a:t>
            </a:r>
            <a:r>
              <a:rPr lang="en-US" dirty="0"/>
              <a:t>topic</a:t>
            </a:r>
            <a:r>
              <a:rPr lang="en-US" baseline="0" dirty="0"/>
              <a:t> and to set some expectations. </a:t>
            </a:r>
            <a:r>
              <a:rPr lang="en-US" dirty="0"/>
              <a:t>After today’s presentation, you </a:t>
            </a:r>
            <a:r>
              <a:rPr lang="en-US" baseline="0" dirty="0"/>
              <a:t>will have much more to do to prepare for your important Medicare decisions. </a:t>
            </a:r>
          </a:p>
          <a:p>
            <a:pPr algn="l" eaLnBrk="1" hangingPunct="1"/>
            <a:r>
              <a:rPr lang="en-US" dirty="0"/>
              <a:t>[Read question and answers.]</a:t>
            </a:r>
          </a:p>
          <a:p>
            <a:pPr marR="0" lvl="0" indent="-347663" algn="l"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lang="en-US" dirty="0"/>
              <a:t>The correct answer is B: “</a:t>
            </a:r>
            <a:r>
              <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rPr>
              <a:t>False. Medicare has many parts, each of which has its own premium</a:t>
            </a:r>
            <a:r>
              <a:rPr kumimoji="0" lang="en-US" sz="1200" b="0" i="0" u="none" strike="noStrike" kern="1200" cap="none" spc="0" normalizeH="0" noProof="0" dirty="0">
                <a:ln>
                  <a:noFill/>
                </a:ln>
                <a:solidFill>
                  <a:schemeClr val="tx1"/>
                </a:solidFill>
                <a:effectLst/>
                <a:uLnTx/>
                <a:uFillTx/>
                <a:latin typeface="Arial Narrow" pitchFamily="34" charset="0"/>
                <a:ea typeface="+mn-ea"/>
                <a:cs typeface="+mn-cs"/>
              </a:rPr>
              <a:t> and cost-</a:t>
            </a:r>
            <a:r>
              <a:rPr lang="en-US" sz="1200" dirty="0"/>
              <a:t>sharing structure, and information about Medicare changes annually, if not more often.”</a:t>
            </a:r>
            <a:endPar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endParaRPr>
          </a:p>
          <a:p>
            <a:pPr algn="l" eaLnBrk="1" hangingPunct="1"/>
            <a:endParaRPr lang="en-US" dirty="0"/>
          </a:p>
        </p:txBody>
      </p:sp>
      <p:sp>
        <p:nvSpPr>
          <p:cNvPr id="64515"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C2DAF7A0-C2D5-094C-A8CF-AABBABA8EA21}"/>
              </a:ext>
            </a:extLst>
          </p:cNvPr>
          <p:cNvSpPr>
            <a:spLocks noGrp="1"/>
          </p:cNvSpPr>
          <p:nvPr>
            <p:ph type="sldNum" sz="quarter" idx="5"/>
          </p:nvPr>
        </p:nvSpPr>
        <p:spPr/>
        <p:txBody>
          <a:bodyPr/>
          <a:lstStyle/>
          <a:p>
            <a:fld id="{778967DD-A84D-4D49-86D9-234855CD897A}" type="slidenum">
              <a:rPr lang="en-US" smtClean="0"/>
              <a:pPr/>
              <a:t>3</a:t>
            </a:fld>
            <a:endParaRPr lang="en-US" dirty="0"/>
          </a:p>
        </p:txBody>
      </p:sp>
    </p:spTree>
    <p:extLst>
      <p:ext uri="{BB962C8B-B14F-4D97-AF65-F5344CB8AC3E}">
        <p14:creationId xmlns:p14="http://schemas.microsoft.com/office/powerpoint/2010/main" val="3983621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With Original Medicare, you will likely pay three monthly premiums, one for Part B, one for Part D, and one for your Medigap policy. As we will discuss on the next slide, the vast majority of beneficiaries do not pay an ongoing premium for Part A.</a:t>
            </a:r>
          </a:p>
          <a:p>
            <a:pPr algn="l"/>
            <a:r>
              <a:rPr lang="en-US" dirty="0"/>
              <a:t>With Medicare Advantage, you will pay one or two monthly premiums, almost always one for Part B and sometimes one for your Medicare Advantage Plan.</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45866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normAutofit lnSpcReduction="10000"/>
          </a:bodyPr>
          <a:lstStyle/>
          <a:p>
            <a:pPr algn="l"/>
            <a:r>
              <a:rPr lang="en-US" dirty="0"/>
              <a:t>Here’s a breakdown of monthly premium costs:</a:t>
            </a:r>
          </a:p>
          <a:p>
            <a:pPr algn="l"/>
            <a:r>
              <a:rPr lang="en-US" u="sng" dirty="0"/>
              <a:t>Part A</a:t>
            </a:r>
            <a:r>
              <a:rPr lang="en-US" dirty="0"/>
              <a:t>. You usually don't pay a monthly premium for Part A coverage if you or your spouse paid Medicare taxes for a certain amount of time while working. This is sometimes called "premium-free Part A."</a:t>
            </a:r>
          </a:p>
          <a:p>
            <a:pPr algn="l"/>
            <a:r>
              <a:rPr lang="en-US" dirty="0"/>
              <a:t>You can get premium-free Part A at 65 if one of the following is true:</a:t>
            </a:r>
          </a:p>
          <a:p>
            <a:pPr marL="171450" indent="-171450" algn="l">
              <a:buFont typeface="Arial" panose="020B0604020202020204" pitchFamily="34" charset="0"/>
              <a:buChar char="•"/>
            </a:pPr>
            <a:r>
              <a:rPr lang="en-US" dirty="0"/>
              <a:t>You already get retirement benefits from Social Security or the Railroad Retirement Board.</a:t>
            </a:r>
          </a:p>
          <a:p>
            <a:pPr marL="171450" indent="-171450" algn="l">
              <a:buFont typeface="Arial" panose="020B0604020202020204" pitchFamily="34" charset="0"/>
              <a:buChar char="•"/>
            </a:pPr>
            <a:r>
              <a:rPr lang="en-US" dirty="0"/>
              <a:t>You're eligible to get Social Security or Railroad Retirement benefits but haven't filed for them yet.</a:t>
            </a:r>
          </a:p>
          <a:p>
            <a:pPr marL="171450" indent="-171450" algn="l">
              <a:buFont typeface="Arial" panose="020B0604020202020204" pitchFamily="34" charset="0"/>
              <a:buChar char="•"/>
            </a:pPr>
            <a:r>
              <a:rPr lang="en-US" dirty="0"/>
              <a:t>You or your spouse had Medicare-covered government employment.</a:t>
            </a:r>
          </a:p>
          <a:p>
            <a:pPr marL="0" marR="0" indent="0" algn="l" defTabSz="914400" rtl="0" eaLnBrk="1" fontAlgn="auto" latinLnBrk="0" hangingPunct="1">
              <a:lnSpc>
                <a:spcPct val="90000"/>
              </a:lnSpc>
              <a:spcBef>
                <a:spcPts val="600"/>
              </a:spcBef>
              <a:spcAft>
                <a:spcPts val="0"/>
              </a:spcAft>
              <a:buClrTx/>
              <a:buSzTx/>
              <a:buFontTx/>
              <a:buNone/>
              <a:tabLst/>
              <a:defRPr/>
            </a:pPr>
            <a:r>
              <a:rPr lang="en-US" dirty="0"/>
              <a:t>If you don't qualify for premium-free Part A, you can buy Part A. But most people get premium-free Part A.</a:t>
            </a:r>
          </a:p>
          <a:p>
            <a:pPr algn="l"/>
            <a:r>
              <a:rPr lang="en-US" u="sng" dirty="0"/>
              <a:t>Part B</a:t>
            </a:r>
            <a:r>
              <a:rPr lang="en-US" dirty="0"/>
              <a:t>. You pay a premium each month for Part B. Most people will pay the standard premium amount ($144.60 for 2020). If your modified adjusted gross income as reported on your IRS tax return from two years ago is above a certain amount, you'll pay the standard premium amount and an Income Related Monthly Adjustment Amount (IRMAA). IRMAA is an extra charge added to your premium.</a:t>
            </a:r>
          </a:p>
          <a:p>
            <a:pPr algn="l"/>
            <a:r>
              <a:rPr lang="en-US" u="sng" dirty="0"/>
              <a:t>Part D</a:t>
            </a:r>
            <a:r>
              <a:rPr lang="en-US" dirty="0"/>
              <a:t>.  Prescription drug plan (PDP) monthly premiums vary by plan across the country (and even within regions). In 2020, they range from a low of $12.18 for a PDP available in California to a high of $191.40 for a PDP in South Carolina. </a:t>
            </a:r>
            <a:r>
              <a:rPr lang="en-US" dirty="0">
                <a:hlinkClick r:id="rId3"/>
              </a:rPr>
              <a:t>https://www.kff.org/medicare/fact-sheet/an-overview-of-the-medicare-part-d-prescription-drug-benefit</a:t>
            </a:r>
            <a:r>
              <a:rPr lang="en-US" dirty="0"/>
              <a:t> In addition to the monthly premium, Part D enrollees with higher incomes pay also an IRMAA.</a:t>
            </a:r>
          </a:p>
          <a:p>
            <a:pPr algn="l"/>
            <a:r>
              <a:rPr lang="en-US" u="sng" dirty="0"/>
              <a:t>Medigap</a:t>
            </a:r>
            <a:r>
              <a:rPr lang="en-US" dirty="0"/>
              <a:t>. Medigap policies vary widely in cost</a:t>
            </a:r>
            <a:r>
              <a:rPr lang="en-US" baseline="0" dirty="0"/>
              <a:t> – between $50 to $300 a month.</a:t>
            </a:r>
          </a:p>
          <a:p>
            <a:pPr algn="l"/>
            <a:r>
              <a:rPr lang="en-US" dirty="0">
                <a:hlinkClick r:id="rId4"/>
              </a:rPr>
              <a:t>https://www.medicarefaq.com/faqs/average-cost-of-medicare-supplement-plans/</a:t>
            </a:r>
            <a:endParaRPr lang="en-US" dirty="0"/>
          </a:p>
          <a:p>
            <a:pPr algn="l"/>
            <a:r>
              <a:rPr lang="en-US" u="sng" dirty="0"/>
              <a:t>Medicare</a:t>
            </a:r>
            <a:r>
              <a:rPr lang="en-US" u="sng" baseline="0" dirty="0"/>
              <a:t> Advantage</a:t>
            </a:r>
            <a:r>
              <a:rPr lang="en-US" baseline="0" dirty="0"/>
              <a:t>. </a:t>
            </a:r>
            <a:r>
              <a:rPr lang="en-US" sz="1200" b="0" i="0" kern="1200" dirty="0">
                <a:solidFill>
                  <a:schemeClr val="tx1"/>
                </a:solidFill>
                <a:effectLst/>
                <a:latin typeface="Arial Narrow" pitchFamily="34" charset="0"/>
                <a:ea typeface="+mn-ea"/>
                <a:cs typeface="+mn-cs"/>
              </a:rPr>
              <a:t>In 2020,</a:t>
            </a:r>
            <a:r>
              <a:rPr lang="en-US" sz="1200" b="0" i="0" kern="1200" baseline="0" dirty="0">
                <a:solidFill>
                  <a:schemeClr val="tx1"/>
                </a:solidFill>
                <a:effectLst/>
                <a:latin typeface="Arial Narrow" pitchFamily="34" charset="0"/>
                <a:ea typeface="+mn-ea"/>
                <a:cs typeface="+mn-cs"/>
              </a:rPr>
              <a:t> 90% of MA Plans offer prescription drug coverage (MA-PDs)</a:t>
            </a:r>
            <a:r>
              <a:rPr lang="en-US" sz="1200" b="0" i="0" kern="1200" dirty="0">
                <a:solidFill>
                  <a:schemeClr val="tx1"/>
                </a:solidFill>
                <a:effectLst/>
                <a:latin typeface="Arial Narrow" pitchFamily="34" charset="0"/>
                <a:ea typeface="+mn-ea"/>
                <a:cs typeface="+mn-cs"/>
              </a:rPr>
              <a:t>, and most MA enrollees (89%) are in plans that include this prescription drug coverage. Nearly two-thirds of these beneficiaries (60%) pay no premium for their plan, other than the Medicare Part B premium ($144.60 in 2020). However, 18% of beneficiaries in MA-PDs (2.8 million enrollees) pay at least $50 per month, including 6% who pay $100 or more per month, in addition to the monthly Part B premium. The MA-PD premium includes both the cost of Medicare-covered Part A and Part B benefits and Part D prescription drug coverage. Among MA-PD enrollees who pay a premium for their plans, the average premium is $63 per month. Altogether, including those who do not pay a premium, the average MA-PD enrollee pays $25 per month in 2020. </a:t>
            </a:r>
            <a:r>
              <a:rPr lang="en-US" dirty="0">
                <a:hlinkClick r:id="rId5"/>
              </a:rPr>
              <a:t>https://www.kff.org/medicare/issue-brief/a-dozen-facts-about-medicare-advantage-in-2020/</a:t>
            </a:r>
            <a:endParaRPr lang="en-US" dirty="0"/>
          </a:p>
          <a:p>
            <a:pPr algn="l"/>
            <a:endParaRPr lang="en-US" dirty="0"/>
          </a:p>
          <a:p>
            <a:pPr algn="l"/>
            <a:endParaRPr lang="en-US" dirty="0"/>
          </a:p>
          <a:p>
            <a:pPr algn="l"/>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07486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r>
              <a:rPr lang="en-US" dirty="0"/>
              <a:t>[Read question and answers.]</a:t>
            </a:r>
          </a:p>
          <a:p>
            <a:pPr marR="0" lvl="0" indent="-347663" algn="l"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lang="en-US" dirty="0"/>
              <a:t>The correct answer is B: “</a:t>
            </a:r>
            <a:r>
              <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rPr>
              <a:t>False. Medicare</a:t>
            </a:r>
            <a:r>
              <a:rPr kumimoji="0" lang="en-US" sz="1200" b="0" i="0" u="none" strike="noStrike" kern="1200" cap="none" spc="0" normalizeH="0" noProof="0" dirty="0">
                <a:ln>
                  <a:noFill/>
                </a:ln>
                <a:solidFill>
                  <a:schemeClr val="tx1"/>
                </a:solidFill>
                <a:effectLst/>
                <a:uLnTx/>
                <a:uFillTx/>
                <a:latin typeface="Arial Narrow" pitchFamily="34" charset="0"/>
                <a:ea typeface="+mn-ea"/>
                <a:cs typeface="+mn-cs"/>
              </a:rPr>
              <a:t> Advantage and Part D plans change annually, </a:t>
            </a:r>
            <a:r>
              <a:rPr lang="en-US" sz="1200" noProof="0" dirty="0"/>
              <a:t>both </a:t>
            </a:r>
            <a:r>
              <a:rPr lang="en-US" sz="1200" dirty="0"/>
              <a:t>from </a:t>
            </a:r>
            <a:r>
              <a:rPr kumimoji="0" lang="en-US" sz="1200" b="0" i="0" u="none" strike="noStrike" kern="1200" cap="none" spc="0" normalizeH="0" noProof="0" dirty="0">
                <a:ln>
                  <a:noFill/>
                </a:ln>
                <a:solidFill>
                  <a:schemeClr val="tx1"/>
                </a:solidFill>
                <a:effectLst/>
                <a:uLnTx/>
                <a:uFillTx/>
                <a:latin typeface="Arial Narrow" pitchFamily="34" charset="0"/>
                <a:ea typeface="+mn-ea"/>
                <a:cs typeface="+mn-cs"/>
              </a:rPr>
              <a:t>a cost and a coverage perspective, so it’s important to review your current coverage as well as any new coverage that may become available.”</a:t>
            </a:r>
            <a:endParaRPr kumimoji="0" lang="en-US" sz="1200" b="0" i="0" u="none" strike="noStrike" kern="1200" cap="none" spc="0" normalizeH="0" baseline="0" noProof="0" dirty="0">
              <a:ln>
                <a:noFill/>
              </a:ln>
              <a:solidFill>
                <a:schemeClr val="tx1"/>
              </a:solidFill>
              <a:effectLst/>
              <a:uLnTx/>
              <a:uFillTx/>
              <a:latin typeface="Arial Narrow" pitchFamily="34" charset="0"/>
              <a:ea typeface="+mn-ea"/>
              <a:cs typeface="+mn-cs"/>
            </a:endParaRPr>
          </a:p>
          <a:p>
            <a:pPr algn="l" eaLnBrk="1" hangingPunct="1"/>
            <a:endParaRPr lang="en-US" dirty="0"/>
          </a:p>
        </p:txBody>
      </p:sp>
      <p:sp>
        <p:nvSpPr>
          <p:cNvPr id="64515"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0E6AB570-7CD8-C644-ABAD-07E3F8817661}"/>
              </a:ext>
            </a:extLst>
          </p:cNvPr>
          <p:cNvSpPr>
            <a:spLocks noGrp="1"/>
          </p:cNvSpPr>
          <p:nvPr>
            <p:ph type="sldNum" sz="quarter" idx="5"/>
          </p:nvPr>
        </p:nvSpPr>
        <p:spPr/>
        <p:txBody>
          <a:bodyPr/>
          <a:lstStyle/>
          <a:p>
            <a:fld id="{778967DD-A84D-4D49-86D9-234855CD897A}" type="slidenum">
              <a:rPr lang="en-US" smtClean="0"/>
              <a:pPr/>
              <a:t>32</a:t>
            </a:fld>
            <a:endParaRPr lang="en-US" dirty="0"/>
          </a:p>
        </p:txBody>
      </p:sp>
    </p:spTree>
    <p:extLst>
      <p:ext uri="{BB962C8B-B14F-4D97-AF65-F5344CB8AC3E}">
        <p14:creationId xmlns:p14="http://schemas.microsoft.com/office/powerpoint/2010/main" val="3333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dirty="0"/>
              <a:t>The Medicare Income-Related Monthly Adjustment Amount (IRMAA) is an amount you may pay in addition to your Part B or Part D premium if your income is above a certain level. The Social Security Administration (SSA) sets income brackets that determine your (or you and your spouse’s) IRMAA. SSA determines if you owe an IRMAA based on the income you reported on your IRS tax return two years prior, meaning two years before the year that you start paying IRMAA. The income that counts is the adjusted gross income you reported plus other forms of tax-exempt income.</a:t>
            </a:r>
          </a:p>
          <a:p>
            <a:pPr algn="l"/>
            <a:endParaRPr lang="en-US" dirty="0"/>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32222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dirty="0"/>
              <a:t>The income brackets for IRMAA for both Medicare Part B and Medicare Part D are the same. This chart shows the brackets and these amounts for 2020. We included a Part D premium of $40 per month to give a sense of the monthly costs for Part B and Part D. [Read slide.]</a:t>
            </a:r>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12012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normAutofit/>
          </a:bodyPr>
          <a:lstStyle/>
          <a:p>
            <a:pPr algn="l"/>
            <a:r>
              <a:rPr lang="en-US" sz="1200" b="0" i="0" kern="1200" dirty="0">
                <a:solidFill>
                  <a:schemeClr val="tx1"/>
                </a:solidFill>
                <a:effectLst/>
                <a:latin typeface="Arial Narrow" pitchFamily="34" charset="0"/>
                <a:ea typeface="+mn-ea"/>
                <a:cs typeface="+mn-cs"/>
              </a:rPr>
              <a:t>A lot can happen </a:t>
            </a:r>
            <a:r>
              <a:rPr lang="en-US" dirty="0"/>
              <a:t>in two years, </a:t>
            </a:r>
            <a:r>
              <a:rPr lang="en-US" sz="1200" b="0" i="0" kern="1200" dirty="0">
                <a:solidFill>
                  <a:schemeClr val="tx1"/>
                </a:solidFill>
                <a:effectLst/>
                <a:latin typeface="Arial Narrow" pitchFamily="34" charset="0"/>
                <a:ea typeface="+mn-ea"/>
                <a:cs typeface="+mn-cs"/>
              </a:rPr>
              <a:t>so the Social Security Administration provides a way to review your premium on the basis of a “life-changing event” that significantly affected your income, such as: </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A marriage, a divorce, or the death of a spouse.</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Stopping or reducing work.</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Loss of an income-producing property for reasons beyond your control.</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A major change in or termination of your employer’s pension plan.</a:t>
            </a:r>
          </a:p>
          <a:p>
            <a:pPr marL="171450" indent="-171450" algn="l">
              <a:buFont typeface="Arial" panose="020B0604020202020204" pitchFamily="34" charset="0"/>
              <a:buChar char="•"/>
            </a:pPr>
            <a:r>
              <a:rPr lang="en-US" sz="1200" b="0" i="0" kern="1200" dirty="0">
                <a:solidFill>
                  <a:schemeClr val="tx1"/>
                </a:solidFill>
                <a:effectLst/>
                <a:latin typeface="Arial Narrow" pitchFamily="34" charset="0"/>
                <a:ea typeface="+mn-ea"/>
                <a:cs typeface="+mn-cs"/>
              </a:rPr>
              <a:t>A financial settlement with an employer (due to a company reorganization or bankruptcy, for example) that inflated your income one year but does not reflect your current financial situation. </a:t>
            </a:r>
          </a:p>
          <a:p>
            <a:pPr algn="l"/>
            <a:r>
              <a:rPr lang="en-US" sz="1200" b="0" i="0" kern="1200" dirty="0">
                <a:solidFill>
                  <a:schemeClr val="tx1"/>
                </a:solidFill>
                <a:effectLst/>
                <a:latin typeface="Arial Narrow" pitchFamily="34" charset="0"/>
                <a:ea typeface="+mn-ea"/>
                <a:cs typeface="+mn-cs"/>
              </a:rPr>
              <a:t>To request a reduction of your Medicare premium, call 800-772-1213 to schedule an appointment at your local Social Security office or fill out Form SSA-44 and submit it to the office by mail or in person. You’ll need to provide a copy of the more recent tax return and evidence of the life-changing event (the SSA-44 includes a checklist of acceptable documentation). </a:t>
            </a: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80411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r>
              <a:rPr lang="en-US" dirty="0"/>
              <a:t>[Read question and answers.]</a:t>
            </a:r>
          </a:p>
          <a:p>
            <a:pPr algn="l" eaLnBrk="1" hangingPunct="1"/>
            <a:r>
              <a:rPr lang="en-US" dirty="0"/>
              <a:t>The best answer is D, “</a:t>
            </a:r>
            <a:r>
              <a:rPr lang="en-US" sz="1200" dirty="0"/>
              <a:t>But if you do, and your plan is a high-deductible health plan (HDHP), so that you are allowed to contributed to a health savings account (HSA), you can keep your HDHP, but you will no longer be able to contribute to your HSA</a:t>
            </a:r>
            <a:r>
              <a:rPr lang="en-US" baseline="0" dirty="0"/>
              <a:t>.”</a:t>
            </a:r>
            <a:endParaRPr lang="en-US" dirty="0"/>
          </a:p>
        </p:txBody>
      </p:sp>
      <p:sp>
        <p:nvSpPr>
          <p:cNvPr id="70659" name="Slide Image Placeholder 4"/>
          <p:cNvSpPr>
            <a:spLocks noGrp="1" noRot="1" noChangeAspect="1" noTextEdit="1"/>
          </p:cNvSpPr>
          <p:nvPr>
            <p:ph type="sldImg"/>
          </p:nvPr>
        </p:nvSpPr>
        <p:spPr bwMode="auto">
          <a:xfrm>
            <a:off x="1357313" y="212725"/>
            <a:ext cx="4600575" cy="3451225"/>
          </a:xfrm>
          <a:noFill/>
          <a:ln>
            <a:solidFill>
              <a:srgbClr val="000000"/>
            </a:solidFill>
            <a:miter lim="800000"/>
            <a:headEnd/>
            <a:tailEnd/>
          </a:ln>
        </p:spPr>
      </p:sp>
      <p:sp>
        <p:nvSpPr>
          <p:cNvPr id="2" name="Slide Number Placeholder 1">
            <a:extLst>
              <a:ext uri="{FF2B5EF4-FFF2-40B4-BE49-F238E27FC236}">
                <a16:creationId xmlns:a16="http://schemas.microsoft.com/office/drawing/2014/main" id="{A76D376A-CACA-7848-B011-A00B8D066203}"/>
              </a:ext>
            </a:extLst>
          </p:cNvPr>
          <p:cNvSpPr>
            <a:spLocks noGrp="1"/>
          </p:cNvSpPr>
          <p:nvPr>
            <p:ph type="sldNum" sz="quarter" idx="5"/>
          </p:nvPr>
        </p:nvSpPr>
        <p:spPr/>
        <p:txBody>
          <a:bodyPr/>
          <a:lstStyle/>
          <a:p>
            <a:fld id="{778967DD-A84D-4D49-86D9-234855CD897A}" type="slidenum">
              <a:rPr lang="en-US" smtClean="0"/>
              <a:pPr/>
              <a:t>36</a:t>
            </a:fld>
            <a:endParaRPr lang="en-US" dirty="0"/>
          </a:p>
        </p:txBody>
      </p:sp>
    </p:spTree>
    <p:extLst>
      <p:ext uri="{BB962C8B-B14F-4D97-AF65-F5344CB8AC3E}">
        <p14:creationId xmlns:p14="http://schemas.microsoft.com/office/powerpoint/2010/main" val="3992608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dirty="0"/>
              <a:t>We have covered a lot of information. But this may be just a first step. Here are more steps.</a:t>
            </a:r>
          </a:p>
          <a:p>
            <a:pPr algn="l"/>
            <a:r>
              <a:rPr lang="en-US" dirty="0"/>
              <a:t>You may wish to speak with someone in your employer’s benefits office to help determine how Medicare works with your group health plan and which plan should pay medical bills first. </a:t>
            </a:r>
          </a:p>
          <a:p>
            <a:pPr algn="l"/>
            <a:r>
              <a:rPr lang="en-US" dirty="0"/>
              <a:t>It’s also important to speak with a Social Security or Medicare representative about enrollment. This discussion provides protection in the form of </a:t>
            </a:r>
            <a:r>
              <a:rPr lang="en-US" i="1" dirty="0"/>
              <a:t>equitable relief, </a:t>
            </a:r>
            <a:r>
              <a:rPr lang="en-US" dirty="0"/>
              <a:t>allowing you to request the following from the Social Security Administration (SSA):</a:t>
            </a:r>
          </a:p>
          <a:p>
            <a:pPr marL="512763" lvl="1" indent="-171450" algn="l"/>
            <a:r>
              <a:rPr lang="en-US" dirty="0"/>
              <a:t>Immediate or retroactive Medicare enrollment. </a:t>
            </a:r>
          </a:p>
          <a:p>
            <a:pPr marL="512763" lvl="1" indent="-171450" algn="l"/>
            <a:r>
              <a:rPr lang="en-US" dirty="0"/>
              <a:t>Elimination of the Medicare Part B late enrollment penalty.</a:t>
            </a:r>
          </a:p>
          <a:p>
            <a:pPr algn="l"/>
            <a:r>
              <a:rPr lang="en-US" dirty="0"/>
              <a:t>To request equitable relief, you must have failed to enroll in Medicare due to the error, misrepresentation, or inaction of a federal employee, such as a Social Security or 1-800-MEDICARE representative. Equitable relief does not apply if you were misinformed about your Medicare rights and options by non-federal employees, such as an employer. Documentation of the discussion with the federal employee is key here, including the name of the representative, date and time of the conversation, outcome of the conversation, and any additional notes.</a:t>
            </a:r>
          </a:p>
          <a:p>
            <a:pPr algn="l"/>
            <a:r>
              <a:rPr lang="en-US" dirty="0"/>
              <a:t>The State Health Insurance Assistance Programs (SHIPs) provide local, in-depth, and objective insurance counseling and assistance to Medicare-eligible individuals, their families, and caregivers.</a:t>
            </a:r>
          </a:p>
          <a:p>
            <a:pPr algn="l"/>
            <a:r>
              <a:rPr lang="en-US" dirty="0"/>
              <a:t>There are also insurance agents who specialize in providing Medicare coverage. </a:t>
            </a:r>
          </a:p>
          <a:p>
            <a:pPr algn="l"/>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69428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2075" y="212725"/>
            <a:ext cx="4591050" cy="3443288"/>
          </a:xfrm>
        </p:spPr>
      </p:sp>
      <p:sp>
        <p:nvSpPr>
          <p:cNvPr id="3" name="Notes Placeholder 2"/>
          <p:cNvSpPr>
            <a:spLocks noGrp="1"/>
          </p:cNvSpPr>
          <p:nvPr>
            <p:ph type="body" idx="1"/>
          </p:nvPr>
        </p:nvSpPr>
        <p:spPr/>
        <p:txBody>
          <a:bodyPr>
            <a:normAutofit/>
          </a:bodyPr>
          <a:lstStyle/>
          <a:p>
            <a:pPr algn="l"/>
            <a:r>
              <a:rPr lang="en-US" dirty="0"/>
              <a:t>Finally, you may wish to speak to your financial professional about creating a healthcare pension for the premiums and other costs we discussed, putting a plan in place for long-term care, reviewing Medicare choices during its annual open enrollment, and managing modified adjusted gross income (MAGI) to reduce or eliminate IRMAA.</a:t>
            </a:r>
          </a:p>
        </p:txBody>
      </p:sp>
      <p:sp>
        <p:nvSpPr>
          <p:cNvPr id="4" name="Slide Number Placeholder 3"/>
          <p:cNvSpPr>
            <a:spLocks noGrp="1"/>
          </p:cNvSpPr>
          <p:nvPr>
            <p:ph type="sldNum" sz="quarter" idx="10"/>
          </p:nvPr>
        </p:nvSpPr>
        <p:spPr/>
        <p:txBody>
          <a:bodyPr/>
          <a:lstStyle/>
          <a:p>
            <a:fld id="{18225043-2699-4597-8B56-C31879E0C264}" type="slidenum">
              <a:rPr lang="en-US" smtClean="0"/>
              <a:pPr/>
              <a:t>38</a:t>
            </a:fld>
            <a:endParaRPr lang="en-US" dirty="0"/>
          </a:p>
        </p:txBody>
      </p:sp>
    </p:spTree>
    <p:extLst>
      <p:ext uri="{BB962C8B-B14F-4D97-AF65-F5344CB8AC3E}">
        <p14:creationId xmlns:p14="http://schemas.microsoft.com/office/powerpoint/2010/main" val="135327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endParaRPr lang="en-US" dirty="0"/>
          </a:p>
        </p:txBody>
      </p:sp>
    </p:spTree>
    <p:extLst>
      <p:ext uri="{BB962C8B-B14F-4D97-AF65-F5344CB8AC3E}">
        <p14:creationId xmlns:p14="http://schemas.microsoft.com/office/powerpoint/2010/main" val="209086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100" dirty="0"/>
              <a:t>In today’s presentation, we will consider three questions:</a:t>
            </a:r>
          </a:p>
          <a:p>
            <a:pPr marL="228600" indent="-228600">
              <a:buAutoNum type="arabicPeriod"/>
            </a:pPr>
            <a:r>
              <a:rPr lang="en-US" sz="1100" dirty="0"/>
              <a:t>When to enroll in Medicare?</a:t>
            </a:r>
          </a:p>
          <a:p>
            <a:pPr marL="228600" indent="-228600">
              <a:buAutoNum type="arabicPeriod"/>
            </a:pPr>
            <a:r>
              <a:rPr lang="en-US" sz="1100" dirty="0"/>
              <a:t>What are my enrollment options generally? We will not be discussing specific Medicare insurance-plan options.</a:t>
            </a:r>
          </a:p>
          <a:p>
            <a:pPr marL="228600" indent="-228600">
              <a:buAutoNum type="arabicPeriod"/>
            </a:pPr>
            <a:r>
              <a:rPr lang="en-US" sz="1100" dirty="0"/>
              <a:t>How much is this going to cost me? Here, again, we will be discussing costs in general terms. </a:t>
            </a:r>
          </a:p>
          <a:p>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07707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dirty="0"/>
              <a:t>We have resources to help with retirement planning. For example, use our </a:t>
            </a:r>
            <a:r>
              <a:rPr lang="en-US" i="1" dirty="0"/>
              <a:t>Understanding Medicare options </a:t>
            </a:r>
            <a:r>
              <a:rPr lang="en-US" dirty="0"/>
              <a:t>to learn more about Medicare, the more you know and understand the more effectively that you </a:t>
            </a:r>
            <a:r>
              <a:rPr lang="en-US"/>
              <a:t>can work </a:t>
            </a:r>
            <a:r>
              <a:rPr lang="en-US" dirty="0"/>
              <a:t>together with your financial professional to plan for your retirement goals.</a:t>
            </a:r>
          </a:p>
        </p:txBody>
      </p:sp>
    </p:spTree>
    <p:extLst>
      <p:ext uri="{BB962C8B-B14F-4D97-AF65-F5344CB8AC3E}">
        <p14:creationId xmlns:p14="http://schemas.microsoft.com/office/powerpoint/2010/main" val="3761384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692150"/>
            <a:ext cx="4556125" cy="3417888"/>
          </a:xfrm>
        </p:spPr>
      </p:sp>
      <p:sp>
        <p:nvSpPr>
          <p:cNvPr id="3" name="Slide Number Placeholder 2">
            <a:extLst>
              <a:ext uri="{FF2B5EF4-FFF2-40B4-BE49-F238E27FC236}">
                <a16:creationId xmlns:a16="http://schemas.microsoft.com/office/drawing/2014/main" id="{A5F4DD7F-1039-45A9-B1C8-7281EBF0888D}"/>
              </a:ext>
            </a:extLst>
          </p:cNvPr>
          <p:cNvSpPr>
            <a:spLocks noGrp="1"/>
          </p:cNvSpPr>
          <p:nvPr>
            <p:ph type="sldNum" sz="quarter" idx="10"/>
          </p:nvPr>
        </p:nvSpPr>
        <p:spPr/>
        <p:txBody>
          <a:bodyPr/>
          <a:lstStyle/>
          <a:p>
            <a:fld id="{DF00EE91-6209-481C-8DC6-0FFF4F535AE3}" type="slidenum">
              <a:rPr lang="en-US" smtClean="0"/>
              <a:t>41</a:t>
            </a:fld>
            <a:endParaRPr lang="en-US" dirty="0"/>
          </a:p>
        </p:txBody>
      </p:sp>
    </p:spTree>
    <p:extLst>
      <p:ext uri="{BB962C8B-B14F-4D97-AF65-F5344CB8AC3E}">
        <p14:creationId xmlns:p14="http://schemas.microsoft.com/office/powerpoint/2010/main" val="398799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sz="1100" dirty="0"/>
              <a:t>Most individuals should enroll in Medicare at age 65 during what’s known as the Initial Enrollment Period or IEP. Signing up during this 7-month enrollment window avoids potential late-enrollment penalties. </a:t>
            </a:r>
          </a:p>
          <a:p>
            <a:pPr algn="l"/>
            <a:r>
              <a:rPr lang="en-US" sz="1100" dirty="0"/>
              <a:t>The exception to this general rule is someone who, at age 65, is covered by a current employer group health plan, and that plan covers at least 20 or more employees. The current employer group coverage may be provided by the 65-year-old’s employer or that of his or her spouse. </a:t>
            </a:r>
          </a:p>
          <a:p>
            <a:pPr algn="l"/>
            <a:r>
              <a:rPr lang="en-US" sz="1100" dirty="0"/>
              <a:t>You are automatically enrolled if you are already receiving Social Security or Railroad Retirement benefits at age 65. (You may be eligible to enroll in Medicare before age 65 based on a disability. Enrollment based on a disability is not covered in this presentation.) You will be contacted three months before your 65</a:t>
            </a:r>
            <a:r>
              <a:rPr lang="en-US" sz="1100" baseline="30000" dirty="0"/>
              <a:t>th</a:t>
            </a:r>
            <a:r>
              <a:rPr lang="en-US" sz="1100" dirty="0"/>
              <a:t> birthday and given the information needed to enroll. If you do not plan to get Part B coverage, you will have the option of turning it down.  </a:t>
            </a:r>
          </a:p>
          <a:p>
            <a:pPr algn="l"/>
            <a:r>
              <a:rPr lang="en-US" sz="1100" dirty="0"/>
              <a:t>If not already receiving these benefits (Social Security or Railroad Retirement), you must elect to enroll. </a:t>
            </a:r>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3571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dirty="0"/>
              <a:t>If you are electively enrolling, you can sign up during the seven-month period that:</a:t>
            </a:r>
          </a:p>
          <a:p>
            <a:pPr marL="171450" indent="-171450" algn="l">
              <a:buFont typeface="Arial" panose="020B0604020202020204" pitchFamily="34" charset="0"/>
              <a:buChar char="•"/>
            </a:pPr>
            <a:r>
              <a:rPr lang="en-US" dirty="0"/>
              <a:t>Begins three months before the month you turn 65.</a:t>
            </a:r>
          </a:p>
          <a:p>
            <a:pPr marL="171450" indent="-171450" algn="l">
              <a:buFont typeface="Arial" panose="020B0604020202020204" pitchFamily="34" charset="0"/>
              <a:buChar char="•"/>
            </a:pPr>
            <a:r>
              <a:rPr lang="en-US" dirty="0"/>
              <a:t>Includes the month you turn 65.</a:t>
            </a:r>
          </a:p>
          <a:p>
            <a:pPr marL="171450" indent="-171450" algn="l">
              <a:buFont typeface="Arial" panose="020B0604020202020204" pitchFamily="34" charset="0"/>
              <a:buChar char="•"/>
            </a:pPr>
            <a:r>
              <a:rPr lang="en-US" dirty="0"/>
              <a:t>Ends three months after the month you turn 65.</a:t>
            </a:r>
          </a:p>
          <a:p>
            <a:pPr algn="l"/>
            <a:r>
              <a:rPr lang="en-US" dirty="0"/>
              <a:t>To ensure your coverage begins on the first day of the month you turn 65, you will want to sign up early during the first three months of the Initial Enrollment Period. If you wait until the month you turn 65 (or the three months after you turn 65) to enroll, your Part B coverage will be delayed. This could cause a gap in your coverage.</a:t>
            </a:r>
            <a:endParaRPr lang="en-US" sz="1100" dirty="0"/>
          </a:p>
          <a:p>
            <a:pPr algn="l"/>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4828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dirty="0"/>
              <a:t>Once your Initial Enrollment Period ends, you may have the chance to sign up for Medicare during a Special Enrollment Period (SEP). If you're covered under a group health plan based on current employment, you have a SEP to sign up for Part A and/or Part B anytime as long as both of the following are true:</a:t>
            </a:r>
          </a:p>
          <a:p>
            <a:pPr marL="171450" indent="-171450" algn="l">
              <a:buFont typeface="Arial" panose="020B0604020202020204" pitchFamily="34" charset="0"/>
              <a:buChar char="•"/>
            </a:pPr>
            <a:r>
              <a:rPr lang="en-US" dirty="0"/>
              <a:t>You or your spouse is working.</a:t>
            </a:r>
          </a:p>
          <a:p>
            <a:pPr marL="171450" indent="-171450" algn="l">
              <a:buFont typeface="Arial" panose="020B0604020202020204" pitchFamily="34" charset="0"/>
              <a:buChar char="•"/>
            </a:pPr>
            <a:r>
              <a:rPr lang="en-US" dirty="0"/>
              <a:t>You're covered by a group health plan through the employer or union based on that work.</a:t>
            </a:r>
          </a:p>
          <a:p>
            <a:pPr algn="l"/>
            <a:r>
              <a:rPr lang="en-US" dirty="0"/>
              <a:t>You also have an eight-month SEP to sign up for Part A and/or Part B that starts at one of these times (whichever happens first):</a:t>
            </a:r>
          </a:p>
          <a:p>
            <a:pPr marL="171450" indent="-171450" algn="l">
              <a:buFont typeface="Arial" panose="020B0604020202020204" pitchFamily="34" charset="0"/>
              <a:buChar char="•"/>
            </a:pPr>
            <a:r>
              <a:rPr lang="en-US" dirty="0"/>
              <a:t>The month after the employment ends.</a:t>
            </a:r>
          </a:p>
          <a:p>
            <a:pPr marL="171450" indent="-171450" algn="l">
              <a:buFont typeface="Arial" panose="020B0604020202020204" pitchFamily="34" charset="0"/>
              <a:buChar char="•"/>
            </a:pPr>
            <a:r>
              <a:rPr lang="en-US" dirty="0"/>
              <a:t>The month after group health-plan insurance based on current employment ends.</a:t>
            </a:r>
          </a:p>
          <a:p>
            <a:pPr algn="l"/>
            <a:r>
              <a:rPr lang="en-US" dirty="0"/>
              <a:t>Because of a complex set of rules known as coordination of benefits, it’s important</a:t>
            </a:r>
            <a:r>
              <a:rPr lang="en-US" baseline="0" dirty="0"/>
              <a:t> that the current employer group plan covers 20 or more employees. </a:t>
            </a:r>
            <a:endParaRPr lang="en-US" dirty="0"/>
          </a:p>
          <a:p>
            <a:pPr algn="l"/>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2805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gn="l"/>
            <a:r>
              <a:rPr lang="en-US" sz="1100" dirty="0"/>
              <a:t>If you have Medicare and other health coverage, each type of coverage is called a “payer.” When there’s more than one payer, “coordination of benefits” rules decide who pays first. The “primary payer” pays what it owes on your bills first, and then you or your healthcare provider sends the rest to the “secondary payer” to pay. The chart</a:t>
            </a:r>
            <a:r>
              <a:rPr lang="en-US" sz="1100" baseline="0" dirty="0"/>
              <a:t> shows </a:t>
            </a:r>
            <a:r>
              <a:rPr lang="en-US" sz="1100" dirty="0"/>
              <a:t>types of coverage and situations to see which payer pays first. [Read</a:t>
            </a:r>
            <a:r>
              <a:rPr lang="en-US" sz="1100" baseline="0" dirty="0"/>
              <a:t> slide.]</a:t>
            </a:r>
          </a:p>
          <a:p>
            <a:pPr algn="l"/>
            <a:r>
              <a:rPr lang="en-US" sz="1100" baseline="0" dirty="0"/>
              <a:t>Source: </a:t>
            </a:r>
            <a:r>
              <a:rPr lang="en-US" sz="1100" dirty="0">
                <a:hlinkClick r:id="rId3"/>
              </a:rPr>
              <a:t>https://www.medicare.gov/Pubs/pdf/02179-medicare-coordination-benefits-payer.pdf</a:t>
            </a:r>
            <a:endParaRPr lang="en-US" sz="1100" dirty="0"/>
          </a:p>
        </p:txBody>
      </p:sp>
      <p:sp>
        <p:nvSpPr>
          <p:cNvPr id="7" name="Slide Image Placeholder 6"/>
          <p:cNvSpPr>
            <a:spLocks noGrp="1" noRot="1" noChangeAspect="1"/>
          </p:cNvSpPr>
          <p:nvPr>
            <p:ph type="sldImg"/>
          </p:nvPr>
        </p:nvSpPr>
        <p:spPr/>
      </p:sp>
      <p:sp>
        <p:nvSpPr>
          <p:cNvPr id="5" name="Slide Number Placeholder 4">
            <a:extLst>
              <a:ext uri="{FF2B5EF4-FFF2-40B4-BE49-F238E27FC236}">
                <a16:creationId xmlns:a16="http://schemas.microsoft.com/office/drawing/2014/main" id="{48F00F3E-F476-473C-B578-1F959A80FF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0721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body" idx="1"/>
          </p:nvPr>
        </p:nvSpPr>
        <p:spPr>
          <a:noFill/>
          <a:ln/>
        </p:spPr>
        <p:txBody>
          <a:bodyPr/>
          <a:lstStyle/>
          <a:p>
            <a:pPr algn="l"/>
            <a:r>
              <a:rPr lang="en-US" sz="1200" b="0" i="0" kern="1200" dirty="0">
                <a:solidFill>
                  <a:schemeClr val="tx1"/>
                </a:solidFill>
                <a:effectLst/>
                <a:latin typeface="Arial Narrow" pitchFamily="34" charset="0"/>
                <a:ea typeface="+mn-ea"/>
                <a:cs typeface="+mn-cs"/>
              </a:rPr>
              <a:t>If you have COBRA or retiree</a:t>
            </a:r>
            <a:r>
              <a:rPr lang="en-US" sz="1200" b="0" i="0" kern="1200" baseline="0" dirty="0">
                <a:solidFill>
                  <a:schemeClr val="tx1"/>
                </a:solidFill>
                <a:effectLst/>
                <a:latin typeface="Arial Narrow" pitchFamily="34" charset="0"/>
                <a:ea typeface="+mn-ea"/>
                <a:cs typeface="+mn-cs"/>
              </a:rPr>
              <a:t> health coverage </a:t>
            </a:r>
            <a:r>
              <a:rPr lang="en-US" sz="1200" b="0" i="0" kern="1200" dirty="0">
                <a:solidFill>
                  <a:schemeClr val="tx1"/>
                </a:solidFill>
                <a:effectLst/>
                <a:latin typeface="Arial Narrow" pitchFamily="34" charset="0"/>
                <a:ea typeface="+mn-ea"/>
                <a:cs typeface="+mn-cs"/>
              </a:rPr>
              <a:t>when you turn 65, you should enroll in Medicare during the Initial Enrollment Period,</a:t>
            </a:r>
            <a:r>
              <a:rPr lang="en-US" sz="1200" b="0" i="0" kern="1200" baseline="0" dirty="0">
                <a:solidFill>
                  <a:schemeClr val="tx1"/>
                </a:solidFill>
                <a:effectLst/>
                <a:latin typeface="Arial Narrow" pitchFamily="34" charset="0"/>
                <a:ea typeface="+mn-ea"/>
                <a:cs typeface="+mn-cs"/>
              </a:rPr>
              <a:t> as both coverages are former, rather than current, employer group coverage. As such, </a:t>
            </a:r>
            <a:r>
              <a:rPr lang="en-US" sz="1200" b="0" i="0" kern="1200" dirty="0">
                <a:solidFill>
                  <a:schemeClr val="tx1"/>
                </a:solidFill>
                <a:effectLst/>
                <a:latin typeface="Arial Narrow" pitchFamily="34" charset="0"/>
                <a:ea typeface="+mn-ea"/>
                <a:cs typeface="+mn-cs"/>
              </a:rPr>
              <a:t>this coverage</a:t>
            </a:r>
            <a:r>
              <a:rPr lang="en-US" sz="1200" b="0" i="0" kern="1200" baseline="0" dirty="0">
                <a:solidFill>
                  <a:schemeClr val="tx1"/>
                </a:solidFill>
                <a:effectLst/>
                <a:latin typeface="Arial Narrow" pitchFamily="34" charset="0"/>
                <a:ea typeface="+mn-ea"/>
                <a:cs typeface="+mn-cs"/>
              </a:rPr>
              <a:t> </a:t>
            </a:r>
            <a:r>
              <a:rPr lang="en-US" sz="1200" b="0" i="0" kern="1200" dirty="0">
                <a:solidFill>
                  <a:schemeClr val="tx1"/>
                </a:solidFill>
                <a:effectLst/>
                <a:latin typeface="Arial Narrow" pitchFamily="34" charset="0"/>
                <a:ea typeface="+mn-ea"/>
                <a:cs typeface="+mn-cs"/>
              </a:rPr>
              <a:t>does</a:t>
            </a:r>
            <a:r>
              <a:rPr lang="en-US" sz="1200" b="0" i="0" kern="1200" baseline="0" dirty="0">
                <a:solidFill>
                  <a:schemeClr val="tx1"/>
                </a:solidFill>
                <a:effectLst/>
                <a:latin typeface="Arial Narrow" pitchFamily="34" charset="0"/>
                <a:ea typeface="+mn-ea"/>
                <a:cs typeface="+mn-cs"/>
              </a:rPr>
              <a:t> not </a:t>
            </a:r>
            <a:r>
              <a:rPr lang="en-US" sz="1200" b="0" i="0" kern="1200" dirty="0">
                <a:solidFill>
                  <a:schemeClr val="tx1"/>
                </a:solidFill>
                <a:effectLst/>
                <a:latin typeface="Arial Narrow" pitchFamily="34" charset="0"/>
                <a:ea typeface="+mn-ea"/>
                <a:cs typeface="+mn-cs"/>
              </a:rPr>
              <a:t>entitle you to a Special</a:t>
            </a:r>
            <a:r>
              <a:rPr lang="en-US" sz="1200" b="0" i="0" kern="1200" baseline="0" dirty="0">
                <a:solidFill>
                  <a:schemeClr val="tx1"/>
                </a:solidFill>
                <a:effectLst/>
                <a:latin typeface="Arial Narrow" pitchFamily="34" charset="0"/>
                <a:ea typeface="+mn-ea"/>
                <a:cs typeface="+mn-cs"/>
              </a:rPr>
              <a:t> Enrollment Period.</a:t>
            </a:r>
            <a:endParaRPr lang="en-US" sz="1200" b="0" i="0" kern="1200" dirty="0">
              <a:solidFill>
                <a:schemeClr val="tx1"/>
              </a:solidFill>
              <a:effectLst/>
              <a:latin typeface="Arial Narrow" pitchFamily="34" charset="0"/>
              <a:ea typeface="+mn-ea"/>
              <a:cs typeface="+mn-cs"/>
            </a:endParaRPr>
          </a:p>
        </p:txBody>
      </p:sp>
      <p:sp>
        <p:nvSpPr>
          <p:cNvPr id="81925" name="Slide Image Placeholder 8"/>
          <p:cNvSpPr>
            <a:spLocks noGrp="1" noRot="1" noChangeAspect="1" noTextEdit="1"/>
          </p:cNvSpPr>
          <p:nvPr>
            <p:ph type="sldImg"/>
          </p:nvPr>
        </p:nvSpPr>
        <p:spPr bwMode="auto">
          <a:noFill/>
          <a:ln>
            <a:solidFill>
              <a:srgbClr val="000000"/>
            </a:solidFill>
            <a:miter lim="800000"/>
            <a:headEnd/>
            <a:tailEnd/>
          </a:ln>
        </p:spPr>
      </p:sp>
      <p:sp>
        <p:nvSpPr>
          <p:cNvPr id="3" name="Slide Number Placeholder 2">
            <a:extLst>
              <a:ext uri="{FF2B5EF4-FFF2-40B4-BE49-F238E27FC236}">
                <a16:creationId xmlns:a16="http://schemas.microsoft.com/office/drawing/2014/main" id="{DFB41B1C-885F-4D00-8D9D-B4DDEE72FD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967DD-A84D-4D49-86D9-234855CD897A}" type="slidenum">
              <a:rPr kumimoji="0" lang="en-US" sz="1200" b="1"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67075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a:xfrm>
            <a:off x="590550" y="988002"/>
            <a:ext cx="7939088" cy="0"/>
          </a:xfrm>
          <a:prstGeom prst="line">
            <a:avLst/>
          </a:prstGeom>
          <a:ln w="19050">
            <a:solidFill>
              <a:srgbClr val="BAD85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175657"/>
            <a:ext cx="8229600" cy="4755698"/>
          </a:xfrm>
        </p:spPr>
        <p:txBody>
          <a:bodyPr/>
          <a:lstStyle>
            <a:lvl1pPr marL="438912" indent="-320040">
              <a:buFontTx/>
              <a:buBlip>
                <a:blip r:embed="rId2"/>
              </a:buBlip>
              <a:defRPr/>
            </a:lvl1pPr>
            <a:lvl2pPr marL="731520" indent="-274320">
              <a:buFontTx/>
              <a:buBlip>
                <a:blip r:embed="rId3"/>
              </a:buBlip>
              <a:defRPr/>
            </a:lvl2pPr>
            <a:lvl3pPr marL="996696" indent="-228600">
              <a:buClr>
                <a:srgbClr val="BAD857"/>
              </a:buClr>
              <a:buFont typeface="Arial" charset="0"/>
              <a:buChar char="▪"/>
              <a:defRPr baseline="0">
                <a:solidFill>
                  <a:schemeClr val="accent1">
                    <a:lumMod val="50000"/>
                  </a:schemeClr>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01503" y="6509655"/>
            <a:ext cx="4200674" cy="274320"/>
          </a:xfrm>
        </p:spPr>
        <p:txBody>
          <a:bodyPr/>
          <a:lstStyle/>
          <a:p>
            <a:endParaRPr lang="en-US" dirty="0"/>
          </a:p>
        </p:txBody>
      </p:sp>
      <p:sp>
        <p:nvSpPr>
          <p:cNvPr id="6" name="Slide Number Placeholder 5"/>
          <p:cNvSpPr>
            <a:spLocks noGrp="1"/>
          </p:cNvSpPr>
          <p:nvPr>
            <p:ph type="sldNum" sz="quarter" idx="12"/>
          </p:nvPr>
        </p:nvSpPr>
        <p:spPr>
          <a:xfrm>
            <a:off x="4205068" y="6509655"/>
            <a:ext cx="733864" cy="274320"/>
          </a:xfrm>
        </p:spPr>
        <p:txBody>
          <a:bodyPr/>
          <a:lstStyle/>
          <a:p>
            <a:fld id="{6736B3CA-E88C-4D03-9542-16433AE54E86}" type="slidenum">
              <a:rPr lang="en-US" smtClean="0"/>
              <a:pPr/>
              <a:t>‹#›</a:t>
            </a:fld>
            <a:endParaRPr lang="en-US" dirty="0"/>
          </a:p>
        </p:txBody>
      </p:sp>
      <p:sp>
        <p:nvSpPr>
          <p:cNvPr id="7" name="Title Placeholder 1"/>
          <p:cNvSpPr>
            <a:spLocks noGrp="1"/>
          </p:cNvSpPr>
          <p:nvPr>
            <p:ph type="title"/>
          </p:nvPr>
        </p:nvSpPr>
        <p:spPr>
          <a:xfrm>
            <a:off x="457200" y="204107"/>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r>
              <a:rPr kumimoji="0" lang="en-US"/>
              <a:t>Click to edit Master title style</a:t>
            </a:r>
            <a:endParaRPr kumimoji="0" lang="en-US" dirty="0"/>
          </a:p>
        </p:txBody>
      </p:sp>
      <p:pic>
        <p:nvPicPr>
          <p:cNvPr id="8" name="Picture 7">
            <a:extLst>
              <a:ext uri="{FF2B5EF4-FFF2-40B4-BE49-F238E27FC236}">
                <a16:creationId xmlns:a16="http://schemas.microsoft.com/office/drawing/2014/main" id="{FAC1DA91-F171-4C2A-B7E8-08652E77D45F}"/>
              </a:ext>
            </a:extLst>
          </p:cNvPr>
          <p:cNvPicPr>
            <a:picLocks noChangeAspect="1"/>
          </p:cNvPicPr>
          <p:nvPr userDrawn="1"/>
        </p:nvPicPr>
        <p:blipFill>
          <a:blip r:embed="rId4"/>
          <a:stretch>
            <a:fillRect/>
          </a:stretch>
        </p:blipFill>
        <p:spPr>
          <a:xfrm>
            <a:off x="6865538" y="6451680"/>
            <a:ext cx="2106044" cy="337376"/>
          </a:xfrm>
          <a:prstGeom prst="rect">
            <a:avLst/>
          </a:prstGeom>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1503" y="6509655"/>
            <a:ext cx="4215664" cy="274320"/>
          </a:xfrm>
        </p:spPr>
        <p:txBody>
          <a:bodyPr/>
          <a:lstStyle/>
          <a:p>
            <a:endParaRPr lang="en-US" dirty="0"/>
          </a:p>
        </p:txBody>
      </p:sp>
      <p:sp>
        <p:nvSpPr>
          <p:cNvPr id="4" name="Slide Number Placeholder 3"/>
          <p:cNvSpPr>
            <a:spLocks noGrp="1"/>
          </p:cNvSpPr>
          <p:nvPr>
            <p:ph type="sldNum" sz="quarter" idx="12"/>
          </p:nvPr>
        </p:nvSpPr>
        <p:spPr>
          <a:xfrm>
            <a:off x="4205068" y="6509655"/>
            <a:ext cx="733864" cy="274320"/>
          </a:xfrm>
        </p:spPr>
        <p:txBody>
          <a:bodyPr/>
          <a:lstStyle/>
          <a:p>
            <a:fld id="{6736B3CA-E88C-4D03-9542-16433AE54E86}" type="slidenum">
              <a:rPr lang="en-US" smtClean="0"/>
              <a:pPr/>
              <a:t>‹#›</a:t>
            </a:fld>
            <a:endParaRPr lang="en-US" dirty="0"/>
          </a:p>
        </p:txBody>
      </p:sp>
      <p:sp>
        <p:nvSpPr>
          <p:cNvPr id="5" name="Rectangle 2"/>
          <p:cNvSpPr>
            <a:spLocks noChangeArrowheads="1"/>
          </p:cNvSpPr>
          <p:nvPr userDrawn="1"/>
        </p:nvSpPr>
        <p:spPr bwMode="auto">
          <a:xfrm>
            <a:off x="0" y="6380390"/>
            <a:ext cx="9144000" cy="477609"/>
          </a:xfrm>
          <a:prstGeom prst="rect">
            <a:avLst/>
          </a:prstGeom>
          <a:solidFill>
            <a:srgbClr val="456CB4"/>
          </a:solidFill>
          <a:ln w="38100" algn="ctr">
            <a:noFill/>
            <a:miter lim="800000"/>
            <a:headEnd/>
            <a:tailEnd/>
          </a:ln>
          <a:effectLst/>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Disclosur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99B8757-D65B-4B71-A616-BA68A49512A4}"/>
              </a:ext>
            </a:extLst>
          </p:cNvPr>
          <p:cNvCxnSpPr/>
          <p:nvPr userDrawn="1"/>
        </p:nvCxnSpPr>
        <p:spPr>
          <a:xfrm>
            <a:off x="436728" y="5334000"/>
            <a:ext cx="8270544" cy="0"/>
          </a:xfrm>
          <a:prstGeom prst="line">
            <a:avLst/>
          </a:prstGeom>
          <a:ln w="12700" cmpd="sng">
            <a:solidFill>
              <a:srgbClr val="456CB4"/>
            </a:solidFill>
            <a:miter lim="800000"/>
          </a:ln>
          <a:effectLst/>
        </p:spPr>
        <p:style>
          <a:lnRef idx="3">
            <a:schemeClr val="accent4"/>
          </a:lnRef>
          <a:fillRef idx="0">
            <a:schemeClr val="accent4"/>
          </a:fillRef>
          <a:effectRef idx="2">
            <a:schemeClr val="accent4"/>
          </a:effectRef>
          <a:fontRef idx="minor">
            <a:schemeClr val="tx1"/>
          </a:fontRef>
        </p:style>
      </p:cxnSp>
      <p:sp>
        <p:nvSpPr>
          <p:cNvPr id="4" name="Content Placeholder 2"/>
          <p:cNvSpPr>
            <a:spLocks noGrp="1"/>
          </p:cNvSpPr>
          <p:nvPr>
            <p:ph idx="1" hasCustomPrompt="1"/>
          </p:nvPr>
        </p:nvSpPr>
        <p:spPr>
          <a:xfrm>
            <a:off x="200295" y="452934"/>
            <a:ext cx="8586653" cy="4755698"/>
          </a:xfrm>
          <a:prstGeom prst="rect">
            <a:avLst/>
          </a:prstGeom>
        </p:spPr>
        <p:txBody>
          <a:bodyPr/>
          <a:lstStyle>
            <a:lvl1pPr marL="0" indent="0">
              <a:spcBef>
                <a:spcPts val="450"/>
              </a:spcBef>
              <a:buClrTx/>
              <a:buSzTx/>
              <a:buFont typeface="Wingdings 2"/>
              <a:buNone/>
              <a:tabLst/>
              <a:defRPr sz="2400"/>
            </a:lvl1pPr>
            <a:lvl2pPr marL="457200" indent="0">
              <a:buSzPct val="100000"/>
              <a:buFontTx/>
              <a:buNone/>
              <a:defRPr sz="1800">
                <a:solidFill>
                  <a:schemeClr val="tx1"/>
                </a:solidFill>
              </a:defRPr>
            </a:lvl2pPr>
            <a:lvl3pPr marL="768096" indent="0">
              <a:buClr>
                <a:srgbClr val="B0D23F"/>
              </a:buClr>
              <a:buSzPct val="90000"/>
              <a:buFontTx/>
              <a:buNone/>
              <a:defRPr sz="1800">
                <a:solidFill>
                  <a:schemeClr val="tx1"/>
                </a:solidFill>
              </a:defRPr>
            </a:lvl3pPr>
            <a:lvl4pPr marL="1033272" indent="0">
              <a:buClr>
                <a:srgbClr val="00B0F0"/>
              </a:buClr>
              <a:buSzPct val="90000"/>
              <a:buFontTx/>
              <a:buNone/>
              <a:defRPr sz="1800">
                <a:solidFill>
                  <a:schemeClr val="tx1"/>
                </a:solidFill>
              </a:defRPr>
            </a:lvl4pPr>
            <a:lvl5pPr>
              <a:defRPr>
                <a:solidFill>
                  <a:schemeClr val="tx1"/>
                </a:solidFill>
              </a:defRPr>
            </a:lvl5pPr>
            <a:extLst/>
          </a:lstStyle>
          <a:p>
            <a:pPr marL="118872" indent="0">
              <a:spcBef>
                <a:spcPts val="450"/>
              </a:spcBef>
              <a:buClrTx/>
              <a:buSzTx/>
              <a:buFont typeface="Wingdings 2"/>
              <a:buNone/>
            </a:pPr>
            <a:r>
              <a:rPr lang="en-US" sz="2600" dirty="0"/>
              <a:t>This material is not intended to be used, nor can it be used by any taxpayer, for the purpose of avoiding U.S. federal, state, or local tax penalties. This material is written to support the promotion or marketing of the transaction(s) or matter(s) addressed by this material. Pacific Life, its affiliates, their distributors, and respective representatives do not provide tax, accounting, or legal advice. Any taxpayer should seek advice based on the taxpayer’s particular circumstances from an independent tax advisor or attorney.</a:t>
            </a:r>
          </a:p>
        </p:txBody>
      </p:sp>
    </p:spTree>
    <p:extLst>
      <p:ext uri="{BB962C8B-B14F-4D97-AF65-F5344CB8AC3E}">
        <p14:creationId xmlns:p14="http://schemas.microsoft.com/office/powerpoint/2010/main" val="188421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81211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rgbClr val="3F3F3F"/>
                </a:solidFill>
                <a:effectLst/>
                <a:latin typeface="+mj-lt"/>
                <a:ea typeface="+mj-ea"/>
                <a:cs typeface="+mj-cs"/>
              </a:defRPr>
            </a:lvl1pPr>
            <a:extLst/>
          </a:lstStyle>
          <a:p>
            <a:r>
              <a:rPr kumimoji="0" lang="en-US" dirty="0"/>
              <a:t>Click to edit Master title style</a:t>
            </a:r>
          </a:p>
        </p:txBody>
      </p:sp>
      <p:sp>
        <p:nvSpPr>
          <p:cNvPr id="5" name="Content Placeholder 2">
            <a:extLst>
              <a:ext uri="{FF2B5EF4-FFF2-40B4-BE49-F238E27FC236}">
                <a16:creationId xmlns:a16="http://schemas.microsoft.com/office/drawing/2014/main" id="{D8BFDF9A-C26A-45A7-BDEC-A1C4CAD123BE}"/>
              </a:ext>
            </a:extLst>
          </p:cNvPr>
          <p:cNvSpPr>
            <a:spLocks noGrp="1"/>
          </p:cNvSpPr>
          <p:nvPr>
            <p:ph idx="1" hasCustomPrompt="1"/>
          </p:nvPr>
        </p:nvSpPr>
        <p:spPr>
          <a:xfrm>
            <a:off x="457200" y="979176"/>
            <a:ext cx="8229600" cy="4755698"/>
          </a:xfrm>
          <a:prstGeom prst="rect">
            <a:avLst/>
          </a:prstGeom>
        </p:spPr>
        <p:txBody>
          <a:bodyPr/>
          <a:lstStyle>
            <a:lvl1pPr marL="438912" indent="-320040">
              <a:buFontTx/>
              <a:buBlip>
                <a:blip r:embed="rId2"/>
              </a:buBlip>
              <a:defRPr/>
            </a:lvl1pPr>
            <a:lvl2pPr marL="398463" indent="0">
              <a:buFontTx/>
              <a:buBlip>
                <a:blip r:embed="rId3"/>
              </a:buBlip>
              <a:defRPr sz="2800">
                <a:solidFill>
                  <a:schemeClr val="tx1"/>
                </a:solidFill>
              </a:defRPr>
            </a:lvl2pPr>
            <a:lvl3pPr marL="682625" indent="231775">
              <a:buClr>
                <a:srgbClr val="AFD23E"/>
              </a:buClr>
              <a:buFontTx/>
              <a:buBlip>
                <a:blip r:embed="rId4"/>
              </a:buBlip>
              <a:defRPr sz="2800">
                <a:solidFill>
                  <a:schemeClr val="tx1"/>
                </a:solidFill>
              </a:defRPr>
            </a:lvl3pPr>
            <a:lvl4pPr marL="914400" indent="119063">
              <a:buClr>
                <a:srgbClr val="21ADE4"/>
              </a:buClr>
              <a:defRPr sz="2800">
                <a:solidFill>
                  <a:schemeClr val="tx1"/>
                </a:solidFill>
              </a:defRPr>
            </a:lvl4pPr>
            <a:lvl5pPr>
              <a:buClrTx/>
              <a:defRPr sz="2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 Fourth level</a:t>
            </a:r>
          </a:p>
          <a:p>
            <a:pPr lvl="4" eaLnBrk="1" latinLnBrk="0" hangingPunct="1"/>
            <a:r>
              <a:rPr lang="en-US" dirty="0"/>
              <a:t>Fifth level</a:t>
            </a:r>
            <a:endParaRPr kumimoji="0" lang="en-US" dirty="0"/>
          </a:p>
        </p:txBody>
      </p:sp>
      <p:sp>
        <p:nvSpPr>
          <p:cNvPr id="2" name="TextBox 1">
            <a:extLst>
              <a:ext uri="{FF2B5EF4-FFF2-40B4-BE49-F238E27FC236}">
                <a16:creationId xmlns:a16="http://schemas.microsoft.com/office/drawing/2014/main" id="{73746397-BA55-40DF-8D4E-6A1024AC627F}"/>
              </a:ext>
            </a:extLst>
          </p:cNvPr>
          <p:cNvSpPr txBox="1"/>
          <p:nvPr userDrawn="1"/>
        </p:nvSpPr>
        <p:spPr>
          <a:xfrm>
            <a:off x="8411441" y="6493176"/>
            <a:ext cx="550718" cy="276999"/>
          </a:xfrm>
          <a:prstGeom prst="rect">
            <a:avLst/>
          </a:prstGeom>
          <a:noFill/>
        </p:spPr>
        <p:txBody>
          <a:bodyPr wrap="square" rtlCol="0">
            <a:spAutoFit/>
          </a:bodyPr>
          <a:lstStyle/>
          <a:p>
            <a:pPr algn="just"/>
            <a:fld id="{B7FE1182-8779-4DF8-864C-68DD57FF708B}" type="slidenum">
              <a:rPr lang="en-US" sz="1200" smtClean="0">
                <a:solidFill>
                  <a:schemeClr val="bg1"/>
                </a:solidFill>
              </a:rPr>
              <a:pPr algn="just"/>
              <a:t>‹#›</a:t>
            </a:fld>
            <a:endParaRPr lang="en-US" sz="1200" dirty="0">
              <a:solidFill>
                <a:schemeClr val="bg1"/>
              </a:solidFill>
            </a:endParaRPr>
          </a:p>
        </p:txBody>
      </p:sp>
    </p:spTree>
    <p:extLst>
      <p:ext uri="{BB962C8B-B14F-4D97-AF65-F5344CB8AC3E}">
        <p14:creationId xmlns:p14="http://schemas.microsoft.com/office/powerpoint/2010/main" val="2384200160"/>
      </p:ext>
    </p:extLst>
  </p:cSld>
  <p:clrMapOvr>
    <a:masterClrMapping/>
  </p:clrMapOvr>
  <p:transition>
    <p:wipe dir="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05_1 Line_Title Slide_No Bar">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i="0" kern="1200" dirty="0">
                <a:solidFill>
                  <a:schemeClr val="tx1"/>
                </a:solidFill>
                <a:effectLst/>
                <a:latin typeface="Calibri" charset="0"/>
                <a:ea typeface="Calibri" charset="0"/>
                <a:cs typeface="Calibri" charset="0"/>
              </a:defRPr>
            </a:lvl1pPr>
            <a:extLst/>
          </a:lstStyle>
          <a:p>
            <a:r>
              <a:rPr kumimoji="0" lang="en-US" dirty="0"/>
              <a:t>Click to edit Master title style</a:t>
            </a:r>
          </a:p>
        </p:txBody>
      </p:sp>
      <p:cxnSp>
        <p:nvCxnSpPr>
          <p:cNvPr id="5" name="Straight Connector 4"/>
          <p:cNvCxnSpPr>
            <a:cxnSpLocks/>
          </p:cNvCxnSpPr>
          <p:nvPr userDrawn="1"/>
        </p:nvCxnSpPr>
        <p:spPr>
          <a:xfrm>
            <a:off x="457200" y="800074"/>
            <a:ext cx="8686800" cy="0"/>
          </a:xfrm>
          <a:prstGeom prst="line">
            <a:avLst/>
          </a:prstGeom>
          <a:ln w="9525">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0"/>
          </p:nvPr>
        </p:nvSpPr>
        <p:spPr>
          <a:xfrm>
            <a:off x="469900" y="1270477"/>
            <a:ext cx="8229600" cy="5066527"/>
          </a:xfrm>
          <a:prstGeom prst="rect">
            <a:avLst/>
          </a:prstGeom>
        </p:spPr>
        <p:txBody>
          <a:bodyPr/>
          <a:lstStyle>
            <a:lvl1pPr marL="438912" indent="-320040">
              <a:buSzPct val="75000"/>
              <a:buFontTx/>
              <a:buBlip>
                <a:blip r:embed="rId2"/>
              </a:buBlip>
              <a:defRPr/>
            </a:lvl1pPr>
            <a:lvl2pPr marL="631825" indent="-301752">
              <a:spcBef>
                <a:spcPts val="672"/>
              </a:spcBef>
              <a:buFontTx/>
              <a:buBlip>
                <a:blip r:embed="rId3"/>
              </a:buBlip>
              <a:tabLst/>
              <a:defRPr sz="2400">
                <a:solidFill>
                  <a:schemeClr val="tx1"/>
                </a:solidFill>
              </a:defRPr>
            </a:lvl2pPr>
            <a:lvl3pPr marL="915988" indent="-341313">
              <a:spcBef>
                <a:spcPts val="72"/>
              </a:spcBef>
              <a:buClr>
                <a:srgbClr val="AFD23E"/>
              </a:buClr>
              <a:buFontTx/>
              <a:buBlip>
                <a:blip r:embed="rId4"/>
              </a:buBlip>
              <a:tabLst/>
              <a:defRPr sz="2400">
                <a:solidFill>
                  <a:schemeClr val="tx1"/>
                </a:solidFill>
              </a:defRPr>
            </a:lvl3pPr>
            <a:lvl4pPr marL="1144588" indent="-228600">
              <a:spcBef>
                <a:spcPts val="72"/>
              </a:spcBef>
              <a:buClr>
                <a:srgbClr val="21ADE4"/>
              </a:buClr>
              <a:buFont typeface="Wingdings" charset="2"/>
              <a:buChar char="§"/>
              <a:tabLst/>
              <a:defRPr sz="2400">
                <a:solidFill>
                  <a:schemeClr val="tx1"/>
                </a:solidFill>
              </a:defRPr>
            </a:lvl4pPr>
            <a:lvl5pPr>
              <a:buClrTx/>
              <a:defRPr sz="2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extLst>
      <p:ext uri="{BB962C8B-B14F-4D97-AF65-F5344CB8AC3E}">
        <p14:creationId xmlns:p14="http://schemas.microsoft.com/office/powerpoint/2010/main" val="112152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3"/>
          <p:cNvSpPr>
            <a:spLocks noGrp="1"/>
          </p:cNvSpPr>
          <p:nvPr>
            <p:ph type="pic" sz="quarter" idx="12"/>
          </p:nvPr>
        </p:nvSpPr>
        <p:spPr>
          <a:xfrm>
            <a:off x="0" y="1850620"/>
            <a:ext cx="9144000" cy="4137430"/>
          </a:xfrm>
          <a:prstGeom prst="round1Rect">
            <a:avLst/>
          </a:prstGeom>
        </p:spPr>
        <p:txBody>
          <a:bodyPr/>
          <a:lstStyle/>
          <a:p>
            <a:endParaRPr lang="en-US" dirty="0"/>
          </a:p>
        </p:txBody>
      </p:sp>
      <p:sp>
        <p:nvSpPr>
          <p:cNvPr id="9" name="Text Placeholder 4"/>
          <p:cNvSpPr>
            <a:spLocks noGrp="1"/>
          </p:cNvSpPr>
          <p:nvPr>
            <p:ph type="body" sz="quarter" idx="10" hasCustomPrompt="1"/>
          </p:nvPr>
        </p:nvSpPr>
        <p:spPr>
          <a:xfrm>
            <a:off x="460443" y="990600"/>
            <a:ext cx="8001000" cy="533400"/>
          </a:xfrm>
          <a:prstGeom prst="rect">
            <a:avLst/>
          </a:prstGeom>
        </p:spPr>
        <p:txBody>
          <a:bodyPr>
            <a:noAutofit/>
          </a:bodyPr>
          <a:lstStyle>
            <a:lvl1pPr marL="79375" indent="0">
              <a:buNone/>
              <a:defRPr sz="3400">
                <a:solidFill>
                  <a:schemeClr val="tx1"/>
                </a:solidFill>
                <a:latin typeface="Calibri Light" panose="020F0302020204030204" pitchFamily="34" charset="0"/>
              </a:defRPr>
            </a:lvl1pPr>
          </a:lstStyle>
          <a:p>
            <a:pPr lvl="0"/>
            <a:r>
              <a:rPr lang="en-US" dirty="0"/>
              <a:t>Title</a:t>
            </a:r>
          </a:p>
        </p:txBody>
      </p:sp>
      <p:sp>
        <p:nvSpPr>
          <p:cNvPr id="14" name="Rectangle 15"/>
          <p:cNvSpPr/>
          <p:nvPr userDrawn="1"/>
        </p:nvSpPr>
        <p:spPr>
          <a:xfrm>
            <a:off x="-14502" y="6589238"/>
            <a:ext cx="9151888" cy="275110"/>
          </a:xfrm>
          <a:custGeom>
            <a:avLst/>
            <a:gdLst>
              <a:gd name="connsiteX0" fmla="*/ 0 w 3200400"/>
              <a:gd name="connsiteY0" fmla="*/ 0 h 934445"/>
              <a:gd name="connsiteX1" fmla="*/ 3200400 w 3200400"/>
              <a:gd name="connsiteY1" fmla="*/ 0 h 934445"/>
              <a:gd name="connsiteX2" fmla="*/ 3200400 w 3200400"/>
              <a:gd name="connsiteY2" fmla="*/ 934445 h 934445"/>
              <a:gd name="connsiteX3" fmla="*/ 0 w 3200400"/>
              <a:gd name="connsiteY3" fmla="*/ 934445 h 934445"/>
              <a:gd name="connsiteX4" fmla="*/ 0 w 3200400"/>
              <a:gd name="connsiteY4" fmla="*/ 0 h 934445"/>
              <a:gd name="connsiteX0" fmla="*/ 0 w 5375189"/>
              <a:gd name="connsiteY0" fmla="*/ 0 h 934445"/>
              <a:gd name="connsiteX1" fmla="*/ 5375189 w 5375189"/>
              <a:gd name="connsiteY1" fmla="*/ 210065 h 934445"/>
              <a:gd name="connsiteX2" fmla="*/ 3200400 w 5375189"/>
              <a:gd name="connsiteY2" fmla="*/ 934445 h 934445"/>
              <a:gd name="connsiteX3" fmla="*/ 0 w 5375189"/>
              <a:gd name="connsiteY3" fmla="*/ 934445 h 934445"/>
              <a:gd name="connsiteX4" fmla="*/ 0 w 5375189"/>
              <a:gd name="connsiteY4" fmla="*/ 0 h 934445"/>
              <a:gd name="connsiteX0" fmla="*/ 0 w 6203091"/>
              <a:gd name="connsiteY0" fmla="*/ 0 h 946802"/>
              <a:gd name="connsiteX1" fmla="*/ 5375189 w 6203091"/>
              <a:gd name="connsiteY1" fmla="*/ 210065 h 946802"/>
              <a:gd name="connsiteX2" fmla="*/ 6203091 w 6203091"/>
              <a:gd name="connsiteY2" fmla="*/ 946802 h 946802"/>
              <a:gd name="connsiteX3" fmla="*/ 0 w 6203091"/>
              <a:gd name="connsiteY3" fmla="*/ 934445 h 946802"/>
              <a:gd name="connsiteX4" fmla="*/ 0 w 6203091"/>
              <a:gd name="connsiteY4" fmla="*/ 0 h 946802"/>
              <a:gd name="connsiteX0" fmla="*/ 0 w 6203091"/>
              <a:gd name="connsiteY0" fmla="*/ 222422 h 736737"/>
              <a:gd name="connsiteX1" fmla="*/ 5375189 w 6203091"/>
              <a:gd name="connsiteY1" fmla="*/ 0 h 736737"/>
              <a:gd name="connsiteX2" fmla="*/ 6203091 w 6203091"/>
              <a:gd name="connsiteY2" fmla="*/ 736737 h 736737"/>
              <a:gd name="connsiteX3" fmla="*/ 0 w 6203091"/>
              <a:gd name="connsiteY3" fmla="*/ 724380 h 736737"/>
              <a:gd name="connsiteX4" fmla="*/ 0 w 6203091"/>
              <a:gd name="connsiteY4" fmla="*/ 222422 h 736737"/>
              <a:gd name="connsiteX0" fmla="*/ 0 w 5918886"/>
              <a:gd name="connsiteY0" fmla="*/ 222422 h 724380"/>
              <a:gd name="connsiteX1" fmla="*/ 5375189 w 5918886"/>
              <a:gd name="connsiteY1" fmla="*/ 0 h 724380"/>
              <a:gd name="connsiteX2" fmla="*/ 5918886 w 5918886"/>
              <a:gd name="connsiteY2" fmla="*/ 724380 h 724380"/>
              <a:gd name="connsiteX3" fmla="*/ 0 w 5918886"/>
              <a:gd name="connsiteY3" fmla="*/ 724380 h 724380"/>
              <a:gd name="connsiteX4" fmla="*/ 0 w 5918886"/>
              <a:gd name="connsiteY4" fmla="*/ 222422 h 724380"/>
              <a:gd name="connsiteX0" fmla="*/ 0 w 5918886"/>
              <a:gd name="connsiteY0" fmla="*/ 321993 h 823951"/>
              <a:gd name="connsiteX1" fmla="*/ 5617204 w 5918886"/>
              <a:gd name="connsiteY1" fmla="*/ 0 h 823951"/>
              <a:gd name="connsiteX2" fmla="*/ 5918886 w 5918886"/>
              <a:gd name="connsiteY2" fmla="*/ 823951 h 823951"/>
              <a:gd name="connsiteX3" fmla="*/ 0 w 5918886"/>
              <a:gd name="connsiteY3" fmla="*/ 823951 h 823951"/>
              <a:gd name="connsiteX4" fmla="*/ 0 w 5918886"/>
              <a:gd name="connsiteY4" fmla="*/ 321993 h 823951"/>
              <a:gd name="connsiteX0" fmla="*/ 8067 w 5918886"/>
              <a:gd name="connsiteY0" fmla="*/ 371779 h 823951"/>
              <a:gd name="connsiteX1" fmla="*/ 5617204 w 5918886"/>
              <a:gd name="connsiteY1" fmla="*/ 0 h 823951"/>
              <a:gd name="connsiteX2" fmla="*/ 5918886 w 5918886"/>
              <a:gd name="connsiteY2" fmla="*/ 823951 h 823951"/>
              <a:gd name="connsiteX3" fmla="*/ 0 w 5918886"/>
              <a:gd name="connsiteY3" fmla="*/ 823951 h 823951"/>
              <a:gd name="connsiteX4" fmla="*/ 8067 w 5918886"/>
              <a:gd name="connsiteY4" fmla="*/ 371779 h 823951"/>
              <a:gd name="connsiteX0" fmla="*/ 8067 w 7714664"/>
              <a:gd name="connsiteY0" fmla="*/ 0 h 452172"/>
              <a:gd name="connsiteX1" fmla="*/ 7714664 w 7714664"/>
              <a:gd name="connsiteY1" fmla="*/ 265475 h 452172"/>
              <a:gd name="connsiteX2" fmla="*/ 5918886 w 7714664"/>
              <a:gd name="connsiteY2" fmla="*/ 452172 h 452172"/>
              <a:gd name="connsiteX3" fmla="*/ 0 w 7714664"/>
              <a:gd name="connsiteY3" fmla="*/ 452172 h 452172"/>
              <a:gd name="connsiteX4" fmla="*/ 8067 w 7714664"/>
              <a:gd name="connsiteY4" fmla="*/ 0 h 452172"/>
              <a:gd name="connsiteX0" fmla="*/ 8067 w 7714664"/>
              <a:gd name="connsiteY0" fmla="*/ 0 h 452172"/>
              <a:gd name="connsiteX1" fmla="*/ 7714664 w 7714664"/>
              <a:gd name="connsiteY1" fmla="*/ 265475 h 452172"/>
              <a:gd name="connsiteX2" fmla="*/ 7701727 w 7714664"/>
              <a:gd name="connsiteY2" fmla="*/ 452172 h 452172"/>
              <a:gd name="connsiteX3" fmla="*/ 0 w 7714664"/>
              <a:gd name="connsiteY3" fmla="*/ 452172 h 452172"/>
              <a:gd name="connsiteX4" fmla="*/ 8067 w 7714664"/>
              <a:gd name="connsiteY4" fmla="*/ 0 h 452172"/>
              <a:gd name="connsiteX0" fmla="*/ 8067 w 7714664"/>
              <a:gd name="connsiteY0" fmla="*/ 0 h 372515"/>
              <a:gd name="connsiteX1" fmla="*/ 7714664 w 7714664"/>
              <a:gd name="connsiteY1" fmla="*/ 185818 h 372515"/>
              <a:gd name="connsiteX2" fmla="*/ 7701727 w 7714664"/>
              <a:gd name="connsiteY2" fmla="*/ 372515 h 372515"/>
              <a:gd name="connsiteX3" fmla="*/ 0 w 7714664"/>
              <a:gd name="connsiteY3" fmla="*/ 372515 h 372515"/>
              <a:gd name="connsiteX4" fmla="*/ 8067 w 7714664"/>
              <a:gd name="connsiteY4" fmla="*/ 0 h 372515"/>
              <a:gd name="connsiteX0" fmla="*/ 8067 w 7738865"/>
              <a:gd name="connsiteY0" fmla="*/ 0 h 372515"/>
              <a:gd name="connsiteX1" fmla="*/ 7738865 w 7738865"/>
              <a:gd name="connsiteY1" fmla="*/ 195776 h 372515"/>
              <a:gd name="connsiteX2" fmla="*/ 7701727 w 7738865"/>
              <a:gd name="connsiteY2" fmla="*/ 372515 h 372515"/>
              <a:gd name="connsiteX3" fmla="*/ 0 w 7738865"/>
              <a:gd name="connsiteY3" fmla="*/ 372515 h 372515"/>
              <a:gd name="connsiteX4" fmla="*/ 8067 w 7738865"/>
              <a:gd name="connsiteY4" fmla="*/ 0 h 372515"/>
              <a:gd name="connsiteX0" fmla="*/ 8067 w 7738865"/>
              <a:gd name="connsiteY0" fmla="*/ 0 h 378138"/>
              <a:gd name="connsiteX1" fmla="*/ 7738865 w 7738865"/>
              <a:gd name="connsiteY1" fmla="*/ 195776 h 378138"/>
              <a:gd name="connsiteX2" fmla="*/ 7738171 w 7738865"/>
              <a:gd name="connsiteY2" fmla="*/ 378138 h 378138"/>
              <a:gd name="connsiteX3" fmla="*/ 0 w 7738865"/>
              <a:gd name="connsiteY3" fmla="*/ 372515 h 378138"/>
              <a:gd name="connsiteX4" fmla="*/ 8067 w 7738865"/>
              <a:gd name="connsiteY4" fmla="*/ 0 h 378138"/>
              <a:gd name="connsiteX0" fmla="*/ 38721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38721 w 7738865"/>
              <a:gd name="connsiteY4" fmla="*/ 0 h 235784"/>
              <a:gd name="connsiteX0" fmla="*/ 4554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4554 w 7738865"/>
              <a:gd name="connsiteY4" fmla="*/ 0 h 235784"/>
              <a:gd name="connsiteX0" fmla="*/ 0 w 7751147"/>
              <a:gd name="connsiteY0" fmla="*/ 0 h 416238"/>
              <a:gd name="connsiteX1" fmla="*/ 7751147 w 7751147"/>
              <a:gd name="connsiteY1" fmla="*/ 233876 h 416238"/>
              <a:gd name="connsiteX2" fmla="*/ 7750453 w 7751147"/>
              <a:gd name="connsiteY2" fmla="*/ 416238 h 416238"/>
              <a:gd name="connsiteX3" fmla="*/ 12282 w 7751147"/>
              <a:gd name="connsiteY3" fmla="*/ 410615 h 416238"/>
              <a:gd name="connsiteX4" fmla="*/ 0 w 7751147"/>
              <a:gd name="connsiteY4" fmla="*/ 0 h 41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1147" h="416238">
                <a:moveTo>
                  <a:pt x="0" y="0"/>
                </a:moveTo>
                <a:lnTo>
                  <a:pt x="7751147" y="233876"/>
                </a:lnTo>
                <a:cubicBezTo>
                  <a:pt x="7750916" y="294663"/>
                  <a:pt x="7750684" y="355451"/>
                  <a:pt x="7750453" y="416238"/>
                </a:cubicBezTo>
                <a:lnTo>
                  <a:pt x="12282" y="410615"/>
                </a:lnTo>
                <a:lnTo>
                  <a:pt x="0" y="0"/>
                </a:ln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8632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3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380390"/>
            <a:ext cx="9144000" cy="477609"/>
          </a:xfrm>
          <a:prstGeom prst="rect">
            <a:avLst/>
          </a:prstGeom>
          <a:solidFill>
            <a:srgbClr val="456CB4"/>
          </a:solidFill>
          <a:ln w="38100" algn="ctr">
            <a:noFill/>
            <a:miter lim="800000"/>
            <a:headEnd/>
            <a:tailEnd/>
          </a:ln>
          <a:effectLst/>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Placeholder 1"/>
          <p:cNvSpPr>
            <a:spLocks noGrp="1"/>
          </p:cNvSpPr>
          <p:nvPr>
            <p:ph type="title"/>
          </p:nvPr>
        </p:nvSpPr>
        <p:spPr>
          <a:xfrm>
            <a:off x="457200" y="204107"/>
            <a:ext cx="8229600" cy="971550"/>
          </a:xfrm>
          <a:prstGeom prst="rect">
            <a:avLst/>
          </a:prstGeom>
        </p:spPr>
        <p:txBody>
          <a:bodyPr vert="horz" lIns="91440" tIns="45720" rIns="91440" bIns="45720" rtlCol="0" anchor="ctr">
            <a:normAutofit/>
          </a:bodyPr>
          <a:lstStyle/>
          <a:p>
            <a:r>
              <a:rPr kumimoji="0" lang="en-US" dirty="0"/>
              <a:t>Click to edit Master title style</a:t>
            </a:r>
          </a:p>
        </p:txBody>
      </p:sp>
      <p:sp>
        <p:nvSpPr>
          <p:cNvPr id="3" name="Text Placeholder 2"/>
          <p:cNvSpPr>
            <a:spLocks noGrp="1"/>
          </p:cNvSpPr>
          <p:nvPr>
            <p:ph type="body" idx="1"/>
          </p:nvPr>
        </p:nvSpPr>
        <p:spPr>
          <a:xfrm>
            <a:off x="457200" y="1400175"/>
            <a:ext cx="8229600" cy="4755698"/>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Footer Placeholder 4"/>
          <p:cNvSpPr>
            <a:spLocks noGrp="1"/>
          </p:cNvSpPr>
          <p:nvPr>
            <p:ph type="ftr" sz="quarter" idx="3"/>
          </p:nvPr>
        </p:nvSpPr>
        <p:spPr>
          <a:xfrm>
            <a:off x="101503" y="6509655"/>
            <a:ext cx="4215664" cy="274320"/>
          </a:xfrm>
          <a:prstGeom prst="rect">
            <a:avLst/>
          </a:prstGeom>
        </p:spPr>
        <p:txBody>
          <a:bodyPr vert="horz" lIns="45720" rIns="45720" bIns="0" rtlCol="0" anchor="ctr"/>
          <a:lstStyle>
            <a:lvl1pPr algn="l" eaLnBrk="1" latinLnBrk="0" hangingPunct="1">
              <a:defRPr kumimoji="0" sz="1200" b="1">
                <a:solidFill>
                  <a:srgbClr val="3F3F3F"/>
                </a:solidFill>
                <a:latin typeface="Calibri" pitchFamily="34" charset="0"/>
              </a:defRPr>
            </a:lvl1pPr>
            <a:extLst/>
          </a:lstStyle>
          <a:p>
            <a:endParaRPr lang="en-US" dirty="0"/>
          </a:p>
        </p:txBody>
      </p:sp>
      <p:sp>
        <p:nvSpPr>
          <p:cNvPr id="6" name="Slide Number Placeholder 5"/>
          <p:cNvSpPr>
            <a:spLocks noGrp="1"/>
          </p:cNvSpPr>
          <p:nvPr>
            <p:ph type="sldNum" sz="quarter" idx="4"/>
          </p:nvPr>
        </p:nvSpPr>
        <p:spPr>
          <a:xfrm>
            <a:off x="4205068" y="6509655"/>
            <a:ext cx="733864" cy="274320"/>
          </a:xfrm>
          <a:prstGeom prst="rect">
            <a:avLst/>
          </a:prstGeom>
        </p:spPr>
        <p:txBody>
          <a:bodyPr vert="horz" bIns="0" rtlCol="0" anchor="ctr"/>
          <a:lstStyle>
            <a:lvl1pPr algn="ctr" eaLnBrk="1" latinLnBrk="0" hangingPunct="1">
              <a:defRPr kumimoji="0" sz="1200" b="1">
                <a:solidFill>
                  <a:srgbClr val="3F3F3F"/>
                </a:solidFill>
                <a:latin typeface="Calibri" pitchFamily="34" charset="0"/>
              </a:defRPr>
            </a:lvl1pPr>
            <a:extLst/>
          </a:lstStyle>
          <a:p>
            <a:fld id="{6736B3CA-E88C-4D03-9542-16433AE54E86}" type="slidenum">
              <a:rPr lang="en-US" smtClean="0"/>
              <a:pPr/>
              <a:t>‹#›</a:t>
            </a:fld>
            <a:endParaRPr lang="en-US" dirty="0"/>
          </a:p>
        </p:txBody>
      </p:sp>
      <p:pic>
        <p:nvPicPr>
          <p:cNvPr id="8" name="Picture 7">
            <a:extLst>
              <a:ext uri="{FF2B5EF4-FFF2-40B4-BE49-F238E27FC236}">
                <a16:creationId xmlns:a16="http://schemas.microsoft.com/office/drawing/2014/main" id="{9989D306-8007-422C-B843-2CA5C6DAAB15}"/>
              </a:ext>
            </a:extLst>
          </p:cNvPr>
          <p:cNvPicPr>
            <a:picLocks noChangeAspect="1"/>
          </p:cNvPicPr>
          <p:nvPr userDrawn="1"/>
        </p:nvPicPr>
        <p:blipFill>
          <a:blip r:embed="rId7"/>
          <a:stretch>
            <a:fillRect/>
          </a:stretch>
        </p:blipFill>
        <p:spPr>
          <a:xfrm>
            <a:off x="6865538" y="6443588"/>
            <a:ext cx="2106044" cy="33737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7" r:id="rId2"/>
    <p:sldLayoutId id="2147483698" r:id="rId3"/>
    <p:sldLayoutId id="2147483699" r:id="rId4"/>
    <p:sldLayoutId id="2147483702" r:id="rId5"/>
  </p:sldLayoutIdLst>
  <p:transition>
    <p:wipe dir="r"/>
  </p:transition>
  <p:hf sldNum="0" hdr="0" ftr="0" dt="0"/>
  <p:txStyles>
    <p:titleStyle>
      <a:lvl1pPr algn="l" defTabSz="914400" rtl="0" eaLnBrk="1" latinLnBrk="0" hangingPunct="1">
        <a:lnSpc>
          <a:spcPct val="90000"/>
        </a:lnSpc>
        <a:spcBef>
          <a:spcPct val="0"/>
        </a:spcBef>
        <a:buNone/>
        <a:defRPr kumimoji="0" lang="en-US" sz="3600" b="0" i="0" kern="1200" dirty="0">
          <a:solidFill>
            <a:srgbClr val="3F3F3F"/>
          </a:solidFill>
          <a:effectLst/>
          <a:latin typeface="+mj-lt"/>
          <a:ea typeface="+mj-ea"/>
          <a:cs typeface="Calibri Light" panose="020F0302020204030204" pitchFamily="34" charset="0"/>
        </a:defRPr>
      </a:lvl1pPr>
      <a:extLst/>
    </p:titleStyle>
    <p:body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50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50000"/>
            </a:schemeClr>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926152"/>
      </p:ext>
    </p:extLst>
  </p:cSld>
  <p:clrMap bg1="lt1" tx1="dk1" bg2="lt2" tx2="dk2" accent1="accent1" accent2="accent2" accent3="accent3" accent4="accent4" accent5="accent5" accent6="accent6" hlink="hlink" folHlink="folHlink"/>
  <p:sldLayoutIdLst>
    <p:sldLayoutId id="2147483696"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8" Type="http://schemas.openxmlformats.org/officeDocument/2006/relationships/hyperlink" Target="http://www.cms.gov/" TargetMode="External"/><Relationship Id="rId3" Type="http://schemas.openxmlformats.org/officeDocument/2006/relationships/image" Target="../media/image2.png"/><Relationship Id="rId7" Type="http://schemas.openxmlformats.org/officeDocument/2006/relationships/hyperlink" Target="https://www.ssa.gov/"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www.shiptacenter.org/" TargetMode="External"/><Relationship Id="rId5" Type="http://schemas.openxmlformats.org/officeDocument/2006/relationships/hyperlink" Target="https://www.medicare.gov/"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A9723-BAF0-4DCB-B677-60FDFDAC0F0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4FBE9BF-09EE-4C5A-95FC-E90FE1D2B9A2}"/>
              </a:ext>
            </a:extLst>
          </p:cNvPr>
          <p:cNvSpPr>
            <a:spLocks noGrp="1"/>
          </p:cNvSpPr>
          <p:nvPr>
            <p:ph type="title"/>
          </p:nvPr>
        </p:nvSpPr>
        <p:spPr/>
        <p:txBody>
          <a:bodyPr/>
          <a:lstStyle/>
          <a:p>
            <a:endParaRPr lang="en-US"/>
          </a:p>
        </p:txBody>
      </p:sp>
      <p:grpSp>
        <p:nvGrpSpPr>
          <p:cNvPr id="6" name="Group 5">
            <a:extLst>
              <a:ext uri="{FF2B5EF4-FFF2-40B4-BE49-F238E27FC236}">
                <a16:creationId xmlns:a16="http://schemas.microsoft.com/office/drawing/2014/main" id="{60CDBE77-B994-4EB1-8C47-C90C129BF240}"/>
              </a:ext>
            </a:extLst>
          </p:cNvPr>
          <p:cNvGrpSpPr/>
          <p:nvPr/>
        </p:nvGrpSpPr>
        <p:grpSpPr>
          <a:xfrm>
            <a:off x="0" y="5172"/>
            <a:ext cx="9144000" cy="6847656"/>
            <a:chOff x="0" y="5172"/>
            <a:chExt cx="9144000" cy="6847656"/>
          </a:xfrm>
        </p:grpSpPr>
        <p:pic>
          <p:nvPicPr>
            <p:cNvPr id="4" name="Picture 3">
              <a:extLst>
                <a:ext uri="{FF2B5EF4-FFF2-40B4-BE49-F238E27FC236}">
                  <a16:creationId xmlns:a16="http://schemas.microsoft.com/office/drawing/2014/main" id="{080F2F10-37A8-4F64-AC4B-59F40841D29F}"/>
                </a:ext>
              </a:extLst>
            </p:cNvPr>
            <p:cNvPicPr>
              <a:picLocks noChangeAspect="1"/>
            </p:cNvPicPr>
            <p:nvPr/>
          </p:nvPicPr>
          <p:blipFill>
            <a:blip r:embed="rId3"/>
            <a:stretch>
              <a:fillRect/>
            </a:stretch>
          </p:blipFill>
          <p:spPr>
            <a:xfrm>
              <a:off x="0" y="5172"/>
              <a:ext cx="9144000" cy="6847656"/>
            </a:xfrm>
            <a:prstGeom prst="rect">
              <a:avLst/>
            </a:prstGeom>
          </p:spPr>
        </p:pic>
        <p:sp>
          <p:nvSpPr>
            <p:cNvPr id="5" name="Title 1">
              <a:extLst>
                <a:ext uri="{FF2B5EF4-FFF2-40B4-BE49-F238E27FC236}">
                  <a16:creationId xmlns:a16="http://schemas.microsoft.com/office/drawing/2014/main" id="{04BEFCA7-BEBB-4932-B7AC-10A21DF412A5}"/>
                </a:ext>
              </a:extLst>
            </p:cNvPr>
            <p:cNvSpPr txBox="1">
              <a:spLocks/>
            </p:cNvSpPr>
            <p:nvPr/>
          </p:nvSpPr>
          <p:spPr>
            <a:xfrm>
              <a:off x="793050" y="2821257"/>
              <a:ext cx="2915436" cy="952483"/>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latin typeface="Calibri Light" panose="020F0302020204030204" pitchFamily="34" charset="0"/>
                  <a:cs typeface="Calibri Light" panose="020F0302020204030204" pitchFamily="34" charset="0"/>
                </a:rPr>
                <a:t>The Prescription Is Planning</a:t>
              </a:r>
            </a:p>
          </p:txBody>
        </p:sp>
      </p:grpSp>
    </p:spTree>
    <p:extLst>
      <p:ext uri="{BB962C8B-B14F-4D97-AF65-F5344CB8AC3E}">
        <p14:creationId xmlns:p14="http://schemas.microsoft.com/office/powerpoint/2010/main" val="91343143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1705193"/>
              </p:ext>
            </p:extLst>
          </p:nvPr>
        </p:nvGraphicFramePr>
        <p:xfrm>
          <a:off x="626807" y="1312607"/>
          <a:ext cx="7890386" cy="491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Better Late Than Never?</a:t>
            </a:r>
          </a:p>
        </p:txBody>
      </p:sp>
      <p:grpSp>
        <p:nvGrpSpPr>
          <p:cNvPr id="6" name="Group 5">
            <a:extLst>
              <a:ext uri="{FF2B5EF4-FFF2-40B4-BE49-F238E27FC236}">
                <a16:creationId xmlns:a16="http://schemas.microsoft.com/office/drawing/2014/main" id="{32E49932-BD55-4882-8B7D-2DF66EFE668E}"/>
              </a:ext>
            </a:extLst>
          </p:cNvPr>
          <p:cNvGrpSpPr/>
          <p:nvPr/>
        </p:nvGrpSpPr>
        <p:grpSpPr>
          <a:xfrm>
            <a:off x="7023439" y="438150"/>
            <a:ext cx="1553347" cy="796502"/>
            <a:chOff x="6544314" y="4464936"/>
            <a:chExt cx="1187889" cy="663002"/>
          </a:xfrm>
          <a:solidFill>
            <a:schemeClr val="bg1"/>
          </a:solidFill>
        </p:grpSpPr>
        <p:sp>
          <p:nvSpPr>
            <p:cNvPr id="7" name="Speech Bubble: Rectangle with Corners Rounded 6">
              <a:extLst>
                <a:ext uri="{FF2B5EF4-FFF2-40B4-BE49-F238E27FC236}">
                  <a16:creationId xmlns:a16="http://schemas.microsoft.com/office/drawing/2014/main" id="{A2CD1E5B-2867-42AA-A479-590C09EE7E10}"/>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92E4FE-8289-40CF-B03C-F22A3EBCB054}"/>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
        <p:nvSpPr>
          <p:cNvPr id="9" name="Isosceles Triangle 8">
            <a:extLst>
              <a:ext uri="{FF2B5EF4-FFF2-40B4-BE49-F238E27FC236}">
                <a16:creationId xmlns:a16="http://schemas.microsoft.com/office/drawing/2014/main" id="{564C389F-8F4B-46D3-8C5C-96895DD51222}"/>
              </a:ext>
            </a:extLst>
          </p:cNvPr>
          <p:cNvSpPr/>
          <p:nvPr/>
        </p:nvSpPr>
        <p:spPr>
          <a:xfrm rot="10800000">
            <a:off x="4367463" y="1852955"/>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DA6ACB41-1602-452B-8E55-1A2A727612D5}"/>
              </a:ext>
            </a:extLst>
          </p:cNvPr>
          <p:cNvSpPr/>
          <p:nvPr/>
        </p:nvSpPr>
        <p:spPr>
          <a:xfrm rot="10800000">
            <a:off x="7174580" y="1852954"/>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3B89B16B-6EAA-4A7F-AB3E-994BA4089CC3}"/>
              </a:ext>
            </a:extLst>
          </p:cNvPr>
          <p:cNvSpPr/>
          <p:nvPr/>
        </p:nvSpPr>
        <p:spPr>
          <a:xfrm rot="10800000">
            <a:off x="1572126" y="4014628"/>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DDD3CFE0-056C-4FBA-8E38-4FE0877D7A6D}"/>
              </a:ext>
            </a:extLst>
          </p:cNvPr>
          <p:cNvSpPr/>
          <p:nvPr/>
        </p:nvSpPr>
        <p:spPr>
          <a:xfrm rot="10800000">
            <a:off x="4331367" y="4014627"/>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3968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9622" y="2730844"/>
            <a:ext cx="8007178" cy="3175686"/>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 </a:t>
            </a:r>
          </a:p>
        </p:txBody>
      </p:sp>
      <p:sp>
        <p:nvSpPr>
          <p:cNvPr id="9" name="Content Placeholder 8"/>
          <p:cNvSpPr>
            <a:spLocks noGrp="1"/>
          </p:cNvSpPr>
          <p:nvPr>
            <p:ph idx="1"/>
          </p:nvPr>
        </p:nvSpPr>
        <p:spPr>
          <a:xfrm>
            <a:off x="887125" y="1273062"/>
            <a:ext cx="7772400" cy="1457781"/>
          </a:xfrm>
        </p:spPr>
        <p:txBody>
          <a:bodyPr>
            <a:normAutofit/>
          </a:bodyPr>
          <a:lstStyle/>
          <a:p>
            <a:pPr marL="515938" indent="-396875">
              <a:buNone/>
              <a:tabLst>
                <a:tab pos="627063" algn="l"/>
              </a:tabLst>
            </a:pPr>
            <a:r>
              <a:rPr lang="en-US" sz="2400" b="1" dirty="0"/>
              <a:t>      </a:t>
            </a:r>
            <a:r>
              <a:rPr lang="en-US" sz="2400" dirty="0"/>
              <a:t>Medicare offers three different enrollment periods to sign up for Medicare Part A and/or Part B for the first time. They are:</a:t>
            </a:r>
          </a:p>
        </p:txBody>
      </p:sp>
      <p:sp>
        <p:nvSpPr>
          <p:cNvPr id="15363" name="Title 1"/>
          <p:cNvSpPr>
            <a:spLocks noGrp="1"/>
          </p:cNvSpPr>
          <p:nvPr>
            <p:ph type="title"/>
          </p:nvPr>
        </p:nvSpPr>
        <p:spPr/>
        <p:txBody>
          <a:bodyPr/>
          <a:lstStyle/>
          <a:p>
            <a:pPr eaLnBrk="1" hangingPunct="1"/>
            <a:r>
              <a:rPr lang="en-US" dirty="0"/>
              <a:t>Pop Quiz</a:t>
            </a:r>
          </a:p>
        </p:txBody>
      </p:sp>
      <p:sp>
        <p:nvSpPr>
          <p:cNvPr id="7" name="Content Placeholder 2"/>
          <p:cNvSpPr txBox="1">
            <a:spLocks/>
          </p:cNvSpPr>
          <p:nvPr/>
        </p:nvSpPr>
        <p:spPr>
          <a:xfrm>
            <a:off x="887125" y="2973603"/>
            <a:ext cx="7577253" cy="2549867"/>
          </a:xfrm>
          <a:prstGeom prst="rect">
            <a:avLst/>
          </a:prstGeom>
        </p:spPr>
        <p:txBody>
          <a:bodyPr/>
          <a:lstStyle/>
          <a:p>
            <a:pPr marL="347663" indent="-347663" fontAlgn="auto">
              <a:lnSpc>
                <a:spcPct val="90000"/>
              </a:lnSpc>
              <a:spcBef>
                <a:spcPts val="600"/>
              </a:spcBef>
              <a:spcAft>
                <a:spcPts val="0"/>
              </a:spcAft>
              <a:buClr>
                <a:schemeClr val="accent2"/>
              </a:buClr>
              <a:tabLst>
                <a:tab pos="457200" algn="l"/>
              </a:tabLst>
              <a:defRPr/>
            </a:pPr>
            <a:r>
              <a:rPr lang="en-US" sz="2000" dirty="0">
                <a:cs typeface="+mn-cs"/>
              </a:rPr>
              <a:t>A:	The Initial Enrollment Period, which offers a 7-month window to sign up when you turn 65.</a:t>
            </a:r>
          </a:p>
          <a:p>
            <a:pPr marL="347663" indent="-347663" fontAlgn="auto">
              <a:lnSpc>
                <a:spcPct val="90000"/>
              </a:lnSpc>
              <a:spcBef>
                <a:spcPts val="600"/>
              </a:spcBef>
              <a:spcAft>
                <a:spcPts val="0"/>
              </a:spcAft>
              <a:buClr>
                <a:schemeClr val="accent2"/>
              </a:buClr>
              <a:tabLst>
                <a:tab pos="457200" algn="l"/>
              </a:tabLst>
              <a:defRPr/>
            </a:pPr>
            <a:r>
              <a:rPr lang="en-US" sz="2000" dirty="0">
                <a:cs typeface="+mn-cs"/>
              </a:rPr>
              <a:t>B:	The Special Enrollment Period, which offers an 8-month window to sign up when you have current employer group coverage past age 65 and that group coverage ends.</a:t>
            </a:r>
          </a:p>
          <a:p>
            <a:pPr marL="347663" indent="-347663" fontAlgn="auto">
              <a:lnSpc>
                <a:spcPct val="90000"/>
              </a:lnSpc>
              <a:spcBef>
                <a:spcPts val="600"/>
              </a:spcBef>
              <a:spcAft>
                <a:spcPts val="0"/>
              </a:spcAft>
              <a:buClr>
                <a:schemeClr val="accent2"/>
              </a:buClr>
              <a:tabLst>
                <a:tab pos="457200" algn="l"/>
              </a:tabLst>
              <a:defRPr/>
            </a:pPr>
            <a:r>
              <a:rPr lang="en-US" sz="2000" dirty="0">
                <a:cs typeface="+mn-cs"/>
              </a:rPr>
              <a:t>C:	The General Enrollment Period, which offers an annual 3-month window to sign up when you missed signing up at 65 and don’t have a Special Enrollment Period.</a:t>
            </a:r>
            <a:endParaRPr lang="en-US" sz="2000" dirty="0"/>
          </a:p>
          <a:p>
            <a:pPr marL="347663" indent="-347663" fontAlgn="auto">
              <a:lnSpc>
                <a:spcPct val="90000"/>
              </a:lnSpc>
              <a:spcBef>
                <a:spcPts val="600"/>
              </a:spcBef>
              <a:spcAft>
                <a:spcPts val="0"/>
              </a:spcAft>
              <a:buClr>
                <a:schemeClr val="accent2"/>
              </a:buClr>
              <a:tabLst>
                <a:tab pos="457200" algn="l"/>
              </a:tabLst>
              <a:defRPr/>
            </a:pPr>
            <a:r>
              <a:rPr lang="en-US" sz="2000" dirty="0"/>
              <a:t>D:	All of the above.</a:t>
            </a:r>
          </a:p>
        </p:txBody>
      </p:sp>
      <p:sp>
        <p:nvSpPr>
          <p:cNvPr id="8" name="TextBox 7">
            <a:extLst>
              <a:ext uri="{FF2B5EF4-FFF2-40B4-BE49-F238E27FC236}">
                <a16:creationId xmlns:a16="http://schemas.microsoft.com/office/drawing/2014/main" id="{ED9255DC-6A14-4FE0-B8CC-ABB840E04492}"/>
              </a:ext>
            </a:extLst>
          </p:cNvPr>
          <p:cNvSpPr txBox="1"/>
          <p:nvPr/>
        </p:nvSpPr>
        <p:spPr>
          <a:xfrm>
            <a:off x="478887" y="1164645"/>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111038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iterate type="lt">
                                    <p:tmPct val="0"/>
                                  </p:iterate>
                                  <p:childTnLst>
                                    <p:animClr clrSpc="rgb" dir="cw">
                                      <p:cBhvr override="childStyle">
                                        <p:cTn id="26" dur="500" fill="hold"/>
                                        <p:tgtEl>
                                          <p:spTgt spid="7">
                                            <p:txEl>
                                              <p:pRg st="3" end="3"/>
                                            </p:txEl>
                                          </p:spTgt>
                                        </p:tgtEl>
                                        <p:attrNameLst>
                                          <p:attrName>style.color</p:attrName>
                                        </p:attrNameLst>
                                      </p:cBhvr>
                                      <p:to>
                                        <a:schemeClr val="tx1"/>
                                      </p:to>
                                    </p:animClr>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7">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Pick a [Medicare] Card</a:t>
            </a:r>
          </a:p>
        </p:txBody>
      </p:sp>
      <p:grpSp>
        <p:nvGrpSpPr>
          <p:cNvPr id="6" name="Group 5">
            <a:extLst>
              <a:ext uri="{FF2B5EF4-FFF2-40B4-BE49-F238E27FC236}">
                <a16:creationId xmlns:a16="http://schemas.microsoft.com/office/drawing/2014/main" id="{348040C9-C594-42E0-A80A-72503E177AC5}"/>
              </a:ext>
            </a:extLst>
          </p:cNvPr>
          <p:cNvGrpSpPr/>
          <p:nvPr/>
        </p:nvGrpSpPr>
        <p:grpSpPr>
          <a:xfrm>
            <a:off x="7061364" y="399468"/>
            <a:ext cx="1553347" cy="796502"/>
            <a:chOff x="7061364" y="399468"/>
            <a:chExt cx="1553347" cy="796502"/>
          </a:xfrm>
        </p:grpSpPr>
        <p:sp>
          <p:nvSpPr>
            <p:cNvPr id="10" name="Speech Bubble: Rectangle with Corners Rounded 9">
              <a:extLst>
                <a:ext uri="{FF2B5EF4-FFF2-40B4-BE49-F238E27FC236}">
                  <a16:creationId xmlns:a16="http://schemas.microsoft.com/office/drawing/2014/main" id="{FEFED507-003D-4357-880B-825A7A57A322}"/>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DAB3B16-46BA-4CD6-ADFF-FC05E729D397}"/>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grpSp>
        <p:nvGrpSpPr>
          <p:cNvPr id="5" name="Group 4">
            <a:extLst>
              <a:ext uri="{FF2B5EF4-FFF2-40B4-BE49-F238E27FC236}">
                <a16:creationId xmlns:a16="http://schemas.microsoft.com/office/drawing/2014/main" id="{0DD999AD-72D4-40CE-9B3F-14168C0E53A2}"/>
              </a:ext>
            </a:extLst>
          </p:cNvPr>
          <p:cNvGrpSpPr/>
          <p:nvPr/>
        </p:nvGrpSpPr>
        <p:grpSpPr>
          <a:xfrm>
            <a:off x="971550" y="1274809"/>
            <a:ext cx="7200899" cy="4712856"/>
            <a:chOff x="848965" y="1230322"/>
            <a:chExt cx="7200899" cy="4712856"/>
          </a:xfrm>
        </p:grpSpPr>
        <p:graphicFrame>
          <p:nvGraphicFramePr>
            <p:cNvPr id="4" name="Diagram 3">
              <a:extLst>
                <a:ext uri="{FF2B5EF4-FFF2-40B4-BE49-F238E27FC236}">
                  <a16:creationId xmlns:a16="http://schemas.microsoft.com/office/drawing/2014/main" id="{5F999D34-41E6-4A3F-A1C5-9D52E4E3F988}"/>
                </a:ext>
              </a:extLst>
            </p:cNvPr>
            <p:cNvGraphicFramePr/>
            <p:nvPr>
              <p:extLst>
                <p:ext uri="{D42A27DB-BD31-4B8C-83A1-F6EECF244321}">
                  <p14:modId xmlns:p14="http://schemas.microsoft.com/office/powerpoint/2010/main" val="620746789"/>
                </p:ext>
              </p:extLst>
            </p:nvPr>
          </p:nvGraphicFramePr>
          <p:xfrm>
            <a:off x="848965" y="1230322"/>
            <a:ext cx="7200899" cy="471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871C04C8-C2BC-48F4-B347-0B60913F80C7}"/>
                </a:ext>
              </a:extLst>
            </p:cNvPr>
            <p:cNvGrpSpPr/>
            <p:nvPr/>
          </p:nvGrpSpPr>
          <p:grpSpPr>
            <a:xfrm>
              <a:off x="2940626" y="2369128"/>
              <a:ext cx="3158837" cy="596102"/>
              <a:chOff x="3173929" y="3952288"/>
              <a:chExt cx="2316231" cy="610316"/>
            </a:xfrm>
            <a:solidFill>
              <a:schemeClr val="accent2"/>
            </a:solidFill>
          </p:grpSpPr>
          <p:sp>
            <p:nvSpPr>
              <p:cNvPr id="13" name="Rectangle 12">
                <a:extLst>
                  <a:ext uri="{FF2B5EF4-FFF2-40B4-BE49-F238E27FC236}">
                    <a16:creationId xmlns:a16="http://schemas.microsoft.com/office/drawing/2014/main" id="{83890C40-F305-485E-9052-BBC21470F6E9}"/>
                  </a:ext>
                </a:extLst>
              </p:cNvPr>
              <p:cNvSpPr/>
              <p:nvPr/>
            </p:nvSpPr>
            <p:spPr>
              <a:xfrm>
                <a:off x="3173929" y="3952288"/>
                <a:ext cx="2316231" cy="610316"/>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D92E8AD6-90A2-425C-8CB6-3CFD3477A314}"/>
                  </a:ext>
                </a:extLst>
              </p:cNvPr>
              <p:cNvSpPr txBox="1"/>
              <p:nvPr/>
            </p:nvSpPr>
            <p:spPr>
              <a:xfrm>
                <a:off x="3173929" y="3952288"/>
                <a:ext cx="2316231" cy="610316"/>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kern="1200" dirty="0">
                    <a:solidFill>
                      <a:schemeClr val="bg1"/>
                    </a:solidFill>
                  </a:rPr>
                  <a:t>Two ways to get coverage</a:t>
                </a:r>
              </a:p>
            </p:txBody>
          </p:sp>
        </p:grpSp>
        <p:sp>
          <p:nvSpPr>
            <p:cNvPr id="17" name="TextBox 16">
              <a:extLst>
                <a:ext uri="{FF2B5EF4-FFF2-40B4-BE49-F238E27FC236}">
                  <a16:creationId xmlns:a16="http://schemas.microsoft.com/office/drawing/2014/main" id="{F70B088B-64A0-42A9-9625-CFB9CD76D2C3}"/>
                </a:ext>
              </a:extLst>
            </p:cNvPr>
            <p:cNvSpPr txBox="1"/>
            <p:nvPr/>
          </p:nvSpPr>
          <p:spPr>
            <a:xfrm>
              <a:off x="2613549" y="4159683"/>
              <a:ext cx="4183320" cy="344256"/>
            </a:xfrm>
            <a:prstGeom prst="rect">
              <a:avLst/>
            </a:prstGeom>
            <a:solidFill>
              <a:schemeClr val="accent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kern="1200" dirty="0">
                  <a:solidFill>
                    <a:schemeClr val="tx1"/>
                  </a:solidFill>
                </a:rPr>
                <a:t>Additional considerations</a:t>
              </a:r>
            </a:p>
          </p:txBody>
        </p:sp>
      </p:grpSp>
      <p:sp>
        <p:nvSpPr>
          <p:cNvPr id="19" name="Oval 18">
            <a:extLst>
              <a:ext uri="{FF2B5EF4-FFF2-40B4-BE49-F238E27FC236}">
                <a16:creationId xmlns:a16="http://schemas.microsoft.com/office/drawing/2014/main" id="{2F8342FC-A5BA-4838-B698-53D290234B29}"/>
              </a:ext>
            </a:extLst>
          </p:cNvPr>
          <p:cNvSpPr/>
          <p:nvPr/>
        </p:nvSpPr>
        <p:spPr>
          <a:xfrm>
            <a:off x="2044910" y="2816027"/>
            <a:ext cx="661737" cy="60157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solidFill>
              </a:rPr>
              <a:t>1</a:t>
            </a:r>
          </a:p>
        </p:txBody>
      </p:sp>
      <p:sp>
        <p:nvSpPr>
          <p:cNvPr id="20" name="Oval 19">
            <a:extLst>
              <a:ext uri="{FF2B5EF4-FFF2-40B4-BE49-F238E27FC236}">
                <a16:creationId xmlns:a16="http://schemas.microsoft.com/office/drawing/2014/main" id="{149D1807-3D6F-4423-A2B7-7AD8F5B1876D}"/>
              </a:ext>
            </a:extLst>
          </p:cNvPr>
          <p:cNvSpPr/>
          <p:nvPr/>
        </p:nvSpPr>
        <p:spPr>
          <a:xfrm>
            <a:off x="6769327" y="2816027"/>
            <a:ext cx="661737" cy="601579"/>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rPr>
              <a:t>2</a:t>
            </a:r>
          </a:p>
        </p:txBody>
      </p:sp>
    </p:spTree>
    <p:extLst>
      <p:ext uri="{BB962C8B-B14F-4D97-AF65-F5344CB8AC3E}">
        <p14:creationId xmlns:p14="http://schemas.microsoft.com/office/powerpoint/2010/main" val="21006874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Original Medicare</a:t>
            </a:r>
          </a:p>
        </p:txBody>
      </p:sp>
      <p:pic>
        <p:nvPicPr>
          <p:cNvPr id="6" name="Picture 5"/>
          <p:cNvPicPr>
            <a:picLocks noChangeAspect="1"/>
          </p:cNvPicPr>
          <p:nvPr/>
        </p:nvPicPr>
        <p:blipFill>
          <a:blip r:embed="rId3"/>
          <a:stretch>
            <a:fillRect/>
          </a:stretch>
        </p:blipFill>
        <p:spPr>
          <a:xfrm>
            <a:off x="1665856" y="1691683"/>
            <a:ext cx="5819161" cy="3723645"/>
          </a:xfrm>
          <a:prstGeom prst="rect">
            <a:avLst/>
          </a:prstGeom>
        </p:spPr>
      </p:pic>
      <p:grpSp>
        <p:nvGrpSpPr>
          <p:cNvPr id="7" name="Group 6">
            <a:extLst>
              <a:ext uri="{FF2B5EF4-FFF2-40B4-BE49-F238E27FC236}">
                <a16:creationId xmlns:a16="http://schemas.microsoft.com/office/drawing/2014/main" id="{49A59983-B379-4589-8E3F-ECDA42C2772C}"/>
              </a:ext>
            </a:extLst>
          </p:cNvPr>
          <p:cNvGrpSpPr/>
          <p:nvPr/>
        </p:nvGrpSpPr>
        <p:grpSpPr>
          <a:xfrm>
            <a:off x="7061364" y="399468"/>
            <a:ext cx="1553347" cy="796502"/>
            <a:chOff x="7061364" y="399468"/>
            <a:chExt cx="1553347" cy="796502"/>
          </a:xfrm>
        </p:grpSpPr>
        <p:sp>
          <p:nvSpPr>
            <p:cNvPr id="8" name="Speech Bubble: Rectangle with Corners Rounded 7">
              <a:extLst>
                <a:ext uri="{FF2B5EF4-FFF2-40B4-BE49-F238E27FC236}">
                  <a16:creationId xmlns:a16="http://schemas.microsoft.com/office/drawing/2014/main" id="{FA9F98FD-17FC-4B40-B6D8-ACF49BAFBD3A}"/>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45CE883-F075-49F1-872D-8D4753B48BFC}"/>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17087622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Original Medicare</a:t>
            </a:r>
          </a:p>
        </p:txBody>
      </p:sp>
      <p:graphicFrame>
        <p:nvGraphicFramePr>
          <p:cNvPr id="4" name="Diagram 3"/>
          <p:cNvGraphicFramePr/>
          <p:nvPr>
            <p:extLst>
              <p:ext uri="{D42A27DB-BD31-4B8C-83A1-F6EECF244321}">
                <p14:modId xmlns:p14="http://schemas.microsoft.com/office/powerpoint/2010/main" val="1004489029"/>
              </p:ext>
            </p:extLst>
          </p:nvPr>
        </p:nvGraphicFramePr>
        <p:xfrm>
          <a:off x="1435746" y="1175657"/>
          <a:ext cx="6724303" cy="4932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425B564C-AFD6-4876-94C5-C5853440EAEF}"/>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6CCBDD2C-8BE4-4468-BB5E-32CD80DCC707}"/>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8002A30-CFD6-4BC0-AB82-ED731647E33C}"/>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26208496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Covered” App</a:t>
            </a:r>
          </a:p>
        </p:txBody>
      </p:sp>
      <p:pic>
        <p:nvPicPr>
          <p:cNvPr id="1026" name="Picture 2" descr="What's Covered mobile app ic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9600" y="1625600"/>
            <a:ext cx="5410199" cy="4305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E2AA4FD-224C-42F6-958A-A3485C0DA545}"/>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7913C9C7-A4FD-43F3-AA7E-369837020102}"/>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EA168A1-3169-484C-ADC4-F1A852111969}"/>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31731856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Cost Sharing</a:t>
            </a:r>
          </a:p>
        </p:txBody>
      </p:sp>
      <p:graphicFrame>
        <p:nvGraphicFramePr>
          <p:cNvPr id="2" name="Diagram 1"/>
          <p:cNvGraphicFramePr/>
          <p:nvPr>
            <p:extLst>
              <p:ext uri="{D42A27DB-BD31-4B8C-83A1-F6EECF244321}">
                <p14:modId xmlns:p14="http://schemas.microsoft.com/office/powerpoint/2010/main" val="2252013034"/>
              </p:ext>
            </p:extLst>
          </p:nvPr>
        </p:nvGraphicFramePr>
        <p:xfrm>
          <a:off x="612058" y="1403092"/>
          <a:ext cx="7919884" cy="452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0C486389-E475-4DB4-A79E-335852089178}"/>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57A7DA9A-DAE7-4198-80F0-BD5C5C64EB7C}"/>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6A04DB-6718-4B90-982E-0BFF4996877E}"/>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24288897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Exclusions</a:t>
            </a:r>
          </a:p>
        </p:txBody>
      </p:sp>
      <p:graphicFrame>
        <p:nvGraphicFramePr>
          <p:cNvPr id="2" name="Diagram 1">
            <a:extLst>
              <a:ext uri="{FF2B5EF4-FFF2-40B4-BE49-F238E27FC236}">
                <a16:creationId xmlns:a16="http://schemas.microsoft.com/office/drawing/2014/main" id="{48030DF9-7186-495B-A354-3123344CBB08}"/>
              </a:ext>
            </a:extLst>
          </p:cNvPr>
          <p:cNvGraphicFramePr/>
          <p:nvPr>
            <p:extLst>
              <p:ext uri="{D42A27DB-BD31-4B8C-83A1-F6EECF244321}">
                <p14:modId xmlns:p14="http://schemas.microsoft.com/office/powerpoint/2010/main" val="3335689702"/>
              </p:ext>
            </p:extLst>
          </p:nvPr>
        </p:nvGraphicFramePr>
        <p:xfrm>
          <a:off x="613064" y="1397000"/>
          <a:ext cx="7772400" cy="473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3AC59200-6CDD-4BD7-AF47-C59CDA69C74B}"/>
              </a:ext>
            </a:extLst>
          </p:cNvPr>
          <p:cNvGrpSpPr/>
          <p:nvPr/>
        </p:nvGrpSpPr>
        <p:grpSpPr>
          <a:xfrm>
            <a:off x="7061364" y="399468"/>
            <a:ext cx="1553347" cy="796502"/>
            <a:chOff x="7061364" y="399468"/>
            <a:chExt cx="1553347" cy="796502"/>
          </a:xfrm>
        </p:grpSpPr>
        <p:sp>
          <p:nvSpPr>
            <p:cNvPr id="21" name="Speech Bubble: Rectangle with Corners Rounded 20">
              <a:extLst>
                <a:ext uri="{FF2B5EF4-FFF2-40B4-BE49-F238E27FC236}">
                  <a16:creationId xmlns:a16="http://schemas.microsoft.com/office/drawing/2014/main" id="{7A84EE00-3502-4701-AB20-A0ECF9405478}"/>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B4D6A50-B6CA-4066-9FA5-5E8006E2DF92}"/>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
        <p:nvSpPr>
          <p:cNvPr id="23" name="Rectangle 22">
            <a:extLst>
              <a:ext uri="{FF2B5EF4-FFF2-40B4-BE49-F238E27FC236}">
                <a16:creationId xmlns:a16="http://schemas.microsoft.com/office/drawing/2014/main" id="{DAC762C3-8310-4F10-A720-AA48449CC854}"/>
              </a:ext>
            </a:extLst>
          </p:cNvPr>
          <p:cNvSpPr/>
          <p:nvPr/>
        </p:nvSpPr>
        <p:spPr>
          <a:xfrm>
            <a:off x="1248123" y="5797200"/>
            <a:ext cx="6236894" cy="4675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Original Medicare DOES NOT Cover</a:t>
            </a:r>
          </a:p>
        </p:txBody>
      </p:sp>
    </p:spTree>
    <p:extLst>
      <p:ext uri="{BB962C8B-B14F-4D97-AF65-F5344CB8AC3E}">
        <p14:creationId xmlns:p14="http://schemas.microsoft.com/office/powerpoint/2010/main" val="16423287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Deductibles and Co-Insurance</a:t>
            </a:r>
          </a:p>
        </p:txBody>
      </p:sp>
      <p:graphicFrame>
        <p:nvGraphicFramePr>
          <p:cNvPr id="4" name="Diagram 3"/>
          <p:cNvGraphicFramePr/>
          <p:nvPr>
            <p:extLst>
              <p:ext uri="{D42A27DB-BD31-4B8C-83A1-F6EECF244321}">
                <p14:modId xmlns:p14="http://schemas.microsoft.com/office/powerpoint/2010/main" val="1838830740"/>
              </p:ext>
            </p:extLst>
          </p:nvPr>
        </p:nvGraphicFramePr>
        <p:xfrm>
          <a:off x="805745" y="1301781"/>
          <a:ext cx="7532509" cy="475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09C9D841-25D5-42A2-A333-86A181B1742B}"/>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C13B7E42-E294-4F80-9B58-F4E6E7C948DA}"/>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E95B782-B167-4E0A-B548-59384A40E096}"/>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27610280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Medicare Supplement Insurance (Medigap)</a:t>
            </a:r>
          </a:p>
        </p:txBody>
      </p:sp>
      <p:graphicFrame>
        <p:nvGraphicFramePr>
          <p:cNvPr id="2" name="Diagram 1"/>
          <p:cNvGraphicFramePr/>
          <p:nvPr>
            <p:extLst>
              <p:ext uri="{D42A27DB-BD31-4B8C-83A1-F6EECF244321}">
                <p14:modId xmlns:p14="http://schemas.microsoft.com/office/powerpoint/2010/main" val="2961740702"/>
              </p:ext>
            </p:extLst>
          </p:nvPr>
        </p:nvGraphicFramePr>
        <p:xfrm>
          <a:off x="-457200" y="1033767"/>
          <a:ext cx="9144000" cy="5082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0976A0C9-CA2F-4CC1-9952-C6EF6E3C84A0}"/>
              </a:ext>
            </a:extLst>
          </p:cNvPr>
          <p:cNvGrpSpPr/>
          <p:nvPr/>
        </p:nvGrpSpPr>
        <p:grpSpPr>
          <a:xfrm>
            <a:off x="7039061" y="919296"/>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8CC6B5DD-7C29-4EBE-A9D1-4F49241E9A85}"/>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AF746CC-63C6-4267-892C-D00E9D8E6584}"/>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
        <p:nvSpPr>
          <p:cNvPr id="3" name="TextBox 2">
            <a:extLst>
              <a:ext uri="{FF2B5EF4-FFF2-40B4-BE49-F238E27FC236}">
                <a16:creationId xmlns:a16="http://schemas.microsoft.com/office/drawing/2014/main" id="{F4C60FDE-48C7-40C6-8842-D75BC242BA99}"/>
              </a:ext>
            </a:extLst>
          </p:cNvPr>
          <p:cNvSpPr txBox="1"/>
          <p:nvPr/>
        </p:nvSpPr>
        <p:spPr>
          <a:xfrm>
            <a:off x="1970199" y="3214540"/>
            <a:ext cx="1593132" cy="1600438"/>
          </a:xfrm>
          <a:prstGeom prst="rect">
            <a:avLst/>
          </a:prstGeom>
          <a:noFill/>
        </p:spPr>
        <p:txBody>
          <a:bodyPr wrap="square" rtlCol="0">
            <a:spAutoFit/>
          </a:bodyPr>
          <a:lstStyle/>
          <a:p>
            <a:pPr algn="ctr"/>
            <a:r>
              <a:rPr lang="en-US" sz="2000" dirty="0"/>
              <a:t>Private insurance to pay “gaps” in Parts A &amp; B</a:t>
            </a:r>
          </a:p>
          <a:p>
            <a:endParaRPr lang="en-US" dirty="0"/>
          </a:p>
        </p:txBody>
      </p:sp>
      <p:sp>
        <p:nvSpPr>
          <p:cNvPr id="10" name="TextBox 9">
            <a:extLst>
              <a:ext uri="{FF2B5EF4-FFF2-40B4-BE49-F238E27FC236}">
                <a16:creationId xmlns:a16="http://schemas.microsoft.com/office/drawing/2014/main" id="{17635746-8D64-4F1E-BF10-9F34814FE3F7}"/>
              </a:ext>
            </a:extLst>
          </p:cNvPr>
          <p:cNvSpPr txBox="1"/>
          <p:nvPr/>
        </p:nvSpPr>
        <p:spPr>
          <a:xfrm>
            <a:off x="3318234" y="1689190"/>
            <a:ext cx="1758096" cy="1600438"/>
          </a:xfrm>
          <a:prstGeom prst="rect">
            <a:avLst/>
          </a:prstGeom>
          <a:noFill/>
        </p:spPr>
        <p:txBody>
          <a:bodyPr wrap="square" rtlCol="0">
            <a:spAutoFit/>
          </a:bodyPr>
          <a:lstStyle/>
          <a:p>
            <a:pPr lvl="0" algn="ctr"/>
            <a:r>
              <a:rPr lang="en-US" sz="2000" dirty="0"/>
              <a:t>Costs vary </a:t>
            </a:r>
          </a:p>
          <a:p>
            <a:pPr lvl="0" algn="ctr"/>
            <a:r>
              <a:rPr lang="en-US" sz="2000" dirty="0"/>
              <a:t>by plan (8 standard plans)</a:t>
            </a:r>
          </a:p>
          <a:p>
            <a:endParaRPr lang="en-US" dirty="0"/>
          </a:p>
        </p:txBody>
      </p:sp>
    </p:spTree>
    <p:extLst>
      <p:ext uri="{BB962C8B-B14F-4D97-AF65-F5344CB8AC3E}">
        <p14:creationId xmlns:p14="http://schemas.microsoft.com/office/powerpoint/2010/main" val="10168824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A5612-856E-4BE9-B151-789C873723D3}"/>
              </a:ext>
            </a:extLst>
          </p:cNvPr>
          <p:cNvSpPr/>
          <p:nvPr/>
        </p:nvSpPr>
        <p:spPr>
          <a:xfrm>
            <a:off x="2007897" y="1990074"/>
            <a:ext cx="5671009" cy="2055947"/>
          </a:xfrm>
          <a:prstGeom prst="rect">
            <a:avLst/>
          </a:prstGeom>
        </p:spPr>
        <p:txBody>
          <a:bodyPr wrap="square">
            <a:spAutoFit/>
          </a:bodyPr>
          <a:lstStyle/>
          <a:p>
            <a:pPr>
              <a:lnSpc>
                <a:spcPct val="90000"/>
              </a:lnSpc>
              <a:spcBef>
                <a:spcPts val="600"/>
              </a:spcBef>
            </a:pPr>
            <a:r>
              <a:rPr lang="en-US" sz="2800" dirty="0">
                <a:solidFill>
                  <a:prstClr val="black"/>
                </a:solidFill>
              </a:rPr>
              <a:t>[</a:t>
            </a:r>
            <a:r>
              <a:rPr lang="en-US" sz="2800" dirty="0">
                <a:solidFill>
                  <a:schemeClr val="accent6"/>
                </a:solidFill>
              </a:rPr>
              <a:t>Name of Financial Professional </a:t>
            </a:r>
          </a:p>
          <a:p>
            <a:pPr lvl="1">
              <a:lnSpc>
                <a:spcPct val="90000"/>
              </a:lnSpc>
              <a:spcBef>
                <a:spcPts val="600"/>
              </a:spcBef>
            </a:pPr>
            <a:r>
              <a:rPr lang="en-US" sz="2400" dirty="0">
                <a:solidFill>
                  <a:schemeClr val="accent6"/>
                </a:solidFill>
                <a:latin typeface="+mj-lt"/>
              </a:rPr>
              <a:t>Company Name</a:t>
            </a:r>
            <a:r>
              <a:rPr lang="en-US" sz="2400" dirty="0">
                <a:solidFill>
                  <a:prstClr val="black"/>
                </a:solidFill>
                <a:latin typeface="+mj-lt"/>
              </a:rPr>
              <a:t>]</a:t>
            </a:r>
          </a:p>
          <a:p>
            <a:pPr lvl="1">
              <a:lnSpc>
                <a:spcPct val="50000"/>
              </a:lnSpc>
              <a:spcBef>
                <a:spcPts val="600"/>
              </a:spcBef>
            </a:pPr>
            <a:endParaRPr lang="en-US" sz="2800" dirty="0">
              <a:solidFill>
                <a:prstClr val="black"/>
              </a:solidFill>
            </a:endParaRPr>
          </a:p>
          <a:p>
            <a:pPr>
              <a:lnSpc>
                <a:spcPct val="90000"/>
              </a:lnSpc>
              <a:spcBef>
                <a:spcPts val="600"/>
              </a:spcBef>
            </a:pPr>
            <a:r>
              <a:rPr lang="en-US" sz="2800" dirty="0">
                <a:solidFill>
                  <a:prstClr val="black"/>
                </a:solidFill>
              </a:rPr>
              <a:t>[</a:t>
            </a:r>
            <a:r>
              <a:rPr lang="en-US" sz="2800" dirty="0">
                <a:solidFill>
                  <a:schemeClr val="accent1"/>
                </a:solidFill>
              </a:rPr>
              <a:t>Name of Pacific Life Representative </a:t>
            </a:r>
          </a:p>
          <a:p>
            <a:pPr lvl="1">
              <a:lnSpc>
                <a:spcPct val="90000"/>
              </a:lnSpc>
              <a:spcBef>
                <a:spcPts val="600"/>
              </a:spcBef>
            </a:pPr>
            <a:r>
              <a:rPr lang="en-US" sz="2400" dirty="0">
                <a:solidFill>
                  <a:schemeClr val="accent1"/>
                </a:solidFill>
                <a:latin typeface="+mj-lt"/>
              </a:rPr>
              <a:t>Pacific Life</a:t>
            </a:r>
            <a:r>
              <a:rPr lang="en-US" sz="2400" dirty="0">
                <a:solidFill>
                  <a:prstClr val="black"/>
                </a:solidFill>
                <a:latin typeface="+mj-lt"/>
              </a:rPr>
              <a:t>]</a:t>
            </a:r>
          </a:p>
        </p:txBody>
      </p:sp>
      <p:sp>
        <p:nvSpPr>
          <p:cNvPr id="5" name="TextBox 4">
            <a:extLst>
              <a:ext uri="{FF2B5EF4-FFF2-40B4-BE49-F238E27FC236}">
                <a16:creationId xmlns:a16="http://schemas.microsoft.com/office/drawing/2014/main" id="{A3A02026-0E90-4124-A441-D6D1B130A843}"/>
              </a:ext>
            </a:extLst>
          </p:cNvPr>
          <p:cNvSpPr txBox="1"/>
          <p:nvPr/>
        </p:nvSpPr>
        <p:spPr>
          <a:xfrm>
            <a:off x="765443" y="5568495"/>
            <a:ext cx="7265106" cy="424732"/>
          </a:xfrm>
          <a:prstGeom prst="rect">
            <a:avLst/>
          </a:prstGeom>
          <a:noFill/>
        </p:spPr>
        <p:txBody>
          <a:bodyPr wrap="square" rtlCol="0">
            <a:spAutoFit/>
          </a:bodyPr>
          <a:lstStyle/>
          <a:p>
            <a:pPr algn="ctr">
              <a:lnSpc>
                <a:spcPct val="90000"/>
              </a:lnSpc>
            </a:pPr>
            <a:r>
              <a:rPr lang="en-US" sz="1200" dirty="0">
                <a:solidFill>
                  <a:prstClr val="black"/>
                </a:solidFill>
              </a:rPr>
              <a:t>Insurance products are issued by Pacific Life Insurance Company in all states except New York and in New York by Pacific Life &amp; Annuity Company. Product availability and features</a:t>
            </a:r>
            <a:r>
              <a:rPr lang="en-US" sz="1200" b="1" dirty="0">
                <a:solidFill>
                  <a:prstClr val="black"/>
                </a:solidFill>
              </a:rPr>
              <a:t> </a:t>
            </a:r>
            <a:r>
              <a:rPr lang="en-US" sz="1200" dirty="0">
                <a:solidFill>
                  <a:prstClr val="black"/>
                </a:solidFill>
              </a:rPr>
              <a:t>may vary by state.</a:t>
            </a:r>
          </a:p>
        </p:txBody>
      </p:sp>
      <p:sp>
        <p:nvSpPr>
          <p:cNvPr id="6" name="Rectangle 5">
            <a:extLst>
              <a:ext uri="{FF2B5EF4-FFF2-40B4-BE49-F238E27FC236}">
                <a16:creationId xmlns:a16="http://schemas.microsoft.com/office/drawing/2014/main" id="{AD899C8E-5752-4407-9285-AA334BE5EF42}"/>
              </a:ext>
            </a:extLst>
          </p:cNvPr>
          <p:cNvSpPr/>
          <p:nvPr/>
        </p:nvSpPr>
        <p:spPr>
          <a:xfrm>
            <a:off x="-172418" y="5261753"/>
            <a:ext cx="9144000" cy="258532"/>
          </a:xfrm>
          <a:prstGeom prst="rect">
            <a:avLst/>
          </a:prstGeom>
        </p:spPr>
        <p:txBody>
          <a:bodyPr wrap="square">
            <a:spAutoFit/>
          </a:bodyPr>
          <a:lstStyle/>
          <a:p>
            <a:pPr algn="ctr">
              <a:lnSpc>
                <a:spcPct val="90000"/>
              </a:lnSpc>
              <a:spcBef>
                <a:spcPts val="600"/>
              </a:spcBef>
            </a:pPr>
            <a:r>
              <a:rPr lang="en-US" sz="1200" dirty="0">
                <a:solidFill>
                  <a:prstClr val="black"/>
                </a:solidFill>
              </a:rPr>
              <a:t>[</a:t>
            </a:r>
            <a:r>
              <a:rPr lang="en-US" sz="1200" dirty="0">
                <a:solidFill>
                  <a:srgbClr val="FF0000"/>
                </a:solidFill>
              </a:rPr>
              <a:t>Financial Professional Name</a:t>
            </a:r>
            <a:r>
              <a:rPr lang="en-US" sz="1200" dirty="0">
                <a:solidFill>
                  <a:prstClr val="black"/>
                </a:solidFill>
              </a:rPr>
              <a:t>] and [</a:t>
            </a:r>
            <a:r>
              <a:rPr lang="en-US" sz="1200" dirty="0">
                <a:solidFill>
                  <a:srgbClr val="FF0000"/>
                </a:solidFill>
              </a:rPr>
              <a:t>Company</a:t>
            </a:r>
            <a:r>
              <a:rPr lang="en-US" sz="1200" dirty="0">
                <a:solidFill>
                  <a:prstClr val="black"/>
                </a:solidFill>
              </a:rPr>
              <a:t>] are not affiliated with Pacific Life or its affiliated companies.</a:t>
            </a:r>
          </a:p>
        </p:txBody>
      </p:sp>
      <p:grpSp>
        <p:nvGrpSpPr>
          <p:cNvPr id="7" name="Group 6">
            <a:extLst>
              <a:ext uri="{FF2B5EF4-FFF2-40B4-BE49-F238E27FC236}">
                <a16:creationId xmlns:a16="http://schemas.microsoft.com/office/drawing/2014/main" id="{FA896FB2-7643-4F66-BFCE-FD370EFFB800}"/>
              </a:ext>
            </a:extLst>
          </p:cNvPr>
          <p:cNvGrpSpPr/>
          <p:nvPr/>
        </p:nvGrpSpPr>
        <p:grpSpPr>
          <a:xfrm>
            <a:off x="1818138" y="1725166"/>
            <a:ext cx="256469" cy="2418735"/>
            <a:chOff x="1847461" y="4226767"/>
            <a:chExt cx="0" cy="1959429"/>
          </a:xfrm>
        </p:grpSpPr>
        <p:cxnSp>
          <p:nvCxnSpPr>
            <p:cNvPr id="8" name="Straight Connector 7">
              <a:extLst>
                <a:ext uri="{FF2B5EF4-FFF2-40B4-BE49-F238E27FC236}">
                  <a16:creationId xmlns:a16="http://schemas.microsoft.com/office/drawing/2014/main" id="{B584A97D-C3AD-4543-A99F-F46C781A7D64}"/>
                </a:ext>
              </a:extLst>
            </p:cNvPr>
            <p:cNvCxnSpPr>
              <a:cxnSpLocks/>
            </p:cNvCxnSpPr>
            <p:nvPr/>
          </p:nvCxnSpPr>
          <p:spPr>
            <a:xfrm>
              <a:off x="1847461" y="4879910"/>
              <a:ext cx="0" cy="653143"/>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5E3A48-DF2D-40A0-BE81-982F2426E2E3}"/>
                </a:ext>
              </a:extLst>
            </p:cNvPr>
            <p:cNvCxnSpPr>
              <a:cxnSpLocks/>
            </p:cNvCxnSpPr>
            <p:nvPr/>
          </p:nvCxnSpPr>
          <p:spPr>
            <a:xfrm>
              <a:off x="1847461" y="4226767"/>
              <a:ext cx="0" cy="653143"/>
            </a:xfrm>
            <a:prstGeom prst="line">
              <a:avLst/>
            </a:prstGeom>
            <a:ln w="730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D7F242-84DC-4C35-B79E-57B38A7A53CE}"/>
                </a:ext>
              </a:extLst>
            </p:cNvPr>
            <p:cNvCxnSpPr>
              <a:cxnSpLocks/>
            </p:cNvCxnSpPr>
            <p:nvPr/>
          </p:nvCxnSpPr>
          <p:spPr>
            <a:xfrm>
              <a:off x="1847461" y="5533053"/>
              <a:ext cx="0" cy="653143"/>
            </a:xfrm>
            <a:prstGeom prst="line">
              <a:avLst/>
            </a:prstGeom>
            <a:ln w="7302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D593B71A-0C92-4FA0-A433-AFF5B2D728C8}"/>
              </a:ext>
            </a:extLst>
          </p:cNvPr>
          <p:cNvCxnSpPr/>
          <p:nvPr/>
        </p:nvCxnSpPr>
        <p:spPr>
          <a:xfrm>
            <a:off x="436728" y="780173"/>
            <a:ext cx="8250072" cy="0"/>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D958BF7-E1C2-4F42-ABAA-673E4883458A}"/>
              </a:ext>
            </a:extLst>
          </p:cNvPr>
          <p:cNvSpPr txBox="1">
            <a:spLocks/>
          </p:cNvSpPr>
          <p:nvPr/>
        </p:nvSpPr>
        <p:spPr>
          <a:xfrm>
            <a:off x="457200" y="281120"/>
            <a:ext cx="8229600" cy="9715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Presented by</a:t>
            </a:r>
          </a:p>
        </p:txBody>
      </p:sp>
      <p:sp>
        <p:nvSpPr>
          <p:cNvPr id="20" name="Rectangle 2">
            <a:extLst>
              <a:ext uri="{FF2B5EF4-FFF2-40B4-BE49-F238E27FC236}">
                <a16:creationId xmlns:a16="http://schemas.microsoft.com/office/drawing/2014/main" id="{15210527-F91D-4A97-8661-A6E2ACB18A4A}"/>
              </a:ext>
            </a:extLst>
          </p:cNvPr>
          <p:cNvSpPr>
            <a:spLocks noChangeArrowheads="1"/>
          </p:cNvSpPr>
          <p:nvPr/>
        </p:nvSpPr>
        <p:spPr bwMode="auto">
          <a:xfrm>
            <a:off x="-14180" y="6227532"/>
            <a:ext cx="9151888" cy="630468"/>
          </a:xfrm>
          <a:prstGeom prst="rect">
            <a:avLst/>
          </a:prstGeom>
          <a:solidFill>
            <a:srgbClr val="456CB4"/>
          </a:solidFill>
          <a:ln w="38100" algn="ctr">
            <a:noFill/>
            <a:miter lim="800000"/>
            <a:headEnd/>
            <a:tailEnd/>
          </a:ln>
          <a:effectLst/>
        </p:spPr>
        <p:txBody>
          <a:bodyPr wrap="none" anchor="ctr">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pic>
        <p:nvPicPr>
          <p:cNvPr id="21" name="Picture 20">
            <a:extLst>
              <a:ext uri="{FF2B5EF4-FFF2-40B4-BE49-F238E27FC236}">
                <a16:creationId xmlns:a16="http://schemas.microsoft.com/office/drawing/2014/main" id="{BA404DD1-451C-494C-B0A2-10BF9FF931B7}"/>
              </a:ext>
            </a:extLst>
          </p:cNvPr>
          <p:cNvPicPr>
            <a:picLocks noChangeAspect="1"/>
          </p:cNvPicPr>
          <p:nvPr/>
        </p:nvPicPr>
        <p:blipFill>
          <a:blip r:embed="rId3"/>
          <a:stretch>
            <a:fillRect/>
          </a:stretch>
        </p:blipFill>
        <p:spPr>
          <a:xfrm>
            <a:off x="6865538" y="6347034"/>
            <a:ext cx="2106044" cy="337376"/>
          </a:xfrm>
          <a:prstGeom prst="rect">
            <a:avLst/>
          </a:prstGeom>
        </p:spPr>
      </p:pic>
    </p:spTree>
    <p:extLst>
      <p:ext uri="{BB962C8B-B14F-4D97-AF65-F5344CB8AC3E}">
        <p14:creationId xmlns:p14="http://schemas.microsoft.com/office/powerpoint/2010/main" val="140770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Medigap Open Enrollment</a:t>
            </a:r>
          </a:p>
        </p:txBody>
      </p:sp>
      <p:grpSp>
        <p:nvGrpSpPr>
          <p:cNvPr id="6" name="Group 5">
            <a:extLst>
              <a:ext uri="{FF2B5EF4-FFF2-40B4-BE49-F238E27FC236}">
                <a16:creationId xmlns:a16="http://schemas.microsoft.com/office/drawing/2014/main" id="{14C5C457-834D-4943-AFC1-9329BC5C831D}"/>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2977ABFF-4250-4786-9595-86EE4F213A9E}"/>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4D009A4-BB91-4B42-89F8-4F614A1AADD4}"/>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grpSp>
        <p:nvGrpSpPr>
          <p:cNvPr id="9" name="Group 8">
            <a:extLst>
              <a:ext uri="{FF2B5EF4-FFF2-40B4-BE49-F238E27FC236}">
                <a16:creationId xmlns:a16="http://schemas.microsoft.com/office/drawing/2014/main" id="{2FECF876-3202-4936-91B2-37CB746408FE}"/>
              </a:ext>
            </a:extLst>
          </p:cNvPr>
          <p:cNvGrpSpPr/>
          <p:nvPr/>
        </p:nvGrpSpPr>
        <p:grpSpPr>
          <a:xfrm>
            <a:off x="742043" y="1175657"/>
            <a:ext cx="7422569" cy="4972894"/>
            <a:chOff x="742043" y="1175657"/>
            <a:chExt cx="7422569" cy="4972894"/>
          </a:xfrm>
        </p:grpSpPr>
        <p:graphicFrame>
          <p:nvGraphicFramePr>
            <p:cNvPr id="3" name="Diagram 2"/>
            <p:cNvGraphicFramePr/>
            <p:nvPr>
              <p:extLst>
                <p:ext uri="{D42A27DB-BD31-4B8C-83A1-F6EECF244321}">
                  <p14:modId xmlns:p14="http://schemas.microsoft.com/office/powerpoint/2010/main" val="681999369"/>
                </p:ext>
              </p:extLst>
            </p:nvPr>
          </p:nvGraphicFramePr>
          <p:xfrm>
            <a:off x="742043" y="1175657"/>
            <a:ext cx="7422569" cy="4972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D1D3AF8-BBCB-4675-854B-B5F2B0C343A2}"/>
                </a:ext>
              </a:extLst>
            </p:cNvPr>
            <p:cNvSpPr txBox="1"/>
            <p:nvPr/>
          </p:nvSpPr>
          <p:spPr>
            <a:xfrm>
              <a:off x="5615701" y="5317554"/>
              <a:ext cx="2318994" cy="830997"/>
            </a:xfrm>
            <a:prstGeom prst="rect">
              <a:avLst/>
            </a:prstGeom>
            <a:noFill/>
            <a:ln w="38100">
              <a:solidFill>
                <a:schemeClr val="accent4"/>
              </a:solidFill>
            </a:ln>
          </p:spPr>
          <p:txBody>
            <a:bodyPr wrap="square" rtlCol="0">
              <a:spAutoFit/>
            </a:bodyPr>
            <a:lstStyle/>
            <a:p>
              <a:pPr algn="ctr"/>
              <a:r>
                <a:rPr lang="en-US" sz="2400" dirty="0">
                  <a:latin typeface="Arial Narrow" pitchFamily="34" charset="0"/>
                </a:rPr>
                <a:t>6-month Open Enrollment Period</a:t>
              </a:r>
              <a:endParaRPr lang="en-US" sz="2400" dirty="0"/>
            </a:p>
          </p:txBody>
        </p:sp>
        <p:sp>
          <p:nvSpPr>
            <p:cNvPr id="10" name="TextBox 9">
              <a:extLst>
                <a:ext uri="{FF2B5EF4-FFF2-40B4-BE49-F238E27FC236}">
                  <a16:creationId xmlns:a16="http://schemas.microsoft.com/office/drawing/2014/main" id="{B1CA3B72-DF29-4223-99C0-D7DA2B3672FD}"/>
                </a:ext>
              </a:extLst>
            </p:cNvPr>
            <p:cNvSpPr txBox="1"/>
            <p:nvPr/>
          </p:nvSpPr>
          <p:spPr>
            <a:xfrm>
              <a:off x="969857" y="1536347"/>
              <a:ext cx="2318994" cy="830997"/>
            </a:xfrm>
            <a:prstGeom prst="rect">
              <a:avLst/>
            </a:prstGeom>
            <a:solidFill>
              <a:schemeClr val="accent2"/>
            </a:solidFill>
          </p:spPr>
          <p:txBody>
            <a:bodyPr wrap="square" rtlCol="0">
              <a:spAutoFit/>
            </a:bodyPr>
            <a:lstStyle/>
            <a:p>
              <a:pPr algn="ctr"/>
              <a:r>
                <a:rPr lang="en-US" sz="2400" dirty="0">
                  <a:solidFill>
                    <a:schemeClr val="bg1"/>
                  </a:solidFill>
                  <a:latin typeface="Arial Narrow" pitchFamily="34" charset="0"/>
                </a:rPr>
                <a:t>Best time to buy a Medigap Policy</a:t>
              </a:r>
            </a:p>
          </p:txBody>
        </p:sp>
        <p:sp>
          <p:nvSpPr>
            <p:cNvPr id="4" name="Arrow: Right 3">
              <a:extLst>
                <a:ext uri="{FF2B5EF4-FFF2-40B4-BE49-F238E27FC236}">
                  <a16:creationId xmlns:a16="http://schemas.microsoft.com/office/drawing/2014/main" id="{133DD292-C2F1-41F1-9353-A7AFD2281236}"/>
                </a:ext>
              </a:extLst>
            </p:cNvPr>
            <p:cNvSpPr/>
            <p:nvPr/>
          </p:nvSpPr>
          <p:spPr>
            <a:xfrm>
              <a:off x="3204441" y="1696825"/>
              <a:ext cx="585133" cy="450382"/>
            </a:xfrm>
            <a:prstGeom prst="rightArrow">
              <a:avLst/>
            </a:prstGeom>
            <a:solidFill>
              <a:srgbClr val="005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903684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Part D Is for Drug Coverage</a:t>
            </a:r>
          </a:p>
        </p:txBody>
      </p:sp>
      <p:graphicFrame>
        <p:nvGraphicFramePr>
          <p:cNvPr id="2" name="Diagram 1"/>
          <p:cNvGraphicFramePr/>
          <p:nvPr>
            <p:extLst>
              <p:ext uri="{D42A27DB-BD31-4B8C-83A1-F6EECF244321}">
                <p14:modId xmlns:p14="http://schemas.microsoft.com/office/powerpoint/2010/main" val="311250376"/>
              </p:ext>
            </p:extLst>
          </p:nvPr>
        </p:nvGraphicFramePr>
        <p:xfrm>
          <a:off x="-850640" y="1175654"/>
          <a:ext cx="4609922" cy="396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DA992F52-ED2B-48D1-A9CD-B7A05EC0F493}"/>
              </a:ext>
            </a:extLst>
          </p:cNvPr>
          <p:cNvGrpSpPr/>
          <p:nvPr/>
        </p:nvGrpSpPr>
        <p:grpSpPr>
          <a:xfrm>
            <a:off x="7061364" y="399468"/>
            <a:ext cx="1553347" cy="796502"/>
            <a:chOff x="7061364" y="399468"/>
            <a:chExt cx="1553347" cy="796502"/>
          </a:xfrm>
        </p:grpSpPr>
        <p:sp>
          <p:nvSpPr>
            <p:cNvPr id="8" name="Speech Bubble: Rectangle with Corners Rounded 7">
              <a:extLst>
                <a:ext uri="{FF2B5EF4-FFF2-40B4-BE49-F238E27FC236}">
                  <a16:creationId xmlns:a16="http://schemas.microsoft.com/office/drawing/2014/main" id="{1237C4CA-318F-4600-A41C-A7EEB05AE8FA}"/>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D8A15B6-64F8-4751-B2EF-9BE90D9E277C}"/>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grpSp>
        <p:nvGrpSpPr>
          <p:cNvPr id="6" name="Group 5">
            <a:extLst>
              <a:ext uri="{FF2B5EF4-FFF2-40B4-BE49-F238E27FC236}">
                <a16:creationId xmlns:a16="http://schemas.microsoft.com/office/drawing/2014/main" id="{9A19086E-869E-4D3F-A23B-8D92C898A3BC}"/>
              </a:ext>
            </a:extLst>
          </p:cNvPr>
          <p:cNvGrpSpPr/>
          <p:nvPr/>
        </p:nvGrpSpPr>
        <p:grpSpPr>
          <a:xfrm>
            <a:off x="398788" y="1713700"/>
            <a:ext cx="4371175" cy="3679609"/>
            <a:chOff x="398788" y="1713700"/>
            <a:chExt cx="4371175" cy="3679609"/>
          </a:xfrm>
        </p:grpSpPr>
        <p:graphicFrame>
          <p:nvGraphicFramePr>
            <p:cNvPr id="3" name="Diagram 2"/>
            <p:cNvGraphicFramePr/>
            <p:nvPr>
              <p:extLst>
                <p:ext uri="{D42A27DB-BD31-4B8C-83A1-F6EECF244321}">
                  <p14:modId xmlns:p14="http://schemas.microsoft.com/office/powerpoint/2010/main" val="2246284853"/>
                </p:ext>
              </p:extLst>
            </p:nvPr>
          </p:nvGraphicFramePr>
          <p:xfrm>
            <a:off x="398788" y="1713700"/>
            <a:ext cx="4148722" cy="36796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a:extLst>
                <a:ext uri="{FF2B5EF4-FFF2-40B4-BE49-F238E27FC236}">
                  <a16:creationId xmlns:a16="http://schemas.microsoft.com/office/drawing/2014/main" id="{A1E76573-5687-4731-AFAB-40390D5B83D4}"/>
                </a:ext>
              </a:extLst>
            </p:cNvPr>
            <p:cNvSpPr/>
            <p:nvPr/>
          </p:nvSpPr>
          <p:spPr>
            <a:xfrm>
              <a:off x="3883843" y="3506771"/>
              <a:ext cx="886120" cy="565608"/>
            </a:xfrm>
            <a:prstGeom prst="rightArrow">
              <a:avLst/>
            </a:prstGeom>
            <a:solidFill>
              <a:srgbClr val="005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Rounded Corners 4">
            <a:extLst>
              <a:ext uri="{FF2B5EF4-FFF2-40B4-BE49-F238E27FC236}">
                <a16:creationId xmlns:a16="http://schemas.microsoft.com/office/drawing/2014/main" id="{B5CAF92E-DD34-45F8-B4A3-9314439F3E17}"/>
              </a:ext>
            </a:extLst>
          </p:cNvPr>
          <p:cNvSpPr/>
          <p:nvPr/>
        </p:nvSpPr>
        <p:spPr>
          <a:xfrm>
            <a:off x="4836781" y="1812852"/>
            <a:ext cx="3900544" cy="372951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71EE8E-E634-4DAC-B138-ACCA9CEBA180}"/>
              </a:ext>
            </a:extLst>
          </p:cNvPr>
          <p:cNvSpPr txBox="1"/>
          <p:nvPr/>
        </p:nvSpPr>
        <p:spPr>
          <a:xfrm>
            <a:off x="5008710" y="1972159"/>
            <a:ext cx="3802653" cy="3570208"/>
          </a:xfrm>
          <a:prstGeom prst="rect">
            <a:avLst/>
          </a:prstGeom>
          <a:noFill/>
        </p:spPr>
        <p:txBody>
          <a:bodyPr wrap="square" rtlCol="0">
            <a:spAutoFit/>
          </a:bodyPr>
          <a:lstStyle/>
          <a:p>
            <a:pPr lvl="0" algn="ctr" defTabSz="844550">
              <a:lnSpc>
                <a:spcPct val="90000"/>
              </a:lnSpc>
              <a:spcBef>
                <a:spcPct val="0"/>
              </a:spcBef>
              <a:spcAft>
                <a:spcPct val="35000"/>
              </a:spcAft>
              <a:buNone/>
            </a:pPr>
            <a:r>
              <a:rPr lang="en-US" sz="3200" b="1" dirty="0">
                <a:solidFill>
                  <a:srgbClr val="0070C0"/>
                </a:solidFill>
              </a:rPr>
              <a:t>Part D</a:t>
            </a:r>
          </a:p>
          <a:p>
            <a:pPr marL="0" lvl="1">
              <a:buFont typeface="Arial" panose="020B0604020202020204" pitchFamily="34" charset="0"/>
              <a:buChar char="•"/>
              <a:defRPr/>
            </a:pPr>
            <a:r>
              <a:rPr lang="en-US" sz="2400" dirty="0">
                <a:solidFill>
                  <a:srgbClr val="0070C0"/>
                </a:solidFill>
              </a:rPr>
              <a:t> Private insurance plans for  prescription drug coverage</a:t>
            </a:r>
          </a:p>
          <a:p>
            <a:pPr marL="0" lvl="1">
              <a:buFont typeface="Arial" panose="020B0604020202020204" pitchFamily="34" charset="0"/>
              <a:buChar char="•"/>
              <a:defRPr/>
            </a:pPr>
            <a:endParaRPr lang="en-US" sz="2400" dirty="0">
              <a:solidFill>
                <a:srgbClr val="0070C0"/>
              </a:solidFill>
            </a:endParaRPr>
          </a:p>
          <a:p>
            <a:pPr marL="0" lvl="1">
              <a:buFont typeface="Arial" panose="020B0604020202020204" pitchFamily="34" charset="0"/>
              <a:buChar char="•"/>
              <a:defRPr/>
            </a:pPr>
            <a:r>
              <a:rPr lang="en-US" sz="2400" dirty="0">
                <a:solidFill>
                  <a:srgbClr val="0070C0"/>
                </a:solidFill>
              </a:rPr>
              <a:t> Plans vary in drugs covered </a:t>
            </a:r>
          </a:p>
          <a:p>
            <a:pPr marL="0" lvl="1">
              <a:defRPr/>
            </a:pPr>
            <a:r>
              <a:rPr lang="en-US" sz="2400" dirty="0">
                <a:solidFill>
                  <a:srgbClr val="0070C0"/>
                </a:solidFill>
              </a:rPr>
              <a:t>  and costs</a:t>
            </a:r>
          </a:p>
          <a:p>
            <a:pPr marL="0" lvl="1">
              <a:buFont typeface="Arial" panose="020B0604020202020204" pitchFamily="34" charset="0"/>
              <a:buChar char="•"/>
              <a:defRPr/>
            </a:pPr>
            <a:endParaRPr lang="en-US" sz="2400" dirty="0">
              <a:solidFill>
                <a:srgbClr val="0070C0"/>
              </a:solidFill>
            </a:endParaRPr>
          </a:p>
          <a:p>
            <a:pPr marL="0" lvl="1">
              <a:buFont typeface="Arial" panose="020B0604020202020204" pitchFamily="34" charset="0"/>
              <a:buChar char="•"/>
              <a:defRPr/>
            </a:pPr>
            <a:r>
              <a:rPr lang="en-US" sz="2400" dirty="0">
                <a:solidFill>
                  <a:srgbClr val="0070C0"/>
                </a:solidFill>
              </a:rPr>
              <a:t> Penalty for late enrollment</a:t>
            </a:r>
          </a:p>
          <a:p>
            <a:endParaRPr lang="en-US" dirty="0">
              <a:solidFill>
                <a:srgbClr val="0070C0"/>
              </a:solidFill>
            </a:endParaRPr>
          </a:p>
        </p:txBody>
      </p:sp>
    </p:spTree>
    <p:extLst>
      <p:ext uri="{BB962C8B-B14F-4D97-AF65-F5344CB8AC3E}">
        <p14:creationId xmlns:p14="http://schemas.microsoft.com/office/powerpoint/2010/main" val="31370647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Summary of Public Option</a:t>
            </a:r>
          </a:p>
        </p:txBody>
      </p:sp>
      <p:grpSp>
        <p:nvGrpSpPr>
          <p:cNvPr id="3" name="Group 2">
            <a:extLst>
              <a:ext uri="{FF2B5EF4-FFF2-40B4-BE49-F238E27FC236}">
                <a16:creationId xmlns:a16="http://schemas.microsoft.com/office/drawing/2014/main" id="{4CF41B0C-6805-3741-B24F-BA26DF36D8EE}"/>
              </a:ext>
            </a:extLst>
          </p:cNvPr>
          <p:cNvGrpSpPr/>
          <p:nvPr/>
        </p:nvGrpSpPr>
        <p:grpSpPr>
          <a:xfrm>
            <a:off x="165552" y="2050575"/>
            <a:ext cx="8812896" cy="2816224"/>
            <a:chOff x="155410" y="2520889"/>
            <a:chExt cx="8812896" cy="2816224"/>
          </a:xfrm>
        </p:grpSpPr>
        <p:sp>
          <p:nvSpPr>
            <p:cNvPr id="4" name="Freeform 3">
              <a:extLst>
                <a:ext uri="{FF2B5EF4-FFF2-40B4-BE49-F238E27FC236}">
                  <a16:creationId xmlns:a16="http://schemas.microsoft.com/office/drawing/2014/main" id="{1E0AA423-90F5-944B-A0F9-2867F12EB6AB}"/>
                </a:ext>
              </a:extLst>
            </p:cNvPr>
            <p:cNvSpPr/>
            <p:nvPr/>
          </p:nvSpPr>
          <p:spPr>
            <a:xfrm>
              <a:off x="862618" y="2520889"/>
              <a:ext cx="2335542" cy="2816224"/>
            </a:xfrm>
            <a:custGeom>
              <a:avLst/>
              <a:gdLst>
                <a:gd name="connsiteX0" fmla="*/ 0 w 2198150"/>
                <a:gd name="connsiteY0" fmla="*/ 371517 h 2476781"/>
                <a:gd name="connsiteX1" fmla="*/ 1099075 w 2198150"/>
                <a:gd name="connsiteY1" fmla="*/ 371517 h 2476781"/>
                <a:gd name="connsiteX2" fmla="*/ 1099075 w 2198150"/>
                <a:gd name="connsiteY2" fmla="*/ 0 h 2476781"/>
                <a:gd name="connsiteX3" fmla="*/ 2198150 w 2198150"/>
                <a:gd name="connsiteY3" fmla="*/ 1238391 h 2476781"/>
                <a:gd name="connsiteX4" fmla="*/ 1099075 w 2198150"/>
                <a:gd name="connsiteY4" fmla="*/ 2476781 h 2476781"/>
                <a:gd name="connsiteX5" fmla="*/ 1099075 w 2198150"/>
                <a:gd name="connsiteY5" fmla="*/ 2105264 h 2476781"/>
                <a:gd name="connsiteX6" fmla="*/ 0 w 2198150"/>
                <a:gd name="connsiteY6" fmla="*/ 2105264 h 2476781"/>
                <a:gd name="connsiteX7" fmla="*/ 0 w 2198150"/>
                <a:gd name="connsiteY7" fmla="*/ 371517 h 247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150" h="2476781">
                  <a:moveTo>
                    <a:pt x="0" y="371517"/>
                  </a:moveTo>
                  <a:lnTo>
                    <a:pt x="1099075" y="371517"/>
                  </a:lnTo>
                  <a:lnTo>
                    <a:pt x="1099075" y="0"/>
                  </a:lnTo>
                  <a:lnTo>
                    <a:pt x="2198150" y="1238391"/>
                  </a:lnTo>
                  <a:lnTo>
                    <a:pt x="1099075" y="2476781"/>
                  </a:lnTo>
                  <a:lnTo>
                    <a:pt x="1099075" y="2105264"/>
                  </a:lnTo>
                  <a:lnTo>
                    <a:pt x="0" y="2105264"/>
                  </a:lnTo>
                  <a:lnTo>
                    <a:pt x="0" y="371517"/>
                  </a:lnTo>
                  <a:close/>
                </a:path>
              </a:pathLst>
            </a:custGeom>
            <a:solidFill>
              <a:schemeClr val="accent4">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098" tIns="380407" rIns="594794" bIns="380407" numCol="1" spcCol="1270" anchor="ctr" anchorCtr="0">
              <a:noAutofit/>
            </a:bodyPr>
            <a:lstStyle/>
            <a:p>
              <a:pPr marL="0" lvl="1" algn="l" defTabSz="622300">
                <a:lnSpc>
                  <a:spcPct val="90000"/>
                </a:lnSpc>
                <a:spcBef>
                  <a:spcPct val="0"/>
                </a:spcBef>
                <a:spcAft>
                  <a:spcPct val="15000"/>
                </a:spcAft>
              </a:pPr>
              <a:endParaRPr lang="en-US" sz="1600" kern="1200" dirty="0"/>
            </a:p>
          </p:txBody>
        </p:sp>
        <p:sp>
          <p:nvSpPr>
            <p:cNvPr id="6" name="Freeform 5">
              <a:extLst>
                <a:ext uri="{FF2B5EF4-FFF2-40B4-BE49-F238E27FC236}">
                  <a16:creationId xmlns:a16="http://schemas.microsoft.com/office/drawing/2014/main" id="{9655BB3C-B458-7E42-B79B-A1D02A62E8A1}"/>
                </a:ext>
              </a:extLst>
            </p:cNvPr>
            <p:cNvSpPr/>
            <p:nvPr/>
          </p:nvSpPr>
          <p:spPr>
            <a:xfrm>
              <a:off x="155410" y="2520889"/>
              <a:ext cx="1236461" cy="1236461"/>
            </a:xfrm>
            <a:custGeom>
              <a:avLst/>
              <a:gdLst>
                <a:gd name="connsiteX0" fmla="*/ 0 w 1099075"/>
                <a:gd name="connsiteY0" fmla="*/ 549538 h 1099075"/>
                <a:gd name="connsiteX1" fmla="*/ 549538 w 1099075"/>
                <a:gd name="connsiteY1" fmla="*/ 0 h 1099075"/>
                <a:gd name="connsiteX2" fmla="*/ 1099076 w 1099075"/>
                <a:gd name="connsiteY2" fmla="*/ 549538 h 1099075"/>
                <a:gd name="connsiteX3" fmla="*/ 549538 w 1099075"/>
                <a:gd name="connsiteY3" fmla="*/ 1099076 h 1099075"/>
                <a:gd name="connsiteX4" fmla="*/ 0 w 1099075"/>
                <a:gd name="connsiteY4" fmla="*/ 549538 h 109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75" h="1099075">
                  <a:moveTo>
                    <a:pt x="0" y="549538"/>
                  </a:moveTo>
                  <a:cubicBezTo>
                    <a:pt x="0" y="246037"/>
                    <a:pt x="246037" y="0"/>
                    <a:pt x="549538" y="0"/>
                  </a:cubicBezTo>
                  <a:cubicBezTo>
                    <a:pt x="853039" y="0"/>
                    <a:pt x="1099076" y="246037"/>
                    <a:pt x="1099076" y="549538"/>
                  </a:cubicBezTo>
                  <a:cubicBezTo>
                    <a:pt x="1099076" y="853039"/>
                    <a:pt x="853039" y="1099076"/>
                    <a:pt x="549538" y="1099076"/>
                  </a:cubicBezTo>
                  <a:cubicBezTo>
                    <a:pt x="246037" y="1099076"/>
                    <a:pt x="0" y="853039"/>
                    <a:pt x="0" y="549538"/>
                  </a:cubicBezTo>
                  <a:close/>
                </a:path>
              </a:pathLst>
            </a:custGeom>
            <a:solidFill>
              <a:schemeClr val="accent4">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116" tIns="171116" rIns="171116" bIns="171116" numCol="1" spcCol="1270" anchor="ctr" anchorCtr="0">
              <a:noAutofit/>
            </a:bodyPr>
            <a:lstStyle/>
            <a:p>
              <a:pPr marL="0" lvl="0" indent="0" algn="ctr" defTabSz="711200">
                <a:lnSpc>
                  <a:spcPct val="90000"/>
                </a:lnSpc>
                <a:spcBef>
                  <a:spcPct val="0"/>
                </a:spcBef>
                <a:spcAft>
                  <a:spcPct val="35000"/>
                </a:spcAft>
                <a:buNone/>
              </a:pPr>
              <a:endParaRPr lang="en-US" kern="1200" dirty="0"/>
            </a:p>
          </p:txBody>
        </p:sp>
        <p:sp>
          <p:nvSpPr>
            <p:cNvPr id="7" name="Freeform 6">
              <a:extLst>
                <a:ext uri="{FF2B5EF4-FFF2-40B4-BE49-F238E27FC236}">
                  <a16:creationId xmlns:a16="http://schemas.microsoft.com/office/drawing/2014/main" id="{D984E260-78C2-2541-891A-39B544BED2E7}"/>
                </a:ext>
              </a:extLst>
            </p:cNvPr>
            <p:cNvSpPr/>
            <p:nvPr/>
          </p:nvSpPr>
          <p:spPr>
            <a:xfrm>
              <a:off x="3747691" y="2520889"/>
              <a:ext cx="2335542" cy="2816224"/>
            </a:xfrm>
            <a:custGeom>
              <a:avLst/>
              <a:gdLst>
                <a:gd name="connsiteX0" fmla="*/ 0 w 2198150"/>
                <a:gd name="connsiteY0" fmla="*/ 371517 h 2476781"/>
                <a:gd name="connsiteX1" fmla="*/ 1099075 w 2198150"/>
                <a:gd name="connsiteY1" fmla="*/ 371517 h 2476781"/>
                <a:gd name="connsiteX2" fmla="*/ 1099075 w 2198150"/>
                <a:gd name="connsiteY2" fmla="*/ 0 h 2476781"/>
                <a:gd name="connsiteX3" fmla="*/ 2198150 w 2198150"/>
                <a:gd name="connsiteY3" fmla="*/ 1238391 h 2476781"/>
                <a:gd name="connsiteX4" fmla="*/ 1099075 w 2198150"/>
                <a:gd name="connsiteY4" fmla="*/ 2476781 h 2476781"/>
                <a:gd name="connsiteX5" fmla="*/ 1099075 w 2198150"/>
                <a:gd name="connsiteY5" fmla="*/ 2105264 h 2476781"/>
                <a:gd name="connsiteX6" fmla="*/ 0 w 2198150"/>
                <a:gd name="connsiteY6" fmla="*/ 2105264 h 2476781"/>
                <a:gd name="connsiteX7" fmla="*/ 0 w 2198150"/>
                <a:gd name="connsiteY7" fmla="*/ 371517 h 247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150" h="2476781">
                  <a:moveTo>
                    <a:pt x="0" y="371517"/>
                  </a:moveTo>
                  <a:lnTo>
                    <a:pt x="1099075" y="371517"/>
                  </a:lnTo>
                  <a:lnTo>
                    <a:pt x="1099075" y="0"/>
                  </a:lnTo>
                  <a:lnTo>
                    <a:pt x="2198150" y="1238391"/>
                  </a:lnTo>
                  <a:lnTo>
                    <a:pt x="1099075" y="2476781"/>
                  </a:lnTo>
                  <a:lnTo>
                    <a:pt x="1099075" y="2105264"/>
                  </a:lnTo>
                  <a:lnTo>
                    <a:pt x="0" y="2105264"/>
                  </a:lnTo>
                  <a:lnTo>
                    <a:pt x="0" y="371517"/>
                  </a:lnTo>
                  <a:close/>
                </a:path>
              </a:pathLst>
            </a:custGeom>
            <a:solidFill>
              <a:schemeClr val="accent2">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0178" tIns="381677" rIns="597334" bIns="381677"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p:txBody>
        </p:sp>
        <p:sp>
          <p:nvSpPr>
            <p:cNvPr id="8" name="Freeform 7">
              <a:extLst>
                <a:ext uri="{FF2B5EF4-FFF2-40B4-BE49-F238E27FC236}">
                  <a16:creationId xmlns:a16="http://schemas.microsoft.com/office/drawing/2014/main" id="{1139C2E8-C6C4-5242-8553-3A8EB69387E1}"/>
                </a:ext>
              </a:extLst>
            </p:cNvPr>
            <p:cNvSpPr/>
            <p:nvPr/>
          </p:nvSpPr>
          <p:spPr>
            <a:xfrm>
              <a:off x="3040483" y="2520889"/>
              <a:ext cx="1236461" cy="1236461"/>
            </a:xfrm>
            <a:custGeom>
              <a:avLst/>
              <a:gdLst>
                <a:gd name="connsiteX0" fmla="*/ 0 w 1099075"/>
                <a:gd name="connsiteY0" fmla="*/ 549538 h 1099075"/>
                <a:gd name="connsiteX1" fmla="*/ 549538 w 1099075"/>
                <a:gd name="connsiteY1" fmla="*/ 0 h 1099075"/>
                <a:gd name="connsiteX2" fmla="*/ 1099076 w 1099075"/>
                <a:gd name="connsiteY2" fmla="*/ 549538 h 1099075"/>
                <a:gd name="connsiteX3" fmla="*/ 549538 w 1099075"/>
                <a:gd name="connsiteY3" fmla="*/ 1099076 h 1099075"/>
                <a:gd name="connsiteX4" fmla="*/ 0 w 1099075"/>
                <a:gd name="connsiteY4" fmla="*/ 549538 h 109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75" h="1099075">
                  <a:moveTo>
                    <a:pt x="0" y="549538"/>
                  </a:moveTo>
                  <a:cubicBezTo>
                    <a:pt x="0" y="246037"/>
                    <a:pt x="246037" y="0"/>
                    <a:pt x="549538" y="0"/>
                  </a:cubicBezTo>
                  <a:cubicBezTo>
                    <a:pt x="853039" y="0"/>
                    <a:pt x="1099076" y="246037"/>
                    <a:pt x="1099076" y="549538"/>
                  </a:cubicBezTo>
                  <a:cubicBezTo>
                    <a:pt x="1099076" y="853039"/>
                    <a:pt x="853039" y="1099076"/>
                    <a:pt x="549538" y="1099076"/>
                  </a:cubicBezTo>
                  <a:cubicBezTo>
                    <a:pt x="246037" y="1099076"/>
                    <a:pt x="0" y="853039"/>
                    <a:pt x="0" y="549538"/>
                  </a:cubicBez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116" tIns="171116" rIns="171116" bIns="171116" numCol="1" spcCol="1270" anchor="ctr" anchorCtr="0">
              <a:noAutofit/>
            </a:bodyPr>
            <a:lstStyle/>
            <a:p>
              <a:pPr marL="0" lvl="0" indent="0" algn="ctr" defTabSz="711200">
                <a:lnSpc>
                  <a:spcPct val="90000"/>
                </a:lnSpc>
                <a:spcBef>
                  <a:spcPct val="0"/>
                </a:spcBef>
                <a:spcAft>
                  <a:spcPct val="35000"/>
                </a:spcAft>
                <a:buNone/>
              </a:pPr>
              <a:endParaRPr lang="en-US" sz="2000" kern="1200" dirty="0"/>
            </a:p>
          </p:txBody>
        </p:sp>
        <p:sp>
          <p:nvSpPr>
            <p:cNvPr id="9" name="Freeform 8">
              <a:extLst>
                <a:ext uri="{FF2B5EF4-FFF2-40B4-BE49-F238E27FC236}">
                  <a16:creationId xmlns:a16="http://schemas.microsoft.com/office/drawing/2014/main" id="{0A077B05-32DA-6842-B138-5AE08AEC7674}"/>
                </a:ext>
              </a:extLst>
            </p:cNvPr>
            <p:cNvSpPr/>
            <p:nvPr/>
          </p:nvSpPr>
          <p:spPr>
            <a:xfrm>
              <a:off x="6632764" y="2520889"/>
              <a:ext cx="2335542" cy="2816224"/>
            </a:xfrm>
            <a:custGeom>
              <a:avLst/>
              <a:gdLst>
                <a:gd name="connsiteX0" fmla="*/ 0 w 2198150"/>
                <a:gd name="connsiteY0" fmla="*/ 371517 h 2476781"/>
                <a:gd name="connsiteX1" fmla="*/ 1099075 w 2198150"/>
                <a:gd name="connsiteY1" fmla="*/ 371517 h 2476781"/>
                <a:gd name="connsiteX2" fmla="*/ 1099075 w 2198150"/>
                <a:gd name="connsiteY2" fmla="*/ 0 h 2476781"/>
                <a:gd name="connsiteX3" fmla="*/ 2198150 w 2198150"/>
                <a:gd name="connsiteY3" fmla="*/ 1238391 h 2476781"/>
                <a:gd name="connsiteX4" fmla="*/ 1099075 w 2198150"/>
                <a:gd name="connsiteY4" fmla="*/ 2476781 h 2476781"/>
                <a:gd name="connsiteX5" fmla="*/ 1099075 w 2198150"/>
                <a:gd name="connsiteY5" fmla="*/ 2105264 h 2476781"/>
                <a:gd name="connsiteX6" fmla="*/ 0 w 2198150"/>
                <a:gd name="connsiteY6" fmla="*/ 2105264 h 2476781"/>
                <a:gd name="connsiteX7" fmla="*/ 0 w 2198150"/>
                <a:gd name="connsiteY7" fmla="*/ 371517 h 247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150" h="2476781">
                  <a:moveTo>
                    <a:pt x="0" y="371517"/>
                  </a:moveTo>
                  <a:lnTo>
                    <a:pt x="1099075" y="371517"/>
                  </a:lnTo>
                  <a:lnTo>
                    <a:pt x="1099075" y="0"/>
                  </a:lnTo>
                  <a:lnTo>
                    <a:pt x="2198150" y="1238391"/>
                  </a:lnTo>
                  <a:lnTo>
                    <a:pt x="1099075" y="2476781"/>
                  </a:lnTo>
                  <a:lnTo>
                    <a:pt x="1099075" y="2105264"/>
                  </a:lnTo>
                  <a:lnTo>
                    <a:pt x="0" y="2105264"/>
                  </a:lnTo>
                  <a:lnTo>
                    <a:pt x="0" y="371517"/>
                  </a:lnTo>
                  <a:close/>
                </a:path>
              </a:pathLst>
            </a:custGeom>
            <a:solidFill>
              <a:schemeClr val="accent5">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098" tIns="380407" rIns="594794" bIns="380407" numCol="1" spcCol="1270" anchor="ctr" anchorCtr="0">
              <a:noAutofit/>
            </a:bodyPr>
            <a:lstStyle/>
            <a:p>
              <a:pPr marL="114300" lvl="1" indent="-114300" algn="l" defTabSz="622300">
                <a:lnSpc>
                  <a:spcPct val="90000"/>
                </a:lnSpc>
                <a:spcBef>
                  <a:spcPct val="0"/>
                </a:spcBef>
                <a:spcAft>
                  <a:spcPct val="15000"/>
                </a:spcAft>
                <a:buChar char="•"/>
              </a:pPr>
              <a:endParaRPr lang="en-US" sz="1600" kern="1200" dirty="0"/>
            </a:p>
          </p:txBody>
        </p:sp>
        <p:sp>
          <p:nvSpPr>
            <p:cNvPr id="10" name="Freeform 9">
              <a:extLst>
                <a:ext uri="{FF2B5EF4-FFF2-40B4-BE49-F238E27FC236}">
                  <a16:creationId xmlns:a16="http://schemas.microsoft.com/office/drawing/2014/main" id="{3C6396F0-1B48-F64C-8832-0D3E480E5147}"/>
                </a:ext>
              </a:extLst>
            </p:cNvPr>
            <p:cNvSpPr/>
            <p:nvPr/>
          </p:nvSpPr>
          <p:spPr>
            <a:xfrm>
              <a:off x="5925556" y="2520889"/>
              <a:ext cx="1236461" cy="1236461"/>
            </a:xfrm>
            <a:custGeom>
              <a:avLst/>
              <a:gdLst>
                <a:gd name="connsiteX0" fmla="*/ 0 w 1099075"/>
                <a:gd name="connsiteY0" fmla="*/ 549538 h 1099075"/>
                <a:gd name="connsiteX1" fmla="*/ 549538 w 1099075"/>
                <a:gd name="connsiteY1" fmla="*/ 0 h 1099075"/>
                <a:gd name="connsiteX2" fmla="*/ 1099076 w 1099075"/>
                <a:gd name="connsiteY2" fmla="*/ 549538 h 1099075"/>
                <a:gd name="connsiteX3" fmla="*/ 549538 w 1099075"/>
                <a:gd name="connsiteY3" fmla="*/ 1099076 h 1099075"/>
                <a:gd name="connsiteX4" fmla="*/ 0 w 1099075"/>
                <a:gd name="connsiteY4" fmla="*/ 549538 h 109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75" h="1099075">
                  <a:moveTo>
                    <a:pt x="0" y="549538"/>
                  </a:moveTo>
                  <a:cubicBezTo>
                    <a:pt x="0" y="246037"/>
                    <a:pt x="246037" y="0"/>
                    <a:pt x="549538" y="0"/>
                  </a:cubicBezTo>
                  <a:cubicBezTo>
                    <a:pt x="853039" y="0"/>
                    <a:pt x="1099076" y="246037"/>
                    <a:pt x="1099076" y="549538"/>
                  </a:cubicBezTo>
                  <a:cubicBezTo>
                    <a:pt x="1099076" y="853039"/>
                    <a:pt x="853039" y="1099076"/>
                    <a:pt x="549538" y="1099076"/>
                  </a:cubicBezTo>
                  <a:cubicBezTo>
                    <a:pt x="246037" y="1099076"/>
                    <a:pt x="0" y="853039"/>
                    <a:pt x="0" y="549538"/>
                  </a:cubicBezTo>
                  <a:close/>
                </a:path>
              </a:pathLst>
            </a:custGeom>
            <a:solidFill>
              <a:schemeClr val="accent5">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116" tIns="171116" rIns="171116" bIns="171116" numCol="1" spcCol="1270" anchor="ctr" anchorCtr="0">
              <a:noAutofit/>
            </a:bodyPr>
            <a:lstStyle/>
            <a:p>
              <a:pPr marL="0" lvl="0" indent="0" algn="ctr" defTabSz="711200">
                <a:lnSpc>
                  <a:spcPct val="90000"/>
                </a:lnSpc>
                <a:spcBef>
                  <a:spcPct val="0"/>
                </a:spcBef>
                <a:spcAft>
                  <a:spcPct val="35000"/>
                </a:spcAft>
                <a:buNone/>
              </a:pPr>
              <a:r>
                <a:rPr lang="en-US" kern="1200" dirty="0"/>
                <a:t>Part D</a:t>
              </a:r>
            </a:p>
          </p:txBody>
        </p:sp>
      </p:grpSp>
      <p:grpSp>
        <p:nvGrpSpPr>
          <p:cNvPr id="12" name="Group 11">
            <a:extLst>
              <a:ext uri="{FF2B5EF4-FFF2-40B4-BE49-F238E27FC236}">
                <a16:creationId xmlns:a16="http://schemas.microsoft.com/office/drawing/2014/main" id="{7A038597-AA30-43AA-8A0F-CADE62DD620E}"/>
              </a:ext>
            </a:extLst>
          </p:cNvPr>
          <p:cNvGrpSpPr/>
          <p:nvPr/>
        </p:nvGrpSpPr>
        <p:grpSpPr>
          <a:xfrm>
            <a:off x="7061364" y="399468"/>
            <a:ext cx="1553347" cy="796502"/>
            <a:chOff x="7061364" y="399468"/>
            <a:chExt cx="1553347" cy="796502"/>
          </a:xfrm>
        </p:grpSpPr>
        <p:sp>
          <p:nvSpPr>
            <p:cNvPr id="13" name="Speech Bubble: Rectangle with Corners Rounded 12">
              <a:extLst>
                <a:ext uri="{FF2B5EF4-FFF2-40B4-BE49-F238E27FC236}">
                  <a16:creationId xmlns:a16="http://schemas.microsoft.com/office/drawing/2014/main" id="{3EC5E50E-14C3-49E9-9644-817011DA3DFC}"/>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3C43E1A-3608-465A-B782-8E0E04A69C9C}"/>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
        <p:nvSpPr>
          <p:cNvPr id="2" name="TextBox 1">
            <a:extLst>
              <a:ext uri="{FF2B5EF4-FFF2-40B4-BE49-F238E27FC236}">
                <a16:creationId xmlns:a16="http://schemas.microsoft.com/office/drawing/2014/main" id="{F9BDE76D-7A5C-4C06-BD75-C0CDA0A00432}"/>
              </a:ext>
            </a:extLst>
          </p:cNvPr>
          <p:cNvSpPr txBox="1"/>
          <p:nvPr/>
        </p:nvSpPr>
        <p:spPr>
          <a:xfrm>
            <a:off x="1273297" y="2967434"/>
            <a:ext cx="1982210" cy="1292662"/>
          </a:xfrm>
          <a:prstGeom prst="rect">
            <a:avLst/>
          </a:prstGeom>
          <a:noFill/>
        </p:spPr>
        <p:txBody>
          <a:bodyPr wrap="square" rtlCol="0">
            <a:spAutoFit/>
          </a:bodyPr>
          <a:lstStyle/>
          <a:p>
            <a:pPr marL="114300" lvl="1" indent="-114300" defTabSz="622300">
              <a:lnSpc>
                <a:spcPct val="90000"/>
              </a:lnSpc>
              <a:spcBef>
                <a:spcPct val="0"/>
              </a:spcBef>
              <a:spcAft>
                <a:spcPct val="15000"/>
              </a:spcAft>
              <a:buChar char="•"/>
            </a:pPr>
            <a:r>
              <a:rPr lang="en-US" sz="2000" dirty="0"/>
              <a:t>Part A (Hospital)</a:t>
            </a:r>
          </a:p>
          <a:p>
            <a:pPr marL="114300" lvl="1" indent="-114300" defTabSz="622300">
              <a:lnSpc>
                <a:spcPct val="90000"/>
              </a:lnSpc>
              <a:spcBef>
                <a:spcPct val="0"/>
              </a:spcBef>
              <a:spcAft>
                <a:spcPct val="15000"/>
              </a:spcAft>
              <a:buChar char="•"/>
            </a:pPr>
            <a:r>
              <a:rPr lang="en-US" sz="2000" dirty="0"/>
              <a:t>Part B </a:t>
            </a:r>
          </a:p>
          <a:p>
            <a:pPr marL="0" lvl="1" defTabSz="622300">
              <a:lnSpc>
                <a:spcPct val="90000"/>
              </a:lnSpc>
              <a:spcBef>
                <a:spcPct val="0"/>
              </a:spcBef>
              <a:spcAft>
                <a:spcPct val="15000"/>
              </a:spcAft>
            </a:pPr>
            <a:r>
              <a:rPr lang="en-US" sz="2000" dirty="0"/>
              <a:t>  (Doctors)</a:t>
            </a:r>
          </a:p>
        </p:txBody>
      </p:sp>
      <p:sp>
        <p:nvSpPr>
          <p:cNvPr id="16" name="TextBox 15">
            <a:extLst>
              <a:ext uri="{FF2B5EF4-FFF2-40B4-BE49-F238E27FC236}">
                <a16:creationId xmlns:a16="http://schemas.microsoft.com/office/drawing/2014/main" id="{E0501F0C-54ED-419C-AA6C-392300CC4C7A}"/>
              </a:ext>
            </a:extLst>
          </p:cNvPr>
          <p:cNvSpPr txBox="1"/>
          <p:nvPr/>
        </p:nvSpPr>
        <p:spPr>
          <a:xfrm>
            <a:off x="4111165" y="2994306"/>
            <a:ext cx="1982210" cy="1246495"/>
          </a:xfrm>
          <a:prstGeom prst="rect">
            <a:avLst/>
          </a:prstGeom>
          <a:noFill/>
        </p:spPr>
        <p:txBody>
          <a:bodyPr wrap="square" rtlCol="0">
            <a:spAutoFit/>
          </a:bodyPr>
          <a:lstStyle/>
          <a:p>
            <a:pPr marL="171450" lvl="1" indent="-171450" defTabSz="711200">
              <a:lnSpc>
                <a:spcPct val="90000"/>
              </a:lnSpc>
              <a:spcBef>
                <a:spcPct val="0"/>
              </a:spcBef>
              <a:spcAft>
                <a:spcPct val="15000"/>
              </a:spcAft>
              <a:buChar char="•"/>
            </a:pPr>
            <a:r>
              <a:rPr lang="en-US" sz="2000" dirty="0">
                <a:solidFill>
                  <a:schemeClr val="bg1"/>
                </a:solidFill>
              </a:rPr>
              <a:t>Private insurance</a:t>
            </a:r>
          </a:p>
          <a:p>
            <a:pPr marL="171450" lvl="1" indent="-171450" defTabSz="711200">
              <a:lnSpc>
                <a:spcPct val="90000"/>
              </a:lnSpc>
              <a:spcBef>
                <a:spcPct val="0"/>
              </a:spcBef>
              <a:spcAft>
                <a:spcPct val="15000"/>
              </a:spcAft>
              <a:buChar char="•"/>
            </a:pPr>
            <a:r>
              <a:rPr lang="en-US" sz="2000" dirty="0">
                <a:solidFill>
                  <a:schemeClr val="bg1"/>
                </a:solidFill>
              </a:rPr>
              <a:t>8 standard plans</a:t>
            </a:r>
          </a:p>
        </p:txBody>
      </p:sp>
      <p:sp>
        <p:nvSpPr>
          <p:cNvPr id="17" name="TextBox 16">
            <a:extLst>
              <a:ext uri="{FF2B5EF4-FFF2-40B4-BE49-F238E27FC236}">
                <a16:creationId xmlns:a16="http://schemas.microsoft.com/office/drawing/2014/main" id="{4D084EBD-C460-4737-BE01-01768BBCB6F6}"/>
              </a:ext>
            </a:extLst>
          </p:cNvPr>
          <p:cNvSpPr txBox="1"/>
          <p:nvPr/>
        </p:nvSpPr>
        <p:spPr>
          <a:xfrm>
            <a:off x="3122707" y="2485649"/>
            <a:ext cx="1175841" cy="369332"/>
          </a:xfrm>
          <a:prstGeom prst="rect">
            <a:avLst/>
          </a:prstGeom>
          <a:noFill/>
        </p:spPr>
        <p:txBody>
          <a:bodyPr wrap="square" rtlCol="0">
            <a:spAutoFit/>
          </a:bodyPr>
          <a:lstStyle/>
          <a:p>
            <a:pPr marL="0" lvl="1" defTabSz="711200">
              <a:lnSpc>
                <a:spcPct val="90000"/>
              </a:lnSpc>
              <a:spcBef>
                <a:spcPct val="0"/>
              </a:spcBef>
              <a:spcAft>
                <a:spcPct val="15000"/>
              </a:spcAft>
            </a:pPr>
            <a:r>
              <a:rPr lang="en-US" sz="2000" dirty="0"/>
              <a:t>Medigap</a:t>
            </a:r>
          </a:p>
        </p:txBody>
      </p:sp>
      <p:sp>
        <p:nvSpPr>
          <p:cNvPr id="18" name="TextBox 17">
            <a:extLst>
              <a:ext uri="{FF2B5EF4-FFF2-40B4-BE49-F238E27FC236}">
                <a16:creationId xmlns:a16="http://schemas.microsoft.com/office/drawing/2014/main" id="{E076ACEA-4684-4A6D-99EE-86470FE3DF62}"/>
              </a:ext>
            </a:extLst>
          </p:cNvPr>
          <p:cNvSpPr txBox="1"/>
          <p:nvPr/>
        </p:nvSpPr>
        <p:spPr>
          <a:xfrm>
            <a:off x="231903" y="2360731"/>
            <a:ext cx="1175841" cy="646331"/>
          </a:xfrm>
          <a:prstGeom prst="rect">
            <a:avLst/>
          </a:prstGeom>
          <a:noFill/>
        </p:spPr>
        <p:txBody>
          <a:bodyPr wrap="square" rtlCol="0">
            <a:spAutoFit/>
          </a:bodyPr>
          <a:lstStyle/>
          <a:p>
            <a:pPr lvl="0" algn="ctr" defTabSz="711200">
              <a:lnSpc>
                <a:spcPct val="90000"/>
              </a:lnSpc>
              <a:spcBef>
                <a:spcPct val="0"/>
              </a:spcBef>
              <a:spcAft>
                <a:spcPct val="35000"/>
              </a:spcAft>
            </a:pPr>
            <a:r>
              <a:rPr lang="en-US" sz="2000" dirty="0"/>
              <a:t>Original Medicare</a:t>
            </a:r>
          </a:p>
        </p:txBody>
      </p:sp>
      <p:sp>
        <p:nvSpPr>
          <p:cNvPr id="20" name="TextBox 19">
            <a:extLst>
              <a:ext uri="{FF2B5EF4-FFF2-40B4-BE49-F238E27FC236}">
                <a16:creationId xmlns:a16="http://schemas.microsoft.com/office/drawing/2014/main" id="{8B36014E-CA98-4F14-B463-4CEB76C70121}"/>
              </a:ext>
            </a:extLst>
          </p:cNvPr>
          <p:cNvSpPr txBox="1"/>
          <p:nvPr/>
        </p:nvSpPr>
        <p:spPr>
          <a:xfrm>
            <a:off x="6781572" y="2989416"/>
            <a:ext cx="1795431" cy="1246495"/>
          </a:xfrm>
          <a:prstGeom prst="rect">
            <a:avLst/>
          </a:prstGeom>
          <a:noFill/>
        </p:spPr>
        <p:txBody>
          <a:bodyPr wrap="square" rtlCol="0">
            <a:spAutoFit/>
          </a:bodyPr>
          <a:lstStyle/>
          <a:p>
            <a:pPr marL="114300" lvl="1" indent="-114300" defTabSz="622300">
              <a:lnSpc>
                <a:spcPct val="90000"/>
              </a:lnSpc>
              <a:spcBef>
                <a:spcPct val="0"/>
              </a:spcBef>
              <a:spcAft>
                <a:spcPct val="15000"/>
              </a:spcAft>
              <a:buChar char="•"/>
            </a:pPr>
            <a:r>
              <a:rPr lang="en-US" sz="2000" dirty="0"/>
              <a:t>Private insurance</a:t>
            </a:r>
          </a:p>
          <a:p>
            <a:pPr marL="114300" lvl="1" indent="-114300" defTabSz="622300">
              <a:lnSpc>
                <a:spcPct val="90000"/>
              </a:lnSpc>
              <a:spcBef>
                <a:spcPct val="0"/>
              </a:spcBef>
              <a:spcAft>
                <a:spcPct val="15000"/>
              </a:spcAft>
              <a:buChar char="•"/>
            </a:pPr>
            <a:r>
              <a:rPr lang="en-US" sz="2000" dirty="0"/>
              <a:t>Drug coverage varies by plan</a:t>
            </a:r>
          </a:p>
        </p:txBody>
      </p:sp>
    </p:spTree>
    <p:extLst>
      <p:ext uri="{BB962C8B-B14F-4D97-AF65-F5344CB8AC3E}">
        <p14:creationId xmlns:p14="http://schemas.microsoft.com/office/powerpoint/2010/main" val="27186977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Private Option</a:t>
            </a:r>
          </a:p>
        </p:txBody>
      </p:sp>
      <p:graphicFrame>
        <p:nvGraphicFramePr>
          <p:cNvPr id="3" name="Diagram 2"/>
          <p:cNvGraphicFramePr/>
          <p:nvPr>
            <p:extLst>
              <p:ext uri="{D42A27DB-BD31-4B8C-83A1-F6EECF244321}">
                <p14:modId xmlns:p14="http://schemas.microsoft.com/office/powerpoint/2010/main" val="4084760988"/>
              </p:ext>
            </p:extLst>
          </p:nvPr>
        </p:nvGraphicFramePr>
        <p:xfrm>
          <a:off x="648730" y="1424385"/>
          <a:ext cx="7846540" cy="475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A13DDF1-FDB5-4FFA-A84D-8F9673676FE2}"/>
              </a:ext>
            </a:extLst>
          </p:cNvPr>
          <p:cNvGrpSpPr/>
          <p:nvPr/>
        </p:nvGrpSpPr>
        <p:grpSpPr>
          <a:xfrm>
            <a:off x="7061364" y="399468"/>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43438249-B6C9-46A1-8B2B-76E5B0A836FE}"/>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43DBE9C-F722-4F9C-B130-A93D7F560A78}"/>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536347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Public vs. Private Option</a:t>
            </a:r>
          </a:p>
        </p:txBody>
      </p:sp>
      <p:graphicFrame>
        <p:nvGraphicFramePr>
          <p:cNvPr id="2" name="Diagram 1"/>
          <p:cNvGraphicFramePr/>
          <p:nvPr>
            <p:extLst>
              <p:ext uri="{D42A27DB-BD31-4B8C-83A1-F6EECF244321}">
                <p14:modId xmlns:p14="http://schemas.microsoft.com/office/powerpoint/2010/main" val="1219703630"/>
              </p:ext>
            </p:extLst>
          </p:nvPr>
        </p:nvGraphicFramePr>
        <p:xfrm>
          <a:off x="-89647" y="1203832"/>
          <a:ext cx="9323294" cy="495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F67105D-0798-4270-B1DF-5FE2D27DAA2F}"/>
              </a:ext>
            </a:extLst>
          </p:cNvPr>
          <p:cNvGrpSpPr/>
          <p:nvPr/>
        </p:nvGrpSpPr>
        <p:grpSpPr>
          <a:xfrm>
            <a:off x="7155634" y="314625"/>
            <a:ext cx="1553347" cy="796502"/>
            <a:chOff x="7061364" y="399468"/>
            <a:chExt cx="1553347" cy="796502"/>
          </a:xfrm>
        </p:grpSpPr>
        <p:sp>
          <p:nvSpPr>
            <p:cNvPr id="7" name="Speech Bubble: Rectangle with Corners Rounded 6">
              <a:extLst>
                <a:ext uri="{FF2B5EF4-FFF2-40B4-BE49-F238E27FC236}">
                  <a16:creationId xmlns:a16="http://schemas.microsoft.com/office/drawing/2014/main" id="{C7A8AD6F-EAEA-4129-B677-9BCF0FDD09CF}"/>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08CC9C7-EA03-47BB-B23C-3588CBB7A321}"/>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extLst>
      <p:ext uri="{BB962C8B-B14F-4D97-AF65-F5344CB8AC3E}">
        <p14:creationId xmlns:p14="http://schemas.microsoft.com/office/powerpoint/2010/main" val="40488260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6"/>
          <p:cNvSpPr>
            <a:spLocks noGrp="1" noChangeArrowheads="1"/>
          </p:cNvSpPr>
          <p:nvPr>
            <p:ph type="title"/>
          </p:nvPr>
        </p:nvSpPr>
        <p:spPr/>
        <p:txBody>
          <a:bodyPr/>
          <a:lstStyle/>
          <a:p>
            <a:pPr eaLnBrk="1" hangingPunct="1"/>
            <a:r>
              <a:rPr lang="en-US" dirty="0"/>
              <a:t>Summary of Medicare Choices</a:t>
            </a:r>
          </a:p>
        </p:txBody>
      </p:sp>
      <p:sp>
        <p:nvSpPr>
          <p:cNvPr id="5" name="Rounded Rectangle 4"/>
          <p:cNvSpPr/>
          <p:nvPr/>
        </p:nvSpPr>
        <p:spPr>
          <a:xfrm>
            <a:off x="1857375" y="1500696"/>
            <a:ext cx="914400" cy="914400"/>
          </a:xfrm>
          <a:prstGeom prst="roundRect">
            <a:avLst/>
          </a:prstGeom>
          <a:solidFill>
            <a:srgbClr val="456CB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solidFill>
                  <a:schemeClr val="bg1"/>
                </a:solidFill>
              </a:rPr>
              <a:t>A</a:t>
            </a:r>
          </a:p>
        </p:txBody>
      </p:sp>
      <p:sp>
        <p:nvSpPr>
          <p:cNvPr id="9" name="Oval 8"/>
          <p:cNvSpPr/>
          <p:nvPr/>
        </p:nvSpPr>
        <p:spPr>
          <a:xfrm>
            <a:off x="5675998" y="2350828"/>
            <a:ext cx="2000250" cy="914400"/>
          </a:xfrm>
          <a:prstGeom prst="ellipse">
            <a:avLst/>
          </a:prstGeom>
          <a:solidFill>
            <a:srgbClr val="21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C</a:t>
            </a:r>
          </a:p>
        </p:txBody>
      </p:sp>
      <p:sp>
        <p:nvSpPr>
          <p:cNvPr id="12" name="Rounded Rectangle 11"/>
          <p:cNvSpPr/>
          <p:nvPr/>
        </p:nvSpPr>
        <p:spPr>
          <a:xfrm>
            <a:off x="1857375" y="2834196"/>
            <a:ext cx="914400" cy="914400"/>
          </a:xfrm>
          <a:prstGeom prst="roundRect">
            <a:avLst/>
          </a:prstGeom>
          <a:solidFill>
            <a:srgbClr val="456CB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solidFill>
                  <a:schemeClr val="bg1"/>
                </a:solidFill>
              </a:rPr>
              <a:t>B</a:t>
            </a:r>
          </a:p>
        </p:txBody>
      </p:sp>
      <p:sp>
        <p:nvSpPr>
          <p:cNvPr id="32" name="Isosceles Triangle 31"/>
          <p:cNvSpPr/>
          <p:nvPr/>
        </p:nvSpPr>
        <p:spPr>
          <a:xfrm>
            <a:off x="1784223" y="4105125"/>
            <a:ext cx="1060704" cy="914400"/>
          </a:xfrm>
          <a:prstGeom prst="triangle">
            <a:avLst>
              <a:gd name="adj" fmla="val 50000"/>
            </a:avLst>
          </a:prstGeom>
          <a:solidFill>
            <a:srgbClr val="21ADE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4800" b="1" dirty="0">
              <a:solidFill>
                <a:schemeClr val="bg1"/>
              </a:solidFill>
            </a:endParaRPr>
          </a:p>
        </p:txBody>
      </p:sp>
      <p:sp>
        <p:nvSpPr>
          <p:cNvPr id="33" name="TextBox 32"/>
          <p:cNvSpPr txBox="1"/>
          <p:nvPr/>
        </p:nvSpPr>
        <p:spPr>
          <a:xfrm>
            <a:off x="1013254" y="1074287"/>
            <a:ext cx="2607276" cy="461665"/>
          </a:xfrm>
          <a:prstGeom prst="rect">
            <a:avLst/>
          </a:prstGeom>
          <a:noFill/>
        </p:spPr>
        <p:txBody>
          <a:bodyPr wrap="square" rtlCol="0">
            <a:spAutoFit/>
          </a:bodyPr>
          <a:lstStyle/>
          <a:p>
            <a:pPr algn="ctr"/>
            <a:r>
              <a:rPr lang="en-US" sz="2400" i="1" dirty="0">
                <a:solidFill>
                  <a:schemeClr val="accent2">
                    <a:lumMod val="75000"/>
                  </a:schemeClr>
                </a:solidFill>
                <a:cs typeface="Aharoni" pitchFamily="2" charset="-79"/>
              </a:rPr>
              <a:t>Original Medicare</a:t>
            </a:r>
          </a:p>
        </p:txBody>
      </p:sp>
      <p:sp>
        <p:nvSpPr>
          <p:cNvPr id="34" name="TextBox 33"/>
          <p:cNvSpPr txBox="1"/>
          <p:nvPr/>
        </p:nvSpPr>
        <p:spPr>
          <a:xfrm>
            <a:off x="5879721" y="1918235"/>
            <a:ext cx="1814846" cy="461665"/>
          </a:xfrm>
          <a:prstGeom prst="rect">
            <a:avLst/>
          </a:prstGeom>
          <a:noFill/>
        </p:spPr>
        <p:txBody>
          <a:bodyPr wrap="square" rtlCol="0">
            <a:spAutoFit/>
          </a:bodyPr>
          <a:lstStyle/>
          <a:p>
            <a:pPr algn="ctr"/>
            <a:r>
              <a:rPr lang="en-US" sz="2400" i="1" dirty="0">
                <a:solidFill>
                  <a:schemeClr val="accent2">
                    <a:lumMod val="75000"/>
                  </a:schemeClr>
                </a:solidFill>
                <a:cs typeface="Aharoni" pitchFamily="2" charset="-79"/>
              </a:rPr>
              <a:t>Advantage</a:t>
            </a:r>
          </a:p>
        </p:txBody>
      </p:sp>
      <p:sp>
        <p:nvSpPr>
          <p:cNvPr id="40" name="Oval 39"/>
          <p:cNvSpPr/>
          <p:nvPr/>
        </p:nvSpPr>
        <p:spPr>
          <a:xfrm>
            <a:off x="1446228" y="5479022"/>
            <a:ext cx="1772812" cy="541705"/>
          </a:xfrm>
          <a:prstGeom prst="ellipse">
            <a:avLst/>
          </a:prstGeom>
          <a:solidFill>
            <a:srgbClr val="A3C82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a:solidFill>
                  <a:schemeClr val="bg1"/>
                </a:solidFill>
              </a:rPr>
              <a:t>Medigap</a:t>
            </a:r>
          </a:p>
        </p:txBody>
      </p:sp>
      <p:cxnSp>
        <p:nvCxnSpPr>
          <p:cNvPr id="48" name="Straight Connector 47"/>
          <p:cNvCxnSpPr/>
          <p:nvPr/>
        </p:nvCxnSpPr>
        <p:spPr>
          <a:xfrm>
            <a:off x="2771775" y="1936630"/>
            <a:ext cx="1838325" cy="0"/>
          </a:xfrm>
          <a:prstGeom prst="line">
            <a:avLst/>
          </a:prstGeom>
          <a:ln w="28575">
            <a:solidFill>
              <a:srgbClr val="BAD857"/>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29014" y="2186574"/>
            <a:ext cx="2541526" cy="830997"/>
          </a:xfrm>
          <a:prstGeom prst="rect">
            <a:avLst/>
          </a:prstGeom>
          <a:noFill/>
        </p:spPr>
        <p:txBody>
          <a:bodyPr wrap="square" rtlCol="0">
            <a:spAutoFit/>
          </a:bodyPr>
          <a:lstStyle/>
          <a:p>
            <a:r>
              <a:rPr lang="en-US" sz="2400" dirty="0"/>
              <a:t>Medical insurance?</a:t>
            </a:r>
          </a:p>
        </p:txBody>
      </p:sp>
      <p:sp>
        <p:nvSpPr>
          <p:cNvPr id="20" name="TextBox 19"/>
          <p:cNvSpPr txBox="1"/>
          <p:nvPr/>
        </p:nvSpPr>
        <p:spPr>
          <a:xfrm>
            <a:off x="2495086" y="3730741"/>
            <a:ext cx="2252134" cy="461665"/>
          </a:xfrm>
          <a:prstGeom prst="rect">
            <a:avLst/>
          </a:prstGeom>
          <a:noFill/>
        </p:spPr>
        <p:txBody>
          <a:bodyPr wrap="square" rtlCol="0">
            <a:spAutoFit/>
          </a:bodyPr>
          <a:lstStyle/>
          <a:p>
            <a:r>
              <a:rPr lang="en-US" sz="2400" dirty="0"/>
              <a:t>Drug Coverage?</a:t>
            </a:r>
          </a:p>
        </p:txBody>
      </p:sp>
      <p:sp>
        <p:nvSpPr>
          <p:cNvPr id="21" name="TextBox 20"/>
          <p:cNvSpPr txBox="1"/>
          <p:nvPr/>
        </p:nvSpPr>
        <p:spPr>
          <a:xfrm>
            <a:off x="2544688" y="5008325"/>
            <a:ext cx="3131310" cy="461665"/>
          </a:xfrm>
          <a:prstGeom prst="rect">
            <a:avLst/>
          </a:prstGeom>
          <a:noFill/>
        </p:spPr>
        <p:txBody>
          <a:bodyPr wrap="square" rtlCol="0">
            <a:spAutoFit/>
          </a:bodyPr>
          <a:lstStyle/>
          <a:p>
            <a:r>
              <a:rPr lang="en-US" sz="2400" dirty="0"/>
              <a:t>Coverage for “Gaps?”</a:t>
            </a:r>
          </a:p>
        </p:txBody>
      </p:sp>
      <p:sp>
        <p:nvSpPr>
          <p:cNvPr id="23" name="TextBox 22"/>
          <p:cNvSpPr txBox="1"/>
          <p:nvPr/>
        </p:nvSpPr>
        <p:spPr>
          <a:xfrm>
            <a:off x="4996033" y="3250573"/>
            <a:ext cx="1477054" cy="830997"/>
          </a:xfrm>
          <a:prstGeom prst="rect">
            <a:avLst/>
          </a:prstGeom>
          <a:noFill/>
        </p:spPr>
        <p:txBody>
          <a:bodyPr wrap="square" rtlCol="0">
            <a:spAutoFit/>
          </a:bodyPr>
          <a:lstStyle/>
          <a:p>
            <a:pPr algn="r"/>
            <a:r>
              <a:rPr lang="en-US" sz="2400" dirty="0"/>
              <a:t>Managed Care?</a:t>
            </a:r>
          </a:p>
        </p:txBody>
      </p:sp>
      <p:sp>
        <p:nvSpPr>
          <p:cNvPr id="28" name="Isosceles Triangle 27"/>
          <p:cNvSpPr/>
          <p:nvPr/>
        </p:nvSpPr>
        <p:spPr>
          <a:xfrm>
            <a:off x="6110514" y="4262821"/>
            <a:ext cx="1060704" cy="914400"/>
          </a:xfrm>
          <a:prstGeom prst="triangle">
            <a:avLst>
              <a:gd name="adj" fmla="val 50000"/>
            </a:avLst>
          </a:prstGeom>
          <a:solidFill>
            <a:srgbClr val="E1F4FB"/>
          </a:solidFill>
          <a:ln cmpd="sng">
            <a:solidFill>
              <a:srgbClr val="21ADE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accent5">
                  <a:lumMod val="75000"/>
                </a:schemeClr>
              </a:solidFill>
            </a:endParaRPr>
          </a:p>
        </p:txBody>
      </p:sp>
      <p:sp>
        <p:nvSpPr>
          <p:cNvPr id="29" name="TextBox 28"/>
          <p:cNvSpPr txBox="1"/>
          <p:nvPr/>
        </p:nvSpPr>
        <p:spPr>
          <a:xfrm>
            <a:off x="6958787" y="3265228"/>
            <a:ext cx="1522258" cy="830997"/>
          </a:xfrm>
          <a:prstGeom prst="rect">
            <a:avLst/>
          </a:prstGeom>
          <a:noFill/>
        </p:spPr>
        <p:txBody>
          <a:bodyPr wrap="square" rtlCol="0">
            <a:spAutoFit/>
          </a:bodyPr>
          <a:lstStyle/>
          <a:p>
            <a:r>
              <a:rPr lang="en-US" sz="2400" dirty="0"/>
              <a:t>Drug Coverage?</a:t>
            </a:r>
          </a:p>
        </p:txBody>
      </p:sp>
      <p:sp>
        <p:nvSpPr>
          <p:cNvPr id="27" name="TextBox 26"/>
          <p:cNvSpPr txBox="1"/>
          <p:nvPr/>
        </p:nvSpPr>
        <p:spPr>
          <a:xfrm>
            <a:off x="2126311" y="4263463"/>
            <a:ext cx="381184" cy="830997"/>
          </a:xfrm>
          <a:prstGeom prst="rect">
            <a:avLst/>
          </a:prstGeom>
          <a:noFill/>
        </p:spPr>
        <p:txBody>
          <a:bodyPr wrap="square" rtlCol="0">
            <a:spAutoFit/>
          </a:bodyPr>
          <a:lstStyle/>
          <a:p>
            <a:pPr algn="ctr"/>
            <a:r>
              <a:rPr lang="en-US" sz="4800" dirty="0">
                <a:solidFill>
                  <a:schemeClr val="bg1"/>
                </a:solidFill>
              </a:rPr>
              <a:t>D</a:t>
            </a:r>
          </a:p>
        </p:txBody>
      </p:sp>
      <p:sp>
        <p:nvSpPr>
          <p:cNvPr id="35" name="TextBox 34"/>
          <p:cNvSpPr txBox="1"/>
          <p:nvPr/>
        </p:nvSpPr>
        <p:spPr>
          <a:xfrm>
            <a:off x="6455450" y="4454900"/>
            <a:ext cx="381184" cy="830997"/>
          </a:xfrm>
          <a:prstGeom prst="rect">
            <a:avLst/>
          </a:prstGeom>
          <a:noFill/>
        </p:spPr>
        <p:txBody>
          <a:bodyPr wrap="square" rtlCol="0">
            <a:spAutoFit/>
          </a:bodyPr>
          <a:lstStyle/>
          <a:p>
            <a:pPr algn="ctr"/>
            <a:r>
              <a:rPr lang="en-US" sz="4800" dirty="0"/>
              <a:t>D</a:t>
            </a:r>
          </a:p>
        </p:txBody>
      </p:sp>
      <p:cxnSp>
        <p:nvCxnSpPr>
          <p:cNvPr id="39" name="Straight Connector 38"/>
          <p:cNvCxnSpPr/>
          <p:nvPr/>
        </p:nvCxnSpPr>
        <p:spPr>
          <a:xfrm>
            <a:off x="2771775" y="3393291"/>
            <a:ext cx="1838325" cy="0"/>
          </a:xfrm>
          <a:prstGeom prst="line">
            <a:avLst/>
          </a:prstGeom>
          <a:ln w="28575">
            <a:solidFill>
              <a:srgbClr val="BAD85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26753" y="1934416"/>
            <a:ext cx="0" cy="1456660"/>
          </a:xfrm>
          <a:prstGeom prst="line">
            <a:avLst/>
          </a:prstGeom>
          <a:ln w="28575">
            <a:solidFill>
              <a:srgbClr val="BAD857"/>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679068" y="2624486"/>
            <a:ext cx="628414" cy="170491"/>
            <a:chOff x="4679068" y="2479521"/>
            <a:chExt cx="628414" cy="170491"/>
          </a:xfrm>
        </p:grpSpPr>
        <p:sp>
          <p:nvSpPr>
            <p:cNvPr id="6" name="Freeform 5"/>
            <p:cNvSpPr>
              <a:spLocks/>
            </p:cNvSpPr>
            <p:nvPr/>
          </p:nvSpPr>
          <p:spPr bwMode="auto">
            <a:xfrm>
              <a:off x="5183888" y="2479521"/>
              <a:ext cx="123594" cy="170491"/>
            </a:xfrm>
            <a:custGeom>
              <a:avLst/>
              <a:gdLst>
                <a:gd name="T0" fmla="*/ 0 w 282"/>
                <a:gd name="T1" fmla="*/ 87 h 389"/>
                <a:gd name="T2" fmla="*/ 87 w 282"/>
                <a:gd name="T3" fmla="*/ 0 h 389"/>
                <a:gd name="T4" fmla="*/ 282 w 282"/>
                <a:gd name="T5" fmla="*/ 193 h 389"/>
                <a:gd name="T6" fmla="*/ 87 w 282"/>
                <a:gd name="T7" fmla="*/ 389 h 389"/>
                <a:gd name="T8" fmla="*/ 0 w 282"/>
                <a:gd name="T9" fmla="*/ 298 h 389"/>
                <a:gd name="T10" fmla="*/ 105 w 282"/>
                <a:gd name="T11" fmla="*/ 193 h 389"/>
                <a:gd name="T12" fmla="*/ 0 w 282"/>
                <a:gd name="T13" fmla="*/ 87 h 389"/>
              </a:gdLst>
              <a:ahLst/>
              <a:cxnLst>
                <a:cxn ang="0">
                  <a:pos x="T0" y="T1"/>
                </a:cxn>
                <a:cxn ang="0">
                  <a:pos x="T2" y="T3"/>
                </a:cxn>
                <a:cxn ang="0">
                  <a:pos x="T4" y="T5"/>
                </a:cxn>
                <a:cxn ang="0">
                  <a:pos x="T6" y="T7"/>
                </a:cxn>
                <a:cxn ang="0">
                  <a:pos x="T8" y="T9"/>
                </a:cxn>
                <a:cxn ang="0">
                  <a:pos x="T10" y="T11"/>
                </a:cxn>
                <a:cxn ang="0">
                  <a:pos x="T12" y="T13"/>
                </a:cxn>
              </a:cxnLst>
              <a:rect l="0" t="0" r="r" b="b"/>
              <a:pathLst>
                <a:path w="282" h="389">
                  <a:moveTo>
                    <a:pt x="0" y="87"/>
                  </a:moveTo>
                  <a:lnTo>
                    <a:pt x="87" y="0"/>
                  </a:lnTo>
                  <a:lnTo>
                    <a:pt x="282" y="193"/>
                  </a:lnTo>
                  <a:lnTo>
                    <a:pt x="87" y="389"/>
                  </a:lnTo>
                  <a:lnTo>
                    <a:pt x="0" y="298"/>
                  </a:lnTo>
                  <a:lnTo>
                    <a:pt x="105" y="193"/>
                  </a:lnTo>
                  <a:lnTo>
                    <a:pt x="0" y="87"/>
                  </a:lnTo>
                  <a:close/>
                </a:path>
              </a:pathLst>
            </a:custGeom>
            <a:solidFill>
              <a:srgbClr val="B0D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4795914" y="2552317"/>
              <a:ext cx="365760" cy="27432"/>
            </a:xfrm>
            <a:prstGeom prst="rect">
              <a:avLst/>
            </a:prstGeom>
            <a:solidFill>
              <a:srgbClr val="B0D2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p:nvSpPr>
          <p:spPr bwMode="auto">
            <a:xfrm>
              <a:off x="4679068" y="2496175"/>
              <a:ext cx="136304" cy="137182"/>
            </a:xfrm>
            <a:custGeom>
              <a:avLst/>
              <a:gdLst>
                <a:gd name="T0" fmla="*/ 43 w 86"/>
                <a:gd name="T1" fmla="*/ 0 h 86"/>
                <a:gd name="T2" fmla="*/ 0 w 86"/>
                <a:gd name="T3" fmla="*/ 43 h 86"/>
                <a:gd name="T4" fmla="*/ 43 w 86"/>
                <a:gd name="T5" fmla="*/ 86 h 86"/>
                <a:gd name="T6" fmla="*/ 86 w 86"/>
                <a:gd name="T7" fmla="*/ 43 h 86"/>
                <a:gd name="T8" fmla="*/ 43 w 86"/>
                <a:gd name="T9" fmla="*/ 0 h 86"/>
                <a:gd name="T10" fmla="*/ 43 w 86"/>
                <a:gd name="T11" fmla="*/ 69 h 86"/>
                <a:gd name="T12" fmla="*/ 17 w 86"/>
                <a:gd name="T13" fmla="*/ 43 h 86"/>
                <a:gd name="T14" fmla="*/ 43 w 86"/>
                <a:gd name="T15" fmla="*/ 17 h 86"/>
                <a:gd name="T16" fmla="*/ 69 w 86"/>
                <a:gd name="T17" fmla="*/ 43 h 86"/>
                <a:gd name="T18" fmla="*/ 43 w 86"/>
                <a:gd name="T1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0"/>
                  </a:moveTo>
                  <a:cubicBezTo>
                    <a:pt x="19" y="0"/>
                    <a:pt x="0" y="19"/>
                    <a:pt x="0" y="43"/>
                  </a:cubicBezTo>
                  <a:cubicBezTo>
                    <a:pt x="0" y="67"/>
                    <a:pt x="19" y="86"/>
                    <a:pt x="43" y="86"/>
                  </a:cubicBezTo>
                  <a:cubicBezTo>
                    <a:pt x="67" y="86"/>
                    <a:pt x="86" y="67"/>
                    <a:pt x="86" y="43"/>
                  </a:cubicBezTo>
                  <a:cubicBezTo>
                    <a:pt x="86" y="19"/>
                    <a:pt x="67" y="0"/>
                    <a:pt x="43" y="0"/>
                  </a:cubicBezTo>
                  <a:close/>
                  <a:moveTo>
                    <a:pt x="43" y="69"/>
                  </a:moveTo>
                  <a:cubicBezTo>
                    <a:pt x="29" y="69"/>
                    <a:pt x="17" y="57"/>
                    <a:pt x="17" y="43"/>
                  </a:cubicBezTo>
                  <a:cubicBezTo>
                    <a:pt x="17" y="29"/>
                    <a:pt x="29" y="17"/>
                    <a:pt x="43" y="17"/>
                  </a:cubicBezTo>
                  <a:cubicBezTo>
                    <a:pt x="57" y="17"/>
                    <a:pt x="69" y="29"/>
                    <a:pt x="69" y="43"/>
                  </a:cubicBezTo>
                  <a:cubicBezTo>
                    <a:pt x="69" y="57"/>
                    <a:pt x="57" y="69"/>
                    <a:pt x="43" y="69"/>
                  </a:cubicBezTo>
                  <a:close/>
                </a:path>
              </a:pathLst>
            </a:custGeom>
            <a:solidFill>
              <a:srgbClr val="B0D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Arrow: Down 1">
            <a:extLst>
              <a:ext uri="{FF2B5EF4-FFF2-40B4-BE49-F238E27FC236}">
                <a16:creationId xmlns:a16="http://schemas.microsoft.com/office/drawing/2014/main" id="{441B3CEA-6C5F-45D6-83E0-9936A14A78C3}"/>
              </a:ext>
            </a:extLst>
          </p:cNvPr>
          <p:cNvSpPr/>
          <p:nvPr/>
        </p:nvSpPr>
        <p:spPr>
          <a:xfrm>
            <a:off x="2085867" y="2397154"/>
            <a:ext cx="438670" cy="360295"/>
          </a:xfrm>
          <a:prstGeom prst="downArrow">
            <a:avLst/>
          </a:prstGeom>
          <a:solidFill>
            <a:srgbClr val="45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Down 42">
            <a:extLst>
              <a:ext uri="{FF2B5EF4-FFF2-40B4-BE49-F238E27FC236}">
                <a16:creationId xmlns:a16="http://schemas.microsoft.com/office/drawing/2014/main" id="{3C7BBB33-2CAF-409A-B2AA-2427B342E87E}"/>
              </a:ext>
            </a:extLst>
          </p:cNvPr>
          <p:cNvSpPr/>
          <p:nvPr/>
        </p:nvSpPr>
        <p:spPr>
          <a:xfrm>
            <a:off x="2095240" y="3696321"/>
            <a:ext cx="438670" cy="360295"/>
          </a:xfrm>
          <a:prstGeom prst="downArrow">
            <a:avLst/>
          </a:prstGeom>
          <a:solidFill>
            <a:srgbClr val="45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row: Down 43">
            <a:extLst>
              <a:ext uri="{FF2B5EF4-FFF2-40B4-BE49-F238E27FC236}">
                <a16:creationId xmlns:a16="http://schemas.microsoft.com/office/drawing/2014/main" id="{E981E74E-F164-46D5-B5E6-8C620EA2F134}"/>
              </a:ext>
            </a:extLst>
          </p:cNvPr>
          <p:cNvSpPr/>
          <p:nvPr/>
        </p:nvSpPr>
        <p:spPr>
          <a:xfrm>
            <a:off x="2083548" y="5008379"/>
            <a:ext cx="438670" cy="3602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1492E42-1143-4A94-A62A-3A8A1D810AA7}"/>
              </a:ext>
            </a:extLst>
          </p:cNvPr>
          <p:cNvPicPr>
            <a:picLocks noChangeAspect="1"/>
          </p:cNvPicPr>
          <p:nvPr/>
        </p:nvPicPr>
        <p:blipFill>
          <a:blip r:embed="rId3"/>
          <a:stretch>
            <a:fillRect/>
          </a:stretch>
        </p:blipFill>
        <p:spPr>
          <a:xfrm>
            <a:off x="6409683" y="3242273"/>
            <a:ext cx="469879" cy="908095"/>
          </a:xfrm>
          <a:prstGeom prst="rect">
            <a:avLst/>
          </a:prstGeom>
        </p:spPr>
      </p:pic>
      <p:grpSp>
        <p:nvGrpSpPr>
          <p:cNvPr id="31" name="Group 30">
            <a:extLst>
              <a:ext uri="{FF2B5EF4-FFF2-40B4-BE49-F238E27FC236}">
                <a16:creationId xmlns:a16="http://schemas.microsoft.com/office/drawing/2014/main" id="{33107470-6E7A-4960-8E2F-F3004C50E703}"/>
              </a:ext>
            </a:extLst>
          </p:cNvPr>
          <p:cNvGrpSpPr/>
          <p:nvPr/>
        </p:nvGrpSpPr>
        <p:grpSpPr>
          <a:xfrm>
            <a:off x="7061364" y="399468"/>
            <a:ext cx="1553347" cy="796502"/>
            <a:chOff x="7061364" y="399468"/>
            <a:chExt cx="1553347" cy="796502"/>
          </a:xfrm>
        </p:grpSpPr>
        <p:sp>
          <p:nvSpPr>
            <p:cNvPr id="36" name="Speech Bubble: Rectangle with Corners Rounded 35">
              <a:extLst>
                <a:ext uri="{FF2B5EF4-FFF2-40B4-BE49-F238E27FC236}">
                  <a16:creationId xmlns:a16="http://schemas.microsoft.com/office/drawing/2014/main" id="{A0E54441-EDBF-4A68-B586-83C9E2A0EC81}"/>
                </a:ext>
              </a:extLst>
            </p:cNvPr>
            <p:cNvSpPr/>
            <p:nvPr/>
          </p:nvSpPr>
          <p:spPr>
            <a:xfrm>
              <a:off x="7061364" y="399468"/>
              <a:ext cx="1553347" cy="796502"/>
            </a:xfrm>
            <a:prstGeom prst="wedgeRoundRectCallout">
              <a:avLst>
                <a:gd name="adj1" fmla="val -34626"/>
                <a:gd name="adj2" fmla="val 67151"/>
                <a:gd name="adj3" fmla="val 16667"/>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DB32D8C8-3E19-4028-B9A9-7FB50EE7F1BB}"/>
                </a:ext>
              </a:extLst>
            </p:cNvPr>
            <p:cNvSpPr txBox="1"/>
            <p:nvPr/>
          </p:nvSpPr>
          <p:spPr>
            <a:xfrm>
              <a:off x="7212505" y="553285"/>
              <a:ext cx="1299190" cy="523220"/>
            </a:xfrm>
            <a:prstGeom prst="rect">
              <a:avLst/>
            </a:prstGeom>
            <a:solidFill>
              <a:schemeClr val="bg1"/>
            </a:solidFill>
            <a:ln cmpd="sng">
              <a:noFill/>
            </a:ln>
          </p:spPr>
          <p:txBody>
            <a:bodyPr wrap="square" rtlCol="0">
              <a:spAutoFit/>
            </a:bodyPr>
            <a:lstStyle/>
            <a:p>
              <a:r>
                <a:rPr lang="en-US" sz="2800" dirty="0">
                  <a:solidFill>
                    <a:schemeClr val="accent4"/>
                  </a:solidFill>
                </a:rPr>
                <a:t>What?</a:t>
              </a:r>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7124" y="2828248"/>
            <a:ext cx="7278976" cy="2874052"/>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 </a:t>
            </a:r>
          </a:p>
        </p:txBody>
      </p:sp>
      <p:sp>
        <p:nvSpPr>
          <p:cNvPr id="9" name="Content Placeholder 8"/>
          <p:cNvSpPr>
            <a:spLocks noGrp="1"/>
          </p:cNvSpPr>
          <p:nvPr>
            <p:ph idx="1"/>
          </p:nvPr>
        </p:nvSpPr>
        <p:spPr>
          <a:xfrm>
            <a:off x="887125" y="1422400"/>
            <a:ext cx="7278975" cy="1211039"/>
          </a:xfrm>
        </p:spPr>
        <p:txBody>
          <a:bodyPr>
            <a:normAutofit/>
          </a:bodyPr>
          <a:lstStyle/>
          <a:p>
            <a:pPr marL="515938" indent="-396875">
              <a:buNone/>
              <a:tabLst>
                <a:tab pos="627063" algn="l"/>
              </a:tabLst>
            </a:pPr>
            <a:r>
              <a:rPr lang="en-US" sz="2400" b="1" dirty="0"/>
              <a:t>      </a:t>
            </a:r>
            <a:r>
              <a:rPr lang="en-US" sz="2400" dirty="0"/>
              <a:t>Medicare offers open enrollment where you can reevaluate your Medicare choices and make changes annually. During open enrollment you can:</a:t>
            </a:r>
          </a:p>
        </p:txBody>
      </p:sp>
      <p:sp>
        <p:nvSpPr>
          <p:cNvPr id="15363" name="Title 1"/>
          <p:cNvSpPr>
            <a:spLocks noGrp="1"/>
          </p:cNvSpPr>
          <p:nvPr>
            <p:ph type="title"/>
          </p:nvPr>
        </p:nvSpPr>
        <p:spPr/>
        <p:txBody>
          <a:bodyPr/>
          <a:lstStyle/>
          <a:p>
            <a:pPr eaLnBrk="1" hangingPunct="1"/>
            <a:r>
              <a:rPr lang="en-US" dirty="0"/>
              <a:t>Pop Quiz</a:t>
            </a:r>
          </a:p>
        </p:txBody>
      </p:sp>
      <p:sp>
        <p:nvSpPr>
          <p:cNvPr id="7" name="Content Placeholder 2"/>
          <p:cNvSpPr txBox="1">
            <a:spLocks/>
          </p:cNvSpPr>
          <p:nvPr/>
        </p:nvSpPr>
        <p:spPr>
          <a:xfrm>
            <a:off x="1206500" y="2973603"/>
            <a:ext cx="6667500" cy="2728697"/>
          </a:xfrm>
          <a:prstGeom prst="rect">
            <a:avLst/>
          </a:prstGeom>
        </p:spPr>
        <p:txBody>
          <a:bodyPr/>
          <a:lstStyle/>
          <a:p>
            <a:pPr marL="347663" indent="-347663" fontAlgn="auto">
              <a:lnSpc>
                <a:spcPct val="90000"/>
              </a:lnSpc>
              <a:spcBef>
                <a:spcPts val="600"/>
              </a:spcBef>
              <a:spcAft>
                <a:spcPts val="0"/>
              </a:spcAft>
              <a:buClr>
                <a:schemeClr val="accent2"/>
              </a:buClr>
              <a:tabLst>
                <a:tab pos="457200" algn="l"/>
              </a:tabLst>
              <a:defRPr/>
            </a:pPr>
            <a:r>
              <a:rPr lang="en-US" sz="2000" dirty="0">
                <a:cs typeface="+mn-cs"/>
              </a:rPr>
              <a:t>A:	</a:t>
            </a:r>
            <a:r>
              <a:rPr lang="en-US" sz="2000" dirty="0"/>
              <a:t>Switch from Original Medicare to Medicare Advantage, or vice versa</a:t>
            </a:r>
            <a:r>
              <a:rPr lang="en-US" sz="2000" dirty="0">
                <a:cs typeface="+mn-cs"/>
              </a:rPr>
              <a:t>.</a:t>
            </a:r>
          </a:p>
          <a:p>
            <a:pPr marL="347663" indent="-347663" fontAlgn="auto">
              <a:lnSpc>
                <a:spcPct val="90000"/>
              </a:lnSpc>
              <a:spcBef>
                <a:spcPts val="600"/>
              </a:spcBef>
              <a:spcAft>
                <a:spcPts val="0"/>
              </a:spcAft>
              <a:buClr>
                <a:schemeClr val="accent2"/>
              </a:buClr>
              <a:tabLst>
                <a:tab pos="457200" algn="l"/>
              </a:tabLst>
              <a:defRPr/>
            </a:pPr>
            <a:r>
              <a:rPr lang="en-US" sz="2000" dirty="0">
                <a:cs typeface="+mn-cs"/>
              </a:rPr>
              <a:t>B:	Switch from one Medicare Advantage Plan to another.</a:t>
            </a:r>
          </a:p>
          <a:p>
            <a:pPr marL="347663" indent="-347663">
              <a:lnSpc>
                <a:spcPct val="90000"/>
              </a:lnSpc>
              <a:spcBef>
                <a:spcPts val="600"/>
              </a:spcBef>
              <a:buClr>
                <a:schemeClr val="accent2"/>
              </a:buClr>
              <a:tabLst>
                <a:tab pos="457200" algn="l"/>
              </a:tabLst>
              <a:defRPr/>
            </a:pPr>
            <a:r>
              <a:rPr lang="en-US" sz="2000" dirty="0"/>
              <a:t>C:	Switch from one Medicare </a:t>
            </a:r>
            <a:r>
              <a:rPr lang="en-US" sz="2000" dirty="0">
                <a:cs typeface="+mn-cs"/>
              </a:rPr>
              <a:t>Part D (prescription drug) plan to another.</a:t>
            </a:r>
          </a:p>
          <a:p>
            <a:pPr marL="347663" indent="-347663" fontAlgn="auto">
              <a:lnSpc>
                <a:spcPct val="90000"/>
              </a:lnSpc>
              <a:spcBef>
                <a:spcPts val="600"/>
              </a:spcBef>
              <a:spcAft>
                <a:spcPts val="0"/>
              </a:spcAft>
              <a:buClr>
                <a:schemeClr val="accent2"/>
              </a:buClr>
              <a:tabLst>
                <a:tab pos="457200" algn="l"/>
              </a:tabLst>
              <a:defRPr/>
            </a:pPr>
            <a:r>
              <a:rPr lang="en-US" sz="2000" dirty="0">
                <a:cs typeface="+mn-cs"/>
              </a:rPr>
              <a:t>D:	Enroll in Medicare Part D if you didn’t do so when you were first eligible, although a late enrollment penalty may apply.</a:t>
            </a:r>
            <a:endParaRPr lang="en-US" sz="2000" dirty="0"/>
          </a:p>
          <a:p>
            <a:pPr marL="347663" indent="-347663" fontAlgn="auto">
              <a:lnSpc>
                <a:spcPct val="90000"/>
              </a:lnSpc>
              <a:spcBef>
                <a:spcPts val="600"/>
              </a:spcBef>
              <a:spcAft>
                <a:spcPts val="0"/>
              </a:spcAft>
              <a:buClr>
                <a:schemeClr val="accent2"/>
              </a:buClr>
              <a:tabLst>
                <a:tab pos="457200" algn="l"/>
              </a:tabLst>
              <a:defRPr/>
            </a:pPr>
            <a:r>
              <a:rPr lang="en-US" sz="2000" dirty="0"/>
              <a:t>E:	All of the above.</a:t>
            </a:r>
          </a:p>
        </p:txBody>
      </p:sp>
      <p:sp>
        <p:nvSpPr>
          <p:cNvPr id="8" name="TextBox 7">
            <a:extLst>
              <a:ext uri="{FF2B5EF4-FFF2-40B4-BE49-F238E27FC236}">
                <a16:creationId xmlns:a16="http://schemas.microsoft.com/office/drawing/2014/main" id="{ED9255DC-6A14-4FE0-B8CC-ABB840E04492}"/>
              </a:ext>
            </a:extLst>
          </p:cNvPr>
          <p:cNvSpPr txBox="1"/>
          <p:nvPr/>
        </p:nvSpPr>
        <p:spPr>
          <a:xfrm>
            <a:off x="567787" y="1227591"/>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1535092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iterate type="lt">
                                    <p:tmPct val="0"/>
                                  </p:iterate>
                                  <p:childTnLst>
                                    <p:animClr clrSpc="rgb" dir="cw">
                                      <p:cBhvr override="childStyle">
                                        <p:cTn id="31" dur="500" fill="hold"/>
                                        <p:tgtEl>
                                          <p:spTgt spid="7">
                                            <p:txEl>
                                              <p:pRg st="4" end="4"/>
                                            </p:txEl>
                                          </p:spTgt>
                                        </p:tgtEl>
                                        <p:attrNameLst>
                                          <p:attrName>style.color</p:attrName>
                                        </p:attrNameLst>
                                      </p:cBhvr>
                                      <p:to>
                                        <a:schemeClr val="tx1"/>
                                      </p:to>
                                    </p:animClr>
                                  </p:childTnLst>
                                </p:cTn>
                              </p:par>
                            </p:childTnLst>
                          </p:cTn>
                        </p:par>
                      </p:childTnLst>
                    </p:cTn>
                  </p:par>
                  <p:par>
                    <p:cTn id="32" fill="hold">
                      <p:stCondLst>
                        <p:cond delay="indefinite"/>
                      </p:stCondLst>
                      <p:childTnLst>
                        <p:par>
                          <p:cTn id="33" fill="hold">
                            <p:stCondLst>
                              <p:cond delay="0"/>
                            </p:stCondLst>
                            <p:childTnLst>
                              <p:par>
                                <p:cTn id="34" presetID="15" presetClass="emph" presetSubtype="0" nodeType="clickEffect">
                                  <p:stCondLst>
                                    <p:cond delay="0"/>
                                  </p:stCondLst>
                                  <p:iterate type="lt">
                                    <p:tmAbs val="25"/>
                                  </p:iterate>
                                  <p:childTnLst>
                                    <p:set>
                                      <p:cBhvr override="childStyle">
                                        <p:cTn id="35"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5312" y="2465635"/>
            <a:ext cx="7634288" cy="2525534"/>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lumMod val="95000"/>
                    <a:lumOff val="5000"/>
                  </a:schemeClr>
                </a:solidFill>
              </a:rPr>
              <a:t> </a:t>
            </a:r>
          </a:p>
        </p:txBody>
      </p:sp>
      <p:cxnSp>
        <p:nvCxnSpPr>
          <p:cNvPr id="13" name="Straight Connector 12"/>
          <p:cNvCxnSpPr/>
          <p:nvPr/>
        </p:nvCxnSpPr>
        <p:spPr>
          <a:xfrm>
            <a:off x="595311" y="3936313"/>
            <a:ext cx="7662423" cy="493"/>
          </a:xfrm>
          <a:prstGeom prst="line">
            <a:avLst/>
          </a:prstGeom>
          <a:ln w="19050">
            <a:solidFill>
              <a:srgbClr val="B0D23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36192" y="1329203"/>
            <a:ext cx="6447872" cy="907371"/>
          </a:xfrm>
        </p:spPr>
        <p:txBody>
          <a:bodyPr>
            <a:normAutofit/>
          </a:bodyPr>
          <a:lstStyle/>
          <a:p>
            <a:pPr marL="0" indent="0">
              <a:buNone/>
              <a:tabLst>
                <a:tab pos="627063" algn="l"/>
              </a:tabLst>
            </a:pPr>
            <a:r>
              <a:rPr lang="en-US" sz="2400" dirty="0"/>
              <a:t>It’s easier to switch from a Medicare Advantage Plan to a Medigap than vice versa.</a:t>
            </a:r>
          </a:p>
        </p:txBody>
      </p:sp>
      <p:sp>
        <p:nvSpPr>
          <p:cNvPr id="9219" name="Title 1"/>
          <p:cNvSpPr>
            <a:spLocks noGrp="1"/>
          </p:cNvSpPr>
          <p:nvPr>
            <p:ph type="title"/>
          </p:nvPr>
        </p:nvSpPr>
        <p:spPr/>
        <p:txBody>
          <a:bodyPr/>
          <a:lstStyle/>
          <a:p>
            <a:r>
              <a:rPr lang="en-US" dirty="0"/>
              <a:t>Pop Quiz</a:t>
            </a:r>
          </a:p>
        </p:txBody>
      </p:sp>
      <p:sp>
        <p:nvSpPr>
          <p:cNvPr id="10" name="Content Placeholder 2"/>
          <p:cNvSpPr txBox="1">
            <a:spLocks/>
          </p:cNvSpPr>
          <p:nvPr/>
        </p:nvSpPr>
        <p:spPr>
          <a:xfrm>
            <a:off x="902042" y="2619181"/>
            <a:ext cx="7082021" cy="2371988"/>
          </a:xfrm>
          <a:prstGeom prst="rect">
            <a:avLst/>
          </a:prstGeom>
        </p:spPr>
        <p:txBody>
          <a:bodyPr vert="horz" lIns="54864" tIns="91440" rtlCol="0">
            <a:normAutofit/>
          </a:bodyPr>
          <a:lstStyle/>
          <a:p>
            <a:pPr marL="347663" marR="0" lvl="0" indent="-347663" algn="just"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kumimoji="0" lang="en-US" sz="2400" i="0" u="none" strike="noStrike" kern="1200" cap="none" spc="0" normalizeH="0" baseline="0" noProof="0" dirty="0">
                <a:ln>
                  <a:noFill/>
                </a:ln>
                <a:effectLst/>
                <a:uLnTx/>
                <a:uFillTx/>
                <a:latin typeface="+mn-lt"/>
                <a:ea typeface="+mn-ea"/>
                <a:cs typeface="+mn-cs"/>
              </a:rPr>
              <a:t>A:	</a:t>
            </a:r>
            <a:r>
              <a:rPr kumimoji="0" lang="en-US" sz="2400" b="0" i="0" u="none" strike="noStrike" kern="1200" cap="none" spc="0" normalizeH="0" baseline="0" noProof="0" dirty="0">
                <a:ln>
                  <a:noFill/>
                </a:ln>
                <a:effectLst/>
                <a:uLnTx/>
                <a:uFillTx/>
                <a:latin typeface="+mn-lt"/>
                <a:ea typeface="+mn-ea"/>
                <a:cs typeface="+mn-cs"/>
              </a:rPr>
              <a:t>True.</a:t>
            </a:r>
            <a:r>
              <a:rPr kumimoji="0" lang="en-US" sz="2400" b="0" i="0" u="none" strike="noStrike" kern="1200" cap="none" spc="0" normalizeH="0" noProof="0" dirty="0">
                <a:ln>
                  <a:noFill/>
                </a:ln>
                <a:effectLst/>
                <a:uLnTx/>
                <a:uFillTx/>
                <a:latin typeface="+mn-lt"/>
                <a:ea typeface="+mn-ea"/>
                <a:cs typeface="+mn-cs"/>
              </a:rPr>
              <a:t> </a:t>
            </a:r>
            <a:r>
              <a:rPr lang="en-US" sz="2400" dirty="0"/>
              <a:t>I</a:t>
            </a:r>
            <a:r>
              <a:rPr kumimoji="0" lang="en-US" sz="2400" b="0" i="0" u="none" strike="noStrike" kern="1200" cap="none" spc="0" normalizeH="0" noProof="0" dirty="0">
                <a:ln>
                  <a:noFill/>
                </a:ln>
                <a:effectLst/>
                <a:uLnTx/>
                <a:uFillTx/>
                <a:latin typeface="+mn-lt"/>
                <a:ea typeface="+mn-ea"/>
                <a:cs typeface="+mn-cs"/>
              </a:rPr>
              <a:t>n most states, Medicare Advantage Plans have a one-time open enrollment period that starts once you’re 65 and enrolled in </a:t>
            </a:r>
            <a:r>
              <a:rPr lang="en-US" sz="2400" dirty="0"/>
              <a:t>Part B.</a:t>
            </a:r>
            <a:endParaRPr kumimoji="0" lang="en-US" sz="2400" b="0" i="0" u="none" strike="noStrike" kern="1200" cap="none" spc="0" normalizeH="0" baseline="0" noProof="0" dirty="0">
              <a:ln>
                <a:noFill/>
              </a:ln>
              <a:effectLst/>
              <a:uLnTx/>
              <a:uFillTx/>
              <a:latin typeface="+mn-lt"/>
              <a:ea typeface="+mn-ea"/>
              <a:cs typeface="+mn-cs"/>
            </a:endParaRPr>
          </a:p>
          <a:p>
            <a:pPr marL="347663" lvl="0" indent="-347663">
              <a:lnSpc>
                <a:spcPct val="90000"/>
              </a:lnSpc>
              <a:spcBef>
                <a:spcPts val="600"/>
              </a:spcBef>
              <a:buClr>
                <a:srgbClr val="505A78"/>
              </a:buClr>
              <a:buSzPct val="80000"/>
              <a:tabLst>
                <a:tab pos="457200" algn="l"/>
              </a:tabLst>
              <a:defRPr/>
            </a:pPr>
            <a:r>
              <a:rPr kumimoji="0" lang="en-US" sz="2400" i="0" u="none" strike="noStrike" kern="1200" cap="none" spc="0" normalizeH="0" baseline="0" noProof="0" dirty="0">
                <a:ln>
                  <a:noFill/>
                </a:ln>
                <a:effectLst/>
                <a:uLnTx/>
                <a:uFillTx/>
                <a:latin typeface="+mn-lt"/>
                <a:ea typeface="+mn-ea"/>
                <a:cs typeface="+mn-cs"/>
              </a:rPr>
              <a:t>B:	</a:t>
            </a:r>
            <a:r>
              <a:rPr kumimoji="0" lang="en-US" sz="2400" b="0" i="0" u="none" strike="noStrike" kern="1200" cap="none" spc="0" normalizeH="0" baseline="0" noProof="0" dirty="0">
                <a:ln>
                  <a:noFill/>
                </a:ln>
                <a:effectLst/>
                <a:uLnTx/>
                <a:uFillTx/>
                <a:latin typeface="+mn-lt"/>
                <a:ea typeface="+mn-ea"/>
                <a:cs typeface="+mn-cs"/>
              </a:rPr>
              <a:t>False. </a:t>
            </a:r>
            <a:r>
              <a:rPr lang="en-US" sz="2400" noProof="0" dirty="0"/>
              <a:t>I</a:t>
            </a:r>
            <a:r>
              <a:rPr lang="en-US" sz="2400" dirty="0"/>
              <a:t>n most states, Medigap plans have a one-time open enrollment period that starts once you’re 65 and enrolled in Part B.</a:t>
            </a:r>
          </a:p>
        </p:txBody>
      </p:sp>
      <p:sp>
        <p:nvSpPr>
          <p:cNvPr id="7" name="TextBox 6">
            <a:extLst>
              <a:ext uri="{FF2B5EF4-FFF2-40B4-BE49-F238E27FC236}">
                <a16:creationId xmlns:a16="http://schemas.microsoft.com/office/drawing/2014/main" id="{38DE75C8-C212-46CE-BB07-F8B70723BB84}"/>
              </a:ext>
            </a:extLst>
          </p:cNvPr>
          <p:cNvSpPr txBox="1"/>
          <p:nvPr/>
        </p:nvSpPr>
        <p:spPr>
          <a:xfrm>
            <a:off x="595311" y="1031945"/>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2621351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iterate type="lt">
                                    <p:tmPct val="0"/>
                                  </p:iterate>
                                  <p:childTnLst>
                                    <p:animClr clrSpc="rgb" dir="cw">
                                      <p:cBhvr override="childStyle">
                                        <p:cTn id="16" dur="500" fill="hold"/>
                                        <p:tgtEl>
                                          <p:spTgt spid="10">
                                            <p:txEl>
                                              <p:pRg st="1" end="1"/>
                                            </p:txEl>
                                          </p:spTgt>
                                        </p:tgtEl>
                                        <p:attrNameLst>
                                          <p:attrName>style.color</p:attrName>
                                        </p:attrNameLst>
                                      </p:cBhvr>
                                      <p:to>
                                        <a:schemeClr val="tx1"/>
                                      </p:to>
                                    </p:animClr>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What’s This Going to Cost?</a:t>
            </a:r>
          </a:p>
        </p:txBody>
      </p:sp>
      <p:graphicFrame>
        <p:nvGraphicFramePr>
          <p:cNvPr id="2" name="Diagram 1"/>
          <p:cNvGraphicFramePr/>
          <p:nvPr>
            <p:extLst>
              <p:ext uri="{D42A27DB-BD31-4B8C-83A1-F6EECF244321}">
                <p14:modId xmlns:p14="http://schemas.microsoft.com/office/powerpoint/2010/main" val="942490903"/>
              </p:ext>
            </p:extLst>
          </p:nvPr>
        </p:nvGraphicFramePr>
        <p:xfrm>
          <a:off x="656806" y="1222049"/>
          <a:ext cx="8661661" cy="4900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9252FA7F-9777-4F19-B37A-F73A4D0B3967}"/>
              </a:ext>
            </a:extLst>
          </p:cNvPr>
          <p:cNvGrpSpPr/>
          <p:nvPr/>
        </p:nvGrpSpPr>
        <p:grpSpPr>
          <a:xfrm>
            <a:off x="7129872" y="440350"/>
            <a:ext cx="1412513" cy="972589"/>
            <a:chOff x="1834542" y="999570"/>
            <a:chExt cx="1412513" cy="972589"/>
          </a:xfrm>
        </p:grpSpPr>
        <p:sp>
          <p:nvSpPr>
            <p:cNvPr id="12" name="Speech Bubble: Rectangle with Corners Rounded 11">
              <a:extLst>
                <a:ext uri="{FF2B5EF4-FFF2-40B4-BE49-F238E27FC236}">
                  <a16:creationId xmlns:a16="http://schemas.microsoft.com/office/drawing/2014/main" id="{79888C1D-5C63-4B88-A81A-1F8DC754BD86}"/>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AA706C4-3154-4768-B273-1B9EA5DA39F0}"/>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spTree>
    <p:extLst>
      <p:ext uri="{BB962C8B-B14F-4D97-AF65-F5344CB8AC3E}">
        <p14:creationId xmlns:p14="http://schemas.microsoft.com/office/powerpoint/2010/main" val="29185977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What’s This Going to Cost?</a:t>
            </a:r>
          </a:p>
        </p:txBody>
      </p:sp>
      <p:grpSp>
        <p:nvGrpSpPr>
          <p:cNvPr id="6" name="Group 5">
            <a:extLst>
              <a:ext uri="{FF2B5EF4-FFF2-40B4-BE49-F238E27FC236}">
                <a16:creationId xmlns:a16="http://schemas.microsoft.com/office/drawing/2014/main" id="{44D0778B-3457-4F97-B27D-5F22CD6A236D}"/>
              </a:ext>
            </a:extLst>
          </p:cNvPr>
          <p:cNvGrpSpPr/>
          <p:nvPr/>
        </p:nvGrpSpPr>
        <p:grpSpPr>
          <a:xfrm>
            <a:off x="7129872" y="440350"/>
            <a:ext cx="1412513" cy="972589"/>
            <a:chOff x="1834542" y="999570"/>
            <a:chExt cx="1412513" cy="972589"/>
          </a:xfrm>
        </p:grpSpPr>
        <p:sp>
          <p:nvSpPr>
            <p:cNvPr id="7" name="Speech Bubble: Rectangle with Corners Rounded 6">
              <a:extLst>
                <a:ext uri="{FF2B5EF4-FFF2-40B4-BE49-F238E27FC236}">
                  <a16:creationId xmlns:a16="http://schemas.microsoft.com/office/drawing/2014/main" id="{3F4F0435-A7C5-415B-9CB8-387ED210E9C3}"/>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61F5BD-9C92-44D9-9D44-AD2F588F0C91}"/>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grpSp>
        <p:nvGrpSpPr>
          <p:cNvPr id="11" name="Group 10">
            <a:extLst>
              <a:ext uri="{FF2B5EF4-FFF2-40B4-BE49-F238E27FC236}">
                <a16:creationId xmlns:a16="http://schemas.microsoft.com/office/drawing/2014/main" id="{F927B17F-4FF3-46CB-8A8D-98B358212E4A}"/>
              </a:ext>
            </a:extLst>
          </p:cNvPr>
          <p:cNvGrpSpPr/>
          <p:nvPr/>
        </p:nvGrpSpPr>
        <p:grpSpPr>
          <a:xfrm>
            <a:off x="556054" y="1991343"/>
            <a:ext cx="8130746" cy="3784148"/>
            <a:chOff x="659963" y="2147207"/>
            <a:chExt cx="8130746" cy="3784148"/>
          </a:xfrm>
        </p:grpSpPr>
        <p:grpSp>
          <p:nvGrpSpPr>
            <p:cNvPr id="9" name="Group 8">
              <a:extLst>
                <a:ext uri="{FF2B5EF4-FFF2-40B4-BE49-F238E27FC236}">
                  <a16:creationId xmlns:a16="http://schemas.microsoft.com/office/drawing/2014/main" id="{FED308B6-44CC-4092-9DBA-4B8E3190C760}"/>
                </a:ext>
              </a:extLst>
            </p:cNvPr>
            <p:cNvGrpSpPr/>
            <p:nvPr/>
          </p:nvGrpSpPr>
          <p:grpSpPr>
            <a:xfrm>
              <a:off x="659963" y="2147207"/>
              <a:ext cx="8130746" cy="3784148"/>
              <a:chOff x="556054" y="2147207"/>
              <a:chExt cx="8130746" cy="3784148"/>
            </a:xfrm>
          </p:grpSpPr>
          <p:graphicFrame>
            <p:nvGraphicFramePr>
              <p:cNvPr id="2" name="Diagram 1"/>
              <p:cNvGraphicFramePr/>
              <p:nvPr>
                <p:extLst>
                  <p:ext uri="{D42A27DB-BD31-4B8C-83A1-F6EECF244321}">
                    <p14:modId xmlns:p14="http://schemas.microsoft.com/office/powerpoint/2010/main" val="454628839"/>
                  </p:ext>
                </p:extLst>
              </p:nvPr>
            </p:nvGraphicFramePr>
            <p:xfrm>
              <a:off x="556054" y="2147207"/>
              <a:ext cx="8130746" cy="378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U-Turn 2">
                <a:extLst>
                  <a:ext uri="{FF2B5EF4-FFF2-40B4-BE49-F238E27FC236}">
                    <a16:creationId xmlns:a16="http://schemas.microsoft.com/office/drawing/2014/main" id="{290F8DDF-A56F-428A-B0EF-272E900543D4}"/>
                  </a:ext>
                </a:extLst>
              </p:cNvPr>
              <p:cNvSpPr/>
              <p:nvPr/>
            </p:nvSpPr>
            <p:spPr>
              <a:xfrm rot="16200000" flipH="1">
                <a:off x="2254827" y="3735347"/>
                <a:ext cx="1184564" cy="758536"/>
              </a:xfrm>
              <a:prstGeom prst="uturnArrow">
                <a:avLst/>
              </a:prstGeom>
              <a:solidFill>
                <a:srgbClr val="005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U-Turn 9">
                <a:extLst>
                  <a:ext uri="{FF2B5EF4-FFF2-40B4-BE49-F238E27FC236}">
                    <a16:creationId xmlns:a16="http://schemas.microsoft.com/office/drawing/2014/main" id="{479795B9-E970-4E7E-B1BF-4EB7DC118D80}"/>
                  </a:ext>
                </a:extLst>
              </p:cNvPr>
              <p:cNvSpPr/>
              <p:nvPr/>
            </p:nvSpPr>
            <p:spPr>
              <a:xfrm rot="16200000" flipH="1" flipV="1">
                <a:off x="5730225" y="3766881"/>
                <a:ext cx="1184564" cy="695468"/>
              </a:xfrm>
              <a:prstGeom prst="utur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BA0C6E2B-E94E-4398-BAA8-F91D30C2513E}"/>
                  </a:ext>
                </a:extLst>
              </p:cNvPr>
              <p:cNvSpPr txBox="1"/>
              <p:nvPr/>
            </p:nvSpPr>
            <p:spPr>
              <a:xfrm>
                <a:off x="5829439" y="2235528"/>
                <a:ext cx="2826188" cy="1661993"/>
              </a:xfrm>
              <a:prstGeom prst="rect">
                <a:avLst/>
              </a:prstGeom>
              <a:noFill/>
            </p:spPr>
            <p:txBody>
              <a:bodyPr wrap="square" rtlCol="0">
                <a:spAutoFit/>
              </a:bodyPr>
              <a:lstStyle/>
              <a:p>
                <a:pPr algn="ctr"/>
                <a:r>
                  <a:rPr lang="en-US" sz="2800" dirty="0"/>
                  <a:t>Yours are budgeted based on circumstances</a:t>
                </a:r>
              </a:p>
              <a:p>
                <a:endParaRPr lang="en-US" dirty="0"/>
              </a:p>
            </p:txBody>
          </p:sp>
        </p:grpSp>
        <p:sp>
          <p:nvSpPr>
            <p:cNvPr id="13" name="TextBox 12">
              <a:extLst>
                <a:ext uri="{FF2B5EF4-FFF2-40B4-BE49-F238E27FC236}">
                  <a16:creationId xmlns:a16="http://schemas.microsoft.com/office/drawing/2014/main" id="{CDAFA6B8-C8E5-4B6C-8BB4-F355AAEAA04F}"/>
                </a:ext>
              </a:extLst>
            </p:cNvPr>
            <p:cNvSpPr txBox="1"/>
            <p:nvPr/>
          </p:nvSpPr>
          <p:spPr>
            <a:xfrm>
              <a:off x="794683" y="2507364"/>
              <a:ext cx="2826188" cy="954107"/>
            </a:xfrm>
            <a:prstGeom prst="rect">
              <a:avLst/>
            </a:prstGeom>
            <a:noFill/>
          </p:spPr>
          <p:txBody>
            <a:bodyPr wrap="square" rtlCol="0">
              <a:spAutoFit/>
            </a:bodyPr>
            <a:lstStyle/>
            <a:p>
              <a:pPr lvl="0"/>
              <a:r>
                <a:rPr lang="en-US" sz="2800" dirty="0">
                  <a:solidFill>
                    <a:schemeClr val="bg1"/>
                  </a:solidFill>
                </a:rPr>
                <a:t>Ours are averages based on studies</a:t>
              </a:r>
            </a:p>
          </p:txBody>
        </p:sp>
      </p:grpSp>
      <p:sp>
        <p:nvSpPr>
          <p:cNvPr id="12" name="Oval 11">
            <a:extLst>
              <a:ext uri="{FF2B5EF4-FFF2-40B4-BE49-F238E27FC236}">
                <a16:creationId xmlns:a16="http://schemas.microsoft.com/office/drawing/2014/main" id="{8A9498A5-AB07-4270-92C3-7F6DAA33A6FF}"/>
              </a:ext>
            </a:extLst>
          </p:cNvPr>
          <p:cNvSpPr/>
          <p:nvPr/>
        </p:nvSpPr>
        <p:spPr>
          <a:xfrm>
            <a:off x="3748591" y="3996793"/>
            <a:ext cx="1828800" cy="1330036"/>
          </a:xfrm>
          <a:prstGeom prst="ellipse">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1316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15642" y="2538804"/>
            <a:ext cx="7329487" cy="2415283"/>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lumMod val="95000"/>
                    <a:lumOff val="5000"/>
                  </a:schemeClr>
                </a:solidFill>
              </a:rPr>
              <a:t> </a:t>
            </a:r>
          </a:p>
        </p:txBody>
      </p:sp>
      <p:sp>
        <p:nvSpPr>
          <p:cNvPr id="3" name="Content Placeholder 2"/>
          <p:cNvSpPr>
            <a:spLocks noGrp="1"/>
          </p:cNvSpPr>
          <p:nvPr>
            <p:ph idx="1"/>
          </p:nvPr>
        </p:nvSpPr>
        <p:spPr>
          <a:xfrm>
            <a:off x="998871" y="1400175"/>
            <a:ext cx="6985194" cy="1317625"/>
          </a:xfrm>
        </p:spPr>
        <p:txBody>
          <a:bodyPr>
            <a:normAutofit/>
          </a:bodyPr>
          <a:lstStyle/>
          <a:p>
            <a:pPr marL="515938" indent="-396875" algn="just">
              <a:buNone/>
              <a:tabLst>
                <a:tab pos="627063" algn="l"/>
              </a:tabLst>
            </a:pPr>
            <a:r>
              <a:rPr lang="en-US" sz="2400" b="1" dirty="0"/>
              <a:t>     </a:t>
            </a:r>
            <a:r>
              <a:rPr lang="en-US" sz="2400" dirty="0"/>
              <a:t>You can learn everything you need to know about Medicare in a 45-minute presentation.</a:t>
            </a:r>
          </a:p>
        </p:txBody>
      </p:sp>
      <p:sp>
        <p:nvSpPr>
          <p:cNvPr id="9219" name="Title 1"/>
          <p:cNvSpPr>
            <a:spLocks noGrp="1"/>
          </p:cNvSpPr>
          <p:nvPr>
            <p:ph type="title"/>
          </p:nvPr>
        </p:nvSpPr>
        <p:spPr/>
        <p:txBody>
          <a:bodyPr/>
          <a:lstStyle/>
          <a:p>
            <a:r>
              <a:rPr lang="en-US" dirty="0"/>
              <a:t>Warm-Up (and Disclosure)</a:t>
            </a:r>
          </a:p>
        </p:txBody>
      </p:sp>
      <p:sp>
        <p:nvSpPr>
          <p:cNvPr id="10" name="Content Placeholder 2"/>
          <p:cNvSpPr txBox="1">
            <a:spLocks/>
          </p:cNvSpPr>
          <p:nvPr/>
        </p:nvSpPr>
        <p:spPr>
          <a:xfrm>
            <a:off x="936292" y="2692350"/>
            <a:ext cx="7208837" cy="2261738"/>
          </a:xfrm>
          <a:prstGeom prst="rect">
            <a:avLst/>
          </a:prstGeom>
        </p:spPr>
        <p:txBody>
          <a:bodyPr vert="horz" lIns="54864" tIns="91440" rtlCol="0">
            <a:normAutofit/>
          </a:bodyPr>
          <a:lstStyle/>
          <a:p>
            <a:pPr marL="347663" marR="0" lvl="0" indent="-347663"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kumimoji="0" lang="en-US" sz="2400" i="0" u="none" strike="noStrike" kern="1200" cap="none" spc="0" normalizeH="0" baseline="0" noProof="0" dirty="0">
                <a:ln>
                  <a:noFill/>
                </a:ln>
                <a:effectLst/>
                <a:uLnTx/>
                <a:uFillTx/>
                <a:latin typeface="+mn-lt"/>
                <a:ea typeface="+mn-ea"/>
                <a:cs typeface="+mn-cs"/>
              </a:rPr>
              <a:t>A:	</a:t>
            </a:r>
            <a:r>
              <a:rPr kumimoji="0" lang="en-US" sz="2400" b="0" i="0" u="none" strike="noStrike" kern="1200" cap="none" spc="0" normalizeH="0" baseline="0" noProof="0" dirty="0">
                <a:ln>
                  <a:noFill/>
                </a:ln>
                <a:effectLst/>
                <a:uLnTx/>
                <a:uFillTx/>
                <a:latin typeface="+mn-lt"/>
                <a:ea typeface="+mn-ea"/>
                <a:cs typeface="+mn-cs"/>
              </a:rPr>
              <a:t>True</a:t>
            </a:r>
            <a:r>
              <a:rPr lang="en-US" sz="2400" dirty="0"/>
              <a:t>. H</a:t>
            </a:r>
            <a:r>
              <a:rPr kumimoji="0" lang="en-US" sz="2400" b="0" i="0" u="none" strike="noStrike" kern="1200" cap="none" spc="0" normalizeH="0" baseline="0" noProof="0" dirty="0" err="1">
                <a:ln>
                  <a:noFill/>
                </a:ln>
                <a:effectLst/>
                <a:uLnTx/>
                <a:uFillTx/>
                <a:latin typeface="+mn-lt"/>
                <a:ea typeface="+mn-ea"/>
                <a:cs typeface="+mn-cs"/>
              </a:rPr>
              <a:t>ealthcare</a:t>
            </a:r>
            <a:r>
              <a:rPr kumimoji="0" lang="en-US" sz="2400" b="0" i="0" u="none" strike="noStrike" kern="1200" cap="none" spc="0" normalizeH="0" baseline="0" noProof="0" dirty="0">
                <a:ln>
                  <a:noFill/>
                </a:ln>
                <a:effectLst/>
                <a:uLnTx/>
                <a:uFillTx/>
                <a:latin typeface="+mn-lt"/>
                <a:ea typeface="+mn-ea"/>
                <a:cs typeface="+mn-cs"/>
              </a:rPr>
              <a:t>,</a:t>
            </a:r>
            <a:r>
              <a:rPr kumimoji="0" lang="en-US" sz="2400" b="0" i="0" u="none" strike="noStrike" kern="1200" cap="none" spc="0" normalizeH="0" noProof="0" dirty="0">
                <a:ln>
                  <a:noFill/>
                </a:ln>
                <a:effectLst/>
                <a:uLnTx/>
                <a:uFillTx/>
                <a:latin typeface="+mn-lt"/>
                <a:ea typeface="+mn-ea"/>
                <a:cs typeface="+mn-cs"/>
              </a:rPr>
              <a:t> in general, and Medicare, in particular, are easy, straightforward topics</a:t>
            </a:r>
            <a:r>
              <a:rPr kumimoji="0" lang="en-US" sz="2400" b="0" i="0" u="none" strike="noStrike" kern="1200" cap="none" spc="0" normalizeH="0" baseline="0" noProof="0" dirty="0">
                <a:ln>
                  <a:noFill/>
                </a:ln>
                <a:effectLst/>
                <a:uLnTx/>
                <a:uFillTx/>
                <a:latin typeface="+mn-lt"/>
                <a:ea typeface="+mn-ea"/>
                <a:cs typeface="+mn-cs"/>
              </a:rPr>
              <a:t>.</a:t>
            </a:r>
          </a:p>
          <a:p>
            <a:pPr marL="347663" marR="0" lvl="0" indent="-347663"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kumimoji="0" lang="en-US" sz="2400" i="0" u="none" strike="noStrike" kern="1200" cap="none" spc="0" normalizeH="0" baseline="0" noProof="0" dirty="0">
                <a:ln>
                  <a:noFill/>
                </a:ln>
                <a:effectLst/>
                <a:uLnTx/>
                <a:uFillTx/>
                <a:latin typeface="+mn-lt"/>
                <a:ea typeface="+mn-ea"/>
                <a:cs typeface="+mn-cs"/>
              </a:rPr>
              <a:t>B:	</a:t>
            </a:r>
            <a:r>
              <a:rPr kumimoji="0" lang="en-US" sz="2400" b="0" i="0" u="none" strike="noStrike" kern="1200" cap="none" spc="0" normalizeH="0" baseline="0" noProof="0" dirty="0">
                <a:ln>
                  <a:noFill/>
                </a:ln>
                <a:effectLst/>
                <a:uLnTx/>
                <a:uFillTx/>
                <a:latin typeface="+mn-lt"/>
                <a:ea typeface="+mn-ea"/>
                <a:cs typeface="+mn-cs"/>
              </a:rPr>
              <a:t>False. Medicare has many parts, each of which has its own premium</a:t>
            </a:r>
            <a:r>
              <a:rPr kumimoji="0" lang="en-US" sz="2400" b="0" i="0" u="none" strike="noStrike" kern="1200" cap="none" spc="0" normalizeH="0" noProof="0" dirty="0">
                <a:ln>
                  <a:noFill/>
                </a:ln>
                <a:effectLst/>
                <a:uLnTx/>
                <a:uFillTx/>
                <a:latin typeface="+mn-lt"/>
                <a:ea typeface="+mn-ea"/>
                <a:cs typeface="+mn-cs"/>
              </a:rPr>
              <a:t> and cost-</a:t>
            </a:r>
            <a:r>
              <a:rPr lang="en-US" sz="2400" dirty="0"/>
              <a:t>sharing structure, and information about Medicare changes annually, if not more often.</a:t>
            </a:r>
            <a:endParaRPr kumimoji="0" lang="en-US" sz="2400" b="0" i="0" u="none" strike="noStrike" kern="1200" cap="none" spc="0" normalizeH="0" baseline="0" noProof="0" dirty="0">
              <a:ln>
                <a:noFill/>
              </a:ln>
              <a:effectLst/>
              <a:uLnTx/>
              <a:uFillTx/>
              <a:latin typeface="+mn-lt"/>
              <a:ea typeface="+mn-ea"/>
              <a:cs typeface="+mn-cs"/>
            </a:endParaRPr>
          </a:p>
        </p:txBody>
      </p:sp>
      <p:sp>
        <p:nvSpPr>
          <p:cNvPr id="7" name="TextBox 6">
            <a:extLst>
              <a:ext uri="{FF2B5EF4-FFF2-40B4-BE49-F238E27FC236}">
                <a16:creationId xmlns:a16="http://schemas.microsoft.com/office/drawing/2014/main" id="{38DE75C8-C212-46CE-BB07-F8B70723BB84}"/>
              </a:ext>
            </a:extLst>
          </p:cNvPr>
          <p:cNvSpPr txBox="1"/>
          <p:nvPr/>
        </p:nvSpPr>
        <p:spPr>
          <a:xfrm>
            <a:off x="595311" y="1031945"/>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1687409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iterate type="lt">
                                    <p:tmPct val="0"/>
                                  </p:iterate>
                                  <p:childTnLst>
                                    <p:animClr clrSpc="rgb" dir="cw">
                                      <p:cBhvr override="childStyle">
                                        <p:cTn id="16" dur="500" fill="hold"/>
                                        <p:tgtEl>
                                          <p:spTgt spid="10">
                                            <p:txEl>
                                              <p:pRg st="1" end="1"/>
                                            </p:txEl>
                                          </p:spTgt>
                                        </p:tgtEl>
                                        <p:attrNameLst>
                                          <p:attrName>style.color</p:attrName>
                                        </p:attrNameLst>
                                      </p:cBhvr>
                                      <p:to>
                                        <a:schemeClr val="tx1"/>
                                      </p:to>
                                    </p:animClr>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Premiums</a:t>
            </a:r>
          </a:p>
        </p:txBody>
      </p:sp>
      <p:grpSp>
        <p:nvGrpSpPr>
          <p:cNvPr id="11" name="Group 10">
            <a:extLst>
              <a:ext uri="{FF2B5EF4-FFF2-40B4-BE49-F238E27FC236}">
                <a16:creationId xmlns:a16="http://schemas.microsoft.com/office/drawing/2014/main" id="{13BAF634-1C22-4907-976E-8ACFB56B8CA7}"/>
              </a:ext>
            </a:extLst>
          </p:cNvPr>
          <p:cNvGrpSpPr/>
          <p:nvPr/>
        </p:nvGrpSpPr>
        <p:grpSpPr>
          <a:xfrm>
            <a:off x="7129872" y="440350"/>
            <a:ext cx="1412513" cy="972589"/>
            <a:chOff x="1834542" y="999570"/>
            <a:chExt cx="1412513" cy="972589"/>
          </a:xfrm>
        </p:grpSpPr>
        <p:sp>
          <p:nvSpPr>
            <p:cNvPr id="12" name="Speech Bubble: Rectangle with Corners Rounded 11">
              <a:extLst>
                <a:ext uri="{FF2B5EF4-FFF2-40B4-BE49-F238E27FC236}">
                  <a16:creationId xmlns:a16="http://schemas.microsoft.com/office/drawing/2014/main" id="{DB06CCBA-C0DD-4DF8-A779-2774C7DBCE57}"/>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0D7FC4C-DDDC-4C74-94BE-7541D6863F12}"/>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grpSp>
        <p:nvGrpSpPr>
          <p:cNvPr id="41" name="Group 40">
            <a:extLst>
              <a:ext uri="{FF2B5EF4-FFF2-40B4-BE49-F238E27FC236}">
                <a16:creationId xmlns:a16="http://schemas.microsoft.com/office/drawing/2014/main" id="{A07851E3-68E6-4D22-8C6F-A0A19DD392BD}"/>
              </a:ext>
            </a:extLst>
          </p:cNvPr>
          <p:cNvGrpSpPr/>
          <p:nvPr/>
        </p:nvGrpSpPr>
        <p:grpSpPr>
          <a:xfrm>
            <a:off x="314290" y="1486341"/>
            <a:ext cx="8693191" cy="4474310"/>
            <a:chOff x="314290" y="1527905"/>
            <a:chExt cx="8693191" cy="4474310"/>
          </a:xfrm>
        </p:grpSpPr>
        <p:sp>
          <p:nvSpPr>
            <p:cNvPr id="10" name="Rounded Rectangle 9">
              <a:extLst>
                <a:ext uri="{FF2B5EF4-FFF2-40B4-BE49-F238E27FC236}">
                  <a16:creationId xmlns:a16="http://schemas.microsoft.com/office/drawing/2014/main" id="{A21FC033-1BB8-2B45-9093-85D130444BA2}"/>
                </a:ext>
              </a:extLst>
            </p:cNvPr>
            <p:cNvSpPr/>
            <p:nvPr/>
          </p:nvSpPr>
          <p:spPr>
            <a:xfrm>
              <a:off x="314290" y="4350259"/>
              <a:ext cx="8693191" cy="1651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Diagram 1"/>
            <p:cNvGraphicFramePr/>
            <p:nvPr>
              <p:extLst>
                <p:ext uri="{D42A27DB-BD31-4B8C-83A1-F6EECF244321}">
                  <p14:modId xmlns:p14="http://schemas.microsoft.com/office/powerpoint/2010/main" val="2195261942"/>
                </p:ext>
              </p:extLst>
            </p:nvPr>
          </p:nvGraphicFramePr>
          <p:xfrm>
            <a:off x="471945" y="4509042"/>
            <a:ext cx="8200109" cy="138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72119" y="1527905"/>
              <a:ext cx="2151551" cy="523220"/>
            </a:xfrm>
            <a:prstGeom prst="rect">
              <a:avLst/>
            </a:prstGeom>
            <a:solidFill>
              <a:schemeClr val="accent3"/>
            </a:solidFill>
            <a:ln>
              <a:noFill/>
            </a:ln>
          </p:spPr>
          <p:txBody>
            <a:bodyPr wrap="none" rtlCol="0">
              <a:spAutoFit/>
            </a:bodyPr>
            <a:lstStyle/>
            <a:p>
              <a:r>
                <a:rPr lang="en-US" sz="2800" dirty="0"/>
                <a:t>Public Option</a:t>
              </a:r>
            </a:p>
          </p:txBody>
        </p:sp>
        <p:sp>
          <p:nvSpPr>
            <p:cNvPr id="8" name="TextBox 7"/>
            <p:cNvSpPr txBox="1"/>
            <p:nvPr/>
          </p:nvSpPr>
          <p:spPr>
            <a:xfrm>
              <a:off x="3506203" y="3850783"/>
              <a:ext cx="2283382" cy="523220"/>
            </a:xfrm>
            <a:prstGeom prst="rect">
              <a:avLst/>
            </a:prstGeom>
            <a:solidFill>
              <a:schemeClr val="accent4"/>
            </a:solidFill>
          </p:spPr>
          <p:txBody>
            <a:bodyPr wrap="none" rtlCol="0">
              <a:spAutoFit/>
            </a:bodyPr>
            <a:lstStyle/>
            <a:p>
              <a:r>
                <a:rPr lang="en-US" sz="2800" dirty="0"/>
                <a:t>Private Option</a:t>
              </a:r>
            </a:p>
          </p:txBody>
        </p:sp>
        <p:grpSp>
          <p:nvGrpSpPr>
            <p:cNvPr id="9" name="Group 8">
              <a:extLst>
                <a:ext uri="{FF2B5EF4-FFF2-40B4-BE49-F238E27FC236}">
                  <a16:creationId xmlns:a16="http://schemas.microsoft.com/office/drawing/2014/main" id="{18E514C5-2FEB-4000-83DF-30BDB5736C61}"/>
                </a:ext>
              </a:extLst>
            </p:cNvPr>
            <p:cNvGrpSpPr/>
            <p:nvPr/>
          </p:nvGrpSpPr>
          <p:grpSpPr>
            <a:xfrm>
              <a:off x="314290" y="2033562"/>
              <a:ext cx="8693191" cy="1381007"/>
              <a:chOff x="314290" y="1823376"/>
              <a:chExt cx="8693191" cy="1381007"/>
            </a:xfrm>
          </p:grpSpPr>
          <p:sp>
            <p:nvSpPr>
              <p:cNvPr id="3" name="Rounded Rectangle 2">
                <a:extLst>
                  <a:ext uri="{FF2B5EF4-FFF2-40B4-BE49-F238E27FC236}">
                    <a16:creationId xmlns:a16="http://schemas.microsoft.com/office/drawing/2014/main" id="{598A4401-29EB-EE4F-92F6-85FB326C084C}"/>
                  </a:ext>
                </a:extLst>
              </p:cNvPr>
              <p:cNvSpPr/>
              <p:nvPr/>
            </p:nvSpPr>
            <p:spPr>
              <a:xfrm>
                <a:off x="314290" y="1823376"/>
                <a:ext cx="8693191" cy="13810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FC01116C-BE3C-435F-8CE7-D49FB92B635B}"/>
                  </a:ext>
                </a:extLst>
              </p:cNvPr>
              <p:cNvGrpSpPr/>
              <p:nvPr/>
            </p:nvGrpSpPr>
            <p:grpSpPr>
              <a:xfrm>
                <a:off x="344840" y="1856229"/>
                <a:ext cx="1315300" cy="1315300"/>
                <a:chOff x="4734" y="32853"/>
                <a:chExt cx="1315300" cy="1315300"/>
              </a:xfrm>
            </p:grpSpPr>
            <p:sp>
              <p:nvSpPr>
                <p:cNvPr id="15" name="Oval 14">
                  <a:extLst>
                    <a:ext uri="{FF2B5EF4-FFF2-40B4-BE49-F238E27FC236}">
                      <a16:creationId xmlns:a16="http://schemas.microsoft.com/office/drawing/2014/main" id="{D955B389-E0DE-44DB-91BF-D223558D6C6C}"/>
                    </a:ext>
                  </a:extLst>
                </p:cNvPr>
                <p:cNvSpPr/>
                <p:nvPr/>
              </p:nvSpPr>
              <p:spPr>
                <a:xfrm>
                  <a:off x="4734" y="32853"/>
                  <a:ext cx="1315300" cy="1315300"/>
                </a:xfrm>
                <a:prstGeom prst="ellipse">
                  <a:avLst/>
                </a:prstGeom>
                <a:ln w="25400" cmpd="sng"/>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Oval 4">
                  <a:extLst>
                    <a:ext uri="{FF2B5EF4-FFF2-40B4-BE49-F238E27FC236}">
                      <a16:creationId xmlns:a16="http://schemas.microsoft.com/office/drawing/2014/main" id="{55825DA5-5DE5-44D7-AC9A-BA53B1CAF580}"/>
                    </a:ext>
                  </a:extLst>
                </p:cNvPr>
                <p:cNvSpPr txBox="1"/>
                <p:nvPr/>
              </p:nvSpPr>
              <p:spPr>
                <a:xfrm>
                  <a:off x="197355" y="225474"/>
                  <a:ext cx="930058" cy="93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A</a:t>
                  </a:r>
                </a:p>
              </p:txBody>
            </p:sp>
          </p:grpSp>
          <p:grpSp>
            <p:nvGrpSpPr>
              <p:cNvPr id="17" name="Group 16">
                <a:extLst>
                  <a:ext uri="{FF2B5EF4-FFF2-40B4-BE49-F238E27FC236}">
                    <a16:creationId xmlns:a16="http://schemas.microsoft.com/office/drawing/2014/main" id="{6AB3CEB9-7BC4-4A94-9147-8DF204F6EEDB}"/>
                  </a:ext>
                </a:extLst>
              </p:cNvPr>
              <p:cNvGrpSpPr/>
              <p:nvPr/>
            </p:nvGrpSpPr>
            <p:grpSpPr>
              <a:xfrm>
                <a:off x="2190904" y="1853395"/>
                <a:ext cx="1315300" cy="1315300"/>
                <a:chOff x="1310544" y="-122115"/>
                <a:chExt cx="1315300" cy="1315300"/>
              </a:xfrm>
            </p:grpSpPr>
            <p:sp>
              <p:nvSpPr>
                <p:cNvPr id="18" name="Oval 17">
                  <a:extLst>
                    <a:ext uri="{FF2B5EF4-FFF2-40B4-BE49-F238E27FC236}">
                      <a16:creationId xmlns:a16="http://schemas.microsoft.com/office/drawing/2014/main" id="{B84C2E21-4A23-412A-ADE6-BC0C3F6455DB}"/>
                    </a:ext>
                  </a:extLst>
                </p:cNvPr>
                <p:cNvSpPr/>
                <p:nvPr/>
              </p:nvSpPr>
              <p:spPr>
                <a:xfrm>
                  <a:off x="1310544" y="-122115"/>
                  <a:ext cx="1315300" cy="1315300"/>
                </a:xfrm>
                <a:prstGeom prst="ellipse">
                  <a:avLst/>
                </a:prstGeom>
                <a:ln w="25400" cmpd="sng"/>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Oval 4">
                  <a:extLst>
                    <a:ext uri="{FF2B5EF4-FFF2-40B4-BE49-F238E27FC236}">
                      <a16:creationId xmlns:a16="http://schemas.microsoft.com/office/drawing/2014/main" id="{BD911459-1D73-4358-A7D8-9CC1E42C2035}"/>
                    </a:ext>
                  </a:extLst>
                </p:cNvPr>
                <p:cNvSpPr txBox="1"/>
                <p:nvPr/>
              </p:nvSpPr>
              <p:spPr>
                <a:xfrm>
                  <a:off x="1423354" y="70506"/>
                  <a:ext cx="930058" cy="93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B</a:t>
                  </a:r>
                </a:p>
              </p:txBody>
            </p:sp>
          </p:grpSp>
          <p:grpSp>
            <p:nvGrpSpPr>
              <p:cNvPr id="20" name="Group 19">
                <a:extLst>
                  <a:ext uri="{FF2B5EF4-FFF2-40B4-BE49-F238E27FC236}">
                    <a16:creationId xmlns:a16="http://schemas.microsoft.com/office/drawing/2014/main" id="{35EAB40C-88B4-4C46-8848-9EC6AF96A5D4}"/>
                  </a:ext>
                </a:extLst>
              </p:cNvPr>
              <p:cNvGrpSpPr/>
              <p:nvPr/>
            </p:nvGrpSpPr>
            <p:grpSpPr>
              <a:xfrm>
                <a:off x="4018350" y="1853395"/>
                <a:ext cx="1315300" cy="1315300"/>
                <a:chOff x="4734" y="32853"/>
                <a:chExt cx="1315300" cy="1315300"/>
              </a:xfrm>
            </p:grpSpPr>
            <p:sp>
              <p:nvSpPr>
                <p:cNvPr id="21" name="Oval 20">
                  <a:extLst>
                    <a:ext uri="{FF2B5EF4-FFF2-40B4-BE49-F238E27FC236}">
                      <a16:creationId xmlns:a16="http://schemas.microsoft.com/office/drawing/2014/main" id="{FE51308C-970C-435E-B5B4-A4CB5F75362A}"/>
                    </a:ext>
                  </a:extLst>
                </p:cNvPr>
                <p:cNvSpPr/>
                <p:nvPr/>
              </p:nvSpPr>
              <p:spPr>
                <a:xfrm>
                  <a:off x="4734" y="32853"/>
                  <a:ext cx="1315300" cy="1315300"/>
                </a:xfrm>
                <a:prstGeom prst="ellipse">
                  <a:avLst/>
                </a:prstGeom>
                <a:ln w="25400" cmpd="sng"/>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Oval 4">
                  <a:extLst>
                    <a:ext uri="{FF2B5EF4-FFF2-40B4-BE49-F238E27FC236}">
                      <a16:creationId xmlns:a16="http://schemas.microsoft.com/office/drawing/2014/main" id="{E4998612-AEB3-41F1-BB7B-15D0C17BAD1B}"/>
                    </a:ext>
                  </a:extLst>
                </p:cNvPr>
                <p:cNvSpPr txBox="1"/>
                <p:nvPr/>
              </p:nvSpPr>
              <p:spPr>
                <a:xfrm>
                  <a:off x="197355" y="225474"/>
                  <a:ext cx="930058" cy="93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 D</a:t>
                  </a:r>
                </a:p>
              </p:txBody>
            </p:sp>
          </p:grpSp>
          <p:grpSp>
            <p:nvGrpSpPr>
              <p:cNvPr id="23" name="Group 22">
                <a:extLst>
                  <a:ext uri="{FF2B5EF4-FFF2-40B4-BE49-F238E27FC236}">
                    <a16:creationId xmlns:a16="http://schemas.microsoft.com/office/drawing/2014/main" id="{8E9E1D77-11E0-425A-8CE8-65300C141D82}"/>
                  </a:ext>
                </a:extLst>
              </p:cNvPr>
              <p:cNvGrpSpPr/>
              <p:nvPr/>
            </p:nvGrpSpPr>
            <p:grpSpPr>
              <a:xfrm>
                <a:off x="5846202" y="1853395"/>
                <a:ext cx="1315300" cy="1315300"/>
                <a:chOff x="4734" y="32853"/>
                <a:chExt cx="1315300" cy="1315300"/>
              </a:xfrm>
            </p:grpSpPr>
            <p:sp>
              <p:nvSpPr>
                <p:cNvPr id="24" name="Oval 23">
                  <a:extLst>
                    <a:ext uri="{FF2B5EF4-FFF2-40B4-BE49-F238E27FC236}">
                      <a16:creationId xmlns:a16="http://schemas.microsoft.com/office/drawing/2014/main" id="{549BB42B-E71A-465C-AA57-6075585372BF}"/>
                    </a:ext>
                  </a:extLst>
                </p:cNvPr>
                <p:cNvSpPr/>
                <p:nvPr/>
              </p:nvSpPr>
              <p:spPr>
                <a:xfrm>
                  <a:off x="4734" y="32853"/>
                  <a:ext cx="1315300" cy="1315300"/>
                </a:xfrm>
                <a:prstGeom prst="ellipse">
                  <a:avLst/>
                </a:prstGeom>
                <a:ln w="25400" cmpd="sng"/>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Oval 4">
                  <a:extLst>
                    <a:ext uri="{FF2B5EF4-FFF2-40B4-BE49-F238E27FC236}">
                      <a16:creationId xmlns:a16="http://schemas.microsoft.com/office/drawing/2014/main" id="{46532BC3-C5A8-4FEA-AD3F-0A0FF5BD43FE}"/>
                    </a:ext>
                  </a:extLst>
                </p:cNvPr>
                <p:cNvSpPr txBox="1"/>
                <p:nvPr/>
              </p:nvSpPr>
              <p:spPr>
                <a:xfrm>
                  <a:off x="197355" y="225474"/>
                  <a:ext cx="930058" cy="93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Medigap</a:t>
                  </a:r>
                </a:p>
              </p:txBody>
            </p:sp>
          </p:grpSp>
          <p:grpSp>
            <p:nvGrpSpPr>
              <p:cNvPr id="26" name="Group 25">
                <a:extLst>
                  <a:ext uri="{FF2B5EF4-FFF2-40B4-BE49-F238E27FC236}">
                    <a16:creationId xmlns:a16="http://schemas.microsoft.com/office/drawing/2014/main" id="{5895B61C-DA85-45A4-96B0-A38430EB8BCC}"/>
                  </a:ext>
                </a:extLst>
              </p:cNvPr>
              <p:cNvGrpSpPr/>
              <p:nvPr/>
            </p:nvGrpSpPr>
            <p:grpSpPr>
              <a:xfrm>
                <a:off x="7588599" y="1853395"/>
                <a:ext cx="1315300" cy="1315300"/>
                <a:chOff x="4734" y="32853"/>
                <a:chExt cx="1315300" cy="1315300"/>
              </a:xfrm>
            </p:grpSpPr>
            <p:sp>
              <p:nvSpPr>
                <p:cNvPr id="27" name="Oval 26">
                  <a:extLst>
                    <a:ext uri="{FF2B5EF4-FFF2-40B4-BE49-F238E27FC236}">
                      <a16:creationId xmlns:a16="http://schemas.microsoft.com/office/drawing/2014/main" id="{D0D9DAB5-46C4-4CA5-8B8C-376059029A43}"/>
                    </a:ext>
                  </a:extLst>
                </p:cNvPr>
                <p:cNvSpPr/>
                <p:nvPr/>
              </p:nvSpPr>
              <p:spPr>
                <a:xfrm>
                  <a:off x="4734" y="32853"/>
                  <a:ext cx="1315300" cy="1315300"/>
                </a:xfrm>
                <a:prstGeom prst="ellipse">
                  <a:avLst/>
                </a:prstGeom>
                <a:solidFill>
                  <a:schemeClr val="accent3">
                    <a:lumMod val="20000"/>
                    <a:lumOff val="80000"/>
                  </a:schemeClr>
                </a:solidFill>
                <a:ln w="25400" cmpd="sng"/>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Oval 4">
                  <a:extLst>
                    <a:ext uri="{FF2B5EF4-FFF2-40B4-BE49-F238E27FC236}">
                      <a16:creationId xmlns:a16="http://schemas.microsoft.com/office/drawing/2014/main" id="{6D8AFCA8-5BC6-44EA-9F39-F5E76A1088F9}"/>
                    </a:ext>
                  </a:extLst>
                </p:cNvPr>
                <p:cNvSpPr txBox="1"/>
                <p:nvPr/>
              </p:nvSpPr>
              <p:spPr>
                <a:xfrm>
                  <a:off x="197355" y="225474"/>
                  <a:ext cx="930058" cy="93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Annual Premium Cost</a:t>
                  </a:r>
                </a:p>
              </p:txBody>
            </p:sp>
          </p:grpSp>
          <p:grpSp>
            <p:nvGrpSpPr>
              <p:cNvPr id="29" name="Group 28">
                <a:extLst>
                  <a:ext uri="{FF2B5EF4-FFF2-40B4-BE49-F238E27FC236}">
                    <a16:creationId xmlns:a16="http://schemas.microsoft.com/office/drawing/2014/main" id="{52018070-A689-4BDE-AD04-D4B9889A73EB}"/>
                  </a:ext>
                </a:extLst>
              </p:cNvPr>
              <p:cNvGrpSpPr/>
              <p:nvPr/>
            </p:nvGrpSpPr>
            <p:grpSpPr>
              <a:xfrm>
                <a:off x="5266960" y="2243188"/>
                <a:ext cx="620742" cy="582837"/>
                <a:chOff x="1426837" y="309066"/>
                <a:chExt cx="762874" cy="762874"/>
              </a:xfrm>
              <a:solidFill>
                <a:schemeClr val="accent4"/>
              </a:solidFill>
            </p:grpSpPr>
            <p:sp>
              <p:nvSpPr>
                <p:cNvPr id="30" name="Plus Sign 29">
                  <a:extLst>
                    <a:ext uri="{FF2B5EF4-FFF2-40B4-BE49-F238E27FC236}">
                      <a16:creationId xmlns:a16="http://schemas.microsoft.com/office/drawing/2014/main" id="{6C5AA45F-9376-4592-A8EB-034508D47203}"/>
                    </a:ext>
                  </a:extLst>
                </p:cNvPr>
                <p:cNvSpPr/>
                <p:nvPr/>
              </p:nvSpPr>
              <p:spPr>
                <a:xfrm>
                  <a:off x="1426837" y="309066"/>
                  <a:ext cx="762874" cy="762874"/>
                </a:xfrm>
                <a:prstGeom prst="mathPlus">
                  <a:avLst/>
                </a:prstGeom>
                <a:grp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31" name="Plus Sign 4">
                  <a:extLst>
                    <a:ext uri="{FF2B5EF4-FFF2-40B4-BE49-F238E27FC236}">
                      <a16:creationId xmlns:a16="http://schemas.microsoft.com/office/drawing/2014/main" id="{8AC4723B-F5B5-4E6E-94B1-7D4C3A7E0F4A}"/>
                    </a:ext>
                  </a:extLst>
                </p:cNvPr>
                <p:cNvSpPr txBox="1"/>
                <p:nvPr/>
              </p:nvSpPr>
              <p:spPr>
                <a:xfrm>
                  <a:off x="1527956" y="600789"/>
                  <a:ext cx="560636" cy="1794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p:txBody>
            </p:sp>
          </p:grpSp>
          <p:grpSp>
            <p:nvGrpSpPr>
              <p:cNvPr id="32" name="Group 31">
                <a:extLst>
                  <a:ext uri="{FF2B5EF4-FFF2-40B4-BE49-F238E27FC236}">
                    <a16:creationId xmlns:a16="http://schemas.microsoft.com/office/drawing/2014/main" id="{62B409EB-9C12-44E9-B55C-C26ECF63CE7A}"/>
                  </a:ext>
                </a:extLst>
              </p:cNvPr>
              <p:cNvGrpSpPr/>
              <p:nvPr/>
            </p:nvGrpSpPr>
            <p:grpSpPr>
              <a:xfrm>
                <a:off x="3449257" y="2243188"/>
                <a:ext cx="620742" cy="582837"/>
                <a:chOff x="1426837" y="309066"/>
                <a:chExt cx="762874" cy="762874"/>
              </a:xfrm>
              <a:solidFill>
                <a:schemeClr val="accent4"/>
              </a:solidFill>
            </p:grpSpPr>
            <p:sp>
              <p:nvSpPr>
                <p:cNvPr id="33" name="Plus Sign 32">
                  <a:extLst>
                    <a:ext uri="{FF2B5EF4-FFF2-40B4-BE49-F238E27FC236}">
                      <a16:creationId xmlns:a16="http://schemas.microsoft.com/office/drawing/2014/main" id="{B15896CA-7CEA-4E91-BE24-F1C3F1AF35F4}"/>
                    </a:ext>
                  </a:extLst>
                </p:cNvPr>
                <p:cNvSpPr/>
                <p:nvPr/>
              </p:nvSpPr>
              <p:spPr>
                <a:xfrm>
                  <a:off x="1426837" y="309066"/>
                  <a:ext cx="762874" cy="762874"/>
                </a:xfrm>
                <a:prstGeom prst="mathPlus">
                  <a:avLst/>
                </a:prstGeom>
                <a:grp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34" name="Plus Sign 4">
                  <a:extLst>
                    <a:ext uri="{FF2B5EF4-FFF2-40B4-BE49-F238E27FC236}">
                      <a16:creationId xmlns:a16="http://schemas.microsoft.com/office/drawing/2014/main" id="{E7B3740A-6F0B-4C02-8F3F-9EC76E7D276C}"/>
                    </a:ext>
                  </a:extLst>
                </p:cNvPr>
                <p:cNvSpPr txBox="1"/>
                <p:nvPr/>
              </p:nvSpPr>
              <p:spPr>
                <a:xfrm>
                  <a:off x="1527956" y="600789"/>
                  <a:ext cx="560636" cy="1794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p:txBody>
            </p:sp>
          </p:grpSp>
          <p:grpSp>
            <p:nvGrpSpPr>
              <p:cNvPr id="35" name="Group 34">
                <a:extLst>
                  <a:ext uri="{FF2B5EF4-FFF2-40B4-BE49-F238E27FC236}">
                    <a16:creationId xmlns:a16="http://schemas.microsoft.com/office/drawing/2014/main" id="{7AC87B00-FEEE-48FA-AAF7-4E4C1F0C9D84}"/>
                  </a:ext>
                </a:extLst>
              </p:cNvPr>
              <p:cNvGrpSpPr/>
              <p:nvPr/>
            </p:nvGrpSpPr>
            <p:grpSpPr>
              <a:xfrm>
                <a:off x="1624882" y="2247554"/>
                <a:ext cx="620742" cy="582837"/>
                <a:chOff x="1426837" y="309066"/>
                <a:chExt cx="762874" cy="762874"/>
              </a:xfrm>
              <a:solidFill>
                <a:schemeClr val="accent4"/>
              </a:solidFill>
            </p:grpSpPr>
            <p:sp>
              <p:nvSpPr>
                <p:cNvPr id="36" name="Plus Sign 35">
                  <a:extLst>
                    <a:ext uri="{FF2B5EF4-FFF2-40B4-BE49-F238E27FC236}">
                      <a16:creationId xmlns:a16="http://schemas.microsoft.com/office/drawing/2014/main" id="{141EF7E7-21D1-443C-8A34-920E22AA5547}"/>
                    </a:ext>
                  </a:extLst>
                </p:cNvPr>
                <p:cNvSpPr/>
                <p:nvPr/>
              </p:nvSpPr>
              <p:spPr>
                <a:xfrm>
                  <a:off x="1426837" y="309066"/>
                  <a:ext cx="762874" cy="762874"/>
                </a:xfrm>
                <a:prstGeom prst="mathPlus">
                  <a:avLst/>
                </a:prstGeom>
                <a:grp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37" name="Plus Sign 4">
                  <a:extLst>
                    <a:ext uri="{FF2B5EF4-FFF2-40B4-BE49-F238E27FC236}">
                      <a16:creationId xmlns:a16="http://schemas.microsoft.com/office/drawing/2014/main" id="{FB3C95FF-7A00-43D8-B975-6A77ED1F1475}"/>
                    </a:ext>
                  </a:extLst>
                </p:cNvPr>
                <p:cNvSpPr txBox="1"/>
                <p:nvPr/>
              </p:nvSpPr>
              <p:spPr>
                <a:xfrm>
                  <a:off x="1527956" y="600789"/>
                  <a:ext cx="560636" cy="1794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p>
              </p:txBody>
            </p:sp>
          </p:grpSp>
          <p:sp>
            <p:nvSpPr>
              <p:cNvPr id="7" name="Rectangle 6">
                <a:extLst>
                  <a:ext uri="{FF2B5EF4-FFF2-40B4-BE49-F238E27FC236}">
                    <a16:creationId xmlns:a16="http://schemas.microsoft.com/office/drawing/2014/main" id="{E200EC89-A318-4C1A-9D4A-8D894FFD159D}"/>
                  </a:ext>
                </a:extLst>
              </p:cNvPr>
              <p:cNvSpPr/>
              <p:nvPr/>
            </p:nvSpPr>
            <p:spPr>
              <a:xfrm>
                <a:off x="7213457" y="2451265"/>
                <a:ext cx="323515" cy="104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705B196-B5AB-442E-9B34-3A899468E0FF}"/>
                  </a:ext>
                </a:extLst>
              </p:cNvPr>
              <p:cNvSpPr/>
              <p:nvPr/>
            </p:nvSpPr>
            <p:spPr>
              <a:xfrm>
                <a:off x="7211746" y="2593452"/>
                <a:ext cx="323515" cy="104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515611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111212" y="1205314"/>
            <a:ext cx="7373806" cy="4850733"/>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pPr eaLnBrk="1" hangingPunct="1"/>
            <a:r>
              <a:rPr lang="en-US" dirty="0"/>
              <a:t>Some Numbers</a:t>
            </a:r>
          </a:p>
        </p:txBody>
      </p:sp>
      <p:sp>
        <p:nvSpPr>
          <p:cNvPr id="3" name="TextBox 2"/>
          <p:cNvSpPr txBox="1"/>
          <p:nvPr/>
        </p:nvSpPr>
        <p:spPr>
          <a:xfrm>
            <a:off x="1179857" y="5045854"/>
            <a:ext cx="3752628" cy="523220"/>
          </a:xfrm>
          <a:prstGeom prst="rect">
            <a:avLst/>
          </a:prstGeom>
          <a:noFill/>
        </p:spPr>
        <p:txBody>
          <a:bodyPr wrap="square" rtlCol="0">
            <a:spAutoFit/>
          </a:bodyPr>
          <a:lstStyle/>
          <a:p>
            <a:r>
              <a:rPr lang="en-US" sz="2800" b="1" dirty="0"/>
              <a:t>Public Option</a:t>
            </a:r>
          </a:p>
        </p:txBody>
      </p:sp>
      <p:sp>
        <p:nvSpPr>
          <p:cNvPr id="8" name="TextBox 7"/>
          <p:cNvSpPr txBox="1"/>
          <p:nvPr/>
        </p:nvSpPr>
        <p:spPr>
          <a:xfrm>
            <a:off x="5517669" y="5062238"/>
            <a:ext cx="2670464" cy="523220"/>
          </a:xfrm>
          <a:prstGeom prst="rect">
            <a:avLst/>
          </a:prstGeom>
          <a:noFill/>
        </p:spPr>
        <p:txBody>
          <a:bodyPr wrap="square" rtlCol="0">
            <a:spAutoFit/>
          </a:bodyPr>
          <a:lstStyle/>
          <a:p>
            <a:r>
              <a:rPr lang="en-US" sz="2800" b="1" dirty="0"/>
              <a:t>Private Option</a:t>
            </a:r>
          </a:p>
        </p:txBody>
      </p:sp>
      <p:sp>
        <p:nvSpPr>
          <p:cNvPr id="9" name="TextBox 8"/>
          <p:cNvSpPr txBox="1"/>
          <p:nvPr/>
        </p:nvSpPr>
        <p:spPr>
          <a:xfrm>
            <a:off x="457200" y="5989681"/>
            <a:ext cx="8575589" cy="276999"/>
          </a:xfrm>
          <a:prstGeom prst="rect">
            <a:avLst/>
          </a:prstGeom>
          <a:noFill/>
        </p:spPr>
        <p:txBody>
          <a:bodyPr wrap="square" rtlCol="0">
            <a:spAutoFit/>
          </a:bodyPr>
          <a:lstStyle/>
          <a:p>
            <a:r>
              <a:rPr lang="en-US" sz="1200" dirty="0"/>
              <a:t>*Medicare imposes a surcharge for higher-income beneficiaries known as an Income-Related Monthly Adjustment Amount or IRMAA.</a:t>
            </a:r>
          </a:p>
        </p:txBody>
      </p:sp>
      <p:grpSp>
        <p:nvGrpSpPr>
          <p:cNvPr id="10" name="Group 9">
            <a:extLst>
              <a:ext uri="{FF2B5EF4-FFF2-40B4-BE49-F238E27FC236}">
                <a16:creationId xmlns:a16="http://schemas.microsoft.com/office/drawing/2014/main" id="{FBE2D295-DCE0-47CC-9C51-CFC24435F8A2}"/>
              </a:ext>
            </a:extLst>
          </p:cNvPr>
          <p:cNvGrpSpPr/>
          <p:nvPr/>
        </p:nvGrpSpPr>
        <p:grpSpPr>
          <a:xfrm>
            <a:off x="7129872" y="440350"/>
            <a:ext cx="1412513" cy="972589"/>
            <a:chOff x="1834542" y="999570"/>
            <a:chExt cx="1412513" cy="972589"/>
          </a:xfrm>
        </p:grpSpPr>
        <p:sp>
          <p:nvSpPr>
            <p:cNvPr id="11" name="Speech Bubble: Rectangle with Corners Rounded 10">
              <a:extLst>
                <a:ext uri="{FF2B5EF4-FFF2-40B4-BE49-F238E27FC236}">
                  <a16:creationId xmlns:a16="http://schemas.microsoft.com/office/drawing/2014/main" id="{ACC81381-875F-4FFA-B17F-32075A342DE7}"/>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E95233E-D9B9-4CE0-A94E-F96DDDEBDA67}"/>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grpSp>
        <p:nvGrpSpPr>
          <p:cNvPr id="5" name="Group 4">
            <a:extLst>
              <a:ext uri="{FF2B5EF4-FFF2-40B4-BE49-F238E27FC236}">
                <a16:creationId xmlns:a16="http://schemas.microsoft.com/office/drawing/2014/main" id="{17A95A09-C05C-42DF-867B-DF85D5683F2F}"/>
              </a:ext>
            </a:extLst>
          </p:cNvPr>
          <p:cNvGrpSpPr/>
          <p:nvPr/>
        </p:nvGrpSpPr>
        <p:grpSpPr>
          <a:xfrm>
            <a:off x="4744994" y="1766093"/>
            <a:ext cx="3797391" cy="3235619"/>
            <a:chOff x="4828797" y="2267040"/>
            <a:chExt cx="3593558" cy="2619020"/>
          </a:xfrm>
        </p:grpSpPr>
        <p:grpSp>
          <p:nvGrpSpPr>
            <p:cNvPr id="13" name="Group 12">
              <a:extLst>
                <a:ext uri="{FF2B5EF4-FFF2-40B4-BE49-F238E27FC236}">
                  <a16:creationId xmlns:a16="http://schemas.microsoft.com/office/drawing/2014/main" id="{4282B022-210B-401C-875D-EE8D462533C4}"/>
                </a:ext>
              </a:extLst>
            </p:cNvPr>
            <p:cNvGrpSpPr/>
            <p:nvPr/>
          </p:nvGrpSpPr>
          <p:grpSpPr>
            <a:xfrm>
              <a:off x="5672024" y="4254395"/>
              <a:ext cx="2750331" cy="610883"/>
              <a:chOff x="5059109" y="3304023"/>
              <a:chExt cx="2750331" cy="610883"/>
            </a:xfrm>
            <a:solidFill>
              <a:srgbClr val="0070C0"/>
            </a:solidFill>
          </p:grpSpPr>
          <p:sp>
            <p:nvSpPr>
              <p:cNvPr id="23" name="Rectangle: Rounded Corners 22">
                <a:extLst>
                  <a:ext uri="{FF2B5EF4-FFF2-40B4-BE49-F238E27FC236}">
                    <a16:creationId xmlns:a16="http://schemas.microsoft.com/office/drawing/2014/main" id="{95E9C8D3-78CB-4BC9-8390-D4A7D8AB05FE}"/>
                  </a:ext>
                </a:extLst>
              </p:cNvPr>
              <p:cNvSpPr/>
              <p:nvPr/>
            </p:nvSpPr>
            <p:spPr>
              <a:xfrm>
                <a:off x="5059109" y="3304023"/>
                <a:ext cx="2750331" cy="610883"/>
              </a:xfrm>
              <a:prstGeom prst="roundRect">
                <a:avLst/>
              </a:prstGeom>
              <a:gr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6FBC9E2C-5C3B-4F93-8579-9960753454A0}"/>
                  </a:ext>
                </a:extLst>
              </p:cNvPr>
              <p:cNvSpPr txBox="1"/>
              <p:nvPr/>
            </p:nvSpPr>
            <p:spPr>
              <a:xfrm>
                <a:off x="5088930" y="3333844"/>
                <a:ext cx="2690689" cy="5512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bg1"/>
                    </a:solidFill>
                  </a:rPr>
                  <a:t>$ 0 for most</a:t>
                </a:r>
              </a:p>
            </p:txBody>
          </p:sp>
        </p:grpSp>
        <p:grpSp>
          <p:nvGrpSpPr>
            <p:cNvPr id="14" name="Group 13">
              <a:extLst>
                <a:ext uri="{FF2B5EF4-FFF2-40B4-BE49-F238E27FC236}">
                  <a16:creationId xmlns:a16="http://schemas.microsoft.com/office/drawing/2014/main" id="{66EC4E3B-691A-4B8C-AA78-94E8EE099B64}"/>
                </a:ext>
              </a:extLst>
            </p:cNvPr>
            <p:cNvGrpSpPr/>
            <p:nvPr/>
          </p:nvGrpSpPr>
          <p:grpSpPr>
            <a:xfrm>
              <a:off x="5672024" y="3595910"/>
              <a:ext cx="2750331" cy="610883"/>
              <a:chOff x="5059109" y="2645538"/>
              <a:chExt cx="2750331" cy="610883"/>
            </a:xfrm>
          </p:grpSpPr>
          <p:sp>
            <p:nvSpPr>
              <p:cNvPr id="21" name="Rectangle: Rounded Corners 20">
                <a:extLst>
                  <a:ext uri="{FF2B5EF4-FFF2-40B4-BE49-F238E27FC236}">
                    <a16:creationId xmlns:a16="http://schemas.microsoft.com/office/drawing/2014/main" id="{0920D36C-0E11-47C7-A507-B50CDB16EF81}"/>
                  </a:ext>
                </a:extLst>
              </p:cNvPr>
              <p:cNvSpPr/>
              <p:nvPr/>
            </p:nvSpPr>
            <p:spPr>
              <a:xfrm>
                <a:off x="5059109" y="2645538"/>
                <a:ext cx="2750331" cy="610883"/>
              </a:xfrm>
              <a:prstGeom prst="roundRect">
                <a:avLst/>
              </a:prstGeom>
              <a:solidFill>
                <a:schemeClr val="accent2">
                  <a:lumMod val="60000"/>
                  <a:lumOff val="40000"/>
                </a:schemeClr>
              </a:solidFill>
              <a:ln>
                <a:noFill/>
              </a:ln>
            </p:spPr>
            <p:style>
              <a:lnRef idx="2">
                <a:scrgbClr r="0" g="0" b="0"/>
              </a:lnRef>
              <a:fillRef idx="1">
                <a:scrgbClr r="0" g="0" b="0"/>
              </a:fillRef>
              <a:effectRef idx="0">
                <a:schemeClr val="accent2">
                  <a:hueOff val="-89798"/>
                  <a:satOff val="-3098"/>
                  <a:lumOff val="2465"/>
                  <a:alphaOff val="0"/>
                </a:schemeClr>
              </a:effectRef>
              <a:fontRef idx="minor">
                <a:schemeClr val="lt1"/>
              </a:fontRef>
            </p:style>
          </p:sp>
          <p:sp>
            <p:nvSpPr>
              <p:cNvPr id="22" name="Rectangle: Rounded Corners 6">
                <a:extLst>
                  <a:ext uri="{FF2B5EF4-FFF2-40B4-BE49-F238E27FC236}">
                    <a16:creationId xmlns:a16="http://schemas.microsoft.com/office/drawing/2014/main" id="{57FD5180-275E-4590-815A-56928F50E33D}"/>
                  </a:ext>
                </a:extLst>
              </p:cNvPr>
              <p:cNvSpPr txBox="1"/>
              <p:nvPr/>
            </p:nvSpPr>
            <p:spPr>
              <a:xfrm>
                <a:off x="5088930" y="267535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$144.60 for most</a:t>
                </a:r>
              </a:p>
              <a:p>
                <a:pPr marL="285750" lvl="0" indent="-285750">
                  <a:buFont typeface="Arial" panose="020B0604020202020204" pitchFamily="34" charset="0"/>
                  <a:buChar char="•"/>
                </a:pPr>
                <a:r>
                  <a:rPr lang="en-US" dirty="0">
                    <a:solidFill>
                      <a:schemeClr val="tx1"/>
                    </a:solidFill>
                  </a:rPr>
                  <a:t>Surcharge* for some</a:t>
                </a:r>
              </a:p>
            </p:txBody>
          </p:sp>
        </p:grpSp>
        <p:grpSp>
          <p:nvGrpSpPr>
            <p:cNvPr id="15" name="Group 14">
              <a:extLst>
                <a:ext uri="{FF2B5EF4-FFF2-40B4-BE49-F238E27FC236}">
                  <a16:creationId xmlns:a16="http://schemas.microsoft.com/office/drawing/2014/main" id="{57ED2C0A-D3F7-496C-B99E-F3D4E934693A}"/>
                </a:ext>
              </a:extLst>
            </p:cNvPr>
            <p:cNvGrpSpPr/>
            <p:nvPr/>
          </p:nvGrpSpPr>
          <p:grpSpPr>
            <a:xfrm>
              <a:off x="5672024" y="2937425"/>
              <a:ext cx="2750331" cy="610883"/>
              <a:chOff x="5059109" y="1987053"/>
              <a:chExt cx="2750331" cy="610883"/>
            </a:xfrm>
          </p:grpSpPr>
          <p:sp>
            <p:nvSpPr>
              <p:cNvPr id="19" name="Rectangle: Rounded Corners 18">
                <a:extLst>
                  <a:ext uri="{FF2B5EF4-FFF2-40B4-BE49-F238E27FC236}">
                    <a16:creationId xmlns:a16="http://schemas.microsoft.com/office/drawing/2014/main" id="{5789C0C9-1DFD-4C1E-A80B-4BFCA066A906}"/>
                  </a:ext>
                </a:extLst>
              </p:cNvPr>
              <p:cNvSpPr/>
              <p:nvPr/>
            </p:nvSpPr>
            <p:spPr>
              <a:xfrm>
                <a:off x="5059109" y="1987053"/>
                <a:ext cx="2750331" cy="610883"/>
              </a:xfrm>
              <a:prstGeom prst="roundRect">
                <a:avLst/>
              </a:prstGeom>
              <a:solidFill>
                <a:schemeClr val="accent2">
                  <a:lumMod val="40000"/>
                  <a:lumOff val="60000"/>
                </a:schemeClr>
              </a:solidFill>
              <a:ln>
                <a:noFill/>
              </a:ln>
            </p:spPr>
            <p:style>
              <a:lnRef idx="2">
                <a:scrgbClr r="0" g="0" b="0"/>
              </a:lnRef>
              <a:fillRef idx="1">
                <a:scrgbClr r="0" g="0" b="0"/>
              </a:fillRef>
              <a:effectRef idx="0">
                <a:schemeClr val="accent2">
                  <a:hueOff val="-179597"/>
                  <a:satOff val="-6196"/>
                  <a:lumOff val="4930"/>
                  <a:alphaOff val="0"/>
                </a:schemeClr>
              </a:effectRef>
              <a:fontRef idx="minor">
                <a:schemeClr val="lt1"/>
              </a:fontRef>
            </p:style>
          </p:sp>
          <p:sp>
            <p:nvSpPr>
              <p:cNvPr id="20" name="Rectangle: Rounded Corners 8">
                <a:extLst>
                  <a:ext uri="{FF2B5EF4-FFF2-40B4-BE49-F238E27FC236}">
                    <a16:creationId xmlns:a16="http://schemas.microsoft.com/office/drawing/2014/main" id="{AEB7CB7B-FE6A-433B-8FF6-117947D55930}"/>
                  </a:ext>
                </a:extLst>
              </p:cNvPr>
              <p:cNvSpPr txBox="1"/>
              <p:nvPr/>
            </p:nvSpPr>
            <p:spPr>
              <a:xfrm>
                <a:off x="5088930" y="2016874"/>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$ 0</a:t>
                </a:r>
              </a:p>
              <a:p>
                <a:pPr marL="285750" lvl="0" indent="-285750">
                  <a:buFont typeface="Arial" panose="020B0604020202020204" pitchFamily="34" charset="0"/>
                  <a:buChar char="•"/>
                </a:pPr>
                <a:r>
                  <a:rPr lang="en-US" dirty="0">
                    <a:solidFill>
                      <a:schemeClr val="tx1"/>
                    </a:solidFill>
                  </a:rPr>
                  <a:t>Surcharge* for some</a:t>
                </a:r>
              </a:p>
            </p:txBody>
          </p:sp>
        </p:grpSp>
        <p:grpSp>
          <p:nvGrpSpPr>
            <p:cNvPr id="16" name="Group 15">
              <a:extLst>
                <a:ext uri="{FF2B5EF4-FFF2-40B4-BE49-F238E27FC236}">
                  <a16:creationId xmlns:a16="http://schemas.microsoft.com/office/drawing/2014/main" id="{6B5EB60A-E963-4F0E-82C7-46DFEC3E3D18}"/>
                </a:ext>
              </a:extLst>
            </p:cNvPr>
            <p:cNvGrpSpPr/>
            <p:nvPr/>
          </p:nvGrpSpPr>
          <p:grpSpPr>
            <a:xfrm>
              <a:off x="5672024" y="2267040"/>
              <a:ext cx="2750331" cy="610883"/>
              <a:chOff x="5059109" y="1316668"/>
              <a:chExt cx="2750331" cy="610883"/>
            </a:xfrm>
          </p:grpSpPr>
          <p:sp>
            <p:nvSpPr>
              <p:cNvPr id="17" name="Rectangle: Rounded Corners 16">
                <a:extLst>
                  <a:ext uri="{FF2B5EF4-FFF2-40B4-BE49-F238E27FC236}">
                    <a16:creationId xmlns:a16="http://schemas.microsoft.com/office/drawing/2014/main" id="{CEEDEAE8-5276-49FD-9911-4E1D4C3EC466}"/>
                  </a:ext>
                </a:extLst>
              </p:cNvPr>
              <p:cNvSpPr/>
              <p:nvPr/>
            </p:nvSpPr>
            <p:spPr>
              <a:xfrm>
                <a:off x="5059109" y="1316668"/>
                <a:ext cx="2750331" cy="610883"/>
              </a:xfrm>
              <a:prstGeom prst="roundRect">
                <a:avLst/>
              </a:prstGeom>
              <a:solidFill>
                <a:schemeClr val="accent2">
                  <a:lumMod val="20000"/>
                  <a:lumOff val="80000"/>
                </a:schemeClr>
              </a:solidFill>
              <a:ln>
                <a:noFill/>
              </a:ln>
            </p:spPr>
            <p:style>
              <a:lnRef idx="2">
                <a:scrgbClr r="0" g="0" b="0"/>
              </a:lnRef>
              <a:fillRef idx="1">
                <a:scrgbClr r="0" g="0" b="0"/>
              </a:fillRef>
              <a:effectRef idx="0">
                <a:schemeClr val="accent2">
                  <a:hueOff val="-269395"/>
                  <a:satOff val="-9294"/>
                  <a:lumOff val="7395"/>
                  <a:alphaOff val="0"/>
                </a:schemeClr>
              </a:effectRef>
              <a:fontRef idx="minor">
                <a:schemeClr val="lt1"/>
              </a:fontRef>
            </p:style>
          </p:sp>
          <p:sp>
            <p:nvSpPr>
              <p:cNvPr id="18" name="Rectangle: Rounded Corners 10">
                <a:extLst>
                  <a:ext uri="{FF2B5EF4-FFF2-40B4-BE49-F238E27FC236}">
                    <a16:creationId xmlns:a16="http://schemas.microsoft.com/office/drawing/2014/main" id="{9E27770E-E664-44B0-A1D0-B635A8034F5E}"/>
                  </a:ext>
                </a:extLst>
              </p:cNvPr>
              <p:cNvSpPr txBox="1"/>
              <p:nvPr/>
            </p:nvSpPr>
            <p:spPr>
              <a:xfrm>
                <a:off x="5088930" y="134648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buFont typeface="Arial" panose="020B0604020202020204" pitchFamily="34" charset="0"/>
                  <a:buChar char="•"/>
                </a:pPr>
                <a:r>
                  <a:rPr lang="en-US" dirty="0">
                    <a:solidFill>
                      <a:schemeClr val="tx1"/>
                    </a:solidFill>
                  </a:rPr>
                  <a:t> $0 - $100</a:t>
                </a:r>
              </a:p>
            </p:txBody>
          </p:sp>
        </p:grpSp>
        <p:grpSp>
          <p:nvGrpSpPr>
            <p:cNvPr id="25" name="Group 24">
              <a:extLst>
                <a:ext uri="{FF2B5EF4-FFF2-40B4-BE49-F238E27FC236}">
                  <a16:creationId xmlns:a16="http://schemas.microsoft.com/office/drawing/2014/main" id="{FD43F4E2-DE76-4D1E-93F0-CC6557C11625}"/>
                </a:ext>
              </a:extLst>
            </p:cNvPr>
            <p:cNvGrpSpPr/>
            <p:nvPr/>
          </p:nvGrpSpPr>
          <p:grpSpPr>
            <a:xfrm>
              <a:off x="4828797" y="4275177"/>
              <a:ext cx="759189" cy="610883"/>
              <a:chOff x="5059109" y="3304023"/>
              <a:chExt cx="2750331" cy="610883"/>
            </a:xfrm>
            <a:solidFill>
              <a:srgbClr val="0070C0"/>
            </a:solidFill>
          </p:grpSpPr>
          <p:sp>
            <p:nvSpPr>
              <p:cNvPr id="26" name="Rectangle: Rounded Corners 25">
                <a:extLst>
                  <a:ext uri="{FF2B5EF4-FFF2-40B4-BE49-F238E27FC236}">
                    <a16:creationId xmlns:a16="http://schemas.microsoft.com/office/drawing/2014/main" id="{F0F2EE02-128A-4AF9-9739-B306BCA0032B}"/>
                  </a:ext>
                </a:extLst>
              </p:cNvPr>
              <p:cNvSpPr/>
              <p:nvPr/>
            </p:nvSpPr>
            <p:spPr>
              <a:xfrm>
                <a:off x="5059109" y="3304023"/>
                <a:ext cx="2750331" cy="610883"/>
              </a:xfrm>
              <a:prstGeom prst="roundRect">
                <a:avLst/>
              </a:prstGeom>
              <a:gr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8DEBD448-389F-4E83-AE66-1920ECB90D18}"/>
                  </a:ext>
                </a:extLst>
              </p:cNvPr>
              <p:cNvSpPr txBox="1"/>
              <p:nvPr/>
            </p:nvSpPr>
            <p:spPr>
              <a:xfrm>
                <a:off x="5088930" y="3333844"/>
                <a:ext cx="2690689" cy="5512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bg1"/>
                    </a:solidFill>
                  </a:rPr>
                  <a:t>Part A</a:t>
                </a:r>
              </a:p>
            </p:txBody>
          </p:sp>
        </p:grpSp>
        <p:grpSp>
          <p:nvGrpSpPr>
            <p:cNvPr id="28" name="Group 27">
              <a:extLst>
                <a:ext uri="{FF2B5EF4-FFF2-40B4-BE49-F238E27FC236}">
                  <a16:creationId xmlns:a16="http://schemas.microsoft.com/office/drawing/2014/main" id="{D8F16D55-2406-44BB-8BF9-C97160F1CE3F}"/>
                </a:ext>
              </a:extLst>
            </p:cNvPr>
            <p:cNvGrpSpPr/>
            <p:nvPr/>
          </p:nvGrpSpPr>
          <p:grpSpPr>
            <a:xfrm>
              <a:off x="4828797" y="3616692"/>
              <a:ext cx="759189" cy="610883"/>
              <a:chOff x="5059109" y="2645538"/>
              <a:chExt cx="2750331" cy="610883"/>
            </a:xfrm>
          </p:grpSpPr>
          <p:sp>
            <p:nvSpPr>
              <p:cNvPr id="29" name="Rectangle: Rounded Corners 28">
                <a:extLst>
                  <a:ext uri="{FF2B5EF4-FFF2-40B4-BE49-F238E27FC236}">
                    <a16:creationId xmlns:a16="http://schemas.microsoft.com/office/drawing/2014/main" id="{CE085B37-C95B-4A92-9B5D-0BFFDD2DF497}"/>
                  </a:ext>
                </a:extLst>
              </p:cNvPr>
              <p:cNvSpPr/>
              <p:nvPr/>
            </p:nvSpPr>
            <p:spPr>
              <a:xfrm>
                <a:off x="5059109" y="2645538"/>
                <a:ext cx="2750331" cy="610883"/>
              </a:xfrm>
              <a:prstGeom prst="roundRect">
                <a:avLst/>
              </a:prstGeom>
              <a:solidFill>
                <a:schemeClr val="accent2">
                  <a:lumMod val="60000"/>
                  <a:lumOff val="40000"/>
                </a:schemeClr>
              </a:solidFill>
              <a:ln>
                <a:noFill/>
              </a:ln>
            </p:spPr>
            <p:style>
              <a:lnRef idx="2">
                <a:scrgbClr r="0" g="0" b="0"/>
              </a:lnRef>
              <a:fillRef idx="1">
                <a:scrgbClr r="0" g="0" b="0"/>
              </a:fillRef>
              <a:effectRef idx="0">
                <a:schemeClr val="accent2">
                  <a:hueOff val="-89798"/>
                  <a:satOff val="-3098"/>
                  <a:lumOff val="2465"/>
                  <a:alphaOff val="0"/>
                </a:schemeClr>
              </a:effectRef>
              <a:fontRef idx="minor">
                <a:schemeClr val="lt1"/>
              </a:fontRef>
            </p:style>
          </p:sp>
          <p:sp>
            <p:nvSpPr>
              <p:cNvPr id="30" name="Rectangle: Rounded Corners 6">
                <a:extLst>
                  <a:ext uri="{FF2B5EF4-FFF2-40B4-BE49-F238E27FC236}">
                    <a16:creationId xmlns:a16="http://schemas.microsoft.com/office/drawing/2014/main" id="{012DEFD9-03C8-4D15-A349-1912222FB33C}"/>
                  </a:ext>
                </a:extLst>
              </p:cNvPr>
              <p:cNvSpPr txBox="1"/>
              <p:nvPr/>
            </p:nvSpPr>
            <p:spPr>
              <a:xfrm>
                <a:off x="5088930" y="267535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B</a:t>
                </a:r>
              </a:p>
            </p:txBody>
          </p:sp>
        </p:grpSp>
        <p:grpSp>
          <p:nvGrpSpPr>
            <p:cNvPr id="31" name="Group 30">
              <a:extLst>
                <a:ext uri="{FF2B5EF4-FFF2-40B4-BE49-F238E27FC236}">
                  <a16:creationId xmlns:a16="http://schemas.microsoft.com/office/drawing/2014/main" id="{24131682-F61E-4909-A8AA-7821B7DBAA5A}"/>
                </a:ext>
              </a:extLst>
            </p:cNvPr>
            <p:cNvGrpSpPr/>
            <p:nvPr/>
          </p:nvGrpSpPr>
          <p:grpSpPr>
            <a:xfrm>
              <a:off x="4828797" y="2958207"/>
              <a:ext cx="759189" cy="610883"/>
              <a:chOff x="5059109" y="1987053"/>
              <a:chExt cx="2750331" cy="610883"/>
            </a:xfrm>
          </p:grpSpPr>
          <p:sp>
            <p:nvSpPr>
              <p:cNvPr id="32" name="Rectangle: Rounded Corners 31">
                <a:extLst>
                  <a:ext uri="{FF2B5EF4-FFF2-40B4-BE49-F238E27FC236}">
                    <a16:creationId xmlns:a16="http://schemas.microsoft.com/office/drawing/2014/main" id="{832523B0-0985-442C-8567-CADEAF6992CE}"/>
                  </a:ext>
                </a:extLst>
              </p:cNvPr>
              <p:cNvSpPr/>
              <p:nvPr/>
            </p:nvSpPr>
            <p:spPr>
              <a:xfrm>
                <a:off x="5059109" y="1987053"/>
                <a:ext cx="2750331" cy="610883"/>
              </a:xfrm>
              <a:prstGeom prst="roundRect">
                <a:avLst/>
              </a:prstGeom>
              <a:solidFill>
                <a:schemeClr val="accent2">
                  <a:lumMod val="40000"/>
                  <a:lumOff val="60000"/>
                </a:schemeClr>
              </a:solidFill>
              <a:ln>
                <a:noFill/>
              </a:ln>
            </p:spPr>
            <p:style>
              <a:lnRef idx="2">
                <a:scrgbClr r="0" g="0" b="0"/>
              </a:lnRef>
              <a:fillRef idx="1">
                <a:scrgbClr r="0" g="0" b="0"/>
              </a:fillRef>
              <a:effectRef idx="0">
                <a:schemeClr val="accent2">
                  <a:hueOff val="-179597"/>
                  <a:satOff val="-6196"/>
                  <a:lumOff val="4930"/>
                  <a:alphaOff val="0"/>
                </a:schemeClr>
              </a:effectRef>
              <a:fontRef idx="minor">
                <a:schemeClr val="lt1"/>
              </a:fontRef>
            </p:style>
          </p:sp>
          <p:sp>
            <p:nvSpPr>
              <p:cNvPr id="33" name="Rectangle: Rounded Corners 8">
                <a:extLst>
                  <a:ext uri="{FF2B5EF4-FFF2-40B4-BE49-F238E27FC236}">
                    <a16:creationId xmlns:a16="http://schemas.microsoft.com/office/drawing/2014/main" id="{200F4A9F-0CE2-4DDA-96B5-0E2C650C7A48}"/>
                  </a:ext>
                </a:extLst>
              </p:cNvPr>
              <p:cNvSpPr txBox="1"/>
              <p:nvPr/>
            </p:nvSpPr>
            <p:spPr>
              <a:xfrm>
                <a:off x="5088930" y="2016874"/>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D</a:t>
                </a:r>
              </a:p>
            </p:txBody>
          </p:sp>
        </p:grpSp>
        <p:grpSp>
          <p:nvGrpSpPr>
            <p:cNvPr id="34" name="Group 33">
              <a:extLst>
                <a:ext uri="{FF2B5EF4-FFF2-40B4-BE49-F238E27FC236}">
                  <a16:creationId xmlns:a16="http://schemas.microsoft.com/office/drawing/2014/main" id="{D738A8F7-CF31-45F0-ACA3-B68B004F0C2A}"/>
                </a:ext>
              </a:extLst>
            </p:cNvPr>
            <p:cNvGrpSpPr/>
            <p:nvPr/>
          </p:nvGrpSpPr>
          <p:grpSpPr>
            <a:xfrm>
              <a:off x="4828797" y="2287822"/>
              <a:ext cx="759189" cy="610883"/>
              <a:chOff x="5059109" y="1316668"/>
              <a:chExt cx="2750331" cy="610883"/>
            </a:xfrm>
          </p:grpSpPr>
          <p:sp>
            <p:nvSpPr>
              <p:cNvPr id="35" name="Rectangle: Rounded Corners 34">
                <a:extLst>
                  <a:ext uri="{FF2B5EF4-FFF2-40B4-BE49-F238E27FC236}">
                    <a16:creationId xmlns:a16="http://schemas.microsoft.com/office/drawing/2014/main" id="{F68AEB1D-A1C8-4ABB-8DC6-4052483E883A}"/>
                  </a:ext>
                </a:extLst>
              </p:cNvPr>
              <p:cNvSpPr/>
              <p:nvPr/>
            </p:nvSpPr>
            <p:spPr>
              <a:xfrm>
                <a:off x="5059109" y="1316668"/>
                <a:ext cx="2750331" cy="610883"/>
              </a:xfrm>
              <a:prstGeom prst="roundRect">
                <a:avLst/>
              </a:prstGeom>
              <a:solidFill>
                <a:schemeClr val="accent2">
                  <a:lumMod val="20000"/>
                  <a:lumOff val="80000"/>
                </a:schemeClr>
              </a:solidFill>
              <a:ln>
                <a:noFill/>
              </a:ln>
            </p:spPr>
            <p:style>
              <a:lnRef idx="2">
                <a:scrgbClr r="0" g="0" b="0"/>
              </a:lnRef>
              <a:fillRef idx="1">
                <a:scrgbClr r="0" g="0" b="0"/>
              </a:fillRef>
              <a:effectRef idx="0">
                <a:schemeClr val="accent2">
                  <a:hueOff val="-269395"/>
                  <a:satOff val="-9294"/>
                  <a:lumOff val="7395"/>
                  <a:alphaOff val="0"/>
                </a:schemeClr>
              </a:effectRef>
              <a:fontRef idx="minor">
                <a:schemeClr val="lt1"/>
              </a:fontRef>
            </p:style>
          </p:sp>
          <p:sp>
            <p:nvSpPr>
              <p:cNvPr id="36" name="Rectangle: Rounded Corners 10">
                <a:extLst>
                  <a:ext uri="{FF2B5EF4-FFF2-40B4-BE49-F238E27FC236}">
                    <a16:creationId xmlns:a16="http://schemas.microsoft.com/office/drawing/2014/main" id="{20AA0949-2A8E-4325-A675-D37663A37CE0}"/>
                  </a:ext>
                </a:extLst>
              </p:cNvPr>
              <p:cNvSpPr txBox="1"/>
              <p:nvPr/>
            </p:nvSpPr>
            <p:spPr>
              <a:xfrm>
                <a:off x="5088930" y="134648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C</a:t>
                </a:r>
              </a:p>
            </p:txBody>
          </p:sp>
        </p:grpSp>
      </p:grpSp>
      <p:grpSp>
        <p:nvGrpSpPr>
          <p:cNvPr id="4" name="Group 3">
            <a:extLst>
              <a:ext uri="{FF2B5EF4-FFF2-40B4-BE49-F238E27FC236}">
                <a16:creationId xmlns:a16="http://schemas.microsoft.com/office/drawing/2014/main" id="{8F1C325B-11DD-4276-8933-8C61BFDA46C9}"/>
              </a:ext>
            </a:extLst>
          </p:cNvPr>
          <p:cNvGrpSpPr/>
          <p:nvPr/>
        </p:nvGrpSpPr>
        <p:grpSpPr>
          <a:xfrm>
            <a:off x="342900" y="1756065"/>
            <a:ext cx="3995125" cy="3254687"/>
            <a:chOff x="-211741" y="1931537"/>
            <a:chExt cx="3805440" cy="2933741"/>
          </a:xfrm>
        </p:grpSpPr>
        <p:grpSp>
          <p:nvGrpSpPr>
            <p:cNvPr id="38" name="Group 37">
              <a:extLst>
                <a:ext uri="{FF2B5EF4-FFF2-40B4-BE49-F238E27FC236}">
                  <a16:creationId xmlns:a16="http://schemas.microsoft.com/office/drawing/2014/main" id="{55E49B35-AD6D-42F3-B825-AB65D6F83727}"/>
                </a:ext>
              </a:extLst>
            </p:cNvPr>
            <p:cNvGrpSpPr/>
            <p:nvPr/>
          </p:nvGrpSpPr>
          <p:grpSpPr>
            <a:xfrm>
              <a:off x="843368" y="4091200"/>
              <a:ext cx="2750331" cy="765039"/>
              <a:chOff x="1559442" y="3288931"/>
              <a:chExt cx="2750331" cy="765039"/>
            </a:xfrm>
          </p:grpSpPr>
          <p:sp>
            <p:nvSpPr>
              <p:cNvPr id="48" name="Rectangle: Rounded Corners 47">
                <a:extLst>
                  <a:ext uri="{FF2B5EF4-FFF2-40B4-BE49-F238E27FC236}">
                    <a16:creationId xmlns:a16="http://schemas.microsoft.com/office/drawing/2014/main" id="{0597CEFB-73F0-4D36-9445-C539D020676D}"/>
                  </a:ext>
                </a:extLst>
              </p:cNvPr>
              <p:cNvSpPr/>
              <p:nvPr/>
            </p:nvSpPr>
            <p:spPr>
              <a:xfrm>
                <a:off x="1559442" y="3288931"/>
                <a:ext cx="2750331" cy="765039"/>
              </a:xfrm>
              <a:prstGeom prst="roundRect">
                <a:avLst/>
              </a:prstGeom>
              <a:solidFill>
                <a:schemeClr val="accent4">
                  <a:lumMod val="75000"/>
                </a:schemeClr>
              </a:solidFill>
              <a:ln>
                <a:noFill/>
              </a:ln>
            </p:spPr>
            <p:style>
              <a:lnRef idx="2">
                <a:scrgbClr r="0" g="0" b="0"/>
              </a:lnRef>
              <a:fillRef idx="1">
                <a:scrgbClr r="0" g="0" b="0"/>
              </a:fillRef>
              <a:effectRef idx="0">
                <a:schemeClr val="accent2">
                  <a:hueOff val="-359193"/>
                  <a:satOff val="-12393"/>
                  <a:lumOff val="9860"/>
                  <a:alphaOff val="0"/>
                </a:schemeClr>
              </a:effectRef>
              <a:fontRef idx="minor">
                <a:schemeClr val="lt1"/>
              </a:fontRef>
            </p:style>
          </p:sp>
          <p:sp>
            <p:nvSpPr>
              <p:cNvPr id="49" name="Rectangle: Rounded Corners 4">
                <a:extLst>
                  <a:ext uri="{FF2B5EF4-FFF2-40B4-BE49-F238E27FC236}">
                    <a16:creationId xmlns:a16="http://schemas.microsoft.com/office/drawing/2014/main" id="{E802A496-E260-44D0-BDDB-BD9A5ACA97D1}"/>
                  </a:ext>
                </a:extLst>
              </p:cNvPr>
              <p:cNvSpPr txBox="1"/>
              <p:nvPr/>
            </p:nvSpPr>
            <p:spPr>
              <a:xfrm>
                <a:off x="1596788" y="3326277"/>
                <a:ext cx="2675639" cy="690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$0 for most</a:t>
                </a:r>
              </a:p>
            </p:txBody>
          </p:sp>
        </p:grpSp>
        <p:grpSp>
          <p:nvGrpSpPr>
            <p:cNvPr id="39" name="Group 38">
              <a:extLst>
                <a:ext uri="{FF2B5EF4-FFF2-40B4-BE49-F238E27FC236}">
                  <a16:creationId xmlns:a16="http://schemas.microsoft.com/office/drawing/2014/main" id="{E1A19552-3C2F-4D0F-9D90-1292B545B08E}"/>
                </a:ext>
              </a:extLst>
            </p:cNvPr>
            <p:cNvGrpSpPr/>
            <p:nvPr/>
          </p:nvGrpSpPr>
          <p:grpSpPr>
            <a:xfrm>
              <a:off x="843368" y="3416273"/>
              <a:ext cx="2750331" cy="610883"/>
              <a:chOff x="1559442" y="2614004"/>
              <a:chExt cx="2750331" cy="610883"/>
            </a:xfrm>
          </p:grpSpPr>
          <p:sp>
            <p:nvSpPr>
              <p:cNvPr id="46" name="Rectangle: Rounded Corners 45">
                <a:extLst>
                  <a:ext uri="{FF2B5EF4-FFF2-40B4-BE49-F238E27FC236}">
                    <a16:creationId xmlns:a16="http://schemas.microsoft.com/office/drawing/2014/main" id="{5B2DD99B-EAB0-432E-AECB-BDD97C123120}"/>
                  </a:ext>
                </a:extLst>
              </p:cNvPr>
              <p:cNvSpPr/>
              <p:nvPr/>
            </p:nvSpPr>
            <p:spPr>
              <a:xfrm>
                <a:off x="1559442" y="2614004"/>
                <a:ext cx="2750331" cy="610883"/>
              </a:xfrm>
              <a:prstGeom prst="roundRect">
                <a:avLst/>
              </a:prstGeom>
              <a:solidFill>
                <a:schemeClr val="accent4">
                  <a:lumMod val="60000"/>
                  <a:lumOff val="40000"/>
                </a:schemeClr>
              </a:solidFill>
              <a:ln>
                <a:noFill/>
              </a:ln>
            </p:spPr>
            <p:style>
              <a:lnRef idx="2">
                <a:scrgbClr r="0" g="0" b="0"/>
              </a:lnRef>
              <a:fillRef idx="1">
                <a:scrgbClr r="0" g="0" b="0"/>
              </a:fillRef>
              <a:effectRef idx="0">
                <a:schemeClr val="accent2">
                  <a:hueOff val="-448992"/>
                  <a:satOff val="-15491"/>
                  <a:lumOff val="12325"/>
                  <a:alphaOff val="0"/>
                </a:schemeClr>
              </a:effectRef>
              <a:fontRef idx="minor">
                <a:schemeClr val="lt1"/>
              </a:fontRef>
            </p:style>
          </p:sp>
          <p:sp>
            <p:nvSpPr>
              <p:cNvPr id="47" name="Rectangle: Rounded Corners 6">
                <a:extLst>
                  <a:ext uri="{FF2B5EF4-FFF2-40B4-BE49-F238E27FC236}">
                    <a16:creationId xmlns:a16="http://schemas.microsoft.com/office/drawing/2014/main" id="{6858B6B8-93F1-423C-AACB-48C84CC0625E}"/>
                  </a:ext>
                </a:extLst>
              </p:cNvPr>
              <p:cNvSpPr txBox="1"/>
              <p:nvPr/>
            </p:nvSpPr>
            <p:spPr>
              <a:xfrm>
                <a:off x="1589263" y="2643825"/>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$144.60 for most</a:t>
                </a:r>
              </a:p>
              <a:p>
                <a:pPr marL="285750" lvl="0" indent="-285750">
                  <a:buFont typeface="Arial" panose="020B0604020202020204" pitchFamily="34" charset="0"/>
                  <a:buChar char="•"/>
                </a:pPr>
                <a:r>
                  <a:rPr lang="en-US" dirty="0">
                    <a:solidFill>
                      <a:schemeClr val="tx1"/>
                    </a:solidFill>
                  </a:rPr>
                  <a:t>Surcharge* for some</a:t>
                </a:r>
              </a:p>
            </p:txBody>
          </p:sp>
        </p:grpSp>
        <p:grpSp>
          <p:nvGrpSpPr>
            <p:cNvPr id="40" name="Group 39">
              <a:extLst>
                <a:ext uri="{FF2B5EF4-FFF2-40B4-BE49-F238E27FC236}">
                  <a16:creationId xmlns:a16="http://schemas.microsoft.com/office/drawing/2014/main" id="{6EFF241B-5C60-492E-AF89-4286222374B5}"/>
                </a:ext>
              </a:extLst>
            </p:cNvPr>
            <p:cNvGrpSpPr/>
            <p:nvPr/>
          </p:nvGrpSpPr>
          <p:grpSpPr>
            <a:xfrm>
              <a:off x="843368" y="2570235"/>
              <a:ext cx="2750331" cy="798949"/>
              <a:chOff x="1559442" y="1767966"/>
              <a:chExt cx="2750331" cy="798949"/>
            </a:xfrm>
          </p:grpSpPr>
          <p:sp>
            <p:nvSpPr>
              <p:cNvPr id="44" name="Rectangle: Rounded Corners 43">
                <a:extLst>
                  <a:ext uri="{FF2B5EF4-FFF2-40B4-BE49-F238E27FC236}">
                    <a16:creationId xmlns:a16="http://schemas.microsoft.com/office/drawing/2014/main" id="{A34E78B4-36F5-4457-8A60-96E0B026FBCC}"/>
                  </a:ext>
                </a:extLst>
              </p:cNvPr>
              <p:cNvSpPr/>
              <p:nvPr/>
            </p:nvSpPr>
            <p:spPr>
              <a:xfrm>
                <a:off x="1559442" y="1767966"/>
                <a:ext cx="2750331" cy="798949"/>
              </a:xfrm>
              <a:prstGeom prst="roundRect">
                <a:avLst/>
              </a:prstGeom>
              <a:solidFill>
                <a:schemeClr val="accent4">
                  <a:lumMod val="40000"/>
                  <a:lumOff val="60000"/>
                </a:schemeClr>
              </a:solidFill>
              <a:ln>
                <a:noFill/>
              </a:ln>
            </p:spPr>
            <p:style>
              <a:lnRef idx="2">
                <a:scrgbClr r="0" g="0" b="0"/>
              </a:lnRef>
              <a:fillRef idx="1">
                <a:scrgbClr r="0" g="0" b="0"/>
              </a:fillRef>
              <a:effectRef idx="0">
                <a:schemeClr val="accent2">
                  <a:hueOff val="-538790"/>
                  <a:satOff val="-18589"/>
                  <a:lumOff val="14790"/>
                  <a:alphaOff val="0"/>
                </a:schemeClr>
              </a:effectRef>
              <a:fontRef idx="minor">
                <a:schemeClr val="lt1"/>
              </a:fontRef>
            </p:style>
          </p:sp>
          <p:sp>
            <p:nvSpPr>
              <p:cNvPr id="45" name="Rectangle: Rounded Corners 8">
                <a:extLst>
                  <a:ext uri="{FF2B5EF4-FFF2-40B4-BE49-F238E27FC236}">
                    <a16:creationId xmlns:a16="http://schemas.microsoft.com/office/drawing/2014/main" id="{D8772E8C-9997-42E2-A84B-E9E72CDF9A2B}"/>
                  </a:ext>
                </a:extLst>
              </p:cNvPr>
              <p:cNvSpPr txBox="1"/>
              <p:nvPr/>
            </p:nvSpPr>
            <p:spPr>
              <a:xfrm>
                <a:off x="1598443" y="1806967"/>
                <a:ext cx="2672329" cy="720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$12.18 - $191.40</a:t>
                </a:r>
              </a:p>
              <a:p>
                <a:pPr marL="285750" lvl="0" indent="-285750">
                  <a:buFont typeface="Arial" panose="020B0604020202020204" pitchFamily="34" charset="0"/>
                  <a:buChar char="•"/>
                </a:pPr>
                <a:r>
                  <a:rPr lang="en-US" dirty="0">
                    <a:solidFill>
                      <a:schemeClr val="tx1"/>
                    </a:solidFill>
                  </a:rPr>
                  <a:t>Surcharge* for some</a:t>
                </a:r>
              </a:p>
            </p:txBody>
          </p:sp>
        </p:grpSp>
        <p:grpSp>
          <p:nvGrpSpPr>
            <p:cNvPr id="41" name="Group 40">
              <a:extLst>
                <a:ext uri="{FF2B5EF4-FFF2-40B4-BE49-F238E27FC236}">
                  <a16:creationId xmlns:a16="http://schemas.microsoft.com/office/drawing/2014/main" id="{AA6AC4B3-20E7-4B20-BBA6-257DFD1F15C5}"/>
                </a:ext>
              </a:extLst>
            </p:cNvPr>
            <p:cNvGrpSpPr/>
            <p:nvPr/>
          </p:nvGrpSpPr>
          <p:grpSpPr>
            <a:xfrm>
              <a:off x="843368" y="1931537"/>
              <a:ext cx="2750331" cy="610883"/>
              <a:chOff x="1559442" y="1129268"/>
              <a:chExt cx="2750331" cy="610883"/>
            </a:xfrm>
          </p:grpSpPr>
          <p:sp>
            <p:nvSpPr>
              <p:cNvPr id="42" name="Rectangle: Rounded Corners 41">
                <a:extLst>
                  <a:ext uri="{FF2B5EF4-FFF2-40B4-BE49-F238E27FC236}">
                    <a16:creationId xmlns:a16="http://schemas.microsoft.com/office/drawing/2014/main" id="{7CF93C50-E264-4372-8558-37751ECDE286}"/>
                  </a:ext>
                </a:extLst>
              </p:cNvPr>
              <p:cNvSpPr/>
              <p:nvPr/>
            </p:nvSpPr>
            <p:spPr>
              <a:xfrm>
                <a:off x="1559442" y="1129268"/>
                <a:ext cx="2750331" cy="610883"/>
              </a:xfrm>
              <a:prstGeom prst="roundRect">
                <a:avLst/>
              </a:prstGeom>
              <a:solidFill>
                <a:schemeClr val="accent4">
                  <a:lumMod val="20000"/>
                  <a:lumOff val="80000"/>
                </a:schemeClr>
              </a:solidFill>
              <a:ln>
                <a:noFill/>
              </a:ln>
            </p:spPr>
            <p:style>
              <a:lnRef idx="2">
                <a:scrgbClr r="0" g="0" b="0"/>
              </a:lnRef>
              <a:fillRef idx="1">
                <a:scrgbClr r="0" g="0" b="0"/>
              </a:fillRef>
              <a:effectRef idx="0">
                <a:schemeClr val="accent2">
                  <a:hueOff val="-628588"/>
                  <a:satOff val="-21687"/>
                  <a:lumOff val="17255"/>
                  <a:alphaOff val="0"/>
                </a:schemeClr>
              </a:effectRef>
              <a:fontRef idx="minor">
                <a:schemeClr val="lt1"/>
              </a:fontRef>
            </p:style>
          </p:sp>
          <p:sp>
            <p:nvSpPr>
              <p:cNvPr id="43" name="Rectangle: Rounded Corners 10">
                <a:extLst>
                  <a:ext uri="{FF2B5EF4-FFF2-40B4-BE49-F238E27FC236}">
                    <a16:creationId xmlns:a16="http://schemas.microsoft.com/office/drawing/2014/main" id="{FD4BD3F1-938A-4B9D-B13F-36C49BFB87F1}"/>
                  </a:ext>
                </a:extLst>
              </p:cNvPr>
              <p:cNvSpPr txBox="1"/>
              <p:nvPr/>
            </p:nvSpPr>
            <p:spPr>
              <a:xfrm>
                <a:off x="1589263" y="115908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285750" lvl="0" indent="-285750">
                  <a:buFont typeface="Arial" panose="020B0604020202020204" pitchFamily="34" charset="0"/>
                  <a:buChar char="•"/>
                </a:pPr>
                <a:r>
                  <a:rPr lang="en-US" dirty="0">
                    <a:solidFill>
                      <a:schemeClr val="tx1"/>
                    </a:solidFill>
                  </a:rPr>
                  <a:t>$50 - $300</a:t>
                </a:r>
              </a:p>
            </p:txBody>
          </p:sp>
        </p:grpSp>
        <p:grpSp>
          <p:nvGrpSpPr>
            <p:cNvPr id="50" name="Group 49">
              <a:extLst>
                <a:ext uri="{FF2B5EF4-FFF2-40B4-BE49-F238E27FC236}">
                  <a16:creationId xmlns:a16="http://schemas.microsoft.com/office/drawing/2014/main" id="{EFC384F8-B9B3-4295-8B59-C7F3972D1AD5}"/>
                </a:ext>
              </a:extLst>
            </p:cNvPr>
            <p:cNvGrpSpPr/>
            <p:nvPr/>
          </p:nvGrpSpPr>
          <p:grpSpPr>
            <a:xfrm>
              <a:off x="-211741" y="4100239"/>
              <a:ext cx="990247" cy="765039"/>
              <a:chOff x="1559442" y="3288931"/>
              <a:chExt cx="2750331" cy="765039"/>
            </a:xfrm>
          </p:grpSpPr>
          <p:sp>
            <p:nvSpPr>
              <p:cNvPr id="51" name="Rectangle: Rounded Corners 50">
                <a:extLst>
                  <a:ext uri="{FF2B5EF4-FFF2-40B4-BE49-F238E27FC236}">
                    <a16:creationId xmlns:a16="http://schemas.microsoft.com/office/drawing/2014/main" id="{3E71161C-EFC1-47D1-9FF7-B91219C30BCC}"/>
                  </a:ext>
                </a:extLst>
              </p:cNvPr>
              <p:cNvSpPr/>
              <p:nvPr/>
            </p:nvSpPr>
            <p:spPr>
              <a:xfrm>
                <a:off x="1559442" y="3288931"/>
                <a:ext cx="2750331" cy="765039"/>
              </a:xfrm>
              <a:prstGeom prst="roundRect">
                <a:avLst/>
              </a:prstGeom>
              <a:solidFill>
                <a:schemeClr val="accent4">
                  <a:lumMod val="75000"/>
                </a:schemeClr>
              </a:solidFill>
              <a:ln>
                <a:noFill/>
              </a:ln>
            </p:spPr>
            <p:style>
              <a:lnRef idx="2">
                <a:scrgbClr r="0" g="0" b="0"/>
              </a:lnRef>
              <a:fillRef idx="1">
                <a:scrgbClr r="0" g="0" b="0"/>
              </a:fillRef>
              <a:effectRef idx="0">
                <a:schemeClr val="accent2">
                  <a:hueOff val="-359193"/>
                  <a:satOff val="-12393"/>
                  <a:lumOff val="9860"/>
                  <a:alphaOff val="0"/>
                </a:schemeClr>
              </a:effectRef>
              <a:fontRef idx="minor">
                <a:schemeClr val="lt1"/>
              </a:fontRef>
            </p:style>
          </p:sp>
          <p:sp>
            <p:nvSpPr>
              <p:cNvPr id="52" name="Rectangle: Rounded Corners 4">
                <a:extLst>
                  <a:ext uri="{FF2B5EF4-FFF2-40B4-BE49-F238E27FC236}">
                    <a16:creationId xmlns:a16="http://schemas.microsoft.com/office/drawing/2014/main" id="{AAE86E65-3808-4A50-9AED-55D6990172BE}"/>
                  </a:ext>
                </a:extLst>
              </p:cNvPr>
              <p:cNvSpPr txBox="1"/>
              <p:nvPr/>
            </p:nvSpPr>
            <p:spPr>
              <a:xfrm>
                <a:off x="1596788" y="3326277"/>
                <a:ext cx="2675639" cy="690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A</a:t>
                </a:r>
              </a:p>
            </p:txBody>
          </p:sp>
        </p:grpSp>
        <p:grpSp>
          <p:nvGrpSpPr>
            <p:cNvPr id="53" name="Group 52">
              <a:extLst>
                <a:ext uri="{FF2B5EF4-FFF2-40B4-BE49-F238E27FC236}">
                  <a16:creationId xmlns:a16="http://schemas.microsoft.com/office/drawing/2014/main" id="{5BAF046F-CD8F-4312-AA0A-5B30A75EB0E0}"/>
                </a:ext>
              </a:extLst>
            </p:cNvPr>
            <p:cNvGrpSpPr/>
            <p:nvPr/>
          </p:nvGrpSpPr>
          <p:grpSpPr>
            <a:xfrm>
              <a:off x="-211741" y="3425312"/>
              <a:ext cx="990247" cy="610883"/>
              <a:chOff x="1559442" y="2614004"/>
              <a:chExt cx="2750331" cy="610883"/>
            </a:xfrm>
          </p:grpSpPr>
          <p:sp>
            <p:nvSpPr>
              <p:cNvPr id="54" name="Rectangle: Rounded Corners 53">
                <a:extLst>
                  <a:ext uri="{FF2B5EF4-FFF2-40B4-BE49-F238E27FC236}">
                    <a16:creationId xmlns:a16="http://schemas.microsoft.com/office/drawing/2014/main" id="{F06C6168-3219-4525-A7A1-0C4125D5BC4D}"/>
                  </a:ext>
                </a:extLst>
              </p:cNvPr>
              <p:cNvSpPr/>
              <p:nvPr/>
            </p:nvSpPr>
            <p:spPr>
              <a:xfrm>
                <a:off x="1559442" y="2614004"/>
                <a:ext cx="2750331" cy="610883"/>
              </a:xfrm>
              <a:prstGeom prst="roundRect">
                <a:avLst/>
              </a:prstGeom>
              <a:solidFill>
                <a:schemeClr val="accent4">
                  <a:lumMod val="60000"/>
                  <a:lumOff val="40000"/>
                </a:schemeClr>
              </a:solidFill>
              <a:ln>
                <a:noFill/>
              </a:ln>
            </p:spPr>
            <p:style>
              <a:lnRef idx="2">
                <a:scrgbClr r="0" g="0" b="0"/>
              </a:lnRef>
              <a:fillRef idx="1">
                <a:scrgbClr r="0" g="0" b="0"/>
              </a:fillRef>
              <a:effectRef idx="0">
                <a:schemeClr val="accent2">
                  <a:hueOff val="-448992"/>
                  <a:satOff val="-15491"/>
                  <a:lumOff val="12325"/>
                  <a:alphaOff val="0"/>
                </a:schemeClr>
              </a:effectRef>
              <a:fontRef idx="minor">
                <a:schemeClr val="lt1"/>
              </a:fontRef>
            </p:style>
          </p:sp>
          <p:sp>
            <p:nvSpPr>
              <p:cNvPr id="55" name="Rectangle: Rounded Corners 6">
                <a:extLst>
                  <a:ext uri="{FF2B5EF4-FFF2-40B4-BE49-F238E27FC236}">
                    <a16:creationId xmlns:a16="http://schemas.microsoft.com/office/drawing/2014/main" id="{E395EA16-03E4-48F0-A0FD-FDF2B48708B6}"/>
                  </a:ext>
                </a:extLst>
              </p:cNvPr>
              <p:cNvSpPr txBox="1"/>
              <p:nvPr/>
            </p:nvSpPr>
            <p:spPr>
              <a:xfrm>
                <a:off x="1589263" y="2643825"/>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B</a:t>
                </a:r>
              </a:p>
            </p:txBody>
          </p:sp>
        </p:grpSp>
        <p:grpSp>
          <p:nvGrpSpPr>
            <p:cNvPr id="56" name="Group 55">
              <a:extLst>
                <a:ext uri="{FF2B5EF4-FFF2-40B4-BE49-F238E27FC236}">
                  <a16:creationId xmlns:a16="http://schemas.microsoft.com/office/drawing/2014/main" id="{761D956A-A3F5-4CC3-8EB2-1C95024D54C7}"/>
                </a:ext>
              </a:extLst>
            </p:cNvPr>
            <p:cNvGrpSpPr/>
            <p:nvPr/>
          </p:nvGrpSpPr>
          <p:grpSpPr>
            <a:xfrm>
              <a:off x="-211741" y="2579274"/>
              <a:ext cx="990247" cy="798949"/>
              <a:chOff x="1559442" y="1767966"/>
              <a:chExt cx="2750331" cy="798949"/>
            </a:xfrm>
          </p:grpSpPr>
          <p:sp>
            <p:nvSpPr>
              <p:cNvPr id="57" name="Rectangle: Rounded Corners 56">
                <a:extLst>
                  <a:ext uri="{FF2B5EF4-FFF2-40B4-BE49-F238E27FC236}">
                    <a16:creationId xmlns:a16="http://schemas.microsoft.com/office/drawing/2014/main" id="{025F7289-A6DA-4E66-85AF-D5CE1925FD8F}"/>
                  </a:ext>
                </a:extLst>
              </p:cNvPr>
              <p:cNvSpPr/>
              <p:nvPr/>
            </p:nvSpPr>
            <p:spPr>
              <a:xfrm>
                <a:off x="1559442" y="1767966"/>
                <a:ext cx="2750331" cy="798949"/>
              </a:xfrm>
              <a:prstGeom prst="roundRect">
                <a:avLst/>
              </a:prstGeom>
              <a:solidFill>
                <a:schemeClr val="accent4">
                  <a:lumMod val="40000"/>
                  <a:lumOff val="60000"/>
                </a:schemeClr>
              </a:solidFill>
              <a:ln>
                <a:noFill/>
              </a:ln>
            </p:spPr>
            <p:style>
              <a:lnRef idx="2">
                <a:scrgbClr r="0" g="0" b="0"/>
              </a:lnRef>
              <a:fillRef idx="1">
                <a:scrgbClr r="0" g="0" b="0"/>
              </a:fillRef>
              <a:effectRef idx="0">
                <a:schemeClr val="accent2">
                  <a:hueOff val="-538790"/>
                  <a:satOff val="-18589"/>
                  <a:lumOff val="14790"/>
                  <a:alphaOff val="0"/>
                </a:schemeClr>
              </a:effectRef>
              <a:fontRef idx="minor">
                <a:schemeClr val="lt1"/>
              </a:fontRef>
            </p:style>
          </p:sp>
          <p:sp>
            <p:nvSpPr>
              <p:cNvPr id="58" name="Rectangle: Rounded Corners 8">
                <a:extLst>
                  <a:ext uri="{FF2B5EF4-FFF2-40B4-BE49-F238E27FC236}">
                    <a16:creationId xmlns:a16="http://schemas.microsoft.com/office/drawing/2014/main" id="{01E49CE6-00D0-4AA0-92DE-65CA10E9F387}"/>
                  </a:ext>
                </a:extLst>
              </p:cNvPr>
              <p:cNvSpPr txBox="1"/>
              <p:nvPr/>
            </p:nvSpPr>
            <p:spPr>
              <a:xfrm>
                <a:off x="1598443" y="1806967"/>
                <a:ext cx="2672329" cy="720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Part D</a:t>
                </a:r>
              </a:p>
            </p:txBody>
          </p:sp>
        </p:grpSp>
        <p:grpSp>
          <p:nvGrpSpPr>
            <p:cNvPr id="59" name="Group 58">
              <a:extLst>
                <a:ext uri="{FF2B5EF4-FFF2-40B4-BE49-F238E27FC236}">
                  <a16:creationId xmlns:a16="http://schemas.microsoft.com/office/drawing/2014/main" id="{091FB7A1-F131-46EC-9E6A-C23A03667342}"/>
                </a:ext>
              </a:extLst>
            </p:cNvPr>
            <p:cNvGrpSpPr/>
            <p:nvPr/>
          </p:nvGrpSpPr>
          <p:grpSpPr>
            <a:xfrm>
              <a:off x="-211741" y="1940576"/>
              <a:ext cx="990247" cy="610883"/>
              <a:chOff x="1559442" y="1129268"/>
              <a:chExt cx="2750331" cy="610883"/>
            </a:xfrm>
          </p:grpSpPr>
          <p:sp>
            <p:nvSpPr>
              <p:cNvPr id="60" name="Rectangle: Rounded Corners 59">
                <a:extLst>
                  <a:ext uri="{FF2B5EF4-FFF2-40B4-BE49-F238E27FC236}">
                    <a16:creationId xmlns:a16="http://schemas.microsoft.com/office/drawing/2014/main" id="{CA865252-3523-45F5-B767-C3868A204194}"/>
                  </a:ext>
                </a:extLst>
              </p:cNvPr>
              <p:cNvSpPr/>
              <p:nvPr/>
            </p:nvSpPr>
            <p:spPr>
              <a:xfrm>
                <a:off x="1559442" y="1129268"/>
                <a:ext cx="2750331" cy="610883"/>
              </a:xfrm>
              <a:prstGeom prst="roundRect">
                <a:avLst/>
              </a:prstGeom>
              <a:solidFill>
                <a:schemeClr val="accent4">
                  <a:lumMod val="20000"/>
                  <a:lumOff val="80000"/>
                </a:schemeClr>
              </a:solidFill>
              <a:ln>
                <a:noFill/>
              </a:ln>
            </p:spPr>
            <p:style>
              <a:lnRef idx="2">
                <a:scrgbClr r="0" g="0" b="0"/>
              </a:lnRef>
              <a:fillRef idx="1">
                <a:scrgbClr r="0" g="0" b="0"/>
              </a:fillRef>
              <a:effectRef idx="0">
                <a:schemeClr val="accent2">
                  <a:hueOff val="-628588"/>
                  <a:satOff val="-21687"/>
                  <a:lumOff val="17255"/>
                  <a:alphaOff val="0"/>
                </a:schemeClr>
              </a:effectRef>
              <a:fontRef idx="minor">
                <a:schemeClr val="lt1"/>
              </a:fontRef>
            </p:style>
          </p:sp>
          <p:sp>
            <p:nvSpPr>
              <p:cNvPr id="61" name="Rectangle: Rounded Corners 10">
                <a:extLst>
                  <a:ext uri="{FF2B5EF4-FFF2-40B4-BE49-F238E27FC236}">
                    <a16:creationId xmlns:a16="http://schemas.microsoft.com/office/drawing/2014/main" id="{F64D4B3D-B41C-4269-8156-23A1D3705091}"/>
                  </a:ext>
                </a:extLst>
              </p:cNvPr>
              <p:cNvSpPr txBox="1"/>
              <p:nvPr/>
            </p:nvSpPr>
            <p:spPr>
              <a:xfrm>
                <a:off x="1589263" y="1159089"/>
                <a:ext cx="2690689" cy="551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r>
                  <a:rPr lang="en-US" dirty="0">
                    <a:solidFill>
                      <a:schemeClr val="tx1"/>
                    </a:solidFill>
                  </a:rPr>
                  <a:t>Medigap</a:t>
                </a:r>
              </a:p>
            </p:txBody>
          </p:sp>
        </p:grpSp>
      </p:grpSp>
    </p:spTree>
    <p:extLst>
      <p:ext uri="{BB962C8B-B14F-4D97-AF65-F5344CB8AC3E}">
        <p14:creationId xmlns:p14="http://schemas.microsoft.com/office/powerpoint/2010/main" val="39792427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5312" y="2465635"/>
            <a:ext cx="7634288" cy="2525534"/>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lumMod val="95000"/>
                    <a:lumOff val="5000"/>
                  </a:schemeClr>
                </a:solidFill>
              </a:rPr>
              <a:t> </a:t>
            </a:r>
          </a:p>
        </p:txBody>
      </p:sp>
      <p:cxnSp>
        <p:nvCxnSpPr>
          <p:cNvPr id="13" name="Straight Connector 12"/>
          <p:cNvCxnSpPr/>
          <p:nvPr/>
        </p:nvCxnSpPr>
        <p:spPr>
          <a:xfrm>
            <a:off x="595311" y="3936313"/>
            <a:ext cx="7662423" cy="493"/>
          </a:xfrm>
          <a:prstGeom prst="line">
            <a:avLst/>
          </a:prstGeom>
          <a:ln w="19050">
            <a:solidFill>
              <a:srgbClr val="B0D23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36192" y="1329203"/>
            <a:ext cx="6447872" cy="907371"/>
          </a:xfrm>
        </p:spPr>
        <p:txBody>
          <a:bodyPr>
            <a:normAutofit/>
          </a:bodyPr>
          <a:lstStyle/>
          <a:p>
            <a:pPr marL="0" indent="0">
              <a:buNone/>
              <a:tabLst>
                <a:tab pos="627063" algn="l"/>
              </a:tabLst>
            </a:pPr>
            <a:r>
              <a:rPr lang="en-US" sz="2400" dirty="0"/>
              <a:t>It’s not important to reevaluate your Medicare choices annually during open enrollment.</a:t>
            </a:r>
          </a:p>
        </p:txBody>
      </p:sp>
      <p:sp>
        <p:nvSpPr>
          <p:cNvPr id="9219" name="Title 1"/>
          <p:cNvSpPr>
            <a:spLocks noGrp="1"/>
          </p:cNvSpPr>
          <p:nvPr>
            <p:ph type="title"/>
          </p:nvPr>
        </p:nvSpPr>
        <p:spPr/>
        <p:txBody>
          <a:bodyPr/>
          <a:lstStyle/>
          <a:p>
            <a:r>
              <a:rPr lang="en-US" dirty="0"/>
              <a:t>Pop Quiz</a:t>
            </a:r>
          </a:p>
        </p:txBody>
      </p:sp>
      <p:sp>
        <p:nvSpPr>
          <p:cNvPr id="10" name="Content Placeholder 2"/>
          <p:cNvSpPr txBox="1">
            <a:spLocks/>
          </p:cNvSpPr>
          <p:nvPr/>
        </p:nvSpPr>
        <p:spPr>
          <a:xfrm>
            <a:off x="902042" y="2619181"/>
            <a:ext cx="7082021" cy="2371988"/>
          </a:xfrm>
          <a:prstGeom prst="rect">
            <a:avLst/>
          </a:prstGeom>
        </p:spPr>
        <p:txBody>
          <a:bodyPr vert="horz" lIns="54864" tIns="91440" rtlCol="0">
            <a:normAutofit lnSpcReduction="10000"/>
          </a:bodyPr>
          <a:lstStyle/>
          <a:p>
            <a:pPr marL="347663" marR="0" lvl="0" indent="-347663" defTabSz="914400" rtl="0" eaLnBrk="1" fontAlgn="auto" latinLnBrk="0" hangingPunct="1">
              <a:lnSpc>
                <a:spcPct val="90000"/>
              </a:lnSpc>
              <a:spcBef>
                <a:spcPts val="600"/>
              </a:spcBef>
              <a:spcAft>
                <a:spcPts val="0"/>
              </a:spcAft>
              <a:buClr>
                <a:srgbClr val="505A78"/>
              </a:buClr>
              <a:buSzPct val="80000"/>
              <a:buFont typeface="Arial" pitchFamily="34" charset="0"/>
              <a:buNone/>
              <a:tabLst>
                <a:tab pos="457200" algn="l"/>
              </a:tabLst>
              <a:defRPr/>
            </a:pPr>
            <a:r>
              <a:rPr kumimoji="0" lang="en-US" sz="2400" i="0" u="none" strike="noStrike" kern="1200" cap="none" spc="0" normalizeH="0" baseline="0" noProof="0" dirty="0">
                <a:ln>
                  <a:noFill/>
                </a:ln>
                <a:effectLst/>
                <a:uLnTx/>
                <a:uFillTx/>
                <a:latin typeface="+mn-lt"/>
                <a:ea typeface="+mn-ea"/>
                <a:cs typeface="+mn-cs"/>
              </a:rPr>
              <a:t>A:	</a:t>
            </a:r>
            <a:r>
              <a:rPr kumimoji="0" lang="en-US" sz="2400" b="0" i="0" u="none" strike="noStrike" kern="1200" cap="none" spc="0" normalizeH="0" baseline="0" noProof="0" dirty="0">
                <a:ln>
                  <a:noFill/>
                </a:ln>
                <a:effectLst/>
                <a:uLnTx/>
                <a:uFillTx/>
                <a:latin typeface="+mn-lt"/>
                <a:ea typeface="+mn-ea"/>
                <a:cs typeface="+mn-cs"/>
              </a:rPr>
              <a:t>True</a:t>
            </a:r>
            <a:r>
              <a:rPr lang="en-US" sz="2400" dirty="0"/>
              <a:t>. T</a:t>
            </a:r>
            <a:r>
              <a:rPr kumimoji="0" lang="en-US" sz="2400" b="0" i="0" u="none" strike="noStrike" kern="1200" cap="none" spc="0" normalizeH="0" noProof="0" dirty="0" err="1">
                <a:ln>
                  <a:noFill/>
                </a:ln>
                <a:effectLst/>
                <a:uLnTx/>
                <a:uFillTx/>
                <a:latin typeface="+mn-lt"/>
                <a:ea typeface="+mn-ea"/>
                <a:cs typeface="+mn-cs"/>
              </a:rPr>
              <a:t>hinking</a:t>
            </a:r>
            <a:r>
              <a:rPr kumimoji="0" lang="en-US" sz="2400" b="0" i="0" u="none" strike="noStrike" kern="1200" cap="none" spc="0" normalizeH="0" noProof="0" dirty="0">
                <a:ln>
                  <a:noFill/>
                </a:ln>
                <a:effectLst/>
                <a:uLnTx/>
                <a:uFillTx/>
                <a:latin typeface="+mn-lt"/>
                <a:ea typeface="+mn-ea"/>
                <a:cs typeface="+mn-cs"/>
              </a:rPr>
              <a:t> about all of this </a:t>
            </a:r>
            <a:r>
              <a:rPr lang="en-US" sz="2400" dirty="0"/>
              <a:t>once in a lifetime is enough. This stuff gives me a headache.</a:t>
            </a:r>
            <a:endParaRPr kumimoji="0" lang="en-US" sz="2400" b="0" i="0" u="none" strike="noStrike" kern="1200" cap="none" spc="0" normalizeH="0" baseline="0" noProof="0" dirty="0">
              <a:ln>
                <a:noFill/>
              </a:ln>
              <a:effectLst/>
              <a:uLnTx/>
              <a:uFillTx/>
              <a:latin typeface="+mn-lt"/>
              <a:ea typeface="+mn-ea"/>
              <a:cs typeface="+mn-cs"/>
            </a:endParaRPr>
          </a:p>
          <a:p>
            <a:pPr marL="347663" lvl="0" indent="-347663">
              <a:lnSpc>
                <a:spcPct val="90000"/>
              </a:lnSpc>
              <a:spcBef>
                <a:spcPts val="600"/>
              </a:spcBef>
              <a:buClr>
                <a:srgbClr val="505A78"/>
              </a:buClr>
              <a:buSzPct val="80000"/>
              <a:tabLst>
                <a:tab pos="457200" algn="l"/>
              </a:tabLst>
              <a:defRPr/>
            </a:pPr>
            <a:r>
              <a:rPr kumimoji="0" lang="en-US" sz="2400" i="0" u="none" strike="noStrike" kern="1200" cap="none" spc="0" normalizeH="0" baseline="0" noProof="0" dirty="0">
                <a:ln>
                  <a:noFill/>
                </a:ln>
                <a:effectLst/>
                <a:uLnTx/>
                <a:uFillTx/>
                <a:latin typeface="+mn-lt"/>
                <a:ea typeface="+mn-ea"/>
                <a:cs typeface="+mn-cs"/>
              </a:rPr>
              <a:t>B:	</a:t>
            </a:r>
            <a:r>
              <a:rPr kumimoji="0" lang="en-US" sz="2400" b="0" i="0" u="none" strike="noStrike" kern="1200" cap="none" spc="0" normalizeH="0" baseline="0" noProof="0" dirty="0">
                <a:ln>
                  <a:noFill/>
                </a:ln>
                <a:effectLst/>
                <a:uLnTx/>
                <a:uFillTx/>
                <a:latin typeface="+mn-lt"/>
                <a:ea typeface="+mn-ea"/>
                <a:cs typeface="+mn-cs"/>
              </a:rPr>
              <a:t>False. Medicare</a:t>
            </a:r>
            <a:r>
              <a:rPr kumimoji="0" lang="en-US" sz="2400" b="0" i="0" u="none" strike="noStrike" kern="1200" cap="none" spc="0" normalizeH="0" noProof="0" dirty="0">
                <a:ln>
                  <a:noFill/>
                </a:ln>
                <a:effectLst/>
                <a:uLnTx/>
                <a:uFillTx/>
                <a:latin typeface="+mn-lt"/>
                <a:ea typeface="+mn-ea"/>
                <a:cs typeface="+mn-cs"/>
              </a:rPr>
              <a:t> Advantage and Part D plans change annually, </a:t>
            </a:r>
            <a:r>
              <a:rPr lang="en-US" sz="2400" noProof="0" dirty="0"/>
              <a:t>both </a:t>
            </a:r>
            <a:r>
              <a:rPr lang="en-US" sz="2400" dirty="0"/>
              <a:t>from </a:t>
            </a:r>
            <a:r>
              <a:rPr kumimoji="0" lang="en-US" sz="2400" b="0" i="0" u="none" strike="noStrike" kern="1200" cap="none" spc="0" normalizeH="0" noProof="0" dirty="0">
                <a:ln>
                  <a:noFill/>
                </a:ln>
                <a:effectLst/>
                <a:uLnTx/>
                <a:uFillTx/>
                <a:latin typeface="+mn-lt"/>
                <a:ea typeface="+mn-ea"/>
                <a:cs typeface="+mn-cs"/>
              </a:rPr>
              <a:t>a cost and a coverage perspective, so it’s important to review your current coverage as well as any new coverage that </a:t>
            </a:r>
            <a:r>
              <a:rPr lang="en-US" sz="2400" noProof="0" dirty="0"/>
              <a:t>may</a:t>
            </a:r>
            <a:r>
              <a:rPr kumimoji="0" lang="en-US" sz="2400" b="0" i="0" u="none" strike="noStrike" kern="1200" cap="none" spc="0" normalizeH="0" noProof="0" dirty="0">
                <a:ln>
                  <a:noFill/>
                </a:ln>
                <a:effectLst/>
                <a:uLnTx/>
                <a:uFillTx/>
                <a:latin typeface="+mn-lt"/>
                <a:ea typeface="+mn-ea"/>
                <a:cs typeface="+mn-cs"/>
              </a:rPr>
              <a:t> become available. </a:t>
            </a:r>
            <a:endParaRPr lang="en-US" sz="2400" dirty="0"/>
          </a:p>
        </p:txBody>
      </p:sp>
      <p:sp>
        <p:nvSpPr>
          <p:cNvPr id="7" name="TextBox 6">
            <a:extLst>
              <a:ext uri="{FF2B5EF4-FFF2-40B4-BE49-F238E27FC236}">
                <a16:creationId xmlns:a16="http://schemas.microsoft.com/office/drawing/2014/main" id="{38DE75C8-C212-46CE-BB07-F8B70723BB84}"/>
              </a:ext>
            </a:extLst>
          </p:cNvPr>
          <p:cNvSpPr txBox="1"/>
          <p:nvPr/>
        </p:nvSpPr>
        <p:spPr>
          <a:xfrm>
            <a:off x="595311" y="1031945"/>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4154933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iterate type="lt">
                                    <p:tmPct val="0"/>
                                  </p:iterate>
                                  <p:childTnLst>
                                    <p:animClr clrSpc="rgb" dir="cw">
                                      <p:cBhvr override="childStyle">
                                        <p:cTn id="16" dur="500" fill="hold"/>
                                        <p:tgtEl>
                                          <p:spTgt spid="10">
                                            <p:txEl>
                                              <p:pRg st="1" end="1"/>
                                            </p:txEl>
                                          </p:spTgt>
                                        </p:tgtEl>
                                        <p:attrNameLst>
                                          <p:attrName>style.color</p:attrName>
                                        </p:attrNameLst>
                                      </p:cBhvr>
                                      <p:to>
                                        <a:schemeClr val="tx1"/>
                                      </p:to>
                                    </p:animClr>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a:xfrm>
            <a:off x="663080" y="11685"/>
            <a:ext cx="6223819" cy="971550"/>
          </a:xfrm>
        </p:spPr>
        <p:txBody>
          <a:bodyPr>
            <a:normAutofit/>
          </a:bodyPr>
          <a:lstStyle/>
          <a:p>
            <a:pPr eaLnBrk="1" hangingPunct="1"/>
            <a:r>
              <a:rPr lang="en-US" sz="2800" dirty="0"/>
              <a:t>Income-Related Monthly Adjustment Amount (IRMAA)</a:t>
            </a:r>
          </a:p>
        </p:txBody>
      </p:sp>
      <p:graphicFrame>
        <p:nvGraphicFramePr>
          <p:cNvPr id="3" name="Diagram 2"/>
          <p:cNvGraphicFramePr/>
          <p:nvPr>
            <p:extLst>
              <p:ext uri="{D42A27DB-BD31-4B8C-83A1-F6EECF244321}">
                <p14:modId xmlns:p14="http://schemas.microsoft.com/office/powerpoint/2010/main" val="898704211"/>
              </p:ext>
            </p:extLst>
          </p:nvPr>
        </p:nvGraphicFramePr>
        <p:xfrm>
          <a:off x="362182" y="1071748"/>
          <a:ext cx="6318988" cy="417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89945199"/>
              </p:ext>
            </p:extLst>
          </p:nvPr>
        </p:nvGraphicFramePr>
        <p:xfrm>
          <a:off x="3754868" y="3081888"/>
          <a:ext cx="5461684" cy="3249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a:extLst>
              <a:ext uri="{FF2B5EF4-FFF2-40B4-BE49-F238E27FC236}">
                <a16:creationId xmlns:a16="http://schemas.microsoft.com/office/drawing/2014/main" id="{83F53B06-756B-4E24-B83A-4A6B3011375B}"/>
              </a:ext>
            </a:extLst>
          </p:cNvPr>
          <p:cNvGrpSpPr/>
          <p:nvPr/>
        </p:nvGrpSpPr>
        <p:grpSpPr>
          <a:xfrm>
            <a:off x="7129872" y="440350"/>
            <a:ext cx="1412513" cy="972589"/>
            <a:chOff x="1834542" y="999570"/>
            <a:chExt cx="1412513" cy="972589"/>
          </a:xfrm>
        </p:grpSpPr>
        <p:sp>
          <p:nvSpPr>
            <p:cNvPr id="8" name="Speech Bubble: Rectangle with Corners Rounded 7">
              <a:extLst>
                <a:ext uri="{FF2B5EF4-FFF2-40B4-BE49-F238E27FC236}">
                  <a16:creationId xmlns:a16="http://schemas.microsoft.com/office/drawing/2014/main" id="{1109ED33-35D9-40FC-ACBA-39B205BDEC45}"/>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3C22187-5FC9-440B-A8FE-0A61310AD2DC}"/>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spTree>
    <p:extLst>
      <p:ext uri="{BB962C8B-B14F-4D97-AF65-F5344CB8AC3E}">
        <p14:creationId xmlns:p14="http://schemas.microsoft.com/office/powerpoint/2010/main" val="64429056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IRMAA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01411776"/>
              </p:ext>
            </p:extLst>
          </p:nvPr>
        </p:nvGraphicFramePr>
        <p:xfrm>
          <a:off x="253315" y="1600102"/>
          <a:ext cx="8637370" cy="4743936"/>
        </p:xfrm>
        <a:graphic>
          <a:graphicData uri="http://schemas.openxmlformats.org/drawingml/2006/table">
            <a:tbl>
              <a:tblPr firstRow="1" bandRow="1">
                <a:tableStyleId>{5C22544A-7EE6-4342-B048-85BDC9FD1C3A}</a:tableStyleId>
              </a:tblPr>
              <a:tblGrid>
                <a:gridCol w="1233910">
                  <a:extLst>
                    <a:ext uri="{9D8B030D-6E8A-4147-A177-3AD203B41FA5}">
                      <a16:colId xmlns:a16="http://schemas.microsoft.com/office/drawing/2014/main" val="805521719"/>
                    </a:ext>
                  </a:extLst>
                </a:gridCol>
                <a:gridCol w="1233910">
                  <a:extLst>
                    <a:ext uri="{9D8B030D-6E8A-4147-A177-3AD203B41FA5}">
                      <a16:colId xmlns:a16="http://schemas.microsoft.com/office/drawing/2014/main" val="2949401887"/>
                    </a:ext>
                  </a:extLst>
                </a:gridCol>
                <a:gridCol w="1233910">
                  <a:extLst>
                    <a:ext uri="{9D8B030D-6E8A-4147-A177-3AD203B41FA5}">
                      <a16:colId xmlns:a16="http://schemas.microsoft.com/office/drawing/2014/main" val="1768270111"/>
                    </a:ext>
                  </a:extLst>
                </a:gridCol>
                <a:gridCol w="1233910">
                  <a:extLst>
                    <a:ext uri="{9D8B030D-6E8A-4147-A177-3AD203B41FA5}">
                      <a16:colId xmlns:a16="http://schemas.microsoft.com/office/drawing/2014/main" val="2077737083"/>
                    </a:ext>
                  </a:extLst>
                </a:gridCol>
                <a:gridCol w="1233910">
                  <a:extLst>
                    <a:ext uri="{9D8B030D-6E8A-4147-A177-3AD203B41FA5}">
                      <a16:colId xmlns:a16="http://schemas.microsoft.com/office/drawing/2014/main" val="3645158272"/>
                    </a:ext>
                  </a:extLst>
                </a:gridCol>
                <a:gridCol w="1233910">
                  <a:extLst>
                    <a:ext uri="{9D8B030D-6E8A-4147-A177-3AD203B41FA5}">
                      <a16:colId xmlns:a16="http://schemas.microsoft.com/office/drawing/2014/main" val="3997308435"/>
                    </a:ext>
                  </a:extLst>
                </a:gridCol>
                <a:gridCol w="1233910">
                  <a:extLst>
                    <a:ext uri="{9D8B030D-6E8A-4147-A177-3AD203B41FA5}">
                      <a16:colId xmlns:a16="http://schemas.microsoft.com/office/drawing/2014/main" val="1154783608"/>
                    </a:ext>
                  </a:extLst>
                </a:gridCol>
              </a:tblGrid>
              <a:tr h="871327">
                <a:tc>
                  <a:txBody>
                    <a:bodyPr/>
                    <a:lstStyle/>
                    <a:p>
                      <a:pPr algn="ctr"/>
                      <a:r>
                        <a:rPr lang="en-US" sz="1800" baseline="0" dirty="0"/>
                        <a:t>MAGI Single</a:t>
                      </a:r>
                      <a:endParaRPr lang="en-US" sz="1800" dirty="0"/>
                    </a:p>
                  </a:txBody>
                  <a:tcPr/>
                </a:tc>
                <a:tc>
                  <a:txBody>
                    <a:bodyPr/>
                    <a:lstStyle/>
                    <a:p>
                      <a:pPr algn="ctr"/>
                      <a:r>
                        <a:rPr lang="en-US" sz="1800" dirty="0"/>
                        <a:t>MAGI</a:t>
                      </a:r>
                    </a:p>
                    <a:p>
                      <a:pPr algn="ctr"/>
                      <a:r>
                        <a:rPr lang="en-US" sz="1800" dirty="0"/>
                        <a:t>Joint</a:t>
                      </a:r>
                    </a:p>
                  </a:txBody>
                  <a:tcPr/>
                </a:tc>
                <a:tc>
                  <a:txBody>
                    <a:bodyPr/>
                    <a:lstStyle/>
                    <a:p>
                      <a:pPr algn="ctr"/>
                      <a:r>
                        <a:rPr lang="en-US" sz="1800" dirty="0"/>
                        <a:t>Part B</a:t>
                      </a:r>
                      <a:r>
                        <a:rPr lang="en-US" sz="1800" baseline="0" dirty="0"/>
                        <a:t> Monthly Premium</a:t>
                      </a:r>
                      <a:endParaRPr lang="en-US" sz="1800" dirty="0"/>
                    </a:p>
                  </a:txBody>
                  <a:tcPr/>
                </a:tc>
                <a:tc>
                  <a:txBody>
                    <a:bodyPr/>
                    <a:lstStyle/>
                    <a:p>
                      <a:pPr algn="ctr"/>
                      <a:r>
                        <a:rPr lang="en-US" sz="1800" dirty="0"/>
                        <a:t>Part B</a:t>
                      </a:r>
                      <a:r>
                        <a:rPr lang="en-US" sz="1800" baseline="0" dirty="0"/>
                        <a:t> IRMAA</a:t>
                      </a:r>
                      <a:endParaRPr lang="en-US" sz="1800" dirty="0"/>
                    </a:p>
                  </a:txBody>
                  <a:tcPr/>
                </a:tc>
                <a:tc>
                  <a:txBody>
                    <a:bodyPr/>
                    <a:lstStyle/>
                    <a:p>
                      <a:pPr algn="ctr"/>
                      <a:r>
                        <a:rPr lang="en-US" sz="1800" dirty="0"/>
                        <a:t>Part</a:t>
                      </a:r>
                      <a:r>
                        <a:rPr lang="en-US" sz="1800" baseline="0" dirty="0"/>
                        <a:t> D Monthly Premium</a:t>
                      </a:r>
                      <a:endParaRPr lang="en-US" sz="1800" dirty="0"/>
                    </a:p>
                  </a:txBody>
                  <a:tcPr/>
                </a:tc>
                <a:tc>
                  <a:txBody>
                    <a:bodyPr/>
                    <a:lstStyle/>
                    <a:p>
                      <a:pPr algn="ctr"/>
                      <a:r>
                        <a:rPr lang="en-US" sz="1800" dirty="0"/>
                        <a:t>Part</a:t>
                      </a:r>
                      <a:r>
                        <a:rPr lang="en-US" sz="1800" baseline="0" dirty="0"/>
                        <a:t> D IRMAA</a:t>
                      </a:r>
                      <a:endParaRPr lang="en-US" sz="1800" dirty="0"/>
                    </a:p>
                  </a:txBody>
                  <a:tcPr/>
                </a:tc>
                <a:tc>
                  <a:txBody>
                    <a:bodyPr/>
                    <a:lstStyle/>
                    <a:p>
                      <a:pPr algn="ctr"/>
                      <a:r>
                        <a:rPr lang="en-US" sz="1800" dirty="0"/>
                        <a:t>Total Parts B &amp; D Premium</a:t>
                      </a:r>
                    </a:p>
                  </a:txBody>
                  <a:tcPr/>
                </a:tc>
                <a:extLst>
                  <a:ext uri="{0D108BD9-81ED-4DB2-BD59-A6C34878D82A}">
                    <a16:rowId xmlns:a16="http://schemas.microsoft.com/office/drawing/2014/main" val="2660489396"/>
                  </a:ext>
                </a:extLst>
              </a:tr>
              <a:tr h="629136">
                <a:tc>
                  <a:txBody>
                    <a:bodyPr/>
                    <a:lstStyle/>
                    <a:p>
                      <a:r>
                        <a:rPr lang="en-US" sz="1800" dirty="0"/>
                        <a:t>≤ $87,000</a:t>
                      </a:r>
                    </a:p>
                  </a:txBody>
                  <a:tcPr/>
                </a:tc>
                <a:tc>
                  <a:txBody>
                    <a:bodyPr/>
                    <a:lstStyle/>
                    <a:p>
                      <a:r>
                        <a:rPr lang="en-US" sz="1800" dirty="0"/>
                        <a:t>≤ $174,000</a:t>
                      </a:r>
                    </a:p>
                  </a:txBody>
                  <a:tcPr/>
                </a:tc>
                <a:tc>
                  <a:txBody>
                    <a:bodyPr/>
                    <a:lstStyle/>
                    <a:p>
                      <a:r>
                        <a:rPr lang="en-US" sz="1800" dirty="0"/>
                        <a:t>$144.60</a:t>
                      </a:r>
                    </a:p>
                  </a:txBody>
                  <a:tcPr/>
                </a:tc>
                <a:tc>
                  <a:txBody>
                    <a:bodyPr/>
                    <a:lstStyle/>
                    <a:p>
                      <a:r>
                        <a:rPr lang="en-US" sz="1800" dirty="0"/>
                        <a:t>$0.00</a:t>
                      </a:r>
                    </a:p>
                  </a:txBody>
                  <a:tcPr/>
                </a:tc>
                <a:tc>
                  <a:txBody>
                    <a:bodyPr/>
                    <a:lstStyle/>
                    <a:p>
                      <a:r>
                        <a:rPr lang="en-US" sz="1800" dirty="0"/>
                        <a:t>$40.00</a:t>
                      </a:r>
                    </a:p>
                  </a:txBody>
                  <a:tcPr/>
                </a:tc>
                <a:tc>
                  <a:txBody>
                    <a:bodyPr/>
                    <a:lstStyle/>
                    <a:p>
                      <a:r>
                        <a:rPr lang="en-US" sz="1800" dirty="0"/>
                        <a:t>$0.00</a:t>
                      </a:r>
                    </a:p>
                  </a:txBody>
                  <a:tcPr/>
                </a:tc>
                <a:tc>
                  <a:txBody>
                    <a:bodyPr/>
                    <a:lstStyle/>
                    <a:p>
                      <a:r>
                        <a:rPr lang="en-US" sz="1800" dirty="0"/>
                        <a:t>$184.60</a:t>
                      </a:r>
                    </a:p>
                  </a:txBody>
                  <a:tcPr/>
                </a:tc>
                <a:extLst>
                  <a:ext uri="{0D108BD9-81ED-4DB2-BD59-A6C34878D82A}">
                    <a16:rowId xmlns:a16="http://schemas.microsoft.com/office/drawing/2014/main" val="730018929"/>
                  </a:ext>
                </a:extLst>
              </a:tr>
              <a:tr h="629136">
                <a:tc>
                  <a:txBody>
                    <a:bodyPr/>
                    <a:lstStyle/>
                    <a:p>
                      <a:r>
                        <a:rPr lang="en-US" sz="1800" dirty="0"/>
                        <a:t>$87,001 -$109,000</a:t>
                      </a:r>
                    </a:p>
                  </a:txBody>
                  <a:tcPr/>
                </a:tc>
                <a:tc>
                  <a:txBody>
                    <a:bodyPr/>
                    <a:lstStyle/>
                    <a:p>
                      <a:r>
                        <a:rPr lang="en-US" sz="1800" dirty="0"/>
                        <a:t>$174,001 - $218,000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$144.60</a:t>
                      </a:r>
                    </a:p>
                    <a:p>
                      <a:endParaRPr lang="en-US" sz="1800" dirty="0"/>
                    </a:p>
                  </a:txBody>
                  <a:tcPr/>
                </a:tc>
                <a:tc>
                  <a:txBody>
                    <a:bodyPr/>
                    <a:lstStyle/>
                    <a:p>
                      <a:r>
                        <a:rPr lang="en-US" sz="1800" dirty="0"/>
                        <a:t>$57.80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$40.00</a:t>
                      </a:r>
                    </a:p>
                    <a:p>
                      <a:endParaRPr lang="en-US" sz="1800" dirty="0"/>
                    </a:p>
                  </a:txBody>
                  <a:tcPr/>
                </a:tc>
                <a:tc>
                  <a:txBody>
                    <a:bodyPr/>
                    <a:lstStyle/>
                    <a:p>
                      <a:r>
                        <a:rPr lang="en-US" sz="1800" dirty="0"/>
                        <a:t>$12.20</a:t>
                      </a:r>
                    </a:p>
                  </a:txBody>
                  <a:tcPr/>
                </a:tc>
                <a:tc>
                  <a:txBody>
                    <a:bodyPr/>
                    <a:lstStyle/>
                    <a:p>
                      <a:r>
                        <a:rPr lang="en-US" sz="1800" dirty="0"/>
                        <a:t>$254.60</a:t>
                      </a:r>
                    </a:p>
                  </a:txBody>
                  <a:tcPr/>
                </a:tc>
                <a:extLst>
                  <a:ext uri="{0D108BD9-81ED-4DB2-BD59-A6C34878D82A}">
                    <a16:rowId xmlns:a16="http://schemas.microsoft.com/office/drawing/2014/main" val="1912836210"/>
                  </a:ext>
                </a:extLst>
              </a:tr>
              <a:tr h="629136">
                <a:tc>
                  <a:txBody>
                    <a:bodyPr/>
                    <a:lstStyle/>
                    <a:p>
                      <a:r>
                        <a:rPr lang="en-US" sz="1800" dirty="0"/>
                        <a:t>$109,001</a:t>
                      </a:r>
                      <a:r>
                        <a:rPr lang="en-US" sz="1800" baseline="0" dirty="0"/>
                        <a:t> - $136,000</a:t>
                      </a:r>
                      <a:endParaRPr lang="en-US" sz="1800" dirty="0"/>
                    </a:p>
                  </a:txBody>
                  <a:tcPr/>
                </a:tc>
                <a:tc>
                  <a:txBody>
                    <a:bodyPr/>
                    <a:lstStyle/>
                    <a:p>
                      <a:r>
                        <a:rPr lang="en-US" sz="1800" dirty="0"/>
                        <a:t>$218,001 - $272,000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$144.60</a:t>
                      </a:r>
                    </a:p>
                    <a:p>
                      <a:endParaRPr lang="en-US" sz="1800" dirty="0"/>
                    </a:p>
                  </a:txBody>
                  <a:tcPr/>
                </a:tc>
                <a:tc>
                  <a:txBody>
                    <a:bodyPr/>
                    <a:lstStyle/>
                    <a:p>
                      <a:r>
                        <a:rPr lang="en-US" sz="1800" dirty="0"/>
                        <a:t>$144.60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$40.00</a:t>
                      </a:r>
                    </a:p>
                    <a:p>
                      <a:endParaRPr lang="en-US" sz="1800" dirty="0"/>
                    </a:p>
                  </a:txBody>
                  <a:tcPr/>
                </a:tc>
                <a:tc>
                  <a:txBody>
                    <a:bodyPr/>
                    <a:lstStyle/>
                    <a:p>
                      <a:r>
                        <a:rPr lang="en-US" sz="1800" dirty="0"/>
                        <a:t>$31.50</a:t>
                      </a:r>
                    </a:p>
                  </a:txBody>
                  <a:tcPr/>
                </a:tc>
                <a:tc>
                  <a:txBody>
                    <a:bodyPr/>
                    <a:lstStyle/>
                    <a:p>
                      <a:r>
                        <a:rPr lang="en-US" sz="1800" dirty="0"/>
                        <a:t>$360.70</a:t>
                      </a:r>
                    </a:p>
                  </a:txBody>
                  <a:tcPr/>
                </a:tc>
                <a:extLst>
                  <a:ext uri="{0D108BD9-81ED-4DB2-BD59-A6C34878D82A}">
                    <a16:rowId xmlns:a16="http://schemas.microsoft.com/office/drawing/2014/main" val="115347219"/>
                  </a:ext>
                </a:extLst>
              </a:tr>
              <a:tr h="629136">
                <a:tc>
                  <a:txBody>
                    <a:bodyPr/>
                    <a:lstStyle/>
                    <a:p>
                      <a:r>
                        <a:rPr lang="en-US" sz="1800" dirty="0"/>
                        <a:t>$136,001</a:t>
                      </a:r>
                      <a:r>
                        <a:rPr lang="en-US" sz="1800" baseline="0" dirty="0"/>
                        <a:t> - $163,000</a:t>
                      </a:r>
                      <a:endParaRPr lang="en-US" sz="1800" dirty="0"/>
                    </a:p>
                  </a:txBody>
                  <a:tcPr/>
                </a:tc>
                <a:tc>
                  <a:txBody>
                    <a:bodyPr/>
                    <a:lstStyle/>
                    <a:p>
                      <a:r>
                        <a:rPr lang="en-US" sz="1800" dirty="0"/>
                        <a:t>$272,001 - $326,000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$144.60</a:t>
                      </a:r>
                    </a:p>
                    <a:p>
                      <a:endParaRPr lang="en-US" sz="1800" dirty="0"/>
                    </a:p>
                  </a:txBody>
                  <a:tcPr/>
                </a:tc>
                <a:tc>
                  <a:txBody>
                    <a:bodyPr/>
                    <a:lstStyle/>
                    <a:p>
                      <a:r>
                        <a:rPr lang="en-US" sz="1800" dirty="0"/>
                        <a:t>$231.40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$40.00</a:t>
                      </a:r>
                    </a:p>
                    <a:p>
                      <a:endParaRPr lang="en-US" sz="1800" dirty="0"/>
                    </a:p>
                  </a:txBody>
                  <a:tcPr/>
                </a:tc>
                <a:tc>
                  <a:txBody>
                    <a:bodyPr/>
                    <a:lstStyle/>
                    <a:p>
                      <a:r>
                        <a:rPr lang="en-US" sz="1800" dirty="0"/>
                        <a:t>$50.70</a:t>
                      </a:r>
                    </a:p>
                  </a:txBody>
                  <a:tcPr/>
                </a:tc>
                <a:tc>
                  <a:txBody>
                    <a:bodyPr/>
                    <a:lstStyle/>
                    <a:p>
                      <a:r>
                        <a:rPr lang="en-US" sz="1800" dirty="0"/>
                        <a:t>$466.70</a:t>
                      </a:r>
                    </a:p>
                  </a:txBody>
                  <a:tcPr/>
                </a:tc>
                <a:extLst>
                  <a:ext uri="{0D108BD9-81ED-4DB2-BD59-A6C34878D82A}">
                    <a16:rowId xmlns:a16="http://schemas.microsoft.com/office/drawing/2014/main" val="2216076640"/>
                  </a:ext>
                </a:extLst>
              </a:tr>
              <a:tr h="629136">
                <a:tc>
                  <a:txBody>
                    <a:bodyPr/>
                    <a:lstStyle/>
                    <a:p>
                      <a:r>
                        <a:rPr lang="en-US" sz="1800" dirty="0"/>
                        <a:t>$163,001 - $499,000</a:t>
                      </a:r>
                    </a:p>
                  </a:txBody>
                  <a:tcPr/>
                </a:tc>
                <a:tc>
                  <a:txBody>
                    <a:bodyPr/>
                    <a:lstStyle/>
                    <a:p>
                      <a:r>
                        <a:rPr lang="en-US" sz="1800" dirty="0"/>
                        <a:t>$326,001 - $ 749,000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$144.60</a:t>
                      </a:r>
                    </a:p>
                    <a:p>
                      <a:endParaRPr lang="en-US" sz="1800" dirty="0"/>
                    </a:p>
                  </a:txBody>
                  <a:tcPr/>
                </a:tc>
                <a:tc>
                  <a:txBody>
                    <a:bodyPr/>
                    <a:lstStyle/>
                    <a:p>
                      <a:r>
                        <a:rPr lang="en-US" sz="1800" dirty="0"/>
                        <a:t>$318.10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$40.00</a:t>
                      </a:r>
                    </a:p>
                    <a:p>
                      <a:endParaRPr lang="en-US" sz="1800" dirty="0"/>
                    </a:p>
                  </a:txBody>
                  <a:tcPr/>
                </a:tc>
                <a:tc>
                  <a:txBody>
                    <a:bodyPr/>
                    <a:lstStyle/>
                    <a:p>
                      <a:r>
                        <a:rPr lang="en-US" sz="1800" dirty="0"/>
                        <a:t>$70.00</a:t>
                      </a:r>
                    </a:p>
                  </a:txBody>
                  <a:tcPr/>
                </a:tc>
                <a:tc>
                  <a:txBody>
                    <a:bodyPr/>
                    <a:lstStyle/>
                    <a:p>
                      <a:r>
                        <a:rPr lang="en-US" sz="1800" dirty="0"/>
                        <a:t>$572.70</a:t>
                      </a:r>
                    </a:p>
                  </a:txBody>
                  <a:tcPr/>
                </a:tc>
                <a:extLst>
                  <a:ext uri="{0D108BD9-81ED-4DB2-BD59-A6C34878D82A}">
                    <a16:rowId xmlns:a16="http://schemas.microsoft.com/office/drawing/2014/main" val="422250467"/>
                  </a:ext>
                </a:extLst>
              </a:tr>
              <a:tr h="629136">
                <a:tc>
                  <a:txBody>
                    <a:bodyPr/>
                    <a:lstStyle/>
                    <a:p>
                      <a:r>
                        <a:rPr lang="en-US" sz="1800" dirty="0"/>
                        <a:t>≥ $500,000</a:t>
                      </a:r>
                    </a:p>
                  </a:txBody>
                  <a:tcPr/>
                </a:tc>
                <a:tc>
                  <a:txBody>
                    <a:bodyPr/>
                    <a:lstStyle/>
                    <a:p>
                      <a:r>
                        <a:rPr lang="en-US" sz="1800" dirty="0"/>
                        <a:t>≥ $750,000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$144.60</a:t>
                      </a:r>
                    </a:p>
                    <a:p>
                      <a:endParaRPr lang="en-US" sz="1800" dirty="0"/>
                    </a:p>
                  </a:txBody>
                  <a:tcPr/>
                </a:tc>
                <a:tc>
                  <a:txBody>
                    <a:bodyPr/>
                    <a:lstStyle/>
                    <a:p>
                      <a:r>
                        <a:rPr lang="en-US" sz="1800" dirty="0"/>
                        <a:t>$347.00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$40.00</a:t>
                      </a:r>
                    </a:p>
                  </a:txBody>
                  <a:tcPr/>
                </a:tc>
                <a:tc>
                  <a:txBody>
                    <a:bodyPr/>
                    <a:lstStyle/>
                    <a:p>
                      <a:r>
                        <a:rPr lang="en-US" sz="1800" dirty="0"/>
                        <a:t>$76.40</a:t>
                      </a:r>
                    </a:p>
                  </a:txBody>
                  <a:tcPr/>
                </a:tc>
                <a:tc>
                  <a:txBody>
                    <a:bodyPr/>
                    <a:lstStyle/>
                    <a:p>
                      <a:r>
                        <a:rPr lang="en-US" sz="1800" dirty="0"/>
                        <a:t>$608.00</a:t>
                      </a:r>
                    </a:p>
                  </a:txBody>
                  <a:tcPr/>
                </a:tc>
                <a:extLst>
                  <a:ext uri="{0D108BD9-81ED-4DB2-BD59-A6C34878D82A}">
                    <a16:rowId xmlns:a16="http://schemas.microsoft.com/office/drawing/2014/main" val="3583613258"/>
                  </a:ext>
                </a:extLst>
              </a:tr>
            </a:tbl>
          </a:graphicData>
        </a:graphic>
      </p:graphicFrame>
      <p:grpSp>
        <p:nvGrpSpPr>
          <p:cNvPr id="6" name="Group 5">
            <a:extLst>
              <a:ext uri="{FF2B5EF4-FFF2-40B4-BE49-F238E27FC236}">
                <a16:creationId xmlns:a16="http://schemas.microsoft.com/office/drawing/2014/main" id="{A0000C89-DC0B-40A4-B4CC-32F335E1DAB1}"/>
              </a:ext>
            </a:extLst>
          </p:cNvPr>
          <p:cNvGrpSpPr/>
          <p:nvPr/>
        </p:nvGrpSpPr>
        <p:grpSpPr>
          <a:xfrm>
            <a:off x="7274287" y="425051"/>
            <a:ext cx="1412513" cy="972589"/>
            <a:chOff x="1834542" y="999570"/>
            <a:chExt cx="1412513" cy="972589"/>
          </a:xfrm>
        </p:grpSpPr>
        <p:sp>
          <p:nvSpPr>
            <p:cNvPr id="7" name="Speech Bubble: Rectangle with Corners Rounded 6">
              <a:extLst>
                <a:ext uri="{FF2B5EF4-FFF2-40B4-BE49-F238E27FC236}">
                  <a16:creationId xmlns:a16="http://schemas.microsoft.com/office/drawing/2014/main" id="{81120E3A-17F9-4E58-B7CA-033BA0DEFFA9}"/>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A6DA1DB-CC6C-483B-9FB4-4844E4DE479A}"/>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spTree>
    <p:extLst>
      <p:ext uri="{BB962C8B-B14F-4D97-AF65-F5344CB8AC3E}">
        <p14:creationId xmlns:p14="http://schemas.microsoft.com/office/powerpoint/2010/main" val="23209863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marL="118872" indent="0" eaLnBrk="1" hangingPunct="1">
              <a:buNone/>
            </a:pPr>
            <a:endParaRPr lang="en-US" dirty="0"/>
          </a:p>
        </p:txBody>
      </p:sp>
      <p:sp>
        <p:nvSpPr>
          <p:cNvPr id="27651" name="Rectangle 6"/>
          <p:cNvSpPr>
            <a:spLocks noGrp="1" noChangeArrowheads="1"/>
          </p:cNvSpPr>
          <p:nvPr>
            <p:ph type="title"/>
          </p:nvPr>
        </p:nvSpPr>
        <p:spPr/>
        <p:txBody>
          <a:bodyPr/>
          <a:lstStyle/>
          <a:p>
            <a:r>
              <a:rPr lang="en-US" dirty="0"/>
              <a:t>Challenging IRMAA – Form SSA-44 </a:t>
            </a:r>
          </a:p>
        </p:txBody>
      </p:sp>
      <p:grpSp>
        <p:nvGrpSpPr>
          <p:cNvPr id="6" name="Group 5">
            <a:extLst>
              <a:ext uri="{FF2B5EF4-FFF2-40B4-BE49-F238E27FC236}">
                <a16:creationId xmlns:a16="http://schemas.microsoft.com/office/drawing/2014/main" id="{20723FD0-4436-4E4B-A075-0154E2DCA87C}"/>
              </a:ext>
            </a:extLst>
          </p:cNvPr>
          <p:cNvGrpSpPr/>
          <p:nvPr/>
        </p:nvGrpSpPr>
        <p:grpSpPr>
          <a:xfrm>
            <a:off x="7171436" y="409177"/>
            <a:ext cx="1412513" cy="972589"/>
            <a:chOff x="1834542" y="999570"/>
            <a:chExt cx="1412513" cy="972589"/>
          </a:xfrm>
        </p:grpSpPr>
        <p:sp>
          <p:nvSpPr>
            <p:cNvPr id="7" name="Speech Bubble: Rectangle with Corners Rounded 6">
              <a:extLst>
                <a:ext uri="{FF2B5EF4-FFF2-40B4-BE49-F238E27FC236}">
                  <a16:creationId xmlns:a16="http://schemas.microsoft.com/office/drawing/2014/main" id="{E8376DBB-9F22-4FA8-B1EC-F7B9CD9AC515}"/>
                </a:ext>
              </a:extLst>
            </p:cNvPr>
            <p:cNvSpPr/>
            <p:nvPr/>
          </p:nvSpPr>
          <p:spPr>
            <a:xfrm>
              <a:off x="1834542" y="1039091"/>
              <a:ext cx="1412513" cy="933068"/>
            </a:xfrm>
            <a:prstGeom prst="wedgeRoundRectCallout">
              <a:avLst>
                <a:gd name="adj1" fmla="val -34626"/>
                <a:gd name="adj2" fmla="val 67151"/>
                <a:gd name="adj3" fmla="val 16667"/>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7382F5-EAE4-4495-BCC9-76A12C867DD9}"/>
                </a:ext>
              </a:extLst>
            </p:cNvPr>
            <p:cNvSpPr txBox="1"/>
            <p:nvPr/>
          </p:nvSpPr>
          <p:spPr>
            <a:xfrm>
              <a:off x="2008756" y="999570"/>
              <a:ext cx="1226127" cy="954107"/>
            </a:xfrm>
            <a:prstGeom prst="rect">
              <a:avLst/>
            </a:prstGeom>
            <a:noFill/>
            <a:ln cmpd="sng">
              <a:noFill/>
            </a:ln>
          </p:spPr>
          <p:txBody>
            <a:bodyPr wrap="square" rtlCol="0">
              <a:spAutoFit/>
            </a:bodyPr>
            <a:lstStyle/>
            <a:p>
              <a:r>
                <a:rPr lang="en-US" sz="2800" dirty="0">
                  <a:solidFill>
                    <a:srgbClr val="456CB4"/>
                  </a:solidFill>
                </a:rPr>
                <a:t>How much?</a:t>
              </a:r>
            </a:p>
          </p:txBody>
        </p:sp>
      </p:grpSp>
      <p:grpSp>
        <p:nvGrpSpPr>
          <p:cNvPr id="33" name="Group 32">
            <a:extLst>
              <a:ext uri="{FF2B5EF4-FFF2-40B4-BE49-F238E27FC236}">
                <a16:creationId xmlns:a16="http://schemas.microsoft.com/office/drawing/2014/main" id="{007C4CA3-13F9-4A5C-BFA1-EA48A45C0E50}"/>
              </a:ext>
            </a:extLst>
          </p:cNvPr>
          <p:cNvGrpSpPr/>
          <p:nvPr/>
        </p:nvGrpSpPr>
        <p:grpSpPr>
          <a:xfrm>
            <a:off x="530926" y="1763311"/>
            <a:ext cx="8078813" cy="4432156"/>
            <a:chOff x="562099" y="1586664"/>
            <a:chExt cx="8078813" cy="4432156"/>
          </a:xfrm>
        </p:grpSpPr>
        <p:sp>
          <p:nvSpPr>
            <p:cNvPr id="14" name="Rectangle: Rounded Corners 4">
              <a:extLst>
                <a:ext uri="{FF2B5EF4-FFF2-40B4-BE49-F238E27FC236}">
                  <a16:creationId xmlns:a16="http://schemas.microsoft.com/office/drawing/2014/main" id="{5B9D46B2-1895-4938-B76A-37C53995A4DF}"/>
                </a:ext>
              </a:extLst>
            </p:cNvPr>
            <p:cNvSpPr txBox="1"/>
            <p:nvPr/>
          </p:nvSpPr>
          <p:spPr>
            <a:xfrm>
              <a:off x="593273" y="1599537"/>
              <a:ext cx="2535383" cy="848971"/>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2200" kern="1200" dirty="0">
                  <a:solidFill>
                    <a:schemeClr val="bg1"/>
                  </a:solidFill>
                </a:rPr>
                <a:t>Tax Return from  Two </a:t>
              </a:r>
              <a:r>
                <a:rPr lang="en-US" sz="2200" dirty="0">
                  <a:solidFill>
                    <a:schemeClr val="bg1"/>
                  </a:solidFill>
                </a:rPr>
                <a:t>Y</a:t>
              </a:r>
              <a:r>
                <a:rPr lang="en-US" sz="2200" kern="1200" dirty="0">
                  <a:solidFill>
                    <a:schemeClr val="bg1"/>
                  </a:solidFill>
                </a:rPr>
                <a:t>ears </a:t>
              </a:r>
              <a:r>
                <a:rPr lang="en-US" sz="2200" dirty="0">
                  <a:solidFill>
                    <a:schemeClr val="bg1"/>
                  </a:solidFill>
                </a:rPr>
                <a:t>A</a:t>
              </a:r>
              <a:r>
                <a:rPr lang="en-US" sz="2200" kern="1200" dirty="0">
                  <a:solidFill>
                    <a:schemeClr val="bg1"/>
                  </a:solidFill>
                </a:rPr>
                <a:t>go</a:t>
              </a:r>
            </a:p>
          </p:txBody>
        </p:sp>
        <p:grpSp>
          <p:nvGrpSpPr>
            <p:cNvPr id="10" name="Group 9">
              <a:extLst>
                <a:ext uri="{FF2B5EF4-FFF2-40B4-BE49-F238E27FC236}">
                  <a16:creationId xmlns:a16="http://schemas.microsoft.com/office/drawing/2014/main" id="{E1F216EC-DC19-4D5B-A3DF-DC42FB5AF49D}"/>
                </a:ext>
              </a:extLst>
            </p:cNvPr>
            <p:cNvGrpSpPr/>
            <p:nvPr/>
          </p:nvGrpSpPr>
          <p:grpSpPr>
            <a:xfrm>
              <a:off x="562099" y="2480949"/>
              <a:ext cx="2597729" cy="3537870"/>
              <a:chOff x="336115" y="936437"/>
              <a:chExt cx="1936723" cy="6229176"/>
            </a:xfrm>
          </p:grpSpPr>
          <p:sp>
            <p:nvSpPr>
              <p:cNvPr id="11" name="Rectangle: Rounded Corners 10">
                <a:extLst>
                  <a:ext uri="{FF2B5EF4-FFF2-40B4-BE49-F238E27FC236}">
                    <a16:creationId xmlns:a16="http://schemas.microsoft.com/office/drawing/2014/main" id="{7E2F511C-063E-4581-B957-BF00DC1E93FD}"/>
                  </a:ext>
                </a:extLst>
              </p:cNvPr>
              <p:cNvSpPr/>
              <p:nvPr/>
            </p:nvSpPr>
            <p:spPr>
              <a:xfrm>
                <a:off x="336115" y="936437"/>
                <a:ext cx="1936723" cy="6229176"/>
              </a:xfrm>
              <a:prstGeom prst="roundRect">
                <a:avLst>
                  <a:gd name="adj" fmla="val 10000"/>
                </a:avLst>
              </a:prstGeom>
              <a:ln w="19050">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6">
                <a:extLst>
                  <a:ext uri="{FF2B5EF4-FFF2-40B4-BE49-F238E27FC236}">
                    <a16:creationId xmlns:a16="http://schemas.microsoft.com/office/drawing/2014/main" id="{0F355383-B659-4302-9921-2CB5F0C38797}"/>
                  </a:ext>
                </a:extLst>
              </p:cNvPr>
              <p:cNvSpPr txBox="1"/>
              <p:nvPr/>
            </p:nvSpPr>
            <p:spPr>
              <a:xfrm>
                <a:off x="336115" y="1012572"/>
                <a:ext cx="1931597" cy="5863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2000" kern="1200" dirty="0">
                    <a:solidFill>
                      <a:schemeClr val="tx1"/>
                    </a:solidFill>
                  </a:rPr>
                  <a:t>Reports AGI and tax-exempt interest from that year </a:t>
                </a:r>
              </a:p>
              <a:p>
                <a:pPr marL="114300" lvl="1" indent="-114300" algn="l" defTabSz="666750">
                  <a:lnSpc>
                    <a:spcPct val="90000"/>
                  </a:lnSpc>
                  <a:spcBef>
                    <a:spcPct val="0"/>
                  </a:spcBef>
                  <a:spcAft>
                    <a:spcPct val="15000"/>
                  </a:spcAft>
                  <a:buChar char="•"/>
                </a:pPr>
                <a:r>
                  <a:rPr lang="en-US" sz="2000" kern="1200" dirty="0">
                    <a:solidFill>
                      <a:schemeClr val="tx1"/>
                    </a:solidFill>
                  </a:rPr>
                  <a:t>Income from that year is higher than income in year you’re paying IRMAA</a:t>
                </a:r>
              </a:p>
              <a:p>
                <a:pPr marL="114300" lvl="1" indent="-114300" algn="l" defTabSz="666750">
                  <a:lnSpc>
                    <a:spcPct val="90000"/>
                  </a:lnSpc>
                  <a:spcBef>
                    <a:spcPct val="0"/>
                  </a:spcBef>
                  <a:spcAft>
                    <a:spcPct val="15000"/>
                  </a:spcAft>
                  <a:buChar char="•"/>
                </a:pPr>
                <a:r>
                  <a:rPr lang="en-US" sz="2000" kern="1200" dirty="0">
                    <a:solidFill>
                      <a:schemeClr val="tx1"/>
                    </a:solidFill>
                  </a:rPr>
                  <a:t> Difference in income due to a “life changing” event  </a:t>
                </a:r>
              </a:p>
            </p:txBody>
          </p:sp>
        </p:grpSp>
        <p:sp>
          <p:nvSpPr>
            <p:cNvPr id="17" name="Rectangle: Rounded Corners 4">
              <a:extLst>
                <a:ext uri="{FF2B5EF4-FFF2-40B4-BE49-F238E27FC236}">
                  <a16:creationId xmlns:a16="http://schemas.microsoft.com/office/drawing/2014/main" id="{12EB6245-51D1-46DF-8E3C-EDA79DFB2E14}"/>
                </a:ext>
              </a:extLst>
            </p:cNvPr>
            <p:cNvSpPr txBox="1"/>
            <p:nvPr/>
          </p:nvSpPr>
          <p:spPr>
            <a:xfrm>
              <a:off x="3319774" y="1594744"/>
              <a:ext cx="2597729" cy="8537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ctr"/>
              <a:r>
                <a:rPr lang="en-US" sz="2200" dirty="0">
                  <a:solidFill>
                    <a:schemeClr val="tx1"/>
                  </a:solidFill>
                </a:rPr>
                <a:t>“Life Changing” Event in IRMAA Year</a:t>
              </a:r>
            </a:p>
          </p:txBody>
        </p:sp>
        <p:grpSp>
          <p:nvGrpSpPr>
            <p:cNvPr id="18" name="Group 17">
              <a:extLst>
                <a:ext uri="{FF2B5EF4-FFF2-40B4-BE49-F238E27FC236}">
                  <a16:creationId xmlns:a16="http://schemas.microsoft.com/office/drawing/2014/main" id="{C0E280E9-8011-4634-8A96-EE0D562A1C12}"/>
                </a:ext>
              </a:extLst>
            </p:cNvPr>
            <p:cNvGrpSpPr/>
            <p:nvPr/>
          </p:nvGrpSpPr>
          <p:grpSpPr>
            <a:xfrm>
              <a:off x="3319773" y="2480950"/>
              <a:ext cx="2597729" cy="3537870"/>
              <a:chOff x="336115" y="936437"/>
              <a:chExt cx="1936723" cy="6229176"/>
            </a:xfrm>
          </p:grpSpPr>
          <p:sp>
            <p:nvSpPr>
              <p:cNvPr id="19" name="Rectangle: Rounded Corners 18">
                <a:extLst>
                  <a:ext uri="{FF2B5EF4-FFF2-40B4-BE49-F238E27FC236}">
                    <a16:creationId xmlns:a16="http://schemas.microsoft.com/office/drawing/2014/main" id="{7163018B-7309-40FD-A9BE-952E3A546A99}"/>
                  </a:ext>
                </a:extLst>
              </p:cNvPr>
              <p:cNvSpPr/>
              <p:nvPr/>
            </p:nvSpPr>
            <p:spPr>
              <a:xfrm>
                <a:off x="336115" y="936437"/>
                <a:ext cx="1936723" cy="6229176"/>
              </a:xfrm>
              <a:prstGeom prst="roundRect">
                <a:avLst>
                  <a:gd name="adj" fmla="val 10000"/>
                </a:avLst>
              </a:prstGeom>
              <a:ln w="19050">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6">
                <a:extLst>
                  <a:ext uri="{FF2B5EF4-FFF2-40B4-BE49-F238E27FC236}">
                    <a16:creationId xmlns:a16="http://schemas.microsoft.com/office/drawing/2014/main" id="{1988361E-9256-4AC6-A06D-026ED0C6BF86}"/>
                  </a:ext>
                </a:extLst>
              </p:cNvPr>
              <p:cNvSpPr txBox="1"/>
              <p:nvPr/>
            </p:nvSpPr>
            <p:spPr>
              <a:xfrm>
                <a:off x="336115" y="1012572"/>
                <a:ext cx="1931597" cy="58632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285750" lvl="0" indent="-285750">
                  <a:buFont typeface="Arial" panose="020B0604020202020204" pitchFamily="34" charset="0"/>
                  <a:buChar char="•"/>
                </a:pPr>
                <a:r>
                  <a:rPr lang="en-US" dirty="0">
                    <a:solidFill>
                      <a:schemeClr val="tx1"/>
                    </a:solidFill>
                  </a:rPr>
                  <a:t>Marriage, divorce, or death of spouse</a:t>
                </a:r>
              </a:p>
              <a:p>
                <a:pPr marL="285750" lvl="0" indent="-285750">
                  <a:buFont typeface="Arial" panose="020B0604020202020204" pitchFamily="34" charset="0"/>
                  <a:buChar char="•"/>
                </a:pPr>
                <a:r>
                  <a:rPr lang="en-US" dirty="0">
                    <a:solidFill>
                      <a:schemeClr val="tx1"/>
                    </a:solidFill>
                  </a:rPr>
                  <a:t>Stopping or reducing work</a:t>
                </a:r>
              </a:p>
              <a:p>
                <a:pPr marL="285750" lvl="0" indent="-285750">
                  <a:buFont typeface="Arial" panose="020B0604020202020204" pitchFamily="34" charset="0"/>
                  <a:buChar char="•"/>
                </a:pPr>
                <a:r>
                  <a:rPr lang="en-US" dirty="0">
                    <a:solidFill>
                      <a:schemeClr val="tx1"/>
                    </a:solidFill>
                  </a:rPr>
                  <a:t>Major change or termination of employer pension </a:t>
                </a:r>
              </a:p>
              <a:p>
                <a:pPr marL="285750" lvl="0" indent="-285750">
                  <a:buFont typeface="Arial" panose="020B0604020202020204" pitchFamily="34" charset="0"/>
                  <a:buChar char="•"/>
                </a:pPr>
                <a:r>
                  <a:rPr lang="en-US" dirty="0">
                    <a:solidFill>
                      <a:schemeClr val="tx1"/>
                    </a:solidFill>
                  </a:rPr>
                  <a:t>Financial settlement with employer due to company reorganization or bankruptcy</a:t>
                </a:r>
              </a:p>
            </p:txBody>
          </p:sp>
        </p:grpSp>
        <p:sp>
          <p:nvSpPr>
            <p:cNvPr id="35" name="Rectangle: Rounded Corners 4">
              <a:extLst>
                <a:ext uri="{FF2B5EF4-FFF2-40B4-BE49-F238E27FC236}">
                  <a16:creationId xmlns:a16="http://schemas.microsoft.com/office/drawing/2014/main" id="{65B79B7A-295C-4676-992B-CEFE7D38E98C}"/>
                </a:ext>
              </a:extLst>
            </p:cNvPr>
            <p:cNvSpPr txBox="1"/>
            <p:nvPr/>
          </p:nvSpPr>
          <p:spPr>
            <a:xfrm>
              <a:off x="6074357" y="1586664"/>
              <a:ext cx="2535383" cy="84897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ctr"/>
              <a:r>
                <a:rPr lang="en-US" sz="2400" dirty="0">
                  <a:solidFill>
                    <a:schemeClr val="tx1"/>
                  </a:solidFill>
                </a:rPr>
                <a:t>Form SSA-44</a:t>
              </a:r>
            </a:p>
          </p:txBody>
        </p:sp>
        <p:grpSp>
          <p:nvGrpSpPr>
            <p:cNvPr id="36" name="Group 35">
              <a:extLst>
                <a:ext uri="{FF2B5EF4-FFF2-40B4-BE49-F238E27FC236}">
                  <a16:creationId xmlns:a16="http://schemas.microsoft.com/office/drawing/2014/main" id="{95880E77-43CB-4F68-86BE-FBAFB3F18C56}"/>
                </a:ext>
              </a:extLst>
            </p:cNvPr>
            <p:cNvGrpSpPr/>
            <p:nvPr/>
          </p:nvGrpSpPr>
          <p:grpSpPr>
            <a:xfrm>
              <a:off x="6043183" y="2468076"/>
              <a:ext cx="2597729" cy="3537870"/>
              <a:chOff x="336115" y="936437"/>
              <a:chExt cx="1936723" cy="6229176"/>
            </a:xfrm>
          </p:grpSpPr>
          <p:sp>
            <p:nvSpPr>
              <p:cNvPr id="37" name="Rectangle: Rounded Corners 36">
                <a:extLst>
                  <a:ext uri="{FF2B5EF4-FFF2-40B4-BE49-F238E27FC236}">
                    <a16:creationId xmlns:a16="http://schemas.microsoft.com/office/drawing/2014/main" id="{A9507BE8-F05C-437A-A9CA-4BA2C0EA071B}"/>
                  </a:ext>
                </a:extLst>
              </p:cNvPr>
              <p:cNvSpPr/>
              <p:nvPr/>
            </p:nvSpPr>
            <p:spPr>
              <a:xfrm>
                <a:off x="336115" y="936437"/>
                <a:ext cx="1936723" cy="6229176"/>
              </a:xfrm>
              <a:prstGeom prst="roundRect">
                <a:avLst>
                  <a:gd name="adj" fmla="val 10000"/>
                </a:avLst>
              </a:prstGeom>
              <a:ln w="19050">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angle: Rounded Corners 6">
                <a:extLst>
                  <a:ext uri="{FF2B5EF4-FFF2-40B4-BE49-F238E27FC236}">
                    <a16:creationId xmlns:a16="http://schemas.microsoft.com/office/drawing/2014/main" id="{CAF086C1-DB89-4979-989B-960698594752}"/>
                  </a:ext>
                </a:extLst>
              </p:cNvPr>
              <p:cNvSpPr txBox="1"/>
              <p:nvPr/>
            </p:nvSpPr>
            <p:spPr>
              <a:xfrm>
                <a:off x="336115" y="1012572"/>
                <a:ext cx="1931597" cy="58632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285750" lvl="0" indent="-285750">
                  <a:buFont typeface="Arial" panose="020B0604020202020204" pitchFamily="34" charset="0"/>
                  <a:buChar char="•"/>
                </a:pPr>
                <a:r>
                  <a:rPr lang="en-US" dirty="0">
                    <a:solidFill>
                      <a:schemeClr val="tx1"/>
                    </a:solidFill>
                  </a:rPr>
                  <a:t>Use to request a reduction of Medicare premium</a:t>
                </a:r>
              </a:p>
              <a:p>
                <a:pPr marL="285750" lvl="0" indent="-285750">
                  <a:buFont typeface="Arial" panose="020B0604020202020204" pitchFamily="34" charset="0"/>
                  <a:buChar char="•"/>
                </a:pPr>
                <a:r>
                  <a:rPr lang="en-US" dirty="0">
                    <a:solidFill>
                      <a:schemeClr val="tx1"/>
                    </a:solidFill>
                  </a:rPr>
                  <a:t>You’ll need evidence of life-changing event</a:t>
                </a:r>
              </a:p>
            </p:txBody>
          </p:sp>
        </p:grpSp>
      </p:grpSp>
    </p:spTree>
    <p:extLst>
      <p:ext uri="{BB962C8B-B14F-4D97-AF65-F5344CB8AC3E}">
        <p14:creationId xmlns:p14="http://schemas.microsoft.com/office/powerpoint/2010/main" val="167099815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9622" y="2730844"/>
            <a:ext cx="8007178" cy="3274540"/>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 </a:t>
            </a:r>
          </a:p>
        </p:txBody>
      </p:sp>
      <p:sp>
        <p:nvSpPr>
          <p:cNvPr id="9" name="Content Placeholder 8"/>
          <p:cNvSpPr>
            <a:spLocks noGrp="1"/>
          </p:cNvSpPr>
          <p:nvPr>
            <p:ph idx="1"/>
          </p:nvPr>
        </p:nvSpPr>
        <p:spPr>
          <a:xfrm>
            <a:off x="887125" y="1273062"/>
            <a:ext cx="7772400" cy="1457781"/>
          </a:xfrm>
        </p:spPr>
        <p:txBody>
          <a:bodyPr>
            <a:normAutofit/>
          </a:bodyPr>
          <a:lstStyle/>
          <a:p>
            <a:pPr marL="515938" indent="-396875" algn="just">
              <a:buNone/>
              <a:tabLst>
                <a:tab pos="627063" algn="l"/>
              </a:tabLst>
            </a:pPr>
            <a:r>
              <a:rPr lang="en-US" sz="2400" b="1" dirty="0"/>
              <a:t>      </a:t>
            </a:r>
            <a:r>
              <a:rPr lang="en-US" sz="2400" dirty="0"/>
              <a:t>Medicare enrollment decisions are very important. For instance, you may be tempted to enroll in premium-free Part A at age 65 with current employer group coverage:</a:t>
            </a:r>
          </a:p>
        </p:txBody>
      </p:sp>
      <p:sp>
        <p:nvSpPr>
          <p:cNvPr id="15363" name="Title 1"/>
          <p:cNvSpPr>
            <a:spLocks noGrp="1"/>
          </p:cNvSpPr>
          <p:nvPr>
            <p:ph type="title"/>
          </p:nvPr>
        </p:nvSpPr>
        <p:spPr/>
        <p:txBody>
          <a:bodyPr/>
          <a:lstStyle/>
          <a:p>
            <a:pPr eaLnBrk="1" hangingPunct="1"/>
            <a:r>
              <a:rPr lang="en-US" dirty="0"/>
              <a:t>Final Exam</a:t>
            </a:r>
          </a:p>
        </p:txBody>
      </p:sp>
      <p:sp>
        <p:nvSpPr>
          <p:cNvPr id="7" name="Content Placeholder 2"/>
          <p:cNvSpPr txBox="1">
            <a:spLocks/>
          </p:cNvSpPr>
          <p:nvPr/>
        </p:nvSpPr>
        <p:spPr>
          <a:xfrm>
            <a:off x="887125" y="2973603"/>
            <a:ext cx="7577253" cy="2549867"/>
          </a:xfrm>
          <a:prstGeom prst="rect">
            <a:avLst/>
          </a:prstGeom>
        </p:spPr>
        <p:txBody>
          <a:bodyPr/>
          <a:lstStyle/>
          <a:p>
            <a:pPr marL="347663" indent="-347663" algn="just" fontAlgn="auto">
              <a:lnSpc>
                <a:spcPct val="90000"/>
              </a:lnSpc>
              <a:spcBef>
                <a:spcPts val="600"/>
              </a:spcBef>
              <a:spcAft>
                <a:spcPts val="0"/>
              </a:spcAft>
              <a:buClr>
                <a:schemeClr val="accent2"/>
              </a:buClr>
              <a:tabLst>
                <a:tab pos="457200" algn="l"/>
              </a:tabLst>
              <a:defRPr/>
            </a:pPr>
            <a:r>
              <a:rPr lang="en-US" sz="2000" dirty="0">
                <a:cs typeface="+mn-cs"/>
              </a:rPr>
              <a:t>A:	Because </a:t>
            </a:r>
            <a:r>
              <a:rPr lang="en-US" sz="2000" dirty="0"/>
              <a:t>there’s no ongoing premium with Part A, so what’s the harm</a:t>
            </a:r>
            <a:r>
              <a:rPr lang="en-US" sz="2000" dirty="0">
                <a:cs typeface="+mn-cs"/>
              </a:rPr>
              <a:t>.</a:t>
            </a:r>
          </a:p>
          <a:p>
            <a:pPr marL="347663" indent="-347663" algn="just" fontAlgn="auto">
              <a:lnSpc>
                <a:spcPct val="90000"/>
              </a:lnSpc>
              <a:spcBef>
                <a:spcPts val="600"/>
              </a:spcBef>
              <a:spcAft>
                <a:spcPts val="0"/>
              </a:spcAft>
              <a:buClr>
                <a:schemeClr val="accent2"/>
              </a:buClr>
              <a:tabLst>
                <a:tab pos="457200" algn="l"/>
              </a:tabLst>
              <a:defRPr/>
            </a:pPr>
            <a:r>
              <a:rPr lang="en-US" sz="2000" dirty="0">
                <a:cs typeface="+mn-cs"/>
              </a:rPr>
              <a:t>B:	Two health insurance coverages for the same services can’t be bad for the health of your finances.</a:t>
            </a:r>
          </a:p>
          <a:p>
            <a:pPr marL="347663" indent="-347663" algn="just" fontAlgn="auto">
              <a:lnSpc>
                <a:spcPct val="90000"/>
              </a:lnSpc>
              <a:spcBef>
                <a:spcPts val="600"/>
              </a:spcBef>
              <a:spcAft>
                <a:spcPts val="0"/>
              </a:spcAft>
              <a:buClr>
                <a:schemeClr val="accent2"/>
              </a:buClr>
              <a:tabLst>
                <a:tab pos="457200" algn="l"/>
              </a:tabLst>
              <a:defRPr/>
            </a:pPr>
            <a:r>
              <a:rPr lang="en-US" sz="2000" dirty="0">
                <a:cs typeface="+mn-cs"/>
              </a:rPr>
              <a:t>C:	It’ll make it easier for you when your current employer group coverage ends to sign up for the other parts of Medicare.</a:t>
            </a:r>
            <a:endParaRPr lang="en-US" sz="2000" dirty="0"/>
          </a:p>
          <a:p>
            <a:pPr marL="347663" indent="-347663" algn="just" fontAlgn="auto">
              <a:lnSpc>
                <a:spcPct val="90000"/>
              </a:lnSpc>
              <a:spcBef>
                <a:spcPts val="600"/>
              </a:spcBef>
              <a:spcAft>
                <a:spcPts val="0"/>
              </a:spcAft>
              <a:buClr>
                <a:schemeClr val="accent2"/>
              </a:buClr>
              <a:tabLst>
                <a:tab pos="457200" algn="l"/>
              </a:tabLst>
              <a:defRPr/>
            </a:pPr>
            <a:r>
              <a:rPr lang="en-US" sz="2000" dirty="0"/>
              <a:t>D:	But if you do, and your plan is a high-deductible health plan (HDHP), so that you are allowed to contribute to a health savings account (HSA), you can keep your HDHP, but you will no longer be able to contribute to your HSA.</a:t>
            </a:r>
          </a:p>
        </p:txBody>
      </p:sp>
      <p:sp>
        <p:nvSpPr>
          <p:cNvPr id="8" name="TextBox 7">
            <a:extLst>
              <a:ext uri="{FF2B5EF4-FFF2-40B4-BE49-F238E27FC236}">
                <a16:creationId xmlns:a16="http://schemas.microsoft.com/office/drawing/2014/main" id="{ED9255DC-6A14-4FE0-B8CC-ABB840E04492}"/>
              </a:ext>
            </a:extLst>
          </p:cNvPr>
          <p:cNvSpPr txBox="1"/>
          <p:nvPr/>
        </p:nvSpPr>
        <p:spPr>
          <a:xfrm>
            <a:off x="478887" y="1164645"/>
            <a:ext cx="940881" cy="1323439"/>
          </a:xfrm>
          <a:prstGeom prst="rect">
            <a:avLst/>
          </a:prstGeom>
          <a:noFill/>
        </p:spPr>
        <p:txBody>
          <a:bodyPr wrap="square" rtlCol="0">
            <a:spAutoFit/>
          </a:bodyPr>
          <a:lstStyle/>
          <a:p>
            <a:r>
              <a:rPr lang="en-US" sz="8000" b="1" dirty="0">
                <a:solidFill>
                  <a:srgbClr val="00B0F0"/>
                </a:solidFill>
                <a:latin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26576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iterate type="lt">
                                    <p:tmPct val="0"/>
                                  </p:iterate>
                                  <p:childTnLst>
                                    <p:animClr clrSpc="rgb" dir="cw">
                                      <p:cBhvr override="childStyle">
                                        <p:cTn id="26" dur="500" fill="hold"/>
                                        <p:tgtEl>
                                          <p:spTgt spid="7">
                                            <p:txEl>
                                              <p:pRg st="3" end="3"/>
                                            </p:txEl>
                                          </p:spTgt>
                                        </p:tgtEl>
                                        <p:attrNameLst>
                                          <p:attrName>style.color</p:attrName>
                                        </p:attrNameLst>
                                      </p:cBhvr>
                                      <p:to>
                                        <a:schemeClr val="tx1"/>
                                      </p:to>
                                    </p:animClr>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7">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1826815"/>
              </p:ext>
            </p:extLst>
          </p:nvPr>
        </p:nvGraphicFramePr>
        <p:xfrm>
          <a:off x="638978" y="1399142"/>
          <a:ext cx="7799942" cy="4695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sosceles Triangle 3">
            <a:extLst>
              <a:ext uri="{FF2B5EF4-FFF2-40B4-BE49-F238E27FC236}">
                <a16:creationId xmlns:a16="http://schemas.microsoft.com/office/drawing/2014/main" id="{87A054F4-D5C0-4D9A-8D93-613FF728F4A1}"/>
              </a:ext>
            </a:extLst>
          </p:cNvPr>
          <p:cNvSpPr/>
          <p:nvPr/>
        </p:nvSpPr>
        <p:spPr>
          <a:xfrm rot="16200000">
            <a:off x="1998171" y="1778096"/>
            <a:ext cx="406936" cy="2916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381B2D-8AD1-4E06-A4B5-A896CF5FA1F2}"/>
              </a:ext>
            </a:extLst>
          </p:cNvPr>
          <p:cNvSpPr txBox="1"/>
          <p:nvPr/>
        </p:nvSpPr>
        <p:spPr>
          <a:xfrm>
            <a:off x="783600" y="3271287"/>
            <a:ext cx="1561739" cy="888144"/>
          </a:xfrm>
          <a:prstGeom prst="rect">
            <a:avLst/>
          </a:prstGeom>
          <a:noFill/>
        </p:spPr>
        <p:txBody>
          <a:bodyPr wrap="square" rtlCol="0">
            <a:spAutoFit/>
          </a:bodyPr>
          <a:lstStyle/>
          <a:p>
            <a:r>
              <a:rPr lang="en-US" sz="3200" dirty="0"/>
              <a:t>Talk to </a:t>
            </a:r>
          </a:p>
          <a:p>
            <a:endParaRPr lang="en-US" dirty="0"/>
          </a:p>
        </p:txBody>
      </p:sp>
      <p:sp>
        <p:nvSpPr>
          <p:cNvPr id="8" name="Isosceles Triangle 7">
            <a:extLst>
              <a:ext uri="{FF2B5EF4-FFF2-40B4-BE49-F238E27FC236}">
                <a16:creationId xmlns:a16="http://schemas.microsoft.com/office/drawing/2014/main" id="{8139F1C3-42D2-476F-B4F0-266E36A4BAEE}"/>
              </a:ext>
            </a:extLst>
          </p:cNvPr>
          <p:cNvSpPr/>
          <p:nvPr/>
        </p:nvSpPr>
        <p:spPr>
          <a:xfrm rot="16200000">
            <a:off x="1977388" y="3008408"/>
            <a:ext cx="406936" cy="2916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C76DEC61-4632-4A10-BD73-713D5F295620}"/>
              </a:ext>
            </a:extLst>
          </p:cNvPr>
          <p:cNvSpPr/>
          <p:nvPr/>
        </p:nvSpPr>
        <p:spPr>
          <a:xfrm rot="16200000">
            <a:off x="1987154" y="4236136"/>
            <a:ext cx="406936" cy="2916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2EC6C3F6-A22C-4FAE-994B-78BB6EFC2E46}"/>
              </a:ext>
            </a:extLst>
          </p:cNvPr>
          <p:cNvSpPr/>
          <p:nvPr/>
        </p:nvSpPr>
        <p:spPr>
          <a:xfrm rot="16200000">
            <a:off x="1977388" y="5478951"/>
            <a:ext cx="406936" cy="2916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822338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Talk to Your Financial Professional</a:t>
            </a:r>
          </a:p>
        </p:txBody>
      </p:sp>
      <p:graphicFrame>
        <p:nvGraphicFramePr>
          <p:cNvPr id="3" name="Diagram 2"/>
          <p:cNvGraphicFramePr/>
          <p:nvPr>
            <p:extLst>
              <p:ext uri="{D42A27DB-BD31-4B8C-83A1-F6EECF244321}">
                <p14:modId xmlns:p14="http://schemas.microsoft.com/office/powerpoint/2010/main" val="2235701699"/>
              </p:ext>
            </p:extLst>
          </p:nvPr>
        </p:nvGraphicFramePr>
        <p:xfrm>
          <a:off x="867103" y="1176540"/>
          <a:ext cx="7583214" cy="490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3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40A0-5CF2-2845-822C-55BE140313C9}"/>
              </a:ext>
            </a:extLst>
          </p:cNvPr>
          <p:cNvSpPr>
            <a:spLocks noGrp="1"/>
          </p:cNvSpPr>
          <p:nvPr>
            <p:ph type="title"/>
          </p:nvPr>
        </p:nvSpPr>
        <p:spPr/>
        <p:txBody>
          <a:bodyPr>
            <a:normAutofit/>
          </a:bodyPr>
          <a:lstStyle/>
          <a:p>
            <a:r>
              <a:rPr lang="en-US" sz="3200" dirty="0"/>
              <a:t>Additional Resources</a:t>
            </a:r>
          </a:p>
        </p:txBody>
      </p:sp>
      <p:sp>
        <p:nvSpPr>
          <p:cNvPr id="5" name="Rectangle 2">
            <a:extLst>
              <a:ext uri="{FF2B5EF4-FFF2-40B4-BE49-F238E27FC236}">
                <a16:creationId xmlns:a16="http://schemas.microsoft.com/office/drawing/2014/main" id="{AEA68F69-CB4C-FC41-814C-B3ED277278D3}"/>
              </a:ext>
            </a:extLst>
          </p:cNvPr>
          <p:cNvSpPr>
            <a:spLocks noChangeArrowheads="1"/>
          </p:cNvSpPr>
          <p:nvPr/>
        </p:nvSpPr>
        <p:spPr bwMode="auto">
          <a:xfrm>
            <a:off x="0" y="6437376"/>
            <a:ext cx="9144000" cy="420624"/>
          </a:xfrm>
          <a:prstGeom prst="rect">
            <a:avLst/>
          </a:prstGeom>
          <a:solidFill>
            <a:srgbClr val="456CB4"/>
          </a:solidFill>
          <a:ln w="38100" algn="ctr">
            <a:noFill/>
            <a:miter lim="800000"/>
            <a:headEnd/>
            <a:tailEnd/>
          </a:ln>
          <a:effectLst/>
        </p:spPr>
        <p:txBody>
          <a:bodyPr wrap="none" anchor="ctr">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pic>
        <p:nvPicPr>
          <p:cNvPr id="9" name="Picture 8">
            <a:extLst>
              <a:ext uri="{FF2B5EF4-FFF2-40B4-BE49-F238E27FC236}">
                <a16:creationId xmlns:a16="http://schemas.microsoft.com/office/drawing/2014/main" id="{193E3FA0-EF24-49D5-A5C3-677E0017902A}"/>
              </a:ext>
            </a:extLst>
          </p:cNvPr>
          <p:cNvPicPr>
            <a:picLocks noChangeAspect="1"/>
          </p:cNvPicPr>
          <p:nvPr/>
        </p:nvPicPr>
        <p:blipFill>
          <a:blip r:embed="rId3"/>
          <a:stretch>
            <a:fillRect/>
          </a:stretch>
        </p:blipFill>
        <p:spPr>
          <a:xfrm>
            <a:off x="6865538" y="6484048"/>
            <a:ext cx="2106044" cy="337376"/>
          </a:xfrm>
          <a:prstGeom prst="rect">
            <a:avLst/>
          </a:prstGeom>
        </p:spPr>
      </p:pic>
      <p:sp>
        <p:nvSpPr>
          <p:cNvPr id="6" name="Rectangle 5">
            <a:extLst>
              <a:ext uri="{FF2B5EF4-FFF2-40B4-BE49-F238E27FC236}">
                <a16:creationId xmlns:a16="http://schemas.microsoft.com/office/drawing/2014/main" id="{93B5513C-2002-7044-8BDC-D78FEB3B62C4}"/>
              </a:ext>
            </a:extLst>
          </p:cNvPr>
          <p:cNvSpPr/>
          <p:nvPr/>
        </p:nvSpPr>
        <p:spPr>
          <a:xfrm>
            <a:off x="445168" y="2291645"/>
            <a:ext cx="8698832" cy="15921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88EB574-5D59-6947-8407-6A0EE36422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2768" y="485775"/>
            <a:ext cx="7628592" cy="6480928"/>
          </a:xfrm>
          <a:prstGeom prst="rect">
            <a:avLst/>
          </a:prstGeom>
        </p:spPr>
      </p:pic>
      <p:graphicFrame>
        <p:nvGraphicFramePr>
          <p:cNvPr id="3" name="Table 2">
            <a:extLst>
              <a:ext uri="{FF2B5EF4-FFF2-40B4-BE49-F238E27FC236}">
                <a16:creationId xmlns:a16="http://schemas.microsoft.com/office/drawing/2014/main" id="{AFF1F764-9037-4D5D-98AA-BAC58FEE0A15}"/>
              </a:ext>
            </a:extLst>
          </p:cNvPr>
          <p:cNvGraphicFramePr>
            <a:graphicFrameLocks noGrp="1"/>
          </p:cNvGraphicFramePr>
          <p:nvPr>
            <p:extLst>
              <p:ext uri="{D42A27DB-BD31-4B8C-83A1-F6EECF244321}">
                <p14:modId xmlns:p14="http://schemas.microsoft.com/office/powerpoint/2010/main" val="1542239117"/>
              </p:ext>
            </p:extLst>
          </p:nvPr>
        </p:nvGraphicFramePr>
        <p:xfrm>
          <a:off x="1894787" y="1282045"/>
          <a:ext cx="6014302" cy="3610465"/>
        </p:xfrm>
        <a:graphic>
          <a:graphicData uri="http://schemas.openxmlformats.org/drawingml/2006/table">
            <a:tbl>
              <a:tblPr firstRow="1" bandRow="1">
                <a:tableStyleId>{5C22544A-7EE6-4342-B048-85BDC9FD1C3A}</a:tableStyleId>
              </a:tblPr>
              <a:tblGrid>
                <a:gridCol w="2912883">
                  <a:extLst>
                    <a:ext uri="{9D8B030D-6E8A-4147-A177-3AD203B41FA5}">
                      <a16:colId xmlns:a16="http://schemas.microsoft.com/office/drawing/2014/main" val="4103956516"/>
                    </a:ext>
                  </a:extLst>
                </a:gridCol>
                <a:gridCol w="3101419">
                  <a:extLst>
                    <a:ext uri="{9D8B030D-6E8A-4147-A177-3AD203B41FA5}">
                      <a16:colId xmlns:a16="http://schemas.microsoft.com/office/drawing/2014/main" val="2709990691"/>
                    </a:ext>
                  </a:extLst>
                </a:gridCol>
              </a:tblGrid>
              <a:tr h="477989">
                <a:tc>
                  <a:txBody>
                    <a:bodyPr/>
                    <a:lstStyle/>
                    <a:p>
                      <a:pPr algn="ctr"/>
                      <a:r>
                        <a:rPr lang="en-US" sz="2400" dirty="0"/>
                        <a:t>Websites</a:t>
                      </a:r>
                    </a:p>
                  </a:txBody>
                  <a:tcPr/>
                </a:tc>
                <a:tc>
                  <a:txBody>
                    <a:bodyPr/>
                    <a:lstStyle/>
                    <a:p>
                      <a:pPr algn="ctr"/>
                      <a:r>
                        <a:rPr lang="en-US" sz="2400" dirty="0"/>
                        <a:t>Contact Information</a:t>
                      </a:r>
                    </a:p>
                  </a:txBody>
                  <a:tcPr>
                    <a:solidFill>
                      <a:schemeClr val="accent2"/>
                    </a:solidFill>
                  </a:tcPr>
                </a:tc>
                <a:extLst>
                  <a:ext uri="{0D108BD9-81ED-4DB2-BD59-A6C34878D82A}">
                    <a16:rowId xmlns:a16="http://schemas.microsoft.com/office/drawing/2014/main" val="3389794746"/>
                  </a:ext>
                </a:extLst>
              </a:tr>
              <a:tr h="78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Medicare</a:t>
                      </a:r>
                    </a:p>
                    <a:p>
                      <a:endParaRPr lang="en-US" sz="2000" dirty="0"/>
                    </a:p>
                  </a:txBody>
                  <a:tcPr>
                    <a:solidFill>
                      <a:schemeClr val="bg1"/>
                    </a:solidFill>
                  </a:tcPr>
                </a:tc>
                <a:tc>
                  <a:txBody>
                    <a:bodyPr/>
                    <a:lstStyle/>
                    <a:p>
                      <a:pPr marL="457200" lvl="1" indent="0" algn="l">
                        <a:buNone/>
                      </a:pPr>
                      <a:r>
                        <a:rPr lang="en-US" sz="2000" dirty="0">
                          <a:hlinkClick r:id="rId5"/>
                        </a:rPr>
                        <a:t>medicare.gov</a:t>
                      </a:r>
                      <a:endParaRPr lang="en-US" sz="2000" dirty="0"/>
                    </a:p>
                    <a:p>
                      <a:pPr marL="457200" lvl="1" indent="0" algn="l">
                        <a:buNone/>
                      </a:pPr>
                      <a:r>
                        <a:rPr lang="en-US" sz="2000" dirty="0"/>
                        <a:t>1-800-MEDICARE</a:t>
                      </a:r>
                    </a:p>
                  </a:txBody>
                  <a:tcPr>
                    <a:solidFill>
                      <a:schemeClr val="bg1"/>
                    </a:solidFill>
                  </a:tcPr>
                </a:tc>
                <a:extLst>
                  <a:ext uri="{0D108BD9-81ED-4DB2-BD59-A6C34878D82A}">
                    <a16:rowId xmlns:a16="http://schemas.microsoft.com/office/drawing/2014/main" val="1296866019"/>
                  </a:ext>
                </a:extLst>
              </a:tr>
              <a:tr h="78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State Health Insurance Assistance Program (SHIP)</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hlinkClick r:id="rId6"/>
                        </a:rPr>
                        <a:t>shiptacenter.org</a:t>
                      </a:r>
                      <a:endParaRPr lang="en-US" sz="2000" dirty="0"/>
                    </a:p>
                    <a:p>
                      <a:pPr algn="ctr"/>
                      <a:endParaRPr lang="en-US" sz="2000" dirty="0"/>
                    </a:p>
                  </a:txBody>
                  <a:tcPr>
                    <a:solidFill>
                      <a:schemeClr val="bg1">
                        <a:lumMod val="95000"/>
                      </a:schemeClr>
                    </a:solidFill>
                  </a:tcPr>
                </a:tc>
                <a:extLst>
                  <a:ext uri="{0D108BD9-81ED-4DB2-BD59-A6C34878D82A}">
                    <a16:rowId xmlns:a16="http://schemas.microsoft.com/office/drawing/2014/main" val="1106854984"/>
                  </a:ext>
                </a:extLst>
              </a:tr>
              <a:tr h="78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Social Security</a:t>
                      </a:r>
                    </a:p>
                    <a:p>
                      <a:endParaRPr lang="en-US" sz="2000" dirty="0"/>
                    </a:p>
                  </a:txBody>
                  <a:tcPr>
                    <a:solidFill>
                      <a:schemeClr val="bg1"/>
                    </a:solidFill>
                  </a:tcPr>
                </a:tc>
                <a:tc>
                  <a:txBody>
                    <a:bodyPr/>
                    <a:lstStyle/>
                    <a:p>
                      <a:pPr marL="457200" lvl="1" indent="0">
                        <a:buNone/>
                      </a:pPr>
                      <a:r>
                        <a:rPr lang="en-US" sz="2000" dirty="0">
                          <a:hlinkClick r:id="rId7"/>
                        </a:rPr>
                        <a:t>socialsecurity.gov</a:t>
                      </a:r>
                      <a:endParaRPr lang="en-US" sz="2000" dirty="0"/>
                    </a:p>
                    <a:p>
                      <a:pPr marL="457200" lvl="1" indent="0">
                        <a:buNone/>
                      </a:pPr>
                      <a:r>
                        <a:rPr lang="en-US" sz="2000" dirty="0"/>
                        <a:t>1-800-772-1213</a:t>
                      </a:r>
                    </a:p>
                  </a:txBody>
                  <a:tcPr>
                    <a:solidFill>
                      <a:schemeClr val="bg1"/>
                    </a:solidFill>
                  </a:tcPr>
                </a:tc>
                <a:extLst>
                  <a:ext uri="{0D108BD9-81ED-4DB2-BD59-A6C34878D82A}">
                    <a16:rowId xmlns:a16="http://schemas.microsoft.com/office/drawing/2014/main" val="1733609775"/>
                  </a:ext>
                </a:extLst>
              </a:tr>
              <a:tr h="78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Center for Medicare and Medicaid Services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hlinkClick r:id="rId8"/>
                        </a:rPr>
                        <a:t>www.cms.gov</a:t>
                      </a:r>
                      <a:endParaRPr lang="en-US" sz="2000" i="1" dirty="0">
                        <a:solidFill>
                          <a:srgbClr val="FF0000"/>
                        </a:solidFill>
                      </a:endParaRPr>
                    </a:p>
                    <a:p>
                      <a:pPr algn="ctr"/>
                      <a:endParaRPr lang="en-US" sz="2000" dirty="0"/>
                    </a:p>
                  </a:txBody>
                  <a:tcPr>
                    <a:solidFill>
                      <a:schemeClr val="bg1">
                        <a:lumMod val="95000"/>
                      </a:schemeClr>
                    </a:solidFill>
                  </a:tcPr>
                </a:tc>
                <a:extLst>
                  <a:ext uri="{0D108BD9-81ED-4DB2-BD59-A6C34878D82A}">
                    <a16:rowId xmlns:a16="http://schemas.microsoft.com/office/drawing/2014/main" val="1338704003"/>
                  </a:ext>
                </a:extLst>
              </a:tr>
            </a:tbl>
          </a:graphicData>
        </a:graphic>
      </p:graphicFrame>
    </p:spTree>
    <p:extLst>
      <p:ext uri="{BB962C8B-B14F-4D97-AF65-F5344CB8AC3E}">
        <p14:creationId xmlns:p14="http://schemas.microsoft.com/office/powerpoint/2010/main" val="19397254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6642730"/>
              </p:ext>
            </p:extLst>
          </p:nvPr>
        </p:nvGraphicFramePr>
        <p:xfrm>
          <a:off x="905493" y="1689714"/>
          <a:ext cx="7568656" cy="400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Three Questions We’ll Consider</a:t>
            </a:r>
          </a:p>
        </p:txBody>
      </p:sp>
    </p:spTree>
    <p:extLst>
      <p:ext uri="{BB962C8B-B14F-4D97-AF65-F5344CB8AC3E}">
        <p14:creationId xmlns:p14="http://schemas.microsoft.com/office/powerpoint/2010/main" val="277930485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B5513C-2002-7044-8BDC-D78FEB3B62C4}"/>
              </a:ext>
            </a:extLst>
          </p:cNvPr>
          <p:cNvSpPr/>
          <p:nvPr/>
        </p:nvSpPr>
        <p:spPr>
          <a:xfrm>
            <a:off x="445168" y="1669773"/>
            <a:ext cx="8698832" cy="14371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440A0-5CF2-2845-822C-55BE140313C9}"/>
              </a:ext>
            </a:extLst>
          </p:cNvPr>
          <p:cNvSpPr>
            <a:spLocks noGrp="1"/>
          </p:cNvSpPr>
          <p:nvPr>
            <p:ph type="title"/>
          </p:nvPr>
        </p:nvSpPr>
        <p:spPr/>
        <p:txBody>
          <a:bodyPr>
            <a:normAutofit/>
          </a:bodyPr>
          <a:lstStyle/>
          <a:p>
            <a:r>
              <a:rPr lang="en-US" sz="3200" dirty="0"/>
              <a:t>Contact a Professional…</a:t>
            </a:r>
          </a:p>
        </p:txBody>
      </p:sp>
      <p:sp>
        <p:nvSpPr>
          <p:cNvPr id="4" name="Rectangle 3">
            <a:extLst>
              <a:ext uri="{FF2B5EF4-FFF2-40B4-BE49-F238E27FC236}">
                <a16:creationId xmlns:a16="http://schemas.microsoft.com/office/drawing/2014/main" id="{30AAE395-35F4-AF40-BFA2-2B325381D0BB}"/>
              </a:ext>
            </a:extLst>
          </p:cNvPr>
          <p:cNvSpPr/>
          <p:nvPr/>
        </p:nvSpPr>
        <p:spPr>
          <a:xfrm>
            <a:off x="547550" y="2018572"/>
            <a:ext cx="3367888" cy="785192"/>
          </a:xfrm>
          <a:prstGeom prst="rect">
            <a:avLst/>
          </a:prstGeom>
          <a:no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0000"/>
              </a:lnSpc>
            </a:pPr>
            <a:r>
              <a:rPr lang="en-US" sz="2400" dirty="0">
                <a:solidFill>
                  <a:schemeClr val="bg1"/>
                </a:solidFill>
                <a:latin typeface="Calibri" charset="0"/>
                <a:ea typeface="Calibri" charset="0"/>
                <a:cs typeface="Calibri" charset="0"/>
              </a:rPr>
              <a:t>Work with Your </a:t>
            </a:r>
          </a:p>
          <a:p>
            <a:pPr algn="ctr">
              <a:lnSpc>
                <a:spcPct val="80000"/>
              </a:lnSpc>
            </a:pPr>
            <a:r>
              <a:rPr lang="en-US" sz="2400" dirty="0">
                <a:solidFill>
                  <a:schemeClr val="bg1"/>
                </a:solidFill>
                <a:latin typeface="Calibri" charset="0"/>
                <a:ea typeface="Calibri" charset="0"/>
                <a:cs typeface="Calibri" charset="0"/>
              </a:rPr>
              <a:t>Financial Professional to Develop a Personalized Retirement Plan</a:t>
            </a:r>
          </a:p>
        </p:txBody>
      </p:sp>
      <p:sp>
        <p:nvSpPr>
          <p:cNvPr id="5" name="Rectangle 2">
            <a:extLst>
              <a:ext uri="{FF2B5EF4-FFF2-40B4-BE49-F238E27FC236}">
                <a16:creationId xmlns:a16="http://schemas.microsoft.com/office/drawing/2014/main" id="{AEA68F69-CB4C-FC41-814C-B3ED277278D3}"/>
              </a:ext>
            </a:extLst>
          </p:cNvPr>
          <p:cNvSpPr>
            <a:spLocks noChangeArrowheads="1"/>
          </p:cNvSpPr>
          <p:nvPr/>
        </p:nvSpPr>
        <p:spPr bwMode="auto">
          <a:xfrm>
            <a:off x="0" y="6437376"/>
            <a:ext cx="9144000" cy="420624"/>
          </a:xfrm>
          <a:prstGeom prst="rect">
            <a:avLst/>
          </a:prstGeom>
          <a:solidFill>
            <a:srgbClr val="456CB4"/>
          </a:solidFill>
          <a:ln w="38100" algn="ctr">
            <a:noFill/>
            <a:miter lim="800000"/>
            <a:headEnd/>
            <a:tailEnd/>
          </a:ln>
          <a:effectLst/>
        </p:spPr>
        <p:txBody>
          <a:bodyPr wrap="none" anchor="ctr">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pic>
        <p:nvPicPr>
          <p:cNvPr id="8" name="Picture 7">
            <a:extLst>
              <a:ext uri="{FF2B5EF4-FFF2-40B4-BE49-F238E27FC236}">
                <a16:creationId xmlns:a16="http://schemas.microsoft.com/office/drawing/2014/main" id="{555B626D-4395-4698-9305-6D08B82D2F65}"/>
              </a:ext>
            </a:extLst>
          </p:cNvPr>
          <p:cNvPicPr>
            <a:picLocks noChangeAspect="1"/>
          </p:cNvPicPr>
          <p:nvPr/>
        </p:nvPicPr>
        <p:blipFill>
          <a:blip r:embed="rId3"/>
          <a:stretch>
            <a:fillRect/>
          </a:stretch>
        </p:blipFill>
        <p:spPr>
          <a:xfrm>
            <a:off x="6865538" y="6484048"/>
            <a:ext cx="2106044" cy="337376"/>
          </a:xfrm>
          <a:prstGeom prst="rect">
            <a:avLst/>
          </a:prstGeom>
        </p:spPr>
      </p:pic>
      <p:pic>
        <p:nvPicPr>
          <p:cNvPr id="9" name="Picture 8">
            <a:extLst>
              <a:ext uri="{FF2B5EF4-FFF2-40B4-BE49-F238E27FC236}">
                <a16:creationId xmlns:a16="http://schemas.microsoft.com/office/drawing/2014/main" id="{EFE7700F-93B6-4462-AC22-FCE0F87312CA}"/>
              </a:ext>
            </a:extLst>
          </p:cNvPr>
          <p:cNvPicPr>
            <a:picLocks noChangeAspect="1"/>
          </p:cNvPicPr>
          <p:nvPr/>
        </p:nvPicPr>
        <p:blipFill>
          <a:blip r:embed="rId4"/>
          <a:stretch>
            <a:fillRect/>
          </a:stretch>
        </p:blipFill>
        <p:spPr>
          <a:xfrm>
            <a:off x="4378813" y="1303090"/>
            <a:ext cx="3971652" cy="4710793"/>
          </a:xfrm>
          <a:prstGeom prst="rect">
            <a:avLst/>
          </a:prstGeom>
          <a:ln w="12700">
            <a:solidFill>
              <a:schemeClr val="accent1"/>
            </a:solidFill>
          </a:ln>
        </p:spPr>
      </p:pic>
      <p:sp>
        <p:nvSpPr>
          <p:cNvPr id="3" name="Rectangle 2">
            <a:extLst>
              <a:ext uri="{FF2B5EF4-FFF2-40B4-BE49-F238E27FC236}">
                <a16:creationId xmlns:a16="http://schemas.microsoft.com/office/drawing/2014/main" id="{DE371F98-E69D-48DD-B609-FBB597DC8311}"/>
              </a:ext>
            </a:extLst>
          </p:cNvPr>
          <p:cNvSpPr/>
          <p:nvPr/>
        </p:nvSpPr>
        <p:spPr>
          <a:xfrm>
            <a:off x="1407000" y="5336222"/>
            <a:ext cx="3539073" cy="646331"/>
          </a:xfrm>
          <a:prstGeom prst="rect">
            <a:avLst/>
          </a:prstGeom>
        </p:spPr>
        <p:txBody>
          <a:bodyPr wrap="square">
            <a:spAutoFit/>
          </a:bodyPr>
          <a:lstStyle/>
          <a:p>
            <a:r>
              <a:rPr lang="en-US" i="1" dirty="0"/>
              <a:t>Understand Medicare Options </a:t>
            </a:r>
            <a:r>
              <a:rPr lang="en-US" dirty="0"/>
              <a:t>brochure by Pacific Life</a:t>
            </a:r>
          </a:p>
        </p:txBody>
      </p:sp>
    </p:spTree>
    <p:extLst>
      <p:ext uri="{BB962C8B-B14F-4D97-AF65-F5344CB8AC3E}">
        <p14:creationId xmlns:p14="http://schemas.microsoft.com/office/powerpoint/2010/main" val="40281756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Pacific Life, its affiliates, their distributors, and respective representatives do not provide tax, accounting, or legal advice. Any taxpayer should seek advice based on the taxpayer’s particular circumstances from an independent tax advisor or attorney.</a:t>
            </a:r>
          </a:p>
          <a:p>
            <a:r>
              <a:rPr lang="en-US" dirty="0"/>
              <a:t> </a:t>
            </a:r>
          </a:p>
          <a:p>
            <a:r>
              <a:rPr lang="en-US" dirty="0"/>
              <a:t>Pacific Life refers to Pacific Life Insurance Company (Newport Beach, CA) and its affiliates, including Pacific Life &amp; Annuity Company. Insurance products are issued by Pacific Life Insurance Company in all states except New York and in New York by Pacific Life &amp; Annuity Company. Product availability and features may vary by state. </a:t>
            </a:r>
          </a:p>
          <a:p>
            <a:r>
              <a:rPr lang="en-US" dirty="0"/>
              <a:t> </a:t>
            </a:r>
          </a:p>
          <a:p>
            <a:r>
              <a:rPr lang="en-US" dirty="0"/>
              <a:t> </a:t>
            </a:r>
          </a:p>
        </p:txBody>
      </p:sp>
      <p:grpSp>
        <p:nvGrpSpPr>
          <p:cNvPr id="6" name="Group 5">
            <a:extLst>
              <a:ext uri="{FF2B5EF4-FFF2-40B4-BE49-F238E27FC236}">
                <a16:creationId xmlns:a16="http://schemas.microsoft.com/office/drawing/2014/main" id="{DCA91921-FD58-42ED-8B2C-5DB4822B801B}"/>
              </a:ext>
            </a:extLst>
          </p:cNvPr>
          <p:cNvGrpSpPr/>
          <p:nvPr/>
        </p:nvGrpSpPr>
        <p:grpSpPr>
          <a:xfrm>
            <a:off x="4358233" y="5551256"/>
            <a:ext cx="4687443" cy="1272793"/>
            <a:chOff x="4358233" y="5551256"/>
            <a:chExt cx="4687443" cy="1272793"/>
          </a:xfrm>
        </p:grpSpPr>
        <p:pic>
          <p:nvPicPr>
            <p:cNvPr id="4" name="Picture 1" descr="image001">
              <a:extLst>
                <a:ext uri="{FF2B5EF4-FFF2-40B4-BE49-F238E27FC236}">
                  <a16:creationId xmlns:a16="http://schemas.microsoft.com/office/drawing/2014/main" id="{7376BB69-8C12-47D4-99F1-DC1AFAAB3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233" y="5551256"/>
              <a:ext cx="43402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DA402B1-0311-4287-8FF6-9F8287689731}"/>
                </a:ext>
              </a:extLst>
            </p:cNvPr>
            <p:cNvPicPr>
              <a:picLocks noChangeAspect="1"/>
            </p:cNvPicPr>
            <p:nvPr/>
          </p:nvPicPr>
          <p:blipFill>
            <a:blip r:embed="rId4"/>
            <a:stretch>
              <a:fillRect/>
            </a:stretch>
          </p:blipFill>
          <p:spPr>
            <a:xfrm>
              <a:off x="6769509" y="6414474"/>
              <a:ext cx="2276167" cy="409575"/>
            </a:xfrm>
            <a:prstGeom prst="rect">
              <a:avLst/>
            </a:prstGeom>
          </p:spPr>
        </p:pic>
      </p:grpSp>
    </p:spTree>
    <p:extLst>
      <p:ext uri="{BB962C8B-B14F-4D97-AF65-F5344CB8AC3E}">
        <p14:creationId xmlns:p14="http://schemas.microsoft.com/office/powerpoint/2010/main" val="42211599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6836561"/>
              </p:ext>
            </p:extLst>
          </p:nvPr>
        </p:nvGraphicFramePr>
        <p:xfrm>
          <a:off x="758345" y="1317708"/>
          <a:ext cx="7627309" cy="481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Happy 65</a:t>
            </a:r>
            <a:r>
              <a:rPr lang="en-US" baseline="30000" dirty="0"/>
              <a:t>th</a:t>
            </a:r>
            <a:r>
              <a:rPr lang="en-US" dirty="0"/>
              <a:t> Birthday</a:t>
            </a:r>
          </a:p>
        </p:txBody>
      </p:sp>
      <p:grpSp>
        <p:nvGrpSpPr>
          <p:cNvPr id="7" name="Group 6">
            <a:extLst>
              <a:ext uri="{FF2B5EF4-FFF2-40B4-BE49-F238E27FC236}">
                <a16:creationId xmlns:a16="http://schemas.microsoft.com/office/drawing/2014/main" id="{302F406A-0237-40A5-8497-B5334D464B61}"/>
              </a:ext>
            </a:extLst>
          </p:cNvPr>
          <p:cNvGrpSpPr/>
          <p:nvPr/>
        </p:nvGrpSpPr>
        <p:grpSpPr>
          <a:xfrm>
            <a:off x="7023439" y="438150"/>
            <a:ext cx="1553347" cy="796502"/>
            <a:chOff x="6544314" y="4464936"/>
            <a:chExt cx="1187889" cy="663002"/>
          </a:xfrm>
          <a:solidFill>
            <a:schemeClr val="bg1"/>
          </a:solidFill>
        </p:grpSpPr>
        <p:sp>
          <p:nvSpPr>
            <p:cNvPr id="3" name="Speech Bubble: Rectangle with Corners Rounded 2">
              <a:extLst>
                <a:ext uri="{FF2B5EF4-FFF2-40B4-BE49-F238E27FC236}">
                  <a16:creationId xmlns:a16="http://schemas.microsoft.com/office/drawing/2014/main" id="{7762906F-EC1A-474F-9B47-CFB776BC6910}"/>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C01EB7E-049F-45F9-A478-81A31BA8E72B}"/>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
        <p:nvSpPr>
          <p:cNvPr id="8" name="Isosceles Triangle 7">
            <a:extLst>
              <a:ext uri="{FF2B5EF4-FFF2-40B4-BE49-F238E27FC236}">
                <a16:creationId xmlns:a16="http://schemas.microsoft.com/office/drawing/2014/main" id="{E6BA7699-29A4-4A06-94E4-9BCA965172BD}"/>
              </a:ext>
            </a:extLst>
          </p:cNvPr>
          <p:cNvSpPr/>
          <p:nvPr/>
        </p:nvSpPr>
        <p:spPr>
          <a:xfrm rot="10800000">
            <a:off x="4247147" y="1443789"/>
            <a:ext cx="529390" cy="30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B938140-6E4F-45F8-8007-C566CF772957}"/>
              </a:ext>
            </a:extLst>
          </p:cNvPr>
          <p:cNvSpPr/>
          <p:nvPr/>
        </p:nvSpPr>
        <p:spPr>
          <a:xfrm rot="10800000">
            <a:off x="7066292" y="1457826"/>
            <a:ext cx="529390" cy="30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CAC76DC2-97D4-4CF9-9055-C62B16FAB477}"/>
              </a:ext>
            </a:extLst>
          </p:cNvPr>
          <p:cNvSpPr/>
          <p:nvPr/>
        </p:nvSpPr>
        <p:spPr>
          <a:xfrm rot="10800000">
            <a:off x="1596189" y="3942346"/>
            <a:ext cx="529390" cy="30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3C44E9B8-4996-49F5-A6AA-0B6DFCC85115}"/>
              </a:ext>
            </a:extLst>
          </p:cNvPr>
          <p:cNvSpPr/>
          <p:nvPr/>
        </p:nvSpPr>
        <p:spPr>
          <a:xfrm rot="10800000">
            <a:off x="4247147" y="3942345"/>
            <a:ext cx="529390" cy="30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4283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Enrollment Period (IEP)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3106217"/>
              </p:ext>
            </p:extLst>
          </p:nvPr>
        </p:nvGraphicFramePr>
        <p:xfrm>
          <a:off x="457200" y="2039607"/>
          <a:ext cx="8229600" cy="568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648E1027-16B7-4C7D-8111-0B7F9F6C1973}"/>
              </a:ext>
            </a:extLst>
          </p:cNvPr>
          <p:cNvGrpSpPr/>
          <p:nvPr/>
        </p:nvGrpSpPr>
        <p:grpSpPr>
          <a:xfrm>
            <a:off x="7023439" y="438150"/>
            <a:ext cx="1553347" cy="796502"/>
            <a:chOff x="6544314" y="4464936"/>
            <a:chExt cx="1187889" cy="663002"/>
          </a:xfrm>
          <a:solidFill>
            <a:schemeClr val="bg1"/>
          </a:solidFill>
        </p:grpSpPr>
        <p:sp>
          <p:nvSpPr>
            <p:cNvPr id="8" name="Speech Bubble: Rectangle with Corners Rounded 7">
              <a:extLst>
                <a:ext uri="{FF2B5EF4-FFF2-40B4-BE49-F238E27FC236}">
                  <a16:creationId xmlns:a16="http://schemas.microsoft.com/office/drawing/2014/main" id="{8838BADC-04BE-4233-9287-AE628AA66BEA}"/>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7E5EF80-46C6-408D-86BA-917925F7288E}"/>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
        <p:nvSpPr>
          <p:cNvPr id="4" name="Rectangle 3">
            <a:extLst>
              <a:ext uri="{FF2B5EF4-FFF2-40B4-BE49-F238E27FC236}">
                <a16:creationId xmlns:a16="http://schemas.microsoft.com/office/drawing/2014/main" id="{729C829D-A4F6-40AD-80A2-E4042CDD2B87}"/>
              </a:ext>
            </a:extLst>
          </p:cNvPr>
          <p:cNvSpPr/>
          <p:nvPr/>
        </p:nvSpPr>
        <p:spPr>
          <a:xfrm>
            <a:off x="445168" y="2268206"/>
            <a:ext cx="1143000" cy="26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months</a:t>
            </a:r>
          </a:p>
        </p:txBody>
      </p:sp>
      <p:sp>
        <p:nvSpPr>
          <p:cNvPr id="10" name="Oval 9">
            <a:extLst>
              <a:ext uri="{FF2B5EF4-FFF2-40B4-BE49-F238E27FC236}">
                <a16:creationId xmlns:a16="http://schemas.microsoft.com/office/drawing/2014/main" id="{25844F4A-A5A4-4F15-A0BD-64A90D67FE81}"/>
              </a:ext>
            </a:extLst>
          </p:cNvPr>
          <p:cNvSpPr/>
          <p:nvPr/>
        </p:nvSpPr>
        <p:spPr>
          <a:xfrm>
            <a:off x="721894" y="1679822"/>
            <a:ext cx="661737" cy="60157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solidFill>
              </a:rPr>
              <a:t>3</a:t>
            </a:r>
          </a:p>
        </p:txBody>
      </p:sp>
      <p:sp>
        <p:nvSpPr>
          <p:cNvPr id="11" name="TextBox 10">
            <a:extLst>
              <a:ext uri="{FF2B5EF4-FFF2-40B4-BE49-F238E27FC236}">
                <a16:creationId xmlns:a16="http://schemas.microsoft.com/office/drawing/2014/main" id="{F5850EB6-F173-422D-9B46-0C09778C5A0D}"/>
              </a:ext>
            </a:extLst>
          </p:cNvPr>
          <p:cNvSpPr txBox="1"/>
          <p:nvPr/>
        </p:nvSpPr>
        <p:spPr>
          <a:xfrm>
            <a:off x="445168" y="2829590"/>
            <a:ext cx="3513214" cy="369332"/>
          </a:xfrm>
          <a:prstGeom prst="rect">
            <a:avLst/>
          </a:prstGeom>
          <a:solidFill>
            <a:schemeClr val="bg1"/>
          </a:solidFill>
        </p:spPr>
        <p:txBody>
          <a:bodyPr wrap="square" rtlCol="0">
            <a:spAutoFit/>
          </a:bodyPr>
          <a:lstStyle/>
          <a:p>
            <a:pPr algn="ctr"/>
            <a:r>
              <a:rPr lang="en-US" b="1" dirty="0">
                <a:solidFill>
                  <a:schemeClr val="accent2"/>
                </a:solidFill>
              </a:rPr>
              <a:t>before</a:t>
            </a:r>
            <a:r>
              <a:rPr lang="en-US" dirty="0">
                <a:solidFill>
                  <a:schemeClr val="accent2"/>
                </a:solidFill>
              </a:rPr>
              <a:t> the month you turn 65</a:t>
            </a:r>
          </a:p>
        </p:txBody>
      </p:sp>
      <p:sp>
        <p:nvSpPr>
          <p:cNvPr id="12" name="Rectangle 11">
            <a:extLst>
              <a:ext uri="{FF2B5EF4-FFF2-40B4-BE49-F238E27FC236}">
                <a16:creationId xmlns:a16="http://schemas.microsoft.com/office/drawing/2014/main" id="{811CB0C2-A8F7-4BC5-92BD-4C35AF3BA5E5}"/>
              </a:ext>
            </a:extLst>
          </p:cNvPr>
          <p:cNvSpPr/>
          <p:nvPr/>
        </p:nvSpPr>
        <p:spPr>
          <a:xfrm>
            <a:off x="1636291" y="2276137"/>
            <a:ext cx="1143000" cy="26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months</a:t>
            </a:r>
          </a:p>
        </p:txBody>
      </p:sp>
      <p:sp>
        <p:nvSpPr>
          <p:cNvPr id="13" name="Oval 12">
            <a:extLst>
              <a:ext uri="{FF2B5EF4-FFF2-40B4-BE49-F238E27FC236}">
                <a16:creationId xmlns:a16="http://schemas.microsoft.com/office/drawing/2014/main" id="{AFC139A4-59B0-4900-BF87-50AE0EEFFAF6}"/>
              </a:ext>
            </a:extLst>
          </p:cNvPr>
          <p:cNvSpPr/>
          <p:nvPr/>
        </p:nvSpPr>
        <p:spPr>
          <a:xfrm>
            <a:off x="1913017" y="1687753"/>
            <a:ext cx="661737" cy="60157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solidFill>
              </a:rPr>
              <a:t>2</a:t>
            </a:r>
          </a:p>
        </p:txBody>
      </p:sp>
      <p:sp>
        <p:nvSpPr>
          <p:cNvPr id="14" name="Rectangle 13">
            <a:extLst>
              <a:ext uri="{FF2B5EF4-FFF2-40B4-BE49-F238E27FC236}">
                <a16:creationId xmlns:a16="http://schemas.microsoft.com/office/drawing/2014/main" id="{853FD7E5-F59E-44BD-83B5-70CDB512676A}"/>
              </a:ext>
            </a:extLst>
          </p:cNvPr>
          <p:cNvSpPr/>
          <p:nvPr/>
        </p:nvSpPr>
        <p:spPr>
          <a:xfrm>
            <a:off x="2815382" y="2260282"/>
            <a:ext cx="1143000" cy="26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a:t>
            </a:r>
          </a:p>
        </p:txBody>
      </p:sp>
      <p:sp>
        <p:nvSpPr>
          <p:cNvPr id="15" name="Oval 14">
            <a:extLst>
              <a:ext uri="{FF2B5EF4-FFF2-40B4-BE49-F238E27FC236}">
                <a16:creationId xmlns:a16="http://schemas.microsoft.com/office/drawing/2014/main" id="{8F8A7B18-C8B8-4B4F-9B74-EBFFC6309D04}"/>
              </a:ext>
            </a:extLst>
          </p:cNvPr>
          <p:cNvSpPr/>
          <p:nvPr/>
        </p:nvSpPr>
        <p:spPr>
          <a:xfrm>
            <a:off x="3086102" y="1687752"/>
            <a:ext cx="661737" cy="60157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solidFill>
              </a:rPr>
              <a:t>1</a:t>
            </a:r>
          </a:p>
        </p:txBody>
      </p:sp>
      <p:sp>
        <p:nvSpPr>
          <p:cNvPr id="16" name="Rectangle 15">
            <a:extLst>
              <a:ext uri="{FF2B5EF4-FFF2-40B4-BE49-F238E27FC236}">
                <a16:creationId xmlns:a16="http://schemas.microsoft.com/office/drawing/2014/main" id="{E09AA1AC-BACE-40C3-9F03-048A6B8C9499}"/>
              </a:ext>
            </a:extLst>
          </p:cNvPr>
          <p:cNvSpPr/>
          <p:nvPr/>
        </p:nvSpPr>
        <p:spPr>
          <a:xfrm>
            <a:off x="5171099" y="2247751"/>
            <a:ext cx="1143000" cy="2646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a:t>
            </a:r>
          </a:p>
        </p:txBody>
      </p:sp>
      <p:sp>
        <p:nvSpPr>
          <p:cNvPr id="17" name="Oval 16">
            <a:extLst>
              <a:ext uri="{FF2B5EF4-FFF2-40B4-BE49-F238E27FC236}">
                <a16:creationId xmlns:a16="http://schemas.microsoft.com/office/drawing/2014/main" id="{EE15E757-1F7C-49FA-8BA0-AF9ADFC1EB45}"/>
              </a:ext>
            </a:extLst>
          </p:cNvPr>
          <p:cNvSpPr/>
          <p:nvPr/>
        </p:nvSpPr>
        <p:spPr>
          <a:xfrm>
            <a:off x="5447825" y="1659367"/>
            <a:ext cx="661737" cy="601579"/>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rPr>
              <a:t>1</a:t>
            </a:r>
          </a:p>
        </p:txBody>
      </p:sp>
      <p:sp>
        <p:nvSpPr>
          <p:cNvPr id="18" name="Rectangle 17">
            <a:extLst>
              <a:ext uri="{FF2B5EF4-FFF2-40B4-BE49-F238E27FC236}">
                <a16:creationId xmlns:a16="http://schemas.microsoft.com/office/drawing/2014/main" id="{C7C614E5-D932-4081-BB30-4C30008A8352}"/>
              </a:ext>
            </a:extLst>
          </p:cNvPr>
          <p:cNvSpPr/>
          <p:nvPr/>
        </p:nvSpPr>
        <p:spPr>
          <a:xfrm>
            <a:off x="6362222" y="2255682"/>
            <a:ext cx="1143000" cy="2646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months</a:t>
            </a:r>
          </a:p>
        </p:txBody>
      </p:sp>
      <p:sp>
        <p:nvSpPr>
          <p:cNvPr id="19" name="Oval 18">
            <a:extLst>
              <a:ext uri="{FF2B5EF4-FFF2-40B4-BE49-F238E27FC236}">
                <a16:creationId xmlns:a16="http://schemas.microsoft.com/office/drawing/2014/main" id="{6D423710-9D91-4853-B88B-E2AC027DCF44}"/>
              </a:ext>
            </a:extLst>
          </p:cNvPr>
          <p:cNvSpPr/>
          <p:nvPr/>
        </p:nvSpPr>
        <p:spPr>
          <a:xfrm>
            <a:off x="6638948" y="1667298"/>
            <a:ext cx="661737" cy="601579"/>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rPr>
              <a:t>2</a:t>
            </a:r>
          </a:p>
        </p:txBody>
      </p:sp>
      <p:sp>
        <p:nvSpPr>
          <p:cNvPr id="20" name="Rectangle 19">
            <a:extLst>
              <a:ext uri="{FF2B5EF4-FFF2-40B4-BE49-F238E27FC236}">
                <a16:creationId xmlns:a16="http://schemas.microsoft.com/office/drawing/2014/main" id="{1AC1CA5D-E205-45B9-97F7-8C4F40FFC8DC}"/>
              </a:ext>
            </a:extLst>
          </p:cNvPr>
          <p:cNvSpPr/>
          <p:nvPr/>
        </p:nvSpPr>
        <p:spPr>
          <a:xfrm>
            <a:off x="7541313" y="2239827"/>
            <a:ext cx="1143000" cy="2646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months</a:t>
            </a:r>
          </a:p>
        </p:txBody>
      </p:sp>
      <p:sp>
        <p:nvSpPr>
          <p:cNvPr id="21" name="Oval 20">
            <a:extLst>
              <a:ext uri="{FF2B5EF4-FFF2-40B4-BE49-F238E27FC236}">
                <a16:creationId xmlns:a16="http://schemas.microsoft.com/office/drawing/2014/main" id="{1D7D5EA0-5B1F-4CFE-980F-97D0BD94DDB1}"/>
              </a:ext>
            </a:extLst>
          </p:cNvPr>
          <p:cNvSpPr/>
          <p:nvPr/>
        </p:nvSpPr>
        <p:spPr>
          <a:xfrm>
            <a:off x="7812033" y="1667297"/>
            <a:ext cx="661737" cy="601579"/>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rPr>
              <a:t>3</a:t>
            </a:r>
          </a:p>
        </p:txBody>
      </p:sp>
      <p:sp>
        <p:nvSpPr>
          <p:cNvPr id="22" name="TextBox 21">
            <a:extLst>
              <a:ext uri="{FF2B5EF4-FFF2-40B4-BE49-F238E27FC236}">
                <a16:creationId xmlns:a16="http://schemas.microsoft.com/office/drawing/2014/main" id="{E527E9CC-925B-4A85-991B-AA563228A598}"/>
              </a:ext>
            </a:extLst>
          </p:cNvPr>
          <p:cNvSpPr txBox="1"/>
          <p:nvPr/>
        </p:nvSpPr>
        <p:spPr>
          <a:xfrm>
            <a:off x="5171099" y="2872231"/>
            <a:ext cx="3513214" cy="369332"/>
          </a:xfrm>
          <a:prstGeom prst="rect">
            <a:avLst/>
          </a:prstGeom>
          <a:solidFill>
            <a:schemeClr val="bg1"/>
          </a:solidFill>
        </p:spPr>
        <p:txBody>
          <a:bodyPr wrap="square" rtlCol="0">
            <a:spAutoFit/>
          </a:bodyPr>
          <a:lstStyle/>
          <a:p>
            <a:pPr algn="ctr"/>
            <a:r>
              <a:rPr lang="en-US" b="1" dirty="0">
                <a:solidFill>
                  <a:schemeClr val="accent4"/>
                </a:solidFill>
              </a:rPr>
              <a:t>after</a:t>
            </a:r>
            <a:r>
              <a:rPr lang="en-US" dirty="0">
                <a:solidFill>
                  <a:schemeClr val="accent4"/>
                </a:solidFill>
              </a:rPr>
              <a:t> the month you turn 65</a:t>
            </a:r>
          </a:p>
        </p:txBody>
      </p:sp>
      <p:cxnSp>
        <p:nvCxnSpPr>
          <p:cNvPr id="24" name="Straight Connector 23">
            <a:extLst>
              <a:ext uri="{FF2B5EF4-FFF2-40B4-BE49-F238E27FC236}">
                <a16:creationId xmlns:a16="http://schemas.microsoft.com/office/drawing/2014/main" id="{986343C0-2902-4EB3-ABD2-522F0D60B9DF}"/>
              </a:ext>
            </a:extLst>
          </p:cNvPr>
          <p:cNvCxnSpPr/>
          <p:nvPr/>
        </p:nvCxnSpPr>
        <p:spPr>
          <a:xfrm>
            <a:off x="4030574" y="3573382"/>
            <a:ext cx="0" cy="246647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3825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9240864"/>
              </p:ext>
            </p:extLst>
          </p:nvPr>
        </p:nvGraphicFramePr>
        <p:xfrm>
          <a:off x="914399" y="1552166"/>
          <a:ext cx="7315201" cy="44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Congratulations on Retirement</a:t>
            </a:r>
          </a:p>
        </p:txBody>
      </p:sp>
      <p:grpSp>
        <p:nvGrpSpPr>
          <p:cNvPr id="6" name="Group 5">
            <a:extLst>
              <a:ext uri="{FF2B5EF4-FFF2-40B4-BE49-F238E27FC236}">
                <a16:creationId xmlns:a16="http://schemas.microsoft.com/office/drawing/2014/main" id="{02574638-EBFD-474F-B0CC-1AC0073049AF}"/>
              </a:ext>
            </a:extLst>
          </p:cNvPr>
          <p:cNvGrpSpPr/>
          <p:nvPr/>
        </p:nvGrpSpPr>
        <p:grpSpPr>
          <a:xfrm>
            <a:off x="7023439" y="438150"/>
            <a:ext cx="1553347" cy="796502"/>
            <a:chOff x="6544314" y="4464936"/>
            <a:chExt cx="1187889" cy="663002"/>
          </a:xfrm>
          <a:solidFill>
            <a:schemeClr val="bg1"/>
          </a:solidFill>
        </p:grpSpPr>
        <p:sp>
          <p:nvSpPr>
            <p:cNvPr id="7" name="Speech Bubble: Rectangle with Corners Rounded 6">
              <a:extLst>
                <a:ext uri="{FF2B5EF4-FFF2-40B4-BE49-F238E27FC236}">
                  <a16:creationId xmlns:a16="http://schemas.microsoft.com/office/drawing/2014/main" id="{22777B84-77D1-4F14-A35C-C4E2CC862151}"/>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6E0168-3CD6-4D67-86A9-2476212FBE88}"/>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
        <p:nvSpPr>
          <p:cNvPr id="3" name="Isosceles Triangle 2">
            <a:extLst>
              <a:ext uri="{FF2B5EF4-FFF2-40B4-BE49-F238E27FC236}">
                <a16:creationId xmlns:a16="http://schemas.microsoft.com/office/drawing/2014/main" id="{F1006B3B-6711-4350-959B-F99572401A19}"/>
              </a:ext>
            </a:extLst>
          </p:cNvPr>
          <p:cNvSpPr/>
          <p:nvPr/>
        </p:nvSpPr>
        <p:spPr>
          <a:xfrm rot="10800000">
            <a:off x="6364704" y="1552166"/>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62205A4-003F-4387-83DE-6440433F9F4A}"/>
              </a:ext>
            </a:extLst>
          </p:cNvPr>
          <p:cNvSpPr/>
          <p:nvPr/>
        </p:nvSpPr>
        <p:spPr>
          <a:xfrm rot="10800000">
            <a:off x="2414336" y="4134945"/>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934308D0-B633-4186-A09C-E7BBCD3604D7}"/>
              </a:ext>
            </a:extLst>
          </p:cNvPr>
          <p:cNvSpPr/>
          <p:nvPr/>
        </p:nvSpPr>
        <p:spPr>
          <a:xfrm rot="10800000">
            <a:off x="6352670" y="4134945"/>
            <a:ext cx="409073" cy="312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A568BAD-E5B9-4AB7-A1BB-2B19EA5DF477}"/>
              </a:ext>
            </a:extLst>
          </p:cNvPr>
          <p:cNvSpPr txBox="1"/>
          <p:nvPr/>
        </p:nvSpPr>
        <p:spPr>
          <a:xfrm>
            <a:off x="5021180" y="4471830"/>
            <a:ext cx="3100139" cy="1477328"/>
          </a:xfrm>
          <a:prstGeom prst="rect">
            <a:avLst/>
          </a:prstGeom>
          <a:noFill/>
        </p:spPr>
        <p:txBody>
          <a:bodyPr wrap="square" rtlCol="0">
            <a:spAutoFit/>
          </a:bodyPr>
          <a:lstStyle/>
          <a:p>
            <a:pPr lvl="0"/>
            <a:r>
              <a:rPr lang="en-US" b="1" dirty="0"/>
              <a:t>Beginning</a:t>
            </a:r>
            <a:r>
              <a:rPr lang="en-US" dirty="0"/>
              <a:t> the earlier of the </a:t>
            </a:r>
          </a:p>
          <a:p>
            <a:pPr lvl="0"/>
            <a:r>
              <a:rPr lang="en-US" dirty="0"/>
              <a:t>(1) month after employment ends or the </a:t>
            </a:r>
          </a:p>
          <a:p>
            <a:pPr lvl="0"/>
            <a:r>
              <a:rPr lang="en-US" dirty="0"/>
              <a:t>(2) month after current employer group coverage ends</a:t>
            </a:r>
          </a:p>
        </p:txBody>
      </p:sp>
    </p:spTree>
    <p:extLst>
      <p:ext uri="{BB962C8B-B14F-4D97-AF65-F5344CB8AC3E}">
        <p14:creationId xmlns:p14="http://schemas.microsoft.com/office/powerpoint/2010/main" val="37666308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Coordination of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073744"/>
              </p:ext>
            </p:extLst>
          </p:nvPr>
        </p:nvGraphicFramePr>
        <p:xfrm>
          <a:off x="457200" y="1599090"/>
          <a:ext cx="8229600" cy="4577234"/>
        </p:xfrm>
        <a:graphic>
          <a:graphicData uri="http://schemas.openxmlformats.org/drawingml/2006/table">
            <a:tbl>
              <a:tblPr firstRow="1" bandRow="1">
                <a:tableStyleId>{00A15C55-8517-42AA-B614-E9B94910E393}</a:tableStyleId>
              </a:tblPr>
              <a:tblGrid>
                <a:gridCol w="4138863">
                  <a:extLst>
                    <a:ext uri="{9D8B030D-6E8A-4147-A177-3AD203B41FA5}">
                      <a16:colId xmlns:a16="http://schemas.microsoft.com/office/drawing/2014/main" val="2987225803"/>
                    </a:ext>
                  </a:extLst>
                </a:gridCol>
                <a:gridCol w="2069432">
                  <a:extLst>
                    <a:ext uri="{9D8B030D-6E8A-4147-A177-3AD203B41FA5}">
                      <a16:colId xmlns:a16="http://schemas.microsoft.com/office/drawing/2014/main" val="599074950"/>
                    </a:ext>
                  </a:extLst>
                </a:gridCol>
                <a:gridCol w="2021305">
                  <a:extLst>
                    <a:ext uri="{9D8B030D-6E8A-4147-A177-3AD203B41FA5}">
                      <a16:colId xmlns:a16="http://schemas.microsoft.com/office/drawing/2014/main" val="2694485084"/>
                    </a:ext>
                  </a:extLst>
                </a:gridCol>
              </a:tblGrid>
              <a:tr h="781755">
                <a:tc>
                  <a:txBody>
                    <a:bodyPr/>
                    <a:lstStyle/>
                    <a:p>
                      <a:pPr algn="ctr"/>
                      <a:r>
                        <a:rPr lang="en-US" dirty="0">
                          <a:solidFill>
                            <a:schemeClr val="tx1"/>
                          </a:solidFill>
                        </a:rPr>
                        <a:t>If you</a:t>
                      </a:r>
                      <a:r>
                        <a:rPr lang="en-US" baseline="0" dirty="0">
                          <a:solidFill>
                            <a:schemeClr val="tx1"/>
                          </a:solidFill>
                        </a:rPr>
                        <a:t> are 65 or older, entitled to Medicare, and covered by . . . </a:t>
                      </a:r>
                      <a:endParaRPr lang="en-US" dirty="0">
                        <a:solidFill>
                          <a:schemeClr val="tx1"/>
                        </a:solidFill>
                      </a:endParaRPr>
                    </a:p>
                  </a:txBody>
                  <a:tcPr/>
                </a:tc>
                <a:tc>
                  <a:txBody>
                    <a:bodyPr/>
                    <a:lstStyle/>
                    <a:p>
                      <a:pPr algn="ctr"/>
                      <a:endParaRPr lang="en-US" dirty="0">
                        <a:solidFill>
                          <a:schemeClr val="tx1"/>
                        </a:solidFill>
                      </a:endParaRPr>
                    </a:p>
                    <a:p>
                      <a:pPr algn="ctr"/>
                      <a:r>
                        <a:rPr lang="en-US" dirty="0">
                          <a:solidFill>
                            <a:schemeClr val="tx1"/>
                          </a:solidFill>
                        </a:rPr>
                        <a:t>Who pays first?</a:t>
                      </a:r>
                    </a:p>
                  </a:txBody>
                  <a:tcPr/>
                </a:tc>
                <a:tc>
                  <a:txBody>
                    <a:bodyPr/>
                    <a:lstStyle/>
                    <a:p>
                      <a:pPr algn="ctr"/>
                      <a:endParaRPr lang="en-US" dirty="0">
                        <a:solidFill>
                          <a:schemeClr val="tx1"/>
                        </a:solidFill>
                      </a:endParaRPr>
                    </a:p>
                    <a:p>
                      <a:pPr algn="ctr"/>
                      <a:r>
                        <a:rPr lang="en-US" dirty="0">
                          <a:solidFill>
                            <a:schemeClr val="tx1"/>
                          </a:solidFill>
                        </a:rPr>
                        <a:t>Who pays second?</a:t>
                      </a:r>
                    </a:p>
                  </a:txBody>
                  <a:tcPr/>
                </a:tc>
                <a:extLst>
                  <a:ext uri="{0D108BD9-81ED-4DB2-BD59-A6C34878D82A}">
                    <a16:rowId xmlns:a16="http://schemas.microsoft.com/office/drawing/2014/main" val="3352926598"/>
                  </a:ext>
                </a:extLst>
              </a:tr>
              <a:tr h="1407064">
                <a:tc>
                  <a:txBody>
                    <a:bodyPr/>
                    <a:lstStyle/>
                    <a:p>
                      <a:r>
                        <a:rPr lang="en-US" dirty="0">
                          <a:solidFill>
                            <a:schemeClr val="tx1"/>
                          </a:solidFill>
                        </a:rPr>
                        <a:t>A group</a:t>
                      </a:r>
                      <a:r>
                        <a:rPr lang="en-US" baseline="0" dirty="0">
                          <a:solidFill>
                            <a:schemeClr val="tx1"/>
                          </a:solidFill>
                        </a:rPr>
                        <a:t> health plan because you or your spouse is still working AND the plan covers 20 or more employees</a:t>
                      </a:r>
                      <a:endParaRPr lang="en-US" dirty="0">
                        <a:solidFill>
                          <a:schemeClr val="tx1"/>
                        </a:solidFill>
                      </a:endParaRPr>
                    </a:p>
                  </a:txBody>
                  <a:tcPr/>
                </a:tc>
                <a:tc>
                  <a:txBody>
                    <a:bodyPr/>
                    <a:lstStyle/>
                    <a:p>
                      <a:r>
                        <a:rPr lang="en-US" dirty="0">
                          <a:solidFill>
                            <a:schemeClr val="tx1"/>
                          </a:solidFill>
                        </a:rPr>
                        <a:t>Group health</a:t>
                      </a:r>
                      <a:r>
                        <a:rPr lang="en-US" baseline="0" dirty="0">
                          <a:solidFill>
                            <a:schemeClr val="tx1"/>
                          </a:solidFill>
                        </a:rPr>
                        <a:t> plan</a:t>
                      </a:r>
                      <a:endParaRPr lang="en-US" dirty="0">
                        <a:solidFill>
                          <a:schemeClr val="tx1"/>
                        </a:solidFill>
                      </a:endParaRPr>
                    </a:p>
                  </a:txBody>
                  <a:tcPr/>
                </a:tc>
                <a:tc>
                  <a:txBody>
                    <a:bodyPr/>
                    <a:lstStyle/>
                    <a:p>
                      <a:r>
                        <a:rPr lang="en-US" dirty="0">
                          <a:solidFill>
                            <a:schemeClr val="tx1"/>
                          </a:solidFill>
                        </a:rPr>
                        <a:t>Medicare</a:t>
                      </a:r>
                    </a:p>
                  </a:txBody>
                  <a:tcPr/>
                </a:tc>
                <a:extLst>
                  <a:ext uri="{0D108BD9-81ED-4DB2-BD59-A6C34878D82A}">
                    <a16:rowId xmlns:a16="http://schemas.microsoft.com/office/drawing/2014/main" val="1149206806"/>
                  </a:ext>
                </a:extLst>
              </a:tr>
              <a:tr h="1407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 group</a:t>
                      </a:r>
                      <a:r>
                        <a:rPr lang="en-US" baseline="0" dirty="0">
                          <a:solidFill>
                            <a:schemeClr val="tx1"/>
                          </a:solidFill>
                        </a:rPr>
                        <a:t> health plan because you or your spouse is still working and the plan covers fewer than 20 employees</a:t>
                      </a:r>
                      <a:endParaRPr lang="en-US" dirty="0">
                        <a:solidFill>
                          <a:schemeClr val="tx1"/>
                        </a:solidFill>
                      </a:endParaRPr>
                    </a:p>
                  </a:txBody>
                  <a:tcPr/>
                </a:tc>
                <a:tc>
                  <a:txBody>
                    <a:bodyPr/>
                    <a:lstStyle/>
                    <a:p>
                      <a:r>
                        <a:rPr lang="en-US" dirty="0">
                          <a:solidFill>
                            <a:schemeClr val="tx1"/>
                          </a:solidFill>
                        </a:rPr>
                        <a:t>Medicare</a:t>
                      </a:r>
                    </a:p>
                  </a:txBody>
                  <a:tcPr/>
                </a:tc>
                <a:tc>
                  <a:txBody>
                    <a:bodyPr/>
                    <a:lstStyle/>
                    <a:p>
                      <a:r>
                        <a:rPr lang="en-US" dirty="0">
                          <a:solidFill>
                            <a:schemeClr val="tx1"/>
                          </a:solidFill>
                        </a:rPr>
                        <a:t>Group</a:t>
                      </a:r>
                      <a:r>
                        <a:rPr lang="en-US" baseline="0" dirty="0">
                          <a:solidFill>
                            <a:schemeClr val="tx1"/>
                          </a:solidFill>
                        </a:rPr>
                        <a:t> health plan</a:t>
                      </a:r>
                      <a:endParaRPr lang="en-US" dirty="0">
                        <a:solidFill>
                          <a:schemeClr val="tx1"/>
                        </a:solidFill>
                      </a:endParaRPr>
                    </a:p>
                  </a:txBody>
                  <a:tcPr/>
                </a:tc>
                <a:extLst>
                  <a:ext uri="{0D108BD9-81ED-4DB2-BD59-A6C34878D82A}">
                    <a16:rowId xmlns:a16="http://schemas.microsoft.com/office/drawing/2014/main" val="2873405027"/>
                  </a:ext>
                </a:extLst>
              </a:tr>
              <a:tr h="615591">
                <a:tc>
                  <a:txBody>
                    <a:bodyPr/>
                    <a:lstStyle/>
                    <a:p>
                      <a:r>
                        <a:rPr lang="en-US" dirty="0">
                          <a:solidFill>
                            <a:schemeClr val="tx1"/>
                          </a:solidFill>
                        </a:rPr>
                        <a:t>A group health</a:t>
                      </a:r>
                      <a:r>
                        <a:rPr lang="en-US" baseline="0" dirty="0">
                          <a:solidFill>
                            <a:schemeClr val="tx1"/>
                          </a:solidFill>
                        </a:rPr>
                        <a:t> plan with retiree coverage</a:t>
                      </a:r>
                      <a:endParaRPr lang="en-US" dirty="0">
                        <a:solidFill>
                          <a:schemeClr val="tx1"/>
                        </a:solidFill>
                      </a:endParaRPr>
                    </a:p>
                  </a:txBody>
                  <a:tcPr/>
                </a:tc>
                <a:tc>
                  <a:txBody>
                    <a:bodyPr/>
                    <a:lstStyle/>
                    <a:p>
                      <a:r>
                        <a:rPr lang="en-US" dirty="0">
                          <a:solidFill>
                            <a:schemeClr val="tx1"/>
                          </a:solidFill>
                        </a:rPr>
                        <a:t>Medicare</a:t>
                      </a:r>
                    </a:p>
                  </a:txBody>
                  <a:tcPr/>
                </a:tc>
                <a:tc>
                  <a:txBody>
                    <a:bodyPr/>
                    <a:lstStyle/>
                    <a:p>
                      <a:r>
                        <a:rPr lang="en-US" dirty="0">
                          <a:solidFill>
                            <a:schemeClr val="tx1"/>
                          </a:solidFill>
                        </a:rPr>
                        <a:t>Retiree</a:t>
                      </a:r>
                      <a:r>
                        <a:rPr lang="en-US" baseline="0" dirty="0">
                          <a:solidFill>
                            <a:schemeClr val="tx1"/>
                          </a:solidFill>
                        </a:rPr>
                        <a:t> coverage</a:t>
                      </a:r>
                      <a:endParaRPr lang="en-US" dirty="0">
                        <a:solidFill>
                          <a:schemeClr val="tx1"/>
                        </a:solidFill>
                      </a:endParaRPr>
                    </a:p>
                  </a:txBody>
                  <a:tcPr/>
                </a:tc>
                <a:extLst>
                  <a:ext uri="{0D108BD9-81ED-4DB2-BD59-A6C34878D82A}">
                    <a16:rowId xmlns:a16="http://schemas.microsoft.com/office/drawing/2014/main" val="4129558007"/>
                  </a:ext>
                </a:extLst>
              </a:tr>
              <a:tr h="351766">
                <a:tc>
                  <a:txBody>
                    <a:bodyPr/>
                    <a:lstStyle/>
                    <a:p>
                      <a:r>
                        <a:rPr lang="en-US" dirty="0">
                          <a:solidFill>
                            <a:schemeClr val="tx1"/>
                          </a:solidFill>
                        </a:rPr>
                        <a:t>COBRA</a:t>
                      </a:r>
                    </a:p>
                  </a:txBody>
                  <a:tcPr/>
                </a:tc>
                <a:tc>
                  <a:txBody>
                    <a:bodyPr/>
                    <a:lstStyle/>
                    <a:p>
                      <a:r>
                        <a:rPr lang="en-US" dirty="0">
                          <a:solidFill>
                            <a:schemeClr val="tx1"/>
                          </a:solidFill>
                        </a:rPr>
                        <a:t>Medicare</a:t>
                      </a:r>
                    </a:p>
                  </a:txBody>
                  <a:tcPr/>
                </a:tc>
                <a:tc>
                  <a:txBody>
                    <a:bodyPr/>
                    <a:lstStyle/>
                    <a:p>
                      <a:r>
                        <a:rPr lang="en-US" dirty="0">
                          <a:solidFill>
                            <a:schemeClr val="tx1"/>
                          </a:solidFill>
                        </a:rPr>
                        <a:t>COBRA</a:t>
                      </a:r>
                    </a:p>
                  </a:txBody>
                  <a:tcPr/>
                </a:tc>
                <a:extLst>
                  <a:ext uri="{0D108BD9-81ED-4DB2-BD59-A6C34878D82A}">
                    <a16:rowId xmlns:a16="http://schemas.microsoft.com/office/drawing/2014/main" val="2699456311"/>
                  </a:ext>
                </a:extLst>
              </a:tr>
            </a:tbl>
          </a:graphicData>
        </a:graphic>
      </p:graphicFrame>
      <p:grpSp>
        <p:nvGrpSpPr>
          <p:cNvPr id="5" name="Group 4">
            <a:extLst>
              <a:ext uri="{FF2B5EF4-FFF2-40B4-BE49-F238E27FC236}">
                <a16:creationId xmlns:a16="http://schemas.microsoft.com/office/drawing/2014/main" id="{2A630C08-CA21-4797-B4A4-CC8E28032526}"/>
              </a:ext>
            </a:extLst>
          </p:cNvPr>
          <p:cNvGrpSpPr/>
          <p:nvPr/>
        </p:nvGrpSpPr>
        <p:grpSpPr>
          <a:xfrm>
            <a:off x="7023439" y="438150"/>
            <a:ext cx="1553347" cy="796502"/>
            <a:chOff x="6544314" y="4464936"/>
            <a:chExt cx="1187889" cy="663002"/>
          </a:xfrm>
          <a:solidFill>
            <a:schemeClr val="bg1"/>
          </a:solidFill>
        </p:grpSpPr>
        <p:sp>
          <p:nvSpPr>
            <p:cNvPr id="7" name="Speech Bubble: Rectangle with Corners Rounded 6">
              <a:extLst>
                <a:ext uri="{FF2B5EF4-FFF2-40B4-BE49-F238E27FC236}">
                  <a16:creationId xmlns:a16="http://schemas.microsoft.com/office/drawing/2014/main" id="{2FB5422F-49E5-4FB1-985B-ABBD3605E7F3}"/>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8A04613-BAB3-416D-BF98-4B68C50DB1AD}"/>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Tree>
    <p:extLst>
      <p:ext uri="{BB962C8B-B14F-4D97-AF65-F5344CB8AC3E}">
        <p14:creationId xmlns:p14="http://schemas.microsoft.com/office/powerpoint/2010/main" val="27503517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457200" y="1175657"/>
            <a:ext cx="7027817" cy="4755698"/>
          </a:xfrm>
        </p:spPr>
        <p:txBody>
          <a:bodyPr>
            <a:normAutofit/>
          </a:bodyPr>
          <a:lstStyle/>
          <a:p>
            <a:pPr lvl="2"/>
            <a:endParaRPr lang="en-US" dirty="0"/>
          </a:p>
          <a:p>
            <a:pPr eaLnBrk="1" hangingPunct="1"/>
            <a:endParaRPr lang="en-US" dirty="0"/>
          </a:p>
        </p:txBody>
      </p:sp>
      <p:sp>
        <p:nvSpPr>
          <p:cNvPr id="27651" name="Rectangle 6"/>
          <p:cNvSpPr>
            <a:spLocks noGrp="1" noChangeArrowheads="1"/>
          </p:cNvSpPr>
          <p:nvPr>
            <p:ph type="title"/>
          </p:nvPr>
        </p:nvSpPr>
        <p:spPr/>
        <p:txBody>
          <a:bodyPr/>
          <a:lstStyle/>
          <a:p>
            <a:pPr eaLnBrk="1" hangingPunct="1"/>
            <a:r>
              <a:rPr lang="en-US" dirty="0"/>
              <a:t>Caution</a:t>
            </a:r>
          </a:p>
        </p:txBody>
      </p:sp>
      <p:graphicFrame>
        <p:nvGraphicFramePr>
          <p:cNvPr id="2" name="Diagram 1"/>
          <p:cNvGraphicFramePr/>
          <p:nvPr>
            <p:extLst>
              <p:ext uri="{D42A27DB-BD31-4B8C-83A1-F6EECF244321}">
                <p14:modId xmlns:p14="http://schemas.microsoft.com/office/powerpoint/2010/main" val="940828236"/>
              </p:ext>
            </p:extLst>
          </p:nvPr>
        </p:nvGraphicFramePr>
        <p:xfrm>
          <a:off x="-174652" y="1234652"/>
          <a:ext cx="9130050" cy="497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6602765-7B49-4055-9374-5860297C2A1A}"/>
              </a:ext>
            </a:extLst>
          </p:cNvPr>
          <p:cNvGrpSpPr/>
          <p:nvPr/>
        </p:nvGrpSpPr>
        <p:grpSpPr>
          <a:xfrm>
            <a:off x="7023439" y="438150"/>
            <a:ext cx="1553347" cy="796502"/>
            <a:chOff x="6544314" y="4464936"/>
            <a:chExt cx="1187889" cy="663002"/>
          </a:xfrm>
          <a:solidFill>
            <a:schemeClr val="bg1"/>
          </a:solidFill>
        </p:grpSpPr>
        <p:sp>
          <p:nvSpPr>
            <p:cNvPr id="7" name="Speech Bubble: Rectangle with Corners Rounded 6">
              <a:extLst>
                <a:ext uri="{FF2B5EF4-FFF2-40B4-BE49-F238E27FC236}">
                  <a16:creationId xmlns:a16="http://schemas.microsoft.com/office/drawing/2014/main" id="{FA7F9AB8-AC5C-4980-8D1A-853B95AC2644}"/>
                </a:ext>
              </a:extLst>
            </p:cNvPr>
            <p:cNvSpPr/>
            <p:nvPr/>
          </p:nvSpPr>
          <p:spPr>
            <a:xfrm>
              <a:off x="6544314" y="4464936"/>
              <a:ext cx="1187889" cy="663002"/>
            </a:xfrm>
            <a:prstGeom prst="wedgeRoundRectCallout">
              <a:avLst>
                <a:gd name="adj1" fmla="val -34626"/>
                <a:gd name="adj2" fmla="val 67151"/>
                <a:gd name="adj3" fmla="val 16667"/>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6AFADF-025A-4354-ABC4-CE16A8B2559C}"/>
                </a:ext>
              </a:extLst>
            </p:cNvPr>
            <p:cNvSpPr txBox="1"/>
            <p:nvPr/>
          </p:nvSpPr>
          <p:spPr>
            <a:xfrm>
              <a:off x="6659896" y="4592972"/>
              <a:ext cx="993528" cy="336614"/>
            </a:xfrm>
            <a:prstGeom prst="rect">
              <a:avLst/>
            </a:prstGeom>
            <a:grpFill/>
          </p:spPr>
          <p:txBody>
            <a:bodyPr wrap="square" rtlCol="0">
              <a:spAutoFit/>
            </a:bodyPr>
            <a:lstStyle/>
            <a:p>
              <a:r>
                <a:rPr lang="en-US" sz="2800" dirty="0">
                  <a:solidFill>
                    <a:schemeClr val="accent3"/>
                  </a:solidFill>
                </a:rPr>
                <a:t>When?</a:t>
              </a:r>
            </a:p>
          </p:txBody>
        </p:sp>
      </p:grpSp>
    </p:spTree>
    <p:extLst>
      <p:ext uri="{BB962C8B-B14F-4D97-AF65-F5344CB8AC3E}">
        <p14:creationId xmlns:p14="http://schemas.microsoft.com/office/powerpoint/2010/main" val="86446123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aletail Template 2010">
  <a:themeElements>
    <a:clrScheme name="Custom 1">
      <a:dk1>
        <a:srgbClr val="000000"/>
      </a:dk1>
      <a:lt1>
        <a:srgbClr val="FFFFFF"/>
      </a:lt1>
      <a:dk2>
        <a:srgbClr val="44546A"/>
      </a:dk2>
      <a:lt2>
        <a:srgbClr val="E7E6E6"/>
      </a:lt2>
      <a:accent1>
        <a:srgbClr val="456CB4"/>
      </a:accent1>
      <a:accent2>
        <a:srgbClr val="005EAD"/>
      </a:accent2>
      <a:accent3>
        <a:srgbClr val="21ADE4"/>
      </a:accent3>
      <a:accent4>
        <a:srgbClr val="B0D23F"/>
      </a:accent4>
      <a:accent5>
        <a:srgbClr val="FFCE4E"/>
      </a:accent5>
      <a:accent6>
        <a:srgbClr val="83AFDD"/>
      </a:accent6>
      <a:hlink>
        <a:srgbClr val="0070C0"/>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Whaletail Template 2010</Template>
  <TotalTime>11073</TotalTime>
  <Words>4161</Words>
  <Application>Microsoft Office PowerPoint</Application>
  <PresentationFormat>On-screen Show (4:3)</PresentationFormat>
  <Paragraphs>586</Paragraphs>
  <Slides>41</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Aharoni</vt:lpstr>
      <vt:lpstr>Arial</vt:lpstr>
      <vt:lpstr>Arial Narrow</vt:lpstr>
      <vt:lpstr>Calibri</vt:lpstr>
      <vt:lpstr>Calibri Light</vt:lpstr>
      <vt:lpstr>Wingdings</vt:lpstr>
      <vt:lpstr>Wingdings 2</vt:lpstr>
      <vt:lpstr>Wingdings 3</vt:lpstr>
      <vt:lpstr>Whaletail Template 2010</vt:lpstr>
      <vt:lpstr>Custom Design</vt:lpstr>
      <vt:lpstr>PowerPoint Presentation</vt:lpstr>
      <vt:lpstr>PowerPoint Presentation</vt:lpstr>
      <vt:lpstr>Warm-Up (and Disclosure)</vt:lpstr>
      <vt:lpstr>Three Questions We’ll Consider</vt:lpstr>
      <vt:lpstr>Happy 65th Birthday</vt:lpstr>
      <vt:lpstr>Initial Enrollment Period (IEP)</vt:lpstr>
      <vt:lpstr>Congratulations on Retirement</vt:lpstr>
      <vt:lpstr>Coordination of Benefits</vt:lpstr>
      <vt:lpstr>Caution</vt:lpstr>
      <vt:lpstr>Better Late Than Never?</vt:lpstr>
      <vt:lpstr>Pop Quiz</vt:lpstr>
      <vt:lpstr>Pick a [Medicare] Card</vt:lpstr>
      <vt:lpstr>Original Medicare</vt:lpstr>
      <vt:lpstr>Original Medicare</vt:lpstr>
      <vt:lpstr>“What’s Covered” App</vt:lpstr>
      <vt:lpstr>Cost Sharing</vt:lpstr>
      <vt:lpstr>Exclusions</vt:lpstr>
      <vt:lpstr>Deductibles and Co-Insurance</vt:lpstr>
      <vt:lpstr>Medicare Supplement Insurance (Medigap)</vt:lpstr>
      <vt:lpstr>Medigap Open Enrollment</vt:lpstr>
      <vt:lpstr>Part D Is for Drug Coverage</vt:lpstr>
      <vt:lpstr>Summary of Public Option</vt:lpstr>
      <vt:lpstr>Private Option</vt:lpstr>
      <vt:lpstr>Public vs. Private Option</vt:lpstr>
      <vt:lpstr>Summary of Medicare Choices</vt:lpstr>
      <vt:lpstr>Pop Quiz</vt:lpstr>
      <vt:lpstr>Pop Quiz</vt:lpstr>
      <vt:lpstr>What’s This Going to Cost?</vt:lpstr>
      <vt:lpstr>What’s This Going to Cost?</vt:lpstr>
      <vt:lpstr>Premiums</vt:lpstr>
      <vt:lpstr>Some Numbers</vt:lpstr>
      <vt:lpstr>Pop Quiz</vt:lpstr>
      <vt:lpstr>Income-Related Monthly Adjustment Amount (IRMAA)</vt:lpstr>
      <vt:lpstr>IRMAA</vt:lpstr>
      <vt:lpstr>Challenging IRMAA – Form SSA-44 </vt:lpstr>
      <vt:lpstr>Final Exam</vt:lpstr>
      <vt:lpstr>Next Steps</vt:lpstr>
      <vt:lpstr>Talk to Your Financial Professional</vt:lpstr>
      <vt:lpstr>Additional Resources</vt:lpstr>
      <vt:lpstr>Contact a Professional…</vt:lpstr>
      <vt:lpstr>PowerPoint Presentation</vt:lpstr>
    </vt:vector>
  </TitlesOfParts>
  <Company>Pacific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fchen</dc:creator>
  <cp:lastModifiedBy>Lopes, Paula</cp:lastModifiedBy>
  <cp:revision>1176</cp:revision>
  <cp:lastPrinted>2020-06-18T20:48:22Z</cp:lastPrinted>
  <dcterms:created xsi:type="dcterms:W3CDTF">2012-07-20T20:12:31Z</dcterms:created>
  <dcterms:modified xsi:type="dcterms:W3CDTF">2020-07-31T19:49:45Z</dcterms:modified>
</cp:coreProperties>
</file>